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885" r:id="rId2"/>
    <p:sldId id="897" r:id="rId3"/>
    <p:sldId id="898" r:id="rId4"/>
    <p:sldId id="899" r:id="rId5"/>
    <p:sldId id="914" r:id="rId6"/>
    <p:sldId id="919" r:id="rId7"/>
    <p:sldId id="920" r:id="rId8"/>
    <p:sldId id="262" r:id="rId9"/>
    <p:sldId id="1041" r:id="rId10"/>
    <p:sldId id="457" r:id="rId11"/>
    <p:sldId id="1049" r:id="rId12"/>
    <p:sldId id="1050" r:id="rId13"/>
    <p:sldId id="263" r:id="rId14"/>
    <p:sldId id="264" r:id="rId15"/>
    <p:sldId id="265" r:id="rId16"/>
    <p:sldId id="925" r:id="rId17"/>
    <p:sldId id="900" r:id="rId18"/>
    <p:sldId id="272" r:id="rId19"/>
    <p:sldId id="904" r:id="rId20"/>
    <p:sldId id="1053" r:id="rId21"/>
    <p:sldId id="1054" r:id="rId22"/>
    <p:sldId id="256" r:id="rId23"/>
    <p:sldId id="1052" r:id="rId24"/>
    <p:sldId id="931" r:id="rId25"/>
    <p:sldId id="932" r:id="rId26"/>
    <p:sldId id="933" r:id="rId27"/>
    <p:sldId id="266" r:id="rId28"/>
    <p:sldId id="269" r:id="rId29"/>
    <p:sldId id="936" r:id="rId30"/>
    <p:sldId id="938" r:id="rId31"/>
    <p:sldId id="937" r:id="rId32"/>
    <p:sldId id="934" r:id="rId33"/>
    <p:sldId id="273" r:id="rId34"/>
    <p:sldId id="278" r:id="rId35"/>
    <p:sldId id="274" r:id="rId36"/>
    <p:sldId id="275" r:id="rId37"/>
    <p:sldId id="276" r:id="rId38"/>
    <p:sldId id="277" r:id="rId39"/>
    <p:sldId id="281" r:id="rId40"/>
    <p:sldId id="282"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40512-D9BF-41E5-AD5F-2FF15E063550}" v="5" dt="2026-05-10T21:22:07.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252" autoAdjust="0"/>
  </p:normalViewPr>
  <p:slideViewPr>
    <p:cSldViewPr snapToGrid="0" snapToObjects="1">
      <p:cViewPr varScale="1">
        <p:scale>
          <a:sx n="71" d="100"/>
          <a:sy n="71" d="100"/>
        </p:scale>
        <p:origin x="6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INI ALBERTO" userId="8c013d22-ceb2-4014-ae73-ac062752c54f" providerId="ADAL" clId="{7B648A43-9DC0-4722-B9CA-0E718B52FA4A}"/>
    <pc:docChg chg="delSld">
      <pc:chgData name="TOMMASINI ALBERTO" userId="8c013d22-ceb2-4014-ae73-ac062752c54f" providerId="ADAL" clId="{7B648A43-9DC0-4722-B9CA-0E718B52FA4A}" dt="2026-05-02T21:06:37.746" v="0" actId="47"/>
      <pc:docMkLst>
        <pc:docMk/>
      </pc:docMkLst>
    </pc:docChg>
  </pc:docChgLst>
  <pc:docChgLst>
    <pc:chgData name="TOMMASINI ALBERTO" userId="8c013d22-ceb2-4014-ae73-ac062752c54f" providerId="ADAL" clId="{FFEC56FB-C4B4-4ECA-BBA1-40D40875A65C}"/>
    <pc:docChg chg="custSel addSld delSld modSld">
      <pc:chgData name="TOMMASINI ALBERTO" userId="8c013d22-ceb2-4014-ae73-ac062752c54f" providerId="ADAL" clId="{FFEC56FB-C4B4-4ECA-BBA1-40D40875A65C}" dt="2026-05-10T21:22:38.442" v="348" actId="1076"/>
      <pc:docMkLst>
        <pc:docMk/>
      </pc:docMkLst>
      <pc:sldChg chg="modSp mod">
        <pc:chgData name="TOMMASINI ALBERTO" userId="8c013d22-ceb2-4014-ae73-ac062752c54f" providerId="ADAL" clId="{FFEC56FB-C4B4-4ECA-BBA1-40D40875A65C}" dt="2026-05-10T20:59:44.412" v="116" actId="20577"/>
        <pc:sldMkLst>
          <pc:docMk/>
          <pc:sldMk cId="0" sldId="256"/>
        </pc:sldMkLst>
        <pc:spChg chg="mod">
          <ac:chgData name="TOMMASINI ALBERTO" userId="8c013d22-ceb2-4014-ae73-ac062752c54f" providerId="ADAL" clId="{FFEC56FB-C4B4-4ECA-BBA1-40D40875A65C}" dt="2026-05-10T20:59:44.412" v="116" actId="20577"/>
          <ac:spMkLst>
            <pc:docMk/>
            <pc:sldMk cId="0" sldId="256"/>
            <ac:spMk id="5" creationId="{00000000-0000-0000-0000-000000000000}"/>
          </ac:spMkLst>
        </pc:spChg>
      </pc:sldChg>
      <pc:sldChg chg="del">
        <pc:chgData name="TOMMASINI ALBERTO" userId="8c013d22-ceb2-4014-ae73-ac062752c54f" providerId="ADAL" clId="{FFEC56FB-C4B4-4ECA-BBA1-40D40875A65C}" dt="2026-05-10T21:01:26.678" v="117" actId="47"/>
        <pc:sldMkLst>
          <pc:docMk/>
          <pc:sldMk cId="0" sldId="261"/>
        </pc:sldMkLst>
      </pc:sldChg>
      <pc:sldChg chg="modSp mod">
        <pc:chgData name="TOMMASINI ALBERTO" userId="8c013d22-ceb2-4014-ae73-ac062752c54f" providerId="ADAL" clId="{FFEC56FB-C4B4-4ECA-BBA1-40D40875A65C}" dt="2026-05-10T21:16:14.676" v="328" actId="207"/>
        <pc:sldMkLst>
          <pc:docMk/>
          <pc:sldMk cId="0" sldId="274"/>
        </pc:sldMkLst>
        <pc:spChg chg="mod">
          <ac:chgData name="TOMMASINI ALBERTO" userId="8c013d22-ceb2-4014-ae73-ac062752c54f" providerId="ADAL" clId="{FFEC56FB-C4B4-4ECA-BBA1-40D40875A65C}" dt="2026-05-10T21:16:14.676" v="328" actId="207"/>
          <ac:spMkLst>
            <pc:docMk/>
            <pc:sldMk cId="0" sldId="274"/>
            <ac:spMk id="2" creationId="{00000000-0000-0000-0000-000000000000}"/>
          </ac:spMkLst>
        </pc:spChg>
        <pc:spChg chg="mod">
          <ac:chgData name="TOMMASINI ALBERTO" userId="8c013d22-ceb2-4014-ae73-ac062752c54f" providerId="ADAL" clId="{FFEC56FB-C4B4-4ECA-BBA1-40D40875A65C}" dt="2026-05-10T21:14:06.749" v="313" actId="12"/>
          <ac:spMkLst>
            <pc:docMk/>
            <pc:sldMk cId="0" sldId="274"/>
            <ac:spMk id="4" creationId="{B22BC228-BC61-D2BD-8DA2-CEB173D116F8}"/>
          </ac:spMkLst>
        </pc:spChg>
      </pc:sldChg>
      <pc:sldChg chg="addSp modSp mod">
        <pc:chgData name="TOMMASINI ALBERTO" userId="8c013d22-ceb2-4014-ae73-ac062752c54f" providerId="ADAL" clId="{FFEC56FB-C4B4-4ECA-BBA1-40D40875A65C}" dt="2026-05-10T21:22:38.442" v="348" actId="1076"/>
        <pc:sldMkLst>
          <pc:docMk/>
          <pc:sldMk cId="0" sldId="276"/>
        </pc:sldMkLst>
        <pc:spChg chg="mod">
          <ac:chgData name="TOMMASINI ALBERTO" userId="8c013d22-ceb2-4014-ae73-ac062752c54f" providerId="ADAL" clId="{FFEC56FB-C4B4-4ECA-BBA1-40D40875A65C}" dt="2026-05-10T21:22:04.256" v="340" actId="14100"/>
          <ac:spMkLst>
            <pc:docMk/>
            <pc:sldMk cId="0" sldId="276"/>
            <ac:spMk id="3" creationId="{00000000-0000-0000-0000-000000000000}"/>
          </ac:spMkLst>
        </pc:spChg>
        <pc:spChg chg="mod">
          <ac:chgData name="TOMMASINI ALBERTO" userId="8c013d22-ceb2-4014-ae73-ac062752c54f" providerId="ADAL" clId="{FFEC56FB-C4B4-4ECA-BBA1-40D40875A65C}" dt="2026-05-10T21:22:38.442" v="348" actId="1076"/>
          <ac:spMkLst>
            <pc:docMk/>
            <pc:sldMk cId="0" sldId="276"/>
            <ac:spMk id="5" creationId="{00000000-0000-0000-0000-000000000000}"/>
          </ac:spMkLst>
        </pc:spChg>
        <pc:picChg chg="mod">
          <ac:chgData name="TOMMASINI ALBERTO" userId="8c013d22-ceb2-4014-ae73-ac062752c54f" providerId="ADAL" clId="{FFEC56FB-C4B4-4ECA-BBA1-40D40875A65C}" dt="2026-05-10T21:22:14.597" v="344" actId="1076"/>
          <ac:picMkLst>
            <pc:docMk/>
            <pc:sldMk cId="0" sldId="276"/>
            <ac:picMk id="4" creationId="{00000000-0000-0000-0000-000000000000}"/>
          </ac:picMkLst>
        </pc:picChg>
        <pc:picChg chg="add mod">
          <ac:chgData name="TOMMASINI ALBERTO" userId="8c013d22-ceb2-4014-ae73-ac062752c54f" providerId="ADAL" clId="{FFEC56FB-C4B4-4ECA-BBA1-40D40875A65C}" dt="2026-05-10T21:21:42.197" v="337" actId="14100"/>
          <ac:picMkLst>
            <pc:docMk/>
            <pc:sldMk cId="0" sldId="276"/>
            <ac:picMk id="6" creationId="{D9DCF94A-5A17-6881-A385-5EFD79B69272}"/>
          </ac:picMkLst>
        </pc:picChg>
      </pc:sldChg>
      <pc:sldChg chg="modSp mod">
        <pc:chgData name="TOMMASINI ALBERTO" userId="8c013d22-ceb2-4014-ae73-ac062752c54f" providerId="ADAL" clId="{FFEC56FB-C4B4-4ECA-BBA1-40D40875A65C}" dt="2026-05-10T21:13:39.113" v="311" actId="6549"/>
        <pc:sldMkLst>
          <pc:docMk/>
          <pc:sldMk cId="0" sldId="278"/>
        </pc:sldMkLst>
        <pc:spChg chg="mod">
          <ac:chgData name="TOMMASINI ALBERTO" userId="8c013d22-ceb2-4014-ae73-ac062752c54f" providerId="ADAL" clId="{FFEC56FB-C4B4-4ECA-BBA1-40D40875A65C}" dt="2026-05-10T21:13:39.113" v="311" actId="6549"/>
          <ac:spMkLst>
            <pc:docMk/>
            <pc:sldMk cId="0" sldId="278"/>
            <ac:spMk id="3" creationId="{00000000-0000-0000-0000-000000000000}"/>
          </ac:spMkLst>
        </pc:spChg>
      </pc:sldChg>
      <pc:sldChg chg="addSp delSp modSp mod">
        <pc:chgData name="TOMMASINI ALBERTO" userId="8c013d22-ceb2-4014-ae73-ac062752c54f" providerId="ADAL" clId="{FFEC56FB-C4B4-4ECA-BBA1-40D40875A65C}" dt="2026-05-10T20:55:28.894" v="4"/>
        <pc:sldMkLst>
          <pc:docMk/>
          <pc:sldMk cId="4123404232" sldId="904"/>
        </pc:sldMkLst>
        <pc:spChg chg="add del mod">
          <ac:chgData name="TOMMASINI ALBERTO" userId="8c013d22-ceb2-4014-ae73-ac062752c54f" providerId="ADAL" clId="{FFEC56FB-C4B4-4ECA-BBA1-40D40875A65C}" dt="2026-05-10T20:55:14.970" v="3" actId="478"/>
          <ac:spMkLst>
            <pc:docMk/>
            <pc:sldMk cId="4123404232" sldId="904"/>
            <ac:spMk id="3" creationId="{992EF8B1-9779-64B3-6187-D4ECEBB89EB1}"/>
          </ac:spMkLst>
        </pc:spChg>
        <pc:spChg chg="add mod">
          <ac:chgData name="TOMMASINI ALBERTO" userId="8c013d22-ceb2-4014-ae73-ac062752c54f" providerId="ADAL" clId="{FFEC56FB-C4B4-4ECA-BBA1-40D40875A65C}" dt="2026-05-10T20:55:28.894" v="4"/>
          <ac:spMkLst>
            <pc:docMk/>
            <pc:sldMk cId="4123404232" sldId="904"/>
            <ac:spMk id="8" creationId="{00000000-0000-0000-0000-000000000000}"/>
          </ac:spMkLst>
        </pc:spChg>
        <pc:spChg chg="add mod">
          <ac:chgData name="TOMMASINI ALBERTO" userId="8c013d22-ceb2-4014-ae73-ac062752c54f" providerId="ADAL" clId="{FFEC56FB-C4B4-4ECA-BBA1-40D40875A65C}" dt="2026-05-10T20:55:28.894" v="4"/>
          <ac:spMkLst>
            <pc:docMk/>
            <pc:sldMk cId="4123404232" sldId="904"/>
            <ac:spMk id="9" creationId="{00000000-0000-0000-0000-000000000000}"/>
          </ac:spMkLst>
        </pc:spChg>
      </pc:sldChg>
      <pc:sldChg chg="modSp mod">
        <pc:chgData name="TOMMASINI ALBERTO" userId="8c013d22-ceb2-4014-ae73-ac062752c54f" providerId="ADAL" clId="{FFEC56FB-C4B4-4ECA-BBA1-40D40875A65C}" dt="2026-05-10T21:05:11.282" v="120" actId="115"/>
        <pc:sldMkLst>
          <pc:docMk/>
          <pc:sldMk cId="1925565655" sldId="936"/>
        </pc:sldMkLst>
        <pc:spChg chg="mod">
          <ac:chgData name="TOMMASINI ALBERTO" userId="8c013d22-ceb2-4014-ae73-ac062752c54f" providerId="ADAL" clId="{FFEC56FB-C4B4-4ECA-BBA1-40D40875A65C}" dt="2026-05-10T21:05:11.282" v="120" actId="115"/>
          <ac:spMkLst>
            <pc:docMk/>
            <pc:sldMk cId="1925565655" sldId="936"/>
            <ac:spMk id="6" creationId="{B2DDCAFC-3B2F-F047-1597-8D228DB89A47}"/>
          </ac:spMkLst>
        </pc:spChg>
      </pc:sldChg>
      <pc:sldChg chg="addSp modSp new mod">
        <pc:chgData name="TOMMASINI ALBERTO" userId="8c013d22-ceb2-4014-ae73-ac062752c54f" providerId="ADAL" clId="{FFEC56FB-C4B4-4ECA-BBA1-40D40875A65C}" dt="2026-05-10T20:56:34.779" v="80" actId="1037"/>
        <pc:sldMkLst>
          <pc:docMk/>
          <pc:sldMk cId="3824968205" sldId="1053"/>
        </pc:sldMkLst>
        <pc:spChg chg="add mod">
          <ac:chgData name="TOMMASINI ALBERTO" userId="8c013d22-ceb2-4014-ae73-ac062752c54f" providerId="ADAL" clId="{FFEC56FB-C4B4-4ECA-BBA1-40D40875A65C}" dt="2026-05-10T20:56:12.535" v="6" actId="14100"/>
          <ac:spMkLst>
            <pc:docMk/>
            <pc:sldMk cId="3824968205" sldId="1053"/>
            <ac:spMk id="15" creationId="{00000000-0000-0000-0000-000000000000}"/>
          </ac:spMkLst>
        </pc:spChg>
        <pc:spChg chg="add mod">
          <ac:chgData name="TOMMASINI ALBERTO" userId="8c013d22-ceb2-4014-ae73-ac062752c54f" providerId="ADAL" clId="{FFEC56FB-C4B4-4ECA-BBA1-40D40875A65C}" dt="2026-05-10T20:56:25.614" v="7" actId="255"/>
          <ac:spMkLst>
            <pc:docMk/>
            <pc:sldMk cId="3824968205" sldId="1053"/>
            <ac:spMk id="16" creationId="{00000000-0000-0000-0000-000000000000}"/>
          </ac:spMkLst>
        </pc:spChg>
        <pc:spChg chg="add mod">
          <ac:chgData name="TOMMASINI ALBERTO" userId="8c013d22-ceb2-4014-ae73-ac062752c54f" providerId="ADAL" clId="{FFEC56FB-C4B4-4ECA-BBA1-40D40875A65C}" dt="2026-05-10T20:56:25.614" v="7" actId="255"/>
          <ac:spMkLst>
            <pc:docMk/>
            <pc:sldMk cId="3824968205" sldId="1053"/>
            <ac:spMk id="17" creationId="{00000000-0000-0000-0000-000000000000}"/>
          </ac:spMkLst>
        </pc:spChg>
        <pc:spChg chg="add mod">
          <ac:chgData name="TOMMASINI ALBERTO" userId="8c013d22-ceb2-4014-ae73-ac062752c54f" providerId="ADAL" clId="{FFEC56FB-C4B4-4ECA-BBA1-40D40875A65C}" dt="2026-05-10T20:56:25.614" v="7" actId="255"/>
          <ac:spMkLst>
            <pc:docMk/>
            <pc:sldMk cId="3824968205" sldId="1053"/>
            <ac:spMk id="18" creationId="{00000000-0000-0000-0000-000000000000}"/>
          </ac:spMkLst>
        </pc:spChg>
        <pc:spChg chg="add mod">
          <ac:chgData name="TOMMASINI ALBERTO" userId="8c013d22-ceb2-4014-ae73-ac062752c54f" providerId="ADAL" clId="{FFEC56FB-C4B4-4ECA-BBA1-40D40875A65C}" dt="2026-05-10T20:56:25.614" v="7" actId="255"/>
          <ac:spMkLst>
            <pc:docMk/>
            <pc:sldMk cId="3824968205" sldId="1053"/>
            <ac:spMk id="19" creationId="{00000000-0000-0000-0000-000000000000}"/>
          </ac:spMkLst>
        </pc:spChg>
        <pc:picChg chg="add mod">
          <ac:chgData name="TOMMASINI ALBERTO" userId="8c013d22-ceb2-4014-ae73-ac062752c54f" providerId="ADAL" clId="{FFEC56FB-C4B4-4ECA-BBA1-40D40875A65C}" dt="2026-05-10T20:56:12.535" v="6" actId="14100"/>
          <ac:picMkLst>
            <pc:docMk/>
            <pc:sldMk cId="3824968205" sldId="1053"/>
            <ac:picMk id="7" creationId="{00000000-0000-0000-0000-000000000000}"/>
          </ac:picMkLst>
        </pc:picChg>
        <pc:picChg chg="add mod">
          <ac:chgData name="TOMMASINI ALBERTO" userId="8c013d22-ceb2-4014-ae73-ac062752c54f" providerId="ADAL" clId="{FFEC56FB-C4B4-4ECA-BBA1-40D40875A65C}" dt="2026-05-10T20:56:34.779" v="80" actId="1037"/>
          <ac:picMkLst>
            <pc:docMk/>
            <pc:sldMk cId="3824968205" sldId="1053"/>
            <ac:picMk id="8" creationId="{00000000-0000-0000-0000-000000000000}"/>
          </ac:picMkLst>
        </pc:picChg>
        <pc:picChg chg="add mod">
          <ac:chgData name="TOMMASINI ALBERTO" userId="8c013d22-ceb2-4014-ae73-ac062752c54f" providerId="ADAL" clId="{FFEC56FB-C4B4-4ECA-BBA1-40D40875A65C}" dt="2026-05-10T20:56:34.779" v="80" actId="1037"/>
          <ac:picMkLst>
            <pc:docMk/>
            <pc:sldMk cId="3824968205" sldId="1053"/>
            <ac:picMk id="10" creationId="{00000000-0000-0000-0000-000000000000}"/>
          </ac:picMkLst>
        </pc:picChg>
        <pc:picChg chg="mod">
          <ac:chgData name="TOMMASINI ALBERTO" userId="8c013d22-ceb2-4014-ae73-ac062752c54f" providerId="ADAL" clId="{FFEC56FB-C4B4-4ECA-BBA1-40D40875A65C}" dt="2026-05-10T20:56:34.779" v="80" actId="1037"/>
          <ac:picMkLst>
            <pc:docMk/>
            <pc:sldMk cId="3824968205" sldId="1053"/>
            <ac:picMk id="12" creationId="{00000000-0000-0000-0000-000000000000}"/>
          </ac:picMkLst>
        </pc:picChg>
        <pc:picChg chg="add mod">
          <ac:chgData name="TOMMASINI ALBERTO" userId="8c013d22-ceb2-4014-ae73-ac062752c54f" providerId="ADAL" clId="{FFEC56FB-C4B4-4ECA-BBA1-40D40875A65C}" dt="2026-05-10T20:56:12.535" v="6" actId="14100"/>
          <ac:picMkLst>
            <pc:docMk/>
            <pc:sldMk cId="3824968205" sldId="1053"/>
            <ac:picMk id="13" creationId="{00000000-0000-0000-0000-000000000000}"/>
          </ac:picMkLst>
        </pc:picChg>
        <pc:picChg chg="add mod">
          <ac:chgData name="TOMMASINI ALBERTO" userId="8c013d22-ceb2-4014-ae73-ac062752c54f" providerId="ADAL" clId="{FFEC56FB-C4B4-4ECA-BBA1-40D40875A65C}" dt="2026-05-10T20:56:34.779" v="80" actId="1037"/>
          <ac:picMkLst>
            <pc:docMk/>
            <pc:sldMk cId="3824968205" sldId="1053"/>
            <ac:picMk id="14" creationId="{00000000-0000-0000-0000-000000000000}"/>
          </ac:picMkLst>
        </pc:picChg>
      </pc:sldChg>
      <pc:sldChg chg="addSp modSp new mod">
        <pc:chgData name="TOMMASINI ALBERTO" userId="8c013d22-ceb2-4014-ae73-ac062752c54f" providerId="ADAL" clId="{FFEC56FB-C4B4-4ECA-BBA1-40D40875A65C}" dt="2026-05-10T20:58:08.262" v="107" actId="255"/>
        <pc:sldMkLst>
          <pc:docMk/>
          <pc:sldMk cId="3323524495" sldId="1054"/>
        </pc:sldMkLst>
        <pc:spChg chg="add mod">
          <ac:chgData name="TOMMASINI ALBERTO" userId="8c013d22-ceb2-4014-ae73-ac062752c54f" providerId="ADAL" clId="{FFEC56FB-C4B4-4ECA-BBA1-40D40875A65C}" dt="2026-05-10T20:58:08.262" v="107" actId="255"/>
          <ac:spMkLst>
            <pc:docMk/>
            <pc:sldMk cId="3323524495" sldId="1054"/>
            <ac:spMk id="2" creationId="{A4573931-6EC8-707C-BA85-FAAD0E238B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B587F-C26F-4846-BB05-94A36AF0A2E0}" type="datetimeFigureOut">
              <a:rPr lang="en-US" smtClean="0"/>
              <a:t>5/10/2026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A8706-0B1C-4674-979C-CD444A0C5B65}" type="slidenum">
              <a:rPr lang="en-US" smtClean="0"/>
              <a:t>‹#›</a:t>
            </a:fld>
            <a:endParaRPr lang="en-US"/>
          </a:p>
        </p:txBody>
      </p:sp>
    </p:spTree>
    <p:extLst>
      <p:ext uri="{BB962C8B-B14F-4D97-AF65-F5344CB8AC3E}">
        <p14:creationId xmlns:p14="http://schemas.microsoft.com/office/powerpoint/2010/main" val="215618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7D7A8706-0B1C-4674-979C-CD444A0C5B65}" type="slidenum">
              <a:rPr lang="en-US" smtClean="0"/>
              <a:t>17</a:t>
            </a:fld>
            <a:endParaRPr lang="en-US"/>
          </a:p>
        </p:txBody>
      </p:sp>
    </p:spTree>
    <p:extLst>
      <p:ext uri="{BB962C8B-B14F-4D97-AF65-F5344CB8AC3E}">
        <p14:creationId xmlns:p14="http://schemas.microsoft.com/office/powerpoint/2010/main" val="214234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FE507-7E73-454B-A63B-686D8E80030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D1360B5-50FE-244E-A9A0-60C610496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FDB3238-6F8E-E64B-AAA8-2361E3340B70}"/>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5" name="Segnaposto piè di pagina 4">
            <a:extLst>
              <a:ext uri="{FF2B5EF4-FFF2-40B4-BE49-F238E27FC236}">
                <a16:creationId xmlns:a16="http://schemas.microsoft.com/office/drawing/2014/main" id="{6A78BD47-B065-5548-A1A8-C5D2621EC6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7113D6-1354-0D48-BD49-38A5F3D174A2}"/>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27633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C6A402-6FE9-1549-A615-1D20FBE6961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F626CA-5A25-B240-9051-A43EFFA491F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F1594B-B874-8149-A6C7-0EE99F195C2F}"/>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5" name="Segnaposto piè di pagina 4">
            <a:extLst>
              <a:ext uri="{FF2B5EF4-FFF2-40B4-BE49-F238E27FC236}">
                <a16:creationId xmlns:a16="http://schemas.microsoft.com/office/drawing/2014/main" id="{FADF59EC-84AB-5544-ADAD-20DC0503BA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AFAAFC-AF59-B049-84A5-C2399678C5C1}"/>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92423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A6C3B38-B6DA-1447-94D8-C6E882889EA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8B3490-948F-BC40-820A-DB2CAE655B0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EF3601-E1BC-4F4F-8677-7F08204EA09C}"/>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5" name="Segnaposto piè di pagina 4">
            <a:extLst>
              <a:ext uri="{FF2B5EF4-FFF2-40B4-BE49-F238E27FC236}">
                <a16:creationId xmlns:a16="http://schemas.microsoft.com/office/drawing/2014/main" id="{430A9985-6C4A-FF47-830D-F42DAE8BB5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777D46-2843-6041-93F3-C5BF651514F1}"/>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59011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281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C0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53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387A0-373C-D84C-BD19-A8EB6717A87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4B2D82-531E-0A47-8B96-6F3AD32952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D855B5-1B99-5240-B109-804E19F736AE}"/>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5" name="Segnaposto piè di pagina 4">
            <a:extLst>
              <a:ext uri="{FF2B5EF4-FFF2-40B4-BE49-F238E27FC236}">
                <a16:creationId xmlns:a16="http://schemas.microsoft.com/office/drawing/2014/main" id="{8ACB1F0D-E322-5E46-8CD2-43AACE8A11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519DDF-02ED-714E-A494-DA74832C7E6D}"/>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59351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C96D8-A8BA-C443-AEBD-5051713AE5A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95C303-3996-AA4F-B37A-73122EAA8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96A0C50-CAF6-FA40-8232-14059EB59453}"/>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5" name="Segnaposto piè di pagina 4">
            <a:extLst>
              <a:ext uri="{FF2B5EF4-FFF2-40B4-BE49-F238E27FC236}">
                <a16:creationId xmlns:a16="http://schemas.microsoft.com/office/drawing/2014/main" id="{AE66A145-3595-B04F-B885-4B45108DE6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FEEA77-3CE1-FB4F-9E78-D45479445571}"/>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60805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4C6B2-D699-9F4C-88B8-90B803689C2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B36E6C-F4B9-2049-9A58-90E9C673234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F2EAC5D-0CCD-1049-A365-F284C509D7B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642BD80-3090-A74A-8E5E-095ADB83AF15}"/>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6" name="Segnaposto piè di pagina 5">
            <a:extLst>
              <a:ext uri="{FF2B5EF4-FFF2-40B4-BE49-F238E27FC236}">
                <a16:creationId xmlns:a16="http://schemas.microsoft.com/office/drawing/2014/main" id="{435D03C2-8074-4841-BE0E-AFE0E7EB24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F3024F-FB21-CB41-81F4-488A0D855A79}"/>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98726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7BA629-66D8-E340-9A29-CEA248A2D05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2218EE-B186-1048-9375-1ACC5C2E1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8368934-9841-204E-814E-99D54DCFC87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FFABBE6-6BEF-F94F-8800-B141B685A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8A7C83-CC8E-7C44-BF24-5E15EDEA8F0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D1AC396-3C02-4141-99C7-D1F42627FB60}"/>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8" name="Segnaposto piè di pagina 7">
            <a:extLst>
              <a:ext uri="{FF2B5EF4-FFF2-40B4-BE49-F238E27FC236}">
                <a16:creationId xmlns:a16="http://schemas.microsoft.com/office/drawing/2014/main" id="{0B3FB578-A12D-1B44-8BC8-A98B59D311D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84A02AC-8AE9-8944-92DA-BFF764FBFCAE}"/>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2006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6E11F-9A0B-EE43-86BF-D19493DB2AE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73A6A19-40F8-0742-BD99-DE792B304037}"/>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4" name="Segnaposto piè di pagina 3">
            <a:extLst>
              <a:ext uri="{FF2B5EF4-FFF2-40B4-BE49-F238E27FC236}">
                <a16:creationId xmlns:a16="http://schemas.microsoft.com/office/drawing/2014/main" id="{D113A437-C125-E54F-A27C-7302B1409C0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F156B91-5C22-2E42-BAD0-DBBC7EFA8EF2}"/>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90727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A795ED-D5A2-304F-A2ED-93639975E4D6}"/>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3" name="Segnaposto piè di pagina 2">
            <a:extLst>
              <a:ext uri="{FF2B5EF4-FFF2-40B4-BE49-F238E27FC236}">
                <a16:creationId xmlns:a16="http://schemas.microsoft.com/office/drawing/2014/main" id="{5C1DF1C5-01F2-0644-8946-AE72C1BC01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037DDE-E5FE-BF49-8479-18B66A6F42FA}"/>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71953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A03401-ADDD-A84F-96B4-8AB4FB4FC2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8EEE84-29BE-9144-B556-428830D87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181803C-38F1-0346-8FA8-56097708E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E7D4592-29F8-414F-9503-901A1BB523EE}"/>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6" name="Segnaposto piè di pagina 5">
            <a:extLst>
              <a:ext uri="{FF2B5EF4-FFF2-40B4-BE49-F238E27FC236}">
                <a16:creationId xmlns:a16="http://schemas.microsoft.com/office/drawing/2014/main" id="{C8247157-941D-E542-A0CE-D26D51B6EB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A317CC-044F-874E-A737-874C2CCACC68}"/>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2575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37997-92C1-F942-9A4F-03116EA75FE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DC25EF9-F17E-1A46-B69B-CFB2508BC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F5AFF7B-2984-0747-80FE-F09893D2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125D379-E502-9A4F-995D-0DC8A1C482E6}"/>
              </a:ext>
            </a:extLst>
          </p:cNvPr>
          <p:cNvSpPr>
            <a:spLocks noGrp="1"/>
          </p:cNvSpPr>
          <p:nvPr>
            <p:ph type="dt" sz="half" idx="10"/>
          </p:nvPr>
        </p:nvSpPr>
        <p:spPr/>
        <p:txBody>
          <a:bodyPr/>
          <a:lstStyle/>
          <a:p>
            <a:fld id="{B70399CC-E42F-E84B-9A63-B144F8747B95}" type="datetimeFigureOut">
              <a:rPr lang="it-IT" smtClean="0"/>
              <a:t>10/05/2026</a:t>
            </a:fld>
            <a:endParaRPr lang="it-IT"/>
          </a:p>
        </p:txBody>
      </p:sp>
      <p:sp>
        <p:nvSpPr>
          <p:cNvPr id="6" name="Segnaposto piè di pagina 5">
            <a:extLst>
              <a:ext uri="{FF2B5EF4-FFF2-40B4-BE49-F238E27FC236}">
                <a16:creationId xmlns:a16="http://schemas.microsoft.com/office/drawing/2014/main" id="{C8346846-4C75-6745-8FF0-9E974A077C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13B69D-47B8-9346-9E94-EFDD1E578713}"/>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40084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C3DA61-1EA1-7346-A448-084553D59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B35E882-BD8B-3749-AB09-CB5925F11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344C53-D22F-EA41-91AB-51CB868797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399CC-E42F-E84B-9A63-B144F8747B95}" type="datetimeFigureOut">
              <a:rPr lang="it-IT" smtClean="0"/>
              <a:t>10/05/2026</a:t>
            </a:fld>
            <a:endParaRPr lang="it-IT"/>
          </a:p>
        </p:txBody>
      </p:sp>
      <p:sp>
        <p:nvSpPr>
          <p:cNvPr id="5" name="Segnaposto piè di pagina 4">
            <a:extLst>
              <a:ext uri="{FF2B5EF4-FFF2-40B4-BE49-F238E27FC236}">
                <a16:creationId xmlns:a16="http://schemas.microsoft.com/office/drawing/2014/main" id="{AD5F766C-68B5-0340-AD29-E6FDAA8FB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0B7EC00-EECD-C244-9F04-7CD3CC7DB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549D3-08C3-674E-A11E-BF033CE943C4}" type="slidenum">
              <a:rPr lang="it-IT" smtClean="0"/>
              <a:t>‹#›</a:t>
            </a:fld>
            <a:endParaRPr lang="it-IT"/>
          </a:p>
        </p:txBody>
      </p:sp>
    </p:spTree>
    <p:extLst>
      <p:ext uri="{BB962C8B-B14F-4D97-AF65-F5344CB8AC3E}">
        <p14:creationId xmlns:p14="http://schemas.microsoft.com/office/powerpoint/2010/main" val="1671986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D9F7-CD18-4A61-BC7D-896374CFBBEC}"/>
              </a:ext>
            </a:extLst>
          </p:cNvPr>
          <p:cNvSpPr txBox="1"/>
          <p:nvPr/>
        </p:nvSpPr>
        <p:spPr>
          <a:xfrm>
            <a:off x="1098839" y="698951"/>
            <a:ext cx="9923388" cy="1200329"/>
          </a:xfrm>
          <a:prstGeom prst="rect">
            <a:avLst/>
          </a:prstGeom>
          <a:noFill/>
        </p:spPr>
        <p:txBody>
          <a:bodyPr wrap="square" rtlCol="0">
            <a:spAutoFit/>
          </a:bodyPr>
          <a:lstStyle/>
          <a:p>
            <a:pPr algn="ctr"/>
            <a:r>
              <a:rPr lang="en-US" sz="7200" b="1" dirty="0">
                <a:solidFill>
                  <a:srgbClr val="00B050"/>
                </a:solidFill>
              </a:rPr>
              <a:t>PATOLOGIA CLINICA</a:t>
            </a:r>
          </a:p>
        </p:txBody>
      </p:sp>
      <p:pic>
        <p:nvPicPr>
          <p:cNvPr id="6" name="Picture 6" descr="logo burlo_colore">
            <a:extLst>
              <a:ext uri="{FF2B5EF4-FFF2-40B4-BE49-F238E27FC236}">
                <a16:creationId xmlns:a16="http://schemas.microsoft.com/office/drawing/2014/main" id="{19B7DFD1-790C-352F-8B56-504BA01E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43" y="5437819"/>
            <a:ext cx="3289797" cy="10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AFE7B1A-F206-A51F-84FA-CAA2F672A1B9}"/>
              </a:ext>
            </a:extLst>
          </p:cNvPr>
          <p:cNvSpPr txBox="1"/>
          <p:nvPr/>
        </p:nvSpPr>
        <p:spPr>
          <a:xfrm>
            <a:off x="4716594" y="4495803"/>
            <a:ext cx="1947649" cy="369332"/>
          </a:xfrm>
          <a:prstGeom prst="rect">
            <a:avLst/>
          </a:prstGeom>
          <a:noFill/>
        </p:spPr>
        <p:txBody>
          <a:bodyPr wrap="none" rtlCol="0">
            <a:spAutoFit/>
          </a:bodyPr>
          <a:lstStyle/>
          <a:p>
            <a:r>
              <a:rPr lang="en-GB" dirty="0"/>
              <a:t>Alberto Tommasini</a:t>
            </a:r>
          </a:p>
        </p:txBody>
      </p:sp>
      <p:pic>
        <p:nvPicPr>
          <p:cNvPr id="8" name="Picture 2" descr="Università degli studi di Trieste">
            <a:extLst>
              <a:ext uri="{FF2B5EF4-FFF2-40B4-BE49-F238E27FC236}">
                <a16:creationId xmlns:a16="http://schemas.microsoft.com/office/drawing/2014/main" id="{D57E5811-6619-CEEC-3DEE-86FF48CC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00" y="5395861"/>
            <a:ext cx="6254827" cy="10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99962E-512C-81F3-867F-47AD19F44029}"/>
              </a:ext>
            </a:extLst>
          </p:cNvPr>
          <p:cNvPicPr>
            <a:picLocks noChangeAspect="1"/>
          </p:cNvPicPr>
          <p:nvPr/>
        </p:nvPicPr>
        <p:blipFill>
          <a:blip r:embed="rId4"/>
          <a:stretch>
            <a:fillRect/>
          </a:stretch>
        </p:blipFill>
        <p:spPr>
          <a:xfrm>
            <a:off x="4425614" y="5371364"/>
            <a:ext cx="142283" cy="1144729"/>
          </a:xfrm>
          <a:prstGeom prst="rect">
            <a:avLst/>
          </a:prstGeom>
        </p:spPr>
      </p:pic>
      <p:cxnSp>
        <p:nvCxnSpPr>
          <p:cNvPr id="10" name="Straight Connector 9">
            <a:extLst>
              <a:ext uri="{FF2B5EF4-FFF2-40B4-BE49-F238E27FC236}">
                <a16:creationId xmlns:a16="http://schemas.microsoft.com/office/drawing/2014/main" id="{2D26ACCA-26B7-84E5-A28E-8D566FAFE8C3}"/>
              </a:ext>
            </a:extLst>
          </p:cNvPr>
          <p:cNvCxnSpPr/>
          <p:nvPr/>
        </p:nvCxnSpPr>
        <p:spPr>
          <a:xfrm>
            <a:off x="322259" y="5118249"/>
            <a:ext cx="11640065" cy="0"/>
          </a:xfrm>
          <a:prstGeom prst="line">
            <a:avLst/>
          </a:prstGeom>
          <a:ln w="28575">
            <a:solidFill>
              <a:srgbClr val="556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07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614FE-0129-7F03-4FED-C30779409F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5C6CE9-C233-9C8B-9C88-52FFF3B932C9}"/>
              </a:ext>
            </a:extLst>
          </p:cNvPr>
          <p:cNvSpPr txBox="1"/>
          <p:nvPr/>
        </p:nvSpPr>
        <p:spPr>
          <a:xfrm>
            <a:off x="195053" y="1562722"/>
            <a:ext cx="6458551" cy="3477875"/>
          </a:xfrm>
          <a:prstGeom prst="rect">
            <a:avLst/>
          </a:prstGeom>
          <a:noFill/>
        </p:spPr>
        <p:txBody>
          <a:bodyPr wrap="square" rtlCol="0">
            <a:spAutoFit/>
          </a:bodyPr>
          <a:lstStyle/>
          <a:p>
            <a:pPr>
              <a:spcBef>
                <a:spcPts val="600"/>
              </a:spcBef>
            </a:pPr>
            <a:r>
              <a:rPr lang="it-IT" sz="2000" dirty="0"/>
              <a:t>Una donna di 60 anni con 15 anni di storia di fumo (fino ai 43 anni) si reca dallo pneumologo per una storia di tosse cronica dispnea da sforzo già presente da diversi anni. </a:t>
            </a:r>
          </a:p>
          <a:p>
            <a:pPr>
              <a:spcBef>
                <a:spcPts val="600"/>
              </a:spcBef>
            </a:pPr>
            <a:r>
              <a:rPr lang="it-IT" sz="2000" b="1" dirty="0"/>
              <a:t>Anamnesi familiare</a:t>
            </a:r>
            <a:r>
              <a:rPr lang="it-IT" sz="2000" dirty="0"/>
              <a:t>: padre deceduto con enfisema polmonare</a:t>
            </a:r>
          </a:p>
          <a:p>
            <a:pPr>
              <a:spcBef>
                <a:spcPts val="600"/>
              </a:spcBef>
            </a:pPr>
            <a:r>
              <a:rPr lang="it-IT" sz="2000" b="1" dirty="0"/>
              <a:t>Alla visita</a:t>
            </a:r>
            <a:r>
              <a:rPr lang="it-IT" sz="2000" dirty="0"/>
              <a:t>: SaO2 93% in AA, ridotto murmure alle basi polmonari</a:t>
            </a:r>
          </a:p>
          <a:p>
            <a:pPr>
              <a:spcBef>
                <a:spcPts val="600"/>
              </a:spcBef>
            </a:pPr>
            <a:r>
              <a:rPr lang="it-IT" sz="2000" b="1" dirty="0"/>
              <a:t>All’Rx torace</a:t>
            </a:r>
            <a:r>
              <a:rPr lang="it-IT" sz="2000" dirty="0"/>
              <a:t>: basi </a:t>
            </a:r>
            <a:r>
              <a:rPr lang="it-IT" sz="2000" dirty="0" err="1"/>
              <a:t>iperlucenti</a:t>
            </a:r>
            <a:endParaRPr lang="it-IT" sz="2000" dirty="0"/>
          </a:p>
          <a:p>
            <a:pPr>
              <a:spcBef>
                <a:spcPts val="600"/>
              </a:spcBef>
            </a:pPr>
            <a:r>
              <a:rPr lang="it-IT" sz="2000" b="1" dirty="0"/>
              <a:t>Alla spirometria</a:t>
            </a:r>
            <a:r>
              <a:rPr lang="it-IT" sz="2000" dirty="0"/>
              <a:t>: quadro ostruttivo non migliorato con broncodilatatori</a:t>
            </a:r>
          </a:p>
        </p:txBody>
      </p:sp>
      <p:pic>
        <p:nvPicPr>
          <p:cNvPr id="4" name="Picture 3">
            <a:extLst>
              <a:ext uri="{FF2B5EF4-FFF2-40B4-BE49-F238E27FC236}">
                <a16:creationId xmlns:a16="http://schemas.microsoft.com/office/drawing/2014/main" id="{82254C56-67E6-3FF9-AE0C-E2B9BE38F9E9}"/>
              </a:ext>
            </a:extLst>
          </p:cNvPr>
          <p:cNvPicPr>
            <a:picLocks noChangeAspect="1"/>
          </p:cNvPicPr>
          <p:nvPr/>
        </p:nvPicPr>
        <p:blipFill>
          <a:blip r:embed="rId2"/>
          <a:stretch>
            <a:fillRect/>
          </a:stretch>
        </p:blipFill>
        <p:spPr>
          <a:xfrm>
            <a:off x="144379" y="82691"/>
            <a:ext cx="6968691" cy="1151583"/>
          </a:xfrm>
          <a:prstGeom prst="rect">
            <a:avLst/>
          </a:prstGeom>
          <a:effectLst>
            <a:outerShdw blurRad="50800" dist="38100" dir="2700000" algn="tl" rotWithShape="0">
              <a:prstClr val="black">
                <a:alpha val="40000"/>
              </a:prstClr>
            </a:outerShdw>
          </a:effectLst>
        </p:spPr>
      </p:pic>
      <p:pic>
        <p:nvPicPr>
          <p:cNvPr id="13" name="object 13"/>
          <p:cNvPicPr/>
          <p:nvPr/>
        </p:nvPicPr>
        <p:blipFill>
          <a:blip r:embed="rId3" cstate="print"/>
          <a:stretch>
            <a:fillRect/>
          </a:stretch>
        </p:blipFill>
        <p:spPr>
          <a:xfrm>
            <a:off x="6952382" y="1562722"/>
            <a:ext cx="4771189" cy="4838078"/>
          </a:xfrm>
          <a:prstGeom prst="rect">
            <a:avLst/>
          </a:prstGeom>
        </p:spPr>
      </p:pic>
    </p:spTree>
    <p:extLst>
      <p:ext uri="{BB962C8B-B14F-4D97-AF65-F5344CB8AC3E}">
        <p14:creationId xmlns:p14="http://schemas.microsoft.com/office/powerpoint/2010/main" val="105712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7802-1488-32F3-D2C5-152158326B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82429C-9E69-98BD-FC68-20BD63666288}"/>
              </a:ext>
            </a:extLst>
          </p:cNvPr>
          <p:cNvSpPr txBox="1"/>
          <p:nvPr/>
        </p:nvSpPr>
        <p:spPr>
          <a:xfrm>
            <a:off x="5020778" y="409636"/>
            <a:ext cx="6095198" cy="3170099"/>
          </a:xfrm>
          <a:prstGeom prst="rect">
            <a:avLst/>
          </a:prstGeom>
          <a:noFill/>
        </p:spPr>
        <p:txBody>
          <a:bodyPr wrap="square">
            <a:spAutoFit/>
          </a:bodyPr>
          <a:lstStyle/>
          <a:p>
            <a:pPr marL="38100" marR="30480" algn="just">
              <a:lnSpc>
                <a:spcPct val="100000"/>
              </a:lnSpc>
              <a:spcBef>
                <a:spcPts val="1200"/>
              </a:spcBef>
            </a:pPr>
            <a:r>
              <a:rPr lang="it-IT" sz="2000" spc="-95" noProof="0" dirty="0">
                <a:solidFill>
                  <a:srgbClr val="231F20"/>
                </a:solidFill>
                <a:cs typeface="Bookman Old Style"/>
              </a:rPr>
              <a:t>TC: enfisema </a:t>
            </a:r>
            <a:r>
              <a:rPr lang="it-IT" sz="2000" spc="-95" noProof="0" dirty="0" err="1">
                <a:solidFill>
                  <a:srgbClr val="231F20"/>
                </a:solidFill>
                <a:cs typeface="Bookman Old Style"/>
              </a:rPr>
              <a:t>panacinare</a:t>
            </a:r>
            <a:r>
              <a:rPr lang="it-IT" sz="2000" spc="-95" noProof="0" dirty="0">
                <a:solidFill>
                  <a:srgbClr val="231F20"/>
                </a:solidFill>
                <a:cs typeface="Bookman Old Style"/>
              </a:rPr>
              <a:t>, prevalente alle basi</a:t>
            </a:r>
            <a:r>
              <a:rPr lang="it-IT" sz="2000" b="0" spc="-80" noProof="0" dirty="0">
                <a:solidFill>
                  <a:srgbClr val="231F20"/>
                </a:solidFill>
                <a:cs typeface="Bookman Old Style"/>
              </a:rPr>
              <a:t>.</a:t>
            </a:r>
            <a:r>
              <a:rPr lang="it-IT" sz="2000" b="0" spc="-20" noProof="0" dirty="0">
                <a:solidFill>
                  <a:srgbClr val="231F20"/>
                </a:solidFill>
                <a:cs typeface="Bookman Old Style"/>
              </a:rPr>
              <a:t> </a:t>
            </a:r>
          </a:p>
          <a:p>
            <a:pPr marL="38100" marR="30480" algn="just">
              <a:lnSpc>
                <a:spcPct val="100000"/>
              </a:lnSpc>
              <a:spcBef>
                <a:spcPts val="1200"/>
              </a:spcBef>
            </a:pPr>
            <a:r>
              <a:rPr lang="it-IT" sz="2000" spc="-105" noProof="0" dirty="0">
                <a:solidFill>
                  <a:srgbClr val="231F20"/>
                </a:solidFill>
                <a:cs typeface="Bookman Old Style"/>
              </a:rPr>
              <a:t>A</a:t>
            </a:r>
            <a:r>
              <a:rPr lang="it-IT" sz="2000" b="0" spc="-114" noProof="0" dirty="0">
                <a:solidFill>
                  <a:srgbClr val="231F20"/>
                </a:solidFill>
                <a:cs typeface="Bookman Old Style"/>
              </a:rPr>
              <a:t>lpha</a:t>
            </a:r>
            <a:r>
              <a:rPr lang="it-IT" sz="2000" b="0" spc="-172" baseline="-35353" noProof="0" dirty="0">
                <a:solidFill>
                  <a:srgbClr val="231F20"/>
                </a:solidFill>
                <a:cs typeface="Bookman Old Style"/>
              </a:rPr>
              <a:t>1</a:t>
            </a:r>
            <a:r>
              <a:rPr lang="it-IT" sz="2000" b="0" spc="-114" noProof="0" dirty="0">
                <a:solidFill>
                  <a:srgbClr val="231F20"/>
                </a:solidFill>
                <a:cs typeface="Bookman Old Style"/>
              </a:rPr>
              <a:t>-</a:t>
            </a:r>
            <a:r>
              <a:rPr lang="it-IT" sz="2000" b="0" spc="-100" noProof="0" dirty="0">
                <a:solidFill>
                  <a:srgbClr val="231F20"/>
                </a:solidFill>
                <a:cs typeface="Bookman Old Style"/>
              </a:rPr>
              <a:t>antitripsina sierica</a:t>
            </a:r>
            <a:r>
              <a:rPr lang="it-IT" sz="2000" b="0" spc="-20" noProof="0" dirty="0">
                <a:solidFill>
                  <a:srgbClr val="231F20"/>
                </a:solidFill>
                <a:cs typeface="Bookman Old Style"/>
              </a:rPr>
              <a:t> </a:t>
            </a:r>
            <a:r>
              <a:rPr lang="it-IT" sz="2000" b="0" spc="-45" noProof="0" dirty="0">
                <a:solidFill>
                  <a:srgbClr val="231F20"/>
                </a:solidFill>
                <a:cs typeface="Bookman Old Style"/>
              </a:rPr>
              <a:t>(AAT):</a:t>
            </a:r>
            <a:r>
              <a:rPr lang="it-IT" sz="2000" b="0" spc="5" noProof="0" dirty="0">
                <a:solidFill>
                  <a:srgbClr val="231F20"/>
                </a:solidFill>
                <a:cs typeface="Bookman Old Style"/>
              </a:rPr>
              <a:t> 0.</a:t>
            </a:r>
            <a:r>
              <a:rPr lang="it-IT" sz="2000" b="0" spc="-135" noProof="0" dirty="0">
                <a:solidFill>
                  <a:srgbClr val="231F20"/>
                </a:solidFill>
                <a:cs typeface="Bookman Old Style"/>
              </a:rPr>
              <a:t>19</a:t>
            </a:r>
            <a:r>
              <a:rPr lang="it-IT" sz="2000" b="0" spc="5" noProof="0" dirty="0">
                <a:solidFill>
                  <a:srgbClr val="231F20"/>
                </a:solidFill>
                <a:cs typeface="Bookman Old Style"/>
              </a:rPr>
              <a:t> </a:t>
            </a:r>
            <a:r>
              <a:rPr lang="it-IT" sz="2000" b="0" spc="-95" noProof="0" dirty="0">
                <a:solidFill>
                  <a:srgbClr val="231F20"/>
                </a:solidFill>
                <a:cs typeface="Bookman Old Style"/>
              </a:rPr>
              <a:t>mg/</a:t>
            </a:r>
            <a:r>
              <a:rPr lang="it-IT" sz="2000" b="0" spc="-95" noProof="0" dirty="0" err="1">
                <a:solidFill>
                  <a:srgbClr val="231F20"/>
                </a:solidFill>
                <a:cs typeface="Bookman Old Style"/>
              </a:rPr>
              <a:t>mL</a:t>
            </a:r>
            <a:r>
              <a:rPr lang="it-IT" sz="2000" b="0" spc="5" noProof="0" dirty="0">
                <a:solidFill>
                  <a:srgbClr val="231F20"/>
                </a:solidFill>
                <a:cs typeface="Bookman Old Style"/>
              </a:rPr>
              <a:t> </a:t>
            </a:r>
            <a:r>
              <a:rPr lang="it-IT" sz="2000" b="0" spc="-90" noProof="0" dirty="0">
                <a:solidFill>
                  <a:srgbClr val="231F20"/>
                </a:solidFill>
                <a:cs typeface="Bookman Old Style"/>
              </a:rPr>
              <a:t>(</a:t>
            </a:r>
            <a:r>
              <a:rPr lang="it-IT" sz="2000" b="0" spc="-90" noProof="0" dirty="0" err="1">
                <a:solidFill>
                  <a:srgbClr val="231F20"/>
                </a:solidFill>
                <a:cs typeface="Bookman Old Style"/>
              </a:rPr>
              <a:t>ref</a:t>
            </a:r>
            <a:r>
              <a:rPr lang="it-IT" sz="2000" b="0" spc="-90" noProof="0" dirty="0">
                <a:solidFill>
                  <a:srgbClr val="231F20"/>
                </a:solidFill>
                <a:cs typeface="Bookman Old Style"/>
              </a:rPr>
              <a:t>.</a:t>
            </a:r>
            <a:r>
              <a:rPr lang="it-IT" sz="2000" b="0" spc="5" noProof="0" dirty="0">
                <a:solidFill>
                  <a:srgbClr val="231F20"/>
                </a:solidFill>
                <a:cs typeface="Bookman Old Style"/>
              </a:rPr>
              <a:t> </a:t>
            </a:r>
            <a:r>
              <a:rPr lang="it-IT" sz="2000" b="0" spc="-95" noProof="0" dirty="0">
                <a:solidFill>
                  <a:srgbClr val="231F20"/>
                </a:solidFill>
                <a:cs typeface="Bookman Old Style"/>
              </a:rPr>
              <a:t>&gt;9).</a:t>
            </a:r>
            <a:r>
              <a:rPr lang="it-IT" sz="2000" b="0" spc="5" noProof="0" dirty="0">
                <a:solidFill>
                  <a:srgbClr val="231F20"/>
                </a:solidFill>
                <a:cs typeface="Bookman Old Style"/>
              </a:rPr>
              <a:t> </a:t>
            </a:r>
          </a:p>
          <a:p>
            <a:pPr marL="38100" marR="30480" algn="just">
              <a:lnSpc>
                <a:spcPct val="100000"/>
              </a:lnSpc>
              <a:spcBef>
                <a:spcPts val="1200"/>
              </a:spcBef>
            </a:pPr>
            <a:r>
              <a:rPr lang="it-IT" sz="2000" spc="-95" noProof="0" dirty="0">
                <a:solidFill>
                  <a:srgbClr val="231F20"/>
                </a:solidFill>
                <a:cs typeface="Bookman Old Style"/>
              </a:rPr>
              <a:t>Genetica di </a:t>
            </a:r>
            <a:r>
              <a:rPr lang="it-IT" sz="2000" i="1" spc="-135" noProof="0" dirty="0">
                <a:solidFill>
                  <a:srgbClr val="231F20"/>
                </a:solidFill>
                <a:cs typeface="Book Antiqua"/>
              </a:rPr>
              <a:t>SERPINA1</a:t>
            </a:r>
            <a:r>
              <a:rPr lang="it-IT" sz="2000" b="0" spc="-135" noProof="0" dirty="0">
                <a:solidFill>
                  <a:srgbClr val="231F20"/>
                </a:solidFill>
                <a:cs typeface="Bookman Old Style"/>
              </a:rPr>
              <a:t>, (codificante</a:t>
            </a:r>
            <a:r>
              <a:rPr lang="it-IT" sz="2000" b="0" spc="-70" noProof="0" dirty="0">
                <a:solidFill>
                  <a:srgbClr val="231F20"/>
                </a:solidFill>
                <a:cs typeface="Bookman Old Style"/>
              </a:rPr>
              <a:t> </a:t>
            </a:r>
            <a:r>
              <a:rPr lang="it-IT" sz="2000" b="0" spc="-90" noProof="0" dirty="0">
                <a:solidFill>
                  <a:srgbClr val="231F20"/>
                </a:solidFill>
                <a:cs typeface="Bookman Old Style"/>
              </a:rPr>
              <a:t>AAT,):  variante </a:t>
            </a:r>
            <a:r>
              <a:rPr lang="it-IT" sz="2000" b="0" spc="-105" noProof="0" dirty="0">
                <a:solidFill>
                  <a:srgbClr val="231F20"/>
                </a:solidFill>
                <a:cs typeface="Bookman Old Style"/>
              </a:rPr>
              <a:t>Z</a:t>
            </a:r>
            <a:r>
              <a:rPr lang="it-IT" sz="2000" b="0" spc="-70" noProof="0" dirty="0">
                <a:solidFill>
                  <a:srgbClr val="231F20"/>
                </a:solidFill>
                <a:cs typeface="Bookman Old Style"/>
              </a:rPr>
              <a:t> (patologica) e variante nulla </a:t>
            </a:r>
          </a:p>
          <a:p>
            <a:pPr marL="38100" marR="30480" algn="just">
              <a:lnSpc>
                <a:spcPct val="100000"/>
              </a:lnSpc>
              <a:spcBef>
                <a:spcPts val="1200"/>
              </a:spcBef>
            </a:pPr>
            <a:r>
              <a:rPr lang="it-IT" sz="2000" spc="-114" noProof="0" dirty="0">
                <a:solidFill>
                  <a:srgbClr val="231F20"/>
                </a:solidFill>
                <a:cs typeface="Bookman Old Style"/>
              </a:rPr>
              <a:t>Trattamento: broncodilatatori, glucocorticoidi inalatori, </a:t>
            </a:r>
            <a:r>
              <a:rPr lang="it-IT" sz="2000" spc="-114" noProof="0" dirty="0" err="1">
                <a:solidFill>
                  <a:srgbClr val="231F20"/>
                </a:solidFill>
                <a:cs typeface="Bookman Old Style"/>
              </a:rPr>
              <a:t>infusion</a:t>
            </a:r>
            <a:r>
              <a:rPr lang="it-IT" sz="2000" spc="-114" noProof="0" dirty="0">
                <a:solidFill>
                  <a:srgbClr val="231F20"/>
                </a:solidFill>
                <a:cs typeface="Bookman Old Style"/>
              </a:rPr>
              <a:t> di </a:t>
            </a:r>
            <a:r>
              <a:rPr lang="it-IT" sz="2000" b="0" spc="-80" noProof="0" dirty="0">
                <a:solidFill>
                  <a:srgbClr val="231F20"/>
                </a:solidFill>
                <a:cs typeface="Bookman Old Style"/>
              </a:rPr>
              <a:t>AAT</a:t>
            </a:r>
            <a:r>
              <a:rPr lang="it-IT" sz="2000" b="0" spc="-30" noProof="0" dirty="0">
                <a:solidFill>
                  <a:srgbClr val="231F20"/>
                </a:solidFill>
                <a:cs typeface="Bookman Old Style"/>
              </a:rPr>
              <a:t> </a:t>
            </a:r>
            <a:r>
              <a:rPr lang="it-IT" sz="2000" b="0" spc="-125" noProof="0" dirty="0">
                <a:solidFill>
                  <a:srgbClr val="231F20"/>
                </a:solidFill>
                <a:cs typeface="Bookman Old Style"/>
              </a:rPr>
              <a:t>plasma-derivata</a:t>
            </a:r>
            <a:r>
              <a:rPr lang="it-IT" sz="2000" b="0" spc="-85" noProof="0" dirty="0">
                <a:solidFill>
                  <a:srgbClr val="231F20"/>
                </a:solidFill>
                <a:cs typeface="Bookman Old Style"/>
              </a:rPr>
              <a:t>.</a:t>
            </a:r>
            <a:r>
              <a:rPr lang="it-IT" sz="2000" b="0" spc="25" noProof="0" dirty="0">
                <a:solidFill>
                  <a:srgbClr val="231F20"/>
                </a:solidFill>
                <a:cs typeface="Bookman Old Style"/>
              </a:rPr>
              <a:t> </a:t>
            </a:r>
          </a:p>
          <a:p>
            <a:pPr marL="38100" marR="30480" algn="just">
              <a:lnSpc>
                <a:spcPct val="100000"/>
              </a:lnSpc>
              <a:spcBef>
                <a:spcPts val="1200"/>
              </a:spcBef>
            </a:pPr>
            <a:r>
              <a:rPr lang="it-IT" sz="2000" spc="-85" noProof="0" dirty="0">
                <a:solidFill>
                  <a:srgbClr val="231F20"/>
                </a:solidFill>
                <a:cs typeface="Bookman Old Style"/>
              </a:rPr>
              <a:t>Ad un follow-up di un anno: Quadro stabile con lieve peggioramento della spirometria</a:t>
            </a:r>
            <a:r>
              <a:rPr lang="it-IT" sz="2000" b="0" spc="-75" noProof="0" dirty="0">
                <a:solidFill>
                  <a:srgbClr val="231F20"/>
                </a:solidFill>
                <a:cs typeface="Bookman Old Style"/>
              </a:rPr>
              <a:t>.</a:t>
            </a:r>
            <a:endParaRPr lang="it-IT" sz="2000" noProof="0" dirty="0">
              <a:cs typeface="Bookman Old Style"/>
            </a:endParaRPr>
          </a:p>
        </p:txBody>
      </p:sp>
      <p:pic>
        <p:nvPicPr>
          <p:cNvPr id="14" name="object 14"/>
          <p:cNvPicPr/>
          <p:nvPr/>
        </p:nvPicPr>
        <p:blipFill>
          <a:blip r:embed="rId2" cstate="print"/>
          <a:stretch>
            <a:fillRect/>
          </a:stretch>
        </p:blipFill>
        <p:spPr>
          <a:xfrm>
            <a:off x="395237" y="409636"/>
            <a:ext cx="4316329" cy="4393370"/>
          </a:xfrm>
          <a:prstGeom prst="rect">
            <a:avLst/>
          </a:prstGeom>
        </p:spPr>
      </p:pic>
      <p:sp>
        <p:nvSpPr>
          <p:cNvPr id="5" name="TextBox 4">
            <a:extLst>
              <a:ext uri="{FF2B5EF4-FFF2-40B4-BE49-F238E27FC236}">
                <a16:creationId xmlns:a16="http://schemas.microsoft.com/office/drawing/2014/main" id="{ED718CEF-7283-126D-BA5A-019F82977E6F}"/>
              </a:ext>
            </a:extLst>
          </p:cNvPr>
          <p:cNvSpPr txBox="1"/>
          <p:nvPr/>
        </p:nvSpPr>
        <p:spPr>
          <a:xfrm>
            <a:off x="492092" y="6263698"/>
            <a:ext cx="6095198" cy="369332"/>
          </a:xfrm>
          <a:prstGeom prst="rect">
            <a:avLst/>
          </a:prstGeom>
          <a:noFill/>
        </p:spPr>
        <p:txBody>
          <a:bodyPr wrap="square">
            <a:spAutoFit/>
          </a:bodyPr>
          <a:lstStyle/>
          <a:p>
            <a:pPr marL="38100" algn="just">
              <a:lnSpc>
                <a:spcPct val="100000"/>
              </a:lnSpc>
              <a:spcBef>
                <a:spcPts val="600"/>
              </a:spcBef>
            </a:pPr>
            <a:r>
              <a:rPr lang="en-US" sz="1800" b="1" spc="-45" dirty="0">
                <a:solidFill>
                  <a:srgbClr val="77787B"/>
                </a:solidFill>
                <a:cs typeface="Gill Sans MT"/>
              </a:rPr>
              <a:t>DOI:</a:t>
            </a:r>
            <a:r>
              <a:rPr lang="en-US" sz="1800" b="1" spc="-25" dirty="0">
                <a:solidFill>
                  <a:srgbClr val="77787B"/>
                </a:solidFill>
                <a:cs typeface="Gill Sans MT"/>
              </a:rPr>
              <a:t> </a:t>
            </a:r>
            <a:r>
              <a:rPr lang="en-US" sz="1800" b="1" spc="-10" dirty="0">
                <a:solidFill>
                  <a:srgbClr val="77787B"/>
                </a:solidFill>
                <a:cs typeface="Gill Sans MT"/>
              </a:rPr>
              <a:t>10.1056/NEJMicm2403183</a:t>
            </a:r>
            <a:endParaRPr lang="en-US" sz="1800" dirty="0">
              <a:cs typeface="Gill Sans MT"/>
            </a:endParaRPr>
          </a:p>
        </p:txBody>
      </p:sp>
      <p:pic>
        <p:nvPicPr>
          <p:cNvPr id="4" name="Picture 3">
            <a:extLst>
              <a:ext uri="{FF2B5EF4-FFF2-40B4-BE49-F238E27FC236}">
                <a16:creationId xmlns:a16="http://schemas.microsoft.com/office/drawing/2014/main" id="{9C7C4A1A-D88C-2998-6A40-704A8ED4AE7A}"/>
              </a:ext>
            </a:extLst>
          </p:cNvPr>
          <p:cNvPicPr>
            <a:picLocks noChangeAspect="1"/>
          </p:cNvPicPr>
          <p:nvPr/>
        </p:nvPicPr>
        <p:blipFill>
          <a:blip r:embed="rId3"/>
          <a:stretch>
            <a:fillRect/>
          </a:stretch>
        </p:blipFill>
        <p:spPr>
          <a:xfrm>
            <a:off x="6584884" y="3867932"/>
            <a:ext cx="2647006" cy="2567596"/>
          </a:xfrm>
          <a:prstGeom prst="rect">
            <a:avLst/>
          </a:prstGeom>
        </p:spPr>
      </p:pic>
    </p:spTree>
    <p:extLst>
      <p:ext uri="{BB962C8B-B14F-4D97-AF65-F5344CB8AC3E}">
        <p14:creationId xmlns:p14="http://schemas.microsoft.com/office/powerpoint/2010/main" val="323407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A9C7D-5BF5-9375-EF4A-8A6A36B554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121271-CE39-C18A-B986-895379CF36F7}"/>
              </a:ext>
            </a:extLst>
          </p:cNvPr>
          <p:cNvSpPr txBox="1"/>
          <p:nvPr/>
        </p:nvSpPr>
        <p:spPr>
          <a:xfrm>
            <a:off x="271975" y="300749"/>
            <a:ext cx="11713699" cy="2369880"/>
          </a:xfrm>
          <a:prstGeom prst="rect">
            <a:avLst/>
          </a:prstGeom>
          <a:noFill/>
        </p:spPr>
        <p:txBody>
          <a:bodyPr wrap="square" rtlCol="0">
            <a:spAutoFit/>
          </a:bodyPr>
          <a:lstStyle/>
          <a:p>
            <a:r>
              <a:rPr lang="it-IT" sz="2800" b="1" dirty="0">
                <a:solidFill>
                  <a:srgbClr val="0070C0"/>
                </a:solidFill>
              </a:rPr>
              <a:t>Difetto di AAT</a:t>
            </a:r>
          </a:p>
          <a:p>
            <a:endParaRPr lang="it-IT" sz="2000" dirty="0"/>
          </a:p>
          <a:p>
            <a:r>
              <a:rPr lang="it-IT" sz="2000" dirty="0"/>
              <a:t>Condizione genetica comune (il 95% legati alla mutazione Glu342Lys, detta anche </a:t>
            </a:r>
            <a:r>
              <a:rPr lang="it-IT" sz="2000" b="1" dirty="0"/>
              <a:t>allele Z</a:t>
            </a:r>
            <a:r>
              <a:rPr lang="it-IT" sz="2000" dirty="0"/>
              <a:t>, in Hz in 1:20 persone)</a:t>
            </a:r>
          </a:p>
          <a:p>
            <a:r>
              <a:rPr lang="it-IT" sz="2000" dirty="0"/>
              <a:t>In Europa, 1:5 hanno la mutazione mild Glu264Val (</a:t>
            </a:r>
            <a:r>
              <a:rPr lang="it-IT" sz="2000" b="1" dirty="0"/>
              <a:t>allele S</a:t>
            </a:r>
            <a:r>
              <a:rPr lang="it-IT" sz="2000" dirty="0"/>
              <a:t>) (vantaggio dell’eterozigote?)</a:t>
            </a:r>
          </a:p>
          <a:p>
            <a:endParaRPr lang="it-IT" sz="2000" dirty="0"/>
          </a:p>
          <a:p>
            <a:r>
              <a:rPr lang="it-IT" sz="2000" dirty="0"/>
              <a:t>Mutazioni GOF possono condurre a ritenzione dell’enzima nel fegato causando malattia</a:t>
            </a:r>
          </a:p>
          <a:p>
            <a:r>
              <a:rPr lang="it-IT" sz="2000" dirty="0"/>
              <a:t>Mutazioni LOF in omozigosi causano lo sviluppo di enfisema</a:t>
            </a:r>
          </a:p>
        </p:txBody>
      </p:sp>
      <p:sp>
        <p:nvSpPr>
          <p:cNvPr id="5" name="TextBox 4">
            <a:extLst>
              <a:ext uri="{FF2B5EF4-FFF2-40B4-BE49-F238E27FC236}">
                <a16:creationId xmlns:a16="http://schemas.microsoft.com/office/drawing/2014/main" id="{F46B427C-5067-3F78-4927-E9749C1A8CB1}"/>
              </a:ext>
            </a:extLst>
          </p:cNvPr>
          <p:cNvSpPr txBox="1"/>
          <p:nvPr/>
        </p:nvSpPr>
        <p:spPr>
          <a:xfrm>
            <a:off x="271975" y="3057378"/>
            <a:ext cx="4398498" cy="2862322"/>
          </a:xfrm>
          <a:prstGeom prst="rect">
            <a:avLst/>
          </a:prstGeom>
          <a:noFill/>
        </p:spPr>
        <p:txBody>
          <a:bodyPr wrap="square" rtlCol="0">
            <a:spAutoFit/>
          </a:bodyPr>
          <a:lstStyle/>
          <a:p>
            <a:r>
              <a:rPr lang="it-IT" sz="2000" dirty="0"/>
              <a:t>La maggior parte delle mutazioni causa la degradazione di circa il 70% della AAT nel reticolo endoplasmatico, mentre il 15% è secreto e il 15% si accumula in polimeri, parzialmente degradati dall’autofagia. Le inclusioni residue, PAS+ anche dopo diastasi (PAS-D), sono diagnostiche della malattia. </a:t>
            </a:r>
          </a:p>
          <a:p>
            <a:endParaRPr lang="it-IT" sz="2000" dirty="0"/>
          </a:p>
        </p:txBody>
      </p:sp>
      <p:pic>
        <p:nvPicPr>
          <p:cNvPr id="7" name="Picture 6">
            <a:extLst>
              <a:ext uri="{FF2B5EF4-FFF2-40B4-BE49-F238E27FC236}">
                <a16:creationId xmlns:a16="http://schemas.microsoft.com/office/drawing/2014/main" id="{7B938627-772E-38D7-02AA-5BB504D5A15D}"/>
              </a:ext>
            </a:extLst>
          </p:cNvPr>
          <p:cNvPicPr>
            <a:picLocks noChangeAspect="1"/>
          </p:cNvPicPr>
          <p:nvPr/>
        </p:nvPicPr>
        <p:blipFill>
          <a:blip r:embed="rId2"/>
          <a:stretch>
            <a:fillRect/>
          </a:stretch>
        </p:blipFill>
        <p:spPr>
          <a:xfrm>
            <a:off x="4801773" y="3057378"/>
            <a:ext cx="7118252" cy="3499873"/>
          </a:xfrm>
          <a:prstGeom prst="rect">
            <a:avLst/>
          </a:prstGeom>
        </p:spPr>
      </p:pic>
    </p:spTree>
    <p:extLst>
      <p:ext uri="{BB962C8B-B14F-4D97-AF65-F5344CB8AC3E}">
        <p14:creationId xmlns:p14="http://schemas.microsoft.com/office/powerpoint/2010/main" val="176480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228" y="1349312"/>
            <a:ext cx="6437410" cy="1281120"/>
          </a:xfrm>
          <a:prstGeom prst="rect">
            <a:avLst/>
          </a:prstGeom>
        </p:spPr>
        <p:txBody>
          <a:bodyPr vert="horz" wrap="square" lIns="0" tIns="171450" rIns="0" bIns="0" rtlCol="0">
            <a:spAutoFit/>
          </a:bodyPr>
          <a:lstStyle/>
          <a:p>
            <a:pPr marL="299085" indent="-287020">
              <a:lnSpc>
                <a:spcPct val="100000"/>
              </a:lnSpc>
              <a:buFont typeface="Arial"/>
              <a:buChar char="•"/>
              <a:tabLst>
                <a:tab pos="299085" algn="l"/>
                <a:tab pos="299720" algn="l"/>
              </a:tabLst>
            </a:pPr>
            <a:r>
              <a:rPr sz="2400" spc="-10" dirty="0" err="1">
                <a:cs typeface="Calibri"/>
              </a:rPr>
              <a:t>Sintetizzata</a:t>
            </a:r>
            <a:r>
              <a:rPr sz="2400" spc="10" dirty="0">
                <a:cs typeface="Calibri"/>
              </a:rPr>
              <a:t> </a:t>
            </a:r>
            <a:r>
              <a:rPr sz="2400" dirty="0">
                <a:cs typeface="Calibri"/>
              </a:rPr>
              <a:t>dal</a:t>
            </a:r>
            <a:r>
              <a:rPr sz="2400" spc="-30" dirty="0">
                <a:cs typeface="Calibri"/>
              </a:rPr>
              <a:t> </a:t>
            </a:r>
            <a:r>
              <a:rPr sz="2400" spc="-10" dirty="0">
                <a:cs typeface="Calibri"/>
              </a:rPr>
              <a:t>fegato</a:t>
            </a:r>
            <a:endParaRPr sz="2400" dirty="0">
              <a:cs typeface="Calibri"/>
            </a:endParaRPr>
          </a:p>
          <a:p>
            <a:pPr marL="299085" indent="-287020">
              <a:lnSpc>
                <a:spcPct val="100000"/>
              </a:lnSpc>
              <a:buFont typeface="Arial"/>
              <a:buChar char="•"/>
              <a:tabLst>
                <a:tab pos="299085" algn="l"/>
                <a:tab pos="299720" algn="l"/>
              </a:tabLst>
            </a:pPr>
            <a:r>
              <a:rPr sz="2400" dirty="0">
                <a:cs typeface="Calibri"/>
              </a:rPr>
              <a:t>Lega</a:t>
            </a:r>
            <a:r>
              <a:rPr sz="2400" spc="-55" dirty="0">
                <a:cs typeface="Calibri"/>
              </a:rPr>
              <a:t> </a:t>
            </a:r>
            <a:r>
              <a:rPr sz="2400" dirty="0">
                <a:cs typeface="Calibri"/>
              </a:rPr>
              <a:t>le</a:t>
            </a:r>
            <a:r>
              <a:rPr sz="2400" spc="-30" dirty="0">
                <a:cs typeface="Calibri"/>
              </a:rPr>
              <a:t> </a:t>
            </a:r>
            <a:r>
              <a:rPr sz="2400" dirty="0">
                <a:cs typeface="Calibri"/>
              </a:rPr>
              <a:t>catene</a:t>
            </a:r>
            <a:r>
              <a:rPr sz="2400" spc="15" dirty="0">
                <a:cs typeface="Calibri"/>
              </a:rPr>
              <a:t> </a:t>
            </a:r>
            <a:r>
              <a:rPr sz="2400" dirty="0">
                <a:cs typeface="Calibri"/>
              </a:rPr>
              <a:t>globiniche libere, in</a:t>
            </a:r>
            <a:r>
              <a:rPr sz="2400" spc="-30" dirty="0">
                <a:cs typeface="Calibri"/>
              </a:rPr>
              <a:t> </a:t>
            </a:r>
            <a:r>
              <a:rPr sz="2400" dirty="0">
                <a:cs typeface="Calibri"/>
              </a:rPr>
              <a:t>caso</a:t>
            </a:r>
            <a:r>
              <a:rPr sz="2400" spc="-40" dirty="0">
                <a:cs typeface="Calibri"/>
              </a:rPr>
              <a:t> </a:t>
            </a:r>
            <a:r>
              <a:rPr sz="2400" dirty="0">
                <a:cs typeface="Calibri"/>
              </a:rPr>
              <a:t>di</a:t>
            </a:r>
            <a:r>
              <a:rPr sz="2400" spc="-25" dirty="0">
                <a:cs typeface="Calibri"/>
              </a:rPr>
              <a:t> </a:t>
            </a:r>
            <a:r>
              <a:rPr sz="2400" b="1" u="sng" spc="-10" dirty="0" err="1">
                <a:cs typeface="Calibri"/>
              </a:rPr>
              <a:t>emolisi</a:t>
            </a:r>
            <a:endParaRPr sz="2400" b="1" u="sng" dirty="0">
              <a:cs typeface="Calibri"/>
            </a:endParaRPr>
          </a:p>
          <a:p>
            <a:pPr marL="12700" marR="1268095" indent="286385">
              <a:lnSpc>
                <a:spcPct val="100000"/>
              </a:lnSpc>
              <a:buFont typeface="Arial"/>
              <a:buChar char="•"/>
              <a:tabLst>
                <a:tab pos="299085" algn="l"/>
                <a:tab pos="299720" algn="l"/>
              </a:tabLst>
            </a:pPr>
            <a:r>
              <a:rPr sz="2400" dirty="0" err="1">
                <a:solidFill>
                  <a:srgbClr val="C00000"/>
                </a:solidFill>
                <a:cs typeface="Calibri"/>
              </a:rPr>
              <a:t>Proteina</a:t>
            </a:r>
            <a:r>
              <a:rPr lang="it-IT" sz="2400" spc="-25" dirty="0">
                <a:solidFill>
                  <a:srgbClr val="C00000"/>
                </a:solidFill>
                <a:uFill>
                  <a:solidFill>
                    <a:srgbClr val="C00000"/>
                  </a:solidFill>
                </a:uFill>
                <a:cs typeface="Calibri"/>
              </a:rPr>
              <a:t> </a:t>
            </a:r>
            <a:r>
              <a:rPr sz="2400" dirty="0" err="1">
                <a:solidFill>
                  <a:srgbClr val="C00000"/>
                </a:solidFill>
                <a:cs typeface="Calibri"/>
              </a:rPr>
              <a:t>della</a:t>
            </a:r>
            <a:r>
              <a:rPr sz="2400" spc="-5" dirty="0">
                <a:solidFill>
                  <a:srgbClr val="C00000"/>
                </a:solidFill>
                <a:cs typeface="Calibri"/>
              </a:rPr>
              <a:t> </a:t>
            </a:r>
            <a:r>
              <a:rPr sz="2400" dirty="0" err="1">
                <a:solidFill>
                  <a:srgbClr val="C00000"/>
                </a:solidFill>
                <a:cs typeface="Calibri"/>
              </a:rPr>
              <a:t>fase</a:t>
            </a:r>
            <a:r>
              <a:rPr sz="2400" spc="-55" dirty="0">
                <a:solidFill>
                  <a:srgbClr val="C00000"/>
                </a:solidFill>
                <a:cs typeface="Calibri"/>
              </a:rPr>
              <a:t> </a:t>
            </a:r>
            <a:r>
              <a:rPr sz="2400" spc="-10" dirty="0">
                <a:solidFill>
                  <a:srgbClr val="C00000"/>
                </a:solidFill>
                <a:cs typeface="Calibri"/>
              </a:rPr>
              <a:t>acuta</a:t>
            </a:r>
            <a:endParaRPr sz="2400" dirty="0">
              <a:cs typeface="Calibri"/>
            </a:endParaRPr>
          </a:p>
        </p:txBody>
      </p:sp>
      <p:sp>
        <p:nvSpPr>
          <p:cNvPr id="3" name="object 3"/>
          <p:cNvSpPr txBox="1">
            <a:spLocks noGrp="1"/>
          </p:cNvSpPr>
          <p:nvPr>
            <p:ph type="title"/>
          </p:nvPr>
        </p:nvSpPr>
        <p:spPr>
          <a:xfrm>
            <a:off x="346093" y="323479"/>
            <a:ext cx="6274367" cy="878446"/>
          </a:xfrm>
          <a:prstGeom prst="rect">
            <a:avLst/>
          </a:prstGeom>
        </p:spPr>
        <p:txBody>
          <a:bodyPr vert="horz" wrap="square" lIns="0" tIns="74930" rIns="0" bIns="0" rtlCol="0">
            <a:spAutoFit/>
          </a:bodyPr>
          <a:lstStyle/>
          <a:p>
            <a:pPr marL="12700">
              <a:lnSpc>
                <a:spcPct val="100000"/>
              </a:lnSpc>
              <a:spcBef>
                <a:spcPts val="590"/>
              </a:spcBef>
            </a:pPr>
            <a:r>
              <a:rPr sz="2400" b="1" spc="-35" dirty="0">
                <a:solidFill>
                  <a:srgbClr val="0070C0"/>
                </a:solidFill>
                <a:latin typeface="+mn-lt"/>
              </a:rPr>
              <a:t>ALFA-</a:t>
            </a:r>
            <a:r>
              <a:rPr sz="2400" b="1" dirty="0">
                <a:solidFill>
                  <a:srgbClr val="0070C0"/>
                </a:solidFill>
                <a:latin typeface="+mn-lt"/>
              </a:rPr>
              <a:t>2</a:t>
            </a:r>
            <a:r>
              <a:rPr sz="2400" b="1" spc="10" dirty="0">
                <a:solidFill>
                  <a:srgbClr val="0070C0"/>
                </a:solidFill>
                <a:latin typeface="+mn-lt"/>
              </a:rPr>
              <a:t> </a:t>
            </a:r>
            <a:r>
              <a:rPr sz="2400" b="1" spc="-10" dirty="0">
                <a:solidFill>
                  <a:srgbClr val="0070C0"/>
                </a:solidFill>
                <a:latin typeface="+mn-lt"/>
              </a:rPr>
              <a:t>GLOBULINE</a:t>
            </a:r>
          </a:p>
          <a:p>
            <a:pPr marL="114300">
              <a:lnSpc>
                <a:spcPct val="100000"/>
              </a:lnSpc>
              <a:spcBef>
                <a:spcPts val="495"/>
              </a:spcBef>
            </a:pPr>
            <a:r>
              <a:rPr sz="2400" b="1" spc="-10" dirty="0" err="1">
                <a:solidFill>
                  <a:srgbClr val="C00000"/>
                </a:solidFill>
                <a:latin typeface="+mn-lt"/>
              </a:rPr>
              <a:t>Aptoglobina</a:t>
            </a:r>
            <a:r>
              <a:rPr lang="en-US" sz="2400" b="1" spc="-10" dirty="0">
                <a:solidFill>
                  <a:srgbClr val="C00000"/>
                </a:solidFill>
                <a:latin typeface="+mn-lt"/>
              </a:rPr>
              <a:t> </a:t>
            </a:r>
            <a:r>
              <a:rPr lang="nn-NO" sz="2400" b="1" spc="-85" dirty="0">
                <a:solidFill>
                  <a:srgbClr val="C00000"/>
                </a:solidFill>
                <a:cs typeface="Calibri"/>
              </a:rPr>
              <a:t>v.r.</a:t>
            </a:r>
            <a:r>
              <a:rPr lang="nn-NO" sz="2400" b="1" spc="-5" dirty="0">
                <a:solidFill>
                  <a:srgbClr val="C00000"/>
                </a:solidFill>
                <a:cs typeface="Calibri"/>
              </a:rPr>
              <a:t> </a:t>
            </a:r>
            <a:r>
              <a:rPr lang="nn-NO" sz="2400" b="1" dirty="0">
                <a:solidFill>
                  <a:srgbClr val="C00000"/>
                </a:solidFill>
                <a:cs typeface="Calibri"/>
              </a:rPr>
              <a:t>0,3-2,0 </a:t>
            </a:r>
            <a:r>
              <a:rPr lang="nn-NO" sz="2400" b="1" spc="-25" dirty="0">
                <a:solidFill>
                  <a:srgbClr val="C00000"/>
                </a:solidFill>
                <a:cs typeface="Calibri"/>
              </a:rPr>
              <a:t>g/L</a:t>
            </a:r>
            <a:endParaRPr sz="2400" b="1" spc="-10" dirty="0">
              <a:solidFill>
                <a:srgbClr val="0070C0"/>
              </a:solidFill>
              <a:latin typeface="+mn-lt"/>
            </a:endParaRPr>
          </a:p>
        </p:txBody>
      </p:sp>
      <p:pic>
        <p:nvPicPr>
          <p:cNvPr id="7" name="Picture 6">
            <a:extLst>
              <a:ext uri="{FF2B5EF4-FFF2-40B4-BE49-F238E27FC236}">
                <a16:creationId xmlns:a16="http://schemas.microsoft.com/office/drawing/2014/main" id="{C9B03CCD-D4AC-CE0C-78ED-2F9CDE61AD3E}"/>
              </a:ext>
            </a:extLst>
          </p:cNvPr>
          <p:cNvPicPr>
            <a:picLocks noChangeAspect="1"/>
          </p:cNvPicPr>
          <p:nvPr/>
        </p:nvPicPr>
        <p:blipFill>
          <a:blip r:embed="rId2"/>
          <a:stretch>
            <a:fillRect/>
          </a:stretch>
        </p:blipFill>
        <p:spPr>
          <a:xfrm>
            <a:off x="8030505" y="3079792"/>
            <a:ext cx="3922973" cy="35180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980" y="895023"/>
            <a:ext cx="6696894" cy="210314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cs typeface="Calibri"/>
              </a:rPr>
              <a:t>α-2</a:t>
            </a:r>
            <a:r>
              <a:rPr sz="2400" b="1" spc="-10" dirty="0">
                <a:solidFill>
                  <a:srgbClr val="C00000"/>
                </a:solidFill>
                <a:cs typeface="Calibri"/>
              </a:rPr>
              <a:t> macroglobulina</a:t>
            </a:r>
            <a:endParaRPr sz="2400" dirty="0">
              <a:cs typeface="Calibri"/>
            </a:endParaRPr>
          </a:p>
          <a:p>
            <a:pPr marL="299085" indent="-287020">
              <a:lnSpc>
                <a:spcPct val="100000"/>
              </a:lnSpc>
              <a:spcBef>
                <a:spcPts val="1875"/>
              </a:spcBef>
              <a:buFont typeface="Arial"/>
              <a:buChar char="•"/>
              <a:tabLst>
                <a:tab pos="299085" algn="l"/>
                <a:tab pos="299720" algn="l"/>
              </a:tabLst>
            </a:pPr>
            <a:r>
              <a:rPr lang="en-US" sz="2400" spc="-10" dirty="0" err="1">
                <a:cs typeface="Calibri"/>
              </a:rPr>
              <a:t>Prodotta</a:t>
            </a:r>
            <a:r>
              <a:rPr lang="en-US" sz="2400" spc="-10" dirty="0">
                <a:cs typeface="Calibri"/>
              </a:rPr>
              <a:t> dal </a:t>
            </a:r>
            <a:r>
              <a:rPr sz="2400" spc="-10" dirty="0" err="1">
                <a:cs typeface="Calibri"/>
              </a:rPr>
              <a:t>fegato</a:t>
            </a:r>
            <a:endParaRPr sz="2400" dirty="0">
              <a:cs typeface="Calibri"/>
            </a:endParaRPr>
          </a:p>
          <a:p>
            <a:pPr marL="299085" indent="-287020">
              <a:lnSpc>
                <a:spcPct val="100000"/>
              </a:lnSpc>
              <a:buFont typeface="Arial"/>
              <a:buChar char="•"/>
              <a:tabLst>
                <a:tab pos="299085" algn="l"/>
                <a:tab pos="299720" algn="l"/>
              </a:tabLst>
            </a:pPr>
            <a:r>
              <a:rPr sz="2400" dirty="0">
                <a:cs typeface="Calibri"/>
              </a:rPr>
              <a:t>Inattiva</a:t>
            </a:r>
            <a:r>
              <a:rPr sz="2400" spc="-65" dirty="0">
                <a:cs typeface="Calibri"/>
              </a:rPr>
              <a:t> </a:t>
            </a:r>
            <a:r>
              <a:rPr sz="2400" dirty="0">
                <a:cs typeface="Calibri"/>
              </a:rPr>
              <a:t>numerose</a:t>
            </a:r>
            <a:r>
              <a:rPr sz="2400" spc="-55" dirty="0">
                <a:cs typeface="Calibri"/>
              </a:rPr>
              <a:t> </a:t>
            </a:r>
            <a:r>
              <a:rPr sz="2400" dirty="0">
                <a:cs typeface="Calibri"/>
              </a:rPr>
              <a:t>proteasi</a:t>
            </a:r>
            <a:r>
              <a:rPr sz="2400" spc="-35" dirty="0">
                <a:cs typeface="Calibri"/>
              </a:rPr>
              <a:t> </a:t>
            </a:r>
            <a:r>
              <a:rPr sz="2400" dirty="0">
                <a:cs typeface="Calibri"/>
              </a:rPr>
              <a:t>(compresa</a:t>
            </a:r>
            <a:r>
              <a:rPr sz="2400" spc="-55" dirty="0">
                <a:cs typeface="Calibri"/>
              </a:rPr>
              <a:t> </a:t>
            </a:r>
            <a:r>
              <a:rPr sz="2400" dirty="0">
                <a:cs typeface="Calibri"/>
              </a:rPr>
              <a:t>la</a:t>
            </a:r>
            <a:r>
              <a:rPr sz="2400" spc="-65" dirty="0">
                <a:cs typeface="Calibri"/>
              </a:rPr>
              <a:t> </a:t>
            </a:r>
            <a:r>
              <a:rPr sz="2400" spc="-10" dirty="0">
                <a:cs typeface="Calibri"/>
              </a:rPr>
              <a:t>trombina)</a:t>
            </a:r>
            <a:endParaRPr sz="2400" dirty="0">
              <a:cs typeface="Calibri"/>
            </a:endParaRPr>
          </a:p>
          <a:p>
            <a:pPr marL="299085" indent="-287020">
              <a:lnSpc>
                <a:spcPct val="100000"/>
              </a:lnSpc>
              <a:buFont typeface="Arial"/>
              <a:buChar char="•"/>
              <a:tabLst>
                <a:tab pos="299085" algn="l"/>
                <a:tab pos="299720" algn="l"/>
              </a:tabLst>
            </a:pPr>
            <a:r>
              <a:rPr sz="2400" dirty="0">
                <a:cs typeface="Calibri"/>
              </a:rPr>
              <a:t>Aumento</a:t>
            </a:r>
            <a:r>
              <a:rPr sz="2400" spc="-15" dirty="0">
                <a:cs typeface="Calibri"/>
              </a:rPr>
              <a:t> </a:t>
            </a:r>
            <a:r>
              <a:rPr sz="2400" dirty="0">
                <a:cs typeface="Calibri"/>
              </a:rPr>
              <a:t>nella</a:t>
            </a:r>
            <a:r>
              <a:rPr sz="2400" spc="-15" dirty="0">
                <a:cs typeface="Calibri"/>
              </a:rPr>
              <a:t> </a:t>
            </a:r>
            <a:r>
              <a:rPr sz="2400" dirty="0" err="1">
                <a:cs typeface="Calibri"/>
              </a:rPr>
              <a:t>sindrome</a:t>
            </a:r>
            <a:r>
              <a:rPr sz="2400" spc="-45" dirty="0">
                <a:cs typeface="Calibri"/>
              </a:rPr>
              <a:t> </a:t>
            </a:r>
            <a:r>
              <a:rPr sz="2400" spc="-10" dirty="0" err="1">
                <a:cs typeface="Calibri"/>
              </a:rPr>
              <a:t>nefrosica</a:t>
            </a:r>
            <a:r>
              <a:rPr lang="en-US" sz="2400" spc="-10" dirty="0">
                <a:cs typeface="Calibri"/>
              </a:rPr>
              <a:t> </a:t>
            </a:r>
            <a:r>
              <a:rPr lang="en-US" sz="2400" spc="-10" dirty="0" err="1">
                <a:cs typeface="Calibri"/>
              </a:rPr>
              <a:t>insieme</a:t>
            </a:r>
            <a:r>
              <a:rPr lang="en-US" sz="2400" spc="-10" dirty="0">
                <a:cs typeface="Calibri"/>
              </a:rPr>
              <a:t> a IgM (</a:t>
            </a:r>
            <a:r>
              <a:rPr lang="en-US" sz="2400" spc="-10" dirty="0" err="1">
                <a:cs typeface="Calibri"/>
              </a:rPr>
              <a:t>grandi</a:t>
            </a:r>
            <a:r>
              <a:rPr lang="en-US" sz="2400" spc="-10" dirty="0">
                <a:cs typeface="Calibri"/>
              </a:rPr>
              <a:t> </a:t>
            </a:r>
            <a:r>
              <a:rPr lang="en-US" sz="2400" spc="-10" dirty="0" err="1">
                <a:cs typeface="Calibri"/>
              </a:rPr>
              <a:t>dimensioni</a:t>
            </a:r>
            <a:r>
              <a:rPr lang="en-US" sz="2400" spc="-10" dirty="0">
                <a:cs typeface="Calibri"/>
              </a:rPr>
              <a:t>)</a:t>
            </a:r>
            <a:endParaRPr sz="2400" dirty="0">
              <a:cs typeface="Calibri"/>
            </a:endParaRPr>
          </a:p>
        </p:txBody>
      </p:sp>
      <p:sp>
        <p:nvSpPr>
          <p:cNvPr id="3" name="object 3"/>
          <p:cNvSpPr txBox="1"/>
          <p:nvPr/>
        </p:nvSpPr>
        <p:spPr>
          <a:xfrm>
            <a:off x="397280" y="3491862"/>
            <a:ext cx="5427980" cy="2610971"/>
          </a:xfrm>
          <a:prstGeom prst="rect">
            <a:avLst/>
          </a:prstGeom>
        </p:spPr>
        <p:txBody>
          <a:bodyPr vert="horz" wrap="square" lIns="0" tIns="12700" rIns="0" bIns="0" rtlCol="0">
            <a:spAutoFit/>
          </a:bodyPr>
          <a:lstStyle/>
          <a:p>
            <a:pPr marL="12700">
              <a:lnSpc>
                <a:spcPct val="100000"/>
              </a:lnSpc>
              <a:spcBef>
                <a:spcPts val="100"/>
              </a:spcBef>
            </a:pPr>
            <a:r>
              <a:rPr sz="2400" b="1" spc="-10" dirty="0" err="1">
                <a:solidFill>
                  <a:srgbClr val="C00000"/>
                </a:solidFill>
                <a:cs typeface="Calibri"/>
              </a:rPr>
              <a:t>Ceruloplasmina</a:t>
            </a:r>
            <a:endParaRPr lang="it-IT" sz="2400" b="1" spc="-10" dirty="0">
              <a:solidFill>
                <a:srgbClr val="C00000"/>
              </a:solidFill>
              <a:cs typeface="Calibri"/>
            </a:endParaRPr>
          </a:p>
          <a:p>
            <a:pPr marL="12700">
              <a:lnSpc>
                <a:spcPct val="100000"/>
              </a:lnSpc>
              <a:spcBef>
                <a:spcPts val="100"/>
              </a:spcBef>
            </a:pPr>
            <a:endParaRPr sz="2400" dirty="0">
              <a:cs typeface="Calibri"/>
            </a:endParaRPr>
          </a:p>
          <a:p>
            <a:pPr marL="299085" indent="-287020">
              <a:lnSpc>
                <a:spcPct val="100000"/>
              </a:lnSpc>
              <a:spcBef>
                <a:spcPts val="20"/>
              </a:spcBef>
              <a:buFont typeface="Arial"/>
              <a:buChar char="•"/>
              <a:tabLst>
                <a:tab pos="299085" algn="l"/>
                <a:tab pos="299720" algn="l"/>
              </a:tabLst>
            </a:pPr>
            <a:r>
              <a:rPr sz="2400" dirty="0">
                <a:solidFill>
                  <a:srgbClr val="C00000"/>
                </a:solidFill>
                <a:cs typeface="Calibri"/>
              </a:rPr>
              <a:t>Proteina</a:t>
            </a:r>
            <a:r>
              <a:rPr sz="2400" spc="-25" dirty="0">
                <a:solidFill>
                  <a:srgbClr val="C00000"/>
                </a:solidFill>
                <a:cs typeface="Calibri"/>
              </a:rPr>
              <a:t> </a:t>
            </a:r>
            <a:r>
              <a:rPr sz="2400" u="sng" dirty="0">
                <a:solidFill>
                  <a:srgbClr val="C00000"/>
                </a:solidFill>
                <a:uFill>
                  <a:solidFill>
                    <a:srgbClr val="C00000"/>
                  </a:solidFill>
                </a:uFill>
                <a:cs typeface="Calibri"/>
              </a:rPr>
              <a:t>positiva</a:t>
            </a:r>
            <a:r>
              <a:rPr sz="2400" u="sng" spc="-50" dirty="0">
                <a:solidFill>
                  <a:srgbClr val="C00000"/>
                </a:solidFill>
                <a:uFill>
                  <a:solidFill>
                    <a:srgbClr val="C00000"/>
                  </a:solidFill>
                </a:uFill>
                <a:cs typeface="Calibri"/>
              </a:rPr>
              <a:t> </a:t>
            </a:r>
            <a:r>
              <a:rPr sz="2400" dirty="0">
                <a:solidFill>
                  <a:srgbClr val="C00000"/>
                </a:solidFill>
                <a:cs typeface="Calibri"/>
              </a:rPr>
              <a:t>della</a:t>
            </a:r>
            <a:r>
              <a:rPr sz="2400" spc="-10" dirty="0">
                <a:solidFill>
                  <a:srgbClr val="C00000"/>
                </a:solidFill>
                <a:cs typeface="Calibri"/>
              </a:rPr>
              <a:t> </a:t>
            </a:r>
            <a:r>
              <a:rPr sz="2400" dirty="0">
                <a:solidFill>
                  <a:srgbClr val="C00000"/>
                </a:solidFill>
                <a:cs typeface="Calibri"/>
              </a:rPr>
              <a:t>fase</a:t>
            </a:r>
            <a:r>
              <a:rPr sz="2400" spc="-50" dirty="0">
                <a:solidFill>
                  <a:srgbClr val="C00000"/>
                </a:solidFill>
                <a:cs typeface="Calibri"/>
              </a:rPr>
              <a:t> </a:t>
            </a:r>
            <a:r>
              <a:rPr sz="2400" spc="-20" dirty="0">
                <a:solidFill>
                  <a:srgbClr val="C00000"/>
                </a:solidFill>
                <a:cs typeface="Calibri"/>
              </a:rPr>
              <a:t>acuta</a:t>
            </a:r>
            <a:endParaRPr sz="2400" dirty="0">
              <a:cs typeface="Calibri"/>
            </a:endParaRPr>
          </a:p>
          <a:p>
            <a:pPr marL="299085" indent="-287020">
              <a:lnSpc>
                <a:spcPct val="100000"/>
              </a:lnSpc>
              <a:spcBef>
                <a:spcPts val="5"/>
              </a:spcBef>
              <a:buFont typeface="Arial"/>
              <a:buChar char="•"/>
              <a:tabLst>
                <a:tab pos="299085" algn="l"/>
                <a:tab pos="299720" algn="l"/>
              </a:tabLst>
            </a:pPr>
            <a:r>
              <a:rPr sz="2400" dirty="0" err="1">
                <a:cs typeface="Calibri"/>
              </a:rPr>
              <a:t>Aumenta</a:t>
            </a:r>
            <a:r>
              <a:rPr sz="2400" spc="-30" dirty="0">
                <a:cs typeface="Calibri"/>
              </a:rPr>
              <a:t> </a:t>
            </a:r>
            <a:r>
              <a:rPr sz="2400" dirty="0">
                <a:cs typeface="Calibri"/>
              </a:rPr>
              <a:t>in</a:t>
            </a:r>
            <a:r>
              <a:rPr sz="2400" spc="-45" dirty="0">
                <a:cs typeface="Calibri"/>
              </a:rPr>
              <a:t> </a:t>
            </a:r>
            <a:r>
              <a:rPr sz="2400" dirty="0">
                <a:cs typeface="Calibri"/>
              </a:rPr>
              <a:t>gravidanza</a:t>
            </a:r>
            <a:r>
              <a:rPr sz="2400" spc="-20" dirty="0">
                <a:cs typeface="Calibri"/>
              </a:rPr>
              <a:t> </a:t>
            </a:r>
            <a:r>
              <a:rPr sz="2400" dirty="0">
                <a:cs typeface="Calibri"/>
              </a:rPr>
              <a:t>e</a:t>
            </a:r>
            <a:r>
              <a:rPr sz="2400" spc="-65" dirty="0">
                <a:cs typeface="Calibri"/>
              </a:rPr>
              <a:t> </a:t>
            </a:r>
            <a:r>
              <a:rPr sz="2400" dirty="0">
                <a:cs typeface="Calibri"/>
              </a:rPr>
              <a:t>con</a:t>
            </a:r>
            <a:r>
              <a:rPr sz="2400" spc="-45" dirty="0">
                <a:cs typeface="Calibri"/>
              </a:rPr>
              <a:t> </a:t>
            </a:r>
            <a:r>
              <a:rPr sz="2400" dirty="0">
                <a:cs typeface="Calibri"/>
              </a:rPr>
              <a:t>anticoncezionali</a:t>
            </a:r>
            <a:r>
              <a:rPr sz="2400" spc="-25" dirty="0">
                <a:cs typeface="Calibri"/>
              </a:rPr>
              <a:t> </a:t>
            </a:r>
            <a:r>
              <a:rPr sz="2400" spc="-10" dirty="0">
                <a:cs typeface="Calibri"/>
              </a:rPr>
              <a:t>ormonali</a:t>
            </a:r>
            <a:endParaRPr sz="2400" dirty="0">
              <a:cs typeface="Calibri"/>
            </a:endParaRPr>
          </a:p>
          <a:p>
            <a:pPr marL="299085" indent="-287020">
              <a:lnSpc>
                <a:spcPct val="100000"/>
              </a:lnSpc>
              <a:buFont typeface="Arial"/>
              <a:buChar char="•"/>
              <a:tabLst>
                <a:tab pos="299085" algn="l"/>
                <a:tab pos="299720" algn="l"/>
              </a:tabLst>
            </a:pPr>
            <a:r>
              <a:rPr sz="2400" dirty="0">
                <a:cs typeface="Calibri"/>
              </a:rPr>
              <a:t>Importante</a:t>
            </a:r>
            <a:r>
              <a:rPr sz="2400" spc="-45" dirty="0">
                <a:cs typeface="Calibri"/>
              </a:rPr>
              <a:t> </a:t>
            </a:r>
            <a:r>
              <a:rPr sz="2400" spc="-10" dirty="0">
                <a:cs typeface="Calibri"/>
              </a:rPr>
              <a:t>marcatore</a:t>
            </a:r>
            <a:r>
              <a:rPr sz="2400" spc="-70" dirty="0">
                <a:cs typeface="Calibri"/>
              </a:rPr>
              <a:t> </a:t>
            </a:r>
            <a:r>
              <a:rPr sz="2400" dirty="0">
                <a:cs typeface="Calibri"/>
              </a:rPr>
              <a:t>delle</a:t>
            </a:r>
            <a:r>
              <a:rPr sz="2400" spc="-15" dirty="0">
                <a:cs typeface="Calibri"/>
              </a:rPr>
              <a:t> </a:t>
            </a:r>
            <a:r>
              <a:rPr sz="2400" dirty="0" err="1">
                <a:cs typeface="Calibri"/>
              </a:rPr>
              <a:t>malattie</a:t>
            </a:r>
            <a:r>
              <a:rPr sz="2400" spc="-45" dirty="0">
                <a:cs typeface="Calibri"/>
              </a:rPr>
              <a:t> </a:t>
            </a:r>
            <a:r>
              <a:rPr sz="2400" spc="-10" dirty="0" err="1">
                <a:cs typeface="Calibri"/>
              </a:rPr>
              <a:t>genetiche</a:t>
            </a:r>
            <a:r>
              <a:rPr lang="en-US" sz="2400" spc="-10" dirty="0">
                <a:cs typeface="Calibri"/>
              </a:rPr>
              <a:t> </a:t>
            </a:r>
            <a:r>
              <a:rPr sz="2400" spc="-10" dirty="0" err="1">
                <a:cs typeface="Calibri"/>
              </a:rPr>
              <a:t>dell’omeostasi</a:t>
            </a:r>
            <a:r>
              <a:rPr sz="2400" spc="-35" dirty="0">
                <a:cs typeface="Calibri"/>
              </a:rPr>
              <a:t> </a:t>
            </a:r>
            <a:r>
              <a:rPr sz="2400" dirty="0">
                <a:cs typeface="Calibri"/>
              </a:rPr>
              <a:t>del</a:t>
            </a:r>
            <a:r>
              <a:rPr sz="2400" spc="-10" dirty="0">
                <a:cs typeface="Calibri"/>
              </a:rPr>
              <a:t> </a:t>
            </a:r>
            <a:r>
              <a:rPr sz="2400" spc="-20" dirty="0">
                <a:cs typeface="Calibri"/>
              </a:rPr>
              <a:t>RAME</a:t>
            </a:r>
            <a:endParaRPr sz="2400" dirty="0">
              <a:cs typeface="Calibri"/>
            </a:endParaRPr>
          </a:p>
        </p:txBody>
      </p:sp>
      <p:sp>
        <p:nvSpPr>
          <p:cNvPr id="5" name="object 5"/>
          <p:cNvSpPr txBox="1">
            <a:spLocks noGrp="1"/>
          </p:cNvSpPr>
          <p:nvPr>
            <p:ph type="title"/>
          </p:nvPr>
        </p:nvSpPr>
        <p:spPr>
          <a:xfrm>
            <a:off x="335980" y="220180"/>
            <a:ext cx="2413635"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0070C0"/>
                </a:solidFill>
                <a:latin typeface="+mn-lt"/>
              </a:rPr>
              <a:t>ALFA-</a:t>
            </a:r>
            <a:r>
              <a:rPr sz="2400" b="1" dirty="0">
                <a:solidFill>
                  <a:srgbClr val="0070C0"/>
                </a:solidFill>
                <a:latin typeface="+mn-lt"/>
              </a:rPr>
              <a:t>2</a:t>
            </a:r>
            <a:r>
              <a:rPr sz="2400" b="1" spc="5" dirty="0">
                <a:solidFill>
                  <a:srgbClr val="0070C0"/>
                </a:solidFill>
                <a:latin typeface="+mn-lt"/>
              </a:rPr>
              <a:t> </a:t>
            </a:r>
            <a:r>
              <a:rPr sz="2400" b="1" spc="-10" dirty="0">
                <a:solidFill>
                  <a:srgbClr val="0070C0"/>
                </a:solidFill>
                <a:latin typeface="+mn-lt"/>
              </a:rPr>
              <a:t>GLOBULINE</a:t>
            </a:r>
          </a:p>
        </p:txBody>
      </p:sp>
      <p:pic>
        <p:nvPicPr>
          <p:cNvPr id="6" name="Picture 5">
            <a:extLst>
              <a:ext uri="{FF2B5EF4-FFF2-40B4-BE49-F238E27FC236}">
                <a16:creationId xmlns:a16="http://schemas.microsoft.com/office/drawing/2014/main" id="{D1406293-5D23-8C3B-FBF4-010521113ECA}"/>
              </a:ext>
            </a:extLst>
          </p:cNvPr>
          <p:cNvPicPr>
            <a:picLocks noChangeAspect="1"/>
          </p:cNvPicPr>
          <p:nvPr/>
        </p:nvPicPr>
        <p:blipFill>
          <a:blip r:embed="rId2"/>
          <a:stretch>
            <a:fillRect/>
          </a:stretch>
        </p:blipFill>
        <p:spPr>
          <a:xfrm>
            <a:off x="8030505" y="3079792"/>
            <a:ext cx="3922973" cy="35180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977" y="144897"/>
            <a:ext cx="10515600" cy="588673"/>
          </a:xfrm>
          <a:prstGeom prst="rect">
            <a:avLst/>
          </a:prstGeom>
        </p:spPr>
        <p:txBody>
          <a:bodyPr vert="horz" wrap="square" lIns="0" tIns="217220" rIns="0" bIns="0" rtlCol="0">
            <a:spAutoFit/>
          </a:bodyPr>
          <a:lstStyle/>
          <a:p>
            <a:pPr marL="244475">
              <a:lnSpc>
                <a:spcPct val="100000"/>
              </a:lnSpc>
              <a:spcBef>
                <a:spcPts val="100"/>
              </a:spcBef>
            </a:pPr>
            <a:r>
              <a:rPr sz="2400" b="1" dirty="0">
                <a:solidFill>
                  <a:srgbClr val="0070C0"/>
                </a:solidFill>
                <a:latin typeface="+mn-lt"/>
              </a:rPr>
              <a:t>Beta</a:t>
            </a:r>
            <a:r>
              <a:rPr sz="2400" b="1" spc="5" dirty="0">
                <a:solidFill>
                  <a:srgbClr val="0070C0"/>
                </a:solidFill>
                <a:latin typeface="+mn-lt"/>
              </a:rPr>
              <a:t> </a:t>
            </a:r>
            <a:r>
              <a:rPr sz="2400" b="1" dirty="0">
                <a:solidFill>
                  <a:srgbClr val="0070C0"/>
                </a:solidFill>
                <a:latin typeface="+mn-lt"/>
              </a:rPr>
              <a:t>1</a:t>
            </a:r>
            <a:r>
              <a:rPr sz="2400" b="1" spc="-25" dirty="0">
                <a:solidFill>
                  <a:srgbClr val="0070C0"/>
                </a:solidFill>
                <a:latin typeface="+mn-lt"/>
              </a:rPr>
              <a:t> </a:t>
            </a:r>
            <a:r>
              <a:rPr sz="2400" b="1" dirty="0">
                <a:solidFill>
                  <a:srgbClr val="0070C0"/>
                </a:solidFill>
                <a:latin typeface="+mn-lt"/>
              </a:rPr>
              <a:t>e</a:t>
            </a:r>
            <a:r>
              <a:rPr sz="2400" b="1" spc="-20" dirty="0">
                <a:solidFill>
                  <a:srgbClr val="0070C0"/>
                </a:solidFill>
                <a:latin typeface="+mn-lt"/>
              </a:rPr>
              <a:t> </a:t>
            </a:r>
            <a:r>
              <a:rPr sz="2400" b="1" dirty="0">
                <a:solidFill>
                  <a:srgbClr val="0070C0"/>
                </a:solidFill>
                <a:latin typeface="+mn-lt"/>
              </a:rPr>
              <a:t>2</a:t>
            </a:r>
            <a:r>
              <a:rPr sz="2400" b="1" spc="-20" dirty="0">
                <a:solidFill>
                  <a:srgbClr val="0070C0"/>
                </a:solidFill>
                <a:latin typeface="+mn-lt"/>
              </a:rPr>
              <a:t> </a:t>
            </a:r>
            <a:r>
              <a:rPr sz="2400" b="1" spc="-10" dirty="0">
                <a:solidFill>
                  <a:srgbClr val="0070C0"/>
                </a:solidFill>
                <a:latin typeface="+mn-lt"/>
              </a:rPr>
              <a:t>globuline</a:t>
            </a:r>
          </a:p>
        </p:txBody>
      </p:sp>
      <p:sp>
        <p:nvSpPr>
          <p:cNvPr id="3" name="object 3"/>
          <p:cNvSpPr txBox="1"/>
          <p:nvPr/>
        </p:nvSpPr>
        <p:spPr>
          <a:xfrm>
            <a:off x="442329" y="942355"/>
            <a:ext cx="6566534" cy="1871025"/>
          </a:xfrm>
          <a:prstGeom prst="rect">
            <a:avLst/>
          </a:prstGeom>
        </p:spPr>
        <p:txBody>
          <a:bodyPr vert="horz" wrap="square" lIns="0" tIns="11430" rIns="0" bIns="0" rtlCol="0">
            <a:spAutoFit/>
          </a:bodyPr>
          <a:lstStyle/>
          <a:p>
            <a:pPr marL="299085" indent="-287020">
              <a:lnSpc>
                <a:spcPct val="100000"/>
              </a:lnSpc>
              <a:spcBef>
                <a:spcPts val="90"/>
              </a:spcBef>
              <a:buFont typeface="Arial"/>
              <a:buChar char="•"/>
              <a:tabLst>
                <a:tab pos="299085" algn="l"/>
                <a:tab pos="299720" algn="l"/>
              </a:tabLst>
            </a:pPr>
            <a:r>
              <a:rPr lang="en-US" sz="2400" dirty="0">
                <a:latin typeface="Calibri"/>
                <a:cs typeface="Calibri"/>
              </a:rPr>
              <a:t>B</a:t>
            </a:r>
            <a:r>
              <a:rPr sz="2400" dirty="0">
                <a:latin typeface="Calibri"/>
                <a:cs typeface="Calibri"/>
              </a:rPr>
              <a:t>eta</a:t>
            </a:r>
            <a:r>
              <a:rPr sz="2400" spc="-30" dirty="0">
                <a:latin typeface="Calibri"/>
                <a:cs typeface="Calibri"/>
              </a:rPr>
              <a:t> </a:t>
            </a:r>
            <a:r>
              <a:rPr sz="2400" dirty="0">
                <a:latin typeface="Calibri"/>
                <a:cs typeface="Calibri"/>
              </a:rPr>
              <a:t>1</a:t>
            </a:r>
            <a:r>
              <a:rPr sz="2400" spc="-30" dirty="0">
                <a:latin typeface="Calibri"/>
                <a:cs typeface="Calibri"/>
              </a:rPr>
              <a:t> </a:t>
            </a:r>
            <a:r>
              <a:rPr lang="en-US" sz="2400" dirty="0">
                <a:latin typeface="Calibri"/>
                <a:cs typeface="Calibri"/>
              </a:rPr>
              <a:t>-&gt; </a:t>
            </a:r>
            <a:r>
              <a:rPr sz="2400" spc="-10" dirty="0" err="1">
                <a:solidFill>
                  <a:srgbClr val="C00000"/>
                </a:solidFill>
                <a:latin typeface="Calibri"/>
                <a:cs typeface="Calibri"/>
              </a:rPr>
              <a:t>transferrina</a:t>
            </a:r>
            <a:r>
              <a:rPr lang="en-US" sz="2400" spc="-10" dirty="0">
                <a:solidFill>
                  <a:srgbClr val="C00000"/>
                </a:solidFill>
                <a:latin typeface="Calibri"/>
                <a:cs typeface="Calibri"/>
              </a:rPr>
              <a:t> </a:t>
            </a:r>
            <a:r>
              <a:rPr lang="en-US" sz="2400" spc="-10" dirty="0">
                <a:latin typeface="Calibri"/>
                <a:cs typeface="Calibri"/>
              </a:rPr>
              <a:t>(↑ in </a:t>
            </a:r>
            <a:r>
              <a:rPr lang="en-US" sz="2400" spc="-10" dirty="0" err="1">
                <a:latin typeface="Calibri"/>
                <a:cs typeface="Calibri"/>
              </a:rPr>
              <a:t>carenza</a:t>
            </a:r>
            <a:r>
              <a:rPr lang="en-US" sz="2400" spc="-10" dirty="0">
                <a:latin typeface="Calibri"/>
                <a:cs typeface="Calibri"/>
              </a:rPr>
              <a:t> di ferro)</a:t>
            </a:r>
          </a:p>
          <a:p>
            <a:pPr marL="299085" indent="-287020">
              <a:lnSpc>
                <a:spcPct val="100000"/>
              </a:lnSpc>
              <a:spcBef>
                <a:spcPts val="90"/>
              </a:spcBef>
              <a:buFont typeface="Arial"/>
              <a:buChar char="•"/>
              <a:tabLst>
                <a:tab pos="299085" algn="l"/>
                <a:tab pos="299720" algn="l"/>
              </a:tabLst>
            </a:pPr>
            <a:r>
              <a:rPr lang="en-US" sz="2400" spc="-10" dirty="0">
                <a:latin typeface="Calibri"/>
                <a:cs typeface="Calibri"/>
              </a:rPr>
              <a:t>B</a:t>
            </a:r>
            <a:r>
              <a:rPr sz="2400" dirty="0">
                <a:latin typeface="Calibri"/>
                <a:cs typeface="Calibri"/>
              </a:rPr>
              <a:t>eta</a:t>
            </a:r>
            <a:r>
              <a:rPr sz="2400" spc="-35" dirty="0">
                <a:latin typeface="Calibri"/>
                <a:cs typeface="Calibri"/>
              </a:rPr>
              <a:t> </a:t>
            </a:r>
            <a:r>
              <a:rPr sz="2400" dirty="0">
                <a:latin typeface="Calibri"/>
                <a:cs typeface="Calibri"/>
              </a:rPr>
              <a:t>2</a:t>
            </a:r>
            <a:r>
              <a:rPr sz="2400" spc="-10" dirty="0">
                <a:latin typeface="Calibri"/>
                <a:cs typeface="Calibri"/>
              </a:rPr>
              <a:t> </a:t>
            </a:r>
            <a:r>
              <a:rPr lang="en-US" sz="2400" dirty="0">
                <a:latin typeface="Calibri"/>
                <a:cs typeface="Calibri"/>
              </a:rPr>
              <a:t>-&gt; </a:t>
            </a:r>
            <a:r>
              <a:rPr sz="2400" spc="-10" dirty="0" err="1">
                <a:solidFill>
                  <a:srgbClr val="C00000"/>
                </a:solidFill>
                <a:latin typeface="Calibri"/>
                <a:cs typeface="Calibri"/>
              </a:rPr>
              <a:t>lipoproteine</a:t>
            </a:r>
            <a:r>
              <a:rPr lang="en-US" sz="2400" spc="-10" dirty="0">
                <a:solidFill>
                  <a:srgbClr val="C00000"/>
                </a:solidFill>
                <a:latin typeface="Calibri"/>
                <a:cs typeface="Calibri"/>
              </a:rPr>
              <a:t> </a:t>
            </a:r>
            <a:r>
              <a:rPr lang="en-US" sz="2400" spc="-10" dirty="0">
                <a:latin typeface="Calibri"/>
                <a:cs typeface="Calibri"/>
              </a:rPr>
              <a:t>(↓ in </a:t>
            </a:r>
            <a:r>
              <a:rPr lang="en-US" sz="2400" spc="-10" dirty="0" err="1">
                <a:latin typeface="Calibri"/>
                <a:cs typeface="Calibri"/>
              </a:rPr>
              <a:t>malnutrizione</a:t>
            </a:r>
            <a:r>
              <a:rPr lang="en-US" sz="2400" spc="-10" dirty="0">
                <a:latin typeface="Calibri"/>
                <a:cs typeface="Calibri"/>
              </a:rPr>
              <a:t>, </a:t>
            </a:r>
            <a:r>
              <a:rPr lang="en-US" sz="2400" spc="-10" dirty="0" err="1">
                <a:latin typeface="Calibri"/>
                <a:cs typeface="Calibri"/>
              </a:rPr>
              <a:t>cirrosi</a:t>
            </a:r>
            <a:r>
              <a:rPr lang="en-US" sz="2400" spc="-10" dirty="0">
                <a:latin typeface="Calibri"/>
                <a:cs typeface="Calibri"/>
              </a:rPr>
              <a:t>)</a:t>
            </a:r>
            <a:endParaRPr sz="2400" dirty="0">
              <a:latin typeface="Calibri"/>
              <a:cs typeface="Calibri"/>
            </a:endParaRPr>
          </a:p>
          <a:p>
            <a:pPr>
              <a:lnSpc>
                <a:spcPct val="100000"/>
              </a:lnSpc>
              <a:spcBef>
                <a:spcPts val="35"/>
              </a:spcBef>
            </a:pPr>
            <a:endParaRPr sz="2400" dirty="0">
              <a:latin typeface="Calibri"/>
              <a:cs typeface="Calibri"/>
            </a:endParaRPr>
          </a:p>
          <a:p>
            <a:pPr marL="64135" marR="1108710" indent="-52069">
              <a:lnSpc>
                <a:spcPct val="100400"/>
              </a:lnSpc>
            </a:pPr>
            <a:r>
              <a:rPr sz="2400" dirty="0">
                <a:latin typeface="Calibri"/>
                <a:cs typeface="Calibri"/>
              </a:rPr>
              <a:t>Il</a:t>
            </a:r>
            <a:r>
              <a:rPr sz="2400" spc="345" dirty="0">
                <a:latin typeface="Calibri"/>
                <a:cs typeface="Calibri"/>
              </a:rPr>
              <a:t> </a:t>
            </a:r>
            <a:r>
              <a:rPr sz="2400" spc="-10" dirty="0">
                <a:solidFill>
                  <a:srgbClr val="C00000"/>
                </a:solidFill>
                <a:latin typeface="Calibri"/>
                <a:cs typeface="Calibri"/>
              </a:rPr>
              <a:t>fibrinogeno</a:t>
            </a:r>
            <a:r>
              <a:rPr sz="2400" spc="-15" dirty="0">
                <a:solidFill>
                  <a:srgbClr val="C00000"/>
                </a:solidFill>
                <a:latin typeface="Calibri"/>
                <a:cs typeface="Calibri"/>
              </a:rPr>
              <a:t> </a:t>
            </a:r>
            <a:r>
              <a:rPr sz="2400" dirty="0">
                <a:latin typeface="Calibri"/>
                <a:cs typeface="Calibri"/>
              </a:rPr>
              <a:t>si</a:t>
            </a:r>
            <a:r>
              <a:rPr sz="2400" spc="-35" dirty="0">
                <a:latin typeface="Calibri"/>
                <a:cs typeface="Calibri"/>
              </a:rPr>
              <a:t> </a:t>
            </a:r>
            <a:r>
              <a:rPr sz="2400" dirty="0">
                <a:latin typeface="Calibri"/>
                <a:cs typeface="Calibri"/>
              </a:rPr>
              <a:t>evidenzia</a:t>
            </a:r>
            <a:r>
              <a:rPr sz="2400" spc="20" dirty="0">
                <a:latin typeface="Calibri"/>
                <a:cs typeface="Calibri"/>
              </a:rPr>
              <a:t> </a:t>
            </a:r>
            <a:r>
              <a:rPr sz="2400" dirty="0">
                <a:latin typeface="Calibri"/>
                <a:cs typeface="Calibri"/>
              </a:rPr>
              <a:t>in</a:t>
            </a:r>
            <a:r>
              <a:rPr sz="2400" spc="-20" dirty="0">
                <a:latin typeface="Calibri"/>
                <a:cs typeface="Calibri"/>
              </a:rPr>
              <a:t> </a:t>
            </a:r>
            <a:r>
              <a:rPr sz="2400" dirty="0">
                <a:latin typeface="Calibri"/>
                <a:cs typeface="Calibri"/>
              </a:rPr>
              <a:t>questa</a:t>
            </a:r>
            <a:r>
              <a:rPr sz="2400" spc="15" dirty="0">
                <a:latin typeface="Calibri"/>
                <a:cs typeface="Calibri"/>
              </a:rPr>
              <a:t> </a:t>
            </a:r>
            <a:r>
              <a:rPr sz="2400" dirty="0">
                <a:latin typeface="Calibri"/>
                <a:cs typeface="Calibri"/>
              </a:rPr>
              <a:t>frazione</a:t>
            </a:r>
            <a:r>
              <a:rPr sz="2400" spc="-10" dirty="0">
                <a:latin typeface="Calibri"/>
                <a:cs typeface="Calibri"/>
              </a:rPr>
              <a:t> </a:t>
            </a:r>
            <a:r>
              <a:rPr sz="2400" dirty="0">
                <a:latin typeface="Calibri"/>
                <a:cs typeface="Calibri"/>
              </a:rPr>
              <a:t>nel</a:t>
            </a:r>
            <a:r>
              <a:rPr sz="2400" spc="10" dirty="0">
                <a:latin typeface="Calibri"/>
                <a:cs typeface="Calibri"/>
              </a:rPr>
              <a:t> </a:t>
            </a:r>
            <a:r>
              <a:rPr sz="2400" spc="-10" dirty="0">
                <a:latin typeface="Calibri"/>
                <a:cs typeface="Calibri"/>
              </a:rPr>
              <a:t>tracciato </a:t>
            </a:r>
            <a:r>
              <a:rPr sz="2400" dirty="0">
                <a:latin typeface="Calibri"/>
                <a:cs typeface="Calibri"/>
              </a:rPr>
              <a:t>del</a:t>
            </a:r>
            <a:r>
              <a:rPr sz="2400" spc="25" dirty="0">
                <a:latin typeface="Calibri"/>
                <a:cs typeface="Calibri"/>
              </a:rPr>
              <a:t> </a:t>
            </a:r>
            <a:r>
              <a:rPr sz="2400" dirty="0">
                <a:latin typeface="Calibri"/>
                <a:cs typeface="Calibri"/>
              </a:rPr>
              <a:t>plasma,</a:t>
            </a:r>
            <a:r>
              <a:rPr sz="2400" spc="-10" dirty="0">
                <a:latin typeface="Calibri"/>
                <a:cs typeface="Calibri"/>
              </a:rPr>
              <a:t> </a:t>
            </a:r>
            <a:r>
              <a:rPr sz="2400" dirty="0">
                <a:latin typeface="Calibri"/>
                <a:cs typeface="Calibri"/>
              </a:rPr>
              <a:t>ma</a:t>
            </a:r>
            <a:r>
              <a:rPr sz="2400" spc="-15" dirty="0">
                <a:latin typeface="Calibri"/>
                <a:cs typeface="Calibri"/>
              </a:rPr>
              <a:t> </a:t>
            </a:r>
            <a:r>
              <a:rPr sz="2400" u="sng" dirty="0">
                <a:latin typeface="Calibri"/>
                <a:cs typeface="Calibri"/>
              </a:rPr>
              <a:t>non</a:t>
            </a:r>
            <a:r>
              <a:rPr sz="2400" u="sng" spc="-5" dirty="0">
                <a:latin typeface="Calibri"/>
                <a:cs typeface="Calibri"/>
              </a:rPr>
              <a:t> </a:t>
            </a:r>
            <a:r>
              <a:rPr sz="2400" u="sng" dirty="0">
                <a:latin typeface="Calibri"/>
                <a:cs typeface="Calibri"/>
              </a:rPr>
              <a:t>del</a:t>
            </a:r>
            <a:r>
              <a:rPr sz="2400" u="sng" spc="30" dirty="0">
                <a:latin typeface="Calibri"/>
                <a:cs typeface="Calibri"/>
              </a:rPr>
              <a:t> </a:t>
            </a:r>
            <a:r>
              <a:rPr sz="2400" u="sng" spc="-20" dirty="0">
                <a:latin typeface="Calibri"/>
                <a:cs typeface="Calibri"/>
              </a:rPr>
              <a:t>siero</a:t>
            </a:r>
            <a:endParaRPr sz="2400" u="sng" dirty="0">
              <a:latin typeface="Calibri"/>
              <a:cs typeface="Calibri"/>
            </a:endParaRPr>
          </a:p>
        </p:txBody>
      </p:sp>
      <p:pic>
        <p:nvPicPr>
          <p:cNvPr id="5" name="Picture 4">
            <a:extLst>
              <a:ext uri="{FF2B5EF4-FFF2-40B4-BE49-F238E27FC236}">
                <a16:creationId xmlns:a16="http://schemas.microsoft.com/office/drawing/2014/main" id="{CA33E177-8666-4321-481A-3A4169850F0A}"/>
              </a:ext>
            </a:extLst>
          </p:cNvPr>
          <p:cNvPicPr>
            <a:picLocks noChangeAspect="1"/>
          </p:cNvPicPr>
          <p:nvPr/>
        </p:nvPicPr>
        <p:blipFill>
          <a:blip r:embed="rId2"/>
          <a:stretch>
            <a:fillRect/>
          </a:stretch>
        </p:blipFill>
        <p:spPr>
          <a:xfrm>
            <a:off x="8030505" y="3079792"/>
            <a:ext cx="3922973" cy="3518021"/>
          </a:xfrm>
          <a:prstGeom prst="rect">
            <a:avLst/>
          </a:prstGeom>
        </p:spPr>
      </p:pic>
      <p:sp>
        <p:nvSpPr>
          <p:cNvPr id="6" name="object 2">
            <a:extLst>
              <a:ext uri="{FF2B5EF4-FFF2-40B4-BE49-F238E27FC236}">
                <a16:creationId xmlns:a16="http://schemas.microsoft.com/office/drawing/2014/main" id="{C10158F7-3FCB-0C32-C280-B7165ACDB083}"/>
              </a:ext>
            </a:extLst>
          </p:cNvPr>
          <p:cNvSpPr txBox="1"/>
          <p:nvPr/>
        </p:nvSpPr>
        <p:spPr>
          <a:xfrm>
            <a:off x="442329" y="3764736"/>
            <a:ext cx="6952934" cy="2229456"/>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lang="en-US" sz="2400" dirty="0" err="1">
                <a:latin typeface="Calibri"/>
                <a:cs typeface="Calibri"/>
              </a:rPr>
              <a:t>Proteine</a:t>
            </a:r>
            <a:r>
              <a:rPr sz="2400" spc="-60" dirty="0">
                <a:latin typeface="Calibri"/>
                <a:cs typeface="Calibri"/>
              </a:rPr>
              <a:t> </a:t>
            </a:r>
            <a:r>
              <a:rPr sz="2400" dirty="0">
                <a:latin typeface="Calibri"/>
                <a:cs typeface="Calibri"/>
              </a:rPr>
              <a:t>(circa</a:t>
            </a:r>
            <a:r>
              <a:rPr sz="2400" spc="-15" dirty="0">
                <a:latin typeface="Calibri"/>
                <a:cs typeface="Calibri"/>
              </a:rPr>
              <a:t> </a:t>
            </a:r>
            <a:r>
              <a:rPr sz="2400" dirty="0">
                <a:latin typeface="Calibri"/>
                <a:cs typeface="Calibri"/>
              </a:rPr>
              <a:t>30)</a:t>
            </a:r>
            <a:r>
              <a:rPr sz="2400" spc="-55" dirty="0">
                <a:latin typeface="Calibri"/>
                <a:cs typeface="Calibri"/>
              </a:rPr>
              <a:t> </a:t>
            </a:r>
            <a:r>
              <a:rPr sz="2400" spc="-10" dirty="0">
                <a:latin typeface="Calibri"/>
                <a:cs typeface="Calibri"/>
              </a:rPr>
              <a:t>sintetizzate</a:t>
            </a:r>
            <a:r>
              <a:rPr sz="2400" spc="25" dirty="0">
                <a:latin typeface="Calibri"/>
                <a:cs typeface="Calibri"/>
              </a:rPr>
              <a:t> </a:t>
            </a:r>
            <a:r>
              <a:rPr sz="2400" dirty="0">
                <a:latin typeface="Calibri"/>
                <a:cs typeface="Calibri"/>
              </a:rPr>
              <a:t>dal</a:t>
            </a:r>
            <a:r>
              <a:rPr sz="2400" spc="-75" dirty="0">
                <a:latin typeface="Calibri"/>
                <a:cs typeface="Calibri"/>
              </a:rPr>
              <a:t> </a:t>
            </a:r>
            <a:r>
              <a:rPr sz="2400" spc="-10" dirty="0">
                <a:latin typeface="Calibri"/>
                <a:cs typeface="Calibri"/>
              </a:rPr>
              <a:t>fegato</a:t>
            </a:r>
            <a:endParaRPr sz="2400" dirty="0">
              <a:latin typeface="Calibri"/>
              <a:cs typeface="Calibri"/>
            </a:endParaRPr>
          </a:p>
          <a:p>
            <a:pPr marL="12700">
              <a:lnSpc>
                <a:spcPct val="100000"/>
              </a:lnSpc>
            </a:pPr>
            <a:r>
              <a:rPr sz="2400" dirty="0">
                <a:latin typeface="Calibri"/>
                <a:cs typeface="Calibri"/>
              </a:rPr>
              <a:t>come</a:t>
            </a:r>
            <a:r>
              <a:rPr sz="2400" spc="-30" dirty="0">
                <a:latin typeface="Calibri"/>
                <a:cs typeface="Calibri"/>
              </a:rPr>
              <a:t> </a:t>
            </a:r>
            <a:r>
              <a:rPr sz="2400" spc="-10" dirty="0">
                <a:latin typeface="Calibri"/>
                <a:cs typeface="Calibri"/>
              </a:rPr>
              <a:t>zimogeni</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spc="-10" dirty="0">
                <a:latin typeface="Calibri"/>
                <a:cs typeface="Calibri"/>
              </a:rPr>
              <a:t>Partecipa</a:t>
            </a:r>
            <a:r>
              <a:rPr sz="2400" spc="-50" dirty="0">
                <a:latin typeface="Calibri"/>
                <a:cs typeface="Calibri"/>
              </a:rPr>
              <a:t> </a:t>
            </a:r>
            <a:r>
              <a:rPr sz="2400" dirty="0">
                <a:latin typeface="Calibri"/>
                <a:cs typeface="Calibri"/>
              </a:rPr>
              <a:t>alla</a:t>
            </a:r>
            <a:r>
              <a:rPr sz="2400" spc="-35" dirty="0">
                <a:latin typeface="Calibri"/>
                <a:cs typeface="Calibri"/>
              </a:rPr>
              <a:t> </a:t>
            </a:r>
            <a:r>
              <a:rPr sz="2400" dirty="0">
                <a:latin typeface="Calibri"/>
                <a:cs typeface="Calibri"/>
              </a:rPr>
              <a:t>risposta</a:t>
            </a:r>
            <a:r>
              <a:rPr sz="2400" spc="10" dirty="0">
                <a:latin typeface="Calibri"/>
                <a:cs typeface="Calibri"/>
              </a:rPr>
              <a:t> </a:t>
            </a:r>
            <a:r>
              <a:rPr sz="2400" spc="-10" dirty="0">
                <a:latin typeface="Calibri"/>
                <a:cs typeface="Calibri"/>
              </a:rPr>
              <a:t>immunitaria</a:t>
            </a:r>
            <a:r>
              <a:rPr sz="2400" spc="-55" dirty="0">
                <a:latin typeface="Calibri"/>
                <a:cs typeface="Calibri"/>
              </a:rPr>
              <a:t> </a:t>
            </a:r>
            <a:r>
              <a:rPr sz="2400" spc="-10" dirty="0">
                <a:latin typeface="Calibri"/>
                <a:cs typeface="Calibri"/>
              </a:rPr>
              <a:t>innata</a:t>
            </a:r>
            <a:r>
              <a:rPr sz="2400" spc="-35" dirty="0">
                <a:latin typeface="Calibri"/>
                <a:cs typeface="Calibri"/>
              </a:rPr>
              <a:t> </a:t>
            </a:r>
            <a:r>
              <a:rPr sz="2400" dirty="0">
                <a:latin typeface="Calibri"/>
                <a:cs typeface="Calibri"/>
              </a:rPr>
              <a:t>e</a:t>
            </a:r>
            <a:r>
              <a:rPr sz="2400" spc="-15" dirty="0">
                <a:latin typeface="Calibri"/>
                <a:cs typeface="Calibri"/>
              </a:rPr>
              <a:t> </a:t>
            </a:r>
            <a:r>
              <a:rPr sz="2400" spc="-10" dirty="0">
                <a:latin typeface="Calibri"/>
                <a:cs typeface="Calibri"/>
              </a:rPr>
              <a:t>adattativa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Viene</a:t>
            </a:r>
            <a:r>
              <a:rPr sz="2400" spc="-55" dirty="0">
                <a:latin typeface="Calibri"/>
                <a:cs typeface="Calibri"/>
              </a:rPr>
              <a:t> </a:t>
            </a:r>
            <a:r>
              <a:rPr sz="2400" spc="-10" dirty="0">
                <a:latin typeface="Calibri"/>
                <a:cs typeface="Calibri"/>
              </a:rPr>
              <a:t>attivato</a:t>
            </a:r>
            <a:r>
              <a:rPr sz="2400" spc="5" dirty="0">
                <a:latin typeface="Calibri"/>
                <a:cs typeface="Calibri"/>
              </a:rPr>
              <a:t> </a:t>
            </a:r>
            <a:r>
              <a:rPr sz="2400" dirty="0">
                <a:latin typeface="Calibri"/>
                <a:cs typeface="Calibri"/>
              </a:rPr>
              <a:t>a</a:t>
            </a:r>
            <a:r>
              <a:rPr sz="2400" spc="-70" dirty="0">
                <a:latin typeface="Calibri"/>
                <a:cs typeface="Calibri"/>
              </a:rPr>
              <a:t> </a:t>
            </a:r>
            <a:r>
              <a:rPr sz="2400" dirty="0">
                <a:latin typeface="Calibri"/>
                <a:cs typeface="Calibri"/>
              </a:rPr>
              <a:t>seguito</a:t>
            </a:r>
            <a:r>
              <a:rPr sz="2400" spc="-40" dirty="0">
                <a:latin typeface="Calibri"/>
                <a:cs typeface="Calibri"/>
              </a:rPr>
              <a:t> </a:t>
            </a:r>
            <a:r>
              <a:rPr sz="2400" spc="-10" dirty="0" err="1">
                <a:latin typeface="Calibri"/>
                <a:cs typeface="Calibri"/>
              </a:rPr>
              <a:t>dell’interazione</a:t>
            </a:r>
            <a:r>
              <a:rPr sz="2400" spc="5" dirty="0">
                <a:latin typeface="Calibri"/>
                <a:cs typeface="Calibri"/>
              </a:rPr>
              <a:t> </a:t>
            </a:r>
            <a:r>
              <a:rPr sz="2400" spc="-10" dirty="0" err="1">
                <a:latin typeface="Calibri"/>
                <a:cs typeface="Calibri"/>
              </a:rPr>
              <a:t>antigene-anticorp</a:t>
            </a:r>
            <a:r>
              <a:rPr lang="en-US" sz="2400" spc="-10" dirty="0" err="1">
                <a:latin typeface="Calibri"/>
                <a:cs typeface="Calibri"/>
              </a:rPr>
              <a:t>o</a:t>
            </a:r>
            <a:endParaRPr lang="en-US" sz="2400" spc="-10" dirty="0">
              <a:latin typeface="Calibri"/>
              <a:cs typeface="Calibri"/>
            </a:endParaRPr>
          </a:p>
          <a:p>
            <a:pPr marL="299085" indent="-287020">
              <a:lnSpc>
                <a:spcPct val="100000"/>
              </a:lnSpc>
              <a:buFont typeface="Arial"/>
              <a:buChar char="•"/>
              <a:tabLst>
                <a:tab pos="299085" algn="l"/>
                <a:tab pos="299720" algn="l"/>
              </a:tabLst>
            </a:pPr>
            <a:r>
              <a:rPr lang="en-US" sz="2400" spc="-10" dirty="0">
                <a:latin typeface="Calibri"/>
                <a:cs typeface="Calibri"/>
              </a:rPr>
              <a:t>C3 e C4 </a:t>
            </a:r>
            <a:r>
              <a:rPr lang="en-US" sz="2400" spc="-10" dirty="0" err="1">
                <a:latin typeface="Calibri"/>
                <a:cs typeface="Calibri"/>
              </a:rPr>
              <a:t>ridotti</a:t>
            </a:r>
            <a:r>
              <a:rPr lang="en-US" sz="2400" spc="-10" dirty="0">
                <a:latin typeface="Calibri"/>
                <a:cs typeface="Calibri"/>
              </a:rPr>
              <a:t> </a:t>
            </a:r>
            <a:r>
              <a:rPr lang="en-US" sz="2400" spc="-10" dirty="0" err="1">
                <a:latin typeface="Calibri"/>
                <a:cs typeface="Calibri"/>
              </a:rPr>
              <a:t>nelle</a:t>
            </a:r>
            <a:r>
              <a:rPr lang="en-US" sz="2400" spc="-10" dirty="0">
                <a:latin typeface="Calibri"/>
                <a:cs typeface="Calibri"/>
              </a:rPr>
              <a:t> </a:t>
            </a:r>
            <a:r>
              <a:rPr lang="en-US" sz="2400" spc="-10" dirty="0" err="1">
                <a:latin typeface="Calibri"/>
                <a:cs typeface="Calibri"/>
              </a:rPr>
              <a:t>vasculiti</a:t>
            </a:r>
            <a:r>
              <a:rPr lang="en-US" sz="2400" spc="-10" dirty="0">
                <a:latin typeface="Calibri"/>
                <a:cs typeface="Calibri"/>
              </a:rPr>
              <a:t> e </a:t>
            </a:r>
            <a:r>
              <a:rPr lang="en-US" sz="2400" spc="-10" dirty="0" err="1">
                <a:latin typeface="Calibri"/>
                <a:cs typeface="Calibri"/>
              </a:rPr>
              <a:t>nel</a:t>
            </a:r>
            <a:r>
              <a:rPr lang="en-US" sz="2400" spc="-10" dirty="0">
                <a:latin typeface="Calibri"/>
                <a:cs typeface="Calibri"/>
              </a:rPr>
              <a:t> lupus</a:t>
            </a:r>
            <a:endParaRPr sz="2400" dirty="0">
              <a:latin typeface="Calibri"/>
              <a:cs typeface="Calibri"/>
            </a:endParaRPr>
          </a:p>
        </p:txBody>
      </p:sp>
      <p:sp>
        <p:nvSpPr>
          <p:cNvPr id="7" name="object 3">
            <a:extLst>
              <a:ext uri="{FF2B5EF4-FFF2-40B4-BE49-F238E27FC236}">
                <a16:creationId xmlns:a16="http://schemas.microsoft.com/office/drawing/2014/main" id="{C4AA90C4-7170-C5DB-AFD0-B73350128F26}"/>
              </a:ext>
            </a:extLst>
          </p:cNvPr>
          <p:cNvSpPr txBox="1"/>
          <p:nvPr/>
        </p:nvSpPr>
        <p:spPr>
          <a:xfrm>
            <a:off x="442329" y="3233420"/>
            <a:ext cx="372491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C00000"/>
                </a:solidFill>
                <a:latin typeface="Calibri"/>
                <a:cs typeface="Calibri"/>
              </a:rPr>
              <a:t>SISTEMA</a:t>
            </a:r>
            <a:r>
              <a:rPr sz="2400" spc="-40" dirty="0">
                <a:solidFill>
                  <a:srgbClr val="C00000"/>
                </a:solidFill>
                <a:latin typeface="Calibri"/>
                <a:cs typeface="Calibri"/>
              </a:rPr>
              <a:t> </a:t>
            </a:r>
            <a:r>
              <a:rPr sz="2400" dirty="0">
                <a:solidFill>
                  <a:srgbClr val="C00000"/>
                </a:solidFill>
                <a:latin typeface="Calibri"/>
                <a:cs typeface="Calibri"/>
              </a:rPr>
              <a:t>DEL</a:t>
            </a:r>
            <a:r>
              <a:rPr sz="2400" spc="-30" dirty="0">
                <a:solidFill>
                  <a:srgbClr val="C00000"/>
                </a:solidFill>
                <a:latin typeface="Calibri"/>
                <a:cs typeface="Calibri"/>
              </a:rPr>
              <a:t> </a:t>
            </a:r>
            <a:r>
              <a:rPr sz="2400" spc="-10" dirty="0">
                <a:solidFill>
                  <a:srgbClr val="C00000"/>
                </a:solidFill>
                <a:latin typeface="Calibri"/>
                <a:cs typeface="Calibri"/>
              </a:rPr>
              <a:t>COMPLEMENTO</a:t>
            </a:r>
            <a:endParaRPr sz="2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8144" y="2296534"/>
            <a:ext cx="6652529" cy="4062355"/>
          </a:xfrm>
          <a:prstGeom prst="rect">
            <a:avLst/>
          </a:prstGeom>
        </p:spPr>
      </p:pic>
      <p:sp>
        <p:nvSpPr>
          <p:cNvPr id="2" name="object 4">
            <a:extLst>
              <a:ext uri="{FF2B5EF4-FFF2-40B4-BE49-F238E27FC236}">
                <a16:creationId xmlns:a16="http://schemas.microsoft.com/office/drawing/2014/main" id="{08FFF0C7-D25D-D734-18AA-5CF4B7B0DB58}"/>
              </a:ext>
            </a:extLst>
          </p:cNvPr>
          <p:cNvSpPr txBox="1">
            <a:spLocks/>
          </p:cNvSpPr>
          <p:nvPr/>
        </p:nvSpPr>
        <p:spPr>
          <a:xfrm>
            <a:off x="376282" y="305714"/>
            <a:ext cx="4818940" cy="750205"/>
          </a:xfrm>
          <a:prstGeom prst="rect">
            <a:avLst/>
          </a:prstGeom>
        </p:spPr>
        <p:txBody>
          <a:bodyPr vert="horz" wrap="square" lIns="0" tIns="1143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0"/>
              </a:spcBef>
            </a:pPr>
            <a:r>
              <a:rPr lang="it-IT" sz="2400" b="1" spc="-10" dirty="0">
                <a:solidFill>
                  <a:schemeClr val="accent1"/>
                </a:solidFill>
                <a:latin typeface="+mn-lt"/>
              </a:rPr>
              <a:t>IMMUNOGLOBULINE</a:t>
            </a:r>
            <a:r>
              <a:rPr lang="it-IT" sz="2400" b="1" spc="-15" dirty="0">
                <a:solidFill>
                  <a:schemeClr val="accent1"/>
                </a:solidFill>
                <a:latin typeface="+mn-lt"/>
              </a:rPr>
              <a:t> </a:t>
            </a:r>
            <a:r>
              <a:rPr lang="it-IT" sz="2400" b="1" spc="-10" dirty="0">
                <a:solidFill>
                  <a:schemeClr val="accent1"/>
                </a:solidFill>
                <a:latin typeface="+mn-lt"/>
              </a:rPr>
              <a:t>(ANTICORPI)</a:t>
            </a:r>
            <a:endParaRPr lang="it-IT" sz="2400" b="1" dirty="0">
              <a:solidFill>
                <a:schemeClr val="accent1"/>
              </a:solidFill>
              <a:latin typeface="+mn-lt"/>
            </a:endParaRPr>
          </a:p>
          <a:p>
            <a:pPr marL="12700">
              <a:lnSpc>
                <a:spcPct val="100000"/>
              </a:lnSpc>
            </a:pPr>
            <a:r>
              <a:rPr lang="it-IT" sz="2400" dirty="0">
                <a:solidFill>
                  <a:srgbClr val="C00000"/>
                </a:solidFill>
                <a:latin typeface="+mn-lt"/>
              </a:rPr>
              <a:t>MW</a:t>
            </a:r>
            <a:r>
              <a:rPr lang="it-IT" sz="2400" spc="-45" dirty="0">
                <a:solidFill>
                  <a:srgbClr val="C00000"/>
                </a:solidFill>
                <a:latin typeface="+mn-lt"/>
              </a:rPr>
              <a:t> </a:t>
            </a:r>
            <a:r>
              <a:rPr lang="it-IT" sz="2400" dirty="0">
                <a:solidFill>
                  <a:srgbClr val="C00000"/>
                </a:solidFill>
                <a:latin typeface="+mn-lt"/>
              </a:rPr>
              <a:t>circa</a:t>
            </a:r>
            <a:r>
              <a:rPr lang="it-IT" sz="2400" spc="-55" dirty="0">
                <a:solidFill>
                  <a:srgbClr val="C00000"/>
                </a:solidFill>
                <a:latin typeface="+mn-lt"/>
              </a:rPr>
              <a:t> </a:t>
            </a:r>
            <a:r>
              <a:rPr lang="it-IT" sz="2400" dirty="0">
                <a:solidFill>
                  <a:srgbClr val="C00000"/>
                </a:solidFill>
                <a:latin typeface="+mn-lt"/>
              </a:rPr>
              <a:t>150</a:t>
            </a:r>
            <a:r>
              <a:rPr lang="it-IT" sz="2400" spc="-15" dirty="0">
                <a:solidFill>
                  <a:srgbClr val="C00000"/>
                </a:solidFill>
                <a:latin typeface="+mn-lt"/>
              </a:rPr>
              <a:t> </a:t>
            </a:r>
            <a:r>
              <a:rPr lang="it-IT" sz="2400" spc="-25" dirty="0" err="1">
                <a:solidFill>
                  <a:srgbClr val="C00000"/>
                </a:solidFill>
                <a:latin typeface="+mn-lt"/>
              </a:rPr>
              <a:t>kDa</a:t>
            </a:r>
            <a:endParaRPr lang="it-IT" sz="2400" dirty="0">
              <a:latin typeface="+mn-lt"/>
            </a:endParaRPr>
          </a:p>
        </p:txBody>
      </p:sp>
      <p:pic>
        <p:nvPicPr>
          <p:cNvPr id="3" name="Picture 2">
            <a:extLst>
              <a:ext uri="{FF2B5EF4-FFF2-40B4-BE49-F238E27FC236}">
                <a16:creationId xmlns:a16="http://schemas.microsoft.com/office/drawing/2014/main" id="{FFB2C36C-285A-111B-8A9C-11D153E480E3}"/>
              </a:ext>
            </a:extLst>
          </p:cNvPr>
          <p:cNvPicPr>
            <a:picLocks noChangeAspect="1"/>
          </p:cNvPicPr>
          <p:nvPr/>
        </p:nvPicPr>
        <p:blipFill>
          <a:blip r:embed="rId3"/>
          <a:stretch>
            <a:fillRect/>
          </a:stretch>
        </p:blipFill>
        <p:spPr>
          <a:xfrm>
            <a:off x="7600695" y="2970232"/>
            <a:ext cx="3922973" cy="3518021"/>
          </a:xfrm>
          <a:prstGeom prst="rect">
            <a:avLst/>
          </a:prstGeom>
        </p:spPr>
      </p:pic>
    </p:spTree>
    <p:extLst>
      <p:ext uri="{BB962C8B-B14F-4D97-AF65-F5344CB8AC3E}">
        <p14:creationId xmlns:p14="http://schemas.microsoft.com/office/powerpoint/2010/main" val="236048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98205-2170-35FD-E98D-AEB03B40A86C}"/>
              </a:ext>
            </a:extLst>
          </p:cNvPr>
          <p:cNvPicPr>
            <a:picLocks noChangeAspect="1"/>
          </p:cNvPicPr>
          <p:nvPr/>
        </p:nvPicPr>
        <p:blipFill>
          <a:blip r:embed="rId3"/>
          <a:stretch>
            <a:fillRect/>
          </a:stretch>
        </p:blipFill>
        <p:spPr>
          <a:xfrm>
            <a:off x="1284732" y="1675699"/>
            <a:ext cx="10179462" cy="5075203"/>
          </a:xfrm>
          <a:prstGeom prst="rect">
            <a:avLst/>
          </a:prstGeom>
        </p:spPr>
      </p:pic>
      <p:sp>
        <p:nvSpPr>
          <p:cNvPr id="5" name="TextBox 4">
            <a:extLst>
              <a:ext uri="{FF2B5EF4-FFF2-40B4-BE49-F238E27FC236}">
                <a16:creationId xmlns:a16="http://schemas.microsoft.com/office/drawing/2014/main" id="{DF64DBB9-5459-9F8F-E123-BBB68D22A857}"/>
              </a:ext>
            </a:extLst>
          </p:cNvPr>
          <p:cNvSpPr txBox="1"/>
          <p:nvPr/>
        </p:nvSpPr>
        <p:spPr>
          <a:xfrm>
            <a:off x="2365180" y="2416264"/>
            <a:ext cx="351378" cy="369332"/>
          </a:xfrm>
          <a:prstGeom prst="rect">
            <a:avLst/>
          </a:prstGeom>
          <a:noFill/>
        </p:spPr>
        <p:txBody>
          <a:bodyPr wrap="none" rtlCol="0">
            <a:spAutoFit/>
          </a:bodyPr>
          <a:lstStyle/>
          <a:p>
            <a:r>
              <a:rPr lang="it-IT" dirty="0"/>
              <a:t>Ig</a:t>
            </a:r>
          </a:p>
        </p:txBody>
      </p:sp>
      <p:pic>
        <p:nvPicPr>
          <p:cNvPr id="2" name="Picture 1">
            <a:extLst>
              <a:ext uri="{FF2B5EF4-FFF2-40B4-BE49-F238E27FC236}">
                <a16:creationId xmlns:a16="http://schemas.microsoft.com/office/drawing/2014/main" id="{7FFC0C39-89D5-9F38-05E5-2B2E02EBF1E3}"/>
              </a:ext>
            </a:extLst>
          </p:cNvPr>
          <p:cNvPicPr>
            <a:picLocks noChangeAspect="1"/>
          </p:cNvPicPr>
          <p:nvPr/>
        </p:nvPicPr>
        <p:blipFill>
          <a:blip r:embed="rId4"/>
          <a:stretch>
            <a:fillRect/>
          </a:stretch>
        </p:blipFill>
        <p:spPr>
          <a:xfrm>
            <a:off x="4814093" y="180681"/>
            <a:ext cx="2418812" cy="2169128"/>
          </a:xfrm>
          <a:prstGeom prst="rect">
            <a:avLst/>
          </a:prstGeom>
        </p:spPr>
      </p:pic>
    </p:spTree>
    <p:extLst>
      <p:ext uri="{BB962C8B-B14F-4D97-AF65-F5344CB8AC3E}">
        <p14:creationId xmlns:p14="http://schemas.microsoft.com/office/powerpoint/2010/main" val="141375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674" y="113768"/>
            <a:ext cx="4174409" cy="66304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12242" y="2911078"/>
            <a:ext cx="9167366" cy="514350"/>
          </a:xfrm>
          <a:prstGeom prst="rect">
            <a:avLst/>
          </a:prstGeom>
          <a:noFill/>
        </p:spPr>
        <p:txBody>
          <a:bodyPr wrap="none" lIns="0" tIns="0" rIns="0" bIns="0">
            <a:noAutofit/>
          </a:bodyPr>
          <a:lstStyle/>
          <a:p>
            <a:pPr algn="ctr">
              <a:lnSpc>
                <a:spcPct val="100000"/>
              </a:lnSpc>
              <a:spcBef>
                <a:spcPts val="0"/>
              </a:spcBef>
              <a:spcAft>
                <a:spcPts val="0"/>
              </a:spcAft>
            </a:pPr>
            <a:r>
              <a:rPr sz="3359" b="1" i="0">
                <a:solidFill>
                  <a:srgbClr val="3B82F6"/>
                </a:solidFill>
                <a:latin typeface="Inter"/>
              </a:rPr>
              <a:t>Biomarcatori Enzimatici nel Danno d'Organo</a:t>
            </a:r>
          </a:p>
        </p:txBody>
      </p:sp>
      <p:sp>
        <p:nvSpPr>
          <p:cNvPr id="9" name="TextBox 8"/>
          <p:cNvSpPr txBox="1"/>
          <p:nvPr/>
        </p:nvSpPr>
        <p:spPr>
          <a:xfrm>
            <a:off x="2395686" y="3661171"/>
            <a:ext cx="7400478" cy="276225"/>
          </a:xfrm>
          <a:prstGeom prst="rect">
            <a:avLst/>
          </a:prstGeom>
          <a:noFill/>
        </p:spPr>
        <p:txBody>
          <a:bodyPr wrap="none" lIns="0" tIns="0" rIns="0" bIns="0">
            <a:noAutofit/>
          </a:bodyPr>
          <a:lstStyle/>
          <a:p>
            <a:pPr algn="ctr">
              <a:lnSpc>
                <a:spcPct val="100000"/>
              </a:lnSpc>
              <a:spcBef>
                <a:spcPts val="0"/>
              </a:spcBef>
              <a:spcAft>
                <a:spcPts val="0"/>
              </a:spcAft>
            </a:pPr>
            <a:r>
              <a:rPr sz="1800" b="0" i="0">
                <a:solidFill>
                  <a:srgbClr val="1E293B">
                    <a:alpha val="80000"/>
                  </a:srgbClr>
                </a:solidFill>
                <a:latin typeface="Inter"/>
              </a:rPr>
              <a:t>Strumenti diagnostici per la valutazione del danno tissutale specifico</a:t>
            </a:r>
          </a:p>
        </p:txBody>
      </p:sp>
    </p:spTree>
    <p:extLst>
      <p:ext uri="{BB962C8B-B14F-4D97-AF65-F5344CB8AC3E}">
        <p14:creationId xmlns:p14="http://schemas.microsoft.com/office/powerpoint/2010/main" val="412340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8F89A0-66C2-6F47-FD33-E610ED787DE0}"/>
              </a:ext>
            </a:extLst>
          </p:cNvPr>
          <p:cNvSpPr txBox="1"/>
          <p:nvPr/>
        </p:nvSpPr>
        <p:spPr>
          <a:xfrm>
            <a:off x="699847" y="480188"/>
            <a:ext cx="10909261" cy="4093428"/>
          </a:xfrm>
          <a:prstGeom prst="rect">
            <a:avLst/>
          </a:prstGeom>
          <a:noFill/>
        </p:spPr>
        <p:txBody>
          <a:bodyPr wrap="square" rtlCol="0">
            <a:spAutoFit/>
          </a:bodyPr>
          <a:lstStyle/>
          <a:p>
            <a:r>
              <a:rPr lang="it-IT" sz="3600" b="1" dirty="0">
                <a:solidFill>
                  <a:srgbClr val="0070C0"/>
                </a:solidFill>
              </a:rPr>
              <a:t>Frazioni elettroforetiche delle proteine sieriche</a:t>
            </a:r>
          </a:p>
          <a:p>
            <a:endParaRPr lang="it-IT" sz="2800" dirty="0"/>
          </a:p>
          <a:p>
            <a:r>
              <a:rPr lang="it-IT" sz="2800" dirty="0"/>
              <a:t>1.   Albumina= più abbondante proteina sierica, pressione oncotica e trasporto</a:t>
            </a:r>
          </a:p>
          <a:p>
            <a:r>
              <a:rPr lang="it-IT" sz="2800" dirty="0"/>
              <a:t>2.    Alfa1 globuline = proteine inibitrici di proteasi</a:t>
            </a:r>
          </a:p>
          <a:p>
            <a:r>
              <a:rPr lang="it-IT" sz="2800" dirty="0"/>
              <a:t>3.    Alfa 2 globuline = aptoglobina, ceruloplasmina, alfa 2 macroglobulina</a:t>
            </a:r>
          </a:p>
          <a:p>
            <a:r>
              <a:rPr lang="it-IT" sz="2800" dirty="0"/>
              <a:t>4.    Beta 1 globuline = transferrina, </a:t>
            </a:r>
            <a:r>
              <a:rPr lang="it-IT" sz="2800" dirty="0" err="1"/>
              <a:t>emopessina</a:t>
            </a:r>
            <a:r>
              <a:rPr lang="it-IT" sz="2800" dirty="0"/>
              <a:t>, fibrinogeno</a:t>
            </a:r>
          </a:p>
          <a:p>
            <a:r>
              <a:rPr lang="it-IT" sz="2800" dirty="0"/>
              <a:t>5.    Beta 2 globuline = lipoproteine, sistema del complemento</a:t>
            </a:r>
          </a:p>
          <a:p>
            <a:r>
              <a:rPr lang="it-IT" sz="2800" dirty="0"/>
              <a:t>6.    Gamma globuline = immunoglobuline, mono- o poli-clonali</a:t>
            </a:r>
          </a:p>
        </p:txBody>
      </p:sp>
    </p:spTree>
    <p:extLst>
      <p:ext uri="{BB962C8B-B14F-4D97-AF65-F5344CB8AC3E}">
        <p14:creationId xmlns:p14="http://schemas.microsoft.com/office/powerpoint/2010/main" val="402960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png"/>
          <p:cNvPicPr>
            <a:picLocks noChangeAspect="1"/>
          </p:cNvPicPr>
          <p:nvPr/>
        </p:nvPicPr>
        <p:blipFill>
          <a:blip r:embed="rId2"/>
          <a:stretch>
            <a:fillRect/>
          </a:stretch>
        </p:blipFill>
        <p:spPr>
          <a:xfrm>
            <a:off x="559398" y="1562100"/>
            <a:ext cx="11137302" cy="1257300"/>
          </a:xfrm>
          <a:prstGeom prst="rect">
            <a:avLst/>
          </a:prstGeom>
        </p:spPr>
      </p:pic>
      <p:pic>
        <p:nvPicPr>
          <p:cNvPr id="8" name="Picture 7" descr="image.png"/>
          <p:cNvPicPr>
            <a:picLocks noChangeAspect="1"/>
          </p:cNvPicPr>
          <p:nvPr/>
        </p:nvPicPr>
        <p:blipFill>
          <a:blip r:embed="rId3"/>
          <a:stretch>
            <a:fillRect/>
          </a:stretch>
        </p:blipFill>
        <p:spPr>
          <a:xfrm>
            <a:off x="1658215" y="1838325"/>
            <a:ext cx="457128" cy="200025"/>
          </a:xfrm>
          <a:prstGeom prst="rect">
            <a:avLst/>
          </a:prstGeom>
        </p:spPr>
      </p:pic>
      <p:pic>
        <p:nvPicPr>
          <p:cNvPr id="9" name="Picture 8" descr="image.png"/>
          <p:cNvPicPr>
            <a:picLocks noChangeAspect="1"/>
          </p:cNvPicPr>
          <p:nvPr/>
        </p:nvPicPr>
        <p:blipFill>
          <a:blip r:embed="rId2"/>
          <a:stretch>
            <a:fillRect/>
          </a:stretch>
        </p:blipFill>
        <p:spPr>
          <a:xfrm>
            <a:off x="559398" y="2819400"/>
            <a:ext cx="11137302" cy="1257300"/>
          </a:xfrm>
          <a:prstGeom prst="rect">
            <a:avLst/>
          </a:prstGeom>
        </p:spPr>
      </p:pic>
      <p:pic>
        <p:nvPicPr>
          <p:cNvPr id="10" name="Picture 9" descr="image.png"/>
          <p:cNvPicPr>
            <a:picLocks noChangeAspect="1"/>
          </p:cNvPicPr>
          <p:nvPr/>
        </p:nvPicPr>
        <p:blipFill>
          <a:blip r:embed="rId4"/>
          <a:stretch>
            <a:fillRect/>
          </a:stretch>
        </p:blipFill>
        <p:spPr>
          <a:xfrm>
            <a:off x="1746516" y="3095625"/>
            <a:ext cx="311678" cy="200025"/>
          </a:xfrm>
          <a:prstGeom prst="rect">
            <a:avLst/>
          </a:prstGeom>
        </p:spPr>
      </p:pic>
      <p:pic>
        <p:nvPicPr>
          <p:cNvPr id="11" name="Picture 10" descr="image.png"/>
          <p:cNvPicPr>
            <a:picLocks noChangeAspect="1"/>
          </p:cNvPicPr>
          <p:nvPr/>
        </p:nvPicPr>
        <p:blipFill>
          <a:blip r:embed="rId2"/>
          <a:stretch>
            <a:fillRect/>
          </a:stretch>
        </p:blipFill>
        <p:spPr>
          <a:xfrm>
            <a:off x="559398" y="4067175"/>
            <a:ext cx="11137302" cy="1257300"/>
          </a:xfrm>
          <a:prstGeom prst="rect">
            <a:avLst/>
          </a:prstGeom>
        </p:spPr>
      </p:pic>
      <p:pic>
        <p:nvPicPr>
          <p:cNvPr id="12" name="Picture 11" descr="image.png"/>
          <p:cNvPicPr>
            <a:picLocks noChangeAspect="1"/>
          </p:cNvPicPr>
          <p:nvPr/>
        </p:nvPicPr>
        <p:blipFill>
          <a:blip r:embed="rId5"/>
          <a:stretch>
            <a:fillRect/>
          </a:stretch>
        </p:blipFill>
        <p:spPr>
          <a:xfrm>
            <a:off x="1690247" y="4343400"/>
            <a:ext cx="415571" cy="200025"/>
          </a:xfrm>
          <a:prstGeom prst="rect">
            <a:avLst/>
          </a:prstGeom>
        </p:spPr>
      </p:pic>
      <p:pic>
        <p:nvPicPr>
          <p:cNvPr id="13" name="Picture 12" descr="image.png"/>
          <p:cNvPicPr>
            <a:picLocks noChangeAspect="1"/>
          </p:cNvPicPr>
          <p:nvPr/>
        </p:nvPicPr>
        <p:blipFill>
          <a:blip r:embed="rId2"/>
          <a:stretch>
            <a:fillRect/>
          </a:stretch>
        </p:blipFill>
        <p:spPr>
          <a:xfrm>
            <a:off x="559398" y="5324475"/>
            <a:ext cx="11137302" cy="1257300"/>
          </a:xfrm>
          <a:prstGeom prst="rect">
            <a:avLst/>
          </a:prstGeom>
        </p:spPr>
      </p:pic>
      <p:pic>
        <p:nvPicPr>
          <p:cNvPr id="14" name="Picture 13" descr="image.png"/>
          <p:cNvPicPr>
            <a:picLocks noChangeAspect="1"/>
          </p:cNvPicPr>
          <p:nvPr/>
        </p:nvPicPr>
        <p:blipFill>
          <a:blip r:embed="rId6"/>
          <a:stretch>
            <a:fillRect/>
          </a:stretch>
        </p:blipFill>
        <p:spPr>
          <a:xfrm>
            <a:off x="1690247" y="5600700"/>
            <a:ext cx="415571" cy="200025"/>
          </a:xfrm>
          <a:prstGeom prst="rect">
            <a:avLst/>
          </a:prstGeom>
        </p:spPr>
      </p:pic>
      <p:sp>
        <p:nvSpPr>
          <p:cNvPr id="15" name="TextBox 14"/>
          <p:cNvSpPr txBox="1"/>
          <p:nvPr/>
        </p:nvSpPr>
        <p:spPr>
          <a:xfrm>
            <a:off x="1440944" y="386804"/>
            <a:ext cx="9720659" cy="983605"/>
          </a:xfrm>
          <a:prstGeom prst="rect">
            <a:avLst/>
          </a:prstGeom>
          <a:noFill/>
        </p:spPr>
        <p:txBody>
          <a:bodyPr wrap="square" lIns="0" tIns="0" rIns="0" bIns="0">
            <a:noAutofit/>
          </a:bodyPr>
          <a:lstStyle/>
          <a:p>
            <a:pPr algn="l">
              <a:lnSpc>
                <a:spcPct val="100000"/>
              </a:lnSpc>
              <a:spcBef>
                <a:spcPts val="0"/>
              </a:spcBef>
              <a:spcAft>
                <a:spcPts val="0"/>
              </a:spcAft>
            </a:pPr>
            <a:r>
              <a:rPr sz="3359" b="1" i="0">
                <a:solidFill>
                  <a:srgbClr val="3B82F6"/>
                </a:solidFill>
                <a:latin typeface="Inter"/>
              </a:rPr>
              <a:t>Meccanismo di Rilascio degli Enzimi</a:t>
            </a:r>
          </a:p>
        </p:txBody>
      </p:sp>
      <p:sp>
        <p:nvSpPr>
          <p:cNvPr id="16" name="TextBox 15"/>
          <p:cNvSpPr txBox="1"/>
          <p:nvPr/>
        </p:nvSpPr>
        <p:spPr>
          <a:xfrm>
            <a:off x="2404265" y="1830139"/>
            <a:ext cx="8926853" cy="670321"/>
          </a:xfrm>
          <a:prstGeom prst="rect">
            <a:avLst/>
          </a:prstGeom>
          <a:noFill/>
        </p:spPr>
        <p:txBody>
          <a:bodyPr wrap="square" lIns="0" tIns="0" rIns="0" bIns="0">
            <a:noAutofit/>
          </a:bodyPr>
          <a:lstStyle/>
          <a:p>
            <a:pPr algn="l">
              <a:lnSpc>
                <a:spcPct val="100000"/>
              </a:lnSpc>
              <a:spcBef>
                <a:spcPts val="0"/>
              </a:spcBef>
              <a:spcAft>
                <a:spcPts val="0"/>
              </a:spcAft>
            </a:pPr>
            <a:r>
              <a:rPr sz="2000" b="0" i="0">
                <a:solidFill>
                  <a:srgbClr val="1E293B"/>
                </a:solidFill>
                <a:latin typeface="Inter"/>
              </a:rPr>
              <a:t>Il </a:t>
            </a:r>
            <a:r>
              <a:rPr sz="2000" b="1" i="0">
                <a:solidFill>
                  <a:srgbClr val="1E293B"/>
                </a:solidFill>
                <a:latin typeface="Inter"/>
              </a:rPr>
              <a:t> danno della membrana cellulare</a:t>
            </a:r>
            <a:r>
              <a:rPr sz="2000" b="0" i="0">
                <a:solidFill>
                  <a:srgbClr val="1E293B"/>
                </a:solidFill>
                <a:latin typeface="Inter"/>
              </a:rPr>
              <a:t> altera la permeabilità plasmatica permettendo la fuoriuscita di componenti intracellulari.</a:t>
            </a:r>
          </a:p>
        </p:txBody>
      </p:sp>
      <p:sp>
        <p:nvSpPr>
          <p:cNvPr id="17" name="TextBox 16"/>
          <p:cNvSpPr txBox="1"/>
          <p:nvPr/>
        </p:nvSpPr>
        <p:spPr>
          <a:xfrm>
            <a:off x="2613715" y="3083272"/>
            <a:ext cx="8452192" cy="670321"/>
          </a:xfrm>
          <a:prstGeom prst="rect">
            <a:avLst/>
          </a:prstGeom>
          <a:noFill/>
        </p:spPr>
        <p:txBody>
          <a:bodyPr wrap="square" lIns="0" tIns="0" rIns="0" bIns="0">
            <a:noAutofit/>
          </a:bodyPr>
          <a:lstStyle/>
          <a:p>
            <a:pPr algn="l">
              <a:lnSpc>
                <a:spcPct val="100000"/>
              </a:lnSpc>
              <a:spcBef>
                <a:spcPts val="0"/>
              </a:spcBef>
              <a:spcAft>
                <a:spcPts val="0"/>
              </a:spcAft>
            </a:pPr>
            <a:r>
              <a:rPr sz="2000" b="0" i="0">
                <a:solidFill>
                  <a:srgbClr val="1E293B"/>
                </a:solidFill>
                <a:latin typeface="Inter"/>
              </a:rPr>
              <a:t>Gli </a:t>
            </a:r>
            <a:r>
              <a:rPr sz="2000" b="1" i="0">
                <a:solidFill>
                  <a:srgbClr val="1E293B"/>
                </a:solidFill>
                <a:latin typeface="Inter"/>
              </a:rPr>
              <a:t> enzimi citoplasmatici e mitocondriali</a:t>
            </a:r>
            <a:r>
              <a:rPr sz="2000" b="0" i="0">
                <a:solidFill>
                  <a:srgbClr val="1E293B"/>
                </a:solidFill>
                <a:latin typeface="Inter"/>
              </a:rPr>
              <a:t> vengono rilasciati nel torrente circolatorio attraverso la membrana compromessa.</a:t>
            </a:r>
          </a:p>
        </p:txBody>
      </p:sp>
      <p:sp>
        <p:nvSpPr>
          <p:cNvPr id="18" name="TextBox 17"/>
          <p:cNvSpPr txBox="1"/>
          <p:nvPr/>
        </p:nvSpPr>
        <p:spPr>
          <a:xfrm>
            <a:off x="2559353" y="4336405"/>
            <a:ext cx="8640499" cy="670321"/>
          </a:xfrm>
          <a:prstGeom prst="rect">
            <a:avLst/>
          </a:prstGeom>
          <a:noFill/>
        </p:spPr>
        <p:txBody>
          <a:bodyPr wrap="square" lIns="0" tIns="0" rIns="0" bIns="0">
            <a:noAutofit/>
          </a:bodyPr>
          <a:lstStyle/>
          <a:p>
            <a:pPr algn="l">
              <a:lnSpc>
                <a:spcPct val="100000"/>
              </a:lnSpc>
              <a:spcBef>
                <a:spcPts val="0"/>
              </a:spcBef>
              <a:spcAft>
                <a:spcPts val="0"/>
              </a:spcAft>
            </a:pPr>
            <a:r>
              <a:rPr sz="2000" b="0" i="0">
                <a:solidFill>
                  <a:srgbClr val="1E293B"/>
                </a:solidFill>
                <a:latin typeface="Inter"/>
              </a:rPr>
              <a:t>La </a:t>
            </a:r>
            <a:r>
              <a:rPr sz="2000" b="1" i="0">
                <a:solidFill>
                  <a:srgbClr val="1E293B"/>
                </a:solidFill>
                <a:latin typeface="Inter"/>
              </a:rPr>
              <a:t> concentrazione sierica</a:t>
            </a:r>
            <a:r>
              <a:rPr sz="2000" b="0" i="0">
                <a:solidFill>
                  <a:srgbClr val="1E293B"/>
                </a:solidFill>
                <a:latin typeface="Inter"/>
              </a:rPr>
              <a:t> degli enzimi riflette direttamente l'entità del danno tissutale subito dalle cellule.</a:t>
            </a:r>
          </a:p>
        </p:txBody>
      </p:sp>
      <p:sp>
        <p:nvSpPr>
          <p:cNvPr id="19" name="TextBox 18"/>
          <p:cNvSpPr txBox="1"/>
          <p:nvPr/>
        </p:nvSpPr>
        <p:spPr>
          <a:xfrm>
            <a:off x="2399518" y="5589537"/>
            <a:ext cx="8935618" cy="670321"/>
          </a:xfrm>
          <a:prstGeom prst="rect">
            <a:avLst/>
          </a:prstGeom>
          <a:noFill/>
        </p:spPr>
        <p:txBody>
          <a:bodyPr wrap="square" lIns="0" tIns="0" rIns="0" bIns="0">
            <a:noAutofit/>
          </a:bodyPr>
          <a:lstStyle/>
          <a:p>
            <a:pPr algn="l">
              <a:lnSpc>
                <a:spcPct val="100000"/>
              </a:lnSpc>
              <a:spcBef>
                <a:spcPts val="0"/>
              </a:spcBef>
              <a:spcAft>
                <a:spcPts val="0"/>
              </a:spcAft>
            </a:pPr>
            <a:r>
              <a:rPr sz="2000" b="0" i="0">
                <a:solidFill>
                  <a:srgbClr val="1E293B"/>
                </a:solidFill>
                <a:latin typeface="Inter"/>
              </a:rPr>
              <a:t>La </a:t>
            </a:r>
            <a:r>
              <a:rPr sz="2000" b="1" i="0">
                <a:solidFill>
                  <a:srgbClr val="1E293B"/>
                </a:solidFill>
                <a:latin typeface="Inter"/>
              </a:rPr>
              <a:t> rilevazione nel sangue</a:t>
            </a:r>
            <a:r>
              <a:rPr sz="2000" b="0" i="0">
                <a:solidFill>
                  <a:srgbClr val="1E293B"/>
                </a:solidFill>
                <a:latin typeface="Inter"/>
              </a:rPr>
              <a:t> permette la diagnosi e il monitoraggio del danno d'organo attraverso analisi di laboratorio.</a:t>
            </a:r>
          </a:p>
        </p:txBody>
      </p:sp>
    </p:spTree>
    <p:extLst>
      <p:ext uri="{BB962C8B-B14F-4D97-AF65-F5344CB8AC3E}">
        <p14:creationId xmlns:p14="http://schemas.microsoft.com/office/powerpoint/2010/main" val="382496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573931-6EC8-707C-BA85-FAAD0E238B18}"/>
              </a:ext>
            </a:extLst>
          </p:cNvPr>
          <p:cNvSpPr txBox="1"/>
          <p:nvPr/>
        </p:nvSpPr>
        <p:spPr>
          <a:xfrm>
            <a:off x="720762" y="505609"/>
            <a:ext cx="2366683" cy="1200329"/>
          </a:xfrm>
          <a:prstGeom prst="rect">
            <a:avLst/>
          </a:prstGeom>
          <a:noFill/>
        </p:spPr>
        <p:txBody>
          <a:bodyPr wrap="square" rtlCol="0">
            <a:spAutoFit/>
          </a:bodyPr>
          <a:lstStyle/>
          <a:p>
            <a:r>
              <a:rPr lang="en-US" sz="2400" b="1" dirty="0"/>
              <a:t>MUSCOLO</a:t>
            </a:r>
          </a:p>
          <a:p>
            <a:endParaRPr lang="en-US" sz="2400" b="1" dirty="0"/>
          </a:p>
          <a:p>
            <a:r>
              <a:rPr lang="en-US" sz="2400" b="1" dirty="0"/>
              <a:t>CUORE</a:t>
            </a:r>
          </a:p>
        </p:txBody>
      </p:sp>
    </p:spTree>
    <p:extLst>
      <p:ext uri="{BB962C8B-B14F-4D97-AF65-F5344CB8AC3E}">
        <p14:creationId xmlns:p14="http://schemas.microsoft.com/office/powerpoint/2010/main" val="332352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5048" y="1302366"/>
            <a:ext cx="6615383" cy="4629472"/>
          </a:xfrm>
          <a:prstGeom prst="rect">
            <a:avLst/>
          </a:prstGeom>
        </p:spPr>
        <p:txBody>
          <a:bodyPr vert="horz" wrap="square" lIns="0" tIns="12700" rIns="0" bIns="0" rtlCol="0">
            <a:spAutoFit/>
          </a:bodyPr>
          <a:lstStyle/>
          <a:p>
            <a:pPr marL="12700">
              <a:lnSpc>
                <a:spcPct val="100000"/>
              </a:lnSpc>
              <a:spcBef>
                <a:spcPts val="20"/>
              </a:spcBef>
            </a:pPr>
            <a:r>
              <a:rPr lang="en-US" sz="2000" dirty="0" err="1">
                <a:latin typeface="Calibri"/>
                <a:cs typeface="Calibri"/>
              </a:rPr>
              <a:t>Catalizza</a:t>
            </a:r>
            <a:r>
              <a:rPr lang="en-US" sz="2000" dirty="0">
                <a:latin typeface="Calibri"/>
                <a:cs typeface="Calibri"/>
              </a:rPr>
              <a:t> la </a:t>
            </a:r>
            <a:r>
              <a:rPr lang="en-US" sz="2000" dirty="0" err="1">
                <a:latin typeface="Calibri"/>
                <a:cs typeface="Calibri"/>
              </a:rPr>
              <a:t>formazione</a:t>
            </a:r>
            <a:r>
              <a:rPr lang="en-US" sz="2000" dirty="0">
                <a:latin typeface="Calibri"/>
                <a:cs typeface="Calibri"/>
              </a:rPr>
              <a:t> di </a:t>
            </a:r>
            <a:r>
              <a:rPr lang="en-US" sz="2000" dirty="0" err="1">
                <a:latin typeface="Calibri"/>
                <a:cs typeface="Calibri"/>
              </a:rPr>
              <a:t>fosfo-creatina</a:t>
            </a:r>
            <a:r>
              <a:rPr lang="en-US" sz="2000" dirty="0">
                <a:latin typeface="Calibri"/>
                <a:cs typeface="Calibri"/>
              </a:rPr>
              <a:t> (</a:t>
            </a:r>
            <a:r>
              <a:rPr lang="en-US" sz="2000" dirty="0" err="1">
                <a:latin typeface="Calibri"/>
                <a:cs typeface="Calibri"/>
              </a:rPr>
              <a:t>una</a:t>
            </a:r>
            <a:r>
              <a:rPr lang="en-US" sz="2000" dirty="0">
                <a:latin typeface="Calibri"/>
                <a:cs typeface="Calibri"/>
              </a:rPr>
              <a:t> forma di riserva per </a:t>
            </a:r>
            <a:r>
              <a:rPr lang="en-US" sz="2000" dirty="0" err="1">
                <a:latin typeface="Calibri"/>
                <a:cs typeface="Calibri"/>
              </a:rPr>
              <a:t>rigenerare</a:t>
            </a:r>
            <a:r>
              <a:rPr lang="en-US" sz="2000" dirty="0">
                <a:latin typeface="Calibri"/>
                <a:cs typeface="Calibri"/>
              </a:rPr>
              <a:t> ATP </a:t>
            </a:r>
            <a:r>
              <a:rPr lang="en-US" sz="2000" dirty="0" err="1">
                <a:latin typeface="Calibri"/>
                <a:cs typeface="Calibri"/>
              </a:rPr>
              <a:t>muscolare</a:t>
            </a:r>
            <a:r>
              <a:rPr lang="en-US" sz="2000" dirty="0">
                <a:latin typeface="Calibri"/>
                <a:cs typeface="Calibri"/>
              </a:rPr>
              <a:t>)</a:t>
            </a:r>
          </a:p>
          <a:p>
            <a:pPr marL="12700">
              <a:lnSpc>
                <a:spcPct val="100000"/>
              </a:lnSpc>
              <a:spcBef>
                <a:spcPts val="20"/>
              </a:spcBef>
            </a:pPr>
            <a:endParaRPr lang="en-US" sz="2000" dirty="0">
              <a:latin typeface="Calibri"/>
              <a:cs typeface="Calibri"/>
            </a:endParaRPr>
          </a:p>
          <a:p>
            <a:pPr marL="12700">
              <a:lnSpc>
                <a:spcPct val="100000"/>
              </a:lnSpc>
              <a:spcBef>
                <a:spcPts val="20"/>
              </a:spcBef>
            </a:pPr>
            <a:r>
              <a:rPr lang="en-US" sz="2000" dirty="0" err="1">
                <a:latin typeface="Calibri"/>
                <a:cs typeface="Calibri"/>
              </a:rPr>
              <a:t>Rilasciata</a:t>
            </a:r>
            <a:r>
              <a:rPr lang="en-US" sz="2000" dirty="0">
                <a:latin typeface="Calibri"/>
                <a:cs typeface="Calibri"/>
              </a:rPr>
              <a:t> da </a:t>
            </a:r>
            <a:r>
              <a:rPr lang="en-US" sz="2000" dirty="0" err="1">
                <a:latin typeface="Calibri"/>
                <a:cs typeface="Calibri"/>
              </a:rPr>
              <a:t>muscolo</a:t>
            </a:r>
            <a:r>
              <a:rPr lang="en-US" sz="2000" dirty="0">
                <a:latin typeface="Calibri"/>
                <a:cs typeface="Calibri"/>
              </a:rPr>
              <a:t> </a:t>
            </a:r>
            <a:r>
              <a:rPr lang="en-US" sz="2000" dirty="0" err="1">
                <a:latin typeface="Calibri"/>
                <a:cs typeface="Calibri"/>
              </a:rPr>
              <a:t>danneggiato</a:t>
            </a:r>
            <a:r>
              <a:rPr lang="en-US" sz="2000" dirty="0">
                <a:latin typeface="Calibri"/>
                <a:cs typeface="Calibri"/>
              </a:rPr>
              <a:t> o </a:t>
            </a:r>
            <a:r>
              <a:rPr lang="en-US" sz="2000" dirty="0" err="1">
                <a:latin typeface="Calibri"/>
                <a:cs typeface="Calibri"/>
              </a:rPr>
              <a:t>infiammato</a:t>
            </a:r>
            <a:endParaRPr lang="en-US" sz="2000" dirty="0">
              <a:latin typeface="Calibri"/>
              <a:cs typeface="Calibri"/>
            </a:endParaRPr>
          </a:p>
          <a:p>
            <a:pPr>
              <a:lnSpc>
                <a:spcPct val="100000"/>
              </a:lnSpc>
              <a:spcBef>
                <a:spcPts val="30"/>
              </a:spcBef>
            </a:pPr>
            <a:endParaRPr sz="2000" dirty="0">
              <a:latin typeface="Calibri"/>
              <a:cs typeface="Calibri"/>
            </a:endParaRPr>
          </a:p>
          <a:p>
            <a:pPr marL="299085" indent="-287020">
              <a:lnSpc>
                <a:spcPct val="100000"/>
              </a:lnSpc>
              <a:buFont typeface="Arial"/>
              <a:buChar char="•"/>
              <a:tabLst>
                <a:tab pos="299085" algn="l"/>
                <a:tab pos="299720" algn="l"/>
              </a:tabLst>
            </a:pPr>
            <a:r>
              <a:rPr sz="2000" dirty="0" err="1">
                <a:latin typeface="Calibri"/>
                <a:cs typeface="Calibri"/>
              </a:rPr>
              <a:t>Distrofia</a:t>
            </a:r>
            <a:r>
              <a:rPr sz="2000" spc="-50" dirty="0">
                <a:latin typeface="Calibri"/>
                <a:cs typeface="Calibri"/>
              </a:rPr>
              <a:t> </a:t>
            </a:r>
            <a:r>
              <a:rPr sz="2000" dirty="0">
                <a:latin typeface="Calibri"/>
                <a:cs typeface="Calibri"/>
              </a:rPr>
              <a:t>muscolare</a:t>
            </a:r>
            <a:r>
              <a:rPr sz="2000" spc="-45" dirty="0">
                <a:latin typeface="Calibri"/>
                <a:cs typeface="Calibri"/>
              </a:rPr>
              <a:t> </a:t>
            </a:r>
            <a:r>
              <a:rPr sz="2000" dirty="0">
                <a:latin typeface="Calibri"/>
                <a:cs typeface="Calibri"/>
              </a:rPr>
              <a:t>(&gt;50</a:t>
            </a:r>
            <a:r>
              <a:rPr sz="2000" spc="-60" dirty="0">
                <a:latin typeface="Calibri"/>
                <a:cs typeface="Calibri"/>
              </a:rPr>
              <a:t> </a:t>
            </a:r>
            <a:r>
              <a:rPr sz="2000" spc="-10" dirty="0">
                <a:latin typeface="Calibri"/>
                <a:cs typeface="Calibri"/>
              </a:rPr>
              <a:t>volte)</a:t>
            </a:r>
            <a:endParaRPr sz="2000" dirty="0">
              <a:latin typeface="Calibri"/>
              <a:cs typeface="Calibri"/>
            </a:endParaRPr>
          </a:p>
          <a:p>
            <a:pPr marL="299085" indent="-287020">
              <a:lnSpc>
                <a:spcPct val="100000"/>
              </a:lnSpc>
              <a:buFont typeface="Arial"/>
              <a:buChar char="•"/>
              <a:tabLst>
                <a:tab pos="299085" algn="l"/>
                <a:tab pos="299720" algn="l"/>
              </a:tabLst>
            </a:pPr>
            <a:r>
              <a:rPr sz="2000" dirty="0" err="1">
                <a:latin typeface="Calibri"/>
                <a:cs typeface="Calibri"/>
              </a:rPr>
              <a:t>Rabdomiolisi</a:t>
            </a:r>
            <a:r>
              <a:rPr sz="2000" spc="10" dirty="0">
                <a:latin typeface="Calibri"/>
                <a:cs typeface="Calibri"/>
              </a:rPr>
              <a:t> </a:t>
            </a:r>
            <a:r>
              <a:rPr sz="2000" dirty="0">
                <a:latin typeface="Calibri"/>
                <a:cs typeface="Calibri"/>
              </a:rPr>
              <a:t>(fino</a:t>
            </a:r>
            <a:r>
              <a:rPr sz="2000" spc="-5" dirty="0">
                <a:latin typeface="Calibri"/>
                <a:cs typeface="Calibri"/>
              </a:rPr>
              <a:t> </a:t>
            </a:r>
            <a:r>
              <a:rPr sz="2000" dirty="0">
                <a:latin typeface="Calibri"/>
                <a:cs typeface="Calibri"/>
              </a:rPr>
              <a:t>a</a:t>
            </a:r>
            <a:r>
              <a:rPr sz="2000" spc="-15" dirty="0">
                <a:latin typeface="Calibri"/>
                <a:cs typeface="Calibri"/>
              </a:rPr>
              <a:t> </a:t>
            </a:r>
            <a:r>
              <a:rPr sz="2000" dirty="0">
                <a:latin typeface="Calibri"/>
                <a:cs typeface="Calibri"/>
              </a:rPr>
              <a:t>&gt;</a:t>
            </a:r>
            <a:r>
              <a:rPr sz="2000" spc="5" dirty="0">
                <a:latin typeface="Calibri"/>
                <a:cs typeface="Calibri"/>
              </a:rPr>
              <a:t> </a:t>
            </a:r>
            <a:r>
              <a:rPr sz="2000" dirty="0">
                <a:latin typeface="Calibri"/>
                <a:cs typeface="Calibri"/>
              </a:rPr>
              <a:t>200</a:t>
            </a:r>
            <a:r>
              <a:rPr sz="2000" spc="-5" dirty="0">
                <a:latin typeface="Calibri"/>
                <a:cs typeface="Calibri"/>
              </a:rPr>
              <a:t> </a:t>
            </a:r>
            <a:r>
              <a:rPr sz="2000" spc="-10" dirty="0">
                <a:latin typeface="Calibri"/>
                <a:cs typeface="Calibri"/>
              </a:rPr>
              <a:t>volte)</a:t>
            </a:r>
            <a:endParaRPr sz="2000" dirty="0">
              <a:latin typeface="Calibri"/>
              <a:cs typeface="Calibri"/>
            </a:endParaRPr>
          </a:p>
          <a:p>
            <a:pPr marL="299085" indent="-287020">
              <a:lnSpc>
                <a:spcPct val="100000"/>
              </a:lnSpc>
              <a:buFont typeface="Arial"/>
              <a:buChar char="•"/>
              <a:tabLst>
                <a:tab pos="299085" algn="l"/>
                <a:tab pos="299720" algn="l"/>
              </a:tabLst>
            </a:pPr>
            <a:r>
              <a:rPr sz="2000" dirty="0" err="1">
                <a:latin typeface="Calibri"/>
                <a:cs typeface="Calibri"/>
              </a:rPr>
              <a:t>Intervento</a:t>
            </a:r>
            <a:r>
              <a:rPr sz="2000" spc="-85" dirty="0">
                <a:latin typeface="Calibri"/>
                <a:cs typeface="Calibri"/>
              </a:rPr>
              <a:t> </a:t>
            </a:r>
            <a:r>
              <a:rPr sz="2000" spc="-10" dirty="0" err="1">
                <a:latin typeface="Calibri"/>
                <a:cs typeface="Calibri"/>
              </a:rPr>
              <a:t>chirurgico</a:t>
            </a:r>
            <a:r>
              <a:rPr lang="en-US" sz="2000" spc="-10" dirty="0">
                <a:latin typeface="Calibri"/>
                <a:cs typeface="Calibri"/>
              </a:rPr>
              <a:t>, sport trauma</a:t>
            </a:r>
            <a:endParaRPr sz="2000" dirty="0">
              <a:latin typeface="Calibri"/>
              <a:cs typeface="Calibri"/>
            </a:endParaRPr>
          </a:p>
          <a:p>
            <a:pPr marL="299085" indent="-287020">
              <a:lnSpc>
                <a:spcPct val="100000"/>
              </a:lnSpc>
              <a:spcBef>
                <a:spcPts val="5"/>
              </a:spcBef>
              <a:buFont typeface="Arial"/>
              <a:buChar char="•"/>
              <a:tabLst>
                <a:tab pos="299085" algn="l"/>
                <a:tab pos="299720" algn="l"/>
              </a:tabLst>
            </a:pPr>
            <a:r>
              <a:rPr sz="2000" dirty="0">
                <a:latin typeface="Calibri"/>
                <a:cs typeface="Calibri"/>
              </a:rPr>
              <a:t>Assunzione</a:t>
            </a:r>
            <a:r>
              <a:rPr sz="2000" spc="-35" dirty="0">
                <a:latin typeface="Calibri"/>
                <a:cs typeface="Calibri"/>
              </a:rPr>
              <a:t> </a:t>
            </a:r>
            <a:r>
              <a:rPr sz="2000" dirty="0">
                <a:latin typeface="Calibri"/>
                <a:cs typeface="Calibri"/>
              </a:rPr>
              <a:t>farmaci</a:t>
            </a:r>
            <a:r>
              <a:rPr sz="2000" spc="-60" dirty="0">
                <a:latin typeface="Calibri"/>
                <a:cs typeface="Calibri"/>
              </a:rPr>
              <a:t> </a:t>
            </a:r>
            <a:r>
              <a:rPr sz="2000" dirty="0">
                <a:latin typeface="Calibri"/>
                <a:cs typeface="Calibri"/>
              </a:rPr>
              <a:t>(statine, </a:t>
            </a:r>
            <a:r>
              <a:rPr sz="2000" spc="-10" dirty="0">
                <a:latin typeface="Calibri"/>
                <a:cs typeface="Calibri"/>
              </a:rPr>
              <a:t>retrovirali)</a:t>
            </a:r>
            <a:endParaRPr sz="2000" dirty="0">
              <a:latin typeface="Calibri"/>
              <a:cs typeface="Calibri"/>
            </a:endParaRPr>
          </a:p>
          <a:p>
            <a:pPr marL="299085" indent="-287020">
              <a:lnSpc>
                <a:spcPct val="100000"/>
              </a:lnSpc>
              <a:buFont typeface="Arial"/>
              <a:buChar char="•"/>
              <a:tabLst>
                <a:tab pos="299085" algn="l"/>
                <a:tab pos="299720" algn="l"/>
              </a:tabLst>
            </a:pPr>
            <a:r>
              <a:rPr sz="2000" dirty="0">
                <a:latin typeface="Calibri"/>
                <a:cs typeface="Calibri"/>
              </a:rPr>
              <a:t>Danno</a:t>
            </a:r>
            <a:r>
              <a:rPr sz="2000" spc="-15" dirty="0">
                <a:latin typeface="Calibri"/>
                <a:cs typeface="Calibri"/>
              </a:rPr>
              <a:t> </a:t>
            </a:r>
            <a:r>
              <a:rPr sz="2000" spc="-10" dirty="0">
                <a:latin typeface="Calibri"/>
                <a:cs typeface="Calibri"/>
              </a:rPr>
              <a:t>renale</a:t>
            </a:r>
            <a:endParaRPr sz="2000" dirty="0">
              <a:latin typeface="Calibri"/>
              <a:cs typeface="Calibri"/>
            </a:endParaRPr>
          </a:p>
          <a:p>
            <a:pPr marL="299085" indent="-287020">
              <a:lnSpc>
                <a:spcPct val="100000"/>
              </a:lnSpc>
              <a:buFont typeface="Arial"/>
              <a:buChar char="•"/>
              <a:tabLst>
                <a:tab pos="299085" algn="l"/>
                <a:tab pos="299720" algn="l"/>
              </a:tabLst>
            </a:pPr>
            <a:r>
              <a:rPr sz="2000" dirty="0">
                <a:latin typeface="Calibri"/>
                <a:cs typeface="Calibri"/>
              </a:rPr>
              <a:t>Malattie</a:t>
            </a:r>
            <a:r>
              <a:rPr sz="2000" spc="-75" dirty="0">
                <a:latin typeface="Calibri"/>
                <a:cs typeface="Calibri"/>
              </a:rPr>
              <a:t> </a:t>
            </a:r>
            <a:r>
              <a:rPr sz="2000" dirty="0">
                <a:latin typeface="Calibri"/>
                <a:cs typeface="Calibri"/>
              </a:rPr>
              <a:t>del</a:t>
            </a:r>
            <a:r>
              <a:rPr sz="2000" spc="-45" dirty="0">
                <a:latin typeface="Calibri"/>
                <a:cs typeface="Calibri"/>
              </a:rPr>
              <a:t> </a:t>
            </a:r>
            <a:r>
              <a:rPr sz="2000" dirty="0">
                <a:latin typeface="Calibri"/>
                <a:cs typeface="Calibri"/>
              </a:rPr>
              <a:t>sistema</a:t>
            </a:r>
            <a:r>
              <a:rPr sz="2000" spc="-60" dirty="0">
                <a:latin typeface="Calibri"/>
                <a:cs typeface="Calibri"/>
              </a:rPr>
              <a:t> </a:t>
            </a:r>
            <a:r>
              <a:rPr sz="2000" dirty="0" err="1">
                <a:latin typeface="Calibri"/>
                <a:cs typeface="Calibri"/>
              </a:rPr>
              <a:t>nervoso</a:t>
            </a:r>
            <a:r>
              <a:rPr sz="2000" spc="-50" dirty="0">
                <a:latin typeface="Calibri"/>
                <a:cs typeface="Calibri"/>
              </a:rPr>
              <a:t> </a:t>
            </a:r>
            <a:r>
              <a:rPr sz="2000" dirty="0">
                <a:latin typeface="Calibri"/>
                <a:cs typeface="Calibri"/>
              </a:rPr>
              <a:t>centrale</a:t>
            </a:r>
          </a:p>
          <a:p>
            <a:pPr>
              <a:lnSpc>
                <a:spcPct val="100000"/>
              </a:lnSpc>
              <a:spcBef>
                <a:spcPts val="45"/>
              </a:spcBef>
            </a:pPr>
            <a:endParaRPr sz="2000" dirty="0">
              <a:latin typeface="Calibri"/>
              <a:cs typeface="Calibri"/>
            </a:endParaRPr>
          </a:p>
          <a:p>
            <a:pPr marL="637540">
              <a:lnSpc>
                <a:spcPct val="100000"/>
              </a:lnSpc>
            </a:pPr>
            <a:r>
              <a:rPr sz="2000" b="1" dirty="0">
                <a:solidFill>
                  <a:srgbClr val="C00000"/>
                </a:solidFill>
                <a:latin typeface="Calibri"/>
                <a:cs typeface="Calibri"/>
              </a:rPr>
              <a:t>Livelli</a:t>
            </a:r>
            <a:r>
              <a:rPr sz="2000" b="1" spc="-30" dirty="0">
                <a:solidFill>
                  <a:srgbClr val="C00000"/>
                </a:solidFill>
                <a:latin typeface="Calibri"/>
                <a:cs typeface="Calibri"/>
              </a:rPr>
              <a:t> </a:t>
            </a:r>
            <a:r>
              <a:rPr sz="2000" b="1" dirty="0">
                <a:solidFill>
                  <a:srgbClr val="C00000"/>
                </a:solidFill>
                <a:latin typeface="Calibri"/>
                <a:cs typeface="Calibri"/>
              </a:rPr>
              <a:t>Sierici</a:t>
            </a:r>
            <a:r>
              <a:rPr sz="2000" b="1" spc="-25" dirty="0">
                <a:solidFill>
                  <a:srgbClr val="C00000"/>
                </a:solidFill>
                <a:latin typeface="Calibri"/>
                <a:cs typeface="Calibri"/>
              </a:rPr>
              <a:t> </a:t>
            </a:r>
            <a:r>
              <a:rPr sz="2000" b="1" dirty="0">
                <a:solidFill>
                  <a:srgbClr val="C00000"/>
                </a:solidFill>
                <a:latin typeface="Calibri"/>
                <a:cs typeface="Calibri"/>
              </a:rPr>
              <a:t>di</a:t>
            </a:r>
            <a:r>
              <a:rPr sz="2000" b="1" spc="-50" dirty="0">
                <a:solidFill>
                  <a:srgbClr val="C00000"/>
                </a:solidFill>
                <a:latin typeface="Calibri"/>
                <a:cs typeface="Calibri"/>
              </a:rPr>
              <a:t> </a:t>
            </a:r>
            <a:r>
              <a:rPr sz="2000" b="1" spc="-10" dirty="0">
                <a:solidFill>
                  <a:srgbClr val="C00000"/>
                </a:solidFill>
                <a:latin typeface="Calibri"/>
                <a:cs typeface="Calibri"/>
              </a:rPr>
              <a:t>Riferimento</a:t>
            </a:r>
            <a:endParaRPr sz="2000" dirty="0">
              <a:latin typeface="Calibri"/>
              <a:cs typeface="Calibri"/>
            </a:endParaRPr>
          </a:p>
          <a:p>
            <a:pPr marL="1552575">
              <a:lnSpc>
                <a:spcPct val="100000"/>
              </a:lnSpc>
            </a:pPr>
            <a:r>
              <a:rPr sz="2000" b="1" spc="-10" dirty="0">
                <a:solidFill>
                  <a:srgbClr val="C00000"/>
                </a:solidFill>
                <a:latin typeface="Calibri"/>
                <a:cs typeface="Calibri"/>
              </a:rPr>
              <a:t>46-</a:t>
            </a:r>
            <a:r>
              <a:rPr sz="2000" b="1" dirty="0">
                <a:solidFill>
                  <a:srgbClr val="C00000"/>
                </a:solidFill>
                <a:latin typeface="Calibri"/>
                <a:cs typeface="Calibri"/>
              </a:rPr>
              <a:t>330 U/L </a:t>
            </a:r>
            <a:r>
              <a:rPr sz="2000" b="1" spc="-10" dirty="0">
                <a:solidFill>
                  <a:srgbClr val="C00000"/>
                </a:solidFill>
                <a:latin typeface="Calibri"/>
                <a:cs typeface="Calibri"/>
              </a:rPr>
              <a:t>(Maschio)</a:t>
            </a:r>
            <a:endParaRPr sz="2000" dirty="0">
              <a:latin typeface="Calibri"/>
              <a:cs typeface="Calibri"/>
            </a:endParaRPr>
          </a:p>
          <a:p>
            <a:pPr marL="1552575">
              <a:lnSpc>
                <a:spcPct val="100000"/>
              </a:lnSpc>
            </a:pPr>
            <a:r>
              <a:rPr sz="2000" b="1" spc="-10" dirty="0">
                <a:solidFill>
                  <a:srgbClr val="C00000"/>
                </a:solidFill>
                <a:latin typeface="Calibri"/>
                <a:cs typeface="Calibri"/>
              </a:rPr>
              <a:t>34-</a:t>
            </a:r>
            <a:r>
              <a:rPr sz="2000" b="1" dirty="0">
                <a:solidFill>
                  <a:srgbClr val="C00000"/>
                </a:solidFill>
                <a:latin typeface="Calibri"/>
                <a:cs typeface="Calibri"/>
              </a:rPr>
              <a:t>170</a:t>
            </a:r>
            <a:r>
              <a:rPr sz="2000" b="1" spc="5" dirty="0">
                <a:solidFill>
                  <a:srgbClr val="C00000"/>
                </a:solidFill>
                <a:latin typeface="Calibri"/>
                <a:cs typeface="Calibri"/>
              </a:rPr>
              <a:t> </a:t>
            </a:r>
            <a:r>
              <a:rPr sz="2000" b="1" dirty="0">
                <a:solidFill>
                  <a:srgbClr val="C00000"/>
                </a:solidFill>
                <a:latin typeface="Calibri"/>
                <a:cs typeface="Calibri"/>
              </a:rPr>
              <a:t>U/L</a:t>
            </a:r>
            <a:r>
              <a:rPr sz="2000" b="1" spc="10" dirty="0">
                <a:solidFill>
                  <a:srgbClr val="C00000"/>
                </a:solidFill>
                <a:latin typeface="Calibri"/>
                <a:cs typeface="Calibri"/>
              </a:rPr>
              <a:t> </a:t>
            </a:r>
            <a:r>
              <a:rPr sz="2000" b="1" spc="-10" dirty="0">
                <a:solidFill>
                  <a:srgbClr val="C00000"/>
                </a:solidFill>
                <a:latin typeface="Calibri"/>
                <a:cs typeface="Calibri"/>
              </a:rPr>
              <a:t>(Femmina)</a:t>
            </a:r>
            <a:endParaRPr sz="2000" dirty="0">
              <a:latin typeface="Calibri"/>
              <a:cs typeface="Calibri"/>
            </a:endParaRPr>
          </a:p>
        </p:txBody>
      </p:sp>
      <p:sp>
        <p:nvSpPr>
          <p:cNvPr id="4" name="TextBox 3">
            <a:extLst>
              <a:ext uri="{FF2B5EF4-FFF2-40B4-BE49-F238E27FC236}">
                <a16:creationId xmlns:a16="http://schemas.microsoft.com/office/drawing/2014/main" id="{703FADB3-CC74-B726-AA5A-46AE7188B347}"/>
              </a:ext>
            </a:extLst>
          </p:cNvPr>
          <p:cNvSpPr txBox="1"/>
          <p:nvPr/>
        </p:nvSpPr>
        <p:spPr>
          <a:xfrm>
            <a:off x="315325" y="225151"/>
            <a:ext cx="6775105" cy="584775"/>
          </a:xfrm>
          <a:prstGeom prst="rect">
            <a:avLst/>
          </a:prstGeom>
          <a:noFill/>
        </p:spPr>
        <p:txBody>
          <a:bodyPr wrap="square" rtlCol="0">
            <a:spAutoFit/>
          </a:bodyPr>
          <a:lstStyle/>
          <a:p>
            <a:r>
              <a:rPr lang="it-IT" sz="3200" b="1" spc="-20" dirty="0">
                <a:solidFill>
                  <a:schemeClr val="accent1"/>
                </a:solidFill>
                <a:latin typeface="Calibri"/>
                <a:cs typeface="Calibri"/>
              </a:rPr>
              <a:t>CREATIN(</a:t>
            </a:r>
            <a:r>
              <a:rPr lang="it-IT" sz="3200" b="1" spc="-20" dirty="0" err="1">
                <a:solidFill>
                  <a:schemeClr val="accent1"/>
                </a:solidFill>
                <a:latin typeface="Calibri"/>
                <a:cs typeface="Calibri"/>
              </a:rPr>
              <a:t>fosfo</a:t>
            </a:r>
            <a:r>
              <a:rPr lang="it-IT" sz="3200" b="1" spc="-20" dirty="0">
                <a:solidFill>
                  <a:schemeClr val="accent1"/>
                </a:solidFill>
                <a:latin typeface="Calibri"/>
                <a:cs typeface="Calibri"/>
              </a:rPr>
              <a:t>)CHINASI</a:t>
            </a:r>
            <a:r>
              <a:rPr lang="it-IT" sz="3200" b="1" spc="-30" dirty="0">
                <a:solidFill>
                  <a:schemeClr val="accent1"/>
                </a:solidFill>
                <a:latin typeface="Calibri"/>
                <a:cs typeface="Calibri"/>
              </a:rPr>
              <a:t> </a:t>
            </a:r>
            <a:r>
              <a:rPr lang="it-IT" sz="3200" b="1" dirty="0">
                <a:solidFill>
                  <a:schemeClr val="accent1"/>
                </a:solidFill>
                <a:latin typeface="Calibri"/>
                <a:cs typeface="Calibri"/>
              </a:rPr>
              <a:t>(CK</a:t>
            </a:r>
            <a:r>
              <a:rPr lang="it-IT" sz="3200" b="1" spc="35" dirty="0">
                <a:solidFill>
                  <a:schemeClr val="accent1"/>
                </a:solidFill>
                <a:latin typeface="Calibri"/>
                <a:cs typeface="Calibri"/>
              </a:rPr>
              <a:t> </a:t>
            </a:r>
            <a:r>
              <a:rPr lang="it-IT" sz="3200" b="1" dirty="0">
                <a:solidFill>
                  <a:schemeClr val="accent1"/>
                </a:solidFill>
                <a:latin typeface="Calibri"/>
                <a:cs typeface="Calibri"/>
              </a:rPr>
              <a:t>o</a:t>
            </a:r>
            <a:r>
              <a:rPr lang="it-IT" sz="3200" b="1" spc="20" dirty="0">
                <a:solidFill>
                  <a:schemeClr val="accent1"/>
                </a:solidFill>
                <a:latin typeface="Calibri"/>
                <a:cs typeface="Calibri"/>
              </a:rPr>
              <a:t> </a:t>
            </a:r>
            <a:r>
              <a:rPr lang="it-IT" sz="3200" b="1" spc="-20" dirty="0">
                <a:solidFill>
                  <a:schemeClr val="accent1"/>
                </a:solidFill>
                <a:latin typeface="Calibri"/>
                <a:cs typeface="Calibri"/>
              </a:rPr>
              <a:t>CPK)</a:t>
            </a:r>
            <a:endParaRPr lang="it-IT" sz="3200" dirty="0"/>
          </a:p>
        </p:txBody>
      </p:sp>
      <p:sp>
        <p:nvSpPr>
          <p:cNvPr id="5" name="object 3"/>
          <p:cNvSpPr txBox="1"/>
          <p:nvPr/>
        </p:nvSpPr>
        <p:spPr>
          <a:xfrm>
            <a:off x="6648226" y="3344133"/>
            <a:ext cx="5009098" cy="2820003"/>
          </a:xfrm>
          <a:prstGeom prst="rect">
            <a:avLst/>
          </a:prstGeom>
          <a:ln w="28575">
            <a:solidFill>
              <a:schemeClr val="tx1"/>
            </a:solidFill>
          </a:ln>
        </p:spPr>
        <p:txBody>
          <a:bodyPr vert="horz" wrap="square" lIns="0" tIns="11430" rIns="0" bIns="0" rtlCol="0">
            <a:spAutoFit/>
          </a:bodyPr>
          <a:lstStyle/>
          <a:p>
            <a:pPr marL="182880">
              <a:lnSpc>
                <a:spcPct val="100000"/>
              </a:lnSpc>
              <a:spcBef>
                <a:spcPts val="90"/>
              </a:spcBef>
              <a:tabLst>
                <a:tab pos="356870" algn="l"/>
                <a:tab pos="357505" algn="l"/>
              </a:tabLst>
            </a:pPr>
            <a:r>
              <a:rPr sz="2000" dirty="0">
                <a:latin typeface="Calibri"/>
                <a:cs typeface="Calibri"/>
              </a:rPr>
              <a:t>Enzima</a:t>
            </a:r>
            <a:r>
              <a:rPr sz="2000" spc="-65" dirty="0">
                <a:latin typeface="Calibri"/>
                <a:cs typeface="Calibri"/>
              </a:rPr>
              <a:t> </a:t>
            </a:r>
            <a:r>
              <a:rPr sz="2000" dirty="0" err="1">
                <a:latin typeface="Calibri"/>
                <a:cs typeface="Calibri"/>
              </a:rPr>
              <a:t>citosolico</a:t>
            </a:r>
            <a:r>
              <a:rPr sz="2000" spc="-15" dirty="0">
                <a:latin typeface="Calibri"/>
                <a:cs typeface="Calibri"/>
              </a:rPr>
              <a:t> </a:t>
            </a:r>
            <a:r>
              <a:rPr sz="2000" spc="-10" dirty="0" err="1">
                <a:latin typeface="Calibri"/>
                <a:cs typeface="Calibri"/>
              </a:rPr>
              <a:t>dimerico</a:t>
            </a:r>
            <a:endParaRPr sz="2000" dirty="0">
              <a:latin typeface="Calibri"/>
              <a:cs typeface="Calibri"/>
            </a:endParaRPr>
          </a:p>
          <a:p>
            <a:pPr marL="800100" lvl="1" indent="-342900">
              <a:buFont typeface="Arial" panose="020B0604020202020204" pitchFamily="34" charset="0"/>
              <a:buChar char="•"/>
              <a:tabLst>
                <a:tab pos="356870" algn="l"/>
                <a:tab pos="357505" algn="l"/>
              </a:tabLst>
            </a:pPr>
            <a:r>
              <a:rPr sz="2000" dirty="0">
                <a:latin typeface="Calibri"/>
                <a:cs typeface="Calibri"/>
              </a:rPr>
              <a:t>Due</a:t>
            </a:r>
            <a:r>
              <a:rPr sz="2000" spc="-60" dirty="0">
                <a:latin typeface="Calibri"/>
                <a:cs typeface="Calibri"/>
              </a:rPr>
              <a:t> </a:t>
            </a:r>
            <a:r>
              <a:rPr sz="2000" dirty="0">
                <a:latin typeface="Calibri"/>
                <a:cs typeface="Calibri"/>
              </a:rPr>
              <a:t>subunità,</a:t>
            </a:r>
            <a:r>
              <a:rPr sz="2000" spc="-40" dirty="0">
                <a:latin typeface="Calibri"/>
                <a:cs typeface="Calibri"/>
              </a:rPr>
              <a:t> </a:t>
            </a:r>
            <a:r>
              <a:rPr sz="2000" dirty="0">
                <a:latin typeface="Calibri"/>
                <a:cs typeface="Calibri"/>
              </a:rPr>
              <a:t>B</a:t>
            </a:r>
            <a:r>
              <a:rPr sz="2000" spc="-50" dirty="0">
                <a:latin typeface="Calibri"/>
                <a:cs typeface="Calibri"/>
              </a:rPr>
              <a:t> </a:t>
            </a:r>
            <a:r>
              <a:rPr sz="2000" dirty="0">
                <a:latin typeface="Calibri"/>
                <a:cs typeface="Calibri"/>
              </a:rPr>
              <a:t>(Brain)</a:t>
            </a:r>
            <a:r>
              <a:rPr sz="2000" spc="-5" dirty="0">
                <a:latin typeface="Calibri"/>
                <a:cs typeface="Calibri"/>
              </a:rPr>
              <a:t> </a:t>
            </a:r>
            <a:r>
              <a:rPr sz="2000" dirty="0">
                <a:latin typeface="Calibri"/>
                <a:cs typeface="Calibri"/>
              </a:rPr>
              <a:t>e</a:t>
            </a:r>
            <a:r>
              <a:rPr sz="2000" spc="-55" dirty="0">
                <a:latin typeface="Calibri"/>
                <a:cs typeface="Calibri"/>
              </a:rPr>
              <a:t> </a:t>
            </a:r>
            <a:r>
              <a:rPr sz="2000" dirty="0">
                <a:latin typeface="Calibri"/>
                <a:cs typeface="Calibri"/>
              </a:rPr>
              <a:t>M</a:t>
            </a:r>
            <a:r>
              <a:rPr sz="2000" spc="-50" dirty="0">
                <a:latin typeface="Calibri"/>
                <a:cs typeface="Calibri"/>
              </a:rPr>
              <a:t> </a:t>
            </a:r>
            <a:r>
              <a:rPr sz="2000" dirty="0">
                <a:latin typeface="Calibri"/>
                <a:cs typeface="Calibri"/>
              </a:rPr>
              <a:t>(Muscle),</a:t>
            </a:r>
            <a:r>
              <a:rPr sz="2000" spc="20" dirty="0">
                <a:latin typeface="Calibri"/>
                <a:cs typeface="Calibri"/>
              </a:rPr>
              <a:t> </a:t>
            </a:r>
            <a:r>
              <a:rPr sz="2000" spc="-10" dirty="0">
                <a:latin typeface="Calibri"/>
                <a:cs typeface="Calibri"/>
              </a:rPr>
              <a:t>codificate</a:t>
            </a:r>
            <a:r>
              <a:rPr sz="2000" spc="10" dirty="0">
                <a:latin typeface="Calibri"/>
                <a:cs typeface="Calibri"/>
              </a:rPr>
              <a:t> </a:t>
            </a:r>
            <a:r>
              <a:rPr sz="2000" dirty="0">
                <a:latin typeface="Calibri"/>
                <a:cs typeface="Calibri"/>
              </a:rPr>
              <a:t>da</a:t>
            </a:r>
            <a:r>
              <a:rPr sz="2000" spc="-50" dirty="0">
                <a:latin typeface="Calibri"/>
                <a:cs typeface="Calibri"/>
              </a:rPr>
              <a:t> </a:t>
            </a:r>
            <a:r>
              <a:rPr sz="2000" dirty="0">
                <a:latin typeface="Calibri"/>
                <a:cs typeface="Calibri"/>
              </a:rPr>
              <a:t>geni</a:t>
            </a:r>
            <a:r>
              <a:rPr sz="2000" spc="-25" dirty="0">
                <a:latin typeface="Calibri"/>
                <a:cs typeface="Calibri"/>
              </a:rPr>
              <a:t> </a:t>
            </a:r>
            <a:r>
              <a:rPr sz="2000" spc="-10" dirty="0">
                <a:latin typeface="Calibri"/>
                <a:cs typeface="Calibri"/>
              </a:rPr>
              <a:t>diversi</a:t>
            </a:r>
            <a:endParaRPr sz="2000" dirty="0">
              <a:latin typeface="Calibri"/>
              <a:cs typeface="Calibri"/>
            </a:endParaRPr>
          </a:p>
          <a:p>
            <a:pPr marL="800100" lvl="1" indent="-342900">
              <a:buFont typeface="Arial" panose="020B0604020202020204" pitchFamily="34" charset="0"/>
              <a:buChar char="•"/>
              <a:tabLst>
                <a:tab pos="356870" algn="l"/>
                <a:tab pos="357505" algn="l"/>
              </a:tabLst>
            </a:pPr>
            <a:r>
              <a:rPr sz="2000" spc="-35" dirty="0">
                <a:latin typeface="Calibri"/>
                <a:cs typeface="Calibri"/>
              </a:rPr>
              <a:t>Tre</a:t>
            </a:r>
            <a:r>
              <a:rPr sz="2000" spc="-65" dirty="0">
                <a:latin typeface="Calibri"/>
                <a:cs typeface="Calibri"/>
              </a:rPr>
              <a:t> </a:t>
            </a:r>
            <a:r>
              <a:rPr sz="2000" dirty="0">
                <a:latin typeface="Calibri"/>
                <a:cs typeface="Calibri"/>
              </a:rPr>
              <a:t>isoenzimi:</a:t>
            </a:r>
            <a:r>
              <a:rPr sz="2000" spc="-40" dirty="0">
                <a:latin typeface="Calibri"/>
                <a:cs typeface="Calibri"/>
              </a:rPr>
              <a:t> </a:t>
            </a:r>
            <a:r>
              <a:rPr sz="2000" dirty="0">
                <a:latin typeface="Calibri"/>
                <a:cs typeface="Calibri"/>
              </a:rPr>
              <a:t>BB,</a:t>
            </a:r>
            <a:r>
              <a:rPr sz="2000" spc="-65" dirty="0">
                <a:latin typeface="Calibri"/>
                <a:cs typeface="Calibri"/>
              </a:rPr>
              <a:t> </a:t>
            </a:r>
            <a:r>
              <a:rPr sz="2000" dirty="0">
                <a:latin typeface="Calibri"/>
                <a:cs typeface="Calibri"/>
              </a:rPr>
              <a:t>M</a:t>
            </a:r>
            <a:r>
              <a:rPr lang="en-US" sz="2000" dirty="0">
                <a:latin typeface="Calibri"/>
                <a:cs typeface="Calibri"/>
              </a:rPr>
              <a:t>B</a:t>
            </a:r>
            <a:r>
              <a:rPr sz="2000" dirty="0">
                <a:latin typeface="Calibri"/>
                <a:cs typeface="Calibri"/>
              </a:rPr>
              <a:t>,</a:t>
            </a:r>
            <a:r>
              <a:rPr sz="2000" spc="-50" dirty="0">
                <a:latin typeface="Calibri"/>
                <a:cs typeface="Calibri"/>
              </a:rPr>
              <a:t> </a:t>
            </a:r>
            <a:r>
              <a:rPr sz="2000" spc="-25" dirty="0">
                <a:latin typeface="Calibri"/>
                <a:cs typeface="Calibri"/>
              </a:rPr>
              <a:t>MM</a:t>
            </a:r>
            <a:endParaRPr sz="2000" dirty="0">
              <a:latin typeface="Calibri"/>
              <a:cs typeface="Calibri"/>
            </a:endParaRPr>
          </a:p>
          <a:p>
            <a:pPr marL="182880">
              <a:lnSpc>
                <a:spcPct val="100000"/>
              </a:lnSpc>
            </a:pPr>
            <a:r>
              <a:rPr lang="en-US" sz="2000" dirty="0" err="1">
                <a:latin typeface="Calibri"/>
                <a:cs typeface="Calibri"/>
              </a:rPr>
              <a:t>M</a:t>
            </a:r>
            <a:r>
              <a:rPr sz="2000" dirty="0" err="1">
                <a:latin typeface="Calibri"/>
                <a:cs typeface="Calibri"/>
              </a:rPr>
              <a:t>uscolo</a:t>
            </a:r>
            <a:r>
              <a:rPr sz="2000" spc="-30" dirty="0">
                <a:latin typeface="Calibri"/>
                <a:cs typeface="Calibri"/>
              </a:rPr>
              <a:t> </a:t>
            </a:r>
            <a:r>
              <a:rPr sz="2000" dirty="0">
                <a:latin typeface="Calibri"/>
                <a:cs typeface="Calibri"/>
              </a:rPr>
              <a:t>scheletrico</a:t>
            </a:r>
            <a:r>
              <a:rPr sz="2000" spc="-5" dirty="0">
                <a:latin typeface="Calibri"/>
                <a:cs typeface="Calibri"/>
              </a:rPr>
              <a:t> </a:t>
            </a:r>
            <a:r>
              <a:rPr sz="2000" spc="-20" dirty="0">
                <a:latin typeface="Calibri"/>
                <a:cs typeface="Calibri"/>
              </a:rPr>
              <a:t>CK-</a:t>
            </a:r>
            <a:r>
              <a:rPr sz="2000" dirty="0">
                <a:latin typeface="Calibri"/>
                <a:cs typeface="Calibri"/>
              </a:rPr>
              <a:t>MM</a:t>
            </a:r>
            <a:r>
              <a:rPr sz="2000" spc="-50" dirty="0">
                <a:latin typeface="Calibri"/>
                <a:cs typeface="Calibri"/>
              </a:rPr>
              <a:t> </a:t>
            </a:r>
            <a:r>
              <a:rPr sz="2000" spc="-10" dirty="0">
                <a:latin typeface="Calibri"/>
                <a:cs typeface="Calibri"/>
              </a:rPr>
              <a:t>(90%)</a:t>
            </a:r>
            <a:endParaRPr sz="2000" dirty="0">
              <a:latin typeface="Calibri"/>
              <a:cs typeface="Calibri"/>
            </a:endParaRPr>
          </a:p>
          <a:p>
            <a:pPr marL="182880">
              <a:lnSpc>
                <a:spcPct val="100000"/>
              </a:lnSpc>
            </a:pPr>
            <a:r>
              <a:rPr lang="en-US" sz="2000" b="1" dirty="0" err="1">
                <a:latin typeface="Calibri"/>
                <a:cs typeface="Calibri"/>
              </a:rPr>
              <a:t>M</a:t>
            </a:r>
            <a:r>
              <a:rPr sz="2000" b="1" dirty="0" err="1">
                <a:latin typeface="Calibri"/>
                <a:cs typeface="Calibri"/>
              </a:rPr>
              <a:t>iocardio</a:t>
            </a:r>
            <a:r>
              <a:rPr sz="2000" b="1" spc="-30" dirty="0">
                <a:latin typeface="Calibri"/>
                <a:cs typeface="Calibri"/>
              </a:rPr>
              <a:t> </a:t>
            </a:r>
            <a:r>
              <a:rPr sz="2000" dirty="0">
                <a:latin typeface="Calibri"/>
                <a:cs typeface="Calibri"/>
              </a:rPr>
              <a:t>60%</a:t>
            </a:r>
            <a:r>
              <a:rPr sz="2000" spc="-40" dirty="0">
                <a:latin typeface="Calibri"/>
                <a:cs typeface="Calibri"/>
              </a:rPr>
              <a:t> </a:t>
            </a:r>
            <a:r>
              <a:rPr sz="2000" dirty="0">
                <a:latin typeface="Calibri"/>
                <a:cs typeface="Calibri"/>
              </a:rPr>
              <a:t>di</a:t>
            </a:r>
            <a:r>
              <a:rPr sz="2000" spc="-30" dirty="0">
                <a:latin typeface="Calibri"/>
                <a:cs typeface="Calibri"/>
              </a:rPr>
              <a:t> CK-</a:t>
            </a:r>
            <a:r>
              <a:rPr sz="2000" dirty="0">
                <a:latin typeface="Calibri"/>
                <a:cs typeface="Calibri"/>
              </a:rPr>
              <a:t>MM</a:t>
            </a:r>
            <a:r>
              <a:rPr sz="2000" spc="-5" dirty="0">
                <a:latin typeface="Calibri"/>
                <a:cs typeface="Calibri"/>
              </a:rPr>
              <a:t> </a:t>
            </a:r>
            <a:r>
              <a:rPr sz="2000" dirty="0">
                <a:latin typeface="Calibri"/>
                <a:cs typeface="Calibri"/>
              </a:rPr>
              <a:t>e</a:t>
            </a:r>
            <a:r>
              <a:rPr sz="2000" spc="-10" dirty="0">
                <a:latin typeface="Calibri"/>
                <a:cs typeface="Calibri"/>
              </a:rPr>
              <a:t> </a:t>
            </a:r>
            <a:r>
              <a:rPr sz="2000" b="1" dirty="0">
                <a:latin typeface="Calibri"/>
                <a:cs typeface="Calibri"/>
              </a:rPr>
              <a:t>40%</a:t>
            </a:r>
            <a:r>
              <a:rPr sz="2000" b="1" spc="-20" dirty="0">
                <a:latin typeface="Calibri"/>
                <a:cs typeface="Calibri"/>
              </a:rPr>
              <a:t> </a:t>
            </a:r>
            <a:r>
              <a:rPr sz="2000" b="1" dirty="0">
                <a:latin typeface="Calibri"/>
                <a:cs typeface="Calibri"/>
              </a:rPr>
              <a:t>di</a:t>
            </a:r>
            <a:r>
              <a:rPr sz="2000" b="1" spc="-40" dirty="0">
                <a:latin typeface="Calibri"/>
                <a:cs typeface="Calibri"/>
              </a:rPr>
              <a:t> </a:t>
            </a:r>
            <a:r>
              <a:rPr sz="2000" b="1" spc="-25" dirty="0">
                <a:latin typeface="Calibri"/>
                <a:cs typeface="Calibri"/>
              </a:rPr>
              <a:t>CK-MB</a:t>
            </a:r>
            <a:endParaRPr sz="2000" dirty="0">
              <a:latin typeface="Calibri"/>
              <a:cs typeface="Calibri"/>
            </a:endParaRPr>
          </a:p>
          <a:p>
            <a:pPr marL="182880">
              <a:lnSpc>
                <a:spcPct val="100000"/>
              </a:lnSpc>
              <a:spcBef>
                <a:spcPts val="45"/>
              </a:spcBef>
            </a:pPr>
            <a:endParaRPr sz="2650" dirty="0">
              <a:latin typeface="Calibri"/>
              <a:cs typeface="Calibri"/>
            </a:endParaRPr>
          </a:p>
          <a:p>
            <a:pPr marL="182880">
              <a:lnSpc>
                <a:spcPct val="100000"/>
              </a:lnSpc>
            </a:pPr>
            <a:r>
              <a:rPr sz="1800" dirty="0">
                <a:solidFill>
                  <a:srgbClr val="C00000"/>
                </a:solidFill>
                <a:latin typeface="Calibri"/>
                <a:cs typeface="Calibri"/>
              </a:rPr>
              <a:t>CK-MM</a:t>
            </a:r>
            <a:r>
              <a:rPr sz="1800" spc="-45" dirty="0">
                <a:solidFill>
                  <a:srgbClr val="C00000"/>
                </a:solidFill>
                <a:latin typeface="Calibri"/>
                <a:cs typeface="Calibri"/>
              </a:rPr>
              <a:t> </a:t>
            </a:r>
            <a:r>
              <a:rPr sz="1800" dirty="0">
                <a:latin typeface="Calibri"/>
                <a:cs typeface="Calibri"/>
              </a:rPr>
              <a:t>=</a:t>
            </a:r>
            <a:r>
              <a:rPr sz="1800" spc="-30" dirty="0">
                <a:latin typeface="Calibri"/>
                <a:cs typeface="Calibri"/>
              </a:rPr>
              <a:t> </a:t>
            </a:r>
            <a:r>
              <a:rPr lang="en-US" sz="1800" spc="-30" dirty="0">
                <a:latin typeface="Calibri"/>
                <a:cs typeface="Calibri"/>
              </a:rPr>
              <a:t>in</a:t>
            </a:r>
            <a:r>
              <a:rPr sz="1800" spc="-35" dirty="0">
                <a:latin typeface="Calibri"/>
                <a:cs typeface="Calibri"/>
              </a:rPr>
              <a:t> </a:t>
            </a:r>
            <a:r>
              <a:rPr sz="1800" dirty="0">
                <a:latin typeface="Calibri"/>
                <a:cs typeface="Calibri"/>
              </a:rPr>
              <a:t>soggetti</a:t>
            </a:r>
            <a:r>
              <a:rPr sz="1800" spc="-5" dirty="0">
                <a:latin typeface="Calibri"/>
                <a:cs typeface="Calibri"/>
              </a:rPr>
              <a:t> </a:t>
            </a:r>
            <a:r>
              <a:rPr sz="1800" spc="-20" dirty="0">
                <a:latin typeface="Calibri"/>
                <a:cs typeface="Calibri"/>
              </a:rPr>
              <a:t>sani</a:t>
            </a:r>
            <a:endParaRPr sz="1800" dirty="0">
              <a:latin typeface="Calibri"/>
              <a:cs typeface="Calibri"/>
            </a:endParaRPr>
          </a:p>
          <a:p>
            <a:pPr marL="182880">
              <a:lnSpc>
                <a:spcPct val="100000"/>
              </a:lnSpc>
            </a:pPr>
            <a:r>
              <a:rPr sz="1800" spc="-10" dirty="0">
                <a:solidFill>
                  <a:srgbClr val="C00000"/>
                </a:solidFill>
                <a:latin typeface="Calibri"/>
                <a:cs typeface="Calibri"/>
              </a:rPr>
              <a:t>CK-</a:t>
            </a:r>
            <a:r>
              <a:rPr sz="1800" dirty="0">
                <a:solidFill>
                  <a:srgbClr val="C00000"/>
                </a:solidFill>
                <a:latin typeface="Calibri"/>
                <a:cs typeface="Calibri"/>
              </a:rPr>
              <a:t>MB</a:t>
            </a:r>
            <a:r>
              <a:rPr sz="1800" spc="-50" dirty="0">
                <a:solidFill>
                  <a:srgbClr val="C00000"/>
                </a:solidFill>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nelle</a:t>
            </a:r>
            <a:r>
              <a:rPr sz="1800" spc="-5" dirty="0">
                <a:latin typeface="Calibri"/>
                <a:cs typeface="Calibri"/>
              </a:rPr>
              <a:t> </a:t>
            </a:r>
            <a:r>
              <a:rPr sz="1800" dirty="0">
                <a:latin typeface="Calibri"/>
                <a:cs typeface="Calibri"/>
              </a:rPr>
              <a:t>patologie (es.</a:t>
            </a:r>
            <a:r>
              <a:rPr sz="1800" spc="-40" dirty="0">
                <a:latin typeface="Calibri"/>
                <a:cs typeface="Calibri"/>
              </a:rPr>
              <a:t> </a:t>
            </a:r>
            <a:r>
              <a:rPr sz="1800" dirty="0">
                <a:latin typeface="Calibri"/>
                <a:cs typeface="Calibri"/>
              </a:rPr>
              <a:t>infarto</a:t>
            </a:r>
            <a:r>
              <a:rPr sz="1800" spc="-25" dirty="0">
                <a:latin typeface="Calibri"/>
                <a:cs typeface="Calibri"/>
              </a:rPr>
              <a:t> </a:t>
            </a:r>
            <a:r>
              <a:rPr sz="1800" spc="-10" dirty="0">
                <a:latin typeface="Calibri"/>
                <a:cs typeface="Calibri"/>
              </a:rPr>
              <a:t>miocardio)</a:t>
            </a:r>
            <a:endParaRPr sz="1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74CDE-F5B7-91AA-6398-52AC1681712A}"/>
              </a:ext>
            </a:extLst>
          </p:cNvPr>
          <p:cNvPicPr>
            <a:picLocks noChangeAspect="1"/>
          </p:cNvPicPr>
          <p:nvPr/>
        </p:nvPicPr>
        <p:blipFill>
          <a:blip r:embed="rId2"/>
          <a:stretch>
            <a:fillRect/>
          </a:stretch>
        </p:blipFill>
        <p:spPr>
          <a:xfrm>
            <a:off x="0" y="903190"/>
            <a:ext cx="12192000" cy="5051620"/>
          </a:xfrm>
          <a:prstGeom prst="rect">
            <a:avLst/>
          </a:prstGeom>
        </p:spPr>
      </p:pic>
      <p:sp>
        <p:nvSpPr>
          <p:cNvPr id="4" name="TextBox 3">
            <a:extLst>
              <a:ext uri="{FF2B5EF4-FFF2-40B4-BE49-F238E27FC236}">
                <a16:creationId xmlns:a16="http://schemas.microsoft.com/office/drawing/2014/main" id="{4257EFDA-F2C2-14D4-4BF8-DFACC0A161F4}"/>
              </a:ext>
            </a:extLst>
          </p:cNvPr>
          <p:cNvSpPr txBox="1"/>
          <p:nvPr/>
        </p:nvSpPr>
        <p:spPr>
          <a:xfrm>
            <a:off x="9743436" y="533858"/>
            <a:ext cx="691215" cy="400110"/>
          </a:xfrm>
          <a:prstGeom prst="rect">
            <a:avLst/>
          </a:prstGeom>
          <a:noFill/>
        </p:spPr>
        <p:txBody>
          <a:bodyPr wrap="none" rtlCol="0">
            <a:spAutoFit/>
          </a:bodyPr>
          <a:lstStyle/>
          <a:p>
            <a:r>
              <a:rPr lang="it-IT" sz="2000" b="1" dirty="0">
                <a:solidFill>
                  <a:srgbClr val="C00000"/>
                </a:solidFill>
              </a:rPr>
              <a:t>&gt;10x</a:t>
            </a:r>
          </a:p>
        </p:txBody>
      </p:sp>
      <p:sp>
        <p:nvSpPr>
          <p:cNvPr id="5" name="TextBox 4">
            <a:extLst>
              <a:ext uri="{FF2B5EF4-FFF2-40B4-BE49-F238E27FC236}">
                <a16:creationId xmlns:a16="http://schemas.microsoft.com/office/drawing/2014/main" id="{2E6E6EA8-6FC4-6BDD-D708-018A0E224ED7}"/>
              </a:ext>
            </a:extLst>
          </p:cNvPr>
          <p:cNvSpPr txBox="1"/>
          <p:nvPr/>
        </p:nvSpPr>
        <p:spPr>
          <a:xfrm>
            <a:off x="7320110" y="533858"/>
            <a:ext cx="641522" cy="400110"/>
          </a:xfrm>
          <a:prstGeom prst="rect">
            <a:avLst/>
          </a:prstGeom>
          <a:noFill/>
        </p:spPr>
        <p:txBody>
          <a:bodyPr wrap="none" rtlCol="0">
            <a:spAutoFit/>
          </a:bodyPr>
          <a:lstStyle/>
          <a:p>
            <a:r>
              <a:rPr lang="it-IT" sz="2000" b="1" dirty="0">
                <a:solidFill>
                  <a:srgbClr val="C00000"/>
                </a:solidFill>
              </a:rPr>
              <a:t>1-2x</a:t>
            </a:r>
          </a:p>
        </p:txBody>
      </p:sp>
      <p:sp>
        <p:nvSpPr>
          <p:cNvPr id="6" name="TextBox 5">
            <a:extLst>
              <a:ext uri="{FF2B5EF4-FFF2-40B4-BE49-F238E27FC236}">
                <a16:creationId xmlns:a16="http://schemas.microsoft.com/office/drawing/2014/main" id="{C259A0A9-8A52-FC04-42F1-C3A78595EE07}"/>
              </a:ext>
            </a:extLst>
          </p:cNvPr>
          <p:cNvSpPr txBox="1"/>
          <p:nvPr/>
        </p:nvSpPr>
        <p:spPr>
          <a:xfrm>
            <a:off x="8455206" y="533858"/>
            <a:ext cx="771365" cy="400110"/>
          </a:xfrm>
          <a:prstGeom prst="rect">
            <a:avLst/>
          </a:prstGeom>
          <a:noFill/>
        </p:spPr>
        <p:txBody>
          <a:bodyPr wrap="none" rtlCol="0">
            <a:spAutoFit/>
          </a:bodyPr>
          <a:lstStyle/>
          <a:p>
            <a:r>
              <a:rPr lang="it-IT" sz="2000" b="1" dirty="0">
                <a:solidFill>
                  <a:srgbClr val="C00000"/>
                </a:solidFill>
              </a:rPr>
              <a:t>2-10x</a:t>
            </a:r>
          </a:p>
        </p:txBody>
      </p:sp>
      <p:cxnSp>
        <p:nvCxnSpPr>
          <p:cNvPr id="8" name="Straight Connector 7">
            <a:extLst>
              <a:ext uri="{FF2B5EF4-FFF2-40B4-BE49-F238E27FC236}">
                <a16:creationId xmlns:a16="http://schemas.microsoft.com/office/drawing/2014/main" id="{0F9D1492-5B0C-D9CC-B3D4-D511B0B4EC00}"/>
              </a:ext>
            </a:extLst>
          </p:cNvPr>
          <p:cNvCxnSpPr/>
          <p:nvPr/>
        </p:nvCxnSpPr>
        <p:spPr>
          <a:xfrm>
            <a:off x="8119621" y="466378"/>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C3C16B-B532-F005-B756-F1606E9878B9}"/>
              </a:ext>
            </a:extLst>
          </p:cNvPr>
          <p:cNvCxnSpPr/>
          <p:nvPr/>
        </p:nvCxnSpPr>
        <p:spPr>
          <a:xfrm>
            <a:off x="9485003" y="466378"/>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BF6E1A-C2B0-257A-BB32-DC2992B59C92}"/>
              </a:ext>
            </a:extLst>
          </p:cNvPr>
          <p:cNvCxnSpPr/>
          <p:nvPr/>
        </p:nvCxnSpPr>
        <p:spPr>
          <a:xfrm>
            <a:off x="10796321" y="466377"/>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42828B-09E6-BBAD-1C8A-B17B78DB2FA2}"/>
              </a:ext>
            </a:extLst>
          </p:cNvPr>
          <p:cNvCxnSpPr/>
          <p:nvPr/>
        </p:nvCxnSpPr>
        <p:spPr>
          <a:xfrm>
            <a:off x="6807115" y="466378"/>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6693D1-54AF-FB8B-9B3F-F01BAE8EAF1F}"/>
              </a:ext>
            </a:extLst>
          </p:cNvPr>
          <p:cNvCxnSpPr/>
          <p:nvPr/>
        </p:nvCxnSpPr>
        <p:spPr>
          <a:xfrm>
            <a:off x="6807115" y="466377"/>
            <a:ext cx="3989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B622676-0515-2C69-7A8B-2AE65B695B04}"/>
              </a:ext>
            </a:extLst>
          </p:cNvPr>
          <p:cNvCxnSpPr/>
          <p:nvPr/>
        </p:nvCxnSpPr>
        <p:spPr>
          <a:xfrm>
            <a:off x="5561045" y="4730620"/>
            <a:ext cx="0" cy="13482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106AB9-4A4E-340D-50E2-247BA451DFF7}"/>
              </a:ext>
            </a:extLst>
          </p:cNvPr>
          <p:cNvSpPr txBox="1"/>
          <p:nvPr/>
        </p:nvSpPr>
        <p:spPr>
          <a:xfrm>
            <a:off x="3713584" y="6139476"/>
            <a:ext cx="3877985" cy="369332"/>
          </a:xfrm>
          <a:prstGeom prst="rect">
            <a:avLst/>
          </a:prstGeom>
          <a:noFill/>
        </p:spPr>
        <p:txBody>
          <a:bodyPr wrap="none" rtlCol="0">
            <a:spAutoFit/>
          </a:bodyPr>
          <a:lstStyle/>
          <a:p>
            <a:r>
              <a:rPr lang="it-IT" dirty="0"/>
              <a:t>Miopatie congenite, distrofie muscolari</a:t>
            </a:r>
          </a:p>
        </p:txBody>
      </p:sp>
    </p:spTree>
    <p:extLst>
      <p:ext uri="{BB962C8B-B14F-4D97-AF65-F5344CB8AC3E}">
        <p14:creationId xmlns:p14="http://schemas.microsoft.com/office/powerpoint/2010/main" val="199897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0379" y="1154989"/>
            <a:ext cx="10212565" cy="2735108"/>
          </a:xfrm>
          <a:prstGeom prst="rect">
            <a:avLst/>
          </a:prstGeom>
        </p:spPr>
        <p:txBody>
          <a:bodyPr vert="horz" wrap="square" lIns="0" tIns="12700" rIns="0" bIns="0" rtlCol="0">
            <a:spAutoFit/>
          </a:bodyPr>
          <a:lstStyle/>
          <a:p>
            <a:pPr marL="421005" indent="-408940">
              <a:lnSpc>
                <a:spcPct val="150000"/>
              </a:lnSpc>
              <a:spcBef>
                <a:spcPts val="100"/>
              </a:spcBef>
              <a:buFont typeface="Wingdings"/>
              <a:buChar char=""/>
              <a:tabLst>
                <a:tab pos="421005" algn="l"/>
                <a:tab pos="421640" algn="l"/>
              </a:tabLst>
            </a:pPr>
            <a:r>
              <a:rPr sz="2000" dirty="0">
                <a:cs typeface="Arial"/>
              </a:rPr>
              <a:t>Basso</a:t>
            </a:r>
            <a:r>
              <a:rPr sz="2000" spc="-10" dirty="0">
                <a:cs typeface="Arial"/>
              </a:rPr>
              <a:t> </a:t>
            </a:r>
            <a:r>
              <a:rPr sz="2000" dirty="0">
                <a:cs typeface="Arial"/>
              </a:rPr>
              <a:t>peso</a:t>
            </a:r>
            <a:r>
              <a:rPr sz="2000" spc="-35" dirty="0">
                <a:cs typeface="Arial"/>
              </a:rPr>
              <a:t> </a:t>
            </a:r>
            <a:r>
              <a:rPr sz="2000" dirty="0">
                <a:cs typeface="Arial"/>
              </a:rPr>
              <a:t>molecolare</a:t>
            </a:r>
            <a:r>
              <a:rPr sz="2000" spc="-80" dirty="0">
                <a:cs typeface="Arial"/>
              </a:rPr>
              <a:t> </a:t>
            </a:r>
            <a:r>
              <a:rPr sz="2000" dirty="0">
                <a:cs typeface="Arial"/>
              </a:rPr>
              <a:t>(inferiore</a:t>
            </a:r>
            <a:r>
              <a:rPr sz="2000" spc="-35" dirty="0">
                <a:cs typeface="Arial"/>
              </a:rPr>
              <a:t> </a:t>
            </a:r>
            <a:r>
              <a:rPr sz="2000" dirty="0">
                <a:cs typeface="Arial"/>
              </a:rPr>
              <a:t>a</a:t>
            </a:r>
            <a:r>
              <a:rPr sz="2000" spc="10" dirty="0">
                <a:cs typeface="Arial"/>
              </a:rPr>
              <a:t> </a:t>
            </a:r>
            <a:r>
              <a:rPr sz="2000" dirty="0">
                <a:cs typeface="Arial"/>
              </a:rPr>
              <a:t>18</a:t>
            </a:r>
            <a:r>
              <a:rPr sz="2000" spc="55" dirty="0">
                <a:cs typeface="Arial"/>
              </a:rPr>
              <a:t> </a:t>
            </a:r>
            <a:r>
              <a:rPr sz="2000" spc="-20" dirty="0">
                <a:cs typeface="Arial"/>
              </a:rPr>
              <a:t>kDa)</a:t>
            </a:r>
            <a:endParaRPr sz="2000" dirty="0">
              <a:cs typeface="Arial"/>
            </a:endParaRPr>
          </a:p>
          <a:p>
            <a:pPr marL="12700" marR="789305" indent="408305">
              <a:lnSpc>
                <a:spcPct val="150000"/>
              </a:lnSpc>
              <a:spcBef>
                <a:spcPts val="5"/>
              </a:spcBef>
              <a:buFont typeface="Wingdings"/>
              <a:buChar char=""/>
              <a:tabLst>
                <a:tab pos="421005" algn="l"/>
                <a:tab pos="421640" algn="l"/>
              </a:tabLst>
            </a:pPr>
            <a:r>
              <a:rPr sz="2000" dirty="0">
                <a:cs typeface="Arial"/>
              </a:rPr>
              <a:t>Marker</a:t>
            </a:r>
            <a:r>
              <a:rPr sz="2000" spc="40" dirty="0">
                <a:cs typeface="Arial"/>
              </a:rPr>
              <a:t> </a:t>
            </a:r>
            <a:r>
              <a:rPr sz="2000" dirty="0">
                <a:cs typeface="Arial"/>
              </a:rPr>
              <a:t>precoce</a:t>
            </a:r>
            <a:r>
              <a:rPr sz="2000" spc="-50" dirty="0">
                <a:cs typeface="Arial"/>
              </a:rPr>
              <a:t> </a:t>
            </a:r>
            <a:r>
              <a:rPr sz="2000" dirty="0">
                <a:cs typeface="Arial"/>
              </a:rPr>
              <a:t>di</a:t>
            </a:r>
            <a:r>
              <a:rPr sz="2000" spc="5" dirty="0">
                <a:cs typeface="Arial"/>
              </a:rPr>
              <a:t> </a:t>
            </a:r>
            <a:r>
              <a:rPr sz="2000" dirty="0">
                <a:cs typeface="Arial"/>
              </a:rPr>
              <a:t>danno</a:t>
            </a:r>
            <a:r>
              <a:rPr sz="2000" spc="-25" dirty="0">
                <a:cs typeface="Arial"/>
              </a:rPr>
              <a:t> </a:t>
            </a:r>
            <a:r>
              <a:rPr sz="2000" dirty="0">
                <a:cs typeface="Arial"/>
              </a:rPr>
              <a:t>cellulare</a:t>
            </a:r>
            <a:r>
              <a:rPr sz="2000" spc="-45" dirty="0">
                <a:cs typeface="Arial"/>
              </a:rPr>
              <a:t> </a:t>
            </a:r>
            <a:r>
              <a:rPr sz="2000" spc="-25" dirty="0">
                <a:cs typeface="Arial"/>
              </a:rPr>
              <a:t>del </a:t>
            </a:r>
            <a:r>
              <a:rPr sz="2000" dirty="0">
                <a:cs typeface="Arial"/>
              </a:rPr>
              <a:t>muscolo</a:t>
            </a:r>
            <a:r>
              <a:rPr sz="2000" spc="-30" dirty="0">
                <a:cs typeface="Arial"/>
              </a:rPr>
              <a:t> </a:t>
            </a:r>
            <a:r>
              <a:rPr sz="2000" dirty="0">
                <a:cs typeface="Arial"/>
              </a:rPr>
              <a:t>scheletrico</a:t>
            </a:r>
            <a:r>
              <a:rPr sz="2000" spc="-40" dirty="0">
                <a:cs typeface="Arial"/>
              </a:rPr>
              <a:t> </a:t>
            </a:r>
            <a:r>
              <a:rPr sz="2000" dirty="0">
                <a:cs typeface="Arial"/>
              </a:rPr>
              <a:t>e</a:t>
            </a:r>
            <a:r>
              <a:rPr sz="2000" spc="50" dirty="0">
                <a:cs typeface="Arial"/>
              </a:rPr>
              <a:t> </a:t>
            </a:r>
            <a:r>
              <a:rPr sz="2000" spc="-10" dirty="0">
                <a:cs typeface="Arial"/>
              </a:rPr>
              <a:t>cardiaco</a:t>
            </a:r>
            <a:endParaRPr sz="2000" dirty="0">
              <a:cs typeface="Arial"/>
            </a:endParaRPr>
          </a:p>
          <a:p>
            <a:pPr marL="12700" marR="437515" indent="408305">
              <a:lnSpc>
                <a:spcPct val="150000"/>
              </a:lnSpc>
              <a:buFont typeface="Wingdings"/>
              <a:buChar char=""/>
              <a:tabLst>
                <a:tab pos="421005" algn="l"/>
                <a:tab pos="421640" algn="l"/>
              </a:tabLst>
            </a:pPr>
            <a:r>
              <a:rPr sz="2000" dirty="0">
                <a:cs typeface="Arial"/>
              </a:rPr>
              <a:t>Bassa</a:t>
            </a:r>
            <a:r>
              <a:rPr sz="2000" spc="10" dirty="0">
                <a:cs typeface="Arial"/>
              </a:rPr>
              <a:t> </a:t>
            </a:r>
            <a:r>
              <a:rPr sz="2000" dirty="0">
                <a:cs typeface="Arial"/>
              </a:rPr>
              <a:t>cardiospecificità</a:t>
            </a:r>
            <a:r>
              <a:rPr sz="2000" spc="-20" dirty="0">
                <a:cs typeface="Arial"/>
              </a:rPr>
              <a:t> </a:t>
            </a:r>
            <a:r>
              <a:rPr sz="2000" dirty="0">
                <a:cs typeface="Arial"/>
              </a:rPr>
              <a:t>(indistinguibile</a:t>
            </a:r>
            <a:r>
              <a:rPr sz="2000" spc="-20" dirty="0">
                <a:cs typeface="Arial"/>
              </a:rPr>
              <a:t> </a:t>
            </a:r>
            <a:r>
              <a:rPr sz="2000" spc="-25" dirty="0">
                <a:cs typeface="Arial"/>
              </a:rPr>
              <a:t>da </a:t>
            </a:r>
            <a:r>
              <a:rPr sz="2000" dirty="0">
                <a:cs typeface="Arial"/>
              </a:rPr>
              <a:t>analogo del</a:t>
            </a:r>
            <a:r>
              <a:rPr sz="2000" spc="-5" dirty="0">
                <a:cs typeface="Arial"/>
              </a:rPr>
              <a:t> </a:t>
            </a:r>
            <a:r>
              <a:rPr sz="2000" dirty="0">
                <a:cs typeface="Arial"/>
              </a:rPr>
              <a:t>muscolo</a:t>
            </a:r>
            <a:r>
              <a:rPr sz="2000" spc="-20" dirty="0">
                <a:cs typeface="Arial"/>
              </a:rPr>
              <a:t> </a:t>
            </a:r>
            <a:r>
              <a:rPr sz="2000" spc="-10" dirty="0">
                <a:cs typeface="Arial"/>
              </a:rPr>
              <a:t>scheletrico)</a:t>
            </a:r>
            <a:endParaRPr sz="2000" dirty="0">
              <a:cs typeface="Arial"/>
            </a:endParaRPr>
          </a:p>
          <a:p>
            <a:pPr marL="421005" indent="-408940">
              <a:lnSpc>
                <a:spcPct val="150000"/>
              </a:lnSpc>
              <a:buFont typeface="Wingdings"/>
              <a:buChar char=""/>
              <a:tabLst>
                <a:tab pos="421005" algn="l"/>
                <a:tab pos="421640" algn="l"/>
              </a:tabLst>
            </a:pPr>
            <a:r>
              <a:rPr sz="2000" dirty="0">
                <a:cs typeface="Arial"/>
              </a:rPr>
              <a:t>Picco 4-</a:t>
            </a:r>
            <a:r>
              <a:rPr sz="2000" spc="-25" dirty="0">
                <a:cs typeface="Arial"/>
              </a:rPr>
              <a:t>8h</a:t>
            </a:r>
            <a:endParaRPr sz="2000" dirty="0">
              <a:cs typeface="Arial"/>
            </a:endParaRPr>
          </a:p>
          <a:p>
            <a:pPr marL="421005" indent="-408940">
              <a:lnSpc>
                <a:spcPct val="150000"/>
              </a:lnSpc>
              <a:spcBef>
                <a:spcPts val="5"/>
              </a:spcBef>
              <a:buFont typeface="Wingdings"/>
              <a:buChar char=""/>
              <a:tabLst>
                <a:tab pos="421005" algn="l"/>
                <a:tab pos="421640" algn="l"/>
              </a:tabLst>
            </a:pPr>
            <a:r>
              <a:rPr sz="2000" dirty="0">
                <a:cs typeface="Arial"/>
              </a:rPr>
              <a:t>Durata</a:t>
            </a:r>
            <a:r>
              <a:rPr sz="2000" spc="-15" dirty="0">
                <a:cs typeface="Arial"/>
              </a:rPr>
              <a:t> </a:t>
            </a:r>
            <a:r>
              <a:rPr sz="2000" spc="-10" dirty="0">
                <a:cs typeface="Arial"/>
              </a:rPr>
              <a:t>12-</a:t>
            </a:r>
            <a:r>
              <a:rPr sz="2000" spc="-25" dirty="0">
                <a:cs typeface="Arial"/>
              </a:rPr>
              <a:t>24h</a:t>
            </a:r>
            <a:endParaRPr sz="2000" dirty="0">
              <a:cs typeface="Arial"/>
            </a:endParaRPr>
          </a:p>
          <a:p>
            <a:pPr marL="421005" indent="-408940">
              <a:lnSpc>
                <a:spcPct val="150000"/>
              </a:lnSpc>
              <a:buFont typeface="Wingdings"/>
              <a:buChar char=""/>
              <a:tabLst>
                <a:tab pos="421005" algn="l"/>
                <a:tab pos="421640" algn="l"/>
              </a:tabLst>
            </a:pPr>
            <a:r>
              <a:rPr sz="2000" dirty="0">
                <a:cs typeface="Arial"/>
              </a:rPr>
              <a:t>Utile</a:t>
            </a:r>
            <a:r>
              <a:rPr sz="2000" spc="5" dirty="0">
                <a:cs typeface="Arial"/>
              </a:rPr>
              <a:t> </a:t>
            </a:r>
            <a:r>
              <a:rPr sz="2000" dirty="0">
                <a:cs typeface="Arial"/>
              </a:rPr>
              <a:t>nel</a:t>
            </a:r>
            <a:r>
              <a:rPr sz="2000" spc="10" dirty="0">
                <a:cs typeface="Arial"/>
              </a:rPr>
              <a:t> </a:t>
            </a:r>
            <a:r>
              <a:rPr sz="2000" dirty="0">
                <a:cs typeface="Arial"/>
              </a:rPr>
              <a:t>monitoraggio</a:t>
            </a:r>
            <a:r>
              <a:rPr sz="2000" spc="-50" dirty="0">
                <a:cs typeface="Arial"/>
              </a:rPr>
              <a:t> </a:t>
            </a:r>
            <a:r>
              <a:rPr sz="2000" dirty="0">
                <a:cs typeface="Arial"/>
              </a:rPr>
              <a:t>della</a:t>
            </a:r>
            <a:r>
              <a:rPr sz="2000" spc="-5" dirty="0">
                <a:cs typeface="Arial"/>
              </a:rPr>
              <a:t> </a:t>
            </a:r>
            <a:r>
              <a:rPr sz="2000" dirty="0" err="1">
                <a:cs typeface="Arial"/>
              </a:rPr>
              <a:t>riperfusione</a:t>
            </a:r>
            <a:r>
              <a:rPr sz="2000" spc="-30" dirty="0">
                <a:cs typeface="Arial"/>
              </a:rPr>
              <a:t> </a:t>
            </a:r>
            <a:r>
              <a:rPr sz="2000" spc="-20" dirty="0">
                <a:cs typeface="Arial"/>
              </a:rPr>
              <a:t>dopo</a:t>
            </a:r>
            <a:r>
              <a:rPr lang="en-US" sz="2000" spc="-20" dirty="0">
                <a:cs typeface="Arial"/>
              </a:rPr>
              <a:t> </a:t>
            </a:r>
            <a:r>
              <a:rPr sz="2000" spc="-10" dirty="0" err="1">
                <a:cs typeface="Arial"/>
              </a:rPr>
              <a:t>trombolisi</a:t>
            </a:r>
            <a:endParaRPr sz="2000" dirty="0">
              <a:cs typeface="Arial"/>
            </a:endParaRPr>
          </a:p>
        </p:txBody>
      </p:sp>
      <p:sp>
        <p:nvSpPr>
          <p:cNvPr id="6" name="object 6"/>
          <p:cNvSpPr txBox="1"/>
          <p:nvPr/>
        </p:nvSpPr>
        <p:spPr>
          <a:xfrm>
            <a:off x="485414" y="4776373"/>
            <a:ext cx="7234519"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alibri"/>
                <a:cs typeface="Calibri"/>
              </a:rPr>
              <a:t>Livelli</a:t>
            </a:r>
            <a:r>
              <a:rPr sz="2400" b="1" spc="-15" dirty="0">
                <a:solidFill>
                  <a:srgbClr val="C00000"/>
                </a:solidFill>
                <a:latin typeface="Calibri"/>
                <a:cs typeface="Calibri"/>
              </a:rPr>
              <a:t> </a:t>
            </a:r>
            <a:r>
              <a:rPr sz="2400" b="1" dirty="0">
                <a:solidFill>
                  <a:srgbClr val="C00000"/>
                </a:solidFill>
                <a:latin typeface="Calibri"/>
                <a:cs typeface="Calibri"/>
              </a:rPr>
              <a:t>sierici</a:t>
            </a:r>
            <a:r>
              <a:rPr sz="2400" b="1" spc="-25" dirty="0">
                <a:solidFill>
                  <a:srgbClr val="C00000"/>
                </a:solidFill>
                <a:latin typeface="Calibri"/>
                <a:cs typeface="Calibri"/>
              </a:rPr>
              <a:t> </a:t>
            </a:r>
            <a:r>
              <a:rPr sz="2400" b="1" dirty="0">
                <a:solidFill>
                  <a:srgbClr val="C00000"/>
                </a:solidFill>
                <a:latin typeface="Calibri"/>
                <a:cs typeface="Calibri"/>
              </a:rPr>
              <a:t>di</a:t>
            </a:r>
            <a:r>
              <a:rPr sz="2400" b="1" spc="-10" dirty="0">
                <a:solidFill>
                  <a:srgbClr val="C00000"/>
                </a:solidFill>
                <a:latin typeface="Calibri"/>
                <a:cs typeface="Calibri"/>
              </a:rPr>
              <a:t> riferimento:</a:t>
            </a:r>
            <a:r>
              <a:rPr sz="2400" b="1" spc="-15" dirty="0">
                <a:solidFill>
                  <a:srgbClr val="C00000"/>
                </a:solidFill>
                <a:latin typeface="Calibri"/>
                <a:cs typeface="Calibri"/>
              </a:rPr>
              <a:t> </a:t>
            </a:r>
            <a:r>
              <a:rPr lang="en-US" sz="2400" b="1" dirty="0">
                <a:solidFill>
                  <a:srgbClr val="C00000"/>
                </a:solidFill>
                <a:latin typeface="Calibri"/>
                <a:cs typeface="Calibri"/>
              </a:rPr>
              <a:t>30</a:t>
            </a:r>
            <a:r>
              <a:rPr sz="2400" b="1" spc="-15" dirty="0">
                <a:solidFill>
                  <a:srgbClr val="C00000"/>
                </a:solidFill>
                <a:latin typeface="Calibri"/>
                <a:cs typeface="Calibri"/>
              </a:rPr>
              <a:t> </a:t>
            </a:r>
            <a:r>
              <a:rPr sz="2400" b="1" dirty="0">
                <a:solidFill>
                  <a:srgbClr val="C00000"/>
                </a:solidFill>
                <a:latin typeface="Calibri"/>
                <a:cs typeface="Calibri"/>
              </a:rPr>
              <a:t>-</a:t>
            </a:r>
            <a:r>
              <a:rPr sz="2400" b="1" spc="-15" dirty="0">
                <a:solidFill>
                  <a:srgbClr val="C00000"/>
                </a:solidFill>
                <a:latin typeface="Calibri"/>
                <a:cs typeface="Calibri"/>
              </a:rPr>
              <a:t> </a:t>
            </a:r>
            <a:r>
              <a:rPr lang="en-US" sz="2400" b="1" spc="-15" dirty="0">
                <a:solidFill>
                  <a:srgbClr val="C00000"/>
                </a:solidFill>
                <a:latin typeface="Calibri"/>
                <a:cs typeface="Calibri"/>
              </a:rPr>
              <a:t>90</a:t>
            </a:r>
            <a:r>
              <a:rPr sz="2400" b="1" spc="-10" dirty="0">
                <a:solidFill>
                  <a:srgbClr val="C00000"/>
                </a:solidFill>
                <a:latin typeface="Calibri"/>
                <a:cs typeface="Calibri"/>
              </a:rPr>
              <a:t> ng/mL</a:t>
            </a:r>
            <a:r>
              <a:rPr lang="en-US" sz="2400" b="1" spc="-10" dirty="0">
                <a:solidFill>
                  <a:srgbClr val="C00000"/>
                </a:solidFill>
                <a:latin typeface="Calibri"/>
                <a:cs typeface="Calibri"/>
              </a:rPr>
              <a:t> </a:t>
            </a:r>
            <a:r>
              <a:rPr lang="en-US" sz="2400" b="1" spc="-10" dirty="0" err="1">
                <a:solidFill>
                  <a:srgbClr val="C00000"/>
                </a:solidFill>
                <a:latin typeface="Calibri"/>
                <a:cs typeface="Calibri"/>
              </a:rPr>
              <a:t>nei</a:t>
            </a:r>
            <a:r>
              <a:rPr lang="en-US" sz="2400" b="1" spc="-10" dirty="0">
                <a:solidFill>
                  <a:srgbClr val="C00000"/>
                </a:solidFill>
                <a:latin typeface="Calibri"/>
                <a:cs typeface="Calibri"/>
              </a:rPr>
              <a:t> </a:t>
            </a:r>
            <a:r>
              <a:rPr lang="en-US" sz="2400" b="1" spc="-10" dirty="0" err="1">
                <a:solidFill>
                  <a:srgbClr val="C00000"/>
                </a:solidFill>
                <a:latin typeface="Calibri"/>
                <a:cs typeface="Calibri"/>
              </a:rPr>
              <a:t>maschi</a:t>
            </a:r>
            <a:endParaRPr sz="2400" dirty="0">
              <a:latin typeface="Calibri"/>
              <a:cs typeface="Calibri"/>
            </a:endParaRPr>
          </a:p>
        </p:txBody>
      </p:sp>
      <p:sp>
        <p:nvSpPr>
          <p:cNvPr id="9" name="TextBox 8">
            <a:extLst>
              <a:ext uri="{FF2B5EF4-FFF2-40B4-BE49-F238E27FC236}">
                <a16:creationId xmlns:a16="http://schemas.microsoft.com/office/drawing/2014/main" id="{6638C268-4B57-DC98-B96D-75B6AAD034C6}"/>
              </a:ext>
            </a:extLst>
          </p:cNvPr>
          <p:cNvSpPr txBox="1"/>
          <p:nvPr/>
        </p:nvSpPr>
        <p:spPr>
          <a:xfrm>
            <a:off x="296286" y="347370"/>
            <a:ext cx="5799714" cy="584775"/>
          </a:xfrm>
          <a:prstGeom prst="rect">
            <a:avLst/>
          </a:prstGeom>
          <a:noFill/>
        </p:spPr>
        <p:txBody>
          <a:bodyPr wrap="square" rtlCol="0">
            <a:spAutoFit/>
          </a:bodyPr>
          <a:lstStyle/>
          <a:p>
            <a:r>
              <a:rPr lang="it-IT" sz="3200" b="1" dirty="0">
                <a:solidFill>
                  <a:schemeClr val="accent1"/>
                </a:solidFill>
              </a:rPr>
              <a:t>MIOGLOBINA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42772" y="3834027"/>
            <a:ext cx="8228889" cy="1611301"/>
          </a:xfrm>
          <a:prstGeom prst="rect">
            <a:avLst/>
          </a:prstGeom>
        </p:spPr>
      </p:pic>
      <p:sp>
        <p:nvSpPr>
          <p:cNvPr id="3" name="object 3"/>
          <p:cNvSpPr txBox="1"/>
          <p:nvPr/>
        </p:nvSpPr>
        <p:spPr>
          <a:xfrm>
            <a:off x="371042" y="197503"/>
            <a:ext cx="10632407" cy="3198311"/>
          </a:xfrm>
          <a:prstGeom prst="rect">
            <a:avLst/>
          </a:prstGeom>
        </p:spPr>
        <p:txBody>
          <a:bodyPr vert="horz" wrap="square" lIns="0" tIns="12700" rIns="0" bIns="0" rtlCol="0">
            <a:spAutoFit/>
          </a:bodyPr>
          <a:lstStyle/>
          <a:p>
            <a:pPr>
              <a:lnSpc>
                <a:spcPct val="100000"/>
              </a:lnSpc>
              <a:spcBef>
                <a:spcPts val="600"/>
              </a:spcBef>
            </a:pPr>
            <a:r>
              <a:rPr sz="3200" b="1" spc="-10" dirty="0">
                <a:solidFill>
                  <a:schemeClr val="accent1"/>
                </a:solidFill>
                <a:latin typeface="Calibri"/>
                <a:cs typeface="Calibri"/>
              </a:rPr>
              <a:t>TROPONINA</a:t>
            </a:r>
            <a:endParaRPr sz="3200" dirty="0">
              <a:solidFill>
                <a:schemeClr val="accent1"/>
              </a:solidFill>
              <a:latin typeface="Calibri"/>
              <a:cs typeface="Calibri"/>
            </a:endParaRPr>
          </a:p>
          <a:p>
            <a:pPr marL="299085" indent="-287020">
              <a:lnSpc>
                <a:spcPct val="100000"/>
              </a:lnSpc>
              <a:spcBef>
                <a:spcPts val="600"/>
              </a:spcBef>
              <a:buFont typeface="Arial"/>
              <a:buChar char="•"/>
              <a:tabLst>
                <a:tab pos="299085" algn="l"/>
                <a:tab pos="299720" algn="l"/>
              </a:tabLst>
            </a:pPr>
            <a:r>
              <a:rPr sz="2000" dirty="0" err="1">
                <a:latin typeface="Calibri"/>
                <a:cs typeface="Calibri"/>
              </a:rPr>
              <a:t>Legata</a:t>
            </a:r>
            <a:r>
              <a:rPr sz="2000" spc="-30" dirty="0">
                <a:latin typeface="Calibri"/>
                <a:cs typeface="Calibri"/>
              </a:rPr>
              <a:t> </a:t>
            </a:r>
            <a:r>
              <a:rPr sz="2000" dirty="0">
                <a:latin typeface="Calibri"/>
                <a:cs typeface="Calibri"/>
              </a:rPr>
              <a:t>al</a:t>
            </a:r>
            <a:r>
              <a:rPr sz="2000" spc="-40" dirty="0">
                <a:latin typeface="Calibri"/>
                <a:cs typeface="Calibri"/>
              </a:rPr>
              <a:t> </a:t>
            </a:r>
            <a:r>
              <a:rPr sz="2000" dirty="0">
                <a:latin typeface="Calibri"/>
                <a:cs typeface="Calibri"/>
              </a:rPr>
              <a:t>complesso</a:t>
            </a:r>
            <a:r>
              <a:rPr sz="2000" spc="-15" dirty="0">
                <a:latin typeface="Calibri"/>
                <a:cs typeface="Calibri"/>
              </a:rPr>
              <a:t> </a:t>
            </a:r>
            <a:r>
              <a:rPr sz="2000" dirty="0">
                <a:latin typeface="Calibri"/>
                <a:cs typeface="Calibri"/>
              </a:rPr>
              <a:t>F-actina/tropomiosina</a:t>
            </a:r>
            <a:r>
              <a:rPr sz="2000" spc="-25" dirty="0">
                <a:latin typeface="Calibri"/>
                <a:cs typeface="Calibri"/>
              </a:rPr>
              <a:t> </a:t>
            </a:r>
            <a:r>
              <a:rPr sz="2000" dirty="0">
                <a:latin typeface="Calibri"/>
                <a:cs typeface="Calibri"/>
              </a:rPr>
              <a:t>nei</a:t>
            </a:r>
            <a:r>
              <a:rPr sz="2000" spc="-5" dirty="0">
                <a:latin typeface="Calibri"/>
                <a:cs typeface="Calibri"/>
              </a:rPr>
              <a:t> </a:t>
            </a:r>
            <a:r>
              <a:rPr sz="2000" dirty="0">
                <a:latin typeface="Calibri"/>
                <a:cs typeface="Calibri"/>
              </a:rPr>
              <a:t>filamenti</a:t>
            </a:r>
            <a:r>
              <a:rPr sz="2000" spc="-5" dirty="0">
                <a:latin typeface="Calibri"/>
                <a:cs typeface="Calibri"/>
              </a:rPr>
              <a:t> </a:t>
            </a:r>
            <a:r>
              <a:rPr sz="2000" dirty="0">
                <a:latin typeface="Calibri"/>
                <a:cs typeface="Calibri"/>
              </a:rPr>
              <a:t>sottili</a:t>
            </a:r>
            <a:r>
              <a:rPr sz="2000" spc="-45" dirty="0">
                <a:latin typeface="Calibri"/>
                <a:cs typeface="Calibri"/>
              </a:rPr>
              <a:t> </a:t>
            </a:r>
            <a:r>
              <a:rPr sz="2000" dirty="0">
                <a:latin typeface="Calibri"/>
                <a:cs typeface="Calibri"/>
              </a:rPr>
              <a:t>a</a:t>
            </a:r>
            <a:r>
              <a:rPr sz="2000" spc="-35" dirty="0">
                <a:latin typeface="Calibri"/>
                <a:cs typeface="Calibri"/>
              </a:rPr>
              <a:t> </a:t>
            </a:r>
            <a:r>
              <a:rPr sz="2000" spc="-10" dirty="0">
                <a:latin typeface="Calibri"/>
                <a:cs typeface="Calibri"/>
              </a:rPr>
              <a:t>riposo</a:t>
            </a:r>
            <a:endParaRPr sz="2000" dirty="0">
              <a:latin typeface="Calibri"/>
              <a:cs typeface="Calibri"/>
            </a:endParaRPr>
          </a:p>
          <a:p>
            <a:pPr marL="299085" indent="-287020">
              <a:lnSpc>
                <a:spcPct val="100000"/>
              </a:lnSpc>
              <a:spcBef>
                <a:spcPts val="600"/>
              </a:spcBef>
              <a:buFont typeface="Arial"/>
              <a:buChar char="•"/>
              <a:tabLst>
                <a:tab pos="299085" algn="l"/>
                <a:tab pos="299720" algn="l"/>
              </a:tabLst>
            </a:pPr>
            <a:r>
              <a:rPr sz="2000" dirty="0">
                <a:latin typeface="Calibri"/>
                <a:cs typeface="Calibri"/>
              </a:rPr>
              <a:t>Formata</a:t>
            </a:r>
            <a:r>
              <a:rPr sz="2000" spc="-50" dirty="0">
                <a:latin typeface="Calibri"/>
                <a:cs typeface="Calibri"/>
              </a:rPr>
              <a:t> </a:t>
            </a:r>
            <a:r>
              <a:rPr sz="2000" dirty="0">
                <a:latin typeface="Calibri"/>
                <a:cs typeface="Calibri"/>
              </a:rPr>
              <a:t>da</a:t>
            </a:r>
            <a:r>
              <a:rPr sz="2000" spc="-20" dirty="0">
                <a:latin typeface="Calibri"/>
                <a:cs typeface="Calibri"/>
              </a:rPr>
              <a:t> </a:t>
            </a:r>
            <a:r>
              <a:rPr sz="2000" dirty="0">
                <a:latin typeface="Calibri"/>
                <a:cs typeface="Calibri"/>
              </a:rPr>
              <a:t>tre</a:t>
            </a:r>
            <a:r>
              <a:rPr sz="2000" spc="-30" dirty="0">
                <a:latin typeface="Calibri"/>
                <a:cs typeface="Calibri"/>
              </a:rPr>
              <a:t> </a:t>
            </a:r>
            <a:r>
              <a:rPr sz="2000" dirty="0">
                <a:latin typeface="Calibri"/>
                <a:cs typeface="Calibri"/>
              </a:rPr>
              <a:t>diverse</a:t>
            </a:r>
            <a:r>
              <a:rPr sz="2000" spc="-15" dirty="0">
                <a:latin typeface="Calibri"/>
                <a:cs typeface="Calibri"/>
              </a:rPr>
              <a:t> </a:t>
            </a:r>
            <a:r>
              <a:rPr sz="2000" dirty="0">
                <a:latin typeface="Calibri"/>
                <a:cs typeface="Calibri"/>
              </a:rPr>
              <a:t>subunità:</a:t>
            </a:r>
            <a:r>
              <a:rPr sz="2000" spc="20" dirty="0">
                <a:latin typeface="Calibri"/>
                <a:cs typeface="Calibri"/>
              </a:rPr>
              <a:t> </a:t>
            </a:r>
            <a:r>
              <a:rPr sz="2000" dirty="0">
                <a:latin typeface="Calibri"/>
                <a:cs typeface="Calibri"/>
              </a:rPr>
              <a:t>C,</a:t>
            </a:r>
            <a:r>
              <a:rPr sz="2000" spc="-40" dirty="0">
                <a:latin typeface="Calibri"/>
                <a:cs typeface="Calibri"/>
              </a:rPr>
              <a:t> </a:t>
            </a:r>
            <a:r>
              <a:rPr sz="2000" dirty="0">
                <a:latin typeface="Calibri"/>
                <a:cs typeface="Calibri"/>
              </a:rPr>
              <a:t>I,</a:t>
            </a:r>
            <a:r>
              <a:rPr sz="2000" spc="-60" dirty="0">
                <a:latin typeface="Calibri"/>
                <a:cs typeface="Calibri"/>
              </a:rPr>
              <a:t> </a:t>
            </a:r>
            <a:r>
              <a:rPr sz="2000" spc="-50" dirty="0">
                <a:latin typeface="Calibri"/>
                <a:cs typeface="Calibri"/>
              </a:rPr>
              <a:t>T</a:t>
            </a:r>
            <a:endParaRPr sz="2000" dirty="0">
              <a:latin typeface="Calibri"/>
              <a:cs typeface="Calibri"/>
            </a:endParaRPr>
          </a:p>
          <a:p>
            <a:pPr marL="12700">
              <a:lnSpc>
                <a:spcPct val="100000"/>
              </a:lnSpc>
              <a:spcBef>
                <a:spcPts val="600"/>
              </a:spcBef>
            </a:pPr>
            <a:r>
              <a:rPr sz="2000" dirty="0">
                <a:latin typeface="Calibri"/>
                <a:cs typeface="Calibri"/>
              </a:rPr>
              <a:t>I:</a:t>
            </a:r>
            <a:r>
              <a:rPr sz="2000" spc="-35" dirty="0">
                <a:latin typeface="Calibri"/>
                <a:cs typeface="Calibri"/>
              </a:rPr>
              <a:t> </a:t>
            </a:r>
            <a:r>
              <a:rPr sz="2000" dirty="0">
                <a:latin typeface="Calibri"/>
                <a:cs typeface="Calibri"/>
              </a:rPr>
              <a:t>impedisce</a:t>
            </a:r>
            <a:r>
              <a:rPr sz="2000" spc="25" dirty="0">
                <a:latin typeface="Calibri"/>
                <a:cs typeface="Calibri"/>
              </a:rPr>
              <a:t> </a:t>
            </a:r>
            <a:r>
              <a:rPr sz="2000" dirty="0">
                <a:latin typeface="Calibri"/>
                <a:cs typeface="Calibri"/>
              </a:rPr>
              <a:t>il</a:t>
            </a:r>
            <a:r>
              <a:rPr sz="2000" spc="-40" dirty="0">
                <a:latin typeface="Calibri"/>
                <a:cs typeface="Calibri"/>
              </a:rPr>
              <a:t> </a:t>
            </a:r>
            <a:r>
              <a:rPr sz="2000" dirty="0">
                <a:latin typeface="Calibri"/>
                <a:cs typeface="Calibri"/>
              </a:rPr>
              <a:t>legame della miosina</a:t>
            </a:r>
            <a:r>
              <a:rPr sz="2000" spc="-5" dirty="0">
                <a:latin typeface="Calibri"/>
                <a:cs typeface="Calibri"/>
              </a:rPr>
              <a:t> </a:t>
            </a:r>
            <a:r>
              <a:rPr sz="2000" dirty="0">
                <a:latin typeface="Calibri"/>
                <a:cs typeface="Calibri"/>
              </a:rPr>
              <a:t>alla</a:t>
            </a:r>
            <a:r>
              <a:rPr sz="2000" spc="-30" dirty="0">
                <a:latin typeface="Calibri"/>
                <a:cs typeface="Calibri"/>
              </a:rPr>
              <a:t> </a:t>
            </a:r>
            <a:r>
              <a:rPr sz="2000" spc="-10" dirty="0">
                <a:latin typeface="Calibri"/>
                <a:cs typeface="Calibri"/>
              </a:rPr>
              <a:t>actina</a:t>
            </a:r>
            <a:endParaRPr sz="2000" dirty="0">
              <a:latin typeface="Calibri"/>
              <a:cs typeface="Calibri"/>
            </a:endParaRPr>
          </a:p>
          <a:p>
            <a:pPr marL="12700">
              <a:lnSpc>
                <a:spcPct val="100000"/>
              </a:lnSpc>
              <a:spcBef>
                <a:spcPts val="600"/>
              </a:spcBef>
            </a:pPr>
            <a:r>
              <a:rPr sz="2000" dirty="0">
                <a:latin typeface="Calibri"/>
                <a:cs typeface="Calibri"/>
              </a:rPr>
              <a:t>C:</a:t>
            </a:r>
            <a:r>
              <a:rPr sz="2000" spc="-5" dirty="0">
                <a:latin typeface="Calibri"/>
                <a:cs typeface="Calibri"/>
              </a:rPr>
              <a:t> </a:t>
            </a:r>
            <a:r>
              <a:rPr sz="2000" dirty="0">
                <a:latin typeface="Calibri"/>
                <a:cs typeface="Calibri"/>
              </a:rPr>
              <a:t>legame per</a:t>
            </a:r>
            <a:r>
              <a:rPr sz="2000" spc="-5" dirty="0">
                <a:latin typeface="Calibri"/>
                <a:cs typeface="Calibri"/>
              </a:rPr>
              <a:t> </a:t>
            </a:r>
            <a:r>
              <a:rPr sz="2000" dirty="0">
                <a:latin typeface="Calibri"/>
                <a:cs typeface="Calibri"/>
              </a:rPr>
              <a:t>il </a:t>
            </a:r>
            <a:r>
              <a:rPr sz="2000" spc="-20" dirty="0">
                <a:latin typeface="Calibri"/>
                <a:cs typeface="Calibri"/>
              </a:rPr>
              <a:t>Ca2+</a:t>
            </a:r>
            <a:endParaRPr sz="2000" dirty="0">
              <a:latin typeface="Calibri"/>
              <a:cs typeface="Calibri"/>
            </a:endParaRPr>
          </a:p>
          <a:p>
            <a:pPr marL="12700">
              <a:lnSpc>
                <a:spcPct val="100000"/>
              </a:lnSpc>
              <a:spcBef>
                <a:spcPts val="600"/>
              </a:spcBef>
            </a:pPr>
            <a:r>
              <a:rPr sz="2000" spc="-10" dirty="0">
                <a:latin typeface="Calibri"/>
                <a:cs typeface="Calibri"/>
              </a:rPr>
              <a:t>T:</a:t>
            </a:r>
            <a:r>
              <a:rPr sz="2000" spc="-65" dirty="0">
                <a:latin typeface="Calibri"/>
                <a:cs typeface="Calibri"/>
              </a:rPr>
              <a:t> </a:t>
            </a:r>
            <a:r>
              <a:rPr sz="2000" dirty="0">
                <a:latin typeface="Calibri"/>
                <a:cs typeface="Calibri"/>
              </a:rPr>
              <a:t>interagisce</a:t>
            </a:r>
            <a:r>
              <a:rPr sz="2000" spc="-15" dirty="0">
                <a:latin typeface="Calibri"/>
                <a:cs typeface="Calibri"/>
              </a:rPr>
              <a:t> </a:t>
            </a:r>
            <a:r>
              <a:rPr sz="2000" dirty="0">
                <a:latin typeface="Calibri"/>
                <a:cs typeface="Calibri"/>
              </a:rPr>
              <a:t>con</a:t>
            </a:r>
            <a:r>
              <a:rPr sz="2000" spc="-55" dirty="0">
                <a:latin typeface="Calibri"/>
                <a:cs typeface="Calibri"/>
              </a:rPr>
              <a:t> </a:t>
            </a:r>
            <a:r>
              <a:rPr sz="2000" dirty="0">
                <a:latin typeface="Calibri"/>
                <a:cs typeface="Calibri"/>
              </a:rPr>
              <a:t>la</a:t>
            </a:r>
            <a:r>
              <a:rPr sz="2000" spc="-55" dirty="0">
                <a:latin typeface="Calibri"/>
                <a:cs typeface="Calibri"/>
              </a:rPr>
              <a:t> </a:t>
            </a:r>
            <a:r>
              <a:rPr sz="2000" spc="-10" dirty="0">
                <a:latin typeface="Calibri"/>
                <a:cs typeface="Calibri"/>
              </a:rPr>
              <a:t>tropomiosina</a:t>
            </a:r>
            <a:endParaRPr sz="2000" dirty="0">
              <a:latin typeface="Calibri"/>
              <a:cs typeface="Calibri"/>
            </a:endParaRPr>
          </a:p>
          <a:p>
            <a:pPr marL="12700">
              <a:lnSpc>
                <a:spcPct val="100000"/>
              </a:lnSpc>
              <a:spcBef>
                <a:spcPts val="600"/>
              </a:spcBef>
            </a:pPr>
            <a:r>
              <a:rPr sz="2000" dirty="0">
                <a:latin typeface="Calibri"/>
                <a:cs typeface="Calibri"/>
              </a:rPr>
              <a:t>Il</a:t>
            </a:r>
            <a:r>
              <a:rPr sz="2000" spc="-40" dirty="0">
                <a:latin typeface="Calibri"/>
                <a:cs typeface="Calibri"/>
              </a:rPr>
              <a:t> </a:t>
            </a:r>
            <a:r>
              <a:rPr sz="2000" dirty="0">
                <a:latin typeface="Calibri"/>
                <a:cs typeface="Calibri"/>
              </a:rPr>
              <a:t>rilascio</a:t>
            </a:r>
            <a:r>
              <a:rPr sz="2000" spc="-30" dirty="0">
                <a:latin typeface="Calibri"/>
                <a:cs typeface="Calibri"/>
              </a:rPr>
              <a:t> </a:t>
            </a:r>
            <a:r>
              <a:rPr sz="2000" dirty="0">
                <a:latin typeface="Calibri"/>
                <a:cs typeface="Calibri"/>
              </a:rPr>
              <a:t>del Ca2+</a:t>
            </a:r>
            <a:r>
              <a:rPr sz="2000" spc="-25" dirty="0">
                <a:latin typeface="Calibri"/>
                <a:cs typeface="Calibri"/>
              </a:rPr>
              <a:t> </a:t>
            </a:r>
            <a:r>
              <a:rPr sz="2000" dirty="0">
                <a:latin typeface="Calibri"/>
                <a:cs typeface="Calibri"/>
              </a:rPr>
              <a:t>dal</a:t>
            </a:r>
            <a:r>
              <a:rPr sz="2000" spc="-40" dirty="0">
                <a:latin typeface="Calibri"/>
                <a:cs typeface="Calibri"/>
              </a:rPr>
              <a:t> </a:t>
            </a:r>
            <a:r>
              <a:rPr sz="2000" dirty="0">
                <a:latin typeface="Calibri"/>
                <a:cs typeface="Calibri"/>
              </a:rPr>
              <a:t>reticolo</a:t>
            </a:r>
            <a:r>
              <a:rPr sz="2000" spc="-10" dirty="0">
                <a:latin typeface="Calibri"/>
                <a:cs typeface="Calibri"/>
              </a:rPr>
              <a:t> sarcoplasmatico</a:t>
            </a:r>
            <a:r>
              <a:rPr sz="2000" spc="-30" dirty="0">
                <a:latin typeface="Calibri"/>
                <a:cs typeface="Calibri"/>
              </a:rPr>
              <a:t> </a:t>
            </a:r>
            <a:r>
              <a:rPr sz="2000" dirty="0">
                <a:latin typeface="Calibri"/>
                <a:cs typeface="Calibri"/>
              </a:rPr>
              <a:t>,</a:t>
            </a:r>
            <a:r>
              <a:rPr sz="2000" spc="-35" dirty="0">
                <a:latin typeface="Calibri"/>
                <a:cs typeface="Calibri"/>
              </a:rPr>
              <a:t> </a:t>
            </a:r>
            <a:r>
              <a:rPr sz="2000" dirty="0">
                <a:latin typeface="Calibri"/>
                <a:cs typeface="Calibri"/>
              </a:rPr>
              <a:t>per interazione</a:t>
            </a:r>
            <a:r>
              <a:rPr sz="2000" spc="20" dirty="0">
                <a:latin typeface="Calibri"/>
                <a:cs typeface="Calibri"/>
              </a:rPr>
              <a:t> </a:t>
            </a:r>
            <a:r>
              <a:rPr sz="2000" dirty="0">
                <a:latin typeface="Calibri"/>
                <a:cs typeface="Calibri"/>
              </a:rPr>
              <a:t>con</a:t>
            </a:r>
            <a:r>
              <a:rPr sz="2000" spc="-50" dirty="0">
                <a:latin typeface="Calibri"/>
                <a:cs typeface="Calibri"/>
              </a:rPr>
              <a:t> </a:t>
            </a:r>
            <a:r>
              <a:rPr sz="2000" dirty="0">
                <a:latin typeface="Calibri"/>
                <a:cs typeface="Calibri"/>
              </a:rPr>
              <a:t>la</a:t>
            </a:r>
            <a:r>
              <a:rPr sz="2000" spc="-35" dirty="0">
                <a:latin typeface="Calibri"/>
                <a:cs typeface="Calibri"/>
              </a:rPr>
              <a:t> </a:t>
            </a:r>
            <a:r>
              <a:rPr sz="2000" dirty="0">
                <a:latin typeface="Calibri"/>
                <a:cs typeface="Calibri"/>
              </a:rPr>
              <a:t>subunità</a:t>
            </a:r>
            <a:r>
              <a:rPr sz="2000" spc="30" dirty="0">
                <a:latin typeface="Calibri"/>
                <a:cs typeface="Calibri"/>
              </a:rPr>
              <a:t> </a:t>
            </a:r>
            <a:r>
              <a:rPr sz="2000" spc="-25" dirty="0">
                <a:latin typeface="Calibri"/>
                <a:cs typeface="Calibri"/>
              </a:rPr>
              <a:t>C,</a:t>
            </a:r>
            <a:endParaRPr sz="2000" dirty="0">
              <a:latin typeface="Calibri"/>
              <a:cs typeface="Calibri"/>
            </a:endParaRPr>
          </a:p>
          <a:p>
            <a:pPr marL="64135">
              <a:lnSpc>
                <a:spcPct val="100000"/>
              </a:lnSpc>
              <a:spcBef>
                <a:spcPts val="600"/>
              </a:spcBef>
            </a:pPr>
            <a:r>
              <a:rPr sz="2000" dirty="0">
                <a:latin typeface="Calibri"/>
                <a:cs typeface="Calibri"/>
              </a:rPr>
              <a:t>modifica</a:t>
            </a:r>
            <a:r>
              <a:rPr sz="2000" spc="-55" dirty="0">
                <a:latin typeface="Calibri"/>
                <a:cs typeface="Calibri"/>
              </a:rPr>
              <a:t> </a:t>
            </a:r>
            <a:r>
              <a:rPr sz="2000" dirty="0">
                <a:latin typeface="Calibri"/>
                <a:cs typeface="Calibri"/>
              </a:rPr>
              <a:t>l’intera</a:t>
            </a:r>
            <a:r>
              <a:rPr sz="2000" spc="-15" dirty="0">
                <a:latin typeface="Calibri"/>
                <a:cs typeface="Calibri"/>
              </a:rPr>
              <a:t> </a:t>
            </a:r>
            <a:r>
              <a:rPr sz="2000" dirty="0">
                <a:latin typeface="Calibri"/>
                <a:cs typeface="Calibri"/>
              </a:rPr>
              <a:t>troponina,</a:t>
            </a:r>
            <a:r>
              <a:rPr sz="2000" spc="-40" dirty="0">
                <a:latin typeface="Calibri"/>
                <a:cs typeface="Calibri"/>
              </a:rPr>
              <a:t> </a:t>
            </a:r>
            <a:r>
              <a:rPr sz="2000" dirty="0">
                <a:latin typeface="Calibri"/>
                <a:cs typeface="Calibri"/>
              </a:rPr>
              <a:t>consentendo</a:t>
            </a:r>
            <a:r>
              <a:rPr sz="2000" spc="20" dirty="0">
                <a:latin typeface="Calibri"/>
                <a:cs typeface="Calibri"/>
              </a:rPr>
              <a:t> </a:t>
            </a:r>
            <a:r>
              <a:rPr sz="2000" spc="-10" dirty="0">
                <a:latin typeface="Calibri"/>
                <a:cs typeface="Calibri"/>
              </a:rPr>
              <a:t>all’actina</a:t>
            </a:r>
            <a:r>
              <a:rPr sz="2000" spc="-65" dirty="0">
                <a:latin typeface="Calibri"/>
                <a:cs typeface="Calibri"/>
              </a:rPr>
              <a:t> </a:t>
            </a:r>
            <a:r>
              <a:rPr sz="2000" dirty="0">
                <a:latin typeface="Calibri"/>
                <a:cs typeface="Calibri"/>
              </a:rPr>
              <a:t>di</a:t>
            </a:r>
            <a:r>
              <a:rPr sz="2000" spc="-50" dirty="0">
                <a:latin typeface="Calibri"/>
                <a:cs typeface="Calibri"/>
              </a:rPr>
              <a:t> </a:t>
            </a:r>
            <a:r>
              <a:rPr sz="2000" dirty="0">
                <a:latin typeface="Calibri"/>
                <a:cs typeface="Calibri"/>
              </a:rPr>
              <a:t>legarsi</a:t>
            </a:r>
            <a:r>
              <a:rPr sz="2000" spc="-50" dirty="0">
                <a:latin typeface="Calibri"/>
                <a:cs typeface="Calibri"/>
              </a:rPr>
              <a:t> </a:t>
            </a:r>
            <a:r>
              <a:rPr sz="2000" dirty="0">
                <a:latin typeface="Calibri"/>
                <a:cs typeface="Calibri"/>
              </a:rPr>
              <a:t>alla</a:t>
            </a:r>
            <a:r>
              <a:rPr sz="2000" spc="-65" dirty="0">
                <a:latin typeface="Calibri"/>
                <a:cs typeface="Calibri"/>
              </a:rPr>
              <a:t> </a:t>
            </a:r>
            <a:r>
              <a:rPr sz="2000" spc="-10" dirty="0">
                <a:latin typeface="Calibri"/>
                <a:cs typeface="Calibri"/>
              </a:rPr>
              <a:t>miosina</a:t>
            </a:r>
            <a:endParaRPr sz="2000" dirty="0">
              <a:latin typeface="Calibri"/>
              <a:cs typeface="Calibri"/>
            </a:endParaRPr>
          </a:p>
        </p:txBody>
      </p:sp>
      <p:sp>
        <p:nvSpPr>
          <p:cNvPr id="5" name="object 5"/>
          <p:cNvSpPr txBox="1"/>
          <p:nvPr/>
        </p:nvSpPr>
        <p:spPr>
          <a:xfrm>
            <a:off x="371041" y="5844896"/>
            <a:ext cx="11572350" cy="751488"/>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alibri"/>
                <a:cs typeface="Calibri"/>
              </a:rPr>
              <a:t>Le</a:t>
            </a:r>
            <a:r>
              <a:rPr sz="2400" b="1" spc="-65" dirty="0">
                <a:solidFill>
                  <a:srgbClr val="C00000"/>
                </a:solidFill>
                <a:latin typeface="Calibri"/>
                <a:cs typeface="Calibri"/>
              </a:rPr>
              <a:t> </a:t>
            </a:r>
            <a:r>
              <a:rPr sz="2400" b="1" dirty="0">
                <a:solidFill>
                  <a:srgbClr val="C00000"/>
                </a:solidFill>
                <a:latin typeface="Calibri"/>
                <a:cs typeface="Calibri"/>
              </a:rPr>
              <a:t>troponine</a:t>
            </a:r>
            <a:r>
              <a:rPr sz="2400" b="1" spc="-10" dirty="0">
                <a:solidFill>
                  <a:srgbClr val="C00000"/>
                </a:solidFill>
                <a:latin typeface="Calibri"/>
                <a:cs typeface="Calibri"/>
              </a:rPr>
              <a:t> </a:t>
            </a:r>
            <a:r>
              <a:rPr sz="2400" b="1" dirty="0">
                <a:solidFill>
                  <a:srgbClr val="C00000"/>
                </a:solidFill>
                <a:latin typeface="Calibri"/>
                <a:cs typeface="Calibri"/>
              </a:rPr>
              <a:t>I</a:t>
            </a:r>
            <a:r>
              <a:rPr sz="2400" b="1" spc="-35" dirty="0">
                <a:solidFill>
                  <a:srgbClr val="C00000"/>
                </a:solidFill>
                <a:latin typeface="Calibri"/>
                <a:cs typeface="Calibri"/>
              </a:rPr>
              <a:t> </a:t>
            </a:r>
            <a:r>
              <a:rPr sz="2400" b="1" dirty="0">
                <a:solidFill>
                  <a:srgbClr val="C00000"/>
                </a:solidFill>
                <a:latin typeface="Calibri"/>
                <a:cs typeface="Calibri"/>
              </a:rPr>
              <a:t>e</a:t>
            </a:r>
            <a:r>
              <a:rPr sz="2400" b="1" spc="-55" dirty="0">
                <a:solidFill>
                  <a:srgbClr val="C00000"/>
                </a:solidFill>
                <a:latin typeface="Calibri"/>
                <a:cs typeface="Calibri"/>
              </a:rPr>
              <a:t> </a:t>
            </a:r>
            <a:r>
              <a:rPr sz="2400" b="1" dirty="0">
                <a:solidFill>
                  <a:srgbClr val="C00000"/>
                </a:solidFill>
                <a:latin typeface="Calibri"/>
                <a:cs typeface="Calibri"/>
              </a:rPr>
              <a:t>T</a:t>
            </a:r>
            <a:r>
              <a:rPr sz="2400" b="1" spc="-35" dirty="0">
                <a:solidFill>
                  <a:srgbClr val="C00000"/>
                </a:solidFill>
                <a:latin typeface="Calibri"/>
                <a:cs typeface="Calibri"/>
              </a:rPr>
              <a:t> </a:t>
            </a:r>
            <a:r>
              <a:rPr sz="2400" b="1" dirty="0" err="1">
                <a:solidFill>
                  <a:srgbClr val="C00000"/>
                </a:solidFill>
                <a:latin typeface="Calibri"/>
                <a:cs typeface="Calibri"/>
              </a:rPr>
              <a:t>cardiache</a:t>
            </a:r>
            <a:r>
              <a:rPr sz="2400" b="1" spc="-30" dirty="0">
                <a:solidFill>
                  <a:srgbClr val="C00000"/>
                </a:solidFill>
                <a:latin typeface="Calibri"/>
                <a:cs typeface="Calibri"/>
              </a:rPr>
              <a:t> </a:t>
            </a:r>
            <a:r>
              <a:rPr lang="en-US" sz="2400" b="1" spc="-30" dirty="0" err="1">
                <a:solidFill>
                  <a:srgbClr val="C00000"/>
                </a:solidFill>
                <a:latin typeface="Calibri"/>
                <a:cs typeface="Calibri"/>
              </a:rPr>
              <a:t>sono</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riconoscibili</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immunologicamente</a:t>
            </a:r>
            <a:r>
              <a:rPr lang="en-US" sz="2400" b="1" spc="-30" dirty="0">
                <a:solidFill>
                  <a:srgbClr val="C00000"/>
                </a:solidFill>
                <a:latin typeface="Calibri"/>
                <a:cs typeface="Calibri"/>
              </a:rPr>
              <a:t> rispetto a quelle del </a:t>
            </a:r>
            <a:r>
              <a:rPr lang="en-US" sz="2400" b="1" spc="-30" dirty="0" err="1">
                <a:solidFill>
                  <a:srgbClr val="C00000"/>
                </a:solidFill>
                <a:latin typeface="Calibri"/>
                <a:cs typeface="Calibri"/>
              </a:rPr>
              <a:t>muscolo</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scheletrico</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diverso</a:t>
            </a:r>
            <a:r>
              <a:rPr sz="2400" b="1" spc="-45" dirty="0">
                <a:solidFill>
                  <a:srgbClr val="C00000"/>
                </a:solidFill>
                <a:latin typeface="Calibri"/>
                <a:cs typeface="Calibri"/>
              </a:rPr>
              <a:t> </a:t>
            </a:r>
            <a:r>
              <a:rPr sz="2400" b="1" dirty="0">
                <a:solidFill>
                  <a:srgbClr val="C00000"/>
                </a:solidFill>
                <a:latin typeface="Calibri"/>
                <a:cs typeface="Calibri"/>
              </a:rPr>
              <a:t>peptide</a:t>
            </a:r>
            <a:r>
              <a:rPr sz="2400" b="1" spc="-35" dirty="0">
                <a:solidFill>
                  <a:srgbClr val="C00000"/>
                </a:solidFill>
                <a:latin typeface="Calibri"/>
                <a:cs typeface="Calibri"/>
              </a:rPr>
              <a:t> </a:t>
            </a:r>
            <a:r>
              <a:rPr sz="2400" b="1" spc="-10" dirty="0">
                <a:solidFill>
                  <a:srgbClr val="C00000"/>
                </a:solidFill>
                <a:latin typeface="Calibri"/>
                <a:cs typeface="Calibri"/>
              </a:rPr>
              <a:t>N-</a:t>
            </a:r>
            <a:r>
              <a:rPr sz="2400" b="1" dirty="0" err="1">
                <a:solidFill>
                  <a:srgbClr val="C00000"/>
                </a:solidFill>
                <a:latin typeface="Calibri"/>
                <a:cs typeface="Calibri"/>
              </a:rPr>
              <a:t>terminale</a:t>
            </a:r>
            <a:r>
              <a:rPr lang="en-US" sz="2400" b="1" dirty="0">
                <a:solidFill>
                  <a:srgbClr val="C00000"/>
                </a:solidFill>
                <a:latin typeface="Calibri"/>
                <a:cs typeface="Calibri"/>
              </a:rPr>
              <a:t>)</a:t>
            </a:r>
            <a:r>
              <a:rPr lang="en-US" sz="2400" b="1" spc="-10" dirty="0">
                <a:solidFill>
                  <a:srgbClr val="C00000"/>
                </a:solidFill>
                <a:latin typeface="Calibri"/>
                <a:cs typeface="Calibri"/>
              </a:rPr>
              <a:t> </a:t>
            </a:r>
            <a:endParaRPr sz="2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578EB4-6B38-0E07-C17B-9404A3EFAF41}"/>
              </a:ext>
            </a:extLst>
          </p:cNvPr>
          <p:cNvPicPr>
            <a:picLocks noChangeAspect="1"/>
          </p:cNvPicPr>
          <p:nvPr/>
        </p:nvPicPr>
        <p:blipFill>
          <a:blip r:embed="rId2"/>
          <a:stretch>
            <a:fillRect/>
          </a:stretch>
        </p:blipFill>
        <p:spPr>
          <a:xfrm>
            <a:off x="2546604" y="1170093"/>
            <a:ext cx="7012150" cy="50261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FA8244-6FC0-29F5-9AC3-E02684235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09688"/>
            <a:ext cx="9525000" cy="4238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0175DD-E104-A624-C226-C60D4F47BA89}"/>
              </a:ext>
            </a:extLst>
          </p:cNvPr>
          <p:cNvSpPr txBox="1"/>
          <p:nvPr/>
        </p:nvSpPr>
        <p:spPr>
          <a:xfrm>
            <a:off x="4721902" y="694544"/>
            <a:ext cx="2429511" cy="369332"/>
          </a:xfrm>
          <a:prstGeom prst="rect">
            <a:avLst/>
          </a:prstGeom>
          <a:noFill/>
        </p:spPr>
        <p:txBody>
          <a:bodyPr wrap="none" rtlCol="0">
            <a:spAutoFit/>
          </a:bodyPr>
          <a:lstStyle/>
          <a:p>
            <a:r>
              <a:rPr lang="it-IT" dirty="0"/>
              <a:t>Rimane elevata 4-10 gg</a:t>
            </a:r>
          </a:p>
        </p:txBody>
      </p:sp>
      <p:cxnSp>
        <p:nvCxnSpPr>
          <p:cNvPr id="4" name="Straight Arrow Connector 3">
            <a:extLst>
              <a:ext uri="{FF2B5EF4-FFF2-40B4-BE49-F238E27FC236}">
                <a16:creationId xmlns:a16="http://schemas.microsoft.com/office/drawing/2014/main" id="{FE10BCAF-E22B-0A58-9F9D-ED6D0B2E8780}"/>
              </a:ext>
            </a:extLst>
          </p:cNvPr>
          <p:cNvCxnSpPr>
            <a:cxnSpLocks/>
            <a:stCxn id="2" idx="2"/>
          </p:cNvCxnSpPr>
          <p:nvPr/>
        </p:nvCxnSpPr>
        <p:spPr>
          <a:xfrm flipH="1">
            <a:off x="4721902" y="1063876"/>
            <a:ext cx="1214756" cy="101476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16100" y="529652"/>
            <a:ext cx="5178391" cy="5952693"/>
          </a:xfrm>
          <a:prstGeom prst="rect">
            <a:avLst/>
          </a:prstGeom>
        </p:spPr>
      </p:pic>
      <p:sp>
        <p:nvSpPr>
          <p:cNvPr id="4" name="object 4"/>
          <p:cNvSpPr txBox="1"/>
          <p:nvPr/>
        </p:nvSpPr>
        <p:spPr>
          <a:xfrm>
            <a:off x="772102" y="355387"/>
            <a:ext cx="2505747" cy="505267"/>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C00000"/>
                </a:solidFill>
                <a:latin typeface="Calibri"/>
                <a:cs typeface="Calibri"/>
              </a:rPr>
              <a:t>ALGORITMO</a:t>
            </a:r>
            <a:endParaRPr sz="32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D885C-A3FE-522A-241B-268ACD9D913B}"/>
              </a:ext>
            </a:extLst>
          </p:cNvPr>
          <p:cNvSpPr txBox="1"/>
          <p:nvPr/>
        </p:nvSpPr>
        <p:spPr>
          <a:xfrm>
            <a:off x="414728" y="382462"/>
            <a:ext cx="11777272" cy="646331"/>
          </a:xfrm>
          <a:prstGeom prst="rect">
            <a:avLst/>
          </a:prstGeom>
          <a:noFill/>
        </p:spPr>
        <p:txBody>
          <a:bodyPr wrap="square">
            <a:spAutoFit/>
          </a:bodyPr>
          <a:lstStyle/>
          <a:p>
            <a:pPr>
              <a:lnSpc>
                <a:spcPct val="100000"/>
              </a:lnSpc>
              <a:spcBef>
                <a:spcPts val="100"/>
              </a:spcBef>
            </a:pPr>
            <a:r>
              <a:rPr lang="en-US" sz="3600" b="1" spc="-10" dirty="0">
                <a:solidFill>
                  <a:schemeClr val="accent1"/>
                </a:solidFill>
                <a:latin typeface="Calibri"/>
                <a:cs typeface="Calibri"/>
              </a:rPr>
              <a:t>SEMPRE IN TEMA DI CUORE: PEPTIDI NATRIURETICI</a:t>
            </a:r>
            <a:endParaRPr lang="en-US" sz="3600" dirty="0">
              <a:solidFill>
                <a:schemeClr val="accent1"/>
              </a:solidFill>
              <a:latin typeface="Calibri"/>
              <a:cs typeface="Calibri"/>
            </a:endParaRPr>
          </a:p>
        </p:txBody>
      </p:sp>
      <p:pic>
        <p:nvPicPr>
          <p:cNvPr id="5" name="Picture 4" descr="A red heart with black background&#10;&#10;Description automatically generated">
            <a:extLst>
              <a:ext uri="{FF2B5EF4-FFF2-40B4-BE49-F238E27FC236}">
                <a16:creationId xmlns:a16="http://schemas.microsoft.com/office/drawing/2014/main" id="{F9BBFCFB-BCF4-DDC5-7C36-9091724F5539}"/>
              </a:ext>
            </a:extLst>
          </p:cNvPr>
          <p:cNvPicPr>
            <a:picLocks noChangeAspect="1"/>
          </p:cNvPicPr>
          <p:nvPr/>
        </p:nvPicPr>
        <p:blipFill>
          <a:blip r:embed="rId2"/>
          <a:stretch>
            <a:fillRect/>
          </a:stretch>
        </p:blipFill>
        <p:spPr>
          <a:xfrm>
            <a:off x="171080" y="1304949"/>
            <a:ext cx="3191262" cy="3127254"/>
          </a:xfrm>
          <a:prstGeom prst="rect">
            <a:avLst/>
          </a:prstGeom>
        </p:spPr>
      </p:pic>
      <p:sp>
        <p:nvSpPr>
          <p:cNvPr id="6" name="TextBox 5">
            <a:extLst>
              <a:ext uri="{FF2B5EF4-FFF2-40B4-BE49-F238E27FC236}">
                <a16:creationId xmlns:a16="http://schemas.microsoft.com/office/drawing/2014/main" id="{B2DDCAFC-3B2F-F047-1597-8D228DB89A47}"/>
              </a:ext>
            </a:extLst>
          </p:cNvPr>
          <p:cNvSpPr txBox="1"/>
          <p:nvPr/>
        </p:nvSpPr>
        <p:spPr>
          <a:xfrm>
            <a:off x="3677587" y="1583961"/>
            <a:ext cx="7535056" cy="4154984"/>
          </a:xfrm>
          <a:prstGeom prst="rect">
            <a:avLst/>
          </a:prstGeom>
          <a:noFill/>
        </p:spPr>
        <p:txBody>
          <a:bodyPr wrap="square" rtlCol="0">
            <a:spAutoFit/>
          </a:bodyPr>
          <a:lstStyle/>
          <a:p>
            <a:r>
              <a:rPr lang="it-IT" sz="2400" dirty="0"/>
              <a:t>Ormoni peptidici prodotti dai cardiomiociti</a:t>
            </a:r>
          </a:p>
          <a:p>
            <a:endParaRPr lang="it-IT" sz="2400" dirty="0"/>
          </a:p>
          <a:p>
            <a:r>
              <a:rPr lang="it-IT" sz="2400" dirty="0"/>
              <a:t>Il </a:t>
            </a:r>
            <a:r>
              <a:rPr lang="it-IT" sz="2400" b="1" dirty="0"/>
              <a:t>BNP</a:t>
            </a:r>
            <a:r>
              <a:rPr lang="it-IT" sz="2400" dirty="0"/>
              <a:t> (brain </a:t>
            </a:r>
            <a:r>
              <a:rPr lang="it-IT" sz="2400" dirty="0" err="1"/>
              <a:t>natriuretic</a:t>
            </a:r>
            <a:r>
              <a:rPr lang="it-IT" sz="2400" dirty="0"/>
              <a:t> peptide) fu trovato prima in SNC. Ora B-</a:t>
            </a:r>
            <a:r>
              <a:rPr lang="it-IT" sz="2400" dirty="0" err="1"/>
              <a:t>tyepe</a:t>
            </a:r>
            <a:r>
              <a:rPr lang="it-IT" sz="2400" dirty="0"/>
              <a:t> </a:t>
            </a:r>
            <a:r>
              <a:rPr lang="it-IT" sz="2400" dirty="0" err="1"/>
              <a:t>Natriuretic</a:t>
            </a:r>
            <a:r>
              <a:rPr lang="it-IT" sz="2400" dirty="0"/>
              <a:t> Peptide (prodotto nel ventricolo come precursore </a:t>
            </a:r>
            <a:r>
              <a:rPr lang="it-IT" sz="2400" dirty="0" err="1"/>
              <a:t>proBNP</a:t>
            </a:r>
            <a:r>
              <a:rPr lang="it-IT" sz="2400" dirty="0"/>
              <a:t>), </a:t>
            </a:r>
            <a:r>
              <a:rPr lang="it-IT" sz="2400" b="1" dirty="0"/>
              <a:t>NT-</a:t>
            </a:r>
            <a:r>
              <a:rPr lang="it-IT" sz="2400" b="1" dirty="0" err="1"/>
              <a:t>proBNP</a:t>
            </a:r>
            <a:r>
              <a:rPr lang="it-IT" sz="2400" dirty="0"/>
              <a:t> = forma inattiva.</a:t>
            </a:r>
          </a:p>
          <a:p>
            <a:endParaRPr lang="it-IT" sz="2400" dirty="0"/>
          </a:p>
          <a:p>
            <a:r>
              <a:rPr lang="it-IT" sz="2400" u="sng" dirty="0"/>
              <a:t>Non indicano il danno ischemico ma quello funzionale</a:t>
            </a:r>
            <a:r>
              <a:rPr lang="it-IT" sz="2400" dirty="0"/>
              <a:t>: </a:t>
            </a:r>
            <a:br>
              <a:rPr lang="it-IT" sz="2400" dirty="0"/>
            </a:br>
            <a:r>
              <a:rPr lang="it-IT" sz="2400" dirty="0"/>
              <a:t>- Scompenso cardiaco</a:t>
            </a:r>
          </a:p>
          <a:p>
            <a:r>
              <a:rPr lang="it-IT" sz="2400" dirty="0"/>
              <a:t>- Infiammazione cardiaca</a:t>
            </a:r>
          </a:p>
          <a:p>
            <a:endParaRPr lang="it-IT" sz="2400" dirty="0"/>
          </a:p>
          <a:p>
            <a:r>
              <a:rPr lang="it-IT" sz="2400" dirty="0"/>
              <a:t> Se BNP normale -&gt; no scompenso.</a:t>
            </a:r>
          </a:p>
        </p:txBody>
      </p:sp>
    </p:spTree>
    <p:extLst>
      <p:ext uri="{BB962C8B-B14F-4D97-AF65-F5344CB8AC3E}">
        <p14:creationId xmlns:p14="http://schemas.microsoft.com/office/powerpoint/2010/main" val="192556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CD953-0BB8-51B1-6819-82633F855A7B}"/>
              </a:ext>
            </a:extLst>
          </p:cNvPr>
          <p:cNvPicPr>
            <a:picLocks noChangeAspect="1"/>
          </p:cNvPicPr>
          <p:nvPr/>
        </p:nvPicPr>
        <p:blipFill>
          <a:blip r:embed="rId2"/>
          <a:stretch>
            <a:fillRect/>
          </a:stretch>
        </p:blipFill>
        <p:spPr>
          <a:xfrm>
            <a:off x="0" y="38378"/>
            <a:ext cx="12192000" cy="6781244"/>
          </a:xfrm>
          <a:prstGeom prst="rect">
            <a:avLst/>
          </a:prstGeom>
        </p:spPr>
      </p:pic>
    </p:spTree>
    <p:extLst>
      <p:ext uri="{BB962C8B-B14F-4D97-AF65-F5344CB8AC3E}">
        <p14:creationId xmlns:p14="http://schemas.microsoft.com/office/powerpoint/2010/main" val="4166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5C6F9E-8585-3DE8-EFB7-5DE27BF426CB}"/>
              </a:ext>
            </a:extLst>
          </p:cNvPr>
          <p:cNvSpPr txBox="1"/>
          <p:nvPr/>
        </p:nvSpPr>
        <p:spPr>
          <a:xfrm>
            <a:off x="414728" y="382462"/>
            <a:ext cx="11777272" cy="646331"/>
          </a:xfrm>
          <a:prstGeom prst="rect">
            <a:avLst/>
          </a:prstGeom>
          <a:noFill/>
        </p:spPr>
        <p:txBody>
          <a:bodyPr wrap="square">
            <a:spAutoFit/>
          </a:bodyPr>
          <a:lstStyle/>
          <a:p>
            <a:pPr>
              <a:lnSpc>
                <a:spcPct val="100000"/>
              </a:lnSpc>
              <a:spcBef>
                <a:spcPts val="100"/>
              </a:spcBef>
            </a:pPr>
            <a:r>
              <a:rPr lang="en-US" sz="3600" b="1" spc="-10" dirty="0">
                <a:solidFill>
                  <a:schemeClr val="accent1"/>
                </a:solidFill>
                <a:latin typeface="Calibri"/>
                <a:cs typeface="Calibri"/>
              </a:rPr>
              <a:t>SEMPRE IN TEMA DI CUORE</a:t>
            </a:r>
            <a:endParaRPr lang="en-US" sz="3600" dirty="0">
              <a:solidFill>
                <a:schemeClr val="accent1"/>
              </a:solidFill>
              <a:latin typeface="Calibri"/>
              <a:cs typeface="Calibri"/>
            </a:endParaRPr>
          </a:p>
        </p:txBody>
      </p:sp>
      <p:sp>
        <p:nvSpPr>
          <p:cNvPr id="3" name="TextBox 2">
            <a:extLst>
              <a:ext uri="{FF2B5EF4-FFF2-40B4-BE49-F238E27FC236}">
                <a16:creationId xmlns:a16="http://schemas.microsoft.com/office/drawing/2014/main" id="{EEEF2BF1-EDC5-F75F-8E6F-404BD08997AE}"/>
              </a:ext>
            </a:extLst>
          </p:cNvPr>
          <p:cNvSpPr txBox="1"/>
          <p:nvPr/>
        </p:nvSpPr>
        <p:spPr>
          <a:xfrm>
            <a:off x="414728" y="1324130"/>
            <a:ext cx="10912839" cy="1200329"/>
          </a:xfrm>
          <a:prstGeom prst="rect">
            <a:avLst/>
          </a:prstGeom>
          <a:noFill/>
        </p:spPr>
        <p:txBody>
          <a:bodyPr wrap="square" rtlCol="0">
            <a:spAutoFit/>
          </a:bodyPr>
          <a:lstStyle/>
          <a:p>
            <a:r>
              <a:rPr lang="it-IT" sz="2400" b="1" dirty="0"/>
              <a:t>Omocisteina</a:t>
            </a:r>
          </a:p>
          <a:p>
            <a:r>
              <a:rPr lang="it-IT" sz="2400" dirty="0"/>
              <a:t>Aumenta in carenza di </a:t>
            </a:r>
            <a:r>
              <a:rPr lang="it-IT" sz="2400" dirty="0" err="1"/>
              <a:t>vit</a:t>
            </a:r>
            <a:r>
              <a:rPr lang="it-IT" sz="2400" dirty="0"/>
              <a:t> B 12, folati</a:t>
            </a:r>
          </a:p>
          <a:p>
            <a:r>
              <a:rPr lang="it-IT" sz="2400" dirty="0"/>
              <a:t>Influenza rischio aterosclerosi e l’ipercoagulabilità del sangue</a:t>
            </a:r>
          </a:p>
        </p:txBody>
      </p:sp>
      <p:sp>
        <p:nvSpPr>
          <p:cNvPr id="5" name="TextBox 4">
            <a:extLst>
              <a:ext uri="{FF2B5EF4-FFF2-40B4-BE49-F238E27FC236}">
                <a16:creationId xmlns:a16="http://schemas.microsoft.com/office/drawing/2014/main" id="{F1E5BAF6-AF48-87EA-E7A1-E77C84F29603}"/>
              </a:ext>
            </a:extLst>
          </p:cNvPr>
          <p:cNvSpPr txBox="1"/>
          <p:nvPr/>
        </p:nvSpPr>
        <p:spPr>
          <a:xfrm>
            <a:off x="414728" y="2819796"/>
            <a:ext cx="10912839" cy="830997"/>
          </a:xfrm>
          <a:prstGeom prst="rect">
            <a:avLst/>
          </a:prstGeom>
          <a:noFill/>
        </p:spPr>
        <p:txBody>
          <a:bodyPr wrap="square" rtlCol="0">
            <a:spAutoFit/>
          </a:bodyPr>
          <a:lstStyle/>
          <a:p>
            <a:r>
              <a:rPr lang="it-IT" sz="2400" b="1" dirty="0"/>
              <a:t>Proteina C-reattiva ad alta sensibilità</a:t>
            </a:r>
          </a:p>
          <a:p>
            <a:r>
              <a:rPr lang="it-IT" sz="2400" dirty="0"/>
              <a:t>Infiammazione subclinica (&lt; 1 mg/L = basso rischio)</a:t>
            </a:r>
          </a:p>
        </p:txBody>
      </p:sp>
      <p:sp>
        <p:nvSpPr>
          <p:cNvPr id="6" name="TextBox 5">
            <a:extLst>
              <a:ext uri="{FF2B5EF4-FFF2-40B4-BE49-F238E27FC236}">
                <a16:creationId xmlns:a16="http://schemas.microsoft.com/office/drawing/2014/main" id="{C8FF888B-1FC6-C5F8-716B-7124FA04E3B2}"/>
              </a:ext>
            </a:extLst>
          </p:cNvPr>
          <p:cNvSpPr txBox="1"/>
          <p:nvPr/>
        </p:nvSpPr>
        <p:spPr>
          <a:xfrm>
            <a:off x="414727" y="4106451"/>
            <a:ext cx="10912839" cy="830997"/>
          </a:xfrm>
          <a:prstGeom prst="rect">
            <a:avLst/>
          </a:prstGeom>
          <a:noFill/>
        </p:spPr>
        <p:txBody>
          <a:bodyPr wrap="square" rtlCol="0">
            <a:spAutoFit/>
          </a:bodyPr>
          <a:lstStyle/>
          <a:p>
            <a:r>
              <a:rPr lang="it-IT" sz="2400" b="1" dirty="0"/>
              <a:t>Colesterolo HDL / LDL</a:t>
            </a:r>
          </a:p>
          <a:p>
            <a:r>
              <a:rPr lang="it-IT" sz="2400" dirty="0"/>
              <a:t>Livelli consigliati di colesterolo totale &gt;20aa	= 200 mg/dL (LDL &lt; 100 mg/dL)</a:t>
            </a:r>
          </a:p>
        </p:txBody>
      </p:sp>
    </p:spTree>
    <p:extLst>
      <p:ext uri="{BB962C8B-B14F-4D97-AF65-F5344CB8AC3E}">
        <p14:creationId xmlns:p14="http://schemas.microsoft.com/office/powerpoint/2010/main" val="317382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an liver with liver and liver spleen&#10;&#10;Description automatically generated">
            <a:extLst>
              <a:ext uri="{FF2B5EF4-FFF2-40B4-BE49-F238E27FC236}">
                <a16:creationId xmlns:a16="http://schemas.microsoft.com/office/drawing/2014/main" id="{BB89CBAB-D837-2B98-6367-612BA571D888}"/>
              </a:ext>
            </a:extLst>
          </p:cNvPr>
          <p:cNvPicPr>
            <a:picLocks noChangeAspect="1"/>
          </p:cNvPicPr>
          <p:nvPr/>
        </p:nvPicPr>
        <p:blipFill>
          <a:blip r:embed="rId2"/>
          <a:stretch>
            <a:fillRect/>
          </a:stretch>
        </p:blipFill>
        <p:spPr>
          <a:xfrm>
            <a:off x="3238494" y="1821176"/>
            <a:ext cx="5715012" cy="3215647"/>
          </a:xfrm>
          <a:prstGeom prst="rect">
            <a:avLst/>
          </a:prstGeom>
        </p:spPr>
      </p:pic>
    </p:spTree>
    <p:extLst>
      <p:ext uri="{BB962C8B-B14F-4D97-AF65-F5344CB8AC3E}">
        <p14:creationId xmlns:p14="http://schemas.microsoft.com/office/powerpoint/2010/main" val="2337475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974" y="957798"/>
            <a:ext cx="2875915" cy="391795"/>
          </a:xfrm>
          <a:prstGeom prst="rect">
            <a:avLst/>
          </a:prstGeom>
        </p:spPr>
        <p:txBody>
          <a:bodyPr vert="horz" wrap="square" lIns="0" tIns="12700" rIns="0" bIns="0" rtlCol="0">
            <a:spAutoFit/>
          </a:bodyPr>
          <a:lstStyle/>
          <a:p>
            <a:pPr marL="12700">
              <a:lnSpc>
                <a:spcPct val="100000"/>
              </a:lnSpc>
              <a:spcBef>
                <a:spcPts val="100"/>
              </a:spcBef>
            </a:pPr>
            <a:r>
              <a:rPr b="1" dirty="0">
                <a:solidFill>
                  <a:schemeClr val="accent1"/>
                </a:solidFill>
                <a:latin typeface="Calibri"/>
                <a:cs typeface="Calibri"/>
              </a:rPr>
              <a:t>FUNZIONI</a:t>
            </a:r>
            <a:r>
              <a:rPr b="1" spc="-65" dirty="0">
                <a:solidFill>
                  <a:schemeClr val="accent1"/>
                </a:solidFill>
                <a:latin typeface="Calibri"/>
                <a:cs typeface="Calibri"/>
              </a:rPr>
              <a:t> </a:t>
            </a:r>
            <a:r>
              <a:rPr b="1" dirty="0">
                <a:solidFill>
                  <a:schemeClr val="accent1"/>
                </a:solidFill>
                <a:latin typeface="Calibri"/>
                <a:cs typeface="Calibri"/>
              </a:rPr>
              <a:t>DEL</a:t>
            </a:r>
            <a:r>
              <a:rPr b="1" spc="-10" dirty="0">
                <a:solidFill>
                  <a:schemeClr val="accent1"/>
                </a:solidFill>
                <a:latin typeface="Calibri"/>
                <a:cs typeface="Calibri"/>
              </a:rPr>
              <a:t> </a:t>
            </a:r>
            <a:r>
              <a:rPr b="1" spc="-35" dirty="0">
                <a:solidFill>
                  <a:schemeClr val="accent1"/>
                </a:solidFill>
                <a:latin typeface="Calibri"/>
                <a:cs typeface="Calibri"/>
              </a:rPr>
              <a:t>FEGATO</a:t>
            </a:r>
          </a:p>
        </p:txBody>
      </p:sp>
      <p:sp>
        <p:nvSpPr>
          <p:cNvPr id="4" name="object 4"/>
          <p:cNvSpPr txBox="1"/>
          <p:nvPr/>
        </p:nvSpPr>
        <p:spPr>
          <a:xfrm>
            <a:off x="462334" y="1716930"/>
            <a:ext cx="1782445" cy="1671955"/>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rgbClr val="C00000"/>
                </a:solidFill>
                <a:latin typeface="Calibri"/>
                <a:cs typeface="Calibri"/>
              </a:rPr>
              <a:t>METABOLICA </a:t>
            </a:r>
            <a:r>
              <a:rPr sz="1800" spc="-10" dirty="0">
                <a:latin typeface="Calibri"/>
                <a:cs typeface="Calibri"/>
              </a:rPr>
              <a:t>CARBOIDRATI LIPIDI AMMINOACIDI COLESTEROLO </a:t>
            </a:r>
            <a:r>
              <a:rPr sz="1800" dirty="0">
                <a:latin typeface="Calibri"/>
                <a:cs typeface="Calibri"/>
              </a:rPr>
              <a:t>AMMONIO</a:t>
            </a:r>
            <a:r>
              <a:rPr sz="1800" spc="-25" dirty="0">
                <a:latin typeface="Calibri"/>
                <a:cs typeface="Calibri"/>
              </a:rPr>
              <a:t> </a:t>
            </a:r>
            <a:r>
              <a:rPr sz="1800" dirty="0">
                <a:latin typeface="Calibri"/>
                <a:cs typeface="Calibri"/>
              </a:rPr>
              <a:t>E</a:t>
            </a:r>
            <a:r>
              <a:rPr sz="1800" spc="-25" dirty="0">
                <a:latin typeface="Calibri"/>
                <a:cs typeface="Calibri"/>
              </a:rPr>
              <a:t> </a:t>
            </a:r>
            <a:r>
              <a:rPr sz="1800" spc="-20" dirty="0">
                <a:latin typeface="Calibri"/>
                <a:cs typeface="Calibri"/>
              </a:rPr>
              <a:t>UREA</a:t>
            </a:r>
            <a:endParaRPr sz="1800" dirty="0">
              <a:latin typeface="Calibri"/>
              <a:cs typeface="Calibri"/>
            </a:endParaRPr>
          </a:p>
        </p:txBody>
      </p:sp>
      <p:sp>
        <p:nvSpPr>
          <p:cNvPr id="5" name="object 5"/>
          <p:cNvSpPr txBox="1"/>
          <p:nvPr/>
        </p:nvSpPr>
        <p:spPr>
          <a:xfrm>
            <a:off x="462334" y="3638059"/>
            <a:ext cx="4187825" cy="139763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Calibri"/>
                <a:cs typeface="Calibri"/>
              </a:rPr>
              <a:t>SINTETICA</a:t>
            </a:r>
            <a:endParaRPr sz="1800">
              <a:latin typeface="Calibri"/>
              <a:cs typeface="Calibri"/>
            </a:endParaRPr>
          </a:p>
          <a:p>
            <a:pPr marL="12700">
              <a:lnSpc>
                <a:spcPct val="100000"/>
              </a:lnSpc>
            </a:pPr>
            <a:r>
              <a:rPr sz="1800" spc="-10" dirty="0">
                <a:latin typeface="Calibri"/>
                <a:cs typeface="Calibri"/>
              </a:rPr>
              <a:t>ALBUMINA</a:t>
            </a:r>
            <a:endParaRPr sz="1800">
              <a:latin typeface="Calibri"/>
              <a:cs typeface="Calibri"/>
            </a:endParaRPr>
          </a:p>
          <a:p>
            <a:pPr marL="12700">
              <a:lnSpc>
                <a:spcPct val="100000"/>
              </a:lnSpc>
            </a:pPr>
            <a:r>
              <a:rPr sz="1800" spc="-40" dirty="0">
                <a:latin typeface="Calibri"/>
                <a:cs typeface="Calibri"/>
              </a:rPr>
              <a:t>FATTORI</a:t>
            </a:r>
            <a:r>
              <a:rPr sz="1800" spc="-60" dirty="0">
                <a:latin typeface="Calibri"/>
                <a:cs typeface="Calibri"/>
              </a:rPr>
              <a:t> </a:t>
            </a:r>
            <a:r>
              <a:rPr sz="1800" dirty="0">
                <a:latin typeface="Calibri"/>
                <a:cs typeface="Calibri"/>
              </a:rPr>
              <a:t>DELLA</a:t>
            </a:r>
            <a:r>
              <a:rPr sz="1800" spc="-10" dirty="0">
                <a:latin typeface="Calibri"/>
                <a:cs typeface="Calibri"/>
              </a:rPr>
              <a:t> COAGULAZIONE</a:t>
            </a:r>
            <a:r>
              <a:rPr sz="1800" dirty="0">
                <a:latin typeface="Calibri"/>
                <a:cs typeface="Calibri"/>
              </a:rPr>
              <a:t> DEL</a:t>
            </a:r>
            <a:r>
              <a:rPr sz="1800" spc="10" dirty="0">
                <a:latin typeface="Calibri"/>
                <a:cs typeface="Calibri"/>
              </a:rPr>
              <a:t> </a:t>
            </a:r>
            <a:r>
              <a:rPr sz="1800" spc="-10" dirty="0">
                <a:latin typeface="Calibri"/>
                <a:cs typeface="Calibri"/>
              </a:rPr>
              <a:t>SANGUE</a:t>
            </a:r>
            <a:endParaRPr sz="1800">
              <a:latin typeface="Calibri"/>
              <a:cs typeface="Calibri"/>
            </a:endParaRPr>
          </a:p>
          <a:p>
            <a:pPr marL="12700" marR="1578610">
              <a:lnSpc>
                <a:spcPct val="100000"/>
              </a:lnSpc>
            </a:pPr>
            <a:r>
              <a:rPr sz="1800" spc="-10" dirty="0">
                <a:latin typeface="Calibri"/>
                <a:cs typeface="Calibri"/>
              </a:rPr>
              <a:t>ALFA</a:t>
            </a:r>
            <a:r>
              <a:rPr sz="1800" spc="-30" dirty="0">
                <a:latin typeface="Calibri"/>
                <a:cs typeface="Calibri"/>
              </a:rPr>
              <a:t> </a:t>
            </a:r>
            <a:r>
              <a:rPr sz="1800" dirty="0">
                <a:latin typeface="Calibri"/>
                <a:cs typeface="Calibri"/>
              </a:rPr>
              <a:t>E</a:t>
            </a:r>
            <a:r>
              <a:rPr sz="1800" spc="-55" dirty="0">
                <a:latin typeface="Calibri"/>
                <a:cs typeface="Calibri"/>
              </a:rPr>
              <a:t> </a:t>
            </a:r>
            <a:r>
              <a:rPr sz="1800" dirty="0">
                <a:latin typeface="Calibri"/>
                <a:cs typeface="Calibri"/>
              </a:rPr>
              <a:t>GAMMA</a:t>
            </a:r>
            <a:r>
              <a:rPr sz="1800" spc="-25" dirty="0">
                <a:latin typeface="Calibri"/>
                <a:cs typeface="Calibri"/>
              </a:rPr>
              <a:t> </a:t>
            </a:r>
            <a:r>
              <a:rPr sz="1800" spc="-10" dirty="0">
                <a:latin typeface="Calibri"/>
                <a:cs typeface="Calibri"/>
              </a:rPr>
              <a:t>GLOBULINE </a:t>
            </a:r>
            <a:r>
              <a:rPr sz="1800" dirty="0">
                <a:latin typeface="Calibri"/>
                <a:cs typeface="Calibri"/>
              </a:rPr>
              <a:t>PROTEINE</a:t>
            </a:r>
            <a:r>
              <a:rPr sz="1800" spc="-75" dirty="0">
                <a:latin typeface="Calibri"/>
                <a:cs typeface="Calibri"/>
              </a:rPr>
              <a:t> </a:t>
            </a:r>
            <a:r>
              <a:rPr sz="1800" dirty="0">
                <a:latin typeface="Calibri"/>
                <a:cs typeface="Calibri"/>
              </a:rPr>
              <a:t>DI</a:t>
            </a:r>
            <a:r>
              <a:rPr sz="1800" spc="-35" dirty="0">
                <a:latin typeface="Calibri"/>
                <a:cs typeface="Calibri"/>
              </a:rPr>
              <a:t> </a:t>
            </a:r>
            <a:r>
              <a:rPr sz="1800" spc="-10" dirty="0">
                <a:latin typeface="Calibri"/>
                <a:cs typeface="Calibri"/>
              </a:rPr>
              <a:t>TRASPORTO</a:t>
            </a:r>
            <a:endParaRPr sz="1800">
              <a:latin typeface="Calibri"/>
              <a:cs typeface="Calibri"/>
            </a:endParaRPr>
          </a:p>
        </p:txBody>
      </p:sp>
      <p:sp>
        <p:nvSpPr>
          <p:cNvPr id="6" name="object 6"/>
          <p:cNvSpPr txBox="1"/>
          <p:nvPr/>
        </p:nvSpPr>
        <p:spPr>
          <a:xfrm>
            <a:off x="5198367" y="1716930"/>
            <a:ext cx="2247900" cy="848994"/>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Calibri"/>
                <a:cs typeface="Calibri"/>
              </a:rPr>
              <a:t>SECRETORIA</a:t>
            </a:r>
            <a:r>
              <a:rPr sz="1800" b="1" spc="-30" dirty="0">
                <a:solidFill>
                  <a:srgbClr val="C00000"/>
                </a:solidFill>
                <a:latin typeface="Calibri"/>
                <a:cs typeface="Calibri"/>
              </a:rPr>
              <a:t> </a:t>
            </a:r>
            <a:r>
              <a:rPr sz="1800" b="1" spc="-10" dirty="0">
                <a:solidFill>
                  <a:srgbClr val="C00000"/>
                </a:solidFill>
                <a:latin typeface="Calibri"/>
                <a:cs typeface="Calibri"/>
              </a:rPr>
              <a:t>(BILE)</a:t>
            </a:r>
            <a:endParaRPr sz="1800">
              <a:latin typeface="Calibri"/>
              <a:cs typeface="Calibri"/>
            </a:endParaRPr>
          </a:p>
          <a:p>
            <a:pPr marL="12700">
              <a:lnSpc>
                <a:spcPct val="100000"/>
              </a:lnSpc>
            </a:pPr>
            <a:r>
              <a:rPr sz="1800" dirty="0">
                <a:latin typeface="Calibri"/>
                <a:cs typeface="Calibri"/>
              </a:rPr>
              <a:t>SALI</a:t>
            </a:r>
            <a:r>
              <a:rPr sz="1800" spc="-25" dirty="0">
                <a:latin typeface="Calibri"/>
                <a:cs typeface="Calibri"/>
              </a:rPr>
              <a:t> </a:t>
            </a:r>
            <a:r>
              <a:rPr sz="1800" spc="-10" dirty="0">
                <a:latin typeface="Calibri"/>
                <a:cs typeface="Calibri"/>
              </a:rPr>
              <a:t>BILIARI</a:t>
            </a:r>
            <a:endParaRPr sz="1800">
              <a:latin typeface="Calibri"/>
              <a:cs typeface="Calibri"/>
            </a:endParaRPr>
          </a:p>
          <a:p>
            <a:pPr marL="12700">
              <a:lnSpc>
                <a:spcPct val="100000"/>
              </a:lnSpc>
            </a:pPr>
            <a:r>
              <a:rPr sz="1800" dirty="0">
                <a:latin typeface="Calibri"/>
                <a:cs typeface="Calibri"/>
              </a:rPr>
              <a:t>BILIRUBINA</a:t>
            </a:r>
            <a:r>
              <a:rPr sz="1800" spc="-25" dirty="0">
                <a:latin typeface="Calibri"/>
                <a:cs typeface="Calibri"/>
              </a:rPr>
              <a:t> </a:t>
            </a:r>
            <a:r>
              <a:rPr sz="1800" spc="-35" dirty="0">
                <a:latin typeface="Calibri"/>
                <a:cs typeface="Calibri"/>
              </a:rPr>
              <a:t>CONIUGATA</a:t>
            </a:r>
            <a:endParaRPr sz="1800">
              <a:latin typeface="Calibri"/>
              <a:cs typeface="Calibri"/>
            </a:endParaRPr>
          </a:p>
        </p:txBody>
      </p:sp>
      <p:sp>
        <p:nvSpPr>
          <p:cNvPr id="7" name="object 7"/>
          <p:cNvSpPr txBox="1"/>
          <p:nvPr/>
        </p:nvSpPr>
        <p:spPr>
          <a:xfrm>
            <a:off x="5198367" y="2814158"/>
            <a:ext cx="2089785" cy="1123950"/>
          </a:xfrm>
          <a:prstGeom prst="rect">
            <a:avLst/>
          </a:prstGeom>
        </p:spPr>
        <p:txBody>
          <a:bodyPr vert="horz" wrap="square" lIns="0" tIns="12700" rIns="0" bIns="0" rtlCol="0">
            <a:spAutoFit/>
          </a:bodyPr>
          <a:lstStyle/>
          <a:p>
            <a:pPr marL="12700" marR="945515">
              <a:lnSpc>
                <a:spcPct val="100000"/>
              </a:lnSpc>
              <a:spcBef>
                <a:spcPts val="100"/>
              </a:spcBef>
            </a:pPr>
            <a:r>
              <a:rPr sz="1800" b="1" spc="-10" dirty="0">
                <a:solidFill>
                  <a:srgbClr val="C00000"/>
                </a:solidFill>
                <a:latin typeface="Calibri"/>
                <a:cs typeface="Calibri"/>
              </a:rPr>
              <a:t>RISERVA </a:t>
            </a:r>
            <a:r>
              <a:rPr sz="1800" spc="-10" dirty="0">
                <a:latin typeface="Calibri"/>
                <a:cs typeface="Calibri"/>
              </a:rPr>
              <a:t>GLICOGENO MINERALI</a:t>
            </a:r>
            <a:endParaRPr sz="1800">
              <a:latin typeface="Calibri"/>
              <a:cs typeface="Calibri"/>
            </a:endParaRPr>
          </a:p>
          <a:p>
            <a:pPr marL="12700">
              <a:lnSpc>
                <a:spcPct val="100000"/>
              </a:lnSpc>
              <a:spcBef>
                <a:spcPts val="5"/>
              </a:spcBef>
            </a:pPr>
            <a:r>
              <a:rPr sz="1800" spc="-20" dirty="0">
                <a:latin typeface="Calibri"/>
                <a:cs typeface="Calibri"/>
              </a:rPr>
              <a:t>VITAMINE</a:t>
            </a:r>
            <a:r>
              <a:rPr sz="1800" spc="-25" dirty="0">
                <a:latin typeface="Calibri"/>
                <a:cs typeface="Calibri"/>
              </a:rPr>
              <a:t> </a:t>
            </a:r>
            <a:r>
              <a:rPr sz="1800" dirty="0">
                <a:latin typeface="Calibri"/>
                <a:cs typeface="Calibri"/>
              </a:rPr>
              <a:t>(VIT</a:t>
            </a:r>
            <a:r>
              <a:rPr sz="1800" spc="-5" dirty="0">
                <a:latin typeface="Calibri"/>
                <a:cs typeface="Calibri"/>
              </a:rPr>
              <a:t> </a:t>
            </a:r>
            <a:r>
              <a:rPr sz="1800" dirty="0">
                <a:latin typeface="Calibri"/>
                <a:cs typeface="Calibri"/>
              </a:rPr>
              <a:t>A,</a:t>
            </a:r>
            <a:r>
              <a:rPr sz="1800" spc="10" dirty="0">
                <a:latin typeface="Calibri"/>
                <a:cs typeface="Calibri"/>
              </a:rPr>
              <a:t> </a:t>
            </a:r>
            <a:r>
              <a:rPr sz="1800" spc="-20" dirty="0">
                <a:latin typeface="Calibri"/>
                <a:cs typeface="Calibri"/>
              </a:rPr>
              <a:t>B12)</a:t>
            </a:r>
            <a:endParaRPr sz="1800">
              <a:latin typeface="Calibri"/>
              <a:cs typeface="Calibri"/>
            </a:endParaRPr>
          </a:p>
        </p:txBody>
      </p:sp>
      <p:sp>
        <p:nvSpPr>
          <p:cNvPr id="8" name="object 8"/>
          <p:cNvSpPr txBox="1"/>
          <p:nvPr/>
        </p:nvSpPr>
        <p:spPr>
          <a:xfrm>
            <a:off x="5198367" y="4186394"/>
            <a:ext cx="2522220" cy="848994"/>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rgbClr val="C00000"/>
                </a:solidFill>
                <a:latin typeface="Calibri"/>
                <a:cs typeface="Calibri"/>
              </a:rPr>
              <a:t>DETOSSIFICAZIONE </a:t>
            </a:r>
            <a:r>
              <a:rPr sz="1800" dirty="0">
                <a:latin typeface="Calibri"/>
                <a:cs typeface="Calibri"/>
              </a:rPr>
              <a:t>XENOBIOTICI</a:t>
            </a:r>
            <a:r>
              <a:rPr sz="1800" spc="-75" dirty="0">
                <a:latin typeface="Calibri"/>
                <a:cs typeface="Calibri"/>
              </a:rPr>
              <a:t> </a:t>
            </a:r>
            <a:r>
              <a:rPr sz="1800" dirty="0">
                <a:latin typeface="Calibri"/>
                <a:cs typeface="Calibri"/>
              </a:rPr>
              <a:t>(es</a:t>
            </a:r>
            <a:r>
              <a:rPr sz="1800" spc="-30" dirty="0">
                <a:latin typeface="Calibri"/>
                <a:cs typeface="Calibri"/>
              </a:rPr>
              <a:t> FARMACI) </a:t>
            </a:r>
            <a:r>
              <a:rPr sz="1800" spc="-10" dirty="0">
                <a:latin typeface="Calibri"/>
                <a:cs typeface="Calibri"/>
              </a:rPr>
              <a:t>STEROIDI</a:t>
            </a:r>
            <a:endParaRPr sz="1800">
              <a:latin typeface="Calibri"/>
              <a:cs typeface="Calibri"/>
            </a:endParaRPr>
          </a:p>
        </p:txBody>
      </p:sp>
      <p:sp>
        <p:nvSpPr>
          <p:cNvPr id="9" name="object 2"/>
          <p:cNvSpPr txBox="1">
            <a:spLocks/>
          </p:cNvSpPr>
          <p:nvPr/>
        </p:nvSpPr>
        <p:spPr>
          <a:xfrm>
            <a:off x="319411" y="246600"/>
            <a:ext cx="10603422" cy="50526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2400" b="0" i="0" kern="1200">
                <a:solidFill>
                  <a:srgbClr val="C00000"/>
                </a:solidFill>
                <a:latin typeface="Calibri"/>
                <a:ea typeface="+mj-ea"/>
                <a:cs typeface="Calibri"/>
              </a:defRPr>
            </a:lvl1pPr>
          </a:lstStyle>
          <a:p>
            <a:pPr marL="12700">
              <a:lnSpc>
                <a:spcPct val="100000"/>
              </a:lnSpc>
              <a:spcBef>
                <a:spcPts val="100"/>
              </a:spcBef>
            </a:pPr>
            <a:r>
              <a:rPr lang="it-IT" sz="3200" b="1" dirty="0">
                <a:solidFill>
                  <a:schemeClr val="accent1"/>
                </a:solidFill>
              </a:rPr>
              <a:t>Esami</a:t>
            </a:r>
            <a:r>
              <a:rPr lang="it-IT" sz="3200" b="1" spc="10" dirty="0">
                <a:solidFill>
                  <a:schemeClr val="accent1"/>
                </a:solidFill>
              </a:rPr>
              <a:t> </a:t>
            </a:r>
            <a:r>
              <a:rPr lang="it-IT" sz="3200" b="1" dirty="0">
                <a:solidFill>
                  <a:schemeClr val="accent1"/>
                </a:solidFill>
              </a:rPr>
              <a:t>biochimici</a:t>
            </a:r>
            <a:r>
              <a:rPr lang="it-IT" sz="3200" b="1" spc="-75" dirty="0">
                <a:solidFill>
                  <a:schemeClr val="accent1"/>
                </a:solidFill>
              </a:rPr>
              <a:t> </a:t>
            </a:r>
            <a:r>
              <a:rPr lang="it-IT" sz="3200" b="1" dirty="0">
                <a:solidFill>
                  <a:schemeClr val="accent1"/>
                </a:solidFill>
              </a:rPr>
              <a:t>della</a:t>
            </a:r>
            <a:r>
              <a:rPr lang="it-IT" sz="3200" b="1" spc="5" dirty="0">
                <a:solidFill>
                  <a:schemeClr val="accent1"/>
                </a:solidFill>
              </a:rPr>
              <a:t> </a:t>
            </a:r>
            <a:r>
              <a:rPr lang="it-IT" sz="3200" b="1" dirty="0" err="1">
                <a:solidFill>
                  <a:schemeClr val="accent1"/>
                </a:solidFill>
              </a:rPr>
              <a:t>funzionalita’</a:t>
            </a:r>
            <a:r>
              <a:rPr lang="it-IT" sz="3200" b="1" spc="-40" dirty="0">
                <a:solidFill>
                  <a:schemeClr val="accent1"/>
                </a:solidFill>
              </a:rPr>
              <a:t> EPATICA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8175" y="1175384"/>
            <a:ext cx="8016875" cy="4416425"/>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chemeClr val="accent1"/>
                </a:solidFill>
                <a:latin typeface="Calibri"/>
                <a:cs typeface="Calibri"/>
              </a:rPr>
              <a:t>MARCATORI</a:t>
            </a:r>
            <a:r>
              <a:rPr sz="2400" b="1" spc="-40" dirty="0">
                <a:solidFill>
                  <a:schemeClr val="accent1"/>
                </a:solidFill>
                <a:latin typeface="Calibri"/>
                <a:cs typeface="Calibri"/>
              </a:rPr>
              <a:t> </a:t>
            </a:r>
            <a:r>
              <a:rPr sz="2400" b="1" dirty="0">
                <a:solidFill>
                  <a:schemeClr val="accent1"/>
                </a:solidFill>
                <a:latin typeface="Calibri"/>
                <a:cs typeface="Calibri"/>
              </a:rPr>
              <a:t>BIOCHIMICI</a:t>
            </a:r>
            <a:r>
              <a:rPr sz="2400" b="1" spc="-50" dirty="0">
                <a:solidFill>
                  <a:schemeClr val="accent1"/>
                </a:solidFill>
                <a:latin typeface="Calibri"/>
                <a:cs typeface="Calibri"/>
              </a:rPr>
              <a:t> </a:t>
            </a:r>
            <a:r>
              <a:rPr sz="2400" b="1" dirty="0">
                <a:solidFill>
                  <a:schemeClr val="accent1"/>
                </a:solidFill>
                <a:latin typeface="Calibri"/>
                <a:cs typeface="Calibri"/>
              </a:rPr>
              <a:t>SIERICI</a:t>
            </a:r>
            <a:r>
              <a:rPr sz="2400" b="1" spc="-20" dirty="0">
                <a:solidFill>
                  <a:schemeClr val="accent1"/>
                </a:solidFill>
                <a:latin typeface="Calibri"/>
                <a:cs typeface="Calibri"/>
              </a:rPr>
              <a:t> </a:t>
            </a:r>
            <a:r>
              <a:rPr sz="2400" b="1" dirty="0">
                <a:solidFill>
                  <a:schemeClr val="accent1"/>
                </a:solidFill>
                <a:latin typeface="Calibri"/>
                <a:cs typeface="Calibri"/>
              </a:rPr>
              <a:t>DELLA</a:t>
            </a:r>
            <a:r>
              <a:rPr sz="2400" b="1" spc="-25" dirty="0">
                <a:solidFill>
                  <a:schemeClr val="accent1"/>
                </a:solidFill>
                <a:latin typeface="Calibri"/>
                <a:cs typeface="Calibri"/>
              </a:rPr>
              <a:t> FUNZIONALITA’</a:t>
            </a:r>
            <a:r>
              <a:rPr sz="2400" b="1" spc="-70" dirty="0">
                <a:solidFill>
                  <a:schemeClr val="accent1"/>
                </a:solidFill>
                <a:latin typeface="Calibri"/>
                <a:cs typeface="Calibri"/>
              </a:rPr>
              <a:t> </a:t>
            </a:r>
            <a:r>
              <a:rPr sz="2400" b="1" spc="-35" dirty="0">
                <a:solidFill>
                  <a:schemeClr val="accent1"/>
                </a:solidFill>
                <a:latin typeface="Calibri"/>
                <a:cs typeface="Calibri"/>
              </a:rPr>
              <a:t>EPATICA</a:t>
            </a:r>
            <a:endParaRPr sz="2400" dirty="0">
              <a:solidFill>
                <a:schemeClr val="accent1"/>
              </a:solidFill>
              <a:latin typeface="Calibri"/>
              <a:cs typeface="Calibri"/>
            </a:endParaRPr>
          </a:p>
          <a:p>
            <a:pPr>
              <a:lnSpc>
                <a:spcPct val="100000"/>
              </a:lnSpc>
              <a:spcBef>
                <a:spcPts val="10"/>
              </a:spcBef>
            </a:pPr>
            <a:endParaRPr sz="2350" dirty="0">
              <a:latin typeface="Calibri"/>
              <a:cs typeface="Calibri"/>
            </a:endParaRPr>
          </a:p>
          <a:p>
            <a:pPr marL="469265" indent="-456565">
              <a:lnSpc>
                <a:spcPct val="100000"/>
              </a:lnSpc>
              <a:spcBef>
                <a:spcPts val="5"/>
              </a:spcBef>
              <a:buAutoNum type="alphaUcPeriod"/>
              <a:tabLst>
                <a:tab pos="469265" algn="l"/>
                <a:tab pos="469900" algn="l"/>
              </a:tabLst>
            </a:pPr>
            <a:r>
              <a:rPr sz="2400" spc="-10" dirty="0">
                <a:latin typeface="Calibri"/>
                <a:cs typeface="Calibri"/>
              </a:rPr>
              <a:t>Bilirubina</a:t>
            </a:r>
            <a:endParaRPr sz="2400" dirty="0">
              <a:latin typeface="Calibri"/>
              <a:cs typeface="Calibri"/>
            </a:endParaRPr>
          </a:p>
          <a:p>
            <a:pPr marL="469265" indent="-456565">
              <a:lnSpc>
                <a:spcPct val="100000"/>
              </a:lnSpc>
              <a:buAutoNum type="alphaUcPeriod"/>
              <a:tabLst>
                <a:tab pos="469265" algn="l"/>
                <a:tab pos="469900" algn="l"/>
              </a:tabLst>
            </a:pPr>
            <a:r>
              <a:rPr sz="2400" spc="-10" dirty="0">
                <a:latin typeface="Calibri"/>
                <a:cs typeface="Calibri"/>
              </a:rPr>
              <a:t>Amminotranferasi</a:t>
            </a:r>
            <a:r>
              <a:rPr sz="2400" spc="-65" dirty="0">
                <a:latin typeface="Calibri"/>
                <a:cs typeface="Calibri"/>
              </a:rPr>
              <a:t> </a:t>
            </a:r>
            <a:r>
              <a:rPr sz="2400" dirty="0">
                <a:latin typeface="Calibri"/>
                <a:cs typeface="Calibri"/>
              </a:rPr>
              <a:t>(AST</a:t>
            </a:r>
            <a:r>
              <a:rPr sz="2400" spc="-15" dirty="0">
                <a:latin typeface="Calibri"/>
                <a:cs typeface="Calibri"/>
              </a:rPr>
              <a:t> </a:t>
            </a:r>
            <a:r>
              <a:rPr sz="2400" dirty="0">
                <a:latin typeface="Calibri"/>
                <a:cs typeface="Calibri"/>
              </a:rPr>
              <a:t>e</a:t>
            </a:r>
            <a:r>
              <a:rPr sz="2400" spc="5" dirty="0">
                <a:latin typeface="Calibri"/>
                <a:cs typeface="Calibri"/>
              </a:rPr>
              <a:t> </a:t>
            </a:r>
            <a:r>
              <a:rPr sz="2400" spc="-20" dirty="0">
                <a:latin typeface="Calibri"/>
                <a:cs typeface="Calibri"/>
              </a:rPr>
              <a:t>ALT)</a:t>
            </a:r>
            <a:endParaRPr sz="2400" dirty="0">
              <a:latin typeface="Calibri"/>
              <a:cs typeface="Calibri"/>
            </a:endParaRPr>
          </a:p>
          <a:p>
            <a:pPr marL="469265" indent="-456565">
              <a:lnSpc>
                <a:spcPct val="100000"/>
              </a:lnSpc>
              <a:buAutoNum type="alphaUcPeriod"/>
              <a:tabLst>
                <a:tab pos="469265" algn="l"/>
                <a:tab pos="469900" algn="l"/>
              </a:tabLst>
            </a:pPr>
            <a:r>
              <a:rPr sz="2400" spc="-10" dirty="0">
                <a:latin typeface="Calibri"/>
                <a:cs typeface="Calibri"/>
              </a:rPr>
              <a:t>Fosfatasi</a:t>
            </a:r>
            <a:r>
              <a:rPr sz="2400" spc="-105" dirty="0">
                <a:latin typeface="Calibri"/>
                <a:cs typeface="Calibri"/>
              </a:rPr>
              <a:t> </a:t>
            </a:r>
            <a:r>
              <a:rPr sz="2400" dirty="0">
                <a:latin typeface="Calibri"/>
                <a:cs typeface="Calibri"/>
              </a:rPr>
              <a:t>Alcalina</a:t>
            </a:r>
            <a:r>
              <a:rPr sz="2400" spc="-50" dirty="0">
                <a:latin typeface="Calibri"/>
                <a:cs typeface="Calibri"/>
              </a:rPr>
              <a:t> </a:t>
            </a:r>
            <a:r>
              <a:rPr sz="2400" spc="-10" dirty="0">
                <a:latin typeface="Calibri"/>
                <a:cs typeface="Calibri"/>
              </a:rPr>
              <a:t>(ALP)</a:t>
            </a:r>
            <a:endParaRPr sz="2400" dirty="0">
              <a:latin typeface="Calibri"/>
              <a:cs typeface="Calibri"/>
            </a:endParaRPr>
          </a:p>
          <a:p>
            <a:pPr marL="469265" indent="-456565">
              <a:lnSpc>
                <a:spcPct val="100000"/>
              </a:lnSpc>
              <a:buAutoNum type="alphaUcPeriod"/>
              <a:tabLst>
                <a:tab pos="469265" algn="l"/>
                <a:tab pos="469900" algn="l"/>
              </a:tabLst>
            </a:pPr>
            <a:r>
              <a:rPr sz="2400" dirty="0">
                <a:latin typeface="Calibri"/>
                <a:cs typeface="Calibri"/>
              </a:rPr>
              <a:t>Gamma-glutammil</a:t>
            </a:r>
            <a:r>
              <a:rPr sz="2400" spc="-90" dirty="0">
                <a:latin typeface="Calibri"/>
                <a:cs typeface="Calibri"/>
              </a:rPr>
              <a:t> </a:t>
            </a:r>
            <a:r>
              <a:rPr sz="2400" dirty="0">
                <a:latin typeface="Calibri"/>
                <a:cs typeface="Calibri"/>
              </a:rPr>
              <a:t>transpeptidasi</a:t>
            </a:r>
            <a:r>
              <a:rPr sz="2400" spc="-60" dirty="0">
                <a:latin typeface="Calibri"/>
                <a:cs typeface="Calibri"/>
              </a:rPr>
              <a:t> </a:t>
            </a:r>
            <a:r>
              <a:rPr sz="2400" dirty="0">
                <a:latin typeface="Calibri"/>
                <a:cs typeface="Calibri"/>
              </a:rPr>
              <a:t>(γ-</a:t>
            </a:r>
            <a:r>
              <a:rPr sz="2400" spc="-25" dirty="0">
                <a:latin typeface="Calibri"/>
                <a:cs typeface="Calibri"/>
              </a:rPr>
              <a:t>GT)</a:t>
            </a:r>
            <a:endParaRPr sz="2400" dirty="0">
              <a:latin typeface="Calibri"/>
              <a:cs typeface="Calibri"/>
            </a:endParaRPr>
          </a:p>
          <a:p>
            <a:pPr marL="469265" indent="-456565">
              <a:lnSpc>
                <a:spcPct val="100000"/>
              </a:lnSpc>
              <a:buAutoNum type="alphaUcPeriod"/>
              <a:tabLst>
                <a:tab pos="469265" algn="l"/>
                <a:tab pos="469900" algn="l"/>
              </a:tabLst>
            </a:pPr>
            <a:r>
              <a:rPr sz="2400" dirty="0">
                <a:latin typeface="Calibri"/>
                <a:cs typeface="Calibri"/>
              </a:rPr>
              <a:t>Albumina</a:t>
            </a:r>
            <a:r>
              <a:rPr sz="2400" spc="-90" dirty="0">
                <a:latin typeface="Calibri"/>
                <a:cs typeface="Calibri"/>
              </a:rPr>
              <a:t> </a:t>
            </a:r>
            <a:r>
              <a:rPr sz="2400" dirty="0">
                <a:latin typeface="Calibri"/>
                <a:cs typeface="Calibri"/>
              </a:rPr>
              <a:t>e </a:t>
            </a:r>
            <a:r>
              <a:rPr sz="2400" spc="-25" dirty="0">
                <a:latin typeface="Calibri"/>
                <a:cs typeface="Calibri"/>
              </a:rPr>
              <a:t>Tempo</a:t>
            </a:r>
            <a:r>
              <a:rPr sz="2400" spc="-50" dirty="0">
                <a:latin typeface="Calibri"/>
                <a:cs typeface="Calibri"/>
              </a:rPr>
              <a:t> </a:t>
            </a:r>
            <a:r>
              <a:rPr sz="2400" dirty="0">
                <a:latin typeface="Calibri"/>
                <a:cs typeface="Calibri"/>
              </a:rPr>
              <a:t>di</a:t>
            </a:r>
            <a:r>
              <a:rPr sz="2400" spc="-25" dirty="0">
                <a:latin typeface="Calibri"/>
                <a:cs typeface="Calibri"/>
              </a:rPr>
              <a:t> </a:t>
            </a:r>
            <a:r>
              <a:rPr sz="2400" spc="-10" dirty="0">
                <a:latin typeface="Calibri"/>
                <a:cs typeface="Calibri"/>
              </a:rPr>
              <a:t>protrombina</a:t>
            </a:r>
            <a:endParaRPr sz="2400" dirty="0">
              <a:latin typeface="Calibri"/>
              <a:cs typeface="Calibri"/>
            </a:endParaRPr>
          </a:p>
          <a:p>
            <a:pPr>
              <a:lnSpc>
                <a:spcPct val="100000"/>
              </a:lnSpc>
              <a:spcBef>
                <a:spcPts val="15"/>
              </a:spcBef>
              <a:buFont typeface="Calibri"/>
              <a:buAutoNum type="alphaUcPeriod"/>
            </a:pPr>
            <a:endParaRPr sz="2350" dirty="0">
              <a:latin typeface="Calibri"/>
              <a:cs typeface="Calibri"/>
            </a:endParaRPr>
          </a:p>
          <a:p>
            <a:pPr marL="12700">
              <a:lnSpc>
                <a:spcPct val="100000"/>
              </a:lnSpc>
            </a:pPr>
            <a:r>
              <a:rPr sz="2400" b="1" dirty="0">
                <a:solidFill>
                  <a:srgbClr val="C00000"/>
                </a:solidFill>
                <a:latin typeface="Calibri"/>
                <a:cs typeface="Calibri"/>
              </a:rPr>
              <a:t>Per</a:t>
            </a:r>
            <a:r>
              <a:rPr sz="2400" b="1" spc="-10" dirty="0">
                <a:solidFill>
                  <a:srgbClr val="C00000"/>
                </a:solidFill>
                <a:latin typeface="Calibri"/>
                <a:cs typeface="Calibri"/>
              </a:rPr>
              <a:t> </a:t>
            </a:r>
            <a:r>
              <a:rPr sz="2400" b="1" dirty="0">
                <a:solidFill>
                  <a:srgbClr val="C00000"/>
                </a:solidFill>
                <a:latin typeface="Calibri"/>
                <a:cs typeface="Calibri"/>
              </a:rPr>
              <a:t>la</a:t>
            </a:r>
            <a:r>
              <a:rPr sz="2400" b="1" spc="-50" dirty="0">
                <a:solidFill>
                  <a:srgbClr val="C00000"/>
                </a:solidFill>
                <a:latin typeface="Calibri"/>
                <a:cs typeface="Calibri"/>
              </a:rPr>
              <a:t> </a:t>
            </a:r>
            <a:r>
              <a:rPr sz="2400" b="1" dirty="0">
                <a:solidFill>
                  <a:srgbClr val="C00000"/>
                </a:solidFill>
                <a:latin typeface="Calibri"/>
                <a:cs typeface="Calibri"/>
              </a:rPr>
              <a:t>diagnosi</a:t>
            </a:r>
            <a:r>
              <a:rPr sz="2400" b="1" spc="-55" dirty="0">
                <a:solidFill>
                  <a:srgbClr val="C00000"/>
                </a:solidFill>
                <a:latin typeface="Calibri"/>
                <a:cs typeface="Calibri"/>
              </a:rPr>
              <a:t> </a:t>
            </a:r>
            <a:r>
              <a:rPr sz="2400" b="1" spc="-25" dirty="0">
                <a:solidFill>
                  <a:srgbClr val="C00000"/>
                </a:solidFill>
                <a:latin typeface="Calibri"/>
                <a:cs typeface="Calibri"/>
              </a:rPr>
              <a:t>di</a:t>
            </a:r>
            <a:endParaRPr sz="2400" dirty="0">
              <a:latin typeface="Calibri"/>
              <a:cs typeface="Calibri"/>
            </a:endParaRPr>
          </a:p>
          <a:p>
            <a:pPr marL="356870" lvl="1" indent="-344805">
              <a:lnSpc>
                <a:spcPct val="100000"/>
              </a:lnSpc>
              <a:spcBef>
                <a:spcPts val="5"/>
              </a:spcBef>
              <a:buFont typeface="Wingdings"/>
              <a:buChar char=""/>
              <a:tabLst>
                <a:tab pos="356870" algn="l"/>
                <a:tab pos="357505" algn="l"/>
              </a:tabLst>
            </a:pPr>
            <a:r>
              <a:rPr sz="2400" dirty="0">
                <a:solidFill>
                  <a:srgbClr val="C00000"/>
                </a:solidFill>
                <a:latin typeface="Calibri"/>
                <a:cs typeface="Calibri"/>
              </a:rPr>
              <a:t>Ostruzioni</a:t>
            </a:r>
            <a:r>
              <a:rPr sz="2400" spc="-85" dirty="0">
                <a:solidFill>
                  <a:srgbClr val="C00000"/>
                </a:solidFill>
                <a:latin typeface="Calibri"/>
                <a:cs typeface="Calibri"/>
              </a:rPr>
              <a:t> </a:t>
            </a:r>
            <a:r>
              <a:rPr sz="2400" dirty="0">
                <a:solidFill>
                  <a:srgbClr val="C00000"/>
                </a:solidFill>
                <a:latin typeface="Calibri"/>
                <a:cs typeface="Calibri"/>
              </a:rPr>
              <a:t>del</a:t>
            </a:r>
            <a:r>
              <a:rPr sz="2400" spc="-30" dirty="0">
                <a:solidFill>
                  <a:srgbClr val="C00000"/>
                </a:solidFill>
                <a:latin typeface="Calibri"/>
                <a:cs typeface="Calibri"/>
              </a:rPr>
              <a:t> </a:t>
            </a:r>
            <a:r>
              <a:rPr sz="2400" spc="-10" dirty="0">
                <a:solidFill>
                  <a:srgbClr val="C00000"/>
                </a:solidFill>
                <a:latin typeface="Calibri"/>
                <a:cs typeface="Calibri"/>
              </a:rPr>
              <a:t>tratto</a:t>
            </a:r>
            <a:r>
              <a:rPr sz="2400" spc="-105" dirty="0">
                <a:solidFill>
                  <a:srgbClr val="C00000"/>
                </a:solidFill>
                <a:latin typeface="Calibri"/>
                <a:cs typeface="Calibri"/>
              </a:rPr>
              <a:t> </a:t>
            </a:r>
            <a:r>
              <a:rPr sz="2400" dirty="0">
                <a:solidFill>
                  <a:srgbClr val="C00000"/>
                </a:solidFill>
                <a:latin typeface="Calibri"/>
                <a:cs typeface="Calibri"/>
              </a:rPr>
              <a:t>biliare</a:t>
            </a:r>
            <a:r>
              <a:rPr sz="2400" spc="-30" dirty="0">
                <a:solidFill>
                  <a:srgbClr val="C00000"/>
                </a:solidFill>
                <a:latin typeface="Calibri"/>
                <a:cs typeface="Calibri"/>
              </a:rPr>
              <a:t> </a:t>
            </a:r>
            <a:r>
              <a:rPr sz="2400" dirty="0">
                <a:solidFill>
                  <a:srgbClr val="C00000"/>
                </a:solidFill>
                <a:latin typeface="Calibri"/>
                <a:cs typeface="Calibri"/>
              </a:rPr>
              <a:t>(colestasi)</a:t>
            </a:r>
            <a:r>
              <a:rPr sz="2400" spc="-65" dirty="0">
                <a:solidFill>
                  <a:srgbClr val="C00000"/>
                </a:solidFill>
                <a:latin typeface="Calibri"/>
                <a:cs typeface="Calibri"/>
              </a:rPr>
              <a:t> </a:t>
            </a:r>
            <a:r>
              <a:rPr sz="2400" dirty="0">
                <a:solidFill>
                  <a:srgbClr val="C00000"/>
                </a:solidFill>
                <a:latin typeface="Calibri"/>
                <a:cs typeface="Calibri"/>
              </a:rPr>
              <a:t>(A</a:t>
            </a:r>
            <a:r>
              <a:rPr sz="2400" spc="10" dirty="0">
                <a:solidFill>
                  <a:srgbClr val="C00000"/>
                </a:solidFill>
                <a:latin typeface="Calibri"/>
                <a:cs typeface="Calibri"/>
              </a:rPr>
              <a:t> </a:t>
            </a:r>
            <a:r>
              <a:rPr sz="2400" dirty="0">
                <a:solidFill>
                  <a:srgbClr val="C00000"/>
                </a:solidFill>
                <a:latin typeface="Calibri"/>
                <a:cs typeface="Calibri"/>
              </a:rPr>
              <a:t>,</a:t>
            </a:r>
            <a:r>
              <a:rPr sz="2400" spc="-35" dirty="0">
                <a:solidFill>
                  <a:srgbClr val="C00000"/>
                </a:solidFill>
                <a:latin typeface="Calibri"/>
                <a:cs typeface="Calibri"/>
              </a:rPr>
              <a:t> </a:t>
            </a:r>
            <a:r>
              <a:rPr sz="2400" dirty="0">
                <a:solidFill>
                  <a:srgbClr val="C00000"/>
                </a:solidFill>
                <a:latin typeface="Calibri"/>
                <a:cs typeface="Calibri"/>
              </a:rPr>
              <a:t>C,</a:t>
            </a:r>
            <a:r>
              <a:rPr sz="2400" spc="-30" dirty="0">
                <a:solidFill>
                  <a:srgbClr val="C00000"/>
                </a:solidFill>
                <a:latin typeface="Calibri"/>
                <a:cs typeface="Calibri"/>
              </a:rPr>
              <a:t> </a:t>
            </a:r>
            <a:r>
              <a:rPr sz="2400" spc="-25" dirty="0">
                <a:solidFill>
                  <a:srgbClr val="C00000"/>
                </a:solidFill>
                <a:latin typeface="Calibri"/>
                <a:cs typeface="Calibri"/>
              </a:rPr>
              <a:t>D)</a:t>
            </a:r>
            <a:endParaRPr sz="2400" dirty="0">
              <a:latin typeface="Calibri"/>
              <a:cs typeface="Calibri"/>
            </a:endParaRPr>
          </a:p>
          <a:p>
            <a:pPr marL="356870" lvl="1" indent="-344805">
              <a:lnSpc>
                <a:spcPct val="100000"/>
              </a:lnSpc>
              <a:buFont typeface="Wingdings"/>
              <a:buChar char=""/>
              <a:tabLst>
                <a:tab pos="356870" algn="l"/>
                <a:tab pos="357505" algn="l"/>
              </a:tabLst>
            </a:pPr>
            <a:r>
              <a:rPr sz="2400" dirty="0">
                <a:solidFill>
                  <a:srgbClr val="C00000"/>
                </a:solidFill>
                <a:latin typeface="Calibri"/>
                <a:cs typeface="Calibri"/>
              </a:rPr>
              <a:t>Danno</a:t>
            </a:r>
            <a:r>
              <a:rPr sz="2400" spc="-50" dirty="0">
                <a:solidFill>
                  <a:srgbClr val="C00000"/>
                </a:solidFill>
                <a:latin typeface="Calibri"/>
                <a:cs typeface="Calibri"/>
              </a:rPr>
              <a:t> </a:t>
            </a:r>
            <a:r>
              <a:rPr sz="2400" dirty="0">
                <a:solidFill>
                  <a:srgbClr val="C00000"/>
                </a:solidFill>
                <a:latin typeface="Calibri"/>
                <a:cs typeface="Calibri"/>
              </a:rPr>
              <a:t>acuto</a:t>
            </a:r>
            <a:r>
              <a:rPr sz="2400" spc="-40" dirty="0">
                <a:solidFill>
                  <a:srgbClr val="C00000"/>
                </a:solidFill>
                <a:latin typeface="Calibri"/>
                <a:cs typeface="Calibri"/>
              </a:rPr>
              <a:t> </a:t>
            </a:r>
            <a:r>
              <a:rPr sz="2400" dirty="0">
                <a:solidFill>
                  <a:srgbClr val="C00000"/>
                </a:solidFill>
                <a:latin typeface="Calibri"/>
                <a:cs typeface="Calibri"/>
              </a:rPr>
              <a:t>epatocellulare</a:t>
            </a:r>
            <a:r>
              <a:rPr sz="2400" spc="-60" dirty="0">
                <a:solidFill>
                  <a:srgbClr val="C00000"/>
                </a:solidFill>
                <a:latin typeface="Calibri"/>
                <a:cs typeface="Calibri"/>
              </a:rPr>
              <a:t> </a:t>
            </a:r>
            <a:r>
              <a:rPr sz="2400" dirty="0">
                <a:solidFill>
                  <a:srgbClr val="C00000"/>
                </a:solidFill>
                <a:latin typeface="Calibri"/>
                <a:cs typeface="Calibri"/>
              </a:rPr>
              <a:t>(B</a:t>
            </a:r>
            <a:r>
              <a:rPr sz="2400" spc="-45" dirty="0">
                <a:solidFill>
                  <a:srgbClr val="C00000"/>
                </a:solidFill>
                <a:latin typeface="Calibri"/>
                <a:cs typeface="Calibri"/>
              </a:rPr>
              <a:t> </a:t>
            </a:r>
            <a:r>
              <a:rPr sz="2400" dirty="0">
                <a:solidFill>
                  <a:srgbClr val="C00000"/>
                </a:solidFill>
                <a:latin typeface="Calibri"/>
                <a:cs typeface="Calibri"/>
              </a:rPr>
              <a:t>e </a:t>
            </a:r>
            <a:r>
              <a:rPr sz="2400" spc="-25" dirty="0">
                <a:solidFill>
                  <a:srgbClr val="C00000"/>
                </a:solidFill>
                <a:latin typeface="Calibri"/>
                <a:cs typeface="Calibri"/>
              </a:rPr>
              <a:t>D)</a:t>
            </a:r>
            <a:endParaRPr sz="2400" dirty="0">
              <a:latin typeface="Calibri"/>
              <a:cs typeface="Calibri"/>
            </a:endParaRPr>
          </a:p>
          <a:p>
            <a:pPr marL="356870" lvl="1" indent="-344805">
              <a:lnSpc>
                <a:spcPct val="100000"/>
              </a:lnSpc>
              <a:buFont typeface="Wingdings"/>
              <a:buChar char=""/>
              <a:tabLst>
                <a:tab pos="356870" algn="l"/>
                <a:tab pos="357505" algn="l"/>
              </a:tabLst>
            </a:pPr>
            <a:r>
              <a:rPr sz="2400" dirty="0">
                <a:solidFill>
                  <a:srgbClr val="C00000"/>
                </a:solidFill>
                <a:latin typeface="Calibri"/>
                <a:cs typeface="Calibri"/>
              </a:rPr>
              <a:t>Malattia</a:t>
            </a:r>
            <a:r>
              <a:rPr sz="2400" spc="-114" dirty="0">
                <a:solidFill>
                  <a:srgbClr val="C00000"/>
                </a:solidFill>
                <a:latin typeface="Calibri"/>
                <a:cs typeface="Calibri"/>
              </a:rPr>
              <a:t> </a:t>
            </a:r>
            <a:r>
              <a:rPr sz="2400" dirty="0">
                <a:solidFill>
                  <a:srgbClr val="C00000"/>
                </a:solidFill>
                <a:latin typeface="Calibri"/>
                <a:cs typeface="Calibri"/>
              </a:rPr>
              <a:t>epatica</a:t>
            </a:r>
            <a:r>
              <a:rPr sz="2400" spc="-90" dirty="0">
                <a:solidFill>
                  <a:srgbClr val="C00000"/>
                </a:solidFill>
                <a:latin typeface="Calibri"/>
                <a:cs typeface="Calibri"/>
              </a:rPr>
              <a:t> </a:t>
            </a:r>
            <a:r>
              <a:rPr sz="2400" dirty="0">
                <a:solidFill>
                  <a:srgbClr val="C00000"/>
                </a:solidFill>
                <a:latin typeface="Calibri"/>
                <a:cs typeface="Calibri"/>
              </a:rPr>
              <a:t>cronica</a:t>
            </a:r>
            <a:r>
              <a:rPr sz="2400" spc="-65" dirty="0">
                <a:solidFill>
                  <a:srgbClr val="C00000"/>
                </a:solidFill>
                <a:latin typeface="Calibri"/>
                <a:cs typeface="Calibri"/>
              </a:rPr>
              <a:t> </a:t>
            </a:r>
            <a:r>
              <a:rPr sz="2400" spc="-25" dirty="0">
                <a:solidFill>
                  <a:srgbClr val="C00000"/>
                </a:solidFill>
                <a:latin typeface="Calibri"/>
                <a:cs typeface="Calibri"/>
              </a:rPr>
              <a:t>(E)</a:t>
            </a:r>
            <a:endParaRPr sz="2400" dirty="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1929" y="172324"/>
            <a:ext cx="11611331" cy="4511491"/>
          </a:xfrm>
          <a:prstGeom prst="rect">
            <a:avLst/>
          </a:prstGeom>
        </p:spPr>
        <p:txBody>
          <a:bodyPr vert="horz" wrap="square" lIns="0" tIns="12700" rIns="0" bIns="0" rtlCol="0">
            <a:spAutoFit/>
          </a:bodyPr>
          <a:lstStyle/>
          <a:p>
            <a:pPr marL="18415">
              <a:lnSpc>
                <a:spcPct val="100000"/>
              </a:lnSpc>
              <a:spcBef>
                <a:spcPts val="100"/>
              </a:spcBef>
            </a:pPr>
            <a:r>
              <a:rPr sz="2400" b="1" dirty="0">
                <a:solidFill>
                  <a:srgbClr val="C00000"/>
                </a:solidFill>
                <a:latin typeface="Calibri"/>
                <a:cs typeface="Calibri"/>
              </a:rPr>
              <a:t>AMMINOTRANSFERASI</a:t>
            </a:r>
            <a:r>
              <a:rPr sz="2400" b="1" spc="-80" dirty="0">
                <a:solidFill>
                  <a:srgbClr val="C00000"/>
                </a:solidFill>
                <a:latin typeface="Calibri"/>
                <a:cs typeface="Calibri"/>
              </a:rPr>
              <a:t> </a:t>
            </a:r>
            <a:r>
              <a:rPr sz="2400" b="1" dirty="0">
                <a:solidFill>
                  <a:srgbClr val="C00000"/>
                </a:solidFill>
                <a:latin typeface="Calibri"/>
                <a:cs typeface="Calibri"/>
              </a:rPr>
              <a:t>(AST</a:t>
            </a:r>
            <a:r>
              <a:rPr sz="2400" b="1" spc="-40" dirty="0">
                <a:solidFill>
                  <a:srgbClr val="C00000"/>
                </a:solidFill>
                <a:latin typeface="Calibri"/>
                <a:cs typeface="Calibri"/>
              </a:rPr>
              <a:t> </a:t>
            </a:r>
            <a:r>
              <a:rPr sz="2400" b="1" dirty="0">
                <a:solidFill>
                  <a:srgbClr val="C00000"/>
                </a:solidFill>
                <a:latin typeface="Calibri"/>
                <a:cs typeface="Calibri"/>
              </a:rPr>
              <a:t>e</a:t>
            </a:r>
            <a:r>
              <a:rPr sz="2400" b="1" spc="-30" dirty="0">
                <a:solidFill>
                  <a:srgbClr val="C00000"/>
                </a:solidFill>
                <a:latin typeface="Calibri"/>
                <a:cs typeface="Calibri"/>
              </a:rPr>
              <a:t> </a:t>
            </a:r>
            <a:r>
              <a:rPr sz="2400" b="1" spc="-20" dirty="0">
                <a:solidFill>
                  <a:srgbClr val="C00000"/>
                </a:solidFill>
                <a:latin typeface="Calibri"/>
                <a:cs typeface="Calibri"/>
              </a:rPr>
              <a:t>ALT)</a:t>
            </a:r>
            <a:r>
              <a:rPr lang="en-US" sz="2400" b="1" spc="-20" dirty="0">
                <a:solidFill>
                  <a:srgbClr val="C00000"/>
                </a:solidFill>
                <a:latin typeface="Calibri"/>
                <a:cs typeface="Calibri"/>
              </a:rPr>
              <a:t> </a:t>
            </a:r>
            <a:br>
              <a:rPr lang="en-US" sz="2400" b="1" spc="-20" dirty="0">
                <a:solidFill>
                  <a:srgbClr val="C00000"/>
                </a:solidFill>
                <a:latin typeface="Calibri"/>
                <a:cs typeface="Calibri"/>
              </a:rPr>
            </a:br>
            <a:r>
              <a:rPr lang="it-IT" sz="2000" dirty="0">
                <a:solidFill>
                  <a:srgbClr val="C00000"/>
                </a:solidFill>
                <a:latin typeface="Calibri"/>
                <a:cs typeface="Calibri"/>
              </a:rPr>
              <a:t>AST:</a:t>
            </a:r>
            <a:r>
              <a:rPr lang="it-IT" sz="2000" spc="340" dirty="0">
                <a:solidFill>
                  <a:srgbClr val="C00000"/>
                </a:solidFill>
                <a:latin typeface="Calibri"/>
                <a:cs typeface="Calibri"/>
              </a:rPr>
              <a:t> </a:t>
            </a:r>
            <a:r>
              <a:rPr lang="it-IT" sz="2000" dirty="0">
                <a:latin typeface="Calibri"/>
                <a:cs typeface="Calibri"/>
              </a:rPr>
              <a:t>LSR,</a:t>
            </a:r>
            <a:r>
              <a:rPr lang="it-IT" sz="2000" spc="-40" dirty="0">
                <a:latin typeface="Calibri"/>
                <a:cs typeface="Calibri"/>
              </a:rPr>
              <a:t> </a:t>
            </a:r>
            <a:r>
              <a:rPr lang="it-IT" sz="2000" dirty="0">
                <a:latin typeface="Calibri"/>
                <a:cs typeface="Calibri"/>
              </a:rPr>
              <a:t>livelli</a:t>
            </a:r>
            <a:r>
              <a:rPr lang="it-IT" sz="2000" spc="-5" dirty="0">
                <a:latin typeface="Calibri"/>
                <a:cs typeface="Calibri"/>
              </a:rPr>
              <a:t> </a:t>
            </a:r>
            <a:r>
              <a:rPr lang="it-IT" sz="2000" dirty="0">
                <a:latin typeface="Calibri"/>
                <a:cs typeface="Calibri"/>
              </a:rPr>
              <a:t>sierici</a:t>
            </a:r>
            <a:r>
              <a:rPr lang="it-IT" sz="2000" spc="-30" dirty="0">
                <a:latin typeface="Calibri"/>
                <a:cs typeface="Calibri"/>
              </a:rPr>
              <a:t> </a:t>
            </a:r>
            <a:r>
              <a:rPr lang="it-IT" sz="2000" dirty="0">
                <a:latin typeface="Calibri"/>
                <a:cs typeface="Calibri"/>
              </a:rPr>
              <a:t>di</a:t>
            </a:r>
            <a:r>
              <a:rPr lang="it-IT" sz="2000" spc="-25" dirty="0">
                <a:latin typeface="Calibri"/>
                <a:cs typeface="Calibri"/>
              </a:rPr>
              <a:t> </a:t>
            </a:r>
            <a:r>
              <a:rPr lang="it-IT" sz="2000" dirty="0">
                <a:latin typeface="Calibri"/>
                <a:cs typeface="Calibri"/>
              </a:rPr>
              <a:t>riferimento</a:t>
            </a:r>
            <a:r>
              <a:rPr lang="it-IT" sz="2000" spc="5" dirty="0">
                <a:latin typeface="Calibri"/>
                <a:cs typeface="Calibri"/>
              </a:rPr>
              <a:t> </a:t>
            </a:r>
            <a:r>
              <a:rPr lang="it-IT" sz="2000" dirty="0">
                <a:latin typeface="Calibri"/>
                <a:cs typeface="Calibri"/>
              </a:rPr>
              <a:t>=</a:t>
            </a:r>
            <a:r>
              <a:rPr lang="it-IT" sz="2000" spc="-25" dirty="0">
                <a:latin typeface="Calibri"/>
                <a:cs typeface="Calibri"/>
              </a:rPr>
              <a:t> </a:t>
            </a:r>
            <a:r>
              <a:rPr lang="it-IT" sz="2000" dirty="0">
                <a:latin typeface="Calibri"/>
                <a:cs typeface="Calibri"/>
              </a:rPr>
              <a:t>34</a:t>
            </a:r>
            <a:r>
              <a:rPr lang="it-IT" sz="2000" spc="-40" dirty="0">
                <a:latin typeface="Calibri"/>
                <a:cs typeface="Calibri"/>
              </a:rPr>
              <a:t> </a:t>
            </a:r>
            <a:r>
              <a:rPr lang="it-IT" sz="2000" spc="-25" dirty="0">
                <a:latin typeface="Calibri"/>
                <a:cs typeface="Calibri"/>
              </a:rPr>
              <a:t>U/L</a:t>
            </a:r>
            <a:endParaRPr lang="it-IT" sz="2000" dirty="0">
              <a:latin typeface="Calibri"/>
              <a:cs typeface="Calibri"/>
            </a:endParaRPr>
          </a:p>
          <a:p>
            <a:pPr marL="18415">
              <a:lnSpc>
                <a:spcPct val="100000"/>
              </a:lnSpc>
            </a:pPr>
            <a:r>
              <a:rPr lang="it-IT" sz="2000" spc="-10" dirty="0">
                <a:solidFill>
                  <a:srgbClr val="C00000"/>
                </a:solidFill>
                <a:latin typeface="Calibri"/>
                <a:cs typeface="Calibri"/>
              </a:rPr>
              <a:t>(ALT)</a:t>
            </a:r>
            <a:r>
              <a:rPr lang="it-IT" sz="2000" spc="-10" dirty="0">
                <a:latin typeface="Calibri"/>
                <a:cs typeface="Calibri"/>
              </a:rPr>
              <a:t>:</a:t>
            </a:r>
            <a:r>
              <a:rPr lang="it-IT" sz="2000" spc="-25" dirty="0">
                <a:latin typeface="Calibri"/>
                <a:cs typeface="Calibri"/>
              </a:rPr>
              <a:t> </a:t>
            </a:r>
            <a:r>
              <a:rPr lang="it-IT" sz="2000" dirty="0">
                <a:latin typeface="Calibri"/>
                <a:cs typeface="Calibri"/>
              </a:rPr>
              <a:t>LSR,</a:t>
            </a:r>
            <a:r>
              <a:rPr lang="it-IT" sz="2000" spc="-20" dirty="0">
                <a:latin typeface="Calibri"/>
                <a:cs typeface="Calibri"/>
              </a:rPr>
              <a:t> </a:t>
            </a:r>
            <a:r>
              <a:rPr lang="it-IT" sz="2000" dirty="0">
                <a:latin typeface="Calibri"/>
                <a:cs typeface="Calibri"/>
              </a:rPr>
              <a:t>livelli</a:t>
            </a:r>
            <a:r>
              <a:rPr lang="it-IT" sz="2000" spc="20" dirty="0">
                <a:latin typeface="Calibri"/>
                <a:cs typeface="Calibri"/>
              </a:rPr>
              <a:t> </a:t>
            </a:r>
            <a:r>
              <a:rPr lang="it-IT" sz="2000" dirty="0">
                <a:latin typeface="Calibri"/>
                <a:cs typeface="Calibri"/>
              </a:rPr>
              <a:t>sierici</a:t>
            </a:r>
            <a:r>
              <a:rPr lang="it-IT" sz="2000" spc="-10" dirty="0">
                <a:latin typeface="Calibri"/>
                <a:cs typeface="Calibri"/>
              </a:rPr>
              <a:t> </a:t>
            </a:r>
            <a:r>
              <a:rPr lang="it-IT" sz="2000" dirty="0">
                <a:latin typeface="Calibri"/>
                <a:cs typeface="Calibri"/>
              </a:rPr>
              <a:t>di</a:t>
            </a:r>
            <a:r>
              <a:rPr lang="it-IT" sz="2000" spc="-5" dirty="0">
                <a:latin typeface="Calibri"/>
                <a:cs typeface="Calibri"/>
              </a:rPr>
              <a:t> </a:t>
            </a:r>
            <a:r>
              <a:rPr lang="it-IT" sz="2000" spc="-10" dirty="0">
                <a:latin typeface="Calibri"/>
                <a:cs typeface="Calibri"/>
              </a:rPr>
              <a:t>riferimento</a:t>
            </a:r>
            <a:r>
              <a:rPr lang="it-IT" sz="2000" spc="30" dirty="0">
                <a:latin typeface="Calibri"/>
                <a:cs typeface="Calibri"/>
              </a:rPr>
              <a:t> </a:t>
            </a:r>
            <a:r>
              <a:rPr lang="it-IT" sz="2000" dirty="0">
                <a:latin typeface="Calibri"/>
                <a:cs typeface="Calibri"/>
              </a:rPr>
              <a:t>=</a:t>
            </a:r>
            <a:r>
              <a:rPr lang="it-IT" sz="2000" spc="-10" dirty="0">
                <a:latin typeface="Calibri"/>
                <a:cs typeface="Calibri"/>
              </a:rPr>
              <a:t> </a:t>
            </a:r>
            <a:r>
              <a:rPr lang="it-IT" sz="2000" dirty="0">
                <a:latin typeface="Calibri"/>
                <a:cs typeface="Calibri"/>
              </a:rPr>
              <a:t>59</a:t>
            </a:r>
            <a:r>
              <a:rPr lang="it-IT" sz="2000" spc="-20" dirty="0">
                <a:latin typeface="Calibri"/>
                <a:cs typeface="Calibri"/>
              </a:rPr>
              <a:t> </a:t>
            </a:r>
            <a:r>
              <a:rPr lang="it-IT" sz="2000" dirty="0">
                <a:latin typeface="Calibri"/>
                <a:cs typeface="Calibri"/>
              </a:rPr>
              <a:t>(M);</a:t>
            </a:r>
            <a:r>
              <a:rPr lang="it-IT" sz="2000" spc="5" dirty="0">
                <a:latin typeface="Calibri"/>
                <a:cs typeface="Calibri"/>
              </a:rPr>
              <a:t> </a:t>
            </a:r>
            <a:r>
              <a:rPr lang="it-IT" sz="2000" dirty="0">
                <a:latin typeface="Calibri"/>
                <a:cs typeface="Calibri"/>
              </a:rPr>
              <a:t>41</a:t>
            </a:r>
            <a:r>
              <a:rPr lang="it-IT" sz="2000" spc="-20" dirty="0">
                <a:latin typeface="Calibri"/>
                <a:cs typeface="Calibri"/>
              </a:rPr>
              <a:t> </a:t>
            </a:r>
            <a:r>
              <a:rPr lang="it-IT" sz="2000" dirty="0">
                <a:latin typeface="Calibri"/>
                <a:cs typeface="Calibri"/>
              </a:rPr>
              <a:t>(F)</a:t>
            </a:r>
            <a:r>
              <a:rPr lang="it-IT" sz="2000" spc="-20" dirty="0">
                <a:latin typeface="Calibri"/>
                <a:cs typeface="Calibri"/>
              </a:rPr>
              <a:t> </a:t>
            </a:r>
            <a:r>
              <a:rPr lang="it-IT" sz="2000" spc="-25" dirty="0">
                <a:latin typeface="Calibri"/>
                <a:cs typeface="Calibri"/>
              </a:rPr>
              <a:t>U/L</a:t>
            </a:r>
            <a:endParaRPr lang="it-IT" sz="2000" dirty="0">
              <a:latin typeface="Calibri"/>
              <a:cs typeface="Calibri"/>
            </a:endParaRPr>
          </a:p>
          <a:p>
            <a:pPr marL="12700">
              <a:lnSpc>
                <a:spcPct val="100000"/>
              </a:lnSpc>
            </a:pPr>
            <a:r>
              <a:rPr lang="it-IT" sz="2000" spc="-10" dirty="0">
                <a:latin typeface="Calibri"/>
                <a:cs typeface="Calibri"/>
              </a:rPr>
              <a:t>L</a:t>
            </a:r>
            <a:r>
              <a:rPr lang="it-IT" sz="2000" b="1" spc="-10" dirty="0">
                <a:latin typeface="Calibri"/>
                <a:cs typeface="Calibri"/>
              </a:rPr>
              <a:t>’ALT</a:t>
            </a:r>
            <a:r>
              <a:rPr lang="it-IT" sz="2000" spc="-10" dirty="0">
                <a:latin typeface="Calibri"/>
                <a:cs typeface="Calibri"/>
              </a:rPr>
              <a:t>, </a:t>
            </a:r>
            <a:r>
              <a:rPr lang="it-IT" sz="2000" b="1" spc="-10" dirty="0">
                <a:latin typeface="Calibri"/>
                <a:cs typeface="Calibri"/>
              </a:rPr>
              <a:t>prevalentemente citoplasmatica</a:t>
            </a:r>
            <a:r>
              <a:rPr lang="it-IT" sz="2000" spc="-10" dirty="0">
                <a:latin typeface="Calibri"/>
                <a:cs typeface="Calibri"/>
              </a:rPr>
              <a:t>, può aumentare già in caso di alterazione della permeabilità di membrana; l’</a:t>
            </a:r>
            <a:r>
              <a:rPr lang="it-IT" sz="2000" b="1" spc="-10" dirty="0">
                <a:latin typeface="Calibri"/>
                <a:cs typeface="Calibri"/>
              </a:rPr>
              <a:t>AST</a:t>
            </a:r>
            <a:r>
              <a:rPr lang="it-IT" sz="2000" spc="-10" dirty="0">
                <a:latin typeface="Calibri"/>
                <a:cs typeface="Calibri"/>
              </a:rPr>
              <a:t>, soprattutto nella componente </a:t>
            </a:r>
            <a:r>
              <a:rPr lang="it-IT" sz="2000" b="1" spc="-10" dirty="0">
                <a:latin typeface="Calibri"/>
                <a:cs typeface="Calibri"/>
              </a:rPr>
              <a:t>mitocondriale</a:t>
            </a:r>
            <a:r>
              <a:rPr lang="it-IT" sz="2000" spc="-10" dirty="0">
                <a:latin typeface="Calibri"/>
                <a:cs typeface="Calibri"/>
              </a:rPr>
              <a:t>, tende a comparire con danno cellulare più severo, spesso necrotico, e quindi ha un significato di lesione più profonda (ma non solo di fegato, anche di muscolo e globuli rossi). AST senza ALT: spesso non viene da necrosi epatica!</a:t>
            </a:r>
          </a:p>
          <a:p>
            <a:pPr marL="12700">
              <a:lnSpc>
                <a:spcPct val="100000"/>
              </a:lnSpc>
            </a:pPr>
            <a:endParaRPr sz="2350" dirty="0">
              <a:latin typeface="Calibri"/>
              <a:cs typeface="Calibri"/>
            </a:endParaRPr>
          </a:p>
          <a:p>
            <a:pPr marL="18415">
              <a:lnSpc>
                <a:spcPct val="100000"/>
              </a:lnSpc>
            </a:pPr>
            <a:r>
              <a:rPr sz="2400" b="1" spc="-55" dirty="0">
                <a:solidFill>
                  <a:srgbClr val="C00000"/>
                </a:solidFill>
                <a:latin typeface="Calibri"/>
                <a:cs typeface="Calibri"/>
              </a:rPr>
              <a:t>FOSFATASI</a:t>
            </a:r>
            <a:r>
              <a:rPr sz="2400" b="1" spc="-80" dirty="0">
                <a:solidFill>
                  <a:srgbClr val="C00000"/>
                </a:solidFill>
                <a:latin typeface="Calibri"/>
                <a:cs typeface="Calibri"/>
              </a:rPr>
              <a:t> </a:t>
            </a:r>
            <a:r>
              <a:rPr sz="2400" b="1" dirty="0">
                <a:solidFill>
                  <a:srgbClr val="C00000"/>
                </a:solidFill>
                <a:latin typeface="Calibri"/>
                <a:cs typeface="Calibri"/>
              </a:rPr>
              <a:t>ALCALINA</a:t>
            </a:r>
            <a:r>
              <a:rPr sz="2400" b="1" spc="-90" dirty="0">
                <a:solidFill>
                  <a:srgbClr val="C00000"/>
                </a:solidFill>
                <a:latin typeface="Calibri"/>
                <a:cs typeface="Calibri"/>
              </a:rPr>
              <a:t> </a:t>
            </a:r>
            <a:r>
              <a:rPr sz="2400" b="1" spc="-10" dirty="0">
                <a:solidFill>
                  <a:srgbClr val="C00000"/>
                </a:solidFill>
                <a:latin typeface="Calibri"/>
                <a:cs typeface="Calibri"/>
              </a:rPr>
              <a:t>(ALP)</a:t>
            </a:r>
            <a:br>
              <a:rPr lang="en-US" sz="2400" b="1" spc="-10" dirty="0">
                <a:solidFill>
                  <a:srgbClr val="C00000"/>
                </a:solidFill>
                <a:latin typeface="Calibri"/>
                <a:cs typeface="Calibri"/>
              </a:rPr>
            </a:br>
            <a:r>
              <a:rPr lang="en-US" sz="2000" spc="-10" dirty="0">
                <a:latin typeface="Calibri"/>
                <a:cs typeface="Calibri"/>
              </a:rPr>
              <a:t>Normal range: </a:t>
            </a:r>
            <a:r>
              <a:rPr lang="pl-PL" sz="2000" spc="-10" dirty="0">
                <a:latin typeface="Calibri"/>
                <a:cs typeface="Calibri"/>
              </a:rPr>
              <a:t>33-</a:t>
            </a:r>
            <a:r>
              <a:rPr lang="pl-PL" sz="2000" dirty="0">
                <a:latin typeface="Calibri"/>
                <a:cs typeface="Calibri"/>
              </a:rPr>
              <a:t>98 U/L</a:t>
            </a:r>
            <a:r>
              <a:rPr lang="pl-PL" sz="2000" spc="10" dirty="0">
                <a:latin typeface="Calibri"/>
                <a:cs typeface="Calibri"/>
              </a:rPr>
              <a:t> </a:t>
            </a:r>
            <a:r>
              <a:rPr lang="pl-PL" sz="2000" spc="-25" dirty="0">
                <a:latin typeface="Calibri"/>
                <a:cs typeface="Calibri"/>
              </a:rPr>
              <a:t>(F)</a:t>
            </a:r>
            <a:r>
              <a:rPr lang="en-US" sz="2000" spc="-25" dirty="0">
                <a:latin typeface="Calibri"/>
                <a:cs typeface="Calibri"/>
              </a:rPr>
              <a:t>; </a:t>
            </a:r>
            <a:r>
              <a:rPr lang="pl-PL" sz="2000" spc="-10" dirty="0">
                <a:latin typeface="Calibri"/>
                <a:cs typeface="Calibri"/>
              </a:rPr>
              <a:t>43-</a:t>
            </a:r>
            <a:r>
              <a:rPr lang="pl-PL" sz="2000" dirty="0">
                <a:latin typeface="Calibri"/>
                <a:cs typeface="Calibri"/>
              </a:rPr>
              <a:t>115</a:t>
            </a:r>
            <a:r>
              <a:rPr lang="pl-PL" sz="2000" spc="5" dirty="0">
                <a:latin typeface="Calibri"/>
                <a:cs typeface="Calibri"/>
              </a:rPr>
              <a:t> </a:t>
            </a:r>
            <a:r>
              <a:rPr lang="pl-PL" sz="2000" dirty="0">
                <a:latin typeface="Calibri"/>
                <a:cs typeface="Calibri"/>
              </a:rPr>
              <a:t>U/L</a:t>
            </a:r>
            <a:r>
              <a:rPr lang="pl-PL" sz="2000" spc="20" dirty="0">
                <a:latin typeface="Calibri"/>
                <a:cs typeface="Calibri"/>
              </a:rPr>
              <a:t> </a:t>
            </a:r>
            <a:r>
              <a:rPr lang="pl-PL" sz="2000" spc="-25" dirty="0">
                <a:latin typeface="Calibri"/>
                <a:cs typeface="Calibri"/>
              </a:rPr>
              <a:t>(M)</a:t>
            </a:r>
            <a:endParaRPr lang="pl-PL" sz="2000" dirty="0">
              <a:latin typeface="Calibri"/>
              <a:cs typeface="Calibri"/>
            </a:endParaRPr>
          </a:p>
          <a:p>
            <a:pPr marL="12700"/>
            <a:r>
              <a:rPr lang="en-US" sz="2000" spc="-10" dirty="0">
                <a:cs typeface="Calibri"/>
              </a:rPr>
              <a:t>E’ </a:t>
            </a:r>
            <a:r>
              <a:rPr lang="en-US" sz="2000" u="sng" spc="-10" dirty="0" err="1">
                <a:cs typeface="Calibri"/>
              </a:rPr>
              <a:t>upregolata</a:t>
            </a:r>
            <a:r>
              <a:rPr lang="en-US" sz="2000" spc="-10" dirty="0">
                <a:cs typeface="Calibri"/>
              </a:rPr>
              <a:t> in </a:t>
            </a:r>
            <a:r>
              <a:rPr lang="en-US" sz="2000" spc="-10" dirty="0" err="1">
                <a:cs typeface="Calibri"/>
              </a:rPr>
              <a:t>stasi</a:t>
            </a:r>
            <a:r>
              <a:rPr lang="en-US" sz="2000" spc="-10" dirty="0">
                <a:cs typeface="Calibri"/>
              </a:rPr>
              <a:t> </a:t>
            </a:r>
            <a:r>
              <a:rPr lang="en-US" sz="2000" spc="-10" dirty="0" err="1">
                <a:cs typeface="Calibri"/>
              </a:rPr>
              <a:t>biliare</a:t>
            </a:r>
            <a:r>
              <a:rPr lang="en-US" sz="2000" spc="-10" dirty="0">
                <a:cs typeface="Calibri"/>
              </a:rPr>
              <a:t>, ma </a:t>
            </a:r>
            <a:r>
              <a:rPr lang="en-US" sz="2000" spc="-10" dirty="0" err="1">
                <a:cs typeface="Calibri"/>
              </a:rPr>
              <a:t>aumento</a:t>
            </a:r>
            <a:r>
              <a:rPr lang="en-US" sz="2000" spc="-10" dirty="0">
                <a:cs typeface="Calibri"/>
              </a:rPr>
              <a:t> </a:t>
            </a:r>
            <a:r>
              <a:rPr lang="en-US" sz="2000" spc="-10" dirty="0" err="1">
                <a:cs typeface="Calibri"/>
              </a:rPr>
              <a:t>anche</a:t>
            </a:r>
            <a:r>
              <a:rPr lang="en-US" sz="2000" spc="-10" dirty="0">
                <a:cs typeface="Calibri"/>
              </a:rPr>
              <a:t> in </a:t>
            </a:r>
            <a:r>
              <a:rPr lang="en-US" sz="2000" spc="-10" dirty="0" err="1">
                <a:cs typeface="Calibri"/>
              </a:rPr>
              <a:t>aumentato</a:t>
            </a:r>
            <a:r>
              <a:rPr lang="en-US" sz="2000" spc="-10" dirty="0">
                <a:cs typeface="Calibri"/>
              </a:rPr>
              <a:t> turnover </a:t>
            </a:r>
            <a:r>
              <a:rPr lang="en-US" sz="2000" spc="-10" dirty="0" err="1">
                <a:cs typeface="Calibri"/>
              </a:rPr>
              <a:t>osseo</a:t>
            </a:r>
            <a:r>
              <a:rPr lang="en-US" sz="2000" spc="-10" dirty="0">
                <a:cs typeface="Calibri"/>
              </a:rPr>
              <a:t>. Indica:</a:t>
            </a:r>
            <a:endParaRPr lang="en-US" sz="2000" spc="-10" dirty="0">
              <a:latin typeface="Calibri"/>
              <a:cs typeface="Calibri"/>
            </a:endParaRPr>
          </a:p>
          <a:p>
            <a:pPr marL="356870" indent="-344805">
              <a:lnSpc>
                <a:spcPct val="100000"/>
              </a:lnSpc>
              <a:spcBef>
                <a:spcPts val="100"/>
              </a:spcBef>
              <a:buFont typeface="Arial"/>
              <a:buChar char="•"/>
              <a:tabLst>
                <a:tab pos="356870" algn="l"/>
                <a:tab pos="357505" algn="l"/>
              </a:tabLst>
            </a:pPr>
            <a:r>
              <a:rPr lang="en-US" sz="2000" spc="-10" dirty="0" err="1">
                <a:latin typeface="Calibri"/>
                <a:cs typeface="Calibri"/>
              </a:rPr>
              <a:t>Colestasi</a:t>
            </a:r>
            <a:endParaRPr lang="en-US" sz="2000" dirty="0">
              <a:latin typeface="Calibri"/>
              <a:cs typeface="Calibri"/>
            </a:endParaRPr>
          </a:p>
          <a:p>
            <a:pPr marL="356870" indent="-344805">
              <a:lnSpc>
                <a:spcPct val="100000"/>
              </a:lnSpc>
              <a:buFont typeface="Arial"/>
              <a:buChar char="•"/>
              <a:tabLst>
                <a:tab pos="356870" algn="l"/>
                <a:tab pos="357505" algn="l"/>
              </a:tabLst>
            </a:pPr>
            <a:r>
              <a:rPr lang="en-US" sz="2000" spc="-10" dirty="0" err="1">
                <a:latin typeface="Calibri"/>
                <a:cs typeface="Calibri"/>
              </a:rPr>
              <a:t>Tumori</a:t>
            </a:r>
            <a:endParaRPr lang="en-US" sz="2000" dirty="0">
              <a:latin typeface="Calibri"/>
              <a:cs typeface="Calibri"/>
            </a:endParaRPr>
          </a:p>
          <a:p>
            <a:pPr marL="356870" indent="-344805">
              <a:lnSpc>
                <a:spcPct val="100000"/>
              </a:lnSpc>
              <a:buFont typeface="Arial"/>
              <a:buChar char="•"/>
              <a:tabLst>
                <a:tab pos="356870" algn="l"/>
                <a:tab pos="357505" algn="l"/>
              </a:tabLst>
            </a:pPr>
            <a:r>
              <a:rPr lang="en-US" sz="2000" spc="-10" dirty="0" err="1">
                <a:latin typeface="Calibri"/>
                <a:cs typeface="Calibri"/>
              </a:rPr>
              <a:t>Cirrosi</a:t>
            </a:r>
            <a:endParaRPr lang="en-US" sz="2000" spc="-10" dirty="0">
              <a:latin typeface="Calibri"/>
              <a:cs typeface="Calibri"/>
            </a:endParaRPr>
          </a:p>
        </p:txBody>
      </p:sp>
      <p:sp>
        <p:nvSpPr>
          <p:cNvPr id="5" name="object 5"/>
          <p:cNvSpPr txBox="1"/>
          <p:nvPr/>
        </p:nvSpPr>
        <p:spPr>
          <a:xfrm>
            <a:off x="361930" y="4764637"/>
            <a:ext cx="8637445" cy="1921039"/>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C00000"/>
                </a:solidFill>
                <a:latin typeface="Calibri"/>
                <a:cs typeface="Calibri"/>
              </a:rPr>
              <a:t>GAMMA-</a:t>
            </a:r>
            <a:r>
              <a:rPr sz="2400" b="1" spc="-30" dirty="0">
                <a:solidFill>
                  <a:srgbClr val="C00000"/>
                </a:solidFill>
                <a:latin typeface="Calibri"/>
                <a:cs typeface="Calibri"/>
              </a:rPr>
              <a:t>GLUTAMMIL</a:t>
            </a:r>
            <a:r>
              <a:rPr sz="2400" b="1" spc="10" dirty="0">
                <a:solidFill>
                  <a:srgbClr val="C00000"/>
                </a:solidFill>
                <a:latin typeface="Calibri"/>
                <a:cs typeface="Calibri"/>
              </a:rPr>
              <a:t> </a:t>
            </a:r>
            <a:r>
              <a:rPr sz="2400" b="1" spc="-10" dirty="0">
                <a:solidFill>
                  <a:srgbClr val="C00000"/>
                </a:solidFill>
                <a:latin typeface="Calibri"/>
                <a:cs typeface="Calibri"/>
              </a:rPr>
              <a:t>TRANSPEPTIDASI</a:t>
            </a:r>
            <a:r>
              <a:rPr sz="2400" b="1" spc="-25" dirty="0">
                <a:solidFill>
                  <a:srgbClr val="C00000"/>
                </a:solidFill>
                <a:latin typeface="Calibri"/>
                <a:cs typeface="Calibri"/>
              </a:rPr>
              <a:t> </a:t>
            </a:r>
            <a:r>
              <a:rPr sz="2400" b="1" dirty="0">
                <a:solidFill>
                  <a:srgbClr val="C00000"/>
                </a:solidFill>
                <a:latin typeface="Calibri"/>
                <a:cs typeface="Calibri"/>
              </a:rPr>
              <a:t>(γ-</a:t>
            </a:r>
            <a:r>
              <a:rPr sz="2400" b="1" spc="-25" dirty="0">
                <a:solidFill>
                  <a:srgbClr val="C00000"/>
                </a:solidFill>
                <a:latin typeface="Calibri"/>
                <a:cs typeface="Calibri"/>
              </a:rPr>
              <a:t>GT)</a:t>
            </a:r>
            <a:endParaRPr sz="2400" dirty="0">
              <a:latin typeface="Calibri"/>
              <a:cs typeface="Calibri"/>
            </a:endParaRPr>
          </a:p>
          <a:p>
            <a:pPr marL="12700">
              <a:lnSpc>
                <a:spcPct val="100000"/>
              </a:lnSpc>
              <a:spcBef>
                <a:spcPts val="5"/>
              </a:spcBef>
            </a:pPr>
            <a:r>
              <a:rPr lang="en-US" sz="2000" spc="-10" dirty="0">
                <a:latin typeface="Calibri"/>
                <a:cs typeface="Calibri"/>
              </a:rPr>
              <a:t>Normal range: </a:t>
            </a:r>
            <a:r>
              <a:rPr lang="pl-PL" sz="2000" dirty="0">
                <a:latin typeface="Calibri"/>
                <a:cs typeface="Calibri"/>
              </a:rPr>
              <a:t>40</a:t>
            </a:r>
            <a:r>
              <a:rPr lang="pl-PL" sz="2000" spc="-5" dirty="0">
                <a:latin typeface="Calibri"/>
                <a:cs typeface="Calibri"/>
              </a:rPr>
              <a:t> </a:t>
            </a:r>
            <a:r>
              <a:rPr lang="pl-PL" sz="2000" dirty="0">
                <a:latin typeface="Calibri"/>
                <a:cs typeface="Calibri"/>
              </a:rPr>
              <a:t>U/L</a:t>
            </a:r>
            <a:r>
              <a:rPr lang="pl-PL" sz="2000" spc="-15" dirty="0">
                <a:latin typeface="Calibri"/>
                <a:cs typeface="Calibri"/>
              </a:rPr>
              <a:t> </a:t>
            </a:r>
            <a:r>
              <a:rPr lang="pl-PL" sz="2000" dirty="0">
                <a:latin typeface="Calibri"/>
                <a:cs typeface="Calibri"/>
              </a:rPr>
              <a:t>(F);</a:t>
            </a:r>
            <a:r>
              <a:rPr lang="pl-PL" sz="2000" spc="-20" dirty="0">
                <a:latin typeface="Calibri"/>
                <a:cs typeface="Calibri"/>
              </a:rPr>
              <a:t> </a:t>
            </a:r>
            <a:r>
              <a:rPr lang="pl-PL" sz="2000" dirty="0">
                <a:latin typeface="Calibri"/>
                <a:cs typeface="Calibri"/>
              </a:rPr>
              <a:t>68</a:t>
            </a:r>
            <a:r>
              <a:rPr lang="pl-PL" sz="2000" spc="-5" dirty="0">
                <a:latin typeface="Calibri"/>
                <a:cs typeface="Calibri"/>
              </a:rPr>
              <a:t> </a:t>
            </a:r>
            <a:r>
              <a:rPr lang="pl-PL" sz="2000" dirty="0">
                <a:latin typeface="Calibri"/>
                <a:cs typeface="Calibri"/>
              </a:rPr>
              <a:t>U/L</a:t>
            </a:r>
            <a:r>
              <a:rPr lang="pl-PL" sz="2000" spc="370" dirty="0">
                <a:latin typeface="Calibri"/>
                <a:cs typeface="Calibri"/>
              </a:rPr>
              <a:t> </a:t>
            </a:r>
            <a:r>
              <a:rPr lang="pl-PL" sz="2000" spc="-25" dirty="0">
                <a:latin typeface="Calibri"/>
                <a:cs typeface="Calibri"/>
              </a:rPr>
              <a:t>(M</a:t>
            </a:r>
            <a:r>
              <a:rPr lang="pl-PL" sz="2000" spc="-25" dirty="0">
                <a:solidFill>
                  <a:srgbClr val="C00000"/>
                </a:solidFill>
                <a:latin typeface="Calibri"/>
                <a:cs typeface="Calibri"/>
              </a:rPr>
              <a:t>)</a:t>
            </a:r>
            <a:endParaRPr lang="pl-PL" sz="2000" dirty="0">
              <a:latin typeface="Calibri"/>
              <a:cs typeface="Calibri"/>
            </a:endParaRPr>
          </a:p>
          <a:p>
            <a:pPr marL="356870" indent="-344805">
              <a:lnSpc>
                <a:spcPct val="100000"/>
              </a:lnSpc>
              <a:buFont typeface="Arial"/>
              <a:buChar char="•"/>
              <a:tabLst>
                <a:tab pos="356870" algn="l"/>
                <a:tab pos="357505" algn="l"/>
              </a:tabLst>
            </a:pPr>
            <a:r>
              <a:rPr sz="2000" spc="-10" dirty="0" err="1">
                <a:latin typeface="Calibri"/>
                <a:cs typeface="Calibri"/>
              </a:rPr>
              <a:t>Colestasi</a:t>
            </a:r>
            <a:endParaRPr sz="2000" dirty="0">
              <a:latin typeface="Calibri"/>
              <a:cs typeface="Calibri"/>
            </a:endParaRPr>
          </a:p>
          <a:p>
            <a:pPr marL="356870" indent="-344805">
              <a:lnSpc>
                <a:spcPct val="100000"/>
              </a:lnSpc>
              <a:buFont typeface="Arial"/>
              <a:buChar char="•"/>
              <a:tabLst>
                <a:tab pos="356870" algn="l"/>
                <a:tab pos="357505" algn="l"/>
              </a:tabLst>
            </a:pPr>
            <a:r>
              <a:rPr sz="2000" dirty="0">
                <a:latin typeface="Calibri"/>
                <a:cs typeface="Calibri"/>
              </a:rPr>
              <a:t>Danno</a:t>
            </a:r>
            <a:r>
              <a:rPr sz="2000" spc="-35" dirty="0">
                <a:latin typeface="Calibri"/>
                <a:cs typeface="Calibri"/>
              </a:rPr>
              <a:t> </a:t>
            </a:r>
            <a:r>
              <a:rPr sz="2000" dirty="0">
                <a:latin typeface="Calibri"/>
                <a:cs typeface="Calibri"/>
              </a:rPr>
              <a:t>epatico</a:t>
            </a:r>
            <a:r>
              <a:rPr sz="2000" spc="-35" dirty="0">
                <a:latin typeface="Calibri"/>
                <a:cs typeface="Calibri"/>
              </a:rPr>
              <a:t> </a:t>
            </a:r>
            <a:r>
              <a:rPr sz="2000" dirty="0">
                <a:latin typeface="Calibri"/>
                <a:cs typeface="Calibri"/>
              </a:rPr>
              <a:t>da</a:t>
            </a:r>
            <a:r>
              <a:rPr sz="2000" spc="-10" dirty="0">
                <a:latin typeface="Calibri"/>
                <a:cs typeface="Calibri"/>
              </a:rPr>
              <a:t> </a:t>
            </a:r>
            <a:r>
              <a:rPr sz="2000" dirty="0">
                <a:latin typeface="Calibri"/>
                <a:cs typeface="Calibri"/>
              </a:rPr>
              <a:t>assunzione</a:t>
            </a:r>
            <a:r>
              <a:rPr sz="2000" spc="-60" dirty="0">
                <a:latin typeface="Calibri"/>
                <a:cs typeface="Calibri"/>
              </a:rPr>
              <a:t> </a:t>
            </a:r>
            <a:r>
              <a:rPr sz="2000" dirty="0">
                <a:latin typeface="Calibri"/>
                <a:cs typeface="Calibri"/>
              </a:rPr>
              <a:t>di</a:t>
            </a:r>
            <a:r>
              <a:rPr sz="2000" spc="-10" dirty="0">
                <a:latin typeface="Calibri"/>
                <a:cs typeface="Calibri"/>
              </a:rPr>
              <a:t> Alcol</a:t>
            </a:r>
            <a:endParaRPr sz="2000" dirty="0">
              <a:latin typeface="Calibri"/>
              <a:cs typeface="Calibri"/>
            </a:endParaRPr>
          </a:p>
          <a:p>
            <a:pPr marL="356870" indent="-344805">
              <a:lnSpc>
                <a:spcPct val="100000"/>
              </a:lnSpc>
              <a:buFont typeface="Arial"/>
              <a:buChar char="•"/>
              <a:tabLst>
                <a:tab pos="356870" algn="l"/>
                <a:tab pos="357505" algn="l"/>
              </a:tabLst>
            </a:pPr>
            <a:r>
              <a:rPr sz="2000" dirty="0">
                <a:latin typeface="Calibri"/>
                <a:cs typeface="Calibri"/>
              </a:rPr>
              <a:t>Danno</a:t>
            </a:r>
            <a:r>
              <a:rPr sz="2000" spc="-25" dirty="0">
                <a:latin typeface="Calibri"/>
                <a:cs typeface="Calibri"/>
              </a:rPr>
              <a:t> </a:t>
            </a:r>
            <a:r>
              <a:rPr sz="2000" dirty="0">
                <a:latin typeface="Calibri"/>
                <a:cs typeface="Calibri"/>
              </a:rPr>
              <a:t>da</a:t>
            </a:r>
            <a:r>
              <a:rPr sz="2000" spc="-5" dirty="0">
                <a:latin typeface="Calibri"/>
                <a:cs typeface="Calibri"/>
              </a:rPr>
              <a:t> </a:t>
            </a:r>
            <a:r>
              <a:rPr sz="2000" dirty="0">
                <a:latin typeface="Calibri"/>
                <a:cs typeface="Calibri"/>
              </a:rPr>
              <a:t>assunzione</a:t>
            </a:r>
            <a:r>
              <a:rPr sz="2000" spc="-50" dirty="0">
                <a:latin typeface="Calibri"/>
                <a:cs typeface="Calibri"/>
              </a:rPr>
              <a:t> </a:t>
            </a:r>
            <a:r>
              <a:rPr sz="2000" dirty="0">
                <a:latin typeface="Calibri"/>
                <a:cs typeface="Calibri"/>
              </a:rPr>
              <a:t>di </a:t>
            </a:r>
            <a:r>
              <a:rPr sz="2000" spc="-10" dirty="0" err="1">
                <a:latin typeface="Calibri"/>
                <a:cs typeface="Calibri"/>
              </a:rPr>
              <a:t>Farmaci</a:t>
            </a:r>
            <a:endParaRPr lang="en-US" sz="2000" spc="-10" dirty="0">
              <a:latin typeface="Calibri"/>
              <a:cs typeface="Calibri"/>
            </a:endParaRPr>
          </a:p>
          <a:p>
            <a:pPr marL="12065">
              <a:lnSpc>
                <a:spcPct val="100000"/>
              </a:lnSpc>
              <a:tabLst>
                <a:tab pos="356870" algn="l"/>
                <a:tab pos="357505" algn="l"/>
              </a:tabLst>
            </a:pPr>
            <a:r>
              <a:rPr lang="en-US" sz="2000" spc="-10" dirty="0">
                <a:latin typeface="Calibri"/>
                <a:cs typeface="Calibri"/>
              </a:rPr>
              <a:t>E’ </a:t>
            </a:r>
            <a:r>
              <a:rPr lang="en-US" sz="2000" spc="-10" dirty="0" err="1">
                <a:latin typeface="Calibri"/>
                <a:cs typeface="Calibri"/>
              </a:rPr>
              <a:t>indicatore</a:t>
            </a:r>
            <a:r>
              <a:rPr lang="en-US" sz="2000" spc="-10" dirty="0">
                <a:latin typeface="Calibri"/>
                <a:cs typeface="Calibri"/>
              </a:rPr>
              <a:t> di </a:t>
            </a:r>
            <a:r>
              <a:rPr lang="en-US" sz="2000" u="sng" spc="-10" dirty="0" err="1">
                <a:latin typeface="Calibri"/>
                <a:cs typeface="Calibri"/>
              </a:rPr>
              <a:t>upregolazione</a:t>
            </a:r>
            <a:r>
              <a:rPr lang="en-US" sz="2000" spc="-10" dirty="0">
                <a:latin typeface="Calibri"/>
                <a:cs typeface="Calibri"/>
              </a:rPr>
              <a:t> </a:t>
            </a:r>
            <a:r>
              <a:rPr lang="en-US" sz="2000" spc="-10" dirty="0" err="1">
                <a:latin typeface="Calibri"/>
                <a:cs typeface="Calibri"/>
              </a:rPr>
              <a:t>sulla</a:t>
            </a:r>
            <a:r>
              <a:rPr lang="en-US" sz="2000" spc="-10" dirty="0">
                <a:latin typeface="Calibri"/>
                <a:cs typeface="Calibri"/>
              </a:rPr>
              <a:t> </a:t>
            </a:r>
            <a:r>
              <a:rPr lang="en-US" sz="2000" spc="-10" dirty="0" err="1">
                <a:latin typeface="Calibri"/>
                <a:cs typeface="Calibri"/>
              </a:rPr>
              <a:t>superficie</a:t>
            </a:r>
            <a:r>
              <a:rPr lang="en-US" sz="2000" spc="-10" dirty="0">
                <a:latin typeface="Calibri"/>
                <a:cs typeface="Calibri"/>
              </a:rPr>
              <a:t> </a:t>
            </a:r>
            <a:r>
              <a:rPr lang="en-US" sz="2000" spc="-10" dirty="0" err="1">
                <a:latin typeface="Calibri"/>
                <a:cs typeface="Calibri"/>
              </a:rPr>
              <a:t>dei</a:t>
            </a:r>
            <a:r>
              <a:rPr lang="en-US" sz="2000" spc="-10" dirty="0">
                <a:latin typeface="Calibri"/>
                <a:cs typeface="Calibri"/>
              </a:rPr>
              <a:t> </a:t>
            </a:r>
            <a:r>
              <a:rPr lang="en-US" sz="2000" spc="-10" dirty="0" err="1">
                <a:latin typeface="Calibri"/>
                <a:cs typeface="Calibri"/>
              </a:rPr>
              <a:t>colangiociti</a:t>
            </a:r>
            <a:endParaRPr sz="20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822" y="301193"/>
            <a:ext cx="11391226" cy="5652830"/>
          </a:xfrm>
          <a:prstGeom prst="rect">
            <a:avLst/>
          </a:prstGeom>
        </p:spPr>
        <p:txBody>
          <a:bodyPr vert="horz" wrap="square" lIns="0" tIns="12700" rIns="0" bIns="0" rtlCol="0">
            <a:spAutoFit/>
          </a:bodyPr>
          <a:lstStyle/>
          <a:p>
            <a:pPr marL="15240">
              <a:lnSpc>
                <a:spcPct val="100000"/>
              </a:lnSpc>
              <a:spcBef>
                <a:spcPts val="100"/>
              </a:spcBef>
            </a:pPr>
            <a:r>
              <a:rPr sz="2400" b="1" spc="-10" dirty="0">
                <a:solidFill>
                  <a:schemeClr val="accent1"/>
                </a:solidFill>
                <a:latin typeface="Calibri"/>
                <a:cs typeface="Calibri"/>
              </a:rPr>
              <a:t>BILIRUBINEMIA</a:t>
            </a:r>
            <a:endParaRPr sz="2400" dirty="0">
              <a:solidFill>
                <a:schemeClr val="accent1"/>
              </a:solidFill>
              <a:latin typeface="Calibri"/>
              <a:cs typeface="Calibri"/>
            </a:endParaRPr>
          </a:p>
          <a:p>
            <a:pPr marL="15240">
              <a:lnSpc>
                <a:spcPct val="100000"/>
              </a:lnSpc>
              <a:spcBef>
                <a:spcPts val="5"/>
              </a:spcBef>
            </a:pPr>
            <a:r>
              <a:rPr sz="2400" dirty="0">
                <a:latin typeface="Calibri"/>
                <a:cs typeface="Calibri"/>
              </a:rPr>
              <a:t>Misura</a:t>
            </a:r>
            <a:r>
              <a:rPr sz="2400" spc="-60" dirty="0">
                <a:latin typeface="Calibri"/>
                <a:cs typeface="Calibri"/>
              </a:rPr>
              <a:t> </a:t>
            </a:r>
            <a:r>
              <a:rPr sz="2400" dirty="0">
                <a:latin typeface="Calibri"/>
                <a:cs typeface="Calibri"/>
              </a:rPr>
              <a:t>della</a:t>
            </a:r>
            <a:r>
              <a:rPr sz="2400" spc="-15" dirty="0">
                <a:latin typeface="Calibri"/>
                <a:cs typeface="Calibri"/>
              </a:rPr>
              <a:t> </a:t>
            </a:r>
            <a:r>
              <a:rPr sz="2400" dirty="0">
                <a:latin typeface="Calibri"/>
                <a:cs typeface="Calibri"/>
              </a:rPr>
              <a:t>bilirubina</a:t>
            </a:r>
            <a:r>
              <a:rPr sz="2400" spc="-50" dirty="0">
                <a:latin typeface="Calibri"/>
                <a:cs typeface="Calibri"/>
              </a:rPr>
              <a:t> </a:t>
            </a:r>
            <a:r>
              <a:rPr sz="2400" dirty="0">
                <a:latin typeface="Calibri"/>
                <a:cs typeface="Calibri"/>
              </a:rPr>
              <a:t>totale</a:t>
            </a:r>
            <a:r>
              <a:rPr sz="2400" spc="-40" dirty="0">
                <a:latin typeface="Calibri"/>
                <a:cs typeface="Calibri"/>
              </a:rPr>
              <a:t> </a:t>
            </a:r>
            <a:r>
              <a:rPr sz="2400" dirty="0">
                <a:latin typeface="Calibri"/>
                <a:cs typeface="Calibri"/>
              </a:rPr>
              <a:t>nel</a:t>
            </a:r>
            <a:r>
              <a:rPr sz="2400" spc="-40" dirty="0">
                <a:latin typeface="Calibri"/>
                <a:cs typeface="Calibri"/>
              </a:rPr>
              <a:t> </a:t>
            </a:r>
            <a:r>
              <a:rPr sz="2400" spc="-10" dirty="0">
                <a:latin typeface="Calibri"/>
                <a:cs typeface="Calibri"/>
              </a:rPr>
              <a:t>plasma</a:t>
            </a:r>
            <a:endParaRPr sz="2400" dirty="0">
              <a:latin typeface="Calibri"/>
              <a:cs typeface="Calibri"/>
            </a:endParaRPr>
          </a:p>
          <a:p>
            <a:pPr marL="15240">
              <a:lnSpc>
                <a:spcPct val="100000"/>
              </a:lnSpc>
            </a:pPr>
            <a:endParaRPr sz="3100" dirty="0">
              <a:latin typeface="Calibri"/>
              <a:cs typeface="Calibri"/>
            </a:endParaRPr>
          </a:p>
          <a:p>
            <a:pPr marL="12700">
              <a:lnSpc>
                <a:spcPct val="100000"/>
              </a:lnSpc>
            </a:pPr>
            <a:r>
              <a:rPr sz="2400" spc="-10" dirty="0">
                <a:solidFill>
                  <a:srgbClr val="C00000"/>
                </a:solidFill>
                <a:latin typeface="Calibri"/>
                <a:cs typeface="Calibri"/>
              </a:rPr>
              <a:t>IPERBILIRUBINEMIA</a:t>
            </a:r>
            <a:endParaRPr sz="2400" dirty="0">
              <a:latin typeface="Calibri"/>
              <a:cs typeface="Calibri"/>
            </a:endParaRPr>
          </a:p>
          <a:p>
            <a:pPr marL="12700">
              <a:lnSpc>
                <a:spcPct val="100000"/>
              </a:lnSpc>
            </a:pPr>
            <a:r>
              <a:rPr sz="2400" spc="-10" dirty="0">
                <a:latin typeface="Calibri"/>
                <a:cs typeface="Calibri"/>
              </a:rPr>
              <a:t>Cause:</a:t>
            </a:r>
            <a:endParaRPr sz="2400" dirty="0">
              <a:latin typeface="Calibri"/>
              <a:cs typeface="Calibri"/>
            </a:endParaRPr>
          </a:p>
          <a:p>
            <a:pPr>
              <a:lnSpc>
                <a:spcPct val="100000"/>
              </a:lnSpc>
              <a:spcBef>
                <a:spcPts val="10"/>
              </a:spcBef>
            </a:pPr>
            <a:endParaRPr sz="235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Anemie</a:t>
            </a:r>
            <a:r>
              <a:rPr sz="2400" spc="-25" dirty="0">
                <a:latin typeface="Calibri"/>
                <a:cs typeface="Calibri"/>
              </a:rPr>
              <a:t> </a:t>
            </a:r>
            <a:r>
              <a:rPr sz="2400" dirty="0">
                <a:latin typeface="Calibri"/>
                <a:cs typeface="Calibri"/>
              </a:rPr>
              <a:t>emolitiche,</a:t>
            </a:r>
            <a:r>
              <a:rPr sz="2400" spc="-25" dirty="0">
                <a:latin typeface="Calibri"/>
                <a:cs typeface="Calibri"/>
              </a:rPr>
              <a:t> </a:t>
            </a:r>
            <a:r>
              <a:rPr sz="2400" spc="-10" dirty="0">
                <a:latin typeface="Calibri"/>
                <a:cs typeface="Calibri"/>
              </a:rPr>
              <a:t>emolisi</a:t>
            </a:r>
            <a:endParaRPr sz="2400" dirty="0">
              <a:latin typeface="Calibri"/>
              <a:cs typeface="Calibri"/>
            </a:endParaRPr>
          </a:p>
          <a:p>
            <a:pPr marL="12700">
              <a:lnSpc>
                <a:spcPct val="100000"/>
              </a:lnSpc>
              <a:spcBef>
                <a:spcPts val="5"/>
              </a:spcBef>
            </a:pPr>
            <a:r>
              <a:rPr sz="2400" dirty="0">
                <a:latin typeface="Calibri"/>
                <a:cs typeface="Calibri"/>
              </a:rPr>
              <a:t>(aumenta</a:t>
            </a:r>
            <a:r>
              <a:rPr sz="2400" spc="-60" dirty="0">
                <a:latin typeface="Calibri"/>
                <a:cs typeface="Calibri"/>
              </a:rPr>
              <a:t> </a:t>
            </a:r>
            <a:r>
              <a:rPr sz="2400" dirty="0">
                <a:latin typeface="Calibri"/>
                <a:cs typeface="Calibri"/>
              </a:rPr>
              <a:t>la</a:t>
            </a:r>
            <a:r>
              <a:rPr sz="2400" spc="-25" dirty="0">
                <a:latin typeface="Calibri"/>
                <a:cs typeface="Calibri"/>
              </a:rPr>
              <a:t> </a:t>
            </a:r>
            <a:r>
              <a:rPr sz="2400" b="1" dirty="0">
                <a:latin typeface="Calibri"/>
                <a:cs typeface="Calibri"/>
              </a:rPr>
              <a:t>non</a:t>
            </a:r>
            <a:r>
              <a:rPr sz="2400" b="1" spc="-35" dirty="0">
                <a:latin typeface="Calibri"/>
                <a:cs typeface="Calibri"/>
              </a:rPr>
              <a:t> </a:t>
            </a:r>
            <a:r>
              <a:rPr sz="2400" spc="-10" dirty="0">
                <a:latin typeface="Calibri"/>
                <a:cs typeface="Calibri"/>
              </a:rPr>
              <a:t>coniugata,</a:t>
            </a:r>
            <a:r>
              <a:rPr sz="2400" spc="-35" dirty="0">
                <a:latin typeface="Calibri"/>
                <a:cs typeface="Calibri"/>
              </a:rPr>
              <a:t> </a:t>
            </a:r>
            <a:r>
              <a:rPr sz="2400" b="1" spc="-10" dirty="0">
                <a:latin typeface="Calibri"/>
                <a:cs typeface="Calibri"/>
              </a:rPr>
              <a:t>indiretta</a:t>
            </a:r>
            <a:r>
              <a:rPr sz="2400" spc="-10" dirty="0">
                <a:latin typeface="Calibri"/>
                <a:cs typeface="Calibri"/>
              </a:rPr>
              <a:t>)</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Alterazione</a:t>
            </a:r>
            <a:r>
              <a:rPr sz="2400" spc="-85" dirty="0">
                <a:latin typeface="Calibri"/>
                <a:cs typeface="Calibri"/>
              </a:rPr>
              <a:t> </a:t>
            </a:r>
            <a:r>
              <a:rPr sz="2400" dirty="0">
                <a:latin typeface="Calibri"/>
                <a:cs typeface="Calibri"/>
              </a:rPr>
              <a:t>della</a:t>
            </a:r>
            <a:r>
              <a:rPr sz="2400" spc="-35" dirty="0">
                <a:latin typeface="Calibri"/>
                <a:cs typeface="Calibri"/>
              </a:rPr>
              <a:t> </a:t>
            </a:r>
            <a:r>
              <a:rPr sz="2400" spc="-10" dirty="0">
                <a:latin typeface="Calibri"/>
                <a:cs typeface="Calibri"/>
              </a:rPr>
              <a:t>coniugazione</a:t>
            </a:r>
            <a:endParaRPr sz="2400" dirty="0">
              <a:latin typeface="Calibri"/>
              <a:cs typeface="Calibri"/>
            </a:endParaRPr>
          </a:p>
          <a:p>
            <a:pPr marL="12700">
              <a:lnSpc>
                <a:spcPct val="100000"/>
              </a:lnSpc>
            </a:pPr>
            <a:r>
              <a:rPr sz="2400" dirty="0">
                <a:latin typeface="Calibri"/>
                <a:cs typeface="Calibri"/>
              </a:rPr>
              <a:t>(possono</a:t>
            </a:r>
            <a:r>
              <a:rPr sz="2400" spc="-50" dirty="0">
                <a:latin typeface="Calibri"/>
                <a:cs typeface="Calibri"/>
              </a:rPr>
              <a:t> </a:t>
            </a:r>
            <a:r>
              <a:rPr sz="2400" dirty="0">
                <a:latin typeface="Calibri"/>
                <a:cs typeface="Calibri"/>
              </a:rPr>
              <a:t>aumentare</a:t>
            </a:r>
            <a:r>
              <a:rPr sz="2400" spc="-65" dirty="0">
                <a:latin typeface="Calibri"/>
                <a:cs typeface="Calibri"/>
              </a:rPr>
              <a:t> </a:t>
            </a:r>
            <a:r>
              <a:rPr sz="2400" dirty="0">
                <a:latin typeface="Calibri"/>
                <a:cs typeface="Calibri"/>
              </a:rPr>
              <a:t>sia</a:t>
            </a:r>
            <a:r>
              <a:rPr sz="2400" spc="-20" dirty="0">
                <a:latin typeface="Calibri"/>
                <a:cs typeface="Calibri"/>
              </a:rPr>
              <a:t> </a:t>
            </a:r>
            <a:r>
              <a:rPr sz="2400" dirty="0">
                <a:latin typeface="Calibri"/>
                <a:cs typeface="Calibri"/>
              </a:rPr>
              <a:t>la</a:t>
            </a:r>
            <a:r>
              <a:rPr sz="2400" spc="-20" dirty="0">
                <a:latin typeface="Calibri"/>
                <a:cs typeface="Calibri"/>
              </a:rPr>
              <a:t> </a:t>
            </a:r>
            <a:r>
              <a:rPr sz="2400" spc="-10" dirty="0">
                <a:latin typeface="Calibri"/>
                <a:cs typeface="Calibri"/>
              </a:rPr>
              <a:t>coniugata</a:t>
            </a:r>
            <a:r>
              <a:rPr sz="2400" spc="-45" dirty="0">
                <a:latin typeface="Calibri"/>
                <a:cs typeface="Calibri"/>
              </a:rPr>
              <a:t> </a:t>
            </a:r>
            <a:r>
              <a:rPr sz="2400" dirty="0">
                <a:latin typeface="Calibri"/>
                <a:cs typeface="Calibri"/>
              </a:rPr>
              <a:t>che</a:t>
            </a:r>
            <a:r>
              <a:rPr sz="2400" spc="-15" dirty="0">
                <a:latin typeface="Calibri"/>
                <a:cs typeface="Calibri"/>
              </a:rPr>
              <a:t> </a:t>
            </a:r>
            <a:r>
              <a:rPr sz="2400" dirty="0">
                <a:latin typeface="Calibri"/>
                <a:cs typeface="Calibri"/>
              </a:rPr>
              <a:t>la</a:t>
            </a:r>
            <a:r>
              <a:rPr sz="2400" spc="-20" dirty="0">
                <a:latin typeface="Calibri"/>
                <a:cs typeface="Calibri"/>
              </a:rPr>
              <a:t> </a:t>
            </a:r>
            <a:r>
              <a:rPr sz="2400" dirty="0">
                <a:latin typeface="Calibri"/>
                <a:cs typeface="Calibri"/>
              </a:rPr>
              <a:t>non</a:t>
            </a:r>
            <a:r>
              <a:rPr sz="2400" spc="-30" dirty="0">
                <a:latin typeface="Calibri"/>
                <a:cs typeface="Calibri"/>
              </a:rPr>
              <a:t> </a:t>
            </a:r>
            <a:r>
              <a:rPr sz="2400" spc="-10" dirty="0">
                <a:latin typeface="Calibri"/>
                <a:cs typeface="Calibri"/>
              </a:rPr>
              <a:t>coniugata)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Ostruzione</a:t>
            </a:r>
            <a:r>
              <a:rPr sz="2400" spc="-95" dirty="0">
                <a:latin typeface="Calibri"/>
                <a:cs typeface="Calibri"/>
              </a:rPr>
              <a:t> </a:t>
            </a:r>
            <a:r>
              <a:rPr sz="2400" dirty="0">
                <a:latin typeface="Calibri"/>
                <a:cs typeface="Calibri"/>
              </a:rPr>
              <a:t>del</a:t>
            </a:r>
            <a:r>
              <a:rPr sz="2400" spc="-35" dirty="0">
                <a:latin typeface="Calibri"/>
                <a:cs typeface="Calibri"/>
              </a:rPr>
              <a:t> </a:t>
            </a:r>
            <a:r>
              <a:rPr sz="2400" dirty="0">
                <a:latin typeface="Calibri"/>
                <a:cs typeface="Calibri"/>
              </a:rPr>
              <a:t>sistema</a:t>
            </a:r>
            <a:r>
              <a:rPr sz="2400" spc="-55" dirty="0">
                <a:latin typeface="Calibri"/>
                <a:cs typeface="Calibri"/>
              </a:rPr>
              <a:t> </a:t>
            </a:r>
            <a:r>
              <a:rPr sz="2400" spc="-10" dirty="0">
                <a:latin typeface="Calibri"/>
                <a:cs typeface="Calibri"/>
              </a:rPr>
              <a:t>biliare</a:t>
            </a:r>
            <a:endParaRPr sz="2400" dirty="0">
              <a:latin typeface="Calibri"/>
              <a:cs typeface="Calibri"/>
            </a:endParaRPr>
          </a:p>
          <a:p>
            <a:pPr marL="12700">
              <a:lnSpc>
                <a:spcPct val="100000"/>
              </a:lnSpc>
              <a:spcBef>
                <a:spcPts val="5"/>
              </a:spcBef>
            </a:pPr>
            <a:r>
              <a:rPr sz="2400" dirty="0">
                <a:latin typeface="Calibri"/>
                <a:cs typeface="Calibri"/>
              </a:rPr>
              <a:t>(aumenta</a:t>
            </a:r>
            <a:r>
              <a:rPr sz="2400" spc="-55" dirty="0">
                <a:latin typeface="Calibri"/>
                <a:cs typeface="Calibri"/>
              </a:rPr>
              <a:t> </a:t>
            </a:r>
            <a:r>
              <a:rPr sz="2400" dirty="0">
                <a:latin typeface="Calibri"/>
                <a:cs typeface="Calibri"/>
              </a:rPr>
              <a:t>la</a:t>
            </a:r>
            <a:r>
              <a:rPr sz="2400" spc="-30" dirty="0">
                <a:latin typeface="Calibri"/>
                <a:cs typeface="Calibri"/>
              </a:rPr>
              <a:t> </a:t>
            </a:r>
            <a:r>
              <a:rPr sz="2400" spc="-10" dirty="0" err="1">
                <a:latin typeface="Calibri"/>
                <a:cs typeface="Calibri"/>
              </a:rPr>
              <a:t>coniugata</a:t>
            </a:r>
            <a:r>
              <a:rPr lang="it-IT" sz="2400" spc="-10" dirty="0">
                <a:latin typeface="Calibri"/>
                <a:cs typeface="Calibri"/>
              </a:rPr>
              <a:t>: </a:t>
            </a:r>
            <a:r>
              <a:rPr lang="it-IT" sz="2400" u="sng" spc="-10" dirty="0">
                <a:latin typeface="Calibri"/>
                <a:cs typeface="Calibri"/>
              </a:rPr>
              <a:t>feci acoliche e urine scure</a:t>
            </a:r>
            <a:r>
              <a:rPr sz="2400" spc="-10" dirty="0">
                <a:latin typeface="Calibri"/>
                <a:cs typeface="Calibri"/>
              </a:rPr>
              <a:t>)</a:t>
            </a:r>
            <a:endParaRPr lang="en-US" sz="2400" spc="-10" dirty="0">
              <a:latin typeface="Calibri"/>
              <a:cs typeface="Calibri"/>
            </a:endParaRPr>
          </a:p>
          <a:p>
            <a:pPr marL="12700">
              <a:lnSpc>
                <a:spcPct val="100000"/>
              </a:lnSpc>
              <a:spcBef>
                <a:spcPts val="5"/>
              </a:spcBef>
            </a:pPr>
            <a:endParaRPr lang="en-US" sz="2400" spc="-10" dirty="0">
              <a:latin typeface="Calibri"/>
              <a:cs typeface="Calibri"/>
            </a:endParaRPr>
          </a:p>
          <a:p>
            <a:pPr marL="12700">
              <a:lnSpc>
                <a:spcPct val="100000"/>
              </a:lnSpc>
              <a:spcBef>
                <a:spcPts val="5"/>
              </a:spcBef>
            </a:pPr>
            <a:r>
              <a:rPr lang="it-IT" sz="2400" dirty="0">
                <a:solidFill>
                  <a:srgbClr val="C00000"/>
                </a:solidFill>
                <a:latin typeface="Calibri"/>
                <a:cs typeface="Calibri"/>
              </a:rPr>
              <a:t>Il tipo di bilirubina riscontrata nel plasma è indicativa dell’origine del suo aumento</a:t>
            </a:r>
          </a:p>
          <a:p>
            <a:pPr marL="12700">
              <a:lnSpc>
                <a:spcPct val="100000"/>
              </a:lnSpc>
              <a:spcBef>
                <a:spcPts val="5"/>
              </a:spcBef>
            </a:pPr>
            <a:endParaRPr sz="2400" dirty="0">
              <a:latin typeface="Calibri"/>
              <a:cs typeface="Calibri"/>
            </a:endParaRPr>
          </a:p>
        </p:txBody>
      </p:sp>
      <p:sp>
        <p:nvSpPr>
          <p:cNvPr id="4" name="TextBox 3">
            <a:extLst>
              <a:ext uri="{FF2B5EF4-FFF2-40B4-BE49-F238E27FC236}">
                <a16:creationId xmlns:a16="http://schemas.microsoft.com/office/drawing/2014/main" id="{B22BC228-BC61-D2BD-8DA2-CEB173D116F8}"/>
              </a:ext>
            </a:extLst>
          </p:cNvPr>
          <p:cNvSpPr txBox="1"/>
          <p:nvPr/>
        </p:nvSpPr>
        <p:spPr>
          <a:xfrm>
            <a:off x="5836763" y="612121"/>
            <a:ext cx="5498969" cy="1200329"/>
          </a:xfrm>
          <a:prstGeom prst="rect">
            <a:avLst/>
          </a:prstGeom>
          <a:noFill/>
        </p:spPr>
        <p:txBody>
          <a:bodyPr wrap="square">
            <a:spAutoFit/>
          </a:bodyPr>
          <a:lstStyle/>
          <a:p>
            <a:pPr algn="l"/>
            <a:r>
              <a:rPr lang="it-IT" sz="2400" b="0" i="0" dirty="0">
                <a:solidFill>
                  <a:srgbClr val="272727"/>
                </a:solidFill>
                <a:effectLst/>
              </a:rPr>
              <a:t>Bilirubina totale: 0.3 – 1 mg/dL</a:t>
            </a:r>
          </a:p>
          <a:p>
            <a:pPr marL="342900" indent="-342900" algn="l">
              <a:buFont typeface="Arial" panose="020B0604020202020204" pitchFamily="34" charset="0"/>
              <a:buChar char="•"/>
            </a:pPr>
            <a:r>
              <a:rPr lang="it-IT" sz="2400" b="0" i="0" dirty="0">
                <a:solidFill>
                  <a:srgbClr val="272727"/>
                </a:solidFill>
                <a:effectLst/>
              </a:rPr>
              <a:t>Bilirubina diretta: 0.1 – 0.3 mg/dL</a:t>
            </a:r>
          </a:p>
          <a:p>
            <a:pPr marL="342900" indent="-342900" algn="l">
              <a:buFont typeface="Arial" panose="020B0604020202020204" pitchFamily="34" charset="0"/>
              <a:buChar char="•"/>
            </a:pPr>
            <a:r>
              <a:rPr lang="it-IT" sz="2400" b="0" i="0" dirty="0">
                <a:solidFill>
                  <a:srgbClr val="272727"/>
                </a:solidFill>
                <a:effectLst/>
              </a:rPr>
              <a:t>Bilirubina indiretta: 0.2 – 0.8 md/dL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944" y="-10286"/>
            <a:ext cx="5759450" cy="3949700"/>
          </a:xfrm>
          <a:prstGeom prst="rect">
            <a:avLst/>
          </a:prstGeom>
        </p:spPr>
        <p:txBody>
          <a:bodyPr vert="horz" wrap="square" lIns="0" tIns="190500" rIns="0" bIns="0" rtlCol="0">
            <a:spAutoFit/>
          </a:bodyPr>
          <a:lstStyle/>
          <a:p>
            <a:pPr marL="12700">
              <a:lnSpc>
                <a:spcPct val="100000"/>
              </a:lnSpc>
              <a:spcBef>
                <a:spcPts val="1500"/>
              </a:spcBef>
            </a:pPr>
            <a:r>
              <a:rPr sz="2400" b="1" dirty="0">
                <a:solidFill>
                  <a:srgbClr val="C00000"/>
                </a:solidFill>
                <a:latin typeface="Calibri"/>
                <a:cs typeface="Calibri"/>
              </a:rPr>
              <a:t>ITTERO</a:t>
            </a:r>
            <a:r>
              <a:rPr sz="2400" b="1" spc="-35" dirty="0">
                <a:solidFill>
                  <a:srgbClr val="C00000"/>
                </a:solidFill>
                <a:latin typeface="Calibri"/>
                <a:cs typeface="Calibri"/>
              </a:rPr>
              <a:t> </a:t>
            </a:r>
            <a:r>
              <a:rPr sz="2400" b="1" dirty="0">
                <a:solidFill>
                  <a:srgbClr val="C00000"/>
                </a:solidFill>
                <a:latin typeface="Calibri"/>
                <a:cs typeface="Calibri"/>
              </a:rPr>
              <a:t>(o</a:t>
            </a:r>
            <a:r>
              <a:rPr sz="2400" b="1" spc="-5" dirty="0">
                <a:solidFill>
                  <a:srgbClr val="C00000"/>
                </a:solidFill>
                <a:latin typeface="Calibri"/>
                <a:cs typeface="Calibri"/>
              </a:rPr>
              <a:t> </a:t>
            </a:r>
            <a:r>
              <a:rPr sz="2400" b="1" spc="-10" dirty="0">
                <a:solidFill>
                  <a:srgbClr val="C00000"/>
                </a:solidFill>
                <a:latin typeface="Calibri"/>
                <a:cs typeface="Calibri"/>
              </a:rPr>
              <a:t>ITTERIZIA)</a:t>
            </a:r>
            <a:endParaRPr sz="2400">
              <a:latin typeface="Calibri"/>
              <a:cs typeface="Calibri"/>
            </a:endParaRPr>
          </a:p>
          <a:p>
            <a:pPr marL="12700" marR="5080" indent="286385">
              <a:lnSpc>
                <a:spcPct val="100000"/>
              </a:lnSpc>
              <a:spcBef>
                <a:spcPts val="1405"/>
              </a:spcBef>
              <a:buFont typeface="Arial"/>
              <a:buChar char="•"/>
              <a:tabLst>
                <a:tab pos="299085" algn="l"/>
                <a:tab pos="299720" algn="l"/>
              </a:tabLst>
            </a:pPr>
            <a:r>
              <a:rPr sz="2400" dirty="0">
                <a:latin typeface="Calibri"/>
                <a:cs typeface="Calibri"/>
              </a:rPr>
              <a:t>Colorazione</a:t>
            </a:r>
            <a:r>
              <a:rPr sz="2400" spc="-75" dirty="0">
                <a:latin typeface="Calibri"/>
                <a:cs typeface="Calibri"/>
              </a:rPr>
              <a:t> </a:t>
            </a:r>
            <a:r>
              <a:rPr sz="2400" dirty="0">
                <a:latin typeface="Calibri"/>
                <a:cs typeface="Calibri"/>
              </a:rPr>
              <a:t>gialla</a:t>
            </a:r>
            <a:r>
              <a:rPr sz="2400" spc="-15" dirty="0">
                <a:latin typeface="Calibri"/>
                <a:cs typeface="Calibri"/>
              </a:rPr>
              <a:t> </a:t>
            </a:r>
            <a:r>
              <a:rPr sz="2400" dirty="0">
                <a:latin typeface="Calibri"/>
                <a:cs typeface="Calibri"/>
              </a:rPr>
              <a:t>della</a:t>
            </a:r>
            <a:r>
              <a:rPr sz="2400" spc="-15" dirty="0">
                <a:latin typeface="Calibri"/>
                <a:cs typeface="Calibri"/>
              </a:rPr>
              <a:t> </a:t>
            </a:r>
            <a:r>
              <a:rPr sz="2400" dirty="0">
                <a:latin typeface="Calibri"/>
                <a:cs typeface="Calibri"/>
              </a:rPr>
              <a:t>pelle</a:t>
            </a:r>
            <a:r>
              <a:rPr sz="2400" spc="-10" dirty="0">
                <a:latin typeface="Calibri"/>
                <a:cs typeface="Calibri"/>
              </a:rPr>
              <a:t> </a:t>
            </a:r>
            <a:r>
              <a:rPr sz="2400" dirty="0">
                <a:latin typeface="Calibri"/>
                <a:cs typeface="Calibri"/>
              </a:rPr>
              <a:t>e</a:t>
            </a:r>
            <a:r>
              <a:rPr sz="2400" spc="-15" dirty="0">
                <a:latin typeface="Calibri"/>
                <a:cs typeface="Calibri"/>
              </a:rPr>
              <a:t> </a:t>
            </a:r>
            <a:r>
              <a:rPr sz="2400" dirty="0">
                <a:latin typeface="Calibri"/>
                <a:cs typeface="Calibri"/>
              </a:rPr>
              <a:t>della</a:t>
            </a:r>
            <a:r>
              <a:rPr sz="2400" spc="-10" dirty="0">
                <a:latin typeface="Calibri"/>
                <a:cs typeface="Calibri"/>
              </a:rPr>
              <a:t> sclera </a:t>
            </a:r>
            <a:r>
              <a:rPr sz="2400" dirty="0">
                <a:latin typeface="Calibri"/>
                <a:cs typeface="Calibri"/>
              </a:rPr>
              <a:t>dovuta</a:t>
            </a:r>
            <a:r>
              <a:rPr sz="2400" spc="-80" dirty="0">
                <a:latin typeface="Calibri"/>
                <a:cs typeface="Calibri"/>
              </a:rPr>
              <a:t> </a:t>
            </a:r>
            <a:r>
              <a:rPr sz="2400" dirty="0">
                <a:latin typeface="Calibri"/>
                <a:cs typeface="Calibri"/>
              </a:rPr>
              <a:t>ad</a:t>
            </a:r>
            <a:r>
              <a:rPr sz="2400" spc="-5" dirty="0">
                <a:latin typeface="Calibri"/>
                <a:cs typeface="Calibri"/>
              </a:rPr>
              <a:t> </a:t>
            </a:r>
            <a:r>
              <a:rPr sz="2400" dirty="0">
                <a:latin typeface="Calibri"/>
                <a:cs typeface="Calibri"/>
              </a:rPr>
              <a:t>aumento</a:t>
            </a:r>
            <a:r>
              <a:rPr sz="2400" spc="-60" dirty="0">
                <a:latin typeface="Calibri"/>
                <a:cs typeface="Calibri"/>
              </a:rPr>
              <a:t> </a:t>
            </a:r>
            <a:r>
              <a:rPr sz="2400" dirty="0">
                <a:latin typeface="Calibri"/>
                <a:cs typeface="Calibri"/>
              </a:rPr>
              <a:t>della</a:t>
            </a:r>
            <a:r>
              <a:rPr sz="2400" spc="-15" dirty="0">
                <a:latin typeface="Calibri"/>
                <a:cs typeface="Calibri"/>
              </a:rPr>
              <a:t> </a:t>
            </a:r>
            <a:r>
              <a:rPr sz="2400" dirty="0">
                <a:latin typeface="Calibri"/>
                <a:cs typeface="Calibri"/>
              </a:rPr>
              <a:t>bilirubina</a:t>
            </a:r>
            <a:r>
              <a:rPr sz="2400" spc="-65" dirty="0">
                <a:latin typeface="Calibri"/>
                <a:cs typeface="Calibri"/>
              </a:rPr>
              <a:t> </a:t>
            </a:r>
            <a:r>
              <a:rPr sz="2400" dirty="0">
                <a:latin typeface="Calibri"/>
                <a:cs typeface="Calibri"/>
              </a:rPr>
              <a:t>nel</a:t>
            </a:r>
            <a:r>
              <a:rPr sz="2400" spc="30" dirty="0">
                <a:latin typeface="Calibri"/>
                <a:cs typeface="Calibri"/>
              </a:rPr>
              <a:t> </a:t>
            </a:r>
            <a:r>
              <a:rPr sz="2400" spc="-10" dirty="0">
                <a:latin typeface="Calibri"/>
                <a:cs typeface="Calibri"/>
              </a:rPr>
              <a:t>sangue</a:t>
            </a:r>
            <a:endParaRPr sz="2400">
              <a:latin typeface="Calibri"/>
              <a:cs typeface="Calibri"/>
            </a:endParaRPr>
          </a:p>
          <a:p>
            <a:pPr marL="299085" indent="-287020">
              <a:lnSpc>
                <a:spcPct val="100000"/>
              </a:lnSpc>
              <a:spcBef>
                <a:spcPts val="5"/>
              </a:spcBef>
              <a:buFont typeface="Arial"/>
              <a:buChar char="•"/>
              <a:tabLst>
                <a:tab pos="299085" algn="l"/>
                <a:tab pos="299720" algn="l"/>
              </a:tabLst>
            </a:pPr>
            <a:r>
              <a:rPr sz="2400" dirty="0">
                <a:latin typeface="Calibri"/>
                <a:cs typeface="Calibri"/>
              </a:rPr>
              <a:t>Feci</a:t>
            </a:r>
            <a:r>
              <a:rPr sz="2400" spc="-45" dirty="0">
                <a:latin typeface="Calibri"/>
                <a:cs typeface="Calibri"/>
              </a:rPr>
              <a:t> </a:t>
            </a:r>
            <a:r>
              <a:rPr sz="2400" spc="-10" dirty="0">
                <a:latin typeface="Calibri"/>
                <a:cs typeface="Calibri"/>
              </a:rPr>
              <a:t>chiare</a:t>
            </a:r>
            <a:endParaRPr sz="240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Urine</a:t>
            </a:r>
            <a:r>
              <a:rPr sz="2400" spc="-30" dirty="0">
                <a:latin typeface="Calibri"/>
                <a:cs typeface="Calibri"/>
              </a:rPr>
              <a:t> </a:t>
            </a:r>
            <a:r>
              <a:rPr sz="2400" dirty="0">
                <a:latin typeface="Calibri"/>
                <a:cs typeface="Calibri"/>
              </a:rPr>
              <a:t>color</a:t>
            </a:r>
            <a:r>
              <a:rPr sz="2400" spc="-30" dirty="0">
                <a:latin typeface="Calibri"/>
                <a:cs typeface="Calibri"/>
              </a:rPr>
              <a:t> </a:t>
            </a:r>
            <a:r>
              <a:rPr sz="2400" spc="-10" dirty="0">
                <a:latin typeface="Calibri"/>
                <a:cs typeface="Calibri"/>
              </a:rPr>
              <a:t>marsala</a:t>
            </a:r>
            <a:endParaRPr sz="2400">
              <a:latin typeface="Calibri"/>
              <a:cs typeface="Calibri"/>
            </a:endParaRPr>
          </a:p>
          <a:p>
            <a:pPr marL="12700">
              <a:lnSpc>
                <a:spcPct val="100000"/>
              </a:lnSpc>
              <a:spcBef>
                <a:spcPts val="2160"/>
              </a:spcBef>
            </a:pPr>
            <a:r>
              <a:rPr sz="2400" spc="-30" dirty="0">
                <a:solidFill>
                  <a:srgbClr val="C00000"/>
                </a:solidFill>
                <a:latin typeface="Calibri"/>
                <a:cs typeface="Calibri"/>
              </a:rPr>
              <a:t>Tre</a:t>
            </a:r>
            <a:r>
              <a:rPr sz="2400" spc="-90" dirty="0">
                <a:solidFill>
                  <a:srgbClr val="C00000"/>
                </a:solidFill>
                <a:latin typeface="Calibri"/>
                <a:cs typeface="Calibri"/>
              </a:rPr>
              <a:t> </a:t>
            </a:r>
            <a:r>
              <a:rPr sz="2400" spc="-20" dirty="0">
                <a:solidFill>
                  <a:srgbClr val="C00000"/>
                </a:solidFill>
                <a:latin typeface="Calibri"/>
                <a:cs typeface="Calibri"/>
              </a:rPr>
              <a:t>tipi</a:t>
            </a:r>
            <a:r>
              <a:rPr sz="1800" spc="-20" dirty="0">
                <a:solidFill>
                  <a:srgbClr val="C00000"/>
                </a:solidFill>
                <a:latin typeface="Calibri"/>
                <a:cs typeface="Calibri"/>
              </a:rPr>
              <a:t>:</a:t>
            </a:r>
            <a:endParaRPr sz="1800">
              <a:latin typeface="Calibri"/>
              <a:cs typeface="Calibri"/>
            </a:endParaRPr>
          </a:p>
          <a:p>
            <a:pPr marL="299085" indent="-287020">
              <a:lnSpc>
                <a:spcPct val="100000"/>
              </a:lnSpc>
              <a:spcBef>
                <a:spcPts val="5"/>
              </a:spcBef>
              <a:buFont typeface="Arial"/>
              <a:buChar char="•"/>
              <a:tabLst>
                <a:tab pos="299085" algn="l"/>
                <a:tab pos="299720" algn="l"/>
              </a:tabLst>
            </a:pPr>
            <a:r>
              <a:rPr sz="2400" spc="-10" dirty="0">
                <a:solidFill>
                  <a:srgbClr val="C00000"/>
                </a:solidFill>
                <a:latin typeface="Calibri"/>
                <a:cs typeface="Calibri"/>
              </a:rPr>
              <a:t>Emolitico</a:t>
            </a:r>
            <a:endParaRPr sz="2400">
              <a:latin typeface="Calibri"/>
              <a:cs typeface="Calibri"/>
            </a:endParaRPr>
          </a:p>
          <a:p>
            <a:pPr marL="299085" indent="-287020">
              <a:lnSpc>
                <a:spcPct val="100000"/>
              </a:lnSpc>
              <a:buFont typeface="Arial"/>
              <a:buChar char="•"/>
              <a:tabLst>
                <a:tab pos="299085" algn="l"/>
                <a:tab pos="299720" algn="l"/>
              </a:tabLst>
            </a:pPr>
            <a:r>
              <a:rPr sz="2400" spc="-10" dirty="0">
                <a:solidFill>
                  <a:srgbClr val="C00000"/>
                </a:solidFill>
                <a:latin typeface="Calibri"/>
                <a:cs typeface="Calibri"/>
              </a:rPr>
              <a:t>Epatocellulare</a:t>
            </a:r>
            <a:endParaRPr sz="2400">
              <a:latin typeface="Calibri"/>
              <a:cs typeface="Calibri"/>
            </a:endParaRPr>
          </a:p>
          <a:p>
            <a:pPr marL="299085" indent="-287020">
              <a:lnSpc>
                <a:spcPct val="100000"/>
              </a:lnSpc>
              <a:buFont typeface="Arial"/>
              <a:buChar char="•"/>
              <a:tabLst>
                <a:tab pos="299085" algn="l"/>
                <a:tab pos="299720" algn="l"/>
              </a:tabLst>
            </a:pPr>
            <a:r>
              <a:rPr sz="2400" spc="-10" dirty="0">
                <a:solidFill>
                  <a:srgbClr val="C00000"/>
                </a:solidFill>
                <a:latin typeface="Calibri"/>
                <a:cs typeface="Calibri"/>
              </a:rPr>
              <a:t>Colestatico</a:t>
            </a:r>
            <a:endParaRPr sz="2400">
              <a:latin typeface="Calibri"/>
              <a:cs typeface="Calibri"/>
            </a:endParaRPr>
          </a:p>
        </p:txBody>
      </p:sp>
      <p:pic>
        <p:nvPicPr>
          <p:cNvPr id="3" name="object 3"/>
          <p:cNvPicPr/>
          <p:nvPr/>
        </p:nvPicPr>
        <p:blipFill>
          <a:blip r:embed="rId2" cstate="print"/>
          <a:stretch>
            <a:fillRect/>
          </a:stretch>
        </p:blipFill>
        <p:spPr>
          <a:xfrm>
            <a:off x="6443471" y="3663696"/>
            <a:ext cx="5748528" cy="3194301"/>
          </a:xfrm>
          <a:prstGeom prst="rect">
            <a:avLst/>
          </a:prstGeom>
        </p:spPr>
      </p:pic>
      <p:pic>
        <p:nvPicPr>
          <p:cNvPr id="4" name="object 4"/>
          <p:cNvPicPr/>
          <p:nvPr/>
        </p:nvPicPr>
        <p:blipFill>
          <a:blip r:embed="rId3" cstate="print"/>
          <a:stretch>
            <a:fillRect/>
          </a:stretch>
        </p:blipFill>
        <p:spPr>
          <a:xfrm>
            <a:off x="6452615" y="219456"/>
            <a:ext cx="5477255" cy="3261359"/>
          </a:xfrm>
          <a:prstGeom prst="rect">
            <a:avLst/>
          </a:prstGeom>
        </p:spPr>
      </p:pic>
      <p:pic>
        <p:nvPicPr>
          <p:cNvPr id="5" name="object 5"/>
          <p:cNvPicPr/>
          <p:nvPr/>
        </p:nvPicPr>
        <p:blipFill>
          <a:blip r:embed="rId4" cstate="print"/>
          <a:stretch>
            <a:fillRect/>
          </a:stretch>
        </p:blipFill>
        <p:spPr>
          <a:xfrm>
            <a:off x="393173" y="4112772"/>
            <a:ext cx="2927273" cy="23854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50" y="389209"/>
            <a:ext cx="5438302" cy="3213700"/>
          </a:xfrm>
          <a:prstGeom prst="rect">
            <a:avLst/>
          </a:prstGeom>
        </p:spPr>
        <p:txBody>
          <a:bodyPr vert="horz" wrap="square" lIns="0" tIns="12700" rIns="0" bIns="0" rtlCol="0">
            <a:spAutoFit/>
          </a:bodyPr>
          <a:lstStyle/>
          <a:p>
            <a:pPr marL="12700">
              <a:lnSpc>
                <a:spcPct val="100000"/>
              </a:lnSpc>
              <a:spcBef>
                <a:spcPts val="1200"/>
              </a:spcBef>
            </a:pPr>
            <a:r>
              <a:rPr sz="2400" b="1" dirty="0" err="1">
                <a:solidFill>
                  <a:schemeClr val="accent1"/>
                </a:solidFill>
                <a:latin typeface="Calibri"/>
                <a:cs typeface="Calibri"/>
              </a:rPr>
              <a:t>Ittero</a:t>
            </a:r>
            <a:r>
              <a:rPr sz="2400" b="1" spc="-105" dirty="0">
                <a:solidFill>
                  <a:schemeClr val="accent1"/>
                </a:solidFill>
                <a:latin typeface="Calibri"/>
                <a:cs typeface="Calibri"/>
              </a:rPr>
              <a:t> </a:t>
            </a:r>
            <a:r>
              <a:rPr sz="2400" b="1" dirty="0" err="1">
                <a:solidFill>
                  <a:schemeClr val="accent1"/>
                </a:solidFill>
                <a:latin typeface="Calibri"/>
                <a:cs typeface="Calibri"/>
              </a:rPr>
              <a:t>neonatale</a:t>
            </a:r>
            <a:endParaRPr lang="en-US" sz="2400" b="1" spc="-75" dirty="0">
              <a:solidFill>
                <a:schemeClr val="accent1"/>
              </a:solidFill>
              <a:latin typeface="Calibri"/>
              <a:cs typeface="Calibri"/>
            </a:endParaRPr>
          </a:p>
          <a:p>
            <a:pPr marL="356870" indent="-344805">
              <a:lnSpc>
                <a:spcPct val="100000"/>
              </a:lnSpc>
              <a:spcBef>
                <a:spcPts val="1200"/>
              </a:spcBef>
              <a:buFont typeface="Arial"/>
              <a:buChar char="•"/>
              <a:tabLst>
                <a:tab pos="356870" algn="l"/>
                <a:tab pos="357505" algn="l"/>
              </a:tabLst>
            </a:pPr>
            <a:r>
              <a:rPr sz="2400" dirty="0" err="1">
                <a:latin typeface="Calibri"/>
                <a:cs typeface="Calibri"/>
              </a:rPr>
              <a:t>Aumentata</a:t>
            </a:r>
            <a:r>
              <a:rPr sz="2400" spc="-30" dirty="0">
                <a:latin typeface="Calibri"/>
                <a:cs typeface="Calibri"/>
              </a:rPr>
              <a:t> </a:t>
            </a:r>
            <a:r>
              <a:rPr sz="2400" dirty="0">
                <a:latin typeface="Calibri"/>
                <a:cs typeface="Calibri"/>
              </a:rPr>
              <a:t>distruzione</a:t>
            </a:r>
            <a:r>
              <a:rPr sz="2400" spc="-55" dirty="0">
                <a:latin typeface="Calibri"/>
                <a:cs typeface="Calibri"/>
              </a:rPr>
              <a:t> </a:t>
            </a:r>
            <a:r>
              <a:rPr sz="2400" dirty="0">
                <a:latin typeface="Calibri"/>
                <a:cs typeface="Calibri"/>
              </a:rPr>
              <a:t>di</a:t>
            </a:r>
            <a:r>
              <a:rPr sz="2400" spc="-70" dirty="0">
                <a:latin typeface="Calibri"/>
                <a:cs typeface="Calibri"/>
              </a:rPr>
              <a:t> </a:t>
            </a:r>
            <a:r>
              <a:rPr sz="2400" spc="-10" dirty="0">
                <a:latin typeface="Calibri"/>
                <a:cs typeface="Calibri"/>
              </a:rPr>
              <a:t>emazie</a:t>
            </a:r>
            <a:endParaRPr sz="2400" dirty="0">
              <a:latin typeface="Calibri"/>
              <a:cs typeface="Calibri"/>
            </a:endParaRPr>
          </a:p>
          <a:p>
            <a:pPr marL="356870" indent="-344805">
              <a:lnSpc>
                <a:spcPct val="100000"/>
              </a:lnSpc>
              <a:spcBef>
                <a:spcPts val="1200"/>
              </a:spcBef>
              <a:buFont typeface="Arial"/>
              <a:buChar char="•"/>
              <a:tabLst>
                <a:tab pos="356870" algn="l"/>
                <a:tab pos="357505" algn="l"/>
              </a:tabLst>
            </a:pPr>
            <a:r>
              <a:rPr sz="2400" dirty="0">
                <a:latin typeface="Calibri"/>
                <a:cs typeface="Calibri"/>
              </a:rPr>
              <a:t>Immaturità</a:t>
            </a:r>
            <a:r>
              <a:rPr sz="2400" spc="-60" dirty="0">
                <a:latin typeface="Calibri"/>
                <a:cs typeface="Calibri"/>
              </a:rPr>
              <a:t> </a:t>
            </a:r>
            <a:r>
              <a:rPr sz="2400" spc="-10" dirty="0">
                <a:latin typeface="Calibri"/>
                <a:cs typeface="Calibri"/>
              </a:rPr>
              <a:t>epatica</a:t>
            </a:r>
            <a:endParaRPr sz="2400" dirty="0">
              <a:latin typeface="Calibri"/>
              <a:cs typeface="Calibri"/>
            </a:endParaRPr>
          </a:p>
          <a:p>
            <a:pPr marL="12700">
              <a:lnSpc>
                <a:spcPct val="100000"/>
              </a:lnSpc>
              <a:spcBef>
                <a:spcPts val="1200"/>
              </a:spcBef>
            </a:pPr>
            <a:r>
              <a:rPr sz="2400" dirty="0">
                <a:latin typeface="Calibri"/>
                <a:cs typeface="Calibri"/>
              </a:rPr>
              <a:t>Se</a:t>
            </a:r>
            <a:r>
              <a:rPr sz="2400" spc="-40" dirty="0">
                <a:latin typeface="Calibri"/>
                <a:cs typeface="Calibri"/>
              </a:rPr>
              <a:t> </a:t>
            </a:r>
            <a:r>
              <a:rPr sz="2400" dirty="0">
                <a:latin typeface="Calibri"/>
                <a:cs typeface="Calibri"/>
              </a:rPr>
              <a:t>non</a:t>
            </a:r>
            <a:r>
              <a:rPr sz="2400" spc="-30" dirty="0">
                <a:latin typeface="Calibri"/>
                <a:cs typeface="Calibri"/>
              </a:rPr>
              <a:t> </a:t>
            </a:r>
            <a:r>
              <a:rPr sz="2400" spc="-10" dirty="0">
                <a:latin typeface="Calibri"/>
                <a:cs typeface="Calibri"/>
              </a:rPr>
              <a:t>trattato</a:t>
            </a:r>
            <a:r>
              <a:rPr sz="2400" spc="-15" dirty="0">
                <a:latin typeface="Calibri"/>
                <a:cs typeface="Calibri"/>
              </a:rPr>
              <a:t> </a:t>
            </a:r>
            <a:r>
              <a:rPr sz="2400" dirty="0">
                <a:latin typeface="Calibri"/>
                <a:cs typeface="Calibri"/>
              </a:rPr>
              <a:t>può</a:t>
            </a:r>
            <a:r>
              <a:rPr sz="2400" spc="-15" dirty="0">
                <a:latin typeface="Calibri"/>
                <a:cs typeface="Calibri"/>
              </a:rPr>
              <a:t> </a:t>
            </a:r>
            <a:r>
              <a:rPr sz="2400" dirty="0">
                <a:latin typeface="Calibri"/>
                <a:cs typeface="Calibri"/>
              </a:rPr>
              <a:t>evolvere</a:t>
            </a:r>
            <a:r>
              <a:rPr sz="2400" spc="-25" dirty="0">
                <a:latin typeface="Calibri"/>
                <a:cs typeface="Calibri"/>
              </a:rPr>
              <a:t> </a:t>
            </a:r>
            <a:r>
              <a:rPr sz="2400" dirty="0">
                <a:latin typeface="Calibri"/>
                <a:cs typeface="Calibri"/>
              </a:rPr>
              <a:t>in</a:t>
            </a:r>
            <a:r>
              <a:rPr sz="2400" spc="-5" dirty="0">
                <a:latin typeface="Calibri"/>
                <a:cs typeface="Calibri"/>
              </a:rPr>
              <a:t> </a:t>
            </a:r>
            <a:br>
              <a:rPr lang="en-US" sz="2400" spc="-5" dirty="0">
                <a:latin typeface="Calibri"/>
                <a:cs typeface="Calibri"/>
              </a:rPr>
            </a:br>
            <a:r>
              <a:rPr sz="2400" b="1" spc="-10" dirty="0" err="1">
                <a:solidFill>
                  <a:srgbClr val="C00000"/>
                </a:solidFill>
                <a:latin typeface="Calibri"/>
                <a:cs typeface="Calibri"/>
              </a:rPr>
              <a:t>encefalopatia</a:t>
            </a:r>
            <a:r>
              <a:rPr sz="2400" b="1" spc="-15" dirty="0">
                <a:solidFill>
                  <a:srgbClr val="C00000"/>
                </a:solidFill>
                <a:latin typeface="Calibri"/>
                <a:cs typeface="Calibri"/>
              </a:rPr>
              <a:t> </a:t>
            </a:r>
            <a:r>
              <a:rPr sz="2400" b="1" dirty="0">
                <a:solidFill>
                  <a:srgbClr val="C00000"/>
                </a:solidFill>
                <a:latin typeface="Calibri"/>
                <a:cs typeface="Calibri"/>
              </a:rPr>
              <a:t>bilirubinica</a:t>
            </a:r>
            <a:r>
              <a:rPr sz="2400" b="1" spc="-15" dirty="0">
                <a:solidFill>
                  <a:srgbClr val="C00000"/>
                </a:solidFill>
                <a:latin typeface="Calibri"/>
                <a:cs typeface="Calibri"/>
              </a:rPr>
              <a:t> </a:t>
            </a:r>
            <a:r>
              <a:rPr sz="2400" dirty="0">
                <a:solidFill>
                  <a:srgbClr val="C00000"/>
                </a:solidFill>
                <a:latin typeface="Calibri"/>
                <a:cs typeface="Calibri"/>
              </a:rPr>
              <a:t>o</a:t>
            </a:r>
            <a:r>
              <a:rPr sz="2400" spc="-30" dirty="0">
                <a:solidFill>
                  <a:srgbClr val="C00000"/>
                </a:solidFill>
                <a:latin typeface="Calibri"/>
                <a:cs typeface="Calibri"/>
              </a:rPr>
              <a:t> </a:t>
            </a:r>
            <a:r>
              <a:rPr sz="2400" b="1" spc="-10" dirty="0">
                <a:solidFill>
                  <a:srgbClr val="C00000"/>
                </a:solidFill>
                <a:latin typeface="Calibri"/>
                <a:cs typeface="Calibri"/>
              </a:rPr>
              <a:t>kernittero</a:t>
            </a:r>
            <a:endParaRPr sz="2400" dirty="0">
              <a:latin typeface="Calibri"/>
              <a:cs typeface="Calibri"/>
            </a:endParaRPr>
          </a:p>
          <a:p>
            <a:pPr marL="12700">
              <a:lnSpc>
                <a:spcPct val="100000"/>
              </a:lnSpc>
              <a:spcBef>
                <a:spcPts val="1200"/>
              </a:spcBef>
            </a:pPr>
            <a:r>
              <a:rPr sz="2400" dirty="0">
                <a:latin typeface="Calibri"/>
                <a:cs typeface="Calibri"/>
              </a:rPr>
              <a:t>per</a:t>
            </a:r>
            <a:r>
              <a:rPr sz="2400" spc="-20" dirty="0">
                <a:latin typeface="Calibri"/>
                <a:cs typeface="Calibri"/>
              </a:rPr>
              <a:t> </a:t>
            </a:r>
            <a:r>
              <a:rPr sz="2400" dirty="0">
                <a:latin typeface="Calibri"/>
                <a:cs typeface="Calibri"/>
              </a:rPr>
              <a:t>deposizione</a:t>
            </a:r>
            <a:r>
              <a:rPr sz="2400" spc="35" dirty="0">
                <a:latin typeface="Calibri"/>
                <a:cs typeface="Calibri"/>
              </a:rPr>
              <a:t> </a:t>
            </a:r>
            <a:r>
              <a:rPr sz="2400" dirty="0">
                <a:latin typeface="Calibri"/>
                <a:cs typeface="Calibri"/>
              </a:rPr>
              <a:t>di</a:t>
            </a:r>
            <a:r>
              <a:rPr sz="2400" spc="-15" dirty="0">
                <a:latin typeface="Calibri"/>
                <a:cs typeface="Calibri"/>
              </a:rPr>
              <a:t> </a:t>
            </a:r>
            <a:r>
              <a:rPr sz="2400" dirty="0">
                <a:latin typeface="Calibri"/>
                <a:cs typeface="Calibri"/>
              </a:rPr>
              <a:t>bilirubina</a:t>
            </a:r>
            <a:r>
              <a:rPr sz="2400" spc="40" dirty="0">
                <a:latin typeface="Calibri"/>
                <a:cs typeface="Calibri"/>
              </a:rPr>
              <a:t> </a:t>
            </a:r>
            <a:r>
              <a:rPr sz="2400" dirty="0">
                <a:latin typeface="Calibri"/>
                <a:cs typeface="Calibri"/>
              </a:rPr>
              <a:t>nel</a:t>
            </a:r>
            <a:r>
              <a:rPr sz="2400" spc="-10" dirty="0">
                <a:latin typeface="Calibri"/>
                <a:cs typeface="Calibri"/>
              </a:rPr>
              <a:t> </a:t>
            </a:r>
            <a:r>
              <a:rPr sz="2400" dirty="0">
                <a:latin typeface="Calibri"/>
                <a:cs typeface="Calibri"/>
              </a:rPr>
              <a:t>cervello</a:t>
            </a:r>
            <a:r>
              <a:rPr sz="2400" spc="5" dirty="0">
                <a:latin typeface="Calibri"/>
                <a:cs typeface="Calibri"/>
              </a:rPr>
              <a:t> </a:t>
            </a:r>
            <a:r>
              <a:rPr sz="2400" dirty="0">
                <a:latin typeface="Calibri"/>
                <a:cs typeface="Calibri"/>
              </a:rPr>
              <a:t>(nuclei</a:t>
            </a:r>
            <a:r>
              <a:rPr sz="2400" spc="10" dirty="0">
                <a:latin typeface="Calibri"/>
                <a:cs typeface="Calibri"/>
              </a:rPr>
              <a:t> </a:t>
            </a:r>
            <a:r>
              <a:rPr sz="2400" dirty="0">
                <a:latin typeface="Calibri"/>
                <a:cs typeface="Calibri"/>
              </a:rPr>
              <a:t>della</a:t>
            </a:r>
            <a:r>
              <a:rPr sz="2400" spc="20" dirty="0">
                <a:latin typeface="Calibri"/>
                <a:cs typeface="Calibri"/>
              </a:rPr>
              <a:t> </a:t>
            </a:r>
            <a:r>
              <a:rPr sz="2400" dirty="0">
                <a:latin typeface="Calibri"/>
                <a:cs typeface="Calibri"/>
              </a:rPr>
              <a:t>base</a:t>
            </a:r>
            <a:r>
              <a:rPr sz="2400" spc="-10" dirty="0">
                <a:latin typeface="Calibri"/>
                <a:cs typeface="Calibri"/>
              </a:rPr>
              <a:t> </a:t>
            </a:r>
            <a:r>
              <a:rPr sz="2400" dirty="0">
                <a:latin typeface="Calibri"/>
                <a:cs typeface="Calibri"/>
              </a:rPr>
              <a:t>e</a:t>
            </a:r>
            <a:r>
              <a:rPr sz="2400" spc="-10" dirty="0">
                <a:latin typeface="Calibri"/>
                <a:cs typeface="Calibri"/>
              </a:rPr>
              <a:t> </a:t>
            </a:r>
            <a:r>
              <a:rPr sz="2400" spc="-10" dirty="0" err="1">
                <a:latin typeface="Calibri"/>
                <a:cs typeface="Calibri"/>
              </a:rPr>
              <a:t>ippocampo</a:t>
            </a:r>
            <a:r>
              <a:rPr sz="2400" spc="-10" dirty="0">
                <a:latin typeface="Calibri"/>
                <a:cs typeface="Calibri"/>
              </a:rPr>
              <a:t>)</a:t>
            </a:r>
            <a:endParaRPr sz="2400" dirty="0">
              <a:latin typeface="Calibri"/>
              <a:cs typeface="Calibri"/>
            </a:endParaRPr>
          </a:p>
        </p:txBody>
      </p:sp>
      <p:pic>
        <p:nvPicPr>
          <p:cNvPr id="4" name="object 4"/>
          <p:cNvPicPr/>
          <p:nvPr/>
        </p:nvPicPr>
        <p:blipFill>
          <a:blip r:embed="rId2" cstate="print"/>
          <a:stretch>
            <a:fillRect/>
          </a:stretch>
        </p:blipFill>
        <p:spPr>
          <a:xfrm>
            <a:off x="542950" y="4027343"/>
            <a:ext cx="3732246" cy="2441448"/>
          </a:xfrm>
          <a:prstGeom prst="rect">
            <a:avLst/>
          </a:prstGeom>
        </p:spPr>
      </p:pic>
      <p:sp>
        <p:nvSpPr>
          <p:cNvPr id="5" name="object 5"/>
          <p:cNvSpPr txBox="1"/>
          <p:nvPr/>
        </p:nvSpPr>
        <p:spPr>
          <a:xfrm>
            <a:off x="4699419" y="4487602"/>
            <a:ext cx="5726484" cy="1520929"/>
          </a:xfrm>
          <a:prstGeom prst="rect">
            <a:avLst/>
          </a:prstGeom>
        </p:spPr>
        <p:txBody>
          <a:bodyPr vert="horz" wrap="square" lIns="0" tIns="12700" rIns="0" bIns="0" rtlCol="0">
            <a:spAutoFit/>
          </a:bodyPr>
          <a:lstStyle/>
          <a:p>
            <a:pPr marL="12700">
              <a:spcBef>
                <a:spcPts val="1200"/>
              </a:spcBef>
            </a:pPr>
            <a:r>
              <a:rPr lang="it-IT" sz="2200" dirty="0">
                <a:cs typeface="Calibri"/>
              </a:rPr>
              <a:t>Si</a:t>
            </a:r>
            <a:r>
              <a:rPr lang="it-IT" sz="2200" spc="-30" dirty="0">
                <a:cs typeface="Calibri"/>
              </a:rPr>
              <a:t> </a:t>
            </a:r>
            <a:r>
              <a:rPr lang="it-IT" sz="2200" spc="-10" dirty="0">
                <a:cs typeface="Calibri"/>
              </a:rPr>
              <a:t>tratta</a:t>
            </a:r>
            <a:r>
              <a:rPr lang="it-IT" sz="2200" spc="-70" dirty="0">
                <a:cs typeface="Calibri"/>
              </a:rPr>
              <a:t> </a:t>
            </a:r>
            <a:r>
              <a:rPr lang="it-IT" sz="2200" dirty="0">
                <a:cs typeface="Calibri"/>
              </a:rPr>
              <a:t>esponendo</a:t>
            </a:r>
            <a:r>
              <a:rPr lang="it-IT" sz="2200" spc="-65" dirty="0">
                <a:cs typeface="Calibri"/>
              </a:rPr>
              <a:t> </a:t>
            </a:r>
            <a:r>
              <a:rPr lang="it-IT" sz="2200" dirty="0">
                <a:cs typeface="Calibri"/>
              </a:rPr>
              <a:t>il</a:t>
            </a:r>
            <a:r>
              <a:rPr lang="it-IT" sz="2200" spc="-20" dirty="0">
                <a:cs typeface="Calibri"/>
              </a:rPr>
              <a:t> </a:t>
            </a:r>
            <a:r>
              <a:rPr lang="it-IT" sz="2200" dirty="0">
                <a:cs typeface="Calibri"/>
              </a:rPr>
              <a:t>neonato</a:t>
            </a:r>
            <a:r>
              <a:rPr lang="it-IT" sz="2200" spc="-65" dirty="0">
                <a:cs typeface="Calibri"/>
              </a:rPr>
              <a:t> </a:t>
            </a:r>
            <a:r>
              <a:rPr lang="it-IT" sz="2200" dirty="0">
                <a:cs typeface="Calibri"/>
              </a:rPr>
              <a:t>a</a:t>
            </a:r>
            <a:r>
              <a:rPr lang="it-IT" sz="2200" spc="-20" dirty="0">
                <a:cs typeface="Calibri"/>
              </a:rPr>
              <a:t> </a:t>
            </a:r>
            <a:r>
              <a:rPr lang="it-IT" sz="2200" dirty="0">
                <a:cs typeface="Calibri"/>
              </a:rPr>
              <a:t>luce</a:t>
            </a:r>
            <a:r>
              <a:rPr lang="it-IT" sz="2200" spc="5" dirty="0">
                <a:cs typeface="Calibri"/>
              </a:rPr>
              <a:t> </a:t>
            </a:r>
            <a:r>
              <a:rPr lang="it-IT" sz="2200" dirty="0">
                <a:cs typeface="Calibri"/>
              </a:rPr>
              <a:t>blu</a:t>
            </a:r>
            <a:r>
              <a:rPr lang="it-IT" sz="2200" spc="-30" dirty="0">
                <a:cs typeface="Calibri"/>
              </a:rPr>
              <a:t> </a:t>
            </a:r>
            <a:r>
              <a:rPr lang="it-IT" sz="2200" spc="-10" dirty="0">
                <a:cs typeface="Calibri"/>
              </a:rPr>
              <a:t>(fototerapia)</a:t>
            </a:r>
            <a:endParaRPr lang="it-IT" sz="2200" dirty="0">
              <a:cs typeface="Calibri"/>
            </a:endParaRPr>
          </a:p>
          <a:p>
            <a:pPr marL="12700">
              <a:lnSpc>
                <a:spcPct val="100000"/>
              </a:lnSpc>
              <a:spcBef>
                <a:spcPts val="1200"/>
              </a:spcBef>
            </a:pPr>
            <a:r>
              <a:rPr sz="2200" dirty="0">
                <a:latin typeface="Calibri"/>
                <a:cs typeface="Calibri"/>
              </a:rPr>
              <a:t>La</a:t>
            </a:r>
            <a:r>
              <a:rPr sz="2200" spc="-35" dirty="0">
                <a:latin typeface="Calibri"/>
                <a:cs typeface="Calibri"/>
              </a:rPr>
              <a:t> </a:t>
            </a:r>
            <a:r>
              <a:rPr sz="2200" dirty="0">
                <a:latin typeface="Calibri"/>
                <a:cs typeface="Calibri"/>
              </a:rPr>
              <a:t>luce (450-400</a:t>
            </a:r>
            <a:r>
              <a:rPr sz="2200" spc="-20" dirty="0">
                <a:latin typeface="Calibri"/>
                <a:cs typeface="Calibri"/>
              </a:rPr>
              <a:t> </a:t>
            </a:r>
            <a:r>
              <a:rPr sz="2200" dirty="0">
                <a:latin typeface="Calibri"/>
                <a:cs typeface="Calibri"/>
              </a:rPr>
              <a:t>nm)</a:t>
            </a:r>
            <a:r>
              <a:rPr sz="2200" spc="10" dirty="0">
                <a:latin typeface="Calibri"/>
                <a:cs typeface="Calibri"/>
              </a:rPr>
              <a:t> </a:t>
            </a:r>
            <a:r>
              <a:rPr sz="2200" dirty="0">
                <a:latin typeface="Calibri"/>
                <a:cs typeface="Calibri"/>
              </a:rPr>
              <a:t>isomerizza</a:t>
            </a:r>
            <a:r>
              <a:rPr sz="2200" spc="-20" dirty="0">
                <a:latin typeface="Calibri"/>
                <a:cs typeface="Calibri"/>
              </a:rPr>
              <a:t> </a:t>
            </a:r>
            <a:r>
              <a:rPr sz="2200" dirty="0">
                <a:latin typeface="Calibri"/>
                <a:cs typeface="Calibri"/>
              </a:rPr>
              <a:t>la</a:t>
            </a:r>
            <a:r>
              <a:rPr sz="2200" spc="-15" dirty="0">
                <a:latin typeface="Calibri"/>
                <a:cs typeface="Calibri"/>
              </a:rPr>
              <a:t> </a:t>
            </a:r>
            <a:r>
              <a:rPr sz="2200" spc="-20" dirty="0">
                <a:latin typeface="Calibri"/>
                <a:cs typeface="Calibri"/>
              </a:rPr>
              <a:t>trans-</a:t>
            </a:r>
            <a:r>
              <a:rPr sz="2200" dirty="0">
                <a:latin typeface="Calibri"/>
                <a:cs typeface="Calibri"/>
              </a:rPr>
              <a:t>bilirubina</a:t>
            </a:r>
            <a:r>
              <a:rPr sz="2200" spc="70" dirty="0">
                <a:latin typeface="Calibri"/>
                <a:cs typeface="Calibri"/>
              </a:rPr>
              <a:t> </a:t>
            </a:r>
            <a:r>
              <a:rPr sz="2200" dirty="0">
                <a:latin typeface="Calibri"/>
                <a:cs typeface="Calibri"/>
              </a:rPr>
              <a:t>nell’isomero</a:t>
            </a:r>
            <a:r>
              <a:rPr sz="2200" spc="40" dirty="0">
                <a:latin typeface="Calibri"/>
                <a:cs typeface="Calibri"/>
              </a:rPr>
              <a:t> </a:t>
            </a:r>
            <a:r>
              <a:rPr sz="2200" spc="-20" dirty="0">
                <a:latin typeface="Calibri"/>
                <a:cs typeface="Calibri"/>
              </a:rPr>
              <a:t>cis,</a:t>
            </a:r>
            <a:r>
              <a:rPr lang="en-US" sz="2200" spc="-20" dirty="0">
                <a:latin typeface="Calibri"/>
                <a:cs typeface="Calibri"/>
              </a:rPr>
              <a:t> </a:t>
            </a:r>
            <a:r>
              <a:rPr sz="2200" dirty="0" err="1">
                <a:latin typeface="Calibri"/>
                <a:cs typeface="Calibri"/>
              </a:rPr>
              <a:t>più</a:t>
            </a:r>
            <a:r>
              <a:rPr sz="2200" spc="-10" dirty="0">
                <a:latin typeface="Calibri"/>
                <a:cs typeface="Calibri"/>
              </a:rPr>
              <a:t> </a:t>
            </a:r>
            <a:r>
              <a:rPr sz="2200" dirty="0">
                <a:latin typeface="Calibri"/>
                <a:cs typeface="Calibri"/>
              </a:rPr>
              <a:t>solubile</a:t>
            </a:r>
            <a:r>
              <a:rPr sz="2200" spc="-5" dirty="0">
                <a:latin typeface="Calibri"/>
                <a:cs typeface="Calibri"/>
              </a:rPr>
              <a:t> </a:t>
            </a:r>
            <a:r>
              <a:rPr sz="2200" dirty="0">
                <a:latin typeface="Calibri"/>
                <a:cs typeface="Calibri"/>
              </a:rPr>
              <a:t>e</a:t>
            </a:r>
            <a:r>
              <a:rPr sz="2200" spc="-45" dirty="0">
                <a:latin typeface="Calibri"/>
                <a:cs typeface="Calibri"/>
              </a:rPr>
              <a:t> </a:t>
            </a:r>
            <a:r>
              <a:rPr sz="2200" dirty="0">
                <a:latin typeface="Calibri"/>
                <a:cs typeface="Calibri"/>
              </a:rPr>
              <a:t>facilmente</a:t>
            </a:r>
            <a:r>
              <a:rPr sz="2200" spc="-5" dirty="0">
                <a:latin typeface="Calibri"/>
                <a:cs typeface="Calibri"/>
              </a:rPr>
              <a:t> </a:t>
            </a:r>
            <a:r>
              <a:rPr sz="2200" spc="-10" dirty="0">
                <a:latin typeface="Calibri"/>
                <a:cs typeface="Calibri"/>
              </a:rPr>
              <a:t>escreto</a:t>
            </a:r>
            <a:endParaRPr sz="2200" dirty="0">
              <a:latin typeface="Calibri"/>
              <a:cs typeface="Calibri"/>
            </a:endParaRPr>
          </a:p>
        </p:txBody>
      </p:sp>
      <p:pic>
        <p:nvPicPr>
          <p:cNvPr id="6" name="Picture 5">
            <a:extLst>
              <a:ext uri="{FF2B5EF4-FFF2-40B4-BE49-F238E27FC236}">
                <a16:creationId xmlns:a16="http://schemas.microsoft.com/office/drawing/2014/main" id="{D9DCF94A-5A17-6881-A385-5EFD79B69272}"/>
              </a:ext>
            </a:extLst>
          </p:cNvPr>
          <p:cNvPicPr>
            <a:picLocks noChangeAspect="1"/>
          </p:cNvPicPr>
          <p:nvPr/>
        </p:nvPicPr>
        <p:blipFill>
          <a:blip r:embed="rId3"/>
          <a:stretch>
            <a:fillRect/>
          </a:stretch>
        </p:blipFill>
        <p:spPr>
          <a:xfrm>
            <a:off x="5647764" y="337943"/>
            <a:ext cx="6422675" cy="327465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9200" y="969721"/>
            <a:ext cx="8194448" cy="4429418"/>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accent1"/>
                </a:solidFill>
                <a:latin typeface="Calibri"/>
                <a:cs typeface="Calibri"/>
              </a:rPr>
              <a:t>Sindrome</a:t>
            </a:r>
            <a:r>
              <a:rPr sz="2400" b="1" spc="-65" dirty="0">
                <a:solidFill>
                  <a:schemeClr val="accent1"/>
                </a:solidFill>
                <a:latin typeface="Calibri"/>
                <a:cs typeface="Calibri"/>
              </a:rPr>
              <a:t> </a:t>
            </a:r>
            <a:r>
              <a:rPr sz="2400" b="1" dirty="0">
                <a:solidFill>
                  <a:schemeClr val="accent1"/>
                </a:solidFill>
                <a:latin typeface="Calibri"/>
                <a:cs typeface="Calibri"/>
              </a:rPr>
              <a:t>di</a:t>
            </a:r>
            <a:r>
              <a:rPr sz="2400" b="1" spc="-10" dirty="0">
                <a:solidFill>
                  <a:schemeClr val="accent1"/>
                </a:solidFill>
                <a:latin typeface="Calibri"/>
                <a:cs typeface="Calibri"/>
              </a:rPr>
              <a:t> Gilbert</a:t>
            </a:r>
            <a:endParaRPr sz="2400" dirty="0">
              <a:solidFill>
                <a:schemeClr val="accent1"/>
              </a:solidFill>
              <a:latin typeface="Calibri"/>
              <a:cs typeface="Calibri"/>
            </a:endParaRPr>
          </a:p>
          <a:p>
            <a:pPr marL="12700" marR="1109345">
              <a:lnSpc>
                <a:spcPct val="100000"/>
              </a:lnSpc>
              <a:spcBef>
                <a:spcPts val="5"/>
              </a:spcBef>
            </a:pPr>
            <a:endParaRPr lang="en-US" sz="2400" dirty="0">
              <a:solidFill>
                <a:srgbClr val="C00000"/>
              </a:solidFill>
              <a:latin typeface="Calibri"/>
              <a:cs typeface="Calibri"/>
            </a:endParaRPr>
          </a:p>
          <a:p>
            <a:pPr marL="12700" marR="1109345">
              <a:lnSpc>
                <a:spcPct val="100000"/>
              </a:lnSpc>
              <a:spcBef>
                <a:spcPts val="5"/>
              </a:spcBef>
            </a:pPr>
            <a:r>
              <a:rPr sz="2400" dirty="0">
                <a:solidFill>
                  <a:srgbClr val="C00000"/>
                </a:solidFill>
                <a:latin typeface="Calibri"/>
                <a:cs typeface="Calibri"/>
              </a:rPr>
              <a:t>Carenza</a:t>
            </a:r>
            <a:r>
              <a:rPr sz="2400" spc="-65" dirty="0">
                <a:solidFill>
                  <a:srgbClr val="C00000"/>
                </a:solidFill>
                <a:latin typeface="Calibri"/>
                <a:cs typeface="Calibri"/>
              </a:rPr>
              <a:t> </a:t>
            </a:r>
            <a:r>
              <a:rPr sz="2400" dirty="0">
                <a:solidFill>
                  <a:srgbClr val="C00000"/>
                </a:solidFill>
                <a:latin typeface="Calibri"/>
                <a:cs typeface="Calibri"/>
              </a:rPr>
              <a:t>di</a:t>
            </a:r>
            <a:r>
              <a:rPr sz="2400" spc="-35" dirty="0">
                <a:solidFill>
                  <a:srgbClr val="C00000"/>
                </a:solidFill>
                <a:latin typeface="Calibri"/>
                <a:cs typeface="Calibri"/>
              </a:rPr>
              <a:t> </a:t>
            </a:r>
            <a:r>
              <a:rPr sz="2400" dirty="0">
                <a:solidFill>
                  <a:srgbClr val="C00000"/>
                </a:solidFill>
                <a:latin typeface="Calibri"/>
                <a:cs typeface="Calibri"/>
              </a:rPr>
              <a:t>UDP-</a:t>
            </a:r>
            <a:r>
              <a:rPr sz="2400" spc="-30" dirty="0">
                <a:solidFill>
                  <a:srgbClr val="C00000"/>
                </a:solidFill>
                <a:latin typeface="Calibri"/>
                <a:cs typeface="Calibri"/>
              </a:rPr>
              <a:t> </a:t>
            </a:r>
            <a:r>
              <a:rPr sz="2400" dirty="0">
                <a:solidFill>
                  <a:srgbClr val="C00000"/>
                </a:solidFill>
                <a:latin typeface="Calibri"/>
                <a:cs typeface="Calibri"/>
              </a:rPr>
              <a:t>glucuronil</a:t>
            </a:r>
            <a:r>
              <a:rPr sz="2400" spc="-45" dirty="0">
                <a:solidFill>
                  <a:srgbClr val="C00000"/>
                </a:solidFill>
                <a:latin typeface="Calibri"/>
                <a:cs typeface="Calibri"/>
              </a:rPr>
              <a:t> </a:t>
            </a:r>
            <a:r>
              <a:rPr sz="2400" spc="-10" dirty="0" err="1">
                <a:solidFill>
                  <a:srgbClr val="C00000"/>
                </a:solidFill>
                <a:latin typeface="Calibri"/>
                <a:cs typeface="Calibri"/>
              </a:rPr>
              <a:t>transferasi</a:t>
            </a:r>
            <a:r>
              <a:rPr sz="2400" spc="-10" dirty="0">
                <a:solidFill>
                  <a:srgbClr val="C00000"/>
                </a:solidFill>
                <a:latin typeface="Calibri"/>
                <a:cs typeface="Calibri"/>
              </a:rPr>
              <a:t> </a:t>
            </a:r>
            <a:br>
              <a:rPr lang="it-IT" sz="2400" spc="-10" dirty="0">
                <a:solidFill>
                  <a:srgbClr val="C00000"/>
                </a:solidFill>
                <a:latin typeface="Calibri"/>
                <a:cs typeface="Calibri"/>
              </a:rPr>
            </a:br>
            <a:r>
              <a:rPr sz="2400" dirty="0" err="1">
                <a:latin typeface="Calibri"/>
                <a:cs typeface="Calibri"/>
              </a:rPr>
              <a:t>Sindrome</a:t>
            </a:r>
            <a:r>
              <a:rPr sz="2400" spc="-95" dirty="0">
                <a:latin typeface="Calibri"/>
                <a:cs typeface="Calibri"/>
              </a:rPr>
              <a:t> </a:t>
            </a:r>
            <a:r>
              <a:rPr sz="2400" dirty="0">
                <a:latin typeface="Calibri"/>
                <a:cs typeface="Calibri"/>
              </a:rPr>
              <a:t>ereditaria,</a:t>
            </a:r>
            <a:r>
              <a:rPr sz="2400" spc="-105" dirty="0">
                <a:latin typeface="Calibri"/>
                <a:cs typeface="Calibri"/>
              </a:rPr>
              <a:t> </a:t>
            </a:r>
            <a:r>
              <a:rPr sz="2400" dirty="0" err="1">
                <a:latin typeface="Calibri"/>
                <a:cs typeface="Calibri"/>
              </a:rPr>
              <a:t>autosomica</a:t>
            </a:r>
            <a:r>
              <a:rPr sz="2400" spc="-90" dirty="0">
                <a:latin typeface="Calibri"/>
                <a:cs typeface="Calibri"/>
              </a:rPr>
              <a:t> </a:t>
            </a:r>
            <a:r>
              <a:rPr sz="2400" dirty="0">
                <a:latin typeface="Calibri"/>
                <a:cs typeface="Calibri"/>
              </a:rPr>
              <a:t>recessiva,</a:t>
            </a:r>
            <a:r>
              <a:rPr sz="2400" spc="-65" dirty="0">
                <a:latin typeface="Calibri"/>
                <a:cs typeface="Calibri"/>
              </a:rPr>
              <a:t> </a:t>
            </a:r>
            <a:br>
              <a:rPr lang="it-IT" sz="2400" spc="-65" dirty="0">
                <a:latin typeface="Calibri"/>
                <a:cs typeface="Calibri"/>
              </a:rPr>
            </a:br>
            <a:r>
              <a:rPr sz="2400" spc="-25" dirty="0" err="1">
                <a:latin typeface="Calibri"/>
                <a:cs typeface="Calibri"/>
              </a:rPr>
              <a:t>più</a:t>
            </a:r>
            <a:r>
              <a:rPr lang="it-IT" sz="2400" spc="-25" dirty="0">
                <a:latin typeface="Calibri"/>
                <a:cs typeface="Calibri"/>
              </a:rPr>
              <a:t> </a:t>
            </a:r>
            <a:r>
              <a:rPr sz="2400" dirty="0" err="1">
                <a:latin typeface="Calibri"/>
                <a:cs typeface="Calibri"/>
              </a:rPr>
              <a:t>frequente</a:t>
            </a:r>
            <a:r>
              <a:rPr sz="2400" spc="-75" dirty="0">
                <a:latin typeface="Calibri"/>
                <a:cs typeface="Calibri"/>
              </a:rPr>
              <a:t> </a:t>
            </a:r>
            <a:r>
              <a:rPr sz="2400" dirty="0">
                <a:latin typeface="Calibri"/>
                <a:cs typeface="Calibri"/>
              </a:rPr>
              <a:t>nei</a:t>
            </a:r>
            <a:r>
              <a:rPr sz="2400" spc="-20" dirty="0">
                <a:latin typeface="Calibri"/>
                <a:cs typeface="Calibri"/>
              </a:rPr>
              <a:t> </a:t>
            </a:r>
            <a:r>
              <a:rPr sz="2400" spc="-10" dirty="0">
                <a:latin typeface="Calibri"/>
                <a:cs typeface="Calibri"/>
              </a:rPr>
              <a:t>maschi</a:t>
            </a:r>
            <a:endParaRPr sz="2400" dirty="0">
              <a:latin typeface="Calibri"/>
              <a:cs typeface="Calibri"/>
            </a:endParaRPr>
          </a:p>
          <a:p>
            <a:pPr marL="12700">
              <a:lnSpc>
                <a:spcPct val="100000"/>
              </a:lnSpc>
            </a:pPr>
            <a:r>
              <a:rPr sz="2400" dirty="0">
                <a:latin typeface="Calibri"/>
                <a:cs typeface="Calibri"/>
              </a:rPr>
              <a:t>Può</a:t>
            </a:r>
            <a:r>
              <a:rPr sz="2400" spc="-85" dirty="0">
                <a:latin typeface="Calibri"/>
                <a:cs typeface="Calibri"/>
              </a:rPr>
              <a:t> </a:t>
            </a:r>
            <a:r>
              <a:rPr sz="2400" dirty="0">
                <a:latin typeface="Calibri"/>
                <a:cs typeface="Calibri"/>
              </a:rPr>
              <a:t>avere</a:t>
            </a:r>
            <a:r>
              <a:rPr sz="2400" spc="-35" dirty="0">
                <a:latin typeface="Calibri"/>
                <a:cs typeface="Calibri"/>
              </a:rPr>
              <a:t> </a:t>
            </a:r>
            <a:r>
              <a:rPr sz="2400" dirty="0">
                <a:latin typeface="Calibri"/>
                <a:cs typeface="Calibri"/>
              </a:rPr>
              <a:t>diverso</a:t>
            </a:r>
            <a:r>
              <a:rPr sz="2400" spc="-55" dirty="0">
                <a:latin typeface="Calibri"/>
                <a:cs typeface="Calibri"/>
              </a:rPr>
              <a:t> </a:t>
            </a:r>
            <a:r>
              <a:rPr sz="2400" dirty="0">
                <a:latin typeface="Calibri"/>
                <a:cs typeface="Calibri"/>
              </a:rPr>
              <a:t>grado</a:t>
            </a:r>
            <a:r>
              <a:rPr sz="2400" spc="-75" dirty="0">
                <a:latin typeface="Calibri"/>
                <a:cs typeface="Calibri"/>
              </a:rPr>
              <a:t> </a:t>
            </a:r>
            <a:r>
              <a:rPr sz="2400" dirty="0">
                <a:latin typeface="Calibri"/>
                <a:cs typeface="Calibri"/>
              </a:rPr>
              <a:t>di</a:t>
            </a:r>
            <a:r>
              <a:rPr sz="2400" spc="-40" dirty="0">
                <a:latin typeface="Calibri"/>
                <a:cs typeface="Calibri"/>
              </a:rPr>
              <a:t> </a:t>
            </a:r>
            <a:r>
              <a:rPr sz="2400" spc="-10" dirty="0">
                <a:latin typeface="Calibri"/>
                <a:cs typeface="Calibri"/>
              </a:rPr>
              <a:t>severità</a:t>
            </a:r>
            <a:endParaRPr sz="2400" dirty="0">
              <a:latin typeface="Calibri"/>
              <a:cs typeface="Calibri"/>
            </a:endParaRPr>
          </a:p>
          <a:p>
            <a:pPr>
              <a:lnSpc>
                <a:spcPct val="100000"/>
              </a:lnSpc>
              <a:spcBef>
                <a:spcPts val="15"/>
              </a:spcBef>
            </a:pPr>
            <a:endParaRPr sz="2350" dirty="0">
              <a:latin typeface="Calibri"/>
              <a:cs typeface="Calibri"/>
            </a:endParaRPr>
          </a:p>
          <a:p>
            <a:pPr marL="12700">
              <a:lnSpc>
                <a:spcPct val="100000"/>
              </a:lnSpc>
            </a:pPr>
            <a:r>
              <a:rPr sz="2400" dirty="0">
                <a:solidFill>
                  <a:srgbClr val="C00000"/>
                </a:solidFill>
                <a:latin typeface="Calibri"/>
                <a:cs typeface="Calibri"/>
              </a:rPr>
              <a:t>Iperbilirubinemia,</a:t>
            </a:r>
            <a:r>
              <a:rPr sz="2400" spc="-70" dirty="0">
                <a:solidFill>
                  <a:srgbClr val="C00000"/>
                </a:solidFill>
                <a:latin typeface="Calibri"/>
                <a:cs typeface="Calibri"/>
              </a:rPr>
              <a:t> </a:t>
            </a:r>
            <a:r>
              <a:rPr sz="2400" dirty="0">
                <a:latin typeface="Calibri"/>
                <a:cs typeface="Calibri"/>
              </a:rPr>
              <a:t>non-</a:t>
            </a:r>
            <a:r>
              <a:rPr sz="2400" spc="-10" dirty="0">
                <a:latin typeface="Calibri"/>
                <a:cs typeface="Calibri"/>
              </a:rPr>
              <a:t>coniugata,</a:t>
            </a:r>
            <a:r>
              <a:rPr sz="2400" spc="-80"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assenza</a:t>
            </a:r>
            <a:r>
              <a:rPr sz="2400" spc="-10" dirty="0">
                <a:latin typeface="Calibri"/>
                <a:cs typeface="Calibri"/>
              </a:rPr>
              <a:t> </a:t>
            </a:r>
            <a:r>
              <a:rPr sz="2400" dirty="0">
                <a:latin typeface="Calibri"/>
                <a:cs typeface="Calibri"/>
              </a:rPr>
              <a:t>di</a:t>
            </a:r>
            <a:r>
              <a:rPr sz="2400" spc="-10" dirty="0">
                <a:latin typeface="Calibri"/>
                <a:cs typeface="Calibri"/>
              </a:rPr>
              <a:t> </a:t>
            </a:r>
            <a:r>
              <a:rPr sz="2400" dirty="0">
                <a:latin typeface="Calibri"/>
                <a:cs typeface="Calibri"/>
              </a:rPr>
              <a:t>emolisi</a:t>
            </a:r>
            <a:r>
              <a:rPr sz="2400" spc="-10" dirty="0">
                <a:latin typeface="Calibri"/>
                <a:cs typeface="Calibri"/>
              </a:rPr>
              <a:t> </a:t>
            </a:r>
            <a:r>
              <a:rPr sz="2400" spc="-50" dirty="0">
                <a:latin typeface="Calibri"/>
                <a:cs typeface="Calibri"/>
              </a:rPr>
              <a:t>o</a:t>
            </a:r>
            <a:endParaRPr sz="2400" dirty="0">
              <a:latin typeface="Calibri"/>
              <a:cs typeface="Calibri"/>
            </a:endParaRPr>
          </a:p>
          <a:p>
            <a:pPr marL="12700">
              <a:lnSpc>
                <a:spcPct val="100000"/>
              </a:lnSpc>
            </a:pPr>
            <a:r>
              <a:rPr sz="2400" dirty="0">
                <a:latin typeface="Calibri"/>
                <a:cs typeface="Calibri"/>
              </a:rPr>
              <a:t>malattie</a:t>
            </a:r>
            <a:r>
              <a:rPr sz="2400" spc="-90" dirty="0">
                <a:latin typeface="Calibri"/>
                <a:cs typeface="Calibri"/>
              </a:rPr>
              <a:t> </a:t>
            </a:r>
            <a:r>
              <a:rPr sz="2400" spc="-10" dirty="0">
                <a:latin typeface="Calibri"/>
                <a:cs typeface="Calibri"/>
              </a:rPr>
              <a:t>epatiche</a:t>
            </a:r>
            <a:endParaRPr sz="2400" dirty="0">
              <a:latin typeface="Calibri"/>
              <a:cs typeface="Calibri"/>
            </a:endParaRPr>
          </a:p>
          <a:p>
            <a:pPr marL="12700">
              <a:lnSpc>
                <a:spcPct val="100000"/>
              </a:lnSpc>
            </a:pPr>
            <a:r>
              <a:rPr sz="2400" spc="-10" dirty="0">
                <a:solidFill>
                  <a:srgbClr val="C00000"/>
                </a:solidFill>
                <a:latin typeface="Calibri"/>
                <a:cs typeface="Calibri"/>
              </a:rPr>
              <a:t>Ittero</a:t>
            </a:r>
            <a:r>
              <a:rPr sz="2400" spc="-85" dirty="0">
                <a:solidFill>
                  <a:srgbClr val="C00000"/>
                </a:solidFill>
                <a:latin typeface="Calibri"/>
                <a:cs typeface="Calibri"/>
              </a:rPr>
              <a:t> </a:t>
            </a:r>
            <a:r>
              <a:rPr sz="2400" spc="-10" dirty="0">
                <a:solidFill>
                  <a:srgbClr val="C00000"/>
                </a:solidFill>
                <a:latin typeface="Calibri"/>
                <a:cs typeface="Calibri"/>
              </a:rPr>
              <a:t>intermittente</a:t>
            </a:r>
            <a:r>
              <a:rPr sz="2400" spc="-10" dirty="0">
                <a:latin typeface="Calibri"/>
                <a:cs typeface="Calibri"/>
              </a:rPr>
              <a:t>,</a:t>
            </a:r>
            <a:r>
              <a:rPr sz="2400" spc="-105" dirty="0">
                <a:latin typeface="Calibri"/>
                <a:cs typeface="Calibri"/>
              </a:rPr>
              <a:t> </a:t>
            </a:r>
            <a:r>
              <a:rPr sz="2400" spc="-10" dirty="0">
                <a:latin typeface="Calibri"/>
                <a:cs typeface="Calibri"/>
              </a:rPr>
              <a:t>scatenato</a:t>
            </a:r>
            <a:r>
              <a:rPr sz="2400" spc="-55" dirty="0">
                <a:latin typeface="Calibri"/>
                <a:cs typeface="Calibri"/>
              </a:rPr>
              <a:t> </a:t>
            </a:r>
            <a:r>
              <a:rPr sz="2400" dirty="0">
                <a:latin typeface="Calibri"/>
                <a:cs typeface="Calibri"/>
              </a:rPr>
              <a:t>da</a:t>
            </a:r>
            <a:r>
              <a:rPr sz="2400" spc="-35" dirty="0">
                <a:latin typeface="Calibri"/>
                <a:cs typeface="Calibri"/>
              </a:rPr>
              <a:t> </a:t>
            </a:r>
            <a:r>
              <a:rPr sz="2400" dirty="0">
                <a:latin typeface="Calibri"/>
                <a:cs typeface="Calibri"/>
              </a:rPr>
              <a:t>stress,</a:t>
            </a:r>
            <a:r>
              <a:rPr sz="2400" spc="-70" dirty="0">
                <a:latin typeface="Calibri"/>
                <a:cs typeface="Calibri"/>
              </a:rPr>
              <a:t> </a:t>
            </a:r>
            <a:r>
              <a:rPr sz="2400" dirty="0">
                <a:latin typeface="Calibri"/>
                <a:cs typeface="Calibri"/>
              </a:rPr>
              <a:t>fatica,</a:t>
            </a:r>
            <a:r>
              <a:rPr sz="2400" spc="-35" dirty="0">
                <a:latin typeface="Calibri"/>
                <a:cs typeface="Calibri"/>
              </a:rPr>
              <a:t> </a:t>
            </a:r>
            <a:r>
              <a:rPr lang="en-US" sz="2400" dirty="0" err="1">
                <a:latin typeface="Calibri"/>
                <a:cs typeface="Calibri"/>
              </a:rPr>
              <a:t>digiuno</a:t>
            </a:r>
            <a:endParaRPr sz="24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400" dirty="0">
                <a:solidFill>
                  <a:srgbClr val="C00000"/>
                </a:solidFill>
                <a:latin typeface="Calibri"/>
                <a:cs typeface="Calibri"/>
              </a:rPr>
              <a:t>Bilirubinemia</a:t>
            </a:r>
            <a:r>
              <a:rPr sz="2400" spc="-70" dirty="0">
                <a:solidFill>
                  <a:srgbClr val="C00000"/>
                </a:solidFill>
                <a:latin typeface="Calibri"/>
                <a:cs typeface="Calibri"/>
              </a:rPr>
              <a:t> </a:t>
            </a:r>
            <a:r>
              <a:rPr sz="2400" dirty="0">
                <a:solidFill>
                  <a:srgbClr val="C00000"/>
                </a:solidFill>
                <a:latin typeface="Calibri"/>
                <a:cs typeface="Calibri"/>
              </a:rPr>
              <a:t>&gt;50</a:t>
            </a:r>
            <a:r>
              <a:rPr sz="2400" spc="15" dirty="0">
                <a:solidFill>
                  <a:srgbClr val="C00000"/>
                </a:solidFill>
                <a:latin typeface="Calibri"/>
                <a:cs typeface="Calibri"/>
              </a:rPr>
              <a:t> </a:t>
            </a:r>
            <a:r>
              <a:rPr sz="2400" spc="-10" dirty="0">
                <a:solidFill>
                  <a:srgbClr val="C00000"/>
                </a:solidFill>
                <a:latin typeface="Calibri"/>
                <a:cs typeface="Calibri"/>
              </a:rPr>
              <a:t>micromoli/L</a:t>
            </a:r>
            <a:endParaRPr sz="24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494" y="1917331"/>
            <a:ext cx="6784971" cy="3336811"/>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400" dirty="0">
                <a:latin typeface="Calibri"/>
                <a:cs typeface="Calibri"/>
              </a:rPr>
              <a:t>Alterazione</a:t>
            </a:r>
            <a:r>
              <a:rPr sz="2400" spc="-80" dirty="0">
                <a:latin typeface="Calibri"/>
                <a:cs typeface="Calibri"/>
              </a:rPr>
              <a:t> </a:t>
            </a:r>
            <a:r>
              <a:rPr sz="2400" dirty="0">
                <a:latin typeface="Calibri"/>
                <a:cs typeface="Calibri"/>
              </a:rPr>
              <a:t>dell’intero</a:t>
            </a:r>
            <a:r>
              <a:rPr sz="2400" spc="-35" dirty="0">
                <a:latin typeface="Calibri"/>
                <a:cs typeface="Calibri"/>
              </a:rPr>
              <a:t> </a:t>
            </a:r>
            <a:r>
              <a:rPr sz="2400" dirty="0">
                <a:latin typeface="Calibri"/>
                <a:cs typeface="Calibri"/>
              </a:rPr>
              <a:t>quadro</a:t>
            </a:r>
            <a:r>
              <a:rPr sz="2400" spc="-70" dirty="0">
                <a:latin typeface="Calibri"/>
                <a:cs typeface="Calibri"/>
              </a:rPr>
              <a:t> </a:t>
            </a:r>
            <a:r>
              <a:rPr sz="2400" spc="-10" dirty="0">
                <a:latin typeface="Calibri"/>
                <a:cs typeface="Calibri"/>
              </a:rPr>
              <a:t>biochimico</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Sbilanciamento</a:t>
            </a:r>
            <a:r>
              <a:rPr sz="2400" spc="-5" dirty="0">
                <a:latin typeface="Calibri"/>
                <a:cs typeface="Calibri"/>
              </a:rPr>
              <a:t> </a:t>
            </a:r>
            <a:r>
              <a:rPr sz="2400" dirty="0">
                <a:latin typeface="Calibri"/>
                <a:cs typeface="Calibri"/>
              </a:rPr>
              <a:t>degli</a:t>
            </a:r>
            <a:r>
              <a:rPr sz="2400" spc="-30" dirty="0">
                <a:latin typeface="Calibri"/>
                <a:cs typeface="Calibri"/>
              </a:rPr>
              <a:t> </a:t>
            </a:r>
            <a:r>
              <a:rPr sz="2400" spc="-10" dirty="0">
                <a:latin typeface="Calibri"/>
                <a:cs typeface="Calibri"/>
              </a:rPr>
              <a:t>elettroliti</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Sodio e</a:t>
            </a:r>
            <a:r>
              <a:rPr sz="2400" spc="-35" dirty="0">
                <a:latin typeface="Calibri"/>
                <a:cs typeface="Calibri"/>
              </a:rPr>
              <a:t> </a:t>
            </a:r>
            <a:r>
              <a:rPr sz="2400" dirty="0">
                <a:latin typeface="Calibri"/>
                <a:cs typeface="Calibri"/>
              </a:rPr>
              <a:t>calcio</a:t>
            </a:r>
            <a:r>
              <a:rPr sz="2400" spc="-15" dirty="0">
                <a:latin typeface="Calibri"/>
                <a:cs typeface="Calibri"/>
              </a:rPr>
              <a:t> </a:t>
            </a:r>
            <a:r>
              <a:rPr sz="2400" spc="-10" dirty="0">
                <a:latin typeface="Calibri"/>
                <a:cs typeface="Calibri"/>
              </a:rPr>
              <a:t>diminuiscono</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Alterazioni</a:t>
            </a:r>
            <a:r>
              <a:rPr sz="2400" spc="-70" dirty="0">
                <a:latin typeface="Calibri"/>
                <a:cs typeface="Calibri"/>
              </a:rPr>
              <a:t> </a:t>
            </a:r>
            <a:r>
              <a:rPr sz="2400" dirty="0">
                <a:latin typeface="Calibri"/>
                <a:cs typeface="Calibri"/>
              </a:rPr>
              <a:t>acido-</a:t>
            </a:r>
            <a:r>
              <a:rPr sz="2400" spc="-20" dirty="0">
                <a:latin typeface="Calibri"/>
                <a:cs typeface="Calibri"/>
              </a:rPr>
              <a:t>base</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Conseguente</a:t>
            </a:r>
            <a:r>
              <a:rPr sz="2400" spc="15" dirty="0">
                <a:latin typeface="Calibri"/>
                <a:cs typeface="Calibri"/>
              </a:rPr>
              <a:t> </a:t>
            </a:r>
            <a:r>
              <a:rPr sz="2400" dirty="0">
                <a:latin typeface="Calibri"/>
                <a:cs typeface="Calibri"/>
              </a:rPr>
              <a:t>danno renale</a:t>
            </a:r>
            <a:r>
              <a:rPr sz="2400" spc="-20" dirty="0">
                <a:latin typeface="Calibri"/>
                <a:cs typeface="Calibri"/>
              </a:rPr>
              <a:t> </a:t>
            </a:r>
            <a:r>
              <a:rPr sz="2400" dirty="0">
                <a:latin typeface="Calibri"/>
                <a:cs typeface="Calibri"/>
              </a:rPr>
              <a:t>da</a:t>
            </a:r>
            <a:r>
              <a:rPr sz="2400" spc="-50" dirty="0">
                <a:latin typeface="Calibri"/>
                <a:cs typeface="Calibri"/>
              </a:rPr>
              <a:t> </a:t>
            </a:r>
            <a:r>
              <a:rPr sz="2400" spc="-10" dirty="0">
                <a:latin typeface="Calibri"/>
                <a:cs typeface="Calibri"/>
              </a:rPr>
              <a:t>sovraccarico</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spc="-10" dirty="0">
                <a:latin typeface="Calibri"/>
                <a:cs typeface="Calibri"/>
              </a:rPr>
              <a:t>Ipoglicemia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Aumento</a:t>
            </a:r>
            <a:r>
              <a:rPr sz="2400" spc="-30" dirty="0">
                <a:latin typeface="Calibri"/>
                <a:cs typeface="Calibri"/>
              </a:rPr>
              <a:t> </a:t>
            </a:r>
            <a:r>
              <a:rPr sz="2400" dirty="0">
                <a:latin typeface="Calibri"/>
                <a:cs typeface="Calibri"/>
              </a:rPr>
              <a:t>ammoniaca</a:t>
            </a:r>
            <a:r>
              <a:rPr sz="2400" spc="-70" dirty="0">
                <a:latin typeface="Calibri"/>
                <a:cs typeface="Calibri"/>
              </a:rPr>
              <a:t> </a:t>
            </a:r>
            <a:r>
              <a:rPr sz="2400" dirty="0">
                <a:latin typeface="Calibri"/>
                <a:cs typeface="Calibri"/>
              </a:rPr>
              <a:t>(mancata</a:t>
            </a:r>
            <a:r>
              <a:rPr sz="2400" spc="-40" dirty="0">
                <a:latin typeface="Calibri"/>
                <a:cs typeface="Calibri"/>
              </a:rPr>
              <a:t> </a:t>
            </a:r>
            <a:r>
              <a:rPr sz="2400" dirty="0">
                <a:latin typeface="Calibri"/>
                <a:cs typeface="Calibri"/>
              </a:rPr>
              <a:t>conversione</a:t>
            </a:r>
            <a:r>
              <a:rPr sz="2400" spc="-35" dirty="0">
                <a:latin typeface="Calibri"/>
                <a:cs typeface="Calibri"/>
              </a:rPr>
              <a:t> </a:t>
            </a:r>
            <a:r>
              <a:rPr sz="2400" dirty="0">
                <a:latin typeface="Calibri"/>
                <a:cs typeface="Calibri"/>
              </a:rPr>
              <a:t>in</a:t>
            </a:r>
            <a:r>
              <a:rPr sz="2400" spc="-55" dirty="0">
                <a:latin typeface="Calibri"/>
                <a:cs typeface="Calibri"/>
              </a:rPr>
              <a:t> </a:t>
            </a:r>
            <a:r>
              <a:rPr sz="2400" spc="-10" dirty="0">
                <a:latin typeface="Calibri"/>
                <a:cs typeface="Calibri"/>
              </a:rPr>
              <a:t>urea)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Ipoalbuminemia</a:t>
            </a:r>
            <a:r>
              <a:rPr sz="2400" spc="25" dirty="0">
                <a:latin typeface="Calibri"/>
                <a:cs typeface="Calibri"/>
              </a:rPr>
              <a:t> </a:t>
            </a:r>
            <a:r>
              <a:rPr sz="2400" dirty="0">
                <a:latin typeface="Calibri"/>
                <a:cs typeface="Calibri"/>
              </a:rPr>
              <a:t>e</a:t>
            </a:r>
            <a:r>
              <a:rPr sz="2400" spc="-40" dirty="0">
                <a:latin typeface="Calibri"/>
                <a:cs typeface="Calibri"/>
              </a:rPr>
              <a:t> </a:t>
            </a:r>
            <a:r>
              <a:rPr sz="2400" spc="-20" dirty="0">
                <a:latin typeface="Calibri"/>
                <a:cs typeface="Calibri"/>
              </a:rPr>
              <a:t>edema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Emorragie</a:t>
            </a:r>
            <a:r>
              <a:rPr sz="2400" spc="-30" dirty="0">
                <a:latin typeface="Calibri"/>
                <a:cs typeface="Calibri"/>
              </a:rPr>
              <a:t> </a:t>
            </a:r>
            <a:r>
              <a:rPr sz="2400" dirty="0">
                <a:latin typeface="Calibri"/>
                <a:cs typeface="Calibri"/>
              </a:rPr>
              <a:t>o</a:t>
            </a:r>
            <a:r>
              <a:rPr sz="2400" spc="-45" dirty="0">
                <a:latin typeface="Calibri"/>
                <a:cs typeface="Calibri"/>
              </a:rPr>
              <a:t> </a:t>
            </a:r>
            <a:r>
              <a:rPr sz="2400" dirty="0">
                <a:latin typeface="Calibri"/>
                <a:cs typeface="Calibri"/>
              </a:rPr>
              <a:t>eccessiva</a:t>
            </a:r>
            <a:r>
              <a:rPr sz="2400" spc="-15" dirty="0">
                <a:latin typeface="Calibri"/>
                <a:cs typeface="Calibri"/>
              </a:rPr>
              <a:t> </a:t>
            </a:r>
            <a:r>
              <a:rPr sz="2400" spc="-10" dirty="0">
                <a:latin typeface="Calibri"/>
                <a:cs typeface="Calibri"/>
              </a:rPr>
              <a:t>coagulazione</a:t>
            </a:r>
            <a:endParaRPr sz="2400" dirty="0">
              <a:latin typeface="Calibri"/>
              <a:cs typeface="Calibri"/>
            </a:endParaRPr>
          </a:p>
        </p:txBody>
      </p:sp>
      <p:pic>
        <p:nvPicPr>
          <p:cNvPr id="4" name="object 4"/>
          <p:cNvPicPr/>
          <p:nvPr/>
        </p:nvPicPr>
        <p:blipFill>
          <a:blip r:embed="rId2" cstate="print"/>
          <a:stretch>
            <a:fillRect/>
          </a:stretch>
        </p:blipFill>
        <p:spPr>
          <a:xfrm>
            <a:off x="7676719" y="720708"/>
            <a:ext cx="3980688" cy="4632959"/>
          </a:xfrm>
          <a:prstGeom prst="rect">
            <a:avLst/>
          </a:prstGeom>
        </p:spPr>
      </p:pic>
      <p:sp>
        <p:nvSpPr>
          <p:cNvPr id="5" name="object 5"/>
          <p:cNvSpPr txBox="1"/>
          <p:nvPr/>
        </p:nvSpPr>
        <p:spPr>
          <a:xfrm>
            <a:off x="7360355" y="5648533"/>
            <a:ext cx="44062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0000"/>
                </a:solidFill>
                <a:latin typeface="Calibri"/>
                <a:cs typeface="Calibri"/>
              </a:rPr>
              <a:t>Risultati</a:t>
            </a:r>
            <a:r>
              <a:rPr sz="1800" spc="-90" dirty="0">
                <a:solidFill>
                  <a:srgbClr val="C00000"/>
                </a:solidFill>
                <a:latin typeface="Calibri"/>
                <a:cs typeface="Calibri"/>
              </a:rPr>
              <a:t> </a:t>
            </a:r>
            <a:r>
              <a:rPr sz="1800" dirty="0">
                <a:solidFill>
                  <a:srgbClr val="C00000"/>
                </a:solidFill>
                <a:latin typeface="Calibri"/>
                <a:cs typeface="Calibri"/>
              </a:rPr>
              <a:t>di</a:t>
            </a:r>
            <a:r>
              <a:rPr sz="1800" spc="-70" dirty="0">
                <a:solidFill>
                  <a:srgbClr val="C00000"/>
                </a:solidFill>
                <a:latin typeface="Calibri"/>
                <a:cs typeface="Calibri"/>
              </a:rPr>
              <a:t> </a:t>
            </a:r>
            <a:r>
              <a:rPr sz="1800" dirty="0">
                <a:solidFill>
                  <a:srgbClr val="C00000"/>
                </a:solidFill>
                <a:latin typeface="Calibri"/>
                <a:cs typeface="Calibri"/>
              </a:rPr>
              <a:t>laboratorio</a:t>
            </a:r>
            <a:r>
              <a:rPr sz="1800" spc="-65" dirty="0">
                <a:solidFill>
                  <a:srgbClr val="C00000"/>
                </a:solidFill>
                <a:latin typeface="Calibri"/>
                <a:cs typeface="Calibri"/>
              </a:rPr>
              <a:t> </a:t>
            </a:r>
            <a:r>
              <a:rPr sz="1800" dirty="0">
                <a:solidFill>
                  <a:srgbClr val="C00000"/>
                </a:solidFill>
                <a:latin typeface="Calibri"/>
                <a:cs typeface="Calibri"/>
              </a:rPr>
              <a:t>nell’insufficienza</a:t>
            </a:r>
            <a:r>
              <a:rPr sz="1800" spc="-5" dirty="0">
                <a:solidFill>
                  <a:srgbClr val="C00000"/>
                </a:solidFill>
                <a:latin typeface="Calibri"/>
                <a:cs typeface="Calibri"/>
              </a:rPr>
              <a:t> </a:t>
            </a:r>
            <a:r>
              <a:rPr sz="1800" spc="-10" dirty="0">
                <a:solidFill>
                  <a:srgbClr val="C00000"/>
                </a:solidFill>
                <a:latin typeface="Calibri"/>
                <a:cs typeface="Calibri"/>
              </a:rPr>
              <a:t>epatica</a:t>
            </a:r>
            <a:endParaRPr sz="1800">
              <a:latin typeface="Calibri"/>
              <a:cs typeface="Calibri"/>
            </a:endParaRPr>
          </a:p>
        </p:txBody>
      </p:sp>
      <p:sp>
        <p:nvSpPr>
          <p:cNvPr id="8" name="TextBox 7">
            <a:extLst>
              <a:ext uri="{FF2B5EF4-FFF2-40B4-BE49-F238E27FC236}">
                <a16:creationId xmlns:a16="http://schemas.microsoft.com/office/drawing/2014/main" id="{8D8A8FCF-8A5F-B052-3B99-72AEFDF0653E}"/>
              </a:ext>
            </a:extLst>
          </p:cNvPr>
          <p:cNvSpPr txBox="1"/>
          <p:nvPr/>
        </p:nvSpPr>
        <p:spPr>
          <a:xfrm>
            <a:off x="356542" y="454646"/>
            <a:ext cx="5507877" cy="584775"/>
          </a:xfrm>
          <a:prstGeom prst="rect">
            <a:avLst/>
          </a:prstGeom>
          <a:noFill/>
        </p:spPr>
        <p:txBody>
          <a:bodyPr wrap="square" rtlCol="0">
            <a:spAutoFit/>
          </a:bodyPr>
          <a:lstStyle/>
          <a:p>
            <a:r>
              <a:rPr lang="it-IT" sz="3200" b="1" dirty="0">
                <a:solidFill>
                  <a:schemeClr val="accent1"/>
                </a:solidFill>
              </a:rPr>
              <a:t>INSUFFICIENZA EPATICA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08A24-42C2-4149-6322-6F6D3B261827}"/>
              </a:ext>
            </a:extLst>
          </p:cNvPr>
          <p:cNvSpPr txBox="1"/>
          <p:nvPr/>
        </p:nvSpPr>
        <p:spPr>
          <a:xfrm>
            <a:off x="448686" y="3748733"/>
            <a:ext cx="11294628" cy="2677656"/>
          </a:xfrm>
          <a:prstGeom prst="rect">
            <a:avLst/>
          </a:prstGeom>
          <a:noFill/>
        </p:spPr>
        <p:txBody>
          <a:bodyPr wrap="square">
            <a:spAutoFit/>
          </a:bodyPr>
          <a:lstStyle/>
          <a:p>
            <a:r>
              <a:rPr lang="it-IT" sz="2800" dirty="0"/>
              <a:t>Le proteine sieriche, in un mezzo a pH basico, sottoposte ad un campo elettrico costante, migrano verso il polo positivo differente velocità (direttamente proporzionale alla carica elettrica e inversamente proporzionale alla massa molecolare), dividendosi in “bande”. </a:t>
            </a:r>
          </a:p>
          <a:p>
            <a:r>
              <a:rPr lang="it-IT" sz="2800" dirty="0"/>
              <a:t>I tracciati, una volta colorati, sono letti mediante il densitometro con picchi di area proporzionale alla quantità delle proteine contenute. </a:t>
            </a:r>
          </a:p>
        </p:txBody>
      </p:sp>
      <p:pic>
        <p:nvPicPr>
          <p:cNvPr id="4" name="Picture 3">
            <a:extLst>
              <a:ext uri="{FF2B5EF4-FFF2-40B4-BE49-F238E27FC236}">
                <a16:creationId xmlns:a16="http://schemas.microsoft.com/office/drawing/2014/main" id="{2CE58676-2D6B-4977-CC2F-ACFAD359C415}"/>
              </a:ext>
            </a:extLst>
          </p:cNvPr>
          <p:cNvPicPr>
            <a:picLocks noChangeAspect="1"/>
          </p:cNvPicPr>
          <p:nvPr/>
        </p:nvPicPr>
        <p:blipFill>
          <a:blip r:embed="rId2"/>
          <a:stretch>
            <a:fillRect/>
          </a:stretch>
        </p:blipFill>
        <p:spPr>
          <a:xfrm>
            <a:off x="3702762" y="498820"/>
            <a:ext cx="4256094" cy="3081582"/>
          </a:xfrm>
          <a:prstGeom prst="rect">
            <a:avLst/>
          </a:prstGeom>
        </p:spPr>
      </p:pic>
    </p:spTree>
    <p:extLst>
      <p:ext uri="{BB962C8B-B14F-4D97-AF65-F5344CB8AC3E}">
        <p14:creationId xmlns:p14="http://schemas.microsoft.com/office/powerpoint/2010/main" val="178021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6374" y="435230"/>
            <a:ext cx="7947659" cy="461391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alibri"/>
                <a:cs typeface="Calibri"/>
              </a:rPr>
              <a:t>DANNO</a:t>
            </a:r>
            <a:r>
              <a:rPr sz="2400" b="1" spc="-110" dirty="0">
                <a:solidFill>
                  <a:srgbClr val="C00000"/>
                </a:solidFill>
                <a:latin typeface="Calibri"/>
                <a:cs typeface="Calibri"/>
              </a:rPr>
              <a:t> </a:t>
            </a:r>
            <a:r>
              <a:rPr sz="2400" b="1" spc="-45" dirty="0">
                <a:solidFill>
                  <a:srgbClr val="C00000"/>
                </a:solidFill>
                <a:latin typeface="Calibri"/>
                <a:cs typeface="Calibri"/>
              </a:rPr>
              <a:t>EPATICO</a:t>
            </a:r>
            <a:r>
              <a:rPr sz="2400" b="1" spc="-70" dirty="0">
                <a:solidFill>
                  <a:srgbClr val="C00000"/>
                </a:solidFill>
                <a:latin typeface="Calibri"/>
                <a:cs typeface="Calibri"/>
              </a:rPr>
              <a:t> </a:t>
            </a:r>
            <a:r>
              <a:rPr sz="2400" b="1" spc="-10" dirty="0">
                <a:solidFill>
                  <a:srgbClr val="C00000"/>
                </a:solidFill>
                <a:latin typeface="Calibri"/>
                <a:cs typeface="Calibri"/>
              </a:rPr>
              <a:t>CRONICO</a:t>
            </a:r>
            <a:endParaRPr sz="2400" dirty="0">
              <a:latin typeface="Calibri"/>
              <a:cs typeface="Calibri"/>
            </a:endParaRPr>
          </a:p>
          <a:p>
            <a:pPr>
              <a:lnSpc>
                <a:spcPct val="100000"/>
              </a:lnSpc>
            </a:pPr>
            <a:endParaRPr sz="2400" dirty="0">
              <a:latin typeface="Calibri"/>
              <a:cs typeface="Calibri"/>
            </a:endParaRPr>
          </a:p>
          <a:p>
            <a:pPr marL="299085" indent="-287020">
              <a:lnSpc>
                <a:spcPct val="100000"/>
              </a:lnSpc>
              <a:spcBef>
                <a:spcPts val="1505"/>
              </a:spcBef>
              <a:buFont typeface="Arial"/>
              <a:buChar char="•"/>
              <a:tabLst>
                <a:tab pos="299085" algn="l"/>
                <a:tab pos="299720" algn="l"/>
              </a:tabLst>
            </a:pPr>
            <a:r>
              <a:rPr sz="2400" spc="-10" dirty="0">
                <a:latin typeface="Calibri"/>
                <a:cs typeface="Calibri"/>
              </a:rPr>
              <a:t>Fegato</a:t>
            </a:r>
            <a:r>
              <a:rPr sz="2400" spc="-50" dirty="0">
                <a:latin typeface="Calibri"/>
                <a:cs typeface="Calibri"/>
              </a:rPr>
              <a:t> </a:t>
            </a:r>
            <a:r>
              <a:rPr sz="2400" dirty="0">
                <a:latin typeface="Calibri"/>
                <a:cs typeface="Calibri"/>
              </a:rPr>
              <a:t>adiposo</a:t>
            </a:r>
            <a:r>
              <a:rPr sz="2400" spc="-55" dirty="0">
                <a:latin typeface="Calibri"/>
                <a:cs typeface="Calibri"/>
              </a:rPr>
              <a:t> </a:t>
            </a:r>
            <a:r>
              <a:rPr sz="2400" dirty="0">
                <a:latin typeface="Calibri"/>
                <a:cs typeface="Calibri"/>
              </a:rPr>
              <a:t>da</a:t>
            </a:r>
            <a:r>
              <a:rPr sz="2400" spc="-20" dirty="0">
                <a:latin typeface="Calibri"/>
                <a:cs typeface="Calibri"/>
              </a:rPr>
              <a:t> </a:t>
            </a:r>
            <a:r>
              <a:rPr sz="2400" dirty="0">
                <a:latin typeface="Calibri"/>
                <a:cs typeface="Calibri"/>
              </a:rPr>
              <a:t>assunzione</a:t>
            </a:r>
            <a:r>
              <a:rPr sz="2400" spc="-10" dirty="0">
                <a:latin typeface="Calibri"/>
                <a:cs typeface="Calibri"/>
              </a:rPr>
              <a:t> </a:t>
            </a:r>
            <a:r>
              <a:rPr sz="2400" dirty="0">
                <a:latin typeface="Calibri"/>
                <a:cs typeface="Calibri"/>
              </a:rPr>
              <a:t>di</a:t>
            </a:r>
            <a:r>
              <a:rPr sz="2400" spc="-15" dirty="0">
                <a:latin typeface="Calibri"/>
                <a:cs typeface="Calibri"/>
              </a:rPr>
              <a:t> </a:t>
            </a:r>
            <a:r>
              <a:rPr sz="2400" spc="-10" dirty="0">
                <a:latin typeface="Calibri"/>
                <a:cs typeface="Calibri"/>
              </a:rPr>
              <a:t>alcol</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Epatite</a:t>
            </a:r>
            <a:r>
              <a:rPr sz="2400" spc="-114" dirty="0">
                <a:latin typeface="Calibri"/>
                <a:cs typeface="Calibri"/>
              </a:rPr>
              <a:t> </a:t>
            </a:r>
            <a:r>
              <a:rPr sz="2400" dirty="0">
                <a:latin typeface="Calibri"/>
                <a:cs typeface="Calibri"/>
              </a:rPr>
              <a:t>cronica</a:t>
            </a:r>
            <a:r>
              <a:rPr sz="2400" spc="-55" dirty="0">
                <a:latin typeface="Calibri"/>
                <a:cs typeface="Calibri"/>
              </a:rPr>
              <a:t> </a:t>
            </a:r>
            <a:r>
              <a:rPr sz="2400" dirty="0">
                <a:latin typeface="Calibri"/>
                <a:cs typeface="Calibri"/>
              </a:rPr>
              <a:t>attiva</a:t>
            </a:r>
            <a:r>
              <a:rPr sz="2400" spc="-114" dirty="0">
                <a:latin typeface="Calibri"/>
                <a:cs typeface="Calibri"/>
              </a:rPr>
              <a:t> </a:t>
            </a:r>
            <a:r>
              <a:rPr sz="2400" dirty="0">
                <a:latin typeface="Calibri"/>
                <a:cs typeface="Calibri"/>
              </a:rPr>
              <a:t>(epatite</a:t>
            </a:r>
            <a:r>
              <a:rPr sz="2400" spc="-90" dirty="0">
                <a:latin typeface="Calibri"/>
                <a:cs typeface="Calibri"/>
              </a:rPr>
              <a:t> </a:t>
            </a:r>
            <a:r>
              <a:rPr sz="2400" spc="-25" dirty="0">
                <a:latin typeface="Calibri"/>
                <a:cs typeface="Calibri"/>
              </a:rPr>
              <a:t>B)</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dirty="0">
                <a:latin typeface="Calibri"/>
                <a:cs typeface="Calibri"/>
              </a:rPr>
              <a:t>Cirrosi</a:t>
            </a:r>
            <a:r>
              <a:rPr sz="2400" spc="-55" dirty="0">
                <a:latin typeface="Calibri"/>
                <a:cs typeface="Calibri"/>
              </a:rPr>
              <a:t> </a:t>
            </a:r>
            <a:r>
              <a:rPr sz="2400" dirty="0">
                <a:latin typeface="Calibri"/>
                <a:cs typeface="Calibri"/>
              </a:rPr>
              <a:t>biliare</a:t>
            </a:r>
            <a:r>
              <a:rPr sz="2400" spc="-70" dirty="0">
                <a:latin typeface="Calibri"/>
                <a:cs typeface="Calibri"/>
              </a:rPr>
              <a:t> </a:t>
            </a:r>
            <a:r>
              <a:rPr sz="2400" spc="-10" dirty="0">
                <a:latin typeface="Calibri"/>
                <a:cs typeface="Calibri"/>
              </a:rPr>
              <a:t>primaria</a:t>
            </a:r>
            <a:endParaRPr sz="2400" dirty="0">
              <a:latin typeface="Calibri"/>
              <a:cs typeface="Calibri"/>
            </a:endParaRPr>
          </a:p>
          <a:p>
            <a:pPr>
              <a:lnSpc>
                <a:spcPct val="100000"/>
              </a:lnSpc>
              <a:spcBef>
                <a:spcPts val="10"/>
              </a:spcBef>
              <a:buFont typeface="Arial"/>
              <a:buChar char="•"/>
            </a:pPr>
            <a:endParaRPr sz="2350" dirty="0">
              <a:latin typeface="Calibri"/>
              <a:cs typeface="Calibri"/>
            </a:endParaRPr>
          </a:p>
          <a:p>
            <a:pPr marL="12700">
              <a:lnSpc>
                <a:spcPct val="100000"/>
              </a:lnSpc>
              <a:spcBef>
                <a:spcPts val="5"/>
              </a:spcBef>
            </a:pPr>
            <a:r>
              <a:rPr sz="2400" dirty="0">
                <a:latin typeface="Calibri"/>
                <a:cs typeface="Calibri"/>
              </a:rPr>
              <a:t>Possono</a:t>
            </a:r>
            <a:r>
              <a:rPr sz="2400" spc="-95" dirty="0">
                <a:latin typeface="Calibri"/>
                <a:cs typeface="Calibri"/>
              </a:rPr>
              <a:t> </a:t>
            </a:r>
            <a:r>
              <a:rPr sz="2400" dirty="0">
                <a:latin typeface="Calibri"/>
                <a:cs typeface="Calibri"/>
              </a:rPr>
              <a:t>evolvere</a:t>
            </a:r>
            <a:r>
              <a:rPr sz="2400" spc="-95" dirty="0">
                <a:latin typeface="Calibri"/>
                <a:cs typeface="Calibri"/>
              </a:rPr>
              <a:t> </a:t>
            </a:r>
            <a:r>
              <a:rPr sz="2400" spc="-25" dirty="0">
                <a:latin typeface="Calibri"/>
                <a:cs typeface="Calibri"/>
              </a:rPr>
              <a:t>in</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Cirrosi</a:t>
            </a:r>
            <a:r>
              <a:rPr sz="2400" spc="-60" dirty="0">
                <a:latin typeface="Calibri"/>
                <a:cs typeface="Calibri"/>
              </a:rPr>
              <a:t> </a:t>
            </a:r>
            <a:r>
              <a:rPr sz="2400" dirty="0">
                <a:latin typeface="Calibri"/>
                <a:cs typeface="Calibri"/>
              </a:rPr>
              <a:t>epatica:</a:t>
            </a:r>
            <a:r>
              <a:rPr sz="2400" spc="-80" dirty="0">
                <a:latin typeface="Calibri"/>
                <a:cs typeface="Calibri"/>
              </a:rPr>
              <a:t> </a:t>
            </a:r>
            <a:r>
              <a:rPr sz="2400" dirty="0">
                <a:latin typeface="Calibri"/>
                <a:cs typeface="Calibri"/>
              </a:rPr>
              <a:t>fibrosi</a:t>
            </a:r>
            <a:r>
              <a:rPr sz="2400" spc="-55" dirty="0">
                <a:latin typeface="Calibri"/>
                <a:cs typeface="Calibri"/>
              </a:rPr>
              <a:t> </a:t>
            </a:r>
            <a:r>
              <a:rPr sz="2400" dirty="0">
                <a:latin typeface="Calibri"/>
                <a:cs typeface="Calibri"/>
              </a:rPr>
              <a:t>estesa</a:t>
            </a:r>
            <a:r>
              <a:rPr sz="2400" spc="-85" dirty="0">
                <a:latin typeface="Calibri"/>
                <a:cs typeface="Calibri"/>
              </a:rPr>
              <a:t> </a:t>
            </a:r>
            <a:r>
              <a:rPr sz="2400" dirty="0">
                <a:latin typeface="Calibri"/>
                <a:cs typeface="Calibri"/>
              </a:rPr>
              <a:t>del</a:t>
            </a:r>
            <a:r>
              <a:rPr sz="2400" spc="-35" dirty="0">
                <a:latin typeface="Calibri"/>
                <a:cs typeface="Calibri"/>
              </a:rPr>
              <a:t> </a:t>
            </a:r>
            <a:r>
              <a:rPr sz="2400" spc="-20" dirty="0">
                <a:latin typeface="Calibri"/>
                <a:cs typeface="Calibri"/>
              </a:rPr>
              <a:t>fegato,</a:t>
            </a:r>
            <a:r>
              <a:rPr sz="2400" spc="-55" dirty="0">
                <a:latin typeface="Calibri"/>
                <a:cs typeface="Calibri"/>
              </a:rPr>
              <a:t> </a:t>
            </a:r>
            <a:r>
              <a:rPr sz="2400" spc="-10" dirty="0">
                <a:latin typeface="Calibri"/>
                <a:cs typeface="Calibri"/>
              </a:rPr>
              <a:t>irreversibile</a:t>
            </a:r>
            <a:endParaRPr sz="2400" dirty="0">
              <a:latin typeface="Calibri"/>
              <a:cs typeface="Calibri"/>
            </a:endParaRPr>
          </a:p>
          <a:p>
            <a:pPr>
              <a:lnSpc>
                <a:spcPct val="100000"/>
              </a:lnSpc>
              <a:spcBef>
                <a:spcPts val="10"/>
              </a:spcBef>
              <a:buFont typeface="Arial"/>
              <a:buChar char="•"/>
            </a:pPr>
            <a:endParaRPr sz="2350" dirty="0">
              <a:latin typeface="Calibri"/>
              <a:cs typeface="Calibri"/>
            </a:endParaRPr>
          </a:p>
          <a:p>
            <a:pPr marL="12700">
              <a:lnSpc>
                <a:spcPct val="100000"/>
              </a:lnSpc>
            </a:pPr>
            <a:r>
              <a:rPr sz="2400" b="1" dirty="0">
                <a:solidFill>
                  <a:srgbClr val="C00000"/>
                </a:solidFill>
                <a:latin typeface="Calibri"/>
                <a:cs typeface="Calibri"/>
              </a:rPr>
              <a:t>Altre</a:t>
            </a:r>
            <a:r>
              <a:rPr sz="2400" b="1" spc="-65" dirty="0">
                <a:solidFill>
                  <a:srgbClr val="C00000"/>
                </a:solidFill>
                <a:latin typeface="Calibri"/>
                <a:cs typeface="Calibri"/>
              </a:rPr>
              <a:t> </a:t>
            </a:r>
            <a:r>
              <a:rPr sz="2400" b="1" dirty="0">
                <a:solidFill>
                  <a:srgbClr val="C00000"/>
                </a:solidFill>
                <a:latin typeface="Calibri"/>
                <a:cs typeface="Calibri"/>
              </a:rPr>
              <a:t>cause</a:t>
            </a:r>
            <a:r>
              <a:rPr sz="2400" b="1" spc="-15" dirty="0">
                <a:solidFill>
                  <a:srgbClr val="C00000"/>
                </a:solidFill>
                <a:latin typeface="Calibri"/>
                <a:cs typeface="Calibri"/>
              </a:rPr>
              <a:t> </a:t>
            </a:r>
            <a:r>
              <a:rPr sz="2400" b="1" dirty="0">
                <a:solidFill>
                  <a:srgbClr val="C00000"/>
                </a:solidFill>
                <a:latin typeface="Calibri"/>
                <a:cs typeface="Calibri"/>
              </a:rPr>
              <a:t>di</a:t>
            </a:r>
            <a:r>
              <a:rPr sz="2400" b="1" spc="-15" dirty="0">
                <a:solidFill>
                  <a:srgbClr val="C00000"/>
                </a:solidFill>
                <a:latin typeface="Calibri"/>
                <a:cs typeface="Calibri"/>
              </a:rPr>
              <a:t> </a:t>
            </a:r>
            <a:r>
              <a:rPr sz="2400" b="1" spc="-10" dirty="0">
                <a:solidFill>
                  <a:srgbClr val="C00000"/>
                </a:solidFill>
                <a:latin typeface="Calibri"/>
                <a:cs typeface="Calibri"/>
              </a:rPr>
              <a:t>cirrosi:</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dirty="0">
                <a:latin typeface="Calibri"/>
                <a:cs typeface="Calibri"/>
              </a:rPr>
              <a:t>Malattia</a:t>
            </a:r>
            <a:r>
              <a:rPr sz="2400" spc="-105" dirty="0">
                <a:latin typeface="Calibri"/>
                <a:cs typeface="Calibri"/>
              </a:rPr>
              <a:t> </a:t>
            </a:r>
            <a:r>
              <a:rPr sz="2400" dirty="0">
                <a:latin typeface="Calibri"/>
                <a:cs typeface="Calibri"/>
              </a:rPr>
              <a:t>di</a:t>
            </a:r>
            <a:r>
              <a:rPr sz="2400" spc="-45" dirty="0">
                <a:latin typeface="Calibri"/>
                <a:cs typeface="Calibri"/>
              </a:rPr>
              <a:t> </a:t>
            </a:r>
            <a:r>
              <a:rPr sz="2400" dirty="0">
                <a:latin typeface="Calibri"/>
                <a:cs typeface="Calibri"/>
              </a:rPr>
              <a:t>Wilson</a:t>
            </a:r>
            <a:r>
              <a:rPr sz="2400" spc="-50" dirty="0">
                <a:latin typeface="Calibri"/>
                <a:cs typeface="Calibri"/>
              </a:rPr>
              <a:t> </a:t>
            </a:r>
            <a:r>
              <a:rPr sz="2400" dirty="0">
                <a:latin typeface="Calibri"/>
                <a:cs typeface="Calibri"/>
              </a:rPr>
              <a:t>(malattia</a:t>
            </a:r>
            <a:r>
              <a:rPr sz="2400" spc="-95" dirty="0">
                <a:latin typeface="Calibri"/>
                <a:cs typeface="Calibri"/>
              </a:rPr>
              <a:t> </a:t>
            </a:r>
            <a:r>
              <a:rPr sz="2400" dirty="0">
                <a:latin typeface="Calibri"/>
                <a:cs typeface="Calibri"/>
              </a:rPr>
              <a:t>genetica</a:t>
            </a:r>
            <a:r>
              <a:rPr sz="2400" spc="-40" dirty="0">
                <a:latin typeface="Calibri"/>
                <a:cs typeface="Calibri"/>
              </a:rPr>
              <a:t> </a:t>
            </a:r>
            <a:r>
              <a:rPr sz="2400" spc="-10" dirty="0">
                <a:latin typeface="Calibri"/>
                <a:cs typeface="Calibri"/>
              </a:rPr>
              <a:t>dell’omeostasi</a:t>
            </a:r>
            <a:r>
              <a:rPr sz="2400" spc="-95" dirty="0">
                <a:latin typeface="Calibri"/>
                <a:cs typeface="Calibri"/>
              </a:rPr>
              <a:t> </a:t>
            </a:r>
            <a:r>
              <a:rPr sz="2400" dirty="0">
                <a:latin typeface="Calibri"/>
                <a:cs typeface="Calibri"/>
              </a:rPr>
              <a:t>del</a:t>
            </a:r>
            <a:r>
              <a:rPr sz="2400" spc="-35" dirty="0">
                <a:latin typeface="Calibri"/>
                <a:cs typeface="Calibri"/>
              </a:rPr>
              <a:t> </a:t>
            </a:r>
            <a:r>
              <a:rPr sz="2400" spc="-10" dirty="0">
                <a:latin typeface="Calibri"/>
                <a:cs typeface="Calibri"/>
              </a:rPr>
              <a:t>rame)</a:t>
            </a:r>
            <a:endParaRPr sz="2400" dirty="0">
              <a:latin typeface="Calibri"/>
              <a:cs typeface="Calibri"/>
            </a:endParaRPr>
          </a:p>
          <a:p>
            <a:pPr marL="299085" indent="-287020">
              <a:lnSpc>
                <a:spcPct val="100000"/>
              </a:lnSpc>
              <a:buFont typeface="Arial"/>
              <a:buChar char="•"/>
              <a:tabLst>
                <a:tab pos="299085" algn="l"/>
                <a:tab pos="299720" algn="l"/>
              </a:tabLst>
            </a:pPr>
            <a:r>
              <a:rPr sz="2400" spc="-10" dirty="0">
                <a:latin typeface="Calibri"/>
                <a:cs typeface="Calibri"/>
              </a:rPr>
              <a:t>Emocromatosi</a:t>
            </a:r>
            <a:r>
              <a:rPr sz="2400" spc="-55" dirty="0">
                <a:latin typeface="Calibri"/>
                <a:cs typeface="Calibri"/>
              </a:rPr>
              <a:t> </a:t>
            </a:r>
            <a:r>
              <a:rPr sz="2400" dirty="0">
                <a:latin typeface="Calibri"/>
                <a:cs typeface="Calibri"/>
              </a:rPr>
              <a:t>(disordini</a:t>
            </a:r>
            <a:r>
              <a:rPr sz="2400" spc="-40" dirty="0">
                <a:latin typeface="Calibri"/>
                <a:cs typeface="Calibri"/>
              </a:rPr>
              <a:t> </a:t>
            </a:r>
            <a:r>
              <a:rPr sz="2400" dirty="0">
                <a:latin typeface="Calibri"/>
                <a:cs typeface="Calibri"/>
              </a:rPr>
              <a:t>genetici</a:t>
            </a:r>
            <a:r>
              <a:rPr sz="2400" spc="-10" dirty="0">
                <a:latin typeface="Calibri"/>
                <a:cs typeface="Calibri"/>
              </a:rPr>
              <a:t> </a:t>
            </a:r>
            <a:r>
              <a:rPr sz="2400" spc="-20" dirty="0">
                <a:latin typeface="Calibri"/>
                <a:cs typeface="Calibri"/>
              </a:rPr>
              <a:t>dell’omeostasi</a:t>
            </a:r>
            <a:r>
              <a:rPr sz="2400" spc="-90" dirty="0">
                <a:latin typeface="Calibri"/>
                <a:cs typeface="Calibri"/>
              </a:rPr>
              <a:t> </a:t>
            </a:r>
            <a:r>
              <a:rPr sz="2400" dirty="0">
                <a:latin typeface="Calibri"/>
                <a:cs typeface="Calibri"/>
              </a:rPr>
              <a:t>del</a:t>
            </a:r>
            <a:r>
              <a:rPr sz="2400" spc="-10" dirty="0">
                <a:latin typeface="Calibri"/>
                <a:cs typeface="Calibri"/>
              </a:rPr>
              <a:t> ferro)</a:t>
            </a:r>
            <a:endParaRPr sz="24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6776A-C1BE-2A98-DF6F-7BA2DD764ACE}"/>
              </a:ext>
            </a:extLst>
          </p:cNvPr>
          <p:cNvPicPr>
            <a:picLocks noChangeAspect="1"/>
          </p:cNvPicPr>
          <p:nvPr/>
        </p:nvPicPr>
        <p:blipFill>
          <a:blip r:embed="rId2"/>
          <a:stretch>
            <a:fillRect/>
          </a:stretch>
        </p:blipFill>
        <p:spPr>
          <a:xfrm>
            <a:off x="3142838" y="2559298"/>
            <a:ext cx="3922973" cy="3518021"/>
          </a:xfrm>
          <a:prstGeom prst="rect">
            <a:avLst/>
          </a:prstGeom>
        </p:spPr>
      </p:pic>
    </p:spTree>
    <p:extLst>
      <p:ext uri="{BB962C8B-B14F-4D97-AF65-F5344CB8AC3E}">
        <p14:creationId xmlns:p14="http://schemas.microsoft.com/office/powerpoint/2010/main" val="106556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0AA58-D2B7-D764-FDC5-11743CD5E269}"/>
              </a:ext>
            </a:extLst>
          </p:cNvPr>
          <p:cNvSpPr txBox="1"/>
          <p:nvPr/>
        </p:nvSpPr>
        <p:spPr>
          <a:xfrm>
            <a:off x="316720" y="449538"/>
            <a:ext cx="7846471" cy="5262979"/>
          </a:xfrm>
          <a:prstGeom prst="rect">
            <a:avLst/>
          </a:prstGeom>
          <a:noFill/>
        </p:spPr>
        <p:txBody>
          <a:bodyPr wrap="square" rtlCol="0">
            <a:spAutoFit/>
          </a:bodyPr>
          <a:lstStyle/>
          <a:p>
            <a:r>
              <a:rPr lang="it-IT" sz="2400" b="1" dirty="0">
                <a:solidFill>
                  <a:srgbClr val="0070C0"/>
                </a:solidFill>
              </a:rPr>
              <a:t>ALBUMINA v.n. 35-52 g/L; 52-68% </a:t>
            </a:r>
          </a:p>
          <a:p>
            <a:endParaRPr lang="it-IT" sz="2400" dirty="0"/>
          </a:p>
          <a:p>
            <a:r>
              <a:rPr lang="it-IT" sz="2400" dirty="0"/>
              <a:t>Principale proteina plasmatica secreta dal fegato, turn over di 20 giorni. Pressione oncotica, trasporto, riduce la VES</a:t>
            </a:r>
          </a:p>
          <a:p>
            <a:endParaRPr lang="it-IT" sz="2400" dirty="0"/>
          </a:p>
          <a:p>
            <a:r>
              <a:rPr lang="it-IT" sz="2400" b="1" dirty="0"/>
              <a:t>Difetto</a:t>
            </a:r>
          </a:p>
          <a:p>
            <a:pPr marL="342900" indent="-342900">
              <a:buFont typeface="Arial" panose="020B0604020202020204" pitchFamily="34" charset="0"/>
              <a:buChar char="•"/>
            </a:pPr>
            <a:r>
              <a:rPr lang="it-IT" sz="2400" dirty="0"/>
              <a:t>Ridotta sintesi: malnutrizione, epatopatia</a:t>
            </a:r>
          </a:p>
          <a:p>
            <a:pPr marL="342900" indent="-342900">
              <a:buFont typeface="Arial" panose="020B0604020202020204" pitchFamily="34" charset="0"/>
              <a:buChar char="•"/>
            </a:pPr>
            <a:r>
              <a:rPr lang="it-IT" sz="2400" dirty="0"/>
              <a:t>Diluizione: aumento dell’idratazione </a:t>
            </a:r>
          </a:p>
          <a:p>
            <a:pPr marL="342900" indent="-342900">
              <a:buFont typeface="Arial" panose="020B0604020202020204" pitchFamily="34" charset="0"/>
              <a:buChar char="•"/>
            </a:pPr>
            <a:r>
              <a:rPr lang="it-IT" sz="2400" dirty="0"/>
              <a:t>Perdita: sindrome nefrotica, emorragie, ustioni </a:t>
            </a:r>
          </a:p>
          <a:p>
            <a:pPr marL="342900" indent="-342900">
              <a:buFont typeface="Arial" panose="020B0604020202020204" pitchFamily="34" charset="0"/>
              <a:buChar char="•"/>
            </a:pPr>
            <a:r>
              <a:rPr lang="it-IT" sz="2400" dirty="0"/>
              <a:t>Ridistribuzione: nello spazio interstiziale, per aumentata permeabilità capillare (nello shock settico) </a:t>
            </a:r>
          </a:p>
          <a:p>
            <a:pPr marL="342900" indent="-342900">
              <a:buFont typeface="Arial" panose="020B0604020202020204" pitchFamily="34" charset="0"/>
              <a:buChar char="•"/>
            </a:pPr>
            <a:r>
              <a:rPr lang="it-IT" sz="2400" dirty="0"/>
              <a:t>Gravidanza: per aumento del volume plasmatico </a:t>
            </a:r>
          </a:p>
          <a:p>
            <a:endParaRPr lang="it-IT" sz="2400" dirty="0"/>
          </a:p>
          <a:p>
            <a:r>
              <a:rPr lang="it-IT" sz="2400" dirty="0"/>
              <a:t>Conseguenza: </a:t>
            </a:r>
            <a:r>
              <a:rPr lang="it-IT" sz="2400" b="1" dirty="0">
                <a:solidFill>
                  <a:srgbClr val="C00000"/>
                </a:solidFill>
              </a:rPr>
              <a:t>EDEMA</a:t>
            </a:r>
            <a:r>
              <a:rPr lang="it-IT" sz="2400" dirty="0"/>
              <a:t> </a:t>
            </a:r>
          </a:p>
        </p:txBody>
      </p:sp>
      <p:pic>
        <p:nvPicPr>
          <p:cNvPr id="4" name="Picture 3">
            <a:extLst>
              <a:ext uri="{FF2B5EF4-FFF2-40B4-BE49-F238E27FC236}">
                <a16:creationId xmlns:a16="http://schemas.microsoft.com/office/drawing/2014/main" id="{CD465722-5A57-E5ED-CC0A-08B87062BE36}"/>
              </a:ext>
            </a:extLst>
          </p:cNvPr>
          <p:cNvPicPr>
            <a:picLocks noChangeAspect="1"/>
          </p:cNvPicPr>
          <p:nvPr/>
        </p:nvPicPr>
        <p:blipFill>
          <a:blip r:embed="rId2"/>
          <a:stretch>
            <a:fillRect/>
          </a:stretch>
        </p:blipFill>
        <p:spPr>
          <a:xfrm>
            <a:off x="8030505" y="3079792"/>
            <a:ext cx="3922973" cy="3518021"/>
          </a:xfrm>
          <a:prstGeom prst="rect">
            <a:avLst/>
          </a:prstGeom>
        </p:spPr>
      </p:pic>
    </p:spTree>
    <p:extLst>
      <p:ext uri="{BB962C8B-B14F-4D97-AF65-F5344CB8AC3E}">
        <p14:creationId xmlns:p14="http://schemas.microsoft.com/office/powerpoint/2010/main" val="14838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0AA58-D2B7-D764-FDC5-11743CD5E269}"/>
              </a:ext>
            </a:extLst>
          </p:cNvPr>
          <p:cNvSpPr txBox="1"/>
          <p:nvPr/>
        </p:nvSpPr>
        <p:spPr>
          <a:xfrm>
            <a:off x="316720" y="449538"/>
            <a:ext cx="7846471" cy="5262979"/>
          </a:xfrm>
          <a:prstGeom prst="rect">
            <a:avLst/>
          </a:prstGeom>
          <a:noFill/>
        </p:spPr>
        <p:txBody>
          <a:bodyPr wrap="square" rtlCol="0">
            <a:spAutoFit/>
          </a:bodyPr>
          <a:lstStyle/>
          <a:p>
            <a:r>
              <a:rPr lang="it-IT" sz="2400" b="1" dirty="0">
                <a:solidFill>
                  <a:srgbClr val="0070C0"/>
                </a:solidFill>
              </a:rPr>
              <a:t>ALBUMINA v.n. 35-52 g/L; 52-68% </a:t>
            </a:r>
          </a:p>
          <a:p>
            <a:endParaRPr lang="it-IT" sz="2400" dirty="0"/>
          </a:p>
          <a:p>
            <a:r>
              <a:rPr lang="it-IT" sz="2400" dirty="0"/>
              <a:t>Principale proteina plasmatica secreta dal fegato, turn over di 20 giorni. Pressione oncotica, trasporto, riduce la VES</a:t>
            </a:r>
          </a:p>
          <a:p>
            <a:endParaRPr lang="it-IT" sz="2400" dirty="0"/>
          </a:p>
          <a:p>
            <a:r>
              <a:rPr lang="it-IT" sz="2400" b="1" dirty="0"/>
              <a:t>Difetto</a:t>
            </a:r>
          </a:p>
          <a:p>
            <a:pPr marL="342900" indent="-342900">
              <a:buFont typeface="Arial" panose="020B0604020202020204" pitchFamily="34" charset="0"/>
              <a:buChar char="•"/>
            </a:pPr>
            <a:r>
              <a:rPr lang="it-IT" sz="2400" dirty="0"/>
              <a:t>Ridotta sintesi: malnutrizione, epatopatia</a:t>
            </a:r>
          </a:p>
          <a:p>
            <a:pPr marL="342900" indent="-342900">
              <a:buFont typeface="Arial" panose="020B0604020202020204" pitchFamily="34" charset="0"/>
              <a:buChar char="•"/>
            </a:pPr>
            <a:r>
              <a:rPr lang="it-IT" sz="2400" dirty="0"/>
              <a:t>Diluizione: aumento dell’idratazione </a:t>
            </a:r>
          </a:p>
          <a:p>
            <a:pPr marL="342900" indent="-342900">
              <a:buFont typeface="Arial" panose="020B0604020202020204" pitchFamily="34" charset="0"/>
              <a:buChar char="•"/>
            </a:pPr>
            <a:r>
              <a:rPr lang="it-IT" sz="2400" dirty="0"/>
              <a:t>Perdita: sindrome nefrotica, emorragie, ustioni </a:t>
            </a:r>
          </a:p>
          <a:p>
            <a:pPr marL="342900" indent="-342900">
              <a:buFont typeface="Arial" panose="020B0604020202020204" pitchFamily="34" charset="0"/>
              <a:buChar char="•"/>
            </a:pPr>
            <a:r>
              <a:rPr lang="it-IT" sz="2400" dirty="0"/>
              <a:t>Ridistribuzione: nello spazio interstiziale, per aumentata permeabilità capillare (nello shock settico) </a:t>
            </a:r>
          </a:p>
          <a:p>
            <a:pPr marL="342900" indent="-342900">
              <a:buFont typeface="Arial" panose="020B0604020202020204" pitchFamily="34" charset="0"/>
              <a:buChar char="•"/>
            </a:pPr>
            <a:r>
              <a:rPr lang="it-IT" sz="2400" dirty="0"/>
              <a:t>Gravidanza: per aumento del volume plasmatico </a:t>
            </a:r>
          </a:p>
          <a:p>
            <a:endParaRPr lang="it-IT" sz="2400" dirty="0"/>
          </a:p>
          <a:p>
            <a:r>
              <a:rPr lang="it-IT" sz="2400" dirty="0"/>
              <a:t>Conseguenza: </a:t>
            </a:r>
            <a:r>
              <a:rPr lang="it-IT" sz="2400" b="1" dirty="0">
                <a:solidFill>
                  <a:srgbClr val="C00000"/>
                </a:solidFill>
              </a:rPr>
              <a:t>EDEMA</a:t>
            </a:r>
            <a:r>
              <a:rPr lang="it-IT" sz="2400" dirty="0"/>
              <a:t> </a:t>
            </a:r>
          </a:p>
        </p:txBody>
      </p:sp>
      <p:pic>
        <p:nvPicPr>
          <p:cNvPr id="4" name="Picture 3">
            <a:extLst>
              <a:ext uri="{FF2B5EF4-FFF2-40B4-BE49-F238E27FC236}">
                <a16:creationId xmlns:a16="http://schemas.microsoft.com/office/drawing/2014/main" id="{CD465722-5A57-E5ED-CC0A-08B87062BE36}"/>
              </a:ext>
            </a:extLst>
          </p:cNvPr>
          <p:cNvPicPr>
            <a:picLocks noChangeAspect="1"/>
          </p:cNvPicPr>
          <p:nvPr/>
        </p:nvPicPr>
        <p:blipFill>
          <a:blip r:embed="rId2"/>
          <a:stretch>
            <a:fillRect/>
          </a:stretch>
        </p:blipFill>
        <p:spPr>
          <a:xfrm>
            <a:off x="8030505" y="3079792"/>
            <a:ext cx="3922973" cy="3518021"/>
          </a:xfrm>
          <a:prstGeom prst="rect">
            <a:avLst/>
          </a:prstGeom>
        </p:spPr>
      </p:pic>
    </p:spTree>
    <p:extLst>
      <p:ext uri="{BB962C8B-B14F-4D97-AF65-F5344CB8AC3E}">
        <p14:creationId xmlns:p14="http://schemas.microsoft.com/office/powerpoint/2010/main" val="209284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572" y="696428"/>
            <a:ext cx="8078470" cy="2051844"/>
          </a:xfrm>
          <a:prstGeom prst="rect">
            <a:avLst/>
          </a:prstGeom>
        </p:spPr>
        <p:txBody>
          <a:bodyPr vert="horz" wrap="square" lIns="0" tIns="12700" rIns="0" bIns="0" rtlCol="0">
            <a:spAutoFit/>
          </a:bodyPr>
          <a:lstStyle/>
          <a:p>
            <a:pPr marL="134620">
              <a:lnSpc>
                <a:spcPct val="100000"/>
              </a:lnSpc>
              <a:spcBef>
                <a:spcPts val="100"/>
              </a:spcBef>
            </a:pPr>
            <a:r>
              <a:rPr sz="2400" b="1" dirty="0">
                <a:solidFill>
                  <a:srgbClr val="C00000"/>
                </a:solidFill>
                <a:cs typeface="Calibri"/>
              </a:rPr>
              <a:t>α-1</a:t>
            </a:r>
            <a:r>
              <a:rPr sz="2400" b="1" spc="-20" dirty="0">
                <a:solidFill>
                  <a:srgbClr val="C00000"/>
                </a:solidFill>
                <a:cs typeface="Calibri"/>
              </a:rPr>
              <a:t> </a:t>
            </a:r>
            <a:r>
              <a:rPr sz="2400" b="1" dirty="0">
                <a:solidFill>
                  <a:srgbClr val="C00000"/>
                </a:solidFill>
                <a:cs typeface="Calibri"/>
              </a:rPr>
              <a:t>antitripsina</a:t>
            </a:r>
            <a:r>
              <a:rPr sz="2400" b="1" spc="-65" dirty="0">
                <a:solidFill>
                  <a:srgbClr val="C00000"/>
                </a:solidFill>
                <a:cs typeface="Calibri"/>
              </a:rPr>
              <a:t> </a:t>
            </a:r>
            <a:r>
              <a:rPr sz="2400" b="1" spc="-20" dirty="0">
                <a:solidFill>
                  <a:srgbClr val="C00000"/>
                </a:solidFill>
                <a:cs typeface="Calibri"/>
              </a:rPr>
              <a:t>(AAT)</a:t>
            </a:r>
            <a:r>
              <a:rPr lang="en-US" sz="2400" b="1" spc="-20" dirty="0">
                <a:solidFill>
                  <a:srgbClr val="C00000"/>
                </a:solidFill>
                <a:cs typeface="Calibri"/>
              </a:rPr>
              <a:t> </a:t>
            </a:r>
            <a:r>
              <a:rPr sz="2400" b="1" spc="-70" dirty="0" err="1">
                <a:solidFill>
                  <a:srgbClr val="C00000"/>
                </a:solidFill>
                <a:cs typeface="Calibri"/>
              </a:rPr>
              <a:t>v.r.</a:t>
            </a:r>
            <a:r>
              <a:rPr sz="2400" b="1" spc="-10" dirty="0">
                <a:solidFill>
                  <a:srgbClr val="C00000"/>
                </a:solidFill>
                <a:cs typeface="Calibri"/>
              </a:rPr>
              <a:t> 0,9-</a:t>
            </a:r>
            <a:r>
              <a:rPr sz="2400" b="1" dirty="0">
                <a:solidFill>
                  <a:srgbClr val="C00000"/>
                </a:solidFill>
                <a:cs typeface="Calibri"/>
              </a:rPr>
              <a:t>2,0</a:t>
            </a:r>
            <a:r>
              <a:rPr sz="2400" b="1" spc="20" dirty="0">
                <a:solidFill>
                  <a:srgbClr val="C00000"/>
                </a:solidFill>
                <a:cs typeface="Calibri"/>
              </a:rPr>
              <a:t> </a:t>
            </a:r>
            <a:r>
              <a:rPr sz="2400" b="1" spc="-25" dirty="0">
                <a:solidFill>
                  <a:srgbClr val="C00000"/>
                </a:solidFill>
                <a:cs typeface="Calibri"/>
              </a:rPr>
              <a:t>g/L</a:t>
            </a:r>
            <a:endParaRPr sz="2400" dirty="0">
              <a:cs typeface="Calibri"/>
            </a:endParaRPr>
          </a:p>
          <a:p>
            <a:pPr marL="299085" indent="-287020">
              <a:lnSpc>
                <a:spcPct val="100000"/>
              </a:lnSpc>
              <a:spcBef>
                <a:spcPts val="1505"/>
              </a:spcBef>
              <a:buFont typeface="Arial"/>
              <a:buChar char="•"/>
              <a:tabLst>
                <a:tab pos="299085" algn="l"/>
                <a:tab pos="299720" algn="l"/>
              </a:tabLst>
            </a:pPr>
            <a:r>
              <a:rPr sz="2400" dirty="0" err="1">
                <a:cs typeface="Calibri"/>
              </a:rPr>
              <a:t>Glicoproteina</a:t>
            </a:r>
            <a:r>
              <a:rPr lang="en-US" sz="2400" dirty="0">
                <a:cs typeface="Calibri"/>
              </a:rPr>
              <a:t> </a:t>
            </a:r>
            <a:r>
              <a:rPr lang="en-US" sz="2400" dirty="0" err="1">
                <a:cs typeface="Calibri"/>
              </a:rPr>
              <a:t>inibitore</a:t>
            </a:r>
            <a:r>
              <a:rPr lang="en-US" sz="2400" dirty="0">
                <a:cs typeface="Calibri"/>
              </a:rPr>
              <a:t> </a:t>
            </a:r>
            <a:r>
              <a:rPr lang="en-US" sz="2400" dirty="0" err="1">
                <a:cs typeface="Calibri"/>
              </a:rPr>
              <a:t>del</a:t>
            </a:r>
            <a:r>
              <a:rPr sz="2400" spc="-20" dirty="0" err="1">
                <a:cs typeface="Calibri"/>
              </a:rPr>
              <a:t>l’elastasi</a:t>
            </a:r>
            <a:r>
              <a:rPr sz="2400" spc="-20" dirty="0">
                <a:cs typeface="Calibri"/>
              </a:rPr>
              <a:t> </a:t>
            </a:r>
            <a:r>
              <a:rPr sz="2400" dirty="0">
                <a:cs typeface="Calibri"/>
              </a:rPr>
              <a:t>rilasciata</a:t>
            </a:r>
            <a:r>
              <a:rPr sz="2400" spc="-10" dirty="0">
                <a:cs typeface="Calibri"/>
              </a:rPr>
              <a:t> </a:t>
            </a:r>
            <a:r>
              <a:rPr sz="2400" dirty="0">
                <a:cs typeface="Calibri"/>
              </a:rPr>
              <a:t>dai</a:t>
            </a:r>
            <a:r>
              <a:rPr sz="2400" spc="-15" dirty="0">
                <a:cs typeface="Calibri"/>
              </a:rPr>
              <a:t> </a:t>
            </a:r>
            <a:r>
              <a:rPr sz="2400" spc="-10" dirty="0">
                <a:cs typeface="Calibri"/>
              </a:rPr>
              <a:t>neutrofili</a:t>
            </a:r>
            <a:endParaRPr sz="2400" dirty="0">
              <a:cs typeface="Calibri"/>
            </a:endParaRPr>
          </a:p>
          <a:p>
            <a:pPr marL="299085" indent="-287020">
              <a:lnSpc>
                <a:spcPct val="100000"/>
              </a:lnSpc>
              <a:buFont typeface="Arial"/>
              <a:buChar char="•"/>
              <a:tabLst>
                <a:tab pos="299085" algn="l"/>
                <a:tab pos="299720" algn="l"/>
              </a:tabLst>
            </a:pPr>
            <a:r>
              <a:rPr sz="2400" dirty="0">
                <a:cs typeface="Calibri"/>
              </a:rPr>
              <a:t>La</a:t>
            </a:r>
            <a:r>
              <a:rPr sz="2400" spc="-50" dirty="0">
                <a:cs typeface="Calibri"/>
              </a:rPr>
              <a:t> </a:t>
            </a:r>
            <a:r>
              <a:rPr sz="2400" dirty="0">
                <a:cs typeface="Calibri"/>
              </a:rPr>
              <a:t>sua</a:t>
            </a:r>
            <a:r>
              <a:rPr sz="2400" spc="-15" dirty="0">
                <a:cs typeface="Calibri"/>
              </a:rPr>
              <a:t> </a:t>
            </a:r>
            <a:r>
              <a:rPr sz="2400" dirty="0">
                <a:cs typeface="Calibri"/>
              </a:rPr>
              <a:t>carenza</a:t>
            </a:r>
            <a:r>
              <a:rPr sz="2400" spc="-20" dirty="0">
                <a:cs typeface="Calibri"/>
              </a:rPr>
              <a:t> </a:t>
            </a:r>
            <a:r>
              <a:rPr sz="2400" dirty="0">
                <a:cs typeface="Calibri"/>
              </a:rPr>
              <a:t>(per</a:t>
            </a:r>
            <a:r>
              <a:rPr sz="2400" spc="-20" dirty="0">
                <a:cs typeface="Calibri"/>
              </a:rPr>
              <a:t> </a:t>
            </a:r>
            <a:r>
              <a:rPr sz="2400" dirty="0">
                <a:cs typeface="Calibri"/>
              </a:rPr>
              <a:t>polimorfismi</a:t>
            </a:r>
            <a:r>
              <a:rPr sz="2400" spc="-45" dirty="0">
                <a:cs typeface="Calibri"/>
              </a:rPr>
              <a:t> </a:t>
            </a:r>
            <a:r>
              <a:rPr sz="2400" spc="-10" dirty="0" err="1">
                <a:cs typeface="Calibri"/>
              </a:rPr>
              <a:t>genici</a:t>
            </a:r>
            <a:r>
              <a:rPr sz="2400" spc="-10" dirty="0">
                <a:cs typeface="Calibri"/>
              </a:rPr>
              <a:t>)</a:t>
            </a:r>
            <a:r>
              <a:rPr lang="en-US" sz="2400" spc="-10" dirty="0">
                <a:cs typeface="Calibri"/>
              </a:rPr>
              <a:t> </a:t>
            </a:r>
            <a:r>
              <a:rPr sz="2400" dirty="0" err="1">
                <a:cs typeface="Calibri"/>
              </a:rPr>
              <a:t>può</a:t>
            </a:r>
            <a:r>
              <a:rPr sz="2400" spc="-10" dirty="0">
                <a:cs typeface="Calibri"/>
              </a:rPr>
              <a:t> </a:t>
            </a:r>
            <a:r>
              <a:rPr sz="2400" dirty="0">
                <a:cs typeface="Calibri"/>
              </a:rPr>
              <a:t>portare</a:t>
            </a:r>
            <a:r>
              <a:rPr sz="2400" spc="-25" dirty="0">
                <a:cs typeface="Calibri"/>
              </a:rPr>
              <a:t> </a:t>
            </a:r>
            <a:r>
              <a:rPr sz="2400" dirty="0">
                <a:cs typeface="Calibri"/>
              </a:rPr>
              <a:t>a</a:t>
            </a:r>
            <a:r>
              <a:rPr sz="2400" spc="-40" dirty="0">
                <a:cs typeface="Calibri"/>
              </a:rPr>
              <a:t> </a:t>
            </a:r>
            <a:r>
              <a:rPr sz="2400" dirty="0">
                <a:cs typeface="Calibri"/>
              </a:rPr>
              <a:t>danno</a:t>
            </a:r>
            <a:r>
              <a:rPr sz="2400" spc="15" dirty="0">
                <a:cs typeface="Calibri"/>
              </a:rPr>
              <a:t> </a:t>
            </a:r>
            <a:r>
              <a:rPr sz="2400" dirty="0">
                <a:cs typeface="Calibri"/>
              </a:rPr>
              <a:t>polmonare</a:t>
            </a:r>
            <a:r>
              <a:rPr sz="2400" spc="-20" dirty="0">
                <a:cs typeface="Calibri"/>
              </a:rPr>
              <a:t> </a:t>
            </a:r>
            <a:r>
              <a:rPr sz="2400" dirty="0">
                <a:cs typeface="Calibri"/>
              </a:rPr>
              <a:t>ed</a:t>
            </a:r>
            <a:r>
              <a:rPr sz="2400" spc="-30" dirty="0">
                <a:cs typeface="Calibri"/>
              </a:rPr>
              <a:t> </a:t>
            </a:r>
            <a:r>
              <a:rPr sz="2400" dirty="0" err="1">
                <a:cs typeface="Calibri"/>
              </a:rPr>
              <a:t>epatico</a:t>
            </a:r>
            <a:r>
              <a:rPr lang="en-US" sz="2400" spc="-10" dirty="0">
                <a:cs typeface="Calibri"/>
              </a:rPr>
              <a:t>.</a:t>
            </a:r>
            <a:endParaRPr sz="2400" dirty="0">
              <a:cs typeface="Calibri"/>
            </a:endParaRPr>
          </a:p>
          <a:p>
            <a:pPr marL="299085" indent="-287020">
              <a:lnSpc>
                <a:spcPct val="100000"/>
              </a:lnSpc>
              <a:buFont typeface="Arial"/>
              <a:buChar char="•"/>
              <a:tabLst>
                <a:tab pos="299085" algn="l"/>
                <a:tab pos="299720" algn="l"/>
              </a:tabLst>
            </a:pPr>
            <a:r>
              <a:rPr lang="it-IT" sz="2400" dirty="0">
                <a:solidFill>
                  <a:srgbClr val="C00000"/>
                </a:solidFill>
                <a:cs typeface="Calibri"/>
              </a:rPr>
              <a:t>P</a:t>
            </a:r>
            <a:r>
              <a:rPr sz="2400" dirty="0" err="1">
                <a:solidFill>
                  <a:srgbClr val="C00000"/>
                </a:solidFill>
                <a:cs typeface="Calibri"/>
              </a:rPr>
              <a:t>roteina</a:t>
            </a:r>
            <a:r>
              <a:rPr sz="2400" spc="-10" dirty="0">
                <a:solidFill>
                  <a:srgbClr val="C00000"/>
                </a:solidFill>
                <a:cs typeface="Calibri"/>
              </a:rPr>
              <a:t> </a:t>
            </a:r>
            <a:r>
              <a:rPr sz="2400" dirty="0" err="1">
                <a:solidFill>
                  <a:srgbClr val="C00000"/>
                </a:solidFill>
                <a:cs typeface="Calibri"/>
              </a:rPr>
              <a:t>della</a:t>
            </a:r>
            <a:r>
              <a:rPr sz="2400" dirty="0">
                <a:solidFill>
                  <a:srgbClr val="C00000"/>
                </a:solidFill>
                <a:cs typeface="Calibri"/>
              </a:rPr>
              <a:t> fase</a:t>
            </a:r>
            <a:r>
              <a:rPr sz="2400" spc="-45" dirty="0">
                <a:solidFill>
                  <a:srgbClr val="C00000"/>
                </a:solidFill>
                <a:cs typeface="Calibri"/>
              </a:rPr>
              <a:t> </a:t>
            </a:r>
            <a:r>
              <a:rPr sz="2400" spc="-10" dirty="0">
                <a:solidFill>
                  <a:srgbClr val="C00000"/>
                </a:solidFill>
                <a:cs typeface="Calibri"/>
              </a:rPr>
              <a:t>acuta</a:t>
            </a:r>
            <a:endParaRPr sz="2400" dirty="0">
              <a:cs typeface="Calibri"/>
            </a:endParaRPr>
          </a:p>
        </p:txBody>
      </p:sp>
      <p:sp>
        <p:nvSpPr>
          <p:cNvPr id="4" name="object 4"/>
          <p:cNvSpPr txBox="1">
            <a:spLocks noGrp="1"/>
          </p:cNvSpPr>
          <p:nvPr>
            <p:ph type="title"/>
          </p:nvPr>
        </p:nvSpPr>
        <p:spPr>
          <a:xfrm>
            <a:off x="128135" y="0"/>
            <a:ext cx="10515600" cy="671132"/>
          </a:xfrm>
          <a:prstGeom prst="rect">
            <a:avLst/>
          </a:prstGeom>
        </p:spPr>
        <p:txBody>
          <a:bodyPr vert="horz" wrap="square" lIns="0" tIns="298881" rIns="0" bIns="0" rtlCol="0">
            <a:spAutoFit/>
          </a:bodyPr>
          <a:lstStyle/>
          <a:p>
            <a:pPr marL="249554">
              <a:lnSpc>
                <a:spcPct val="100000"/>
              </a:lnSpc>
              <a:spcBef>
                <a:spcPts val="100"/>
              </a:spcBef>
            </a:pPr>
            <a:r>
              <a:rPr sz="2400" b="1" spc="-35" dirty="0">
                <a:solidFill>
                  <a:srgbClr val="0070C0"/>
                </a:solidFill>
                <a:latin typeface="+mn-lt"/>
              </a:rPr>
              <a:t>ALFA-</a:t>
            </a:r>
            <a:r>
              <a:rPr sz="2400" b="1" dirty="0">
                <a:solidFill>
                  <a:srgbClr val="0070C0"/>
                </a:solidFill>
                <a:latin typeface="+mn-lt"/>
              </a:rPr>
              <a:t>1-</a:t>
            </a:r>
            <a:r>
              <a:rPr sz="2400" b="1" spc="-10" dirty="0">
                <a:solidFill>
                  <a:srgbClr val="0070C0"/>
                </a:solidFill>
                <a:latin typeface="+mn-lt"/>
              </a:rPr>
              <a:t>GLOBULINE</a:t>
            </a:r>
          </a:p>
        </p:txBody>
      </p:sp>
      <p:sp>
        <p:nvSpPr>
          <p:cNvPr id="5" name="object 5"/>
          <p:cNvSpPr txBox="1"/>
          <p:nvPr/>
        </p:nvSpPr>
        <p:spPr>
          <a:xfrm>
            <a:off x="380795" y="3135103"/>
            <a:ext cx="6254989" cy="1579920"/>
          </a:xfrm>
          <a:prstGeom prst="rect">
            <a:avLst/>
          </a:prstGeom>
        </p:spPr>
        <p:txBody>
          <a:bodyPr vert="horz" wrap="square" lIns="0" tIns="12700" rIns="0" bIns="0" rtlCol="0">
            <a:spAutoFit/>
          </a:bodyPr>
          <a:lstStyle/>
          <a:p>
            <a:pPr marL="12700">
              <a:lnSpc>
                <a:spcPct val="100000"/>
              </a:lnSpc>
              <a:spcBef>
                <a:spcPts val="100"/>
              </a:spcBef>
            </a:pPr>
            <a:r>
              <a:rPr lang="el-GR" sz="2400" b="1" dirty="0">
                <a:solidFill>
                  <a:srgbClr val="C00000"/>
                </a:solidFill>
                <a:cs typeface="Calibri"/>
              </a:rPr>
              <a:t>α1-</a:t>
            </a:r>
            <a:r>
              <a:rPr lang="en-US" sz="2400" b="1" spc="-10" dirty="0" err="1">
                <a:solidFill>
                  <a:srgbClr val="C00000"/>
                </a:solidFill>
                <a:cs typeface="Calibri"/>
              </a:rPr>
              <a:t>glicoproteina</a:t>
            </a:r>
            <a:r>
              <a:rPr lang="en-US" sz="2400" b="1" spc="-15" dirty="0">
                <a:solidFill>
                  <a:srgbClr val="C00000"/>
                </a:solidFill>
                <a:cs typeface="Calibri"/>
              </a:rPr>
              <a:t> </a:t>
            </a:r>
            <a:r>
              <a:rPr lang="en-US" sz="2400" b="1" spc="-10" dirty="0" err="1">
                <a:solidFill>
                  <a:srgbClr val="C00000"/>
                </a:solidFill>
                <a:cs typeface="Calibri"/>
              </a:rPr>
              <a:t>acida</a:t>
            </a:r>
            <a:r>
              <a:rPr lang="en-US" sz="2400" b="1" spc="-10" dirty="0">
                <a:solidFill>
                  <a:srgbClr val="C00000"/>
                </a:solidFill>
                <a:cs typeface="Calibri"/>
              </a:rPr>
              <a:t>:</a:t>
            </a:r>
            <a:endParaRPr lang="en-US" sz="2400" dirty="0">
              <a:cs typeface="Calibri"/>
            </a:endParaRPr>
          </a:p>
          <a:p>
            <a:pPr marL="355600" indent="-342900">
              <a:lnSpc>
                <a:spcPct val="100000"/>
              </a:lnSpc>
              <a:spcBef>
                <a:spcPts val="605"/>
              </a:spcBef>
              <a:buSzPct val="133333"/>
              <a:buFont typeface="Arial" panose="020B0604020202020204" pitchFamily="34" charset="0"/>
              <a:buChar char="•"/>
              <a:tabLst>
                <a:tab pos="423545" algn="l"/>
                <a:tab pos="424180" algn="l"/>
              </a:tabLst>
            </a:pPr>
            <a:r>
              <a:rPr lang="it-IT" sz="2400" dirty="0">
                <a:solidFill>
                  <a:srgbClr val="C00000"/>
                </a:solidFill>
                <a:cs typeface="Calibri"/>
              </a:rPr>
              <a:t>P</a:t>
            </a:r>
            <a:r>
              <a:rPr sz="2400" dirty="0" err="1">
                <a:solidFill>
                  <a:srgbClr val="C00000"/>
                </a:solidFill>
                <a:cs typeface="Calibri"/>
              </a:rPr>
              <a:t>roteina</a:t>
            </a:r>
            <a:r>
              <a:rPr sz="2400" spc="10" dirty="0">
                <a:solidFill>
                  <a:srgbClr val="C00000"/>
                </a:solidFill>
                <a:cs typeface="Calibri"/>
              </a:rPr>
              <a:t> </a:t>
            </a:r>
            <a:r>
              <a:rPr sz="2400" dirty="0">
                <a:solidFill>
                  <a:srgbClr val="C00000"/>
                </a:solidFill>
                <a:cs typeface="Calibri"/>
              </a:rPr>
              <a:t>di</a:t>
            </a:r>
            <a:r>
              <a:rPr sz="2400" spc="-20" dirty="0">
                <a:solidFill>
                  <a:srgbClr val="C00000"/>
                </a:solidFill>
                <a:cs typeface="Calibri"/>
              </a:rPr>
              <a:t> </a:t>
            </a:r>
            <a:r>
              <a:rPr sz="2400" dirty="0">
                <a:solidFill>
                  <a:srgbClr val="C00000"/>
                </a:solidFill>
                <a:cs typeface="Calibri"/>
              </a:rPr>
              <a:t>fase</a:t>
            </a:r>
            <a:r>
              <a:rPr sz="2400" spc="-45" dirty="0">
                <a:solidFill>
                  <a:srgbClr val="C00000"/>
                </a:solidFill>
                <a:cs typeface="Calibri"/>
              </a:rPr>
              <a:t> </a:t>
            </a:r>
            <a:r>
              <a:rPr sz="2400" spc="-20" dirty="0">
                <a:solidFill>
                  <a:srgbClr val="C00000"/>
                </a:solidFill>
                <a:cs typeface="Calibri"/>
              </a:rPr>
              <a:t>acuta</a:t>
            </a:r>
            <a:endParaRPr sz="2400" dirty="0">
              <a:cs typeface="Calibri"/>
            </a:endParaRPr>
          </a:p>
          <a:p>
            <a:pPr marL="350520" indent="-338455">
              <a:lnSpc>
                <a:spcPct val="100000"/>
              </a:lnSpc>
              <a:spcBef>
                <a:spcPts val="145"/>
              </a:spcBef>
              <a:buFont typeface="Arial"/>
              <a:buChar char="•"/>
              <a:tabLst>
                <a:tab pos="350520" algn="l"/>
                <a:tab pos="351155" algn="l"/>
              </a:tabLst>
            </a:pPr>
            <a:r>
              <a:rPr sz="2400" dirty="0">
                <a:cs typeface="Calibri"/>
              </a:rPr>
              <a:t>diminuisce</a:t>
            </a:r>
            <a:r>
              <a:rPr sz="2400" spc="-20" dirty="0">
                <a:cs typeface="Calibri"/>
              </a:rPr>
              <a:t> </a:t>
            </a:r>
            <a:r>
              <a:rPr sz="2400" dirty="0">
                <a:cs typeface="Calibri"/>
              </a:rPr>
              <a:t>in</a:t>
            </a:r>
            <a:r>
              <a:rPr sz="2400" spc="-60" dirty="0">
                <a:cs typeface="Calibri"/>
              </a:rPr>
              <a:t> </a:t>
            </a:r>
            <a:r>
              <a:rPr sz="2400" dirty="0">
                <a:cs typeface="Calibri"/>
              </a:rPr>
              <a:t>presenza</a:t>
            </a:r>
            <a:r>
              <a:rPr sz="2400" spc="-35" dirty="0">
                <a:cs typeface="Calibri"/>
              </a:rPr>
              <a:t> </a:t>
            </a:r>
            <a:r>
              <a:rPr sz="2400" dirty="0">
                <a:cs typeface="Calibri"/>
              </a:rPr>
              <a:t>di</a:t>
            </a:r>
            <a:r>
              <a:rPr sz="2400" spc="-55" dirty="0">
                <a:cs typeface="Calibri"/>
              </a:rPr>
              <a:t> </a:t>
            </a:r>
            <a:r>
              <a:rPr sz="2400" dirty="0">
                <a:cs typeface="Calibri"/>
              </a:rPr>
              <a:t>insufficienza</a:t>
            </a:r>
            <a:r>
              <a:rPr sz="2400" spc="-30" dirty="0">
                <a:cs typeface="Calibri"/>
              </a:rPr>
              <a:t> </a:t>
            </a:r>
            <a:r>
              <a:rPr sz="2400" dirty="0">
                <a:cs typeface="Calibri"/>
              </a:rPr>
              <a:t>epatica</a:t>
            </a:r>
            <a:r>
              <a:rPr sz="2400" spc="-30" dirty="0">
                <a:cs typeface="Calibri"/>
              </a:rPr>
              <a:t> </a:t>
            </a:r>
            <a:r>
              <a:rPr sz="2400" spc="-50" dirty="0">
                <a:cs typeface="Calibri"/>
              </a:rPr>
              <a:t>o</a:t>
            </a:r>
            <a:endParaRPr sz="2400" dirty="0">
              <a:cs typeface="Calibri"/>
            </a:endParaRPr>
          </a:p>
          <a:p>
            <a:pPr marL="299085">
              <a:lnSpc>
                <a:spcPct val="100000"/>
              </a:lnSpc>
            </a:pPr>
            <a:r>
              <a:rPr sz="2400" spc="-10" dirty="0">
                <a:cs typeface="Calibri"/>
              </a:rPr>
              <a:t>malnutrizione</a:t>
            </a:r>
            <a:endParaRPr sz="2400" dirty="0">
              <a:cs typeface="Calibri"/>
            </a:endParaRPr>
          </a:p>
        </p:txBody>
      </p:sp>
      <p:pic>
        <p:nvPicPr>
          <p:cNvPr id="6" name="Picture 5">
            <a:extLst>
              <a:ext uri="{FF2B5EF4-FFF2-40B4-BE49-F238E27FC236}">
                <a16:creationId xmlns:a16="http://schemas.microsoft.com/office/drawing/2014/main" id="{9CEB77BD-F8BA-C1ED-E73E-85E5F1CB5FD0}"/>
              </a:ext>
            </a:extLst>
          </p:cNvPr>
          <p:cNvPicPr>
            <a:picLocks noChangeAspect="1"/>
          </p:cNvPicPr>
          <p:nvPr/>
        </p:nvPicPr>
        <p:blipFill>
          <a:blip r:embed="rId2"/>
          <a:stretch>
            <a:fillRect/>
          </a:stretch>
        </p:blipFill>
        <p:spPr>
          <a:xfrm>
            <a:off x="8030505" y="3079792"/>
            <a:ext cx="3922973" cy="35180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9E9F8-B515-37ED-DB90-5DC3436E9997}"/>
              </a:ext>
            </a:extLst>
          </p:cNvPr>
          <p:cNvSpPr txBox="1"/>
          <p:nvPr/>
        </p:nvSpPr>
        <p:spPr>
          <a:xfrm>
            <a:off x="327260" y="322446"/>
            <a:ext cx="11343372" cy="4985980"/>
          </a:xfrm>
          <a:prstGeom prst="rect">
            <a:avLst/>
          </a:prstGeom>
          <a:noFill/>
        </p:spPr>
        <p:txBody>
          <a:bodyPr wrap="square" rtlCol="0">
            <a:spAutoFit/>
          </a:bodyPr>
          <a:lstStyle/>
          <a:p>
            <a:pPr>
              <a:spcBef>
                <a:spcPts val="1200"/>
              </a:spcBef>
            </a:pPr>
            <a:r>
              <a:rPr lang="el-GR" sz="2800" b="1" spc="-35" dirty="0">
                <a:solidFill>
                  <a:srgbClr val="0070C0"/>
                </a:solidFill>
                <a:cs typeface="Book Antiqua"/>
              </a:rPr>
              <a:t>α</a:t>
            </a:r>
            <a:r>
              <a:rPr lang="el-GR" sz="2800" b="1" spc="-52" baseline="-35353" dirty="0">
                <a:solidFill>
                  <a:srgbClr val="0070C0"/>
                </a:solidFill>
                <a:cs typeface="Book Antiqua"/>
              </a:rPr>
              <a:t>1</a:t>
            </a:r>
            <a:r>
              <a:rPr lang="el-GR" sz="2800" b="1" spc="-35" dirty="0">
                <a:solidFill>
                  <a:srgbClr val="0070C0"/>
                </a:solidFill>
                <a:cs typeface="Book Antiqua"/>
              </a:rPr>
              <a:t>-</a:t>
            </a:r>
            <a:r>
              <a:rPr lang="en-US" sz="2800" b="1" spc="-25" dirty="0" err="1">
                <a:solidFill>
                  <a:srgbClr val="0070C0"/>
                </a:solidFill>
                <a:cs typeface="Book Antiqua"/>
              </a:rPr>
              <a:t>antitripsina</a:t>
            </a:r>
            <a:r>
              <a:rPr lang="en-US" sz="2800" b="1" spc="-25" dirty="0">
                <a:solidFill>
                  <a:srgbClr val="0070C0"/>
                </a:solidFill>
                <a:cs typeface="Book Antiqua"/>
              </a:rPr>
              <a:t> </a:t>
            </a:r>
          </a:p>
          <a:p>
            <a:pPr>
              <a:spcBef>
                <a:spcPts val="1200"/>
              </a:spcBef>
            </a:pPr>
            <a:endParaRPr lang="en-US" sz="2400" spc="-25" dirty="0">
              <a:solidFill>
                <a:srgbClr val="231F20"/>
              </a:solidFill>
            </a:endParaRPr>
          </a:p>
          <a:p>
            <a:pPr>
              <a:spcBef>
                <a:spcPts val="1200"/>
              </a:spcBef>
              <a:buNone/>
            </a:pPr>
            <a:r>
              <a:rPr lang="it-IT" sz="2400" dirty="0"/>
              <a:t>Prodotta principalmente dal fegato. Livelli 0.9-1.75 mg/</a:t>
            </a:r>
            <a:r>
              <a:rPr lang="it-IT" sz="2400" dirty="0" err="1"/>
              <a:t>mL</a:t>
            </a:r>
            <a:r>
              <a:rPr lang="it-IT" sz="2400" dirty="0"/>
              <a:t>, emivita 3-5 gg</a:t>
            </a:r>
            <a:br>
              <a:rPr lang="it-IT" sz="2400" dirty="0"/>
            </a:br>
            <a:r>
              <a:rPr lang="it-IT" sz="2400" dirty="0"/>
              <a:t>Può raddoppiare nella reazione di fase acuta (</a:t>
            </a:r>
            <a:r>
              <a:rPr lang="it-IT" sz="2400" u="sng" dirty="0"/>
              <a:t>misurare sempre insieme a PCR!</a:t>
            </a:r>
            <a:r>
              <a:rPr lang="it-IT" sz="2400" dirty="0"/>
              <a:t>)</a:t>
            </a:r>
          </a:p>
          <a:p>
            <a:pPr>
              <a:spcBef>
                <a:spcPts val="1200"/>
              </a:spcBef>
              <a:buNone/>
            </a:pPr>
            <a:endParaRPr lang="it-IT" sz="2400" dirty="0"/>
          </a:p>
          <a:p>
            <a:pPr>
              <a:spcBef>
                <a:spcPts val="1200"/>
              </a:spcBef>
              <a:buNone/>
            </a:pPr>
            <a:r>
              <a:rPr lang="it-IT" sz="2400" dirty="0"/>
              <a:t>Quando esiste uno squilibrio tra proteasi e </a:t>
            </a:r>
            <a:r>
              <a:rPr lang="it-IT" sz="2400" dirty="0" err="1"/>
              <a:t>antiproteasi</a:t>
            </a:r>
            <a:r>
              <a:rPr lang="it-IT" sz="2400" dirty="0"/>
              <a:t>, come nei fumatori di sigarette con grave deficit di α1-antitripsina, l'elastasi neutrofila libera e altre proteasi si trovano attive nelle vie aeree -&gt; bronchite cronica ed enfisema </a:t>
            </a:r>
            <a:r>
              <a:rPr lang="it-IT" sz="2400" dirty="0" err="1"/>
              <a:t>panacinare</a:t>
            </a:r>
            <a:r>
              <a:rPr lang="it-IT" sz="2400" dirty="0"/>
              <a:t> in giovane età.</a:t>
            </a:r>
          </a:p>
          <a:p>
            <a:pPr>
              <a:spcBef>
                <a:spcPts val="1200"/>
              </a:spcBef>
              <a:buNone/>
            </a:pPr>
            <a:r>
              <a:rPr lang="it-IT" sz="2400" dirty="0"/>
              <a:t>Nelle persone sane, i macrofagi sono il tipo cellulare predominante delle vie aeree. Nelle persone con bronchiectasie, predomina il neutrofilo, e il numero di neutrofili (e il livello di elastasi nell’espettorato) correlano con la gravità della malattia.</a:t>
            </a:r>
          </a:p>
        </p:txBody>
      </p:sp>
    </p:spTree>
    <p:extLst>
      <p:ext uri="{BB962C8B-B14F-4D97-AF65-F5344CB8AC3E}">
        <p14:creationId xmlns:p14="http://schemas.microsoft.com/office/powerpoint/2010/main" val="30554503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2062</Words>
  <Application>Microsoft Office PowerPoint</Application>
  <PresentationFormat>Widescreen</PresentationFormat>
  <Paragraphs>278</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Book Antiqua</vt:lpstr>
      <vt:lpstr>Bookman Old Style</vt:lpstr>
      <vt:lpstr>Calibri</vt:lpstr>
      <vt:lpstr>Calibri Light</vt:lpstr>
      <vt:lpstr>Gill Sans MT</vt:lpstr>
      <vt:lpstr>Inter</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ALFA-1-GLOBULINE</vt:lpstr>
      <vt:lpstr>PowerPoint Presentation</vt:lpstr>
      <vt:lpstr>PowerPoint Presentation</vt:lpstr>
      <vt:lpstr>PowerPoint Presentation</vt:lpstr>
      <vt:lpstr>PowerPoint Presentation</vt:lpstr>
      <vt:lpstr>ALFA-2 GLOBULINE Aptoglobina v.r. 0,3-2,0 g/L</vt:lpstr>
      <vt:lpstr>ALFA-2 GLOBULINE</vt:lpstr>
      <vt:lpstr>Beta 1 e 2 globuline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FUNZIONI DEL FEGATO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Pasquale Miglionico</dc:creator>
  <cp:lastModifiedBy>Alberto Tommasini</cp:lastModifiedBy>
  <cp:revision>133</cp:revision>
  <dcterms:created xsi:type="dcterms:W3CDTF">2021-05-31T12:50:11Z</dcterms:created>
  <dcterms:modified xsi:type="dcterms:W3CDTF">2026-05-10T21:22:38Z</dcterms:modified>
</cp:coreProperties>
</file>