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885" r:id="rId2"/>
    <p:sldId id="929" r:id="rId3"/>
    <p:sldId id="951" r:id="rId4"/>
    <p:sldId id="361" r:id="rId5"/>
    <p:sldId id="644" r:id="rId6"/>
    <p:sldId id="646" r:id="rId7"/>
    <p:sldId id="329" r:id="rId8"/>
    <p:sldId id="330" r:id="rId9"/>
    <p:sldId id="1053" r:id="rId10"/>
    <p:sldId id="362" r:id="rId11"/>
    <p:sldId id="376" r:id="rId12"/>
    <p:sldId id="647" r:id="rId13"/>
    <p:sldId id="369" r:id="rId14"/>
    <p:sldId id="363" r:id="rId15"/>
    <p:sldId id="365" r:id="rId16"/>
    <p:sldId id="364" r:id="rId17"/>
    <p:sldId id="367" r:id="rId18"/>
    <p:sldId id="648" r:id="rId19"/>
    <p:sldId id="1054" r:id="rId20"/>
    <p:sldId id="377" r:id="rId21"/>
    <p:sldId id="378" r:id="rId22"/>
    <p:sldId id="653" r:id="rId23"/>
    <p:sldId id="655" r:id="rId24"/>
    <p:sldId id="1063" r:id="rId25"/>
    <p:sldId id="657" r:id="rId26"/>
    <p:sldId id="656" r:id="rId27"/>
    <p:sldId id="649" r:id="rId28"/>
    <p:sldId id="651" r:id="rId29"/>
    <p:sldId id="617" r:id="rId30"/>
    <p:sldId id="358" r:id="rId31"/>
    <p:sldId id="1056" r:id="rId32"/>
    <p:sldId id="357" r:id="rId33"/>
    <p:sldId id="359" r:id="rId34"/>
    <p:sldId id="370" r:id="rId35"/>
    <p:sldId id="640" r:id="rId36"/>
    <p:sldId id="1057" r:id="rId37"/>
    <p:sldId id="1058" r:id="rId38"/>
    <p:sldId id="1059" r:id="rId39"/>
    <p:sldId id="1060" r:id="rId40"/>
    <p:sldId id="643" r:id="rId41"/>
    <p:sldId id="332" r:id="rId42"/>
    <p:sldId id="1062" r:id="rId43"/>
    <p:sldId id="346" r:id="rId44"/>
    <p:sldId id="347" r:id="rId4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C00F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3517A4-E016-4D57-A5B0-B2CFB3776355}" v="3" dt="2026-05-10T21:41:30.1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302" autoAdjust="0"/>
  </p:normalViewPr>
  <p:slideViewPr>
    <p:cSldViewPr snapToGrid="0" snapToObjects="1">
      <p:cViewPr varScale="1">
        <p:scale>
          <a:sx n="82" d="100"/>
          <a:sy n="82" d="100"/>
        </p:scale>
        <p:origin x="72" y="48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7B648A43-9DC0-4722-B9CA-0E718B52FA4A}"/>
    <pc:docChg chg="addSld delSld modSld">
      <pc:chgData name="TOMMASINI ALBERTO" userId="8c013d22-ceb2-4014-ae73-ac062752c54f" providerId="ADAL" clId="{7B648A43-9DC0-4722-B9CA-0E718B52FA4A}" dt="2026-05-02T21:16:47.143" v="1" actId="47"/>
      <pc:docMkLst>
        <pc:docMk/>
      </pc:docMkLst>
      <pc:sldChg chg="add">
        <pc:chgData name="TOMMASINI ALBERTO" userId="8c013d22-ceb2-4014-ae73-ac062752c54f" providerId="ADAL" clId="{7B648A43-9DC0-4722-B9CA-0E718B52FA4A}" dt="2026-05-02T21:13:23.385" v="0"/>
        <pc:sldMkLst>
          <pc:docMk/>
          <pc:sldMk cId="1423129" sldId="330"/>
        </pc:sldMkLst>
      </pc:sldChg>
      <pc:sldChg chg="add">
        <pc:chgData name="TOMMASINI ALBERTO" userId="8c013d22-ceb2-4014-ae73-ac062752c54f" providerId="ADAL" clId="{7B648A43-9DC0-4722-B9CA-0E718B52FA4A}" dt="2026-05-02T21:13:23.385" v="0"/>
        <pc:sldMkLst>
          <pc:docMk/>
          <pc:sldMk cId="2515504906" sldId="332"/>
        </pc:sldMkLst>
      </pc:sldChg>
      <pc:sldChg chg="add">
        <pc:chgData name="TOMMASINI ALBERTO" userId="8c013d22-ceb2-4014-ae73-ac062752c54f" providerId="ADAL" clId="{7B648A43-9DC0-4722-B9CA-0E718B52FA4A}" dt="2026-05-02T21:13:23.385" v="0"/>
        <pc:sldMkLst>
          <pc:docMk/>
          <pc:sldMk cId="2305050637" sldId="333"/>
        </pc:sldMkLst>
      </pc:sldChg>
      <pc:sldChg chg="add">
        <pc:chgData name="TOMMASINI ALBERTO" userId="8c013d22-ceb2-4014-ae73-ac062752c54f" providerId="ADAL" clId="{7B648A43-9DC0-4722-B9CA-0E718B52FA4A}" dt="2026-05-02T21:13:23.385" v="0"/>
        <pc:sldMkLst>
          <pc:docMk/>
          <pc:sldMk cId="2608945817" sldId="346"/>
        </pc:sldMkLst>
      </pc:sldChg>
      <pc:sldChg chg="add">
        <pc:chgData name="TOMMASINI ALBERTO" userId="8c013d22-ceb2-4014-ae73-ac062752c54f" providerId="ADAL" clId="{7B648A43-9DC0-4722-B9CA-0E718B52FA4A}" dt="2026-05-02T21:13:23.385" v="0"/>
        <pc:sldMkLst>
          <pc:docMk/>
          <pc:sldMk cId="677562818" sldId="347"/>
        </pc:sldMkLst>
      </pc:sldChg>
      <pc:sldChg chg="add">
        <pc:chgData name="TOMMASINI ALBERTO" userId="8c013d22-ceb2-4014-ae73-ac062752c54f" providerId="ADAL" clId="{7B648A43-9DC0-4722-B9CA-0E718B52FA4A}" dt="2026-05-02T21:13:23.385" v="0"/>
        <pc:sldMkLst>
          <pc:docMk/>
          <pc:sldMk cId="1305604709" sldId="357"/>
        </pc:sldMkLst>
      </pc:sldChg>
      <pc:sldChg chg="add">
        <pc:chgData name="TOMMASINI ALBERTO" userId="8c013d22-ceb2-4014-ae73-ac062752c54f" providerId="ADAL" clId="{7B648A43-9DC0-4722-B9CA-0E718B52FA4A}" dt="2026-05-02T21:13:23.385" v="0"/>
        <pc:sldMkLst>
          <pc:docMk/>
          <pc:sldMk cId="3818347298" sldId="358"/>
        </pc:sldMkLst>
      </pc:sldChg>
      <pc:sldChg chg="add">
        <pc:chgData name="TOMMASINI ALBERTO" userId="8c013d22-ceb2-4014-ae73-ac062752c54f" providerId="ADAL" clId="{7B648A43-9DC0-4722-B9CA-0E718B52FA4A}" dt="2026-05-02T21:13:23.385" v="0"/>
        <pc:sldMkLst>
          <pc:docMk/>
          <pc:sldMk cId="814189988" sldId="359"/>
        </pc:sldMkLst>
      </pc:sldChg>
      <pc:sldChg chg="add">
        <pc:chgData name="TOMMASINI ALBERTO" userId="8c013d22-ceb2-4014-ae73-ac062752c54f" providerId="ADAL" clId="{7B648A43-9DC0-4722-B9CA-0E718B52FA4A}" dt="2026-05-02T21:13:23.385" v="0"/>
        <pc:sldMkLst>
          <pc:docMk/>
          <pc:sldMk cId="978385554" sldId="362"/>
        </pc:sldMkLst>
      </pc:sldChg>
      <pc:sldChg chg="add">
        <pc:chgData name="TOMMASINI ALBERTO" userId="8c013d22-ceb2-4014-ae73-ac062752c54f" providerId="ADAL" clId="{7B648A43-9DC0-4722-B9CA-0E718B52FA4A}" dt="2026-05-02T21:13:23.385" v="0"/>
        <pc:sldMkLst>
          <pc:docMk/>
          <pc:sldMk cId="2503528004" sldId="363"/>
        </pc:sldMkLst>
      </pc:sldChg>
      <pc:sldChg chg="add">
        <pc:chgData name="TOMMASINI ALBERTO" userId="8c013d22-ceb2-4014-ae73-ac062752c54f" providerId="ADAL" clId="{7B648A43-9DC0-4722-B9CA-0E718B52FA4A}" dt="2026-05-02T21:13:23.385" v="0"/>
        <pc:sldMkLst>
          <pc:docMk/>
          <pc:sldMk cId="2554862033" sldId="364"/>
        </pc:sldMkLst>
      </pc:sldChg>
      <pc:sldChg chg="add">
        <pc:chgData name="TOMMASINI ALBERTO" userId="8c013d22-ceb2-4014-ae73-ac062752c54f" providerId="ADAL" clId="{7B648A43-9DC0-4722-B9CA-0E718B52FA4A}" dt="2026-05-02T21:13:23.385" v="0"/>
        <pc:sldMkLst>
          <pc:docMk/>
          <pc:sldMk cId="3263294806" sldId="365"/>
        </pc:sldMkLst>
      </pc:sldChg>
      <pc:sldChg chg="add">
        <pc:chgData name="TOMMASINI ALBERTO" userId="8c013d22-ceb2-4014-ae73-ac062752c54f" providerId="ADAL" clId="{7B648A43-9DC0-4722-B9CA-0E718B52FA4A}" dt="2026-05-02T21:13:23.385" v="0"/>
        <pc:sldMkLst>
          <pc:docMk/>
          <pc:sldMk cId="2547360931" sldId="367"/>
        </pc:sldMkLst>
      </pc:sldChg>
      <pc:sldChg chg="add">
        <pc:chgData name="TOMMASINI ALBERTO" userId="8c013d22-ceb2-4014-ae73-ac062752c54f" providerId="ADAL" clId="{7B648A43-9DC0-4722-B9CA-0E718B52FA4A}" dt="2026-05-02T21:13:23.385" v="0"/>
        <pc:sldMkLst>
          <pc:docMk/>
          <pc:sldMk cId="575006518" sldId="369"/>
        </pc:sldMkLst>
      </pc:sldChg>
      <pc:sldChg chg="add">
        <pc:chgData name="TOMMASINI ALBERTO" userId="8c013d22-ceb2-4014-ae73-ac062752c54f" providerId="ADAL" clId="{7B648A43-9DC0-4722-B9CA-0E718B52FA4A}" dt="2026-05-02T21:13:23.385" v="0"/>
        <pc:sldMkLst>
          <pc:docMk/>
          <pc:sldMk cId="4060992816" sldId="370"/>
        </pc:sldMkLst>
      </pc:sldChg>
      <pc:sldChg chg="add">
        <pc:chgData name="TOMMASINI ALBERTO" userId="8c013d22-ceb2-4014-ae73-ac062752c54f" providerId="ADAL" clId="{7B648A43-9DC0-4722-B9CA-0E718B52FA4A}" dt="2026-05-02T21:13:23.385" v="0"/>
        <pc:sldMkLst>
          <pc:docMk/>
          <pc:sldMk cId="1494079878" sldId="376"/>
        </pc:sldMkLst>
      </pc:sldChg>
      <pc:sldChg chg="add">
        <pc:chgData name="TOMMASINI ALBERTO" userId="8c013d22-ceb2-4014-ae73-ac062752c54f" providerId="ADAL" clId="{7B648A43-9DC0-4722-B9CA-0E718B52FA4A}" dt="2026-05-02T21:13:23.385" v="0"/>
        <pc:sldMkLst>
          <pc:docMk/>
          <pc:sldMk cId="4042800592" sldId="377"/>
        </pc:sldMkLst>
      </pc:sldChg>
      <pc:sldChg chg="add">
        <pc:chgData name="TOMMASINI ALBERTO" userId="8c013d22-ceb2-4014-ae73-ac062752c54f" providerId="ADAL" clId="{7B648A43-9DC0-4722-B9CA-0E718B52FA4A}" dt="2026-05-02T21:13:23.385" v="0"/>
        <pc:sldMkLst>
          <pc:docMk/>
          <pc:sldMk cId="1967880766" sldId="378"/>
        </pc:sldMkLst>
      </pc:sldChg>
      <pc:sldChg chg="add">
        <pc:chgData name="TOMMASINI ALBERTO" userId="8c013d22-ceb2-4014-ae73-ac062752c54f" providerId="ADAL" clId="{7B648A43-9DC0-4722-B9CA-0E718B52FA4A}" dt="2026-05-02T21:13:23.385" v="0"/>
        <pc:sldMkLst>
          <pc:docMk/>
          <pc:sldMk cId="3661188823" sldId="611"/>
        </pc:sldMkLst>
      </pc:sldChg>
      <pc:sldChg chg="add">
        <pc:chgData name="TOMMASINI ALBERTO" userId="8c013d22-ceb2-4014-ae73-ac062752c54f" providerId="ADAL" clId="{7B648A43-9DC0-4722-B9CA-0E718B52FA4A}" dt="2026-05-02T21:13:23.385" v="0"/>
        <pc:sldMkLst>
          <pc:docMk/>
          <pc:sldMk cId="4203782224" sldId="617"/>
        </pc:sldMkLst>
      </pc:sldChg>
      <pc:sldChg chg="add">
        <pc:chgData name="TOMMASINI ALBERTO" userId="8c013d22-ceb2-4014-ae73-ac062752c54f" providerId="ADAL" clId="{7B648A43-9DC0-4722-B9CA-0E718B52FA4A}" dt="2026-05-02T21:13:23.385" v="0"/>
        <pc:sldMkLst>
          <pc:docMk/>
          <pc:sldMk cId="2999932490" sldId="640"/>
        </pc:sldMkLst>
      </pc:sldChg>
      <pc:sldChg chg="add">
        <pc:chgData name="TOMMASINI ALBERTO" userId="8c013d22-ceb2-4014-ae73-ac062752c54f" providerId="ADAL" clId="{7B648A43-9DC0-4722-B9CA-0E718B52FA4A}" dt="2026-05-02T21:13:23.385" v="0"/>
        <pc:sldMkLst>
          <pc:docMk/>
          <pc:sldMk cId="1527658682" sldId="647"/>
        </pc:sldMkLst>
      </pc:sldChg>
      <pc:sldChg chg="add">
        <pc:chgData name="TOMMASINI ALBERTO" userId="8c013d22-ceb2-4014-ae73-ac062752c54f" providerId="ADAL" clId="{7B648A43-9DC0-4722-B9CA-0E718B52FA4A}" dt="2026-05-02T21:13:23.385" v="0"/>
        <pc:sldMkLst>
          <pc:docMk/>
          <pc:sldMk cId="48866580" sldId="648"/>
        </pc:sldMkLst>
      </pc:sldChg>
      <pc:sldChg chg="add">
        <pc:chgData name="TOMMASINI ALBERTO" userId="8c013d22-ceb2-4014-ae73-ac062752c54f" providerId="ADAL" clId="{7B648A43-9DC0-4722-B9CA-0E718B52FA4A}" dt="2026-05-02T21:13:23.385" v="0"/>
        <pc:sldMkLst>
          <pc:docMk/>
          <pc:sldMk cId="3472577763" sldId="649"/>
        </pc:sldMkLst>
      </pc:sldChg>
      <pc:sldChg chg="add">
        <pc:chgData name="TOMMASINI ALBERTO" userId="8c013d22-ceb2-4014-ae73-ac062752c54f" providerId="ADAL" clId="{7B648A43-9DC0-4722-B9CA-0E718B52FA4A}" dt="2026-05-02T21:13:23.385" v="0"/>
        <pc:sldMkLst>
          <pc:docMk/>
          <pc:sldMk cId="3339404928" sldId="651"/>
        </pc:sldMkLst>
      </pc:sldChg>
      <pc:sldChg chg="add">
        <pc:chgData name="TOMMASINI ALBERTO" userId="8c013d22-ceb2-4014-ae73-ac062752c54f" providerId="ADAL" clId="{7B648A43-9DC0-4722-B9CA-0E718B52FA4A}" dt="2026-05-02T21:13:23.385" v="0"/>
        <pc:sldMkLst>
          <pc:docMk/>
          <pc:sldMk cId="2954351686" sldId="1053"/>
        </pc:sldMkLst>
      </pc:sldChg>
      <pc:sldChg chg="add">
        <pc:chgData name="TOMMASINI ALBERTO" userId="8c013d22-ceb2-4014-ae73-ac062752c54f" providerId="ADAL" clId="{7B648A43-9DC0-4722-B9CA-0E718B52FA4A}" dt="2026-05-02T21:13:23.385" v="0"/>
        <pc:sldMkLst>
          <pc:docMk/>
          <pc:sldMk cId="480540247" sldId="1054"/>
        </pc:sldMkLst>
      </pc:sldChg>
      <pc:sldChg chg="add">
        <pc:chgData name="TOMMASINI ALBERTO" userId="8c013d22-ceb2-4014-ae73-ac062752c54f" providerId="ADAL" clId="{7B648A43-9DC0-4722-B9CA-0E718B52FA4A}" dt="2026-05-02T21:13:23.385" v="0"/>
        <pc:sldMkLst>
          <pc:docMk/>
          <pc:sldMk cId="1365388124" sldId="1056"/>
        </pc:sldMkLst>
      </pc:sldChg>
      <pc:sldChg chg="add">
        <pc:chgData name="TOMMASINI ALBERTO" userId="8c013d22-ceb2-4014-ae73-ac062752c54f" providerId="ADAL" clId="{7B648A43-9DC0-4722-B9CA-0E718B52FA4A}" dt="2026-05-02T21:13:23.385" v="0"/>
        <pc:sldMkLst>
          <pc:docMk/>
          <pc:sldMk cId="1363467873" sldId="1057"/>
        </pc:sldMkLst>
      </pc:sldChg>
      <pc:sldChg chg="add">
        <pc:chgData name="TOMMASINI ALBERTO" userId="8c013d22-ceb2-4014-ae73-ac062752c54f" providerId="ADAL" clId="{7B648A43-9DC0-4722-B9CA-0E718B52FA4A}" dt="2026-05-02T21:13:23.385" v="0"/>
        <pc:sldMkLst>
          <pc:docMk/>
          <pc:sldMk cId="1685006000" sldId="1058"/>
        </pc:sldMkLst>
      </pc:sldChg>
      <pc:sldChg chg="add">
        <pc:chgData name="TOMMASINI ALBERTO" userId="8c013d22-ceb2-4014-ae73-ac062752c54f" providerId="ADAL" clId="{7B648A43-9DC0-4722-B9CA-0E718B52FA4A}" dt="2026-05-02T21:13:23.385" v="0"/>
        <pc:sldMkLst>
          <pc:docMk/>
          <pc:sldMk cId="3572135417" sldId="1059"/>
        </pc:sldMkLst>
      </pc:sldChg>
      <pc:sldChg chg="add">
        <pc:chgData name="TOMMASINI ALBERTO" userId="8c013d22-ceb2-4014-ae73-ac062752c54f" providerId="ADAL" clId="{7B648A43-9DC0-4722-B9CA-0E718B52FA4A}" dt="2026-05-02T21:13:23.385" v="0"/>
        <pc:sldMkLst>
          <pc:docMk/>
          <pc:sldMk cId="2009867001" sldId="1060"/>
        </pc:sldMkLst>
      </pc:sldChg>
      <pc:sldChg chg="add">
        <pc:chgData name="TOMMASINI ALBERTO" userId="8c013d22-ceb2-4014-ae73-ac062752c54f" providerId="ADAL" clId="{7B648A43-9DC0-4722-B9CA-0E718B52FA4A}" dt="2026-05-02T21:13:23.385" v="0"/>
        <pc:sldMkLst>
          <pc:docMk/>
          <pc:sldMk cId="4280416505" sldId="1061"/>
        </pc:sldMkLst>
      </pc:sldChg>
      <pc:sldChg chg="add">
        <pc:chgData name="TOMMASINI ALBERTO" userId="8c013d22-ceb2-4014-ae73-ac062752c54f" providerId="ADAL" clId="{7B648A43-9DC0-4722-B9CA-0E718B52FA4A}" dt="2026-05-02T21:13:23.385" v="0"/>
        <pc:sldMkLst>
          <pc:docMk/>
          <pc:sldMk cId="436705728" sldId="1062"/>
        </pc:sldMkLst>
      </pc:sldChg>
    </pc:docChg>
  </pc:docChgLst>
  <pc:docChgLst>
    <pc:chgData name="TOMMASINI ALBERTO" userId="8c013d22-ceb2-4014-ae73-ac062752c54f" providerId="ADAL" clId="{FFEC56FB-C4B4-4ECA-BBA1-40D40875A65C}"/>
    <pc:docChg chg="addSld delSld modSld sldOrd">
      <pc:chgData name="TOMMASINI ALBERTO" userId="8c013d22-ceb2-4014-ae73-ac062752c54f" providerId="ADAL" clId="{FFEC56FB-C4B4-4ECA-BBA1-40D40875A65C}" dt="2026-05-10T21:43:45.745" v="36" actId="47"/>
      <pc:docMkLst>
        <pc:docMk/>
      </pc:docMkLst>
      <pc:sldChg chg="del">
        <pc:chgData name="TOMMASINI ALBERTO" userId="8c013d22-ceb2-4014-ae73-ac062752c54f" providerId="ADAL" clId="{FFEC56FB-C4B4-4ECA-BBA1-40D40875A65C}" dt="2026-05-10T21:42:44.342" v="29" actId="47"/>
        <pc:sldMkLst>
          <pc:docMk/>
          <pc:sldMk cId="2305050637" sldId="333"/>
        </pc:sldMkLst>
      </pc:sldChg>
      <pc:sldChg chg="del">
        <pc:chgData name="TOMMASINI ALBERTO" userId="8c013d22-ceb2-4014-ae73-ac062752c54f" providerId="ADAL" clId="{FFEC56FB-C4B4-4ECA-BBA1-40D40875A65C}" dt="2026-05-10T21:42:23.813" v="27" actId="47"/>
        <pc:sldMkLst>
          <pc:docMk/>
          <pc:sldMk cId="608741538" sldId="344"/>
        </pc:sldMkLst>
      </pc:sldChg>
      <pc:sldChg chg="del">
        <pc:chgData name="TOMMASINI ALBERTO" userId="8c013d22-ceb2-4014-ae73-ac062752c54f" providerId="ADAL" clId="{FFEC56FB-C4B4-4ECA-BBA1-40D40875A65C}" dt="2026-05-10T21:37:48.413" v="4" actId="47"/>
        <pc:sldMkLst>
          <pc:docMk/>
          <pc:sldMk cId="490427028" sldId="366"/>
        </pc:sldMkLst>
      </pc:sldChg>
      <pc:sldChg chg="del">
        <pc:chgData name="TOMMASINI ALBERTO" userId="8c013d22-ceb2-4014-ae73-ac062752c54f" providerId="ADAL" clId="{FFEC56FB-C4B4-4ECA-BBA1-40D40875A65C}" dt="2026-05-10T21:37:03.800" v="2" actId="47"/>
        <pc:sldMkLst>
          <pc:docMk/>
          <pc:sldMk cId="2832281472" sldId="373"/>
        </pc:sldMkLst>
      </pc:sldChg>
      <pc:sldChg chg="del">
        <pc:chgData name="TOMMASINI ALBERTO" userId="8c013d22-ceb2-4014-ae73-ac062752c54f" providerId="ADAL" clId="{FFEC56FB-C4B4-4ECA-BBA1-40D40875A65C}" dt="2026-05-10T21:37:02.594" v="1" actId="47"/>
        <pc:sldMkLst>
          <pc:docMk/>
          <pc:sldMk cId="860522079" sldId="374"/>
        </pc:sldMkLst>
      </pc:sldChg>
      <pc:sldChg chg="del">
        <pc:chgData name="TOMMASINI ALBERTO" userId="8c013d22-ceb2-4014-ae73-ac062752c54f" providerId="ADAL" clId="{FFEC56FB-C4B4-4ECA-BBA1-40D40875A65C}" dt="2026-05-10T21:37:07.496" v="3" actId="47"/>
        <pc:sldMkLst>
          <pc:docMk/>
          <pc:sldMk cId="1288416877" sldId="375"/>
        </pc:sldMkLst>
      </pc:sldChg>
      <pc:sldChg chg="del">
        <pc:chgData name="TOMMASINI ALBERTO" userId="8c013d22-ceb2-4014-ae73-ac062752c54f" providerId="ADAL" clId="{FFEC56FB-C4B4-4ECA-BBA1-40D40875A65C}" dt="2026-05-10T21:42:43.347" v="28" actId="47"/>
        <pc:sldMkLst>
          <pc:docMk/>
          <pc:sldMk cId="3661188823" sldId="611"/>
        </pc:sldMkLst>
      </pc:sldChg>
      <pc:sldChg chg="addSp modSp mod">
        <pc:chgData name="TOMMASINI ALBERTO" userId="8c013d22-ceb2-4014-ae73-ac062752c54f" providerId="ADAL" clId="{FFEC56FB-C4B4-4ECA-BBA1-40D40875A65C}" dt="2026-05-10T21:41:39.746" v="25" actId="20577"/>
        <pc:sldMkLst>
          <pc:docMk/>
          <pc:sldMk cId="4203782224" sldId="617"/>
        </pc:sldMkLst>
        <pc:spChg chg="add mod">
          <ac:chgData name="TOMMASINI ALBERTO" userId="8c013d22-ceb2-4014-ae73-ac062752c54f" providerId="ADAL" clId="{FFEC56FB-C4B4-4ECA-BBA1-40D40875A65C}" dt="2026-05-10T21:41:13.976" v="10" actId="14100"/>
          <ac:spMkLst>
            <pc:docMk/>
            <pc:sldMk cId="4203782224" sldId="617"/>
            <ac:spMk id="2" creationId="{12D6B17E-E6EA-1152-2BFA-7634F4DC6108}"/>
          </ac:spMkLst>
        </pc:spChg>
        <pc:spChg chg="add mod">
          <ac:chgData name="TOMMASINI ALBERTO" userId="8c013d22-ceb2-4014-ae73-ac062752c54f" providerId="ADAL" clId="{FFEC56FB-C4B4-4ECA-BBA1-40D40875A65C}" dt="2026-05-10T21:41:39.746" v="25" actId="20577"/>
          <ac:spMkLst>
            <pc:docMk/>
            <pc:sldMk cId="4203782224" sldId="617"/>
            <ac:spMk id="4" creationId="{2D2BA76C-0B6B-5E6B-06A6-B9C44F5D0766}"/>
          </ac:spMkLst>
        </pc:spChg>
        <pc:picChg chg="mod">
          <ac:chgData name="TOMMASINI ALBERTO" userId="8c013d22-ceb2-4014-ae73-ac062752c54f" providerId="ADAL" clId="{FFEC56FB-C4B4-4ECA-BBA1-40D40875A65C}" dt="2026-05-10T21:41:05.106" v="6" actId="1076"/>
          <ac:picMkLst>
            <pc:docMk/>
            <pc:sldMk cId="4203782224" sldId="617"/>
            <ac:picMk id="3" creationId="{11F96DCB-9E75-84C4-AB63-924DB0B6C2C4}"/>
          </ac:picMkLst>
        </pc:picChg>
      </pc:sldChg>
      <pc:sldChg chg="del">
        <pc:chgData name="TOMMASINI ALBERTO" userId="8c013d22-ceb2-4014-ae73-ac062752c54f" providerId="ADAL" clId="{FFEC56FB-C4B4-4ECA-BBA1-40D40875A65C}" dt="2026-05-10T21:37:00.753" v="0" actId="47"/>
        <pc:sldMkLst>
          <pc:docMk/>
          <pc:sldMk cId="1088549848" sldId="639"/>
        </pc:sldMkLst>
      </pc:sldChg>
      <pc:sldChg chg="del">
        <pc:chgData name="TOMMASINI ALBERTO" userId="8c013d22-ceb2-4014-ae73-ac062752c54f" providerId="ADAL" clId="{FFEC56FB-C4B4-4ECA-BBA1-40D40875A65C}" dt="2026-05-10T21:43:16.750" v="31" actId="47"/>
        <pc:sldMkLst>
          <pc:docMk/>
          <pc:sldMk cId="1598937217" sldId="641"/>
        </pc:sldMkLst>
      </pc:sldChg>
      <pc:sldChg chg="del">
        <pc:chgData name="TOMMASINI ALBERTO" userId="8c013d22-ceb2-4014-ae73-ac062752c54f" providerId="ADAL" clId="{FFEC56FB-C4B4-4ECA-BBA1-40D40875A65C}" dt="2026-05-10T21:43:05.099" v="30" actId="47"/>
        <pc:sldMkLst>
          <pc:docMk/>
          <pc:sldMk cId="3592497581" sldId="642"/>
        </pc:sldMkLst>
      </pc:sldChg>
      <pc:sldChg chg="ord">
        <pc:chgData name="TOMMASINI ALBERTO" userId="8c013d22-ceb2-4014-ae73-ac062752c54f" providerId="ADAL" clId="{FFEC56FB-C4B4-4ECA-BBA1-40D40875A65C}" dt="2026-05-10T21:43:26.181" v="33"/>
        <pc:sldMkLst>
          <pc:docMk/>
          <pc:sldMk cId="3008103220" sldId="643"/>
        </pc:sldMkLst>
      </pc:sldChg>
      <pc:sldChg chg="add">
        <pc:chgData name="TOMMASINI ALBERTO" userId="8c013d22-ceb2-4014-ae73-ac062752c54f" providerId="ADAL" clId="{FFEC56FB-C4B4-4ECA-BBA1-40D40875A65C}" dt="2026-05-10T21:40:17.495" v="5"/>
        <pc:sldMkLst>
          <pc:docMk/>
          <pc:sldMk cId="2548967353" sldId="653"/>
        </pc:sldMkLst>
      </pc:sldChg>
      <pc:sldChg chg="add">
        <pc:chgData name="TOMMASINI ALBERTO" userId="8c013d22-ceb2-4014-ae73-ac062752c54f" providerId="ADAL" clId="{FFEC56FB-C4B4-4ECA-BBA1-40D40875A65C}" dt="2026-05-10T21:40:17.495" v="5"/>
        <pc:sldMkLst>
          <pc:docMk/>
          <pc:sldMk cId="3636843460" sldId="655"/>
        </pc:sldMkLst>
      </pc:sldChg>
      <pc:sldChg chg="add">
        <pc:chgData name="TOMMASINI ALBERTO" userId="8c013d22-ceb2-4014-ae73-ac062752c54f" providerId="ADAL" clId="{FFEC56FB-C4B4-4ECA-BBA1-40D40875A65C}" dt="2026-05-10T21:40:17.495" v="5"/>
        <pc:sldMkLst>
          <pc:docMk/>
          <pc:sldMk cId="2530083102" sldId="656"/>
        </pc:sldMkLst>
      </pc:sldChg>
      <pc:sldChg chg="add">
        <pc:chgData name="TOMMASINI ALBERTO" userId="8c013d22-ceb2-4014-ae73-ac062752c54f" providerId="ADAL" clId="{FFEC56FB-C4B4-4ECA-BBA1-40D40875A65C}" dt="2026-05-10T21:40:17.495" v="5"/>
        <pc:sldMkLst>
          <pc:docMk/>
          <pc:sldMk cId="4039997954" sldId="657"/>
        </pc:sldMkLst>
      </pc:sldChg>
      <pc:sldChg chg="del">
        <pc:chgData name="TOMMASINI ALBERTO" userId="8c013d22-ceb2-4014-ae73-ac062752c54f" providerId="ADAL" clId="{FFEC56FB-C4B4-4ECA-BBA1-40D40875A65C}" dt="2026-05-10T21:43:45.745" v="36" actId="47"/>
        <pc:sldMkLst>
          <pc:docMk/>
          <pc:sldMk cId="2812073243" sldId="952"/>
        </pc:sldMkLst>
      </pc:sldChg>
      <pc:sldChg chg="del">
        <pc:chgData name="TOMMASINI ALBERTO" userId="8c013d22-ceb2-4014-ae73-ac062752c54f" providerId="ADAL" clId="{FFEC56FB-C4B4-4ECA-BBA1-40D40875A65C}" dt="2026-05-10T21:43:40.418" v="35" actId="47"/>
        <pc:sldMkLst>
          <pc:docMk/>
          <pc:sldMk cId="2386173477" sldId="953"/>
        </pc:sldMkLst>
      </pc:sldChg>
      <pc:sldChg chg="del">
        <pc:chgData name="TOMMASINI ALBERTO" userId="8c013d22-ceb2-4014-ae73-ac062752c54f" providerId="ADAL" clId="{FFEC56FB-C4B4-4ECA-BBA1-40D40875A65C}" dt="2026-05-10T21:41:44.557" v="26" actId="47"/>
        <pc:sldMkLst>
          <pc:docMk/>
          <pc:sldMk cId="3901459714" sldId="1055"/>
        </pc:sldMkLst>
      </pc:sldChg>
      <pc:sldChg chg="del">
        <pc:chgData name="TOMMASINI ALBERTO" userId="8c013d22-ceb2-4014-ae73-ac062752c54f" providerId="ADAL" clId="{FFEC56FB-C4B4-4ECA-BBA1-40D40875A65C}" dt="2026-05-10T21:43:34.041" v="34" actId="47"/>
        <pc:sldMkLst>
          <pc:docMk/>
          <pc:sldMk cId="4280416505" sldId="1061"/>
        </pc:sldMkLst>
      </pc:sldChg>
      <pc:sldChg chg="add">
        <pc:chgData name="TOMMASINI ALBERTO" userId="8c013d22-ceb2-4014-ae73-ac062752c54f" providerId="ADAL" clId="{FFEC56FB-C4B4-4ECA-BBA1-40D40875A65C}" dt="2026-05-10T21:40:17.495" v="5"/>
        <pc:sldMkLst>
          <pc:docMk/>
          <pc:sldMk cId="486826546" sldId="10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B587F-C26F-4846-BB05-94A36AF0A2E0}" type="datetimeFigureOut">
              <a:rPr lang="en-US" smtClean="0"/>
              <a:t>5/10/2026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7A8706-0B1C-4674-979C-CD444A0C5B65}" type="slidenum">
              <a:rPr lang="en-US" smtClean="0"/>
              <a:t>‹#›</a:t>
            </a:fld>
            <a:endParaRPr lang="en-US"/>
          </a:p>
        </p:txBody>
      </p:sp>
    </p:spTree>
    <p:extLst>
      <p:ext uri="{BB962C8B-B14F-4D97-AF65-F5344CB8AC3E}">
        <p14:creationId xmlns:p14="http://schemas.microsoft.com/office/powerpoint/2010/main" val="2156187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4</a:t>
            </a:fld>
            <a:endParaRPr lang="it-IT"/>
          </a:p>
        </p:txBody>
      </p:sp>
    </p:spTree>
    <p:extLst>
      <p:ext uri="{BB962C8B-B14F-4D97-AF65-F5344CB8AC3E}">
        <p14:creationId xmlns:p14="http://schemas.microsoft.com/office/powerpoint/2010/main" val="1918264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11</a:t>
            </a:fld>
            <a:endParaRPr lang="it-IT"/>
          </a:p>
        </p:txBody>
      </p:sp>
    </p:spTree>
    <p:extLst>
      <p:ext uri="{BB962C8B-B14F-4D97-AF65-F5344CB8AC3E}">
        <p14:creationId xmlns:p14="http://schemas.microsoft.com/office/powerpoint/2010/main" val="1207686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14</a:t>
            </a:fld>
            <a:endParaRPr lang="it-IT"/>
          </a:p>
        </p:txBody>
      </p:sp>
    </p:spTree>
    <p:extLst>
      <p:ext uri="{BB962C8B-B14F-4D97-AF65-F5344CB8AC3E}">
        <p14:creationId xmlns:p14="http://schemas.microsoft.com/office/powerpoint/2010/main" val="3835872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Apollinaire </a:t>
            </a:r>
            <a:r>
              <a:rPr lang="it-IT" dirty="0" err="1"/>
              <a:t>Bouchardat</a:t>
            </a:r>
            <a:r>
              <a:rPr lang="it-IT" dirty="0"/>
              <a:t>, osservò la scomparsa di glicosuria in pazienti durante I razionamenti nella Parigi assediata dai Tedeschi nel 1870</a:t>
            </a:r>
          </a:p>
          <a:p>
            <a:endParaRPr lang="it-IT" dirty="0"/>
          </a:p>
          <a:p>
            <a:r>
              <a:rPr lang="en-US" dirty="0"/>
              <a:t>We don’t know yet how the pancreas affects sugar production or utilization in the same animal. It is generally assumed that it secretes into the bloodstream a hormone which may pass to the tissues and enable them to utilize sugar or pass to the liver and inhibit the sugar production of this organ… but we have been unable to imitate the action of the pancreas still in vascular connection with the body, by injection or administration of the extracts of this organ</a:t>
            </a:r>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34</a:t>
            </a:fld>
            <a:endParaRPr lang="it-IT"/>
          </a:p>
        </p:txBody>
      </p:sp>
    </p:spTree>
    <p:extLst>
      <p:ext uri="{BB962C8B-B14F-4D97-AF65-F5344CB8AC3E}">
        <p14:creationId xmlns:p14="http://schemas.microsoft.com/office/powerpoint/2010/main" val="1616353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36</a:t>
            </a:fld>
            <a:endParaRPr lang="it-IT"/>
          </a:p>
        </p:txBody>
      </p:sp>
    </p:spTree>
    <p:extLst>
      <p:ext uri="{BB962C8B-B14F-4D97-AF65-F5344CB8AC3E}">
        <p14:creationId xmlns:p14="http://schemas.microsoft.com/office/powerpoint/2010/main" val="1918264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2FE507-7E73-454B-A63B-686D8E80030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D1360B5-50FE-244E-A9A0-60C610496F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FDB3238-6F8E-E64B-AAA8-2361E3340B70}"/>
              </a:ext>
            </a:extLst>
          </p:cNvPr>
          <p:cNvSpPr>
            <a:spLocks noGrp="1"/>
          </p:cNvSpPr>
          <p:nvPr>
            <p:ph type="dt" sz="half" idx="10"/>
          </p:nvPr>
        </p:nvSpPr>
        <p:spPr/>
        <p:txBody>
          <a:bodyPr/>
          <a:lstStyle/>
          <a:p>
            <a:fld id="{B70399CC-E42F-E84B-9A63-B144F8747B95}" type="datetimeFigureOut">
              <a:rPr lang="it-IT" smtClean="0"/>
              <a:t>10/05/2026</a:t>
            </a:fld>
            <a:endParaRPr lang="it-IT"/>
          </a:p>
        </p:txBody>
      </p:sp>
      <p:sp>
        <p:nvSpPr>
          <p:cNvPr id="5" name="Segnaposto piè di pagina 4">
            <a:extLst>
              <a:ext uri="{FF2B5EF4-FFF2-40B4-BE49-F238E27FC236}">
                <a16:creationId xmlns:a16="http://schemas.microsoft.com/office/drawing/2014/main" id="{6A78BD47-B065-5548-A1A8-C5D2621EC6D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87113D6-1354-0D48-BD49-38A5F3D174A2}"/>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276338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C6A402-6FE9-1549-A615-1D20FBE6961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FF626CA-5A25-B240-9051-A43EFFA491F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FF1594B-B874-8149-A6C7-0EE99F195C2F}"/>
              </a:ext>
            </a:extLst>
          </p:cNvPr>
          <p:cNvSpPr>
            <a:spLocks noGrp="1"/>
          </p:cNvSpPr>
          <p:nvPr>
            <p:ph type="dt" sz="half" idx="10"/>
          </p:nvPr>
        </p:nvSpPr>
        <p:spPr/>
        <p:txBody>
          <a:bodyPr/>
          <a:lstStyle/>
          <a:p>
            <a:fld id="{B70399CC-E42F-E84B-9A63-B144F8747B95}" type="datetimeFigureOut">
              <a:rPr lang="it-IT" smtClean="0"/>
              <a:t>10/05/2026</a:t>
            </a:fld>
            <a:endParaRPr lang="it-IT"/>
          </a:p>
        </p:txBody>
      </p:sp>
      <p:sp>
        <p:nvSpPr>
          <p:cNvPr id="5" name="Segnaposto piè di pagina 4">
            <a:extLst>
              <a:ext uri="{FF2B5EF4-FFF2-40B4-BE49-F238E27FC236}">
                <a16:creationId xmlns:a16="http://schemas.microsoft.com/office/drawing/2014/main" id="{FADF59EC-84AB-5544-ADAD-20DC0503BA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AFAAFC-AF59-B049-84A5-C2399678C5C1}"/>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92423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A6C3B38-B6DA-1447-94D8-C6E882889EA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58B3490-948F-BC40-820A-DB2CAE655B0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CEF3601-E1BC-4F4F-8677-7F08204EA09C}"/>
              </a:ext>
            </a:extLst>
          </p:cNvPr>
          <p:cNvSpPr>
            <a:spLocks noGrp="1"/>
          </p:cNvSpPr>
          <p:nvPr>
            <p:ph type="dt" sz="half" idx="10"/>
          </p:nvPr>
        </p:nvSpPr>
        <p:spPr/>
        <p:txBody>
          <a:bodyPr/>
          <a:lstStyle/>
          <a:p>
            <a:fld id="{B70399CC-E42F-E84B-9A63-B144F8747B95}" type="datetimeFigureOut">
              <a:rPr lang="it-IT" smtClean="0"/>
              <a:t>10/05/2026</a:t>
            </a:fld>
            <a:endParaRPr lang="it-IT"/>
          </a:p>
        </p:txBody>
      </p:sp>
      <p:sp>
        <p:nvSpPr>
          <p:cNvPr id="5" name="Segnaposto piè di pagina 4">
            <a:extLst>
              <a:ext uri="{FF2B5EF4-FFF2-40B4-BE49-F238E27FC236}">
                <a16:creationId xmlns:a16="http://schemas.microsoft.com/office/drawing/2014/main" id="{430A9985-6C4A-FF47-830D-F42DAE8BB57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777D46-2843-6041-93F3-C5BF651514F1}"/>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590113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5/10/2026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2816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9387A0-373C-D84C-BD19-A8EB6717A87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34B2D82-531E-0A47-8B96-6F3AD32952C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9D855B5-1B99-5240-B109-804E19F736AE}"/>
              </a:ext>
            </a:extLst>
          </p:cNvPr>
          <p:cNvSpPr>
            <a:spLocks noGrp="1"/>
          </p:cNvSpPr>
          <p:nvPr>
            <p:ph type="dt" sz="half" idx="10"/>
          </p:nvPr>
        </p:nvSpPr>
        <p:spPr/>
        <p:txBody>
          <a:bodyPr/>
          <a:lstStyle/>
          <a:p>
            <a:fld id="{B70399CC-E42F-E84B-9A63-B144F8747B95}" type="datetimeFigureOut">
              <a:rPr lang="it-IT" smtClean="0"/>
              <a:t>10/05/2026</a:t>
            </a:fld>
            <a:endParaRPr lang="it-IT"/>
          </a:p>
        </p:txBody>
      </p:sp>
      <p:sp>
        <p:nvSpPr>
          <p:cNvPr id="5" name="Segnaposto piè di pagina 4">
            <a:extLst>
              <a:ext uri="{FF2B5EF4-FFF2-40B4-BE49-F238E27FC236}">
                <a16:creationId xmlns:a16="http://schemas.microsoft.com/office/drawing/2014/main" id="{8ACB1F0D-E322-5E46-8CD2-43AACE8A11F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E519DDF-02ED-714E-A494-DA74832C7E6D}"/>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59351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9C96D8-A8BA-C443-AEBD-5051713AE5A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C95C303-3996-AA4F-B37A-73122EAA87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96A0C50-CAF6-FA40-8232-14059EB59453}"/>
              </a:ext>
            </a:extLst>
          </p:cNvPr>
          <p:cNvSpPr>
            <a:spLocks noGrp="1"/>
          </p:cNvSpPr>
          <p:nvPr>
            <p:ph type="dt" sz="half" idx="10"/>
          </p:nvPr>
        </p:nvSpPr>
        <p:spPr/>
        <p:txBody>
          <a:bodyPr/>
          <a:lstStyle/>
          <a:p>
            <a:fld id="{B70399CC-E42F-E84B-9A63-B144F8747B95}" type="datetimeFigureOut">
              <a:rPr lang="it-IT" smtClean="0"/>
              <a:t>10/05/2026</a:t>
            </a:fld>
            <a:endParaRPr lang="it-IT"/>
          </a:p>
        </p:txBody>
      </p:sp>
      <p:sp>
        <p:nvSpPr>
          <p:cNvPr id="5" name="Segnaposto piè di pagina 4">
            <a:extLst>
              <a:ext uri="{FF2B5EF4-FFF2-40B4-BE49-F238E27FC236}">
                <a16:creationId xmlns:a16="http://schemas.microsoft.com/office/drawing/2014/main" id="{AE66A145-3595-B04F-B885-4B45108DE61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8FEEA77-3CE1-FB4F-9E78-D45479445571}"/>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608051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C4C6B2-D699-9F4C-88B8-90B803689C2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B36E6C-F4B9-2049-9A58-90E9C673234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F2EAC5D-0CCD-1049-A365-F284C509D7B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642BD80-3090-A74A-8E5E-095ADB83AF15}"/>
              </a:ext>
            </a:extLst>
          </p:cNvPr>
          <p:cNvSpPr>
            <a:spLocks noGrp="1"/>
          </p:cNvSpPr>
          <p:nvPr>
            <p:ph type="dt" sz="half" idx="10"/>
          </p:nvPr>
        </p:nvSpPr>
        <p:spPr/>
        <p:txBody>
          <a:bodyPr/>
          <a:lstStyle/>
          <a:p>
            <a:fld id="{B70399CC-E42F-E84B-9A63-B144F8747B95}" type="datetimeFigureOut">
              <a:rPr lang="it-IT" smtClean="0"/>
              <a:t>10/05/2026</a:t>
            </a:fld>
            <a:endParaRPr lang="it-IT"/>
          </a:p>
        </p:txBody>
      </p:sp>
      <p:sp>
        <p:nvSpPr>
          <p:cNvPr id="6" name="Segnaposto piè di pagina 5">
            <a:extLst>
              <a:ext uri="{FF2B5EF4-FFF2-40B4-BE49-F238E27FC236}">
                <a16:creationId xmlns:a16="http://schemas.microsoft.com/office/drawing/2014/main" id="{435D03C2-8074-4841-BE0E-AFE0E7EB24D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DF3024F-FB21-CB41-81F4-488A0D855A79}"/>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987268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7BA629-66D8-E340-9A29-CEA248A2D05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42218EE-B186-1048-9375-1ACC5C2E16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8368934-9841-204E-814E-99D54DCFC87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FFABBE6-6BEF-F94F-8800-B141B685AE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88A7C83-CC8E-7C44-BF24-5E15EDEA8F0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D1AC396-3C02-4141-99C7-D1F42627FB60}"/>
              </a:ext>
            </a:extLst>
          </p:cNvPr>
          <p:cNvSpPr>
            <a:spLocks noGrp="1"/>
          </p:cNvSpPr>
          <p:nvPr>
            <p:ph type="dt" sz="half" idx="10"/>
          </p:nvPr>
        </p:nvSpPr>
        <p:spPr/>
        <p:txBody>
          <a:bodyPr/>
          <a:lstStyle/>
          <a:p>
            <a:fld id="{B70399CC-E42F-E84B-9A63-B144F8747B95}" type="datetimeFigureOut">
              <a:rPr lang="it-IT" smtClean="0"/>
              <a:t>10/05/2026</a:t>
            </a:fld>
            <a:endParaRPr lang="it-IT"/>
          </a:p>
        </p:txBody>
      </p:sp>
      <p:sp>
        <p:nvSpPr>
          <p:cNvPr id="8" name="Segnaposto piè di pagina 7">
            <a:extLst>
              <a:ext uri="{FF2B5EF4-FFF2-40B4-BE49-F238E27FC236}">
                <a16:creationId xmlns:a16="http://schemas.microsoft.com/office/drawing/2014/main" id="{0B3FB578-A12D-1B44-8BC8-A98B59D311D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84A02AC-8AE9-8944-92DA-BFF764FBFCAE}"/>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20063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66E11F-9A0B-EE43-86BF-D19493DB2AE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73A6A19-40F8-0742-BD99-DE792B304037}"/>
              </a:ext>
            </a:extLst>
          </p:cNvPr>
          <p:cNvSpPr>
            <a:spLocks noGrp="1"/>
          </p:cNvSpPr>
          <p:nvPr>
            <p:ph type="dt" sz="half" idx="10"/>
          </p:nvPr>
        </p:nvSpPr>
        <p:spPr/>
        <p:txBody>
          <a:bodyPr/>
          <a:lstStyle/>
          <a:p>
            <a:fld id="{B70399CC-E42F-E84B-9A63-B144F8747B95}" type="datetimeFigureOut">
              <a:rPr lang="it-IT" smtClean="0"/>
              <a:t>10/05/2026</a:t>
            </a:fld>
            <a:endParaRPr lang="it-IT"/>
          </a:p>
        </p:txBody>
      </p:sp>
      <p:sp>
        <p:nvSpPr>
          <p:cNvPr id="4" name="Segnaposto piè di pagina 3">
            <a:extLst>
              <a:ext uri="{FF2B5EF4-FFF2-40B4-BE49-F238E27FC236}">
                <a16:creationId xmlns:a16="http://schemas.microsoft.com/office/drawing/2014/main" id="{D113A437-C125-E54F-A27C-7302B1409C0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F156B91-5C22-2E42-BAD0-DBBC7EFA8EF2}"/>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907274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FA795ED-D5A2-304F-A2ED-93639975E4D6}"/>
              </a:ext>
            </a:extLst>
          </p:cNvPr>
          <p:cNvSpPr>
            <a:spLocks noGrp="1"/>
          </p:cNvSpPr>
          <p:nvPr>
            <p:ph type="dt" sz="half" idx="10"/>
          </p:nvPr>
        </p:nvSpPr>
        <p:spPr/>
        <p:txBody>
          <a:bodyPr/>
          <a:lstStyle/>
          <a:p>
            <a:fld id="{B70399CC-E42F-E84B-9A63-B144F8747B95}" type="datetimeFigureOut">
              <a:rPr lang="it-IT" smtClean="0"/>
              <a:t>10/05/2026</a:t>
            </a:fld>
            <a:endParaRPr lang="it-IT"/>
          </a:p>
        </p:txBody>
      </p:sp>
      <p:sp>
        <p:nvSpPr>
          <p:cNvPr id="3" name="Segnaposto piè di pagina 2">
            <a:extLst>
              <a:ext uri="{FF2B5EF4-FFF2-40B4-BE49-F238E27FC236}">
                <a16:creationId xmlns:a16="http://schemas.microsoft.com/office/drawing/2014/main" id="{5C1DF1C5-01F2-0644-8946-AE72C1BC014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E037DDE-E5FE-BF49-8479-18B66A6F42FA}"/>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719533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A03401-ADDD-A84F-96B4-8AB4FB4FC28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38EEE84-29BE-9144-B556-428830D870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181803C-38F1-0346-8FA8-56097708E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E7D4592-29F8-414F-9503-901A1BB523EE}"/>
              </a:ext>
            </a:extLst>
          </p:cNvPr>
          <p:cNvSpPr>
            <a:spLocks noGrp="1"/>
          </p:cNvSpPr>
          <p:nvPr>
            <p:ph type="dt" sz="half" idx="10"/>
          </p:nvPr>
        </p:nvSpPr>
        <p:spPr/>
        <p:txBody>
          <a:bodyPr/>
          <a:lstStyle/>
          <a:p>
            <a:fld id="{B70399CC-E42F-E84B-9A63-B144F8747B95}" type="datetimeFigureOut">
              <a:rPr lang="it-IT" smtClean="0"/>
              <a:t>10/05/2026</a:t>
            </a:fld>
            <a:endParaRPr lang="it-IT"/>
          </a:p>
        </p:txBody>
      </p:sp>
      <p:sp>
        <p:nvSpPr>
          <p:cNvPr id="6" name="Segnaposto piè di pagina 5">
            <a:extLst>
              <a:ext uri="{FF2B5EF4-FFF2-40B4-BE49-F238E27FC236}">
                <a16:creationId xmlns:a16="http://schemas.microsoft.com/office/drawing/2014/main" id="{C8247157-941D-E542-A0CE-D26D51B6EB4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9A317CC-044F-874E-A737-874C2CCACC68}"/>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257586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37997-92C1-F942-9A4F-03116EA75FE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DC25EF9-F17E-1A46-B69B-CFB2508BC9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F5AFF7B-2984-0747-80FE-F09893D25D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125D379-E502-9A4F-995D-0DC8A1C482E6}"/>
              </a:ext>
            </a:extLst>
          </p:cNvPr>
          <p:cNvSpPr>
            <a:spLocks noGrp="1"/>
          </p:cNvSpPr>
          <p:nvPr>
            <p:ph type="dt" sz="half" idx="10"/>
          </p:nvPr>
        </p:nvSpPr>
        <p:spPr/>
        <p:txBody>
          <a:bodyPr/>
          <a:lstStyle/>
          <a:p>
            <a:fld id="{B70399CC-E42F-E84B-9A63-B144F8747B95}" type="datetimeFigureOut">
              <a:rPr lang="it-IT" smtClean="0"/>
              <a:t>10/05/2026</a:t>
            </a:fld>
            <a:endParaRPr lang="it-IT"/>
          </a:p>
        </p:txBody>
      </p:sp>
      <p:sp>
        <p:nvSpPr>
          <p:cNvPr id="6" name="Segnaposto piè di pagina 5">
            <a:extLst>
              <a:ext uri="{FF2B5EF4-FFF2-40B4-BE49-F238E27FC236}">
                <a16:creationId xmlns:a16="http://schemas.microsoft.com/office/drawing/2014/main" id="{C8346846-4C75-6745-8FF0-9E974A077C5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B13B69D-47B8-9346-9E94-EFDD1E578713}"/>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400848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5C3DA61-1EA1-7346-A448-084553D593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B35E882-BD8B-3749-AB09-CB5925F119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D344C53-D22F-EA41-91AB-51CB86879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0399CC-E42F-E84B-9A63-B144F8747B95}" type="datetimeFigureOut">
              <a:rPr lang="it-IT" smtClean="0"/>
              <a:t>10/05/2026</a:t>
            </a:fld>
            <a:endParaRPr lang="it-IT"/>
          </a:p>
        </p:txBody>
      </p:sp>
      <p:sp>
        <p:nvSpPr>
          <p:cNvPr id="5" name="Segnaposto piè di pagina 4">
            <a:extLst>
              <a:ext uri="{FF2B5EF4-FFF2-40B4-BE49-F238E27FC236}">
                <a16:creationId xmlns:a16="http://schemas.microsoft.com/office/drawing/2014/main" id="{AD5F766C-68B5-0340-AD29-E6FDAA8FBE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0B7EC00-EECD-C244-9F04-7CD3CC7DB8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549D3-08C3-674E-A11E-BF033CE943C4}" type="slidenum">
              <a:rPr lang="it-IT" smtClean="0"/>
              <a:t>‹#›</a:t>
            </a:fld>
            <a:endParaRPr lang="it-IT"/>
          </a:p>
        </p:txBody>
      </p:sp>
    </p:spTree>
    <p:extLst>
      <p:ext uri="{BB962C8B-B14F-4D97-AF65-F5344CB8AC3E}">
        <p14:creationId xmlns:p14="http://schemas.microsoft.com/office/powerpoint/2010/main" val="1671986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www.healthline.com/diabetesmine/unspeakably-wonderful-insulin-discovery#Connecting-to-Her-Diabetes-Story" TargetMode="External"/><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CLINICA</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071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44034-05A7-BE3C-79B7-B5814CB10262}"/>
              </a:ext>
            </a:extLst>
          </p:cNvPr>
          <p:cNvSpPr txBox="1"/>
          <p:nvPr/>
        </p:nvSpPr>
        <p:spPr>
          <a:xfrm>
            <a:off x="542441" y="640597"/>
            <a:ext cx="10724827" cy="4832092"/>
          </a:xfrm>
          <a:prstGeom prst="rect">
            <a:avLst/>
          </a:prstGeom>
          <a:noFill/>
        </p:spPr>
        <p:txBody>
          <a:bodyPr wrap="square" rtlCol="0">
            <a:spAutoFit/>
          </a:bodyPr>
          <a:lstStyle/>
          <a:p>
            <a:r>
              <a:rPr lang="it-IT" sz="2800" dirty="0"/>
              <a:t>Condizione di </a:t>
            </a:r>
            <a:r>
              <a:rPr lang="it-IT" sz="2800" b="1" dirty="0"/>
              <a:t>insufficiente funzione insulinica </a:t>
            </a:r>
            <a:r>
              <a:rPr lang="it-IT" sz="2800" dirty="0"/>
              <a:t>per mancata produzione (diabete di tipo 1) o per ridotta risposta delle cellule (diabete di tipo 2)</a:t>
            </a:r>
          </a:p>
          <a:p>
            <a:endParaRPr lang="it-IT" sz="2800" dirty="0"/>
          </a:p>
          <a:p>
            <a:pPr marL="457200" indent="-457200">
              <a:buFontTx/>
              <a:buChar char="-"/>
            </a:pPr>
            <a:r>
              <a:rPr lang="it-IT" sz="2800" b="1" dirty="0"/>
              <a:t>Iperglicemia persistente </a:t>
            </a:r>
            <a:r>
              <a:rPr lang="it-IT" sz="2800" dirty="0"/>
              <a:t>a digiuno</a:t>
            </a:r>
          </a:p>
          <a:p>
            <a:pPr marL="457200" indent="-457200">
              <a:buFontTx/>
              <a:buChar char="-"/>
            </a:pPr>
            <a:r>
              <a:rPr lang="it-IT" sz="2800" b="1" dirty="0"/>
              <a:t>Glicosuria</a:t>
            </a:r>
            <a:r>
              <a:rPr lang="it-IT" sz="2800" dirty="0"/>
              <a:t> quando la glicemia supera i 180 mg/dL</a:t>
            </a:r>
          </a:p>
          <a:p>
            <a:pPr marL="457200" indent="-457200">
              <a:buFontTx/>
              <a:buChar char="-"/>
            </a:pPr>
            <a:endParaRPr lang="it-IT" sz="2800" dirty="0"/>
          </a:p>
          <a:p>
            <a:r>
              <a:rPr lang="it-IT" sz="2800" dirty="0"/>
              <a:t>Tipo 1, precoce, autoimmune, distruzione beta cellule del pancreas</a:t>
            </a:r>
          </a:p>
          <a:p>
            <a:endParaRPr lang="it-IT" sz="2800" dirty="0"/>
          </a:p>
          <a:p>
            <a:r>
              <a:rPr lang="it-IT" sz="2800" dirty="0"/>
              <a:t>Tipo 2, più spesso nell’adulto, spesso in associazione ad obesità</a:t>
            </a:r>
          </a:p>
          <a:p>
            <a:endParaRPr lang="it-IT" sz="2800" dirty="0"/>
          </a:p>
          <a:p>
            <a:r>
              <a:rPr lang="it-IT" sz="2800" dirty="0"/>
              <a:t>Altri tipi su base familiare</a:t>
            </a:r>
          </a:p>
        </p:txBody>
      </p:sp>
    </p:spTree>
    <p:extLst>
      <p:ext uri="{BB962C8B-B14F-4D97-AF65-F5344CB8AC3E}">
        <p14:creationId xmlns:p14="http://schemas.microsoft.com/office/powerpoint/2010/main" val="978385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5EAD8BF-A048-365E-6ACA-0F0D711CD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63" y="324265"/>
            <a:ext cx="3702595" cy="55519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195F047-025D-95D8-3E3B-3326425FA1A3}"/>
              </a:ext>
            </a:extLst>
          </p:cNvPr>
          <p:cNvSpPr txBox="1"/>
          <p:nvPr/>
        </p:nvSpPr>
        <p:spPr>
          <a:xfrm>
            <a:off x="4345714" y="443388"/>
            <a:ext cx="7686260" cy="3416320"/>
          </a:xfrm>
          <a:prstGeom prst="rect">
            <a:avLst/>
          </a:prstGeom>
          <a:noFill/>
        </p:spPr>
        <p:txBody>
          <a:bodyPr wrap="square" rtlCol="0">
            <a:spAutoFit/>
          </a:bodyPr>
          <a:lstStyle/>
          <a:p>
            <a:r>
              <a:rPr lang="it-IT" sz="2400" b="1" dirty="0"/>
              <a:t>Minkowski</a:t>
            </a:r>
            <a:r>
              <a:rPr lang="it-IT" sz="2400" dirty="0"/>
              <a:t> prova ad ottenere dal pancreas un estratto con azione sulla glicemia, ma non riesce nell’impresa</a:t>
            </a:r>
          </a:p>
          <a:p>
            <a:endParaRPr lang="it-IT" sz="2400" dirty="0"/>
          </a:p>
          <a:p>
            <a:r>
              <a:rPr lang="it-IT" sz="2400" b="1" dirty="0" err="1"/>
              <a:t>Bantin</a:t>
            </a:r>
            <a:r>
              <a:rPr lang="it-IT" sz="2400" dirty="0"/>
              <a:t>, un chirurgo canadese, per preparare una lezione di fisiologia per gli studenti di medicina, studia il pancreas, ed ipotizza che l’ormone che regola la glicemia fosse prodotto nelle Isole del Langerhans</a:t>
            </a:r>
          </a:p>
          <a:p>
            <a:r>
              <a:rPr lang="it-IT" sz="2400" dirty="0"/>
              <a:t>… esiste una calcolosi del pancreas che conduce a degenerazione della ghiandola esocrina, ma non delle insule</a:t>
            </a:r>
          </a:p>
        </p:txBody>
      </p:sp>
    </p:spTree>
    <p:extLst>
      <p:ext uri="{BB962C8B-B14F-4D97-AF65-F5344CB8AC3E}">
        <p14:creationId xmlns:p14="http://schemas.microsoft.com/office/powerpoint/2010/main" val="1494079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AD62E1-DF05-D128-86B2-EAE34885C3FA}"/>
              </a:ext>
            </a:extLst>
          </p:cNvPr>
          <p:cNvSpPr txBox="1"/>
          <p:nvPr/>
        </p:nvSpPr>
        <p:spPr>
          <a:xfrm>
            <a:off x="7045286" y="1176010"/>
            <a:ext cx="4815926" cy="3416320"/>
          </a:xfrm>
          <a:prstGeom prst="rect">
            <a:avLst/>
          </a:prstGeom>
          <a:noFill/>
        </p:spPr>
        <p:txBody>
          <a:bodyPr wrap="square" rtlCol="0">
            <a:spAutoFit/>
          </a:bodyPr>
          <a:lstStyle/>
          <a:p>
            <a:r>
              <a:rPr lang="it-IT" sz="2400" dirty="0"/>
              <a:t>In una notte insonne scriverà </a:t>
            </a:r>
          </a:p>
          <a:p>
            <a:r>
              <a:rPr lang="it-IT" sz="2400" dirty="0"/>
              <a:t>«</a:t>
            </a:r>
            <a:r>
              <a:rPr lang="it-IT" sz="2400" b="1" i="1" dirty="0" err="1">
                <a:solidFill>
                  <a:srgbClr val="C00000"/>
                </a:solidFill>
              </a:rPr>
              <a:t>Tie</a:t>
            </a:r>
            <a:r>
              <a:rPr lang="it-IT" sz="2400" b="1" i="1" dirty="0">
                <a:solidFill>
                  <a:srgbClr val="C00000"/>
                </a:solidFill>
              </a:rPr>
              <a:t> off pancreas </a:t>
            </a:r>
            <a:r>
              <a:rPr lang="it-IT" sz="2400" b="1" i="1" dirty="0" err="1">
                <a:solidFill>
                  <a:srgbClr val="C00000"/>
                </a:solidFill>
              </a:rPr>
              <a:t>ducts</a:t>
            </a:r>
            <a:r>
              <a:rPr lang="it-IT" sz="2400" b="1" i="1" dirty="0">
                <a:solidFill>
                  <a:srgbClr val="C00000"/>
                </a:solidFill>
              </a:rPr>
              <a:t> of dogs. </a:t>
            </a:r>
            <a:r>
              <a:rPr lang="it-IT" sz="2400" b="1" i="1" dirty="0" err="1">
                <a:solidFill>
                  <a:srgbClr val="C00000"/>
                </a:solidFill>
              </a:rPr>
              <a:t>Wait</a:t>
            </a:r>
            <a:r>
              <a:rPr lang="it-IT" sz="2400" b="1" i="1" dirty="0">
                <a:solidFill>
                  <a:srgbClr val="C00000"/>
                </a:solidFill>
              </a:rPr>
              <a:t> </a:t>
            </a:r>
            <a:r>
              <a:rPr lang="it-IT" sz="2400" b="1" i="1" dirty="0" err="1">
                <a:solidFill>
                  <a:srgbClr val="C00000"/>
                </a:solidFill>
              </a:rPr>
              <a:t>six</a:t>
            </a:r>
            <a:r>
              <a:rPr lang="it-IT" sz="2400" b="1" i="1" dirty="0">
                <a:solidFill>
                  <a:srgbClr val="C00000"/>
                </a:solidFill>
              </a:rPr>
              <a:t> or </a:t>
            </a:r>
            <a:r>
              <a:rPr lang="it-IT" sz="2400" b="1" i="1" dirty="0" err="1">
                <a:solidFill>
                  <a:srgbClr val="C00000"/>
                </a:solidFill>
              </a:rPr>
              <a:t>eight</a:t>
            </a:r>
            <a:r>
              <a:rPr lang="it-IT" sz="2400" b="1" i="1" dirty="0">
                <a:solidFill>
                  <a:srgbClr val="C00000"/>
                </a:solidFill>
              </a:rPr>
              <a:t> weeks. </a:t>
            </a:r>
            <a:r>
              <a:rPr lang="it-IT" sz="2400" b="1" i="1" dirty="0" err="1">
                <a:solidFill>
                  <a:srgbClr val="C00000"/>
                </a:solidFill>
              </a:rPr>
              <a:t>Remove</a:t>
            </a:r>
            <a:r>
              <a:rPr lang="it-IT" sz="2400" b="1" i="1" dirty="0">
                <a:solidFill>
                  <a:srgbClr val="C00000"/>
                </a:solidFill>
              </a:rPr>
              <a:t> the </a:t>
            </a:r>
            <a:r>
              <a:rPr lang="it-IT" sz="2400" b="1" i="1" dirty="0" err="1">
                <a:solidFill>
                  <a:srgbClr val="C00000"/>
                </a:solidFill>
              </a:rPr>
              <a:t>remaining</a:t>
            </a:r>
            <a:r>
              <a:rPr lang="it-IT" sz="2400" b="1" i="1" dirty="0">
                <a:solidFill>
                  <a:srgbClr val="C00000"/>
                </a:solidFill>
              </a:rPr>
              <a:t> </a:t>
            </a:r>
            <a:r>
              <a:rPr lang="it-IT" sz="2400" b="1" i="1" dirty="0" err="1">
                <a:solidFill>
                  <a:srgbClr val="C00000"/>
                </a:solidFill>
              </a:rPr>
              <a:t>tissue</a:t>
            </a:r>
            <a:r>
              <a:rPr lang="it-IT" sz="2400" b="1" i="1" dirty="0">
                <a:solidFill>
                  <a:srgbClr val="C00000"/>
                </a:solidFill>
              </a:rPr>
              <a:t> and </a:t>
            </a:r>
            <a:r>
              <a:rPr lang="it-IT" sz="2400" b="1" i="1" dirty="0" err="1">
                <a:solidFill>
                  <a:srgbClr val="C00000"/>
                </a:solidFill>
              </a:rPr>
              <a:t>extract</a:t>
            </a:r>
            <a:r>
              <a:rPr lang="it-IT" sz="2400" b="1" i="1" dirty="0">
                <a:solidFill>
                  <a:srgbClr val="C00000"/>
                </a:solidFill>
              </a:rPr>
              <a:t> </a:t>
            </a:r>
            <a:r>
              <a:rPr lang="it-IT" sz="2400" b="1" i="1" dirty="0" err="1">
                <a:solidFill>
                  <a:srgbClr val="C00000"/>
                </a:solidFill>
              </a:rPr>
              <a:t>it</a:t>
            </a:r>
            <a:r>
              <a:rPr lang="it-IT" sz="2400" dirty="0"/>
              <a:t>»</a:t>
            </a:r>
          </a:p>
          <a:p>
            <a:endParaRPr lang="it-IT" sz="2400" dirty="0"/>
          </a:p>
          <a:p>
            <a:r>
              <a:rPr lang="it-IT" sz="2400" dirty="0"/>
              <a:t>Dopo un controverso rapporto con il fisiologo di Toronto, Macleod, insieme allo studente Best, isolerà l’</a:t>
            </a:r>
            <a:r>
              <a:rPr lang="it-IT" sz="2400" dirty="0" err="1"/>
              <a:t>Isletin</a:t>
            </a:r>
            <a:endParaRPr lang="it-IT" sz="2400" dirty="0"/>
          </a:p>
        </p:txBody>
      </p:sp>
      <p:pic>
        <p:nvPicPr>
          <p:cNvPr id="6" name="Picture 5">
            <a:extLst>
              <a:ext uri="{FF2B5EF4-FFF2-40B4-BE49-F238E27FC236}">
                <a16:creationId xmlns:a16="http://schemas.microsoft.com/office/drawing/2014/main" id="{F9F312EC-D73F-E2C9-9D2D-DF4EF34B8DB6}"/>
              </a:ext>
            </a:extLst>
          </p:cNvPr>
          <p:cNvPicPr>
            <a:picLocks noChangeAspect="1"/>
          </p:cNvPicPr>
          <p:nvPr/>
        </p:nvPicPr>
        <p:blipFill>
          <a:blip r:embed="rId2"/>
          <a:stretch>
            <a:fillRect/>
          </a:stretch>
        </p:blipFill>
        <p:spPr>
          <a:xfrm>
            <a:off x="490526" y="444049"/>
            <a:ext cx="5965357" cy="5943057"/>
          </a:xfrm>
          <a:prstGeom prst="rect">
            <a:avLst/>
          </a:prstGeom>
        </p:spPr>
      </p:pic>
    </p:spTree>
    <p:extLst>
      <p:ext uri="{BB962C8B-B14F-4D97-AF65-F5344CB8AC3E}">
        <p14:creationId xmlns:p14="http://schemas.microsoft.com/office/powerpoint/2010/main" val="1527658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sulin therapy: An Old Story">
            <a:extLst>
              <a:ext uri="{FF2B5EF4-FFF2-40B4-BE49-F238E27FC236}">
                <a16:creationId xmlns:a16="http://schemas.microsoft.com/office/drawing/2014/main" id="{FDD8EC64-0D1F-6491-5AF4-41DD9750D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4"/>
            <a:ext cx="12189875" cy="685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006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7B85EB-F6BA-BD76-742B-8C0810E9CD62}"/>
              </a:ext>
            </a:extLst>
          </p:cNvPr>
          <p:cNvSpPr txBox="1"/>
          <p:nvPr/>
        </p:nvSpPr>
        <p:spPr>
          <a:xfrm>
            <a:off x="139485" y="139485"/>
            <a:ext cx="5610386" cy="707886"/>
          </a:xfrm>
          <a:prstGeom prst="rect">
            <a:avLst/>
          </a:prstGeom>
          <a:noFill/>
        </p:spPr>
        <p:txBody>
          <a:bodyPr wrap="square" rtlCol="0">
            <a:spAutoFit/>
          </a:bodyPr>
          <a:lstStyle/>
          <a:p>
            <a:r>
              <a:rPr lang="it-IT" sz="4000" b="1" dirty="0">
                <a:solidFill>
                  <a:srgbClr val="0070C0"/>
                </a:solidFill>
              </a:rPr>
              <a:t>IL PANCREAS</a:t>
            </a:r>
          </a:p>
        </p:txBody>
      </p:sp>
      <p:pic>
        <p:nvPicPr>
          <p:cNvPr id="6" name="Picture 5">
            <a:extLst>
              <a:ext uri="{FF2B5EF4-FFF2-40B4-BE49-F238E27FC236}">
                <a16:creationId xmlns:a16="http://schemas.microsoft.com/office/drawing/2014/main" id="{A87AB405-7349-A86F-1810-DBFA5DB7C277}"/>
              </a:ext>
            </a:extLst>
          </p:cNvPr>
          <p:cNvPicPr>
            <a:picLocks noChangeAspect="1"/>
          </p:cNvPicPr>
          <p:nvPr/>
        </p:nvPicPr>
        <p:blipFill>
          <a:blip r:embed="rId3"/>
          <a:stretch>
            <a:fillRect/>
          </a:stretch>
        </p:blipFill>
        <p:spPr>
          <a:xfrm>
            <a:off x="236717" y="1250414"/>
            <a:ext cx="2923728" cy="5429781"/>
          </a:xfrm>
          <a:prstGeom prst="rect">
            <a:avLst/>
          </a:prstGeom>
        </p:spPr>
      </p:pic>
      <p:sp>
        <p:nvSpPr>
          <p:cNvPr id="7" name="TextBox 6">
            <a:extLst>
              <a:ext uri="{FF2B5EF4-FFF2-40B4-BE49-F238E27FC236}">
                <a16:creationId xmlns:a16="http://schemas.microsoft.com/office/drawing/2014/main" id="{A19F7BC6-F900-CA6E-36B6-B782DDF95A4A}"/>
              </a:ext>
            </a:extLst>
          </p:cNvPr>
          <p:cNvSpPr txBox="1"/>
          <p:nvPr/>
        </p:nvSpPr>
        <p:spPr>
          <a:xfrm>
            <a:off x="3669519" y="428178"/>
            <a:ext cx="8085479" cy="5632311"/>
          </a:xfrm>
          <a:prstGeom prst="rect">
            <a:avLst/>
          </a:prstGeom>
          <a:noFill/>
        </p:spPr>
        <p:txBody>
          <a:bodyPr wrap="square" rtlCol="0">
            <a:spAutoFit/>
          </a:bodyPr>
          <a:lstStyle/>
          <a:p>
            <a:r>
              <a:rPr lang="it-IT" sz="2400" dirty="0"/>
              <a:t>I carboidrati assorbiti con l’alimentazione vengono prima ridotti ai monosaccaridi glucosio fruttosio e galattosio, trasformati poi anche questi ultimi in glucosio</a:t>
            </a:r>
          </a:p>
          <a:p>
            <a:endParaRPr lang="it-IT" sz="2400" dirty="0"/>
          </a:p>
          <a:p>
            <a:r>
              <a:rPr lang="it-IT" sz="2400" b="1" dirty="0"/>
              <a:t>Dopo pranzo</a:t>
            </a:r>
          </a:p>
          <a:p>
            <a:pPr marL="342900" indent="-342900">
              <a:buFontTx/>
              <a:buChar char="-"/>
            </a:pPr>
            <a:r>
              <a:rPr lang="it-IT" sz="2400" dirty="0"/>
              <a:t>Breve aumento glicemia 100-140 mg/dL </a:t>
            </a:r>
            <a:br>
              <a:rPr lang="it-IT" sz="2400" dirty="0"/>
            </a:br>
            <a:r>
              <a:rPr lang="it-IT" sz="2400" dirty="0"/>
              <a:t>-&gt; induce insulina, riduce glucagone</a:t>
            </a:r>
          </a:p>
          <a:p>
            <a:pPr marL="342900" indent="-342900">
              <a:buFontTx/>
              <a:buChar char="-"/>
            </a:pPr>
            <a:r>
              <a:rPr lang="it-IT" sz="2400" dirty="0"/>
              <a:t>Aumenta utilizzo per la glicolisi</a:t>
            </a:r>
          </a:p>
          <a:p>
            <a:pPr marL="342900" indent="-342900">
              <a:buFontTx/>
              <a:buChar char="-"/>
            </a:pPr>
            <a:r>
              <a:rPr lang="it-IT" sz="2400" dirty="0"/>
              <a:t>Aumenta accumulo in glicogeno (polimero di riserva, in fegato e muscolo)</a:t>
            </a:r>
          </a:p>
          <a:p>
            <a:pPr marL="342900" indent="-342900">
              <a:buFontTx/>
              <a:buChar char="-"/>
            </a:pPr>
            <a:endParaRPr lang="it-IT" sz="2400" dirty="0"/>
          </a:p>
          <a:p>
            <a:r>
              <a:rPr lang="it-IT" sz="2400" b="1" dirty="0"/>
              <a:t>Breve digiuno:</a:t>
            </a:r>
            <a:r>
              <a:rPr lang="it-IT" sz="2400" dirty="0"/>
              <a:t> glicemia mantenuta dalla glicogenolisi epatica</a:t>
            </a:r>
          </a:p>
          <a:p>
            <a:endParaRPr lang="it-IT" sz="2400" dirty="0"/>
          </a:p>
          <a:p>
            <a:r>
              <a:rPr lang="it-IT" sz="2400" b="1" dirty="0"/>
              <a:t>Digiuno prolungato:</a:t>
            </a:r>
            <a:r>
              <a:rPr lang="it-IT" sz="2400" dirty="0"/>
              <a:t> neoglicogenesi + metabolismo degli acidi grassi (corpi chetonici)</a:t>
            </a:r>
          </a:p>
        </p:txBody>
      </p:sp>
    </p:spTree>
    <p:extLst>
      <p:ext uri="{BB962C8B-B14F-4D97-AF65-F5344CB8AC3E}">
        <p14:creationId xmlns:p14="http://schemas.microsoft.com/office/powerpoint/2010/main" val="2503528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Insulin?">
            <a:extLst>
              <a:ext uri="{FF2B5EF4-FFF2-40B4-BE49-F238E27FC236}">
                <a16:creationId xmlns:a16="http://schemas.microsoft.com/office/drawing/2014/main" id="{AC98186D-6CA4-4BA8-B6BC-BDE1004D0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3" y="1048396"/>
            <a:ext cx="5636590" cy="56365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D50997-2BB1-41D3-8863-11CF47BF9773}"/>
              </a:ext>
            </a:extLst>
          </p:cNvPr>
          <p:cNvSpPr txBox="1"/>
          <p:nvPr/>
        </p:nvSpPr>
        <p:spPr>
          <a:xfrm>
            <a:off x="149444" y="104626"/>
            <a:ext cx="5857437" cy="400110"/>
          </a:xfrm>
          <a:prstGeom prst="rect">
            <a:avLst/>
          </a:prstGeom>
          <a:noFill/>
        </p:spPr>
        <p:txBody>
          <a:bodyPr wrap="none" rtlCol="0">
            <a:spAutoFit/>
          </a:bodyPr>
          <a:lstStyle/>
          <a:p>
            <a:r>
              <a:rPr lang="it-IT" sz="2000" b="1" dirty="0">
                <a:solidFill>
                  <a:srgbClr val="0070C0"/>
                </a:solidFill>
              </a:rPr>
              <a:t>INSULINA REGOLATORE DELL’UTILIZZO DEL GLUCOSIO</a:t>
            </a:r>
          </a:p>
        </p:txBody>
      </p:sp>
      <p:sp>
        <p:nvSpPr>
          <p:cNvPr id="11" name="TextBox 10">
            <a:extLst>
              <a:ext uri="{FF2B5EF4-FFF2-40B4-BE49-F238E27FC236}">
                <a16:creationId xmlns:a16="http://schemas.microsoft.com/office/drawing/2014/main" id="{DC0D963C-3A13-48FD-AA18-4F9F0C76E73D}"/>
              </a:ext>
            </a:extLst>
          </p:cNvPr>
          <p:cNvSpPr txBox="1"/>
          <p:nvPr/>
        </p:nvSpPr>
        <p:spPr>
          <a:xfrm>
            <a:off x="190773" y="674122"/>
            <a:ext cx="2534027" cy="369332"/>
          </a:xfrm>
          <a:prstGeom prst="rect">
            <a:avLst/>
          </a:prstGeom>
          <a:noFill/>
        </p:spPr>
        <p:txBody>
          <a:bodyPr wrap="none" rtlCol="0">
            <a:spAutoFit/>
          </a:bodyPr>
          <a:lstStyle/>
          <a:p>
            <a:r>
              <a:rPr lang="it-IT" dirty="0"/>
              <a:t>Cellule beta del pancreas</a:t>
            </a:r>
          </a:p>
        </p:txBody>
      </p:sp>
      <p:sp>
        <p:nvSpPr>
          <p:cNvPr id="2" name="TextBox 1">
            <a:extLst>
              <a:ext uri="{FF2B5EF4-FFF2-40B4-BE49-F238E27FC236}">
                <a16:creationId xmlns:a16="http://schemas.microsoft.com/office/drawing/2014/main" id="{3C0692E9-CD2B-FBE0-52AC-8D2B4D61F436}"/>
              </a:ext>
            </a:extLst>
          </p:cNvPr>
          <p:cNvSpPr txBox="1"/>
          <p:nvPr/>
        </p:nvSpPr>
        <p:spPr>
          <a:xfrm>
            <a:off x="6096000" y="868295"/>
            <a:ext cx="5905227" cy="5632311"/>
          </a:xfrm>
          <a:prstGeom prst="rect">
            <a:avLst/>
          </a:prstGeom>
          <a:noFill/>
        </p:spPr>
        <p:txBody>
          <a:bodyPr wrap="square" rtlCol="0">
            <a:spAutoFit/>
          </a:bodyPr>
          <a:lstStyle/>
          <a:p>
            <a:r>
              <a:rPr lang="it-IT" sz="2400" dirty="0"/>
              <a:t>Insulina:</a:t>
            </a:r>
          </a:p>
          <a:p>
            <a:r>
              <a:rPr lang="it-IT" sz="2400" dirty="0"/>
              <a:t>Pro-insulina -&gt; clivata in </a:t>
            </a:r>
            <a:br>
              <a:rPr lang="it-IT" sz="2400" dirty="0"/>
            </a:br>
            <a:r>
              <a:rPr lang="it-IT" sz="2400" dirty="0"/>
              <a:t>	- peptide C</a:t>
            </a:r>
          </a:p>
          <a:p>
            <a:r>
              <a:rPr lang="it-IT" sz="2400" dirty="0"/>
              <a:t>	- Insulina (2 piccole catene peptidiche)</a:t>
            </a:r>
          </a:p>
          <a:p>
            <a:endParaRPr lang="it-IT" sz="2400" dirty="0"/>
          </a:p>
          <a:p>
            <a:r>
              <a:rPr lang="it-IT" sz="2400" dirty="0"/>
              <a:t>Secrezione indotta da</a:t>
            </a:r>
          </a:p>
          <a:p>
            <a:pPr marL="285750" indent="-285750">
              <a:buFontTx/>
              <a:buChar char="-"/>
            </a:pPr>
            <a:r>
              <a:rPr lang="it-IT" sz="2400" dirty="0"/>
              <a:t>Glucosio</a:t>
            </a:r>
          </a:p>
          <a:p>
            <a:pPr marL="285750" indent="-285750">
              <a:buFontTx/>
              <a:buChar char="-"/>
            </a:pPr>
            <a:r>
              <a:rPr lang="it-IT" sz="2400" dirty="0"/>
              <a:t>Aminoacidi</a:t>
            </a:r>
          </a:p>
          <a:p>
            <a:pPr marL="285750" indent="-285750">
              <a:buFontTx/>
              <a:buChar char="-"/>
            </a:pPr>
            <a:r>
              <a:rPr lang="it-IT" sz="2400" dirty="0"/>
              <a:t>Acidi grassi non esterificati</a:t>
            </a:r>
          </a:p>
          <a:p>
            <a:pPr marL="285750" indent="-285750">
              <a:buFontTx/>
              <a:buChar char="-"/>
            </a:pPr>
            <a:endParaRPr lang="it-IT" sz="2400" dirty="0"/>
          </a:p>
          <a:p>
            <a:r>
              <a:rPr lang="it-IT" sz="2400" dirty="0"/>
              <a:t>Secrezione basale continua</a:t>
            </a:r>
          </a:p>
          <a:p>
            <a:r>
              <a:rPr lang="it-IT" sz="2400" dirty="0"/>
              <a:t>Secrezione indotta da iperglicemia </a:t>
            </a:r>
          </a:p>
          <a:p>
            <a:pPr marL="285750" indent="-285750">
              <a:buFontTx/>
              <a:buChar char="-"/>
            </a:pPr>
            <a:r>
              <a:rPr lang="it-IT" sz="2400" dirty="0"/>
              <a:t>Prima fase, rapida, dopo 30’’</a:t>
            </a:r>
          </a:p>
          <a:p>
            <a:pPr marL="285750" indent="-285750">
              <a:buFontTx/>
              <a:buChar char="-"/>
            </a:pPr>
            <a:r>
              <a:rPr lang="it-IT" sz="2400" dirty="0"/>
              <a:t>Seconda fase, ritorno ai valori normali di glicemia entro 2 h</a:t>
            </a:r>
          </a:p>
        </p:txBody>
      </p:sp>
    </p:spTree>
    <p:extLst>
      <p:ext uri="{BB962C8B-B14F-4D97-AF65-F5344CB8AC3E}">
        <p14:creationId xmlns:p14="http://schemas.microsoft.com/office/powerpoint/2010/main" val="3263294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359435-9EC6-8B42-EBFE-79D9A7B2E9EC}"/>
              </a:ext>
            </a:extLst>
          </p:cNvPr>
          <p:cNvPicPr>
            <a:picLocks noChangeAspect="1"/>
          </p:cNvPicPr>
          <p:nvPr/>
        </p:nvPicPr>
        <p:blipFill>
          <a:blip r:embed="rId2"/>
          <a:stretch>
            <a:fillRect/>
          </a:stretch>
        </p:blipFill>
        <p:spPr>
          <a:xfrm>
            <a:off x="460903" y="1031966"/>
            <a:ext cx="5336987" cy="5826034"/>
          </a:xfrm>
          <a:prstGeom prst="rect">
            <a:avLst/>
          </a:prstGeom>
        </p:spPr>
      </p:pic>
      <p:pic>
        <p:nvPicPr>
          <p:cNvPr id="4" name="Picture 3">
            <a:extLst>
              <a:ext uri="{FF2B5EF4-FFF2-40B4-BE49-F238E27FC236}">
                <a16:creationId xmlns:a16="http://schemas.microsoft.com/office/drawing/2014/main" id="{2AA8D7D9-C2CB-56FC-7B1A-7CAC94EA467B}"/>
              </a:ext>
            </a:extLst>
          </p:cNvPr>
          <p:cNvPicPr>
            <a:picLocks noChangeAspect="1"/>
          </p:cNvPicPr>
          <p:nvPr/>
        </p:nvPicPr>
        <p:blipFill>
          <a:blip r:embed="rId3"/>
          <a:stretch>
            <a:fillRect/>
          </a:stretch>
        </p:blipFill>
        <p:spPr>
          <a:xfrm>
            <a:off x="6394111" y="860258"/>
            <a:ext cx="5117818" cy="5968162"/>
          </a:xfrm>
          <a:prstGeom prst="rect">
            <a:avLst/>
          </a:prstGeom>
        </p:spPr>
      </p:pic>
      <p:sp>
        <p:nvSpPr>
          <p:cNvPr id="5" name="TextBox 4">
            <a:extLst>
              <a:ext uri="{FF2B5EF4-FFF2-40B4-BE49-F238E27FC236}">
                <a16:creationId xmlns:a16="http://schemas.microsoft.com/office/drawing/2014/main" id="{6CE40C86-18AB-767E-7A52-C3EB2DC9D23F}"/>
              </a:ext>
            </a:extLst>
          </p:cNvPr>
          <p:cNvSpPr txBox="1"/>
          <p:nvPr/>
        </p:nvSpPr>
        <p:spPr>
          <a:xfrm>
            <a:off x="2052443" y="214889"/>
            <a:ext cx="2238113" cy="707886"/>
          </a:xfrm>
          <a:prstGeom prst="rect">
            <a:avLst/>
          </a:prstGeom>
          <a:noFill/>
        </p:spPr>
        <p:txBody>
          <a:bodyPr wrap="none" rtlCol="0">
            <a:spAutoFit/>
          </a:bodyPr>
          <a:lstStyle/>
          <a:p>
            <a:r>
              <a:rPr lang="it-IT" sz="4000" b="1" dirty="0">
                <a:solidFill>
                  <a:srgbClr val="0070C0"/>
                </a:solidFill>
              </a:rPr>
              <a:t>INSULINA</a:t>
            </a:r>
          </a:p>
        </p:txBody>
      </p:sp>
      <p:sp>
        <p:nvSpPr>
          <p:cNvPr id="6" name="TextBox 5">
            <a:extLst>
              <a:ext uri="{FF2B5EF4-FFF2-40B4-BE49-F238E27FC236}">
                <a16:creationId xmlns:a16="http://schemas.microsoft.com/office/drawing/2014/main" id="{F7C0BEC6-E616-A108-2AD2-F6F689813468}"/>
              </a:ext>
            </a:extLst>
          </p:cNvPr>
          <p:cNvSpPr txBox="1"/>
          <p:nvPr/>
        </p:nvSpPr>
        <p:spPr>
          <a:xfrm>
            <a:off x="7661817" y="214888"/>
            <a:ext cx="2887778" cy="707886"/>
          </a:xfrm>
          <a:prstGeom prst="rect">
            <a:avLst/>
          </a:prstGeom>
          <a:noFill/>
        </p:spPr>
        <p:txBody>
          <a:bodyPr wrap="none" rtlCol="0">
            <a:spAutoFit/>
          </a:bodyPr>
          <a:lstStyle/>
          <a:p>
            <a:r>
              <a:rPr lang="it-IT" sz="4000" b="1" dirty="0">
                <a:solidFill>
                  <a:srgbClr val="0070C0"/>
                </a:solidFill>
              </a:rPr>
              <a:t>GLUCAGONE</a:t>
            </a:r>
          </a:p>
        </p:txBody>
      </p:sp>
    </p:spTree>
    <p:extLst>
      <p:ext uri="{BB962C8B-B14F-4D97-AF65-F5344CB8AC3E}">
        <p14:creationId xmlns:p14="http://schemas.microsoft.com/office/powerpoint/2010/main" val="2554862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A31C3F-0036-FB78-318D-80698600D6D8}"/>
              </a:ext>
            </a:extLst>
          </p:cNvPr>
          <p:cNvSpPr txBox="1"/>
          <p:nvPr/>
        </p:nvSpPr>
        <p:spPr>
          <a:xfrm>
            <a:off x="7239404" y="607830"/>
            <a:ext cx="4770142" cy="5816977"/>
          </a:xfrm>
          <a:prstGeom prst="rect">
            <a:avLst/>
          </a:prstGeom>
          <a:noFill/>
        </p:spPr>
        <p:txBody>
          <a:bodyPr wrap="square" rtlCol="0">
            <a:spAutoFit/>
          </a:bodyPr>
          <a:lstStyle/>
          <a:p>
            <a:endParaRPr lang="it-IT" sz="2800" dirty="0"/>
          </a:p>
          <a:p>
            <a:r>
              <a:rPr lang="it-IT" sz="2800" b="1" dirty="0"/>
              <a:t>INSULINO DIPENDENTI</a:t>
            </a:r>
          </a:p>
          <a:p>
            <a:r>
              <a:rPr lang="it-IT" sz="2400" dirty="0"/>
              <a:t>Fegato, muscolo, adipociti. </a:t>
            </a:r>
          </a:p>
          <a:p>
            <a:pPr marL="342900" indent="-342900">
              <a:buFontTx/>
              <a:buChar char="-"/>
            </a:pPr>
            <a:r>
              <a:rPr lang="it-IT" sz="2400" dirty="0" err="1"/>
              <a:t>Uptake</a:t>
            </a:r>
            <a:r>
              <a:rPr lang="it-IT" sz="2400" dirty="0"/>
              <a:t> di glucosio, glicogenogenesi, </a:t>
            </a:r>
            <a:r>
              <a:rPr lang="it-IT" sz="2400" dirty="0" err="1"/>
              <a:t>lipogenesi</a:t>
            </a:r>
            <a:r>
              <a:rPr lang="it-IT" sz="2400" dirty="0"/>
              <a:t> </a:t>
            </a:r>
          </a:p>
          <a:p>
            <a:pPr marL="342900" indent="-342900">
              <a:buFontTx/>
              <a:buChar char="-"/>
            </a:pPr>
            <a:r>
              <a:rPr lang="it-IT" sz="2400" dirty="0"/>
              <a:t>Ridotta utilizzazione di grassi, inibizione della glicogenolisi e della chetogenesi</a:t>
            </a:r>
          </a:p>
          <a:p>
            <a:pPr marL="342900" indent="-342900">
              <a:buFontTx/>
              <a:buChar char="-"/>
            </a:pPr>
            <a:r>
              <a:rPr lang="it-IT" sz="2400" dirty="0"/>
              <a:t>Aumento permeabilità cellulare ad aminoacidi</a:t>
            </a:r>
          </a:p>
          <a:p>
            <a:pPr marL="342900" indent="-342900">
              <a:buFontTx/>
              <a:buChar char="-"/>
            </a:pPr>
            <a:endParaRPr lang="it-IT" sz="2400" dirty="0"/>
          </a:p>
          <a:p>
            <a:r>
              <a:rPr lang="it-IT" sz="2800" b="1" dirty="0"/>
              <a:t>INSULINO INDIPENDENTI</a:t>
            </a:r>
          </a:p>
          <a:p>
            <a:r>
              <a:rPr lang="it-IT" sz="2400" dirty="0"/>
              <a:t>In grado di assumere glucosio senza necessità di insulina (neuroni, emazie).</a:t>
            </a:r>
          </a:p>
        </p:txBody>
      </p:sp>
      <p:pic>
        <p:nvPicPr>
          <p:cNvPr id="2" name="Picture 2" descr="S01871-024-f030">
            <a:extLst>
              <a:ext uri="{FF2B5EF4-FFF2-40B4-BE49-F238E27FC236}">
                <a16:creationId xmlns:a16="http://schemas.microsoft.com/office/drawing/2014/main" id="{B8907064-CCBF-5FDD-C209-DA1574EEA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1" y="1245647"/>
            <a:ext cx="6376988" cy="392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9FBFB6-09BD-2A7B-C060-30D06DF8FAD4}"/>
              </a:ext>
            </a:extLst>
          </p:cNvPr>
          <p:cNvSpPr txBox="1"/>
          <p:nvPr/>
        </p:nvSpPr>
        <p:spPr>
          <a:xfrm>
            <a:off x="292846" y="162921"/>
            <a:ext cx="11492753" cy="1077218"/>
          </a:xfrm>
          <a:prstGeom prst="rect">
            <a:avLst/>
          </a:prstGeom>
          <a:noFill/>
        </p:spPr>
        <p:txBody>
          <a:bodyPr wrap="square" rtlCol="0">
            <a:spAutoFit/>
          </a:bodyPr>
          <a:lstStyle/>
          <a:p>
            <a:r>
              <a:rPr lang="it-IT" sz="3200" b="1" dirty="0">
                <a:solidFill>
                  <a:srgbClr val="0070C0"/>
                </a:solidFill>
              </a:rPr>
              <a:t>Assorbimento di glucosio attraverso trasportatori GLUT in cellule:</a:t>
            </a:r>
          </a:p>
          <a:p>
            <a:endParaRPr lang="it-IT" sz="3200" b="1" dirty="0">
              <a:solidFill>
                <a:srgbClr val="0070C0"/>
              </a:solidFill>
            </a:endParaRPr>
          </a:p>
        </p:txBody>
      </p:sp>
    </p:spTree>
    <p:extLst>
      <p:ext uri="{BB962C8B-B14F-4D97-AF65-F5344CB8AC3E}">
        <p14:creationId xmlns:p14="http://schemas.microsoft.com/office/powerpoint/2010/main" val="2547360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2D5A92-7B6D-4E25-2271-6CEC8EAB7025}"/>
              </a:ext>
            </a:extLst>
          </p:cNvPr>
          <p:cNvSpPr txBox="1"/>
          <p:nvPr/>
        </p:nvSpPr>
        <p:spPr>
          <a:xfrm>
            <a:off x="710588" y="820757"/>
            <a:ext cx="10603735" cy="3046988"/>
          </a:xfrm>
          <a:prstGeom prst="rect">
            <a:avLst/>
          </a:prstGeom>
          <a:noFill/>
        </p:spPr>
        <p:txBody>
          <a:bodyPr wrap="square" rtlCol="0">
            <a:spAutoFit/>
          </a:bodyPr>
          <a:lstStyle/>
          <a:p>
            <a:r>
              <a:rPr lang="en-US" sz="2400" dirty="0"/>
              <a:t>Il </a:t>
            </a:r>
            <a:r>
              <a:rPr lang="en-US" sz="2400" dirty="0" err="1"/>
              <a:t>fatto</a:t>
            </a:r>
            <a:r>
              <a:rPr lang="en-US" sz="2400" dirty="0"/>
              <a:t> </a:t>
            </a:r>
            <a:r>
              <a:rPr lang="en-US" sz="2400" dirty="0" err="1"/>
              <a:t>che</a:t>
            </a:r>
            <a:r>
              <a:rPr lang="en-US" sz="2400" dirty="0"/>
              <a:t> proprio la </a:t>
            </a:r>
            <a:r>
              <a:rPr lang="en-US" sz="2400" b="1" dirty="0"/>
              <a:t>centrale </a:t>
            </a:r>
            <a:r>
              <a:rPr lang="en-US" sz="2400" b="1" dirty="0" err="1"/>
              <a:t>metabolica</a:t>
            </a:r>
            <a:r>
              <a:rPr lang="en-US" sz="2400" b="1" dirty="0"/>
              <a:t> del nostro </a:t>
            </a:r>
            <a:r>
              <a:rPr lang="en-US" sz="2400" b="1" dirty="0" err="1"/>
              <a:t>organismo</a:t>
            </a:r>
            <a:r>
              <a:rPr lang="en-US" sz="2400" b="1" dirty="0"/>
              <a:t> </a:t>
            </a:r>
            <a:r>
              <a:rPr lang="en-US" sz="2400" b="1" dirty="0" err="1"/>
              <a:t>sia</a:t>
            </a:r>
            <a:r>
              <a:rPr lang="en-US" sz="2400" b="1" dirty="0"/>
              <a:t> </a:t>
            </a:r>
            <a:r>
              <a:rPr lang="en-US" sz="2400" b="1" dirty="0" err="1"/>
              <a:t>insulino-dipendente</a:t>
            </a:r>
            <a:r>
              <a:rPr lang="en-US" sz="2400" dirty="0"/>
              <a:t> è un bel </a:t>
            </a:r>
            <a:r>
              <a:rPr lang="en-US" sz="2400" dirty="0" err="1"/>
              <a:t>problema</a:t>
            </a:r>
            <a:endParaRPr lang="en-US" sz="2400" dirty="0"/>
          </a:p>
          <a:p>
            <a:endParaRPr lang="en-US" sz="2400" dirty="0"/>
          </a:p>
          <a:p>
            <a:r>
              <a:rPr lang="it-IT" sz="2400" dirty="0"/>
              <a:t>In assenza di insulina, il fegato lavora come se ci si trovasse in digiuno:</a:t>
            </a:r>
          </a:p>
          <a:p>
            <a:endParaRPr lang="it-IT" sz="2400" dirty="0"/>
          </a:p>
          <a:p>
            <a:pPr marL="342900" indent="-342900">
              <a:buFont typeface="Wingdings" panose="05000000000000000000" pitchFamily="2" charset="2"/>
              <a:buChar char="è"/>
            </a:pPr>
            <a:r>
              <a:rPr lang="it-IT" sz="2400" dirty="0"/>
              <a:t>Non utilizza il glucosio disponibile (non entra nella cellula)</a:t>
            </a:r>
          </a:p>
          <a:p>
            <a:pPr marL="342900" indent="-342900">
              <a:buFont typeface="Wingdings" panose="05000000000000000000" pitchFamily="2" charset="2"/>
              <a:buChar char="è"/>
            </a:pPr>
            <a:r>
              <a:rPr lang="it-IT" sz="2400" dirty="0"/>
              <a:t>Riceve aminoacidi dai muscoli e li usa per produrre glucosio</a:t>
            </a:r>
          </a:p>
          <a:p>
            <a:pPr marL="342900" indent="-342900">
              <a:buFont typeface="Wingdings" panose="05000000000000000000" pitchFamily="2" charset="2"/>
              <a:buChar char="è"/>
            </a:pPr>
            <a:r>
              <a:rPr lang="it-IT" sz="2400" dirty="0"/>
              <a:t>Degrada il glicogeno (finché ne ha) per produrre glucosio</a:t>
            </a:r>
          </a:p>
        </p:txBody>
      </p:sp>
      <p:sp>
        <p:nvSpPr>
          <p:cNvPr id="3" name="Arrow: Down 2">
            <a:extLst>
              <a:ext uri="{FF2B5EF4-FFF2-40B4-BE49-F238E27FC236}">
                <a16:creationId xmlns:a16="http://schemas.microsoft.com/office/drawing/2014/main" id="{66BEDBE0-9139-1C69-3C24-39958B9E6305}"/>
              </a:ext>
            </a:extLst>
          </p:cNvPr>
          <p:cNvSpPr/>
          <p:nvPr/>
        </p:nvSpPr>
        <p:spPr>
          <a:xfrm>
            <a:off x="5764117" y="4062469"/>
            <a:ext cx="663766" cy="74914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1DA60227-DCD5-3968-E10C-AB03009B1D6B}"/>
              </a:ext>
            </a:extLst>
          </p:cNvPr>
          <p:cNvSpPr txBox="1"/>
          <p:nvPr/>
        </p:nvSpPr>
        <p:spPr>
          <a:xfrm>
            <a:off x="3016785" y="5006340"/>
            <a:ext cx="6158429" cy="830997"/>
          </a:xfrm>
          <a:prstGeom prst="rect">
            <a:avLst/>
          </a:prstGeom>
          <a:noFill/>
          <a:ln w="28575">
            <a:solidFill>
              <a:schemeClr val="accent1"/>
            </a:solidFill>
          </a:ln>
        </p:spPr>
        <p:txBody>
          <a:bodyPr wrap="square" rtlCol="0">
            <a:spAutoFit/>
          </a:bodyPr>
          <a:lstStyle/>
          <a:p>
            <a:r>
              <a:rPr lang="en-US" sz="2400" dirty="0" err="1"/>
              <a:t>Aumenta</a:t>
            </a:r>
            <a:r>
              <a:rPr lang="en-US" sz="2400" dirty="0"/>
              <a:t> la </a:t>
            </a:r>
            <a:r>
              <a:rPr lang="en-US" sz="2400" dirty="0" err="1"/>
              <a:t>glicemia</a:t>
            </a:r>
            <a:r>
              <a:rPr lang="en-US" sz="2400" dirty="0"/>
              <a:t> </a:t>
            </a:r>
            <a:r>
              <a:rPr lang="en-US" sz="2400" dirty="0" err="1"/>
              <a:t>ancor</a:t>
            </a:r>
            <a:r>
              <a:rPr lang="en-US" sz="2400" dirty="0"/>
              <a:t> di </a:t>
            </a:r>
            <a:r>
              <a:rPr lang="en-US" sz="2400" dirty="0" err="1"/>
              <a:t>più</a:t>
            </a:r>
            <a:r>
              <a:rPr lang="en-US" sz="2400" dirty="0"/>
              <a:t> di </a:t>
            </a:r>
            <a:r>
              <a:rPr lang="en-US" sz="2400" dirty="0" err="1"/>
              <a:t>quanto</a:t>
            </a:r>
            <a:r>
              <a:rPr lang="en-US" sz="2400" dirty="0"/>
              <a:t> </a:t>
            </a:r>
            <a:r>
              <a:rPr lang="en-US" sz="2400" dirty="0" err="1"/>
              <a:t>faccia</a:t>
            </a:r>
            <a:r>
              <a:rPr lang="en-US" sz="2400" dirty="0"/>
              <a:t> il </a:t>
            </a:r>
            <a:r>
              <a:rPr lang="en-US" sz="2400" dirty="0" err="1"/>
              <a:t>glucosio</a:t>
            </a:r>
            <a:r>
              <a:rPr lang="en-US" sz="2400" dirty="0"/>
              <a:t> </a:t>
            </a:r>
            <a:r>
              <a:rPr lang="en-US" sz="2400" dirty="0" err="1"/>
              <a:t>assorbito</a:t>
            </a:r>
            <a:r>
              <a:rPr lang="en-US" sz="2400" dirty="0"/>
              <a:t> </a:t>
            </a:r>
            <a:r>
              <a:rPr lang="en-US" sz="2400" dirty="0" err="1"/>
              <a:t>dall’intestino</a:t>
            </a:r>
            <a:endParaRPr lang="it-IT" sz="2400" dirty="0"/>
          </a:p>
        </p:txBody>
      </p:sp>
    </p:spTree>
    <p:extLst>
      <p:ext uri="{BB962C8B-B14F-4D97-AF65-F5344CB8AC3E}">
        <p14:creationId xmlns:p14="http://schemas.microsoft.com/office/powerpoint/2010/main" val="4886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42424A-FEB0-4A98-8AF5-D4D95B6E15FD}"/>
              </a:ext>
            </a:extLst>
          </p:cNvPr>
          <p:cNvPicPr>
            <a:picLocks noChangeAspect="1"/>
          </p:cNvPicPr>
          <p:nvPr/>
        </p:nvPicPr>
        <p:blipFill>
          <a:blip r:embed="rId2"/>
          <a:stretch>
            <a:fillRect/>
          </a:stretch>
        </p:blipFill>
        <p:spPr>
          <a:xfrm>
            <a:off x="5502931" y="0"/>
            <a:ext cx="6648804" cy="6858000"/>
          </a:xfrm>
          <a:prstGeom prst="rect">
            <a:avLst/>
          </a:prstGeom>
        </p:spPr>
      </p:pic>
      <p:sp>
        <p:nvSpPr>
          <p:cNvPr id="4" name="TextBox 3">
            <a:extLst>
              <a:ext uri="{FF2B5EF4-FFF2-40B4-BE49-F238E27FC236}">
                <a16:creationId xmlns:a16="http://schemas.microsoft.com/office/drawing/2014/main" id="{7D10B204-0720-43F1-84D2-8FE2DF99C530}"/>
              </a:ext>
            </a:extLst>
          </p:cNvPr>
          <p:cNvSpPr txBox="1"/>
          <p:nvPr/>
        </p:nvSpPr>
        <p:spPr>
          <a:xfrm>
            <a:off x="4528457" y="5637861"/>
            <a:ext cx="1781963" cy="1015663"/>
          </a:xfrm>
          <a:prstGeom prst="rect">
            <a:avLst/>
          </a:prstGeom>
          <a:noFill/>
        </p:spPr>
        <p:txBody>
          <a:bodyPr wrap="none" rtlCol="0">
            <a:spAutoFit/>
          </a:bodyPr>
          <a:lstStyle/>
          <a:p>
            <a:r>
              <a:rPr lang="it-IT" sz="2000" b="1" dirty="0">
                <a:solidFill>
                  <a:srgbClr val="0070C0"/>
                </a:solidFill>
              </a:rPr>
              <a:t>Soglia renale</a:t>
            </a:r>
          </a:p>
          <a:p>
            <a:pPr marL="342900" indent="-342900">
              <a:buFontTx/>
              <a:buChar char="-"/>
            </a:pPr>
            <a:r>
              <a:rPr lang="it-IT" sz="2000" b="1" dirty="0">
                <a:solidFill>
                  <a:srgbClr val="0070C0"/>
                </a:solidFill>
              </a:rPr>
              <a:t>Molta urina</a:t>
            </a:r>
          </a:p>
          <a:p>
            <a:pPr marL="342900" indent="-342900">
              <a:buFontTx/>
              <a:buChar char="-"/>
            </a:pPr>
            <a:r>
              <a:rPr lang="it-IT" sz="2000" b="1" dirty="0">
                <a:solidFill>
                  <a:srgbClr val="0070C0"/>
                </a:solidFill>
              </a:rPr>
              <a:t>Molta sete</a:t>
            </a:r>
          </a:p>
        </p:txBody>
      </p:sp>
      <p:sp>
        <p:nvSpPr>
          <p:cNvPr id="5" name="TextBox 4">
            <a:extLst>
              <a:ext uri="{FF2B5EF4-FFF2-40B4-BE49-F238E27FC236}">
                <a16:creationId xmlns:a16="http://schemas.microsoft.com/office/drawing/2014/main" id="{43C57BBB-091D-476E-A865-3C8BD1E93D7E}"/>
              </a:ext>
            </a:extLst>
          </p:cNvPr>
          <p:cNvSpPr txBox="1"/>
          <p:nvPr/>
        </p:nvSpPr>
        <p:spPr>
          <a:xfrm>
            <a:off x="10660429" y="5334391"/>
            <a:ext cx="1491306" cy="400110"/>
          </a:xfrm>
          <a:prstGeom prst="rect">
            <a:avLst/>
          </a:prstGeom>
          <a:noFill/>
        </p:spPr>
        <p:txBody>
          <a:bodyPr wrap="none" rtlCol="0">
            <a:spAutoFit/>
          </a:bodyPr>
          <a:lstStyle/>
          <a:p>
            <a:r>
              <a:rPr lang="it-IT" sz="2000" b="1" dirty="0">
                <a:solidFill>
                  <a:srgbClr val="0070C0"/>
                </a:solidFill>
              </a:rPr>
              <a:t>Iperglicemia</a:t>
            </a:r>
          </a:p>
        </p:txBody>
      </p:sp>
      <p:sp>
        <p:nvSpPr>
          <p:cNvPr id="6" name="TextBox 5">
            <a:extLst>
              <a:ext uri="{FF2B5EF4-FFF2-40B4-BE49-F238E27FC236}">
                <a16:creationId xmlns:a16="http://schemas.microsoft.com/office/drawing/2014/main" id="{6FD20E8A-FE68-443A-BD4A-B68C21A5A83A}"/>
              </a:ext>
            </a:extLst>
          </p:cNvPr>
          <p:cNvSpPr txBox="1"/>
          <p:nvPr/>
        </p:nvSpPr>
        <p:spPr>
          <a:xfrm>
            <a:off x="7004957" y="2362199"/>
            <a:ext cx="1241815" cy="400110"/>
          </a:xfrm>
          <a:prstGeom prst="rect">
            <a:avLst/>
          </a:prstGeom>
          <a:noFill/>
        </p:spPr>
        <p:txBody>
          <a:bodyPr wrap="none" rtlCol="0">
            <a:spAutoFit/>
          </a:bodyPr>
          <a:lstStyle/>
          <a:p>
            <a:r>
              <a:rPr lang="it-IT" sz="2000" b="1" dirty="0">
                <a:solidFill>
                  <a:srgbClr val="0070C0"/>
                </a:solidFill>
              </a:rPr>
              <a:t>Glicogeno</a:t>
            </a:r>
          </a:p>
        </p:txBody>
      </p:sp>
      <p:sp>
        <p:nvSpPr>
          <p:cNvPr id="7" name="TextBox 6">
            <a:extLst>
              <a:ext uri="{FF2B5EF4-FFF2-40B4-BE49-F238E27FC236}">
                <a16:creationId xmlns:a16="http://schemas.microsoft.com/office/drawing/2014/main" id="{978D20AD-74AD-4000-A1FB-5BD64EB81EEE}"/>
              </a:ext>
            </a:extLst>
          </p:cNvPr>
          <p:cNvSpPr txBox="1"/>
          <p:nvPr/>
        </p:nvSpPr>
        <p:spPr>
          <a:xfrm>
            <a:off x="10335270" y="1681841"/>
            <a:ext cx="828240" cy="400110"/>
          </a:xfrm>
          <a:prstGeom prst="rect">
            <a:avLst/>
          </a:prstGeom>
          <a:noFill/>
        </p:spPr>
        <p:txBody>
          <a:bodyPr wrap="none" rtlCol="0">
            <a:spAutoFit/>
          </a:bodyPr>
          <a:lstStyle/>
          <a:p>
            <a:r>
              <a:rPr lang="it-IT" sz="2000" b="1" dirty="0">
                <a:solidFill>
                  <a:srgbClr val="0070C0"/>
                </a:solidFill>
              </a:rPr>
              <a:t>Grassi</a:t>
            </a:r>
          </a:p>
        </p:txBody>
      </p:sp>
      <p:sp>
        <p:nvSpPr>
          <p:cNvPr id="8" name="TextBox 7">
            <a:extLst>
              <a:ext uri="{FF2B5EF4-FFF2-40B4-BE49-F238E27FC236}">
                <a16:creationId xmlns:a16="http://schemas.microsoft.com/office/drawing/2014/main" id="{B0809950-314D-4730-A7E2-705663353143}"/>
              </a:ext>
            </a:extLst>
          </p:cNvPr>
          <p:cNvSpPr txBox="1"/>
          <p:nvPr/>
        </p:nvSpPr>
        <p:spPr>
          <a:xfrm>
            <a:off x="8735786" y="3633301"/>
            <a:ext cx="1010790" cy="400110"/>
          </a:xfrm>
          <a:prstGeom prst="rect">
            <a:avLst/>
          </a:prstGeom>
          <a:noFill/>
        </p:spPr>
        <p:txBody>
          <a:bodyPr wrap="none" rtlCol="0">
            <a:spAutoFit/>
          </a:bodyPr>
          <a:lstStyle/>
          <a:p>
            <a:r>
              <a:rPr lang="it-IT" sz="2000" b="1" dirty="0">
                <a:solidFill>
                  <a:srgbClr val="0070C0"/>
                </a:solidFill>
              </a:rPr>
              <a:t>Chetoni</a:t>
            </a:r>
          </a:p>
        </p:txBody>
      </p:sp>
      <p:sp>
        <p:nvSpPr>
          <p:cNvPr id="9" name="TextBox 8">
            <a:extLst>
              <a:ext uri="{FF2B5EF4-FFF2-40B4-BE49-F238E27FC236}">
                <a16:creationId xmlns:a16="http://schemas.microsoft.com/office/drawing/2014/main" id="{519179C9-FC8B-4A00-BF12-30E17404ABDE}"/>
              </a:ext>
            </a:extLst>
          </p:cNvPr>
          <p:cNvSpPr txBox="1"/>
          <p:nvPr/>
        </p:nvSpPr>
        <p:spPr>
          <a:xfrm>
            <a:off x="10340913" y="2842758"/>
            <a:ext cx="1645194" cy="707886"/>
          </a:xfrm>
          <a:prstGeom prst="rect">
            <a:avLst/>
          </a:prstGeom>
          <a:noFill/>
        </p:spPr>
        <p:txBody>
          <a:bodyPr wrap="none" rtlCol="0">
            <a:spAutoFit/>
          </a:bodyPr>
          <a:lstStyle/>
          <a:p>
            <a:r>
              <a:rPr lang="it-IT" sz="2000" b="1" dirty="0">
                <a:solidFill>
                  <a:srgbClr val="0070C0"/>
                </a:solidFill>
              </a:rPr>
              <a:t>↑ glucosio</a:t>
            </a:r>
          </a:p>
          <a:p>
            <a:r>
              <a:rPr lang="it-IT" sz="2000" b="1" dirty="0">
                <a:solidFill>
                  <a:srgbClr val="0070C0"/>
                </a:solidFill>
              </a:rPr>
              <a:t>(iperglicemia)</a:t>
            </a:r>
          </a:p>
        </p:txBody>
      </p:sp>
      <p:sp>
        <p:nvSpPr>
          <p:cNvPr id="10" name="TextBox 9">
            <a:extLst>
              <a:ext uri="{FF2B5EF4-FFF2-40B4-BE49-F238E27FC236}">
                <a16:creationId xmlns:a16="http://schemas.microsoft.com/office/drawing/2014/main" id="{D4D50997-2BB1-41D3-8863-11CF47BF9773}"/>
              </a:ext>
            </a:extLst>
          </p:cNvPr>
          <p:cNvSpPr txBox="1"/>
          <p:nvPr/>
        </p:nvSpPr>
        <p:spPr>
          <a:xfrm>
            <a:off x="149444" y="104625"/>
            <a:ext cx="5135478" cy="1077218"/>
          </a:xfrm>
          <a:prstGeom prst="rect">
            <a:avLst/>
          </a:prstGeom>
          <a:noFill/>
        </p:spPr>
        <p:txBody>
          <a:bodyPr wrap="square" rtlCol="0">
            <a:spAutoFit/>
          </a:bodyPr>
          <a:lstStyle/>
          <a:p>
            <a:r>
              <a:rPr lang="it-IT" sz="3200" b="1" dirty="0">
                <a:solidFill>
                  <a:srgbClr val="0070C0"/>
                </a:solidFill>
              </a:rPr>
              <a:t>INSULINA REGOLATORE DELL’UTILIZZO DEL GLUCOSIO</a:t>
            </a:r>
          </a:p>
        </p:txBody>
      </p:sp>
      <p:sp>
        <p:nvSpPr>
          <p:cNvPr id="2" name="TextBox 1">
            <a:extLst>
              <a:ext uri="{FF2B5EF4-FFF2-40B4-BE49-F238E27FC236}">
                <a16:creationId xmlns:a16="http://schemas.microsoft.com/office/drawing/2014/main" id="{2501476A-ECF8-D233-CC48-2F668DB0259D}"/>
              </a:ext>
            </a:extLst>
          </p:cNvPr>
          <p:cNvSpPr txBox="1"/>
          <p:nvPr/>
        </p:nvSpPr>
        <p:spPr>
          <a:xfrm>
            <a:off x="276536" y="1451687"/>
            <a:ext cx="5060048" cy="4524315"/>
          </a:xfrm>
          <a:prstGeom prst="rect">
            <a:avLst/>
          </a:prstGeom>
          <a:noFill/>
        </p:spPr>
        <p:txBody>
          <a:bodyPr wrap="square" rtlCol="0">
            <a:spAutoFit/>
          </a:bodyPr>
          <a:lstStyle/>
          <a:p>
            <a:r>
              <a:rPr lang="it-IT" sz="2400" b="1" dirty="0"/>
              <a:t>In assenza di insulina (o insensibilità)</a:t>
            </a:r>
            <a:r>
              <a:rPr lang="it-IT" sz="2400" dirty="0"/>
              <a:t>:</a:t>
            </a:r>
          </a:p>
          <a:p>
            <a:pPr marL="342900" indent="-342900">
              <a:buFontTx/>
              <a:buChar char="-"/>
            </a:pPr>
            <a:r>
              <a:rPr lang="it-IT" sz="2400" dirty="0"/>
              <a:t>iperglicemia, ma glucosio inutilizzato</a:t>
            </a:r>
          </a:p>
          <a:p>
            <a:pPr marL="342900" indent="-342900">
              <a:buFontTx/>
              <a:buChar char="-"/>
            </a:pPr>
            <a:r>
              <a:rPr lang="it-IT" sz="2400" dirty="0"/>
              <a:t>Rene danneggiato da iperglicemia</a:t>
            </a:r>
          </a:p>
          <a:p>
            <a:pPr marL="342900" indent="-342900">
              <a:buFontTx/>
              <a:buChar char="-"/>
            </a:pPr>
            <a:r>
              <a:rPr lang="it-IT" sz="2400" dirty="0"/>
              <a:t>Effetto di iperglicemia e acidosi sul cervello</a:t>
            </a:r>
          </a:p>
          <a:p>
            <a:pPr marL="342900" indent="-342900">
              <a:buFontTx/>
              <a:buChar char="-"/>
            </a:pPr>
            <a:r>
              <a:rPr lang="it-IT" sz="2400" dirty="0"/>
              <a:t>Il muscolo mobilizza aminoacidi</a:t>
            </a:r>
          </a:p>
          <a:p>
            <a:pPr marL="342900" indent="-342900">
              <a:buFontTx/>
              <a:buChar char="-"/>
            </a:pPr>
            <a:r>
              <a:rPr lang="it-IT" sz="2400" dirty="0"/>
              <a:t>Aumenta il metabolismo dell’urea</a:t>
            </a:r>
          </a:p>
          <a:p>
            <a:pPr marL="342900" indent="-342900">
              <a:buFontTx/>
              <a:buChar char="-"/>
            </a:pPr>
            <a:r>
              <a:rPr lang="it-IT" sz="2400" dirty="0"/>
              <a:t>Da t. adiposo, mobilizzazione di acidi grassi come se fossimo a digiuno</a:t>
            </a:r>
          </a:p>
          <a:p>
            <a:pPr marL="342900" indent="-342900">
              <a:buFontTx/>
              <a:buChar char="-"/>
            </a:pPr>
            <a:r>
              <a:rPr lang="it-IT" sz="2400" dirty="0"/>
              <a:t>Il fegato deriva dai grassi i corpi chetonici</a:t>
            </a:r>
          </a:p>
          <a:p>
            <a:endParaRPr lang="it-IT" sz="2400" dirty="0"/>
          </a:p>
        </p:txBody>
      </p:sp>
    </p:spTree>
    <p:extLst>
      <p:ext uri="{BB962C8B-B14F-4D97-AF65-F5344CB8AC3E}">
        <p14:creationId xmlns:p14="http://schemas.microsoft.com/office/powerpoint/2010/main" val="480540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uman body parts with various organs&#10;&#10;Description automatically generated with medium confidence">
            <a:extLst>
              <a:ext uri="{FF2B5EF4-FFF2-40B4-BE49-F238E27FC236}">
                <a16:creationId xmlns:a16="http://schemas.microsoft.com/office/drawing/2014/main" id="{DCED900D-34E4-A856-7C82-16A068915918}"/>
              </a:ext>
            </a:extLst>
          </p:cNvPr>
          <p:cNvPicPr>
            <a:picLocks noChangeAspect="1"/>
          </p:cNvPicPr>
          <p:nvPr/>
        </p:nvPicPr>
        <p:blipFill>
          <a:blip r:embed="rId2"/>
          <a:stretch>
            <a:fillRect/>
          </a:stretch>
        </p:blipFill>
        <p:spPr>
          <a:xfrm>
            <a:off x="4238978" y="1409214"/>
            <a:ext cx="4686927" cy="3957849"/>
          </a:xfrm>
          <a:prstGeom prst="rect">
            <a:avLst/>
          </a:prstGeom>
        </p:spPr>
      </p:pic>
    </p:spTree>
    <p:extLst>
      <p:ext uri="{BB962C8B-B14F-4D97-AF65-F5344CB8AC3E}">
        <p14:creationId xmlns:p14="http://schemas.microsoft.com/office/powerpoint/2010/main" val="3257535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44D64E-1F95-39E6-0088-3F01F53EF811}"/>
              </a:ext>
            </a:extLst>
          </p:cNvPr>
          <p:cNvSpPr txBox="1"/>
          <p:nvPr/>
        </p:nvSpPr>
        <p:spPr>
          <a:xfrm>
            <a:off x="271067" y="204953"/>
            <a:ext cx="11174818" cy="6370975"/>
          </a:xfrm>
          <a:prstGeom prst="rect">
            <a:avLst/>
          </a:prstGeom>
          <a:noFill/>
        </p:spPr>
        <p:txBody>
          <a:bodyPr wrap="square" rtlCol="0">
            <a:spAutoFit/>
          </a:bodyPr>
          <a:lstStyle/>
          <a:p>
            <a:r>
              <a:rPr lang="it-IT" sz="2400" b="1" dirty="0"/>
              <a:t>Riduzione dell’ingresso intracellulare e dell’utilizzazione del glucosio</a:t>
            </a:r>
          </a:p>
          <a:p>
            <a:pPr marL="342900" indent="-342900">
              <a:buFontTx/>
              <a:buChar char="-"/>
            </a:pPr>
            <a:r>
              <a:rPr lang="it-IT" sz="2400" dirty="0"/>
              <a:t>Iperglicemia, effetto osmotico extracellulare</a:t>
            </a:r>
          </a:p>
          <a:p>
            <a:pPr marL="342900" indent="-342900">
              <a:buFontTx/>
              <a:buChar char="-"/>
            </a:pPr>
            <a:r>
              <a:rPr lang="it-IT" sz="2400" dirty="0"/>
              <a:t>Impossibilità di internalizzare glucosio nelle cellule INSULINO-DIPENDENTI</a:t>
            </a:r>
          </a:p>
          <a:p>
            <a:pPr marL="342900" indent="-342900">
              <a:buFontTx/>
              <a:buChar char="-"/>
            </a:pPr>
            <a:r>
              <a:rPr lang="it-IT" sz="2400" dirty="0"/>
              <a:t>&gt; 180 mg/dL -&gt; perdita attraverso il rene, diuresi osmotica e perdita di Na, K, Ca, Mg</a:t>
            </a:r>
          </a:p>
          <a:p>
            <a:endParaRPr lang="it-IT" sz="2400" dirty="0"/>
          </a:p>
          <a:p>
            <a:r>
              <a:rPr lang="it-IT" sz="2400" b="1" dirty="0"/>
              <a:t>Alterazioni del metabolismo lipidico</a:t>
            </a:r>
          </a:p>
          <a:p>
            <a:pPr marL="342900" indent="-342900">
              <a:buFontTx/>
              <a:buChar char="-"/>
            </a:pPr>
            <a:r>
              <a:rPr lang="it-IT" sz="2400" dirty="0"/>
              <a:t>Incremento della lipolisi -&gt; passaggio in circolo di acidi grassi non esterificati</a:t>
            </a:r>
          </a:p>
          <a:p>
            <a:pPr marL="342900" indent="-342900">
              <a:buFontTx/>
              <a:buChar char="-"/>
            </a:pPr>
            <a:r>
              <a:rPr lang="it-IT" sz="2400" dirty="0" err="1"/>
              <a:t>Ipertrigliceridemia</a:t>
            </a:r>
            <a:r>
              <a:rPr lang="it-IT" sz="2400" dirty="0"/>
              <a:t> per ridotta attività della </a:t>
            </a:r>
            <a:r>
              <a:rPr lang="it-IT" sz="2400" dirty="0" err="1"/>
              <a:t>lipoprotein</a:t>
            </a:r>
            <a:r>
              <a:rPr lang="it-IT" sz="2400" dirty="0"/>
              <a:t>-lipasi endoteliale</a:t>
            </a:r>
          </a:p>
          <a:p>
            <a:pPr marL="342900" indent="-342900">
              <a:buFontTx/>
              <a:buChar char="-"/>
            </a:pPr>
            <a:r>
              <a:rPr lang="it-IT" sz="2400" dirty="0"/>
              <a:t>Ridotta captazione epatica dei </a:t>
            </a:r>
            <a:r>
              <a:rPr lang="it-IT" sz="2400" dirty="0" err="1"/>
              <a:t>remnants</a:t>
            </a:r>
            <a:endParaRPr lang="it-IT" sz="2400" dirty="0"/>
          </a:p>
          <a:p>
            <a:endParaRPr lang="it-IT" sz="2400" dirty="0"/>
          </a:p>
          <a:p>
            <a:r>
              <a:rPr lang="it-IT" sz="2400" b="1" dirty="0"/>
              <a:t>Chetogenesi </a:t>
            </a:r>
            <a:r>
              <a:rPr lang="it-IT" sz="2400" dirty="0"/>
              <a:t>in cellule </a:t>
            </a:r>
            <a:r>
              <a:rPr lang="it-IT" sz="2400" b="1" dirty="0"/>
              <a:t>insulino-dipendenti: energia solo da lipidi </a:t>
            </a:r>
            <a:br>
              <a:rPr lang="it-IT" sz="2400" b="1" dirty="0"/>
            </a:br>
            <a:r>
              <a:rPr lang="it-IT" sz="2400" dirty="0"/>
              <a:t>-&gt; eccesso di grassi e corpi chetonici: acidi forti </a:t>
            </a:r>
            <a:br>
              <a:rPr lang="it-IT" sz="2400" dirty="0"/>
            </a:br>
            <a:r>
              <a:rPr lang="it-IT" sz="2400" dirty="0"/>
              <a:t>-&gt; acidosi metabolica; azione osmotica insieme a glucosio -&gt; coma chetoacidosico</a:t>
            </a:r>
          </a:p>
          <a:p>
            <a:endParaRPr lang="it-IT" sz="2400" dirty="0"/>
          </a:p>
          <a:p>
            <a:r>
              <a:rPr lang="it-IT" sz="2400" b="1" dirty="0"/>
              <a:t>Riduzione del contenuto proteico per stimolazione della </a:t>
            </a:r>
            <a:r>
              <a:rPr lang="it-IT" sz="2400" b="1" dirty="0" err="1"/>
              <a:t>neoglucogenesi</a:t>
            </a:r>
            <a:endParaRPr lang="it-IT" sz="2400" b="1" dirty="0"/>
          </a:p>
          <a:p>
            <a:pPr marL="342900" indent="-342900">
              <a:buFontTx/>
              <a:buChar char="-"/>
            </a:pPr>
            <a:r>
              <a:rPr lang="it-IT" sz="2400" dirty="0"/>
              <a:t>Che conduce ad aumentare ulteriormente la glicemia</a:t>
            </a:r>
          </a:p>
          <a:p>
            <a:pPr marL="342900" indent="-342900">
              <a:buFontTx/>
              <a:buChar char="-"/>
            </a:pPr>
            <a:r>
              <a:rPr lang="it-IT" sz="2400" dirty="0"/>
              <a:t>Riduzione delle masse muscolari</a:t>
            </a:r>
          </a:p>
        </p:txBody>
      </p:sp>
    </p:spTree>
    <p:extLst>
      <p:ext uri="{BB962C8B-B14F-4D97-AF65-F5344CB8AC3E}">
        <p14:creationId xmlns:p14="http://schemas.microsoft.com/office/powerpoint/2010/main" val="4042800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ADA871-D678-2977-EC3E-15FD1C5AD42E}"/>
              </a:ext>
            </a:extLst>
          </p:cNvPr>
          <p:cNvSpPr txBox="1"/>
          <p:nvPr/>
        </p:nvSpPr>
        <p:spPr>
          <a:xfrm>
            <a:off x="473725" y="495759"/>
            <a:ext cx="10967292" cy="4524315"/>
          </a:xfrm>
          <a:prstGeom prst="rect">
            <a:avLst/>
          </a:prstGeom>
          <a:noFill/>
        </p:spPr>
        <p:txBody>
          <a:bodyPr wrap="square" rtlCol="0">
            <a:spAutoFit/>
          </a:bodyPr>
          <a:lstStyle/>
          <a:p>
            <a:r>
              <a:rPr lang="en-US" sz="2400" b="1" dirty="0"/>
              <a:t>Come </a:t>
            </a:r>
            <a:r>
              <a:rPr lang="en-US" sz="2400" b="1" dirty="0" err="1"/>
              <a:t>funzionava</a:t>
            </a:r>
            <a:r>
              <a:rPr lang="en-US" sz="2400" b="1" dirty="0"/>
              <a:t> la starvation</a:t>
            </a:r>
          </a:p>
          <a:p>
            <a:endParaRPr lang="en-US" sz="2400" dirty="0"/>
          </a:p>
          <a:p>
            <a:r>
              <a:rPr lang="en-US" sz="2400" dirty="0" err="1"/>
              <a:t>Garantire</a:t>
            </a:r>
            <a:r>
              <a:rPr lang="en-US" sz="2400" dirty="0"/>
              <a:t> </a:t>
            </a:r>
            <a:r>
              <a:rPr lang="en-US" sz="2400" dirty="0" err="1"/>
              <a:t>minimo</a:t>
            </a:r>
            <a:r>
              <a:rPr lang="en-US" sz="2400" dirty="0"/>
              <a:t> </a:t>
            </a:r>
            <a:r>
              <a:rPr lang="en-US" sz="2400" dirty="0" err="1"/>
              <a:t>glucosio</a:t>
            </a:r>
            <a:r>
              <a:rPr lang="en-US" sz="2400" dirty="0"/>
              <a:t> per </a:t>
            </a:r>
            <a:r>
              <a:rPr lang="en-US" sz="2400" dirty="0" err="1"/>
              <a:t>mantenere</a:t>
            </a:r>
            <a:r>
              <a:rPr lang="en-US" sz="2400" dirty="0"/>
              <a:t> </a:t>
            </a:r>
            <a:r>
              <a:rPr lang="en-US" sz="2400" dirty="0" err="1"/>
              <a:t>organi</a:t>
            </a:r>
            <a:r>
              <a:rPr lang="en-US" sz="2400" dirty="0"/>
              <a:t> </a:t>
            </a:r>
            <a:r>
              <a:rPr lang="en-US" sz="2400" dirty="0" err="1"/>
              <a:t>insulino-indipendenti</a:t>
            </a:r>
            <a:r>
              <a:rPr lang="en-US" sz="2400" dirty="0"/>
              <a:t>, </a:t>
            </a:r>
            <a:r>
              <a:rPr lang="en-US" sz="2400" dirty="0" err="1"/>
              <a:t>che</a:t>
            </a:r>
            <a:r>
              <a:rPr lang="en-US" sz="2400" dirty="0"/>
              <a:t> </a:t>
            </a:r>
            <a:r>
              <a:rPr lang="en-US" sz="2400" dirty="0" err="1"/>
              <a:t>possono</a:t>
            </a:r>
            <a:r>
              <a:rPr lang="en-US" sz="2400" dirty="0"/>
              <a:t> </a:t>
            </a:r>
            <a:r>
              <a:rPr lang="en-US" sz="2400" dirty="0" err="1"/>
              <a:t>utilizzarlo</a:t>
            </a:r>
            <a:br>
              <a:rPr lang="en-US" sz="2400" dirty="0"/>
            </a:br>
            <a:endParaRPr lang="en-US" sz="2400" dirty="0"/>
          </a:p>
          <a:p>
            <a:r>
              <a:rPr lang="en-US" sz="2400" dirty="0"/>
              <a:t>Dopo </a:t>
            </a:r>
            <a:r>
              <a:rPr lang="en-US" sz="2400" dirty="0" err="1"/>
              <a:t>pranzo</a:t>
            </a:r>
            <a:r>
              <a:rPr lang="en-US" sz="2400" dirty="0"/>
              <a:t> </a:t>
            </a:r>
            <a:br>
              <a:rPr lang="en-US" sz="2400" dirty="0"/>
            </a:br>
            <a:r>
              <a:rPr lang="en-US" sz="2400" dirty="0"/>
              <a:t>-&gt; </a:t>
            </a:r>
            <a:r>
              <a:rPr lang="en-US" sz="2400" dirty="0" err="1"/>
              <a:t>glucosio</a:t>
            </a:r>
            <a:r>
              <a:rPr lang="en-US" sz="2400" dirty="0"/>
              <a:t> soto forma di </a:t>
            </a:r>
            <a:r>
              <a:rPr lang="en-US" sz="2400" dirty="0" err="1"/>
              <a:t>amidi</a:t>
            </a:r>
            <a:r>
              <a:rPr lang="en-US" sz="2400" dirty="0"/>
              <a:t> con lento </a:t>
            </a:r>
            <a:r>
              <a:rPr lang="en-US" sz="2400" dirty="0" err="1"/>
              <a:t>assorbimento</a:t>
            </a:r>
            <a:r>
              <a:rPr lang="en-US" sz="2400" dirty="0"/>
              <a:t> in piccolo </a:t>
            </a:r>
            <a:r>
              <a:rPr lang="en-US" sz="2400" dirty="0" err="1"/>
              <a:t>quantità</a:t>
            </a:r>
            <a:endParaRPr lang="en-US" sz="2400" dirty="0"/>
          </a:p>
          <a:p>
            <a:r>
              <a:rPr lang="en-US" sz="2400" dirty="0"/>
              <a:t>	</a:t>
            </a:r>
          </a:p>
          <a:p>
            <a:r>
              <a:rPr lang="en-US" sz="2400" dirty="0"/>
              <a:t>A </a:t>
            </a:r>
            <a:r>
              <a:rPr lang="en-US" sz="2400" dirty="0" err="1"/>
              <a:t>digiuno</a:t>
            </a:r>
            <a:r>
              <a:rPr lang="en-US" sz="2400" dirty="0"/>
              <a:t> </a:t>
            </a:r>
          </a:p>
          <a:p>
            <a:r>
              <a:rPr lang="en-US" sz="2400" dirty="0"/>
              <a:t>-&gt; </a:t>
            </a:r>
            <a:r>
              <a:rPr lang="en-US" sz="2400" dirty="0" err="1"/>
              <a:t>assenza</a:t>
            </a:r>
            <a:r>
              <a:rPr lang="en-US" sz="2400" dirty="0"/>
              <a:t> di </a:t>
            </a:r>
            <a:r>
              <a:rPr lang="en-US" sz="2400" dirty="0" err="1"/>
              <a:t>gicogeno</a:t>
            </a:r>
            <a:r>
              <a:rPr lang="en-US" sz="2400" dirty="0"/>
              <a:t> </a:t>
            </a:r>
            <a:r>
              <a:rPr lang="en-US" sz="2400" dirty="0" err="1"/>
              <a:t>nel</a:t>
            </a:r>
            <a:r>
              <a:rPr lang="en-US" sz="2400" dirty="0"/>
              <a:t> </a:t>
            </a:r>
            <a:r>
              <a:rPr lang="en-US" sz="2400" dirty="0" err="1"/>
              <a:t>fegato</a:t>
            </a:r>
            <a:r>
              <a:rPr lang="en-US" sz="2400" dirty="0"/>
              <a:t>. </a:t>
            </a:r>
            <a:r>
              <a:rPr lang="en-US" sz="2400" dirty="0" err="1"/>
              <a:t>Produzione</a:t>
            </a:r>
            <a:r>
              <a:rPr lang="en-US" sz="2400" dirty="0"/>
              <a:t> di </a:t>
            </a:r>
            <a:r>
              <a:rPr lang="en-US" sz="2400" dirty="0" err="1"/>
              <a:t>glucosio</a:t>
            </a:r>
            <a:r>
              <a:rPr lang="en-US" sz="2400" dirty="0"/>
              <a:t> da </a:t>
            </a:r>
            <a:r>
              <a:rPr lang="en-US" sz="2400" dirty="0" err="1"/>
              <a:t>aminoacidi</a:t>
            </a:r>
            <a:endParaRPr lang="en-US" sz="2400" dirty="0"/>
          </a:p>
          <a:p>
            <a:r>
              <a:rPr lang="en-US" sz="2400" dirty="0"/>
              <a:t>		- </a:t>
            </a:r>
            <a:r>
              <a:rPr lang="en-US" sz="2400" dirty="0" err="1"/>
              <a:t>Dimagrimento</a:t>
            </a:r>
            <a:r>
              <a:rPr lang="en-US" sz="2400" dirty="0"/>
              <a:t>, </a:t>
            </a:r>
            <a:r>
              <a:rPr lang="en-US" sz="2400" dirty="0" err="1"/>
              <a:t>distrofia</a:t>
            </a:r>
            <a:endParaRPr lang="en-US" sz="2400" dirty="0"/>
          </a:p>
          <a:p>
            <a:r>
              <a:rPr lang="it-IT" sz="2400" dirty="0"/>
              <a:t>-&gt; utilizzo del muscolo per mantenere la glicemia (non glicogeno muscolare)</a:t>
            </a:r>
            <a:endParaRPr lang="en-US" sz="2400" dirty="0"/>
          </a:p>
        </p:txBody>
      </p:sp>
    </p:spTree>
    <p:extLst>
      <p:ext uri="{BB962C8B-B14F-4D97-AF65-F5344CB8AC3E}">
        <p14:creationId xmlns:p14="http://schemas.microsoft.com/office/powerpoint/2010/main" val="1967880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C7FCB7-D512-55A7-85F8-9D7DCE21CB1D}"/>
              </a:ext>
            </a:extLst>
          </p:cNvPr>
          <p:cNvSpPr txBox="1"/>
          <p:nvPr/>
        </p:nvSpPr>
        <p:spPr>
          <a:xfrm>
            <a:off x="162368" y="87071"/>
            <a:ext cx="9752542" cy="523220"/>
          </a:xfrm>
          <a:prstGeom prst="rect">
            <a:avLst/>
          </a:prstGeom>
          <a:noFill/>
        </p:spPr>
        <p:txBody>
          <a:bodyPr wrap="none" rtlCol="0">
            <a:spAutoFit/>
          </a:bodyPr>
          <a:lstStyle/>
          <a:p>
            <a:r>
              <a:rPr lang="it-IT" sz="2800" b="1" dirty="0">
                <a:solidFill>
                  <a:srgbClr val="0070C0"/>
                </a:solidFill>
              </a:rPr>
              <a:t>L’era dell’insulina: ci vorranno molti anni per utilizzarla al meglio</a:t>
            </a:r>
          </a:p>
        </p:txBody>
      </p:sp>
      <p:sp>
        <p:nvSpPr>
          <p:cNvPr id="4" name="TextBox 3">
            <a:extLst>
              <a:ext uri="{FF2B5EF4-FFF2-40B4-BE49-F238E27FC236}">
                <a16:creationId xmlns:a16="http://schemas.microsoft.com/office/drawing/2014/main" id="{19214FC3-C686-9F78-F502-4AB69CA28541}"/>
              </a:ext>
            </a:extLst>
          </p:cNvPr>
          <p:cNvSpPr txBox="1"/>
          <p:nvPr/>
        </p:nvSpPr>
        <p:spPr>
          <a:xfrm>
            <a:off x="162367" y="692115"/>
            <a:ext cx="11623979" cy="1107996"/>
          </a:xfrm>
          <a:prstGeom prst="rect">
            <a:avLst/>
          </a:prstGeom>
          <a:noFill/>
        </p:spPr>
        <p:txBody>
          <a:bodyPr wrap="square">
            <a:spAutoFit/>
          </a:bodyPr>
          <a:lstStyle/>
          <a:p>
            <a:r>
              <a:rPr lang="it-IT" sz="2200" dirty="0"/>
              <a:t>L'introduzione dell'insulina nel 1922 trasformò una malattia acuta e mortale in una </a:t>
            </a:r>
            <a:r>
              <a:rPr lang="it-IT" sz="2200" b="1" dirty="0"/>
              <a:t>malattia cronica: </a:t>
            </a:r>
            <a:r>
              <a:rPr lang="it-IT" sz="2200" dirty="0"/>
              <a:t>i pazienti non morivano più di chetoacidosi in pochi mesi, ma sopravvivevano abbastanza a lungo da permettere all'iperglicemia cronica di devastare i loro tessuti.</a:t>
            </a:r>
            <a:endParaRPr lang="en-US" sz="2200" dirty="0"/>
          </a:p>
        </p:txBody>
      </p:sp>
      <p:sp>
        <p:nvSpPr>
          <p:cNvPr id="6" name="TextBox 5">
            <a:extLst>
              <a:ext uri="{FF2B5EF4-FFF2-40B4-BE49-F238E27FC236}">
                <a16:creationId xmlns:a16="http://schemas.microsoft.com/office/drawing/2014/main" id="{F60045A5-6129-A14F-1949-50FE734CBBFB}"/>
              </a:ext>
            </a:extLst>
          </p:cNvPr>
          <p:cNvSpPr txBox="1"/>
          <p:nvPr/>
        </p:nvSpPr>
        <p:spPr>
          <a:xfrm>
            <a:off x="237004" y="2010334"/>
            <a:ext cx="11549341" cy="4555093"/>
          </a:xfrm>
          <a:prstGeom prst="rect">
            <a:avLst/>
          </a:prstGeom>
          <a:noFill/>
        </p:spPr>
        <p:txBody>
          <a:bodyPr wrap="square">
            <a:spAutoFit/>
          </a:bodyPr>
          <a:lstStyle/>
          <a:p>
            <a:pPr>
              <a:spcBef>
                <a:spcPts val="600"/>
              </a:spcBef>
              <a:buNone/>
            </a:pPr>
            <a:r>
              <a:rPr lang="it-IT" sz="2000" b="1" dirty="0"/>
              <a:t>1. Anni '20: L'era del "Paziente Sopravvissuto"</a:t>
            </a:r>
          </a:p>
          <a:p>
            <a:pPr>
              <a:spcBef>
                <a:spcPts val="600"/>
              </a:spcBef>
              <a:buNone/>
            </a:pPr>
            <a:r>
              <a:rPr lang="it-IT" sz="2000" dirty="0"/>
              <a:t>L'insulina dell'epoca era impura (estratta dal pancreas di bovini o suini) e a brevissima durata d'azione, rendendo il controllo glicemico estremamente instabile.</a:t>
            </a:r>
          </a:p>
          <a:p>
            <a:pPr>
              <a:spcBef>
                <a:spcPts val="600"/>
              </a:spcBef>
            </a:pPr>
            <a:r>
              <a:rPr lang="it-IT" sz="2000" dirty="0"/>
              <a:t>Già verso la fine degli anni '20, i medici iniziarono a notare che i pazienti sopravvissuti per più di 5-10 anni mostravano segni precoci di problemi renali e visivi, ma venivano spesso scambiati per complicazioni legate all'invecchiamento precoce dovuto alla malnutrizione passata.</a:t>
            </a:r>
          </a:p>
          <a:p>
            <a:pPr>
              <a:spcBef>
                <a:spcPts val="600"/>
              </a:spcBef>
              <a:buNone/>
            </a:pPr>
            <a:r>
              <a:rPr lang="it-IT" sz="2000" b="1" dirty="0"/>
              <a:t>2. Anni '30: La comparsa della Nefropatia.</a:t>
            </a:r>
            <a:r>
              <a:rPr lang="it-IT" sz="2000" dirty="0"/>
              <a:t> </a:t>
            </a:r>
            <a:r>
              <a:rPr lang="it-IT" sz="2000" b="1" dirty="0"/>
              <a:t>1936 - </a:t>
            </a:r>
            <a:r>
              <a:rPr lang="it-IT" sz="2000" b="1" dirty="0" err="1"/>
              <a:t>Kimmelstiel</a:t>
            </a:r>
            <a:r>
              <a:rPr lang="it-IT" sz="2000" b="1" dirty="0"/>
              <a:t> e Wilson:</a:t>
            </a:r>
            <a:r>
              <a:rPr lang="it-IT" sz="2000" dirty="0"/>
              <a:t> dimostrarono che il diabete causava una patologia renale unica e distinta dalle altre forme di nefrite a causa di una microangiopatia. </a:t>
            </a:r>
          </a:p>
          <a:p>
            <a:pPr>
              <a:spcBef>
                <a:spcPts val="600"/>
              </a:spcBef>
              <a:buNone/>
            </a:pPr>
            <a:r>
              <a:rPr lang="it-IT" sz="2000" b="1" dirty="0"/>
              <a:t>3. Anni '40: Il riconoscimento della Retinopatia</a:t>
            </a:r>
          </a:p>
          <a:p>
            <a:pPr>
              <a:spcBef>
                <a:spcPts val="600"/>
              </a:spcBef>
              <a:buNone/>
            </a:pPr>
            <a:r>
              <a:rPr lang="it-IT" sz="2000" dirty="0"/>
              <a:t>I medici iniziarono a documentare sistematicamente la cecità nei giovani diabetici. Arthur Ballantyne dimostrò che le emorragie retiniche e gli essudati nel diabete non erano dovuti all'ipertensione (come si credeva), ma erano il risultato diretto di alterazioni nei capillari retinici (</a:t>
            </a:r>
            <a:r>
              <a:rPr lang="it-IT" sz="2000" dirty="0" err="1"/>
              <a:t>microaneurismi</a:t>
            </a:r>
            <a:r>
              <a:rPr lang="it-IT" sz="2000" dirty="0"/>
              <a:t>).</a:t>
            </a:r>
          </a:p>
          <a:p>
            <a:pPr>
              <a:spcBef>
                <a:spcPts val="600"/>
              </a:spcBef>
            </a:pPr>
            <a:r>
              <a:rPr lang="it-IT" sz="2000" dirty="0"/>
              <a:t>Il </a:t>
            </a:r>
            <a:r>
              <a:rPr lang="it-IT" sz="2000" b="1" dirty="0"/>
              <a:t>60-70%</a:t>
            </a:r>
            <a:r>
              <a:rPr lang="it-IT" sz="2000" dirty="0"/>
              <a:t> dei pazienti che avevano convissuto con il diabete per &gt; 20 anni presentava retinopatia.</a:t>
            </a:r>
          </a:p>
        </p:txBody>
      </p:sp>
    </p:spTree>
    <p:extLst>
      <p:ext uri="{BB962C8B-B14F-4D97-AF65-F5344CB8AC3E}">
        <p14:creationId xmlns:p14="http://schemas.microsoft.com/office/powerpoint/2010/main" val="2548967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E2234-42AC-709C-637A-ECACB4CA49BC}"/>
              </a:ext>
            </a:extLst>
          </p:cNvPr>
          <p:cNvSpPr>
            <a:spLocks noChangeArrowheads="1"/>
          </p:cNvSpPr>
          <p:nvPr/>
        </p:nvSpPr>
        <p:spPr bwMode="auto">
          <a:xfrm>
            <a:off x="897211" y="1662084"/>
            <a:ext cx="9914223"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Strumenti</a:t>
            </a:r>
            <a:r>
              <a:rPr kumimoji="0" lang="en-US" altLang="en-US" sz="1800" b="1" i="0" u="none" strike="noStrike" cap="none" normalizeH="0" baseline="0" dirty="0">
                <a:ln>
                  <a:noFill/>
                </a:ln>
                <a:solidFill>
                  <a:schemeClr val="tx1"/>
                </a:solidFill>
                <a:effectLst/>
                <a:latin typeface="Arial" panose="020B0604020202020204" pitchFamily="34" charset="0"/>
              </a:rPr>
              <a:t> di </a:t>
            </a:r>
            <a:r>
              <a:rPr kumimoji="0" lang="en-US" altLang="en-US" sz="1800" b="1" i="0" u="none" strike="noStrike" cap="none" normalizeH="0" baseline="0" dirty="0" err="1">
                <a:ln>
                  <a:noFill/>
                </a:ln>
                <a:solidFill>
                  <a:schemeClr val="tx1"/>
                </a:solidFill>
                <a:effectLst/>
                <a:latin typeface="Arial" panose="020B0604020202020204" pitchFamily="34" charset="0"/>
              </a:rPr>
              <a:t>monitoraggio</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800" b="0" i="0" u="none" strike="noStrike" cap="none" normalizeH="0" baseline="0" dirty="0">
                <a:ln>
                  <a:noFill/>
                </a:ln>
                <a:solidFill>
                  <a:schemeClr val="tx1"/>
                </a:solidFill>
                <a:effectLst/>
                <a:latin typeface="Arial" panose="020B0604020202020204" pitchFamily="34" charset="0"/>
              </a:rPr>
              <a:t> I </a:t>
            </a:r>
            <a:r>
              <a:rPr kumimoji="0" lang="en-US" altLang="en-US" sz="1800" b="0" i="0" u="none" strike="noStrike" cap="none" normalizeH="0" baseline="0" dirty="0" err="1">
                <a:ln>
                  <a:noFill/>
                </a:ln>
                <a:solidFill>
                  <a:schemeClr val="tx1"/>
                </a:solidFill>
                <a:effectLst/>
                <a:latin typeface="Arial" panose="020B0604020202020204" pitchFamily="34" charset="0"/>
              </a:rPr>
              <a:t>pazienti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potevano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testare</a:t>
            </a:r>
            <a:r>
              <a:rPr kumimoji="0" lang="en-US" altLang="en-US" sz="1800" b="0" i="0" u="none" strike="noStrike" cap="none" normalizeH="0" baseline="0" dirty="0">
                <a:ln>
                  <a:noFill/>
                </a:ln>
                <a:solidFill>
                  <a:schemeClr val="tx1"/>
                </a:solidFill>
                <a:effectLst/>
                <a:latin typeface="Arial" panose="020B0604020202020204" pitchFamily="34" charset="0"/>
              </a:rPr>
              <a:t> solo lo </a:t>
            </a:r>
            <a:r>
              <a:rPr kumimoji="0" lang="en-US" altLang="en-US" sz="1800" b="0" i="0" u="none" strike="noStrike" cap="none" normalizeH="0" baseline="0" dirty="0" err="1">
                <a:ln>
                  <a:noFill/>
                </a:ln>
                <a:solidFill>
                  <a:schemeClr val="tx1"/>
                </a:solidFill>
                <a:effectLst/>
                <a:latin typeface="Arial" panose="020B0604020202020204" pitchFamily="34" charset="0"/>
              </a:rPr>
              <a:t>zucchero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nelle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rPr>
              <a:t>urine</a:t>
            </a:r>
            <a:r>
              <a:rPr kumimoji="0" lang="en-US" altLang="en-US" sz="1800" b="0" i="0" u="none" strike="noStrike" cap="none" normalizeH="0" baseline="0" dirty="0">
                <a:ln>
                  <a:noFill/>
                </a:ln>
                <a:solidFill>
                  <a:schemeClr val="tx1"/>
                </a:solidFill>
                <a:effectLst/>
                <a:latin typeface="Arial" panose="020B0604020202020204" pitchFamily="34" charset="0"/>
              </a:rPr>
              <a:t> con </a:t>
            </a:r>
            <a:r>
              <a:rPr kumimoji="0" lang="en-US" altLang="en-US" sz="1800" b="0" i="0" u="none" strike="noStrike" cap="none" normalizeH="0" baseline="0" dirty="0" err="1">
                <a:ln>
                  <a:noFill/>
                </a:ln>
                <a:solidFill>
                  <a:schemeClr val="tx1"/>
                </a:solidFill>
                <a:effectLst/>
                <a:latin typeface="Arial" panose="020B0604020202020204" pitchFamily="34" charset="0"/>
              </a:rPr>
              <a:t>reagenti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che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cambiavano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colore</a:t>
            </a:r>
            <a:r>
              <a:rPr kumimoji="0" lang="en-US" altLang="en-US" sz="1800" b="0" i="0" u="none" strike="noStrike" cap="none" normalizeH="0" baseline="0" dirty="0">
                <a:ln>
                  <a:noFill/>
                </a:ln>
                <a:solidFill>
                  <a:schemeClr val="tx1"/>
                </a:solidFill>
                <a:effectLst/>
                <a:latin typeface="Arial" panose="020B0604020202020204" pitchFamily="34" charset="0"/>
              </a:rPr>
              <a:t> (test di Benedict). Era un </a:t>
            </a:r>
            <a:r>
              <a:rPr kumimoji="0" lang="en-US" altLang="en-US" sz="1800" b="0" i="0" u="none" strike="noStrike" cap="none" normalizeH="0" baseline="0" dirty="0" err="1">
                <a:ln>
                  <a:noFill/>
                </a:ln>
                <a:solidFill>
                  <a:schemeClr val="tx1"/>
                </a:solidFill>
                <a:effectLst/>
                <a:latin typeface="Arial" panose="020B0604020202020204" pitchFamily="34" charset="0"/>
              </a:rPr>
              <a:t>metodo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impreciso</a:t>
            </a:r>
            <a:r>
              <a:rPr kumimoji="0" lang="en-US" altLang="en-US" sz="1800" b="0" i="0" u="none" strike="noStrike" cap="none" normalizeH="0" baseline="0" dirty="0">
                <a:ln>
                  <a:noFill/>
                </a:ln>
                <a:solidFill>
                  <a:schemeClr val="tx1"/>
                </a:solidFill>
                <a:effectLst/>
                <a:latin typeface="Arial" panose="020B0604020202020204" pitchFamily="34" charset="0"/>
              </a:rPr>
              <a:t> e "in </a:t>
            </a:r>
            <a:r>
              <a:rPr kumimoji="0" lang="en-US" altLang="en-US" sz="1800" b="0" i="0" u="none" strike="noStrike" cap="none" normalizeH="0" baseline="0" dirty="0" err="1">
                <a:ln>
                  <a:noFill/>
                </a:ln>
                <a:solidFill>
                  <a:schemeClr val="tx1"/>
                </a:solidFill>
                <a:effectLst/>
                <a:latin typeface="Arial" panose="020B0604020202020204" pitchFamily="34" charset="0"/>
              </a:rPr>
              <a:t>ritardo</a:t>
            </a:r>
            <a:r>
              <a:rPr kumimoji="0" lang="en-US" altLang="en-US" sz="1800" b="0" i="0" u="none" strike="noStrike" cap="none" normalizeH="0" baseline="0" dirty="0">
                <a:ln>
                  <a:noFill/>
                </a:ln>
                <a:solidFill>
                  <a:schemeClr val="tx1"/>
                </a:solidFill>
                <a:effectLst/>
                <a:latin typeface="Arial" panose="020B0604020202020204" pitchFamily="34" charset="0"/>
              </a:rPr>
              <a:t>" rispetto alla </a:t>
            </a:r>
            <a:r>
              <a:rPr kumimoji="0" lang="en-US" altLang="en-US" sz="1800" b="0" i="0" u="none" strike="noStrike" cap="none" normalizeH="0" baseline="0" dirty="0" err="1">
                <a:ln>
                  <a:noFill/>
                </a:ln>
                <a:solidFill>
                  <a:schemeClr val="tx1"/>
                </a:solidFill>
                <a:effectLst/>
                <a:latin typeface="Arial" panose="020B0604020202020204" pitchFamily="34" charset="0"/>
              </a:rPr>
              <a:t>glicemia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reale</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Farmacocinetica</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800" b="0" i="0" u="none" strike="noStrike" cap="none" normalizeH="0" baseline="0" dirty="0">
                <a:ln>
                  <a:noFill/>
                </a:ln>
                <a:solidFill>
                  <a:schemeClr val="tx1"/>
                </a:solidFill>
                <a:effectLst/>
                <a:latin typeface="Arial" panose="020B0604020202020204" pitchFamily="34" charset="0"/>
              </a:rPr>
              <a:t> Le prime </a:t>
            </a:r>
            <a:r>
              <a:rPr kumimoji="0" lang="en-US" altLang="en-US" sz="1800" b="0" i="0" u="none" strike="noStrike" cap="none" normalizeH="0" baseline="0" dirty="0" err="1">
                <a:ln>
                  <a:noFill/>
                </a:ln>
                <a:solidFill>
                  <a:schemeClr val="tx1"/>
                </a:solidFill>
                <a:effectLst/>
                <a:latin typeface="Arial" panose="020B0604020202020204" pitchFamily="34" charset="0"/>
              </a:rPr>
              <a:t>insuline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duravano</a:t>
            </a:r>
            <a:r>
              <a:rPr kumimoji="0" lang="en-US" altLang="en-US" sz="1800" b="0" i="0" u="none" strike="noStrike" cap="none" normalizeH="0" baseline="0" dirty="0">
                <a:ln>
                  <a:noFill/>
                </a:ln>
                <a:solidFill>
                  <a:schemeClr val="tx1"/>
                </a:solidFill>
                <a:effectLst/>
                <a:latin typeface="Arial" panose="020B0604020202020204" pitchFamily="34" charset="0"/>
              </a:rPr>
              <a:t> solo poche ore, </a:t>
            </a:r>
            <a:r>
              <a:rPr kumimoji="0" lang="en-US" altLang="en-US" sz="1800" b="0" i="0" u="none" strike="noStrike" cap="none" normalizeH="0" baseline="0" dirty="0" err="1">
                <a:ln>
                  <a:noFill/>
                </a:ln>
                <a:solidFill>
                  <a:schemeClr val="tx1"/>
                </a:solidFill>
                <a:effectLst/>
                <a:latin typeface="Arial" panose="020B0604020202020204" pitchFamily="34" charset="0"/>
              </a:rPr>
              <a:t>causando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violenti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picchi</a:t>
            </a:r>
            <a:r>
              <a:rPr kumimoji="0" lang="en-US" altLang="en-US" sz="1800" b="0" i="0" u="none" strike="noStrike" cap="none" normalizeH="0" baseline="0" dirty="0">
                <a:ln>
                  <a:noFill/>
                </a:ln>
                <a:solidFill>
                  <a:schemeClr val="tx1"/>
                </a:solidFill>
                <a:effectLst/>
                <a:latin typeface="Arial" panose="020B0604020202020204" pitchFamily="34" charset="0"/>
              </a:rPr>
              <a:t> e </a:t>
            </a:r>
            <a:r>
              <a:rPr kumimoji="0" lang="en-US" altLang="en-US" sz="1800" b="0" i="0" u="none" strike="noStrike" cap="none" normalizeH="0" baseline="0" dirty="0" err="1">
                <a:ln>
                  <a:noFill/>
                </a:ln>
                <a:solidFill>
                  <a:schemeClr val="tx1"/>
                </a:solidFill>
                <a:effectLst/>
                <a:latin typeface="Arial" panose="020B0604020202020204" pitchFamily="34" charset="0"/>
              </a:rPr>
              <a:t>cadute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l'effetto</a:t>
            </a:r>
            <a:r>
              <a:rPr kumimoji="0" lang="en-US" altLang="en-US" sz="1800" b="0" i="0" u="none" strike="noStrike" cap="none" normalizeH="0" baseline="0" dirty="0">
                <a:ln>
                  <a:noFill/>
                </a:ln>
                <a:solidFill>
                  <a:schemeClr val="tx1"/>
                </a:solidFill>
                <a:effectLst/>
                <a:latin typeface="Arial" panose="020B0604020202020204" pitchFamily="34" charset="0"/>
              </a:rPr>
              <a:t> "yo-yo").</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Filosofia medica: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Molti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medici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dell'epoca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credevano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che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l'importante</a:t>
            </a:r>
            <a:r>
              <a:rPr kumimoji="0" lang="en-US" altLang="en-US" sz="1800" b="0" i="0" u="none" strike="noStrike" cap="none" normalizeH="0" baseline="0" dirty="0">
                <a:ln>
                  <a:noFill/>
                </a:ln>
                <a:solidFill>
                  <a:schemeClr val="tx1"/>
                </a:solidFill>
                <a:effectLst/>
                <a:latin typeface="Arial" panose="020B0604020202020204" pitchFamily="34" charset="0"/>
              </a:rPr>
              <a:t> fosse solo </a:t>
            </a:r>
            <a:r>
              <a:rPr kumimoji="0" lang="en-US" altLang="en-US" sz="1800" b="0" i="0" u="none" strike="noStrike" cap="none" normalizeH="0" baseline="0" dirty="0" err="1">
                <a:ln>
                  <a:noFill/>
                </a:ln>
                <a:solidFill>
                  <a:schemeClr val="tx1"/>
                </a:solidFill>
                <a:effectLst/>
                <a:latin typeface="Arial" panose="020B0604020202020204" pitchFamily="34" charset="0"/>
              </a:rPr>
              <a:t>evitare</a:t>
            </a:r>
            <a:r>
              <a:rPr kumimoji="0" lang="en-US" altLang="en-US" sz="1800" b="0" i="0" u="none" strike="noStrike" cap="none" normalizeH="0" baseline="0" dirty="0">
                <a:ln>
                  <a:noFill/>
                </a:ln>
                <a:solidFill>
                  <a:schemeClr val="tx1"/>
                </a:solidFill>
                <a:effectLst/>
                <a:latin typeface="Arial" panose="020B0604020202020204" pitchFamily="34" charset="0"/>
              </a:rPr>
              <a:t> il coma e lo </a:t>
            </a:r>
            <a:r>
              <a:rPr kumimoji="0" lang="en-US" altLang="en-US" sz="1800" b="0" i="0" u="none" strike="noStrike" cap="none" normalizeH="0" baseline="0" dirty="0" err="1">
                <a:ln>
                  <a:noFill/>
                </a:ln>
                <a:solidFill>
                  <a:schemeClr val="tx1"/>
                </a:solidFill>
                <a:effectLst/>
                <a:latin typeface="Arial" panose="020B0604020202020204" pitchFamily="34" charset="0"/>
              </a:rPr>
              <a:t>zucchero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nelle</a:t>
            </a:r>
            <a:r>
              <a:rPr kumimoji="0" lang="en-US" altLang="en-US" sz="1800" b="0" i="0" u="none" strike="noStrike" cap="none" normalizeH="0" baseline="0" dirty="0">
                <a:ln>
                  <a:noFill/>
                </a:ln>
                <a:solidFill>
                  <a:schemeClr val="tx1"/>
                </a:solidFill>
                <a:effectLst/>
                <a:latin typeface="Arial" panose="020B0604020202020204" pitchFamily="34" charset="0"/>
              </a:rPr>
              <a:t> urine, </a:t>
            </a:r>
            <a:r>
              <a:rPr kumimoji="0" lang="en-US" altLang="en-US" sz="1800" b="0" i="0" u="none" strike="noStrike" cap="none" normalizeH="0" baseline="0" dirty="0" err="1">
                <a:ln>
                  <a:noFill/>
                </a:ln>
                <a:solidFill>
                  <a:schemeClr val="tx1"/>
                </a:solidFill>
                <a:effectLst/>
                <a:latin typeface="Arial" panose="020B0604020202020204" pitchFamily="34" charset="0"/>
              </a:rPr>
              <a:t>sottovalutando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danni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causati</a:t>
            </a:r>
            <a:r>
              <a:rPr kumimoji="0" lang="en-US" altLang="en-US" sz="1800" b="0" i="0" u="none" strike="noStrike" cap="none" normalizeH="0" baseline="0" dirty="0">
                <a:ln>
                  <a:noFill/>
                </a:ln>
                <a:solidFill>
                  <a:schemeClr val="tx1"/>
                </a:solidFill>
                <a:effectLst/>
                <a:latin typeface="Arial" panose="020B0604020202020204" pitchFamily="34" charset="0"/>
              </a:rPr>
              <a:t> da </a:t>
            </a:r>
            <a:r>
              <a:rPr kumimoji="0" lang="en-US" altLang="en-US" sz="1800" b="0" i="0" u="none" strike="noStrike" cap="none" normalizeH="0" baseline="0" dirty="0" err="1">
                <a:ln>
                  <a:noFill/>
                </a:ln>
                <a:solidFill>
                  <a:schemeClr val="tx1"/>
                </a:solidFill>
                <a:effectLst/>
                <a:latin typeface="Arial" panose="020B0604020202020204" pitchFamily="34" charset="0"/>
              </a:rPr>
              <a:t>glicemie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costantemente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alte</a:t>
            </a:r>
            <a:r>
              <a:rPr kumimoji="0" lang="en-US" altLang="en-US" sz="1800" b="0" i="0" u="none" strike="noStrike" cap="none" normalizeH="0" baseline="0" dirty="0">
                <a:ln>
                  <a:noFill/>
                </a:ln>
                <a:solidFill>
                  <a:schemeClr val="tx1"/>
                </a:solidFill>
                <a:effectLst/>
                <a:latin typeface="Arial" panose="020B0604020202020204" pitchFamily="34" charset="0"/>
              </a:rPr>
              <a:t> ma "</a:t>
            </a:r>
            <a:r>
              <a:rPr kumimoji="0" lang="en-US" altLang="en-US" sz="1800" b="0" i="0" u="none" strike="noStrike" cap="none" normalizeH="0" baseline="0" dirty="0" err="1">
                <a:ln>
                  <a:noFill/>
                </a:ln>
                <a:solidFill>
                  <a:schemeClr val="tx1"/>
                </a:solidFill>
                <a:effectLst/>
                <a:latin typeface="Arial" panose="020B0604020202020204" pitchFamily="34" charset="0"/>
              </a:rPr>
              <a:t>asintomatiche</a:t>
            </a: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
        <p:nvSpPr>
          <p:cNvPr id="4" name="TextBox 3">
            <a:extLst>
              <a:ext uri="{FF2B5EF4-FFF2-40B4-BE49-F238E27FC236}">
                <a16:creationId xmlns:a16="http://schemas.microsoft.com/office/drawing/2014/main" id="{557B484A-389F-40EB-442F-D92CEDC9FB16}"/>
              </a:ext>
            </a:extLst>
          </p:cNvPr>
          <p:cNvSpPr txBox="1"/>
          <p:nvPr/>
        </p:nvSpPr>
        <p:spPr>
          <a:xfrm>
            <a:off x="162368" y="87071"/>
            <a:ext cx="3595984" cy="523220"/>
          </a:xfrm>
          <a:prstGeom prst="rect">
            <a:avLst/>
          </a:prstGeom>
          <a:noFill/>
        </p:spPr>
        <p:txBody>
          <a:bodyPr wrap="none" rtlCol="0">
            <a:spAutoFit/>
          </a:bodyPr>
          <a:lstStyle/>
          <a:p>
            <a:r>
              <a:rPr lang="it-IT" sz="2800" b="1" dirty="0">
                <a:solidFill>
                  <a:srgbClr val="0070C0"/>
                </a:solidFill>
              </a:rPr>
              <a:t>Il trionfo della tragedia</a:t>
            </a:r>
          </a:p>
        </p:txBody>
      </p:sp>
    </p:spTree>
    <p:extLst>
      <p:ext uri="{BB962C8B-B14F-4D97-AF65-F5344CB8AC3E}">
        <p14:creationId xmlns:p14="http://schemas.microsoft.com/office/powerpoint/2010/main" val="3636843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7285DA-79C7-367F-6E99-99EAAD7A4313}"/>
              </a:ext>
            </a:extLst>
          </p:cNvPr>
          <p:cNvSpPr txBox="1"/>
          <p:nvPr/>
        </p:nvSpPr>
        <p:spPr>
          <a:xfrm>
            <a:off x="162368" y="669883"/>
            <a:ext cx="11382154" cy="1569660"/>
          </a:xfrm>
          <a:prstGeom prst="rect">
            <a:avLst/>
          </a:prstGeom>
          <a:noFill/>
        </p:spPr>
        <p:txBody>
          <a:bodyPr wrap="square" rtlCol="0">
            <a:spAutoFit/>
          </a:bodyPr>
          <a:lstStyle/>
          <a:p>
            <a:r>
              <a:rPr lang="it-IT" sz="2400" b="1" dirty="0"/>
              <a:t>Danno Proteico da glicazione</a:t>
            </a:r>
          </a:p>
          <a:p>
            <a:r>
              <a:rPr lang="it-IT" sz="2400" dirty="0"/>
              <a:t>Il gruppo aldeide del glucosio reagisce con i gruppi aminici terminali delle proteine e con l’</a:t>
            </a:r>
            <a:r>
              <a:rPr lang="el-GR" sz="2400" dirty="0"/>
              <a:t>ε</a:t>
            </a:r>
            <a:r>
              <a:rPr lang="it-IT" sz="2400" dirty="0"/>
              <a:t>-</a:t>
            </a:r>
            <a:r>
              <a:rPr lang="it-IT" sz="2400" dirty="0" err="1"/>
              <a:t>aminogruppo</a:t>
            </a:r>
            <a:r>
              <a:rPr lang="it-IT" sz="2400" dirty="0"/>
              <a:t> della lisina fino a produrre </a:t>
            </a:r>
            <a:r>
              <a:rPr lang="it-IT" sz="2400" b="1" dirty="0"/>
              <a:t>Advanced </a:t>
            </a:r>
            <a:r>
              <a:rPr lang="it-IT" sz="2400" b="1" dirty="0" err="1"/>
              <a:t>Glycosylation</a:t>
            </a:r>
            <a:r>
              <a:rPr lang="it-IT" sz="2400" b="1" dirty="0"/>
              <a:t> END products </a:t>
            </a:r>
            <a:r>
              <a:rPr lang="it-IT" sz="2400" dirty="0"/>
              <a:t>(</a:t>
            </a:r>
            <a:r>
              <a:rPr lang="it-IT" sz="2400" b="1" dirty="0"/>
              <a:t>prodotti AGE</a:t>
            </a:r>
            <a:r>
              <a:rPr lang="it-IT" sz="2400" dirty="0"/>
              <a:t>)</a:t>
            </a:r>
          </a:p>
        </p:txBody>
      </p:sp>
      <p:sp>
        <p:nvSpPr>
          <p:cNvPr id="7" name="TextBox 6">
            <a:extLst>
              <a:ext uri="{FF2B5EF4-FFF2-40B4-BE49-F238E27FC236}">
                <a16:creationId xmlns:a16="http://schemas.microsoft.com/office/drawing/2014/main" id="{66039CDF-EE3D-0A6C-8888-FCAFC36BA8C7}"/>
              </a:ext>
            </a:extLst>
          </p:cNvPr>
          <p:cNvSpPr txBox="1"/>
          <p:nvPr/>
        </p:nvSpPr>
        <p:spPr>
          <a:xfrm>
            <a:off x="162368" y="87071"/>
            <a:ext cx="2431884" cy="523220"/>
          </a:xfrm>
          <a:prstGeom prst="rect">
            <a:avLst/>
          </a:prstGeom>
          <a:noFill/>
        </p:spPr>
        <p:txBody>
          <a:bodyPr wrap="none" rtlCol="0">
            <a:spAutoFit/>
          </a:bodyPr>
          <a:lstStyle/>
          <a:p>
            <a:r>
              <a:rPr lang="it-IT" sz="2800" b="1" dirty="0">
                <a:solidFill>
                  <a:srgbClr val="0070C0"/>
                </a:solidFill>
              </a:rPr>
              <a:t>PRODOTTI AGE</a:t>
            </a:r>
          </a:p>
        </p:txBody>
      </p:sp>
      <p:sp>
        <p:nvSpPr>
          <p:cNvPr id="2" name="Rectangle 1">
            <a:extLst>
              <a:ext uri="{FF2B5EF4-FFF2-40B4-BE49-F238E27FC236}">
                <a16:creationId xmlns:a16="http://schemas.microsoft.com/office/drawing/2014/main" id="{68408790-ED89-70AA-4230-0F662DE623F9}"/>
              </a:ext>
            </a:extLst>
          </p:cNvPr>
          <p:cNvSpPr>
            <a:spLocks noChangeArrowheads="1"/>
          </p:cNvSpPr>
          <p:nvPr/>
        </p:nvSpPr>
        <p:spPr bwMode="auto">
          <a:xfrm>
            <a:off x="223553" y="5139713"/>
            <a:ext cx="1138215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Base di Schiff:</a:t>
            </a:r>
            <a:r>
              <a:rPr kumimoji="0" lang="en-US" altLang="en-US" sz="1800" b="0" i="0" u="none" strike="noStrike" cap="none" normalizeH="0" baseline="0" dirty="0">
                <a:ln>
                  <a:noFill/>
                </a:ln>
                <a:solidFill>
                  <a:schemeClr val="tx1"/>
                </a:solidFill>
                <a:effectLst/>
                <a:latin typeface="Arial" panose="020B0604020202020204" pitchFamily="34" charset="0"/>
              </a:rPr>
              <a:t> Il </a:t>
            </a:r>
            <a:r>
              <a:rPr kumimoji="0" lang="en-US" altLang="en-US" sz="1800" b="0" i="0" u="none" strike="noStrike" cap="none" normalizeH="0" baseline="0" dirty="0" err="1">
                <a:ln>
                  <a:noFill/>
                </a:ln>
                <a:solidFill>
                  <a:schemeClr val="tx1"/>
                </a:solidFill>
                <a:effectLst/>
                <a:latin typeface="Arial" panose="020B0604020202020204" pitchFamily="34" charset="0"/>
              </a:rPr>
              <a:t>glucosio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lega</a:t>
            </a:r>
            <a:r>
              <a:rPr kumimoji="0" lang="en-US" altLang="en-US" sz="1800" b="0" i="0" u="none" strike="noStrike" cap="none" normalizeH="0" baseline="0" dirty="0">
                <a:ln>
                  <a:noFill/>
                </a:ln>
                <a:solidFill>
                  <a:schemeClr val="tx1"/>
                </a:solidFill>
                <a:effectLst/>
                <a:latin typeface="Arial" panose="020B0604020202020204" pitchFamily="34" charset="0"/>
              </a:rPr>
              <a:t> a </a:t>
            </a:r>
            <a:r>
              <a:rPr kumimoji="0" lang="en-US" altLang="en-US" sz="1800" b="0" i="0" u="none" strike="noStrike" cap="none" normalizeH="0" baseline="0" dirty="0" err="1">
                <a:ln>
                  <a:noFill/>
                </a:ln>
                <a:solidFill>
                  <a:schemeClr val="tx1"/>
                </a:solidFill>
                <a:effectLst/>
                <a:latin typeface="Arial" panose="020B0604020202020204" pitchFamily="34" charset="0"/>
              </a:rPr>
              <a:t>una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proteina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reazione</a:t>
            </a:r>
            <a:r>
              <a:rPr kumimoji="0" lang="en-US" altLang="en-US" sz="1800" b="0" i="0" u="none" strike="noStrike" cap="none" normalizeH="0" baseline="0" dirty="0">
                <a:ln>
                  <a:noFill/>
                </a:ln>
                <a:solidFill>
                  <a:schemeClr val="tx1"/>
                </a:solidFill>
                <a:effectLst/>
                <a:latin typeface="Arial" panose="020B0604020202020204" pitchFamily="34" charset="0"/>
              </a:rPr>
              <a:t> veloce e </a:t>
            </a:r>
            <a:r>
              <a:rPr kumimoji="0" lang="en-US" altLang="en-US" sz="1800" b="0" i="0" u="none" strike="noStrike" cap="none" normalizeH="0" baseline="0" dirty="0" err="1">
                <a:ln>
                  <a:noFill/>
                </a:ln>
                <a:solidFill>
                  <a:schemeClr val="tx1"/>
                </a:solidFill>
                <a:effectLst/>
                <a:latin typeface="Arial" panose="020B0604020202020204" pitchFamily="34" charset="0"/>
              </a:rPr>
              <a:t>reversibile</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Prodotti</a:t>
            </a:r>
            <a:r>
              <a:rPr kumimoji="0" lang="en-US" altLang="en-US" sz="1800" b="1" i="0" u="none" strike="noStrike" cap="none" normalizeH="0" baseline="0" dirty="0">
                <a:ln>
                  <a:noFill/>
                </a:ln>
                <a:solidFill>
                  <a:schemeClr val="tx1"/>
                </a:solidFill>
                <a:effectLst/>
                <a:latin typeface="Arial" panose="020B0604020202020204" pitchFamily="34" charset="0"/>
              </a:rPr>
              <a:t> di Amadori:</a:t>
            </a:r>
            <a:r>
              <a:rPr kumimoji="0" lang="en-US" altLang="en-US" sz="1800" b="0" i="0" u="none" strike="noStrike" cap="none" normalizeH="0" baseline="0" dirty="0">
                <a:ln>
                  <a:noFill/>
                </a:ln>
                <a:solidFill>
                  <a:schemeClr val="tx1"/>
                </a:solidFill>
                <a:effectLst/>
                <a:latin typeface="Arial" panose="020B0604020202020204" pitchFamily="34" charset="0"/>
              </a:rPr>
              <a:t> Il </a:t>
            </a:r>
            <a:r>
              <a:rPr kumimoji="0" lang="en-US" altLang="en-US" sz="1800" b="0" i="0" u="none" strike="noStrike" cap="none" normalizeH="0" baseline="0" dirty="0" err="1">
                <a:ln>
                  <a:noFill/>
                </a:ln>
                <a:solidFill>
                  <a:schemeClr val="tx1"/>
                </a:solidFill>
                <a:effectLst/>
                <a:latin typeface="Arial" panose="020B0604020202020204" pitchFamily="34" charset="0"/>
              </a:rPr>
              <a:t>legame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stabilizza</a:t>
            </a:r>
            <a:r>
              <a:rPr kumimoji="0" lang="en-US" altLang="en-US" sz="1800" b="0" i="0" u="none" strike="noStrike" cap="none" normalizeH="0" baseline="0" dirty="0">
                <a:ln>
                  <a:noFill/>
                </a:ln>
                <a:solidFill>
                  <a:schemeClr val="tx1"/>
                </a:solidFill>
                <a:effectLst/>
                <a:latin typeface="Arial" panose="020B0604020202020204" pitchFamily="34" charset="0"/>
              </a:rPr>
              <a:t>. Se la </a:t>
            </a:r>
            <a:r>
              <a:rPr kumimoji="0" lang="en-US" altLang="en-US" sz="1800" b="0" i="0" u="none" strike="noStrike" cap="none" normalizeH="0" baseline="0" dirty="0" err="1">
                <a:ln>
                  <a:noFill/>
                </a:ln>
                <a:solidFill>
                  <a:schemeClr val="tx1"/>
                </a:solidFill>
                <a:effectLst/>
                <a:latin typeface="Arial" panose="020B0604020202020204" pitchFamily="34" charset="0"/>
              </a:rPr>
              <a:t>glicemia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scende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questo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processo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può</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ancora</a:t>
            </a:r>
            <a:r>
              <a:rPr kumimoji="0" lang="en-US" altLang="en-US" sz="1800" b="0" i="0" u="none" strike="noStrike" cap="none" normalizeH="0" baseline="0" dirty="0">
                <a:ln>
                  <a:noFill/>
                </a:ln>
                <a:solidFill>
                  <a:schemeClr val="tx1"/>
                </a:solidFill>
                <a:effectLst/>
                <a:latin typeface="Arial" panose="020B0604020202020204" pitchFamily="34" charset="0"/>
              </a:rPr>
              <a:t> in </a:t>
            </a:r>
            <a:r>
              <a:rPr kumimoji="0" lang="en-US" altLang="en-US" sz="1800" b="0" i="0" u="none" strike="noStrike" cap="none" normalizeH="0" baseline="0" dirty="0" err="1">
                <a:ln>
                  <a:noFill/>
                </a:ln>
                <a:solidFill>
                  <a:schemeClr val="tx1"/>
                </a:solidFill>
                <a:effectLst/>
                <a:latin typeface="Arial" panose="020B0604020202020204" pitchFamily="34" charset="0"/>
              </a:rPr>
              <a:t>parte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rallentare</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Formazione</a:t>
            </a:r>
            <a:r>
              <a:rPr kumimoji="0" lang="en-US" altLang="en-US" sz="1800" b="1" i="0" u="none" strike="noStrike" cap="none" normalizeH="0" baseline="0" dirty="0">
                <a:ln>
                  <a:noFill/>
                </a:ln>
                <a:solidFill>
                  <a:schemeClr val="tx1"/>
                </a:solidFill>
                <a:effectLst/>
                <a:latin typeface="Arial" panose="020B0604020202020204" pitchFamily="34" charset="0"/>
              </a:rPr>
              <a:t> di AGE:</a:t>
            </a:r>
            <a:r>
              <a:rPr kumimoji="0" lang="en-US" altLang="en-US" sz="1800" b="0" i="0" u="none" strike="noStrike" cap="none" normalizeH="0" baseline="0" dirty="0">
                <a:ln>
                  <a:noFill/>
                </a:ln>
                <a:solidFill>
                  <a:schemeClr val="tx1"/>
                </a:solidFill>
                <a:effectLst/>
                <a:latin typeface="Arial" panose="020B0604020202020204" pitchFamily="34" charset="0"/>
              </a:rPr>
              <a:t> Se </a:t>
            </a:r>
            <a:r>
              <a:rPr kumimoji="0" lang="en-US" altLang="en-US" sz="1800" b="0" i="0" u="none" strike="noStrike" cap="none" normalizeH="0" baseline="0" dirty="0" err="1">
                <a:ln>
                  <a:noFill/>
                </a:ln>
                <a:solidFill>
                  <a:schemeClr val="tx1"/>
                </a:solidFill>
                <a:effectLst/>
                <a:latin typeface="Arial" panose="020B0604020202020204" pitchFamily="34" charset="0"/>
              </a:rPr>
              <a:t>l'iperglicemia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persiste</a:t>
            </a:r>
            <a:r>
              <a:rPr kumimoji="0" lang="en-US" altLang="en-US" sz="1800" b="0" i="0" u="none" strike="noStrike" cap="none" normalizeH="0" baseline="0" dirty="0">
                <a:ln>
                  <a:noFill/>
                </a:ln>
                <a:solidFill>
                  <a:schemeClr val="tx1"/>
                </a:solidFill>
                <a:effectLst/>
                <a:latin typeface="Arial" panose="020B0604020202020204" pitchFamily="34" charset="0"/>
              </a:rPr>
              <a:t> per </a:t>
            </a:r>
            <a:r>
              <a:rPr kumimoji="0" lang="en-US" altLang="en-US" sz="1800" b="0" i="0" u="none" strike="noStrike" cap="none" normalizeH="0" baseline="0" dirty="0" err="1">
                <a:ln>
                  <a:noFill/>
                </a:ln>
                <a:solidFill>
                  <a:schemeClr val="tx1"/>
                </a:solidFill>
                <a:effectLst/>
                <a:latin typeface="Arial" panose="020B0604020202020204" pitchFamily="34" charset="0"/>
              </a:rPr>
              <a:t>settimane</a:t>
            </a:r>
            <a:r>
              <a:rPr kumimoji="0" lang="en-US" altLang="en-US" sz="1800" b="0" i="0" u="none" strike="noStrike" cap="none" normalizeH="0" baseline="0" dirty="0">
                <a:ln>
                  <a:noFill/>
                </a:ln>
                <a:solidFill>
                  <a:schemeClr val="tx1"/>
                </a:solidFill>
                <a:effectLst/>
                <a:latin typeface="Arial" panose="020B0604020202020204" pitchFamily="34" charset="0"/>
              </a:rPr>
              <a:t> o </a:t>
            </a:r>
            <a:r>
              <a:rPr kumimoji="0" lang="en-US" altLang="en-US" sz="1800" b="0" i="0" u="none" strike="noStrike" cap="none" normalizeH="0" baseline="0" dirty="0" err="1">
                <a:ln>
                  <a:noFill/>
                </a:ln>
                <a:solidFill>
                  <a:schemeClr val="tx1"/>
                </a:solidFill>
                <a:effectLst/>
                <a:latin typeface="Arial" panose="020B0604020202020204" pitchFamily="34" charset="0"/>
              </a:rPr>
              <a:t>mesi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prodotti</a:t>
            </a:r>
            <a:r>
              <a:rPr kumimoji="0" lang="en-US" altLang="en-US" sz="1800" b="0" i="0" u="none" strike="noStrike" cap="none" normalizeH="0" baseline="0" dirty="0">
                <a:ln>
                  <a:noFill/>
                </a:ln>
                <a:solidFill>
                  <a:schemeClr val="tx1"/>
                </a:solidFill>
                <a:effectLst/>
                <a:latin typeface="Arial" panose="020B0604020202020204" pitchFamily="34" charset="0"/>
              </a:rPr>
              <a:t> di Amadori </a:t>
            </a:r>
            <a:r>
              <a:rPr kumimoji="0" lang="en-US" altLang="en-US" sz="1800" b="0" i="0" u="none" strike="noStrike" cap="none" normalizeH="0" baseline="0" dirty="0" err="1">
                <a:ln>
                  <a:noFill/>
                </a:ln>
                <a:solidFill>
                  <a:schemeClr val="tx1"/>
                </a:solidFill>
                <a:effectLst/>
                <a:latin typeface="Arial" panose="020B0604020202020204" pitchFamily="34" charset="0"/>
              </a:rPr>
              <a:t>subiscono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riarrangiamenti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chimici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irreversibili</a:t>
            </a:r>
            <a:r>
              <a:rPr kumimoji="0" lang="en-US" altLang="en-US" sz="1800" b="0" i="0" u="none" strike="noStrike" cap="none" normalizeH="0" baseline="0" dirty="0">
                <a:ln>
                  <a:noFill/>
                </a:ln>
                <a:solidFill>
                  <a:schemeClr val="tx1"/>
                </a:solidFill>
                <a:effectLst/>
                <a:latin typeface="Arial" panose="020B0604020202020204" pitchFamily="34" charset="0"/>
              </a:rPr>
              <a:t>. Si </a:t>
            </a:r>
            <a:r>
              <a:rPr kumimoji="0" lang="en-US" altLang="en-US" sz="1800" b="0" i="0" u="none" strike="noStrike" cap="none" normalizeH="0" baseline="0" dirty="0" err="1">
                <a:ln>
                  <a:noFill/>
                </a:ln>
                <a:solidFill>
                  <a:schemeClr val="tx1"/>
                </a:solidFill>
                <a:effectLst/>
                <a:latin typeface="Arial" panose="020B0604020202020204" pitchFamily="34" charset="0"/>
              </a:rPr>
              <a:t>formano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legami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crociati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a:ln>
                  <a:noFill/>
                </a:ln>
                <a:solidFill>
                  <a:schemeClr val="tx1"/>
                </a:solidFill>
                <a:effectLst/>
                <a:latin typeface="Arial" panose="020B0604020202020204" pitchFamily="34" charset="0"/>
              </a:rPr>
              <a:t>cross-linking</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che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rendono</a:t>
            </a:r>
            <a:r>
              <a:rPr kumimoji="0" lang="en-US" altLang="en-US" sz="1800" b="0" i="0" u="none" strike="noStrike" cap="none" normalizeH="0" baseline="0" dirty="0">
                <a:ln>
                  <a:noFill/>
                </a:ln>
                <a:solidFill>
                  <a:schemeClr val="tx1"/>
                </a:solidFill>
                <a:effectLst/>
                <a:latin typeface="Arial" panose="020B0604020202020204" pitchFamily="34" charset="0"/>
              </a:rPr>
              <a:t> le </a:t>
            </a:r>
            <a:r>
              <a:rPr kumimoji="0" lang="en-US" altLang="en-US" sz="1800" b="0" i="0" u="none" strike="noStrike" cap="none" normalizeH="0" baseline="0" dirty="0" err="1">
                <a:ln>
                  <a:noFill/>
                </a:ln>
                <a:solidFill>
                  <a:schemeClr val="tx1"/>
                </a:solidFill>
                <a:effectLst/>
                <a:latin typeface="Arial" panose="020B0604020202020204" pitchFamily="34" charset="0"/>
              </a:rPr>
              <a:t>proteine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rigide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388606DE-6233-EFF9-8F1F-46F2534B35BF}"/>
              </a:ext>
            </a:extLst>
          </p:cNvPr>
          <p:cNvPicPr>
            <a:picLocks noChangeAspect="1"/>
          </p:cNvPicPr>
          <p:nvPr/>
        </p:nvPicPr>
        <p:blipFill>
          <a:blip r:embed="rId2"/>
          <a:stretch>
            <a:fillRect/>
          </a:stretch>
        </p:blipFill>
        <p:spPr>
          <a:xfrm>
            <a:off x="223553" y="2392933"/>
            <a:ext cx="7758709" cy="2446841"/>
          </a:xfrm>
          <a:prstGeom prst="rect">
            <a:avLst/>
          </a:prstGeom>
        </p:spPr>
      </p:pic>
      <p:sp>
        <p:nvSpPr>
          <p:cNvPr id="8" name="TextBox 7">
            <a:extLst>
              <a:ext uri="{FF2B5EF4-FFF2-40B4-BE49-F238E27FC236}">
                <a16:creationId xmlns:a16="http://schemas.microsoft.com/office/drawing/2014/main" id="{A3C21B86-BD78-9201-26F4-1877741331F3}"/>
              </a:ext>
            </a:extLst>
          </p:cNvPr>
          <p:cNvSpPr txBox="1"/>
          <p:nvPr/>
        </p:nvSpPr>
        <p:spPr>
          <a:xfrm>
            <a:off x="8377517" y="2433918"/>
            <a:ext cx="3355041" cy="1754326"/>
          </a:xfrm>
          <a:prstGeom prst="rect">
            <a:avLst/>
          </a:prstGeom>
          <a:noFill/>
        </p:spPr>
        <p:txBody>
          <a:bodyPr wrap="square" rtlCol="0">
            <a:spAutoFit/>
          </a:bodyPr>
          <a:lstStyle/>
          <a:p>
            <a:r>
              <a:rPr lang="en-US" dirty="0" err="1"/>
              <a:t>reazione</a:t>
            </a:r>
            <a:r>
              <a:rPr lang="en-US" dirty="0"/>
              <a:t> di Maillard</a:t>
            </a:r>
          </a:p>
          <a:p>
            <a:endParaRPr lang="en-US" dirty="0"/>
          </a:p>
          <a:p>
            <a:r>
              <a:rPr lang="en-US" dirty="0"/>
              <a:t>Come </a:t>
            </a:r>
            <a:r>
              <a:rPr lang="en-US" dirty="0" err="1"/>
              <a:t>caramellarsi</a:t>
            </a:r>
            <a:r>
              <a:rPr lang="en-US" dirty="0"/>
              <a:t> I </a:t>
            </a:r>
            <a:r>
              <a:rPr lang="en-US" dirty="0" err="1"/>
              <a:t>vasi</a:t>
            </a:r>
            <a:r>
              <a:rPr lang="en-US" dirty="0"/>
              <a:t>.</a:t>
            </a:r>
          </a:p>
          <a:p>
            <a:r>
              <a:rPr lang="en-US" dirty="0" err="1"/>
              <a:t>Ingredienti</a:t>
            </a:r>
            <a:r>
              <a:rPr lang="en-US" dirty="0"/>
              <a:t>:</a:t>
            </a:r>
          </a:p>
          <a:p>
            <a:pPr marL="285750" indent="-285750">
              <a:buFontTx/>
              <a:buChar char="-"/>
            </a:pPr>
            <a:r>
              <a:rPr lang="en-US" dirty="0" err="1"/>
              <a:t>Zuccheri</a:t>
            </a:r>
            <a:r>
              <a:rPr lang="en-US" dirty="0"/>
              <a:t> </a:t>
            </a:r>
            <a:r>
              <a:rPr lang="en-US" dirty="0" err="1"/>
              <a:t>riducenti</a:t>
            </a:r>
            <a:endParaRPr lang="en-US" dirty="0"/>
          </a:p>
          <a:p>
            <a:pPr marL="285750" indent="-285750">
              <a:buFontTx/>
              <a:buChar char="-"/>
            </a:pPr>
            <a:r>
              <a:rPr lang="en-US" dirty="0" err="1"/>
              <a:t>Gruppi</a:t>
            </a:r>
            <a:r>
              <a:rPr lang="en-US" dirty="0"/>
              <a:t> </a:t>
            </a:r>
            <a:r>
              <a:rPr lang="en-US" dirty="0" err="1"/>
              <a:t>aminici</a:t>
            </a:r>
            <a:r>
              <a:rPr lang="en-US" dirty="0"/>
              <a:t> delle </a:t>
            </a:r>
            <a:r>
              <a:rPr lang="en-US" dirty="0" err="1"/>
              <a:t>proteine</a:t>
            </a:r>
            <a:endParaRPr lang="en-US" dirty="0"/>
          </a:p>
        </p:txBody>
      </p:sp>
    </p:spTree>
    <p:extLst>
      <p:ext uri="{BB962C8B-B14F-4D97-AF65-F5344CB8AC3E}">
        <p14:creationId xmlns:p14="http://schemas.microsoft.com/office/powerpoint/2010/main" val="486826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93184-4F16-E147-2927-BD808CEE781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0AC34C3-5FBE-0DB6-75B2-7FA9E6FB4F87}"/>
              </a:ext>
            </a:extLst>
          </p:cNvPr>
          <p:cNvSpPr txBox="1"/>
          <p:nvPr/>
        </p:nvSpPr>
        <p:spPr>
          <a:xfrm>
            <a:off x="162368" y="812267"/>
            <a:ext cx="10005237" cy="2554545"/>
          </a:xfrm>
          <a:prstGeom prst="rect">
            <a:avLst/>
          </a:prstGeom>
          <a:noFill/>
        </p:spPr>
        <p:txBody>
          <a:bodyPr wrap="square" rtlCol="0">
            <a:spAutoFit/>
          </a:bodyPr>
          <a:lstStyle/>
          <a:p>
            <a:pPr marL="342900" indent="-342900">
              <a:spcBef>
                <a:spcPts val="1200"/>
              </a:spcBef>
              <a:buFont typeface="Wingdings" panose="05000000000000000000" pitchFamily="2" charset="2"/>
              <a:buChar char="v"/>
            </a:pPr>
            <a:r>
              <a:rPr lang="it-IT" sz="2400" dirty="0"/>
              <a:t>Emoglobina </a:t>
            </a:r>
            <a:r>
              <a:rPr lang="it-IT" sz="2400" dirty="0" err="1"/>
              <a:t>glicata</a:t>
            </a:r>
            <a:endParaRPr lang="it-IT" sz="2400" dirty="0"/>
          </a:p>
          <a:p>
            <a:pPr marL="342900" indent="-342900">
              <a:spcBef>
                <a:spcPts val="1200"/>
              </a:spcBef>
              <a:buFont typeface="Wingdings" panose="05000000000000000000" pitchFamily="2" charset="2"/>
              <a:buChar char="v"/>
            </a:pPr>
            <a:r>
              <a:rPr lang="it-IT" sz="2400" dirty="0"/>
              <a:t>Aterosclerosi per prodotti AGE</a:t>
            </a:r>
          </a:p>
          <a:p>
            <a:pPr marL="342900" indent="-342900">
              <a:spcBef>
                <a:spcPts val="1200"/>
              </a:spcBef>
              <a:buFont typeface="Wingdings" panose="05000000000000000000" pitchFamily="2" charset="2"/>
              <a:buChar char="v"/>
            </a:pPr>
            <a:r>
              <a:rPr lang="it-IT" sz="2400" dirty="0" err="1"/>
              <a:t>Macroangiopatia</a:t>
            </a:r>
            <a:r>
              <a:rPr lang="it-IT" sz="2400" dirty="0"/>
              <a:t> e </a:t>
            </a:r>
            <a:r>
              <a:rPr lang="it-IT" sz="2400" dirty="0" err="1"/>
              <a:t>microangiopatia</a:t>
            </a:r>
            <a:r>
              <a:rPr lang="it-IT" sz="2400" dirty="0"/>
              <a:t> (retinopatia, nefropatia)</a:t>
            </a:r>
          </a:p>
          <a:p>
            <a:pPr marL="342900" indent="-342900">
              <a:spcBef>
                <a:spcPts val="1200"/>
              </a:spcBef>
              <a:buFont typeface="Wingdings" panose="05000000000000000000" pitchFamily="2" charset="2"/>
              <a:buChar char="v"/>
            </a:pPr>
            <a:r>
              <a:rPr lang="it-IT" sz="2400" dirty="0"/>
              <a:t>Maculopatia diabetica</a:t>
            </a:r>
          </a:p>
          <a:p>
            <a:pPr marL="342900" indent="-342900">
              <a:spcBef>
                <a:spcPts val="1200"/>
              </a:spcBef>
              <a:buFont typeface="Wingdings" panose="05000000000000000000" pitchFamily="2" charset="2"/>
              <a:buChar char="v"/>
            </a:pPr>
            <a:r>
              <a:rPr lang="it-IT" sz="2400" dirty="0"/>
              <a:t>Danno leucocitario -&gt; infezioni</a:t>
            </a:r>
          </a:p>
        </p:txBody>
      </p:sp>
      <p:sp>
        <p:nvSpPr>
          <p:cNvPr id="7" name="TextBox 6">
            <a:extLst>
              <a:ext uri="{FF2B5EF4-FFF2-40B4-BE49-F238E27FC236}">
                <a16:creationId xmlns:a16="http://schemas.microsoft.com/office/drawing/2014/main" id="{911708C5-5D20-1D4C-5096-538B8E5B5A6B}"/>
              </a:ext>
            </a:extLst>
          </p:cNvPr>
          <p:cNvSpPr txBox="1"/>
          <p:nvPr/>
        </p:nvSpPr>
        <p:spPr>
          <a:xfrm>
            <a:off x="162368" y="87071"/>
            <a:ext cx="2431884" cy="523220"/>
          </a:xfrm>
          <a:prstGeom prst="rect">
            <a:avLst/>
          </a:prstGeom>
          <a:noFill/>
        </p:spPr>
        <p:txBody>
          <a:bodyPr wrap="none" rtlCol="0">
            <a:spAutoFit/>
          </a:bodyPr>
          <a:lstStyle/>
          <a:p>
            <a:r>
              <a:rPr lang="it-IT" sz="2800" b="1" dirty="0">
                <a:solidFill>
                  <a:srgbClr val="0070C0"/>
                </a:solidFill>
              </a:rPr>
              <a:t>PRODOTTI AGE</a:t>
            </a:r>
          </a:p>
        </p:txBody>
      </p:sp>
    </p:spTree>
    <p:extLst>
      <p:ext uri="{BB962C8B-B14F-4D97-AF65-F5344CB8AC3E}">
        <p14:creationId xmlns:p14="http://schemas.microsoft.com/office/powerpoint/2010/main" val="403999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B2A06-0EC2-E941-0159-2DA5703DE88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51D7FEB-F829-7FED-761F-614D7481A931}"/>
              </a:ext>
            </a:extLst>
          </p:cNvPr>
          <p:cNvSpPr txBox="1"/>
          <p:nvPr/>
        </p:nvSpPr>
        <p:spPr>
          <a:xfrm>
            <a:off x="162368" y="87071"/>
            <a:ext cx="2431884" cy="523220"/>
          </a:xfrm>
          <a:prstGeom prst="rect">
            <a:avLst/>
          </a:prstGeom>
          <a:noFill/>
        </p:spPr>
        <p:txBody>
          <a:bodyPr wrap="none" rtlCol="0">
            <a:spAutoFit/>
          </a:bodyPr>
          <a:lstStyle/>
          <a:p>
            <a:r>
              <a:rPr lang="it-IT" sz="2800" b="1" dirty="0">
                <a:solidFill>
                  <a:srgbClr val="0070C0"/>
                </a:solidFill>
              </a:rPr>
              <a:t>PRODOTTI AGE</a:t>
            </a:r>
          </a:p>
        </p:txBody>
      </p:sp>
      <p:sp>
        <p:nvSpPr>
          <p:cNvPr id="3" name="TextBox 2">
            <a:extLst>
              <a:ext uri="{FF2B5EF4-FFF2-40B4-BE49-F238E27FC236}">
                <a16:creationId xmlns:a16="http://schemas.microsoft.com/office/drawing/2014/main" id="{8B7E1687-7366-8928-6B94-7BA04085ABC1}"/>
              </a:ext>
            </a:extLst>
          </p:cNvPr>
          <p:cNvSpPr txBox="1"/>
          <p:nvPr/>
        </p:nvSpPr>
        <p:spPr>
          <a:xfrm>
            <a:off x="257105" y="686025"/>
            <a:ext cx="11072041" cy="5232202"/>
          </a:xfrm>
          <a:prstGeom prst="rect">
            <a:avLst/>
          </a:prstGeom>
          <a:noFill/>
        </p:spPr>
        <p:txBody>
          <a:bodyPr wrap="square">
            <a:spAutoFit/>
          </a:bodyPr>
          <a:lstStyle/>
          <a:p>
            <a:pPr>
              <a:buNone/>
            </a:pPr>
            <a:r>
              <a:rPr lang="it-IT" dirty="0"/>
              <a:t>La microangiopatia colpisce principalmente la retina, i reni e i nervi perché i loro capillari sono particolarmente sensibili. Gli AGE danneggiano questi vasi attraverso tre meccanismi principali:</a:t>
            </a:r>
          </a:p>
          <a:p>
            <a:pPr>
              <a:buNone/>
            </a:pPr>
            <a:endParaRPr lang="it-IT" dirty="0"/>
          </a:p>
          <a:p>
            <a:pPr>
              <a:buNone/>
            </a:pPr>
            <a:r>
              <a:rPr lang="it-IT" sz="2000" b="1" dirty="0"/>
              <a:t>1. Alterazione Strutturale (L'effetto "Colla«, simile al caramello)</a:t>
            </a:r>
          </a:p>
          <a:p>
            <a:pPr>
              <a:buNone/>
            </a:pPr>
            <a:r>
              <a:rPr lang="it-IT" sz="2000" dirty="0"/>
              <a:t>Le proteine della membrana basale dei vasi (come il collagene e la </a:t>
            </a:r>
            <a:r>
              <a:rPr lang="it-IT" sz="2000" dirty="0" err="1"/>
              <a:t>laminina</a:t>
            </a:r>
            <a:r>
              <a:rPr lang="it-IT" sz="2000" dirty="0"/>
              <a:t>) vengono "iper-glicate«, danneggiando la loro funzione di filtro (ad esempio a livello renale).</a:t>
            </a:r>
          </a:p>
          <a:p>
            <a:pPr>
              <a:buNone/>
            </a:pPr>
            <a:endParaRPr lang="it-IT" sz="2000" b="1" dirty="0"/>
          </a:p>
          <a:p>
            <a:pPr>
              <a:buNone/>
            </a:pPr>
            <a:r>
              <a:rPr lang="it-IT" sz="2000" b="1" dirty="0"/>
              <a:t>2. Lo Stress Ossidativo e i recettori RAGE</a:t>
            </a:r>
          </a:p>
          <a:p>
            <a:pPr>
              <a:buNone/>
            </a:pPr>
            <a:r>
              <a:rPr lang="it-IT" sz="2000" dirty="0"/>
              <a:t>Sulle cellule che rivestono i vasi (endotelio) esistono dei recettori specifici chiamati </a:t>
            </a:r>
            <a:r>
              <a:rPr lang="it-IT" sz="2000" b="1" dirty="0"/>
              <a:t>RAGE</a:t>
            </a:r>
            <a:r>
              <a:rPr lang="it-IT" sz="2000" dirty="0"/>
              <a:t> (</a:t>
            </a:r>
            <a:r>
              <a:rPr lang="it-IT" sz="2000" i="1" dirty="0"/>
              <a:t>Receptors for AGE</a:t>
            </a:r>
            <a:r>
              <a:rPr lang="it-IT" sz="2000" dirty="0"/>
              <a:t>). Quando un AGE si lega al suo recettore:</a:t>
            </a:r>
          </a:p>
          <a:p>
            <a:pPr marL="285750" indent="-285750">
              <a:buFont typeface="Arial" panose="020B0604020202020204" pitchFamily="34" charset="0"/>
              <a:buChar char="•"/>
            </a:pPr>
            <a:r>
              <a:rPr lang="it-IT" sz="2000" dirty="0"/>
              <a:t>Innesca una cascata infiammatoria.</a:t>
            </a:r>
          </a:p>
          <a:p>
            <a:pPr marL="285750" indent="-285750">
              <a:buFont typeface="Arial" panose="020B0604020202020204" pitchFamily="34" charset="0"/>
              <a:buChar char="•"/>
            </a:pPr>
            <a:r>
              <a:rPr lang="it-IT" sz="2000" dirty="0"/>
              <a:t>Produce radicali liberi.</a:t>
            </a:r>
          </a:p>
          <a:p>
            <a:pPr marL="285750" indent="-285750">
              <a:buFont typeface="Arial" panose="020B0604020202020204" pitchFamily="34" charset="0"/>
              <a:buChar char="•"/>
            </a:pPr>
            <a:r>
              <a:rPr lang="it-IT" sz="2000" dirty="0"/>
              <a:t>Riduce la produzione di ossido nitrico (che serve a tenere i vasi dilatati e sani).</a:t>
            </a:r>
          </a:p>
          <a:p>
            <a:pPr>
              <a:buFont typeface="Arial" panose="020B0604020202020204" pitchFamily="34" charset="0"/>
              <a:buChar char="•"/>
            </a:pPr>
            <a:endParaRPr lang="it-IT" sz="2000" dirty="0"/>
          </a:p>
          <a:p>
            <a:pPr>
              <a:buNone/>
            </a:pPr>
            <a:r>
              <a:rPr lang="it-IT" sz="2000" b="1" dirty="0"/>
              <a:t>3. Intrappolamento delle proteine</a:t>
            </a:r>
          </a:p>
          <a:p>
            <a:pPr>
              <a:buNone/>
            </a:pPr>
            <a:r>
              <a:rPr lang="it-IT" sz="2000" dirty="0"/>
              <a:t>Le proteine glicate diventano appiccicose. Esse "intrappolano" altre proteine che passano nel sangue, come le LDL (colesterolo cattivo) o l'albumina, accelerando l'occlusione del vaso e il danno tissutale.</a:t>
            </a:r>
          </a:p>
        </p:txBody>
      </p:sp>
    </p:spTree>
    <p:extLst>
      <p:ext uri="{BB962C8B-B14F-4D97-AF65-F5344CB8AC3E}">
        <p14:creationId xmlns:p14="http://schemas.microsoft.com/office/powerpoint/2010/main" val="2530083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7285DA-79C7-367F-6E99-99EAAD7A4313}"/>
              </a:ext>
            </a:extLst>
          </p:cNvPr>
          <p:cNvSpPr txBox="1"/>
          <p:nvPr/>
        </p:nvSpPr>
        <p:spPr>
          <a:xfrm>
            <a:off x="404923" y="820182"/>
            <a:ext cx="11382154" cy="2677656"/>
          </a:xfrm>
          <a:prstGeom prst="rect">
            <a:avLst/>
          </a:prstGeom>
          <a:noFill/>
        </p:spPr>
        <p:txBody>
          <a:bodyPr wrap="square" rtlCol="0">
            <a:spAutoFit/>
          </a:bodyPr>
          <a:lstStyle/>
          <a:p>
            <a:r>
              <a:rPr lang="it-IT" sz="2400" b="1" dirty="0"/>
              <a:t>Danno Proteico da glicazione</a:t>
            </a:r>
          </a:p>
          <a:p>
            <a:r>
              <a:rPr lang="it-IT" sz="2400" dirty="0"/>
              <a:t>Il gruppo aldeide del glucosio reagisce con i gruppi aminici terminali delle proteine e con l’</a:t>
            </a:r>
            <a:r>
              <a:rPr lang="el-GR" sz="2400" dirty="0"/>
              <a:t>ε</a:t>
            </a:r>
            <a:r>
              <a:rPr lang="it-IT" sz="2400" dirty="0"/>
              <a:t>-</a:t>
            </a:r>
            <a:r>
              <a:rPr lang="it-IT" sz="2400" dirty="0" err="1"/>
              <a:t>aminogruppo</a:t>
            </a:r>
            <a:r>
              <a:rPr lang="it-IT" sz="2400" dirty="0"/>
              <a:t> della lisina fino a produrre </a:t>
            </a:r>
            <a:r>
              <a:rPr lang="it-IT" sz="2400" b="1" dirty="0"/>
              <a:t>Advanced </a:t>
            </a:r>
            <a:r>
              <a:rPr lang="it-IT" sz="2400" b="1" dirty="0" err="1"/>
              <a:t>Glycosylation</a:t>
            </a:r>
            <a:r>
              <a:rPr lang="it-IT" sz="2400" b="1" dirty="0"/>
              <a:t> END products </a:t>
            </a:r>
            <a:r>
              <a:rPr lang="it-IT" sz="2400" dirty="0"/>
              <a:t>(</a:t>
            </a:r>
            <a:r>
              <a:rPr lang="it-IT" sz="2400" b="1" dirty="0"/>
              <a:t>prodotti AGE</a:t>
            </a:r>
            <a:r>
              <a:rPr lang="it-IT" sz="2400" dirty="0"/>
              <a:t>) che possono reagire con il recettore RAGE </a:t>
            </a:r>
          </a:p>
          <a:p>
            <a:endParaRPr lang="it-IT" sz="2400" dirty="0"/>
          </a:p>
          <a:p>
            <a:r>
              <a:rPr lang="it-IT" sz="2400" dirty="0"/>
              <a:t>di norma </a:t>
            </a:r>
            <a:r>
              <a:rPr lang="it-IT" sz="2400" b="1" dirty="0"/>
              <a:t>RAGE</a:t>
            </a:r>
            <a:r>
              <a:rPr lang="it-IT" sz="2400" dirty="0"/>
              <a:t> riconosce la proteina HMGB1 </a:t>
            </a:r>
            <a:r>
              <a:rPr lang="it-IT" sz="2400" dirty="0" err="1"/>
              <a:t>asscociata</a:t>
            </a:r>
            <a:r>
              <a:rPr lang="it-IT" sz="2400" dirty="0"/>
              <a:t> alla necrosi, conducendo ad attivazione di NF-</a:t>
            </a:r>
            <a:r>
              <a:rPr lang="it-IT" sz="2400" dirty="0" err="1"/>
              <a:t>kB</a:t>
            </a:r>
            <a:r>
              <a:rPr lang="it-IT" sz="2400" dirty="0"/>
              <a:t>. I prodotti AGE possono allo stesso modo </a:t>
            </a:r>
            <a:r>
              <a:rPr lang="it-IT" sz="2400"/>
              <a:t>indurre infiammazione</a:t>
            </a:r>
            <a:endParaRPr lang="it-IT" sz="2400" dirty="0"/>
          </a:p>
        </p:txBody>
      </p:sp>
      <p:sp>
        <p:nvSpPr>
          <p:cNvPr id="6" name="TextBox 5">
            <a:extLst>
              <a:ext uri="{FF2B5EF4-FFF2-40B4-BE49-F238E27FC236}">
                <a16:creationId xmlns:a16="http://schemas.microsoft.com/office/drawing/2014/main" id="{882CE555-13F5-437D-5E3B-2D0F5F30BD3E}"/>
              </a:ext>
            </a:extLst>
          </p:cNvPr>
          <p:cNvSpPr txBox="1"/>
          <p:nvPr/>
        </p:nvSpPr>
        <p:spPr>
          <a:xfrm>
            <a:off x="331980" y="3759506"/>
            <a:ext cx="10005237" cy="2031325"/>
          </a:xfrm>
          <a:prstGeom prst="rect">
            <a:avLst/>
          </a:prstGeom>
          <a:noFill/>
        </p:spPr>
        <p:txBody>
          <a:bodyPr wrap="square" rtlCol="0">
            <a:spAutoFit/>
          </a:bodyPr>
          <a:lstStyle/>
          <a:p>
            <a:pPr marL="342900" indent="-342900">
              <a:spcBef>
                <a:spcPts val="1200"/>
              </a:spcBef>
              <a:buFont typeface="Wingdings" panose="05000000000000000000" pitchFamily="2" charset="2"/>
              <a:buChar char="v"/>
            </a:pPr>
            <a:r>
              <a:rPr lang="it-IT" sz="2400" dirty="0"/>
              <a:t>Emoglobina </a:t>
            </a:r>
            <a:r>
              <a:rPr lang="it-IT" sz="2400" dirty="0" err="1"/>
              <a:t>glicata</a:t>
            </a:r>
            <a:endParaRPr lang="it-IT" sz="2400" dirty="0"/>
          </a:p>
          <a:p>
            <a:pPr marL="342900" indent="-342900">
              <a:spcBef>
                <a:spcPts val="1200"/>
              </a:spcBef>
              <a:buFont typeface="Wingdings" panose="05000000000000000000" pitchFamily="2" charset="2"/>
              <a:buChar char="v"/>
            </a:pPr>
            <a:r>
              <a:rPr lang="it-IT" sz="2400" dirty="0"/>
              <a:t>Aterosclerosi per prodotti AGE</a:t>
            </a:r>
          </a:p>
          <a:p>
            <a:pPr marL="342900" indent="-342900">
              <a:spcBef>
                <a:spcPts val="1200"/>
              </a:spcBef>
              <a:buFont typeface="Wingdings" panose="05000000000000000000" pitchFamily="2" charset="2"/>
              <a:buChar char="v"/>
            </a:pPr>
            <a:r>
              <a:rPr lang="it-IT" sz="2400" dirty="0" err="1"/>
              <a:t>Macroangiopatia</a:t>
            </a:r>
            <a:r>
              <a:rPr lang="it-IT" sz="2400" dirty="0"/>
              <a:t> e </a:t>
            </a:r>
            <a:r>
              <a:rPr lang="it-IT" sz="2400" dirty="0" err="1"/>
              <a:t>microangiopatia</a:t>
            </a:r>
            <a:r>
              <a:rPr lang="it-IT" sz="2400" dirty="0"/>
              <a:t> (retinopatia, nefropatia)</a:t>
            </a:r>
          </a:p>
          <a:p>
            <a:pPr marL="342900" indent="-342900">
              <a:spcBef>
                <a:spcPts val="1200"/>
              </a:spcBef>
              <a:buFont typeface="Wingdings" panose="05000000000000000000" pitchFamily="2" charset="2"/>
              <a:buChar char="v"/>
            </a:pPr>
            <a:r>
              <a:rPr lang="it-IT" sz="2400" dirty="0"/>
              <a:t>Maculopatia diabetica</a:t>
            </a:r>
          </a:p>
        </p:txBody>
      </p:sp>
      <p:sp>
        <p:nvSpPr>
          <p:cNvPr id="7" name="TextBox 6">
            <a:extLst>
              <a:ext uri="{FF2B5EF4-FFF2-40B4-BE49-F238E27FC236}">
                <a16:creationId xmlns:a16="http://schemas.microsoft.com/office/drawing/2014/main" id="{66039CDF-EE3D-0A6C-8888-FCAFC36BA8C7}"/>
              </a:ext>
            </a:extLst>
          </p:cNvPr>
          <p:cNvSpPr txBox="1"/>
          <p:nvPr/>
        </p:nvSpPr>
        <p:spPr>
          <a:xfrm>
            <a:off x="162368" y="87071"/>
            <a:ext cx="2431884" cy="523220"/>
          </a:xfrm>
          <a:prstGeom prst="rect">
            <a:avLst/>
          </a:prstGeom>
          <a:noFill/>
        </p:spPr>
        <p:txBody>
          <a:bodyPr wrap="none" rtlCol="0">
            <a:spAutoFit/>
          </a:bodyPr>
          <a:lstStyle/>
          <a:p>
            <a:r>
              <a:rPr lang="it-IT" sz="2800" b="1" dirty="0">
                <a:solidFill>
                  <a:srgbClr val="0070C0"/>
                </a:solidFill>
              </a:rPr>
              <a:t>PRODOTTI AGE</a:t>
            </a:r>
          </a:p>
        </p:txBody>
      </p:sp>
    </p:spTree>
    <p:extLst>
      <p:ext uri="{BB962C8B-B14F-4D97-AF65-F5344CB8AC3E}">
        <p14:creationId xmlns:p14="http://schemas.microsoft.com/office/powerpoint/2010/main" val="347257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5821DE5-4948-5B3B-D982-E44A2AC18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576" y="156195"/>
            <a:ext cx="8082472" cy="5242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C28E1F-60F1-D56E-7DF1-8DAC892A1975}"/>
              </a:ext>
            </a:extLst>
          </p:cNvPr>
          <p:cNvSpPr txBox="1"/>
          <p:nvPr/>
        </p:nvSpPr>
        <p:spPr>
          <a:xfrm>
            <a:off x="6855417" y="5088610"/>
            <a:ext cx="4551335" cy="1477328"/>
          </a:xfrm>
          <a:prstGeom prst="rect">
            <a:avLst/>
          </a:prstGeom>
          <a:noFill/>
        </p:spPr>
        <p:txBody>
          <a:bodyPr wrap="square" rtlCol="0">
            <a:spAutoFit/>
          </a:bodyPr>
          <a:lstStyle/>
          <a:p>
            <a:r>
              <a:rPr lang="it-IT" dirty="0"/>
              <a:t>RAGE</a:t>
            </a:r>
          </a:p>
          <a:p>
            <a:r>
              <a:rPr lang="it-IT" dirty="0"/>
              <a:t>Recettore transmembrana. Lega diversi ligandi, come prodotti AGE, fibrille di amiloide, </a:t>
            </a:r>
            <a:r>
              <a:rPr lang="it-IT" dirty="0" err="1"/>
              <a:t>calgranuline</a:t>
            </a:r>
            <a:r>
              <a:rPr lang="it-IT" dirty="0"/>
              <a:t>. </a:t>
            </a:r>
          </a:p>
          <a:p>
            <a:r>
              <a:rPr lang="it-IT" dirty="0"/>
              <a:t>   </a:t>
            </a:r>
          </a:p>
        </p:txBody>
      </p:sp>
    </p:spTree>
    <p:extLst>
      <p:ext uri="{BB962C8B-B14F-4D97-AF65-F5344CB8AC3E}">
        <p14:creationId xmlns:p14="http://schemas.microsoft.com/office/powerpoint/2010/main" val="3339404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96DCB-9E75-84C4-AB63-924DB0B6C2C4}"/>
              </a:ext>
            </a:extLst>
          </p:cNvPr>
          <p:cNvPicPr>
            <a:picLocks noChangeAspect="1"/>
          </p:cNvPicPr>
          <p:nvPr/>
        </p:nvPicPr>
        <p:blipFill>
          <a:blip r:embed="rId2"/>
          <a:stretch>
            <a:fillRect/>
          </a:stretch>
        </p:blipFill>
        <p:spPr>
          <a:xfrm>
            <a:off x="3558969" y="0"/>
            <a:ext cx="8186890" cy="6741786"/>
          </a:xfrm>
          <a:prstGeom prst="rect">
            <a:avLst/>
          </a:prstGeom>
        </p:spPr>
      </p:pic>
      <p:sp>
        <p:nvSpPr>
          <p:cNvPr id="2" name="TextBox 1">
            <a:extLst>
              <a:ext uri="{FF2B5EF4-FFF2-40B4-BE49-F238E27FC236}">
                <a16:creationId xmlns:a16="http://schemas.microsoft.com/office/drawing/2014/main" id="{12D6B17E-E6EA-1152-2BFA-7634F4DC6108}"/>
              </a:ext>
            </a:extLst>
          </p:cNvPr>
          <p:cNvSpPr txBox="1"/>
          <p:nvPr/>
        </p:nvSpPr>
        <p:spPr>
          <a:xfrm>
            <a:off x="164841" y="981268"/>
            <a:ext cx="2914261" cy="954107"/>
          </a:xfrm>
          <a:prstGeom prst="rect">
            <a:avLst/>
          </a:prstGeom>
          <a:noFill/>
        </p:spPr>
        <p:txBody>
          <a:bodyPr wrap="square" rtlCol="0">
            <a:spAutoFit/>
          </a:bodyPr>
          <a:lstStyle/>
          <a:p>
            <a:r>
              <a:rPr lang="it-IT" sz="2800" b="1" dirty="0">
                <a:solidFill>
                  <a:srgbClr val="0070C0"/>
                </a:solidFill>
              </a:rPr>
              <a:t>Effetti tossici dell’iperglicemia</a:t>
            </a:r>
          </a:p>
        </p:txBody>
      </p:sp>
      <p:sp>
        <p:nvSpPr>
          <p:cNvPr id="4" name="TextBox 3">
            <a:extLst>
              <a:ext uri="{FF2B5EF4-FFF2-40B4-BE49-F238E27FC236}">
                <a16:creationId xmlns:a16="http://schemas.microsoft.com/office/drawing/2014/main" id="{2D2BA76C-0B6B-5E6B-06A6-B9C44F5D0766}"/>
              </a:ext>
            </a:extLst>
          </p:cNvPr>
          <p:cNvSpPr txBox="1"/>
          <p:nvPr/>
        </p:nvSpPr>
        <p:spPr>
          <a:xfrm>
            <a:off x="164841" y="2846064"/>
            <a:ext cx="3559629" cy="3539430"/>
          </a:xfrm>
          <a:prstGeom prst="rect">
            <a:avLst/>
          </a:prstGeom>
          <a:noFill/>
          <a:ln w="28575">
            <a:solidFill>
              <a:srgbClr val="0070C0"/>
            </a:solidFill>
          </a:ln>
        </p:spPr>
        <p:txBody>
          <a:bodyPr wrap="square" rtlCol="0">
            <a:spAutoFit/>
          </a:bodyPr>
          <a:lstStyle/>
          <a:p>
            <a:r>
              <a:rPr lang="it-IT" sz="2800" dirty="0"/>
              <a:t>Anche nel soggetto non diabetico l’esposizione a frequenti iperglicemie postprandiali per alto contenuto di zuccheri semplici aumenta il rischio cardiovascolare</a:t>
            </a:r>
          </a:p>
        </p:txBody>
      </p:sp>
    </p:spTree>
    <p:extLst>
      <p:ext uri="{BB962C8B-B14F-4D97-AF65-F5344CB8AC3E}">
        <p14:creationId xmlns:p14="http://schemas.microsoft.com/office/powerpoint/2010/main" val="4203782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63ABD-5F7E-0BCA-CDE9-64B1D7672479}"/>
              </a:ext>
            </a:extLst>
          </p:cNvPr>
          <p:cNvSpPr txBox="1"/>
          <p:nvPr/>
        </p:nvSpPr>
        <p:spPr>
          <a:xfrm>
            <a:off x="474688" y="329783"/>
            <a:ext cx="4252210" cy="584775"/>
          </a:xfrm>
          <a:prstGeom prst="rect">
            <a:avLst/>
          </a:prstGeom>
          <a:noFill/>
        </p:spPr>
        <p:txBody>
          <a:bodyPr wrap="square" rtlCol="0">
            <a:spAutoFit/>
          </a:bodyPr>
          <a:lstStyle/>
          <a:p>
            <a:r>
              <a:rPr lang="it-IT" sz="3200" b="1" dirty="0">
                <a:solidFill>
                  <a:srgbClr val="0070C0"/>
                </a:solidFill>
              </a:rPr>
              <a:t>ENDOCRINO</a:t>
            </a:r>
          </a:p>
        </p:txBody>
      </p:sp>
      <p:sp>
        <p:nvSpPr>
          <p:cNvPr id="3" name="TextBox 2">
            <a:extLst>
              <a:ext uri="{FF2B5EF4-FFF2-40B4-BE49-F238E27FC236}">
                <a16:creationId xmlns:a16="http://schemas.microsoft.com/office/drawing/2014/main" id="{710BA94F-448A-8671-2172-42D2EB0987A9}"/>
              </a:ext>
            </a:extLst>
          </p:cNvPr>
          <p:cNvSpPr txBox="1"/>
          <p:nvPr/>
        </p:nvSpPr>
        <p:spPr>
          <a:xfrm>
            <a:off x="544643" y="1259174"/>
            <a:ext cx="4596983" cy="523220"/>
          </a:xfrm>
          <a:prstGeom prst="rect">
            <a:avLst/>
          </a:prstGeom>
          <a:noFill/>
        </p:spPr>
        <p:txBody>
          <a:bodyPr wrap="square" rtlCol="0">
            <a:spAutoFit/>
          </a:bodyPr>
          <a:lstStyle/>
          <a:p>
            <a:r>
              <a:rPr lang="it-IT" sz="2800" dirty="0"/>
              <a:t>Diabete</a:t>
            </a:r>
          </a:p>
        </p:txBody>
      </p:sp>
    </p:spTree>
    <p:extLst>
      <p:ext uri="{BB962C8B-B14F-4D97-AF65-F5344CB8AC3E}">
        <p14:creationId xmlns:p14="http://schemas.microsoft.com/office/powerpoint/2010/main" val="107082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0E17-569B-4049-BD54-4EF53FD2D8B9}"/>
              </a:ext>
            </a:extLst>
          </p:cNvPr>
          <p:cNvPicPr>
            <a:picLocks noChangeAspect="1"/>
          </p:cNvPicPr>
          <p:nvPr/>
        </p:nvPicPr>
        <p:blipFill>
          <a:blip r:embed="rId2"/>
          <a:stretch>
            <a:fillRect/>
          </a:stretch>
        </p:blipFill>
        <p:spPr>
          <a:xfrm>
            <a:off x="183635" y="595423"/>
            <a:ext cx="2609710" cy="3117465"/>
          </a:xfrm>
          <a:prstGeom prst="rect">
            <a:avLst/>
          </a:prstGeom>
        </p:spPr>
      </p:pic>
      <p:pic>
        <p:nvPicPr>
          <p:cNvPr id="5" name="Picture 4">
            <a:extLst>
              <a:ext uri="{FF2B5EF4-FFF2-40B4-BE49-F238E27FC236}">
                <a16:creationId xmlns:a16="http://schemas.microsoft.com/office/drawing/2014/main" id="{E749B9FA-6A11-4AE3-9E3F-09DA6E517916}"/>
              </a:ext>
            </a:extLst>
          </p:cNvPr>
          <p:cNvPicPr>
            <a:picLocks noChangeAspect="1"/>
          </p:cNvPicPr>
          <p:nvPr/>
        </p:nvPicPr>
        <p:blipFill>
          <a:blip r:embed="rId3"/>
          <a:stretch>
            <a:fillRect/>
          </a:stretch>
        </p:blipFill>
        <p:spPr>
          <a:xfrm>
            <a:off x="216682" y="3890873"/>
            <a:ext cx="2543616" cy="2568407"/>
          </a:xfrm>
          <a:prstGeom prst="rect">
            <a:avLst/>
          </a:prstGeom>
        </p:spPr>
      </p:pic>
      <p:pic>
        <p:nvPicPr>
          <p:cNvPr id="4" name="Picture 3">
            <a:extLst>
              <a:ext uri="{FF2B5EF4-FFF2-40B4-BE49-F238E27FC236}">
                <a16:creationId xmlns:a16="http://schemas.microsoft.com/office/drawing/2014/main" id="{1B06C39F-3ABD-4977-AF4C-2AD0704042F7}"/>
              </a:ext>
            </a:extLst>
          </p:cNvPr>
          <p:cNvPicPr>
            <a:picLocks noChangeAspect="1"/>
          </p:cNvPicPr>
          <p:nvPr/>
        </p:nvPicPr>
        <p:blipFill>
          <a:blip r:embed="rId4"/>
          <a:stretch>
            <a:fillRect/>
          </a:stretch>
        </p:blipFill>
        <p:spPr>
          <a:xfrm>
            <a:off x="3008645" y="872821"/>
            <a:ext cx="8832048" cy="5642698"/>
          </a:xfrm>
          <a:prstGeom prst="rect">
            <a:avLst/>
          </a:prstGeom>
        </p:spPr>
      </p:pic>
      <p:sp>
        <p:nvSpPr>
          <p:cNvPr id="2" name="TextBox 1">
            <a:extLst>
              <a:ext uri="{FF2B5EF4-FFF2-40B4-BE49-F238E27FC236}">
                <a16:creationId xmlns:a16="http://schemas.microsoft.com/office/drawing/2014/main" id="{2DF5AF17-10AA-B0DB-D302-A24D380E651E}"/>
              </a:ext>
            </a:extLst>
          </p:cNvPr>
          <p:cNvSpPr txBox="1"/>
          <p:nvPr/>
        </p:nvSpPr>
        <p:spPr>
          <a:xfrm>
            <a:off x="3163185" y="249865"/>
            <a:ext cx="7341781" cy="461665"/>
          </a:xfrm>
          <a:prstGeom prst="rect">
            <a:avLst/>
          </a:prstGeom>
          <a:noFill/>
        </p:spPr>
        <p:txBody>
          <a:bodyPr wrap="square" rtlCol="0">
            <a:spAutoFit/>
          </a:bodyPr>
          <a:lstStyle/>
          <a:p>
            <a:pPr algn="ctr"/>
            <a:r>
              <a:rPr lang="it-IT" sz="2400" b="1" dirty="0">
                <a:solidFill>
                  <a:schemeClr val="accent1"/>
                </a:solidFill>
              </a:rPr>
              <a:t>AGOSTO 1922 -&gt; ALCUNI MESI DOPO</a:t>
            </a:r>
          </a:p>
        </p:txBody>
      </p:sp>
    </p:spTree>
    <p:extLst>
      <p:ext uri="{BB962C8B-B14F-4D97-AF65-F5344CB8AC3E}">
        <p14:creationId xmlns:p14="http://schemas.microsoft.com/office/powerpoint/2010/main" val="3818347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AA4BC-17BD-41B9-98E6-2D20EC8ADA6E}"/>
              </a:ext>
            </a:extLst>
          </p:cNvPr>
          <p:cNvPicPr>
            <a:picLocks noChangeAspect="1"/>
          </p:cNvPicPr>
          <p:nvPr/>
        </p:nvPicPr>
        <p:blipFill>
          <a:blip r:embed="rId2"/>
          <a:stretch>
            <a:fillRect/>
          </a:stretch>
        </p:blipFill>
        <p:spPr>
          <a:xfrm>
            <a:off x="0" y="132094"/>
            <a:ext cx="12192000" cy="6593811"/>
          </a:xfrm>
          <a:prstGeom prst="rect">
            <a:avLst/>
          </a:prstGeom>
        </p:spPr>
      </p:pic>
    </p:spTree>
    <p:extLst>
      <p:ext uri="{BB962C8B-B14F-4D97-AF65-F5344CB8AC3E}">
        <p14:creationId xmlns:p14="http://schemas.microsoft.com/office/powerpoint/2010/main" val="1365388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ull">
            <a:extLst>
              <a:ext uri="{FF2B5EF4-FFF2-40B4-BE49-F238E27FC236}">
                <a16:creationId xmlns:a16="http://schemas.microsoft.com/office/drawing/2014/main" id="{3CCB463A-902C-4DA0-8F58-AAD40F0F1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693" y="1131889"/>
            <a:ext cx="3706924" cy="37069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B07640-2728-42D9-A56B-6B590668D1E8}"/>
              </a:ext>
            </a:extLst>
          </p:cNvPr>
          <p:cNvSpPr txBox="1"/>
          <p:nvPr/>
        </p:nvSpPr>
        <p:spPr>
          <a:xfrm>
            <a:off x="515319" y="566333"/>
            <a:ext cx="5890437" cy="2677656"/>
          </a:xfrm>
          <a:prstGeom prst="rect">
            <a:avLst/>
          </a:prstGeom>
          <a:noFill/>
        </p:spPr>
        <p:txBody>
          <a:bodyPr wrap="square" rtlCol="0">
            <a:spAutoFit/>
          </a:bodyPr>
          <a:lstStyle/>
          <a:p>
            <a:r>
              <a:rPr lang="en-US" sz="2800" b="0" i="0" dirty="0">
                <a:solidFill>
                  <a:srgbClr val="231F20"/>
                </a:solidFill>
                <a:effectLst/>
                <a:latin typeface="Proxima Nova"/>
              </a:rPr>
              <a:t>All the way until her death from pneumonia/heart failure in 1981 at the age of 73 (totaling an estimated 42,000 insulin shots before her death), she spoke little about her diabetes</a:t>
            </a:r>
            <a:endParaRPr lang="it-IT" sz="2800" dirty="0"/>
          </a:p>
        </p:txBody>
      </p:sp>
      <p:sp>
        <p:nvSpPr>
          <p:cNvPr id="3" name="TextBox 2">
            <a:extLst>
              <a:ext uri="{FF2B5EF4-FFF2-40B4-BE49-F238E27FC236}">
                <a16:creationId xmlns:a16="http://schemas.microsoft.com/office/drawing/2014/main" id="{3E86DBD5-99EC-47F8-92DC-45A8CD5BCF44}"/>
              </a:ext>
            </a:extLst>
          </p:cNvPr>
          <p:cNvSpPr txBox="1"/>
          <p:nvPr/>
        </p:nvSpPr>
        <p:spPr>
          <a:xfrm>
            <a:off x="632637" y="5922335"/>
            <a:ext cx="10069033" cy="369332"/>
          </a:xfrm>
          <a:prstGeom prst="rect">
            <a:avLst/>
          </a:prstGeom>
          <a:noFill/>
        </p:spPr>
        <p:txBody>
          <a:bodyPr wrap="square" rtlCol="0">
            <a:spAutoFit/>
          </a:bodyPr>
          <a:lstStyle/>
          <a:p>
            <a:r>
              <a:rPr lang="en-US" dirty="0">
                <a:hlinkClick r:id="rId3"/>
              </a:rPr>
              <a:t>Elizabeth Hughes: New 'Unspeakably Wonderful' Film on Insulin Discovery (healthline.com)</a:t>
            </a:r>
            <a:endParaRPr lang="it-IT" dirty="0"/>
          </a:p>
        </p:txBody>
      </p:sp>
    </p:spTree>
    <p:extLst>
      <p:ext uri="{BB962C8B-B14F-4D97-AF65-F5344CB8AC3E}">
        <p14:creationId xmlns:p14="http://schemas.microsoft.com/office/powerpoint/2010/main" val="1305604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w stamp marks 100th anniversary of the discovery of insulin | CTV News">
            <a:extLst>
              <a:ext uri="{FF2B5EF4-FFF2-40B4-BE49-F238E27FC236}">
                <a16:creationId xmlns:a16="http://schemas.microsoft.com/office/drawing/2014/main" id="{F45C45AC-0043-4533-8850-1F539101D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0"/>
            <a:ext cx="10537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189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C75D94D5-C57F-6D7A-AEB9-1AE6A074B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50" y="0"/>
            <a:ext cx="10633300" cy="6858000"/>
          </a:xfrm>
          <a:prstGeom prst="rect">
            <a:avLst/>
          </a:prstGeom>
        </p:spPr>
      </p:pic>
    </p:spTree>
    <p:extLst>
      <p:ext uri="{BB962C8B-B14F-4D97-AF65-F5344CB8AC3E}">
        <p14:creationId xmlns:p14="http://schemas.microsoft.com/office/powerpoint/2010/main" val="4060992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1F9309-2D38-B362-835A-06C317FC6172}"/>
              </a:ext>
            </a:extLst>
          </p:cNvPr>
          <p:cNvSpPr txBox="1"/>
          <p:nvPr/>
        </p:nvSpPr>
        <p:spPr>
          <a:xfrm>
            <a:off x="110051" y="155205"/>
            <a:ext cx="11861726" cy="584775"/>
          </a:xfrm>
          <a:prstGeom prst="rect">
            <a:avLst/>
          </a:prstGeom>
          <a:noFill/>
        </p:spPr>
        <p:txBody>
          <a:bodyPr wrap="square" rtlCol="0">
            <a:spAutoFit/>
          </a:bodyPr>
          <a:lstStyle/>
          <a:p>
            <a:r>
              <a:rPr lang="it-IT" sz="3200" b="1" dirty="0">
                <a:solidFill>
                  <a:srgbClr val="0070C0"/>
                </a:solidFill>
              </a:rPr>
              <a:t>Il laboratorio nel diabete</a:t>
            </a:r>
          </a:p>
        </p:txBody>
      </p:sp>
      <p:sp>
        <p:nvSpPr>
          <p:cNvPr id="3" name="TextBox 2">
            <a:extLst>
              <a:ext uri="{FF2B5EF4-FFF2-40B4-BE49-F238E27FC236}">
                <a16:creationId xmlns:a16="http://schemas.microsoft.com/office/drawing/2014/main" id="{33CEAA89-AF14-8A95-B173-6C811E887929}"/>
              </a:ext>
            </a:extLst>
          </p:cNvPr>
          <p:cNvSpPr txBox="1"/>
          <p:nvPr/>
        </p:nvSpPr>
        <p:spPr>
          <a:xfrm>
            <a:off x="220337" y="1013552"/>
            <a:ext cx="11325340" cy="4154984"/>
          </a:xfrm>
          <a:prstGeom prst="rect">
            <a:avLst/>
          </a:prstGeom>
          <a:noFill/>
        </p:spPr>
        <p:txBody>
          <a:bodyPr wrap="square" rtlCol="0">
            <a:spAutoFit/>
          </a:bodyPr>
          <a:lstStyle/>
          <a:p>
            <a:r>
              <a:rPr lang="it-IT" sz="2400" b="1" dirty="0"/>
              <a:t>Glicemia</a:t>
            </a:r>
          </a:p>
          <a:p>
            <a:endParaRPr lang="it-IT" sz="2400" b="1" dirty="0"/>
          </a:p>
          <a:p>
            <a:r>
              <a:rPr lang="it-IT" sz="2400" b="1" dirty="0"/>
              <a:t>Glicosuria</a:t>
            </a:r>
          </a:p>
          <a:p>
            <a:endParaRPr lang="it-IT" sz="2400" b="1" dirty="0"/>
          </a:p>
          <a:p>
            <a:r>
              <a:rPr lang="it-IT" sz="2400" b="1" dirty="0"/>
              <a:t>Chetonuria</a:t>
            </a:r>
          </a:p>
          <a:p>
            <a:endParaRPr lang="it-IT" sz="2400" b="1" dirty="0"/>
          </a:p>
          <a:p>
            <a:r>
              <a:rPr lang="it-IT" sz="2400" b="1" dirty="0"/>
              <a:t>Emoglobina glicata (e atre proteine glicate)</a:t>
            </a:r>
          </a:p>
          <a:p>
            <a:endParaRPr lang="it-IT" sz="2400" b="1" dirty="0"/>
          </a:p>
          <a:p>
            <a:r>
              <a:rPr lang="it-IT" sz="2400" b="1" dirty="0"/>
              <a:t>Insulina</a:t>
            </a:r>
          </a:p>
          <a:p>
            <a:endParaRPr lang="it-IT" sz="2400" b="1" dirty="0"/>
          </a:p>
          <a:p>
            <a:r>
              <a:rPr lang="it-IT" sz="2400" b="1" dirty="0"/>
              <a:t>C-peptide</a:t>
            </a:r>
          </a:p>
        </p:txBody>
      </p:sp>
    </p:spTree>
    <p:extLst>
      <p:ext uri="{BB962C8B-B14F-4D97-AF65-F5344CB8AC3E}">
        <p14:creationId xmlns:p14="http://schemas.microsoft.com/office/powerpoint/2010/main" val="2999932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GLICEMIA: provetta tappo grigio = fluoruro o ossalato</a:t>
            </a:r>
          </a:p>
        </p:txBody>
      </p:sp>
      <p:sp>
        <p:nvSpPr>
          <p:cNvPr id="2" name="TextBox 1">
            <a:extLst>
              <a:ext uri="{FF2B5EF4-FFF2-40B4-BE49-F238E27FC236}">
                <a16:creationId xmlns:a16="http://schemas.microsoft.com/office/drawing/2014/main" id="{0E3AD992-E656-960B-6D81-AB0B6DA9427C}"/>
              </a:ext>
            </a:extLst>
          </p:cNvPr>
          <p:cNvSpPr txBox="1"/>
          <p:nvPr/>
        </p:nvSpPr>
        <p:spPr>
          <a:xfrm>
            <a:off x="297455" y="897874"/>
            <a:ext cx="11358390" cy="4708981"/>
          </a:xfrm>
          <a:prstGeom prst="rect">
            <a:avLst/>
          </a:prstGeom>
          <a:noFill/>
        </p:spPr>
        <p:txBody>
          <a:bodyPr wrap="square" rtlCol="0">
            <a:spAutoFit/>
          </a:bodyPr>
          <a:lstStyle/>
          <a:p>
            <a:r>
              <a:rPr lang="it-IT" sz="2000" dirty="0"/>
              <a:t>Da sangue arterioso o </a:t>
            </a:r>
            <a:r>
              <a:rPr lang="it-IT" sz="2000" b="1" dirty="0"/>
              <a:t>capillare</a:t>
            </a:r>
            <a:r>
              <a:rPr lang="it-IT" sz="2000" dirty="0"/>
              <a:t> 			5mg/dL più che su sangue venoso</a:t>
            </a:r>
          </a:p>
          <a:p>
            <a:r>
              <a:rPr lang="it-IT" sz="2000" dirty="0"/>
              <a:t>					</a:t>
            </a:r>
          </a:p>
          <a:p>
            <a:endParaRPr lang="it-IT" sz="2000" dirty="0"/>
          </a:p>
          <a:p>
            <a:r>
              <a:rPr lang="it-IT" sz="2000" dirty="0"/>
              <a:t>A </a:t>
            </a:r>
            <a:r>
              <a:rPr lang="it-IT" sz="2000" b="1" dirty="0"/>
              <a:t>digiuno</a:t>
            </a:r>
            <a:r>
              <a:rPr lang="it-IT" sz="2000" dirty="0"/>
              <a:t> (8-12 ore)			 	&gt; 126 mg/dL per più di una volta* = diabete</a:t>
            </a:r>
          </a:p>
          <a:p>
            <a:r>
              <a:rPr lang="it-IT" sz="2000" dirty="0"/>
              <a:t>						100 – 125 = aumentato rischio (prediabete)</a:t>
            </a:r>
          </a:p>
          <a:p>
            <a:endParaRPr lang="it-IT" sz="2000" dirty="0"/>
          </a:p>
          <a:p>
            <a:r>
              <a:rPr lang="it-IT" sz="2000" dirty="0"/>
              <a:t>A digiuno </a:t>
            </a:r>
            <a:r>
              <a:rPr lang="it-IT" sz="2000" b="1" dirty="0"/>
              <a:t>in gravidanza</a:t>
            </a:r>
            <a:r>
              <a:rPr lang="it-IT" sz="2000" dirty="0"/>
              <a:t>				&lt; 110 mg/dL</a:t>
            </a:r>
          </a:p>
          <a:p>
            <a:endParaRPr lang="it-IT" sz="2000" dirty="0"/>
          </a:p>
          <a:p>
            <a:r>
              <a:rPr lang="it-IT" sz="2000" b="1" dirty="0"/>
              <a:t>Post-prandiale</a:t>
            </a:r>
            <a:r>
              <a:rPr lang="it-IT" sz="2000" dirty="0"/>
              <a:t> (2 ore dopo il pasto)		</a:t>
            </a:r>
          </a:p>
          <a:p>
            <a:endParaRPr lang="it-IT" sz="2000" dirty="0"/>
          </a:p>
          <a:p>
            <a:r>
              <a:rPr lang="it-IT" sz="2000" dirty="0"/>
              <a:t>Da </a:t>
            </a:r>
            <a:r>
              <a:rPr lang="it-IT" sz="2000" b="1" dirty="0"/>
              <a:t>carico </a:t>
            </a:r>
            <a:r>
              <a:rPr lang="it-IT" sz="2000" dirty="0"/>
              <a:t>(glicemia a 2 ore del carico)		&gt;200 mg/dL = diabete</a:t>
            </a:r>
          </a:p>
          <a:p>
            <a:r>
              <a:rPr lang="it-IT" sz="2000" dirty="0"/>
              <a:t>(vedi DMT2)					140 – 199 mg/dL = ridotta tolleranza al glucosio</a:t>
            </a:r>
          </a:p>
          <a:p>
            <a:endParaRPr lang="it-IT" sz="2000" dirty="0"/>
          </a:p>
          <a:p>
            <a:r>
              <a:rPr lang="it-IT" sz="2000" dirty="0"/>
              <a:t>In presenza di </a:t>
            </a:r>
            <a:r>
              <a:rPr lang="it-IT" sz="2000" b="1" dirty="0"/>
              <a:t>sintomi di iperglicemia</a:t>
            </a:r>
            <a:r>
              <a:rPr lang="it-IT" sz="2000" dirty="0"/>
              <a:t>		 &gt;200 mg/dL = diabete</a:t>
            </a:r>
          </a:p>
          <a:p>
            <a:r>
              <a:rPr lang="it-IT" sz="2000" dirty="0"/>
              <a:t>indipendentemente da assunzione di pasto</a:t>
            </a:r>
          </a:p>
        </p:txBody>
      </p:sp>
      <p:sp>
        <p:nvSpPr>
          <p:cNvPr id="4" name="TextBox 3">
            <a:extLst>
              <a:ext uri="{FF2B5EF4-FFF2-40B4-BE49-F238E27FC236}">
                <a16:creationId xmlns:a16="http://schemas.microsoft.com/office/drawing/2014/main" id="{A2589CF3-2F09-DC8C-5A8A-D2B250684FB5}"/>
              </a:ext>
            </a:extLst>
          </p:cNvPr>
          <p:cNvSpPr txBox="1"/>
          <p:nvPr/>
        </p:nvSpPr>
        <p:spPr>
          <a:xfrm>
            <a:off x="297455" y="5866482"/>
            <a:ext cx="10967292" cy="369332"/>
          </a:xfrm>
          <a:prstGeom prst="rect">
            <a:avLst/>
          </a:prstGeom>
          <a:noFill/>
        </p:spPr>
        <p:txBody>
          <a:bodyPr wrap="square" rtlCol="0">
            <a:spAutoFit/>
          </a:bodyPr>
          <a:lstStyle/>
          <a:p>
            <a:r>
              <a:rPr lang="it-IT" dirty="0"/>
              <a:t>* Prelievo eseguito in tranquillità (evitare turbamento «adrenalinico») </a:t>
            </a:r>
          </a:p>
        </p:txBody>
      </p:sp>
    </p:spTree>
    <p:extLst>
      <p:ext uri="{BB962C8B-B14F-4D97-AF65-F5344CB8AC3E}">
        <p14:creationId xmlns:p14="http://schemas.microsoft.com/office/powerpoint/2010/main" val="1363467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BAB7F2-F534-6B71-7840-D959A5523480}"/>
              </a:ext>
            </a:extLst>
          </p:cNvPr>
          <p:cNvSpPr txBox="1"/>
          <p:nvPr/>
        </p:nvSpPr>
        <p:spPr>
          <a:xfrm>
            <a:off x="760165" y="474345"/>
            <a:ext cx="10460515" cy="4124206"/>
          </a:xfrm>
          <a:prstGeom prst="rect">
            <a:avLst/>
          </a:prstGeom>
          <a:noFill/>
        </p:spPr>
        <p:txBody>
          <a:bodyPr wrap="square" rtlCol="0">
            <a:spAutoFit/>
          </a:bodyPr>
          <a:lstStyle/>
          <a:p>
            <a:pPr>
              <a:spcBef>
                <a:spcPts val="1200"/>
              </a:spcBef>
            </a:pPr>
            <a:r>
              <a:rPr lang="it-IT" sz="2400" b="1" dirty="0"/>
              <a:t>Sintomi di IPERGLICEMIA</a:t>
            </a:r>
          </a:p>
          <a:p>
            <a:pPr>
              <a:spcBef>
                <a:spcPts val="1200"/>
              </a:spcBef>
            </a:pPr>
            <a:endParaRPr lang="it-IT" sz="2400" dirty="0"/>
          </a:p>
          <a:p>
            <a:pPr marL="285750" indent="-285750">
              <a:spcBef>
                <a:spcPts val="1200"/>
              </a:spcBef>
              <a:buFont typeface="Wingdings" panose="05000000000000000000" pitchFamily="2" charset="2"/>
              <a:buChar char="v"/>
            </a:pPr>
            <a:r>
              <a:rPr lang="it-IT" sz="2400" b="1" dirty="0"/>
              <a:t>Polidipsia, poliuria </a:t>
            </a:r>
            <a:r>
              <a:rPr lang="it-IT" sz="2400" dirty="0"/>
              <a:t>(anche di notte)</a:t>
            </a:r>
          </a:p>
          <a:p>
            <a:pPr marL="285750" indent="-285750">
              <a:spcBef>
                <a:spcPts val="1200"/>
              </a:spcBef>
              <a:buFont typeface="Wingdings" panose="05000000000000000000" pitchFamily="2" charset="2"/>
              <a:buChar char="v"/>
            </a:pPr>
            <a:r>
              <a:rPr lang="it-IT" sz="2400" b="1" dirty="0"/>
              <a:t>Secchezza</a:t>
            </a:r>
            <a:r>
              <a:rPr lang="it-IT" sz="2400" dirty="0"/>
              <a:t> della bocca e della gola: Sensazione di bocca secca.</a:t>
            </a:r>
          </a:p>
          <a:p>
            <a:pPr marL="285750" indent="-285750">
              <a:spcBef>
                <a:spcPts val="1200"/>
              </a:spcBef>
              <a:buFont typeface="Wingdings" panose="05000000000000000000" pitchFamily="2" charset="2"/>
              <a:buChar char="v"/>
            </a:pPr>
            <a:r>
              <a:rPr lang="it-IT" sz="2400" b="1" dirty="0"/>
              <a:t>Visione offuscata, cefalea</a:t>
            </a:r>
            <a:endParaRPr lang="it-IT" sz="2400" dirty="0"/>
          </a:p>
          <a:p>
            <a:pPr marL="285750" indent="-285750">
              <a:spcBef>
                <a:spcPts val="1200"/>
              </a:spcBef>
              <a:buFont typeface="Wingdings" panose="05000000000000000000" pitchFamily="2" charset="2"/>
              <a:buChar char="v"/>
            </a:pPr>
            <a:r>
              <a:rPr lang="it-IT" sz="2400" b="1" dirty="0"/>
              <a:t>Sensazione di stanchezza</a:t>
            </a:r>
            <a:r>
              <a:rPr lang="it-IT" sz="2400" dirty="0"/>
              <a:t>: Affaticamento e mancanza di energia.</a:t>
            </a:r>
          </a:p>
          <a:p>
            <a:pPr marL="285750" indent="-285750">
              <a:spcBef>
                <a:spcPts val="1200"/>
              </a:spcBef>
              <a:buFont typeface="Wingdings" panose="05000000000000000000" pitchFamily="2" charset="2"/>
              <a:buChar char="v"/>
            </a:pPr>
            <a:r>
              <a:rPr lang="it-IT" sz="2400" b="1" dirty="0"/>
              <a:t>Perdita di peso inspiegabile</a:t>
            </a:r>
          </a:p>
          <a:p>
            <a:pPr marL="285750" indent="-285750">
              <a:spcBef>
                <a:spcPts val="1200"/>
              </a:spcBef>
              <a:buFont typeface="Wingdings" panose="05000000000000000000" pitchFamily="2" charset="2"/>
              <a:buChar char="v"/>
            </a:pPr>
            <a:r>
              <a:rPr lang="it-IT" sz="2400" b="1" dirty="0"/>
              <a:t>Infezioni ripetute</a:t>
            </a:r>
            <a:r>
              <a:rPr lang="it-IT" sz="2400" dirty="0"/>
              <a:t>: cistiti o infezioni cutanee.</a:t>
            </a:r>
          </a:p>
        </p:txBody>
      </p:sp>
    </p:spTree>
    <p:extLst>
      <p:ext uri="{BB962C8B-B14F-4D97-AF65-F5344CB8AC3E}">
        <p14:creationId xmlns:p14="http://schemas.microsoft.com/office/powerpoint/2010/main" val="1685006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GLICOSURIA, CHETONURIA</a:t>
            </a:r>
          </a:p>
        </p:txBody>
      </p:sp>
      <p:sp>
        <p:nvSpPr>
          <p:cNvPr id="2" name="TextBox 1">
            <a:extLst>
              <a:ext uri="{FF2B5EF4-FFF2-40B4-BE49-F238E27FC236}">
                <a16:creationId xmlns:a16="http://schemas.microsoft.com/office/drawing/2014/main" id="{BA7B6901-CBB8-A365-76B8-F06D47C46B3F}"/>
              </a:ext>
            </a:extLst>
          </p:cNvPr>
          <p:cNvSpPr txBox="1"/>
          <p:nvPr/>
        </p:nvSpPr>
        <p:spPr>
          <a:xfrm>
            <a:off x="218269" y="986010"/>
            <a:ext cx="11861726" cy="4893647"/>
          </a:xfrm>
          <a:prstGeom prst="rect">
            <a:avLst/>
          </a:prstGeom>
          <a:noFill/>
        </p:spPr>
        <p:txBody>
          <a:bodyPr wrap="square" rtlCol="0">
            <a:spAutoFit/>
          </a:bodyPr>
          <a:lstStyle/>
          <a:p>
            <a:r>
              <a:rPr lang="it-IT" sz="2400" dirty="0"/>
              <a:t>Se ipotizzo che un soggetto abbia una </a:t>
            </a:r>
            <a:r>
              <a:rPr lang="it-IT" sz="2400" b="1" dirty="0"/>
              <a:t>poliuria</a:t>
            </a:r>
            <a:r>
              <a:rPr lang="it-IT" sz="2400" dirty="0"/>
              <a:t> a causa del diabete, le sue urine dovranno necessariamente contenere glucosio.</a:t>
            </a:r>
          </a:p>
          <a:p>
            <a:r>
              <a:rPr lang="it-IT" sz="2400" dirty="0"/>
              <a:t>Indicazione su quanto avvenuto nel sangue nelle ore precedenti. </a:t>
            </a:r>
          </a:p>
          <a:p>
            <a:endParaRPr lang="it-IT" sz="2000" b="1" dirty="0"/>
          </a:p>
          <a:p>
            <a:r>
              <a:rPr lang="it-IT" sz="2200" b="1" dirty="0"/>
              <a:t>Glicosuria +</a:t>
            </a:r>
            <a:r>
              <a:rPr lang="it-IT" sz="2200" dirty="0"/>
              <a:t>		periodi di glicemia &gt; 180 mg/dL (soglia di riassorbimento)</a:t>
            </a:r>
          </a:p>
          <a:p>
            <a:endParaRPr lang="it-IT" sz="2200" dirty="0"/>
          </a:p>
          <a:p>
            <a:r>
              <a:rPr lang="it-IT" sz="2200" dirty="0"/>
              <a:t>Iperglicemia al mattino in un diabetico (nonostante le 8 ore di digiuno!): </a:t>
            </a:r>
          </a:p>
          <a:p>
            <a:pPr marL="342900" indent="-342900">
              <a:buFontTx/>
              <a:buChar char="-"/>
            </a:pPr>
            <a:r>
              <a:rPr lang="it-IT" sz="2200" dirty="0"/>
              <a:t>Glicosuria -		dose di insulina troppo alta -&gt; ipoglicemia e rebound -&gt; Effetto </a:t>
            </a:r>
            <a:r>
              <a:rPr lang="it-IT" sz="2200" b="1" dirty="0"/>
              <a:t>SOMOGYI</a:t>
            </a:r>
          </a:p>
          <a:p>
            <a:pPr marL="342900" indent="-342900">
              <a:buFontTx/>
              <a:buChar char="-"/>
            </a:pPr>
            <a:r>
              <a:rPr lang="it-IT" sz="2200" dirty="0"/>
              <a:t>Glicosuria +/-	iperglicemia da cortisolo mattutino (dalle 4 alle 8) = </a:t>
            </a:r>
            <a:r>
              <a:rPr lang="it-IT" sz="2200" dirty="0" err="1"/>
              <a:t>eff</a:t>
            </a:r>
            <a:r>
              <a:rPr lang="it-IT" sz="2200" dirty="0"/>
              <a:t>. </a:t>
            </a:r>
            <a:r>
              <a:rPr lang="it-IT" sz="2200" b="1" dirty="0"/>
              <a:t>ALBA</a:t>
            </a:r>
            <a:endParaRPr lang="it-IT" sz="2200" dirty="0"/>
          </a:p>
          <a:p>
            <a:pPr marL="342900" indent="-342900">
              <a:buFontTx/>
              <a:buChar char="-"/>
            </a:pPr>
            <a:r>
              <a:rPr lang="it-IT" sz="2200" dirty="0"/>
              <a:t>Glicosuria +		dose di insulina della sera troppo bassa</a:t>
            </a:r>
          </a:p>
          <a:p>
            <a:endParaRPr lang="it-IT" sz="2200" dirty="0"/>
          </a:p>
          <a:p>
            <a:r>
              <a:rPr lang="it-IT" sz="2200" b="1" dirty="0"/>
              <a:t>Chetonuria +</a:t>
            </a:r>
          </a:p>
          <a:p>
            <a:r>
              <a:rPr lang="it-IT" sz="2200" dirty="0"/>
              <a:t>Riflette il paradosso: tanto glucosio ma non lo utilizzo, come se fossimo in digiuno (</a:t>
            </a:r>
            <a:r>
              <a:rPr lang="it-IT" sz="2200" b="1" dirty="0"/>
              <a:t>INEDIA DIABETICA</a:t>
            </a:r>
            <a:r>
              <a:rPr lang="it-IT" sz="2200" dirty="0"/>
              <a:t>)</a:t>
            </a:r>
          </a:p>
          <a:p>
            <a:r>
              <a:rPr lang="it-IT" sz="2200" dirty="0"/>
              <a:t>- acetone, acido </a:t>
            </a:r>
            <a:r>
              <a:rPr lang="it-IT" sz="2200" dirty="0" err="1"/>
              <a:t>acetoacetico</a:t>
            </a:r>
            <a:r>
              <a:rPr lang="it-IT" sz="2200" dirty="0"/>
              <a:t>, acido 3-</a:t>
            </a:r>
            <a:r>
              <a:rPr lang="it-IT" sz="2200" dirty="0">
                <a:latin typeface="Cambria Math" panose="02040503050406030204" pitchFamily="18" charset="0"/>
                <a:ea typeface="Cambria Math" panose="02040503050406030204" pitchFamily="18" charset="0"/>
              </a:rPr>
              <a:t>𝛽</a:t>
            </a:r>
            <a:r>
              <a:rPr lang="it-IT" sz="2200" dirty="0"/>
              <a:t>-idrossibuttirrico</a:t>
            </a:r>
          </a:p>
        </p:txBody>
      </p:sp>
    </p:spTree>
    <p:extLst>
      <p:ext uri="{BB962C8B-B14F-4D97-AF65-F5344CB8AC3E}">
        <p14:creationId xmlns:p14="http://schemas.microsoft.com/office/powerpoint/2010/main" val="3572135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HBA1c = emoglobina glicata (controllo glicemico medio)</a:t>
            </a:r>
          </a:p>
        </p:txBody>
      </p:sp>
      <p:sp>
        <p:nvSpPr>
          <p:cNvPr id="2" name="TextBox 1">
            <a:extLst>
              <a:ext uri="{FF2B5EF4-FFF2-40B4-BE49-F238E27FC236}">
                <a16:creationId xmlns:a16="http://schemas.microsoft.com/office/drawing/2014/main" id="{DAFD403B-1D0C-5D13-1105-9648CC7397F3}"/>
              </a:ext>
            </a:extLst>
          </p:cNvPr>
          <p:cNvSpPr txBox="1"/>
          <p:nvPr/>
        </p:nvSpPr>
        <p:spPr>
          <a:xfrm>
            <a:off x="297455" y="1013552"/>
            <a:ext cx="11242714" cy="3046988"/>
          </a:xfrm>
          <a:prstGeom prst="rect">
            <a:avLst/>
          </a:prstGeom>
          <a:noFill/>
        </p:spPr>
        <p:txBody>
          <a:bodyPr wrap="square" rtlCol="0">
            <a:spAutoFit/>
          </a:bodyPr>
          <a:lstStyle/>
          <a:p>
            <a:r>
              <a:rPr lang="it-IT" sz="2400" dirty="0"/>
              <a:t>Il glucosio attraversa la membrana dei globuli rossi e quello in eccesso si lega al gruppo N-terminale della </a:t>
            </a:r>
            <a:r>
              <a:rPr lang="it-IT" sz="2400" dirty="0">
                <a:latin typeface="Cambria Math" panose="02040503050406030204" pitchFamily="18" charset="0"/>
                <a:ea typeface="Cambria Math" panose="02040503050406030204" pitchFamily="18" charset="0"/>
              </a:rPr>
              <a:t>𝛽</a:t>
            </a:r>
            <a:r>
              <a:rPr lang="it-IT" sz="2400" dirty="0"/>
              <a:t>-globina con una reazione enzimatica</a:t>
            </a:r>
          </a:p>
          <a:p>
            <a:endParaRPr lang="it-IT" sz="2400" dirty="0"/>
          </a:p>
          <a:p>
            <a:r>
              <a:rPr lang="it-IT" sz="2400" dirty="0"/>
              <a:t>Accumulo nei 180 gg di vita del GR -&gt; rispecchia compenso glicemico nei mesi precedenti</a:t>
            </a:r>
          </a:p>
          <a:p>
            <a:endParaRPr lang="it-IT" sz="2400" dirty="0"/>
          </a:p>
          <a:p>
            <a:r>
              <a:rPr lang="it-IT" sz="2400" dirty="0"/>
              <a:t>Normale	&lt; 5.7%</a:t>
            </a:r>
          </a:p>
          <a:p>
            <a:r>
              <a:rPr lang="it-IT" sz="2400" dirty="0"/>
              <a:t>Prediabete	5.7% - 6.4%</a:t>
            </a:r>
          </a:p>
          <a:p>
            <a:r>
              <a:rPr lang="it-IT" sz="2400" b="1" dirty="0"/>
              <a:t>Diabete	≥ 6.5%</a:t>
            </a:r>
          </a:p>
        </p:txBody>
      </p:sp>
    </p:spTree>
    <p:extLst>
      <p:ext uri="{BB962C8B-B14F-4D97-AF65-F5344CB8AC3E}">
        <p14:creationId xmlns:p14="http://schemas.microsoft.com/office/powerpoint/2010/main" val="2009867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GLICEMIA: provetta tappo grigio = fluoruro o ossalato</a:t>
            </a:r>
          </a:p>
        </p:txBody>
      </p:sp>
      <p:sp>
        <p:nvSpPr>
          <p:cNvPr id="2" name="TextBox 1">
            <a:extLst>
              <a:ext uri="{FF2B5EF4-FFF2-40B4-BE49-F238E27FC236}">
                <a16:creationId xmlns:a16="http://schemas.microsoft.com/office/drawing/2014/main" id="{0E3AD992-E656-960B-6D81-AB0B6DA9427C}"/>
              </a:ext>
            </a:extLst>
          </p:cNvPr>
          <p:cNvSpPr txBox="1"/>
          <p:nvPr/>
        </p:nvSpPr>
        <p:spPr>
          <a:xfrm>
            <a:off x="297455" y="897874"/>
            <a:ext cx="11358390" cy="4708981"/>
          </a:xfrm>
          <a:prstGeom prst="rect">
            <a:avLst/>
          </a:prstGeom>
          <a:noFill/>
        </p:spPr>
        <p:txBody>
          <a:bodyPr wrap="square" rtlCol="0">
            <a:spAutoFit/>
          </a:bodyPr>
          <a:lstStyle/>
          <a:p>
            <a:r>
              <a:rPr lang="it-IT" sz="2000" dirty="0"/>
              <a:t>Da sangue arterioso o </a:t>
            </a:r>
            <a:r>
              <a:rPr lang="it-IT" sz="2000" b="1" dirty="0"/>
              <a:t>capillare</a:t>
            </a:r>
            <a:r>
              <a:rPr lang="it-IT" sz="2000" dirty="0"/>
              <a:t> 			5mg/dL più che su sangue venoso</a:t>
            </a:r>
          </a:p>
          <a:p>
            <a:r>
              <a:rPr lang="it-IT" sz="2000" dirty="0"/>
              <a:t>					</a:t>
            </a:r>
          </a:p>
          <a:p>
            <a:endParaRPr lang="it-IT" sz="2000" dirty="0"/>
          </a:p>
          <a:p>
            <a:r>
              <a:rPr lang="it-IT" sz="2000" dirty="0"/>
              <a:t>A </a:t>
            </a:r>
            <a:r>
              <a:rPr lang="it-IT" sz="2000" b="1" dirty="0"/>
              <a:t>digiuno</a:t>
            </a:r>
            <a:r>
              <a:rPr lang="it-IT" sz="2000" dirty="0"/>
              <a:t> (8-12 ore)			 	&gt; 126 mg/dL per più di una volta* = diabete</a:t>
            </a:r>
          </a:p>
          <a:p>
            <a:r>
              <a:rPr lang="it-IT" sz="2000" dirty="0"/>
              <a:t>						100 – 125 = aumentato rischio (prediabete)</a:t>
            </a:r>
          </a:p>
          <a:p>
            <a:endParaRPr lang="it-IT" sz="2000" dirty="0"/>
          </a:p>
          <a:p>
            <a:r>
              <a:rPr lang="it-IT" sz="2000" dirty="0"/>
              <a:t>A digiuno </a:t>
            </a:r>
            <a:r>
              <a:rPr lang="it-IT" sz="2000" b="1" dirty="0"/>
              <a:t>in gravidanza</a:t>
            </a:r>
            <a:r>
              <a:rPr lang="it-IT" sz="2000" dirty="0"/>
              <a:t>				&lt; 110 mg/dL</a:t>
            </a:r>
          </a:p>
          <a:p>
            <a:endParaRPr lang="it-IT" sz="2000" dirty="0"/>
          </a:p>
          <a:p>
            <a:r>
              <a:rPr lang="it-IT" sz="2000" b="1" dirty="0"/>
              <a:t>Post-prandiale</a:t>
            </a:r>
            <a:r>
              <a:rPr lang="it-IT" sz="2000" dirty="0"/>
              <a:t> (2 ore dopo il pasto)		</a:t>
            </a:r>
          </a:p>
          <a:p>
            <a:endParaRPr lang="it-IT" sz="2000" dirty="0"/>
          </a:p>
          <a:p>
            <a:r>
              <a:rPr lang="it-IT" sz="2000" dirty="0"/>
              <a:t>Da </a:t>
            </a:r>
            <a:r>
              <a:rPr lang="it-IT" sz="2000" b="1" dirty="0"/>
              <a:t>carico </a:t>
            </a:r>
            <a:r>
              <a:rPr lang="it-IT" sz="2000" dirty="0"/>
              <a:t>(glicemia a 2 ore del carico)		&gt;200 mg/dL = diabete</a:t>
            </a:r>
          </a:p>
          <a:p>
            <a:r>
              <a:rPr lang="it-IT" sz="2000" dirty="0"/>
              <a:t>(vedi DMT2)					140 – 199 mg/dL = ridotta tolleranza al glucosio</a:t>
            </a:r>
          </a:p>
          <a:p>
            <a:endParaRPr lang="it-IT" sz="2000" dirty="0"/>
          </a:p>
          <a:p>
            <a:r>
              <a:rPr lang="it-IT" sz="2000" dirty="0"/>
              <a:t>In presenza di </a:t>
            </a:r>
            <a:r>
              <a:rPr lang="it-IT" sz="2000" b="1" dirty="0"/>
              <a:t>sintomi di iperglicemia</a:t>
            </a:r>
            <a:r>
              <a:rPr lang="it-IT" sz="2000" dirty="0"/>
              <a:t>		 &gt;200 mg/dL = diabete</a:t>
            </a:r>
          </a:p>
          <a:p>
            <a:r>
              <a:rPr lang="it-IT" sz="2000" dirty="0"/>
              <a:t>indipendentemente da assunzione di pasto</a:t>
            </a:r>
          </a:p>
        </p:txBody>
      </p:sp>
      <p:sp>
        <p:nvSpPr>
          <p:cNvPr id="4" name="TextBox 3">
            <a:extLst>
              <a:ext uri="{FF2B5EF4-FFF2-40B4-BE49-F238E27FC236}">
                <a16:creationId xmlns:a16="http://schemas.microsoft.com/office/drawing/2014/main" id="{A2589CF3-2F09-DC8C-5A8A-D2B250684FB5}"/>
              </a:ext>
            </a:extLst>
          </p:cNvPr>
          <p:cNvSpPr txBox="1"/>
          <p:nvPr/>
        </p:nvSpPr>
        <p:spPr>
          <a:xfrm>
            <a:off x="297455" y="5866482"/>
            <a:ext cx="10967292" cy="369332"/>
          </a:xfrm>
          <a:prstGeom prst="rect">
            <a:avLst/>
          </a:prstGeom>
          <a:noFill/>
        </p:spPr>
        <p:txBody>
          <a:bodyPr wrap="square" rtlCol="0">
            <a:spAutoFit/>
          </a:bodyPr>
          <a:lstStyle/>
          <a:p>
            <a:r>
              <a:rPr lang="it-IT" dirty="0"/>
              <a:t>* Prelievo eseguito in tranquillità (evitare turbamento «adrenalinico») </a:t>
            </a:r>
          </a:p>
        </p:txBody>
      </p:sp>
    </p:spTree>
    <p:extLst>
      <p:ext uri="{BB962C8B-B14F-4D97-AF65-F5344CB8AC3E}">
        <p14:creationId xmlns:p14="http://schemas.microsoft.com/office/powerpoint/2010/main" val="4197174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INSULINA E C-PEPTIDE</a:t>
            </a:r>
          </a:p>
        </p:txBody>
      </p:sp>
      <p:sp>
        <p:nvSpPr>
          <p:cNvPr id="2" name="TextBox 1">
            <a:extLst>
              <a:ext uri="{FF2B5EF4-FFF2-40B4-BE49-F238E27FC236}">
                <a16:creationId xmlns:a16="http://schemas.microsoft.com/office/drawing/2014/main" id="{E72DA2E6-5E9B-D3B4-6732-5CC64636AD81}"/>
              </a:ext>
            </a:extLst>
          </p:cNvPr>
          <p:cNvSpPr txBox="1"/>
          <p:nvPr/>
        </p:nvSpPr>
        <p:spPr>
          <a:xfrm>
            <a:off x="324999" y="1013552"/>
            <a:ext cx="7142602" cy="3785652"/>
          </a:xfrm>
          <a:prstGeom prst="rect">
            <a:avLst/>
          </a:prstGeom>
          <a:noFill/>
        </p:spPr>
        <p:txBody>
          <a:bodyPr wrap="square" rtlCol="0">
            <a:spAutoFit/>
          </a:bodyPr>
          <a:lstStyle/>
          <a:p>
            <a:r>
              <a:rPr lang="it-IT" sz="2400" b="1" dirty="0"/>
              <a:t>Insulina	</a:t>
            </a:r>
            <a:r>
              <a:rPr lang="it-IT" sz="2400" dirty="0"/>
              <a:t>Sempre da misurare insieme a glicemia</a:t>
            </a:r>
          </a:p>
          <a:p>
            <a:endParaRPr lang="it-IT" sz="2400" b="1" dirty="0"/>
          </a:p>
          <a:p>
            <a:r>
              <a:rPr lang="it-IT" sz="2400" dirty="0"/>
              <a:t>↑ Insulina ↓ Glicemia 	insulinoma</a:t>
            </a:r>
          </a:p>
          <a:p>
            <a:endParaRPr lang="it-IT" sz="2400" dirty="0"/>
          </a:p>
          <a:p>
            <a:r>
              <a:rPr lang="it-IT" sz="2400" dirty="0"/>
              <a:t>↑ Insulina ↑ Glicemia 	resistenza all’insulina	 </a:t>
            </a:r>
          </a:p>
          <a:p>
            <a:endParaRPr lang="it-IT" sz="2400" dirty="0"/>
          </a:p>
          <a:p>
            <a:endParaRPr lang="it-IT" sz="2400" dirty="0"/>
          </a:p>
          <a:p>
            <a:r>
              <a:rPr lang="it-IT" sz="2400" b="1" dirty="0"/>
              <a:t>C-peptide</a:t>
            </a:r>
            <a:r>
              <a:rPr lang="it-IT" sz="2400" dirty="0"/>
              <a:t>	Distinguere produzione autoctona 		residua (luna di miele del diabete) </a:t>
            </a:r>
            <a:br>
              <a:rPr lang="it-IT" sz="2400" dirty="0"/>
            </a:br>
            <a:r>
              <a:rPr lang="it-IT" sz="2400" dirty="0"/>
              <a:t>	da insulina sintetica (priva del C-peptide)</a:t>
            </a:r>
          </a:p>
        </p:txBody>
      </p:sp>
      <p:pic>
        <p:nvPicPr>
          <p:cNvPr id="1026" name="Picture 2" descr="Peptide C">
            <a:extLst>
              <a:ext uri="{FF2B5EF4-FFF2-40B4-BE49-F238E27FC236}">
                <a16:creationId xmlns:a16="http://schemas.microsoft.com/office/drawing/2014/main" id="{A381897B-E809-5EA5-1E27-8A9E45783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4635" y="1013552"/>
            <a:ext cx="4346724" cy="4346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103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370B69-79F2-4C9E-B8F3-8A70DF334A90}"/>
              </a:ext>
            </a:extLst>
          </p:cNvPr>
          <p:cNvPicPr>
            <a:picLocks noChangeAspect="1"/>
          </p:cNvPicPr>
          <p:nvPr/>
        </p:nvPicPr>
        <p:blipFill>
          <a:blip r:embed="rId2"/>
          <a:stretch>
            <a:fillRect/>
          </a:stretch>
        </p:blipFill>
        <p:spPr>
          <a:xfrm>
            <a:off x="5972840" y="786810"/>
            <a:ext cx="5969677" cy="4199598"/>
          </a:xfrm>
          <a:prstGeom prst="rect">
            <a:avLst/>
          </a:prstGeom>
        </p:spPr>
      </p:pic>
      <p:pic>
        <p:nvPicPr>
          <p:cNvPr id="13" name="Picture 12">
            <a:extLst>
              <a:ext uri="{FF2B5EF4-FFF2-40B4-BE49-F238E27FC236}">
                <a16:creationId xmlns:a16="http://schemas.microsoft.com/office/drawing/2014/main" id="{F3313096-2444-4D33-8D57-7A941A05E2B7}"/>
              </a:ext>
            </a:extLst>
          </p:cNvPr>
          <p:cNvPicPr>
            <a:picLocks noChangeAspect="1"/>
          </p:cNvPicPr>
          <p:nvPr/>
        </p:nvPicPr>
        <p:blipFill>
          <a:blip r:embed="rId3"/>
          <a:stretch>
            <a:fillRect/>
          </a:stretch>
        </p:blipFill>
        <p:spPr>
          <a:xfrm>
            <a:off x="336175" y="3290777"/>
            <a:ext cx="5426596" cy="3102597"/>
          </a:xfrm>
          <a:prstGeom prst="rect">
            <a:avLst/>
          </a:prstGeom>
        </p:spPr>
      </p:pic>
      <p:sp>
        <p:nvSpPr>
          <p:cNvPr id="14" name="TextBox 13">
            <a:extLst>
              <a:ext uri="{FF2B5EF4-FFF2-40B4-BE49-F238E27FC236}">
                <a16:creationId xmlns:a16="http://schemas.microsoft.com/office/drawing/2014/main" id="{AE9574DC-223F-475F-B740-301572749A86}"/>
              </a:ext>
            </a:extLst>
          </p:cNvPr>
          <p:cNvSpPr txBox="1"/>
          <p:nvPr/>
        </p:nvSpPr>
        <p:spPr>
          <a:xfrm>
            <a:off x="8696547" y="5239741"/>
            <a:ext cx="2037930" cy="369332"/>
          </a:xfrm>
          <a:prstGeom prst="rect">
            <a:avLst/>
          </a:prstGeom>
          <a:noFill/>
        </p:spPr>
        <p:txBody>
          <a:bodyPr wrap="none" rtlCol="0">
            <a:spAutoFit/>
          </a:bodyPr>
          <a:lstStyle/>
          <a:p>
            <a:r>
              <a:rPr lang="it-IT" dirty="0"/>
              <a:t>480 dosi giornaliere</a:t>
            </a:r>
          </a:p>
        </p:txBody>
      </p:sp>
      <p:pic>
        <p:nvPicPr>
          <p:cNvPr id="17" name="Picture 16">
            <a:extLst>
              <a:ext uri="{FF2B5EF4-FFF2-40B4-BE49-F238E27FC236}">
                <a16:creationId xmlns:a16="http://schemas.microsoft.com/office/drawing/2014/main" id="{4196D2EF-8CD2-487B-AD86-2FA188D43390}"/>
              </a:ext>
            </a:extLst>
          </p:cNvPr>
          <p:cNvPicPr>
            <a:picLocks noChangeAspect="1"/>
          </p:cNvPicPr>
          <p:nvPr/>
        </p:nvPicPr>
        <p:blipFill>
          <a:blip r:embed="rId4"/>
          <a:stretch>
            <a:fillRect/>
          </a:stretch>
        </p:blipFill>
        <p:spPr>
          <a:xfrm>
            <a:off x="202020" y="271775"/>
            <a:ext cx="5405018" cy="2897729"/>
          </a:xfrm>
          <a:prstGeom prst="rect">
            <a:avLst/>
          </a:prstGeom>
        </p:spPr>
      </p:pic>
    </p:spTree>
    <p:extLst>
      <p:ext uri="{BB962C8B-B14F-4D97-AF65-F5344CB8AC3E}">
        <p14:creationId xmlns:p14="http://schemas.microsoft.com/office/powerpoint/2010/main" val="2515504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D81F49-2C26-4E3A-8345-7F5146E758B9}"/>
              </a:ext>
            </a:extLst>
          </p:cNvPr>
          <p:cNvPicPr>
            <a:picLocks noChangeAspect="1"/>
          </p:cNvPicPr>
          <p:nvPr/>
        </p:nvPicPr>
        <p:blipFill>
          <a:blip r:embed="rId2"/>
          <a:stretch>
            <a:fillRect/>
          </a:stretch>
        </p:blipFill>
        <p:spPr>
          <a:xfrm>
            <a:off x="6343361" y="148758"/>
            <a:ext cx="4378688" cy="6560483"/>
          </a:xfrm>
          <a:prstGeom prst="rect">
            <a:avLst/>
          </a:prstGeom>
        </p:spPr>
      </p:pic>
      <p:sp>
        <p:nvSpPr>
          <p:cNvPr id="4" name="TextBox 3">
            <a:extLst>
              <a:ext uri="{FF2B5EF4-FFF2-40B4-BE49-F238E27FC236}">
                <a16:creationId xmlns:a16="http://schemas.microsoft.com/office/drawing/2014/main" id="{1926169F-B320-486F-AE98-380D6F84CF13}"/>
              </a:ext>
            </a:extLst>
          </p:cNvPr>
          <p:cNvSpPr txBox="1"/>
          <p:nvPr/>
        </p:nvSpPr>
        <p:spPr>
          <a:xfrm>
            <a:off x="390746" y="1489445"/>
            <a:ext cx="5121728" cy="2677656"/>
          </a:xfrm>
          <a:prstGeom prst="rect">
            <a:avLst/>
          </a:prstGeom>
          <a:noFill/>
        </p:spPr>
        <p:txBody>
          <a:bodyPr wrap="square" rtlCol="0">
            <a:spAutoFit/>
          </a:bodyPr>
          <a:lstStyle/>
          <a:p>
            <a:r>
              <a:rPr lang="it-IT" sz="2400" dirty="0"/>
              <a:t>Tremori, tachicardia, sudore, si vede doppio, gira la testa, si vedono male i colori, non si sente bene, linguaggio impacciato, non si ricorda, si diventa nervosi, si piange senza motivo, fame, mal di testa, nausea, debolezza, convulsioni, svenimento</a:t>
            </a:r>
          </a:p>
        </p:txBody>
      </p:sp>
      <p:sp>
        <p:nvSpPr>
          <p:cNvPr id="5" name="TextBox 4">
            <a:extLst>
              <a:ext uri="{FF2B5EF4-FFF2-40B4-BE49-F238E27FC236}">
                <a16:creationId xmlns:a16="http://schemas.microsoft.com/office/drawing/2014/main" id="{55EB3853-FC57-4874-895E-CAE41064F378}"/>
              </a:ext>
            </a:extLst>
          </p:cNvPr>
          <p:cNvSpPr txBox="1"/>
          <p:nvPr/>
        </p:nvSpPr>
        <p:spPr>
          <a:xfrm>
            <a:off x="390746" y="337191"/>
            <a:ext cx="5082802" cy="523220"/>
          </a:xfrm>
          <a:prstGeom prst="rect">
            <a:avLst/>
          </a:prstGeom>
          <a:noFill/>
        </p:spPr>
        <p:txBody>
          <a:bodyPr wrap="none" rtlCol="0">
            <a:spAutoFit/>
          </a:bodyPr>
          <a:lstStyle/>
          <a:p>
            <a:r>
              <a:rPr lang="it-IT" sz="2800" b="1" dirty="0">
                <a:solidFill>
                  <a:srgbClr val="0070C0"/>
                </a:solidFill>
              </a:rPr>
              <a:t>TROPPA INSULINA: IPOGLICEMIA</a:t>
            </a:r>
          </a:p>
        </p:txBody>
      </p:sp>
      <p:sp>
        <p:nvSpPr>
          <p:cNvPr id="6" name="TextBox 5">
            <a:extLst>
              <a:ext uri="{FF2B5EF4-FFF2-40B4-BE49-F238E27FC236}">
                <a16:creationId xmlns:a16="http://schemas.microsoft.com/office/drawing/2014/main" id="{A924EC77-D0CC-4C02-86D9-272F0ED9A507}"/>
              </a:ext>
            </a:extLst>
          </p:cNvPr>
          <p:cNvSpPr txBox="1"/>
          <p:nvPr/>
        </p:nvSpPr>
        <p:spPr>
          <a:xfrm>
            <a:off x="5687911" y="5067905"/>
            <a:ext cx="1552861" cy="707886"/>
          </a:xfrm>
          <a:prstGeom prst="rect">
            <a:avLst/>
          </a:prstGeom>
          <a:noFill/>
        </p:spPr>
        <p:txBody>
          <a:bodyPr wrap="square" rtlCol="0">
            <a:spAutoFit/>
          </a:bodyPr>
          <a:lstStyle/>
          <a:p>
            <a:r>
              <a:rPr lang="it-IT" sz="2000" b="1" dirty="0">
                <a:solidFill>
                  <a:srgbClr val="0070C0"/>
                </a:solidFill>
              </a:rPr>
              <a:t>Sintomi adrenergici</a:t>
            </a:r>
          </a:p>
        </p:txBody>
      </p:sp>
      <p:sp>
        <p:nvSpPr>
          <p:cNvPr id="7" name="TextBox 6">
            <a:extLst>
              <a:ext uri="{FF2B5EF4-FFF2-40B4-BE49-F238E27FC236}">
                <a16:creationId xmlns:a16="http://schemas.microsoft.com/office/drawing/2014/main" id="{54A55AE9-897D-4F8A-BBD4-707A58E5C656}"/>
              </a:ext>
            </a:extLst>
          </p:cNvPr>
          <p:cNvSpPr txBox="1"/>
          <p:nvPr/>
        </p:nvSpPr>
        <p:spPr>
          <a:xfrm>
            <a:off x="9792587" y="5544598"/>
            <a:ext cx="2092842" cy="707886"/>
          </a:xfrm>
          <a:prstGeom prst="rect">
            <a:avLst/>
          </a:prstGeom>
          <a:noFill/>
        </p:spPr>
        <p:txBody>
          <a:bodyPr wrap="square" rtlCol="0">
            <a:spAutoFit/>
          </a:bodyPr>
          <a:lstStyle/>
          <a:p>
            <a:r>
              <a:rPr lang="it-IT" sz="2000" b="1" dirty="0">
                <a:solidFill>
                  <a:srgbClr val="0070C0"/>
                </a:solidFill>
              </a:rPr>
              <a:t>Sintomi da neuroglicopenia</a:t>
            </a:r>
          </a:p>
        </p:txBody>
      </p:sp>
    </p:spTree>
    <p:extLst>
      <p:ext uri="{BB962C8B-B14F-4D97-AF65-F5344CB8AC3E}">
        <p14:creationId xmlns:p14="http://schemas.microsoft.com/office/powerpoint/2010/main" val="436705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8F68D5-BEF5-4E90-B434-DE6D0C024FB5}"/>
              </a:ext>
            </a:extLst>
          </p:cNvPr>
          <p:cNvSpPr txBox="1"/>
          <p:nvPr/>
        </p:nvSpPr>
        <p:spPr>
          <a:xfrm>
            <a:off x="337893" y="1195657"/>
            <a:ext cx="9906000" cy="646331"/>
          </a:xfrm>
          <a:prstGeom prst="rect">
            <a:avLst/>
          </a:prstGeom>
          <a:noFill/>
        </p:spPr>
        <p:txBody>
          <a:bodyPr wrap="square" rtlCol="0">
            <a:spAutoFit/>
          </a:bodyPr>
          <a:lstStyle/>
          <a:p>
            <a:r>
              <a:rPr lang="it-IT" dirty="0"/>
              <a:t>Misurare! (anche la rapida riduzione a valori non bassi può causare sintomi)</a:t>
            </a:r>
          </a:p>
          <a:p>
            <a:r>
              <a:rPr lang="it-IT" dirty="0"/>
              <a:t>&gt;30 kg: 15 g di zucchero, glicemia dopo 15’ (deve essere &gt;70) (&lt;30 kg 10 g)</a:t>
            </a:r>
          </a:p>
        </p:txBody>
      </p:sp>
      <p:pic>
        <p:nvPicPr>
          <p:cNvPr id="4" name="Picture 3">
            <a:extLst>
              <a:ext uri="{FF2B5EF4-FFF2-40B4-BE49-F238E27FC236}">
                <a16:creationId xmlns:a16="http://schemas.microsoft.com/office/drawing/2014/main" id="{4B3DEAB8-6580-4A52-806B-EE06458AD596}"/>
              </a:ext>
            </a:extLst>
          </p:cNvPr>
          <p:cNvPicPr>
            <a:picLocks noChangeAspect="1"/>
          </p:cNvPicPr>
          <p:nvPr/>
        </p:nvPicPr>
        <p:blipFill>
          <a:blip r:embed="rId2"/>
          <a:stretch>
            <a:fillRect/>
          </a:stretch>
        </p:blipFill>
        <p:spPr>
          <a:xfrm>
            <a:off x="337893" y="2980112"/>
            <a:ext cx="5251921" cy="3682848"/>
          </a:xfrm>
          <a:prstGeom prst="rect">
            <a:avLst/>
          </a:prstGeom>
        </p:spPr>
      </p:pic>
      <p:sp>
        <p:nvSpPr>
          <p:cNvPr id="5" name="TextBox 4">
            <a:extLst>
              <a:ext uri="{FF2B5EF4-FFF2-40B4-BE49-F238E27FC236}">
                <a16:creationId xmlns:a16="http://schemas.microsoft.com/office/drawing/2014/main" id="{82B5E91E-A9F2-4E5E-8F22-105E214F24D6}"/>
              </a:ext>
            </a:extLst>
          </p:cNvPr>
          <p:cNvSpPr txBox="1"/>
          <p:nvPr/>
        </p:nvSpPr>
        <p:spPr>
          <a:xfrm>
            <a:off x="7378235" y="2516955"/>
            <a:ext cx="3507820" cy="369332"/>
          </a:xfrm>
          <a:prstGeom prst="rect">
            <a:avLst/>
          </a:prstGeom>
          <a:noFill/>
        </p:spPr>
        <p:txBody>
          <a:bodyPr wrap="none" rtlCol="0">
            <a:spAutoFit/>
          </a:bodyPr>
          <a:lstStyle/>
          <a:p>
            <a:r>
              <a:rPr lang="it-IT" dirty="0">
                <a:solidFill>
                  <a:srgbClr val="0070C0"/>
                </a:solidFill>
              </a:rPr>
              <a:t>Dopo, se non prossimo pasto vicino</a:t>
            </a:r>
          </a:p>
        </p:txBody>
      </p:sp>
      <p:pic>
        <p:nvPicPr>
          <p:cNvPr id="7" name="Picture 6">
            <a:extLst>
              <a:ext uri="{FF2B5EF4-FFF2-40B4-BE49-F238E27FC236}">
                <a16:creationId xmlns:a16="http://schemas.microsoft.com/office/drawing/2014/main" id="{085B5663-25C7-4F5D-917F-2B044F59EF6F}"/>
              </a:ext>
            </a:extLst>
          </p:cNvPr>
          <p:cNvPicPr>
            <a:picLocks noChangeAspect="1"/>
          </p:cNvPicPr>
          <p:nvPr/>
        </p:nvPicPr>
        <p:blipFill>
          <a:blip r:embed="rId3"/>
          <a:stretch>
            <a:fillRect/>
          </a:stretch>
        </p:blipFill>
        <p:spPr>
          <a:xfrm>
            <a:off x="5890688" y="2972353"/>
            <a:ext cx="5963419" cy="3677370"/>
          </a:xfrm>
          <a:prstGeom prst="rect">
            <a:avLst/>
          </a:prstGeom>
        </p:spPr>
      </p:pic>
      <p:sp>
        <p:nvSpPr>
          <p:cNvPr id="6" name="TextBox 5">
            <a:extLst>
              <a:ext uri="{FF2B5EF4-FFF2-40B4-BE49-F238E27FC236}">
                <a16:creationId xmlns:a16="http://schemas.microsoft.com/office/drawing/2014/main" id="{4EAE7A4C-7773-4B25-B4DD-74174AA68B0E}"/>
              </a:ext>
            </a:extLst>
          </p:cNvPr>
          <p:cNvSpPr txBox="1"/>
          <p:nvPr/>
        </p:nvSpPr>
        <p:spPr>
          <a:xfrm>
            <a:off x="2464894" y="2516955"/>
            <a:ext cx="783548" cy="369332"/>
          </a:xfrm>
          <a:prstGeom prst="rect">
            <a:avLst/>
          </a:prstGeom>
          <a:noFill/>
        </p:spPr>
        <p:txBody>
          <a:bodyPr wrap="none" rtlCol="0">
            <a:spAutoFit/>
          </a:bodyPr>
          <a:lstStyle/>
          <a:p>
            <a:r>
              <a:rPr lang="it-IT" dirty="0">
                <a:solidFill>
                  <a:srgbClr val="0070C0"/>
                </a:solidFill>
              </a:rPr>
              <a:t>Subito</a:t>
            </a:r>
          </a:p>
        </p:txBody>
      </p:sp>
      <p:sp>
        <p:nvSpPr>
          <p:cNvPr id="8" name="TextBox 7">
            <a:extLst>
              <a:ext uri="{FF2B5EF4-FFF2-40B4-BE49-F238E27FC236}">
                <a16:creationId xmlns:a16="http://schemas.microsoft.com/office/drawing/2014/main" id="{FA133282-CAD4-4490-93FE-E9D026CD3912}"/>
              </a:ext>
            </a:extLst>
          </p:cNvPr>
          <p:cNvSpPr txBox="1"/>
          <p:nvPr/>
        </p:nvSpPr>
        <p:spPr>
          <a:xfrm>
            <a:off x="390746" y="337191"/>
            <a:ext cx="5082802" cy="523220"/>
          </a:xfrm>
          <a:prstGeom prst="rect">
            <a:avLst/>
          </a:prstGeom>
          <a:noFill/>
        </p:spPr>
        <p:txBody>
          <a:bodyPr wrap="none" rtlCol="0">
            <a:spAutoFit/>
          </a:bodyPr>
          <a:lstStyle/>
          <a:p>
            <a:r>
              <a:rPr lang="it-IT" sz="2800" b="1" dirty="0">
                <a:solidFill>
                  <a:srgbClr val="0070C0"/>
                </a:solidFill>
              </a:rPr>
              <a:t>TROPPA INSULINA: IPOGLICEMIA</a:t>
            </a:r>
          </a:p>
        </p:txBody>
      </p:sp>
    </p:spTree>
    <p:extLst>
      <p:ext uri="{BB962C8B-B14F-4D97-AF65-F5344CB8AC3E}">
        <p14:creationId xmlns:p14="http://schemas.microsoft.com/office/powerpoint/2010/main" val="2608945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853ACB-F0A7-4072-9AD4-9D59EB10A6B5}"/>
              </a:ext>
            </a:extLst>
          </p:cNvPr>
          <p:cNvPicPr>
            <a:picLocks noChangeAspect="1"/>
          </p:cNvPicPr>
          <p:nvPr/>
        </p:nvPicPr>
        <p:blipFill>
          <a:blip r:embed="rId2"/>
          <a:stretch>
            <a:fillRect/>
          </a:stretch>
        </p:blipFill>
        <p:spPr>
          <a:xfrm>
            <a:off x="1277025" y="598872"/>
            <a:ext cx="9393401" cy="5500765"/>
          </a:xfrm>
          <a:prstGeom prst="rect">
            <a:avLst/>
          </a:prstGeom>
        </p:spPr>
      </p:pic>
      <p:sp>
        <p:nvSpPr>
          <p:cNvPr id="4" name="TextBox 3">
            <a:extLst>
              <a:ext uri="{FF2B5EF4-FFF2-40B4-BE49-F238E27FC236}">
                <a16:creationId xmlns:a16="http://schemas.microsoft.com/office/drawing/2014/main" id="{CD4834D1-B50E-439D-89A2-6428788A0D3D}"/>
              </a:ext>
            </a:extLst>
          </p:cNvPr>
          <p:cNvSpPr txBox="1"/>
          <p:nvPr/>
        </p:nvSpPr>
        <p:spPr>
          <a:xfrm>
            <a:off x="11059633" y="990220"/>
            <a:ext cx="537327" cy="369332"/>
          </a:xfrm>
          <a:prstGeom prst="rect">
            <a:avLst/>
          </a:prstGeom>
          <a:noFill/>
        </p:spPr>
        <p:txBody>
          <a:bodyPr wrap="none" rtlCol="0">
            <a:spAutoFit/>
          </a:bodyPr>
          <a:lstStyle/>
          <a:p>
            <a:r>
              <a:rPr lang="it-IT" dirty="0" err="1"/>
              <a:t>i.m</a:t>
            </a:r>
            <a:r>
              <a:rPr lang="it-IT" dirty="0"/>
              <a:t>.</a:t>
            </a:r>
          </a:p>
        </p:txBody>
      </p:sp>
      <p:sp>
        <p:nvSpPr>
          <p:cNvPr id="2" name="TextBox 1">
            <a:extLst>
              <a:ext uri="{FF2B5EF4-FFF2-40B4-BE49-F238E27FC236}">
                <a16:creationId xmlns:a16="http://schemas.microsoft.com/office/drawing/2014/main" id="{35EAC99B-D8ED-4C5A-A4BE-6F1308E2D968}"/>
              </a:ext>
            </a:extLst>
          </p:cNvPr>
          <p:cNvSpPr txBox="1"/>
          <p:nvPr/>
        </p:nvSpPr>
        <p:spPr>
          <a:xfrm>
            <a:off x="7628860" y="6172199"/>
            <a:ext cx="4298356" cy="584775"/>
          </a:xfrm>
          <a:prstGeom prst="rect">
            <a:avLst/>
          </a:prstGeom>
          <a:noFill/>
        </p:spPr>
        <p:txBody>
          <a:bodyPr wrap="none" rtlCol="0">
            <a:spAutoFit/>
          </a:bodyPr>
          <a:lstStyle/>
          <a:p>
            <a:r>
              <a:rPr lang="it-IT" sz="3200" dirty="0">
                <a:solidFill>
                  <a:srgbClr val="C00000"/>
                </a:solidFill>
              </a:rPr>
              <a:t>Obbligo per gli educatori</a:t>
            </a:r>
          </a:p>
        </p:txBody>
      </p:sp>
    </p:spTree>
    <p:extLst>
      <p:ext uri="{BB962C8B-B14F-4D97-AF65-F5344CB8AC3E}">
        <p14:creationId xmlns:p14="http://schemas.microsoft.com/office/powerpoint/2010/main" val="677562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BAB7F2-F534-6B71-7840-D959A5523480}"/>
              </a:ext>
            </a:extLst>
          </p:cNvPr>
          <p:cNvSpPr txBox="1"/>
          <p:nvPr/>
        </p:nvSpPr>
        <p:spPr>
          <a:xfrm>
            <a:off x="760165" y="474345"/>
            <a:ext cx="10460515" cy="4124206"/>
          </a:xfrm>
          <a:prstGeom prst="rect">
            <a:avLst/>
          </a:prstGeom>
          <a:noFill/>
        </p:spPr>
        <p:txBody>
          <a:bodyPr wrap="square" rtlCol="0">
            <a:spAutoFit/>
          </a:bodyPr>
          <a:lstStyle/>
          <a:p>
            <a:pPr>
              <a:spcBef>
                <a:spcPts val="1200"/>
              </a:spcBef>
            </a:pPr>
            <a:r>
              <a:rPr lang="it-IT" sz="2400" b="1" dirty="0"/>
              <a:t>Sintomi di IPERGLICEMIA</a:t>
            </a:r>
          </a:p>
          <a:p>
            <a:pPr>
              <a:spcBef>
                <a:spcPts val="1200"/>
              </a:spcBef>
            </a:pPr>
            <a:endParaRPr lang="it-IT" sz="2400" dirty="0"/>
          </a:p>
          <a:p>
            <a:pPr marL="285750" indent="-285750">
              <a:spcBef>
                <a:spcPts val="1200"/>
              </a:spcBef>
              <a:buFont typeface="Wingdings" panose="05000000000000000000" pitchFamily="2" charset="2"/>
              <a:buChar char="v"/>
            </a:pPr>
            <a:r>
              <a:rPr lang="it-IT" sz="2400" b="1" dirty="0"/>
              <a:t>Polidipsia, poliuria </a:t>
            </a:r>
            <a:r>
              <a:rPr lang="it-IT" sz="2400" dirty="0"/>
              <a:t>(anche di notte)</a:t>
            </a:r>
          </a:p>
          <a:p>
            <a:pPr marL="285750" indent="-285750">
              <a:spcBef>
                <a:spcPts val="1200"/>
              </a:spcBef>
              <a:buFont typeface="Wingdings" panose="05000000000000000000" pitchFamily="2" charset="2"/>
              <a:buChar char="v"/>
            </a:pPr>
            <a:r>
              <a:rPr lang="it-IT" sz="2400" b="1" dirty="0"/>
              <a:t>Secchezza</a:t>
            </a:r>
            <a:r>
              <a:rPr lang="it-IT" sz="2400" dirty="0"/>
              <a:t> della bocca e della gola: Sensazione di bocca secca.</a:t>
            </a:r>
          </a:p>
          <a:p>
            <a:pPr marL="285750" indent="-285750">
              <a:spcBef>
                <a:spcPts val="1200"/>
              </a:spcBef>
              <a:buFont typeface="Wingdings" panose="05000000000000000000" pitchFamily="2" charset="2"/>
              <a:buChar char="v"/>
            </a:pPr>
            <a:r>
              <a:rPr lang="it-IT" sz="2400" b="1" dirty="0"/>
              <a:t>Visione offuscata, cefalea</a:t>
            </a:r>
            <a:endParaRPr lang="it-IT" sz="2400" dirty="0"/>
          </a:p>
          <a:p>
            <a:pPr marL="285750" indent="-285750">
              <a:spcBef>
                <a:spcPts val="1200"/>
              </a:spcBef>
              <a:buFont typeface="Wingdings" panose="05000000000000000000" pitchFamily="2" charset="2"/>
              <a:buChar char="v"/>
            </a:pPr>
            <a:r>
              <a:rPr lang="it-IT" sz="2400" b="1" dirty="0"/>
              <a:t>Sensazione di stanchezza</a:t>
            </a:r>
            <a:r>
              <a:rPr lang="it-IT" sz="2400" dirty="0"/>
              <a:t>: Affaticamento e mancanza di energia.</a:t>
            </a:r>
          </a:p>
          <a:p>
            <a:pPr marL="285750" indent="-285750">
              <a:spcBef>
                <a:spcPts val="1200"/>
              </a:spcBef>
              <a:buFont typeface="Wingdings" panose="05000000000000000000" pitchFamily="2" charset="2"/>
              <a:buChar char="v"/>
            </a:pPr>
            <a:r>
              <a:rPr lang="it-IT" sz="2400" b="1" dirty="0"/>
              <a:t>Perdita di peso inspiegabile</a:t>
            </a:r>
          </a:p>
          <a:p>
            <a:pPr marL="285750" indent="-285750">
              <a:spcBef>
                <a:spcPts val="1200"/>
              </a:spcBef>
              <a:buFont typeface="Wingdings" panose="05000000000000000000" pitchFamily="2" charset="2"/>
              <a:buChar char="v"/>
            </a:pPr>
            <a:r>
              <a:rPr lang="it-IT" sz="2400" b="1" dirty="0"/>
              <a:t>Infezioni ripetute</a:t>
            </a:r>
            <a:r>
              <a:rPr lang="it-IT" sz="2400" dirty="0"/>
              <a:t>: cistiti o infezioni cutanee.</a:t>
            </a:r>
          </a:p>
        </p:txBody>
      </p:sp>
    </p:spTree>
    <p:extLst>
      <p:ext uri="{BB962C8B-B14F-4D97-AF65-F5344CB8AC3E}">
        <p14:creationId xmlns:p14="http://schemas.microsoft.com/office/powerpoint/2010/main" val="3337412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7F9348-052B-5F83-B487-652E8B7B7740}"/>
              </a:ext>
            </a:extLst>
          </p:cNvPr>
          <p:cNvPicPr>
            <a:picLocks noChangeAspect="1"/>
          </p:cNvPicPr>
          <p:nvPr/>
        </p:nvPicPr>
        <p:blipFill>
          <a:blip r:embed="rId2"/>
          <a:stretch>
            <a:fillRect/>
          </a:stretch>
        </p:blipFill>
        <p:spPr>
          <a:xfrm>
            <a:off x="5929296" y="346162"/>
            <a:ext cx="5900360" cy="3680504"/>
          </a:xfrm>
          <a:prstGeom prst="rect">
            <a:avLst/>
          </a:prstGeom>
        </p:spPr>
      </p:pic>
      <p:sp>
        <p:nvSpPr>
          <p:cNvPr id="6" name="TextBox 5">
            <a:extLst>
              <a:ext uri="{FF2B5EF4-FFF2-40B4-BE49-F238E27FC236}">
                <a16:creationId xmlns:a16="http://schemas.microsoft.com/office/drawing/2014/main" id="{DB2F881B-42F1-2526-B61A-0C655A5AE1EC}"/>
              </a:ext>
            </a:extLst>
          </p:cNvPr>
          <p:cNvSpPr txBox="1"/>
          <p:nvPr/>
        </p:nvSpPr>
        <p:spPr>
          <a:xfrm>
            <a:off x="362344" y="423280"/>
            <a:ext cx="6095082" cy="954107"/>
          </a:xfrm>
          <a:prstGeom prst="rect">
            <a:avLst/>
          </a:prstGeom>
          <a:noFill/>
        </p:spPr>
        <p:txBody>
          <a:bodyPr wrap="square">
            <a:spAutoFit/>
          </a:bodyPr>
          <a:lstStyle/>
          <a:p>
            <a:r>
              <a:rPr lang="it-IT" sz="3200" b="1" dirty="0"/>
              <a:t>Elizabeth Evans </a:t>
            </a:r>
            <a:r>
              <a:rPr lang="it-IT" sz="3200" b="1" dirty="0" err="1"/>
              <a:t>Huges</a:t>
            </a:r>
            <a:r>
              <a:rPr lang="it-IT" sz="3200" b="1" dirty="0"/>
              <a:t>, 11 aa</a:t>
            </a:r>
          </a:p>
          <a:p>
            <a:r>
              <a:rPr lang="it-IT" sz="2400" dirty="0"/>
              <a:t>1918, Albany (NY) </a:t>
            </a:r>
          </a:p>
        </p:txBody>
      </p:sp>
      <p:sp>
        <p:nvSpPr>
          <p:cNvPr id="7" name="TextBox 6">
            <a:extLst>
              <a:ext uri="{FF2B5EF4-FFF2-40B4-BE49-F238E27FC236}">
                <a16:creationId xmlns:a16="http://schemas.microsoft.com/office/drawing/2014/main" id="{0F85F78D-7C51-48EA-AFBB-9A46975598DA}"/>
              </a:ext>
            </a:extLst>
          </p:cNvPr>
          <p:cNvSpPr txBox="1"/>
          <p:nvPr/>
        </p:nvSpPr>
        <p:spPr>
          <a:xfrm>
            <a:off x="458395" y="1753675"/>
            <a:ext cx="5226310" cy="3539430"/>
          </a:xfrm>
          <a:prstGeom prst="rect">
            <a:avLst/>
          </a:prstGeom>
          <a:noFill/>
        </p:spPr>
        <p:txBody>
          <a:bodyPr wrap="square" rtlCol="0">
            <a:spAutoFit/>
          </a:bodyPr>
          <a:lstStyle/>
          <a:p>
            <a:r>
              <a:rPr lang="it-IT" sz="2800" dirty="0"/>
              <a:t>A ritorno da una festa si sente profondamente assetata da bere acqua in continuazione. Poi sempre più stanca</a:t>
            </a:r>
          </a:p>
          <a:p>
            <a:r>
              <a:rPr lang="it-IT" sz="2800" dirty="0"/>
              <a:t>Dopo qualche tempo il suo medico sospetta un diabete, una malattia dovuta alla perdita delle capacità di produrre insulina nel pancreas</a:t>
            </a:r>
          </a:p>
        </p:txBody>
      </p:sp>
    </p:spTree>
    <p:extLst>
      <p:ext uri="{BB962C8B-B14F-4D97-AF65-F5344CB8AC3E}">
        <p14:creationId xmlns:p14="http://schemas.microsoft.com/office/powerpoint/2010/main" val="416461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B994E-7EEB-4045-8E0A-8802FB7EA4BE}"/>
              </a:ext>
            </a:extLst>
          </p:cNvPr>
          <p:cNvSpPr txBox="1"/>
          <p:nvPr/>
        </p:nvSpPr>
        <p:spPr>
          <a:xfrm>
            <a:off x="5187107" y="541564"/>
            <a:ext cx="5747134" cy="4401205"/>
          </a:xfrm>
          <a:prstGeom prst="rect">
            <a:avLst/>
          </a:prstGeom>
          <a:noFill/>
        </p:spPr>
        <p:txBody>
          <a:bodyPr wrap="square" rtlCol="0">
            <a:spAutoFit/>
          </a:bodyPr>
          <a:lstStyle/>
          <a:p>
            <a:r>
              <a:rPr lang="it-IT" sz="2800" dirty="0"/>
              <a:t>In </a:t>
            </a:r>
            <a:r>
              <a:rPr lang="it-IT" sz="2800" dirty="0" err="1"/>
              <a:t>July</a:t>
            </a:r>
            <a:r>
              <a:rPr lang="it-IT" sz="2800" dirty="0"/>
              <a:t> 1922 </a:t>
            </a:r>
          </a:p>
          <a:p>
            <a:r>
              <a:rPr lang="it-IT" sz="2800" dirty="0"/>
              <a:t>14-year-old  </a:t>
            </a:r>
          </a:p>
          <a:p>
            <a:r>
              <a:rPr lang="it-IT" sz="2800" dirty="0"/>
              <a:t>H 150cm, peso 20.4 kg</a:t>
            </a:r>
          </a:p>
          <a:p>
            <a:endParaRPr lang="it-IT" sz="2800" dirty="0"/>
          </a:p>
          <a:p>
            <a:r>
              <a:rPr lang="it-IT" sz="2800" dirty="0" err="1"/>
              <a:t>She</a:t>
            </a:r>
            <a:r>
              <a:rPr lang="it-IT" sz="2800" dirty="0"/>
              <a:t> </a:t>
            </a:r>
            <a:r>
              <a:rPr lang="it-IT" sz="2800" dirty="0" err="1"/>
              <a:t>was</a:t>
            </a:r>
            <a:r>
              <a:rPr lang="it-IT" sz="2800" dirty="0"/>
              <a:t> </a:t>
            </a:r>
            <a:r>
              <a:rPr lang="it-IT" sz="2800" dirty="0" err="1"/>
              <a:t>emaciated</a:t>
            </a:r>
            <a:r>
              <a:rPr lang="it-IT" sz="2800" dirty="0"/>
              <a:t>, and </a:t>
            </a:r>
            <a:r>
              <a:rPr lang="it-IT" sz="2800" dirty="0" err="1"/>
              <a:t>her</a:t>
            </a:r>
            <a:r>
              <a:rPr lang="it-IT" sz="2800" dirty="0"/>
              <a:t> </a:t>
            </a:r>
            <a:r>
              <a:rPr lang="it-IT" sz="2800" dirty="0" err="1"/>
              <a:t>abdomen</a:t>
            </a:r>
            <a:r>
              <a:rPr lang="it-IT" sz="2800" dirty="0"/>
              <a:t> and </a:t>
            </a:r>
            <a:r>
              <a:rPr lang="it-IT" sz="2800" dirty="0" err="1"/>
              <a:t>pelvic</a:t>
            </a:r>
            <a:r>
              <a:rPr lang="it-IT" sz="2800" dirty="0"/>
              <a:t> </a:t>
            </a:r>
            <a:r>
              <a:rPr lang="it-IT" sz="2800" dirty="0" err="1"/>
              <a:t>bones</a:t>
            </a:r>
            <a:r>
              <a:rPr lang="it-IT" sz="2800" dirty="0"/>
              <a:t> </a:t>
            </a:r>
            <a:r>
              <a:rPr lang="it-IT" sz="2800" dirty="0" err="1"/>
              <a:t>were</a:t>
            </a:r>
            <a:r>
              <a:rPr lang="it-IT" sz="2800" dirty="0"/>
              <a:t> </a:t>
            </a:r>
            <a:r>
              <a:rPr lang="it-IT" sz="2800" dirty="0" err="1"/>
              <a:t>protruding</a:t>
            </a:r>
            <a:r>
              <a:rPr lang="it-IT" sz="2800" dirty="0"/>
              <a:t>. </a:t>
            </a:r>
            <a:r>
              <a:rPr lang="it-IT" sz="2800" dirty="0" err="1"/>
              <a:t>Her</a:t>
            </a:r>
            <a:r>
              <a:rPr lang="it-IT" sz="2800" dirty="0"/>
              <a:t> </a:t>
            </a:r>
            <a:r>
              <a:rPr lang="it-IT" sz="2800" dirty="0" err="1"/>
              <a:t>skin</a:t>
            </a:r>
            <a:r>
              <a:rPr lang="it-IT" sz="2800" dirty="0"/>
              <a:t> </a:t>
            </a:r>
            <a:r>
              <a:rPr lang="it-IT" sz="2800" dirty="0" err="1"/>
              <a:t>was</a:t>
            </a:r>
            <a:r>
              <a:rPr lang="it-IT" sz="2800" dirty="0"/>
              <a:t> dry and </a:t>
            </a:r>
            <a:r>
              <a:rPr lang="it-IT" sz="2800" dirty="0" err="1"/>
              <a:t>scaly</a:t>
            </a:r>
            <a:r>
              <a:rPr lang="it-IT" sz="2800" dirty="0"/>
              <a:t>, </a:t>
            </a:r>
            <a:r>
              <a:rPr lang="it-IT" sz="2800" dirty="0" err="1"/>
              <a:t>her</a:t>
            </a:r>
            <a:r>
              <a:rPr lang="it-IT" sz="2800" dirty="0"/>
              <a:t> </a:t>
            </a:r>
            <a:r>
              <a:rPr lang="it-IT" sz="2800" dirty="0" err="1"/>
              <a:t>hair</a:t>
            </a:r>
            <a:r>
              <a:rPr lang="it-IT" sz="2800" dirty="0"/>
              <a:t> </a:t>
            </a:r>
            <a:r>
              <a:rPr lang="it-IT" sz="2800" dirty="0" err="1"/>
              <a:t>was</a:t>
            </a:r>
            <a:r>
              <a:rPr lang="it-IT" sz="2800" dirty="0"/>
              <a:t> </a:t>
            </a:r>
            <a:r>
              <a:rPr lang="it-IT" sz="2800" dirty="0" err="1"/>
              <a:t>thin</a:t>
            </a:r>
            <a:r>
              <a:rPr lang="it-IT" sz="2800" dirty="0"/>
              <a:t>, and </a:t>
            </a:r>
            <a:r>
              <a:rPr lang="it-IT" sz="2800" dirty="0" err="1"/>
              <a:t>her</a:t>
            </a:r>
            <a:r>
              <a:rPr lang="it-IT" sz="2800" dirty="0"/>
              <a:t> muscles </a:t>
            </a:r>
            <a:r>
              <a:rPr lang="it-IT" sz="2800" dirty="0" err="1"/>
              <a:t>were</a:t>
            </a:r>
            <a:r>
              <a:rPr lang="it-IT" sz="2800" dirty="0"/>
              <a:t> </a:t>
            </a:r>
            <a:r>
              <a:rPr lang="it-IT" sz="2800" dirty="0" err="1"/>
              <a:t>wasted</a:t>
            </a:r>
            <a:r>
              <a:rPr lang="it-IT" sz="2800" dirty="0"/>
              <a:t>. </a:t>
            </a:r>
            <a:r>
              <a:rPr lang="it-IT" sz="2800" dirty="0" err="1"/>
              <a:t>She</a:t>
            </a:r>
            <a:r>
              <a:rPr lang="it-IT" sz="2800" dirty="0"/>
              <a:t> </a:t>
            </a:r>
            <a:r>
              <a:rPr lang="it-IT" sz="2800" dirty="0" err="1"/>
              <a:t>felt</a:t>
            </a:r>
            <a:r>
              <a:rPr lang="it-IT" sz="2800" dirty="0"/>
              <a:t> so </a:t>
            </a:r>
            <a:r>
              <a:rPr lang="it-IT" sz="2800" dirty="0" err="1"/>
              <a:t>weak</a:t>
            </a:r>
            <a:r>
              <a:rPr lang="it-IT" sz="2800" dirty="0"/>
              <a:t> </a:t>
            </a:r>
            <a:r>
              <a:rPr lang="it-IT" sz="2800" dirty="0" err="1"/>
              <a:t>that</a:t>
            </a:r>
            <a:r>
              <a:rPr lang="it-IT" sz="2800" dirty="0"/>
              <a:t> </a:t>
            </a:r>
            <a:r>
              <a:rPr lang="it-IT" sz="2800" dirty="0" err="1"/>
              <a:t>she</a:t>
            </a:r>
            <a:r>
              <a:rPr lang="it-IT" sz="2800" dirty="0"/>
              <a:t> </a:t>
            </a:r>
            <a:r>
              <a:rPr lang="it-IT" sz="2800" dirty="0" err="1"/>
              <a:t>could</a:t>
            </a:r>
            <a:r>
              <a:rPr lang="it-IT" sz="2800" dirty="0"/>
              <a:t> </a:t>
            </a:r>
            <a:r>
              <a:rPr lang="it-IT" sz="2800" dirty="0" err="1"/>
              <a:t>barely</a:t>
            </a:r>
            <a:r>
              <a:rPr lang="it-IT" sz="2800" dirty="0"/>
              <a:t> stand up, and </a:t>
            </a:r>
            <a:r>
              <a:rPr lang="it-IT" sz="2800" dirty="0" err="1"/>
              <a:t>walking</a:t>
            </a:r>
            <a:r>
              <a:rPr lang="it-IT" sz="2800" dirty="0"/>
              <a:t> </a:t>
            </a:r>
            <a:r>
              <a:rPr lang="it-IT" sz="2800" dirty="0" err="1"/>
              <a:t>was</a:t>
            </a:r>
            <a:r>
              <a:rPr lang="it-IT" sz="2800" dirty="0"/>
              <a:t> </a:t>
            </a:r>
            <a:r>
              <a:rPr lang="it-IT" sz="2800" dirty="0" err="1"/>
              <a:t>difficult</a:t>
            </a:r>
            <a:r>
              <a:rPr lang="it-IT" sz="2800" dirty="0"/>
              <a:t>. </a:t>
            </a:r>
          </a:p>
        </p:txBody>
      </p:sp>
      <p:pic>
        <p:nvPicPr>
          <p:cNvPr id="4" name="Picture 3">
            <a:extLst>
              <a:ext uri="{FF2B5EF4-FFF2-40B4-BE49-F238E27FC236}">
                <a16:creationId xmlns:a16="http://schemas.microsoft.com/office/drawing/2014/main" id="{81DF2E1E-5EBB-495E-9676-1D0EA3F9EBE8}"/>
              </a:ext>
            </a:extLst>
          </p:cNvPr>
          <p:cNvPicPr>
            <a:picLocks noChangeAspect="1"/>
          </p:cNvPicPr>
          <p:nvPr/>
        </p:nvPicPr>
        <p:blipFill>
          <a:blip r:embed="rId2"/>
          <a:stretch>
            <a:fillRect/>
          </a:stretch>
        </p:blipFill>
        <p:spPr>
          <a:xfrm>
            <a:off x="249599" y="541564"/>
            <a:ext cx="4719129" cy="5774871"/>
          </a:xfrm>
          <a:prstGeom prst="rect">
            <a:avLst/>
          </a:prstGeom>
        </p:spPr>
      </p:pic>
      <p:sp>
        <p:nvSpPr>
          <p:cNvPr id="5" name="Oval 4">
            <a:extLst>
              <a:ext uri="{FF2B5EF4-FFF2-40B4-BE49-F238E27FC236}">
                <a16:creationId xmlns:a16="http://schemas.microsoft.com/office/drawing/2014/main" id="{1EC08D05-F99D-49CA-A6C1-E7A8FCEDEC35}"/>
              </a:ext>
            </a:extLst>
          </p:cNvPr>
          <p:cNvSpPr/>
          <p:nvPr/>
        </p:nvSpPr>
        <p:spPr>
          <a:xfrm>
            <a:off x="3165832" y="5646978"/>
            <a:ext cx="45719"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 6">
            <a:extLst>
              <a:ext uri="{FF2B5EF4-FFF2-40B4-BE49-F238E27FC236}">
                <a16:creationId xmlns:a16="http://schemas.microsoft.com/office/drawing/2014/main" id="{5C5EF48E-0A24-4495-92DE-C3B3AD6131B7}"/>
              </a:ext>
            </a:extLst>
          </p:cNvPr>
          <p:cNvSpPr/>
          <p:nvPr/>
        </p:nvSpPr>
        <p:spPr>
          <a:xfrm>
            <a:off x="3142972" y="2208685"/>
            <a:ext cx="45719"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C79ED805-12EA-4BC7-B7D0-C0733B35D615}"/>
              </a:ext>
            </a:extLst>
          </p:cNvPr>
          <p:cNvSpPr txBox="1"/>
          <p:nvPr/>
        </p:nvSpPr>
        <p:spPr>
          <a:xfrm>
            <a:off x="6213027" y="5354590"/>
            <a:ext cx="3982116" cy="954107"/>
          </a:xfrm>
          <a:prstGeom prst="rect">
            <a:avLst/>
          </a:prstGeom>
          <a:noFill/>
        </p:spPr>
        <p:txBody>
          <a:bodyPr wrap="none" rtlCol="0">
            <a:spAutoFit/>
          </a:bodyPr>
          <a:lstStyle/>
          <a:p>
            <a:r>
              <a:rPr lang="it-IT" sz="3200" b="1" dirty="0">
                <a:solidFill>
                  <a:srgbClr val="0070C0"/>
                </a:solidFill>
              </a:rPr>
              <a:t>STARVATION THERAPY</a:t>
            </a:r>
          </a:p>
          <a:p>
            <a:r>
              <a:rPr lang="it-IT" sz="2400" dirty="0">
                <a:solidFill>
                  <a:srgbClr val="0070C0"/>
                </a:solidFill>
              </a:rPr>
              <a:t>Dr. Allen</a:t>
            </a:r>
          </a:p>
        </p:txBody>
      </p:sp>
    </p:spTree>
    <p:extLst>
      <p:ext uri="{BB962C8B-B14F-4D97-AF65-F5344CB8AC3E}">
        <p14:creationId xmlns:p14="http://schemas.microsoft.com/office/powerpoint/2010/main" val="401823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oronavirus Detected on Chicken Wings">
            <a:extLst>
              <a:ext uri="{FF2B5EF4-FFF2-40B4-BE49-F238E27FC236}">
                <a16:creationId xmlns:a16="http://schemas.microsoft.com/office/drawing/2014/main" id="{889D65AA-03E2-4357-AC8F-1824CAA26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191" y="461823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8BE8C15-52E7-4F56-8E9E-0F77E4638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320" y="4685697"/>
            <a:ext cx="2381250" cy="1590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F6BD56-C40A-43F8-A5DD-688B80A3FA33}"/>
              </a:ext>
            </a:extLst>
          </p:cNvPr>
          <p:cNvSpPr txBox="1"/>
          <p:nvPr/>
        </p:nvSpPr>
        <p:spPr>
          <a:xfrm>
            <a:off x="4302681" y="581628"/>
            <a:ext cx="7271619" cy="3416320"/>
          </a:xfrm>
          <a:prstGeom prst="rect">
            <a:avLst/>
          </a:prstGeom>
          <a:noFill/>
        </p:spPr>
        <p:txBody>
          <a:bodyPr wrap="square" rtlCol="0">
            <a:spAutoFit/>
          </a:bodyPr>
          <a:lstStyle/>
          <a:p>
            <a:r>
              <a:rPr lang="it-IT" sz="2400" dirty="0"/>
              <a:t>Un trattamento per prolungare la vita:</a:t>
            </a:r>
          </a:p>
          <a:p>
            <a:r>
              <a:rPr lang="it-IT" sz="2400" dirty="0"/>
              <a:t>consumare il minimo quantitativo di cibo metabolizzabile</a:t>
            </a:r>
          </a:p>
          <a:p>
            <a:pPr marL="342900" indent="-342900">
              <a:buFontTx/>
              <a:buChar char="-"/>
            </a:pPr>
            <a:r>
              <a:rPr lang="it-IT" sz="2400" dirty="0"/>
              <a:t>Carboidrati ridotti al livello di non avere glucosio nelle urine (necessari per </a:t>
            </a:r>
            <a:r>
              <a:rPr lang="it-IT" sz="2400" b="1" dirty="0"/>
              <a:t>tessuti </a:t>
            </a:r>
            <a:r>
              <a:rPr lang="it-IT" sz="2400" b="1" dirty="0" err="1"/>
              <a:t>insulino</a:t>
            </a:r>
            <a:r>
              <a:rPr lang="it-IT" sz="2400" b="1" dirty="0"/>
              <a:t>-indipendenti</a:t>
            </a:r>
            <a:r>
              <a:rPr lang="it-IT" sz="2400" dirty="0"/>
              <a:t>)</a:t>
            </a:r>
          </a:p>
          <a:p>
            <a:pPr marL="342900" indent="-342900">
              <a:buFontTx/>
              <a:buChar char="-"/>
            </a:pPr>
            <a:r>
              <a:rPr lang="it-IT" sz="2400" dirty="0"/>
              <a:t>Ridurre anche i fabbisogni, movimenti, temperatura …</a:t>
            </a:r>
          </a:p>
          <a:p>
            <a:endParaRPr lang="it-IT" sz="2400" dirty="0"/>
          </a:p>
          <a:p>
            <a:r>
              <a:rPr lang="it-IT" sz="2400" dirty="0"/>
              <a:t>Diversamente dalla media dei pazienti, Elizabeth riesce ad aderire a questo regime di 800 Cal/dì</a:t>
            </a:r>
          </a:p>
          <a:p>
            <a:endParaRPr lang="it-IT" sz="2400" dirty="0"/>
          </a:p>
        </p:txBody>
      </p:sp>
      <p:pic>
        <p:nvPicPr>
          <p:cNvPr id="2052" name="Picture 4" descr="EGG | definizione, significato - che cosa è EGG nel dizionario Inglese -  Cambridge Dictionary">
            <a:extLst>
              <a:ext uri="{FF2B5EF4-FFF2-40B4-BE49-F238E27FC236}">
                <a16:creationId xmlns:a16="http://schemas.microsoft.com/office/drawing/2014/main" id="{5C07ADE2-8936-4C9A-A849-7FF8872F5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466" y="4609499"/>
            <a:ext cx="1186411" cy="17840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72D3064-6AB2-45F0-96F6-DF277A9A251F}"/>
              </a:ext>
            </a:extLst>
          </p:cNvPr>
          <p:cNvPicPr>
            <a:picLocks noChangeAspect="1"/>
          </p:cNvPicPr>
          <p:nvPr/>
        </p:nvPicPr>
        <p:blipFill>
          <a:blip r:embed="rId5"/>
          <a:stretch>
            <a:fillRect/>
          </a:stretch>
        </p:blipFill>
        <p:spPr>
          <a:xfrm>
            <a:off x="9715425" y="4618235"/>
            <a:ext cx="1941559" cy="1590675"/>
          </a:xfrm>
          <a:prstGeom prst="rect">
            <a:avLst/>
          </a:prstGeom>
        </p:spPr>
      </p:pic>
      <p:sp>
        <p:nvSpPr>
          <p:cNvPr id="9" name="TextBox 8">
            <a:extLst>
              <a:ext uri="{FF2B5EF4-FFF2-40B4-BE49-F238E27FC236}">
                <a16:creationId xmlns:a16="http://schemas.microsoft.com/office/drawing/2014/main" id="{4603E75A-E83F-4B7E-B6DB-4A007E38FAEC}"/>
              </a:ext>
            </a:extLst>
          </p:cNvPr>
          <p:cNvSpPr txBox="1"/>
          <p:nvPr/>
        </p:nvSpPr>
        <p:spPr>
          <a:xfrm>
            <a:off x="9907603" y="6211263"/>
            <a:ext cx="1270994" cy="369332"/>
          </a:xfrm>
          <a:prstGeom prst="rect">
            <a:avLst/>
          </a:prstGeom>
          <a:noFill/>
        </p:spPr>
        <p:txBody>
          <a:bodyPr wrap="square" rtlCol="0">
            <a:spAutoFit/>
          </a:bodyPr>
          <a:lstStyle/>
          <a:p>
            <a:r>
              <a:rPr lang="it-IT" dirty="0"/>
              <a:t>150g: 100</a:t>
            </a:r>
          </a:p>
        </p:txBody>
      </p:sp>
      <p:sp>
        <p:nvSpPr>
          <p:cNvPr id="14" name="TextBox 13">
            <a:extLst>
              <a:ext uri="{FF2B5EF4-FFF2-40B4-BE49-F238E27FC236}">
                <a16:creationId xmlns:a16="http://schemas.microsoft.com/office/drawing/2014/main" id="{5DD2D045-FCBD-43B7-A9BD-96967CDB857A}"/>
              </a:ext>
            </a:extLst>
          </p:cNvPr>
          <p:cNvSpPr txBox="1"/>
          <p:nvPr/>
        </p:nvSpPr>
        <p:spPr>
          <a:xfrm>
            <a:off x="6612299" y="6199232"/>
            <a:ext cx="628074" cy="369332"/>
          </a:xfrm>
          <a:prstGeom prst="rect">
            <a:avLst/>
          </a:prstGeom>
          <a:noFill/>
        </p:spPr>
        <p:txBody>
          <a:bodyPr wrap="square" rtlCol="0">
            <a:spAutoFit/>
          </a:bodyPr>
          <a:lstStyle/>
          <a:p>
            <a:r>
              <a:rPr lang="it-IT" dirty="0"/>
              <a:t>155</a:t>
            </a:r>
          </a:p>
        </p:txBody>
      </p:sp>
      <p:sp>
        <p:nvSpPr>
          <p:cNvPr id="15" name="TextBox 14">
            <a:extLst>
              <a:ext uri="{FF2B5EF4-FFF2-40B4-BE49-F238E27FC236}">
                <a16:creationId xmlns:a16="http://schemas.microsoft.com/office/drawing/2014/main" id="{5DDE8495-C665-46CF-9BFE-795FD8467E25}"/>
              </a:ext>
            </a:extLst>
          </p:cNvPr>
          <p:cNvSpPr txBox="1"/>
          <p:nvPr/>
        </p:nvSpPr>
        <p:spPr>
          <a:xfrm>
            <a:off x="4603639" y="6211263"/>
            <a:ext cx="1354873" cy="369332"/>
          </a:xfrm>
          <a:prstGeom prst="rect">
            <a:avLst/>
          </a:prstGeom>
          <a:noFill/>
        </p:spPr>
        <p:txBody>
          <a:bodyPr wrap="square" rtlCol="0">
            <a:spAutoFit/>
          </a:bodyPr>
          <a:lstStyle/>
          <a:p>
            <a:r>
              <a:rPr lang="it-IT" dirty="0"/>
              <a:t>250g: 225</a:t>
            </a:r>
          </a:p>
        </p:txBody>
      </p:sp>
      <p:sp>
        <p:nvSpPr>
          <p:cNvPr id="16" name="TextBox 15">
            <a:extLst>
              <a:ext uri="{FF2B5EF4-FFF2-40B4-BE49-F238E27FC236}">
                <a16:creationId xmlns:a16="http://schemas.microsoft.com/office/drawing/2014/main" id="{6AB676AD-98C3-4365-AE50-7790F8BFE1FC}"/>
              </a:ext>
            </a:extLst>
          </p:cNvPr>
          <p:cNvSpPr txBox="1"/>
          <p:nvPr/>
        </p:nvSpPr>
        <p:spPr>
          <a:xfrm>
            <a:off x="7938491" y="6204808"/>
            <a:ext cx="1270994" cy="369332"/>
          </a:xfrm>
          <a:prstGeom prst="rect">
            <a:avLst/>
          </a:prstGeom>
          <a:noFill/>
        </p:spPr>
        <p:txBody>
          <a:bodyPr wrap="square" rtlCol="0">
            <a:spAutoFit/>
          </a:bodyPr>
          <a:lstStyle/>
          <a:p>
            <a:r>
              <a:rPr lang="it-IT" dirty="0"/>
              <a:t>200g: 260</a:t>
            </a:r>
          </a:p>
        </p:txBody>
      </p:sp>
      <p:pic>
        <p:nvPicPr>
          <p:cNvPr id="6" name="Picture 5">
            <a:extLst>
              <a:ext uri="{FF2B5EF4-FFF2-40B4-BE49-F238E27FC236}">
                <a16:creationId xmlns:a16="http://schemas.microsoft.com/office/drawing/2014/main" id="{62816A77-EB40-6620-5F12-D6E2AE0E7E32}"/>
              </a:ext>
            </a:extLst>
          </p:cNvPr>
          <p:cNvPicPr>
            <a:picLocks noChangeAspect="1"/>
          </p:cNvPicPr>
          <p:nvPr/>
        </p:nvPicPr>
        <p:blipFill>
          <a:blip r:embed="rId6"/>
          <a:stretch>
            <a:fillRect/>
          </a:stretch>
        </p:blipFill>
        <p:spPr>
          <a:xfrm>
            <a:off x="445297" y="473927"/>
            <a:ext cx="3343742" cy="51537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23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ED034A-A9BB-4D59-B87D-C6F834535CA4}"/>
              </a:ext>
            </a:extLst>
          </p:cNvPr>
          <p:cNvPicPr>
            <a:picLocks noChangeAspect="1"/>
          </p:cNvPicPr>
          <p:nvPr/>
        </p:nvPicPr>
        <p:blipFill>
          <a:blip r:embed="rId2"/>
          <a:stretch>
            <a:fillRect/>
          </a:stretch>
        </p:blipFill>
        <p:spPr>
          <a:xfrm>
            <a:off x="1807379" y="913224"/>
            <a:ext cx="8577241" cy="5329733"/>
          </a:xfrm>
          <a:prstGeom prst="rect">
            <a:avLst/>
          </a:prstGeom>
        </p:spPr>
      </p:pic>
    </p:spTree>
    <p:extLst>
      <p:ext uri="{BB962C8B-B14F-4D97-AF65-F5344CB8AC3E}">
        <p14:creationId xmlns:p14="http://schemas.microsoft.com/office/powerpoint/2010/main" val="295435168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1971</TotalTime>
  <Words>2703</Words>
  <Application>Microsoft Office PowerPoint</Application>
  <PresentationFormat>Widescreen</PresentationFormat>
  <Paragraphs>306</Paragraphs>
  <Slides>44</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Cambria Math</vt:lpstr>
      <vt:lpstr>Proxima Nova</vt:lpstr>
      <vt:lpstr>Wingdings</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Pasquale Miglionico</dc:creator>
  <cp:lastModifiedBy>Alberto Tommasini</cp:lastModifiedBy>
  <cp:revision>136</cp:revision>
  <dcterms:created xsi:type="dcterms:W3CDTF">2021-05-31T12:50:11Z</dcterms:created>
  <dcterms:modified xsi:type="dcterms:W3CDTF">2026-05-10T21:43:48Z</dcterms:modified>
</cp:coreProperties>
</file>