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67" r:id="rId2"/>
    <p:sldId id="568" r:id="rId3"/>
    <p:sldId id="569" r:id="rId4"/>
    <p:sldId id="570" r:id="rId5"/>
    <p:sldId id="571" r:id="rId6"/>
    <p:sldId id="572" r:id="rId7"/>
    <p:sldId id="573" r:id="rId8"/>
    <p:sldId id="574" r:id="rId9"/>
    <p:sldId id="575" r:id="rId10"/>
    <p:sldId id="576" r:id="rId11"/>
    <p:sldId id="577" r:id="rId12"/>
    <p:sldId id="578" r:id="rId13"/>
    <p:sldId id="579" r:id="rId14"/>
    <p:sldId id="580" r:id="rId15"/>
    <p:sldId id="581" r:id="rId16"/>
    <p:sldId id="582" r:id="rId17"/>
    <p:sldId id="583" r:id="rId18"/>
    <p:sldId id="584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FC1C8D-257B-C926-4D31-E772EF3B5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E25DC0-7DC9-C263-36A2-EC55048E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F40AD21-B442-58F5-FEB1-45CA16359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CC088E-CEF8-9F5D-74EF-5B5C5710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7CCEDD-5DE4-BAD8-C270-EF628660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762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18851D-5AA3-6879-FC77-75D5BF362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AFFF678-13DB-5B7E-6887-F4FA22C6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1A9EE2-ECC3-ED0D-344E-1ED105B0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581E53-C147-5058-9D94-66C2C2EF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F2ED39-F4AB-EEB0-91FC-18E21398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955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48C6A14-9783-AB0C-35EF-3683EFF08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363211-5B94-BCE7-50B7-FC6F72ECE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B73289-E161-8B14-E973-D61A11510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E17C4B-FD89-3777-30D9-01087C3D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6319D0-A05F-EF33-CED7-AB38BBFF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03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7F488A-EDD3-AAE9-0753-0BA2EDB03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B21852-C789-59A4-DB1B-679B28DDC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34EF466-F7B8-D6C0-12F5-2263AEDD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980B75-2542-FA4F-F85F-2A6C30870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61E644-98DB-F1CA-DB2F-304318A8E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01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A95BC6-6A9E-98F5-B8D4-CA04AF233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4F24A3-680A-DBA5-7842-FB4681140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E35A01-4D55-6950-8282-24DBDCDD5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AE9E5A-365F-4B72-6C76-4D3EF54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2E67E-27AC-B291-B94F-9D04F4BF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92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41C5DD-AAFB-C8DB-19E5-B18CDF632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B8D92B-2A18-E2CB-3458-9E3A355062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F0CF20-3109-40DF-A755-1ABDAA0B1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511A76-E62A-B9A4-4FD2-36953F68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83308B-E198-8975-CB83-7335382D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6A728C-B037-A069-3A0E-97C92224B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885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0D87C2-0E1F-BD53-CCB9-BD138FD62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4D2FC9-DFB0-7E62-F037-1E946D57B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DAEA0F-4F3A-1628-3412-41F4AD983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10BD20-DFA1-410A-9EA2-9523A18E4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71B4435-7C62-260B-E41B-945A86754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8794A6-38A7-4295-EE0D-CB1660E0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9E216C-A78D-7879-0BFC-EC45E0400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8167E0C-9999-C2F9-2A49-45076774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839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A7D7C-2DBD-846D-B0E1-E12428D6E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EE4A3A-3B68-D15C-A450-E936D6E15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52437-A655-2B40-EDC5-C2532148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D279C3C-4FB1-B7A1-6562-FAB0860A6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6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DDB6365-22D4-D2F3-66C0-3DEE88BA1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FFE36D6-F1A3-F668-902D-A20B102D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52A596-8329-A366-FCE2-D544400F5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18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CF8F64-E96E-371F-DB90-A444005F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8F46DF-E4C9-7903-FE37-23716CD3E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A16B0E-F6E3-D0CD-7F5F-A96B99C9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F5DC4C-AAAE-60C4-3AFF-80188AEFC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75C52CA-4296-3AE4-051D-87F5AF86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521A7-49EB-2C4A-8843-BB17F4BFA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716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C99608-F97F-14D8-19A0-4DE4D75F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7DCA0F4-EC79-0B9F-9977-FD806142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6E3B0A-F0E1-67E1-34CC-47D9F9CCC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1D1291-97BC-6663-ECC4-2008C912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970FF3-684A-9F05-C719-3445C4269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17B07A-18CE-DCE2-B807-7E39C5D62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4041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7C674AF-A3E5-14FE-EB6A-E0CFB9A4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08127B1-E6C6-4FF9-6A4D-DCB94E85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0CA332-7B57-F284-849E-D181E975D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8ADBE8-EE20-4BD6-B785-91B9D8CF0220}" type="datetimeFigureOut">
              <a:rPr lang="it-IT" smtClean="0"/>
              <a:t>11/05/2026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81C741-A174-DDF9-462F-377E59247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7BCF61-E086-A50E-0AD7-B03BF92E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323853-683D-417F-A65F-7E91AA7AD8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8818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E18A61-79BE-FEA8-E882-513FDDBBE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Su pressioni americane, analogamente alla Francia, nel maggio del 1947 il Partito comunista italiano è escluso dal governo</a:t>
            </a:r>
          </a:p>
          <a:p>
            <a:pPr algn="just"/>
            <a:r>
              <a:rPr lang="it-IT" dirty="0"/>
              <a:t>Prosegue comunque la collaborazione del Pci alla stesura della costituzione, che è approvata nel dicembre 1947 e entra in vigore il 1° gennaio 1948</a:t>
            </a:r>
          </a:p>
          <a:p>
            <a:pPr algn="just"/>
            <a:r>
              <a:rPr lang="it-IT" dirty="0"/>
              <a:t>Alle elezioni politiche dell’aprile 1948 vittoria della Dc e dei suoi alleati (Partito socialdemocratico, Partito liberale e Partito repubblicano) e sconfitta del Fronte popolare (Pci e Psi)</a:t>
            </a:r>
          </a:p>
          <a:p>
            <a:pPr algn="just"/>
            <a:r>
              <a:rPr lang="it-IT" dirty="0"/>
              <a:t>Nei paesi dell’Europa orientale si instaurano regimi politici di tipo comunista, legati all’Urss anche dal punto di vista economico: fondazione del Consiglio di mutua assistenza economica (</a:t>
            </a:r>
            <a:r>
              <a:rPr lang="it-IT" dirty="0" err="1"/>
              <a:t>Comecon</a:t>
            </a:r>
            <a:r>
              <a:rPr lang="it-IT" dirty="0"/>
              <a:t>, 1949)</a:t>
            </a:r>
          </a:p>
        </p:txBody>
      </p:sp>
    </p:spTree>
    <p:extLst>
      <p:ext uri="{BB962C8B-B14F-4D97-AF65-F5344CB8AC3E}">
        <p14:creationId xmlns:p14="http://schemas.microsoft.com/office/powerpoint/2010/main" val="401023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F4F334-5530-E936-F6AA-43A86EE12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9956"/>
            <a:ext cx="10515600" cy="5507007"/>
          </a:xfrm>
        </p:spPr>
        <p:txBody>
          <a:bodyPr/>
          <a:lstStyle/>
          <a:p>
            <a:pPr algn="just"/>
            <a:r>
              <a:rPr lang="it-IT" dirty="0"/>
              <a:t>La Lega araba (Egitto, Giordania, Siria, Iraq) attacca Israele, che però prevale (maggio 1948 – luglio 1949), occupando anche buona parte dei territori assegnati dall’Onu agli arabi palestinesi</a:t>
            </a:r>
          </a:p>
          <a:p>
            <a:pPr algn="just"/>
            <a:r>
              <a:rPr lang="it-IT" dirty="0"/>
              <a:t>Espulsione da parte di Israele di circa 750.000 palestinesi che si rifugiano nel Libano meridionale, nella «Striscia di Gaza» e in Cisgiordania</a:t>
            </a:r>
          </a:p>
          <a:p>
            <a:pPr algn="just"/>
            <a:r>
              <a:rPr lang="it-IT" dirty="0"/>
              <a:t>Circa 100.000 arabi palestinesi restano all’interno dei confini di Israele</a:t>
            </a:r>
          </a:p>
          <a:p>
            <a:pPr algn="just"/>
            <a:r>
              <a:rPr lang="it-IT" dirty="0"/>
              <a:t>Inizia la lunga «questione palestinese»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2699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5AED4C-9C63-F45E-AB97-6C1F40CEA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84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Partizione della Palestina, risoluzione Onu (1947)</a:t>
            </a:r>
          </a:p>
        </p:txBody>
      </p:sp>
      <p:pic>
        <p:nvPicPr>
          <p:cNvPr id="5128" name="Picture 8" descr="In 1947, the United Nations passed a resolution to partition Palestine">
            <a:extLst>
              <a:ext uri="{FF2B5EF4-FFF2-40B4-BE49-F238E27FC236}">
                <a16:creationId xmlns:a16="http://schemas.microsoft.com/office/drawing/2014/main" id="{04A3352A-9285-4B00-AB08-649D1676F4D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8990" y="841972"/>
            <a:ext cx="3994020" cy="535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249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AF60BD-9ABE-B5C4-F426-1A98C0A9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84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Primo conflitto arabo-israeliano (1948-49)</a:t>
            </a:r>
          </a:p>
        </p:txBody>
      </p:sp>
      <p:pic>
        <p:nvPicPr>
          <p:cNvPr id="6146" name="Picture 2" descr="A deep dive into the history of the Israeli-Palestinian conflict">
            <a:extLst>
              <a:ext uri="{FF2B5EF4-FFF2-40B4-BE49-F238E27FC236}">
                <a16:creationId xmlns:a16="http://schemas.microsoft.com/office/drawing/2014/main" id="{F05DD98A-861F-CABF-18F2-906E26FE7A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693" y="841972"/>
            <a:ext cx="4456614" cy="544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93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4CCC97-CEFE-588C-E6A1-B79673748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Democrazie occidentali e «socialismo reale»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98DED2-9840-58D7-B8CB-4FC9A50A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Ripresa economica dell’Europa occidentale negli anni Cinquanta: il «miracolo economico»</a:t>
            </a:r>
          </a:p>
          <a:p>
            <a:pPr algn="just"/>
            <a:r>
              <a:rPr lang="it-IT" dirty="0"/>
              <a:t>L’economia statunitense è trainata anche dall’aumento delle spese militari in coincidenza con la guerra di Corea</a:t>
            </a:r>
          </a:p>
          <a:p>
            <a:pPr algn="just"/>
            <a:r>
              <a:rPr lang="it-IT" dirty="0"/>
              <a:t>Il Piano Marshall è determinante nel risollevare le economie europee e ricostruire infrastrutture ed edifici</a:t>
            </a:r>
          </a:p>
          <a:p>
            <a:pPr algn="just"/>
            <a:r>
              <a:rPr lang="it-IT" dirty="0"/>
              <a:t>Fondazione della Comunità europea del carbone e dell’acciaio (Ceca, 1951) da parte di Belgio, Francia, Germania occidentale, Italia, Lussemburgo e Paesi Bassi</a:t>
            </a:r>
          </a:p>
          <a:p>
            <a:pPr algn="just"/>
            <a:r>
              <a:rPr lang="it-IT" dirty="0"/>
              <a:t>Fondazione, da parte degli stessi paesi, con il trattato di Roma (1957), della Comunità economica europea (Cee), per la formazione di un mercato comune europeo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7268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2CB56F-FF50-C1BD-E484-26A19E1F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556132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Creazione della Comunità europea dell’energia atomica (</a:t>
            </a:r>
            <a:r>
              <a:rPr lang="it-IT" dirty="0" err="1"/>
              <a:t>Ceea</a:t>
            </a:r>
            <a:r>
              <a:rPr lang="it-IT" dirty="0"/>
              <a:t>, </a:t>
            </a:r>
            <a:r>
              <a:rPr lang="it-IT" dirty="0" err="1"/>
              <a:t>Euratom</a:t>
            </a:r>
            <a:r>
              <a:rPr lang="it-IT" dirty="0"/>
              <a:t>), a scopi civili</a:t>
            </a:r>
          </a:p>
          <a:p>
            <a:pPr algn="just"/>
            <a:r>
              <a:rPr lang="it-IT" dirty="0"/>
              <a:t>Lo sviluppo industriale dell’Europa occidentale ha bisogno di manodopera: flussi di emigranti dalle aree più arretrate verso quelle più sviluppate, dall’Europa meridionale e dalla Turchia e dalle aree coloniali ed ex coloniali</a:t>
            </a:r>
          </a:p>
          <a:p>
            <a:pPr algn="just"/>
            <a:r>
              <a:rPr lang="it-IT" dirty="0"/>
              <a:t>Migrazioni interne ai singoli stati verso le aree più industrializzate</a:t>
            </a:r>
          </a:p>
          <a:p>
            <a:pPr algn="just"/>
            <a:r>
              <a:rPr lang="it-IT" dirty="0"/>
              <a:t>Crescita del settore terziario e sviluppo del sistema educativo</a:t>
            </a:r>
          </a:p>
          <a:p>
            <a:pPr algn="just"/>
            <a:r>
              <a:rPr lang="it-IT" dirty="0"/>
              <a:t>Aumentano gli impiegati nel settore industriale e nei servizi e calano gli addetti all’agricoltura</a:t>
            </a:r>
          </a:p>
          <a:p>
            <a:pPr algn="just"/>
            <a:r>
              <a:rPr lang="it-IT" dirty="0"/>
              <a:t>Diminuzione della disoccupazione e aumento delle retribuzioni</a:t>
            </a:r>
          </a:p>
          <a:p>
            <a:pPr algn="just"/>
            <a:r>
              <a:rPr lang="it-IT" dirty="0"/>
              <a:t>Aumento dei consumi, anche di beni durevoli, sul modello americano: grande diffusione dell’automobile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5950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D7E247-ED01-7DB5-5F36-C46B9091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8475"/>
            <a:ext cx="10515600" cy="5588488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Grande diffusione anche della televisione: negli USA i canali televisivi sono privati mentre in Europa sono gestiti dallo Stato: in Italia la Rai inizia le trasmissioni televisive nel 1954</a:t>
            </a:r>
          </a:p>
          <a:p>
            <a:pPr algn="just"/>
            <a:r>
              <a:rPr lang="it-IT" dirty="0"/>
              <a:t>Processo di americanizzazione, in particolare nell’ambito cinematografico</a:t>
            </a:r>
          </a:p>
          <a:p>
            <a:pPr algn="just"/>
            <a:r>
              <a:rPr lang="it-IT" dirty="0"/>
              <a:t>Aumento del fabbisogno di petrolio per produrre carburante e per l’industria chimica: aumento dell’estrazione e dei profitti ad essa collegati</a:t>
            </a:r>
          </a:p>
          <a:p>
            <a:pPr algn="just"/>
            <a:r>
              <a:rPr lang="it-IT" dirty="0"/>
              <a:t>Inizialmente la produzione di petrolio è monopolizzata da sette grandi compagnie («le sette sorelle»), in gran parte statunitensi: Standard Oil of New Jersey (in seguito Exxon), Royal Dutch Shell, British Anglo-Persian Oil Company (in seguito British Petroleum, </a:t>
            </a:r>
            <a:r>
              <a:rPr lang="it-IT" dirty="0" err="1"/>
              <a:t>Bp</a:t>
            </a:r>
            <a:r>
              <a:rPr lang="it-IT" dirty="0"/>
              <a:t>), Standard Oil of New York (in seguito Mobil), Texaco, Standard Oil of California (in seguito Chevron), </a:t>
            </a:r>
            <a:r>
              <a:rPr lang="it-IT" dirty="0" err="1"/>
              <a:t>Gulf</a:t>
            </a:r>
            <a:r>
              <a:rPr lang="it-IT" dirty="0"/>
              <a:t> Oil </a:t>
            </a:r>
          </a:p>
        </p:txBody>
      </p:sp>
    </p:spTree>
    <p:extLst>
      <p:ext uri="{BB962C8B-B14F-4D97-AF65-F5344CB8AC3E}">
        <p14:creationId xmlns:p14="http://schemas.microsoft.com/office/powerpoint/2010/main" val="1835259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CC5D2F-1B9F-9367-3C24-35E6A2C31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063"/>
            <a:ext cx="10515600" cy="54889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Fra anni Sessanta e Settanta nascono nuove compagnie nazionali: in Italia l’Ente Nazionale Idrocarburi (Eni, 1953) che ingloba l’Agip, fondata nel 1926</a:t>
            </a:r>
          </a:p>
          <a:p>
            <a:pPr algn="just"/>
            <a:r>
              <a:rPr lang="it-IT" dirty="0"/>
              <a:t>Fondazione da parte di Iran, Iraq, Kuwait, Arabia Saudita e Venezuela dell’Opec (Organizzazione dei paesi produttori di petrolio, 1960)</a:t>
            </a:r>
          </a:p>
          <a:p>
            <a:pPr algn="just"/>
            <a:r>
              <a:rPr lang="it-IT" dirty="0"/>
              <a:t>Aumento della natalità fra anni Cinquanta e Sessanta («baby boom»), causato da: introduzione del welfare state, sistemi sanitari più efficienti e diffusi, programmi di vaccinazioni, aumento dei redditi</a:t>
            </a:r>
          </a:p>
          <a:p>
            <a:pPr algn="just"/>
            <a:r>
              <a:rPr lang="it-IT" dirty="0"/>
              <a:t>Negli Stati Uniti l’aumento dei redditi riguarda soprattutto la parte bianca della popolazione, mentre i neri, in particolare nel sud e nell’ovest del paese, hanno redditi sensibilmente più bassi e vivono in una situazione di segregazione razziale</a:t>
            </a:r>
          </a:p>
        </p:txBody>
      </p:sp>
    </p:spTree>
    <p:extLst>
      <p:ext uri="{BB962C8B-B14F-4D97-AF65-F5344CB8AC3E}">
        <p14:creationId xmlns:p14="http://schemas.microsoft.com/office/powerpoint/2010/main" val="356889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C64CFC-28CD-3A85-B19A-B7D89E793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4277"/>
            <a:ext cx="10515600" cy="545268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Negli anni Cinquanta inizia il movimento per i diritti civili dei neri, guidato da Martin Luther King, che porta avanti una campagna basata sulla non violenza</a:t>
            </a:r>
          </a:p>
          <a:p>
            <a:pPr algn="just"/>
            <a:r>
              <a:rPr lang="it-IT" dirty="0"/>
              <a:t>Il Partito democratico diventa il riferimento per il tema dei diritti civili dei neri: elezione del democratico John Fitzgerald Kennedy alle elezioni presidenziali del 1960</a:t>
            </a:r>
          </a:p>
          <a:p>
            <a:pPr algn="just"/>
            <a:r>
              <a:rPr lang="it-IT" dirty="0"/>
              <a:t>Competizione fra Usa e Urss in ambito spaziale («corsa allo spazio»): nel 1957 lo Sputnik sovietico, nel luglio 1969 gli americani sbarcano sulla Luna</a:t>
            </a:r>
          </a:p>
          <a:p>
            <a:pPr algn="just"/>
            <a:r>
              <a:rPr lang="it-IT" dirty="0"/>
              <a:t>In politica estera Kennedy porta avanti la politica di contenimento del comunismo</a:t>
            </a:r>
          </a:p>
          <a:p>
            <a:pPr algn="just"/>
            <a:r>
              <a:rPr lang="it-IT" dirty="0"/>
              <a:t>Nel 1959 rivoluzione cubana guidata da Fidel Castro: vengono espropriate le proprietà terriere della United </a:t>
            </a:r>
            <a:r>
              <a:rPr lang="it-IT" dirty="0" err="1"/>
              <a:t>Fruit</a:t>
            </a:r>
            <a:r>
              <a:rPr lang="it-IT" dirty="0"/>
              <a:t> e nazionalizzate le raffinerie petrolifere americane</a:t>
            </a:r>
          </a:p>
        </p:txBody>
      </p:sp>
    </p:spTree>
    <p:extLst>
      <p:ext uri="{BB962C8B-B14F-4D97-AF65-F5344CB8AC3E}">
        <p14:creationId xmlns:p14="http://schemas.microsoft.com/office/powerpoint/2010/main" val="850324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82A986-5FB6-B2E6-E8E4-829387380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2796"/>
            <a:ext cx="10515600" cy="553416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L’Urss sostiene economicamente Cuba e gli Usa iniziano l’embargo</a:t>
            </a:r>
          </a:p>
          <a:p>
            <a:pPr algn="just"/>
            <a:r>
              <a:rPr lang="it-IT" dirty="0"/>
              <a:t>Tentativo statunitense di sbarco anticastrista nella Baia dei Porci (1961), fallito</a:t>
            </a:r>
          </a:p>
          <a:p>
            <a:pPr algn="just"/>
            <a:r>
              <a:rPr lang="it-IT" dirty="0"/>
              <a:t>Impianto di una base missilistica sovietica a Cuba e reazione degli Usa: l’Urss rinuncia in cambio di alcune concessioni (1962)</a:t>
            </a:r>
          </a:p>
          <a:p>
            <a:pPr algn="just"/>
            <a:r>
              <a:rPr lang="it-IT" dirty="0"/>
              <a:t>Agosto 1963: imponente manifestazione a Washington per i diritti civili dei neri, guidata da Martin Luther King</a:t>
            </a:r>
          </a:p>
          <a:p>
            <a:pPr algn="just"/>
            <a:r>
              <a:rPr lang="it-IT" dirty="0"/>
              <a:t>22 novembre 1963: Kennedy viene assassinato a Dallas</a:t>
            </a:r>
          </a:p>
          <a:p>
            <a:pPr algn="just"/>
            <a:r>
              <a:rPr lang="it-IT" dirty="0"/>
              <a:t>Diventa presidente il vicepresidente Lyndon B. Johnson (1963-1969)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576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1735A55-F8FE-9967-6760-5C4364824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 Cina, già nell’ultima fase della guerra è ripreso lo scontro tra i nazionalisti di Chiang-</a:t>
            </a:r>
            <a:r>
              <a:rPr lang="it-IT" dirty="0" err="1"/>
              <a:t>Kai</a:t>
            </a:r>
            <a:r>
              <a:rPr lang="it-IT" dirty="0"/>
              <a:t>-</a:t>
            </a:r>
            <a:r>
              <a:rPr lang="it-IT" dirty="0" err="1"/>
              <a:t>shek</a:t>
            </a:r>
            <a:r>
              <a:rPr lang="it-IT" dirty="0"/>
              <a:t> e i comunisti, che hanno l’appoggio di gran parte dei contadini, a cui hanno redistribuito le terre dei grandi proprietari terrieri</a:t>
            </a:r>
          </a:p>
          <a:p>
            <a:pPr algn="just"/>
            <a:r>
              <a:rPr lang="it-IT" dirty="0"/>
              <a:t>I comunisti guidati da Mao Tse-tung prevalgono: nascita della Repubblica popolare cinese (1° ottobre 1949)</a:t>
            </a:r>
          </a:p>
          <a:p>
            <a:pPr algn="just"/>
            <a:r>
              <a:rPr lang="it-IT" dirty="0"/>
              <a:t>I nazionalisti fuggono a Taiwan dove installano un governo anticomunista sostenuto dagli Usa</a:t>
            </a:r>
          </a:p>
          <a:p>
            <a:pPr algn="just"/>
            <a:r>
              <a:rPr lang="it-IT" dirty="0"/>
              <a:t>La Corea viene occupata a nord dai sovietici, mentre gli americani occupano il sud, dove viene installato un governo nazionalista anticomunista</a:t>
            </a:r>
          </a:p>
          <a:p>
            <a:pPr algn="just"/>
            <a:r>
              <a:rPr lang="it-IT" dirty="0"/>
              <a:t>Attacco della Corea del Nord alla Corea del Sud (giugno 1950): su mandato dell’Onu, intervento degli Usa e di altri alleati a sostegno della Corea del Sud</a:t>
            </a:r>
          </a:p>
        </p:txBody>
      </p:sp>
    </p:spTree>
    <p:extLst>
      <p:ext uri="{BB962C8B-B14F-4D97-AF65-F5344CB8AC3E}">
        <p14:creationId xmlns:p14="http://schemas.microsoft.com/office/powerpoint/2010/main" val="1038344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09CCCA-C40E-717C-ECE2-5646E085D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438"/>
            <a:ext cx="10515600" cy="542552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Intervento della Cina a sostegno della Corea del Nord</a:t>
            </a:r>
          </a:p>
          <a:p>
            <a:pPr algn="just"/>
            <a:r>
              <a:rPr lang="it-IT" dirty="0"/>
              <a:t>Armistizio con la divisione della Corea in due parti, a nord comunista e a sud filoamericana, divise in corrispondenza del 38° parallelo (1953)</a:t>
            </a:r>
          </a:p>
          <a:p>
            <a:pPr algn="just"/>
            <a:r>
              <a:rPr lang="it-IT" dirty="0"/>
              <a:t>Avvio della decolonizzazione: in India e paesi musulmani (Medio Oriente e Indonesia) patriottismo e nazionalismo di matrice occidentale si ibridano con tradizioni religiose locali, mentre in Indocina si diffondono movimenti di ispirazione comunista sull’esempio cinese</a:t>
            </a:r>
          </a:p>
          <a:p>
            <a:pPr algn="just"/>
            <a:r>
              <a:rPr lang="it-IT" dirty="0"/>
              <a:t>Il governo laburista britannico di Attlee è determinato a concedere l’indipendenza all’India, che però è lacerata da una contrapposizione tra il Partito nazionale del Congresso, induista, guidato da Gandhi, e la Lega musulmana</a:t>
            </a:r>
          </a:p>
        </p:txBody>
      </p:sp>
    </p:spTree>
    <p:extLst>
      <p:ext uri="{BB962C8B-B14F-4D97-AF65-F5344CB8AC3E}">
        <p14:creationId xmlns:p14="http://schemas.microsoft.com/office/powerpoint/2010/main" val="318507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EE527E-AEF2-6BAB-8FD1-73AE35CE5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687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Guerra di Corea (1950-53)</a:t>
            </a:r>
          </a:p>
        </p:txBody>
      </p:sp>
      <p:pic>
        <p:nvPicPr>
          <p:cNvPr id="2050" name="Picture 2" descr="The Korean War | PBS LearningMedia">
            <a:extLst>
              <a:ext uri="{FF2B5EF4-FFF2-40B4-BE49-F238E27FC236}">
                <a16:creationId xmlns:a16="http://schemas.microsoft.com/office/drawing/2014/main" id="{F2F8DEC1-1EC4-C7C0-93FD-3D69E31084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167" y="814812"/>
            <a:ext cx="7899666" cy="536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49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4B11C0-D7BD-0E2C-40E9-B7425A17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557038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Il governo britannico attua quindi una divisione (</a:t>
            </a:r>
            <a:r>
              <a:rPr lang="it-IT" dirty="0" err="1"/>
              <a:t>Partition</a:t>
            </a:r>
            <a:r>
              <a:rPr lang="it-IT" dirty="0"/>
              <a:t>) del territorio indiano tra l’India, a maggioranza indù, e il Pakistan, a maggioranza musulmana, a sua volta diviso in due parti, Pakistan occidentale e Pakistan orientale (agosto 1947)</a:t>
            </a:r>
          </a:p>
          <a:p>
            <a:pPr algn="just"/>
            <a:r>
              <a:rPr lang="it-IT" dirty="0"/>
              <a:t>Da allora la situazione fra India e Pakistan è sempre stata conflittuale per il controllo del Punjab e soprattutto del Kashmir, conteso tra i due paesi</a:t>
            </a:r>
          </a:p>
          <a:p>
            <a:pPr algn="just"/>
            <a:r>
              <a:rPr lang="it-IT" dirty="0"/>
              <a:t>Esodo di milioni di indù e musulmani fra India e Pakistan</a:t>
            </a:r>
          </a:p>
          <a:p>
            <a:pPr algn="just"/>
            <a:r>
              <a:rPr lang="it-IT" dirty="0"/>
              <a:t>Assassinio di Gandhi da parte di un estremista indù (gennaio 1948)</a:t>
            </a:r>
          </a:p>
          <a:p>
            <a:pPr algn="just"/>
            <a:r>
              <a:rPr lang="it-IT" dirty="0"/>
              <a:t>Nonostante tutto, con la costituzione entrata in vigore nel gennaio 1950, l’India diventa uno stato laico e democratico</a:t>
            </a:r>
          </a:p>
          <a:p>
            <a:pPr algn="just"/>
            <a:r>
              <a:rPr lang="it-IT" dirty="0"/>
              <a:t>Il Pakistan vede convivere istanze islamiche radicali con un nazionalismo laico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6278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6A5A05-4972-FA07-5A8C-842CB339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0633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Divisione dell’India (1947)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CA691CC-FBF6-34EB-FC69-341F9641083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670" y="805758"/>
            <a:ext cx="5770660" cy="537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173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7B08C0-477C-1C1D-4523-BAF78F669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5516060"/>
          </a:xfrm>
        </p:spPr>
        <p:txBody>
          <a:bodyPr/>
          <a:lstStyle/>
          <a:p>
            <a:pPr algn="just"/>
            <a:r>
              <a:rPr lang="it-IT" dirty="0"/>
              <a:t>Dopo una guerra d’indipendenza anti-olandese (1945-50) l’Indonesia diventa indipendente, sotto la guida di Ahmed Sukarno, come uno Stato laico ma in cui l’Islam svolge un ruolo importante</a:t>
            </a:r>
          </a:p>
          <a:p>
            <a:pPr algn="just"/>
            <a:r>
              <a:rPr lang="it-IT" dirty="0"/>
              <a:t>I nuovi Stati nati dalla fine degli imperi coloniali occidentali pongono le basi, con la conferenza di Bandung, in Indonesia (1955) per il Movimento dei paesi non allineati, fondato ufficialmente a Belgrado nel 1961, insieme alla Jugoslavia di Tito</a:t>
            </a:r>
          </a:p>
          <a:p>
            <a:pPr algn="just"/>
            <a:r>
              <a:rPr lang="it-IT" dirty="0"/>
              <a:t>In Egitto un colpo di Stato guidato dall’esercito (1952) porta alla fine della monarchia, all’espulsione dei britannici che ancora controllavano il Canale di Suez e all’instaurazione di un regime laico e parzialmente di ispirazione socialista, guidato da Nasser (1956-1970)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2433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A58825-5B97-4657-7AEC-C44DA0956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901"/>
          </a:xfrm>
        </p:spPr>
        <p:txBody>
          <a:bodyPr>
            <a:normAutofit/>
          </a:bodyPr>
          <a:lstStyle/>
          <a:p>
            <a:pPr algn="ctr"/>
            <a:r>
              <a:rPr lang="it-IT" sz="2400" dirty="0"/>
              <a:t>Il movimento dei paesi non allineati</a:t>
            </a:r>
          </a:p>
        </p:txBody>
      </p:sp>
      <p:pic>
        <p:nvPicPr>
          <p:cNvPr id="4098" name="Picture 2" descr="Countries in the NAM(Non-Aligned Movement, OC) : r/MapPorn">
            <a:extLst>
              <a:ext uri="{FF2B5EF4-FFF2-40B4-BE49-F238E27FC236}">
                <a16:creationId xmlns:a16="http://schemas.microsoft.com/office/drawing/2014/main" id="{2E8CAD16-8D72-0428-7AC8-D2425B519CB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481" y="851026"/>
            <a:ext cx="9543038" cy="532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5181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7F54D1-8801-C053-9808-0B3A4822C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3743"/>
            <a:ext cx="10515600" cy="5543220"/>
          </a:xfrm>
        </p:spPr>
        <p:txBody>
          <a:bodyPr/>
          <a:lstStyle/>
          <a:p>
            <a:pPr algn="just"/>
            <a:r>
              <a:rPr lang="it-IT" dirty="0"/>
              <a:t>Fondazione di una Lega araba (1945), guidata dall’Egitto, e composta dai paesi arabi del Medio Oriente (Iraq, Giordania, Libano, Arabia Saudita, Siria, Yemen), che si oppone alla formazione di uno Stato ebraico in Palestina</a:t>
            </a:r>
          </a:p>
          <a:p>
            <a:pPr algn="just"/>
            <a:r>
              <a:rPr lang="it-IT" dirty="0"/>
              <a:t>In Palestina le formazioni di tipo militare ebraiche (Irgun, «banda Stern») si scontrano sia con gli arabi sia con l’amministrazione britannica, contro cui organizzano azioni terroristiche</a:t>
            </a:r>
          </a:p>
          <a:p>
            <a:pPr algn="just"/>
            <a:r>
              <a:rPr lang="it-IT" dirty="0"/>
              <a:t>Il Regno Unito rinuncia al mandato sulla Palestina (maggio 1947) e l’Onu stabilisce la divisione del territorio tra Stato ebraico di Israele e Stato arabo di Palestina, con Gerusalemme città libera</a:t>
            </a:r>
          </a:p>
          <a:p>
            <a:pPr algn="just"/>
            <a:r>
              <a:rPr lang="it-IT" dirty="0"/>
              <a:t>Nel maggio 1948 nasce lo Stato di Israele sotto la guida di David Ben Gurion, riconosciuto sia dagli Usa che dall’Urss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860776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1509</Words>
  <Application>Microsoft Office PowerPoint</Application>
  <PresentationFormat>Widescreen</PresentationFormat>
  <Paragraphs>67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1_Tema di Office</vt:lpstr>
      <vt:lpstr>Presentazione standard di PowerPoint</vt:lpstr>
      <vt:lpstr>Presentazione standard di PowerPoint</vt:lpstr>
      <vt:lpstr>Presentazione standard di PowerPoint</vt:lpstr>
      <vt:lpstr>Guerra di Corea (1950-53)</vt:lpstr>
      <vt:lpstr>Presentazione standard di PowerPoint</vt:lpstr>
      <vt:lpstr>Divisione dell’India (1947)</vt:lpstr>
      <vt:lpstr>Presentazione standard di PowerPoint</vt:lpstr>
      <vt:lpstr>Il movimento dei paesi non allineati</vt:lpstr>
      <vt:lpstr>Presentazione standard di PowerPoint</vt:lpstr>
      <vt:lpstr>Presentazione standard di PowerPoint</vt:lpstr>
      <vt:lpstr>Partizione della Palestina, risoluzione Onu (1947)</vt:lpstr>
      <vt:lpstr>Primo conflitto arabo-israeliano (1948-49)</vt:lpstr>
      <vt:lpstr>Democrazie occidentali e «socialismo reale»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2026-05-11T16:42:30Z</dcterms:created>
  <dcterms:modified xsi:type="dcterms:W3CDTF">2026-05-11T16:43:14Z</dcterms:modified>
</cp:coreProperties>
</file>