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313" r:id="rId3"/>
    <p:sldId id="314" r:id="rId4"/>
    <p:sldId id="316" r:id="rId5"/>
    <p:sldId id="315" r:id="rId6"/>
    <p:sldId id="333" r:id="rId7"/>
    <p:sldId id="294" r:id="rId8"/>
    <p:sldId id="295" r:id="rId9"/>
    <p:sldId id="298" r:id="rId10"/>
    <p:sldId id="299" r:id="rId11"/>
    <p:sldId id="300" r:id="rId12"/>
    <p:sldId id="301" r:id="rId13"/>
    <p:sldId id="302" r:id="rId14"/>
    <p:sldId id="303" r:id="rId15"/>
    <p:sldId id="304" r:id="rId16"/>
    <p:sldId id="305" r:id="rId17"/>
    <p:sldId id="306" r:id="rId18"/>
    <p:sldId id="308" r:id="rId19"/>
    <p:sldId id="310" r:id="rId20"/>
    <p:sldId id="311" r:id="rId21"/>
    <p:sldId id="312" r:id="rId22"/>
    <p:sldId id="318" r:id="rId23"/>
    <p:sldId id="334" r:id="rId24"/>
    <p:sldId id="320" r:id="rId25"/>
    <p:sldId id="321" r:id="rId26"/>
    <p:sldId id="322" r:id="rId27"/>
    <p:sldId id="326" r:id="rId28"/>
    <p:sldId id="328" r:id="rId29"/>
    <p:sldId id="329" r:id="rId30"/>
    <p:sldId id="330" r:id="rId31"/>
    <p:sldId id="335" r:id="rId32"/>
    <p:sldId id="332" r:id="rId33"/>
    <p:sldId id="336" r:id="rId3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Stile medio 1 - Color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6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47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CE81DD-E59B-41A9-BA81-737BC64E2599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FE5294FC-4FB8-4F9D-9AA1-0D4D41D9231F}">
      <dgm:prSet phldrT="[Testo]" custT="1"/>
      <dgm:spPr/>
      <dgm:t>
        <a:bodyPr/>
        <a:lstStyle/>
        <a:p>
          <a:r>
            <a:rPr lang="it-IT" sz="2400" dirty="0" smtClean="0"/>
            <a:t>Esami di laboratorio</a:t>
          </a:r>
          <a:endParaRPr lang="it-IT" sz="2400" dirty="0"/>
        </a:p>
      </dgm:t>
    </dgm:pt>
    <dgm:pt modelId="{D51B5BDB-EBF5-4B06-8C72-FD6B7AEAD721}" type="parTrans" cxnId="{8350DFA5-ACDE-4EB8-B9D1-620BCE24FE42}">
      <dgm:prSet/>
      <dgm:spPr/>
      <dgm:t>
        <a:bodyPr/>
        <a:lstStyle/>
        <a:p>
          <a:endParaRPr lang="it-IT" sz="2000"/>
        </a:p>
      </dgm:t>
    </dgm:pt>
    <dgm:pt modelId="{6FF9EEED-183E-4E29-B118-5E4C38AB2A85}" type="sibTrans" cxnId="{8350DFA5-ACDE-4EB8-B9D1-620BCE24FE42}">
      <dgm:prSet/>
      <dgm:spPr/>
      <dgm:t>
        <a:bodyPr/>
        <a:lstStyle/>
        <a:p>
          <a:endParaRPr lang="it-IT" sz="2000"/>
        </a:p>
      </dgm:t>
    </dgm:pt>
    <dgm:pt modelId="{204E9673-1377-4AD6-ADCD-0E5479D5A546}">
      <dgm:prSet phldrT="[Testo]" custT="1"/>
      <dgm:spPr>
        <a:solidFill>
          <a:schemeClr val="accent2"/>
        </a:solidFill>
      </dgm:spPr>
      <dgm:t>
        <a:bodyPr/>
        <a:lstStyle/>
        <a:p>
          <a:r>
            <a:rPr lang="it-IT" sz="2400" dirty="0" smtClean="0"/>
            <a:t>Esami endoscopici</a:t>
          </a:r>
          <a:endParaRPr lang="it-IT" sz="2400" dirty="0"/>
        </a:p>
      </dgm:t>
    </dgm:pt>
    <dgm:pt modelId="{7497906A-2A7A-4DFB-A1C2-1865DE5594F4}" type="parTrans" cxnId="{04D5D636-7B64-44E6-9DAF-0639255D15C8}">
      <dgm:prSet/>
      <dgm:spPr/>
      <dgm:t>
        <a:bodyPr/>
        <a:lstStyle/>
        <a:p>
          <a:endParaRPr lang="it-IT" sz="2000"/>
        </a:p>
      </dgm:t>
    </dgm:pt>
    <dgm:pt modelId="{4599111F-F2C3-47D1-928C-1F5793ED3C88}" type="sibTrans" cxnId="{04D5D636-7B64-44E6-9DAF-0639255D15C8}">
      <dgm:prSet/>
      <dgm:spPr/>
      <dgm:t>
        <a:bodyPr/>
        <a:lstStyle/>
        <a:p>
          <a:endParaRPr lang="it-IT" sz="2000"/>
        </a:p>
      </dgm:t>
    </dgm:pt>
    <dgm:pt modelId="{707AEF0F-A6B0-4437-AB72-5C1DF891C79A}">
      <dgm:prSet phldrT="[Testo]" custT="1"/>
      <dgm:spPr>
        <a:solidFill>
          <a:schemeClr val="accent6"/>
        </a:solidFill>
      </dgm:spPr>
      <dgm:t>
        <a:bodyPr/>
        <a:lstStyle/>
        <a:p>
          <a:r>
            <a:rPr lang="it-IT" sz="2400" dirty="0" smtClean="0"/>
            <a:t>Esami radiologici</a:t>
          </a:r>
          <a:endParaRPr lang="it-IT" sz="2400" dirty="0"/>
        </a:p>
      </dgm:t>
    </dgm:pt>
    <dgm:pt modelId="{7A0E6816-46A5-445F-BFDA-4B08994E90D4}" type="parTrans" cxnId="{409101FF-C2F1-4FE8-86B7-E0BE3CBB4353}">
      <dgm:prSet/>
      <dgm:spPr/>
      <dgm:t>
        <a:bodyPr/>
        <a:lstStyle/>
        <a:p>
          <a:endParaRPr lang="it-IT" sz="2000"/>
        </a:p>
      </dgm:t>
    </dgm:pt>
    <dgm:pt modelId="{6E272080-3901-42C9-B4BB-7A39063D9F5F}" type="sibTrans" cxnId="{409101FF-C2F1-4FE8-86B7-E0BE3CBB4353}">
      <dgm:prSet/>
      <dgm:spPr/>
      <dgm:t>
        <a:bodyPr/>
        <a:lstStyle/>
        <a:p>
          <a:endParaRPr lang="it-IT" sz="2000"/>
        </a:p>
      </dgm:t>
    </dgm:pt>
    <dgm:pt modelId="{DB07348D-D6D0-48FE-8FFB-3AC96ABDE54B}">
      <dgm:prSet custT="1"/>
      <dgm:spPr/>
      <dgm:t>
        <a:bodyPr/>
        <a:lstStyle/>
        <a:p>
          <a:r>
            <a:rPr lang="it-IT" sz="2400" b="1" u="sng" dirty="0" smtClean="0">
              <a:solidFill>
                <a:schemeClr val="accent1">
                  <a:lumMod val="60000"/>
                  <a:lumOff val="40000"/>
                </a:schemeClr>
              </a:solidFill>
              <a:latin typeface="+mn-lt"/>
            </a:rPr>
            <a:t>Esami di Lab</a:t>
          </a:r>
          <a:r>
            <a:rPr lang="it-IT" sz="2400" dirty="0" smtClean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rPr>
            <a:t>: </a:t>
          </a:r>
          <a:r>
            <a:rPr lang="it-IT" sz="2400" dirty="0" smtClean="0">
              <a:solidFill>
                <a:schemeClr val="tx1"/>
              </a:solidFill>
              <a:latin typeface="+mn-lt"/>
            </a:rPr>
            <a:t>leucocitosi, proteina C reattiva, </a:t>
          </a:r>
          <a:r>
            <a:rPr lang="it-IT" sz="2400" dirty="0" err="1" smtClean="0">
              <a:solidFill>
                <a:schemeClr val="tx1"/>
              </a:solidFill>
              <a:latin typeface="+mn-lt"/>
            </a:rPr>
            <a:t>Ves</a:t>
          </a:r>
          <a:r>
            <a:rPr lang="it-IT" sz="2400" dirty="0" smtClean="0">
              <a:solidFill>
                <a:schemeClr val="tx1"/>
              </a:solidFill>
              <a:latin typeface="+mn-lt"/>
            </a:rPr>
            <a:t>, </a:t>
          </a:r>
          <a:r>
            <a:rPr lang="it-IT" sz="2400" dirty="0" err="1" smtClean="0">
              <a:solidFill>
                <a:schemeClr val="tx1"/>
              </a:solidFill>
              <a:latin typeface="+mn-lt"/>
              <a:cs typeface="Times New Roman" pitchFamily="16" charset="0"/>
            </a:rPr>
            <a:t>Calprotectina</a:t>
          </a:r>
          <a:r>
            <a:rPr lang="it-IT" sz="2400" dirty="0" smtClean="0">
              <a:solidFill>
                <a:schemeClr val="tx1"/>
              </a:solidFill>
              <a:latin typeface="+mn-lt"/>
              <a:cs typeface="Times New Roman" pitchFamily="16" charset="0"/>
            </a:rPr>
            <a:t> fecale</a:t>
          </a:r>
          <a:r>
            <a:rPr lang="it-IT" sz="2400" dirty="0" smtClean="0">
              <a:solidFill>
                <a:schemeClr val="tx1"/>
              </a:solidFill>
              <a:latin typeface="+mn-lt"/>
            </a:rPr>
            <a:t> </a:t>
          </a:r>
          <a:endParaRPr lang="it-IT" sz="2400" dirty="0"/>
        </a:p>
      </dgm:t>
    </dgm:pt>
    <dgm:pt modelId="{A074673F-B6A5-4579-9C8D-9D964B0D55CF}" type="parTrans" cxnId="{6301B483-7348-47BC-9588-8D5013F9AC67}">
      <dgm:prSet/>
      <dgm:spPr/>
      <dgm:t>
        <a:bodyPr/>
        <a:lstStyle/>
        <a:p>
          <a:endParaRPr lang="it-IT" sz="2000"/>
        </a:p>
      </dgm:t>
    </dgm:pt>
    <dgm:pt modelId="{F36A4560-462C-46A6-964B-1A9FAE1ADD86}" type="sibTrans" cxnId="{6301B483-7348-47BC-9588-8D5013F9AC67}">
      <dgm:prSet/>
      <dgm:spPr/>
      <dgm:t>
        <a:bodyPr/>
        <a:lstStyle/>
        <a:p>
          <a:endParaRPr lang="it-IT" sz="2000"/>
        </a:p>
      </dgm:t>
    </dgm:pt>
    <dgm:pt modelId="{65C91084-1FE4-41D4-BC64-5515CA1D6926}">
      <dgm:prSet custT="1"/>
      <dgm:spPr/>
      <dgm:t>
        <a:bodyPr/>
        <a:lstStyle/>
        <a:p>
          <a:r>
            <a:rPr lang="it-IT" sz="2400" b="1" u="sng" smtClean="0">
              <a:solidFill>
                <a:schemeClr val="accent1">
                  <a:lumMod val="60000"/>
                  <a:lumOff val="40000"/>
                </a:schemeClr>
              </a:solidFill>
              <a:latin typeface="+mn-lt"/>
            </a:rPr>
            <a:t>Esame batteriologico e parassitologico delle feci</a:t>
          </a:r>
          <a:r>
            <a:rPr lang="it-IT" sz="2400" smtClean="0">
              <a:solidFill>
                <a:schemeClr val="accent1">
                  <a:lumMod val="60000"/>
                  <a:lumOff val="40000"/>
                </a:schemeClr>
              </a:solidFill>
              <a:latin typeface="+mn-lt"/>
            </a:rPr>
            <a:t>: </a:t>
          </a:r>
          <a:r>
            <a:rPr lang="it-IT" sz="2400" smtClean="0">
              <a:solidFill>
                <a:schemeClr val="tx1"/>
              </a:solidFill>
              <a:latin typeface="+mn-lt"/>
            </a:rPr>
            <a:t>diagnosi di esclusione</a:t>
          </a:r>
          <a:endParaRPr lang="it-IT" sz="2400" dirty="0">
            <a:solidFill>
              <a:schemeClr val="accent1">
                <a:lumMod val="60000"/>
                <a:lumOff val="40000"/>
              </a:schemeClr>
            </a:solidFill>
            <a:latin typeface="+mn-lt"/>
          </a:endParaRPr>
        </a:p>
      </dgm:t>
    </dgm:pt>
    <dgm:pt modelId="{419443F3-66CF-4209-9A65-FCFDE7BAF125}" type="parTrans" cxnId="{809D07AC-EB49-4DDE-BDCC-4DF2990B6385}">
      <dgm:prSet/>
      <dgm:spPr/>
      <dgm:t>
        <a:bodyPr/>
        <a:lstStyle/>
        <a:p>
          <a:endParaRPr lang="it-IT" sz="2000"/>
        </a:p>
      </dgm:t>
    </dgm:pt>
    <dgm:pt modelId="{2194E86C-DE09-4102-87B5-5E02846020BA}" type="sibTrans" cxnId="{809D07AC-EB49-4DDE-BDCC-4DF2990B6385}">
      <dgm:prSet/>
      <dgm:spPr/>
      <dgm:t>
        <a:bodyPr/>
        <a:lstStyle/>
        <a:p>
          <a:endParaRPr lang="it-IT" sz="2000"/>
        </a:p>
      </dgm:t>
    </dgm:pt>
    <dgm:pt modelId="{D4C7C4AA-AD74-4F07-A49C-64DED97458B2}">
      <dgm:prSet custT="1"/>
      <dgm:spPr/>
      <dgm:t>
        <a:bodyPr/>
        <a:lstStyle/>
        <a:p>
          <a:r>
            <a:rPr lang="it-IT" sz="2400" b="1" dirty="0" smtClean="0"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+mn-lt"/>
            </a:rPr>
            <a:t>EGDS e </a:t>
          </a:r>
          <a:r>
            <a:rPr lang="it-IT" sz="2400" b="1" dirty="0" err="1" smtClean="0"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+mn-lt"/>
            </a:rPr>
            <a:t>pancolonscopia</a:t>
          </a:r>
          <a:r>
            <a:rPr lang="it-IT" sz="2400" b="1" dirty="0" smtClean="0"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+mn-lt"/>
            </a:rPr>
            <a:t> + biopsia</a:t>
          </a:r>
          <a:endParaRPr lang="it-IT" sz="2400" b="1" dirty="0">
            <a:solidFill>
              <a:schemeClr val="accent2">
                <a:lumMod val="60000"/>
                <a:lumOff val="40000"/>
              </a:schemeClr>
            </a:solidFill>
            <a:effectLst/>
            <a:latin typeface="+mn-lt"/>
          </a:endParaRPr>
        </a:p>
      </dgm:t>
    </dgm:pt>
    <dgm:pt modelId="{88A6325C-0712-4E98-8959-18B006E25524}" type="parTrans" cxnId="{1701B8DB-1E91-4754-BBD7-5121E71ADBA8}">
      <dgm:prSet/>
      <dgm:spPr/>
      <dgm:t>
        <a:bodyPr/>
        <a:lstStyle/>
        <a:p>
          <a:endParaRPr lang="it-IT" sz="2000"/>
        </a:p>
      </dgm:t>
    </dgm:pt>
    <dgm:pt modelId="{DD3FC727-C8D0-4D3D-9C8F-669FD60F1E60}" type="sibTrans" cxnId="{1701B8DB-1E91-4754-BBD7-5121E71ADBA8}">
      <dgm:prSet/>
      <dgm:spPr/>
      <dgm:t>
        <a:bodyPr/>
        <a:lstStyle/>
        <a:p>
          <a:endParaRPr lang="it-IT" sz="2000"/>
        </a:p>
      </dgm:t>
    </dgm:pt>
    <dgm:pt modelId="{48458F7D-4196-4B0D-ABB9-1AE187F9F5F5}">
      <dgm:prSet custT="1"/>
      <dgm:spPr/>
      <dgm:t>
        <a:bodyPr/>
        <a:lstStyle/>
        <a:p>
          <a:r>
            <a:rPr lang="it-IT" sz="2400" b="1" smtClean="0">
              <a:solidFill>
                <a:schemeClr val="accent6">
                  <a:lumMod val="60000"/>
                  <a:lumOff val="40000"/>
                </a:schemeClr>
              </a:solidFill>
            </a:rPr>
            <a:t>RM enterografia (Crohn)</a:t>
          </a:r>
          <a:endParaRPr lang="it-IT" sz="2400" b="1">
            <a:solidFill>
              <a:schemeClr val="accent6">
                <a:lumMod val="60000"/>
                <a:lumOff val="40000"/>
              </a:schemeClr>
            </a:solidFill>
          </a:endParaRPr>
        </a:p>
      </dgm:t>
    </dgm:pt>
    <dgm:pt modelId="{51AC8504-FC07-4036-BA2E-9DF090F71CC2}" type="parTrans" cxnId="{339F9CE7-C453-4860-9F0D-2D258AB79914}">
      <dgm:prSet/>
      <dgm:spPr/>
      <dgm:t>
        <a:bodyPr/>
        <a:lstStyle/>
        <a:p>
          <a:endParaRPr lang="it-IT" sz="2000"/>
        </a:p>
      </dgm:t>
    </dgm:pt>
    <dgm:pt modelId="{0AE212D4-5F4D-4A0B-B9B7-C3042B5FACDD}" type="sibTrans" cxnId="{339F9CE7-C453-4860-9F0D-2D258AB79914}">
      <dgm:prSet/>
      <dgm:spPr/>
      <dgm:t>
        <a:bodyPr/>
        <a:lstStyle/>
        <a:p>
          <a:endParaRPr lang="it-IT" sz="2000"/>
        </a:p>
      </dgm:t>
    </dgm:pt>
    <dgm:pt modelId="{8D759BED-FA3A-4045-9A36-D11D7E497A7C}">
      <dgm:prSet custT="1"/>
      <dgm:spPr/>
      <dgm:t>
        <a:bodyPr/>
        <a:lstStyle/>
        <a:p>
          <a:r>
            <a:rPr lang="it-IT" sz="2400" b="1" smtClean="0">
              <a:solidFill>
                <a:schemeClr val="accent6">
                  <a:lumMod val="60000"/>
                  <a:lumOff val="40000"/>
                </a:schemeClr>
              </a:solidFill>
            </a:rPr>
            <a:t>TC nelle complicanze acute</a:t>
          </a:r>
          <a:endParaRPr lang="it-IT" sz="2400" b="1">
            <a:solidFill>
              <a:schemeClr val="accent6">
                <a:lumMod val="60000"/>
                <a:lumOff val="40000"/>
              </a:schemeClr>
            </a:solidFill>
          </a:endParaRPr>
        </a:p>
      </dgm:t>
    </dgm:pt>
    <dgm:pt modelId="{4FA8C731-BA49-44A3-9930-AD4D9463C299}" type="parTrans" cxnId="{E0D1790A-0A9D-4003-9C56-070821BBC83E}">
      <dgm:prSet/>
      <dgm:spPr/>
      <dgm:t>
        <a:bodyPr/>
        <a:lstStyle/>
        <a:p>
          <a:endParaRPr lang="it-IT" sz="2000"/>
        </a:p>
      </dgm:t>
    </dgm:pt>
    <dgm:pt modelId="{DE9AB06F-03AD-4C8B-9576-1D0B848208CE}" type="sibTrans" cxnId="{E0D1790A-0A9D-4003-9C56-070821BBC83E}">
      <dgm:prSet/>
      <dgm:spPr/>
      <dgm:t>
        <a:bodyPr/>
        <a:lstStyle/>
        <a:p>
          <a:endParaRPr lang="it-IT" sz="2000"/>
        </a:p>
      </dgm:t>
    </dgm:pt>
    <dgm:pt modelId="{1D516C62-0CFC-4CEF-9182-BEE0706B09D3}" type="pres">
      <dgm:prSet presAssocID="{A1CE81DD-E59B-41A9-BA81-737BC64E259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A2438AD5-38CD-4EBC-A020-6091C0BDD0F7}" type="pres">
      <dgm:prSet presAssocID="{FE5294FC-4FB8-4F9D-9AA1-0D4D41D9231F}" presName="parentLin" presStyleCnt="0"/>
      <dgm:spPr/>
    </dgm:pt>
    <dgm:pt modelId="{6DF92245-33BF-4AE7-98BB-FC7E4AC030CA}" type="pres">
      <dgm:prSet presAssocID="{FE5294FC-4FB8-4F9D-9AA1-0D4D41D9231F}" presName="parentLeftMargin" presStyleLbl="node1" presStyleIdx="0" presStyleCnt="3"/>
      <dgm:spPr/>
      <dgm:t>
        <a:bodyPr/>
        <a:lstStyle/>
        <a:p>
          <a:endParaRPr lang="it-IT"/>
        </a:p>
      </dgm:t>
    </dgm:pt>
    <dgm:pt modelId="{122EE6AD-2133-4503-BC12-854D6E03E42D}" type="pres">
      <dgm:prSet presAssocID="{FE5294FC-4FB8-4F9D-9AA1-0D4D41D9231F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F5BB80C-4D40-4F4A-BEB4-E3A3BCF3100F}" type="pres">
      <dgm:prSet presAssocID="{FE5294FC-4FB8-4F9D-9AA1-0D4D41D9231F}" presName="negativeSpace" presStyleCnt="0"/>
      <dgm:spPr/>
    </dgm:pt>
    <dgm:pt modelId="{1E460679-72B1-4C9F-BB8E-B798D8F428E9}" type="pres">
      <dgm:prSet presAssocID="{FE5294FC-4FB8-4F9D-9AA1-0D4D41D9231F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4CC00E0-6752-48A7-8340-ED381B005E90}" type="pres">
      <dgm:prSet presAssocID="{6FF9EEED-183E-4E29-B118-5E4C38AB2A85}" presName="spaceBetweenRectangles" presStyleCnt="0"/>
      <dgm:spPr/>
    </dgm:pt>
    <dgm:pt modelId="{26E61CF9-3842-4670-A366-EB9EB08D43A0}" type="pres">
      <dgm:prSet presAssocID="{204E9673-1377-4AD6-ADCD-0E5479D5A546}" presName="parentLin" presStyleCnt="0"/>
      <dgm:spPr/>
    </dgm:pt>
    <dgm:pt modelId="{D2B2BD56-C107-4ABF-8089-397D33D6D068}" type="pres">
      <dgm:prSet presAssocID="{204E9673-1377-4AD6-ADCD-0E5479D5A546}" presName="parentLeftMargin" presStyleLbl="node1" presStyleIdx="0" presStyleCnt="3"/>
      <dgm:spPr/>
      <dgm:t>
        <a:bodyPr/>
        <a:lstStyle/>
        <a:p>
          <a:endParaRPr lang="it-IT"/>
        </a:p>
      </dgm:t>
    </dgm:pt>
    <dgm:pt modelId="{63374A30-BA50-453D-A6D9-5C809B54DF5B}" type="pres">
      <dgm:prSet presAssocID="{204E9673-1377-4AD6-ADCD-0E5479D5A546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AA125F2-947C-46B5-B6BE-CAB57F3FAB0A}" type="pres">
      <dgm:prSet presAssocID="{204E9673-1377-4AD6-ADCD-0E5479D5A546}" presName="negativeSpace" presStyleCnt="0"/>
      <dgm:spPr/>
    </dgm:pt>
    <dgm:pt modelId="{290C4B46-04B2-417F-B79E-A14AAB2CF72A}" type="pres">
      <dgm:prSet presAssocID="{204E9673-1377-4AD6-ADCD-0E5479D5A546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2825F26-FC73-4A1B-9758-82302A45EE76}" type="pres">
      <dgm:prSet presAssocID="{4599111F-F2C3-47D1-928C-1F5793ED3C88}" presName="spaceBetweenRectangles" presStyleCnt="0"/>
      <dgm:spPr/>
    </dgm:pt>
    <dgm:pt modelId="{A5EAA724-C251-411E-82C6-FB5A384FC40E}" type="pres">
      <dgm:prSet presAssocID="{707AEF0F-A6B0-4437-AB72-5C1DF891C79A}" presName="parentLin" presStyleCnt="0"/>
      <dgm:spPr/>
    </dgm:pt>
    <dgm:pt modelId="{61CA02C9-09B1-4F45-B4FC-8947993AB0CC}" type="pres">
      <dgm:prSet presAssocID="{707AEF0F-A6B0-4437-AB72-5C1DF891C79A}" presName="parentLeftMargin" presStyleLbl="node1" presStyleIdx="1" presStyleCnt="3"/>
      <dgm:spPr/>
      <dgm:t>
        <a:bodyPr/>
        <a:lstStyle/>
        <a:p>
          <a:endParaRPr lang="it-IT"/>
        </a:p>
      </dgm:t>
    </dgm:pt>
    <dgm:pt modelId="{3AF607F6-7392-4BE2-B209-A38A71814FE0}" type="pres">
      <dgm:prSet presAssocID="{707AEF0F-A6B0-4437-AB72-5C1DF891C79A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4C22CCA-13B9-45B1-AD0E-E7A01F4235DC}" type="pres">
      <dgm:prSet presAssocID="{707AEF0F-A6B0-4437-AB72-5C1DF891C79A}" presName="negativeSpace" presStyleCnt="0"/>
      <dgm:spPr/>
    </dgm:pt>
    <dgm:pt modelId="{9D1011F1-F814-4457-8DA9-80D54E246071}" type="pres">
      <dgm:prSet presAssocID="{707AEF0F-A6B0-4437-AB72-5C1DF891C79A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88C84CBB-0409-44AD-9F4E-459BA1BB2BB8}" type="presOf" srcId="{A1CE81DD-E59B-41A9-BA81-737BC64E2599}" destId="{1D516C62-0CFC-4CEF-9182-BEE0706B09D3}" srcOrd="0" destOrd="0" presId="urn:microsoft.com/office/officeart/2005/8/layout/list1"/>
    <dgm:cxn modelId="{41D13C1B-7DA4-43F7-9E12-5E4ACF2A86A9}" type="presOf" srcId="{65C91084-1FE4-41D4-BC64-5515CA1D6926}" destId="{1E460679-72B1-4C9F-BB8E-B798D8F428E9}" srcOrd="0" destOrd="1" presId="urn:microsoft.com/office/officeart/2005/8/layout/list1"/>
    <dgm:cxn modelId="{B86E5F71-C546-4A36-BC08-42BB45557472}" type="presOf" srcId="{48458F7D-4196-4B0D-ABB9-1AE187F9F5F5}" destId="{9D1011F1-F814-4457-8DA9-80D54E246071}" srcOrd="0" destOrd="0" presId="urn:microsoft.com/office/officeart/2005/8/layout/list1"/>
    <dgm:cxn modelId="{1701B8DB-1E91-4754-BBD7-5121E71ADBA8}" srcId="{204E9673-1377-4AD6-ADCD-0E5479D5A546}" destId="{D4C7C4AA-AD74-4F07-A49C-64DED97458B2}" srcOrd="0" destOrd="0" parTransId="{88A6325C-0712-4E98-8959-18B006E25524}" sibTransId="{DD3FC727-C8D0-4D3D-9C8F-669FD60F1E60}"/>
    <dgm:cxn modelId="{6301B483-7348-47BC-9588-8D5013F9AC67}" srcId="{FE5294FC-4FB8-4F9D-9AA1-0D4D41D9231F}" destId="{DB07348D-D6D0-48FE-8FFB-3AC96ABDE54B}" srcOrd="0" destOrd="0" parTransId="{A074673F-B6A5-4579-9C8D-9D964B0D55CF}" sibTransId="{F36A4560-462C-46A6-964B-1A9FAE1ADD86}"/>
    <dgm:cxn modelId="{E0D1790A-0A9D-4003-9C56-070821BBC83E}" srcId="{707AEF0F-A6B0-4437-AB72-5C1DF891C79A}" destId="{8D759BED-FA3A-4045-9A36-D11D7E497A7C}" srcOrd="1" destOrd="0" parTransId="{4FA8C731-BA49-44A3-9930-AD4D9463C299}" sibTransId="{DE9AB06F-03AD-4C8B-9576-1D0B848208CE}"/>
    <dgm:cxn modelId="{04D5D636-7B64-44E6-9DAF-0639255D15C8}" srcId="{A1CE81DD-E59B-41A9-BA81-737BC64E2599}" destId="{204E9673-1377-4AD6-ADCD-0E5479D5A546}" srcOrd="1" destOrd="0" parTransId="{7497906A-2A7A-4DFB-A1C2-1865DE5594F4}" sibTransId="{4599111F-F2C3-47D1-928C-1F5793ED3C88}"/>
    <dgm:cxn modelId="{42D80422-FA6F-4F9A-B592-88FE2EF6F287}" type="presOf" srcId="{707AEF0F-A6B0-4437-AB72-5C1DF891C79A}" destId="{61CA02C9-09B1-4F45-B4FC-8947993AB0CC}" srcOrd="0" destOrd="0" presId="urn:microsoft.com/office/officeart/2005/8/layout/list1"/>
    <dgm:cxn modelId="{339F9CE7-C453-4860-9F0D-2D258AB79914}" srcId="{707AEF0F-A6B0-4437-AB72-5C1DF891C79A}" destId="{48458F7D-4196-4B0D-ABB9-1AE187F9F5F5}" srcOrd="0" destOrd="0" parTransId="{51AC8504-FC07-4036-BA2E-9DF090F71CC2}" sibTransId="{0AE212D4-5F4D-4A0B-B9B7-C3042B5FACDD}"/>
    <dgm:cxn modelId="{809D07AC-EB49-4DDE-BDCC-4DF2990B6385}" srcId="{FE5294FC-4FB8-4F9D-9AA1-0D4D41D9231F}" destId="{65C91084-1FE4-41D4-BC64-5515CA1D6926}" srcOrd="1" destOrd="0" parTransId="{419443F3-66CF-4209-9A65-FCFDE7BAF125}" sibTransId="{2194E86C-DE09-4102-87B5-5E02846020BA}"/>
    <dgm:cxn modelId="{6EB8C682-215D-4271-AB46-5027038B825B}" type="presOf" srcId="{204E9673-1377-4AD6-ADCD-0E5479D5A546}" destId="{D2B2BD56-C107-4ABF-8089-397D33D6D068}" srcOrd="0" destOrd="0" presId="urn:microsoft.com/office/officeart/2005/8/layout/list1"/>
    <dgm:cxn modelId="{409101FF-C2F1-4FE8-86B7-E0BE3CBB4353}" srcId="{A1CE81DD-E59B-41A9-BA81-737BC64E2599}" destId="{707AEF0F-A6B0-4437-AB72-5C1DF891C79A}" srcOrd="2" destOrd="0" parTransId="{7A0E6816-46A5-445F-BFDA-4B08994E90D4}" sibTransId="{6E272080-3901-42C9-B4BB-7A39063D9F5F}"/>
    <dgm:cxn modelId="{8350DFA5-ACDE-4EB8-B9D1-620BCE24FE42}" srcId="{A1CE81DD-E59B-41A9-BA81-737BC64E2599}" destId="{FE5294FC-4FB8-4F9D-9AA1-0D4D41D9231F}" srcOrd="0" destOrd="0" parTransId="{D51B5BDB-EBF5-4B06-8C72-FD6B7AEAD721}" sibTransId="{6FF9EEED-183E-4E29-B118-5E4C38AB2A85}"/>
    <dgm:cxn modelId="{2D237A64-9DE6-4DB6-BCAA-80A30E3C1148}" type="presOf" srcId="{FE5294FC-4FB8-4F9D-9AA1-0D4D41D9231F}" destId="{122EE6AD-2133-4503-BC12-854D6E03E42D}" srcOrd="1" destOrd="0" presId="urn:microsoft.com/office/officeart/2005/8/layout/list1"/>
    <dgm:cxn modelId="{6003453E-1B1B-45FF-85B1-D591877F2A59}" type="presOf" srcId="{204E9673-1377-4AD6-ADCD-0E5479D5A546}" destId="{63374A30-BA50-453D-A6D9-5C809B54DF5B}" srcOrd="1" destOrd="0" presId="urn:microsoft.com/office/officeart/2005/8/layout/list1"/>
    <dgm:cxn modelId="{7925E337-8103-42C5-99A5-89D5B7724F5F}" type="presOf" srcId="{707AEF0F-A6B0-4437-AB72-5C1DF891C79A}" destId="{3AF607F6-7392-4BE2-B209-A38A71814FE0}" srcOrd="1" destOrd="0" presId="urn:microsoft.com/office/officeart/2005/8/layout/list1"/>
    <dgm:cxn modelId="{A913B2C9-7A0A-4938-87A8-F1532EB42FBD}" type="presOf" srcId="{D4C7C4AA-AD74-4F07-A49C-64DED97458B2}" destId="{290C4B46-04B2-417F-B79E-A14AAB2CF72A}" srcOrd="0" destOrd="0" presId="urn:microsoft.com/office/officeart/2005/8/layout/list1"/>
    <dgm:cxn modelId="{C2F67C77-432D-4231-9145-4FFC32F35521}" type="presOf" srcId="{8D759BED-FA3A-4045-9A36-D11D7E497A7C}" destId="{9D1011F1-F814-4457-8DA9-80D54E246071}" srcOrd="0" destOrd="1" presId="urn:microsoft.com/office/officeart/2005/8/layout/list1"/>
    <dgm:cxn modelId="{EF5E3787-AF2A-4253-A59B-61CDCF62A9C6}" type="presOf" srcId="{DB07348D-D6D0-48FE-8FFB-3AC96ABDE54B}" destId="{1E460679-72B1-4C9F-BB8E-B798D8F428E9}" srcOrd="0" destOrd="0" presId="urn:microsoft.com/office/officeart/2005/8/layout/list1"/>
    <dgm:cxn modelId="{BFDB667B-08E7-4792-9051-8BB31F8D43B7}" type="presOf" srcId="{FE5294FC-4FB8-4F9D-9AA1-0D4D41D9231F}" destId="{6DF92245-33BF-4AE7-98BB-FC7E4AC030CA}" srcOrd="0" destOrd="0" presId="urn:microsoft.com/office/officeart/2005/8/layout/list1"/>
    <dgm:cxn modelId="{6A9CBED7-9A19-4F28-A0D8-EE79AD9C35CE}" type="presParOf" srcId="{1D516C62-0CFC-4CEF-9182-BEE0706B09D3}" destId="{A2438AD5-38CD-4EBC-A020-6091C0BDD0F7}" srcOrd="0" destOrd="0" presId="urn:microsoft.com/office/officeart/2005/8/layout/list1"/>
    <dgm:cxn modelId="{9D8B69EE-AFB5-495A-9532-778F228FBEA0}" type="presParOf" srcId="{A2438AD5-38CD-4EBC-A020-6091C0BDD0F7}" destId="{6DF92245-33BF-4AE7-98BB-FC7E4AC030CA}" srcOrd="0" destOrd="0" presId="urn:microsoft.com/office/officeart/2005/8/layout/list1"/>
    <dgm:cxn modelId="{2323FDFB-9D88-4263-AA4E-17A369CC4518}" type="presParOf" srcId="{A2438AD5-38CD-4EBC-A020-6091C0BDD0F7}" destId="{122EE6AD-2133-4503-BC12-854D6E03E42D}" srcOrd="1" destOrd="0" presId="urn:microsoft.com/office/officeart/2005/8/layout/list1"/>
    <dgm:cxn modelId="{36DB898B-F720-4E08-B0BD-FC1AF90C8611}" type="presParOf" srcId="{1D516C62-0CFC-4CEF-9182-BEE0706B09D3}" destId="{CF5BB80C-4D40-4F4A-BEB4-E3A3BCF3100F}" srcOrd="1" destOrd="0" presId="urn:microsoft.com/office/officeart/2005/8/layout/list1"/>
    <dgm:cxn modelId="{891C1DEB-D044-4A41-A525-34B52C18487A}" type="presParOf" srcId="{1D516C62-0CFC-4CEF-9182-BEE0706B09D3}" destId="{1E460679-72B1-4C9F-BB8E-B798D8F428E9}" srcOrd="2" destOrd="0" presId="urn:microsoft.com/office/officeart/2005/8/layout/list1"/>
    <dgm:cxn modelId="{99BF5596-E45C-44C6-8C70-63E2410242EA}" type="presParOf" srcId="{1D516C62-0CFC-4CEF-9182-BEE0706B09D3}" destId="{A4CC00E0-6752-48A7-8340-ED381B005E90}" srcOrd="3" destOrd="0" presId="urn:microsoft.com/office/officeart/2005/8/layout/list1"/>
    <dgm:cxn modelId="{289A6EEB-111C-4A4D-BA53-E30C2971A22B}" type="presParOf" srcId="{1D516C62-0CFC-4CEF-9182-BEE0706B09D3}" destId="{26E61CF9-3842-4670-A366-EB9EB08D43A0}" srcOrd="4" destOrd="0" presId="urn:microsoft.com/office/officeart/2005/8/layout/list1"/>
    <dgm:cxn modelId="{57B913B4-5F83-4466-85DB-3590BDE300CF}" type="presParOf" srcId="{26E61CF9-3842-4670-A366-EB9EB08D43A0}" destId="{D2B2BD56-C107-4ABF-8089-397D33D6D068}" srcOrd="0" destOrd="0" presId="urn:microsoft.com/office/officeart/2005/8/layout/list1"/>
    <dgm:cxn modelId="{C42EF8CD-18AC-491E-BC85-1473E8EDA821}" type="presParOf" srcId="{26E61CF9-3842-4670-A366-EB9EB08D43A0}" destId="{63374A30-BA50-453D-A6D9-5C809B54DF5B}" srcOrd="1" destOrd="0" presId="urn:microsoft.com/office/officeart/2005/8/layout/list1"/>
    <dgm:cxn modelId="{79F50782-8061-4970-857E-328A469BC470}" type="presParOf" srcId="{1D516C62-0CFC-4CEF-9182-BEE0706B09D3}" destId="{5AA125F2-947C-46B5-B6BE-CAB57F3FAB0A}" srcOrd="5" destOrd="0" presId="urn:microsoft.com/office/officeart/2005/8/layout/list1"/>
    <dgm:cxn modelId="{2D803270-AEB3-4E2E-99F9-1F6C638DC79F}" type="presParOf" srcId="{1D516C62-0CFC-4CEF-9182-BEE0706B09D3}" destId="{290C4B46-04B2-417F-B79E-A14AAB2CF72A}" srcOrd="6" destOrd="0" presId="urn:microsoft.com/office/officeart/2005/8/layout/list1"/>
    <dgm:cxn modelId="{2C71FC0F-F796-46DD-B94F-F4202CD37774}" type="presParOf" srcId="{1D516C62-0CFC-4CEF-9182-BEE0706B09D3}" destId="{92825F26-FC73-4A1B-9758-82302A45EE76}" srcOrd="7" destOrd="0" presId="urn:microsoft.com/office/officeart/2005/8/layout/list1"/>
    <dgm:cxn modelId="{135F6FA6-27CF-42F6-999A-5D9D3135FE59}" type="presParOf" srcId="{1D516C62-0CFC-4CEF-9182-BEE0706B09D3}" destId="{A5EAA724-C251-411E-82C6-FB5A384FC40E}" srcOrd="8" destOrd="0" presId="urn:microsoft.com/office/officeart/2005/8/layout/list1"/>
    <dgm:cxn modelId="{845CCC53-48F2-477D-A468-A56BF4DE4D4D}" type="presParOf" srcId="{A5EAA724-C251-411E-82C6-FB5A384FC40E}" destId="{61CA02C9-09B1-4F45-B4FC-8947993AB0CC}" srcOrd="0" destOrd="0" presId="urn:microsoft.com/office/officeart/2005/8/layout/list1"/>
    <dgm:cxn modelId="{66FC0294-C775-4170-B9B0-3FD46D77C51F}" type="presParOf" srcId="{A5EAA724-C251-411E-82C6-FB5A384FC40E}" destId="{3AF607F6-7392-4BE2-B209-A38A71814FE0}" srcOrd="1" destOrd="0" presId="urn:microsoft.com/office/officeart/2005/8/layout/list1"/>
    <dgm:cxn modelId="{23E8C417-D37B-4D1A-8A69-66A43677A8BF}" type="presParOf" srcId="{1D516C62-0CFC-4CEF-9182-BEE0706B09D3}" destId="{A4C22CCA-13B9-45B1-AD0E-E7A01F4235DC}" srcOrd="9" destOrd="0" presId="urn:microsoft.com/office/officeart/2005/8/layout/list1"/>
    <dgm:cxn modelId="{1181BC36-6186-4721-B9B9-DD3D2F697289}" type="presParOf" srcId="{1D516C62-0CFC-4CEF-9182-BEE0706B09D3}" destId="{9D1011F1-F814-4457-8DA9-80D54E246071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3A270F9-6591-4467-B94E-A306EA3A2A0A}" type="doc">
      <dgm:prSet loTypeId="urn:microsoft.com/office/officeart/2005/8/layout/hProcess7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it-IT"/>
        </a:p>
      </dgm:t>
    </dgm:pt>
    <dgm:pt modelId="{A3626DEC-C265-4DA3-AFCA-87CA106A13D5}">
      <dgm:prSet phldrT="[Testo]"/>
      <dgm:spPr/>
      <dgm:t>
        <a:bodyPr/>
        <a:lstStyle/>
        <a:p>
          <a:r>
            <a:rPr lang="it-IT" dirty="0" err="1" smtClean="0">
              <a:solidFill>
                <a:schemeClr val="tx1"/>
              </a:solidFill>
            </a:rPr>
            <a:t>Entero</a:t>
          </a:r>
          <a:r>
            <a:rPr lang="it-IT" dirty="0" smtClean="0">
              <a:solidFill>
                <a:schemeClr val="tx1"/>
              </a:solidFill>
            </a:rPr>
            <a:t> Risonanza</a:t>
          </a:r>
          <a:endParaRPr lang="it-IT" dirty="0">
            <a:solidFill>
              <a:schemeClr val="tx1"/>
            </a:solidFill>
          </a:endParaRPr>
        </a:p>
      </dgm:t>
    </dgm:pt>
    <dgm:pt modelId="{4904029A-C007-4DB8-AA9E-C67BCC149E9F}" type="parTrans" cxnId="{38FA180E-BFAA-4788-AF1A-1F6C3CA94EBA}">
      <dgm:prSet/>
      <dgm:spPr/>
      <dgm:t>
        <a:bodyPr/>
        <a:lstStyle/>
        <a:p>
          <a:endParaRPr lang="it-IT"/>
        </a:p>
      </dgm:t>
    </dgm:pt>
    <dgm:pt modelId="{CF8E0818-4BAA-4104-89E3-0976DEBA8E30}" type="sibTrans" cxnId="{38FA180E-BFAA-4788-AF1A-1F6C3CA94EBA}">
      <dgm:prSet/>
      <dgm:spPr/>
      <dgm:t>
        <a:bodyPr/>
        <a:lstStyle/>
        <a:p>
          <a:endParaRPr lang="it-IT"/>
        </a:p>
      </dgm:t>
    </dgm:pt>
    <dgm:pt modelId="{40229A10-B459-46E2-8ABF-B75579BE9691}">
      <dgm:prSet phldrT="[Testo]" phldr="1"/>
      <dgm:spPr/>
      <dgm:t>
        <a:bodyPr/>
        <a:lstStyle/>
        <a:p>
          <a:endParaRPr lang="it-IT"/>
        </a:p>
      </dgm:t>
    </dgm:pt>
    <dgm:pt modelId="{4B9AF1BD-DB34-408F-8AB5-86E21F3E4CAC}" type="parTrans" cxnId="{54967A71-A368-4338-8D75-A32DF41EBBEB}">
      <dgm:prSet/>
      <dgm:spPr/>
      <dgm:t>
        <a:bodyPr/>
        <a:lstStyle/>
        <a:p>
          <a:endParaRPr lang="it-IT"/>
        </a:p>
      </dgm:t>
    </dgm:pt>
    <dgm:pt modelId="{197A5C95-33EE-406B-A045-837724250C46}" type="sibTrans" cxnId="{54967A71-A368-4338-8D75-A32DF41EBBEB}">
      <dgm:prSet/>
      <dgm:spPr/>
      <dgm:t>
        <a:bodyPr/>
        <a:lstStyle/>
        <a:p>
          <a:endParaRPr lang="it-IT"/>
        </a:p>
      </dgm:t>
    </dgm:pt>
    <dgm:pt modelId="{41AFE08C-9D25-4DBA-A61F-407103B6EE5F}">
      <dgm:prSet phldrT="[Testo]"/>
      <dgm:spPr/>
      <dgm:t>
        <a:bodyPr/>
        <a:lstStyle/>
        <a:p>
          <a:r>
            <a:rPr lang="it-IT" dirty="0" err="1" smtClean="0">
              <a:solidFill>
                <a:schemeClr val="tx1"/>
              </a:solidFill>
            </a:rPr>
            <a:t>Tc</a:t>
          </a:r>
          <a:r>
            <a:rPr lang="it-IT" dirty="0" smtClean="0">
              <a:solidFill>
                <a:schemeClr val="tx1"/>
              </a:solidFill>
            </a:rPr>
            <a:t> Addome con mdc</a:t>
          </a:r>
          <a:endParaRPr lang="it-IT" dirty="0">
            <a:solidFill>
              <a:schemeClr val="tx1"/>
            </a:solidFill>
          </a:endParaRPr>
        </a:p>
      </dgm:t>
    </dgm:pt>
    <dgm:pt modelId="{D00FC44A-9F4E-4812-906A-D39F04BC078F}" type="parTrans" cxnId="{F9D7359B-345F-473E-8519-6C4801EF0261}">
      <dgm:prSet/>
      <dgm:spPr/>
      <dgm:t>
        <a:bodyPr/>
        <a:lstStyle/>
        <a:p>
          <a:endParaRPr lang="it-IT"/>
        </a:p>
      </dgm:t>
    </dgm:pt>
    <dgm:pt modelId="{383A5CDD-03EB-4ED8-81CD-95BDA525BA6E}" type="sibTrans" cxnId="{F9D7359B-345F-473E-8519-6C4801EF0261}">
      <dgm:prSet/>
      <dgm:spPr/>
      <dgm:t>
        <a:bodyPr/>
        <a:lstStyle/>
        <a:p>
          <a:endParaRPr lang="it-IT"/>
        </a:p>
      </dgm:t>
    </dgm:pt>
    <dgm:pt modelId="{4577F496-D2A7-4347-A7C4-8D4AF22EBA2F}">
      <dgm:prSet phldrT="[Testo]" phldr="1"/>
      <dgm:spPr/>
      <dgm:t>
        <a:bodyPr/>
        <a:lstStyle/>
        <a:p>
          <a:endParaRPr lang="it-IT" dirty="0"/>
        </a:p>
      </dgm:t>
    </dgm:pt>
    <dgm:pt modelId="{CA5FA5B7-2D26-417D-8114-BDE9F50F3AAE}" type="parTrans" cxnId="{A54909F1-E5EC-4520-BF62-481BD37A681F}">
      <dgm:prSet/>
      <dgm:spPr/>
      <dgm:t>
        <a:bodyPr/>
        <a:lstStyle/>
        <a:p>
          <a:endParaRPr lang="it-IT"/>
        </a:p>
      </dgm:t>
    </dgm:pt>
    <dgm:pt modelId="{59EAC946-817E-40D9-84BD-4D379CD6ED6C}" type="sibTrans" cxnId="{A54909F1-E5EC-4520-BF62-481BD37A681F}">
      <dgm:prSet/>
      <dgm:spPr/>
      <dgm:t>
        <a:bodyPr/>
        <a:lstStyle/>
        <a:p>
          <a:endParaRPr lang="it-IT"/>
        </a:p>
      </dgm:t>
    </dgm:pt>
    <dgm:pt modelId="{ADAD48B8-EE30-424B-8951-7F2080D78926}" type="pres">
      <dgm:prSet presAssocID="{43A270F9-6591-4467-B94E-A306EA3A2A0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1161161D-345B-425B-8B58-A8D135F534C2}" type="pres">
      <dgm:prSet presAssocID="{A3626DEC-C265-4DA3-AFCA-87CA106A13D5}" presName="compositeNode" presStyleCnt="0">
        <dgm:presLayoutVars>
          <dgm:bulletEnabled val="1"/>
        </dgm:presLayoutVars>
      </dgm:prSet>
      <dgm:spPr/>
    </dgm:pt>
    <dgm:pt modelId="{8FDBD3F1-BD79-41C0-8712-6875E7884B01}" type="pres">
      <dgm:prSet presAssocID="{A3626DEC-C265-4DA3-AFCA-87CA106A13D5}" presName="bgRect" presStyleLbl="node1" presStyleIdx="0" presStyleCnt="2"/>
      <dgm:spPr/>
      <dgm:t>
        <a:bodyPr/>
        <a:lstStyle/>
        <a:p>
          <a:endParaRPr lang="it-IT"/>
        </a:p>
      </dgm:t>
    </dgm:pt>
    <dgm:pt modelId="{24A13750-7365-49AB-ABA1-7988E4753F7D}" type="pres">
      <dgm:prSet presAssocID="{A3626DEC-C265-4DA3-AFCA-87CA106A13D5}" presName="parentNode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7BA008A-D2F8-4E4A-945B-687883BA0856}" type="pres">
      <dgm:prSet presAssocID="{A3626DEC-C265-4DA3-AFCA-87CA106A13D5}" presName="child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0EADB06-5888-49D6-B7EF-A3BDEB9711AE}" type="pres">
      <dgm:prSet presAssocID="{CF8E0818-4BAA-4104-89E3-0976DEBA8E30}" presName="hSp" presStyleCnt="0"/>
      <dgm:spPr/>
    </dgm:pt>
    <dgm:pt modelId="{2F994371-6B7B-4385-B923-75CF99A80CCD}" type="pres">
      <dgm:prSet presAssocID="{CF8E0818-4BAA-4104-89E3-0976DEBA8E30}" presName="vProcSp" presStyleCnt="0"/>
      <dgm:spPr/>
    </dgm:pt>
    <dgm:pt modelId="{C86C3DCA-4AFB-4C7A-A2A7-5A789B5E46DB}" type="pres">
      <dgm:prSet presAssocID="{CF8E0818-4BAA-4104-89E3-0976DEBA8E30}" presName="vSp1" presStyleCnt="0"/>
      <dgm:spPr/>
    </dgm:pt>
    <dgm:pt modelId="{0CED9572-87EE-4187-8352-61A67E648B47}" type="pres">
      <dgm:prSet presAssocID="{CF8E0818-4BAA-4104-89E3-0976DEBA8E30}" presName="simulatedConn" presStyleLbl="solidFgAcc1" presStyleIdx="0" presStyleCnt="1"/>
      <dgm:spPr/>
    </dgm:pt>
    <dgm:pt modelId="{EF04078C-5E35-404A-BECD-92937A3BC315}" type="pres">
      <dgm:prSet presAssocID="{CF8E0818-4BAA-4104-89E3-0976DEBA8E30}" presName="vSp2" presStyleCnt="0"/>
      <dgm:spPr/>
    </dgm:pt>
    <dgm:pt modelId="{E6B9A068-7DB3-48ED-B94E-4E5127ACC00A}" type="pres">
      <dgm:prSet presAssocID="{CF8E0818-4BAA-4104-89E3-0976DEBA8E30}" presName="sibTrans" presStyleCnt="0"/>
      <dgm:spPr/>
    </dgm:pt>
    <dgm:pt modelId="{E36EC44B-780E-4294-8D0D-27E86232C166}" type="pres">
      <dgm:prSet presAssocID="{41AFE08C-9D25-4DBA-A61F-407103B6EE5F}" presName="compositeNode" presStyleCnt="0">
        <dgm:presLayoutVars>
          <dgm:bulletEnabled val="1"/>
        </dgm:presLayoutVars>
      </dgm:prSet>
      <dgm:spPr/>
    </dgm:pt>
    <dgm:pt modelId="{EA8CF9D6-3C80-4C71-812E-2B2EA999683C}" type="pres">
      <dgm:prSet presAssocID="{41AFE08C-9D25-4DBA-A61F-407103B6EE5F}" presName="bgRect" presStyleLbl="node1" presStyleIdx="1" presStyleCnt="2" custLinFactNeighborX="633" custLinFactNeighborY="134"/>
      <dgm:spPr/>
      <dgm:t>
        <a:bodyPr/>
        <a:lstStyle/>
        <a:p>
          <a:endParaRPr lang="it-IT"/>
        </a:p>
      </dgm:t>
    </dgm:pt>
    <dgm:pt modelId="{30226F13-4DD6-436F-8A13-CC20E1C246DC}" type="pres">
      <dgm:prSet presAssocID="{41AFE08C-9D25-4DBA-A61F-407103B6EE5F}" presName="parentNode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37AD27C-57DD-4E0B-8F9A-587A511E88FA}" type="pres">
      <dgm:prSet presAssocID="{41AFE08C-9D25-4DBA-A61F-407103B6EE5F}" presName="child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38FA180E-BFAA-4788-AF1A-1F6C3CA94EBA}" srcId="{43A270F9-6591-4467-B94E-A306EA3A2A0A}" destId="{A3626DEC-C265-4DA3-AFCA-87CA106A13D5}" srcOrd="0" destOrd="0" parTransId="{4904029A-C007-4DB8-AA9E-C67BCC149E9F}" sibTransId="{CF8E0818-4BAA-4104-89E3-0976DEBA8E30}"/>
    <dgm:cxn modelId="{FDB53F01-E5A5-4A5B-8CEF-5F2CDD33897E}" type="presOf" srcId="{4577F496-D2A7-4347-A7C4-8D4AF22EBA2F}" destId="{437AD27C-57DD-4E0B-8F9A-587A511E88FA}" srcOrd="0" destOrd="0" presId="urn:microsoft.com/office/officeart/2005/8/layout/hProcess7"/>
    <dgm:cxn modelId="{A54909F1-E5EC-4520-BF62-481BD37A681F}" srcId="{41AFE08C-9D25-4DBA-A61F-407103B6EE5F}" destId="{4577F496-D2A7-4347-A7C4-8D4AF22EBA2F}" srcOrd="0" destOrd="0" parTransId="{CA5FA5B7-2D26-417D-8114-BDE9F50F3AAE}" sibTransId="{59EAC946-817E-40D9-84BD-4D379CD6ED6C}"/>
    <dgm:cxn modelId="{54967A71-A368-4338-8D75-A32DF41EBBEB}" srcId="{A3626DEC-C265-4DA3-AFCA-87CA106A13D5}" destId="{40229A10-B459-46E2-8ABF-B75579BE9691}" srcOrd="0" destOrd="0" parTransId="{4B9AF1BD-DB34-408F-8AB5-86E21F3E4CAC}" sibTransId="{197A5C95-33EE-406B-A045-837724250C46}"/>
    <dgm:cxn modelId="{DF5237CD-C4B8-473F-A924-412EBFA4BB92}" type="presOf" srcId="{40229A10-B459-46E2-8ABF-B75579BE9691}" destId="{C7BA008A-D2F8-4E4A-945B-687883BA0856}" srcOrd="0" destOrd="0" presId="urn:microsoft.com/office/officeart/2005/8/layout/hProcess7"/>
    <dgm:cxn modelId="{28F6E661-0BB4-42C1-9AC6-62760DE59F14}" type="presOf" srcId="{41AFE08C-9D25-4DBA-A61F-407103B6EE5F}" destId="{EA8CF9D6-3C80-4C71-812E-2B2EA999683C}" srcOrd="0" destOrd="0" presId="urn:microsoft.com/office/officeart/2005/8/layout/hProcess7"/>
    <dgm:cxn modelId="{7E1564F1-337A-4AB8-8EA3-FD2A45CE90C5}" type="presOf" srcId="{41AFE08C-9D25-4DBA-A61F-407103B6EE5F}" destId="{30226F13-4DD6-436F-8A13-CC20E1C246DC}" srcOrd="1" destOrd="0" presId="urn:microsoft.com/office/officeart/2005/8/layout/hProcess7"/>
    <dgm:cxn modelId="{F9D7359B-345F-473E-8519-6C4801EF0261}" srcId="{43A270F9-6591-4467-B94E-A306EA3A2A0A}" destId="{41AFE08C-9D25-4DBA-A61F-407103B6EE5F}" srcOrd="1" destOrd="0" parTransId="{D00FC44A-9F4E-4812-906A-D39F04BC078F}" sibTransId="{383A5CDD-03EB-4ED8-81CD-95BDA525BA6E}"/>
    <dgm:cxn modelId="{7FBF53FA-354D-4CEF-9C00-2F41606020A9}" type="presOf" srcId="{A3626DEC-C265-4DA3-AFCA-87CA106A13D5}" destId="{24A13750-7365-49AB-ABA1-7988E4753F7D}" srcOrd="1" destOrd="0" presId="urn:microsoft.com/office/officeart/2005/8/layout/hProcess7"/>
    <dgm:cxn modelId="{5853378A-0B1D-45AD-B6A0-283E4DB75CE0}" type="presOf" srcId="{A3626DEC-C265-4DA3-AFCA-87CA106A13D5}" destId="{8FDBD3F1-BD79-41C0-8712-6875E7884B01}" srcOrd="0" destOrd="0" presId="urn:microsoft.com/office/officeart/2005/8/layout/hProcess7"/>
    <dgm:cxn modelId="{693CE967-E322-403D-A61D-04DCEE7332E2}" type="presOf" srcId="{43A270F9-6591-4467-B94E-A306EA3A2A0A}" destId="{ADAD48B8-EE30-424B-8951-7F2080D78926}" srcOrd="0" destOrd="0" presId="urn:microsoft.com/office/officeart/2005/8/layout/hProcess7"/>
    <dgm:cxn modelId="{FB8D4FB6-9A3A-46B1-9F7F-B739ED2B8841}" type="presParOf" srcId="{ADAD48B8-EE30-424B-8951-7F2080D78926}" destId="{1161161D-345B-425B-8B58-A8D135F534C2}" srcOrd="0" destOrd="0" presId="urn:microsoft.com/office/officeart/2005/8/layout/hProcess7"/>
    <dgm:cxn modelId="{7C16E986-6F4A-4A04-91CC-FBCEE50ABD7C}" type="presParOf" srcId="{1161161D-345B-425B-8B58-A8D135F534C2}" destId="{8FDBD3F1-BD79-41C0-8712-6875E7884B01}" srcOrd="0" destOrd="0" presId="urn:microsoft.com/office/officeart/2005/8/layout/hProcess7"/>
    <dgm:cxn modelId="{8BCC368A-10C8-446F-A0D0-CC439F4EE75F}" type="presParOf" srcId="{1161161D-345B-425B-8B58-A8D135F534C2}" destId="{24A13750-7365-49AB-ABA1-7988E4753F7D}" srcOrd="1" destOrd="0" presId="urn:microsoft.com/office/officeart/2005/8/layout/hProcess7"/>
    <dgm:cxn modelId="{F81C3CCC-94FA-41CA-8064-532A9A2D7A75}" type="presParOf" srcId="{1161161D-345B-425B-8B58-A8D135F534C2}" destId="{C7BA008A-D2F8-4E4A-945B-687883BA0856}" srcOrd="2" destOrd="0" presId="urn:microsoft.com/office/officeart/2005/8/layout/hProcess7"/>
    <dgm:cxn modelId="{D4E77434-FD99-4817-ACA5-DC56D8D363C1}" type="presParOf" srcId="{ADAD48B8-EE30-424B-8951-7F2080D78926}" destId="{00EADB06-5888-49D6-B7EF-A3BDEB9711AE}" srcOrd="1" destOrd="0" presId="urn:microsoft.com/office/officeart/2005/8/layout/hProcess7"/>
    <dgm:cxn modelId="{6D5277B5-B782-48E4-92B0-2EFFF469DFF7}" type="presParOf" srcId="{ADAD48B8-EE30-424B-8951-7F2080D78926}" destId="{2F994371-6B7B-4385-B923-75CF99A80CCD}" srcOrd="2" destOrd="0" presId="urn:microsoft.com/office/officeart/2005/8/layout/hProcess7"/>
    <dgm:cxn modelId="{F9AE746E-9A41-4EF7-AB11-B85D41F7369F}" type="presParOf" srcId="{2F994371-6B7B-4385-B923-75CF99A80CCD}" destId="{C86C3DCA-4AFB-4C7A-A2A7-5A789B5E46DB}" srcOrd="0" destOrd="0" presId="urn:microsoft.com/office/officeart/2005/8/layout/hProcess7"/>
    <dgm:cxn modelId="{24782F58-6BEF-4B9A-AEF1-C2DEAC81CC91}" type="presParOf" srcId="{2F994371-6B7B-4385-B923-75CF99A80CCD}" destId="{0CED9572-87EE-4187-8352-61A67E648B47}" srcOrd="1" destOrd="0" presId="urn:microsoft.com/office/officeart/2005/8/layout/hProcess7"/>
    <dgm:cxn modelId="{A14443B5-6559-4BF8-AED6-5B8C7B932B94}" type="presParOf" srcId="{2F994371-6B7B-4385-B923-75CF99A80CCD}" destId="{EF04078C-5E35-404A-BECD-92937A3BC315}" srcOrd="2" destOrd="0" presId="urn:microsoft.com/office/officeart/2005/8/layout/hProcess7"/>
    <dgm:cxn modelId="{506E7167-D19A-42D2-9819-257B65302469}" type="presParOf" srcId="{ADAD48B8-EE30-424B-8951-7F2080D78926}" destId="{E6B9A068-7DB3-48ED-B94E-4E5127ACC00A}" srcOrd="3" destOrd="0" presId="urn:microsoft.com/office/officeart/2005/8/layout/hProcess7"/>
    <dgm:cxn modelId="{160DF17E-0B7D-4165-AEF8-4505D7F5D1FB}" type="presParOf" srcId="{ADAD48B8-EE30-424B-8951-7F2080D78926}" destId="{E36EC44B-780E-4294-8D0D-27E86232C166}" srcOrd="4" destOrd="0" presId="urn:microsoft.com/office/officeart/2005/8/layout/hProcess7"/>
    <dgm:cxn modelId="{4BD1B4C2-9A50-4CF4-8348-3E2AC8E93751}" type="presParOf" srcId="{E36EC44B-780E-4294-8D0D-27E86232C166}" destId="{EA8CF9D6-3C80-4C71-812E-2B2EA999683C}" srcOrd="0" destOrd="0" presId="urn:microsoft.com/office/officeart/2005/8/layout/hProcess7"/>
    <dgm:cxn modelId="{002F1009-8B72-428D-8BC5-907B5CC046A9}" type="presParOf" srcId="{E36EC44B-780E-4294-8D0D-27E86232C166}" destId="{30226F13-4DD6-436F-8A13-CC20E1C246DC}" srcOrd="1" destOrd="0" presId="urn:microsoft.com/office/officeart/2005/8/layout/hProcess7"/>
    <dgm:cxn modelId="{DEBC9EE4-5353-4D38-9E0A-70625F642B46}" type="presParOf" srcId="{E36EC44B-780E-4294-8D0D-27E86232C166}" destId="{437AD27C-57DD-4E0B-8F9A-587A511E88FA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B97BE1D-1E96-4616-B911-804B072BCC4D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787BFF6E-EDF7-416B-AB91-CC8AB8AD2686}">
      <dgm:prSet phldrT="[Testo]"/>
      <dgm:spPr>
        <a:solidFill>
          <a:srgbClr val="92D050"/>
        </a:solidFill>
      </dgm:spPr>
      <dgm:t>
        <a:bodyPr/>
        <a:lstStyle/>
        <a:p>
          <a:r>
            <a:rPr lang="it-IT" dirty="0" smtClean="0">
              <a:latin typeface="+mn-lt"/>
            </a:rPr>
            <a:t>Lieve</a:t>
          </a:r>
          <a:endParaRPr lang="it-IT" dirty="0">
            <a:latin typeface="+mn-lt"/>
          </a:endParaRPr>
        </a:p>
      </dgm:t>
    </dgm:pt>
    <dgm:pt modelId="{AE78FFC4-8088-4D28-8414-641914064551}" type="parTrans" cxnId="{0E49D1BA-C041-44B0-9523-B83A9D42D0D4}">
      <dgm:prSet/>
      <dgm:spPr/>
      <dgm:t>
        <a:bodyPr/>
        <a:lstStyle/>
        <a:p>
          <a:endParaRPr lang="it-IT">
            <a:latin typeface="+mn-lt"/>
          </a:endParaRPr>
        </a:p>
      </dgm:t>
    </dgm:pt>
    <dgm:pt modelId="{7EFA1190-B7FA-479F-BFE6-5F4F63D3EBA3}" type="sibTrans" cxnId="{0E49D1BA-C041-44B0-9523-B83A9D42D0D4}">
      <dgm:prSet/>
      <dgm:spPr/>
      <dgm:t>
        <a:bodyPr/>
        <a:lstStyle/>
        <a:p>
          <a:endParaRPr lang="it-IT">
            <a:latin typeface="+mn-lt"/>
          </a:endParaRPr>
        </a:p>
      </dgm:t>
    </dgm:pt>
    <dgm:pt modelId="{DBA489EA-F381-43F5-BE95-0F5F231423B3}">
      <dgm:prSet phldrT="[Testo]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pPr rtl="0"/>
          <a:r>
            <a:rPr kumimoji="0" lang="it-IT" altLang="it-IT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+mn-lt"/>
              <a:ea typeface="Microsoft YaHei" panose="020B0503020204020204" pitchFamily="34" charset="-122"/>
            </a:rPr>
            <a:t>60% pz</a:t>
          </a:r>
          <a:endParaRPr lang="it-IT" dirty="0">
            <a:latin typeface="+mn-lt"/>
          </a:endParaRPr>
        </a:p>
      </dgm:t>
    </dgm:pt>
    <dgm:pt modelId="{639221C0-9B90-4756-8104-8B45EB23F61F}" type="parTrans" cxnId="{A83428A9-ABF9-4DE3-8734-892CC1F9DF3D}">
      <dgm:prSet/>
      <dgm:spPr/>
      <dgm:t>
        <a:bodyPr/>
        <a:lstStyle/>
        <a:p>
          <a:endParaRPr lang="it-IT">
            <a:latin typeface="+mn-lt"/>
          </a:endParaRPr>
        </a:p>
      </dgm:t>
    </dgm:pt>
    <dgm:pt modelId="{59CB198F-99E8-4585-BA69-9DADEC12925C}" type="sibTrans" cxnId="{A83428A9-ABF9-4DE3-8734-892CC1F9DF3D}">
      <dgm:prSet/>
      <dgm:spPr/>
      <dgm:t>
        <a:bodyPr/>
        <a:lstStyle/>
        <a:p>
          <a:endParaRPr lang="it-IT">
            <a:latin typeface="+mn-lt"/>
          </a:endParaRPr>
        </a:p>
      </dgm:t>
    </dgm:pt>
    <dgm:pt modelId="{C86C3F6D-A1E1-4ECB-99BE-03CDD6938833}">
      <dgm:prSet phldrT="[Testo]"/>
      <dgm:spPr>
        <a:solidFill>
          <a:schemeClr val="accent4"/>
        </a:solidFill>
      </dgm:spPr>
      <dgm:t>
        <a:bodyPr/>
        <a:lstStyle/>
        <a:p>
          <a:r>
            <a:rPr lang="it-IT" dirty="0" smtClean="0">
              <a:latin typeface="+mn-lt"/>
            </a:rPr>
            <a:t>Moderata</a:t>
          </a:r>
          <a:endParaRPr lang="it-IT" dirty="0">
            <a:latin typeface="+mn-lt"/>
          </a:endParaRPr>
        </a:p>
      </dgm:t>
    </dgm:pt>
    <dgm:pt modelId="{5255D71E-0BEF-4880-8127-68EF198995C9}" type="parTrans" cxnId="{09C79C43-CC37-41E7-AC62-A6BA90C4711D}">
      <dgm:prSet/>
      <dgm:spPr/>
      <dgm:t>
        <a:bodyPr/>
        <a:lstStyle/>
        <a:p>
          <a:endParaRPr lang="it-IT">
            <a:latin typeface="+mn-lt"/>
          </a:endParaRPr>
        </a:p>
      </dgm:t>
    </dgm:pt>
    <dgm:pt modelId="{D349F9BC-3B55-48EE-8E6E-21F2BE5C614A}" type="sibTrans" cxnId="{09C79C43-CC37-41E7-AC62-A6BA90C4711D}">
      <dgm:prSet/>
      <dgm:spPr/>
      <dgm:t>
        <a:bodyPr/>
        <a:lstStyle/>
        <a:p>
          <a:endParaRPr lang="it-IT">
            <a:latin typeface="+mn-lt"/>
          </a:endParaRPr>
        </a:p>
      </dgm:t>
    </dgm:pt>
    <dgm:pt modelId="{64F241A9-0163-4760-A2CD-6691F76AF55E}">
      <dgm:prSet phldrT="[Testo]"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pPr rtl="0"/>
          <a:r>
            <a:rPr kumimoji="0" lang="it-IT" altLang="it-IT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+mn-lt"/>
              <a:ea typeface="Microsoft YaHei" panose="020B0503020204020204" pitchFamily="34" charset="-122"/>
            </a:rPr>
            <a:t>25% pz</a:t>
          </a:r>
          <a:endParaRPr lang="it-IT" dirty="0">
            <a:latin typeface="+mn-lt"/>
          </a:endParaRPr>
        </a:p>
      </dgm:t>
    </dgm:pt>
    <dgm:pt modelId="{91F8A2F5-AB7C-42C4-8A32-357D204E4710}" type="parTrans" cxnId="{AF0EB97D-9C65-4828-B746-348CB7877AE4}">
      <dgm:prSet/>
      <dgm:spPr/>
      <dgm:t>
        <a:bodyPr/>
        <a:lstStyle/>
        <a:p>
          <a:endParaRPr lang="it-IT">
            <a:latin typeface="+mn-lt"/>
          </a:endParaRPr>
        </a:p>
      </dgm:t>
    </dgm:pt>
    <dgm:pt modelId="{E0D0FD72-6BE3-4EC7-A2F0-A1CF96E405DC}" type="sibTrans" cxnId="{AF0EB97D-9C65-4828-B746-348CB7877AE4}">
      <dgm:prSet/>
      <dgm:spPr/>
      <dgm:t>
        <a:bodyPr/>
        <a:lstStyle/>
        <a:p>
          <a:endParaRPr lang="it-IT">
            <a:latin typeface="+mn-lt"/>
          </a:endParaRPr>
        </a:p>
      </dgm:t>
    </dgm:pt>
    <dgm:pt modelId="{5026B959-206F-4159-AF4C-A95F58A9C5E9}">
      <dgm:prSet phldrT="[Testo]"/>
      <dgm:spPr>
        <a:solidFill>
          <a:schemeClr val="accent2"/>
        </a:solidFill>
      </dgm:spPr>
      <dgm:t>
        <a:bodyPr/>
        <a:lstStyle/>
        <a:p>
          <a:r>
            <a:rPr lang="it-IT" dirty="0" smtClean="0">
              <a:latin typeface="+mn-lt"/>
            </a:rPr>
            <a:t>Severa</a:t>
          </a:r>
          <a:endParaRPr lang="it-IT" dirty="0">
            <a:latin typeface="+mn-lt"/>
          </a:endParaRPr>
        </a:p>
      </dgm:t>
    </dgm:pt>
    <dgm:pt modelId="{629E3FBC-87E6-46A4-96E8-1E31000BC48F}" type="parTrans" cxnId="{6D71F89C-E0EA-48FA-9458-959752AAFC36}">
      <dgm:prSet/>
      <dgm:spPr/>
      <dgm:t>
        <a:bodyPr/>
        <a:lstStyle/>
        <a:p>
          <a:endParaRPr lang="it-IT">
            <a:latin typeface="+mn-lt"/>
          </a:endParaRPr>
        </a:p>
      </dgm:t>
    </dgm:pt>
    <dgm:pt modelId="{725B3ACA-10DC-486A-922F-B54CA088A653}" type="sibTrans" cxnId="{6D71F89C-E0EA-48FA-9458-959752AAFC36}">
      <dgm:prSet/>
      <dgm:spPr/>
      <dgm:t>
        <a:bodyPr/>
        <a:lstStyle/>
        <a:p>
          <a:endParaRPr lang="it-IT">
            <a:latin typeface="+mn-lt"/>
          </a:endParaRPr>
        </a:p>
      </dgm:t>
    </dgm:pt>
    <dgm:pt modelId="{C87297E6-F152-4D3B-BF17-A735BBC9E825}">
      <dgm:prSet phldrT="[Testo]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pPr rtl="0"/>
          <a:r>
            <a:rPr kumimoji="0" lang="it-IT" altLang="it-IT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+mn-lt"/>
              <a:ea typeface="Microsoft YaHei" panose="020B0503020204020204" pitchFamily="34" charset="-122"/>
            </a:rPr>
            <a:t>15% pz</a:t>
          </a:r>
          <a:endParaRPr lang="it-IT" dirty="0">
            <a:latin typeface="+mn-lt"/>
          </a:endParaRPr>
        </a:p>
      </dgm:t>
    </dgm:pt>
    <dgm:pt modelId="{782E73CC-ED87-4F95-8D69-AB7032D508FF}" type="parTrans" cxnId="{FFE8FC14-5CD2-494A-86C3-DCE831C8839F}">
      <dgm:prSet/>
      <dgm:spPr/>
      <dgm:t>
        <a:bodyPr/>
        <a:lstStyle/>
        <a:p>
          <a:endParaRPr lang="it-IT">
            <a:latin typeface="+mn-lt"/>
          </a:endParaRPr>
        </a:p>
      </dgm:t>
    </dgm:pt>
    <dgm:pt modelId="{FBBCD3D5-48E2-4D4A-9A8D-7DCA25751598}" type="sibTrans" cxnId="{FFE8FC14-5CD2-494A-86C3-DCE831C8839F}">
      <dgm:prSet/>
      <dgm:spPr/>
      <dgm:t>
        <a:bodyPr/>
        <a:lstStyle/>
        <a:p>
          <a:endParaRPr lang="it-IT">
            <a:latin typeface="+mn-lt"/>
          </a:endParaRPr>
        </a:p>
      </dgm:t>
    </dgm:pt>
    <dgm:pt modelId="{ED605748-F215-464B-AAB1-DD539028D17E}">
      <dgm:prSet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pPr rtl="0"/>
          <a:r>
            <a:rPr kumimoji="0" lang="it-IT" altLang="it-IT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+mn-lt"/>
              <a:ea typeface="Microsoft YaHei" panose="020B0503020204020204" pitchFamily="34" charset="-122"/>
            </a:rPr>
            <a:t>&lt;4 scariche/24h</a:t>
          </a:r>
          <a:endParaRPr kumimoji="0" lang="it-IT" altLang="it-IT" b="0" i="0" u="none" strike="noStrike" cap="none" normalizeH="0" baseline="0" dirty="0">
            <a:ln>
              <a:noFill/>
            </a:ln>
            <a:solidFill>
              <a:srgbClr val="000000"/>
            </a:solidFill>
            <a:effectLst/>
            <a:latin typeface="+mn-lt"/>
            <a:ea typeface="Microsoft YaHei" panose="020B0503020204020204" pitchFamily="34" charset="-122"/>
          </a:endParaRPr>
        </a:p>
      </dgm:t>
    </dgm:pt>
    <dgm:pt modelId="{64F2DE4B-8497-49D7-A249-5FFFACF02B81}" type="parTrans" cxnId="{E559FF3C-1F1E-4DB4-BD60-9ED7D80A58C4}">
      <dgm:prSet/>
      <dgm:spPr/>
      <dgm:t>
        <a:bodyPr/>
        <a:lstStyle/>
        <a:p>
          <a:endParaRPr lang="it-IT">
            <a:latin typeface="+mn-lt"/>
          </a:endParaRPr>
        </a:p>
      </dgm:t>
    </dgm:pt>
    <dgm:pt modelId="{5110F018-0FCD-4A14-8823-6AE010F880FB}" type="sibTrans" cxnId="{E559FF3C-1F1E-4DB4-BD60-9ED7D80A58C4}">
      <dgm:prSet/>
      <dgm:spPr/>
      <dgm:t>
        <a:bodyPr/>
        <a:lstStyle/>
        <a:p>
          <a:endParaRPr lang="it-IT">
            <a:latin typeface="+mn-lt"/>
          </a:endParaRPr>
        </a:p>
      </dgm:t>
    </dgm:pt>
    <dgm:pt modelId="{45B47078-1674-4E01-A68C-4CCFBE1E235A}">
      <dgm:prSet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pPr rtl="0"/>
          <a:r>
            <a:rPr kumimoji="0" lang="it-IT" altLang="it-IT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+mn-lt"/>
              <a:ea typeface="Microsoft YaHei" panose="020B0503020204020204" pitchFamily="34" charset="-122"/>
            </a:rPr>
            <a:t>Modesta perdita ematica</a:t>
          </a:r>
          <a:endParaRPr kumimoji="0" lang="it-IT" altLang="it-IT" b="0" i="0" u="none" strike="noStrike" cap="none" normalizeH="0" baseline="0" dirty="0">
            <a:ln>
              <a:noFill/>
            </a:ln>
            <a:solidFill>
              <a:srgbClr val="000000"/>
            </a:solidFill>
            <a:effectLst/>
            <a:latin typeface="+mn-lt"/>
            <a:ea typeface="Microsoft YaHei" panose="020B0503020204020204" pitchFamily="34" charset="-122"/>
          </a:endParaRPr>
        </a:p>
      </dgm:t>
    </dgm:pt>
    <dgm:pt modelId="{2EDA1898-BC4B-49C7-B22F-F31B1DF866A4}" type="parTrans" cxnId="{24F858AC-A7EE-4E9F-BB53-6096320D0003}">
      <dgm:prSet/>
      <dgm:spPr/>
      <dgm:t>
        <a:bodyPr/>
        <a:lstStyle/>
        <a:p>
          <a:endParaRPr lang="it-IT">
            <a:latin typeface="+mn-lt"/>
          </a:endParaRPr>
        </a:p>
      </dgm:t>
    </dgm:pt>
    <dgm:pt modelId="{8D2AD401-6D8F-4B69-A88F-9A1D48569ECC}" type="sibTrans" cxnId="{24F858AC-A7EE-4E9F-BB53-6096320D0003}">
      <dgm:prSet/>
      <dgm:spPr/>
      <dgm:t>
        <a:bodyPr/>
        <a:lstStyle/>
        <a:p>
          <a:endParaRPr lang="it-IT">
            <a:latin typeface="+mn-lt"/>
          </a:endParaRPr>
        </a:p>
      </dgm:t>
    </dgm:pt>
    <dgm:pt modelId="{5EB31789-1320-447A-A54A-DE8622C55DC3}">
      <dgm:prSet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pPr rtl="0"/>
          <a:r>
            <a:rPr kumimoji="0" lang="it-IT" altLang="it-IT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+mn-lt"/>
              <a:ea typeface="Microsoft YaHei" panose="020B0503020204020204" pitchFamily="34" charset="-122"/>
            </a:rPr>
            <a:t>Segni sistemici assenti o vaghi</a:t>
          </a:r>
          <a:endParaRPr kumimoji="0" lang="it-IT" altLang="it-IT" b="0" i="0" u="none" strike="noStrike" cap="none" normalizeH="0" baseline="0" dirty="0">
            <a:ln>
              <a:noFill/>
            </a:ln>
            <a:solidFill>
              <a:srgbClr val="000000"/>
            </a:solidFill>
            <a:effectLst/>
            <a:latin typeface="+mn-lt"/>
            <a:ea typeface="Microsoft YaHei" panose="020B0503020204020204" pitchFamily="34" charset="-122"/>
          </a:endParaRPr>
        </a:p>
      </dgm:t>
    </dgm:pt>
    <dgm:pt modelId="{7B318E04-AA0E-4AC7-8FBA-986F9D5BDC67}" type="parTrans" cxnId="{5698AB0D-B622-4DCC-803A-52B799A145D8}">
      <dgm:prSet/>
      <dgm:spPr/>
      <dgm:t>
        <a:bodyPr/>
        <a:lstStyle/>
        <a:p>
          <a:endParaRPr lang="it-IT">
            <a:latin typeface="+mn-lt"/>
          </a:endParaRPr>
        </a:p>
      </dgm:t>
    </dgm:pt>
    <dgm:pt modelId="{CD78E846-7695-43D0-BBF4-EF37D3154123}" type="sibTrans" cxnId="{5698AB0D-B622-4DCC-803A-52B799A145D8}">
      <dgm:prSet/>
      <dgm:spPr/>
      <dgm:t>
        <a:bodyPr/>
        <a:lstStyle/>
        <a:p>
          <a:endParaRPr lang="it-IT">
            <a:latin typeface="+mn-lt"/>
          </a:endParaRPr>
        </a:p>
      </dgm:t>
    </dgm:pt>
    <dgm:pt modelId="{9BBD721C-FDF8-4D5C-B357-71E4056B6B3E}">
      <dgm:prSet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pPr rtl="0"/>
          <a:r>
            <a:rPr kumimoji="0" lang="it-IT" altLang="it-IT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+mn-lt"/>
              <a:ea typeface="Microsoft YaHei" panose="020B0503020204020204" pitchFamily="34" charset="-122"/>
            </a:rPr>
            <a:t>5-6 scariche/24h</a:t>
          </a:r>
          <a:endParaRPr kumimoji="0" lang="it-IT" altLang="it-IT" b="0" i="0" u="none" strike="noStrike" cap="none" normalizeH="0" baseline="0" dirty="0">
            <a:ln>
              <a:noFill/>
            </a:ln>
            <a:solidFill>
              <a:srgbClr val="000000"/>
            </a:solidFill>
            <a:effectLst/>
            <a:latin typeface="+mn-lt"/>
            <a:ea typeface="Microsoft YaHei" panose="020B0503020204020204" pitchFamily="34" charset="-122"/>
          </a:endParaRPr>
        </a:p>
      </dgm:t>
    </dgm:pt>
    <dgm:pt modelId="{A5560D6A-DCC6-4DF0-8923-B496254DA1BD}" type="parTrans" cxnId="{218F6FA5-8C68-4010-939C-892E120F75C5}">
      <dgm:prSet/>
      <dgm:spPr/>
      <dgm:t>
        <a:bodyPr/>
        <a:lstStyle/>
        <a:p>
          <a:endParaRPr lang="it-IT">
            <a:latin typeface="+mn-lt"/>
          </a:endParaRPr>
        </a:p>
      </dgm:t>
    </dgm:pt>
    <dgm:pt modelId="{0AB03DBC-F410-4551-82DF-C622466A8F39}" type="sibTrans" cxnId="{218F6FA5-8C68-4010-939C-892E120F75C5}">
      <dgm:prSet/>
      <dgm:spPr/>
      <dgm:t>
        <a:bodyPr/>
        <a:lstStyle/>
        <a:p>
          <a:endParaRPr lang="it-IT">
            <a:latin typeface="+mn-lt"/>
          </a:endParaRPr>
        </a:p>
      </dgm:t>
    </dgm:pt>
    <dgm:pt modelId="{1F41A238-68BB-4438-80D3-8C8F39169E06}">
      <dgm:prSet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pPr rtl="0"/>
          <a:r>
            <a:rPr kumimoji="0" lang="it-IT" altLang="it-IT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+mn-lt"/>
              <a:ea typeface="Microsoft YaHei" panose="020B0503020204020204" pitchFamily="34" charset="-122"/>
            </a:rPr>
            <a:t>Sanguinamento evidente</a:t>
          </a:r>
          <a:endParaRPr kumimoji="0" lang="it-IT" altLang="it-IT" b="0" i="0" u="none" strike="noStrike" cap="none" normalizeH="0" baseline="0" dirty="0">
            <a:ln>
              <a:noFill/>
            </a:ln>
            <a:solidFill>
              <a:srgbClr val="000000"/>
            </a:solidFill>
            <a:effectLst/>
            <a:latin typeface="+mn-lt"/>
            <a:ea typeface="Microsoft YaHei" panose="020B0503020204020204" pitchFamily="34" charset="-122"/>
          </a:endParaRPr>
        </a:p>
      </dgm:t>
    </dgm:pt>
    <dgm:pt modelId="{4945E88F-8864-42FE-BB03-04869053932B}" type="parTrans" cxnId="{B63477F4-23EA-407B-9C3C-EB36484EBE9D}">
      <dgm:prSet/>
      <dgm:spPr/>
      <dgm:t>
        <a:bodyPr/>
        <a:lstStyle/>
        <a:p>
          <a:endParaRPr lang="it-IT">
            <a:latin typeface="+mn-lt"/>
          </a:endParaRPr>
        </a:p>
      </dgm:t>
    </dgm:pt>
    <dgm:pt modelId="{9E3B91E8-D342-48E8-ACA8-024E10181EDB}" type="sibTrans" cxnId="{B63477F4-23EA-407B-9C3C-EB36484EBE9D}">
      <dgm:prSet/>
      <dgm:spPr/>
      <dgm:t>
        <a:bodyPr/>
        <a:lstStyle/>
        <a:p>
          <a:endParaRPr lang="it-IT">
            <a:latin typeface="+mn-lt"/>
          </a:endParaRPr>
        </a:p>
      </dgm:t>
    </dgm:pt>
    <dgm:pt modelId="{D9414796-7A42-4894-BC54-309CBC1AC0B0}">
      <dgm:prSet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pPr rtl="0"/>
          <a:r>
            <a:rPr kumimoji="0" lang="it-IT" altLang="it-IT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+mn-lt"/>
              <a:ea typeface="Microsoft YaHei" panose="020B0503020204020204" pitchFamily="34" charset="-122"/>
            </a:rPr>
            <a:t>Dolore in fossa iliaca sinistra, lieve rialzo termico</a:t>
          </a:r>
          <a:endParaRPr kumimoji="0" lang="it-IT" altLang="it-IT" b="0" i="0" u="none" strike="noStrike" cap="none" normalizeH="0" baseline="0" dirty="0">
            <a:ln>
              <a:noFill/>
            </a:ln>
            <a:solidFill>
              <a:srgbClr val="000000"/>
            </a:solidFill>
            <a:effectLst/>
            <a:latin typeface="+mn-lt"/>
            <a:ea typeface="Microsoft YaHei" panose="020B0503020204020204" pitchFamily="34" charset="-122"/>
          </a:endParaRPr>
        </a:p>
      </dgm:t>
    </dgm:pt>
    <dgm:pt modelId="{8F6A7506-46E7-42D3-8A58-A4E747F4ABA3}" type="parTrans" cxnId="{10505A24-FD76-4B17-AB13-A6811B9FE11D}">
      <dgm:prSet/>
      <dgm:spPr/>
      <dgm:t>
        <a:bodyPr/>
        <a:lstStyle/>
        <a:p>
          <a:endParaRPr lang="it-IT">
            <a:latin typeface="+mn-lt"/>
          </a:endParaRPr>
        </a:p>
      </dgm:t>
    </dgm:pt>
    <dgm:pt modelId="{AB4DB986-F309-4357-B2DC-F123D2FC0607}" type="sibTrans" cxnId="{10505A24-FD76-4B17-AB13-A6811B9FE11D}">
      <dgm:prSet/>
      <dgm:spPr/>
      <dgm:t>
        <a:bodyPr/>
        <a:lstStyle/>
        <a:p>
          <a:endParaRPr lang="it-IT">
            <a:latin typeface="+mn-lt"/>
          </a:endParaRPr>
        </a:p>
      </dgm:t>
    </dgm:pt>
    <dgm:pt modelId="{0DB000AD-FE26-494F-8266-74D7F9ACDDA4}">
      <dgm:prSet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pPr rtl="0"/>
          <a:r>
            <a:rPr kumimoji="0" lang="it-IT" altLang="it-IT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+mn-lt"/>
              <a:ea typeface="Microsoft YaHei" panose="020B0503020204020204" pitchFamily="34" charset="-122"/>
            </a:rPr>
            <a:t>Gestisce a fatica la vita quotidiana</a:t>
          </a:r>
          <a:endParaRPr kumimoji="0" lang="it-IT" altLang="it-IT" b="0" i="0" u="none" strike="noStrike" cap="none" normalizeH="0" baseline="0" dirty="0">
            <a:ln>
              <a:noFill/>
            </a:ln>
            <a:solidFill>
              <a:srgbClr val="000000"/>
            </a:solidFill>
            <a:effectLst/>
            <a:latin typeface="+mn-lt"/>
            <a:ea typeface="Microsoft YaHei" panose="020B0503020204020204" pitchFamily="34" charset="-122"/>
          </a:endParaRPr>
        </a:p>
      </dgm:t>
    </dgm:pt>
    <dgm:pt modelId="{7D1B2586-89EE-491F-AF88-C9C4B8A690E7}" type="parTrans" cxnId="{40784BE1-6278-45F6-9610-F9D919A67E70}">
      <dgm:prSet/>
      <dgm:spPr/>
      <dgm:t>
        <a:bodyPr/>
        <a:lstStyle/>
        <a:p>
          <a:endParaRPr lang="it-IT">
            <a:latin typeface="+mn-lt"/>
          </a:endParaRPr>
        </a:p>
      </dgm:t>
    </dgm:pt>
    <dgm:pt modelId="{97927F58-EF9A-4606-90D3-A274802BDECF}" type="sibTrans" cxnId="{40784BE1-6278-45F6-9610-F9D919A67E70}">
      <dgm:prSet/>
      <dgm:spPr/>
      <dgm:t>
        <a:bodyPr/>
        <a:lstStyle/>
        <a:p>
          <a:endParaRPr lang="it-IT">
            <a:latin typeface="+mn-lt"/>
          </a:endParaRPr>
        </a:p>
      </dgm:t>
    </dgm:pt>
    <dgm:pt modelId="{894BA7C8-D161-4AEC-B074-39517A3C7A11}">
      <dgm:prSet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pPr rtl="0"/>
          <a:r>
            <a:rPr kumimoji="0" lang="it-IT" altLang="it-IT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+mn-lt"/>
              <a:ea typeface="Microsoft YaHei" panose="020B0503020204020204" pitchFamily="34" charset="-122"/>
            </a:rPr>
            <a:t>&gt;10 scariche/24h, incontrollabili</a:t>
          </a:r>
          <a:endParaRPr kumimoji="0" lang="it-IT" altLang="it-IT" b="0" i="0" u="none" strike="noStrike" cap="none" normalizeH="0" baseline="0" dirty="0">
            <a:ln>
              <a:noFill/>
            </a:ln>
            <a:solidFill>
              <a:srgbClr val="000000"/>
            </a:solidFill>
            <a:effectLst/>
            <a:latin typeface="+mn-lt"/>
            <a:ea typeface="Microsoft YaHei" panose="020B0503020204020204" pitchFamily="34" charset="-122"/>
          </a:endParaRPr>
        </a:p>
      </dgm:t>
    </dgm:pt>
    <dgm:pt modelId="{35BD376A-7E9E-46DF-B6F3-C727477DDA50}" type="parTrans" cxnId="{4398B7E7-44BC-4577-9240-1F1EA63CB9A2}">
      <dgm:prSet/>
      <dgm:spPr/>
      <dgm:t>
        <a:bodyPr/>
        <a:lstStyle/>
        <a:p>
          <a:endParaRPr lang="it-IT">
            <a:latin typeface="+mn-lt"/>
          </a:endParaRPr>
        </a:p>
      </dgm:t>
    </dgm:pt>
    <dgm:pt modelId="{8D76D2B8-ED89-409D-A6C1-EB7842D47F73}" type="sibTrans" cxnId="{4398B7E7-44BC-4577-9240-1F1EA63CB9A2}">
      <dgm:prSet/>
      <dgm:spPr/>
      <dgm:t>
        <a:bodyPr/>
        <a:lstStyle/>
        <a:p>
          <a:endParaRPr lang="it-IT">
            <a:latin typeface="+mn-lt"/>
          </a:endParaRPr>
        </a:p>
      </dgm:t>
    </dgm:pt>
    <dgm:pt modelId="{971021C3-1A03-4D5D-97CC-33F8F4055D7C}">
      <dgm:prSet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pPr rtl="0"/>
          <a:r>
            <a:rPr kumimoji="0" lang="it-IT" altLang="it-IT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+mn-lt"/>
              <a:ea typeface="Microsoft YaHei" panose="020B0503020204020204" pitchFamily="34" charset="-122"/>
            </a:rPr>
            <a:t>Gravi emorragie</a:t>
          </a:r>
          <a:endParaRPr kumimoji="0" lang="it-IT" altLang="it-IT" b="0" i="0" u="none" strike="noStrike" cap="none" normalizeH="0" baseline="0" dirty="0">
            <a:ln>
              <a:noFill/>
            </a:ln>
            <a:solidFill>
              <a:srgbClr val="000000"/>
            </a:solidFill>
            <a:effectLst/>
            <a:latin typeface="+mn-lt"/>
            <a:ea typeface="Microsoft YaHei" panose="020B0503020204020204" pitchFamily="34" charset="-122"/>
          </a:endParaRPr>
        </a:p>
      </dgm:t>
    </dgm:pt>
    <dgm:pt modelId="{C7B30745-34B9-4B0C-AE51-FA91AE54C5F6}" type="parTrans" cxnId="{0A38196F-9C80-4CF5-A679-983CA5E277F6}">
      <dgm:prSet/>
      <dgm:spPr/>
      <dgm:t>
        <a:bodyPr/>
        <a:lstStyle/>
        <a:p>
          <a:endParaRPr lang="it-IT">
            <a:latin typeface="+mn-lt"/>
          </a:endParaRPr>
        </a:p>
      </dgm:t>
    </dgm:pt>
    <dgm:pt modelId="{0C5218D1-19FB-47C3-B7F2-AD6D6313113E}" type="sibTrans" cxnId="{0A38196F-9C80-4CF5-A679-983CA5E277F6}">
      <dgm:prSet/>
      <dgm:spPr/>
      <dgm:t>
        <a:bodyPr/>
        <a:lstStyle/>
        <a:p>
          <a:endParaRPr lang="it-IT">
            <a:latin typeface="+mn-lt"/>
          </a:endParaRPr>
        </a:p>
      </dgm:t>
    </dgm:pt>
    <dgm:pt modelId="{8EFADFC9-42A7-4231-81B7-60D169E0A0C4}">
      <dgm:prSet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pPr rtl="0"/>
          <a:r>
            <a:rPr kumimoji="0" lang="it-IT" altLang="it-IT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+mn-lt"/>
              <a:ea typeface="Microsoft YaHei" panose="020B0503020204020204" pitchFamily="34" charset="-122"/>
            </a:rPr>
            <a:t>Febbre elevata, anemia, dolore, perdita appetito, tachiocardia, ipotensione</a:t>
          </a:r>
          <a:endParaRPr kumimoji="0" lang="it-IT" altLang="it-IT" b="0" i="0" u="none" strike="noStrike" cap="none" normalizeH="0" baseline="0" dirty="0">
            <a:ln>
              <a:noFill/>
            </a:ln>
            <a:solidFill>
              <a:srgbClr val="000000"/>
            </a:solidFill>
            <a:effectLst/>
            <a:latin typeface="+mn-lt"/>
            <a:ea typeface="Microsoft YaHei" panose="020B0503020204020204" pitchFamily="34" charset="-122"/>
          </a:endParaRPr>
        </a:p>
      </dgm:t>
    </dgm:pt>
    <dgm:pt modelId="{D3F83311-5619-478B-BFFD-E529E8AFB7A9}" type="parTrans" cxnId="{144BDA5E-26EB-4AF2-90A7-D12FBA7E8CAE}">
      <dgm:prSet/>
      <dgm:spPr/>
      <dgm:t>
        <a:bodyPr/>
        <a:lstStyle/>
        <a:p>
          <a:endParaRPr lang="it-IT">
            <a:latin typeface="+mn-lt"/>
          </a:endParaRPr>
        </a:p>
      </dgm:t>
    </dgm:pt>
    <dgm:pt modelId="{ABE2AC13-D6B8-4AE3-B265-50C76C60292E}" type="sibTrans" cxnId="{144BDA5E-26EB-4AF2-90A7-D12FBA7E8CAE}">
      <dgm:prSet/>
      <dgm:spPr/>
      <dgm:t>
        <a:bodyPr/>
        <a:lstStyle/>
        <a:p>
          <a:endParaRPr lang="it-IT">
            <a:latin typeface="+mn-lt"/>
          </a:endParaRPr>
        </a:p>
      </dgm:t>
    </dgm:pt>
    <dgm:pt modelId="{79399D35-C644-418D-9C20-6DC116C9745A}">
      <dgm:prSet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pPr rtl="0"/>
          <a:r>
            <a:rPr kumimoji="0" lang="it-IT" altLang="it-IT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+mn-lt"/>
              <a:ea typeface="Microsoft YaHei" panose="020B0503020204020204" pitchFamily="34" charset="-122"/>
            </a:rPr>
            <a:t>Ricovero ospedaliero</a:t>
          </a:r>
          <a:endParaRPr kumimoji="0" lang="it-IT" altLang="it-IT" b="0" i="0" u="none" strike="noStrike" cap="none" normalizeH="0" baseline="0" dirty="0">
            <a:ln>
              <a:noFill/>
            </a:ln>
            <a:solidFill>
              <a:srgbClr val="000000"/>
            </a:solidFill>
            <a:effectLst/>
            <a:latin typeface="+mn-lt"/>
            <a:ea typeface="Microsoft YaHei" panose="020B0503020204020204" pitchFamily="34" charset="-122"/>
          </a:endParaRPr>
        </a:p>
      </dgm:t>
    </dgm:pt>
    <dgm:pt modelId="{28F65ACE-BB54-4AA9-92F5-888B924A17B8}" type="parTrans" cxnId="{94126076-375D-407D-80E5-B3572DB117E0}">
      <dgm:prSet/>
      <dgm:spPr/>
      <dgm:t>
        <a:bodyPr/>
        <a:lstStyle/>
        <a:p>
          <a:endParaRPr lang="it-IT">
            <a:latin typeface="+mn-lt"/>
          </a:endParaRPr>
        </a:p>
      </dgm:t>
    </dgm:pt>
    <dgm:pt modelId="{F3565DAB-E30B-4F04-8D9B-AE06B793D894}" type="sibTrans" cxnId="{94126076-375D-407D-80E5-B3572DB117E0}">
      <dgm:prSet/>
      <dgm:spPr/>
      <dgm:t>
        <a:bodyPr/>
        <a:lstStyle/>
        <a:p>
          <a:endParaRPr lang="it-IT">
            <a:latin typeface="+mn-lt"/>
          </a:endParaRPr>
        </a:p>
      </dgm:t>
    </dgm:pt>
    <dgm:pt modelId="{C245AA51-86F1-4A85-8106-90E07BB60590}" type="pres">
      <dgm:prSet presAssocID="{5B97BE1D-1E96-4616-B911-804B072BCC4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48B08437-F726-4380-AE32-336A0CC291E4}" type="pres">
      <dgm:prSet presAssocID="{787BFF6E-EDF7-416B-AB91-CC8AB8AD2686}" presName="composite" presStyleCnt="0"/>
      <dgm:spPr/>
    </dgm:pt>
    <dgm:pt modelId="{61B9DF5B-1016-460F-961B-A411E1D6B4D9}" type="pres">
      <dgm:prSet presAssocID="{787BFF6E-EDF7-416B-AB91-CC8AB8AD2686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93A6911-8942-4EC7-A50F-290635B6628E}" type="pres">
      <dgm:prSet presAssocID="{787BFF6E-EDF7-416B-AB91-CC8AB8AD2686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A9FBC89-A3D2-4FDD-A5B3-6B229F18D12B}" type="pres">
      <dgm:prSet presAssocID="{7EFA1190-B7FA-479F-BFE6-5F4F63D3EBA3}" presName="space" presStyleCnt="0"/>
      <dgm:spPr/>
    </dgm:pt>
    <dgm:pt modelId="{08FD2748-73B1-4CBD-8A3B-1E51E6B1FE80}" type="pres">
      <dgm:prSet presAssocID="{C86C3F6D-A1E1-4ECB-99BE-03CDD6938833}" presName="composite" presStyleCnt="0"/>
      <dgm:spPr/>
    </dgm:pt>
    <dgm:pt modelId="{E15ABFD3-297B-4A5A-8DF7-E4992754B5D3}" type="pres">
      <dgm:prSet presAssocID="{C86C3F6D-A1E1-4ECB-99BE-03CDD6938833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A9C28BE-1733-4FF9-B76E-31A56F8EA5C2}" type="pres">
      <dgm:prSet presAssocID="{C86C3F6D-A1E1-4ECB-99BE-03CDD6938833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5684747-0F68-4DCE-97D3-F4B603C8229C}" type="pres">
      <dgm:prSet presAssocID="{D349F9BC-3B55-48EE-8E6E-21F2BE5C614A}" presName="space" presStyleCnt="0"/>
      <dgm:spPr/>
    </dgm:pt>
    <dgm:pt modelId="{ED66C9AE-3022-44C1-98E0-C4BCA11346A8}" type="pres">
      <dgm:prSet presAssocID="{5026B959-206F-4159-AF4C-A95F58A9C5E9}" presName="composite" presStyleCnt="0"/>
      <dgm:spPr/>
    </dgm:pt>
    <dgm:pt modelId="{5FFD7A09-5055-4C44-A8AF-74E88E072285}" type="pres">
      <dgm:prSet presAssocID="{5026B959-206F-4159-AF4C-A95F58A9C5E9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5856A3C-A4A6-4DF6-B842-4F9CEF57ACBC}" type="pres">
      <dgm:prSet presAssocID="{5026B959-206F-4159-AF4C-A95F58A9C5E9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FFE8FC14-5CD2-494A-86C3-DCE831C8839F}" srcId="{5026B959-206F-4159-AF4C-A95F58A9C5E9}" destId="{C87297E6-F152-4D3B-BF17-A735BBC9E825}" srcOrd="0" destOrd="0" parTransId="{782E73CC-ED87-4F95-8D69-AB7032D508FF}" sibTransId="{FBBCD3D5-48E2-4D4A-9A8D-7DCA25751598}"/>
    <dgm:cxn modelId="{A83428A9-ABF9-4DE3-8734-892CC1F9DF3D}" srcId="{787BFF6E-EDF7-416B-AB91-CC8AB8AD2686}" destId="{DBA489EA-F381-43F5-BE95-0F5F231423B3}" srcOrd="0" destOrd="0" parTransId="{639221C0-9B90-4756-8104-8B45EB23F61F}" sibTransId="{59CB198F-99E8-4585-BA69-9DADEC12925C}"/>
    <dgm:cxn modelId="{3CE0D7AB-BCA1-43CC-89D7-8C04FBA254A0}" type="presOf" srcId="{0DB000AD-FE26-494F-8266-74D7F9ACDDA4}" destId="{DA9C28BE-1733-4FF9-B76E-31A56F8EA5C2}" srcOrd="0" destOrd="4" presId="urn:microsoft.com/office/officeart/2005/8/layout/hList1"/>
    <dgm:cxn modelId="{E559FF3C-1F1E-4DB4-BD60-9ED7D80A58C4}" srcId="{787BFF6E-EDF7-416B-AB91-CC8AB8AD2686}" destId="{ED605748-F215-464B-AAB1-DD539028D17E}" srcOrd="1" destOrd="0" parTransId="{64F2DE4B-8497-49D7-A249-5FFFACF02B81}" sibTransId="{5110F018-0FCD-4A14-8823-6AE010F880FB}"/>
    <dgm:cxn modelId="{09C79C43-CC37-41E7-AC62-A6BA90C4711D}" srcId="{5B97BE1D-1E96-4616-B911-804B072BCC4D}" destId="{C86C3F6D-A1E1-4ECB-99BE-03CDD6938833}" srcOrd="1" destOrd="0" parTransId="{5255D71E-0BEF-4880-8127-68EF198995C9}" sibTransId="{D349F9BC-3B55-48EE-8E6E-21F2BE5C614A}"/>
    <dgm:cxn modelId="{7ADEF844-478C-48A6-9A43-41617D873F84}" type="presOf" srcId="{79399D35-C644-418D-9C20-6DC116C9745A}" destId="{55856A3C-A4A6-4DF6-B842-4F9CEF57ACBC}" srcOrd="0" destOrd="4" presId="urn:microsoft.com/office/officeart/2005/8/layout/hList1"/>
    <dgm:cxn modelId="{6D71F89C-E0EA-48FA-9458-959752AAFC36}" srcId="{5B97BE1D-1E96-4616-B911-804B072BCC4D}" destId="{5026B959-206F-4159-AF4C-A95F58A9C5E9}" srcOrd="2" destOrd="0" parTransId="{629E3FBC-87E6-46A4-96E8-1E31000BC48F}" sibTransId="{725B3ACA-10DC-486A-922F-B54CA088A653}"/>
    <dgm:cxn modelId="{4398B7E7-44BC-4577-9240-1F1EA63CB9A2}" srcId="{5026B959-206F-4159-AF4C-A95F58A9C5E9}" destId="{894BA7C8-D161-4AEC-B074-39517A3C7A11}" srcOrd="1" destOrd="0" parTransId="{35BD376A-7E9E-46DF-B6F3-C727477DDA50}" sibTransId="{8D76D2B8-ED89-409D-A6C1-EB7842D47F73}"/>
    <dgm:cxn modelId="{0A38196F-9C80-4CF5-A679-983CA5E277F6}" srcId="{5026B959-206F-4159-AF4C-A95F58A9C5E9}" destId="{971021C3-1A03-4D5D-97CC-33F8F4055D7C}" srcOrd="2" destOrd="0" parTransId="{C7B30745-34B9-4B0C-AE51-FA91AE54C5F6}" sibTransId="{0C5218D1-19FB-47C3-B7F2-AD6D6313113E}"/>
    <dgm:cxn modelId="{49252D85-CE24-4244-B0A3-596C2C80E688}" type="presOf" srcId="{787BFF6E-EDF7-416B-AB91-CC8AB8AD2686}" destId="{61B9DF5B-1016-460F-961B-A411E1D6B4D9}" srcOrd="0" destOrd="0" presId="urn:microsoft.com/office/officeart/2005/8/layout/hList1"/>
    <dgm:cxn modelId="{AF0EB97D-9C65-4828-B746-348CB7877AE4}" srcId="{C86C3F6D-A1E1-4ECB-99BE-03CDD6938833}" destId="{64F241A9-0163-4760-A2CD-6691F76AF55E}" srcOrd="0" destOrd="0" parTransId="{91F8A2F5-AB7C-42C4-8A32-357D204E4710}" sibTransId="{E0D0FD72-6BE3-4EC7-A2F0-A1CF96E405DC}"/>
    <dgm:cxn modelId="{B63477F4-23EA-407B-9C3C-EB36484EBE9D}" srcId="{C86C3F6D-A1E1-4ECB-99BE-03CDD6938833}" destId="{1F41A238-68BB-4438-80D3-8C8F39169E06}" srcOrd="2" destOrd="0" parTransId="{4945E88F-8864-42FE-BB03-04869053932B}" sibTransId="{9E3B91E8-D342-48E8-ACA8-024E10181EDB}"/>
    <dgm:cxn modelId="{2A47D8A0-D2F5-4506-B196-63B89D68BF8F}" type="presOf" srcId="{971021C3-1A03-4D5D-97CC-33F8F4055D7C}" destId="{55856A3C-A4A6-4DF6-B842-4F9CEF57ACBC}" srcOrd="0" destOrd="2" presId="urn:microsoft.com/office/officeart/2005/8/layout/hList1"/>
    <dgm:cxn modelId="{2C2A6DBF-0BE7-4997-A90B-D620B07622B2}" type="presOf" srcId="{64F241A9-0163-4760-A2CD-6691F76AF55E}" destId="{DA9C28BE-1733-4FF9-B76E-31A56F8EA5C2}" srcOrd="0" destOrd="0" presId="urn:microsoft.com/office/officeart/2005/8/layout/hList1"/>
    <dgm:cxn modelId="{5698AB0D-B622-4DCC-803A-52B799A145D8}" srcId="{787BFF6E-EDF7-416B-AB91-CC8AB8AD2686}" destId="{5EB31789-1320-447A-A54A-DE8622C55DC3}" srcOrd="3" destOrd="0" parTransId="{7B318E04-AA0E-4AC7-8FBA-986F9D5BDC67}" sibTransId="{CD78E846-7695-43D0-BBF4-EF37D3154123}"/>
    <dgm:cxn modelId="{1C867B1E-192C-46A0-BD93-1154D53BE037}" type="presOf" srcId="{894BA7C8-D161-4AEC-B074-39517A3C7A11}" destId="{55856A3C-A4A6-4DF6-B842-4F9CEF57ACBC}" srcOrd="0" destOrd="1" presId="urn:microsoft.com/office/officeart/2005/8/layout/hList1"/>
    <dgm:cxn modelId="{10505A24-FD76-4B17-AB13-A6811B9FE11D}" srcId="{C86C3F6D-A1E1-4ECB-99BE-03CDD6938833}" destId="{D9414796-7A42-4894-BC54-309CBC1AC0B0}" srcOrd="3" destOrd="0" parTransId="{8F6A7506-46E7-42D3-8A58-A4E747F4ABA3}" sibTransId="{AB4DB986-F309-4357-B2DC-F123D2FC0607}"/>
    <dgm:cxn modelId="{14C7C01F-68BF-4E4A-A4B8-D4B2017054A1}" type="presOf" srcId="{DBA489EA-F381-43F5-BE95-0F5F231423B3}" destId="{893A6911-8942-4EC7-A50F-290635B6628E}" srcOrd="0" destOrd="0" presId="urn:microsoft.com/office/officeart/2005/8/layout/hList1"/>
    <dgm:cxn modelId="{94126076-375D-407D-80E5-B3572DB117E0}" srcId="{5026B959-206F-4159-AF4C-A95F58A9C5E9}" destId="{79399D35-C644-418D-9C20-6DC116C9745A}" srcOrd="4" destOrd="0" parTransId="{28F65ACE-BB54-4AA9-92F5-888B924A17B8}" sibTransId="{F3565DAB-E30B-4F04-8D9B-AE06B793D894}"/>
    <dgm:cxn modelId="{DFC0260E-66E8-4326-B650-D06AE0A3E180}" type="presOf" srcId="{5026B959-206F-4159-AF4C-A95F58A9C5E9}" destId="{5FFD7A09-5055-4C44-A8AF-74E88E072285}" srcOrd="0" destOrd="0" presId="urn:microsoft.com/office/officeart/2005/8/layout/hList1"/>
    <dgm:cxn modelId="{F80CC35F-809C-4F82-8D5B-4701BB156960}" type="presOf" srcId="{D9414796-7A42-4894-BC54-309CBC1AC0B0}" destId="{DA9C28BE-1733-4FF9-B76E-31A56F8EA5C2}" srcOrd="0" destOrd="3" presId="urn:microsoft.com/office/officeart/2005/8/layout/hList1"/>
    <dgm:cxn modelId="{218F6FA5-8C68-4010-939C-892E120F75C5}" srcId="{C86C3F6D-A1E1-4ECB-99BE-03CDD6938833}" destId="{9BBD721C-FDF8-4D5C-B357-71E4056B6B3E}" srcOrd="1" destOrd="0" parTransId="{A5560D6A-DCC6-4DF0-8923-B496254DA1BD}" sibTransId="{0AB03DBC-F410-4551-82DF-C622466A8F39}"/>
    <dgm:cxn modelId="{24F858AC-A7EE-4E9F-BB53-6096320D0003}" srcId="{787BFF6E-EDF7-416B-AB91-CC8AB8AD2686}" destId="{45B47078-1674-4E01-A68C-4CCFBE1E235A}" srcOrd="2" destOrd="0" parTransId="{2EDA1898-BC4B-49C7-B22F-F31B1DF866A4}" sibTransId="{8D2AD401-6D8F-4B69-A88F-9A1D48569ECC}"/>
    <dgm:cxn modelId="{6B43C0DD-A058-43BC-AEC5-29DE7EA1A853}" type="presOf" srcId="{9BBD721C-FDF8-4D5C-B357-71E4056B6B3E}" destId="{DA9C28BE-1733-4FF9-B76E-31A56F8EA5C2}" srcOrd="0" destOrd="1" presId="urn:microsoft.com/office/officeart/2005/8/layout/hList1"/>
    <dgm:cxn modelId="{D591D44F-0486-44DF-B420-642B0B9D5C6B}" type="presOf" srcId="{C87297E6-F152-4D3B-BF17-A735BBC9E825}" destId="{55856A3C-A4A6-4DF6-B842-4F9CEF57ACBC}" srcOrd="0" destOrd="0" presId="urn:microsoft.com/office/officeart/2005/8/layout/hList1"/>
    <dgm:cxn modelId="{6643A5FD-4EDA-42F9-9D13-8D4B8195551A}" type="presOf" srcId="{C86C3F6D-A1E1-4ECB-99BE-03CDD6938833}" destId="{E15ABFD3-297B-4A5A-8DF7-E4992754B5D3}" srcOrd="0" destOrd="0" presId="urn:microsoft.com/office/officeart/2005/8/layout/hList1"/>
    <dgm:cxn modelId="{0E49D1BA-C041-44B0-9523-B83A9D42D0D4}" srcId="{5B97BE1D-1E96-4616-B911-804B072BCC4D}" destId="{787BFF6E-EDF7-416B-AB91-CC8AB8AD2686}" srcOrd="0" destOrd="0" parTransId="{AE78FFC4-8088-4D28-8414-641914064551}" sibTransId="{7EFA1190-B7FA-479F-BFE6-5F4F63D3EBA3}"/>
    <dgm:cxn modelId="{A08715BA-47B2-4A2B-AB24-B11C9B725632}" type="presOf" srcId="{5EB31789-1320-447A-A54A-DE8622C55DC3}" destId="{893A6911-8942-4EC7-A50F-290635B6628E}" srcOrd="0" destOrd="3" presId="urn:microsoft.com/office/officeart/2005/8/layout/hList1"/>
    <dgm:cxn modelId="{5B542E8F-8901-4ED2-BD6D-81107DB9A432}" type="presOf" srcId="{5B97BE1D-1E96-4616-B911-804B072BCC4D}" destId="{C245AA51-86F1-4A85-8106-90E07BB60590}" srcOrd="0" destOrd="0" presId="urn:microsoft.com/office/officeart/2005/8/layout/hList1"/>
    <dgm:cxn modelId="{53CCE194-803B-47DC-AD7A-2A5167B7FD82}" type="presOf" srcId="{45B47078-1674-4E01-A68C-4CCFBE1E235A}" destId="{893A6911-8942-4EC7-A50F-290635B6628E}" srcOrd="0" destOrd="2" presId="urn:microsoft.com/office/officeart/2005/8/layout/hList1"/>
    <dgm:cxn modelId="{93008D5E-805C-46A7-B320-16715EE30A37}" type="presOf" srcId="{1F41A238-68BB-4438-80D3-8C8F39169E06}" destId="{DA9C28BE-1733-4FF9-B76E-31A56F8EA5C2}" srcOrd="0" destOrd="2" presId="urn:microsoft.com/office/officeart/2005/8/layout/hList1"/>
    <dgm:cxn modelId="{144BDA5E-26EB-4AF2-90A7-D12FBA7E8CAE}" srcId="{5026B959-206F-4159-AF4C-A95F58A9C5E9}" destId="{8EFADFC9-42A7-4231-81B7-60D169E0A0C4}" srcOrd="3" destOrd="0" parTransId="{D3F83311-5619-478B-BFFD-E529E8AFB7A9}" sibTransId="{ABE2AC13-D6B8-4AE3-B265-50C76C60292E}"/>
    <dgm:cxn modelId="{143C74C2-CF2B-4DE4-ADE3-7BA150689B7C}" type="presOf" srcId="{8EFADFC9-42A7-4231-81B7-60D169E0A0C4}" destId="{55856A3C-A4A6-4DF6-B842-4F9CEF57ACBC}" srcOrd="0" destOrd="3" presId="urn:microsoft.com/office/officeart/2005/8/layout/hList1"/>
    <dgm:cxn modelId="{2B0684FE-153C-4A03-9EEA-EEB48F6D2412}" type="presOf" srcId="{ED605748-F215-464B-AAB1-DD539028D17E}" destId="{893A6911-8942-4EC7-A50F-290635B6628E}" srcOrd="0" destOrd="1" presId="urn:microsoft.com/office/officeart/2005/8/layout/hList1"/>
    <dgm:cxn modelId="{40784BE1-6278-45F6-9610-F9D919A67E70}" srcId="{C86C3F6D-A1E1-4ECB-99BE-03CDD6938833}" destId="{0DB000AD-FE26-494F-8266-74D7F9ACDDA4}" srcOrd="4" destOrd="0" parTransId="{7D1B2586-89EE-491F-AF88-C9C4B8A690E7}" sibTransId="{97927F58-EF9A-4606-90D3-A274802BDECF}"/>
    <dgm:cxn modelId="{503E8334-C934-4E77-8E14-D777E7A5FF3F}" type="presParOf" srcId="{C245AA51-86F1-4A85-8106-90E07BB60590}" destId="{48B08437-F726-4380-AE32-336A0CC291E4}" srcOrd="0" destOrd="0" presId="urn:microsoft.com/office/officeart/2005/8/layout/hList1"/>
    <dgm:cxn modelId="{18B91D66-D7F2-4E20-853A-FE5C838DC471}" type="presParOf" srcId="{48B08437-F726-4380-AE32-336A0CC291E4}" destId="{61B9DF5B-1016-460F-961B-A411E1D6B4D9}" srcOrd="0" destOrd="0" presId="urn:microsoft.com/office/officeart/2005/8/layout/hList1"/>
    <dgm:cxn modelId="{1C0410EA-7CBE-466C-98F6-28C8658A0065}" type="presParOf" srcId="{48B08437-F726-4380-AE32-336A0CC291E4}" destId="{893A6911-8942-4EC7-A50F-290635B6628E}" srcOrd="1" destOrd="0" presId="urn:microsoft.com/office/officeart/2005/8/layout/hList1"/>
    <dgm:cxn modelId="{47C8E428-A07D-4088-B0C7-BD9E333B8FCC}" type="presParOf" srcId="{C245AA51-86F1-4A85-8106-90E07BB60590}" destId="{AA9FBC89-A3D2-4FDD-A5B3-6B229F18D12B}" srcOrd="1" destOrd="0" presId="urn:microsoft.com/office/officeart/2005/8/layout/hList1"/>
    <dgm:cxn modelId="{FCE0DB71-56F1-4918-9552-1C5F696BEA4D}" type="presParOf" srcId="{C245AA51-86F1-4A85-8106-90E07BB60590}" destId="{08FD2748-73B1-4CBD-8A3B-1E51E6B1FE80}" srcOrd="2" destOrd="0" presId="urn:microsoft.com/office/officeart/2005/8/layout/hList1"/>
    <dgm:cxn modelId="{F7DA3BE1-279A-4361-A3CF-8DECFDA60AEB}" type="presParOf" srcId="{08FD2748-73B1-4CBD-8A3B-1E51E6B1FE80}" destId="{E15ABFD3-297B-4A5A-8DF7-E4992754B5D3}" srcOrd="0" destOrd="0" presId="urn:microsoft.com/office/officeart/2005/8/layout/hList1"/>
    <dgm:cxn modelId="{056560C6-7731-4D59-BE5A-0EE92DB8006A}" type="presParOf" srcId="{08FD2748-73B1-4CBD-8A3B-1E51E6B1FE80}" destId="{DA9C28BE-1733-4FF9-B76E-31A56F8EA5C2}" srcOrd="1" destOrd="0" presId="urn:microsoft.com/office/officeart/2005/8/layout/hList1"/>
    <dgm:cxn modelId="{BAB4C91D-6B88-4081-8DEC-DE36961AFDA1}" type="presParOf" srcId="{C245AA51-86F1-4A85-8106-90E07BB60590}" destId="{55684747-0F68-4DCE-97D3-F4B603C8229C}" srcOrd="3" destOrd="0" presId="urn:microsoft.com/office/officeart/2005/8/layout/hList1"/>
    <dgm:cxn modelId="{A15AE8BA-4F14-4862-B9C6-AA1F20F001B4}" type="presParOf" srcId="{C245AA51-86F1-4A85-8106-90E07BB60590}" destId="{ED66C9AE-3022-44C1-98E0-C4BCA11346A8}" srcOrd="4" destOrd="0" presId="urn:microsoft.com/office/officeart/2005/8/layout/hList1"/>
    <dgm:cxn modelId="{2A553798-DBF3-4CF1-9CA0-09C5BB5F6F24}" type="presParOf" srcId="{ED66C9AE-3022-44C1-98E0-C4BCA11346A8}" destId="{5FFD7A09-5055-4C44-A8AF-74E88E072285}" srcOrd="0" destOrd="0" presId="urn:microsoft.com/office/officeart/2005/8/layout/hList1"/>
    <dgm:cxn modelId="{E1C1E5A7-1217-499C-BFCF-E034642AF7E9}" type="presParOf" srcId="{ED66C9AE-3022-44C1-98E0-C4BCA11346A8}" destId="{55856A3C-A4A6-4DF6-B842-4F9CEF57ACB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460679-72B1-4C9F-BB8E-B798D8F428E9}">
      <dsp:nvSpPr>
        <dsp:cNvPr id="0" name=""/>
        <dsp:cNvSpPr/>
      </dsp:nvSpPr>
      <dsp:spPr>
        <a:xfrm>
          <a:off x="0" y="252994"/>
          <a:ext cx="10576652" cy="1606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0866" tIns="354076" rIns="820866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400" b="1" u="sng" kern="1200" dirty="0" smtClean="0">
              <a:solidFill>
                <a:schemeClr val="accent1">
                  <a:lumMod val="60000"/>
                  <a:lumOff val="40000"/>
                </a:schemeClr>
              </a:solidFill>
              <a:latin typeface="+mn-lt"/>
            </a:rPr>
            <a:t>Esami di Lab</a:t>
          </a:r>
          <a:r>
            <a:rPr lang="it-IT" sz="2400" kern="1200" dirty="0" smtClean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rPr>
            <a:t>: </a:t>
          </a:r>
          <a:r>
            <a:rPr lang="it-IT" sz="2400" kern="1200" dirty="0" smtClean="0">
              <a:solidFill>
                <a:schemeClr val="tx1"/>
              </a:solidFill>
              <a:latin typeface="+mn-lt"/>
            </a:rPr>
            <a:t>leucocitosi, proteina C reattiva, </a:t>
          </a:r>
          <a:r>
            <a:rPr lang="it-IT" sz="2400" kern="1200" dirty="0" err="1" smtClean="0">
              <a:solidFill>
                <a:schemeClr val="tx1"/>
              </a:solidFill>
              <a:latin typeface="+mn-lt"/>
            </a:rPr>
            <a:t>Ves</a:t>
          </a:r>
          <a:r>
            <a:rPr lang="it-IT" sz="2400" kern="1200" dirty="0" smtClean="0">
              <a:solidFill>
                <a:schemeClr val="tx1"/>
              </a:solidFill>
              <a:latin typeface="+mn-lt"/>
            </a:rPr>
            <a:t>, </a:t>
          </a:r>
          <a:r>
            <a:rPr lang="it-IT" sz="2400" kern="1200" dirty="0" err="1" smtClean="0">
              <a:solidFill>
                <a:schemeClr val="tx1"/>
              </a:solidFill>
              <a:latin typeface="+mn-lt"/>
              <a:cs typeface="Times New Roman" pitchFamily="16" charset="0"/>
            </a:rPr>
            <a:t>Calprotectina</a:t>
          </a:r>
          <a:r>
            <a:rPr lang="it-IT" sz="2400" kern="1200" dirty="0" smtClean="0">
              <a:solidFill>
                <a:schemeClr val="tx1"/>
              </a:solidFill>
              <a:latin typeface="+mn-lt"/>
              <a:cs typeface="Times New Roman" pitchFamily="16" charset="0"/>
            </a:rPr>
            <a:t> fecale</a:t>
          </a:r>
          <a:r>
            <a:rPr lang="it-IT" sz="2400" kern="1200" dirty="0" smtClean="0">
              <a:solidFill>
                <a:schemeClr val="tx1"/>
              </a:solidFill>
              <a:latin typeface="+mn-lt"/>
            </a:rPr>
            <a:t> </a:t>
          </a:r>
          <a:endParaRPr lang="it-IT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400" b="1" u="sng" kern="1200" smtClean="0">
              <a:solidFill>
                <a:schemeClr val="accent1">
                  <a:lumMod val="60000"/>
                  <a:lumOff val="40000"/>
                </a:schemeClr>
              </a:solidFill>
              <a:latin typeface="+mn-lt"/>
            </a:rPr>
            <a:t>Esame batteriologico e parassitologico delle feci</a:t>
          </a:r>
          <a:r>
            <a:rPr lang="it-IT" sz="2400" kern="1200" smtClean="0">
              <a:solidFill>
                <a:schemeClr val="accent1">
                  <a:lumMod val="60000"/>
                  <a:lumOff val="40000"/>
                </a:schemeClr>
              </a:solidFill>
              <a:latin typeface="+mn-lt"/>
            </a:rPr>
            <a:t>: </a:t>
          </a:r>
          <a:r>
            <a:rPr lang="it-IT" sz="2400" kern="1200" smtClean="0">
              <a:solidFill>
                <a:schemeClr val="tx1"/>
              </a:solidFill>
              <a:latin typeface="+mn-lt"/>
            </a:rPr>
            <a:t>diagnosi di esclusione</a:t>
          </a:r>
          <a:endParaRPr lang="it-IT" sz="2400" kern="1200" dirty="0">
            <a:solidFill>
              <a:schemeClr val="accent1">
                <a:lumMod val="60000"/>
                <a:lumOff val="40000"/>
              </a:schemeClr>
            </a:solidFill>
            <a:latin typeface="+mn-lt"/>
          </a:endParaRPr>
        </a:p>
      </dsp:txBody>
      <dsp:txXfrm>
        <a:off x="0" y="252994"/>
        <a:ext cx="10576652" cy="1606500"/>
      </dsp:txXfrm>
    </dsp:sp>
    <dsp:sp modelId="{122EE6AD-2133-4503-BC12-854D6E03E42D}">
      <dsp:nvSpPr>
        <dsp:cNvPr id="0" name=""/>
        <dsp:cNvSpPr/>
      </dsp:nvSpPr>
      <dsp:spPr>
        <a:xfrm>
          <a:off x="528832" y="2074"/>
          <a:ext cx="7403657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841" tIns="0" rIns="279841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kern="1200" dirty="0" smtClean="0"/>
            <a:t>Esami di laboratorio</a:t>
          </a:r>
          <a:endParaRPr lang="it-IT" sz="2400" kern="1200" dirty="0"/>
        </a:p>
      </dsp:txBody>
      <dsp:txXfrm>
        <a:off x="553330" y="26572"/>
        <a:ext cx="7354661" cy="452844"/>
      </dsp:txXfrm>
    </dsp:sp>
    <dsp:sp modelId="{290C4B46-04B2-417F-B79E-A14AAB2CF72A}">
      <dsp:nvSpPr>
        <dsp:cNvPr id="0" name=""/>
        <dsp:cNvSpPr/>
      </dsp:nvSpPr>
      <dsp:spPr>
        <a:xfrm>
          <a:off x="0" y="2202214"/>
          <a:ext cx="10576652" cy="8835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0866" tIns="354076" rIns="820866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400" b="1" kern="1200" dirty="0" smtClean="0"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+mn-lt"/>
            </a:rPr>
            <a:t>EGDS e </a:t>
          </a:r>
          <a:r>
            <a:rPr lang="it-IT" sz="2400" b="1" kern="1200" dirty="0" err="1" smtClean="0"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+mn-lt"/>
            </a:rPr>
            <a:t>pancolonscopia</a:t>
          </a:r>
          <a:r>
            <a:rPr lang="it-IT" sz="2400" b="1" kern="1200" dirty="0" smtClean="0"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+mn-lt"/>
            </a:rPr>
            <a:t> + biopsia</a:t>
          </a:r>
          <a:endParaRPr lang="it-IT" sz="2400" b="1" kern="1200" dirty="0">
            <a:solidFill>
              <a:schemeClr val="accent2">
                <a:lumMod val="60000"/>
                <a:lumOff val="40000"/>
              </a:schemeClr>
            </a:solidFill>
            <a:effectLst/>
            <a:latin typeface="+mn-lt"/>
          </a:endParaRPr>
        </a:p>
      </dsp:txBody>
      <dsp:txXfrm>
        <a:off x="0" y="2202214"/>
        <a:ext cx="10576652" cy="883575"/>
      </dsp:txXfrm>
    </dsp:sp>
    <dsp:sp modelId="{63374A30-BA50-453D-A6D9-5C809B54DF5B}">
      <dsp:nvSpPr>
        <dsp:cNvPr id="0" name=""/>
        <dsp:cNvSpPr/>
      </dsp:nvSpPr>
      <dsp:spPr>
        <a:xfrm>
          <a:off x="528832" y="1951294"/>
          <a:ext cx="7403657" cy="501840"/>
        </a:xfrm>
        <a:prstGeom prst="round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841" tIns="0" rIns="279841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kern="1200" dirty="0" smtClean="0"/>
            <a:t>Esami endoscopici</a:t>
          </a:r>
          <a:endParaRPr lang="it-IT" sz="2400" kern="1200" dirty="0"/>
        </a:p>
      </dsp:txBody>
      <dsp:txXfrm>
        <a:off x="553330" y="1975792"/>
        <a:ext cx="7354661" cy="452844"/>
      </dsp:txXfrm>
    </dsp:sp>
    <dsp:sp modelId="{9D1011F1-F814-4457-8DA9-80D54E246071}">
      <dsp:nvSpPr>
        <dsp:cNvPr id="0" name=""/>
        <dsp:cNvSpPr/>
      </dsp:nvSpPr>
      <dsp:spPr>
        <a:xfrm>
          <a:off x="0" y="3428509"/>
          <a:ext cx="10576652" cy="125842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0866" tIns="354076" rIns="820866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400" b="1" kern="1200" smtClean="0">
              <a:solidFill>
                <a:schemeClr val="accent6">
                  <a:lumMod val="60000"/>
                  <a:lumOff val="40000"/>
                </a:schemeClr>
              </a:solidFill>
            </a:rPr>
            <a:t>RM enterografia (Crohn)</a:t>
          </a:r>
          <a:endParaRPr lang="it-IT" sz="2400" b="1" kern="1200">
            <a:solidFill>
              <a:schemeClr val="accent6">
                <a:lumMod val="60000"/>
                <a:lumOff val="40000"/>
              </a:schemeClr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400" b="1" kern="1200" smtClean="0">
              <a:solidFill>
                <a:schemeClr val="accent6">
                  <a:lumMod val="60000"/>
                  <a:lumOff val="40000"/>
                </a:schemeClr>
              </a:solidFill>
            </a:rPr>
            <a:t>TC nelle complicanze acute</a:t>
          </a:r>
          <a:endParaRPr lang="it-IT" sz="2400" b="1" kern="1200">
            <a:solidFill>
              <a:schemeClr val="accent6">
                <a:lumMod val="60000"/>
                <a:lumOff val="40000"/>
              </a:schemeClr>
            </a:solidFill>
          </a:endParaRPr>
        </a:p>
      </dsp:txBody>
      <dsp:txXfrm>
        <a:off x="0" y="3428509"/>
        <a:ext cx="10576652" cy="1258424"/>
      </dsp:txXfrm>
    </dsp:sp>
    <dsp:sp modelId="{3AF607F6-7392-4BE2-B209-A38A71814FE0}">
      <dsp:nvSpPr>
        <dsp:cNvPr id="0" name=""/>
        <dsp:cNvSpPr/>
      </dsp:nvSpPr>
      <dsp:spPr>
        <a:xfrm>
          <a:off x="528832" y="3177589"/>
          <a:ext cx="7403657" cy="501840"/>
        </a:xfrm>
        <a:prstGeom prst="roundRect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841" tIns="0" rIns="279841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kern="1200" dirty="0" smtClean="0"/>
            <a:t>Esami radiologici</a:t>
          </a:r>
          <a:endParaRPr lang="it-IT" sz="2400" kern="1200" dirty="0"/>
        </a:p>
      </dsp:txBody>
      <dsp:txXfrm>
        <a:off x="553330" y="3202087"/>
        <a:ext cx="7354661" cy="4528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DBD3F1-BD79-41C0-8712-6875E7884B01}">
      <dsp:nvSpPr>
        <dsp:cNvPr id="0" name=""/>
        <dsp:cNvSpPr/>
      </dsp:nvSpPr>
      <dsp:spPr>
        <a:xfrm>
          <a:off x="1943" y="0"/>
          <a:ext cx="4949037" cy="5716145"/>
        </a:xfrm>
        <a:prstGeom prst="roundRect">
          <a:avLst>
            <a:gd name="adj" fmla="val 5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47447" rIns="191135" bIns="0" numCol="1" spcCol="1270" anchor="t" anchorCtr="0">
          <a:noAutofit/>
        </a:bodyPr>
        <a:lstStyle/>
        <a:p>
          <a:pPr lvl="0" algn="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4300" kern="1200" dirty="0" err="1" smtClean="0">
              <a:solidFill>
                <a:schemeClr val="tx1"/>
              </a:solidFill>
            </a:rPr>
            <a:t>Entero</a:t>
          </a:r>
          <a:r>
            <a:rPr lang="it-IT" sz="4300" kern="1200" dirty="0" smtClean="0">
              <a:solidFill>
                <a:schemeClr val="tx1"/>
              </a:solidFill>
            </a:rPr>
            <a:t> Risonanza</a:t>
          </a:r>
          <a:endParaRPr lang="it-IT" sz="4300" kern="1200" dirty="0">
            <a:solidFill>
              <a:schemeClr val="tx1"/>
            </a:solidFill>
          </a:endParaRPr>
        </a:p>
      </dsp:txBody>
      <dsp:txXfrm rot="16200000">
        <a:off x="-1846772" y="1848715"/>
        <a:ext cx="4687238" cy="989807"/>
      </dsp:txXfrm>
    </dsp:sp>
    <dsp:sp modelId="{C7BA008A-D2F8-4E4A-945B-687883BA0856}">
      <dsp:nvSpPr>
        <dsp:cNvPr id="0" name=""/>
        <dsp:cNvSpPr/>
      </dsp:nvSpPr>
      <dsp:spPr>
        <a:xfrm>
          <a:off x="991750" y="0"/>
          <a:ext cx="3687033" cy="571614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22885" rIns="0" bIns="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6500" kern="1200"/>
        </a:p>
      </dsp:txBody>
      <dsp:txXfrm>
        <a:off x="991750" y="0"/>
        <a:ext cx="3687033" cy="5716145"/>
      </dsp:txXfrm>
    </dsp:sp>
    <dsp:sp modelId="{EA8CF9D6-3C80-4C71-812E-2B2EA999683C}">
      <dsp:nvSpPr>
        <dsp:cNvPr id="0" name=""/>
        <dsp:cNvSpPr/>
      </dsp:nvSpPr>
      <dsp:spPr>
        <a:xfrm>
          <a:off x="5126140" y="0"/>
          <a:ext cx="4949037" cy="5716145"/>
        </a:xfrm>
        <a:prstGeom prst="roundRect">
          <a:avLst>
            <a:gd name="adj" fmla="val 5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47447" rIns="191135" bIns="0" numCol="1" spcCol="1270" anchor="t" anchorCtr="0">
          <a:noAutofit/>
        </a:bodyPr>
        <a:lstStyle/>
        <a:p>
          <a:pPr lvl="0" algn="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4300" kern="1200" dirty="0" err="1" smtClean="0">
              <a:solidFill>
                <a:schemeClr val="tx1"/>
              </a:solidFill>
            </a:rPr>
            <a:t>Tc</a:t>
          </a:r>
          <a:r>
            <a:rPr lang="it-IT" sz="4300" kern="1200" dirty="0" smtClean="0">
              <a:solidFill>
                <a:schemeClr val="tx1"/>
              </a:solidFill>
            </a:rPr>
            <a:t> Addome con mdc</a:t>
          </a:r>
          <a:endParaRPr lang="it-IT" sz="4300" kern="1200" dirty="0">
            <a:solidFill>
              <a:schemeClr val="tx1"/>
            </a:solidFill>
          </a:endParaRPr>
        </a:p>
      </dsp:txBody>
      <dsp:txXfrm rot="16200000">
        <a:off x="3277424" y="1848715"/>
        <a:ext cx="4687238" cy="989807"/>
      </dsp:txXfrm>
    </dsp:sp>
    <dsp:sp modelId="{0CED9572-87EE-4187-8352-61A67E648B47}">
      <dsp:nvSpPr>
        <dsp:cNvPr id="0" name=""/>
        <dsp:cNvSpPr/>
      </dsp:nvSpPr>
      <dsp:spPr>
        <a:xfrm rot="5400000">
          <a:off x="4729061" y="4527434"/>
          <a:ext cx="839762" cy="742355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7AD27C-57DD-4E0B-8F9A-587A511E88FA}">
      <dsp:nvSpPr>
        <dsp:cNvPr id="0" name=""/>
        <dsp:cNvSpPr/>
      </dsp:nvSpPr>
      <dsp:spPr>
        <a:xfrm>
          <a:off x="6115947" y="0"/>
          <a:ext cx="3687033" cy="571614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22885" rIns="0" bIns="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6500" kern="1200" dirty="0"/>
        </a:p>
      </dsp:txBody>
      <dsp:txXfrm>
        <a:off x="6115947" y="0"/>
        <a:ext cx="3687033" cy="571614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B9DF5B-1016-460F-961B-A411E1D6B4D9}">
      <dsp:nvSpPr>
        <dsp:cNvPr id="0" name=""/>
        <dsp:cNvSpPr/>
      </dsp:nvSpPr>
      <dsp:spPr>
        <a:xfrm>
          <a:off x="2067" y="84067"/>
          <a:ext cx="2015433" cy="547200"/>
        </a:xfrm>
        <a:prstGeom prst="rect">
          <a:avLst/>
        </a:prstGeom>
        <a:solidFill>
          <a:srgbClr val="92D05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900" kern="1200" dirty="0" smtClean="0">
              <a:latin typeface="+mn-lt"/>
            </a:rPr>
            <a:t>Lieve</a:t>
          </a:r>
          <a:endParaRPr lang="it-IT" sz="1900" kern="1200" dirty="0">
            <a:latin typeface="+mn-lt"/>
          </a:endParaRPr>
        </a:p>
      </dsp:txBody>
      <dsp:txXfrm>
        <a:off x="2067" y="84067"/>
        <a:ext cx="2015433" cy="547200"/>
      </dsp:txXfrm>
    </dsp:sp>
    <dsp:sp modelId="{893A6911-8942-4EC7-A50F-290635B6628E}">
      <dsp:nvSpPr>
        <dsp:cNvPr id="0" name=""/>
        <dsp:cNvSpPr/>
      </dsp:nvSpPr>
      <dsp:spPr>
        <a:xfrm>
          <a:off x="2067" y="631267"/>
          <a:ext cx="2015433" cy="3882491"/>
        </a:xfrm>
        <a:prstGeom prst="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it-IT" altLang="it-IT" sz="1900" b="0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+mn-lt"/>
              <a:ea typeface="Microsoft YaHei" panose="020B0503020204020204" pitchFamily="34" charset="-122"/>
            </a:rPr>
            <a:t>60% pz</a:t>
          </a:r>
          <a:endParaRPr lang="it-IT" sz="1900" kern="1200" dirty="0">
            <a:latin typeface="+mn-lt"/>
          </a:endParaRPr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it-IT" altLang="it-IT" sz="1900" b="0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+mn-lt"/>
              <a:ea typeface="Microsoft YaHei" panose="020B0503020204020204" pitchFamily="34" charset="-122"/>
            </a:rPr>
            <a:t>&lt;4 scariche/24h</a:t>
          </a:r>
          <a:endParaRPr kumimoji="0" lang="it-IT" altLang="it-IT" sz="1900" b="0" i="0" u="none" strike="noStrike" kern="1200" cap="none" normalizeH="0" baseline="0" dirty="0">
            <a:ln>
              <a:noFill/>
            </a:ln>
            <a:solidFill>
              <a:srgbClr val="000000"/>
            </a:solidFill>
            <a:effectLst/>
            <a:latin typeface="+mn-lt"/>
            <a:ea typeface="Microsoft YaHei" panose="020B0503020204020204" pitchFamily="34" charset="-122"/>
          </a:endParaRPr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it-IT" altLang="it-IT" sz="1900" b="0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+mn-lt"/>
              <a:ea typeface="Microsoft YaHei" panose="020B0503020204020204" pitchFamily="34" charset="-122"/>
            </a:rPr>
            <a:t>Modesta perdita ematica</a:t>
          </a:r>
          <a:endParaRPr kumimoji="0" lang="it-IT" altLang="it-IT" sz="1900" b="0" i="0" u="none" strike="noStrike" kern="1200" cap="none" normalizeH="0" baseline="0" dirty="0">
            <a:ln>
              <a:noFill/>
            </a:ln>
            <a:solidFill>
              <a:srgbClr val="000000"/>
            </a:solidFill>
            <a:effectLst/>
            <a:latin typeface="+mn-lt"/>
            <a:ea typeface="Microsoft YaHei" panose="020B0503020204020204" pitchFamily="34" charset="-122"/>
          </a:endParaRPr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it-IT" altLang="it-IT" sz="1900" b="0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+mn-lt"/>
              <a:ea typeface="Microsoft YaHei" panose="020B0503020204020204" pitchFamily="34" charset="-122"/>
            </a:rPr>
            <a:t>Segni sistemici assenti o vaghi</a:t>
          </a:r>
          <a:endParaRPr kumimoji="0" lang="it-IT" altLang="it-IT" sz="1900" b="0" i="0" u="none" strike="noStrike" kern="1200" cap="none" normalizeH="0" baseline="0" dirty="0">
            <a:ln>
              <a:noFill/>
            </a:ln>
            <a:solidFill>
              <a:srgbClr val="000000"/>
            </a:solidFill>
            <a:effectLst/>
            <a:latin typeface="+mn-lt"/>
            <a:ea typeface="Microsoft YaHei" panose="020B0503020204020204" pitchFamily="34" charset="-122"/>
          </a:endParaRPr>
        </a:p>
      </dsp:txBody>
      <dsp:txXfrm>
        <a:off x="2067" y="631267"/>
        <a:ext cx="2015433" cy="3882491"/>
      </dsp:txXfrm>
    </dsp:sp>
    <dsp:sp modelId="{E15ABFD3-297B-4A5A-8DF7-E4992754B5D3}">
      <dsp:nvSpPr>
        <dsp:cNvPr id="0" name=""/>
        <dsp:cNvSpPr/>
      </dsp:nvSpPr>
      <dsp:spPr>
        <a:xfrm>
          <a:off x="2299661" y="84067"/>
          <a:ext cx="2015433" cy="547200"/>
        </a:xfrm>
        <a:prstGeom prst="rect">
          <a:avLst/>
        </a:prstGeom>
        <a:solidFill>
          <a:schemeClr val="accent4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900" kern="1200" dirty="0" smtClean="0">
              <a:latin typeface="+mn-lt"/>
            </a:rPr>
            <a:t>Moderata</a:t>
          </a:r>
          <a:endParaRPr lang="it-IT" sz="1900" kern="1200" dirty="0">
            <a:latin typeface="+mn-lt"/>
          </a:endParaRPr>
        </a:p>
      </dsp:txBody>
      <dsp:txXfrm>
        <a:off x="2299661" y="84067"/>
        <a:ext cx="2015433" cy="547200"/>
      </dsp:txXfrm>
    </dsp:sp>
    <dsp:sp modelId="{DA9C28BE-1733-4FF9-B76E-31A56F8EA5C2}">
      <dsp:nvSpPr>
        <dsp:cNvPr id="0" name=""/>
        <dsp:cNvSpPr/>
      </dsp:nvSpPr>
      <dsp:spPr>
        <a:xfrm>
          <a:off x="2299661" y="631267"/>
          <a:ext cx="2015433" cy="3882491"/>
        </a:xfrm>
        <a:prstGeom prst="rect">
          <a:avLst/>
        </a:prstGeom>
        <a:solidFill>
          <a:schemeClr val="accent4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it-IT" altLang="it-IT" sz="1900" b="0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+mn-lt"/>
              <a:ea typeface="Microsoft YaHei" panose="020B0503020204020204" pitchFamily="34" charset="-122"/>
            </a:rPr>
            <a:t>25% pz</a:t>
          </a:r>
          <a:endParaRPr lang="it-IT" sz="1900" kern="1200" dirty="0">
            <a:latin typeface="+mn-lt"/>
          </a:endParaRPr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it-IT" altLang="it-IT" sz="1900" b="0" i="0" u="none" strike="noStrike" kern="1200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+mn-lt"/>
              <a:ea typeface="Microsoft YaHei" panose="020B0503020204020204" pitchFamily="34" charset="-122"/>
            </a:rPr>
            <a:t>5-6 scariche/24h</a:t>
          </a:r>
          <a:endParaRPr kumimoji="0" lang="it-IT" altLang="it-IT" sz="1900" b="0" i="0" u="none" strike="noStrike" kern="1200" cap="none" normalizeH="0" baseline="0" dirty="0">
            <a:ln>
              <a:noFill/>
            </a:ln>
            <a:solidFill>
              <a:srgbClr val="000000"/>
            </a:solidFill>
            <a:effectLst/>
            <a:latin typeface="+mn-lt"/>
            <a:ea typeface="Microsoft YaHei" panose="020B0503020204020204" pitchFamily="34" charset="-122"/>
          </a:endParaRPr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it-IT" altLang="it-IT" sz="1900" b="0" i="0" u="none" strike="noStrike" kern="1200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+mn-lt"/>
              <a:ea typeface="Microsoft YaHei" panose="020B0503020204020204" pitchFamily="34" charset="-122"/>
            </a:rPr>
            <a:t>Sanguinamento evidente</a:t>
          </a:r>
          <a:endParaRPr kumimoji="0" lang="it-IT" altLang="it-IT" sz="1900" b="0" i="0" u="none" strike="noStrike" kern="1200" cap="none" normalizeH="0" baseline="0" dirty="0">
            <a:ln>
              <a:noFill/>
            </a:ln>
            <a:solidFill>
              <a:srgbClr val="000000"/>
            </a:solidFill>
            <a:effectLst/>
            <a:latin typeface="+mn-lt"/>
            <a:ea typeface="Microsoft YaHei" panose="020B0503020204020204" pitchFamily="34" charset="-122"/>
          </a:endParaRPr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it-IT" altLang="it-IT" sz="1900" b="0" i="0" u="none" strike="noStrike" kern="1200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+mn-lt"/>
              <a:ea typeface="Microsoft YaHei" panose="020B0503020204020204" pitchFamily="34" charset="-122"/>
            </a:rPr>
            <a:t>Dolore in fossa iliaca sinistra, lieve rialzo termico</a:t>
          </a:r>
          <a:endParaRPr kumimoji="0" lang="it-IT" altLang="it-IT" sz="1900" b="0" i="0" u="none" strike="noStrike" kern="1200" cap="none" normalizeH="0" baseline="0" dirty="0">
            <a:ln>
              <a:noFill/>
            </a:ln>
            <a:solidFill>
              <a:srgbClr val="000000"/>
            </a:solidFill>
            <a:effectLst/>
            <a:latin typeface="+mn-lt"/>
            <a:ea typeface="Microsoft YaHei" panose="020B0503020204020204" pitchFamily="34" charset="-122"/>
          </a:endParaRPr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it-IT" altLang="it-IT" sz="1900" b="0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+mn-lt"/>
              <a:ea typeface="Microsoft YaHei" panose="020B0503020204020204" pitchFamily="34" charset="-122"/>
            </a:rPr>
            <a:t>Gestisce a fatica la vita quotidiana</a:t>
          </a:r>
          <a:endParaRPr kumimoji="0" lang="it-IT" altLang="it-IT" sz="1900" b="0" i="0" u="none" strike="noStrike" kern="1200" cap="none" normalizeH="0" baseline="0" dirty="0">
            <a:ln>
              <a:noFill/>
            </a:ln>
            <a:solidFill>
              <a:srgbClr val="000000"/>
            </a:solidFill>
            <a:effectLst/>
            <a:latin typeface="+mn-lt"/>
            <a:ea typeface="Microsoft YaHei" panose="020B0503020204020204" pitchFamily="34" charset="-122"/>
          </a:endParaRPr>
        </a:p>
      </dsp:txBody>
      <dsp:txXfrm>
        <a:off x="2299661" y="631267"/>
        <a:ext cx="2015433" cy="3882491"/>
      </dsp:txXfrm>
    </dsp:sp>
    <dsp:sp modelId="{5FFD7A09-5055-4C44-A8AF-74E88E072285}">
      <dsp:nvSpPr>
        <dsp:cNvPr id="0" name=""/>
        <dsp:cNvSpPr/>
      </dsp:nvSpPr>
      <dsp:spPr>
        <a:xfrm>
          <a:off x="4597256" y="84067"/>
          <a:ext cx="2015433" cy="547200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900" kern="1200" dirty="0" smtClean="0">
              <a:latin typeface="+mn-lt"/>
            </a:rPr>
            <a:t>Severa</a:t>
          </a:r>
          <a:endParaRPr lang="it-IT" sz="1900" kern="1200" dirty="0">
            <a:latin typeface="+mn-lt"/>
          </a:endParaRPr>
        </a:p>
      </dsp:txBody>
      <dsp:txXfrm>
        <a:off x="4597256" y="84067"/>
        <a:ext cx="2015433" cy="547200"/>
      </dsp:txXfrm>
    </dsp:sp>
    <dsp:sp modelId="{55856A3C-A4A6-4DF6-B842-4F9CEF57ACBC}">
      <dsp:nvSpPr>
        <dsp:cNvPr id="0" name=""/>
        <dsp:cNvSpPr/>
      </dsp:nvSpPr>
      <dsp:spPr>
        <a:xfrm>
          <a:off x="4597256" y="631267"/>
          <a:ext cx="2015433" cy="3882491"/>
        </a:xfrm>
        <a:prstGeom prst="rect">
          <a:avLst/>
        </a:prstGeom>
        <a:solidFill>
          <a:schemeClr val="accent2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it-IT" altLang="it-IT" sz="1900" b="0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+mn-lt"/>
              <a:ea typeface="Microsoft YaHei" panose="020B0503020204020204" pitchFamily="34" charset="-122"/>
            </a:rPr>
            <a:t>15% pz</a:t>
          </a:r>
          <a:endParaRPr lang="it-IT" sz="1900" kern="1200" dirty="0">
            <a:latin typeface="+mn-lt"/>
          </a:endParaRPr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it-IT" altLang="it-IT" sz="1900" b="0" i="0" u="none" strike="noStrike" kern="1200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+mn-lt"/>
              <a:ea typeface="Microsoft YaHei" panose="020B0503020204020204" pitchFamily="34" charset="-122"/>
            </a:rPr>
            <a:t>&gt;10 scariche/24h, incontrollabili</a:t>
          </a:r>
          <a:endParaRPr kumimoji="0" lang="it-IT" altLang="it-IT" sz="1900" b="0" i="0" u="none" strike="noStrike" kern="1200" cap="none" normalizeH="0" baseline="0" dirty="0">
            <a:ln>
              <a:noFill/>
            </a:ln>
            <a:solidFill>
              <a:srgbClr val="000000"/>
            </a:solidFill>
            <a:effectLst/>
            <a:latin typeface="+mn-lt"/>
            <a:ea typeface="Microsoft YaHei" panose="020B0503020204020204" pitchFamily="34" charset="-122"/>
          </a:endParaRPr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it-IT" altLang="it-IT" sz="1900" b="0" i="0" u="none" strike="noStrike" kern="1200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+mn-lt"/>
              <a:ea typeface="Microsoft YaHei" panose="020B0503020204020204" pitchFamily="34" charset="-122"/>
            </a:rPr>
            <a:t>Gravi emorragie</a:t>
          </a:r>
          <a:endParaRPr kumimoji="0" lang="it-IT" altLang="it-IT" sz="1900" b="0" i="0" u="none" strike="noStrike" kern="1200" cap="none" normalizeH="0" baseline="0" dirty="0">
            <a:ln>
              <a:noFill/>
            </a:ln>
            <a:solidFill>
              <a:srgbClr val="000000"/>
            </a:solidFill>
            <a:effectLst/>
            <a:latin typeface="+mn-lt"/>
            <a:ea typeface="Microsoft YaHei" panose="020B0503020204020204" pitchFamily="34" charset="-122"/>
          </a:endParaRPr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it-IT" altLang="it-IT" sz="1900" b="0" i="0" u="none" strike="noStrike" kern="1200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+mn-lt"/>
              <a:ea typeface="Microsoft YaHei" panose="020B0503020204020204" pitchFamily="34" charset="-122"/>
            </a:rPr>
            <a:t>Febbre elevata, anemia, dolore, perdita appetito, tachiocardia, ipotensione</a:t>
          </a:r>
          <a:endParaRPr kumimoji="0" lang="it-IT" altLang="it-IT" sz="1900" b="0" i="0" u="none" strike="noStrike" kern="1200" cap="none" normalizeH="0" baseline="0" dirty="0">
            <a:ln>
              <a:noFill/>
            </a:ln>
            <a:solidFill>
              <a:srgbClr val="000000"/>
            </a:solidFill>
            <a:effectLst/>
            <a:latin typeface="+mn-lt"/>
            <a:ea typeface="Microsoft YaHei" panose="020B0503020204020204" pitchFamily="34" charset="-122"/>
          </a:endParaRPr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it-IT" altLang="it-IT" sz="1900" b="0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+mn-lt"/>
              <a:ea typeface="Microsoft YaHei" panose="020B0503020204020204" pitchFamily="34" charset="-122"/>
            </a:rPr>
            <a:t>Ricovero ospedaliero</a:t>
          </a:r>
          <a:endParaRPr kumimoji="0" lang="it-IT" altLang="it-IT" sz="1900" b="0" i="0" u="none" strike="noStrike" kern="1200" cap="none" normalizeH="0" baseline="0" dirty="0">
            <a:ln>
              <a:noFill/>
            </a:ln>
            <a:solidFill>
              <a:srgbClr val="000000"/>
            </a:solidFill>
            <a:effectLst/>
            <a:latin typeface="+mn-lt"/>
            <a:ea typeface="Microsoft YaHei" panose="020B0503020204020204" pitchFamily="34" charset="-122"/>
          </a:endParaRPr>
        </a:p>
      </dsp:txBody>
      <dsp:txXfrm>
        <a:off x="4597256" y="631267"/>
        <a:ext cx="2015433" cy="38824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632C1E-14D1-4B6B-89F2-1527506AB19D}" type="datetimeFigureOut">
              <a:rPr lang="it-IT" smtClean="0"/>
              <a:t>04/05/2026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238094-EB1A-4841-B1CD-CD885461BD0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9950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it-IT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8273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it-IT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15216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it-IT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20157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it-IT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72616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it-IT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51958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it-IT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85899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it-IT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59526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31321175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it-IT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47266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16808787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35274592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it-IT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35064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29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4049771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314777630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57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240028395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it-IT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19449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34012083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it-IT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2406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it-IT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67908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it-IT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27191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it-IT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6767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it-IT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46173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it-IT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17403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it-IT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3245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48D0F18-C07D-6C5D-581C-C59ED02496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7B6A9F6F-FDFE-86A9-35F6-AA43A8A015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27E8595-14A5-1024-E9A3-46885BF6F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A3EEB-E912-428F-99D9-1DD9946C887D}" type="datetimeFigureOut">
              <a:rPr lang="it-IT" smtClean="0"/>
              <a:t>04/05/2026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21A5C24-250D-8986-CF0B-2F51D9F19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5F82F26-F902-3110-B62E-FD3BB3E18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676E0-650B-4795-908B-1FD99BB3FB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3856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9798619-99EC-8173-6C9E-A28D7D551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CA0AE81F-B22B-394A-2FD3-DB2C908900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3EACB51-12AA-EF6D-6F6A-ABC98D9BE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A3EEB-E912-428F-99D9-1DD9946C887D}" type="datetimeFigureOut">
              <a:rPr lang="it-IT" smtClean="0"/>
              <a:t>04/05/2026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35841E0-95E9-A57C-1149-352D422F6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9F54957-EA83-0091-FB50-CA8CEFBE0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676E0-650B-4795-908B-1FD99BB3FB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17633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CFC54654-B10A-5998-650F-6993390EC4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F3AAE24-1902-642F-4502-A6EE240686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3D6016A-AEDE-53BD-3D3F-1791D0621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A3EEB-E912-428F-99D9-1DD9946C887D}" type="datetimeFigureOut">
              <a:rPr lang="it-IT" smtClean="0"/>
              <a:t>04/05/2026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FCFA95C-C821-052B-C204-A02272F9B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8D16744-2AF2-45FD-B9CF-6C28A9915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676E0-650B-4795-908B-1FD99BB3FB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062242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1" y="128588"/>
            <a:ext cx="10970684" cy="1433512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0C429078-607A-43A3-B335-6B6F92A818C9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252D09E-697F-4AFA-9DB7-0E9F02041191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5344A5B-8E52-44DA-985D-3D3C4F42AF6D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B2E5D1-8700-4BCA-94B4-708E46BB506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8250969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1" y="128588"/>
            <a:ext cx="10970684" cy="1433512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abella 2"/>
          <p:cNvSpPr>
            <a:spLocks noGrp="1"/>
          </p:cNvSpPr>
          <p:nvPr>
            <p:ph type="tbl" idx="1"/>
          </p:nvPr>
        </p:nvSpPr>
        <p:spPr>
          <a:xfrm>
            <a:off x="609601" y="1600201"/>
            <a:ext cx="10970684" cy="4524375"/>
          </a:xfrm>
        </p:spPr>
        <p:txBody>
          <a:bodyPr/>
          <a:lstStyle/>
          <a:p>
            <a:pPr lvl="0"/>
            <a:endParaRPr lang="it-IT" noProof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C429078-607A-43A3-B335-6B6F92A818C9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52D09E-697F-4AFA-9DB7-0E9F02041191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5344A5B-8E52-44DA-985D-3D3C4F42AF6D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C79BBD-C490-4F22-BB56-C00F236F092C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588131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91AC4F8-E567-CA6D-406C-C0CB61EFC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6020093-0B82-39B6-93C3-649BB89588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16F1664-D948-F11B-CA8C-927AB6E350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A3EEB-E912-428F-99D9-1DD9946C887D}" type="datetimeFigureOut">
              <a:rPr lang="it-IT" smtClean="0"/>
              <a:t>04/05/2026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727AFD4-417A-2AB3-2A36-F617D7BDD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57A79BC-588A-0737-A078-49EAAE6F8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676E0-650B-4795-908B-1FD99BB3FB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05120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3FADD4F-9E7A-6D2C-292B-723CAEF55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4755FBC-EA75-CB62-87B1-C1EEAA99C8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21353B3-B679-F547-C0F8-F1D3470C07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A3EEB-E912-428F-99D9-1DD9946C887D}" type="datetimeFigureOut">
              <a:rPr lang="it-IT" smtClean="0"/>
              <a:t>04/05/2026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4929F1C-3AA6-9591-A947-90C34A0FE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2F8B884-A372-01F9-FD9C-5F96A3A8A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676E0-650B-4795-908B-1FD99BB3FB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2668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2F8B3CF-26B6-3EE3-B54D-8907AE47C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CF02BE8-7B43-11D7-E8EC-3CC421D2E7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74BCCB9-735C-838F-EE91-43569B17B5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142FFD3-729C-2F61-0B69-DBB984FDF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A3EEB-E912-428F-99D9-1DD9946C887D}" type="datetimeFigureOut">
              <a:rPr lang="it-IT" smtClean="0"/>
              <a:t>04/05/2026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32589FB-B299-02AE-019B-1EA929064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D0377F1-F606-177E-AE98-344627F39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676E0-650B-4795-908B-1FD99BB3FB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1464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43FFD21-6FDB-693F-44E0-794F4995B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E7ED583-ED8F-22E7-1BD5-19DDD1D7C2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AE99687-0023-5683-BCEF-DFB8B450B4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E13C7537-DB52-8B46-6B23-03B13DDEBE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E8BEE2F0-2A44-4A43-CE77-5427267E72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C4E3E01A-2AB1-861B-5CBE-4F1979FF8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A3EEB-E912-428F-99D9-1DD9946C887D}" type="datetimeFigureOut">
              <a:rPr lang="it-IT" smtClean="0"/>
              <a:t>04/05/2026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9ED5E9B7-55DF-8B33-4BAA-92D574E16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43B2E01-8B83-79D0-91F5-90AC90E0E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676E0-650B-4795-908B-1FD99BB3FB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4062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3244CC3-A358-3861-90B8-53C5EA1E0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371B401F-CC02-C79A-B63E-F789BFEE8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A3EEB-E912-428F-99D9-1DD9946C887D}" type="datetimeFigureOut">
              <a:rPr lang="it-IT" smtClean="0"/>
              <a:t>04/05/2026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7BDC24DA-C2CA-C301-2A9D-4DAB8152D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5815868-A7EB-26FE-C28C-D41A876AC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676E0-650B-4795-908B-1FD99BB3FB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5447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6405F7D9-7A07-6CA9-DE44-AC0C7C6A4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A3EEB-E912-428F-99D9-1DD9946C887D}" type="datetimeFigureOut">
              <a:rPr lang="it-IT" smtClean="0"/>
              <a:t>04/05/2026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C385FEA3-C7D7-B826-02A3-CA2C9B282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55952A1-A180-A5F3-A55D-2448BDF44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676E0-650B-4795-908B-1FD99BB3FB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7095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6821E40-A038-81D6-CA71-95FC316C4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D2FE98D-3BBF-9358-277A-1DE2F7E68A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F639CD3-1F6A-E98B-2EA9-D3744DEE8F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AB37824-F498-531E-4974-FBAFBB63E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A3EEB-E912-428F-99D9-1DD9946C887D}" type="datetimeFigureOut">
              <a:rPr lang="it-IT" smtClean="0"/>
              <a:t>04/05/2026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F6E545A-AA8E-D247-5B9D-2128BA1C1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99AE2EB-C253-9EEC-464A-19DF4A122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676E0-650B-4795-908B-1FD99BB3FB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1936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D39B13F-D944-3D57-417C-E549E7F10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1D721F41-651D-B79C-632D-C5691A7120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D246B81-E5E4-7EAD-062C-4C493B78DE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A2FBEBA-269A-569A-E8A2-5108A5A33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A3EEB-E912-428F-99D9-1DD9946C887D}" type="datetimeFigureOut">
              <a:rPr lang="it-IT" smtClean="0"/>
              <a:t>04/05/2026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5C5812A-C104-2E69-D184-A122051A7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3E19671-C496-996F-2DEB-CAD6D9DDC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676E0-650B-4795-908B-1FD99BB3FB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91616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CAA1EB74-3B59-E591-8F13-DAB25F2AC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76C8E32-6F2C-04CE-3A81-1C49E3F0AD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F549424-7E65-3BB4-AAEC-5AB78F63C6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AA3EEB-E912-428F-99D9-1DD9946C887D}" type="datetimeFigureOut">
              <a:rPr lang="it-IT" smtClean="0"/>
              <a:t>04/05/2026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D269284-9F7A-FFDB-44CD-59A60356AC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0B417F8-4E2B-72B1-C8CD-77E110EC19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2676E0-650B-4795-908B-1FD99BB3FB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1885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2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3.png"/><Relationship Id="rId9" Type="http://schemas.microsoft.com/office/2007/relationships/diagramDrawing" Target="../diagrams/drawing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2.xml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2.xml"/><Relationship Id="rId11" Type="http://schemas.openxmlformats.org/officeDocument/2006/relationships/image" Target="../media/image23.png"/><Relationship Id="rId5" Type="http://schemas.openxmlformats.org/officeDocument/2006/relationships/diagramData" Target="../diagrams/data2.xml"/><Relationship Id="rId10" Type="http://schemas.openxmlformats.org/officeDocument/2006/relationships/image" Target="../media/image22.png"/><Relationship Id="rId4" Type="http://schemas.openxmlformats.org/officeDocument/2006/relationships/image" Target="../media/image3.png"/><Relationship Id="rId9" Type="http://schemas.microsoft.com/office/2007/relationships/diagramDrawing" Target="../diagrams/drawin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microsoft.com/office/2007/relationships/hdphoto" Target="../media/hdphoto1.wdp"/><Relationship Id="rId5" Type="http://schemas.openxmlformats.org/officeDocument/2006/relationships/image" Target="../media/image27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8.pn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emf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3.png"/><Relationship Id="rId9" Type="http://schemas.microsoft.com/office/2007/relationships/diagramDrawing" Target="../diagrams/drawing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7.png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8FF5339-0389-7C2A-C3D2-DCFB716692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96435"/>
            <a:ext cx="9144000" cy="2387600"/>
          </a:xfrm>
        </p:spPr>
        <p:txBody>
          <a:bodyPr>
            <a:normAutofit/>
          </a:bodyPr>
          <a:lstStyle/>
          <a:p>
            <a:r>
              <a:rPr lang="it-IT" dirty="0"/>
              <a:t/>
            </a:r>
            <a:br>
              <a:rPr lang="it-IT" dirty="0"/>
            </a:br>
            <a:r>
              <a:rPr lang="it-IT" dirty="0" smtClean="0"/>
              <a:t>IBD</a:t>
            </a:r>
            <a:endParaRPr lang="it-IT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15D6A3D5-6BBD-A406-DBCE-3FC2F108CB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563840"/>
            <a:ext cx="9144000" cy="371446"/>
          </a:xfrm>
        </p:spPr>
        <p:txBody>
          <a:bodyPr>
            <a:normAutofit fontScale="92500" lnSpcReduction="10000"/>
          </a:bodyPr>
          <a:lstStyle/>
          <a:p>
            <a:r>
              <a:rPr lang="it-IT" dirty="0" smtClean="0"/>
              <a:t>Prof. Silvia Palmisano</a:t>
            </a:r>
            <a:endParaRPr lang="it-IT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B68636F6-06B0-3D2F-558E-4383B81C6A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33465"/>
            <a:ext cx="12192000" cy="723481"/>
          </a:xfrm>
          <a:prstGeom prst="rect">
            <a:avLst/>
          </a:prstGeom>
        </p:spPr>
      </p:pic>
      <p:grpSp>
        <p:nvGrpSpPr>
          <p:cNvPr id="7" name="Gruppo 6"/>
          <p:cNvGrpSpPr/>
          <p:nvPr/>
        </p:nvGrpSpPr>
        <p:grpSpPr>
          <a:xfrm>
            <a:off x="0" y="0"/>
            <a:ext cx="12192000" cy="1076325"/>
            <a:chOff x="0" y="75501"/>
            <a:chExt cx="12192000" cy="1076325"/>
          </a:xfrm>
        </p:grpSpPr>
        <p:pic>
          <p:nvPicPr>
            <p:cNvPr id="9" name="Immagin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75501"/>
              <a:ext cx="9772650" cy="1076325"/>
            </a:xfrm>
            <a:prstGeom prst="rect">
              <a:avLst/>
            </a:prstGeom>
          </p:spPr>
        </p:pic>
        <p:pic>
          <p:nvPicPr>
            <p:cNvPr id="10" name="Immagine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6946086" y="75501"/>
              <a:ext cx="5245914" cy="10763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42527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>
            <a:extLst>
              <a:ext uri="{FF2B5EF4-FFF2-40B4-BE49-F238E27FC236}">
                <a16:creationId xmlns:a16="http://schemas.microsoft.com/office/drawing/2014/main" id="{A59EDEF7-59F8-4CEB-8357-DB8416FE4D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227696"/>
            <a:ext cx="7250551" cy="288502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spcBef>
                <a:spcPts val="2000"/>
              </a:spcBef>
              <a:buClr>
                <a:srgbClr val="00B0F0"/>
              </a:buClr>
              <a:buSzPct val="100000"/>
              <a:buFont typeface="Wingdings" charset="2"/>
              <a:buChar char=""/>
              <a:defRPr/>
            </a:pPr>
            <a:r>
              <a:rPr lang="it-IT" sz="3200" dirty="0">
                <a:solidFill>
                  <a:schemeClr val="tx1"/>
                </a:solidFill>
                <a:latin typeface="+mn-lt"/>
              </a:rPr>
              <a:t>Il </a:t>
            </a:r>
            <a:r>
              <a:rPr lang="it-IT" sz="3200" b="1" dirty="0">
                <a:solidFill>
                  <a:schemeClr val="tx1"/>
                </a:solidFill>
                <a:latin typeface="+mn-lt"/>
              </a:rPr>
              <a:t>lume intestinale</a:t>
            </a:r>
            <a:r>
              <a:rPr lang="it-IT" sz="3200" dirty="0">
                <a:solidFill>
                  <a:schemeClr val="tx1"/>
                </a:solidFill>
                <a:latin typeface="+mn-lt"/>
              </a:rPr>
              <a:t> </a:t>
            </a:r>
            <a:r>
              <a:rPr lang="it-IT" sz="2800" dirty="0">
                <a:solidFill>
                  <a:schemeClr val="tx1"/>
                </a:solidFill>
                <a:latin typeface="+mn-lt"/>
              </a:rPr>
              <a:t>appare ridotto di calibro con tendenza alla </a:t>
            </a:r>
            <a:r>
              <a:rPr lang="it-IT" sz="2800" dirty="0" smtClean="0">
                <a:solidFill>
                  <a:schemeClr val="tx1"/>
                </a:solidFill>
                <a:latin typeface="+mn-lt"/>
              </a:rPr>
              <a:t>stenosi</a:t>
            </a:r>
          </a:p>
          <a:p>
            <a:pPr>
              <a:spcBef>
                <a:spcPts val="2000"/>
              </a:spcBef>
              <a:buClr>
                <a:srgbClr val="00B0F0"/>
              </a:buClr>
              <a:buSzPct val="100000"/>
              <a:defRPr/>
            </a:pPr>
            <a:endParaRPr lang="it-IT" sz="2800" dirty="0">
              <a:solidFill>
                <a:schemeClr val="tx1"/>
              </a:solidFill>
              <a:latin typeface="+mn-lt"/>
            </a:endParaRPr>
          </a:p>
          <a:p>
            <a:pPr>
              <a:spcBef>
                <a:spcPts val="2000"/>
              </a:spcBef>
              <a:buClr>
                <a:srgbClr val="00B0F0"/>
              </a:buClr>
              <a:buSzPct val="100000"/>
              <a:buFont typeface="Wingdings" charset="2"/>
              <a:buChar char=""/>
              <a:defRPr/>
            </a:pPr>
            <a:r>
              <a:rPr lang="it-IT" sz="3200" dirty="0">
                <a:solidFill>
                  <a:schemeClr val="tx1"/>
                </a:solidFill>
                <a:latin typeface="+mn-lt"/>
              </a:rPr>
              <a:t>La </a:t>
            </a:r>
            <a:r>
              <a:rPr lang="it-IT" sz="3200" b="1" dirty="0">
                <a:solidFill>
                  <a:schemeClr val="tx1"/>
                </a:solidFill>
                <a:latin typeface="+mn-lt"/>
              </a:rPr>
              <a:t>superficie </a:t>
            </a:r>
            <a:r>
              <a:rPr lang="it-IT" sz="3200" b="1" dirty="0" err="1">
                <a:solidFill>
                  <a:schemeClr val="tx1"/>
                </a:solidFill>
                <a:latin typeface="+mn-lt"/>
              </a:rPr>
              <a:t>endoluminare</a:t>
            </a:r>
            <a:r>
              <a:rPr lang="it-IT" sz="3200" dirty="0">
                <a:solidFill>
                  <a:schemeClr val="tx1"/>
                </a:solidFill>
                <a:latin typeface="+mn-lt"/>
              </a:rPr>
              <a:t> </a:t>
            </a:r>
            <a:r>
              <a:rPr lang="it-IT" sz="2800" dirty="0">
                <a:solidFill>
                  <a:schemeClr val="tx1"/>
                </a:solidFill>
                <a:latin typeface="+mn-lt"/>
              </a:rPr>
              <a:t>presenta afte </a:t>
            </a:r>
            <a:r>
              <a:rPr lang="it-IT" sz="2800" dirty="0" smtClean="0">
                <a:solidFill>
                  <a:schemeClr val="tx1"/>
                </a:solidFill>
                <a:latin typeface="+mn-lt"/>
              </a:rPr>
              <a:t>e profonde ulcerazioni (aspetto ad </a:t>
            </a:r>
            <a:r>
              <a:rPr lang="it-IT" sz="2800" dirty="0" err="1" smtClean="0">
                <a:solidFill>
                  <a:schemeClr val="tx1"/>
                </a:solidFill>
                <a:latin typeface="+mn-lt"/>
              </a:rPr>
              <a:t>acciotolato</a:t>
            </a:r>
            <a:r>
              <a:rPr lang="it-IT" sz="2800" dirty="0" smtClean="0">
                <a:solidFill>
                  <a:schemeClr val="tx1"/>
                </a:solidFill>
                <a:latin typeface="+mn-lt"/>
              </a:rPr>
              <a:t>)</a:t>
            </a:r>
            <a:endParaRPr lang="it-IT" sz="3200" dirty="0" smtClean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5354" y="4896917"/>
            <a:ext cx="2186682" cy="1876207"/>
          </a:xfrm>
          <a:prstGeom prst="rect">
            <a:avLst/>
          </a:prstGeom>
        </p:spPr>
      </p:pic>
      <p:grpSp>
        <p:nvGrpSpPr>
          <p:cNvPr id="5" name="Gruppo 4"/>
          <p:cNvGrpSpPr/>
          <p:nvPr/>
        </p:nvGrpSpPr>
        <p:grpSpPr>
          <a:xfrm>
            <a:off x="7250552" y="2759887"/>
            <a:ext cx="4864891" cy="1984648"/>
            <a:chOff x="4524155" y="1895261"/>
            <a:chExt cx="6844668" cy="3067479"/>
          </a:xfrm>
        </p:grpSpPr>
        <p:pic>
          <p:nvPicPr>
            <p:cNvPr id="3" name="Immagine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24155" y="1895261"/>
              <a:ext cx="3143689" cy="3067478"/>
            </a:xfrm>
            <a:prstGeom prst="rect">
              <a:avLst/>
            </a:prstGeom>
          </p:spPr>
        </p:pic>
        <p:pic>
          <p:nvPicPr>
            <p:cNvPr id="4" name="Immagine 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67844" y="1895262"/>
              <a:ext cx="3700979" cy="3067478"/>
            </a:xfrm>
            <a:prstGeom prst="rect">
              <a:avLst/>
            </a:prstGeom>
          </p:spPr>
        </p:pic>
      </p:grpSp>
      <p:grpSp>
        <p:nvGrpSpPr>
          <p:cNvPr id="10" name="Gruppo 9"/>
          <p:cNvGrpSpPr/>
          <p:nvPr/>
        </p:nvGrpSpPr>
        <p:grpSpPr>
          <a:xfrm>
            <a:off x="0" y="0"/>
            <a:ext cx="12192000" cy="1076325"/>
            <a:chOff x="0" y="75501"/>
            <a:chExt cx="12192000" cy="1076325"/>
          </a:xfrm>
        </p:grpSpPr>
        <p:pic>
          <p:nvPicPr>
            <p:cNvPr id="11" name="Immagine 1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75501"/>
              <a:ext cx="9772650" cy="1076325"/>
            </a:xfrm>
            <a:prstGeom prst="rect">
              <a:avLst/>
            </a:prstGeom>
          </p:spPr>
        </p:pic>
        <p:pic>
          <p:nvPicPr>
            <p:cNvPr id="12" name="Immagine 1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flipH="1">
              <a:off x="6946086" y="75501"/>
              <a:ext cx="5245914" cy="1076325"/>
            </a:xfrm>
            <a:prstGeom prst="rect">
              <a:avLst/>
            </a:prstGeom>
          </p:spPr>
        </p:pic>
      </p:grpSp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0552" y="575623"/>
            <a:ext cx="2664802" cy="2004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-67204" y="4616659"/>
            <a:ext cx="983985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it-IT" sz="3200" b="1" dirty="0" err="1"/>
              <a:t>Skip</a:t>
            </a:r>
            <a:r>
              <a:rPr lang="it-IT" sz="3200" b="1" dirty="0"/>
              <a:t> </a:t>
            </a:r>
            <a:r>
              <a:rPr lang="it-IT" sz="3200" b="1" dirty="0" err="1"/>
              <a:t>lesions</a:t>
            </a:r>
            <a:r>
              <a:rPr lang="it-IT" sz="3200" b="1" dirty="0"/>
              <a:t>- </a:t>
            </a:r>
            <a:r>
              <a:rPr lang="it-IT" sz="3200" b="1" dirty="0" err="1"/>
              <a:t>phenotype</a:t>
            </a:r>
            <a:r>
              <a:rPr lang="it-IT" sz="3200" dirty="0"/>
              <a:t>: </a:t>
            </a:r>
            <a:r>
              <a:rPr lang="it-IT" sz="3200" dirty="0">
                <a:solidFill>
                  <a:srgbClr val="0A0A0A"/>
                </a:solidFill>
              </a:rPr>
              <a:t> </a:t>
            </a:r>
            <a:r>
              <a:rPr lang="it-IT" sz="2800" dirty="0">
                <a:solidFill>
                  <a:srgbClr val="0A0A0A"/>
                </a:solidFill>
              </a:rPr>
              <a:t>Si tratta di aree di infiammazione intestinale alternate a tratti di mucosa intestinale perfettamente sana. L'infiammazione non è continua, ma "salta" alcune zone. Sono l'opposto della colite ulcerosa, in cui l'infiammazione è continua e parte sempre dal retto </a:t>
            </a:r>
            <a:r>
              <a:rPr lang="it-IT" sz="2800" dirty="0" smtClean="0">
                <a:solidFill>
                  <a:srgbClr val="0A0A0A"/>
                </a:solidFill>
              </a:rPr>
              <a:t>risalendo</a:t>
            </a: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292496749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>
            <a:extLst>
              <a:ext uri="{FF2B5EF4-FFF2-40B4-BE49-F238E27FC236}">
                <a16:creationId xmlns:a16="http://schemas.microsoft.com/office/drawing/2014/main" id="{5B387661-C772-460A-A192-20B50BB4A6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212" y="2073561"/>
            <a:ext cx="11509695" cy="157184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9pPr>
          </a:lstStyle>
          <a:p>
            <a:pPr algn="ctr">
              <a:spcBef>
                <a:spcPts val="2000"/>
              </a:spcBef>
              <a:buSzPct val="100000"/>
              <a:defRPr/>
            </a:pPr>
            <a:r>
              <a:rPr lang="it-IT" sz="3200" dirty="0">
                <a:solidFill>
                  <a:schemeClr val="tx1"/>
                </a:solidFill>
                <a:latin typeface="+mn-lt"/>
              </a:rPr>
              <a:t>Flogosi transmurale caratterizzata da un </a:t>
            </a:r>
            <a:r>
              <a:rPr lang="it-IT" sz="3200" b="1" dirty="0">
                <a:solidFill>
                  <a:schemeClr val="tx1"/>
                </a:solidFill>
                <a:latin typeface="+mn-lt"/>
              </a:rPr>
              <a:t>infiltrato </a:t>
            </a:r>
            <a:r>
              <a:rPr lang="it-IT" sz="3200" b="1" dirty="0" err="1">
                <a:solidFill>
                  <a:schemeClr val="tx1"/>
                </a:solidFill>
                <a:latin typeface="+mn-lt"/>
              </a:rPr>
              <a:t>linfomonocitario</a:t>
            </a:r>
            <a:r>
              <a:rPr lang="it-IT" sz="3200" dirty="0">
                <a:solidFill>
                  <a:schemeClr val="tx1"/>
                </a:solidFill>
                <a:latin typeface="+mn-lt"/>
              </a:rPr>
              <a:t> all’interno del quale è patognomonica per la diagnosi la presenza di </a:t>
            </a:r>
            <a:r>
              <a:rPr lang="it-IT" sz="3200" b="1" dirty="0" smtClean="0">
                <a:solidFill>
                  <a:schemeClr val="tx1"/>
                </a:solidFill>
                <a:latin typeface="+mn-lt"/>
              </a:rPr>
              <a:t>GRANULOMI (presente nel 25-50% dei casi)</a:t>
            </a:r>
            <a:endParaRPr lang="it-IT" sz="3200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26626" name="Picture 2" descr="Malattia di Crohn - Wikiped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5394" y="3893890"/>
            <a:ext cx="4265423" cy="2849303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3645394" y="1076325"/>
            <a:ext cx="44713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 smtClean="0"/>
              <a:t>Anatomia patologica</a:t>
            </a:r>
            <a:endParaRPr lang="it-IT" sz="4000" dirty="0"/>
          </a:p>
        </p:txBody>
      </p:sp>
      <p:grpSp>
        <p:nvGrpSpPr>
          <p:cNvPr id="6" name="Gruppo 5"/>
          <p:cNvGrpSpPr/>
          <p:nvPr/>
        </p:nvGrpSpPr>
        <p:grpSpPr>
          <a:xfrm>
            <a:off x="0" y="0"/>
            <a:ext cx="12192000" cy="1076325"/>
            <a:chOff x="0" y="75501"/>
            <a:chExt cx="12192000" cy="1076325"/>
          </a:xfrm>
        </p:grpSpPr>
        <p:pic>
          <p:nvPicPr>
            <p:cNvPr id="7" name="Immagin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75501"/>
              <a:ext cx="9772650" cy="1076325"/>
            </a:xfrm>
            <a:prstGeom prst="rect">
              <a:avLst/>
            </a:prstGeom>
          </p:spPr>
        </p:pic>
        <p:pic>
          <p:nvPicPr>
            <p:cNvPr id="8" name="Immagine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>
              <a:off x="6946086" y="75501"/>
              <a:ext cx="5245914" cy="10763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5093408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>
            <a:extLst>
              <a:ext uri="{FF2B5EF4-FFF2-40B4-BE49-F238E27FC236}">
                <a16:creationId xmlns:a16="http://schemas.microsoft.com/office/drawing/2014/main" id="{4CF4CD28-FE44-454B-945B-329EF2E53CA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73784" y="1151514"/>
            <a:ext cx="8229600" cy="1143000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it-IT" b="1" dirty="0">
                <a:latin typeface="+mn-lt"/>
              </a:rPr>
              <a:t>CLINICA</a:t>
            </a:r>
          </a:p>
        </p:txBody>
      </p:sp>
      <p:sp>
        <p:nvSpPr>
          <p:cNvPr id="11266" name="Text Box 2">
            <a:extLst>
              <a:ext uri="{FF2B5EF4-FFF2-40B4-BE49-F238E27FC236}">
                <a16:creationId xmlns:a16="http://schemas.microsoft.com/office/drawing/2014/main" id="{888CA555-AB70-4B84-92C7-EED44756B9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369704"/>
            <a:ext cx="11964112" cy="413664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spcBef>
                <a:spcPts val="2000"/>
              </a:spcBef>
              <a:buClr>
                <a:srgbClr val="FFFFFF"/>
              </a:buClr>
              <a:buSzPct val="100000"/>
              <a:buBlip>
                <a:blip r:embed="rId3"/>
              </a:buBlip>
              <a:defRPr/>
            </a:pPr>
            <a:r>
              <a:rPr lang="it-IT" sz="2800" dirty="0">
                <a:solidFill>
                  <a:schemeClr val="tx1"/>
                </a:solidFill>
                <a:latin typeface="+mn-lt"/>
              </a:rPr>
              <a:t> DOLORI ADDOMINALI: crampiformi di intensità variabile, diffusi a tutto l’addome</a:t>
            </a:r>
          </a:p>
          <a:p>
            <a:pPr>
              <a:spcBef>
                <a:spcPts val="2000"/>
              </a:spcBef>
              <a:buClr>
                <a:srgbClr val="FFFFFF"/>
              </a:buClr>
              <a:buSzPct val="100000"/>
              <a:buBlip>
                <a:blip r:embed="rId3"/>
              </a:buBlip>
              <a:defRPr/>
            </a:pPr>
            <a:r>
              <a:rPr lang="it-IT" sz="2800" dirty="0">
                <a:solidFill>
                  <a:schemeClr val="tx1"/>
                </a:solidFill>
                <a:latin typeface="+mn-lt"/>
              </a:rPr>
              <a:t> DIARREA: feci liquide talora frammiste a </a:t>
            </a:r>
            <a:r>
              <a:rPr lang="it-IT" sz="2800" dirty="0" smtClean="0">
                <a:solidFill>
                  <a:schemeClr val="tx1"/>
                </a:solidFill>
                <a:latin typeface="+mn-lt"/>
              </a:rPr>
              <a:t>muco, rare tracce ematiche e solo </a:t>
            </a:r>
            <a:r>
              <a:rPr lang="it-IT" sz="2800" dirty="0">
                <a:solidFill>
                  <a:schemeClr val="tx1"/>
                </a:solidFill>
                <a:latin typeface="+mn-lt"/>
              </a:rPr>
              <a:t>nelle localizzazioni coliche (fino a 10 evacuazioni/die).</a:t>
            </a:r>
          </a:p>
          <a:p>
            <a:pPr>
              <a:spcBef>
                <a:spcPts val="2000"/>
              </a:spcBef>
              <a:buClr>
                <a:srgbClr val="FFFFFF"/>
              </a:buClr>
              <a:buSzPct val="100000"/>
              <a:buBlip>
                <a:blip r:embed="rId3"/>
              </a:buBlip>
              <a:defRPr/>
            </a:pPr>
            <a:r>
              <a:rPr lang="it-IT" sz="2800" dirty="0">
                <a:solidFill>
                  <a:schemeClr val="tx1"/>
                </a:solidFill>
                <a:latin typeface="+mn-lt"/>
              </a:rPr>
              <a:t> </a:t>
            </a:r>
            <a:r>
              <a:rPr lang="it-IT" sz="2800" dirty="0" smtClean="0">
                <a:solidFill>
                  <a:schemeClr val="tx1"/>
                </a:solidFill>
                <a:latin typeface="+mn-lt"/>
              </a:rPr>
              <a:t>MALASSORBIMENTO e CALO PONDERALE</a:t>
            </a:r>
            <a:endParaRPr lang="it-IT" sz="2800" dirty="0">
              <a:solidFill>
                <a:schemeClr val="tx1"/>
              </a:solidFill>
              <a:latin typeface="+mn-lt"/>
            </a:endParaRPr>
          </a:p>
          <a:p>
            <a:pPr>
              <a:spcBef>
                <a:spcPts val="2000"/>
              </a:spcBef>
              <a:buClr>
                <a:srgbClr val="FFFFFF"/>
              </a:buClr>
              <a:buSzPct val="100000"/>
              <a:buBlip>
                <a:blip r:embed="rId3"/>
              </a:buBlip>
              <a:defRPr/>
            </a:pPr>
            <a:r>
              <a:rPr lang="it-IT" sz="2800" dirty="0">
                <a:solidFill>
                  <a:schemeClr val="tx1"/>
                </a:solidFill>
                <a:latin typeface="+mn-lt"/>
              </a:rPr>
              <a:t>FEBBRICOLA SEROTINA</a:t>
            </a:r>
          </a:p>
          <a:p>
            <a:pPr>
              <a:spcBef>
                <a:spcPts val="2000"/>
              </a:spcBef>
              <a:buClr>
                <a:srgbClr val="00FF00"/>
              </a:buClr>
              <a:buSzPct val="100000"/>
              <a:buBlip>
                <a:blip r:embed="rId3"/>
              </a:buBlip>
              <a:defRPr/>
            </a:pPr>
            <a:r>
              <a:rPr lang="it-IT" sz="2800" dirty="0">
                <a:solidFill>
                  <a:schemeClr val="tx1"/>
                </a:solidFill>
                <a:latin typeface="+mn-lt"/>
              </a:rPr>
              <a:t> MANIFESTAZIONI EXTRAINTESTINALI</a:t>
            </a:r>
          </a:p>
        </p:txBody>
      </p:sp>
      <p:grpSp>
        <p:nvGrpSpPr>
          <p:cNvPr id="5" name="Gruppo 4"/>
          <p:cNvGrpSpPr/>
          <p:nvPr/>
        </p:nvGrpSpPr>
        <p:grpSpPr>
          <a:xfrm>
            <a:off x="0" y="0"/>
            <a:ext cx="12192000" cy="1076325"/>
            <a:chOff x="0" y="75501"/>
            <a:chExt cx="12192000" cy="1076325"/>
          </a:xfrm>
        </p:grpSpPr>
        <p:pic>
          <p:nvPicPr>
            <p:cNvPr id="6" name="Immagin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75501"/>
              <a:ext cx="9772650" cy="1076325"/>
            </a:xfrm>
            <a:prstGeom prst="rect">
              <a:avLst/>
            </a:prstGeom>
          </p:spPr>
        </p:pic>
        <p:pic>
          <p:nvPicPr>
            <p:cNvPr id="7" name="Immagine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>
              <a:off x="6946086" y="75501"/>
              <a:ext cx="5245914" cy="10763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922906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>
            <a:extLst>
              <a:ext uri="{FF2B5EF4-FFF2-40B4-BE49-F238E27FC236}">
                <a16:creationId xmlns:a16="http://schemas.microsoft.com/office/drawing/2014/main" id="{72A73A8E-7A70-41EC-90E5-972EDA12689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858045"/>
            <a:ext cx="8229600" cy="1312863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it-IT" sz="4000" b="1" dirty="0">
                <a:latin typeface="+mn-lt"/>
              </a:rPr>
              <a:t>MANIFESTAZIONI EXTRAINTESTINALI</a:t>
            </a:r>
          </a:p>
        </p:txBody>
      </p:sp>
      <p:sp>
        <p:nvSpPr>
          <p:cNvPr id="12290" name="Text Box 2">
            <a:extLst>
              <a:ext uri="{FF2B5EF4-FFF2-40B4-BE49-F238E27FC236}">
                <a16:creationId xmlns:a16="http://schemas.microsoft.com/office/drawing/2014/main" id="{D2243DA6-D1B7-46BB-A73B-01B2DC7969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1475" y="2151596"/>
            <a:ext cx="8569325" cy="4495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spcBef>
                <a:spcPts val="1750"/>
              </a:spcBef>
              <a:buClr>
                <a:srgbClr val="00FF00"/>
              </a:buClr>
              <a:buSzPct val="100000"/>
              <a:buFont typeface="Wingdings" charset="2"/>
              <a:buChar char=""/>
              <a:defRPr/>
            </a:pPr>
            <a:r>
              <a:rPr lang="it-IT" sz="2800" dirty="0">
                <a:solidFill>
                  <a:schemeClr val="tx1"/>
                </a:solidFill>
                <a:latin typeface="Times New Roman" pitchFamily="16" charset="0"/>
              </a:rPr>
              <a:t> </a:t>
            </a:r>
            <a:r>
              <a:rPr lang="it-IT" sz="2800" i="1" dirty="0">
                <a:solidFill>
                  <a:schemeClr val="tx1"/>
                </a:solidFill>
                <a:latin typeface="Times New Roman" pitchFamily="16" charset="0"/>
              </a:rPr>
              <a:t>Dermatologiche</a:t>
            </a:r>
            <a:r>
              <a:rPr lang="it-IT" sz="2800" dirty="0">
                <a:solidFill>
                  <a:schemeClr val="tx1"/>
                </a:solidFill>
                <a:latin typeface="Times New Roman" pitchFamily="16" charset="0"/>
              </a:rPr>
              <a:t>: eritema nodoso, </a:t>
            </a:r>
            <a:r>
              <a:rPr lang="it-IT" sz="2800" dirty="0" err="1">
                <a:solidFill>
                  <a:schemeClr val="tx1"/>
                </a:solidFill>
                <a:latin typeface="Times New Roman" pitchFamily="16" charset="0"/>
              </a:rPr>
              <a:t>pioderma</a:t>
            </a:r>
            <a:r>
              <a:rPr lang="it-IT" sz="2800" dirty="0">
                <a:solidFill>
                  <a:schemeClr val="tx1"/>
                </a:solidFill>
                <a:latin typeface="Times New Roman" pitchFamily="16" charset="0"/>
              </a:rPr>
              <a:t> gangrenoso</a:t>
            </a:r>
          </a:p>
          <a:p>
            <a:pPr>
              <a:spcBef>
                <a:spcPts val="1750"/>
              </a:spcBef>
              <a:buClr>
                <a:srgbClr val="00FF00"/>
              </a:buClr>
              <a:buSzPct val="100000"/>
              <a:buFont typeface="Wingdings" charset="2"/>
              <a:buChar char=""/>
              <a:defRPr/>
            </a:pPr>
            <a:r>
              <a:rPr lang="it-IT" sz="2800" dirty="0">
                <a:solidFill>
                  <a:schemeClr val="tx1"/>
                </a:solidFill>
                <a:latin typeface="Times New Roman" pitchFamily="16" charset="0"/>
              </a:rPr>
              <a:t> </a:t>
            </a:r>
            <a:r>
              <a:rPr lang="it-IT" sz="2800" i="1" dirty="0">
                <a:solidFill>
                  <a:schemeClr val="tx1"/>
                </a:solidFill>
                <a:latin typeface="Times New Roman" pitchFamily="16" charset="0"/>
              </a:rPr>
              <a:t>Oculistiche</a:t>
            </a:r>
            <a:r>
              <a:rPr lang="it-IT" sz="2800" dirty="0">
                <a:solidFill>
                  <a:schemeClr val="tx1"/>
                </a:solidFill>
                <a:latin typeface="Times New Roman" pitchFamily="16" charset="0"/>
              </a:rPr>
              <a:t>: uveite, iridociclite</a:t>
            </a:r>
          </a:p>
          <a:p>
            <a:pPr>
              <a:spcBef>
                <a:spcPts val="1750"/>
              </a:spcBef>
              <a:buClr>
                <a:srgbClr val="00FF00"/>
              </a:buClr>
              <a:buSzPct val="100000"/>
              <a:buFont typeface="Wingdings" charset="2"/>
              <a:buChar char=""/>
              <a:defRPr/>
            </a:pPr>
            <a:r>
              <a:rPr lang="it-IT" sz="2800" dirty="0">
                <a:solidFill>
                  <a:schemeClr val="tx1"/>
                </a:solidFill>
                <a:latin typeface="Times New Roman" pitchFamily="16" charset="0"/>
              </a:rPr>
              <a:t> </a:t>
            </a:r>
            <a:r>
              <a:rPr lang="it-IT" sz="2800" i="1" dirty="0">
                <a:solidFill>
                  <a:schemeClr val="tx1"/>
                </a:solidFill>
                <a:latin typeface="Times New Roman" pitchFamily="16" charset="0"/>
              </a:rPr>
              <a:t>Stomatologiche</a:t>
            </a:r>
            <a:r>
              <a:rPr lang="it-IT" sz="2800" dirty="0">
                <a:solidFill>
                  <a:schemeClr val="tx1"/>
                </a:solidFill>
                <a:latin typeface="Times New Roman" pitchFamily="16" charset="0"/>
              </a:rPr>
              <a:t>: afte buccali e labiali</a:t>
            </a:r>
          </a:p>
          <a:p>
            <a:pPr>
              <a:spcBef>
                <a:spcPts val="1750"/>
              </a:spcBef>
              <a:buClr>
                <a:srgbClr val="00FF00"/>
              </a:buClr>
              <a:buSzPct val="100000"/>
              <a:buFont typeface="Wingdings" charset="2"/>
              <a:buChar char=""/>
              <a:defRPr/>
            </a:pPr>
            <a:r>
              <a:rPr lang="it-IT" sz="2800" dirty="0">
                <a:solidFill>
                  <a:schemeClr val="tx1"/>
                </a:solidFill>
                <a:latin typeface="Times New Roman" pitchFamily="16" charset="0"/>
              </a:rPr>
              <a:t> </a:t>
            </a:r>
            <a:r>
              <a:rPr lang="it-IT" sz="2800" i="1" dirty="0">
                <a:solidFill>
                  <a:schemeClr val="tx1"/>
                </a:solidFill>
                <a:latin typeface="Times New Roman" pitchFamily="16" charset="0"/>
              </a:rPr>
              <a:t>Osteoarticolari:</a:t>
            </a:r>
            <a:r>
              <a:rPr lang="it-IT" sz="2800" dirty="0">
                <a:solidFill>
                  <a:schemeClr val="tx1"/>
                </a:solidFill>
                <a:latin typeface="Times New Roman" pitchFamily="16" charset="0"/>
              </a:rPr>
              <a:t> Spondilite anchilosante, artriti</a:t>
            </a:r>
          </a:p>
          <a:p>
            <a:pPr>
              <a:spcBef>
                <a:spcPts val="1750"/>
              </a:spcBef>
              <a:buClr>
                <a:srgbClr val="00FF00"/>
              </a:buClr>
              <a:buSzPct val="100000"/>
              <a:buFont typeface="Wingdings" charset="2"/>
              <a:buChar char=""/>
              <a:defRPr/>
            </a:pPr>
            <a:r>
              <a:rPr lang="it-IT" sz="2800" dirty="0">
                <a:solidFill>
                  <a:schemeClr val="tx1"/>
                </a:solidFill>
                <a:latin typeface="Times New Roman" pitchFamily="16" charset="0"/>
              </a:rPr>
              <a:t> </a:t>
            </a:r>
            <a:r>
              <a:rPr lang="it-IT" sz="2800" i="1" dirty="0">
                <a:solidFill>
                  <a:schemeClr val="tx1"/>
                </a:solidFill>
                <a:latin typeface="Times New Roman" pitchFamily="16" charset="0"/>
              </a:rPr>
              <a:t>Epatobiliari</a:t>
            </a:r>
            <a:r>
              <a:rPr lang="it-IT" sz="2800" dirty="0">
                <a:solidFill>
                  <a:schemeClr val="tx1"/>
                </a:solidFill>
                <a:latin typeface="Times New Roman" pitchFamily="16" charset="0"/>
              </a:rPr>
              <a:t>: colelitiasi, colangite sclerosante</a:t>
            </a:r>
          </a:p>
          <a:p>
            <a:pPr>
              <a:spcBef>
                <a:spcPts val="1750"/>
              </a:spcBef>
              <a:buClr>
                <a:srgbClr val="00FF00"/>
              </a:buClr>
              <a:buSzPct val="100000"/>
              <a:buFont typeface="Wingdings" charset="2"/>
              <a:buChar char=""/>
              <a:defRPr/>
            </a:pPr>
            <a:r>
              <a:rPr lang="it-IT" sz="2800" dirty="0">
                <a:solidFill>
                  <a:schemeClr val="tx1"/>
                </a:solidFill>
                <a:latin typeface="Times New Roman" pitchFamily="16" charset="0"/>
              </a:rPr>
              <a:t> </a:t>
            </a:r>
            <a:r>
              <a:rPr lang="it-IT" sz="2800" i="1" dirty="0">
                <a:solidFill>
                  <a:schemeClr val="tx1"/>
                </a:solidFill>
                <a:latin typeface="Times New Roman" pitchFamily="16" charset="0"/>
              </a:rPr>
              <a:t>Ginecologiche</a:t>
            </a:r>
            <a:r>
              <a:rPr lang="it-IT" sz="2800" dirty="0">
                <a:solidFill>
                  <a:schemeClr val="tx1"/>
                </a:solidFill>
                <a:latin typeface="Times New Roman" pitchFamily="16" charset="0"/>
              </a:rPr>
              <a:t>: afte vulvari </a:t>
            </a:r>
            <a:r>
              <a:rPr lang="it-IT" sz="2800" dirty="0" err="1">
                <a:solidFill>
                  <a:schemeClr val="tx1"/>
                </a:solidFill>
                <a:latin typeface="Times New Roman" pitchFamily="16" charset="0"/>
              </a:rPr>
              <a:t>bartolinite</a:t>
            </a:r>
            <a:endParaRPr lang="it-IT" sz="2800" dirty="0">
              <a:solidFill>
                <a:schemeClr val="tx1"/>
              </a:solidFill>
              <a:latin typeface="Times New Roman" pitchFamily="16" charset="0"/>
            </a:endParaRPr>
          </a:p>
          <a:p>
            <a:pPr>
              <a:spcBef>
                <a:spcPts val="1750"/>
              </a:spcBef>
              <a:buClr>
                <a:srgbClr val="00FF00"/>
              </a:buClr>
              <a:buSzPct val="100000"/>
              <a:buFont typeface="Wingdings" charset="2"/>
              <a:buChar char=""/>
              <a:defRPr/>
            </a:pPr>
            <a:r>
              <a:rPr lang="it-IT" sz="2800" dirty="0">
                <a:solidFill>
                  <a:schemeClr val="tx1"/>
                </a:solidFill>
                <a:latin typeface="Times New Roman" pitchFamily="16" charset="0"/>
              </a:rPr>
              <a:t> </a:t>
            </a:r>
            <a:r>
              <a:rPr lang="it-IT" sz="2800" i="1" dirty="0">
                <a:solidFill>
                  <a:schemeClr val="tx1"/>
                </a:solidFill>
                <a:latin typeface="Times New Roman" pitchFamily="16" charset="0"/>
              </a:rPr>
              <a:t>Urologiche</a:t>
            </a:r>
            <a:r>
              <a:rPr lang="it-IT" sz="2800" dirty="0">
                <a:solidFill>
                  <a:schemeClr val="tx1"/>
                </a:solidFill>
                <a:latin typeface="Times New Roman" pitchFamily="16" charset="0"/>
              </a:rPr>
              <a:t>: </a:t>
            </a:r>
            <a:r>
              <a:rPr lang="it-IT" sz="2800" dirty="0" err="1">
                <a:solidFill>
                  <a:schemeClr val="tx1"/>
                </a:solidFill>
                <a:latin typeface="Times New Roman" pitchFamily="16" charset="0"/>
              </a:rPr>
              <a:t>idroureteronefrosi</a:t>
            </a:r>
            <a:r>
              <a:rPr lang="it-IT" sz="2800" dirty="0">
                <a:solidFill>
                  <a:schemeClr val="tx1"/>
                </a:solidFill>
                <a:latin typeface="Times New Roman" pitchFamily="16" charset="0"/>
              </a:rPr>
              <a:t>, cistiti</a:t>
            </a:r>
          </a:p>
        </p:txBody>
      </p:sp>
      <p:grpSp>
        <p:nvGrpSpPr>
          <p:cNvPr id="5" name="Gruppo 4"/>
          <p:cNvGrpSpPr/>
          <p:nvPr/>
        </p:nvGrpSpPr>
        <p:grpSpPr>
          <a:xfrm>
            <a:off x="0" y="0"/>
            <a:ext cx="12192000" cy="1076325"/>
            <a:chOff x="0" y="75501"/>
            <a:chExt cx="12192000" cy="1076325"/>
          </a:xfrm>
        </p:grpSpPr>
        <p:pic>
          <p:nvPicPr>
            <p:cNvPr id="6" name="Immagin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75501"/>
              <a:ext cx="9772650" cy="1076325"/>
            </a:xfrm>
            <a:prstGeom prst="rect">
              <a:avLst/>
            </a:prstGeom>
          </p:spPr>
        </p:pic>
        <p:pic>
          <p:nvPicPr>
            <p:cNvPr id="7" name="Immagin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6946086" y="75501"/>
              <a:ext cx="5245914" cy="10763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5313821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414" y="1528764"/>
            <a:ext cx="4300537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3314" name="Text Box 2">
            <a:extLst>
              <a:ext uri="{FF2B5EF4-FFF2-40B4-BE49-F238E27FC236}">
                <a16:creationId xmlns:a16="http://schemas.microsoft.com/office/drawing/2014/main" id="{A991A50D-F215-42EA-85EE-117655EEDB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7487" y="3414713"/>
            <a:ext cx="2555876" cy="5207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spcBef>
                <a:spcPts val="1750"/>
              </a:spcBef>
              <a:buSzPct val="100000"/>
              <a:defRPr/>
            </a:pPr>
            <a:r>
              <a:rPr lang="it-IT" sz="2800" b="1" i="1" dirty="0">
                <a:solidFill>
                  <a:schemeClr val="tx1"/>
                </a:solidFill>
                <a:latin typeface="+mn-lt"/>
              </a:rPr>
              <a:t>Eritema nodoso</a:t>
            </a:r>
          </a:p>
        </p:txBody>
      </p:sp>
      <p:sp>
        <p:nvSpPr>
          <p:cNvPr id="13315" name="Text Box 3">
            <a:extLst>
              <a:ext uri="{FF2B5EF4-FFF2-40B4-BE49-F238E27FC236}">
                <a16:creationId xmlns:a16="http://schemas.microsoft.com/office/drawing/2014/main" id="{7F10F924-714A-405C-A64B-3BB56D084F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64539" y="2046288"/>
            <a:ext cx="2052637" cy="5207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spcBef>
                <a:spcPts val="1750"/>
              </a:spcBef>
              <a:buSzPct val="100000"/>
              <a:defRPr/>
            </a:pPr>
            <a:r>
              <a:rPr lang="it-IT" sz="2800" b="1" i="1" dirty="0">
                <a:solidFill>
                  <a:schemeClr val="tx1"/>
                </a:solidFill>
                <a:latin typeface="+mn-lt"/>
              </a:rPr>
              <a:t>Afte buccali</a:t>
            </a:r>
          </a:p>
        </p:txBody>
      </p:sp>
      <p:sp>
        <p:nvSpPr>
          <p:cNvPr id="13316" name="Text Box 4">
            <a:extLst>
              <a:ext uri="{FF2B5EF4-FFF2-40B4-BE49-F238E27FC236}">
                <a16:creationId xmlns:a16="http://schemas.microsoft.com/office/drawing/2014/main" id="{5875DA41-01D4-406E-8166-A9DE327ABD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28025" y="4494213"/>
            <a:ext cx="2160588" cy="5207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spcBef>
                <a:spcPts val="1750"/>
              </a:spcBef>
              <a:buSzPct val="100000"/>
              <a:defRPr/>
            </a:pPr>
            <a:r>
              <a:rPr lang="it-IT" sz="2800" b="1" i="1" dirty="0">
                <a:solidFill>
                  <a:schemeClr val="tx1"/>
                </a:solidFill>
                <a:latin typeface="+mn-lt"/>
              </a:rPr>
              <a:t>Iridociclite</a:t>
            </a:r>
          </a:p>
        </p:txBody>
      </p:sp>
      <p:grpSp>
        <p:nvGrpSpPr>
          <p:cNvPr id="8" name="Gruppo 7"/>
          <p:cNvGrpSpPr/>
          <p:nvPr/>
        </p:nvGrpSpPr>
        <p:grpSpPr>
          <a:xfrm>
            <a:off x="0" y="0"/>
            <a:ext cx="12192000" cy="1076325"/>
            <a:chOff x="0" y="75501"/>
            <a:chExt cx="12192000" cy="1076325"/>
          </a:xfrm>
        </p:grpSpPr>
        <p:pic>
          <p:nvPicPr>
            <p:cNvPr id="9" name="Immagin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75501"/>
              <a:ext cx="9772650" cy="1076325"/>
            </a:xfrm>
            <a:prstGeom prst="rect">
              <a:avLst/>
            </a:prstGeom>
          </p:spPr>
        </p:pic>
        <p:pic>
          <p:nvPicPr>
            <p:cNvPr id="10" name="Immagine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>
              <a:off x="6946086" y="75501"/>
              <a:ext cx="5245914" cy="10763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7297775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2F11EF7A-D5DF-4D72-962B-D26CCF6EF9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062" y="2033588"/>
            <a:ext cx="9840286" cy="3124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360" tIns="44280" rIns="90360" bIns="44280"/>
          <a:lstStyle/>
          <a:p>
            <a:pPr marL="342900" indent="-341313">
              <a:spcBef>
                <a:spcPts val="900"/>
              </a:spcBef>
              <a:spcAft>
                <a:spcPts val="4500"/>
              </a:spcAft>
              <a:buSzPct val="60000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/>
            </a:pPr>
            <a:r>
              <a:rPr lang="it-IT" sz="3600" b="1" dirty="0">
                <a:latin typeface="Times New Roman" pitchFamily="16" charset="0"/>
                <a:ea typeface="Microsoft YaHei" charset="-122"/>
              </a:rPr>
              <a:t>1</a:t>
            </a:r>
            <a:r>
              <a:rPr lang="it-IT" sz="3600" b="1" dirty="0" smtClean="0">
                <a:latin typeface="Times New Roman" pitchFamily="16" charset="0"/>
                <a:ea typeface="Microsoft YaHei" charset="-122"/>
              </a:rPr>
              <a:t>. STADIO </a:t>
            </a:r>
            <a:r>
              <a:rPr lang="it-IT" sz="3600" b="1" dirty="0">
                <a:latin typeface="Times New Roman" pitchFamily="16" charset="0"/>
                <a:ea typeface="Microsoft YaHei" charset="-122"/>
              </a:rPr>
              <a:t>ACUTO</a:t>
            </a:r>
          </a:p>
          <a:p>
            <a:pPr marL="342900" indent="-341313">
              <a:spcBef>
                <a:spcPts val="900"/>
              </a:spcBef>
              <a:spcAft>
                <a:spcPts val="4500"/>
              </a:spcAft>
              <a:buSzPct val="60000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/>
            </a:pPr>
            <a:r>
              <a:rPr lang="it-IT" sz="3600" b="1" dirty="0">
                <a:latin typeface="Times New Roman" pitchFamily="16" charset="0"/>
                <a:ea typeface="Microsoft YaHei" charset="-122"/>
              </a:rPr>
              <a:t>2</a:t>
            </a:r>
            <a:r>
              <a:rPr lang="it-IT" sz="3600" b="1" dirty="0" smtClean="0">
                <a:latin typeface="Times New Roman" pitchFamily="16" charset="0"/>
                <a:ea typeface="Microsoft YaHei" charset="-122"/>
              </a:rPr>
              <a:t>. STADIO </a:t>
            </a:r>
            <a:r>
              <a:rPr lang="it-IT" sz="3600" b="1" dirty="0">
                <a:latin typeface="Times New Roman" pitchFamily="16" charset="0"/>
                <a:ea typeface="Microsoft YaHei" charset="-122"/>
              </a:rPr>
              <a:t>CRONICO NON COMPLICATO </a:t>
            </a:r>
            <a:r>
              <a:rPr lang="it-IT" sz="3600" b="1" dirty="0" smtClean="0">
                <a:latin typeface="Times New Roman" pitchFamily="16" charset="0"/>
                <a:ea typeface="Microsoft YaHei" charset="-122"/>
              </a:rPr>
              <a:t>(</a:t>
            </a:r>
            <a:r>
              <a:rPr lang="it-IT" sz="3600" b="1" dirty="0">
                <a:latin typeface="Times New Roman" pitchFamily="16" charset="0"/>
                <a:ea typeface="Microsoft YaHei" charset="-122"/>
              </a:rPr>
              <a:t>fase di </a:t>
            </a:r>
            <a:r>
              <a:rPr lang="it-IT" sz="3600" b="1" dirty="0" err="1">
                <a:latin typeface="Times New Roman" pitchFamily="16" charset="0"/>
                <a:ea typeface="Microsoft YaHei" charset="-122"/>
              </a:rPr>
              <a:t>quiescienza</a:t>
            </a:r>
            <a:r>
              <a:rPr lang="it-IT" sz="3600" b="1" dirty="0">
                <a:latin typeface="Times New Roman" pitchFamily="16" charset="0"/>
                <a:ea typeface="Microsoft YaHei" charset="-122"/>
              </a:rPr>
              <a:t>)</a:t>
            </a:r>
          </a:p>
          <a:p>
            <a:pPr marL="342900" indent="-341313">
              <a:spcBef>
                <a:spcPts val="900"/>
              </a:spcBef>
              <a:spcAft>
                <a:spcPts val="4500"/>
              </a:spcAft>
              <a:buSzPct val="60000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/>
            </a:pPr>
            <a:r>
              <a:rPr lang="it-IT" sz="3600" b="1" dirty="0">
                <a:latin typeface="Times New Roman" pitchFamily="16" charset="0"/>
                <a:ea typeface="Microsoft YaHei" charset="-122"/>
              </a:rPr>
              <a:t>3</a:t>
            </a:r>
            <a:r>
              <a:rPr lang="it-IT" sz="3600" b="1" dirty="0" smtClean="0">
                <a:latin typeface="Times New Roman" pitchFamily="16" charset="0"/>
                <a:ea typeface="Microsoft YaHei" charset="-122"/>
              </a:rPr>
              <a:t>. STADIO </a:t>
            </a:r>
            <a:r>
              <a:rPr lang="it-IT" sz="3600" b="1" dirty="0">
                <a:latin typeface="Times New Roman" pitchFamily="16" charset="0"/>
                <a:ea typeface="Microsoft YaHei" charset="-122"/>
              </a:rPr>
              <a:t>CRONICO COMPLICATO</a:t>
            </a:r>
          </a:p>
        </p:txBody>
      </p:sp>
      <p:grpSp>
        <p:nvGrpSpPr>
          <p:cNvPr id="7" name="Gruppo 6"/>
          <p:cNvGrpSpPr/>
          <p:nvPr/>
        </p:nvGrpSpPr>
        <p:grpSpPr>
          <a:xfrm>
            <a:off x="0" y="0"/>
            <a:ext cx="12192000" cy="1076325"/>
            <a:chOff x="0" y="75501"/>
            <a:chExt cx="12192000" cy="1076325"/>
          </a:xfrm>
        </p:grpSpPr>
        <p:pic>
          <p:nvPicPr>
            <p:cNvPr id="3" name="Immagin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75501"/>
              <a:ext cx="9772650" cy="1076325"/>
            </a:xfrm>
            <a:prstGeom prst="rect">
              <a:avLst/>
            </a:prstGeom>
          </p:spPr>
        </p:pic>
        <p:pic>
          <p:nvPicPr>
            <p:cNvPr id="6" name="Immagin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6946086" y="75501"/>
              <a:ext cx="5245914" cy="10763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4617540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>
            <a:extLst>
              <a:ext uri="{FF2B5EF4-FFF2-40B4-BE49-F238E27FC236}">
                <a16:creationId xmlns:a16="http://schemas.microsoft.com/office/drawing/2014/main" id="{A2772290-6D94-4555-9F36-1C11675F8C1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85129" y="1141412"/>
            <a:ext cx="8229600" cy="1143000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it-IT" b="1" dirty="0"/>
              <a:t>FORMA ACUTA</a:t>
            </a:r>
          </a:p>
        </p:txBody>
      </p:sp>
      <p:sp>
        <p:nvSpPr>
          <p:cNvPr id="17410" name="Text Box 2">
            <a:extLst>
              <a:ext uri="{FF2B5EF4-FFF2-40B4-BE49-F238E27FC236}">
                <a16:creationId xmlns:a16="http://schemas.microsoft.com/office/drawing/2014/main" id="{7D6FF44D-69AD-45CF-9359-09E22B3424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3389" y="2349500"/>
            <a:ext cx="8713787" cy="3797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9pPr>
          </a:lstStyle>
          <a:p>
            <a:pPr algn="just">
              <a:spcBef>
                <a:spcPts val="2000"/>
              </a:spcBef>
              <a:buSzPct val="100000"/>
              <a:defRPr/>
            </a:pPr>
            <a:r>
              <a:rPr lang="it-IT" sz="3200" dirty="0" smtClean="0">
                <a:solidFill>
                  <a:schemeClr val="tx1"/>
                </a:solidFill>
                <a:latin typeface="+mn-lt"/>
              </a:rPr>
              <a:t>L’ </a:t>
            </a:r>
            <a:r>
              <a:rPr lang="it-IT" sz="3200" u="sng" dirty="0" smtClean="0">
                <a:solidFill>
                  <a:schemeClr val="tx1"/>
                </a:solidFill>
                <a:latin typeface="+mn-lt"/>
              </a:rPr>
              <a:t>»ileite</a:t>
            </a:r>
            <a:r>
              <a:rPr lang="it-IT" sz="3200" i="1" u="sng" dirty="0" smtClean="0">
                <a:solidFill>
                  <a:schemeClr val="tx1"/>
                </a:solidFill>
                <a:latin typeface="+mn-lt"/>
              </a:rPr>
              <a:t> acuta»</a:t>
            </a:r>
            <a:r>
              <a:rPr lang="it-IT" sz="3200" i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it-IT" sz="3200" dirty="0" smtClean="0">
                <a:solidFill>
                  <a:schemeClr val="tx1"/>
                </a:solidFill>
                <a:latin typeface="+mn-lt"/>
              </a:rPr>
              <a:t>sovente </a:t>
            </a:r>
            <a:r>
              <a:rPr lang="it-IT" sz="3200" dirty="0">
                <a:solidFill>
                  <a:schemeClr val="tx1"/>
                </a:solidFill>
                <a:latin typeface="+mn-lt"/>
              </a:rPr>
              <a:t>simula l’appendicite acuta.</a:t>
            </a:r>
          </a:p>
          <a:p>
            <a:pPr algn="just">
              <a:spcBef>
                <a:spcPts val="2000"/>
              </a:spcBef>
              <a:buSzPct val="100000"/>
              <a:defRPr/>
            </a:pPr>
            <a:r>
              <a:rPr lang="it-IT" sz="3200" dirty="0">
                <a:solidFill>
                  <a:schemeClr val="tx1"/>
                </a:solidFill>
                <a:latin typeface="+mn-lt"/>
              </a:rPr>
              <a:t>Caratterizzata da un notevole incremento del numero delle scariche diarroiche, con intensi dolori addominali crampiformi, diffusi a tutto l’addome, con grave compromissione dello stato generale (iperpiressia, tachicardia, ipotensione, disidratazione, turbe metaboliche, </a:t>
            </a:r>
            <a:r>
              <a:rPr lang="it-IT" sz="3200" dirty="0" err="1">
                <a:solidFill>
                  <a:schemeClr val="tx1"/>
                </a:solidFill>
                <a:latin typeface="+mn-lt"/>
              </a:rPr>
              <a:t>ecc</a:t>
            </a:r>
            <a:r>
              <a:rPr lang="it-IT" sz="3200" dirty="0">
                <a:solidFill>
                  <a:schemeClr val="tx1"/>
                </a:solidFill>
                <a:latin typeface="+mn-lt"/>
              </a:rPr>
              <a:t>)</a:t>
            </a:r>
          </a:p>
        </p:txBody>
      </p:sp>
      <p:grpSp>
        <p:nvGrpSpPr>
          <p:cNvPr id="4" name="Gruppo 3"/>
          <p:cNvGrpSpPr/>
          <p:nvPr/>
        </p:nvGrpSpPr>
        <p:grpSpPr>
          <a:xfrm>
            <a:off x="0" y="0"/>
            <a:ext cx="12192000" cy="1076325"/>
            <a:chOff x="0" y="75501"/>
            <a:chExt cx="12192000" cy="1076325"/>
          </a:xfrm>
        </p:grpSpPr>
        <p:pic>
          <p:nvPicPr>
            <p:cNvPr id="5" name="Immagin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75501"/>
              <a:ext cx="9772650" cy="1076325"/>
            </a:xfrm>
            <a:prstGeom prst="rect">
              <a:avLst/>
            </a:prstGeom>
          </p:spPr>
        </p:pic>
        <p:pic>
          <p:nvPicPr>
            <p:cNvPr id="6" name="Immagin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6946086" y="75501"/>
              <a:ext cx="5245914" cy="10763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006255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>
            <a:extLst>
              <a:ext uri="{FF2B5EF4-FFF2-40B4-BE49-F238E27FC236}">
                <a16:creationId xmlns:a16="http://schemas.microsoft.com/office/drawing/2014/main" id="{E1565D8B-E4C2-4C2E-9251-67261366E43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85288" y="906987"/>
            <a:ext cx="8229600" cy="1143000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it-IT" b="1" dirty="0"/>
              <a:t>Forme croniche complicate</a:t>
            </a:r>
          </a:p>
        </p:txBody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53522126-5C6B-492D-80F8-0DF6E581E5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5288" y="1983312"/>
            <a:ext cx="6693017" cy="4548188"/>
          </a:xfrm>
        </p:spPr>
        <p:txBody>
          <a:bodyPr/>
          <a:lstStyle/>
          <a:p>
            <a:pPr marL="341313" indent="-341313">
              <a:buClr>
                <a:srgbClr val="00FF00"/>
              </a:buClr>
              <a:buSzPct val="60000"/>
              <a:buFont typeface="Wingdings" charset="2"/>
              <a:buChar char="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it-IT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STENOSI </a:t>
            </a:r>
            <a:r>
              <a:rPr lang="it-IT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 OCCLUSIONE</a:t>
            </a:r>
            <a:r>
              <a:rPr lang="it-IT" dirty="0"/>
              <a:t>: evoluzione della sclerosi cicatriziale</a:t>
            </a:r>
          </a:p>
          <a:p>
            <a:pPr marL="341313" indent="-341313">
              <a:buClr>
                <a:srgbClr val="00FF00"/>
              </a:buClr>
              <a:buSzPct val="60000"/>
              <a:buFont typeface="Wingdings" charset="2"/>
              <a:buChar char="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it-IT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TRAMITI FISTOLOSI</a:t>
            </a:r>
            <a:r>
              <a:rPr lang="it-IT" dirty="0"/>
              <a:t>: evoluzione delle </a:t>
            </a:r>
            <a:r>
              <a:rPr lang="it-IT" dirty="0" err="1"/>
              <a:t>fissurazioni</a:t>
            </a:r>
            <a:r>
              <a:rPr lang="it-IT" dirty="0"/>
              <a:t> transmurali (fistole </a:t>
            </a:r>
            <a:r>
              <a:rPr lang="it-IT" dirty="0" err="1"/>
              <a:t>entero</a:t>
            </a:r>
            <a:r>
              <a:rPr lang="it-IT" dirty="0"/>
              <a:t>-enteriche, </a:t>
            </a:r>
            <a:r>
              <a:rPr lang="it-IT" dirty="0" err="1"/>
              <a:t>entero</a:t>
            </a:r>
            <a:r>
              <a:rPr lang="it-IT" dirty="0"/>
              <a:t>-vescicali, </a:t>
            </a:r>
            <a:r>
              <a:rPr lang="it-IT" dirty="0" err="1"/>
              <a:t>entero</a:t>
            </a:r>
            <a:r>
              <a:rPr lang="it-IT" dirty="0"/>
              <a:t>-vaginali)</a:t>
            </a:r>
          </a:p>
          <a:p>
            <a:pPr marL="341313" indent="-341313">
              <a:buClr>
                <a:srgbClr val="00FF00"/>
              </a:buClr>
              <a:buSzPct val="60000"/>
              <a:buFont typeface="Wingdings" charset="2"/>
              <a:buChar char="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it-IT" dirty="0"/>
              <a:t> </a:t>
            </a:r>
            <a:r>
              <a:rPr lang="it-IT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ASCESSI ENDOADDOMINALI</a:t>
            </a:r>
          </a:p>
          <a:p>
            <a:pPr marL="341313" indent="-341313">
              <a:buClr>
                <a:srgbClr val="00FF00"/>
              </a:buClr>
              <a:buSzPct val="60000"/>
              <a:buFont typeface="Wingdings" charset="2"/>
              <a:buChar char="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it-IT" dirty="0">
                <a:solidFill>
                  <a:srgbClr val="00FF00"/>
                </a:solidFill>
              </a:rPr>
              <a:t> </a:t>
            </a:r>
            <a:r>
              <a:rPr lang="it-IT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PERFORAZIONE</a:t>
            </a:r>
          </a:p>
          <a:p>
            <a:pPr marL="341313" indent="-341313">
              <a:buClr>
                <a:srgbClr val="00FF00"/>
              </a:buClr>
              <a:buSzPct val="60000"/>
              <a:buFont typeface="Wingdings" charset="2"/>
              <a:buChar char="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it-IT" dirty="0">
                <a:solidFill>
                  <a:srgbClr val="00FF00"/>
                </a:solidFill>
              </a:rPr>
              <a:t> </a:t>
            </a:r>
            <a:r>
              <a:rPr lang="it-IT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CANCERIZZAZIONE</a:t>
            </a:r>
            <a:r>
              <a:rPr lang="it-IT" dirty="0" err="1" smtClean="0">
                <a:solidFill>
                  <a:schemeClr val="bg1"/>
                </a:solidFill>
              </a:rPr>
              <a:t>rara</a:t>
            </a:r>
            <a:endParaRPr lang="it-IT" dirty="0">
              <a:solidFill>
                <a:schemeClr val="bg1"/>
              </a:solidFill>
            </a:endParaRPr>
          </a:p>
          <a:p>
            <a:pPr marL="341313" indent="-341313">
              <a:buClr>
                <a:srgbClr val="00FF00"/>
              </a:buClr>
              <a:buSzPct val="60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it-IT" dirty="0">
              <a:solidFill>
                <a:srgbClr val="00FF00"/>
              </a:solidFill>
            </a:endParaRPr>
          </a:p>
        </p:txBody>
      </p:sp>
      <p:grpSp>
        <p:nvGrpSpPr>
          <p:cNvPr id="4" name="Gruppo 3"/>
          <p:cNvGrpSpPr/>
          <p:nvPr/>
        </p:nvGrpSpPr>
        <p:grpSpPr>
          <a:xfrm>
            <a:off x="0" y="0"/>
            <a:ext cx="12192000" cy="1076325"/>
            <a:chOff x="0" y="75501"/>
            <a:chExt cx="12192000" cy="1076325"/>
          </a:xfrm>
        </p:grpSpPr>
        <p:pic>
          <p:nvPicPr>
            <p:cNvPr id="5" name="Immagin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75501"/>
              <a:ext cx="9772650" cy="1076325"/>
            </a:xfrm>
            <a:prstGeom prst="rect">
              <a:avLst/>
            </a:prstGeom>
          </p:spPr>
        </p:pic>
        <p:pic>
          <p:nvPicPr>
            <p:cNvPr id="6" name="Immagin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6946086" y="75501"/>
              <a:ext cx="5245914" cy="1076325"/>
            </a:xfrm>
            <a:prstGeom prst="rect">
              <a:avLst/>
            </a:prstGeom>
          </p:spPr>
        </p:pic>
      </p:grpSp>
      <p:pic>
        <p:nvPicPr>
          <p:cNvPr id="7" name="Immagin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6086" y="1745858"/>
            <a:ext cx="5191125" cy="421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40731" y="2298574"/>
            <a:ext cx="4696480" cy="3267531"/>
          </a:xfrm>
          <a:prstGeom prst="rect">
            <a:avLst/>
          </a:prstGeom>
        </p:spPr>
      </p:pic>
      <p:pic>
        <p:nvPicPr>
          <p:cNvPr id="9" name="Immagin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5171" y="2214683"/>
            <a:ext cx="4745678" cy="3932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02043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>
            <a:extLst>
              <a:ext uri="{FF2B5EF4-FFF2-40B4-BE49-F238E27FC236}">
                <a16:creationId xmlns:a16="http://schemas.microsoft.com/office/drawing/2014/main" id="{A5150CA0-3405-4C4D-ACDE-4AC36439D91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85957" y="962637"/>
            <a:ext cx="8229600" cy="1143000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it-IT" b="1" dirty="0"/>
              <a:t>DIAGNOSI</a:t>
            </a:r>
          </a:p>
        </p:txBody>
      </p:sp>
      <p:grpSp>
        <p:nvGrpSpPr>
          <p:cNvPr id="6" name="Gruppo 5"/>
          <p:cNvGrpSpPr/>
          <p:nvPr/>
        </p:nvGrpSpPr>
        <p:grpSpPr>
          <a:xfrm>
            <a:off x="0" y="0"/>
            <a:ext cx="12192000" cy="1076325"/>
            <a:chOff x="0" y="75501"/>
            <a:chExt cx="12192000" cy="1076325"/>
          </a:xfrm>
        </p:grpSpPr>
        <p:pic>
          <p:nvPicPr>
            <p:cNvPr id="7" name="Immagin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75501"/>
              <a:ext cx="9772650" cy="1076325"/>
            </a:xfrm>
            <a:prstGeom prst="rect">
              <a:avLst/>
            </a:prstGeom>
          </p:spPr>
        </p:pic>
        <p:pic>
          <p:nvPicPr>
            <p:cNvPr id="8" name="Immagin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6946086" y="75501"/>
              <a:ext cx="5245914" cy="1076325"/>
            </a:xfrm>
            <a:prstGeom prst="rect">
              <a:avLst/>
            </a:prstGeom>
          </p:spPr>
        </p:pic>
      </p:grpSp>
      <p:graphicFrame>
        <p:nvGraphicFramePr>
          <p:cNvPr id="2" name="Diagramma 1"/>
          <p:cNvGraphicFramePr/>
          <p:nvPr>
            <p:extLst>
              <p:ext uri="{D42A27DB-BD31-4B8C-83A1-F6EECF244321}">
                <p14:modId xmlns:p14="http://schemas.microsoft.com/office/powerpoint/2010/main" val="1320456031"/>
              </p:ext>
            </p:extLst>
          </p:nvPr>
        </p:nvGraphicFramePr>
        <p:xfrm>
          <a:off x="647816" y="2038962"/>
          <a:ext cx="10576653" cy="46890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356118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o 6"/>
          <p:cNvGrpSpPr/>
          <p:nvPr/>
        </p:nvGrpSpPr>
        <p:grpSpPr>
          <a:xfrm>
            <a:off x="0" y="0"/>
            <a:ext cx="12192000" cy="1076325"/>
            <a:chOff x="0" y="75501"/>
            <a:chExt cx="12192000" cy="1076325"/>
          </a:xfrm>
        </p:grpSpPr>
        <p:pic>
          <p:nvPicPr>
            <p:cNvPr id="8" name="Immagin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75501"/>
              <a:ext cx="9772650" cy="1076325"/>
            </a:xfrm>
            <a:prstGeom prst="rect">
              <a:avLst/>
            </a:prstGeom>
          </p:spPr>
        </p:pic>
        <p:pic>
          <p:nvPicPr>
            <p:cNvPr id="9" name="Immagin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6946086" y="75501"/>
              <a:ext cx="5245914" cy="1076325"/>
            </a:xfrm>
            <a:prstGeom prst="rect">
              <a:avLst/>
            </a:prstGeom>
          </p:spPr>
        </p:pic>
      </p:grpSp>
      <p:grpSp>
        <p:nvGrpSpPr>
          <p:cNvPr id="10" name="Gruppo 9"/>
          <p:cNvGrpSpPr/>
          <p:nvPr/>
        </p:nvGrpSpPr>
        <p:grpSpPr>
          <a:xfrm>
            <a:off x="1174459" y="1055353"/>
            <a:ext cx="10075178" cy="5716145"/>
            <a:chOff x="0" y="763399"/>
            <a:chExt cx="10761321" cy="6254308"/>
          </a:xfrm>
          <a:solidFill>
            <a:schemeClr val="accent6">
              <a:lumMod val="40000"/>
              <a:lumOff val="60000"/>
            </a:schemeClr>
          </a:solidFill>
        </p:grpSpPr>
        <p:graphicFrame>
          <p:nvGraphicFramePr>
            <p:cNvPr id="5" name="Diagramma 4"/>
            <p:cNvGraphicFramePr/>
            <p:nvPr>
              <p:extLst>
                <p:ext uri="{D42A27DB-BD31-4B8C-83A1-F6EECF244321}">
                  <p14:modId xmlns:p14="http://schemas.microsoft.com/office/powerpoint/2010/main" val="458872761"/>
                </p:ext>
              </p:extLst>
            </p:nvPr>
          </p:nvGraphicFramePr>
          <p:xfrm>
            <a:off x="0" y="763399"/>
            <a:ext cx="10761321" cy="625430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5" r:lo="rId6" r:qs="rId7" r:cs="rId8"/>
            </a:graphicData>
          </a:graphic>
        </p:graphicFrame>
        <p:pic>
          <p:nvPicPr>
            <p:cNvPr id="4" name="Immagine 3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942892" y="1076325"/>
              <a:ext cx="3753374" cy="4963218"/>
            </a:xfrm>
            <a:prstGeom prst="rect">
              <a:avLst/>
            </a:prstGeom>
            <a:grpFill/>
          </p:spPr>
        </p:pic>
        <p:grpSp>
          <p:nvGrpSpPr>
            <p:cNvPr id="6" name="Gruppo 5"/>
            <p:cNvGrpSpPr/>
            <p:nvPr/>
          </p:nvGrpSpPr>
          <p:grpSpPr>
            <a:xfrm>
              <a:off x="6736360" y="945934"/>
              <a:ext cx="3246450" cy="5889238"/>
              <a:chOff x="7427815" y="345803"/>
              <a:chExt cx="3715268" cy="6427401"/>
            </a:xfrm>
            <a:grpFill/>
          </p:grpSpPr>
          <p:pic>
            <p:nvPicPr>
              <p:cNvPr id="3" name="Immagine 2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427815" y="3124620"/>
                <a:ext cx="3715268" cy="3648584"/>
              </a:xfrm>
              <a:prstGeom prst="rect">
                <a:avLst/>
              </a:prstGeom>
              <a:grpFill/>
            </p:spPr>
          </p:pic>
          <p:pic>
            <p:nvPicPr>
              <p:cNvPr id="2" name="Immagine 1"/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427815" y="345803"/>
                <a:ext cx="3715268" cy="2778818"/>
              </a:xfrm>
              <a:prstGeom prst="rect">
                <a:avLst/>
              </a:prstGeom>
              <a:grpFill/>
            </p:spPr>
          </p:pic>
        </p:grpSp>
      </p:grpSp>
      <p:sp>
        <p:nvSpPr>
          <p:cNvPr id="11" name="Freccia a destra 10"/>
          <p:cNvSpPr/>
          <p:nvPr/>
        </p:nvSpPr>
        <p:spPr>
          <a:xfrm rot="9203168">
            <a:off x="2961314" y="3244505"/>
            <a:ext cx="478173" cy="72984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Freccia a destra 13"/>
          <p:cNvSpPr/>
          <p:nvPr/>
        </p:nvSpPr>
        <p:spPr>
          <a:xfrm rot="9203168">
            <a:off x="8952726" y="1947860"/>
            <a:ext cx="478173" cy="72984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Freccia a destra 14"/>
          <p:cNvSpPr/>
          <p:nvPr/>
        </p:nvSpPr>
        <p:spPr>
          <a:xfrm rot="9203168">
            <a:off x="8289721" y="5007591"/>
            <a:ext cx="478173" cy="72984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3656045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/>
          <p:cNvSpPr>
            <a:spLocks noGrp="1"/>
          </p:cNvSpPr>
          <p:nvPr>
            <p:ph type="title"/>
          </p:nvPr>
        </p:nvSpPr>
        <p:spPr>
          <a:xfrm>
            <a:off x="536196" y="1120847"/>
            <a:ext cx="10515600" cy="1325563"/>
          </a:xfrm>
        </p:spPr>
        <p:txBody>
          <a:bodyPr/>
          <a:lstStyle/>
          <a:p>
            <a:r>
              <a:rPr lang="it-IT" dirty="0" smtClean="0"/>
              <a:t>Definizione</a:t>
            </a:r>
            <a:endParaRPr lang="it-IT" dirty="0"/>
          </a:p>
        </p:txBody>
      </p:sp>
      <p:sp>
        <p:nvSpPr>
          <p:cNvPr id="9" name="Segnaposto contenuto 8"/>
          <p:cNvSpPr>
            <a:spLocks noGrp="1"/>
          </p:cNvSpPr>
          <p:nvPr>
            <p:ph idx="1"/>
          </p:nvPr>
        </p:nvSpPr>
        <p:spPr>
          <a:xfrm>
            <a:off x="931178" y="2219908"/>
            <a:ext cx="10515600" cy="3224547"/>
          </a:xfrm>
        </p:spPr>
        <p:txBody>
          <a:bodyPr/>
          <a:lstStyle/>
          <a:p>
            <a:pPr marL="0" indent="0">
              <a:buNone/>
            </a:pPr>
            <a:r>
              <a:rPr lang="it-IT" dirty="0"/>
              <a:t>Le </a:t>
            </a:r>
            <a:r>
              <a:rPr lang="it-IT" b="1" dirty="0"/>
              <a:t>Malattie Infiammatorie Croniche Intestinali (</a:t>
            </a:r>
            <a:r>
              <a:rPr lang="it-IT" b="1" dirty="0" smtClean="0"/>
              <a:t>MICI o IBD)</a:t>
            </a:r>
            <a:r>
              <a:rPr lang="it-IT" dirty="0" smtClean="0"/>
              <a:t> </a:t>
            </a:r>
            <a:r>
              <a:rPr lang="it-IT" dirty="0"/>
              <a:t>sono patologie </a:t>
            </a:r>
            <a:r>
              <a:rPr lang="it-IT" dirty="0" smtClean="0"/>
              <a:t>benigne, di natura infiammatoria, ad eziologia multifattoriale </a:t>
            </a:r>
            <a:r>
              <a:rPr lang="it-IT" dirty="0"/>
              <a:t>a decorso </a:t>
            </a:r>
            <a:r>
              <a:rPr lang="it-IT" dirty="0" smtClean="0"/>
              <a:t>clinico di tipo cronico-recidivante, </a:t>
            </a:r>
            <a:r>
              <a:rPr lang="it-IT" dirty="0"/>
              <a:t>che colpiscono il tratto gastrointestinale.</a:t>
            </a:r>
          </a:p>
          <a:p>
            <a:pPr marL="0" indent="0">
              <a:buNone/>
            </a:pPr>
            <a:r>
              <a:rPr lang="it-IT" dirty="0"/>
              <a:t>Le due principali forme sono:</a:t>
            </a:r>
          </a:p>
          <a:p>
            <a:r>
              <a:rPr lang="it-IT" b="1" dirty="0"/>
              <a:t>Malattia di </a:t>
            </a:r>
            <a:r>
              <a:rPr lang="it-IT" b="1" dirty="0" err="1"/>
              <a:t>Crohn</a:t>
            </a:r>
            <a:endParaRPr lang="it-IT" dirty="0"/>
          </a:p>
          <a:p>
            <a:r>
              <a:rPr lang="it-IT" b="1" dirty="0"/>
              <a:t>Colite Ulcerosa</a:t>
            </a: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grpSp>
        <p:nvGrpSpPr>
          <p:cNvPr id="5" name="Gruppo 4"/>
          <p:cNvGrpSpPr/>
          <p:nvPr/>
        </p:nvGrpSpPr>
        <p:grpSpPr>
          <a:xfrm>
            <a:off x="0" y="0"/>
            <a:ext cx="12192000" cy="1076325"/>
            <a:chOff x="0" y="75501"/>
            <a:chExt cx="12192000" cy="1076325"/>
          </a:xfrm>
        </p:grpSpPr>
        <p:pic>
          <p:nvPicPr>
            <p:cNvPr id="8" name="Immagin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75501"/>
              <a:ext cx="9772650" cy="1076325"/>
            </a:xfrm>
            <a:prstGeom prst="rect">
              <a:avLst/>
            </a:prstGeom>
          </p:spPr>
        </p:pic>
        <p:pic>
          <p:nvPicPr>
            <p:cNvPr id="10" name="Immagin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6946086" y="75501"/>
              <a:ext cx="5245914" cy="10763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947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>
            <a:extLst>
              <a:ext uri="{FF2B5EF4-FFF2-40B4-BE49-F238E27FC236}">
                <a16:creationId xmlns:a16="http://schemas.microsoft.com/office/drawing/2014/main" id="{561379CB-F5D7-47DE-9763-3D13464B6A6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85957" y="885029"/>
            <a:ext cx="8229600" cy="1312863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it-IT" sz="4000" b="1" dirty="0" smtClean="0"/>
              <a:t>TERAPIA MEDICA</a:t>
            </a:r>
            <a:endParaRPr lang="it-IT" sz="4000" b="1" dirty="0"/>
          </a:p>
        </p:txBody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21583C61-CD6D-4248-806E-C5BFAA5782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957" y="2197892"/>
            <a:ext cx="10180092" cy="3733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360" tIns="44280" rIns="90360" bIns="44280"/>
          <a:lstStyle/>
          <a:p>
            <a:pPr>
              <a:spcBef>
                <a:spcPts val="800"/>
              </a:spcBef>
              <a:spcAft>
                <a:spcPts val="2800"/>
              </a:spcAft>
              <a:buClr>
                <a:srgbClr val="FFFFFF"/>
              </a:buClr>
              <a:buSzPct val="6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it-IT" sz="3200" b="1" dirty="0" err="1" smtClean="0">
                <a:solidFill>
                  <a:schemeClr val="accent1">
                    <a:lumMod val="75000"/>
                  </a:schemeClr>
                </a:solidFill>
                <a:ea typeface="Microsoft YaHei" charset="-122"/>
              </a:rPr>
              <a:t>Step-up</a:t>
            </a:r>
            <a:r>
              <a:rPr lang="it-IT" sz="3200" b="1" dirty="0" smtClean="0">
                <a:solidFill>
                  <a:schemeClr val="accent1">
                    <a:lumMod val="75000"/>
                  </a:schemeClr>
                </a:solidFill>
                <a:ea typeface="Microsoft YaHei" charset="-122"/>
              </a:rPr>
              <a:t> o Top Down </a:t>
            </a:r>
            <a:r>
              <a:rPr lang="it-IT" sz="3200" b="1" dirty="0" err="1" smtClean="0">
                <a:solidFill>
                  <a:schemeClr val="accent1">
                    <a:lumMod val="75000"/>
                  </a:schemeClr>
                </a:solidFill>
                <a:ea typeface="Microsoft YaHei" charset="-122"/>
              </a:rPr>
              <a:t>Strategy</a:t>
            </a:r>
            <a:endParaRPr lang="it-IT" sz="3200" b="1" dirty="0" smtClean="0">
              <a:solidFill>
                <a:schemeClr val="accent1">
                  <a:lumMod val="75000"/>
                </a:schemeClr>
              </a:solidFill>
              <a:ea typeface="Microsoft YaHei" charset="-122"/>
            </a:endParaRPr>
          </a:p>
          <a:p>
            <a:pPr>
              <a:buClr>
                <a:srgbClr val="FFFFFF"/>
              </a:buClr>
              <a:buSzPct val="6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it-IT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a typeface="Microsoft YaHei" charset="-122"/>
              </a:rPr>
              <a:t>I </a:t>
            </a:r>
            <a:r>
              <a:rPr lang="it-IT" sz="2400" b="1" dirty="0">
                <a:solidFill>
                  <a:schemeClr val="accent1">
                    <a:lumMod val="60000"/>
                    <a:lumOff val="40000"/>
                  </a:schemeClr>
                </a:solidFill>
                <a:ea typeface="Microsoft YaHei" charset="-122"/>
              </a:rPr>
              <a:t>LIVELLO:</a:t>
            </a:r>
            <a:r>
              <a:rPr lang="it-IT" sz="2400" dirty="0">
                <a:solidFill>
                  <a:schemeClr val="accent1">
                    <a:lumMod val="60000"/>
                    <a:lumOff val="40000"/>
                  </a:schemeClr>
                </a:solidFill>
                <a:ea typeface="Microsoft YaHei" charset="-122"/>
              </a:rPr>
              <a:t>  </a:t>
            </a:r>
            <a:r>
              <a:rPr lang="it-IT" sz="2400" dirty="0" err="1">
                <a:ea typeface="Microsoft YaHei" charset="-122"/>
              </a:rPr>
              <a:t>mesalazina</a:t>
            </a:r>
            <a:r>
              <a:rPr lang="it-IT" sz="2400" dirty="0">
                <a:ea typeface="Microsoft YaHei" charset="-122"/>
              </a:rPr>
              <a:t> (5-ASA), </a:t>
            </a:r>
            <a:r>
              <a:rPr lang="it-IT" sz="2400" dirty="0" smtClean="0">
                <a:ea typeface="Microsoft YaHei" charset="-122"/>
              </a:rPr>
              <a:t>antibiotici, terapia </a:t>
            </a:r>
            <a:r>
              <a:rPr lang="it-IT" sz="2400" dirty="0">
                <a:ea typeface="Microsoft YaHei" charset="-122"/>
              </a:rPr>
              <a:t>nutrizionale, </a:t>
            </a:r>
            <a:r>
              <a:rPr lang="it-IT" sz="2400" dirty="0" smtClean="0">
                <a:ea typeface="Microsoft YaHei" charset="-122"/>
              </a:rPr>
              <a:t>sintomatica</a:t>
            </a:r>
          </a:p>
          <a:p>
            <a:pPr>
              <a:buClr>
                <a:srgbClr val="FFFFFF"/>
              </a:buClr>
              <a:buSzPct val="6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it-IT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a typeface="Microsoft YaHei" charset="-122"/>
              </a:rPr>
              <a:t>II </a:t>
            </a:r>
            <a:r>
              <a:rPr lang="it-IT" sz="2400" b="1" dirty="0">
                <a:solidFill>
                  <a:schemeClr val="accent1">
                    <a:lumMod val="60000"/>
                    <a:lumOff val="40000"/>
                  </a:schemeClr>
                </a:solidFill>
                <a:ea typeface="Microsoft YaHei" charset="-122"/>
              </a:rPr>
              <a:t>LIVELLO:</a:t>
            </a:r>
            <a:r>
              <a:rPr lang="it-IT" sz="2400" dirty="0">
                <a:solidFill>
                  <a:schemeClr val="accent1">
                    <a:lumMod val="60000"/>
                    <a:lumOff val="40000"/>
                  </a:schemeClr>
                </a:solidFill>
                <a:ea typeface="Microsoft YaHei" charset="-122"/>
              </a:rPr>
              <a:t> </a:t>
            </a:r>
            <a:r>
              <a:rPr lang="it-IT" sz="2400" dirty="0" smtClean="0">
                <a:ea typeface="Microsoft YaHei" charset="-122"/>
              </a:rPr>
              <a:t>corticosteroidi</a:t>
            </a:r>
          </a:p>
          <a:p>
            <a:pPr>
              <a:buClr>
                <a:srgbClr val="FFFFFF"/>
              </a:buClr>
              <a:buSzPct val="6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it-IT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a typeface="Microsoft YaHei" charset="-122"/>
              </a:rPr>
              <a:t>III </a:t>
            </a:r>
            <a:r>
              <a:rPr lang="it-IT" sz="2400" b="1" dirty="0">
                <a:solidFill>
                  <a:schemeClr val="accent1">
                    <a:lumMod val="60000"/>
                    <a:lumOff val="40000"/>
                  </a:schemeClr>
                </a:solidFill>
                <a:ea typeface="Microsoft YaHei" charset="-122"/>
              </a:rPr>
              <a:t>LIVELLO:</a:t>
            </a:r>
            <a:r>
              <a:rPr lang="it-IT" sz="2400" dirty="0">
                <a:solidFill>
                  <a:srgbClr val="FFFF66"/>
                </a:solidFill>
                <a:ea typeface="Microsoft YaHei" charset="-122"/>
              </a:rPr>
              <a:t> </a:t>
            </a:r>
            <a:r>
              <a:rPr lang="it-IT" sz="2400" dirty="0" smtClean="0">
                <a:ea typeface="Microsoft YaHei" charset="-122"/>
              </a:rPr>
              <a:t>immunomodulatori:</a:t>
            </a:r>
          </a:p>
          <a:p>
            <a:pPr marL="342900" indent="-342900">
              <a:buClr>
                <a:srgbClr val="FFFFFF"/>
              </a:buClr>
              <a:buSzPct val="60000"/>
              <a:buFont typeface="Wingdings" panose="05000000000000000000" pitchFamily="2" charset="2"/>
              <a:buChar char="Ø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it-IT" sz="2400" dirty="0" smtClean="0">
                <a:ea typeface="Microsoft YaHei" charset="-122"/>
              </a:rPr>
              <a:t> 	immunosoppressori (</a:t>
            </a:r>
            <a:r>
              <a:rPr lang="it-IT" sz="2400" dirty="0" err="1" smtClean="0">
                <a:ea typeface="Microsoft YaHei" charset="-122"/>
              </a:rPr>
              <a:t>azatioprina</a:t>
            </a:r>
            <a:r>
              <a:rPr lang="it-IT" sz="2400" dirty="0" smtClean="0">
                <a:ea typeface="Microsoft YaHei" charset="-122"/>
              </a:rPr>
              <a:t>)</a:t>
            </a:r>
          </a:p>
          <a:p>
            <a:pPr marL="342900" indent="-342900">
              <a:buClr>
                <a:srgbClr val="FFFFFF"/>
              </a:buClr>
              <a:buSzPct val="60000"/>
              <a:buFont typeface="Wingdings" panose="05000000000000000000" pitchFamily="2" charset="2"/>
              <a:buChar char="Ø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it-IT" sz="2400" dirty="0">
                <a:ea typeface="Microsoft YaHei" charset="-122"/>
              </a:rPr>
              <a:t>	</a:t>
            </a:r>
            <a:r>
              <a:rPr lang="it-IT" sz="2400" dirty="0" smtClean="0">
                <a:ea typeface="Microsoft YaHei" charset="-122"/>
              </a:rPr>
              <a:t>farmaci biologici: (</a:t>
            </a:r>
            <a:r>
              <a:rPr lang="it-IT" sz="2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Anti-TNF, Anti-</a:t>
            </a:r>
            <a:r>
              <a:rPr lang="it-IT" sz="2400" dirty="0" err="1" smtClean="0">
                <a:ea typeface="Times New Roman" panose="02020603050405020304" pitchFamily="18" charset="0"/>
                <a:cs typeface="Times New Roman" panose="02020603050405020304" pitchFamily="18" charset="0"/>
              </a:rPr>
              <a:t>integrine</a:t>
            </a:r>
            <a:r>
              <a:rPr lang="it-IT" sz="2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, Anti-IL-12/23, JAK-inibitori)</a:t>
            </a:r>
            <a:endParaRPr lang="it-IT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98513" lvl="1" indent="-341313">
              <a:spcBef>
                <a:spcPts val="800"/>
              </a:spcBef>
              <a:spcAft>
                <a:spcPts val="2800"/>
              </a:spcAft>
              <a:buClr>
                <a:srgbClr val="FFFFFF"/>
              </a:buClr>
              <a:buSzPct val="60000"/>
              <a:buFont typeface="Wingdings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it-IT" sz="3200" dirty="0">
              <a:ea typeface="Microsoft YaHei" charset="-122"/>
            </a:endParaRPr>
          </a:p>
        </p:txBody>
      </p:sp>
      <p:pic>
        <p:nvPicPr>
          <p:cNvPr id="37892" name="Picture 3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9237" y="1661317"/>
            <a:ext cx="1530350" cy="240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" name="Rettangolo 1"/>
          <p:cNvSpPr/>
          <p:nvPr/>
        </p:nvSpPr>
        <p:spPr>
          <a:xfrm>
            <a:off x="2128009" y="5453887"/>
            <a:ext cx="9636153" cy="10143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8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Obiettivo </a:t>
            </a:r>
            <a:r>
              <a:rPr lang="it-IT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moderno</a:t>
            </a:r>
            <a:r>
              <a:rPr lang="it-IT" sz="28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it-IT" sz="28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28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Remissione clinica + remissione endoscopica (“</a:t>
            </a:r>
            <a:r>
              <a:rPr lang="it-IT" sz="28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treat</a:t>
            </a:r>
            <a:r>
              <a:rPr lang="it-IT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to target”)</a:t>
            </a:r>
            <a:endParaRPr lang="it-IT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6" name="Gruppo 5"/>
          <p:cNvGrpSpPr/>
          <p:nvPr/>
        </p:nvGrpSpPr>
        <p:grpSpPr>
          <a:xfrm>
            <a:off x="0" y="0"/>
            <a:ext cx="12192000" cy="1076325"/>
            <a:chOff x="0" y="75501"/>
            <a:chExt cx="12192000" cy="1076325"/>
          </a:xfrm>
        </p:grpSpPr>
        <p:pic>
          <p:nvPicPr>
            <p:cNvPr id="7" name="Immagin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75501"/>
              <a:ext cx="9772650" cy="1076325"/>
            </a:xfrm>
            <a:prstGeom prst="rect">
              <a:avLst/>
            </a:prstGeom>
          </p:spPr>
        </p:pic>
        <p:pic>
          <p:nvPicPr>
            <p:cNvPr id="8" name="Immagine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>
              <a:off x="6946086" y="75501"/>
              <a:ext cx="5245914" cy="1076325"/>
            </a:xfrm>
            <a:prstGeom prst="rect">
              <a:avLst/>
            </a:prstGeom>
          </p:spPr>
        </p:pic>
      </p:grpSp>
      <p:pic>
        <p:nvPicPr>
          <p:cNvPr id="2050" name="Picture 2" descr="Simbolo Dell'obiettivo Battuto E Dell'obiettivo Raggiunto Con Freccia Al  Centro Illustrazione Vettoriale - Illustrazione di nero, vantaggio:  200726340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57" y="4527235"/>
            <a:ext cx="2808913" cy="2808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tella a 5 punte 2"/>
          <p:cNvSpPr/>
          <p:nvPr/>
        </p:nvSpPr>
        <p:spPr>
          <a:xfrm>
            <a:off x="880844" y="4295163"/>
            <a:ext cx="142613" cy="142613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Stella a 5 punte 10"/>
          <p:cNvSpPr/>
          <p:nvPr/>
        </p:nvSpPr>
        <p:spPr>
          <a:xfrm>
            <a:off x="880844" y="4669848"/>
            <a:ext cx="142613" cy="142613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861784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>
            <a:extLst>
              <a:ext uri="{FF2B5EF4-FFF2-40B4-BE49-F238E27FC236}">
                <a16:creationId xmlns:a16="http://schemas.microsoft.com/office/drawing/2014/main" id="{B2204323-DD92-48CB-AB38-FAC8FA0B95A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23009" y="745237"/>
            <a:ext cx="8229600" cy="1312863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it-IT" sz="4000" b="1" dirty="0"/>
              <a:t>TERAPIA </a:t>
            </a:r>
            <a:r>
              <a:rPr lang="it-IT" sz="4000" b="1" dirty="0" smtClean="0"/>
              <a:t>CHIRURGICA</a:t>
            </a:r>
            <a:endParaRPr lang="it-IT" sz="4000" b="1" dirty="0"/>
          </a:p>
        </p:txBody>
      </p:sp>
      <p:sp>
        <p:nvSpPr>
          <p:cNvPr id="23554" name="Text Box 2">
            <a:extLst>
              <a:ext uri="{FF2B5EF4-FFF2-40B4-BE49-F238E27FC236}">
                <a16:creationId xmlns:a16="http://schemas.microsoft.com/office/drawing/2014/main" id="{8A3241C5-DD38-451C-BC54-D8A222800C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2" y="2072382"/>
            <a:ext cx="8370814" cy="213609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9pPr>
          </a:lstStyle>
          <a:p>
            <a:pPr algn="just">
              <a:spcBef>
                <a:spcPts val="2000"/>
              </a:spcBef>
              <a:buSzPct val="100000"/>
              <a:defRPr/>
            </a:pPr>
            <a:r>
              <a:rPr lang="it-IT" sz="3200" dirty="0">
                <a:solidFill>
                  <a:schemeClr val="tx1"/>
                </a:solidFill>
                <a:latin typeface="+mn-lt"/>
              </a:rPr>
              <a:t>La chirurgia </a:t>
            </a:r>
            <a:r>
              <a:rPr lang="it-IT" sz="3200" b="1" dirty="0">
                <a:solidFill>
                  <a:schemeClr val="tx1"/>
                </a:solidFill>
                <a:latin typeface="+mn-lt"/>
              </a:rPr>
              <a:t>non è curativa</a:t>
            </a:r>
            <a:endParaRPr lang="it-IT" sz="3200" dirty="0">
              <a:solidFill>
                <a:schemeClr val="tx1"/>
              </a:solidFill>
              <a:latin typeface="+mn-lt"/>
            </a:endParaRPr>
          </a:p>
          <a:p>
            <a:pPr algn="just">
              <a:spcBef>
                <a:spcPts val="2000"/>
              </a:spcBef>
              <a:buSzPct val="100000"/>
              <a:defRPr/>
            </a:pPr>
            <a:r>
              <a:rPr lang="it-IT" sz="2800" dirty="0" smtClean="0">
                <a:solidFill>
                  <a:schemeClr val="tx1"/>
                </a:solidFill>
                <a:latin typeface="+mn-lt"/>
              </a:rPr>
              <a:t>Le </a:t>
            </a:r>
            <a:r>
              <a:rPr lang="it-IT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complicanze</a:t>
            </a:r>
            <a:r>
              <a:rPr lang="it-IT" sz="2800" dirty="0">
                <a:solidFill>
                  <a:schemeClr val="tx1"/>
                </a:solidFill>
                <a:latin typeface="+mn-lt"/>
              </a:rPr>
              <a:t>, il </a:t>
            </a:r>
            <a:r>
              <a:rPr lang="it-IT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fallimento della terapia</a:t>
            </a:r>
            <a:r>
              <a:rPr lang="it-IT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it-IT" sz="2800" dirty="0">
                <a:solidFill>
                  <a:schemeClr val="tx1"/>
                </a:solidFill>
                <a:latin typeface="+mn-lt"/>
              </a:rPr>
              <a:t>medica, </a:t>
            </a:r>
            <a:r>
              <a:rPr lang="it-IT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l’intolleranza alla terapia</a:t>
            </a:r>
            <a:r>
              <a:rPr lang="it-IT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it-IT" sz="2800" dirty="0">
                <a:solidFill>
                  <a:schemeClr val="tx1"/>
                </a:solidFill>
                <a:latin typeface="+mn-lt"/>
              </a:rPr>
              <a:t>medica rappresentano le indicazioni all’intervento </a:t>
            </a:r>
            <a:r>
              <a:rPr lang="it-IT" sz="2800" dirty="0" smtClean="0">
                <a:solidFill>
                  <a:schemeClr val="tx1"/>
                </a:solidFill>
                <a:latin typeface="+mn-lt"/>
              </a:rPr>
              <a:t>chirurgico</a:t>
            </a:r>
            <a:endParaRPr lang="it-IT" sz="2800" dirty="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4" name="Gruppo 3"/>
          <p:cNvGrpSpPr/>
          <p:nvPr/>
        </p:nvGrpSpPr>
        <p:grpSpPr>
          <a:xfrm>
            <a:off x="0" y="0"/>
            <a:ext cx="12192000" cy="1076325"/>
            <a:chOff x="0" y="75501"/>
            <a:chExt cx="12192000" cy="1076325"/>
          </a:xfrm>
        </p:grpSpPr>
        <p:pic>
          <p:nvPicPr>
            <p:cNvPr id="5" name="Immagin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75501"/>
              <a:ext cx="9772650" cy="1076325"/>
            </a:xfrm>
            <a:prstGeom prst="rect">
              <a:avLst/>
            </a:prstGeom>
          </p:spPr>
        </p:pic>
        <p:pic>
          <p:nvPicPr>
            <p:cNvPr id="6" name="Immagin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6946086" y="75501"/>
              <a:ext cx="5245914" cy="1076325"/>
            </a:xfrm>
            <a:prstGeom prst="rect">
              <a:avLst/>
            </a:prstGeom>
          </p:spPr>
        </p:pic>
      </p:grpSp>
      <p:sp>
        <p:nvSpPr>
          <p:cNvPr id="3" name="Rettangolo 2"/>
          <p:cNvSpPr/>
          <p:nvPr/>
        </p:nvSpPr>
        <p:spPr>
          <a:xfrm>
            <a:off x="454405" y="4947272"/>
            <a:ext cx="11470619" cy="1569660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it-IT" sz="3200" dirty="0"/>
              <a:t>Resezioni minime, conservazione intestinale</a:t>
            </a:r>
          </a:p>
          <a:p>
            <a:pPr algn="ctr"/>
            <a:r>
              <a:rPr lang="it-IT" sz="3200" dirty="0"/>
              <a:t>EXERESI DEL SEGMENTO INTESTINALE MALATO CON ALCUNI CM DI TESSUTO APPARENTEMENTE SANO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Diffused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392520" y="1711858"/>
            <a:ext cx="2473781" cy="259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94732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title"/>
          </p:nvPr>
        </p:nvSpPr>
        <p:spPr>
          <a:xfrm>
            <a:off x="2000250" y="1160173"/>
            <a:ext cx="7772400" cy="1470025"/>
          </a:xfrm>
        </p:spPr>
        <p:txBody>
          <a:bodyPr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altLang="it-IT" b="1" dirty="0" smtClean="0">
                <a:latin typeface="+mn-lt"/>
              </a:rPr>
              <a:t>RETTOCOLITE ULCEROSA</a:t>
            </a:r>
            <a:br>
              <a:rPr lang="it-IT" altLang="it-IT" b="1" dirty="0" smtClean="0">
                <a:latin typeface="+mn-lt"/>
              </a:rPr>
            </a:br>
            <a:r>
              <a:rPr lang="it-IT" altLang="it-IT" b="1" dirty="0" smtClean="0">
                <a:latin typeface="+mn-lt"/>
              </a:rPr>
              <a:t>(RCU)</a:t>
            </a:r>
          </a:p>
        </p:txBody>
      </p:sp>
      <p:grpSp>
        <p:nvGrpSpPr>
          <p:cNvPr id="3" name="Gruppo 2"/>
          <p:cNvGrpSpPr/>
          <p:nvPr/>
        </p:nvGrpSpPr>
        <p:grpSpPr>
          <a:xfrm>
            <a:off x="0" y="0"/>
            <a:ext cx="12192000" cy="1076325"/>
            <a:chOff x="0" y="75501"/>
            <a:chExt cx="12192000" cy="1076325"/>
          </a:xfrm>
        </p:grpSpPr>
        <p:pic>
          <p:nvPicPr>
            <p:cNvPr id="4" name="Immagin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75501"/>
              <a:ext cx="9772650" cy="1076325"/>
            </a:xfrm>
            <a:prstGeom prst="rect">
              <a:avLst/>
            </a:prstGeom>
          </p:spPr>
        </p:pic>
        <p:pic>
          <p:nvPicPr>
            <p:cNvPr id="5" name="Immagin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6946086" y="75501"/>
              <a:ext cx="5245914" cy="1076325"/>
            </a:xfrm>
            <a:prstGeom prst="rect">
              <a:avLst/>
            </a:prstGeom>
          </p:spPr>
        </p:pic>
      </p:grp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65064" y="3126800"/>
            <a:ext cx="7001138" cy="204730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341313" algn="ctr">
              <a:buFont typeface="Arial" panose="020B0604020202020204" pitchFamily="34" charset="0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it-IT" altLang="it-IT" sz="3600" dirty="0" smtClean="0"/>
              <a:t>Affezione </a:t>
            </a:r>
            <a:r>
              <a:rPr lang="it-IT" altLang="it-IT" sz="3600" i="1" dirty="0" smtClean="0">
                <a:solidFill>
                  <a:srgbClr val="6600CC"/>
                </a:solidFill>
              </a:rPr>
              <a:t>cronica</a:t>
            </a:r>
            <a:r>
              <a:rPr lang="it-IT" altLang="it-IT" sz="3600" dirty="0" smtClean="0"/>
              <a:t> ad eziologia </a:t>
            </a:r>
            <a:r>
              <a:rPr lang="it-IT" altLang="it-IT" sz="3600" i="1" dirty="0" smtClean="0">
                <a:solidFill>
                  <a:srgbClr val="6600CC"/>
                </a:solidFill>
              </a:rPr>
              <a:t>multifattoriale</a:t>
            </a:r>
            <a:r>
              <a:rPr lang="it-IT" altLang="it-IT" sz="3600" dirty="0" smtClean="0"/>
              <a:t> con andamento recidivo-remittente, caratterizzata da uno stato infiammatorio cronico della </a:t>
            </a:r>
            <a:r>
              <a:rPr lang="it-IT" altLang="it-IT" sz="3600" i="1" dirty="0" smtClean="0">
                <a:solidFill>
                  <a:srgbClr val="6600CC"/>
                </a:solidFill>
              </a:rPr>
              <a:t>mucosa</a:t>
            </a:r>
            <a:r>
              <a:rPr lang="it-IT" altLang="it-IT" sz="3600" dirty="0" smtClean="0"/>
              <a:t> colica, che colpisce il </a:t>
            </a:r>
            <a:r>
              <a:rPr lang="it-IT" altLang="it-IT" sz="3600" i="1" dirty="0" smtClean="0">
                <a:solidFill>
                  <a:srgbClr val="6600CC"/>
                </a:solidFill>
              </a:rPr>
              <a:t>retto</a:t>
            </a:r>
            <a:r>
              <a:rPr lang="it-IT" altLang="it-IT" sz="3600" dirty="0" smtClean="0"/>
              <a:t>, ma che può estendersi a tutto il </a:t>
            </a:r>
            <a:r>
              <a:rPr lang="it-IT" altLang="it-IT" sz="3600" i="1" dirty="0" smtClean="0">
                <a:solidFill>
                  <a:srgbClr val="6600CC"/>
                </a:solidFill>
              </a:rPr>
              <a:t>colon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39993" y="3040546"/>
            <a:ext cx="3343304" cy="2891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71374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>
            <a:extLst>
              <a:ext uri="{FF2B5EF4-FFF2-40B4-BE49-F238E27FC236}">
                <a16:creationId xmlns:a16="http://schemas.microsoft.com/office/drawing/2014/main" id="{26A10D88-7821-43F0-807B-F63F189A571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89734" y="1048275"/>
            <a:ext cx="8229600" cy="1143000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it-IT" b="1" dirty="0"/>
              <a:t>SEDE</a:t>
            </a:r>
          </a:p>
        </p:txBody>
      </p:sp>
      <p:sp>
        <p:nvSpPr>
          <p:cNvPr id="5122" name="Rectangle 2">
            <a:extLst>
              <a:ext uri="{FF2B5EF4-FFF2-40B4-BE49-F238E27FC236}">
                <a16:creationId xmlns:a16="http://schemas.microsoft.com/office/drawing/2014/main" id="{FED70BCE-15E5-4874-B1E4-8C9CA9C425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4645" y="2659101"/>
            <a:ext cx="2356669" cy="1132724"/>
          </a:xfrm>
        </p:spPr>
        <p:txBody>
          <a:bodyPr>
            <a:noAutofit/>
          </a:bodyPr>
          <a:lstStyle/>
          <a:p>
            <a:pPr marL="341313" indent="-341313">
              <a:buClr>
                <a:schemeClr val="accent1"/>
              </a:buClr>
              <a:buSzPct val="60000"/>
              <a:buFont typeface="Wingdings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it-IT" sz="4000" dirty="0" smtClean="0"/>
              <a:t>Colon</a:t>
            </a:r>
          </a:p>
          <a:p>
            <a:pPr marL="341313" indent="-341313">
              <a:buClr>
                <a:schemeClr val="accent1"/>
              </a:buClr>
              <a:buSzPct val="60000"/>
              <a:buFont typeface="Wingdings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it-IT" sz="4000" dirty="0" smtClean="0"/>
              <a:t>Retto</a:t>
            </a:r>
            <a:endParaRPr lang="it-IT" sz="4000" dirty="0"/>
          </a:p>
        </p:txBody>
      </p:sp>
      <p:grpSp>
        <p:nvGrpSpPr>
          <p:cNvPr id="6" name="Gruppo 5"/>
          <p:cNvGrpSpPr/>
          <p:nvPr/>
        </p:nvGrpSpPr>
        <p:grpSpPr>
          <a:xfrm>
            <a:off x="0" y="0"/>
            <a:ext cx="12192000" cy="1076325"/>
            <a:chOff x="0" y="75501"/>
            <a:chExt cx="12192000" cy="1076325"/>
          </a:xfrm>
        </p:grpSpPr>
        <p:pic>
          <p:nvPicPr>
            <p:cNvPr id="7" name="Immagin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75501"/>
              <a:ext cx="9772650" cy="1076325"/>
            </a:xfrm>
            <a:prstGeom prst="rect">
              <a:avLst/>
            </a:prstGeom>
          </p:spPr>
        </p:pic>
        <p:pic>
          <p:nvPicPr>
            <p:cNvPr id="8" name="Immagin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6946086" y="75501"/>
              <a:ext cx="5245914" cy="1076325"/>
            </a:xfrm>
            <a:prstGeom prst="rect">
              <a:avLst/>
            </a:prstGeom>
          </p:spPr>
        </p:pic>
      </p:grpSp>
      <p:sp>
        <p:nvSpPr>
          <p:cNvPr id="2" name="CasellaDiTesto 1"/>
          <p:cNvSpPr txBox="1"/>
          <p:nvPr/>
        </p:nvSpPr>
        <p:spPr>
          <a:xfrm>
            <a:off x="717578" y="4449225"/>
            <a:ext cx="5201175" cy="184665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it-IT" sz="3200" dirty="0"/>
              <a:t>Coinvolgimento sempre </a:t>
            </a:r>
            <a:r>
              <a:rPr lang="it-IT" sz="3200" dirty="0" smtClean="0"/>
              <a:t>rettale con estensione continua </a:t>
            </a:r>
            <a:r>
              <a:rPr lang="it-IT" sz="3200" dirty="0" smtClean="0"/>
              <a:t>(</a:t>
            </a:r>
            <a:r>
              <a:rPr lang="it-IT" sz="3200" u="sng" dirty="0" smtClean="0"/>
              <a:t>NO SKIP LESION</a:t>
            </a:r>
            <a:r>
              <a:rPr lang="it-IT" sz="3200" dirty="0" smtClean="0"/>
              <a:t>)</a:t>
            </a:r>
            <a:endParaRPr lang="it-IT" sz="3200" dirty="0"/>
          </a:p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0610" y="1313273"/>
            <a:ext cx="4975297" cy="4957103"/>
          </a:xfrm>
          <a:prstGeom prst="rect">
            <a:avLst/>
          </a:prstGeom>
          <a:ln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41054722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01336" y="2568344"/>
            <a:ext cx="784370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Le alterazioni patologiche </a:t>
            </a:r>
            <a:r>
              <a:rPr lang="it-IT" sz="2400" dirty="0" smtClean="0"/>
              <a:t>iniziano sotto </a:t>
            </a:r>
            <a:r>
              <a:rPr lang="it-IT" sz="2400" dirty="0"/>
              <a:t>dell'epitelio mucoso, con </a:t>
            </a:r>
            <a:r>
              <a:rPr lang="it-IT" sz="2400" dirty="0" smtClean="0"/>
              <a:t>la </a:t>
            </a:r>
            <a:r>
              <a:rPr lang="it-IT" sz="2400" dirty="0"/>
              <a:t>progressiva infiltrazione della lamina propria con plasmacellule, eosinofili, linfociti,  mastcellule e leucociti polimorfonucleati. Alla fine si sviluppano gli ascessi nelle cripte, la necrosi dell'epitelio e l'ulcerazione della </a:t>
            </a:r>
            <a:r>
              <a:rPr lang="it-IT" sz="2400" dirty="0" smtClean="0"/>
              <a:t>mucosa.</a:t>
            </a:r>
            <a:r>
              <a:rPr lang="it-IT" sz="2400" dirty="0"/>
              <a:t> </a:t>
            </a:r>
            <a:r>
              <a:rPr lang="it-IT" sz="2400" dirty="0" smtClean="0"/>
              <a:t>La </a:t>
            </a:r>
            <a:r>
              <a:rPr lang="it-IT" sz="2400" dirty="0"/>
              <a:t>mucosa è </a:t>
            </a:r>
            <a:r>
              <a:rPr lang="it-IT" sz="2400" dirty="0" smtClean="0"/>
              <a:t>friabile; un </a:t>
            </a:r>
            <a:r>
              <a:rPr lang="it-IT" sz="2400" dirty="0"/>
              <a:t>trauma minimo (fragilità) causa un sanguinamento a nappo. </a:t>
            </a:r>
            <a:r>
              <a:rPr lang="it-IT" sz="2400" dirty="0" smtClean="0"/>
              <a:t>Sulla mucosa compaiono </a:t>
            </a:r>
            <a:r>
              <a:rPr lang="it-IT" sz="2400" dirty="0"/>
              <a:t>una miriade di piccole ulcerazioni che trasudano </a:t>
            </a:r>
            <a:r>
              <a:rPr lang="it-IT" sz="2400" dirty="0" smtClean="0"/>
              <a:t>sangue e pus</a:t>
            </a:r>
            <a:r>
              <a:rPr lang="it-IT" sz="2400" dirty="0"/>
              <a:t> </a:t>
            </a:r>
            <a:r>
              <a:rPr lang="it-IT" sz="2400" dirty="0" smtClean="0"/>
              <a:t>e </a:t>
            </a:r>
            <a:r>
              <a:rPr lang="it-IT" sz="2400" dirty="0" err="1" smtClean="0"/>
              <a:t>pseudopolipi</a:t>
            </a:r>
            <a:r>
              <a:rPr lang="it-IT" sz="2400" dirty="0" smtClean="0"/>
              <a:t> infiammatori </a:t>
            </a:r>
            <a:endParaRPr lang="it-IT" sz="2400" dirty="0"/>
          </a:p>
        </p:txBody>
      </p:sp>
      <p:grpSp>
        <p:nvGrpSpPr>
          <p:cNvPr id="9" name="Gruppo 8"/>
          <p:cNvGrpSpPr/>
          <p:nvPr/>
        </p:nvGrpSpPr>
        <p:grpSpPr>
          <a:xfrm>
            <a:off x="0" y="0"/>
            <a:ext cx="12192000" cy="1076325"/>
            <a:chOff x="0" y="75501"/>
            <a:chExt cx="12192000" cy="1076325"/>
          </a:xfrm>
        </p:grpSpPr>
        <p:pic>
          <p:nvPicPr>
            <p:cNvPr id="10" name="Immagin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75501"/>
              <a:ext cx="9772650" cy="1076325"/>
            </a:xfrm>
            <a:prstGeom prst="rect">
              <a:avLst/>
            </a:prstGeom>
          </p:spPr>
        </p:pic>
        <p:pic>
          <p:nvPicPr>
            <p:cNvPr id="11" name="Immagine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6946086" y="75501"/>
              <a:ext cx="5245914" cy="1076325"/>
            </a:xfrm>
            <a:prstGeom prst="rect">
              <a:avLst/>
            </a:prstGeom>
          </p:spPr>
        </p:pic>
      </p:grpSp>
      <p:pic>
        <p:nvPicPr>
          <p:cNvPr id="4" name="Immagin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81673" y="1540589"/>
            <a:ext cx="3781953" cy="4582164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201336" y="1271231"/>
            <a:ext cx="41526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 dirty="0" smtClean="0"/>
              <a:t>Anatomia patologica</a:t>
            </a:r>
            <a:endParaRPr lang="it-IT" sz="3600" b="1" dirty="0"/>
          </a:p>
        </p:txBody>
      </p:sp>
    </p:spTree>
    <p:extLst>
      <p:ext uri="{BB962C8B-B14F-4D97-AF65-F5344CB8AC3E}">
        <p14:creationId xmlns:p14="http://schemas.microsoft.com/office/powerpoint/2010/main" val="138003835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ChangeArrowheads="1"/>
          </p:cNvSpPr>
          <p:nvPr>
            <p:ph type="title"/>
          </p:nvPr>
        </p:nvSpPr>
        <p:spPr>
          <a:xfrm>
            <a:off x="76899" y="1029648"/>
            <a:ext cx="8229600" cy="1143000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altLang="it-IT" dirty="0" smtClean="0">
                <a:latin typeface="+mn-lt"/>
              </a:rPr>
              <a:t>Clinica</a:t>
            </a:r>
          </a:p>
        </p:txBody>
      </p:sp>
      <p:graphicFrame>
        <p:nvGraphicFramePr>
          <p:cNvPr id="6146" name="Group 2">
            <a:extLst>
              <a:ext uri="{FF2B5EF4-FFF2-40B4-BE49-F238E27FC236}">
                <a16:creationId xmlns:a16="http://schemas.microsoft.com/office/drawing/2014/main" id="{997C9EEA-C5C0-45EC-A3A2-7336A82AA7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3570131"/>
              </p:ext>
            </p:extLst>
          </p:nvPr>
        </p:nvGraphicFramePr>
        <p:xfrm>
          <a:off x="3046602" y="1499533"/>
          <a:ext cx="8231188" cy="5294238"/>
        </p:xfrm>
        <a:graphic>
          <a:graphicData uri="http://schemas.openxmlformats.org/drawingml/2006/table">
            <a:tbl>
              <a:tblPr/>
              <a:tblGrid>
                <a:gridCol w="4116388">
                  <a:extLst>
                    <a:ext uri="{9D8B030D-6E8A-4147-A177-3AD203B41FA5}">
                      <a16:colId xmlns:a16="http://schemas.microsoft.com/office/drawing/2014/main" val="238180651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679440329"/>
                    </a:ext>
                  </a:extLst>
                </a:gridCol>
              </a:tblGrid>
              <a:tr h="654050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5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it-IT" altLang="it-IT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INTESTINALI</a:t>
                      </a:r>
                    </a:p>
                  </a:txBody>
                  <a:tcPr marL="90000" marR="90000" marT="64440" marB="46800" horzOverflow="overflow">
                    <a:lnL>
                      <a:noFill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5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it-IT" altLang="it-IT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SISTEMICHE</a:t>
                      </a:r>
                    </a:p>
                  </a:txBody>
                  <a:tcPr marL="90000" marR="90000" marT="64440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797977"/>
                  </a:ext>
                </a:extLst>
              </a:tr>
              <a:tr h="1328738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5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it-IT" altLang="it-IT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TIPICHE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95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it-IT" altLang="it-IT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Diarrea con feci </a:t>
                      </a:r>
                      <a:r>
                        <a:rPr kumimoji="0" lang="it-IT" altLang="it-IT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frammiste a sangue</a:t>
                      </a:r>
                    </a:p>
                  </a:txBody>
                  <a:tcPr marL="90000" marR="90000" marT="64440" marB="46800" horzOverflow="overflow">
                    <a:lnL>
                      <a:noFill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5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it-IT" altLang="it-IT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Febbre, anemia, astenia, calo ponderale</a:t>
                      </a:r>
                    </a:p>
                  </a:txBody>
                  <a:tcPr marL="90000" marR="90000" marT="61920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8730937"/>
                  </a:ext>
                </a:extLst>
              </a:tr>
              <a:tr h="1693863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5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it-IT" altLang="it-IT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FREQUENTI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95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it-IT" altLang="it-IT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Dolore ai quadranti inferiori, crampi</a:t>
                      </a:r>
                      <a:r>
                        <a:rPr kumimoji="0" lang="it-IT" altLang="it-IT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, tenesmo </a:t>
                      </a:r>
                      <a:r>
                        <a:rPr kumimoji="0" lang="it-IT" altLang="it-IT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  <a:sym typeface="Wingdings" panose="05000000000000000000" pitchFamily="2" charset="2"/>
                        </a:rPr>
                        <a:t></a:t>
                      </a:r>
                      <a:r>
                        <a:rPr kumimoji="0" lang="it-IT" altLang="it-IT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 </a:t>
                      </a:r>
                      <a:r>
                        <a:rPr kumimoji="0" lang="it-IT" altLang="it-IT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senso di evacuazione </a:t>
                      </a:r>
                      <a:r>
                        <a:rPr kumimoji="0" lang="it-IT" altLang="it-IT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incompleta ed urgenza evacuativa</a:t>
                      </a:r>
                      <a:endParaRPr kumimoji="0" lang="it-IT" altLang="it-IT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Microsoft YaHei" panose="020B0503020204020204" pitchFamily="34" charset="-122"/>
                      </a:endParaRPr>
                    </a:p>
                  </a:txBody>
                  <a:tcPr marL="90000" marR="90000" marT="64440" marB="46800" horzOverflow="overflow">
                    <a:lnL>
                      <a:noFill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5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it-IT" altLang="it-IT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Manifestazioni </a:t>
                      </a:r>
                      <a:r>
                        <a:rPr kumimoji="0" lang="it-IT" altLang="it-IT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extraintestinali</a:t>
                      </a:r>
                      <a:r>
                        <a:rPr kumimoji="0" lang="it-IT" altLang="it-IT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: dermatologiche</a:t>
                      </a:r>
                      <a:r>
                        <a:rPr kumimoji="0" lang="it-IT" altLang="it-IT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icrosoft YaHei" panose="020B0503020204020204" pitchFamily="34" charset="-122"/>
                        </a:rPr>
                        <a:t>, articolari, oftalmiche</a:t>
                      </a:r>
                    </a:p>
                  </a:txBody>
                  <a:tcPr marL="90000" marR="90000" marT="64440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1087291"/>
                  </a:ext>
                </a:extLst>
              </a:tr>
              <a:tr h="1328738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5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it-IT" altLang="it-IT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Microsoft YaHei" panose="020B0503020204020204" pitchFamily="34" charset="-122"/>
                      </a:endParaRPr>
                    </a:p>
                  </a:txBody>
                  <a:tcPr marL="90000" marR="90000" marT="64440" marB="46800" horzOverflow="overflow">
                    <a:lnL>
                      <a:noFill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90000" marR="90000" marT="61920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0027143"/>
                  </a:ext>
                </a:extLst>
              </a:tr>
            </a:tbl>
          </a:graphicData>
        </a:graphic>
      </p:graphicFrame>
      <p:grpSp>
        <p:nvGrpSpPr>
          <p:cNvPr id="4" name="Gruppo 3"/>
          <p:cNvGrpSpPr/>
          <p:nvPr/>
        </p:nvGrpSpPr>
        <p:grpSpPr>
          <a:xfrm>
            <a:off x="0" y="0"/>
            <a:ext cx="12192000" cy="1076325"/>
            <a:chOff x="0" y="75501"/>
            <a:chExt cx="12192000" cy="1076325"/>
          </a:xfrm>
        </p:grpSpPr>
        <p:pic>
          <p:nvPicPr>
            <p:cNvPr id="5" name="Immagin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75501"/>
              <a:ext cx="9772650" cy="1076325"/>
            </a:xfrm>
            <a:prstGeom prst="rect">
              <a:avLst/>
            </a:prstGeom>
          </p:spPr>
        </p:pic>
        <p:pic>
          <p:nvPicPr>
            <p:cNvPr id="6" name="Immagin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6946086" y="75501"/>
              <a:ext cx="5245914" cy="10763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230153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ChangeArrowheads="1"/>
          </p:cNvSpPr>
          <p:nvPr>
            <p:ph type="title"/>
          </p:nvPr>
        </p:nvSpPr>
        <p:spPr>
          <a:xfrm>
            <a:off x="76899" y="1028700"/>
            <a:ext cx="8229600" cy="1143000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altLang="it-IT" dirty="0" smtClean="0">
                <a:latin typeface="+mn-lt"/>
              </a:rPr>
              <a:t>Classificazione clinica</a:t>
            </a:r>
          </a:p>
        </p:txBody>
      </p:sp>
      <p:grpSp>
        <p:nvGrpSpPr>
          <p:cNvPr id="4" name="Gruppo 3"/>
          <p:cNvGrpSpPr/>
          <p:nvPr/>
        </p:nvGrpSpPr>
        <p:grpSpPr>
          <a:xfrm>
            <a:off x="0" y="0"/>
            <a:ext cx="12192000" cy="1076325"/>
            <a:chOff x="0" y="75501"/>
            <a:chExt cx="12192000" cy="1076325"/>
          </a:xfrm>
        </p:grpSpPr>
        <p:pic>
          <p:nvPicPr>
            <p:cNvPr id="5" name="Immagin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75501"/>
              <a:ext cx="9772650" cy="1076325"/>
            </a:xfrm>
            <a:prstGeom prst="rect">
              <a:avLst/>
            </a:prstGeom>
          </p:spPr>
        </p:pic>
        <p:pic>
          <p:nvPicPr>
            <p:cNvPr id="6" name="Immagin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6946086" y="75501"/>
              <a:ext cx="5245914" cy="1076325"/>
            </a:xfrm>
            <a:prstGeom prst="rect">
              <a:avLst/>
            </a:prstGeom>
          </p:spPr>
        </p:pic>
      </p:grpSp>
      <p:grpSp>
        <p:nvGrpSpPr>
          <p:cNvPr id="24" name="Gruppo 23"/>
          <p:cNvGrpSpPr/>
          <p:nvPr/>
        </p:nvGrpSpPr>
        <p:grpSpPr>
          <a:xfrm>
            <a:off x="1578946" y="1948441"/>
            <a:ext cx="8838377" cy="4597826"/>
            <a:chOff x="1578946" y="1948441"/>
            <a:chExt cx="8838377" cy="4597826"/>
          </a:xfrm>
        </p:grpSpPr>
        <p:graphicFrame>
          <p:nvGraphicFramePr>
            <p:cNvPr id="15" name="Diagramma 14"/>
            <p:cNvGraphicFramePr/>
            <p:nvPr>
              <p:extLst>
                <p:ext uri="{D42A27DB-BD31-4B8C-83A1-F6EECF244321}">
                  <p14:modId xmlns:p14="http://schemas.microsoft.com/office/powerpoint/2010/main" val="3812303815"/>
                </p:ext>
              </p:extLst>
            </p:nvPr>
          </p:nvGraphicFramePr>
          <p:xfrm>
            <a:off x="1578946" y="1948441"/>
            <a:ext cx="6614757" cy="459782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5" r:lo="rId6" r:qs="rId7" r:cs="rId8"/>
            </a:graphicData>
          </a:graphic>
        </p:graphicFrame>
        <p:grpSp>
          <p:nvGrpSpPr>
            <p:cNvPr id="18" name="Gruppo 17"/>
            <p:cNvGrpSpPr/>
            <p:nvPr/>
          </p:nvGrpSpPr>
          <p:grpSpPr>
            <a:xfrm>
              <a:off x="8457500" y="2027282"/>
              <a:ext cx="1959823" cy="595058"/>
              <a:chOff x="5648960" y="1247793"/>
              <a:chExt cx="2476500" cy="990600"/>
            </a:xfrm>
          </p:grpSpPr>
          <p:sp>
            <p:nvSpPr>
              <p:cNvPr id="22" name="Rettangolo 21"/>
              <p:cNvSpPr/>
              <p:nvPr/>
            </p:nvSpPr>
            <p:spPr>
              <a:xfrm>
                <a:off x="5648960" y="1247793"/>
                <a:ext cx="2476500" cy="990600"/>
              </a:xfrm>
              <a:prstGeom prst="rect">
                <a:avLst/>
              </a:pr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3" name="CasellaDiTesto 22"/>
              <p:cNvSpPr txBox="1"/>
              <p:nvPr/>
            </p:nvSpPr>
            <p:spPr>
              <a:xfrm>
                <a:off x="5648960" y="1247793"/>
                <a:ext cx="2476500" cy="86459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12928" tIns="178816" rIns="312928" bIns="178816" numCol="1" spcCol="1270" anchor="ctr" anchorCtr="0">
                <a:noAutofit/>
              </a:bodyPr>
              <a:lstStyle/>
              <a:p>
                <a:pPr lvl="0" algn="ctr" defTabSz="1955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it-IT" sz="1900" kern="1200" dirty="0" smtClean="0"/>
                  <a:t>Fulminante</a:t>
                </a:r>
                <a:endParaRPr lang="it-IT" sz="1900" kern="1200" dirty="0"/>
              </a:p>
            </p:txBody>
          </p:sp>
        </p:grpSp>
        <p:grpSp>
          <p:nvGrpSpPr>
            <p:cNvPr id="19" name="Gruppo 18"/>
            <p:cNvGrpSpPr/>
            <p:nvPr/>
          </p:nvGrpSpPr>
          <p:grpSpPr>
            <a:xfrm>
              <a:off x="8457500" y="2594683"/>
              <a:ext cx="1959823" cy="1932480"/>
              <a:chOff x="5648960" y="2238393"/>
              <a:chExt cx="2476500" cy="1932480"/>
            </a:xfrm>
          </p:grpSpPr>
          <p:sp>
            <p:nvSpPr>
              <p:cNvPr id="20" name="Rettangolo 19"/>
              <p:cNvSpPr/>
              <p:nvPr/>
            </p:nvSpPr>
            <p:spPr>
              <a:xfrm>
                <a:off x="5648960" y="2238393"/>
                <a:ext cx="2476500" cy="1932480"/>
              </a:xfrm>
              <a:prstGeom prst="rect">
                <a:avLst/>
              </a:prstGeom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1" name="CasellaDiTesto 20"/>
              <p:cNvSpPr txBox="1"/>
              <p:nvPr/>
            </p:nvSpPr>
            <p:spPr>
              <a:xfrm>
                <a:off x="5648960" y="2238393"/>
                <a:ext cx="2476500" cy="193248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34696" tIns="234696" rIns="312928" bIns="352044" numCol="1" spcCol="1270" anchor="t" anchorCtr="0">
                <a:noAutofit/>
              </a:bodyPr>
              <a:lstStyle/>
              <a:p>
                <a:pPr marL="285750" lvl="1" indent="-285750" algn="l" defTabSz="19558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it-IT" sz="4400" kern="1200"/>
              </a:p>
              <a:p>
                <a:pPr marL="285750" lvl="1" indent="-285750" algn="l" defTabSz="19558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it-IT" sz="4400" kern="1200"/>
              </a:p>
            </p:txBody>
          </p:sp>
        </p:grpSp>
        <p:sp>
          <p:nvSpPr>
            <p:cNvPr id="17" name="Rettangolo 16"/>
            <p:cNvSpPr/>
            <p:nvPr/>
          </p:nvSpPr>
          <p:spPr>
            <a:xfrm>
              <a:off x="8457500" y="2670376"/>
              <a:ext cx="1874378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SzPct val="130000"/>
                <a:buFont typeface="Arial" panose="020B0604020202020204" pitchFamily="34" charset="0"/>
                <a:buChar char="•"/>
              </a:pPr>
              <a:r>
                <a:rPr lang="it-IT" dirty="0"/>
                <a:t> Evoluzione della forma severa</a:t>
              </a:r>
            </a:p>
            <a:p>
              <a:pPr marL="285750" indent="-285750">
                <a:buSzPct val="130000"/>
                <a:buFont typeface="Arial" panose="020B0604020202020204" pitchFamily="34" charset="0"/>
                <a:buChar char="•"/>
              </a:pPr>
              <a:r>
                <a:rPr lang="it-IT" dirty="0"/>
                <a:t> Rischio di complicanze elevato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3121884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Grp="1" noChangeArrowheads="1"/>
          </p:cNvSpPr>
          <p:nvPr>
            <p:ph type="title"/>
          </p:nvPr>
        </p:nvSpPr>
        <p:spPr>
          <a:xfrm>
            <a:off x="227901" y="1454968"/>
            <a:ext cx="8229600" cy="1143000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altLang="it-IT" dirty="0" smtClean="0">
                <a:latin typeface="+mn-lt"/>
              </a:rPr>
              <a:t>Diagnosi</a:t>
            </a:r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3D0A8B21-852E-40FB-82AE-6135BD7A69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35983" y="2692620"/>
            <a:ext cx="5545137" cy="3197225"/>
          </a:xfrm>
        </p:spPr>
        <p:txBody>
          <a:bodyPr/>
          <a:lstStyle/>
          <a:p>
            <a:pPr marL="341313" indent="-341313">
              <a:buFont typeface="Times New Roman" panose="02020603050405020304" pitchFamily="18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it-IT" altLang="it-IT" dirty="0"/>
              <a:t>Storia clinica</a:t>
            </a:r>
          </a:p>
          <a:p>
            <a:pPr marL="341313" indent="-341313">
              <a:buFont typeface="Times New Roman" panose="02020603050405020304" pitchFamily="18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it-IT" altLang="it-IT" dirty="0"/>
              <a:t>Esami di laboratorio</a:t>
            </a:r>
          </a:p>
          <a:p>
            <a:pPr marL="341313" indent="-341313">
              <a:buFont typeface="Times New Roman" panose="02020603050405020304" pitchFamily="18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it-IT" altLang="it-IT" dirty="0" err="1"/>
              <a:t>Pancolonscopia</a:t>
            </a:r>
            <a:r>
              <a:rPr lang="it-IT" altLang="it-IT" dirty="0"/>
              <a:t> </a:t>
            </a:r>
            <a:r>
              <a:rPr lang="it-IT" altLang="it-IT" dirty="0" smtClean="0"/>
              <a:t>+  biopsia</a:t>
            </a:r>
          </a:p>
          <a:p>
            <a:pPr marL="341313" indent="-341313">
              <a:buFont typeface="Times New Roman" panose="02020603050405020304" pitchFamily="18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it-IT" altLang="it-IT" dirty="0" err="1" smtClean="0"/>
              <a:t>Tc</a:t>
            </a:r>
            <a:r>
              <a:rPr lang="it-IT" altLang="it-IT" dirty="0" smtClean="0"/>
              <a:t> addome con mdc per complicanze</a:t>
            </a:r>
            <a:endParaRPr lang="it-IT" altLang="it-IT" dirty="0"/>
          </a:p>
        </p:txBody>
      </p:sp>
      <p:pic>
        <p:nvPicPr>
          <p:cNvPr id="19460" name="Immagin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319" y="1938703"/>
            <a:ext cx="4910138" cy="436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uppo 4"/>
          <p:cNvGrpSpPr/>
          <p:nvPr/>
        </p:nvGrpSpPr>
        <p:grpSpPr>
          <a:xfrm>
            <a:off x="0" y="0"/>
            <a:ext cx="12192000" cy="1076325"/>
            <a:chOff x="0" y="75501"/>
            <a:chExt cx="12192000" cy="1076325"/>
          </a:xfrm>
        </p:grpSpPr>
        <p:pic>
          <p:nvPicPr>
            <p:cNvPr id="6" name="Immagin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75501"/>
              <a:ext cx="9772650" cy="1076325"/>
            </a:xfrm>
            <a:prstGeom prst="rect">
              <a:avLst/>
            </a:prstGeom>
          </p:spPr>
        </p:pic>
        <p:pic>
          <p:nvPicPr>
            <p:cNvPr id="7" name="Immagine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>
              <a:off x="6946086" y="75501"/>
              <a:ext cx="5245914" cy="10763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4243871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Grp="1" noChangeArrowheads="1"/>
          </p:cNvSpPr>
          <p:nvPr>
            <p:ph type="title"/>
          </p:nvPr>
        </p:nvSpPr>
        <p:spPr>
          <a:xfrm>
            <a:off x="731240" y="1259310"/>
            <a:ext cx="8229600" cy="1143000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altLang="it-IT" dirty="0" smtClean="0">
                <a:latin typeface="+mn-lt"/>
              </a:rPr>
              <a:t>Complicanze</a:t>
            </a:r>
          </a:p>
        </p:txBody>
      </p:sp>
      <p:sp>
        <p:nvSpPr>
          <p:cNvPr id="23557" name="Text Box 4"/>
          <p:cNvSpPr txBox="1">
            <a:spLocks noChangeArrowheads="1"/>
          </p:cNvSpPr>
          <p:nvPr/>
        </p:nvSpPr>
        <p:spPr bwMode="auto">
          <a:xfrm>
            <a:off x="476628" y="2887248"/>
            <a:ext cx="7375467" cy="2310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6600CC"/>
              </a:buClr>
              <a:buFont typeface="Wingdings" panose="05000000000000000000" pitchFamily="2" charset="2"/>
              <a:buChar char=""/>
            </a:pPr>
            <a:r>
              <a:rPr lang="it-IT" altLang="it-IT" sz="3600" dirty="0" smtClean="0">
                <a:latin typeface="+mn-lt"/>
              </a:rPr>
              <a:t>Emorragie </a:t>
            </a:r>
            <a:r>
              <a:rPr lang="it-IT" altLang="it-IT" sz="3600" dirty="0">
                <a:latin typeface="+mn-lt"/>
              </a:rPr>
              <a:t>massive</a:t>
            </a:r>
          </a:p>
          <a:p>
            <a:pPr eaLnBrk="1" hangingPunct="1">
              <a:spcBef>
                <a:spcPct val="0"/>
              </a:spcBef>
              <a:buClr>
                <a:srgbClr val="6600CC"/>
              </a:buClr>
              <a:buFont typeface="Wingdings" panose="05000000000000000000" pitchFamily="2" charset="2"/>
              <a:buChar char=""/>
            </a:pPr>
            <a:r>
              <a:rPr lang="it-IT" altLang="it-IT" sz="3600" dirty="0" err="1">
                <a:latin typeface="+mn-lt"/>
              </a:rPr>
              <a:t>Megacolon</a:t>
            </a:r>
            <a:r>
              <a:rPr lang="it-IT" altLang="it-IT" sz="3600" dirty="0">
                <a:latin typeface="+mn-lt"/>
              </a:rPr>
              <a:t> </a:t>
            </a:r>
            <a:r>
              <a:rPr lang="it-IT" altLang="it-IT" sz="3600" dirty="0" smtClean="0">
                <a:latin typeface="+mn-lt"/>
              </a:rPr>
              <a:t>tossico </a:t>
            </a:r>
            <a:r>
              <a:rPr lang="it-IT" altLang="it-IT" sz="3600" dirty="0" smtClean="0">
                <a:latin typeface="+mn-lt"/>
                <a:sym typeface="Wingdings" panose="05000000000000000000" pitchFamily="2" charset="2"/>
              </a:rPr>
              <a:t> </a:t>
            </a:r>
            <a:r>
              <a:rPr lang="it-IT" altLang="it-IT" sz="3600" dirty="0" smtClean="0">
                <a:latin typeface="+mn-lt"/>
              </a:rPr>
              <a:t>Perforazioni</a:t>
            </a:r>
          </a:p>
          <a:p>
            <a:pPr eaLnBrk="1" hangingPunct="1">
              <a:spcBef>
                <a:spcPct val="0"/>
              </a:spcBef>
              <a:buClr>
                <a:srgbClr val="6600CC"/>
              </a:buClr>
              <a:buFont typeface="Wingdings" panose="05000000000000000000" pitchFamily="2" charset="2"/>
              <a:buChar char=""/>
            </a:pPr>
            <a:r>
              <a:rPr lang="it-IT" altLang="it-IT" sz="3600" dirty="0" smtClean="0">
                <a:latin typeface="+mn-lt"/>
              </a:rPr>
              <a:t>Cancerizzazione</a:t>
            </a:r>
            <a:endParaRPr lang="it-IT" altLang="it-IT" sz="3600" dirty="0">
              <a:latin typeface="+mn-lt"/>
            </a:endParaRPr>
          </a:p>
          <a:p>
            <a:pPr eaLnBrk="1" hangingPunct="1">
              <a:spcBef>
                <a:spcPct val="0"/>
              </a:spcBef>
              <a:buClr>
                <a:srgbClr val="6600CC"/>
              </a:buClr>
            </a:pPr>
            <a:endParaRPr lang="it-IT" altLang="it-IT" sz="3600" dirty="0">
              <a:latin typeface="+mn-lt"/>
            </a:endParaRPr>
          </a:p>
        </p:txBody>
      </p:sp>
      <p:grpSp>
        <p:nvGrpSpPr>
          <p:cNvPr id="6" name="Gruppo 5"/>
          <p:cNvGrpSpPr/>
          <p:nvPr/>
        </p:nvGrpSpPr>
        <p:grpSpPr>
          <a:xfrm>
            <a:off x="0" y="0"/>
            <a:ext cx="12192000" cy="1076325"/>
            <a:chOff x="0" y="75501"/>
            <a:chExt cx="12192000" cy="1076325"/>
          </a:xfrm>
        </p:grpSpPr>
        <p:pic>
          <p:nvPicPr>
            <p:cNvPr id="7" name="Immagin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75501"/>
              <a:ext cx="9772650" cy="1076325"/>
            </a:xfrm>
            <a:prstGeom prst="rect">
              <a:avLst/>
            </a:prstGeom>
          </p:spPr>
        </p:pic>
        <p:pic>
          <p:nvPicPr>
            <p:cNvPr id="8" name="Immagin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6946086" y="75501"/>
              <a:ext cx="5245914" cy="1076325"/>
            </a:xfrm>
            <a:prstGeom prst="rect">
              <a:avLst/>
            </a:prstGeom>
          </p:spPr>
        </p:pic>
      </p:grpSp>
      <p:pic>
        <p:nvPicPr>
          <p:cNvPr id="2" name="Immagin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56771" y="1759779"/>
            <a:ext cx="3276278" cy="3922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42011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olo 4"/>
          <p:cNvSpPr>
            <a:spLocks noGrp="1" noChangeArrowheads="1"/>
          </p:cNvSpPr>
          <p:nvPr>
            <p:ph type="title"/>
          </p:nvPr>
        </p:nvSpPr>
        <p:spPr>
          <a:xfrm>
            <a:off x="580239" y="1338568"/>
            <a:ext cx="8228013" cy="1433513"/>
          </a:xfrm>
        </p:spPr>
        <p:txBody>
          <a:bodyPr/>
          <a:lstStyle/>
          <a:p>
            <a:r>
              <a:rPr lang="it-IT" altLang="it-IT" dirty="0" err="1" smtClean="0">
                <a:latin typeface="+mn-lt"/>
                <a:cs typeface="Times New Roman" panose="02020603050405020304" pitchFamily="18" charset="0"/>
              </a:rPr>
              <a:t>Megacolon</a:t>
            </a:r>
            <a:r>
              <a:rPr lang="it-IT" altLang="it-IT" dirty="0" smtClean="0">
                <a:latin typeface="+mn-lt"/>
                <a:cs typeface="Times New Roman" panose="02020603050405020304" pitchFamily="18" charset="0"/>
              </a:rPr>
              <a:t> tossico</a:t>
            </a:r>
            <a:br>
              <a:rPr lang="it-IT" altLang="it-IT" dirty="0" smtClean="0">
                <a:latin typeface="+mn-lt"/>
                <a:cs typeface="Times New Roman" panose="02020603050405020304" pitchFamily="18" charset="0"/>
              </a:rPr>
            </a:br>
            <a:r>
              <a:rPr lang="it-IT" altLang="it-IT" dirty="0" smtClean="0">
                <a:latin typeface="+mn-lt"/>
                <a:cs typeface="Times New Roman" panose="02020603050405020304" pitchFamily="18" charset="0"/>
              </a:rPr>
              <a:t>Cause </a:t>
            </a:r>
          </a:p>
        </p:txBody>
      </p:sp>
      <p:sp>
        <p:nvSpPr>
          <p:cNvPr id="25603" name="Segnaposto contenuto 5"/>
          <p:cNvSpPr>
            <a:spLocks noGrp="1" noChangeArrowheads="1"/>
          </p:cNvSpPr>
          <p:nvPr>
            <p:ph idx="1"/>
          </p:nvPr>
        </p:nvSpPr>
        <p:spPr>
          <a:xfrm>
            <a:off x="580239" y="3034324"/>
            <a:ext cx="10810510" cy="3109154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it-IT" altLang="it-IT" sz="2400" dirty="0">
                <a:cs typeface="Times New Roman" panose="02020603050405020304" pitchFamily="18" charset="0"/>
              </a:rPr>
              <a:t>Il processo infiammatorio si estende compromettendo i pressi nervosi della sottomucosa con successiva paralisi dell’attività </a:t>
            </a:r>
            <a:r>
              <a:rPr lang="it-IT" altLang="it-IT" sz="2400" dirty="0" smtClean="0">
                <a:cs typeface="Times New Roman" panose="02020603050405020304" pitchFamily="18" charset="0"/>
              </a:rPr>
              <a:t>muscolare</a:t>
            </a:r>
            <a:endParaRPr lang="it-IT" altLang="it-IT" sz="2400" dirty="0"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it-IT" altLang="it-IT" sz="2400" dirty="0">
                <a:cs typeface="Times New Roman" panose="02020603050405020304" pitchFamily="18" charset="0"/>
              </a:rPr>
              <a:t>Il contenuto del colon non progredisce e causa la distensione del </a:t>
            </a:r>
            <a:r>
              <a:rPr lang="it-IT" altLang="it-IT" sz="2400" dirty="0" smtClean="0">
                <a:cs typeface="Times New Roman" panose="02020603050405020304" pitchFamily="18" charset="0"/>
              </a:rPr>
              <a:t>viscere</a:t>
            </a:r>
            <a:endParaRPr lang="it-IT" altLang="it-IT" sz="2400" dirty="0"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it-IT" altLang="it-IT" sz="2400" dirty="0">
                <a:cs typeface="Times New Roman" panose="02020603050405020304" pitchFamily="18" charset="0"/>
              </a:rPr>
              <a:t>L’enorme distensione assottiglia la parete del colon con compressione delle arterie e delle vene e ciò porta a zone di </a:t>
            </a:r>
            <a:r>
              <a:rPr lang="it-IT" altLang="it-IT" sz="2400" dirty="0" err="1">
                <a:cs typeface="Times New Roman" panose="02020603050405020304" pitchFamily="18" charset="0"/>
              </a:rPr>
              <a:t>microischemia</a:t>
            </a:r>
            <a:r>
              <a:rPr lang="it-IT" altLang="it-IT" sz="2400" dirty="0">
                <a:cs typeface="Times New Roman" panose="02020603050405020304" pitchFamily="18" charset="0"/>
              </a:rPr>
              <a:t> e successiva </a:t>
            </a:r>
            <a:r>
              <a:rPr lang="it-IT" altLang="it-IT" sz="2400" dirty="0" smtClean="0">
                <a:cs typeface="Times New Roman" panose="02020603050405020304" pitchFamily="18" charset="0"/>
              </a:rPr>
              <a:t>perforazione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t-IT" altLang="it-IT" sz="2400" dirty="0" smtClean="0">
                <a:cs typeface="Times New Roman" panose="02020603050405020304" pitchFamily="18" charset="0"/>
              </a:rPr>
              <a:t>«tossico»: traslocazione batterica</a:t>
            </a:r>
            <a:endParaRPr lang="it-IT" altLang="it-IT" sz="2400" dirty="0">
              <a:cs typeface="Times New Roman" panose="02020603050405020304" pitchFamily="18" charset="0"/>
            </a:endParaRPr>
          </a:p>
        </p:txBody>
      </p:sp>
      <p:grpSp>
        <p:nvGrpSpPr>
          <p:cNvPr id="4" name="Gruppo 3"/>
          <p:cNvGrpSpPr/>
          <p:nvPr/>
        </p:nvGrpSpPr>
        <p:grpSpPr>
          <a:xfrm>
            <a:off x="0" y="0"/>
            <a:ext cx="12192000" cy="1076325"/>
            <a:chOff x="0" y="75501"/>
            <a:chExt cx="12192000" cy="1076325"/>
          </a:xfrm>
        </p:grpSpPr>
        <p:pic>
          <p:nvPicPr>
            <p:cNvPr id="5" name="Immagin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75501"/>
              <a:ext cx="9772650" cy="1076325"/>
            </a:xfrm>
            <a:prstGeom prst="rect">
              <a:avLst/>
            </a:prstGeom>
          </p:spPr>
        </p:pic>
        <p:pic>
          <p:nvPicPr>
            <p:cNvPr id="6" name="Immagin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6946086" y="75501"/>
              <a:ext cx="5245914" cy="10763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5649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/>
          <p:cNvSpPr>
            <a:spLocks noGrp="1"/>
          </p:cNvSpPr>
          <p:nvPr>
            <p:ph type="title"/>
          </p:nvPr>
        </p:nvSpPr>
        <p:spPr>
          <a:xfrm>
            <a:off x="536196" y="1120847"/>
            <a:ext cx="10515600" cy="1325563"/>
          </a:xfrm>
        </p:spPr>
        <p:txBody>
          <a:bodyPr/>
          <a:lstStyle/>
          <a:p>
            <a:r>
              <a:rPr lang="it-IT" dirty="0" smtClean="0"/>
              <a:t>Epidemiologia</a:t>
            </a:r>
            <a:endParaRPr lang="it-IT" dirty="0"/>
          </a:p>
        </p:txBody>
      </p:sp>
      <p:sp>
        <p:nvSpPr>
          <p:cNvPr id="9" name="Segnaposto contenuto 8"/>
          <p:cNvSpPr>
            <a:spLocks noGrp="1"/>
          </p:cNvSpPr>
          <p:nvPr>
            <p:ph idx="1"/>
          </p:nvPr>
        </p:nvSpPr>
        <p:spPr>
          <a:xfrm>
            <a:off x="536196" y="2681302"/>
            <a:ext cx="10515600" cy="3224547"/>
          </a:xfrm>
        </p:spPr>
        <p:txBody>
          <a:bodyPr/>
          <a:lstStyle/>
          <a:p>
            <a:r>
              <a:rPr lang="it-IT" dirty="0" smtClean="0"/>
              <a:t>Esordio </a:t>
            </a:r>
            <a:r>
              <a:rPr lang="it-IT" dirty="0"/>
              <a:t>tipico: 15–35 </a:t>
            </a:r>
            <a:r>
              <a:rPr lang="it-IT" dirty="0" smtClean="0"/>
              <a:t>anni, ma con secondo </a:t>
            </a:r>
            <a:r>
              <a:rPr lang="it-IT" dirty="0"/>
              <a:t>picco dopo i 60 anni</a:t>
            </a:r>
          </a:p>
          <a:p>
            <a:r>
              <a:rPr lang="it-IT" dirty="0"/>
              <a:t>Incidenza in aumento nei Paesi </a:t>
            </a:r>
            <a:r>
              <a:rPr lang="it-IT" dirty="0" smtClean="0"/>
              <a:t>industrializzati a </a:t>
            </a:r>
            <a:r>
              <a:rPr lang="it-IT" dirty="0"/>
              <a:t>dieta “occidentale”</a:t>
            </a:r>
          </a:p>
          <a:p>
            <a:endParaRPr lang="it-IT" dirty="0"/>
          </a:p>
          <a:p>
            <a:r>
              <a:rPr lang="it-IT" dirty="0" smtClean="0"/>
              <a:t>Probabile </a:t>
            </a:r>
            <a:r>
              <a:rPr lang="it-IT" dirty="0"/>
              <a:t>ruolo dell’interazione gene–ambiente–</a:t>
            </a:r>
            <a:r>
              <a:rPr lang="it-IT" dirty="0" err="1"/>
              <a:t>microbiota</a:t>
            </a:r>
            <a:r>
              <a:rPr lang="it-IT" dirty="0"/>
              <a:t>.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2" name="Freccia in giù 1"/>
          <p:cNvSpPr/>
          <p:nvPr/>
        </p:nvSpPr>
        <p:spPr>
          <a:xfrm>
            <a:off x="4572001" y="3682767"/>
            <a:ext cx="721453" cy="4781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8" name="Gruppo 7"/>
          <p:cNvGrpSpPr/>
          <p:nvPr/>
        </p:nvGrpSpPr>
        <p:grpSpPr>
          <a:xfrm>
            <a:off x="0" y="0"/>
            <a:ext cx="12192000" cy="1076325"/>
            <a:chOff x="0" y="75501"/>
            <a:chExt cx="12192000" cy="1076325"/>
          </a:xfrm>
        </p:grpSpPr>
        <p:pic>
          <p:nvPicPr>
            <p:cNvPr id="10" name="Immagine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75501"/>
              <a:ext cx="9772650" cy="1076325"/>
            </a:xfrm>
            <a:prstGeom prst="rect">
              <a:avLst/>
            </a:prstGeom>
          </p:spPr>
        </p:pic>
        <p:pic>
          <p:nvPicPr>
            <p:cNvPr id="11" name="Immagin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6946086" y="75501"/>
              <a:ext cx="5245914" cy="10763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34998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olo 4"/>
          <p:cNvSpPr>
            <a:spLocks noGrp="1" noChangeArrowheads="1"/>
          </p:cNvSpPr>
          <p:nvPr>
            <p:ph type="title"/>
          </p:nvPr>
        </p:nvSpPr>
        <p:spPr>
          <a:xfrm>
            <a:off x="110456" y="944285"/>
            <a:ext cx="8228013" cy="1433513"/>
          </a:xfrm>
        </p:spPr>
        <p:txBody>
          <a:bodyPr/>
          <a:lstStyle/>
          <a:p>
            <a:r>
              <a:rPr lang="it-IT" altLang="it-IT" dirty="0" err="1" smtClean="0">
                <a:latin typeface="+mn-lt"/>
                <a:cs typeface="Times New Roman" panose="02020603050405020304" pitchFamily="18" charset="0"/>
              </a:rPr>
              <a:t>Megacolon</a:t>
            </a:r>
            <a:r>
              <a:rPr lang="it-IT" altLang="it-IT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it-IT" altLang="it-IT" dirty="0" smtClean="0">
                <a:latin typeface="+mn-lt"/>
                <a:cs typeface="Times New Roman" panose="02020603050405020304" pitchFamily="18" charset="0"/>
              </a:rPr>
              <a:t>tossico: diagnosi</a:t>
            </a:r>
            <a:endParaRPr lang="it-IT" altLang="it-IT" dirty="0" smtClean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6627" name="Segnaposto contenuto 5"/>
          <p:cNvSpPr>
            <a:spLocks noGrp="1" noChangeArrowheads="1"/>
          </p:cNvSpPr>
          <p:nvPr>
            <p:ph idx="1"/>
          </p:nvPr>
        </p:nvSpPr>
        <p:spPr>
          <a:xfrm>
            <a:off x="300576" y="2197728"/>
            <a:ext cx="6444172" cy="4524375"/>
          </a:xfrm>
        </p:spPr>
        <p:txBody>
          <a:bodyPr>
            <a:normAutofit lnSpcReduction="10000"/>
          </a:bodyPr>
          <a:lstStyle/>
          <a:p>
            <a:pPr marL="457200" indent="-457200"/>
            <a:r>
              <a:rPr lang="it-IT" altLang="it-IT" sz="2400" dirty="0">
                <a:cs typeface="Times New Roman" panose="02020603050405020304" pitchFamily="18" charset="0"/>
              </a:rPr>
              <a:t>Evidenza radiologica di </a:t>
            </a:r>
            <a:r>
              <a:rPr lang="it-IT" altLang="it-IT" sz="2400" dirty="0" err="1" smtClean="0">
                <a:cs typeface="Times New Roman" panose="02020603050405020304" pitchFamily="18" charset="0"/>
              </a:rPr>
              <a:t>colectasia</a:t>
            </a:r>
            <a:r>
              <a:rPr lang="it-IT" altLang="it-IT" sz="2400" dirty="0" smtClean="0">
                <a:cs typeface="Times New Roman" panose="02020603050405020304" pitchFamily="18" charset="0"/>
              </a:rPr>
              <a:t> ø &gt; 6 cm</a:t>
            </a:r>
            <a:endParaRPr lang="it-IT" altLang="it-IT" sz="2400" dirty="0">
              <a:cs typeface="Times New Roman" panose="02020603050405020304" pitchFamily="18" charset="0"/>
            </a:endParaRPr>
          </a:p>
          <a:p>
            <a:pPr marL="457200" indent="-457200"/>
            <a:r>
              <a:rPr lang="it-IT" altLang="it-IT" sz="2400" dirty="0">
                <a:cs typeface="Times New Roman" panose="02020603050405020304" pitchFamily="18" charset="0"/>
              </a:rPr>
              <a:t>Contemporaneamente la presenza di almeno 3 dei seguenti parametri</a:t>
            </a:r>
          </a:p>
          <a:p>
            <a:pPr marL="857250" lvl="1" indent="-457200"/>
            <a:r>
              <a:rPr lang="it-IT" altLang="it-IT" sz="2000" dirty="0">
                <a:cs typeface="Times New Roman" panose="02020603050405020304" pitchFamily="18" charset="0"/>
              </a:rPr>
              <a:t>Febbre &gt; 38°</a:t>
            </a:r>
          </a:p>
          <a:p>
            <a:pPr marL="857250" lvl="1" indent="-457200"/>
            <a:r>
              <a:rPr lang="it-IT" altLang="it-IT" sz="2000" dirty="0">
                <a:cs typeface="Times New Roman" panose="02020603050405020304" pitchFamily="18" charset="0"/>
              </a:rPr>
              <a:t>Tachicardia &gt; 120</a:t>
            </a:r>
          </a:p>
          <a:p>
            <a:pPr marL="857250" lvl="1" indent="-457200"/>
            <a:r>
              <a:rPr lang="it-IT" altLang="it-IT" sz="2000" dirty="0">
                <a:cs typeface="Times New Roman" panose="02020603050405020304" pitchFamily="18" charset="0"/>
              </a:rPr>
              <a:t>Leucocitosi</a:t>
            </a:r>
          </a:p>
          <a:p>
            <a:pPr marL="857250" lvl="1" indent="-457200"/>
            <a:r>
              <a:rPr lang="it-IT" altLang="it-IT" sz="2000" dirty="0">
                <a:cs typeface="Times New Roman" panose="02020603050405020304" pitchFamily="18" charset="0"/>
              </a:rPr>
              <a:t>Ematocrito ed emoglobina &lt; 60% rispetto alla norma</a:t>
            </a:r>
          </a:p>
          <a:p>
            <a:pPr marL="457200" indent="-457200"/>
            <a:r>
              <a:rPr lang="it-IT" altLang="it-IT" sz="2400" dirty="0">
                <a:cs typeface="Times New Roman" panose="02020603050405020304" pitchFamily="18" charset="0"/>
              </a:rPr>
              <a:t>Presenza di almeno uno dei seguenti elementi</a:t>
            </a:r>
          </a:p>
          <a:p>
            <a:pPr marL="857250" lvl="1" indent="-457200"/>
            <a:r>
              <a:rPr lang="it-IT" altLang="it-IT" sz="2000" dirty="0">
                <a:cs typeface="Times New Roman" panose="02020603050405020304" pitchFamily="18" charset="0"/>
              </a:rPr>
              <a:t>Disidratazione</a:t>
            </a:r>
          </a:p>
          <a:p>
            <a:pPr marL="857250" lvl="1" indent="-457200"/>
            <a:r>
              <a:rPr lang="it-IT" altLang="it-IT" sz="2000" dirty="0">
                <a:cs typeface="Times New Roman" panose="02020603050405020304" pitchFamily="18" charset="0"/>
              </a:rPr>
              <a:t>Squilibrio </a:t>
            </a:r>
            <a:r>
              <a:rPr lang="it-IT" altLang="it-IT" sz="2000" dirty="0" err="1">
                <a:cs typeface="Times New Roman" panose="02020603050405020304" pitchFamily="18" charset="0"/>
              </a:rPr>
              <a:t>idroelettrolitico</a:t>
            </a:r>
            <a:endParaRPr lang="it-IT" altLang="it-IT" sz="2000" dirty="0">
              <a:cs typeface="Times New Roman" panose="02020603050405020304" pitchFamily="18" charset="0"/>
            </a:endParaRPr>
          </a:p>
          <a:p>
            <a:pPr marL="857250" lvl="1" indent="-457200"/>
            <a:r>
              <a:rPr lang="it-IT" altLang="it-IT" sz="2000" dirty="0">
                <a:cs typeface="Times New Roman" panose="02020603050405020304" pitchFamily="18" charset="0"/>
              </a:rPr>
              <a:t>Ipotensione</a:t>
            </a:r>
          </a:p>
          <a:p>
            <a:pPr marL="857250" lvl="1" indent="-457200"/>
            <a:r>
              <a:rPr lang="it-IT" altLang="it-IT" sz="2000" dirty="0">
                <a:cs typeface="Times New Roman" panose="02020603050405020304" pitchFamily="18" charset="0"/>
              </a:rPr>
              <a:t>Alterazione dello stato mentale</a:t>
            </a:r>
          </a:p>
        </p:txBody>
      </p:sp>
      <p:pic>
        <p:nvPicPr>
          <p:cNvPr id="26628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5293" y="1895374"/>
            <a:ext cx="4127500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uppo 4"/>
          <p:cNvGrpSpPr/>
          <p:nvPr/>
        </p:nvGrpSpPr>
        <p:grpSpPr>
          <a:xfrm>
            <a:off x="0" y="0"/>
            <a:ext cx="12192000" cy="1076325"/>
            <a:chOff x="0" y="75501"/>
            <a:chExt cx="12192000" cy="1076325"/>
          </a:xfrm>
        </p:grpSpPr>
        <p:pic>
          <p:nvPicPr>
            <p:cNvPr id="6" name="Immagin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75501"/>
              <a:ext cx="9772650" cy="1076325"/>
            </a:xfrm>
            <a:prstGeom prst="rect">
              <a:avLst/>
            </a:prstGeom>
          </p:spPr>
        </p:pic>
        <p:pic>
          <p:nvPicPr>
            <p:cNvPr id="7" name="Immagin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6946086" y="75501"/>
              <a:ext cx="5245914" cy="10763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8968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>
            <a:extLst>
              <a:ext uri="{FF2B5EF4-FFF2-40B4-BE49-F238E27FC236}">
                <a16:creationId xmlns:a16="http://schemas.microsoft.com/office/drawing/2014/main" id="{561379CB-F5D7-47DE-9763-3D13464B6A6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85957" y="885029"/>
            <a:ext cx="8229600" cy="1312863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it-IT" sz="4000" b="1" dirty="0" smtClean="0"/>
              <a:t>TERAPIA MEDICA</a:t>
            </a:r>
            <a:endParaRPr lang="it-IT" sz="4000" b="1" dirty="0"/>
          </a:p>
        </p:txBody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21583C61-CD6D-4248-806E-C5BFAA5782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957" y="2570876"/>
            <a:ext cx="10180092" cy="3733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360" tIns="44280" rIns="90360" bIns="44280"/>
          <a:lstStyle/>
          <a:p>
            <a:pPr>
              <a:spcBef>
                <a:spcPts val="800"/>
              </a:spcBef>
              <a:spcAft>
                <a:spcPts val="2800"/>
              </a:spcAft>
              <a:buClr>
                <a:srgbClr val="FFFFFF"/>
              </a:buClr>
              <a:buSzPct val="6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it-IT" sz="3200" b="1" dirty="0" err="1" smtClean="0">
                <a:solidFill>
                  <a:schemeClr val="accent1">
                    <a:lumMod val="75000"/>
                  </a:schemeClr>
                </a:solidFill>
                <a:ea typeface="Microsoft YaHei" charset="-122"/>
              </a:rPr>
              <a:t>Step-up</a:t>
            </a:r>
            <a:r>
              <a:rPr lang="it-IT" sz="3200" b="1" dirty="0" smtClean="0">
                <a:solidFill>
                  <a:schemeClr val="accent1">
                    <a:lumMod val="75000"/>
                  </a:schemeClr>
                </a:solidFill>
                <a:ea typeface="Microsoft YaHei" charset="-122"/>
              </a:rPr>
              <a:t> o Top Down </a:t>
            </a:r>
            <a:r>
              <a:rPr lang="it-IT" sz="3200" b="1" dirty="0" err="1" smtClean="0">
                <a:solidFill>
                  <a:schemeClr val="accent1">
                    <a:lumMod val="75000"/>
                  </a:schemeClr>
                </a:solidFill>
                <a:ea typeface="Microsoft YaHei" charset="-122"/>
              </a:rPr>
              <a:t>Strategy</a:t>
            </a:r>
            <a:endParaRPr lang="it-IT" sz="3200" b="1" dirty="0" smtClean="0">
              <a:solidFill>
                <a:schemeClr val="accent1">
                  <a:lumMod val="75000"/>
                </a:schemeClr>
              </a:solidFill>
              <a:ea typeface="Microsoft YaHei" charset="-122"/>
            </a:endParaRPr>
          </a:p>
          <a:p>
            <a:pPr>
              <a:buClr>
                <a:srgbClr val="FFFFFF"/>
              </a:buClr>
              <a:buSzPct val="6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it-IT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a typeface="Microsoft YaHei" charset="-122"/>
              </a:rPr>
              <a:t>I </a:t>
            </a:r>
            <a:r>
              <a:rPr lang="it-IT" sz="2400" b="1" dirty="0">
                <a:solidFill>
                  <a:schemeClr val="accent1">
                    <a:lumMod val="60000"/>
                    <a:lumOff val="40000"/>
                  </a:schemeClr>
                </a:solidFill>
                <a:ea typeface="Microsoft YaHei" charset="-122"/>
              </a:rPr>
              <a:t>LIVELLO:</a:t>
            </a:r>
            <a:r>
              <a:rPr lang="it-IT" sz="2400" dirty="0">
                <a:solidFill>
                  <a:schemeClr val="accent1">
                    <a:lumMod val="60000"/>
                    <a:lumOff val="40000"/>
                  </a:schemeClr>
                </a:solidFill>
                <a:ea typeface="Microsoft YaHei" charset="-122"/>
              </a:rPr>
              <a:t>  </a:t>
            </a:r>
            <a:r>
              <a:rPr lang="it-IT" sz="2400" dirty="0" err="1">
                <a:ea typeface="Microsoft YaHei" charset="-122"/>
              </a:rPr>
              <a:t>mesalazina</a:t>
            </a:r>
            <a:r>
              <a:rPr lang="it-IT" sz="2400" dirty="0">
                <a:ea typeface="Microsoft YaHei" charset="-122"/>
              </a:rPr>
              <a:t> (5-ASA), </a:t>
            </a:r>
            <a:r>
              <a:rPr lang="it-IT" sz="2400" dirty="0" smtClean="0">
                <a:ea typeface="Microsoft YaHei" charset="-122"/>
              </a:rPr>
              <a:t>antibiotici, terapia </a:t>
            </a:r>
            <a:r>
              <a:rPr lang="it-IT" sz="2400" dirty="0">
                <a:ea typeface="Microsoft YaHei" charset="-122"/>
              </a:rPr>
              <a:t>nutrizionale, </a:t>
            </a:r>
            <a:r>
              <a:rPr lang="it-IT" sz="2400" dirty="0" smtClean="0">
                <a:ea typeface="Microsoft YaHei" charset="-122"/>
              </a:rPr>
              <a:t>sintomatica</a:t>
            </a:r>
          </a:p>
          <a:p>
            <a:pPr>
              <a:buClr>
                <a:srgbClr val="FFFFFF"/>
              </a:buClr>
              <a:buSzPct val="6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it-IT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a typeface="Microsoft YaHei" charset="-122"/>
              </a:rPr>
              <a:t>II </a:t>
            </a:r>
            <a:r>
              <a:rPr lang="it-IT" sz="2400" b="1" dirty="0">
                <a:solidFill>
                  <a:schemeClr val="accent1">
                    <a:lumMod val="60000"/>
                    <a:lumOff val="40000"/>
                  </a:schemeClr>
                </a:solidFill>
                <a:ea typeface="Microsoft YaHei" charset="-122"/>
              </a:rPr>
              <a:t>LIVELLO:</a:t>
            </a:r>
            <a:r>
              <a:rPr lang="it-IT" sz="2400" dirty="0">
                <a:solidFill>
                  <a:schemeClr val="accent1">
                    <a:lumMod val="60000"/>
                    <a:lumOff val="40000"/>
                  </a:schemeClr>
                </a:solidFill>
                <a:ea typeface="Microsoft YaHei" charset="-122"/>
              </a:rPr>
              <a:t> </a:t>
            </a:r>
            <a:r>
              <a:rPr lang="it-IT" sz="2400" dirty="0" smtClean="0">
                <a:ea typeface="Microsoft YaHei" charset="-122"/>
              </a:rPr>
              <a:t>corticosteroidi</a:t>
            </a:r>
          </a:p>
          <a:p>
            <a:pPr>
              <a:buClr>
                <a:srgbClr val="FFFFFF"/>
              </a:buClr>
              <a:buSzPct val="6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it-IT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a typeface="Microsoft YaHei" charset="-122"/>
              </a:rPr>
              <a:t>III </a:t>
            </a:r>
            <a:r>
              <a:rPr lang="it-IT" sz="2400" b="1" dirty="0">
                <a:solidFill>
                  <a:schemeClr val="accent1">
                    <a:lumMod val="60000"/>
                    <a:lumOff val="40000"/>
                  </a:schemeClr>
                </a:solidFill>
                <a:ea typeface="Microsoft YaHei" charset="-122"/>
              </a:rPr>
              <a:t>LIVELLO:</a:t>
            </a:r>
            <a:r>
              <a:rPr lang="it-IT" sz="2400" dirty="0">
                <a:solidFill>
                  <a:srgbClr val="FFFF66"/>
                </a:solidFill>
                <a:ea typeface="Microsoft YaHei" charset="-122"/>
              </a:rPr>
              <a:t> </a:t>
            </a:r>
            <a:r>
              <a:rPr lang="it-IT" sz="2400" dirty="0" smtClean="0">
                <a:ea typeface="Microsoft YaHei" charset="-122"/>
              </a:rPr>
              <a:t>immunomodulatori:</a:t>
            </a:r>
          </a:p>
          <a:p>
            <a:pPr marL="342900" indent="-342900">
              <a:buClr>
                <a:srgbClr val="FFFFFF"/>
              </a:buClr>
              <a:buSzPct val="60000"/>
              <a:buFont typeface="Wingdings" panose="05000000000000000000" pitchFamily="2" charset="2"/>
              <a:buChar char="Ø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it-IT" sz="2400" dirty="0" smtClean="0">
                <a:ea typeface="Microsoft YaHei" charset="-122"/>
              </a:rPr>
              <a:t> 	immunosoppressori (</a:t>
            </a:r>
            <a:r>
              <a:rPr lang="it-IT" sz="2400" dirty="0" err="1" smtClean="0">
                <a:ea typeface="Microsoft YaHei" charset="-122"/>
              </a:rPr>
              <a:t>azatioprina</a:t>
            </a:r>
            <a:r>
              <a:rPr lang="it-IT" sz="2400" dirty="0" smtClean="0">
                <a:ea typeface="Microsoft YaHei" charset="-122"/>
              </a:rPr>
              <a:t>)</a:t>
            </a:r>
          </a:p>
          <a:p>
            <a:pPr marL="342900" indent="-342900">
              <a:buClr>
                <a:srgbClr val="FFFFFF"/>
              </a:buClr>
              <a:buSzPct val="60000"/>
              <a:buFont typeface="Wingdings" panose="05000000000000000000" pitchFamily="2" charset="2"/>
              <a:buChar char="Ø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it-IT" sz="2400" dirty="0">
                <a:ea typeface="Microsoft YaHei" charset="-122"/>
              </a:rPr>
              <a:t>	</a:t>
            </a:r>
            <a:r>
              <a:rPr lang="it-IT" sz="2400" dirty="0" smtClean="0">
                <a:ea typeface="Microsoft YaHei" charset="-122"/>
              </a:rPr>
              <a:t>farmaci biologici: (</a:t>
            </a:r>
            <a:r>
              <a:rPr lang="it-IT" sz="2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Anti-TNF, Anti-</a:t>
            </a:r>
            <a:r>
              <a:rPr lang="it-IT" sz="2400" dirty="0" err="1" smtClean="0">
                <a:ea typeface="Times New Roman" panose="02020603050405020304" pitchFamily="18" charset="0"/>
                <a:cs typeface="Times New Roman" panose="02020603050405020304" pitchFamily="18" charset="0"/>
              </a:rPr>
              <a:t>integrine</a:t>
            </a:r>
            <a:r>
              <a:rPr lang="it-IT" sz="2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, Anti-IL-12/23, JAK-inibitori)</a:t>
            </a:r>
            <a:endParaRPr lang="it-IT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98513" lvl="1" indent="-341313">
              <a:spcBef>
                <a:spcPts val="800"/>
              </a:spcBef>
              <a:spcAft>
                <a:spcPts val="2800"/>
              </a:spcAft>
              <a:buClr>
                <a:srgbClr val="FFFFFF"/>
              </a:buClr>
              <a:buSzPct val="60000"/>
              <a:buFont typeface="Wingdings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it-IT" sz="3200" dirty="0">
              <a:ea typeface="Microsoft YaHei" charset="-122"/>
            </a:endParaRPr>
          </a:p>
        </p:txBody>
      </p:sp>
      <p:pic>
        <p:nvPicPr>
          <p:cNvPr id="37892" name="Picture 3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9237" y="1661317"/>
            <a:ext cx="1530350" cy="240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pSp>
        <p:nvGrpSpPr>
          <p:cNvPr id="6" name="Gruppo 5"/>
          <p:cNvGrpSpPr/>
          <p:nvPr/>
        </p:nvGrpSpPr>
        <p:grpSpPr>
          <a:xfrm>
            <a:off x="0" y="0"/>
            <a:ext cx="12192000" cy="1076325"/>
            <a:chOff x="0" y="75501"/>
            <a:chExt cx="12192000" cy="1076325"/>
          </a:xfrm>
        </p:grpSpPr>
        <p:pic>
          <p:nvPicPr>
            <p:cNvPr id="7" name="Immagin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75501"/>
              <a:ext cx="9772650" cy="1076325"/>
            </a:xfrm>
            <a:prstGeom prst="rect">
              <a:avLst/>
            </a:prstGeom>
          </p:spPr>
        </p:pic>
        <p:pic>
          <p:nvPicPr>
            <p:cNvPr id="8" name="Immagine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>
              <a:off x="6946086" y="75501"/>
              <a:ext cx="5245914" cy="1076325"/>
            </a:xfrm>
            <a:prstGeom prst="rect">
              <a:avLst/>
            </a:prstGeom>
          </p:spPr>
        </p:pic>
      </p:grpSp>
      <p:sp>
        <p:nvSpPr>
          <p:cNvPr id="3" name="Stella a 5 punte 2"/>
          <p:cNvSpPr/>
          <p:nvPr/>
        </p:nvSpPr>
        <p:spPr>
          <a:xfrm>
            <a:off x="880844" y="5042832"/>
            <a:ext cx="142613" cy="142613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Stella a 5 punte 10"/>
          <p:cNvSpPr/>
          <p:nvPr/>
        </p:nvSpPr>
        <p:spPr>
          <a:xfrm>
            <a:off x="880844" y="4669848"/>
            <a:ext cx="142613" cy="142613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836585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99688" y="1633757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sz="4000" i="1" u="sng" dirty="0" smtClean="0"/>
              <a:t>Indicazioni alla chirurgia</a:t>
            </a:r>
          </a:p>
          <a:p>
            <a:pPr marL="0" indent="0"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it-IT" altLang="it-IT" sz="4000" i="1" u="sng" dirty="0"/>
          </a:p>
          <a:p>
            <a:pPr marL="341313" indent="-341313">
              <a:spcBef>
                <a:spcPts val="700"/>
              </a:spcBef>
              <a:buClr>
                <a:srgbClr val="CC99FF"/>
              </a:buClr>
              <a:buFont typeface="Wingdings" panose="05000000000000000000" pitchFamily="2" charset="2"/>
              <a:buChar char="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dirty="0"/>
              <a:t>Colite ulcerosa fulminante</a:t>
            </a:r>
          </a:p>
          <a:p>
            <a:pPr marL="341313" indent="-341313">
              <a:spcBef>
                <a:spcPts val="700"/>
              </a:spcBef>
              <a:buClr>
                <a:srgbClr val="CC99FF"/>
              </a:buClr>
              <a:buFont typeface="Wingdings" panose="05000000000000000000" pitchFamily="2" charset="2"/>
              <a:buChar char="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dirty="0"/>
              <a:t>Cronicizzazione o recidive frequenti della malattia divenuta refrattaria alla terapia medica</a:t>
            </a:r>
          </a:p>
          <a:p>
            <a:pPr marL="341313" indent="-341313">
              <a:spcBef>
                <a:spcPts val="700"/>
              </a:spcBef>
              <a:buClr>
                <a:srgbClr val="CC99FF"/>
              </a:buClr>
              <a:buFont typeface="Wingdings" panose="05000000000000000000" pitchFamily="2" charset="2"/>
              <a:buChar char="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dirty="0"/>
              <a:t>Emorragia massiva</a:t>
            </a:r>
          </a:p>
          <a:p>
            <a:pPr marL="341313" indent="-341313">
              <a:spcBef>
                <a:spcPts val="700"/>
              </a:spcBef>
              <a:buClr>
                <a:srgbClr val="CC99FF"/>
              </a:buClr>
              <a:buFont typeface="Wingdings" panose="05000000000000000000" pitchFamily="2" charset="2"/>
              <a:buChar char="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dirty="0"/>
              <a:t>Perforazione intestinale</a:t>
            </a:r>
          </a:p>
          <a:p>
            <a:pPr marL="341313" indent="-341313">
              <a:spcBef>
                <a:spcPts val="700"/>
              </a:spcBef>
              <a:buClr>
                <a:srgbClr val="CC99FF"/>
              </a:buClr>
              <a:buFont typeface="Wingdings" panose="05000000000000000000" pitchFamily="2" charset="2"/>
              <a:buChar char="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dirty="0" err="1"/>
              <a:t>Megacolon</a:t>
            </a:r>
            <a:r>
              <a:rPr lang="it-IT" altLang="it-IT" dirty="0"/>
              <a:t> tossico</a:t>
            </a:r>
          </a:p>
          <a:p>
            <a:pPr marL="341313" indent="-341313">
              <a:spcBef>
                <a:spcPts val="700"/>
              </a:spcBef>
              <a:buClr>
                <a:srgbClr val="CC99FF"/>
              </a:buClr>
              <a:buFont typeface="Wingdings" panose="05000000000000000000" pitchFamily="2" charset="2"/>
              <a:buChar char="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it-IT" altLang="it-IT" dirty="0">
                <a:solidFill>
                  <a:srgbClr val="6600CC"/>
                </a:solidFill>
              </a:rPr>
              <a:t>Cancerizzazione (2.5-3.8%)</a:t>
            </a:r>
          </a:p>
        </p:txBody>
      </p:sp>
      <p:grpSp>
        <p:nvGrpSpPr>
          <p:cNvPr id="4" name="Gruppo 3"/>
          <p:cNvGrpSpPr/>
          <p:nvPr/>
        </p:nvGrpSpPr>
        <p:grpSpPr>
          <a:xfrm>
            <a:off x="0" y="0"/>
            <a:ext cx="12192000" cy="1076325"/>
            <a:chOff x="0" y="75501"/>
            <a:chExt cx="12192000" cy="1076325"/>
          </a:xfrm>
        </p:grpSpPr>
        <p:pic>
          <p:nvPicPr>
            <p:cNvPr id="5" name="Immagin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75501"/>
              <a:ext cx="9772650" cy="1076325"/>
            </a:xfrm>
            <a:prstGeom prst="rect">
              <a:avLst/>
            </a:prstGeom>
          </p:spPr>
        </p:pic>
        <p:pic>
          <p:nvPicPr>
            <p:cNvPr id="6" name="Immagin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6946086" y="75501"/>
              <a:ext cx="5245914" cy="1076325"/>
            </a:xfrm>
            <a:prstGeom prst="rect">
              <a:avLst/>
            </a:prstGeom>
          </p:spPr>
        </p:pic>
      </p:grpSp>
      <p:pic>
        <p:nvPicPr>
          <p:cNvPr id="8" name="Immagine 7"/>
          <p:cNvPicPr>
            <a:picLocks noChangeAspect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Diffused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333797" y="2794038"/>
            <a:ext cx="2473781" cy="259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19898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2469341"/>
              </p:ext>
            </p:extLst>
          </p:nvPr>
        </p:nvGraphicFramePr>
        <p:xfrm>
          <a:off x="1048622" y="1174462"/>
          <a:ext cx="9160780" cy="5632040"/>
        </p:xfrm>
        <a:graphic>
          <a:graphicData uri="http://schemas.openxmlformats.org/drawingml/2006/table">
            <a:tbl>
              <a:tblPr/>
              <a:tblGrid>
                <a:gridCol w="2319186">
                  <a:extLst>
                    <a:ext uri="{9D8B030D-6E8A-4147-A177-3AD203B41FA5}">
                      <a16:colId xmlns:a16="http://schemas.microsoft.com/office/drawing/2014/main" val="4011626386"/>
                    </a:ext>
                  </a:extLst>
                </a:gridCol>
                <a:gridCol w="3788001">
                  <a:extLst>
                    <a:ext uri="{9D8B030D-6E8A-4147-A177-3AD203B41FA5}">
                      <a16:colId xmlns:a16="http://schemas.microsoft.com/office/drawing/2014/main" val="3405407457"/>
                    </a:ext>
                  </a:extLst>
                </a:gridCol>
                <a:gridCol w="3053593">
                  <a:extLst>
                    <a:ext uri="{9D8B030D-6E8A-4147-A177-3AD203B41FA5}">
                      <a16:colId xmlns:a16="http://schemas.microsoft.com/office/drawing/2014/main" val="2313906202"/>
                    </a:ext>
                  </a:extLst>
                </a:gridCol>
              </a:tblGrid>
              <a:tr h="288209">
                <a:tc>
                  <a:txBody>
                    <a:bodyPr/>
                    <a:lstStyle/>
                    <a:p>
                      <a:r>
                        <a:rPr lang="it-IT" sz="1600" dirty="0"/>
                        <a:t>Caratteristica</a:t>
                      </a:r>
                    </a:p>
                  </a:txBody>
                  <a:tcPr marL="55786" marR="55786" marT="27893" marB="278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Morbo di </a:t>
                      </a:r>
                      <a:r>
                        <a:rPr lang="it-IT" sz="1600" dirty="0" err="1"/>
                        <a:t>Crohn</a:t>
                      </a:r>
                      <a:endParaRPr lang="it-IT" sz="1600" dirty="0"/>
                    </a:p>
                  </a:txBody>
                  <a:tcPr marL="55786" marR="55786" marT="27893" marB="278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Colite ulcerosa</a:t>
                      </a:r>
                    </a:p>
                  </a:txBody>
                  <a:tcPr marL="55786" marR="55786" marT="27893" marB="278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7521417"/>
                  </a:ext>
                </a:extLst>
              </a:tr>
              <a:tr h="504457">
                <a:tc>
                  <a:txBody>
                    <a:bodyPr/>
                    <a:lstStyle/>
                    <a:p>
                      <a:r>
                        <a:rPr lang="it-IT" sz="1400" b="1" dirty="0"/>
                        <a:t>Sede principale</a:t>
                      </a:r>
                      <a:endParaRPr lang="it-IT" sz="1400" dirty="0"/>
                    </a:p>
                  </a:txBody>
                  <a:tcPr marL="55786" marR="55786" marT="27893" marB="278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Può colpire </a:t>
                      </a:r>
                      <a:r>
                        <a:rPr lang="it-IT" sz="1400" b="1" dirty="0"/>
                        <a:t>tutto il tratto gastrointestinale</a:t>
                      </a:r>
                      <a:r>
                        <a:rPr lang="it-IT" sz="1400" dirty="0"/>
                        <a:t> (bocca–ano)</a:t>
                      </a:r>
                    </a:p>
                  </a:txBody>
                  <a:tcPr marL="55786" marR="55786" marT="27893" marB="278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Limitata al </a:t>
                      </a:r>
                      <a:r>
                        <a:rPr lang="it-IT" sz="1400" b="1" dirty="0"/>
                        <a:t>colon e retto</a:t>
                      </a:r>
                      <a:endParaRPr lang="it-IT" sz="1400" dirty="0"/>
                    </a:p>
                  </a:txBody>
                  <a:tcPr marL="55786" marR="55786" marT="27893" marB="278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6895310"/>
                  </a:ext>
                </a:extLst>
              </a:tr>
              <a:tr h="504457">
                <a:tc>
                  <a:txBody>
                    <a:bodyPr/>
                    <a:lstStyle/>
                    <a:p>
                      <a:r>
                        <a:rPr lang="it-IT" sz="1400" b="1"/>
                        <a:t>Distribuzione delle lesioni</a:t>
                      </a:r>
                      <a:endParaRPr lang="it-IT" sz="1400"/>
                    </a:p>
                  </a:txBody>
                  <a:tcPr marL="55786" marR="55786" marT="27893" marB="278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b="1" dirty="0"/>
                        <a:t>Discontinua (</a:t>
                      </a:r>
                      <a:r>
                        <a:rPr lang="it-IT" sz="1400" b="1" dirty="0" err="1"/>
                        <a:t>skip</a:t>
                      </a:r>
                      <a:r>
                        <a:rPr lang="it-IT" sz="1400" b="1" dirty="0"/>
                        <a:t> </a:t>
                      </a:r>
                      <a:r>
                        <a:rPr lang="it-IT" sz="1400" b="1" dirty="0" err="1"/>
                        <a:t>lesions</a:t>
                      </a:r>
                      <a:r>
                        <a:rPr lang="it-IT" sz="1400" b="1" dirty="0"/>
                        <a:t>)</a:t>
                      </a:r>
                      <a:r>
                        <a:rPr lang="it-IT" sz="1400" dirty="0"/>
                        <a:t> con tratti sani tra lesioni</a:t>
                      </a:r>
                    </a:p>
                  </a:txBody>
                  <a:tcPr marL="55786" marR="55786" marT="27893" marB="278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b="1" dirty="0"/>
                        <a:t>Continua</a:t>
                      </a:r>
                      <a:r>
                        <a:rPr lang="it-IT" sz="1400" dirty="0"/>
                        <a:t>, parte dal retto e risale prossimalmente</a:t>
                      </a:r>
                    </a:p>
                  </a:txBody>
                  <a:tcPr marL="55786" marR="55786" marT="27893" marB="278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337215"/>
                  </a:ext>
                </a:extLst>
              </a:tr>
              <a:tr h="288209">
                <a:tc>
                  <a:txBody>
                    <a:bodyPr/>
                    <a:lstStyle/>
                    <a:p>
                      <a:r>
                        <a:rPr lang="it-IT" sz="1400" b="1"/>
                        <a:t>Strati della parete coinvolti</a:t>
                      </a:r>
                      <a:endParaRPr lang="it-IT" sz="1400"/>
                    </a:p>
                  </a:txBody>
                  <a:tcPr marL="55786" marR="55786" marT="27893" marB="278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b="1" dirty="0"/>
                        <a:t>Transmurale</a:t>
                      </a:r>
                      <a:r>
                        <a:rPr lang="it-IT" sz="1400" dirty="0"/>
                        <a:t> (tutti gli strati)</a:t>
                      </a:r>
                    </a:p>
                  </a:txBody>
                  <a:tcPr marL="55786" marR="55786" marT="27893" marB="278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b="1" dirty="0"/>
                        <a:t>Mucosa e sottomucosa</a:t>
                      </a:r>
                      <a:endParaRPr lang="it-IT" sz="1400" dirty="0"/>
                    </a:p>
                  </a:txBody>
                  <a:tcPr marL="55786" marR="55786" marT="27893" marB="278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9178700"/>
                  </a:ext>
                </a:extLst>
              </a:tr>
              <a:tr h="504457">
                <a:tc>
                  <a:txBody>
                    <a:bodyPr/>
                    <a:lstStyle/>
                    <a:p>
                      <a:r>
                        <a:rPr lang="it-IT" sz="1400" b="1"/>
                        <a:t>Aspetto endoscopico</a:t>
                      </a:r>
                      <a:endParaRPr lang="it-IT" sz="1400"/>
                    </a:p>
                  </a:txBody>
                  <a:tcPr marL="55786" marR="55786" marT="27893" marB="278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Ulcere profonde, mucosa </a:t>
                      </a:r>
                      <a:r>
                        <a:rPr lang="it-IT" sz="1400" dirty="0" smtClean="0"/>
                        <a:t>ad </a:t>
                      </a:r>
                      <a:r>
                        <a:rPr lang="it-IT" sz="1400" b="1" dirty="0" smtClean="0"/>
                        <a:t>acciottolato</a:t>
                      </a:r>
                      <a:endParaRPr lang="it-IT" sz="1400" b="1" dirty="0"/>
                    </a:p>
                  </a:txBody>
                  <a:tcPr marL="55786" marR="55786" marT="27893" marB="278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Mucosa friabile, ulcerazioni superficiali</a:t>
                      </a:r>
                    </a:p>
                  </a:txBody>
                  <a:tcPr marL="55786" marR="55786" marT="27893" marB="278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8820973"/>
                  </a:ext>
                </a:extLst>
              </a:tr>
              <a:tr h="288209">
                <a:tc>
                  <a:txBody>
                    <a:bodyPr/>
                    <a:lstStyle/>
                    <a:p>
                      <a:r>
                        <a:rPr lang="it-IT" sz="1400" b="1"/>
                        <a:t>Interessamento rettale</a:t>
                      </a:r>
                      <a:endParaRPr lang="it-IT" sz="1400"/>
                    </a:p>
                  </a:txBody>
                  <a:tcPr marL="55786" marR="55786" marT="27893" marB="278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Non costante</a:t>
                      </a:r>
                    </a:p>
                  </a:txBody>
                  <a:tcPr marL="55786" marR="55786" marT="27893" marB="278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b="1" dirty="0"/>
                        <a:t>Sempre presente</a:t>
                      </a:r>
                      <a:endParaRPr lang="it-IT" sz="1400" dirty="0"/>
                    </a:p>
                  </a:txBody>
                  <a:tcPr marL="55786" marR="55786" marT="27893" marB="278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8870278"/>
                  </a:ext>
                </a:extLst>
              </a:tr>
              <a:tr h="288209">
                <a:tc>
                  <a:txBody>
                    <a:bodyPr/>
                    <a:lstStyle/>
                    <a:p>
                      <a:r>
                        <a:rPr lang="it-IT" sz="1400" b="1"/>
                        <a:t>Interessamento ileale</a:t>
                      </a:r>
                      <a:endParaRPr lang="it-IT" sz="1400"/>
                    </a:p>
                  </a:txBody>
                  <a:tcPr marL="55786" marR="55786" marT="27893" marB="278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Frequente (ileo terminale)</a:t>
                      </a:r>
                    </a:p>
                  </a:txBody>
                  <a:tcPr marL="55786" marR="55786" marT="27893" marB="278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Assente</a:t>
                      </a:r>
                      <a:endParaRPr lang="it-IT" sz="1400" dirty="0"/>
                    </a:p>
                  </a:txBody>
                  <a:tcPr marL="55786" marR="55786" marT="27893" marB="278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4563577"/>
                  </a:ext>
                </a:extLst>
              </a:tr>
              <a:tr h="288209">
                <a:tc>
                  <a:txBody>
                    <a:bodyPr/>
                    <a:lstStyle/>
                    <a:p>
                      <a:r>
                        <a:rPr lang="it-IT" sz="1400" b="1"/>
                        <a:t>Fistole e ascessi</a:t>
                      </a:r>
                      <a:endParaRPr lang="it-IT" sz="1400"/>
                    </a:p>
                  </a:txBody>
                  <a:tcPr marL="55786" marR="55786" marT="27893" marB="278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b="1" dirty="0"/>
                        <a:t>Comuni</a:t>
                      </a:r>
                      <a:endParaRPr lang="it-IT" sz="1400" dirty="0"/>
                    </a:p>
                  </a:txBody>
                  <a:tcPr marL="55786" marR="55786" marT="27893" marB="278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Rari</a:t>
                      </a:r>
                    </a:p>
                  </a:txBody>
                  <a:tcPr marL="55786" marR="55786" marT="27893" marB="278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3358479"/>
                  </a:ext>
                </a:extLst>
              </a:tr>
              <a:tr h="288209">
                <a:tc>
                  <a:txBody>
                    <a:bodyPr/>
                    <a:lstStyle/>
                    <a:p>
                      <a:r>
                        <a:rPr lang="it-IT" sz="1400" b="1"/>
                        <a:t>Stenosi intestinali</a:t>
                      </a:r>
                      <a:endParaRPr lang="it-IT" sz="1400"/>
                    </a:p>
                  </a:txBody>
                  <a:tcPr marL="55786" marR="55786" marT="27893" marB="278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b="1" dirty="0"/>
                        <a:t>Frequenti</a:t>
                      </a:r>
                      <a:endParaRPr lang="it-IT" sz="1400" dirty="0"/>
                    </a:p>
                  </a:txBody>
                  <a:tcPr marL="55786" marR="55786" marT="27893" marB="278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Assenti</a:t>
                      </a:r>
                      <a:endParaRPr lang="it-IT" sz="1400" dirty="0"/>
                    </a:p>
                  </a:txBody>
                  <a:tcPr marL="55786" marR="55786" marT="27893" marB="278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9591988"/>
                  </a:ext>
                </a:extLst>
              </a:tr>
              <a:tr h="288209">
                <a:tc>
                  <a:txBody>
                    <a:bodyPr/>
                    <a:lstStyle/>
                    <a:p>
                      <a:r>
                        <a:rPr lang="it-IT" sz="1400" b="1"/>
                        <a:t>Granulomi istologici</a:t>
                      </a:r>
                      <a:endParaRPr lang="it-IT" sz="1400"/>
                    </a:p>
                  </a:txBody>
                  <a:tcPr marL="55786" marR="55786" marT="27893" marB="278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Possibili (non sempre presenti)</a:t>
                      </a:r>
                    </a:p>
                  </a:txBody>
                  <a:tcPr marL="55786" marR="55786" marT="27893" marB="278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Assenti</a:t>
                      </a:r>
                    </a:p>
                  </a:txBody>
                  <a:tcPr marL="55786" marR="55786" marT="27893" marB="278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301598"/>
                  </a:ext>
                </a:extLst>
              </a:tr>
              <a:tr h="288209">
                <a:tc>
                  <a:txBody>
                    <a:bodyPr/>
                    <a:lstStyle/>
                    <a:p>
                      <a:r>
                        <a:rPr lang="it-IT" sz="1400" b="1"/>
                        <a:t>Diarrea</a:t>
                      </a:r>
                      <a:endParaRPr lang="it-IT" sz="1400"/>
                    </a:p>
                  </a:txBody>
                  <a:tcPr marL="55786" marR="55786" marT="27893" marB="278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Spesso </a:t>
                      </a:r>
                      <a:r>
                        <a:rPr lang="it-IT" sz="1400" b="1" dirty="0"/>
                        <a:t>non ematica</a:t>
                      </a:r>
                      <a:endParaRPr lang="it-IT" sz="1400" dirty="0"/>
                    </a:p>
                  </a:txBody>
                  <a:tcPr marL="55786" marR="55786" marT="27893" marB="278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b="1" dirty="0"/>
                        <a:t>Sanguinolenta</a:t>
                      </a:r>
                      <a:endParaRPr lang="it-IT" sz="1400" dirty="0"/>
                    </a:p>
                  </a:txBody>
                  <a:tcPr marL="55786" marR="55786" marT="27893" marB="278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069577"/>
                  </a:ext>
                </a:extLst>
              </a:tr>
              <a:tr h="504457">
                <a:tc>
                  <a:txBody>
                    <a:bodyPr/>
                    <a:lstStyle/>
                    <a:p>
                      <a:r>
                        <a:rPr lang="it-IT" sz="1400" b="1"/>
                        <a:t>Dolore addominale</a:t>
                      </a:r>
                      <a:endParaRPr lang="it-IT" sz="1400"/>
                    </a:p>
                  </a:txBody>
                  <a:tcPr marL="55786" marR="55786" marT="27893" marB="278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Frequente (spesso quadrante inferiore destro)</a:t>
                      </a:r>
                    </a:p>
                  </a:txBody>
                  <a:tcPr marL="55786" marR="55786" marT="27893" marB="278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Meno intenso, associato a tenesmo</a:t>
                      </a:r>
                    </a:p>
                  </a:txBody>
                  <a:tcPr marL="55786" marR="55786" marT="27893" marB="278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0733675"/>
                  </a:ext>
                </a:extLst>
              </a:tr>
              <a:tr h="288209">
                <a:tc>
                  <a:txBody>
                    <a:bodyPr/>
                    <a:lstStyle/>
                    <a:p>
                      <a:r>
                        <a:rPr lang="it-IT" sz="1400" b="1"/>
                        <a:t>Megacolon tossico</a:t>
                      </a:r>
                      <a:endParaRPr lang="it-IT" sz="1400"/>
                    </a:p>
                  </a:txBody>
                  <a:tcPr marL="55786" marR="55786" marT="27893" marB="278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Assente</a:t>
                      </a:r>
                      <a:endParaRPr lang="it-IT" sz="1400" dirty="0"/>
                    </a:p>
                  </a:txBody>
                  <a:tcPr marL="55786" marR="55786" marT="27893" marB="278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b="1" dirty="0"/>
                        <a:t>Possibile complicanza</a:t>
                      </a:r>
                      <a:endParaRPr lang="it-IT" sz="1400" dirty="0"/>
                    </a:p>
                  </a:txBody>
                  <a:tcPr marL="55786" marR="55786" marT="27893" marB="278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5863952"/>
                  </a:ext>
                </a:extLst>
              </a:tr>
              <a:tr h="504457">
                <a:tc>
                  <a:txBody>
                    <a:bodyPr/>
                    <a:lstStyle/>
                    <a:p>
                      <a:r>
                        <a:rPr lang="it-IT" sz="1400" b="1"/>
                        <a:t>Rischio tumore colon-retto</a:t>
                      </a:r>
                      <a:endParaRPr lang="it-IT" sz="1400"/>
                    </a:p>
                  </a:txBody>
                  <a:tcPr marL="55786" marR="55786" marT="27893" marB="278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Aumentato (ma meno che in CU estesa)</a:t>
                      </a:r>
                    </a:p>
                  </a:txBody>
                  <a:tcPr marL="55786" marR="55786" marT="27893" marB="278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b="1" dirty="0"/>
                        <a:t>Aumentato</a:t>
                      </a:r>
                      <a:r>
                        <a:rPr lang="it-IT" sz="1400" dirty="0"/>
                        <a:t>, soprattutto nelle forme </a:t>
                      </a:r>
                      <a:r>
                        <a:rPr lang="it-IT" sz="1400" dirty="0" err="1"/>
                        <a:t>pancolitiche</a:t>
                      </a:r>
                      <a:endParaRPr lang="it-IT" sz="1400" dirty="0"/>
                    </a:p>
                  </a:txBody>
                  <a:tcPr marL="55786" marR="55786" marT="27893" marB="278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082918"/>
                  </a:ext>
                </a:extLst>
              </a:tr>
              <a:tr h="504457">
                <a:tc>
                  <a:txBody>
                    <a:bodyPr/>
                    <a:lstStyle/>
                    <a:p>
                      <a:r>
                        <a:rPr lang="it-IT" sz="1400" b="1" dirty="0"/>
                        <a:t>Indicazione chirurgica</a:t>
                      </a:r>
                      <a:endParaRPr lang="it-IT" sz="1400" dirty="0"/>
                    </a:p>
                  </a:txBody>
                  <a:tcPr marL="55786" marR="55786" marT="27893" marB="278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Non curativa (recidiva frequente)</a:t>
                      </a:r>
                    </a:p>
                  </a:txBody>
                  <a:tcPr marL="55786" marR="55786" marT="27893" marB="278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b="1" dirty="0"/>
                        <a:t>Potenzialmente curativa</a:t>
                      </a:r>
                      <a:r>
                        <a:rPr lang="it-IT" sz="1400" dirty="0"/>
                        <a:t> con </a:t>
                      </a:r>
                      <a:r>
                        <a:rPr lang="it-IT" sz="1400" dirty="0" err="1"/>
                        <a:t>proctocolectomia</a:t>
                      </a:r>
                      <a:endParaRPr lang="it-IT" sz="1400" dirty="0"/>
                    </a:p>
                  </a:txBody>
                  <a:tcPr marL="55786" marR="55786" marT="27893" marB="278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8559502"/>
                  </a:ext>
                </a:extLst>
              </a:tr>
            </a:tbl>
          </a:graphicData>
        </a:graphic>
      </p:graphicFrame>
      <p:grpSp>
        <p:nvGrpSpPr>
          <p:cNvPr id="5" name="Gruppo 4"/>
          <p:cNvGrpSpPr/>
          <p:nvPr/>
        </p:nvGrpSpPr>
        <p:grpSpPr>
          <a:xfrm>
            <a:off x="0" y="0"/>
            <a:ext cx="12192000" cy="1076325"/>
            <a:chOff x="0" y="75501"/>
            <a:chExt cx="12192000" cy="1076325"/>
          </a:xfrm>
        </p:grpSpPr>
        <p:pic>
          <p:nvPicPr>
            <p:cNvPr id="6" name="Immagin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75501"/>
              <a:ext cx="9772650" cy="1076325"/>
            </a:xfrm>
            <a:prstGeom prst="rect">
              <a:avLst/>
            </a:prstGeom>
          </p:spPr>
        </p:pic>
        <p:pic>
          <p:nvPicPr>
            <p:cNvPr id="7" name="Immagin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6946086" y="75501"/>
              <a:ext cx="5245914" cy="1076325"/>
            </a:xfrm>
            <a:prstGeom prst="rect">
              <a:avLst/>
            </a:prstGeom>
          </p:spPr>
        </p:pic>
      </p:grpSp>
      <p:sp>
        <p:nvSpPr>
          <p:cNvPr id="2" name="CasellaDiTesto 1"/>
          <p:cNvSpPr txBox="1"/>
          <p:nvPr/>
        </p:nvSpPr>
        <p:spPr>
          <a:xfrm>
            <a:off x="3607266" y="76497"/>
            <a:ext cx="68202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dirty="0" smtClean="0">
                <a:solidFill>
                  <a:srgbClr val="FFFF00"/>
                </a:solidFill>
              </a:rPr>
              <a:t>MICI A CONFRONTO</a:t>
            </a:r>
            <a:endParaRPr lang="it-IT" sz="5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651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/>
          <p:cNvSpPr>
            <a:spLocks noGrp="1"/>
          </p:cNvSpPr>
          <p:nvPr>
            <p:ph type="title"/>
          </p:nvPr>
        </p:nvSpPr>
        <p:spPr>
          <a:xfrm>
            <a:off x="536196" y="1120847"/>
            <a:ext cx="10515600" cy="1325563"/>
          </a:xfrm>
        </p:spPr>
        <p:txBody>
          <a:bodyPr/>
          <a:lstStyle/>
          <a:p>
            <a:r>
              <a:rPr lang="it-IT" b="1" dirty="0" smtClean="0"/>
              <a:t>Eziologia multifattoriale</a:t>
            </a:r>
            <a:endParaRPr lang="it-IT" b="1" dirty="0"/>
          </a:p>
        </p:txBody>
      </p:sp>
      <p:sp>
        <p:nvSpPr>
          <p:cNvPr id="9" name="Segnaposto contenuto 8"/>
          <p:cNvSpPr>
            <a:spLocks noGrp="1"/>
          </p:cNvSpPr>
          <p:nvPr>
            <p:ph idx="1"/>
          </p:nvPr>
        </p:nvSpPr>
        <p:spPr>
          <a:xfrm>
            <a:off x="612397" y="2312186"/>
            <a:ext cx="11476139" cy="4323506"/>
          </a:xfrm>
        </p:spPr>
        <p:txBody>
          <a:bodyPr>
            <a:normAutofit fontScale="92500" lnSpcReduction="10000"/>
          </a:bodyPr>
          <a:lstStyle/>
          <a:p>
            <a:r>
              <a:rPr lang="it-IT" dirty="0"/>
              <a:t>🔹 Predisposizione genetica</a:t>
            </a:r>
          </a:p>
          <a:p>
            <a:pPr lvl="1"/>
            <a:r>
              <a:rPr lang="it-IT" dirty="0"/>
              <a:t>Mutazioni NOD2 (</a:t>
            </a:r>
            <a:r>
              <a:rPr lang="it-IT" dirty="0" err="1"/>
              <a:t>Crohn</a:t>
            </a:r>
            <a:r>
              <a:rPr lang="it-IT" dirty="0" smtClean="0"/>
              <a:t>): localizzate </a:t>
            </a:r>
            <a:r>
              <a:rPr lang="it-IT" dirty="0"/>
              <a:t>sul cromosoma 16, sono </a:t>
            </a:r>
            <a:r>
              <a:rPr lang="it-IT" dirty="0" smtClean="0"/>
              <a:t>associate </a:t>
            </a:r>
            <a:r>
              <a:rPr lang="it-IT" dirty="0"/>
              <a:t>a un'aumentata </a:t>
            </a:r>
            <a:r>
              <a:rPr lang="it-IT" dirty="0" smtClean="0"/>
              <a:t>predisposizione </a:t>
            </a:r>
            <a:r>
              <a:rPr lang="it-IT" dirty="0"/>
              <a:t>alla </a:t>
            </a:r>
            <a:r>
              <a:rPr lang="it-IT" b="1" dirty="0"/>
              <a:t>Malattia di </a:t>
            </a:r>
            <a:r>
              <a:rPr lang="it-IT" b="1" dirty="0" err="1"/>
              <a:t>Crohn</a:t>
            </a:r>
            <a:r>
              <a:rPr lang="it-IT" dirty="0"/>
              <a:t>, in particolare alla forma che colpisce l'ileo</a:t>
            </a:r>
            <a:r>
              <a:rPr lang="it-IT" dirty="0" smtClean="0"/>
              <a:t>. </a:t>
            </a:r>
            <a:r>
              <a:rPr lang="it-IT" dirty="0"/>
              <a:t>Presenti in circa il 63% dei </a:t>
            </a:r>
            <a:r>
              <a:rPr lang="it-IT" dirty="0" smtClean="0"/>
              <a:t>pazienti, </a:t>
            </a:r>
            <a:r>
              <a:rPr lang="it-IT" dirty="0"/>
              <a:t>queste mutazioni alterano la capacità del sistema immunitario di riconoscere e gestire i batteri intestinali.</a:t>
            </a:r>
            <a:r>
              <a:rPr lang="it-IT" dirty="0" smtClean="0"/>
              <a:t> </a:t>
            </a:r>
            <a:r>
              <a:rPr lang="it-IT" dirty="0"/>
              <a:t>Queste varianti causano un'alterata risposta immunitaria innata, provocando un'infiammazione intestinale cronica e </a:t>
            </a:r>
            <a:r>
              <a:rPr lang="it-IT" dirty="0" err="1" smtClean="0"/>
              <a:t>complicaze</a:t>
            </a:r>
            <a:r>
              <a:rPr lang="it-IT" dirty="0" smtClean="0"/>
              <a:t> (stenosi)</a:t>
            </a:r>
            <a:r>
              <a:rPr lang="it-IT" dirty="0"/>
              <a:t> </a:t>
            </a:r>
          </a:p>
          <a:p>
            <a:r>
              <a:rPr lang="it-IT" dirty="0"/>
              <a:t>🔹 Alterazioni </a:t>
            </a:r>
            <a:r>
              <a:rPr lang="it-IT" dirty="0" err="1"/>
              <a:t>microbiota</a:t>
            </a:r>
            <a:r>
              <a:rPr lang="it-IT" dirty="0"/>
              <a:t> intestinale</a:t>
            </a:r>
          </a:p>
          <a:p>
            <a:r>
              <a:rPr lang="it-IT" dirty="0"/>
              <a:t>🔹 </a:t>
            </a:r>
            <a:r>
              <a:rPr lang="it-IT" dirty="0" err="1"/>
              <a:t>Disregolazione</a:t>
            </a:r>
            <a:r>
              <a:rPr lang="it-IT" dirty="0"/>
              <a:t> immunitaria</a:t>
            </a:r>
          </a:p>
          <a:p>
            <a:pPr lvl="1"/>
            <a:r>
              <a:rPr lang="it-IT" dirty="0" smtClean="0"/>
              <a:t>Attivazione inappropriata </a:t>
            </a:r>
            <a:r>
              <a:rPr lang="it-IT" dirty="0"/>
              <a:t>Th1/Th17 (</a:t>
            </a:r>
            <a:r>
              <a:rPr lang="it-IT" dirty="0" err="1"/>
              <a:t>Crohn</a:t>
            </a:r>
            <a:r>
              <a:rPr lang="it-IT" dirty="0"/>
              <a:t>)</a:t>
            </a:r>
          </a:p>
          <a:p>
            <a:pPr lvl="1"/>
            <a:r>
              <a:rPr lang="it-IT" dirty="0"/>
              <a:t>Risposta Th2-like </a:t>
            </a:r>
            <a:r>
              <a:rPr lang="it-IT" dirty="0" smtClean="0"/>
              <a:t>(RCU</a:t>
            </a:r>
            <a:r>
              <a:rPr lang="it-IT" dirty="0"/>
              <a:t>)</a:t>
            </a:r>
          </a:p>
          <a:p>
            <a:r>
              <a:rPr lang="it-IT" dirty="0"/>
              <a:t>🔹 Fattori ambientali</a:t>
            </a:r>
          </a:p>
          <a:p>
            <a:pPr lvl="1"/>
            <a:r>
              <a:rPr lang="it-IT" dirty="0" smtClean="0"/>
              <a:t>Dieta</a:t>
            </a:r>
            <a:r>
              <a:rPr lang="it-IT" dirty="0"/>
              <a:t>, antibiotici, urbanizzazione</a:t>
            </a: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423" y="2118705"/>
            <a:ext cx="469535" cy="665175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423" y="4085178"/>
            <a:ext cx="469535" cy="435483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423" y="4612327"/>
            <a:ext cx="469535" cy="409309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0836" y="5775236"/>
            <a:ext cx="446708" cy="668479"/>
          </a:xfrm>
          <a:prstGeom prst="rect">
            <a:avLst/>
          </a:prstGeom>
        </p:spPr>
      </p:pic>
      <p:grpSp>
        <p:nvGrpSpPr>
          <p:cNvPr id="10" name="Gruppo 9"/>
          <p:cNvGrpSpPr/>
          <p:nvPr/>
        </p:nvGrpSpPr>
        <p:grpSpPr>
          <a:xfrm>
            <a:off x="0" y="-18714"/>
            <a:ext cx="12192000" cy="1076325"/>
            <a:chOff x="0" y="75501"/>
            <a:chExt cx="12192000" cy="1076325"/>
          </a:xfrm>
        </p:grpSpPr>
        <p:pic>
          <p:nvPicPr>
            <p:cNvPr id="11" name="Immagine 1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75501"/>
              <a:ext cx="9772650" cy="1076325"/>
            </a:xfrm>
            <a:prstGeom prst="rect">
              <a:avLst/>
            </a:prstGeom>
          </p:spPr>
        </p:pic>
        <p:pic>
          <p:nvPicPr>
            <p:cNvPr id="12" name="Immagine 1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flipH="1">
              <a:off x="6946086" y="75501"/>
              <a:ext cx="5245914" cy="10763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0802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/>
          <p:cNvSpPr>
            <a:spLocks noGrp="1"/>
          </p:cNvSpPr>
          <p:nvPr>
            <p:ph type="title"/>
          </p:nvPr>
        </p:nvSpPr>
        <p:spPr>
          <a:xfrm>
            <a:off x="3053592" y="1186670"/>
            <a:ext cx="5746459" cy="1325563"/>
          </a:xfrm>
        </p:spPr>
        <p:txBody>
          <a:bodyPr>
            <a:normAutofit fontScale="90000"/>
          </a:bodyPr>
          <a:lstStyle/>
          <a:p>
            <a:r>
              <a:rPr lang="it-IT" b="1" dirty="0" smtClean="0"/>
              <a:t>Cross-talk  IBD-</a:t>
            </a:r>
            <a:r>
              <a:rPr lang="it-IT" b="1" dirty="0" err="1" smtClean="0"/>
              <a:t>Microbiota</a:t>
            </a:r>
            <a:r>
              <a:rPr lang="it-IT" b="1" dirty="0" smtClean="0"/>
              <a:t/>
            </a:r>
            <a:br>
              <a:rPr lang="it-IT" b="1" dirty="0" smtClean="0"/>
            </a:br>
            <a:r>
              <a:rPr lang="it-IT" b="1" dirty="0" smtClean="0"/>
              <a:t>Background </a:t>
            </a:r>
            <a:r>
              <a:rPr lang="it-IT" b="1" dirty="0"/>
              <a:t>fisiopatologico</a:t>
            </a:r>
            <a:br>
              <a:rPr lang="it-IT" b="1" dirty="0"/>
            </a:br>
            <a:endParaRPr lang="it-IT" dirty="0"/>
          </a:p>
        </p:txBody>
      </p:sp>
      <p:sp>
        <p:nvSpPr>
          <p:cNvPr id="9" name="Segnaposto contenuto 8"/>
          <p:cNvSpPr>
            <a:spLocks noGrp="1"/>
          </p:cNvSpPr>
          <p:nvPr>
            <p:ph idx="1"/>
          </p:nvPr>
        </p:nvSpPr>
        <p:spPr>
          <a:xfrm>
            <a:off x="603308" y="2622579"/>
            <a:ext cx="10515600" cy="4013113"/>
          </a:xfrm>
        </p:spPr>
        <p:txBody>
          <a:bodyPr>
            <a:normAutofit fontScale="62500" lnSpcReduction="20000"/>
          </a:bodyPr>
          <a:lstStyle/>
          <a:p>
            <a:r>
              <a:rPr lang="it-IT" sz="3800" dirty="0" smtClean="0"/>
              <a:t>Nelle IBD esiste uno stato di </a:t>
            </a:r>
            <a:r>
              <a:rPr lang="it-IT" sz="3800" dirty="0" err="1" smtClean="0"/>
              <a:t>disbiosi</a:t>
            </a:r>
            <a:r>
              <a:rPr lang="it-IT" sz="3800" dirty="0" smtClean="0"/>
              <a:t> che si esplicita attraverso una </a:t>
            </a:r>
            <a:r>
              <a:rPr lang="it-IT" sz="3800" b="1" i="1" dirty="0" smtClean="0"/>
              <a:t>ridotta </a:t>
            </a:r>
            <a:r>
              <a:rPr lang="it-IT" sz="3800" b="1" i="1" dirty="0"/>
              <a:t>biodiversità </a:t>
            </a:r>
            <a:r>
              <a:rPr lang="it-IT" sz="3800" dirty="0"/>
              <a:t>microbica</a:t>
            </a:r>
          </a:p>
          <a:p>
            <a:r>
              <a:rPr lang="it-IT" sz="3800" dirty="0" smtClean="0"/>
              <a:t>       Riduzione </a:t>
            </a:r>
            <a:r>
              <a:rPr lang="it-IT" sz="3800" dirty="0"/>
              <a:t>di batteri produttori di </a:t>
            </a:r>
            <a:r>
              <a:rPr lang="it-IT" sz="3800" dirty="0" smtClean="0"/>
              <a:t>butirrato: batteri </a:t>
            </a:r>
            <a:r>
              <a:rPr lang="it-IT" sz="3800" dirty="0"/>
              <a:t>«buoni» </a:t>
            </a:r>
            <a:r>
              <a:rPr lang="it-IT" sz="3800" dirty="0" smtClean="0"/>
              <a:t>considerati </a:t>
            </a:r>
            <a:r>
              <a:rPr lang="it-IT" sz="3800" dirty="0"/>
              <a:t>molto benefici per la salute umana. Producono acido butirrico </a:t>
            </a:r>
            <a:r>
              <a:rPr lang="it-IT" sz="3800" dirty="0" smtClean="0"/>
              <a:t>che </a:t>
            </a:r>
            <a:r>
              <a:rPr lang="it-IT" sz="3800" dirty="0"/>
              <a:t>nutre le cellule del colon, riduce l'infiammazione, migliora la barriera intestinale e supporta il sistema immunitario</a:t>
            </a:r>
            <a:r>
              <a:rPr lang="it-IT" sz="3800" dirty="0" smtClean="0"/>
              <a:t> </a:t>
            </a:r>
            <a:r>
              <a:rPr lang="it-IT" sz="3800" dirty="0"/>
              <a:t>(es. </a:t>
            </a:r>
            <a:r>
              <a:rPr lang="it-IT" sz="3800" i="1" dirty="0" err="1"/>
              <a:t>Faecalibacterium</a:t>
            </a:r>
            <a:r>
              <a:rPr lang="it-IT" sz="3800" i="1" dirty="0"/>
              <a:t> </a:t>
            </a:r>
            <a:r>
              <a:rPr lang="it-IT" sz="3800" i="1" dirty="0" err="1"/>
              <a:t>prausnitzii</a:t>
            </a:r>
            <a:r>
              <a:rPr lang="it-IT" sz="3800" dirty="0"/>
              <a:t>)</a:t>
            </a:r>
          </a:p>
          <a:p>
            <a:r>
              <a:rPr lang="it-IT" sz="3800" dirty="0" smtClean="0"/>
              <a:t>      Aumento </a:t>
            </a:r>
            <a:r>
              <a:rPr lang="it-IT" sz="3800" dirty="0"/>
              <a:t>di </a:t>
            </a:r>
            <a:r>
              <a:rPr lang="it-IT" sz="3800" dirty="0" err="1"/>
              <a:t>Proteobacteria</a:t>
            </a:r>
            <a:r>
              <a:rPr lang="it-IT" sz="3800" dirty="0"/>
              <a:t> pro-infiammatori</a:t>
            </a:r>
          </a:p>
          <a:p>
            <a:r>
              <a:rPr lang="it-IT" sz="3800" dirty="0"/>
              <a:t>Alterata funzione di barriera </a:t>
            </a:r>
            <a:r>
              <a:rPr lang="it-IT" sz="3800" dirty="0" smtClean="0"/>
              <a:t>mucosa </a:t>
            </a:r>
            <a:r>
              <a:rPr lang="it-IT" sz="3800" b="1" i="1" dirty="0" smtClean="0"/>
              <a:t>(</a:t>
            </a:r>
            <a:r>
              <a:rPr lang="it-IT" sz="3800" b="1" i="1" dirty="0" err="1" smtClean="0"/>
              <a:t>leaky</a:t>
            </a:r>
            <a:r>
              <a:rPr lang="it-IT" sz="3800" b="1" i="1" dirty="0" smtClean="0"/>
              <a:t> </a:t>
            </a:r>
            <a:r>
              <a:rPr lang="it-IT" sz="3800" b="1" i="1" dirty="0" err="1" smtClean="0"/>
              <a:t>gut</a:t>
            </a:r>
            <a:r>
              <a:rPr lang="it-IT" sz="3800" b="1" i="1" dirty="0" smtClean="0"/>
              <a:t>)</a:t>
            </a:r>
            <a:r>
              <a:rPr lang="it-IT" sz="3800" dirty="0" smtClean="0"/>
              <a:t>: allargamento delle tight </a:t>
            </a:r>
            <a:r>
              <a:rPr lang="it-IT" sz="3800" dirty="0" err="1" smtClean="0"/>
              <a:t>junction</a:t>
            </a:r>
            <a:r>
              <a:rPr lang="it-IT" sz="3800" dirty="0" smtClean="0"/>
              <a:t> ed aumento della permeabilità della mucosa intestinale</a:t>
            </a:r>
            <a:endParaRPr lang="it-IT" sz="3800" dirty="0"/>
          </a:p>
          <a:p>
            <a:r>
              <a:rPr lang="it-IT" sz="3800" dirty="0" smtClean="0"/>
              <a:t>Il </a:t>
            </a:r>
            <a:r>
              <a:rPr lang="it-IT" sz="3800" dirty="0" err="1"/>
              <a:t>microbiota</a:t>
            </a:r>
            <a:r>
              <a:rPr lang="it-IT" sz="3800" dirty="0"/>
              <a:t> non è solo “alterato”: contribuisce attivamente alla perpetuazione dell’infiammazione.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3" name="Freccia a destra 2"/>
          <p:cNvSpPr/>
          <p:nvPr/>
        </p:nvSpPr>
        <p:spPr>
          <a:xfrm rot="5400000">
            <a:off x="948449" y="3144121"/>
            <a:ext cx="370923" cy="4110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Freccia a destra 7"/>
          <p:cNvSpPr/>
          <p:nvPr/>
        </p:nvSpPr>
        <p:spPr>
          <a:xfrm rot="16200000">
            <a:off x="962730" y="4322936"/>
            <a:ext cx="342361" cy="4110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0" name="Gruppo 9"/>
          <p:cNvGrpSpPr/>
          <p:nvPr/>
        </p:nvGrpSpPr>
        <p:grpSpPr>
          <a:xfrm>
            <a:off x="0" y="-1"/>
            <a:ext cx="12192000" cy="1076325"/>
            <a:chOff x="0" y="75501"/>
            <a:chExt cx="12192000" cy="1076325"/>
          </a:xfrm>
        </p:grpSpPr>
        <p:pic>
          <p:nvPicPr>
            <p:cNvPr id="11" name="Immagine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75501"/>
              <a:ext cx="9772650" cy="1076325"/>
            </a:xfrm>
            <a:prstGeom prst="rect">
              <a:avLst/>
            </a:prstGeom>
          </p:spPr>
        </p:pic>
        <p:pic>
          <p:nvPicPr>
            <p:cNvPr id="12" name="Immagin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6946086" y="75501"/>
              <a:ext cx="5245914" cy="10763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17531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/>
          <p:cNvSpPr>
            <a:spLocks noGrp="1"/>
          </p:cNvSpPr>
          <p:nvPr>
            <p:ph type="title"/>
          </p:nvPr>
        </p:nvSpPr>
        <p:spPr>
          <a:xfrm>
            <a:off x="3807901" y="1326225"/>
            <a:ext cx="3498909" cy="850566"/>
          </a:xfrm>
        </p:spPr>
        <p:txBody>
          <a:bodyPr>
            <a:noAutofit/>
          </a:bodyPr>
          <a:lstStyle/>
          <a:p>
            <a:r>
              <a:rPr lang="it-IT" b="1" dirty="0" smtClean="0"/>
              <a:t>LEAKY GUT</a:t>
            </a:r>
            <a:br>
              <a:rPr lang="it-IT" b="1" dirty="0" smtClean="0"/>
            </a:br>
            <a:endParaRPr lang="it-IT" b="1" dirty="0"/>
          </a:p>
        </p:txBody>
      </p:sp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226503" y="1751508"/>
            <a:ext cx="11526473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2400" dirty="0"/>
              <a:t>Gli individui affetti da IBD possono presentare alterazioni </a:t>
            </a:r>
            <a:r>
              <a:rPr lang="it-IT" sz="2400" dirty="0" smtClean="0"/>
              <a:t>della barriera intestinale, </a:t>
            </a:r>
            <a:r>
              <a:rPr lang="it-IT" sz="2400" dirty="0"/>
              <a:t>rendendo più facile </a:t>
            </a:r>
            <a:r>
              <a:rPr lang="it-IT" sz="2400" dirty="0" smtClean="0"/>
              <a:t>ai </a:t>
            </a:r>
            <a:r>
              <a:rPr lang="it-IT" sz="2400" dirty="0"/>
              <a:t>patogeni (batteri nocivi) </a:t>
            </a:r>
            <a:r>
              <a:rPr lang="it-IT" sz="2400" dirty="0" smtClean="0"/>
              <a:t>di fuoriuscire </a:t>
            </a:r>
            <a:r>
              <a:rPr lang="it-IT" sz="2400" dirty="0"/>
              <a:t>dall'intestino e raggiungere la circolazione sanguigna. Si pensa che ciò sia accompagnato da risposte immunitarie alterate.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1522" y="3038971"/>
            <a:ext cx="6340330" cy="3819029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2474753" y="3129094"/>
            <a:ext cx="956344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dirty="0" err="1" smtClean="0"/>
              <a:t>Normal</a:t>
            </a:r>
            <a:r>
              <a:rPr lang="it-IT" dirty="0" smtClean="0"/>
              <a:t> tight </a:t>
            </a:r>
            <a:r>
              <a:rPr lang="it-IT" dirty="0" err="1" smtClean="0"/>
              <a:t>junction</a:t>
            </a:r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6702804" y="2994254"/>
            <a:ext cx="160229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dirty="0" err="1" smtClean="0"/>
              <a:t>Inflammation</a:t>
            </a:r>
            <a:endParaRPr lang="it-IT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2181138" y="2902591"/>
            <a:ext cx="7055141" cy="385054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grpSp>
        <p:nvGrpSpPr>
          <p:cNvPr id="13" name="Gruppo 12"/>
          <p:cNvGrpSpPr/>
          <p:nvPr/>
        </p:nvGrpSpPr>
        <p:grpSpPr>
          <a:xfrm>
            <a:off x="0" y="2347"/>
            <a:ext cx="12192000" cy="1076325"/>
            <a:chOff x="0" y="75501"/>
            <a:chExt cx="12192000" cy="1076325"/>
          </a:xfrm>
        </p:grpSpPr>
        <p:pic>
          <p:nvPicPr>
            <p:cNvPr id="14" name="Immagine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75501"/>
              <a:ext cx="9772650" cy="1076325"/>
            </a:xfrm>
            <a:prstGeom prst="rect">
              <a:avLst/>
            </a:prstGeom>
          </p:spPr>
        </p:pic>
        <p:pic>
          <p:nvPicPr>
            <p:cNvPr id="15" name="Immagine 1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6946086" y="75501"/>
              <a:ext cx="5245914" cy="10763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2002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>
            <a:extLst>
              <a:ext uri="{FF2B5EF4-FFF2-40B4-BE49-F238E27FC236}">
                <a16:creationId xmlns:a16="http://schemas.microsoft.com/office/drawing/2014/main" id="{5B2366D8-95E9-4F7A-8541-39C12802271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794932" y="1290993"/>
            <a:ext cx="8229600" cy="1143000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it-IT" b="1" dirty="0"/>
              <a:t>MORBO DI CROHN</a:t>
            </a:r>
          </a:p>
        </p:txBody>
      </p:sp>
      <p:sp>
        <p:nvSpPr>
          <p:cNvPr id="4098" name="Text Box 2">
            <a:extLst>
              <a:ext uri="{FF2B5EF4-FFF2-40B4-BE49-F238E27FC236}">
                <a16:creationId xmlns:a16="http://schemas.microsoft.com/office/drawing/2014/main" id="{2C013EF8-7421-4B3C-AA03-33B991811E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775" y="2676124"/>
            <a:ext cx="8496300" cy="206428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9pPr>
          </a:lstStyle>
          <a:p>
            <a:pPr algn="ctr">
              <a:spcBef>
                <a:spcPts val="2000"/>
              </a:spcBef>
              <a:buSzPct val="100000"/>
              <a:defRPr/>
            </a:pPr>
            <a:r>
              <a:rPr lang="it-IT" sz="3200" b="1" dirty="0">
                <a:solidFill>
                  <a:schemeClr val="tx1"/>
                </a:solidFill>
                <a:latin typeface="+mn-lt"/>
              </a:rPr>
              <a:t>Affezione infiammatoria cronica </a:t>
            </a:r>
            <a:r>
              <a:rPr lang="it-IT" sz="3200" b="1" dirty="0">
                <a:solidFill>
                  <a:srgbClr val="FF0000"/>
                </a:solidFill>
                <a:latin typeface="+mn-lt"/>
              </a:rPr>
              <a:t>granulomatosa</a:t>
            </a:r>
            <a:r>
              <a:rPr lang="it-IT" sz="3200" b="1" dirty="0">
                <a:solidFill>
                  <a:schemeClr val="tx1"/>
                </a:solidFill>
                <a:latin typeface="+mn-lt"/>
              </a:rPr>
              <a:t> ad </a:t>
            </a:r>
            <a:r>
              <a:rPr lang="it-IT" sz="3200" b="1" dirty="0">
                <a:solidFill>
                  <a:srgbClr val="FF0000"/>
                </a:solidFill>
                <a:latin typeface="+mn-lt"/>
              </a:rPr>
              <a:t>evoluzione sclero-cicatriziale </a:t>
            </a:r>
            <a:r>
              <a:rPr lang="it-IT" sz="3200" b="1" dirty="0">
                <a:solidFill>
                  <a:schemeClr val="tx1"/>
                </a:solidFill>
                <a:latin typeface="+mn-lt"/>
              </a:rPr>
              <a:t>che può colpire </a:t>
            </a:r>
            <a:r>
              <a:rPr lang="it-IT" sz="3200" b="1" dirty="0" err="1">
                <a:solidFill>
                  <a:srgbClr val="FF0000"/>
                </a:solidFill>
                <a:latin typeface="+mn-lt"/>
              </a:rPr>
              <a:t>segmentariamente</a:t>
            </a:r>
            <a:r>
              <a:rPr lang="it-IT" sz="3200" b="1" dirty="0">
                <a:solidFill>
                  <a:srgbClr val="FF0000"/>
                </a:solidFill>
                <a:latin typeface="+mn-lt"/>
              </a:rPr>
              <a:t> qualunque </a:t>
            </a:r>
            <a:r>
              <a:rPr lang="it-IT" sz="3200" b="1" dirty="0">
                <a:solidFill>
                  <a:schemeClr val="tx1"/>
                </a:solidFill>
                <a:latin typeface="+mn-lt"/>
              </a:rPr>
              <a:t>parte del tratto alimentare dalla bocca all’ano</a:t>
            </a:r>
          </a:p>
        </p:txBody>
      </p:sp>
      <p:pic>
        <p:nvPicPr>
          <p:cNvPr id="410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5075" y="4287400"/>
            <a:ext cx="3326391" cy="2494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pSp>
        <p:nvGrpSpPr>
          <p:cNvPr id="7" name="Gruppo 6"/>
          <p:cNvGrpSpPr/>
          <p:nvPr/>
        </p:nvGrpSpPr>
        <p:grpSpPr>
          <a:xfrm>
            <a:off x="0" y="0"/>
            <a:ext cx="12192000" cy="1076325"/>
            <a:chOff x="0" y="75501"/>
            <a:chExt cx="12192000" cy="1076325"/>
          </a:xfrm>
        </p:grpSpPr>
        <p:pic>
          <p:nvPicPr>
            <p:cNvPr id="8" name="Immagin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75501"/>
              <a:ext cx="9772650" cy="1076325"/>
            </a:xfrm>
            <a:prstGeom prst="rect">
              <a:avLst/>
            </a:prstGeom>
          </p:spPr>
        </p:pic>
        <p:pic>
          <p:nvPicPr>
            <p:cNvPr id="9" name="Immagine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>
              <a:off x="6946086" y="75501"/>
              <a:ext cx="5245914" cy="10763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964035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>
            <a:extLst>
              <a:ext uri="{FF2B5EF4-FFF2-40B4-BE49-F238E27FC236}">
                <a16:creationId xmlns:a16="http://schemas.microsoft.com/office/drawing/2014/main" id="{26A10D88-7821-43F0-807B-F63F189A571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04645" y="1286147"/>
            <a:ext cx="8229600" cy="1143000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it-IT" b="1" dirty="0"/>
              <a:t>SEDE</a:t>
            </a:r>
          </a:p>
        </p:txBody>
      </p:sp>
      <p:sp>
        <p:nvSpPr>
          <p:cNvPr id="5122" name="Rectangle 2">
            <a:extLst>
              <a:ext uri="{FF2B5EF4-FFF2-40B4-BE49-F238E27FC236}">
                <a16:creationId xmlns:a16="http://schemas.microsoft.com/office/drawing/2014/main" id="{FED70BCE-15E5-4874-B1E4-8C9CA9C425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4645" y="2659100"/>
            <a:ext cx="5507882" cy="3322281"/>
          </a:xfrm>
        </p:spPr>
        <p:txBody>
          <a:bodyPr/>
          <a:lstStyle/>
          <a:p>
            <a:pPr marL="341313" indent="-341313">
              <a:buClr>
                <a:schemeClr val="accent1"/>
              </a:buClr>
              <a:buSzPct val="60000"/>
              <a:buFont typeface="Wingdings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it-IT" dirty="0"/>
              <a:t>Ileo terminale (60%)</a:t>
            </a:r>
          </a:p>
          <a:p>
            <a:pPr marL="341313" indent="-341313">
              <a:buClr>
                <a:schemeClr val="accent1"/>
              </a:buClr>
              <a:buSzPct val="60000"/>
              <a:buFont typeface="Wingdings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it-IT" dirty="0"/>
              <a:t>Ileo (41%)</a:t>
            </a:r>
          </a:p>
          <a:p>
            <a:pPr marL="341313" indent="-341313">
              <a:buClr>
                <a:schemeClr val="accent1"/>
              </a:buClr>
              <a:buSzPct val="60000"/>
              <a:buFont typeface="Wingdings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it-IT" dirty="0"/>
              <a:t>Ileocolica (39%)</a:t>
            </a:r>
          </a:p>
          <a:p>
            <a:pPr marL="341313" indent="-341313">
              <a:buClr>
                <a:schemeClr val="accent1"/>
              </a:buClr>
              <a:buSzPct val="60000"/>
              <a:buFont typeface="Wingdings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it-IT" dirty="0"/>
              <a:t>Colica (14%)</a:t>
            </a:r>
          </a:p>
          <a:p>
            <a:pPr marL="341313" indent="-341313">
              <a:buClr>
                <a:schemeClr val="accent1"/>
              </a:buClr>
              <a:buSzPct val="60000"/>
              <a:buFont typeface="Wingdings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it-IT" dirty="0"/>
              <a:t>Retto (5%)</a:t>
            </a:r>
          </a:p>
          <a:p>
            <a:pPr marL="341313" indent="-341313">
              <a:buClr>
                <a:schemeClr val="accent1"/>
              </a:buClr>
              <a:buSzPct val="60000"/>
              <a:buFont typeface="Wingdings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it-IT" dirty="0"/>
              <a:t>Duodenale e/o </a:t>
            </a:r>
            <a:r>
              <a:rPr lang="it-IT" dirty="0" smtClean="0"/>
              <a:t>gastrica (1</a:t>
            </a:r>
            <a:r>
              <a:rPr lang="it-IT" dirty="0"/>
              <a:t>%)</a:t>
            </a:r>
          </a:p>
        </p:txBody>
      </p:sp>
      <p:pic>
        <p:nvPicPr>
          <p:cNvPr id="6148" name="Immagin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5702" y="1498616"/>
            <a:ext cx="5017086" cy="4667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uppo 5"/>
          <p:cNvGrpSpPr/>
          <p:nvPr/>
        </p:nvGrpSpPr>
        <p:grpSpPr>
          <a:xfrm>
            <a:off x="0" y="0"/>
            <a:ext cx="12192000" cy="1076325"/>
            <a:chOff x="0" y="75501"/>
            <a:chExt cx="12192000" cy="1076325"/>
          </a:xfrm>
        </p:grpSpPr>
        <p:pic>
          <p:nvPicPr>
            <p:cNvPr id="7" name="Immagin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75501"/>
              <a:ext cx="9772650" cy="1076325"/>
            </a:xfrm>
            <a:prstGeom prst="rect">
              <a:avLst/>
            </a:prstGeom>
          </p:spPr>
        </p:pic>
        <p:pic>
          <p:nvPicPr>
            <p:cNvPr id="8" name="Immagine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>
              <a:off x="6946086" y="75501"/>
              <a:ext cx="5245914" cy="10763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3654528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>
            <a:extLst>
              <a:ext uri="{FF2B5EF4-FFF2-40B4-BE49-F238E27FC236}">
                <a16:creationId xmlns:a16="http://schemas.microsoft.com/office/drawing/2014/main" id="{E188A108-6300-4760-ABA4-76AE9C2C3E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4459" y="1268413"/>
            <a:ext cx="10284902" cy="589610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charset="0"/>
                <a:ea typeface="Microsoft YaHei" charset="-122"/>
              </a:defRPr>
            </a:lvl9pPr>
          </a:lstStyle>
          <a:p>
            <a:pPr algn="ctr">
              <a:spcBef>
                <a:spcPts val="2000"/>
              </a:spcBef>
              <a:buSzPct val="100000"/>
              <a:defRPr/>
            </a:pPr>
            <a:r>
              <a:rPr lang="it-IT" sz="3200" dirty="0">
                <a:solidFill>
                  <a:schemeClr val="tx1"/>
                </a:solidFill>
                <a:latin typeface="+mn-lt"/>
              </a:rPr>
              <a:t>Processo infiammatorio </a:t>
            </a:r>
            <a:r>
              <a:rPr lang="it-IT" sz="3200" b="1" dirty="0">
                <a:solidFill>
                  <a:schemeClr val="tx1"/>
                </a:solidFill>
                <a:latin typeface="+mn-lt"/>
              </a:rPr>
              <a:t>TRANSMURALE</a:t>
            </a:r>
            <a:r>
              <a:rPr lang="it-IT" sz="3200" dirty="0">
                <a:solidFill>
                  <a:schemeClr val="tx1"/>
                </a:solidFill>
                <a:latin typeface="+mn-lt"/>
              </a:rPr>
              <a:t>, che interessa cioè tutta la parete intestinale dalla mucosa alla sierosa.</a:t>
            </a:r>
          </a:p>
          <a:p>
            <a:pPr algn="ctr">
              <a:spcBef>
                <a:spcPts val="2000"/>
              </a:spcBef>
              <a:buSzPct val="100000"/>
              <a:defRPr/>
            </a:pPr>
            <a:endParaRPr lang="it-IT" sz="3200" dirty="0">
              <a:solidFill>
                <a:schemeClr val="tx1"/>
              </a:solidFill>
              <a:latin typeface="+mn-lt"/>
            </a:endParaRPr>
          </a:p>
          <a:p>
            <a:pPr algn="ctr">
              <a:spcBef>
                <a:spcPts val="2000"/>
              </a:spcBef>
              <a:buSzPct val="100000"/>
              <a:defRPr/>
            </a:pPr>
            <a:endParaRPr lang="it-IT" sz="3200" dirty="0">
              <a:solidFill>
                <a:schemeClr val="tx1"/>
              </a:solidFill>
              <a:latin typeface="+mn-lt"/>
            </a:endParaRPr>
          </a:p>
          <a:p>
            <a:pPr algn="ctr">
              <a:spcBef>
                <a:spcPts val="2000"/>
              </a:spcBef>
              <a:buSzPct val="100000"/>
              <a:defRPr/>
            </a:pPr>
            <a:endParaRPr lang="it-IT" sz="3200" dirty="0" smtClean="0">
              <a:solidFill>
                <a:schemeClr val="tx1"/>
              </a:solidFill>
              <a:latin typeface="+mn-lt"/>
            </a:endParaRPr>
          </a:p>
          <a:p>
            <a:pPr algn="ctr">
              <a:spcBef>
                <a:spcPts val="2000"/>
              </a:spcBef>
              <a:buSzPct val="100000"/>
              <a:defRPr/>
            </a:pPr>
            <a:r>
              <a:rPr lang="it-IT" sz="32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it-IT" sz="3200" b="1" dirty="0">
                <a:solidFill>
                  <a:schemeClr val="tx1"/>
                </a:solidFill>
                <a:latin typeface="+mn-lt"/>
              </a:rPr>
              <a:t>Il tratto di intestino</a:t>
            </a:r>
            <a:r>
              <a:rPr lang="it-IT" sz="3200" dirty="0">
                <a:solidFill>
                  <a:schemeClr val="tx1"/>
                </a:solidFill>
                <a:latin typeface="+mn-lt"/>
              </a:rPr>
              <a:t> si presenta a </a:t>
            </a:r>
            <a:r>
              <a:rPr lang="it-IT" sz="3200" b="1" dirty="0">
                <a:solidFill>
                  <a:schemeClr val="tx1"/>
                </a:solidFill>
                <a:latin typeface="+mn-lt"/>
              </a:rPr>
              <a:t>pareti ispessite</a:t>
            </a:r>
            <a:r>
              <a:rPr lang="it-IT" sz="3200" dirty="0">
                <a:solidFill>
                  <a:schemeClr val="tx1"/>
                </a:solidFill>
                <a:latin typeface="+mn-lt"/>
              </a:rPr>
              <a:t> ed edematose, il </a:t>
            </a:r>
            <a:r>
              <a:rPr lang="it-IT" sz="3200" b="1" dirty="0">
                <a:solidFill>
                  <a:schemeClr val="tx1"/>
                </a:solidFill>
                <a:latin typeface="+mn-lt"/>
              </a:rPr>
              <a:t>mesentere</a:t>
            </a:r>
            <a:r>
              <a:rPr lang="it-IT" sz="3200" dirty="0">
                <a:solidFill>
                  <a:schemeClr val="tx1"/>
                </a:solidFill>
                <a:latin typeface="+mn-lt"/>
              </a:rPr>
              <a:t> anch’esso ispessito ed edematoso ha </a:t>
            </a:r>
            <a:r>
              <a:rPr lang="it-IT" sz="3200" b="1" dirty="0">
                <a:solidFill>
                  <a:schemeClr val="tx1"/>
                </a:solidFill>
                <a:latin typeface="+mn-lt"/>
              </a:rPr>
              <a:t>linfonodi aumentati</a:t>
            </a:r>
            <a:r>
              <a:rPr lang="it-IT" sz="3200" dirty="0">
                <a:solidFill>
                  <a:schemeClr val="tx1"/>
                </a:solidFill>
                <a:latin typeface="+mn-lt"/>
              </a:rPr>
              <a:t> di volume</a:t>
            </a:r>
          </a:p>
          <a:p>
            <a:pPr algn="ctr">
              <a:spcBef>
                <a:spcPts val="1125"/>
              </a:spcBef>
              <a:buSzPct val="100000"/>
              <a:defRPr/>
            </a:pPr>
            <a:endParaRPr lang="it-IT" dirty="0">
              <a:solidFill>
                <a:schemeClr val="tx1"/>
              </a:solidFill>
              <a:latin typeface="+mn-lt"/>
            </a:endParaRPr>
          </a:p>
          <a:p>
            <a:pPr algn="ctr">
              <a:spcBef>
                <a:spcPts val="1125"/>
              </a:spcBef>
              <a:buSzPct val="100000"/>
              <a:defRPr/>
            </a:pPr>
            <a:endParaRPr lang="it-IT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229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1" y="2332061"/>
            <a:ext cx="3479333" cy="2249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2293" name="AutoShape 4"/>
          <p:cNvSpPr>
            <a:spLocks noChangeArrowheads="1"/>
          </p:cNvSpPr>
          <p:nvPr/>
        </p:nvSpPr>
        <p:spPr bwMode="auto">
          <a:xfrm rot="6780000">
            <a:off x="7361606" y="2653479"/>
            <a:ext cx="358775" cy="217487"/>
          </a:xfrm>
          <a:prstGeom prst="notchedRightArrow">
            <a:avLst>
              <a:gd name="adj1" fmla="val 50000"/>
              <a:gd name="adj2" fmla="val 41241"/>
            </a:avLst>
          </a:prstGeom>
          <a:solidFill>
            <a:srgbClr val="FFFFFF"/>
          </a:solidFill>
          <a:ln w="9360" cap="sq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12294" name="AutoShape 5"/>
          <p:cNvSpPr>
            <a:spLocks noChangeArrowheads="1"/>
          </p:cNvSpPr>
          <p:nvPr/>
        </p:nvSpPr>
        <p:spPr bwMode="auto">
          <a:xfrm rot="8280000">
            <a:off x="6985340" y="2452633"/>
            <a:ext cx="358775" cy="217488"/>
          </a:xfrm>
          <a:prstGeom prst="notchedRightArrow">
            <a:avLst>
              <a:gd name="adj1" fmla="val 50000"/>
              <a:gd name="adj2" fmla="val 41241"/>
            </a:avLst>
          </a:prstGeom>
          <a:solidFill>
            <a:srgbClr val="FFFFFF"/>
          </a:solidFill>
          <a:ln w="9360" cap="sq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grpSp>
        <p:nvGrpSpPr>
          <p:cNvPr id="8" name="Gruppo 7"/>
          <p:cNvGrpSpPr/>
          <p:nvPr/>
        </p:nvGrpSpPr>
        <p:grpSpPr>
          <a:xfrm>
            <a:off x="0" y="3064"/>
            <a:ext cx="12192000" cy="1076325"/>
            <a:chOff x="0" y="75501"/>
            <a:chExt cx="12192000" cy="1076325"/>
          </a:xfrm>
        </p:grpSpPr>
        <p:pic>
          <p:nvPicPr>
            <p:cNvPr id="9" name="Immagin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75501"/>
              <a:ext cx="9772650" cy="1076325"/>
            </a:xfrm>
            <a:prstGeom prst="rect">
              <a:avLst/>
            </a:prstGeom>
          </p:spPr>
        </p:pic>
        <p:pic>
          <p:nvPicPr>
            <p:cNvPr id="10" name="Immagine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>
              <a:off x="6946086" y="75501"/>
              <a:ext cx="5245914" cy="10763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2824527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753</TotalTime>
  <Words>1526</Words>
  <Application>Microsoft Office PowerPoint</Application>
  <PresentationFormat>Widescreen</PresentationFormat>
  <Paragraphs>229</Paragraphs>
  <Slides>33</Slides>
  <Notes>24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33</vt:i4>
      </vt:variant>
    </vt:vector>
  </HeadingPairs>
  <TitlesOfParts>
    <vt:vector size="40" baseType="lpstr">
      <vt:lpstr>Microsoft YaHei</vt:lpstr>
      <vt:lpstr>Arial</vt:lpstr>
      <vt:lpstr>Calibri</vt:lpstr>
      <vt:lpstr>Calibri Light</vt:lpstr>
      <vt:lpstr>Times New Roman</vt:lpstr>
      <vt:lpstr>Wingdings</vt:lpstr>
      <vt:lpstr>Tema di Office</vt:lpstr>
      <vt:lpstr> IBD</vt:lpstr>
      <vt:lpstr>Definizione</vt:lpstr>
      <vt:lpstr>Epidemiologia</vt:lpstr>
      <vt:lpstr>Eziologia multifattoriale</vt:lpstr>
      <vt:lpstr>Cross-talk  IBD-Microbiota Background fisiopatologico </vt:lpstr>
      <vt:lpstr>LEAKY GUT </vt:lpstr>
      <vt:lpstr>MORBO DI CROHN</vt:lpstr>
      <vt:lpstr>SEDE</vt:lpstr>
      <vt:lpstr>Presentazione standard di PowerPoint</vt:lpstr>
      <vt:lpstr>Presentazione standard di PowerPoint</vt:lpstr>
      <vt:lpstr>Presentazione standard di PowerPoint</vt:lpstr>
      <vt:lpstr>CLINICA</vt:lpstr>
      <vt:lpstr>MANIFESTAZIONI EXTRAINTESTINALI</vt:lpstr>
      <vt:lpstr>Presentazione standard di PowerPoint</vt:lpstr>
      <vt:lpstr>Presentazione standard di PowerPoint</vt:lpstr>
      <vt:lpstr>FORMA ACUTA</vt:lpstr>
      <vt:lpstr>Forme croniche complicate</vt:lpstr>
      <vt:lpstr>DIAGNOSI</vt:lpstr>
      <vt:lpstr>Presentazione standard di PowerPoint</vt:lpstr>
      <vt:lpstr>TERAPIA MEDICA</vt:lpstr>
      <vt:lpstr>TERAPIA CHIRURGICA</vt:lpstr>
      <vt:lpstr>RETTOCOLITE ULCEROSA (RCU)</vt:lpstr>
      <vt:lpstr>SEDE</vt:lpstr>
      <vt:lpstr>Presentazione standard di PowerPoint</vt:lpstr>
      <vt:lpstr>Clinica</vt:lpstr>
      <vt:lpstr>Classificazione clinica</vt:lpstr>
      <vt:lpstr>Diagnosi</vt:lpstr>
      <vt:lpstr>Complicanze</vt:lpstr>
      <vt:lpstr>Megacolon tossico Cause </vt:lpstr>
      <vt:lpstr>Megacolon tossico: diagnosi</vt:lpstr>
      <vt:lpstr>TERAPIA MEDICA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PALMISANO SILVIA</dc:creator>
  <cp:lastModifiedBy>PALMISANO SILVIA</cp:lastModifiedBy>
  <cp:revision>100</cp:revision>
  <dcterms:created xsi:type="dcterms:W3CDTF">2023-10-17T19:18:35Z</dcterms:created>
  <dcterms:modified xsi:type="dcterms:W3CDTF">2026-05-04T11:22:07Z</dcterms:modified>
</cp:coreProperties>
</file>