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85" r:id="rId2"/>
    <p:sldId id="586" r:id="rId3"/>
    <p:sldId id="588" r:id="rId4"/>
    <p:sldId id="589" r:id="rId5"/>
    <p:sldId id="590" r:id="rId6"/>
    <p:sldId id="591" r:id="rId7"/>
    <p:sldId id="592" r:id="rId8"/>
    <p:sldId id="593" r:id="rId9"/>
    <p:sldId id="594" r:id="rId10"/>
    <p:sldId id="595" r:id="rId11"/>
    <p:sldId id="587" r:id="rId12"/>
    <p:sldId id="596" r:id="rId13"/>
    <p:sldId id="597" r:id="rId14"/>
    <p:sldId id="600" r:id="rId15"/>
    <p:sldId id="601" r:id="rId16"/>
    <p:sldId id="602" r:id="rId17"/>
    <p:sldId id="603" r:id="rId18"/>
    <p:sldId id="604" r:id="rId19"/>
    <p:sldId id="605" r:id="rId20"/>
    <p:sldId id="606" r:id="rId21"/>
    <p:sldId id="607" r:id="rId22"/>
    <p:sldId id="608" r:id="rId23"/>
    <p:sldId id="609" r:id="rId24"/>
    <p:sldId id="610" r:id="rId25"/>
    <p:sldId id="611" r:id="rId26"/>
    <p:sldId id="612" r:id="rId27"/>
    <p:sldId id="613" r:id="rId28"/>
    <p:sldId id="614" r:id="rId29"/>
    <p:sldId id="615" r:id="rId30"/>
    <p:sldId id="616" r:id="rId31"/>
    <p:sldId id="617" r:id="rId32"/>
    <p:sldId id="618" r:id="rId33"/>
    <p:sldId id="619" r:id="rId34"/>
    <p:sldId id="620" r:id="rId35"/>
    <p:sldId id="621" r:id="rId36"/>
    <p:sldId id="622" r:id="rId37"/>
    <p:sldId id="623" r:id="rId38"/>
    <p:sldId id="624" r:id="rId39"/>
    <p:sldId id="625" r:id="rId40"/>
    <p:sldId id="626" r:id="rId41"/>
    <p:sldId id="627" r:id="rId42"/>
    <p:sldId id="628" r:id="rId43"/>
    <p:sldId id="629" r:id="rId4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FC1C8D-257B-C926-4D31-E772EF3B5094}"/>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4E25DC0-7DC9-C263-36A2-EC55048E8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F40AD21-B442-58F5-FEB1-45CA16359FA8}"/>
              </a:ext>
            </a:extLst>
          </p:cNvPr>
          <p:cNvSpPr>
            <a:spLocks noGrp="1"/>
          </p:cNvSpPr>
          <p:nvPr>
            <p:ph type="dt" sz="half" idx="10"/>
          </p:nvPr>
        </p:nvSpPr>
        <p:spPr/>
        <p:txBody>
          <a:bodyPr/>
          <a:lstStyle/>
          <a:p>
            <a:fld id="{BE8ADBE8-EE20-4BD6-B785-91B9D8CF0220}" type="datetimeFigureOut">
              <a:rPr lang="it-IT" smtClean="0"/>
              <a:t>12/05/2026</a:t>
            </a:fld>
            <a:endParaRPr lang="it-IT"/>
          </a:p>
        </p:txBody>
      </p:sp>
      <p:sp>
        <p:nvSpPr>
          <p:cNvPr id="5" name="Segnaposto piè di pagina 4">
            <a:extLst>
              <a:ext uri="{FF2B5EF4-FFF2-40B4-BE49-F238E27FC236}">
                <a16:creationId xmlns:a16="http://schemas.microsoft.com/office/drawing/2014/main" id="{97CC088E-CEF8-9F5D-74EF-5B5C5710D3C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37CCEDD-5DE4-BAD8-C270-EF6286601C30}"/>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344030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18851D-5AA3-6879-FC77-75D5BF362A8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AFFF678-13DB-5B7E-6887-F4FA22C6051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21A9EE2-ECC3-ED0D-344E-1ED105B0C0D3}"/>
              </a:ext>
            </a:extLst>
          </p:cNvPr>
          <p:cNvSpPr>
            <a:spLocks noGrp="1"/>
          </p:cNvSpPr>
          <p:nvPr>
            <p:ph type="dt" sz="half" idx="10"/>
          </p:nvPr>
        </p:nvSpPr>
        <p:spPr/>
        <p:txBody>
          <a:bodyPr/>
          <a:lstStyle/>
          <a:p>
            <a:fld id="{BE8ADBE8-EE20-4BD6-B785-91B9D8CF0220}" type="datetimeFigureOut">
              <a:rPr lang="it-IT" smtClean="0"/>
              <a:t>12/05/2026</a:t>
            </a:fld>
            <a:endParaRPr lang="it-IT"/>
          </a:p>
        </p:txBody>
      </p:sp>
      <p:sp>
        <p:nvSpPr>
          <p:cNvPr id="5" name="Segnaposto piè di pagina 4">
            <a:extLst>
              <a:ext uri="{FF2B5EF4-FFF2-40B4-BE49-F238E27FC236}">
                <a16:creationId xmlns:a16="http://schemas.microsoft.com/office/drawing/2014/main" id="{D2581E53-C147-5058-9D94-66C2C2EF55F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4F2ED39-F4AB-EEB0-91FC-18E213980D9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79238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48C6A14-9783-AB0C-35EF-3683EFF086A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8363211-5B94-BCE7-50B7-FC6F72ECEEC5}"/>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BB73289-E161-8B14-E973-D61A1151006D}"/>
              </a:ext>
            </a:extLst>
          </p:cNvPr>
          <p:cNvSpPr>
            <a:spLocks noGrp="1"/>
          </p:cNvSpPr>
          <p:nvPr>
            <p:ph type="dt" sz="half" idx="10"/>
          </p:nvPr>
        </p:nvSpPr>
        <p:spPr/>
        <p:txBody>
          <a:bodyPr/>
          <a:lstStyle/>
          <a:p>
            <a:fld id="{BE8ADBE8-EE20-4BD6-B785-91B9D8CF0220}" type="datetimeFigureOut">
              <a:rPr lang="it-IT" smtClean="0"/>
              <a:t>12/05/2026</a:t>
            </a:fld>
            <a:endParaRPr lang="it-IT"/>
          </a:p>
        </p:txBody>
      </p:sp>
      <p:sp>
        <p:nvSpPr>
          <p:cNvPr id="5" name="Segnaposto piè di pagina 4">
            <a:extLst>
              <a:ext uri="{FF2B5EF4-FFF2-40B4-BE49-F238E27FC236}">
                <a16:creationId xmlns:a16="http://schemas.microsoft.com/office/drawing/2014/main" id="{19E17C4B-FD89-3777-30D9-01087C3D65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76319D0-A05F-EF33-CED7-AB38BBFF4D78}"/>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41888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7F488A-EDD3-AAE9-0753-0BA2EDB034E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B21852-C789-59A4-DB1B-679B28DDC1A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4EF466-F7B8-D6C0-12F5-2263AEDD62BF}"/>
              </a:ext>
            </a:extLst>
          </p:cNvPr>
          <p:cNvSpPr>
            <a:spLocks noGrp="1"/>
          </p:cNvSpPr>
          <p:nvPr>
            <p:ph type="dt" sz="half" idx="10"/>
          </p:nvPr>
        </p:nvSpPr>
        <p:spPr/>
        <p:txBody>
          <a:bodyPr/>
          <a:lstStyle/>
          <a:p>
            <a:fld id="{BE8ADBE8-EE20-4BD6-B785-91B9D8CF0220}" type="datetimeFigureOut">
              <a:rPr lang="it-IT" smtClean="0"/>
              <a:t>12/05/2026</a:t>
            </a:fld>
            <a:endParaRPr lang="it-IT"/>
          </a:p>
        </p:txBody>
      </p:sp>
      <p:sp>
        <p:nvSpPr>
          <p:cNvPr id="5" name="Segnaposto piè di pagina 4">
            <a:extLst>
              <a:ext uri="{FF2B5EF4-FFF2-40B4-BE49-F238E27FC236}">
                <a16:creationId xmlns:a16="http://schemas.microsoft.com/office/drawing/2014/main" id="{67980B75-2542-FA4F-F85F-2A6C308703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861E644-98DB-F1CA-DB2F-304318A8EBC5}"/>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51365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A95BC6-6A9E-98F5-B8D4-CA04AF2332D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E4F24A3-680A-DBA5-7842-FB46811400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CE35A01-4D55-6950-8282-24DBDCDD5548}"/>
              </a:ext>
            </a:extLst>
          </p:cNvPr>
          <p:cNvSpPr>
            <a:spLocks noGrp="1"/>
          </p:cNvSpPr>
          <p:nvPr>
            <p:ph type="dt" sz="half" idx="10"/>
          </p:nvPr>
        </p:nvSpPr>
        <p:spPr/>
        <p:txBody>
          <a:bodyPr/>
          <a:lstStyle/>
          <a:p>
            <a:fld id="{BE8ADBE8-EE20-4BD6-B785-91B9D8CF0220}" type="datetimeFigureOut">
              <a:rPr lang="it-IT" smtClean="0"/>
              <a:t>12/05/2026</a:t>
            </a:fld>
            <a:endParaRPr lang="it-IT"/>
          </a:p>
        </p:txBody>
      </p:sp>
      <p:sp>
        <p:nvSpPr>
          <p:cNvPr id="5" name="Segnaposto piè di pagina 4">
            <a:extLst>
              <a:ext uri="{FF2B5EF4-FFF2-40B4-BE49-F238E27FC236}">
                <a16:creationId xmlns:a16="http://schemas.microsoft.com/office/drawing/2014/main" id="{ABAE9E5A-365F-4B72-6C76-4D3EF548AB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062E67E-27AC-B291-B94F-9D04F4BFF12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4438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41C5DD-AAFB-C8DB-19E5-B18CDF63240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3B8D92B-2A18-E2CB-3458-9E3A355062E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AF0CF20-3109-40DF-A755-1ABDAA0B1E0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3511A76-E62A-B9A4-4FD2-36953F685605}"/>
              </a:ext>
            </a:extLst>
          </p:cNvPr>
          <p:cNvSpPr>
            <a:spLocks noGrp="1"/>
          </p:cNvSpPr>
          <p:nvPr>
            <p:ph type="dt" sz="half" idx="10"/>
          </p:nvPr>
        </p:nvSpPr>
        <p:spPr/>
        <p:txBody>
          <a:bodyPr/>
          <a:lstStyle/>
          <a:p>
            <a:fld id="{BE8ADBE8-EE20-4BD6-B785-91B9D8CF0220}" type="datetimeFigureOut">
              <a:rPr lang="it-IT" smtClean="0"/>
              <a:t>12/05/2026</a:t>
            </a:fld>
            <a:endParaRPr lang="it-IT"/>
          </a:p>
        </p:txBody>
      </p:sp>
      <p:sp>
        <p:nvSpPr>
          <p:cNvPr id="6" name="Segnaposto piè di pagina 5">
            <a:extLst>
              <a:ext uri="{FF2B5EF4-FFF2-40B4-BE49-F238E27FC236}">
                <a16:creationId xmlns:a16="http://schemas.microsoft.com/office/drawing/2014/main" id="{FA83308B-E198-8975-CB83-7335382D76D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26A728C-B037-A069-3A0E-97C92224BD54}"/>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1830048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0D87C2-0E1F-BD53-CCB9-BD138FD624D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14D2FC9-DFB0-7E62-F037-1E946D57B6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DDAEA0F-4F3A-1628-3412-41F4AD983E9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710BD20-DFA1-410A-9EA2-9523A18E4B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71B4435-7C62-260B-E41B-945A8675439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18794A6-38A7-4295-EE0D-CB1660E0CE7A}"/>
              </a:ext>
            </a:extLst>
          </p:cNvPr>
          <p:cNvSpPr>
            <a:spLocks noGrp="1"/>
          </p:cNvSpPr>
          <p:nvPr>
            <p:ph type="dt" sz="half" idx="10"/>
          </p:nvPr>
        </p:nvSpPr>
        <p:spPr/>
        <p:txBody>
          <a:bodyPr/>
          <a:lstStyle/>
          <a:p>
            <a:fld id="{BE8ADBE8-EE20-4BD6-B785-91B9D8CF0220}" type="datetimeFigureOut">
              <a:rPr lang="it-IT" smtClean="0"/>
              <a:t>12/05/2026</a:t>
            </a:fld>
            <a:endParaRPr lang="it-IT"/>
          </a:p>
        </p:txBody>
      </p:sp>
      <p:sp>
        <p:nvSpPr>
          <p:cNvPr id="8" name="Segnaposto piè di pagina 7">
            <a:extLst>
              <a:ext uri="{FF2B5EF4-FFF2-40B4-BE49-F238E27FC236}">
                <a16:creationId xmlns:a16="http://schemas.microsoft.com/office/drawing/2014/main" id="{A79E216C-A78D-7879-0BFC-EC45E040059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8167E0C-9999-C2F9-2A49-450767744CEA}"/>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96043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6A7D7C-2DBD-846D-B0E1-E12428D6E23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6EE4A3A-3B68-D15C-A450-E936D6E15982}"/>
              </a:ext>
            </a:extLst>
          </p:cNvPr>
          <p:cNvSpPr>
            <a:spLocks noGrp="1"/>
          </p:cNvSpPr>
          <p:nvPr>
            <p:ph type="dt" sz="half" idx="10"/>
          </p:nvPr>
        </p:nvSpPr>
        <p:spPr/>
        <p:txBody>
          <a:bodyPr/>
          <a:lstStyle/>
          <a:p>
            <a:fld id="{BE8ADBE8-EE20-4BD6-B785-91B9D8CF0220}" type="datetimeFigureOut">
              <a:rPr lang="it-IT" smtClean="0"/>
              <a:t>12/05/2026</a:t>
            </a:fld>
            <a:endParaRPr lang="it-IT"/>
          </a:p>
        </p:txBody>
      </p:sp>
      <p:sp>
        <p:nvSpPr>
          <p:cNvPr id="4" name="Segnaposto piè di pagina 3">
            <a:extLst>
              <a:ext uri="{FF2B5EF4-FFF2-40B4-BE49-F238E27FC236}">
                <a16:creationId xmlns:a16="http://schemas.microsoft.com/office/drawing/2014/main" id="{60F52437-A655-2B40-EDC5-C25321486AF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D279C3C-4FB1-B7A1-6562-FAB0860A6157}"/>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07943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DDB6365-22D4-D2F3-66C0-3DEE88BA1C1C}"/>
              </a:ext>
            </a:extLst>
          </p:cNvPr>
          <p:cNvSpPr>
            <a:spLocks noGrp="1"/>
          </p:cNvSpPr>
          <p:nvPr>
            <p:ph type="dt" sz="half" idx="10"/>
          </p:nvPr>
        </p:nvSpPr>
        <p:spPr/>
        <p:txBody>
          <a:bodyPr/>
          <a:lstStyle/>
          <a:p>
            <a:fld id="{BE8ADBE8-EE20-4BD6-B785-91B9D8CF0220}" type="datetimeFigureOut">
              <a:rPr lang="it-IT" smtClean="0"/>
              <a:t>12/05/2026</a:t>
            </a:fld>
            <a:endParaRPr lang="it-IT"/>
          </a:p>
        </p:txBody>
      </p:sp>
      <p:sp>
        <p:nvSpPr>
          <p:cNvPr id="3" name="Segnaposto piè di pagina 2">
            <a:extLst>
              <a:ext uri="{FF2B5EF4-FFF2-40B4-BE49-F238E27FC236}">
                <a16:creationId xmlns:a16="http://schemas.microsoft.com/office/drawing/2014/main" id="{CFFE36D6-F1A3-F668-902D-A20B102D084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452A596-8329-A366-FCE2-D544400F5461}"/>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3929796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CF8F64-E96E-371F-DB90-A444005F5FD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8F46DF-E4C9-7903-FE37-23716CD3E5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AA16B0E-F6E3-D0CD-7F5F-A96B99C9D0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AF5DC4C-AAAE-60C4-3AFF-80188AEFC8D3}"/>
              </a:ext>
            </a:extLst>
          </p:cNvPr>
          <p:cNvSpPr>
            <a:spLocks noGrp="1"/>
          </p:cNvSpPr>
          <p:nvPr>
            <p:ph type="dt" sz="half" idx="10"/>
          </p:nvPr>
        </p:nvSpPr>
        <p:spPr/>
        <p:txBody>
          <a:bodyPr/>
          <a:lstStyle/>
          <a:p>
            <a:fld id="{BE8ADBE8-EE20-4BD6-B785-91B9D8CF0220}" type="datetimeFigureOut">
              <a:rPr lang="it-IT" smtClean="0"/>
              <a:t>12/05/2026</a:t>
            </a:fld>
            <a:endParaRPr lang="it-IT"/>
          </a:p>
        </p:txBody>
      </p:sp>
      <p:sp>
        <p:nvSpPr>
          <p:cNvPr id="6" name="Segnaposto piè di pagina 5">
            <a:extLst>
              <a:ext uri="{FF2B5EF4-FFF2-40B4-BE49-F238E27FC236}">
                <a16:creationId xmlns:a16="http://schemas.microsoft.com/office/drawing/2014/main" id="{A75C52CA-4296-3AE4-051D-87F5AF86BDA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CE521A7-49EB-2C4A-8843-BB17F4BFAFF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73696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C99608-F97F-14D8-19A0-4DE4D75F8D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C7DCA0F4-EC79-0B9F-9977-FD806142E7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C6E3B0A-F0E1-67E1-34CC-47D9F9CCCF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E1D1291-97BC-6663-ECC4-2008C912DF64}"/>
              </a:ext>
            </a:extLst>
          </p:cNvPr>
          <p:cNvSpPr>
            <a:spLocks noGrp="1"/>
          </p:cNvSpPr>
          <p:nvPr>
            <p:ph type="dt" sz="half" idx="10"/>
          </p:nvPr>
        </p:nvSpPr>
        <p:spPr/>
        <p:txBody>
          <a:bodyPr/>
          <a:lstStyle/>
          <a:p>
            <a:fld id="{BE8ADBE8-EE20-4BD6-B785-91B9D8CF0220}" type="datetimeFigureOut">
              <a:rPr lang="it-IT" smtClean="0"/>
              <a:t>12/05/2026</a:t>
            </a:fld>
            <a:endParaRPr lang="it-IT"/>
          </a:p>
        </p:txBody>
      </p:sp>
      <p:sp>
        <p:nvSpPr>
          <p:cNvPr id="6" name="Segnaposto piè di pagina 5">
            <a:extLst>
              <a:ext uri="{FF2B5EF4-FFF2-40B4-BE49-F238E27FC236}">
                <a16:creationId xmlns:a16="http://schemas.microsoft.com/office/drawing/2014/main" id="{0F970FF3-684A-9F05-C719-3445C4269FC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17B07A-18CE-DCE2-B807-7E39C5D6209F}"/>
              </a:ext>
            </a:extLst>
          </p:cNvPr>
          <p:cNvSpPr>
            <a:spLocks noGrp="1"/>
          </p:cNvSpPr>
          <p:nvPr>
            <p:ph type="sldNum" sz="quarter" idx="12"/>
          </p:nvPr>
        </p:nvSpPr>
        <p:spPr/>
        <p:txBody>
          <a:bodyPr/>
          <a:lstStyle/>
          <a:p>
            <a:fld id="{87323853-683D-417F-A65F-7E91AA7AD877}" type="slidenum">
              <a:rPr lang="it-IT" smtClean="0"/>
              <a:t>‹N›</a:t>
            </a:fld>
            <a:endParaRPr lang="it-IT"/>
          </a:p>
        </p:txBody>
      </p:sp>
    </p:spTree>
    <p:extLst>
      <p:ext uri="{BB962C8B-B14F-4D97-AF65-F5344CB8AC3E}">
        <p14:creationId xmlns:p14="http://schemas.microsoft.com/office/powerpoint/2010/main" val="2376325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7C674AF-A3E5-14FE-EB6A-E0CFB9A49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08127B1-E6C6-4FF9-6A4D-DCB94E85F7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E0CA332-7B57-F284-849E-D181E975D5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8ADBE8-EE20-4BD6-B785-91B9D8CF0220}" type="datetimeFigureOut">
              <a:rPr lang="it-IT" smtClean="0"/>
              <a:t>12/05/2026</a:t>
            </a:fld>
            <a:endParaRPr lang="it-IT"/>
          </a:p>
        </p:txBody>
      </p:sp>
      <p:sp>
        <p:nvSpPr>
          <p:cNvPr id="5" name="Segnaposto piè di pagina 4">
            <a:extLst>
              <a:ext uri="{FF2B5EF4-FFF2-40B4-BE49-F238E27FC236}">
                <a16:creationId xmlns:a16="http://schemas.microsoft.com/office/drawing/2014/main" id="{E281C741-A174-DDF9-462F-377E59247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C17BCF61-E086-A50E-0AD7-B03BF92EB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7323853-683D-417F-A65F-7E91AA7AD877}" type="slidenum">
              <a:rPr lang="it-IT" smtClean="0"/>
              <a:t>‹N›</a:t>
            </a:fld>
            <a:endParaRPr lang="it-IT"/>
          </a:p>
        </p:txBody>
      </p:sp>
    </p:spTree>
    <p:extLst>
      <p:ext uri="{BB962C8B-B14F-4D97-AF65-F5344CB8AC3E}">
        <p14:creationId xmlns:p14="http://schemas.microsoft.com/office/powerpoint/2010/main" val="3689455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69519C2-26DB-EFBD-ED01-BE5ED274E6EC}"/>
              </a:ext>
            </a:extLst>
          </p:cNvPr>
          <p:cNvSpPr>
            <a:spLocks noGrp="1"/>
          </p:cNvSpPr>
          <p:nvPr>
            <p:ph idx="1"/>
          </p:nvPr>
        </p:nvSpPr>
        <p:spPr>
          <a:xfrm>
            <a:off x="838200" y="579422"/>
            <a:ext cx="10515600" cy="5597541"/>
          </a:xfrm>
        </p:spPr>
        <p:txBody>
          <a:bodyPr/>
          <a:lstStyle/>
          <a:p>
            <a:pPr algn="just"/>
            <a:r>
              <a:rPr lang="it-IT" dirty="0"/>
              <a:t>Johnson porta avanti la politica di Kennedy a favore dei diritti civili dei neri: </a:t>
            </a:r>
            <a:r>
              <a:rPr lang="it-IT" dirty="0" err="1"/>
              <a:t>Civil</a:t>
            </a:r>
            <a:r>
              <a:rPr lang="it-IT" dirty="0"/>
              <a:t> </a:t>
            </a:r>
            <a:r>
              <a:rPr lang="it-IT" dirty="0" err="1"/>
              <a:t>Rights</a:t>
            </a:r>
            <a:r>
              <a:rPr lang="it-IT" dirty="0"/>
              <a:t> Act, Commissione per le pari opportunità di impiego, abolizione di tutti gli impedimenti legali alla partecipazione alle elezioni da parte dei neri</a:t>
            </a:r>
          </a:p>
          <a:p>
            <a:pPr algn="just"/>
            <a:r>
              <a:rPr lang="it-IT" dirty="0"/>
              <a:t>Provvedimenti a favore delle famiglie con redditi più bassi nel campo dell’istruzione e dell’assistenza medica</a:t>
            </a:r>
          </a:p>
          <a:p>
            <a:pPr algn="just"/>
            <a:r>
              <a:rPr lang="it-IT" dirty="0"/>
              <a:t>Si formano però gruppi di attivisti neri più radicali che propugnano la violenza e auspicano un separatismo nero, fra cui il Black </a:t>
            </a:r>
            <a:r>
              <a:rPr lang="it-IT" dirty="0" err="1"/>
              <a:t>Panther</a:t>
            </a:r>
            <a:r>
              <a:rPr lang="it-IT" dirty="0"/>
              <a:t> Party</a:t>
            </a:r>
          </a:p>
          <a:p>
            <a:pPr algn="just"/>
            <a:r>
              <a:rPr lang="it-IT" dirty="0"/>
              <a:t>Il leader del «separatismo» nero, Malcolm X, viene assassinato nel 1965, seguito da Martin Luther King, assassinato nel 1968</a:t>
            </a:r>
          </a:p>
          <a:p>
            <a:endParaRPr lang="it-IT" dirty="0"/>
          </a:p>
        </p:txBody>
      </p:sp>
    </p:spTree>
    <p:extLst>
      <p:ext uri="{BB962C8B-B14F-4D97-AF65-F5344CB8AC3E}">
        <p14:creationId xmlns:p14="http://schemas.microsoft.com/office/powerpoint/2010/main" val="56236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C690E6A-0155-411C-39CC-7B489D61625E}"/>
              </a:ext>
            </a:extLst>
          </p:cNvPr>
          <p:cNvSpPr>
            <a:spLocks noGrp="1"/>
          </p:cNvSpPr>
          <p:nvPr>
            <p:ph idx="1"/>
          </p:nvPr>
        </p:nvSpPr>
        <p:spPr>
          <a:xfrm>
            <a:off x="838200" y="633743"/>
            <a:ext cx="10515600" cy="5543220"/>
          </a:xfrm>
        </p:spPr>
        <p:txBody>
          <a:bodyPr/>
          <a:lstStyle/>
          <a:p>
            <a:pPr algn="just"/>
            <a:r>
              <a:rPr lang="it-IT" dirty="0"/>
              <a:t>Nagy prepara la reintroduzione di un sistema democratico e annuncia l’uscita dell’Ungheria dal Patto di Varsavia</a:t>
            </a:r>
          </a:p>
          <a:p>
            <a:pPr algn="just"/>
            <a:r>
              <a:rPr lang="it-IT" dirty="0"/>
              <a:t>Occupazione sovietica dell’Ungheria (novembre 1956), condanna a morte di Nagy e riallineamento con Mosca</a:t>
            </a:r>
          </a:p>
          <a:p>
            <a:pPr algn="just"/>
            <a:r>
              <a:rPr lang="it-IT" dirty="0"/>
              <a:t>Per impedire il continuo passaggio di tedeschi della Germania Est a Berlino ovest e poi nella Germania federale, la Germania Est costruisce il «Muro di Berlino» (12-13 agosto 1961)</a:t>
            </a:r>
          </a:p>
          <a:p>
            <a:pPr algn="just"/>
            <a:r>
              <a:rPr lang="it-IT" dirty="0"/>
              <a:t>Nel 1964 </a:t>
            </a:r>
            <a:r>
              <a:rPr lang="it-IT" dirty="0" err="1"/>
              <a:t>Chruščëv</a:t>
            </a:r>
            <a:r>
              <a:rPr lang="it-IT" dirty="0"/>
              <a:t> è sostituito alla guida del Pcus da Leonid </a:t>
            </a:r>
            <a:r>
              <a:rPr lang="it-IT" dirty="0" err="1"/>
              <a:t>Brežnev</a:t>
            </a:r>
            <a:r>
              <a:rPr lang="it-IT" dirty="0"/>
              <a:t> (1964-1982)</a:t>
            </a:r>
          </a:p>
          <a:p>
            <a:pPr algn="just"/>
            <a:r>
              <a:rPr lang="it-IT" dirty="0"/>
              <a:t>Nel corso degli anni Sessanta si sviluppano movimenti studenteschi a partire dalle università degli Usa, a favore dei diritti civili e contro la guerra in Vietnam</a:t>
            </a:r>
          </a:p>
        </p:txBody>
      </p:sp>
    </p:spTree>
    <p:extLst>
      <p:ext uri="{BB962C8B-B14F-4D97-AF65-F5344CB8AC3E}">
        <p14:creationId xmlns:p14="http://schemas.microsoft.com/office/powerpoint/2010/main" val="1740680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4A71251-E3AD-DD50-A169-3F87A147BC22}"/>
              </a:ext>
            </a:extLst>
          </p:cNvPr>
          <p:cNvSpPr>
            <a:spLocks noGrp="1"/>
          </p:cNvSpPr>
          <p:nvPr>
            <p:ph idx="1"/>
          </p:nvPr>
        </p:nvSpPr>
        <p:spPr>
          <a:xfrm>
            <a:off x="838200" y="624689"/>
            <a:ext cx="10515600" cy="5552274"/>
          </a:xfrm>
        </p:spPr>
        <p:txBody>
          <a:bodyPr/>
          <a:lstStyle/>
          <a:p>
            <a:pPr algn="just"/>
            <a:r>
              <a:rPr lang="it-IT" dirty="0"/>
              <a:t>Sviluppo della «controcultura» giovanile: fenomeno degli «hippies», caratterizzato da pacifismo, contestazione della società dei consumi e benpensante, musica rock, uso di droghe e libertà in ambito sessuale</a:t>
            </a:r>
          </a:p>
          <a:p>
            <a:pPr algn="just"/>
            <a:r>
              <a:rPr lang="it-IT" dirty="0"/>
              <a:t>Il movimento di protesta giovanile si diffonde anche in Europa, a partire da Francia e Italia, dove molti studenti si avvicinano a idee marxiste e alla sinistra radicale</a:t>
            </a:r>
          </a:p>
          <a:p>
            <a:pPr algn="just"/>
            <a:r>
              <a:rPr lang="it-IT" dirty="0"/>
              <a:t>Spesso agli studenti si uniscono nella protesta anche gli operai</a:t>
            </a:r>
          </a:p>
          <a:p>
            <a:pPr algn="just"/>
            <a:r>
              <a:rPr lang="it-IT" dirty="0"/>
              <a:t>Fra il 1968 e il 1969 formazione in Italia di gruppi di estrema sinistra (fra cui Lotta Continua e Potere Operaio) che legano l’ambito studentesco con gli operai dell’industria e polemizzano con il Pci accusato di non essere più un partito rivoluzionario</a:t>
            </a:r>
          </a:p>
          <a:p>
            <a:endParaRPr lang="it-IT" dirty="0"/>
          </a:p>
        </p:txBody>
      </p:sp>
    </p:spTree>
    <p:extLst>
      <p:ext uri="{BB962C8B-B14F-4D97-AF65-F5344CB8AC3E}">
        <p14:creationId xmlns:p14="http://schemas.microsoft.com/office/powerpoint/2010/main" val="3349366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1BEEA37-8B57-0C64-F72C-22E623DA7AB0}"/>
              </a:ext>
            </a:extLst>
          </p:cNvPr>
          <p:cNvSpPr>
            <a:spLocks noGrp="1"/>
          </p:cNvSpPr>
          <p:nvPr>
            <p:ph idx="1"/>
          </p:nvPr>
        </p:nvSpPr>
        <p:spPr>
          <a:xfrm>
            <a:off x="838200" y="697117"/>
            <a:ext cx="10515600" cy="5479846"/>
          </a:xfrm>
        </p:spPr>
        <p:txBody>
          <a:bodyPr>
            <a:normAutofit lnSpcReduction="10000"/>
          </a:bodyPr>
          <a:lstStyle/>
          <a:p>
            <a:pPr algn="just"/>
            <a:r>
              <a:rPr lang="it-IT" dirty="0"/>
              <a:t>Scioperi in particolare nel settore metalmeccanico («autunno caldo» del 1969) e stipulazione da parte dei sindacati confederali (Cgil, Cisl e Uil) di un contratto nazionale che prevedeva miglioramenti per i lavoratori (orario, salari e diritto di assemblea)</a:t>
            </a:r>
          </a:p>
          <a:p>
            <a:pPr algn="just"/>
            <a:r>
              <a:rPr lang="it-IT" dirty="0"/>
              <a:t>Approvazione in Italia dello «Statuto dei lavoratori» (1970)</a:t>
            </a:r>
          </a:p>
          <a:p>
            <a:pPr algn="just"/>
            <a:r>
              <a:rPr lang="it-IT" dirty="0"/>
              <a:t>Fine della «primavera di Praga» in Cecoslovacchia, quando il leader comunista Alexander </a:t>
            </a:r>
            <a:r>
              <a:rPr lang="it-IT" dirty="0" err="1"/>
              <a:t>Dubček</a:t>
            </a:r>
            <a:r>
              <a:rPr lang="it-IT" dirty="0"/>
              <a:t> aveva avviato una democratizzazione del regime</a:t>
            </a:r>
          </a:p>
          <a:p>
            <a:pPr algn="just"/>
            <a:r>
              <a:rPr lang="it-IT" dirty="0"/>
              <a:t>Occupazione sovietica (agosto 1968), rimozione di </a:t>
            </a:r>
            <a:r>
              <a:rPr lang="it-IT" dirty="0" err="1"/>
              <a:t>Dubček</a:t>
            </a:r>
            <a:r>
              <a:rPr lang="it-IT" dirty="0"/>
              <a:t> e «normalizzazione»</a:t>
            </a:r>
          </a:p>
          <a:p>
            <a:pPr algn="just"/>
            <a:r>
              <a:rPr lang="it-IT" dirty="0"/>
              <a:t>Crisi dell’immagine dell’Urss come modello rivoluzionario, diffusione del maoismo e del mito di Che Guevara nella nuova sinistra</a:t>
            </a:r>
          </a:p>
          <a:p>
            <a:pPr marL="0" indent="0">
              <a:buNone/>
            </a:pPr>
            <a:endParaRPr lang="it-IT" dirty="0"/>
          </a:p>
          <a:p>
            <a:pPr marL="0" indent="0">
              <a:buNone/>
            </a:pPr>
            <a:endParaRPr lang="it-IT" dirty="0"/>
          </a:p>
          <a:p>
            <a:endParaRPr lang="it-IT" dirty="0"/>
          </a:p>
        </p:txBody>
      </p:sp>
    </p:spTree>
    <p:extLst>
      <p:ext uri="{BB962C8B-B14F-4D97-AF65-F5344CB8AC3E}">
        <p14:creationId xmlns:p14="http://schemas.microsoft.com/office/powerpoint/2010/main" val="180367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BE667C-4206-D261-420E-205C5860B78F}"/>
              </a:ext>
            </a:extLst>
          </p:cNvPr>
          <p:cNvSpPr>
            <a:spLocks noGrp="1"/>
          </p:cNvSpPr>
          <p:nvPr>
            <p:ph type="title"/>
          </p:nvPr>
        </p:nvSpPr>
        <p:spPr/>
        <p:txBody>
          <a:bodyPr/>
          <a:lstStyle/>
          <a:p>
            <a:r>
              <a:rPr lang="it-IT" dirty="0"/>
              <a:t>Il postcolonialismo</a:t>
            </a:r>
          </a:p>
        </p:txBody>
      </p:sp>
      <p:sp>
        <p:nvSpPr>
          <p:cNvPr id="3" name="Segnaposto contenuto 2">
            <a:extLst>
              <a:ext uri="{FF2B5EF4-FFF2-40B4-BE49-F238E27FC236}">
                <a16:creationId xmlns:a16="http://schemas.microsoft.com/office/drawing/2014/main" id="{F465D230-2F49-993B-CCBC-385D20860A27}"/>
              </a:ext>
            </a:extLst>
          </p:cNvPr>
          <p:cNvSpPr>
            <a:spLocks noGrp="1"/>
          </p:cNvSpPr>
          <p:nvPr>
            <p:ph idx="1"/>
          </p:nvPr>
        </p:nvSpPr>
        <p:spPr/>
        <p:txBody>
          <a:bodyPr/>
          <a:lstStyle/>
          <a:p>
            <a:pPr algn="just"/>
            <a:r>
              <a:rPr lang="it-IT" dirty="0"/>
              <a:t>Nel mondo asiatico sono presenti due grandi gruppi di paesi: i paesi che si danno istituzioni di carattere liberal-democratico e una economia di mercato (Giappone e India) e i paesi comunisti (Cina, Vietnam, Laos, Cambogia)</a:t>
            </a:r>
          </a:p>
          <a:p>
            <a:pPr algn="just"/>
            <a:r>
              <a:rPr lang="it-IT" dirty="0"/>
              <a:t>Il Giappone  si lega strettamente agli Usa e rilancia la propria economia</a:t>
            </a:r>
          </a:p>
          <a:p>
            <a:pPr algn="just"/>
            <a:r>
              <a:rPr lang="it-IT" dirty="0"/>
              <a:t>Il governo è controllato dal Partito liberaldemocratico, con il Partito socialista sempre all’opposizione</a:t>
            </a:r>
          </a:p>
          <a:p>
            <a:endParaRPr lang="it-IT" dirty="0"/>
          </a:p>
        </p:txBody>
      </p:sp>
    </p:spTree>
    <p:extLst>
      <p:ext uri="{BB962C8B-B14F-4D97-AF65-F5344CB8AC3E}">
        <p14:creationId xmlns:p14="http://schemas.microsoft.com/office/powerpoint/2010/main" val="3994007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ECC4FCE-5436-AC38-D4D5-ABBF6F1A21D5}"/>
              </a:ext>
            </a:extLst>
          </p:cNvPr>
          <p:cNvSpPr>
            <a:spLocks noGrp="1"/>
          </p:cNvSpPr>
          <p:nvPr>
            <p:ph idx="1"/>
          </p:nvPr>
        </p:nvSpPr>
        <p:spPr>
          <a:xfrm>
            <a:off x="838200" y="742384"/>
            <a:ext cx="10515600" cy="5434579"/>
          </a:xfrm>
        </p:spPr>
        <p:txBody>
          <a:bodyPr>
            <a:normAutofit/>
          </a:bodyPr>
          <a:lstStyle/>
          <a:p>
            <a:pPr algn="just"/>
            <a:r>
              <a:rPr lang="it-IT" dirty="0"/>
              <a:t>Dopo un’iniziale collaborazione, la Cina rompe con l’Urss accusandola di «revisionismo» rispetto all’ortodossia marxista: riavvicinamento della Cina agli Stati Uniti e ammissione all’Onu (1971)</a:t>
            </a:r>
          </a:p>
          <a:p>
            <a:pPr algn="just"/>
            <a:r>
              <a:rPr lang="it-IT" dirty="0"/>
              <a:t>In America Latina gli Usa continuano a tutelare i loro interessi economici, mantenendo rapporti con i circoli militari locali tramite la Cia per evitare l’andata al potere di forze politiche, in genere di sinistra, considerate ostili ai loro interessi</a:t>
            </a:r>
          </a:p>
          <a:p>
            <a:pPr algn="just"/>
            <a:r>
              <a:rPr lang="it-IT" dirty="0"/>
              <a:t>Rivoluzione cubana guidata da Fidel Castro, che abbatte il regime dittatoriale di Fulgencio Batista (1959)</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Aptos" panose="02110004020202020204"/>
                <a:ea typeface="+mn-ea"/>
                <a:cs typeface="+mn-cs"/>
              </a:rPr>
              <a:t>Riforma agraria ed esproprio dei latifondi dei grandi proprietari e della multinazionale statunitense United </a:t>
            </a:r>
            <a:r>
              <a:rPr kumimoji="0" lang="it-IT" sz="2800" b="0" i="0" u="none" strike="noStrike" kern="1200" cap="none" spc="0" normalizeH="0" baseline="0" noProof="0" dirty="0" err="1">
                <a:ln>
                  <a:noFill/>
                </a:ln>
                <a:solidFill>
                  <a:prstClr val="black"/>
                </a:solidFill>
                <a:effectLst/>
                <a:uLnTx/>
                <a:uFillTx/>
                <a:latin typeface="Aptos" panose="02110004020202020204"/>
                <a:ea typeface="+mn-ea"/>
                <a:cs typeface="+mn-cs"/>
              </a:rPr>
              <a:t>Fruit</a:t>
            </a:r>
            <a:endParaRPr kumimoji="0" lang="it-IT"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algn="just"/>
            <a:endParaRPr lang="it-IT" dirty="0"/>
          </a:p>
        </p:txBody>
      </p:sp>
    </p:spTree>
    <p:extLst>
      <p:ext uri="{BB962C8B-B14F-4D97-AF65-F5344CB8AC3E}">
        <p14:creationId xmlns:p14="http://schemas.microsoft.com/office/powerpoint/2010/main" val="281264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535741E-4C90-23C4-2434-98081B189A94}"/>
              </a:ext>
            </a:extLst>
          </p:cNvPr>
          <p:cNvSpPr>
            <a:spLocks noGrp="1"/>
          </p:cNvSpPr>
          <p:nvPr>
            <p:ph idx="1"/>
          </p:nvPr>
        </p:nvSpPr>
        <p:spPr>
          <a:xfrm>
            <a:off x="838200" y="651850"/>
            <a:ext cx="10515600" cy="5525113"/>
          </a:xfrm>
        </p:spPr>
        <p:txBody>
          <a:bodyPr/>
          <a:lstStyle/>
          <a:p>
            <a:pPr algn="just"/>
            <a:r>
              <a:rPr lang="it-IT" dirty="0"/>
              <a:t>Di fronte all’ostilità degli Usa, Castro si avvicina all’Urss e adotta il modello comunista</a:t>
            </a:r>
          </a:p>
          <a:p>
            <a:pPr algn="just"/>
            <a:r>
              <a:rPr lang="it-IT" dirty="0"/>
              <a:t>Riforme sociali, sconfitta dell’analfabetismo</a:t>
            </a:r>
          </a:p>
          <a:p>
            <a:pPr algn="just"/>
            <a:r>
              <a:rPr lang="it-IT" dirty="0"/>
              <a:t>Cuba diventa il punto di riferimento per i movimenti di guerriglia antistatunitense in tutta l’America latina</a:t>
            </a:r>
          </a:p>
          <a:p>
            <a:pPr algn="just"/>
            <a:r>
              <a:rPr lang="it-IT" dirty="0"/>
              <a:t>In America latina fra gli anni Sessanta e gli anni Settanta a tentativi rivoluzionari si alternano colpi di stato e regimi militari di destra sostenuti dagli Usa</a:t>
            </a:r>
          </a:p>
          <a:p>
            <a:pPr algn="just"/>
            <a:r>
              <a:rPr lang="it-IT" dirty="0"/>
              <a:t>Colpo di stato in Cile (1973) contro il governo di «unità popolare» guidato dal socialista Salvador Allende</a:t>
            </a:r>
          </a:p>
        </p:txBody>
      </p:sp>
    </p:spTree>
    <p:extLst>
      <p:ext uri="{BB962C8B-B14F-4D97-AF65-F5344CB8AC3E}">
        <p14:creationId xmlns:p14="http://schemas.microsoft.com/office/powerpoint/2010/main" val="142323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A6810D9-3C08-1AEA-0458-375485D01934}"/>
              </a:ext>
            </a:extLst>
          </p:cNvPr>
          <p:cNvSpPr>
            <a:spLocks noGrp="1"/>
          </p:cNvSpPr>
          <p:nvPr>
            <p:ph idx="1"/>
          </p:nvPr>
        </p:nvSpPr>
        <p:spPr>
          <a:xfrm>
            <a:off x="838200" y="679010"/>
            <a:ext cx="10515600" cy="5497953"/>
          </a:xfrm>
        </p:spPr>
        <p:txBody>
          <a:bodyPr>
            <a:normAutofit fontScale="92500" lnSpcReduction="10000"/>
          </a:bodyPr>
          <a:lstStyle/>
          <a:p>
            <a:pPr algn="just"/>
            <a:r>
              <a:rPr lang="it-IT" dirty="0"/>
              <a:t>Instaurazione di un regime militare guidato dal generale Augusto Pinochet Ugarte (1973-1990), che avvia una dura politica di repressione degli oppositori</a:t>
            </a:r>
          </a:p>
          <a:p>
            <a:pPr algn="just"/>
            <a:r>
              <a:rPr lang="it-IT" dirty="0"/>
              <a:t>Colpo di stato in Argentina, instaurazione di una dittatura guidata dal generale Jorge Rafael Videla (1976-1981) e repressione degli oppositori («desaparecidos»)</a:t>
            </a:r>
          </a:p>
          <a:p>
            <a:pPr algn="just"/>
            <a:r>
              <a:rPr lang="it-IT" dirty="0"/>
              <a:t>La decolonizzazione in Africa, fra anni Cinquanta e Sessanta, porta spesso allo scontro tra gruppi di potere locali, con l’instaurazione di dittature, e con l’intervento economico delle ex potenze coloniali</a:t>
            </a:r>
          </a:p>
          <a:p>
            <a:pPr algn="just"/>
            <a:r>
              <a:rPr lang="it-IT" dirty="0"/>
              <a:t>Sudafrica e Rhodesia, guidati da un’élite bianca, proclamano l’indipendenza dal Commonwealth britannico (rispettivamente nel 1961 e nel 1965), continuando nella politica di segregazione razziale e apartheid</a:t>
            </a:r>
          </a:p>
          <a:p>
            <a:pPr algn="just"/>
            <a:r>
              <a:rPr lang="it-IT" dirty="0"/>
              <a:t>In entrambi i paesi è attiva l’opposizione armata ai governi bianchi, guidata in Sudafrica dall’</a:t>
            </a:r>
            <a:r>
              <a:rPr lang="it-IT" dirty="0" err="1"/>
              <a:t>African</a:t>
            </a:r>
            <a:r>
              <a:rPr lang="it-IT" dirty="0"/>
              <a:t> National Congress di Nelson Mandela</a:t>
            </a:r>
          </a:p>
          <a:p>
            <a:endParaRPr lang="it-IT" dirty="0"/>
          </a:p>
          <a:p>
            <a:endParaRPr lang="it-IT" dirty="0"/>
          </a:p>
        </p:txBody>
      </p:sp>
    </p:spTree>
    <p:extLst>
      <p:ext uri="{BB962C8B-B14F-4D97-AF65-F5344CB8AC3E}">
        <p14:creationId xmlns:p14="http://schemas.microsoft.com/office/powerpoint/2010/main" val="962862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791215-C983-D6F9-C46E-D266F3E0A4A6}"/>
              </a:ext>
            </a:extLst>
          </p:cNvPr>
          <p:cNvSpPr>
            <a:spLocks noGrp="1"/>
          </p:cNvSpPr>
          <p:nvPr>
            <p:ph type="title"/>
          </p:nvPr>
        </p:nvSpPr>
        <p:spPr>
          <a:xfrm>
            <a:off x="838200" y="365126"/>
            <a:ext cx="10515600" cy="504008"/>
          </a:xfrm>
        </p:spPr>
        <p:txBody>
          <a:bodyPr>
            <a:normAutofit/>
          </a:bodyPr>
          <a:lstStyle/>
          <a:p>
            <a:pPr algn="ctr"/>
            <a:r>
              <a:rPr lang="it-IT" sz="2400" dirty="0"/>
              <a:t>Interventi degli Usa in America latina nel Novecento</a:t>
            </a:r>
          </a:p>
        </p:txBody>
      </p:sp>
      <p:pic>
        <p:nvPicPr>
          <p:cNvPr id="1026" name="Picture 2" descr="Graph of US Involvement in Latin America from the 20th Century to Today :  r/Anarchism">
            <a:extLst>
              <a:ext uri="{FF2B5EF4-FFF2-40B4-BE49-F238E27FC236}">
                <a16:creationId xmlns:a16="http://schemas.microsoft.com/office/drawing/2014/main" id="{44483199-20CF-81FF-78E7-B5DA9F1666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2110" y="869134"/>
            <a:ext cx="4567779" cy="5307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463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B745FF7-C30B-8035-B922-BDA69FA6C9F3}"/>
              </a:ext>
            </a:extLst>
          </p:cNvPr>
          <p:cNvSpPr>
            <a:spLocks noGrp="1"/>
          </p:cNvSpPr>
          <p:nvPr>
            <p:ph idx="1"/>
          </p:nvPr>
        </p:nvSpPr>
        <p:spPr>
          <a:xfrm>
            <a:off x="838200" y="579422"/>
            <a:ext cx="10515600" cy="5597541"/>
          </a:xfrm>
        </p:spPr>
        <p:txBody>
          <a:bodyPr/>
          <a:lstStyle/>
          <a:p>
            <a:pPr algn="just"/>
            <a:r>
              <a:rPr lang="it-IT" dirty="0"/>
              <a:t>Nei paesi islamici postcoloniali tendono ad instaurarsi regimi autoritari laici sostenuti dall’esercito, di impostazione </a:t>
            </a:r>
            <a:r>
              <a:rPr lang="it-IT" dirty="0" err="1"/>
              <a:t>socialisteggiante</a:t>
            </a:r>
            <a:r>
              <a:rPr lang="it-IT" dirty="0"/>
              <a:t>, che attuano nazionalizzazioni e riforma agraria</a:t>
            </a:r>
          </a:p>
          <a:p>
            <a:pPr algn="just"/>
            <a:r>
              <a:rPr lang="it-IT" dirty="0"/>
              <a:t>In Libia la monarchia viene abbattuta da un colpo di Stato guidato dai Liberi Ufficiali capeggiati da Muhammar Gheddafi che instaura una dittatura ispirata al socialismo nazionale  arabo antioccidentale (1969-2011)</a:t>
            </a:r>
          </a:p>
          <a:p>
            <a:pPr algn="just"/>
            <a:r>
              <a:rPr lang="it-IT" dirty="0"/>
              <a:t>In Algeria il Fronte di liberazione nazionale guidato da Ahmed Ben Bella avvia una guerriglia contro le forze di occupazione francesi</a:t>
            </a:r>
          </a:p>
          <a:p>
            <a:pPr algn="just"/>
            <a:r>
              <a:rPr lang="it-IT" dirty="0"/>
              <a:t>Nel 1958 le forze armate francesi in Algeria minacciano un colpo di Stato per impedire la concessione dell’indipendenza</a:t>
            </a:r>
          </a:p>
          <a:p>
            <a:pPr algn="just"/>
            <a:r>
              <a:rPr lang="it-IT" dirty="0"/>
              <a:t>De Gaulle, eletto presidente, concede l’indipendenza all’Algeria (1962)</a:t>
            </a:r>
          </a:p>
          <a:p>
            <a:pPr marL="0" indent="0">
              <a:buNone/>
            </a:pPr>
            <a:endParaRPr lang="it-IT" dirty="0"/>
          </a:p>
        </p:txBody>
      </p:sp>
    </p:spTree>
    <p:extLst>
      <p:ext uri="{BB962C8B-B14F-4D97-AF65-F5344CB8AC3E}">
        <p14:creationId xmlns:p14="http://schemas.microsoft.com/office/powerpoint/2010/main" val="385465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5C8BD50-9CFA-E220-C63A-461AAFF96D8E}"/>
              </a:ext>
            </a:extLst>
          </p:cNvPr>
          <p:cNvSpPr>
            <a:spLocks noGrp="1"/>
          </p:cNvSpPr>
          <p:nvPr>
            <p:ph idx="1"/>
          </p:nvPr>
        </p:nvSpPr>
        <p:spPr>
          <a:xfrm>
            <a:off x="838200" y="642796"/>
            <a:ext cx="10515600" cy="5534167"/>
          </a:xfrm>
        </p:spPr>
        <p:txBody>
          <a:bodyPr/>
          <a:lstStyle/>
          <a:p>
            <a:pPr algn="just"/>
            <a:r>
              <a:rPr lang="it-IT" dirty="0"/>
              <a:t>In Iran il potere è detenuto dallo shah Mohammad Reza Pahlavi, appoggiato da Usa e Regno Unito, che tutela le proprietà delle grandi compagnie petrolifere occidentali</a:t>
            </a:r>
          </a:p>
          <a:p>
            <a:pPr algn="just"/>
            <a:r>
              <a:rPr lang="it-IT" dirty="0"/>
              <a:t>Le riforme di tipo laico introdotte dallo shah provocano l’ostilità degli ayatollah, le massime autorità islamiche sciite, che accusano il regime per il suo autoritarismo e per essere succube degli interessi occidentali</a:t>
            </a:r>
          </a:p>
          <a:p>
            <a:pPr algn="just"/>
            <a:r>
              <a:rPr lang="it-IT" dirty="0"/>
              <a:t>Gli ayatollah danno voce alle fasce più disagiate della popolazione</a:t>
            </a:r>
          </a:p>
          <a:p>
            <a:pPr algn="just"/>
            <a:r>
              <a:rPr lang="it-IT" dirty="0"/>
              <a:t>In Iraq è al potere, dopo un colpo di stato (1968),  il Partito Baath guidato tra gli altri da Saddam Hussein, che instaura una dittatura militare di tipo socialista nazionale: nazionalizzazione dei giacimenti petroliferi</a:t>
            </a:r>
          </a:p>
          <a:p>
            <a:endParaRPr lang="it-IT" dirty="0"/>
          </a:p>
        </p:txBody>
      </p:sp>
    </p:spTree>
    <p:extLst>
      <p:ext uri="{BB962C8B-B14F-4D97-AF65-F5344CB8AC3E}">
        <p14:creationId xmlns:p14="http://schemas.microsoft.com/office/powerpoint/2010/main" val="248333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2C03C21-8A0F-6701-0416-47DEF0234A28}"/>
              </a:ext>
            </a:extLst>
          </p:cNvPr>
          <p:cNvSpPr>
            <a:spLocks noGrp="1"/>
          </p:cNvSpPr>
          <p:nvPr>
            <p:ph idx="1"/>
          </p:nvPr>
        </p:nvSpPr>
        <p:spPr>
          <a:xfrm>
            <a:off x="838200" y="697117"/>
            <a:ext cx="10515600" cy="5479846"/>
          </a:xfrm>
        </p:spPr>
        <p:txBody>
          <a:bodyPr>
            <a:normAutofit/>
          </a:bodyPr>
          <a:lstStyle/>
          <a:p>
            <a:pPr algn="just"/>
            <a:r>
              <a:rPr lang="it-IT" dirty="0"/>
              <a:t>In politica estera, Johnson prosegue nello scontro con il Vietnam del Nord: dopo l’incidente del Golfo del Tonchino (1964), gli Usa iniziano l’«escalation» militare, inviando uomini e mezzi e avviando pesanti bombardamenti contro Viet </a:t>
            </a:r>
            <a:r>
              <a:rPr lang="it-IT" dirty="0" err="1"/>
              <a:t>Cong</a:t>
            </a:r>
            <a:r>
              <a:rPr lang="it-IT" dirty="0"/>
              <a:t> comunisti e popolazione civile in Vietnam del Nord, Laos e Cambogia</a:t>
            </a:r>
          </a:p>
          <a:p>
            <a:pPr algn="just"/>
            <a:r>
              <a:rPr lang="it-IT" dirty="0"/>
              <a:t>Negli Usa si forma un grande movimento pacifista che chiede la fine dell’impegno militare statunitense in Vietnam</a:t>
            </a:r>
          </a:p>
          <a:p>
            <a:pPr algn="just"/>
            <a:r>
              <a:rPr lang="it-IT" dirty="0"/>
              <a:t>Alle elezioni presidenziali del novembre 1968 Johnson non si ricandida e viene eletto il repubblicano Richard Nixon (1969-1974)</a:t>
            </a:r>
          </a:p>
          <a:p>
            <a:pPr algn="just"/>
            <a:r>
              <a:rPr lang="it-IT" dirty="0"/>
              <a:t>Nel 1973 gli Usa firmano un armistizio con il Vietnam del Nord e nel 1975 il Vietnam del Sud è occupato dal Vietnam del Nord: unificazione come Vietnam socialista (1976)</a:t>
            </a:r>
          </a:p>
        </p:txBody>
      </p:sp>
    </p:spTree>
    <p:extLst>
      <p:ext uri="{BB962C8B-B14F-4D97-AF65-F5344CB8AC3E}">
        <p14:creationId xmlns:p14="http://schemas.microsoft.com/office/powerpoint/2010/main" val="1823580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573FC07-9431-48D1-17EF-8CFF97A8B5A9}"/>
              </a:ext>
            </a:extLst>
          </p:cNvPr>
          <p:cNvSpPr>
            <a:spLocks noGrp="1"/>
          </p:cNvSpPr>
          <p:nvPr>
            <p:ph idx="1"/>
          </p:nvPr>
        </p:nvSpPr>
        <p:spPr>
          <a:xfrm>
            <a:off x="838200" y="624689"/>
            <a:ext cx="10515600" cy="5552274"/>
          </a:xfrm>
        </p:spPr>
        <p:txBody>
          <a:bodyPr/>
          <a:lstStyle/>
          <a:p>
            <a:pPr algn="just"/>
            <a:r>
              <a:rPr lang="it-IT" dirty="0"/>
              <a:t>Nel 1956 il presidente egiziano Nasser nazionalizza il Canale di Suez a capitale franco-britannico e Regno Unito e Francia reagiscono, insieme ad Israele</a:t>
            </a:r>
          </a:p>
          <a:p>
            <a:pPr algn="just"/>
            <a:r>
              <a:rPr lang="it-IT" dirty="0"/>
              <a:t>Ottobre 1956: l’esercito israeliano attacca l’Egitto e conquista gran parte del Sinai, mentre francesi e britannici conquistano il Canale di Suez</a:t>
            </a:r>
          </a:p>
          <a:p>
            <a:pPr algn="just"/>
            <a:r>
              <a:rPr lang="it-IT" dirty="0"/>
              <a:t>Urss e Usa condannano l’azione militare e le truppe anglo-franco-israeliane devono ritirarsi</a:t>
            </a:r>
          </a:p>
          <a:p>
            <a:pPr algn="just"/>
            <a:r>
              <a:rPr lang="it-IT" dirty="0"/>
              <a:t>L’Egitto è il principale oppositore di Israele nel mondo arabo e finanzia e supporta i guerriglieri palestinesi (fedayn)</a:t>
            </a:r>
          </a:p>
          <a:p>
            <a:pPr algn="just"/>
            <a:r>
              <a:rPr lang="it-IT" dirty="0"/>
              <a:t>Fondazione dell’Organizzazione per la Liberazione della Palestina (Olp, 1964), guidata da Yasser Arafat, capo del gruppo </a:t>
            </a:r>
            <a:r>
              <a:rPr lang="it-IT" dirty="0" err="1"/>
              <a:t>al-Fatah</a:t>
            </a:r>
            <a:endParaRPr lang="it-IT" dirty="0"/>
          </a:p>
          <a:p>
            <a:endParaRPr lang="it-IT" dirty="0"/>
          </a:p>
          <a:p>
            <a:endParaRPr lang="it-IT" dirty="0"/>
          </a:p>
        </p:txBody>
      </p:sp>
    </p:spTree>
    <p:extLst>
      <p:ext uri="{BB962C8B-B14F-4D97-AF65-F5344CB8AC3E}">
        <p14:creationId xmlns:p14="http://schemas.microsoft.com/office/powerpoint/2010/main" val="1406380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C8AEA73-8E92-4CC0-6C1F-1AC4B26E1D1E}"/>
              </a:ext>
            </a:extLst>
          </p:cNvPr>
          <p:cNvSpPr>
            <a:spLocks noGrp="1"/>
          </p:cNvSpPr>
          <p:nvPr>
            <p:ph idx="1"/>
          </p:nvPr>
        </p:nvSpPr>
        <p:spPr>
          <a:xfrm>
            <a:off x="838200" y="660903"/>
            <a:ext cx="10515600" cy="5516060"/>
          </a:xfrm>
        </p:spPr>
        <p:txBody>
          <a:bodyPr>
            <a:normAutofit/>
          </a:bodyPr>
          <a:lstStyle/>
          <a:p>
            <a:pPr algn="just"/>
            <a:r>
              <a:rPr lang="it-IT" dirty="0"/>
              <a:t>Dopo crescenti tensioni con Egitto, Siria e Giordania, Israele attacca i tre stati confinanti (5 giugno 1967) e conquista le alture del Golan, il Sinai, la Striscia di Gaza e la Cisgiordania («guerra dei sei giorni»)</a:t>
            </a:r>
          </a:p>
          <a:p>
            <a:pPr algn="just"/>
            <a:r>
              <a:rPr lang="it-IT" dirty="0"/>
              <a:t>Sequestro e uccisione della squadra olimpica israeliana alle olimpiadi di Monaco (1972) da parte del gruppo terroristico palestinese «settembre nero»</a:t>
            </a:r>
          </a:p>
          <a:p>
            <a:pPr algn="just"/>
            <a:r>
              <a:rPr lang="it-IT" dirty="0"/>
              <a:t>Attacco di Egitto e Siria contro Israele («guerra del Kippur», ottobre 1973): Israele mantiene il controllo del Golan e della Striscia di Gaza ma inizia a restituire il Sinai all’Egitto</a:t>
            </a:r>
          </a:p>
        </p:txBody>
      </p:sp>
    </p:spTree>
    <p:extLst>
      <p:ext uri="{BB962C8B-B14F-4D97-AF65-F5344CB8AC3E}">
        <p14:creationId xmlns:p14="http://schemas.microsoft.com/office/powerpoint/2010/main" val="3047979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FDFCAF-0AA6-4FBD-7350-35AD4F8EFA77}"/>
              </a:ext>
            </a:extLst>
          </p:cNvPr>
          <p:cNvSpPr>
            <a:spLocks noGrp="1"/>
          </p:cNvSpPr>
          <p:nvPr>
            <p:ph type="title"/>
          </p:nvPr>
        </p:nvSpPr>
        <p:spPr>
          <a:xfrm>
            <a:off x="838200" y="365126"/>
            <a:ext cx="10515600" cy="467794"/>
          </a:xfrm>
        </p:spPr>
        <p:txBody>
          <a:bodyPr>
            <a:normAutofit/>
          </a:bodyPr>
          <a:lstStyle/>
          <a:p>
            <a:pPr algn="ctr"/>
            <a:r>
              <a:rPr lang="it-IT" sz="2400" dirty="0"/>
              <a:t>Guerra dei sei giorni</a:t>
            </a:r>
          </a:p>
        </p:txBody>
      </p:sp>
      <p:pic>
        <p:nvPicPr>
          <p:cNvPr id="2050" name="Picture 2" descr="Six-Day-War-1967-scaled – Israel Policy Forum">
            <a:extLst>
              <a:ext uri="{FF2B5EF4-FFF2-40B4-BE49-F238E27FC236}">
                <a16:creationId xmlns:a16="http://schemas.microsoft.com/office/drawing/2014/main" id="{BA4ECBAF-B7D3-5504-8B9A-6EE46F3110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49232" y="832920"/>
            <a:ext cx="4293536" cy="5526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66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1ECCD8B-855B-263F-D37C-7E750263F6B4}"/>
              </a:ext>
            </a:extLst>
          </p:cNvPr>
          <p:cNvSpPr>
            <a:spLocks noGrp="1"/>
          </p:cNvSpPr>
          <p:nvPr>
            <p:ph idx="1"/>
          </p:nvPr>
        </p:nvSpPr>
        <p:spPr>
          <a:xfrm>
            <a:off x="838200" y="823865"/>
            <a:ext cx="10515600" cy="5353098"/>
          </a:xfrm>
        </p:spPr>
        <p:txBody>
          <a:bodyPr/>
          <a:lstStyle/>
          <a:p>
            <a:pPr algn="just"/>
            <a:r>
              <a:rPr lang="it-IT" dirty="0"/>
              <a:t>Nel corso degli anni Settanta, il miglioramento progressivo dei rapporti fra l’Egitto di Sadat e Israele alimenta lo sviluppo dell’islamismo radicale in Egitto e nel mondo arabo</a:t>
            </a:r>
          </a:p>
          <a:p>
            <a:pPr algn="just"/>
            <a:r>
              <a:rPr lang="it-IT" dirty="0"/>
              <a:t>Durante la guerra del Kippur l’Opec, in solidarietà con il mondo arabo, aumenta il prezzo del petrolio greggio per danneggiare il mondo occidentale sostenitore di Israele</a:t>
            </a:r>
          </a:p>
          <a:p>
            <a:pPr algn="just"/>
            <a:r>
              <a:rPr lang="it-IT" dirty="0"/>
              <a:t>Conseguenza: «shock petrolifero» e crisi economica del mondo occidentale</a:t>
            </a:r>
          </a:p>
        </p:txBody>
      </p:sp>
    </p:spTree>
    <p:extLst>
      <p:ext uri="{BB962C8B-B14F-4D97-AF65-F5344CB8AC3E}">
        <p14:creationId xmlns:p14="http://schemas.microsoft.com/office/powerpoint/2010/main" val="3034238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00DF52-A0B1-F89F-C9BE-EA7726845B10}"/>
              </a:ext>
            </a:extLst>
          </p:cNvPr>
          <p:cNvSpPr>
            <a:spLocks noGrp="1"/>
          </p:cNvSpPr>
          <p:nvPr>
            <p:ph type="title"/>
          </p:nvPr>
        </p:nvSpPr>
        <p:spPr/>
        <p:txBody>
          <a:bodyPr/>
          <a:lstStyle/>
          <a:p>
            <a:r>
              <a:rPr lang="it-IT" dirty="0"/>
              <a:t>L’Occidente dal 1970 a oggi</a:t>
            </a:r>
          </a:p>
        </p:txBody>
      </p:sp>
      <p:sp>
        <p:nvSpPr>
          <p:cNvPr id="3" name="Segnaposto contenuto 2">
            <a:extLst>
              <a:ext uri="{FF2B5EF4-FFF2-40B4-BE49-F238E27FC236}">
                <a16:creationId xmlns:a16="http://schemas.microsoft.com/office/drawing/2014/main" id="{82853736-561E-C403-1113-46AA3AB571A0}"/>
              </a:ext>
            </a:extLst>
          </p:cNvPr>
          <p:cNvSpPr>
            <a:spLocks noGrp="1"/>
          </p:cNvSpPr>
          <p:nvPr>
            <p:ph idx="1"/>
          </p:nvPr>
        </p:nvSpPr>
        <p:spPr/>
        <p:txBody>
          <a:bodyPr/>
          <a:lstStyle/>
          <a:p>
            <a:pPr algn="just"/>
            <a:r>
              <a:rPr lang="it-IT" dirty="0"/>
              <a:t>A causa della convertibilità dollaro-oro stabilita a Bretton Woods (1944) gli Usa hanno progressivamente eroso le proprie riserve auree, inoltre la loro bilancia commerciale è in deficit per l’acquisto dall’estero di materie prime (in particolare petrolio) e di beni strumentali (macchinari, tecnologie avanzate)</a:t>
            </a:r>
          </a:p>
          <a:p>
            <a:pPr algn="just"/>
            <a:r>
              <a:rPr lang="it-IT" dirty="0"/>
              <a:t>L’amministrazione Nixon sospende la convertibilità del dollaro in oro (1971): svalutazione del dollaro e della valuta dei paesi legati agli Usa e aumento generalizzato dell’inflazione</a:t>
            </a:r>
          </a:p>
          <a:p>
            <a:pPr algn="just"/>
            <a:r>
              <a:rPr lang="it-IT" dirty="0"/>
              <a:t>Nel 1973 l’Opec aumenta i prezzi del petrolio, contribuendo ad un ulteriore aumento dell’inflazione</a:t>
            </a:r>
          </a:p>
        </p:txBody>
      </p:sp>
    </p:spTree>
    <p:extLst>
      <p:ext uri="{BB962C8B-B14F-4D97-AF65-F5344CB8AC3E}">
        <p14:creationId xmlns:p14="http://schemas.microsoft.com/office/powerpoint/2010/main" val="2039645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03D3ED8-ED93-E4D2-5CDD-B0A7B4666B02}"/>
              </a:ext>
            </a:extLst>
          </p:cNvPr>
          <p:cNvSpPr>
            <a:spLocks noGrp="1"/>
          </p:cNvSpPr>
          <p:nvPr>
            <p:ph idx="1"/>
          </p:nvPr>
        </p:nvSpPr>
        <p:spPr>
          <a:xfrm>
            <a:off x="838200" y="679010"/>
            <a:ext cx="10515600" cy="5497953"/>
          </a:xfrm>
        </p:spPr>
        <p:txBody>
          <a:bodyPr/>
          <a:lstStyle/>
          <a:p>
            <a:pPr algn="just"/>
            <a:r>
              <a:rPr lang="it-IT" dirty="0"/>
              <a:t>L’aumento dei prezzi provoca una diminuzione dei consumi, un calo della produzione industriale e un aumento della disoccupazione</a:t>
            </a:r>
          </a:p>
          <a:p>
            <a:pPr algn="just"/>
            <a:r>
              <a:rPr lang="it-IT" dirty="0"/>
              <a:t>Stagnazione economica e inflazione: stagflazione</a:t>
            </a:r>
          </a:p>
          <a:p>
            <a:pPr algn="just"/>
            <a:r>
              <a:rPr lang="it-IT" dirty="0"/>
              <a:t>Inoltre, l’amministrazione repubblicana di Nixon è travolta dallo «scandalo Watergate»: spionaggio contro il Partito democratico in occasione delle elezioni presidenziali del 1972</a:t>
            </a:r>
          </a:p>
          <a:p>
            <a:pPr algn="just"/>
            <a:r>
              <a:rPr lang="it-IT" dirty="0"/>
              <a:t>Per non affrontare un procedimento di impeachment Nixon si dimette (agosto 1974), sostituito dal vicepresidente Gerald Ford (1974-77)</a:t>
            </a:r>
          </a:p>
          <a:p>
            <a:pPr algn="just"/>
            <a:r>
              <a:rPr lang="it-IT" dirty="0"/>
              <a:t>Le elezioni del novembre 1976 sono vinte dal democratico Jimmy Carter</a:t>
            </a:r>
          </a:p>
          <a:p>
            <a:endParaRPr lang="it-IT" dirty="0"/>
          </a:p>
          <a:p>
            <a:endParaRPr lang="it-IT" dirty="0"/>
          </a:p>
        </p:txBody>
      </p:sp>
    </p:spTree>
    <p:extLst>
      <p:ext uri="{BB962C8B-B14F-4D97-AF65-F5344CB8AC3E}">
        <p14:creationId xmlns:p14="http://schemas.microsoft.com/office/powerpoint/2010/main" val="4121478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9CACCE4-E7DA-4278-BA00-9ED0962A6F77}"/>
              </a:ext>
            </a:extLst>
          </p:cNvPr>
          <p:cNvSpPr>
            <a:spLocks noGrp="1"/>
          </p:cNvSpPr>
          <p:nvPr>
            <p:ph idx="1"/>
          </p:nvPr>
        </p:nvSpPr>
        <p:spPr>
          <a:xfrm>
            <a:off x="838200" y="615636"/>
            <a:ext cx="10515600" cy="5561327"/>
          </a:xfrm>
        </p:spPr>
        <p:txBody>
          <a:bodyPr/>
          <a:lstStyle/>
          <a:p>
            <a:pPr algn="just"/>
            <a:r>
              <a:rPr lang="it-IT" dirty="0"/>
              <a:t>Accordo di Camp David con la mediazione di Carter fra il presidente egiziano Sadat e il primo ministro israeliano Menachem Begin (settembre 1978) e trattato di pace tra Egitto ed Israele (Washington, marzo 1979): ritiro israeliano dal Sinai, accesso del commercio israeliano al canale di Suez, riavvio delle relazioni diplomatiche tra i due paesi</a:t>
            </a:r>
          </a:p>
          <a:p>
            <a:pPr algn="just"/>
            <a:r>
              <a:rPr lang="it-IT" dirty="0"/>
              <a:t>Dopo la rivoluzione iraniana (1979) che ha abbattuto il regime filoamericano dello shah, il personale dell’ambasciata statunitense di Teheran viene sequestrato: fallimento del tentativo di liberarlo e discredito su Carter</a:t>
            </a:r>
          </a:p>
          <a:p>
            <a:pPr algn="just"/>
            <a:r>
              <a:rPr lang="it-IT" dirty="0"/>
              <a:t>Nelle elezioni presidenziali del 1980 vince il repubblicano Ronald Reagan</a:t>
            </a:r>
          </a:p>
        </p:txBody>
      </p:sp>
    </p:spTree>
    <p:extLst>
      <p:ext uri="{BB962C8B-B14F-4D97-AF65-F5344CB8AC3E}">
        <p14:creationId xmlns:p14="http://schemas.microsoft.com/office/powerpoint/2010/main" val="987174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AC244D0-FBD2-30D3-4854-026DD10BD769}"/>
              </a:ext>
            </a:extLst>
          </p:cNvPr>
          <p:cNvSpPr>
            <a:spLocks noGrp="1"/>
          </p:cNvSpPr>
          <p:nvPr>
            <p:ph idx="1"/>
          </p:nvPr>
        </p:nvSpPr>
        <p:spPr>
          <a:xfrm>
            <a:off x="838200" y="742384"/>
            <a:ext cx="10515600" cy="5434579"/>
          </a:xfrm>
        </p:spPr>
        <p:txBody>
          <a:bodyPr>
            <a:normAutofit lnSpcReduction="10000"/>
          </a:bodyPr>
          <a:lstStyle/>
          <a:p>
            <a:pPr algn="just"/>
            <a:r>
              <a:rPr lang="it-IT" dirty="0"/>
              <a:t>Fra anni Settanta e Ottanta diffusione del terrorismo in tutta l’Europa occidentale, di tipo nazionalista (Irlanda, Spagna) o di estrema destra ed estrema sinistra (specialmente Italia e Germania)</a:t>
            </a:r>
          </a:p>
          <a:p>
            <a:pPr algn="just"/>
            <a:r>
              <a:rPr lang="it-IT" dirty="0"/>
              <a:t>In Irlanda del Nord (Ulster) rimasta sotto sovranità britannica, duri scontri tra protestanti, sostenuti dall’esercito britannico, e minoranza cattolica, sostenuta dall’Ira (Esercito repubblicano irlandese), che organizza attentati terroristici anche in Inghilterra</a:t>
            </a:r>
          </a:p>
          <a:p>
            <a:pPr algn="just"/>
            <a:r>
              <a:rPr lang="it-IT" dirty="0"/>
              <a:t>Nel 1998 accordo tra Irlanda, Regno Unito e gruppi cattolici e protestanti e nel 2005 l’Ira depone le armi</a:t>
            </a:r>
          </a:p>
          <a:p>
            <a:pPr algn="just"/>
            <a:r>
              <a:rPr lang="it-IT" dirty="0"/>
              <a:t>In Spagna è attivo il gruppo terroristico </a:t>
            </a:r>
            <a:r>
              <a:rPr lang="it-IT" dirty="0" err="1"/>
              <a:t>dell’Eta</a:t>
            </a:r>
            <a:r>
              <a:rPr lang="it-IT" dirty="0"/>
              <a:t> (Paese basco e libertà) che si batte per l’indipendenza dei Paesi Baschi dalla Spagna, scioltosi nel 2018</a:t>
            </a:r>
          </a:p>
          <a:p>
            <a:endParaRPr lang="it-IT" dirty="0"/>
          </a:p>
        </p:txBody>
      </p:sp>
    </p:spTree>
    <p:extLst>
      <p:ext uri="{BB962C8B-B14F-4D97-AF65-F5344CB8AC3E}">
        <p14:creationId xmlns:p14="http://schemas.microsoft.com/office/powerpoint/2010/main" val="558934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37C6429-3C8B-7E60-D15E-003788FC73A3}"/>
              </a:ext>
            </a:extLst>
          </p:cNvPr>
          <p:cNvSpPr>
            <a:spLocks noGrp="1"/>
          </p:cNvSpPr>
          <p:nvPr>
            <p:ph idx="1"/>
          </p:nvPr>
        </p:nvSpPr>
        <p:spPr>
          <a:xfrm>
            <a:off x="838200" y="606582"/>
            <a:ext cx="10515600" cy="5570381"/>
          </a:xfrm>
        </p:spPr>
        <p:txBody>
          <a:bodyPr>
            <a:normAutofit lnSpcReduction="10000"/>
          </a:bodyPr>
          <a:lstStyle/>
          <a:p>
            <a:pPr algn="just"/>
            <a:r>
              <a:rPr lang="it-IT" dirty="0"/>
              <a:t>In Germania Ovest opera il gruppo terroristico di estrema sinistra Rote </a:t>
            </a:r>
            <a:r>
              <a:rPr lang="it-IT" dirty="0" err="1"/>
              <a:t>Armee</a:t>
            </a:r>
            <a:r>
              <a:rPr lang="it-IT" dirty="0"/>
              <a:t> </a:t>
            </a:r>
            <a:r>
              <a:rPr lang="it-IT" dirty="0" err="1"/>
              <a:t>Fraktion</a:t>
            </a:r>
            <a:r>
              <a:rPr lang="it-IT" dirty="0"/>
              <a:t> (</a:t>
            </a:r>
            <a:r>
              <a:rPr lang="it-IT" dirty="0" err="1"/>
              <a:t>Raf</a:t>
            </a:r>
            <a:r>
              <a:rPr lang="it-IT" dirty="0"/>
              <a:t>), anche detto banda Baader-Meinhof (Andreas Baader e Ulrike Meinhof)</a:t>
            </a:r>
          </a:p>
          <a:p>
            <a:pPr algn="just"/>
            <a:r>
              <a:rPr lang="it-IT" dirty="0"/>
              <a:t>Formazione nata negli ambienti studenteschi tedeschi di orientamento marxista rivoluzionario</a:t>
            </a:r>
          </a:p>
          <a:p>
            <a:pPr algn="just"/>
            <a:r>
              <a:rPr lang="it-IT" dirty="0"/>
              <a:t>Entro gli anni Ottanta l’organizzazione viene smantellata dalla polizia</a:t>
            </a:r>
          </a:p>
          <a:p>
            <a:pPr algn="just"/>
            <a:r>
              <a:rPr lang="it-IT" dirty="0"/>
              <a:t>In Italia operano gruppi terroristici di estrema destra e di estrema sinistra</a:t>
            </a:r>
          </a:p>
          <a:p>
            <a:pPr algn="just"/>
            <a:r>
              <a:rPr lang="it-IT" dirty="0"/>
              <a:t>Le organizzazioni neofasciste organizzano in genere attentati in luoghi pubblici: Piazza Fontana a Milano (1969), Piazza della Loggia a Brescia (1974), treno Italicus (1974), stazione di Bologna (1980) </a:t>
            </a:r>
          </a:p>
        </p:txBody>
      </p:sp>
    </p:spTree>
    <p:extLst>
      <p:ext uri="{BB962C8B-B14F-4D97-AF65-F5344CB8AC3E}">
        <p14:creationId xmlns:p14="http://schemas.microsoft.com/office/powerpoint/2010/main" val="3646140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7312AE7-7AAE-B0E3-D49F-B160D44B54C5}"/>
              </a:ext>
            </a:extLst>
          </p:cNvPr>
          <p:cNvSpPr>
            <a:spLocks noGrp="1"/>
          </p:cNvSpPr>
          <p:nvPr>
            <p:ph idx="1"/>
          </p:nvPr>
        </p:nvSpPr>
        <p:spPr>
          <a:xfrm>
            <a:off x="838200" y="697117"/>
            <a:ext cx="10515600" cy="5479846"/>
          </a:xfrm>
        </p:spPr>
        <p:txBody>
          <a:bodyPr/>
          <a:lstStyle/>
          <a:p>
            <a:pPr algn="just"/>
            <a:r>
              <a:rPr lang="it-IT" dirty="0"/>
              <a:t>All’estrema sinistra operavano gruppi come le Brigate Rosse e Prima Linea, che colpiscono esponenti del mondo industriale, della magistratura, della stampa</a:t>
            </a:r>
          </a:p>
          <a:p>
            <a:pPr algn="just"/>
            <a:r>
              <a:rPr lang="it-IT" dirty="0"/>
              <a:t>Obiettivo: realizzare la rivoluzione proletaria in Italia e impedire l’ingresso al governo del Pci</a:t>
            </a:r>
          </a:p>
          <a:p>
            <a:pPr algn="just"/>
            <a:r>
              <a:rPr lang="it-IT" dirty="0"/>
              <a:t>Il Pci guidato dal segretario Enrico Berlinguer (1972-1984) ha criticato diversi aspetti del «socialismo reale» dell’Europa orientale e dell’Urss e vuole realizzare il «compromesso storico» con la Dc, presieduta da Aldo Moro</a:t>
            </a:r>
          </a:p>
          <a:p>
            <a:pPr algn="just"/>
            <a:r>
              <a:rPr lang="it-IT" dirty="0"/>
              <a:t>Il governo del democristiano Giulio Andreotti ha l’appoggio esterno del Pci (marzo 1978) ma contestualmente le Br sequestrano Aldo Moro che sarà poi ucciso (9 maggio 1978)</a:t>
            </a:r>
          </a:p>
          <a:p>
            <a:endParaRPr lang="it-IT" dirty="0"/>
          </a:p>
          <a:p>
            <a:endParaRPr lang="it-IT" dirty="0"/>
          </a:p>
        </p:txBody>
      </p:sp>
    </p:spTree>
    <p:extLst>
      <p:ext uri="{BB962C8B-B14F-4D97-AF65-F5344CB8AC3E}">
        <p14:creationId xmlns:p14="http://schemas.microsoft.com/office/powerpoint/2010/main" val="119410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3257E1-3005-4F6E-691C-B3E136BFDE67}"/>
              </a:ext>
            </a:extLst>
          </p:cNvPr>
          <p:cNvSpPr>
            <a:spLocks noGrp="1"/>
          </p:cNvSpPr>
          <p:nvPr>
            <p:ph type="title"/>
          </p:nvPr>
        </p:nvSpPr>
        <p:spPr>
          <a:xfrm>
            <a:off x="838200" y="365125"/>
            <a:ext cx="10515600" cy="485901"/>
          </a:xfrm>
        </p:spPr>
        <p:txBody>
          <a:bodyPr>
            <a:normAutofit/>
          </a:bodyPr>
          <a:lstStyle/>
          <a:p>
            <a:pPr algn="ctr"/>
            <a:r>
              <a:rPr lang="it-IT" sz="2400" dirty="0"/>
              <a:t>Guerra del Vietnam</a:t>
            </a:r>
          </a:p>
        </p:txBody>
      </p:sp>
      <p:pic>
        <p:nvPicPr>
          <p:cNvPr id="13" name="Segnaposto contenuto 12">
            <a:extLst>
              <a:ext uri="{FF2B5EF4-FFF2-40B4-BE49-F238E27FC236}">
                <a16:creationId xmlns:a16="http://schemas.microsoft.com/office/drawing/2014/main" id="{38796CA3-4BB2-48F9-802F-A6DF42F8826C}"/>
              </a:ext>
            </a:extLst>
          </p:cNvPr>
          <p:cNvPicPr>
            <a:picLocks noGrp="1" noChangeAspect="1"/>
          </p:cNvPicPr>
          <p:nvPr>
            <p:ph idx="1"/>
          </p:nvPr>
        </p:nvPicPr>
        <p:blipFill>
          <a:blip r:embed="rId2"/>
          <a:stretch>
            <a:fillRect/>
          </a:stretch>
        </p:blipFill>
        <p:spPr>
          <a:xfrm>
            <a:off x="3972962" y="851026"/>
            <a:ext cx="4246075" cy="5423025"/>
          </a:xfrm>
          <a:prstGeom prst="rect">
            <a:avLst/>
          </a:prstGeom>
        </p:spPr>
      </p:pic>
    </p:spTree>
    <p:extLst>
      <p:ext uri="{BB962C8B-B14F-4D97-AF65-F5344CB8AC3E}">
        <p14:creationId xmlns:p14="http://schemas.microsoft.com/office/powerpoint/2010/main" val="4136644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7BAAFDF-C67A-A06D-A5FD-0BF912FABEEB}"/>
              </a:ext>
            </a:extLst>
          </p:cNvPr>
          <p:cNvSpPr>
            <a:spLocks noGrp="1"/>
          </p:cNvSpPr>
          <p:nvPr>
            <p:ph idx="1"/>
          </p:nvPr>
        </p:nvSpPr>
        <p:spPr>
          <a:xfrm>
            <a:off x="838200" y="624689"/>
            <a:ext cx="10515600" cy="5552274"/>
          </a:xfrm>
        </p:spPr>
        <p:txBody>
          <a:bodyPr>
            <a:normAutofit lnSpcReduction="10000"/>
          </a:bodyPr>
          <a:lstStyle/>
          <a:p>
            <a:pPr algn="just"/>
            <a:r>
              <a:rPr lang="it-IT" dirty="0"/>
              <a:t>Nel corso degli anni Ottanta le Br vengono smantellate dalla polizia</a:t>
            </a:r>
          </a:p>
          <a:p>
            <a:pPr algn="just"/>
            <a:r>
              <a:rPr lang="it-IT" dirty="0"/>
              <a:t>Alle elezioni del 1979 insuccesso elettorale del Pci e fine della fase della «solidarietà nazionale», cioè della collaborazione fra Dc e Pci</a:t>
            </a:r>
          </a:p>
          <a:p>
            <a:pPr algn="just"/>
            <a:r>
              <a:rPr lang="it-IT" dirty="0"/>
              <a:t>Negli anni Ottanta si ritorna al centro-sinistra, con Dc, Psi, guidato dal 1976 da Bettino Craxi, che ha impresso al partito una linea duramente anticomunista, Psdi, Pri e Pli</a:t>
            </a:r>
          </a:p>
          <a:p>
            <a:pPr algn="just"/>
            <a:r>
              <a:rPr lang="it-IT" dirty="0"/>
              <a:t>Negli anni Sessanta sviluppo di un nuovo movimento femminista: messa in discussione del ruolo tradizionale della donna nella società</a:t>
            </a:r>
          </a:p>
          <a:p>
            <a:pPr algn="just"/>
            <a:r>
              <a:rPr lang="it-IT" dirty="0"/>
              <a:t>Fra anni Sessanta e Settanta in tutti i paesi occidentali vengono attuate riforme legislative improntate al raggiungimento della parità di genere: divorzio, parità fra i coniugi</a:t>
            </a:r>
          </a:p>
        </p:txBody>
      </p:sp>
    </p:spTree>
    <p:extLst>
      <p:ext uri="{BB962C8B-B14F-4D97-AF65-F5344CB8AC3E}">
        <p14:creationId xmlns:p14="http://schemas.microsoft.com/office/powerpoint/2010/main" val="461079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692E5C4-54F0-490B-2C21-951673E5F2CF}"/>
              </a:ext>
            </a:extLst>
          </p:cNvPr>
          <p:cNvSpPr>
            <a:spLocks noGrp="1"/>
          </p:cNvSpPr>
          <p:nvPr>
            <p:ph idx="1"/>
          </p:nvPr>
        </p:nvSpPr>
        <p:spPr>
          <a:xfrm>
            <a:off x="838200" y="742384"/>
            <a:ext cx="10515600" cy="5434579"/>
          </a:xfrm>
        </p:spPr>
        <p:txBody>
          <a:bodyPr/>
          <a:lstStyle/>
          <a:p>
            <a:pPr algn="just"/>
            <a:r>
              <a:rPr lang="it-IT" dirty="0"/>
              <a:t>In Italia: divorzio (1970), nuovo diritto di famiglia (1975), parità salariale (1977), interruzione volontaria di gravidanza (1978)</a:t>
            </a:r>
          </a:p>
          <a:p>
            <a:pPr algn="just"/>
            <a:r>
              <a:rPr lang="it-IT" dirty="0"/>
              <a:t>Nei paesi comunisti in genere esistevano già in precedenza leggi di questo tipo, anche se l’uguaglianza formale non eliminava completamente le disuguaglianze sociali e familiari</a:t>
            </a:r>
          </a:p>
          <a:p>
            <a:pPr algn="just"/>
            <a:r>
              <a:rPr lang="it-IT" dirty="0"/>
              <a:t>Negli anni Settanta fine delle dittature di destra europee in Portogallo, Grecia e Spagna</a:t>
            </a:r>
          </a:p>
          <a:p>
            <a:pPr algn="just"/>
            <a:r>
              <a:rPr lang="it-IT" dirty="0"/>
              <a:t>Fallimento da parte del regime portoghese nella repressione della guerriglia indipendentista nelle colonie di Angola e Mozambico: colpo di stato da parte di militari democratici («rivoluzione dei garofani», aprile 1974), passaggio del Portogallo alla democrazia e indipendenza delle colonie africane </a:t>
            </a:r>
          </a:p>
          <a:p>
            <a:endParaRPr lang="it-IT" dirty="0"/>
          </a:p>
        </p:txBody>
      </p:sp>
    </p:spTree>
    <p:extLst>
      <p:ext uri="{BB962C8B-B14F-4D97-AF65-F5344CB8AC3E}">
        <p14:creationId xmlns:p14="http://schemas.microsoft.com/office/powerpoint/2010/main" val="2490686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A4E5332-EE14-6E83-A496-5D50497D355A}"/>
              </a:ext>
            </a:extLst>
          </p:cNvPr>
          <p:cNvSpPr>
            <a:spLocks noGrp="1"/>
          </p:cNvSpPr>
          <p:nvPr>
            <p:ph idx="1"/>
          </p:nvPr>
        </p:nvSpPr>
        <p:spPr>
          <a:xfrm>
            <a:off x="838200" y="742384"/>
            <a:ext cx="10515600" cy="5434579"/>
          </a:xfrm>
        </p:spPr>
        <p:txBody>
          <a:bodyPr/>
          <a:lstStyle/>
          <a:p>
            <a:pPr algn="just"/>
            <a:r>
              <a:rPr lang="it-IT" dirty="0"/>
              <a:t>In Grecia la giunta militare fallisce nel tentativo di annettere Cipro: la Turchia occupa la parte settentrionale di Cipro</a:t>
            </a:r>
          </a:p>
          <a:p>
            <a:pPr algn="just"/>
            <a:r>
              <a:rPr lang="it-IT" dirty="0"/>
              <a:t>Crisi del regime greco e passaggio alla democrazia (1974)</a:t>
            </a:r>
          </a:p>
          <a:p>
            <a:pPr algn="just"/>
            <a:r>
              <a:rPr lang="it-IT" dirty="0"/>
              <a:t>In Spagna con la morte di Franco (1975), il potere passa a re Juan Carlos di Borbone, che avvia il passaggio alla democrazia, approvato da un referendum</a:t>
            </a:r>
          </a:p>
          <a:p>
            <a:pPr algn="just"/>
            <a:r>
              <a:rPr lang="it-IT" dirty="0"/>
              <a:t>In tutto il mondo occidentale negli anni Ottanta il «Welfare State» introdotto fra anni Cinquanta e Sessanta viene sottoposto a critica, in quanto non lo si ritiene più compatibile con il lungo fenomeno della «stagflazione»</a:t>
            </a:r>
          </a:p>
          <a:p>
            <a:pPr algn="just"/>
            <a:r>
              <a:rPr lang="it-IT" dirty="0"/>
              <a:t>Nel 1979 vittoria elettorale del Partito conservatore guidato da Margaret Thatcher nel Regno Unito</a:t>
            </a:r>
          </a:p>
          <a:p>
            <a:endParaRPr lang="it-IT" dirty="0"/>
          </a:p>
        </p:txBody>
      </p:sp>
    </p:spTree>
    <p:extLst>
      <p:ext uri="{BB962C8B-B14F-4D97-AF65-F5344CB8AC3E}">
        <p14:creationId xmlns:p14="http://schemas.microsoft.com/office/powerpoint/2010/main" val="1317656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973D091-B240-FBF9-8E26-F8FCE6CADB4E}"/>
              </a:ext>
            </a:extLst>
          </p:cNvPr>
          <p:cNvSpPr>
            <a:spLocks noGrp="1"/>
          </p:cNvSpPr>
          <p:nvPr>
            <p:ph idx="1"/>
          </p:nvPr>
        </p:nvSpPr>
        <p:spPr>
          <a:xfrm>
            <a:off x="838200" y="688063"/>
            <a:ext cx="10515600" cy="5488900"/>
          </a:xfrm>
        </p:spPr>
        <p:txBody>
          <a:bodyPr/>
          <a:lstStyle/>
          <a:p>
            <a:pPr algn="just"/>
            <a:r>
              <a:rPr lang="it-IT" dirty="0"/>
              <a:t>Durante il governo Thatcher (1979-1990), viene varata una politica economica neoliberista: libertà di manovra alle imprese, ridimensionamento del Welfare State e diminuzione della pressione fiscale sui redditi più alti con l’obiettivo di aumentare gli investimenti privati e far ripartire l’economia e i consumi</a:t>
            </a:r>
          </a:p>
          <a:p>
            <a:pPr algn="just"/>
            <a:r>
              <a:rPr lang="it-IT" dirty="0"/>
              <a:t>Privatizzazioni di aziende statali, scontro con i sindacati inglesi e loro sconfitta, tagli alla spesa pubblica su sanità e istruzione</a:t>
            </a:r>
          </a:p>
          <a:p>
            <a:pPr algn="just"/>
            <a:r>
              <a:rPr lang="it-IT" dirty="0"/>
              <a:t>In sostanza il neoliberismo prevedeva una riduzione del ruolo dello Stato nell’economia e un rafforzamento del libero mercato</a:t>
            </a:r>
          </a:p>
        </p:txBody>
      </p:sp>
    </p:spTree>
    <p:extLst>
      <p:ext uri="{BB962C8B-B14F-4D97-AF65-F5344CB8AC3E}">
        <p14:creationId xmlns:p14="http://schemas.microsoft.com/office/powerpoint/2010/main" val="823112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13EAADD-B08B-D7E5-C769-5196A3CE8DE6}"/>
              </a:ext>
            </a:extLst>
          </p:cNvPr>
          <p:cNvSpPr>
            <a:spLocks noGrp="1"/>
          </p:cNvSpPr>
          <p:nvPr>
            <p:ph idx="1"/>
          </p:nvPr>
        </p:nvSpPr>
        <p:spPr>
          <a:xfrm>
            <a:off x="838200" y="651850"/>
            <a:ext cx="10515600" cy="5525113"/>
          </a:xfrm>
        </p:spPr>
        <p:txBody>
          <a:bodyPr/>
          <a:lstStyle/>
          <a:p>
            <a:pPr algn="just"/>
            <a:r>
              <a:rPr lang="it-IT" dirty="0"/>
              <a:t>Negli Stati Uniti, il presidente repubblicano Ronald Reagan (1981-1989) porta avanti in politica estera una linea nettamente anticomunista</a:t>
            </a:r>
          </a:p>
          <a:p>
            <a:pPr algn="just"/>
            <a:r>
              <a:rPr lang="it-IT" dirty="0"/>
              <a:t>Politica economica neoliberista che si ispira al modello offerto da Margaret Thatcher: abbassamento dell’imposizione fiscale sui redditi più alti, ridimensionamento delle spese sociali ma aumento delle spese militari, «deregulation», cioè mano libera alle imprese</a:t>
            </a:r>
          </a:p>
          <a:p>
            <a:pPr algn="just"/>
            <a:r>
              <a:rPr lang="it-IT" dirty="0"/>
              <a:t>Risultati nel Regno Unito e negli Usa: contenimento dell’inflazione e aumento del Pil, favoriti dalla diminuzione del prezzo del petrolio</a:t>
            </a:r>
          </a:p>
        </p:txBody>
      </p:sp>
    </p:spTree>
    <p:extLst>
      <p:ext uri="{BB962C8B-B14F-4D97-AF65-F5344CB8AC3E}">
        <p14:creationId xmlns:p14="http://schemas.microsoft.com/office/powerpoint/2010/main" val="677795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93F2A8-BD06-F5BB-5E29-8655028D9DE9}"/>
              </a:ext>
            </a:extLst>
          </p:cNvPr>
          <p:cNvSpPr>
            <a:spLocks noGrp="1"/>
          </p:cNvSpPr>
          <p:nvPr>
            <p:ph idx="1"/>
          </p:nvPr>
        </p:nvSpPr>
        <p:spPr>
          <a:xfrm>
            <a:off x="838200" y="570368"/>
            <a:ext cx="10515600" cy="5606595"/>
          </a:xfrm>
        </p:spPr>
        <p:txBody>
          <a:bodyPr>
            <a:normAutofit/>
          </a:bodyPr>
          <a:lstStyle/>
          <a:p>
            <a:pPr algn="just"/>
            <a:r>
              <a:rPr lang="it-IT" dirty="0"/>
              <a:t>D’altra parte, aumenta il divario di reddito tra ceti abbienti e ceti meno abbienti, la disoccupazione resta piuttosto alta e, in particolare negli Usa, lo smantellamento del sistema di Welfare State obbliga gran parte della popolazione a ricorrere alla sanità privata, escludendo chi non può permettersi i costi delle assicurazioni</a:t>
            </a:r>
          </a:p>
          <a:p>
            <a:pPr algn="just"/>
            <a:r>
              <a:rPr lang="it-IT" dirty="0"/>
              <a:t>Il neoliberismo ha influenzato profondamente le politiche economiche dei governi occidentali, sia di destra che di centrosinistra, almeno fino alla crisi finanziaria del 2008</a:t>
            </a:r>
          </a:p>
          <a:p>
            <a:pPr algn="just"/>
            <a:r>
              <a:rPr lang="it-IT" dirty="0"/>
              <a:t>Anche successivamente il paradigma del mercato ha continuato ad essere centrale, pur con alcune correzioni per limitare gli effetti sociali negativi della riduzione dello stato sociale</a:t>
            </a:r>
          </a:p>
          <a:p>
            <a:endParaRPr lang="it-IT" dirty="0"/>
          </a:p>
          <a:p>
            <a:endParaRPr lang="it-IT" dirty="0"/>
          </a:p>
          <a:p>
            <a:endParaRPr lang="it-IT" dirty="0"/>
          </a:p>
        </p:txBody>
      </p:sp>
    </p:spTree>
    <p:extLst>
      <p:ext uri="{BB962C8B-B14F-4D97-AF65-F5344CB8AC3E}">
        <p14:creationId xmlns:p14="http://schemas.microsoft.com/office/powerpoint/2010/main" val="1659090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709225E-8D0D-1C9B-38D8-E6BDE280A91C}"/>
              </a:ext>
            </a:extLst>
          </p:cNvPr>
          <p:cNvSpPr>
            <a:spLocks noGrp="1"/>
          </p:cNvSpPr>
          <p:nvPr>
            <p:ph idx="1"/>
          </p:nvPr>
        </p:nvSpPr>
        <p:spPr>
          <a:xfrm>
            <a:off x="838200" y="651850"/>
            <a:ext cx="10515600" cy="5525113"/>
          </a:xfrm>
        </p:spPr>
        <p:txBody>
          <a:bodyPr>
            <a:normAutofit lnSpcReduction="10000"/>
          </a:bodyPr>
          <a:lstStyle/>
          <a:p>
            <a:pPr algn="just"/>
            <a:r>
              <a:rPr lang="it-IT" dirty="0"/>
              <a:t>I paesi dell’Europa orientale comunista sono colpiti dallo «shock petrolifero»: ulteriore abbassamento del livello di vita</a:t>
            </a:r>
          </a:p>
          <a:p>
            <a:pPr algn="just"/>
            <a:r>
              <a:rPr lang="it-IT" dirty="0"/>
              <a:t>Crisi del sistema produttivo, sia industriale che agricolo e necessità di importare dall’estero a prezzi crescenti</a:t>
            </a:r>
          </a:p>
          <a:p>
            <a:pPr algn="just"/>
            <a:r>
              <a:rPr lang="it-IT" dirty="0"/>
              <a:t>In Polonia nasce il sindacato indipendente </a:t>
            </a:r>
            <a:r>
              <a:rPr lang="it-IT" dirty="0" err="1"/>
              <a:t>Solidarność</a:t>
            </a:r>
            <a:r>
              <a:rPr lang="it-IT" dirty="0"/>
              <a:t>, guidato da Lech </a:t>
            </a:r>
            <a:r>
              <a:rPr lang="it-IT" dirty="0" err="1"/>
              <a:t>Wałęsa</a:t>
            </a:r>
            <a:r>
              <a:rPr lang="it-IT" dirty="0"/>
              <a:t>, appoggiato dalla Chiesa cattolica di Papa Giovanni Paolo II (il polacco Karol Wojtyła)</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it-IT" dirty="0">
                <a:solidFill>
                  <a:prstClr val="black"/>
                </a:solidFill>
                <a:latin typeface="Aptos" panose="02110004020202020204"/>
              </a:rPr>
              <a:t>Nel 1981 il </a:t>
            </a:r>
            <a:r>
              <a:rPr kumimoji="0" lang="it-IT" sz="2800" b="0" i="0" u="none" strike="noStrike" kern="1200" cap="none" spc="0" normalizeH="0" baseline="0" noProof="0" dirty="0">
                <a:ln>
                  <a:noFill/>
                </a:ln>
                <a:solidFill>
                  <a:prstClr val="black"/>
                </a:solidFill>
                <a:effectLst/>
                <a:uLnTx/>
                <a:uFillTx/>
                <a:latin typeface="Aptos" panose="02110004020202020204"/>
                <a:ea typeface="+mn-ea"/>
                <a:cs typeface="+mn-cs"/>
              </a:rPr>
              <a:t>generale Wojciech Jaruzelski, capo del governo e leader del Partito operaio unificato polacco (il Partito comunista polacco) impone la legge marziale e scioglie </a:t>
            </a:r>
            <a:r>
              <a:rPr kumimoji="0" lang="it-IT" sz="2800" b="0" i="0" u="none" strike="noStrike" kern="1200" cap="none" spc="0" normalizeH="0" baseline="0" noProof="0" dirty="0" err="1">
                <a:ln>
                  <a:noFill/>
                </a:ln>
                <a:solidFill>
                  <a:prstClr val="black"/>
                </a:solidFill>
                <a:effectLst/>
                <a:uLnTx/>
                <a:uFillTx/>
                <a:latin typeface="Aptos" panose="02110004020202020204"/>
                <a:ea typeface="+mn-ea"/>
                <a:cs typeface="+mn-cs"/>
              </a:rPr>
              <a:t>Solidarność</a:t>
            </a:r>
            <a:endParaRPr kumimoji="0" lang="it-IT"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sz="2800" b="0" i="0" u="none" strike="noStrike" kern="1200" cap="none" spc="0" normalizeH="0" baseline="0" noProof="0" dirty="0">
                <a:ln>
                  <a:noFill/>
                </a:ln>
                <a:solidFill>
                  <a:prstClr val="black"/>
                </a:solidFill>
                <a:effectLst/>
                <a:uLnTx/>
                <a:uFillTx/>
                <a:latin typeface="Aptos" panose="02110004020202020204"/>
                <a:ea typeface="+mn-ea"/>
                <a:cs typeface="+mn-cs"/>
              </a:rPr>
              <a:t>Accentuazione della disillusione di larga parte della sinistra occidentale nei confronti del </a:t>
            </a:r>
            <a:r>
              <a:rPr lang="it-IT" dirty="0">
                <a:solidFill>
                  <a:prstClr val="black"/>
                </a:solidFill>
                <a:latin typeface="Aptos" panose="02110004020202020204"/>
              </a:rPr>
              <a:t>«socialismo reale» dell’Europa orientale</a:t>
            </a:r>
            <a:endParaRPr kumimoji="0" lang="it-IT"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algn="just"/>
            <a:endParaRPr lang="it-IT" dirty="0"/>
          </a:p>
        </p:txBody>
      </p:sp>
    </p:spTree>
    <p:extLst>
      <p:ext uri="{BB962C8B-B14F-4D97-AF65-F5344CB8AC3E}">
        <p14:creationId xmlns:p14="http://schemas.microsoft.com/office/powerpoint/2010/main" val="1852709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6A9A882-4FBC-D566-63D3-C90CB89B53D7}"/>
              </a:ext>
            </a:extLst>
          </p:cNvPr>
          <p:cNvSpPr>
            <a:spLocks noGrp="1"/>
          </p:cNvSpPr>
          <p:nvPr>
            <p:ph idx="1"/>
          </p:nvPr>
        </p:nvSpPr>
        <p:spPr>
          <a:xfrm>
            <a:off x="838200" y="724277"/>
            <a:ext cx="10515600" cy="5452686"/>
          </a:xfrm>
        </p:spPr>
        <p:txBody>
          <a:bodyPr/>
          <a:lstStyle/>
          <a:p>
            <a:pPr algn="just"/>
            <a:r>
              <a:rPr lang="it-IT" dirty="0"/>
              <a:t>Michail Gorbačëv diventa segretario del Pcus (1985) e punta a liberalizzare, democratizzare e modernizzare il sistema sovietico per evitare la sua fine</a:t>
            </a:r>
          </a:p>
          <a:p>
            <a:pPr algn="just"/>
            <a:r>
              <a:rPr lang="it-IT" dirty="0"/>
              <a:t>Disastro di Chernobyl: esplosione della centrale nucleare ucraina  e nube radioattiva che investe tutta Europa (1986)</a:t>
            </a:r>
          </a:p>
          <a:p>
            <a:pPr algn="just"/>
            <a:r>
              <a:rPr lang="it-IT" dirty="0"/>
              <a:t>Ulteriore crisi di credibilità dell’Urss, accusata di inefficienza e di aver inizialmente nascosto la gravità del disastro</a:t>
            </a:r>
          </a:p>
          <a:p>
            <a:pPr algn="just"/>
            <a:r>
              <a:rPr lang="it-IT" dirty="0"/>
              <a:t>I paesi baltici proclamano l’indipendenza dall’Urss (1990)</a:t>
            </a:r>
          </a:p>
          <a:p>
            <a:pPr algn="just"/>
            <a:r>
              <a:rPr lang="it-IT" dirty="0"/>
              <a:t>Nel 1991 l’Urss si dissolve e tutti i paesi che la compongono proclamano la propria indipendenza, compresa la Russia che è guidata da Boris Eltsin: difficile transizione verso l’economia di mercato e il pluralismo politico</a:t>
            </a:r>
          </a:p>
        </p:txBody>
      </p:sp>
    </p:spTree>
    <p:extLst>
      <p:ext uri="{BB962C8B-B14F-4D97-AF65-F5344CB8AC3E}">
        <p14:creationId xmlns:p14="http://schemas.microsoft.com/office/powerpoint/2010/main" val="2586235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8D7E79-2529-60AA-043E-BCBBF82BF343}"/>
              </a:ext>
            </a:extLst>
          </p:cNvPr>
          <p:cNvSpPr>
            <a:spLocks noGrp="1"/>
          </p:cNvSpPr>
          <p:nvPr>
            <p:ph type="title"/>
          </p:nvPr>
        </p:nvSpPr>
        <p:spPr>
          <a:xfrm>
            <a:off x="838200" y="365125"/>
            <a:ext cx="10515600" cy="485901"/>
          </a:xfrm>
        </p:spPr>
        <p:txBody>
          <a:bodyPr>
            <a:normAutofit/>
          </a:bodyPr>
          <a:lstStyle/>
          <a:p>
            <a:pPr algn="ctr"/>
            <a:r>
              <a:rPr lang="it-IT" sz="2400" dirty="0"/>
              <a:t>Dissoluzione dell’Urss (1991)</a:t>
            </a:r>
          </a:p>
        </p:txBody>
      </p:sp>
      <p:pic>
        <p:nvPicPr>
          <p:cNvPr id="1026" name="Picture 2" descr="Dissolution of the Soviet Union | Historical Atlas of Northern Eurasia (25  December 1991) | Omniatlas">
            <a:extLst>
              <a:ext uri="{FF2B5EF4-FFF2-40B4-BE49-F238E27FC236}">
                <a16:creationId xmlns:a16="http://schemas.microsoft.com/office/drawing/2014/main" id="{2EC09154-F124-C025-7BB9-0AC2706C9B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3820" y="851026"/>
            <a:ext cx="7244360" cy="542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370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812CA60-3582-EE15-151E-030A3366A61B}"/>
              </a:ext>
            </a:extLst>
          </p:cNvPr>
          <p:cNvSpPr>
            <a:spLocks noGrp="1"/>
          </p:cNvSpPr>
          <p:nvPr>
            <p:ph idx="1"/>
          </p:nvPr>
        </p:nvSpPr>
        <p:spPr>
          <a:xfrm>
            <a:off x="838200" y="679010"/>
            <a:ext cx="10515600" cy="5497953"/>
          </a:xfrm>
        </p:spPr>
        <p:txBody>
          <a:bodyPr>
            <a:normAutofit fontScale="92500" lnSpcReduction="10000"/>
          </a:bodyPr>
          <a:lstStyle/>
          <a:p>
            <a:pPr algn="just"/>
            <a:r>
              <a:rPr lang="it-IT" dirty="0"/>
              <a:t>Fra il 1989 e il 1990 tutti i regimi comunisti dell’Europa orientale satellite dell’Urss crollano, generalmente in modo pacifico, e nascono sistemi di tipo democratico</a:t>
            </a:r>
          </a:p>
          <a:p>
            <a:pPr algn="just"/>
            <a:r>
              <a:rPr lang="it-IT" dirty="0"/>
              <a:t>Abbattimento del Muro di Berlino (9 novembre 1989) e riunificazione  delle due Germanie (1990), sotto la guida del cancelliere democristiano Helmut Kohl</a:t>
            </a:r>
          </a:p>
          <a:p>
            <a:pPr algn="just"/>
            <a:r>
              <a:rPr lang="it-IT" dirty="0"/>
              <a:t>Transizione violenta al postcomunismo in Romania: esecuzione di Nicolae </a:t>
            </a:r>
            <a:r>
              <a:rPr lang="it-IT" dirty="0" err="1"/>
              <a:t>Ceauşescu</a:t>
            </a:r>
            <a:r>
              <a:rPr lang="it-IT" dirty="0"/>
              <a:t> e della moglie (25 dicembre 1989)</a:t>
            </a:r>
          </a:p>
          <a:p>
            <a:pPr algn="just"/>
            <a:r>
              <a:rPr lang="it-IT" dirty="0"/>
              <a:t>La Jugoslavia socialista si frantuma: indipendenza di Slovenia, Croazia e Macedonia (1991)</a:t>
            </a:r>
          </a:p>
          <a:p>
            <a:pPr algn="just"/>
            <a:r>
              <a:rPr lang="it-IT" dirty="0"/>
              <a:t>Guerra in Bosnia-Erzegovina, che coinvolge serbi, croati e musulmani, con gravi episodi di «pulizia etnica» (1992-1995)</a:t>
            </a:r>
          </a:p>
          <a:p>
            <a:pPr algn="just"/>
            <a:r>
              <a:rPr lang="it-IT" dirty="0"/>
              <a:t>Guerra del Kosovo (1998-1999) tra Repubblica federale di Jugoslavia (Serbia e Montenegro) e forze indipendentiste kosovare</a:t>
            </a:r>
          </a:p>
        </p:txBody>
      </p:sp>
    </p:spTree>
    <p:extLst>
      <p:ext uri="{BB962C8B-B14F-4D97-AF65-F5344CB8AC3E}">
        <p14:creationId xmlns:p14="http://schemas.microsoft.com/office/powerpoint/2010/main" val="200817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8F91EA2-18C9-73B4-6894-AFF55BE4232A}"/>
              </a:ext>
            </a:extLst>
          </p:cNvPr>
          <p:cNvSpPr>
            <a:spLocks noGrp="1"/>
          </p:cNvSpPr>
          <p:nvPr>
            <p:ph idx="1"/>
          </p:nvPr>
        </p:nvSpPr>
        <p:spPr>
          <a:xfrm>
            <a:off x="838200" y="724277"/>
            <a:ext cx="10515600" cy="5452686"/>
          </a:xfrm>
        </p:spPr>
        <p:txBody>
          <a:bodyPr/>
          <a:lstStyle/>
          <a:p>
            <a:pPr algn="just"/>
            <a:r>
              <a:rPr lang="it-IT" dirty="0"/>
              <a:t>In Europa dopo la Seconda guerra mondiale si sono instaurati sistemi di democrazia liberale, tranne che in Portogallo e Spagna, dove continuano ad esserci dittature di destra</a:t>
            </a:r>
          </a:p>
          <a:p>
            <a:pPr algn="just"/>
            <a:r>
              <a:rPr lang="it-IT" dirty="0"/>
              <a:t>Nonostante questo, il Portogallo aderisce al Piano Marshall e entra nella Nato e la Spagna si integra gradualmente nel mondo occidentale, con un accordo militare bilaterale con gli Usa (1953)</a:t>
            </a:r>
          </a:p>
          <a:p>
            <a:pPr algn="just"/>
            <a:r>
              <a:rPr lang="it-IT" dirty="0"/>
              <a:t>In Grecia «dittatura dei colonnelli» di destra (1967-1974)</a:t>
            </a:r>
          </a:p>
          <a:p>
            <a:pPr algn="just"/>
            <a:r>
              <a:rPr lang="it-IT" dirty="0"/>
              <a:t>In Algeria guerriglia antifrancese condotta dal Fronte di liberazione nazionale algerino</a:t>
            </a:r>
          </a:p>
          <a:p>
            <a:pPr algn="just"/>
            <a:r>
              <a:rPr lang="it-IT" dirty="0"/>
              <a:t>Minaccia di un colpo di Stato da parte di un Comitato di salute pubblica composto da militari francesi in caso di concessione dell’indipendenza all’Algeria</a:t>
            </a:r>
          </a:p>
        </p:txBody>
      </p:sp>
    </p:spTree>
    <p:extLst>
      <p:ext uri="{BB962C8B-B14F-4D97-AF65-F5344CB8AC3E}">
        <p14:creationId xmlns:p14="http://schemas.microsoft.com/office/powerpoint/2010/main" val="1630044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D49680-FDFD-C96B-8A7C-118780F3022F}"/>
              </a:ext>
            </a:extLst>
          </p:cNvPr>
          <p:cNvSpPr>
            <a:spLocks noGrp="1"/>
          </p:cNvSpPr>
          <p:nvPr>
            <p:ph type="title"/>
          </p:nvPr>
        </p:nvSpPr>
        <p:spPr>
          <a:xfrm>
            <a:off x="838200" y="365125"/>
            <a:ext cx="10515600" cy="449687"/>
          </a:xfrm>
        </p:spPr>
        <p:txBody>
          <a:bodyPr>
            <a:normAutofit/>
          </a:bodyPr>
          <a:lstStyle/>
          <a:p>
            <a:pPr algn="ctr"/>
            <a:r>
              <a:rPr lang="it-IT" sz="2400" dirty="0"/>
              <a:t>Gli stati della ex Jugoslavia</a:t>
            </a:r>
          </a:p>
        </p:txBody>
      </p:sp>
      <p:pic>
        <p:nvPicPr>
          <p:cNvPr id="2050" name="Picture 2" descr="illustrazioni stock, clip art, cartoni animati e icone di tendenza di mappa, ubicazione e bandiera della ex-jugoslavia - former yugoslavia map">
            <a:extLst>
              <a:ext uri="{FF2B5EF4-FFF2-40B4-BE49-F238E27FC236}">
                <a16:creationId xmlns:a16="http://schemas.microsoft.com/office/drawing/2014/main" id="{162E2233-245C-BAC4-E39D-12CF8D1402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2630" y="814812"/>
            <a:ext cx="7226740" cy="552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842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4549EC5-FDFB-501D-D0AD-CFA5CCC757A2}"/>
              </a:ext>
            </a:extLst>
          </p:cNvPr>
          <p:cNvSpPr>
            <a:spLocks noGrp="1"/>
          </p:cNvSpPr>
          <p:nvPr>
            <p:ph idx="1"/>
          </p:nvPr>
        </p:nvSpPr>
        <p:spPr>
          <a:xfrm>
            <a:off x="838200" y="669956"/>
            <a:ext cx="10515600" cy="5507007"/>
          </a:xfrm>
        </p:spPr>
        <p:txBody>
          <a:bodyPr>
            <a:normAutofit lnSpcReduction="10000"/>
          </a:bodyPr>
          <a:lstStyle/>
          <a:p>
            <a:pPr algn="just"/>
            <a:r>
              <a:rPr lang="it-IT" dirty="0"/>
              <a:t>Nel 1993 al posto della Cee nasce l’Unione Europea, che continua ad allargarsi fino ad includere, nel 2004 e nel 2007, anche gran parte degli ex paesi comunisti dell’Europa orientale</a:t>
            </a:r>
          </a:p>
          <a:p>
            <a:pPr algn="just"/>
            <a:r>
              <a:rPr lang="it-IT" dirty="0"/>
              <a:t>In Italia negli anni Ottanta si è riproposta la formula del centro-sinistra con governi guidati anche dal socialista Bettino Craxi (1983-1987)</a:t>
            </a:r>
          </a:p>
          <a:p>
            <a:pPr algn="just"/>
            <a:r>
              <a:rPr lang="it-IT" dirty="0"/>
              <a:t>La fine dei regimi comunisti in Europa orientale provoca lo scioglimento del Pci per iniziativa del suo ultimo segretario Achille Occhetto, e la nascita del Partito democratico della sinistra (Pds, 1991), ispirato ai valori della socialdemocrazia</a:t>
            </a:r>
          </a:p>
          <a:p>
            <a:pPr algn="just"/>
            <a:r>
              <a:rPr lang="it-IT" dirty="0"/>
              <a:t>L’inchiesta «Mani pulite», all’inizio degli anni Novanta, svela un sistema di corruzione trasversale a tutti i partiti, ma presente in particolare nei partiti di governo, che coinvolge anche il mondo imprenditoriale</a:t>
            </a:r>
          </a:p>
          <a:p>
            <a:endParaRPr lang="it-IT" dirty="0"/>
          </a:p>
        </p:txBody>
      </p:sp>
    </p:spTree>
    <p:extLst>
      <p:ext uri="{BB962C8B-B14F-4D97-AF65-F5344CB8AC3E}">
        <p14:creationId xmlns:p14="http://schemas.microsoft.com/office/powerpoint/2010/main" val="1202183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F3DBC5-ED35-BB65-1304-9F79E3D1B81D}"/>
              </a:ext>
            </a:extLst>
          </p:cNvPr>
          <p:cNvSpPr>
            <a:spLocks noGrp="1"/>
          </p:cNvSpPr>
          <p:nvPr>
            <p:ph type="title"/>
          </p:nvPr>
        </p:nvSpPr>
        <p:spPr>
          <a:xfrm>
            <a:off x="838200" y="365126"/>
            <a:ext cx="10515600" cy="431580"/>
          </a:xfrm>
        </p:spPr>
        <p:txBody>
          <a:bodyPr>
            <a:normAutofit/>
          </a:bodyPr>
          <a:lstStyle/>
          <a:p>
            <a:pPr algn="ctr"/>
            <a:r>
              <a:rPr lang="it-IT" sz="2400" dirty="0"/>
              <a:t>Unione Europea</a:t>
            </a:r>
          </a:p>
        </p:txBody>
      </p:sp>
      <p:pic>
        <p:nvPicPr>
          <p:cNvPr id="3074" name="Picture 2" descr="Easy to read – about the EU | European Union">
            <a:extLst>
              <a:ext uri="{FF2B5EF4-FFF2-40B4-BE49-F238E27FC236}">
                <a16:creationId xmlns:a16="http://schemas.microsoft.com/office/drawing/2014/main" id="{D5A89674-3D1E-E24A-66EE-6600795793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70544" y="796706"/>
            <a:ext cx="6450911" cy="5450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740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C0FDD51-3D7B-10CB-970D-90B50062BA06}"/>
              </a:ext>
            </a:extLst>
          </p:cNvPr>
          <p:cNvSpPr>
            <a:spLocks noGrp="1"/>
          </p:cNvSpPr>
          <p:nvPr>
            <p:ph idx="1"/>
          </p:nvPr>
        </p:nvSpPr>
        <p:spPr>
          <a:xfrm>
            <a:off x="838200" y="615636"/>
            <a:ext cx="10515600" cy="5561327"/>
          </a:xfrm>
        </p:spPr>
        <p:txBody>
          <a:bodyPr/>
          <a:lstStyle/>
          <a:p>
            <a:pPr algn="just"/>
            <a:r>
              <a:rPr lang="it-IT" dirty="0"/>
              <a:t>Crisi e scomparsa dei principali partiti protagonisti della «Prima Repubblica»: Dc, Psi, Psdi, Pri e Pli</a:t>
            </a:r>
          </a:p>
          <a:p>
            <a:pPr algn="just"/>
            <a:r>
              <a:rPr lang="it-IT" dirty="0"/>
              <a:t>All’inizio degli anni Novanta nasce la «Seconda Repubblica»: nuovi partiti politici, nuovo sistema elettorale maggioritario e fine degli equilibri della Guerra fredda</a:t>
            </a:r>
          </a:p>
          <a:p>
            <a:pPr algn="just"/>
            <a:r>
              <a:rPr lang="it-IT" dirty="0"/>
              <a:t>Nascono nuove formazioni politiche nell’area di centro-destra: la Lega Nord di Umberto Bossi (1991), Forza Italia dell’imprenditore Silvio Berlusconi (1994), mentre il segretario del Msi Gianfranco Fini trasforma il partito in Alleanza Nazionale (1995), abbandonando il riferimento ideologico al fascismo</a:t>
            </a:r>
          </a:p>
          <a:p>
            <a:pPr algn="just"/>
            <a:r>
              <a:rPr lang="it-IT" dirty="0"/>
              <a:t>Tendenziale bipolarismo tra centrodestra e centrosinistra, nel quale confluiranno anche le principali forze della sinistra postcomunista fino alla nascita del Partito democratico (2007)</a:t>
            </a:r>
          </a:p>
          <a:p>
            <a:endParaRPr lang="it-IT" dirty="0"/>
          </a:p>
        </p:txBody>
      </p:sp>
    </p:spTree>
    <p:extLst>
      <p:ext uri="{BB962C8B-B14F-4D97-AF65-F5344CB8AC3E}">
        <p14:creationId xmlns:p14="http://schemas.microsoft.com/office/powerpoint/2010/main" val="2190545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1304B4A-4F4E-DBC5-C538-F417C8A056E9}"/>
              </a:ext>
            </a:extLst>
          </p:cNvPr>
          <p:cNvSpPr>
            <a:spLocks noGrp="1"/>
          </p:cNvSpPr>
          <p:nvPr>
            <p:ph idx="1"/>
          </p:nvPr>
        </p:nvSpPr>
        <p:spPr>
          <a:xfrm>
            <a:off x="838200" y="606582"/>
            <a:ext cx="10515600" cy="5570381"/>
          </a:xfrm>
        </p:spPr>
        <p:txBody>
          <a:bodyPr>
            <a:normAutofit lnSpcReduction="10000"/>
          </a:bodyPr>
          <a:lstStyle/>
          <a:p>
            <a:pPr algn="just"/>
            <a:r>
              <a:rPr lang="it-IT" dirty="0"/>
              <a:t>Charles De Gaulle diventa capo del governo e fa approvare una nuova costituzione conferendo un ruolo centrale al presidente della Repubblica, eletto direttamente dal corpo elettorale</a:t>
            </a:r>
          </a:p>
          <a:p>
            <a:pPr algn="just"/>
            <a:r>
              <a:rPr lang="it-IT" dirty="0"/>
              <a:t>La nuova costituzione, approvata con referendum, dà avvio alla Quinta Repubblica</a:t>
            </a:r>
          </a:p>
          <a:p>
            <a:pPr algn="just"/>
            <a:r>
              <a:rPr lang="it-IT" dirty="0"/>
              <a:t>De Gaulle è eletto presidente (dicembre 1958) e il suo partito, Union pour la Nouvelle République, </a:t>
            </a:r>
            <a:r>
              <a:rPr lang="it-IT" dirty="0" err="1"/>
              <a:t>Unr</a:t>
            </a:r>
            <a:r>
              <a:rPr lang="it-IT" dirty="0"/>
              <a:t>, diventa il primo partito</a:t>
            </a:r>
          </a:p>
          <a:p>
            <a:pPr algn="just"/>
            <a:r>
              <a:rPr lang="it-IT" dirty="0"/>
              <a:t>De Gaulle riconosce l’indipendenza dell’Algeria (1962)</a:t>
            </a:r>
          </a:p>
          <a:p>
            <a:pPr algn="just"/>
            <a:r>
              <a:rPr lang="it-IT" dirty="0"/>
              <a:t>In politica estera, De Gaulle persegue una linea di maggiore indipendenza dagli Usa: la Francia si dota della bomba atomica e si ritira dal comando militare integrato della Nato (1966) pur restando all’interno dell’alleanza, opponendosi all’ingresso nella Cee del Regno Unito, giudicato troppo legato agli Usa</a:t>
            </a:r>
          </a:p>
        </p:txBody>
      </p:sp>
    </p:spTree>
    <p:extLst>
      <p:ext uri="{BB962C8B-B14F-4D97-AF65-F5344CB8AC3E}">
        <p14:creationId xmlns:p14="http://schemas.microsoft.com/office/powerpoint/2010/main" val="389491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47CB832-249A-04F1-3B91-12A421214593}"/>
              </a:ext>
            </a:extLst>
          </p:cNvPr>
          <p:cNvSpPr>
            <a:spLocks noGrp="1"/>
          </p:cNvSpPr>
          <p:nvPr>
            <p:ph idx="1"/>
          </p:nvPr>
        </p:nvSpPr>
        <p:spPr>
          <a:xfrm>
            <a:off x="838200" y="733331"/>
            <a:ext cx="10515600" cy="5443632"/>
          </a:xfrm>
        </p:spPr>
        <p:txBody>
          <a:bodyPr/>
          <a:lstStyle/>
          <a:p>
            <a:pPr algn="just"/>
            <a:r>
              <a:rPr lang="it-IT" dirty="0"/>
              <a:t>Nella Repubblica federale tedesca il Partito socialdemocratico, nel Congresso di </a:t>
            </a:r>
            <a:r>
              <a:rPr lang="it-IT" dirty="0" err="1"/>
              <a:t>Bad</a:t>
            </a:r>
            <a:r>
              <a:rPr lang="it-IT" dirty="0"/>
              <a:t> Godesberg (1959) rinuncia al marxismo</a:t>
            </a:r>
          </a:p>
          <a:p>
            <a:pPr algn="just"/>
            <a:r>
              <a:rPr lang="it-IT" dirty="0"/>
              <a:t>La Corte costituzionale tedesca mette fuori legge il Partito comunista (1956)</a:t>
            </a:r>
          </a:p>
          <a:p>
            <a:pPr algn="just"/>
            <a:r>
              <a:rPr lang="it-IT" dirty="0"/>
              <a:t>Nel 1966 si forma un governo di «grande coalizione» fra i partiti cristiano-democratico, cristiano-sociale e socialdemocratico, guidato dal cristiano-democratico Kurt Georg </a:t>
            </a:r>
            <a:r>
              <a:rPr lang="it-IT" dirty="0" err="1"/>
              <a:t>Kiesinger</a:t>
            </a:r>
            <a:r>
              <a:rPr lang="it-IT" dirty="0"/>
              <a:t> (1966-1969)</a:t>
            </a:r>
          </a:p>
          <a:p>
            <a:pPr algn="just"/>
            <a:r>
              <a:rPr lang="it-IT" dirty="0"/>
              <a:t>Tra anni Cinquanta e anni Sessanta in Italia si verifica un forte sviluppo industriale («miracolo economico»)</a:t>
            </a:r>
          </a:p>
          <a:p>
            <a:pPr algn="just"/>
            <a:r>
              <a:rPr lang="it-IT" dirty="0"/>
              <a:t>I governi si incentrano sulla Democrazia cristiana, con l’esclusione del Partito comunista italiano  </a:t>
            </a:r>
          </a:p>
        </p:txBody>
      </p:sp>
    </p:spTree>
    <p:extLst>
      <p:ext uri="{BB962C8B-B14F-4D97-AF65-F5344CB8AC3E}">
        <p14:creationId xmlns:p14="http://schemas.microsoft.com/office/powerpoint/2010/main" val="152568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BA12761-DDBB-6AF3-8579-C16BAD0531BC}"/>
              </a:ext>
            </a:extLst>
          </p:cNvPr>
          <p:cNvSpPr>
            <a:spLocks noGrp="1"/>
          </p:cNvSpPr>
          <p:nvPr>
            <p:ph idx="1"/>
          </p:nvPr>
        </p:nvSpPr>
        <p:spPr>
          <a:xfrm>
            <a:off x="838200" y="606582"/>
            <a:ext cx="10515600" cy="5570381"/>
          </a:xfrm>
        </p:spPr>
        <p:txBody>
          <a:bodyPr>
            <a:normAutofit lnSpcReduction="10000"/>
          </a:bodyPr>
          <a:lstStyle/>
          <a:p>
            <a:pPr algn="just"/>
            <a:r>
              <a:rPr lang="it-IT" dirty="0"/>
              <a:t>La Dc, pur essendo un partito moderato dal punto di vista politico-sociale, contribuisce alla modernizzazione dell’Italia</a:t>
            </a:r>
          </a:p>
          <a:p>
            <a:pPr algn="just"/>
            <a:r>
              <a:rPr lang="it-IT" dirty="0"/>
              <a:t>Nel 1950 il governo De Gasperi approva una vasta riforma agraria: espropriazione e redistribuzione di terre in gran parte nell’Italia meridionale e nelle isole</a:t>
            </a:r>
          </a:p>
          <a:p>
            <a:pPr algn="just"/>
            <a:r>
              <a:rPr lang="it-IT" dirty="0"/>
              <a:t>Istituzione della Cassa per il Mezzogiorno per il finanziamento di programmi di modernizzazione dell’Italia meridionale</a:t>
            </a:r>
          </a:p>
          <a:p>
            <a:pPr algn="just"/>
            <a:r>
              <a:rPr lang="it-IT" dirty="0"/>
              <a:t>Creazione del Ministero delle partecipazioni statali, per coordinare le imprese gestite dallo Stato</a:t>
            </a:r>
          </a:p>
          <a:p>
            <a:pPr algn="just"/>
            <a:r>
              <a:rPr lang="it-IT" dirty="0"/>
              <a:t>Sviluppo del sistema viario, in particolare autostradale</a:t>
            </a:r>
          </a:p>
          <a:p>
            <a:pPr algn="just"/>
            <a:r>
              <a:rPr lang="it-IT" dirty="0"/>
              <a:t>Dopo un’apertura della Dc al Movimento sociale italiano (Msi), erede del fascismo, fallita per una vasta opposizione sia nel mondo politico che nella società, si avvia un progetto di collaborazione con il Partito socialista italiano</a:t>
            </a:r>
          </a:p>
        </p:txBody>
      </p:sp>
    </p:spTree>
    <p:extLst>
      <p:ext uri="{BB962C8B-B14F-4D97-AF65-F5344CB8AC3E}">
        <p14:creationId xmlns:p14="http://schemas.microsoft.com/office/powerpoint/2010/main" val="4114384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B478C23-E465-A6BC-81AE-4B707EDE09D4}"/>
              </a:ext>
            </a:extLst>
          </p:cNvPr>
          <p:cNvSpPr>
            <a:spLocks noGrp="1"/>
          </p:cNvSpPr>
          <p:nvPr>
            <p:ph idx="1"/>
          </p:nvPr>
        </p:nvSpPr>
        <p:spPr>
          <a:xfrm>
            <a:off x="838200" y="588475"/>
            <a:ext cx="10515600" cy="5588488"/>
          </a:xfrm>
        </p:spPr>
        <p:txBody>
          <a:bodyPr>
            <a:normAutofit lnSpcReduction="10000"/>
          </a:bodyPr>
          <a:lstStyle/>
          <a:p>
            <a:pPr algn="just"/>
            <a:r>
              <a:rPr lang="it-IT" dirty="0"/>
              <a:t>Con l’ingresso del Psi nei governi guidati dal democristiano Aldo Moro (1963-1968) inizia il «centro-sinistra», che avvia un programma di riforme</a:t>
            </a:r>
          </a:p>
          <a:p>
            <a:pPr algn="just"/>
            <a:r>
              <a:rPr lang="it-IT" dirty="0"/>
              <a:t>Nel 1962 nazionalizzazione dell’energia elettrica, costituzione dell’Ente Nazionale per l’Energia Elettrica (Enel) e creazione della scuola media unificata</a:t>
            </a:r>
          </a:p>
          <a:p>
            <a:pPr algn="just"/>
            <a:r>
              <a:rPr lang="it-IT" dirty="0"/>
              <a:t>Nonostante ciò, la presenza di un forte movimento operaio e di un grande Partito comunista escluso dall’area di governo alimenta una crescente conflittualità sociale</a:t>
            </a:r>
          </a:p>
          <a:p>
            <a:pPr algn="just"/>
            <a:r>
              <a:rPr lang="it-IT" dirty="0"/>
              <a:t>Nei paesi socialisti dell’Europa orientale grande sviluppo industriale, miglioramento dell’assistenza sanitaria e del sistema scolastico</a:t>
            </a:r>
          </a:p>
          <a:p>
            <a:pPr algn="just"/>
            <a:r>
              <a:rPr lang="it-IT" dirty="0"/>
              <a:t>La ripresa economica, favorita anche dall’aumento delle spese militari, si basa però sulla compressione dei redditi e dei consumi</a:t>
            </a:r>
          </a:p>
        </p:txBody>
      </p:sp>
    </p:spTree>
    <p:extLst>
      <p:ext uri="{BB962C8B-B14F-4D97-AF65-F5344CB8AC3E}">
        <p14:creationId xmlns:p14="http://schemas.microsoft.com/office/powerpoint/2010/main" val="355235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179F43A-E11D-BDC8-661A-8BB1672B2FFA}"/>
              </a:ext>
            </a:extLst>
          </p:cNvPr>
          <p:cNvSpPr>
            <a:spLocks noGrp="1"/>
          </p:cNvSpPr>
          <p:nvPr>
            <p:ph idx="1"/>
          </p:nvPr>
        </p:nvSpPr>
        <p:spPr>
          <a:xfrm>
            <a:off x="838200" y="706170"/>
            <a:ext cx="10515600" cy="5470793"/>
          </a:xfrm>
        </p:spPr>
        <p:txBody>
          <a:bodyPr/>
          <a:lstStyle/>
          <a:p>
            <a:pPr algn="just"/>
            <a:r>
              <a:rPr lang="it-IT" dirty="0"/>
              <a:t>Dopo la morte di Stalin (1953) e l’avvento di Nikita </a:t>
            </a:r>
            <a:r>
              <a:rPr lang="it-IT" dirty="0" err="1"/>
              <a:t>Chruščëv</a:t>
            </a:r>
            <a:r>
              <a:rPr lang="it-IT" dirty="0"/>
              <a:t> alla guida dell’Urss (1953-1964), viene abbandonato il modello stalinista</a:t>
            </a:r>
          </a:p>
          <a:p>
            <a:pPr algn="just"/>
            <a:r>
              <a:rPr lang="it-IT" dirty="0"/>
              <a:t>XX Congresso del Partito comunista dell’Unione Sovietica (Pcus) nel febbraio 1956: </a:t>
            </a:r>
            <a:r>
              <a:rPr lang="it-IT" dirty="0" err="1"/>
              <a:t>Chruščëv</a:t>
            </a:r>
            <a:r>
              <a:rPr lang="it-IT" dirty="0"/>
              <a:t> denuncia i crimini di Stalin e condanna il culto della personalità che aveva sviluppato</a:t>
            </a:r>
          </a:p>
          <a:p>
            <a:pPr algn="just"/>
            <a:r>
              <a:rPr lang="it-IT" dirty="0"/>
              <a:t>In Polonia, in seguito ad una serie di scioperi, torna a capo del Partito comunista polacco </a:t>
            </a:r>
            <a:r>
              <a:rPr lang="it-IT" dirty="0" err="1"/>
              <a:t>Władysław</a:t>
            </a:r>
            <a:r>
              <a:rPr lang="it-IT" dirty="0"/>
              <a:t> </a:t>
            </a:r>
            <a:r>
              <a:rPr lang="it-IT" dirty="0" err="1"/>
              <a:t>Gomułka</a:t>
            </a:r>
            <a:r>
              <a:rPr lang="it-IT" dirty="0"/>
              <a:t> (1956-1970): privatizzazione nell’agricoltura, creazione di consigli operai autonomi, nuovo dialogo con la Chiesa cattolica</a:t>
            </a:r>
          </a:p>
          <a:p>
            <a:pPr algn="just"/>
            <a:r>
              <a:rPr lang="it-IT" dirty="0"/>
              <a:t>Ottobre 1956: manifestazioni in Ungheria per la fine del sistema autoritario comunista portano nuovamente Imre Nagy alla guida del governo</a:t>
            </a:r>
          </a:p>
        </p:txBody>
      </p:sp>
    </p:spTree>
    <p:extLst>
      <p:ext uri="{BB962C8B-B14F-4D97-AF65-F5344CB8AC3E}">
        <p14:creationId xmlns:p14="http://schemas.microsoft.com/office/powerpoint/2010/main" val="534195286"/>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299</TotalTime>
  <Words>3979</Words>
  <Application>Microsoft Office PowerPoint</Application>
  <PresentationFormat>Widescreen</PresentationFormat>
  <Paragraphs>170</Paragraphs>
  <Slides>43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43</vt:i4>
      </vt:variant>
    </vt:vector>
  </HeadingPairs>
  <TitlesOfParts>
    <vt:vector size="47" baseType="lpstr">
      <vt:lpstr>Aptos</vt:lpstr>
      <vt:lpstr>Aptos Display</vt:lpstr>
      <vt:lpstr>Arial</vt:lpstr>
      <vt:lpstr>1_Tema di Office</vt:lpstr>
      <vt:lpstr>Presentazione standard di PowerPoint</vt:lpstr>
      <vt:lpstr>Presentazione standard di PowerPoint</vt:lpstr>
      <vt:lpstr>Guerra del Vietnam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postcolonialismo</vt:lpstr>
      <vt:lpstr>Presentazione standard di PowerPoint</vt:lpstr>
      <vt:lpstr>Presentazione standard di PowerPoint</vt:lpstr>
      <vt:lpstr>Presentazione standard di PowerPoint</vt:lpstr>
      <vt:lpstr>Interventi degli Usa in America latina nel Novecento</vt:lpstr>
      <vt:lpstr>Presentazione standard di PowerPoint</vt:lpstr>
      <vt:lpstr>Presentazione standard di PowerPoint</vt:lpstr>
      <vt:lpstr>Presentazione standard di PowerPoint</vt:lpstr>
      <vt:lpstr>Presentazione standard di PowerPoint</vt:lpstr>
      <vt:lpstr>Guerra dei sei giorni</vt:lpstr>
      <vt:lpstr>Presentazione standard di PowerPoint</vt:lpstr>
      <vt:lpstr>L’Occidente dal 1970 a oggi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Dissoluzione dell’Urss (1991)</vt:lpstr>
      <vt:lpstr>Presentazione standard di PowerPoint</vt:lpstr>
      <vt:lpstr>Gli stati della ex Jugoslavia</vt:lpstr>
      <vt:lpstr>Presentazione standard di PowerPoint</vt:lpstr>
      <vt:lpstr>Unione Europea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SANTORO STEFANO</dc:creator>
  <cp:lastModifiedBy>SANTORO STEFANO</cp:lastModifiedBy>
  <cp:revision>22</cp:revision>
  <dcterms:created xsi:type="dcterms:W3CDTF">2026-05-11T17:38:14Z</dcterms:created>
  <dcterms:modified xsi:type="dcterms:W3CDTF">2026-05-12T12:01:16Z</dcterms:modified>
</cp:coreProperties>
</file>