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75" r:id="rId9"/>
    <p:sldId id="277" r:id="rId10"/>
    <p:sldId id="263" r:id="rId11"/>
    <p:sldId id="271" r:id="rId12"/>
    <p:sldId id="274" r:id="rId13"/>
    <p:sldId id="262" r:id="rId14"/>
    <p:sldId id="261" r:id="rId15"/>
    <p:sldId id="270" r:id="rId16"/>
    <p:sldId id="272" r:id="rId17"/>
    <p:sldId id="276" r:id="rId18"/>
    <p:sldId id="273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208"/>
  </p:normalViewPr>
  <p:slideViewPr>
    <p:cSldViewPr snapToGrid="0">
      <p:cViewPr varScale="1">
        <p:scale>
          <a:sx n="96" d="100"/>
          <a:sy n="96" d="100"/>
        </p:scale>
        <p:origin x="17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298DE-D224-694E-9D4A-A32CED5B5FAD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0FCF6-D5AF-074C-B6BA-4135301C814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7390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22730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04642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60809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3013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57071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2301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8039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7315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40281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9C395-5B7B-0E44-5F01-8B472A5DE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66BD2-359D-90C1-D060-A2E887C79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78F8C-752C-1F09-D2D8-F5C18E589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2BF61-41E0-097A-3D63-7D727AB88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81126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6CD88-036D-FB96-6280-B2052354C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F9A34-547C-B5F8-CD7E-545F44473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747493-1F86-5E02-AAEB-04D917474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018B-24AE-94BC-22CD-405382C70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198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91510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E649F-C994-1336-B2D2-1CAC1030A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D5083-9EFF-F643-52DA-A754EF659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45CAA7-122E-F072-EB15-EB942B943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2BCE0-DEED-497E-2D31-BFE0A8621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312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0789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0742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0585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699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36645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3562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2854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6234-385B-6832-20BB-5AE5CE939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E529B-45E6-8F88-1CEA-AA586B44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D26DE-758F-BA3C-7BFB-3A7CE824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5C7B2-6F76-A00D-F1A9-F375E4D6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B36F-5166-E852-127A-8FD48B16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7989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B195-3C9A-0404-8175-9F5EC555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796F5-AB90-E22F-B523-5840E25D0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40C67-C4E0-06E2-C53A-B4148F1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C678B-AD64-AA56-FCAD-1711C50D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CBDE8-680C-7000-5D10-A28182E4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3967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B0E43-61D3-8C37-DE5B-B350B092D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A6628-0ED1-D96E-E974-62945EFE7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37A43-48FD-E8F0-C926-1B1BBFB2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6371-4A2C-7E95-C537-653127C6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AE47A-1180-DDA9-A993-24FA50E2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0925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4706-6D33-858E-E175-C7AC9C60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1FAE-31DB-1A41-9BCF-DC8DBA4E3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5C65-825D-2829-5D62-2B3A8AE7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417F0-AF8D-BAC0-FB97-7B822178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6558E-35D9-2CAC-1112-D9B32069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0780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3D27-25DE-C6C5-9B71-7A5DCA51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F2E7C-0EAC-452E-5D04-FF9C9D22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28294-F8C6-5B68-D629-EC2387FE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51470-22B0-F50A-3560-8463F325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BD4AC-A620-D28B-C38E-3E943F64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795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244B-8FCA-567D-92D0-FE83657A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D2C8-5343-1590-7A7B-98A5F3A1B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7FC56-8DBD-6B5A-E932-4D1E5A19D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300E7-4DB7-FF8E-CF25-0FBD9607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E6F21-22AC-60EA-5F3D-0FB6919F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C15B3-2806-3A10-E13D-824894F7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4125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F080-8F9E-0308-4FD1-CFBB6CBD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EC55-AA66-BA78-DE15-BDABDC727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9BFD2-20BE-DFD5-D33A-0C89E9782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1F2A7-D377-645E-F52E-A9EB98D6B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B2E78-097B-98D3-EF12-8CC832AA0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B2A5C-D3B6-65AF-357F-480CE209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A93493-1600-919A-C057-8097B2A2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13583-9DE8-6F06-2716-BF8D331F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731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670F-1691-24A0-8391-8F99CA11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20C66-B292-8601-8E38-B238ED77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1AC85-0787-3871-3D05-287187C8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AEB32-C688-C886-34F1-F915E2B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1484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E5921-6AB1-34A9-D3F4-01F61C77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C4D70-9D58-32DC-D349-73E423F1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E5FFF-5499-F33E-C534-DBF35B9E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163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7132-A67A-5BA8-BD45-F43BE6B2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8FB8-68BA-1DEA-E9FF-7824DE36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699FB-AC94-626D-6DC6-0A4AEA6F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4EC47-CEF4-8C1F-8778-CD5E2A29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04227-81E2-67EB-0AF2-3E8691D3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45DEC-E8FB-1F26-493B-F28517EB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5185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982F-C748-0F96-6DDA-0C00B453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7F1F4-34EC-A800-6A08-82B6B779C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92BE-7064-C1AC-D369-5E33E028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96D0A-806C-5D64-D80D-D917DAA4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91BC5-8CAD-A0C0-9C04-A235B475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F9AC4-89FA-575C-CED8-6084D7CB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3364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EB61A-D7AF-519B-4390-E6032D7C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992FF-55F3-71CF-F68F-0F48C9644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991D1-CC6F-1EA9-74D7-B843D68A6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C7A05-373D-7D43-AC4E-9AB6F1D0C180}" type="datetimeFigureOut">
              <a:rPr lang="en-IT" smtClean="0"/>
              <a:t>14/05/26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C81E-1385-BB38-1195-CB02BF750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C47BC-561E-E6F4-6609-7FA99AEC0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420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lish-corpora.org/coca/" TargetMode="External"/><Relationship Id="rId5" Type="http://schemas.openxmlformats.org/officeDocument/2006/relationships/hyperlink" Target="https://www.english-corpora.org/movies/" TargetMode="External"/><Relationship Id="rId4" Type="http://schemas.openxmlformats.org/officeDocument/2006/relationships/hyperlink" Target="https://www.english-corpora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vidia.com/en-us/data-center/dgx-h200/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C30932-BB03-0BB4-6495-7EEC739F2575}"/>
              </a:ext>
            </a:extLst>
          </p:cNvPr>
          <p:cNvSpPr/>
          <p:nvPr/>
        </p:nvSpPr>
        <p:spPr>
          <a:xfrm>
            <a:off x="0" y="0"/>
            <a:ext cx="12192000" cy="5900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2A730-24F7-1D0C-59D4-768FCF85C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Large Language Models,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Agents and Coding</a:t>
            </a:r>
            <a:endParaRPr lang="en-IT" dirty="0">
              <a:solidFill>
                <a:schemeClr val="bg1"/>
              </a:solidFill>
            </a:endParaRPr>
          </a:p>
        </p:txBody>
      </p:sp>
      <p:pic>
        <p:nvPicPr>
          <p:cNvPr id="5" name="Picture 2" descr="logo centenario">
            <a:extLst>
              <a:ext uri="{FF2B5EF4-FFF2-40B4-BE49-F238E27FC236}">
                <a16:creationId xmlns:a16="http://schemas.microsoft.com/office/drawing/2014/main" id="{4107BCF0-34FF-CDC8-EF76-F81FFE6E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0582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7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10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Machine Learning in NLP</a:t>
            </a:r>
          </a:p>
        </p:txBody>
      </p:sp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37EA352E-3E75-4B9C-6CEE-977BC667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01" y="1324655"/>
            <a:ext cx="3687397" cy="521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53809-2851-12E2-EBAE-3990CC10B29C}"/>
              </a:ext>
            </a:extLst>
          </p:cNvPr>
          <p:cNvSpPr txBox="1"/>
          <p:nvPr/>
        </p:nvSpPr>
        <p:spPr>
          <a:xfrm>
            <a:off x="838200" y="13246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Una evoluzione di tecniche: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ECA75-DC71-220B-A650-F18BA609132D}"/>
              </a:ext>
            </a:extLst>
          </p:cNvPr>
          <p:cNvSpPr txBox="1"/>
          <p:nvPr/>
        </p:nvSpPr>
        <p:spPr>
          <a:xfrm>
            <a:off x="9143999" y="63563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200" dirty="0"/>
              <a:t>Wikipedia.com</a:t>
            </a:r>
          </a:p>
        </p:txBody>
      </p:sp>
    </p:spTree>
    <p:extLst>
      <p:ext uri="{BB962C8B-B14F-4D97-AF65-F5344CB8AC3E}">
        <p14:creationId xmlns:p14="http://schemas.microsoft.com/office/powerpoint/2010/main" val="277671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11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Bags of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53809-2851-12E2-EBAE-3990CC10B29C}"/>
              </a:ext>
            </a:extLst>
          </p:cNvPr>
          <p:cNvSpPr txBox="1"/>
          <p:nvPr/>
        </p:nvSpPr>
        <p:spPr>
          <a:xfrm>
            <a:off x="838200" y="1324655"/>
            <a:ext cx="54829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IT" sz="2400" dirty="0"/>
              <a:t>Si valuta un testo usando solo le parole, non ordinate</a:t>
            </a:r>
          </a:p>
          <a:p>
            <a:pPr marL="285750" indent="-285750">
              <a:buFontTx/>
              <a:buChar char="-"/>
            </a:pPr>
            <a:endParaRPr lang="en-IT" sz="2400" dirty="0"/>
          </a:p>
          <a:p>
            <a:pPr marL="285750" indent="-285750">
              <a:buFontTx/>
              <a:buChar char="-"/>
            </a:pPr>
            <a:r>
              <a:rPr lang="en-IT" sz="2400" dirty="0"/>
              <a:t>I concetti vengono estratti in base alle loro proprietà statistiche, ad esempio la numerosità</a:t>
            </a:r>
          </a:p>
          <a:p>
            <a:pPr marL="285750" indent="-285750">
              <a:buFontTx/>
              <a:buChar char="-"/>
            </a:pPr>
            <a:endParaRPr lang="en-IT" sz="24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239EFBA-7C08-44CF-0C5B-57671C9C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97" y="1138917"/>
            <a:ext cx="5399995" cy="539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5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12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Word Embedding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E8ADC-EF41-4088-27F1-5134E49C1E16}"/>
              </a:ext>
            </a:extLst>
          </p:cNvPr>
          <p:cNvSpPr txBox="1"/>
          <p:nvPr/>
        </p:nvSpPr>
        <p:spPr>
          <a:xfrm>
            <a:off x="6433457" y="59004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https://remykarem.github.io/word2vec-demo/</a:t>
            </a:r>
          </a:p>
        </p:txBody>
      </p:sp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FD7F25F4-105C-25CA-CC1B-FE9AB4EB5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878" y="1800678"/>
            <a:ext cx="1536700" cy="2908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D95C9D-430F-BE95-03E4-3AC5CEE1ACFA}"/>
              </a:ext>
            </a:extLst>
          </p:cNvPr>
          <p:cNvSpPr txBox="1"/>
          <p:nvPr/>
        </p:nvSpPr>
        <p:spPr>
          <a:xfrm>
            <a:off x="3940628" y="2110017"/>
            <a:ext cx="1156196" cy="2637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T" sz="1700" dirty="0"/>
              <a:t>1,0,0,0,0</a:t>
            </a:r>
          </a:p>
          <a:p>
            <a:pPr>
              <a:lnSpc>
                <a:spcPct val="200000"/>
              </a:lnSpc>
            </a:pPr>
            <a:r>
              <a:rPr lang="en-IT" sz="1700" dirty="0"/>
              <a:t>0,1,0,0,0</a:t>
            </a:r>
          </a:p>
          <a:p>
            <a:pPr>
              <a:lnSpc>
                <a:spcPct val="200000"/>
              </a:lnSpc>
            </a:pPr>
            <a:r>
              <a:rPr lang="en-IT" sz="1700" dirty="0"/>
              <a:t>0,0,1,0,0</a:t>
            </a:r>
          </a:p>
          <a:p>
            <a:pPr>
              <a:lnSpc>
                <a:spcPct val="200000"/>
              </a:lnSpc>
            </a:pPr>
            <a:r>
              <a:rPr lang="en-IT" sz="1700" dirty="0"/>
              <a:t>0,0,0,1,0</a:t>
            </a:r>
          </a:p>
          <a:p>
            <a:pPr>
              <a:lnSpc>
                <a:spcPct val="200000"/>
              </a:lnSpc>
            </a:pPr>
            <a:r>
              <a:rPr lang="en-IT" sz="1700" dirty="0"/>
              <a:t>0,0,0,0,1</a:t>
            </a:r>
          </a:p>
        </p:txBody>
      </p:sp>
      <p:pic>
        <p:nvPicPr>
          <p:cNvPr id="18" name="Picture 17" descr="A group of blue dots&#10;&#10;Description automatically generated">
            <a:extLst>
              <a:ext uri="{FF2B5EF4-FFF2-40B4-BE49-F238E27FC236}">
                <a16:creationId xmlns:a16="http://schemas.microsoft.com/office/drawing/2014/main" id="{272DFC8F-C39B-E707-543E-DF73808E8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29771"/>
            <a:ext cx="4889500" cy="28702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0C3666-DFA7-1FA0-6AC9-CD41F65610C9}"/>
              </a:ext>
            </a:extLst>
          </p:cNvPr>
          <p:cNvCxnSpPr/>
          <p:nvPr/>
        </p:nvCxnSpPr>
        <p:spPr>
          <a:xfrm>
            <a:off x="5519057" y="3429000"/>
            <a:ext cx="67491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9AD1FC3-18FB-81CD-0F16-F2536702D645}"/>
              </a:ext>
            </a:extLst>
          </p:cNvPr>
          <p:cNvSpPr txBox="1"/>
          <p:nvPr/>
        </p:nvSpPr>
        <p:spPr>
          <a:xfrm>
            <a:off x="4297134" y="1140437"/>
            <a:ext cx="6688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800" dirty="0"/>
              <a:t>Codifica numerica dimensionale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87667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13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Recurrent Neural Networks RNN</a:t>
            </a:r>
          </a:p>
        </p:txBody>
      </p:sp>
      <p:pic>
        <p:nvPicPr>
          <p:cNvPr id="4" name="Picture 2" descr="Flowchart NLP">
            <a:extLst>
              <a:ext uri="{FF2B5EF4-FFF2-40B4-BE49-F238E27FC236}">
                <a16:creationId xmlns:a16="http://schemas.microsoft.com/office/drawing/2014/main" id="{5A73A00B-39DB-2159-F836-BAFA5DC5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50" y="745131"/>
            <a:ext cx="4552030" cy="60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current unit">
            <a:extLst>
              <a:ext uri="{FF2B5EF4-FFF2-40B4-BE49-F238E27FC236}">
                <a16:creationId xmlns:a16="http://schemas.microsoft.com/office/drawing/2014/main" id="{7E0DAC98-7C41-D09C-23AE-1599E7B57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9" y="2070552"/>
            <a:ext cx="5192252" cy="335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1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14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Recurrent Neural Networks RNN</a:t>
            </a:r>
          </a:p>
        </p:txBody>
      </p:sp>
      <p:pic>
        <p:nvPicPr>
          <p:cNvPr id="7170" name="Picture 2" descr="Unrolled network">
            <a:extLst>
              <a:ext uri="{FF2B5EF4-FFF2-40B4-BE49-F238E27FC236}">
                <a16:creationId xmlns:a16="http://schemas.microsoft.com/office/drawing/2014/main" id="{D7AF1A94-6187-EB23-2788-A0B89DD5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12192000" cy="47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9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15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Attention and Transformers</a:t>
            </a:r>
          </a:p>
        </p:txBody>
      </p:sp>
      <p:pic>
        <p:nvPicPr>
          <p:cNvPr id="11" name="Picture 10" descr="A black and white math equation&#10;&#10;Description automatically generated with medium confidence">
            <a:extLst>
              <a:ext uri="{FF2B5EF4-FFF2-40B4-BE49-F238E27FC236}">
                <a16:creationId xmlns:a16="http://schemas.microsoft.com/office/drawing/2014/main" id="{7D86E843-7AE3-2D6B-00D7-6C4FD39F2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574" y="4472114"/>
            <a:ext cx="4597400" cy="6731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4638E32-2500-842B-FF66-AAF6AD2E51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185" y="1009556"/>
            <a:ext cx="8255221" cy="22514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C0C1D39-3548-5BA8-4BAB-8EFB051DEB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0578" y="1057495"/>
            <a:ext cx="4331421" cy="55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2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16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Generative Models</a:t>
            </a:r>
          </a:p>
        </p:txBody>
      </p:sp>
      <p:pic>
        <p:nvPicPr>
          <p:cNvPr id="12290" name="Picture 2" descr="undefined">
            <a:extLst>
              <a:ext uri="{FF2B5EF4-FFF2-40B4-BE49-F238E27FC236}">
                <a16:creationId xmlns:a16="http://schemas.microsoft.com/office/drawing/2014/main" id="{53C67798-3659-A665-E636-1F5564E3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2374"/>
            <a:ext cx="9906000" cy="42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2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17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Corpus e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Annotazioni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81450-2D4B-71A6-A4DB-FED2386F782F}"/>
              </a:ext>
            </a:extLst>
          </p:cNvPr>
          <p:cNvSpPr txBox="1"/>
          <p:nvPr/>
        </p:nvSpPr>
        <p:spPr>
          <a:xfrm>
            <a:off x="1915886" y="1553234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>
                <a:latin typeface="Aptos" panose="020B0004020202020204" pitchFamily="34" charset="0"/>
              </a:rPr>
              <a:t>English Corpora repository:</a:t>
            </a:r>
            <a:endParaRPr lang="en-IT" dirty="0">
              <a:latin typeface="Aptos" panose="020B0004020202020204" pitchFamily="34" charset="0"/>
              <a:hlinkClick r:id="rId4"/>
            </a:endParaRPr>
          </a:p>
          <a:p>
            <a:r>
              <a:rPr lang="en-IT" dirty="0">
                <a:latin typeface="Aptos" panose="020B0004020202020204" pitchFamily="34" charset="0"/>
                <a:hlinkClick r:id="rId4"/>
              </a:rPr>
              <a:t>https://www.english-corpora.org/</a:t>
            </a:r>
            <a:endParaRPr lang="en-IT" dirty="0">
              <a:latin typeface="Aptos" panose="020B0004020202020204" pitchFamily="34" charset="0"/>
            </a:endParaRPr>
          </a:p>
          <a:p>
            <a:endParaRPr lang="en-IT" dirty="0">
              <a:latin typeface="Aptos" panose="020B0004020202020204" pitchFamily="34" charset="0"/>
            </a:endParaRPr>
          </a:p>
          <a:p>
            <a:r>
              <a:rPr lang="en-IT" dirty="0">
                <a:latin typeface="Aptos" panose="020B0004020202020204" pitchFamily="34" charset="0"/>
              </a:rPr>
              <a:t>Movies:</a:t>
            </a:r>
          </a:p>
          <a:p>
            <a:r>
              <a:rPr lang="en-IT" dirty="0">
                <a:latin typeface="Aptos" panose="020B0004020202020204" pitchFamily="34" charset="0"/>
                <a:hlinkClick r:id="rId5"/>
              </a:rPr>
              <a:t>https://www.english-corpora.org/movies/</a:t>
            </a:r>
            <a:endParaRPr lang="en-IT" dirty="0">
              <a:latin typeface="Aptos" panose="020B0004020202020204" pitchFamily="34" charset="0"/>
            </a:endParaRPr>
          </a:p>
          <a:p>
            <a:endParaRPr lang="en-IT" dirty="0">
              <a:latin typeface="Aptos" panose="020B0004020202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Corpus of Contemporary American English (COCA):</a:t>
            </a:r>
          </a:p>
          <a:p>
            <a:r>
              <a:rPr lang="en-GB" dirty="0">
                <a:latin typeface="Aptos" panose="020B0004020202020204" pitchFamily="34" charset="0"/>
                <a:hlinkClick r:id="rId6"/>
              </a:rPr>
              <a:t>https://www.english-corpora.org/coca/</a:t>
            </a:r>
            <a:endParaRPr lang="en-GB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In Italia, Accademia </a:t>
            </a:r>
            <a:r>
              <a:rPr lang="en-GB" dirty="0" err="1">
                <a:latin typeface="Aptos" panose="020B0004020202020204" pitchFamily="34" charset="0"/>
              </a:rPr>
              <a:t>della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crusca</a:t>
            </a:r>
            <a:r>
              <a:rPr lang="en-GB" dirty="0">
                <a:latin typeface="Aptos" panose="020B0004020202020204" pitchFamily="34" charset="0"/>
              </a:rPr>
              <a:t>:</a:t>
            </a:r>
          </a:p>
          <a:p>
            <a:r>
              <a:rPr lang="en-GB" dirty="0">
                <a:latin typeface="Aptos" panose="020B0004020202020204" pitchFamily="34" charset="0"/>
              </a:rPr>
              <a:t>https://</a:t>
            </a:r>
            <a:r>
              <a:rPr lang="en-GB" dirty="0" err="1">
                <a:latin typeface="Aptos" panose="020B0004020202020204" pitchFamily="34" charset="0"/>
              </a:rPr>
              <a:t>accademiadellacrusca.it</a:t>
            </a:r>
            <a:r>
              <a:rPr lang="en-GB" dirty="0">
                <a:latin typeface="Aptos" panose="020B0004020202020204" pitchFamily="34" charset="0"/>
              </a:rPr>
              <a:t>/it/</a:t>
            </a:r>
            <a:r>
              <a:rPr lang="en-GB" dirty="0" err="1">
                <a:latin typeface="Aptos" panose="020B0004020202020204" pitchFamily="34" charset="0"/>
              </a:rPr>
              <a:t>contenuti</a:t>
            </a:r>
            <a:r>
              <a:rPr lang="en-GB" dirty="0">
                <a:latin typeface="Aptos" panose="020B0004020202020204" pitchFamily="34" charset="0"/>
              </a:rPr>
              <a:t>/</a:t>
            </a:r>
            <a:r>
              <a:rPr lang="en-GB" dirty="0" err="1">
                <a:latin typeface="Aptos" panose="020B0004020202020204" pitchFamily="34" charset="0"/>
              </a:rPr>
              <a:t>banche</a:t>
            </a:r>
            <a:r>
              <a:rPr lang="en-GB" dirty="0">
                <a:latin typeface="Aptos" panose="020B0004020202020204" pitchFamily="34" charset="0"/>
              </a:rPr>
              <a:t>-</a:t>
            </a:r>
            <a:r>
              <a:rPr lang="en-GB" dirty="0" err="1">
                <a:latin typeface="Aptos" panose="020B0004020202020204" pitchFamily="34" charset="0"/>
              </a:rPr>
              <a:t>dati</a:t>
            </a:r>
            <a:r>
              <a:rPr lang="en-GB" dirty="0">
                <a:latin typeface="Aptos" panose="020B0004020202020204" pitchFamily="34" charset="0"/>
              </a:rPr>
              <a:t>-corpora-e-</a:t>
            </a:r>
            <a:r>
              <a:rPr lang="en-GB" dirty="0" err="1">
                <a:latin typeface="Aptos" panose="020B0004020202020204" pitchFamily="34" charset="0"/>
              </a:rPr>
              <a:t>archivi</a:t>
            </a:r>
            <a:r>
              <a:rPr lang="en-GB" dirty="0">
                <a:latin typeface="Aptos" panose="020B0004020202020204" pitchFamily="34" charset="0"/>
              </a:rPr>
              <a:t>-</a:t>
            </a:r>
            <a:r>
              <a:rPr lang="en-GB" dirty="0" err="1">
                <a:latin typeface="Aptos" panose="020B0004020202020204" pitchFamily="34" charset="0"/>
              </a:rPr>
              <a:t>testuali</a:t>
            </a:r>
            <a:r>
              <a:rPr lang="en-GB" dirty="0">
                <a:latin typeface="Aptos" panose="020B0004020202020204" pitchFamily="34" charset="0"/>
              </a:rPr>
              <a:t>/6228</a:t>
            </a:r>
            <a:endParaRPr lang="en-IT" dirty="0">
              <a:latin typeface="Aptos" panose="020B0004020202020204" pitchFamily="34" charset="0"/>
            </a:endParaRPr>
          </a:p>
          <a:p>
            <a:endParaRPr lang="en-IT" dirty="0">
              <a:latin typeface="Aptos" panose="020B0004020202020204" pitchFamily="34" charset="0"/>
            </a:endParaRPr>
          </a:p>
          <a:p>
            <a:endParaRPr lang="en-IT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1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18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Large Language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31FD9-4116-C561-5BAF-476DECDA7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12721"/>
            <a:ext cx="10782117" cy="5343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E6635D-E22F-93AD-4308-0A5364F53954}"/>
              </a:ext>
            </a:extLst>
          </p:cNvPr>
          <p:cNvSpPr txBox="1"/>
          <p:nvPr/>
        </p:nvSpPr>
        <p:spPr>
          <a:xfrm>
            <a:off x="3922698" y="6479358"/>
            <a:ext cx="8357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600" i="1" dirty="0"/>
              <a:t>from </a:t>
            </a:r>
            <a:r>
              <a:rPr lang="en-IT" sz="1600" i="1" dirty="0">
                <a:hlinkClick r:id="rId5"/>
              </a:rPr>
              <a:t>https://www.nvidia.com/en-us/data-center/dgx-h200/</a:t>
            </a:r>
            <a:r>
              <a:rPr lang="en-IT" sz="1600" i="1" dirty="0"/>
              <a:t> consulted on 2026-05-7</a:t>
            </a:r>
          </a:p>
        </p:txBody>
      </p:sp>
    </p:spTree>
    <p:extLst>
      <p:ext uri="{BB962C8B-B14F-4D97-AF65-F5344CB8AC3E}">
        <p14:creationId xmlns:p14="http://schemas.microsoft.com/office/powerpoint/2010/main" val="3348014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269A8-3E59-5D35-A924-13009C21C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B52E4319-95DD-A1A0-23B4-7678218594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19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98BB88-2545-9F44-983C-0FCA30F54F36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BE384A94-59B1-5A67-8B3B-A84EA845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A85572C-8C9F-D041-0E6D-FA1720222344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CONTEXT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EE139-75F0-9EFD-4DCA-B383AC27E907}"/>
              </a:ext>
            </a:extLst>
          </p:cNvPr>
          <p:cNvSpPr txBox="1"/>
          <p:nvPr/>
        </p:nvSpPr>
        <p:spPr>
          <a:xfrm>
            <a:off x="226998" y="812165"/>
            <a:ext cx="116867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/>
              <a:t>Context</a:t>
            </a:r>
            <a:r>
              <a:rPr lang="en-GB" dirty="0"/>
              <a:t> is the information that a Large Language Model can “see” while generating an answer.</a:t>
            </a:r>
          </a:p>
          <a:p>
            <a:pPr>
              <a:buNone/>
            </a:pPr>
            <a:r>
              <a:rPr lang="en-GB" dirty="0"/>
              <a:t>It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user’s current prompt;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previous messages in the conversation;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uploaded documents or retrieved data;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system instructions and constraints;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tool results, such as search results, database outputs, or code execution logs. </a:t>
            </a:r>
          </a:p>
          <a:p>
            <a:pPr>
              <a:buNone/>
            </a:pPr>
            <a:r>
              <a:rPr lang="en-GB" dirty="0"/>
              <a:t>An LLM </a:t>
            </a:r>
            <a:r>
              <a:rPr lang="en-GB" b="1" dirty="0"/>
              <a:t>does not truly “remember” by default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It works mainly on the information present in its </a:t>
            </a:r>
            <a:r>
              <a:rPr lang="en-GB" b="1" dirty="0"/>
              <a:t>context window</a:t>
            </a:r>
            <a:r>
              <a:rPr lang="en-GB" dirty="0"/>
              <a:t>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C7D83-023D-1CED-F03C-ED6F1F3C00B7}"/>
              </a:ext>
            </a:extLst>
          </p:cNvPr>
          <p:cNvSpPr txBox="1"/>
          <p:nvPr/>
        </p:nvSpPr>
        <p:spPr>
          <a:xfrm>
            <a:off x="6230889" y="3962745"/>
            <a:ext cx="53912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{</a:t>
            </a:r>
            <a:br>
              <a:rPr lang="en-GB" sz="1600" dirty="0"/>
            </a:br>
            <a:r>
              <a:rPr lang="en-GB" sz="1600" dirty="0"/>
              <a:t>"context": {</a:t>
            </a:r>
            <a:br>
              <a:rPr lang="en-GB" sz="1600" dirty="0"/>
            </a:br>
            <a:r>
              <a:rPr lang="en-GB" sz="1600" dirty="0"/>
              <a:t>"</a:t>
            </a:r>
            <a:r>
              <a:rPr lang="en-GB" sz="1600" dirty="0" err="1"/>
              <a:t>user_request</a:t>
            </a:r>
            <a:r>
              <a:rPr lang="en-GB" sz="1600" dirty="0"/>
              <a:t>": "Explain agents for one slide",</a:t>
            </a:r>
            <a:br>
              <a:rPr lang="en-GB" sz="1600" dirty="0"/>
            </a:br>
            <a:r>
              <a:rPr lang="en-GB" sz="1600" dirty="0"/>
              <a:t>"</a:t>
            </a:r>
            <a:r>
              <a:rPr lang="en-GB" sz="1600" dirty="0" err="1"/>
              <a:t>previous_topic</a:t>
            </a:r>
            <a:r>
              <a:rPr lang="en-GB" sz="1600" dirty="0"/>
              <a:t>": "LLMs, context, agents, agentic coding",</a:t>
            </a:r>
            <a:br>
              <a:rPr lang="en-GB" sz="1600" dirty="0"/>
            </a:br>
            <a:r>
              <a:rPr lang="en-GB" sz="1600" dirty="0"/>
              <a:t>"</a:t>
            </a:r>
            <a:r>
              <a:rPr lang="en-GB" sz="1600" dirty="0" err="1"/>
              <a:t>target_audience</a:t>
            </a:r>
            <a:r>
              <a:rPr lang="en-GB" sz="1600" dirty="0"/>
              <a:t>": "Students",</a:t>
            </a:r>
            <a:br>
              <a:rPr lang="en-GB" sz="1600" dirty="0"/>
            </a:br>
            <a:r>
              <a:rPr lang="en-GB" sz="1600" dirty="0"/>
              <a:t>"format": "Very short slide text",</a:t>
            </a:r>
            <a:br>
              <a:rPr lang="en-GB" sz="1600" dirty="0"/>
            </a:br>
            <a:r>
              <a:rPr lang="en-GB" sz="1600" dirty="0"/>
              <a:t>"language": "English"</a:t>
            </a:r>
            <a:br>
              <a:rPr lang="en-GB" sz="1600" dirty="0"/>
            </a:br>
            <a:r>
              <a:rPr lang="en-GB" sz="1600" dirty="0"/>
              <a:t>}</a:t>
            </a:r>
            <a:br>
              <a:rPr lang="en-GB" sz="1600" dirty="0"/>
            </a:br>
            <a:r>
              <a:rPr lang="en-GB" sz="1600" dirty="0"/>
              <a:t>}</a:t>
            </a:r>
            <a:endParaRPr lang="en-IT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7212C-5D77-C30D-52F7-80B060CBC1D7}"/>
              </a:ext>
            </a:extLst>
          </p:cNvPr>
          <p:cNvSpPr txBox="1"/>
          <p:nvPr/>
        </p:nvSpPr>
        <p:spPr>
          <a:xfrm>
            <a:off x="226998" y="3525307"/>
            <a:ext cx="59111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The context window is limited: when the conversation or documents become too long, some information may be compressed, summarized, or lost.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In practical terms, </a:t>
            </a:r>
            <a:r>
              <a:rPr lang="en-GB" b="1" dirty="0"/>
              <a:t>good context produces better answers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Bad, missing, or noisy context produces weaker reasoning.</a:t>
            </a:r>
          </a:p>
          <a:p>
            <a:pPr>
              <a:buNone/>
            </a:pPr>
            <a:r>
              <a:rPr lang="en-GB" dirty="0"/>
              <a:t>The machine reasons best when the input is structured, relevant, and complete.</a:t>
            </a:r>
          </a:p>
        </p:txBody>
      </p:sp>
    </p:spTree>
    <p:extLst>
      <p:ext uri="{BB962C8B-B14F-4D97-AF65-F5344CB8AC3E}">
        <p14:creationId xmlns:p14="http://schemas.microsoft.com/office/powerpoint/2010/main" val="113441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Cos’é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il Natural Language Processing (NLP)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714C4-F852-8E15-3050-598DEE376339}"/>
              </a:ext>
            </a:extLst>
          </p:cNvPr>
          <p:cNvSpPr txBox="1"/>
          <p:nvPr/>
        </p:nvSpPr>
        <p:spPr>
          <a:xfrm>
            <a:off x="2912516" y="2892062"/>
            <a:ext cx="63669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600" b="1" dirty="0"/>
              <a:t>THE ALGORITHM EXTRACTS</a:t>
            </a:r>
          </a:p>
          <a:p>
            <a:pPr algn="ctr"/>
            <a:r>
              <a:rPr lang="en-IT" sz="2600" b="1" u="sng" dirty="0"/>
              <a:t>STRUCTURE</a:t>
            </a:r>
            <a:r>
              <a:rPr lang="en-IT" sz="2600" b="1" dirty="0"/>
              <a:t> AND </a:t>
            </a:r>
            <a:r>
              <a:rPr lang="en-IT" sz="2600" b="1" u="sng" dirty="0"/>
              <a:t>MEANING</a:t>
            </a:r>
          </a:p>
          <a:p>
            <a:pPr algn="ctr"/>
            <a:r>
              <a:rPr lang="en-IT" sz="2600" b="1"/>
              <a:t>OF TEXT (Classifier)</a:t>
            </a:r>
            <a:endParaRPr lang="en-IT" sz="2600" b="1" dirty="0"/>
          </a:p>
        </p:txBody>
      </p:sp>
    </p:spTree>
    <p:extLst>
      <p:ext uri="{BB962C8B-B14F-4D97-AF65-F5344CB8AC3E}">
        <p14:creationId xmlns:p14="http://schemas.microsoft.com/office/powerpoint/2010/main" val="2304744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51B2E-CF91-49CE-8D90-4359F0BB1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7AD7DC38-180B-E032-965A-814238FDE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20</a:t>
            </a:fld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A8EE46-E0D9-E0C9-0654-FE85BE41309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C602559F-C1E9-3B84-E96B-0DF5B8A5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9A321F4-848E-03FD-24FB-DD2412FE0760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AGENTS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2053B-E28E-A9BD-82AC-D31B87518BF1}"/>
              </a:ext>
            </a:extLst>
          </p:cNvPr>
          <p:cNvSpPr txBox="1"/>
          <p:nvPr/>
        </p:nvSpPr>
        <p:spPr>
          <a:xfrm>
            <a:off x="220101" y="849821"/>
            <a:ext cx="58759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An </a:t>
            </a:r>
            <a:r>
              <a:rPr lang="en-GB" sz="2400" b="1" dirty="0"/>
              <a:t>agent</a:t>
            </a:r>
            <a:r>
              <a:rPr lang="en-GB" sz="2400" dirty="0"/>
              <a:t> is an LLM guided by a specific set of instructions.</a:t>
            </a:r>
          </a:p>
          <a:p>
            <a:r>
              <a:rPr lang="en-GB" sz="2400" dirty="0"/>
              <a:t>These instructions define: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Role/personality</a:t>
            </a:r>
            <a:r>
              <a:rPr lang="en-GB" sz="2400" dirty="0"/>
              <a:t>: how it behaves and communicates.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Goal</a:t>
            </a:r>
            <a:r>
              <a:rPr lang="en-GB" sz="2400" dirty="0"/>
              <a:t>: what task it must accomplish.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Method</a:t>
            </a:r>
            <a:r>
              <a:rPr lang="en-GB" sz="2400" dirty="0"/>
              <a:t>: how it should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Tools</a:t>
            </a:r>
            <a:r>
              <a:rPr lang="en-GB" sz="2400" dirty="0"/>
              <a:t>: what external systems it can 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Constraints</a:t>
            </a:r>
            <a:r>
              <a:rPr lang="en-GB" sz="2400" dirty="0"/>
              <a:t>: what rules it must follow.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Context/memory</a:t>
            </a:r>
            <a:r>
              <a:rPr lang="en-GB" sz="2400" dirty="0"/>
              <a:t>: what information it can rely on. </a:t>
            </a:r>
          </a:p>
          <a:p>
            <a:r>
              <a:rPr lang="en-GB" sz="2400" dirty="0"/>
              <a:t>In short:</a:t>
            </a:r>
          </a:p>
          <a:p>
            <a:pPr lvl="1"/>
            <a:r>
              <a:rPr lang="en-GB" sz="2400" b="1" dirty="0"/>
              <a:t>LLM + instructions + tools + goal = agent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59377-3609-4FD6-075F-8084A9096DDA}"/>
              </a:ext>
            </a:extLst>
          </p:cNvPr>
          <p:cNvSpPr txBox="1"/>
          <p:nvPr/>
        </p:nvSpPr>
        <p:spPr>
          <a:xfrm>
            <a:off x="6138123" y="849821"/>
            <a:ext cx="614238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600" dirty="0"/>
              <a:t>{</a:t>
            </a:r>
          </a:p>
          <a:p>
            <a:r>
              <a:rPr lang="en-IT" sz="1600" dirty="0"/>
              <a:t>  "agent_name": "Code_Review_Agent",</a:t>
            </a:r>
          </a:p>
          <a:p>
            <a:r>
              <a:rPr lang="en-IT" sz="1600" dirty="0"/>
              <a:t>  "role": "Senior software developer",</a:t>
            </a:r>
          </a:p>
          <a:p>
            <a:r>
              <a:rPr lang="en-IT" sz="1600" dirty="0"/>
              <a:t>  "personality": "Precise, critical, concise",</a:t>
            </a:r>
          </a:p>
          <a:p>
            <a:r>
              <a:rPr lang="en-IT" sz="1600" dirty="0"/>
              <a:t>  "goal": "Review code and identify bugs, security issues, and bad practices",</a:t>
            </a:r>
          </a:p>
          <a:p>
            <a:r>
              <a:rPr lang="en-IT" sz="1600" dirty="0"/>
              <a:t>  "method": [</a:t>
            </a:r>
          </a:p>
          <a:p>
            <a:r>
              <a:rPr lang="en-IT" sz="1600" dirty="0"/>
              <a:t>    "Read the existing code", "Check correctness and structure",</a:t>
            </a:r>
          </a:p>
          <a:p>
            <a:r>
              <a:rPr lang="en-IT" sz="1600" dirty="0"/>
              <a:t>    "Find possible errors", "Suggest improvements",</a:t>
            </a:r>
          </a:p>
          <a:p>
            <a:r>
              <a:rPr lang="en-IT" sz="1600" dirty="0"/>
              <a:t>    "Explain only the relevant changes"</a:t>
            </a:r>
          </a:p>
          <a:p>
            <a:r>
              <a:rPr lang="en-IT" sz="1600" dirty="0"/>
              <a:t>  ],</a:t>
            </a:r>
          </a:p>
          <a:p>
            <a:r>
              <a:rPr lang="en-IT" sz="1600" dirty="0"/>
              <a:t>  "tools": [</a:t>
            </a:r>
          </a:p>
          <a:p>
            <a:r>
              <a:rPr lang="en-IT" sz="1600" dirty="0"/>
              <a:t>    "file_reader",</a:t>
            </a:r>
          </a:p>
          <a:p>
            <a:r>
              <a:rPr lang="en-IT" sz="1600" dirty="0"/>
              <a:t>    "code_analyzer",</a:t>
            </a:r>
          </a:p>
          <a:p>
            <a:r>
              <a:rPr lang="en-IT" sz="1600" dirty="0"/>
              <a:t>    "test_runner"</a:t>
            </a:r>
          </a:p>
          <a:p>
            <a:r>
              <a:rPr lang="en-IT" sz="1600" dirty="0"/>
              <a:t>  ],</a:t>
            </a:r>
          </a:p>
          <a:p>
            <a:r>
              <a:rPr lang="en-IT" sz="1600" dirty="0"/>
              <a:t>  "constraints": [</a:t>
            </a:r>
          </a:p>
          <a:p>
            <a:r>
              <a:rPr lang="en-IT" sz="1600" dirty="0"/>
              <a:t>    "Do not rewrite the whole project unless necessary",</a:t>
            </a:r>
          </a:p>
          <a:p>
            <a:r>
              <a:rPr lang="en-IT" sz="1600" dirty="0"/>
              <a:t>    "Respect the existing coding style",</a:t>
            </a:r>
          </a:p>
          <a:p>
            <a:r>
              <a:rPr lang="en-IT" sz="1600" dirty="0"/>
              <a:t>    "Do not invent missing requirements"</a:t>
            </a:r>
          </a:p>
          <a:p>
            <a:r>
              <a:rPr lang="en-IT" sz="1600" dirty="0"/>
              <a:t>  ],</a:t>
            </a:r>
          </a:p>
          <a:p>
            <a:r>
              <a:rPr lang="en-IT" sz="1600" dirty="0"/>
              <a:t>  "output_format": "List of issues and suggested fixes"</a:t>
            </a:r>
          </a:p>
          <a:p>
            <a:r>
              <a:rPr lang="en-IT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3818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EA228-8C10-0CE7-CC19-CB311883A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37BA5752-E73F-A002-C81B-C639819DA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21</a:t>
            </a:fld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B562AA-99CF-7E52-DBD8-3F6F9E6E9714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B81BDBE5-AE2D-5FFB-040E-6C51A60CB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3AAC81-9E2F-E7E6-2262-D822515F552A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CODING WITH AGENTS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A30B2B-346B-B89E-37DE-5458ECE27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" y="914400"/>
            <a:ext cx="6436298" cy="4495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F53ECC-F771-51FB-DE5A-0701A058A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607" y="2650435"/>
            <a:ext cx="5335107" cy="4071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26C05A-8910-CC7F-AFF7-4F0C39DA033B}"/>
              </a:ext>
            </a:extLst>
          </p:cNvPr>
          <p:cNvSpPr txBox="1"/>
          <p:nvPr/>
        </p:nvSpPr>
        <p:spPr>
          <a:xfrm>
            <a:off x="6727844" y="1223770"/>
            <a:ext cx="5300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1" dirty="0"/>
              <a:t>ASK : </a:t>
            </a:r>
            <a:r>
              <a:rPr lang="en-IT" dirty="0"/>
              <a:t>Check the code and answer a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1" dirty="0"/>
              <a:t>PLAN :</a:t>
            </a:r>
            <a:r>
              <a:rPr lang="en-IT" dirty="0"/>
              <a:t> Check the code and make a plan (md file)</a:t>
            </a:r>
            <a:endParaRPr lang="en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1" dirty="0"/>
              <a:t>AGENT: </a:t>
            </a:r>
            <a:r>
              <a:rPr lang="en-IT" dirty="0"/>
              <a:t>Change the code to reach the goal</a:t>
            </a:r>
            <a:endParaRPr lang="en-IT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E1F04F-4ACC-DD5A-D889-D9F728D7B123}"/>
              </a:ext>
            </a:extLst>
          </p:cNvPr>
          <p:cNvSpPr txBox="1"/>
          <p:nvPr/>
        </p:nvSpPr>
        <p:spPr>
          <a:xfrm>
            <a:off x="202095" y="5559805"/>
            <a:ext cx="613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/>
              <a:t>AGENT COULD ALSO INTERACT WITH THE TERMINAL AND CHECK THE SYSTEM AS A WHOLE IF NOT SHACKLED!</a:t>
            </a:r>
          </a:p>
        </p:txBody>
      </p:sp>
    </p:spTree>
    <p:extLst>
      <p:ext uri="{BB962C8B-B14F-4D97-AF65-F5344CB8AC3E}">
        <p14:creationId xmlns:p14="http://schemas.microsoft.com/office/powerpoint/2010/main" val="393773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 Testo non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strutturato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71AAC872-D236-AC22-9721-F3AA2EFE8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849821"/>
            <a:ext cx="7772400" cy="56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3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4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 Testo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Strutturato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A table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BC303A25-C9D9-3367-0E99-9A986A826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85" y="1313085"/>
            <a:ext cx="8817429" cy="49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5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Natural Language Processing per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noi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A8438-4D78-6D3D-902B-0A19DCC06851}"/>
              </a:ext>
            </a:extLst>
          </p:cNvPr>
          <p:cNvSpPr txBox="1"/>
          <p:nvPr/>
        </p:nvSpPr>
        <p:spPr>
          <a:xfrm>
            <a:off x="2302328" y="1852136"/>
            <a:ext cx="75873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2400" dirty="0"/>
              <a:t>Èpossibile effettuare analisi su testi non strutturati?</a:t>
            </a:r>
          </a:p>
          <a:p>
            <a:pPr algn="ctr"/>
            <a:endParaRPr lang="en-IT" sz="2400" dirty="0"/>
          </a:p>
          <a:p>
            <a:pPr algn="ctr"/>
            <a:r>
              <a:rPr lang="en-IT" sz="2400" dirty="0"/>
              <a:t>Èpossibile estrarre informazione anche se il testo non è codificato/standardizzato? </a:t>
            </a:r>
          </a:p>
          <a:p>
            <a:pPr algn="ctr"/>
            <a:endParaRPr lang="en-IT" sz="2400" dirty="0"/>
          </a:p>
          <a:p>
            <a:pPr algn="ctr"/>
            <a:r>
              <a:rPr lang="en-IT" sz="2400" dirty="0"/>
              <a:t>TECNICHE DI NATURAL LANGUAGE PROCESSING </a:t>
            </a:r>
          </a:p>
          <a:p>
            <a:pPr algn="ctr"/>
            <a:endParaRPr lang="en-IT" sz="2400" dirty="0"/>
          </a:p>
          <a:p>
            <a:pPr algn="ctr"/>
            <a:endParaRPr lang="en-IT" sz="2400" dirty="0"/>
          </a:p>
          <a:p>
            <a:pPr algn="ctr"/>
            <a:endParaRPr lang="en-IT" sz="2400" dirty="0"/>
          </a:p>
          <a:p>
            <a:pPr algn="ctr"/>
            <a:endParaRPr lang="en-IT" sz="2400" dirty="0"/>
          </a:p>
          <a:p>
            <a:pPr algn="ctr"/>
            <a:r>
              <a:rPr lang="en-IT" sz="2400" dirty="0"/>
              <a:t>Esempio: http://linguistic-annotation-tool.italianlp.it</a:t>
            </a:r>
          </a:p>
        </p:txBody>
      </p:sp>
    </p:spTree>
    <p:extLst>
      <p:ext uri="{BB962C8B-B14F-4D97-AF65-F5344CB8AC3E}">
        <p14:creationId xmlns:p14="http://schemas.microsoft.com/office/powerpoint/2010/main" val="26283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6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Natural Language Processing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A8438-4D78-6D3D-902B-0A19DCC06851}"/>
              </a:ext>
            </a:extLst>
          </p:cNvPr>
          <p:cNvSpPr txBox="1"/>
          <p:nvPr/>
        </p:nvSpPr>
        <p:spPr>
          <a:xfrm>
            <a:off x="2302328" y="1852136"/>
            <a:ext cx="75873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2400" dirty="0"/>
              <a:t>Èpossibile effettuare analisi su testi non strutturati?</a:t>
            </a:r>
          </a:p>
          <a:p>
            <a:pPr algn="ctr"/>
            <a:endParaRPr lang="en-IT" sz="2400" dirty="0"/>
          </a:p>
          <a:p>
            <a:pPr algn="ctr"/>
            <a:r>
              <a:rPr lang="en-IT" sz="2400" dirty="0"/>
              <a:t>Èpossibile estrarre informazione anche se il testo non è codificato/standardizzato? </a:t>
            </a:r>
          </a:p>
          <a:p>
            <a:pPr algn="ctr"/>
            <a:endParaRPr lang="en-IT" sz="2400" dirty="0"/>
          </a:p>
          <a:p>
            <a:pPr algn="ctr"/>
            <a:r>
              <a:rPr lang="en-IT" sz="2400" dirty="0"/>
              <a:t>TECNICHE DI NATURAL LANGUAGE PROCESSING </a:t>
            </a:r>
          </a:p>
          <a:p>
            <a:pPr algn="ctr"/>
            <a:endParaRPr lang="en-IT" sz="2400" dirty="0"/>
          </a:p>
          <a:p>
            <a:pPr algn="ctr"/>
            <a:endParaRPr lang="en-IT" sz="2400" dirty="0"/>
          </a:p>
          <a:p>
            <a:pPr algn="ctr"/>
            <a:endParaRPr lang="en-IT" sz="2400" dirty="0"/>
          </a:p>
          <a:p>
            <a:pPr algn="ctr"/>
            <a:endParaRPr lang="en-IT" sz="2400" dirty="0"/>
          </a:p>
          <a:p>
            <a:pPr algn="ctr"/>
            <a:r>
              <a:rPr lang="en-IT" sz="2400" dirty="0"/>
              <a:t>Esempio: http://linguistic-annotation-tool.italianlp.it</a:t>
            </a:r>
          </a:p>
        </p:txBody>
      </p:sp>
    </p:spTree>
    <p:extLst>
      <p:ext uri="{BB962C8B-B14F-4D97-AF65-F5344CB8AC3E}">
        <p14:creationId xmlns:p14="http://schemas.microsoft.com/office/powerpoint/2010/main" val="240082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7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Natural Language Processing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F7D1AE9-BA45-9D13-1D3F-D02E28786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744" y="1328793"/>
            <a:ext cx="9609019" cy="45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1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8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Regular Expressions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5911085-39CD-D217-9668-022A5DAC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286" y="989692"/>
            <a:ext cx="7772400" cy="4619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030C2F-F574-21B5-4E0A-9482DB0CC8BF}"/>
              </a:ext>
            </a:extLst>
          </p:cNvPr>
          <p:cNvSpPr txBox="1"/>
          <p:nvPr/>
        </p:nvSpPr>
        <p:spPr>
          <a:xfrm>
            <a:off x="3414486" y="58576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https://regex101.com/</a:t>
            </a:r>
          </a:p>
        </p:txBody>
      </p:sp>
    </p:spTree>
    <p:extLst>
      <p:ext uri="{BB962C8B-B14F-4D97-AF65-F5344CB8AC3E}">
        <p14:creationId xmlns:p14="http://schemas.microsoft.com/office/powerpoint/2010/main" val="263625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9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732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Regular Expressions</a:t>
            </a:r>
          </a:p>
        </p:txBody>
      </p:sp>
      <p:pic>
        <p:nvPicPr>
          <p:cNvPr id="8" name="Picture 7" descr="A diagram of a basic structure&#10;&#10;Description automatically generated">
            <a:extLst>
              <a:ext uri="{FF2B5EF4-FFF2-40B4-BE49-F238E27FC236}">
                <a16:creationId xmlns:a16="http://schemas.microsoft.com/office/drawing/2014/main" id="{47800AAF-9FFF-86EE-DABF-6C952DD10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918510"/>
            <a:ext cx="7772400" cy="35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97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6568</TotalTime>
  <Words>837</Words>
  <Application>Microsoft Macintosh PowerPoint</Application>
  <PresentationFormat>Widescreen</PresentationFormat>
  <Paragraphs>158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Large Language Models, Agents and 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MODELING LANGUAGE</dc:title>
  <dc:creator>PRENASSI MARCO</dc:creator>
  <cp:lastModifiedBy>PRENASSI MARCO</cp:lastModifiedBy>
  <cp:revision>26</cp:revision>
  <dcterms:created xsi:type="dcterms:W3CDTF">2024-03-08T08:33:25Z</dcterms:created>
  <dcterms:modified xsi:type="dcterms:W3CDTF">2026-05-14T13:42:23Z</dcterms:modified>
</cp:coreProperties>
</file>