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sldIdLst>
    <p:sldId id="885" r:id="rId2"/>
    <p:sldId id="939" r:id="rId3"/>
    <p:sldId id="455" r:id="rId4"/>
    <p:sldId id="1054" r:id="rId5"/>
    <p:sldId id="1056" r:id="rId6"/>
    <p:sldId id="458" r:id="rId7"/>
    <p:sldId id="1055" r:id="rId8"/>
    <p:sldId id="1057" r:id="rId9"/>
    <p:sldId id="1058" r:id="rId10"/>
    <p:sldId id="456" r:id="rId11"/>
    <p:sldId id="1053" r:id="rId12"/>
    <p:sldId id="463" r:id="rId13"/>
    <p:sldId id="464" r:id="rId14"/>
    <p:sldId id="459" r:id="rId15"/>
    <p:sldId id="460" r:id="rId16"/>
    <p:sldId id="1059" r:id="rId17"/>
    <p:sldId id="453" r:id="rId18"/>
    <p:sldId id="962" r:id="rId19"/>
    <p:sldId id="963" r:id="rId20"/>
    <p:sldId id="351" r:id="rId21"/>
    <p:sldId id="992" r:id="rId22"/>
    <p:sldId id="988" r:id="rId23"/>
    <p:sldId id="1003" r:id="rId24"/>
    <p:sldId id="1060" r:id="rId25"/>
    <p:sldId id="1004" r:id="rId26"/>
    <p:sldId id="990" r:id="rId27"/>
    <p:sldId id="989" r:id="rId28"/>
    <p:sldId id="991" r:id="rId29"/>
    <p:sldId id="986" r:id="rId30"/>
    <p:sldId id="339" r:id="rId31"/>
    <p:sldId id="353" r:id="rId32"/>
    <p:sldId id="354" r:id="rId33"/>
    <p:sldId id="966" r:id="rId34"/>
    <p:sldId id="356" r:id="rId35"/>
    <p:sldId id="258" r:id="rId36"/>
    <p:sldId id="985" r:id="rId37"/>
    <p:sldId id="996" r:id="rId38"/>
    <p:sldId id="340" r:id="rId39"/>
    <p:sldId id="345" r:id="rId40"/>
    <p:sldId id="270" r:id="rId41"/>
    <p:sldId id="974" r:id="rId42"/>
    <p:sldId id="978" r:id="rId43"/>
    <p:sldId id="997" r:id="rId44"/>
    <p:sldId id="998" r:id="rId45"/>
    <p:sldId id="999" r:id="rId46"/>
    <p:sldId id="1000" r:id="rId47"/>
    <p:sldId id="1001" r:id="rId48"/>
    <p:sldId id="1002" r:id="rId49"/>
    <p:sldId id="1006" r:id="rId50"/>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CC00FF"/>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2C6D82-5DA1-48BB-A67A-4ED840E7CA36}" v="11" dt="2026-05-14T22:00:43.5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302" autoAdjust="0"/>
  </p:normalViewPr>
  <p:slideViewPr>
    <p:cSldViewPr snapToGrid="0" snapToObjects="1">
      <p:cViewPr varScale="1">
        <p:scale>
          <a:sx n="87" d="100"/>
          <a:sy n="87" d="100"/>
        </p:scale>
        <p:origin x="72" y="37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MASINI ALBERTO" userId="8c013d22-ceb2-4014-ae73-ac062752c54f" providerId="ADAL" clId="{7B648A43-9DC0-4722-B9CA-0E718B52FA4A}"/>
    <pc:docChg chg="delSld">
      <pc:chgData name="TOMMASINI ALBERTO" userId="8c013d22-ceb2-4014-ae73-ac062752c54f" providerId="ADAL" clId="{7B648A43-9DC0-4722-B9CA-0E718B52FA4A}" dt="2026-05-02T21:16:02.487" v="2" actId="47"/>
      <pc:docMkLst>
        <pc:docMk/>
      </pc:docMkLst>
    </pc:docChg>
  </pc:docChgLst>
  <pc:docChgLst>
    <pc:chgData name="TOMMASINI ALBERTO" userId="8c013d22-ceb2-4014-ae73-ac062752c54f" providerId="ADAL" clId="{FFEC56FB-C4B4-4ECA-BBA1-40D40875A65C}"/>
    <pc:docChg chg="undo custSel addSld delSld modSld sldOrd">
      <pc:chgData name="TOMMASINI ALBERTO" userId="8c013d22-ceb2-4014-ae73-ac062752c54f" providerId="ADAL" clId="{FFEC56FB-C4B4-4ECA-BBA1-40D40875A65C}" dt="2026-05-14T22:02:05.210" v="620" actId="47"/>
      <pc:docMkLst>
        <pc:docMk/>
      </pc:docMkLst>
      <pc:sldChg chg="del">
        <pc:chgData name="TOMMASINI ALBERTO" userId="8c013d22-ceb2-4014-ae73-ac062752c54f" providerId="ADAL" clId="{FFEC56FB-C4B4-4ECA-BBA1-40D40875A65C}" dt="2026-05-14T22:02:05.210" v="620" actId="47"/>
        <pc:sldMkLst>
          <pc:docMk/>
          <pc:sldMk cId="0" sldId="343"/>
        </pc:sldMkLst>
      </pc:sldChg>
      <pc:sldChg chg="del">
        <pc:chgData name="TOMMASINI ALBERTO" userId="8c013d22-ceb2-4014-ae73-ac062752c54f" providerId="ADAL" clId="{FFEC56FB-C4B4-4ECA-BBA1-40D40875A65C}" dt="2026-05-14T22:02:05.210" v="620" actId="47"/>
        <pc:sldMkLst>
          <pc:docMk/>
          <pc:sldMk cId="0" sldId="396"/>
        </pc:sldMkLst>
      </pc:sldChg>
      <pc:sldChg chg="del">
        <pc:chgData name="TOMMASINI ALBERTO" userId="8c013d22-ceb2-4014-ae73-ac062752c54f" providerId="ADAL" clId="{FFEC56FB-C4B4-4ECA-BBA1-40D40875A65C}" dt="2026-05-14T22:02:05.210" v="620" actId="47"/>
        <pc:sldMkLst>
          <pc:docMk/>
          <pc:sldMk cId="0" sldId="397"/>
        </pc:sldMkLst>
      </pc:sldChg>
      <pc:sldChg chg="del">
        <pc:chgData name="TOMMASINI ALBERTO" userId="8c013d22-ceb2-4014-ae73-ac062752c54f" providerId="ADAL" clId="{FFEC56FB-C4B4-4ECA-BBA1-40D40875A65C}" dt="2026-05-14T22:02:05.210" v="620" actId="47"/>
        <pc:sldMkLst>
          <pc:docMk/>
          <pc:sldMk cId="0" sldId="398"/>
        </pc:sldMkLst>
      </pc:sldChg>
      <pc:sldChg chg="del">
        <pc:chgData name="TOMMASINI ALBERTO" userId="8c013d22-ceb2-4014-ae73-ac062752c54f" providerId="ADAL" clId="{FFEC56FB-C4B4-4ECA-BBA1-40D40875A65C}" dt="2026-05-14T22:02:05.210" v="620" actId="47"/>
        <pc:sldMkLst>
          <pc:docMk/>
          <pc:sldMk cId="0" sldId="399"/>
        </pc:sldMkLst>
      </pc:sldChg>
      <pc:sldChg chg="del">
        <pc:chgData name="TOMMASINI ALBERTO" userId="8c013d22-ceb2-4014-ae73-ac062752c54f" providerId="ADAL" clId="{FFEC56FB-C4B4-4ECA-BBA1-40D40875A65C}" dt="2026-05-14T22:02:05.210" v="620" actId="47"/>
        <pc:sldMkLst>
          <pc:docMk/>
          <pc:sldMk cId="0" sldId="401"/>
        </pc:sldMkLst>
      </pc:sldChg>
      <pc:sldChg chg="del">
        <pc:chgData name="TOMMASINI ALBERTO" userId="8c013d22-ceb2-4014-ae73-ac062752c54f" providerId="ADAL" clId="{FFEC56FB-C4B4-4ECA-BBA1-40D40875A65C}" dt="2026-05-14T22:02:05.210" v="620" actId="47"/>
        <pc:sldMkLst>
          <pc:docMk/>
          <pc:sldMk cId="3712798995" sldId="403"/>
        </pc:sldMkLst>
      </pc:sldChg>
      <pc:sldChg chg="del">
        <pc:chgData name="TOMMASINI ALBERTO" userId="8c013d22-ceb2-4014-ae73-ac062752c54f" providerId="ADAL" clId="{FFEC56FB-C4B4-4ECA-BBA1-40D40875A65C}" dt="2026-05-14T22:02:05.210" v="620" actId="47"/>
        <pc:sldMkLst>
          <pc:docMk/>
          <pc:sldMk cId="0" sldId="404"/>
        </pc:sldMkLst>
      </pc:sldChg>
      <pc:sldChg chg="del">
        <pc:chgData name="TOMMASINI ALBERTO" userId="8c013d22-ceb2-4014-ae73-ac062752c54f" providerId="ADAL" clId="{FFEC56FB-C4B4-4ECA-BBA1-40D40875A65C}" dt="2026-05-14T22:02:05.210" v="620" actId="47"/>
        <pc:sldMkLst>
          <pc:docMk/>
          <pc:sldMk cId="0" sldId="405"/>
        </pc:sldMkLst>
      </pc:sldChg>
      <pc:sldChg chg="del">
        <pc:chgData name="TOMMASINI ALBERTO" userId="8c013d22-ceb2-4014-ae73-ac062752c54f" providerId="ADAL" clId="{FFEC56FB-C4B4-4ECA-BBA1-40D40875A65C}" dt="2026-05-14T22:02:05.210" v="620" actId="47"/>
        <pc:sldMkLst>
          <pc:docMk/>
          <pc:sldMk cId="0" sldId="406"/>
        </pc:sldMkLst>
      </pc:sldChg>
      <pc:sldChg chg="del">
        <pc:chgData name="TOMMASINI ALBERTO" userId="8c013d22-ceb2-4014-ae73-ac062752c54f" providerId="ADAL" clId="{FFEC56FB-C4B4-4ECA-BBA1-40D40875A65C}" dt="2026-05-14T22:02:05.210" v="620" actId="47"/>
        <pc:sldMkLst>
          <pc:docMk/>
          <pc:sldMk cId="0" sldId="408"/>
        </pc:sldMkLst>
      </pc:sldChg>
      <pc:sldChg chg="del">
        <pc:chgData name="TOMMASINI ALBERTO" userId="8c013d22-ceb2-4014-ae73-ac062752c54f" providerId="ADAL" clId="{FFEC56FB-C4B4-4ECA-BBA1-40D40875A65C}" dt="2026-05-14T22:02:05.210" v="620" actId="47"/>
        <pc:sldMkLst>
          <pc:docMk/>
          <pc:sldMk cId="0" sldId="409"/>
        </pc:sldMkLst>
      </pc:sldChg>
      <pc:sldChg chg="del">
        <pc:chgData name="TOMMASINI ALBERTO" userId="8c013d22-ceb2-4014-ae73-ac062752c54f" providerId="ADAL" clId="{FFEC56FB-C4B4-4ECA-BBA1-40D40875A65C}" dt="2026-05-14T22:02:05.210" v="620" actId="47"/>
        <pc:sldMkLst>
          <pc:docMk/>
          <pc:sldMk cId="0" sldId="410"/>
        </pc:sldMkLst>
      </pc:sldChg>
      <pc:sldChg chg="del">
        <pc:chgData name="TOMMASINI ALBERTO" userId="8c013d22-ceb2-4014-ae73-ac062752c54f" providerId="ADAL" clId="{FFEC56FB-C4B4-4ECA-BBA1-40D40875A65C}" dt="2026-05-14T22:02:05.210" v="620" actId="47"/>
        <pc:sldMkLst>
          <pc:docMk/>
          <pc:sldMk cId="0" sldId="411"/>
        </pc:sldMkLst>
      </pc:sldChg>
      <pc:sldChg chg="del">
        <pc:chgData name="TOMMASINI ALBERTO" userId="8c013d22-ceb2-4014-ae73-ac062752c54f" providerId="ADAL" clId="{FFEC56FB-C4B4-4ECA-BBA1-40D40875A65C}" dt="2026-05-14T22:02:05.210" v="620" actId="47"/>
        <pc:sldMkLst>
          <pc:docMk/>
          <pc:sldMk cId="0" sldId="413"/>
        </pc:sldMkLst>
      </pc:sldChg>
      <pc:sldChg chg="del">
        <pc:chgData name="TOMMASINI ALBERTO" userId="8c013d22-ceb2-4014-ae73-ac062752c54f" providerId="ADAL" clId="{FFEC56FB-C4B4-4ECA-BBA1-40D40875A65C}" dt="2026-05-14T22:02:05.210" v="620" actId="47"/>
        <pc:sldMkLst>
          <pc:docMk/>
          <pc:sldMk cId="0" sldId="414"/>
        </pc:sldMkLst>
      </pc:sldChg>
      <pc:sldChg chg="del">
        <pc:chgData name="TOMMASINI ALBERTO" userId="8c013d22-ceb2-4014-ae73-ac062752c54f" providerId="ADAL" clId="{FFEC56FB-C4B4-4ECA-BBA1-40D40875A65C}" dt="2026-05-14T22:02:05.210" v="620" actId="47"/>
        <pc:sldMkLst>
          <pc:docMk/>
          <pc:sldMk cId="0" sldId="416"/>
        </pc:sldMkLst>
      </pc:sldChg>
      <pc:sldChg chg="del">
        <pc:chgData name="TOMMASINI ALBERTO" userId="8c013d22-ceb2-4014-ae73-ac062752c54f" providerId="ADAL" clId="{FFEC56FB-C4B4-4ECA-BBA1-40D40875A65C}" dt="2026-05-14T22:02:05.210" v="620" actId="47"/>
        <pc:sldMkLst>
          <pc:docMk/>
          <pc:sldMk cId="0" sldId="423"/>
        </pc:sldMkLst>
      </pc:sldChg>
      <pc:sldChg chg="del">
        <pc:chgData name="TOMMASINI ALBERTO" userId="8c013d22-ceb2-4014-ae73-ac062752c54f" providerId="ADAL" clId="{FFEC56FB-C4B4-4ECA-BBA1-40D40875A65C}" dt="2026-05-14T22:02:05.210" v="620" actId="47"/>
        <pc:sldMkLst>
          <pc:docMk/>
          <pc:sldMk cId="1261882797" sldId="433"/>
        </pc:sldMkLst>
      </pc:sldChg>
      <pc:sldChg chg="del">
        <pc:chgData name="TOMMASINI ALBERTO" userId="8c013d22-ceb2-4014-ae73-ac062752c54f" providerId="ADAL" clId="{FFEC56FB-C4B4-4ECA-BBA1-40D40875A65C}" dt="2026-05-14T22:02:05.210" v="620" actId="47"/>
        <pc:sldMkLst>
          <pc:docMk/>
          <pc:sldMk cId="2125710454" sldId="434"/>
        </pc:sldMkLst>
      </pc:sldChg>
      <pc:sldChg chg="del">
        <pc:chgData name="TOMMASINI ALBERTO" userId="8c013d22-ceb2-4014-ae73-ac062752c54f" providerId="ADAL" clId="{FFEC56FB-C4B4-4ECA-BBA1-40D40875A65C}" dt="2026-05-14T22:02:05.210" v="620" actId="47"/>
        <pc:sldMkLst>
          <pc:docMk/>
          <pc:sldMk cId="3648894937" sldId="435"/>
        </pc:sldMkLst>
      </pc:sldChg>
      <pc:sldChg chg="del">
        <pc:chgData name="TOMMASINI ALBERTO" userId="8c013d22-ceb2-4014-ae73-ac062752c54f" providerId="ADAL" clId="{FFEC56FB-C4B4-4ECA-BBA1-40D40875A65C}" dt="2026-05-14T22:02:05.210" v="620" actId="47"/>
        <pc:sldMkLst>
          <pc:docMk/>
          <pc:sldMk cId="3938164185" sldId="436"/>
        </pc:sldMkLst>
      </pc:sldChg>
      <pc:sldChg chg="del">
        <pc:chgData name="TOMMASINI ALBERTO" userId="8c013d22-ceb2-4014-ae73-ac062752c54f" providerId="ADAL" clId="{FFEC56FB-C4B4-4ECA-BBA1-40D40875A65C}" dt="2026-05-14T22:02:05.210" v="620" actId="47"/>
        <pc:sldMkLst>
          <pc:docMk/>
          <pc:sldMk cId="2185181838" sldId="437"/>
        </pc:sldMkLst>
      </pc:sldChg>
      <pc:sldChg chg="del">
        <pc:chgData name="TOMMASINI ALBERTO" userId="8c013d22-ceb2-4014-ae73-ac062752c54f" providerId="ADAL" clId="{FFEC56FB-C4B4-4ECA-BBA1-40D40875A65C}" dt="2026-05-14T22:02:05.210" v="620" actId="47"/>
        <pc:sldMkLst>
          <pc:docMk/>
          <pc:sldMk cId="2367881751" sldId="438"/>
        </pc:sldMkLst>
      </pc:sldChg>
      <pc:sldChg chg="del">
        <pc:chgData name="TOMMASINI ALBERTO" userId="8c013d22-ceb2-4014-ae73-ac062752c54f" providerId="ADAL" clId="{FFEC56FB-C4B4-4ECA-BBA1-40D40875A65C}" dt="2026-05-14T22:02:05.210" v="620" actId="47"/>
        <pc:sldMkLst>
          <pc:docMk/>
          <pc:sldMk cId="2593170151" sldId="440"/>
        </pc:sldMkLst>
      </pc:sldChg>
      <pc:sldChg chg="del">
        <pc:chgData name="TOMMASINI ALBERTO" userId="8c013d22-ceb2-4014-ae73-ac062752c54f" providerId="ADAL" clId="{FFEC56FB-C4B4-4ECA-BBA1-40D40875A65C}" dt="2026-05-14T22:02:05.210" v="620" actId="47"/>
        <pc:sldMkLst>
          <pc:docMk/>
          <pc:sldMk cId="1541652628" sldId="441"/>
        </pc:sldMkLst>
      </pc:sldChg>
      <pc:sldChg chg="del">
        <pc:chgData name="TOMMASINI ALBERTO" userId="8c013d22-ceb2-4014-ae73-ac062752c54f" providerId="ADAL" clId="{FFEC56FB-C4B4-4ECA-BBA1-40D40875A65C}" dt="2026-05-14T22:02:05.210" v="620" actId="47"/>
        <pc:sldMkLst>
          <pc:docMk/>
          <pc:sldMk cId="1144535549" sldId="442"/>
        </pc:sldMkLst>
      </pc:sldChg>
      <pc:sldChg chg="del">
        <pc:chgData name="TOMMASINI ALBERTO" userId="8c013d22-ceb2-4014-ae73-ac062752c54f" providerId="ADAL" clId="{FFEC56FB-C4B4-4ECA-BBA1-40D40875A65C}" dt="2026-05-14T22:02:05.210" v="620" actId="47"/>
        <pc:sldMkLst>
          <pc:docMk/>
          <pc:sldMk cId="3934430571" sldId="443"/>
        </pc:sldMkLst>
      </pc:sldChg>
      <pc:sldChg chg="ord">
        <pc:chgData name="TOMMASINI ALBERTO" userId="8c013d22-ceb2-4014-ae73-ac062752c54f" providerId="ADAL" clId="{FFEC56FB-C4B4-4ECA-BBA1-40D40875A65C}" dt="2026-05-14T21:05:45.409" v="310"/>
        <pc:sldMkLst>
          <pc:docMk/>
          <pc:sldMk cId="1478060010" sldId="455"/>
        </pc:sldMkLst>
      </pc:sldChg>
      <pc:sldChg chg="addSp delSp modSp mod">
        <pc:chgData name="TOMMASINI ALBERTO" userId="8c013d22-ceb2-4014-ae73-ac062752c54f" providerId="ADAL" clId="{FFEC56FB-C4B4-4ECA-BBA1-40D40875A65C}" dt="2026-05-14T20:39:54.431" v="201" actId="478"/>
        <pc:sldMkLst>
          <pc:docMk/>
          <pc:sldMk cId="2841200168" sldId="456"/>
        </pc:sldMkLst>
        <pc:spChg chg="mod">
          <ac:chgData name="TOMMASINI ALBERTO" userId="8c013d22-ceb2-4014-ae73-ac062752c54f" providerId="ADAL" clId="{FFEC56FB-C4B4-4ECA-BBA1-40D40875A65C}" dt="2026-05-14T20:10:46.967" v="33" actId="20577"/>
          <ac:spMkLst>
            <pc:docMk/>
            <pc:sldMk cId="2841200168" sldId="456"/>
            <ac:spMk id="2" creationId="{3A660B20-39C2-4FB8-B23D-3F4686626680}"/>
          </ac:spMkLst>
        </pc:spChg>
        <pc:picChg chg="add del mod">
          <ac:chgData name="TOMMASINI ALBERTO" userId="8c013d22-ceb2-4014-ae73-ac062752c54f" providerId="ADAL" clId="{FFEC56FB-C4B4-4ECA-BBA1-40D40875A65C}" dt="2026-05-14T20:39:54.431" v="201" actId="478"/>
          <ac:picMkLst>
            <pc:docMk/>
            <pc:sldMk cId="2841200168" sldId="456"/>
            <ac:picMk id="4" creationId="{FC744073-124C-01B7-2E01-1549DC4EF763}"/>
          </ac:picMkLst>
        </pc:picChg>
        <pc:picChg chg="mod">
          <ac:chgData name="TOMMASINI ALBERTO" userId="8c013d22-ceb2-4014-ae73-ac062752c54f" providerId="ADAL" clId="{FFEC56FB-C4B4-4ECA-BBA1-40D40875A65C}" dt="2026-05-14T20:39:30.519" v="197" actId="1076"/>
          <ac:picMkLst>
            <pc:docMk/>
            <pc:sldMk cId="2841200168" sldId="456"/>
            <ac:picMk id="1026" creationId="{5356AB95-B347-3789-79A6-09382924E224}"/>
          </ac:picMkLst>
        </pc:picChg>
      </pc:sldChg>
      <pc:sldChg chg="modSp mod">
        <pc:chgData name="TOMMASINI ALBERTO" userId="8c013d22-ceb2-4014-ae73-ac062752c54f" providerId="ADAL" clId="{FFEC56FB-C4B4-4ECA-BBA1-40D40875A65C}" dt="2026-05-14T21:08:02.831" v="316" actId="1076"/>
        <pc:sldMkLst>
          <pc:docMk/>
          <pc:sldMk cId="3611016821" sldId="459"/>
        </pc:sldMkLst>
        <pc:picChg chg="mod">
          <ac:chgData name="TOMMASINI ALBERTO" userId="8c013d22-ceb2-4014-ae73-ac062752c54f" providerId="ADAL" clId="{FFEC56FB-C4B4-4ECA-BBA1-40D40875A65C}" dt="2026-05-14T21:08:02.831" v="316" actId="1076"/>
          <ac:picMkLst>
            <pc:docMk/>
            <pc:sldMk cId="3611016821" sldId="459"/>
            <ac:picMk id="3" creationId="{83BE860E-EFB3-47AF-97A2-D1E538F488A9}"/>
          </ac:picMkLst>
        </pc:picChg>
      </pc:sldChg>
      <pc:sldChg chg="del">
        <pc:chgData name="TOMMASINI ALBERTO" userId="8c013d22-ceb2-4014-ae73-ac062752c54f" providerId="ADAL" clId="{FFEC56FB-C4B4-4ECA-BBA1-40D40875A65C}" dt="2026-05-14T22:02:05.210" v="620" actId="47"/>
        <pc:sldMkLst>
          <pc:docMk/>
          <pc:sldMk cId="0" sldId="503"/>
        </pc:sldMkLst>
      </pc:sldChg>
      <pc:sldChg chg="modSp mod">
        <pc:chgData name="TOMMASINI ALBERTO" userId="8c013d22-ceb2-4014-ae73-ac062752c54f" providerId="ADAL" clId="{FFEC56FB-C4B4-4ECA-BBA1-40D40875A65C}" dt="2026-05-14T21:13:01.187" v="322" actId="113"/>
        <pc:sldMkLst>
          <pc:docMk/>
          <pc:sldMk cId="3801761142" sldId="988"/>
        </pc:sldMkLst>
        <pc:spChg chg="mod">
          <ac:chgData name="TOMMASINI ALBERTO" userId="8c013d22-ceb2-4014-ae73-ac062752c54f" providerId="ADAL" clId="{FFEC56FB-C4B4-4ECA-BBA1-40D40875A65C}" dt="2026-05-14T21:13:01.187" v="322" actId="113"/>
          <ac:spMkLst>
            <pc:docMk/>
            <pc:sldMk cId="3801761142" sldId="988"/>
            <ac:spMk id="2" creationId="{DF3920B3-3002-AA40-B2FF-C2423ED6116F}"/>
          </ac:spMkLst>
        </pc:spChg>
      </pc:sldChg>
      <pc:sldChg chg="modSp mod">
        <pc:chgData name="TOMMASINI ALBERTO" userId="8c013d22-ceb2-4014-ae73-ac062752c54f" providerId="ADAL" clId="{FFEC56FB-C4B4-4ECA-BBA1-40D40875A65C}" dt="2026-05-14T21:49:54.287" v="568" actId="14100"/>
        <pc:sldMkLst>
          <pc:docMk/>
          <pc:sldMk cId="160921671" sldId="990"/>
        </pc:sldMkLst>
        <pc:spChg chg="mod">
          <ac:chgData name="TOMMASINI ALBERTO" userId="8c013d22-ceb2-4014-ae73-ac062752c54f" providerId="ADAL" clId="{FFEC56FB-C4B4-4ECA-BBA1-40D40875A65C}" dt="2026-05-14T21:49:54.287" v="568" actId="14100"/>
          <ac:spMkLst>
            <pc:docMk/>
            <pc:sldMk cId="160921671" sldId="990"/>
            <ac:spMk id="2" creationId="{B28F7A52-596A-3D3F-DA42-1637E2154608}"/>
          </ac:spMkLst>
        </pc:spChg>
      </pc:sldChg>
      <pc:sldChg chg="modSp mod">
        <pc:chgData name="TOMMASINI ALBERTO" userId="8c013d22-ceb2-4014-ae73-ac062752c54f" providerId="ADAL" clId="{FFEC56FB-C4B4-4ECA-BBA1-40D40875A65C}" dt="2026-05-14T21:12:10.873" v="321" actId="20577"/>
        <pc:sldMkLst>
          <pc:docMk/>
          <pc:sldMk cId="907066873" sldId="992"/>
        </pc:sldMkLst>
        <pc:spChg chg="mod">
          <ac:chgData name="TOMMASINI ALBERTO" userId="8c013d22-ceb2-4014-ae73-ac062752c54f" providerId="ADAL" clId="{FFEC56FB-C4B4-4ECA-BBA1-40D40875A65C}" dt="2026-05-14T21:12:10.873" v="321" actId="20577"/>
          <ac:spMkLst>
            <pc:docMk/>
            <pc:sldMk cId="907066873" sldId="992"/>
            <ac:spMk id="2" creationId="{88E8096E-97C4-9BF3-D1B0-65F9134A58D1}"/>
          </ac:spMkLst>
        </pc:spChg>
      </pc:sldChg>
      <pc:sldChg chg="del">
        <pc:chgData name="TOMMASINI ALBERTO" userId="8c013d22-ceb2-4014-ae73-ac062752c54f" providerId="ADAL" clId="{FFEC56FB-C4B4-4ECA-BBA1-40D40875A65C}" dt="2026-05-14T22:02:05.210" v="620" actId="47"/>
        <pc:sldMkLst>
          <pc:docMk/>
          <pc:sldMk cId="296868471" sldId="995"/>
        </pc:sldMkLst>
      </pc:sldChg>
      <pc:sldChg chg="modSp mod">
        <pc:chgData name="TOMMASINI ALBERTO" userId="8c013d22-ceb2-4014-ae73-ac062752c54f" providerId="ADAL" clId="{FFEC56FB-C4B4-4ECA-BBA1-40D40875A65C}" dt="2026-05-14T21:55:21.977" v="570" actId="1076"/>
        <pc:sldMkLst>
          <pc:docMk/>
          <pc:sldMk cId="703161679" sldId="996"/>
        </pc:sldMkLst>
        <pc:picChg chg="mod">
          <ac:chgData name="TOMMASINI ALBERTO" userId="8c013d22-ceb2-4014-ae73-ac062752c54f" providerId="ADAL" clId="{FFEC56FB-C4B4-4ECA-BBA1-40D40875A65C}" dt="2026-05-14T21:55:21.977" v="570" actId="1076"/>
          <ac:picMkLst>
            <pc:docMk/>
            <pc:sldMk cId="703161679" sldId="996"/>
            <ac:picMk id="7" creationId="{4FBC3AE4-FD90-4F2D-AB0A-588CF7EBC18A}"/>
          </ac:picMkLst>
        </pc:picChg>
      </pc:sldChg>
      <pc:sldChg chg="addSp modSp mod">
        <pc:chgData name="TOMMASINI ALBERTO" userId="8c013d22-ceb2-4014-ae73-ac062752c54f" providerId="ADAL" clId="{FFEC56FB-C4B4-4ECA-BBA1-40D40875A65C}" dt="2026-05-14T22:01:02.578" v="619" actId="1076"/>
        <pc:sldMkLst>
          <pc:docMk/>
          <pc:sldMk cId="1517703234" sldId="999"/>
        </pc:sldMkLst>
        <pc:spChg chg="add">
          <ac:chgData name="TOMMASINI ALBERTO" userId="8c013d22-ceb2-4014-ae73-ac062752c54f" providerId="ADAL" clId="{FFEC56FB-C4B4-4ECA-BBA1-40D40875A65C}" dt="2026-05-14T22:00:37.785" v="571" actId="11529"/>
          <ac:spMkLst>
            <pc:docMk/>
            <pc:sldMk cId="1517703234" sldId="999"/>
            <ac:spMk id="3" creationId="{D43542ED-3B62-A9F1-7BDC-7A973D9FA9AF}"/>
          </ac:spMkLst>
        </pc:spChg>
        <pc:spChg chg="add mod">
          <ac:chgData name="TOMMASINI ALBERTO" userId="8c013d22-ceb2-4014-ae73-ac062752c54f" providerId="ADAL" clId="{FFEC56FB-C4B4-4ECA-BBA1-40D40875A65C}" dt="2026-05-14T22:01:02.578" v="619" actId="1076"/>
          <ac:spMkLst>
            <pc:docMk/>
            <pc:sldMk cId="1517703234" sldId="999"/>
            <ac:spMk id="4" creationId="{7D0B4FE6-0E1B-8246-602A-2EF679FA0E4A}"/>
          </ac:spMkLst>
        </pc:spChg>
      </pc:sldChg>
      <pc:sldChg chg="addSp modSp mod">
        <pc:chgData name="TOMMASINI ALBERTO" userId="8c013d22-ceb2-4014-ae73-ac062752c54f" providerId="ADAL" clId="{FFEC56FB-C4B4-4ECA-BBA1-40D40875A65C}" dt="2026-05-14T21:46:06.933" v="539" actId="1076"/>
        <pc:sldMkLst>
          <pc:docMk/>
          <pc:sldMk cId="1959952280" sldId="1004"/>
        </pc:sldMkLst>
        <pc:spChg chg="mod">
          <ac:chgData name="TOMMASINI ALBERTO" userId="8c013d22-ceb2-4014-ae73-ac062752c54f" providerId="ADAL" clId="{FFEC56FB-C4B4-4ECA-BBA1-40D40875A65C}" dt="2026-05-14T21:45:53.306" v="537" actId="6549"/>
          <ac:spMkLst>
            <pc:docMk/>
            <pc:sldMk cId="1959952280" sldId="1004"/>
            <ac:spMk id="2" creationId="{B31A745E-A537-2BAD-1635-47B4C8EA59B1}"/>
          </ac:spMkLst>
        </pc:spChg>
        <pc:spChg chg="mod">
          <ac:chgData name="TOMMASINI ALBERTO" userId="8c013d22-ceb2-4014-ae73-ac062752c54f" providerId="ADAL" clId="{FFEC56FB-C4B4-4ECA-BBA1-40D40875A65C}" dt="2026-05-14T21:46:03.548" v="538" actId="1076"/>
          <ac:spMkLst>
            <pc:docMk/>
            <pc:sldMk cId="1959952280" sldId="1004"/>
            <ac:spMk id="13" creationId="{BB5DFF8F-E82A-4117-F886-C4E83CEDD029}"/>
          </ac:spMkLst>
        </pc:spChg>
        <pc:picChg chg="add mod">
          <ac:chgData name="TOMMASINI ALBERTO" userId="8c013d22-ceb2-4014-ae73-ac062752c54f" providerId="ADAL" clId="{FFEC56FB-C4B4-4ECA-BBA1-40D40875A65C}" dt="2026-05-14T21:46:06.933" v="539" actId="1076"/>
          <ac:picMkLst>
            <pc:docMk/>
            <pc:sldMk cId="1959952280" sldId="1004"/>
            <ac:picMk id="5" creationId="{46CFCDB9-5A3B-20A2-AD42-719EADAC5EFC}"/>
          </ac:picMkLst>
        </pc:picChg>
      </pc:sldChg>
      <pc:sldChg chg="del">
        <pc:chgData name="TOMMASINI ALBERTO" userId="8c013d22-ceb2-4014-ae73-ac062752c54f" providerId="ADAL" clId="{FFEC56FB-C4B4-4ECA-BBA1-40D40875A65C}" dt="2026-05-14T22:02:05.210" v="620" actId="47"/>
        <pc:sldMkLst>
          <pc:docMk/>
          <pc:sldMk cId="0" sldId="1051"/>
        </pc:sldMkLst>
      </pc:sldChg>
      <pc:sldChg chg="del">
        <pc:chgData name="TOMMASINI ALBERTO" userId="8c013d22-ceb2-4014-ae73-ac062752c54f" providerId="ADAL" clId="{FFEC56FB-C4B4-4ECA-BBA1-40D40875A65C}" dt="2026-05-14T21:11:02.673" v="318" actId="47"/>
        <pc:sldMkLst>
          <pc:docMk/>
          <pc:sldMk cId="3326629197" sldId="1052"/>
        </pc:sldMkLst>
      </pc:sldChg>
      <pc:sldChg chg="addSp delSp modSp new mod">
        <pc:chgData name="TOMMASINI ALBERTO" userId="8c013d22-ceb2-4014-ae73-ac062752c54f" providerId="ADAL" clId="{FFEC56FB-C4B4-4ECA-BBA1-40D40875A65C}" dt="2026-05-14T20:42:30.610" v="294" actId="14100"/>
        <pc:sldMkLst>
          <pc:docMk/>
          <pc:sldMk cId="114795335" sldId="1053"/>
        </pc:sldMkLst>
        <pc:spChg chg="add mod">
          <ac:chgData name="TOMMASINI ALBERTO" userId="8c013d22-ceb2-4014-ae73-ac062752c54f" providerId="ADAL" clId="{FFEC56FB-C4B4-4ECA-BBA1-40D40875A65C}" dt="2026-05-14T20:42:30.610" v="294" actId="14100"/>
          <ac:spMkLst>
            <pc:docMk/>
            <pc:sldMk cId="114795335" sldId="1053"/>
            <ac:spMk id="3" creationId="{FA7D88B7-9DBD-FD51-9144-85ADF9B7018C}"/>
          </ac:spMkLst>
        </pc:spChg>
        <pc:spChg chg="add mod">
          <ac:chgData name="TOMMASINI ALBERTO" userId="8c013d22-ceb2-4014-ae73-ac062752c54f" providerId="ADAL" clId="{FFEC56FB-C4B4-4ECA-BBA1-40D40875A65C}" dt="2026-05-14T20:41:34.870" v="272" actId="1076"/>
          <ac:spMkLst>
            <pc:docMk/>
            <pc:sldMk cId="114795335" sldId="1053"/>
            <ac:spMk id="9" creationId="{32222C31-D9A0-19D6-F791-92FEA09B316E}"/>
          </ac:spMkLst>
        </pc:spChg>
        <pc:picChg chg="add del">
          <ac:chgData name="TOMMASINI ALBERTO" userId="8c013d22-ceb2-4014-ae73-ac062752c54f" providerId="ADAL" clId="{FFEC56FB-C4B4-4ECA-BBA1-40D40875A65C}" dt="2026-05-14T20:25:52.486" v="177" actId="478"/>
          <ac:picMkLst>
            <pc:docMk/>
            <pc:sldMk cId="114795335" sldId="1053"/>
            <ac:picMk id="5" creationId="{0053B814-3417-96BA-C108-2B0C33505F9C}"/>
          </ac:picMkLst>
        </pc:picChg>
        <pc:picChg chg="add mod">
          <ac:chgData name="TOMMASINI ALBERTO" userId="8c013d22-ceb2-4014-ae73-ac062752c54f" providerId="ADAL" clId="{FFEC56FB-C4B4-4ECA-BBA1-40D40875A65C}" dt="2026-05-14T20:41:57.058" v="279" actId="1076"/>
          <ac:picMkLst>
            <pc:docMk/>
            <pc:sldMk cId="114795335" sldId="1053"/>
            <ac:picMk id="7" creationId="{6CDE2250-9582-A21D-0FA1-DA173557119D}"/>
          </ac:picMkLst>
        </pc:picChg>
        <pc:picChg chg="add mod">
          <ac:chgData name="TOMMASINI ALBERTO" userId="8c013d22-ceb2-4014-ae73-ac062752c54f" providerId="ADAL" clId="{FFEC56FB-C4B4-4ECA-BBA1-40D40875A65C}" dt="2026-05-14T20:40:13.984" v="205" actId="14100"/>
          <ac:picMkLst>
            <pc:docMk/>
            <pc:sldMk cId="114795335" sldId="1053"/>
            <ac:picMk id="11" creationId="{E01305DE-EE9E-705D-2878-066D89E0EACE}"/>
          </ac:picMkLst>
        </pc:picChg>
      </pc:sldChg>
      <pc:sldChg chg="addSp modSp new mod modAnim">
        <pc:chgData name="TOMMASINI ALBERTO" userId="8c013d22-ceb2-4014-ae73-ac062752c54f" providerId="ADAL" clId="{FFEC56FB-C4B4-4ECA-BBA1-40D40875A65C}" dt="2026-05-14T21:00:17.849" v="302"/>
        <pc:sldMkLst>
          <pc:docMk/>
          <pc:sldMk cId="1842524985" sldId="1054"/>
        </pc:sldMkLst>
        <pc:spChg chg="add mod">
          <ac:chgData name="TOMMASINI ALBERTO" userId="8c013d22-ceb2-4014-ae73-ac062752c54f" providerId="ADAL" clId="{FFEC56FB-C4B4-4ECA-BBA1-40D40875A65C}" dt="2026-05-14T21:00:12.250" v="301" actId="14100"/>
          <ac:spMkLst>
            <pc:docMk/>
            <pc:sldMk cId="1842524985" sldId="1054"/>
            <ac:spMk id="4" creationId="{82370B16-6A33-EAB6-1D7D-569769F1AAF0}"/>
          </ac:spMkLst>
        </pc:spChg>
        <pc:picChg chg="add">
          <ac:chgData name="TOMMASINI ALBERTO" userId="8c013d22-ceb2-4014-ae73-ac062752c54f" providerId="ADAL" clId="{FFEC56FB-C4B4-4ECA-BBA1-40D40875A65C}" dt="2026-05-14T20:59:33.604" v="295" actId="22"/>
          <ac:picMkLst>
            <pc:docMk/>
            <pc:sldMk cId="1842524985" sldId="1054"/>
            <ac:picMk id="3" creationId="{D7619AA6-E11F-A9F8-2CC4-46A8C5D97D82}"/>
          </ac:picMkLst>
        </pc:picChg>
      </pc:sldChg>
      <pc:sldChg chg="addSp modSp new mod">
        <pc:chgData name="TOMMASINI ALBERTO" userId="8c013d22-ceb2-4014-ae73-ac062752c54f" providerId="ADAL" clId="{FFEC56FB-C4B4-4ECA-BBA1-40D40875A65C}" dt="2026-05-14T21:02:25.132" v="306" actId="1076"/>
        <pc:sldMkLst>
          <pc:docMk/>
          <pc:sldMk cId="3350473073" sldId="1055"/>
        </pc:sldMkLst>
        <pc:picChg chg="add mod">
          <ac:chgData name="TOMMASINI ALBERTO" userId="8c013d22-ceb2-4014-ae73-ac062752c54f" providerId="ADAL" clId="{FFEC56FB-C4B4-4ECA-BBA1-40D40875A65C}" dt="2026-05-14T21:02:25.132" v="306" actId="1076"/>
          <ac:picMkLst>
            <pc:docMk/>
            <pc:sldMk cId="3350473073" sldId="1055"/>
            <ac:picMk id="3" creationId="{13C08770-C01B-F51B-C034-0AB280AF1D9E}"/>
          </ac:picMkLst>
        </pc:picChg>
      </pc:sldChg>
      <pc:sldChg chg="addSp new mod">
        <pc:chgData name="TOMMASINI ALBERTO" userId="8c013d22-ceb2-4014-ae73-ac062752c54f" providerId="ADAL" clId="{FFEC56FB-C4B4-4ECA-BBA1-40D40875A65C}" dt="2026-05-14T21:04:12.957" v="308" actId="22"/>
        <pc:sldMkLst>
          <pc:docMk/>
          <pc:sldMk cId="1124059339" sldId="1056"/>
        </pc:sldMkLst>
        <pc:picChg chg="add">
          <ac:chgData name="TOMMASINI ALBERTO" userId="8c013d22-ceb2-4014-ae73-ac062752c54f" providerId="ADAL" clId="{FFEC56FB-C4B4-4ECA-BBA1-40D40875A65C}" dt="2026-05-14T21:04:12.957" v="308" actId="22"/>
          <ac:picMkLst>
            <pc:docMk/>
            <pc:sldMk cId="1124059339" sldId="1056"/>
            <ac:picMk id="3" creationId="{2A1E012A-1009-DB14-6DA1-E3D50E78FBF4}"/>
          </ac:picMkLst>
        </pc:picChg>
      </pc:sldChg>
      <pc:sldChg chg="addSp new mod">
        <pc:chgData name="TOMMASINI ALBERTO" userId="8c013d22-ceb2-4014-ae73-ac062752c54f" providerId="ADAL" clId="{FFEC56FB-C4B4-4ECA-BBA1-40D40875A65C}" dt="2026-05-14T21:05:59.559" v="312" actId="22"/>
        <pc:sldMkLst>
          <pc:docMk/>
          <pc:sldMk cId="1836592995" sldId="1057"/>
        </pc:sldMkLst>
        <pc:picChg chg="add">
          <ac:chgData name="TOMMASINI ALBERTO" userId="8c013d22-ceb2-4014-ae73-ac062752c54f" providerId="ADAL" clId="{FFEC56FB-C4B4-4ECA-BBA1-40D40875A65C}" dt="2026-05-14T21:05:59.559" v="312" actId="22"/>
          <ac:picMkLst>
            <pc:docMk/>
            <pc:sldMk cId="1836592995" sldId="1057"/>
            <ac:picMk id="3" creationId="{99CBD70E-FC2D-26B0-B797-07DC401C002D}"/>
          </ac:picMkLst>
        </pc:picChg>
      </pc:sldChg>
      <pc:sldChg chg="addSp new mod">
        <pc:chgData name="TOMMASINI ALBERTO" userId="8c013d22-ceb2-4014-ae73-ac062752c54f" providerId="ADAL" clId="{FFEC56FB-C4B4-4ECA-BBA1-40D40875A65C}" dt="2026-05-14T21:06:46.517" v="314" actId="22"/>
        <pc:sldMkLst>
          <pc:docMk/>
          <pc:sldMk cId="3434747200" sldId="1058"/>
        </pc:sldMkLst>
        <pc:picChg chg="add">
          <ac:chgData name="TOMMASINI ALBERTO" userId="8c013d22-ceb2-4014-ae73-ac062752c54f" providerId="ADAL" clId="{FFEC56FB-C4B4-4ECA-BBA1-40D40875A65C}" dt="2026-05-14T21:06:46.517" v="314" actId="22"/>
          <ac:picMkLst>
            <pc:docMk/>
            <pc:sldMk cId="3434747200" sldId="1058"/>
            <ac:picMk id="3" creationId="{7B846D25-5753-A915-0F10-10695C69FC46}"/>
          </ac:picMkLst>
        </pc:picChg>
      </pc:sldChg>
      <pc:sldChg chg="new">
        <pc:chgData name="TOMMASINI ALBERTO" userId="8c013d22-ceb2-4014-ae73-ac062752c54f" providerId="ADAL" clId="{FFEC56FB-C4B4-4ECA-BBA1-40D40875A65C}" dt="2026-05-14T21:08:11.432" v="317" actId="680"/>
        <pc:sldMkLst>
          <pc:docMk/>
          <pc:sldMk cId="791035848" sldId="1059"/>
        </pc:sldMkLst>
      </pc:sldChg>
      <pc:sldChg chg="addSp delSp modSp new mod">
        <pc:chgData name="TOMMASINI ALBERTO" userId="8c013d22-ceb2-4014-ae73-ac062752c54f" providerId="ADAL" clId="{FFEC56FB-C4B4-4ECA-BBA1-40D40875A65C}" dt="2026-05-14T21:44:10.944" v="501" actId="1076"/>
        <pc:sldMkLst>
          <pc:docMk/>
          <pc:sldMk cId="2584298032" sldId="1060"/>
        </pc:sldMkLst>
        <pc:spChg chg="add mod">
          <ac:chgData name="TOMMASINI ALBERTO" userId="8c013d22-ceb2-4014-ae73-ac062752c54f" providerId="ADAL" clId="{FFEC56FB-C4B4-4ECA-BBA1-40D40875A65C}" dt="2026-05-14T21:43:17.318" v="495" actId="20577"/>
          <ac:spMkLst>
            <pc:docMk/>
            <pc:sldMk cId="2584298032" sldId="1060"/>
            <ac:spMk id="2" creationId="{0A4BCE00-E399-F751-BC44-DDE7BA3B1D4B}"/>
          </ac:spMkLst>
        </pc:spChg>
        <pc:spChg chg="add del">
          <ac:chgData name="TOMMASINI ALBERTO" userId="8c013d22-ceb2-4014-ae73-ac062752c54f" providerId="ADAL" clId="{FFEC56FB-C4B4-4ECA-BBA1-40D40875A65C}" dt="2026-05-14T21:31:40.864" v="352" actId="478"/>
          <ac:spMkLst>
            <pc:docMk/>
            <pc:sldMk cId="2584298032" sldId="1060"/>
            <ac:spMk id="4" creationId="{8C194C3D-04F1-DF51-D7BF-C5F1F6261A7F}"/>
          </ac:spMkLst>
        </pc:spChg>
        <pc:spChg chg="add mod">
          <ac:chgData name="TOMMASINI ALBERTO" userId="8c013d22-ceb2-4014-ae73-ac062752c54f" providerId="ADAL" clId="{FFEC56FB-C4B4-4ECA-BBA1-40D40875A65C}" dt="2026-05-14T21:39:28.195" v="483" actId="1035"/>
          <ac:spMkLst>
            <pc:docMk/>
            <pc:sldMk cId="2584298032" sldId="1060"/>
            <ac:spMk id="7" creationId="{C85E1E88-F605-23A6-740A-881BF66CA0E3}"/>
          </ac:spMkLst>
        </pc:spChg>
        <pc:spChg chg="add mod">
          <ac:chgData name="TOMMASINI ALBERTO" userId="8c013d22-ceb2-4014-ae73-ac062752c54f" providerId="ADAL" clId="{FFEC56FB-C4B4-4ECA-BBA1-40D40875A65C}" dt="2026-05-14T21:39:28.195" v="483" actId="1035"/>
          <ac:spMkLst>
            <pc:docMk/>
            <pc:sldMk cId="2584298032" sldId="1060"/>
            <ac:spMk id="8" creationId="{83FAC08D-B69E-F9B5-4350-4A05C8B15B2C}"/>
          </ac:spMkLst>
        </pc:spChg>
        <pc:spChg chg="add mod">
          <ac:chgData name="TOMMASINI ALBERTO" userId="8c013d22-ceb2-4014-ae73-ac062752c54f" providerId="ADAL" clId="{FFEC56FB-C4B4-4ECA-BBA1-40D40875A65C}" dt="2026-05-14T21:39:28.195" v="483" actId="1035"/>
          <ac:spMkLst>
            <pc:docMk/>
            <pc:sldMk cId="2584298032" sldId="1060"/>
            <ac:spMk id="9" creationId="{27628332-F78A-A0FF-766B-65C92C9D5022}"/>
          </ac:spMkLst>
        </pc:spChg>
        <pc:spChg chg="add mod">
          <ac:chgData name="TOMMASINI ALBERTO" userId="8c013d22-ceb2-4014-ae73-ac062752c54f" providerId="ADAL" clId="{FFEC56FB-C4B4-4ECA-BBA1-40D40875A65C}" dt="2026-05-14T21:39:28.195" v="483" actId="1035"/>
          <ac:spMkLst>
            <pc:docMk/>
            <pc:sldMk cId="2584298032" sldId="1060"/>
            <ac:spMk id="10" creationId="{928F6301-AC67-3201-3730-906095CE526E}"/>
          </ac:spMkLst>
        </pc:spChg>
        <pc:spChg chg="add mod">
          <ac:chgData name="TOMMASINI ALBERTO" userId="8c013d22-ceb2-4014-ae73-ac062752c54f" providerId="ADAL" clId="{FFEC56FB-C4B4-4ECA-BBA1-40D40875A65C}" dt="2026-05-14T21:39:28.195" v="483" actId="1035"/>
          <ac:spMkLst>
            <pc:docMk/>
            <pc:sldMk cId="2584298032" sldId="1060"/>
            <ac:spMk id="11" creationId="{C16B3C50-297B-F683-5BD1-009B686BA511}"/>
          </ac:spMkLst>
        </pc:spChg>
        <pc:spChg chg="add mod">
          <ac:chgData name="TOMMASINI ALBERTO" userId="8c013d22-ceb2-4014-ae73-ac062752c54f" providerId="ADAL" clId="{FFEC56FB-C4B4-4ECA-BBA1-40D40875A65C}" dt="2026-05-14T21:39:34.767" v="484" actId="1076"/>
          <ac:spMkLst>
            <pc:docMk/>
            <pc:sldMk cId="2584298032" sldId="1060"/>
            <ac:spMk id="12" creationId="{CA8E6D45-FB78-954E-C8BA-71154934997E}"/>
          </ac:spMkLst>
        </pc:spChg>
        <pc:picChg chg="add mod">
          <ac:chgData name="TOMMASINI ALBERTO" userId="8c013d22-ceb2-4014-ae73-ac062752c54f" providerId="ADAL" clId="{FFEC56FB-C4B4-4ECA-BBA1-40D40875A65C}" dt="2026-05-14T21:39:28.195" v="483" actId="1035"/>
          <ac:picMkLst>
            <pc:docMk/>
            <pc:sldMk cId="2584298032" sldId="1060"/>
            <ac:picMk id="6" creationId="{0F2AE218-5BD3-E44F-6D48-F470581CCB65}"/>
          </ac:picMkLst>
        </pc:picChg>
        <pc:picChg chg="add mod">
          <ac:chgData name="TOMMASINI ALBERTO" userId="8c013d22-ceb2-4014-ae73-ac062752c54f" providerId="ADAL" clId="{FFEC56FB-C4B4-4ECA-BBA1-40D40875A65C}" dt="2026-05-14T21:43:15.802" v="494" actId="1076"/>
          <ac:picMkLst>
            <pc:docMk/>
            <pc:sldMk cId="2584298032" sldId="1060"/>
            <ac:picMk id="14" creationId="{34250B24-0A42-8CB9-8CFE-88246AA83F5A}"/>
          </ac:picMkLst>
        </pc:picChg>
        <pc:picChg chg="add mod">
          <ac:chgData name="TOMMASINI ALBERTO" userId="8c013d22-ceb2-4014-ae73-ac062752c54f" providerId="ADAL" clId="{FFEC56FB-C4B4-4ECA-BBA1-40D40875A65C}" dt="2026-05-14T21:44:10.944" v="501" actId="1076"/>
          <ac:picMkLst>
            <pc:docMk/>
            <pc:sldMk cId="2584298032" sldId="1060"/>
            <ac:picMk id="16" creationId="{7D7E9F92-16A7-75D5-E79D-9C68F1FF38A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3B587F-C26F-4846-BB05-94A36AF0A2E0}" type="datetimeFigureOut">
              <a:rPr lang="en-US" smtClean="0"/>
              <a:t>5/15/2026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7A8706-0B1C-4674-979C-CD444A0C5B65}" type="slidenum">
              <a:rPr lang="en-US" smtClean="0"/>
              <a:t>‹#›</a:t>
            </a:fld>
            <a:endParaRPr lang="en-US"/>
          </a:p>
        </p:txBody>
      </p:sp>
    </p:spTree>
    <p:extLst>
      <p:ext uri="{BB962C8B-B14F-4D97-AF65-F5344CB8AC3E}">
        <p14:creationId xmlns:p14="http://schemas.microsoft.com/office/powerpoint/2010/main" val="21561870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Hereditary causes of tubular proteinuria include RTA, cystinosis, Wilson disease, Fanconi syndrome, Lowe syndrome, Dent disease, and nephronophthisis. The acquired disorders include nephrotoxic drugs, interstitial nephritis, reflux nephropathy, acute tubular necrosis (ATN), and heavy metal poisoning. The identifying characteristic of tubular proteinuria is the presence of </a:t>
            </a:r>
            <a:r>
              <a:rPr lang="en-US" sz="1200" b="1" dirty="0"/>
              <a:t>25%–60% of proteins of low molecular weight. </a:t>
            </a:r>
            <a:r>
              <a:rPr lang="en-US" sz="1200" dirty="0"/>
              <a:t>It is generally thought that this proteinuria results from failure of tubular reabsorption of plasma proteins.</a:t>
            </a:r>
          </a:p>
          <a:p>
            <a:endParaRPr lang="en-US" dirty="0"/>
          </a:p>
        </p:txBody>
      </p:sp>
      <p:sp>
        <p:nvSpPr>
          <p:cNvPr id="4" name="Slide Number Placeholder 3"/>
          <p:cNvSpPr>
            <a:spLocks noGrp="1"/>
          </p:cNvSpPr>
          <p:nvPr>
            <p:ph type="sldNum" sz="quarter" idx="5"/>
          </p:nvPr>
        </p:nvSpPr>
        <p:spPr/>
        <p:txBody>
          <a:bodyPr/>
          <a:lstStyle/>
          <a:p>
            <a:fld id="{CFCFD45A-99BB-4C58-9AE0-800C4FD2F723}" type="slidenum">
              <a:rPr lang="en-US" smtClean="0"/>
              <a:t>40</a:t>
            </a:fld>
            <a:endParaRPr lang="en-US"/>
          </a:p>
        </p:txBody>
      </p:sp>
    </p:spTree>
    <p:extLst>
      <p:ext uri="{BB962C8B-B14F-4D97-AF65-F5344CB8AC3E}">
        <p14:creationId xmlns:p14="http://schemas.microsoft.com/office/powerpoint/2010/main" val="4094089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PS al rifrattometro 1020</a:t>
            </a:r>
          </a:p>
        </p:txBody>
      </p:sp>
      <p:sp>
        <p:nvSpPr>
          <p:cNvPr id="4" name="Slide Number Placeholder 3"/>
          <p:cNvSpPr>
            <a:spLocks noGrp="1"/>
          </p:cNvSpPr>
          <p:nvPr>
            <p:ph type="sldNum" sz="quarter" idx="5"/>
          </p:nvPr>
        </p:nvSpPr>
        <p:spPr/>
        <p:txBody>
          <a:bodyPr/>
          <a:lstStyle/>
          <a:p>
            <a:fld id="{7D7A8706-0B1C-4674-979C-CD444A0C5B65}" type="slidenum">
              <a:rPr lang="en-US" smtClean="0"/>
              <a:t>48</a:t>
            </a:fld>
            <a:endParaRPr lang="en-US"/>
          </a:p>
        </p:txBody>
      </p:sp>
    </p:spTree>
    <p:extLst>
      <p:ext uri="{BB962C8B-B14F-4D97-AF65-F5344CB8AC3E}">
        <p14:creationId xmlns:p14="http://schemas.microsoft.com/office/powerpoint/2010/main" val="1417199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a:t>colangite</a:t>
            </a:r>
            <a:endParaRPr lang="it-IT" dirty="0"/>
          </a:p>
        </p:txBody>
      </p:sp>
      <p:sp>
        <p:nvSpPr>
          <p:cNvPr id="4" name="Slide Number Placeholder 3"/>
          <p:cNvSpPr>
            <a:spLocks noGrp="1"/>
          </p:cNvSpPr>
          <p:nvPr>
            <p:ph type="sldNum" sz="quarter" idx="5"/>
          </p:nvPr>
        </p:nvSpPr>
        <p:spPr/>
        <p:txBody>
          <a:bodyPr/>
          <a:lstStyle/>
          <a:p>
            <a:fld id="{7D7A8706-0B1C-4674-979C-CD444A0C5B65}" type="slidenum">
              <a:rPr lang="en-US" smtClean="0"/>
              <a:t>49</a:t>
            </a:fld>
            <a:endParaRPr lang="en-US"/>
          </a:p>
        </p:txBody>
      </p:sp>
    </p:spTree>
    <p:extLst>
      <p:ext uri="{BB962C8B-B14F-4D97-AF65-F5344CB8AC3E}">
        <p14:creationId xmlns:p14="http://schemas.microsoft.com/office/powerpoint/2010/main" val="3909859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2FE507-7E73-454B-A63B-686D8E800301}"/>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2D1360B5-50FE-244E-A9A0-60C610496F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DFDB3238-6F8E-E64B-AAA8-2361E3340B70}"/>
              </a:ext>
            </a:extLst>
          </p:cNvPr>
          <p:cNvSpPr>
            <a:spLocks noGrp="1"/>
          </p:cNvSpPr>
          <p:nvPr>
            <p:ph type="dt" sz="half" idx="10"/>
          </p:nvPr>
        </p:nvSpPr>
        <p:spPr/>
        <p:txBody>
          <a:bodyPr/>
          <a:lstStyle/>
          <a:p>
            <a:fld id="{B70399CC-E42F-E84B-9A63-B144F8747B95}" type="datetimeFigureOut">
              <a:rPr lang="it-IT" smtClean="0"/>
              <a:t>15/05/2026</a:t>
            </a:fld>
            <a:endParaRPr lang="it-IT"/>
          </a:p>
        </p:txBody>
      </p:sp>
      <p:sp>
        <p:nvSpPr>
          <p:cNvPr id="5" name="Segnaposto piè di pagina 4">
            <a:extLst>
              <a:ext uri="{FF2B5EF4-FFF2-40B4-BE49-F238E27FC236}">
                <a16:creationId xmlns:a16="http://schemas.microsoft.com/office/drawing/2014/main" id="{6A78BD47-B065-5548-A1A8-C5D2621EC6D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87113D6-1354-0D48-BD49-38A5F3D174A2}"/>
              </a:ext>
            </a:extLst>
          </p:cNvPr>
          <p:cNvSpPr>
            <a:spLocks noGrp="1"/>
          </p:cNvSpPr>
          <p:nvPr>
            <p:ph type="sldNum" sz="quarter" idx="12"/>
          </p:nvPr>
        </p:nvSpPr>
        <p:spPr/>
        <p:txBody>
          <a:bodyPr/>
          <a:lstStyle/>
          <a:p>
            <a:fld id="{975549D3-08C3-674E-A11E-BF033CE943C4}" type="slidenum">
              <a:rPr lang="it-IT" smtClean="0"/>
              <a:t>‹#›</a:t>
            </a:fld>
            <a:endParaRPr lang="it-IT"/>
          </a:p>
        </p:txBody>
      </p:sp>
    </p:spTree>
    <p:extLst>
      <p:ext uri="{BB962C8B-B14F-4D97-AF65-F5344CB8AC3E}">
        <p14:creationId xmlns:p14="http://schemas.microsoft.com/office/powerpoint/2010/main" val="276338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0C6A402-6FE9-1549-A615-1D20FBE69616}"/>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1FF626CA-5A25-B240-9051-A43EFFA491F0}"/>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FF1594B-B874-8149-A6C7-0EE99F195C2F}"/>
              </a:ext>
            </a:extLst>
          </p:cNvPr>
          <p:cNvSpPr>
            <a:spLocks noGrp="1"/>
          </p:cNvSpPr>
          <p:nvPr>
            <p:ph type="dt" sz="half" idx="10"/>
          </p:nvPr>
        </p:nvSpPr>
        <p:spPr/>
        <p:txBody>
          <a:bodyPr/>
          <a:lstStyle/>
          <a:p>
            <a:fld id="{B70399CC-E42F-E84B-9A63-B144F8747B95}" type="datetimeFigureOut">
              <a:rPr lang="it-IT" smtClean="0"/>
              <a:t>15/05/2026</a:t>
            </a:fld>
            <a:endParaRPr lang="it-IT"/>
          </a:p>
        </p:txBody>
      </p:sp>
      <p:sp>
        <p:nvSpPr>
          <p:cNvPr id="5" name="Segnaposto piè di pagina 4">
            <a:extLst>
              <a:ext uri="{FF2B5EF4-FFF2-40B4-BE49-F238E27FC236}">
                <a16:creationId xmlns:a16="http://schemas.microsoft.com/office/drawing/2014/main" id="{FADF59EC-84AB-5544-ADAD-20DC0503BA0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0AFAAFC-AF59-B049-84A5-C2399678C5C1}"/>
              </a:ext>
            </a:extLst>
          </p:cNvPr>
          <p:cNvSpPr>
            <a:spLocks noGrp="1"/>
          </p:cNvSpPr>
          <p:nvPr>
            <p:ph type="sldNum" sz="quarter" idx="12"/>
          </p:nvPr>
        </p:nvSpPr>
        <p:spPr/>
        <p:txBody>
          <a:bodyPr/>
          <a:lstStyle/>
          <a:p>
            <a:fld id="{975549D3-08C3-674E-A11E-BF033CE943C4}" type="slidenum">
              <a:rPr lang="it-IT" smtClean="0"/>
              <a:t>‹#›</a:t>
            </a:fld>
            <a:endParaRPr lang="it-IT"/>
          </a:p>
        </p:txBody>
      </p:sp>
    </p:spTree>
    <p:extLst>
      <p:ext uri="{BB962C8B-B14F-4D97-AF65-F5344CB8AC3E}">
        <p14:creationId xmlns:p14="http://schemas.microsoft.com/office/powerpoint/2010/main" val="924234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7A6C3B38-B6DA-1447-94D8-C6E882889EA4}"/>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58B3490-948F-BC40-820A-DB2CAE655B01}"/>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CEF3601-E1BC-4F4F-8677-7F08204EA09C}"/>
              </a:ext>
            </a:extLst>
          </p:cNvPr>
          <p:cNvSpPr>
            <a:spLocks noGrp="1"/>
          </p:cNvSpPr>
          <p:nvPr>
            <p:ph type="dt" sz="half" idx="10"/>
          </p:nvPr>
        </p:nvSpPr>
        <p:spPr/>
        <p:txBody>
          <a:bodyPr/>
          <a:lstStyle/>
          <a:p>
            <a:fld id="{B70399CC-E42F-E84B-9A63-B144F8747B95}" type="datetimeFigureOut">
              <a:rPr lang="it-IT" smtClean="0"/>
              <a:t>15/05/2026</a:t>
            </a:fld>
            <a:endParaRPr lang="it-IT"/>
          </a:p>
        </p:txBody>
      </p:sp>
      <p:sp>
        <p:nvSpPr>
          <p:cNvPr id="5" name="Segnaposto piè di pagina 4">
            <a:extLst>
              <a:ext uri="{FF2B5EF4-FFF2-40B4-BE49-F238E27FC236}">
                <a16:creationId xmlns:a16="http://schemas.microsoft.com/office/drawing/2014/main" id="{430A9985-6C4A-FF47-830D-F42DAE8BB57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0777D46-2843-6041-93F3-C5BF651514F1}"/>
              </a:ext>
            </a:extLst>
          </p:cNvPr>
          <p:cNvSpPr>
            <a:spLocks noGrp="1"/>
          </p:cNvSpPr>
          <p:nvPr>
            <p:ph type="sldNum" sz="quarter" idx="12"/>
          </p:nvPr>
        </p:nvSpPr>
        <p:spPr/>
        <p:txBody>
          <a:bodyPr/>
          <a:lstStyle/>
          <a:p>
            <a:fld id="{975549D3-08C3-674E-A11E-BF033CE943C4}" type="slidenum">
              <a:rPr lang="it-IT" smtClean="0"/>
              <a:t>‹#›</a:t>
            </a:fld>
            <a:endParaRPr lang="it-IT"/>
          </a:p>
        </p:txBody>
      </p:sp>
    </p:spTree>
    <p:extLst>
      <p:ext uri="{BB962C8B-B14F-4D97-AF65-F5344CB8AC3E}">
        <p14:creationId xmlns:p14="http://schemas.microsoft.com/office/powerpoint/2010/main" val="5901136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5/15/2026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72816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79387A0-373C-D84C-BD19-A8EB6717A87C}"/>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34B2D82-531E-0A47-8B96-6F3AD32952CE}"/>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9D855B5-1B99-5240-B109-804E19F736AE}"/>
              </a:ext>
            </a:extLst>
          </p:cNvPr>
          <p:cNvSpPr>
            <a:spLocks noGrp="1"/>
          </p:cNvSpPr>
          <p:nvPr>
            <p:ph type="dt" sz="half" idx="10"/>
          </p:nvPr>
        </p:nvSpPr>
        <p:spPr/>
        <p:txBody>
          <a:bodyPr/>
          <a:lstStyle/>
          <a:p>
            <a:fld id="{B70399CC-E42F-E84B-9A63-B144F8747B95}" type="datetimeFigureOut">
              <a:rPr lang="it-IT" smtClean="0"/>
              <a:t>15/05/2026</a:t>
            </a:fld>
            <a:endParaRPr lang="it-IT"/>
          </a:p>
        </p:txBody>
      </p:sp>
      <p:sp>
        <p:nvSpPr>
          <p:cNvPr id="5" name="Segnaposto piè di pagina 4">
            <a:extLst>
              <a:ext uri="{FF2B5EF4-FFF2-40B4-BE49-F238E27FC236}">
                <a16:creationId xmlns:a16="http://schemas.microsoft.com/office/drawing/2014/main" id="{8ACB1F0D-E322-5E46-8CD2-43AACE8A11F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E519DDF-02ED-714E-A494-DA74832C7E6D}"/>
              </a:ext>
            </a:extLst>
          </p:cNvPr>
          <p:cNvSpPr>
            <a:spLocks noGrp="1"/>
          </p:cNvSpPr>
          <p:nvPr>
            <p:ph type="sldNum" sz="quarter" idx="12"/>
          </p:nvPr>
        </p:nvSpPr>
        <p:spPr/>
        <p:txBody>
          <a:bodyPr/>
          <a:lstStyle/>
          <a:p>
            <a:fld id="{975549D3-08C3-674E-A11E-BF033CE943C4}" type="slidenum">
              <a:rPr lang="it-IT" smtClean="0"/>
              <a:t>‹#›</a:t>
            </a:fld>
            <a:endParaRPr lang="it-IT"/>
          </a:p>
        </p:txBody>
      </p:sp>
    </p:spTree>
    <p:extLst>
      <p:ext uri="{BB962C8B-B14F-4D97-AF65-F5344CB8AC3E}">
        <p14:creationId xmlns:p14="http://schemas.microsoft.com/office/powerpoint/2010/main" val="1593518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D9C96D8-A8BA-C443-AEBD-5051713AE5A4}"/>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2C95C303-3996-AA4F-B37A-73122EAA87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796A0C50-CAF6-FA40-8232-14059EB59453}"/>
              </a:ext>
            </a:extLst>
          </p:cNvPr>
          <p:cNvSpPr>
            <a:spLocks noGrp="1"/>
          </p:cNvSpPr>
          <p:nvPr>
            <p:ph type="dt" sz="half" idx="10"/>
          </p:nvPr>
        </p:nvSpPr>
        <p:spPr/>
        <p:txBody>
          <a:bodyPr/>
          <a:lstStyle/>
          <a:p>
            <a:fld id="{B70399CC-E42F-E84B-9A63-B144F8747B95}" type="datetimeFigureOut">
              <a:rPr lang="it-IT" smtClean="0"/>
              <a:t>15/05/2026</a:t>
            </a:fld>
            <a:endParaRPr lang="it-IT"/>
          </a:p>
        </p:txBody>
      </p:sp>
      <p:sp>
        <p:nvSpPr>
          <p:cNvPr id="5" name="Segnaposto piè di pagina 4">
            <a:extLst>
              <a:ext uri="{FF2B5EF4-FFF2-40B4-BE49-F238E27FC236}">
                <a16:creationId xmlns:a16="http://schemas.microsoft.com/office/drawing/2014/main" id="{AE66A145-3595-B04F-B885-4B45108DE61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8FEEA77-3CE1-FB4F-9E78-D45479445571}"/>
              </a:ext>
            </a:extLst>
          </p:cNvPr>
          <p:cNvSpPr>
            <a:spLocks noGrp="1"/>
          </p:cNvSpPr>
          <p:nvPr>
            <p:ph type="sldNum" sz="quarter" idx="12"/>
          </p:nvPr>
        </p:nvSpPr>
        <p:spPr/>
        <p:txBody>
          <a:bodyPr/>
          <a:lstStyle/>
          <a:p>
            <a:fld id="{975549D3-08C3-674E-A11E-BF033CE943C4}" type="slidenum">
              <a:rPr lang="it-IT" smtClean="0"/>
              <a:t>‹#›</a:t>
            </a:fld>
            <a:endParaRPr lang="it-IT"/>
          </a:p>
        </p:txBody>
      </p:sp>
    </p:spTree>
    <p:extLst>
      <p:ext uri="{BB962C8B-B14F-4D97-AF65-F5344CB8AC3E}">
        <p14:creationId xmlns:p14="http://schemas.microsoft.com/office/powerpoint/2010/main" val="1608051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C4C6B2-D699-9F4C-88B8-90B803689C2D}"/>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EB36E6C-F4B9-2049-9A58-90E9C6732346}"/>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4F2EAC5D-0CCD-1049-A365-F284C509D7B2}"/>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2642BD80-3090-A74A-8E5E-095ADB83AF15}"/>
              </a:ext>
            </a:extLst>
          </p:cNvPr>
          <p:cNvSpPr>
            <a:spLocks noGrp="1"/>
          </p:cNvSpPr>
          <p:nvPr>
            <p:ph type="dt" sz="half" idx="10"/>
          </p:nvPr>
        </p:nvSpPr>
        <p:spPr/>
        <p:txBody>
          <a:bodyPr/>
          <a:lstStyle/>
          <a:p>
            <a:fld id="{B70399CC-E42F-E84B-9A63-B144F8747B95}" type="datetimeFigureOut">
              <a:rPr lang="it-IT" smtClean="0"/>
              <a:t>15/05/2026</a:t>
            </a:fld>
            <a:endParaRPr lang="it-IT"/>
          </a:p>
        </p:txBody>
      </p:sp>
      <p:sp>
        <p:nvSpPr>
          <p:cNvPr id="6" name="Segnaposto piè di pagina 5">
            <a:extLst>
              <a:ext uri="{FF2B5EF4-FFF2-40B4-BE49-F238E27FC236}">
                <a16:creationId xmlns:a16="http://schemas.microsoft.com/office/drawing/2014/main" id="{435D03C2-8074-4841-BE0E-AFE0E7EB24D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4DF3024F-FB21-CB41-81F4-488A0D855A79}"/>
              </a:ext>
            </a:extLst>
          </p:cNvPr>
          <p:cNvSpPr>
            <a:spLocks noGrp="1"/>
          </p:cNvSpPr>
          <p:nvPr>
            <p:ph type="sldNum" sz="quarter" idx="12"/>
          </p:nvPr>
        </p:nvSpPr>
        <p:spPr/>
        <p:txBody>
          <a:bodyPr/>
          <a:lstStyle/>
          <a:p>
            <a:fld id="{975549D3-08C3-674E-A11E-BF033CE943C4}" type="slidenum">
              <a:rPr lang="it-IT" smtClean="0"/>
              <a:t>‹#›</a:t>
            </a:fld>
            <a:endParaRPr lang="it-IT"/>
          </a:p>
        </p:txBody>
      </p:sp>
    </p:spTree>
    <p:extLst>
      <p:ext uri="{BB962C8B-B14F-4D97-AF65-F5344CB8AC3E}">
        <p14:creationId xmlns:p14="http://schemas.microsoft.com/office/powerpoint/2010/main" val="987268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37BA629-66D8-E340-9A29-CEA248A2D059}"/>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742218EE-B186-1048-9375-1ACC5C2E16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88368934-9841-204E-814E-99D54DCFC873}"/>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FFFABBE6-6BEF-F94F-8800-B141B685AE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788A7C83-CC8E-7C44-BF24-5E15EDEA8F0B}"/>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DD1AC396-3C02-4141-99C7-D1F42627FB60}"/>
              </a:ext>
            </a:extLst>
          </p:cNvPr>
          <p:cNvSpPr>
            <a:spLocks noGrp="1"/>
          </p:cNvSpPr>
          <p:nvPr>
            <p:ph type="dt" sz="half" idx="10"/>
          </p:nvPr>
        </p:nvSpPr>
        <p:spPr/>
        <p:txBody>
          <a:bodyPr/>
          <a:lstStyle/>
          <a:p>
            <a:fld id="{B70399CC-E42F-E84B-9A63-B144F8747B95}" type="datetimeFigureOut">
              <a:rPr lang="it-IT" smtClean="0"/>
              <a:t>15/05/2026</a:t>
            </a:fld>
            <a:endParaRPr lang="it-IT"/>
          </a:p>
        </p:txBody>
      </p:sp>
      <p:sp>
        <p:nvSpPr>
          <p:cNvPr id="8" name="Segnaposto piè di pagina 7">
            <a:extLst>
              <a:ext uri="{FF2B5EF4-FFF2-40B4-BE49-F238E27FC236}">
                <a16:creationId xmlns:a16="http://schemas.microsoft.com/office/drawing/2014/main" id="{0B3FB578-A12D-1B44-8BC8-A98B59D311DA}"/>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384A02AC-8AE9-8944-92DA-BFF764FBFCAE}"/>
              </a:ext>
            </a:extLst>
          </p:cNvPr>
          <p:cNvSpPr>
            <a:spLocks noGrp="1"/>
          </p:cNvSpPr>
          <p:nvPr>
            <p:ph type="sldNum" sz="quarter" idx="12"/>
          </p:nvPr>
        </p:nvSpPr>
        <p:spPr/>
        <p:txBody>
          <a:bodyPr/>
          <a:lstStyle/>
          <a:p>
            <a:fld id="{975549D3-08C3-674E-A11E-BF033CE943C4}" type="slidenum">
              <a:rPr lang="it-IT" smtClean="0"/>
              <a:t>‹#›</a:t>
            </a:fld>
            <a:endParaRPr lang="it-IT"/>
          </a:p>
        </p:txBody>
      </p:sp>
    </p:spTree>
    <p:extLst>
      <p:ext uri="{BB962C8B-B14F-4D97-AF65-F5344CB8AC3E}">
        <p14:creationId xmlns:p14="http://schemas.microsoft.com/office/powerpoint/2010/main" val="1200632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666E11F-9A0B-EE43-86BF-D19493DB2AE5}"/>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F73A6A19-40F8-0742-BD99-DE792B304037}"/>
              </a:ext>
            </a:extLst>
          </p:cNvPr>
          <p:cNvSpPr>
            <a:spLocks noGrp="1"/>
          </p:cNvSpPr>
          <p:nvPr>
            <p:ph type="dt" sz="half" idx="10"/>
          </p:nvPr>
        </p:nvSpPr>
        <p:spPr/>
        <p:txBody>
          <a:bodyPr/>
          <a:lstStyle/>
          <a:p>
            <a:fld id="{B70399CC-E42F-E84B-9A63-B144F8747B95}" type="datetimeFigureOut">
              <a:rPr lang="it-IT" smtClean="0"/>
              <a:t>15/05/2026</a:t>
            </a:fld>
            <a:endParaRPr lang="it-IT"/>
          </a:p>
        </p:txBody>
      </p:sp>
      <p:sp>
        <p:nvSpPr>
          <p:cNvPr id="4" name="Segnaposto piè di pagina 3">
            <a:extLst>
              <a:ext uri="{FF2B5EF4-FFF2-40B4-BE49-F238E27FC236}">
                <a16:creationId xmlns:a16="http://schemas.microsoft.com/office/drawing/2014/main" id="{D113A437-C125-E54F-A27C-7302B1409C0E}"/>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3F156B91-5C22-2E42-BAD0-DBBC7EFA8EF2}"/>
              </a:ext>
            </a:extLst>
          </p:cNvPr>
          <p:cNvSpPr>
            <a:spLocks noGrp="1"/>
          </p:cNvSpPr>
          <p:nvPr>
            <p:ph type="sldNum" sz="quarter" idx="12"/>
          </p:nvPr>
        </p:nvSpPr>
        <p:spPr/>
        <p:txBody>
          <a:bodyPr/>
          <a:lstStyle/>
          <a:p>
            <a:fld id="{975549D3-08C3-674E-A11E-BF033CE943C4}" type="slidenum">
              <a:rPr lang="it-IT" smtClean="0"/>
              <a:t>‹#›</a:t>
            </a:fld>
            <a:endParaRPr lang="it-IT"/>
          </a:p>
        </p:txBody>
      </p:sp>
    </p:spTree>
    <p:extLst>
      <p:ext uri="{BB962C8B-B14F-4D97-AF65-F5344CB8AC3E}">
        <p14:creationId xmlns:p14="http://schemas.microsoft.com/office/powerpoint/2010/main" val="907274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8FA795ED-D5A2-304F-A2ED-93639975E4D6}"/>
              </a:ext>
            </a:extLst>
          </p:cNvPr>
          <p:cNvSpPr>
            <a:spLocks noGrp="1"/>
          </p:cNvSpPr>
          <p:nvPr>
            <p:ph type="dt" sz="half" idx="10"/>
          </p:nvPr>
        </p:nvSpPr>
        <p:spPr/>
        <p:txBody>
          <a:bodyPr/>
          <a:lstStyle/>
          <a:p>
            <a:fld id="{B70399CC-E42F-E84B-9A63-B144F8747B95}" type="datetimeFigureOut">
              <a:rPr lang="it-IT" smtClean="0"/>
              <a:t>15/05/2026</a:t>
            </a:fld>
            <a:endParaRPr lang="it-IT"/>
          </a:p>
        </p:txBody>
      </p:sp>
      <p:sp>
        <p:nvSpPr>
          <p:cNvPr id="3" name="Segnaposto piè di pagina 2">
            <a:extLst>
              <a:ext uri="{FF2B5EF4-FFF2-40B4-BE49-F238E27FC236}">
                <a16:creationId xmlns:a16="http://schemas.microsoft.com/office/drawing/2014/main" id="{5C1DF1C5-01F2-0644-8946-AE72C1BC0145}"/>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EE037DDE-E5FE-BF49-8479-18B66A6F42FA}"/>
              </a:ext>
            </a:extLst>
          </p:cNvPr>
          <p:cNvSpPr>
            <a:spLocks noGrp="1"/>
          </p:cNvSpPr>
          <p:nvPr>
            <p:ph type="sldNum" sz="quarter" idx="12"/>
          </p:nvPr>
        </p:nvSpPr>
        <p:spPr/>
        <p:txBody>
          <a:bodyPr/>
          <a:lstStyle/>
          <a:p>
            <a:fld id="{975549D3-08C3-674E-A11E-BF033CE943C4}" type="slidenum">
              <a:rPr lang="it-IT" smtClean="0"/>
              <a:t>‹#›</a:t>
            </a:fld>
            <a:endParaRPr lang="it-IT"/>
          </a:p>
        </p:txBody>
      </p:sp>
    </p:spTree>
    <p:extLst>
      <p:ext uri="{BB962C8B-B14F-4D97-AF65-F5344CB8AC3E}">
        <p14:creationId xmlns:p14="http://schemas.microsoft.com/office/powerpoint/2010/main" val="1719533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2A03401-ADDD-A84F-96B4-8AB4FB4FC28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38EEE84-29BE-9144-B556-428830D870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6181803C-38F1-0346-8FA8-56097708EE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5E7D4592-29F8-414F-9503-901A1BB523EE}"/>
              </a:ext>
            </a:extLst>
          </p:cNvPr>
          <p:cNvSpPr>
            <a:spLocks noGrp="1"/>
          </p:cNvSpPr>
          <p:nvPr>
            <p:ph type="dt" sz="half" idx="10"/>
          </p:nvPr>
        </p:nvSpPr>
        <p:spPr/>
        <p:txBody>
          <a:bodyPr/>
          <a:lstStyle/>
          <a:p>
            <a:fld id="{B70399CC-E42F-E84B-9A63-B144F8747B95}" type="datetimeFigureOut">
              <a:rPr lang="it-IT" smtClean="0"/>
              <a:t>15/05/2026</a:t>
            </a:fld>
            <a:endParaRPr lang="it-IT"/>
          </a:p>
        </p:txBody>
      </p:sp>
      <p:sp>
        <p:nvSpPr>
          <p:cNvPr id="6" name="Segnaposto piè di pagina 5">
            <a:extLst>
              <a:ext uri="{FF2B5EF4-FFF2-40B4-BE49-F238E27FC236}">
                <a16:creationId xmlns:a16="http://schemas.microsoft.com/office/drawing/2014/main" id="{C8247157-941D-E542-A0CE-D26D51B6EB4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9A317CC-044F-874E-A737-874C2CCACC68}"/>
              </a:ext>
            </a:extLst>
          </p:cNvPr>
          <p:cNvSpPr>
            <a:spLocks noGrp="1"/>
          </p:cNvSpPr>
          <p:nvPr>
            <p:ph type="sldNum" sz="quarter" idx="12"/>
          </p:nvPr>
        </p:nvSpPr>
        <p:spPr/>
        <p:txBody>
          <a:bodyPr/>
          <a:lstStyle/>
          <a:p>
            <a:fld id="{975549D3-08C3-674E-A11E-BF033CE943C4}" type="slidenum">
              <a:rPr lang="it-IT" smtClean="0"/>
              <a:t>‹#›</a:t>
            </a:fld>
            <a:endParaRPr lang="it-IT"/>
          </a:p>
        </p:txBody>
      </p:sp>
    </p:spTree>
    <p:extLst>
      <p:ext uri="{BB962C8B-B14F-4D97-AF65-F5344CB8AC3E}">
        <p14:creationId xmlns:p14="http://schemas.microsoft.com/office/powerpoint/2010/main" val="1257586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737997-92C1-F942-9A4F-03116EA75FE4}"/>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1DC25EF9-F17E-1A46-B69B-CFB2508BC9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1F5AFF7B-2984-0747-80FE-F09893D25D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3125D379-E502-9A4F-995D-0DC8A1C482E6}"/>
              </a:ext>
            </a:extLst>
          </p:cNvPr>
          <p:cNvSpPr>
            <a:spLocks noGrp="1"/>
          </p:cNvSpPr>
          <p:nvPr>
            <p:ph type="dt" sz="half" idx="10"/>
          </p:nvPr>
        </p:nvSpPr>
        <p:spPr/>
        <p:txBody>
          <a:bodyPr/>
          <a:lstStyle/>
          <a:p>
            <a:fld id="{B70399CC-E42F-E84B-9A63-B144F8747B95}" type="datetimeFigureOut">
              <a:rPr lang="it-IT" smtClean="0"/>
              <a:t>15/05/2026</a:t>
            </a:fld>
            <a:endParaRPr lang="it-IT"/>
          </a:p>
        </p:txBody>
      </p:sp>
      <p:sp>
        <p:nvSpPr>
          <p:cNvPr id="6" name="Segnaposto piè di pagina 5">
            <a:extLst>
              <a:ext uri="{FF2B5EF4-FFF2-40B4-BE49-F238E27FC236}">
                <a16:creationId xmlns:a16="http://schemas.microsoft.com/office/drawing/2014/main" id="{C8346846-4C75-6745-8FF0-9E974A077C59}"/>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6B13B69D-47B8-9346-9E94-EFDD1E578713}"/>
              </a:ext>
            </a:extLst>
          </p:cNvPr>
          <p:cNvSpPr>
            <a:spLocks noGrp="1"/>
          </p:cNvSpPr>
          <p:nvPr>
            <p:ph type="sldNum" sz="quarter" idx="12"/>
          </p:nvPr>
        </p:nvSpPr>
        <p:spPr/>
        <p:txBody>
          <a:bodyPr/>
          <a:lstStyle/>
          <a:p>
            <a:fld id="{975549D3-08C3-674E-A11E-BF033CE943C4}" type="slidenum">
              <a:rPr lang="it-IT" smtClean="0"/>
              <a:t>‹#›</a:t>
            </a:fld>
            <a:endParaRPr lang="it-IT"/>
          </a:p>
        </p:txBody>
      </p:sp>
    </p:spTree>
    <p:extLst>
      <p:ext uri="{BB962C8B-B14F-4D97-AF65-F5344CB8AC3E}">
        <p14:creationId xmlns:p14="http://schemas.microsoft.com/office/powerpoint/2010/main" val="4008487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F5C3DA61-1EA1-7346-A448-084553D593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4B35E882-BD8B-3749-AB09-CB5925F119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D344C53-D22F-EA41-91AB-51CB868797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0399CC-E42F-E84B-9A63-B144F8747B95}" type="datetimeFigureOut">
              <a:rPr lang="it-IT" smtClean="0"/>
              <a:t>15/05/2026</a:t>
            </a:fld>
            <a:endParaRPr lang="it-IT"/>
          </a:p>
        </p:txBody>
      </p:sp>
      <p:sp>
        <p:nvSpPr>
          <p:cNvPr id="5" name="Segnaposto piè di pagina 4">
            <a:extLst>
              <a:ext uri="{FF2B5EF4-FFF2-40B4-BE49-F238E27FC236}">
                <a16:creationId xmlns:a16="http://schemas.microsoft.com/office/drawing/2014/main" id="{AD5F766C-68B5-0340-AD29-E6FDAA8FBE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E0B7EC00-EECD-C244-9F04-7CD3CC7DB8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5549D3-08C3-674E-A11E-BF033CE943C4}" type="slidenum">
              <a:rPr lang="it-IT" smtClean="0"/>
              <a:t>‹#›</a:t>
            </a:fld>
            <a:endParaRPr lang="it-IT"/>
          </a:p>
        </p:txBody>
      </p:sp>
    </p:spTree>
    <p:extLst>
      <p:ext uri="{BB962C8B-B14F-4D97-AF65-F5344CB8AC3E}">
        <p14:creationId xmlns:p14="http://schemas.microsoft.com/office/powerpoint/2010/main" val="16719863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25.jpg"/><Relationship Id="rId4" Type="http://schemas.openxmlformats.org/officeDocument/2006/relationships/image" Target="../media/image2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8.emf"/><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3.jpg"/><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F6D9F7-CD18-4A61-BC7D-896374CFBBEC}"/>
              </a:ext>
            </a:extLst>
          </p:cNvPr>
          <p:cNvSpPr txBox="1"/>
          <p:nvPr/>
        </p:nvSpPr>
        <p:spPr>
          <a:xfrm>
            <a:off x="1098839" y="698951"/>
            <a:ext cx="9923388" cy="1200329"/>
          </a:xfrm>
          <a:prstGeom prst="rect">
            <a:avLst/>
          </a:prstGeom>
          <a:noFill/>
        </p:spPr>
        <p:txBody>
          <a:bodyPr wrap="square" rtlCol="0">
            <a:spAutoFit/>
          </a:bodyPr>
          <a:lstStyle/>
          <a:p>
            <a:pPr algn="ctr"/>
            <a:r>
              <a:rPr lang="en-US" sz="7200" b="1" dirty="0">
                <a:solidFill>
                  <a:srgbClr val="00B050"/>
                </a:solidFill>
              </a:rPr>
              <a:t>PATOLOGIA CLINICA</a:t>
            </a:r>
          </a:p>
        </p:txBody>
      </p:sp>
      <p:pic>
        <p:nvPicPr>
          <p:cNvPr id="6" name="Picture 6" descr="logo burlo_colore">
            <a:extLst>
              <a:ext uri="{FF2B5EF4-FFF2-40B4-BE49-F238E27FC236}">
                <a16:creationId xmlns:a16="http://schemas.microsoft.com/office/drawing/2014/main" id="{19B7DFD1-790C-352F-8B56-504BA01E04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343" y="5437819"/>
            <a:ext cx="3289797" cy="1095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CAFE7B1A-F206-A51F-84FA-CAA2F672A1B9}"/>
              </a:ext>
            </a:extLst>
          </p:cNvPr>
          <p:cNvSpPr txBox="1"/>
          <p:nvPr/>
        </p:nvSpPr>
        <p:spPr>
          <a:xfrm>
            <a:off x="4716594" y="4495803"/>
            <a:ext cx="1947649" cy="369332"/>
          </a:xfrm>
          <a:prstGeom prst="rect">
            <a:avLst/>
          </a:prstGeom>
          <a:noFill/>
        </p:spPr>
        <p:txBody>
          <a:bodyPr wrap="none" rtlCol="0">
            <a:spAutoFit/>
          </a:bodyPr>
          <a:lstStyle/>
          <a:p>
            <a:r>
              <a:rPr lang="en-GB" dirty="0"/>
              <a:t>Alberto Tommasini</a:t>
            </a:r>
          </a:p>
        </p:txBody>
      </p:sp>
      <p:pic>
        <p:nvPicPr>
          <p:cNvPr id="8" name="Picture 2" descr="Università degli studi di Trieste">
            <a:extLst>
              <a:ext uri="{FF2B5EF4-FFF2-40B4-BE49-F238E27FC236}">
                <a16:creationId xmlns:a16="http://schemas.microsoft.com/office/drawing/2014/main" id="{D57E5811-6619-CEEC-3DEE-86FF48CC99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7400" y="5395861"/>
            <a:ext cx="6254827" cy="10957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799962E-512C-81F3-867F-47AD19F44029}"/>
              </a:ext>
            </a:extLst>
          </p:cNvPr>
          <p:cNvPicPr>
            <a:picLocks noChangeAspect="1"/>
          </p:cNvPicPr>
          <p:nvPr/>
        </p:nvPicPr>
        <p:blipFill>
          <a:blip r:embed="rId4"/>
          <a:stretch>
            <a:fillRect/>
          </a:stretch>
        </p:blipFill>
        <p:spPr>
          <a:xfrm>
            <a:off x="4425614" y="5371364"/>
            <a:ext cx="142283" cy="1144729"/>
          </a:xfrm>
          <a:prstGeom prst="rect">
            <a:avLst/>
          </a:prstGeom>
        </p:spPr>
      </p:pic>
      <p:cxnSp>
        <p:nvCxnSpPr>
          <p:cNvPr id="10" name="Straight Connector 9">
            <a:extLst>
              <a:ext uri="{FF2B5EF4-FFF2-40B4-BE49-F238E27FC236}">
                <a16:creationId xmlns:a16="http://schemas.microsoft.com/office/drawing/2014/main" id="{2D26ACCA-26B7-84E5-A28E-8D566FAFE8C3}"/>
              </a:ext>
            </a:extLst>
          </p:cNvPr>
          <p:cNvCxnSpPr/>
          <p:nvPr/>
        </p:nvCxnSpPr>
        <p:spPr>
          <a:xfrm>
            <a:off x="322259" y="5118249"/>
            <a:ext cx="11640065" cy="0"/>
          </a:xfrm>
          <a:prstGeom prst="line">
            <a:avLst/>
          </a:prstGeom>
          <a:ln w="28575">
            <a:solidFill>
              <a:srgbClr val="556C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30712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660B20-39C2-4FB8-B23D-3F4686626680}"/>
              </a:ext>
            </a:extLst>
          </p:cNvPr>
          <p:cNvSpPr txBox="1"/>
          <p:nvPr/>
        </p:nvSpPr>
        <p:spPr>
          <a:xfrm>
            <a:off x="494778" y="419622"/>
            <a:ext cx="11292214" cy="2739211"/>
          </a:xfrm>
          <a:prstGeom prst="rect">
            <a:avLst/>
          </a:prstGeom>
          <a:noFill/>
        </p:spPr>
        <p:txBody>
          <a:bodyPr wrap="square" rtlCol="0">
            <a:spAutoFit/>
          </a:bodyPr>
          <a:lstStyle/>
          <a:p>
            <a:r>
              <a:rPr lang="en-US" sz="2800" b="1" dirty="0" err="1">
                <a:solidFill>
                  <a:srgbClr val="0070C0"/>
                </a:solidFill>
              </a:rPr>
              <a:t>Ormoni</a:t>
            </a:r>
            <a:r>
              <a:rPr lang="en-US" sz="2800" b="1" dirty="0">
                <a:solidFill>
                  <a:srgbClr val="0070C0"/>
                </a:solidFill>
              </a:rPr>
              <a:t> </a:t>
            </a:r>
            <a:r>
              <a:rPr lang="en-US" sz="2800" b="1" dirty="0" err="1">
                <a:solidFill>
                  <a:srgbClr val="0070C0"/>
                </a:solidFill>
              </a:rPr>
              <a:t>tiroidei</a:t>
            </a:r>
            <a:endParaRPr lang="en-US" sz="2800" b="1" dirty="0">
              <a:solidFill>
                <a:srgbClr val="0070C0"/>
              </a:solidFill>
            </a:endParaRPr>
          </a:p>
          <a:p>
            <a:endParaRPr lang="en-US" sz="2400" dirty="0"/>
          </a:p>
          <a:p>
            <a:r>
              <a:rPr lang="en-US" sz="2400" dirty="0" err="1"/>
              <a:t>Legati</a:t>
            </a:r>
            <a:r>
              <a:rPr lang="en-US" sz="2400" dirty="0"/>
              <a:t> a </a:t>
            </a:r>
            <a:r>
              <a:rPr lang="en-US" sz="2400" dirty="0" err="1"/>
              <a:t>proteine</a:t>
            </a:r>
            <a:r>
              <a:rPr lang="en-US" sz="2400" dirty="0"/>
              <a:t> di </a:t>
            </a:r>
            <a:r>
              <a:rPr lang="en-US" sz="2400" dirty="0" err="1"/>
              <a:t>trasporto</a:t>
            </a:r>
            <a:r>
              <a:rPr lang="en-US" sz="2400" dirty="0"/>
              <a:t> (T3 e T4 </a:t>
            </a:r>
            <a:r>
              <a:rPr lang="en-US" sz="2400" dirty="0" err="1"/>
              <a:t>totali</a:t>
            </a:r>
            <a:r>
              <a:rPr lang="en-US" sz="2400" dirty="0"/>
              <a:t>), e in forma libera (FT3 e FT4)</a:t>
            </a:r>
          </a:p>
          <a:p>
            <a:r>
              <a:rPr lang="en-US" sz="2400" dirty="0"/>
              <a:t>T4 100-200x </a:t>
            </a:r>
            <a:r>
              <a:rPr lang="en-US" sz="2400" dirty="0" err="1"/>
              <a:t>più</a:t>
            </a:r>
            <a:r>
              <a:rPr lang="en-US" sz="2400" dirty="0"/>
              <a:t> </a:t>
            </a:r>
            <a:r>
              <a:rPr lang="en-US" sz="2400" dirty="0" err="1"/>
              <a:t>abbondante</a:t>
            </a:r>
            <a:r>
              <a:rPr lang="en-US" sz="2400" dirty="0"/>
              <a:t> di T3 (</a:t>
            </a:r>
            <a:r>
              <a:rPr lang="en-US" sz="2400" dirty="0" err="1"/>
              <a:t>più</a:t>
            </a:r>
            <a:r>
              <a:rPr lang="en-US" sz="2400" dirty="0"/>
              <a:t> </a:t>
            </a:r>
            <a:r>
              <a:rPr lang="en-US" sz="2400" dirty="0" err="1"/>
              <a:t>potente</a:t>
            </a:r>
            <a:r>
              <a:rPr lang="en-US" sz="2400" dirty="0"/>
              <a:t>)</a:t>
            </a:r>
          </a:p>
          <a:p>
            <a:r>
              <a:rPr lang="en-US" sz="2400" dirty="0"/>
              <a:t>T4 </a:t>
            </a:r>
            <a:r>
              <a:rPr lang="en-US" sz="2400" dirty="0" err="1"/>
              <a:t>deiodinato</a:t>
            </a:r>
            <a:r>
              <a:rPr lang="en-US" sz="2400" dirty="0"/>
              <a:t> a T3 (</a:t>
            </a:r>
            <a:r>
              <a:rPr lang="en-US" sz="2400" dirty="0" err="1"/>
              <a:t>attivo</a:t>
            </a:r>
            <a:r>
              <a:rPr lang="en-US" sz="2400" dirty="0"/>
              <a:t>) o rT3 (</a:t>
            </a:r>
            <a:r>
              <a:rPr lang="en-US" sz="2400" dirty="0" err="1"/>
              <a:t>inattivo</a:t>
            </a:r>
            <a:r>
              <a:rPr lang="en-US" sz="2400" dirty="0"/>
              <a:t>)</a:t>
            </a:r>
          </a:p>
          <a:p>
            <a:endParaRPr lang="en-US" sz="2400" dirty="0"/>
          </a:p>
          <a:p>
            <a:r>
              <a:rPr lang="en-US" sz="2400" dirty="0"/>
              <a:t>T3 e T4 </a:t>
            </a:r>
            <a:r>
              <a:rPr lang="en-US" sz="2400" dirty="0" err="1"/>
              <a:t>attraversano</a:t>
            </a:r>
            <a:r>
              <a:rPr lang="en-US" sz="2400" dirty="0"/>
              <a:t> le membrane e </a:t>
            </a:r>
            <a:r>
              <a:rPr lang="en-US" sz="2400" dirty="0" err="1"/>
              <a:t>legano</a:t>
            </a:r>
            <a:r>
              <a:rPr lang="en-US" sz="2400" dirty="0"/>
              <a:t> </a:t>
            </a:r>
            <a:r>
              <a:rPr lang="en-US" sz="2400" dirty="0" err="1"/>
              <a:t>fattori</a:t>
            </a:r>
            <a:r>
              <a:rPr lang="en-US" sz="2400" dirty="0"/>
              <a:t> di </a:t>
            </a:r>
            <a:r>
              <a:rPr lang="en-US" sz="2400" dirty="0" err="1"/>
              <a:t>trascrizione</a:t>
            </a:r>
            <a:r>
              <a:rPr lang="en-US" sz="2400" dirty="0"/>
              <a:t> </a:t>
            </a:r>
            <a:r>
              <a:rPr lang="en-US" sz="2400" dirty="0" err="1"/>
              <a:t>nucleari</a:t>
            </a:r>
            <a:endParaRPr lang="en-US" sz="2400" dirty="0"/>
          </a:p>
        </p:txBody>
      </p:sp>
      <p:pic>
        <p:nvPicPr>
          <p:cNvPr id="1026" name="Picture 2" descr="La struttura chimica della tiroxina">
            <a:extLst>
              <a:ext uri="{FF2B5EF4-FFF2-40B4-BE49-F238E27FC236}">
                <a16:creationId xmlns:a16="http://schemas.microsoft.com/office/drawing/2014/main" id="{5356AB95-B347-3789-79A6-09382924E2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0710" y="3628734"/>
            <a:ext cx="3143250" cy="2371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1200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7D88B7-9DBD-FD51-9144-85ADF9B7018C}"/>
              </a:ext>
            </a:extLst>
          </p:cNvPr>
          <p:cNvSpPr txBox="1"/>
          <p:nvPr/>
        </p:nvSpPr>
        <p:spPr>
          <a:xfrm>
            <a:off x="339010" y="105013"/>
            <a:ext cx="7965235" cy="3046988"/>
          </a:xfrm>
          <a:prstGeom prst="rect">
            <a:avLst/>
          </a:prstGeom>
          <a:noFill/>
        </p:spPr>
        <p:txBody>
          <a:bodyPr wrap="square">
            <a:spAutoFit/>
          </a:bodyPr>
          <a:lstStyle/>
          <a:p>
            <a:pPr algn="just">
              <a:spcBef>
                <a:spcPts val="1200"/>
              </a:spcBef>
              <a:buNone/>
            </a:pPr>
            <a:r>
              <a:rPr lang="it-IT" dirty="0"/>
              <a:t>Gli </a:t>
            </a:r>
            <a:r>
              <a:rPr lang="it-IT" dirty="0" err="1"/>
              <a:t>immunoassay</a:t>
            </a:r>
            <a:r>
              <a:rPr lang="it-IT" dirty="0"/>
              <a:t> per il dosaggio della tiroxina libera (FT4) utilizzano prevalentemente la tecnica della </a:t>
            </a:r>
            <a:r>
              <a:rPr lang="it-IT" b="1" dirty="0"/>
              <a:t>competizione</a:t>
            </a:r>
            <a:endParaRPr lang="it-IT" dirty="0"/>
          </a:p>
          <a:p>
            <a:pPr algn="just">
              <a:spcBef>
                <a:spcPts val="1200"/>
              </a:spcBef>
              <a:buNone/>
            </a:pPr>
            <a:r>
              <a:rPr lang="it-IT" b="1" dirty="0"/>
              <a:t>Analogo della tiroxina</a:t>
            </a:r>
            <a:r>
              <a:rPr lang="it-IT" dirty="0"/>
              <a:t>: modificato chimicamente in modo che possa legarsi agli anticorpi specifici del test, ma non alle proteine di trasporto naturali.</a:t>
            </a:r>
          </a:p>
          <a:p>
            <a:pPr algn="just">
              <a:spcBef>
                <a:spcPts val="1200"/>
              </a:spcBef>
              <a:buNone/>
            </a:pPr>
            <a:r>
              <a:rPr lang="it-IT" dirty="0"/>
              <a:t>Il test avviene in un unico passaggio in cui vengono miscelati il siero del paziente, l'analogo marcato (con un enzima o un tracciante luminescente) e gli anticorpi anti-T4 (fissati su una fase solida, come </a:t>
            </a:r>
            <a:r>
              <a:rPr lang="it-IT" dirty="0" err="1"/>
              <a:t>microbiglie</a:t>
            </a:r>
            <a:r>
              <a:rPr lang="it-IT" dirty="0"/>
              <a:t> magnetiche).</a:t>
            </a:r>
          </a:p>
          <a:p>
            <a:pPr algn="just">
              <a:spcBef>
                <a:spcPts val="1200"/>
              </a:spcBef>
            </a:pPr>
            <a:r>
              <a:rPr lang="it-IT" dirty="0"/>
              <a:t>Maggiore è la quantità di FT4 nel sangue del paziente, minore sarà la quantità di analogo che riuscirà a legarsi agli anticorpi (quindi segnale basso = Livelli FT4 alti)</a:t>
            </a:r>
          </a:p>
        </p:txBody>
      </p:sp>
      <p:pic>
        <p:nvPicPr>
          <p:cNvPr id="7" name="Picture 6">
            <a:extLst>
              <a:ext uri="{FF2B5EF4-FFF2-40B4-BE49-F238E27FC236}">
                <a16:creationId xmlns:a16="http://schemas.microsoft.com/office/drawing/2014/main" id="{6CDE2250-9582-A21D-0FA1-DA173557119D}"/>
              </a:ext>
            </a:extLst>
          </p:cNvPr>
          <p:cNvPicPr>
            <a:picLocks noChangeAspect="1"/>
          </p:cNvPicPr>
          <p:nvPr/>
        </p:nvPicPr>
        <p:blipFill>
          <a:blip r:embed="rId2"/>
          <a:stretch>
            <a:fillRect/>
          </a:stretch>
        </p:blipFill>
        <p:spPr>
          <a:xfrm>
            <a:off x="339011" y="3312279"/>
            <a:ext cx="6973273" cy="3353268"/>
          </a:xfrm>
          <a:prstGeom prst="rect">
            <a:avLst/>
          </a:prstGeom>
        </p:spPr>
      </p:pic>
      <p:sp>
        <p:nvSpPr>
          <p:cNvPr id="9" name="TextBox 8">
            <a:extLst>
              <a:ext uri="{FF2B5EF4-FFF2-40B4-BE49-F238E27FC236}">
                <a16:creationId xmlns:a16="http://schemas.microsoft.com/office/drawing/2014/main" id="{32222C31-D9A0-19D6-F791-92FEA09B316E}"/>
              </a:ext>
            </a:extLst>
          </p:cNvPr>
          <p:cNvSpPr txBox="1"/>
          <p:nvPr/>
        </p:nvSpPr>
        <p:spPr>
          <a:xfrm>
            <a:off x="7909246" y="3709919"/>
            <a:ext cx="3694923" cy="2862322"/>
          </a:xfrm>
          <a:prstGeom prst="rect">
            <a:avLst/>
          </a:prstGeom>
          <a:noFill/>
        </p:spPr>
        <p:txBody>
          <a:bodyPr wrap="square">
            <a:spAutoFit/>
          </a:bodyPr>
          <a:lstStyle/>
          <a:p>
            <a:pPr>
              <a:buNone/>
            </a:pPr>
            <a:r>
              <a:rPr lang="it-IT" dirty="0"/>
              <a:t>Il test può avere comunque interferenze. I sistemi a due passaggi prevedono un primo lavaggio dopo il legame della FT4 agli anticorpi e solo successivamente l'aggiunta del tracciante. Questo riduce le interferenze proteiche ma è tecnicamente più complesso e costoso da automatizzare su larga scala.</a:t>
            </a:r>
          </a:p>
        </p:txBody>
      </p:sp>
      <p:pic>
        <p:nvPicPr>
          <p:cNvPr id="11" name="Picture 10">
            <a:extLst>
              <a:ext uri="{FF2B5EF4-FFF2-40B4-BE49-F238E27FC236}">
                <a16:creationId xmlns:a16="http://schemas.microsoft.com/office/drawing/2014/main" id="{E01305DE-EE9E-705D-2878-066D89E0EACE}"/>
              </a:ext>
            </a:extLst>
          </p:cNvPr>
          <p:cNvPicPr>
            <a:picLocks noChangeAspect="1"/>
          </p:cNvPicPr>
          <p:nvPr/>
        </p:nvPicPr>
        <p:blipFill>
          <a:blip r:embed="rId3"/>
          <a:stretch>
            <a:fillRect/>
          </a:stretch>
        </p:blipFill>
        <p:spPr>
          <a:xfrm>
            <a:off x="8443022" y="285759"/>
            <a:ext cx="3195361" cy="1961052"/>
          </a:xfrm>
          <a:prstGeom prst="rect">
            <a:avLst/>
          </a:prstGeom>
        </p:spPr>
      </p:pic>
    </p:spTree>
    <p:extLst>
      <p:ext uri="{BB962C8B-B14F-4D97-AF65-F5344CB8AC3E}">
        <p14:creationId xmlns:p14="http://schemas.microsoft.com/office/powerpoint/2010/main" val="1147953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4548CB-8095-4E52-BFB5-6B1C9C2A3592}"/>
              </a:ext>
            </a:extLst>
          </p:cNvPr>
          <p:cNvSpPr txBox="1"/>
          <p:nvPr/>
        </p:nvSpPr>
        <p:spPr>
          <a:xfrm>
            <a:off x="338202" y="454068"/>
            <a:ext cx="11423737" cy="6001643"/>
          </a:xfrm>
          <a:prstGeom prst="rect">
            <a:avLst/>
          </a:prstGeom>
          <a:noFill/>
        </p:spPr>
        <p:txBody>
          <a:bodyPr wrap="square" rtlCol="0">
            <a:spAutoFit/>
          </a:bodyPr>
          <a:lstStyle/>
          <a:p>
            <a:r>
              <a:rPr lang="en-US" sz="2400" b="1" dirty="0">
                <a:solidFill>
                  <a:srgbClr val="FF0000"/>
                </a:solidFill>
              </a:rPr>
              <a:t>TSH</a:t>
            </a:r>
          </a:p>
          <a:p>
            <a:r>
              <a:rPr lang="en-US" sz="2400" dirty="0" err="1"/>
              <a:t>Valori</a:t>
            </a:r>
            <a:r>
              <a:rPr lang="en-US" sz="2400" dirty="0"/>
              <a:t> </a:t>
            </a:r>
            <a:r>
              <a:rPr lang="en-US" sz="2400" dirty="0" err="1"/>
              <a:t>fino</a:t>
            </a:r>
            <a:r>
              <a:rPr lang="en-US" sz="2400" dirty="0"/>
              <a:t> a 0.01 </a:t>
            </a:r>
            <a:r>
              <a:rPr lang="en-US" sz="2400" dirty="0" err="1"/>
              <a:t>mU</a:t>
            </a:r>
            <a:r>
              <a:rPr lang="en-US" sz="2400" dirty="0"/>
              <a:t>/L. </a:t>
            </a:r>
          </a:p>
          <a:p>
            <a:r>
              <a:rPr lang="en-US" sz="2400" dirty="0" err="1"/>
              <a:t>Aumentato</a:t>
            </a:r>
            <a:r>
              <a:rPr lang="en-US" sz="2400" dirty="0"/>
              <a:t> in </a:t>
            </a:r>
            <a:r>
              <a:rPr lang="en-US" sz="2400" dirty="0" err="1"/>
              <a:t>caso</a:t>
            </a:r>
            <a:r>
              <a:rPr lang="en-US" sz="2400" dirty="0"/>
              <a:t> di </a:t>
            </a:r>
            <a:r>
              <a:rPr lang="en-US" sz="2400" dirty="0" err="1"/>
              <a:t>tiroidite</a:t>
            </a:r>
            <a:r>
              <a:rPr lang="en-US" sz="2400" dirty="0"/>
              <a:t> autoimmune (</a:t>
            </a:r>
            <a:r>
              <a:rPr lang="en-US" sz="2400" dirty="0" err="1"/>
              <a:t>tentativo</a:t>
            </a:r>
            <a:r>
              <a:rPr lang="en-US" sz="2400" dirty="0"/>
              <a:t> di </a:t>
            </a:r>
            <a:r>
              <a:rPr lang="en-US" sz="2400" dirty="0" err="1"/>
              <a:t>compenso</a:t>
            </a:r>
            <a:r>
              <a:rPr lang="en-US" sz="2400" dirty="0"/>
              <a:t> FT4 basso) </a:t>
            </a:r>
          </a:p>
          <a:p>
            <a:r>
              <a:rPr lang="en-US" sz="2400" dirty="0"/>
              <a:t>In </a:t>
            </a:r>
            <a:r>
              <a:rPr lang="en-US" sz="2400" dirty="0" err="1"/>
              <a:t>corso</a:t>
            </a:r>
            <a:r>
              <a:rPr lang="en-US" sz="2400" dirty="0"/>
              <a:t> di adenoma </a:t>
            </a:r>
            <a:r>
              <a:rPr lang="en-US" sz="2400" dirty="0" err="1"/>
              <a:t>ipofisario</a:t>
            </a:r>
            <a:r>
              <a:rPr lang="en-US" sz="2400" dirty="0"/>
              <a:t> </a:t>
            </a:r>
            <a:r>
              <a:rPr lang="en-US" sz="2400" dirty="0" err="1"/>
              <a:t>secernente</a:t>
            </a:r>
            <a:r>
              <a:rPr lang="en-US" sz="2400" dirty="0"/>
              <a:t> (TSH alto con FT4 alto)</a:t>
            </a:r>
            <a:br>
              <a:rPr lang="en-US" sz="2400" dirty="0"/>
            </a:br>
            <a:r>
              <a:rPr lang="en-US" sz="2400" dirty="0"/>
              <a:t>Deve </a:t>
            </a:r>
            <a:r>
              <a:rPr lang="en-US" sz="2400" dirty="0" err="1"/>
              <a:t>essere</a:t>
            </a:r>
            <a:r>
              <a:rPr lang="en-US" sz="2400" dirty="0"/>
              <a:t> </a:t>
            </a:r>
            <a:r>
              <a:rPr lang="en-US" sz="2400" dirty="0" err="1"/>
              <a:t>soppresso</a:t>
            </a:r>
            <a:r>
              <a:rPr lang="en-US" sz="2400" dirty="0"/>
              <a:t> dopo </a:t>
            </a:r>
            <a:r>
              <a:rPr lang="en-US" sz="2400" dirty="0" err="1"/>
              <a:t>exeresi</a:t>
            </a:r>
            <a:r>
              <a:rPr lang="en-US" sz="2400" dirty="0"/>
              <a:t> di Ca </a:t>
            </a:r>
            <a:r>
              <a:rPr lang="en-US" sz="2400" dirty="0" err="1"/>
              <a:t>tiroideo</a:t>
            </a:r>
            <a:r>
              <a:rPr lang="en-US" sz="2400" dirty="0"/>
              <a:t> (</a:t>
            </a:r>
            <a:r>
              <a:rPr lang="en-US" sz="2400" dirty="0" err="1"/>
              <a:t>evitare</a:t>
            </a:r>
            <a:r>
              <a:rPr lang="en-US" sz="2400" dirty="0"/>
              <a:t> lo </a:t>
            </a:r>
            <a:r>
              <a:rPr lang="en-US" sz="2400" dirty="0" err="1"/>
              <a:t>stimolo</a:t>
            </a:r>
            <a:r>
              <a:rPr lang="en-US" sz="2400" dirty="0"/>
              <a:t> di cellule </a:t>
            </a:r>
            <a:r>
              <a:rPr lang="en-US" sz="2400" dirty="0" err="1"/>
              <a:t>neoplastiche</a:t>
            </a:r>
            <a:r>
              <a:rPr lang="en-US" sz="2400" dirty="0"/>
              <a:t> residue)</a:t>
            </a:r>
          </a:p>
          <a:p>
            <a:endParaRPr lang="en-US" sz="2400" dirty="0"/>
          </a:p>
          <a:p>
            <a:r>
              <a:rPr lang="en-US" sz="2400" b="1" dirty="0"/>
              <a:t>T3</a:t>
            </a:r>
          </a:p>
          <a:p>
            <a:r>
              <a:rPr lang="en-US" sz="2400" dirty="0"/>
              <a:t>Utile da </a:t>
            </a:r>
            <a:r>
              <a:rPr lang="en-US" sz="2400" dirty="0" err="1"/>
              <a:t>misurare</a:t>
            </a:r>
            <a:r>
              <a:rPr lang="en-US" sz="2400" dirty="0"/>
              <a:t> solo in </a:t>
            </a:r>
            <a:r>
              <a:rPr lang="en-US" sz="2400" dirty="0" err="1"/>
              <a:t>casi</a:t>
            </a:r>
            <a:r>
              <a:rPr lang="en-US" sz="2400" dirty="0"/>
              <a:t> </a:t>
            </a:r>
            <a:r>
              <a:rPr lang="en-US" sz="2400" dirty="0" err="1"/>
              <a:t>sospetti</a:t>
            </a:r>
            <a:r>
              <a:rPr lang="en-US" sz="2400" dirty="0"/>
              <a:t> di </a:t>
            </a:r>
            <a:r>
              <a:rPr lang="en-US" sz="2400" dirty="0" err="1"/>
              <a:t>ipertiroidismo</a:t>
            </a:r>
            <a:r>
              <a:rPr lang="en-US" sz="2400" dirty="0"/>
              <a:t> con T4 </a:t>
            </a:r>
            <a:r>
              <a:rPr lang="en-US" sz="2400" dirty="0" err="1"/>
              <a:t>normale</a:t>
            </a:r>
            <a:r>
              <a:rPr lang="en-US" sz="2400" dirty="0"/>
              <a:t>. </a:t>
            </a:r>
            <a:br>
              <a:rPr lang="en-US" sz="2400" dirty="0"/>
            </a:br>
            <a:r>
              <a:rPr lang="en-US" sz="2400" dirty="0"/>
              <a:t>Non utile in </a:t>
            </a:r>
            <a:r>
              <a:rPr lang="en-US" sz="2400" dirty="0" err="1"/>
              <a:t>caso</a:t>
            </a:r>
            <a:r>
              <a:rPr lang="en-US" sz="2400" dirty="0"/>
              <a:t> di </a:t>
            </a:r>
            <a:r>
              <a:rPr lang="en-US" sz="2400" dirty="0" err="1"/>
              <a:t>ipotiroidismo</a:t>
            </a:r>
            <a:endParaRPr lang="en-US" sz="2400" dirty="0"/>
          </a:p>
          <a:p>
            <a:endParaRPr lang="en-US" sz="2400" dirty="0"/>
          </a:p>
          <a:p>
            <a:r>
              <a:rPr lang="en-US" sz="2400" b="1" dirty="0"/>
              <a:t>T4</a:t>
            </a:r>
            <a:r>
              <a:rPr lang="en-US" sz="2400" dirty="0"/>
              <a:t> (</a:t>
            </a:r>
            <a:r>
              <a:rPr lang="en-US" sz="2400" dirty="0" err="1"/>
              <a:t>meglio</a:t>
            </a:r>
            <a:r>
              <a:rPr lang="en-US" sz="2400" dirty="0"/>
              <a:t> </a:t>
            </a:r>
            <a:r>
              <a:rPr lang="en-US" sz="2400" b="1" dirty="0">
                <a:solidFill>
                  <a:srgbClr val="FF0000"/>
                </a:solidFill>
              </a:rPr>
              <a:t>FT4</a:t>
            </a:r>
            <a:r>
              <a:rPr lang="en-US" sz="2400" dirty="0"/>
              <a:t> </a:t>
            </a:r>
            <a:r>
              <a:rPr lang="en-US" sz="2400" dirty="0" err="1"/>
              <a:t>che</a:t>
            </a:r>
            <a:r>
              <a:rPr lang="en-US" sz="2400" dirty="0"/>
              <a:t> è circa 0.1% del T4 </a:t>
            </a:r>
            <a:r>
              <a:rPr lang="en-US" sz="2400" dirty="0" err="1"/>
              <a:t>totale</a:t>
            </a:r>
            <a:r>
              <a:rPr lang="en-US" sz="2400" dirty="0"/>
              <a:t>)</a:t>
            </a:r>
          </a:p>
          <a:p>
            <a:endParaRPr lang="en-US" sz="2400" dirty="0"/>
          </a:p>
          <a:p>
            <a:r>
              <a:rPr lang="en-US" sz="2400" b="1" dirty="0"/>
              <a:t>rT3</a:t>
            </a:r>
          </a:p>
          <a:p>
            <a:r>
              <a:rPr lang="en-US" sz="2400" dirty="0"/>
              <a:t>In </a:t>
            </a:r>
            <a:r>
              <a:rPr lang="en-US" sz="2400" dirty="0" err="1"/>
              <a:t>caso</a:t>
            </a:r>
            <a:r>
              <a:rPr lang="en-US" sz="2400" dirty="0"/>
              <a:t> di stress o </a:t>
            </a:r>
            <a:r>
              <a:rPr lang="en-US" sz="2400" dirty="0" err="1"/>
              <a:t>malattia</a:t>
            </a:r>
            <a:r>
              <a:rPr lang="en-US" sz="2400" dirty="0"/>
              <a:t>, T4 </a:t>
            </a:r>
            <a:r>
              <a:rPr lang="en-US" sz="2400" dirty="0" err="1"/>
              <a:t>viene</a:t>
            </a:r>
            <a:r>
              <a:rPr lang="en-US" sz="2400" dirty="0"/>
              <a:t> </a:t>
            </a:r>
            <a:r>
              <a:rPr lang="en-US" sz="2400" dirty="0" err="1"/>
              <a:t>deiodinato</a:t>
            </a:r>
            <a:r>
              <a:rPr lang="en-US" sz="2400" dirty="0"/>
              <a:t> a rT3 </a:t>
            </a:r>
            <a:r>
              <a:rPr lang="en-US" sz="2400" dirty="0" err="1"/>
              <a:t>inattivo</a:t>
            </a:r>
            <a:r>
              <a:rPr lang="en-US" sz="2400" dirty="0"/>
              <a:t>, </a:t>
            </a:r>
            <a:r>
              <a:rPr lang="en-US" sz="2400" dirty="0" err="1"/>
              <a:t>piuttosto</a:t>
            </a:r>
            <a:r>
              <a:rPr lang="en-US" sz="2400" dirty="0"/>
              <a:t> </a:t>
            </a:r>
            <a:r>
              <a:rPr lang="en-US" sz="2400" dirty="0" err="1"/>
              <a:t>che</a:t>
            </a:r>
            <a:r>
              <a:rPr lang="en-US" sz="2400" dirty="0"/>
              <a:t> T3. </a:t>
            </a:r>
            <a:br>
              <a:rPr lang="en-US" sz="2400" dirty="0"/>
            </a:br>
            <a:r>
              <a:rPr lang="en-US" sz="2400" dirty="0"/>
              <a:t>E’ </a:t>
            </a:r>
            <a:r>
              <a:rPr lang="en-US" sz="2400" dirty="0" err="1"/>
              <a:t>proporzionale</a:t>
            </a:r>
            <a:r>
              <a:rPr lang="en-US" sz="2400" dirty="0"/>
              <a:t> al calo di T3</a:t>
            </a:r>
          </a:p>
        </p:txBody>
      </p:sp>
    </p:spTree>
    <p:extLst>
      <p:ext uri="{BB962C8B-B14F-4D97-AF65-F5344CB8AC3E}">
        <p14:creationId xmlns:p14="http://schemas.microsoft.com/office/powerpoint/2010/main" val="42579440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8BE51E-E74F-4078-9903-58A8D06AB916}"/>
              </a:ext>
            </a:extLst>
          </p:cNvPr>
          <p:cNvSpPr txBox="1"/>
          <p:nvPr/>
        </p:nvSpPr>
        <p:spPr>
          <a:xfrm>
            <a:off x="338202" y="682668"/>
            <a:ext cx="11423737" cy="3785652"/>
          </a:xfrm>
          <a:prstGeom prst="rect">
            <a:avLst/>
          </a:prstGeom>
          <a:noFill/>
        </p:spPr>
        <p:txBody>
          <a:bodyPr wrap="square" rtlCol="0">
            <a:spAutoFit/>
          </a:bodyPr>
          <a:lstStyle/>
          <a:p>
            <a:r>
              <a:rPr lang="en-US" sz="2400" b="1" dirty="0" err="1"/>
              <a:t>Anticorpi</a:t>
            </a:r>
            <a:r>
              <a:rPr lang="en-US" sz="2400" b="1" dirty="0"/>
              <a:t> anti </a:t>
            </a:r>
            <a:r>
              <a:rPr lang="en-US" sz="2400" b="1" dirty="0" err="1"/>
              <a:t>Tireoperossidasi</a:t>
            </a:r>
            <a:endParaRPr lang="en-US" sz="2400" b="1" dirty="0"/>
          </a:p>
          <a:p>
            <a:r>
              <a:rPr lang="en-US" sz="2400" dirty="0" err="1"/>
              <a:t>Presenti</a:t>
            </a:r>
            <a:r>
              <a:rPr lang="en-US" sz="2400" dirty="0"/>
              <a:t> in </a:t>
            </a:r>
            <a:r>
              <a:rPr lang="en-US" sz="2400" dirty="0" err="1"/>
              <a:t>Tiroidite</a:t>
            </a:r>
            <a:r>
              <a:rPr lang="en-US" sz="2400" dirty="0"/>
              <a:t> di Hashimoto, 85% </a:t>
            </a:r>
            <a:r>
              <a:rPr lang="en-US" sz="2400" dirty="0" err="1"/>
              <a:t>dei</a:t>
            </a:r>
            <a:r>
              <a:rPr lang="en-US" sz="2400" dirty="0"/>
              <a:t> </a:t>
            </a:r>
            <a:r>
              <a:rPr lang="en-US" sz="2400" dirty="0" err="1"/>
              <a:t>casi</a:t>
            </a:r>
            <a:r>
              <a:rPr lang="en-US" sz="2400" dirty="0"/>
              <a:t> di </a:t>
            </a:r>
            <a:r>
              <a:rPr lang="en-US" sz="2400" dirty="0" err="1"/>
              <a:t>malattia</a:t>
            </a:r>
            <a:r>
              <a:rPr lang="en-US" sz="2400" dirty="0"/>
              <a:t> di Graves, e </a:t>
            </a:r>
            <a:r>
              <a:rPr lang="en-US" sz="2400" dirty="0" err="1"/>
              <a:t>talora</a:t>
            </a:r>
            <a:r>
              <a:rPr lang="en-US" sz="2400" dirty="0"/>
              <a:t> in </a:t>
            </a:r>
            <a:r>
              <a:rPr lang="en-US" sz="2400" dirty="0" err="1"/>
              <a:t>soggetti</a:t>
            </a:r>
            <a:r>
              <a:rPr lang="en-US" sz="2400" dirty="0"/>
              <a:t> con </a:t>
            </a:r>
            <a:r>
              <a:rPr lang="en-US" sz="2400" dirty="0" err="1"/>
              <a:t>altre</a:t>
            </a:r>
            <a:r>
              <a:rPr lang="en-US" sz="2400" dirty="0"/>
              <a:t> </a:t>
            </a:r>
            <a:r>
              <a:rPr lang="en-US" sz="2400" dirty="0" err="1"/>
              <a:t>malattie</a:t>
            </a:r>
            <a:r>
              <a:rPr lang="en-US" sz="2400" dirty="0"/>
              <a:t> autoimmune </a:t>
            </a:r>
            <a:r>
              <a:rPr lang="en-US" sz="2400" dirty="0" err="1"/>
              <a:t>d’organo</a:t>
            </a:r>
            <a:r>
              <a:rPr lang="en-US" sz="2400" dirty="0"/>
              <a:t>. Ma </a:t>
            </a:r>
            <a:r>
              <a:rPr lang="en-US" sz="2400" dirty="0" err="1"/>
              <a:t>possono</a:t>
            </a:r>
            <a:r>
              <a:rPr lang="en-US" sz="2400" dirty="0"/>
              <a:t> </a:t>
            </a:r>
            <a:r>
              <a:rPr lang="en-US" sz="2400" dirty="0" err="1"/>
              <a:t>essere</a:t>
            </a:r>
            <a:r>
              <a:rPr lang="en-US" sz="2400" dirty="0"/>
              <a:t> </a:t>
            </a:r>
            <a:r>
              <a:rPr lang="en-US" sz="2400" dirty="0" err="1"/>
              <a:t>presenti</a:t>
            </a:r>
            <a:r>
              <a:rPr lang="en-US" sz="2400" dirty="0"/>
              <a:t> </a:t>
            </a:r>
            <a:r>
              <a:rPr lang="en-US" sz="2400" dirty="0" err="1"/>
              <a:t>anche</a:t>
            </a:r>
            <a:r>
              <a:rPr lang="en-US" sz="2400" dirty="0"/>
              <a:t> in </a:t>
            </a:r>
            <a:r>
              <a:rPr lang="en-US" sz="2400" dirty="0" err="1"/>
              <a:t>soggetti</a:t>
            </a:r>
            <a:r>
              <a:rPr lang="en-US" sz="2400" dirty="0"/>
              <a:t> </a:t>
            </a:r>
            <a:r>
              <a:rPr lang="en-US" sz="2400" dirty="0" err="1"/>
              <a:t>che</a:t>
            </a:r>
            <a:r>
              <a:rPr lang="en-US" sz="2400" dirty="0"/>
              <a:t> non </a:t>
            </a:r>
            <a:r>
              <a:rPr lang="en-US" sz="2400" dirty="0" err="1"/>
              <a:t>svilupperanno</a:t>
            </a:r>
            <a:r>
              <a:rPr lang="en-US" sz="2400" dirty="0"/>
              <a:t> </a:t>
            </a:r>
            <a:r>
              <a:rPr lang="en-US" sz="2400" dirty="0" err="1"/>
              <a:t>autoimmunità</a:t>
            </a:r>
            <a:endParaRPr lang="en-US" sz="2400" dirty="0"/>
          </a:p>
          <a:p>
            <a:endParaRPr lang="en-US" sz="2400" dirty="0"/>
          </a:p>
          <a:p>
            <a:r>
              <a:rPr lang="en-US" sz="2400" b="1" dirty="0"/>
              <a:t>Anti </a:t>
            </a:r>
            <a:r>
              <a:rPr lang="en-US" sz="2400" b="1" dirty="0" err="1"/>
              <a:t>tireoglobulina</a:t>
            </a:r>
            <a:endParaRPr lang="en-US" sz="2400" b="1" dirty="0"/>
          </a:p>
          <a:p>
            <a:r>
              <a:rPr lang="en-US" sz="2400" dirty="0"/>
              <a:t>In 85% di TH, e 30% di m. Graves. </a:t>
            </a:r>
            <a:r>
              <a:rPr lang="en-US" sz="2400" dirty="0" err="1"/>
              <a:t>Utili</a:t>
            </a:r>
            <a:r>
              <a:rPr lang="en-US" sz="2400" dirty="0"/>
              <a:t> </a:t>
            </a:r>
            <a:r>
              <a:rPr lang="en-US" sz="2400" dirty="0" err="1"/>
              <a:t>soprattutto</a:t>
            </a:r>
            <a:r>
              <a:rPr lang="en-US" sz="2400" dirty="0"/>
              <a:t> </a:t>
            </a:r>
            <a:r>
              <a:rPr lang="en-US" sz="2400" dirty="0" err="1"/>
              <a:t>nelle</a:t>
            </a:r>
            <a:r>
              <a:rPr lang="en-US" sz="2400" dirty="0"/>
              <a:t> </a:t>
            </a:r>
            <a:r>
              <a:rPr lang="en-US" sz="2400" dirty="0" err="1"/>
              <a:t>popolazioni</a:t>
            </a:r>
            <a:r>
              <a:rPr lang="en-US" sz="2400" dirty="0"/>
              <a:t> </a:t>
            </a:r>
            <a:r>
              <a:rPr lang="en-US" sz="2400" dirty="0" err="1"/>
              <a:t>carenti</a:t>
            </a:r>
            <a:r>
              <a:rPr lang="en-US" sz="2400" dirty="0"/>
              <a:t> di </a:t>
            </a:r>
            <a:r>
              <a:rPr lang="en-US" sz="2400" dirty="0" err="1"/>
              <a:t>iodio</a:t>
            </a:r>
            <a:endParaRPr lang="en-US" sz="2400" dirty="0"/>
          </a:p>
          <a:p>
            <a:endParaRPr lang="en-US" sz="2400" dirty="0"/>
          </a:p>
          <a:p>
            <a:r>
              <a:rPr lang="en-US" sz="2400" b="1" dirty="0"/>
              <a:t>Anti </a:t>
            </a:r>
            <a:r>
              <a:rPr lang="en-US" sz="2400" b="1" dirty="0" err="1"/>
              <a:t>recettore</a:t>
            </a:r>
            <a:r>
              <a:rPr lang="en-US" sz="2400" b="1" dirty="0"/>
              <a:t> del TSH (o </a:t>
            </a:r>
            <a:r>
              <a:rPr lang="en-US" sz="2400" b="1" dirty="0" err="1"/>
              <a:t>tireostimolanti</a:t>
            </a:r>
            <a:r>
              <a:rPr lang="en-US" sz="2400" b="1" dirty="0"/>
              <a:t>)</a:t>
            </a:r>
          </a:p>
          <a:p>
            <a:r>
              <a:rPr lang="en-US" sz="2400" dirty="0"/>
              <a:t>Sono </a:t>
            </a:r>
            <a:r>
              <a:rPr lang="en-US" sz="2400" dirty="0" err="1"/>
              <a:t>autoanticorpi</a:t>
            </a:r>
            <a:r>
              <a:rPr lang="en-US" sz="2400" dirty="0"/>
              <a:t>, </a:t>
            </a:r>
            <a:r>
              <a:rPr lang="en-US" sz="2400" dirty="0" err="1"/>
              <a:t>rilevabili</a:t>
            </a:r>
            <a:r>
              <a:rPr lang="en-US" sz="2400" dirty="0"/>
              <a:t> </a:t>
            </a:r>
            <a:r>
              <a:rPr lang="en-US" sz="2400" dirty="0" err="1"/>
              <a:t>nel</a:t>
            </a:r>
            <a:r>
              <a:rPr lang="en-US" sz="2400" dirty="0"/>
              <a:t> 95% di </a:t>
            </a:r>
            <a:r>
              <a:rPr lang="en-US" sz="2400" dirty="0" err="1"/>
              <a:t>soggeti</a:t>
            </a:r>
            <a:r>
              <a:rPr lang="en-US" sz="2400" dirty="0"/>
              <a:t> con m. Graves.</a:t>
            </a:r>
          </a:p>
        </p:txBody>
      </p:sp>
    </p:spTree>
    <p:extLst>
      <p:ext uri="{BB962C8B-B14F-4D97-AF65-F5344CB8AC3E}">
        <p14:creationId xmlns:p14="http://schemas.microsoft.com/office/powerpoint/2010/main" val="36315006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BE860E-EFB3-47AF-97A2-D1E538F488A9}"/>
              </a:ext>
            </a:extLst>
          </p:cNvPr>
          <p:cNvPicPr>
            <a:picLocks noChangeAspect="1"/>
          </p:cNvPicPr>
          <p:nvPr/>
        </p:nvPicPr>
        <p:blipFill>
          <a:blip r:embed="rId2"/>
          <a:stretch>
            <a:fillRect/>
          </a:stretch>
        </p:blipFill>
        <p:spPr>
          <a:xfrm>
            <a:off x="349197" y="294542"/>
            <a:ext cx="4981894" cy="6268915"/>
          </a:xfrm>
          <a:prstGeom prst="rect">
            <a:avLst/>
          </a:prstGeom>
        </p:spPr>
      </p:pic>
      <p:sp>
        <p:nvSpPr>
          <p:cNvPr id="4" name="TextBox 3">
            <a:extLst>
              <a:ext uri="{FF2B5EF4-FFF2-40B4-BE49-F238E27FC236}">
                <a16:creationId xmlns:a16="http://schemas.microsoft.com/office/drawing/2014/main" id="{6720B362-26E9-4247-BD77-0ADDFFCAE477}"/>
              </a:ext>
            </a:extLst>
          </p:cNvPr>
          <p:cNvSpPr txBox="1"/>
          <p:nvPr/>
        </p:nvSpPr>
        <p:spPr>
          <a:xfrm>
            <a:off x="5784788" y="1711384"/>
            <a:ext cx="6263014" cy="3046988"/>
          </a:xfrm>
          <a:prstGeom prst="rect">
            <a:avLst/>
          </a:prstGeom>
          <a:noFill/>
        </p:spPr>
        <p:txBody>
          <a:bodyPr wrap="square" rtlCol="0">
            <a:spAutoFit/>
          </a:bodyPr>
          <a:lstStyle/>
          <a:p>
            <a:pPr algn="l"/>
            <a:r>
              <a:rPr lang="en-US" sz="2400" b="0" i="0" u="none" strike="noStrike" baseline="0" dirty="0">
                <a:latin typeface="AdvP1491"/>
              </a:rPr>
              <a:t>The majority of thyroid nodules are classified</a:t>
            </a:r>
          </a:p>
          <a:p>
            <a:pPr algn="l"/>
            <a:r>
              <a:rPr lang="en-US" sz="2400" b="0" i="0" u="none" strike="noStrike" baseline="0" dirty="0">
                <a:latin typeface="AdvP1491"/>
              </a:rPr>
              <a:t>as benign or malignant through ultrasound examination and FNA biopsy.</a:t>
            </a:r>
          </a:p>
          <a:p>
            <a:pPr algn="l"/>
            <a:endParaRPr lang="en-US" sz="2400" dirty="0">
              <a:latin typeface="AdvP1491"/>
            </a:endParaRPr>
          </a:p>
          <a:p>
            <a:pPr algn="l"/>
            <a:r>
              <a:rPr lang="en-US" sz="2400" b="0" i="0" u="none" strike="noStrike" baseline="0" dirty="0">
                <a:latin typeface="AdvP1491"/>
              </a:rPr>
              <a:t>Molecular testing of indeterminate</a:t>
            </a:r>
          </a:p>
          <a:p>
            <a:pPr algn="l"/>
            <a:r>
              <a:rPr lang="en-US" sz="2400" b="0" i="0" u="none" strike="noStrike" baseline="0" dirty="0">
                <a:latin typeface="AdvP1491"/>
              </a:rPr>
              <a:t>thyroid nodules can help to rule in or rule out cancer and can guide appropriate clinical management (active surveillance vs surgery)</a:t>
            </a:r>
          </a:p>
        </p:txBody>
      </p:sp>
      <p:sp>
        <p:nvSpPr>
          <p:cNvPr id="2" name="TextBox 1">
            <a:extLst>
              <a:ext uri="{FF2B5EF4-FFF2-40B4-BE49-F238E27FC236}">
                <a16:creationId xmlns:a16="http://schemas.microsoft.com/office/drawing/2014/main" id="{B800CB74-E454-E290-3EAC-60B82B642C41}"/>
              </a:ext>
            </a:extLst>
          </p:cNvPr>
          <p:cNvSpPr txBox="1"/>
          <p:nvPr/>
        </p:nvSpPr>
        <p:spPr>
          <a:xfrm>
            <a:off x="5784788" y="298579"/>
            <a:ext cx="5701004" cy="830997"/>
          </a:xfrm>
          <a:prstGeom prst="rect">
            <a:avLst/>
          </a:prstGeom>
          <a:noFill/>
        </p:spPr>
        <p:txBody>
          <a:bodyPr wrap="square" rtlCol="0">
            <a:spAutoFit/>
          </a:bodyPr>
          <a:lstStyle/>
          <a:p>
            <a:r>
              <a:rPr lang="it-IT" sz="2400" b="1" dirty="0">
                <a:solidFill>
                  <a:srgbClr val="0070C0"/>
                </a:solidFill>
              </a:rPr>
              <a:t>ONCOGENI E ONCOSOPPRESSORI MUTATI COME BIOMARCATORI</a:t>
            </a:r>
          </a:p>
        </p:txBody>
      </p:sp>
    </p:spTree>
    <p:extLst>
      <p:ext uri="{BB962C8B-B14F-4D97-AF65-F5344CB8AC3E}">
        <p14:creationId xmlns:p14="http://schemas.microsoft.com/office/powerpoint/2010/main" val="36110168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C228AD-D60F-4715-A745-4C1D179BCAD1}"/>
              </a:ext>
            </a:extLst>
          </p:cNvPr>
          <p:cNvPicPr>
            <a:picLocks noChangeAspect="1"/>
          </p:cNvPicPr>
          <p:nvPr/>
        </p:nvPicPr>
        <p:blipFill>
          <a:blip r:embed="rId2"/>
          <a:stretch>
            <a:fillRect/>
          </a:stretch>
        </p:blipFill>
        <p:spPr>
          <a:xfrm>
            <a:off x="368559" y="741867"/>
            <a:ext cx="11454882" cy="4389254"/>
          </a:xfrm>
          <a:prstGeom prst="rect">
            <a:avLst/>
          </a:prstGeom>
        </p:spPr>
      </p:pic>
      <p:sp>
        <p:nvSpPr>
          <p:cNvPr id="5" name="TextBox 4">
            <a:extLst>
              <a:ext uri="{FF2B5EF4-FFF2-40B4-BE49-F238E27FC236}">
                <a16:creationId xmlns:a16="http://schemas.microsoft.com/office/drawing/2014/main" id="{58C09DBE-4DB6-43E7-A390-516F015D9A06}"/>
              </a:ext>
            </a:extLst>
          </p:cNvPr>
          <p:cNvSpPr txBox="1"/>
          <p:nvPr/>
        </p:nvSpPr>
        <p:spPr>
          <a:xfrm>
            <a:off x="10125728" y="5066158"/>
            <a:ext cx="1943100" cy="1569660"/>
          </a:xfrm>
          <a:prstGeom prst="rect">
            <a:avLst/>
          </a:prstGeom>
          <a:noFill/>
        </p:spPr>
        <p:txBody>
          <a:bodyPr wrap="square">
            <a:spAutoFit/>
          </a:bodyPr>
          <a:lstStyle/>
          <a:p>
            <a:pPr algn="ctr"/>
            <a:r>
              <a:rPr lang="en-US" sz="2400" b="0" i="0" u="none" strike="noStrike" baseline="0" dirty="0" err="1">
                <a:latin typeface="AdvP1491"/>
              </a:rPr>
              <a:t>vandetanib</a:t>
            </a:r>
            <a:endParaRPr lang="en-US" sz="2400" b="0" i="0" u="none" strike="noStrike" baseline="0" dirty="0">
              <a:latin typeface="AdvP1491"/>
            </a:endParaRPr>
          </a:p>
          <a:p>
            <a:pPr algn="ctr"/>
            <a:r>
              <a:rPr lang="en-US" sz="2400" b="0" i="0" u="none" strike="noStrike" baseline="0" dirty="0" err="1">
                <a:latin typeface="AdvP1491"/>
              </a:rPr>
              <a:t>Cabozantinib</a:t>
            </a:r>
            <a:endParaRPr lang="en-US" sz="2400" b="0" i="0" u="none" strike="noStrike" baseline="0" dirty="0">
              <a:latin typeface="AdvP1491"/>
            </a:endParaRPr>
          </a:p>
          <a:p>
            <a:pPr algn="ctr"/>
            <a:endParaRPr lang="en-US" sz="2400" dirty="0">
              <a:latin typeface="AdvP1491"/>
            </a:endParaRPr>
          </a:p>
          <a:p>
            <a:pPr algn="ctr"/>
            <a:r>
              <a:rPr lang="en-US" sz="2400" dirty="0">
                <a:latin typeface="AdvP1491"/>
              </a:rPr>
              <a:t>RET</a:t>
            </a:r>
            <a:endParaRPr lang="en-US" sz="2400" dirty="0"/>
          </a:p>
        </p:txBody>
      </p:sp>
      <p:sp>
        <p:nvSpPr>
          <p:cNvPr id="6" name="TextBox 5">
            <a:extLst>
              <a:ext uri="{FF2B5EF4-FFF2-40B4-BE49-F238E27FC236}">
                <a16:creationId xmlns:a16="http://schemas.microsoft.com/office/drawing/2014/main" id="{B6411885-CECB-48D2-81E0-678933863297}"/>
              </a:ext>
            </a:extLst>
          </p:cNvPr>
          <p:cNvSpPr txBox="1"/>
          <p:nvPr/>
        </p:nvSpPr>
        <p:spPr>
          <a:xfrm>
            <a:off x="3210840" y="5075397"/>
            <a:ext cx="3031298" cy="1569660"/>
          </a:xfrm>
          <a:prstGeom prst="rect">
            <a:avLst/>
          </a:prstGeom>
          <a:noFill/>
        </p:spPr>
        <p:txBody>
          <a:bodyPr wrap="square" rtlCol="0">
            <a:spAutoFit/>
          </a:bodyPr>
          <a:lstStyle/>
          <a:p>
            <a:pPr algn="ctr"/>
            <a:r>
              <a:rPr lang="en-US" sz="2400" b="0" i="0" u="none" strike="noStrike" baseline="0" dirty="0">
                <a:latin typeface="AdvP1491"/>
              </a:rPr>
              <a:t>sorafenib</a:t>
            </a:r>
          </a:p>
          <a:p>
            <a:pPr algn="ctr"/>
            <a:r>
              <a:rPr lang="en-US" sz="2400" b="0" i="0" u="none" strike="noStrike" baseline="0" dirty="0">
                <a:latin typeface="AdvP1491"/>
              </a:rPr>
              <a:t>Lenvatinib</a:t>
            </a:r>
          </a:p>
          <a:p>
            <a:pPr algn="ctr"/>
            <a:endParaRPr lang="en-US" sz="2400" dirty="0">
              <a:latin typeface="AdvP1491"/>
            </a:endParaRPr>
          </a:p>
          <a:p>
            <a:pPr algn="ctr"/>
            <a:r>
              <a:rPr lang="en-US" sz="2400" dirty="0">
                <a:latin typeface="AdvP1491"/>
              </a:rPr>
              <a:t>MULTI-KINASE</a:t>
            </a:r>
            <a:endParaRPr lang="en-US" sz="2400" dirty="0"/>
          </a:p>
        </p:txBody>
      </p:sp>
      <p:sp>
        <p:nvSpPr>
          <p:cNvPr id="7" name="TextBox 6">
            <a:extLst>
              <a:ext uri="{FF2B5EF4-FFF2-40B4-BE49-F238E27FC236}">
                <a16:creationId xmlns:a16="http://schemas.microsoft.com/office/drawing/2014/main" id="{E5650ADD-8351-471A-996D-7DCC12321D84}"/>
              </a:ext>
            </a:extLst>
          </p:cNvPr>
          <p:cNvSpPr txBox="1"/>
          <p:nvPr/>
        </p:nvSpPr>
        <p:spPr>
          <a:xfrm>
            <a:off x="7465512" y="5066158"/>
            <a:ext cx="2423787" cy="1569660"/>
          </a:xfrm>
          <a:prstGeom prst="rect">
            <a:avLst/>
          </a:prstGeom>
          <a:noFill/>
        </p:spPr>
        <p:txBody>
          <a:bodyPr wrap="square" rtlCol="0">
            <a:spAutoFit/>
          </a:bodyPr>
          <a:lstStyle/>
          <a:p>
            <a:pPr algn="ctr"/>
            <a:r>
              <a:rPr lang="en-US" sz="2400" b="0" i="0" u="none" strike="noStrike" baseline="0" dirty="0">
                <a:latin typeface="AdvP1491"/>
              </a:rPr>
              <a:t>Vemurafenib</a:t>
            </a:r>
          </a:p>
          <a:p>
            <a:pPr algn="ctr"/>
            <a:r>
              <a:rPr lang="en-US" sz="2400" b="0" i="0" u="none" strike="noStrike" baseline="0" dirty="0">
                <a:latin typeface="AdvP1491"/>
              </a:rPr>
              <a:t> dabrafenib</a:t>
            </a:r>
          </a:p>
          <a:p>
            <a:pPr algn="ctr"/>
            <a:endParaRPr lang="en-US" sz="2400" dirty="0">
              <a:latin typeface="AdvP1491"/>
            </a:endParaRPr>
          </a:p>
          <a:p>
            <a:pPr algn="ctr"/>
            <a:r>
              <a:rPr lang="en-US" sz="2400" dirty="0">
                <a:latin typeface="AdvP1491"/>
              </a:rPr>
              <a:t>BRAF</a:t>
            </a:r>
            <a:endParaRPr lang="en-US" sz="2400" dirty="0"/>
          </a:p>
        </p:txBody>
      </p:sp>
      <p:sp>
        <p:nvSpPr>
          <p:cNvPr id="8" name="TextBox 7">
            <a:extLst>
              <a:ext uri="{FF2B5EF4-FFF2-40B4-BE49-F238E27FC236}">
                <a16:creationId xmlns:a16="http://schemas.microsoft.com/office/drawing/2014/main" id="{53F95847-DBB1-4D74-A86C-61FCC1F268D6}"/>
              </a:ext>
            </a:extLst>
          </p:cNvPr>
          <p:cNvSpPr txBox="1"/>
          <p:nvPr/>
        </p:nvSpPr>
        <p:spPr>
          <a:xfrm>
            <a:off x="38572" y="5250823"/>
            <a:ext cx="2060532" cy="1200329"/>
          </a:xfrm>
          <a:prstGeom prst="rect">
            <a:avLst/>
          </a:prstGeom>
          <a:noFill/>
        </p:spPr>
        <p:txBody>
          <a:bodyPr wrap="square" rtlCol="0">
            <a:spAutoFit/>
          </a:bodyPr>
          <a:lstStyle/>
          <a:p>
            <a:pPr algn="ctr"/>
            <a:r>
              <a:rPr lang="en-US" sz="2400" b="0" i="0" u="none" strike="noStrike" baseline="0" dirty="0" err="1">
                <a:latin typeface="AdvP1491"/>
              </a:rPr>
              <a:t>Crizotinib</a:t>
            </a:r>
            <a:endParaRPr lang="en-US" sz="2400" b="0" i="0" u="none" strike="noStrike" baseline="0" dirty="0">
              <a:latin typeface="AdvP1491"/>
            </a:endParaRPr>
          </a:p>
          <a:p>
            <a:pPr algn="ctr"/>
            <a:endParaRPr lang="en-US" sz="2400" dirty="0">
              <a:latin typeface="AdvP1491"/>
            </a:endParaRPr>
          </a:p>
          <a:p>
            <a:pPr algn="ctr"/>
            <a:r>
              <a:rPr lang="en-US" sz="2400" dirty="0">
                <a:latin typeface="AdvP1491"/>
              </a:rPr>
              <a:t>ALK</a:t>
            </a:r>
            <a:endParaRPr lang="en-US" sz="2400" dirty="0"/>
          </a:p>
        </p:txBody>
      </p:sp>
      <p:sp>
        <p:nvSpPr>
          <p:cNvPr id="2" name="TextBox 1">
            <a:extLst>
              <a:ext uri="{FF2B5EF4-FFF2-40B4-BE49-F238E27FC236}">
                <a16:creationId xmlns:a16="http://schemas.microsoft.com/office/drawing/2014/main" id="{030A04DD-8F6F-0CA3-7B7D-EFB2BBFDBE84}"/>
              </a:ext>
            </a:extLst>
          </p:cNvPr>
          <p:cNvSpPr txBox="1"/>
          <p:nvPr/>
        </p:nvSpPr>
        <p:spPr>
          <a:xfrm>
            <a:off x="360338" y="135293"/>
            <a:ext cx="8069870" cy="461665"/>
          </a:xfrm>
          <a:prstGeom prst="rect">
            <a:avLst/>
          </a:prstGeom>
          <a:noFill/>
        </p:spPr>
        <p:txBody>
          <a:bodyPr wrap="square" rtlCol="0">
            <a:spAutoFit/>
          </a:bodyPr>
          <a:lstStyle/>
          <a:p>
            <a:r>
              <a:rPr lang="it-IT" sz="2400" b="1" dirty="0">
                <a:solidFill>
                  <a:srgbClr val="0070C0"/>
                </a:solidFill>
              </a:rPr>
              <a:t>Non solo marcatori, ma guida per inibitori specifici</a:t>
            </a:r>
          </a:p>
        </p:txBody>
      </p:sp>
    </p:spTree>
    <p:extLst>
      <p:ext uri="{BB962C8B-B14F-4D97-AF65-F5344CB8AC3E}">
        <p14:creationId xmlns:p14="http://schemas.microsoft.com/office/powerpoint/2010/main" val="4598733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910358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idneys: Structure, function, and diseases">
            <a:extLst>
              <a:ext uri="{FF2B5EF4-FFF2-40B4-BE49-F238E27FC236}">
                <a16:creationId xmlns:a16="http://schemas.microsoft.com/office/drawing/2014/main" id="{81B20329-38C9-F6E2-8247-91DD6BDD5D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8406" y="920644"/>
            <a:ext cx="6870492" cy="5152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68990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a drawing of a circular chart with writing in red and black inside of it ">
            <a:extLst>
              <a:ext uri="{FF2B5EF4-FFF2-40B4-BE49-F238E27FC236}">
                <a16:creationId xmlns:a16="http://schemas.microsoft.com/office/drawing/2014/main" id="{49317DF3-14B3-FD79-CB07-57AE1DF21E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847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4E959C2-35A2-56B2-DC89-EEF84E32EFAA}"/>
              </a:ext>
            </a:extLst>
          </p:cNvPr>
          <p:cNvSpPr txBox="1"/>
          <p:nvPr/>
        </p:nvSpPr>
        <p:spPr>
          <a:xfrm>
            <a:off x="4928315" y="231820"/>
            <a:ext cx="6697015" cy="677108"/>
          </a:xfrm>
          <a:prstGeom prst="rect">
            <a:avLst/>
          </a:prstGeom>
          <a:noFill/>
        </p:spPr>
        <p:txBody>
          <a:bodyPr wrap="square" rtlCol="0">
            <a:spAutoFit/>
          </a:bodyPr>
          <a:lstStyle/>
          <a:p>
            <a:r>
              <a:rPr lang="it-IT" sz="2000" i="1" dirty="0" err="1"/>
              <a:t>Fasciculus</a:t>
            </a:r>
            <a:r>
              <a:rPr lang="it-IT" sz="2000" i="1" dirty="0"/>
              <a:t> Medicus Johannes de </a:t>
            </a:r>
            <a:r>
              <a:rPr lang="it-IT" sz="2000" i="1" dirty="0" err="1"/>
              <a:t>Ketham</a:t>
            </a:r>
            <a:r>
              <a:rPr lang="it-IT" sz="2000" i="1" dirty="0"/>
              <a:t> </a:t>
            </a:r>
            <a:r>
              <a:rPr lang="it-IT" sz="2000" b="1" i="1" dirty="0"/>
              <a:t>1491</a:t>
            </a:r>
          </a:p>
          <a:p>
            <a:r>
              <a:rPr lang="it-IT" dirty="0"/>
              <a:t>(primo libro medico illustrato stampato) </a:t>
            </a:r>
          </a:p>
        </p:txBody>
      </p:sp>
      <p:sp>
        <p:nvSpPr>
          <p:cNvPr id="3" name="TextBox 2">
            <a:extLst>
              <a:ext uri="{FF2B5EF4-FFF2-40B4-BE49-F238E27FC236}">
                <a16:creationId xmlns:a16="http://schemas.microsoft.com/office/drawing/2014/main" id="{DF64F7AD-7418-C6D1-DAA1-299BD4B578CD}"/>
              </a:ext>
            </a:extLst>
          </p:cNvPr>
          <p:cNvSpPr txBox="1"/>
          <p:nvPr/>
        </p:nvSpPr>
        <p:spPr>
          <a:xfrm>
            <a:off x="4928315" y="961623"/>
            <a:ext cx="6300517" cy="3139321"/>
          </a:xfrm>
          <a:prstGeom prst="rect">
            <a:avLst/>
          </a:prstGeom>
          <a:noFill/>
        </p:spPr>
        <p:txBody>
          <a:bodyPr wrap="square" rtlCol="0">
            <a:spAutoFit/>
          </a:bodyPr>
          <a:lstStyle/>
          <a:p>
            <a:r>
              <a:rPr lang="it-IT" b="1" dirty="0"/>
              <a:t>UROSCOPIA</a:t>
            </a:r>
          </a:p>
          <a:p>
            <a:endParaRPr lang="it-IT" dirty="0"/>
          </a:p>
          <a:p>
            <a:r>
              <a:rPr lang="it-IT" dirty="0"/>
              <a:t>Come le caratteristiche di colore e consistenza delle urine possono corrispondere a diagnosi</a:t>
            </a:r>
          </a:p>
          <a:p>
            <a:endParaRPr lang="it-IT" dirty="0"/>
          </a:p>
          <a:p>
            <a:r>
              <a:rPr lang="it-IT" dirty="0"/>
              <a:t>Esame ancora influenzato dalla </a:t>
            </a:r>
            <a:r>
              <a:rPr lang="it-IT" i="1" dirty="0"/>
              <a:t>teoria degli umori </a:t>
            </a:r>
            <a:r>
              <a:rPr lang="it-IT" dirty="0"/>
              <a:t>ippocratea</a:t>
            </a:r>
          </a:p>
          <a:p>
            <a:endParaRPr lang="it-IT" dirty="0"/>
          </a:p>
          <a:p>
            <a:r>
              <a:rPr lang="it-IT" dirty="0"/>
              <a:t>Sanguigno (sangue = umore rosso = ARIA)</a:t>
            </a:r>
          </a:p>
          <a:p>
            <a:r>
              <a:rPr lang="it-IT" dirty="0"/>
              <a:t>Collerico (bile gialla = FUOCO)</a:t>
            </a:r>
          </a:p>
          <a:p>
            <a:r>
              <a:rPr lang="it-IT" dirty="0"/>
              <a:t>Flemmatico (flegma = muco denso = umore freddo ACQUA)</a:t>
            </a:r>
          </a:p>
          <a:p>
            <a:r>
              <a:rPr lang="it-IT" dirty="0"/>
              <a:t>Malinconico (bile nera = TERRA)</a:t>
            </a:r>
          </a:p>
        </p:txBody>
      </p:sp>
      <p:pic>
        <p:nvPicPr>
          <p:cNvPr id="3078" name="Picture 6" descr="Illustration of a physicians examining urine in a flask from Fasciculus medicinae, Johannes de Ketham, published Venice, 1500">
            <a:extLst>
              <a:ext uri="{FF2B5EF4-FFF2-40B4-BE49-F238E27FC236}">
                <a16:creationId xmlns:a16="http://schemas.microsoft.com/office/drawing/2014/main" id="{AFDE11A8-C64E-67A7-1CA5-F24B14E1A9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8315" y="4311404"/>
            <a:ext cx="4057650" cy="239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55593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7A8106-8891-ADC0-F514-AAD27B382F43}"/>
              </a:ext>
            </a:extLst>
          </p:cNvPr>
          <p:cNvPicPr>
            <a:picLocks noChangeAspect="1"/>
          </p:cNvPicPr>
          <p:nvPr/>
        </p:nvPicPr>
        <p:blipFill>
          <a:blip r:embed="rId2"/>
          <a:stretch>
            <a:fillRect/>
          </a:stretch>
        </p:blipFill>
        <p:spPr>
          <a:xfrm>
            <a:off x="167425" y="199751"/>
            <a:ext cx="6224789" cy="1679903"/>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70EF9386-87B9-0667-055C-01218016F3A1}"/>
              </a:ext>
            </a:extLst>
          </p:cNvPr>
          <p:cNvPicPr>
            <a:picLocks noChangeAspect="1"/>
          </p:cNvPicPr>
          <p:nvPr/>
        </p:nvPicPr>
        <p:blipFill>
          <a:blip r:embed="rId3"/>
          <a:stretch>
            <a:fillRect/>
          </a:stretch>
        </p:blipFill>
        <p:spPr>
          <a:xfrm>
            <a:off x="6704086" y="0"/>
            <a:ext cx="5487914" cy="6858000"/>
          </a:xfrm>
          <a:prstGeom prst="rect">
            <a:avLst/>
          </a:prstGeom>
        </p:spPr>
      </p:pic>
      <p:sp>
        <p:nvSpPr>
          <p:cNvPr id="6" name="TextBox 5">
            <a:extLst>
              <a:ext uri="{FF2B5EF4-FFF2-40B4-BE49-F238E27FC236}">
                <a16:creationId xmlns:a16="http://schemas.microsoft.com/office/drawing/2014/main" id="{550911E0-7888-7336-CA23-64862D7B196F}"/>
              </a:ext>
            </a:extLst>
          </p:cNvPr>
          <p:cNvSpPr txBox="1"/>
          <p:nvPr/>
        </p:nvSpPr>
        <p:spPr>
          <a:xfrm>
            <a:off x="148070" y="2335576"/>
            <a:ext cx="6357649" cy="3693319"/>
          </a:xfrm>
          <a:prstGeom prst="rect">
            <a:avLst/>
          </a:prstGeom>
          <a:noFill/>
        </p:spPr>
        <p:txBody>
          <a:bodyPr wrap="square" rtlCol="0">
            <a:spAutoFit/>
          </a:bodyPr>
          <a:lstStyle/>
          <a:p>
            <a:r>
              <a:rPr lang="it-IT" dirty="0"/>
              <a:t>1-2   colore più intenso = urine più concentrate (o alimenti)</a:t>
            </a:r>
          </a:p>
          <a:p>
            <a:r>
              <a:rPr lang="it-IT" dirty="0"/>
              <a:t>3-4   Rosa-rosso: ematuria, emoglobinuria, mioglobinuria farmaci, </a:t>
            </a:r>
            <a:br>
              <a:rPr lang="it-IT" dirty="0"/>
            </a:br>
            <a:r>
              <a:rPr lang="it-IT" dirty="0"/>
              <a:t>         infezioni, alimenti come le bietole (rape rosse -&gt; </a:t>
            </a:r>
            <a:r>
              <a:rPr lang="it-IT" dirty="0" err="1"/>
              <a:t>bietoluria</a:t>
            </a:r>
            <a:r>
              <a:rPr lang="it-IT" dirty="0"/>
              <a:t>)</a:t>
            </a:r>
          </a:p>
          <a:p>
            <a:r>
              <a:rPr lang="it-IT" dirty="0"/>
              <a:t>5-6 Arancione:  urobilinogeno, bilirubina coniugata, rifampicina</a:t>
            </a:r>
          </a:p>
          <a:p>
            <a:pPr marL="342900" indent="-342900">
              <a:buAutoNum type="arabicPlain" startAt="7"/>
            </a:pPr>
            <a:r>
              <a:rPr lang="it-IT" dirty="0"/>
              <a:t>Nero: alcaptonuria, rabdomiolisi</a:t>
            </a:r>
          </a:p>
          <a:p>
            <a:pPr marL="342900" indent="-342900">
              <a:buAutoNum type="arabicPlain" startAt="7"/>
            </a:pPr>
            <a:r>
              <a:rPr lang="it-IT" dirty="0"/>
              <a:t>Blu: stipsi cronica, trasformazione di triptofano in indolo, metabolizzato dal fegato e convertito da batteri</a:t>
            </a:r>
          </a:p>
          <a:p>
            <a:pPr marL="342900" indent="-342900">
              <a:buAutoNum type="arabicPlain" startAt="7"/>
            </a:pPr>
            <a:r>
              <a:rPr lang="it-IT" dirty="0"/>
              <a:t>Viola: Da conversione batterica </a:t>
            </a:r>
          </a:p>
          <a:p>
            <a:r>
              <a:rPr lang="it-IT" dirty="0"/>
              <a:t>10-11  Marrone: farmaci, porfirie</a:t>
            </a:r>
          </a:p>
          <a:p>
            <a:pPr marL="342900" indent="-342900">
              <a:buAutoNum type="arabicPlain" startAt="12"/>
            </a:pPr>
            <a:r>
              <a:rPr lang="it-IT" dirty="0"/>
              <a:t>Verde: biliverdina, pseudomonas</a:t>
            </a:r>
          </a:p>
          <a:p>
            <a:r>
              <a:rPr lang="it-IT" dirty="0"/>
              <a:t>13-14  Bianco: proteinuria massiva</a:t>
            </a:r>
          </a:p>
          <a:p>
            <a:r>
              <a:rPr lang="it-IT" dirty="0"/>
              <a:t>15   Torbida: infezioni o cristalli</a:t>
            </a:r>
            <a:br>
              <a:rPr lang="it-IT" dirty="0"/>
            </a:br>
            <a:r>
              <a:rPr lang="it-IT" dirty="0"/>
              <a:t>16   Schiumosa: proteine</a:t>
            </a:r>
          </a:p>
        </p:txBody>
      </p:sp>
    </p:spTree>
    <p:extLst>
      <p:ext uri="{BB962C8B-B14F-4D97-AF65-F5344CB8AC3E}">
        <p14:creationId xmlns:p14="http://schemas.microsoft.com/office/powerpoint/2010/main" val="15999568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uman body part with a white background&#10;&#10;Description automatically generated">
            <a:extLst>
              <a:ext uri="{FF2B5EF4-FFF2-40B4-BE49-F238E27FC236}">
                <a16:creationId xmlns:a16="http://schemas.microsoft.com/office/drawing/2014/main" id="{A480E071-AB39-8D83-7DEB-61BF8694C5BB}"/>
              </a:ext>
            </a:extLst>
          </p:cNvPr>
          <p:cNvPicPr>
            <a:picLocks noChangeAspect="1"/>
          </p:cNvPicPr>
          <p:nvPr/>
        </p:nvPicPr>
        <p:blipFill>
          <a:blip r:embed="rId2"/>
          <a:stretch>
            <a:fillRect/>
          </a:stretch>
        </p:blipFill>
        <p:spPr>
          <a:xfrm>
            <a:off x="4800993" y="1952309"/>
            <a:ext cx="2869807" cy="2708422"/>
          </a:xfrm>
          <a:prstGeom prst="rect">
            <a:avLst/>
          </a:prstGeom>
        </p:spPr>
      </p:pic>
    </p:spTree>
    <p:extLst>
      <p:ext uri="{BB962C8B-B14F-4D97-AF65-F5344CB8AC3E}">
        <p14:creationId xmlns:p14="http://schemas.microsoft.com/office/powerpoint/2010/main" val="4597363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2ECAC44-FE6F-A58C-9231-73317698359E}"/>
              </a:ext>
            </a:extLst>
          </p:cNvPr>
          <p:cNvPicPr>
            <a:picLocks noChangeAspect="1"/>
          </p:cNvPicPr>
          <p:nvPr/>
        </p:nvPicPr>
        <p:blipFill>
          <a:blip r:embed="rId2"/>
          <a:stretch>
            <a:fillRect/>
          </a:stretch>
        </p:blipFill>
        <p:spPr>
          <a:xfrm>
            <a:off x="1429501" y="4817096"/>
            <a:ext cx="2630435" cy="1985793"/>
          </a:xfrm>
          <a:prstGeom prst="rect">
            <a:avLst/>
          </a:prstGeom>
        </p:spPr>
      </p:pic>
      <p:sp>
        <p:nvSpPr>
          <p:cNvPr id="5" name="Titolo 1">
            <a:extLst>
              <a:ext uri="{FF2B5EF4-FFF2-40B4-BE49-F238E27FC236}">
                <a16:creationId xmlns:a16="http://schemas.microsoft.com/office/drawing/2014/main" id="{295FFDD9-C518-4A6F-98B0-6D2E721A6897}"/>
              </a:ext>
            </a:extLst>
          </p:cNvPr>
          <p:cNvSpPr txBox="1">
            <a:spLocks/>
          </p:cNvSpPr>
          <p:nvPr/>
        </p:nvSpPr>
        <p:spPr>
          <a:xfrm>
            <a:off x="630936" y="639520"/>
            <a:ext cx="3429000" cy="171907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pPr>
            <a:r>
              <a:rPr lang="en-US" sz="5400" b="1" dirty="0"/>
              <a:t>Fifty shades of urine</a:t>
            </a:r>
            <a:endParaRPr lang="en-US" sz="5400" b="1" kern="1200" dirty="0">
              <a:solidFill>
                <a:schemeClr val="tx1"/>
              </a:solidFill>
              <a:latin typeface="+mj-lt"/>
              <a:ea typeface="+mj-ea"/>
              <a:cs typeface="+mj-cs"/>
            </a:endParaRPr>
          </a:p>
        </p:txBody>
      </p:sp>
      <p:pic>
        <p:nvPicPr>
          <p:cNvPr id="16" name="Immagine 15" descr="Immagine che contiene bottiglia, vuoto&#10;&#10;Descrizione generata automaticamente">
            <a:extLst>
              <a:ext uri="{FF2B5EF4-FFF2-40B4-BE49-F238E27FC236}">
                <a16:creationId xmlns:a16="http://schemas.microsoft.com/office/drawing/2014/main" id="{85971292-262A-495B-841B-FDA4EAD926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6043" y="368845"/>
            <a:ext cx="3943343" cy="2592749"/>
          </a:xfrm>
          <a:prstGeom prst="rect">
            <a:avLst/>
          </a:prstGeom>
        </p:spPr>
      </p:pic>
      <p:sp>
        <p:nvSpPr>
          <p:cNvPr id="29" name="CasellaDiTesto 28">
            <a:extLst>
              <a:ext uri="{FF2B5EF4-FFF2-40B4-BE49-F238E27FC236}">
                <a16:creationId xmlns:a16="http://schemas.microsoft.com/office/drawing/2014/main" id="{B473BABC-A55F-4F06-A2BA-3652C4BDCD78}"/>
              </a:ext>
            </a:extLst>
          </p:cNvPr>
          <p:cNvSpPr txBox="1"/>
          <p:nvPr/>
        </p:nvSpPr>
        <p:spPr>
          <a:xfrm>
            <a:off x="146669" y="2752903"/>
            <a:ext cx="3145536" cy="2246769"/>
          </a:xfrm>
          <a:prstGeom prst="rect">
            <a:avLst/>
          </a:prstGeom>
          <a:solidFill>
            <a:schemeClr val="accent2">
              <a:lumMod val="60000"/>
              <a:lumOff val="40000"/>
            </a:schemeClr>
          </a:solidFill>
        </p:spPr>
        <p:txBody>
          <a:bodyPr wrap="square" rtlCol="0">
            <a:spAutoFit/>
          </a:bodyPr>
          <a:lstStyle/>
          <a:p>
            <a:r>
              <a:rPr lang="it-IT" sz="2000" dirty="0"/>
              <a:t>URINE MARRONI-NERE</a:t>
            </a:r>
          </a:p>
          <a:p>
            <a:pPr marL="285750" indent="-285750">
              <a:buFontTx/>
              <a:buChar char="-"/>
            </a:pPr>
            <a:r>
              <a:rPr lang="it-IT" sz="2000" dirty="0"/>
              <a:t>Ematuria</a:t>
            </a:r>
          </a:p>
          <a:p>
            <a:pPr marL="285750" indent="-285750">
              <a:buFontTx/>
              <a:buChar char="-"/>
            </a:pPr>
            <a:r>
              <a:rPr lang="it-IT" sz="2000" dirty="0"/>
              <a:t>Emoglobinuria</a:t>
            </a:r>
          </a:p>
          <a:p>
            <a:pPr marL="285750" indent="-285750">
              <a:buFontTx/>
              <a:buChar char="-"/>
            </a:pPr>
            <a:r>
              <a:rPr lang="it-IT" sz="2000" dirty="0"/>
              <a:t>Bilirubinuria</a:t>
            </a:r>
          </a:p>
          <a:p>
            <a:pPr marL="285750" indent="-285750">
              <a:buFontTx/>
              <a:buChar char="-"/>
            </a:pPr>
            <a:r>
              <a:rPr lang="it-IT" sz="2000" dirty="0"/>
              <a:t>Alcaptonuria</a:t>
            </a:r>
          </a:p>
          <a:p>
            <a:pPr marL="285750" indent="-285750">
              <a:buFontTx/>
              <a:buChar char="-"/>
            </a:pPr>
            <a:r>
              <a:rPr lang="it-IT" sz="2000" dirty="0"/>
              <a:t>Farmaci (nitrofurantoina, metronidazolo)</a:t>
            </a:r>
          </a:p>
        </p:txBody>
      </p:sp>
      <p:cxnSp>
        <p:nvCxnSpPr>
          <p:cNvPr id="91" name="Connettore 2 90">
            <a:extLst>
              <a:ext uri="{FF2B5EF4-FFF2-40B4-BE49-F238E27FC236}">
                <a16:creationId xmlns:a16="http://schemas.microsoft.com/office/drawing/2014/main" id="{5A1D2012-70E3-4299-9CA8-761DFC751A97}"/>
              </a:ext>
            </a:extLst>
          </p:cNvPr>
          <p:cNvCxnSpPr>
            <a:cxnSpLocks/>
          </p:cNvCxnSpPr>
          <p:nvPr/>
        </p:nvCxnSpPr>
        <p:spPr>
          <a:xfrm flipH="1">
            <a:off x="3484869" y="2687656"/>
            <a:ext cx="1577461" cy="42688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4" name="CasellaDiTesto 93">
            <a:extLst>
              <a:ext uri="{FF2B5EF4-FFF2-40B4-BE49-F238E27FC236}">
                <a16:creationId xmlns:a16="http://schemas.microsoft.com/office/drawing/2014/main" id="{70296120-81A9-49A5-ACF8-F11200203902}"/>
              </a:ext>
            </a:extLst>
          </p:cNvPr>
          <p:cNvSpPr txBox="1"/>
          <p:nvPr/>
        </p:nvSpPr>
        <p:spPr>
          <a:xfrm>
            <a:off x="3484869" y="3488284"/>
            <a:ext cx="3255095" cy="2246769"/>
          </a:xfrm>
          <a:prstGeom prst="rect">
            <a:avLst/>
          </a:prstGeom>
          <a:solidFill>
            <a:schemeClr val="accent2">
              <a:lumMod val="60000"/>
              <a:lumOff val="40000"/>
            </a:schemeClr>
          </a:solidFill>
        </p:spPr>
        <p:txBody>
          <a:bodyPr wrap="square" rtlCol="0">
            <a:spAutoFit/>
          </a:bodyPr>
          <a:lstStyle/>
          <a:p>
            <a:r>
              <a:rPr lang="it-IT" sz="2000" dirty="0"/>
              <a:t>URINE ROSSE</a:t>
            </a:r>
          </a:p>
          <a:p>
            <a:pPr marL="342900" indent="-342900">
              <a:buFontTx/>
              <a:buChar char="-"/>
            </a:pPr>
            <a:r>
              <a:rPr lang="it-IT" sz="2000" dirty="0"/>
              <a:t>Ematuria</a:t>
            </a:r>
          </a:p>
          <a:p>
            <a:pPr marL="342900" indent="-342900">
              <a:buFontTx/>
              <a:buChar char="-"/>
            </a:pPr>
            <a:r>
              <a:rPr lang="it-IT" sz="2000" dirty="0"/>
              <a:t>Emoglobinuria</a:t>
            </a:r>
          </a:p>
          <a:p>
            <a:pPr marL="342900" indent="-342900">
              <a:buFontTx/>
              <a:buChar char="-"/>
            </a:pPr>
            <a:r>
              <a:rPr lang="it-IT" sz="2000" dirty="0"/>
              <a:t>Mioglobinuria</a:t>
            </a:r>
          </a:p>
          <a:p>
            <a:pPr marL="342900" indent="-342900">
              <a:buFontTx/>
              <a:buChar char="-"/>
            </a:pPr>
            <a:r>
              <a:rPr lang="it-IT" sz="2000" dirty="0"/>
              <a:t>Alimenti</a:t>
            </a:r>
          </a:p>
          <a:p>
            <a:pPr marL="342900" indent="-342900">
              <a:buFontTx/>
              <a:buChar char="-"/>
            </a:pPr>
            <a:r>
              <a:rPr lang="it-IT" sz="2000" dirty="0"/>
              <a:t>Additivi</a:t>
            </a:r>
          </a:p>
          <a:p>
            <a:pPr marL="342900" indent="-342900">
              <a:buFontTx/>
              <a:buChar char="-"/>
            </a:pPr>
            <a:r>
              <a:rPr lang="it-IT" sz="2000" dirty="0"/>
              <a:t>Farmaci</a:t>
            </a:r>
          </a:p>
        </p:txBody>
      </p:sp>
      <p:cxnSp>
        <p:nvCxnSpPr>
          <p:cNvPr id="99" name="Connettore 2 98">
            <a:extLst>
              <a:ext uri="{FF2B5EF4-FFF2-40B4-BE49-F238E27FC236}">
                <a16:creationId xmlns:a16="http://schemas.microsoft.com/office/drawing/2014/main" id="{01AA0653-E15C-485C-A3F7-6305D98CD4D5}"/>
              </a:ext>
            </a:extLst>
          </p:cNvPr>
          <p:cNvCxnSpPr>
            <a:cxnSpLocks/>
          </p:cNvCxnSpPr>
          <p:nvPr/>
        </p:nvCxnSpPr>
        <p:spPr>
          <a:xfrm flipH="1">
            <a:off x="5292748" y="2687656"/>
            <a:ext cx="1043716" cy="71377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3" name="CasellaDiTesto 102">
            <a:extLst>
              <a:ext uri="{FF2B5EF4-FFF2-40B4-BE49-F238E27FC236}">
                <a16:creationId xmlns:a16="http://schemas.microsoft.com/office/drawing/2014/main" id="{D137FBCF-5781-4AE6-9C5B-FD97245B29CD}"/>
              </a:ext>
            </a:extLst>
          </p:cNvPr>
          <p:cNvSpPr txBox="1"/>
          <p:nvPr/>
        </p:nvSpPr>
        <p:spPr>
          <a:xfrm>
            <a:off x="6909932" y="4005985"/>
            <a:ext cx="2169966" cy="1323439"/>
          </a:xfrm>
          <a:prstGeom prst="rect">
            <a:avLst/>
          </a:prstGeom>
          <a:solidFill>
            <a:schemeClr val="accent2">
              <a:lumMod val="60000"/>
              <a:lumOff val="40000"/>
            </a:schemeClr>
          </a:solidFill>
        </p:spPr>
        <p:txBody>
          <a:bodyPr wrap="square" rtlCol="0">
            <a:spAutoFit/>
          </a:bodyPr>
          <a:lstStyle/>
          <a:p>
            <a:r>
              <a:rPr lang="it-IT" sz="2000" dirty="0"/>
              <a:t>URINE ARANCIO</a:t>
            </a:r>
          </a:p>
          <a:p>
            <a:pPr marL="342900" indent="-342900">
              <a:buFontTx/>
              <a:buChar char="-"/>
            </a:pPr>
            <a:r>
              <a:rPr lang="it-IT" sz="2000" dirty="0"/>
              <a:t>Disidratazione</a:t>
            </a:r>
          </a:p>
          <a:p>
            <a:pPr marL="342900" indent="-342900">
              <a:buFontTx/>
              <a:buChar char="-"/>
            </a:pPr>
            <a:r>
              <a:rPr lang="it-IT" sz="2000" dirty="0"/>
              <a:t>Alimenti (zucca, carote)</a:t>
            </a:r>
          </a:p>
        </p:txBody>
      </p:sp>
      <p:cxnSp>
        <p:nvCxnSpPr>
          <p:cNvPr id="106" name="Connettore 2 105">
            <a:extLst>
              <a:ext uri="{FF2B5EF4-FFF2-40B4-BE49-F238E27FC236}">
                <a16:creationId xmlns:a16="http://schemas.microsoft.com/office/drawing/2014/main" id="{CCBDDFAB-6AE4-484D-BEFD-BC4E9767D2AA}"/>
              </a:ext>
            </a:extLst>
          </p:cNvPr>
          <p:cNvCxnSpPr>
            <a:cxnSpLocks/>
          </p:cNvCxnSpPr>
          <p:nvPr/>
        </p:nvCxnSpPr>
        <p:spPr>
          <a:xfrm>
            <a:off x="7472373" y="2926574"/>
            <a:ext cx="203793" cy="94971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10" name="Immagine 109" descr="Immagine che contiene bottiglia, serbatoio&#10;&#10;Descrizione generata automaticamente">
            <a:extLst>
              <a:ext uri="{FF2B5EF4-FFF2-40B4-BE49-F238E27FC236}">
                <a16:creationId xmlns:a16="http://schemas.microsoft.com/office/drawing/2014/main" id="{E4551A49-978B-4CDC-8183-83E321EE9134}"/>
              </a:ext>
            </a:extLst>
          </p:cNvPr>
          <p:cNvPicPr>
            <a:picLocks noChangeAspect="1"/>
          </p:cNvPicPr>
          <p:nvPr/>
        </p:nvPicPr>
        <p:blipFill rotWithShape="1">
          <a:blip r:embed="rId4">
            <a:extLst>
              <a:ext uri="{28A0092B-C50C-407E-A947-70E740481C1C}">
                <a14:useLocalDpi xmlns:a14="http://schemas.microsoft.com/office/drawing/2010/main" val="0"/>
              </a:ext>
            </a:extLst>
          </a:blip>
          <a:srcRect l="6830" t="35402" r="73832" b="28410"/>
          <a:stretch/>
        </p:blipFill>
        <p:spPr>
          <a:xfrm>
            <a:off x="8635781" y="1198046"/>
            <a:ext cx="1364076" cy="1573649"/>
          </a:xfrm>
          <a:prstGeom prst="rect">
            <a:avLst/>
          </a:prstGeom>
        </p:spPr>
      </p:pic>
      <p:sp>
        <p:nvSpPr>
          <p:cNvPr id="112" name="CasellaDiTesto 111">
            <a:extLst>
              <a:ext uri="{FF2B5EF4-FFF2-40B4-BE49-F238E27FC236}">
                <a16:creationId xmlns:a16="http://schemas.microsoft.com/office/drawing/2014/main" id="{7EF72391-1E08-434A-84DA-263D23252707}"/>
              </a:ext>
            </a:extLst>
          </p:cNvPr>
          <p:cNvSpPr txBox="1"/>
          <p:nvPr/>
        </p:nvSpPr>
        <p:spPr>
          <a:xfrm>
            <a:off x="9320168" y="3949950"/>
            <a:ext cx="2430553" cy="1323439"/>
          </a:xfrm>
          <a:prstGeom prst="rect">
            <a:avLst/>
          </a:prstGeom>
          <a:solidFill>
            <a:schemeClr val="accent2">
              <a:lumMod val="60000"/>
              <a:lumOff val="40000"/>
            </a:schemeClr>
          </a:solidFill>
        </p:spPr>
        <p:txBody>
          <a:bodyPr wrap="square" rtlCol="0">
            <a:spAutoFit/>
          </a:bodyPr>
          <a:lstStyle/>
          <a:p>
            <a:r>
              <a:rPr lang="it-IT" sz="2000" dirty="0"/>
              <a:t>URINE TRASPARENTI-MOLTO CHIARE</a:t>
            </a:r>
          </a:p>
          <a:p>
            <a:pPr marL="342900" indent="-342900">
              <a:buFontTx/>
              <a:buChar char="-"/>
            </a:pPr>
            <a:r>
              <a:rPr lang="it-IT" sz="2000" dirty="0"/>
              <a:t>Iperidratazione</a:t>
            </a:r>
          </a:p>
          <a:p>
            <a:pPr marL="342900" indent="-342900">
              <a:buFontTx/>
              <a:buChar char="-"/>
            </a:pPr>
            <a:r>
              <a:rPr lang="it-IT" sz="2000" dirty="0"/>
              <a:t>Diabete insipido</a:t>
            </a:r>
          </a:p>
        </p:txBody>
      </p:sp>
      <p:cxnSp>
        <p:nvCxnSpPr>
          <p:cNvPr id="113" name="Connettore 2 112">
            <a:extLst>
              <a:ext uri="{FF2B5EF4-FFF2-40B4-BE49-F238E27FC236}">
                <a16:creationId xmlns:a16="http://schemas.microsoft.com/office/drawing/2014/main" id="{25052800-6DC2-43AF-A22E-88E5E9ADF865}"/>
              </a:ext>
            </a:extLst>
          </p:cNvPr>
          <p:cNvCxnSpPr>
            <a:cxnSpLocks/>
          </p:cNvCxnSpPr>
          <p:nvPr/>
        </p:nvCxnSpPr>
        <p:spPr>
          <a:xfrm>
            <a:off x="9432097" y="2687656"/>
            <a:ext cx="661117" cy="110459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 name="Immagine 3" descr="Immagine che contiene bacca, frutta&#10;&#10;Descrizione generata automaticamente">
            <a:extLst>
              <a:ext uri="{FF2B5EF4-FFF2-40B4-BE49-F238E27FC236}">
                <a16:creationId xmlns:a16="http://schemas.microsoft.com/office/drawing/2014/main" id="{9A2CC971-FBE7-4DD6-D2F7-82D58FCDDF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51" y="5153130"/>
            <a:ext cx="1514868" cy="1313724"/>
          </a:xfrm>
          <a:prstGeom prst="rect">
            <a:avLst/>
          </a:prstGeom>
        </p:spPr>
      </p:pic>
    </p:spTree>
    <p:extLst>
      <p:ext uri="{BB962C8B-B14F-4D97-AF65-F5344CB8AC3E}">
        <p14:creationId xmlns:p14="http://schemas.microsoft.com/office/powerpoint/2010/main" val="14708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91"/>
                                        </p:tgtEl>
                                        <p:attrNameLst>
                                          <p:attrName>style.visibility</p:attrName>
                                        </p:attrNameLst>
                                      </p:cBhvr>
                                      <p:to>
                                        <p:strVal val="visible"/>
                                      </p:to>
                                    </p:set>
                                    <p:animEffect transition="in" filter="fade">
                                      <p:cBhvr>
                                        <p:cTn id="10" dur="500"/>
                                        <p:tgtEl>
                                          <p:spTgt spid="9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4"/>
                                        </p:tgtEl>
                                        <p:attrNameLst>
                                          <p:attrName>style.visibility</p:attrName>
                                        </p:attrNameLst>
                                      </p:cBhvr>
                                      <p:to>
                                        <p:strVal val="visible"/>
                                      </p:to>
                                    </p:set>
                                    <p:animEffect transition="in" filter="fade">
                                      <p:cBhvr>
                                        <p:cTn id="15" dur="500"/>
                                        <p:tgtEl>
                                          <p:spTgt spid="94"/>
                                        </p:tgtEl>
                                      </p:cBhvr>
                                    </p:animEffect>
                                  </p:childTnLst>
                                </p:cTn>
                              </p:par>
                              <p:par>
                                <p:cTn id="16" presetID="10" presetClass="entr" presetSubtype="0" fill="hold" nodeType="withEffect">
                                  <p:stCondLst>
                                    <p:cond delay="0"/>
                                  </p:stCondLst>
                                  <p:childTnLst>
                                    <p:set>
                                      <p:cBhvr>
                                        <p:cTn id="17" dur="1" fill="hold">
                                          <p:stCondLst>
                                            <p:cond delay="0"/>
                                          </p:stCondLst>
                                        </p:cTn>
                                        <p:tgtEl>
                                          <p:spTgt spid="99"/>
                                        </p:tgtEl>
                                        <p:attrNameLst>
                                          <p:attrName>style.visibility</p:attrName>
                                        </p:attrNameLst>
                                      </p:cBhvr>
                                      <p:to>
                                        <p:strVal val="visible"/>
                                      </p:to>
                                    </p:set>
                                    <p:animEffect transition="in" filter="fade">
                                      <p:cBhvr>
                                        <p:cTn id="18" dur="500"/>
                                        <p:tgtEl>
                                          <p:spTgt spid="9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3"/>
                                        </p:tgtEl>
                                        <p:attrNameLst>
                                          <p:attrName>style.visibility</p:attrName>
                                        </p:attrNameLst>
                                      </p:cBhvr>
                                      <p:to>
                                        <p:strVal val="visible"/>
                                      </p:to>
                                    </p:set>
                                    <p:animEffect transition="in" filter="fade">
                                      <p:cBhvr>
                                        <p:cTn id="23" dur="500"/>
                                        <p:tgtEl>
                                          <p:spTgt spid="103"/>
                                        </p:tgtEl>
                                      </p:cBhvr>
                                    </p:animEffect>
                                  </p:childTnLst>
                                </p:cTn>
                              </p:par>
                              <p:par>
                                <p:cTn id="24" presetID="10" presetClass="entr" presetSubtype="0" fill="hold" nodeType="withEffect">
                                  <p:stCondLst>
                                    <p:cond delay="0"/>
                                  </p:stCondLst>
                                  <p:childTnLst>
                                    <p:set>
                                      <p:cBhvr>
                                        <p:cTn id="25" dur="1" fill="hold">
                                          <p:stCondLst>
                                            <p:cond delay="0"/>
                                          </p:stCondLst>
                                        </p:cTn>
                                        <p:tgtEl>
                                          <p:spTgt spid="106"/>
                                        </p:tgtEl>
                                        <p:attrNameLst>
                                          <p:attrName>style.visibility</p:attrName>
                                        </p:attrNameLst>
                                      </p:cBhvr>
                                      <p:to>
                                        <p:strVal val="visible"/>
                                      </p:to>
                                    </p:set>
                                    <p:animEffect transition="in" filter="fade">
                                      <p:cBhvr>
                                        <p:cTn id="26" dur="500"/>
                                        <p:tgtEl>
                                          <p:spTgt spid="10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2"/>
                                        </p:tgtEl>
                                        <p:attrNameLst>
                                          <p:attrName>style.visibility</p:attrName>
                                        </p:attrNameLst>
                                      </p:cBhvr>
                                      <p:to>
                                        <p:strVal val="visible"/>
                                      </p:to>
                                    </p:set>
                                    <p:animEffect transition="in" filter="fade">
                                      <p:cBhvr>
                                        <p:cTn id="31" dur="500"/>
                                        <p:tgtEl>
                                          <p:spTgt spid="112"/>
                                        </p:tgtEl>
                                      </p:cBhvr>
                                    </p:animEffect>
                                  </p:childTnLst>
                                </p:cTn>
                              </p:par>
                              <p:par>
                                <p:cTn id="32" presetID="10" presetClass="entr" presetSubtype="0" fill="hold" nodeType="withEffect">
                                  <p:stCondLst>
                                    <p:cond delay="0"/>
                                  </p:stCondLst>
                                  <p:childTnLst>
                                    <p:set>
                                      <p:cBhvr>
                                        <p:cTn id="33" dur="1" fill="hold">
                                          <p:stCondLst>
                                            <p:cond delay="0"/>
                                          </p:stCondLst>
                                        </p:cTn>
                                        <p:tgtEl>
                                          <p:spTgt spid="113"/>
                                        </p:tgtEl>
                                        <p:attrNameLst>
                                          <p:attrName>style.visibility</p:attrName>
                                        </p:attrNameLst>
                                      </p:cBhvr>
                                      <p:to>
                                        <p:strVal val="visible"/>
                                      </p:to>
                                    </p:set>
                                    <p:animEffect transition="in" filter="fade">
                                      <p:cBhvr>
                                        <p:cTn id="34" dur="500"/>
                                        <p:tgtEl>
                                          <p:spTgt spid="11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94" grpId="0" animBg="1"/>
      <p:bldP spid="103" grpId="0" animBg="1"/>
      <p:bldP spid="1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E8096E-97C4-9BF3-D1B0-65F9134A58D1}"/>
              </a:ext>
            </a:extLst>
          </p:cNvPr>
          <p:cNvSpPr txBox="1"/>
          <p:nvPr/>
        </p:nvSpPr>
        <p:spPr>
          <a:xfrm>
            <a:off x="370787" y="914401"/>
            <a:ext cx="11133056" cy="4524315"/>
          </a:xfrm>
          <a:prstGeom prst="rect">
            <a:avLst/>
          </a:prstGeom>
          <a:noFill/>
        </p:spPr>
        <p:txBody>
          <a:bodyPr wrap="square" rtlCol="0">
            <a:spAutoFit/>
          </a:bodyPr>
          <a:lstStyle/>
          <a:p>
            <a:r>
              <a:rPr lang="it-IT" sz="2400" b="1" dirty="0"/>
              <a:t>Prime urine del mattino</a:t>
            </a:r>
          </a:p>
          <a:p>
            <a:r>
              <a:rPr lang="it-IT" sz="2400" dirty="0"/>
              <a:t>Rappresentano una raccolta di 8h, relativamente concentrata</a:t>
            </a:r>
          </a:p>
          <a:p>
            <a:endParaRPr lang="it-IT" sz="2400" dirty="0"/>
          </a:p>
          <a:p>
            <a:r>
              <a:rPr lang="it-IT" sz="2400" b="1" dirty="0"/>
              <a:t>Campione del mitto intermedio</a:t>
            </a:r>
          </a:p>
          <a:p>
            <a:r>
              <a:rPr lang="it-IT" sz="2400" dirty="0"/>
              <a:t>Per analisi microbiologiche riducendo il rischio di contaminazione</a:t>
            </a:r>
          </a:p>
          <a:p>
            <a:endParaRPr lang="it-IT" sz="2400" dirty="0"/>
          </a:p>
          <a:p>
            <a:r>
              <a:rPr lang="it-IT" sz="2400" b="1" dirty="0"/>
              <a:t>Raccolta urine delle 24 ore</a:t>
            </a:r>
          </a:p>
          <a:p>
            <a:r>
              <a:rPr lang="it-IT" sz="2400" dirty="0"/>
              <a:t>Misurazione di sostanze specifiche: creatinina, catecolamine, </a:t>
            </a:r>
            <a:r>
              <a:rPr lang="it-IT" sz="2400" dirty="0" err="1"/>
              <a:t>etc</a:t>
            </a:r>
            <a:endParaRPr lang="it-IT" sz="2400" dirty="0"/>
          </a:p>
          <a:p>
            <a:endParaRPr lang="it-IT" sz="2400" dirty="0"/>
          </a:p>
          <a:p>
            <a:r>
              <a:rPr lang="it-IT" sz="2400" b="1" dirty="0"/>
              <a:t>Raccolta con cateterismo, puntura </a:t>
            </a:r>
            <a:r>
              <a:rPr lang="it-IT" sz="2400" b="1" dirty="0" err="1"/>
              <a:t>sovrapubica</a:t>
            </a:r>
            <a:endParaRPr lang="it-IT" sz="2400" b="1" dirty="0"/>
          </a:p>
          <a:p>
            <a:r>
              <a:rPr lang="it-IT" sz="2400" dirty="0"/>
              <a:t>Per ridurre il rischio di contaminazione</a:t>
            </a:r>
          </a:p>
          <a:p>
            <a:endParaRPr lang="it-IT" sz="2400" dirty="0"/>
          </a:p>
        </p:txBody>
      </p:sp>
      <p:sp>
        <p:nvSpPr>
          <p:cNvPr id="3" name="TextBox 2">
            <a:extLst>
              <a:ext uri="{FF2B5EF4-FFF2-40B4-BE49-F238E27FC236}">
                <a16:creationId xmlns:a16="http://schemas.microsoft.com/office/drawing/2014/main" id="{11D86AD1-DE63-F398-1125-ACAED48EB007}"/>
              </a:ext>
            </a:extLst>
          </p:cNvPr>
          <p:cNvSpPr txBox="1"/>
          <p:nvPr/>
        </p:nvSpPr>
        <p:spPr>
          <a:xfrm>
            <a:off x="370787" y="312656"/>
            <a:ext cx="11133056" cy="461665"/>
          </a:xfrm>
          <a:prstGeom prst="rect">
            <a:avLst/>
          </a:prstGeom>
          <a:noFill/>
        </p:spPr>
        <p:txBody>
          <a:bodyPr wrap="square" rtlCol="0">
            <a:spAutoFit/>
          </a:bodyPr>
          <a:lstStyle/>
          <a:p>
            <a:r>
              <a:rPr lang="it-IT" sz="2400" b="1" dirty="0">
                <a:solidFill>
                  <a:srgbClr val="0070C0"/>
                </a:solidFill>
              </a:rPr>
              <a:t>TIPO DI RACCOLTA</a:t>
            </a:r>
          </a:p>
        </p:txBody>
      </p:sp>
    </p:spTree>
    <p:extLst>
      <p:ext uri="{BB962C8B-B14F-4D97-AF65-F5344CB8AC3E}">
        <p14:creationId xmlns:p14="http://schemas.microsoft.com/office/powerpoint/2010/main" val="9070668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3920B3-3002-AA40-B2FF-C2423ED6116F}"/>
              </a:ext>
            </a:extLst>
          </p:cNvPr>
          <p:cNvSpPr txBox="1"/>
          <p:nvPr/>
        </p:nvSpPr>
        <p:spPr>
          <a:xfrm>
            <a:off x="311084" y="405353"/>
            <a:ext cx="10496747" cy="3354765"/>
          </a:xfrm>
          <a:prstGeom prst="rect">
            <a:avLst/>
          </a:prstGeom>
          <a:noFill/>
        </p:spPr>
        <p:txBody>
          <a:bodyPr wrap="square" rtlCol="0">
            <a:spAutoFit/>
          </a:bodyPr>
          <a:lstStyle/>
          <a:p>
            <a:r>
              <a:rPr lang="it-IT" sz="3200" b="1" dirty="0">
                <a:solidFill>
                  <a:srgbClr val="0070C0"/>
                </a:solidFill>
              </a:rPr>
              <a:t>Esame delle urine</a:t>
            </a:r>
          </a:p>
          <a:p>
            <a:endParaRPr lang="it-IT" sz="2000" dirty="0"/>
          </a:p>
          <a:p>
            <a:r>
              <a:rPr lang="it-IT" sz="2000" dirty="0"/>
              <a:t>Analisi delle proprietà fisiche, chimiche e microscopiche delle stesse.</a:t>
            </a:r>
          </a:p>
          <a:p>
            <a:r>
              <a:rPr lang="it-IT" sz="2000" dirty="0"/>
              <a:t>Urine normali</a:t>
            </a:r>
            <a:r>
              <a:rPr lang="it-IT" sz="2000" b="1" dirty="0"/>
              <a:t>: 96% acqua</a:t>
            </a:r>
            <a:r>
              <a:rPr lang="it-IT" sz="2000" dirty="0"/>
              <a:t>; 4% sostanze disciolte</a:t>
            </a:r>
          </a:p>
          <a:p>
            <a:endParaRPr lang="it-IT" sz="2000" dirty="0"/>
          </a:p>
          <a:p>
            <a:r>
              <a:rPr lang="it-IT" sz="2000" dirty="0"/>
              <a:t>	- 50% 	Urea</a:t>
            </a:r>
          </a:p>
          <a:p>
            <a:br>
              <a:rPr lang="it-IT" sz="2000" dirty="0"/>
            </a:br>
            <a:r>
              <a:rPr lang="it-IT" sz="2000" dirty="0"/>
              <a:t>	- 50%      Sali (sodio, cloro, potassio, calcio, magnesio), </a:t>
            </a:r>
            <a:br>
              <a:rPr lang="it-IT" sz="2000" dirty="0"/>
            </a:br>
            <a:r>
              <a:rPr lang="it-IT" sz="2000" dirty="0"/>
              <a:t>		Acido urico (che può formare poi cristalli)</a:t>
            </a:r>
            <a:br>
              <a:rPr lang="it-IT" sz="2000" dirty="0"/>
            </a:br>
            <a:r>
              <a:rPr lang="it-IT" sz="2000" dirty="0"/>
              <a:t>		Creatinina</a:t>
            </a:r>
          </a:p>
        </p:txBody>
      </p:sp>
      <p:pic>
        <p:nvPicPr>
          <p:cNvPr id="4098" name="Picture 2" descr="Creatinina - Wikipedia, la enciclopedia libre">
            <a:extLst>
              <a:ext uri="{FF2B5EF4-FFF2-40B4-BE49-F238E27FC236}">
                <a16:creationId xmlns:a16="http://schemas.microsoft.com/office/drawing/2014/main" id="{D2D15916-9E58-B1BB-263B-CD53CA92B1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9942" y="4270343"/>
            <a:ext cx="1717249" cy="148112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5FCAB52-285E-913E-A0A0-9322BDEEFF2E}"/>
              </a:ext>
            </a:extLst>
          </p:cNvPr>
          <p:cNvSpPr txBox="1"/>
          <p:nvPr/>
        </p:nvSpPr>
        <p:spPr>
          <a:xfrm>
            <a:off x="254523" y="4223209"/>
            <a:ext cx="8375715" cy="1938992"/>
          </a:xfrm>
          <a:prstGeom prst="rect">
            <a:avLst/>
          </a:prstGeom>
          <a:noFill/>
        </p:spPr>
        <p:txBody>
          <a:bodyPr wrap="square" rtlCol="0">
            <a:spAutoFit/>
          </a:bodyPr>
          <a:lstStyle/>
          <a:p>
            <a:r>
              <a:rPr lang="it-IT" sz="2000" dirty="0"/>
              <a:t>La concentrazione di </a:t>
            </a:r>
            <a:r>
              <a:rPr lang="it-IT" sz="2000" b="1" dirty="0"/>
              <a:t>creatinina</a:t>
            </a:r>
            <a:r>
              <a:rPr lang="it-IT" sz="2000" dirty="0"/>
              <a:t> è funzione della massa muscolare di un individuo. E’ filtrata liberamente nelle urine e non riassorbita: aumento della creatinina plasmatica = ridotta filtrazione</a:t>
            </a:r>
          </a:p>
          <a:p>
            <a:endParaRPr lang="it-IT" sz="2000" dirty="0"/>
          </a:p>
          <a:p>
            <a:r>
              <a:rPr lang="it-IT" sz="2000" dirty="0"/>
              <a:t>Velocità di filtrazione glomerulare = calcolata in base a livelli plasmatici e urinari di creatinina </a:t>
            </a:r>
            <a:r>
              <a:rPr lang="it-IT" sz="2000" dirty="0" err="1"/>
              <a:t>el</a:t>
            </a:r>
            <a:r>
              <a:rPr lang="it-IT" sz="2000" dirty="0"/>
              <a:t> volume urinario delle 24 ore  </a:t>
            </a:r>
          </a:p>
        </p:txBody>
      </p:sp>
      <p:pic>
        <p:nvPicPr>
          <p:cNvPr id="7" name="Picture 6">
            <a:extLst>
              <a:ext uri="{FF2B5EF4-FFF2-40B4-BE49-F238E27FC236}">
                <a16:creationId xmlns:a16="http://schemas.microsoft.com/office/drawing/2014/main" id="{F7FC33AA-84C5-D9FC-50C1-5D841DA09F5C}"/>
              </a:ext>
            </a:extLst>
          </p:cNvPr>
          <p:cNvPicPr>
            <a:picLocks noChangeAspect="1"/>
          </p:cNvPicPr>
          <p:nvPr/>
        </p:nvPicPr>
        <p:blipFill>
          <a:blip r:embed="rId3"/>
          <a:stretch>
            <a:fillRect/>
          </a:stretch>
        </p:blipFill>
        <p:spPr>
          <a:xfrm>
            <a:off x="8863918" y="1464559"/>
            <a:ext cx="1249888" cy="741313"/>
          </a:xfrm>
          <a:prstGeom prst="rect">
            <a:avLst/>
          </a:prstGeom>
        </p:spPr>
      </p:pic>
      <p:pic>
        <p:nvPicPr>
          <p:cNvPr id="9" name="Picture 8">
            <a:extLst>
              <a:ext uri="{FF2B5EF4-FFF2-40B4-BE49-F238E27FC236}">
                <a16:creationId xmlns:a16="http://schemas.microsoft.com/office/drawing/2014/main" id="{39DB2E44-3684-8512-03B4-7009F78C296D}"/>
              </a:ext>
            </a:extLst>
          </p:cNvPr>
          <p:cNvPicPr>
            <a:picLocks noChangeAspect="1"/>
          </p:cNvPicPr>
          <p:nvPr/>
        </p:nvPicPr>
        <p:blipFill>
          <a:blip r:embed="rId4"/>
          <a:stretch>
            <a:fillRect/>
          </a:stretch>
        </p:blipFill>
        <p:spPr>
          <a:xfrm>
            <a:off x="8689942" y="2556392"/>
            <a:ext cx="2115895" cy="1481127"/>
          </a:xfrm>
          <a:prstGeom prst="rect">
            <a:avLst/>
          </a:prstGeom>
        </p:spPr>
      </p:pic>
    </p:spTree>
    <p:extLst>
      <p:ext uri="{BB962C8B-B14F-4D97-AF65-F5344CB8AC3E}">
        <p14:creationId xmlns:p14="http://schemas.microsoft.com/office/powerpoint/2010/main" val="38017611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C72BEB-5B80-0DAE-C30D-A67A7FB5BA54}"/>
              </a:ext>
            </a:extLst>
          </p:cNvPr>
          <p:cNvSpPr txBox="1"/>
          <p:nvPr/>
        </p:nvSpPr>
        <p:spPr>
          <a:xfrm>
            <a:off x="325225" y="443060"/>
            <a:ext cx="11541550" cy="4893647"/>
          </a:xfrm>
          <a:prstGeom prst="rect">
            <a:avLst/>
          </a:prstGeom>
          <a:noFill/>
        </p:spPr>
        <p:txBody>
          <a:bodyPr wrap="square" rtlCol="0">
            <a:spAutoFit/>
          </a:bodyPr>
          <a:lstStyle/>
          <a:p>
            <a:r>
              <a:rPr lang="it-IT" sz="2400" dirty="0"/>
              <a:t>S-UREA</a:t>
            </a:r>
            <a:br>
              <a:rPr lang="it-IT" sz="2400" dirty="0"/>
            </a:br>
            <a:r>
              <a:rPr lang="it-IT" sz="2400" dirty="0"/>
              <a:t>Subisce l’influenza dell’apporto proteico, dell’idratazione</a:t>
            </a:r>
          </a:p>
          <a:p>
            <a:pPr marL="342900" indent="-342900">
              <a:buFontTx/>
              <a:buChar char="-"/>
            </a:pPr>
            <a:r>
              <a:rPr lang="it-IT" sz="2400" dirty="0"/>
              <a:t>Aumenta nel sangue quando la velocità di filtrazione renale è ↓50%</a:t>
            </a:r>
          </a:p>
          <a:p>
            <a:endParaRPr lang="it-IT" sz="2400" dirty="0"/>
          </a:p>
          <a:p>
            <a:r>
              <a:rPr lang="it-IT" sz="2400" dirty="0"/>
              <a:t>S-CREATININA</a:t>
            </a:r>
          </a:p>
          <a:p>
            <a:r>
              <a:rPr lang="it-IT" sz="2400" dirty="0"/>
              <a:t>Relazione diretta con la massa muscolare (varia in base a età e sesso). </a:t>
            </a:r>
          </a:p>
          <a:p>
            <a:endParaRPr lang="it-IT" sz="2400" dirty="0"/>
          </a:p>
          <a:p>
            <a:r>
              <a:rPr lang="it-IT" sz="2400" dirty="0"/>
              <a:t>↑ di creatinina e urea = iperazotemia</a:t>
            </a:r>
          </a:p>
          <a:p>
            <a:pPr marL="342900" indent="-342900">
              <a:buFontTx/>
              <a:buChar char="-"/>
            </a:pPr>
            <a:r>
              <a:rPr lang="it-IT" sz="2400" b="1" dirty="0" err="1"/>
              <a:t>Pre</a:t>
            </a:r>
            <a:r>
              <a:rPr lang="it-IT" sz="2400" b="1" dirty="0"/>
              <a:t>-renale</a:t>
            </a:r>
            <a:r>
              <a:rPr lang="it-IT" sz="2400" dirty="0"/>
              <a:t>. Ridotta perfusione del rene (disidratazione, shock, insufficienza cardiaca). Aumentata degradazione proteica (febbre, ustioni gravi)</a:t>
            </a:r>
          </a:p>
          <a:p>
            <a:pPr marL="342900" indent="-342900">
              <a:buFontTx/>
              <a:buChar char="-"/>
            </a:pPr>
            <a:r>
              <a:rPr lang="it-IT" sz="2400" b="1" dirty="0"/>
              <a:t>Renale</a:t>
            </a:r>
            <a:r>
              <a:rPr lang="it-IT" sz="2400" dirty="0"/>
              <a:t>. Ridotta filtrazione (glomerulonefrite acuta, insufficienza renale)</a:t>
            </a:r>
          </a:p>
          <a:p>
            <a:pPr marL="342900" indent="-342900">
              <a:buFontTx/>
              <a:buChar char="-"/>
            </a:pPr>
            <a:r>
              <a:rPr lang="it-IT" sz="2400" b="1" dirty="0"/>
              <a:t>Post-renale</a:t>
            </a:r>
            <a:r>
              <a:rPr lang="it-IT" sz="2400" dirty="0"/>
              <a:t>. Calcoli, iperplasia prostatica, tumori. </a:t>
            </a:r>
          </a:p>
          <a:p>
            <a:pPr marL="342900" indent="-342900">
              <a:buFontTx/>
              <a:buChar char="-"/>
            </a:pPr>
            <a:endParaRPr lang="it-IT" sz="2400" dirty="0"/>
          </a:p>
        </p:txBody>
      </p:sp>
    </p:spTree>
    <p:extLst>
      <p:ext uri="{BB962C8B-B14F-4D97-AF65-F5344CB8AC3E}">
        <p14:creationId xmlns:p14="http://schemas.microsoft.com/office/powerpoint/2010/main" val="24538979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4BCE00-E399-F751-BC44-DDE7BA3B1D4B}"/>
              </a:ext>
            </a:extLst>
          </p:cNvPr>
          <p:cNvSpPr txBox="1"/>
          <p:nvPr/>
        </p:nvSpPr>
        <p:spPr>
          <a:xfrm>
            <a:off x="334108" y="386862"/>
            <a:ext cx="4598839" cy="4247317"/>
          </a:xfrm>
          <a:prstGeom prst="rect">
            <a:avLst/>
          </a:prstGeom>
          <a:noFill/>
        </p:spPr>
        <p:txBody>
          <a:bodyPr wrap="square" rtlCol="0">
            <a:spAutoFit/>
          </a:bodyPr>
          <a:lstStyle/>
          <a:p>
            <a:r>
              <a:rPr lang="en-US" dirty="0"/>
              <a:t>Piccolo Ripasso:</a:t>
            </a:r>
          </a:p>
          <a:p>
            <a:endParaRPr lang="en-US" dirty="0"/>
          </a:p>
          <a:p>
            <a:r>
              <a:rPr lang="it-IT" b="1" dirty="0"/>
              <a:t>Urea</a:t>
            </a:r>
            <a:r>
              <a:rPr lang="it-IT" dirty="0"/>
              <a:t>: nasce dal metabolismo dell’azoto degli amminoacidi, soprattutto nel fegato, tramite il ciclo dell’urea</a:t>
            </a:r>
          </a:p>
          <a:p>
            <a:endParaRPr lang="it-IT" dirty="0"/>
          </a:p>
          <a:p>
            <a:endParaRPr lang="it-IT" dirty="0"/>
          </a:p>
          <a:p>
            <a:endParaRPr lang="it-IT" dirty="0"/>
          </a:p>
          <a:p>
            <a:endParaRPr lang="it-IT" dirty="0"/>
          </a:p>
          <a:p>
            <a:endParaRPr lang="it-IT" dirty="0"/>
          </a:p>
          <a:p>
            <a:endParaRPr lang="it-IT" dirty="0"/>
          </a:p>
          <a:p>
            <a:endParaRPr lang="it-IT" dirty="0"/>
          </a:p>
          <a:p>
            <a:r>
              <a:rPr lang="it-IT" b="1" dirty="0"/>
              <a:t>Acido urico</a:t>
            </a:r>
            <a:r>
              <a:rPr lang="it-IT" dirty="0"/>
              <a:t>: nasce dalla degradazione di adenina e guanina, quindi dal metabolismo degli acidi nucleici e del turnover cellulare.</a:t>
            </a:r>
          </a:p>
        </p:txBody>
      </p:sp>
      <p:pic>
        <p:nvPicPr>
          <p:cNvPr id="6" name="Picture 5">
            <a:extLst>
              <a:ext uri="{FF2B5EF4-FFF2-40B4-BE49-F238E27FC236}">
                <a16:creationId xmlns:a16="http://schemas.microsoft.com/office/drawing/2014/main" id="{0F2AE218-5BD3-E44F-6D48-F470581CCB65}"/>
              </a:ext>
            </a:extLst>
          </p:cNvPr>
          <p:cNvPicPr>
            <a:picLocks noChangeAspect="1"/>
          </p:cNvPicPr>
          <p:nvPr/>
        </p:nvPicPr>
        <p:blipFill>
          <a:blip r:embed="rId2"/>
          <a:stretch>
            <a:fillRect/>
          </a:stretch>
        </p:blipFill>
        <p:spPr>
          <a:xfrm>
            <a:off x="7375358" y="388140"/>
            <a:ext cx="4307120" cy="6503751"/>
          </a:xfrm>
          <a:prstGeom prst="rect">
            <a:avLst/>
          </a:prstGeom>
        </p:spPr>
      </p:pic>
      <p:sp>
        <p:nvSpPr>
          <p:cNvPr id="7" name="TextBox 6">
            <a:extLst>
              <a:ext uri="{FF2B5EF4-FFF2-40B4-BE49-F238E27FC236}">
                <a16:creationId xmlns:a16="http://schemas.microsoft.com/office/drawing/2014/main" id="{C85E1E88-F605-23A6-740A-881BF66CA0E3}"/>
              </a:ext>
            </a:extLst>
          </p:cNvPr>
          <p:cNvSpPr txBox="1"/>
          <p:nvPr/>
        </p:nvSpPr>
        <p:spPr>
          <a:xfrm>
            <a:off x="8417941" y="2303587"/>
            <a:ext cx="778813" cy="307777"/>
          </a:xfrm>
          <a:prstGeom prst="rect">
            <a:avLst/>
          </a:prstGeom>
          <a:solidFill>
            <a:schemeClr val="bg1"/>
          </a:solidFill>
        </p:spPr>
        <p:txBody>
          <a:bodyPr wrap="square" rtlCol="0">
            <a:spAutoFit/>
          </a:bodyPr>
          <a:lstStyle/>
          <a:p>
            <a:r>
              <a:rPr lang="en-US" sz="1400" dirty="0" err="1"/>
              <a:t>ornitina</a:t>
            </a:r>
            <a:endParaRPr lang="en-US" sz="1400" dirty="0"/>
          </a:p>
        </p:txBody>
      </p:sp>
      <p:sp>
        <p:nvSpPr>
          <p:cNvPr id="8" name="TextBox 7">
            <a:extLst>
              <a:ext uri="{FF2B5EF4-FFF2-40B4-BE49-F238E27FC236}">
                <a16:creationId xmlns:a16="http://schemas.microsoft.com/office/drawing/2014/main" id="{83FAC08D-B69E-F9B5-4350-4A05C8B15B2C}"/>
              </a:ext>
            </a:extLst>
          </p:cNvPr>
          <p:cNvSpPr txBox="1"/>
          <p:nvPr/>
        </p:nvSpPr>
        <p:spPr>
          <a:xfrm>
            <a:off x="9572880" y="2332896"/>
            <a:ext cx="925135" cy="307777"/>
          </a:xfrm>
          <a:prstGeom prst="rect">
            <a:avLst/>
          </a:prstGeom>
          <a:solidFill>
            <a:schemeClr val="bg1"/>
          </a:solidFill>
        </p:spPr>
        <p:txBody>
          <a:bodyPr wrap="square" rtlCol="0">
            <a:spAutoFit/>
          </a:bodyPr>
          <a:lstStyle/>
          <a:p>
            <a:r>
              <a:rPr lang="en-US" sz="1400" dirty="0" err="1"/>
              <a:t>citrullina</a:t>
            </a:r>
            <a:endParaRPr lang="en-US" sz="1400" dirty="0"/>
          </a:p>
        </p:txBody>
      </p:sp>
      <p:sp>
        <p:nvSpPr>
          <p:cNvPr id="9" name="TextBox 8">
            <a:extLst>
              <a:ext uri="{FF2B5EF4-FFF2-40B4-BE49-F238E27FC236}">
                <a16:creationId xmlns:a16="http://schemas.microsoft.com/office/drawing/2014/main" id="{27628332-F78A-A0FF-766B-65C92C9D5022}"/>
              </a:ext>
            </a:extLst>
          </p:cNvPr>
          <p:cNvSpPr txBox="1"/>
          <p:nvPr/>
        </p:nvSpPr>
        <p:spPr>
          <a:xfrm>
            <a:off x="8417941" y="5975842"/>
            <a:ext cx="925135" cy="307777"/>
          </a:xfrm>
          <a:prstGeom prst="rect">
            <a:avLst/>
          </a:prstGeom>
          <a:solidFill>
            <a:schemeClr val="bg1"/>
          </a:solidFill>
        </p:spPr>
        <p:txBody>
          <a:bodyPr wrap="square" rtlCol="0">
            <a:spAutoFit/>
          </a:bodyPr>
          <a:lstStyle/>
          <a:p>
            <a:r>
              <a:rPr lang="en-US" sz="1400" dirty="0" err="1"/>
              <a:t>arginina</a:t>
            </a:r>
            <a:endParaRPr lang="en-US" sz="1400" dirty="0"/>
          </a:p>
        </p:txBody>
      </p:sp>
      <p:sp>
        <p:nvSpPr>
          <p:cNvPr id="10" name="Oval 9">
            <a:extLst>
              <a:ext uri="{FF2B5EF4-FFF2-40B4-BE49-F238E27FC236}">
                <a16:creationId xmlns:a16="http://schemas.microsoft.com/office/drawing/2014/main" id="{928F6301-AC67-3201-3730-906095CE526E}"/>
              </a:ext>
            </a:extLst>
          </p:cNvPr>
          <p:cNvSpPr/>
          <p:nvPr/>
        </p:nvSpPr>
        <p:spPr>
          <a:xfrm>
            <a:off x="8363613" y="677006"/>
            <a:ext cx="1033790" cy="492369"/>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16B3C50-297B-F683-5BD1-009B686BA511}"/>
              </a:ext>
            </a:extLst>
          </p:cNvPr>
          <p:cNvSpPr/>
          <p:nvPr/>
        </p:nvSpPr>
        <p:spPr>
          <a:xfrm>
            <a:off x="7188377" y="5023336"/>
            <a:ext cx="1033790" cy="718040"/>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A8E6D45-FB78-954E-C8BA-71154934997E}"/>
              </a:ext>
            </a:extLst>
          </p:cNvPr>
          <p:cNvSpPr txBox="1"/>
          <p:nvPr/>
        </p:nvSpPr>
        <p:spPr>
          <a:xfrm>
            <a:off x="8417941" y="56080"/>
            <a:ext cx="2093650" cy="369332"/>
          </a:xfrm>
          <a:prstGeom prst="rect">
            <a:avLst/>
          </a:prstGeom>
          <a:noFill/>
        </p:spPr>
        <p:txBody>
          <a:bodyPr wrap="none" rtlCol="0">
            <a:spAutoFit/>
          </a:bodyPr>
          <a:lstStyle/>
          <a:p>
            <a:r>
              <a:rPr lang="en-US" dirty="0" err="1"/>
              <a:t>Mitocondrio</a:t>
            </a:r>
            <a:r>
              <a:rPr lang="en-US" dirty="0"/>
              <a:t> </a:t>
            </a:r>
            <a:r>
              <a:rPr lang="en-US" dirty="0" err="1"/>
              <a:t>epatico</a:t>
            </a:r>
            <a:endParaRPr lang="en-US" dirty="0"/>
          </a:p>
        </p:txBody>
      </p:sp>
      <p:pic>
        <p:nvPicPr>
          <p:cNvPr id="14" name="Picture 13">
            <a:extLst>
              <a:ext uri="{FF2B5EF4-FFF2-40B4-BE49-F238E27FC236}">
                <a16:creationId xmlns:a16="http://schemas.microsoft.com/office/drawing/2014/main" id="{34250B24-0A42-8CB9-8CFE-88246AA83F5A}"/>
              </a:ext>
            </a:extLst>
          </p:cNvPr>
          <p:cNvPicPr>
            <a:picLocks noChangeAspect="1"/>
          </p:cNvPicPr>
          <p:nvPr/>
        </p:nvPicPr>
        <p:blipFill>
          <a:blip r:embed="rId3"/>
          <a:stretch>
            <a:fillRect/>
          </a:stretch>
        </p:blipFill>
        <p:spPr>
          <a:xfrm>
            <a:off x="1435120" y="4660993"/>
            <a:ext cx="2125766" cy="1622626"/>
          </a:xfrm>
          <a:prstGeom prst="rect">
            <a:avLst/>
          </a:prstGeom>
        </p:spPr>
      </p:pic>
      <p:pic>
        <p:nvPicPr>
          <p:cNvPr id="16" name="Picture 15">
            <a:extLst>
              <a:ext uri="{FF2B5EF4-FFF2-40B4-BE49-F238E27FC236}">
                <a16:creationId xmlns:a16="http://schemas.microsoft.com/office/drawing/2014/main" id="{7D7E9F92-16A7-75D5-E79D-9C68F1FF38AE}"/>
              </a:ext>
            </a:extLst>
          </p:cNvPr>
          <p:cNvPicPr>
            <a:picLocks noChangeAspect="1"/>
          </p:cNvPicPr>
          <p:nvPr/>
        </p:nvPicPr>
        <p:blipFill>
          <a:blip r:embed="rId4"/>
          <a:stretch>
            <a:fillRect/>
          </a:stretch>
        </p:blipFill>
        <p:spPr>
          <a:xfrm>
            <a:off x="1693985" y="2089726"/>
            <a:ext cx="1731624" cy="785737"/>
          </a:xfrm>
          <a:prstGeom prst="rect">
            <a:avLst/>
          </a:prstGeom>
        </p:spPr>
      </p:pic>
    </p:spTree>
    <p:extLst>
      <p:ext uri="{BB962C8B-B14F-4D97-AF65-F5344CB8AC3E}">
        <p14:creationId xmlns:p14="http://schemas.microsoft.com/office/powerpoint/2010/main" val="25842980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1A745E-A537-2BAD-1635-47B4C8EA59B1}"/>
              </a:ext>
            </a:extLst>
          </p:cNvPr>
          <p:cNvSpPr txBox="1"/>
          <p:nvPr/>
        </p:nvSpPr>
        <p:spPr>
          <a:xfrm>
            <a:off x="315798" y="367645"/>
            <a:ext cx="10982227" cy="4031873"/>
          </a:xfrm>
          <a:prstGeom prst="rect">
            <a:avLst/>
          </a:prstGeom>
          <a:noFill/>
        </p:spPr>
        <p:txBody>
          <a:bodyPr wrap="square" rtlCol="0">
            <a:spAutoFit/>
          </a:bodyPr>
          <a:lstStyle/>
          <a:p>
            <a:r>
              <a:rPr lang="it-IT" sz="2400" b="1" dirty="0">
                <a:solidFill>
                  <a:srgbClr val="0070C0"/>
                </a:solidFill>
              </a:rPr>
              <a:t>CLEARANCE DELLA CREATININA</a:t>
            </a:r>
          </a:p>
          <a:p>
            <a:endParaRPr lang="it-IT" dirty="0"/>
          </a:p>
          <a:p>
            <a:r>
              <a:rPr lang="it-IT" sz="2000" dirty="0"/>
              <a:t>Volume di plasma in </a:t>
            </a:r>
            <a:r>
              <a:rPr lang="it-IT" sz="2000" dirty="0" err="1"/>
              <a:t>mL</a:t>
            </a:r>
            <a:r>
              <a:rPr lang="it-IT" sz="2000" dirty="0"/>
              <a:t> depurato dalla creatinina al minuto</a:t>
            </a:r>
            <a:br>
              <a:rPr lang="it-IT" sz="2000" dirty="0"/>
            </a:br>
            <a:r>
              <a:rPr lang="it-IT" sz="2000" dirty="0"/>
              <a:t>(da metabolismo del muscolo)</a:t>
            </a:r>
          </a:p>
          <a:p>
            <a:r>
              <a:rPr lang="it-IT" sz="2000" dirty="0"/>
              <a:t>U/P x V x 1.73/A = Plasma depurato (</a:t>
            </a:r>
            <a:r>
              <a:rPr lang="it-IT" sz="2000" dirty="0" err="1"/>
              <a:t>mL</a:t>
            </a:r>
            <a:r>
              <a:rPr lang="it-IT" sz="2000" dirty="0"/>
              <a:t>/min)</a:t>
            </a:r>
          </a:p>
          <a:p>
            <a:endParaRPr lang="it-IT" sz="2000" dirty="0"/>
          </a:p>
          <a:p>
            <a:r>
              <a:rPr lang="it-IT" sz="2000" dirty="0"/>
              <a:t>(V = volume urine escreto al min, A superficie corporea del paziente)</a:t>
            </a:r>
          </a:p>
          <a:p>
            <a:endParaRPr lang="it-IT" dirty="0"/>
          </a:p>
          <a:p>
            <a:endParaRPr lang="it-IT" dirty="0"/>
          </a:p>
          <a:p>
            <a:r>
              <a:rPr lang="it-IT" sz="2400" b="1" dirty="0">
                <a:solidFill>
                  <a:srgbClr val="0070C0"/>
                </a:solidFill>
              </a:rPr>
              <a:t>EQUAZIONE MDRD (</a:t>
            </a:r>
            <a:r>
              <a:rPr lang="it-IT" sz="2400" b="1" dirty="0" err="1">
                <a:solidFill>
                  <a:srgbClr val="0070C0"/>
                </a:solidFill>
              </a:rPr>
              <a:t>modification</a:t>
            </a:r>
            <a:r>
              <a:rPr lang="it-IT" sz="2400" b="1" dirty="0">
                <a:solidFill>
                  <a:srgbClr val="0070C0"/>
                </a:solidFill>
              </a:rPr>
              <a:t> of </a:t>
            </a:r>
            <a:r>
              <a:rPr lang="it-IT" sz="2400" b="1" dirty="0" err="1">
                <a:solidFill>
                  <a:srgbClr val="0070C0"/>
                </a:solidFill>
              </a:rPr>
              <a:t>diet</a:t>
            </a:r>
            <a:r>
              <a:rPr lang="it-IT" sz="2400" b="1" dirty="0">
                <a:solidFill>
                  <a:srgbClr val="0070C0"/>
                </a:solidFill>
              </a:rPr>
              <a:t> in </a:t>
            </a:r>
            <a:r>
              <a:rPr lang="it-IT" sz="2400" b="1" dirty="0" err="1">
                <a:solidFill>
                  <a:srgbClr val="0070C0"/>
                </a:solidFill>
              </a:rPr>
              <a:t>renal</a:t>
            </a:r>
            <a:r>
              <a:rPr lang="it-IT" sz="2400" b="1" dirty="0">
                <a:solidFill>
                  <a:srgbClr val="0070C0"/>
                </a:solidFill>
              </a:rPr>
              <a:t> </a:t>
            </a:r>
            <a:r>
              <a:rPr lang="it-IT" sz="2400" b="1" dirty="0" err="1">
                <a:solidFill>
                  <a:srgbClr val="0070C0"/>
                </a:solidFill>
              </a:rPr>
              <a:t>disease</a:t>
            </a:r>
            <a:r>
              <a:rPr lang="it-IT" sz="2400" b="1" dirty="0">
                <a:solidFill>
                  <a:srgbClr val="0070C0"/>
                </a:solidFill>
              </a:rPr>
              <a:t>)</a:t>
            </a:r>
          </a:p>
          <a:p>
            <a:endParaRPr lang="it-IT" dirty="0"/>
          </a:p>
          <a:p>
            <a:br>
              <a:rPr lang="it-IT" dirty="0"/>
            </a:br>
            <a:endParaRPr lang="it-IT" dirty="0"/>
          </a:p>
        </p:txBody>
      </p:sp>
      <p:cxnSp>
        <p:nvCxnSpPr>
          <p:cNvPr id="4" name="Straight Connector 3">
            <a:extLst>
              <a:ext uri="{FF2B5EF4-FFF2-40B4-BE49-F238E27FC236}">
                <a16:creationId xmlns:a16="http://schemas.microsoft.com/office/drawing/2014/main" id="{BB6101B7-D5B2-71B7-B351-BBFF6ABE5E92}"/>
              </a:ext>
            </a:extLst>
          </p:cNvPr>
          <p:cNvCxnSpPr>
            <a:cxnSpLocks/>
          </p:cNvCxnSpPr>
          <p:nvPr/>
        </p:nvCxnSpPr>
        <p:spPr>
          <a:xfrm>
            <a:off x="2177592" y="4060964"/>
            <a:ext cx="2455682"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EB7DB2B-7522-056A-C866-10307B0B1A28}"/>
              </a:ext>
            </a:extLst>
          </p:cNvPr>
          <p:cNvSpPr txBox="1"/>
          <p:nvPr/>
        </p:nvSpPr>
        <p:spPr>
          <a:xfrm>
            <a:off x="531437" y="3876298"/>
            <a:ext cx="1754564" cy="369332"/>
          </a:xfrm>
          <a:prstGeom prst="rect">
            <a:avLst/>
          </a:prstGeom>
          <a:noFill/>
        </p:spPr>
        <p:txBody>
          <a:bodyPr wrap="square">
            <a:spAutoFit/>
          </a:bodyPr>
          <a:lstStyle/>
          <a:p>
            <a:r>
              <a:rPr lang="it-IT" dirty="0"/>
              <a:t>C</a:t>
            </a:r>
            <a:r>
              <a:rPr lang="it-IT" baseline="-25000" dirty="0"/>
              <a:t>CR</a:t>
            </a:r>
            <a:r>
              <a:rPr lang="it-IT" dirty="0"/>
              <a:t> (</a:t>
            </a:r>
            <a:r>
              <a:rPr lang="it-IT" dirty="0" err="1"/>
              <a:t>mL</a:t>
            </a:r>
            <a:r>
              <a:rPr lang="it-IT" dirty="0"/>
              <a:t>/min) =</a:t>
            </a:r>
          </a:p>
        </p:txBody>
      </p:sp>
      <p:sp>
        <p:nvSpPr>
          <p:cNvPr id="8" name="TextBox 7">
            <a:extLst>
              <a:ext uri="{FF2B5EF4-FFF2-40B4-BE49-F238E27FC236}">
                <a16:creationId xmlns:a16="http://schemas.microsoft.com/office/drawing/2014/main" id="{4A27F149-2E32-FC66-E38F-78038973B899}"/>
              </a:ext>
            </a:extLst>
          </p:cNvPr>
          <p:cNvSpPr txBox="1"/>
          <p:nvPr/>
        </p:nvSpPr>
        <p:spPr>
          <a:xfrm>
            <a:off x="2539346" y="3615495"/>
            <a:ext cx="1994947" cy="369332"/>
          </a:xfrm>
          <a:prstGeom prst="rect">
            <a:avLst/>
          </a:prstGeom>
          <a:noFill/>
        </p:spPr>
        <p:txBody>
          <a:bodyPr wrap="square">
            <a:spAutoFit/>
          </a:bodyPr>
          <a:lstStyle/>
          <a:p>
            <a:r>
              <a:rPr lang="it-IT" dirty="0"/>
              <a:t>(140 – età) x peso</a:t>
            </a:r>
          </a:p>
        </p:txBody>
      </p:sp>
      <p:sp>
        <p:nvSpPr>
          <p:cNvPr id="11" name="TextBox 10">
            <a:extLst>
              <a:ext uri="{FF2B5EF4-FFF2-40B4-BE49-F238E27FC236}">
                <a16:creationId xmlns:a16="http://schemas.microsoft.com/office/drawing/2014/main" id="{2E1252A9-954F-D476-D451-25F5109691E8}"/>
              </a:ext>
            </a:extLst>
          </p:cNvPr>
          <p:cNvSpPr txBox="1"/>
          <p:nvPr/>
        </p:nvSpPr>
        <p:spPr>
          <a:xfrm>
            <a:off x="4787639" y="3870071"/>
            <a:ext cx="2150489" cy="369332"/>
          </a:xfrm>
          <a:prstGeom prst="rect">
            <a:avLst/>
          </a:prstGeom>
          <a:noFill/>
        </p:spPr>
        <p:txBody>
          <a:bodyPr wrap="square">
            <a:spAutoFit/>
          </a:bodyPr>
          <a:lstStyle/>
          <a:p>
            <a:r>
              <a:rPr lang="it-IT" dirty="0"/>
              <a:t>(x 0.85 se femmine)</a:t>
            </a:r>
          </a:p>
        </p:txBody>
      </p:sp>
      <p:sp>
        <p:nvSpPr>
          <p:cNvPr id="12" name="TextBox 11">
            <a:extLst>
              <a:ext uri="{FF2B5EF4-FFF2-40B4-BE49-F238E27FC236}">
                <a16:creationId xmlns:a16="http://schemas.microsoft.com/office/drawing/2014/main" id="{F6C1C819-1E07-B5D1-0C5C-5337495A1D77}"/>
              </a:ext>
            </a:extLst>
          </p:cNvPr>
          <p:cNvSpPr txBox="1"/>
          <p:nvPr/>
        </p:nvSpPr>
        <p:spPr>
          <a:xfrm>
            <a:off x="2539345" y="4137101"/>
            <a:ext cx="1994947" cy="369332"/>
          </a:xfrm>
          <a:prstGeom prst="rect">
            <a:avLst/>
          </a:prstGeom>
          <a:noFill/>
        </p:spPr>
        <p:txBody>
          <a:bodyPr wrap="square">
            <a:spAutoFit/>
          </a:bodyPr>
          <a:lstStyle/>
          <a:p>
            <a:r>
              <a:rPr lang="it-IT" dirty="0"/>
              <a:t>72 x S</a:t>
            </a:r>
            <a:r>
              <a:rPr lang="it-IT" baseline="-25000" dirty="0"/>
              <a:t>CR</a:t>
            </a:r>
          </a:p>
        </p:txBody>
      </p:sp>
      <p:sp>
        <p:nvSpPr>
          <p:cNvPr id="13" name="TextBox 12">
            <a:extLst>
              <a:ext uri="{FF2B5EF4-FFF2-40B4-BE49-F238E27FC236}">
                <a16:creationId xmlns:a16="http://schemas.microsoft.com/office/drawing/2014/main" id="{BB5DFF8F-E82A-4117-F886-C4E83CEDD029}"/>
              </a:ext>
            </a:extLst>
          </p:cNvPr>
          <p:cNvSpPr txBox="1"/>
          <p:nvPr/>
        </p:nvSpPr>
        <p:spPr>
          <a:xfrm>
            <a:off x="309936" y="5036567"/>
            <a:ext cx="7107811" cy="646331"/>
          </a:xfrm>
          <a:prstGeom prst="rect">
            <a:avLst/>
          </a:prstGeom>
          <a:noFill/>
        </p:spPr>
        <p:txBody>
          <a:bodyPr wrap="square" rtlCol="0">
            <a:spAutoFit/>
          </a:bodyPr>
          <a:lstStyle/>
          <a:p>
            <a:r>
              <a:rPr lang="it-IT" dirty="0"/>
              <a:t>La creatinina sierica può essere un po’ più elevata in sportivi dove questa formula risulta poco accurata</a:t>
            </a:r>
          </a:p>
        </p:txBody>
      </p:sp>
      <p:pic>
        <p:nvPicPr>
          <p:cNvPr id="5" name="Picture 4">
            <a:extLst>
              <a:ext uri="{FF2B5EF4-FFF2-40B4-BE49-F238E27FC236}">
                <a16:creationId xmlns:a16="http://schemas.microsoft.com/office/drawing/2014/main" id="{46CFCDB9-5A3B-20A2-AD42-719EADAC5EFC}"/>
              </a:ext>
            </a:extLst>
          </p:cNvPr>
          <p:cNvPicPr>
            <a:picLocks noChangeAspect="1"/>
          </p:cNvPicPr>
          <p:nvPr/>
        </p:nvPicPr>
        <p:blipFill>
          <a:blip r:embed="rId2"/>
          <a:stretch>
            <a:fillRect/>
          </a:stretch>
        </p:blipFill>
        <p:spPr>
          <a:xfrm>
            <a:off x="7781894" y="562707"/>
            <a:ext cx="1634899" cy="1714500"/>
          </a:xfrm>
          <a:prstGeom prst="rect">
            <a:avLst/>
          </a:prstGeom>
        </p:spPr>
      </p:pic>
    </p:spTree>
    <p:extLst>
      <p:ext uri="{BB962C8B-B14F-4D97-AF65-F5344CB8AC3E}">
        <p14:creationId xmlns:p14="http://schemas.microsoft.com/office/powerpoint/2010/main" val="1959952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8F7A52-596A-3D3F-DA42-1637E2154608}"/>
              </a:ext>
            </a:extLst>
          </p:cNvPr>
          <p:cNvSpPr txBox="1"/>
          <p:nvPr/>
        </p:nvSpPr>
        <p:spPr>
          <a:xfrm>
            <a:off x="428918" y="721151"/>
            <a:ext cx="11387944" cy="2554545"/>
          </a:xfrm>
          <a:prstGeom prst="rect">
            <a:avLst/>
          </a:prstGeom>
          <a:noFill/>
        </p:spPr>
        <p:txBody>
          <a:bodyPr wrap="square" rtlCol="0">
            <a:spAutoFit/>
          </a:bodyPr>
          <a:lstStyle/>
          <a:p>
            <a:r>
              <a:rPr lang="it-IT" sz="2400" b="1" dirty="0">
                <a:highlight>
                  <a:srgbClr val="FFFFFF"/>
                </a:highlight>
                <a:latin typeface="Open Sans" panose="020B0606030504020204" pitchFamily="34" charset="0"/>
              </a:rPr>
              <a:t>F</a:t>
            </a:r>
            <a:r>
              <a:rPr lang="it-IT" sz="2400" b="1" i="0" dirty="0">
                <a:effectLst/>
                <a:highlight>
                  <a:srgbClr val="FFFFFF"/>
                </a:highlight>
                <a:latin typeface="Open Sans" panose="020B0606030504020204" pitchFamily="34" charset="0"/>
              </a:rPr>
              <a:t>iltrato normale è di 90 </a:t>
            </a:r>
            <a:r>
              <a:rPr lang="it-IT" sz="2400" b="1" i="0" dirty="0" err="1">
                <a:effectLst/>
                <a:highlight>
                  <a:srgbClr val="FFFFFF"/>
                </a:highlight>
                <a:latin typeface="Open Sans" panose="020B0606030504020204" pitchFamily="34" charset="0"/>
              </a:rPr>
              <a:t>mL</a:t>
            </a:r>
            <a:r>
              <a:rPr lang="it-IT" sz="2400" b="1" i="0" dirty="0">
                <a:effectLst/>
                <a:highlight>
                  <a:srgbClr val="FFFFFF"/>
                </a:highlight>
                <a:latin typeface="Open Sans" panose="020B0606030504020204" pitchFamily="34" charset="0"/>
              </a:rPr>
              <a:t>/min/1.73 m</a:t>
            </a:r>
            <a:r>
              <a:rPr lang="it-IT" sz="2400" b="1" i="0" baseline="30000" dirty="0">
                <a:effectLst/>
                <a:highlight>
                  <a:srgbClr val="FFFFFF"/>
                </a:highlight>
                <a:latin typeface="Open Sans" panose="020B0606030504020204" pitchFamily="34" charset="0"/>
              </a:rPr>
              <a:t>2</a:t>
            </a:r>
          </a:p>
          <a:p>
            <a:endParaRPr lang="it-IT" sz="2400" b="1" dirty="0">
              <a:highlight>
                <a:srgbClr val="FFFFFF"/>
              </a:highlight>
              <a:latin typeface="Open Sans" panose="020B0606030504020204" pitchFamily="34" charset="0"/>
            </a:endParaRPr>
          </a:p>
          <a:p>
            <a:r>
              <a:rPr lang="it-IT" sz="2400" dirty="0">
                <a:highlight>
                  <a:srgbClr val="FFFFFF"/>
                </a:highlight>
                <a:latin typeface="Open Sans" panose="020B0606030504020204" pitchFamily="34" charset="0"/>
              </a:rPr>
              <a:t>= circa 130 L al giorno (su 1700-1800 litri che hanno attraversato i reni,</a:t>
            </a:r>
          </a:p>
          <a:p>
            <a:r>
              <a:rPr lang="it-IT" sz="2000" dirty="0">
                <a:highlight>
                  <a:srgbClr val="FFFFFF"/>
                </a:highlight>
                <a:latin typeface="Open Sans" panose="020B0606030504020204" pitchFamily="34" charset="0"/>
              </a:rPr>
              <a:t>(La frazione di filtrazione del flasma nel rene è circa del 20%)</a:t>
            </a:r>
          </a:p>
          <a:p>
            <a:endParaRPr lang="it-IT" sz="2000" dirty="0">
              <a:highlight>
                <a:srgbClr val="FFFFFF"/>
              </a:highlight>
              <a:latin typeface="Open Sans" panose="020B0606030504020204" pitchFamily="34" charset="0"/>
            </a:endParaRPr>
          </a:p>
          <a:p>
            <a:r>
              <a:rPr lang="it-IT" sz="2400" dirty="0">
                <a:highlight>
                  <a:srgbClr val="FFFFFF"/>
                </a:highlight>
                <a:latin typeface="Open Sans" panose="020B0606030504020204" pitchFamily="34" charset="0"/>
              </a:rPr>
              <a:t>Riduzione del volume di più di 100 volte -&gt; Per riassorbimento d’acqua e soluti</a:t>
            </a:r>
          </a:p>
          <a:p>
            <a:r>
              <a:rPr lang="it-IT" sz="2400" dirty="0"/>
              <a:t>(la quantità media di urina è nell’ordine di un centesimo di quanto filtrato)</a:t>
            </a:r>
          </a:p>
        </p:txBody>
      </p:sp>
    </p:spTree>
    <p:extLst>
      <p:ext uri="{BB962C8B-B14F-4D97-AF65-F5344CB8AC3E}">
        <p14:creationId xmlns:p14="http://schemas.microsoft.com/office/powerpoint/2010/main" val="1609216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8BB6CB-DC14-0C1A-9A29-73B5F6699362}"/>
              </a:ext>
            </a:extLst>
          </p:cNvPr>
          <p:cNvSpPr txBox="1"/>
          <p:nvPr/>
        </p:nvSpPr>
        <p:spPr>
          <a:xfrm>
            <a:off x="370787" y="1124422"/>
            <a:ext cx="5982879" cy="4524315"/>
          </a:xfrm>
          <a:prstGeom prst="rect">
            <a:avLst/>
          </a:prstGeom>
          <a:noFill/>
        </p:spPr>
        <p:txBody>
          <a:bodyPr wrap="square" rtlCol="0">
            <a:spAutoFit/>
          </a:bodyPr>
          <a:lstStyle/>
          <a:p>
            <a:r>
              <a:rPr lang="it-IT" sz="2400" dirty="0"/>
              <a:t>Colore				Giallo</a:t>
            </a:r>
          </a:p>
          <a:p>
            <a:r>
              <a:rPr lang="it-IT" sz="2400" dirty="0"/>
              <a:t>Trasparenza			Limpido</a:t>
            </a:r>
          </a:p>
          <a:p>
            <a:r>
              <a:rPr lang="it-IT" sz="2400" dirty="0"/>
              <a:t>pH				5-7</a:t>
            </a:r>
          </a:p>
          <a:p>
            <a:r>
              <a:rPr lang="it-IT" sz="2400" dirty="0"/>
              <a:t>Peso specifico			1.003 – 1.035	</a:t>
            </a:r>
          </a:p>
          <a:p>
            <a:r>
              <a:rPr lang="it-IT" sz="2400" dirty="0"/>
              <a:t>Proteine			Assenti</a:t>
            </a:r>
          </a:p>
          <a:p>
            <a:r>
              <a:rPr lang="it-IT" sz="2400" dirty="0"/>
              <a:t>Sangue				Assente</a:t>
            </a:r>
          </a:p>
          <a:p>
            <a:r>
              <a:rPr lang="it-IT" sz="2400" dirty="0"/>
              <a:t>Nitriti				Assenti	</a:t>
            </a:r>
          </a:p>
          <a:p>
            <a:r>
              <a:rPr lang="it-IT" sz="2400" dirty="0"/>
              <a:t>Esterasi leucocitaria	 	Assente</a:t>
            </a:r>
          </a:p>
          <a:p>
            <a:r>
              <a:rPr lang="it-IT" sz="2400" dirty="0"/>
              <a:t>Glucosio		 	Assente</a:t>
            </a:r>
          </a:p>
          <a:p>
            <a:r>
              <a:rPr lang="it-IT" sz="2400" dirty="0"/>
              <a:t>Chetoni		 	Assenti</a:t>
            </a:r>
          </a:p>
          <a:p>
            <a:r>
              <a:rPr lang="it-IT" sz="2400" dirty="0"/>
              <a:t>Bilirubina (coniugata)	 	Assente</a:t>
            </a:r>
          </a:p>
          <a:p>
            <a:r>
              <a:rPr lang="it-IT" sz="2400" dirty="0" err="1"/>
              <a:t>Urobilinogeno</a:t>
            </a:r>
            <a:r>
              <a:rPr lang="it-IT" sz="2400" dirty="0"/>
              <a:t>			&lt; 1 mg/dL</a:t>
            </a:r>
          </a:p>
        </p:txBody>
      </p:sp>
      <p:sp>
        <p:nvSpPr>
          <p:cNvPr id="4" name="TextBox 3">
            <a:extLst>
              <a:ext uri="{FF2B5EF4-FFF2-40B4-BE49-F238E27FC236}">
                <a16:creationId xmlns:a16="http://schemas.microsoft.com/office/drawing/2014/main" id="{F05BEE99-935B-F822-A7F6-397030745A0F}"/>
              </a:ext>
            </a:extLst>
          </p:cNvPr>
          <p:cNvSpPr txBox="1"/>
          <p:nvPr/>
        </p:nvSpPr>
        <p:spPr>
          <a:xfrm>
            <a:off x="370787" y="312656"/>
            <a:ext cx="4427456" cy="461665"/>
          </a:xfrm>
          <a:prstGeom prst="rect">
            <a:avLst/>
          </a:prstGeom>
          <a:noFill/>
        </p:spPr>
        <p:txBody>
          <a:bodyPr wrap="square" rtlCol="0">
            <a:spAutoFit/>
          </a:bodyPr>
          <a:lstStyle/>
          <a:p>
            <a:r>
              <a:rPr lang="it-IT" sz="2400" b="1" dirty="0">
                <a:solidFill>
                  <a:srgbClr val="0070C0"/>
                </a:solidFill>
              </a:rPr>
              <a:t>CARATTERISTICHE NORMALI</a:t>
            </a:r>
          </a:p>
        </p:txBody>
      </p:sp>
      <p:sp>
        <p:nvSpPr>
          <p:cNvPr id="5" name="Arrow: Right 4">
            <a:extLst>
              <a:ext uri="{FF2B5EF4-FFF2-40B4-BE49-F238E27FC236}">
                <a16:creationId xmlns:a16="http://schemas.microsoft.com/office/drawing/2014/main" id="{E5A1DA63-97C3-4AC9-66A4-F1535F989017}"/>
              </a:ext>
            </a:extLst>
          </p:cNvPr>
          <p:cNvSpPr/>
          <p:nvPr/>
        </p:nvSpPr>
        <p:spPr>
          <a:xfrm>
            <a:off x="5984452" y="2328419"/>
            <a:ext cx="598602" cy="25923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TextBox 7">
            <a:extLst>
              <a:ext uri="{FF2B5EF4-FFF2-40B4-BE49-F238E27FC236}">
                <a16:creationId xmlns:a16="http://schemas.microsoft.com/office/drawing/2014/main" id="{8A7C1770-10E4-5CA7-1D95-CF64184CD506}"/>
              </a:ext>
            </a:extLst>
          </p:cNvPr>
          <p:cNvSpPr txBox="1"/>
          <p:nvPr/>
        </p:nvSpPr>
        <p:spPr>
          <a:xfrm>
            <a:off x="6735451" y="1857872"/>
            <a:ext cx="2895205" cy="1200329"/>
          </a:xfrm>
          <a:prstGeom prst="rect">
            <a:avLst/>
          </a:prstGeom>
          <a:noFill/>
        </p:spPr>
        <p:txBody>
          <a:bodyPr wrap="square">
            <a:spAutoFit/>
          </a:bodyPr>
          <a:lstStyle/>
          <a:p>
            <a:r>
              <a:rPr lang="it-IT" sz="2400" b="1" dirty="0"/>
              <a:t>Senza regolazione:</a:t>
            </a:r>
          </a:p>
          <a:p>
            <a:r>
              <a:rPr lang="it-IT" sz="2400" dirty="0"/>
              <a:t>1.008 alla filtrazione </a:t>
            </a:r>
            <a:br>
              <a:rPr lang="it-IT" sz="2400" dirty="0"/>
            </a:br>
            <a:r>
              <a:rPr lang="it-IT" sz="2400" dirty="0"/>
              <a:t>1.010 al tubulo </a:t>
            </a:r>
          </a:p>
        </p:txBody>
      </p:sp>
      <p:sp>
        <p:nvSpPr>
          <p:cNvPr id="9" name="TextBox 8">
            <a:extLst>
              <a:ext uri="{FF2B5EF4-FFF2-40B4-BE49-F238E27FC236}">
                <a16:creationId xmlns:a16="http://schemas.microsoft.com/office/drawing/2014/main" id="{73868244-8495-1774-A976-822AD986D716}"/>
              </a:ext>
            </a:extLst>
          </p:cNvPr>
          <p:cNvSpPr txBox="1"/>
          <p:nvPr/>
        </p:nvSpPr>
        <p:spPr>
          <a:xfrm>
            <a:off x="6735450" y="3058201"/>
            <a:ext cx="5293152" cy="3046988"/>
          </a:xfrm>
          <a:prstGeom prst="rect">
            <a:avLst/>
          </a:prstGeom>
          <a:noFill/>
        </p:spPr>
        <p:txBody>
          <a:bodyPr wrap="square">
            <a:spAutoFit/>
          </a:bodyPr>
          <a:lstStyle/>
          <a:p>
            <a:r>
              <a:rPr lang="it-IT" sz="2400" dirty="0"/>
              <a:t>Aumento volume -&gt; ridotto PS, eccetto:</a:t>
            </a:r>
          </a:p>
          <a:p>
            <a:pPr marL="342900" indent="-342900">
              <a:buFontTx/>
              <a:buChar char="-"/>
            </a:pPr>
            <a:r>
              <a:rPr lang="it-IT" sz="2400" dirty="0"/>
              <a:t>DMT1 (glicosuria)</a:t>
            </a:r>
          </a:p>
          <a:p>
            <a:pPr marL="342900" indent="-342900">
              <a:buFontTx/>
              <a:buChar char="-"/>
            </a:pPr>
            <a:r>
              <a:rPr lang="it-IT" sz="2400" dirty="0"/>
              <a:t>Nefriti (basso peso con basso volume)</a:t>
            </a:r>
          </a:p>
          <a:p>
            <a:pPr marL="342900" indent="-342900">
              <a:buFontTx/>
              <a:buChar char="-"/>
            </a:pPr>
            <a:endParaRPr lang="it-IT" sz="2400" dirty="0"/>
          </a:p>
          <a:p>
            <a:r>
              <a:rPr lang="it-IT" sz="2400" dirty="0"/>
              <a:t>NB: il PS registrato dallo </a:t>
            </a:r>
            <a:r>
              <a:rPr lang="it-IT" sz="2400" dirty="0" err="1"/>
              <a:t>stix</a:t>
            </a:r>
            <a:r>
              <a:rPr lang="it-IT" sz="2400" dirty="0"/>
              <a:t> nel DMT1 non vede il glucosio e risulta falsamente ridotto per la poliuria perché </a:t>
            </a:r>
            <a:r>
              <a:rPr lang="it-IT" sz="2400" b="1" u="sng" dirty="0"/>
              <a:t>lo </a:t>
            </a:r>
            <a:r>
              <a:rPr lang="it-IT" sz="2400" b="1" u="sng" dirty="0" err="1"/>
              <a:t>stix</a:t>
            </a:r>
            <a:r>
              <a:rPr lang="it-IT" sz="2400" b="1" u="sng" dirty="0"/>
              <a:t> misura la concentrazione di ioni</a:t>
            </a:r>
          </a:p>
        </p:txBody>
      </p:sp>
    </p:spTree>
    <p:extLst>
      <p:ext uri="{BB962C8B-B14F-4D97-AF65-F5344CB8AC3E}">
        <p14:creationId xmlns:p14="http://schemas.microsoft.com/office/powerpoint/2010/main" val="88489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9EE5CD-255C-2C15-A740-F36F88F27AD3}"/>
              </a:ext>
            </a:extLst>
          </p:cNvPr>
          <p:cNvSpPr txBox="1"/>
          <p:nvPr/>
        </p:nvSpPr>
        <p:spPr>
          <a:xfrm>
            <a:off x="367645" y="645736"/>
            <a:ext cx="10694710" cy="3477875"/>
          </a:xfrm>
          <a:prstGeom prst="rect">
            <a:avLst/>
          </a:prstGeom>
          <a:noFill/>
        </p:spPr>
        <p:txBody>
          <a:bodyPr wrap="square" rtlCol="0">
            <a:spAutoFit/>
          </a:bodyPr>
          <a:lstStyle/>
          <a:p>
            <a:r>
              <a:rPr lang="it-IT" sz="2800" b="1" dirty="0">
                <a:solidFill>
                  <a:srgbClr val="0070C0"/>
                </a:solidFill>
              </a:rPr>
              <a:t>Alterazioni nelle urine a temperatura ambiente</a:t>
            </a:r>
          </a:p>
          <a:p>
            <a:endParaRPr lang="it-IT" sz="2400" dirty="0"/>
          </a:p>
          <a:p>
            <a:r>
              <a:rPr lang="it-IT" sz="2400" dirty="0"/>
              <a:t>pH				aumento (degradazione dell’urea in ammoniaca)</a:t>
            </a:r>
          </a:p>
          <a:p>
            <a:r>
              <a:rPr lang="it-IT" sz="2400" dirty="0"/>
              <a:t>Cellule				riduzione (lisi)</a:t>
            </a:r>
          </a:p>
          <a:p>
            <a:r>
              <a:rPr lang="it-IT" sz="2400" dirty="0"/>
              <a:t>Cilindri				riduzione (lisi)</a:t>
            </a:r>
          </a:p>
          <a:p>
            <a:r>
              <a:rPr lang="it-IT" sz="2400" dirty="0"/>
              <a:t>Glucosio		 	riduzione (per consumo da batteri)</a:t>
            </a:r>
          </a:p>
          <a:p>
            <a:r>
              <a:rPr lang="it-IT" sz="2400" dirty="0"/>
              <a:t>Chetoni		 	riduzione (conversione in acetone e evaporazione)</a:t>
            </a:r>
          </a:p>
          <a:p>
            <a:r>
              <a:rPr lang="it-IT" sz="2400" dirty="0"/>
              <a:t>Bilirubina (coniugata)	 	riduzione (ossidazione in biliverdina)</a:t>
            </a:r>
          </a:p>
          <a:p>
            <a:r>
              <a:rPr lang="it-IT" sz="2400" dirty="0" err="1"/>
              <a:t>Urobilinogeno</a:t>
            </a:r>
            <a:r>
              <a:rPr lang="it-IT" sz="2400" dirty="0"/>
              <a:t>			riduzione (ossidazione in urobilina)</a:t>
            </a:r>
          </a:p>
        </p:txBody>
      </p:sp>
      <p:sp>
        <p:nvSpPr>
          <p:cNvPr id="3" name="Arrow: Down 2">
            <a:extLst>
              <a:ext uri="{FF2B5EF4-FFF2-40B4-BE49-F238E27FC236}">
                <a16:creationId xmlns:a16="http://schemas.microsoft.com/office/drawing/2014/main" id="{B25713D5-64C2-1BF9-6C12-A7E3423946F9}"/>
              </a:ext>
            </a:extLst>
          </p:cNvPr>
          <p:cNvSpPr/>
          <p:nvPr/>
        </p:nvSpPr>
        <p:spPr>
          <a:xfrm>
            <a:off x="5354423" y="4251181"/>
            <a:ext cx="575035" cy="59860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TextBox 3">
            <a:extLst>
              <a:ext uri="{FF2B5EF4-FFF2-40B4-BE49-F238E27FC236}">
                <a16:creationId xmlns:a16="http://schemas.microsoft.com/office/drawing/2014/main" id="{19E87238-936A-13CA-371B-786BD957F385}"/>
              </a:ext>
            </a:extLst>
          </p:cNvPr>
          <p:cNvSpPr txBox="1"/>
          <p:nvPr/>
        </p:nvSpPr>
        <p:spPr>
          <a:xfrm>
            <a:off x="2142829" y="4977353"/>
            <a:ext cx="6998225" cy="461665"/>
          </a:xfrm>
          <a:prstGeom prst="rect">
            <a:avLst/>
          </a:prstGeom>
          <a:noFill/>
        </p:spPr>
        <p:txBody>
          <a:bodyPr wrap="square" rtlCol="0">
            <a:spAutoFit/>
          </a:bodyPr>
          <a:lstStyle/>
          <a:p>
            <a:r>
              <a:rPr lang="it-IT" sz="2400" dirty="0"/>
              <a:t>Meglio tenerle a 4°C o processarle il prima possibile</a:t>
            </a:r>
          </a:p>
        </p:txBody>
      </p:sp>
    </p:spTree>
    <p:extLst>
      <p:ext uri="{BB962C8B-B14F-4D97-AF65-F5344CB8AC3E}">
        <p14:creationId xmlns:p14="http://schemas.microsoft.com/office/powerpoint/2010/main" val="3656654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3">
            <a:extLst>
              <a:ext uri="{FF2B5EF4-FFF2-40B4-BE49-F238E27FC236}">
                <a16:creationId xmlns:a16="http://schemas.microsoft.com/office/drawing/2014/main" id="{BF370444-9FA8-83E6-7070-941FBBB100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2016" y="2128209"/>
            <a:ext cx="4107967" cy="2733665"/>
          </a:xfrm>
          <a:prstGeom prst="rect">
            <a:avLst/>
          </a:prstGeom>
        </p:spPr>
      </p:pic>
      <p:sp>
        <p:nvSpPr>
          <p:cNvPr id="3" name="TextBox 2">
            <a:extLst>
              <a:ext uri="{FF2B5EF4-FFF2-40B4-BE49-F238E27FC236}">
                <a16:creationId xmlns:a16="http://schemas.microsoft.com/office/drawing/2014/main" id="{8CA3FFC4-740B-CE0F-BB9E-63785F464C28}"/>
              </a:ext>
            </a:extLst>
          </p:cNvPr>
          <p:cNvSpPr txBox="1"/>
          <p:nvPr/>
        </p:nvSpPr>
        <p:spPr>
          <a:xfrm>
            <a:off x="499621" y="292231"/>
            <a:ext cx="11071781" cy="830997"/>
          </a:xfrm>
          <a:prstGeom prst="rect">
            <a:avLst/>
          </a:prstGeom>
          <a:noFill/>
        </p:spPr>
        <p:txBody>
          <a:bodyPr wrap="square" rtlCol="0">
            <a:spAutoFit/>
          </a:bodyPr>
          <a:lstStyle/>
          <a:p>
            <a:r>
              <a:rPr lang="it-IT" sz="2400" b="1" dirty="0" err="1"/>
              <a:t>Stix</a:t>
            </a:r>
            <a:r>
              <a:rPr lang="it-IT" sz="2400" b="1" dirty="0"/>
              <a:t> urine</a:t>
            </a:r>
          </a:p>
          <a:p>
            <a:r>
              <a:rPr lang="it-IT" sz="2400" dirty="0"/>
              <a:t>Strisce reattive multi parametro: ottime per screening di molte condizioni</a:t>
            </a:r>
          </a:p>
        </p:txBody>
      </p:sp>
    </p:spTree>
    <p:extLst>
      <p:ext uri="{BB962C8B-B14F-4D97-AF65-F5344CB8AC3E}">
        <p14:creationId xmlns:p14="http://schemas.microsoft.com/office/powerpoint/2010/main" val="20629954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1761F3-F6CD-475B-BC3B-08121B70DED0}"/>
              </a:ext>
            </a:extLst>
          </p:cNvPr>
          <p:cNvPicPr>
            <a:picLocks noChangeAspect="1"/>
          </p:cNvPicPr>
          <p:nvPr/>
        </p:nvPicPr>
        <p:blipFill>
          <a:blip r:embed="rId2"/>
          <a:stretch>
            <a:fillRect/>
          </a:stretch>
        </p:blipFill>
        <p:spPr>
          <a:xfrm>
            <a:off x="1902421" y="289637"/>
            <a:ext cx="8387158" cy="6278725"/>
          </a:xfrm>
          <a:prstGeom prst="rect">
            <a:avLst/>
          </a:prstGeom>
        </p:spPr>
      </p:pic>
    </p:spTree>
    <p:extLst>
      <p:ext uri="{BB962C8B-B14F-4D97-AF65-F5344CB8AC3E}">
        <p14:creationId xmlns:p14="http://schemas.microsoft.com/office/powerpoint/2010/main" val="14780600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0E7A2B1B-F22D-44ED-BAE6-7A1D89C9DB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529" y="329240"/>
            <a:ext cx="11046941" cy="6199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5891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7F1CC03E-1516-4E77-B9E0-D1481DD5B074}"/>
              </a:ext>
            </a:extLst>
          </p:cNvPr>
          <p:cNvSpPr>
            <a:spLocks noGrp="1"/>
          </p:cNvSpPr>
          <p:nvPr>
            <p:ph type="subTitle" idx="1"/>
          </p:nvPr>
        </p:nvSpPr>
        <p:spPr>
          <a:xfrm>
            <a:off x="6042913" y="182152"/>
            <a:ext cx="5571046" cy="1993953"/>
          </a:xfrm>
        </p:spPr>
        <p:txBody>
          <a:bodyPr>
            <a:normAutofit/>
          </a:bodyPr>
          <a:lstStyle/>
          <a:p>
            <a:pPr algn="l"/>
            <a:r>
              <a:rPr lang="it-IT" b="1" dirty="0"/>
              <a:t>Bambina, 1 anno</a:t>
            </a:r>
          </a:p>
          <a:p>
            <a:pPr algn="l"/>
            <a:endParaRPr lang="it-IT" dirty="0"/>
          </a:p>
          <a:p>
            <a:pPr algn="l"/>
            <a:r>
              <a:rPr lang="it-IT" dirty="0"/>
              <a:t>Poliuria, polidipsia, scarsa crescita</a:t>
            </a:r>
          </a:p>
          <a:p>
            <a:pPr algn="l"/>
            <a:r>
              <a:rPr lang="it-IT" dirty="0">
                <a:ea typeface="Times New Roman" panose="02020603050405020304" pitchFamily="18" charset="0"/>
              </a:rPr>
              <a:t>PS 1005, pH 6, resto negativo</a:t>
            </a:r>
            <a:endParaRPr lang="it-IT" dirty="0"/>
          </a:p>
        </p:txBody>
      </p:sp>
      <p:pic>
        <p:nvPicPr>
          <p:cNvPr id="4" name="Immagine 3">
            <a:extLst>
              <a:ext uri="{FF2B5EF4-FFF2-40B4-BE49-F238E27FC236}">
                <a16:creationId xmlns:a16="http://schemas.microsoft.com/office/drawing/2014/main" id="{754F71B3-2889-4A68-8A6D-F3D5267C2B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959" y="249626"/>
            <a:ext cx="2488167" cy="1655762"/>
          </a:xfrm>
          <a:prstGeom prst="rect">
            <a:avLst/>
          </a:prstGeom>
        </p:spPr>
      </p:pic>
      <p:sp>
        <p:nvSpPr>
          <p:cNvPr id="6" name="CasellaDiTesto 5">
            <a:extLst>
              <a:ext uri="{FF2B5EF4-FFF2-40B4-BE49-F238E27FC236}">
                <a16:creationId xmlns:a16="http://schemas.microsoft.com/office/drawing/2014/main" id="{9A772F10-5396-4AF5-A9D2-76E4A393975B}"/>
              </a:ext>
            </a:extLst>
          </p:cNvPr>
          <p:cNvSpPr txBox="1"/>
          <p:nvPr/>
        </p:nvSpPr>
        <p:spPr>
          <a:xfrm>
            <a:off x="3235239" y="182152"/>
            <a:ext cx="2722502" cy="1569660"/>
          </a:xfrm>
          <a:prstGeom prst="rect">
            <a:avLst/>
          </a:prstGeom>
          <a:noFill/>
        </p:spPr>
        <p:txBody>
          <a:bodyPr wrap="square">
            <a:spAutoFit/>
          </a:bodyPr>
          <a:lstStyle/>
          <a:p>
            <a:r>
              <a:rPr lang="it-IT" sz="3200" u="sng" dirty="0">
                <a:effectLst/>
                <a:ea typeface="Times New Roman" panose="02020603050405020304" pitchFamily="18" charset="0"/>
              </a:rPr>
              <a:t>Stick urine:</a:t>
            </a:r>
          </a:p>
          <a:p>
            <a:r>
              <a:rPr lang="it-IT" sz="3200" b="1" dirty="0">
                <a:solidFill>
                  <a:srgbClr val="0070C0"/>
                </a:solidFill>
                <a:ea typeface="Times New Roman" panose="02020603050405020304" pitchFamily="18" charset="0"/>
              </a:rPr>
              <a:t>PESO SPECIFICO</a:t>
            </a:r>
            <a:endParaRPr lang="it-IT" sz="3200" b="1" dirty="0">
              <a:solidFill>
                <a:srgbClr val="0070C0"/>
              </a:solidFill>
              <a:effectLst/>
              <a:ea typeface="Times New Roman" panose="02020603050405020304" pitchFamily="18" charset="0"/>
            </a:endParaRPr>
          </a:p>
        </p:txBody>
      </p:sp>
      <p:pic>
        <p:nvPicPr>
          <p:cNvPr id="5" name="Immagine 4">
            <a:extLst>
              <a:ext uri="{FF2B5EF4-FFF2-40B4-BE49-F238E27FC236}">
                <a16:creationId xmlns:a16="http://schemas.microsoft.com/office/drawing/2014/main" id="{FAFAEA36-8CD4-4E42-A522-E11FA56299D6}"/>
              </a:ext>
            </a:extLst>
          </p:cNvPr>
          <p:cNvPicPr>
            <a:picLocks noChangeAspect="1"/>
          </p:cNvPicPr>
          <p:nvPr/>
        </p:nvPicPr>
        <p:blipFill>
          <a:blip r:embed="rId3"/>
          <a:stretch>
            <a:fillRect/>
          </a:stretch>
        </p:blipFill>
        <p:spPr>
          <a:xfrm>
            <a:off x="343882" y="2285794"/>
            <a:ext cx="6562725" cy="4210050"/>
          </a:xfrm>
          <a:prstGeom prst="rect">
            <a:avLst/>
          </a:prstGeom>
        </p:spPr>
      </p:pic>
      <p:sp>
        <p:nvSpPr>
          <p:cNvPr id="7" name="CasellaDiTesto 6">
            <a:extLst>
              <a:ext uri="{FF2B5EF4-FFF2-40B4-BE49-F238E27FC236}">
                <a16:creationId xmlns:a16="http://schemas.microsoft.com/office/drawing/2014/main" id="{0545B954-97D9-4858-8A45-C4600865ED7C}"/>
              </a:ext>
            </a:extLst>
          </p:cNvPr>
          <p:cNvSpPr txBox="1"/>
          <p:nvPr/>
        </p:nvSpPr>
        <p:spPr>
          <a:xfrm>
            <a:off x="7426273" y="2571581"/>
            <a:ext cx="4187686" cy="3046988"/>
          </a:xfrm>
          <a:prstGeom prst="rect">
            <a:avLst/>
          </a:prstGeom>
          <a:noFill/>
        </p:spPr>
        <p:txBody>
          <a:bodyPr wrap="square" rtlCol="0">
            <a:spAutoFit/>
          </a:bodyPr>
          <a:lstStyle/>
          <a:p>
            <a:pPr marL="342900" indent="-342900">
              <a:buAutoNum type="arabicPeriod"/>
            </a:pPr>
            <a:r>
              <a:rPr lang="it-IT" sz="2400" dirty="0"/>
              <a:t>Escludere cause di diuresi da soluti </a:t>
            </a:r>
            <a:r>
              <a:rPr lang="it-IT" sz="2400" dirty="0">
                <a:sym typeface="Wingdings" panose="05000000000000000000" pitchFamily="2" charset="2"/>
              </a:rPr>
              <a:t> vedere osmolarità urinaria </a:t>
            </a:r>
          </a:p>
          <a:p>
            <a:pPr marL="342900" indent="-342900">
              <a:buAutoNum type="arabicPeriod"/>
            </a:pPr>
            <a:r>
              <a:rPr lang="it-IT" sz="2400" dirty="0">
                <a:sym typeface="Wingdings" panose="05000000000000000000" pitchFamily="2" charset="2"/>
              </a:rPr>
              <a:t>Se &lt; 250-300 </a:t>
            </a:r>
            <a:r>
              <a:rPr lang="it-IT" sz="2400" dirty="0" err="1">
                <a:sym typeface="Wingdings" panose="05000000000000000000" pitchFamily="2" charset="2"/>
              </a:rPr>
              <a:t>mOsm</a:t>
            </a:r>
            <a:r>
              <a:rPr lang="it-IT" sz="2400" dirty="0">
                <a:sym typeface="Wingdings" panose="05000000000000000000" pitchFamily="2" charset="2"/>
              </a:rPr>
              <a:t>/L  sospetta polidipsia primaria, diabete insipido </a:t>
            </a:r>
            <a:r>
              <a:rPr lang="it-IT" sz="2400" dirty="0" err="1">
                <a:sym typeface="Wingdings" panose="05000000000000000000" pitchFamily="2" charset="2"/>
              </a:rPr>
              <a:t>nefrogenico</a:t>
            </a:r>
            <a:r>
              <a:rPr lang="it-IT" sz="2400" dirty="0">
                <a:sym typeface="Wingdings" panose="05000000000000000000" pitchFamily="2" charset="2"/>
              </a:rPr>
              <a:t> e diabete insipido centrale</a:t>
            </a:r>
          </a:p>
          <a:p>
            <a:pPr algn="l"/>
            <a:endParaRPr lang="it-IT" sz="2400" dirty="0">
              <a:sym typeface="Wingdings" panose="05000000000000000000" pitchFamily="2" charset="2"/>
            </a:endParaRPr>
          </a:p>
        </p:txBody>
      </p:sp>
    </p:spTree>
    <p:extLst>
      <p:ext uri="{BB962C8B-B14F-4D97-AF65-F5344CB8AC3E}">
        <p14:creationId xmlns:p14="http://schemas.microsoft.com/office/powerpoint/2010/main" val="199062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111C8975-6B39-493A-B727-A0B7844285BC}"/>
              </a:ext>
            </a:extLst>
          </p:cNvPr>
          <p:cNvSpPr txBox="1"/>
          <p:nvPr/>
        </p:nvSpPr>
        <p:spPr>
          <a:xfrm>
            <a:off x="451364" y="927157"/>
            <a:ext cx="5644636" cy="4339650"/>
          </a:xfrm>
          <a:prstGeom prst="rect">
            <a:avLst/>
          </a:prstGeom>
          <a:noFill/>
        </p:spPr>
        <p:txBody>
          <a:bodyPr wrap="square" rtlCol="0">
            <a:spAutoFit/>
          </a:bodyPr>
          <a:lstStyle/>
          <a:p>
            <a:r>
              <a:rPr lang="it-IT" sz="2300" i="0" dirty="0">
                <a:effectLst/>
                <a:latin typeface="Inter"/>
              </a:rPr>
              <a:t>Il diabete insipido è una patologia determinata da una mancata o insufficiente secrezione o da una ridotta sensibilità dei reni all'azione dell'ormone antidiuretico (ADH) </a:t>
            </a:r>
            <a:r>
              <a:rPr lang="it-IT" sz="2300" b="0" i="0" dirty="0">
                <a:effectLst/>
                <a:latin typeface="Inter"/>
                <a:sym typeface="Wingdings" panose="05000000000000000000" pitchFamily="2" charset="2"/>
              </a:rPr>
              <a:t></a:t>
            </a:r>
            <a:r>
              <a:rPr lang="it-IT" sz="2300" b="0" i="0" dirty="0">
                <a:effectLst/>
                <a:latin typeface="Inter"/>
              </a:rPr>
              <a:t> stimola il </a:t>
            </a:r>
            <a:r>
              <a:rPr lang="it-IT" sz="2300" b="1" i="0" dirty="0">
                <a:effectLst/>
                <a:latin typeface="Inter"/>
              </a:rPr>
              <a:t>riassorbimento</a:t>
            </a:r>
            <a:r>
              <a:rPr lang="it-IT" sz="2300" b="0" i="0" dirty="0">
                <a:effectLst/>
                <a:latin typeface="Inter"/>
              </a:rPr>
              <a:t> </a:t>
            </a:r>
            <a:r>
              <a:rPr lang="it-IT" sz="2300" b="1" i="0" dirty="0">
                <a:effectLst/>
                <a:latin typeface="Inter"/>
              </a:rPr>
              <a:t>dell'acqua</a:t>
            </a:r>
            <a:r>
              <a:rPr lang="it-IT" sz="2300" dirty="0">
                <a:latin typeface="Inter"/>
              </a:rPr>
              <a:t>.</a:t>
            </a:r>
          </a:p>
          <a:p>
            <a:endParaRPr lang="it-IT" sz="2300" dirty="0">
              <a:latin typeface="Inter"/>
            </a:endParaRPr>
          </a:p>
          <a:p>
            <a:pPr marL="342900" indent="-342900">
              <a:buFont typeface="Arial" panose="020B0604020202020204" pitchFamily="34" charset="0"/>
              <a:buChar char="•"/>
            </a:pPr>
            <a:r>
              <a:rPr lang="it-IT" sz="2300" b="1" dirty="0">
                <a:latin typeface="Inter"/>
              </a:rPr>
              <a:t>CENTRALE</a:t>
            </a:r>
            <a:r>
              <a:rPr lang="it-IT" sz="2300" dirty="0">
                <a:latin typeface="Inter"/>
              </a:rPr>
              <a:t> trauma, chirurgia, malignità, sarcoidosi, sindrome </a:t>
            </a:r>
            <a:r>
              <a:rPr lang="it-IT" sz="2300" dirty="0" err="1">
                <a:latin typeface="Inter"/>
              </a:rPr>
              <a:t>Sheehan</a:t>
            </a:r>
            <a:endParaRPr lang="it-IT" sz="2300" dirty="0">
              <a:latin typeface="Inter"/>
            </a:endParaRPr>
          </a:p>
          <a:p>
            <a:pPr marL="342900" indent="-342900">
              <a:buFont typeface="Arial" panose="020B0604020202020204" pitchFamily="34" charset="0"/>
              <a:buChar char="•"/>
            </a:pPr>
            <a:r>
              <a:rPr lang="it-IT" sz="2300" b="1" dirty="0">
                <a:latin typeface="Inter"/>
              </a:rPr>
              <a:t>PERIFERICO </a:t>
            </a:r>
            <a:r>
              <a:rPr lang="it-IT" sz="2300" dirty="0">
                <a:latin typeface="Inter"/>
              </a:rPr>
              <a:t>farmaci (litio), ipercalcemia, ipokaliemia, patologie vascolari e infiltrative del rene, forme congenite.</a:t>
            </a:r>
            <a:endParaRPr lang="it-IT" sz="2300" dirty="0"/>
          </a:p>
        </p:txBody>
      </p:sp>
      <p:pic>
        <p:nvPicPr>
          <p:cNvPr id="8" name="Immagine 7">
            <a:extLst>
              <a:ext uri="{FF2B5EF4-FFF2-40B4-BE49-F238E27FC236}">
                <a16:creationId xmlns:a16="http://schemas.microsoft.com/office/drawing/2014/main" id="{C2AB62BA-5B25-47C6-8837-0C0655B1F8D4}"/>
              </a:ext>
            </a:extLst>
          </p:cNvPr>
          <p:cNvPicPr>
            <a:picLocks noChangeAspect="1"/>
          </p:cNvPicPr>
          <p:nvPr/>
        </p:nvPicPr>
        <p:blipFill rotWithShape="1">
          <a:blip r:embed="rId2">
            <a:extLst>
              <a:ext uri="{28A0092B-C50C-407E-A947-70E740481C1C}">
                <a14:useLocalDpi xmlns:a14="http://schemas.microsoft.com/office/drawing/2010/main" val="0"/>
              </a:ext>
            </a:extLst>
          </a:blip>
          <a:srcRect t="15083"/>
          <a:stretch/>
        </p:blipFill>
        <p:spPr>
          <a:xfrm>
            <a:off x="6272071" y="836926"/>
            <a:ext cx="5468564" cy="3489906"/>
          </a:xfrm>
          <a:prstGeom prst="rect">
            <a:avLst/>
          </a:prstGeom>
        </p:spPr>
      </p:pic>
      <p:sp>
        <p:nvSpPr>
          <p:cNvPr id="7" name="Line 8">
            <a:extLst>
              <a:ext uri="{FF2B5EF4-FFF2-40B4-BE49-F238E27FC236}">
                <a16:creationId xmlns:a16="http://schemas.microsoft.com/office/drawing/2014/main" id="{885EA743-E184-4CD2-B6ED-5EE6AF94D340}"/>
              </a:ext>
            </a:extLst>
          </p:cNvPr>
          <p:cNvSpPr>
            <a:spLocks noChangeShapeType="1"/>
          </p:cNvSpPr>
          <p:nvPr/>
        </p:nvSpPr>
        <p:spPr bwMode="auto">
          <a:xfrm flipV="1">
            <a:off x="457200" y="761376"/>
            <a:ext cx="3186332" cy="624"/>
          </a:xfrm>
          <a:prstGeom prst="line">
            <a:avLst/>
          </a:prstGeom>
          <a:noFill/>
          <a:ln w="9525">
            <a:solidFill>
              <a:srgbClr val="FF6600"/>
            </a:solidFill>
            <a:round/>
            <a:headEnd/>
            <a:tailEnd/>
          </a:ln>
          <a:effectLst>
            <a:prstShdw prst="shdw17" dist="17961" dir="2700000">
              <a:srgbClr val="993D00">
                <a:alpha val="74997"/>
              </a:srgbClr>
            </a:prstShdw>
          </a:effectLst>
          <a:extLst>
            <a:ext uri="{909E8E84-426E-40DD-AFC4-6F175D3DCCD1}">
              <a14:hiddenFill xmlns:a14="http://schemas.microsoft.com/office/drawing/2010/main">
                <a:noFill/>
              </a14:hiddenFill>
            </a:ext>
          </a:extLst>
        </p:spPr>
        <p:txBody>
          <a:bodyPr/>
          <a:lstStyle/>
          <a:p>
            <a:endParaRPr lang="it-IT" sz="2300"/>
          </a:p>
        </p:txBody>
      </p:sp>
      <p:sp>
        <p:nvSpPr>
          <p:cNvPr id="10" name="CasellaDiTesto 5">
            <a:extLst>
              <a:ext uri="{FF2B5EF4-FFF2-40B4-BE49-F238E27FC236}">
                <a16:creationId xmlns:a16="http://schemas.microsoft.com/office/drawing/2014/main" id="{181F16A5-52CC-4E4E-90D6-7C9A80477D07}"/>
              </a:ext>
            </a:extLst>
          </p:cNvPr>
          <p:cNvSpPr txBox="1">
            <a:spLocks noChangeArrowheads="1"/>
          </p:cNvSpPr>
          <p:nvPr/>
        </p:nvSpPr>
        <p:spPr bwMode="auto">
          <a:xfrm>
            <a:off x="177018" y="209028"/>
            <a:ext cx="37466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it-IT" altLang="it-IT" sz="3200" b="1" cap="all" dirty="0">
                <a:solidFill>
                  <a:srgbClr val="FD6035"/>
                </a:solidFill>
                <a:latin typeface="+mn-lt"/>
              </a:rPr>
              <a:t>DIABETE INSIPIDO</a:t>
            </a:r>
          </a:p>
        </p:txBody>
      </p:sp>
    </p:spTree>
    <p:extLst>
      <p:ext uri="{BB962C8B-B14F-4D97-AF65-F5344CB8AC3E}">
        <p14:creationId xmlns:p14="http://schemas.microsoft.com/office/powerpoint/2010/main" val="165954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3" end="3"/>
                                            </p:txEl>
                                          </p:spTgt>
                                        </p:tgtEl>
                                        <p:attrNameLst>
                                          <p:attrName>style.visibility</p:attrName>
                                        </p:attrNameLst>
                                      </p:cBhvr>
                                      <p:to>
                                        <p:strVal val="visible"/>
                                      </p:to>
                                    </p:set>
                                    <p:animEffect transition="in" filter="fade">
                                      <p:cBhvr>
                                        <p:cTn id="10"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ECFCEB4-890C-45BB-870F-62096DBF0032}"/>
              </a:ext>
            </a:extLst>
          </p:cNvPr>
          <p:cNvGrpSpPr/>
          <p:nvPr/>
        </p:nvGrpSpPr>
        <p:grpSpPr>
          <a:xfrm>
            <a:off x="189186" y="218087"/>
            <a:ext cx="6064469" cy="6043449"/>
            <a:chOff x="189186" y="218087"/>
            <a:chExt cx="6064469" cy="6043449"/>
          </a:xfrm>
        </p:grpSpPr>
        <p:pic>
          <p:nvPicPr>
            <p:cNvPr id="3074" name="Picture 2" descr="Counting chambers Bürker">
              <a:extLst>
                <a:ext uri="{FF2B5EF4-FFF2-40B4-BE49-F238E27FC236}">
                  <a16:creationId xmlns:a16="http://schemas.microsoft.com/office/drawing/2014/main" id="{091B6811-3271-486C-90FA-282A1CF5186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241" t="5056" r="4330" b="6821"/>
            <a:stretch/>
          </p:blipFill>
          <p:spPr bwMode="auto">
            <a:xfrm>
              <a:off x="189186" y="218087"/>
              <a:ext cx="6064469" cy="604344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01456AB-ED6A-4487-A26C-25EA9A9D9E6F}"/>
                </a:ext>
              </a:extLst>
            </p:cNvPr>
            <p:cNvSpPr/>
            <p:nvPr/>
          </p:nvSpPr>
          <p:spPr>
            <a:xfrm>
              <a:off x="504496" y="1261242"/>
              <a:ext cx="1597573" cy="1571300"/>
            </a:xfrm>
            <a:prstGeom prst="rect">
              <a:avLst/>
            </a:prstGeom>
            <a:solidFill>
              <a:srgbClr val="7030A0">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D059E77-A054-4545-95D3-2D1A662FA9C2}"/>
                </a:ext>
              </a:extLst>
            </p:cNvPr>
            <p:cNvSpPr/>
            <p:nvPr/>
          </p:nvSpPr>
          <p:spPr>
            <a:xfrm>
              <a:off x="3662855" y="1250732"/>
              <a:ext cx="1597573" cy="1576550"/>
            </a:xfrm>
            <a:prstGeom prst="rect">
              <a:avLst/>
            </a:prstGeom>
            <a:solidFill>
              <a:srgbClr val="7030A0">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65BDD32-D7FF-403A-A17C-D9B3C6537C41}"/>
                </a:ext>
              </a:extLst>
            </p:cNvPr>
            <p:cNvSpPr/>
            <p:nvPr/>
          </p:nvSpPr>
          <p:spPr>
            <a:xfrm>
              <a:off x="2102069" y="2832542"/>
              <a:ext cx="1555531" cy="1513490"/>
            </a:xfrm>
            <a:prstGeom prst="rect">
              <a:avLst/>
            </a:prstGeom>
            <a:solidFill>
              <a:srgbClr val="7030A0">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5CC9914-5AC6-4CC0-9C31-4D79EA27CF41}"/>
                </a:ext>
              </a:extLst>
            </p:cNvPr>
            <p:cNvSpPr/>
            <p:nvPr/>
          </p:nvSpPr>
          <p:spPr>
            <a:xfrm>
              <a:off x="2102068" y="4370992"/>
              <a:ext cx="1555531" cy="1546339"/>
            </a:xfrm>
            <a:prstGeom prst="rect">
              <a:avLst/>
            </a:prstGeom>
            <a:solidFill>
              <a:srgbClr val="7030A0">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97BEEEA5-951C-4FBD-B853-1C59C4AA143A}"/>
              </a:ext>
            </a:extLst>
          </p:cNvPr>
          <p:cNvGrpSpPr/>
          <p:nvPr/>
        </p:nvGrpSpPr>
        <p:grpSpPr>
          <a:xfrm>
            <a:off x="6713482" y="396768"/>
            <a:ext cx="4671849" cy="4597295"/>
            <a:chOff x="6398172" y="964326"/>
            <a:chExt cx="4671849" cy="4597295"/>
          </a:xfrm>
        </p:grpSpPr>
        <p:pic>
          <p:nvPicPr>
            <p:cNvPr id="4" name="Picture 2" descr="Counting chambers Bürker">
              <a:extLst>
                <a:ext uri="{FF2B5EF4-FFF2-40B4-BE49-F238E27FC236}">
                  <a16:creationId xmlns:a16="http://schemas.microsoft.com/office/drawing/2014/main" id="{1B2C074D-D55D-4E4F-93BB-4B3439E6F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891" t="17519" r="60039" b="50921"/>
            <a:stretch/>
          </p:blipFill>
          <p:spPr bwMode="auto">
            <a:xfrm>
              <a:off x="6398172" y="964326"/>
              <a:ext cx="4671849" cy="4597295"/>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22C7C6AA-C6B2-45C5-9E44-4A100AAB3B63}"/>
                </a:ext>
              </a:extLst>
            </p:cNvPr>
            <p:cNvGrpSpPr/>
            <p:nvPr/>
          </p:nvGrpSpPr>
          <p:grpSpPr>
            <a:xfrm>
              <a:off x="6871137" y="1171906"/>
              <a:ext cx="3718036" cy="3620811"/>
              <a:chOff x="6871137" y="1171906"/>
              <a:chExt cx="3718036" cy="3620811"/>
            </a:xfrm>
          </p:grpSpPr>
          <p:sp>
            <p:nvSpPr>
              <p:cNvPr id="9" name="Rectangle 8">
                <a:extLst>
                  <a:ext uri="{FF2B5EF4-FFF2-40B4-BE49-F238E27FC236}">
                    <a16:creationId xmlns:a16="http://schemas.microsoft.com/office/drawing/2014/main" id="{4677B22E-0807-4223-BACA-9A283FAC7E0A}"/>
                  </a:ext>
                </a:extLst>
              </p:cNvPr>
              <p:cNvSpPr/>
              <p:nvPr/>
            </p:nvSpPr>
            <p:spPr>
              <a:xfrm>
                <a:off x="7015654" y="1371601"/>
                <a:ext cx="3379077" cy="3294992"/>
              </a:xfrm>
              <a:prstGeom prst="rect">
                <a:avLst/>
              </a:prstGeom>
              <a:solidFill>
                <a:srgbClr val="7030A0">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759C0D96-CC1C-4854-B771-C6640B2C07FD}"/>
                  </a:ext>
                </a:extLst>
              </p:cNvPr>
              <p:cNvSpPr/>
              <p:nvPr/>
            </p:nvSpPr>
            <p:spPr>
              <a:xfrm>
                <a:off x="6871137" y="1474077"/>
                <a:ext cx="225974" cy="252248"/>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4885CD84-A080-41CA-BBAB-9E738892EA26}"/>
                  </a:ext>
                </a:extLst>
              </p:cNvPr>
              <p:cNvSpPr/>
              <p:nvPr/>
            </p:nvSpPr>
            <p:spPr>
              <a:xfrm>
                <a:off x="6965732" y="3008585"/>
                <a:ext cx="225974" cy="252248"/>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00726F43-40E3-4802-970A-2FF9FBF1AAA4}"/>
                  </a:ext>
                </a:extLst>
              </p:cNvPr>
              <p:cNvSpPr/>
              <p:nvPr/>
            </p:nvSpPr>
            <p:spPr>
              <a:xfrm>
                <a:off x="8103474" y="1171906"/>
                <a:ext cx="225974" cy="252248"/>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65635556-9424-4E0D-9BA9-99D5A1F9AE28}"/>
                  </a:ext>
                </a:extLst>
              </p:cNvPr>
              <p:cNvSpPr/>
              <p:nvPr/>
            </p:nvSpPr>
            <p:spPr>
              <a:xfrm>
                <a:off x="10016358" y="1317401"/>
                <a:ext cx="225974" cy="252248"/>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569C6322-4A4F-42B1-9F64-E7EB107D7EE6}"/>
                  </a:ext>
                </a:extLst>
              </p:cNvPr>
              <p:cNvSpPr/>
              <p:nvPr/>
            </p:nvSpPr>
            <p:spPr>
              <a:xfrm>
                <a:off x="6973612" y="4244868"/>
                <a:ext cx="225974" cy="252248"/>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6CD8DF3A-00A7-4F2B-8A75-618EB7DC257A}"/>
                  </a:ext>
                </a:extLst>
              </p:cNvPr>
              <p:cNvSpPr/>
              <p:nvPr/>
            </p:nvSpPr>
            <p:spPr>
              <a:xfrm>
                <a:off x="7591094" y="4540469"/>
                <a:ext cx="225974" cy="252248"/>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AC8146DF-63DE-4B17-9FCF-4B38CF832566}"/>
                  </a:ext>
                </a:extLst>
              </p:cNvPr>
              <p:cNvSpPr/>
              <p:nvPr/>
            </p:nvSpPr>
            <p:spPr>
              <a:xfrm>
                <a:off x="10363199" y="2184842"/>
                <a:ext cx="225974" cy="252248"/>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126BFD89-45CC-44A0-A831-3C3476DABA16}"/>
                  </a:ext>
                </a:extLst>
              </p:cNvPr>
              <p:cNvSpPr/>
              <p:nvPr/>
            </p:nvSpPr>
            <p:spPr>
              <a:xfrm>
                <a:off x="10089932" y="4429132"/>
                <a:ext cx="225974" cy="252248"/>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id="{8B0814CD-F335-41C2-9880-AD6D9CB54662}"/>
                  </a:ext>
                </a:extLst>
              </p:cNvPr>
              <p:cNvSpPr/>
              <p:nvPr/>
            </p:nvSpPr>
            <p:spPr>
              <a:xfrm>
                <a:off x="10363199" y="3150479"/>
                <a:ext cx="225974" cy="252248"/>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AAE6778-D29B-4B27-8823-25248DFCE7B7}"/>
                  </a:ext>
                </a:extLst>
              </p:cNvPr>
              <p:cNvSpPr txBox="1"/>
              <p:nvPr/>
            </p:nvSpPr>
            <p:spPr>
              <a:xfrm>
                <a:off x="5770178" y="5590957"/>
                <a:ext cx="5749159" cy="85145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2400" i="1" smtClean="0">
                              <a:latin typeface="Cambria Math" panose="02040503050406030204" pitchFamily="18" charset="0"/>
                            </a:rPr>
                          </m:ctrlPr>
                        </m:fPr>
                        <m:num>
                          <m:r>
                            <a:rPr lang="en-US" sz="2400" b="0" i="1" smtClean="0">
                              <a:latin typeface="Cambria Math" panose="02040503050406030204" pitchFamily="18" charset="0"/>
                            </a:rPr>
                            <m:t>𝑁</m:t>
                          </m:r>
                          <m:r>
                            <a:rPr lang="en-US" sz="2400" b="0" i="1" smtClean="0">
                              <a:latin typeface="Cambria Math" panose="02040503050406030204" pitchFamily="18" charset="0"/>
                            </a:rPr>
                            <m:t> </m:t>
                          </m:r>
                          <m:r>
                            <a:rPr lang="en-US" sz="2400" b="0" i="1" smtClean="0">
                              <a:latin typeface="Cambria Math" panose="02040503050406030204" pitchFamily="18" charset="0"/>
                            </a:rPr>
                            <m:t>𝑐𝑒𝑙𝑙𝑢𝑙𝑒</m:t>
                          </m:r>
                          <m:r>
                            <a:rPr lang="en-US" sz="2400" b="0" i="1" smtClean="0">
                              <a:latin typeface="Cambria Math" panose="02040503050406030204" pitchFamily="18" charset="0"/>
                            </a:rPr>
                            <m:t> </m:t>
                          </m:r>
                          <m:r>
                            <a:rPr lang="en-US" sz="2400" b="0" i="1" smtClean="0">
                              <a:latin typeface="Cambria Math" panose="02040503050406030204" pitchFamily="18" charset="0"/>
                            </a:rPr>
                            <m:t>𝑖𝑛</m:t>
                          </m:r>
                          <m:r>
                            <a:rPr lang="en-US" sz="2400" b="0" i="1" smtClean="0">
                              <a:latin typeface="Cambria Math" panose="02040503050406030204" pitchFamily="18" charset="0"/>
                            </a:rPr>
                            <m:t> 4 </m:t>
                          </m:r>
                          <m:r>
                            <a:rPr lang="en-US" sz="2400" b="0" i="1" smtClean="0">
                              <a:latin typeface="Cambria Math" panose="02040503050406030204" pitchFamily="18" charset="0"/>
                            </a:rPr>
                            <m:t>𝑄</m:t>
                          </m:r>
                        </m:num>
                        <m:den>
                          <m:r>
                            <a:rPr lang="en-US" sz="2400" b="0" i="1" smtClean="0">
                              <a:latin typeface="Cambria Math" panose="02040503050406030204" pitchFamily="18" charset="0"/>
                            </a:rPr>
                            <m:t>4</m:t>
                          </m:r>
                        </m:den>
                      </m:f>
                      <m:r>
                        <a:rPr lang="en-US" sz="240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10=</m:t>
                      </m:r>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𝑐𝑒𝑙𝑙</m:t>
                          </m:r>
                        </m:num>
                        <m:den>
                          <m:r>
                            <a:rPr lang="en-US" sz="2400" b="0" i="1" smtClean="0">
                              <a:latin typeface="Cambria Math" panose="02040503050406030204" pitchFamily="18" charset="0"/>
                              <a:ea typeface="Cambria Math" panose="02040503050406030204" pitchFamily="18" charset="0"/>
                            </a:rPr>
                            <m:t>𝑚𝑚</m:t>
                          </m:r>
                          <m:r>
                            <a:rPr lang="en-US" sz="2400" b="0" i="1" baseline="30000" smtClean="0">
                              <a:latin typeface="Cambria Math" panose="02040503050406030204" pitchFamily="18" charset="0"/>
                              <a:ea typeface="Cambria Math" panose="02040503050406030204" pitchFamily="18" charset="0"/>
                            </a:rPr>
                            <m:t>3</m:t>
                          </m:r>
                        </m:den>
                      </m:f>
                      <m:r>
                        <a:rPr lang="en-US" sz="2400" b="0" i="1" smtClean="0">
                          <a:latin typeface="Cambria Math" panose="02040503050406030204" pitchFamily="18" charset="0"/>
                          <a:ea typeface="Cambria Math" panose="02040503050406030204" pitchFamily="18" charset="0"/>
                        </a:rPr>
                        <m:t>=</m:t>
                      </m:r>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𝑐𝑒𝑙𝑙</m:t>
                          </m:r>
                        </m:num>
                        <m:den>
                          <m:r>
                            <a:rPr lang="en-US" sz="2400" b="0" i="1" smtClean="0">
                              <a:latin typeface="Cambria Math" panose="02040503050406030204" pitchFamily="18" charset="0"/>
                              <a:ea typeface="Cambria Math" panose="02040503050406030204" pitchFamily="18" charset="0"/>
                            </a:rPr>
                            <m:t>𝜇</m:t>
                          </m:r>
                          <m:r>
                            <a:rPr lang="en-US" sz="2400" b="0" i="1" smtClean="0">
                              <a:latin typeface="Cambria Math" panose="02040503050406030204" pitchFamily="18" charset="0"/>
                              <a:ea typeface="Cambria Math" panose="02040503050406030204" pitchFamily="18" charset="0"/>
                            </a:rPr>
                            <m:t>𝐿</m:t>
                          </m:r>
                        </m:den>
                      </m:f>
                    </m:oMath>
                  </m:oMathPara>
                </a14:m>
                <a:br>
                  <a:rPr lang="en-US" sz="2400" b="0" i="1" dirty="0">
                    <a:latin typeface="Cambria Math" panose="02040503050406030204" pitchFamily="18" charset="0"/>
                    <a:ea typeface="Cambria Math" panose="02040503050406030204" pitchFamily="18" charset="0"/>
                  </a:rPr>
                </a:br>
                <a:endParaRPr lang="en-US" sz="2400" dirty="0"/>
              </a:p>
            </p:txBody>
          </p:sp>
        </mc:Choice>
        <mc:Fallback xmlns="">
          <p:sp>
            <p:nvSpPr>
              <p:cNvPr id="20" name="TextBox 19">
                <a:extLst>
                  <a:ext uri="{FF2B5EF4-FFF2-40B4-BE49-F238E27FC236}">
                    <a16:creationId xmlns:a16="http://schemas.microsoft.com/office/drawing/2014/main" id="{2AAE6778-D29B-4B27-8823-25248DFCE7B7}"/>
                  </a:ext>
                </a:extLst>
              </p:cNvPr>
              <p:cNvSpPr txBox="1">
                <a:spLocks noRot="1" noChangeAspect="1" noMove="1" noResize="1" noEditPoints="1" noAdjustHandles="1" noChangeArrowheads="1" noChangeShapeType="1" noTextEdit="1"/>
              </p:cNvSpPr>
              <p:nvPr/>
            </p:nvSpPr>
            <p:spPr>
              <a:xfrm>
                <a:off x="5770178" y="5590957"/>
                <a:ext cx="5749159" cy="851452"/>
              </a:xfrm>
              <a:prstGeom prst="rect">
                <a:avLst/>
              </a:prstGeom>
              <a:blipFill>
                <a:blip r:embed="rId3"/>
                <a:stretch>
                  <a:fillRect/>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113C9687-6658-49EE-A7C9-8EF8AB38A193}"/>
              </a:ext>
            </a:extLst>
          </p:cNvPr>
          <p:cNvSpPr txBox="1"/>
          <p:nvPr/>
        </p:nvSpPr>
        <p:spPr>
          <a:xfrm>
            <a:off x="436837" y="1158767"/>
            <a:ext cx="2040319" cy="1354217"/>
          </a:xfrm>
          <a:prstGeom prst="rect">
            <a:avLst/>
          </a:prstGeom>
          <a:noFill/>
        </p:spPr>
        <p:txBody>
          <a:bodyPr wrap="square" rtlCol="0">
            <a:spAutoFit/>
          </a:bodyPr>
          <a:lstStyle/>
          <a:p>
            <a:pPr algn="ctr"/>
            <a:r>
              <a:rPr lang="en-US" sz="5400" b="1" dirty="0"/>
              <a:t>𝑄</a:t>
            </a:r>
            <a:br>
              <a:rPr lang="en-US" sz="4000" b="1" baseline="30000" dirty="0"/>
            </a:br>
            <a:r>
              <a:rPr lang="en-US" sz="2800" b="1" dirty="0"/>
              <a:t>(1 𝑚𝑚</a:t>
            </a:r>
            <a:r>
              <a:rPr lang="en-US" sz="2800" b="1" baseline="30000" dirty="0"/>
              <a:t>2</a:t>
            </a:r>
            <a:r>
              <a:rPr lang="en-US" sz="2800" b="1" dirty="0"/>
              <a:t>)</a:t>
            </a:r>
            <a:endParaRPr lang="en-US" sz="4000" b="1" dirty="0"/>
          </a:p>
        </p:txBody>
      </p:sp>
    </p:spTree>
    <p:extLst>
      <p:ext uri="{BB962C8B-B14F-4D97-AF65-F5344CB8AC3E}">
        <p14:creationId xmlns:p14="http://schemas.microsoft.com/office/powerpoint/2010/main" val="26728552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E280FC5-2920-40A6-BBDB-F88E470A54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6357"/>
          <a:stretch>
            <a:fillRect/>
          </a:stretch>
        </p:blipFill>
        <p:spPr bwMode="auto">
          <a:xfrm>
            <a:off x="5209919" y="127542"/>
            <a:ext cx="6400832" cy="660291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a:extLst>
              <a:ext uri="{FF2B5EF4-FFF2-40B4-BE49-F238E27FC236}">
                <a16:creationId xmlns:a16="http://schemas.microsoft.com/office/drawing/2014/main" id="{6DD8F928-3222-DCD8-51EC-1B8EE778E5E6}"/>
              </a:ext>
            </a:extLst>
          </p:cNvPr>
          <p:cNvSpPr/>
          <p:nvPr/>
        </p:nvSpPr>
        <p:spPr>
          <a:xfrm>
            <a:off x="7258639" y="3301457"/>
            <a:ext cx="1480008" cy="1359816"/>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Immagine 3">
            <a:extLst>
              <a:ext uri="{FF2B5EF4-FFF2-40B4-BE49-F238E27FC236}">
                <a16:creationId xmlns:a16="http://schemas.microsoft.com/office/drawing/2014/main" id="{DFE9CF61-6BF9-A4BC-30F8-10E11A9221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844" y="244912"/>
            <a:ext cx="2488167" cy="1655762"/>
          </a:xfrm>
          <a:prstGeom prst="rect">
            <a:avLst/>
          </a:prstGeom>
        </p:spPr>
      </p:pic>
      <p:sp>
        <p:nvSpPr>
          <p:cNvPr id="9" name="CasellaDiTesto 5">
            <a:extLst>
              <a:ext uri="{FF2B5EF4-FFF2-40B4-BE49-F238E27FC236}">
                <a16:creationId xmlns:a16="http://schemas.microsoft.com/office/drawing/2014/main" id="{EAFA3BA7-9E34-7C3F-2DEB-97CFD5912816}"/>
              </a:ext>
            </a:extLst>
          </p:cNvPr>
          <p:cNvSpPr txBox="1"/>
          <p:nvPr/>
        </p:nvSpPr>
        <p:spPr>
          <a:xfrm>
            <a:off x="3244665" y="222798"/>
            <a:ext cx="3896139" cy="1200329"/>
          </a:xfrm>
          <a:prstGeom prst="rect">
            <a:avLst/>
          </a:prstGeom>
          <a:noFill/>
        </p:spPr>
        <p:txBody>
          <a:bodyPr wrap="square">
            <a:spAutoFit/>
          </a:bodyPr>
          <a:lstStyle/>
          <a:p>
            <a:r>
              <a:rPr lang="it-IT" sz="3600" u="sng" dirty="0">
                <a:effectLst/>
                <a:ea typeface="Times New Roman" panose="02020603050405020304" pitchFamily="18" charset="0"/>
              </a:rPr>
              <a:t>Stick urine:</a:t>
            </a:r>
          </a:p>
          <a:p>
            <a:r>
              <a:rPr lang="it-IT" sz="3600" b="1" dirty="0">
                <a:solidFill>
                  <a:srgbClr val="0070C0"/>
                </a:solidFill>
                <a:ea typeface="Times New Roman" panose="02020603050405020304" pitchFamily="18" charset="0"/>
              </a:rPr>
              <a:t>SANGUE</a:t>
            </a:r>
            <a:endParaRPr lang="it-IT" sz="3600" b="1" dirty="0">
              <a:solidFill>
                <a:srgbClr val="0070C0"/>
              </a:solidFill>
              <a:effectLst/>
              <a:ea typeface="Times New Roman" panose="02020603050405020304" pitchFamily="18" charset="0"/>
            </a:endParaRPr>
          </a:p>
        </p:txBody>
      </p:sp>
    </p:spTree>
    <p:extLst>
      <p:ext uri="{BB962C8B-B14F-4D97-AF65-F5344CB8AC3E}">
        <p14:creationId xmlns:p14="http://schemas.microsoft.com/office/powerpoint/2010/main" val="1847160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41B978D3-6073-4ECA-A4EE-DF4A99A36EC2}"/>
              </a:ext>
            </a:extLst>
          </p:cNvPr>
          <p:cNvSpPr>
            <a:spLocks noGrp="1"/>
          </p:cNvSpPr>
          <p:nvPr>
            <p:ph type="subTitle" idx="1"/>
          </p:nvPr>
        </p:nvSpPr>
        <p:spPr>
          <a:xfrm>
            <a:off x="541625" y="642242"/>
            <a:ext cx="4879627" cy="1695867"/>
          </a:xfrm>
        </p:spPr>
        <p:txBody>
          <a:bodyPr vert="horz" lIns="91440" tIns="45720" rIns="91440" bIns="45720" rtlCol="0">
            <a:noAutofit/>
          </a:bodyPr>
          <a:lstStyle/>
          <a:p>
            <a:pPr algn="l"/>
            <a:r>
              <a:rPr lang="en-US" sz="2200" u="sng" dirty="0" err="1">
                <a:effectLst/>
              </a:rPr>
              <a:t>Ematuria</a:t>
            </a:r>
            <a:r>
              <a:rPr lang="en-US" sz="2200" u="sng" dirty="0">
                <a:effectLst/>
              </a:rPr>
              <a:t> </a:t>
            </a:r>
            <a:r>
              <a:rPr lang="en-US" sz="2200" b="1" u="sng" dirty="0">
                <a:effectLst/>
              </a:rPr>
              <a:t>post-</a:t>
            </a:r>
            <a:r>
              <a:rPr lang="en-US" sz="2200" b="1" u="sng" dirty="0" err="1">
                <a:effectLst/>
              </a:rPr>
              <a:t>glomerulare</a:t>
            </a:r>
            <a:r>
              <a:rPr lang="en-US" sz="2200" dirty="0">
                <a:effectLst/>
              </a:rPr>
              <a:t>: </a:t>
            </a:r>
            <a:r>
              <a:rPr lang="en-US" sz="2200" dirty="0" err="1">
                <a:effectLst/>
              </a:rPr>
              <a:t>emazie</a:t>
            </a:r>
            <a:r>
              <a:rPr lang="en-US" sz="2200" dirty="0">
                <a:effectLst/>
              </a:rPr>
              <a:t> </a:t>
            </a:r>
            <a:r>
              <a:rPr lang="en-US" sz="2200" dirty="0" err="1">
                <a:effectLst/>
              </a:rPr>
              <a:t>integre</a:t>
            </a:r>
            <a:r>
              <a:rPr lang="en-US" sz="2200" dirty="0">
                <a:effectLst/>
              </a:rPr>
              <a:t> di forma </a:t>
            </a:r>
            <a:r>
              <a:rPr lang="en-US" sz="2200" dirty="0" err="1">
                <a:effectLst/>
              </a:rPr>
              <a:t>sferica</a:t>
            </a:r>
            <a:r>
              <a:rPr lang="en-US" sz="2200" dirty="0">
                <a:effectLst/>
              </a:rPr>
              <a:t> a contorni </a:t>
            </a:r>
            <a:r>
              <a:rPr lang="en-US" sz="2200" dirty="0" err="1">
                <a:effectLst/>
              </a:rPr>
              <a:t>regolari</a:t>
            </a:r>
            <a:r>
              <a:rPr lang="en-US" sz="2200" dirty="0">
                <a:effectLst/>
              </a:rPr>
              <a:t>, </a:t>
            </a:r>
            <a:r>
              <a:rPr lang="en-US" sz="2200" dirty="0" err="1">
                <a:effectLst/>
              </a:rPr>
              <a:t>eventuale</a:t>
            </a:r>
            <a:r>
              <a:rPr lang="en-US" sz="2200" dirty="0">
                <a:effectLst/>
              </a:rPr>
              <a:t> presenza di </a:t>
            </a:r>
            <a:r>
              <a:rPr lang="en-US" sz="2200" dirty="0" err="1">
                <a:effectLst/>
              </a:rPr>
              <a:t>coaguli</a:t>
            </a:r>
            <a:r>
              <a:rPr lang="en-US" sz="2200" dirty="0">
                <a:effectLst/>
              </a:rPr>
              <a:t>, </a:t>
            </a:r>
            <a:r>
              <a:rPr lang="en-US" sz="2200" dirty="0" err="1">
                <a:effectLst/>
              </a:rPr>
              <a:t>colore</a:t>
            </a:r>
            <a:r>
              <a:rPr lang="en-US" sz="2200" dirty="0">
                <a:effectLst/>
              </a:rPr>
              <a:t> rosso.</a:t>
            </a:r>
          </a:p>
          <a:p>
            <a:pPr algn="l"/>
            <a:endParaRPr lang="en-US" sz="2200" dirty="0">
              <a:effectLst/>
            </a:endParaRPr>
          </a:p>
        </p:txBody>
      </p:sp>
      <p:sp>
        <p:nvSpPr>
          <p:cNvPr id="16" name="CasellaDiTesto 15">
            <a:extLst>
              <a:ext uri="{FF2B5EF4-FFF2-40B4-BE49-F238E27FC236}">
                <a16:creationId xmlns:a16="http://schemas.microsoft.com/office/drawing/2014/main" id="{F3390ACD-EDB9-4A4A-94B5-BC8BF4421D47}"/>
              </a:ext>
            </a:extLst>
          </p:cNvPr>
          <p:cNvSpPr txBox="1"/>
          <p:nvPr/>
        </p:nvSpPr>
        <p:spPr>
          <a:xfrm>
            <a:off x="400222" y="3785322"/>
            <a:ext cx="5090891" cy="1311128"/>
          </a:xfrm>
          <a:prstGeom prst="rect">
            <a:avLst/>
          </a:prstGeom>
          <a:noFill/>
        </p:spPr>
        <p:txBody>
          <a:bodyPr wrap="square">
            <a:spAutoFit/>
          </a:bodyPr>
          <a:lstStyle/>
          <a:p>
            <a:pPr algn="just">
              <a:lnSpc>
                <a:spcPct val="90000"/>
              </a:lnSpc>
              <a:spcAft>
                <a:spcPts val="600"/>
              </a:spcAft>
            </a:pPr>
            <a:r>
              <a:rPr lang="it-IT" sz="2200" u="sng" dirty="0">
                <a:effectLst/>
                <a:ea typeface="Calibri" panose="020F0502020204030204" pitchFamily="34" charset="0"/>
                <a:cs typeface="Calibri" panose="020F0502020204030204" pitchFamily="34" charset="0"/>
              </a:rPr>
              <a:t>Ematuria </a:t>
            </a:r>
            <a:r>
              <a:rPr lang="it-IT" sz="2200" b="1" u="sng" dirty="0">
                <a:effectLst/>
                <a:ea typeface="Calibri" panose="020F0502020204030204" pitchFamily="34" charset="0"/>
                <a:cs typeface="Calibri" panose="020F0502020204030204" pitchFamily="34" charset="0"/>
              </a:rPr>
              <a:t>glomerulare</a:t>
            </a:r>
            <a:r>
              <a:rPr lang="it-IT" sz="2200" u="sng" dirty="0">
                <a:effectLst/>
                <a:ea typeface="Calibri" panose="020F0502020204030204" pitchFamily="34" charset="0"/>
                <a:cs typeface="Calibri" panose="020F0502020204030204" pitchFamily="34" charset="0"/>
              </a:rPr>
              <a:t>:</a:t>
            </a:r>
            <a:r>
              <a:rPr lang="it-IT" sz="2200" dirty="0">
                <a:effectLst/>
                <a:ea typeface="Calibri" panose="020F0502020204030204" pitchFamily="34" charset="0"/>
                <a:cs typeface="Calibri" panose="020F0502020204030204" pitchFamily="34" charset="0"/>
              </a:rPr>
              <a:t> emazie </a:t>
            </a:r>
            <a:r>
              <a:rPr lang="it-IT" sz="2200" dirty="0" err="1">
                <a:effectLst/>
                <a:ea typeface="Calibri" panose="020F0502020204030204" pitchFamily="34" charset="0"/>
                <a:cs typeface="Calibri" panose="020F0502020204030204" pitchFamily="34" charset="0"/>
              </a:rPr>
              <a:t>dismorfiche</a:t>
            </a:r>
            <a:r>
              <a:rPr lang="it-IT" sz="2200" dirty="0">
                <a:effectLst/>
                <a:ea typeface="Calibri" panose="020F0502020204030204" pitchFamily="34" charset="0"/>
                <a:cs typeface="Calibri" panose="020F0502020204030204" pitchFamily="34" charset="0"/>
              </a:rPr>
              <a:t> (&gt; 70%) irregolari per forma, dimensioni e membrana cellulare, acantociti, cilindri eritrocitari, color coca-cola, proteinuria.</a:t>
            </a:r>
            <a:endParaRPr lang="it-IT" sz="2200" dirty="0">
              <a:effectLst/>
              <a:ea typeface="Calibri" panose="020F0502020204030204" pitchFamily="34" charset="0"/>
            </a:endParaRPr>
          </a:p>
        </p:txBody>
      </p:sp>
      <p:pic>
        <p:nvPicPr>
          <p:cNvPr id="4" name="Picture 4">
            <a:extLst>
              <a:ext uri="{FF2B5EF4-FFF2-40B4-BE49-F238E27FC236}">
                <a16:creationId xmlns:a16="http://schemas.microsoft.com/office/drawing/2014/main" id="{D0D8A032-8860-365E-2CEE-7939D7C3F9E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74083" y="300532"/>
            <a:ext cx="4447875" cy="275768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a:extLst>
              <a:ext uri="{FF2B5EF4-FFF2-40B4-BE49-F238E27FC236}">
                <a16:creationId xmlns:a16="http://schemas.microsoft.com/office/drawing/2014/main" id="{CFDCAEFC-7F78-4DE1-B012-E1CC5B3E60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7390" y="3512764"/>
            <a:ext cx="4173580" cy="2780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C830BC07-A5E6-9BA3-F0E9-F2DEB2C1DD5A}"/>
              </a:ext>
            </a:extLst>
          </p:cNvPr>
          <p:cNvPicPr>
            <a:picLocks noChangeAspect="1"/>
          </p:cNvPicPr>
          <p:nvPr/>
        </p:nvPicPr>
        <p:blipFill>
          <a:blip r:embed="rId4"/>
          <a:stretch>
            <a:fillRect/>
          </a:stretch>
        </p:blipFill>
        <p:spPr>
          <a:xfrm>
            <a:off x="541625" y="5218983"/>
            <a:ext cx="4572638" cy="1114581"/>
          </a:xfrm>
          <a:prstGeom prst="rect">
            <a:avLst/>
          </a:prstGeom>
        </p:spPr>
      </p:pic>
    </p:spTree>
    <p:extLst>
      <p:ext uri="{BB962C8B-B14F-4D97-AF65-F5344CB8AC3E}">
        <p14:creationId xmlns:p14="http://schemas.microsoft.com/office/powerpoint/2010/main" val="18854410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3">
            <a:extLst>
              <a:ext uri="{FF2B5EF4-FFF2-40B4-BE49-F238E27FC236}">
                <a16:creationId xmlns:a16="http://schemas.microsoft.com/office/drawing/2014/main" id="{936CC11A-67A6-2B87-155F-3356A02DAE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844" y="244912"/>
            <a:ext cx="2488167" cy="1655762"/>
          </a:xfrm>
          <a:prstGeom prst="rect">
            <a:avLst/>
          </a:prstGeom>
        </p:spPr>
      </p:pic>
      <p:sp>
        <p:nvSpPr>
          <p:cNvPr id="3" name="CasellaDiTesto 5">
            <a:extLst>
              <a:ext uri="{FF2B5EF4-FFF2-40B4-BE49-F238E27FC236}">
                <a16:creationId xmlns:a16="http://schemas.microsoft.com/office/drawing/2014/main" id="{50475EA7-B07E-9734-6552-FE32BD09CC1F}"/>
              </a:ext>
            </a:extLst>
          </p:cNvPr>
          <p:cNvSpPr txBox="1"/>
          <p:nvPr/>
        </p:nvSpPr>
        <p:spPr>
          <a:xfrm>
            <a:off x="3244665" y="222798"/>
            <a:ext cx="8138201" cy="1754326"/>
          </a:xfrm>
          <a:prstGeom prst="rect">
            <a:avLst/>
          </a:prstGeom>
          <a:noFill/>
        </p:spPr>
        <p:txBody>
          <a:bodyPr wrap="square">
            <a:spAutoFit/>
          </a:bodyPr>
          <a:lstStyle/>
          <a:p>
            <a:r>
              <a:rPr lang="it-IT" sz="3600" u="sng" dirty="0">
                <a:effectLst/>
                <a:ea typeface="Times New Roman" panose="02020603050405020304" pitchFamily="18" charset="0"/>
              </a:rPr>
              <a:t>Stick urine: </a:t>
            </a:r>
            <a:r>
              <a:rPr lang="it-IT" sz="3600" dirty="0"/>
              <a:t>Screening di infezioni urinarie</a:t>
            </a:r>
          </a:p>
          <a:p>
            <a:r>
              <a:rPr lang="it-IT" sz="3600" b="1" dirty="0">
                <a:solidFill>
                  <a:srgbClr val="0070C0"/>
                </a:solidFill>
                <a:ea typeface="Times New Roman" panose="02020603050405020304" pitchFamily="18" charset="0"/>
              </a:rPr>
              <a:t>NITRITI</a:t>
            </a:r>
          </a:p>
          <a:p>
            <a:r>
              <a:rPr lang="it-IT" sz="3600" b="1" dirty="0">
                <a:solidFill>
                  <a:srgbClr val="0070C0"/>
                </a:solidFill>
                <a:effectLst/>
                <a:ea typeface="Times New Roman" panose="02020603050405020304" pitchFamily="18" charset="0"/>
              </a:rPr>
              <a:t>ESTERASI LEUCOCITARIA</a:t>
            </a:r>
          </a:p>
        </p:txBody>
      </p:sp>
      <p:sp>
        <p:nvSpPr>
          <p:cNvPr id="4" name="TextBox 3">
            <a:extLst>
              <a:ext uri="{FF2B5EF4-FFF2-40B4-BE49-F238E27FC236}">
                <a16:creationId xmlns:a16="http://schemas.microsoft.com/office/drawing/2014/main" id="{2148FA73-4D7A-B609-13A9-E6A91EC03553}"/>
              </a:ext>
            </a:extLst>
          </p:cNvPr>
          <p:cNvSpPr txBox="1"/>
          <p:nvPr/>
        </p:nvSpPr>
        <p:spPr>
          <a:xfrm>
            <a:off x="391844" y="2163452"/>
            <a:ext cx="10991022" cy="3046988"/>
          </a:xfrm>
          <a:prstGeom prst="rect">
            <a:avLst/>
          </a:prstGeom>
          <a:noFill/>
        </p:spPr>
        <p:txBody>
          <a:bodyPr wrap="square" rtlCol="0">
            <a:spAutoFit/>
          </a:bodyPr>
          <a:lstStyle/>
          <a:p>
            <a:r>
              <a:rPr lang="it-IT" sz="2400" dirty="0"/>
              <a:t>Molti batteri (non tutti) convertono nitrati (NO3) presenti nelle urine in </a:t>
            </a:r>
            <a:r>
              <a:rPr lang="it-IT" sz="2400" b="1" dirty="0"/>
              <a:t>nitriti</a:t>
            </a:r>
            <a:r>
              <a:rPr lang="it-IT" sz="2400" dirty="0"/>
              <a:t> (NO2)</a:t>
            </a:r>
          </a:p>
          <a:p>
            <a:endParaRPr lang="it-IT" sz="2400" dirty="0"/>
          </a:p>
          <a:p>
            <a:r>
              <a:rPr lang="it-IT" sz="2400" dirty="0"/>
              <a:t>Le urine devono rimanere in vescica per un tempo sufficiente (&gt; 4 h, ad esempio in prime urine del mattino). In caso di minzione frequente, l’esame può risultare negativo</a:t>
            </a:r>
          </a:p>
          <a:p>
            <a:pPr marL="342900" indent="-342900">
              <a:buFontTx/>
              <a:buChar char="-"/>
            </a:pPr>
            <a:endParaRPr lang="it-IT" sz="2400" dirty="0"/>
          </a:p>
          <a:p>
            <a:r>
              <a:rPr lang="it-IT" sz="2400" dirty="0"/>
              <a:t>Esterasi leucocitaria: granuli azzurrofili dei granulociti. Anche neutrofili nel sedimento.</a:t>
            </a:r>
          </a:p>
          <a:p>
            <a:endParaRPr lang="it-IT" sz="2400" dirty="0"/>
          </a:p>
          <a:p>
            <a:r>
              <a:rPr lang="it-IT" sz="2400" dirty="0"/>
              <a:t>Un pH urinario aumentato può rafforzare la diagnosi. </a:t>
            </a:r>
          </a:p>
        </p:txBody>
      </p:sp>
    </p:spTree>
    <p:extLst>
      <p:ext uri="{BB962C8B-B14F-4D97-AF65-F5344CB8AC3E}">
        <p14:creationId xmlns:p14="http://schemas.microsoft.com/office/powerpoint/2010/main" val="12826100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3">
            <a:extLst>
              <a:ext uri="{FF2B5EF4-FFF2-40B4-BE49-F238E27FC236}">
                <a16:creationId xmlns:a16="http://schemas.microsoft.com/office/drawing/2014/main" id="{936CC11A-67A6-2B87-155F-3356A02DAE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844" y="244912"/>
            <a:ext cx="2488167" cy="1655762"/>
          </a:xfrm>
          <a:prstGeom prst="rect">
            <a:avLst/>
          </a:prstGeom>
        </p:spPr>
      </p:pic>
      <p:sp>
        <p:nvSpPr>
          <p:cNvPr id="3" name="CasellaDiTesto 5">
            <a:extLst>
              <a:ext uri="{FF2B5EF4-FFF2-40B4-BE49-F238E27FC236}">
                <a16:creationId xmlns:a16="http://schemas.microsoft.com/office/drawing/2014/main" id="{50475EA7-B07E-9734-6552-FE32BD09CC1F}"/>
              </a:ext>
            </a:extLst>
          </p:cNvPr>
          <p:cNvSpPr txBox="1"/>
          <p:nvPr/>
        </p:nvSpPr>
        <p:spPr>
          <a:xfrm>
            <a:off x="3244665" y="222798"/>
            <a:ext cx="5050923" cy="1754326"/>
          </a:xfrm>
          <a:prstGeom prst="rect">
            <a:avLst/>
          </a:prstGeom>
          <a:noFill/>
        </p:spPr>
        <p:txBody>
          <a:bodyPr wrap="square">
            <a:spAutoFit/>
          </a:bodyPr>
          <a:lstStyle/>
          <a:p>
            <a:r>
              <a:rPr lang="it-IT" sz="3600" u="sng" dirty="0">
                <a:effectLst/>
                <a:ea typeface="Times New Roman" panose="02020603050405020304" pitchFamily="18" charset="0"/>
              </a:rPr>
              <a:t>Stick urine:</a:t>
            </a:r>
          </a:p>
          <a:p>
            <a:r>
              <a:rPr lang="it-IT" sz="3600" b="1" dirty="0">
                <a:solidFill>
                  <a:srgbClr val="0070C0"/>
                </a:solidFill>
                <a:ea typeface="Times New Roman" panose="02020603050405020304" pitchFamily="18" charset="0"/>
              </a:rPr>
              <a:t>NITRITI</a:t>
            </a:r>
          </a:p>
          <a:p>
            <a:r>
              <a:rPr lang="it-IT" sz="3600" b="1" dirty="0">
                <a:solidFill>
                  <a:srgbClr val="0070C0"/>
                </a:solidFill>
                <a:effectLst/>
                <a:ea typeface="Times New Roman" panose="02020603050405020304" pitchFamily="18" charset="0"/>
              </a:rPr>
              <a:t>ESTERASI LEUCOCITARIA</a:t>
            </a:r>
          </a:p>
        </p:txBody>
      </p:sp>
      <p:pic>
        <p:nvPicPr>
          <p:cNvPr id="7" name="Segnaposto contenuto 6">
            <a:extLst>
              <a:ext uri="{FF2B5EF4-FFF2-40B4-BE49-F238E27FC236}">
                <a16:creationId xmlns:a16="http://schemas.microsoft.com/office/drawing/2014/main" id="{4FBC3AE4-FD90-4F2D-AB0A-588CF7EBC18A}"/>
              </a:ext>
            </a:extLst>
          </p:cNvPr>
          <p:cNvPicPr>
            <a:picLocks noChangeAspect="1"/>
          </p:cNvPicPr>
          <p:nvPr/>
        </p:nvPicPr>
        <p:blipFill>
          <a:blip r:embed="rId3"/>
          <a:stretch>
            <a:fillRect/>
          </a:stretch>
        </p:blipFill>
        <p:spPr>
          <a:xfrm>
            <a:off x="391844" y="2578254"/>
            <a:ext cx="9791521" cy="3426096"/>
          </a:xfrm>
          <a:prstGeom prst="rect">
            <a:avLst/>
          </a:prstGeom>
        </p:spPr>
      </p:pic>
    </p:spTree>
    <p:extLst>
      <p:ext uri="{BB962C8B-B14F-4D97-AF65-F5344CB8AC3E}">
        <p14:creationId xmlns:p14="http://schemas.microsoft.com/office/powerpoint/2010/main" val="7031616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3">
            <a:extLst>
              <a:ext uri="{FF2B5EF4-FFF2-40B4-BE49-F238E27FC236}">
                <a16:creationId xmlns:a16="http://schemas.microsoft.com/office/drawing/2014/main" id="{AE18EC14-ADB7-9DD4-727C-101FF040D4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844" y="244912"/>
            <a:ext cx="2488167" cy="1655762"/>
          </a:xfrm>
          <a:prstGeom prst="rect">
            <a:avLst/>
          </a:prstGeom>
        </p:spPr>
      </p:pic>
      <p:sp>
        <p:nvSpPr>
          <p:cNvPr id="4" name="CasellaDiTesto 5">
            <a:extLst>
              <a:ext uri="{FF2B5EF4-FFF2-40B4-BE49-F238E27FC236}">
                <a16:creationId xmlns:a16="http://schemas.microsoft.com/office/drawing/2014/main" id="{D96B8DAD-42EA-5E79-F7CB-05E61E4B6546}"/>
              </a:ext>
            </a:extLst>
          </p:cNvPr>
          <p:cNvSpPr txBox="1"/>
          <p:nvPr/>
        </p:nvSpPr>
        <p:spPr>
          <a:xfrm>
            <a:off x="3244665" y="222798"/>
            <a:ext cx="5050923" cy="1200329"/>
          </a:xfrm>
          <a:prstGeom prst="rect">
            <a:avLst/>
          </a:prstGeom>
          <a:noFill/>
        </p:spPr>
        <p:txBody>
          <a:bodyPr wrap="square">
            <a:spAutoFit/>
          </a:bodyPr>
          <a:lstStyle/>
          <a:p>
            <a:r>
              <a:rPr lang="it-IT" sz="3600" u="sng" dirty="0">
                <a:effectLst/>
                <a:ea typeface="Times New Roman" panose="02020603050405020304" pitchFamily="18" charset="0"/>
              </a:rPr>
              <a:t>Stick urine:</a:t>
            </a:r>
          </a:p>
          <a:p>
            <a:r>
              <a:rPr lang="it-IT" sz="3600" b="1" dirty="0">
                <a:solidFill>
                  <a:srgbClr val="0070C0"/>
                </a:solidFill>
                <a:ea typeface="Times New Roman" panose="02020603050405020304" pitchFamily="18" charset="0"/>
              </a:rPr>
              <a:t>PROTEINE</a:t>
            </a:r>
            <a:endParaRPr lang="it-IT" sz="3600" b="1" dirty="0">
              <a:solidFill>
                <a:srgbClr val="0070C0"/>
              </a:solidFill>
              <a:effectLst/>
              <a:ea typeface="Times New Roman" panose="02020603050405020304" pitchFamily="18" charset="0"/>
            </a:endParaRPr>
          </a:p>
        </p:txBody>
      </p:sp>
      <p:sp>
        <p:nvSpPr>
          <p:cNvPr id="7" name="TextBox 6">
            <a:extLst>
              <a:ext uri="{FF2B5EF4-FFF2-40B4-BE49-F238E27FC236}">
                <a16:creationId xmlns:a16="http://schemas.microsoft.com/office/drawing/2014/main" id="{70454D69-D8E2-38D5-3FCD-2162CB7021DB}"/>
              </a:ext>
            </a:extLst>
          </p:cNvPr>
          <p:cNvSpPr txBox="1"/>
          <p:nvPr/>
        </p:nvSpPr>
        <p:spPr>
          <a:xfrm>
            <a:off x="527901" y="2799762"/>
            <a:ext cx="4015819" cy="3108543"/>
          </a:xfrm>
          <a:prstGeom prst="rect">
            <a:avLst/>
          </a:prstGeom>
          <a:noFill/>
        </p:spPr>
        <p:txBody>
          <a:bodyPr wrap="square" rtlCol="0">
            <a:spAutoFit/>
          </a:bodyPr>
          <a:lstStyle/>
          <a:p>
            <a:r>
              <a:rPr lang="it-IT" sz="2800" b="1" dirty="0"/>
              <a:t>Proteinuria + Ematuria</a:t>
            </a:r>
          </a:p>
          <a:p>
            <a:endParaRPr lang="it-IT" sz="2800" dirty="0"/>
          </a:p>
          <a:p>
            <a:pPr marL="285750" indent="-285750">
              <a:buFontTx/>
              <a:buChar char="-"/>
            </a:pPr>
            <a:r>
              <a:rPr lang="it-IT" sz="2800" dirty="0"/>
              <a:t>Glomerulonefrite</a:t>
            </a:r>
          </a:p>
          <a:p>
            <a:pPr marL="285750" indent="-285750">
              <a:buFontTx/>
              <a:buChar char="-"/>
            </a:pPr>
            <a:r>
              <a:rPr lang="it-IT" sz="2800" dirty="0"/>
              <a:t>Infezione</a:t>
            </a:r>
          </a:p>
          <a:p>
            <a:pPr marL="285750" indent="-285750">
              <a:buFontTx/>
              <a:buChar char="-"/>
            </a:pPr>
            <a:endParaRPr lang="it-IT" sz="2800" dirty="0"/>
          </a:p>
          <a:p>
            <a:r>
              <a:rPr lang="it-IT" sz="2800" b="1" dirty="0"/>
              <a:t>Proteinuria isolata</a:t>
            </a:r>
          </a:p>
          <a:p>
            <a:r>
              <a:rPr lang="it-IT" sz="2800" dirty="0"/>
              <a:t> ????</a:t>
            </a:r>
          </a:p>
        </p:txBody>
      </p:sp>
      <p:pic>
        <p:nvPicPr>
          <p:cNvPr id="19" name="Picture 18" descr="Diagram, text&#10;&#10;Description automatically generated">
            <a:extLst>
              <a:ext uri="{FF2B5EF4-FFF2-40B4-BE49-F238E27FC236}">
                <a16:creationId xmlns:a16="http://schemas.microsoft.com/office/drawing/2014/main" id="{B638DC7C-2956-4A97-9492-239449FC93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9622" y="1122070"/>
            <a:ext cx="7856299" cy="5212710"/>
          </a:xfrm>
          <a:prstGeom prst="rect">
            <a:avLst/>
          </a:prstGeom>
        </p:spPr>
      </p:pic>
      <p:sp>
        <p:nvSpPr>
          <p:cNvPr id="8" name="TextBox 7">
            <a:extLst>
              <a:ext uri="{FF2B5EF4-FFF2-40B4-BE49-F238E27FC236}">
                <a16:creationId xmlns:a16="http://schemas.microsoft.com/office/drawing/2014/main" id="{E67A51EE-3009-4551-8691-C20265298207}"/>
              </a:ext>
            </a:extLst>
          </p:cNvPr>
          <p:cNvSpPr txBox="1"/>
          <p:nvPr/>
        </p:nvSpPr>
        <p:spPr>
          <a:xfrm>
            <a:off x="6131270" y="6334780"/>
            <a:ext cx="5223641" cy="523220"/>
          </a:xfrm>
          <a:prstGeom prst="rect">
            <a:avLst/>
          </a:prstGeom>
          <a:noFill/>
        </p:spPr>
        <p:txBody>
          <a:bodyPr wrap="square" rtlCol="0">
            <a:spAutoFit/>
          </a:bodyPr>
          <a:lstStyle/>
          <a:p>
            <a:r>
              <a:rPr lang="en-US" sz="1400" b="0" i="0" dirty="0" err="1">
                <a:solidFill>
                  <a:schemeClr val="bg1">
                    <a:lumMod val="75000"/>
                  </a:schemeClr>
                </a:solidFill>
                <a:effectLst/>
                <a:latin typeface="BlinkMacSystemFont"/>
              </a:rPr>
              <a:t>Modificato</a:t>
            </a:r>
            <a:r>
              <a:rPr lang="en-US" sz="1400" b="0" i="0" dirty="0">
                <a:solidFill>
                  <a:schemeClr val="bg1">
                    <a:lumMod val="75000"/>
                  </a:schemeClr>
                </a:solidFill>
                <a:effectLst/>
                <a:latin typeface="BlinkMacSystemFont"/>
              </a:rPr>
              <a:t> da Hogg RJ</a:t>
            </a:r>
            <a:r>
              <a:rPr lang="en-US" sz="1400" dirty="0">
                <a:solidFill>
                  <a:schemeClr val="bg1">
                    <a:lumMod val="75000"/>
                  </a:schemeClr>
                </a:solidFill>
                <a:latin typeface="BlinkMacSystemFont"/>
              </a:rPr>
              <a:t> et al</a:t>
            </a:r>
            <a:r>
              <a:rPr lang="en-US" sz="1400" b="0" i="0" dirty="0">
                <a:solidFill>
                  <a:schemeClr val="bg1">
                    <a:lumMod val="75000"/>
                  </a:schemeClr>
                </a:solidFill>
                <a:effectLst/>
                <a:latin typeface="BlinkMacSystemFont"/>
              </a:rPr>
              <a:t>. Pediatrics. 2000 Jun; </a:t>
            </a:r>
            <a:r>
              <a:rPr lang="en-US" sz="1400" b="0" i="0" dirty="0" err="1">
                <a:solidFill>
                  <a:schemeClr val="bg1">
                    <a:lumMod val="75000"/>
                  </a:schemeClr>
                </a:solidFill>
                <a:effectLst/>
                <a:latin typeface="BlinkMacSystemFont"/>
              </a:rPr>
              <a:t>Marsciani</a:t>
            </a:r>
            <a:r>
              <a:rPr lang="en-US" sz="1400" b="0" i="0" dirty="0">
                <a:solidFill>
                  <a:schemeClr val="bg1">
                    <a:lumMod val="75000"/>
                  </a:schemeClr>
                </a:solidFill>
                <a:effectLst/>
                <a:latin typeface="BlinkMacSystemFont"/>
              </a:rPr>
              <a:t> M et al. G Ital </a:t>
            </a:r>
            <a:r>
              <a:rPr lang="en-US" sz="1400" b="0" i="0" dirty="0" err="1">
                <a:solidFill>
                  <a:schemeClr val="bg1">
                    <a:lumMod val="75000"/>
                  </a:schemeClr>
                </a:solidFill>
                <a:effectLst/>
                <a:latin typeface="BlinkMacSystemFont"/>
              </a:rPr>
              <a:t>Nefrol</a:t>
            </a:r>
            <a:r>
              <a:rPr lang="en-US" sz="1400" b="0" i="0" dirty="0">
                <a:solidFill>
                  <a:schemeClr val="bg1">
                    <a:lumMod val="75000"/>
                  </a:schemeClr>
                </a:solidFill>
                <a:effectLst/>
                <a:latin typeface="BlinkMacSystemFont"/>
              </a:rPr>
              <a:t> 2011; 28 (5): 489-498</a:t>
            </a:r>
            <a:endParaRPr lang="en-US" sz="1400" dirty="0">
              <a:solidFill>
                <a:schemeClr val="bg1">
                  <a:lumMod val="75000"/>
                </a:schemeClr>
              </a:solidFill>
            </a:endParaRPr>
          </a:p>
        </p:txBody>
      </p:sp>
      <p:pic>
        <p:nvPicPr>
          <p:cNvPr id="13" name="Picture 12">
            <a:extLst>
              <a:ext uri="{FF2B5EF4-FFF2-40B4-BE49-F238E27FC236}">
                <a16:creationId xmlns:a16="http://schemas.microsoft.com/office/drawing/2014/main" id="{BF88CA6C-8998-B076-0EA8-53C9C137A6A8}"/>
              </a:ext>
            </a:extLst>
          </p:cNvPr>
          <p:cNvPicPr>
            <a:picLocks noChangeAspect="1"/>
          </p:cNvPicPr>
          <p:nvPr/>
        </p:nvPicPr>
        <p:blipFill>
          <a:blip r:embed="rId4"/>
          <a:stretch>
            <a:fillRect/>
          </a:stretch>
        </p:blipFill>
        <p:spPr>
          <a:xfrm>
            <a:off x="6507988" y="5761320"/>
            <a:ext cx="2186328" cy="227573"/>
          </a:xfrm>
          <a:prstGeom prst="rect">
            <a:avLst/>
          </a:prstGeom>
        </p:spPr>
      </p:pic>
    </p:spTree>
    <p:extLst>
      <p:ext uri="{BB962C8B-B14F-4D97-AF65-F5344CB8AC3E}">
        <p14:creationId xmlns:p14="http://schemas.microsoft.com/office/powerpoint/2010/main" val="428054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E8D705-ABE9-4BF8-86EC-1AB2F78CBE88}"/>
              </a:ext>
            </a:extLst>
          </p:cNvPr>
          <p:cNvPicPr>
            <a:picLocks noChangeAspect="1"/>
          </p:cNvPicPr>
          <p:nvPr/>
        </p:nvPicPr>
        <p:blipFill>
          <a:blip r:embed="rId2"/>
          <a:stretch>
            <a:fillRect/>
          </a:stretch>
        </p:blipFill>
        <p:spPr>
          <a:xfrm>
            <a:off x="1449096" y="315576"/>
            <a:ext cx="9293807" cy="6226848"/>
          </a:xfrm>
          <a:prstGeom prst="rect">
            <a:avLst/>
          </a:prstGeom>
        </p:spPr>
      </p:pic>
    </p:spTree>
    <p:extLst>
      <p:ext uri="{BB962C8B-B14F-4D97-AF65-F5344CB8AC3E}">
        <p14:creationId xmlns:p14="http://schemas.microsoft.com/office/powerpoint/2010/main" val="9454551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619AA6-E11F-A9F8-2CC4-46A8C5D97D82}"/>
              </a:ext>
            </a:extLst>
          </p:cNvPr>
          <p:cNvPicPr>
            <a:picLocks noChangeAspect="1"/>
          </p:cNvPicPr>
          <p:nvPr/>
        </p:nvPicPr>
        <p:blipFill>
          <a:blip r:embed="rId2"/>
          <a:stretch>
            <a:fillRect/>
          </a:stretch>
        </p:blipFill>
        <p:spPr>
          <a:xfrm>
            <a:off x="2720788" y="0"/>
            <a:ext cx="6750424" cy="6858000"/>
          </a:xfrm>
          <a:prstGeom prst="rect">
            <a:avLst/>
          </a:prstGeom>
        </p:spPr>
      </p:pic>
      <p:sp>
        <p:nvSpPr>
          <p:cNvPr id="4" name="Rectangle: Rounded Corners 3">
            <a:extLst>
              <a:ext uri="{FF2B5EF4-FFF2-40B4-BE49-F238E27FC236}">
                <a16:creationId xmlns:a16="http://schemas.microsoft.com/office/drawing/2014/main" id="{82370B16-6A33-EAB6-1D7D-569769F1AAF0}"/>
              </a:ext>
            </a:extLst>
          </p:cNvPr>
          <p:cNvSpPr/>
          <p:nvPr/>
        </p:nvSpPr>
        <p:spPr>
          <a:xfrm>
            <a:off x="2528596" y="4879910"/>
            <a:ext cx="1390261" cy="1978090"/>
          </a:xfrm>
          <a:prstGeom prst="round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2524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B15AE-1FDD-4CA6-8531-EBB78C0BF112}"/>
              </a:ext>
            </a:extLst>
          </p:cNvPr>
          <p:cNvSpPr>
            <a:spLocks noGrp="1"/>
          </p:cNvSpPr>
          <p:nvPr>
            <p:ph type="title"/>
          </p:nvPr>
        </p:nvSpPr>
        <p:spPr>
          <a:xfrm>
            <a:off x="256542" y="276919"/>
            <a:ext cx="7181206" cy="637481"/>
          </a:xfrm>
        </p:spPr>
        <p:txBody>
          <a:bodyPr>
            <a:normAutofit/>
          </a:bodyPr>
          <a:lstStyle/>
          <a:p>
            <a:r>
              <a:rPr lang="en-US" sz="3200" b="1" dirty="0">
                <a:solidFill>
                  <a:srgbClr val="0070C0"/>
                </a:solidFill>
                <a:latin typeface="+mn-lt"/>
              </a:rPr>
              <a:t>Proteinuria </a:t>
            </a:r>
            <a:r>
              <a:rPr lang="en-US" sz="3200" b="1" dirty="0" err="1">
                <a:solidFill>
                  <a:srgbClr val="0070C0"/>
                </a:solidFill>
                <a:latin typeface="+mn-lt"/>
              </a:rPr>
              <a:t>glomerulare</a:t>
            </a:r>
            <a:r>
              <a:rPr lang="en-US" sz="3200" b="1" dirty="0">
                <a:solidFill>
                  <a:srgbClr val="0070C0"/>
                </a:solidFill>
                <a:latin typeface="+mn-lt"/>
              </a:rPr>
              <a:t> o </a:t>
            </a:r>
            <a:r>
              <a:rPr lang="en-US" sz="3200" b="1" dirty="0" err="1">
                <a:solidFill>
                  <a:srgbClr val="0070C0"/>
                </a:solidFill>
                <a:latin typeface="+mn-lt"/>
              </a:rPr>
              <a:t>tubulare</a:t>
            </a:r>
            <a:r>
              <a:rPr lang="en-US" sz="3200" b="1" dirty="0">
                <a:solidFill>
                  <a:srgbClr val="0070C0"/>
                </a:solidFill>
                <a:latin typeface="+mn-lt"/>
              </a:rPr>
              <a:t>?</a:t>
            </a:r>
          </a:p>
        </p:txBody>
      </p:sp>
      <p:sp>
        <p:nvSpPr>
          <p:cNvPr id="3" name="TextBox 2">
            <a:extLst>
              <a:ext uri="{FF2B5EF4-FFF2-40B4-BE49-F238E27FC236}">
                <a16:creationId xmlns:a16="http://schemas.microsoft.com/office/drawing/2014/main" id="{36E36978-E461-419E-A9C6-8DF840EAE3D1}"/>
              </a:ext>
            </a:extLst>
          </p:cNvPr>
          <p:cNvSpPr txBox="1"/>
          <p:nvPr/>
        </p:nvSpPr>
        <p:spPr>
          <a:xfrm>
            <a:off x="1006997" y="1690688"/>
            <a:ext cx="5972537" cy="1133535"/>
          </a:xfrm>
          <a:prstGeom prst="rect">
            <a:avLst/>
          </a:prstGeom>
        </p:spPr>
        <p:txBody>
          <a:bodyPr wrap="square" rtlCol="0">
            <a:spAutoFit/>
          </a:bodyPr>
          <a:lstStyle/>
          <a:p>
            <a:endParaRPr lang="en-US" dirty="0"/>
          </a:p>
        </p:txBody>
      </p:sp>
      <p:sp>
        <p:nvSpPr>
          <p:cNvPr id="5" name="TextBox 4">
            <a:extLst>
              <a:ext uri="{FF2B5EF4-FFF2-40B4-BE49-F238E27FC236}">
                <a16:creationId xmlns:a16="http://schemas.microsoft.com/office/drawing/2014/main" id="{EF68BD97-B9D8-4E99-86BE-11EB086280A2}"/>
              </a:ext>
            </a:extLst>
          </p:cNvPr>
          <p:cNvSpPr txBox="1"/>
          <p:nvPr/>
        </p:nvSpPr>
        <p:spPr>
          <a:xfrm>
            <a:off x="8454829" y="112892"/>
            <a:ext cx="3583200" cy="1631216"/>
          </a:xfrm>
          <a:prstGeom prst="rect">
            <a:avLst/>
          </a:prstGeom>
          <a:noFill/>
        </p:spPr>
        <p:txBody>
          <a:bodyPr wrap="square">
            <a:spAutoFit/>
          </a:bodyPr>
          <a:lstStyle/>
          <a:p>
            <a:r>
              <a:rPr lang="en-US" sz="2800" b="1" dirty="0"/>
              <a:t>LMWP (&lt;25 </a:t>
            </a:r>
            <a:r>
              <a:rPr lang="en-US" sz="2800" b="1" dirty="0" err="1"/>
              <a:t>kDa</a:t>
            </a:r>
            <a:r>
              <a:rPr lang="en-US" sz="2800" b="1" dirty="0"/>
              <a:t>):</a:t>
            </a:r>
          </a:p>
          <a:p>
            <a:r>
              <a:rPr lang="en-US" sz="2400" dirty="0"/>
              <a:t> - beta-2-microglobulina</a:t>
            </a:r>
          </a:p>
          <a:p>
            <a:r>
              <a:rPr lang="en-US" sz="2400" dirty="0"/>
              <a:t> - alpha-1-microglobulina</a:t>
            </a:r>
          </a:p>
          <a:p>
            <a:r>
              <a:rPr lang="en-US" sz="2400" dirty="0"/>
              <a:t> - retinol-binding protein</a:t>
            </a:r>
          </a:p>
        </p:txBody>
      </p:sp>
      <p:sp>
        <p:nvSpPr>
          <p:cNvPr id="8" name="TextBox 7">
            <a:extLst>
              <a:ext uri="{FF2B5EF4-FFF2-40B4-BE49-F238E27FC236}">
                <a16:creationId xmlns:a16="http://schemas.microsoft.com/office/drawing/2014/main" id="{8F142F29-BD40-41F9-8F06-B521D52545E5}"/>
              </a:ext>
            </a:extLst>
          </p:cNvPr>
          <p:cNvSpPr txBox="1"/>
          <p:nvPr/>
        </p:nvSpPr>
        <p:spPr>
          <a:xfrm>
            <a:off x="3599724" y="6067925"/>
            <a:ext cx="5694745" cy="523220"/>
          </a:xfrm>
          <a:prstGeom prst="rect">
            <a:avLst/>
          </a:prstGeom>
          <a:noFill/>
        </p:spPr>
        <p:txBody>
          <a:bodyPr wrap="square">
            <a:spAutoFit/>
          </a:bodyPr>
          <a:lstStyle/>
          <a:p>
            <a:r>
              <a:rPr lang="en-US" sz="2800" b="1" dirty="0" err="1"/>
              <a:t>Albumina</a:t>
            </a:r>
            <a:r>
              <a:rPr lang="en-US" sz="2800" b="1" dirty="0"/>
              <a:t>/b2-microglobulina &lt; 15</a:t>
            </a:r>
            <a:endParaRPr lang="en-US" sz="2400" dirty="0"/>
          </a:p>
        </p:txBody>
      </p:sp>
      <p:graphicFrame>
        <p:nvGraphicFramePr>
          <p:cNvPr id="9" name="Table 9">
            <a:extLst>
              <a:ext uri="{FF2B5EF4-FFF2-40B4-BE49-F238E27FC236}">
                <a16:creationId xmlns:a16="http://schemas.microsoft.com/office/drawing/2014/main" id="{23C02D24-1CAC-4C3E-8B74-A5E1B63C69A0}"/>
              </a:ext>
            </a:extLst>
          </p:cNvPr>
          <p:cNvGraphicFramePr>
            <a:graphicFrameLocks noGrp="1"/>
          </p:cNvGraphicFramePr>
          <p:nvPr/>
        </p:nvGraphicFramePr>
        <p:xfrm>
          <a:off x="1724627" y="2159680"/>
          <a:ext cx="8333772" cy="3731834"/>
        </p:xfrm>
        <a:graphic>
          <a:graphicData uri="http://schemas.openxmlformats.org/drawingml/2006/table">
            <a:tbl>
              <a:tblPr firstRow="1" bandRow="1">
                <a:tableStyleId>{5C22544A-7EE6-4342-B048-85BDC9FD1C3A}</a:tableStyleId>
              </a:tblPr>
              <a:tblGrid>
                <a:gridCol w="2777924">
                  <a:extLst>
                    <a:ext uri="{9D8B030D-6E8A-4147-A177-3AD203B41FA5}">
                      <a16:colId xmlns:a16="http://schemas.microsoft.com/office/drawing/2014/main" val="4029188110"/>
                    </a:ext>
                  </a:extLst>
                </a:gridCol>
                <a:gridCol w="2777924">
                  <a:extLst>
                    <a:ext uri="{9D8B030D-6E8A-4147-A177-3AD203B41FA5}">
                      <a16:colId xmlns:a16="http://schemas.microsoft.com/office/drawing/2014/main" val="2219520390"/>
                    </a:ext>
                  </a:extLst>
                </a:gridCol>
                <a:gridCol w="2777924">
                  <a:extLst>
                    <a:ext uri="{9D8B030D-6E8A-4147-A177-3AD203B41FA5}">
                      <a16:colId xmlns:a16="http://schemas.microsoft.com/office/drawing/2014/main" val="1224884264"/>
                    </a:ext>
                  </a:extLst>
                </a:gridCol>
              </a:tblGrid>
              <a:tr h="481054">
                <a:tc>
                  <a:txBody>
                    <a:bodyPr/>
                    <a:lstStyle/>
                    <a:p>
                      <a:endParaRPr lang="en-US" sz="2400" dirty="0"/>
                    </a:p>
                  </a:txBody>
                  <a:tcPr anchor="ctr"/>
                </a:tc>
                <a:tc>
                  <a:txBody>
                    <a:bodyPr/>
                    <a:lstStyle/>
                    <a:p>
                      <a:r>
                        <a:rPr lang="en-US" sz="2400" dirty="0" err="1"/>
                        <a:t>Tubulare</a:t>
                      </a:r>
                      <a:endParaRPr lang="en-US" sz="2400" dirty="0"/>
                    </a:p>
                  </a:txBody>
                  <a:tcPr anchor="ctr"/>
                </a:tc>
                <a:tc>
                  <a:txBody>
                    <a:bodyPr/>
                    <a:lstStyle/>
                    <a:p>
                      <a:r>
                        <a:rPr lang="en-US" sz="2400" dirty="0" err="1"/>
                        <a:t>Glomerulare</a:t>
                      </a:r>
                      <a:endParaRPr lang="en-US" sz="2400" dirty="0"/>
                    </a:p>
                  </a:txBody>
                  <a:tcPr anchor="ctr"/>
                </a:tc>
                <a:extLst>
                  <a:ext uri="{0D108BD9-81ED-4DB2-BD59-A6C34878D82A}">
                    <a16:rowId xmlns:a16="http://schemas.microsoft.com/office/drawing/2014/main" val="2560114483"/>
                  </a:ext>
                </a:extLst>
              </a:tr>
              <a:tr h="481054">
                <a:tc>
                  <a:txBody>
                    <a:bodyPr/>
                    <a:lstStyle/>
                    <a:p>
                      <a:r>
                        <a:rPr lang="en-US" sz="2400" dirty="0"/>
                        <a:t>PS</a:t>
                      </a:r>
                    </a:p>
                  </a:txBody>
                  <a:tcPr anchor="ctr"/>
                </a:tc>
                <a:tc>
                  <a:txBody>
                    <a:bodyPr/>
                    <a:lstStyle/>
                    <a:p>
                      <a:r>
                        <a:rPr lang="en-US" sz="2400" dirty="0" err="1"/>
                        <a:t>Normale</a:t>
                      </a:r>
                      <a:endParaRPr lang="en-US" sz="2400" dirty="0"/>
                    </a:p>
                  </a:txBody>
                  <a:tcPr anchor="ctr"/>
                </a:tc>
                <a:tc>
                  <a:txBody>
                    <a:bodyPr/>
                    <a:lstStyle/>
                    <a:p>
                      <a:r>
                        <a:rPr lang="en-US" sz="2400" dirty="0"/>
                        <a:t>Alto </a:t>
                      </a:r>
                    </a:p>
                  </a:txBody>
                  <a:tcPr anchor="ctr"/>
                </a:tc>
                <a:extLst>
                  <a:ext uri="{0D108BD9-81ED-4DB2-BD59-A6C34878D82A}">
                    <a16:rowId xmlns:a16="http://schemas.microsoft.com/office/drawing/2014/main" val="870837838"/>
                  </a:ext>
                </a:extLst>
              </a:tr>
              <a:tr h="481054">
                <a:tc>
                  <a:txBody>
                    <a:bodyPr/>
                    <a:lstStyle/>
                    <a:p>
                      <a:r>
                        <a:rPr lang="en-US" sz="2400" dirty="0" err="1"/>
                        <a:t>Pr</a:t>
                      </a:r>
                      <a:r>
                        <a:rPr lang="en-US" sz="2400" dirty="0"/>
                        <a:t> </a:t>
                      </a:r>
                      <a:r>
                        <a:rPr lang="en-US" sz="2400" dirty="0" err="1"/>
                        <a:t>stix</a:t>
                      </a:r>
                      <a:endParaRPr lang="en-US" sz="2400" dirty="0"/>
                    </a:p>
                  </a:txBody>
                  <a:tcPr anchor="ctr"/>
                </a:tc>
                <a:tc>
                  <a:txBody>
                    <a:bodyPr/>
                    <a:lstStyle/>
                    <a:p>
                      <a:r>
                        <a:rPr lang="en-US" sz="2400" dirty="0"/>
                        <a:t>&lt; 2+</a:t>
                      </a:r>
                    </a:p>
                  </a:txBody>
                  <a:tcPr anchor="ctr"/>
                </a:tc>
                <a:tc>
                  <a:txBody>
                    <a:bodyPr/>
                    <a:lstStyle/>
                    <a:p>
                      <a:r>
                        <a:rPr lang="en-US" sz="2400" dirty="0"/>
                        <a:t>≥ 3+</a:t>
                      </a:r>
                    </a:p>
                  </a:txBody>
                  <a:tcPr anchor="ctr"/>
                </a:tc>
                <a:extLst>
                  <a:ext uri="{0D108BD9-81ED-4DB2-BD59-A6C34878D82A}">
                    <a16:rowId xmlns:a16="http://schemas.microsoft.com/office/drawing/2014/main" val="1071461127"/>
                  </a:ext>
                </a:extLst>
              </a:tr>
              <a:tr h="481054">
                <a:tc>
                  <a:txBody>
                    <a:bodyPr/>
                    <a:lstStyle/>
                    <a:p>
                      <a:r>
                        <a:rPr lang="en-US" sz="2400" dirty="0" err="1"/>
                        <a:t>Ematuria</a:t>
                      </a:r>
                      <a:endParaRPr lang="en-US" sz="2400" dirty="0"/>
                    </a:p>
                  </a:txBody>
                  <a:tcPr anchor="ctr"/>
                </a:tc>
                <a:tc>
                  <a:txBody>
                    <a:bodyPr/>
                    <a:lstStyle/>
                    <a:p>
                      <a:r>
                        <a:rPr lang="en-US" sz="2400" dirty="0" err="1"/>
                        <a:t>Assente</a:t>
                      </a:r>
                      <a:r>
                        <a:rPr lang="en-US" sz="2400" dirty="0"/>
                        <a:t>/micro</a:t>
                      </a:r>
                    </a:p>
                  </a:txBody>
                  <a:tcPr anchor="ctr"/>
                </a:tc>
                <a:tc>
                  <a:txBody>
                    <a:bodyPr/>
                    <a:lstStyle/>
                    <a:p>
                      <a:r>
                        <a:rPr lang="en-US" sz="2400" dirty="0"/>
                        <a:t>Spesso </a:t>
                      </a:r>
                      <a:r>
                        <a:rPr lang="en-US" sz="2400" dirty="0" err="1"/>
                        <a:t>presente</a:t>
                      </a:r>
                      <a:endParaRPr lang="en-US" sz="2400" dirty="0"/>
                    </a:p>
                  </a:txBody>
                  <a:tcPr anchor="ctr"/>
                </a:tc>
                <a:extLst>
                  <a:ext uri="{0D108BD9-81ED-4DB2-BD59-A6C34878D82A}">
                    <a16:rowId xmlns:a16="http://schemas.microsoft.com/office/drawing/2014/main" val="7268965"/>
                  </a:ext>
                </a:extLst>
              </a:tr>
              <a:tr h="865898">
                <a:tc>
                  <a:txBody>
                    <a:bodyPr/>
                    <a:lstStyle/>
                    <a:p>
                      <a:r>
                        <a:rPr lang="en-US" sz="2400" dirty="0" err="1"/>
                        <a:t>Sedimento</a:t>
                      </a:r>
                      <a:endParaRPr lang="en-US" sz="2400" dirty="0"/>
                    </a:p>
                  </a:txBody>
                  <a:tcPr anchor="ctr"/>
                </a:tc>
                <a:tc>
                  <a:txBody>
                    <a:bodyPr/>
                    <a:lstStyle/>
                    <a:p>
                      <a:r>
                        <a:rPr lang="en-US" sz="2400" dirty="0" err="1"/>
                        <a:t>Assente</a:t>
                      </a:r>
                      <a:r>
                        <a:rPr lang="en-US" sz="2400" dirty="0"/>
                        <a:t> o </a:t>
                      </a:r>
                      <a:r>
                        <a:rPr lang="en-US" sz="2400" dirty="0">
                          <a:solidFill>
                            <a:srgbClr val="FF0000"/>
                          </a:solidFill>
                        </a:rPr>
                        <a:t>cellule </a:t>
                      </a:r>
                      <a:r>
                        <a:rPr lang="en-US" sz="2400" dirty="0" err="1">
                          <a:solidFill>
                            <a:srgbClr val="FF0000"/>
                          </a:solidFill>
                        </a:rPr>
                        <a:t>tubulari</a:t>
                      </a:r>
                      <a:endParaRPr lang="en-US" sz="2400" dirty="0">
                        <a:solidFill>
                          <a:srgbClr val="FF0000"/>
                        </a:solidFill>
                      </a:endParaRPr>
                    </a:p>
                  </a:txBody>
                  <a:tcPr anchor="ctr"/>
                </a:tc>
                <a:tc>
                  <a:txBody>
                    <a:bodyPr/>
                    <a:lstStyle/>
                    <a:p>
                      <a:r>
                        <a:rPr lang="en-US" sz="2400" dirty="0" err="1"/>
                        <a:t>Vario</a:t>
                      </a:r>
                      <a:endParaRPr lang="en-US" sz="2400" dirty="0"/>
                    </a:p>
                  </a:txBody>
                  <a:tcPr anchor="ctr"/>
                </a:tc>
                <a:extLst>
                  <a:ext uri="{0D108BD9-81ED-4DB2-BD59-A6C34878D82A}">
                    <a16:rowId xmlns:a16="http://schemas.microsoft.com/office/drawing/2014/main" val="2078309611"/>
                  </a:ext>
                </a:extLst>
              </a:tr>
              <a:tr h="444009">
                <a:tc>
                  <a:txBody>
                    <a:bodyPr/>
                    <a:lstStyle/>
                    <a:p>
                      <a:r>
                        <a:rPr lang="en-US" sz="2400" dirty="0" err="1"/>
                        <a:t>Elettroforesi</a:t>
                      </a:r>
                      <a:r>
                        <a:rPr lang="en-US" sz="2400" dirty="0"/>
                        <a:t> p. urine</a:t>
                      </a:r>
                    </a:p>
                  </a:txBody>
                  <a:tcPr anchor="ctr"/>
                </a:tc>
                <a:tc>
                  <a:txBody>
                    <a:bodyPr/>
                    <a:lstStyle/>
                    <a:p>
                      <a:r>
                        <a:rPr lang="en-US" sz="2400" dirty="0"/>
                        <a:t>Banda </a:t>
                      </a:r>
                      <a:r>
                        <a:rPr lang="en-US" sz="2400" dirty="0" err="1"/>
                        <a:t>ampia</a:t>
                      </a:r>
                      <a:endParaRPr lang="en-US" sz="2400" dirty="0"/>
                    </a:p>
                  </a:txBody>
                  <a:tcPr anchor="ctr"/>
                </a:tc>
                <a:tc>
                  <a:txBody>
                    <a:bodyPr/>
                    <a:lstStyle/>
                    <a:p>
                      <a:r>
                        <a:rPr lang="en-US" sz="2400" dirty="0" err="1"/>
                        <a:t>Picco</a:t>
                      </a:r>
                      <a:r>
                        <a:rPr lang="en-US" sz="2400" dirty="0"/>
                        <a:t> </a:t>
                      </a:r>
                      <a:r>
                        <a:rPr lang="en-US" sz="2400" dirty="0" err="1"/>
                        <a:t>albumina</a:t>
                      </a:r>
                      <a:endParaRPr lang="en-US" sz="2400" dirty="0"/>
                    </a:p>
                  </a:txBody>
                  <a:tcPr anchor="ctr"/>
                </a:tc>
                <a:extLst>
                  <a:ext uri="{0D108BD9-81ED-4DB2-BD59-A6C34878D82A}">
                    <a16:rowId xmlns:a16="http://schemas.microsoft.com/office/drawing/2014/main" val="3766303692"/>
                  </a:ext>
                </a:extLst>
              </a:tr>
              <a:tr h="484520">
                <a:tc>
                  <a:txBody>
                    <a:bodyPr/>
                    <a:lstStyle/>
                    <a:p>
                      <a:r>
                        <a:rPr lang="en-US" sz="2400" dirty="0" err="1"/>
                        <a:t>Edemi</a:t>
                      </a:r>
                      <a:endParaRPr lang="en-US" sz="2400" dirty="0"/>
                    </a:p>
                  </a:txBody>
                  <a:tcPr anchor="ctr"/>
                </a:tc>
                <a:tc>
                  <a:txBody>
                    <a:bodyPr/>
                    <a:lstStyle/>
                    <a:p>
                      <a:r>
                        <a:rPr lang="en-US" sz="2400" dirty="0"/>
                        <a:t>No</a:t>
                      </a:r>
                    </a:p>
                  </a:txBody>
                  <a:tcPr anchor="ctr"/>
                </a:tc>
                <a:tc>
                  <a:txBody>
                    <a:bodyPr/>
                    <a:lstStyle/>
                    <a:p>
                      <a:r>
                        <a:rPr lang="en-US" sz="2400" dirty="0"/>
                        <a:t>Si, se </a:t>
                      </a:r>
                      <a:r>
                        <a:rPr lang="en-US" sz="2400" dirty="0" err="1"/>
                        <a:t>nefrosica</a:t>
                      </a:r>
                      <a:endParaRPr lang="en-US" sz="2400" dirty="0"/>
                    </a:p>
                  </a:txBody>
                  <a:tcPr anchor="ctr"/>
                </a:tc>
                <a:extLst>
                  <a:ext uri="{0D108BD9-81ED-4DB2-BD59-A6C34878D82A}">
                    <a16:rowId xmlns:a16="http://schemas.microsoft.com/office/drawing/2014/main" val="2823463609"/>
                  </a:ext>
                </a:extLst>
              </a:tr>
            </a:tbl>
          </a:graphicData>
        </a:graphic>
      </p:graphicFrame>
    </p:spTree>
    <p:extLst>
      <p:ext uri="{BB962C8B-B14F-4D97-AF65-F5344CB8AC3E}">
        <p14:creationId xmlns:p14="http://schemas.microsoft.com/office/powerpoint/2010/main" val="20933812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91F5FBF-17AC-45CA-BA91-08D266B666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994" y="57061"/>
            <a:ext cx="4755931" cy="65123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B62BDBB-B08D-42DC-8F6F-B007368C0812}"/>
              </a:ext>
            </a:extLst>
          </p:cNvPr>
          <p:cNvPicPr>
            <a:picLocks noChangeAspect="1"/>
          </p:cNvPicPr>
          <p:nvPr/>
        </p:nvPicPr>
        <p:blipFill rotWithShape="1">
          <a:blip r:embed="rId3"/>
          <a:srcRect l="5389" r="5616"/>
          <a:stretch/>
        </p:blipFill>
        <p:spPr>
          <a:xfrm>
            <a:off x="5497975" y="1406664"/>
            <a:ext cx="6481822" cy="4103287"/>
          </a:xfrm>
          <a:prstGeom prst="rect">
            <a:avLst/>
          </a:prstGeom>
        </p:spPr>
      </p:pic>
      <p:sp>
        <p:nvSpPr>
          <p:cNvPr id="4" name="Oval 3">
            <a:extLst>
              <a:ext uri="{FF2B5EF4-FFF2-40B4-BE49-F238E27FC236}">
                <a16:creationId xmlns:a16="http://schemas.microsoft.com/office/drawing/2014/main" id="{E2D008D3-3137-4C03-A579-09C8F9F9716E}"/>
              </a:ext>
            </a:extLst>
          </p:cNvPr>
          <p:cNvSpPr/>
          <p:nvPr/>
        </p:nvSpPr>
        <p:spPr>
          <a:xfrm>
            <a:off x="775504" y="2268639"/>
            <a:ext cx="324091" cy="150471"/>
          </a:xfrm>
          <a:prstGeom prst="ellipse">
            <a:avLst/>
          </a:prstGeom>
          <a:solidFill>
            <a:srgbClr val="A61884"/>
          </a:solidFill>
          <a:ln>
            <a:solidFill>
              <a:srgbClr val="A618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F9B909D-879A-473C-86A4-AB4E44BA5427}"/>
              </a:ext>
            </a:extLst>
          </p:cNvPr>
          <p:cNvSpPr txBox="1"/>
          <p:nvPr/>
        </p:nvSpPr>
        <p:spPr>
          <a:xfrm>
            <a:off x="520860" y="2430683"/>
            <a:ext cx="833377" cy="553998"/>
          </a:xfrm>
          <a:prstGeom prst="rect">
            <a:avLst/>
          </a:prstGeom>
          <a:noFill/>
        </p:spPr>
        <p:txBody>
          <a:bodyPr wrap="square" rtlCol="0">
            <a:spAutoFit/>
          </a:bodyPr>
          <a:lstStyle/>
          <a:p>
            <a:pPr algn="ctr"/>
            <a:r>
              <a:rPr lang="en-US" sz="1500" dirty="0">
                <a:latin typeface="Arial Nova" panose="020B0504020202020204" pitchFamily="34" charset="0"/>
              </a:rPr>
              <a:t>b2-m</a:t>
            </a:r>
          </a:p>
          <a:p>
            <a:pPr algn="ctr"/>
            <a:r>
              <a:rPr lang="en-US" sz="1500" dirty="0">
                <a:latin typeface="Arial Nova" panose="020B0504020202020204" pitchFamily="34" charset="0"/>
              </a:rPr>
              <a:t>12,000</a:t>
            </a:r>
          </a:p>
        </p:txBody>
      </p:sp>
      <p:sp>
        <p:nvSpPr>
          <p:cNvPr id="2" name="Rectangle 1">
            <a:extLst>
              <a:ext uri="{FF2B5EF4-FFF2-40B4-BE49-F238E27FC236}">
                <a16:creationId xmlns:a16="http://schemas.microsoft.com/office/drawing/2014/main" id="{620A256C-8993-4485-A19F-F9914F273E1C}"/>
              </a:ext>
            </a:extLst>
          </p:cNvPr>
          <p:cNvSpPr/>
          <p:nvPr/>
        </p:nvSpPr>
        <p:spPr>
          <a:xfrm>
            <a:off x="7924800" y="4319752"/>
            <a:ext cx="504497" cy="2942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B4CC8F6-8E66-4B9A-85FF-719DF9CFA752}"/>
              </a:ext>
            </a:extLst>
          </p:cNvPr>
          <p:cNvSpPr/>
          <p:nvPr/>
        </p:nvSpPr>
        <p:spPr>
          <a:xfrm>
            <a:off x="1518745" y="2123157"/>
            <a:ext cx="1066800" cy="8615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2D64C09-AF29-45C8-9312-3B39D20D19E9}"/>
              </a:ext>
            </a:extLst>
          </p:cNvPr>
          <p:cNvSpPr/>
          <p:nvPr/>
        </p:nvSpPr>
        <p:spPr>
          <a:xfrm>
            <a:off x="588578" y="2123157"/>
            <a:ext cx="720325" cy="861524"/>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18B2712-3654-4A18-9630-12F86E08E344}"/>
              </a:ext>
            </a:extLst>
          </p:cNvPr>
          <p:cNvSpPr/>
          <p:nvPr/>
        </p:nvSpPr>
        <p:spPr>
          <a:xfrm>
            <a:off x="6484884" y="1566040"/>
            <a:ext cx="567558" cy="283781"/>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9262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E5C98E-1FF5-445B-947D-86679C35E28A}"/>
              </a:ext>
            </a:extLst>
          </p:cNvPr>
          <p:cNvPicPr>
            <a:picLocks noChangeAspect="1"/>
          </p:cNvPicPr>
          <p:nvPr/>
        </p:nvPicPr>
        <p:blipFill>
          <a:blip r:embed="rId2"/>
          <a:stretch>
            <a:fillRect/>
          </a:stretch>
        </p:blipFill>
        <p:spPr>
          <a:xfrm>
            <a:off x="1570767" y="0"/>
            <a:ext cx="9050465" cy="6705609"/>
          </a:xfrm>
          <a:prstGeom prst="rect">
            <a:avLst/>
          </a:prstGeom>
        </p:spPr>
      </p:pic>
    </p:spTree>
    <p:extLst>
      <p:ext uri="{BB962C8B-B14F-4D97-AF65-F5344CB8AC3E}">
        <p14:creationId xmlns:p14="http://schemas.microsoft.com/office/powerpoint/2010/main" val="27290303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81D124D-E2DD-48D5-B14B-98F647B1D8FE}"/>
              </a:ext>
            </a:extLst>
          </p:cNvPr>
          <p:cNvSpPr txBox="1"/>
          <p:nvPr/>
        </p:nvSpPr>
        <p:spPr>
          <a:xfrm>
            <a:off x="165136" y="133171"/>
            <a:ext cx="11861726" cy="584775"/>
          </a:xfrm>
          <a:prstGeom prst="rect">
            <a:avLst/>
          </a:prstGeom>
          <a:noFill/>
        </p:spPr>
        <p:txBody>
          <a:bodyPr wrap="square" rtlCol="0">
            <a:spAutoFit/>
          </a:bodyPr>
          <a:lstStyle/>
          <a:p>
            <a:r>
              <a:rPr lang="it-IT" sz="3200" b="1" dirty="0">
                <a:solidFill>
                  <a:srgbClr val="0070C0"/>
                </a:solidFill>
              </a:rPr>
              <a:t>GLICOSURIA, CHETONURIA</a:t>
            </a:r>
          </a:p>
        </p:txBody>
      </p:sp>
      <p:sp>
        <p:nvSpPr>
          <p:cNvPr id="2" name="TextBox 1">
            <a:extLst>
              <a:ext uri="{FF2B5EF4-FFF2-40B4-BE49-F238E27FC236}">
                <a16:creationId xmlns:a16="http://schemas.microsoft.com/office/drawing/2014/main" id="{BA7B6901-CBB8-A365-76B8-F06D47C46B3F}"/>
              </a:ext>
            </a:extLst>
          </p:cNvPr>
          <p:cNvSpPr txBox="1"/>
          <p:nvPr/>
        </p:nvSpPr>
        <p:spPr>
          <a:xfrm>
            <a:off x="218269" y="986010"/>
            <a:ext cx="11861726" cy="5570756"/>
          </a:xfrm>
          <a:prstGeom prst="rect">
            <a:avLst/>
          </a:prstGeom>
          <a:noFill/>
        </p:spPr>
        <p:txBody>
          <a:bodyPr wrap="square" rtlCol="0">
            <a:spAutoFit/>
          </a:bodyPr>
          <a:lstStyle/>
          <a:p>
            <a:r>
              <a:rPr lang="it-IT" sz="2400" dirty="0"/>
              <a:t>Se ipotizzo che un soggetto abbia una </a:t>
            </a:r>
            <a:r>
              <a:rPr lang="it-IT" sz="2400" b="1" dirty="0"/>
              <a:t>poliuria</a:t>
            </a:r>
            <a:r>
              <a:rPr lang="it-IT" sz="2400" dirty="0"/>
              <a:t> a causa del diabete, le sue urine dovranno necessariamente contenere glucosio.</a:t>
            </a:r>
          </a:p>
          <a:p>
            <a:r>
              <a:rPr lang="it-IT" sz="2400" dirty="0"/>
              <a:t>Indicazione su quanto avvenuto nel sangue nelle ore precedenti. </a:t>
            </a:r>
          </a:p>
          <a:p>
            <a:endParaRPr lang="it-IT" sz="2000" b="1" dirty="0"/>
          </a:p>
          <a:p>
            <a:r>
              <a:rPr lang="it-IT" sz="2200" b="1" dirty="0"/>
              <a:t>Glicosuria +</a:t>
            </a:r>
            <a:r>
              <a:rPr lang="it-IT" sz="2200" dirty="0"/>
              <a:t>		periodi di glicemia &gt; 180 mg/dL (soglia di riassorbimento)</a:t>
            </a:r>
          </a:p>
          <a:p>
            <a:endParaRPr lang="it-IT" sz="2200" dirty="0"/>
          </a:p>
          <a:p>
            <a:r>
              <a:rPr lang="it-IT" sz="2200" dirty="0"/>
              <a:t>Iperglicemia al mattino in un diabetico (nonostante le 8 ore di digiuno!): </a:t>
            </a:r>
          </a:p>
          <a:p>
            <a:pPr marL="342900" indent="-342900">
              <a:buFontTx/>
              <a:buChar char="-"/>
            </a:pPr>
            <a:r>
              <a:rPr lang="it-IT" sz="2200" dirty="0"/>
              <a:t>Glicosuria -		dose di insulina troppo alta -&gt; ipoglicemia e rebound -&gt; Effetto </a:t>
            </a:r>
            <a:r>
              <a:rPr lang="it-IT" sz="2200" b="1" dirty="0"/>
              <a:t>SOMOGYI</a:t>
            </a:r>
          </a:p>
          <a:p>
            <a:pPr marL="342900" indent="-342900">
              <a:buFontTx/>
              <a:buChar char="-"/>
            </a:pPr>
            <a:r>
              <a:rPr lang="it-IT" sz="2200" dirty="0"/>
              <a:t>Glicosuria +/-	iperglicemia da cortisolo mattutino (dalle 4 alle 8) = </a:t>
            </a:r>
            <a:r>
              <a:rPr lang="it-IT" sz="2200" dirty="0" err="1"/>
              <a:t>eff</a:t>
            </a:r>
            <a:r>
              <a:rPr lang="it-IT" sz="2200" dirty="0"/>
              <a:t>. </a:t>
            </a:r>
            <a:r>
              <a:rPr lang="it-IT" sz="2200" b="1" dirty="0"/>
              <a:t>ALBA</a:t>
            </a:r>
            <a:endParaRPr lang="it-IT" sz="2200" dirty="0"/>
          </a:p>
          <a:p>
            <a:pPr marL="342900" indent="-342900">
              <a:buFontTx/>
              <a:buChar char="-"/>
            </a:pPr>
            <a:r>
              <a:rPr lang="it-IT" sz="2200" dirty="0"/>
              <a:t>Glicosuria +		dose di insulina della sera troppo bassa</a:t>
            </a:r>
          </a:p>
          <a:p>
            <a:endParaRPr lang="it-IT" sz="2200" dirty="0"/>
          </a:p>
          <a:p>
            <a:r>
              <a:rPr lang="it-IT" sz="2200" b="1" dirty="0"/>
              <a:t>Chetonuria +</a:t>
            </a:r>
          </a:p>
          <a:p>
            <a:r>
              <a:rPr lang="it-IT" sz="2200" dirty="0"/>
              <a:t>Riflette il paradosso: tanto glucosio ma non lo utilizzo, come se fossimo in digiuno (</a:t>
            </a:r>
            <a:r>
              <a:rPr lang="it-IT" sz="2200" b="1" dirty="0"/>
              <a:t>INEDIA DIABETICA</a:t>
            </a:r>
            <a:r>
              <a:rPr lang="it-IT" sz="2200" dirty="0"/>
              <a:t>)</a:t>
            </a:r>
          </a:p>
          <a:p>
            <a:pPr marL="342900" indent="-342900">
              <a:buFontTx/>
              <a:buChar char="-"/>
            </a:pPr>
            <a:r>
              <a:rPr lang="it-IT" sz="2200" dirty="0"/>
              <a:t>acetone, acido </a:t>
            </a:r>
            <a:r>
              <a:rPr lang="it-IT" sz="2200" dirty="0" err="1"/>
              <a:t>acetoacetico</a:t>
            </a:r>
            <a:r>
              <a:rPr lang="it-IT" sz="2200" dirty="0"/>
              <a:t>, acido 3-</a:t>
            </a:r>
            <a:r>
              <a:rPr lang="it-IT" sz="2200" dirty="0">
                <a:latin typeface="Cambria Math" panose="02040503050406030204" pitchFamily="18" charset="0"/>
                <a:ea typeface="Cambria Math" panose="02040503050406030204" pitchFamily="18" charset="0"/>
              </a:rPr>
              <a:t>𝛽</a:t>
            </a:r>
            <a:r>
              <a:rPr lang="it-IT" sz="2200" dirty="0"/>
              <a:t>-</a:t>
            </a:r>
            <a:r>
              <a:rPr lang="it-IT" sz="2200" dirty="0" err="1"/>
              <a:t>idrossibuttirrico</a:t>
            </a:r>
            <a:endParaRPr lang="it-IT" sz="2200" dirty="0"/>
          </a:p>
          <a:p>
            <a:pPr marL="342900" indent="-342900">
              <a:buFontTx/>
              <a:buChar char="-"/>
            </a:pPr>
            <a:endParaRPr lang="it-IT" sz="2200" dirty="0"/>
          </a:p>
          <a:p>
            <a:r>
              <a:rPr lang="it-IT" sz="2200" dirty="0"/>
              <a:t>Sono aumentati anche in digiuno prolungato, in soggetti con malattie epatiche (no glicogeno)</a:t>
            </a:r>
          </a:p>
        </p:txBody>
      </p:sp>
    </p:spTree>
    <p:extLst>
      <p:ext uri="{BB962C8B-B14F-4D97-AF65-F5344CB8AC3E}">
        <p14:creationId xmlns:p14="http://schemas.microsoft.com/office/powerpoint/2010/main" val="30484359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81D124D-E2DD-48D5-B14B-98F647B1D8FE}"/>
              </a:ext>
            </a:extLst>
          </p:cNvPr>
          <p:cNvSpPr txBox="1"/>
          <p:nvPr/>
        </p:nvSpPr>
        <p:spPr>
          <a:xfrm>
            <a:off x="165136" y="133171"/>
            <a:ext cx="11861726" cy="584775"/>
          </a:xfrm>
          <a:prstGeom prst="rect">
            <a:avLst/>
          </a:prstGeom>
          <a:noFill/>
        </p:spPr>
        <p:txBody>
          <a:bodyPr wrap="square" rtlCol="0">
            <a:spAutoFit/>
          </a:bodyPr>
          <a:lstStyle/>
          <a:p>
            <a:r>
              <a:rPr lang="it-IT" sz="3200" b="1" dirty="0">
                <a:solidFill>
                  <a:srgbClr val="0070C0"/>
                </a:solidFill>
              </a:rPr>
              <a:t>BILIRUBINA E UROBILINOGENO</a:t>
            </a:r>
          </a:p>
        </p:txBody>
      </p:sp>
      <p:sp>
        <p:nvSpPr>
          <p:cNvPr id="2" name="TextBox 1">
            <a:extLst>
              <a:ext uri="{FF2B5EF4-FFF2-40B4-BE49-F238E27FC236}">
                <a16:creationId xmlns:a16="http://schemas.microsoft.com/office/drawing/2014/main" id="{BA7B6901-CBB8-A365-76B8-F06D47C46B3F}"/>
              </a:ext>
            </a:extLst>
          </p:cNvPr>
          <p:cNvSpPr txBox="1"/>
          <p:nvPr/>
        </p:nvSpPr>
        <p:spPr>
          <a:xfrm>
            <a:off x="218269" y="717946"/>
            <a:ext cx="11612370" cy="5878532"/>
          </a:xfrm>
          <a:prstGeom prst="rect">
            <a:avLst/>
          </a:prstGeom>
          <a:noFill/>
        </p:spPr>
        <p:txBody>
          <a:bodyPr wrap="square" rtlCol="0">
            <a:spAutoFit/>
          </a:bodyPr>
          <a:lstStyle/>
          <a:p>
            <a:r>
              <a:rPr lang="it-IT" sz="2400" dirty="0"/>
              <a:t>Rispecchiano la funzione epatica</a:t>
            </a:r>
          </a:p>
          <a:p>
            <a:pPr marL="342900" indent="-342900">
              <a:buFontTx/>
              <a:buChar char="-"/>
            </a:pPr>
            <a:r>
              <a:rPr lang="it-IT" sz="2400" dirty="0"/>
              <a:t>Da catabolismo emoglobina -&gt; Eme -&gt; bilirubina </a:t>
            </a:r>
            <a:br>
              <a:rPr lang="it-IT" sz="2400" dirty="0"/>
            </a:br>
            <a:r>
              <a:rPr lang="it-IT" sz="2400" dirty="0"/>
              <a:t>			-&gt; coniugata nel fegato con </a:t>
            </a:r>
            <a:r>
              <a:rPr lang="it-IT" sz="2400" dirty="0" err="1"/>
              <a:t>ac</a:t>
            </a:r>
            <a:r>
              <a:rPr lang="it-IT" sz="2400" dirty="0"/>
              <a:t>. Glucuronico (diventa idrosolubile)</a:t>
            </a:r>
          </a:p>
          <a:p>
            <a:pPr lvl="6"/>
            <a:r>
              <a:rPr lang="it-IT" sz="2400" dirty="0"/>
              <a:t>-&gt; Convertita nell’intestino da flora batterica in </a:t>
            </a:r>
            <a:r>
              <a:rPr lang="it-IT" sz="2400" dirty="0" err="1"/>
              <a:t>Urobilinogeno</a:t>
            </a:r>
            <a:endParaRPr lang="it-IT" sz="2400" dirty="0"/>
          </a:p>
          <a:p>
            <a:pPr lvl="6"/>
            <a:r>
              <a:rPr lang="it-IT" sz="2000" dirty="0"/>
              <a:t>(riassorbito nel circolo </a:t>
            </a:r>
            <a:r>
              <a:rPr lang="it-IT" sz="2000" dirty="0" err="1"/>
              <a:t>entero</a:t>
            </a:r>
            <a:r>
              <a:rPr lang="it-IT" sz="2000" dirty="0"/>
              <a:t>-epatico, ma in parte rilasciato </a:t>
            </a:r>
          </a:p>
          <a:p>
            <a:pPr lvl="6"/>
            <a:r>
              <a:rPr lang="it-IT" sz="2000" dirty="0"/>
              <a:t>nelle urine)</a:t>
            </a:r>
          </a:p>
          <a:p>
            <a:pPr lvl="6"/>
            <a:endParaRPr lang="it-IT" sz="2400" dirty="0"/>
          </a:p>
          <a:p>
            <a:r>
              <a:rPr lang="it-IT" sz="2400" dirty="0"/>
              <a:t>Bilirubina nelle Urine: normalmente ASSENTE </a:t>
            </a:r>
            <a:br>
              <a:rPr lang="it-IT" sz="2400" dirty="0"/>
            </a:br>
            <a:endParaRPr lang="it-IT" sz="2400" dirty="0"/>
          </a:p>
          <a:p>
            <a:r>
              <a:rPr lang="it-IT" sz="2400" dirty="0"/>
              <a:t>Ittero </a:t>
            </a:r>
            <a:r>
              <a:rPr lang="it-IT" sz="2400" dirty="0" err="1"/>
              <a:t>pre</a:t>
            </a:r>
            <a:r>
              <a:rPr lang="it-IT" sz="2400" dirty="0"/>
              <a:t>-epatico 	-&gt; </a:t>
            </a:r>
            <a:r>
              <a:rPr lang="it-IT" sz="2400" dirty="0" err="1"/>
              <a:t>Urobilinogeno</a:t>
            </a:r>
            <a:r>
              <a:rPr lang="it-IT" sz="2400" dirty="0"/>
              <a:t> ma non bilirubina urinari</a:t>
            </a:r>
          </a:p>
          <a:p>
            <a:endParaRPr lang="it-IT" sz="2400" dirty="0"/>
          </a:p>
          <a:p>
            <a:r>
              <a:rPr lang="it-IT" sz="2400" dirty="0"/>
              <a:t>Ittero Epatico 		-&gt; Aumento della </a:t>
            </a:r>
            <a:br>
              <a:rPr lang="it-IT" sz="2400" dirty="0"/>
            </a:br>
            <a:r>
              <a:rPr lang="it-IT" sz="2400" dirty="0"/>
              <a:t>			bilirubina coniugata che refluisce -&gt; urine </a:t>
            </a:r>
            <a:br>
              <a:rPr lang="it-IT" sz="2400" dirty="0"/>
            </a:br>
            <a:r>
              <a:rPr lang="it-IT" sz="2400" dirty="0"/>
              <a:t>			aumento dell’</a:t>
            </a:r>
            <a:r>
              <a:rPr lang="it-IT" sz="2400" dirty="0" err="1"/>
              <a:t>urobilinogeno</a:t>
            </a:r>
            <a:r>
              <a:rPr lang="it-IT" sz="2400" dirty="0"/>
              <a:t> non riciclato efficacemente dal fegato</a:t>
            </a:r>
          </a:p>
          <a:p>
            <a:endParaRPr lang="it-IT" sz="2400" dirty="0"/>
          </a:p>
          <a:p>
            <a:r>
              <a:rPr lang="it-IT" sz="2400" dirty="0"/>
              <a:t>Ittero post-epatico	-&gt; Aumento della bilirubina, ma non dell’</a:t>
            </a:r>
            <a:r>
              <a:rPr lang="it-IT" sz="2400" dirty="0" err="1"/>
              <a:t>urobilinogeno</a:t>
            </a:r>
            <a:r>
              <a:rPr lang="it-IT" sz="2400" dirty="0"/>
              <a:t> (non escreto)</a:t>
            </a:r>
          </a:p>
        </p:txBody>
      </p:sp>
    </p:spTree>
    <p:extLst>
      <p:ext uri="{BB962C8B-B14F-4D97-AF65-F5344CB8AC3E}">
        <p14:creationId xmlns:p14="http://schemas.microsoft.com/office/powerpoint/2010/main" val="25007797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76197EA-537D-202F-E7BB-BFEE9A1C6277}"/>
              </a:ext>
            </a:extLst>
          </p:cNvPr>
          <p:cNvGraphicFramePr>
            <a:graphicFrameLocks noGrp="1"/>
          </p:cNvGraphicFramePr>
          <p:nvPr/>
        </p:nvGraphicFramePr>
        <p:xfrm>
          <a:off x="358219" y="667819"/>
          <a:ext cx="11298024" cy="4297680"/>
        </p:xfrm>
        <a:graphic>
          <a:graphicData uri="http://schemas.openxmlformats.org/drawingml/2006/table">
            <a:tbl>
              <a:tblPr firstRow="1" bandRow="1">
                <a:tableStyleId>{5C22544A-7EE6-4342-B048-85BDC9FD1C3A}</a:tableStyleId>
              </a:tblPr>
              <a:tblGrid>
                <a:gridCol w="1536569">
                  <a:extLst>
                    <a:ext uri="{9D8B030D-6E8A-4147-A177-3AD203B41FA5}">
                      <a16:colId xmlns:a16="http://schemas.microsoft.com/office/drawing/2014/main" val="2707085356"/>
                    </a:ext>
                  </a:extLst>
                </a:gridCol>
                <a:gridCol w="2121031">
                  <a:extLst>
                    <a:ext uri="{9D8B030D-6E8A-4147-A177-3AD203B41FA5}">
                      <a16:colId xmlns:a16="http://schemas.microsoft.com/office/drawing/2014/main" val="264421148"/>
                    </a:ext>
                  </a:extLst>
                </a:gridCol>
                <a:gridCol w="1809946">
                  <a:extLst>
                    <a:ext uri="{9D8B030D-6E8A-4147-A177-3AD203B41FA5}">
                      <a16:colId xmlns:a16="http://schemas.microsoft.com/office/drawing/2014/main" val="398180538"/>
                    </a:ext>
                  </a:extLst>
                </a:gridCol>
                <a:gridCol w="1852367">
                  <a:extLst>
                    <a:ext uri="{9D8B030D-6E8A-4147-A177-3AD203B41FA5}">
                      <a16:colId xmlns:a16="http://schemas.microsoft.com/office/drawing/2014/main" val="3006254768"/>
                    </a:ext>
                  </a:extLst>
                </a:gridCol>
                <a:gridCol w="1890074">
                  <a:extLst>
                    <a:ext uri="{9D8B030D-6E8A-4147-A177-3AD203B41FA5}">
                      <a16:colId xmlns:a16="http://schemas.microsoft.com/office/drawing/2014/main" val="2480877295"/>
                    </a:ext>
                  </a:extLst>
                </a:gridCol>
                <a:gridCol w="2088037">
                  <a:extLst>
                    <a:ext uri="{9D8B030D-6E8A-4147-A177-3AD203B41FA5}">
                      <a16:colId xmlns:a16="http://schemas.microsoft.com/office/drawing/2014/main" val="937912265"/>
                    </a:ext>
                  </a:extLst>
                </a:gridCol>
              </a:tblGrid>
              <a:tr h="370840">
                <a:tc>
                  <a:txBody>
                    <a:bodyPr/>
                    <a:lstStyle/>
                    <a:p>
                      <a:r>
                        <a:rPr lang="it-IT" dirty="0"/>
                        <a:t>ITTERO</a:t>
                      </a:r>
                    </a:p>
                  </a:txBody>
                  <a:tcPr/>
                </a:tc>
                <a:tc>
                  <a:txBody>
                    <a:bodyPr/>
                    <a:lstStyle/>
                    <a:p>
                      <a:r>
                        <a:rPr lang="it-IT" dirty="0"/>
                        <a:t>ESEMPIO</a:t>
                      </a:r>
                    </a:p>
                  </a:txBody>
                  <a:tcPr/>
                </a:tc>
                <a:tc>
                  <a:txBody>
                    <a:bodyPr/>
                    <a:lstStyle/>
                    <a:p>
                      <a:pPr algn="ctr"/>
                      <a:r>
                        <a:rPr lang="it-IT" dirty="0"/>
                        <a:t>S-BILIRUBINA non coniugata</a:t>
                      </a:r>
                    </a:p>
                  </a:txBody>
                  <a:tcPr/>
                </a:tc>
                <a:tc>
                  <a:txBody>
                    <a:bodyPr/>
                    <a:lstStyle/>
                    <a:p>
                      <a:pPr algn="ctr"/>
                      <a:r>
                        <a:rPr lang="it-IT" dirty="0"/>
                        <a:t>U-BILIRUBINA coniugata</a:t>
                      </a:r>
                    </a:p>
                  </a:txBody>
                  <a:tcPr/>
                </a:tc>
                <a:tc>
                  <a:txBody>
                    <a:bodyPr/>
                    <a:lstStyle/>
                    <a:p>
                      <a:pPr algn="ctr"/>
                      <a:r>
                        <a:rPr lang="it-IT" dirty="0" err="1"/>
                        <a:t>Urobilinogeno</a:t>
                      </a:r>
                      <a:endParaRPr lang="it-IT" dirty="0"/>
                    </a:p>
                    <a:p>
                      <a:pPr algn="ctr"/>
                      <a:r>
                        <a:rPr lang="it-IT" dirty="0"/>
                        <a:t>urinario</a:t>
                      </a:r>
                    </a:p>
                  </a:txBody>
                  <a:tcPr/>
                </a:tc>
                <a:tc>
                  <a:txBody>
                    <a:bodyPr/>
                    <a:lstStyle/>
                    <a:p>
                      <a:pPr algn="ctr"/>
                      <a:r>
                        <a:rPr lang="it-IT" dirty="0"/>
                        <a:t>Colore delle feci</a:t>
                      </a:r>
                    </a:p>
                  </a:txBody>
                  <a:tcPr/>
                </a:tc>
                <a:extLst>
                  <a:ext uri="{0D108BD9-81ED-4DB2-BD59-A6C34878D82A}">
                    <a16:rowId xmlns:a16="http://schemas.microsoft.com/office/drawing/2014/main" val="3566575752"/>
                  </a:ext>
                </a:extLst>
              </a:tr>
              <a:tr h="370840">
                <a:tc>
                  <a:txBody>
                    <a:bodyPr/>
                    <a:lstStyle/>
                    <a:p>
                      <a:endParaRPr lang="it-IT" dirty="0"/>
                    </a:p>
                    <a:p>
                      <a:r>
                        <a:rPr lang="it-IT" dirty="0"/>
                        <a:t>V. NORMALI</a:t>
                      </a:r>
                    </a:p>
                    <a:p>
                      <a:endParaRPr lang="it-IT" dirty="0"/>
                    </a:p>
                  </a:txBody>
                  <a:tcPr/>
                </a:tc>
                <a:tc>
                  <a:txBody>
                    <a:bodyPr/>
                    <a:lstStyle/>
                    <a:p>
                      <a:endParaRPr lang="it-IT" dirty="0"/>
                    </a:p>
                  </a:txBody>
                  <a:tcPr/>
                </a:tc>
                <a:tc>
                  <a:txBody>
                    <a:bodyPr/>
                    <a:lstStyle/>
                    <a:p>
                      <a:pPr algn="ctr"/>
                      <a:endParaRPr lang="it-IT" dirty="0"/>
                    </a:p>
                    <a:p>
                      <a:pPr algn="ctr"/>
                      <a:r>
                        <a:rPr lang="it-IT" dirty="0"/>
                        <a:t>0 – 1.3 mg/dL</a:t>
                      </a:r>
                    </a:p>
                  </a:txBody>
                  <a:tcPr/>
                </a:tc>
                <a:tc>
                  <a:txBody>
                    <a:bodyPr/>
                    <a:lstStyle/>
                    <a:p>
                      <a:pPr algn="ctr"/>
                      <a:endParaRPr lang="it-IT" dirty="0"/>
                    </a:p>
                    <a:p>
                      <a:pPr algn="ctr"/>
                      <a:r>
                        <a:rPr lang="it-IT" dirty="0"/>
                        <a:t>assente</a:t>
                      </a:r>
                    </a:p>
                  </a:txBody>
                  <a:tcPr/>
                </a:tc>
                <a:tc>
                  <a:txBody>
                    <a:bodyPr/>
                    <a:lstStyle/>
                    <a:p>
                      <a:pPr algn="ctr"/>
                      <a:endParaRPr lang="it-IT" dirty="0"/>
                    </a:p>
                    <a:p>
                      <a:pPr algn="ctr"/>
                      <a:r>
                        <a:rPr lang="it-IT" dirty="0"/>
                        <a:t>&lt; 1 mg/dL</a:t>
                      </a:r>
                    </a:p>
                  </a:txBody>
                  <a:tcPr/>
                </a:tc>
                <a:tc>
                  <a:txBody>
                    <a:bodyPr/>
                    <a:lstStyle/>
                    <a:p>
                      <a:pPr algn="ctr"/>
                      <a:endParaRPr lang="it-IT" dirty="0"/>
                    </a:p>
                    <a:p>
                      <a:pPr algn="ctr"/>
                      <a:r>
                        <a:rPr lang="it-IT" dirty="0"/>
                        <a:t>Normale, marrone</a:t>
                      </a:r>
                    </a:p>
                  </a:txBody>
                  <a:tcPr/>
                </a:tc>
                <a:extLst>
                  <a:ext uri="{0D108BD9-81ED-4DB2-BD59-A6C34878D82A}">
                    <a16:rowId xmlns:a16="http://schemas.microsoft.com/office/drawing/2014/main" val="3873981379"/>
                  </a:ext>
                </a:extLst>
              </a:tr>
              <a:tr h="370840">
                <a:tc>
                  <a:txBody>
                    <a:bodyPr/>
                    <a:lstStyle/>
                    <a:p>
                      <a:endParaRPr lang="it-IT" dirty="0"/>
                    </a:p>
                    <a:p>
                      <a:r>
                        <a:rPr lang="it-IT" dirty="0"/>
                        <a:t>PRE-PATICO</a:t>
                      </a:r>
                    </a:p>
                    <a:p>
                      <a:endParaRPr lang="it-IT" dirty="0"/>
                    </a:p>
                  </a:txBody>
                  <a:tcPr/>
                </a:tc>
                <a:tc>
                  <a:txBody>
                    <a:bodyPr/>
                    <a:lstStyle/>
                    <a:p>
                      <a:endParaRPr lang="it-IT" dirty="0"/>
                    </a:p>
                    <a:p>
                      <a:r>
                        <a:rPr lang="it-IT" dirty="0"/>
                        <a:t>EMOLISI</a:t>
                      </a:r>
                    </a:p>
                  </a:txBody>
                  <a:tcPr/>
                </a:tc>
                <a:tc>
                  <a:txBody>
                    <a:bodyPr/>
                    <a:lstStyle/>
                    <a:p>
                      <a:pPr algn="ctr"/>
                      <a:endParaRPr lang="it-IT" dirty="0"/>
                    </a:p>
                    <a:p>
                      <a:pPr algn="ctr"/>
                      <a:r>
                        <a:rPr lang="it-IT" dirty="0"/>
                        <a:t>↑</a:t>
                      </a:r>
                    </a:p>
                  </a:txBody>
                  <a:tcPr/>
                </a:tc>
                <a:tc>
                  <a:txBody>
                    <a:bodyPr/>
                    <a:lstStyle/>
                    <a:p>
                      <a:pPr algn="ctr"/>
                      <a:endParaRPr lang="it-IT" dirty="0"/>
                    </a:p>
                    <a:p>
                      <a:pPr algn="ctr"/>
                      <a:r>
                        <a:rPr lang="it-IT" dirty="0"/>
                        <a:t>assente</a:t>
                      </a:r>
                    </a:p>
                  </a:txBody>
                  <a:tcPr/>
                </a:tc>
                <a:tc>
                  <a:txBody>
                    <a:bodyPr/>
                    <a:lstStyle/>
                    <a:p>
                      <a:pPr algn="ctr"/>
                      <a:endParaRPr lang="it-IT" dirty="0"/>
                    </a:p>
                    <a:p>
                      <a:pPr marL="0" marR="0" lvl="0" indent="0" algn="ctr" defTabSz="914400" rtl="0" eaLnBrk="1" fontAlgn="auto" latinLnBrk="0" hangingPunct="1">
                        <a:lnSpc>
                          <a:spcPct val="100000"/>
                        </a:lnSpc>
                        <a:spcBef>
                          <a:spcPts val="0"/>
                        </a:spcBef>
                        <a:spcAft>
                          <a:spcPts val="0"/>
                        </a:spcAft>
                        <a:buClrTx/>
                        <a:buSzTx/>
                        <a:buFontTx/>
                        <a:buNone/>
                        <a:tabLst/>
                        <a:defRPr/>
                      </a:pPr>
                      <a:r>
                        <a:rPr lang="it-IT" dirty="0"/>
                        <a:t>↑</a:t>
                      </a:r>
                    </a:p>
                    <a:p>
                      <a:pPr algn="ctr"/>
                      <a:endParaRPr lang="it-IT" dirty="0"/>
                    </a:p>
                  </a:txBody>
                  <a:tcPr/>
                </a:tc>
                <a:tc>
                  <a:txBody>
                    <a:bodyPr/>
                    <a:lstStyle/>
                    <a:p>
                      <a:pPr algn="ctr"/>
                      <a:endParaRPr lang="it-IT" dirty="0"/>
                    </a:p>
                    <a:p>
                      <a:pPr algn="ctr"/>
                      <a:r>
                        <a:rPr lang="it-IT" dirty="0"/>
                        <a:t>Più intenso</a:t>
                      </a:r>
                    </a:p>
                  </a:txBody>
                  <a:tcPr/>
                </a:tc>
                <a:extLst>
                  <a:ext uri="{0D108BD9-81ED-4DB2-BD59-A6C34878D82A}">
                    <a16:rowId xmlns:a16="http://schemas.microsoft.com/office/drawing/2014/main" val="3693456657"/>
                  </a:ext>
                </a:extLst>
              </a:tr>
              <a:tr h="370840">
                <a:tc>
                  <a:txBody>
                    <a:bodyPr/>
                    <a:lstStyle/>
                    <a:p>
                      <a:endParaRPr lang="it-IT" dirty="0"/>
                    </a:p>
                    <a:p>
                      <a:r>
                        <a:rPr lang="it-IT" dirty="0"/>
                        <a:t>EPATICO</a:t>
                      </a:r>
                    </a:p>
                    <a:p>
                      <a:endParaRPr lang="it-IT" dirty="0"/>
                    </a:p>
                  </a:txBody>
                  <a:tcPr/>
                </a:tc>
                <a:tc>
                  <a:txBody>
                    <a:bodyPr/>
                    <a:lstStyle/>
                    <a:p>
                      <a:endParaRPr lang="it-IT" dirty="0"/>
                    </a:p>
                    <a:p>
                      <a:r>
                        <a:rPr lang="it-IT" dirty="0"/>
                        <a:t>EPATITE, CIRROSI</a:t>
                      </a:r>
                    </a:p>
                  </a:txBody>
                  <a:tcPr/>
                </a:tc>
                <a:tc>
                  <a:txBody>
                    <a:bodyPr/>
                    <a:lstStyle/>
                    <a:p>
                      <a:pPr algn="ctr"/>
                      <a:endParaRPr lang="it-IT" dirty="0"/>
                    </a:p>
                    <a:p>
                      <a:pPr marL="0" marR="0" lvl="0" indent="0" algn="ctr" defTabSz="914400" rtl="0" eaLnBrk="1" fontAlgn="auto" latinLnBrk="0" hangingPunct="1">
                        <a:lnSpc>
                          <a:spcPct val="100000"/>
                        </a:lnSpc>
                        <a:spcBef>
                          <a:spcPts val="0"/>
                        </a:spcBef>
                        <a:spcAft>
                          <a:spcPts val="0"/>
                        </a:spcAft>
                        <a:buClrTx/>
                        <a:buSzTx/>
                        <a:buFontTx/>
                        <a:buNone/>
                        <a:tabLst/>
                        <a:defRPr/>
                      </a:pPr>
                      <a:r>
                        <a:rPr lang="it-IT" dirty="0"/>
                        <a:t>↑</a:t>
                      </a:r>
                    </a:p>
                    <a:p>
                      <a:pPr algn="ctr"/>
                      <a:endParaRPr lang="it-IT" dirty="0"/>
                    </a:p>
                  </a:txBody>
                  <a:tcPr/>
                </a:tc>
                <a:tc>
                  <a:txBody>
                    <a:bodyPr/>
                    <a:lstStyle/>
                    <a:p>
                      <a:pPr algn="ctr"/>
                      <a:endParaRPr lang="it-IT" dirty="0"/>
                    </a:p>
                    <a:p>
                      <a:pPr marL="0" marR="0" lvl="0" indent="0" algn="ctr" defTabSz="914400" rtl="0" eaLnBrk="1" fontAlgn="auto" latinLnBrk="0" hangingPunct="1">
                        <a:lnSpc>
                          <a:spcPct val="100000"/>
                        </a:lnSpc>
                        <a:spcBef>
                          <a:spcPts val="0"/>
                        </a:spcBef>
                        <a:spcAft>
                          <a:spcPts val="0"/>
                        </a:spcAft>
                        <a:buClrTx/>
                        <a:buSzTx/>
                        <a:buFontTx/>
                        <a:buNone/>
                        <a:tabLst/>
                        <a:defRPr/>
                      </a:pPr>
                      <a:r>
                        <a:rPr lang="it-IT" dirty="0"/>
                        <a:t>↑ / =</a:t>
                      </a:r>
                    </a:p>
                    <a:p>
                      <a:pPr algn="ctr"/>
                      <a:endParaRPr lang="it-IT" dirty="0"/>
                    </a:p>
                  </a:txBody>
                  <a:tcPr/>
                </a:tc>
                <a:tc>
                  <a:txBody>
                    <a:bodyPr/>
                    <a:lstStyle/>
                    <a:p>
                      <a:pPr algn="ctr"/>
                      <a:endParaRPr lang="it-IT" dirty="0"/>
                    </a:p>
                    <a:p>
                      <a:pPr marL="0" marR="0" lvl="0" indent="0" algn="ctr" defTabSz="914400" rtl="0" eaLnBrk="1" fontAlgn="auto" latinLnBrk="0" hangingPunct="1">
                        <a:lnSpc>
                          <a:spcPct val="100000"/>
                        </a:lnSpc>
                        <a:spcBef>
                          <a:spcPts val="0"/>
                        </a:spcBef>
                        <a:spcAft>
                          <a:spcPts val="0"/>
                        </a:spcAft>
                        <a:buClrTx/>
                        <a:buSzTx/>
                        <a:buFontTx/>
                        <a:buNone/>
                        <a:tabLst/>
                        <a:defRPr/>
                      </a:pPr>
                      <a:r>
                        <a:rPr lang="it-IT" dirty="0"/>
                        <a:t>↑ / =</a:t>
                      </a:r>
                    </a:p>
                    <a:p>
                      <a:pPr algn="ctr"/>
                      <a:endParaRPr lang="it-IT" dirty="0"/>
                    </a:p>
                  </a:txBody>
                  <a:tcPr/>
                </a:tc>
                <a:tc>
                  <a:txBody>
                    <a:bodyPr/>
                    <a:lstStyle/>
                    <a:p>
                      <a:pPr algn="ctr"/>
                      <a:endParaRPr lang="it-IT" dirty="0"/>
                    </a:p>
                    <a:p>
                      <a:pPr algn="ctr"/>
                      <a:r>
                        <a:rPr lang="it-IT" dirty="0"/>
                        <a:t>Più chiaro</a:t>
                      </a:r>
                    </a:p>
                  </a:txBody>
                  <a:tcPr/>
                </a:tc>
                <a:extLst>
                  <a:ext uri="{0D108BD9-81ED-4DB2-BD59-A6C34878D82A}">
                    <a16:rowId xmlns:a16="http://schemas.microsoft.com/office/drawing/2014/main" val="3837289367"/>
                  </a:ext>
                </a:extLst>
              </a:tr>
              <a:tr h="370840">
                <a:tc>
                  <a:txBody>
                    <a:bodyPr/>
                    <a:lstStyle/>
                    <a:p>
                      <a:endParaRPr lang="it-IT" dirty="0"/>
                    </a:p>
                    <a:p>
                      <a:r>
                        <a:rPr lang="it-IT" dirty="0"/>
                        <a:t>POST-EPATICO</a:t>
                      </a:r>
                    </a:p>
                    <a:p>
                      <a:endParaRPr lang="it-IT" dirty="0"/>
                    </a:p>
                  </a:txBody>
                  <a:tcPr/>
                </a:tc>
                <a:tc>
                  <a:txBody>
                    <a:bodyPr/>
                    <a:lstStyle/>
                    <a:p>
                      <a:endParaRPr lang="it-IT" dirty="0"/>
                    </a:p>
                    <a:p>
                      <a:r>
                        <a:rPr lang="it-IT" dirty="0"/>
                        <a:t>CALCOLOSI, TUMORI</a:t>
                      </a:r>
                    </a:p>
                  </a:txBody>
                  <a:tcPr/>
                </a:tc>
                <a:tc>
                  <a:txBody>
                    <a:bodyPr/>
                    <a:lstStyle/>
                    <a:p>
                      <a:pPr algn="ctr"/>
                      <a:endParaRPr lang="it-IT" dirty="0"/>
                    </a:p>
                    <a:p>
                      <a:pPr marL="0" marR="0" lvl="0" indent="0" algn="ctr" defTabSz="914400" rtl="0" eaLnBrk="1" fontAlgn="auto" latinLnBrk="0" hangingPunct="1">
                        <a:lnSpc>
                          <a:spcPct val="100000"/>
                        </a:lnSpc>
                        <a:spcBef>
                          <a:spcPts val="0"/>
                        </a:spcBef>
                        <a:spcAft>
                          <a:spcPts val="0"/>
                        </a:spcAft>
                        <a:buClrTx/>
                        <a:buSzTx/>
                        <a:buFontTx/>
                        <a:buNone/>
                        <a:tabLst/>
                        <a:defRPr/>
                      </a:pPr>
                      <a:r>
                        <a:rPr lang="it-IT" dirty="0"/>
                        <a:t>Normale</a:t>
                      </a:r>
                    </a:p>
                  </a:txBody>
                  <a:tcPr/>
                </a:tc>
                <a:tc>
                  <a:txBody>
                    <a:bodyPr/>
                    <a:lstStyle/>
                    <a:p>
                      <a:pPr algn="ctr"/>
                      <a:endParaRPr lang="it-IT" dirty="0"/>
                    </a:p>
                    <a:p>
                      <a:pPr marL="0" marR="0" lvl="0" indent="0" algn="ctr" defTabSz="914400" rtl="0" eaLnBrk="1" fontAlgn="auto" latinLnBrk="0" hangingPunct="1">
                        <a:lnSpc>
                          <a:spcPct val="100000"/>
                        </a:lnSpc>
                        <a:spcBef>
                          <a:spcPts val="0"/>
                        </a:spcBef>
                        <a:spcAft>
                          <a:spcPts val="0"/>
                        </a:spcAft>
                        <a:buClrTx/>
                        <a:buSzTx/>
                        <a:buFontTx/>
                        <a:buNone/>
                        <a:tabLst/>
                        <a:defRPr/>
                      </a:pPr>
                      <a:r>
                        <a:rPr lang="it-IT" dirty="0"/>
                        <a:t>↑</a:t>
                      </a:r>
                    </a:p>
                    <a:p>
                      <a:pPr algn="ctr"/>
                      <a:endParaRPr lang="it-IT"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it-IT" dirty="0"/>
                    </a:p>
                    <a:p>
                      <a:pPr marL="0" marR="0" lvl="0" indent="0" algn="ctr" defTabSz="914400" rtl="0" eaLnBrk="1" fontAlgn="auto" latinLnBrk="0" hangingPunct="1">
                        <a:lnSpc>
                          <a:spcPct val="100000"/>
                        </a:lnSpc>
                        <a:spcBef>
                          <a:spcPts val="0"/>
                        </a:spcBef>
                        <a:spcAft>
                          <a:spcPts val="0"/>
                        </a:spcAft>
                        <a:buClrTx/>
                        <a:buSzTx/>
                        <a:buFontTx/>
                        <a:buNone/>
                        <a:tabLst/>
                        <a:defRPr/>
                      </a:pPr>
                      <a:r>
                        <a:rPr lang="it-IT" dirty="0"/>
                        <a:t>↓</a:t>
                      </a:r>
                    </a:p>
                    <a:p>
                      <a:pPr algn="ctr"/>
                      <a:endParaRPr lang="it-IT" dirty="0"/>
                    </a:p>
                  </a:txBody>
                  <a:tcPr/>
                </a:tc>
                <a:tc>
                  <a:txBody>
                    <a:bodyPr/>
                    <a:lstStyle/>
                    <a:p>
                      <a:pPr algn="ctr"/>
                      <a:endParaRPr lang="it-IT" dirty="0"/>
                    </a:p>
                    <a:p>
                      <a:pPr algn="ctr"/>
                      <a:r>
                        <a:rPr lang="it-IT" dirty="0"/>
                        <a:t>Chiaro, bianco</a:t>
                      </a:r>
                    </a:p>
                  </a:txBody>
                  <a:tcPr/>
                </a:tc>
                <a:extLst>
                  <a:ext uri="{0D108BD9-81ED-4DB2-BD59-A6C34878D82A}">
                    <a16:rowId xmlns:a16="http://schemas.microsoft.com/office/drawing/2014/main" val="1214751932"/>
                  </a:ext>
                </a:extLst>
              </a:tr>
            </a:tbl>
          </a:graphicData>
        </a:graphic>
      </p:graphicFrame>
      <p:sp>
        <p:nvSpPr>
          <p:cNvPr id="3" name="Arrow: Down 2">
            <a:extLst>
              <a:ext uri="{FF2B5EF4-FFF2-40B4-BE49-F238E27FC236}">
                <a16:creationId xmlns:a16="http://schemas.microsoft.com/office/drawing/2014/main" id="{D43542ED-3B62-A9F1-7BDC-7A973D9FA9AF}"/>
              </a:ext>
            </a:extLst>
          </p:cNvPr>
          <p:cNvSpPr/>
          <p:nvPr/>
        </p:nvSpPr>
        <p:spPr>
          <a:xfrm>
            <a:off x="8510954" y="5064369"/>
            <a:ext cx="316523" cy="43082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D0B4FE6-0E1B-8246-602A-2EF679FA0E4A}"/>
              </a:ext>
            </a:extLst>
          </p:cNvPr>
          <p:cNvSpPr txBox="1"/>
          <p:nvPr/>
        </p:nvSpPr>
        <p:spPr>
          <a:xfrm>
            <a:off x="7464669" y="5583114"/>
            <a:ext cx="2857500" cy="646331"/>
          </a:xfrm>
          <a:prstGeom prst="rect">
            <a:avLst/>
          </a:prstGeom>
          <a:noFill/>
        </p:spPr>
        <p:txBody>
          <a:bodyPr wrap="square" rtlCol="0">
            <a:spAutoFit/>
          </a:bodyPr>
          <a:lstStyle/>
          <a:p>
            <a:r>
              <a:rPr lang="en-US" dirty="0"/>
              <a:t>Derica dal </a:t>
            </a:r>
            <a:r>
              <a:rPr lang="en-US" dirty="0" err="1"/>
              <a:t>circolo</a:t>
            </a:r>
            <a:r>
              <a:rPr lang="en-US" dirty="0"/>
              <a:t> entero-</a:t>
            </a:r>
            <a:r>
              <a:rPr lang="en-US" dirty="0" err="1"/>
              <a:t>epatico</a:t>
            </a:r>
            <a:r>
              <a:rPr lang="en-US" dirty="0"/>
              <a:t> della bile</a:t>
            </a:r>
          </a:p>
        </p:txBody>
      </p:sp>
    </p:spTree>
    <p:extLst>
      <p:ext uri="{BB962C8B-B14F-4D97-AF65-F5344CB8AC3E}">
        <p14:creationId xmlns:p14="http://schemas.microsoft.com/office/powerpoint/2010/main" val="15177032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E22D81-BF1F-FE91-5036-E42015B741E1}"/>
              </a:ext>
            </a:extLst>
          </p:cNvPr>
          <p:cNvSpPr txBox="1"/>
          <p:nvPr/>
        </p:nvSpPr>
        <p:spPr>
          <a:xfrm>
            <a:off x="141402" y="240384"/>
            <a:ext cx="11774078" cy="6247864"/>
          </a:xfrm>
          <a:prstGeom prst="rect">
            <a:avLst/>
          </a:prstGeom>
          <a:noFill/>
        </p:spPr>
        <p:txBody>
          <a:bodyPr wrap="square" rtlCol="0">
            <a:spAutoFit/>
          </a:bodyPr>
          <a:lstStyle/>
          <a:p>
            <a:r>
              <a:rPr lang="it-IT" sz="2000" b="1" dirty="0"/>
              <a:t>Una studentessa universitaria di 20 anni con mal di gola viene visitata dal medico. Il tampone faringeo è positivo per SBEGA e viene prescritta </a:t>
            </a:r>
            <a:r>
              <a:rPr lang="it-IT" sz="2000" b="1" dirty="0" err="1"/>
              <a:t>diaminocillina</a:t>
            </a:r>
            <a:r>
              <a:rPr lang="it-IT" sz="2000" b="1" dirty="0"/>
              <a:t> intramuscolo. Due settimane dopo la ragazza al risveglio emette un volume ridotto di urine color rosso scuro. Ha inoltre febbre e piedi gonfi. Il medico esegue un esame delle urine che mostra </a:t>
            </a:r>
          </a:p>
          <a:p>
            <a:endParaRPr lang="it-IT" sz="2000" dirty="0"/>
          </a:p>
          <a:p>
            <a:r>
              <a:rPr lang="it-IT" sz="2000" b="1" dirty="0" err="1"/>
              <a:t>Stix</a:t>
            </a:r>
            <a:endParaRPr lang="it-IT" sz="2000" b="1" dirty="0"/>
          </a:p>
          <a:p>
            <a:r>
              <a:rPr lang="it-IT" sz="2000" dirty="0"/>
              <a:t>Colore		rosso</a:t>
            </a:r>
          </a:p>
          <a:p>
            <a:r>
              <a:rPr lang="it-IT" sz="2000" dirty="0"/>
              <a:t>Trasparenza	nebulosa</a:t>
            </a:r>
          </a:p>
          <a:p>
            <a:r>
              <a:rPr lang="it-IT" sz="2000" dirty="0"/>
              <a:t>pH 		6.0</a:t>
            </a:r>
          </a:p>
          <a:p>
            <a:r>
              <a:rPr lang="it-IT" sz="2000" dirty="0"/>
              <a:t>Proteine		100 mg/dL</a:t>
            </a:r>
          </a:p>
          <a:p>
            <a:r>
              <a:rPr lang="it-IT" sz="2000" dirty="0"/>
              <a:t>Sangue 		abbondante</a:t>
            </a:r>
            <a:br>
              <a:rPr lang="it-IT" sz="2000" dirty="0"/>
            </a:br>
            <a:r>
              <a:rPr lang="it-IT" sz="2000" dirty="0"/>
              <a:t>Nitriti		negativo</a:t>
            </a:r>
          </a:p>
          <a:p>
            <a:r>
              <a:rPr lang="it-IT" sz="2000" dirty="0"/>
              <a:t>Esterasi </a:t>
            </a:r>
            <a:r>
              <a:rPr lang="it-IT" sz="2000" dirty="0" err="1"/>
              <a:t>leucoc</a:t>
            </a:r>
            <a:r>
              <a:rPr lang="it-IT" sz="2000" dirty="0"/>
              <a:t>. 	negativo</a:t>
            </a:r>
          </a:p>
          <a:p>
            <a:r>
              <a:rPr lang="it-IT" sz="2000" dirty="0"/>
              <a:t>Glucosio		negativo</a:t>
            </a:r>
          </a:p>
          <a:p>
            <a:r>
              <a:rPr lang="it-IT" sz="2000" dirty="0"/>
              <a:t>Chetoni		tracce</a:t>
            </a:r>
          </a:p>
          <a:p>
            <a:r>
              <a:rPr lang="it-IT" sz="2000" dirty="0"/>
              <a:t>Bilirubina	negativo</a:t>
            </a:r>
          </a:p>
          <a:p>
            <a:r>
              <a:rPr lang="it-IT" sz="2000" dirty="0" err="1"/>
              <a:t>Urobilinogeno</a:t>
            </a:r>
            <a:r>
              <a:rPr lang="it-IT" sz="2000" dirty="0"/>
              <a:t>	normale</a:t>
            </a:r>
          </a:p>
          <a:p>
            <a:endParaRPr lang="it-IT" sz="2000" dirty="0"/>
          </a:p>
          <a:p>
            <a:r>
              <a:rPr lang="it-IT" sz="2000" b="1" dirty="0"/>
              <a:t>Microscopio</a:t>
            </a:r>
          </a:p>
          <a:p>
            <a:r>
              <a:rPr lang="it-IT" sz="2000" dirty="0"/>
              <a:t>Eritrociti con forme </a:t>
            </a:r>
            <a:r>
              <a:rPr lang="it-IT" sz="2000" dirty="0" err="1"/>
              <a:t>dismorfiche</a:t>
            </a:r>
            <a:endParaRPr lang="it-IT" sz="2000" dirty="0"/>
          </a:p>
        </p:txBody>
      </p:sp>
      <p:sp>
        <p:nvSpPr>
          <p:cNvPr id="3" name="TextBox 2">
            <a:extLst>
              <a:ext uri="{FF2B5EF4-FFF2-40B4-BE49-F238E27FC236}">
                <a16:creationId xmlns:a16="http://schemas.microsoft.com/office/drawing/2014/main" id="{E7B22EE3-BAE4-48CB-C23A-49A1A3833835}"/>
              </a:ext>
            </a:extLst>
          </p:cNvPr>
          <p:cNvSpPr txBox="1"/>
          <p:nvPr/>
        </p:nvSpPr>
        <p:spPr>
          <a:xfrm>
            <a:off x="4199640" y="1578989"/>
            <a:ext cx="7107811" cy="2246769"/>
          </a:xfrm>
          <a:prstGeom prst="rect">
            <a:avLst/>
          </a:prstGeom>
          <a:noFill/>
        </p:spPr>
        <p:txBody>
          <a:bodyPr wrap="square" rtlCol="0">
            <a:spAutoFit/>
          </a:bodyPr>
          <a:lstStyle/>
          <a:p>
            <a:pPr>
              <a:spcBef>
                <a:spcPts val="600"/>
              </a:spcBef>
            </a:pPr>
            <a:r>
              <a:rPr lang="it-IT" sz="2400" b="1" dirty="0"/>
              <a:t>Qual è la più probabile causa della proteinuria?</a:t>
            </a:r>
          </a:p>
          <a:p>
            <a:pPr marL="285750" indent="-285750">
              <a:spcBef>
                <a:spcPts val="600"/>
              </a:spcBef>
              <a:buFont typeface="Wingdings" panose="05000000000000000000" pitchFamily="2" charset="2"/>
              <a:buChar char="q"/>
            </a:pPr>
            <a:r>
              <a:rPr lang="it-IT" sz="2400" dirty="0"/>
              <a:t>Danno glomerulare</a:t>
            </a:r>
          </a:p>
          <a:p>
            <a:pPr marL="285750" indent="-285750">
              <a:spcBef>
                <a:spcPts val="600"/>
              </a:spcBef>
              <a:buFont typeface="Wingdings" panose="05000000000000000000" pitchFamily="2" charset="2"/>
              <a:buChar char="q"/>
            </a:pPr>
            <a:r>
              <a:rPr lang="it-IT" sz="2400" dirty="0"/>
              <a:t>Disturbo delle basse vie urinarie</a:t>
            </a:r>
          </a:p>
          <a:p>
            <a:pPr marL="285750" indent="-285750">
              <a:spcBef>
                <a:spcPts val="600"/>
              </a:spcBef>
              <a:buFont typeface="Wingdings" panose="05000000000000000000" pitchFamily="2" charset="2"/>
              <a:buChar char="q"/>
            </a:pPr>
            <a:r>
              <a:rPr lang="it-IT" sz="2400" dirty="0"/>
              <a:t>Disturbo </a:t>
            </a:r>
            <a:r>
              <a:rPr lang="it-IT" sz="2400" dirty="0" err="1"/>
              <a:t>pre</a:t>
            </a:r>
            <a:r>
              <a:rPr lang="it-IT" sz="2400" dirty="0"/>
              <a:t>-renale</a:t>
            </a:r>
          </a:p>
          <a:p>
            <a:pPr marL="285750" indent="-285750">
              <a:spcBef>
                <a:spcPts val="600"/>
              </a:spcBef>
              <a:buFont typeface="Wingdings" panose="05000000000000000000" pitchFamily="2" charset="2"/>
              <a:buChar char="q"/>
            </a:pPr>
            <a:r>
              <a:rPr lang="it-IT" sz="2400" dirty="0"/>
              <a:t>Danno tubulare</a:t>
            </a:r>
          </a:p>
        </p:txBody>
      </p:sp>
      <p:sp>
        <p:nvSpPr>
          <p:cNvPr id="4" name="TextBox 3">
            <a:extLst>
              <a:ext uri="{FF2B5EF4-FFF2-40B4-BE49-F238E27FC236}">
                <a16:creationId xmlns:a16="http://schemas.microsoft.com/office/drawing/2014/main" id="{F308830B-1030-3BF3-4D84-46096054AF8F}"/>
              </a:ext>
            </a:extLst>
          </p:cNvPr>
          <p:cNvSpPr txBox="1"/>
          <p:nvPr/>
        </p:nvSpPr>
        <p:spPr>
          <a:xfrm>
            <a:off x="4199639" y="3938463"/>
            <a:ext cx="7107811" cy="2246769"/>
          </a:xfrm>
          <a:prstGeom prst="rect">
            <a:avLst/>
          </a:prstGeom>
          <a:noFill/>
        </p:spPr>
        <p:txBody>
          <a:bodyPr wrap="square" rtlCol="0">
            <a:spAutoFit/>
          </a:bodyPr>
          <a:lstStyle/>
          <a:p>
            <a:pPr>
              <a:spcBef>
                <a:spcPts val="600"/>
              </a:spcBef>
            </a:pPr>
            <a:r>
              <a:rPr lang="it-IT" sz="2400" b="1" dirty="0"/>
              <a:t>Che cosa indica la presenza di eritrociti </a:t>
            </a:r>
            <a:r>
              <a:rPr lang="it-IT" sz="2400" b="1" dirty="0" err="1"/>
              <a:t>dismorfici</a:t>
            </a:r>
            <a:r>
              <a:rPr lang="it-IT" sz="2400" b="1" dirty="0"/>
              <a:t>?</a:t>
            </a:r>
          </a:p>
          <a:p>
            <a:pPr marL="285750" indent="-285750">
              <a:spcBef>
                <a:spcPts val="600"/>
              </a:spcBef>
              <a:buFont typeface="Wingdings" panose="05000000000000000000" pitchFamily="2" charset="2"/>
              <a:buChar char="q"/>
            </a:pPr>
            <a:r>
              <a:rPr lang="it-IT" sz="2400" dirty="0"/>
              <a:t>Sanguinamento da calcoli renali</a:t>
            </a:r>
          </a:p>
          <a:p>
            <a:pPr marL="285750" indent="-285750">
              <a:spcBef>
                <a:spcPts val="600"/>
              </a:spcBef>
              <a:buFont typeface="Wingdings" panose="05000000000000000000" pitchFamily="2" charset="2"/>
              <a:buChar char="q"/>
            </a:pPr>
            <a:r>
              <a:rPr lang="it-IT" sz="2400" dirty="0"/>
              <a:t>Malattia renale a sede glomerulare</a:t>
            </a:r>
          </a:p>
          <a:p>
            <a:pPr marL="285750" indent="-285750">
              <a:spcBef>
                <a:spcPts val="600"/>
              </a:spcBef>
              <a:buFont typeface="Wingdings" panose="05000000000000000000" pitchFamily="2" charset="2"/>
              <a:buChar char="q"/>
            </a:pPr>
            <a:r>
              <a:rPr lang="it-IT" sz="2400" dirty="0"/>
              <a:t>Infezione urinaria</a:t>
            </a:r>
          </a:p>
          <a:p>
            <a:pPr marL="285750" indent="-285750">
              <a:spcBef>
                <a:spcPts val="600"/>
              </a:spcBef>
              <a:buFont typeface="Wingdings" panose="05000000000000000000" pitchFamily="2" charset="2"/>
              <a:buChar char="q"/>
            </a:pPr>
            <a:r>
              <a:rPr lang="it-IT" sz="2400" dirty="0"/>
              <a:t>Probabile contaminazione da sangue mestruale</a:t>
            </a:r>
          </a:p>
        </p:txBody>
      </p:sp>
    </p:spTree>
    <p:extLst>
      <p:ext uri="{BB962C8B-B14F-4D97-AF65-F5344CB8AC3E}">
        <p14:creationId xmlns:p14="http://schemas.microsoft.com/office/powerpoint/2010/main" val="4029443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3FAE6C-58A4-5EB4-994D-74B7B9BADD15}"/>
              </a:ext>
            </a:extLst>
          </p:cNvPr>
          <p:cNvSpPr txBox="1"/>
          <p:nvPr/>
        </p:nvSpPr>
        <p:spPr>
          <a:xfrm>
            <a:off x="141402" y="240384"/>
            <a:ext cx="11774078" cy="5632311"/>
          </a:xfrm>
          <a:prstGeom prst="rect">
            <a:avLst/>
          </a:prstGeom>
          <a:noFill/>
        </p:spPr>
        <p:txBody>
          <a:bodyPr wrap="square" rtlCol="0">
            <a:spAutoFit/>
          </a:bodyPr>
          <a:lstStyle/>
          <a:p>
            <a:r>
              <a:rPr lang="it-IT" sz="2000" b="1" dirty="0"/>
              <a:t>Una bambina di 8 anni lamenta la sensazione di dover urinare costantemente e di sentire bruciore quando urina. L’esame delle urine mostra:</a:t>
            </a:r>
          </a:p>
          <a:p>
            <a:endParaRPr lang="it-IT" sz="2000" dirty="0"/>
          </a:p>
          <a:p>
            <a:r>
              <a:rPr lang="it-IT" sz="2000" b="1" dirty="0" err="1"/>
              <a:t>Stix</a:t>
            </a:r>
            <a:endParaRPr lang="it-IT" sz="2000" b="1" dirty="0"/>
          </a:p>
          <a:p>
            <a:r>
              <a:rPr lang="it-IT" sz="2000" dirty="0"/>
              <a:t>Colore		chiaro</a:t>
            </a:r>
          </a:p>
          <a:p>
            <a:r>
              <a:rPr lang="it-IT" sz="2000" dirty="0"/>
              <a:t>pH 		7.5</a:t>
            </a:r>
          </a:p>
          <a:p>
            <a:r>
              <a:rPr lang="it-IT" sz="2000" dirty="0"/>
              <a:t>Proteine		tracce</a:t>
            </a:r>
          </a:p>
          <a:p>
            <a:r>
              <a:rPr lang="it-IT" sz="2000" dirty="0"/>
              <a:t>Sangue 		negativo</a:t>
            </a:r>
            <a:br>
              <a:rPr lang="it-IT" sz="2000" dirty="0"/>
            </a:br>
            <a:r>
              <a:rPr lang="it-IT" sz="2000" dirty="0"/>
              <a:t>Nitriti		positivo</a:t>
            </a:r>
          </a:p>
          <a:p>
            <a:r>
              <a:rPr lang="it-IT" sz="2000" dirty="0"/>
              <a:t>Esterasi </a:t>
            </a:r>
            <a:r>
              <a:rPr lang="it-IT" sz="2000" dirty="0" err="1"/>
              <a:t>leucoc</a:t>
            </a:r>
            <a:r>
              <a:rPr lang="it-IT" sz="2000" dirty="0"/>
              <a:t>. 	positivo</a:t>
            </a:r>
          </a:p>
          <a:p>
            <a:r>
              <a:rPr lang="it-IT" sz="2000" dirty="0"/>
              <a:t>Glucosio		negativo</a:t>
            </a:r>
          </a:p>
          <a:p>
            <a:r>
              <a:rPr lang="it-IT" sz="2000" dirty="0"/>
              <a:t>Chetoni		tracce</a:t>
            </a:r>
          </a:p>
          <a:p>
            <a:r>
              <a:rPr lang="it-IT" sz="2000" dirty="0"/>
              <a:t>Bilirubina	negativo</a:t>
            </a:r>
          </a:p>
          <a:p>
            <a:r>
              <a:rPr lang="it-IT" sz="2000" dirty="0" err="1"/>
              <a:t>Urobilinogeno</a:t>
            </a:r>
            <a:r>
              <a:rPr lang="it-IT" sz="2000" dirty="0"/>
              <a:t>	normale</a:t>
            </a:r>
          </a:p>
          <a:p>
            <a:endParaRPr lang="it-IT" sz="2000" dirty="0"/>
          </a:p>
          <a:p>
            <a:r>
              <a:rPr lang="it-IT" sz="2000" b="1" dirty="0"/>
              <a:t>Microscopio</a:t>
            </a:r>
          </a:p>
          <a:p>
            <a:r>
              <a:rPr lang="it-IT" sz="2000" dirty="0"/>
              <a:t>Eritrociti con forme </a:t>
            </a:r>
            <a:r>
              <a:rPr lang="it-IT" sz="2000" dirty="0" err="1"/>
              <a:t>dismorfiche</a:t>
            </a:r>
            <a:endParaRPr lang="it-IT" sz="2000" dirty="0"/>
          </a:p>
          <a:p>
            <a:r>
              <a:rPr lang="it-IT" sz="2000" dirty="0"/>
              <a:t>Leucociti: 	aggregati di GB</a:t>
            </a:r>
          </a:p>
        </p:txBody>
      </p:sp>
      <p:sp>
        <p:nvSpPr>
          <p:cNvPr id="3" name="TextBox 2">
            <a:extLst>
              <a:ext uri="{FF2B5EF4-FFF2-40B4-BE49-F238E27FC236}">
                <a16:creationId xmlns:a16="http://schemas.microsoft.com/office/drawing/2014/main" id="{603D03B5-E18D-A01B-448A-46B02D47D1DB}"/>
              </a:ext>
            </a:extLst>
          </p:cNvPr>
          <p:cNvSpPr txBox="1"/>
          <p:nvPr/>
        </p:nvSpPr>
        <p:spPr>
          <a:xfrm>
            <a:off x="4567284" y="1578989"/>
            <a:ext cx="7483314" cy="2246769"/>
          </a:xfrm>
          <a:prstGeom prst="rect">
            <a:avLst/>
          </a:prstGeom>
          <a:noFill/>
        </p:spPr>
        <p:txBody>
          <a:bodyPr wrap="square" rtlCol="0">
            <a:spAutoFit/>
          </a:bodyPr>
          <a:lstStyle/>
          <a:p>
            <a:pPr>
              <a:spcBef>
                <a:spcPts val="600"/>
              </a:spcBef>
            </a:pPr>
            <a:r>
              <a:rPr lang="it-IT" sz="2400" b="1" dirty="0"/>
              <a:t>Da cosa è probabilmente causata la positività dei nitriti?</a:t>
            </a:r>
          </a:p>
          <a:p>
            <a:pPr marL="285750" indent="-285750">
              <a:spcBef>
                <a:spcPts val="600"/>
              </a:spcBef>
              <a:buFont typeface="Wingdings" panose="05000000000000000000" pitchFamily="2" charset="2"/>
              <a:buChar char="q"/>
            </a:pPr>
            <a:r>
              <a:rPr lang="it-IT" sz="2400" dirty="0"/>
              <a:t>Infezione da batteri Gram-negativi</a:t>
            </a:r>
          </a:p>
          <a:p>
            <a:pPr marL="285750" indent="-285750">
              <a:spcBef>
                <a:spcPts val="600"/>
              </a:spcBef>
              <a:buFont typeface="Wingdings" panose="05000000000000000000" pitchFamily="2" charset="2"/>
              <a:buChar char="q"/>
            </a:pPr>
            <a:r>
              <a:rPr lang="it-IT" sz="2400" dirty="0"/>
              <a:t>Infezione da batteri Gram-positivi</a:t>
            </a:r>
          </a:p>
          <a:p>
            <a:pPr marL="285750" indent="-285750">
              <a:spcBef>
                <a:spcPts val="600"/>
              </a:spcBef>
              <a:buFont typeface="Wingdings" panose="05000000000000000000" pitchFamily="2" charset="2"/>
              <a:buChar char="q"/>
            </a:pPr>
            <a:r>
              <a:rPr lang="it-IT" sz="2400" dirty="0"/>
              <a:t>Infezione da lieviti</a:t>
            </a:r>
          </a:p>
          <a:p>
            <a:pPr marL="285750" indent="-285750">
              <a:spcBef>
                <a:spcPts val="600"/>
              </a:spcBef>
              <a:buFont typeface="Wingdings" panose="05000000000000000000" pitchFamily="2" charset="2"/>
              <a:buChar char="q"/>
            </a:pPr>
            <a:r>
              <a:rPr lang="it-IT" sz="2400" dirty="0"/>
              <a:t>Campione refrigerato non adatto all’analisi</a:t>
            </a:r>
          </a:p>
        </p:txBody>
      </p:sp>
      <p:sp>
        <p:nvSpPr>
          <p:cNvPr id="4" name="TextBox 3">
            <a:extLst>
              <a:ext uri="{FF2B5EF4-FFF2-40B4-BE49-F238E27FC236}">
                <a16:creationId xmlns:a16="http://schemas.microsoft.com/office/drawing/2014/main" id="{8779DDE9-C586-B9B0-871A-40C525EA71FD}"/>
              </a:ext>
            </a:extLst>
          </p:cNvPr>
          <p:cNvSpPr txBox="1"/>
          <p:nvPr/>
        </p:nvSpPr>
        <p:spPr>
          <a:xfrm>
            <a:off x="4567283" y="3938463"/>
            <a:ext cx="7560301" cy="2246769"/>
          </a:xfrm>
          <a:prstGeom prst="rect">
            <a:avLst/>
          </a:prstGeom>
          <a:noFill/>
        </p:spPr>
        <p:txBody>
          <a:bodyPr wrap="square" rtlCol="0">
            <a:spAutoFit/>
          </a:bodyPr>
          <a:lstStyle/>
          <a:p>
            <a:pPr>
              <a:spcBef>
                <a:spcPts val="600"/>
              </a:spcBef>
            </a:pPr>
            <a:r>
              <a:rPr lang="it-IT" sz="2400" b="1" dirty="0"/>
              <a:t>Il pH alcalino di questa paziente è dovuto alla presenza di?</a:t>
            </a:r>
          </a:p>
          <a:p>
            <a:pPr marL="285750" indent="-285750">
              <a:spcBef>
                <a:spcPts val="600"/>
              </a:spcBef>
              <a:buFont typeface="Wingdings" panose="05000000000000000000" pitchFamily="2" charset="2"/>
              <a:buChar char="q"/>
            </a:pPr>
            <a:r>
              <a:rPr lang="it-IT" sz="2400" dirty="0"/>
              <a:t>Batteri produttori di ureasi</a:t>
            </a:r>
          </a:p>
          <a:p>
            <a:pPr marL="285750" indent="-285750">
              <a:spcBef>
                <a:spcPts val="600"/>
              </a:spcBef>
              <a:buFont typeface="Wingdings" panose="05000000000000000000" pitchFamily="2" charset="2"/>
              <a:buChar char="q"/>
            </a:pPr>
            <a:r>
              <a:rPr lang="it-IT" sz="2400" dirty="0"/>
              <a:t>Esterasi leucocitaria</a:t>
            </a:r>
          </a:p>
          <a:p>
            <a:pPr marL="285750" indent="-285750">
              <a:spcBef>
                <a:spcPts val="600"/>
              </a:spcBef>
              <a:buFont typeface="Wingdings" panose="05000000000000000000" pitchFamily="2" charset="2"/>
              <a:buChar char="q"/>
            </a:pPr>
            <a:r>
              <a:rPr lang="it-IT" sz="2400" dirty="0"/>
              <a:t>Nitriti</a:t>
            </a:r>
          </a:p>
          <a:p>
            <a:pPr marL="285750" indent="-285750">
              <a:spcBef>
                <a:spcPts val="600"/>
              </a:spcBef>
              <a:buFont typeface="Wingdings" panose="05000000000000000000" pitchFamily="2" charset="2"/>
              <a:buChar char="q"/>
            </a:pPr>
            <a:r>
              <a:rPr lang="it-IT" sz="2400" dirty="0"/>
              <a:t>Proteine</a:t>
            </a:r>
          </a:p>
        </p:txBody>
      </p:sp>
    </p:spTree>
    <p:extLst>
      <p:ext uri="{BB962C8B-B14F-4D97-AF65-F5344CB8AC3E}">
        <p14:creationId xmlns:p14="http://schemas.microsoft.com/office/powerpoint/2010/main" val="395468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3FAE6C-58A4-5EB4-994D-74B7B9BADD15}"/>
              </a:ext>
            </a:extLst>
          </p:cNvPr>
          <p:cNvSpPr txBox="1"/>
          <p:nvPr/>
        </p:nvSpPr>
        <p:spPr>
          <a:xfrm>
            <a:off x="141402" y="240384"/>
            <a:ext cx="11774078" cy="6555641"/>
          </a:xfrm>
          <a:prstGeom prst="rect">
            <a:avLst/>
          </a:prstGeom>
          <a:noFill/>
        </p:spPr>
        <p:txBody>
          <a:bodyPr wrap="square" rtlCol="0">
            <a:spAutoFit/>
          </a:bodyPr>
          <a:lstStyle/>
          <a:p>
            <a:r>
              <a:rPr lang="it-IT" sz="2000" b="1" dirty="0"/>
              <a:t>Un bambino di </a:t>
            </a:r>
            <a:r>
              <a:rPr lang="it-IT" sz="2000" b="1"/>
              <a:t>9 aa ha </a:t>
            </a:r>
            <a:r>
              <a:rPr lang="it-IT" sz="2000" b="1" dirty="0"/>
              <a:t>un’anamnesi di recente infezione virale. Si sente debole, febbricitante e in stato di malessere globale. Beve spesso e urina in modo abbondante. Ha un respiro con odore fruttato. Esegue esami ematici e delle urine:</a:t>
            </a:r>
          </a:p>
          <a:p>
            <a:endParaRPr lang="it-IT" sz="2000" dirty="0"/>
          </a:p>
          <a:p>
            <a:r>
              <a:rPr lang="it-IT" sz="2000" b="1" dirty="0" err="1"/>
              <a:t>Stix</a:t>
            </a:r>
            <a:endParaRPr lang="it-IT" sz="2000" b="1" dirty="0"/>
          </a:p>
          <a:p>
            <a:r>
              <a:rPr lang="it-IT" sz="2000" dirty="0"/>
              <a:t>Colore		chiaro</a:t>
            </a:r>
          </a:p>
          <a:p>
            <a:r>
              <a:rPr lang="it-IT" sz="2000" dirty="0"/>
              <a:t>Trasparenza	Limpida</a:t>
            </a:r>
          </a:p>
          <a:p>
            <a:r>
              <a:rPr lang="it-IT" sz="2000" dirty="0"/>
              <a:t>pH 		5.0</a:t>
            </a:r>
            <a:br>
              <a:rPr lang="it-IT" sz="2000" dirty="0"/>
            </a:br>
            <a:r>
              <a:rPr lang="it-IT" sz="2000" dirty="0"/>
              <a:t>PS 		1.005 (</a:t>
            </a:r>
            <a:r>
              <a:rPr lang="it-IT" sz="2000" dirty="0" err="1"/>
              <a:t>stix</a:t>
            </a:r>
            <a:r>
              <a:rPr lang="it-IT" sz="2000" dirty="0"/>
              <a:t>)</a:t>
            </a:r>
          </a:p>
          <a:p>
            <a:r>
              <a:rPr lang="it-IT" sz="2000" dirty="0"/>
              <a:t>Proteine		negativo</a:t>
            </a:r>
          </a:p>
          <a:p>
            <a:r>
              <a:rPr lang="it-IT" sz="2000" dirty="0"/>
              <a:t>Sangue 		negativo</a:t>
            </a:r>
            <a:br>
              <a:rPr lang="it-IT" sz="2000" dirty="0"/>
            </a:br>
            <a:r>
              <a:rPr lang="it-IT" sz="2000" dirty="0"/>
              <a:t>Nitriti		negativo</a:t>
            </a:r>
          </a:p>
          <a:p>
            <a:r>
              <a:rPr lang="it-IT" sz="2000" dirty="0"/>
              <a:t>Esterasi </a:t>
            </a:r>
            <a:r>
              <a:rPr lang="it-IT" sz="2000" dirty="0" err="1"/>
              <a:t>leucoc</a:t>
            </a:r>
            <a:r>
              <a:rPr lang="it-IT" sz="2000" dirty="0"/>
              <a:t>. 	negativo</a:t>
            </a:r>
          </a:p>
          <a:p>
            <a:r>
              <a:rPr lang="it-IT" sz="2000" dirty="0"/>
              <a:t>Glucosio		++++</a:t>
            </a:r>
          </a:p>
          <a:p>
            <a:r>
              <a:rPr lang="it-IT" sz="2000" dirty="0"/>
              <a:t>Chetoni		+++</a:t>
            </a:r>
          </a:p>
          <a:p>
            <a:r>
              <a:rPr lang="it-IT" sz="2000" dirty="0"/>
              <a:t>Bilirubina	negativo</a:t>
            </a:r>
          </a:p>
          <a:p>
            <a:r>
              <a:rPr lang="it-IT" sz="2000" dirty="0" err="1"/>
              <a:t>Urobilinogeno</a:t>
            </a:r>
            <a:r>
              <a:rPr lang="it-IT" sz="2000" dirty="0"/>
              <a:t>	normale</a:t>
            </a:r>
          </a:p>
          <a:p>
            <a:endParaRPr lang="it-IT" sz="2000" dirty="0"/>
          </a:p>
          <a:p>
            <a:r>
              <a:rPr lang="it-IT" sz="2000" b="1" dirty="0"/>
              <a:t>Microscopio</a:t>
            </a:r>
          </a:p>
          <a:p>
            <a:r>
              <a:rPr lang="it-IT" sz="2000" dirty="0"/>
              <a:t>Eritrociti 	</a:t>
            </a:r>
            <a:r>
              <a:rPr lang="it-IT" sz="2000" dirty="0" err="1"/>
              <a:t>neg</a:t>
            </a:r>
            <a:endParaRPr lang="it-IT" sz="2000" dirty="0"/>
          </a:p>
          <a:p>
            <a:r>
              <a:rPr lang="it-IT" sz="2000" dirty="0"/>
              <a:t>Leucociti: 	</a:t>
            </a:r>
            <a:r>
              <a:rPr lang="it-IT" sz="2000" dirty="0" err="1"/>
              <a:t>neg</a:t>
            </a:r>
            <a:endParaRPr lang="it-IT" sz="2000" dirty="0"/>
          </a:p>
        </p:txBody>
      </p:sp>
      <p:sp>
        <p:nvSpPr>
          <p:cNvPr id="3" name="TextBox 2">
            <a:extLst>
              <a:ext uri="{FF2B5EF4-FFF2-40B4-BE49-F238E27FC236}">
                <a16:creationId xmlns:a16="http://schemas.microsoft.com/office/drawing/2014/main" id="{603D03B5-E18D-A01B-448A-46B02D47D1DB}"/>
              </a:ext>
            </a:extLst>
          </p:cNvPr>
          <p:cNvSpPr txBox="1"/>
          <p:nvPr/>
        </p:nvSpPr>
        <p:spPr>
          <a:xfrm>
            <a:off x="4538218" y="1272618"/>
            <a:ext cx="7483314" cy="2616101"/>
          </a:xfrm>
          <a:prstGeom prst="rect">
            <a:avLst/>
          </a:prstGeom>
          <a:noFill/>
        </p:spPr>
        <p:txBody>
          <a:bodyPr wrap="square" rtlCol="0">
            <a:spAutoFit/>
          </a:bodyPr>
          <a:lstStyle/>
          <a:p>
            <a:pPr>
              <a:spcBef>
                <a:spcPts val="600"/>
              </a:spcBef>
            </a:pPr>
            <a:r>
              <a:rPr lang="it-IT" sz="2400" b="1" dirty="0"/>
              <a:t>A che cos’è dovuto il contrasto tra tanto glucosio e un basso PS?</a:t>
            </a:r>
          </a:p>
          <a:p>
            <a:pPr marL="285750" indent="-285750">
              <a:spcBef>
                <a:spcPts val="600"/>
              </a:spcBef>
              <a:buFont typeface="Wingdings" panose="05000000000000000000" pitchFamily="2" charset="2"/>
              <a:buChar char="q"/>
            </a:pPr>
            <a:r>
              <a:rPr lang="it-IT" sz="2400" dirty="0"/>
              <a:t>Diluizione dell’urina per la poliuria</a:t>
            </a:r>
          </a:p>
          <a:p>
            <a:pPr marL="285750" indent="-285750">
              <a:spcBef>
                <a:spcPts val="600"/>
              </a:spcBef>
              <a:buFont typeface="Wingdings" panose="05000000000000000000" pitchFamily="2" charset="2"/>
              <a:buChar char="q"/>
            </a:pPr>
            <a:r>
              <a:rPr lang="it-IT" sz="2400" dirty="0"/>
              <a:t>Calcolo del PS dello </a:t>
            </a:r>
            <a:r>
              <a:rPr lang="it-IT" sz="2400" dirty="0" err="1"/>
              <a:t>stix</a:t>
            </a:r>
            <a:r>
              <a:rPr lang="it-IT" sz="2400" dirty="0"/>
              <a:t> solo sulla concentrazione ionica</a:t>
            </a:r>
          </a:p>
          <a:p>
            <a:pPr marL="285750" indent="-285750">
              <a:spcBef>
                <a:spcPts val="600"/>
              </a:spcBef>
              <a:buFont typeface="Wingdings" panose="05000000000000000000" pitchFamily="2" charset="2"/>
              <a:buChar char="q"/>
            </a:pPr>
            <a:r>
              <a:rPr lang="it-IT" sz="2400" dirty="0"/>
              <a:t>Scadenza del reattivo presente sullo </a:t>
            </a:r>
            <a:r>
              <a:rPr lang="it-IT" sz="2400" dirty="0" err="1"/>
              <a:t>stix</a:t>
            </a:r>
            <a:endParaRPr lang="it-IT" sz="2400" dirty="0"/>
          </a:p>
          <a:p>
            <a:pPr marL="285750" indent="-285750">
              <a:spcBef>
                <a:spcPts val="600"/>
              </a:spcBef>
              <a:buFont typeface="Wingdings" panose="05000000000000000000" pitchFamily="2" charset="2"/>
              <a:buChar char="q"/>
            </a:pPr>
            <a:r>
              <a:rPr lang="it-IT" sz="2400" dirty="0"/>
              <a:t>Presenza di corpi chetonici</a:t>
            </a:r>
          </a:p>
        </p:txBody>
      </p:sp>
      <p:sp>
        <p:nvSpPr>
          <p:cNvPr id="4" name="TextBox 3">
            <a:extLst>
              <a:ext uri="{FF2B5EF4-FFF2-40B4-BE49-F238E27FC236}">
                <a16:creationId xmlns:a16="http://schemas.microsoft.com/office/drawing/2014/main" id="{8779DDE9-C586-B9B0-871A-40C525EA71FD}"/>
              </a:ext>
            </a:extLst>
          </p:cNvPr>
          <p:cNvSpPr txBox="1"/>
          <p:nvPr/>
        </p:nvSpPr>
        <p:spPr>
          <a:xfrm>
            <a:off x="4567283" y="3938463"/>
            <a:ext cx="7560301" cy="2246769"/>
          </a:xfrm>
          <a:prstGeom prst="rect">
            <a:avLst/>
          </a:prstGeom>
          <a:noFill/>
        </p:spPr>
        <p:txBody>
          <a:bodyPr wrap="square" rtlCol="0">
            <a:spAutoFit/>
          </a:bodyPr>
          <a:lstStyle/>
          <a:p>
            <a:pPr>
              <a:spcBef>
                <a:spcPts val="600"/>
              </a:spcBef>
            </a:pPr>
            <a:r>
              <a:rPr lang="it-IT" sz="2400" b="1" dirty="0"/>
              <a:t>Quale delle seguenti condizioni potrebbe aver il bambino?</a:t>
            </a:r>
          </a:p>
          <a:p>
            <a:pPr marL="285750" indent="-285750">
              <a:spcBef>
                <a:spcPts val="600"/>
              </a:spcBef>
              <a:buFont typeface="Wingdings" panose="05000000000000000000" pitchFamily="2" charset="2"/>
              <a:buChar char="q"/>
            </a:pPr>
            <a:r>
              <a:rPr lang="it-IT" sz="2400" dirty="0"/>
              <a:t>Glomerulonefrite post streptococcica</a:t>
            </a:r>
          </a:p>
          <a:p>
            <a:pPr marL="285750" indent="-285750">
              <a:spcBef>
                <a:spcPts val="600"/>
              </a:spcBef>
              <a:buFont typeface="Wingdings" panose="05000000000000000000" pitchFamily="2" charset="2"/>
              <a:buChar char="q"/>
            </a:pPr>
            <a:r>
              <a:rPr lang="it-IT" sz="2400" dirty="0"/>
              <a:t>Chetoacidosi diabetica</a:t>
            </a:r>
          </a:p>
          <a:p>
            <a:pPr marL="285750" indent="-285750">
              <a:spcBef>
                <a:spcPts val="600"/>
              </a:spcBef>
              <a:buFont typeface="Wingdings" panose="05000000000000000000" pitchFamily="2" charset="2"/>
              <a:buChar char="q"/>
            </a:pPr>
            <a:r>
              <a:rPr lang="it-IT" sz="2400" dirty="0"/>
              <a:t>Diabete insipido</a:t>
            </a:r>
          </a:p>
          <a:p>
            <a:pPr marL="285750" indent="-285750">
              <a:spcBef>
                <a:spcPts val="600"/>
              </a:spcBef>
              <a:buFont typeface="Wingdings" panose="05000000000000000000" pitchFamily="2" charset="2"/>
              <a:buChar char="q"/>
            </a:pPr>
            <a:r>
              <a:rPr lang="it-IT" sz="2400" dirty="0"/>
              <a:t>Anoressia nervosa</a:t>
            </a:r>
          </a:p>
        </p:txBody>
      </p:sp>
    </p:spTree>
    <p:extLst>
      <p:ext uri="{BB962C8B-B14F-4D97-AF65-F5344CB8AC3E}">
        <p14:creationId xmlns:p14="http://schemas.microsoft.com/office/powerpoint/2010/main" val="245516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3FAE6C-58A4-5EB4-994D-74B7B9BADD15}"/>
              </a:ext>
            </a:extLst>
          </p:cNvPr>
          <p:cNvSpPr txBox="1"/>
          <p:nvPr/>
        </p:nvSpPr>
        <p:spPr>
          <a:xfrm>
            <a:off x="141402" y="240384"/>
            <a:ext cx="11774078" cy="5940088"/>
          </a:xfrm>
          <a:prstGeom prst="rect">
            <a:avLst/>
          </a:prstGeom>
          <a:noFill/>
        </p:spPr>
        <p:txBody>
          <a:bodyPr wrap="square" rtlCol="0">
            <a:spAutoFit/>
          </a:bodyPr>
          <a:lstStyle/>
          <a:p>
            <a:r>
              <a:rPr lang="it-IT" sz="2000" b="1" dirty="0"/>
              <a:t>Una donna di 40 anni con nausea, vomito e ittero viene visitata in ospedale. Gli esami del sangue e urine mostrano</a:t>
            </a:r>
          </a:p>
          <a:p>
            <a:endParaRPr lang="it-IT" sz="2000" dirty="0"/>
          </a:p>
          <a:p>
            <a:r>
              <a:rPr lang="it-IT" sz="2000" b="1" dirty="0"/>
              <a:t>Emocromo</a:t>
            </a:r>
          </a:p>
          <a:p>
            <a:r>
              <a:rPr lang="it-IT" sz="2000" dirty="0" err="1"/>
              <a:t>Hb</a:t>
            </a:r>
            <a:r>
              <a:rPr lang="it-IT" sz="2000" dirty="0"/>
              <a:t>		normale</a:t>
            </a:r>
          </a:p>
          <a:p>
            <a:r>
              <a:rPr lang="it-IT" sz="2000" dirty="0"/>
              <a:t>WBC		normali</a:t>
            </a:r>
          </a:p>
          <a:p>
            <a:endParaRPr lang="it-IT" sz="2000" b="1" dirty="0"/>
          </a:p>
          <a:p>
            <a:r>
              <a:rPr lang="it-IT" sz="2000" b="1" dirty="0"/>
              <a:t>Urine</a:t>
            </a:r>
          </a:p>
          <a:p>
            <a:r>
              <a:rPr lang="it-IT" sz="2000" dirty="0"/>
              <a:t>Colore		marrone scuro</a:t>
            </a:r>
          </a:p>
          <a:p>
            <a:r>
              <a:rPr lang="it-IT" sz="2000" dirty="0"/>
              <a:t>Bilirubina	positivo</a:t>
            </a:r>
          </a:p>
          <a:p>
            <a:r>
              <a:rPr lang="it-IT" sz="2000" dirty="0" err="1"/>
              <a:t>Urobilinogeno</a:t>
            </a:r>
            <a:r>
              <a:rPr lang="it-IT" sz="2000" dirty="0"/>
              <a:t>	normale</a:t>
            </a:r>
          </a:p>
          <a:p>
            <a:endParaRPr lang="it-IT" sz="2000" dirty="0"/>
          </a:p>
          <a:p>
            <a:r>
              <a:rPr lang="it-IT" sz="2000" b="1" dirty="0"/>
              <a:t>Bilirubina sierica</a:t>
            </a:r>
          </a:p>
          <a:p>
            <a:r>
              <a:rPr lang="it-IT" sz="2000" dirty="0"/>
              <a:t>Totale 			6.5 mg/dL</a:t>
            </a:r>
          </a:p>
          <a:p>
            <a:r>
              <a:rPr lang="it-IT" sz="2000" dirty="0"/>
              <a:t>Coniugata (diretta)	5 mg/dL</a:t>
            </a:r>
          </a:p>
          <a:p>
            <a:endParaRPr lang="it-IT" sz="2000" dirty="0"/>
          </a:p>
          <a:p>
            <a:r>
              <a:rPr lang="it-IT" sz="2000" b="1" dirty="0"/>
              <a:t>Enzimi sierici</a:t>
            </a:r>
          </a:p>
          <a:p>
            <a:r>
              <a:rPr lang="it-IT" sz="2000" dirty="0"/>
              <a:t>ALT	 	300 U/L (v.n. 0-45)</a:t>
            </a:r>
          </a:p>
          <a:p>
            <a:r>
              <a:rPr lang="it-IT" sz="2000" dirty="0"/>
              <a:t>ALP		180 U/L (v.n. 0-150)</a:t>
            </a:r>
          </a:p>
        </p:txBody>
      </p:sp>
      <p:sp>
        <p:nvSpPr>
          <p:cNvPr id="3" name="TextBox 2">
            <a:extLst>
              <a:ext uri="{FF2B5EF4-FFF2-40B4-BE49-F238E27FC236}">
                <a16:creationId xmlns:a16="http://schemas.microsoft.com/office/drawing/2014/main" id="{603D03B5-E18D-A01B-448A-46B02D47D1DB}"/>
              </a:ext>
            </a:extLst>
          </p:cNvPr>
          <p:cNvSpPr txBox="1"/>
          <p:nvPr/>
        </p:nvSpPr>
        <p:spPr>
          <a:xfrm>
            <a:off x="4567284" y="1272618"/>
            <a:ext cx="7483314" cy="2246769"/>
          </a:xfrm>
          <a:prstGeom prst="rect">
            <a:avLst/>
          </a:prstGeom>
          <a:noFill/>
        </p:spPr>
        <p:txBody>
          <a:bodyPr wrap="square" rtlCol="0">
            <a:spAutoFit/>
          </a:bodyPr>
          <a:lstStyle/>
          <a:p>
            <a:pPr>
              <a:spcBef>
                <a:spcPts val="600"/>
              </a:spcBef>
            </a:pPr>
            <a:r>
              <a:rPr lang="it-IT" sz="2400" b="1" dirty="0"/>
              <a:t>Il valore di bilirubina totale è </a:t>
            </a:r>
          </a:p>
          <a:p>
            <a:pPr marL="285750" indent="-285750">
              <a:spcBef>
                <a:spcPts val="600"/>
              </a:spcBef>
              <a:buFont typeface="Wingdings" panose="05000000000000000000" pitchFamily="2" charset="2"/>
              <a:buChar char="q"/>
            </a:pPr>
            <a:r>
              <a:rPr lang="it-IT" sz="2400" dirty="0"/>
              <a:t>Al di sotto dell’intervallo di riferimento</a:t>
            </a:r>
          </a:p>
          <a:p>
            <a:pPr marL="285750" indent="-285750">
              <a:spcBef>
                <a:spcPts val="600"/>
              </a:spcBef>
              <a:buFont typeface="Wingdings" panose="05000000000000000000" pitchFamily="2" charset="2"/>
              <a:buChar char="q"/>
            </a:pPr>
            <a:r>
              <a:rPr lang="it-IT" sz="2400" dirty="0"/>
              <a:t>Entro il range di riferimento</a:t>
            </a:r>
          </a:p>
          <a:p>
            <a:pPr marL="285750" indent="-285750">
              <a:spcBef>
                <a:spcPts val="600"/>
              </a:spcBef>
              <a:buFont typeface="Wingdings" panose="05000000000000000000" pitchFamily="2" charset="2"/>
              <a:buChar char="q"/>
            </a:pPr>
            <a:r>
              <a:rPr lang="it-IT" sz="2400" dirty="0"/>
              <a:t>Lievemente al di sopra del range di riferimento</a:t>
            </a:r>
          </a:p>
          <a:p>
            <a:pPr marL="285750" indent="-285750">
              <a:spcBef>
                <a:spcPts val="600"/>
              </a:spcBef>
              <a:buFont typeface="Wingdings" panose="05000000000000000000" pitchFamily="2" charset="2"/>
              <a:buChar char="q"/>
            </a:pPr>
            <a:r>
              <a:rPr lang="it-IT" sz="2400" dirty="0"/>
              <a:t>Notevolmente aumentato</a:t>
            </a:r>
          </a:p>
        </p:txBody>
      </p:sp>
      <p:sp>
        <p:nvSpPr>
          <p:cNvPr id="4" name="TextBox 3">
            <a:extLst>
              <a:ext uri="{FF2B5EF4-FFF2-40B4-BE49-F238E27FC236}">
                <a16:creationId xmlns:a16="http://schemas.microsoft.com/office/drawing/2014/main" id="{8779DDE9-C586-B9B0-871A-40C525EA71FD}"/>
              </a:ext>
            </a:extLst>
          </p:cNvPr>
          <p:cNvSpPr txBox="1"/>
          <p:nvPr/>
        </p:nvSpPr>
        <p:spPr>
          <a:xfrm>
            <a:off x="4567283" y="3938463"/>
            <a:ext cx="7560301" cy="2246769"/>
          </a:xfrm>
          <a:prstGeom prst="rect">
            <a:avLst/>
          </a:prstGeom>
          <a:noFill/>
        </p:spPr>
        <p:txBody>
          <a:bodyPr wrap="square" rtlCol="0">
            <a:spAutoFit/>
          </a:bodyPr>
          <a:lstStyle/>
          <a:p>
            <a:pPr>
              <a:spcBef>
                <a:spcPts val="600"/>
              </a:spcBef>
            </a:pPr>
            <a:r>
              <a:rPr lang="it-IT" sz="2400" b="1" dirty="0"/>
              <a:t>Quale delle seguenti condizioni potrebbe aver la donna?</a:t>
            </a:r>
          </a:p>
          <a:p>
            <a:pPr marL="285750" indent="-285750">
              <a:spcBef>
                <a:spcPts val="600"/>
              </a:spcBef>
              <a:buFont typeface="Wingdings" panose="05000000000000000000" pitchFamily="2" charset="2"/>
              <a:buChar char="q"/>
            </a:pPr>
            <a:r>
              <a:rPr lang="it-IT" sz="2400" dirty="0"/>
              <a:t>Iperbilirubinemia non coniugata in sindrome emolitica</a:t>
            </a:r>
          </a:p>
          <a:p>
            <a:pPr marL="285750" indent="-285750">
              <a:spcBef>
                <a:spcPts val="600"/>
              </a:spcBef>
              <a:buFont typeface="Wingdings" panose="05000000000000000000" pitchFamily="2" charset="2"/>
              <a:buChar char="q"/>
            </a:pPr>
            <a:r>
              <a:rPr lang="it-IT" sz="2400" dirty="0"/>
              <a:t>Iperbilirubinemia non coniugata in epatite</a:t>
            </a:r>
          </a:p>
          <a:p>
            <a:pPr marL="285750" indent="-285750">
              <a:spcBef>
                <a:spcPts val="600"/>
              </a:spcBef>
              <a:buFont typeface="Wingdings" panose="05000000000000000000" pitchFamily="2" charset="2"/>
              <a:buChar char="q"/>
            </a:pPr>
            <a:r>
              <a:rPr lang="it-IT" sz="2400" dirty="0"/>
              <a:t>Iperbilirubinemia coniugata da malattia dei dotti biliari</a:t>
            </a:r>
          </a:p>
          <a:p>
            <a:pPr marL="285750" indent="-285750">
              <a:spcBef>
                <a:spcPts val="600"/>
              </a:spcBef>
              <a:buFont typeface="Wingdings" panose="05000000000000000000" pitchFamily="2" charset="2"/>
              <a:buChar char="q"/>
            </a:pPr>
            <a:r>
              <a:rPr lang="it-IT" sz="2400" dirty="0"/>
              <a:t>Iperbilirubinemia coniugata da calcolosi biliare</a:t>
            </a:r>
          </a:p>
        </p:txBody>
      </p:sp>
    </p:spTree>
    <p:extLst>
      <p:ext uri="{BB962C8B-B14F-4D97-AF65-F5344CB8AC3E}">
        <p14:creationId xmlns:p14="http://schemas.microsoft.com/office/powerpoint/2010/main" val="414737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1E012A-1009-DB14-6DA1-E3D50E78FBF4}"/>
              </a:ext>
            </a:extLst>
          </p:cNvPr>
          <p:cNvPicPr>
            <a:picLocks noChangeAspect="1"/>
          </p:cNvPicPr>
          <p:nvPr/>
        </p:nvPicPr>
        <p:blipFill>
          <a:blip r:embed="rId2"/>
          <a:stretch>
            <a:fillRect/>
          </a:stretch>
        </p:blipFill>
        <p:spPr>
          <a:xfrm>
            <a:off x="2217009" y="0"/>
            <a:ext cx="7757981" cy="6858000"/>
          </a:xfrm>
          <a:prstGeom prst="rect">
            <a:avLst/>
          </a:prstGeom>
        </p:spPr>
      </p:pic>
    </p:spTree>
    <p:extLst>
      <p:ext uri="{BB962C8B-B14F-4D97-AF65-F5344CB8AC3E}">
        <p14:creationId xmlns:p14="http://schemas.microsoft.com/office/powerpoint/2010/main" val="11240593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B8C608-3AFE-4508-9AA5-985F6F34C87A}"/>
              </a:ext>
            </a:extLst>
          </p:cNvPr>
          <p:cNvPicPr>
            <a:picLocks noChangeAspect="1"/>
          </p:cNvPicPr>
          <p:nvPr/>
        </p:nvPicPr>
        <p:blipFill>
          <a:blip r:embed="rId2"/>
          <a:stretch>
            <a:fillRect/>
          </a:stretch>
        </p:blipFill>
        <p:spPr>
          <a:xfrm>
            <a:off x="6522797" y="345114"/>
            <a:ext cx="5157724" cy="6286930"/>
          </a:xfrm>
          <a:prstGeom prst="rect">
            <a:avLst/>
          </a:prstGeom>
        </p:spPr>
      </p:pic>
      <p:sp>
        <p:nvSpPr>
          <p:cNvPr id="5" name="TextBox 4">
            <a:extLst>
              <a:ext uri="{FF2B5EF4-FFF2-40B4-BE49-F238E27FC236}">
                <a16:creationId xmlns:a16="http://schemas.microsoft.com/office/drawing/2014/main" id="{DC19919F-9FF2-47C4-830A-A0F9BA9CBE03}"/>
              </a:ext>
            </a:extLst>
          </p:cNvPr>
          <p:cNvSpPr txBox="1"/>
          <p:nvPr/>
        </p:nvSpPr>
        <p:spPr>
          <a:xfrm>
            <a:off x="425753" y="831027"/>
            <a:ext cx="6017436" cy="5509200"/>
          </a:xfrm>
          <a:prstGeom prst="rect">
            <a:avLst/>
          </a:prstGeom>
          <a:noFill/>
        </p:spPr>
        <p:txBody>
          <a:bodyPr wrap="square">
            <a:spAutoFit/>
          </a:bodyPr>
          <a:lstStyle/>
          <a:p>
            <a:pPr algn="l"/>
            <a:r>
              <a:rPr lang="en-US" sz="2400" b="0" i="0" u="none" strike="noStrike" baseline="0" dirty="0" err="1">
                <a:latin typeface="JansonText-Roman"/>
              </a:rPr>
              <a:t>Tiroide</a:t>
            </a:r>
            <a:r>
              <a:rPr lang="en-US" sz="2400" b="0" i="0" u="none" strike="noStrike" baseline="0" dirty="0">
                <a:latin typeface="JansonText-Roman"/>
              </a:rPr>
              <a:t>: 15 to 25 g. </a:t>
            </a:r>
          </a:p>
          <a:p>
            <a:pPr algn="l"/>
            <a:r>
              <a:rPr lang="en-US" sz="2400" b="0" i="0" u="none" strike="noStrike" baseline="0" dirty="0">
                <a:latin typeface="JansonText-Roman"/>
              </a:rPr>
              <a:t>Due </a:t>
            </a:r>
            <a:r>
              <a:rPr lang="en-US" sz="2400" b="0" i="0" u="none" strike="noStrike" baseline="0" dirty="0" err="1">
                <a:latin typeface="JansonText-Roman"/>
              </a:rPr>
              <a:t>lobi</a:t>
            </a:r>
            <a:r>
              <a:rPr lang="en-US" sz="2400" b="0" i="0" u="none" strike="noStrike" baseline="0" dirty="0">
                <a:latin typeface="JansonText-Roman"/>
              </a:rPr>
              <a:t> (20-40 </a:t>
            </a:r>
            <a:r>
              <a:rPr lang="en-US" sz="2400" b="0" i="0" u="none" strike="noStrike" baseline="0" dirty="0" err="1">
                <a:latin typeface="JansonText-Roman"/>
              </a:rPr>
              <a:t>follicoli</a:t>
            </a:r>
            <a:r>
              <a:rPr lang="en-US" sz="2400" b="0" i="0" u="none" strike="noStrike" baseline="0" dirty="0">
                <a:latin typeface="JansonText-Roman"/>
              </a:rPr>
              <a:t>, </a:t>
            </a:r>
            <a:r>
              <a:rPr lang="en-US" sz="2400" b="0" i="0" u="none" strike="noStrike" baseline="0" dirty="0" err="1">
                <a:latin typeface="JansonText-Roman"/>
              </a:rPr>
              <a:t>produzione</a:t>
            </a:r>
            <a:r>
              <a:rPr lang="en-US" sz="2400" b="0" i="0" u="none" strike="noStrike" baseline="0" dirty="0">
                <a:latin typeface="JansonText-Roman"/>
              </a:rPr>
              <a:t> e </a:t>
            </a:r>
            <a:r>
              <a:rPr lang="en-US" sz="2400" b="0" i="0" u="none" strike="noStrike" baseline="0" dirty="0" err="1">
                <a:latin typeface="JansonText-Roman"/>
              </a:rPr>
              <a:t>conservazione</a:t>
            </a:r>
            <a:r>
              <a:rPr lang="en-US" sz="2400" b="0" i="0" u="none" strike="noStrike" baseline="0" dirty="0">
                <a:latin typeface="JansonText-Roman"/>
              </a:rPr>
              <a:t> </a:t>
            </a:r>
            <a:r>
              <a:rPr lang="en-US" sz="2400" b="0" i="0" u="none" strike="noStrike" baseline="0" dirty="0" err="1">
                <a:latin typeface="JansonText-Roman"/>
              </a:rPr>
              <a:t>degli</a:t>
            </a:r>
            <a:r>
              <a:rPr lang="en-US" sz="2400" b="0" i="0" u="none" strike="noStrike" baseline="0" dirty="0">
                <a:latin typeface="JansonText-Roman"/>
              </a:rPr>
              <a:t> </a:t>
            </a:r>
            <a:r>
              <a:rPr lang="en-US" sz="2400" b="0" i="0" u="none" strike="noStrike" baseline="0" dirty="0" err="1">
                <a:latin typeface="JansonText-Roman"/>
              </a:rPr>
              <a:t>ormoni</a:t>
            </a:r>
            <a:r>
              <a:rPr lang="en-US" sz="2400" b="0" i="0" u="none" strike="noStrike" baseline="0" dirty="0">
                <a:latin typeface="JansonText-Roman"/>
              </a:rPr>
              <a:t> </a:t>
            </a:r>
            <a:r>
              <a:rPr lang="en-US" sz="2400" b="0" i="0" u="none" strike="noStrike" baseline="0" dirty="0" err="1">
                <a:latin typeface="JansonText-Roman"/>
              </a:rPr>
              <a:t>tiroidei</a:t>
            </a:r>
            <a:r>
              <a:rPr lang="en-US" sz="2400" b="0" i="0" u="none" strike="noStrike" baseline="0" dirty="0">
                <a:latin typeface="JansonText-Roman"/>
              </a:rPr>
              <a:t>).</a:t>
            </a:r>
            <a:br>
              <a:rPr lang="en-US" sz="2400" b="0" i="0" u="none" strike="noStrike" baseline="0" dirty="0">
                <a:latin typeface="JansonText-Roman"/>
              </a:rPr>
            </a:br>
            <a:r>
              <a:rPr lang="en-US" sz="2200" b="0" i="0" u="none" strike="noStrike" baseline="0" dirty="0">
                <a:latin typeface="JansonText-Roman"/>
              </a:rPr>
              <a:t>Le cellule </a:t>
            </a:r>
            <a:r>
              <a:rPr lang="en-US" sz="2200" b="0" i="0" u="none" strike="noStrike" baseline="0" dirty="0" err="1">
                <a:latin typeface="JansonText-Roman"/>
              </a:rPr>
              <a:t>follicolari</a:t>
            </a:r>
            <a:r>
              <a:rPr lang="en-US" sz="2200" b="0" i="0" u="none" strike="noStrike" baseline="0" dirty="0">
                <a:latin typeface="JansonText-Roman"/>
              </a:rPr>
              <a:t> </a:t>
            </a:r>
            <a:r>
              <a:rPr lang="en-US" sz="2200" b="0" i="0" u="none" strike="noStrike" baseline="0" dirty="0" err="1">
                <a:latin typeface="JansonText-Roman"/>
              </a:rPr>
              <a:t>circondano</a:t>
            </a:r>
            <a:r>
              <a:rPr lang="en-US" sz="2200" b="0" i="0" u="none" strike="noStrike" baseline="0" dirty="0">
                <a:latin typeface="JansonText-Roman"/>
              </a:rPr>
              <a:t> lo </a:t>
            </a:r>
            <a:r>
              <a:rPr lang="en-US" sz="2200" b="0" i="0" u="none" strike="noStrike" baseline="0" dirty="0" err="1">
                <a:latin typeface="JansonText-Roman"/>
              </a:rPr>
              <a:t>spazio</a:t>
            </a:r>
            <a:r>
              <a:rPr lang="en-US" sz="2200" b="0" i="0" u="none" strike="noStrike" baseline="0" dirty="0">
                <a:latin typeface="JansonText-Roman"/>
              </a:rPr>
              <a:t> </a:t>
            </a:r>
            <a:r>
              <a:rPr lang="en-US" sz="2200" b="0" i="0" u="none" strike="noStrike" baseline="0" dirty="0" err="1">
                <a:latin typeface="JansonText-Roman"/>
              </a:rPr>
              <a:t>colloidale</a:t>
            </a:r>
            <a:r>
              <a:rPr lang="en-US" sz="2200" b="0" i="0" u="none" strike="noStrike" baseline="0" dirty="0">
                <a:latin typeface="JansonText-Roman"/>
              </a:rPr>
              <a:t>, in cui </a:t>
            </a:r>
            <a:r>
              <a:rPr lang="en-US" sz="2200" b="0" i="0" u="none" strike="noStrike" baseline="0" dirty="0" err="1">
                <a:latin typeface="JansonText-Roman"/>
              </a:rPr>
              <a:t>aggettano</a:t>
            </a:r>
            <a:r>
              <a:rPr lang="en-US" sz="2200" b="0" i="0" u="none" strike="noStrike" baseline="0" dirty="0">
                <a:latin typeface="JansonText-Roman"/>
              </a:rPr>
              <a:t> con microvilli. Nella </a:t>
            </a:r>
            <a:r>
              <a:rPr lang="en-US" sz="2200" b="0" i="0" u="none" strike="noStrike" baseline="0" dirty="0" err="1">
                <a:latin typeface="JansonText-Roman"/>
              </a:rPr>
              <a:t>colloide</a:t>
            </a:r>
            <a:r>
              <a:rPr lang="en-US" sz="2200" b="0" i="0" u="none" strike="noStrike" baseline="0" dirty="0">
                <a:latin typeface="JansonText-Roman"/>
              </a:rPr>
              <a:t> </a:t>
            </a:r>
            <a:r>
              <a:rPr lang="en-US" sz="2200" b="0" i="0" u="none" strike="noStrike" baseline="0" dirty="0" err="1">
                <a:latin typeface="JansonText-Roman"/>
              </a:rPr>
              <a:t>sono</a:t>
            </a:r>
            <a:r>
              <a:rPr lang="en-US" sz="2200" b="0" i="0" u="none" strike="noStrike" baseline="0" dirty="0">
                <a:latin typeface="JansonText-Roman"/>
              </a:rPr>
              <a:t> </a:t>
            </a:r>
            <a:r>
              <a:rPr lang="en-US" sz="2200" b="0" i="0" u="none" strike="noStrike" baseline="0" dirty="0" err="1">
                <a:latin typeface="JansonText-Roman"/>
              </a:rPr>
              <a:t>contenuti</a:t>
            </a:r>
            <a:r>
              <a:rPr lang="en-US" sz="2200" b="0" i="0" u="none" strike="noStrike" baseline="0" dirty="0">
                <a:latin typeface="JansonText-Roman"/>
              </a:rPr>
              <a:t> </a:t>
            </a:r>
            <a:r>
              <a:rPr lang="en-US" sz="2200" b="0" i="0" u="none" strike="noStrike" baseline="0" dirty="0" err="1">
                <a:latin typeface="JansonText-Roman"/>
              </a:rPr>
              <a:t>ormoni</a:t>
            </a:r>
            <a:r>
              <a:rPr lang="en-US" sz="2200" b="0" i="0" u="none" strike="noStrike" baseline="0" dirty="0">
                <a:latin typeface="JansonText-Roman"/>
              </a:rPr>
              <a:t> </a:t>
            </a:r>
            <a:r>
              <a:rPr lang="en-US" sz="2200" b="0" i="0" u="none" strike="noStrike" baseline="0" dirty="0" err="1">
                <a:latin typeface="JansonText-Roman"/>
              </a:rPr>
              <a:t>tiroidei</a:t>
            </a:r>
            <a:r>
              <a:rPr lang="en-US" sz="2200" b="0" i="0" u="none" strike="noStrike" baseline="0" dirty="0">
                <a:latin typeface="JansonText-Roman"/>
              </a:rPr>
              <a:t>, </a:t>
            </a:r>
            <a:r>
              <a:rPr lang="en-US" sz="2200" b="0" i="0" u="none" strike="noStrike" baseline="0" dirty="0" err="1">
                <a:latin typeface="JansonText-Roman"/>
              </a:rPr>
              <a:t>tireoglobulina</a:t>
            </a:r>
            <a:r>
              <a:rPr lang="en-US" sz="2200" dirty="0">
                <a:latin typeface="JansonText-Roman"/>
              </a:rPr>
              <a:t> e </a:t>
            </a:r>
            <a:r>
              <a:rPr lang="en-US" sz="2200" dirty="0" err="1">
                <a:latin typeface="JansonText-Roman"/>
              </a:rPr>
              <a:t>altre</a:t>
            </a:r>
            <a:r>
              <a:rPr lang="en-US" sz="2200" dirty="0">
                <a:latin typeface="JansonText-Roman"/>
              </a:rPr>
              <a:t> </a:t>
            </a:r>
            <a:r>
              <a:rPr lang="en-US" sz="2200" dirty="0" err="1">
                <a:latin typeface="JansonText-Roman"/>
              </a:rPr>
              <a:t>glicoproteine</a:t>
            </a:r>
            <a:r>
              <a:rPr lang="en-US" sz="2200" dirty="0">
                <a:latin typeface="JansonText-Roman"/>
              </a:rPr>
              <a:t>. </a:t>
            </a:r>
            <a:endParaRPr lang="en-US" sz="2200" b="0" i="0" u="none" strike="noStrike" baseline="0" dirty="0">
              <a:latin typeface="JansonText-Roman"/>
            </a:endParaRPr>
          </a:p>
          <a:p>
            <a:pPr algn="l"/>
            <a:endParaRPr lang="en-US" sz="2400" b="0" i="0" u="none" strike="noStrike" baseline="0" dirty="0">
              <a:latin typeface="JansonText-Roman"/>
            </a:endParaRPr>
          </a:p>
          <a:p>
            <a:pPr algn="l"/>
            <a:r>
              <a:rPr lang="en-US" sz="2400" b="0" i="0" u="none" strike="noStrike" baseline="0" dirty="0">
                <a:solidFill>
                  <a:srgbClr val="000000"/>
                </a:solidFill>
                <a:latin typeface="JansonText-Roman"/>
              </a:rPr>
              <a:t>TSH &gt; </a:t>
            </a:r>
            <a:r>
              <a:rPr lang="en-US" sz="2400" b="0" i="0" u="none" strike="noStrike" baseline="0" dirty="0" err="1">
                <a:solidFill>
                  <a:srgbClr val="000000"/>
                </a:solidFill>
                <a:latin typeface="JansonText-Roman"/>
              </a:rPr>
              <a:t>trasporto</a:t>
            </a:r>
            <a:r>
              <a:rPr lang="en-US" sz="2400" b="0" i="0" u="none" strike="noStrike" baseline="0" dirty="0">
                <a:solidFill>
                  <a:srgbClr val="000000"/>
                </a:solidFill>
                <a:latin typeface="JansonText-Roman"/>
              </a:rPr>
              <a:t> di </a:t>
            </a:r>
            <a:r>
              <a:rPr lang="en-US" sz="2400" b="0" i="0" u="none" strike="noStrike" baseline="0" dirty="0" err="1">
                <a:solidFill>
                  <a:srgbClr val="000000"/>
                </a:solidFill>
                <a:latin typeface="JansonText-Roman"/>
              </a:rPr>
              <a:t>iodio</a:t>
            </a:r>
            <a:r>
              <a:rPr lang="en-US" sz="2400" b="0" i="0" u="none" strike="noStrike" baseline="0" dirty="0">
                <a:solidFill>
                  <a:srgbClr val="000000"/>
                </a:solidFill>
                <a:latin typeface="JansonText-Roman"/>
              </a:rPr>
              <a:t> </a:t>
            </a:r>
            <a:r>
              <a:rPr lang="en-US" sz="2400" b="0" i="0" u="none" strike="noStrike" baseline="0" dirty="0" err="1">
                <a:solidFill>
                  <a:srgbClr val="000000"/>
                </a:solidFill>
                <a:latin typeface="JansonText-Roman"/>
              </a:rPr>
              <a:t>nelle</a:t>
            </a:r>
            <a:r>
              <a:rPr lang="en-US" sz="2400" b="0" i="0" u="none" strike="noStrike" baseline="0" dirty="0">
                <a:solidFill>
                  <a:srgbClr val="000000"/>
                </a:solidFill>
                <a:latin typeface="JansonText-Roman"/>
              </a:rPr>
              <a:t> cellule </a:t>
            </a:r>
            <a:br>
              <a:rPr lang="en-US" sz="2400" b="0" i="0" u="none" strike="noStrike" baseline="0" dirty="0">
                <a:solidFill>
                  <a:srgbClr val="000000"/>
                </a:solidFill>
                <a:latin typeface="JansonText-Roman"/>
              </a:rPr>
            </a:br>
            <a:r>
              <a:rPr lang="en-US" sz="2400" b="0" i="0" u="none" strike="noStrike" baseline="0" dirty="0">
                <a:solidFill>
                  <a:srgbClr val="000000"/>
                </a:solidFill>
                <a:latin typeface="JansonText-Roman"/>
              </a:rPr>
              <a:t>	&gt; </a:t>
            </a:r>
            <a:r>
              <a:rPr lang="en-US" sz="2400" b="0" i="0" u="none" strike="noStrike" baseline="0" dirty="0" err="1">
                <a:solidFill>
                  <a:srgbClr val="000000"/>
                </a:solidFill>
                <a:latin typeface="JansonText-Roman"/>
              </a:rPr>
              <a:t>iodinazione</a:t>
            </a:r>
            <a:r>
              <a:rPr lang="en-US" sz="2400" b="0" i="0" u="none" strike="noStrike" baseline="0" dirty="0">
                <a:solidFill>
                  <a:srgbClr val="000000"/>
                </a:solidFill>
                <a:latin typeface="JansonText-Roman"/>
              </a:rPr>
              <a:t> di </a:t>
            </a:r>
            <a:r>
              <a:rPr lang="en-US" sz="2400" b="0" i="0" u="none" strike="noStrike" baseline="0" dirty="0" err="1">
                <a:solidFill>
                  <a:srgbClr val="000000"/>
                </a:solidFill>
                <a:latin typeface="JansonText-Roman"/>
              </a:rPr>
              <a:t>residui</a:t>
            </a:r>
            <a:r>
              <a:rPr lang="en-US" sz="2400" b="0" i="0" u="none" strike="noStrike" baseline="0" dirty="0">
                <a:solidFill>
                  <a:srgbClr val="000000"/>
                </a:solidFill>
                <a:latin typeface="JansonText-Roman"/>
              </a:rPr>
              <a:t> </a:t>
            </a:r>
            <a:r>
              <a:rPr lang="en-US" sz="2400" b="0" i="0" u="none" strike="noStrike" baseline="0" dirty="0" err="1">
                <a:solidFill>
                  <a:srgbClr val="000000"/>
                </a:solidFill>
                <a:latin typeface="JansonText-Roman"/>
              </a:rPr>
              <a:t>tirosinici</a:t>
            </a:r>
            <a:r>
              <a:rPr lang="en-US" sz="2400" b="0" i="0" u="none" strike="noStrike" baseline="0" dirty="0">
                <a:solidFill>
                  <a:srgbClr val="000000"/>
                </a:solidFill>
                <a:latin typeface="JansonText-Roman"/>
              </a:rPr>
              <a:t> </a:t>
            </a:r>
            <a:r>
              <a:rPr lang="en-US" sz="2400" b="0" i="0" u="none" strike="noStrike" baseline="0" dirty="0" err="1">
                <a:solidFill>
                  <a:srgbClr val="000000"/>
                </a:solidFill>
                <a:latin typeface="JansonText-Roman"/>
              </a:rPr>
              <a:t>della</a:t>
            </a:r>
            <a:r>
              <a:rPr lang="en-US" sz="2400" b="0" i="0" u="none" strike="noStrike" baseline="0" dirty="0">
                <a:solidFill>
                  <a:srgbClr val="000000"/>
                </a:solidFill>
                <a:latin typeface="JansonText-Roman"/>
              </a:rPr>
              <a:t> 	</a:t>
            </a:r>
            <a:r>
              <a:rPr lang="en-US" sz="2400" b="0" i="0" u="none" strike="noStrike" baseline="0" dirty="0" err="1">
                <a:solidFill>
                  <a:srgbClr val="000000"/>
                </a:solidFill>
                <a:latin typeface="JansonText-Roman"/>
              </a:rPr>
              <a:t>Tireoglobulina</a:t>
            </a:r>
            <a:r>
              <a:rPr lang="en-US" sz="2400" b="0" i="0" u="none" strike="noStrike" baseline="0" dirty="0">
                <a:solidFill>
                  <a:srgbClr val="000000"/>
                </a:solidFill>
                <a:latin typeface="JansonText-Roman"/>
              </a:rPr>
              <a:t> &gt; </a:t>
            </a:r>
            <a:r>
              <a:rPr lang="en-US" sz="2400" b="0" i="0" u="none" strike="noStrike" baseline="0" dirty="0" err="1">
                <a:solidFill>
                  <a:srgbClr val="000000"/>
                </a:solidFill>
                <a:latin typeface="JansonText-Roman"/>
              </a:rPr>
              <a:t>produzione</a:t>
            </a:r>
            <a:r>
              <a:rPr lang="en-US" sz="2400" b="0" i="0" u="none" strike="noStrike" baseline="0" dirty="0">
                <a:solidFill>
                  <a:srgbClr val="000000"/>
                </a:solidFill>
                <a:latin typeface="JansonText-Roman"/>
              </a:rPr>
              <a:t> di T4 e T3 	da </a:t>
            </a:r>
            <a:r>
              <a:rPr lang="en-US" sz="2400" b="0" i="0" u="none" strike="noStrike" baseline="0" dirty="0" err="1">
                <a:solidFill>
                  <a:srgbClr val="000000"/>
                </a:solidFill>
                <a:latin typeface="JansonText-Roman"/>
              </a:rPr>
              <a:t>parte</a:t>
            </a:r>
            <a:r>
              <a:rPr lang="en-US" sz="2400" b="0" i="0" u="none" strike="noStrike" baseline="0" dirty="0">
                <a:solidFill>
                  <a:srgbClr val="000000"/>
                </a:solidFill>
                <a:latin typeface="JansonText-Roman"/>
              </a:rPr>
              <a:t> di </a:t>
            </a:r>
            <a:r>
              <a:rPr lang="en-US" sz="2400" b="0" i="0" u="none" strike="noStrike" baseline="0" dirty="0" err="1">
                <a:solidFill>
                  <a:srgbClr val="000000"/>
                </a:solidFill>
                <a:latin typeface="JansonText-Roman"/>
              </a:rPr>
              <a:t>tireoperossidasi</a:t>
            </a:r>
            <a:br>
              <a:rPr lang="en-US" sz="2400" dirty="0">
                <a:solidFill>
                  <a:srgbClr val="000000"/>
                </a:solidFill>
                <a:latin typeface="JansonText-Roman"/>
              </a:rPr>
            </a:br>
            <a:r>
              <a:rPr lang="en-US" sz="2400" b="0" i="0" u="none" strike="noStrike" baseline="0" dirty="0">
                <a:solidFill>
                  <a:srgbClr val="000000"/>
                </a:solidFill>
                <a:latin typeface="JansonText-Roman"/>
              </a:rPr>
              <a:t> </a:t>
            </a:r>
          </a:p>
          <a:p>
            <a:pPr algn="l"/>
            <a:r>
              <a:rPr lang="en-US" sz="2400" b="0" i="0" u="none" strike="noStrike" baseline="0" dirty="0">
                <a:solidFill>
                  <a:srgbClr val="000000"/>
                </a:solidFill>
                <a:latin typeface="JansonText-Roman"/>
              </a:rPr>
              <a:t>T4 è </a:t>
            </a:r>
            <a:r>
              <a:rPr lang="en-US" sz="2400" b="0" i="0" u="none" strike="noStrike" baseline="0" dirty="0" err="1">
                <a:solidFill>
                  <a:srgbClr val="000000"/>
                </a:solidFill>
                <a:latin typeface="JansonText-Roman"/>
              </a:rPr>
              <a:t>prodotto</a:t>
            </a:r>
            <a:r>
              <a:rPr lang="en-US" sz="2400" b="0" i="0" u="none" strike="noStrike" baseline="0" dirty="0">
                <a:solidFill>
                  <a:srgbClr val="000000"/>
                </a:solidFill>
                <a:latin typeface="JansonText-Roman"/>
              </a:rPr>
              <a:t> </a:t>
            </a:r>
            <a:r>
              <a:rPr lang="en-US" sz="2400" b="0" i="0" u="none" strike="noStrike" baseline="0" dirty="0" err="1">
                <a:solidFill>
                  <a:srgbClr val="000000"/>
                </a:solidFill>
                <a:latin typeface="JansonText-Roman"/>
              </a:rPr>
              <a:t>tutto</a:t>
            </a:r>
            <a:r>
              <a:rPr lang="en-US" sz="2400" b="0" i="0" u="none" strike="noStrike" baseline="0" dirty="0">
                <a:solidFill>
                  <a:srgbClr val="000000"/>
                </a:solidFill>
                <a:latin typeface="JansonText-Roman"/>
              </a:rPr>
              <a:t> da </a:t>
            </a:r>
            <a:r>
              <a:rPr lang="en-US" sz="2400" b="0" i="0" u="none" strike="noStrike" baseline="0" dirty="0" err="1">
                <a:solidFill>
                  <a:srgbClr val="000000"/>
                </a:solidFill>
                <a:latin typeface="JansonText-Roman"/>
              </a:rPr>
              <a:t>tiroide</a:t>
            </a:r>
            <a:r>
              <a:rPr lang="en-US" sz="2400" b="0" i="0" u="none" strike="noStrike" baseline="0" dirty="0">
                <a:solidFill>
                  <a:srgbClr val="000000"/>
                </a:solidFill>
                <a:latin typeface="JansonText-Roman"/>
              </a:rPr>
              <a:t>. T3 solo al 20%. </a:t>
            </a:r>
            <a:br>
              <a:rPr lang="en-US" sz="2400" b="0" i="0" u="none" strike="noStrike" baseline="0" dirty="0">
                <a:solidFill>
                  <a:srgbClr val="000000"/>
                </a:solidFill>
                <a:latin typeface="JansonText-Roman"/>
              </a:rPr>
            </a:br>
            <a:r>
              <a:rPr lang="en-US" sz="2400" b="0" i="0" u="none" strike="noStrike" baseline="0" dirty="0">
                <a:solidFill>
                  <a:srgbClr val="000000"/>
                </a:solidFill>
                <a:latin typeface="JansonText-Roman"/>
              </a:rPr>
              <a:t>Il resto è </a:t>
            </a:r>
            <a:r>
              <a:rPr lang="en-US" sz="2400" b="0" i="0" u="none" strike="noStrike" baseline="0" dirty="0" err="1">
                <a:solidFill>
                  <a:srgbClr val="000000"/>
                </a:solidFill>
                <a:latin typeface="JansonText-Roman"/>
              </a:rPr>
              <a:t>prodotto</a:t>
            </a:r>
            <a:r>
              <a:rPr lang="en-US" sz="2400" b="0" i="0" u="none" strike="noStrike" baseline="0" dirty="0">
                <a:solidFill>
                  <a:srgbClr val="000000"/>
                </a:solidFill>
                <a:latin typeface="JansonText-Roman"/>
              </a:rPr>
              <a:t> </a:t>
            </a:r>
            <a:r>
              <a:rPr lang="en-US" sz="2400" b="0" i="0" u="none" strike="noStrike" baseline="0" dirty="0" err="1">
                <a:solidFill>
                  <a:srgbClr val="000000"/>
                </a:solidFill>
                <a:latin typeface="JansonText-Roman"/>
              </a:rPr>
              <a:t>nei</a:t>
            </a:r>
            <a:r>
              <a:rPr lang="en-US" sz="2400" b="0" i="0" u="none" strike="noStrike" baseline="0" dirty="0">
                <a:solidFill>
                  <a:srgbClr val="000000"/>
                </a:solidFill>
                <a:latin typeface="JansonText-Roman"/>
              </a:rPr>
              <a:t> </a:t>
            </a:r>
            <a:r>
              <a:rPr lang="en-US" sz="2400" b="0" i="0" u="none" strike="noStrike" baseline="0" dirty="0" err="1">
                <a:solidFill>
                  <a:srgbClr val="000000"/>
                </a:solidFill>
                <a:latin typeface="JansonText-Roman"/>
              </a:rPr>
              <a:t>tessuti</a:t>
            </a:r>
            <a:r>
              <a:rPr lang="en-US" sz="2400" b="0" i="0" u="none" strike="noStrike" baseline="0" dirty="0">
                <a:solidFill>
                  <a:srgbClr val="000000"/>
                </a:solidFill>
                <a:latin typeface="JansonText-Roman"/>
              </a:rPr>
              <a:t> da T4. </a:t>
            </a:r>
          </a:p>
        </p:txBody>
      </p:sp>
    </p:spTree>
    <p:extLst>
      <p:ext uri="{BB962C8B-B14F-4D97-AF65-F5344CB8AC3E}">
        <p14:creationId xmlns:p14="http://schemas.microsoft.com/office/powerpoint/2010/main" val="3640328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C08770-C01B-F51B-C034-0AB280AF1D9E}"/>
              </a:ext>
            </a:extLst>
          </p:cNvPr>
          <p:cNvPicPr>
            <a:picLocks noChangeAspect="1"/>
          </p:cNvPicPr>
          <p:nvPr/>
        </p:nvPicPr>
        <p:blipFill>
          <a:blip r:embed="rId2"/>
          <a:stretch>
            <a:fillRect/>
          </a:stretch>
        </p:blipFill>
        <p:spPr>
          <a:xfrm>
            <a:off x="864261" y="723762"/>
            <a:ext cx="10703898" cy="5410476"/>
          </a:xfrm>
          <a:prstGeom prst="rect">
            <a:avLst/>
          </a:prstGeom>
        </p:spPr>
      </p:pic>
    </p:spTree>
    <p:extLst>
      <p:ext uri="{BB962C8B-B14F-4D97-AF65-F5344CB8AC3E}">
        <p14:creationId xmlns:p14="http://schemas.microsoft.com/office/powerpoint/2010/main" val="33504730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CBD70E-FC2D-26B0-B797-07DC401C002D}"/>
              </a:ext>
            </a:extLst>
          </p:cNvPr>
          <p:cNvPicPr>
            <a:picLocks noChangeAspect="1"/>
          </p:cNvPicPr>
          <p:nvPr/>
        </p:nvPicPr>
        <p:blipFill>
          <a:blip r:embed="rId2"/>
          <a:stretch>
            <a:fillRect/>
          </a:stretch>
        </p:blipFill>
        <p:spPr>
          <a:xfrm>
            <a:off x="1331585" y="0"/>
            <a:ext cx="9528829" cy="6858000"/>
          </a:xfrm>
          <a:prstGeom prst="rect">
            <a:avLst/>
          </a:prstGeom>
        </p:spPr>
      </p:pic>
    </p:spTree>
    <p:extLst>
      <p:ext uri="{BB962C8B-B14F-4D97-AF65-F5344CB8AC3E}">
        <p14:creationId xmlns:p14="http://schemas.microsoft.com/office/powerpoint/2010/main" val="18365929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846D25-5753-A915-0F10-10695C69FC46}"/>
              </a:ext>
            </a:extLst>
          </p:cNvPr>
          <p:cNvPicPr>
            <a:picLocks noChangeAspect="1"/>
          </p:cNvPicPr>
          <p:nvPr/>
        </p:nvPicPr>
        <p:blipFill>
          <a:blip r:embed="rId2"/>
          <a:stretch>
            <a:fillRect/>
          </a:stretch>
        </p:blipFill>
        <p:spPr>
          <a:xfrm>
            <a:off x="1275203" y="0"/>
            <a:ext cx="9641593" cy="6858000"/>
          </a:xfrm>
          <a:prstGeom prst="rect">
            <a:avLst/>
          </a:prstGeom>
        </p:spPr>
      </p:pic>
    </p:spTree>
    <p:extLst>
      <p:ext uri="{BB962C8B-B14F-4D97-AF65-F5344CB8AC3E}">
        <p14:creationId xmlns:p14="http://schemas.microsoft.com/office/powerpoint/2010/main" val="3434747200"/>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2078</TotalTime>
  <Words>2924</Words>
  <Application>Microsoft Office PowerPoint</Application>
  <PresentationFormat>Widescreen</PresentationFormat>
  <Paragraphs>471</Paragraphs>
  <Slides>49</Slides>
  <Notes>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49</vt:i4>
      </vt:variant>
    </vt:vector>
  </HeadingPairs>
  <TitlesOfParts>
    <vt:vector size="62" baseType="lpstr">
      <vt:lpstr>AdvP1491</vt:lpstr>
      <vt:lpstr>Arial</vt:lpstr>
      <vt:lpstr>Arial Nova</vt:lpstr>
      <vt:lpstr>BlinkMacSystemFont</vt:lpstr>
      <vt:lpstr>Calibri</vt:lpstr>
      <vt:lpstr>Calibri Light</vt:lpstr>
      <vt:lpstr>Cambria Math</vt:lpstr>
      <vt:lpstr>Inter</vt:lpstr>
      <vt:lpstr>JansonText-Roman</vt:lpstr>
      <vt:lpstr>Open Sans</vt:lpstr>
      <vt:lpstr>Times New Roman</vt:lpstr>
      <vt:lpstr>Wingdings</vt:lpstr>
      <vt:lpstr>Tema di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Proteinuria glomerulare o tubulare?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Pasquale Miglionico</dc:creator>
  <cp:lastModifiedBy>Alberto Tommasini</cp:lastModifiedBy>
  <cp:revision>137</cp:revision>
  <dcterms:created xsi:type="dcterms:W3CDTF">2021-05-31T12:50:11Z</dcterms:created>
  <dcterms:modified xsi:type="dcterms:W3CDTF">2026-05-14T22:02:07Z</dcterms:modified>
</cp:coreProperties>
</file>