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5"/>
  </p:notesMasterIdLst>
  <p:sldIdLst>
    <p:sldId id="885" r:id="rId2"/>
    <p:sldId id="446" r:id="rId3"/>
    <p:sldId id="509" r:id="rId4"/>
    <p:sldId id="959" r:id="rId5"/>
    <p:sldId id="1215" r:id="rId6"/>
    <p:sldId id="1191" r:id="rId7"/>
    <p:sldId id="1192" r:id="rId8"/>
    <p:sldId id="1217" r:id="rId9"/>
    <p:sldId id="1193" r:id="rId10"/>
    <p:sldId id="1216" r:id="rId11"/>
    <p:sldId id="1195" r:id="rId12"/>
    <p:sldId id="1196" r:id="rId13"/>
    <p:sldId id="1197" r:id="rId14"/>
    <p:sldId id="1198" r:id="rId15"/>
    <p:sldId id="1218" r:id="rId16"/>
    <p:sldId id="1199" r:id="rId17"/>
    <p:sldId id="960" r:id="rId18"/>
    <p:sldId id="393" r:id="rId19"/>
    <p:sldId id="449" r:id="rId20"/>
    <p:sldId id="566" r:id="rId21"/>
    <p:sldId id="934" r:id="rId22"/>
    <p:sldId id="570" r:id="rId23"/>
    <p:sldId id="563" r:id="rId24"/>
    <p:sldId id="461" r:id="rId25"/>
    <p:sldId id="935" r:id="rId26"/>
    <p:sldId id="591" r:id="rId27"/>
    <p:sldId id="420" r:id="rId28"/>
    <p:sldId id="473" r:id="rId29"/>
    <p:sldId id="589" r:id="rId30"/>
    <p:sldId id="961" r:id="rId31"/>
    <p:sldId id="1185" r:id="rId32"/>
    <p:sldId id="962" r:id="rId33"/>
    <p:sldId id="1187" r:id="rId34"/>
    <p:sldId id="1188" r:id="rId35"/>
    <p:sldId id="1189" r:id="rId36"/>
    <p:sldId id="1190" r:id="rId37"/>
    <p:sldId id="466" r:id="rId38"/>
    <p:sldId id="592" r:id="rId39"/>
    <p:sldId id="629" r:id="rId40"/>
    <p:sldId id="630" r:id="rId41"/>
    <p:sldId id="631" r:id="rId42"/>
    <p:sldId id="646" r:id="rId43"/>
    <p:sldId id="1206" r:id="rId44"/>
    <p:sldId id="891" r:id="rId45"/>
    <p:sldId id="915" r:id="rId46"/>
    <p:sldId id="1030" r:id="rId47"/>
    <p:sldId id="2198" r:id="rId48"/>
    <p:sldId id="874" r:id="rId49"/>
    <p:sldId id="923" r:id="rId50"/>
    <p:sldId id="916" r:id="rId51"/>
    <p:sldId id="917" r:id="rId52"/>
    <p:sldId id="1200" r:id="rId53"/>
    <p:sldId id="892" r:id="rId54"/>
    <p:sldId id="1207" r:id="rId55"/>
    <p:sldId id="552" r:id="rId56"/>
    <p:sldId id="671" r:id="rId57"/>
    <p:sldId id="543" r:id="rId58"/>
    <p:sldId id="300" r:id="rId59"/>
    <p:sldId id="1201" r:id="rId60"/>
    <p:sldId id="1209" r:id="rId61"/>
    <p:sldId id="695" r:id="rId62"/>
    <p:sldId id="686" r:id="rId63"/>
    <p:sldId id="544" r:id="rId64"/>
    <p:sldId id="545" r:id="rId65"/>
    <p:sldId id="683" r:id="rId66"/>
    <p:sldId id="685" r:id="rId67"/>
    <p:sldId id="616" r:id="rId68"/>
    <p:sldId id="932" r:id="rId69"/>
    <p:sldId id="1213" r:id="rId70"/>
    <p:sldId id="688" r:id="rId71"/>
    <p:sldId id="956" r:id="rId72"/>
    <p:sldId id="958" r:id="rId73"/>
    <p:sldId id="957" r:id="rId7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551" autoAdjust="0"/>
    <p:restoredTop sz="87158" autoAdjust="0"/>
  </p:normalViewPr>
  <p:slideViewPr>
    <p:cSldViewPr snapToGrid="0">
      <p:cViewPr varScale="1">
        <p:scale>
          <a:sx n="74" d="100"/>
          <a:sy n="74" d="100"/>
        </p:scale>
        <p:origin x="466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microsoft.com/office/2016/11/relationships/changesInfo" Target="changesInfos/changesInfo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OMMASINI ALBERTO" userId="8c013d22-ceb2-4014-ae73-ac062752c54f" providerId="ADAL" clId="{B4D8B29E-172C-40A1-8C33-7743A533AF3B}"/>
    <pc:docChg chg="delSld">
      <pc:chgData name="TOMMASINI ALBERTO" userId="8c013d22-ceb2-4014-ae73-ac062752c54f" providerId="ADAL" clId="{B4D8B29E-172C-40A1-8C33-7743A533AF3B}" dt="2026-05-04T09:26:09.967" v="4" actId="47"/>
      <pc:docMkLst>
        <pc:docMk/>
      </pc:docMkLst>
      <pc:sldChg chg="del">
        <pc:chgData name="TOMMASINI ALBERTO" userId="8c013d22-ceb2-4014-ae73-ac062752c54f" providerId="ADAL" clId="{B4D8B29E-172C-40A1-8C33-7743A533AF3B}" dt="2026-05-04T09:26:09.967" v="4" actId="47"/>
        <pc:sldMkLst>
          <pc:docMk/>
          <pc:sldMk cId="3145591195" sldId="893"/>
        </pc:sldMkLst>
      </pc:sldChg>
      <pc:sldChg chg="del">
        <pc:chgData name="TOMMASINI ALBERTO" userId="8c013d22-ceb2-4014-ae73-ac062752c54f" providerId="ADAL" clId="{B4D8B29E-172C-40A1-8C33-7743A533AF3B}" dt="2026-05-04T09:25:49.512" v="0" actId="47"/>
        <pc:sldMkLst>
          <pc:docMk/>
          <pc:sldMk cId="3152885485" sldId="919"/>
        </pc:sldMkLst>
      </pc:sldChg>
      <pc:sldChg chg="del">
        <pc:chgData name="TOMMASINI ALBERTO" userId="8c013d22-ceb2-4014-ae73-ac062752c54f" providerId="ADAL" clId="{B4D8B29E-172C-40A1-8C33-7743A533AF3B}" dt="2026-05-04T09:25:51.188" v="1" actId="47"/>
        <pc:sldMkLst>
          <pc:docMk/>
          <pc:sldMk cId="2695659744" sldId="920"/>
        </pc:sldMkLst>
      </pc:sldChg>
      <pc:sldChg chg="del">
        <pc:chgData name="TOMMASINI ALBERTO" userId="8c013d22-ceb2-4014-ae73-ac062752c54f" providerId="ADAL" clId="{B4D8B29E-172C-40A1-8C33-7743A533AF3B}" dt="2026-05-04T09:25:52.507" v="2" actId="47"/>
        <pc:sldMkLst>
          <pc:docMk/>
          <pc:sldMk cId="1464808206" sldId="921"/>
        </pc:sldMkLst>
      </pc:sldChg>
      <pc:sldChg chg="del">
        <pc:chgData name="TOMMASINI ALBERTO" userId="8c013d22-ceb2-4014-ae73-ac062752c54f" providerId="ADAL" clId="{B4D8B29E-172C-40A1-8C33-7743A533AF3B}" dt="2026-05-04T09:26:07.575" v="3" actId="47"/>
        <pc:sldMkLst>
          <pc:docMk/>
          <pc:sldMk cId="866392839" sldId="1202"/>
        </pc:sldMkLst>
      </pc:sldChg>
    </pc:docChg>
  </pc:docChgLst>
  <pc:docChgLst>
    <pc:chgData name="TOMMASINI ALBERTO" userId="8c013d22-ceb2-4014-ae73-ac062752c54f" providerId="ADAL" clId="{FFEC56FB-C4B4-4ECA-BBA1-40D40875A65C}"/>
    <pc:docChg chg="custSel delSld modSld">
      <pc:chgData name="TOMMASINI ALBERTO" userId="8c013d22-ceb2-4014-ae73-ac062752c54f" providerId="ADAL" clId="{FFEC56FB-C4B4-4ECA-BBA1-40D40875A65C}" dt="2026-04-16T21:26:53.533" v="140" actId="113"/>
      <pc:docMkLst>
        <pc:docMk/>
      </pc:docMkLst>
      <pc:sldChg chg="modSp mod">
        <pc:chgData name="TOMMASINI ALBERTO" userId="8c013d22-ceb2-4014-ae73-ac062752c54f" providerId="ADAL" clId="{FFEC56FB-C4B4-4ECA-BBA1-40D40875A65C}" dt="2026-04-16T21:26:53.533" v="140" actId="113"/>
        <pc:sldMkLst>
          <pc:docMk/>
          <pc:sldMk cId="3152885485" sldId="919"/>
        </pc:sldMkLst>
        <pc:spChg chg="mod">
          <ac:chgData name="TOMMASINI ALBERTO" userId="8c013d22-ceb2-4014-ae73-ac062752c54f" providerId="ADAL" clId="{FFEC56FB-C4B4-4ECA-BBA1-40D40875A65C}" dt="2026-04-16T21:26:53.533" v="140" actId="113"/>
          <ac:spMkLst>
            <pc:docMk/>
            <pc:sldMk cId="3152885485" sldId="919"/>
            <ac:spMk id="2" creationId="{89600C33-7B99-BE74-FF08-71CE0A62FAFA}"/>
          </ac:spMkLst>
        </pc:spChg>
      </pc:sldChg>
      <pc:sldChg chg="addSp modSp mod">
        <pc:chgData name="TOMMASINI ALBERTO" userId="8c013d22-ceb2-4014-ae73-ac062752c54f" providerId="ADAL" clId="{FFEC56FB-C4B4-4ECA-BBA1-40D40875A65C}" dt="2026-04-16T21:25:44.741" v="139"/>
        <pc:sldMkLst>
          <pc:docMk/>
          <pc:sldMk cId="2952558556" sldId="1207"/>
        </pc:sldMkLst>
        <pc:spChg chg="add mod">
          <ac:chgData name="TOMMASINI ALBERTO" userId="8c013d22-ceb2-4014-ae73-ac062752c54f" providerId="ADAL" clId="{FFEC56FB-C4B4-4ECA-BBA1-40D40875A65C}" dt="2026-04-16T21:21:16.289" v="105" actId="20577"/>
          <ac:spMkLst>
            <pc:docMk/>
            <pc:sldMk cId="2952558556" sldId="1207"/>
            <ac:spMk id="5" creationId="{35A76AEE-4BD0-9207-3392-5AD4F68CEDB1}"/>
          </ac:spMkLst>
        </pc:spChg>
        <pc:spChg chg="add mod">
          <ac:chgData name="TOMMASINI ALBERTO" userId="8c013d22-ceb2-4014-ae73-ac062752c54f" providerId="ADAL" clId="{FFEC56FB-C4B4-4ECA-BBA1-40D40875A65C}" dt="2026-04-16T21:21:11.397" v="104" actId="20577"/>
          <ac:spMkLst>
            <pc:docMk/>
            <pc:sldMk cId="2952558556" sldId="1207"/>
            <ac:spMk id="9" creationId="{FA0123EB-7973-C307-ABDF-37924E4C1E10}"/>
          </ac:spMkLst>
        </pc:spChg>
        <pc:spChg chg="add mod">
          <ac:chgData name="TOMMASINI ALBERTO" userId="8c013d22-ceb2-4014-ae73-ac062752c54f" providerId="ADAL" clId="{FFEC56FB-C4B4-4ECA-BBA1-40D40875A65C}" dt="2026-04-16T21:23:15.191" v="125" actId="1076"/>
          <ac:spMkLst>
            <pc:docMk/>
            <pc:sldMk cId="2952558556" sldId="1207"/>
            <ac:spMk id="11" creationId="{4DB3D7A9-6D35-0846-9502-606B3696374C}"/>
          </ac:spMkLst>
        </pc:spChg>
        <pc:spChg chg="add mod">
          <ac:chgData name="TOMMASINI ALBERTO" userId="8c013d22-ceb2-4014-ae73-ac062752c54f" providerId="ADAL" clId="{FFEC56FB-C4B4-4ECA-BBA1-40D40875A65C}" dt="2026-04-16T21:25:44.741" v="139"/>
          <ac:spMkLst>
            <pc:docMk/>
            <pc:sldMk cId="2952558556" sldId="1207"/>
            <ac:spMk id="15" creationId="{16705128-774D-6A13-784B-010868E6ABB4}"/>
          </ac:spMkLst>
        </pc:spChg>
        <pc:cxnChg chg="add mod">
          <ac:chgData name="TOMMASINI ALBERTO" userId="8c013d22-ceb2-4014-ae73-ac062752c54f" providerId="ADAL" clId="{FFEC56FB-C4B4-4ECA-BBA1-40D40875A65C}" dt="2026-04-16T21:19:39.025" v="52" actId="14100"/>
          <ac:cxnSpMkLst>
            <pc:docMk/>
            <pc:sldMk cId="2952558556" sldId="1207"/>
            <ac:cxnSpMk id="4" creationId="{3E2E9696-C179-BF9D-6D89-BF22FB15C750}"/>
          </ac:cxnSpMkLst>
        </pc:cxnChg>
        <pc:cxnChg chg="add mod">
          <ac:chgData name="TOMMASINI ALBERTO" userId="8c013d22-ceb2-4014-ae73-ac062752c54f" providerId="ADAL" clId="{FFEC56FB-C4B4-4ECA-BBA1-40D40875A65C}" dt="2026-04-16T21:20:52.959" v="56" actId="14100"/>
          <ac:cxnSpMkLst>
            <pc:docMk/>
            <pc:sldMk cId="2952558556" sldId="1207"/>
            <ac:cxnSpMk id="7" creationId="{A69CC24C-B325-DD52-CEE2-264CECDCDE06}"/>
          </ac:cxnSpMkLst>
        </pc:cxnChg>
        <pc:cxnChg chg="add mod">
          <ac:chgData name="TOMMASINI ALBERTO" userId="8c013d22-ceb2-4014-ae73-ac062752c54f" providerId="ADAL" clId="{FFEC56FB-C4B4-4ECA-BBA1-40D40875A65C}" dt="2026-04-16T21:23:02.216" v="107" actId="1076"/>
          <ac:cxnSpMkLst>
            <pc:docMk/>
            <pc:sldMk cId="2952558556" sldId="1207"/>
            <ac:cxnSpMk id="10" creationId="{BFF01B13-7AC8-D719-C8AA-6ED05D95C3B0}"/>
          </ac:cxnSpMkLst>
        </pc:cxnChg>
        <pc:cxnChg chg="add">
          <ac:chgData name="TOMMASINI ALBERTO" userId="8c013d22-ceb2-4014-ae73-ac062752c54f" providerId="ADAL" clId="{FFEC56FB-C4B4-4ECA-BBA1-40D40875A65C}" dt="2026-04-16T21:24:34.078" v="126" actId="11529"/>
          <ac:cxnSpMkLst>
            <pc:docMk/>
            <pc:sldMk cId="2952558556" sldId="1207"/>
            <ac:cxnSpMk id="13" creationId="{89649F27-57A5-A09A-0070-6E162E4A29AF}"/>
          </ac:cxnSpMkLst>
        </pc:cxnChg>
      </pc:sldChg>
      <pc:sldMasterChg chg="delSldLayout">
        <pc:chgData name="TOMMASINI ALBERTO" userId="8c013d22-ceb2-4014-ae73-ac062752c54f" providerId="ADAL" clId="{FFEC56FB-C4B4-4ECA-BBA1-40D40875A65C}" dt="2026-04-14T23:18:21.739" v="0" actId="47"/>
        <pc:sldMasterMkLst>
          <pc:docMk/>
          <pc:sldMasterMk cId="1208086898" sldId="2147483648"/>
        </pc:sldMasterMkLst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698EA4-DBD3-490F-A0CF-B842B50296C0}" type="datetimeFigureOut">
              <a:rPr lang="it-IT" smtClean="0"/>
              <a:t>04/05/2026</a:t>
            </a:fld>
            <a:endParaRPr lang="it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137171-8477-447A-A88D-E7CE6CB5888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109934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egnaposto immagine diapositiva 1">
            <a:extLst>
              <a:ext uri="{FF2B5EF4-FFF2-40B4-BE49-F238E27FC236}">
                <a16:creationId xmlns:a16="http://schemas.microsoft.com/office/drawing/2014/main" id="{E3838CC3-E8EF-1D54-2190-42B1B9C4CF8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8" name="Segnaposto note 2">
            <a:extLst>
              <a:ext uri="{FF2B5EF4-FFF2-40B4-BE49-F238E27FC236}">
                <a16:creationId xmlns:a16="http://schemas.microsoft.com/office/drawing/2014/main" id="{C49C038B-7D5F-12F3-A387-92CF7A598A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it-IT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9699" name="Segnaposto numero diapositiva 3">
            <a:extLst>
              <a:ext uri="{FF2B5EF4-FFF2-40B4-BE49-F238E27FC236}">
                <a16:creationId xmlns:a16="http://schemas.microsoft.com/office/drawing/2014/main" id="{EB2C0C27-EE3F-4296-48D7-2ABB03130C1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8B9E4017-C95C-4899-BB86-D0853A2A15A6}" type="slidenum">
              <a:rPr lang="it-IT" altLang="it-IT"/>
              <a:pPr/>
              <a:t>18</a:t>
            </a:fld>
            <a:endParaRPr lang="it-IT" altLang="it-IT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b="1" dirty="0"/>
              <a:t>Fibroblasti interstiziali </a:t>
            </a:r>
            <a:r>
              <a:rPr lang="it-IT" sz="1200" b="1" dirty="0" err="1"/>
              <a:t>peritubulari</a:t>
            </a:r>
            <a:r>
              <a:rPr lang="it-IT" sz="1200" dirty="0"/>
              <a:t>, localizzati nella corteccia renale e nella parte esterna della midollare, a stretto contatto con i capillari </a:t>
            </a:r>
            <a:r>
              <a:rPr lang="it-IT" sz="1200" dirty="0" err="1"/>
              <a:t>peritubulari</a:t>
            </a:r>
            <a:r>
              <a:rPr lang="it-IT" sz="1200" dirty="0"/>
              <a:t> e i tubuli renali</a:t>
            </a:r>
          </a:p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137171-8477-447A-A88D-E7CE6CB58889}" type="slidenum">
              <a:rPr lang="it-IT" smtClean="0"/>
              <a:t>30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81745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dislivello di </a:t>
            </a:r>
            <a:r>
              <a:rPr lang="it-IT" dirty="0"/>
              <a:t>circa </a:t>
            </a:r>
            <a:r>
              <a:rPr lang="it-IT" b="1" dirty="0">
                <a:effectLst/>
              </a:rPr>
              <a:t>750 metri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su una lunghezza di circa 11,8-13 km. La salita parte da Biella (circa 420-450 m s.l.m.) e termina al Santuario di Oropa (1150-1180 m s.l.m.), con una </a:t>
            </a:r>
            <a:r>
              <a:rPr lang="it-IT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pendenza media del 6-7%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e punte massime del 13-14% nel finale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137171-8477-447A-A88D-E7CE6CB58889}" type="slidenum">
              <a:rPr lang="it-IT" smtClean="0"/>
              <a:t>47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837921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Indice di produzione dei reticolociti (RPI) rappresenta l’indicatore generico del tasso di effettiva produzione dei reticolociti in caso di </a:t>
            </a:r>
          </a:p>
          <a:p>
            <a:r>
              <a:rPr lang="it-IT" dirty="0"/>
              <a:t>anemia.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137171-8477-447A-A88D-E7CE6CB58889}" type="slidenum">
              <a:rPr lang="it-IT" smtClean="0"/>
              <a:t>50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194835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>
            <a:extLst>
              <a:ext uri="{FF2B5EF4-FFF2-40B4-BE49-F238E27FC236}">
                <a16:creationId xmlns:a16="http://schemas.microsoft.com/office/drawing/2014/main" id="{BF19BECB-398F-4D81-AA6A-8856E5342DA6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D08F9D77-F6E6-482C-A9E9-9A19A8310992}" type="slidenum">
              <a:rPr lang="it-IT" altLang="it-IT" sz="1200"/>
              <a:pPr algn="r" eaLnBrk="1" hangingPunct="1"/>
              <a:t>56</a:t>
            </a:fld>
            <a:endParaRPr lang="it-IT" altLang="it-IT" sz="1200"/>
          </a:p>
        </p:txBody>
      </p:sp>
      <p:sp>
        <p:nvSpPr>
          <p:cNvPr id="53251" name="Rectangle 2">
            <a:extLst>
              <a:ext uri="{FF2B5EF4-FFF2-40B4-BE49-F238E27FC236}">
                <a16:creationId xmlns:a16="http://schemas.microsoft.com/office/drawing/2014/main" id="{4336C9B8-596E-487C-C1E1-AAFEF55097C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>
            <a:extLst>
              <a:ext uri="{FF2B5EF4-FFF2-40B4-BE49-F238E27FC236}">
                <a16:creationId xmlns:a16="http://schemas.microsoft.com/office/drawing/2014/main" id="{2661EB64-896A-0732-4113-3FC42509D5B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>
            <a:extLst>
              <a:ext uri="{FF2B5EF4-FFF2-40B4-BE49-F238E27FC236}">
                <a16:creationId xmlns:a16="http://schemas.microsoft.com/office/drawing/2014/main" id="{A256B827-6CE3-6166-2CAB-5D12D28AD992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38C50829-B1DF-4E74-B83D-B51A5D7EF02F}" type="slidenum">
              <a:rPr lang="it-IT" altLang="it-IT" sz="1200"/>
              <a:pPr algn="r" eaLnBrk="1" hangingPunct="1"/>
              <a:t>66</a:t>
            </a:fld>
            <a:endParaRPr lang="it-IT" altLang="it-IT" sz="1200"/>
          </a:p>
        </p:txBody>
      </p:sp>
      <p:sp>
        <p:nvSpPr>
          <p:cNvPr id="55299" name="Rectangle 2">
            <a:extLst>
              <a:ext uri="{FF2B5EF4-FFF2-40B4-BE49-F238E27FC236}">
                <a16:creationId xmlns:a16="http://schemas.microsoft.com/office/drawing/2014/main" id="{88F6B242-A26F-C367-CFA5-2F81D93CEEB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>
            <a:extLst>
              <a:ext uri="{FF2B5EF4-FFF2-40B4-BE49-F238E27FC236}">
                <a16:creationId xmlns:a16="http://schemas.microsoft.com/office/drawing/2014/main" id="{45AD8CAC-83FD-B6BC-9A1A-94DAB72CDCD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Segnaposto immagine diapositiva 1">
            <a:extLst>
              <a:ext uri="{FF2B5EF4-FFF2-40B4-BE49-F238E27FC236}">
                <a16:creationId xmlns:a16="http://schemas.microsoft.com/office/drawing/2014/main" id="{235A268D-8011-D508-8C40-8061311ED08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0" name="Segnaposto note 2">
            <a:extLst>
              <a:ext uri="{FF2B5EF4-FFF2-40B4-BE49-F238E27FC236}">
                <a16:creationId xmlns:a16="http://schemas.microsoft.com/office/drawing/2014/main" id="{5AA8B28E-9136-C495-7405-A0F5D498B5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it-IT" altLang="it-IT" b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Sviluppo fetale</a:t>
            </a:r>
            <a:r>
              <a:rPr lang="it-IT" altLang="it-IT">
                <a:latin typeface="Times New Roman" panose="02020603050405020304" pitchFamily="18" charset="0"/>
                <a:ea typeface="ＭＳ Ｐゴシック" panose="020B0600070205080204" pitchFamily="34" charset="-128"/>
              </a:rPr>
              <a:t>: sacco vitellino</a:t>
            </a:r>
            <a:r>
              <a:rPr lang="it-IT" altLang="it-IT">
                <a:latin typeface="Times New Roman" panose="02020603050405020304" pitchFamily="18" charset="0"/>
                <a:ea typeface="ＭＳ Ｐゴシック" panose="020B0600070205080204" pitchFamily="34" charset="-128"/>
                <a:sym typeface="Symbol" panose="05050102010706020507" pitchFamily="18" charset="2"/>
              </a:rPr>
              <a:t></a:t>
            </a:r>
            <a:r>
              <a:rPr lang="it-IT" altLang="it-IT">
                <a:latin typeface="Times New Roman" panose="02020603050405020304" pitchFamily="18" charset="0"/>
                <a:ea typeface="ＭＳ Ｐゴシック" panose="020B0600070205080204" pitchFamily="34" charset="-128"/>
              </a:rPr>
              <a:t> fegato e milza</a:t>
            </a:r>
            <a:r>
              <a:rPr lang="it-IT" altLang="it-IT">
                <a:latin typeface="Times New Roman" panose="02020603050405020304" pitchFamily="18" charset="0"/>
                <a:ea typeface="ＭＳ Ｐゴシック" panose="020B0600070205080204" pitchFamily="34" charset="-128"/>
                <a:sym typeface="Symbol" panose="05050102010706020507" pitchFamily="18" charset="2"/>
              </a:rPr>
              <a:t></a:t>
            </a:r>
            <a:r>
              <a:rPr lang="it-IT" altLang="it-IT">
                <a:latin typeface="Times New Roman" panose="02020603050405020304" pitchFamily="18" charset="0"/>
                <a:ea typeface="ＭＳ Ｐゴシック" panose="020B0600070205080204" pitchFamily="34" charset="-128"/>
              </a:rPr>
              <a:t> midollo osseo.</a:t>
            </a:r>
          </a:p>
          <a:p>
            <a:pPr>
              <a:lnSpc>
                <a:spcPct val="80000"/>
              </a:lnSpc>
            </a:pPr>
            <a:endParaRPr lang="it-IT" altLang="it-IT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it-IT" altLang="it-IT" b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Infanzia</a:t>
            </a:r>
            <a:r>
              <a:rPr lang="it-IT" altLang="it-IT">
                <a:latin typeface="Times New Roman" panose="02020603050405020304" pitchFamily="18" charset="0"/>
                <a:ea typeface="ＭＳ Ｐゴシック" panose="020B0600070205080204" pitchFamily="34" charset="-128"/>
              </a:rPr>
              <a:t>: midollo emopoietico si riduce progressivamente.</a:t>
            </a:r>
          </a:p>
          <a:p>
            <a:pPr>
              <a:lnSpc>
                <a:spcPct val="80000"/>
              </a:lnSpc>
            </a:pPr>
            <a:endParaRPr lang="it-IT" altLang="it-IT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it-IT" altLang="it-IT" b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Adulto</a:t>
            </a:r>
            <a:r>
              <a:rPr lang="it-IT" altLang="it-IT">
                <a:latin typeface="Times New Roman" panose="02020603050405020304" pitchFamily="18" charset="0"/>
                <a:ea typeface="ＭＳ Ｐゴシック" panose="020B0600070205080204" pitchFamily="34" charset="-128"/>
              </a:rPr>
              <a:t>: midollo osseo di  sterno, coste, corpi vertebrali, ossa pelviche, porzioni prossimali delle ossa lunghe.</a:t>
            </a:r>
          </a:p>
          <a:p>
            <a:endParaRPr lang="it-IT" altLang="it-IT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r>
              <a:rPr lang="it-IT" altLang="it-IT" b="1">
                <a:latin typeface="Arial" panose="020B0604020202020204" pitchFamily="34" charset="0"/>
                <a:ea typeface="ＭＳ Ｐゴシック" panose="020B0600070205080204" pitchFamily="34" charset="-128"/>
              </a:rPr>
              <a:t>Emopoiesi pre-natale: </a:t>
            </a:r>
          </a:p>
          <a:p>
            <a:r>
              <a:rPr lang="it-IT" altLang="it-IT">
                <a:latin typeface="Arial" panose="020B0604020202020204" pitchFamily="34" charset="0"/>
                <a:ea typeface="ＭＳ Ｐゴシック" panose="020B0600070205080204" pitchFamily="34" charset="-128"/>
              </a:rPr>
              <a:t>Nelle fasi precoci avviene nel sacco vitellino per poi passare nel fegato, milza e </a:t>
            </a:r>
          </a:p>
          <a:p>
            <a:r>
              <a:rPr lang="it-IT" altLang="it-IT">
                <a:latin typeface="Arial" panose="020B0604020202020204" pitchFamily="34" charset="0"/>
                <a:ea typeface="ＭＳ Ｐゴシック" panose="020B0600070205080204" pitchFamily="34" charset="-128"/>
              </a:rPr>
              <a:t>nel midollo osseo </a:t>
            </a:r>
          </a:p>
          <a:p>
            <a:r>
              <a:rPr lang="it-IT" altLang="it-IT" b="1">
                <a:latin typeface="Arial" panose="020B0604020202020204" pitchFamily="34" charset="0"/>
                <a:ea typeface="ＭＳ Ｐゴシック" panose="020B0600070205080204" pitchFamily="34" charset="-128"/>
              </a:rPr>
              <a:t>Emopoiesi post-natale: </a:t>
            </a:r>
          </a:p>
          <a:p>
            <a:r>
              <a:rPr lang="it-IT" altLang="it-IT">
                <a:latin typeface="Arial" panose="020B0604020202020204" pitchFamily="34" charset="0"/>
                <a:ea typeface="ＭＳ Ｐゴシック" panose="020B0600070205080204" pitchFamily="34" charset="-128"/>
              </a:rPr>
              <a:t>Avviene in tutte le ossa fino all'età di </a:t>
            </a:r>
            <a:r>
              <a:rPr lang="it-IT" altLang="it-IT" sz="2000" b="1">
                <a:latin typeface="Arial" panose="020B0604020202020204" pitchFamily="34" charset="0"/>
                <a:ea typeface="ＭＳ Ｐゴシック" panose="020B0600070205080204" pitchFamily="34" charset="-128"/>
              </a:rPr>
              <a:t>5 anni; </a:t>
            </a:r>
            <a:endParaRPr lang="it-IT" altLang="it-IT" b="1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r>
              <a:rPr lang="it-IT" altLang="it-IT">
                <a:latin typeface="Arial" panose="020B0604020202020204" pitchFamily="34" charset="0"/>
                <a:ea typeface="ＭＳ Ｐゴシック" panose="020B0600070205080204" pitchFamily="34" charset="-128"/>
              </a:rPr>
              <a:t>Negli adulti avviene solo nella colonna vertebrale, coste, pelvi ed estremità prossimale </a:t>
            </a:r>
          </a:p>
          <a:p>
            <a:r>
              <a:rPr lang="it-IT" altLang="it-IT">
                <a:latin typeface="Arial" panose="020B0604020202020204" pitchFamily="34" charset="0"/>
                <a:ea typeface="ＭＳ Ｐゴシック" panose="020B0600070205080204" pitchFamily="34" charset="-128"/>
              </a:rPr>
              <a:t>delle ossa lunghe. Fegato, milza e zone inattive del midollo osseo possono riprendere </a:t>
            </a:r>
          </a:p>
          <a:p>
            <a:r>
              <a:rPr lang="it-IT" altLang="it-IT">
                <a:latin typeface="Arial" panose="020B0604020202020204" pitchFamily="34" charset="0"/>
                <a:ea typeface="ＭＳ Ｐゴシック" panose="020B0600070205080204" pitchFamily="34" charset="-128"/>
              </a:rPr>
              <a:t>l'attività ematopoietica in caso di necessità </a:t>
            </a:r>
          </a:p>
        </p:txBody>
      </p:sp>
      <p:sp>
        <p:nvSpPr>
          <p:cNvPr id="32771" name="Segnaposto numero diapositiva 3">
            <a:extLst>
              <a:ext uri="{FF2B5EF4-FFF2-40B4-BE49-F238E27FC236}">
                <a16:creationId xmlns:a16="http://schemas.microsoft.com/office/drawing/2014/main" id="{919D5780-FC74-B90D-5DFC-C5379647178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D8AAC670-85A5-4D58-AF0F-15E9A5338DF5}" type="slidenum">
              <a:rPr lang="it-IT" altLang="it-IT"/>
              <a:pPr/>
              <a:t>19</a:t>
            </a:fld>
            <a:endParaRPr lang="it-IT" altLang="it-I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Segnaposto immagine diapositiva 1">
            <a:extLst>
              <a:ext uri="{FF2B5EF4-FFF2-40B4-BE49-F238E27FC236}">
                <a16:creationId xmlns:a16="http://schemas.microsoft.com/office/drawing/2014/main" id="{56F26610-7844-C496-AA70-411291F2BE8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2" name="Segnaposto note 2">
            <a:extLst>
              <a:ext uri="{FF2B5EF4-FFF2-40B4-BE49-F238E27FC236}">
                <a16:creationId xmlns:a16="http://schemas.microsoft.com/office/drawing/2014/main" id="{4C56E51B-E9D9-F4D8-1E29-9D664F4496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it-IT" altLang="it-IT">
                <a:latin typeface="Arial" panose="020B0604020202020204" pitchFamily="34" charset="0"/>
                <a:ea typeface="ＭＳ Ｐゴシック" panose="020B0600070205080204" pitchFamily="34" charset="-128"/>
              </a:rPr>
              <a:t>Yellow marrow </a:t>
            </a:r>
          </a:p>
          <a:p>
            <a:r>
              <a:rPr lang="it-IT" altLang="it-IT">
                <a:latin typeface="Arial" panose="020B0604020202020204" pitchFamily="34" charset="0"/>
                <a:ea typeface="ＭＳ Ｐゴシック" panose="020B0600070205080204" pitchFamily="34" charset="-128"/>
              </a:rPr>
              <a:t>Red marrow</a:t>
            </a:r>
          </a:p>
        </p:txBody>
      </p:sp>
      <p:sp>
        <p:nvSpPr>
          <p:cNvPr id="51203" name="Segnaposto numero diapositiva 3">
            <a:extLst>
              <a:ext uri="{FF2B5EF4-FFF2-40B4-BE49-F238E27FC236}">
                <a16:creationId xmlns:a16="http://schemas.microsoft.com/office/drawing/2014/main" id="{C72C74F8-3409-0FE8-4D20-A32C8307679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E5AC7ABB-86D3-472A-B21E-74FA2A6CED7A}" type="slidenum">
              <a:rPr lang="it-IT" altLang="it-IT"/>
              <a:pPr/>
              <a:t>20</a:t>
            </a:fld>
            <a:endParaRPr lang="it-IT" altLang="it-IT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137171-8477-447A-A88D-E7CE6CB58889}" type="slidenum">
              <a:rPr lang="it-IT" smtClean="0"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246023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50000"/>
              </a:spcBef>
              <a:buFontTx/>
              <a:buNone/>
            </a:pPr>
            <a:r>
              <a:rPr lang="en-US" altLang="it-IT" sz="1200" dirty="0">
                <a:latin typeface="+mn-lt"/>
              </a:rPr>
              <a:t>Lo stroma </a:t>
            </a:r>
            <a:r>
              <a:rPr lang="en-US" altLang="it-IT" sz="1200" dirty="0" err="1">
                <a:latin typeface="+mn-lt"/>
              </a:rPr>
              <a:t>costituisce</a:t>
            </a:r>
            <a:r>
              <a:rPr lang="en-US" altLang="it-IT" sz="1200" dirty="0">
                <a:latin typeface="+mn-lt"/>
              </a:rPr>
              <a:t> il </a:t>
            </a:r>
            <a:r>
              <a:rPr lang="en-US" altLang="it-IT" sz="1200" dirty="0" err="1">
                <a:latin typeface="+mn-lt"/>
              </a:rPr>
              <a:t>microambientespecializzato</a:t>
            </a:r>
            <a:r>
              <a:rPr lang="en-US" altLang="it-IT" sz="1200" dirty="0">
                <a:latin typeface="+mn-lt"/>
              </a:rPr>
              <a:t> (NICCHIA EMOPOIETICA) in cui I </a:t>
            </a:r>
            <a:r>
              <a:rPr lang="en-US" altLang="it-IT" sz="1200" dirty="0" err="1">
                <a:latin typeface="+mn-lt"/>
              </a:rPr>
              <a:t>progenitori</a:t>
            </a:r>
            <a:r>
              <a:rPr lang="en-US" altLang="it-IT" sz="1200" dirty="0">
                <a:latin typeface="+mn-lt"/>
              </a:rPr>
              <a:t> </a:t>
            </a:r>
            <a:r>
              <a:rPr lang="en-US" altLang="it-IT" sz="1200" dirty="0" err="1">
                <a:latin typeface="+mn-lt"/>
              </a:rPr>
              <a:t>emopoietici</a:t>
            </a:r>
            <a:r>
              <a:rPr lang="en-US" altLang="it-IT" sz="1200" dirty="0">
                <a:latin typeface="+mn-lt"/>
              </a:rPr>
              <a:t> </a:t>
            </a:r>
            <a:r>
              <a:rPr lang="en-US" altLang="it-IT" sz="1200" dirty="0" err="1">
                <a:latin typeface="+mn-lt"/>
              </a:rPr>
              <a:t>proliferano</a:t>
            </a:r>
            <a:r>
              <a:rPr lang="en-US" altLang="it-IT" sz="1200" dirty="0">
                <a:latin typeface="+mn-lt"/>
              </a:rPr>
              <a:t> e </a:t>
            </a:r>
            <a:r>
              <a:rPr lang="en-US" altLang="it-IT" sz="1200" dirty="0" err="1">
                <a:latin typeface="+mn-lt"/>
              </a:rPr>
              <a:t>si</a:t>
            </a:r>
            <a:r>
              <a:rPr lang="en-US" altLang="it-IT" sz="1200" dirty="0">
                <a:latin typeface="+mn-lt"/>
              </a:rPr>
              <a:t> </a:t>
            </a:r>
            <a:r>
              <a:rPr lang="en-US" altLang="it-IT" sz="1200" dirty="0" err="1">
                <a:latin typeface="+mn-lt"/>
              </a:rPr>
              <a:t>differenziano</a:t>
            </a:r>
            <a:r>
              <a:rPr lang="en-US" altLang="it-IT" sz="1200" dirty="0">
                <a:latin typeface="+mn-lt"/>
              </a:rPr>
              <a:t>.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it-IT" sz="1200" b="1" dirty="0" err="1">
                <a:solidFill>
                  <a:srgbClr val="FF0000"/>
                </a:solidFill>
                <a:latin typeface="+mn-lt"/>
              </a:rPr>
              <a:t>Contiene</a:t>
            </a:r>
            <a:r>
              <a:rPr lang="en-US" altLang="it-IT" sz="12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altLang="it-IT" sz="1200" b="1" dirty="0" err="1">
                <a:solidFill>
                  <a:srgbClr val="FF0000"/>
                </a:solidFill>
                <a:latin typeface="+mn-lt"/>
              </a:rPr>
              <a:t>numerosi</a:t>
            </a:r>
            <a:r>
              <a:rPr lang="en-US" altLang="it-IT" sz="12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altLang="it-IT" sz="1200" b="1" dirty="0" err="1">
                <a:solidFill>
                  <a:srgbClr val="FF0000"/>
                </a:solidFill>
                <a:latin typeface="+mn-lt"/>
              </a:rPr>
              <a:t>elementi</a:t>
            </a:r>
            <a:r>
              <a:rPr lang="en-US" altLang="it-IT" sz="12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altLang="it-IT" sz="1200" b="1" dirty="0" err="1">
                <a:solidFill>
                  <a:srgbClr val="FF0000"/>
                </a:solidFill>
                <a:latin typeface="+mn-lt"/>
              </a:rPr>
              <a:t>cellulari</a:t>
            </a:r>
            <a:r>
              <a:rPr lang="en-US" altLang="it-IT" sz="12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altLang="it-IT" sz="1200" b="1" dirty="0" err="1">
                <a:solidFill>
                  <a:srgbClr val="FF0000"/>
                </a:solidFill>
                <a:latin typeface="+mn-lt"/>
              </a:rPr>
              <a:t>tra</a:t>
            </a:r>
            <a:r>
              <a:rPr lang="en-US" altLang="it-IT" sz="1200" b="1" dirty="0">
                <a:solidFill>
                  <a:srgbClr val="FF0000"/>
                </a:solidFill>
                <a:latin typeface="+mn-lt"/>
              </a:rPr>
              <a:t> cui </a:t>
            </a:r>
            <a:r>
              <a:rPr lang="en-US" altLang="it-IT" sz="1200" b="1" dirty="0" err="1">
                <a:solidFill>
                  <a:srgbClr val="FF0000"/>
                </a:solidFill>
                <a:latin typeface="+mn-lt"/>
              </a:rPr>
              <a:t>fibroblasti</a:t>
            </a:r>
            <a:r>
              <a:rPr lang="en-US" altLang="it-IT" sz="1200" b="1" dirty="0">
                <a:solidFill>
                  <a:srgbClr val="FF0000"/>
                </a:solidFill>
                <a:latin typeface="+mn-lt"/>
              </a:rPr>
              <a:t>, cellule </a:t>
            </a:r>
            <a:r>
              <a:rPr lang="en-US" altLang="it-IT" sz="1200" b="1" dirty="0" err="1">
                <a:solidFill>
                  <a:srgbClr val="FF0000"/>
                </a:solidFill>
                <a:latin typeface="+mn-lt"/>
              </a:rPr>
              <a:t>reticolari</a:t>
            </a:r>
            <a:r>
              <a:rPr lang="en-US" altLang="it-IT" sz="1200" b="1" dirty="0">
                <a:solidFill>
                  <a:srgbClr val="FF0000"/>
                </a:solidFill>
                <a:latin typeface="+mn-lt"/>
              </a:rPr>
              <a:t>, </a:t>
            </a:r>
            <a:r>
              <a:rPr lang="en-US" altLang="it-IT" sz="1200" b="1" dirty="0" err="1">
                <a:solidFill>
                  <a:srgbClr val="FF0000"/>
                </a:solidFill>
                <a:latin typeface="+mn-lt"/>
              </a:rPr>
              <a:t>macrofagi</a:t>
            </a:r>
            <a:r>
              <a:rPr lang="en-US" altLang="it-IT" sz="1200" b="1" dirty="0">
                <a:solidFill>
                  <a:srgbClr val="FF0000"/>
                </a:solidFill>
                <a:latin typeface="+mn-lt"/>
              </a:rPr>
              <a:t>, </a:t>
            </a:r>
            <a:r>
              <a:rPr lang="en-US" altLang="it-IT" sz="1200" b="1" dirty="0" err="1">
                <a:solidFill>
                  <a:srgbClr val="FF0000"/>
                </a:solidFill>
                <a:latin typeface="+mn-lt"/>
              </a:rPr>
              <a:t>mastociti</a:t>
            </a:r>
            <a:r>
              <a:rPr lang="en-US" altLang="it-IT" sz="1200" b="1" dirty="0">
                <a:solidFill>
                  <a:srgbClr val="FF0000"/>
                </a:solidFill>
                <a:latin typeface="+mn-lt"/>
              </a:rPr>
              <a:t>, </a:t>
            </a:r>
            <a:r>
              <a:rPr lang="en-US" altLang="it-IT" sz="1200" b="1" dirty="0" err="1">
                <a:solidFill>
                  <a:srgbClr val="FF0000"/>
                </a:solidFill>
                <a:latin typeface="+mn-lt"/>
              </a:rPr>
              <a:t>linfociti</a:t>
            </a:r>
            <a:r>
              <a:rPr lang="en-US" altLang="it-IT" sz="1200" b="1" dirty="0">
                <a:solidFill>
                  <a:srgbClr val="FF0000"/>
                </a:solidFill>
                <a:latin typeface="+mn-lt"/>
              </a:rPr>
              <a:t>, </a:t>
            </a:r>
            <a:r>
              <a:rPr lang="en-US" altLang="it-IT" sz="1200" b="1" dirty="0" err="1">
                <a:solidFill>
                  <a:srgbClr val="FF0000"/>
                </a:solidFill>
                <a:latin typeface="+mn-lt"/>
              </a:rPr>
              <a:t>plasmacellule</a:t>
            </a:r>
            <a:r>
              <a:rPr lang="en-US" altLang="it-IT" sz="1200" b="1" dirty="0">
                <a:solidFill>
                  <a:srgbClr val="FF0000"/>
                </a:solidFill>
                <a:latin typeface="+mn-lt"/>
              </a:rPr>
              <a:t>, cellule </a:t>
            </a:r>
            <a:r>
              <a:rPr lang="en-US" altLang="it-IT" sz="1200" b="1" dirty="0" err="1">
                <a:solidFill>
                  <a:srgbClr val="FF0000"/>
                </a:solidFill>
                <a:latin typeface="+mn-lt"/>
              </a:rPr>
              <a:t>endoteliali</a:t>
            </a:r>
            <a:r>
              <a:rPr lang="en-US" altLang="it-IT" sz="1200" b="1" dirty="0">
                <a:solidFill>
                  <a:srgbClr val="FF0000"/>
                </a:solidFill>
                <a:latin typeface="+mn-lt"/>
              </a:rPr>
              <a:t>, </a:t>
            </a:r>
            <a:r>
              <a:rPr lang="en-US" altLang="it-IT" sz="1200" b="1" dirty="0" err="1">
                <a:solidFill>
                  <a:srgbClr val="FF0000"/>
                </a:solidFill>
                <a:latin typeface="+mn-lt"/>
              </a:rPr>
              <a:t>adipociti</a:t>
            </a:r>
            <a:r>
              <a:rPr lang="en-US" altLang="it-IT" sz="1200" b="1" dirty="0">
                <a:solidFill>
                  <a:srgbClr val="FF0000"/>
                </a:solidFill>
                <a:latin typeface="+mn-lt"/>
              </a:rPr>
              <a:t> e cellule </a:t>
            </a:r>
            <a:r>
              <a:rPr lang="en-US" altLang="it-IT" sz="1200" b="1" dirty="0" err="1">
                <a:solidFill>
                  <a:srgbClr val="FF0000"/>
                </a:solidFill>
                <a:latin typeface="+mn-lt"/>
              </a:rPr>
              <a:t>ossee</a:t>
            </a:r>
            <a:r>
              <a:rPr lang="en-US" altLang="it-IT" sz="1200" b="1" dirty="0">
                <a:solidFill>
                  <a:srgbClr val="FF0000"/>
                </a:solidFill>
                <a:latin typeface="+mn-lt"/>
              </a:rPr>
              <a:t>.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it-IT" sz="1200" dirty="0">
                <a:latin typeface="+mn-lt"/>
              </a:rPr>
              <a:t>La </a:t>
            </a:r>
            <a:r>
              <a:rPr lang="en-US" altLang="it-IT" sz="1200" dirty="0" err="1">
                <a:latin typeface="+mn-lt"/>
              </a:rPr>
              <a:t>matrice</a:t>
            </a:r>
            <a:r>
              <a:rPr lang="en-US" altLang="it-IT" sz="1200" dirty="0">
                <a:latin typeface="+mn-lt"/>
              </a:rPr>
              <a:t> </a:t>
            </a:r>
            <a:r>
              <a:rPr lang="en-US" altLang="it-IT" sz="1200" dirty="0" err="1">
                <a:latin typeface="+mn-lt"/>
              </a:rPr>
              <a:t>extracellulare</a:t>
            </a:r>
            <a:r>
              <a:rPr lang="en-US" altLang="it-IT" sz="1200" dirty="0">
                <a:latin typeface="+mn-lt"/>
              </a:rPr>
              <a:t> </a:t>
            </a:r>
            <a:r>
              <a:rPr lang="en-US" altLang="it-IT" sz="1200" dirty="0" err="1">
                <a:latin typeface="+mn-lt"/>
              </a:rPr>
              <a:t>dello</a:t>
            </a:r>
            <a:r>
              <a:rPr lang="en-US" altLang="it-IT" sz="1200" dirty="0">
                <a:latin typeface="+mn-lt"/>
              </a:rPr>
              <a:t> stroma </a:t>
            </a:r>
            <a:r>
              <a:rPr lang="en-US" altLang="it-IT" sz="1200" dirty="0" err="1">
                <a:latin typeface="+mn-lt"/>
              </a:rPr>
              <a:t>fornisce</a:t>
            </a:r>
            <a:r>
              <a:rPr lang="en-US" altLang="it-IT" sz="1200" dirty="0">
                <a:latin typeface="+mn-lt"/>
              </a:rPr>
              <a:t> </a:t>
            </a:r>
            <a:r>
              <a:rPr lang="en-US" altLang="it-IT" sz="1200" dirty="0" err="1">
                <a:latin typeface="+mn-lt"/>
              </a:rPr>
              <a:t>una</a:t>
            </a:r>
            <a:r>
              <a:rPr lang="en-US" altLang="it-IT" sz="1200" dirty="0">
                <a:latin typeface="+mn-lt"/>
              </a:rPr>
              <a:t> rete </a:t>
            </a:r>
            <a:r>
              <a:rPr lang="en-US" altLang="it-IT" sz="1200" dirty="0" err="1">
                <a:latin typeface="+mn-lt"/>
              </a:rPr>
              <a:t>strutturale</a:t>
            </a:r>
            <a:r>
              <a:rPr lang="en-US" altLang="it-IT" sz="1200" dirty="0">
                <a:latin typeface="+mn-lt"/>
              </a:rPr>
              <a:t> a cui le cellule </a:t>
            </a:r>
            <a:r>
              <a:rPr lang="en-US" altLang="it-IT" sz="1200" dirty="0" err="1">
                <a:latin typeface="+mn-lt"/>
              </a:rPr>
              <a:t>stromali</a:t>
            </a:r>
            <a:r>
              <a:rPr lang="en-US" altLang="it-IT" sz="1200" dirty="0">
                <a:latin typeface="+mn-lt"/>
              </a:rPr>
              <a:t> ed </a:t>
            </a:r>
            <a:r>
              <a:rPr lang="en-US" altLang="it-IT" sz="1200" dirty="0" err="1">
                <a:latin typeface="+mn-lt"/>
              </a:rPr>
              <a:t>emopoietiche</a:t>
            </a:r>
            <a:r>
              <a:rPr lang="en-US" altLang="it-IT" sz="1200" dirty="0">
                <a:latin typeface="+mn-lt"/>
              </a:rPr>
              <a:t> </a:t>
            </a:r>
            <a:r>
              <a:rPr lang="en-US" altLang="it-IT" sz="1200" dirty="0" err="1">
                <a:latin typeface="+mn-lt"/>
              </a:rPr>
              <a:t>possono</a:t>
            </a:r>
            <a:r>
              <a:rPr lang="en-US" altLang="it-IT" sz="1200" dirty="0">
                <a:latin typeface="+mn-lt"/>
              </a:rPr>
              <a:t> </a:t>
            </a:r>
            <a:r>
              <a:rPr lang="en-US" altLang="it-IT" sz="1200" dirty="0" err="1">
                <a:latin typeface="+mn-lt"/>
              </a:rPr>
              <a:t>ancorarsi</a:t>
            </a:r>
            <a:r>
              <a:rPr lang="en-US" altLang="it-IT" sz="1200" dirty="0">
                <a:latin typeface="+mn-lt"/>
              </a:rPr>
              <a:t>.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it-IT" sz="1200" dirty="0">
                <a:latin typeface="+mn-lt"/>
              </a:rPr>
              <a:t>Sia le cellule </a:t>
            </a:r>
            <a:r>
              <a:rPr lang="en-US" altLang="it-IT" sz="1200" dirty="0" err="1">
                <a:latin typeface="+mn-lt"/>
              </a:rPr>
              <a:t>stromali</a:t>
            </a:r>
            <a:r>
              <a:rPr lang="en-US" altLang="it-IT" sz="1200" dirty="0">
                <a:latin typeface="+mn-lt"/>
              </a:rPr>
              <a:t> </a:t>
            </a:r>
            <a:r>
              <a:rPr lang="en-US" altLang="it-IT" sz="1200" dirty="0" err="1">
                <a:latin typeface="+mn-lt"/>
              </a:rPr>
              <a:t>che</a:t>
            </a:r>
            <a:r>
              <a:rPr lang="en-US" altLang="it-IT" sz="1200" dirty="0">
                <a:latin typeface="+mn-lt"/>
              </a:rPr>
              <a:t> le </a:t>
            </a:r>
            <a:r>
              <a:rPr lang="en-US" altLang="it-IT" sz="1200" dirty="0" err="1">
                <a:latin typeface="+mn-lt"/>
              </a:rPr>
              <a:t>molecole</a:t>
            </a:r>
            <a:r>
              <a:rPr lang="en-US" altLang="it-IT" sz="1200" dirty="0">
                <a:latin typeface="+mn-lt"/>
              </a:rPr>
              <a:t> </a:t>
            </a:r>
            <a:r>
              <a:rPr lang="en-US" altLang="it-IT" sz="1200" dirty="0" err="1">
                <a:latin typeface="+mn-lt"/>
              </a:rPr>
              <a:t>della</a:t>
            </a:r>
            <a:r>
              <a:rPr lang="en-US" altLang="it-IT" sz="1200" dirty="0">
                <a:latin typeface="+mn-lt"/>
              </a:rPr>
              <a:t> </a:t>
            </a:r>
            <a:r>
              <a:rPr lang="en-US" altLang="it-IT" sz="1200" dirty="0" err="1">
                <a:latin typeface="+mn-lt"/>
              </a:rPr>
              <a:t>matrice</a:t>
            </a:r>
            <a:r>
              <a:rPr lang="en-US" altLang="it-IT" sz="1200" dirty="0">
                <a:latin typeface="+mn-lt"/>
              </a:rPr>
              <a:t> </a:t>
            </a:r>
            <a:r>
              <a:rPr lang="en-US" altLang="it-IT" sz="1200" dirty="0" err="1">
                <a:latin typeface="+mn-lt"/>
              </a:rPr>
              <a:t>extracellulare</a:t>
            </a:r>
            <a:r>
              <a:rPr lang="en-US" altLang="it-IT" sz="1200" dirty="0">
                <a:latin typeface="+mn-lt"/>
              </a:rPr>
              <a:t> </a:t>
            </a:r>
            <a:r>
              <a:rPr lang="en-US" altLang="it-IT" sz="1200" dirty="0" err="1">
                <a:latin typeface="+mn-lt"/>
              </a:rPr>
              <a:t>svolgono</a:t>
            </a:r>
            <a:r>
              <a:rPr lang="en-US" altLang="it-IT" sz="1200" dirty="0">
                <a:latin typeface="+mn-lt"/>
              </a:rPr>
              <a:t> un </a:t>
            </a:r>
            <a:r>
              <a:rPr lang="en-US" altLang="it-IT" sz="1200" dirty="0" err="1">
                <a:latin typeface="+mn-lt"/>
              </a:rPr>
              <a:t>ruolo</a:t>
            </a:r>
            <a:r>
              <a:rPr lang="en-US" altLang="it-IT" sz="1200" dirty="0">
                <a:latin typeface="+mn-lt"/>
              </a:rPr>
              <a:t> </a:t>
            </a:r>
            <a:r>
              <a:rPr lang="en-US" altLang="it-IT" sz="1200" dirty="0" err="1">
                <a:latin typeface="+mn-lt"/>
              </a:rPr>
              <a:t>funzionale</a:t>
            </a:r>
            <a:r>
              <a:rPr lang="en-US" altLang="it-IT" sz="1200" dirty="0">
                <a:latin typeface="+mn-lt"/>
              </a:rPr>
              <a:t> </a:t>
            </a:r>
            <a:r>
              <a:rPr lang="en-US" altLang="it-IT" sz="1200" dirty="0" err="1">
                <a:latin typeface="+mn-lt"/>
              </a:rPr>
              <a:t>importante</a:t>
            </a:r>
            <a:r>
              <a:rPr lang="en-US" altLang="it-IT" sz="1200" dirty="0">
                <a:latin typeface="+mn-lt"/>
              </a:rPr>
              <a:t> per </a:t>
            </a:r>
            <a:r>
              <a:rPr lang="en-US" altLang="it-IT" sz="1200" dirty="0" err="1">
                <a:latin typeface="+mn-lt"/>
              </a:rPr>
              <a:t>l</a:t>
            </a:r>
            <a:r>
              <a:rPr lang="en-US" altLang="en-US" sz="1200" dirty="0" err="1">
                <a:latin typeface="+mn-lt"/>
              </a:rPr>
              <a:t>’</a:t>
            </a:r>
            <a:r>
              <a:rPr lang="en-US" altLang="it-IT" sz="1200" dirty="0" err="1">
                <a:latin typeface="+mn-lt"/>
              </a:rPr>
              <a:t>emopoiesi</a:t>
            </a:r>
            <a:r>
              <a:rPr lang="en-US" altLang="it-IT" sz="1200" dirty="0">
                <a:latin typeface="+mn-lt"/>
              </a:rPr>
              <a:t>: per </a:t>
            </a:r>
            <a:r>
              <a:rPr lang="en-US" altLang="it-IT" sz="1200" dirty="0" err="1">
                <a:latin typeface="+mn-lt"/>
              </a:rPr>
              <a:t>l</a:t>
            </a:r>
            <a:r>
              <a:rPr lang="en-US" altLang="en-US" sz="1200" dirty="0" err="1">
                <a:latin typeface="+mn-lt"/>
              </a:rPr>
              <a:t>’</a:t>
            </a:r>
            <a:r>
              <a:rPr lang="en-US" altLang="it-IT" sz="1200" dirty="0" err="1">
                <a:latin typeface="+mn-lt"/>
              </a:rPr>
              <a:t>autorinnovamento</a:t>
            </a:r>
            <a:r>
              <a:rPr lang="en-US" altLang="it-IT" sz="1200" dirty="0">
                <a:latin typeface="+mn-lt"/>
              </a:rPr>
              <a:t> </a:t>
            </a:r>
            <a:r>
              <a:rPr lang="en-US" altLang="it-IT" sz="1200" dirty="0" err="1">
                <a:latin typeface="+mn-lt"/>
              </a:rPr>
              <a:t>della</a:t>
            </a:r>
            <a:r>
              <a:rPr lang="en-US" altLang="it-IT" sz="1200" dirty="0">
                <a:latin typeface="+mn-lt"/>
              </a:rPr>
              <a:t> HSC, la </a:t>
            </a:r>
            <a:r>
              <a:rPr lang="en-US" altLang="it-IT" sz="1200" dirty="0" err="1">
                <a:latin typeface="+mn-lt"/>
              </a:rPr>
              <a:t>proliferazione</a:t>
            </a:r>
            <a:r>
              <a:rPr lang="en-US" altLang="it-IT" sz="1200" dirty="0">
                <a:latin typeface="+mn-lt"/>
              </a:rPr>
              <a:t> e il </a:t>
            </a:r>
            <a:r>
              <a:rPr lang="en-US" altLang="it-IT" sz="1200" dirty="0" err="1">
                <a:latin typeface="+mn-lt"/>
              </a:rPr>
              <a:t>differenziamento</a:t>
            </a:r>
            <a:r>
              <a:rPr lang="en-US" altLang="it-IT" sz="1200" dirty="0">
                <a:latin typeface="+mn-lt"/>
              </a:rPr>
              <a:t> </a:t>
            </a:r>
            <a:r>
              <a:rPr lang="en-US" altLang="it-IT" sz="1200" dirty="0" err="1">
                <a:latin typeface="+mn-lt"/>
              </a:rPr>
              <a:t>dei</a:t>
            </a:r>
            <a:r>
              <a:rPr lang="en-US" altLang="it-IT" sz="1200" dirty="0">
                <a:latin typeface="+mn-lt"/>
              </a:rPr>
              <a:t> </a:t>
            </a:r>
            <a:r>
              <a:rPr lang="en-US" altLang="it-IT" sz="1200" dirty="0" err="1">
                <a:latin typeface="+mn-lt"/>
              </a:rPr>
              <a:t>progenitori</a:t>
            </a:r>
            <a:r>
              <a:rPr lang="en-US" altLang="it-IT" sz="1200" dirty="0">
                <a:latin typeface="+mn-lt"/>
              </a:rPr>
              <a:t> e il </a:t>
            </a:r>
            <a:r>
              <a:rPr lang="en-US" altLang="it-IT" sz="1200" dirty="0" err="1">
                <a:latin typeface="+mn-lt"/>
              </a:rPr>
              <a:t>rilascio</a:t>
            </a:r>
            <a:r>
              <a:rPr lang="en-US" altLang="it-IT" sz="1200" dirty="0">
                <a:latin typeface="+mn-lt"/>
              </a:rPr>
              <a:t> </a:t>
            </a:r>
            <a:r>
              <a:rPr lang="en-US" altLang="it-IT" sz="1200" dirty="0" err="1">
                <a:latin typeface="+mn-lt"/>
              </a:rPr>
              <a:t>delle</a:t>
            </a:r>
            <a:r>
              <a:rPr lang="en-US" altLang="it-IT" sz="1200" dirty="0">
                <a:latin typeface="+mn-lt"/>
              </a:rPr>
              <a:t> cellule mature </a:t>
            </a:r>
            <a:r>
              <a:rPr lang="en-US" altLang="it-IT" sz="1200" dirty="0" err="1">
                <a:latin typeface="+mn-lt"/>
              </a:rPr>
              <a:t>nel</a:t>
            </a:r>
            <a:r>
              <a:rPr lang="en-US" altLang="it-IT" sz="1200" dirty="0">
                <a:latin typeface="+mn-lt"/>
              </a:rPr>
              <a:t> </a:t>
            </a:r>
            <a:r>
              <a:rPr lang="en-US" altLang="it-IT" sz="1200" dirty="0" err="1">
                <a:latin typeface="+mn-lt"/>
              </a:rPr>
              <a:t>sangue</a:t>
            </a:r>
            <a:r>
              <a:rPr lang="en-US" altLang="it-IT" sz="1200" dirty="0">
                <a:latin typeface="+mn-lt"/>
              </a:rPr>
              <a:t>.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it-IT" sz="1200" dirty="0">
                <a:latin typeface="+mn-lt"/>
              </a:rPr>
              <a:t>Lo stroma </a:t>
            </a:r>
            <a:r>
              <a:rPr lang="en-US" altLang="it-IT" sz="1200" dirty="0" err="1">
                <a:latin typeface="+mn-lt"/>
              </a:rPr>
              <a:t>partecipa</a:t>
            </a:r>
            <a:r>
              <a:rPr lang="en-US" altLang="it-IT" sz="1200" dirty="0">
                <a:latin typeface="+mn-lt"/>
              </a:rPr>
              <a:t> a </a:t>
            </a:r>
            <a:r>
              <a:rPr lang="en-US" altLang="it-IT" sz="1200" dirty="0" err="1">
                <a:latin typeface="+mn-lt"/>
              </a:rPr>
              <a:t>queste</a:t>
            </a:r>
            <a:r>
              <a:rPr lang="en-US" altLang="it-IT" sz="1200" dirty="0">
                <a:latin typeface="+mn-lt"/>
              </a:rPr>
              <a:t> </a:t>
            </a:r>
            <a:r>
              <a:rPr lang="en-US" altLang="it-IT" sz="1200" dirty="0" err="1">
                <a:latin typeface="+mn-lt"/>
              </a:rPr>
              <a:t>funzioni</a:t>
            </a:r>
            <a:r>
              <a:rPr lang="en-US" altLang="it-IT" sz="1200" dirty="0">
                <a:latin typeface="+mn-lt"/>
              </a:rPr>
              <a:t> </a:t>
            </a:r>
            <a:r>
              <a:rPr lang="en-US" altLang="it-IT" sz="1200" dirty="0" err="1">
                <a:latin typeface="+mn-lt"/>
              </a:rPr>
              <a:t>tramite</a:t>
            </a:r>
            <a:r>
              <a:rPr lang="en-US" altLang="it-IT" sz="1200" dirty="0">
                <a:latin typeface="+mn-lt"/>
              </a:rPr>
              <a:t> la </a:t>
            </a:r>
            <a:r>
              <a:rPr lang="en-US" altLang="it-IT" sz="1200" dirty="0" err="1">
                <a:latin typeface="+mn-lt"/>
              </a:rPr>
              <a:t>sintesi</a:t>
            </a:r>
            <a:r>
              <a:rPr lang="en-US" altLang="it-IT" sz="1200" dirty="0">
                <a:latin typeface="+mn-lt"/>
              </a:rPr>
              <a:t> e </a:t>
            </a:r>
            <a:r>
              <a:rPr lang="en-US" altLang="it-IT" sz="1200" dirty="0" err="1">
                <a:latin typeface="+mn-lt"/>
              </a:rPr>
              <a:t>secrezione</a:t>
            </a:r>
            <a:r>
              <a:rPr lang="en-US" altLang="it-IT" sz="1200" dirty="0">
                <a:latin typeface="+mn-lt"/>
              </a:rPr>
              <a:t> di </a:t>
            </a:r>
            <a:r>
              <a:rPr lang="en-US" altLang="it-IT" sz="1200" dirty="0" err="1">
                <a:latin typeface="+mn-lt"/>
              </a:rPr>
              <a:t>fattori</a:t>
            </a:r>
            <a:r>
              <a:rPr lang="en-US" altLang="it-IT" sz="1200" dirty="0">
                <a:latin typeface="+mn-lt"/>
              </a:rPr>
              <a:t> di </a:t>
            </a:r>
            <a:r>
              <a:rPr lang="en-US" altLang="it-IT" sz="1200" dirty="0" err="1">
                <a:latin typeface="+mn-lt"/>
              </a:rPr>
              <a:t>crescita</a:t>
            </a:r>
            <a:r>
              <a:rPr lang="en-US" altLang="it-IT" sz="1200" dirty="0">
                <a:latin typeface="+mn-lt"/>
              </a:rPr>
              <a:t> e </a:t>
            </a:r>
            <a:r>
              <a:rPr lang="en-US" altLang="it-IT" sz="1200" dirty="0" err="1">
                <a:latin typeface="+mn-lt"/>
              </a:rPr>
              <a:t>favorendo</a:t>
            </a:r>
            <a:r>
              <a:rPr lang="en-US" altLang="it-IT" sz="1200" dirty="0">
                <a:latin typeface="+mn-lt"/>
              </a:rPr>
              <a:t> le </a:t>
            </a:r>
            <a:r>
              <a:rPr lang="en-US" altLang="it-IT" sz="1200" dirty="0" err="1">
                <a:latin typeface="+mn-lt"/>
              </a:rPr>
              <a:t>interazioni</a:t>
            </a:r>
            <a:r>
              <a:rPr lang="en-US" altLang="it-IT" sz="1200" dirty="0">
                <a:latin typeface="+mn-lt"/>
              </a:rPr>
              <a:t> </a:t>
            </a:r>
            <a:r>
              <a:rPr lang="en-US" altLang="it-IT" sz="1200" dirty="0" err="1">
                <a:latin typeface="+mn-lt"/>
              </a:rPr>
              <a:t>cellulari</a:t>
            </a:r>
            <a:r>
              <a:rPr lang="en-US" altLang="it-IT" sz="1200" dirty="0">
                <a:latin typeface="+mn-lt"/>
              </a:rPr>
              <a:t>.</a:t>
            </a:r>
          </a:p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137171-8477-447A-A88D-E7CE6CB58889}" type="slidenum">
              <a:rPr lang="it-IT" smtClean="0"/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182531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Segnaposto immagine diapositiva 1">
            <a:extLst>
              <a:ext uri="{FF2B5EF4-FFF2-40B4-BE49-F238E27FC236}">
                <a16:creationId xmlns:a16="http://schemas.microsoft.com/office/drawing/2014/main" id="{DCE33DE3-6957-A01A-A3B9-5805A947045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0" name="Segnaposto note 2">
            <a:extLst>
              <a:ext uri="{FF2B5EF4-FFF2-40B4-BE49-F238E27FC236}">
                <a16:creationId xmlns:a16="http://schemas.microsoft.com/office/drawing/2014/main" id="{C5922895-50BE-15A9-D4C2-B8A9682BF1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</a:pPr>
            <a:endParaRPr lang="it-IT" altLang="it-IT" sz="1100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04451" name="Segnaposto numero diapositiva 3">
            <a:extLst>
              <a:ext uri="{FF2B5EF4-FFF2-40B4-BE49-F238E27FC236}">
                <a16:creationId xmlns:a16="http://schemas.microsoft.com/office/drawing/2014/main" id="{1EB9169F-EADD-1E3C-DF51-789348C2938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F5555488-D2CE-4E17-8EA1-98E69EC90FB2}" type="slidenum">
              <a:rPr lang="it-IT" altLang="it-IT"/>
              <a:pPr/>
              <a:t>23</a:t>
            </a:fld>
            <a:endParaRPr lang="it-IT" altLang="it-IT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Elementi maturi del sangue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137171-8477-447A-A88D-E7CE6CB58889}" type="slidenum">
              <a:rPr lang="it-IT" smtClean="0"/>
              <a:t>25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349701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Segnaposto immagine diapositiva 1">
            <a:extLst>
              <a:ext uri="{FF2B5EF4-FFF2-40B4-BE49-F238E27FC236}">
                <a16:creationId xmlns:a16="http://schemas.microsoft.com/office/drawing/2014/main" id="{A2D875E6-B843-C352-AE85-32780F2B267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2" name="Segnaposto note 2">
            <a:extLst>
              <a:ext uri="{FF2B5EF4-FFF2-40B4-BE49-F238E27FC236}">
                <a16:creationId xmlns:a16="http://schemas.microsoft.com/office/drawing/2014/main" id="{8A2AEAFC-8605-B29A-5043-2196051427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87043" name="Segnaposto numero diapositiva 3">
            <a:extLst>
              <a:ext uri="{FF2B5EF4-FFF2-40B4-BE49-F238E27FC236}">
                <a16:creationId xmlns:a16="http://schemas.microsoft.com/office/drawing/2014/main" id="{80B72D4E-52D8-6717-10E5-3F2748A3BF3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9350E6FE-EF0A-4B0D-99A8-C2C9EADCD2E7}" type="slidenum">
              <a:rPr lang="it-IT" altLang="it-IT"/>
              <a:pPr/>
              <a:t>27</a:t>
            </a:fld>
            <a:endParaRPr lang="it-IT" altLang="it-IT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3" name="Rectangle 7">
            <a:extLst>
              <a:ext uri="{FF2B5EF4-FFF2-40B4-BE49-F238E27FC236}">
                <a16:creationId xmlns:a16="http://schemas.microsoft.com/office/drawing/2014/main" id="{3D565CD1-0502-B89E-46C7-114179FBD95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17C725F6-4C77-41E7-AEC9-6580BC9E9403}" type="slidenum">
              <a:rPr lang="it-IT" altLang="it-IT"/>
              <a:pPr/>
              <a:t>28</a:t>
            </a:fld>
            <a:endParaRPr lang="it-IT" altLang="it-IT"/>
          </a:p>
        </p:txBody>
      </p:sp>
      <p:sp>
        <p:nvSpPr>
          <p:cNvPr id="131074" name="Rectangle 2">
            <a:extLst>
              <a:ext uri="{FF2B5EF4-FFF2-40B4-BE49-F238E27FC236}">
                <a16:creationId xmlns:a16="http://schemas.microsoft.com/office/drawing/2014/main" id="{5CAE8476-9886-57DD-FB67-01E18FC4FE5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5" name="Rectangle 3">
            <a:extLst>
              <a:ext uri="{FF2B5EF4-FFF2-40B4-BE49-F238E27FC236}">
                <a16:creationId xmlns:a16="http://schemas.microsoft.com/office/drawing/2014/main" id="{5CF20AFF-E753-1945-DBDB-3C6E8CBC466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it-IT">
                <a:latin typeface="Arial" panose="020B0604020202020204" pitchFamily="34" charset="0"/>
                <a:ea typeface="ＭＳ Ｐゴシック" panose="020B0600070205080204" pitchFamily="34" charset="-128"/>
              </a:rPr>
              <a:t>Mitosis of polychromatophilic erythroblasts is erythropoietin-independent.  EPO stimulates gene expression via JAK/STAT signaling pathway.  EPO and TPO are similar in structure and function.  Most interleukins are glycoproteins generated by proteolytic processing of a precursor (proprotein) in the secretory pathway.  Interleukins are a group of cytokines (secreted signaling molecules) that were first discovered as expressed by leukocytes (hence </a:t>
            </a:r>
            <a:r>
              <a:rPr lang="en-US" altLang="it-IT" i="1">
                <a:latin typeface="Arial" panose="020B0604020202020204" pitchFamily="34" charset="0"/>
                <a:ea typeface="ＭＳ Ｐゴシック" panose="020B0600070205080204" pitchFamily="34" charset="-128"/>
              </a:rPr>
              <a:t>leukin</a:t>
            </a:r>
            <a:r>
              <a:rPr lang="en-US" altLang="it-IT">
                <a:latin typeface="Arial" panose="020B0604020202020204" pitchFamily="34" charset="0"/>
                <a:ea typeface="ＭＳ Ｐゴシック" panose="020B0600070205080204" pitchFamily="34" charset="-128"/>
              </a:rPr>
              <a:t> and </a:t>
            </a:r>
            <a:r>
              <a:rPr lang="en-US" altLang="it-IT" i="1">
                <a:latin typeface="Arial" panose="020B0604020202020204" pitchFamily="34" charset="0"/>
                <a:ea typeface="ＭＳ Ｐゴシック" panose="020B0600070205080204" pitchFamily="34" charset="-128"/>
              </a:rPr>
              <a:t>inter</a:t>
            </a:r>
            <a:r>
              <a:rPr lang="en-US" altLang="it-IT">
                <a:latin typeface="Arial" panose="020B0604020202020204" pitchFamily="34" charset="0"/>
                <a:ea typeface="ＭＳ Ｐゴシック" panose="020B0600070205080204" pitchFamily="34" charset="-128"/>
              </a:rPr>
              <a:t> meaning as a means of communication).  Interleukins are produced by a wide variety of cells.</a:t>
            </a:r>
          </a:p>
          <a:p>
            <a:pPr eaLnBrk="1" hangingPunct="1">
              <a:spcBef>
                <a:spcPct val="0"/>
              </a:spcBef>
            </a:pPr>
            <a:endParaRPr lang="en-US" altLang="it-IT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67EF70-23E5-4E59-A094-3BDFA41E3C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47EAC52-F59A-9387-E53F-B56BE36677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28E3B2-97DB-A494-50C5-9ACBA49CF9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15875-1B4D-42BC-AF6C-E263F9D2095F}" type="datetimeFigureOut">
              <a:rPr lang="it-IT" smtClean="0"/>
              <a:t>04/05/2026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0A1B45-B2E3-9D8D-16B5-CC1CCE262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87E459-5D83-0A6D-B9F5-F12B14D8C6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81D58-5577-4616-9F51-1A3BEECEBE7A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711780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C895B3-2BAA-9BDC-3B59-D60938F24D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2672DBF-E374-9BC0-296A-23512EEC03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AB28BC-4261-04C4-DB24-D5B922632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15875-1B4D-42BC-AF6C-E263F9D2095F}" type="datetimeFigureOut">
              <a:rPr lang="it-IT" smtClean="0"/>
              <a:t>04/05/2026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EC41DB-1F78-459C-D079-147242A72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3D9356-2D06-D7DF-64D3-E77057667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81D58-5577-4616-9F51-1A3BEECEBE7A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428132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9B7CECC-589F-F9C7-F315-001CEF6CC5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583D9E-7D9C-80F8-44EF-A57C4FF42F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6A763B-5E8D-7AA6-EF95-66FEEC8E1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15875-1B4D-42BC-AF6C-E263F9D2095F}" type="datetimeFigureOut">
              <a:rPr lang="it-IT" smtClean="0"/>
              <a:t>04/05/2026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398441-6AFC-84B8-1AA3-8E0C6B8A54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CA5150-4F85-5CDD-35BA-A5D5DAD83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81D58-5577-4616-9F51-1A3BEECEBE7A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135304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CD81F7-0B18-C184-562D-EA02BD62C2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223FD5-02B7-CFA4-1790-793F14B058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504C9D-3037-D449-A88A-8AAD5596A4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15875-1B4D-42BC-AF6C-E263F9D2095F}" type="datetimeFigureOut">
              <a:rPr lang="it-IT" smtClean="0"/>
              <a:t>04/05/2026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2C8CD6-E027-3451-F52E-FF2B837F14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F2E279-5EC5-DBAF-8508-422F19D0CD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81D58-5577-4616-9F51-1A3BEECEBE7A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255700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8B5774-1B87-A26E-F7CD-AE5589FA2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CC795D-6CAD-A5C8-D180-D4B0EE9417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7B9CD6-B0BA-3BA6-553C-397971378C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15875-1B4D-42BC-AF6C-E263F9D2095F}" type="datetimeFigureOut">
              <a:rPr lang="it-IT" smtClean="0"/>
              <a:t>04/05/2026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B2C221-DA7E-A13F-F237-42ED9F45F3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002BDE-5CFC-6704-A4AC-ECE79317A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81D58-5577-4616-9F51-1A3BEECEBE7A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863632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02B800-DA27-F0CE-90C9-C8A7AB4FB3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9811DB-7DF6-711C-E476-726DB14E03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36342D-BA71-77F7-21AC-250DFDFBBE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925356-7164-9F60-EE93-2CF264D68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15875-1B4D-42BC-AF6C-E263F9D2095F}" type="datetimeFigureOut">
              <a:rPr lang="it-IT" smtClean="0"/>
              <a:t>04/05/2026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6959E9-8FC7-98F0-8DCC-BA811D6289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5DB5C8-8E58-B986-BCF2-9977E042F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81D58-5577-4616-9F51-1A3BEECEBE7A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133259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D0F371-DD8B-24CA-E684-ABC1CDE77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0340E6-F3F9-9AFB-9904-B6B674004D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97139F-DB2E-4605-DE16-F8B844D35E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1F2F1CD-D188-2318-D69B-42D0FCA9B6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F2EFCB1-87A0-70DA-F3AB-CCA838D2C78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89E69E4-437F-D58A-588C-DEB9ACAFB4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15875-1B4D-42BC-AF6C-E263F9D2095F}" type="datetimeFigureOut">
              <a:rPr lang="it-IT" smtClean="0"/>
              <a:t>04/05/2026</a:t>
            </a:fld>
            <a:endParaRPr lang="it-I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9ED69D1-72A7-7A8C-CC1F-B3738B527D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108EBFC-1C1D-B188-2F2B-1C82452C9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81D58-5577-4616-9F51-1A3BEECEBE7A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046456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BA11E1-B6A6-B81C-39D9-BC5FBA2B99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7232085-3C14-DF6B-F251-6A458173D2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15875-1B4D-42BC-AF6C-E263F9D2095F}" type="datetimeFigureOut">
              <a:rPr lang="it-IT" smtClean="0"/>
              <a:t>04/05/2026</a:t>
            </a:fld>
            <a:endParaRPr lang="it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1853F2-45A3-00E1-419A-5122DBEA97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9EB193-2D70-0BF5-CDA9-F7F9CA395B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81D58-5577-4616-9F51-1A3BEECEBE7A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624933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5FD3560-BF69-021C-6440-540F56748F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15875-1B4D-42BC-AF6C-E263F9D2095F}" type="datetimeFigureOut">
              <a:rPr lang="it-IT" smtClean="0"/>
              <a:t>04/05/2026</a:t>
            </a:fld>
            <a:endParaRPr lang="it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A914A66-5C96-1893-62E6-2DCF763A3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D7E706-A89D-E3FC-22CF-D67F0DC9D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81D58-5577-4616-9F51-1A3BEECEBE7A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880339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344E11-DB8C-6ECC-16B8-E12EEEA007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1E495B-0744-D4B1-CC7A-EFB989D369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BB5E77-2AAE-7301-44D9-85B926EB12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08B287-5EA7-550C-2F50-A8AC7E6364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15875-1B4D-42BC-AF6C-E263F9D2095F}" type="datetimeFigureOut">
              <a:rPr lang="it-IT" smtClean="0"/>
              <a:t>04/05/2026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5CD400-369B-33F7-2AF4-670409EAE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8D8E27-9CBE-8DF7-E6E0-71CF3CE78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81D58-5577-4616-9F51-1A3BEECEBE7A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171647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DF3867-0139-78F5-D8BE-CB6D9AC35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E22F17C-FB1A-3916-E4B2-5794E01924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2601D3-04F3-DA57-2B85-A66240B6C4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0749A3-02DD-1858-3A22-BDC8AE7ED8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15875-1B4D-42BC-AF6C-E263F9D2095F}" type="datetimeFigureOut">
              <a:rPr lang="it-IT" smtClean="0"/>
              <a:t>04/05/2026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FE9D7A-A917-54A8-C658-1B288DC784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920E17-2866-F1DD-AA4F-92901AB87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81D58-5577-4616-9F51-1A3BEECEBE7A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829495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E6DCF4C-B62A-6626-697F-E09DC4A9C8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78CFF1-1295-83C3-34DC-FCB9CAC000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80D25E-74F7-2FEA-AA7C-BEBEBE49BB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C15875-1B4D-42BC-AF6C-E263F9D2095F}" type="datetimeFigureOut">
              <a:rPr lang="it-IT" smtClean="0"/>
              <a:t>04/05/2026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F1DD3E-E69B-63F0-0C88-19FA1BDF43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D6078A-53D2-81AD-9941-6DA863829C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B81D58-5577-4616-9F51-1A3BEECEBE7A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08086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png"/><Relationship Id="rId4" Type="http://schemas.openxmlformats.org/officeDocument/2006/relationships/image" Target="../media/image50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Image:Direct-blood-transfusion.jpg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CF6D9F7-CD18-4A61-BC7D-896374CFBBEC}"/>
              </a:ext>
            </a:extLst>
          </p:cNvPr>
          <p:cNvSpPr txBox="1"/>
          <p:nvPr/>
        </p:nvSpPr>
        <p:spPr>
          <a:xfrm>
            <a:off x="1098839" y="698951"/>
            <a:ext cx="99233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00B050"/>
                </a:solidFill>
              </a:rPr>
              <a:t>PATOLOGIA GENERALE</a:t>
            </a:r>
          </a:p>
        </p:txBody>
      </p:sp>
      <p:pic>
        <p:nvPicPr>
          <p:cNvPr id="6" name="Picture 6" descr="logo burlo_colore">
            <a:extLst>
              <a:ext uri="{FF2B5EF4-FFF2-40B4-BE49-F238E27FC236}">
                <a16:creationId xmlns:a16="http://schemas.microsoft.com/office/drawing/2014/main" id="{19B7DFD1-790C-352F-8B56-504BA01E04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343" y="5437819"/>
            <a:ext cx="3289797" cy="1095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AFE7B1A-F206-A51F-84FA-CAA2F672A1B9}"/>
              </a:ext>
            </a:extLst>
          </p:cNvPr>
          <p:cNvSpPr txBox="1"/>
          <p:nvPr/>
        </p:nvSpPr>
        <p:spPr>
          <a:xfrm>
            <a:off x="4716594" y="4495803"/>
            <a:ext cx="19476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Alberto Tommasini</a:t>
            </a:r>
          </a:p>
        </p:txBody>
      </p:sp>
      <p:pic>
        <p:nvPicPr>
          <p:cNvPr id="8" name="Picture 2" descr="Università degli studi di Trieste">
            <a:extLst>
              <a:ext uri="{FF2B5EF4-FFF2-40B4-BE49-F238E27FC236}">
                <a16:creationId xmlns:a16="http://schemas.microsoft.com/office/drawing/2014/main" id="{D57E5811-6619-CEEC-3DEE-86FF48CC99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7400" y="5395861"/>
            <a:ext cx="6254827" cy="1095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799962E-512C-81F3-867F-47AD19F440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5614" y="5371364"/>
            <a:ext cx="142283" cy="1144729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D26ACCA-26B7-84E5-A28E-8D566FAFE8C3}"/>
              </a:ext>
            </a:extLst>
          </p:cNvPr>
          <p:cNvCxnSpPr/>
          <p:nvPr/>
        </p:nvCxnSpPr>
        <p:spPr>
          <a:xfrm>
            <a:off x="322259" y="5118249"/>
            <a:ext cx="11640065" cy="0"/>
          </a:xfrm>
          <a:prstGeom prst="line">
            <a:avLst/>
          </a:prstGeom>
          <a:ln w="28575">
            <a:solidFill>
              <a:srgbClr val="556C8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30712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21237B-A9B6-C8F5-A2ED-480C57DDBE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>
            <a:extLst>
              <a:ext uri="{FF2B5EF4-FFF2-40B4-BE49-F238E27FC236}">
                <a16:creationId xmlns:a16="http://schemas.microsoft.com/office/drawing/2014/main" id="{7F269550-B257-5AF8-2DB3-50AF003B3A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519" y="171622"/>
            <a:ext cx="7285353" cy="533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30000"/>
              </a:lnSpc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en-US" altLang="it-IT" sz="2400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US" altLang="it-IT" sz="2400" b="1" dirty="0" err="1">
                <a:solidFill>
                  <a:srgbClr val="000000"/>
                </a:solidFill>
                <a:latin typeface="+mn-lt"/>
              </a:rPr>
              <a:t>uso</a:t>
            </a:r>
            <a:r>
              <a:rPr lang="en-US" altLang="it-IT" sz="2400" b="1" dirty="0">
                <a:solidFill>
                  <a:srgbClr val="000000"/>
                </a:solidFill>
                <a:latin typeface="+mn-lt"/>
              </a:rPr>
              <a:t> delle </a:t>
            </a:r>
            <a:r>
              <a:rPr lang="en-US" altLang="it-IT" sz="2400" b="1" dirty="0" err="1">
                <a:solidFill>
                  <a:srgbClr val="000000"/>
                </a:solidFill>
                <a:latin typeface="+mn-lt"/>
              </a:rPr>
              <a:t>soluzioni</a:t>
            </a:r>
            <a:r>
              <a:rPr lang="en-US" altLang="it-IT" sz="2400" b="1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US" altLang="it-IT" sz="2400" b="1" dirty="0" err="1">
                <a:solidFill>
                  <a:srgbClr val="000000"/>
                </a:solidFill>
                <a:latin typeface="+mn-lt"/>
              </a:rPr>
              <a:t>anticoagulanti</a:t>
            </a:r>
            <a:r>
              <a:rPr lang="en-US" altLang="it-IT" sz="2400" dirty="0">
                <a:solidFill>
                  <a:srgbClr val="000000"/>
                </a:solidFill>
                <a:latin typeface="+mn-lt"/>
              </a:rPr>
              <a:t> (sodio </a:t>
            </a:r>
            <a:r>
              <a:rPr lang="en-US" altLang="it-IT" sz="2400" dirty="0" err="1">
                <a:solidFill>
                  <a:srgbClr val="000000"/>
                </a:solidFill>
                <a:latin typeface="+mn-lt"/>
              </a:rPr>
              <a:t>citrato</a:t>
            </a:r>
            <a:r>
              <a:rPr lang="en-US" altLang="it-IT" sz="2400" dirty="0">
                <a:solidFill>
                  <a:srgbClr val="000000"/>
                </a:solidFill>
                <a:latin typeface="+mn-lt"/>
              </a:rPr>
              <a:t> 1914)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A8321AB-87F7-5A0A-4829-1599A4FC9E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837" y="970299"/>
            <a:ext cx="4167426" cy="555656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10E81CB-3835-D291-08AF-3246F7C3EC3D}"/>
              </a:ext>
            </a:extLst>
          </p:cNvPr>
          <p:cNvSpPr txBox="1"/>
          <p:nvPr/>
        </p:nvSpPr>
        <p:spPr>
          <a:xfrm>
            <a:off x="4817568" y="1060714"/>
            <a:ext cx="64470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Looking for an anticoagulant to perfuse a canine pancreas, he tried </a:t>
            </a:r>
            <a:r>
              <a:rPr lang="en-US" b="1" dirty="0"/>
              <a:t>sodium citrate </a:t>
            </a:r>
            <a:r>
              <a:rPr lang="en-US" dirty="0"/>
              <a:t>which was known to stabilize solutions of mastic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3BB7C51-2761-FB91-2995-2B6B1C5B9F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4881" y="1892732"/>
            <a:ext cx="4014855" cy="4158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2806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>
            <a:extLst>
              <a:ext uri="{FF2B5EF4-FFF2-40B4-BE49-F238E27FC236}">
                <a16:creationId xmlns:a16="http://schemas.microsoft.com/office/drawing/2014/main" id="{67B993F2-35AD-E25A-94C3-34045A6D96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7510" y="679622"/>
            <a:ext cx="7285353" cy="3342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30000"/>
              </a:lnSpc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en-US" altLang="it-IT" sz="2400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US" altLang="it-IT" sz="2400" b="1" dirty="0" err="1">
                <a:solidFill>
                  <a:srgbClr val="000000"/>
                </a:solidFill>
                <a:latin typeface="+mn-lt"/>
              </a:rPr>
              <a:t>utilizzo</a:t>
            </a:r>
            <a:r>
              <a:rPr lang="en-US" altLang="it-IT" sz="2400" b="1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US" altLang="it-IT" sz="2400" b="1" dirty="0" err="1">
                <a:solidFill>
                  <a:srgbClr val="000000"/>
                </a:solidFill>
                <a:latin typeface="+mn-lt"/>
              </a:rPr>
              <a:t>dei</a:t>
            </a:r>
            <a:r>
              <a:rPr lang="en-US" altLang="it-IT" sz="2400" b="1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US" altLang="it-IT" sz="2400" b="1" dirty="0" err="1">
                <a:solidFill>
                  <a:srgbClr val="000000"/>
                </a:solidFill>
                <a:latin typeface="+mn-lt"/>
              </a:rPr>
              <a:t>flaconi</a:t>
            </a:r>
            <a:r>
              <a:rPr lang="en-US" altLang="it-IT" sz="2400" b="1" dirty="0">
                <a:solidFill>
                  <a:srgbClr val="000000"/>
                </a:solidFill>
                <a:latin typeface="+mn-lt"/>
              </a:rPr>
              <a:t> di </a:t>
            </a:r>
            <a:r>
              <a:rPr lang="en-US" altLang="it-IT" sz="2400" b="1" dirty="0" err="1">
                <a:solidFill>
                  <a:srgbClr val="000000"/>
                </a:solidFill>
                <a:latin typeface="+mn-lt"/>
              </a:rPr>
              <a:t>vetro</a:t>
            </a:r>
            <a:r>
              <a:rPr lang="en-US" altLang="it-IT" sz="2400" dirty="0">
                <a:solidFill>
                  <a:srgbClr val="000000"/>
                </a:solidFill>
                <a:latin typeface="+mn-lt"/>
              </a:rPr>
              <a:t>  </a:t>
            </a:r>
          </a:p>
          <a:p>
            <a:pPr>
              <a:lnSpc>
                <a:spcPct val="130000"/>
              </a:lnSpc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en-US" altLang="it-IT" sz="2400" b="1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US" altLang="it-IT" sz="2400" b="1" dirty="0" err="1">
                <a:solidFill>
                  <a:srgbClr val="000000"/>
                </a:solidFill>
                <a:latin typeface="+mn-lt"/>
              </a:rPr>
              <a:t>scoperta</a:t>
            </a:r>
            <a:r>
              <a:rPr lang="en-US" altLang="it-IT" sz="2400" b="1" dirty="0">
                <a:solidFill>
                  <a:srgbClr val="000000"/>
                </a:solidFill>
                <a:latin typeface="+mn-lt"/>
              </a:rPr>
              <a:t>  del  </a:t>
            </a:r>
            <a:r>
              <a:rPr lang="en-US" altLang="it-IT" sz="2400" b="1" dirty="0" err="1">
                <a:solidFill>
                  <a:srgbClr val="000000"/>
                </a:solidFill>
                <a:latin typeface="+mn-lt"/>
              </a:rPr>
              <a:t>sistema</a:t>
            </a:r>
            <a:r>
              <a:rPr lang="en-US" altLang="it-IT" sz="2400" b="1" dirty="0">
                <a:solidFill>
                  <a:srgbClr val="000000"/>
                </a:solidFill>
                <a:latin typeface="+mn-lt"/>
              </a:rPr>
              <a:t>  Rh</a:t>
            </a:r>
            <a:r>
              <a:rPr lang="en-US" altLang="it-IT" sz="2400" dirty="0">
                <a:solidFill>
                  <a:srgbClr val="000000"/>
                </a:solidFill>
                <a:latin typeface="+mn-lt"/>
              </a:rPr>
              <a:t> (1939) e   </a:t>
            </a:r>
          </a:p>
          <a:p>
            <a:pPr>
              <a:lnSpc>
                <a:spcPct val="13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it-IT" sz="2400" dirty="0">
                <a:solidFill>
                  <a:srgbClr val="000000"/>
                </a:solidFill>
                <a:latin typeface="+mn-lt"/>
              </a:rPr>
              <a:t>   </a:t>
            </a:r>
            <a:r>
              <a:rPr lang="en-US" altLang="it-IT" sz="2400" dirty="0" err="1">
                <a:solidFill>
                  <a:srgbClr val="000000"/>
                </a:solidFill>
                <a:latin typeface="+mn-lt"/>
              </a:rPr>
              <a:t>degli</a:t>
            </a:r>
            <a:r>
              <a:rPr lang="en-US" altLang="it-IT" sz="2400" dirty="0">
                <a:solidFill>
                  <a:srgbClr val="000000"/>
                </a:solidFill>
                <a:latin typeface="+mn-lt"/>
              </a:rPr>
              <a:t>  </a:t>
            </a:r>
            <a:r>
              <a:rPr lang="en-US" altLang="it-IT" sz="2400" dirty="0" err="1">
                <a:solidFill>
                  <a:srgbClr val="000000"/>
                </a:solidFill>
                <a:latin typeface="+mn-lt"/>
              </a:rPr>
              <a:t>altri</a:t>
            </a:r>
            <a:r>
              <a:rPr lang="en-US" altLang="it-IT" sz="2400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US" altLang="it-IT" sz="2400" dirty="0" err="1">
                <a:solidFill>
                  <a:srgbClr val="000000"/>
                </a:solidFill>
                <a:latin typeface="+mn-lt"/>
              </a:rPr>
              <a:t>antigeni</a:t>
            </a:r>
            <a:r>
              <a:rPr lang="en-US" altLang="it-IT" sz="2400" dirty="0">
                <a:solidFill>
                  <a:srgbClr val="000000"/>
                </a:solidFill>
                <a:latin typeface="+mn-lt"/>
              </a:rPr>
              <a:t>  </a:t>
            </a:r>
            <a:r>
              <a:rPr lang="en-US" altLang="it-IT" sz="2400" dirty="0" err="1">
                <a:solidFill>
                  <a:srgbClr val="000000"/>
                </a:solidFill>
                <a:latin typeface="+mn-lt"/>
              </a:rPr>
              <a:t>dei</a:t>
            </a:r>
            <a:r>
              <a:rPr lang="en-US" altLang="it-IT" sz="2400" dirty="0">
                <a:solidFill>
                  <a:srgbClr val="000000"/>
                </a:solidFill>
                <a:latin typeface="+mn-lt"/>
              </a:rPr>
              <a:t>  </a:t>
            </a:r>
            <a:r>
              <a:rPr lang="en-US" altLang="it-IT" sz="2400" dirty="0" err="1">
                <a:solidFill>
                  <a:srgbClr val="000000"/>
                </a:solidFill>
                <a:latin typeface="+mn-lt"/>
              </a:rPr>
              <a:t>globuli</a:t>
            </a:r>
            <a:r>
              <a:rPr lang="en-US" altLang="it-IT" sz="2400" dirty="0">
                <a:solidFill>
                  <a:srgbClr val="000000"/>
                </a:solidFill>
                <a:latin typeface="+mn-lt"/>
              </a:rPr>
              <a:t>  </a:t>
            </a:r>
            <a:r>
              <a:rPr lang="en-US" altLang="it-IT" sz="2400" dirty="0" err="1">
                <a:solidFill>
                  <a:srgbClr val="000000"/>
                </a:solidFill>
                <a:latin typeface="+mn-lt"/>
              </a:rPr>
              <a:t>rossi</a:t>
            </a:r>
            <a:r>
              <a:rPr lang="en-US" altLang="it-IT" sz="2400" dirty="0">
                <a:solidFill>
                  <a:srgbClr val="000000"/>
                </a:solidFill>
                <a:latin typeface="+mn-lt"/>
              </a:rPr>
              <a:t>:</a:t>
            </a:r>
          </a:p>
          <a:p>
            <a:pPr>
              <a:lnSpc>
                <a:spcPct val="13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it-IT" sz="2400" dirty="0">
                <a:solidFill>
                  <a:srgbClr val="000000"/>
                </a:solidFill>
                <a:latin typeface="+mn-lt"/>
              </a:rPr>
              <a:t>   da </a:t>
            </a:r>
            <a:r>
              <a:rPr lang="en-US" altLang="it-IT" sz="2400" dirty="0" err="1">
                <a:solidFill>
                  <a:srgbClr val="000000"/>
                </a:solidFill>
                <a:latin typeface="+mn-lt"/>
              </a:rPr>
              <a:t>allora</a:t>
            </a:r>
            <a:r>
              <a:rPr lang="en-US" altLang="it-IT" sz="2400" dirty="0">
                <a:solidFill>
                  <a:srgbClr val="000000"/>
                </a:solidFill>
                <a:latin typeface="+mn-lt"/>
              </a:rPr>
              <a:t>  </a:t>
            </a:r>
            <a:r>
              <a:rPr lang="en-US" altLang="it-IT" sz="2400" dirty="0" err="1">
                <a:solidFill>
                  <a:srgbClr val="000000"/>
                </a:solidFill>
                <a:latin typeface="+mn-lt"/>
              </a:rPr>
              <a:t>sono</a:t>
            </a:r>
            <a:r>
              <a:rPr lang="en-US" altLang="it-IT" sz="2400" dirty="0">
                <a:solidFill>
                  <a:srgbClr val="000000"/>
                </a:solidFill>
                <a:latin typeface="+mn-lt"/>
              </a:rPr>
              <a:t>  </a:t>
            </a:r>
            <a:r>
              <a:rPr lang="en-US" altLang="it-IT" sz="2400" dirty="0" err="1">
                <a:solidFill>
                  <a:srgbClr val="000000"/>
                </a:solidFill>
                <a:latin typeface="+mn-lt"/>
              </a:rPr>
              <a:t>stati</a:t>
            </a:r>
            <a:r>
              <a:rPr lang="en-US" altLang="it-IT" sz="2400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US" altLang="it-IT" sz="2400" dirty="0" err="1">
                <a:solidFill>
                  <a:srgbClr val="000000"/>
                </a:solidFill>
                <a:latin typeface="+mn-lt"/>
              </a:rPr>
              <a:t>identificati</a:t>
            </a:r>
            <a:r>
              <a:rPr lang="en-US" altLang="it-IT" sz="2400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US" altLang="it-IT" sz="2400" dirty="0" err="1">
                <a:solidFill>
                  <a:srgbClr val="000000"/>
                </a:solidFill>
                <a:latin typeface="+mn-lt"/>
              </a:rPr>
              <a:t>più</a:t>
            </a:r>
            <a:r>
              <a:rPr lang="en-US" altLang="it-IT" sz="2400" dirty="0">
                <a:solidFill>
                  <a:srgbClr val="000000"/>
                </a:solidFill>
                <a:latin typeface="+mn-lt"/>
              </a:rPr>
              <a:t> di</a:t>
            </a:r>
          </a:p>
          <a:p>
            <a:pPr>
              <a:lnSpc>
                <a:spcPct val="13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it-IT" sz="2400" dirty="0">
                <a:solidFill>
                  <a:srgbClr val="000000"/>
                </a:solidFill>
                <a:latin typeface="+mn-lt"/>
              </a:rPr>
              <a:t>   </a:t>
            </a:r>
            <a:r>
              <a:rPr lang="en-US" altLang="it-IT" sz="2400" b="1" dirty="0">
                <a:solidFill>
                  <a:srgbClr val="000000"/>
                </a:solidFill>
                <a:latin typeface="+mn-lt"/>
              </a:rPr>
              <a:t>250</a:t>
            </a:r>
            <a:r>
              <a:rPr lang="en-US" altLang="it-IT" sz="2400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US" altLang="it-IT" sz="2400" dirty="0" err="1">
                <a:solidFill>
                  <a:srgbClr val="000000"/>
                </a:solidFill>
                <a:latin typeface="+mn-lt"/>
              </a:rPr>
              <a:t>diversi</a:t>
            </a:r>
            <a:r>
              <a:rPr lang="en-US" altLang="it-IT" sz="2400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US" altLang="it-IT" sz="2400" dirty="0" err="1">
                <a:solidFill>
                  <a:srgbClr val="000000"/>
                </a:solidFill>
                <a:latin typeface="+mn-lt"/>
              </a:rPr>
              <a:t>antigeni</a:t>
            </a:r>
            <a:r>
              <a:rPr lang="en-US" altLang="it-IT" sz="2400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US" altLang="it-IT" sz="2400" dirty="0" err="1">
                <a:solidFill>
                  <a:srgbClr val="000000"/>
                </a:solidFill>
                <a:latin typeface="+mn-lt"/>
              </a:rPr>
              <a:t>dei</a:t>
            </a:r>
            <a:r>
              <a:rPr lang="en-US" altLang="it-IT" sz="2400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US" altLang="it-IT" sz="2400" dirty="0" err="1">
                <a:solidFill>
                  <a:srgbClr val="000000"/>
                </a:solidFill>
                <a:latin typeface="+mn-lt"/>
              </a:rPr>
              <a:t>globuli</a:t>
            </a:r>
            <a:r>
              <a:rPr lang="en-US" altLang="it-IT" sz="2400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US" altLang="it-IT" sz="2400" dirty="0" err="1">
                <a:solidFill>
                  <a:srgbClr val="000000"/>
                </a:solidFill>
                <a:latin typeface="+mn-lt"/>
              </a:rPr>
              <a:t>rossi</a:t>
            </a:r>
            <a:r>
              <a:rPr lang="en-US" altLang="it-IT" sz="2400" dirty="0">
                <a:solidFill>
                  <a:srgbClr val="000000"/>
                </a:solidFill>
                <a:latin typeface="+mn-lt"/>
              </a:rPr>
              <a:t> in </a:t>
            </a:r>
          </a:p>
          <a:p>
            <a:pPr>
              <a:lnSpc>
                <a:spcPct val="13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it-IT" sz="2400" dirty="0">
                <a:solidFill>
                  <a:srgbClr val="000000"/>
                </a:solidFill>
                <a:latin typeface="+mn-lt"/>
              </a:rPr>
              <a:t>   23 </a:t>
            </a:r>
            <a:r>
              <a:rPr lang="en-US" altLang="it-IT" sz="2400" dirty="0" err="1">
                <a:solidFill>
                  <a:srgbClr val="000000"/>
                </a:solidFill>
                <a:latin typeface="+mn-lt"/>
              </a:rPr>
              <a:t>sistemi</a:t>
            </a:r>
            <a:r>
              <a:rPr lang="en-US" altLang="it-IT" sz="2400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US" altLang="it-IT" sz="2400" dirty="0" err="1">
                <a:solidFill>
                  <a:srgbClr val="000000"/>
                </a:solidFill>
                <a:latin typeface="+mn-lt"/>
              </a:rPr>
              <a:t>gruppo-ematici</a:t>
            </a:r>
            <a:endParaRPr lang="en-US" altLang="it-IT" sz="2400" b="1" dirty="0">
              <a:solidFill>
                <a:srgbClr val="000000"/>
              </a:solidFill>
              <a:latin typeface="+mn-lt"/>
            </a:endParaRPr>
          </a:p>
          <a:p>
            <a:pPr>
              <a:spcBef>
                <a:spcPct val="0"/>
              </a:spcBef>
              <a:buFont typeface="Wingdings" panose="05000000000000000000" pitchFamily="2" charset="2"/>
              <a:buNone/>
            </a:pPr>
            <a:endParaRPr lang="en-US" altLang="it-IT" sz="24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3" name="Picture 4" descr="bottle">
            <a:extLst>
              <a:ext uri="{FF2B5EF4-FFF2-40B4-BE49-F238E27FC236}">
                <a16:creationId xmlns:a16="http://schemas.microsoft.com/office/drawing/2014/main" id="{35707692-DE64-A1A2-A723-4DD59BC2E0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1814" y="309562"/>
            <a:ext cx="1684338" cy="311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1027">
            <a:extLst>
              <a:ext uri="{FF2B5EF4-FFF2-40B4-BE49-F238E27FC236}">
                <a16:creationId xmlns:a16="http://schemas.microsoft.com/office/drawing/2014/main" id="{B9FD15EC-EB17-0D1D-9D5E-2DAEE4F2FC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536" y="3900125"/>
            <a:ext cx="5465514" cy="2537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30000"/>
              </a:lnSpc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en-US" altLang="it-IT" sz="2400" dirty="0">
                <a:solidFill>
                  <a:srgbClr val="000000"/>
                </a:solidFill>
                <a:latin typeface="+mn-lt"/>
              </a:rPr>
              <a:t>  </a:t>
            </a:r>
            <a:r>
              <a:rPr lang="en-US" altLang="it-IT" sz="2400" b="1" dirty="0" err="1">
                <a:solidFill>
                  <a:srgbClr val="000000"/>
                </a:solidFill>
                <a:latin typeface="+mn-lt"/>
              </a:rPr>
              <a:t>sacche</a:t>
            </a:r>
            <a:r>
              <a:rPr lang="en-US" altLang="it-IT" sz="2400" b="1" dirty="0">
                <a:solidFill>
                  <a:srgbClr val="000000"/>
                </a:solidFill>
                <a:latin typeface="+mn-lt"/>
              </a:rPr>
              <a:t> in </a:t>
            </a:r>
            <a:r>
              <a:rPr lang="en-US" altLang="it-IT" sz="2400" b="1" dirty="0" err="1">
                <a:solidFill>
                  <a:srgbClr val="000000"/>
                </a:solidFill>
                <a:latin typeface="+mn-lt"/>
              </a:rPr>
              <a:t>plastica</a:t>
            </a:r>
            <a:r>
              <a:rPr lang="en-US" altLang="it-IT" sz="2400" b="1" dirty="0">
                <a:solidFill>
                  <a:srgbClr val="000000"/>
                </a:solidFill>
                <a:latin typeface="+mn-lt"/>
              </a:rPr>
              <a:t> multiple</a:t>
            </a:r>
            <a:r>
              <a:rPr lang="en-US" altLang="it-IT" sz="2400" dirty="0">
                <a:solidFill>
                  <a:srgbClr val="000000"/>
                </a:solidFill>
                <a:latin typeface="+mn-lt"/>
              </a:rPr>
              <a:t> (1965)</a:t>
            </a:r>
          </a:p>
          <a:p>
            <a:pPr>
              <a:lnSpc>
                <a:spcPct val="120000"/>
              </a:lnSpc>
              <a:spcBef>
                <a:spcPct val="30000"/>
              </a:spcBef>
              <a:buFont typeface="Wingdings" panose="05000000000000000000" pitchFamily="2" charset="2"/>
              <a:buChar char="§"/>
            </a:pPr>
            <a:r>
              <a:rPr lang="en-US" altLang="it-IT" sz="2400" dirty="0">
                <a:solidFill>
                  <a:srgbClr val="000000"/>
                </a:solidFill>
                <a:latin typeface="+mn-lt"/>
              </a:rPr>
              <a:t>  </a:t>
            </a:r>
            <a:r>
              <a:rPr lang="en-US" altLang="it-IT" sz="2400" dirty="0" err="1">
                <a:solidFill>
                  <a:srgbClr val="000000"/>
                </a:solidFill>
                <a:latin typeface="+mn-lt"/>
              </a:rPr>
              <a:t>produzione</a:t>
            </a:r>
            <a:r>
              <a:rPr lang="en-US" altLang="it-IT" sz="2400" dirty="0">
                <a:solidFill>
                  <a:srgbClr val="000000"/>
                </a:solidFill>
                <a:latin typeface="+mn-lt"/>
              </a:rPr>
              <a:t> e </a:t>
            </a:r>
            <a:r>
              <a:rPr lang="en-US" altLang="it-IT" sz="2400" dirty="0" err="1">
                <a:solidFill>
                  <a:srgbClr val="000000"/>
                </a:solidFill>
                <a:latin typeface="+mn-lt"/>
              </a:rPr>
              <a:t>impiego</a:t>
            </a:r>
            <a:r>
              <a:rPr lang="en-US" altLang="it-IT" sz="2400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US" altLang="it-IT" sz="2400" dirty="0" err="1">
                <a:solidFill>
                  <a:srgbClr val="000000"/>
                </a:solidFill>
                <a:latin typeface="+mn-lt"/>
              </a:rPr>
              <a:t>degli</a:t>
            </a:r>
            <a:r>
              <a:rPr lang="en-US" altLang="it-IT" sz="2400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US" altLang="it-IT" sz="2400" dirty="0" err="1">
                <a:solidFill>
                  <a:srgbClr val="000000"/>
                </a:solidFill>
                <a:latin typeface="+mn-lt"/>
              </a:rPr>
              <a:t>emocomponenti</a:t>
            </a:r>
            <a:endParaRPr lang="en-US" altLang="it-IT" sz="2400" dirty="0">
              <a:solidFill>
                <a:srgbClr val="000000"/>
              </a:solidFill>
              <a:latin typeface="+mn-lt"/>
            </a:endParaRPr>
          </a:p>
          <a:p>
            <a:pPr>
              <a:lnSpc>
                <a:spcPct val="120000"/>
              </a:lnSpc>
              <a:spcBef>
                <a:spcPct val="30000"/>
              </a:spcBef>
              <a:buFont typeface="Wingdings" panose="05000000000000000000" pitchFamily="2" charset="2"/>
              <a:buChar char="§"/>
            </a:pPr>
            <a:r>
              <a:rPr lang="en-US" altLang="it-IT" sz="2400" dirty="0">
                <a:solidFill>
                  <a:srgbClr val="000000"/>
                </a:solidFill>
                <a:latin typeface="+mn-lt"/>
              </a:rPr>
              <a:t> test di screening sempre </a:t>
            </a:r>
            <a:r>
              <a:rPr lang="en-US" altLang="it-IT" sz="2400" dirty="0" err="1">
                <a:solidFill>
                  <a:srgbClr val="000000"/>
                </a:solidFill>
                <a:latin typeface="+mn-lt"/>
              </a:rPr>
              <a:t>più</a:t>
            </a:r>
            <a:r>
              <a:rPr lang="en-US" altLang="it-IT" sz="2400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US" altLang="it-IT" sz="2400" dirty="0" err="1">
                <a:solidFill>
                  <a:srgbClr val="000000"/>
                </a:solidFill>
                <a:latin typeface="+mn-lt"/>
              </a:rPr>
              <a:t>sensibili</a:t>
            </a:r>
            <a:r>
              <a:rPr lang="en-US" altLang="it-IT" sz="2400" dirty="0">
                <a:solidFill>
                  <a:srgbClr val="000000"/>
                </a:solidFill>
                <a:latin typeface="+mn-lt"/>
              </a:rPr>
              <a:t>  per le </a:t>
            </a:r>
            <a:r>
              <a:rPr lang="en-US" altLang="it-IT" sz="2400" dirty="0" err="1">
                <a:solidFill>
                  <a:srgbClr val="000000"/>
                </a:solidFill>
                <a:latin typeface="+mn-lt"/>
              </a:rPr>
              <a:t>malattie</a:t>
            </a:r>
            <a:r>
              <a:rPr lang="en-US" altLang="it-IT" sz="2400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US" altLang="it-IT" sz="2400" dirty="0" err="1">
                <a:solidFill>
                  <a:srgbClr val="000000"/>
                </a:solidFill>
                <a:latin typeface="+mn-lt"/>
              </a:rPr>
              <a:t>infettive</a:t>
            </a:r>
            <a:r>
              <a:rPr lang="en-US" altLang="it-IT" sz="2400" dirty="0">
                <a:solidFill>
                  <a:srgbClr val="000000"/>
                </a:solidFill>
                <a:latin typeface="+mn-lt"/>
              </a:rPr>
              <a:t> </a:t>
            </a:r>
          </a:p>
        </p:txBody>
      </p:sp>
      <p:pic>
        <p:nvPicPr>
          <p:cNvPr id="5" name="Picture 1029" descr="sacche con filtro">
            <a:extLst>
              <a:ext uri="{FF2B5EF4-FFF2-40B4-BE49-F238E27FC236}">
                <a16:creationId xmlns:a16="http://schemas.microsoft.com/office/drawing/2014/main" id="{05B55F8F-9588-C923-1756-7D50348302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6570" y="3770186"/>
            <a:ext cx="3998913" cy="279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3079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>
            <a:extLst>
              <a:ext uri="{FF2B5EF4-FFF2-40B4-BE49-F238E27FC236}">
                <a16:creationId xmlns:a16="http://schemas.microsoft.com/office/drawing/2014/main" id="{DA9D83A2-26EA-05DB-6368-E8F0FB81D4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050" y="41275"/>
            <a:ext cx="80772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it-IT" altLang="it-IT" sz="4800" b="1" dirty="0">
                <a:solidFill>
                  <a:srgbClr val="0070C0"/>
                </a:solidFill>
                <a:latin typeface="Arial" panose="020B0604020202020204" pitchFamily="34" charset="0"/>
              </a:rPr>
              <a:t>Chi può donare il sangue?</a:t>
            </a:r>
            <a:endParaRPr lang="en-GB" altLang="it-IT" sz="4800" b="1" dirty="0">
              <a:solidFill>
                <a:srgbClr val="0070C0"/>
              </a:solidFill>
              <a:latin typeface="Arial" panose="020B0604020202020204" pitchFamily="34" charset="0"/>
            </a:endParaRPr>
          </a:p>
        </p:txBody>
      </p:sp>
      <p:sp>
        <p:nvSpPr>
          <p:cNvPr id="3" name="Text Box 3">
            <a:extLst>
              <a:ext uri="{FF2B5EF4-FFF2-40B4-BE49-F238E27FC236}">
                <a16:creationId xmlns:a16="http://schemas.microsoft.com/office/drawing/2014/main" id="{76E25277-5F48-25AC-95BC-A9A454B510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831" y="1100138"/>
            <a:ext cx="10742612" cy="1008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indent="0" eaLnBrk="1" hangingPunct="1">
              <a:lnSpc>
                <a:spcPct val="120000"/>
              </a:lnSpc>
              <a:spcBef>
                <a:spcPct val="0"/>
              </a:spcBef>
              <a:buSzPct val="70000"/>
              <a:buNone/>
            </a:pPr>
            <a:r>
              <a:rPr lang="en-GB" altLang="it-IT" sz="2600" dirty="0">
                <a:solidFill>
                  <a:srgbClr val="000066"/>
                </a:solidFill>
                <a:latin typeface="Arial" panose="020B0604020202020204" pitchFamily="34" charset="0"/>
              </a:rPr>
              <a:t>Tutte le </a:t>
            </a:r>
            <a:r>
              <a:rPr lang="en-GB" altLang="it-IT" sz="2600" dirty="0" err="1">
                <a:solidFill>
                  <a:srgbClr val="000066"/>
                </a:solidFill>
                <a:latin typeface="Arial" panose="020B0604020202020204" pitchFamily="34" charset="0"/>
              </a:rPr>
              <a:t>persone</a:t>
            </a:r>
            <a:r>
              <a:rPr lang="en-GB" altLang="it-IT" sz="2600" dirty="0">
                <a:solidFill>
                  <a:srgbClr val="000066"/>
                </a:solidFill>
                <a:latin typeface="Arial" panose="020B0604020202020204" pitchFamily="34" charset="0"/>
              </a:rPr>
              <a:t> motivate, in </a:t>
            </a:r>
            <a:r>
              <a:rPr lang="en-GB" altLang="it-IT" sz="2600" dirty="0" err="1">
                <a:solidFill>
                  <a:srgbClr val="000066"/>
                </a:solidFill>
                <a:latin typeface="Arial" panose="020B0604020202020204" pitchFamily="34" charset="0"/>
              </a:rPr>
              <a:t>buona</a:t>
            </a:r>
            <a:r>
              <a:rPr lang="en-GB" altLang="it-IT" sz="2600" dirty="0">
                <a:solidFill>
                  <a:srgbClr val="000066"/>
                </a:solidFill>
                <a:latin typeface="Arial" panose="020B0604020202020204" pitchFamily="34" charset="0"/>
              </a:rPr>
              <a:t> salute (</a:t>
            </a:r>
            <a:r>
              <a:rPr lang="en-GB" altLang="it-IT" sz="2600" dirty="0" err="1">
                <a:solidFill>
                  <a:srgbClr val="000066"/>
                </a:solidFill>
                <a:latin typeface="Arial" panose="020B0604020202020204" pitchFamily="34" charset="0"/>
              </a:rPr>
              <a:t>garanzia</a:t>
            </a:r>
            <a:r>
              <a:rPr lang="en-GB" altLang="it-IT" sz="2600" dirty="0">
                <a:solidFill>
                  <a:srgbClr val="000066"/>
                </a:solidFill>
                <a:latin typeface="Arial" panose="020B0604020202020204" pitchFamily="34" charset="0"/>
              </a:rPr>
              <a:t> per </a:t>
            </a:r>
            <a:r>
              <a:rPr lang="en-GB" altLang="it-IT" sz="2600" dirty="0" err="1">
                <a:solidFill>
                  <a:srgbClr val="000066"/>
                </a:solidFill>
                <a:latin typeface="Arial" panose="020B0604020202020204" pitchFamily="34" charset="0"/>
              </a:rPr>
              <a:t>donatore</a:t>
            </a:r>
            <a:r>
              <a:rPr lang="en-GB" altLang="it-IT" sz="2600" dirty="0">
                <a:solidFill>
                  <a:srgbClr val="000066"/>
                </a:solidFill>
                <a:latin typeface="Arial" panose="020B0604020202020204" pitchFamily="34" charset="0"/>
              </a:rPr>
              <a:t> e </a:t>
            </a:r>
            <a:r>
              <a:rPr lang="en-GB" altLang="it-IT" sz="2600" dirty="0" err="1">
                <a:solidFill>
                  <a:srgbClr val="000066"/>
                </a:solidFill>
                <a:latin typeface="Arial" panose="020B0604020202020204" pitchFamily="34" charset="0"/>
              </a:rPr>
              <a:t>ricevente</a:t>
            </a:r>
            <a:r>
              <a:rPr lang="en-GB" altLang="it-IT" sz="2600" dirty="0">
                <a:solidFill>
                  <a:srgbClr val="000066"/>
                </a:solidFill>
                <a:latin typeface="Arial" panose="020B0604020202020204" pitchFamily="34" charset="0"/>
              </a:rPr>
              <a:t>), di </a:t>
            </a:r>
            <a:r>
              <a:rPr lang="en-GB" altLang="it-IT" sz="2600" dirty="0" err="1">
                <a:solidFill>
                  <a:srgbClr val="000066"/>
                </a:solidFill>
                <a:latin typeface="Arial" panose="020B0604020202020204" pitchFamily="34" charset="0"/>
              </a:rPr>
              <a:t>età</a:t>
            </a:r>
            <a:r>
              <a:rPr lang="en-GB" altLang="it-IT" sz="2600" dirty="0">
                <a:solidFill>
                  <a:srgbClr val="000066"/>
                </a:solidFill>
                <a:latin typeface="Arial" panose="020B0604020202020204" pitchFamily="34" charset="0"/>
              </a:rPr>
              <a:t> </a:t>
            </a:r>
            <a:r>
              <a:rPr lang="en-GB" altLang="it-IT" sz="2600" dirty="0" err="1">
                <a:solidFill>
                  <a:srgbClr val="000066"/>
                </a:solidFill>
                <a:latin typeface="Arial" panose="020B0604020202020204" pitchFamily="34" charset="0"/>
              </a:rPr>
              <a:t>compresa</a:t>
            </a:r>
            <a:r>
              <a:rPr lang="en-GB" altLang="it-IT" sz="2600" dirty="0">
                <a:solidFill>
                  <a:srgbClr val="000066"/>
                </a:solidFill>
                <a:latin typeface="Arial" panose="020B0604020202020204" pitchFamily="34" charset="0"/>
              </a:rPr>
              <a:t> </a:t>
            </a:r>
            <a:r>
              <a:rPr lang="en-GB" altLang="it-IT" sz="2600" dirty="0" err="1">
                <a:solidFill>
                  <a:srgbClr val="000066"/>
                </a:solidFill>
                <a:latin typeface="Arial" panose="020B0604020202020204" pitchFamily="34" charset="0"/>
              </a:rPr>
              <a:t>tra</a:t>
            </a:r>
            <a:r>
              <a:rPr lang="en-GB" altLang="it-IT" sz="2600" dirty="0">
                <a:solidFill>
                  <a:srgbClr val="000066"/>
                </a:solidFill>
                <a:latin typeface="Arial" panose="020B0604020202020204" pitchFamily="34" charset="0"/>
              </a:rPr>
              <a:t> 18 e 65 anni, di peso </a:t>
            </a:r>
            <a:r>
              <a:rPr lang="en-GB" altLang="it-IT" sz="2600" dirty="0" err="1">
                <a:solidFill>
                  <a:srgbClr val="000066"/>
                </a:solidFill>
                <a:latin typeface="Arial" panose="020B0604020202020204" pitchFamily="34" charset="0"/>
              </a:rPr>
              <a:t>superiore</a:t>
            </a:r>
            <a:r>
              <a:rPr lang="en-GB" altLang="it-IT" sz="2600" dirty="0">
                <a:solidFill>
                  <a:srgbClr val="000066"/>
                </a:solidFill>
                <a:latin typeface="Arial" panose="020B0604020202020204" pitchFamily="34" charset="0"/>
              </a:rPr>
              <a:t> a 50kg</a:t>
            </a:r>
          </a:p>
        </p:txBody>
      </p:sp>
      <p:pic>
        <p:nvPicPr>
          <p:cNvPr id="4" name="Picture 5" descr="P1010002">
            <a:extLst>
              <a:ext uri="{FF2B5EF4-FFF2-40B4-BE49-F238E27FC236}">
                <a16:creationId xmlns:a16="http://schemas.microsoft.com/office/drawing/2014/main" id="{FE242972-0F60-347D-AAF2-4239E0708D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831" y="3094112"/>
            <a:ext cx="3978250" cy="298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3">
            <a:extLst>
              <a:ext uri="{FF2B5EF4-FFF2-40B4-BE49-F238E27FC236}">
                <a16:creationId xmlns:a16="http://schemas.microsoft.com/office/drawing/2014/main" id="{4D3B5FF4-BD8B-0B04-F07B-44AA94C335AE}"/>
              </a:ext>
            </a:extLst>
          </p:cNvPr>
          <p:cNvSpPr txBox="1">
            <a:spLocks noChangeArrowheads="1"/>
          </p:cNvSpPr>
          <p:nvPr/>
        </p:nvSpPr>
        <p:spPr>
          <a:xfrm>
            <a:off x="5364783" y="3057650"/>
            <a:ext cx="3528392" cy="289310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buSzPct val="70000"/>
              <a:buFont typeface="Wingdings" panose="05000000000000000000" pitchFamily="2" charset="2"/>
              <a:buChar char="q"/>
            </a:pPr>
            <a:r>
              <a:rPr lang="it-IT" altLang="it-IT" dirty="0"/>
              <a:t> </a:t>
            </a:r>
            <a:r>
              <a:rPr lang="it-IT" altLang="it-IT" b="1" dirty="0"/>
              <a:t>volontaria</a:t>
            </a:r>
          </a:p>
          <a:p>
            <a:pPr>
              <a:spcBef>
                <a:spcPct val="50000"/>
              </a:spcBef>
              <a:buSzPct val="70000"/>
              <a:buFont typeface="Wingdings" panose="05000000000000000000" pitchFamily="2" charset="2"/>
              <a:buChar char="q"/>
            </a:pPr>
            <a:r>
              <a:rPr lang="it-IT" altLang="it-IT" b="1" dirty="0"/>
              <a:t> anonima</a:t>
            </a:r>
          </a:p>
          <a:p>
            <a:pPr>
              <a:spcBef>
                <a:spcPct val="50000"/>
              </a:spcBef>
              <a:buSzPct val="70000"/>
              <a:buFont typeface="Wingdings" panose="05000000000000000000" pitchFamily="2" charset="2"/>
              <a:buChar char="q"/>
            </a:pPr>
            <a:r>
              <a:rPr lang="it-IT" altLang="it-IT" b="1" dirty="0"/>
              <a:t> non remunerata </a:t>
            </a:r>
          </a:p>
          <a:p>
            <a:pPr>
              <a:spcBef>
                <a:spcPct val="50000"/>
              </a:spcBef>
              <a:buSzPct val="70000"/>
              <a:buFont typeface="Wingdings" panose="05000000000000000000" pitchFamily="2" charset="2"/>
              <a:buChar char="q"/>
            </a:pPr>
            <a:r>
              <a:rPr lang="it-IT" altLang="it-IT" b="1" dirty="0"/>
              <a:t> periodica </a:t>
            </a:r>
          </a:p>
          <a:p>
            <a:pPr>
              <a:spcBef>
                <a:spcPct val="50000"/>
              </a:spcBef>
              <a:buSzPct val="70000"/>
              <a:buFont typeface="Wingdings" panose="05000000000000000000" pitchFamily="2" charset="2"/>
              <a:buChar char="q"/>
            </a:pPr>
            <a:r>
              <a:rPr lang="it-IT" altLang="it-IT" b="1" dirty="0"/>
              <a:t> responsabile </a:t>
            </a:r>
          </a:p>
        </p:txBody>
      </p:sp>
    </p:spTree>
    <p:extLst>
      <p:ext uri="{BB962C8B-B14F-4D97-AF65-F5344CB8AC3E}">
        <p14:creationId xmlns:p14="http://schemas.microsoft.com/office/powerpoint/2010/main" val="2896521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>
            <a:extLst>
              <a:ext uri="{FF2B5EF4-FFF2-40B4-BE49-F238E27FC236}">
                <a16:creationId xmlns:a16="http://schemas.microsoft.com/office/drawing/2014/main" id="{FB06DACD-2DB9-2681-20BA-E3DD2D4CB8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0515" y="116632"/>
            <a:ext cx="8077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3600" b="1" dirty="0">
                <a:solidFill>
                  <a:srgbClr val="0070C0"/>
                </a:solidFill>
                <a:latin typeface="Arial" panose="020B0604020202020204" pitchFamily="34" charset="0"/>
              </a:rPr>
              <a:t>Chi può donare il sangue?</a:t>
            </a:r>
            <a:endParaRPr lang="en-GB" altLang="it-IT" sz="3600" b="1" dirty="0">
              <a:solidFill>
                <a:srgbClr val="0070C0"/>
              </a:solidFill>
              <a:latin typeface="Arial" panose="020B0604020202020204" pitchFamily="34" charset="0"/>
            </a:endParaRPr>
          </a:p>
        </p:txBody>
      </p:sp>
      <p:sp>
        <p:nvSpPr>
          <p:cNvPr id="3" name="Text Box 3">
            <a:extLst>
              <a:ext uri="{FF2B5EF4-FFF2-40B4-BE49-F238E27FC236}">
                <a16:creationId xmlns:a16="http://schemas.microsoft.com/office/drawing/2014/main" id="{2131E104-7F9E-BBF9-2EE4-CA61226D09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106" y="879728"/>
            <a:ext cx="8713787" cy="949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indent="0" eaLnBrk="1" hangingPunct="1">
              <a:lnSpc>
                <a:spcPct val="120000"/>
              </a:lnSpc>
              <a:spcBef>
                <a:spcPct val="0"/>
              </a:spcBef>
              <a:buSzPct val="70000"/>
              <a:buNone/>
            </a:pPr>
            <a:r>
              <a:rPr lang="en-GB" altLang="it-IT" sz="2400" dirty="0" err="1">
                <a:solidFill>
                  <a:srgbClr val="000066"/>
                </a:solidFill>
                <a:latin typeface="+mn-lt"/>
              </a:rPr>
              <a:t>Persone</a:t>
            </a:r>
            <a:r>
              <a:rPr lang="en-GB" altLang="it-IT" sz="2400" dirty="0">
                <a:solidFill>
                  <a:srgbClr val="000066"/>
                </a:solidFill>
                <a:latin typeface="+mn-lt"/>
              </a:rPr>
              <a:t> motivate, in buona salute (</a:t>
            </a:r>
            <a:r>
              <a:rPr lang="en-GB" altLang="it-IT" sz="2400" dirty="0" err="1">
                <a:solidFill>
                  <a:srgbClr val="000066"/>
                </a:solidFill>
                <a:latin typeface="+mn-lt"/>
              </a:rPr>
              <a:t>garanzia</a:t>
            </a:r>
            <a:r>
              <a:rPr lang="en-GB" altLang="it-IT" sz="2400" dirty="0">
                <a:solidFill>
                  <a:srgbClr val="000066"/>
                </a:solidFill>
                <a:latin typeface="+mn-lt"/>
              </a:rPr>
              <a:t> per </a:t>
            </a:r>
            <a:r>
              <a:rPr lang="en-GB" altLang="it-IT" sz="2400" dirty="0" err="1">
                <a:solidFill>
                  <a:srgbClr val="000066"/>
                </a:solidFill>
                <a:latin typeface="+mn-lt"/>
              </a:rPr>
              <a:t>donatore</a:t>
            </a:r>
            <a:r>
              <a:rPr lang="en-GB" altLang="it-IT" sz="2400" dirty="0">
                <a:solidFill>
                  <a:srgbClr val="000066"/>
                </a:solidFill>
                <a:latin typeface="+mn-lt"/>
              </a:rPr>
              <a:t> e </a:t>
            </a:r>
            <a:r>
              <a:rPr lang="en-GB" altLang="it-IT" sz="2400" dirty="0" err="1">
                <a:solidFill>
                  <a:srgbClr val="000066"/>
                </a:solidFill>
                <a:latin typeface="+mn-lt"/>
              </a:rPr>
              <a:t>ricevente</a:t>
            </a:r>
            <a:r>
              <a:rPr lang="en-GB" altLang="it-IT" sz="2400" dirty="0">
                <a:solidFill>
                  <a:srgbClr val="000066"/>
                </a:solidFill>
                <a:latin typeface="+mn-lt"/>
              </a:rPr>
              <a:t>), di </a:t>
            </a:r>
            <a:r>
              <a:rPr lang="en-GB" altLang="it-IT" sz="2400" dirty="0" err="1">
                <a:solidFill>
                  <a:srgbClr val="000066"/>
                </a:solidFill>
                <a:latin typeface="+mn-lt"/>
              </a:rPr>
              <a:t>età</a:t>
            </a:r>
            <a:r>
              <a:rPr lang="en-GB" altLang="it-IT" sz="2400" dirty="0">
                <a:solidFill>
                  <a:srgbClr val="000066"/>
                </a:solidFill>
                <a:latin typeface="+mn-lt"/>
              </a:rPr>
              <a:t> </a:t>
            </a:r>
            <a:r>
              <a:rPr lang="en-GB" altLang="it-IT" sz="2400" dirty="0" err="1">
                <a:solidFill>
                  <a:srgbClr val="000066"/>
                </a:solidFill>
                <a:latin typeface="+mn-lt"/>
              </a:rPr>
              <a:t>compresa</a:t>
            </a:r>
            <a:r>
              <a:rPr lang="en-GB" altLang="it-IT" sz="2400" dirty="0">
                <a:solidFill>
                  <a:srgbClr val="000066"/>
                </a:solidFill>
                <a:latin typeface="+mn-lt"/>
              </a:rPr>
              <a:t> </a:t>
            </a:r>
            <a:r>
              <a:rPr lang="en-GB" altLang="it-IT" sz="2400" dirty="0" err="1">
                <a:solidFill>
                  <a:srgbClr val="000066"/>
                </a:solidFill>
                <a:latin typeface="+mn-lt"/>
              </a:rPr>
              <a:t>tra</a:t>
            </a:r>
            <a:r>
              <a:rPr lang="en-GB" altLang="it-IT" sz="2400" dirty="0">
                <a:solidFill>
                  <a:srgbClr val="000066"/>
                </a:solidFill>
                <a:latin typeface="+mn-lt"/>
              </a:rPr>
              <a:t> 18 e 60 anni, di peso </a:t>
            </a:r>
            <a:r>
              <a:rPr lang="en-GB" altLang="it-IT" sz="2400" dirty="0" err="1">
                <a:solidFill>
                  <a:srgbClr val="000066"/>
                </a:solidFill>
                <a:latin typeface="+mn-lt"/>
              </a:rPr>
              <a:t>superiore</a:t>
            </a:r>
            <a:r>
              <a:rPr lang="en-GB" altLang="it-IT" sz="2400" dirty="0">
                <a:solidFill>
                  <a:srgbClr val="000066"/>
                </a:solidFill>
                <a:latin typeface="+mn-lt"/>
              </a:rPr>
              <a:t> a 50kg</a:t>
            </a:r>
          </a:p>
        </p:txBody>
      </p:sp>
      <p:sp>
        <p:nvSpPr>
          <p:cNvPr id="4" name="Text Box 3">
            <a:extLst>
              <a:ext uri="{FF2B5EF4-FFF2-40B4-BE49-F238E27FC236}">
                <a16:creationId xmlns:a16="http://schemas.microsoft.com/office/drawing/2014/main" id="{D0EA2F9D-6721-4D7C-B814-81292181E4CB}"/>
              </a:ext>
            </a:extLst>
          </p:cNvPr>
          <p:cNvSpPr txBox="1">
            <a:spLocks noChangeArrowheads="1"/>
          </p:cNvSpPr>
          <p:nvPr/>
        </p:nvSpPr>
        <p:spPr>
          <a:xfrm>
            <a:off x="8170788" y="2426950"/>
            <a:ext cx="3528392" cy="289310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buSzPct val="70000"/>
              <a:buFont typeface="Wingdings" panose="05000000000000000000" pitchFamily="2" charset="2"/>
              <a:buChar char="q"/>
            </a:pPr>
            <a:r>
              <a:rPr lang="it-IT" altLang="it-IT" dirty="0"/>
              <a:t> </a:t>
            </a:r>
            <a:r>
              <a:rPr lang="it-IT" altLang="it-IT" b="1" dirty="0"/>
              <a:t>volontaria</a:t>
            </a:r>
          </a:p>
          <a:p>
            <a:pPr>
              <a:spcBef>
                <a:spcPct val="50000"/>
              </a:spcBef>
              <a:buSzPct val="70000"/>
              <a:buFont typeface="Wingdings" panose="05000000000000000000" pitchFamily="2" charset="2"/>
              <a:buChar char="q"/>
            </a:pPr>
            <a:r>
              <a:rPr lang="it-IT" altLang="it-IT" b="1" dirty="0"/>
              <a:t> anonima</a:t>
            </a:r>
          </a:p>
          <a:p>
            <a:pPr>
              <a:spcBef>
                <a:spcPct val="50000"/>
              </a:spcBef>
              <a:buSzPct val="70000"/>
              <a:buFont typeface="Wingdings" panose="05000000000000000000" pitchFamily="2" charset="2"/>
              <a:buChar char="q"/>
            </a:pPr>
            <a:r>
              <a:rPr lang="it-IT" altLang="it-IT" b="1" dirty="0"/>
              <a:t> non remunerata </a:t>
            </a:r>
          </a:p>
          <a:p>
            <a:pPr>
              <a:spcBef>
                <a:spcPct val="50000"/>
              </a:spcBef>
              <a:buSzPct val="70000"/>
              <a:buFont typeface="Wingdings" panose="05000000000000000000" pitchFamily="2" charset="2"/>
              <a:buChar char="q"/>
            </a:pPr>
            <a:r>
              <a:rPr lang="it-IT" altLang="it-IT" b="1" dirty="0"/>
              <a:t> periodica </a:t>
            </a:r>
          </a:p>
          <a:p>
            <a:pPr>
              <a:spcBef>
                <a:spcPct val="50000"/>
              </a:spcBef>
              <a:buSzPct val="70000"/>
              <a:buFont typeface="Wingdings" panose="05000000000000000000" pitchFamily="2" charset="2"/>
              <a:buChar char="q"/>
            </a:pPr>
            <a:r>
              <a:rPr lang="it-IT" altLang="it-IT" b="1" dirty="0"/>
              <a:t> responsabile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27FD2DC-27FC-DADA-6554-13A02C5E4E50}"/>
              </a:ext>
            </a:extLst>
          </p:cNvPr>
          <p:cNvSpPr txBox="1"/>
          <p:nvPr/>
        </p:nvSpPr>
        <p:spPr>
          <a:xfrm>
            <a:off x="272728" y="2190006"/>
            <a:ext cx="6667822" cy="40688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eaLnBrk="1" hangingPunct="1">
              <a:lnSpc>
                <a:spcPct val="90000"/>
              </a:lnSpc>
              <a:spcAft>
                <a:spcPts val="1200"/>
              </a:spcAft>
            </a:pPr>
            <a:r>
              <a:rPr lang="it-IT" altLang="it-IT" sz="2400" b="1" dirty="0"/>
              <a:t>Pulsazioni</a:t>
            </a:r>
            <a:r>
              <a:rPr lang="it-IT" altLang="it-IT" sz="2400" dirty="0"/>
              <a:t>: 			50-100 battiti/min  </a:t>
            </a:r>
          </a:p>
          <a:p>
            <a:pPr marL="0" indent="0" eaLnBrk="1" hangingPunct="1">
              <a:lnSpc>
                <a:spcPct val="90000"/>
              </a:lnSpc>
              <a:spcAft>
                <a:spcPts val="1200"/>
              </a:spcAft>
            </a:pPr>
            <a:r>
              <a:rPr lang="it-IT" altLang="it-IT" sz="2400" b="1" dirty="0"/>
              <a:t>Pressione arteriosa</a:t>
            </a:r>
            <a:r>
              <a:rPr lang="it-IT" altLang="it-IT" sz="2400" dirty="0"/>
              <a:t>: </a:t>
            </a:r>
            <a:br>
              <a:rPr lang="it-IT" altLang="it-IT" sz="2400" dirty="0"/>
            </a:br>
            <a:r>
              <a:rPr lang="it-IT" altLang="it-IT" sz="2400" dirty="0"/>
              <a:t>				</a:t>
            </a:r>
            <a:r>
              <a:rPr lang="it-IT" altLang="it-IT" sz="2400" dirty="0" err="1"/>
              <a:t>sist</a:t>
            </a:r>
            <a:r>
              <a:rPr lang="it-IT" altLang="it-IT" sz="2400" dirty="0"/>
              <a:t>	110 e 180</a:t>
            </a:r>
            <a:br>
              <a:rPr lang="it-IT" altLang="it-IT" sz="2400" dirty="0"/>
            </a:br>
            <a:r>
              <a:rPr lang="it-IT" altLang="it-IT" sz="2400" dirty="0"/>
              <a:t>			       	</a:t>
            </a:r>
            <a:r>
              <a:rPr lang="it-IT" altLang="it-IT" sz="2400" dirty="0" err="1"/>
              <a:t>diast</a:t>
            </a:r>
            <a:r>
              <a:rPr lang="it-IT" altLang="it-IT" sz="2400" dirty="0"/>
              <a:t> 60 e 100</a:t>
            </a:r>
          </a:p>
          <a:p>
            <a:pPr marL="0" indent="0" eaLnBrk="1" hangingPunct="1">
              <a:lnSpc>
                <a:spcPct val="90000"/>
              </a:lnSpc>
              <a:spcAft>
                <a:spcPts val="1200"/>
              </a:spcAft>
            </a:pPr>
            <a:r>
              <a:rPr lang="it-IT" altLang="it-IT" sz="2400" b="1" dirty="0" err="1"/>
              <a:t>Hb</a:t>
            </a:r>
            <a:r>
              <a:rPr lang="it-IT" altLang="it-IT" sz="2400" b="1" dirty="0"/>
              <a:t> minima</a:t>
            </a:r>
            <a:r>
              <a:rPr lang="it-IT" altLang="it-IT" sz="2400" dirty="0"/>
              <a:t> 	     </a:t>
            </a:r>
            <a:br>
              <a:rPr lang="it-IT" altLang="it-IT" sz="2400" u="sng" dirty="0"/>
            </a:br>
            <a:r>
              <a:rPr lang="it-IT" altLang="it-IT" sz="2400" dirty="0"/>
              <a:t>				13,5 g/dL (maschi) 					12,5 g/dL (femmine)</a:t>
            </a:r>
          </a:p>
          <a:p>
            <a:pPr marL="0" indent="0" eaLnBrk="1" hangingPunct="1">
              <a:lnSpc>
                <a:spcPct val="90000"/>
              </a:lnSpc>
              <a:spcAft>
                <a:spcPts val="1200"/>
              </a:spcAft>
            </a:pPr>
            <a:r>
              <a:rPr lang="it-IT" altLang="it-IT" sz="2400" b="1" dirty="0"/>
              <a:t>Stile di vita</a:t>
            </a:r>
            <a:r>
              <a:rPr lang="it-IT" altLang="it-IT" sz="2400" dirty="0"/>
              <a:t>:			Non comportamenti 					a rischio</a:t>
            </a:r>
          </a:p>
          <a:p>
            <a:pPr>
              <a:spcAft>
                <a:spcPts val="1200"/>
              </a:spcAft>
            </a:pP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7496334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riana\Desktop\SACCA.jpg">
            <a:extLst>
              <a:ext uri="{FF2B5EF4-FFF2-40B4-BE49-F238E27FC236}">
                <a16:creationId xmlns:a16="http://schemas.microsoft.com/office/drawing/2014/main" id="{7A3A6C21-C1A3-154E-BF62-3AE10216C2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9118" y="2400880"/>
            <a:ext cx="5874339" cy="3664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3">
            <a:extLst>
              <a:ext uri="{FF2B5EF4-FFF2-40B4-BE49-F238E27FC236}">
                <a16:creationId xmlns:a16="http://schemas.microsoft.com/office/drawing/2014/main" id="{6F8D9A92-371B-8D5D-C2BB-E458FF0C9B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3144" y="2471240"/>
            <a:ext cx="4625975" cy="3664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SzPct val="70000"/>
              <a:buFont typeface="Wingdings" panose="05000000000000000000" pitchFamily="2" charset="2"/>
              <a:buChar char="v"/>
            </a:pPr>
            <a:r>
              <a:rPr lang="en-GB" altLang="it-IT" sz="2800" dirty="0" err="1">
                <a:solidFill>
                  <a:srgbClr val="000066"/>
                </a:solidFill>
                <a:latin typeface="+mn-lt"/>
              </a:rPr>
              <a:t>Sangue</a:t>
            </a:r>
            <a:r>
              <a:rPr lang="en-GB" altLang="it-IT" sz="2800" dirty="0">
                <a:solidFill>
                  <a:srgbClr val="000066"/>
                </a:solidFill>
                <a:latin typeface="+mn-lt"/>
              </a:rPr>
              <a:t> </a:t>
            </a:r>
            <a:r>
              <a:rPr lang="en-GB" altLang="it-IT" sz="2800" dirty="0" err="1">
                <a:solidFill>
                  <a:srgbClr val="000066"/>
                </a:solidFill>
                <a:latin typeface="+mn-lt"/>
              </a:rPr>
              <a:t>Intero</a:t>
            </a:r>
            <a:endParaRPr lang="en-GB" altLang="it-IT" sz="2800" dirty="0">
              <a:solidFill>
                <a:srgbClr val="000066"/>
              </a:solidFill>
              <a:latin typeface="+mn-lt"/>
            </a:endParaRP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SzPct val="70000"/>
              <a:buFont typeface="Wingdings" panose="05000000000000000000" pitchFamily="2" charset="2"/>
              <a:buChar char="v"/>
            </a:pPr>
            <a:endParaRPr lang="en-GB" altLang="it-IT" sz="2800" dirty="0">
              <a:solidFill>
                <a:srgbClr val="000066"/>
              </a:solidFill>
              <a:latin typeface="+mn-lt"/>
            </a:endParaRP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SzPct val="70000"/>
              <a:buFont typeface="Wingdings" panose="05000000000000000000" pitchFamily="2" charset="2"/>
              <a:buChar char="v"/>
            </a:pPr>
            <a:r>
              <a:rPr lang="en-GB" altLang="it-IT" sz="2800" dirty="0" err="1">
                <a:solidFill>
                  <a:srgbClr val="000066"/>
                </a:solidFill>
                <a:latin typeface="+mn-lt"/>
              </a:rPr>
              <a:t>Plasmaferesi</a:t>
            </a:r>
            <a:endParaRPr lang="en-GB" altLang="it-IT" sz="2800" dirty="0">
              <a:solidFill>
                <a:srgbClr val="000066"/>
              </a:solidFill>
              <a:latin typeface="+mn-lt"/>
            </a:endParaRP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SzPct val="70000"/>
              <a:buFont typeface="Wingdings" panose="05000000000000000000" pitchFamily="2" charset="2"/>
              <a:buChar char="v"/>
            </a:pPr>
            <a:endParaRPr lang="en-GB" altLang="it-IT" sz="2800" dirty="0">
              <a:solidFill>
                <a:srgbClr val="000066"/>
              </a:solidFill>
              <a:latin typeface="+mn-lt"/>
            </a:endParaRP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SzPct val="70000"/>
              <a:buFont typeface="Wingdings" panose="05000000000000000000" pitchFamily="2" charset="2"/>
              <a:buChar char="v"/>
            </a:pPr>
            <a:r>
              <a:rPr lang="en-GB" altLang="it-IT" sz="2800" dirty="0" err="1">
                <a:solidFill>
                  <a:srgbClr val="000066"/>
                </a:solidFill>
                <a:latin typeface="+mn-lt"/>
              </a:rPr>
              <a:t>Piastrinoaferesi</a:t>
            </a:r>
            <a:endParaRPr lang="en-GB" altLang="it-IT" sz="2800" dirty="0">
              <a:solidFill>
                <a:srgbClr val="000066"/>
              </a:solidFill>
              <a:latin typeface="+mn-lt"/>
            </a:endParaRP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SzPct val="70000"/>
              <a:buFont typeface="Wingdings" panose="05000000000000000000" pitchFamily="2" charset="2"/>
              <a:buChar char="v"/>
            </a:pPr>
            <a:endParaRPr lang="en-GB" altLang="it-IT" sz="2800" dirty="0">
              <a:solidFill>
                <a:srgbClr val="000066"/>
              </a:solidFill>
              <a:latin typeface="+mn-lt"/>
            </a:endParaRP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SzPct val="70000"/>
              <a:buFont typeface="Wingdings" panose="05000000000000000000" pitchFamily="2" charset="2"/>
              <a:buChar char="v"/>
            </a:pPr>
            <a:r>
              <a:rPr lang="en-GB" altLang="it-IT" sz="2800" dirty="0" err="1">
                <a:solidFill>
                  <a:srgbClr val="000066"/>
                </a:solidFill>
                <a:latin typeface="+mn-lt"/>
              </a:rPr>
              <a:t>Multicomponente</a:t>
            </a:r>
            <a:endParaRPr lang="en-GB" altLang="it-IT" sz="2800" dirty="0">
              <a:solidFill>
                <a:srgbClr val="000066"/>
              </a:solidFill>
              <a:latin typeface="+mn-lt"/>
            </a:endParaRPr>
          </a:p>
        </p:txBody>
      </p:sp>
      <p:sp>
        <p:nvSpPr>
          <p:cNvPr id="4" name="Text Box 2">
            <a:extLst>
              <a:ext uri="{FF2B5EF4-FFF2-40B4-BE49-F238E27FC236}">
                <a16:creationId xmlns:a16="http://schemas.microsoft.com/office/drawing/2014/main" id="{00CF738E-4DCA-541F-DFD5-2DC029D43D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0515" y="116632"/>
            <a:ext cx="8077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3600" b="1" dirty="0">
                <a:solidFill>
                  <a:srgbClr val="0070C0"/>
                </a:solidFill>
                <a:latin typeface="Arial" panose="020B0604020202020204" pitchFamily="34" charset="0"/>
              </a:rPr>
              <a:t>Che cosa si può donare?</a:t>
            </a:r>
            <a:endParaRPr lang="en-GB" altLang="it-IT" sz="3600" b="1" dirty="0">
              <a:solidFill>
                <a:srgbClr val="0070C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12865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0945AE-D25A-2D05-CC59-C1FF8061DF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>
            <a:extLst>
              <a:ext uri="{FF2B5EF4-FFF2-40B4-BE49-F238E27FC236}">
                <a16:creationId xmlns:a16="http://schemas.microsoft.com/office/drawing/2014/main" id="{46C54C8F-3510-00CF-B797-3202515C6E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0514" y="116632"/>
            <a:ext cx="1185668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3600" b="1" dirty="0">
                <a:solidFill>
                  <a:srgbClr val="0070C0"/>
                </a:solidFill>
                <a:latin typeface="Arial" panose="020B0604020202020204" pitchFamily="34" charset="0"/>
              </a:rPr>
              <a:t>Quanti tempo ci metto a rifare i componenti donati?</a:t>
            </a:r>
            <a:endParaRPr lang="en-GB" altLang="it-IT" sz="3600" b="1" dirty="0">
              <a:solidFill>
                <a:srgbClr val="0070C0"/>
              </a:solidFill>
              <a:latin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60E4285-4425-39C5-C7D5-6ECA6C33C676}"/>
              </a:ext>
            </a:extLst>
          </p:cNvPr>
          <p:cNvSpPr txBox="1"/>
          <p:nvPr/>
        </p:nvSpPr>
        <p:spPr>
          <a:xfrm>
            <a:off x="511200" y="1281600"/>
            <a:ext cx="102168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it-IT" sz="2400" dirty="0"/>
              <a:t>Plasma: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it-IT" sz="2400" dirty="0"/>
              <a:t>Globuli bianchi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it-IT" sz="2400" dirty="0"/>
              <a:t>Piastrine 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it-IT" sz="2400" dirty="0"/>
              <a:t>Globuli rossi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2A09FCF-9F22-10EC-7ACA-5F9753E925A0}"/>
              </a:ext>
            </a:extLst>
          </p:cNvPr>
          <p:cNvSpPr txBox="1"/>
          <p:nvPr/>
        </p:nvSpPr>
        <p:spPr>
          <a:xfrm>
            <a:off x="2324911" y="4562272"/>
            <a:ext cx="69747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/>
              <a:t>Ristabilire</a:t>
            </a:r>
            <a:r>
              <a:rPr lang="en-US" sz="2400" b="1" dirty="0"/>
              <a:t> </a:t>
            </a:r>
            <a:r>
              <a:rPr lang="en-US" sz="2400" b="1" dirty="0" err="1"/>
              <a:t>l’omeostasi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2858845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7B7E59-D826-FAF9-825B-17F65B1F8E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>
            <a:extLst>
              <a:ext uri="{FF2B5EF4-FFF2-40B4-BE49-F238E27FC236}">
                <a16:creationId xmlns:a16="http://schemas.microsoft.com/office/drawing/2014/main" id="{A3E21A7B-C6DF-A55B-6020-DF8F7448AA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0514" y="116632"/>
            <a:ext cx="1185668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3600" b="1" dirty="0">
                <a:solidFill>
                  <a:srgbClr val="0070C0"/>
                </a:solidFill>
                <a:latin typeface="Arial" panose="020B0604020202020204" pitchFamily="34" charset="0"/>
              </a:rPr>
              <a:t>Quanti tempo ci metto a rifare i componenti donati?</a:t>
            </a:r>
            <a:endParaRPr lang="en-GB" altLang="it-IT" sz="3600" b="1" dirty="0">
              <a:solidFill>
                <a:srgbClr val="0070C0"/>
              </a:solidFill>
              <a:latin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247CC41-D523-15AD-41A9-BC21E5C2B15D}"/>
              </a:ext>
            </a:extLst>
          </p:cNvPr>
          <p:cNvSpPr txBox="1"/>
          <p:nvPr/>
        </p:nvSpPr>
        <p:spPr>
          <a:xfrm>
            <a:off x="511200" y="1281600"/>
            <a:ext cx="102168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it-IT" sz="2400" dirty="0"/>
              <a:t>Poche ore: plasma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it-IT" sz="2400" dirty="0"/>
              <a:t>1 giorno: globuli bianchi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it-IT" sz="2400" dirty="0"/>
              <a:t>1-2 giorni: piastrine 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it-IT" sz="2400" dirty="0"/>
              <a:t>2-4 settimane: globuli rossi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EE719C4-ADBB-B265-8B56-4C7EE554AFA0}"/>
              </a:ext>
            </a:extLst>
          </p:cNvPr>
          <p:cNvSpPr txBox="1"/>
          <p:nvPr/>
        </p:nvSpPr>
        <p:spPr>
          <a:xfrm>
            <a:off x="555650" y="4127500"/>
            <a:ext cx="1004885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Ogni giorno ricambiamo gli eritrociti contenuti in 37.5 </a:t>
            </a:r>
            <a:r>
              <a:rPr lang="it-IT" sz="2800" dirty="0" err="1"/>
              <a:t>mL</a:t>
            </a:r>
            <a:r>
              <a:rPr lang="it-IT" sz="2800" dirty="0"/>
              <a:t> di sangue</a:t>
            </a:r>
          </a:p>
          <a:p>
            <a:endParaRPr lang="it-IT" sz="2800" dirty="0"/>
          </a:p>
          <a:p>
            <a:r>
              <a:rPr lang="it-IT" sz="2800" dirty="0"/>
              <a:t>Se ne dono 400 </a:t>
            </a:r>
            <a:r>
              <a:rPr lang="it-IT" sz="2800" dirty="0" err="1"/>
              <a:t>mL</a:t>
            </a:r>
            <a:r>
              <a:rPr lang="it-IT" sz="2800" dirty="0"/>
              <a:t>, quanti giorni mi ci vorranno per recuperarli per mezzo dell’iperplasia compensatoria a livello midollare?</a:t>
            </a:r>
          </a:p>
        </p:txBody>
      </p:sp>
    </p:spTree>
    <p:extLst>
      <p:ext uri="{BB962C8B-B14F-4D97-AF65-F5344CB8AC3E}">
        <p14:creationId xmlns:p14="http://schemas.microsoft.com/office/powerpoint/2010/main" val="31467465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D8590BC-2A00-D321-E5A5-A4F812CE77B3}"/>
              </a:ext>
            </a:extLst>
          </p:cNvPr>
          <p:cNvSpPr txBox="1"/>
          <p:nvPr/>
        </p:nvSpPr>
        <p:spPr>
          <a:xfrm>
            <a:off x="699786" y="857398"/>
            <a:ext cx="10938571" cy="5143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600"/>
              </a:lnSpc>
            </a:pPr>
            <a:r>
              <a:rPr lang="it-IT" sz="2600" dirty="0"/>
              <a:t>Non mi bastano una dozzina di giorni, perché la mia produzione midollare non raddoppia ma aumenta mediamente del 40-50%</a:t>
            </a:r>
            <a:br>
              <a:rPr lang="it-IT" sz="2600" dirty="0"/>
            </a:br>
            <a:r>
              <a:rPr lang="it-IT" sz="2600" dirty="0"/>
              <a:t>(la relativa ipossia legata alla riduzione di </a:t>
            </a:r>
            <a:r>
              <a:rPr lang="it-IT" sz="2600" dirty="0" err="1"/>
              <a:t>Hb</a:t>
            </a:r>
            <a:r>
              <a:rPr lang="it-IT" sz="2600" dirty="0"/>
              <a:t> conduce alla produzione di </a:t>
            </a:r>
            <a:r>
              <a:rPr lang="it-IT" sz="2600" b="1" dirty="0"/>
              <a:t>eritropoietina</a:t>
            </a:r>
            <a:r>
              <a:rPr lang="it-IT" sz="2600" dirty="0"/>
              <a:t> e all’aumento compensatorio dell’emopoiesi)</a:t>
            </a:r>
          </a:p>
          <a:p>
            <a:pPr>
              <a:lnSpc>
                <a:spcPts val="3600"/>
              </a:lnSpc>
            </a:pPr>
            <a:endParaRPr lang="en-US" sz="2600" dirty="0"/>
          </a:p>
          <a:p>
            <a:pPr>
              <a:lnSpc>
                <a:spcPts val="3600"/>
              </a:lnSpc>
            </a:pPr>
            <a:endParaRPr lang="en-US" sz="2600" dirty="0"/>
          </a:p>
          <a:p>
            <a:pPr>
              <a:lnSpc>
                <a:spcPts val="3600"/>
              </a:lnSpc>
            </a:pPr>
            <a:r>
              <a:rPr lang="en-US" sz="2600" dirty="0" err="1"/>
              <a:t>Diversamente</a:t>
            </a:r>
            <a:r>
              <a:rPr lang="en-US" sz="2600" dirty="0"/>
              <a:t>, dopo la </a:t>
            </a:r>
            <a:r>
              <a:rPr lang="en-US" sz="2600" dirty="0" err="1"/>
              <a:t>donazione</a:t>
            </a:r>
            <a:r>
              <a:rPr lang="en-US" sz="2600" dirty="0"/>
              <a:t> di </a:t>
            </a:r>
            <a:r>
              <a:rPr lang="en-US" sz="2600" dirty="0" err="1"/>
              <a:t>sangue</a:t>
            </a:r>
            <a:r>
              <a:rPr lang="en-US" sz="2600" dirty="0"/>
              <a:t> il </a:t>
            </a:r>
            <a:r>
              <a:rPr lang="en-US" sz="2600" dirty="0" err="1"/>
              <a:t>recupero</a:t>
            </a:r>
            <a:r>
              <a:rPr lang="en-US" sz="2600" dirty="0"/>
              <a:t> è </a:t>
            </a:r>
            <a:r>
              <a:rPr lang="en-US" sz="2600" dirty="0" err="1"/>
              <a:t>più</a:t>
            </a:r>
            <a:r>
              <a:rPr lang="en-US" sz="2600" dirty="0"/>
              <a:t> </a:t>
            </a:r>
            <a:r>
              <a:rPr lang="en-US" sz="2600" dirty="0" err="1"/>
              <a:t>rapido</a:t>
            </a:r>
            <a:r>
              <a:rPr lang="en-US" sz="2600" dirty="0"/>
              <a:t> per le </a:t>
            </a:r>
            <a:r>
              <a:rPr lang="en-US" sz="2600" dirty="0" err="1"/>
              <a:t>piastrine</a:t>
            </a:r>
            <a:r>
              <a:rPr lang="en-US" sz="2600" dirty="0"/>
              <a:t> (24-48 ore)</a:t>
            </a:r>
          </a:p>
          <a:p>
            <a:pPr marL="457200" indent="-457200">
              <a:lnSpc>
                <a:spcPts val="3600"/>
              </a:lnSpc>
              <a:buFontTx/>
              <a:buChar char="-"/>
            </a:pPr>
            <a:r>
              <a:rPr lang="en-US" sz="2600" dirty="0" err="1"/>
              <a:t>ciclo</a:t>
            </a:r>
            <a:r>
              <a:rPr lang="en-US" sz="2600" dirty="0"/>
              <a:t> </a:t>
            </a:r>
            <a:r>
              <a:rPr lang="en-US" sz="2600" dirty="0" err="1"/>
              <a:t>vitale</a:t>
            </a:r>
            <a:r>
              <a:rPr lang="en-US" sz="2600" dirty="0"/>
              <a:t> breve (8-12 </a:t>
            </a:r>
            <a:r>
              <a:rPr lang="en-US" sz="2600" dirty="0" err="1"/>
              <a:t>giorni</a:t>
            </a:r>
            <a:r>
              <a:rPr lang="en-US" sz="2600" dirty="0"/>
              <a:t>)</a:t>
            </a:r>
          </a:p>
          <a:p>
            <a:pPr marL="457200" indent="-457200">
              <a:lnSpc>
                <a:spcPts val="3600"/>
              </a:lnSpc>
              <a:buFontTx/>
              <a:buChar char="-"/>
            </a:pPr>
            <a:r>
              <a:rPr lang="en-US" sz="2600" dirty="0"/>
              <a:t>Azione </a:t>
            </a:r>
            <a:r>
              <a:rPr lang="en-US" sz="2600" dirty="0" err="1"/>
              <a:t>della</a:t>
            </a:r>
            <a:r>
              <a:rPr lang="en-US" sz="2600" dirty="0"/>
              <a:t> </a:t>
            </a:r>
            <a:r>
              <a:rPr lang="en-US" sz="2600" b="1" dirty="0" err="1"/>
              <a:t>trombopoietina</a:t>
            </a:r>
            <a:r>
              <a:rPr lang="en-US" sz="2600" dirty="0"/>
              <a:t> </a:t>
            </a:r>
            <a:r>
              <a:rPr lang="en-US" sz="2600" dirty="0" err="1"/>
              <a:t>sia</a:t>
            </a:r>
            <a:r>
              <a:rPr lang="en-US" sz="2600" dirty="0"/>
              <a:t> </a:t>
            </a:r>
            <a:r>
              <a:rPr lang="en-US" sz="2600" dirty="0" err="1"/>
              <a:t>sulla</a:t>
            </a:r>
            <a:r>
              <a:rPr lang="en-US" sz="2600" dirty="0"/>
              <a:t> </a:t>
            </a:r>
            <a:r>
              <a:rPr lang="en-US" sz="2600" dirty="0" err="1"/>
              <a:t>produzione</a:t>
            </a:r>
            <a:r>
              <a:rPr lang="en-US" sz="2600" dirty="0"/>
              <a:t> di </a:t>
            </a:r>
            <a:r>
              <a:rPr lang="en-US" sz="2600" dirty="0" err="1"/>
              <a:t>nuovi</a:t>
            </a:r>
            <a:r>
              <a:rPr lang="en-US" sz="2600" dirty="0"/>
              <a:t> </a:t>
            </a:r>
            <a:r>
              <a:rPr lang="en-US" sz="2600" dirty="0" err="1"/>
              <a:t>megacariociti</a:t>
            </a:r>
            <a:r>
              <a:rPr lang="en-US" sz="2600" dirty="0"/>
              <a:t>, </a:t>
            </a:r>
            <a:r>
              <a:rPr lang="en-US" sz="2600" dirty="0" err="1"/>
              <a:t>sia</a:t>
            </a:r>
            <a:r>
              <a:rPr lang="en-US" sz="2600" dirty="0"/>
              <a:t> </a:t>
            </a:r>
            <a:r>
              <a:rPr lang="en-US" sz="2600" dirty="0" err="1"/>
              <a:t>sulla</a:t>
            </a:r>
            <a:r>
              <a:rPr lang="en-US" sz="2600" dirty="0"/>
              <a:t> loro </a:t>
            </a:r>
            <a:r>
              <a:rPr lang="en-US" sz="2600" dirty="0" err="1"/>
              <a:t>frammentazione</a:t>
            </a:r>
            <a:endParaRPr lang="it-IT" sz="2600" dirty="0"/>
          </a:p>
        </p:txBody>
      </p:sp>
    </p:spTree>
    <p:extLst>
      <p:ext uri="{BB962C8B-B14F-4D97-AF65-F5344CB8AC3E}">
        <p14:creationId xmlns:p14="http://schemas.microsoft.com/office/powerpoint/2010/main" val="8589737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055B047-5B32-4893-46FA-4F50417963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922" y="0"/>
            <a:ext cx="11404156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7">
            <a:extLst>
              <a:ext uri="{FF2B5EF4-FFF2-40B4-BE49-F238E27FC236}">
                <a16:creationId xmlns:a16="http://schemas.microsoft.com/office/drawing/2014/main" id="{95BA36D3-633B-BC5A-4E13-0108C65376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04" y="419745"/>
            <a:ext cx="6067696" cy="6135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Rettangolo 6">
            <a:extLst>
              <a:ext uri="{FF2B5EF4-FFF2-40B4-BE49-F238E27FC236}">
                <a16:creationId xmlns:a16="http://schemas.microsoft.com/office/drawing/2014/main" id="{74B9B526-FE75-B551-2187-235A155007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1" y="188913"/>
            <a:ext cx="1016857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 b="1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SEDI DELL</a:t>
            </a:r>
            <a:r>
              <a:rPr lang="ja-JP" altLang="it-IT" sz="2400" b="1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’</a:t>
            </a:r>
            <a:r>
              <a:rPr lang="it-IT" altLang="ja-JP" sz="2400" b="1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EMOPOIESI NELLE VARIE FASI DELLA VITA UMANA</a:t>
            </a:r>
            <a:endParaRPr lang="it-IT" altLang="it-IT" sz="2400" b="1" dirty="0">
              <a:solidFill>
                <a:srgbClr val="0070C0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31748" name="Rettangolo 5">
            <a:extLst>
              <a:ext uri="{FF2B5EF4-FFF2-40B4-BE49-F238E27FC236}">
                <a16:creationId xmlns:a16="http://schemas.microsoft.com/office/drawing/2014/main" id="{6A4807A3-5ABB-7AA5-164B-CED7932505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55888" y="1517192"/>
            <a:ext cx="5495767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 b="1" dirty="0">
                <a:solidFill>
                  <a:srgbClr val="222268"/>
                </a:solidFill>
                <a:latin typeface="+mn-lt"/>
                <a:cs typeface="Arial" panose="020B0604020202020204" pitchFamily="34" charset="0"/>
              </a:rPr>
              <a:t>Emopoiesi </a:t>
            </a:r>
            <a:r>
              <a:rPr lang="it-IT" altLang="it-IT" sz="2400" b="1" dirty="0" err="1">
                <a:solidFill>
                  <a:srgbClr val="222268"/>
                </a:solidFill>
                <a:latin typeface="+mn-lt"/>
                <a:cs typeface="Arial" panose="020B0604020202020204" pitchFamily="34" charset="0"/>
              </a:rPr>
              <a:t>pre</a:t>
            </a:r>
            <a:r>
              <a:rPr lang="it-IT" altLang="it-IT" sz="2400" b="1" dirty="0">
                <a:solidFill>
                  <a:srgbClr val="222268"/>
                </a:solidFill>
                <a:latin typeface="+mn-lt"/>
                <a:cs typeface="Arial" panose="020B0604020202020204" pitchFamily="34" charset="0"/>
              </a:rPr>
              <a:t>-natale: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 dirty="0">
                <a:solidFill>
                  <a:srgbClr val="222268"/>
                </a:solidFill>
                <a:latin typeface="+mn-lt"/>
                <a:cs typeface="Arial" panose="020B0604020202020204" pitchFamily="34" charset="0"/>
              </a:rPr>
              <a:t>fasi precoci: sacco vitellino</a:t>
            </a:r>
            <a:br>
              <a:rPr lang="it-IT" altLang="it-IT" sz="2400" dirty="0">
                <a:solidFill>
                  <a:srgbClr val="222268"/>
                </a:solidFill>
                <a:latin typeface="+mn-lt"/>
                <a:cs typeface="Arial" panose="020B0604020202020204" pitchFamily="34" charset="0"/>
              </a:rPr>
            </a:br>
            <a:r>
              <a:rPr lang="it-IT" altLang="it-IT" sz="2400" dirty="0">
                <a:solidFill>
                  <a:srgbClr val="222268"/>
                </a:solidFill>
                <a:latin typeface="+mn-lt"/>
                <a:cs typeface="Arial" panose="020B0604020202020204" pitchFamily="34" charset="0"/>
              </a:rPr>
              <a:t>poi: fegato, milza e  nel midollo osseo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400" b="1" dirty="0">
              <a:solidFill>
                <a:srgbClr val="222268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 b="1" dirty="0">
                <a:solidFill>
                  <a:srgbClr val="222268"/>
                </a:solidFill>
                <a:latin typeface="+mn-lt"/>
                <a:cs typeface="Arial" panose="020B0604020202020204" pitchFamily="34" charset="0"/>
              </a:rPr>
              <a:t>Emopoiesi post-natale: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 dirty="0">
                <a:solidFill>
                  <a:srgbClr val="222268"/>
                </a:solidFill>
                <a:latin typeface="+mn-lt"/>
                <a:cs typeface="Arial" panose="020B0604020202020204" pitchFamily="34" charset="0"/>
              </a:rPr>
              <a:t>In tutte le ossa fino all'età di 5 anni;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 dirty="0">
                <a:solidFill>
                  <a:srgbClr val="222268"/>
                </a:solidFill>
                <a:latin typeface="+mn-lt"/>
                <a:cs typeface="Arial" panose="020B0604020202020204" pitchFamily="34" charset="0"/>
              </a:rPr>
              <a:t>Negli adulti, solo nella colonna vertebrale, coste, pelvi ed estremità prossimale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 dirty="0">
                <a:solidFill>
                  <a:srgbClr val="222268"/>
                </a:solidFill>
                <a:latin typeface="+mn-lt"/>
                <a:cs typeface="Arial" panose="020B0604020202020204" pitchFamily="34" charset="0"/>
              </a:rPr>
              <a:t>delle ossa lunghe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4">
            <a:extLst>
              <a:ext uri="{FF2B5EF4-FFF2-40B4-BE49-F238E27FC236}">
                <a16:creationId xmlns:a16="http://schemas.microsoft.com/office/drawing/2014/main" id="{A2156B22-83B8-3CFA-6549-54D911F722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31" y="0"/>
            <a:ext cx="7151688" cy="679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8" name="Picture 3">
            <a:extLst>
              <a:ext uri="{FF2B5EF4-FFF2-40B4-BE49-F238E27FC236}">
                <a16:creationId xmlns:a16="http://schemas.microsoft.com/office/drawing/2014/main" id="{93CC287B-5F6D-4E40-C14C-AC10A34F4F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3093" y="308405"/>
            <a:ext cx="2124075" cy="565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Picture 2">
            <a:extLst>
              <a:ext uri="{FF2B5EF4-FFF2-40B4-BE49-F238E27FC236}">
                <a16:creationId xmlns:a16="http://schemas.microsoft.com/office/drawing/2014/main" id="{8DD0D9A0-62C3-94ED-1C09-A188543B7F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500" y="2997200"/>
            <a:ext cx="5086350" cy="329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8" name="Rettangolo 2">
            <a:extLst>
              <a:ext uri="{FF2B5EF4-FFF2-40B4-BE49-F238E27FC236}">
                <a16:creationId xmlns:a16="http://schemas.microsoft.com/office/drawing/2014/main" id="{47AB34AA-9315-129C-28CA-3716E70E33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0464" y="3429000"/>
            <a:ext cx="2357437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 b="1"/>
              <a:t>Yellow marrow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50179" name="Rettangolo 3">
            <a:extLst>
              <a:ext uri="{FF2B5EF4-FFF2-40B4-BE49-F238E27FC236}">
                <a16:creationId xmlns:a16="http://schemas.microsoft.com/office/drawing/2014/main" id="{F5793986-BB85-4A01-2F9E-03A77AEE99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88389" y="4797426"/>
            <a:ext cx="21605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 b="1"/>
              <a:t>Red marrow</a:t>
            </a:r>
          </a:p>
        </p:txBody>
      </p:sp>
      <p:sp>
        <p:nvSpPr>
          <p:cNvPr id="50182" name="Rectangle 7">
            <a:extLst>
              <a:ext uri="{FF2B5EF4-FFF2-40B4-BE49-F238E27FC236}">
                <a16:creationId xmlns:a16="http://schemas.microsoft.com/office/drawing/2014/main" id="{5A314089-56AA-ADFD-E318-C62DF380E7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9450" y="689769"/>
            <a:ext cx="2819400" cy="4708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it-IT" altLang="it-IT" sz="2400" b="1" dirty="0">
                <a:solidFill>
                  <a:srgbClr val="222268"/>
                </a:solidFill>
                <a:latin typeface="+mn-lt"/>
              </a:rPr>
              <a:t>Alla nascita il midollo osseo è totalmente emopoietico, tuttavia con il progredire </a:t>
            </a:r>
            <a:r>
              <a:rPr lang="it-IT" altLang="it-IT" sz="2400" b="1" dirty="0" err="1">
                <a:solidFill>
                  <a:srgbClr val="222268"/>
                </a:solidFill>
                <a:latin typeface="+mn-lt"/>
              </a:rPr>
              <a:t>dell</a:t>
            </a:r>
            <a:r>
              <a:rPr lang="en-US" altLang="it-IT" sz="2400" b="1" dirty="0">
                <a:solidFill>
                  <a:srgbClr val="222268"/>
                </a:solidFill>
                <a:latin typeface="+mn-lt"/>
              </a:rPr>
              <a:t>’</a:t>
            </a:r>
            <a:r>
              <a:rPr lang="it-IT" altLang="ja-JP" sz="2400" b="1" dirty="0">
                <a:solidFill>
                  <a:srgbClr val="222268"/>
                </a:solidFill>
                <a:latin typeface="+mn-lt"/>
              </a:rPr>
              <a:t>età viene sostituito da tessuto adiposo inattivo (midollo giallo).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it-IT" altLang="it-IT" sz="2400" b="1" dirty="0">
                <a:solidFill>
                  <a:srgbClr val="222268"/>
                </a:solidFill>
                <a:latin typeface="+mn-lt"/>
              </a:rPr>
              <a:t>Involuzione di 1%/anno!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6F22B5D-C250-EE01-115D-9241386FF2D8}"/>
              </a:ext>
            </a:extLst>
          </p:cNvPr>
          <p:cNvSpPr txBox="1"/>
          <p:nvPr/>
        </p:nvSpPr>
        <p:spPr>
          <a:xfrm>
            <a:off x="318574" y="244222"/>
            <a:ext cx="1128141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Tx/>
              <a:buNone/>
            </a:pPr>
            <a:r>
              <a:rPr lang="en-US" altLang="it-IT" sz="2400" b="1" dirty="0">
                <a:solidFill>
                  <a:srgbClr val="222268"/>
                </a:solidFill>
                <a:cs typeface="Arial" panose="020B0604020202020204" pitchFamily="34" charset="0"/>
              </a:rPr>
              <a:t>Tutti </a:t>
            </a:r>
            <a:r>
              <a:rPr lang="en-US" altLang="it-IT" sz="2400" b="1" dirty="0" err="1">
                <a:solidFill>
                  <a:srgbClr val="222268"/>
                </a:solidFill>
                <a:cs typeface="Arial" panose="020B0604020202020204" pitchFamily="34" charset="0"/>
              </a:rPr>
              <a:t>gli</a:t>
            </a:r>
            <a:r>
              <a:rPr lang="en-US" altLang="it-IT" sz="2400" b="1" dirty="0">
                <a:solidFill>
                  <a:srgbClr val="222268"/>
                </a:solidFill>
                <a:cs typeface="Arial" panose="020B0604020202020204" pitchFamily="34" charset="0"/>
              </a:rPr>
              <a:t> </a:t>
            </a:r>
            <a:r>
              <a:rPr lang="en-US" altLang="it-IT" sz="2400" b="1" dirty="0" err="1">
                <a:solidFill>
                  <a:srgbClr val="222268"/>
                </a:solidFill>
                <a:cs typeface="Arial" panose="020B0604020202020204" pitchFamily="34" charset="0"/>
              </a:rPr>
              <a:t>elementi</a:t>
            </a:r>
            <a:r>
              <a:rPr lang="en-US" altLang="it-IT" sz="2400" b="1" dirty="0">
                <a:solidFill>
                  <a:srgbClr val="222268"/>
                </a:solidFill>
                <a:cs typeface="Arial" panose="020B0604020202020204" pitchFamily="34" charset="0"/>
              </a:rPr>
              <a:t> </a:t>
            </a:r>
            <a:r>
              <a:rPr lang="en-US" altLang="it-IT" sz="2400" b="1" dirty="0" err="1">
                <a:solidFill>
                  <a:srgbClr val="222268"/>
                </a:solidFill>
                <a:cs typeface="Arial" panose="020B0604020202020204" pitchFamily="34" charset="0"/>
              </a:rPr>
              <a:t>cellulari</a:t>
            </a:r>
            <a:r>
              <a:rPr lang="en-US" altLang="it-IT" sz="2400" b="1" dirty="0">
                <a:solidFill>
                  <a:srgbClr val="222268"/>
                </a:solidFill>
                <a:cs typeface="Arial" panose="020B0604020202020204" pitchFamily="34" charset="0"/>
              </a:rPr>
              <a:t> del </a:t>
            </a:r>
            <a:r>
              <a:rPr lang="en-US" altLang="it-IT" sz="2400" b="1" dirty="0" err="1">
                <a:solidFill>
                  <a:srgbClr val="222268"/>
                </a:solidFill>
                <a:cs typeface="Arial" panose="020B0604020202020204" pitchFamily="34" charset="0"/>
              </a:rPr>
              <a:t>sangue</a:t>
            </a:r>
            <a:r>
              <a:rPr lang="en-US" altLang="it-IT" sz="2400" b="1" dirty="0">
                <a:solidFill>
                  <a:srgbClr val="222268"/>
                </a:solidFill>
                <a:cs typeface="Arial" panose="020B0604020202020204" pitchFamily="34" charset="0"/>
              </a:rPr>
              <a:t> </a:t>
            </a:r>
            <a:r>
              <a:rPr lang="en-US" altLang="it-IT" sz="2400" b="1" dirty="0" err="1">
                <a:solidFill>
                  <a:srgbClr val="222268"/>
                </a:solidFill>
                <a:cs typeface="Arial" panose="020B0604020202020204" pitchFamily="34" charset="0"/>
              </a:rPr>
              <a:t>derivano</a:t>
            </a:r>
            <a:r>
              <a:rPr lang="en-US" altLang="it-IT" sz="2400" b="1" dirty="0">
                <a:solidFill>
                  <a:srgbClr val="222268"/>
                </a:solidFill>
                <a:cs typeface="Arial" panose="020B0604020202020204" pitchFamily="34" charset="0"/>
              </a:rPr>
              <a:t> </a:t>
            </a:r>
            <a:r>
              <a:rPr lang="en-US" altLang="it-IT" sz="2400" b="1" dirty="0" err="1">
                <a:solidFill>
                  <a:srgbClr val="222268"/>
                </a:solidFill>
                <a:cs typeface="Arial" panose="020B0604020202020204" pitchFamily="34" charset="0"/>
              </a:rPr>
              <a:t>dalle</a:t>
            </a:r>
            <a:r>
              <a:rPr lang="en-US" altLang="it-IT" sz="2400" b="1" dirty="0">
                <a:solidFill>
                  <a:srgbClr val="222268"/>
                </a:solidFill>
                <a:cs typeface="Arial" panose="020B0604020202020204" pitchFamily="34" charset="0"/>
              </a:rPr>
              <a:t> cellule </a:t>
            </a:r>
            <a:r>
              <a:rPr lang="en-US" altLang="it-IT" sz="2400" b="1" dirty="0" err="1">
                <a:solidFill>
                  <a:srgbClr val="222268"/>
                </a:solidFill>
                <a:cs typeface="Arial" panose="020B0604020202020204" pitchFamily="34" charset="0"/>
              </a:rPr>
              <a:t>staminali</a:t>
            </a:r>
            <a:r>
              <a:rPr lang="en-US" altLang="it-IT" sz="2400" b="1" dirty="0">
                <a:solidFill>
                  <a:srgbClr val="222268"/>
                </a:solidFill>
                <a:cs typeface="Arial" panose="020B0604020202020204" pitchFamily="34" charset="0"/>
              </a:rPr>
              <a:t> </a:t>
            </a:r>
            <a:r>
              <a:rPr lang="en-US" altLang="it-IT" sz="2400" b="1" dirty="0" err="1">
                <a:solidFill>
                  <a:srgbClr val="222268"/>
                </a:solidFill>
                <a:cs typeface="Arial" panose="020B0604020202020204" pitchFamily="34" charset="0"/>
              </a:rPr>
              <a:t>multipotenti</a:t>
            </a:r>
            <a:endParaRPr lang="en-US" altLang="it-IT" sz="2400" b="1" dirty="0">
              <a:solidFill>
                <a:srgbClr val="222268"/>
              </a:solidFill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5D9E463-1E91-F5B8-17B0-E1E22E92CB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829" y="1357541"/>
            <a:ext cx="2705478" cy="144800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C0910F-A982-B5A0-263D-1F48BB429A2D}"/>
              </a:ext>
            </a:extLst>
          </p:cNvPr>
          <p:cNvSpPr txBox="1"/>
          <p:nvPr/>
        </p:nvSpPr>
        <p:spPr>
          <a:xfrm>
            <a:off x="232936" y="6132662"/>
            <a:ext cx="5969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Pluripotente, ma non totipotente (solo le cellule embrionali)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F33A109-9891-E1EA-0750-E0BE52FA58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574" y="3087865"/>
            <a:ext cx="1899877" cy="22695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2CD426A-0B6A-7B33-E061-ED9E6F3988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55391" y="1414991"/>
            <a:ext cx="3331189" cy="441104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099CC2F-3F36-85F5-A314-484C92E75E4B}"/>
              </a:ext>
            </a:extLst>
          </p:cNvPr>
          <p:cNvSpPr txBox="1"/>
          <p:nvPr/>
        </p:nvSpPr>
        <p:spPr>
          <a:xfrm>
            <a:off x="8255391" y="1414991"/>
            <a:ext cx="12911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rgbClr val="0070C0"/>
                </a:solidFill>
              </a:rPr>
              <a:t>STAMINALE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47ADAB7-812A-B053-0E6D-956AAACB0455}"/>
              </a:ext>
            </a:extLst>
          </p:cNvPr>
          <p:cNvSpPr txBox="1"/>
          <p:nvPr/>
        </p:nvSpPr>
        <p:spPr>
          <a:xfrm>
            <a:off x="8175313" y="5357384"/>
            <a:ext cx="18875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0070C0"/>
                </a:solidFill>
              </a:rPr>
              <a:t>PROGENITORE COMUNE</a:t>
            </a:r>
          </a:p>
        </p:txBody>
      </p:sp>
      <p:pic>
        <p:nvPicPr>
          <p:cNvPr id="93185" name="Picture 2">
            <a:extLst>
              <a:ext uri="{FF2B5EF4-FFF2-40B4-BE49-F238E27FC236}">
                <a16:creationId xmlns:a16="http://schemas.microsoft.com/office/drawing/2014/main" id="{3C934C9E-D140-14C3-7A3B-1B9325566A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7811" y="1297532"/>
            <a:ext cx="3971320" cy="4528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47127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DE53305-E7C9-6BFB-0568-3F7291E2E0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0550" y="1372781"/>
            <a:ext cx="5247747" cy="43359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829ED6A-7539-CE48-AD92-9273B7F7A9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703" y="897960"/>
            <a:ext cx="6468378" cy="4810796"/>
          </a:xfrm>
          <a:prstGeom prst="rect">
            <a:avLst/>
          </a:prstGeom>
        </p:spPr>
      </p:pic>
      <p:sp>
        <p:nvSpPr>
          <p:cNvPr id="2" name="Rettangolo 6">
            <a:extLst>
              <a:ext uri="{FF2B5EF4-FFF2-40B4-BE49-F238E27FC236}">
                <a16:creationId xmlns:a16="http://schemas.microsoft.com/office/drawing/2014/main" id="{7B4C8279-5794-6E4E-E3A8-36283551EF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1" y="188913"/>
            <a:ext cx="1016857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2400" b="1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LA NICCHIA EMOPOIETICA</a:t>
            </a:r>
            <a:endParaRPr lang="it-IT" altLang="it-IT" sz="2400" b="1" dirty="0">
              <a:solidFill>
                <a:srgbClr val="0070C0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D77A94A-C763-2E91-9953-3C6089DF1EBE}"/>
              </a:ext>
            </a:extLst>
          </p:cNvPr>
          <p:cNvSpPr txBox="1"/>
          <p:nvPr/>
        </p:nvSpPr>
        <p:spPr>
          <a:xfrm>
            <a:off x="482600" y="6051550"/>
            <a:ext cx="726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1 – 2% di cellule staminali emopoietiche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5" name="Picture 2" descr="Full-size image (56 K)">
            <a:hlinkClick r:id="" action="ppaction://noaction"/>
            <a:extLst>
              <a:ext uri="{FF2B5EF4-FFF2-40B4-BE49-F238E27FC236}">
                <a16:creationId xmlns:a16="http://schemas.microsoft.com/office/drawing/2014/main" id="{4AAEC671-421B-8C42-2A94-44A6153B60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203" y="260349"/>
            <a:ext cx="7500938" cy="288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377" name="Rettangolo 1">
            <a:extLst>
              <a:ext uri="{FF2B5EF4-FFF2-40B4-BE49-F238E27FC236}">
                <a16:creationId xmlns:a16="http://schemas.microsoft.com/office/drawing/2014/main" id="{F05009B1-B21C-86C4-53EB-427AD463B4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761" y="3370810"/>
            <a:ext cx="10842170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 dirty="0">
                <a:solidFill>
                  <a:srgbClr val="222268"/>
                </a:solidFill>
              </a:rPr>
              <a:t>2 componenti: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 dirty="0">
                <a:solidFill>
                  <a:srgbClr val="222268"/>
                </a:solidFill>
              </a:rPr>
              <a:t>- le cellule della nicchia (prodotte dalla </a:t>
            </a:r>
            <a:r>
              <a:rPr lang="it-IT" altLang="it-IT" sz="2400" b="1" dirty="0">
                <a:solidFill>
                  <a:srgbClr val="222268"/>
                </a:solidFill>
              </a:rPr>
              <a:t>cellula staminale mesenchimale</a:t>
            </a:r>
            <a:r>
              <a:rPr lang="it-IT" altLang="it-IT" sz="2400" dirty="0">
                <a:solidFill>
                  <a:srgbClr val="222268"/>
                </a:solidFill>
              </a:rPr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 dirty="0">
                <a:solidFill>
                  <a:srgbClr val="222268"/>
                </a:solidFill>
              </a:rPr>
              <a:t>- la matrice </a:t>
            </a:r>
            <a:r>
              <a:rPr lang="it-IT" altLang="it-IT" sz="2400" dirty="0" err="1">
                <a:solidFill>
                  <a:srgbClr val="222268"/>
                </a:solidFill>
              </a:rPr>
              <a:t>exracellulare</a:t>
            </a:r>
            <a:r>
              <a:rPr lang="it-IT" altLang="it-IT" sz="2400" dirty="0">
                <a:solidFill>
                  <a:srgbClr val="222268"/>
                </a:solidFill>
              </a:rPr>
              <a:t> (MEC).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400" dirty="0">
              <a:solidFill>
                <a:srgbClr val="222268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 dirty="0">
                <a:solidFill>
                  <a:srgbClr val="222268"/>
                </a:solidFill>
              </a:rPr>
              <a:t>Fornire uno spazio anatomico di supporto alle HSC e regolarne il numero</a:t>
            </a:r>
          </a:p>
          <a:p>
            <a:pPr eaLnBrk="1" hangingPunct="1">
              <a:spcBef>
                <a:spcPct val="0"/>
              </a:spcBef>
              <a:buFontTx/>
              <a:buAutoNum type="arabicParenR"/>
            </a:pPr>
            <a:r>
              <a:rPr lang="it-IT" altLang="it-IT" sz="2400" dirty="0">
                <a:solidFill>
                  <a:srgbClr val="222268"/>
                </a:solidFill>
              </a:rPr>
              <a:t> Istruire le cellule ad </a:t>
            </a:r>
            <a:r>
              <a:rPr lang="it-IT" altLang="it-IT" sz="2400" dirty="0" err="1">
                <a:solidFill>
                  <a:srgbClr val="222268"/>
                </a:solidFill>
              </a:rPr>
              <a:t>autorinnovarsi</a:t>
            </a:r>
            <a:r>
              <a:rPr lang="it-IT" altLang="it-IT" sz="2400" dirty="0">
                <a:solidFill>
                  <a:srgbClr val="222268"/>
                </a:solidFill>
              </a:rPr>
              <a:t> (quando in </a:t>
            </a:r>
            <a:r>
              <a:rPr lang="it-IT" altLang="it-IT" sz="2400" dirty="0" err="1">
                <a:solidFill>
                  <a:srgbClr val="222268"/>
                </a:solidFill>
              </a:rPr>
              <a:t>prox</a:t>
            </a:r>
            <a:r>
              <a:rPr lang="it-IT" altLang="it-IT" sz="2400" dirty="0">
                <a:solidFill>
                  <a:srgbClr val="222268"/>
                </a:solidFill>
              </a:rPr>
              <a:t> alle cellule del microambiente) o a differenziarsi (quando si allontanano dalle cellule stromali)</a:t>
            </a:r>
          </a:p>
          <a:p>
            <a:pPr eaLnBrk="1" hangingPunct="1">
              <a:spcBef>
                <a:spcPct val="0"/>
              </a:spcBef>
              <a:buFontTx/>
              <a:buAutoNum type="arabicParenR"/>
            </a:pPr>
            <a:r>
              <a:rPr lang="it-IT" altLang="it-IT" sz="2400" dirty="0">
                <a:solidFill>
                  <a:srgbClr val="222268"/>
                </a:solidFill>
              </a:rPr>
              <a:t> Influenzare la mobilità cellulare.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41D161A-2A92-2D90-7122-28D803157E62}"/>
              </a:ext>
            </a:extLst>
          </p:cNvPr>
          <p:cNvSpPr txBox="1"/>
          <p:nvPr/>
        </p:nvSpPr>
        <p:spPr>
          <a:xfrm>
            <a:off x="8386810" y="260349"/>
            <a:ext cx="311503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 b="1" dirty="0">
                <a:solidFill>
                  <a:srgbClr val="0070C0"/>
                </a:solidFill>
              </a:rPr>
              <a:t>Nicchia emopoietica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Rectangle 2">
            <a:extLst>
              <a:ext uri="{FF2B5EF4-FFF2-40B4-BE49-F238E27FC236}">
                <a16:creationId xmlns:a16="http://schemas.microsoft.com/office/drawing/2014/main" id="{45C4A5C5-D3BF-EA08-4288-F80D2F92CDD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636862" y="995714"/>
            <a:ext cx="2402738" cy="4866572"/>
          </a:xfrm>
        </p:spPr>
        <p:txBody>
          <a:bodyPr>
            <a:normAutofit/>
          </a:bodyPr>
          <a:lstStyle/>
          <a:p>
            <a:pPr algn="l" eaLnBrk="1" hangingPunct="1"/>
            <a:r>
              <a:rPr lang="en-US" altLang="it-IT" sz="2200" b="1" dirty="0">
                <a:ea typeface="ＭＳ Ｐゴシック" panose="020B0600070205080204" pitchFamily="34" charset="-128"/>
              </a:rPr>
              <a:t>A: platelet</a:t>
            </a:r>
            <a:br>
              <a:rPr lang="en-US" altLang="it-IT" sz="2200" b="1" dirty="0">
                <a:ea typeface="ＭＳ Ｐゴシック" panose="020B0600070205080204" pitchFamily="34" charset="-128"/>
              </a:rPr>
            </a:br>
            <a:br>
              <a:rPr lang="en-US" altLang="it-IT" sz="2200" b="1" dirty="0">
                <a:ea typeface="ＭＳ Ｐゴシック" panose="020B0600070205080204" pitchFamily="34" charset="-128"/>
              </a:rPr>
            </a:br>
            <a:r>
              <a:rPr lang="en-US" altLang="it-IT" sz="2200" b="1" dirty="0">
                <a:ea typeface="ＭＳ Ｐゴシック" panose="020B0600070205080204" pitchFamily="34" charset="-128"/>
              </a:rPr>
              <a:t>B: promyelocyte</a:t>
            </a:r>
            <a:br>
              <a:rPr lang="en-US" altLang="it-IT" sz="2200" b="1" dirty="0">
                <a:ea typeface="ＭＳ Ｐゴシック" panose="020B0600070205080204" pitchFamily="34" charset="-128"/>
              </a:rPr>
            </a:br>
            <a:br>
              <a:rPr lang="en-US" altLang="it-IT" sz="2200" b="1" dirty="0">
                <a:ea typeface="ＭＳ Ｐゴシック" panose="020B0600070205080204" pitchFamily="34" charset="-128"/>
              </a:rPr>
            </a:br>
            <a:r>
              <a:rPr lang="en-US" altLang="it-IT" sz="2200" b="1" dirty="0">
                <a:ea typeface="ＭＳ Ｐゴシック" panose="020B0600070205080204" pitchFamily="34" charset="-128"/>
              </a:rPr>
              <a:t>C: neutrophils</a:t>
            </a:r>
            <a:br>
              <a:rPr lang="en-US" altLang="it-IT" sz="2200" b="1" dirty="0">
                <a:ea typeface="ＭＳ Ｐゴシック" panose="020B0600070205080204" pitchFamily="34" charset="-128"/>
              </a:rPr>
            </a:br>
            <a:br>
              <a:rPr lang="en-US" altLang="it-IT" sz="2200" b="1" dirty="0">
                <a:ea typeface="ＭＳ Ｐゴシック" panose="020B0600070205080204" pitchFamily="34" charset="-128"/>
              </a:rPr>
            </a:br>
            <a:r>
              <a:rPr lang="en-US" altLang="it-IT" sz="2200" b="1" dirty="0">
                <a:ea typeface="ＭＳ Ｐゴシック" panose="020B0600070205080204" pitchFamily="34" charset="-128"/>
              </a:rPr>
              <a:t>D: basophilic erythroblasts</a:t>
            </a:r>
            <a:br>
              <a:rPr lang="en-US" altLang="it-IT" sz="2200" b="1" dirty="0">
                <a:ea typeface="ＭＳ Ｐゴシック" panose="020B0600070205080204" pitchFamily="34" charset="-128"/>
              </a:rPr>
            </a:br>
            <a:br>
              <a:rPr lang="en-US" altLang="it-IT" sz="2200" b="1" dirty="0">
                <a:ea typeface="ＭＳ Ｐゴシック" panose="020B0600070205080204" pitchFamily="34" charset="-128"/>
              </a:rPr>
            </a:br>
            <a:r>
              <a:rPr lang="en-US" altLang="it-IT" sz="2200" b="1" dirty="0">
                <a:ea typeface="ＭＳ Ｐゴシック" panose="020B0600070205080204" pitchFamily="34" charset="-128"/>
              </a:rPr>
              <a:t>E: most likely a polychromatophilic erythroblast</a:t>
            </a:r>
          </a:p>
        </p:txBody>
      </p:sp>
      <p:sp>
        <p:nvSpPr>
          <p:cNvPr id="79876" name="Rectangle 4">
            <a:extLst>
              <a:ext uri="{FF2B5EF4-FFF2-40B4-BE49-F238E27FC236}">
                <a16:creationId xmlns:a16="http://schemas.microsoft.com/office/drawing/2014/main" id="{6BC09CBB-5E4E-6040-94ED-4D41A6C023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670" y="260350"/>
            <a:ext cx="816628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b="1" dirty="0" err="1">
                <a:solidFill>
                  <a:srgbClr val="0070C0"/>
                </a:solidFill>
                <a:cs typeface="Times New Roman" pitchFamily="18" charset="0"/>
              </a:rPr>
              <a:t>Striscio</a:t>
            </a:r>
            <a:r>
              <a:rPr lang="en-US" sz="3200" b="1" dirty="0">
                <a:solidFill>
                  <a:srgbClr val="0070C0"/>
                </a:solidFill>
                <a:cs typeface="Times New Roman" pitchFamily="18" charset="0"/>
              </a:rPr>
              <a:t> di </a:t>
            </a:r>
            <a:r>
              <a:rPr lang="en-US" sz="3200" b="1" dirty="0" err="1">
                <a:solidFill>
                  <a:srgbClr val="0070C0"/>
                </a:solidFill>
                <a:cs typeface="Times New Roman" pitchFamily="18" charset="0"/>
              </a:rPr>
              <a:t>sangue</a:t>
            </a:r>
            <a:r>
              <a:rPr lang="en-US" sz="3200" b="1" dirty="0">
                <a:solidFill>
                  <a:srgbClr val="0070C0"/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cs typeface="Times New Roman" pitchFamily="18" charset="0"/>
              </a:rPr>
              <a:t>midollare</a:t>
            </a:r>
            <a:endParaRPr lang="en-US" sz="3200" b="1" dirty="0">
              <a:solidFill>
                <a:srgbClr val="0070C0"/>
              </a:solidFill>
              <a:cs typeface="Times New Roman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EA2AA8-B6F1-7A8D-3BE3-3B04AC2652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5469" y="1355674"/>
            <a:ext cx="5286045" cy="4146651"/>
          </a:xfrm>
          <a:prstGeom prst="rect">
            <a:avLst/>
          </a:prstGeom>
        </p:spPr>
      </p:pic>
      <p:pic>
        <p:nvPicPr>
          <p:cNvPr id="2" name="Picture 8">
            <a:extLst>
              <a:ext uri="{FF2B5EF4-FFF2-40B4-BE49-F238E27FC236}">
                <a16:creationId xmlns:a16="http://schemas.microsoft.com/office/drawing/2014/main" id="{5FDD0D91-252A-0746-F4A2-4BA801AFCE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2827" y="1355674"/>
            <a:ext cx="3683749" cy="2831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002C703-FCE4-F716-A6BC-D6763891FD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8876" y="209405"/>
            <a:ext cx="9779488" cy="6344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8316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3" name="Picture 2">
            <a:extLst>
              <a:ext uri="{FF2B5EF4-FFF2-40B4-BE49-F238E27FC236}">
                <a16:creationId xmlns:a16="http://schemas.microsoft.com/office/drawing/2014/main" id="{A81EED15-27D0-195D-554C-2D4215B03B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984" y="257880"/>
            <a:ext cx="10540031" cy="63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4" descr="http://www.allthingsstemcell.com/wp-content/uploads/2009/02/hematopoiesis_simple1.png">
            <a:extLst>
              <a:ext uri="{FF2B5EF4-FFF2-40B4-BE49-F238E27FC236}">
                <a16:creationId xmlns:a16="http://schemas.microsoft.com/office/drawing/2014/main" id="{0FFEE590-0C05-F920-2CC0-3D026CCCF3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9754" y="586333"/>
            <a:ext cx="9332491" cy="5377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19" name="Rettangolo 4">
            <a:extLst>
              <a:ext uri="{FF2B5EF4-FFF2-40B4-BE49-F238E27FC236}">
                <a16:creationId xmlns:a16="http://schemas.microsoft.com/office/drawing/2014/main" id="{15D23D5F-C9BD-8672-2EFF-10A705D024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93887" y="959622"/>
            <a:ext cx="13731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1800" b="1">
                <a:latin typeface="Times New Roman" panose="02020603050405020304" pitchFamily="18" charset="0"/>
              </a:rPr>
              <a:t>self-renewal</a:t>
            </a:r>
            <a:endParaRPr lang="it-IT" altLang="it-IT" sz="1800" b="1">
              <a:latin typeface="Times New Roman" panose="02020603050405020304" pitchFamily="18" charset="0"/>
            </a:endParaRPr>
          </a:p>
        </p:txBody>
      </p:sp>
      <p:sp>
        <p:nvSpPr>
          <p:cNvPr id="86020" name="Rettangolo 5">
            <a:extLst>
              <a:ext uri="{FF2B5EF4-FFF2-40B4-BE49-F238E27FC236}">
                <a16:creationId xmlns:a16="http://schemas.microsoft.com/office/drawing/2014/main" id="{92DBEDEE-991A-A5C6-B33D-87170F579C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69924" y="1823222"/>
            <a:ext cx="2087563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1400" b="1">
                <a:latin typeface="Times New Roman" panose="02020603050405020304" pitchFamily="18" charset="0"/>
              </a:rPr>
              <a:t>differentiate into all the functional blood cell types of the body </a:t>
            </a:r>
            <a:endParaRPr lang="it-IT" altLang="it-IT" sz="1400" b="1">
              <a:latin typeface="Times New Roman" panose="02020603050405020304" pitchFamily="18" charset="0"/>
            </a:endParaRPr>
          </a:p>
        </p:txBody>
      </p:sp>
      <p:sp>
        <p:nvSpPr>
          <p:cNvPr id="121859" name="Rettangolo 3">
            <a:extLst>
              <a:ext uri="{FF2B5EF4-FFF2-40B4-BE49-F238E27FC236}">
                <a16:creationId xmlns:a16="http://schemas.microsoft.com/office/drawing/2014/main" id="{A10D1CD3-0053-63E9-44A1-F4F97641AC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14053" y="5286328"/>
            <a:ext cx="345598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b="1">
                <a:solidFill>
                  <a:srgbClr val="222268"/>
                </a:solidFill>
                <a:latin typeface="Times New Roman" panose="02020603050405020304" pitchFamily="18" charset="0"/>
              </a:rPr>
              <a:t>la linea </a:t>
            </a:r>
            <a:r>
              <a:rPr lang="it-IT" altLang="it-IT" sz="1800" b="1" i="1">
                <a:solidFill>
                  <a:srgbClr val="222268"/>
                </a:solidFill>
                <a:latin typeface="Times New Roman" panose="02020603050405020304" pitchFamily="18" charset="0"/>
              </a:rPr>
              <a:t>LINFOIDE da cui si avvia la linfopoiesi (linfociti B, T ed NK)</a:t>
            </a:r>
          </a:p>
        </p:txBody>
      </p:sp>
      <p:sp>
        <p:nvSpPr>
          <p:cNvPr id="121860" name="Rettangolo 4">
            <a:extLst>
              <a:ext uri="{FF2B5EF4-FFF2-40B4-BE49-F238E27FC236}">
                <a16:creationId xmlns:a16="http://schemas.microsoft.com/office/drawing/2014/main" id="{DE0FA4CC-4DE4-3493-C833-996C7254CE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19893" y="5458199"/>
            <a:ext cx="41402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b="1">
                <a:solidFill>
                  <a:srgbClr val="222268"/>
                </a:solidFill>
                <a:latin typeface="Times New Roman" panose="02020603050405020304" pitchFamily="18" charset="0"/>
              </a:rPr>
              <a:t>La linea </a:t>
            </a:r>
            <a:r>
              <a:rPr lang="it-IT" altLang="it-IT" sz="1800" b="1" i="1">
                <a:solidFill>
                  <a:srgbClr val="222268"/>
                </a:solidFill>
                <a:latin typeface="Times New Roman" panose="02020603050405020304" pitchFamily="18" charset="0"/>
              </a:rPr>
              <a:t>MIELOIDE da cui si sviluppa la mielopoiesi, l</a:t>
            </a:r>
            <a:r>
              <a:rPr lang="ja-JP" altLang="it-IT" sz="1800" b="1" i="1">
                <a:solidFill>
                  <a:srgbClr val="222268"/>
                </a:solidFill>
                <a:latin typeface="Times New Roman" panose="02020603050405020304" pitchFamily="18" charset="0"/>
              </a:rPr>
              <a:t>’</a:t>
            </a:r>
            <a:r>
              <a:rPr lang="it-IT" altLang="ja-JP" sz="1800" b="1" i="1">
                <a:solidFill>
                  <a:srgbClr val="222268"/>
                </a:solidFill>
                <a:latin typeface="Times New Roman" panose="02020603050405020304" pitchFamily="18" charset="0"/>
              </a:rPr>
              <a:t>eritropoiesi e la produzione di piastrine (granulociti, monociti, eritrociti, piastrine). </a:t>
            </a:r>
            <a:endParaRPr lang="it-IT" altLang="it-IT" sz="1800" b="1" i="1">
              <a:solidFill>
                <a:srgbClr val="222268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Text Box 3">
            <a:extLst>
              <a:ext uri="{FF2B5EF4-FFF2-40B4-BE49-F238E27FC236}">
                <a16:creationId xmlns:a16="http://schemas.microsoft.com/office/drawing/2014/main" id="{330EA3AC-96AC-0ACB-D719-C95F945C19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980" y="1149760"/>
            <a:ext cx="5115420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75000"/>
              </a:spcBef>
              <a:buFontTx/>
              <a:buNone/>
            </a:pPr>
            <a:r>
              <a:rPr lang="en-US" altLang="it-IT" sz="1800" b="1" dirty="0"/>
              <a:t>Erythropoietin</a:t>
            </a:r>
            <a:r>
              <a:rPr lang="en-US" altLang="it-IT" sz="1800" dirty="0"/>
              <a:t> (EPO) - major regulator of erythropoiesis, stimulates erythroid CFU cells and proerythroblasts</a:t>
            </a:r>
          </a:p>
          <a:p>
            <a:pPr>
              <a:spcBef>
                <a:spcPct val="75000"/>
              </a:spcBef>
              <a:buFontTx/>
              <a:buNone/>
            </a:pPr>
            <a:r>
              <a:rPr lang="en-US" altLang="it-IT" sz="1800" b="1" dirty="0"/>
              <a:t>Thrombopoietin</a:t>
            </a:r>
            <a:r>
              <a:rPr lang="en-US" altLang="it-IT" sz="1800" dirty="0"/>
              <a:t> (TPO) - increases platelet production, stimulates megakaryocyte CFU cells</a:t>
            </a:r>
            <a:endParaRPr lang="en-US" altLang="it-IT" sz="1800" b="1" dirty="0"/>
          </a:p>
          <a:p>
            <a:pPr>
              <a:spcBef>
                <a:spcPct val="75000"/>
              </a:spcBef>
              <a:buFontTx/>
              <a:buNone/>
            </a:pPr>
            <a:r>
              <a:rPr lang="en-US" altLang="it-IT" sz="1800" b="1" dirty="0"/>
              <a:t>Granulocyte CSF</a:t>
            </a:r>
            <a:r>
              <a:rPr lang="en-US" altLang="it-IT" sz="1800" dirty="0"/>
              <a:t> (G-CSF) - increases production of neutrophils, stimulates granulocyte-macrophage CFU cells </a:t>
            </a:r>
          </a:p>
          <a:p>
            <a:pPr>
              <a:spcBef>
                <a:spcPct val="75000"/>
              </a:spcBef>
              <a:buFontTx/>
              <a:buNone/>
            </a:pPr>
            <a:r>
              <a:rPr lang="en-US" altLang="it-IT" sz="1800" b="1" dirty="0"/>
              <a:t>Granulocyte-monocyte CSF</a:t>
            </a:r>
            <a:r>
              <a:rPr lang="en-US" altLang="it-IT" sz="1800" dirty="0"/>
              <a:t> (GM-CSF) - increases monocyte production, stimulates granulocyte-monocytes CFU cells</a:t>
            </a:r>
          </a:p>
          <a:p>
            <a:pPr>
              <a:spcBef>
                <a:spcPct val="75000"/>
              </a:spcBef>
              <a:buFontTx/>
              <a:buNone/>
            </a:pPr>
            <a:r>
              <a:rPr lang="en-US" altLang="it-IT" sz="1800" b="1" dirty="0"/>
              <a:t>Interleukins</a:t>
            </a:r>
            <a:r>
              <a:rPr lang="en-US" altLang="it-IT" sz="1800" dirty="0"/>
              <a:t> - stimulate B- and T-cell formation, function together with G-CSF and GM-CSF</a:t>
            </a:r>
          </a:p>
        </p:txBody>
      </p:sp>
      <p:pic>
        <p:nvPicPr>
          <p:cNvPr id="130051" name="Picture 4">
            <a:extLst>
              <a:ext uri="{FF2B5EF4-FFF2-40B4-BE49-F238E27FC236}">
                <a16:creationId xmlns:a16="http://schemas.microsoft.com/office/drawing/2014/main" id="{349D41CB-7B64-0762-BA3C-D8C7EFCC1A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8562" y="509551"/>
            <a:ext cx="5691373" cy="534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0052" name="Rettangolo 4">
            <a:extLst>
              <a:ext uri="{FF2B5EF4-FFF2-40B4-BE49-F238E27FC236}">
                <a16:creationId xmlns:a16="http://schemas.microsoft.com/office/drawing/2014/main" id="{5BB584F6-F7BD-DE25-F844-78292E3146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02501" y="6163783"/>
            <a:ext cx="290335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800" dirty="0"/>
              <a:t>CFU: colony forming units </a:t>
            </a:r>
            <a:endParaRPr lang="it-IT" altLang="it-IT" sz="1800" dirty="0"/>
          </a:p>
        </p:txBody>
      </p:sp>
      <p:sp>
        <p:nvSpPr>
          <p:cNvPr id="128002" name="Rettangolo 4">
            <a:extLst>
              <a:ext uri="{FF2B5EF4-FFF2-40B4-BE49-F238E27FC236}">
                <a16:creationId xmlns:a16="http://schemas.microsoft.com/office/drawing/2014/main" id="{D886F2BE-C1F4-08A0-DD28-B147AE2DAB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0980" y="237331"/>
            <a:ext cx="70199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800" b="1" dirty="0">
                <a:solidFill>
                  <a:srgbClr val="0070C0"/>
                </a:solidFill>
              </a:rPr>
              <a:t>FATTORI DI CRESCITA EMOPOIETICI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7" name="Rettangolo 2">
            <a:extLst>
              <a:ext uri="{FF2B5EF4-FFF2-40B4-BE49-F238E27FC236}">
                <a16:creationId xmlns:a16="http://schemas.microsoft.com/office/drawing/2014/main" id="{10D735F2-6354-1130-AC9C-95017354DF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843" y="281849"/>
            <a:ext cx="1089496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3600" b="1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ERITRONE: unità anatomo funzionale dell’eritropoiesi</a:t>
            </a:r>
          </a:p>
        </p:txBody>
      </p:sp>
      <p:pic>
        <p:nvPicPr>
          <p:cNvPr id="138246" name="Picture 7">
            <a:extLst>
              <a:ext uri="{FF2B5EF4-FFF2-40B4-BE49-F238E27FC236}">
                <a16:creationId xmlns:a16="http://schemas.microsoft.com/office/drawing/2014/main" id="{44005EBC-8425-C7A8-458E-219743B56D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598" y="1734867"/>
            <a:ext cx="5852904" cy="4128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E94237E-3374-DAAE-8B18-86F733CE86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7870" y="1259249"/>
            <a:ext cx="3387181" cy="4996417"/>
          </a:xfrm>
          <a:prstGeom prst="rect">
            <a:avLst/>
          </a:prstGeom>
        </p:spPr>
      </p:pic>
      <p:sp>
        <p:nvSpPr>
          <p:cNvPr id="5" name="Arrow: Right 4">
            <a:extLst>
              <a:ext uri="{FF2B5EF4-FFF2-40B4-BE49-F238E27FC236}">
                <a16:creationId xmlns:a16="http://schemas.microsoft.com/office/drawing/2014/main" id="{4D71D0A2-44EC-2E9D-E4BF-B6907A27DA86}"/>
              </a:ext>
            </a:extLst>
          </p:cNvPr>
          <p:cNvSpPr/>
          <p:nvPr/>
        </p:nvSpPr>
        <p:spPr>
          <a:xfrm rot="19117751">
            <a:off x="4892041" y="3010988"/>
            <a:ext cx="3396342" cy="8490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ttangolo 1">
            <a:extLst>
              <a:ext uri="{FF2B5EF4-FFF2-40B4-BE49-F238E27FC236}">
                <a16:creationId xmlns:a16="http://schemas.microsoft.com/office/drawing/2014/main" id="{0E041A79-7319-5904-6C89-CECFD43142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1535" y="1350962"/>
            <a:ext cx="4464050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 dirty="0">
                <a:solidFill>
                  <a:srgbClr val="222268"/>
                </a:solidFill>
                <a:latin typeface="+mn-lt"/>
                <a:cs typeface="Arial" panose="020B0604020202020204" pitchFamily="34" charset="0"/>
              </a:rPr>
              <a:t>L</a:t>
            </a:r>
            <a:r>
              <a:rPr lang="ja-JP" altLang="it-IT" sz="2400" dirty="0">
                <a:solidFill>
                  <a:srgbClr val="222268"/>
                </a:solidFill>
                <a:latin typeface="+mn-lt"/>
                <a:cs typeface="Arial" panose="020B0604020202020204" pitchFamily="34" charset="0"/>
              </a:rPr>
              <a:t>’</a:t>
            </a:r>
            <a:r>
              <a:rPr lang="it-IT" altLang="ja-JP" sz="2400" dirty="0">
                <a:solidFill>
                  <a:srgbClr val="222268"/>
                </a:solidFill>
                <a:latin typeface="+mn-lt"/>
                <a:cs typeface="Arial" panose="020B0604020202020204" pitchFamily="34" charset="0"/>
              </a:rPr>
              <a:t>insieme dei processi che regolano il mantenimento del numero fisiologico di cellule circolanti del sangue in condizioni di omeostasi e intervengono come compenso in situazioni di perdita/distruzione, o per rispondere adeguatamente ad un aumento della richiesta da parte </a:t>
            </a:r>
            <a:r>
              <a:rPr lang="it-IT" altLang="ja-JP" sz="2400" dirty="0" err="1">
                <a:solidFill>
                  <a:srgbClr val="222268"/>
                </a:solidFill>
                <a:latin typeface="+mn-lt"/>
                <a:cs typeface="Arial" panose="020B0604020202020204" pitchFamily="34" charset="0"/>
              </a:rPr>
              <a:t>dell</a:t>
            </a:r>
            <a:r>
              <a:rPr lang="ja-JP" altLang="it-IT" sz="2400" dirty="0">
                <a:solidFill>
                  <a:srgbClr val="222268"/>
                </a:solidFill>
                <a:latin typeface="+mn-lt"/>
                <a:cs typeface="Arial" panose="020B0604020202020204" pitchFamily="34" charset="0"/>
              </a:rPr>
              <a:t>’</a:t>
            </a:r>
            <a:r>
              <a:rPr lang="it-IT" altLang="ja-JP" sz="2400" dirty="0">
                <a:solidFill>
                  <a:srgbClr val="222268"/>
                </a:solidFill>
                <a:latin typeface="+mn-lt"/>
                <a:cs typeface="Arial" panose="020B0604020202020204" pitchFamily="34" charset="0"/>
              </a:rPr>
              <a:t>organismo.</a:t>
            </a:r>
            <a:endParaRPr lang="it-IT" altLang="it-IT" sz="2400" dirty="0">
              <a:solidFill>
                <a:srgbClr val="222268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25603" name="Rectangle 1">
            <a:extLst>
              <a:ext uri="{FF2B5EF4-FFF2-40B4-BE49-F238E27FC236}">
                <a16:creationId xmlns:a16="http://schemas.microsoft.com/office/drawing/2014/main" id="{4F717965-556D-71F3-758D-4ACFC98FC4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910" y="185736"/>
            <a:ext cx="840601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3600" b="1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EMOPOIESI</a:t>
            </a:r>
          </a:p>
        </p:txBody>
      </p:sp>
      <p:sp>
        <p:nvSpPr>
          <p:cNvPr id="30722" name="Segnaposto contenuto 2">
            <a:extLst>
              <a:ext uri="{FF2B5EF4-FFF2-40B4-BE49-F238E27FC236}">
                <a16:creationId xmlns:a16="http://schemas.microsoft.com/office/drawing/2014/main" id="{D49E4531-FCBD-7D37-77CD-AED8B6623553}"/>
              </a:ext>
            </a:extLst>
          </p:cNvPr>
          <p:cNvSpPr txBox="1">
            <a:spLocks noChangeArrowheads="1"/>
          </p:cNvSpPr>
          <p:nvPr/>
        </p:nvSpPr>
        <p:spPr>
          <a:xfrm>
            <a:off x="5537914" y="1350962"/>
            <a:ext cx="6471635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altLang="it-IT" b="1" dirty="0">
                <a:solidFill>
                  <a:srgbClr val="222268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Attività emopoietica</a:t>
            </a:r>
            <a:r>
              <a:rPr lang="it-IT" altLang="it-IT" dirty="0">
                <a:solidFill>
                  <a:srgbClr val="222268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 giornaliera: </a:t>
            </a:r>
          </a:p>
          <a:p>
            <a:pPr lvl="1"/>
            <a:r>
              <a:rPr lang="it-IT" altLang="it-IT" dirty="0">
                <a:solidFill>
                  <a:srgbClr val="222268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2,5 miliardi di eritrociti</a:t>
            </a:r>
          </a:p>
          <a:p>
            <a:pPr lvl="1"/>
            <a:r>
              <a:rPr lang="it-IT" altLang="it-IT" dirty="0">
                <a:solidFill>
                  <a:srgbClr val="222268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2,5 miliardi di piastrine</a:t>
            </a:r>
          </a:p>
          <a:p>
            <a:pPr lvl="1"/>
            <a:r>
              <a:rPr lang="it-IT" altLang="it-IT" dirty="0">
                <a:solidFill>
                  <a:srgbClr val="222268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1 miliardo di leucociti </a:t>
            </a:r>
          </a:p>
          <a:p>
            <a:pPr lvl="1">
              <a:buFontTx/>
              <a:buNone/>
            </a:pPr>
            <a:r>
              <a:rPr lang="it-IT" altLang="it-IT" dirty="0">
                <a:solidFill>
                  <a:srgbClr val="222268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per kilo di peso corporeo.</a:t>
            </a:r>
          </a:p>
          <a:p>
            <a:pPr lvl="1">
              <a:buFontTx/>
              <a:buNone/>
            </a:pPr>
            <a:endParaRPr lang="it-IT" altLang="it-IT" dirty="0">
              <a:solidFill>
                <a:srgbClr val="222268"/>
              </a:solidFill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lvl="1">
              <a:buFontTx/>
              <a:buNone/>
            </a:pPr>
            <a:r>
              <a:rPr lang="it-IT" altLang="it-IT" dirty="0">
                <a:solidFill>
                  <a:srgbClr val="222268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In un individuo di 70 chili: </a:t>
            </a:r>
            <a:r>
              <a:rPr lang="it-IT" altLang="it-IT" b="1" dirty="0">
                <a:solidFill>
                  <a:srgbClr val="222268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175 miliardi di eritrociti, 175 miliardi di piastrine e 70 miliardi di leucociti al giorno</a:t>
            </a:r>
            <a:r>
              <a:rPr lang="it-IT" altLang="it-IT" dirty="0">
                <a:solidFill>
                  <a:srgbClr val="222268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!!!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14AD3D8-2618-E716-E9BD-8FD285D90480}"/>
              </a:ext>
            </a:extLst>
          </p:cNvPr>
          <p:cNvSpPr txBox="1"/>
          <p:nvPr/>
        </p:nvSpPr>
        <p:spPr>
          <a:xfrm>
            <a:off x="238578" y="369207"/>
            <a:ext cx="110326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0070C0"/>
                </a:solidFill>
              </a:rPr>
              <a:t>Produrre eritropoietina per mantenere la giusta ossigenazione</a:t>
            </a:r>
          </a:p>
        </p:txBody>
      </p:sp>
      <p:pic>
        <p:nvPicPr>
          <p:cNvPr id="3" name="Picture 2" descr="Foto dell'evento">
            <a:extLst>
              <a:ext uri="{FF2B5EF4-FFF2-40B4-BE49-F238E27FC236}">
                <a16:creationId xmlns:a16="http://schemas.microsoft.com/office/drawing/2014/main" id="{ABF77A86-DD3A-CBCA-125B-9F89AED378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89370"/>
            <a:ext cx="12192000" cy="3646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17783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8453651-63D6-DF8A-81C2-FC422D025D95}"/>
              </a:ext>
            </a:extLst>
          </p:cNvPr>
          <p:cNvSpPr txBox="1"/>
          <p:nvPr/>
        </p:nvSpPr>
        <p:spPr>
          <a:xfrm>
            <a:off x="6096000" y="6411046"/>
            <a:ext cx="609519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YALE JOURNALOFBIOLOGYANDMEDICINE 80 (2007), pp.51-60.</a:t>
            </a:r>
            <a:endParaRPr lang="it-IT" sz="1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5A695C-794F-9597-5C51-1ECBD76808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4347" y="687294"/>
            <a:ext cx="6818195" cy="512781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4B0E73-64B5-B4CA-63F9-48AA7586EB6D}"/>
              </a:ext>
            </a:extLst>
          </p:cNvPr>
          <p:cNvSpPr txBox="1"/>
          <p:nvPr/>
        </p:nvSpPr>
        <p:spPr>
          <a:xfrm>
            <a:off x="132682" y="353255"/>
            <a:ext cx="5186412" cy="5909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Bef>
                <a:spcPts val="1500"/>
              </a:spcBef>
              <a:spcAft>
                <a:spcPts val="900"/>
              </a:spcAft>
              <a:buFont typeface="+mj-lt"/>
              <a:buAutoNum type="arabicPeriod"/>
            </a:pPr>
            <a:r>
              <a:rPr lang="it-IT" b="1" i="0" dirty="0">
                <a:solidFill>
                  <a:srgbClr val="000000"/>
                </a:solidFill>
                <a:effectLst/>
                <a:latin typeface="Inter"/>
              </a:rPr>
              <a:t>Degradazione di HIF-1α</a:t>
            </a:r>
            <a:r>
              <a:rPr lang="it-IT" b="0" i="0" dirty="0">
                <a:solidFill>
                  <a:srgbClr val="000000"/>
                </a:solidFill>
                <a:effectLst/>
                <a:latin typeface="Inter"/>
              </a:rPr>
              <a:t>:</a:t>
            </a:r>
          </a:p>
          <a:p>
            <a:pPr marL="742950" lvl="1" indent="-285750" algn="l">
              <a:spcBef>
                <a:spcPts val="900"/>
              </a:spcBef>
              <a:spcAft>
                <a:spcPts val="900"/>
              </a:spcAft>
              <a:buFont typeface="+mj-lt"/>
              <a:buAutoNum type="arabicPeriod"/>
            </a:pPr>
            <a:r>
              <a:rPr lang="it-IT" b="0" i="0" dirty="0">
                <a:solidFill>
                  <a:srgbClr val="000000"/>
                </a:solidFill>
                <a:effectLst/>
                <a:latin typeface="Inter"/>
              </a:rPr>
              <a:t>In condizioni </a:t>
            </a:r>
            <a:r>
              <a:rPr lang="it-IT" b="0" i="0" dirty="0" err="1">
                <a:solidFill>
                  <a:srgbClr val="000000"/>
                </a:solidFill>
                <a:effectLst/>
                <a:latin typeface="Inter"/>
              </a:rPr>
              <a:t>normossiche</a:t>
            </a:r>
            <a:r>
              <a:rPr lang="it-IT" b="0" i="0" dirty="0">
                <a:solidFill>
                  <a:srgbClr val="000000"/>
                </a:solidFill>
                <a:effectLst/>
                <a:latin typeface="Inter"/>
              </a:rPr>
              <a:t>, HIF-1α viene idrossilato da PHD2 (</a:t>
            </a:r>
            <a:r>
              <a:rPr lang="it-IT" b="0" i="0" dirty="0" err="1">
                <a:solidFill>
                  <a:srgbClr val="000000"/>
                </a:solidFill>
                <a:effectLst/>
                <a:latin typeface="Inter"/>
              </a:rPr>
              <a:t>prolil</a:t>
            </a:r>
            <a:r>
              <a:rPr lang="it-IT" b="0" i="0" dirty="0">
                <a:solidFill>
                  <a:srgbClr val="000000"/>
                </a:solidFill>
                <a:effectLst/>
                <a:latin typeface="Inter"/>
              </a:rPr>
              <a:t> </a:t>
            </a:r>
            <a:r>
              <a:rPr lang="it-IT" b="0" i="0" dirty="0" err="1">
                <a:solidFill>
                  <a:srgbClr val="000000"/>
                </a:solidFill>
                <a:effectLst/>
                <a:latin typeface="Inter"/>
              </a:rPr>
              <a:t>idrossilasi</a:t>
            </a:r>
            <a:r>
              <a:rPr lang="it-IT" b="0" i="0" dirty="0">
                <a:solidFill>
                  <a:srgbClr val="000000"/>
                </a:solidFill>
                <a:effectLst/>
                <a:latin typeface="Inter"/>
              </a:rPr>
              <a:t>).</a:t>
            </a:r>
          </a:p>
          <a:p>
            <a:pPr marL="742950" lvl="1" indent="-285750" algn="l">
              <a:spcBef>
                <a:spcPts val="900"/>
              </a:spcBef>
              <a:spcAft>
                <a:spcPts val="900"/>
              </a:spcAft>
              <a:buFont typeface="+mj-lt"/>
              <a:buAutoNum type="arabicPeriod"/>
            </a:pPr>
            <a:r>
              <a:rPr lang="it-IT" b="0" i="0" dirty="0">
                <a:solidFill>
                  <a:srgbClr val="000000"/>
                </a:solidFill>
                <a:effectLst/>
                <a:latin typeface="Inter"/>
              </a:rPr>
              <a:t>Questa modificazione porta al legame con VHL (Von </a:t>
            </a:r>
            <a:r>
              <a:rPr lang="it-IT" b="0" i="0" dirty="0" err="1">
                <a:solidFill>
                  <a:srgbClr val="000000"/>
                </a:solidFill>
                <a:effectLst/>
                <a:latin typeface="Inter"/>
              </a:rPr>
              <a:t>Hippel</a:t>
            </a:r>
            <a:r>
              <a:rPr lang="it-IT" b="0" i="0" dirty="0">
                <a:solidFill>
                  <a:srgbClr val="000000"/>
                </a:solidFill>
                <a:effectLst/>
                <a:latin typeface="Inter"/>
              </a:rPr>
              <a:t>-Lindau), con </a:t>
            </a:r>
            <a:r>
              <a:rPr lang="it-IT" b="0" i="0" dirty="0" err="1">
                <a:solidFill>
                  <a:srgbClr val="000000"/>
                </a:solidFill>
                <a:effectLst/>
                <a:latin typeface="Inter"/>
              </a:rPr>
              <a:t>ubiquitinazione</a:t>
            </a:r>
            <a:r>
              <a:rPr lang="it-IT" b="0" i="0" dirty="0">
                <a:solidFill>
                  <a:srgbClr val="000000"/>
                </a:solidFill>
                <a:effectLst/>
                <a:latin typeface="Inter"/>
              </a:rPr>
              <a:t> (</a:t>
            </a:r>
            <a:r>
              <a:rPr lang="it-IT" b="0" i="0" dirty="0" err="1">
                <a:solidFill>
                  <a:srgbClr val="000000"/>
                </a:solidFill>
                <a:effectLst/>
                <a:latin typeface="Inter"/>
              </a:rPr>
              <a:t>Ub</a:t>
            </a:r>
            <a:r>
              <a:rPr lang="it-IT" b="0" i="0" dirty="0">
                <a:solidFill>
                  <a:srgbClr val="000000"/>
                </a:solidFill>
                <a:effectLst/>
                <a:latin typeface="Inter"/>
              </a:rPr>
              <a:t>) e degradazione di HIF-1α.</a:t>
            </a:r>
          </a:p>
          <a:p>
            <a:pPr algn="l">
              <a:spcBef>
                <a:spcPts val="900"/>
              </a:spcBef>
              <a:spcAft>
                <a:spcPts val="900"/>
              </a:spcAft>
              <a:buFont typeface="+mj-lt"/>
              <a:buAutoNum type="arabicPeriod"/>
            </a:pPr>
            <a:r>
              <a:rPr lang="it-IT" b="1" i="0" dirty="0">
                <a:solidFill>
                  <a:srgbClr val="000000"/>
                </a:solidFill>
                <a:effectLst/>
                <a:latin typeface="Inter"/>
              </a:rPr>
              <a:t>Stabilizzazione in Ipossia</a:t>
            </a:r>
            <a:r>
              <a:rPr lang="it-IT" b="0" i="0" dirty="0">
                <a:solidFill>
                  <a:srgbClr val="000000"/>
                </a:solidFill>
                <a:effectLst/>
                <a:latin typeface="Inter"/>
              </a:rPr>
              <a:t>:</a:t>
            </a:r>
          </a:p>
          <a:p>
            <a:pPr marL="742950" lvl="1" indent="-285750" algn="l">
              <a:spcBef>
                <a:spcPts val="900"/>
              </a:spcBef>
              <a:spcAft>
                <a:spcPts val="900"/>
              </a:spcAft>
              <a:buFont typeface="+mj-lt"/>
              <a:buAutoNum type="arabicPeriod"/>
            </a:pPr>
            <a:r>
              <a:rPr lang="it-IT" b="0" i="0" dirty="0">
                <a:solidFill>
                  <a:srgbClr val="000000"/>
                </a:solidFill>
                <a:effectLst/>
                <a:latin typeface="Inter"/>
              </a:rPr>
              <a:t>In ipossia, l'idrossilazione è inibita e HIF-1α sfugge alla degradazione.</a:t>
            </a:r>
            <a:endParaRPr lang="it-IT" dirty="0">
              <a:solidFill>
                <a:srgbClr val="000000"/>
              </a:solidFill>
              <a:latin typeface="Inter"/>
            </a:endParaRPr>
          </a:p>
          <a:p>
            <a:pPr marL="742950" lvl="1" indent="-285750" algn="l">
              <a:spcBef>
                <a:spcPts val="900"/>
              </a:spcBef>
              <a:spcAft>
                <a:spcPts val="900"/>
              </a:spcAft>
              <a:buFont typeface="+mj-lt"/>
              <a:buAutoNum type="arabicPeriod"/>
            </a:pPr>
            <a:r>
              <a:rPr lang="it-IT" b="0" i="0" dirty="0">
                <a:solidFill>
                  <a:srgbClr val="000000"/>
                </a:solidFill>
                <a:effectLst/>
                <a:latin typeface="Inter"/>
              </a:rPr>
              <a:t>Si accumula nel nucleo, dove forma un dimero con HIF-1β. Il complesso si lega al DNA in regioni specifiche, con l'aiuto di co-attivatori come Sp1 e p300.</a:t>
            </a:r>
          </a:p>
          <a:p>
            <a:pPr marL="742950" lvl="1" indent="-285750" algn="l">
              <a:spcBef>
                <a:spcPts val="900"/>
              </a:spcBef>
              <a:spcAft>
                <a:spcPts val="900"/>
              </a:spcAft>
              <a:buFont typeface="+mj-lt"/>
              <a:buAutoNum type="arabicPeriod"/>
            </a:pPr>
            <a:r>
              <a:rPr lang="it-IT" b="0" i="0" dirty="0">
                <a:solidFill>
                  <a:srgbClr val="000000"/>
                </a:solidFill>
                <a:effectLst/>
                <a:latin typeface="Inter"/>
              </a:rPr>
              <a:t>Questo porta alla trascrizione di geni bersaglio che promuovono l'angiogenesi, come il gene VEGF.</a:t>
            </a:r>
          </a:p>
        </p:txBody>
      </p:sp>
    </p:spTree>
    <p:extLst>
      <p:ext uri="{BB962C8B-B14F-4D97-AF65-F5344CB8AC3E}">
        <p14:creationId xmlns:p14="http://schemas.microsoft.com/office/powerpoint/2010/main" val="347768685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9AA4788-7719-96A2-8447-AB2E1062489A}"/>
              </a:ext>
            </a:extLst>
          </p:cNvPr>
          <p:cNvSpPr txBox="1"/>
          <p:nvPr/>
        </p:nvSpPr>
        <p:spPr>
          <a:xfrm>
            <a:off x="365731" y="1782226"/>
            <a:ext cx="1159131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/>
              <a:t>HIF-1α</a:t>
            </a:r>
            <a:r>
              <a:rPr lang="it-IT" sz="2400" dirty="0"/>
              <a:t> è espresso in modo ubiquitario e tende a regolare geni coinvolti nella risposta metabolica immediata all'ipossia, come quelli della glicolisi, e geni legati alla sopravvivenza cellulare e alla proliferazione. È un mediatore chiave della risposta ipossica acuta e più generalizzata.</a:t>
            </a:r>
          </a:p>
          <a:p>
            <a:endParaRPr lang="it-IT" sz="2400" dirty="0"/>
          </a:p>
          <a:p>
            <a:r>
              <a:rPr lang="it-IT" sz="2400" b="1" dirty="0"/>
              <a:t>HIF-2α</a:t>
            </a:r>
            <a:r>
              <a:rPr lang="it-IT" sz="2400" dirty="0"/>
              <a:t> ha una distribuzione più ristretta in determinati tipi cellulari, tra cui i </a:t>
            </a:r>
            <a:r>
              <a:rPr lang="it-IT" sz="2400" b="1" dirty="0">
                <a:solidFill>
                  <a:srgbClr val="C00000"/>
                </a:solidFill>
              </a:rPr>
              <a:t>fibroblasti </a:t>
            </a:r>
            <a:r>
              <a:rPr lang="it-IT" sz="2400" b="1" dirty="0" err="1">
                <a:solidFill>
                  <a:srgbClr val="C00000"/>
                </a:solidFill>
              </a:rPr>
              <a:t>peritubulari</a:t>
            </a:r>
            <a:r>
              <a:rPr lang="it-IT" sz="2400" b="1" dirty="0">
                <a:solidFill>
                  <a:srgbClr val="C00000"/>
                </a:solidFill>
              </a:rPr>
              <a:t> del rene</a:t>
            </a:r>
            <a:r>
              <a:rPr lang="it-IT" sz="2400" dirty="0"/>
              <a:t> (e alcune cellule epatiche che ne sono il maggior produttore nel feto). </a:t>
            </a:r>
          </a:p>
          <a:p>
            <a:pPr marL="342900" indent="-342900">
              <a:buFontTx/>
              <a:buChar char="-"/>
            </a:pPr>
            <a:r>
              <a:rPr lang="it-IT" sz="2400" dirty="0"/>
              <a:t>principale regolatore dell'eritropoietina in risposta all'ipossia</a:t>
            </a:r>
          </a:p>
          <a:p>
            <a:pPr marL="342900" indent="-342900">
              <a:buFontTx/>
              <a:buChar char="-"/>
            </a:pPr>
            <a:r>
              <a:rPr lang="it-IT" sz="2400" dirty="0"/>
              <a:t>Regola anche altri geni </a:t>
            </a:r>
            <a:r>
              <a:rPr lang="it-IT" sz="2400" dirty="0" err="1"/>
              <a:t>geni</a:t>
            </a:r>
            <a:r>
              <a:rPr lang="it-IT" sz="2400" dirty="0"/>
              <a:t> coinvolti nel metabolismo del ferro</a:t>
            </a:r>
          </a:p>
          <a:p>
            <a:pPr marL="342900" indent="-342900">
              <a:buFontTx/>
              <a:buChar char="-"/>
            </a:pPr>
            <a:endParaRPr lang="it-IT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36D4D41-99E3-D03B-6A01-67688A56BF80}"/>
              </a:ext>
            </a:extLst>
          </p:cNvPr>
          <p:cNvSpPr txBox="1"/>
          <p:nvPr/>
        </p:nvSpPr>
        <p:spPr>
          <a:xfrm>
            <a:off x="260688" y="5789541"/>
            <a:ext cx="102049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HIF-</a:t>
            </a:r>
            <a:r>
              <a:rPr lang="it-IT" dirty="0" err="1"/>
              <a:t>prolyl</a:t>
            </a:r>
            <a:r>
              <a:rPr lang="it-IT" dirty="0"/>
              <a:t>-</a:t>
            </a:r>
            <a:r>
              <a:rPr lang="it-IT" dirty="0" err="1"/>
              <a:t>hydroxilase</a:t>
            </a:r>
            <a:r>
              <a:rPr lang="it-IT" dirty="0"/>
              <a:t> (PHD) </a:t>
            </a:r>
            <a:r>
              <a:rPr lang="it-IT" dirty="0" err="1"/>
              <a:t>inhibitors</a:t>
            </a:r>
            <a:r>
              <a:rPr lang="it-IT" dirty="0"/>
              <a:t>: attivazione della produzione di EPO anche in reni fibrotici </a:t>
            </a:r>
          </a:p>
          <a:p>
            <a:r>
              <a:rPr lang="en-US" dirty="0" err="1"/>
              <a:t>Antagonisti</a:t>
            </a:r>
            <a:r>
              <a:rPr lang="en-US" dirty="0"/>
              <a:t> di HIF come anti-</a:t>
            </a:r>
            <a:r>
              <a:rPr lang="en-US" dirty="0" err="1"/>
              <a:t>angiogenetici</a:t>
            </a:r>
            <a:r>
              <a:rPr lang="en-US" dirty="0"/>
              <a:t> </a:t>
            </a:r>
            <a:endParaRPr lang="it-IT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66FEA76-A62D-B234-D1F8-FF0B5F895FB4}"/>
              </a:ext>
            </a:extLst>
          </p:cNvPr>
          <p:cNvSpPr txBox="1"/>
          <p:nvPr/>
        </p:nvSpPr>
        <p:spPr>
          <a:xfrm>
            <a:off x="145295" y="266700"/>
            <a:ext cx="107278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rgbClr val="0070C0"/>
                </a:solidFill>
              </a:rPr>
              <a:t>I geni attivati dall'HIF partecipano a eritropoiesi, regolazione del ferro, angiogenesi, glicolisi, assorbimento del glucosio, sopravvivenza cellulare e apoptosi, che rappresentano una rete cellulare reattiva all'ambiente ipossico</a:t>
            </a:r>
          </a:p>
        </p:txBody>
      </p:sp>
    </p:spTree>
    <p:extLst>
      <p:ext uri="{BB962C8B-B14F-4D97-AF65-F5344CB8AC3E}">
        <p14:creationId xmlns:p14="http://schemas.microsoft.com/office/powerpoint/2010/main" val="7487855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B63B07D-F61F-6218-63B4-6DAF10E59F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242" y="204045"/>
            <a:ext cx="5833758" cy="626206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31D8850-BC03-0687-A153-72843D5E3427}"/>
              </a:ext>
            </a:extLst>
          </p:cNvPr>
          <p:cNvSpPr txBox="1"/>
          <p:nvPr/>
        </p:nvSpPr>
        <p:spPr>
          <a:xfrm>
            <a:off x="4308376" y="6488668"/>
            <a:ext cx="21662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4D8055"/>
                </a:solidFill>
                <a:effectLst/>
                <a:latin typeface="BlinkMacSystemFont"/>
              </a:rPr>
              <a:t>PMID: 33143240</a:t>
            </a:r>
            <a:endParaRPr lang="it-IT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3A9346-B545-1858-C4BA-34CB38A608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9623" y="212271"/>
            <a:ext cx="4749038" cy="6106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2787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2098A5-C871-F874-1AE8-A079247826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367" y="114425"/>
            <a:ext cx="8399134" cy="654763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342FC4B-EE11-15E3-DDB2-0456EC94D631}"/>
              </a:ext>
            </a:extLst>
          </p:cNvPr>
          <p:cNvSpPr txBox="1"/>
          <p:nvPr/>
        </p:nvSpPr>
        <p:spPr>
          <a:xfrm>
            <a:off x="9852376" y="6292724"/>
            <a:ext cx="21662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4D8055"/>
                </a:solidFill>
                <a:effectLst/>
                <a:latin typeface="BlinkMacSystemFont"/>
              </a:rPr>
              <a:t>PMID: 33143240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5194792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EB92D93-3128-B5DE-6736-5D99C2418075}"/>
              </a:ext>
            </a:extLst>
          </p:cNvPr>
          <p:cNvSpPr txBox="1"/>
          <p:nvPr/>
        </p:nvSpPr>
        <p:spPr>
          <a:xfrm>
            <a:off x="419100" y="386443"/>
            <a:ext cx="45774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rgbClr val="0070C0"/>
                </a:solidFill>
              </a:rPr>
              <a:t>Perché nel rene?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C56F745-4440-6138-A73C-38BCB9DDAEA3}"/>
              </a:ext>
            </a:extLst>
          </p:cNvPr>
          <p:cNvSpPr txBox="1"/>
          <p:nvPr/>
        </p:nvSpPr>
        <p:spPr>
          <a:xfrm>
            <a:off x="419100" y="1166842"/>
            <a:ext cx="667892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Gradiente di ossigeno fisiologico dalla corteccia (più ossigenata) alla midollare (relativamente ipossica). </a:t>
            </a:r>
            <a:br>
              <a:rPr lang="it-IT" sz="2400" dirty="0"/>
            </a:br>
            <a:r>
              <a:rPr lang="it-IT" sz="2400" dirty="0"/>
              <a:t>I fibroblasti </a:t>
            </a:r>
            <a:r>
              <a:rPr lang="it-IT" sz="2400" dirty="0" err="1"/>
              <a:t>peritubulari</a:t>
            </a:r>
            <a:r>
              <a:rPr lang="it-IT" sz="2400" dirty="0"/>
              <a:t> si trovano in una posizione strategica lungo questo gradiente, particolarmente sensibili a piccole variazioni nella fornitura di ossigeno sistemica.</a:t>
            </a:r>
          </a:p>
          <a:p>
            <a:endParaRPr lang="it-IT" sz="2400" dirty="0"/>
          </a:p>
          <a:p>
            <a:r>
              <a:rPr lang="it-IT" sz="2400" dirty="0"/>
              <a:t>Sensibilità al Flusso Sanguigno: il rene riceve </a:t>
            </a:r>
            <a:r>
              <a:rPr lang="it-IT" sz="2400" b="1" dirty="0"/>
              <a:t>20-25% della gittata cardiaca </a:t>
            </a:r>
            <a:r>
              <a:rPr lang="it-IT" sz="2400" dirty="0"/>
              <a:t>(1500 L al dì). Una riduzione dell'ossigeno nel sangue (anemia o bassa saturazione) o una riduzione del flusso sanguigno renale possono stimolare la produzione di EPO.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FCB56BE-FC2E-F08B-91B4-A4A1F69325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9623" y="212271"/>
            <a:ext cx="4749038" cy="6106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11019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F6F3790-4B3F-0991-5B44-823BB87B1A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1878" y="0"/>
            <a:ext cx="6370282" cy="685800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06DB9F53-8FDC-3395-BC1D-29F7CBFE95DF}"/>
              </a:ext>
            </a:extLst>
          </p:cNvPr>
          <p:cNvSpPr/>
          <p:nvPr/>
        </p:nvSpPr>
        <p:spPr>
          <a:xfrm>
            <a:off x="2471878" y="4959350"/>
            <a:ext cx="2102400" cy="78710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2149999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C29B8FB-FBA3-4E5B-967A-E485E10917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3617" y="4749226"/>
            <a:ext cx="2224213" cy="2035320"/>
          </a:xfrm>
          <a:prstGeom prst="rect">
            <a:avLst/>
          </a:prstGeom>
        </p:spPr>
      </p:pic>
      <p:pic>
        <p:nvPicPr>
          <p:cNvPr id="145411" name="Picture 4">
            <a:extLst>
              <a:ext uri="{FF2B5EF4-FFF2-40B4-BE49-F238E27FC236}">
                <a16:creationId xmlns:a16="http://schemas.microsoft.com/office/drawing/2014/main" id="{4AF7DC42-6D51-246E-90AE-64FDB2A031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94" y="544551"/>
            <a:ext cx="10495345" cy="2643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AEC56E12-D9F2-DB49-895B-12081FCB0DA0}"/>
              </a:ext>
            </a:extLst>
          </p:cNvPr>
          <p:cNvSpPr/>
          <p:nvPr/>
        </p:nvSpPr>
        <p:spPr>
          <a:xfrm>
            <a:off x="4210302" y="200904"/>
            <a:ext cx="44429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spcBef>
                <a:spcPct val="30000"/>
              </a:spcBef>
              <a:defRPr/>
            </a:pPr>
            <a:r>
              <a:rPr lang="it-IT" b="1" dirty="0"/>
              <a:t>richiede 5-6gg </a:t>
            </a:r>
            <a:r>
              <a:rPr lang="it-IT" dirty="0"/>
              <a:t>(nucleo scompare dopo 2-3gg)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2DF07C6-E8AB-3E20-4DD1-D90EE6091B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6316" y="3187737"/>
            <a:ext cx="1387970" cy="183410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4FE3772-2819-F1E0-B9B2-E59E5CB96F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9474" y="3226192"/>
            <a:ext cx="1563168" cy="1804463"/>
          </a:xfrm>
          <a:prstGeom prst="rect">
            <a:avLst/>
          </a:prstGeom>
        </p:spPr>
      </p:pic>
      <p:pic>
        <p:nvPicPr>
          <p:cNvPr id="9" name="Picture 9" descr="blue-reticlulo Adj">
            <a:extLst>
              <a:ext uri="{FF2B5EF4-FFF2-40B4-BE49-F238E27FC236}">
                <a16:creationId xmlns:a16="http://schemas.microsoft.com/office/drawing/2014/main" id="{DAD879D9-BFAF-F3E1-29AF-661203F938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8273" y="3287567"/>
            <a:ext cx="1663700" cy="156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923DA10-C93B-CF17-6BA9-2936CCF19D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89760" y="3226192"/>
            <a:ext cx="1514240" cy="179564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14509DB-0FC4-1098-9C1E-D6F654F37024}"/>
              </a:ext>
            </a:extLst>
          </p:cNvPr>
          <p:cNvSpPr txBox="1"/>
          <p:nvPr/>
        </p:nvSpPr>
        <p:spPr>
          <a:xfrm>
            <a:off x="2878899" y="5440505"/>
            <a:ext cx="477130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1800" b="1" dirty="0">
                <a:solidFill>
                  <a:srgbClr val="222268"/>
                </a:solidFill>
                <a:latin typeface="+mn-lt"/>
                <a:cs typeface="Arial" panose="020B0604020202020204" pitchFamily="34" charset="0"/>
              </a:rPr>
              <a:t>MACROFAGO (centrale) e corona di eritroblasti: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1800" b="1" dirty="0">
                <a:solidFill>
                  <a:srgbClr val="222268"/>
                </a:solidFill>
                <a:latin typeface="+mn-lt"/>
                <a:cs typeface="Arial" panose="020B0604020202020204" pitchFamily="34" charset="0"/>
              </a:rPr>
              <a:t>-ingloba i nuclei espulsi          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1800" b="1" dirty="0">
                <a:solidFill>
                  <a:srgbClr val="222268"/>
                </a:solidFill>
                <a:latin typeface="+mn-lt"/>
                <a:cs typeface="Arial" panose="020B0604020202020204" pitchFamily="34" charset="0"/>
              </a:rPr>
              <a:t>-fornisce fattori nutritivi e omeostatici.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6D2680F8-8A57-2ADF-D40C-1E2595DC91C4}"/>
              </a:ext>
            </a:extLst>
          </p:cNvPr>
          <p:cNvCxnSpPr>
            <a:cxnSpLocks/>
          </p:cNvCxnSpPr>
          <p:nvPr/>
        </p:nvCxnSpPr>
        <p:spPr>
          <a:xfrm flipV="1">
            <a:off x="6903857" y="5902274"/>
            <a:ext cx="1591551" cy="21747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8C8A4B6-AA76-7927-5A0F-FAA1728945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2515" y="648156"/>
            <a:ext cx="9786970" cy="4982189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3">
            <a:extLst>
              <a:ext uri="{FF2B5EF4-FFF2-40B4-BE49-F238E27FC236}">
                <a16:creationId xmlns:a16="http://schemas.microsoft.com/office/drawing/2014/main" id="{3E65D2AE-44D9-EA29-4EE6-B422EADE58B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54510" y="998952"/>
            <a:ext cx="8037912" cy="5293110"/>
          </a:xfrm>
        </p:spPr>
        <p:txBody>
          <a:bodyPr>
            <a:noAutofit/>
          </a:bodyPr>
          <a:lstStyle/>
          <a:p>
            <a:pPr algn="just" eaLnBrk="1" hangingPunct="1">
              <a:lnSpc>
                <a:spcPct val="90000"/>
              </a:lnSpc>
              <a:buFontTx/>
              <a:buNone/>
            </a:pPr>
            <a:r>
              <a:rPr lang="it-IT" altLang="it-IT" sz="2600" dirty="0"/>
              <a:t>    La forma del globulo rosso aumenta l’efficienza dello scambio di gas con l’esterno e favorisce il suo scorrimento nel flusso ematico. </a:t>
            </a:r>
          </a:p>
          <a:p>
            <a:pPr algn="just" eaLnBrk="1" hangingPunct="1">
              <a:lnSpc>
                <a:spcPct val="90000"/>
              </a:lnSpc>
              <a:buFontTx/>
              <a:buNone/>
            </a:pPr>
            <a:r>
              <a:rPr lang="it-IT" altLang="it-IT" sz="2600" dirty="0"/>
              <a:t>    Il citoplasma contiene:</a:t>
            </a:r>
          </a:p>
          <a:p>
            <a:pPr algn="just" eaLnBrk="1" hangingPunct="1">
              <a:lnSpc>
                <a:spcPct val="90000"/>
              </a:lnSpc>
            </a:pPr>
            <a:r>
              <a:rPr lang="it-IT" altLang="it-IT" sz="2600" dirty="0"/>
              <a:t>    66% di acqua</a:t>
            </a:r>
          </a:p>
          <a:p>
            <a:pPr algn="just" eaLnBrk="1" hangingPunct="1">
              <a:lnSpc>
                <a:spcPct val="90000"/>
              </a:lnSpc>
            </a:pPr>
            <a:r>
              <a:rPr lang="it-IT" altLang="it-IT" sz="2600" dirty="0"/>
              <a:t>    33% proteine , di cui</a:t>
            </a:r>
          </a:p>
          <a:p>
            <a:pPr algn="just" eaLnBrk="1" hangingPunct="1">
              <a:lnSpc>
                <a:spcPct val="90000"/>
              </a:lnSpc>
            </a:pPr>
            <a:r>
              <a:rPr lang="it-IT" altLang="it-IT" sz="2600" dirty="0"/>
              <a:t>    	</a:t>
            </a:r>
            <a:r>
              <a:rPr lang="it-IT" altLang="it-IT" sz="2600" b="1" dirty="0"/>
              <a:t>95% </a:t>
            </a:r>
            <a:r>
              <a:rPr lang="it-IT" altLang="it-IT" sz="2600" b="1" dirty="0" err="1"/>
              <a:t>Hb</a:t>
            </a:r>
            <a:endParaRPr lang="it-IT" altLang="it-IT" sz="2600" b="1" dirty="0"/>
          </a:p>
          <a:p>
            <a:pPr algn="just" eaLnBrk="1" hangingPunct="1">
              <a:lnSpc>
                <a:spcPct val="90000"/>
              </a:lnSpc>
            </a:pPr>
            <a:r>
              <a:rPr lang="it-IT" altLang="it-IT" sz="2600" dirty="0"/>
              <a:t>    	5% altre</a:t>
            </a:r>
          </a:p>
          <a:p>
            <a:pPr algn="just" eaLnBrk="1" hangingPunct="1">
              <a:lnSpc>
                <a:spcPct val="90000"/>
              </a:lnSpc>
              <a:buFontTx/>
              <a:buNone/>
            </a:pPr>
            <a:r>
              <a:rPr lang="it-IT" altLang="it-IT" sz="2600" dirty="0"/>
              <a:t>    </a:t>
            </a:r>
            <a:r>
              <a:rPr lang="it-IT" altLang="it-IT" sz="2600" b="1" dirty="0"/>
              <a:t>L’</a:t>
            </a:r>
            <a:r>
              <a:rPr lang="it-IT" altLang="it-IT" sz="2600" b="1" dirty="0" err="1"/>
              <a:t>Hb</a:t>
            </a:r>
            <a:r>
              <a:rPr lang="it-IT" altLang="it-IT" sz="2600" b="1" dirty="0"/>
              <a:t> è responsabile della maggior parte del trasporto di ossigeno ed anidride carbonica</a:t>
            </a:r>
            <a:r>
              <a:rPr lang="it-IT" altLang="it-IT" sz="2600" dirty="0"/>
              <a:t> (circa 280 milioni di molecole di </a:t>
            </a:r>
            <a:r>
              <a:rPr lang="it-IT" altLang="it-IT" sz="2600" dirty="0" err="1"/>
              <a:t>Hb</a:t>
            </a:r>
            <a:r>
              <a:rPr lang="it-IT" altLang="it-IT" sz="2600" dirty="0"/>
              <a:t> per GR e più di 1 milione di molecole di ossigeno potenzialmente trasportabili da un singolo GR)</a:t>
            </a:r>
          </a:p>
        </p:txBody>
      </p:sp>
      <p:pic>
        <p:nvPicPr>
          <p:cNvPr id="34819" name="Picture 4">
            <a:extLst>
              <a:ext uri="{FF2B5EF4-FFF2-40B4-BE49-F238E27FC236}">
                <a16:creationId xmlns:a16="http://schemas.microsoft.com/office/drawing/2014/main" id="{BCB90493-54E8-5FF1-877E-05D1C6CFA4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9233" y="0"/>
            <a:ext cx="2803525" cy="388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0" name="Picture 5">
            <a:extLst>
              <a:ext uri="{FF2B5EF4-FFF2-40B4-BE49-F238E27FC236}">
                <a16:creationId xmlns:a16="http://schemas.microsoft.com/office/drawing/2014/main" id="{5F4C5F71-746C-9F45-895E-9177DF2212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4833" y="4155647"/>
            <a:ext cx="2447925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1" name="Text Box 6">
            <a:extLst>
              <a:ext uri="{FF2B5EF4-FFF2-40B4-BE49-F238E27FC236}">
                <a16:creationId xmlns:a16="http://schemas.microsoft.com/office/drawing/2014/main" id="{CBEF0F13-10F7-DA01-C0B5-0A46080C15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9981" y="113168"/>
            <a:ext cx="276383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3200" b="1">
                <a:solidFill>
                  <a:srgbClr val="0070C0"/>
                </a:solidFill>
                <a:latin typeface="+mn-lt"/>
              </a:rPr>
              <a:t>GLOBULI ROSSI</a:t>
            </a:r>
          </a:p>
        </p:txBody>
      </p:sp>
    </p:spTree>
    <p:extLst>
      <p:ext uri="{BB962C8B-B14F-4D97-AF65-F5344CB8AC3E}">
        <p14:creationId xmlns:p14="http://schemas.microsoft.com/office/powerpoint/2010/main" val="10901643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B60C75A-0130-B366-DD67-74A7E04981FF}"/>
              </a:ext>
            </a:extLst>
          </p:cNvPr>
          <p:cNvSpPr txBox="1"/>
          <p:nvPr/>
        </p:nvSpPr>
        <p:spPr>
          <a:xfrm>
            <a:off x="728586" y="626566"/>
            <a:ext cx="8747923" cy="4219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600"/>
              </a:lnSpc>
            </a:pPr>
            <a:r>
              <a:rPr lang="it-IT" sz="2600" dirty="0"/>
              <a:t>1 eritrocito contiene 25-32 </a:t>
            </a:r>
            <a:r>
              <a:rPr lang="it-IT" sz="2600" dirty="0" err="1"/>
              <a:t>pg</a:t>
            </a:r>
            <a:r>
              <a:rPr lang="it-IT" sz="2600" dirty="0"/>
              <a:t> di emoglobina (</a:t>
            </a:r>
            <a:r>
              <a:rPr lang="it-IT" sz="2600" dirty="0" err="1"/>
              <a:t>pg</a:t>
            </a:r>
            <a:r>
              <a:rPr lang="it-IT" sz="2600" dirty="0"/>
              <a:t> = </a:t>
            </a:r>
            <a:r>
              <a:rPr lang="en-US" sz="2600" dirty="0"/>
              <a:t>10</a:t>
            </a:r>
            <a:r>
              <a:rPr lang="en-US" sz="2600" baseline="30000" dirty="0"/>
              <a:t>-12</a:t>
            </a:r>
            <a:r>
              <a:rPr lang="en-US" sz="2600" dirty="0"/>
              <a:t> </a:t>
            </a:r>
            <a:r>
              <a:rPr lang="it-IT" sz="2600" dirty="0"/>
              <a:t>g)</a:t>
            </a:r>
          </a:p>
          <a:p>
            <a:pPr>
              <a:lnSpc>
                <a:spcPts val="3600"/>
              </a:lnSpc>
            </a:pPr>
            <a:r>
              <a:rPr lang="it-IT" sz="2600" dirty="0"/>
              <a:t>175 x10</a:t>
            </a:r>
            <a:r>
              <a:rPr lang="it-IT" sz="2600" baseline="30000" dirty="0"/>
              <a:t>9</a:t>
            </a:r>
            <a:r>
              <a:rPr lang="it-IT" sz="2600" dirty="0"/>
              <a:t> eritrociti x 30 </a:t>
            </a:r>
            <a:r>
              <a:rPr lang="it-IT" sz="2600" dirty="0" err="1"/>
              <a:t>pg</a:t>
            </a:r>
            <a:r>
              <a:rPr lang="it-IT" sz="2600" dirty="0"/>
              <a:t> = 5.1 g di </a:t>
            </a:r>
            <a:r>
              <a:rPr lang="it-IT" sz="2600" dirty="0" err="1"/>
              <a:t>Hb</a:t>
            </a:r>
            <a:r>
              <a:rPr lang="it-IT" sz="2600" dirty="0"/>
              <a:t> (circa 15 g di cellule)</a:t>
            </a:r>
          </a:p>
          <a:p>
            <a:pPr>
              <a:lnSpc>
                <a:spcPts val="3600"/>
              </a:lnSpc>
            </a:pPr>
            <a:endParaRPr lang="it-IT" sz="2600" dirty="0"/>
          </a:p>
          <a:p>
            <a:pPr>
              <a:lnSpc>
                <a:spcPts val="3600"/>
              </a:lnSpc>
            </a:pPr>
            <a:r>
              <a:rPr lang="it-IT" sz="2600" dirty="0"/>
              <a:t>1 eritrocito è grande 80 </a:t>
            </a:r>
            <a:r>
              <a:rPr lang="it-IT" sz="2600" dirty="0" err="1"/>
              <a:t>fL</a:t>
            </a:r>
            <a:r>
              <a:rPr lang="it-IT" sz="2600" dirty="0"/>
              <a:t> (1fL = </a:t>
            </a:r>
            <a:r>
              <a:rPr lang="en-US" sz="2600" dirty="0"/>
              <a:t>10</a:t>
            </a:r>
            <a:r>
              <a:rPr lang="en-US" sz="2600" baseline="30000" dirty="0"/>
              <a:t>-12</a:t>
            </a:r>
            <a:r>
              <a:rPr lang="en-US" sz="2600" dirty="0"/>
              <a:t> mL)</a:t>
            </a:r>
            <a:endParaRPr lang="it-IT" sz="2600" dirty="0"/>
          </a:p>
          <a:p>
            <a:pPr>
              <a:lnSpc>
                <a:spcPts val="3600"/>
              </a:lnSpc>
            </a:pPr>
            <a:r>
              <a:rPr lang="it-IT" sz="2600" dirty="0"/>
              <a:t>175 x10</a:t>
            </a:r>
            <a:r>
              <a:rPr lang="it-IT" sz="2600" baseline="30000" dirty="0"/>
              <a:t>9</a:t>
            </a:r>
            <a:r>
              <a:rPr lang="it-IT" sz="2600" dirty="0"/>
              <a:t> eritrociti x 85 </a:t>
            </a:r>
            <a:r>
              <a:rPr lang="it-IT" sz="2600" dirty="0" err="1"/>
              <a:t>fL</a:t>
            </a:r>
            <a:r>
              <a:rPr lang="it-IT" sz="2600" dirty="0"/>
              <a:t> = 15 </a:t>
            </a:r>
            <a:r>
              <a:rPr lang="it-IT" sz="2600" dirty="0" err="1"/>
              <a:t>mL</a:t>
            </a:r>
            <a:r>
              <a:rPr lang="it-IT" sz="2600" dirty="0"/>
              <a:t> </a:t>
            </a:r>
          </a:p>
          <a:p>
            <a:pPr>
              <a:lnSpc>
                <a:spcPts val="3600"/>
              </a:lnSpc>
            </a:pPr>
            <a:endParaRPr lang="it-IT" sz="2600" dirty="0"/>
          </a:p>
          <a:p>
            <a:pPr>
              <a:lnSpc>
                <a:spcPts val="3600"/>
              </a:lnSpc>
            </a:pPr>
            <a:r>
              <a:rPr lang="it-IT" sz="2600" dirty="0"/>
              <a:t>Dato che i GR sono il 40% del volume del sangue, ogni giorno ricambiamo 37.5 </a:t>
            </a:r>
            <a:r>
              <a:rPr lang="it-IT" sz="2600" dirty="0" err="1"/>
              <a:t>mL</a:t>
            </a:r>
            <a:r>
              <a:rPr lang="it-IT" sz="2600" dirty="0"/>
              <a:t> di sangue</a:t>
            </a:r>
          </a:p>
          <a:p>
            <a:pPr>
              <a:lnSpc>
                <a:spcPts val="3600"/>
              </a:lnSpc>
            </a:pPr>
            <a:endParaRPr lang="it-IT" sz="2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BD19E5-D755-9A0E-04A3-64FB34DB32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20596" y="1163782"/>
            <a:ext cx="1178766" cy="4530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8247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7">
            <a:extLst>
              <a:ext uri="{FF2B5EF4-FFF2-40B4-BE49-F238E27FC236}">
                <a16:creationId xmlns:a16="http://schemas.microsoft.com/office/drawing/2014/main" id="{05B16336-D7C4-C4CE-6C6E-3E1E2AB9D6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7425" y="333377"/>
            <a:ext cx="336791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2800" b="1">
                <a:latin typeface="+mn-lt"/>
              </a:rPr>
              <a:t>Vita media 120 giorni</a:t>
            </a:r>
          </a:p>
        </p:txBody>
      </p:sp>
      <p:sp>
        <p:nvSpPr>
          <p:cNvPr id="35843" name="Text Box 9">
            <a:extLst>
              <a:ext uri="{FF2B5EF4-FFF2-40B4-BE49-F238E27FC236}">
                <a16:creationId xmlns:a16="http://schemas.microsoft.com/office/drawing/2014/main" id="{B9D74135-A335-3BD8-E40D-B6EE89ED34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68244" y="333377"/>
            <a:ext cx="6326978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2800" b="1" dirty="0">
                <a:latin typeface="+mn-lt"/>
              </a:rPr>
              <a:t>Eliminazione, tramite fagocitosi, negli organi </a:t>
            </a:r>
            <a:r>
              <a:rPr lang="it-IT" altLang="it-IT" sz="2800" b="1" dirty="0" err="1">
                <a:latin typeface="+mn-lt"/>
              </a:rPr>
              <a:t>eritrocateretici</a:t>
            </a:r>
            <a:r>
              <a:rPr lang="it-IT" altLang="it-IT" sz="2800" b="1" dirty="0">
                <a:latin typeface="+mn-lt"/>
              </a:rPr>
              <a:t> (milza, fegato, midollo osseo) </a:t>
            </a:r>
          </a:p>
        </p:txBody>
      </p:sp>
      <p:sp>
        <p:nvSpPr>
          <p:cNvPr id="35845" name="Text Box 12">
            <a:extLst>
              <a:ext uri="{FF2B5EF4-FFF2-40B4-BE49-F238E27FC236}">
                <a16:creationId xmlns:a16="http://schemas.microsoft.com/office/drawing/2014/main" id="{5562B8C5-D27A-6386-6B59-6EF62AD588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7425" y="3102384"/>
            <a:ext cx="4556125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it-IT" altLang="it-IT" sz="2400" dirty="0">
                <a:latin typeface="+mn-lt"/>
              </a:rPr>
              <a:t>Dopo 120 giorni presentano sulla membrana plasmatica alcuni oligosaccaridi che li rendono aggredibili dai macrofagi della milza, del fegato e del midollo osseo (sistema reticolo-endoteliale)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ACE65BC-B795-E36F-C981-3A67D79430CB}"/>
              </a:ext>
            </a:extLst>
          </p:cNvPr>
          <p:cNvGrpSpPr/>
          <p:nvPr/>
        </p:nvGrpSpPr>
        <p:grpSpPr>
          <a:xfrm>
            <a:off x="6385291" y="3102384"/>
            <a:ext cx="3889375" cy="2871787"/>
            <a:chOff x="6599239" y="3716339"/>
            <a:chExt cx="3889375" cy="2871787"/>
          </a:xfrm>
        </p:grpSpPr>
        <p:pic>
          <p:nvPicPr>
            <p:cNvPr id="35846" name="Picture 13">
              <a:extLst>
                <a:ext uri="{FF2B5EF4-FFF2-40B4-BE49-F238E27FC236}">
                  <a16:creationId xmlns:a16="http://schemas.microsoft.com/office/drawing/2014/main" id="{674CEC61-88B7-4F5C-6012-54E285A546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99239" y="3716339"/>
              <a:ext cx="3889375" cy="2871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5847" name="Rectangle 15">
              <a:extLst>
                <a:ext uri="{FF2B5EF4-FFF2-40B4-BE49-F238E27FC236}">
                  <a16:creationId xmlns:a16="http://schemas.microsoft.com/office/drawing/2014/main" id="{B0CF7140-471D-5256-872C-4EDE494A5158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10344151" y="3716339"/>
              <a:ext cx="144463" cy="217487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it-IT" altLang="it-IT"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1936849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7" name="Picture 4">
            <a:extLst>
              <a:ext uri="{FF2B5EF4-FFF2-40B4-BE49-F238E27FC236}">
                <a16:creationId xmlns:a16="http://schemas.microsoft.com/office/drawing/2014/main" id="{4423BA49-D3EE-65A6-3C15-37AD18F404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382" y="1212623"/>
            <a:ext cx="7496247" cy="4861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8" name="Text Box 6">
            <a:extLst>
              <a:ext uri="{FF2B5EF4-FFF2-40B4-BE49-F238E27FC236}">
                <a16:creationId xmlns:a16="http://schemas.microsoft.com/office/drawing/2014/main" id="{14344B11-64B3-4AAC-7722-53CC06ED56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5198" y="139700"/>
            <a:ext cx="370704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3200" b="1" dirty="0">
                <a:solidFill>
                  <a:srgbClr val="0070C0"/>
                </a:solidFill>
                <a:latin typeface="+mn-lt"/>
              </a:rPr>
              <a:t>STRISCIO DI SANGUE</a:t>
            </a: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A58AE720-C0CB-EAD5-6244-E049824E02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1546" y="4497326"/>
            <a:ext cx="2970113" cy="217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FBE6D221-3967-492D-F667-FDDF992EE4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1547" y="2381730"/>
            <a:ext cx="2970113" cy="1980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201D40DB-3160-E908-C5EE-0C30B1D49B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1548" y="295235"/>
            <a:ext cx="2970113" cy="1951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8405B99-9826-8E72-2708-AF14E6573C17}"/>
              </a:ext>
            </a:extLst>
          </p:cNvPr>
          <p:cNvSpPr txBox="1"/>
          <p:nvPr/>
        </p:nvSpPr>
        <p:spPr>
          <a:xfrm>
            <a:off x="10620103" y="4075611"/>
            <a:ext cx="13395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/>
              <a:t>Anisocitosi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108E87-BD01-C462-8174-FBC8F1C7080F}"/>
              </a:ext>
            </a:extLst>
          </p:cNvPr>
          <p:cNvSpPr txBox="1"/>
          <p:nvPr/>
        </p:nvSpPr>
        <p:spPr>
          <a:xfrm>
            <a:off x="10530840" y="6326122"/>
            <a:ext cx="15838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/>
              <a:t>Poichilocitosi</a:t>
            </a:r>
          </a:p>
        </p:txBody>
      </p:sp>
    </p:spTree>
    <p:extLst>
      <p:ext uri="{BB962C8B-B14F-4D97-AF65-F5344CB8AC3E}">
        <p14:creationId xmlns:p14="http://schemas.microsoft.com/office/powerpoint/2010/main" val="426054235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0" name="Picture 4">
            <a:extLst>
              <a:ext uri="{FF2B5EF4-FFF2-40B4-BE49-F238E27FC236}">
                <a16:creationId xmlns:a16="http://schemas.microsoft.com/office/drawing/2014/main" id="{0BDB452B-8007-39DF-8AD0-C83CDAD248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21" y="1022439"/>
            <a:ext cx="4384701" cy="2896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1" name="Picture 6">
            <a:extLst>
              <a:ext uri="{FF2B5EF4-FFF2-40B4-BE49-F238E27FC236}">
                <a16:creationId xmlns:a16="http://schemas.microsoft.com/office/drawing/2014/main" id="{DCD71C3D-E00B-6F30-16CE-8D7FC6C0A5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21" y="4032886"/>
            <a:ext cx="4414656" cy="2754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4" name="Picture 7">
            <a:extLst>
              <a:ext uri="{FF2B5EF4-FFF2-40B4-BE49-F238E27FC236}">
                <a16:creationId xmlns:a16="http://schemas.microsoft.com/office/drawing/2014/main" id="{1DBA3E13-90DB-49C3-EEF5-14B64F22B0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6920" y="694642"/>
            <a:ext cx="5892800" cy="609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68DB797-7C27-E4D1-151E-C1A305CE6C68}"/>
              </a:ext>
            </a:extLst>
          </p:cNvPr>
          <p:cNvSpPr txBox="1"/>
          <p:nvPr/>
        </p:nvSpPr>
        <p:spPr>
          <a:xfrm>
            <a:off x="464321" y="176349"/>
            <a:ext cx="41795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dirty="0">
                <a:solidFill>
                  <a:srgbClr val="0070C0"/>
                </a:solidFill>
              </a:rPr>
              <a:t>Emocromo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B261E91-BD70-87E5-1DD1-ACCCA497A7FD}"/>
              </a:ext>
            </a:extLst>
          </p:cNvPr>
          <p:cNvSpPr txBox="1"/>
          <p:nvPr/>
        </p:nvSpPr>
        <p:spPr>
          <a:xfrm>
            <a:off x="10044327" y="5500361"/>
            <a:ext cx="19307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Assorbimento luce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BF7D17C-AE53-F28E-372E-7F4E44ECA993}"/>
              </a:ext>
            </a:extLst>
          </p:cNvPr>
          <p:cNvSpPr txBox="1"/>
          <p:nvPr/>
        </p:nvSpPr>
        <p:spPr>
          <a:xfrm>
            <a:off x="10196727" y="6418135"/>
            <a:ext cx="1866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Colorante </a:t>
            </a:r>
            <a:r>
              <a:rPr lang="it-IT" dirty="0" err="1"/>
              <a:t>ac</a:t>
            </a:r>
            <a:r>
              <a:rPr lang="it-IT" dirty="0"/>
              <a:t>. </a:t>
            </a:r>
            <a:r>
              <a:rPr lang="it-IT" dirty="0" err="1"/>
              <a:t>nucl</a:t>
            </a:r>
            <a:endParaRPr lang="it-IT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93AC900-6B46-3087-BAFF-A839F4BD8565}"/>
              </a:ext>
            </a:extLst>
          </p:cNvPr>
          <p:cNvSpPr txBox="1"/>
          <p:nvPr/>
        </p:nvSpPr>
        <p:spPr>
          <a:xfrm>
            <a:off x="10132415" y="4397921"/>
            <a:ext cx="18503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Impedenzometria</a:t>
            </a:r>
          </a:p>
        </p:txBody>
      </p:sp>
    </p:spTree>
    <p:extLst>
      <p:ext uri="{BB962C8B-B14F-4D97-AF65-F5344CB8AC3E}">
        <p14:creationId xmlns:p14="http://schemas.microsoft.com/office/powerpoint/2010/main" val="255788516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7A9B82-B4BC-C7E6-63B9-92EE170700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Sysmex Scattergram WBC Differential Channel">
            <a:extLst>
              <a:ext uri="{FF2B5EF4-FFF2-40B4-BE49-F238E27FC236}">
                <a16:creationId xmlns:a16="http://schemas.microsoft.com/office/drawing/2014/main" id="{218E1C1D-47EF-E304-35ED-B644D817A7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856" y="962388"/>
            <a:ext cx="5715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13A1F45-4E90-0ECE-07DE-854ABCFFBB16}"/>
              </a:ext>
            </a:extLst>
          </p:cNvPr>
          <p:cNvSpPr txBox="1"/>
          <p:nvPr/>
        </p:nvSpPr>
        <p:spPr>
          <a:xfrm>
            <a:off x="383908" y="265246"/>
            <a:ext cx="108807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Canale </a:t>
            </a:r>
            <a:r>
              <a:rPr lang="it-IT" sz="2400" b="1" dirty="0"/>
              <a:t>WDF </a:t>
            </a:r>
            <a:r>
              <a:rPr lang="it-IT" sz="2000" dirty="0"/>
              <a:t>(</a:t>
            </a:r>
            <a:r>
              <a:rPr lang="en-US" sz="2000" i="1" dirty="0"/>
              <a:t>White blood cell Differential channel) </a:t>
            </a:r>
            <a:r>
              <a:rPr lang="it-IT" sz="2400" dirty="0"/>
              <a:t>: lisi GR </a:t>
            </a:r>
            <a:r>
              <a:rPr lang="it-IT" sz="2400" i="1" dirty="0" err="1"/>
              <a:t>e</a:t>
            </a:r>
            <a:r>
              <a:rPr lang="it-IT" sz="2400" dirty="0" err="1"/>
              <a:t>colorazione</a:t>
            </a:r>
            <a:r>
              <a:rPr lang="it-IT" sz="2400" dirty="0"/>
              <a:t> </a:t>
            </a:r>
            <a:r>
              <a:rPr lang="it-IT" sz="2400" dirty="0" err="1"/>
              <a:t>ac</a:t>
            </a:r>
            <a:r>
              <a:rPr lang="it-IT" sz="2400" dirty="0"/>
              <a:t>. nucleici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990C2B9-A304-DFAF-F073-358ED5002D50}"/>
              </a:ext>
            </a:extLst>
          </p:cNvPr>
          <p:cNvSpPr txBox="1"/>
          <p:nvPr/>
        </p:nvSpPr>
        <p:spPr>
          <a:xfrm>
            <a:off x="1031132" y="962388"/>
            <a:ext cx="23756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Side Fluorescence Light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944DE7E-5F49-FD8D-F613-3C2689D2FE81}"/>
              </a:ext>
            </a:extLst>
          </p:cNvPr>
          <p:cNvSpPr txBox="1"/>
          <p:nvPr/>
        </p:nvSpPr>
        <p:spPr>
          <a:xfrm>
            <a:off x="6096000" y="6308056"/>
            <a:ext cx="12873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Side Scatter</a:t>
            </a:r>
          </a:p>
        </p:txBody>
      </p:sp>
    </p:spTree>
    <p:extLst>
      <p:ext uri="{BB962C8B-B14F-4D97-AF65-F5344CB8AC3E}">
        <p14:creationId xmlns:p14="http://schemas.microsoft.com/office/powerpoint/2010/main" val="395049596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BE4050-C55D-994B-F801-A1BE161DA2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>
            <a:extLst>
              <a:ext uri="{FF2B5EF4-FFF2-40B4-BE49-F238E27FC236}">
                <a16:creationId xmlns:a16="http://schemas.microsoft.com/office/drawing/2014/main" id="{B8F3EA95-EA09-614D-514E-23B4B3F1DE9F}"/>
              </a:ext>
            </a:extLst>
          </p:cNvPr>
          <p:cNvSpPr txBox="1"/>
          <p:nvPr/>
        </p:nvSpPr>
        <p:spPr>
          <a:xfrm>
            <a:off x="277816" y="189932"/>
            <a:ext cx="9947297" cy="50398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en-US" sz="3200" b="1" dirty="0">
                <a:solidFill>
                  <a:srgbClr val="0070C0"/>
                </a:solidFill>
                <a:cs typeface="Arial"/>
              </a:rPr>
              <a:t>EMOCROMO: </a:t>
            </a:r>
            <a:r>
              <a:rPr lang="en-US" sz="3200" b="1" dirty="0" err="1">
                <a:solidFill>
                  <a:srgbClr val="0070C0"/>
                </a:solidFill>
                <a:cs typeface="Arial"/>
              </a:rPr>
              <a:t>sangue</a:t>
            </a:r>
            <a:r>
              <a:rPr lang="en-US" sz="3200" b="1" dirty="0">
                <a:solidFill>
                  <a:srgbClr val="0070C0"/>
                </a:solidFill>
                <a:cs typeface="Arial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cs typeface="Arial"/>
              </a:rPr>
              <a:t>anticoagulato</a:t>
            </a:r>
            <a:r>
              <a:rPr lang="en-US" sz="3200" b="1" dirty="0">
                <a:solidFill>
                  <a:srgbClr val="0070C0"/>
                </a:solidFill>
                <a:cs typeface="Arial"/>
              </a:rPr>
              <a:t> con EDTA, </a:t>
            </a:r>
            <a:r>
              <a:rPr lang="en-US" sz="3200" b="1" dirty="0" err="1">
                <a:solidFill>
                  <a:srgbClr val="0070C0"/>
                </a:solidFill>
                <a:cs typeface="Arial"/>
              </a:rPr>
              <a:t>tappo</a:t>
            </a:r>
            <a:r>
              <a:rPr lang="en-US" sz="3200" b="1" dirty="0">
                <a:solidFill>
                  <a:srgbClr val="0070C0"/>
                </a:solidFill>
                <a:cs typeface="Arial"/>
              </a:rPr>
              <a:t> viola</a:t>
            </a:r>
            <a:endParaRPr sz="3200" b="1" dirty="0">
              <a:solidFill>
                <a:srgbClr val="0070C0"/>
              </a:solidFill>
              <a:cs typeface="Arial"/>
            </a:endParaRPr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F8BDFFDB-F365-A2C1-82A7-FD63E079418F}"/>
              </a:ext>
            </a:extLst>
          </p:cNvPr>
          <p:cNvSpPr txBox="1"/>
          <p:nvPr/>
        </p:nvSpPr>
        <p:spPr>
          <a:xfrm>
            <a:off x="4839752" y="1140600"/>
            <a:ext cx="954816" cy="288541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pc="-10" dirty="0">
                <a:cs typeface="Arial"/>
              </a:rPr>
              <a:t>Maschio</a:t>
            </a:r>
            <a:endParaRPr dirty="0">
              <a:cs typeface="Arial"/>
            </a:endParaRPr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12A39331-9F0B-7511-AA35-D879F7072CBE}"/>
              </a:ext>
            </a:extLst>
          </p:cNvPr>
          <p:cNvSpPr txBox="1"/>
          <p:nvPr/>
        </p:nvSpPr>
        <p:spPr>
          <a:xfrm>
            <a:off x="6240142" y="1149135"/>
            <a:ext cx="994410" cy="288541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pc="-10" dirty="0">
                <a:cs typeface="Arial"/>
              </a:rPr>
              <a:t>Femmina</a:t>
            </a:r>
            <a:endParaRPr dirty="0">
              <a:cs typeface="Arial"/>
            </a:endParaRPr>
          </a:p>
        </p:txBody>
      </p:sp>
      <p:sp>
        <p:nvSpPr>
          <p:cNvPr id="7" name="object 7">
            <a:extLst>
              <a:ext uri="{FF2B5EF4-FFF2-40B4-BE49-F238E27FC236}">
                <a16:creationId xmlns:a16="http://schemas.microsoft.com/office/drawing/2014/main" id="{8F657715-6FCE-5023-07DA-39FA1BD0704F}"/>
              </a:ext>
            </a:extLst>
          </p:cNvPr>
          <p:cNvSpPr txBox="1"/>
          <p:nvPr/>
        </p:nvSpPr>
        <p:spPr>
          <a:xfrm>
            <a:off x="316420" y="1637786"/>
            <a:ext cx="4523332" cy="240450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38100" marR="30480">
              <a:lnSpc>
                <a:spcPts val="1610"/>
              </a:lnSpc>
              <a:spcBef>
                <a:spcPts val="200"/>
              </a:spcBef>
            </a:pPr>
            <a:r>
              <a:rPr dirty="0">
                <a:cs typeface="Arial"/>
              </a:rPr>
              <a:t>Globuli</a:t>
            </a:r>
            <a:r>
              <a:rPr spc="-20" dirty="0">
                <a:cs typeface="Arial"/>
              </a:rPr>
              <a:t> </a:t>
            </a:r>
            <a:r>
              <a:rPr dirty="0">
                <a:cs typeface="Arial"/>
              </a:rPr>
              <a:t>rossi,</a:t>
            </a:r>
            <a:r>
              <a:rPr spc="-20" dirty="0">
                <a:cs typeface="Arial"/>
              </a:rPr>
              <a:t> </a:t>
            </a:r>
            <a:r>
              <a:rPr b="1" dirty="0">
                <a:cs typeface="Arial"/>
              </a:rPr>
              <a:t>RBC</a:t>
            </a:r>
            <a:r>
              <a:rPr spc="-15" dirty="0">
                <a:cs typeface="Arial"/>
              </a:rPr>
              <a:t> </a:t>
            </a:r>
            <a:r>
              <a:rPr dirty="0">
                <a:cs typeface="Arial"/>
              </a:rPr>
              <a:t>(x</a:t>
            </a:r>
            <a:r>
              <a:rPr spc="-20" dirty="0">
                <a:cs typeface="Arial"/>
              </a:rPr>
              <a:t> </a:t>
            </a:r>
            <a:r>
              <a:rPr dirty="0">
                <a:cs typeface="Arial"/>
              </a:rPr>
              <a:t>10</a:t>
            </a:r>
            <a:r>
              <a:rPr baseline="30864" dirty="0">
                <a:cs typeface="Arial"/>
              </a:rPr>
              <a:t>6</a:t>
            </a:r>
            <a:r>
              <a:rPr spc="172" baseline="30864" dirty="0">
                <a:cs typeface="Arial"/>
              </a:rPr>
              <a:t> </a:t>
            </a:r>
            <a:r>
              <a:rPr dirty="0">
                <a:cs typeface="Arial"/>
              </a:rPr>
              <a:t>/</a:t>
            </a:r>
            <a:r>
              <a:rPr spc="-20" dirty="0">
                <a:cs typeface="Arial"/>
              </a:rPr>
              <a:t> </a:t>
            </a:r>
            <a:r>
              <a:rPr lang="en-US" spc="-25" dirty="0" err="1">
                <a:cs typeface="Arial"/>
              </a:rPr>
              <a:t>mcL</a:t>
            </a:r>
            <a:r>
              <a:rPr spc="-37" baseline="30864" dirty="0">
                <a:cs typeface="Arial"/>
              </a:rPr>
              <a:t> </a:t>
            </a:r>
            <a:r>
              <a:rPr spc="-10" dirty="0">
                <a:cs typeface="Arial"/>
              </a:rPr>
              <a:t>)</a:t>
            </a:r>
            <a:endParaRPr dirty="0">
              <a:cs typeface="Arial"/>
            </a:endParaRPr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1C1FA9D9-5B9C-25FE-307A-30C4F77176A4}"/>
              </a:ext>
            </a:extLst>
          </p:cNvPr>
          <p:cNvSpPr txBox="1"/>
          <p:nvPr/>
        </p:nvSpPr>
        <p:spPr>
          <a:xfrm>
            <a:off x="4772669" y="1582490"/>
            <a:ext cx="1229883" cy="288541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>
                <a:cs typeface="Arial"/>
              </a:rPr>
              <a:t>5.4</a:t>
            </a:r>
            <a:r>
              <a:rPr spc="5" dirty="0">
                <a:cs typeface="Arial"/>
              </a:rPr>
              <a:t> </a:t>
            </a:r>
            <a:r>
              <a:rPr spc="-10" dirty="0">
                <a:cs typeface="Arial"/>
              </a:rPr>
              <a:t>(4.5-</a:t>
            </a:r>
            <a:r>
              <a:rPr spc="-20" dirty="0">
                <a:cs typeface="Arial"/>
              </a:rPr>
              <a:t>6.3)</a:t>
            </a:r>
            <a:endParaRPr dirty="0">
              <a:cs typeface="Arial"/>
            </a:endParaRPr>
          </a:p>
        </p:txBody>
      </p:sp>
      <p:sp>
        <p:nvSpPr>
          <p:cNvPr id="9" name="object 9">
            <a:extLst>
              <a:ext uri="{FF2B5EF4-FFF2-40B4-BE49-F238E27FC236}">
                <a16:creationId xmlns:a16="http://schemas.microsoft.com/office/drawing/2014/main" id="{B0D5B404-66D2-D832-3FA7-6389A6B942A5}"/>
              </a:ext>
            </a:extLst>
          </p:cNvPr>
          <p:cNvSpPr txBox="1"/>
          <p:nvPr/>
        </p:nvSpPr>
        <p:spPr>
          <a:xfrm>
            <a:off x="6240142" y="1568449"/>
            <a:ext cx="1529732" cy="288541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>
                <a:cs typeface="Arial"/>
              </a:rPr>
              <a:t>4.8</a:t>
            </a:r>
            <a:r>
              <a:rPr spc="5" dirty="0">
                <a:cs typeface="Arial"/>
              </a:rPr>
              <a:t> </a:t>
            </a:r>
            <a:r>
              <a:rPr spc="-10" dirty="0">
                <a:cs typeface="Arial"/>
              </a:rPr>
              <a:t>(4.2-</a:t>
            </a:r>
            <a:r>
              <a:rPr spc="-20" dirty="0">
                <a:cs typeface="Arial"/>
              </a:rPr>
              <a:t>5.5)</a:t>
            </a:r>
            <a:endParaRPr dirty="0">
              <a:cs typeface="Arial"/>
            </a:endParaRPr>
          </a:p>
        </p:txBody>
      </p:sp>
      <p:sp>
        <p:nvSpPr>
          <p:cNvPr id="10" name="object 10">
            <a:extLst>
              <a:ext uri="{FF2B5EF4-FFF2-40B4-BE49-F238E27FC236}">
                <a16:creationId xmlns:a16="http://schemas.microsoft.com/office/drawing/2014/main" id="{B6564878-C49F-8B0E-CC57-8762DAFFD3A2}"/>
              </a:ext>
            </a:extLst>
          </p:cNvPr>
          <p:cNvSpPr txBox="1"/>
          <p:nvPr/>
        </p:nvSpPr>
        <p:spPr>
          <a:xfrm>
            <a:off x="316419" y="2051124"/>
            <a:ext cx="3689763" cy="445635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12700" marR="5080">
              <a:lnSpc>
                <a:spcPts val="1610"/>
              </a:lnSpc>
              <a:spcBef>
                <a:spcPts val="200"/>
              </a:spcBef>
            </a:pPr>
            <a:r>
              <a:rPr dirty="0">
                <a:cs typeface="Arial"/>
              </a:rPr>
              <a:t>Ematocrito,</a:t>
            </a:r>
            <a:r>
              <a:rPr spc="-35" dirty="0">
                <a:cs typeface="Arial"/>
              </a:rPr>
              <a:t> </a:t>
            </a:r>
            <a:r>
              <a:rPr b="1" dirty="0">
                <a:cs typeface="Arial"/>
              </a:rPr>
              <a:t>HT</a:t>
            </a:r>
            <a:r>
              <a:rPr spc="-25" dirty="0">
                <a:cs typeface="Arial"/>
              </a:rPr>
              <a:t> </a:t>
            </a:r>
            <a:r>
              <a:rPr dirty="0">
                <a:cs typeface="Arial"/>
              </a:rPr>
              <a:t>(=</a:t>
            </a:r>
            <a:r>
              <a:rPr spc="-30" dirty="0">
                <a:cs typeface="Arial"/>
              </a:rPr>
              <a:t> </a:t>
            </a:r>
            <a:r>
              <a:rPr dirty="0">
                <a:cs typeface="Arial"/>
              </a:rPr>
              <a:t>VPRC,</a:t>
            </a:r>
            <a:r>
              <a:rPr spc="-30" dirty="0">
                <a:cs typeface="Arial"/>
              </a:rPr>
              <a:t> </a:t>
            </a:r>
            <a:r>
              <a:rPr dirty="0">
                <a:cs typeface="Arial"/>
              </a:rPr>
              <a:t>Volume</a:t>
            </a:r>
            <a:r>
              <a:rPr spc="-30" dirty="0">
                <a:cs typeface="Arial"/>
              </a:rPr>
              <a:t> </a:t>
            </a:r>
            <a:r>
              <a:rPr spc="-10" dirty="0">
                <a:cs typeface="Arial"/>
              </a:rPr>
              <a:t>Packed </a:t>
            </a:r>
            <a:r>
              <a:rPr dirty="0">
                <a:cs typeface="Arial"/>
              </a:rPr>
              <a:t>Red</a:t>
            </a:r>
            <a:r>
              <a:rPr spc="-20" dirty="0">
                <a:cs typeface="Arial"/>
              </a:rPr>
              <a:t> </a:t>
            </a:r>
            <a:r>
              <a:rPr dirty="0">
                <a:cs typeface="Arial"/>
              </a:rPr>
              <a:t>Cells)</a:t>
            </a:r>
            <a:r>
              <a:rPr spc="-15" dirty="0">
                <a:cs typeface="Arial"/>
              </a:rPr>
              <a:t> </a:t>
            </a:r>
            <a:r>
              <a:rPr dirty="0">
                <a:cs typeface="Arial"/>
              </a:rPr>
              <a:t>(ml/100</a:t>
            </a:r>
            <a:r>
              <a:rPr spc="-20" dirty="0">
                <a:cs typeface="Arial"/>
              </a:rPr>
              <a:t> </a:t>
            </a:r>
            <a:r>
              <a:rPr dirty="0">
                <a:cs typeface="Arial"/>
              </a:rPr>
              <a:t>ml</a:t>
            </a:r>
            <a:r>
              <a:rPr spc="-15" dirty="0">
                <a:cs typeface="Arial"/>
              </a:rPr>
              <a:t> </a:t>
            </a:r>
            <a:r>
              <a:rPr spc="-10" dirty="0">
                <a:cs typeface="Arial"/>
              </a:rPr>
              <a:t>sangue)</a:t>
            </a:r>
            <a:endParaRPr dirty="0">
              <a:cs typeface="Arial"/>
            </a:endParaRPr>
          </a:p>
        </p:txBody>
      </p:sp>
      <p:sp>
        <p:nvSpPr>
          <p:cNvPr id="11" name="object 11">
            <a:extLst>
              <a:ext uri="{FF2B5EF4-FFF2-40B4-BE49-F238E27FC236}">
                <a16:creationId xmlns:a16="http://schemas.microsoft.com/office/drawing/2014/main" id="{6A52CBC4-04C3-5D23-FBFB-06152265E86B}"/>
              </a:ext>
            </a:extLst>
          </p:cNvPr>
          <p:cNvSpPr txBox="1"/>
          <p:nvPr/>
        </p:nvSpPr>
        <p:spPr>
          <a:xfrm>
            <a:off x="4776231" y="2026961"/>
            <a:ext cx="1688754" cy="288541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>
                <a:cs typeface="Arial"/>
              </a:rPr>
              <a:t>46</a:t>
            </a:r>
            <a:r>
              <a:rPr spc="-5" dirty="0">
                <a:cs typeface="Arial"/>
              </a:rPr>
              <a:t> </a:t>
            </a:r>
            <a:r>
              <a:rPr spc="-10" dirty="0">
                <a:cs typeface="Arial"/>
              </a:rPr>
              <a:t>(40-</a:t>
            </a:r>
            <a:r>
              <a:rPr spc="-25" dirty="0">
                <a:cs typeface="Arial"/>
              </a:rPr>
              <a:t>54)</a:t>
            </a:r>
            <a:endParaRPr dirty="0">
              <a:cs typeface="Arial"/>
            </a:endParaRPr>
          </a:p>
        </p:txBody>
      </p:sp>
      <p:sp>
        <p:nvSpPr>
          <p:cNvPr id="12" name="object 12">
            <a:extLst>
              <a:ext uri="{FF2B5EF4-FFF2-40B4-BE49-F238E27FC236}">
                <a16:creationId xmlns:a16="http://schemas.microsoft.com/office/drawing/2014/main" id="{C5FBF1CF-4246-5914-91EA-0258CC961A12}"/>
              </a:ext>
            </a:extLst>
          </p:cNvPr>
          <p:cNvSpPr txBox="1"/>
          <p:nvPr/>
        </p:nvSpPr>
        <p:spPr>
          <a:xfrm>
            <a:off x="6223485" y="2050839"/>
            <a:ext cx="2008850" cy="288541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>
                <a:cs typeface="Arial"/>
              </a:rPr>
              <a:t>42</a:t>
            </a:r>
            <a:r>
              <a:rPr spc="-5" dirty="0">
                <a:cs typeface="Arial"/>
              </a:rPr>
              <a:t> </a:t>
            </a:r>
            <a:r>
              <a:rPr spc="-10" dirty="0">
                <a:cs typeface="Arial"/>
              </a:rPr>
              <a:t>(37-</a:t>
            </a:r>
            <a:r>
              <a:rPr spc="-25" dirty="0">
                <a:cs typeface="Arial"/>
              </a:rPr>
              <a:t>47)</a:t>
            </a:r>
            <a:endParaRPr dirty="0">
              <a:cs typeface="Arial"/>
            </a:endParaRPr>
          </a:p>
        </p:txBody>
      </p:sp>
      <p:sp>
        <p:nvSpPr>
          <p:cNvPr id="13" name="object 13">
            <a:extLst>
              <a:ext uri="{FF2B5EF4-FFF2-40B4-BE49-F238E27FC236}">
                <a16:creationId xmlns:a16="http://schemas.microsoft.com/office/drawing/2014/main" id="{D1A19FBF-5908-8DB1-AAD5-9F88F8F80CE4}"/>
              </a:ext>
            </a:extLst>
          </p:cNvPr>
          <p:cNvSpPr txBox="1"/>
          <p:nvPr/>
        </p:nvSpPr>
        <p:spPr>
          <a:xfrm>
            <a:off x="277816" y="2567524"/>
            <a:ext cx="3309270" cy="37087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45720">
              <a:lnSpc>
                <a:spcPct val="142900"/>
              </a:lnSpc>
              <a:spcBef>
                <a:spcPts val="100"/>
              </a:spcBef>
            </a:pPr>
            <a:r>
              <a:rPr dirty="0">
                <a:cs typeface="Arial"/>
              </a:rPr>
              <a:t>Emoglobina,</a:t>
            </a:r>
            <a:r>
              <a:rPr spc="-25" dirty="0">
                <a:cs typeface="Arial"/>
              </a:rPr>
              <a:t> </a:t>
            </a:r>
            <a:r>
              <a:rPr b="1" dirty="0">
                <a:cs typeface="Arial"/>
              </a:rPr>
              <a:t>Hb</a:t>
            </a:r>
            <a:r>
              <a:rPr spc="-20" dirty="0">
                <a:cs typeface="Arial"/>
              </a:rPr>
              <a:t> </a:t>
            </a:r>
            <a:r>
              <a:rPr dirty="0">
                <a:cs typeface="Arial"/>
              </a:rPr>
              <a:t>(gr</a:t>
            </a:r>
            <a:r>
              <a:rPr spc="-20" dirty="0">
                <a:cs typeface="Arial"/>
              </a:rPr>
              <a:t> </a:t>
            </a:r>
            <a:r>
              <a:rPr dirty="0">
                <a:cs typeface="Arial"/>
              </a:rPr>
              <a:t>/</a:t>
            </a:r>
            <a:r>
              <a:rPr spc="-20" dirty="0">
                <a:cs typeface="Arial"/>
              </a:rPr>
              <a:t> </a:t>
            </a:r>
            <a:r>
              <a:rPr dirty="0">
                <a:cs typeface="Arial"/>
              </a:rPr>
              <a:t>d</a:t>
            </a:r>
            <a:r>
              <a:rPr lang="en-US" dirty="0">
                <a:cs typeface="Arial"/>
              </a:rPr>
              <a:t>L</a:t>
            </a:r>
            <a:r>
              <a:rPr spc="-20" dirty="0">
                <a:cs typeface="Arial"/>
              </a:rPr>
              <a:t> </a:t>
            </a:r>
            <a:r>
              <a:rPr spc="-10" dirty="0" err="1">
                <a:cs typeface="Arial"/>
              </a:rPr>
              <a:t>sangue</a:t>
            </a:r>
            <a:r>
              <a:rPr spc="-10" dirty="0">
                <a:cs typeface="Arial"/>
              </a:rPr>
              <a:t>)</a:t>
            </a:r>
            <a:endParaRPr dirty="0">
              <a:cs typeface="Arial"/>
            </a:endParaRPr>
          </a:p>
        </p:txBody>
      </p:sp>
      <p:sp>
        <p:nvSpPr>
          <p:cNvPr id="14" name="object 14">
            <a:extLst>
              <a:ext uri="{FF2B5EF4-FFF2-40B4-BE49-F238E27FC236}">
                <a16:creationId xmlns:a16="http://schemas.microsoft.com/office/drawing/2014/main" id="{B3026D0D-6A2E-4F94-F682-795D27A87969}"/>
              </a:ext>
            </a:extLst>
          </p:cNvPr>
          <p:cNvSpPr txBox="1"/>
          <p:nvPr/>
        </p:nvSpPr>
        <p:spPr>
          <a:xfrm>
            <a:off x="4775204" y="2648364"/>
            <a:ext cx="1339701" cy="288541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>
                <a:cs typeface="Arial"/>
              </a:rPr>
              <a:t>16</a:t>
            </a:r>
            <a:r>
              <a:rPr spc="-5" dirty="0">
                <a:cs typeface="Arial"/>
              </a:rPr>
              <a:t> </a:t>
            </a:r>
            <a:r>
              <a:rPr spc="-10" dirty="0">
                <a:cs typeface="Arial"/>
              </a:rPr>
              <a:t>(14-</a:t>
            </a:r>
            <a:r>
              <a:rPr spc="-25" dirty="0">
                <a:cs typeface="Arial"/>
              </a:rPr>
              <a:t>18)</a:t>
            </a:r>
            <a:endParaRPr dirty="0">
              <a:cs typeface="Arial"/>
            </a:endParaRPr>
          </a:p>
        </p:txBody>
      </p:sp>
      <p:sp>
        <p:nvSpPr>
          <p:cNvPr id="15" name="object 15">
            <a:extLst>
              <a:ext uri="{FF2B5EF4-FFF2-40B4-BE49-F238E27FC236}">
                <a16:creationId xmlns:a16="http://schemas.microsoft.com/office/drawing/2014/main" id="{CFAABE96-AC50-0902-9E38-1EC5900C1440}"/>
              </a:ext>
            </a:extLst>
          </p:cNvPr>
          <p:cNvSpPr txBox="1"/>
          <p:nvPr/>
        </p:nvSpPr>
        <p:spPr>
          <a:xfrm>
            <a:off x="6223485" y="2554750"/>
            <a:ext cx="1692833" cy="382155"/>
          </a:xfrm>
          <a:prstGeom prst="rect">
            <a:avLst/>
          </a:prstGeom>
        </p:spPr>
        <p:txBody>
          <a:bodyPr vert="horz" wrap="square" lIns="0" tIns="104139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dirty="0">
                <a:cs typeface="Arial"/>
              </a:rPr>
              <a:t>14</a:t>
            </a:r>
            <a:r>
              <a:rPr spc="-5" dirty="0">
                <a:cs typeface="Arial"/>
              </a:rPr>
              <a:t> </a:t>
            </a:r>
            <a:r>
              <a:rPr spc="-10" dirty="0">
                <a:cs typeface="Arial"/>
              </a:rPr>
              <a:t>(12-</a:t>
            </a:r>
            <a:r>
              <a:rPr spc="-25" dirty="0">
                <a:cs typeface="Arial"/>
              </a:rPr>
              <a:t>16)</a:t>
            </a:r>
            <a:endParaRPr dirty="0">
              <a:cs typeface="Arial"/>
            </a:endParaRPr>
          </a:p>
        </p:txBody>
      </p:sp>
      <p:sp>
        <p:nvSpPr>
          <p:cNvPr id="16" name="object 16">
            <a:extLst>
              <a:ext uri="{FF2B5EF4-FFF2-40B4-BE49-F238E27FC236}">
                <a16:creationId xmlns:a16="http://schemas.microsoft.com/office/drawing/2014/main" id="{ABD2BC92-E713-AE14-284F-4966707CAB3B}"/>
              </a:ext>
            </a:extLst>
          </p:cNvPr>
          <p:cNvSpPr txBox="1"/>
          <p:nvPr/>
        </p:nvSpPr>
        <p:spPr>
          <a:xfrm>
            <a:off x="316419" y="3948015"/>
            <a:ext cx="5807398" cy="201362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368300">
              <a:lnSpc>
                <a:spcPct val="144300"/>
              </a:lnSpc>
              <a:spcBef>
                <a:spcPts val="100"/>
              </a:spcBef>
            </a:pPr>
            <a:r>
              <a:rPr b="1" dirty="0">
                <a:cs typeface="Arial"/>
              </a:rPr>
              <a:t>MCV</a:t>
            </a:r>
            <a:r>
              <a:rPr spc="-20" dirty="0">
                <a:cs typeface="Arial"/>
              </a:rPr>
              <a:t> </a:t>
            </a:r>
            <a:r>
              <a:rPr dirty="0">
                <a:cs typeface="Arial"/>
              </a:rPr>
              <a:t>(Mean</a:t>
            </a:r>
            <a:r>
              <a:rPr spc="-20" dirty="0">
                <a:cs typeface="Arial"/>
              </a:rPr>
              <a:t> </a:t>
            </a:r>
            <a:r>
              <a:rPr dirty="0">
                <a:cs typeface="Arial"/>
              </a:rPr>
              <a:t>Cell</a:t>
            </a:r>
            <a:r>
              <a:rPr spc="-20" dirty="0">
                <a:cs typeface="Arial"/>
              </a:rPr>
              <a:t> </a:t>
            </a:r>
            <a:r>
              <a:rPr dirty="0">
                <a:cs typeface="Arial"/>
              </a:rPr>
              <a:t>Volume)</a:t>
            </a:r>
            <a:r>
              <a:rPr spc="-20" dirty="0">
                <a:cs typeface="Arial"/>
              </a:rPr>
              <a:t> </a:t>
            </a:r>
            <a:r>
              <a:rPr dirty="0">
                <a:cs typeface="Arial"/>
              </a:rPr>
              <a:t>=</a:t>
            </a:r>
            <a:r>
              <a:rPr spc="-20" dirty="0">
                <a:cs typeface="Arial"/>
              </a:rPr>
              <a:t> </a:t>
            </a:r>
            <a:r>
              <a:rPr dirty="0">
                <a:cs typeface="Arial"/>
              </a:rPr>
              <a:t>HT</a:t>
            </a:r>
            <a:r>
              <a:rPr spc="-20" dirty="0">
                <a:cs typeface="Arial"/>
              </a:rPr>
              <a:t> </a:t>
            </a:r>
            <a:r>
              <a:rPr dirty="0">
                <a:cs typeface="Arial"/>
              </a:rPr>
              <a:t>/</a:t>
            </a:r>
            <a:r>
              <a:rPr spc="-25" dirty="0">
                <a:cs typeface="Arial"/>
              </a:rPr>
              <a:t> </a:t>
            </a:r>
            <a:r>
              <a:rPr lang="en-US" dirty="0">
                <a:cs typeface="Arial"/>
              </a:rPr>
              <a:t>RBC </a:t>
            </a:r>
            <a:r>
              <a:rPr dirty="0">
                <a:cs typeface="Arial"/>
              </a:rPr>
              <a:t>(</a:t>
            </a:r>
            <a:r>
              <a:rPr dirty="0" err="1">
                <a:cs typeface="Arial"/>
              </a:rPr>
              <a:t>f</a:t>
            </a:r>
            <a:r>
              <a:rPr lang="en-US" dirty="0" err="1">
                <a:cs typeface="Arial"/>
              </a:rPr>
              <a:t>L</a:t>
            </a:r>
            <a:r>
              <a:rPr dirty="0">
                <a:cs typeface="Arial"/>
              </a:rPr>
              <a:t>/</a:t>
            </a:r>
            <a:r>
              <a:rPr spc="-20" dirty="0">
                <a:cs typeface="Arial"/>
              </a:rPr>
              <a:t>1</a:t>
            </a:r>
            <a:r>
              <a:rPr lang="en-US" spc="-20" dirty="0">
                <a:cs typeface="Arial"/>
              </a:rPr>
              <a:t>RBC</a:t>
            </a:r>
            <a:r>
              <a:rPr spc="-20" dirty="0">
                <a:cs typeface="Arial"/>
              </a:rPr>
              <a:t>) </a:t>
            </a:r>
            <a:endParaRPr lang="en-US" spc="-20" dirty="0">
              <a:cs typeface="Arial"/>
            </a:endParaRPr>
          </a:p>
          <a:p>
            <a:pPr marL="12700" marR="368300">
              <a:lnSpc>
                <a:spcPct val="144300"/>
              </a:lnSpc>
              <a:spcBef>
                <a:spcPts val="100"/>
              </a:spcBef>
            </a:pPr>
            <a:endParaRPr lang="en-US" spc="-20" dirty="0">
              <a:cs typeface="Arial"/>
            </a:endParaRPr>
          </a:p>
          <a:p>
            <a:pPr marL="12700" marR="368300">
              <a:lnSpc>
                <a:spcPct val="144300"/>
              </a:lnSpc>
              <a:spcBef>
                <a:spcPts val="100"/>
              </a:spcBef>
            </a:pPr>
            <a:r>
              <a:rPr lang="en-US" b="1" dirty="0">
                <a:cs typeface="Arial"/>
              </a:rPr>
              <a:t>MCH</a:t>
            </a:r>
            <a:r>
              <a:rPr lang="en-US" spc="-25" dirty="0">
                <a:cs typeface="Arial"/>
              </a:rPr>
              <a:t> </a:t>
            </a:r>
            <a:r>
              <a:rPr lang="en-US" dirty="0">
                <a:cs typeface="Arial"/>
              </a:rPr>
              <a:t>(Mean</a:t>
            </a:r>
            <a:r>
              <a:rPr lang="en-US" spc="-25" dirty="0">
                <a:cs typeface="Arial"/>
              </a:rPr>
              <a:t> </a:t>
            </a:r>
            <a:r>
              <a:rPr lang="en-US" dirty="0">
                <a:cs typeface="Arial"/>
              </a:rPr>
              <a:t>Cell</a:t>
            </a:r>
            <a:r>
              <a:rPr lang="en-US" spc="-25" dirty="0">
                <a:cs typeface="Arial"/>
              </a:rPr>
              <a:t> </a:t>
            </a:r>
            <a:r>
              <a:rPr lang="en-US" dirty="0">
                <a:cs typeface="Arial"/>
              </a:rPr>
              <a:t>Hemoglobin)</a:t>
            </a:r>
            <a:r>
              <a:rPr lang="en-US" spc="-25" dirty="0">
                <a:cs typeface="Arial"/>
              </a:rPr>
              <a:t> </a:t>
            </a:r>
            <a:r>
              <a:rPr lang="en-US" dirty="0">
                <a:cs typeface="Arial"/>
              </a:rPr>
              <a:t>=</a:t>
            </a:r>
            <a:r>
              <a:rPr lang="en-US" spc="-25" dirty="0">
                <a:cs typeface="Arial"/>
              </a:rPr>
              <a:t> </a:t>
            </a:r>
            <a:r>
              <a:rPr lang="en-US" dirty="0">
                <a:cs typeface="Arial"/>
              </a:rPr>
              <a:t>Hb</a:t>
            </a:r>
            <a:r>
              <a:rPr lang="en-US" spc="-25" dirty="0">
                <a:cs typeface="Arial"/>
              </a:rPr>
              <a:t> </a:t>
            </a:r>
            <a:r>
              <a:rPr lang="en-US" dirty="0">
                <a:cs typeface="Arial"/>
              </a:rPr>
              <a:t>/</a:t>
            </a:r>
            <a:r>
              <a:rPr lang="en-US" spc="-30" dirty="0">
                <a:cs typeface="Arial"/>
              </a:rPr>
              <a:t> </a:t>
            </a:r>
            <a:r>
              <a:rPr lang="en-US" dirty="0">
                <a:cs typeface="Arial"/>
              </a:rPr>
              <a:t>RBC (</a:t>
            </a:r>
            <a:r>
              <a:rPr lang="en-US" dirty="0" err="1">
                <a:cs typeface="Arial"/>
              </a:rPr>
              <a:t>pg</a:t>
            </a:r>
            <a:r>
              <a:rPr lang="en-US" spc="-30" dirty="0">
                <a:cs typeface="Arial"/>
              </a:rPr>
              <a:t> </a:t>
            </a:r>
            <a:r>
              <a:rPr lang="en-US" spc="-50" dirty="0">
                <a:cs typeface="Arial"/>
              </a:rPr>
              <a:t>/ </a:t>
            </a:r>
            <a:r>
              <a:rPr lang="en-US" spc="-20" dirty="0">
                <a:cs typeface="Arial"/>
              </a:rPr>
              <a:t>1GR)</a:t>
            </a:r>
          </a:p>
          <a:p>
            <a:pPr marL="12700" marR="368300">
              <a:lnSpc>
                <a:spcPct val="144300"/>
              </a:lnSpc>
              <a:spcBef>
                <a:spcPts val="100"/>
              </a:spcBef>
            </a:pPr>
            <a:endParaRPr lang="en-US" dirty="0"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b="1" dirty="0">
                <a:cs typeface="Arial"/>
              </a:rPr>
              <a:t>MCHC</a:t>
            </a:r>
            <a:r>
              <a:rPr spc="-25" dirty="0">
                <a:cs typeface="Arial"/>
              </a:rPr>
              <a:t> </a:t>
            </a:r>
            <a:r>
              <a:rPr dirty="0">
                <a:cs typeface="Arial"/>
              </a:rPr>
              <a:t>(Mean</a:t>
            </a:r>
            <a:r>
              <a:rPr spc="-30" dirty="0">
                <a:cs typeface="Arial"/>
              </a:rPr>
              <a:t> </a:t>
            </a:r>
            <a:r>
              <a:rPr dirty="0">
                <a:cs typeface="Arial"/>
              </a:rPr>
              <a:t>Cell</a:t>
            </a:r>
            <a:r>
              <a:rPr spc="-30" dirty="0">
                <a:cs typeface="Arial"/>
              </a:rPr>
              <a:t> </a:t>
            </a:r>
            <a:r>
              <a:rPr dirty="0">
                <a:cs typeface="Arial"/>
              </a:rPr>
              <a:t>Hemoglobin</a:t>
            </a:r>
            <a:r>
              <a:rPr spc="-25" dirty="0">
                <a:cs typeface="Arial"/>
              </a:rPr>
              <a:t> </a:t>
            </a:r>
            <a:r>
              <a:rPr dirty="0">
                <a:cs typeface="Arial"/>
              </a:rPr>
              <a:t>Concentration)</a:t>
            </a:r>
            <a:r>
              <a:rPr spc="-30" dirty="0">
                <a:cs typeface="Arial"/>
              </a:rPr>
              <a:t> </a:t>
            </a:r>
            <a:r>
              <a:rPr dirty="0">
                <a:cs typeface="Arial"/>
              </a:rPr>
              <a:t>=</a:t>
            </a:r>
            <a:r>
              <a:rPr spc="-30" dirty="0">
                <a:cs typeface="Arial"/>
              </a:rPr>
              <a:t> </a:t>
            </a:r>
            <a:r>
              <a:rPr dirty="0">
                <a:cs typeface="Arial"/>
              </a:rPr>
              <a:t>Hb</a:t>
            </a:r>
            <a:r>
              <a:rPr spc="-30" dirty="0">
                <a:cs typeface="Arial"/>
              </a:rPr>
              <a:t> </a:t>
            </a:r>
            <a:r>
              <a:rPr dirty="0">
                <a:cs typeface="Arial"/>
              </a:rPr>
              <a:t>/</a:t>
            </a:r>
            <a:r>
              <a:rPr spc="-30" dirty="0">
                <a:cs typeface="Arial"/>
              </a:rPr>
              <a:t> </a:t>
            </a:r>
            <a:r>
              <a:rPr dirty="0">
                <a:cs typeface="Arial"/>
              </a:rPr>
              <a:t>HT</a:t>
            </a:r>
            <a:r>
              <a:rPr spc="-30" dirty="0">
                <a:cs typeface="Arial"/>
              </a:rPr>
              <a:t> </a:t>
            </a:r>
            <a:r>
              <a:rPr spc="-10" dirty="0">
                <a:cs typeface="Arial"/>
              </a:rPr>
              <a:t>(g/d</a:t>
            </a:r>
            <a:r>
              <a:rPr lang="en-US" spc="-10" dirty="0">
                <a:cs typeface="Arial"/>
              </a:rPr>
              <a:t>L</a:t>
            </a:r>
            <a:r>
              <a:rPr spc="-10" dirty="0">
                <a:cs typeface="Arial"/>
              </a:rPr>
              <a:t>)</a:t>
            </a:r>
            <a:endParaRPr dirty="0">
              <a:cs typeface="Arial"/>
            </a:endParaRPr>
          </a:p>
        </p:txBody>
      </p:sp>
      <p:sp>
        <p:nvSpPr>
          <p:cNvPr id="17" name="object 17">
            <a:extLst>
              <a:ext uri="{FF2B5EF4-FFF2-40B4-BE49-F238E27FC236}">
                <a16:creationId xmlns:a16="http://schemas.microsoft.com/office/drawing/2014/main" id="{1BF40692-4A7F-297A-C735-189E5B0537AE}"/>
              </a:ext>
            </a:extLst>
          </p:cNvPr>
          <p:cNvSpPr txBox="1"/>
          <p:nvPr/>
        </p:nvSpPr>
        <p:spPr>
          <a:xfrm>
            <a:off x="6253432" y="3953079"/>
            <a:ext cx="1396266" cy="385361"/>
          </a:xfrm>
          <a:prstGeom prst="rect">
            <a:avLst/>
          </a:prstGeom>
        </p:spPr>
        <p:txBody>
          <a:bodyPr vert="horz" wrap="square" lIns="0" tIns="107314" rIns="0" bIns="0" rtlCol="0">
            <a:spAutoFit/>
          </a:bodyPr>
          <a:lstStyle/>
          <a:p>
            <a:pPr marL="27940">
              <a:lnSpc>
                <a:spcPct val="100000"/>
              </a:lnSpc>
              <a:spcBef>
                <a:spcPts val="844"/>
              </a:spcBef>
            </a:pPr>
            <a:r>
              <a:rPr dirty="0">
                <a:cs typeface="Arial"/>
              </a:rPr>
              <a:t>90</a:t>
            </a:r>
            <a:r>
              <a:rPr spc="-5" dirty="0">
                <a:cs typeface="Arial"/>
              </a:rPr>
              <a:t> </a:t>
            </a:r>
            <a:r>
              <a:rPr spc="-10" dirty="0">
                <a:cs typeface="Arial"/>
              </a:rPr>
              <a:t>(81-</a:t>
            </a:r>
            <a:r>
              <a:rPr spc="-20" dirty="0">
                <a:cs typeface="Arial"/>
              </a:rPr>
              <a:t>100)</a:t>
            </a:r>
            <a:endParaRPr lang="en-US" spc="-20" dirty="0">
              <a:cs typeface="Arial"/>
            </a:endParaRPr>
          </a:p>
        </p:txBody>
      </p:sp>
      <p:sp>
        <p:nvSpPr>
          <p:cNvPr id="18" name="object 18">
            <a:extLst>
              <a:ext uri="{FF2B5EF4-FFF2-40B4-BE49-F238E27FC236}">
                <a16:creationId xmlns:a16="http://schemas.microsoft.com/office/drawing/2014/main" id="{F032B480-7118-98C4-8FD8-DB5E835E9380}"/>
              </a:ext>
            </a:extLst>
          </p:cNvPr>
          <p:cNvSpPr txBox="1"/>
          <p:nvPr/>
        </p:nvSpPr>
        <p:spPr>
          <a:xfrm>
            <a:off x="6253432" y="5668410"/>
            <a:ext cx="1077108" cy="288541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>
                <a:cs typeface="Arial"/>
              </a:rPr>
              <a:t>34</a:t>
            </a:r>
            <a:r>
              <a:rPr spc="-5" dirty="0">
                <a:cs typeface="Arial"/>
              </a:rPr>
              <a:t> </a:t>
            </a:r>
            <a:r>
              <a:rPr spc="-10" dirty="0">
                <a:cs typeface="Arial"/>
              </a:rPr>
              <a:t>(31-</a:t>
            </a:r>
            <a:r>
              <a:rPr spc="-25" dirty="0">
                <a:cs typeface="Arial"/>
              </a:rPr>
              <a:t>36)</a:t>
            </a:r>
            <a:endParaRPr dirty="0">
              <a:cs typeface="Arial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C12D61E-2830-4A0C-8B11-00BAFC5A10E6}"/>
              </a:ext>
            </a:extLst>
          </p:cNvPr>
          <p:cNvSpPr txBox="1"/>
          <p:nvPr/>
        </p:nvSpPr>
        <p:spPr>
          <a:xfrm>
            <a:off x="217193" y="1003045"/>
            <a:ext cx="31119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VALORI MISURATI</a:t>
            </a:r>
            <a:endParaRPr lang="it-IT" sz="2400" b="1" dirty="0">
              <a:solidFill>
                <a:srgbClr val="0070C0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8617FD1-82BB-F451-369F-5248DCE6A6E3}"/>
              </a:ext>
            </a:extLst>
          </p:cNvPr>
          <p:cNvSpPr txBox="1"/>
          <p:nvPr/>
        </p:nvSpPr>
        <p:spPr>
          <a:xfrm>
            <a:off x="217193" y="3440223"/>
            <a:ext cx="31119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VALORI DERIVATI</a:t>
            </a:r>
            <a:endParaRPr lang="it-IT" sz="2400" b="1" dirty="0">
              <a:solidFill>
                <a:srgbClr val="0070C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53262E7-8649-2580-5F42-B7CD1DC5A8E9}"/>
              </a:ext>
            </a:extLst>
          </p:cNvPr>
          <p:cNvSpPr txBox="1"/>
          <p:nvPr/>
        </p:nvSpPr>
        <p:spPr>
          <a:xfrm>
            <a:off x="7832207" y="3959278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=</a:t>
            </a:r>
            <a:endParaRPr lang="it-IT" dirty="0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484ACF0-3602-42AF-D380-9F6B964F66E0}"/>
              </a:ext>
            </a:extLst>
          </p:cNvPr>
          <p:cNvCxnSpPr>
            <a:cxnSpLocks/>
          </p:cNvCxnSpPr>
          <p:nvPr/>
        </p:nvCxnSpPr>
        <p:spPr>
          <a:xfrm flipV="1">
            <a:off x="8599454" y="4138012"/>
            <a:ext cx="758634" cy="42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427EA73D-CBC5-EE84-A7E9-8DB35A54718B}"/>
              </a:ext>
            </a:extLst>
          </p:cNvPr>
          <p:cNvSpPr txBox="1"/>
          <p:nvPr/>
        </p:nvSpPr>
        <p:spPr>
          <a:xfrm>
            <a:off x="8628022" y="4174256"/>
            <a:ext cx="904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5.4*10</a:t>
            </a:r>
            <a:r>
              <a:rPr lang="en-US" baseline="30000" dirty="0"/>
              <a:t>6</a:t>
            </a:r>
            <a:endParaRPr lang="it-IT" baseline="30000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3B44B60-2088-CA24-48D2-770F9A9B4982}"/>
              </a:ext>
            </a:extLst>
          </p:cNvPr>
          <p:cNvSpPr txBox="1"/>
          <p:nvPr/>
        </p:nvSpPr>
        <p:spPr>
          <a:xfrm>
            <a:off x="8034590" y="3960407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0.46</a:t>
            </a:r>
            <a:endParaRPr lang="it-IT" dirty="0"/>
          </a:p>
        </p:txBody>
      </p:sp>
      <p:sp>
        <p:nvSpPr>
          <p:cNvPr id="34" name="object 17">
            <a:extLst>
              <a:ext uri="{FF2B5EF4-FFF2-40B4-BE49-F238E27FC236}">
                <a16:creationId xmlns:a16="http://schemas.microsoft.com/office/drawing/2014/main" id="{5136E143-8C64-7521-6805-CDF2BA59E2A7}"/>
              </a:ext>
            </a:extLst>
          </p:cNvPr>
          <p:cNvSpPr txBox="1"/>
          <p:nvPr/>
        </p:nvSpPr>
        <p:spPr>
          <a:xfrm>
            <a:off x="6253432" y="4714824"/>
            <a:ext cx="1396266" cy="385361"/>
          </a:xfrm>
          <a:prstGeom prst="rect">
            <a:avLst/>
          </a:prstGeom>
        </p:spPr>
        <p:txBody>
          <a:bodyPr vert="horz" wrap="square" lIns="0" tIns="10731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45"/>
              </a:spcBef>
            </a:pPr>
            <a:r>
              <a:rPr dirty="0">
                <a:cs typeface="Arial"/>
              </a:rPr>
              <a:t>30</a:t>
            </a:r>
            <a:r>
              <a:rPr spc="-5" dirty="0">
                <a:cs typeface="Arial"/>
              </a:rPr>
              <a:t> </a:t>
            </a:r>
            <a:r>
              <a:rPr spc="-10" dirty="0">
                <a:cs typeface="Arial"/>
              </a:rPr>
              <a:t>(26-</a:t>
            </a:r>
            <a:r>
              <a:rPr spc="-25" dirty="0">
                <a:cs typeface="Arial"/>
              </a:rPr>
              <a:t>34)</a:t>
            </a:r>
            <a:endParaRPr dirty="0">
              <a:cs typeface="Arial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2633FF7-3F85-8F9A-80E7-627A2D52654A}"/>
              </a:ext>
            </a:extLst>
          </p:cNvPr>
          <p:cNvSpPr txBox="1"/>
          <p:nvPr/>
        </p:nvSpPr>
        <p:spPr>
          <a:xfrm>
            <a:off x="8670558" y="3775741"/>
            <a:ext cx="734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 </a:t>
            </a:r>
            <a:r>
              <a:rPr lang="en-US" dirty="0" err="1"/>
              <a:t>mcL</a:t>
            </a:r>
            <a:endParaRPr lang="it-IT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7EB56BD-F774-F27B-D847-230606A37C97}"/>
              </a:ext>
            </a:extLst>
          </p:cNvPr>
          <p:cNvSpPr txBox="1"/>
          <p:nvPr/>
        </p:nvSpPr>
        <p:spPr>
          <a:xfrm>
            <a:off x="9430117" y="3953346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=</a:t>
            </a:r>
            <a:endParaRPr lang="it-IT" dirty="0"/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104042B6-6741-CC73-E39E-0301581798E6}"/>
              </a:ext>
            </a:extLst>
          </p:cNvPr>
          <p:cNvCxnSpPr>
            <a:cxnSpLocks/>
          </p:cNvCxnSpPr>
          <p:nvPr/>
        </p:nvCxnSpPr>
        <p:spPr>
          <a:xfrm>
            <a:off x="9673127" y="4142222"/>
            <a:ext cx="932983" cy="285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5F3D54BE-12D2-AA4B-1D8E-A29BD3412267}"/>
              </a:ext>
            </a:extLst>
          </p:cNvPr>
          <p:cNvSpPr txBox="1"/>
          <p:nvPr/>
        </p:nvSpPr>
        <p:spPr>
          <a:xfrm>
            <a:off x="9701695" y="4174256"/>
            <a:ext cx="904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5.4*10</a:t>
            </a:r>
            <a:r>
              <a:rPr lang="en-US" baseline="30000" dirty="0"/>
              <a:t>6</a:t>
            </a:r>
            <a:endParaRPr lang="it-IT" baseline="30000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E28884E-520B-69A9-AB3D-69F61DC4DFB5}"/>
              </a:ext>
            </a:extLst>
          </p:cNvPr>
          <p:cNvSpPr txBox="1"/>
          <p:nvPr/>
        </p:nvSpPr>
        <p:spPr>
          <a:xfrm>
            <a:off x="9688656" y="3775741"/>
            <a:ext cx="950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1*10</a:t>
            </a:r>
            <a:r>
              <a:rPr lang="en-US" baseline="30000" dirty="0"/>
              <a:t>9</a:t>
            </a:r>
            <a:r>
              <a:rPr lang="en-US" dirty="0"/>
              <a:t> </a:t>
            </a:r>
            <a:r>
              <a:rPr lang="en-US" dirty="0" err="1"/>
              <a:t>fL</a:t>
            </a:r>
            <a:endParaRPr lang="it-IT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CF4961B-C0ED-A073-3542-ED5E5A66EF4A}"/>
              </a:ext>
            </a:extLst>
          </p:cNvPr>
          <p:cNvSpPr txBox="1"/>
          <p:nvPr/>
        </p:nvSpPr>
        <p:spPr>
          <a:xfrm>
            <a:off x="10563120" y="3949559"/>
            <a:ext cx="281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=</a:t>
            </a:r>
            <a:endParaRPr lang="it-IT" dirty="0"/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34696929-C137-FAA6-F24F-57C366AB82E5}"/>
              </a:ext>
            </a:extLst>
          </p:cNvPr>
          <p:cNvCxnSpPr>
            <a:cxnSpLocks/>
          </p:cNvCxnSpPr>
          <p:nvPr/>
        </p:nvCxnSpPr>
        <p:spPr>
          <a:xfrm>
            <a:off x="10775302" y="4138010"/>
            <a:ext cx="43579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86C2066A-6AA6-740F-AC1E-55D561ACF0E4}"/>
              </a:ext>
            </a:extLst>
          </p:cNvPr>
          <p:cNvSpPr txBox="1"/>
          <p:nvPr/>
        </p:nvSpPr>
        <p:spPr>
          <a:xfrm>
            <a:off x="10803870" y="4170044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5.4</a:t>
            </a:r>
            <a:endParaRPr lang="it-IT" baseline="30000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EF9120B-9363-96C9-02A6-E9FB21DD43C0}"/>
              </a:ext>
            </a:extLst>
          </p:cNvPr>
          <p:cNvSpPr txBox="1"/>
          <p:nvPr/>
        </p:nvSpPr>
        <p:spPr>
          <a:xfrm>
            <a:off x="10790831" y="3771529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460</a:t>
            </a:r>
            <a:endParaRPr lang="it-IT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1F38CD9-319A-795C-EBCD-CBBC03735FFA}"/>
              </a:ext>
            </a:extLst>
          </p:cNvPr>
          <p:cNvSpPr txBox="1"/>
          <p:nvPr/>
        </p:nvSpPr>
        <p:spPr>
          <a:xfrm>
            <a:off x="11232363" y="3918588"/>
            <a:ext cx="352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fL</a:t>
            </a:r>
            <a:endParaRPr lang="it-IT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E7A1AF1F-1A37-5426-5723-9E03E3DEF794}"/>
              </a:ext>
            </a:extLst>
          </p:cNvPr>
          <p:cNvSpPr txBox="1"/>
          <p:nvPr/>
        </p:nvSpPr>
        <p:spPr>
          <a:xfrm>
            <a:off x="7827995" y="4829059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=</a:t>
            </a:r>
            <a:endParaRPr lang="it-IT" dirty="0"/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C7F94961-BE99-994C-64B4-826EC9F02AF9}"/>
              </a:ext>
            </a:extLst>
          </p:cNvPr>
          <p:cNvCxnSpPr>
            <a:cxnSpLocks/>
            <a:endCxn id="68" idx="1"/>
          </p:cNvCxnSpPr>
          <p:nvPr/>
        </p:nvCxnSpPr>
        <p:spPr>
          <a:xfrm flipV="1">
            <a:off x="8109788" y="5038103"/>
            <a:ext cx="1853382" cy="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5B07F716-EACA-547B-69CA-5C512F3C3849}"/>
              </a:ext>
            </a:extLst>
          </p:cNvPr>
          <p:cNvSpPr txBox="1"/>
          <p:nvPr/>
        </p:nvSpPr>
        <p:spPr>
          <a:xfrm>
            <a:off x="8073145" y="5074349"/>
            <a:ext cx="13740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5.4*10</a:t>
            </a:r>
            <a:r>
              <a:rPr lang="en-US" baseline="30000" dirty="0"/>
              <a:t>6</a:t>
            </a:r>
            <a:r>
              <a:rPr lang="en-US" dirty="0"/>
              <a:t>/</a:t>
            </a:r>
            <a:r>
              <a:rPr lang="en-US" dirty="0" err="1"/>
              <a:t>mcL</a:t>
            </a:r>
            <a:endParaRPr lang="it-IT" dirty="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6D0D73E7-E33D-79BD-EEF2-E24403307EEE}"/>
              </a:ext>
            </a:extLst>
          </p:cNvPr>
          <p:cNvSpPr txBox="1"/>
          <p:nvPr/>
        </p:nvSpPr>
        <p:spPr>
          <a:xfrm>
            <a:off x="8115681" y="4675834"/>
            <a:ext cx="19465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16*10</a:t>
            </a:r>
            <a:r>
              <a:rPr lang="en-US" baseline="30000" dirty="0"/>
              <a:t>12</a:t>
            </a:r>
            <a:r>
              <a:rPr lang="en-US" dirty="0"/>
              <a:t>pg/10</a:t>
            </a:r>
            <a:r>
              <a:rPr lang="en-US" baseline="30000" dirty="0"/>
              <a:t>5</a:t>
            </a:r>
            <a:r>
              <a:rPr lang="en-US" dirty="0"/>
              <a:t>mcL</a:t>
            </a:r>
            <a:endParaRPr lang="it-IT" dirty="0"/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139472D5-0A21-8FBD-C729-C4F59628BDAB}"/>
              </a:ext>
            </a:extLst>
          </p:cNvPr>
          <p:cNvCxnSpPr>
            <a:cxnSpLocks/>
          </p:cNvCxnSpPr>
          <p:nvPr/>
        </p:nvCxnSpPr>
        <p:spPr>
          <a:xfrm>
            <a:off x="10294844" y="5010874"/>
            <a:ext cx="43579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CD4EF78D-4A7E-8BE5-BB64-D862763A3D83}"/>
              </a:ext>
            </a:extLst>
          </p:cNvPr>
          <p:cNvSpPr txBox="1"/>
          <p:nvPr/>
        </p:nvSpPr>
        <p:spPr>
          <a:xfrm>
            <a:off x="10323412" y="5042908"/>
            <a:ext cx="476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5.4</a:t>
            </a:r>
            <a:endParaRPr lang="it-IT" baseline="30000" dirty="0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EAEB1396-1D1C-ED2D-DFF0-C0A71EE457FC}"/>
              </a:ext>
            </a:extLst>
          </p:cNvPr>
          <p:cNvSpPr txBox="1"/>
          <p:nvPr/>
        </p:nvSpPr>
        <p:spPr>
          <a:xfrm>
            <a:off x="10310373" y="4644393"/>
            <a:ext cx="5357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160</a:t>
            </a:r>
            <a:endParaRPr lang="it-IT" dirty="0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A9AE917F-26B8-4E4A-7EA8-DEEEF48F43F5}"/>
              </a:ext>
            </a:extLst>
          </p:cNvPr>
          <p:cNvSpPr txBox="1"/>
          <p:nvPr/>
        </p:nvSpPr>
        <p:spPr>
          <a:xfrm>
            <a:off x="10751905" y="4791452"/>
            <a:ext cx="4154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pg</a:t>
            </a:r>
            <a:endParaRPr lang="it-IT" dirty="0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31F34D9B-B0E0-D3A0-4963-E7F01750633C}"/>
              </a:ext>
            </a:extLst>
          </p:cNvPr>
          <p:cNvSpPr txBox="1"/>
          <p:nvPr/>
        </p:nvSpPr>
        <p:spPr>
          <a:xfrm>
            <a:off x="9963170" y="4853437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=</a:t>
            </a:r>
            <a:endParaRPr lang="it-IT" dirty="0"/>
          </a:p>
        </p:txBody>
      </p:sp>
      <p:pic>
        <p:nvPicPr>
          <p:cNvPr id="72" name="Picture 71">
            <a:extLst>
              <a:ext uri="{FF2B5EF4-FFF2-40B4-BE49-F238E27FC236}">
                <a16:creationId xmlns:a16="http://schemas.microsoft.com/office/drawing/2014/main" id="{8CC97ABF-15E6-3530-4FEB-B82CE108CD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30637" y="266373"/>
            <a:ext cx="799798" cy="3226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66118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68F9C2A-B8DF-E146-8E75-6AFBBDBA49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467" y="190395"/>
            <a:ext cx="8467426" cy="442851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3E887AC-6CBD-4870-324F-4B8675389A40}"/>
              </a:ext>
            </a:extLst>
          </p:cNvPr>
          <p:cNvSpPr txBox="1"/>
          <p:nvPr/>
        </p:nvSpPr>
        <p:spPr>
          <a:xfrm>
            <a:off x="758035" y="4755581"/>
            <a:ext cx="51164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/>
              <a:t>Valori superiori</a:t>
            </a:r>
          </a:p>
          <a:p>
            <a:r>
              <a:rPr lang="it-IT" sz="2000" dirty="0"/>
              <a:t>Policitemia, disidratazione, alcolismo, diabete, insufficienza renale acuta,</a:t>
            </a:r>
          </a:p>
          <a:p>
            <a:r>
              <a:rPr lang="it-IT" sz="2000" dirty="0"/>
              <a:t>peritonite, uso di diuretici, </a:t>
            </a:r>
          </a:p>
          <a:p>
            <a:r>
              <a:rPr lang="it-IT" sz="2000" dirty="0"/>
              <a:t>ustioni, vomito, </a:t>
            </a:r>
          </a:p>
          <a:p>
            <a:r>
              <a:rPr lang="it-IT" sz="2000" dirty="0" err="1"/>
              <a:t>Emoconcentrazione</a:t>
            </a:r>
            <a:endParaRPr lang="it-IT" sz="2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CA9D6A-6F5F-E990-1247-2D2946C6FED7}"/>
              </a:ext>
            </a:extLst>
          </p:cNvPr>
          <p:cNvSpPr txBox="1"/>
          <p:nvPr/>
        </p:nvSpPr>
        <p:spPr>
          <a:xfrm>
            <a:off x="6204989" y="4611231"/>
            <a:ext cx="511645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/>
              <a:t>Valori inferiori</a:t>
            </a:r>
            <a:endParaRPr lang="it-IT" sz="2000" dirty="0"/>
          </a:p>
          <a:p>
            <a:r>
              <a:rPr lang="it-IT" sz="2000" dirty="0"/>
              <a:t>Anemie, aplasia midollare, carenza di ferro, di vitamina </a:t>
            </a:r>
          </a:p>
          <a:p>
            <a:r>
              <a:rPr lang="it-IT" sz="2000" dirty="0"/>
              <a:t>B12, cirrosi epatica, collagenopatie, emorragie, gravi infezioni, insufficienza renale cronica,</a:t>
            </a:r>
          </a:p>
          <a:p>
            <a:r>
              <a:rPr lang="it-IT" sz="2000" dirty="0"/>
              <a:t>leucemie, tumori maligni, </a:t>
            </a:r>
          </a:p>
          <a:p>
            <a:r>
              <a:rPr lang="it-IT" sz="2000" dirty="0"/>
              <a:t>emodiluizione.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641254B-DB40-EC6E-6ED1-EE62443DF0A1}"/>
              </a:ext>
            </a:extLst>
          </p:cNvPr>
          <p:cNvSpPr txBox="1"/>
          <p:nvPr/>
        </p:nvSpPr>
        <p:spPr>
          <a:xfrm>
            <a:off x="4713806" y="2102631"/>
            <a:ext cx="433239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Valori di riferimento: </a:t>
            </a:r>
            <a:br>
              <a:rPr lang="it-IT" sz="2800" dirty="0"/>
            </a:br>
            <a:r>
              <a:rPr lang="it-IT" sz="2800" dirty="0"/>
              <a:t>♂ 38-48% </a:t>
            </a:r>
            <a:br>
              <a:rPr lang="it-IT" sz="2800" dirty="0"/>
            </a:br>
            <a:r>
              <a:rPr lang="it-IT" sz="2800" dirty="0"/>
              <a:t>♀ 36-46%</a:t>
            </a:r>
          </a:p>
        </p:txBody>
      </p:sp>
    </p:spTree>
    <p:extLst>
      <p:ext uri="{BB962C8B-B14F-4D97-AF65-F5344CB8AC3E}">
        <p14:creationId xmlns:p14="http://schemas.microsoft.com/office/powerpoint/2010/main" val="183972307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8A0674C-5E5D-6B38-968D-46E32E3182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165" y="460181"/>
            <a:ext cx="5821835" cy="43952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D7003F8-32DC-66B0-B925-CD8B1B1F82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6663" y="2163822"/>
            <a:ext cx="3252167" cy="41100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D1D14FC-94E6-C039-7B9A-6671F2D2B6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94765" y="2163822"/>
            <a:ext cx="2802605" cy="4197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70962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F8C3047-608F-FCBE-5F7F-88AD44C825AF}"/>
              </a:ext>
            </a:extLst>
          </p:cNvPr>
          <p:cNvSpPr txBox="1"/>
          <p:nvPr/>
        </p:nvSpPr>
        <p:spPr>
          <a:xfrm>
            <a:off x="6906827" y="1288819"/>
            <a:ext cx="512907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In un controllo effettuato la mattina del </a:t>
            </a:r>
            <a:r>
              <a:rPr lang="it-IT" b="1" dirty="0"/>
              <a:t>5 giugno 1999</a:t>
            </a:r>
            <a:r>
              <a:rPr lang="it-IT" dirty="0"/>
              <a:t> a Madonna di Campiglio verrà squalificato per un ematocrito </a:t>
            </a:r>
            <a:r>
              <a:rPr lang="it-IT" b="1" dirty="0"/>
              <a:t>del 52%</a:t>
            </a:r>
            <a:r>
              <a:rPr lang="it-IT" dirty="0"/>
              <a:t> 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EA3A079-212C-08DA-7387-539F869C0F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542" y="1288819"/>
            <a:ext cx="6397282" cy="354063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5AA1D50-C463-DFEF-8AF4-C3B7C0D371B2}"/>
              </a:ext>
            </a:extLst>
          </p:cNvPr>
          <p:cNvSpPr txBox="1"/>
          <p:nvPr/>
        </p:nvSpPr>
        <p:spPr>
          <a:xfrm>
            <a:off x="253755" y="4952804"/>
            <a:ext cx="63368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i="0" dirty="0">
                <a:solidFill>
                  <a:srgbClr val="222222"/>
                </a:solidFill>
                <a:effectLst/>
                <a:latin typeface="Helvetica Neue"/>
              </a:rPr>
              <a:t>Marco Pantani, 30 maggio 1999, salita di Oropa (Biella)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1448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06B947-FF17-4C62-9BB9-F6B7636FC9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>
            <a:extLst>
              <a:ext uri="{FF2B5EF4-FFF2-40B4-BE49-F238E27FC236}">
                <a16:creationId xmlns:a16="http://schemas.microsoft.com/office/drawing/2014/main" id="{053F0AD9-3585-CBF5-2D26-4434FFB7B6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2320" y="864544"/>
            <a:ext cx="3744913" cy="287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9">
            <a:extLst>
              <a:ext uri="{FF2B5EF4-FFF2-40B4-BE49-F238E27FC236}">
                <a16:creationId xmlns:a16="http://schemas.microsoft.com/office/drawing/2014/main" id="{DD07BD35-6810-B0B4-DBF1-1E1AE42CF6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2320" y="4140796"/>
            <a:ext cx="3705225" cy="176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ttangolo 25">
            <a:extLst>
              <a:ext uri="{FF2B5EF4-FFF2-40B4-BE49-F238E27FC236}">
                <a16:creationId xmlns:a16="http://schemas.microsoft.com/office/drawing/2014/main" id="{217BB0D9-B563-E6AA-CAB3-E602CD558D63}"/>
              </a:ext>
            </a:extLst>
          </p:cNvPr>
          <p:cNvSpPr/>
          <p:nvPr/>
        </p:nvSpPr>
        <p:spPr>
          <a:xfrm>
            <a:off x="4683245" y="2979642"/>
            <a:ext cx="7209751" cy="29523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800" b="1" dirty="0">
                <a:solidFill>
                  <a:schemeClr val="tx1"/>
                </a:solidFill>
              </a:rPr>
              <a:t>SINTOMI E SEGNI LEGATI ALL’ANEMIA</a:t>
            </a:r>
          </a:p>
          <a:p>
            <a:endParaRPr lang="it-IT" sz="2400" dirty="0">
              <a:solidFill>
                <a:schemeClr val="tx1"/>
              </a:solidFill>
            </a:endParaRPr>
          </a:p>
          <a:p>
            <a:pPr>
              <a:buFontTx/>
              <a:buChar char="-"/>
            </a:pPr>
            <a:r>
              <a:rPr lang="it-IT" sz="2400" dirty="0">
                <a:solidFill>
                  <a:schemeClr val="tx1"/>
                </a:solidFill>
              </a:rPr>
              <a:t> cefalea, affaticamento, tachicardia,</a:t>
            </a:r>
          </a:p>
          <a:p>
            <a:pPr>
              <a:buFontTx/>
              <a:buChar char="-"/>
            </a:pPr>
            <a:r>
              <a:rPr lang="it-IT" sz="2400" dirty="0">
                <a:solidFill>
                  <a:schemeClr val="tx1"/>
                </a:solidFill>
              </a:rPr>
              <a:t> mancanza del respiro (dispnea) da sforzo,</a:t>
            </a:r>
          </a:p>
          <a:p>
            <a:pPr>
              <a:buFontTx/>
              <a:buChar char="-"/>
            </a:pPr>
            <a:r>
              <a:rPr lang="it-IT" sz="2400" dirty="0">
                <a:solidFill>
                  <a:schemeClr val="tx1"/>
                </a:solidFill>
              </a:rPr>
              <a:t> irritabilità, insonnia, pallore</a:t>
            </a:r>
          </a:p>
          <a:p>
            <a:pPr>
              <a:buFontTx/>
              <a:buChar char="-"/>
            </a:pPr>
            <a:r>
              <a:rPr lang="it-IT" sz="2400" dirty="0">
                <a:solidFill>
                  <a:schemeClr val="tx1"/>
                </a:solidFill>
              </a:rPr>
              <a:t> disturbi da diminuita ossigenazione (</a:t>
            </a:r>
            <a:r>
              <a:rPr lang="it-IT" sz="2400" dirty="0" err="1">
                <a:solidFill>
                  <a:schemeClr val="tx1"/>
                </a:solidFill>
              </a:rPr>
              <a:t>claudicatio</a:t>
            </a:r>
            <a:r>
              <a:rPr lang="it-IT" sz="2400" dirty="0">
                <a:solidFill>
                  <a:schemeClr val="tx1"/>
                </a:solidFill>
              </a:rPr>
              <a:t> </a:t>
            </a:r>
            <a:r>
              <a:rPr lang="it-IT" sz="2400" dirty="0" err="1">
                <a:solidFill>
                  <a:schemeClr val="tx1"/>
                </a:solidFill>
              </a:rPr>
              <a:t>intermittens</a:t>
            </a:r>
            <a:r>
              <a:rPr lang="it-IT" sz="2400" dirty="0">
                <a:solidFill>
                  <a:schemeClr val="tx1"/>
                </a:solidFill>
              </a:rPr>
              <a:t>) </a:t>
            </a:r>
          </a:p>
          <a:p>
            <a:pPr>
              <a:buFontTx/>
              <a:buChar char="-"/>
            </a:pPr>
            <a:r>
              <a:rPr lang="it-IT" sz="2400" dirty="0">
                <a:solidFill>
                  <a:schemeClr val="tx1"/>
                </a:solidFill>
              </a:rPr>
              <a:t> crampi notturni, dolore precordiale di tipo anginoso</a:t>
            </a:r>
          </a:p>
        </p:txBody>
      </p:sp>
    </p:spTree>
    <p:extLst>
      <p:ext uri="{BB962C8B-B14F-4D97-AF65-F5344CB8AC3E}">
        <p14:creationId xmlns:p14="http://schemas.microsoft.com/office/powerpoint/2010/main" val="319764876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70B252D-362F-6B74-F971-78FDBC2336BB}"/>
              </a:ext>
            </a:extLst>
          </p:cNvPr>
          <p:cNvSpPr txBox="1"/>
          <p:nvPr/>
        </p:nvSpPr>
        <p:spPr>
          <a:xfrm>
            <a:off x="519492" y="2991561"/>
            <a:ext cx="10609729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800" dirty="0"/>
              <a:t>Classificazione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it-IT" sz="2800" dirty="0"/>
              <a:t>Fisiopatologia: </a:t>
            </a:r>
            <a:r>
              <a:rPr lang="it-IT" sz="2800" dirty="0" err="1"/>
              <a:t>iporigenerative</a:t>
            </a:r>
            <a:r>
              <a:rPr lang="it-IT" sz="2800" dirty="0"/>
              <a:t>, emolitiche, da perdita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it-IT" sz="2800" dirty="0"/>
              <a:t>Contenuto di emoglobina dei globuli rossi: normo-, </a:t>
            </a:r>
            <a:r>
              <a:rPr lang="it-IT" sz="2800" dirty="0" err="1"/>
              <a:t>ipo</a:t>
            </a:r>
            <a:r>
              <a:rPr lang="it-IT" sz="2800" dirty="0"/>
              <a:t>-, ipercromiche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it-IT" sz="2800" dirty="0"/>
              <a:t>Volume dei GR: microcitiche, normocitiche e macrocitiche.</a:t>
            </a: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A3950A52-1388-719D-1A42-CC64B7DB3DA9}"/>
              </a:ext>
            </a:extLst>
          </p:cNvPr>
          <p:cNvSpPr txBox="1"/>
          <p:nvPr/>
        </p:nvSpPr>
        <p:spPr>
          <a:xfrm>
            <a:off x="277816" y="189932"/>
            <a:ext cx="9947297" cy="50398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en-US" sz="3200" b="1" dirty="0">
                <a:solidFill>
                  <a:srgbClr val="0070C0"/>
                </a:solidFill>
                <a:cs typeface="Arial"/>
              </a:rPr>
              <a:t>EMOCROMO: la </a:t>
            </a:r>
            <a:r>
              <a:rPr lang="en-US" sz="3200" b="1" dirty="0" err="1">
                <a:solidFill>
                  <a:srgbClr val="0070C0"/>
                </a:solidFill>
                <a:cs typeface="Arial"/>
              </a:rPr>
              <a:t>chiave</a:t>
            </a:r>
            <a:r>
              <a:rPr lang="en-US" sz="3200" b="1" dirty="0">
                <a:solidFill>
                  <a:srgbClr val="0070C0"/>
                </a:solidFill>
                <a:cs typeface="Arial"/>
              </a:rPr>
              <a:t> per </a:t>
            </a:r>
            <a:r>
              <a:rPr lang="en-US" sz="3200" b="1" dirty="0" err="1">
                <a:solidFill>
                  <a:srgbClr val="0070C0"/>
                </a:solidFill>
                <a:cs typeface="Arial"/>
              </a:rPr>
              <a:t>capire</a:t>
            </a:r>
            <a:r>
              <a:rPr lang="en-US" sz="3200" b="1" dirty="0">
                <a:solidFill>
                  <a:srgbClr val="0070C0"/>
                </a:solidFill>
                <a:cs typeface="Arial"/>
              </a:rPr>
              <a:t> le </a:t>
            </a:r>
            <a:r>
              <a:rPr lang="en-US" sz="3200" b="1" dirty="0" err="1">
                <a:solidFill>
                  <a:srgbClr val="0070C0"/>
                </a:solidFill>
                <a:cs typeface="Arial"/>
              </a:rPr>
              <a:t>anemie</a:t>
            </a:r>
            <a:endParaRPr sz="3200" b="1" dirty="0">
              <a:solidFill>
                <a:srgbClr val="0070C0"/>
              </a:solidFill>
              <a:cs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525132-D994-EFEB-16C9-B691A6426A09}"/>
              </a:ext>
            </a:extLst>
          </p:cNvPr>
          <p:cNvSpPr txBox="1"/>
          <p:nvPr/>
        </p:nvSpPr>
        <p:spPr>
          <a:xfrm>
            <a:off x="519492" y="1057908"/>
            <a:ext cx="544122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b="1" dirty="0" err="1"/>
              <a:t>Hb</a:t>
            </a:r>
            <a:r>
              <a:rPr lang="it-IT" sz="2400" dirty="0"/>
              <a:t> &lt; 12 (♀) o 13 (♂) g/dL </a:t>
            </a:r>
            <a:br>
              <a:rPr lang="it-IT" sz="2400" dirty="0"/>
            </a:br>
            <a:r>
              <a:rPr lang="it-IT" sz="2400" dirty="0"/>
              <a:t>Anemia moderata: 8 ≤ </a:t>
            </a:r>
            <a:r>
              <a:rPr lang="it-IT" sz="2400" dirty="0" err="1"/>
              <a:t>Hb</a:t>
            </a:r>
            <a:r>
              <a:rPr lang="it-IT" sz="2400" dirty="0"/>
              <a:t> &lt; 10 g/dL</a:t>
            </a:r>
          </a:p>
          <a:p>
            <a:r>
              <a:rPr lang="it-IT" sz="2400" dirty="0"/>
              <a:t> Anemia severa: 6 ≤ </a:t>
            </a:r>
            <a:r>
              <a:rPr lang="it-IT" sz="2400" dirty="0" err="1"/>
              <a:t>Hb</a:t>
            </a:r>
            <a:r>
              <a:rPr lang="it-IT" sz="2400" dirty="0"/>
              <a:t> &lt; 8g/dL</a:t>
            </a:r>
          </a:p>
          <a:p>
            <a:r>
              <a:rPr lang="it-IT" sz="2400" dirty="0"/>
              <a:t> Anemia grave: </a:t>
            </a:r>
            <a:r>
              <a:rPr lang="it-IT" sz="2400" dirty="0" err="1"/>
              <a:t>Hb</a:t>
            </a:r>
            <a:r>
              <a:rPr lang="it-IT" sz="2400" dirty="0"/>
              <a:t> &lt;6 g/dL</a:t>
            </a:r>
          </a:p>
        </p:txBody>
      </p:sp>
    </p:spTree>
    <p:extLst>
      <p:ext uri="{BB962C8B-B14F-4D97-AF65-F5344CB8AC3E}">
        <p14:creationId xmlns:p14="http://schemas.microsoft.com/office/powerpoint/2010/main" val="5499485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51BD400-5B39-8EAD-D6FA-4AF4CF25A993}"/>
              </a:ext>
            </a:extLst>
          </p:cNvPr>
          <p:cNvSpPr txBox="1"/>
          <p:nvPr/>
        </p:nvSpPr>
        <p:spPr>
          <a:xfrm>
            <a:off x="293050" y="2740123"/>
            <a:ext cx="73234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230 x10</a:t>
            </a:r>
            <a:r>
              <a:rPr lang="it-IT" baseline="30000" dirty="0"/>
              <a:t>9</a:t>
            </a:r>
            <a:r>
              <a:rPr lang="it-IT" dirty="0"/>
              <a:t> nuclei da digerire / giorno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DE07445-F4C2-04C0-315E-58CEA4558D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050" y="187074"/>
            <a:ext cx="7257142" cy="243283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7AFC0DA-F6E9-5F53-C3D0-7ACA045DC4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8973" y="2304243"/>
            <a:ext cx="4372585" cy="3867690"/>
          </a:xfrm>
          <a:prstGeom prst="rect">
            <a:avLst/>
          </a:prstGeom>
        </p:spPr>
      </p:pic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31304FEB-4988-8B92-D1EA-16C91AF5E9A2}"/>
              </a:ext>
            </a:extLst>
          </p:cNvPr>
          <p:cNvSpPr/>
          <p:nvPr/>
        </p:nvSpPr>
        <p:spPr>
          <a:xfrm>
            <a:off x="5931245" y="4216747"/>
            <a:ext cx="1614616" cy="1604165"/>
          </a:xfrm>
          <a:prstGeom prst="triangle">
            <a:avLst>
              <a:gd name="adj" fmla="val 1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7FC4277-8D94-58DF-C349-18F7C156E3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290" y="3429000"/>
            <a:ext cx="2697284" cy="2468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718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65CA055-01F8-D6B5-A992-723351784685}"/>
              </a:ext>
            </a:extLst>
          </p:cNvPr>
          <p:cNvSpPr txBox="1"/>
          <p:nvPr/>
        </p:nvSpPr>
        <p:spPr>
          <a:xfrm>
            <a:off x="244492" y="234712"/>
            <a:ext cx="117649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rgbClr val="0070C0"/>
                </a:solidFill>
              </a:rPr>
              <a:t>Conteggio dei reticolociti nel sangue intero: indice di rigenerazione midollare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6AC8F50-34A3-5A56-D4CA-5DDEAD4C6051}"/>
              </a:ext>
            </a:extLst>
          </p:cNvPr>
          <p:cNvSpPr txBox="1"/>
          <p:nvPr/>
        </p:nvSpPr>
        <p:spPr>
          <a:xfrm>
            <a:off x="280028" y="833952"/>
            <a:ext cx="6668434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200" dirty="0"/>
              <a:t>Durante uno stress emopoietico il tempo di maturazione degli eritroblasti nel midollo si può ridurre fino a meno di 1/3 (da 3,5 a 1,0), permettendo ai reticolociti di circolare più a lungo nel sangue periferico.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D951ED6-1B42-EB20-EFDE-260C3F5F9B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352" y="2570361"/>
            <a:ext cx="6609602" cy="381444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4B871E9-AF36-952E-B9B4-84590089BDAB}"/>
              </a:ext>
            </a:extLst>
          </p:cNvPr>
          <p:cNvSpPr txBox="1"/>
          <p:nvPr/>
        </p:nvSpPr>
        <p:spPr>
          <a:xfrm>
            <a:off x="583352" y="6416590"/>
            <a:ext cx="91621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Indice di produzione dei reticolociti: adeguatezza della rigenerazione rispetto al grado di anemia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7AB0027-2064-438B-0F82-647C9FFDA0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9912" y="1688327"/>
            <a:ext cx="4122303" cy="209851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5726469-BA5D-106B-26FB-DEFB1A440C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11264" y="4195231"/>
            <a:ext cx="1997221" cy="1969736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71AFF64-A4F4-6EA3-9414-5CF2C18C3755}"/>
              </a:ext>
            </a:extLst>
          </p:cNvPr>
          <p:cNvCxnSpPr>
            <a:cxnSpLocks/>
          </p:cNvCxnSpPr>
          <p:nvPr/>
        </p:nvCxnSpPr>
        <p:spPr>
          <a:xfrm>
            <a:off x="10082852" y="1506069"/>
            <a:ext cx="0" cy="198038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Arrow: Left 9">
            <a:extLst>
              <a:ext uri="{FF2B5EF4-FFF2-40B4-BE49-F238E27FC236}">
                <a16:creationId xmlns:a16="http://schemas.microsoft.com/office/drawing/2014/main" id="{A39F42AD-16E0-ED41-3F14-E0A11787D3C8}"/>
              </a:ext>
            </a:extLst>
          </p:cNvPr>
          <p:cNvSpPr/>
          <p:nvPr/>
        </p:nvSpPr>
        <p:spPr>
          <a:xfrm>
            <a:off x="9745453" y="1445613"/>
            <a:ext cx="337399" cy="151585"/>
          </a:xfrm>
          <a:prstGeom prst="lef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6145368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5A61D401-68A5-E1CF-C549-4D6FAAE1E16F}"/>
              </a:ext>
            </a:extLst>
          </p:cNvPr>
          <p:cNvSpPr txBox="1"/>
          <p:nvPr/>
        </p:nvSpPr>
        <p:spPr>
          <a:xfrm>
            <a:off x="254697" y="293569"/>
            <a:ext cx="1024820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/>
              <a:t>RETICOLOCITI</a:t>
            </a:r>
            <a:r>
              <a:rPr lang="it-IT" sz="2400" dirty="0"/>
              <a:t> % dei GR: 0,5-2%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/>
              <a:t>Numero assoluto: 25.000-100.000/</a:t>
            </a:r>
            <a:r>
              <a:rPr lang="it-IT" sz="2400" dirty="0" err="1"/>
              <a:t>mcL</a:t>
            </a:r>
            <a:endParaRPr lang="it-IT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/>
              <a:t>Un elevato N° di reticolociti è indice di una risposta midollare all’anemia.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/>
              <a:t>Un ridotto N° di reticolociti in un paziente anemico è indice di insufficienza  midollare.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/>
              <a:t>RPI&gt;3 risposta del midollo al grado di anemia del paziente è adeguata,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/>
              <a:t>RPI&lt;2 risposta del midollo al grado di anemia del paziente inadeguata</a:t>
            </a:r>
          </a:p>
        </p:txBody>
      </p:sp>
      <p:sp>
        <p:nvSpPr>
          <p:cNvPr id="18434" name="Segnaposto contenuto 2">
            <a:extLst>
              <a:ext uri="{FF2B5EF4-FFF2-40B4-BE49-F238E27FC236}">
                <a16:creationId xmlns:a16="http://schemas.microsoft.com/office/drawing/2014/main" id="{32238D46-CD0F-117F-5362-83E82AAB3837}"/>
              </a:ext>
            </a:extLst>
          </p:cNvPr>
          <p:cNvSpPr txBox="1">
            <a:spLocks/>
          </p:cNvSpPr>
          <p:nvPr/>
        </p:nvSpPr>
        <p:spPr>
          <a:xfrm>
            <a:off x="254697" y="3899204"/>
            <a:ext cx="11109253" cy="2131827"/>
          </a:xfrm>
          <a:prstGeom prst="rect">
            <a:avLst/>
          </a:prstGeom>
          <a:ln w="28575">
            <a:solidFill>
              <a:srgbClr val="0070C0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Clr>
                <a:srgbClr val="B32C16"/>
              </a:buClr>
              <a:buFont typeface="Arial" panose="020B0604020202020204" pitchFamily="34" charset="0"/>
              <a:buNone/>
            </a:pPr>
            <a:r>
              <a:rPr lang="it-IT" altLang="it-IT" dirty="0"/>
              <a:t>La quota di </a:t>
            </a:r>
            <a:r>
              <a:rPr lang="it-IT" altLang="it-IT" dirty="0">
                <a:solidFill>
                  <a:srgbClr val="0070C0"/>
                </a:solidFill>
              </a:rPr>
              <a:t>reticolociti </a:t>
            </a:r>
            <a:r>
              <a:rPr lang="it-IT" altLang="it-IT" dirty="0"/>
              <a:t>presenti nel sangue periferico e di </a:t>
            </a:r>
            <a:r>
              <a:rPr lang="it-IT" altLang="it-IT" dirty="0">
                <a:solidFill>
                  <a:srgbClr val="0070C0"/>
                </a:solidFill>
              </a:rPr>
              <a:t>eritroblasti </a:t>
            </a:r>
            <a:r>
              <a:rPr lang="it-IT" altLang="it-IT" dirty="0"/>
              <a:t>nel midollo può dare indicazioni sul tipo di anemia:</a:t>
            </a:r>
          </a:p>
          <a:p>
            <a:pPr marL="0" indent="0" algn="just">
              <a:buClr>
                <a:srgbClr val="B32C16"/>
              </a:buClr>
            </a:pPr>
            <a:r>
              <a:rPr lang="it-IT" altLang="it-IT" dirty="0">
                <a:solidFill>
                  <a:srgbClr val="FF0000"/>
                </a:solidFill>
              </a:rPr>
              <a:t>Iper-rigenerativa</a:t>
            </a:r>
            <a:r>
              <a:rPr lang="it-IT" altLang="it-IT" dirty="0"/>
              <a:t>: reticolociti ed eritroblasti aumentati</a:t>
            </a:r>
          </a:p>
          <a:p>
            <a:pPr marL="0" indent="0" algn="just">
              <a:buClr>
                <a:srgbClr val="B32C16"/>
              </a:buClr>
            </a:pPr>
            <a:r>
              <a:rPr lang="it-IT" altLang="it-IT" dirty="0">
                <a:solidFill>
                  <a:srgbClr val="FF0000"/>
                </a:solidFill>
              </a:rPr>
              <a:t>Ipo o arigenerativa</a:t>
            </a:r>
            <a:r>
              <a:rPr lang="it-IT" altLang="it-IT" dirty="0"/>
              <a:t>: reticolociti ed eritroblasti diminuiti</a:t>
            </a:r>
          </a:p>
        </p:txBody>
      </p:sp>
    </p:spTree>
    <p:extLst>
      <p:ext uri="{BB962C8B-B14F-4D97-AF65-F5344CB8AC3E}">
        <p14:creationId xmlns:p14="http://schemas.microsoft.com/office/powerpoint/2010/main" val="3855280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4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1FFDDF8-EE6D-DA30-DECF-6EC2FA388353}"/>
              </a:ext>
            </a:extLst>
          </p:cNvPr>
          <p:cNvSpPr txBox="1"/>
          <p:nvPr/>
        </p:nvSpPr>
        <p:spPr>
          <a:xfrm>
            <a:off x="349250" y="273050"/>
            <a:ext cx="10496550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it-IT" sz="2400" dirty="0"/>
              <a:t>Ret 2% sono normali in un soggetto «non anemico»</a:t>
            </a:r>
            <a:br>
              <a:rPr lang="it-IT" sz="2400" dirty="0"/>
            </a:br>
            <a:r>
              <a:rPr lang="it-IT" sz="2400" dirty="0"/>
              <a:t>In un soggetto anemico si deve valutare la conta corretta dei reticolociti</a:t>
            </a:r>
          </a:p>
          <a:p>
            <a:pPr>
              <a:spcAft>
                <a:spcPts val="1200"/>
              </a:spcAft>
            </a:pPr>
            <a:r>
              <a:rPr lang="it-IT" sz="2400" b="1" dirty="0"/>
              <a:t>Conta Ret corretta </a:t>
            </a:r>
            <a:r>
              <a:rPr lang="it-IT" sz="2400" dirty="0"/>
              <a:t>=  Ret % x (</a:t>
            </a:r>
            <a:r>
              <a:rPr lang="it-IT" sz="2400" dirty="0" err="1"/>
              <a:t>Ht</a:t>
            </a:r>
            <a:r>
              <a:rPr lang="it-IT" sz="2400" dirty="0"/>
              <a:t> attuale/ </a:t>
            </a:r>
            <a:r>
              <a:rPr lang="it-IT" sz="2400" dirty="0" err="1"/>
              <a:t>Ht</a:t>
            </a:r>
            <a:r>
              <a:rPr lang="it-IT" sz="2400" dirty="0"/>
              <a:t> ideale)</a:t>
            </a:r>
          </a:p>
          <a:p>
            <a:pPr>
              <a:spcAft>
                <a:spcPts val="1200"/>
              </a:spcAft>
            </a:pPr>
            <a:r>
              <a:rPr lang="it-IT" sz="2400" dirty="0"/>
              <a:t>Se ho 4% di Ret ma 30 di </a:t>
            </a:r>
            <a:r>
              <a:rPr lang="it-IT" sz="2400" dirty="0" err="1"/>
              <a:t>Ht</a:t>
            </a:r>
            <a:r>
              <a:rPr lang="it-IT" sz="2400" dirty="0"/>
              <a:t>, i Ret corretti saranno 4% x 30/40 = 3%</a:t>
            </a:r>
          </a:p>
          <a:p>
            <a:pPr>
              <a:spcAft>
                <a:spcPts val="1200"/>
              </a:spcAft>
            </a:pPr>
            <a:r>
              <a:rPr lang="it-IT" sz="2400" dirty="0"/>
              <a:t>Per tenere in conto anche l’aumento spurio (dovuto al minor tempo midollare) devo correggere anche per l’indice di maturazione</a:t>
            </a:r>
          </a:p>
          <a:p>
            <a:pPr>
              <a:spcAft>
                <a:spcPts val="1200"/>
              </a:spcAft>
            </a:pPr>
            <a:r>
              <a:rPr lang="it-IT" sz="2400" b="1" dirty="0"/>
              <a:t>Indice reticolocitario (RPI) </a:t>
            </a:r>
            <a:r>
              <a:rPr lang="it-IT" sz="2400" dirty="0"/>
              <a:t>= Conta Ret corretta / indice di maturazione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A5585FC-DBEC-81A7-2A1E-B91B9B5E8A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250" y="3879274"/>
            <a:ext cx="3951075" cy="209367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CB319B6-55BA-C5DA-76AC-00B37C071A79}"/>
              </a:ext>
            </a:extLst>
          </p:cNvPr>
          <p:cNvSpPr txBox="1"/>
          <p:nvPr/>
        </p:nvSpPr>
        <p:spPr>
          <a:xfrm>
            <a:off x="4788000" y="4010400"/>
            <a:ext cx="6516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/>
              <a:t>RPI = </a:t>
            </a:r>
            <a:r>
              <a:rPr lang="it-IT" sz="2400" dirty="0"/>
              <a:t>3 / 1.5 = 2</a:t>
            </a:r>
          </a:p>
          <a:p>
            <a:endParaRPr lang="it-IT" sz="2400" dirty="0"/>
          </a:p>
          <a:p>
            <a:r>
              <a:rPr lang="it-IT" sz="2400" dirty="0"/>
              <a:t>(che è una risposta inadeguata al grado di anemia)</a:t>
            </a:r>
          </a:p>
        </p:txBody>
      </p:sp>
    </p:spTree>
    <p:extLst>
      <p:ext uri="{BB962C8B-B14F-4D97-AF65-F5344CB8AC3E}">
        <p14:creationId xmlns:p14="http://schemas.microsoft.com/office/powerpoint/2010/main" val="280100733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5E22A7-723C-C453-C9D2-67253D0F45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9183937-8870-F106-9F20-7FD06FEE7562}"/>
              </a:ext>
            </a:extLst>
          </p:cNvPr>
          <p:cNvSpPr txBox="1"/>
          <p:nvPr/>
        </p:nvSpPr>
        <p:spPr>
          <a:xfrm>
            <a:off x="6133021" y="1692397"/>
            <a:ext cx="8336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MCV</a:t>
            </a:r>
            <a:endParaRPr lang="it-IT" sz="24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9F17A4D-F939-02C6-154D-AB8FB03F25C3}"/>
              </a:ext>
            </a:extLst>
          </p:cNvPr>
          <p:cNvSpPr txBox="1"/>
          <p:nvPr/>
        </p:nvSpPr>
        <p:spPr>
          <a:xfrm>
            <a:off x="6032825" y="884931"/>
            <a:ext cx="40157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↓ Hb </a:t>
            </a:r>
            <a:r>
              <a:rPr lang="it-IT" sz="2400" dirty="0"/>
              <a:t>&lt; 12 (♀) o 13 (♂) g/dL</a:t>
            </a:r>
            <a:endParaRPr lang="it-IT" sz="2400" b="1" dirty="0"/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8F4F858E-0FCC-CB9A-DAF4-07A1956604EB}"/>
              </a:ext>
            </a:extLst>
          </p:cNvPr>
          <p:cNvSpPr/>
          <p:nvPr/>
        </p:nvSpPr>
        <p:spPr>
          <a:xfrm>
            <a:off x="6456364" y="1384485"/>
            <a:ext cx="186922" cy="270023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BFDC4ED-715B-9CF3-D072-3A6E0E09C4AE}"/>
              </a:ext>
            </a:extLst>
          </p:cNvPr>
          <p:cNvCxnSpPr>
            <a:cxnSpLocks/>
          </p:cNvCxnSpPr>
          <p:nvPr/>
        </p:nvCxnSpPr>
        <p:spPr>
          <a:xfrm flipH="1">
            <a:off x="4597269" y="2243059"/>
            <a:ext cx="1076020" cy="35363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58A1D32-32A3-52BA-A304-5EA2588E4B30}"/>
              </a:ext>
            </a:extLst>
          </p:cNvPr>
          <p:cNvCxnSpPr>
            <a:cxnSpLocks/>
          </p:cNvCxnSpPr>
          <p:nvPr/>
        </p:nvCxnSpPr>
        <p:spPr>
          <a:xfrm>
            <a:off x="6533365" y="2243059"/>
            <a:ext cx="0" cy="39320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33A3F96-8B96-DBB0-A968-9AE83401137B}"/>
              </a:ext>
            </a:extLst>
          </p:cNvPr>
          <p:cNvCxnSpPr>
            <a:cxnSpLocks/>
          </p:cNvCxnSpPr>
          <p:nvPr/>
        </p:nvCxnSpPr>
        <p:spPr>
          <a:xfrm>
            <a:off x="7259646" y="2248953"/>
            <a:ext cx="1225012" cy="38731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BAED292A-651D-7A0B-5DA6-7EF1071FD93B}"/>
              </a:ext>
            </a:extLst>
          </p:cNvPr>
          <p:cNvSpPr txBox="1"/>
          <p:nvPr/>
        </p:nvSpPr>
        <p:spPr>
          <a:xfrm>
            <a:off x="3419570" y="2636267"/>
            <a:ext cx="24072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↓ micro (&lt;80 </a:t>
            </a:r>
            <a:r>
              <a:rPr lang="en-US" sz="2400" b="1" dirty="0" err="1"/>
              <a:t>fL</a:t>
            </a:r>
            <a:r>
              <a:rPr lang="en-US" sz="2400" b="1" dirty="0"/>
              <a:t>)</a:t>
            </a:r>
            <a:endParaRPr lang="it-IT" sz="2400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9E68C72-DAA1-931E-33B8-E25506324259}"/>
              </a:ext>
            </a:extLst>
          </p:cNvPr>
          <p:cNvSpPr txBox="1"/>
          <p:nvPr/>
        </p:nvSpPr>
        <p:spPr>
          <a:xfrm>
            <a:off x="8201750" y="2636266"/>
            <a:ext cx="27334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↑ macro (&gt;95 </a:t>
            </a:r>
            <a:r>
              <a:rPr lang="en-US" sz="2400" b="1" dirty="0" err="1"/>
              <a:t>fL</a:t>
            </a:r>
            <a:r>
              <a:rPr lang="en-US" sz="2400" b="1" dirty="0"/>
              <a:t>)</a:t>
            </a:r>
            <a:endParaRPr lang="it-IT" sz="2400" b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927C554-D15A-96F0-E5AC-2A823E83D8D5}"/>
              </a:ext>
            </a:extLst>
          </p:cNvPr>
          <p:cNvSpPr txBox="1"/>
          <p:nvPr/>
        </p:nvSpPr>
        <p:spPr>
          <a:xfrm>
            <a:off x="5985830" y="2636266"/>
            <a:ext cx="10950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/>
              <a:t>normo</a:t>
            </a:r>
            <a:endParaRPr lang="it-IT" sz="2400" b="1" dirty="0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27C0BF1-C18E-AA22-4723-7C45E201A294}"/>
              </a:ext>
            </a:extLst>
          </p:cNvPr>
          <p:cNvCxnSpPr>
            <a:cxnSpLocks/>
          </p:cNvCxnSpPr>
          <p:nvPr/>
        </p:nvCxnSpPr>
        <p:spPr>
          <a:xfrm flipH="1">
            <a:off x="2864457" y="3221451"/>
            <a:ext cx="707270" cy="63317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2BE52EF4-FD4D-0039-01A9-AC8DCF057642}"/>
              </a:ext>
            </a:extLst>
          </p:cNvPr>
          <p:cNvCxnSpPr>
            <a:cxnSpLocks/>
          </p:cNvCxnSpPr>
          <p:nvPr/>
        </p:nvCxnSpPr>
        <p:spPr>
          <a:xfrm>
            <a:off x="4144238" y="3221451"/>
            <a:ext cx="655108" cy="63317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3186CE9A-6511-C5F6-8059-95AF55646A68}"/>
              </a:ext>
            </a:extLst>
          </p:cNvPr>
          <p:cNvSpPr txBox="1"/>
          <p:nvPr/>
        </p:nvSpPr>
        <p:spPr>
          <a:xfrm>
            <a:off x="1985663" y="3978144"/>
            <a:ext cx="15214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↑ RBC</a:t>
            </a:r>
          </a:p>
          <a:p>
            <a:r>
              <a:rPr lang="en-US" sz="2400" b="1" dirty="0"/>
              <a:t>↓ RDW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9F3D6B5-40AD-2049-2D77-0204C0545EB0}"/>
              </a:ext>
            </a:extLst>
          </p:cNvPr>
          <p:cNvSpPr txBox="1"/>
          <p:nvPr/>
        </p:nvSpPr>
        <p:spPr>
          <a:xfrm>
            <a:off x="4374541" y="3955398"/>
            <a:ext cx="15214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↓ RBC</a:t>
            </a:r>
          </a:p>
          <a:p>
            <a:r>
              <a:rPr lang="en-US" sz="2400" b="1" dirty="0"/>
              <a:t>↑ RDW</a:t>
            </a:r>
          </a:p>
          <a:p>
            <a:r>
              <a:rPr lang="en-US" sz="2400" b="1" dirty="0"/>
              <a:t> </a:t>
            </a:r>
            <a:endParaRPr lang="it-IT" sz="2400" b="1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8DF1995-8395-0B91-8748-45AA9F23A087}"/>
              </a:ext>
            </a:extLst>
          </p:cNvPr>
          <p:cNvSpPr txBox="1"/>
          <p:nvPr/>
        </p:nvSpPr>
        <p:spPr>
          <a:xfrm>
            <a:off x="2975599" y="4849534"/>
            <a:ext cx="16216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/>
              <a:t>Sideremia</a:t>
            </a:r>
            <a:endParaRPr lang="en-US" b="1" dirty="0"/>
          </a:p>
          <a:p>
            <a:pPr algn="ctr"/>
            <a:r>
              <a:rPr lang="en-US" b="1" dirty="0" err="1"/>
              <a:t>Ferritinemia</a:t>
            </a:r>
            <a:endParaRPr lang="it-IT" b="1" dirty="0"/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09094D58-CF63-4825-C442-65C8C601C837}"/>
              </a:ext>
            </a:extLst>
          </p:cNvPr>
          <p:cNvCxnSpPr>
            <a:cxnSpLocks/>
          </p:cNvCxnSpPr>
          <p:nvPr/>
        </p:nvCxnSpPr>
        <p:spPr>
          <a:xfrm>
            <a:off x="2692933" y="4839140"/>
            <a:ext cx="0" cy="79881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F6A36646-76C6-54E2-922F-74C33F930EE8}"/>
              </a:ext>
            </a:extLst>
          </p:cNvPr>
          <p:cNvSpPr txBox="1"/>
          <p:nvPr/>
        </p:nvSpPr>
        <p:spPr>
          <a:xfrm>
            <a:off x="4078965" y="5678351"/>
            <a:ext cx="17478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/>
              <a:t>Sideropenia</a:t>
            </a:r>
            <a:endParaRPr lang="it-IT" sz="2400" b="1" dirty="0"/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A1E36F43-2407-8869-351F-CB170D8404EF}"/>
              </a:ext>
            </a:extLst>
          </p:cNvPr>
          <p:cNvCxnSpPr>
            <a:cxnSpLocks/>
          </p:cNvCxnSpPr>
          <p:nvPr/>
        </p:nvCxnSpPr>
        <p:spPr>
          <a:xfrm>
            <a:off x="1030353" y="4910817"/>
            <a:ext cx="0" cy="72714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937FA047-8370-9ECB-9CCC-3EC5D3A2D6CF}"/>
              </a:ext>
            </a:extLst>
          </p:cNvPr>
          <p:cNvSpPr txBox="1"/>
          <p:nvPr/>
        </p:nvSpPr>
        <p:spPr>
          <a:xfrm>
            <a:off x="655632" y="3955398"/>
            <a:ext cx="12611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↓ ↓ Hb</a:t>
            </a:r>
            <a:br>
              <a:rPr lang="en-US" sz="2400" b="1" dirty="0"/>
            </a:br>
            <a:r>
              <a:rPr lang="en-US" sz="2400" b="1" dirty="0"/>
              <a:t>↓ RBC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E204ED56-A8C7-0002-FDC5-281508E56765}"/>
              </a:ext>
            </a:extLst>
          </p:cNvPr>
          <p:cNvCxnSpPr>
            <a:cxnSpLocks/>
          </p:cNvCxnSpPr>
          <p:nvPr/>
        </p:nvCxnSpPr>
        <p:spPr>
          <a:xfrm flipH="1">
            <a:off x="1460014" y="3016004"/>
            <a:ext cx="1758078" cy="82004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D4CEA2F4-E8E7-39A7-4B28-3BB2F841B002}"/>
              </a:ext>
            </a:extLst>
          </p:cNvPr>
          <p:cNvSpPr txBox="1"/>
          <p:nvPr/>
        </p:nvSpPr>
        <p:spPr>
          <a:xfrm>
            <a:off x="586088" y="5637958"/>
            <a:ext cx="17478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Tal major</a:t>
            </a:r>
            <a:endParaRPr lang="it-IT" sz="2400" b="1" dirty="0"/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351A5578-F57A-9CD8-DCC1-1A4167E2405A}"/>
              </a:ext>
            </a:extLst>
          </p:cNvPr>
          <p:cNvCxnSpPr>
            <a:cxnSpLocks/>
          </p:cNvCxnSpPr>
          <p:nvPr/>
        </p:nvCxnSpPr>
        <p:spPr>
          <a:xfrm>
            <a:off x="5012613" y="4839140"/>
            <a:ext cx="0" cy="79881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D5D358EA-A0A9-2470-23E7-1ED7CFFA1CC4}"/>
              </a:ext>
            </a:extLst>
          </p:cNvPr>
          <p:cNvSpPr txBox="1"/>
          <p:nvPr/>
        </p:nvSpPr>
        <p:spPr>
          <a:xfrm>
            <a:off x="2081521" y="5637958"/>
            <a:ext cx="17478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Trait</a:t>
            </a:r>
          </a:p>
          <a:p>
            <a:r>
              <a:rPr lang="en-US" sz="2400" b="1" dirty="0" err="1"/>
              <a:t>talassemico</a:t>
            </a:r>
            <a:endParaRPr lang="it-IT" sz="2400" b="1" dirty="0"/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63E69D55-F315-CF40-8B67-B354F4853271}"/>
              </a:ext>
            </a:extLst>
          </p:cNvPr>
          <p:cNvCxnSpPr>
            <a:cxnSpLocks/>
          </p:cNvCxnSpPr>
          <p:nvPr/>
        </p:nvCxnSpPr>
        <p:spPr>
          <a:xfrm flipH="1">
            <a:off x="6531763" y="3221451"/>
            <a:ext cx="18062" cy="67359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9A6377FA-20F8-FE30-EE1B-8DE3FE89A2B0}"/>
              </a:ext>
            </a:extLst>
          </p:cNvPr>
          <p:cNvSpPr txBox="1"/>
          <p:nvPr/>
        </p:nvSpPr>
        <p:spPr>
          <a:xfrm>
            <a:off x="5826816" y="3978144"/>
            <a:ext cx="346876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/>
              <a:t>Perdita </a:t>
            </a:r>
            <a:r>
              <a:rPr lang="en-US" sz="2400" b="1" dirty="0"/>
              <a:t> </a:t>
            </a:r>
            <a:r>
              <a:rPr lang="en-US" sz="2400" dirty="0"/>
              <a:t>(</a:t>
            </a:r>
            <a:r>
              <a:rPr lang="en-US" sz="2400" dirty="0" err="1"/>
              <a:t>Sangue</a:t>
            </a:r>
            <a:r>
              <a:rPr lang="en-US" sz="2400" dirty="0"/>
              <a:t> </a:t>
            </a:r>
            <a:r>
              <a:rPr lang="en-US" sz="2400" dirty="0" err="1"/>
              <a:t>occulto</a:t>
            </a:r>
            <a:r>
              <a:rPr lang="en-US" sz="2400" dirty="0"/>
              <a:t>)</a:t>
            </a:r>
          </a:p>
          <a:p>
            <a:r>
              <a:rPr lang="it-IT" sz="2400" b="1" dirty="0"/>
              <a:t>Emolisi </a:t>
            </a:r>
            <a:r>
              <a:rPr lang="it-IT" sz="2400" dirty="0"/>
              <a:t>(Bilirubina, aptoglobina)</a:t>
            </a:r>
          </a:p>
          <a:p>
            <a:r>
              <a:rPr lang="it-IT" sz="2400" b="1" dirty="0"/>
              <a:t>Insufficienza midollare</a:t>
            </a:r>
            <a:br>
              <a:rPr lang="it-IT" sz="2400" b="1" dirty="0"/>
            </a:br>
            <a:r>
              <a:rPr lang="it-IT" sz="2400" dirty="0"/>
              <a:t>- infiammazione</a:t>
            </a:r>
            <a:br>
              <a:rPr lang="it-IT" sz="2400" dirty="0"/>
            </a:br>
            <a:r>
              <a:rPr lang="it-IT" sz="2400" dirty="0"/>
              <a:t>- aplasia</a:t>
            </a:r>
            <a:br>
              <a:rPr lang="it-IT" sz="2400" dirty="0"/>
            </a:br>
            <a:r>
              <a:rPr lang="it-IT" sz="2400" dirty="0"/>
              <a:t>- </a:t>
            </a:r>
            <a:r>
              <a:rPr lang="it-IT" sz="2400" dirty="0" err="1"/>
              <a:t>isnuff</a:t>
            </a:r>
            <a:r>
              <a:rPr lang="it-IT" sz="2400" dirty="0"/>
              <a:t>. renale</a:t>
            </a:r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9093B7D6-2629-AF09-4B53-30EF88A7E05D}"/>
              </a:ext>
            </a:extLst>
          </p:cNvPr>
          <p:cNvCxnSpPr>
            <a:cxnSpLocks/>
          </p:cNvCxnSpPr>
          <p:nvPr/>
        </p:nvCxnSpPr>
        <p:spPr>
          <a:xfrm>
            <a:off x="9252587" y="3206295"/>
            <a:ext cx="655108" cy="63317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5B9AFAAD-2B3D-ABF9-3CBD-C6F7E1C9AC0F}"/>
              </a:ext>
            </a:extLst>
          </p:cNvPr>
          <p:cNvSpPr txBox="1"/>
          <p:nvPr/>
        </p:nvSpPr>
        <p:spPr>
          <a:xfrm>
            <a:off x="9480207" y="3947833"/>
            <a:ext cx="23730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Vit B12</a:t>
            </a:r>
          </a:p>
          <a:p>
            <a:r>
              <a:rPr lang="en-US" sz="2400" b="1" dirty="0" err="1"/>
              <a:t>Folati</a:t>
            </a:r>
            <a:endParaRPr lang="it-IT" sz="2400" b="1" dirty="0"/>
          </a:p>
        </p:txBody>
      </p:sp>
    </p:spTree>
    <p:extLst>
      <p:ext uri="{BB962C8B-B14F-4D97-AF65-F5344CB8AC3E}">
        <p14:creationId xmlns:p14="http://schemas.microsoft.com/office/powerpoint/2010/main" val="346305646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57C234B-7579-4037-64CA-415D3AD8F9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52039"/>
            <a:ext cx="12192000" cy="5753922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3E2E9696-C179-BF9D-6D89-BF22FB15C750}"/>
              </a:ext>
            </a:extLst>
          </p:cNvPr>
          <p:cNvCxnSpPr>
            <a:cxnSpLocks/>
          </p:cNvCxnSpPr>
          <p:nvPr/>
        </p:nvCxnSpPr>
        <p:spPr>
          <a:xfrm>
            <a:off x="7587049" y="2949146"/>
            <a:ext cx="0" cy="21418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35A76AEE-4BD0-9207-3392-5AD4F68CEDB1}"/>
              </a:ext>
            </a:extLst>
          </p:cNvPr>
          <p:cNvSpPr txBox="1"/>
          <p:nvPr/>
        </p:nvSpPr>
        <p:spPr>
          <a:xfrm>
            <a:off x="6705600" y="5090983"/>
            <a:ext cx="32193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Deficit di NDPH</a:t>
            </a:r>
          </a:p>
          <a:p>
            <a:r>
              <a:rPr lang="en-US" dirty="0">
                <a:latin typeface="Segoe UI Symbol" panose="020B0502040204020203" pitchFamily="34" charset="0"/>
                <a:ea typeface="Segoe UI Symbol" panose="020B0502040204020203" pitchFamily="34" charset="0"/>
              </a:rPr>
              <a:t>↓ </a:t>
            </a:r>
            <a:r>
              <a:rPr lang="en-US" dirty="0"/>
              <a:t>GSH, </a:t>
            </a:r>
            <a:r>
              <a:rPr lang="en-US" dirty="0" err="1"/>
              <a:t>suscettibilità</a:t>
            </a:r>
            <a:r>
              <a:rPr lang="en-US" dirty="0"/>
              <a:t> ad </a:t>
            </a:r>
            <a:r>
              <a:rPr lang="en-US" dirty="0" err="1"/>
              <a:t>ossidanti</a:t>
            </a:r>
            <a:endParaRPr lang="en-US" dirty="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69CC24C-B325-DD52-CEE2-264CECDCDE06}"/>
              </a:ext>
            </a:extLst>
          </p:cNvPr>
          <p:cNvCxnSpPr>
            <a:cxnSpLocks/>
          </p:cNvCxnSpPr>
          <p:nvPr/>
        </p:nvCxnSpPr>
        <p:spPr>
          <a:xfrm>
            <a:off x="6693244" y="4485503"/>
            <a:ext cx="12356" cy="14045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FA0123EB-7973-C307-ABDF-37924E4C1E10}"/>
              </a:ext>
            </a:extLst>
          </p:cNvPr>
          <p:cNvSpPr txBox="1"/>
          <p:nvPr/>
        </p:nvSpPr>
        <p:spPr>
          <a:xfrm>
            <a:off x="6454345" y="5851212"/>
            <a:ext cx="18823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Accumulo</a:t>
            </a:r>
            <a:r>
              <a:rPr lang="en-US" dirty="0"/>
              <a:t> di </a:t>
            </a:r>
            <a:r>
              <a:rPr lang="en-US" dirty="0" err="1"/>
              <a:t>rame</a:t>
            </a:r>
            <a:endParaRPr lang="en-US" dirty="0"/>
          </a:p>
          <a:p>
            <a:r>
              <a:rPr lang="en-US" dirty="0"/>
              <a:t>Stress </a:t>
            </a:r>
            <a:r>
              <a:rPr lang="en-US" dirty="0" err="1"/>
              <a:t>ossidativo</a:t>
            </a:r>
            <a:endParaRPr lang="en-US" dirty="0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FF01B13-7AC8-D719-C8AA-6ED05D95C3B0}"/>
              </a:ext>
            </a:extLst>
          </p:cNvPr>
          <p:cNvCxnSpPr>
            <a:cxnSpLocks/>
          </p:cNvCxnSpPr>
          <p:nvPr/>
        </p:nvCxnSpPr>
        <p:spPr>
          <a:xfrm>
            <a:off x="11052293" y="4020064"/>
            <a:ext cx="12356" cy="14045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4DB3D7A9-6D35-0846-9502-606B3696374C}"/>
              </a:ext>
            </a:extLst>
          </p:cNvPr>
          <p:cNvSpPr txBox="1"/>
          <p:nvPr/>
        </p:nvSpPr>
        <p:spPr>
          <a:xfrm>
            <a:off x="10647044" y="5414148"/>
            <a:ext cx="8656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Blocco</a:t>
            </a:r>
            <a:endParaRPr lang="en-US" dirty="0"/>
          </a:p>
          <a:p>
            <a:r>
              <a:rPr lang="en-US" dirty="0" err="1"/>
              <a:t>glicolisi</a:t>
            </a:r>
            <a:endParaRPr lang="en-US" dirty="0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9649F27-57A5-A09A-0070-6E162E4A29AF}"/>
              </a:ext>
            </a:extLst>
          </p:cNvPr>
          <p:cNvCxnSpPr/>
          <p:nvPr/>
        </p:nvCxnSpPr>
        <p:spPr>
          <a:xfrm>
            <a:off x="1779373" y="5560541"/>
            <a:ext cx="0" cy="3295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16705128-774D-6A13-784B-010868E6ABB4}"/>
              </a:ext>
            </a:extLst>
          </p:cNvPr>
          <p:cNvSpPr txBox="1"/>
          <p:nvPr/>
        </p:nvSpPr>
        <p:spPr>
          <a:xfrm>
            <a:off x="6179" y="5878532"/>
            <a:ext cx="322099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i="0" dirty="0">
                <a:effectLst/>
              </a:rPr>
              <a:t>Transient </a:t>
            </a:r>
            <a:r>
              <a:rPr lang="en-US" sz="1200" i="0" dirty="0" err="1">
                <a:effectLst/>
              </a:rPr>
              <a:t>Erythroblastopenia</a:t>
            </a:r>
            <a:r>
              <a:rPr lang="en-US" sz="1200" i="0" dirty="0">
                <a:effectLst/>
              </a:rPr>
              <a:t> of Childhood</a:t>
            </a:r>
          </a:p>
          <a:p>
            <a:r>
              <a:rPr lang="en-US" sz="1200" dirty="0"/>
              <a:t>Pure Red Cell Aplasia </a:t>
            </a:r>
          </a:p>
        </p:txBody>
      </p:sp>
    </p:spTree>
    <p:extLst>
      <p:ext uri="{BB962C8B-B14F-4D97-AF65-F5344CB8AC3E}">
        <p14:creationId xmlns:p14="http://schemas.microsoft.com/office/powerpoint/2010/main" val="295255855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CE5BC1C-C02F-2F87-086B-9C8A9497022C}"/>
              </a:ext>
            </a:extLst>
          </p:cNvPr>
          <p:cNvSpPr txBox="1"/>
          <p:nvPr/>
        </p:nvSpPr>
        <p:spPr>
          <a:xfrm>
            <a:off x="156616" y="212040"/>
            <a:ext cx="8393549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I GRUPPO	</a:t>
            </a:r>
            <a:r>
              <a:rPr lang="it-IT" sz="2400" b="1" i="1" dirty="0"/>
              <a:t>Ridotta </a:t>
            </a:r>
            <a:r>
              <a:rPr lang="it-IT" sz="2400" b="1" i="1" dirty="0" err="1"/>
              <a:t>eritroblastogenesi</a:t>
            </a:r>
            <a:r>
              <a:rPr lang="it-IT" sz="2400" b="1" i="1" dirty="0"/>
              <a:t> (Aplasia)</a:t>
            </a:r>
          </a:p>
          <a:p>
            <a:r>
              <a:rPr lang="it-IT" sz="2400" dirty="0"/>
              <a:t>		</a:t>
            </a:r>
            <a:r>
              <a:rPr lang="it-IT" sz="2400" dirty="0" err="1"/>
              <a:t>eritroblastopenia</a:t>
            </a:r>
            <a:r>
              <a:rPr lang="it-IT" sz="2400" dirty="0"/>
              <a:t> congenita o acquisita</a:t>
            </a:r>
          </a:p>
          <a:p>
            <a:r>
              <a:rPr lang="it-IT" sz="2400" dirty="0"/>
              <a:t>		insufficienza renale</a:t>
            </a:r>
          </a:p>
          <a:p>
            <a:endParaRPr lang="it-IT" sz="2400" dirty="0"/>
          </a:p>
          <a:p>
            <a:r>
              <a:rPr lang="it-IT" sz="2400" dirty="0"/>
              <a:t>II GRUPPO	</a:t>
            </a:r>
            <a:r>
              <a:rPr lang="it-IT" sz="2400" b="1" i="1" dirty="0"/>
              <a:t>Ridotta </a:t>
            </a:r>
            <a:r>
              <a:rPr lang="it-IT" sz="2400" b="1" i="1" dirty="0" err="1"/>
              <a:t>eritrocitogenesi</a:t>
            </a:r>
            <a:r>
              <a:rPr lang="it-IT" sz="2400" b="1" i="1" dirty="0"/>
              <a:t> (eritropoiesi inefficace)</a:t>
            </a:r>
            <a:endParaRPr lang="it-IT" sz="2400" dirty="0"/>
          </a:p>
          <a:p>
            <a:r>
              <a:rPr lang="it-IT" sz="2400" dirty="0"/>
              <a:t>		Carenza di </a:t>
            </a:r>
            <a:r>
              <a:rPr lang="it-IT" sz="2400" dirty="0" err="1"/>
              <a:t>vit</a:t>
            </a:r>
            <a:r>
              <a:rPr lang="it-IT" sz="2400" dirty="0"/>
              <a:t> B e folati</a:t>
            </a:r>
          </a:p>
          <a:p>
            <a:r>
              <a:rPr lang="it-IT" sz="2400" dirty="0"/>
              <a:t>		Anemie </a:t>
            </a:r>
            <a:r>
              <a:rPr lang="it-IT" sz="2400" dirty="0" err="1"/>
              <a:t>diseritropoietiche</a:t>
            </a:r>
            <a:r>
              <a:rPr lang="it-IT" sz="2400" dirty="0"/>
              <a:t> congenite</a:t>
            </a:r>
          </a:p>
          <a:p>
            <a:r>
              <a:rPr lang="it-IT" sz="2400" dirty="0"/>
              <a:t>		Anemia saturnina</a:t>
            </a:r>
          </a:p>
          <a:p>
            <a:endParaRPr lang="it-IT" sz="2400" dirty="0"/>
          </a:p>
          <a:p>
            <a:r>
              <a:rPr lang="it-IT" sz="2400" dirty="0"/>
              <a:t>III GRUPPO	</a:t>
            </a:r>
            <a:r>
              <a:rPr lang="it-IT" sz="2400" b="1" i="1" dirty="0"/>
              <a:t>Ridotta sintesi emoglobinica</a:t>
            </a:r>
            <a:endParaRPr lang="it-IT" sz="2400" dirty="0"/>
          </a:p>
          <a:p>
            <a:r>
              <a:rPr lang="it-IT" sz="2400" dirty="0"/>
              <a:t>		Talassemie, carenza di ferro, flogosi</a:t>
            </a:r>
            <a:br>
              <a:rPr lang="it-IT" sz="2400" dirty="0"/>
            </a:br>
            <a:r>
              <a:rPr lang="it-IT" sz="2400" dirty="0"/>
              <a:t>		carenza </a:t>
            </a:r>
            <a:r>
              <a:rPr lang="it-IT" sz="2400" dirty="0" err="1"/>
              <a:t>vit</a:t>
            </a:r>
            <a:r>
              <a:rPr lang="it-IT" sz="2400" dirty="0"/>
              <a:t> B6, carenza proteica grave</a:t>
            </a:r>
          </a:p>
          <a:p>
            <a:endParaRPr lang="it-IT" sz="2400" dirty="0"/>
          </a:p>
          <a:p>
            <a:r>
              <a:rPr lang="it-IT" sz="2400" dirty="0"/>
              <a:t>IV GRUPPO	</a:t>
            </a:r>
            <a:r>
              <a:rPr lang="it-IT" sz="2400" b="1" i="1" dirty="0"/>
              <a:t>Ridotta sopravvivenza eritrocitaria (emolisi)</a:t>
            </a:r>
          </a:p>
          <a:p>
            <a:r>
              <a:rPr lang="it-IT" sz="2400" b="1" i="1" dirty="0"/>
              <a:t>		</a:t>
            </a:r>
            <a:r>
              <a:rPr lang="it-IT" sz="2400" dirty="0"/>
              <a:t>Alterazioni dell’eritrocita (strutturali, metaboliche)</a:t>
            </a:r>
          </a:p>
          <a:p>
            <a:r>
              <a:rPr lang="it-IT" sz="2400" dirty="0"/>
              <a:t>		Emolisi autoimmune</a:t>
            </a:r>
          </a:p>
          <a:p>
            <a:r>
              <a:rPr lang="it-IT" sz="2400" dirty="0"/>
              <a:t>		Emolisi meccanica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F1155B6-0665-C5C6-0541-43A116EB8C02}"/>
              </a:ext>
            </a:extLst>
          </p:cNvPr>
          <p:cNvSpPr txBox="1"/>
          <p:nvPr/>
        </p:nvSpPr>
        <p:spPr>
          <a:xfrm>
            <a:off x="8497430" y="1834863"/>
            <a:ext cx="38047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↓ RBC, </a:t>
            </a:r>
            <a:r>
              <a:rPr lang="it-IT" sz="2400" dirty="0" err="1"/>
              <a:t>Hb</a:t>
            </a:r>
            <a:r>
              <a:rPr lang="it-IT" sz="2400" dirty="0"/>
              <a:t>, </a:t>
            </a:r>
            <a:br>
              <a:rPr lang="it-IT" sz="2400" dirty="0"/>
            </a:br>
            <a:r>
              <a:rPr lang="it-IT" sz="2400" dirty="0"/>
              <a:t>↑ MCV</a:t>
            </a:r>
          </a:p>
          <a:p>
            <a:r>
              <a:rPr lang="it-IT" sz="2400" dirty="0"/>
              <a:t>↓ reticolociti, ↑ eritroblasti</a:t>
            </a:r>
          </a:p>
          <a:p>
            <a:endParaRPr lang="it-IT" sz="2400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A449CE2-5A58-6C61-D5E0-7DA15E02BA33}"/>
              </a:ext>
            </a:extLst>
          </p:cNvPr>
          <p:cNvCxnSpPr>
            <a:cxnSpLocks/>
          </p:cNvCxnSpPr>
          <p:nvPr/>
        </p:nvCxnSpPr>
        <p:spPr>
          <a:xfrm>
            <a:off x="249865" y="1754371"/>
            <a:ext cx="11669233" cy="0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85BE75C-72D9-F612-DC7F-C5E4EA70306A}"/>
              </a:ext>
            </a:extLst>
          </p:cNvPr>
          <p:cNvCxnSpPr>
            <a:cxnSpLocks/>
          </p:cNvCxnSpPr>
          <p:nvPr/>
        </p:nvCxnSpPr>
        <p:spPr>
          <a:xfrm>
            <a:off x="249864" y="3592032"/>
            <a:ext cx="11669233" cy="0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85ECD9C-77A3-A62E-FAA7-F7E6877CCEDC}"/>
              </a:ext>
            </a:extLst>
          </p:cNvPr>
          <p:cNvCxnSpPr>
            <a:cxnSpLocks/>
          </p:cNvCxnSpPr>
          <p:nvPr/>
        </p:nvCxnSpPr>
        <p:spPr>
          <a:xfrm>
            <a:off x="249863" y="5048692"/>
            <a:ext cx="11669233" cy="0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253DE20-0391-0A7A-A727-697A6D06E529}"/>
              </a:ext>
            </a:extLst>
          </p:cNvPr>
          <p:cNvCxnSpPr>
            <a:cxnSpLocks/>
          </p:cNvCxnSpPr>
          <p:nvPr/>
        </p:nvCxnSpPr>
        <p:spPr>
          <a:xfrm>
            <a:off x="249862" y="265203"/>
            <a:ext cx="11669233" cy="0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8C5A053D-914A-2AF1-2466-51F9EF0EAACC}"/>
              </a:ext>
            </a:extLst>
          </p:cNvPr>
          <p:cNvSpPr txBox="1"/>
          <p:nvPr/>
        </p:nvSpPr>
        <p:spPr>
          <a:xfrm>
            <a:off x="8444695" y="221822"/>
            <a:ext cx="38047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↓ </a:t>
            </a:r>
            <a:r>
              <a:rPr lang="it-IT" sz="2400" dirty="0" err="1"/>
              <a:t>Hct</a:t>
            </a:r>
            <a:r>
              <a:rPr lang="it-IT" sz="2400" dirty="0"/>
              <a:t>, RBC, </a:t>
            </a:r>
            <a:r>
              <a:rPr lang="it-IT" sz="2400" dirty="0" err="1"/>
              <a:t>Hb</a:t>
            </a:r>
            <a:endParaRPr lang="it-IT" sz="2400" dirty="0"/>
          </a:p>
          <a:p>
            <a:r>
              <a:rPr lang="it-IT" sz="2400" dirty="0"/>
              <a:t>= MCV, MCH</a:t>
            </a:r>
          </a:p>
          <a:p>
            <a:r>
              <a:rPr lang="it-IT" sz="2400" dirty="0"/>
              <a:t>↓ reticolociti, ↓ eritroblasti </a:t>
            </a:r>
          </a:p>
          <a:p>
            <a:r>
              <a:rPr lang="it-IT" sz="2400" dirty="0"/>
              <a:t>↑ </a:t>
            </a:r>
            <a:r>
              <a:rPr lang="it-IT" sz="2400" dirty="0" err="1"/>
              <a:t>sat</a:t>
            </a:r>
            <a:r>
              <a:rPr lang="it-IT" sz="2400" dirty="0"/>
              <a:t> </a:t>
            </a:r>
            <a:r>
              <a:rPr lang="it-IT" sz="2400" dirty="0" err="1"/>
              <a:t>trasferrina</a:t>
            </a:r>
            <a:endParaRPr lang="it-IT" sz="2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D44E805-6B50-96DB-2243-5028A04D88F0}"/>
              </a:ext>
            </a:extLst>
          </p:cNvPr>
          <p:cNvSpPr txBox="1"/>
          <p:nvPr/>
        </p:nvSpPr>
        <p:spPr>
          <a:xfrm>
            <a:off x="8497430" y="3592032"/>
            <a:ext cx="38047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↓ </a:t>
            </a:r>
            <a:r>
              <a:rPr lang="it-IT" sz="2400" dirty="0" err="1"/>
              <a:t>Hb</a:t>
            </a:r>
            <a:r>
              <a:rPr lang="it-IT" sz="2400" dirty="0"/>
              <a:t>, = RBC</a:t>
            </a:r>
            <a:br>
              <a:rPr lang="it-IT" sz="2400" dirty="0"/>
            </a:br>
            <a:r>
              <a:rPr lang="it-IT" sz="2400" dirty="0"/>
              <a:t>↓ MCV, MCH</a:t>
            </a:r>
          </a:p>
          <a:p>
            <a:r>
              <a:rPr lang="it-IT" sz="2400" dirty="0"/>
              <a:t>↓ reticolociti</a:t>
            </a:r>
          </a:p>
          <a:p>
            <a:endParaRPr lang="it-IT" sz="2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FE945A6-60BC-699D-8380-9F1EE9F4085A}"/>
              </a:ext>
            </a:extLst>
          </p:cNvPr>
          <p:cNvSpPr txBox="1"/>
          <p:nvPr/>
        </p:nvSpPr>
        <p:spPr>
          <a:xfrm>
            <a:off x="8550165" y="5061375"/>
            <a:ext cx="38047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↓ </a:t>
            </a:r>
            <a:r>
              <a:rPr lang="it-IT" sz="2400" dirty="0" err="1"/>
              <a:t>Hb</a:t>
            </a:r>
            <a:r>
              <a:rPr lang="it-IT" sz="2400" dirty="0"/>
              <a:t>, = RBC</a:t>
            </a:r>
            <a:br>
              <a:rPr lang="it-IT" sz="2400" dirty="0"/>
            </a:br>
            <a:r>
              <a:rPr lang="it-IT" sz="2400" dirty="0"/>
              <a:t>= MCV, MCH</a:t>
            </a:r>
          </a:p>
          <a:p>
            <a:r>
              <a:rPr lang="it-IT" sz="2400" dirty="0"/>
              <a:t>↑ reticolociti</a:t>
            </a:r>
          </a:p>
          <a:p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276192540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>
            <a:extLst>
              <a:ext uri="{FF2B5EF4-FFF2-40B4-BE49-F238E27FC236}">
                <a16:creationId xmlns:a16="http://schemas.microsoft.com/office/drawing/2014/main" id="{AD3ABCD5-BD7E-5246-81EB-A6318DB1BCD4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85057" y="207961"/>
            <a:ext cx="7772400" cy="4572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it-IT" altLang="it-IT" sz="3200" b="1" dirty="0">
                <a:solidFill>
                  <a:srgbClr val="0070C0"/>
                </a:solidFill>
                <a:latin typeface="+mn-lt"/>
              </a:rPr>
              <a:t>ANEMIA DA CARENZA DI FERRO</a:t>
            </a:r>
          </a:p>
        </p:txBody>
      </p:sp>
      <p:sp>
        <p:nvSpPr>
          <p:cNvPr id="1028" name="Rectangle 3">
            <a:extLst>
              <a:ext uri="{FF2B5EF4-FFF2-40B4-BE49-F238E27FC236}">
                <a16:creationId xmlns:a16="http://schemas.microsoft.com/office/drawing/2014/main" id="{5AF9D87A-BCAC-7D08-976B-180CF8769DC3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253999" y="1039019"/>
            <a:ext cx="7817435" cy="3720804"/>
          </a:xfrm>
        </p:spPr>
        <p:txBody>
          <a:bodyPr>
            <a:noAutofit/>
          </a:bodyPr>
          <a:lstStyle/>
          <a:p>
            <a:pPr eaLnBrk="1" hangingPunct="1">
              <a:lnSpc>
                <a:spcPct val="100000"/>
              </a:lnSpc>
            </a:pPr>
            <a:r>
              <a:rPr lang="it-IT" altLang="it-IT" sz="2400" b="1" dirty="0"/>
              <a:t>L’anemia da carenza di ferro è la forma più frequente di anemia.</a:t>
            </a:r>
          </a:p>
          <a:p>
            <a:pPr eaLnBrk="1" hangingPunct="1">
              <a:lnSpc>
                <a:spcPct val="100000"/>
              </a:lnSpc>
            </a:pPr>
            <a:r>
              <a:rPr lang="it-IT" altLang="it-IT" sz="2400" dirty="0"/>
              <a:t>Colpisce circa </a:t>
            </a:r>
            <a:r>
              <a:rPr lang="it-IT" altLang="it-IT" sz="2400" b="1" dirty="0"/>
              <a:t>2 miliardi</a:t>
            </a:r>
            <a:r>
              <a:rPr lang="it-IT" altLang="it-IT" sz="2400" dirty="0"/>
              <a:t> di persone nel mondo (malnutrizione). </a:t>
            </a:r>
          </a:p>
          <a:p>
            <a:pPr eaLnBrk="1" hangingPunct="1">
              <a:lnSpc>
                <a:spcPct val="100000"/>
              </a:lnSpc>
            </a:pPr>
            <a:r>
              <a:rPr lang="it-IT" altLang="it-IT" sz="2400" dirty="0"/>
              <a:t>Si manifesta più frequentemente nei </a:t>
            </a:r>
            <a:r>
              <a:rPr lang="it-IT" altLang="it-IT" sz="2400" b="1" dirty="0"/>
              <a:t>bambini</a:t>
            </a:r>
            <a:r>
              <a:rPr lang="it-IT" altLang="it-IT" sz="2400" dirty="0"/>
              <a:t>, negli </a:t>
            </a:r>
            <a:r>
              <a:rPr lang="it-IT" altLang="it-IT" sz="2400" b="1" dirty="0"/>
              <a:t>adolescenti</a:t>
            </a:r>
            <a:r>
              <a:rPr lang="it-IT" altLang="it-IT" sz="2400" dirty="0"/>
              <a:t> e nelle </a:t>
            </a:r>
            <a:r>
              <a:rPr lang="it-IT" altLang="it-IT" sz="2400" b="1" dirty="0"/>
              <a:t>donne</a:t>
            </a:r>
            <a:r>
              <a:rPr lang="it-IT" altLang="it-IT" sz="2400" dirty="0"/>
              <a:t>.</a:t>
            </a:r>
          </a:p>
          <a:p>
            <a:pPr algn="just" eaLnBrk="1" hangingPunct="1">
              <a:lnSpc>
                <a:spcPct val="100000"/>
              </a:lnSpc>
              <a:buFontTx/>
              <a:buNone/>
            </a:pPr>
            <a:endParaRPr lang="it-IT" altLang="it-IT" sz="2400" dirty="0"/>
          </a:p>
          <a:p>
            <a:pPr algn="just" eaLnBrk="1" hangingPunct="1">
              <a:lnSpc>
                <a:spcPct val="100000"/>
              </a:lnSpc>
              <a:buFontTx/>
              <a:buNone/>
            </a:pPr>
            <a:endParaRPr lang="it-IT" altLang="it-IT" sz="2400" dirty="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>
            <a:extLst>
              <a:ext uri="{FF2B5EF4-FFF2-40B4-BE49-F238E27FC236}">
                <a16:creationId xmlns:a16="http://schemas.microsoft.com/office/drawing/2014/main" id="{5C9CEF64-4EE5-84CF-01E3-023524D8293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42187" y="257970"/>
            <a:ext cx="11907626" cy="1181100"/>
          </a:xfrm>
        </p:spPr>
        <p:txBody>
          <a:bodyPr>
            <a:normAutofit/>
          </a:bodyPr>
          <a:lstStyle/>
          <a:p>
            <a:pPr eaLnBrk="1" hangingPunct="1">
              <a:buFontTx/>
              <a:buNone/>
            </a:pPr>
            <a:r>
              <a:rPr lang="it-IT" altLang="it-IT" sz="3200" dirty="0"/>
              <a:t> </a:t>
            </a:r>
            <a:r>
              <a:rPr lang="it-IT" altLang="it-IT" sz="3200" b="1" dirty="0"/>
              <a:t>Assorbimento                                				Perdite</a:t>
            </a:r>
          </a:p>
          <a:p>
            <a:pPr eaLnBrk="1" hangingPunct="1">
              <a:buFontTx/>
              <a:buNone/>
            </a:pPr>
            <a:r>
              <a:rPr lang="it-IT" altLang="it-IT" sz="3200" dirty="0"/>
              <a:t>1-1,5 mg/die         	 Ferro corporeo         	  	1-1,5 mg/die </a:t>
            </a:r>
          </a:p>
        </p:txBody>
      </p:sp>
      <p:sp>
        <p:nvSpPr>
          <p:cNvPr id="5124" name="Text Box 4">
            <a:extLst>
              <a:ext uri="{FF2B5EF4-FFF2-40B4-BE49-F238E27FC236}">
                <a16:creationId xmlns:a16="http://schemas.microsoft.com/office/drawing/2014/main" id="{0E472A68-9905-9FDD-0304-CBB7121ED2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70786" y="4823238"/>
            <a:ext cx="2648802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3200" b="1" dirty="0">
                <a:latin typeface="+mn-lt"/>
              </a:rPr>
              <a:t>3-5 grammi</a:t>
            </a:r>
          </a:p>
          <a:p>
            <a:pPr eaLnBrk="1" hangingPunct="1"/>
            <a:r>
              <a:rPr lang="it-IT" altLang="it-IT" sz="2000" dirty="0">
                <a:latin typeface="+mn-lt"/>
              </a:rPr>
              <a:t>Di cui 70% in </a:t>
            </a:r>
            <a:r>
              <a:rPr lang="it-IT" altLang="it-IT" sz="2000" dirty="0" err="1">
                <a:latin typeface="+mn-lt"/>
              </a:rPr>
              <a:t>Hb</a:t>
            </a:r>
            <a:endParaRPr lang="it-IT" altLang="it-IT" sz="2000" dirty="0">
              <a:latin typeface="+mn-lt"/>
            </a:endParaRPr>
          </a:p>
          <a:p>
            <a:pPr eaLnBrk="1" hangingPunct="1"/>
            <a:r>
              <a:rPr lang="it-IT" altLang="it-IT" sz="2000" dirty="0">
                <a:latin typeface="+mn-lt"/>
              </a:rPr>
              <a:t>7% in mioglobina</a:t>
            </a:r>
          </a:p>
          <a:p>
            <a:pPr eaLnBrk="1" hangingPunct="1"/>
            <a:r>
              <a:rPr lang="it-IT" altLang="it-IT" sz="2000" dirty="0">
                <a:latin typeface="+mn-lt"/>
              </a:rPr>
              <a:t>20% deposito in fegato</a:t>
            </a:r>
          </a:p>
          <a:p>
            <a:pPr eaLnBrk="1" hangingPunct="1"/>
            <a:r>
              <a:rPr lang="it-IT" altLang="it-IT" sz="2000" dirty="0">
                <a:latin typeface="+mn-lt"/>
              </a:rPr>
              <a:t>Resto in midollo e milza</a:t>
            </a:r>
          </a:p>
        </p:txBody>
      </p:sp>
      <p:sp>
        <p:nvSpPr>
          <p:cNvPr id="5125" name="Text Box 5">
            <a:extLst>
              <a:ext uri="{FF2B5EF4-FFF2-40B4-BE49-F238E27FC236}">
                <a16:creationId xmlns:a16="http://schemas.microsoft.com/office/drawing/2014/main" id="{9B6943F9-9A03-B85D-9403-DC34245B91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187" y="3178739"/>
            <a:ext cx="2048442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altLang="it-IT" sz="2800" dirty="0">
                <a:latin typeface="+mn-lt"/>
              </a:rPr>
              <a:t>Regolato</a:t>
            </a:r>
          </a:p>
          <a:p>
            <a:pPr eaLnBrk="1" hangingPunct="1">
              <a:spcBef>
                <a:spcPct val="50000"/>
              </a:spcBef>
            </a:pPr>
            <a:r>
              <a:rPr lang="it-IT" altLang="it-IT" sz="2800" dirty="0">
                <a:latin typeface="+mn-lt"/>
              </a:rPr>
              <a:t> duodeno</a:t>
            </a:r>
          </a:p>
        </p:txBody>
      </p:sp>
      <p:sp>
        <p:nvSpPr>
          <p:cNvPr id="5126" name="Text Box 6">
            <a:extLst>
              <a:ext uri="{FF2B5EF4-FFF2-40B4-BE49-F238E27FC236}">
                <a16:creationId xmlns:a16="http://schemas.microsoft.com/office/drawing/2014/main" id="{594CC2C9-50C0-978C-C19F-4460BA75C3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4640" y="2756297"/>
            <a:ext cx="4110036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2800" dirty="0">
                <a:latin typeface="+mn-lt"/>
              </a:rPr>
              <a:t>Non regolato</a:t>
            </a:r>
          </a:p>
          <a:p>
            <a:pPr eaLnBrk="1" hangingPunct="1"/>
            <a:r>
              <a:rPr lang="it-IT" altLang="it-IT" sz="2800" dirty="0">
                <a:latin typeface="+mn-lt"/>
              </a:rPr>
              <a:t>Desquamazione cellulare</a:t>
            </a:r>
          </a:p>
          <a:p>
            <a:pPr eaLnBrk="1" hangingPunct="1"/>
            <a:r>
              <a:rPr lang="it-IT" altLang="it-IT" sz="2800" dirty="0">
                <a:latin typeface="+mn-lt"/>
              </a:rPr>
              <a:t>(cute e mucosa intestinale)</a:t>
            </a:r>
          </a:p>
          <a:p>
            <a:pPr eaLnBrk="1" hangingPunct="1"/>
            <a:r>
              <a:rPr lang="it-IT" altLang="it-IT" sz="2800" dirty="0">
                <a:latin typeface="+mn-lt"/>
              </a:rPr>
              <a:t>Liquidi organici </a:t>
            </a:r>
          </a:p>
        </p:txBody>
      </p:sp>
      <p:sp>
        <p:nvSpPr>
          <p:cNvPr id="5127" name="AutoShape 7">
            <a:extLst>
              <a:ext uri="{FF2B5EF4-FFF2-40B4-BE49-F238E27FC236}">
                <a16:creationId xmlns:a16="http://schemas.microsoft.com/office/drawing/2014/main" id="{C741D520-146E-8A61-5D94-618A18DF0E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567" y="2009480"/>
            <a:ext cx="215900" cy="1008062"/>
          </a:xfrm>
          <a:prstGeom prst="upArrow">
            <a:avLst>
              <a:gd name="adj1" fmla="val 50000"/>
              <a:gd name="adj2" fmla="val 116728"/>
            </a:avLst>
          </a:prstGeom>
          <a:solidFill>
            <a:schemeClr val="accent1"/>
          </a:solid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it-IT" altLang="it-IT" sz="3200">
              <a:latin typeface="+mn-lt"/>
            </a:endParaRPr>
          </a:p>
        </p:txBody>
      </p:sp>
      <p:sp>
        <p:nvSpPr>
          <p:cNvPr id="5128" name="AutoShape 8">
            <a:extLst>
              <a:ext uri="{FF2B5EF4-FFF2-40B4-BE49-F238E27FC236}">
                <a16:creationId xmlns:a16="http://schemas.microsoft.com/office/drawing/2014/main" id="{6EB6202D-B1B3-E937-02B8-6F2EEBA9CE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0056" y="973182"/>
            <a:ext cx="504825" cy="213318"/>
          </a:xfrm>
          <a:prstGeom prst="rightArrow">
            <a:avLst>
              <a:gd name="adj1" fmla="val 50000"/>
              <a:gd name="adj2" fmla="val 87362"/>
            </a:avLst>
          </a:prstGeom>
          <a:solidFill>
            <a:schemeClr val="accent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it-IT" altLang="it-IT" sz="3200">
              <a:latin typeface="+mn-lt"/>
            </a:endParaRPr>
          </a:p>
        </p:txBody>
      </p:sp>
      <p:sp>
        <p:nvSpPr>
          <p:cNvPr id="5129" name="AutoShape 9">
            <a:extLst>
              <a:ext uri="{FF2B5EF4-FFF2-40B4-BE49-F238E27FC236}">
                <a16:creationId xmlns:a16="http://schemas.microsoft.com/office/drawing/2014/main" id="{BEBEB7D2-1CC4-D9EE-03ED-6ECFF8CE0E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8374" y="1018730"/>
            <a:ext cx="504825" cy="213318"/>
          </a:xfrm>
          <a:prstGeom prst="rightArrow">
            <a:avLst>
              <a:gd name="adj1" fmla="val 50000"/>
              <a:gd name="adj2" fmla="val 87362"/>
            </a:avLst>
          </a:prstGeom>
          <a:solidFill>
            <a:schemeClr val="accent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it-IT" altLang="it-IT" sz="3200" dirty="0">
                <a:latin typeface="+mn-lt"/>
              </a:rPr>
              <a:t> </a:t>
            </a:r>
          </a:p>
        </p:txBody>
      </p:sp>
      <p:sp>
        <p:nvSpPr>
          <p:cNvPr id="5130" name="AutoShape 11">
            <a:extLst>
              <a:ext uri="{FF2B5EF4-FFF2-40B4-BE49-F238E27FC236}">
                <a16:creationId xmlns:a16="http://schemas.microsoft.com/office/drawing/2014/main" id="{15EA7F24-63BE-DCC4-459C-385CC78C8017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9676977" y="1819672"/>
            <a:ext cx="215900" cy="936625"/>
          </a:xfrm>
          <a:prstGeom prst="upArrow">
            <a:avLst>
              <a:gd name="adj1" fmla="val 50000"/>
              <a:gd name="adj2" fmla="val 108456"/>
            </a:avLst>
          </a:prstGeom>
          <a:solidFill>
            <a:schemeClr val="accent1"/>
          </a:solid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it-IT" altLang="it-IT" sz="3200">
              <a:latin typeface="+mn-lt"/>
            </a:endParaRPr>
          </a:p>
        </p:txBody>
      </p:sp>
      <p:pic>
        <p:nvPicPr>
          <p:cNvPr id="5131" name="Picture 12">
            <a:extLst>
              <a:ext uri="{FF2B5EF4-FFF2-40B4-BE49-F238E27FC236}">
                <a16:creationId xmlns:a16="http://schemas.microsoft.com/office/drawing/2014/main" id="{76F236EE-8F4E-CB2D-1A78-B648B1689E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623" y="1480605"/>
            <a:ext cx="5182372" cy="5326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2">
            <a:extLst>
              <a:ext uri="{FF2B5EF4-FFF2-40B4-BE49-F238E27FC236}">
                <a16:creationId xmlns:a16="http://schemas.microsoft.com/office/drawing/2014/main" id="{D3134614-5324-31D0-52F1-B78345E2FD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712" y="152401"/>
            <a:ext cx="1162670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it-IT" altLang="it-IT" sz="3200" b="1" dirty="0">
                <a:solidFill>
                  <a:srgbClr val="0070C0"/>
                </a:solidFill>
                <a:latin typeface="+mn-lt"/>
              </a:rPr>
              <a:t>FABBISOGNO QUOTIDIANO DI FERRO NELLE VARIE ETA’ DELLA VITA</a:t>
            </a:r>
          </a:p>
        </p:txBody>
      </p:sp>
      <p:sp>
        <p:nvSpPr>
          <p:cNvPr id="8195" name="Text Box 3">
            <a:extLst>
              <a:ext uri="{FF2B5EF4-FFF2-40B4-BE49-F238E27FC236}">
                <a16:creationId xmlns:a16="http://schemas.microsoft.com/office/drawing/2014/main" id="{2AF49568-F3E7-3B42-2797-096C302545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5283" y="1515487"/>
            <a:ext cx="4114800" cy="2923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1200"/>
              </a:spcBef>
            </a:pPr>
            <a:r>
              <a:rPr lang="it-IT" altLang="it-IT" sz="2400" b="1" dirty="0">
                <a:latin typeface="+mn-lt"/>
              </a:rPr>
              <a:t>BAMBINI</a:t>
            </a:r>
          </a:p>
          <a:p>
            <a:pPr>
              <a:spcBef>
                <a:spcPts val="1200"/>
              </a:spcBef>
            </a:pPr>
            <a:r>
              <a:rPr lang="it-IT" altLang="it-IT" sz="2400" b="1" dirty="0">
                <a:latin typeface="+mn-lt"/>
              </a:rPr>
              <a:t>ADOLESCENTI</a:t>
            </a:r>
          </a:p>
          <a:p>
            <a:pPr>
              <a:spcBef>
                <a:spcPts val="1200"/>
              </a:spcBef>
            </a:pPr>
            <a:r>
              <a:rPr lang="it-IT" altLang="it-IT" sz="2400" b="1" dirty="0">
                <a:latin typeface="+mn-lt"/>
              </a:rPr>
              <a:t>DONNE IN ETA’ FERTILE</a:t>
            </a:r>
          </a:p>
          <a:p>
            <a:pPr>
              <a:spcBef>
                <a:spcPts val="1200"/>
              </a:spcBef>
            </a:pPr>
            <a:r>
              <a:rPr lang="it-IT" altLang="it-IT" sz="2400" b="1" dirty="0">
                <a:latin typeface="+mn-lt"/>
              </a:rPr>
              <a:t>GRAVIDE</a:t>
            </a:r>
          </a:p>
          <a:p>
            <a:pPr>
              <a:spcBef>
                <a:spcPts val="1200"/>
              </a:spcBef>
            </a:pPr>
            <a:r>
              <a:rPr lang="it-IT" altLang="it-IT" sz="2400" b="1" dirty="0">
                <a:latin typeface="+mn-lt"/>
              </a:rPr>
              <a:t>MASCHI ADULTI E DONNE IN MENOPAUSA</a:t>
            </a:r>
          </a:p>
        </p:txBody>
      </p:sp>
      <p:sp>
        <p:nvSpPr>
          <p:cNvPr id="8196" name="Text Box 4">
            <a:extLst>
              <a:ext uri="{FF2B5EF4-FFF2-40B4-BE49-F238E27FC236}">
                <a16:creationId xmlns:a16="http://schemas.microsoft.com/office/drawing/2014/main" id="{91C2DCBA-F195-2229-ADF0-28A29506DF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26283" y="1565767"/>
            <a:ext cx="2605088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1200"/>
              </a:spcBef>
            </a:pPr>
            <a:r>
              <a:rPr lang="it-IT" altLang="it-IT" sz="2400" b="1">
                <a:latin typeface="+mn-lt"/>
              </a:rPr>
              <a:t>4 - 10</a:t>
            </a:r>
          </a:p>
          <a:p>
            <a:pPr algn="ctr">
              <a:spcBef>
                <a:spcPts val="1200"/>
              </a:spcBef>
            </a:pPr>
            <a:r>
              <a:rPr lang="it-IT" altLang="it-IT" sz="2400" b="1">
                <a:latin typeface="+mn-lt"/>
              </a:rPr>
              <a:t>10 - 20</a:t>
            </a:r>
          </a:p>
          <a:p>
            <a:pPr algn="ctr">
              <a:spcBef>
                <a:spcPts val="1200"/>
              </a:spcBef>
            </a:pPr>
            <a:r>
              <a:rPr lang="it-IT" altLang="it-IT" sz="2400" b="1">
                <a:latin typeface="+mn-lt"/>
              </a:rPr>
              <a:t>7 – 20</a:t>
            </a:r>
          </a:p>
          <a:p>
            <a:pPr algn="ctr">
              <a:spcBef>
                <a:spcPts val="1200"/>
              </a:spcBef>
            </a:pPr>
            <a:r>
              <a:rPr lang="it-IT" altLang="it-IT" sz="2400" b="1">
                <a:latin typeface="+mn-lt"/>
              </a:rPr>
              <a:t> 28 - 48</a:t>
            </a:r>
          </a:p>
          <a:p>
            <a:pPr algn="ctr">
              <a:spcBef>
                <a:spcPts val="1200"/>
              </a:spcBef>
            </a:pPr>
            <a:r>
              <a:rPr lang="it-IT" altLang="it-IT" sz="2400" b="1">
                <a:latin typeface="+mn-lt"/>
              </a:rPr>
              <a:t>5 - 10</a:t>
            </a:r>
          </a:p>
        </p:txBody>
      </p:sp>
      <p:sp>
        <p:nvSpPr>
          <p:cNvPr id="8197" name="Line 5">
            <a:extLst>
              <a:ext uri="{FF2B5EF4-FFF2-40B4-BE49-F238E27FC236}">
                <a16:creationId xmlns:a16="http://schemas.microsoft.com/office/drawing/2014/main" id="{503F7F56-8C2D-D159-5A40-8873303B9D2B}"/>
              </a:ext>
            </a:extLst>
          </p:cNvPr>
          <p:cNvSpPr>
            <a:spLocks noChangeShapeType="1"/>
          </p:cNvSpPr>
          <p:nvPr/>
        </p:nvSpPr>
        <p:spPr bwMode="auto">
          <a:xfrm>
            <a:off x="1752600" y="5486400"/>
            <a:ext cx="86106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8198" name="Text Box 6">
            <a:extLst>
              <a:ext uri="{FF2B5EF4-FFF2-40B4-BE49-F238E27FC236}">
                <a16:creationId xmlns:a16="http://schemas.microsoft.com/office/drawing/2014/main" id="{E7167D7E-A9CF-AC39-A318-FDF98C9D56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3386" y="4769857"/>
            <a:ext cx="984068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it-IT" altLang="it-IT" sz="2000" b="1" dirty="0">
                <a:latin typeface="+mn-lt"/>
              </a:rPr>
              <a:t>* IN PRESENZA DI UN’ASSORBIMENTO PARI AL 10 % (dal 5 al 30% a seconda della carenza)</a:t>
            </a:r>
          </a:p>
        </p:txBody>
      </p:sp>
      <p:sp>
        <p:nvSpPr>
          <p:cNvPr id="8199" name="Text Box 7">
            <a:extLst>
              <a:ext uri="{FF2B5EF4-FFF2-40B4-BE49-F238E27FC236}">
                <a16:creationId xmlns:a16="http://schemas.microsoft.com/office/drawing/2014/main" id="{00BB2934-EB07-3F93-031F-B754228D76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26283" y="990601"/>
            <a:ext cx="2209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it-IT" altLang="it-IT" b="1">
                <a:latin typeface="+mn-lt"/>
              </a:rPr>
              <a:t>        mg/die *</a:t>
            </a:r>
          </a:p>
        </p:txBody>
      </p:sp>
      <p:sp>
        <p:nvSpPr>
          <p:cNvPr id="8200" name="Rectangle 8">
            <a:extLst>
              <a:ext uri="{FF2B5EF4-FFF2-40B4-BE49-F238E27FC236}">
                <a16:creationId xmlns:a16="http://schemas.microsoft.com/office/drawing/2014/main" id="{579225CB-1EE6-74D6-CEA2-4998AC5431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86672" y="1997075"/>
            <a:ext cx="1368425" cy="503238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it-IT" altLang="it-IT">
              <a:latin typeface="+mn-lt"/>
            </a:endParaRPr>
          </a:p>
        </p:txBody>
      </p:sp>
      <p:sp>
        <p:nvSpPr>
          <p:cNvPr id="8201" name="Rectangle 9">
            <a:extLst>
              <a:ext uri="{FF2B5EF4-FFF2-40B4-BE49-F238E27FC236}">
                <a16:creationId xmlns:a16="http://schemas.microsoft.com/office/drawing/2014/main" id="{24BA339B-E53B-6572-E22C-293FF1F62E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42208" y="3114675"/>
            <a:ext cx="1873250" cy="433388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it-IT" altLang="it-IT">
              <a:latin typeface="+mn-lt"/>
            </a:endParaRPr>
          </a:p>
        </p:txBody>
      </p:sp>
      <p:sp>
        <p:nvSpPr>
          <p:cNvPr id="2052" name="Text Box 4">
            <a:extLst>
              <a:ext uri="{FF2B5EF4-FFF2-40B4-BE49-F238E27FC236}">
                <a16:creationId xmlns:a16="http://schemas.microsoft.com/office/drawing/2014/main" id="{5A442C00-BBF1-CD4C-18A2-B073B08DCC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7171" y="5452656"/>
            <a:ext cx="290162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2000" b="1" dirty="0">
                <a:latin typeface="+mn-lt"/>
              </a:rPr>
              <a:t>ASSORBITO 10-20% Fe++</a:t>
            </a:r>
          </a:p>
          <a:p>
            <a:pPr eaLnBrk="1" hangingPunct="1"/>
            <a:r>
              <a:rPr lang="it-IT" altLang="it-IT" sz="2000" b="1" dirty="0">
                <a:latin typeface="+mn-lt"/>
              </a:rPr>
              <a:t>	       1-2%    FE+++</a:t>
            </a:r>
            <a:endParaRPr lang="it-IT" altLang="it-IT" sz="2000" b="1" dirty="0">
              <a:solidFill>
                <a:srgbClr val="FF0000"/>
              </a:solidFill>
              <a:latin typeface="+mn-lt"/>
            </a:endParaRPr>
          </a:p>
        </p:txBody>
      </p:sp>
    </p:spTree>
  </p:cSld>
  <p:clrMapOvr>
    <a:masterClrMapping/>
  </p:clrMapOvr>
  <p:transition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>
            <a:extLst>
              <a:ext uri="{FF2B5EF4-FFF2-40B4-BE49-F238E27FC236}">
                <a16:creationId xmlns:a16="http://schemas.microsoft.com/office/drawing/2014/main" id="{74240D1A-F7AA-7F01-9042-D39028AB4F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712" y="152401"/>
            <a:ext cx="1162670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t-IT" altLang="it-IT" sz="3200" b="1" dirty="0">
                <a:solidFill>
                  <a:srgbClr val="0070C0"/>
                </a:solidFill>
                <a:latin typeface="+mn-lt"/>
              </a:rPr>
              <a:t>Calcolo di una terapia marziale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F59BD05-3CF0-C87C-06FE-FF9260685690}"/>
              </a:ext>
            </a:extLst>
          </p:cNvPr>
          <p:cNvSpPr txBox="1"/>
          <p:nvPr/>
        </p:nvSpPr>
        <p:spPr>
          <a:xfrm>
            <a:off x="413657" y="1028700"/>
            <a:ext cx="1126671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Scegliere il tipo di Ferro</a:t>
            </a:r>
          </a:p>
          <a:p>
            <a:pPr marL="285750" indent="-285750">
              <a:buFontTx/>
              <a:buChar char="-"/>
            </a:pPr>
            <a:r>
              <a:rPr lang="it-IT" sz="2400" dirty="0"/>
              <a:t>Solfato ferroso: contiene circa il 20% di Fe++, che viene assorbito per il 5-30%</a:t>
            </a:r>
          </a:p>
          <a:p>
            <a:pPr marL="285750" indent="-285750">
              <a:buFontTx/>
              <a:buChar char="-"/>
            </a:pPr>
            <a:r>
              <a:rPr lang="it-IT" sz="2400" dirty="0"/>
              <a:t>Ferro emico</a:t>
            </a:r>
          </a:p>
          <a:p>
            <a:pPr marL="285750" indent="-285750">
              <a:buFontTx/>
              <a:buChar char="-"/>
            </a:pPr>
            <a:r>
              <a:rPr lang="it-IT" sz="2400" dirty="0"/>
              <a:t>Ferro per via endovenosa</a:t>
            </a:r>
          </a:p>
          <a:p>
            <a:pPr marL="285750" indent="-285750">
              <a:buFontTx/>
              <a:buChar char="-"/>
            </a:pPr>
            <a:r>
              <a:rPr lang="it-IT" sz="2400" dirty="0"/>
              <a:t>Trasfusione di emazie concentrate (da 400 </a:t>
            </a:r>
            <a:r>
              <a:rPr lang="it-IT" sz="2400" dirty="0" err="1"/>
              <a:t>mL</a:t>
            </a:r>
            <a:r>
              <a:rPr lang="it-IT" sz="2400" dirty="0"/>
              <a:t>, 60 g di </a:t>
            </a:r>
            <a:r>
              <a:rPr lang="it-IT" sz="2400" dirty="0" err="1"/>
              <a:t>Hb</a:t>
            </a:r>
            <a:r>
              <a:rPr lang="it-IT" sz="2400" dirty="0"/>
              <a:t> = 200 mg di ferro per unità)</a:t>
            </a:r>
          </a:p>
        </p:txBody>
      </p:sp>
    </p:spTree>
    <p:extLst>
      <p:ext uri="{BB962C8B-B14F-4D97-AF65-F5344CB8AC3E}">
        <p14:creationId xmlns:p14="http://schemas.microsoft.com/office/powerpoint/2010/main" val="38906431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2FBE457-E366-AEE1-693C-2235B6F93AC8}"/>
              </a:ext>
            </a:extLst>
          </p:cNvPr>
          <p:cNvSpPr txBox="1"/>
          <p:nvPr/>
        </p:nvSpPr>
        <p:spPr>
          <a:xfrm>
            <a:off x="304800" y="261648"/>
            <a:ext cx="82459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0070C0"/>
                </a:solidFill>
              </a:rPr>
              <a:t>Avete mai donato sangue o emoderivati?</a:t>
            </a:r>
          </a:p>
        </p:txBody>
      </p:sp>
    </p:spTree>
    <p:extLst>
      <p:ext uri="{BB962C8B-B14F-4D97-AF65-F5344CB8AC3E}">
        <p14:creationId xmlns:p14="http://schemas.microsoft.com/office/powerpoint/2010/main" val="314982932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E568E0-33E5-E8CF-5D3A-FBB9364433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>
            <a:extLst>
              <a:ext uri="{FF2B5EF4-FFF2-40B4-BE49-F238E27FC236}">
                <a16:creationId xmlns:a16="http://schemas.microsoft.com/office/drawing/2014/main" id="{A1FA821A-1018-4DC4-D6FA-FABF02808A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712" y="152401"/>
            <a:ext cx="1162670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t-IT" altLang="it-IT" sz="3200" b="1" dirty="0">
                <a:solidFill>
                  <a:srgbClr val="0070C0"/>
                </a:solidFill>
                <a:latin typeface="+mn-lt"/>
              </a:rPr>
              <a:t>Calcolo di una terapia marziale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73A7532-D7C9-24B5-A2D7-DE7CF087F460}"/>
              </a:ext>
            </a:extLst>
          </p:cNvPr>
          <p:cNvSpPr txBox="1"/>
          <p:nvPr/>
        </p:nvSpPr>
        <p:spPr>
          <a:xfrm>
            <a:off x="297712" y="1184424"/>
            <a:ext cx="1155950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/>
              <a:t>Obiettivo: </a:t>
            </a:r>
          </a:p>
          <a:p>
            <a:r>
              <a:rPr lang="it-IT" sz="2000" dirty="0"/>
              <a:t>aumentare 1 g/dL di emoglobina (1g di </a:t>
            </a:r>
            <a:r>
              <a:rPr lang="it-IT" sz="2000" dirty="0" err="1"/>
              <a:t>Hb</a:t>
            </a:r>
            <a:r>
              <a:rPr lang="it-IT" sz="2000" dirty="0"/>
              <a:t> contiene </a:t>
            </a:r>
            <a:r>
              <a:rPr lang="it-IT" sz="2000" b="1" dirty="0"/>
              <a:t>3.3 mg </a:t>
            </a:r>
            <a:r>
              <a:rPr lang="it-IT" sz="2000" dirty="0"/>
              <a:t>di Ferro)</a:t>
            </a:r>
          </a:p>
          <a:p>
            <a:endParaRPr lang="it-IT" sz="2000" dirty="0"/>
          </a:p>
          <a:p>
            <a:r>
              <a:rPr lang="it-IT" sz="2000" b="1" dirty="0"/>
              <a:t>Calcolo:</a:t>
            </a:r>
          </a:p>
          <a:p>
            <a:r>
              <a:rPr lang="it-IT" sz="2000" dirty="0"/>
              <a:t>Volume sangue = 70 </a:t>
            </a:r>
            <a:r>
              <a:rPr lang="it-IT" sz="2000" dirty="0" err="1"/>
              <a:t>mL</a:t>
            </a:r>
            <a:r>
              <a:rPr lang="it-IT" sz="2000" dirty="0"/>
              <a:t>/kg di peso corporeo.</a:t>
            </a:r>
            <a:br>
              <a:rPr lang="it-IT" sz="2000" dirty="0"/>
            </a:br>
            <a:r>
              <a:rPr lang="it-IT" sz="2000" dirty="0"/>
              <a:t>Per aumentare 1g/100mL per kg di peso mi servono 3.3 mg  x 70/100 = </a:t>
            </a:r>
            <a:r>
              <a:rPr lang="it-IT" sz="2000" b="1" dirty="0"/>
              <a:t>2.3 mg di Fe (per kg di peso)</a:t>
            </a:r>
          </a:p>
          <a:p>
            <a:br>
              <a:rPr lang="it-IT" sz="2000" b="1" dirty="0"/>
            </a:br>
            <a:r>
              <a:rPr lang="it-IT" sz="2000" dirty="0"/>
              <a:t>un uomo di 70 kg, per aumentare </a:t>
            </a:r>
            <a:r>
              <a:rPr lang="it-IT" sz="2000" dirty="0" err="1"/>
              <a:t>Hb</a:t>
            </a:r>
            <a:r>
              <a:rPr lang="it-IT" sz="2000" dirty="0"/>
              <a:t> di 1 g/dL, deve assumere 2.3 x 70 = 160 mg di Fe </a:t>
            </a:r>
          </a:p>
          <a:p>
            <a:endParaRPr lang="it-IT" sz="2000" dirty="0"/>
          </a:p>
          <a:p>
            <a:r>
              <a:rPr lang="it-IT" sz="2000" dirty="0"/>
              <a:t>Se trasfondo, basta un’unità di emazie concentrate</a:t>
            </a:r>
          </a:p>
          <a:p>
            <a:r>
              <a:rPr lang="it-IT" sz="2000" dirty="0"/>
              <a:t>Se do solfato ferroso per </a:t>
            </a:r>
            <a:r>
              <a:rPr lang="it-IT" sz="2000" dirty="0" err="1"/>
              <a:t>os</a:t>
            </a:r>
            <a:r>
              <a:rPr lang="it-IT" sz="2000" dirty="0"/>
              <a:t> (considerando che ne assorbirà il 10%), dovrò dargli 1600 mg </a:t>
            </a:r>
            <a:br>
              <a:rPr lang="it-IT" sz="2000" dirty="0"/>
            </a:br>
            <a:r>
              <a:rPr lang="it-IT" sz="2000" dirty="0"/>
              <a:t>(Se carenza significativa, dovrò aggiungere anche 500-1000 mg per ricostituire le scorte) –&gt; 2500 mg</a:t>
            </a:r>
          </a:p>
          <a:p>
            <a:endParaRPr lang="it-IT" sz="2000" dirty="0"/>
          </a:p>
          <a:p>
            <a:r>
              <a:rPr lang="it-IT" sz="2000" dirty="0"/>
              <a:t>Se uso solfato ferroso (che contiene 20% Fe elementare) dovrò dargli almeno 12500 mg = 25 </a:t>
            </a:r>
            <a:r>
              <a:rPr lang="it-IT" sz="2000" dirty="0" err="1"/>
              <a:t>cp</a:t>
            </a:r>
            <a:r>
              <a:rPr lang="it-IT" sz="2000" dirty="0"/>
              <a:t> da 500mg</a:t>
            </a:r>
          </a:p>
        </p:txBody>
      </p:sp>
    </p:spTree>
    <p:extLst>
      <p:ext uri="{BB962C8B-B14F-4D97-AF65-F5344CB8AC3E}">
        <p14:creationId xmlns:p14="http://schemas.microsoft.com/office/powerpoint/2010/main" val="109683557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C886609C-AB4E-A4E0-C5E1-1E0D3B613C64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80471" y="127887"/>
            <a:ext cx="8229600" cy="556880"/>
          </a:xfrm>
        </p:spPr>
        <p:txBody>
          <a:bodyPr/>
          <a:lstStyle/>
          <a:p>
            <a:pPr eaLnBrk="1" hangingPunct="1"/>
            <a:r>
              <a:rPr lang="it-IT" altLang="it-IT" sz="3200" b="1">
                <a:solidFill>
                  <a:srgbClr val="0070C0"/>
                </a:solidFill>
                <a:latin typeface="+mn-lt"/>
              </a:rPr>
              <a:t>CAUSE DI CARENZA DI FERRO</a:t>
            </a:r>
          </a:p>
        </p:txBody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id="{D8820192-38D3-1952-F671-786C4B80DC1F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1703388" y="1989138"/>
            <a:ext cx="8229600" cy="4525962"/>
          </a:xfrm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it-IT" altLang="it-IT" b="1" dirty="0"/>
              <a:t>Carenza alimentare</a:t>
            </a:r>
          </a:p>
          <a:p>
            <a:pPr eaLnBrk="1" hangingPunct="1">
              <a:spcBef>
                <a:spcPct val="0"/>
              </a:spcBef>
            </a:pPr>
            <a:endParaRPr lang="it-IT" altLang="it-IT" b="1" dirty="0"/>
          </a:p>
          <a:p>
            <a:pPr eaLnBrk="1" hangingPunct="1">
              <a:spcBef>
                <a:spcPct val="0"/>
              </a:spcBef>
            </a:pPr>
            <a:r>
              <a:rPr lang="it-IT" altLang="it-IT" b="1" dirty="0"/>
              <a:t>Alterato assorbimento</a:t>
            </a:r>
          </a:p>
          <a:p>
            <a:pPr eaLnBrk="1" hangingPunct="1">
              <a:spcBef>
                <a:spcPct val="0"/>
              </a:spcBef>
            </a:pPr>
            <a:endParaRPr lang="it-IT" altLang="it-IT" b="1" dirty="0"/>
          </a:p>
          <a:p>
            <a:pPr eaLnBrk="1" hangingPunct="1">
              <a:spcBef>
                <a:spcPct val="0"/>
              </a:spcBef>
            </a:pPr>
            <a:r>
              <a:rPr lang="it-IT" altLang="it-IT" b="1" dirty="0"/>
              <a:t>Aumentate richieste</a:t>
            </a:r>
          </a:p>
          <a:p>
            <a:pPr eaLnBrk="1" hangingPunct="1">
              <a:spcBef>
                <a:spcPct val="0"/>
              </a:spcBef>
            </a:pPr>
            <a:endParaRPr lang="it-IT" altLang="it-IT" sz="2400" b="1" dirty="0"/>
          </a:p>
          <a:p>
            <a:pPr eaLnBrk="1" hangingPunct="1"/>
            <a:r>
              <a:rPr lang="it-IT" altLang="it-IT" b="1" dirty="0"/>
              <a:t>Perdita ematica cronica</a:t>
            </a:r>
          </a:p>
        </p:txBody>
      </p:sp>
      <p:sp>
        <p:nvSpPr>
          <p:cNvPr id="10244" name="Text Box 4">
            <a:extLst>
              <a:ext uri="{FF2B5EF4-FFF2-40B4-BE49-F238E27FC236}">
                <a16:creationId xmlns:a16="http://schemas.microsoft.com/office/drawing/2014/main" id="{18A583A2-8AAB-F7C1-6440-B85823481A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4825" y="5661026"/>
            <a:ext cx="771589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b="1" dirty="0">
                <a:solidFill>
                  <a:srgbClr val="9900FF"/>
                </a:solidFill>
                <a:latin typeface="+mn-lt"/>
              </a:rPr>
              <a:t>QUALUNQUE SIA LA CAUSA 		       </a:t>
            </a:r>
            <a:r>
              <a:rPr lang="it-IT" altLang="it-IT" b="1" u="sng" dirty="0">
                <a:solidFill>
                  <a:srgbClr val="9900FF"/>
                </a:solidFill>
                <a:latin typeface="+mn-lt"/>
              </a:rPr>
              <a:t>ANEMIA IPOCROMICA MICROCITICA</a:t>
            </a:r>
          </a:p>
        </p:txBody>
      </p:sp>
      <p:sp>
        <p:nvSpPr>
          <p:cNvPr id="10245" name="AutoShape 7">
            <a:extLst>
              <a:ext uri="{FF2B5EF4-FFF2-40B4-BE49-F238E27FC236}">
                <a16:creationId xmlns:a16="http://schemas.microsoft.com/office/drawing/2014/main" id="{53731727-9CD1-7C07-22BE-213019DBBA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5169" y="5773461"/>
            <a:ext cx="504825" cy="144462"/>
          </a:xfrm>
          <a:prstGeom prst="rightArrow">
            <a:avLst>
              <a:gd name="adj1" fmla="val 50000"/>
              <a:gd name="adj2" fmla="val 87363"/>
            </a:avLst>
          </a:prstGeom>
          <a:solidFill>
            <a:srgbClr val="9900FF"/>
          </a:solidFill>
          <a:ln w="9525">
            <a:solidFill>
              <a:srgbClr val="9900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it-IT" altLang="it-IT">
              <a:latin typeface="+mn-lt"/>
            </a:endParaRPr>
          </a:p>
        </p:txBody>
      </p:sp>
      <p:pic>
        <p:nvPicPr>
          <p:cNvPr id="10246" name="Picture 8">
            <a:extLst>
              <a:ext uri="{FF2B5EF4-FFF2-40B4-BE49-F238E27FC236}">
                <a16:creationId xmlns:a16="http://schemas.microsoft.com/office/drawing/2014/main" id="{AD53F8E6-3F63-7327-0317-CF85A3D91B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080" y="1046938"/>
            <a:ext cx="4392613" cy="386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F0138DA1-D20E-68B9-E127-F0CAB231622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9863" y="95693"/>
            <a:ext cx="8229600" cy="707065"/>
          </a:xfrm>
        </p:spPr>
        <p:txBody>
          <a:bodyPr/>
          <a:lstStyle/>
          <a:p>
            <a:pPr eaLnBrk="1" hangingPunct="1"/>
            <a:r>
              <a:rPr lang="it-IT" altLang="it-IT" sz="3200" b="1" dirty="0">
                <a:solidFill>
                  <a:srgbClr val="0070C0"/>
                </a:solidFill>
                <a:latin typeface="+mn-lt"/>
              </a:rPr>
              <a:t>Ferro sierico (sideremia)</a:t>
            </a:r>
          </a:p>
        </p:txBody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B31F49D4-69F8-3F29-31B1-AD5D9399777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30728" y="955897"/>
            <a:ext cx="11158759" cy="2808288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it-IT" altLang="it-IT" dirty="0"/>
              <a:t>La </a:t>
            </a:r>
            <a:r>
              <a:rPr lang="it-IT" altLang="it-IT" b="1" dirty="0"/>
              <a:t>sideremia</a:t>
            </a:r>
            <a:r>
              <a:rPr lang="it-IT" altLang="it-IT" dirty="0"/>
              <a:t> rappresenta la quantità di Ferro trivalente legata alla transferrina. </a:t>
            </a:r>
          </a:p>
          <a:p>
            <a:pPr eaLnBrk="1" hangingPunct="1">
              <a:lnSpc>
                <a:spcPct val="90000"/>
              </a:lnSpc>
            </a:pPr>
            <a:r>
              <a:rPr lang="it-IT" altLang="it-IT" dirty="0"/>
              <a:t>E’ soggetta a significative variazioni  (anche del 100% nell’arco delle 24 h).</a:t>
            </a:r>
          </a:p>
          <a:p>
            <a:pPr eaLnBrk="1" hangingPunct="1">
              <a:lnSpc>
                <a:spcPct val="90000"/>
              </a:lnSpc>
            </a:pPr>
            <a:r>
              <a:rPr lang="it-IT" altLang="it-IT" dirty="0"/>
              <a:t>Ha significato diagnostico a valori </a:t>
            </a:r>
            <a:r>
              <a:rPr lang="it-IT" altLang="it-IT" b="1" dirty="0"/>
              <a:t>molto bassi</a:t>
            </a:r>
            <a:r>
              <a:rPr lang="it-IT" altLang="it-IT" dirty="0"/>
              <a:t> (&lt;50 </a:t>
            </a:r>
            <a:r>
              <a:rPr lang="en-US" altLang="it-IT" dirty="0">
                <a:cs typeface="Arial" panose="020B0604020202020204" pitchFamily="34" charset="0"/>
              </a:rPr>
              <a:t>µg/dL) o </a:t>
            </a:r>
            <a:r>
              <a:rPr lang="en-US" altLang="it-IT" b="1" dirty="0">
                <a:cs typeface="Arial" panose="020B0604020202020204" pitchFamily="34" charset="0"/>
              </a:rPr>
              <a:t>molto alti</a:t>
            </a:r>
            <a:r>
              <a:rPr lang="en-US" altLang="it-IT" dirty="0">
                <a:cs typeface="Arial" panose="020B0604020202020204" pitchFamily="34" charset="0"/>
              </a:rPr>
              <a:t> (&gt;200 µg/dL).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it-IT" altLang="it-IT" dirty="0"/>
          </a:p>
        </p:txBody>
      </p:sp>
      <p:sp>
        <p:nvSpPr>
          <p:cNvPr id="20484" name="Text Box 4">
            <a:extLst>
              <a:ext uri="{FF2B5EF4-FFF2-40B4-BE49-F238E27FC236}">
                <a16:creationId xmlns:a16="http://schemas.microsoft.com/office/drawing/2014/main" id="{D03F549D-811C-4748-1874-1456386A2D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0862" y="3827760"/>
            <a:ext cx="4679950" cy="2708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it-IT" altLang="it-IT" sz="2000" b="1" dirty="0">
                <a:latin typeface="+mn-lt"/>
              </a:rPr>
              <a:t>Valori normali sideremia (</a:t>
            </a:r>
            <a:r>
              <a:rPr lang="en-US" altLang="it-IT" sz="2000" b="1" dirty="0">
                <a:latin typeface="+mn-lt"/>
              </a:rPr>
              <a:t>µg/dL)</a:t>
            </a:r>
            <a:r>
              <a:rPr lang="it-IT" altLang="it-IT" sz="2000" b="1" dirty="0">
                <a:latin typeface="+mn-lt"/>
              </a:rPr>
              <a:t>:</a:t>
            </a:r>
          </a:p>
          <a:p>
            <a:r>
              <a:rPr lang="it-IT" altLang="it-IT" sz="2000" dirty="0">
                <a:latin typeface="+mn-lt"/>
              </a:rPr>
              <a:t>Neonato: 		170-190</a:t>
            </a:r>
          </a:p>
          <a:p>
            <a:r>
              <a:rPr lang="it-IT" altLang="it-IT" sz="2000" dirty="0">
                <a:latin typeface="+mn-lt"/>
              </a:rPr>
              <a:t>2-3 mesi 		50-70</a:t>
            </a:r>
          </a:p>
          <a:p>
            <a:r>
              <a:rPr lang="it-IT" altLang="it-IT" sz="2000" dirty="0">
                <a:latin typeface="+mn-lt"/>
              </a:rPr>
              <a:t>Infanzia 		 	 &lt;100</a:t>
            </a:r>
          </a:p>
          <a:p>
            <a:r>
              <a:rPr lang="it-IT" altLang="it-IT" sz="2000" dirty="0">
                <a:latin typeface="+mn-lt"/>
              </a:rPr>
              <a:t>Uomo adulto 		75-160</a:t>
            </a:r>
          </a:p>
          <a:p>
            <a:r>
              <a:rPr lang="it-IT" altLang="it-IT" sz="2000" dirty="0">
                <a:latin typeface="+mn-lt"/>
              </a:rPr>
              <a:t>Donna adulta 		60-150</a:t>
            </a:r>
          </a:p>
          <a:p>
            <a:r>
              <a:rPr lang="it-IT" altLang="it-IT" sz="2000" dirty="0">
                <a:latin typeface="+mn-lt"/>
              </a:rPr>
              <a:t>Età senile 		40-80</a:t>
            </a:r>
          </a:p>
          <a:p>
            <a:pPr>
              <a:spcBef>
                <a:spcPct val="50000"/>
              </a:spcBef>
            </a:pPr>
            <a:endParaRPr lang="it-IT" altLang="it-IT" sz="2000" dirty="0">
              <a:latin typeface="+mn-lt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22CB38E0-D36B-CA72-2371-2FBB0776002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0094" y="57943"/>
            <a:ext cx="8229600" cy="836612"/>
          </a:xfrm>
        </p:spPr>
        <p:txBody>
          <a:bodyPr/>
          <a:lstStyle/>
          <a:p>
            <a:pPr eaLnBrk="1" hangingPunct="1"/>
            <a:r>
              <a:rPr lang="it-IT" altLang="it-IT" sz="3200" b="1" dirty="0">
                <a:solidFill>
                  <a:srgbClr val="0070C0"/>
                </a:solidFill>
                <a:latin typeface="+mn-lt"/>
              </a:rPr>
              <a:t>DEPOSITI DI FERRO: FERRITINA</a:t>
            </a:r>
            <a:endParaRPr lang="it-IT" altLang="it-IT" sz="2400" b="1" u="sng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29B034C0-CD63-E77B-E924-F7EC7A66D58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59735" y="1259849"/>
            <a:ext cx="11309986" cy="5329237"/>
          </a:xfrm>
        </p:spPr>
        <p:txBody>
          <a:bodyPr>
            <a:noAutofit/>
          </a:bodyPr>
          <a:lstStyle/>
          <a:p>
            <a:pPr algn="just" eaLnBrk="1" hangingPunct="1">
              <a:lnSpc>
                <a:spcPct val="100000"/>
              </a:lnSpc>
              <a:buSzPct val="150000"/>
            </a:pPr>
            <a:r>
              <a:rPr lang="it-IT" altLang="it-IT" sz="2400" b="1" dirty="0"/>
              <a:t>FERRITINA</a:t>
            </a:r>
            <a:r>
              <a:rPr lang="it-IT" altLang="it-IT" sz="2400" dirty="0"/>
              <a:t> è una </a:t>
            </a:r>
            <a:r>
              <a:rPr lang="it-IT" altLang="it-IT" sz="2400" b="1" dirty="0">
                <a:solidFill>
                  <a:srgbClr val="FF0000"/>
                </a:solidFill>
              </a:rPr>
              <a:t>proteina</a:t>
            </a:r>
            <a:r>
              <a:rPr lang="it-IT" altLang="it-IT" sz="2400" dirty="0"/>
              <a:t> che si trova in quasi tutte le forme di vita, inclusi i batteri. </a:t>
            </a:r>
          </a:p>
          <a:p>
            <a:pPr algn="just" eaLnBrk="1" hangingPunct="1">
              <a:lnSpc>
                <a:spcPct val="100000"/>
              </a:lnSpc>
              <a:buSzPct val="150000"/>
            </a:pPr>
            <a:r>
              <a:rPr lang="it-IT" altLang="it-IT" sz="2400" dirty="0"/>
              <a:t>Ha </a:t>
            </a:r>
            <a:r>
              <a:rPr lang="it-IT" altLang="it-IT" sz="2400" b="1" dirty="0">
                <a:solidFill>
                  <a:srgbClr val="FF0000"/>
                </a:solidFill>
              </a:rPr>
              <a:t>24 subunità equivalenti</a:t>
            </a:r>
            <a:r>
              <a:rPr lang="it-IT" altLang="it-IT" sz="2400" dirty="0"/>
              <a:t>, disposte in modo da formare una </a:t>
            </a:r>
            <a:r>
              <a:rPr lang="it-IT" altLang="it-IT" sz="2400" b="1" dirty="0"/>
              <a:t>conchiglia</a:t>
            </a:r>
            <a:r>
              <a:rPr lang="it-IT" altLang="it-IT" sz="2400" dirty="0"/>
              <a:t> </a:t>
            </a:r>
            <a:r>
              <a:rPr lang="it-IT" altLang="it-IT" sz="2400" b="1" dirty="0"/>
              <a:t>sferica</a:t>
            </a:r>
            <a:r>
              <a:rPr lang="it-IT" altLang="it-IT" sz="2400" dirty="0"/>
              <a:t> di circa 125 Amstrong di diametro e che lascia al suo interno una cavità di circa 75 A che </a:t>
            </a:r>
            <a:r>
              <a:rPr lang="it-IT" altLang="it-IT" sz="2400" b="1" dirty="0"/>
              <a:t>si riempie con </a:t>
            </a:r>
            <a:r>
              <a:rPr lang="it-IT" altLang="it-IT" sz="2400" b="1" dirty="0">
                <a:solidFill>
                  <a:srgbClr val="FF0000"/>
                </a:solidFill>
              </a:rPr>
              <a:t>Fe</a:t>
            </a:r>
            <a:r>
              <a:rPr lang="it-IT" altLang="it-IT" sz="2400" b="1" baseline="30000" dirty="0">
                <a:solidFill>
                  <a:srgbClr val="FF0000"/>
                </a:solidFill>
              </a:rPr>
              <a:t>3+</a:t>
            </a:r>
            <a:r>
              <a:rPr lang="it-IT" altLang="it-IT" sz="2400" b="1" dirty="0">
                <a:solidFill>
                  <a:srgbClr val="FF0000"/>
                </a:solidFill>
              </a:rPr>
              <a:t> inorganico</a:t>
            </a:r>
            <a:r>
              <a:rPr lang="it-IT" altLang="it-IT" sz="2400" dirty="0"/>
              <a:t>. </a:t>
            </a:r>
          </a:p>
          <a:p>
            <a:pPr algn="just" eaLnBrk="1" hangingPunct="1">
              <a:lnSpc>
                <a:spcPct val="100000"/>
              </a:lnSpc>
              <a:buSzPct val="150000"/>
            </a:pPr>
            <a:r>
              <a:rPr lang="it-IT" altLang="it-IT" sz="2400" dirty="0"/>
              <a:t>La cavità può contenere fino a </a:t>
            </a:r>
            <a:r>
              <a:rPr lang="it-IT" altLang="it-IT" sz="2400" b="1" dirty="0">
                <a:solidFill>
                  <a:srgbClr val="FF0000"/>
                </a:solidFill>
              </a:rPr>
              <a:t>4500 ioni ferro</a:t>
            </a:r>
            <a:r>
              <a:rPr lang="it-IT" altLang="it-IT" sz="2400" dirty="0"/>
              <a:t>, anche se il contenuto tipico è di </a:t>
            </a:r>
            <a:r>
              <a:rPr lang="it-IT" altLang="it-IT" sz="2400" b="1" dirty="0"/>
              <a:t>1200</a:t>
            </a:r>
            <a:r>
              <a:rPr lang="it-IT" altLang="it-IT" sz="2400" dirty="0"/>
              <a:t>.  </a:t>
            </a:r>
          </a:p>
          <a:p>
            <a:pPr algn="just" eaLnBrk="1" hangingPunct="1">
              <a:lnSpc>
                <a:spcPct val="100000"/>
              </a:lnSpc>
              <a:buSzPct val="150000"/>
            </a:pPr>
            <a:r>
              <a:rPr lang="it-IT" altLang="it-IT" sz="2400" dirty="0"/>
              <a:t>La conchiglia contiene dei canali attraverso i quali il ferro può entrare (</a:t>
            </a:r>
            <a:r>
              <a:rPr lang="it-IT" altLang="it-IT" sz="2400" dirty="0" err="1"/>
              <a:t>probabimente</a:t>
            </a:r>
            <a:r>
              <a:rPr lang="it-IT" altLang="it-IT" sz="2400" dirty="0"/>
              <a:t> come </a:t>
            </a:r>
            <a:r>
              <a:rPr lang="it-IT" altLang="it-IT" sz="2400" b="1" dirty="0">
                <a:solidFill>
                  <a:srgbClr val="FF0000"/>
                </a:solidFill>
              </a:rPr>
              <a:t>Fe</a:t>
            </a:r>
            <a:r>
              <a:rPr lang="it-IT" altLang="it-IT" sz="2400" b="1" baseline="30000" dirty="0">
                <a:solidFill>
                  <a:srgbClr val="FF0000"/>
                </a:solidFill>
              </a:rPr>
              <a:t>2+</a:t>
            </a:r>
            <a:r>
              <a:rPr lang="it-IT" altLang="it-IT" sz="2400" dirty="0"/>
              <a:t>); una volta all’interno viene  </a:t>
            </a:r>
            <a:r>
              <a:rPr lang="it-IT" altLang="it-IT" sz="2400" b="1" dirty="0">
                <a:solidFill>
                  <a:srgbClr val="FF0000"/>
                </a:solidFill>
              </a:rPr>
              <a:t>ossidato a Fe</a:t>
            </a:r>
            <a:r>
              <a:rPr lang="it-IT" altLang="it-IT" sz="2400" b="1" baseline="30000" dirty="0">
                <a:solidFill>
                  <a:srgbClr val="FF0000"/>
                </a:solidFill>
              </a:rPr>
              <a:t>3+</a:t>
            </a:r>
            <a:r>
              <a:rPr lang="it-IT" altLang="it-IT" sz="2400" dirty="0"/>
              <a:t> ed immagazzinato </a:t>
            </a:r>
          </a:p>
          <a:p>
            <a:pPr marL="0" indent="0" algn="just" eaLnBrk="1" hangingPunct="1">
              <a:lnSpc>
                <a:spcPct val="100000"/>
              </a:lnSpc>
              <a:buSzPct val="150000"/>
              <a:buNone/>
            </a:pPr>
            <a:endParaRPr lang="it-IT" altLang="it-IT" sz="2400" b="1" dirty="0"/>
          </a:p>
          <a:p>
            <a:pPr algn="just" eaLnBrk="1" hangingPunct="1">
              <a:lnSpc>
                <a:spcPct val="100000"/>
              </a:lnSpc>
              <a:buSzPct val="150000"/>
            </a:pPr>
            <a:r>
              <a:rPr lang="it-IT" altLang="it-IT" sz="2400" dirty="0"/>
              <a:t>Si misura in </a:t>
            </a:r>
            <a:r>
              <a:rPr lang="it-IT" altLang="it-IT" sz="2400" b="1" dirty="0">
                <a:sym typeface="Symbol" panose="05050102010706020507" pitchFamily="18" charset="2"/>
              </a:rPr>
              <a:t>g/L</a:t>
            </a:r>
            <a:r>
              <a:rPr lang="it-IT" altLang="it-IT" sz="2400" dirty="0">
                <a:sym typeface="Symbol" panose="05050102010706020507" pitchFamily="18" charset="2"/>
              </a:rPr>
              <a:t> (</a:t>
            </a:r>
            <a:r>
              <a:rPr lang="it-IT" altLang="it-IT" sz="2400" dirty="0" err="1">
                <a:sym typeface="Symbol" panose="05050102010706020507" pitchFamily="18" charset="2"/>
              </a:rPr>
              <a:t>v.rif</a:t>
            </a:r>
            <a:r>
              <a:rPr lang="it-IT" altLang="it-IT" sz="2400" dirty="0">
                <a:sym typeface="Symbol" panose="05050102010706020507" pitchFamily="18" charset="2"/>
              </a:rPr>
              <a:t>. 20-300)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5">
            <a:extLst>
              <a:ext uri="{FF2B5EF4-FFF2-40B4-BE49-F238E27FC236}">
                <a16:creationId xmlns:a16="http://schemas.microsoft.com/office/drawing/2014/main" id="{50012962-333C-A2D0-F2E6-8E46A246F8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3603" y="987298"/>
            <a:ext cx="7114626" cy="4093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indent="-342900" algn="just" eaLnBrk="1" hangingPunct="1">
              <a:spcBef>
                <a:spcPts val="1200"/>
              </a:spcBef>
              <a:buClr>
                <a:schemeClr val="tx1"/>
              </a:buClr>
              <a:buSzPct val="150000"/>
              <a:buFont typeface="Arial" panose="020B0604020202020204" pitchFamily="34" charset="0"/>
              <a:buChar char="•"/>
            </a:pPr>
            <a:r>
              <a:rPr lang="it-IT" altLang="it-IT" sz="2400" dirty="0">
                <a:latin typeface="+mn-lt"/>
              </a:rPr>
              <a:t>L</a:t>
            </a:r>
            <a:r>
              <a:rPr lang="it-IT" altLang="it-IT" sz="2400" b="1" dirty="0">
                <a:latin typeface="+mn-lt"/>
              </a:rPr>
              <a:t>’EMOSIDERINA </a:t>
            </a:r>
            <a:r>
              <a:rPr lang="it-IT" altLang="it-IT" sz="2400" dirty="0">
                <a:latin typeface="+mn-lt"/>
              </a:rPr>
              <a:t>è una </a:t>
            </a:r>
            <a:r>
              <a:rPr lang="it-IT" altLang="it-IT" sz="2400" b="1" dirty="0">
                <a:solidFill>
                  <a:srgbClr val="FF0000"/>
                </a:solidFill>
                <a:latin typeface="+mn-lt"/>
              </a:rPr>
              <a:t>proteina insolubile in acqua</a:t>
            </a:r>
            <a:r>
              <a:rPr lang="it-IT" altLang="it-IT" sz="2400" dirty="0">
                <a:latin typeface="+mn-lt"/>
              </a:rPr>
              <a:t>, con un </a:t>
            </a:r>
            <a:r>
              <a:rPr lang="it-IT" altLang="it-IT" sz="2400" b="1" dirty="0">
                <a:latin typeface="+mn-lt"/>
              </a:rPr>
              <a:t>alto  rapporto ferro/proteina</a:t>
            </a:r>
            <a:r>
              <a:rPr lang="it-IT" altLang="it-IT" sz="2400" dirty="0">
                <a:latin typeface="+mn-lt"/>
              </a:rPr>
              <a:t> e che derivata dalla </a:t>
            </a:r>
            <a:r>
              <a:rPr lang="it-IT" altLang="it-IT" sz="2400" b="1" u="sng" dirty="0">
                <a:solidFill>
                  <a:srgbClr val="FF0000"/>
                </a:solidFill>
                <a:latin typeface="+mn-lt"/>
              </a:rPr>
              <a:t>degradazione controllata della ferritina.</a:t>
            </a:r>
          </a:p>
          <a:p>
            <a:pPr marL="342900" indent="-342900" algn="just" eaLnBrk="1" hangingPunct="1">
              <a:spcBef>
                <a:spcPts val="1200"/>
              </a:spcBef>
              <a:buClr>
                <a:schemeClr val="tx1"/>
              </a:buClr>
              <a:buSzPct val="150000"/>
              <a:buFont typeface="Arial" panose="020B0604020202020204" pitchFamily="34" charset="0"/>
              <a:buChar char="•"/>
            </a:pPr>
            <a:r>
              <a:rPr lang="it-IT" altLang="it-IT" sz="2400" dirty="0">
                <a:latin typeface="+mn-lt"/>
              </a:rPr>
              <a:t>Nei tessuti appare come un </a:t>
            </a:r>
            <a:r>
              <a:rPr lang="it-IT" altLang="it-IT" sz="2400" b="1" dirty="0">
                <a:solidFill>
                  <a:srgbClr val="FF0000"/>
                </a:solidFill>
                <a:latin typeface="+mn-lt"/>
              </a:rPr>
              <a:t>pigmento giallo rossastro, amorfo o leggermente granulare.</a:t>
            </a:r>
            <a:r>
              <a:rPr lang="it-IT" altLang="it-IT" sz="2400" dirty="0">
                <a:latin typeface="+mn-lt"/>
              </a:rPr>
              <a:t> </a:t>
            </a:r>
          </a:p>
          <a:p>
            <a:pPr marL="342900" indent="-342900" algn="just" eaLnBrk="1" hangingPunct="1">
              <a:spcBef>
                <a:spcPts val="1200"/>
              </a:spcBef>
              <a:buClr>
                <a:schemeClr val="tx1"/>
              </a:buClr>
              <a:buSzPct val="150000"/>
              <a:buFont typeface="Arial" panose="020B0604020202020204" pitchFamily="34" charset="0"/>
              <a:buChar char="•"/>
            </a:pPr>
            <a:r>
              <a:rPr lang="it-IT" altLang="it-IT" sz="2400" b="1" dirty="0">
                <a:solidFill>
                  <a:srgbClr val="FF0000"/>
                </a:solidFill>
                <a:latin typeface="+mn-lt"/>
              </a:rPr>
              <a:t>Il</a:t>
            </a:r>
            <a:r>
              <a:rPr lang="it-IT" altLang="it-IT" sz="2400" dirty="0">
                <a:latin typeface="+mn-lt"/>
              </a:rPr>
              <a:t> </a:t>
            </a:r>
            <a:r>
              <a:rPr lang="it-IT" altLang="it-IT" sz="2400" b="1" dirty="0">
                <a:solidFill>
                  <a:srgbClr val="FF0000"/>
                </a:solidFill>
                <a:latin typeface="+mn-lt"/>
              </a:rPr>
              <a:t>ferro dell’</a:t>
            </a:r>
            <a:r>
              <a:rPr lang="it-IT" altLang="it-IT" sz="2400" b="1" dirty="0" err="1">
                <a:solidFill>
                  <a:srgbClr val="FF0000"/>
                </a:solidFill>
                <a:latin typeface="+mn-lt"/>
              </a:rPr>
              <a:t>emosiderina</a:t>
            </a:r>
            <a:r>
              <a:rPr lang="it-IT" altLang="it-IT" sz="2400" b="1" dirty="0">
                <a:solidFill>
                  <a:srgbClr val="FF0000"/>
                </a:solidFill>
                <a:latin typeface="+mn-lt"/>
              </a:rPr>
              <a:t> è più difficile da mobilizzare</a:t>
            </a:r>
            <a:r>
              <a:rPr lang="it-IT" altLang="it-IT" sz="2400" dirty="0">
                <a:latin typeface="+mn-lt"/>
              </a:rPr>
              <a:t> in quanto l’</a:t>
            </a:r>
            <a:r>
              <a:rPr lang="it-IT" altLang="it-IT" sz="2400" dirty="0" err="1">
                <a:latin typeface="+mn-lt"/>
              </a:rPr>
              <a:t>emosiderina</a:t>
            </a:r>
            <a:r>
              <a:rPr lang="it-IT" altLang="it-IT" sz="2400" dirty="0">
                <a:latin typeface="+mn-lt"/>
              </a:rPr>
              <a:t>, costituita dal </a:t>
            </a:r>
            <a:r>
              <a:rPr lang="it-IT" altLang="it-IT" sz="2400" b="1" dirty="0">
                <a:latin typeface="+mn-lt"/>
              </a:rPr>
              <a:t>prodotto di condensazione</a:t>
            </a:r>
            <a:r>
              <a:rPr lang="it-IT" altLang="it-IT" sz="2400" dirty="0">
                <a:latin typeface="+mn-lt"/>
              </a:rPr>
              <a:t> di molecole di ferritina, proteine, lipidi, acido sialico e porfirine, è </a:t>
            </a:r>
            <a:r>
              <a:rPr lang="it-IT" altLang="it-IT" sz="2400" b="1" dirty="0">
                <a:latin typeface="+mn-lt"/>
              </a:rPr>
              <a:t>difficilmente aggredibile dagli  enzimi proteolitici</a:t>
            </a:r>
            <a:r>
              <a:rPr lang="it-IT" altLang="it-IT" sz="2400" dirty="0">
                <a:latin typeface="+mn-lt"/>
              </a:rPr>
              <a:t>.</a:t>
            </a:r>
          </a:p>
        </p:txBody>
      </p:sp>
      <p:pic>
        <p:nvPicPr>
          <p:cNvPr id="22531" name="Picture 6">
            <a:extLst>
              <a:ext uri="{FF2B5EF4-FFF2-40B4-BE49-F238E27FC236}">
                <a16:creationId xmlns:a16="http://schemas.microsoft.com/office/drawing/2014/main" id="{CAD65104-C462-608C-9B81-C69543EFF4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9658" y="1386436"/>
            <a:ext cx="2816225" cy="253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3" name="Text Box 9">
            <a:extLst>
              <a:ext uri="{FF2B5EF4-FFF2-40B4-BE49-F238E27FC236}">
                <a16:creationId xmlns:a16="http://schemas.microsoft.com/office/drawing/2014/main" id="{9AE08E3F-71E6-28D2-8EA0-F0EEBEC2C5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596" y="97494"/>
            <a:ext cx="532998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2800" b="1" dirty="0">
                <a:solidFill>
                  <a:srgbClr val="0070C0"/>
                </a:solidFill>
                <a:latin typeface="+mn-lt"/>
              </a:rPr>
              <a:t>DEPOSITI DI FERRO:</a:t>
            </a:r>
            <a:r>
              <a:rPr lang="it-IT" altLang="it-IT" dirty="0">
                <a:solidFill>
                  <a:srgbClr val="0070C0"/>
                </a:solidFill>
                <a:latin typeface="+mn-lt"/>
              </a:rPr>
              <a:t> </a:t>
            </a:r>
            <a:r>
              <a:rPr lang="it-IT" altLang="it-IT" sz="2800" b="1" dirty="0">
                <a:solidFill>
                  <a:srgbClr val="0070C0"/>
                </a:solidFill>
                <a:latin typeface="+mn-lt"/>
              </a:rPr>
              <a:t>EMOSIDERINA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3">
            <a:extLst>
              <a:ext uri="{FF2B5EF4-FFF2-40B4-BE49-F238E27FC236}">
                <a16:creationId xmlns:a16="http://schemas.microsoft.com/office/drawing/2014/main" id="{AEEC1B47-998B-ECFD-03F0-E0D674C2CAC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31824" y="1162089"/>
            <a:ext cx="11241416" cy="4897437"/>
          </a:xfrm>
        </p:spPr>
        <p:txBody>
          <a:bodyPr>
            <a:normAutofit/>
          </a:bodyPr>
          <a:lstStyle/>
          <a:p>
            <a:pPr eaLnBrk="1" hangingPunct="1">
              <a:lnSpc>
                <a:spcPct val="100000"/>
              </a:lnSpc>
            </a:pPr>
            <a:r>
              <a:rPr lang="it-IT" altLang="it-IT" sz="2400" dirty="0"/>
              <a:t>E’ una </a:t>
            </a:r>
            <a:r>
              <a:rPr lang="el-GR" altLang="it-IT" sz="2400" b="1" dirty="0">
                <a:cs typeface="Arial" panose="020B0604020202020204" pitchFamily="34" charset="0"/>
              </a:rPr>
              <a:t>β</a:t>
            </a:r>
            <a:r>
              <a:rPr lang="it-IT" altLang="it-IT" sz="2400" b="1" dirty="0">
                <a:cs typeface="Arial" panose="020B0604020202020204" pitchFamily="34" charset="0"/>
              </a:rPr>
              <a:t>-globulina</a:t>
            </a:r>
            <a:r>
              <a:rPr lang="it-IT" altLang="it-IT" sz="2400" dirty="0">
                <a:cs typeface="Arial" panose="020B0604020202020204" pitchFamily="34" charset="0"/>
              </a:rPr>
              <a:t> con funzioni di trasporto del ferro  agli organi di deposito o di utilizzo;</a:t>
            </a:r>
          </a:p>
          <a:p>
            <a:pPr eaLnBrk="1" hangingPunct="1">
              <a:lnSpc>
                <a:spcPct val="100000"/>
              </a:lnSpc>
            </a:pPr>
            <a:r>
              <a:rPr lang="it-IT" altLang="it-IT" sz="2400" dirty="0">
                <a:cs typeface="Arial" panose="020B0604020202020204" pitchFamily="34" charset="0"/>
              </a:rPr>
              <a:t>Capta il ferro e </a:t>
            </a:r>
            <a:r>
              <a:rPr lang="it-IT" altLang="it-IT" sz="2400" b="1" dirty="0">
                <a:cs typeface="Arial" panose="020B0604020202020204" pitchFamily="34" charset="0"/>
              </a:rPr>
              <a:t>lega 2 ioni Fe</a:t>
            </a:r>
            <a:r>
              <a:rPr lang="it-IT" altLang="it-IT" sz="2400" b="1" baseline="30000" dirty="0">
                <a:cs typeface="Arial" panose="020B0604020202020204" pitchFamily="34" charset="0"/>
              </a:rPr>
              <a:t>+2</a:t>
            </a:r>
            <a:r>
              <a:rPr lang="it-IT" altLang="it-IT" sz="2400" dirty="0">
                <a:cs typeface="Arial" panose="020B0604020202020204" pitchFamily="34" charset="0"/>
              </a:rPr>
              <a:t>;</a:t>
            </a:r>
          </a:p>
          <a:p>
            <a:pPr eaLnBrk="1" hangingPunct="1">
              <a:lnSpc>
                <a:spcPct val="100000"/>
              </a:lnSpc>
            </a:pPr>
            <a:r>
              <a:rPr lang="it-IT" altLang="it-IT" sz="2400" dirty="0">
                <a:cs typeface="Arial" panose="020B0604020202020204" pitchFamily="34" charset="0"/>
              </a:rPr>
              <a:t>Si lega al </a:t>
            </a:r>
            <a:r>
              <a:rPr lang="it-IT" altLang="it-IT" sz="2400" b="1" dirty="0">
                <a:cs typeface="Arial" panose="020B0604020202020204" pitchFamily="34" charset="0"/>
              </a:rPr>
              <a:t>recettore della Transferrina</a:t>
            </a:r>
            <a:r>
              <a:rPr lang="it-IT" altLang="it-IT" sz="2400" dirty="0">
                <a:cs typeface="Arial" panose="020B0604020202020204" pitchFamily="34" charset="0"/>
              </a:rPr>
              <a:t> (eritroblasti);</a:t>
            </a:r>
          </a:p>
          <a:p>
            <a:pPr eaLnBrk="1" hangingPunct="1">
              <a:lnSpc>
                <a:spcPct val="100000"/>
              </a:lnSpc>
            </a:pPr>
            <a:r>
              <a:rPr lang="it-IT" altLang="it-IT" sz="2400" dirty="0">
                <a:cs typeface="Arial" panose="020B0604020202020204" pitchFamily="34" charset="0"/>
              </a:rPr>
              <a:t>Regola la riconversione </a:t>
            </a:r>
            <a:r>
              <a:rPr lang="it-IT" altLang="it-IT" sz="2400" b="1" dirty="0">
                <a:cs typeface="Arial" panose="020B0604020202020204" pitchFamily="34" charset="0"/>
              </a:rPr>
              <a:t>Fe</a:t>
            </a:r>
            <a:r>
              <a:rPr lang="it-IT" altLang="it-IT" sz="2400" b="1" baseline="30000" dirty="0">
                <a:cs typeface="Arial" panose="020B0604020202020204" pitchFamily="34" charset="0"/>
              </a:rPr>
              <a:t>+2 </a:t>
            </a:r>
            <a:r>
              <a:rPr lang="it-IT" altLang="it-IT" sz="2400" b="1" dirty="0">
                <a:cs typeface="Arial" panose="020B0604020202020204" pitchFamily="34" charset="0"/>
              </a:rPr>
              <a:t>a Fe</a:t>
            </a:r>
            <a:r>
              <a:rPr lang="it-IT" altLang="it-IT" sz="2400" b="1" baseline="30000" dirty="0">
                <a:cs typeface="Arial" panose="020B0604020202020204" pitchFamily="34" charset="0"/>
              </a:rPr>
              <a:t>+3</a:t>
            </a:r>
            <a:r>
              <a:rPr lang="it-IT" altLang="it-IT" sz="2400" dirty="0">
                <a:cs typeface="Arial" panose="020B0604020202020204" pitchFamily="34" charset="0"/>
              </a:rPr>
              <a:t>;</a:t>
            </a:r>
          </a:p>
          <a:p>
            <a:pPr eaLnBrk="1" hangingPunct="1">
              <a:lnSpc>
                <a:spcPct val="100000"/>
              </a:lnSpc>
            </a:pPr>
            <a:r>
              <a:rPr lang="it-IT" altLang="it-IT" sz="2400" dirty="0">
                <a:cs typeface="Arial" panose="020B0604020202020204" pitchFamily="34" charset="0"/>
              </a:rPr>
              <a:t>Nelle </a:t>
            </a:r>
            <a:r>
              <a:rPr lang="it-IT" altLang="it-IT" sz="2400" b="1" dirty="0">
                <a:cs typeface="Arial" panose="020B0604020202020204" pitchFamily="34" charset="0"/>
              </a:rPr>
              <a:t>anemie </a:t>
            </a:r>
            <a:r>
              <a:rPr lang="it-IT" altLang="it-IT" sz="2400" b="1" dirty="0" err="1">
                <a:cs typeface="Arial" panose="020B0604020202020204" pitchFamily="34" charset="0"/>
              </a:rPr>
              <a:t>sideropeniche</a:t>
            </a:r>
            <a:r>
              <a:rPr lang="it-IT" altLang="it-IT" sz="2400" dirty="0">
                <a:cs typeface="Arial" panose="020B0604020202020204" pitchFamily="34" charset="0"/>
              </a:rPr>
              <a:t> </a:t>
            </a:r>
            <a:r>
              <a:rPr lang="it-IT" altLang="it-IT" sz="2400" b="1" dirty="0">
                <a:cs typeface="Arial" panose="020B0604020202020204" pitchFamily="34" charset="0"/>
              </a:rPr>
              <a:t>aumenta</a:t>
            </a:r>
            <a:r>
              <a:rPr lang="it-IT" altLang="it-IT" sz="2400" dirty="0">
                <a:cs typeface="Arial" panose="020B0604020202020204" pitchFamily="34" charset="0"/>
              </a:rPr>
              <a:t> e può essere visibile un picco modesto in regione </a:t>
            </a:r>
            <a:r>
              <a:rPr lang="el-GR" altLang="it-IT" sz="2400" dirty="0">
                <a:cs typeface="Arial" panose="020B0604020202020204" pitchFamily="34" charset="0"/>
              </a:rPr>
              <a:t>β</a:t>
            </a:r>
            <a:r>
              <a:rPr lang="it-IT" altLang="it-IT" sz="2400" dirty="0">
                <a:cs typeface="Arial" panose="020B0604020202020204" pitchFamily="34" charset="0"/>
              </a:rPr>
              <a:t> (&gt;400 mg/dL); </a:t>
            </a:r>
          </a:p>
          <a:p>
            <a:pPr eaLnBrk="1" hangingPunct="1">
              <a:lnSpc>
                <a:spcPct val="100000"/>
              </a:lnSpc>
            </a:pPr>
            <a:r>
              <a:rPr lang="it-IT" altLang="it-IT" sz="2400" b="1" dirty="0">
                <a:cs typeface="Arial" panose="020B0604020202020204" pitchFamily="34" charset="0"/>
              </a:rPr>
              <a:t>Si riduce</a:t>
            </a:r>
            <a:r>
              <a:rPr lang="it-IT" altLang="it-IT" sz="2400" dirty="0">
                <a:cs typeface="Arial" panose="020B0604020202020204" pitchFamily="34" charset="0"/>
              </a:rPr>
              <a:t> invece in risposta </a:t>
            </a:r>
            <a:r>
              <a:rPr lang="it-IT" altLang="it-IT" sz="2400" b="1" dirty="0">
                <a:cs typeface="Arial" panose="020B0604020202020204" pitchFamily="34" charset="0"/>
              </a:rPr>
              <a:t>all’aumento del ferro di deposito </a:t>
            </a:r>
            <a:r>
              <a:rPr lang="it-IT" altLang="it-IT" sz="2400" dirty="0">
                <a:cs typeface="Arial" panose="020B0604020202020204" pitchFamily="34" charset="0"/>
              </a:rPr>
              <a:t>(&lt;200 mg/dL).</a:t>
            </a:r>
          </a:p>
          <a:p>
            <a:pPr eaLnBrk="1" hangingPunct="1">
              <a:lnSpc>
                <a:spcPct val="100000"/>
              </a:lnSpc>
              <a:buFontTx/>
              <a:buNone/>
            </a:pPr>
            <a:r>
              <a:rPr lang="it-IT" altLang="it-IT" sz="2400" b="1" dirty="0">
                <a:cs typeface="Arial" panose="020B0604020202020204" pitchFamily="34" charset="0"/>
              </a:rPr>
              <a:t>Casi particolari:</a:t>
            </a:r>
            <a:r>
              <a:rPr lang="it-IT" altLang="it-IT" sz="2400" dirty="0">
                <a:cs typeface="Arial" panose="020B0604020202020204" pitchFamily="34" charset="0"/>
              </a:rPr>
              <a:t> ↓ in epatopatie, malnutrizione, flogosi, s. nefrosica.</a:t>
            </a:r>
            <a:endParaRPr lang="it-IT" altLang="it-IT" baseline="30000" dirty="0">
              <a:cs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buFontTx/>
              <a:buNone/>
            </a:pPr>
            <a:endParaRPr lang="el-GR" altLang="it-IT" dirty="0">
              <a:cs typeface="Arial" panose="020B0604020202020204" pitchFamily="34" charset="0"/>
            </a:endParaRPr>
          </a:p>
        </p:txBody>
      </p:sp>
      <p:sp>
        <p:nvSpPr>
          <p:cNvPr id="23555" name="Text Box 9">
            <a:extLst>
              <a:ext uri="{FF2B5EF4-FFF2-40B4-BE49-F238E27FC236}">
                <a16:creationId xmlns:a16="http://schemas.microsoft.com/office/drawing/2014/main" id="{61FB6908-4906-D87C-D75D-E5BDFBD5B31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3650" y="90377"/>
            <a:ext cx="8229600" cy="692149"/>
          </a:xfrm>
          <a:noFill/>
        </p:spPr>
        <p:txBody>
          <a:bodyPr/>
          <a:lstStyle/>
          <a:p>
            <a:pPr eaLnBrk="1" hangingPunct="1"/>
            <a:r>
              <a:rPr lang="it-IT" altLang="it-IT" sz="3200" b="1" dirty="0">
                <a:solidFill>
                  <a:srgbClr val="0070C0"/>
                </a:solidFill>
                <a:latin typeface="+mn-lt"/>
              </a:rPr>
              <a:t>TRANSFERRINA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8B0889B-9223-81B7-43AA-B97A11FEA5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3075" y="5431642"/>
            <a:ext cx="6265850" cy="1255768"/>
          </a:xfrm>
          <a:prstGeom prst="rect">
            <a:avLst/>
          </a:prstGeom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3">
            <a:extLst>
              <a:ext uri="{FF2B5EF4-FFF2-40B4-BE49-F238E27FC236}">
                <a16:creationId xmlns:a16="http://schemas.microsoft.com/office/drawing/2014/main" id="{B4F831BC-72A3-88FD-9BD9-9FFA7B6993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58" y="85061"/>
            <a:ext cx="603224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altLang="it-IT" sz="3200" b="1" dirty="0">
                <a:solidFill>
                  <a:srgbClr val="0070C0"/>
                </a:solidFill>
                <a:latin typeface="+mn-lt"/>
              </a:rPr>
              <a:t>CICLO DEL FERRO</a:t>
            </a:r>
          </a:p>
        </p:txBody>
      </p:sp>
      <p:pic>
        <p:nvPicPr>
          <p:cNvPr id="25603" name="Picture 8">
            <a:extLst>
              <a:ext uri="{FF2B5EF4-FFF2-40B4-BE49-F238E27FC236}">
                <a16:creationId xmlns:a16="http://schemas.microsoft.com/office/drawing/2014/main" id="{BA91D033-246A-8064-D7D4-35A93A709D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468" y="1584324"/>
            <a:ext cx="7993062" cy="457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Text Box 9">
            <a:extLst>
              <a:ext uri="{FF2B5EF4-FFF2-40B4-BE49-F238E27FC236}">
                <a16:creationId xmlns:a16="http://schemas.microsoft.com/office/drawing/2014/main" id="{503DA5BB-FC2C-F4A3-0D35-D1E54F8ED9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4826" y="6302376"/>
            <a:ext cx="15017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b="1">
                <a:solidFill>
                  <a:schemeClr val="bg2"/>
                </a:solidFill>
                <a:latin typeface="Comic Sans MS" panose="030F0702030302020204" pitchFamily="66" charset="0"/>
              </a:rPr>
              <a:t>Eritroblasto</a:t>
            </a:r>
          </a:p>
        </p:txBody>
      </p:sp>
      <p:sp>
        <p:nvSpPr>
          <p:cNvPr id="25605" name="Text Box 11">
            <a:extLst>
              <a:ext uri="{FF2B5EF4-FFF2-40B4-BE49-F238E27FC236}">
                <a16:creationId xmlns:a16="http://schemas.microsoft.com/office/drawing/2014/main" id="{E095A33D-907D-E859-F98A-775C0E70CF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019" y="693739"/>
            <a:ext cx="1174354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2000" dirty="0">
                <a:latin typeface="+mn-lt"/>
              </a:rPr>
              <a:t>Le cellule regolano l’</a:t>
            </a:r>
            <a:r>
              <a:rPr lang="it-IT" altLang="it-IT" sz="2000" b="1" dirty="0">
                <a:latin typeface="+mn-lt"/>
              </a:rPr>
              <a:t>internalizzazione</a:t>
            </a:r>
            <a:r>
              <a:rPr lang="it-IT" altLang="it-IT" sz="2000" dirty="0">
                <a:latin typeface="+mn-lt"/>
              </a:rPr>
              <a:t> di </a:t>
            </a:r>
            <a:r>
              <a:rPr lang="it-IT" altLang="it-IT" sz="2000" b="1" dirty="0">
                <a:latin typeface="+mn-lt"/>
              </a:rPr>
              <a:t>Fe-transferrina</a:t>
            </a:r>
            <a:r>
              <a:rPr lang="it-IT" altLang="it-IT" sz="2000" dirty="0">
                <a:latin typeface="+mn-lt"/>
              </a:rPr>
              <a:t> modulando l’espressione del </a:t>
            </a:r>
            <a:r>
              <a:rPr lang="it-IT" altLang="it-IT" sz="2000" b="1" dirty="0">
                <a:latin typeface="+mn-lt"/>
              </a:rPr>
              <a:t>Recettore per la </a:t>
            </a:r>
            <a:r>
              <a:rPr lang="it-IT" altLang="it-IT" sz="2000" b="1" dirty="0" err="1">
                <a:latin typeface="+mn-lt"/>
              </a:rPr>
              <a:t>Tr</a:t>
            </a:r>
            <a:r>
              <a:rPr lang="it-IT" altLang="it-IT" sz="2000" b="1" dirty="0">
                <a:latin typeface="+mn-lt"/>
              </a:rPr>
              <a:t> </a:t>
            </a:r>
            <a:r>
              <a:rPr lang="it-IT" altLang="it-IT" sz="2000" dirty="0">
                <a:latin typeface="+mn-lt"/>
              </a:rPr>
              <a:t>sulla loro membrana. Le cellule a maggior espressione del R per </a:t>
            </a:r>
            <a:r>
              <a:rPr lang="it-IT" altLang="it-IT" sz="2000" dirty="0" err="1">
                <a:latin typeface="+mn-lt"/>
              </a:rPr>
              <a:t>Tr</a:t>
            </a:r>
            <a:r>
              <a:rPr lang="it-IT" altLang="it-IT" sz="2000" dirty="0">
                <a:latin typeface="+mn-lt"/>
              </a:rPr>
              <a:t> sono gli </a:t>
            </a:r>
            <a:r>
              <a:rPr lang="it-IT" altLang="it-IT" sz="2000" b="1" dirty="0">
                <a:latin typeface="+mn-lt"/>
              </a:rPr>
              <a:t>eritroblasti.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2">
            <a:extLst>
              <a:ext uri="{FF2B5EF4-FFF2-40B4-BE49-F238E27FC236}">
                <a16:creationId xmlns:a16="http://schemas.microsoft.com/office/drawing/2014/main" id="{A1B26A40-E8E8-0A2F-C793-1310B50E94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194" y="305307"/>
            <a:ext cx="8839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t-IT" altLang="it-IT" sz="3200" b="1">
                <a:solidFill>
                  <a:srgbClr val="0070C0"/>
                </a:solidFill>
                <a:latin typeface="+mn-lt"/>
              </a:rPr>
              <a:t>INDICI DI VALUTAZIONE DELLO STATO MARZIALE</a:t>
            </a:r>
          </a:p>
        </p:txBody>
      </p:sp>
      <p:sp>
        <p:nvSpPr>
          <p:cNvPr id="26627" name="Text Box 3">
            <a:extLst>
              <a:ext uri="{FF2B5EF4-FFF2-40B4-BE49-F238E27FC236}">
                <a16:creationId xmlns:a16="http://schemas.microsoft.com/office/drawing/2014/main" id="{FBFEC219-EF3E-A6B8-A6E8-0CDA06150D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61861" y="3979128"/>
            <a:ext cx="592986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it-IT" altLang="it-IT" sz="2400" b="1" dirty="0">
                <a:solidFill>
                  <a:srgbClr val="FF0000"/>
                </a:solidFill>
                <a:latin typeface="+mn-lt"/>
              </a:rPr>
              <a:t>SIDEREMIA</a:t>
            </a:r>
            <a:r>
              <a:rPr lang="it-IT" altLang="it-IT" sz="2400" b="1" dirty="0">
                <a:latin typeface="+mn-lt"/>
              </a:rPr>
              <a:t>- misura la quantità di ferro che circola legato alla transferrina (no alla </a:t>
            </a:r>
            <a:r>
              <a:rPr lang="it-IT" altLang="it-IT" sz="2400" b="1" dirty="0" err="1">
                <a:latin typeface="+mn-lt"/>
              </a:rPr>
              <a:t>Hb</a:t>
            </a:r>
            <a:r>
              <a:rPr lang="it-IT" altLang="it-IT" sz="2400" b="1" dirty="0">
                <a:latin typeface="+mn-lt"/>
              </a:rPr>
              <a:t>)</a:t>
            </a:r>
          </a:p>
        </p:txBody>
      </p:sp>
      <p:sp>
        <p:nvSpPr>
          <p:cNvPr id="26628" name="Text Box 4">
            <a:extLst>
              <a:ext uri="{FF2B5EF4-FFF2-40B4-BE49-F238E27FC236}">
                <a16:creationId xmlns:a16="http://schemas.microsoft.com/office/drawing/2014/main" id="{EA78F04E-761C-17FA-7BD2-005C3C7674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14494" y="4183916"/>
            <a:ext cx="23669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it-IT" altLang="it-IT" sz="2400" b="1" dirty="0">
                <a:latin typeface="+mn-lt"/>
              </a:rPr>
              <a:t>50 – 150 </a:t>
            </a:r>
            <a:r>
              <a:rPr lang="it-IT" altLang="it-IT" sz="2000" b="1" dirty="0">
                <a:latin typeface="+mn-lt"/>
                <a:sym typeface="Symbol" panose="05050102010706020507" pitchFamily="18" charset="2"/>
              </a:rPr>
              <a:t>g/dl</a:t>
            </a:r>
            <a:endParaRPr lang="it-IT" altLang="it-IT" sz="2400" b="1" dirty="0">
              <a:solidFill>
                <a:schemeClr val="bg2"/>
              </a:solidFill>
              <a:latin typeface="+mn-lt"/>
            </a:endParaRPr>
          </a:p>
        </p:txBody>
      </p:sp>
      <p:sp>
        <p:nvSpPr>
          <p:cNvPr id="26629" name="Text Box 5">
            <a:extLst>
              <a:ext uri="{FF2B5EF4-FFF2-40B4-BE49-F238E27FC236}">
                <a16:creationId xmlns:a16="http://schemas.microsoft.com/office/drawing/2014/main" id="{536D6924-F9AB-4EE8-5B0B-A5FF85B064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850" y="2390776"/>
            <a:ext cx="55626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it-IT" altLang="it-IT" sz="2400" b="1" dirty="0">
                <a:solidFill>
                  <a:srgbClr val="FF0000"/>
                </a:solidFill>
                <a:latin typeface="+mn-lt"/>
              </a:rPr>
              <a:t>TRANSFERRINA SIERICA - TIBC</a:t>
            </a:r>
            <a:r>
              <a:rPr lang="it-IT" altLang="it-IT" sz="2400" b="1" dirty="0">
                <a:latin typeface="+mn-lt"/>
              </a:rPr>
              <a:t> Capacità totale di legare Ferro (transferrina totale)</a:t>
            </a:r>
          </a:p>
        </p:txBody>
      </p:sp>
      <p:sp>
        <p:nvSpPr>
          <p:cNvPr id="26630" name="Text Box 6">
            <a:extLst>
              <a:ext uri="{FF2B5EF4-FFF2-40B4-BE49-F238E27FC236}">
                <a16:creationId xmlns:a16="http://schemas.microsoft.com/office/drawing/2014/main" id="{3B079C83-73D6-47EB-E9FD-EE8AC06F20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82344" y="3207971"/>
            <a:ext cx="2819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it-IT" altLang="it-IT" sz="2400" b="1" dirty="0">
                <a:latin typeface="+mn-lt"/>
              </a:rPr>
              <a:t>250 - 380 </a:t>
            </a:r>
            <a:r>
              <a:rPr lang="it-IT" altLang="it-IT" sz="2000" b="1" dirty="0">
                <a:latin typeface="+mn-lt"/>
                <a:sym typeface="Symbol" panose="05050102010706020507" pitchFamily="18" charset="2"/>
              </a:rPr>
              <a:t>g/dl</a:t>
            </a:r>
            <a:endParaRPr lang="it-IT" altLang="it-IT" sz="2000" b="1" dirty="0">
              <a:latin typeface="+mn-lt"/>
            </a:endParaRPr>
          </a:p>
        </p:txBody>
      </p:sp>
      <p:sp>
        <p:nvSpPr>
          <p:cNvPr id="26631" name="Text Box 7">
            <a:extLst>
              <a:ext uri="{FF2B5EF4-FFF2-40B4-BE49-F238E27FC236}">
                <a16:creationId xmlns:a16="http://schemas.microsoft.com/office/drawing/2014/main" id="{AEA8842B-9180-B28A-A315-00EB1A86DF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7214" y="1294548"/>
            <a:ext cx="6121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it-IT" altLang="it-IT" sz="2400" b="1" dirty="0">
                <a:solidFill>
                  <a:srgbClr val="FF0000"/>
                </a:solidFill>
                <a:latin typeface="+mn-lt"/>
              </a:rPr>
              <a:t>FERRITINA </a:t>
            </a:r>
            <a:r>
              <a:rPr lang="it-IT" altLang="it-IT" sz="2400" b="1" dirty="0">
                <a:latin typeface="+mn-lt"/>
              </a:rPr>
              <a:t> </a:t>
            </a:r>
            <a:r>
              <a:rPr lang="it-IT" altLang="it-IT" sz="2400" b="1" u="sng" dirty="0">
                <a:latin typeface="+mn-lt"/>
              </a:rPr>
              <a:t>sierica</a:t>
            </a:r>
            <a:r>
              <a:rPr lang="it-IT" altLang="it-IT" sz="2400" b="1" dirty="0">
                <a:latin typeface="+mn-lt"/>
              </a:rPr>
              <a:t> (circa 1g tot.); </a:t>
            </a:r>
          </a:p>
        </p:txBody>
      </p:sp>
      <p:sp>
        <p:nvSpPr>
          <p:cNvPr id="26632" name="Text Box 8">
            <a:extLst>
              <a:ext uri="{FF2B5EF4-FFF2-40B4-BE49-F238E27FC236}">
                <a16:creationId xmlns:a16="http://schemas.microsoft.com/office/drawing/2014/main" id="{BB2D54C7-F275-13E0-3C7E-EB28F9F233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78775" y="1916113"/>
            <a:ext cx="2438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it-IT" altLang="it-IT" sz="2400" b="1">
                <a:latin typeface="+mn-lt"/>
              </a:rPr>
              <a:t>30 - 300 </a:t>
            </a:r>
            <a:r>
              <a:rPr lang="en-US" altLang="it-IT" sz="2000" b="1">
                <a:latin typeface="+mn-lt"/>
                <a:sym typeface="Symbol" panose="05050102010706020507" pitchFamily="18" charset="2"/>
              </a:rPr>
              <a:t>µ</a:t>
            </a:r>
            <a:r>
              <a:rPr lang="it-IT" altLang="it-IT" sz="2000" b="1">
                <a:latin typeface="+mn-lt"/>
                <a:sym typeface="Symbol" panose="05050102010706020507" pitchFamily="18" charset="2"/>
              </a:rPr>
              <a:t>g/L</a:t>
            </a:r>
            <a:endParaRPr lang="it-IT" altLang="it-IT" sz="2000" b="1">
              <a:latin typeface="+mn-lt"/>
            </a:endParaRPr>
          </a:p>
        </p:txBody>
      </p:sp>
      <p:sp>
        <p:nvSpPr>
          <p:cNvPr id="26633" name="Text Box 9">
            <a:extLst>
              <a:ext uri="{FF2B5EF4-FFF2-40B4-BE49-F238E27FC236}">
                <a16:creationId xmlns:a16="http://schemas.microsoft.com/office/drawing/2014/main" id="{42416D02-5F84-8274-D8E1-663625DA3F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7214" y="5307014"/>
            <a:ext cx="625145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2400" b="1" dirty="0">
                <a:solidFill>
                  <a:srgbClr val="FF0000"/>
                </a:solidFill>
                <a:latin typeface="+mn-lt"/>
              </a:rPr>
              <a:t>SATURAZIONE TRANSFERRINA 33%</a:t>
            </a:r>
            <a:r>
              <a:rPr lang="it-IT" altLang="it-IT" sz="2400" b="1" dirty="0">
                <a:solidFill>
                  <a:srgbClr val="FF00FF"/>
                </a:solidFill>
                <a:latin typeface="+mn-lt"/>
              </a:rPr>
              <a:t>      </a:t>
            </a:r>
            <a:r>
              <a:rPr lang="it-IT" altLang="it-IT" sz="2400" b="1" dirty="0">
                <a:latin typeface="+mn-lt"/>
              </a:rPr>
              <a:t>15 – 45 %</a:t>
            </a:r>
          </a:p>
          <a:p>
            <a:pPr eaLnBrk="1" hangingPunct="1"/>
            <a:r>
              <a:rPr lang="it-IT" altLang="it-IT" sz="2400" b="1" dirty="0">
                <a:latin typeface="+mn-lt"/>
              </a:rPr>
              <a:t>%= (SIDEREMIA/TIBC) X 100</a:t>
            </a:r>
          </a:p>
        </p:txBody>
      </p:sp>
      <p:pic>
        <p:nvPicPr>
          <p:cNvPr id="26634" name="Picture 11">
            <a:extLst>
              <a:ext uri="{FF2B5EF4-FFF2-40B4-BE49-F238E27FC236}">
                <a16:creationId xmlns:a16="http://schemas.microsoft.com/office/drawing/2014/main" id="{EF308E2C-589B-88EF-97AE-C343030B75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8388" y="2460626"/>
            <a:ext cx="1116012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5" name="Picture 13">
            <a:extLst>
              <a:ext uri="{FF2B5EF4-FFF2-40B4-BE49-F238E27FC236}">
                <a16:creationId xmlns:a16="http://schemas.microsoft.com/office/drawing/2014/main" id="{E9D8719E-C231-70EE-0886-422D8A0D66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8388" y="1125538"/>
            <a:ext cx="9715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067D724-91FF-0A33-7A3E-0511D6D51B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7289"/>
            <a:ext cx="12192000" cy="4563422"/>
          </a:xfrm>
          <a:prstGeom prst="rect">
            <a:avLst/>
          </a:prstGeom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5A9BE4A-FDBE-D67A-653E-1D632111A988}"/>
              </a:ext>
            </a:extLst>
          </p:cNvPr>
          <p:cNvSpPr txBox="1"/>
          <p:nvPr/>
        </p:nvSpPr>
        <p:spPr>
          <a:xfrm>
            <a:off x="522514" y="696684"/>
            <a:ext cx="228599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Maschio</a:t>
            </a:r>
          </a:p>
          <a:p>
            <a:r>
              <a:rPr lang="it-IT" sz="2400" dirty="0"/>
              <a:t>48 anni</a:t>
            </a:r>
          </a:p>
          <a:p>
            <a:r>
              <a:rPr lang="it-IT" sz="2400" dirty="0" err="1"/>
              <a:t>Hb</a:t>
            </a:r>
            <a:r>
              <a:rPr lang="it-IT" sz="2400" dirty="0"/>
              <a:t> 10.8 g/dL</a:t>
            </a:r>
          </a:p>
          <a:p>
            <a:r>
              <a:rPr lang="it-IT" sz="2400" dirty="0"/>
              <a:t>RBC 3.900.000</a:t>
            </a:r>
          </a:p>
          <a:p>
            <a:r>
              <a:rPr lang="it-IT" sz="2400" dirty="0"/>
              <a:t>MCV 69 </a:t>
            </a:r>
            <a:r>
              <a:rPr lang="it-IT" sz="2400" dirty="0" err="1"/>
              <a:t>fL</a:t>
            </a:r>
            <a:endParaRPr lang="it-IT" sz="2400" dirty="0"/>
          </a:p>
          <a:p>
            <a:r>
              <a:rPr lang="it-IT" sz="2400" dirty="0"/>
              <a:t>RDW 18.7</a:t>
            </a:r>
          </a:p>
          <a:p>
            <a:r>
              <a:rPr lang="it-IT" sz="2400" dirty="0"/>
              <a:t>RET 1.5%</a:t>
            </a:r>
          </a:p>
          <a:p>
            <a:r>
              <a:rPr lang="it-IT" sz="2400" dirty="0"/>
              <a:t>Sideremia ridotta</a:t>
            </a:r>
            <a:br>
              <a:rPr lang="it-IT" sz="2400" dirty="0"/>
            </a:br>
            <a:endParaRPr lang="it-IT" sz="2400" dirty="0"/>
          </a:p>
          <a:p>
            <a:r>
              <a:rPr lang="it-IT" sz="2400" dirty="0"/>
              <a:t>AC anti transglutaminasi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7E1D639-1E41-8E50-0445-6496D8B980F6}"/>
              </a:ext>
            </a:extLst>
          </p:cNvPr>
          <p:cNvSpPr txBox="1"/>
          <p:nvPr/>
        </p:nvSpPr>
        <p:spPr>
          <a:xfrm>
            <a:off x="3276600" y="696684"/>
            <a:ext cx="236764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Femmina</a:t>
            </a:r>
          </a:p>
          <a:p>
            <a:r>
              <a:rPr lang="it-IT" sz="2400" dirty="0"/>
              <a:t>24 anni</a:t>
            </a:r>
          </a:p>
          <a:p>
            <a:r>
              <a:rPr lang="it-IT" sz="2400" dirty="0" err="1"/>
              <a:t>Hb</a:t>
            </a:r>
            <a:r>
              <a:rPr lang="it-IT" sz="2400" dirty="0"/>
              <a:t> 11</a:t>
            </a:r>
          </a:p>
          <a:p>
            <a:r>
              <a:rPr lang="it-IT" sz="2400" dirty="0"/>
              <a:t>RBC 5300000</a:t>
            </a:r>
          </a:p>
          <a:p>
            <a:r>
              <a:rPr lang="it-IT" sz="2400" dirty="0"/>
              <a:t>MCV 68</a:t>
            </a:r>
          </a:p>
          <a:p>
            <a:r>
              <a:rPr lang="it-IT" sz="2400" dirty="0"/>
              <a:t>RDW15.4</a:t>
            </a:r>
          </a:p>
          <a:p>
            <a:r>
              <a:rPr lang="it-IT" sz="2400" dirty="0"/>
              <a:t>RET 1.8%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0B6757C-6BBA-CAE9-0F82-4AD8A6F02A3F}"/>
              </a:ext>
            </a:extLst>
          </p:cNvPr>
          <p:cNvSpPr txBox="1"/>
          <p:nvPr/>
        </p:nvSpPr>
        <p:spPr>
          <a:xfrm>
            <a:off x="5393872" y="696684"/>
            <a:ext cx="2628899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Maschio</a:t>
            </a:r>
          </a:p>
          <a:p>
            <a:r>
              <a:rPr lang="it-IT" sz="2400" dirty="0"/>
              <a:t>30 anni</a:t>
            </a:r>
          </a:p>
          <a:p>
            <a:r>
              <a:rPr lang="it-IT" sz="2400" dirty="0" err="1"/>
              <a:t>Hb</a:t>
            </a:r>
            <a:r>
              <a:rPr lang="it-IT" sz="2400" dirty="0"/>
              <a:t> 11.5</a:t>
            </a:r>
          </a:p>
          <a:p>
            <a:r>
              <a:rPr lang="it-IT" sz="2400" dirty="0"/>
              <a:t>RBC 4.000.000</a:t>
            </a:r>
          </a:p>
          <a:p>
            <a:r>
              <a:rPr lang="it-IT" sz="2400" dirty="0"/>
              <a:t>MCV 81</a:t>
            </a:r>
          </a:p>
          <a:p>
            <a:r>
              <a:rPr lang="it-IT" sz="2400" dirty="0"/>
              <a:t>RDW 14.9</a:t>
            </a:r>
          </a:p>
          <a:p>
            <a:r>
              <a:rPr lang="it-IT" sz="2400" dirty="0"/>
              <a:t>RET 3.2%</a:t>
            </a:r>
          </a:p>
          <a:p>
            <a:endParaRPr lang="it-IT" sz="2400" dirty="0"/>
          </a:p>
          <a:p>
            <a:r>
              <a:rPr lang="it-IT" sz="2400" dirty="0"/>
              <a:t>Sangue occulto</a:t>
            </a:r>
          </a:p>
          <a:p>
            <a:r>
              <a:rPr lang="it-IT" sz="2400" dirty="0"/>
              <a:t>Bilirubina</a:t>
            </a:r>
          </a:p>
          <a:p>
            <a:r>
              <a:rPr lang="it-IT" sz="2400" dirty="0"/>
              <a:t>Sideremia normale</a:t>
            </a:r>
          </a:p>
          <a:p>
            <a:endParaRPr lang="it-IT" sz="2400" dirty="0"/>
          </a:p>
          <a:p>
            <a:r>
              <a:rPr lang="it-IT" sz="2400" dirty="0"/>
              <a:t>aptoglobina</a:t>
            </a:r>
          </a:p>
          <a:p>
            <a:r>
              <a:rPr lang="it-IT" sz="2400" dirty="0"/>
              <a:t>Coombs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C9D1146-1B93-BA84-22BE-247922E4F225}"/>
              </a:ext>
            </a:extLst>
          </p:cNvPr>
          <p:cNvSpPr txBox="1"/>
          <p:nvPr/>
        </p:nvSpPr>
        <p:spPr>
          <a:xfrm>
            <a:off x="8352865" y="696684"/>
            <a:ext cx="1992853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/>
              <a:t>Femmina </a:t>
            </a:r>
          </a:p>
          <a:p>
            <a:r>
              <a:rPr lang="it-IT" sz="2400" dirty="0"/>
              <a:t>20 anni</a:t>
            </a:r>
          </a:p>
          <a:p>
            <a:r>
              <a:rPr lang="it-IT" sz="2400" dirty="0" err="1"/>
              <a:t>Hb</a:t>
            </a:r>
            <a:r>
              <a:rPr lang="it-IT" sz="2400" dirty="0"/>
              <a:t> 11.6</a:t>
            </a:r>
          </a:p>
          <a:p>
            <a:r>
              <a:rPr lang="it-IT" sz="2400" dirty="0"/>
              <a:t>RBC 4.000.000</a:t>
            </a:r>
          </a:p>
          <a:p>
            <a:r>
              <a:rPr lang="it-IT" sz="2400" dirty="0"/>
              <a:t>MCV 98</a:t>
            </a:r>
          </a:p>
          <a:p>
            <a:r>
              <a:rPr lang="it-IT" sz="2400" dirty="0"/>
              <a:t>RDW 14.7</a:t>
            </a:r>
          </a:p>
          <a:p>
            <a:r>
              <a:rPr lang="it-IT" sz="2400" dirty="0"/>
              <a:t>RET 1.6%</a:t>
            </a:r>
          </a:p>
          <a:p>
            <a:endParaRPr lang="it-IT" sz="2400" dirty="0"/>
          </a:p>
          <a:p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25414142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lundell">
            <a:extLst>
              <a:ext uri="{FF2B5EF4-FFF2-40B4-BE49-F238E27FC236}">
                <a16:creationId xmlns:a16="http://schemas.microsoft.com/office/drawing/2014/main" id="{B8683F99-18B8-243C-8645-8446E078C7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7353" y="849460"/>
            <a:ext cx="5003800" cy="52578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5">
            <a:extLst>
              <a:ext uri="{FF2B5EF4-FFF2-40B4-BE49-F238E27FC236}">
                <a16:creationId xmlns:a16="http://schemas.microsoft.com/office/drawing/2014/main" id="{F0CE415B-1D2C-971C-DF8F-D00C29FD27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31847" y="849460"/>
            <a:ext cx="3352800" cy="4401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it-IT" altLang="it-IT" b="1" dirty="0">
                <a:solidFill>
                  <a:srgbClr val="000000"/>
                </a:solidFill>
                <a:latin typeface="+mn-lt"/>
              </a:rPr>
              <a:t>1818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dirty="0">
                <a:solidFill>
                  <a:srgbClr val="000000"/>
                </a:solidFill>
                <a:latin typeface="+mn-lt"/>
              </a:rPr>
              <a:t>James Blundell esegue la prima trasfusione di sangue </a:t>
            </a:r>
            <a:r>
              <a:rPr lang="it-IT" altLang="it-IT" b="1" dirty="0">
                <a:solidFill>
                  <a:srgbClr val="000000"/>
                </a:solidFill>
                <a:latin typeface="+mn-lt"/>
              </a:rPr>
              <a:t>da uomo</a:t>
            </a:r>
            <a:r>
              <a:rPr lang="it-IT" altLang="it-IT" dirty="0">
                <a:solidFill>
                  <a:srgbClr val="000000"/>
                </a:solidFill>
                <a:latin typeface="+mn-lt"/>
              </a:rPr>
              <a:t> </a:t>
            </a:r>
            <a:r>
              <a:rPr lang="it-IT" altLang="it-IT" b="1" dirty="0">
                <a:solidFill>
                  <a:srgbClr val="000000"/>
                </a:solidFill>
                <a:latin typeface="+mn-lt"/>
              </a:rPr>
              <a:t>a uomo</a:t>
            </a:r>
            <a:r>
              <a:rPr lang="it-IT" altLang="it-IT" dirty="0">
                <a:solidFill>
                  <a:srgbClr val="000000"/>
                </a:solidFill>
                <a:latin typeface="+mn-lt"/>
              </a:rPr>
              <a:t> </a:t>
            </a:r>
            <a:r>
              <a:rPr lang="it-IT" altLang="it-IT" sz="2400" dirty="0">
                <a:solidFill>
                  <a:srgbClr val="000000"/>
                </a:solidFill>
                <a:latin typeface="+mn-lt"/>
              </a:rPr>
              <a:t>(una donna dissanguata riceve una trasfusione di sangue dopo il parto)</a:t>
            </a:r>
          </a:p>
        </p:txBody>
      </p:sp>
    </p:spTree>
    <p:extLst>
      <p:ext uri="{BB962C8B-B14F-4D97-AF65-F5344CB8AC3E}">
        <p14:creationId xmlns:p14="http://schemas.microsoft.com/office/powerpoint/2010/main" val="198342463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id="{D351ACEE-89AD-DE0C-5244-32713E41D13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32144" y="125892"/>
            <a:ext cx="10515600" cy="1325563"/>
          </a:xfrm>
        </p:spPr>
        <p:txBody>
          <a:bodyPr/>
          <a:lstStyle/>
          <a:p>
            <a:pPr eaLnBrk="1" hangingPunct="1"/>
            <a:r>
              <a:rPr lang="it-IT" altLang="it-IT" sz="3200" b="1" dirty="0" err="1">
                <a:solidFill>
                  <a:srgbClr val="0070C0"/>
                </a:solidFill>
                <a:latin typeface="+mn-lt"/>
              </a:rPr>
              <a:t>Iperferritinemia</a:t>
            </a:r>
            <a:r>
              <a:rPr lang="it-IT" altLang="it-IT" sz="3200" b="1" dirty="0">
                <a:solidFill>
                  <a:srgbClr val="0070C0"/>
                </a:solidFill>
                <a:latin typeface="+mn-lt"/>
              </a:rPr>
              <a:t> e Sovraccarico di Ferro non sono sinonimi</a:t>
            </a:r>
          </a:p>
        </p:txBody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677A1EAF-F642-3B12-3FEE-5CE2CC11D10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90181" y="1205745"/>
            <a:ext cx="10882682" cy="2645253"/>
          </a:xfrm>
        </p:spPr>
        <p:txBody>
          <a:bodyPr/>
          <a:lstStyle/>
          <a:p>
            <a:pPr eaLnBrk="1" hangingPunct="1"/>
            <a:r>
              <a:rPr lang="it-IT" altLang="it-IT" dirty="0"/>
              <a:t>Nel 90 % dei casi </a:t>
            </a:r>
            <a:r>
              <a:rPr lang="it-IT" altLang="it-IT" b="1" dirty="0"/>
              <a:t>un’</a:t>
            </a:r>
            <a:r>
              <a:rPr lang="it-IT" altLang="it-IT" b="1" dirty="0" err="1"/>
              <a:t>iperferritinemia</a:t>
            </a:r>
            <a:r>
              <a:rPr lang="it-IT" altLang="it-IT" b="1" dirty="0"/>
              <a:t> </a:t>
            </a:r>
            <a:r>
              <a:rPr lang="it-IT" altLang="it-IT" dirty="0"/>
              <a:t>riscontrata dagli esami di routine </a:t>
            </a:r>
            <a:r>
              <a:rPr lang="it-IT" altLang="it-IT" b="1" dirty="0"/>
              <a:t>non si associa a sovraccarico marziale.</a:t>
            </a:r>
          </a:p>
          <a:p>
            <a:pPr eaLnBrk="1" hangingPunct="1"/>
            <a:endParaRPr lang="it-IT" altLang="it-IT" b="1" dirty="0"/>
          </a:p>
          <a:p>
            <a:pPr eaLnBrk="1" hangingPunct="1"/>
            <a:r>
              <a:rPr lang="it-IT" altLang="it-IT" dirty="0"/>
              <a:t>In molti casi (30 %) </a:t>
            </a:r>
            <a:r>
              <a:rPr lang="it-IT" altLang="it-IT" b="1" dirty="0"/>
              <a:t>la causa di </a:t>
            </a:r>
            <a:r>
              <a:rPr lang="it-IT" altLang="it-IT" b="1" dirty="0" err="1"/>
              <a:t>iperferritinemia</a:t>
            </a:r>
            <a:r>
              <a:rPr lang="it-IT" altLang="it-IT" b="1" dirty="0"/>
              <a:t> rimane inspiegata</a:t>
            </a:r>
          </a:p>
        </p:txBody>
      </p:sp>
      <p:sp>
        <p:nvSpPr>
          <p:cNvPr id="33795" name="Rectangle 3">
            <a:extLst>
              <a:ext uri="{FF2B5EF4-FFF2-40B4-BE49-F238E27FC236}">
                <a16:creationId xmlns:a16="http://schemas.microsoft.com/office/drawing/2014/main" id="{31E95D79-0D1F-B36F-533F-DB0050EE9D92}"/>
              </a:ext>
            </a:extLst>
          </p:cNvPr>
          <p:cNvSpPr txBox="1">
            <a:spLocks noChangeArrowheads="1"/>
          </p:cNvSpPr>
          <p:nvPr/>
        </p:nvSpPr>
        <p:spPr>
          <a:xfrm>
            <a:off x="451193" y="3666001"/>
            <a:ext cx="10882682" cy="252969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r>
              <a:rPr lang="it-IT" altLang="it-IT" sz="2400" b="1" dirty="0"/>
              <a:t>Incrementata sintesi di ferritina:</a:t>
            </a:r>
          </a:p>
          <a:p>
            <a:pPr>
              <a:buFontTx/>
              <a:buNone/>
            </a:pPr>
            <a:r>
              <a:rPr lang="it-IT" altLang="it-IT" sz="2400" dirty="0"/>
              <a:t>Infezioni/infiammazioni (proteina fase acuta), alcool, neoplasie, M. di </a:t>
            </a:r>
            <a:r>
              <a:rPr lang="it-IT" altLang="it-IT" sz="2400" dirty="0" err="1"/>
              <a:t>Gaucher</a:t>
            </a:r>
            <a:r>
              <a:rPr lang="it-IT" altLang="it-IT" sz="2400" dirty="0"/>
              <a:t> </a:t>
            </a:r>
            <a:r>
              <a:rPr lang="it-IT" altLang="it-IT" sz="2400" dirty="0" err="1"/>
              <a:t>ecc</a:t>
            </a:r>
            <a:r>
              <a:rPr lang="it-IT" altLang="it-IT" sz="2400" dirty="0"/>
              <a:t>…</a:t>
            </a:r>
          </a:p>
          <a:p>
            <a:pPr>
              <a:buFontTx/>
              <a:buNone/>
            </a:pPr>
            <a:endParaRPr lang="it-IT" altLang="it-IT" sz="2400" dirty="0"/>
          </a:p>
          <a:p>
            <a:pPr>
              <a:buFontTx/>
              <a:buNone/>
            </a:pPr>
            <a:r>
              <a:rPr lang="it-IT" altLang="it-IT" sz="2400" b="1" dirty="0"/>
              <a:t>Incrementato rilascio di ferritina da cellule danneggiate:</a:t>
            </a:r>
          </a:p>
          <a:p>
            <a:pPr>
              <a:buFontTx/>
              <a:buNone/>
            </a:pPr>
            <a:r>
              <a:rPr lang="it-IT" altLang="it-IT" sz="2400" dirty="0"/>
              <a:t>Steatosi epatica, epatiti, necrosi epatica massiva, sepsi, disordini autoimmuni, infezioni acute o croniche, IMA, infarto splenico.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BD5B000-0B51-12D1-34FC-CFAA63AD4C95}"/>
              </a:ext>
            </a:extLst>
          </p:cNvPr>
          <p:cNvSpPr txBox="1"/>
          <p:nvPr/>
        </p:nvSpPr>
        <p:spPr>
          <a:xfrm>
            <a:off x="176034" y="1057391"/>
            <a:ext cx="11284527" cy="32571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it-IT" sz="2800" b="1" dirty="0"/>
              <a:t>Tutti i seguenti tranne uno sono componenti dell’</a:t>
            </a:r>
            <a:r>
              <a:rPr lang="it-IT" sz="2800" b="1" dirty="0" err="1"/>
              <a:t>eritrone</a:t>
            </a:r>
            <a:r>
              <a:rPr lang="it-IT" sz="2800" b="1" dirty="0"/>
              <a:t> 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it-IT" sz="2800" dirty="0"/>
              <a:t>Megacariociti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it-IT" sz="2800" dirty="0"/>
              <a:t>Eritroblasti basofili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it-IT" sz="2800" dirty="0"/>
              <a:t>Reticolociti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it-IT" sz="2800" dirty="0"/>
              <a:t>Eritrociti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60E3175-EE4D-2DA6-7F97-0174DC53474F}"/>
              </a:ext>
            </a:extLst>
          </p:cNvPr>
          <p:cNvSpPr txBox="1"/>
          <p:nvPr/>
        </p:nvSpPr>
        <p:spPr>
          <a:xfrm>
            <a:off x="176034" y="90707"/>
            <a:ext cx="5861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dirty="0">
                <a:solidFill>
                  <a:srgbClr val="0070C0"/>
                </a:solidFill>
              </a:rPr>
              <a:t>DOMANDE</a:t>
            </a:r>
          </a:p>
        </p:txBody>
      </p:sp>
    </p:spTree>
    <p:extLst>
      <p:ext uri="{BB962C8B-B14F-4D97-AF65-F5344CB8AC3E}">
        <p14:creationId xmlns:p14="http://schemas.microsoft.com/office/powerpoint/2010/main" val="20656572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BD5B000-0B51-12D1-34FC-CFAA63AD4C95}"/>
              </a:ext>
            </a:extLst>
          </p:cNvPr>
          <p:cNvSpPr txBox="1"/>
          <p:nvPr/>
        </p:nvSpPr>
        <p:spPr>
          <a:xfrm>
            <a:off x="537882" y="700433"/>
            <a:ext cx="10469147" cy="45498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it-IT" sz="2800" b="1" dirty="0"/>
              <a:t>In condizioni di aumento dell’eritropoiesi 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it-IT" sz="2800" dirty="0"/>
              <a:t>Il midollo produce più reticolociti che eritroblasti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it-IT" sz="2800" dirty="0"/>
              <a:t>Il tempo di maturazione midollare dei reticolociti si riduce e si allunga la loro permanenza nel sangue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it-IT" sz="2800" dirty="0"/>
              <a:t>Il tempo di permanenza degli eritrociti maturi nel sangue aumenta oltre 140 giorni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it-IT" sz="2800" dirty="0"/>
              <a:t>La fagocitosi dei nuclei degli eritroblasti si riduce </a:t>
            </a:r>
          </a:p>
        </p:txBody>
      </p:sp>
    </p:spTree>
    <p:extLst>
      <p:ext uri="{BB962C8B-B14F-4D97-AF65-F5344CB8AC3E}">
        <p14:creationId xmlns:p14="http://schemas.microsoft.com/office/powerpoint/2010/main" val="352700209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BD5B000-0B51-12D1-34FC-CFAA63AD4C95}"/>
              </a:ext>
            </a:extLst>
          </p:cNvPr>
          <p:cNvSpPr txBox="1"/>
          <p:nvPr/>
        </p:nvSpPr>
        <p:spPr>
          <a:xfrm>
            <a:off x="133248" y="1062281"/>
            <a:ext cx="11284527" cy="2708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it-IT" sz="2800" b="1" dirty="0"/>
              <a:t>Quale dei seguenti personaggi politici NON ha ricevuto la cittadinanza onoraria di Disneyland?</a:t>
            </a:r>
          </a:p>
          <a:p>
            <a:pPr marL="342900" indent="-342900">
              <a:spcBef>
                <a:spcPts val="1200"/>
              </a:spcBef>
              <a:buFont typeface="Wingdings" panose="05000000000000000000" pitchFamily="2" charset="2"/>
              <a:buChar char="q"/>
            </a:pPr>
            <a:r>
              <a:rPr lang="en-US" sz="2800" i="0" dirty="0">
                <a:solidFill>
                  <a:srgbClr val="111111"/>
                </a:solidFill>
                <a:effectLst/>
                <a:latin typeface="-apple-system"/>
              </a:rPr>
              <a:t>Nicolae </a:t>
            </a:r>
            <a:r>
              <a:rPr lang="en-US" sz="2800" i="0" dirty="0" err="1">
                <a:solidFill>
                  <a:srgbClr val="111111"/>
                </a:solidFill>
                <a:effectLst/>
                <a:latin typeface="-apple-system"/>
              </a:rPr>
              <a:t>Ceaușescu</a:t>
            </a:r>
            <a:r>
              <a:rPr lang="en-US" sz="2800" i="0" dirty="0">
                <a:solidFill>
                  <a:srgbClr val="111111"/>
                </a:solidFill>
                <a:effectLst/>
                <a:latin typeface="-apple-system"/>
              </a:rPr>
              <a:t>, ex </a:t>
            </a:r>
            <a:r>
              <a:rPr lang="en-US" sz="2800" i="0" dirty="0" err="1">
                <a:solidFill>
                  <a:srgbClr val="111111"/>
                </a:solidFill>
                <a:effectLst/>
                <a:latin typeface="-apple-system"/>
              </a:rPr>
              <a:t>dittatore</a:t>
            </a:r>
            <a:r>
              <a:rPr lang="en-US" sz="2800" i="0" dirty="0">
                <a:solidFill>
                  <a:srgbClr val="111111"/>
                </a:solidFill>
                <a:effectLst/>
                <a:latin typeface="-apple-system"/>
              </a:rPr>
              <a:t> </a:t>
            </a:r>
            <a:r>
              <a:rPr lang="en-US" sz="2800" i="0" dirty="0" err="1">
                <a:solidFill>
                  <a:srgbClr val="111111"/>
                </a:solidFill>
                <a:effectLst/>
                <a:latin typeface="-apple-system"/>
              </a:rPr>
              <a:t>della</a:t>
            </a:r>
            <a:r>
              <a:rPr lang="en-US" sz="2800" i="0" dirty="0">
                <a:solidFill>
                  <a:srgbClr val="111111"/>
                </a:solidFill>
                <a:effectLst/>
                <a:latin typeface="-apple-system"/>
              </a:rPr>
              <a:t> Romania</a:t>
            </a:r>
          </a:p>
          <a:p>
            <a:pPr marL="342900" indent="-342900">
              <a:spcBef>
                <a:spcPts val="1200"/>
              </a:spcBef>
              <a:buFont typeface="Wingdings" panose="05000000000000000000" pitchFamily="2" charset="2"/>
              <a:buChar char="q"/>
            </a:pPr>
            <a:r>
              <a:rPr lang="en-US" sz="2800" dirty="0">
                <a:solidFill>
                  <a:srgbClr val="111111"/>
                </a:solidFill>
                <a:latin typeface="-apple-system"/>
              </a:rPr>
              <a:t>Re </a:t>
            </a:r>
            <a:r>
              <a:rPr lang="en-US" sz="2800" i="0" dirty="0">
                <a:solidFill>
                  <a:srgbClr val="111111"/>
                </a:solidFill>
                <a:effectLst/>
                <a:latin typeface="-apple-system"/>
              </a:rPr>
              <a:t>Mohammed V di Morocco</a:t>
            </a:r>
          </a:p>
          <a:p>
            <a:pPr marL="342900" indent="-342900">
              <a:spcBef>
                <a:spcPts val="1200"/>
              </a:spcBef>
              <a:buFont typeface="Wingdings" panose="05000000000000000000" pitchFamily="2" charset="2"/>
              <a:buChar char="q"/>
            </a:pPr>
            <a:r>
              <a:rPr lang="en-US" sz="2800" dirty="0">
                <a:solidFill>
                  <a:srgbClr val="111111"/>
                </a:solidFill>
                <a:latin typeface="-apple-system"/>
              </a:rPr>
              <a:t>Umberto </a:t>
            </a:r>
            <a:r>
              <a:rPr lang="en-US" sz="2800" dirty="0" err="1">
                <a:solidFill>
                  <a:srgbClr val="111111"/>
                </a:solidFill>
                <a:latin typeface="-apple-system"/>
              </a:rPr>
              <a:t>Bossi</a:t>
            </a:r>
            <a:r>
              <a:rPr lang="en-US" sz="2800" dirty="0">
                <a:solidFill>
                  <a:srgbClr val="111111"/>
                </a:solidFill>
                <a:latin typeface="-apple-system"/>
              </a:rPr>
              <a:t>, ex leader politico </a:t>
            </a:r>
            <a:r>
              <a:rPr lang="en-US" sz="2800" dirty="0" err="1">
                <a:solidFill>
                  <a:srgbClr val="111111"/>
                </a:solidFill>
                <a:latin typeface="-apple-system"/>
              </a:rPr>
              <a:t>italiano</a:t>
            </a:r>
            <a:endParaRPr lang="it-IT" sz="2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60E3175-EE4D-2DA6-7F97-0174DC53474F}"/>
              </a:ext>
            </a:extLst>
          </p:cNvPr>
          <p:cNvSpPr txBox="1"/>
          <p:nvPr/>
        </p:nvSpPr>
        <p:spPr>
          <a:xfrm>
            <a:off x="176034" y="90707"/>
            <a:ext cx="5861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dirty="0">
                <a:solidFill>
                  <a:srgbClr val="0070C0"/>
                </a:solidFill>
              </a:rPr>
              <a:t>DOMANDE</a:t>
            </a:r>
          </a:p>
        </p:txBody>
      </p:sp>
    </p:spTree>
    <p:extLst>
      <p:ext uri="{BB962C8B-B14F-4D97-AF65-F5344CB8AC3E}">
        <p14:creationId xmlns:p14="http://schemas.microsoft.com/office/powerpoint/2010/main" val="2015546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CA653E3-DB95-6165-54E8-C177D1169C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602" y="280428"/>
            <a:ext cx="4448796" cy="387721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DFCF29D-26CB-FE78-E615-27F22A3D4831}"/>
              </a:ext>
            </a:extLst>
          </p:cNvPr>
          <p:cNvSpPr txBox="1"/>
          <p:nvPr/>
        </p:nvSpPr>
        <p:spPr>
          <a:xfrm>
            <a:off x="311727" y="4520045"/>
            <a:ext cx="45408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La </a:t>
            </a:r>
            <a:r>
              <a:rPr lang="en-US" sz="2000" dirty="0" err="1"/>
              <a:t>pressione</a:t>
            </a:r>
            <a:r>
              <a:rPr lang="en-US" sz="2000" dirty="0"/>
              <a:t> </a:t>
            </a:r>
            <a:r>
              <a:rPr lang="en-US" sz="2000" dirty="0" err="1"/>
              <a:t>rimaneva</a:t>
            </a:r>
            <a:r>
              <a:rPr lang="en-US" sz="2000" dirty="0"/>
              <a:t> </a:t>
            </a:r>
            <a:r>
              <a:rPr lang="en-US" sz="2000" dirty="0" err="1"/>
              <a:t>però</a:t>
            </a:r>
            <a:r>
              <a:rPr lang="en-US" sz="2000" dirty="0"/>
              <a:t> </a:t>
            </a:r>
            <a:r>
              <a:rPr lang="en-US" sz="2000" dirty="0" err="1"/>
              <a:t>bassa</a:t>
            </a:r>
            <a:r>
              <a:rPr lang="en-US" sz="2000" dirty="0"/>
              <a:t> e il </a:t>
            </a:r>
            <a:r>
              <a:rPr lang="en-US" sz="2000" dirty="0" err="1"/>
              <a:t>sangue</a:t>
            </a:r>
            <a:r>
              <a:rPr lang="en-US" sz="2000" dirty="0"/>
              <a:t> </a:t>
            </a:r>
            <a:r>
              <a:rPr lang="en-US" sz="2000" dirty="0" err="1"/>
              <a:t>tendeva</a:t>
            </a:r>
            <a:r>
              <a:rPr lang="en-US" sz="2000" dirty="0"/>
              <a:t> a </a:t>
            </a:r>
            <a:r>
              <a:rPr lang="en-US" sz="2000" dirty="0" err="1"/>
              <a:t>coagulare</a:t>
            </a:r>
            <a:endParaRPr lang="en-US" sz="2000" dirty="0"/>
          </a:p>
        </p:txBody>
      </p:sp>
      <p:pic>
        <p:nvPicPr>
          <p:cNvPr id="5" name="Picture 3" descr="World War II syringe for direct interhuman blood transfusion">
            <a:hlinkClick r:id="rId3" tooltip="World War II syringe for direct interhuman blood transfusion"/>
            <a:extLst>
              <a:ext uri="{FF2B5EF4-FFF2-40B4-BE49-F238E27FC236}">
                <a16:creationId xmlns:a16="http://schemas.microsoft.com/office/drawing/2014/main" id="{7BCE2B68-0413-11B2-47B2-1C1D89B7B7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1456" y="280428"/>
            <a:ext cx="4732454" cy="378633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4">
            <a:extLst>
              <a:ext uri="{FF2B5EF4-FFF2-40B4-BE49-F238E27FC236}">
                <a16:creationId xmlns:a16="http://schemas.microsoft.com/office/drawing/2014/main" id="{A630247C-B645-6825-CA64-C9154C9B07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60545" y="4157644"/>
            <a:ext cx="7008172" cy="2400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000" b="1" dirty="0">
                <a:solidFill>
                  <a:srgbClr val="000000"/>
                </a:solidFill>
                <a:latin typeface="+mn-lt"/>
              </a:rPr>
              <a:t>Siringa Unger a 3 vie</a:t>
            </a:r>
            <a:r>
              <a:rPr lang="it-IT" altLang="it-IT" sz="2000" dirty="0">
                <a:solidFill>
                  <a:srgbClr val="000000"/>
                </a:solidFill>
                <a:latin typeface="+mn-lt"/>
              </a:rPr>
              <a:t>  </a:t>
            </a:r>
            <a:br>
              <a:rPr lang="it-IT" altLang="it-IT" sz="2000" dirty="0">
                <a:solidFill>
                  <a:srgbClr val="000000"/>
                </a:solidFill>
                <a:latin typeface="+mn-lt"/>
              </a:rPr>
            </a:br>
            <a:r>
              <a:rPr lang="it-IT" altLang="it-IT" sz="2000" dirty="0">
                <a:solidFill>
                  <a:srgbClr val="000000"/>
                </a:solidFill>
                <a:latin typeface="+mn-lt"/>
              </a:rPr>
              <a:t>(inizi novecento)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000" dirty="0">
                <a:solidFill>
                  <a:srgbClr val="000000"/>
                </a:solidFill>
                <a:latin typeface="+mn-lt"/>
              </a:rPr>
              <a:t>per la trasfusione diretta da donatore  a ricevente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000" dirty="0">
                <a:solidFill>
                  <a:srgbClr val="000000"/>
                </a:solidFill>
                <a:latin typeface="+mn-lt"/>
              </a:rPr>
              <a:t>Il corpo della siringa, con stantuffo, che serviva per aspirare il sangue dal donatore e iniettarlo nel ricevente.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000" dirty="0">
                <a:solidFill>
                  <a:srgbClr val="000000"/>
                </a:solidFill>
                <a:latin typeface="+mn-lt"/>
              </a:rPr>
              <a:t>Vie attivate da valvole o rubinetti</a:t>
            </a:r>
          </a:p>
        </p:txBody>
      </p:sp>
    </p:spTree>
    <p:extLst>
      <p:ext uri="{BB962C8B-B14F-4D97-AF65-F5344CB8AC3E}">
        <p14:creationId xmlns:p14="http://schemas.microsoft.com/office/powerpoint/2010/main" val="42810342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27" descr="karl-landsteiner">
            <a:extLst>
              <a:ext uri="{FF2B5EF4-FFF2-40B4-BE49-F238E27FC236}">
                <a16:creationId xmlns:a16="http://schemas.microsoft.com/office/drawing/2014/main" id="{4373C9B9-BFF7-8D18-664A-DA09992569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971" y="1312068"/>
            <a:ext cx="2541588" cy="31511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028" descr="ABObloodsystem">
            <a:extLst>
              <a:ext uri="{FF2B5EF4-FFF2-40B4-BE49-F238E27FC236}">
                <a16:creationId xmlns:a16="http://schemas.microsoft.com/office/drawing/2014/main" id="{6278D978-3C27-8592-3B4A-72A2CF76C8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3275" y="2242457"/>
            <a:ext cx="6283854" cy="37520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1029">
            <a:extLst>
              <a:ext uri="{FF2B5EF4-FFF2-40B4-BE49-F238E27FC236}">
                <a16:creationId xmlns:a16="http://schemas.microsoft.com/office/drawing/2014/main" id="{2467139E-A817-00F6-1E79-6DC6C87D61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4543" y="4760242"/>
            <a:ext cx="2275114" cy="1001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Tx/>
              <a:buNone/>
            </a:pPr>
            <a:r>
              <a:rPr lang="it-IT" altLang="it-IT" sz="2000" b="1" dirty="0">
                <a:solidFill>
                  <a:srgbClr val="000000"/>
                </a:solidFill>
                <a:latin typeface="+mn-lt"/>
              </a:rPr>
              <a:t>Karl </a:t>
            </a:r>
            <a:r>
              <a:rPr lang="it-IT" altLang="it-IT" sz="2000" b="1" dirty="0" err="1">
                <a:solidFill>
                  <a:srgbClr val="000000"/>
                </a:solidFill>
                <a:latin typeface="+mn-lt"/>
              </a:rPr>
              <a:t>Landsteiner</a:t>
            </a:r>
            <a:endParaRPr lang="it-IT" altLang="it-IT" sz="2000" b="1" dirty="0">
              <a:solidFill>
                <a:srgbClr val="000000"/>
              </a:solidFill>
              <a:latin typeface="+mn-lt"/>
            </a:endParaRPr>
          </a:p>
          <a:p>
            <a:pPr eaLnBrk="1" hangingPunct="1">
              <a:buFontTx/>
              <a:buNone/>
            </a:pPr>
            <a:r>
              <a:rPr lang="it-IT" altLang="it-IT" sz="1800" b="1" dirty="0">
                <a:solidFill>
                  <a:srgbClr val="000000"/>
                </a:solidFill>
                <a:latin typeface="+mn-lt"/>
              </a:rPr>
              <a:t>Premio Nobel per la Medicina 1930</a:t>
            </a:r>
          </a:p>
        </p:txBody>
      </p:sp>
      <p:sp>
        <p:nvSpPr>
          <p:cNvPr id="5" name="Rectangle 1032">
            <a:extLst>
              <a:ext uri="{FF2B5EF4-FFF2-40B4-BE49-F238E27FC236}">
                <a16:creationId xmlns:a16="http://schemas.microsoft.com/office/drawing/2014/main" id="{27707F66-EBB8-1C41-0B3A-C235DC1C53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599" y="228600"/>
            <a:ext cx="10067125" cy="5847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>
                <a:srgbClr val="FF0000"/>
              </a:buClr>
              <a:buFont typeface="Wingdings" panose="05000000000000000000" pitchFamily="2" charset="2"/>
              <a:buNone/>
            </a:pPr>
            <a:r>
              <a:rPr lang="it-IT" altLang="it-IT" b="1" dirty="0">
                <a:solidFill>
                  <a:srgbClr val="0070C0"/>
                </a:solidFill>
                <a:latin typeface="+mn-lt"/>
                <a:cs typeface="Times New Roman" panose="02020603050405020304" pitchFamily="18" charset="0"/>
              </a:rPr>
              <a:t>1900</a:t>
            </a:r>
            <a:r>
              <a:rPr lang="it-IT" altLang="it-IT" dirty="0">
                <a:solidFill>
                  <a:srgbClr val="0070C0"/>
                </a:solidFill>
                <a:latin typeface="+mn-lt"/>
                <a:cs typeface="Times New Roman" panose="02020603050405020304" pitchFamily="18" charset="0"/>
              </a:rPr>
              <a:t>: </a:t>
            </a:r>
            <a:r>
              <a:rPr lang="it-IT" altLang="it-IT" sz="2800" b="1" dirty="0" err="1">
                <a:solidFill>
                  <a:srgbClr val="0070C0"/>
                </a:solidFill>
                <a:latin typeface="+mn-lt"/>
                <a:cs typeface="Times New Roman" panose="02020603050405020304" pitchFamily="18" charset="0"/>
              </a:rPr>
              <a:t>Landsteiner</a:t>
            </a:r>
            <a:r>
              <a:rPr lang="it-IT" altLang="it-IT" sz="2800" b="1" dirty="0">
                <a:solidFill>
                  <a:srgbClr val="0070C0"/>
                </a:solidFill>
                <a:latin typeface="+mn-lt"/>
                <a:cs typeface="Times New Roman" panose="02020603050405020304" pitchFamily="18" charset="0"/>
              </a:rPr>
              <a:t> scopre i gruppi sanguigni (sistema AB0)</a:t>
            </a:r>
            <a:r>
              <a:rPr lang="it-IT" altLang="it-IT" sz="1800" b="1" dirty="0">
                <a:solidFill>
                  <a:srgbClr val="0070C0"/>
                </a:solidFill>
                <a:latin typeface="+mn-lt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8F2BAF2-4605-2171-E9FF-7DF50921C763}"/>
              </a:ext>
            </a:extLst>
          </p:cNvPr>
          <p:cNvSpPr txBox="1"/>
          <p:nvPr/>
        </p:nvSpPr>
        <p:spPr>
          <a:xfrm>
            <a:off x="3856189" y="1201756"/>
            <a:ext cx="66049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Agglutinazione: anticorpi neutralizzano cariche negative che normalmente creano repulsione tra cellule</a:t>
            </a:r>
          </a:p>
          <a:p>
            <a:r>
              <a:rPr lang="it-IT" dirty="0"/>
              <a:t>Gruppi di compatibilità ereditari</a:t>
            </a:r>
          </a:p>
        </p:txBody>
      </p:sp>
    </p:spTree>
    <p:extLst>
      <p:ext uri="{BB962C8B-B14F-4D97-AF65-F5344CB8AC3E}">
        <p14:creationId xmlns:p14="http://schemas.microsoft.com/office/powerpoint/2010/main" val="42495276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2551</TotalTime>
  <Words>4256</Words>
  <Application>Microsoft Office PowerPoint</Application>
  <PresentationFormat>Widescreen</PresentationFormat>
  <Paragraphs>527</Paragraphs>
  <Slides>73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73</vt:i4>
      </vt:variant>
    </vt:vector>
  </HeadingPairs>
  <TitlesOfParts>
    <vt:vector size="85" baseType="lpstr">
      <vt:lpstr>-apple-system</vt:lpstr>
      <vt:lpstr>Arial</vt:lpstr>
      <vt:lpstr>BlinkMacSystemFont</vt:lpstr>
      <vt:lpstr>Calibri</vt:lpstr>
      <vt:lpstr>Calibri Light</vt:lpstr>
      <vt:lpstr>Comic Sans MS</vt:lpstr>
      <vt:lpstr>Helvetica Neue</vt:lpstr>
      <vt:lpstr>Inter</vt:lpstr>
      <vt:lpstr>Segoe UI Symbol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A: platelet  B: promyelocyte  C: neutrophils  D: basophilic erythroblasts  E: most likely a polychromatophilic erythroblast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ANEMIA DA CARENZA DI FERRO</vt:lpstr>
      <vt:lpstr>PowerPoint Presentation</vt:lpstr>
      <vt:lpstr>PowerPoint Presentation</vt:lpstr>
      <vt:lpstr>PowerPoint Presentation</vt:lpstr>
      <vt:lpstr>PowerPoint Presentation</vt:lpstr>
      <vt:lpstr>CAUSE DI CARENZA DI FERRO</vt:lpstr>
      <vt:lpstr>Ferro sierico (sideremia)</vt:lpstr>
      <vt:lpstr>DEPOSITI DI FERRO: FERRITINA</vt:lpstr>
      <vt:lpstr>PowerPoint Presentation</vt:lpstr>
      <vt:lpstr>TRANSFERRINA</vt:lpstr>
      <vt:lpstr>PowerPoint Presentation</vt:lpstr>
      <vt:lpstr>PowerPoint Presentation</vt:lpstr>
      <vt:lpstr>PowerPoint Presentation</vt:lpstr>
      <vt:lpstr>PowerPoint Presentation</vt:lpstr>
      <vt:lpstr>Iperferritinemia e Sovraccarico di Ferro non sono sinonimi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TOMMASINI ALBERTO</dc:creator>
  <cp:lastModifiedBy>TOMMASINI ALBERTO</cp:lastModifiedBy>
  <cp:revision>18</cp:revision>
  <dcterms:created xsi:type="dcterms:W3CDTF">2023-03-01T17:40:06Z</dcterms:created>
  <dcterms:modified xsi:type="dcterms:W3CDTF">2026-05-04T09:26:20Z</dcterms:modified>
</cp:coreProperties>
</file>