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4" r:id="rId16"/>
    <p:sldId id="275" r:id="rId17"/>
    <p:sldId id="277" r:id="rId18"/>
    <p:sldId id="278" r:id="rId19"/>
    <p:sldId id="279" r:id="rId20"/>
    <p:sldId id="282" r:id="rId21"/>
    <p:sldId id="271" r:id="rId22"/>
    <p:sldId id="281" r:id="rId23"/>
    <p:sldId id="283" r:id="rId24"/>
    <p:sldId id="280" r:id="rId25"/>
    <p:sldId id="276" r:id="rId26"/>
    <p:sldId id="285" r:id="rId27"/>
    <p:sldId id="273" r:id="rId28"/>
    <p:sldId id="284" r:id="rId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2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099ED4B-265B-47CA-8815-A204DFAD1671}" type="datetimeFigureOut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83D21FD-63FF-4954-8A5A-7375CA2F240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74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E650EF-524C-4ABE-99DC-63132EFCA388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D6E6CA-8BE0-4625-B330-BA621C723E0A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253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491908-4A63-4E93-B4D9-F800863800B2}" type="slidenum">
              <a:rPr lang="it-IT" altLang="it-IT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2CC9-38E4-412A-9F71-ABC628658F27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284F1-4B87-4489-A8B3-26DE100B7B6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1016-7264-4BBA-B457-C1DE8BEC09C5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A24B9-50E5-4FB8-AE42-118572EE76A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70F1D-AE49-4A8F-91C9-F898B6EF7B1C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6868F-75B8-468F-BE4A-7BB9E0CF3E1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55F2A-D55D-4B4D-B618-432661763887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F2FF-F0A0-4961-851A-D5CF5F9B1A7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B4FE7-739C-4F88-839A-7A783BC85E53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7A95-915B-44F4-877E-169FD0894A1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272A8-32E3-426E-8EE4-B2298C244D37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13AD-3B59-48AD-9440-AC97AD422D6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34EF0-C74C-4148-BA3A-A5C2AB98AE79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BA4B-0BF3-4932-919F-37A29CE7942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0D798-72FF-4025-998D-21B1128282A7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6AB49-F9A8-496D-AB63-33D7AEF38B4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DCB02-3E7D-436C-B61A-E96448B00F32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85DF-E411-44FE-9FC7-BECDD54CA37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E274D-FF86-4886-803E-30E6D3F5E4F3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21286-2607-4E30-A87E-436D33B2C3A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2D5E8-34D9-4A49-B5B8-B4C70F3FFF87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F654E-CFC1-4C89-A364-1FCAB41C86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D34CF5-ADF8-4674-8508-20C8D2FA8955}" type="datetime1">
              <a:rPr lang="it-IT"/>
              <a:pPr>
                <a:defRPr/>
              </a:pPr>
              <a:t>17/03/2016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09F12C-1261-49CD-A8CD-5CF1C450CDE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0A46C-1392-4F17-8CBD-838C3DC0C32D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14337" name="Rectangle 6"/>
          <p:cNvSpPr>
            <a:spLocks noChangeArrowheads="1"/>
          </p:cNvSpPr>
          <p:nvPr/>
        </p:nvSpPr>
        <p:spPr bwMode="auto">
          <a:xfrm>
            <a:off x="1560513" y="2565400"/>
            <a:ext cx="58912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4400" b="1">
                <a:solidFill>
                  <a:schemeClr val="tx2"/>
                </a:solidFill>
                <a:latin typeface="Comic Sans MS" pitchFamily="66" charset="0"/>
              </a:rPr>
              <a:t>Apparato Muscolare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EC108-878B-4EDF-BCAA-B79D35B2C54A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26625" name="Rectangle 6"/>
          <p:cNvSpPr>
            <a:spLocks noChangeArrowheads="1"/>
          </p:cNvSpPr>
          <p:nvPr/>
        </p:nvSpPr>
        <p:spPr bwMode="auto">
          <a:xfrm>
            <a:off x="1619250" y="-100013"/>
            <a:ext cx="62055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della FACCIA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7950" y="333375"/>
            <a:ext cx="4391025" cy="2246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Muscoli del naso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Muscoli delle palpebre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Muscoli del padiglione auricolare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-</a:t>
            </a:r>
          </a:p>
        </p:txBody>
      </p:sp>
      <p:sp>
        <p:nvSpPr>
          <p:cNvPr id="26627" name="Rettangolo 4"/>
          <p:cNvSpPr>
            <a:spLocks noChangeArrowheads="1"/>
          </p:cNvSpPr>
          <p:nvPr/>
        </p:nvSpPr>
        <p:spPr bwMode="auto">
          <a:xfrm>
            <a:off x="442913" y="2128838"/>
            <a:ext cx="2476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Muscoli della bocca</a:t>
            </a:r>
          </a:p>
        </p:txBody>
      </p:sp>
      <p:pic>
        <p:nvPicPr>
          <p:cNvPr id="26628" name="Immagin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492375"/>
            <a:ext cx="72009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1457325" y="4183063"/>
            <a:ext cx="1439863" cy="22225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2005013" y="3473450"/>
            <a:ext cx="868362" cy="360363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005013" y="4460875"/>
            <a:ext cx="868362" cy="271463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AC766-367A-44A9-8B08-A05C23D5176F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27649" name="Rectangle 6"/>
          <p:cNvSpPr>
            <a:spLocks noChangeArrowheads="1"/>
          </p:cNvSpPr>
          <p:nvPr/>
        </p:nvSpPr>
        <p:spPr bwMode="auto">
          <a:xfrm>
            <a:off x="1619250" y="-100013"/>
            <a:ext cx="62055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della FACCIA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7950" y="333375"/>
            <a:ext cx="4391025" cy="2246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Muscoli del naso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Muscoli delle palpebre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Muscoli del padiglione auricolare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-</a:t>
            </a:r>
          </a:p>
        </p:txBody>
      </p:sp>
      <p:sp>
        <p:nvSpPr>
          <p:cNvPr id="27651" name="Rettangolo 3"/>
          <p:cNvSpPr>
            <a:spLocks noChangeArrowheads="1"/>
          </p:cNvSpPr>
          <p:nvPr/>
        </p:nvSpPr>
        <p:spPr bwMode="auto">
          <a:xfrm>
            <a:off x="442913" y="2128838"/>
            <a:ext cx="2476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rgbClr val="C00000"/>
                </a:solidFill>
                <a:latin typeface="Comic Sans MS" pitchFamily="66" charset="0"/>
              </a:rPr>
              <a:t>Muscoli della bocca</a:t>
            </a:r>
          </a:p>
        </p:txBody>
      </p:sp>
      <p:pic>
        <p:nvPicPr>
          <p:cNvPr id="27652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3463" y="2133600"/>
            <a:ext cx="560705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arrotondato 5"/>
          <p:cNvSpPr/>
          <p:nvPr/>
        </p:nvSpPr>
        <p:spPr>
          <a:xfrm>
            <a:off x="3614738" y="4000500"/>
            <a:ext cx="741362" cy="3603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3632200" y="4387850"/>
            <a:ext cx="723900" cy="3603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3662363" y="3457575"/>
            <a:ext cx="587375" cy="4762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3611563" y="2789238"/>
            <a:ext cx="638175" cy="660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3627438" y="4749800"/>
            <a:ext cx="622300" cy="5937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7658" name="Immagin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3203575"/>
            <a:ext cx="333533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2 11"/>
          <p:cNvCxnSpPr/>
          <p:nvPr/>
        </p:nvCxnSpPr>
        <p:spPr>
          <a:xfrm flipH="1" flipV="1">
            <a:off x="2243138" y="4264025"/>
            <a:ext cx="419100" cy="187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CasellaDiTesto 12"/>
          <p:cNvSpPr txBox="1">
            <a:spLocks noChangeArrowheads="1"/>
          </p:cNvSpPr>
          <p:nvPr/>
        </p:nvSpPr>
        <p:spPr bwMode="auto">
          <a:xfrm>
            <a:off x="2085975" y="6034088"/>
            <a:ext cx="1223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Comic Sans MS" pitchFamily="66" charset="0"/>
              </a:rPr>
              <a:t>Rafe pterigo-mandibolare</a:t>
            </a:r>
          </a:p>
        </p:txBody>
      </p:sp>
      <p:sp>
        <p:nvSpPr>
          <p:cNvPr id="27661" name="CasellaDiTesto 13"/>
          <p:cNvSpPr txBox="1">
            <a:spLocks noChangeArrowheads="1"/>
          </p:cNvSpPr>
          <p:nvPr/>
        </p:nvSpPr>
        <p:spPr bwMode="auto">
          <a:xfrm>
            <a:off x="107950" y="5995988"/>
            <a:ext cx="1223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Comic Sans MS" pitchFamily="66" charset="0"/>
              </a:rPr>
              <a:t>Muscolo buccinatore</a:t>
            </a:r>
          </a:p>
        </p:txBody>
      </p:sp>
      <p:cxnSp>
        <p:nvCxnSpPr>
          <p:cNvPr id="15" name="Connettore 2 14"/>
          <p:cNvCxnSpPr>
            <a:stCxn id="27661" idx="0"/>
          </p:cNvCxnSpPr>
          <p:nvPr/>
        </p:nvCxnSpPr>
        <p:spPr>
          <a:xfrm flipV="1">
            <a:off x="719138" y="4179888"/>
            <a:ext cx="1189037" cy="1816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arrotondato 17"/>
          <p:cNvSpPr/>
          <p:nvPr/>
        </p:nvSpPr>
        <p:spPr>
          <a:xfrm>
            <a:off x="179388" y="5995988"/>
            <a:ext cx="1008062" cy="4603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3640138" y="5334000"/>
            <a:ext cx="622300" cy="3413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3614738" y="5749925"/>
            <a:ext cx="622300" cy="2825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3608388" y="6169025"/>
            <a:ext cx="1035050" cy="5508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4810125" y="6105525"/>
            <a:ext cx="1214438" cy="4540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7019925" y="4775200"/>
            <a:ext cx="1081088" cy="27146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7669" name="CasellaDiTesto 23"/>
          <p:cNvSpPr txBox="1">
            <a:spLocks noChangeArrowheads="1"/>
          </p:cNvSpPr>
          <p:nvPr/>
        </p:nvSpPr>
        <p:spPr bwMode="auto">
          <a:xfrm>
            <a:off x="7824788" y="6496050"/>
            <a:ext cx="1223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Comic Sans MS" pitchFamily="66" charset="0"/>
              </a:rPr>
              <a:t>M. Risorio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E7D991-ADD6-4958-B234-02D80E3FA019}" type="slidenum">
              <a:rPr lang="it-IT"/>
              <a:pPr>
                <a:defRPr/>
              </a:pPr>
              <a:t>12</a:t>
            </a:fld>
            <a:endParaRPr lang="it-IT"/>
          </a:p>
        </p:txBody>
      </p:sp>
      <p:pic>
        <p:nvPicPr>
          <p:cNvPr id="28673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341438"/>
            <a:ext cx="72009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2051050" y="4694238"/>
            <a:ext cx="720725" cy="2476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1763713" y="4005263"/>
            <a:ext cx="1008062" cy="2159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34560-77F8-4E32-8E13-4F3D2D86DEBE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29697" name="Rectangle 6"/>
          <p:cNvSpPr>
            <a:spLocks noChangeArrowheads="1"/>
          </p:cNvSpPr>
          <p:nvPr/>
        </p:nvSpPr>
        <p:spPr bwMode="auto">
          <a:xfrm>
            <a:off x="2365375" y="115888"/>
            <a:ext cx="4319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MASTICATORI</a:t>
            </a:r>
          </a:p>
        </p:txBody>
      </p:sp>
      <p:sp>
        <p:nvSpPr>
          <p:cNvPr id="29698" name="Rettangolo 2"/>
          <p:cNvSpPr>
            <a:spLocks noChangeArrowheads="1"/>
          </p:cNvSpPr>
          <p:nvPr/>
        </p:nvSpPr>
        <p:spPr bwMode="auto">
          <a:xfrm>
            <a:off x="115888" y="5808663"/>
            <a:ext cx="90646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massetere: </a:t>
            </a:r>
            <a:r>
              <a:rPr lang="it-IT" sz="1600">
                <a:latin typeface="Comic Sans MS" pitchFamily="66" charset="0"/>
              </a:rPr>
              <a:t>innalzamento e lateralità (tronco anteriore del nervo mandibolare-V)</a:t>
            </a:r>
          </a:p>
          <a:p>
            <a:endParaRPr lang="it-IT" sz="1600">
              <a:latin typeface="Comic Sans MS" pitchFamily="66" charset="0"/>
            </a:endParaRPr>
          </a:p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temporale: </a:t>
            </a:r>
            <a:r>
              <a:rPr lang="it-IT" sz="1600">
                <a:latin typeface="Comic Sans MS" pitchFamily="66" charset="0"/>
              </a:rPr>
              <a:t>innalza la mandibola in sinergia con il massetere (rami profondi del tronco anteriore del mandibolare-V)</a:t>
            </a:r>
          </a:p>
        </p:txBody>
      </p:sp>
      <p:pic>
        <p:nvPicPr>
          <p:cNvPr id="2969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3563" y="1773238"/>
            <a:ext cx="473551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90675"/>
            <a:ext cx="4373563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4859338" y="3068638"/>
            <a:ext cx="1008062" cy="252412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9213" y="4183063"/>
            <a:ext cx="668337" cy="252412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8131175" y="4797425"/>
            <a:ext cx="1008063" cy="252413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4356100" y="3316288"/>
            <a:ext cx="1511300" cy="328612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27013" y="4929188"/>
            <a:ext cx="1320800" cy="188912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323850" y="4768850"/>
            <a:ext cx="1320800" cy="188913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0F04F-5ECD-42BD-97D9-8B7F8C70F51C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30721" name="Rectangle 6"/>
          <p:cNvSpPr>
            <a:spLocks noChangeArrowheads="1"/>
          </p:cNvSpPr>
          <p:nvPr/>
        </p:nvSpPr>
        <p:spPr bwMode="auto">
          <a:xfrm>
            <a:off x="2365375" y="115888"/>
            <a:ext cx="4319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MASTICATORI</a:t>
            </a:r>
          </a:p>
        </p:txBody>
      </p:sp>
      <p:sp>
        <p:nvSpPr>
          <p:cNvPr id="30722" name="Rettangolo 2"/>
          <p:cNvSpPr>
            <a:spLocks noChangeArrowheads="1"/>
          </p:cNvSpPr>
          <p:nvPr/>
        </p:nvSpPr>
        <p:spPr bwMode="auto">
          <a:xfrm>
            <a:off x="0" y="5564188"/>
            <a:ext cx="9251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pterigoideo interno: </a:t>
            </a:r>
            <a:r>
              <a:rPr lang="it-IT" sz="1600">
                <a:latin typeface="Comic Sans MS" pitchFamily="66" charset="0"/>
              </a:rPr>
              <a:t>innalza la mandibola (in sinergia con gli esterni la portano in avanti, se contratti contemporaneamente la mandibola si sposta di lato) (mandibolare)</a:t>
            </a:r>
          </a:p>
          <a:p>
            <a:endParaRPr lang="it-IT" sz="1600">
              <a:latin typeface="Comic Sans MS" pitchFamily="66" charset="0"/>
            </a:endParaRPr>
          </a:p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pterigoideo esterno: </a:t>
            </a:r>
            <a:r>
              <a:rPr lang="it-IT" sz="1600">
                <a:latin typeface="Comic Sans MS" pitchFamily="66" charset="0"/>
              </a:rPr>
              <a:t>proietta in avanti la mandibola e contribuisce ad abbassarla (ramo del tronco anteriore del mandibolare)</a:t>
            </a:r>
            <a:endParaRPr lang="it-IT" sz="1600">
              <a:latin typeface="Calibri" pitchFamily="34" charset="0"/>
            </a:endParaRPr>
          </a:p>
        </p:txBody>
      </p:sp>
      <p:pic>
        <p:nvPicPr>
          <p:cNvPr id="3072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1700213"/>
            <a:ext cx="4300537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1317625"/>
            <a:ext cx="45545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arrotondato 5"/>
          <p:cNvSpPr/>
          <p:nvPr/>
        </p:nvSpPr>
        <p:spPr>
          <a:xfrm>
            <a:off x="2771775" y="3860800"/>
            <a:ext cx="1079500" cy="504825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3436938" y="2205038"/>
            <a:ext cx="1079500" cy="503237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7847013" y="3448050"/>
            <a:ext cx="1258887" cy="252413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885113" y="3938588"/>
            <a:ext cx="1258887" cy="252412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9D366-1007-41D0-8E26-5C31ED89C989}" type="slidenum">
              <a:rPr lang="it-IT"/>
              <a:pPr>
                <a:defRPr/>
              </a:pPr>
              <a:t>15</a:t>
            </a:fld>
            <a:endParaRPr lang="it-IT"/>
          </a:p>
        </p:txBody>
      </p:sp>
      <p:sp>
        <p:nvSpPr>
          <p:cNvPr id="31745" name="Rectangle 6"/>
          <p:cNvSpPr>
            <a:spLocks noChangeArrowheads="1"/>
          </p:cNvSpPr>
          <p:nvPr/>
        </p:nvSpPr>
        <p:spPr bwMode="auto">
          <a:xfrm>
            <a:off x="2182813" y="260350"/>
            <a:ext cx="49688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del COLLO</a:t>
            </a:r>
          </a:p>
        </p:txBody>
      </p:sp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649288" y="2843213"/>
            <a:ext cx="28797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400" b="1">
                <a:solidFill>
                  <a:schemeClr val="tx2"/>
                </a:solidFill>
                <a:latin typeface="Comic Sans MS" pitchFamily="66" charset="0"/>
              </a:rPr>
              <a:t>In rapporto alla posizione rispetto al RACHIDE</a:t>
            </a:r>
          </a:p>
        </p:txBody>
      </p:sp>
      <p:cxnSp>
        <p:nvCxnSpPr>
          <p:cNvPr id="5" name="Connettore 2 4"/>
          <p:cNvCxnSpPr/>
          <p:nvPr/>
        </p:nvCxnSpPr>
        <p:spPr>
          <a:xfrm flipV="1">
            <a:off x="3744913" y="2339975"/>
            <a:ext cx="1079500" cy="96678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CasellaDiTesto 5"/>
          <p:cNvSpPr txBox="1">
            <a:spLocks noChangeArrowheads="1"/>
          </p:cNvSpPr>
          <p:nvPr/>
        </p:nvSpPr>
        <p:spPr bwMode="auto">
          <a:xfrm>
            <a:off x="5041900" y="2124075"/>
            <a:ext cx="1563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ANTERIORI</a:t>
            </a:r>
          </a:p>
        </p:txBody>
      </p:sp>
      <p:sp>
        <p:nvSpPr>
          <p:cNvPr id="31749" name="CasellaDiTesto 6"/>
          <p:cNvSpPr txBox="1">
            <a:spLocks noChangeArrowheads="1"/>
          </p:cNvSpPr>
          <p:nvPr/>
        </p:nvSpPr>
        <p:spPr bwMode="auto">
          <a:xfrm>
            <a:off x="5200650" y="3306763"/>
            <a:ext cx="1352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LATERALI</a:t>
            </a:r>
          </a:p>
        </p:txBody>
      </p:sp>
      <p:sp>
        <p:nvSpPr>
          <p:cNvPr id="31750" name="CasellaDiTesto 7"/>
          <p:cNvSpPr txBox="1">
            <a:spLocks noChangeArrowheads="1"/>
          </p:cNvSpPr>
          <p:nvPr/>
        </p:nvSpPr>
        <p:spPr bwMode="auto">
          <a:xfrm>
            <a:off x="5075238" y="4716463"/>
            <a:ext cx="2089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Comic Sans MS" pitchFamily="66" charset="0"/>
              </a:rPr>
              <a:t>SUBOCCIPITALI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3744913" y="3492500"/>
            <a:ext cx="1330325" cy="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3744913" y="3729038"/>
            <a:ext cx="1296987" cy="987425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6B572-6C5B-428F-A980-E13DC0A8FA58}" type="slidenum">
              <a:rPr lang="it-IT"/>
              <a:pPr>
                <a:defRPr/>
              </a:pPr>
              <a:t>16</a:t>
            </a:fld>
            <a:endParaRPr lang="it-IT"/>
          </a:p>
        </p:txBody>
      </p:sp>
      <p:sp>
        <p:nvSpPr>
          <p:cNvPr id="32769" name="Rectangle 6"/>
          <p:cNvSpPr>
            <a:spLocks noChangeArrowheads="1"/>
          </p:cNvSpPr>
          <p:nvPr/>
        </p:nvSpPr>
        <p:spPr bwMode="auto">
          <a:xfrm>
            <a:off x="2195513" y="-26988"/>
            <a:ext cx="49688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FASCE del COLLO</a:t>
            </a:r>
          </a:p>
        </p:txBody>
      </p:sp>
      <p:pic>
        <p:nvPicPr>
          <p:cNvPr id="32770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4575" y="522288"/>
            <a:ext cx="5595938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arrotondato 4"/>
          <p:cNvSpPr/>
          <p:nvPr/>
        </p:nvSpPr>
        <p:spPr>
          <a:xfrm>
            <a:off x="6215063" y="4186238"/>
            <a:ext cx="865187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3522663" y="4221163"/>
            <a:ext cx="863600" cy="2603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3567113" y="6189663"/>
            <a:ext cx="863600" cy="2174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6169025" y="6415088"/>
            <a:ext cx="1054100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2775" name="CasellaDiTesto 9"/>
          <p:cNvSpPr txBox="1">
            <a:spLocks noChangeArrowheads="1"/>
          </p:cNvSpPr>
          <p:nvPr/>
        </p:nvSpPr>
        <p:spPr bwMode="auto">
          <a:xfrm>
            <a:off x="-36513" y="1700213"/>
            <a:ext cx="3816351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chemeClr val="tx2"/>
                </a:solidFill>
                <a:latin typeface="Comic Sans MS" pitchFamily="66" charset="0"/>
              </a:rPr>
              <a:t>Fascia CERVICALE:</a:t>
            </a:r>
          </a:p>
          <a:p>
            <a:endParaRPr lang="it-IT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it-IT">
                <a:solidFill>
                  <a:schemeClr val="tx2"/>
                </a:solidFill>
                <a:latin typeface="Comic Sans MS" pitchFamily="66" charset="0"/>
              </a:rPr>
              <a:t>Fascia cervicale SUPERFICIALE (di rivestimento)</a:t>
            </a:r>
          </a:p>
          <a:p>
            <a:endParaRPr lang="it-IT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it-IT">
                <a:solidFill>
                  <a:schemeClr val="tx2"/>
                </a:solidFill>
                <a:latin typeface="Comic Sans MS" pitchFamily="66" charset="0"/>
              </a:rPr>
              <a:t>Fascia cervicale MEDIA (pretracheale)</a:t>
            </a:r>
          </a:p>
          <a:p>
            <a:endParaRPr lang="it-IT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it-IT">
                <a:solidFill>
                  <a:schemeClr val="tx2"/>
                </a:solidFill>
                <a:latin typeface="Comic Sans MS" pitchFamily="66" charset="0"/>
              </a:rPr>
              <a:t>Fascia cervicale PROFONDA (prevertebrale)</a:t>
            </a:r>
          </a:p>
          <a:p>
            <a:endParaRPr lang="it-I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6215063" y="5229225"/>
            <a:ext cx="1055687" cy="647700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8227C-9C1C-4C92-931D-F7E652AA0240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33793" name="Rectangle 6"/>
          <p:cNvSpPr>
            <a:spLocks noChangeArrowheads="1"/>
          </p:cNvSpPr>
          <p:nvPr/>
        </p:nvSpPr>
        <p:spPr bwMode="auto">
          <a:xfrm>
            <a:off x="1244600" y="404813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ANTERIORI del COLLO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5288" y="2036763"/>
            <a:ext cx="4183062" cy="1938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400" dirty="0">
                <a:latin typeface="Comic Sans MS" panose="030F0702030302020204" pitchFamily="66" charset="0"/>
                <a:cs typeface="+mn-cs"/>
              </a:rPr>
              <a:t>Muscoli SOPRAIOIDEI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400" dirty="0"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400" dirty="0">
                <a:latin typeface="Comic Sans MS" panose="030F0702030302020204" pitchFamily="66" charset="0"/>
                <a:cs typeface="+mn-cs"/>
              </a:rPr>
              <a:t>Muscoli SOTTOIOIDEI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400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400" dirty="0">
                <a:latin typeface="Comic Sans MS" panose="030F0702030302020204" pitchFamily="66" charset="0"/>
                <a:cs typeface="+mn-cs"/>
              </a:rPr>
              <a:t>Muscoli PREVERTEBRALI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9E63D-3C91-4778-9466-F7C603D4A81D}" type="slidenum">
              <a:rPr lang="it-IT"/>
              <a:pPr>
                <a:defRPr/>
              </a:pPr>
              <a:t>18</a:t>
            </a:fld>
            <a:endParaRPr lang="it-IT"/>
          </a:p>
        </p:txBody>
      </p:sp>
      <p:sp>
        <p:nvSpPr>
          <p:cNvPr id="34817" name="Rectangle 6"/>
          <p:cNvSpPr>
            <a:spLocks noChangeArrowheads="1"/>
          </p:cNvSpPr>
          <p:nvPr/>
        </p:nvSpPr>
        <p:spPr bwMode="auto">
          <a:xfrm>
            <a:off x="1244600" y="115888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SOPRAIOIDEI</a:t>
            </a:r>
          </a:p>
        </p:txBody>
      </p:sp>
      <p:pic>
        <p:nvPicPr>
          <p:cNvPr id="3481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613" y="1131888"/>
            <a:ext cx="5942012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1868488" y="3128963"/>
            <a:ext cx="792162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238375" y="2671763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6416675" y="2962275"/>
            <a:ext cx="790575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6405563" y="3144838"/>
            <a:ext cx="792162" cy="163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Connettore 7"/>
          <p:cNvSpPr/>
          <p:nvPr/>
        </p:nvSpPr>
        <p:spPr>
          <a:xfrm>
            <a:off x="2051050" y="2706688"/>
            <a:ext cx="109538" cy="10795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Connettore 8"/>
          <p:cNvSpPr/>
          <p:nvPr/>
        </p:nvSpPr>
        <p:spPr>
          <a:xfrm>
            <a:off x="1692275" y="3176588"/>
            <a:ext cx="109538" cy="10795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Connettore 9"/>
          <p:cNvSpPr/>
          <p:nvPr/>
        </p:nvSpPr>
        <p:spPr>
          <a:xfrm>
            <a:off x="7256463" y="2973388"/>
            <a:ext cx="111125" cy="10795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51A0C-BB3F-4F19-84A3-26E073D956EB}" type="slidenum">
              <a:rPr lang="it-IT"/>
              <a:pPr>
                <a:defRPr/>
              </a:pPr>
              <a:t>19</a:t>
            </a:fld>
            <a:endParaRPr lang="it-IT"/>
          </a:p>
        </p:txBody>
      </p:sp>
      <p:pic>
        <p:nvPicPr>
          <p:cNvPr id="3584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620713"/>
            <a:ext cx="44640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" y="260350"/>
            <a:ext cx="456723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825" y="3949700"/>
            <a:ext cx="302101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ttangolo 4"/>
          <p:cNvSpPr>
            <a:spLocks noChangeArrowheads="1"/>
          </p:cNvSpPr>
          <p:nvPr/>
        </p:nvSpPr>
        <p:spPr bwMode="auto">
          <a:xfrm>
            <a:off x="4248150" y="5157788"/>
            <a:ext cx="50038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DIGASTRICO</a:t>
            </a:r>
            <a:r>
              <a:rPr lang="it-IT" sz="1600">
                <a:latin typeface="Comic Sans MS" pitchFamily="66" charset="0"/>
              </a:rPr>
              <a:t>: innalza l’osso ioide; osso ioide fisso abbassa la mandibola; osso ioide e mandibola fissi flessione testa e collo (ventre posteriore-nervo faciale; ventre anteriore-nervo miloiodeo)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794125" y="730250"/>
            <a:ext cx="785813" cy="2619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230188" y="1016000"/>
            <a:ext cx="712787" cy="2619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716463" y="1917700"/>
            <a:ext cx="1150937" cy="5540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58825" y="4868863"/>
            <a:ext cx="933450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771525" y="5857875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F7760-007B-4657-8526-4A3B03A57307}" type="slidenum">
              <a:rPr lang="it-IT"/>
              <a:pPr>
                <a:defRPr/>
              </a:pPr>
              <a:t>2</a:t>
            </a:fld>
            <a:endParaRPr lang="it-IT"/>
          </a:p>
        </p:txBody>
      </p:sp>
      <p:pic>
        <p:nvPicPr>
          <p:cNvPr id="15361" name="Picture 5" descr="sistema muscol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1268413"/>
            <a:ext cx="33083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2700338" y="333375"/>
            <a:ext cx="3871912" cy="57467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Apparato Muscolare</a:t>
            </a:r>
          </a:p>
        </p:txBody>
      </p:sp>
      <p:sp>
        <p:nvSpPr>
          <p:cNvPr id="15363" name="Text Box 1028"/>
          <p:cNvSpPr txBox="1">
            <a:spLocks noChangeArrowheads="1"/>
          </p:cNvSpPr>
          <p:nvPr/>
        </p:nvSpPr>
        <p:spPr bwMode="auto">
          <a:xfrm>
            <a:off x="3708400" y="2092325"/>
            <a:ext cx="5992813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>
                <a:latin typeface="Comic Sans MS" pitchFamily="66" charset="0"/>
              </a:rPr>
              <a:t>Ai fini della </a:t>
            </a:r>
            <a:r>
              <a:rPr lang="it-IT" altLang="it-IT" sz="2400" b="1">
                <a:latin typeface="Comic Sans MS" pitchFamily="66" charset="0"/>
              </a:rPr>
              <a:t>funzione motoria</a:t>
            </a:r>
            <a:r>
              <a:rPr lang="it-IT" altLang="it-IT" sz="2400">
                <a:latin typeface="Comic Sans MS" pitchFamily="66" charset="0"/>
              </a:rPr>
              <a:t> è fondamentale l’integrazione fra </a:t>
            </a:r>
            <a:r>
              <a:rPr lang="it-IT" altLang="it-IT" sz="2400" b="1" u="sng">
                <a:solidFill>
                  <a:srgbClr val="FF0000"/>
                </a:solidFill>
                <a:latin typeface="Comic Sans MS" pitchFamily="66" charset="0"/>
              </a:rPr>
              <a:t>apparato scheletrico e apparato muscolare</a:t>
            </a:r>
            <a:r>
              <a:rPr lang="it-IT" altLang="it-IT" sz="2400">
                <a:latin typeface="Comic Sans MS" pitchFamily="66" charset="0"/>
              </a:rPr>
              <a:t>, che insieme costituiscono l’</a:t>
            </a:r>
            <a:r>
              <a:rPr lang="it-IT" altLang="it-IT" sz="2400" b="1">
                <a:latin typeface="Comic Sans MS" pitchFamily="66" charset="0"/>
              </a:rPr>
              <a:t>apparato locomotore</a:t>
            </a:r>
            <a:r>
              <a:rPr lang="it-IT" altLang="it-IT" sz="2400">
                <a:latin typeface="Comic Sans MS" pitchFamily="66" charset="0"/>
              </a:rPr>
              <a:t>. </a:t>
            </a:r>
          </a:p>
          <a:p>
            <a:endParaRPr lang="it-IT" altLang="it-IT" sz="2400">
              <a:latin typeface="Comic Sans MS" pitchFamily="66" charset="0"/>
            </a:endParaRPr>
          </a:p>
          <a:p>
            <a:endParaRPr lang="it-IT" altLang="it-IT" sz="2400">
              <a:latin typeface="Comic Sans MS" pitchFamily="66" charset="0"/>
            </a:endParaRPr>
          </a:p>
          <a:p>
            <a:endParaRPr lang="it-IT" altLang="it-IT" sz="2400">
              <a:latin typeface="Comic Sans MS" pitchFamily="66" charset="0"/>
            </a:endParaRPr>
          </a:p>
          <a:p>
            <a:r>
              <a:rPr lang="it-IT" altLang="it-IT" sz="2400">
                <a:latin typeface="Comic Sans MS" pitchFamily="66" charset="0"/>
              </a:rPr>
              <a:t>Fondamentale è anche </a:t>
            </a:r>
            <a:r>
              <a:rPr lang="it-IT" altLang="it-IT" sz="2400" b="1">
                <a:solidFill>
                  <a:srgbClr val="0066FF"/>
                </a:solidFill>
                <a:latin typeface="Comic Sans MS" pitchFamily="66" charset="0"/>
              </a:rPr>
              <a:t>il sistema nervoso </a:t>
            </a:r>
            <a:r>
              <a:rPr lang="it-IT" altLang="it-IT" sz="2400">
                <a:latin typeface="Comic Sans MS" pitchFamily="66" charset="0"/>
              </a:rPr>
              <a:t>per il controllo funzionale.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297C5-454B-4A47-94D7-4ED20B310F2E}" type="slidenum">
              <a:rPr lang="it-IT"/>
              <a:pPr>
                <a:defRPr/>
              </a:pPr>
              <a:t>20</a:t>
            </a:fld>
            <a:endParaRPr lang="it-IT"/>
          </a:p>
        </p:txBody>
      </p:sp>
      <p:pic>
        <p:nvPicPr>
          <p:cNvPr id="36865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620713"/>
            <a:ext cx="44640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" y="260350"/>
            <a:ext cx="456723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825" y="3949700"/>
            <a:ext cx="302101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arrotondato 5"/>
          <p:cNvSpPr/>
          <p:nvPr/>
        </p:nvSpPr>
        <p:spPr>
          <a:xfrm>
            <a:off x="3763963" y="1055688"/>
            <a:ext cx="714375" cy="238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8097838" y="1719263"/>
            <a:ext cx="950912" cy="2619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932363" y="1746250"/>
            <a:ext cx="719137" cy="2270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2971800" y="6273800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872" name="Rettangolo 10"/>
          <p:cNvSpPr>
            <a:spLocks noChangeArrowheads="1"/>
          </p:cNvSpPr>
          <p:nvPr/>
        </p:nvSpPr>
        <p:spPr bwMode="auto">
          <a:xfrm>
            <a:off x="4427538" y="50133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MILOIOIDEO</a:t>
            </a:r>
            <a:r>
              <a:rPr lang="it-IT" sz="1600">
                <a:latin typeface="Comic Sans MS" pitchFamily="66" charset="0"/>
              </a:rPr>
              <a:t>: osso ioide fisso abbassa la mandibola; osso ioide e mandibola fissi flessione testa e collo; innalza osso ioide e pavimento cavità  buccale durante la deglutizione; osso ioide e mandibola fissi flessione testa e collo (nervo miloiodeo)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1692275" y="4365625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8E3BA-E2D3-4379-94A9-0D7A36B121B2}" type="slidenum">
              <a:rPr lang="it-IT"/>
              <a:pPr>
                <a:defRPr/>
              </a:pPr>
              <a:t>21</a:t>
            </a:fld>
            <a:endParaRPr lang="it-IT"/>
          </a:p>
        </p:txBody>
      </p:sp>
      <p:pic>
        <p:nvPicPr>
          <p:cNvPr id="3788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96850"/>
            <a:ext cx="59436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4725988" y="2025650"/>
            <a:ext cx="792162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7891" name="Immagin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6288" y="1557338"/>
            <a:ext cx="328771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arrotondato 13"/>
          <p:cNvSpPr/>
          <p:nvPr/>
        </p:nvSpPr>
        <p:spPr>
          <a:xfrm>
            <a:off x="5940425" y="2420938"/>
            <a:ext cx="898525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8224838" y="3789363"/>
            <a:ext cx="868362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7894" name="CasellaDiTesto 22"/>
          <p:cNvSpPr txBox="1">
            <a:spLocks noChangeArrowheads="1"/>
          </p:cNvSpPr>
          <p:nvPr/>
        </p:nvSpPr>
        <p:spPr bwMode="auto">
          <a:xfrm>
            <a:off x="539750" y="5940425"/>
            <a:ext cx="820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GENIOIOIDEO</a:t>
            </a:r>
            <a:r>
              <a:rPr lang="it-IT" sz="1600">
                <a:latin typeface="Comic Sans MS" pitchFamily="66" charset="0"/>
              </a:rPr>
              <a:t>: innalza l’osso ioide; osso ioide fisso abbassa la mandibola; osso ioide e mandibola fissi flessione testa e collo (primo nervo spinale cervicale)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B38B9-9345-4815-94B4-9F749641FC83}" type="slidenum">
              <a:rPr lang="it-IT"/>
              <a:pPr>
                <a:defRPr/>
              </a:pPr>
              <a:t>22</a:t>
            </a:fld>
            <a:endParaRPr lang="it-IT"/>
          </a:p>
        </p:txBody>
      </p:sp>
      <p:pic>
        <p:nvPicPr>
          <p:cNvPr id="38913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8138" y="836613"/>
            <a:ext cx="49609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ttangolo 4"/>
          <p:cNvSpPr>
            <a:spLocks noChangeArrowheads="1"/>
          </p:cNvSpPr>
          <p:nvPr/>
        </p:nvSpPr>
        <p:spPr bwMode="auto">
          <a:xfrm>
            <a:off x="760413" y="5868988"/>
            <a:ext cx="7988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STILOIOIDEO</a:t>
            </a:r>
            <a:r>
              <a:rPr lang="it-IT" sz="1600">
                <a:latin typeface="Comic Sans MS" pitchFamily="66" charset="0"/>
              </a:rPr>
              <a:t>: innalza l’osso ioide; osso ioide fisso flessione testa e collo (nervo facciale)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8021638" y="2455863"/>
            <a:ext cx="714375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8916" name="Immagin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836613"/>
            <a:ext cx="40497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arrotondato 11"/>
          <p:cNvSpPr/>
          <p:nvPr/>
        </p:nvSpPr>
        <p:spPr>
          <a:xfrm>
            <a:off x="3024188" y="2251075"/>
            <a:ext cx="785812" cy="2174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23611-91B7-435C-B82D-4CFBE51C5054}" type="slidenum">
              <a:rPr lang="it-IT"/>
              <a:pPr>
                <a:defRPr/>
              </a:pPr>
              <a:t>23</a:t>
            </a:fld>
            <a:endParaRPr lang="it-IT"/>
          </a:p>
        </p:txBody>
      </p:sp>
      <p:sp>
        <p:nvSpPr>
          <p:cNvPr id="39937" name="Rectangle 6"/>
          <p:cNvSpPr>
            <a:spLocks noChangeArrowheads="1"/>
          </p:cNvSpPr>
          <p:nvPr/>
        </p:nvSpPr>
        <p:spPr bwMode="auto">
          <a:xfrm>
            <a:off x="1331913" y="115888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SOTTOIOIDEI</a:t>
            </a:r>
          </a:p>
        </p:txBody>
      </p:sp>
      <p:pic>
        <p:nvPicPr>
          <p:cNvPr id="3993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8" y="1131888"/>
            <a:ext cx="5943600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4765675" y="3597275"/>
            <a:ext cx="792163" cy="1619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4714875" y="4437063"/>
            <a:ext cx="1025525" cy="1619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84138" y="4598988"/>
            <a:ext cx="792162" cy="163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4765675" y="5013325"/>
            <a:ext cx="974725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9943" name="Immagin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1525" y="549275"/>
            <a:ext cx="332898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arrotondato 14"/>
          <p:cNvSpPr/>
          <p:nvPr/>
        </p:nvSpPr>
        <p:spPr>
          <a:xfrm>
            <a:off x="8172450" y="2030413"/>
            <a:ext cx="792163" cy="163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651500" y="4292600"/>
            <a:ext cx="3527425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Muscolo OMOIOIDEO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: abbassa l’osso ioide; osso ioide fisso flessione testa e collo (primi 3 nervi cervicali spinali)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Muscolo STERNOIOIDEO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: 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abbassa l’osso ioide; osso ioide fisso flessione testa e collo (primi 3 nervi cervicali spinali)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Muscolo STERNOTIROIDEO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: abbassa l’osso ioide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; abbassa la laringe; 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osso ioide fisso flessione testa e collo (primi 3 nervi cervicali spinali)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Muscolo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TIROIOIDEO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: abbassa l’osso ioide; osso ioide 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fisso eleva la laringe; 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flessione testa e collo (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primo nervo cervicale spinale)</a:t>
            </a:r>
            <a:endParaRPr lang="it-IT" sz="1200" dirty="0">
              <a:latin typeface="Comic Sans MS" panose="030F0702030302020204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917E6-F95E-44EF-BEDF-EBF6A1504B3B}" type="slidenum">
              <a:rPr lang="it-IT"/>
              <a:pPr>
                <a:defRPr/>
              </a:pPr>
              <a:t>24</a:t>
            </a:fld>
            <a:endParaRPr lang="it-IT"/>
          </a:p>
        </p:txBody>
      </p:sp>
      <p:sp>
        <p:nvSpPr>
          <p:cNvPr id="40961" name="Rectangle 6"/>
          <p:cNvSpPr>
            <a:spLocks noChangeArrowheads="1"/>
          </p:cNvSpPr>
          <p:nvPr/>
        </p:nvSpPr>
        <p:spPr bwMode="auto">
          <a:xfrm>
            <a:off x="1331913" y="188913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PREVERTEBRALI</a:t>
            </a:r>
          </a:p>
        </p:txBody>
      </p:sp>
      <p:pic>
        <p:nvPicPr>
          <p:cNvPr id="40962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8" y="1527175"/>
            <a:ext cx="40005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247775" y="5589588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1600">
                <a:latin typeface="Comic Sans MS" pitchFamily="66" charset="0"/>
              </a:rPr>
              <a:t>VISIONE ANTERIORE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3000375" y="1525588"/>
            <a:ext cx="1127125" cy="2587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909638" y="2519363"/>
            <a:ext cx="919162" cy="2587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3486150" y="3013075"/>
            <a:ext cx="987425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0967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755775"/>
            <a:ext cx="4237038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4932363" y="2884488"/>
            <a:ext cx="863600" cy="608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8110538" y="2306638"/>
            <a:ext cx="865187" cy="4333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8027988" y="3089275"/>
            <a:ext cx="865187" cy="4333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0971" name="Rettangolo 11"/>
          <p:cNvSpPr>
            <a:spLocks noChangeArrowheads="1"/>
          </p:cNvSpPr>
          <p:nvPr/>
        </p:nvSpPr>
        <p:spPr bwMode="auto">
          <a:xfrm>
            <a:off x="209550" y="6308725"/>
            <a:ext cx="6569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(Tutti innervati dai rami anteriori dei nervi spinali cervicali)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10DC-50DA-41A1-A9FB-A57126C75C34}" type="slidenum">
              <a:rPr lang="it-IT"/>
              <a:pPr>
                <a:defRPr/>
              </a:pPr>
              <a:t>25</a:t>
            </a:fld>
            <a:endParaRPr lang="it-IT"/>
          </a:p>
        </p:txBody>
      </p:sp>
      <p:pic>
        <p:nvPicPr>
          <p:cNvPr id="41985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55340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589213"/>
            <a:ext cx="385127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1244600" y="260350"/>
            <a:ext cx="67087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LATERALI del COLLO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5364163" y="3021013"/>
            <a:ext cx="863600" cy="5540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4259263" y="4365625"/>
            <a:ext cx="1079500" cy="5032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0" y="4310063"/>
            <a:ext cx="12446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1991" name="CasellaDiTesto 8"/>
          <p:cNvSpPr txBox="1">
            <a:spLocks noChangeArrowheads="1"/>
          </p:cNvSpPr>
          <p:nvPr/>
        </p:nvSpPr>
        <p:spPr bwMode="auto">
          <a:xfrm>
            <a:off x="250825" y="6381750"/>
            <a:ext cx="2525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+ Muscolo PLATISMA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085C9-4A98-419D-BEDD-3D7864C73D14}" type="slidenum">
              <a:rPr lang="it-IT"/>
              <a:pPr>
                <a:defRPr/>
              </a:pPr>
              <a:t>26</a:t>
            </a:fld>
            <a:endParaRPr lang="it-IT"/>
          </a:p>
        </p:txBody>
      </p:sp>
      <p:pic>
        <p:nvPicPr>
          <p:cNvPr id="43009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163" y="992188"/>
            <a:ext cx="603567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arrotondato 2"/>
          <p:cNvSpPr/>
          <p:nvPr/>
        </p:nvSpPr>
        <p:spPr>
          <a:xfrm>
            <a:off x="1479550" y="3189288"/>
            <a:ext cx="12446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3011" name="Rettangolo 3"/>
          <p:cNvSpPr>
            <a:spLocks noChangeArrowheads="1"/>
          </p:cNvSpPr>
          <p:nvPr/>
        </p:nvSpPr>
        <p:spPr bwMode="auto">
          <a:xfrm>
            <a:off x="34925" y="6308725"/>
            <a:ext cx="8213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omic Sans MS" pitchFamily="66" charset="0"/>
              </a:rPr>
              <a:t>(Nervo accessorio (XI) e  rami anteriori del secondo e terzo nervo spinale cervicale)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FA792-61D2-4FF6-9D51-2552820E4472}" type="slidenum">
              <a:rPr lang="it-IT"/>
              <a:pPr>
                <a:defRPr/>
              </a:pPr>
              <a:t>27</a:t>
            </a:fld>
            <a:endParaRPr lang="it-IT"/>
          </a:p>
        </p:txBody>
      </p:sp>
      <p:pic>
        <p:nvPicPr>
          <p:cNvPr id="44033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0463" y="1433513"/>
            <a:ext cx="4203700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ttangolo 3"/>
          <p:cNvSpPr>
            <a:spLocks noChangeArrowheads="1"/>
          </p:cNvSpPr>
          <p:nvPr/>
        </p:nvSpPr>
        <p:spPr bwMode="auto">
          <a:xfrm>
            <a:off x="439738" y="5970588"/>
            <a:ext cx="8235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PLATISMA: </a:t>
            </a:r>
            <a:r>
              <a:rPr lang="it-IT" sz="1600">
                <a:latin typeface="Comic Sans MS" pitchFamily="66" charset="0"/>
              </a:rPr>
              <a:t>abbassamento della mandibola; stira e corruga la cute del collo e sposta in basso e lateralmente la commessura labiale (nervo faciale)</a:t>
            </a:r>
          </a:p>
        </p:txBody>
      </p:sp>
      <p:pic>
        <p:nvPicPr>
          <p:cNvPr id="44035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" y="981075"/>
            <a:ext cx="50958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arrotondato 5"/>
          <p:cNvSpPr/>
          <p:nvPr/>
        </p:nvSpPr>
        <p:spPr>
          <a:xfrm>
            <a:off x="3779838" y="3789363"/>
            <a:ext cx="517525" cy="21590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5068888" y="4144963"/>
            <a:ext cx="517525" cy="21590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FA63-2F0D-42F6-B426-4C268200BD54}" type="slidenum">
              <a:rPr lang="it-IT"/>
              <a:pPr>
                <a:defRPr/>
              </a:pPr>
              <a:t>28</a:t>
            </a:fld>
            <a:endParaRPr lang="it-IT"/>
          </a:p>
        </p:txBody>
      </p:sp>
      <p:sp>
        <p:nvSpPr>
          <p:cNvPr id="45057" name="Rectangle 6"/>
          <p:cNvSpPr>
            <a:spLocks noChangeArrowheads="1"/>
          </p:cNvSpPr>
          <p:nvPr/>
        </p:nvSpPr>
        <p:spPr bwMode="auto">
          <a:xfrm>
            <a:off x="1244600" y="404813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SUBOCCIPITALI</a:t>
            </a:r>
          </a:p>
        </p:txBody>
      </p:sp>
      <p:pic>
        <p:nvPicPr>
          <p:cNvPr id="4505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8413" y="1916113"/>
            <a:ext cx="6472237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4284663" y="1916113"/>
            <a:ext cx="1582737" cy="4333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5867400" y="4868863"/>
            <a:ext cx="1584325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6424613" y="4221163"/>
            <a:ext cx="1387475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1476375" y="4597400"/>
            <a:ext cx="1385888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BCEB0-8B10-4899-ADD3-2700D41470EC}" type="slidenum">
              <a:rPr lang="it-IT"/>
              <a:pPr>
                <a:defRPr/>
              </a:pPr>
              <a:t>3</a:t>
            </a:fld>
            <a:endParaRPr lang="it-IT"/>
          </a:p>
        </p:txBody>
      </p:sp>
      <p:pic>
        <p:nvPicPr>
          <p:cNvPr id="16385" name="Picture 2" descr="D:\AAAABIOL-BIOTEC\lucidi\img1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" y="404813"/>
            <a:ext cx="7651750" cy="520223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6386" name="Rettangolo 2"/>
          <p:cNvSpPr>
            <a:spLocks noChangeArrowheads="1"/>
          </p:cNvSpPr>
          <p:nvPr/>
        </p:nvSpPr>
        <p:spPr bwMode="auto">
          <a:xfrm>
            <a:off x="2051050" y="6019800"/>
            <a:ext cx="5289550" cy="646113"/>
          </a:xfrm>
          <a:prstGeom prst="rect">
            <a:avLst/>
          </a:prstGeom>
          <a:solidFill>
            <a:srgbClr val="CC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7030A0"/>
                </a:solidFill>
                <a:latin typeface="Comic Sans MS" pitchFamily="66" charset="0"/>
              </a:rPr>
              <a:t>Muscolo, tessuto connettivo e fibre muscolari</a:t>
            </a:r>
          </a:p>
          <a:p>
            <a:pPr algn="ctr"/>
            <a:r>
              <a:rPr lang="it-IT" altLang="it-IT" b="1">
                <a:solidFill>
                  <a:srgbClr val="7030A0"/>
                </a:solidFill>
                <a:latin typeface="Comic Sans MS" pitchFamily="66" charset="0"/>
              </a:rPr>
              <a:t>(fitta rete capillare)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1658938" y="1773238"/>
            <a:ext cx="609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4249738" y="1412875"/>
            <a:ext cx="609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441575" y="2565400"/>
            <a:ext cx="7620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F80B29-5FD6-47EE-A8EE-AB3B81F56DB1}" type="slidenum">
              <a:rPr lang="it-IT"/>
              <a:pPr>
                <a:defRPr/>
              </a:pPr>
              <a:t>4</a:t>
            </a:fld>
            <a:endParaRPr lang="it-IT"/>
          </a:p>
        </p:txBody>
      </p:sp>
      <p:pic>
        <p:nvPicPr>
          <p:cNvPr id="18433" name="Picture 2" descr="E:\aaaaMEDICINA2012\muscolare nuove\img448.jpg"/>
          <p:cNvPicPr>
            <a:picLocks noChangeAspect="1" noChangeArrowheads="1"/>
          </p:cNvPicPr>
          <p:nvPr/>
        </p:nvPicPr>
        <p:blipFill>
          <a:blip r:embed="rId3"/>
          <a:srcRect l="46033" t="6009" r="14191" b="52170"/>
          <a:stretch>
            <a:fillRect/>
          </a:stretch>
        </p:blipFill>
        <p:spPr bwMode="auto">
          <a:xfrm>
            <a:off x="4464050" y="304800"/>
            <a:ext cx="4356100" cy="631666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8434" name="CasellaDiTesto 2"/>
          <p:cNvSpPr txBox="1">
            <a:spLocks noChangeArrowheads="1"/>
          </p:cNvSpPr>
          <p:nvPr/>
        </p:nvSpPr>
        <p:spPr bwMode="auto">
          <a:xfrm>
            <a:off x="361950" y="1474788"/>
            <a:ext cx="3633788" cy="36988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rgbClr val="7030A0"/>
                </a:solidFill>
                <a:latin typeface="Comic Sans MS" pitchFamily="66" charset="0"/>
              </a:rPr>
              <a:t>Rapporti tra muscolo e tendine</a:t>
            </a:r>
          </a:p>
        </p:txBody>
      </p:sp>
      <p:sp>
        <p:nvSpPr>
          <p:cNvPr id="18435" name="CasellaDiTesto 1"/>
          <p:cNvSpPr txBox="1">
            <a:spLocks noChangeArrowheads="1"/>
          </p:cNvSpPr>
          <p:nvPr/>
        </p:nvSpPr>
        <p:spPr bwMode="auto">
          <a:xfrm>
            <a:off x="0" y="2781300"/>
            <a:ext cx="42116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omic Sans MS" pitchFamily="66" charset="0"/>
              </a:rPr>
              <a:t>TENDINI: ventri muscolari cilindrici</a:t>
            </a:r>
          </a:p>
          <a:p>
            <a:endParaRPr lang="it-IT">
              <a:latin typeface="Comic Sans MS" pitchFamily="66" charset="0"/>
            </a:endParaRPr>
          </a:p>
          <a:p>
            <a:r>
              <a:rPr lang="it-IT">
                <a:latin typeface="Comic Sans MS" pitchFamily="66" charset="0"/>
              </a:rPr>
              <a:t>APONEUROSI: ventri muscolari piatti ad estesa superficie di inserzione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5292725" y="5300663"/>
            <a:ext cx="7620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5445125" y="5122863"/>
            <a:ext cx="7620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C79C7-8166-444D-8B1F-932638C20F52}" type="slidenum">
              <a:rPr lang="it-IT"/>
              <a:pPr>
                <a:defRPr/>
              </a:pPr>
              <a:t>5</a:t>
            </a:fld>
            <a:endParaRPr lang="it-IT"/>
          </a:p>
        </p:txBody>
      </p:sp>
      <p:pic>
        <p:nvPicPr>
          <p:cNvPr id="2048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588" y="2411413"/>
            <a:ext cx="2374900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2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349500"/>
            <a:ext cx="2446338" cy="395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3" name="CasellaDiTesto 2"/>
          <p:cNvSpPr txBox="1">
            <a:spLocks noChangeArrowheads="1"/>
          </p:cNvSpPr>
          <p:nvPr/>
        </p:nvSpPr>
        <p:spPr bwMode="auto">
          <a:xfrm>
            <a:off x="1331913" y="6372225"/>
            <a:ext cx="2232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b="1">
                <a:latin typeface="Comic Sans MS" pitchFamily="66" charset="0"/>
              </a:rPr>
              <a:t>Muscolo digastrico</a:t>
            </a:r>
          </a:p>
        </p:txBody>
      </p:sp>
      <p:sp>
        <p:nvSpPr>
          <p:cNvPr id="20484" name="CasellaDiTesto 2"/>
          <p:cNvSpPr txBox="1">
            <a:spLocks noChangeArrowheads="1"/>
          </p:cNvSpPr>
          <p:nvPr/>
        </p:nvSpPr>
        <p:spPr bwMode="auto">
          <a:xfrm>
            <a:off x="5508625" y="6372225"/>
            <a:ext cx="240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b="1">
                <a:latin typeface="Comic Sans MS" pitchFamily="66" charset="0"/>
              </a:rPr>
              <a:t>Muscolo poligastrico</a:t>
            </a:r>
          </a:p>
        </p:txBody>
      </p:sp>
      <p:sp>
        <p:nvSpPr>
          <p:cNvPr id="20485" name="CasellaDiTesto 5"/>
          <p:cNvSpPr txBox="1">
            <a:spLocks noChangeArrowheads="1"/>
          </p:cNvSpPr>
          <p:nvPr/>
        </p:nvSpPr>
        <p:spPr bwMode="auto">
          <a:xfrm>
            <a:off x="250825" y="260350"/>
            <a:ext cx="42132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omic Sans MS" pitchFamily="66" charset="0"/>
              </a:rPr>
              <a:t>DEFINIZIONE di:</a:t>
            </a:r>
          </a:p>
          <a:p>
            <a:endParaRPr lang="it-IT">
              <a:latin typeface="Comic Sans MS" pitchFamily="66" charset="0"/>
            </a:endParaRPr>
          </a:p>
          <a:p>
            <a:r>
              <a:rPr lang="it-IT">
                <a:latin typeface="Comic Sans MS" pitchFamily="66" charset="0"/>
              </a:rPr>
              <a:t>ORIGINE</a:t>
            </a:r>
          </a:p>
          <a:p>
            <a:endParaRPr lang="it-IT">
              <a:latin typeface="Comic Sans MS" pitchFamily="66" charset="0"/>
            </a:endParaRPr>
          </a:p>
          <a:p>
            <a:r>
              <a:rPr lang="it-IT">
                <a:latin typeface="Comic Sans MS" pitchFamily="66" charset="0"/>
              </a:rPr>
              <a:t>INSERZIONE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03703-A5ED-4EDF-AB45-9C691C4A7C3D}" type="slidenum">
              <a:rPr lang="it-IT"/>
              <a:pPr>
                <a:defRPr/>
              </a:pPr>
              <a:t>6</a:t>
            </a:fld>
            <a:endParaRPr lang="it-IT"/>
          </a:p>
        </p:txBody>
      </p:sp>
      <p:pic>
        <p:nvPicPr>
          <p:cNvPr id="21505" name="Picture 3" descr="09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73050"/>
            <a:ext cx="8424863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F98D1-045A-4199-ADB1-A66C928F593D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23553" name="Rectangle 6"/>
          <p:cNvSpPr>
            <a:spLocks noChangeArrowheads="1"/>
          </p:cNvSpPr>
          <p:nvPr/>
        </p:nvSpPr>
        <p:spPr bwMode="auto">
          <a:xfrm>
            <a:off x="2182813" y="44450"/>
            <a:ext cx="49688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della TESTA</a:t>
            </a:r>
          </a:p>
        </p:txBody>
      </p:sp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179388" y="1792288"/>
            <a:ext cx="3529012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CUTANEI o MIMICI</a:t>
            </a: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179388" y="4868863"/>
            <a:ext cx="43211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MASTICATORI</a:t>
            </a:r>
          </a:p>
        </p:txBody>
      </p:sp>
      <p:cxnSp>
        <p:nvCxnSpPr>
          <p:cNvPr id="7" name="Connettore 2 6"/>
          <p:cNvCxnSpPr/>
          <p:nvPr/>
        </p:nvCxnSpPr>
        <p:spPr>
          <a:xfrm flipV="1">
            <a:off x="3851275" y="1700213"/>
            <a:ext cx="1152525" cy="649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3876675" y="2508250"/>
            <a:ext cx="1127125" cy="423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Rettangolo 12"/>
          <p:cNvSpPr>
            <a:spLocks noChangeArrowheads="1"/>
          </p:cNvSpPr>
          <p:nvPr/>
        </p:nvSpPr>
        <p:spPr bwMode="auto">
          <a:xfrm>
            <a:off x="5003800" y="1484313"/>
            <a:ext cx="331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Muscoli della volta cranica</a:t>
            </a:r>
            <a:endParaRPr lang="it-IT" sz="2000">
              <a:latin typeface="Calibri" pitchFamily="34" charset="0"/>
            </a:endParaRPr>
          </a:p>
        </p:txBody>
      </p:sp>
      <p:sp>
        <p:nvSpPr>
          <p:cNvPr id="23559" name="Rettangolo 13"/>
          <p:cNvSpPr>
            <a:spLocks noChangeArrowheads="1"/>
          </p:cNvSpPr>
          <p:nvPr/>
        </p:nvSpPr>
        <p:spPr bwMode="auto">
          <a:xfrm>
            <a:off x="5003800" y="2708275"/>
            <a:ext cx="252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Muscoli della faccia</a:t>
            </a:r>
            <a:endParaRPr lang="it-IT" sz="2000">
              <a:latin typeface="Calibri" pitchFamily="34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4500563" y="4149725"/>
            <a:ext cx="1079500" cy="927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487863" y="5237163"/>
            <a:ext cx="1127125" cy="423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endCxn id="23565" idx="1"/>
          </p:cNvCxnSpPr>
          <p:nvPr/>
        </p:nvCxnSpPr>
        <p:spPr>
          <a:xfrm flipV="1">
            <a:off x="4524375" y="4924425"/>
            <a:ext cx="1055688" cy="217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506913" y="5389563"/>
            <a:ext cx="1035050" cy="992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4" name="Rettangolo 22"/>
          <p:cNvSpPr>
            <a:spLocks noChangeArrowheads="1"/>
          </p:cNvSpPr>
          <p:nvPr/>
        </p:nvSpPr>
        <p:spPr bwMode="auto">
          <a:xfrm>
            <a:off x="5629275" y="3949700"/>
            <a:ext cx="2416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Muscolo temporale</a:t>
            </a:r>
            <a:endParaRPr lang="it-IT" sz="2000">
              <a:latin typeface="Calibri" pitchFamily="34" charset="0"/>
            </a:endParaRPr>
          </a:p>
        </p:txBody>
      </p:sp>
      <p:sp>
        <p:nvSpPr>
          <p:cNvPr id="23565" name="Rettangolo 23"/>
          <p:cNvSpPr>
            <a:spLocks noChangeArrowheads="1"/>
          </p:cNvSpPr>
          <p:nvPr/>
        </p:nvSpPr>
        <p:spPr bwMode="auto">
          <a:xfrm>
            <a:off x="5580063" y="4724400"/>
            <a:ext cx="24638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Muscolo massetere</a:t>
            </a:r>
            <a:endParaRPr lang="it-IT" sz="2000">
              <a:latin typeface="Calibri" pitchFamily="34" charset="0"/>
            </a:endParaRPr>
          </a:p>
        </p:txBody>
      </p:sp>
      <p:sp>
        <p:nvSpPr>
          <p:cNvPr id="23566" name="Rettangolo 24"/>
          <p:cNvSpPr>
            <a:spLocks noChangeArrowheads="1"/>
          </p:cNvSpPr>
          <p:nvPr/>
        </p:nvSpPr>
        <p:spPr bwMode="auto">
          <a:xfrm>
            <a:off x="5580063" y="5476875"/>
            <a:ext cx="3563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Muscolo pterigoideo mediale</a:t>
            </a:r>
            <a:endParaRPr lang="it-IT" sz="2000">
              <a:latin typeface="Calibri" pitchFamily="34" charset="0"/>
            </a:endParaRPr>
          </a:p>
        </p:txBody>
      </p:sp>
      <p:sp>
        <p:nvSpPr>
          <p:cNvPr id="23567" name="Rettangolo 25"/>
          <p:cNvSpPr>
            <a:spLocks noChangeArrowheads="1"/>
          </p:cNvSpPr>
          <p:nvPr/>
        </p:nvSpPr>
        <p:spPr bwMode="auto">
          <a:xfrm>
            <a:off x="5580063" y="6197600"/>
            <a:ext cx="358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Muscolo pterigoideo laterale</a:t>
            </a:r>
            <a:endParaRPr lang="it-IT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9658D-9BE5-4B15-ADC8-7E5142269FAB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24577" name="Rectangle 6"/>
          <p:cNvSpPr>
            <a:spLocks noChangeArrowheads="1"/>
          </p:cNvSpPr>
          <p:nvPr/>
        </p:nvSpPr>
        <p:spPr bwMode="auto">
          <a:xfrm>
            <a:off x="1619250" y="188913"/>
            <a:ext cx="62055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della VOLTA CRANICA</a:t>
            </a:r>
          </a:p>
        </p:txBody>
      </p:sp>
      <p:pic>
        <p:nvPicPr>
          <p:cNvPr id="24578" name="Immagin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913" y="1190625"/>
            <a:ext cx="622617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1835150" y="1484313"/>
            <a:ext cx="1008063" cy="2889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1644650" y="1892300"/>
            <a:ext cx="1223963" cy="287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219700" y="1443038"/>
            <a:ext cx="1008063" cy="2889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1841500" y="2492375"/>
            <a:ext cx="1008063" cy="2889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212F2-7E0B-4BF0-B7B2-1C10F0B9E45F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25601" name="Rectangle 6"/>
          <p:cNvSpPr>
            <a:spLocks noChangeArrowheads="1"/>
          </p:cNvSpPr>
          <p:nvPr/>
        </p:nvSpPr>
        <p:spPr bwMode="auto">
          <a:xfrm>
            <a:off x="1619250" y="-65088"/>
            <a:ext cx="62055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della FACCIA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7950" y="333375"/>
            <a:ext cx="4391025" cy="2246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Muscoli del naso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Muscoli delle palpebre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Muscoli del padiglione auricolare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-</a:t>
            </a:r>
          </a:p>
        </p:txBody>
      </p:sp>
      <p:sp>
        <p:nvSpPr>
          <p:cNvPr id="25603" name="Rettangolo 3"/>
          <p:cNvSpPr>
            <a:spLocks noChangeArrowheads="1"/>
          </p:cNvSpPr>
          <p:nvPr/>
        </p:nvSpPr>
        <p:spPr bwMode="auto">
          <a:xfrm>
            <a:off x="442913" y="2128838"/>
            <a:ext cx="2476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Muscoli della bocca</a:t>
            </a:r>
          </a:p>
        </p:txBody>
      </p:sp>
      <p:pic>
        <p:nvPicPr>
          <p:cNvPr id="25604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547938"/>
            <a:ext cx="500380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magin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2528888"/>
            <a:ext cx="5761038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arrotondato 7"/>
          <p:cNvSpPr/>
          <p:nvPr/>
        </p:nvSpPr>
        <p:spPr>
          <a:xfrm>
            <a:off x="4710113" y="4116388"/>
            <a:ext cx="496887" cy="16192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956550" y="4362450"/>
            <a:ext cx="1187450" cy="2159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8145463" y="3425825"/>
            <a:ext cx="868362" cy="36036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7956550" y="4702175"/>
            <a:ext cx="1057275" cy="36036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7956550" y="4562475"/>
            <a:ext cx="1187450" cy="1460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4710113" y="3756025"/>
            <a:ext cx="725487" cy="360363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7888288" y="2543175"/>
            <a:ext cx="1189037" cy="35877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5613" name="Rettangolo 14"/>
          <p:cNvSpPr>
            <a:spLocks noChangeArrowheads="1"/>
          </p:cNvSpPr>
          <p:nvPr/>
        </p:nvSpPr>
        <p:spPr bwMode="auto">
          <a:xfrm>
            <a:off x="3954463" y="3284538"/>
            <a:ext cx="13001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900" b="1">
                <a:latin typeface="Comic Sans MS" pitchFamily="66" charset="0"/>
              </a:rPr>
              <a:t>Muscolo corrugatore del sopracciglio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4102100" y="3297238"/>
            <a:ext cx="1004888" cy="481012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510</Words>
  <Application>Microsoft Office PowerPoint</Application>
  <PresentationFormat>On-screen Show (4:3)</PresentationFormat>
  <Paragraphs>109</Paragraphs>
  <Slides>28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Calibri</vt:lpstr>
      <vt:lpstr>Arial</vt:lpstr>
      <vt:lpstr>Comic Sans MS</vt:lpstr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Erika</dc:creator>
  <cp:lastModifiedBy>Marcuzzi</cp:lastModifiedBy>
  <cp:revision>157</cp:revision>
  <dcterms:created xsi:type="dcterms:W3CDTF">2015-03-21T16:31:11Z</dcterms:created>
  <dcterms:modified xsi:type="dcterms:W3CDTF">2016-03-17T07:44:45Z</dcterms:modified>
</cp:coreProperties>
</file>