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7BE30-CB98-5BA1-20B7-F9677ED75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ENTNAZIFIZIERUNG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EBB935-EAD8-C371-9D82-17C440A7E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«La Germania dopo l’anno 1945» </a:t>
            </a:r>
          </a:p>
          <a:p>
            <a:r>
              <a:rPr lang="it-IT" dirty="0"/>
              <a:t>Jens </a:t>
            </a:r>
            <a:r>
              <a:rPr lang="it-IT" dirty="0" err="1"/>
              <a:t>Kolata</a:t>
            </a:r>
            <a:r>
              <a:rPr lang="it-IT" dirty="0"/>
              <a:t>, </a:t>
            </a:r>
            <a:r>
              <a:rPr lang="it-IT" dirty="0" err="1"/>
              <a:t>Phd</a:t>
            </a:r>
            <a:r>
              <a:rPr lang="it-IT" dirty="0"/>
              <a:t>, Università degli studi di Trieste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AFE86D-7A26-4227-4B80-61BC0C8B9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724"/>
            <a:ext cx="2584133" cy="32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2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6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28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C748EA-D539-4408-9926-C16B360B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it-IT" sz="2400"/>
              <a:t>Obiettivi degli alleati</a:t>
            </a:r>
          </a:p>
        </p:txBody>
      </p:sp>
      <p:pic>
        <p:nvPicPr>
          <p:cNvPr id="38" name="Picture 30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29110-16C3-86BC-6543-36B9B4C7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4860508" cy="4140127"/>
          </a:xfrm>
        </p:spPr>
        <p:txBody>
          <a:bodyPr>
            <a:noAutofit/>
          </a:bodyPr>
          <a:lstStyle/>
          <a:p>
            <a:r>
              <a:rPr lang="it-IT" sz="2000" dirty="0"/>
              <a:t>L’eliminazione del «militarismo» e del «nazismo» era uno degli obiettivi principali delle quattro potenze alleate nella guerra contro la Germania nazista.</a:t>
            </a:r>
          </a:p>
          <a:p>
            <a:r>
              <a:rPr lang="it-IT" sz="2000" dirty="0"/>
              <a:t>Scioglimento di «Wehrmacht» e NSDAP, l’abrogazione delle leggi nazionalsocialiste, rimozione dei simboli nazisti dagli spazi pubblici, epurazione del personale nazionalsocialista dalla pubblica amministrazione e dell’economia – il </a:t>
            </a:r>
            <a:r>
              <a:rPr lang="it-IT" sz="2000" dirty="0" err="1"/>
              <a:t>flucro</a:t>
            </a:r>
            <a:r>
              <a:rPr lang="it-IT" sz="2000" dirty="0"/>
              <a:t> della «denazificazione»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9A09CE-CB58-3FDE-AF93-22139D7E8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392" y="609600"/>
            <a:ext cx="4402530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43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34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63AE9F-FD95-18D4-255C-9C29F288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Fasi della «denazificazione»</a:t>
            </a: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4711FF-CCDF-BD98-A799-D261DD203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57" y="2336872"/>
            <a:ext cx="6839306" cy="376789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Nella zona </a:t>
            </a:r>
            <a:r>
              <a:rPr lang="en-US" dirty="0" err="1"/>
              <a:t>occupata</a:t>
            </a:r>
            <a:r>
              <a:rPr lang="en-US" dirty="0"/>
              <a:t> americana –</a:t>
            </a:r>
            <a:r>
              <a:rPr lang="en-US" dirty="0" err="1"/>
              <a:t>l’alleato</a:t>
            </a:r>
            <a:r>
              <a:rPr lang="en-US" dirty="0"/>
              <a:t> centrale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processo</a:t>
            </a:r>
            <a:r>
              <a:rPr lang="en-US" dirty="0"/>
              <a:t> - 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arrestati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la fine della </a:t>
            </a:r>
            <a:r>
              <a:rPr lang="en-US" dirty="0" err="1"/>
              <a:t>guerra</a:t>
            </a:r>
            <a:r>
              <a:rPr lang="en-US" dirty="0"/>
              <a:t> e </a:t>
            </a:r>
            <a:r>
              <a:rPr lang="en-US" dirty="0" err="1"/>
              <a:t>l’inizio</a:t>
            </a:r>
            <a:r>
              <a:rPr lang="en-US" dirty="0"/>
              <a:t> di </a:t>
            </a:r>
            <a:r>
              <a:rPr lang="en-US" dirty="0" err="1"/>
              <a:t>agosto</a:t>
            </a:r>
            <a:r>
              <a:rPr lang="en-US" dirty="0"/>
              <a:t> 80.000 </a:t>
            </a:r>
            <a:r>
              <a:rPr lang="en-US" dirty="0" err="1"/>
              <a:t>persone</a:t>
            </a:r>
            <a:r>
              <a:rPr lang="en-US" dirty="0"/>
              <a:t>, 70.000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licenziati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Introduzione</a:t>
            </a:r>
            <a:r>
              <a:rPr lang="en-US" dirty="0"/>
              <a:t> del </a:t>
            </a:r>
            <a:r>
              <a:rPr lang="en-US" dirty="0" err="1"/>
              <a:t>questionario</a:t>
            </a:r>
            <a:r>
              <a:rPr lang="en-US" dirty="0"/>
              <a:t> con 131 </a:t>
            </a:r>
            <a:r>
              <a:rPr lang="en-US" dirty="0" err="1"/>
              <a:t>domande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Marzo 1946: quasi 337.000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licenziate</a:t>
            </a:r>
            <a:r>
              <a:rPr lang="en-US" dirty="0"/>
              <a:t> o non </a:t>
            </a:r>
            <a:r>
              <a:rPr lang="en-US" dirty="0" err="1"/>
              <a:t>assunte</a:t>
            </a:r>
            <a:r>
              <a:rPr lang="en-US" dirty="0"/>
              <a:t> – prima </a:t>
            </a:r>
            <a:r>
              <a:rPr lang="en-US" dirty="0" err="1"/>
              <a:t>linea</a:t>
            </a:r>
            <a:r>
              <a:rPr lang="en-US" dirty="0"/>
              <a:t>: </a:t>
            </a:r>
            <a:r>
              <a:rPr lang="en-US" dirty="0" err="1"/>
              <a:t>pubblica</a:t>
            </a:r>
            <a:r>
              <a:rPr lang="en-US" dirty="0"/>
              <a:t> </a:t>
            </a:r>
            <a:r>
              <a:rPr lang="en-US" dirty="0" err="1"/>
              <a:t>amministrazione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Base della </a:t>
            </a:r>
            <a:r>
              <a:rPr lang="en-US" dirty="0" err="1"/>
              <a:t>procedura</a:t>
            </a:r>
            <a:r>
              <a:rPr lang="en-US" dirty="0"/>
              <a:t>: «</a:t>
            </a:r>
            <a:r>
              <a:rPr lang="en-US" dirty="0" err="1"/>
              <a:t>Gesetz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Befreiung</a:t>
            </a:r>
            <a:r>
              <a:rPr lang="en-US" dirty="0"/>
              <a:t> von NS und </a:t>
            </a:r>
            <a:r>
              <a:rPr lang="en-US" dirty="0" err="1"/>
              <a:t>Militarismus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5.3.1946», </a:t>
            </a:r>
            <a:r>
              <a:rPr lang="en-US" dirty="0" err="1"/>
              <a:t>collaborazione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governo</a:t>
            </a:r>
            <a:r>
              <a:rPr lang="en-US" dirty="0"/>
              <a:t> di </a:t>
            </a:r>
            <a:r>
              <a:rPr lang="en-US" dirty="0" err="1"/>
              <a:t>occupazione</a:t>
            </a:r>
            <a:r>
              <a:rPr lang="en-US" dirty="0"/>
              <a:t> e </a:t>
            </a:r>
            <a:r>
              <a:rPr lang="en-US" dirty="0" err="1"/>
              <a:t>governi</a:t>
            </a:r>
            <a:r>
              <a:rPr lang="en-US" dirty="0"/>
              <a:t> </a:t>
            </a:r>
            <a:r>
              <a:rPr lang="en-US" dirty="0" err="1"/>
              <a:t>federali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Laender del Sud: Es.: tutti </a:t>
            </a:r>
            <a:r>
              <a:rPr lang="en-US" dirty="0" err="1"/>
              <a:t>maggiorenni</a:t>
            </a:r>
            <a:r>
              <a:rPr lang="en-US" dirty="0"/>
              <a:t> </a:t>
            </a:r>
            <a:r>
              <a:rPr lang="en-US" dirty="0" err="1"/>
              <a:t>dovevano</a:t>
            </a:r>
            <a:r>
              <a:rPr lang="en-US" dirty="0"/>
              <a:t> </a:t>
            </a:r>
            <a:r>
              <a:rPr lang="en-US" dirty="0" err="1"/>
              <a:t>compilare</a:t>
            </a:r>
            <a:r>
              <a:rPr lang="en-US" dirty="0"/>
              <a:t> il </a:t>
            </a:r>
            <a:r>
              <a:rPr lang="en-US" dirty="0" err="1"/>
              <a:t>questionario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Cinque </a:t>
            </a:r>
            <a:r>
              <a:rPr lang="en-US" dirty="0" err="1"/>
              <a:t>categorie</a:t>
            </a:r>
            <a:r>
              <a:rPr lang="en-US" dirty="0"/>
              <a:t> da 1)</a:t>
            </a:r>
            <a:r>
              <a:rPr lang="en-US" dirty="0" err="1"/>
              <a:t>Colpevole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a 5) Non </a:t>
            </a:r>
            <a:r>
              <a:rPr lang="en-US" dirty="0" err="1"/>
              <a:t>colpevoli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Pene: </a:t>
            </a:r>
            <a:r>
              <a:rPr lang="en-US" dirty="0" err="1"/>
              <a:t>arresto</a:t>
            </a:r>
            <a:r>
              <a:rPr lang="en-US" dirty="0"/>
              <a:t>, </a:t>
            </a:r>
            <a:r>
              <a:rPr lang="en-US" dirty="0" err="1"/>
              <a:t>perdita</a:t>
            </a:r>
            <a:r>
              <a:rPr lang="en-US" dirty="0"/>
              <a:t> del </a:t>
            </a:r>
            <a:r>
              <a:rPr lang="en-US" dirty="0" err="1"/>
              <a:t>patrimonio</a:t>
            </a:r>
            <a:r>
              <a:rPr lang="en-US" dirty="0"/>
              <a:t>, </a:t>
            </a:r>
            <a:r>
              <a:rPr lang="en-US" dirty="0" err="1"/>
              <a:t>ersclusione</a:t>
            </a:r>
            <a:r>
              <a:rPr lang="en-US" dirty="0"/>
              <a:t> da </a:t>
            </a:r>
            <a:r>
              <a:rPr lang="en-US" dirty="0" err="1"/>
              <a:t>incarichi</a:t>
            </a:r>
            <a:r>
              <a:rPr lang="en-US" dirty="0"/>
              <a:t> </a:t>
            </a:r>
            <a:r>
              <a:rPr lang="en-US" dirty="0" err="1"/>
              <a:t>pubblici</a:t>
            </a:r>
            <a:r>
              <a:rPr lang="en-US" dirty="0"/>
              <a:t> e </a:t>
            </a:r>
            <a:r>
              <a:rPr lang="en-US" dirty="0" err="1"/>
              <a:t>perdita</a:t>
            </a:r>
            <a:r>
              <a:rPr lang="en-US" dirty="0"/>
              <a:t> del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…</a:t>
            </a:r>
            <a:r>
              <a:rPr lang="en-US" sz="1100" dirty="0"/>
              <a:t>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72C3E6E-70D8-CB12-9CEE-3B78181A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58" y="327869"/>
            <a:ext cx="4385871" cy="61991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5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7C6284-5D82-D062-D71A-F57C3299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Problemi</a:t>
            </a:r>
            <a:r>
              <a:rPr lang="en-US" sz="2400" dirty="0"/>
              <a:t> della «</a:t>
            </a:r>
            <a:r>
              <a:rPr lang="en-US" sz="2400" dirty="0" err="1"/>
              <a:t>denazificazione</a:t>
            </a:r>
            <a:r>
              <a:rPr lang="en-US" sz="2400" dirty="0"/>
              <a:t>»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BF19C0-CFA9-2D91-2E93-CB6BA2F1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3" y="2587398"/>
            <a:ext cx="4956047" cy="364478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Scarsa</a:t>
            </a:r>
            <a:r>
              <a:rPr lang="en-US" dirty="0"/>
              <a:t> </a:t>
            </a:r>
            <a:r>
              <a:rPr lang="en-US" dirty="0" err="1"/>
              <a:t>praticabilità</a:t>
            </a:r>
            <a:r>
              <a:rPr lang="en-US" dirty="0"/>
              <a:t> </a:t>
            </a:r>
            <a:r>
              <a:rPr lang="en-US" dirty="0" err="1"/>
              <a:t>dell’approccio</a:t>
            </a:r>
            <a:r>
              <a:rPr lang="en-US" dirty="0"/>
              <a:t> generale: le </a:t>
            </a:r>
            <a:r>
              <a:rPr lang="en-US" dirty="0" err="1"/>
              <a:t>commissioni</a:t>
            </a:r>
            <a:r>
              <a:rPr lang="en-US" dirty="0"/>
              <a:t> </a:t>
            </a:r>
            <a:r>
              <a:rPr lang="en-US" dirty="0" err="1"/>
              <a:t>giudicanti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sovracariche</a:t>
            </a:r>
            <a:r>
              <a:rPr lang="en-US" dirty="0"/>
              <a:t> di </a:t>
            </a:r>
            <a:r>
              <a:rPr lang="en-US" dirty="0" err="1"/>
              <a:t>casi</a:t>
            </a:r>
            <a:r>
              <a:rPr lang="en-US" dirty="0"/>
              <a:t> di </a:t>
            </a:r>
            <a:r>
              <a:rPr lang="en-US" dirty="0" err="1"/>
              <a:t>minore</a:t>
            </a:r>
            <a:r>
              <a:rPr lang="en-US" dirty="0"/>
              <a:t> </a:t>
            </a:r>
            <a:r>
              <a:rPr lang="en-US" dirty="0" err="1"/>
              <a:t>rilevanza</a:t>
            </a:r>
            <a:r>
              <a:rPr lang="en-US" dirty="0"/>
              <a:t>, </a:t>
            </a:r>
            <a:r>
              <a:rPr lang="en-US" dirty="0" err="1"/>
              <a:t>spesso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doveva</a:t>
            </a:r>
            <a:r>
              <a:rPr lang="en-US" dirty="0"/>
              <a:t> </a:t>
            </a:r>
            <a:r>
              <a:rPr lang="en-US" dirty="0" err="1"/>
              <a:t>rinviare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gravi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Aministie</a:t>
            </a:r>
            <a:r>
              <a:rPr lang="en-US" dirty="0"/>
              <a:t> </a:t>
            </a:r>
            <a:r>
              <a:rPr lang="en-US" dirty="0" err="1"/>
              <a:t>generose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 dirty="0" err="1"/>
              <a:t>certo</a:t>
            </a:r>
            <a:r>
              <a:rPr lang="en-US" dirty="0"/>
              <a:t>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corruzione</a:t>
            </a:r>
            <a:r>
              <a:rPr lang="en-US" dirty="0"/>
              <a:t> e la </a:t>
            </a:r>
            <a:r>
              <a:rPr lang="en-US" dirty="0" err="1"/>
              <a:t>pratica</a:t>
            </a:r>
            <a:r>
              <a:rPr lang="en-US" dirty="0"/>
              <a:t> </a:t>
            </a:r>
            <a:r>
              <a:rPr lang="en-US" dirty="0" err="1"/>
              <a:t>dilagante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interessati</a:t>
            </a:r>
            <a:r>
              <a:rPr lang="en-US" dirty="0"/>
              <a:t> di </a:t>
            </a:r>
            <a:r>
              <a:rPr lang="en-US" dirty="0" err="1"/>
              <a:t>rilasciarsi</a:t>
            </a:r>
            <a:r>
              <a:rPr lang="en-US" dirty="0"/>
              <a:t> a </a:t>
            </a:r>
            <a:r>
              <a:rPr lang="en-US" dirty="0" err="1"/>
              <a:t>vicenda</a:t>
            </a:r>
            <a:r>
              <a:rPr lang="en-US" dirty="0"/>
              <a:t> </a:t>
            </a:r>
            <a:r>
              <a:rPr lang="en-US" dirty="0" err="1"/>
              <a:t>attestazione</a:t>
            </a:r>
            <a:r>
              <a:rPr lang="en-US" dirty="0"/>
              <a:t> del </a:t>
            </a:r>
            <a:r>
              <a:rPr lang="en-US" dirty="0" err="1"/>
              <a:t>rifiuto</a:t>
            </a:r>
            <a:r>
              <a:rPr lang="en-US" dirty="0"/>
              <a:t> del regime </a:t>
            </a:r>
            <a:r>
              <a:rPr lang="en-US" dirty="0" err="1"/>
              <a:t>nazista</a:t>
            </a:r>
            <a:r>
              <a:rPr lang="en-US" dirty="0"/>
              <a:t> (</a:t>
            </a:r>
            <a:r>
              <a:rPr lang="en-US" dirty="0" err="1"/>
              <a:t>cosiddetti</a:t>
            </a:r>
            <a:r>
              <a:rPr lang="en-US" dirty="0"/>
              <a:t> «PERSILSCHEINE» </a:t>
            </a:r>
            <a:r>
              <a:rPr lang="en-US" dirty="0" err="1"/>
              <a:t>contribuirono</a:t>
            </a:r>
            <a:r>
              <a:rPr lang="en-US" dirty="0"/>
              <a:t> a far </a:t>
            </a:r>
            <a:r>
              <a:rPr lang="en-US" dirty="0" err="1"/>
              <a:t>apparire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procedimenti</a:t>
            </a:r>
            <a:r>
              <a:rPr lang="en-US" dirty="0"/>
              <a:t> come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farsa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Presto la </a:t>
            </a:r>
            <a:r>
              <a:rPr lang="en-US" dirty="0" err="1"/>
              <a:t>denazificazione</a:t>
            </a:r>
            <a:r>
              <a:rPr lang="en-US" dirty="0"/>
              <a:t> perse </a:t>
            </a:r>
            <a:r>
              <a:rPr lang="en-US" dirty="0" err="1"/>
              <a:t>l’accettazione</a:t>
            </a:r>
            <a:r>
              <a:rPr lang="en-US" dirty="0"/>
              <a:t> </a:t>
            </a:r>
            <a:r>
              <a:rPr lang="en-US" dirty="0" err="1"/>
              <a:t>inizialmente</a:t>
            </a:r>
            <a:r>
              <a:rPr lang="en-US" dirty="0"/>
              <a:t> e </a:t>
            </a:r>
            <a:r>
              <a:rPr lang="en-US" dirty="0" err="1"/>
              <a:t>incontrò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resistenza</a:t>
            </a:r>
            <a:r>
              <a:rPr lang="en-US" dirty="0"/>
              <a:t> </a:t>
            </a:r>
            <a:r>
              <a:rPr lang="en-US" dirty="0" err="1"/>
              <a:t>crescente</a:t>
            </a:r>
            <a:r>
              <a:rPr lang="en-US" dirty="0"/>
              <a:t> da </a:t>
            </a:r>
            <a:r>
              <a:rPr lang="en-US" dirty="0" err="1"/>
              <a:t>parte</a:t>
            </a:r>
            <a:r>
              <a:rPr lang="en-US" dirty="0"/>
              <a:t> della </a:t>
            </a:r>
            <a:r>
              <a:rPr lang="en-US" dirty="0" err="1"/>
              <a:t>popolazione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08C441-AF9B-6827-CEA0-A9C188274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477" y="582428"/>
            <a:ext cx="6754026" cy="445765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19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0DDDFA-6D4B-766A-D1D5-58FA0E34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La denazificazione era un successo?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6B063F-1CE1-3AF3-88C4-76EECDDF9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2115504"/>
            <a:ext cx="4833258" cy="382068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Nel </a:t>
            </a:r>
            <a:r>
              <a:rPr lang="en-US" dirty="0" err="1"/>
              <a:t>maggio</a:t>
            </a:r>
            <a:r>
              <a:rPr lang="en-US" dirty="0"/>
              <a:t> 1945 il </a:t>
            </a:r>
            <a:r>
              <a:rPr lang="en-US" dirty="0" err="1"/>
              <a:t>governo</a:t>
            </a:r>
            <a:r>
              <a:rPr lang="en-US" dirty="0"/>
              <a:t> </a:t>
            </a:r>
            <a:r>
              <a:rPr lang="en-US" dirty="0" err="1"/>
              <a:t>militare</a:t>
            </a:r>
            <a:r>
              <a:rPr lang="en-US" dirty="0"/>
              <a:t> </a:t>
            </a:r>
            <a:r>
              <a:rPr lang="en-US" dirty="0" err="1"/>
              <a:t>americvano</a:t>
            </a:r>
            <a:r>
              <a:rPr lang="en-US" dirty="0"/>
              <a:t> </a:t>
            </a:r>
            <a:r>
              <a:rPr lang="en-US" dirty="0" err="1"/>
              <a:t>abbandonò</a:t>
            </a:r>
            <a:r>
              <a:rPr lang="en-US" dirty="0"/>
              <a:t> la </a:t>
            </a:r>
            <a:r>
              <a:rPr lang="en-US" dirty="0" err="1"/>
              <a:t>supervisione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procedementi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a </a:t>
            </a:r>
            <a:r>
              <a:rPr lang="en-US" dirty="0" err="1"/>
              <a:t>quel</a:t>
            </a:r>
            <a:r>
              <a:rPr lang="en-US" dirty="0"/>
              <a:t> punto </a:t>
            </a:r>
            <a:r>
              <a:rPr lang="en-US" dirty="0" err="1"/>
              <a:t>dovevano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condotti</a:t>
            </a:r>
            <a:r>
              <a:rPr lang="en-US" dirty="0"/>
              <a:t> solo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confronti</a:t>
            </a:r>
            <a:r>
              <a:rPr lang="en-US" dirty="0"/>
              <a:t> di </a:t>
            </a:r>
            <a:r>
              <a:rPr lang="en-US" dirty="0" err="1"/>
              <a:t>soggetti</a:t>
            </a:r>
            <a:r>
              <a:rPr lang="en-US" dirty="0"/>
              <a:t> con </a:t>
            </a:r>
            <a:r>
              <a:rPr lang="en-US" dirty="0" err="1"/>
              <a:t>gravi</a:t>
            </a:r>
            <a:r>
              <a:rPr lang="en-US" dirty="0"/>
              <a:t> accuse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950.000 </a:t>
            </a:r>
            <a:r>
              <a:rPr lang="en-US" dirty="0" err="1"/>
              <a:t>procedimenti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zona US: 1654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responsabili</a:t>
            </a:r>
            <a:r>
              <a:rPr lang="en-US" dirty="0"/>
              <a:t>, 22.122 con accuse </a:t>
            </a:r>
            <a:r>
              <a:rPr lang="en-US" dirty="0" err="1"/>
              <a:t>gravi</a:t>
            </a:r>
            <a:r>
              <a:rPr lang="en-US" dirty="0"/>
              <a:t> e 106.422 con accuse </a:t>
            </a:r>
            <a:r>
              <a:rPr lang="en-US" dirty="0" err="1"/>
              <a:t>minori</a:t>
            </a:r>
            <a:r>
              <a:rPr lang="en-US" dirty="0"/>
              <a:t> (solo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pena</a:t>
            </a:r>
            <a:r>
              <a:rPr lang="en-US" dirty="0"/>
              <a:t> di </a:t>
            </a:r>
            <a:r>
              <a:rPr lang="en-US" dirty="0" err="1"/>
              <a:t>libertà</a:t>
            </a:r>
            <a:r>
              <a:rPr lang="en-US" dirty="0"/>
              <a:t> </a:t>
            </a:r>
            <a:r>
              <a:rPr lang="en-US" dirty="0" err="1"/>
              <a:t>vigilata</a:t>
            </a:r>
            <a:r>
              <a:rPr lang="en-US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L’idea</a:t>
            </a:r>
            <a:r>
              <a:rPr lang="en-US" dirty="0"/>
              <a:t> di </a:t>
            </a:r>
            <a:r>
              <a:rPr lang="en-US" dirty="0" err="1"/>
              <a:t>partenza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era </a:t>
            </a:r>
            <a:r>
              <a:rPr lang="en-US" dirty="0" err="1"/>
              <a:t>trasformata</a:t>
            </a:r>
            <a:r>
              <a:rPr lang="en-US" dirty="0"/>
              <a:t> in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riabilitazione</a:t>
            </a:r>
            <a:r>
              <a:rPr lang="en-US" dirty="0"/>
              <a:t> degli ex </a:t>
            </a:r>
            <a:r>
              <a:rPr lang="en-US" dirty="0" err="1"/>
              <a:t>membri</a:t>
            </a:r>
            <a:r>
              <a:rPr lang="en-US" dirty="0"/>
              <a:t> del </a:t>
            </a:r>
            <a:r>
              <a:rPr lang="en-US" dirty="0" err="1"/>
              <a:t>partito</a:t>
            </a:r>
            <a:r>
              <a:rPr lang="en-US" dirty="0"/>
              <a:t> (Loescher)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Alla fine del 1948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funzionari</a:t>
            </a:r>
            <a:r>
              <a:rPr lang="en-US" dirty="0"/>
              <a:t> della PA </a:t>
            </a:r>
            <a:r>
              <a:rPr lang="en-US" dirty="0" err="1"/>
              <a:t>bavarese</a:t>
            </a:r>
            <a:r>
              <a:rPr lang="en-US" dirty="0"/>
              <a:t> il 41.5% </a:t>
            </a:r>
            <a:r>
              <a:rPr lang="en-US" dirty="0" err="1"/>
              <a:t>erano</a:t>
            </a:r>
            <a:r>
              <a:rPr lang="en-US" dirty="0"/>
              <a:t> ex </a:t>
            </a:r>
            <a:r>
              <a:rPr lang="en-US" dirty="0" err="1"/>
              <a:t>nazisti</a:t>
            </a:r>
            <a:r>
              <a:rPr lang="en-US" dirty="0"/>
              <a:t>, 2/3 di loro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inizialmente</a:t>
            </a:r>
            <a:r>
              <a:rPr lang="en-US" dirty="0"/>
              <a:t> </a:t>
            </a:r>
            <a:r>
              <a:rPr lang="en-US" dirty="0" err="1"/>
              <a:t>licensiati</a:t>
            </a:r>
            <a:r>
              <a:rPr lang="en-US" dirty="0"/>
              <a:t> e dopo </a:t>
            </a:r>
            <a:r>
              <a:rPr lang="en-US" dirty="0" err="1"/>
              <a:t>riassunti</a:t>
            </a:r>
            <a:r>
              <a:rPr lang="en-US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B53B69E-7F18-8CC9-7FB0-955D929E2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078661"/>
            <a:ext cx="6303134" cy="46701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83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07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78" name="Picture 2077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80" name="Picture 2079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82" name="Rectangle 2081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2086" name="Rectangle 2085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8" name="Picture 2087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90" name="Rectangle 2089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0ED631-4EB7-BA50-3C9B-57B6317C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i="1"/>
              <a:t>Entnazifizierung</a:t>
            </a:r>
            <a:r>
              <a:rPr lang="en-US" sz="2400"/>
              <a:t> nella altre zone di occupazione occidentali</a:t>
            </a:r>
          </a:p>
        </p:txBody>
      </p:sp>
      <p:pic>
        <p:nvPicPr>
          <p:cNvPr id="2092" name="Picture 2091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EC7949-8C0B-BF69-3219-60C0CADF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4136123" cy="3599316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Le </a:t>
            </a:r>
            <a:r>
              <a:rPr lang="en-US" dirty="0" err="1"/>
              <a:t>forze</a:t>
            </a:r>
            <a:r>
              <a:rPr lang="en-US" dirty="0"/>
              <a:t> di </a:t>
            </a:r>
            <a:r>
              <a:rPr lang="en-US" dirty="0" err="1"/>
              <a:t>occupazione</a:t>
            </a:r>
            <a:r>
              <a:rPr lang="en-US" dirty="0"/>
              <a:t> </a:t>
            </a:r>
            <a:r>
              <a:rPr lang="en-US" dirty="0" err="1"/>
              <a:t>britanniche</a:t>
            </a:r>
            <a:r>
              <a:rPr lang="en-US" dirty="0"/>
              <a:t> </a:t>
            </a:r>
            <a:r>
              <a:rPr lang="en-US" dirty="0" err="1"/>
              <a:t>affrontarono</a:t>
            </a:r>
            <a:r>
              <a:rPr lang="en-US" dirty="0"/>
              <a:t> la </a:t>
            </a:r>
            <a:r>
              <a:rPr lang="en-US" dirty="0" err="1"/>
              <a:t>denazificazione</a:t>
            </a:r>
            <a:r>
              <a:rPr lang="en-US" dirty="0"/>
              <a:t> in modo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rigoroso</a:t>
            </a:r>
            <a:r>
              <a:rPr lang="en-US" dirty="0"/>
              <a:t>, non </a:t>
            </a:r>
            <a:r>
              <a:rPr lang="en-US" dirty="0" err="1"/>
              <a:t>volevano</a:t>
            </a:r>
            <a:r>
              <a:rPr lang="en-US" dirty="0"/>
              <a:t> </a:t>
            </a:r>
            <a:r>
              <a:rPr lang="en-US" dirty="0" err="1"/>
              <a:t>compromettere</a:t>
            </a:r>
            <a:r>
              <a:rPr lang="en-US" dirty="0"/>
              <a:t> </a:t>
            </a:r>
            <a:r>
              <a:rPr lang="en-US" dirty="0" err="1"/>
              <a:t>l’efficienza</a:t>
            </a:r>
            <a:r>
              <a:rPr lang="en-US" dirty="0"/>
              <a:t> </a:t>
            </a:r>
            <a:r>
              <a:rPr lang="en-US" dirty="0" err="1"/>
              <a:t>dell’apparato</a:t>
            </a:r>
            <a:r>
              <a:rPr lang="en-US" dirty="0"/>
              <a:t> </a:t>
            </a:r>
            <a:r>
              <a:rPr lang="en-US" dirty="0" err="1"/>
              <a:t>burocratico</a:t>
            </a:r>
            <a:r>
              <a:rPr lang="en-US" dirty="0"/>
              <a:t> </a:t>
            </a:r>
            <a:r>
              <a:rPr lang="en-US" dirty="0" err="1"/>
              <a:t>tedesco</a:t>
            </a:r>
            <a:r>
              <a:rPr lang="en-US" dirty="0"/>
              <a:t> e la </a:t>
            </a:r>
            <a:r>
              <a:rPr lang="en-US" dirty="0" err="1"/>
              <a:t>funzionalità</a:t>
            </a:r>
            <a:r>
              <a:rPr lang="en-US" dirty="0"/>
              <a:t> </a:t>
            </a:r>
            <a:r>
              <a:rPr lang="en-US" dirty="0" err="1"/>
              <a:t>dell’economia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Il </a:t>
            </a:r>
            <a:r>
              <a:rPr lang="en-US" dirty="0" err="1"/>
              <a:t>governo</a:t>
            </a:r>
            <a:r>
              <a:rPr lang="en-US" dirty="0"/>
              <a:t> </a:t>
            </a:r>
            <a:r>
              <a:rPr lang="en-US" dirty="0" err="1"/>
              <a:t>militare</a:t>
            </a:r>
            <a:r>
              <a:rPr lang="en-US" dirty="0"/>
              <a:t> </a:t>
            </a:r>
            <a:r>
              <a:rPr lang="en-US" dirty="0" err="1"/>
              <a:t>francese</a:t>
            </a:r>
            <a:r>
              <a:rPr lang="en-US" dirty="0"/>
              <a:t> ha </a:t>
            </a:r>
            <a:r>
              <a:rPr lang="en-US" dirty="0" err="1"/>
              <a:t>seguito</a:t>
            </a:r>
            <a:r>
              <a:rPr lang="en-US" dirty="0"/>
              <a:t> </a:t>
            </a:r>
            <a:r>
              <a:rPr lang="en-US" dirty="0" err="1"/>
              <a:t>dall’inizio</a:t>
            </a:r>
            <a:r>
              <a:rPr lang="en-US" dirty="0"/>
              <a:t> solo con </a:t>
            </a:r>
            <a:r>
              <a:rPr lang="en-US" dirty="0" err="1"/>
              <a:t>scarso</a:t>
            </a:r>
            <a:r>
              <a:rPr lang="en-US" dirty="0"/>
              <a:t> </a:t>
            </a:r>
            <a:r>
              <a:rPr lang="en-US" dirty="0" err="1"/>
              <a:t>entusiasmo</a:t>
            </a:r>
            <a:r>
              <a:rPr lang="en-US" dirty="0"/>
              <a:t> </a:t>
            </a:r>
            <a:r>
              <a:rPr lang="en-US" dirty="0" err="1"/>
              <a:t>l’iniziativa</a:t>
            </a:r>
            <a:r>
              <a:rPr lang="en-US" dirty="0"/>
              <a:t> americana.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1945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attive</a:t>
            </a:r>
            <a:r>
              <a:rPr lang="en-US" dirty="0"/>
              <a:t> </a:t>
            </a:r>
            <a:r>
              <a:rPr lang="en-US" dirty="0" err="1"/>
              <a:t>commissioni</a:t>
            </a:r>
            <a:r>
              <a:rPr lang="en-US" dirty="0"/>
              <a:t> di </a:t>
            </a:r>
            <a:r>
              <a:rPr lang="en-US" dirty="0" err="1"/>
              <a:t>epurazione</a:t>
            </a:r>
            <a:r>
              <a:rPr lang="en-US" dirty="0"/>
              <a:t> </a:t>
            </a:r>
            <a:r>
              <a:rPr lang="en-US" dirty="0" err="1"/>
              <a:t>composte</a:t>
            </a:r>
            <a:r>
              <a:rPr lang="en-US" dirty="0"/>
              <a:t> da </a:t>
            </a:r>
            <a:r>
              <a:rPr lang="en-US" dirty="0" err="1"/>
              <a:t>oppositori</a:t>
            </a:r>
            <a:r>
              <a:rPr lang="en-US" dirty="0"/>
              <a:t> </a:t>
            </a:r>
            <a:r>
              <a:rPr lang="en-US" dirty="0" err="1"/>
              <a:t>tedeschi</a:t>
            </a:r>
            <a:r>
              <a:rPr lang="en-US" dirty="0"/>
              <a:t> del </a:t>
            </a:r>
            <a:r>
              <a:rPr lang="en-US" dirty="0" err="1"/>
              <a:t>nazismo</a:t>
            </a:r>
            <a:r>
              <a:rPr lang="en-US" dirty="0"/>
              <a:t>. Le </a:t>
            </a:r>
            <a:r>
              <a:rPr lang="en-US" dirty="0" err="1"/>
              <a:t>commissioni</a:t>
            </a:r>
            <a:r>
              <a:rPr lang="en-US" dirty="0"/>
              <a:t> di </a:t>
            </a:r>
            <a:r>
              <a:rPr lang="en-US" dirty="0" err="1"/>
              <a:t>giudizio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1947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concentrarono</a:t>
            </a:r>
            <a:r>
              <a:rPr lang="en-US" dirty="0"/>
              <a:t> </a:t>
            </a:r>
            <a:r>
              <a:rPr lang="en-US" dirty="0" err="1"/>
              <a:t>sull’esame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ricorsi</a:t>
            </a:r>
            <a:r>
              <a:rPr lang="en-US" dirty="0"/>
              <a:t> </a:t>
            </a:r>
            <a:r>
              <a:rPr lang="en-US" dirty="0" err="1"/>
              <a:t>contro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licenziamenti</a:t>
            </a:r>
            <a:r>
              <a:rPr lang="en-US" dirty="0"/>
              <a:t> </a:t>
            </a:r>
            <a:r>
              <a:rPr lang="en-US" dirty="0" err="1"/>
              <a:t>pronunciati</a:t>
            </a:r>
            <a:r>
              <a:rPr lang="en-US" dirty="0"/>
              <a:t> in </a:t>
            </a:r>
            <a:r>
              <a:rPr lang="en-US" dirty="0" err="1"/>
              <a:t>precedenza</a:t>
            </a:r>
            <a:r>
              <a:rPr lang="en-US" dirty="0"/>
              <a:t>. </a:t>
            </a:r>
            <a:r>
              <a:rPr lang="en-US" dirty="0" err="1"/>
              <a:t>L’esito</a:t>
            </a:r>
            <a:r>
              <a:rPr lang="en-US" dirty="0"/>
              <a:t> era quasi sempre </a:t>
            </a:r>
            <a:r>
              <a:rPr lang="en-US" dirty="0" err="1"/>
              <a:t>positivo</a:t>
            </a:r>
            <a:r>
              <a:rPr lang="en-US" dirty="0"/>
              <a:t>.</a:t>
            </a:r>
          </a:p>
        </p:txBody>
      </p:sp>
      <p:pic>
        <p:nvPicPr>
          <p:cNvPr id="2052" name="Picture 4" descr="Image of Entnazifizierung">
            <a:extLst>
              <a:ext uri="{FF2B5EF4-FFF2-40B4-BE49-F238E27FC236}">
                <a16:creationId xmlns:a16="http://schemas.microsoft.com/office/drawing/2014/main" id="{FD3B70E6-B97F-D2CC-B468-7EDB0E21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882" y="1387752"/>
            <a:ext cx="6866742" cy="441433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3082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85" name="Picture 3084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087" name="Picture 3086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094" name="Rectangle 3093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95" name="Picture 3094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604E9326-F070-4E90-0387-758C9382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" b="1"/>
          <a:stretch>
            <a:fillRect/>
          </a:stretch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546060-4FE5-836A-FDB8-E80487AD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 err="1"/>
              <a:t>Entnazifizierung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zona </a:t>
            </a:r>
            <a:r>
              <a:rPr lang="en-US" dirty="0" err="1"/>
              <a:t>sovietica</a:t>
            </a:r>
            <a:endParaRPr lang="en-US" dirty="0"/>
          </a:p>
        </p:txBody>
      </p:sp>
      <p:pic>
        <p:nvPicPr>
          <p:cNvPr id="3099" name="Picture 3098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ACF444-98C1-7969-7AC7-5F636B9E5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29" y="2190067"/>
            <a:ext cx="7269167" cy="445566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Nella zona </a:t>
            </a:r>
            <a:r>
              <a:rPr lang="en-US" dirty="0" err="1"/>
              <a:t>sovietica</a:t>
            </a:r>
            <a:r>
              <a:rPr lang="en-US" dirty="0"/>
              <a:t> la </a:t>
            </a:r>
            <a:r>
              <a:rPr lang="en-US" dirty="0" err="1"/>
              <a:t>denazificazione</a:t>
            </a:r>
            <a:r>
              <a:rPr lang="en-US" dirty="0"/>
              <a:t> fu </a:t>
            </a:r>
            <a:r>
              <a:rPr lang="en-US" dirty="0" err="1"/>
              <a:t>concepita</a:t>
            </a:r>
            <a:r>
              <a:rPr lang="en-US" dirty="0"/>
              <a:t> come uno </a:t>
            </a:r>
            <a:r>
              <a:rPr lang="en-US" dirty="0" err="1"/>
              <a:t>strumento</a:t>
            </a:r>
            <a:r>
              <a:rPr lang="en-US" dirty="0"/>
              <a:t> di </a:t>
            </a:r>
            <a:r>
              <a:rPr lang="en-US" dirty="0" err="1"/>
              <a:t>trasformazione</a:t>
            </a:r>
            <a:r>
              <a:rPr lang="en-US" dirty="0"/>
              <a:t> della </a:t>
            </a:r>
            <a:r>
              <a:rPr lang="en-US" dirty="0" err="1"/>
              <a:t>società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Sotto la stretta </a:t>
            </a:r>
            <a:r>
              <a:rPr lang="en-US" dirty="0" err="1"/>
              <a:t>supervisione</a:t>
            </a:r>
            <a:r>
              <a:rPr lang="en-US" dirty="0"/>
              <a:t> delle </a:t>
            </a:r>
            <a:r>
              <a:rPr lang="en-US" dirty="0" err="1"/>
              <a:t>forze</a:t>
            </a:r>
            <a:r>
              <a:rPr lang="en-US" dirty="0"/>
              <a:t> di </a:t>
            </a:r>
            <a:r>
              <a:rPr lang="en-US" dirty="0" err="1"/>
              <a:t>occupazione</a:t>
            </a:r>
            <a:r>
              <a:rPr lang="en-US" dirty="0"/>
              <a:t> </a:t>
            </a:r>
            <a:r>
              <a:rPr lang="en-US" dirty="0" err="1"/>
              <a:t>essa</a:t>
            </a:r>
            <a:r>
              <a:rPr lang="en-US" dirty="0"/>
              <a:t> fu </a:t>
            </a:r>
            <a:r>
              <a:rPr lang="en-US" dirty="0" err="1"/>
              <a:t>condotta</a:t>
            </a:r>
            <a:r>
              <a:rPr lang="en-US" dirty="0"/>
              <a:t> sotto la </a:t>
            </a:r>
            <a:r>
              <a:rPr lang="en-US" dirty="0" err="1"/>
              <a:t>responsabilità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governi</a:t>
            </a:r>
            <a:r>
              <a:rPr lang="en-US" dirty="0"/>
              <a:t> </a:t>
            </a:r>
            <a:r>
              <a:rPr lang="en-US" dirty="0" err="1"/>
              <a:t>regionali</a:t>
            </a:r>
            <a:r>
              <a:rPr lang="en-US" dirty="0"/>
              <a:t> – </a:t>
            </a:r>
            <a:r>
              <a:rPr lang="en-US" dirty="0" err="1"/>
              <a:t>rapido</a:t>
            </a:r>
            <a:r>
              <a:rPr lang="en-US" dirty="0"/>
              <a:t> </a:t>
            </a:r>
            <a:r>
              <a:rPr lang="en-US" dirty="0" err="1"/>
              <a:t>riempimento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posti</a:t>
            </a:r>
            <a:r>
              <a:rPr lang="en-US" dirty="0"/>
              <a:t> </a:t>
            </a:r>
            <a:r>
              <a:rPr lang="en-US" dirty="0" err="1"/>
              <a:t>vacanti</a:t>
            </a:r>
            <a:r>
              <a:rPr lang="en-US" dirty="0"/>
              <a:t> con </a:t>
            </a:r>
            <a:r>
              <a:rPr lang="en-US" dirty="0" err="1"/>
              <a:t>membri</a:t>
            </a:r>
            <a:r>
              <a:rPr lang="en-US" dirty="0"/>
              <a:t> di KPD e SED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Dal 1946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ondata</a:t>
            </a:r>
            <a:r>
              <a:rPr lang="en-US" dirty="0"/>
              <a:t>: </a:t>
            </a:r>
            <a:r>
              <a:rPr lang="en-US" dirty="0" err="1"/>
              <a:t>numerose</a:t>
            </a:r>
            <a:r>
              <a:rPr lang="en-US" dirty="0"/>
              <a:t> </a:t>
            </a:r>
            <a:r>
              <a:rPr lang="en-US" dirty="0" err="1"/>
              <a:t>autorizzazione</a:t>
            </a:r>
            <a:r>
              <a:rPr lang="en-US" dirty="0"/>
              <a:t> al </a:t>
            </a:r>
            <a:r>
              <a:rPr lang="en-US" dirty="0" err="1"/>
              <a:t>mantenimento</a:t>
            </a:r>
            <a:r>
              <a:rPr lang="en-US" dirty="0"/>
              <a:t> del </a:t>
            </a:r>
            <a:r>
              <a:rPr lang="en-US" dirty="0" err="1"/>
              <a:t>posto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concesse</a:t>
            </a:r>
            <a:r>
              <a:rPr lang="en-US" dirty="0"/>
              <a:t> in </a:t>
            </a:r>
            <a:r>
              <a:rPr lang="en-US" dirty="0" err="1"/>
              <a:t>precdenza</a:t>
            </a:r>
            <a:r>
              <a:rPr lang="en-US" dirty="0"/>
              <a:t> </a:t>
            </a:r>
            <a:r>
              <a:rPr lang="en-US" dirty="0" err="1"/>
              <a:t>furono</a:t>
            </a:r>
            <a:r>
              <a:rPr lang="en-US" dirty="0"/>
              <a:t> </a:t>
            </a:r>
            <a:r>
              <a:rPr lang="en-US" dirty="0" err="1"/>
              <a:t>revocate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1947 per </a:t>
            </a:r>
            <a:r>
              <a:rPr lang="en-US" dirty="0" err="1"/>
              <a:t>garantire</a:t>
            </a:r>
            <a:r>
              <a:rPr lang="en-US" dirty="0"/>
              <a:t> la </a:t>
            </a:r>
            <a:r>
              <a:rPr lang="en-US" dirty="0" err="1"/>
              <a:t>funzionalità</a:t>
            </a:r>
            <a:r>
              <a:rPr lang="en-US" dirty="0"/>
              <a:t> </a:t>
            </a:r>
            <a:r>
              <a:rPr lang="en-US" dirty="0" err="1"/>
              <a:t>dell’economia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rapida</a:t>
            </a:r>
            <a:r>
              <a:rPr lang="en-US" dirty="0"/>
              <a:t> </a:t>
            </a:r>
            <a:r>
              <a:rPr lang="en-US" dirty="0" err="1"/>
              <a:t>conclusione</a:t>
            </a:r>
            <a:r>
              <a:rPr lang="en-US" dirty="0"/>
              <a:t> – la fine </a:t>
            </a:r>
            <a:r>
              <a:rPr lang="en-US" dirty="0" err="1"/>
              <a:t>ufficiale</a:t>
            </a:r>
            <a:r>
              <a:rPr lang="en-US" dirty="0"/>
              <a:t> fu </a:t>
            </a:r>
            <a:r>
              <a:rPr lang="en-US" dirty="0" err="1"/>
              <a:t>decretata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febbraio</a:t>
            </a:r>
            <a:r>
              <a:rPr lang="en-US" dirty="0"/>
              <a:t> 1948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Fino a 1949 </a:t>
            </a:r>
            <a:r>
              <a:rPr lang="en-US" dirty="0" err="1"/>
              <a:t>spostano</a:t>
            </a:r>
            <a:r>
              <a:rPr lang="en-US" dirty="0"/>
              <a:t> 520.000 e li </a:t>
            </a:r>
            <a:r>
              <a:rPr lang="en-US" dirty="0" err="1"/>
              <a:t>sostituiscono</a:t>
            </a:r>
            <a:r>
              <a:rPr lang="en-US" dirty="0"/>
              <a:t> con </a:t>
            </a:r>
            <a:r>
              <a:rPr lang="en-US" dirty="0" err="1"/>
              <a:t>communisti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campi</a:t>
            </a:r>
            <a:r>
              <a:rPr lang="en-US" dirty="0"/>
              <a:t> di </a:t>
            </a:r>
            <a:r>
              <a:rPr lang="en-US" dirty="0" err="1"/>
              <a:t>detenzione</a:t>
            </a:r>
            <a:r>
              <a:rPr lang="en-US" dirty="0"/>
              <a:t> </a:t>
            </a:r>
            <a:r>
              <a:rPr lang="en-US" dirty="0" err="1"/>
              <a:t>speciali</a:t>
            </a:r>
            <a:r>
              <a:rPr lang="en-US" dirty="0"/>
              <a:t> la </a:t>
            </a:r>
            <a:r>
              <a:rPr lang="en-US" dirty="0" err="1"/>
              <a:t>polizia</a:t>
            </a:r>
            <a:r>
              <a:rPr lang="en-US" dirty="0"/>
              <a:t> </a:t>
            </a:r>
            <a:r>
              <a:rPr lang="en-US" dirty="0" err="1"/>
              <a:t>segreta</a:t>
            </a:r>
            <a:r>
              <a:rPr lang="en-US" dirty="0"/>
              <a:t> </a:t>
            </a:r>
            <a:r>
              <a:rPr lang="en-US" dirty="0" err="1"/>
              <a:t>sovietica</a:t>
            </a:r>
            <a:r>
              <a:rPr lang="en-US" dirty="0"/>
              <a:t> </a:t>
            </a:r>
            <a:r>
              <a:rPr lang="en-US" dirty="0" err="1"/>
              <a:t>rinchiude</a:t>
            </a:r>
            <a:r>
              <a:rPr lang="en-US" dirty="0"/>
              <a:t> in gran </a:t>
            </a:r>
            <a:r>
              <a:rPr lang="en-US" dirty="0" err="1"/>
              <a:t>numero</a:t>
            </a:r>
            <a:r>
              <a:rPr lang="en-US" dirty="0"/>
              <a:t>, </a:t>
            </a:r>
            <a:r>
              <a:rPr lang="en-US" dirty="0" err="1"/>
              <a:t>oltre</a:t>
            </a:r>
            <a:r>
              <a:rPr lang="en-US" dirty="0"/>
              <a:t> ai </a:t>
            </a:r>
            <a:r>
              <a:rPr lang="en-US" dirty="0" err="1"/>
              <a:t>criminali</a:t>
            </a:r>
            <a:r>
              <a:rPr lang="en-US" dirty="0"/>
              <a:t> </a:t>
            </a:r>
            <a:r>
              <a:rPr lang="en-US" dirty="0" err="1"/>
              <a:t>nazisti</a:t>
            </a:r>
            <a:r>
              <a:rPr lang="en-US" dirty="0"/>
              <a:t>,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denunciati</a:t>
            </a:r>
            <a:r>
              <a:rPr lang="en-US" dirty="0"/>
              <a:t> 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oppositori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Nel </a:t>
            </a:r>
            <a:r>
              <a:rPr lang="en-US" dirty="0" err="1"/>
              <a:t>settore</a:t>
            </a:r>
            <a:r>
              <a:rPr lang="en-US" dirty="0"/>
              <a:t> della </a:t>
            </a:r>
            <a:r>
              <a:rPr lang="en-US" dirty="0" err="1"/>
              <a:t>formazione</a:t>
            </a:r>
            <a:r>
              <a:rPr lang="en-US" dirty="0"/>
              <a:t> la </a:t>
            </a:r>
            <a:r>
              <a:rPr lang="en-US" dirty="0" err="1"/>
              <a:t>denazificazione</a:t>
            </a:r>
            <a:r>
              <a:rPr lang="en-US" dirty="0"/>
              <a:t> </a:t>
            </a:r>
            <a:r>
              <a:rPr lang="en-US" dirty="0" err="1"/>
              <a:t>portava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grande </a:t>
            </a:r>
            <a:r>
              <a:rPr lang="en-US" dirty="0" err="1"/>
              <a:t>mancanza</a:t>
            </a:r>
            <a:r>
              <a:rPr lang="en-US" dirty="0"/>
              <a:t> di </a:t>
            </a:r>
            <a:r>
              <a:rPr lang="en-US" dirty="0" err="1"/>
              <a:t>insegnanti</a:t>
            </a:r>
            <a:r>
              <a:rPr lang="en-US" dirty="0"/>
              <a:t> visto </a:t>
            </a:r>
            <a:r>
              <a:rPr lang="en-US" dirty="0" err="1"/>
              <a:t>che</a:t>
            </a:r>
            <a:r>
              <a:rPr lang="en-US" dirty="0"/>
              <a:t> ca. 72% degli </a:t>
            </a:r>
            <a:r>
              <a:rPr lang="en-US" dirty="0" err="1"/>
              <a:t>insegnanti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member del NSDAP. “</a:t>
            </a:r>
            <a:r>
              <a:rPr lang="en-US" dirty="0" err="1"/>
              <a:t>Neulehrer</a:t>
            </a:r>
            <a:r>
              <a:rPr lang="en-US" dirty="0"/>
              <a:t>”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assunti</a:t>
            </a:r>
            <a:r>
              <a:rPr lang="en-US" dirty="0"/>
              <a:t> dopo </a:t>
            </a:r>
            <a:r>
              <a:rPr lang="en-US" dirty="0" err="1"/>
              <a:t>pochi</a:t>
            </a:r>
            <a:r>
              <a:rPr lang="en-US" dirty="0"/>
              <a:t> </a:t>
            </a:r>
            <a:r>
              <a:rPr lang="en-US" dirty="0" err="1"/>
              <a:t>mesi</a:t>
            </a:r>
            <a:r>
              <a:rPr lang="en-US" dirty="0"/>
              <a:t> di </a:t>
            </a:r>
            <a:r>
              <a:rPr lang="en-US" dirty="0" err="1"/>
              <a:t>formazione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0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10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05" name="Picture 4104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107" name="Picture 4106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5" name="Picture 4114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17" name="Rectangle 4116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Rectangle 4118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A9F1FE-A4AB-5424-B341-B59E37DC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Entnazifizierung e la democrazia stabile</a:t>
            </a:r>
          </a:p>
        </p:txBody>
      </p:sp>
      <p:pic>
        <p:nvPicPr>
          <p:cNvPr id="4121" name="Picture 4120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3FB696-1FFD-BDFC-FF3C-9D95271CC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143" y="2291404"/>
            <a:ext cx="6831389" cy="364478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La </a:t>
            </a:r>
            <a:r>
              <a:rPr lang="en-US" sz="1800" dirty="0" err="1"/>
              <a:t>storica</a:t>
            </a:r>
            <a:r>
              <a:rPr lang="en-US" sz="1800" dirty="0"/>
              <a:t> </a:t>
            </a:r>
            <a:r>
              <a:rPr lang="en-US" sz="1800" dirty="0" err="1"/>
              <a:t>tedesca</a:t>
            </a:r>
            <a:r>
              <a:rPr lang="en-US" sz="1800" dirty="0"/>
              <a:t> Hanne </a:t>
            </a:r>
            <a:r>
              <a:rPr lang="en-US" sz="1800" dirty="0" err="1"/>
              <a:t>Lessau</a:t>
            </a:r>
            <a:r>
              <a:rPr lang="en-US" sz="1800" dirty="0"/>
              <a:t> </a:t>
            </a:r>
            <a:r>
              <a:rPr lang="en-US" sz="1800" dirty="0" err="1"/>
              <a:t>sostiene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più</a:t>
            </a:r>
            <a:r>
              <a:rPr lang="en-US" sz="1800" dirty="0"/>
              <a:t> di </a:t>
            </a:r>
            <a:r>
              <a:rPr lang="en-US" sz="1800" dirty="0" err="1"/>
              <a:t>quanto</a:t>
            </a:r>
            <a:r>
              <a:rPr lang="en-US" sz="1800" dirty="0"/>
              <a:t> non </a:t>
            </a:r>
            <a:r>
              <a:rPr lang="en-US" sz="1800" dirty="0" err="1"/>
              <a:t>sia</a:t>
            </a:r>
            <a:r>
              <a:rPr lang="en-US" sz="1800" dirty="0"/>
              <a:t> </a:t>
            </a:r>
            <a:r>
              <a:rPr lang="en-US" sz="1800" dirty="0" err="1"/>
              <a:t>stato</a:t>
            </a:r>
            <a:r>
              <a:rPr lang="en-US" sz="1800" dirty="0"/>
              <a:t> </a:t>
            </a:r>
            <a:r>
              <a:rPr lang="en-US" sz="1800" dirty="0" err="1"/>
              <a:t>fatto</a:t>
            </a:r>
            <a:r>
              <a:rPr lang="en-US" sz="1800" dirty="0"/>
              <a:t> </a:t>
            </a:r>
            <a:r>
              <a:rPr lang="en-US" sz="1800" dirty="0" err="1"/>
              <a:t>finora</a:t>
            </a:r>
            <a:r>
              <a:rPr lang="en-US" sz="1800" dirty="0"/>
              <a:t> di </a:t>
            </a:r>
            <a:r>
              <a:rPr lang="en-US" sz="1800" dirty="0" err="1"/>
              <a:t>comprendere</a:t>
            </a:r>
            <a:r>
              <a:rPr lang="en-US" sz="1800" dirty="0"/>
              <a:t> il </a:t>
            </a:r>
            <a:r>
              <a:rPr lang="en-US" sz="1800" dirty="0" err="1"/>
              <a:t>contesto</a:t>
            </a:r>
            <a:r>
              <a:rPr lang="en-US" sz="1800" dirty="0"/>
              <a:t> storico della </a:t>
            </a:r>
            <a:r>
              <a:rPr lang="en-US" sz="1800" dirty="0" err="1"/>
              <a:t>denazificazione</a:t>
            </a:r>
            <a:r>
              <a:rPr lang="en-US" sz="1800" dirty="0"/>
              <a:t>. Secondo lei </a:t>
            </a:r>
            <a:r>
              <a:rPr lang="en-US" sz="1800" dirty="0" err="1"/>
              <a:t>questo</a:t>
            </a:r>
            <a:r>
              <a:rPr lang="en-US" sz="1800" dirty="0"/>
              <a:t> </a:t>
            </a:r>
            <a:r>
              <a:rPr lang="en-US" sz="1800" dirty="0" err="1"/>
              <a:t>processo</a:t>
            </a:r>
            <a:r>
              <a:rPr lang="en-US" sz="1800" dirty="0"/>
              <a:t> ha </a:t>
            </a:r>
            <a:r>
              <a:rPr lang="en-US" sz="1800" dirty="0" err="1"/>
              <a:t>generato</a:t>
            </a:r>
            <a:r>
              <a:rPr lang="en-US" sz="1800" dirty="0"/>
              <a:t> un nuovo </a:t>
            </a:r>
            <a:r>
              <a:rPr lang="en-US" sz="1800" dirty="0" err="1"/>
              <a:t>discorso</a:t>
            </a:r>
            <a:r>
              <a:rPr lang="en-US" sz="1800" dirty="0"/>
              <a:t> </a:t>
            </a:r>
            <a:r>
              <a:rPr lang="en-US" sz="1800" dirty="0" err="1"/>
              <a:t>narrativo</a:t>
            </a:r>
            <a:r>
              <a:rPr lang="en-US" sz="1800" dirty="0"/>
              <a:t> </a:t>
            </a:r>
            <a:r>
              <a:rPr lang="en-US" sz="1800" dirty="0" err="1"/>
              <a:t>sociale</a:t>
            </a:r>
            <a:r>
              <a:rPr lang="en-US" sz="1800" dirty="0"/>
              <a:t> con cui da </a:t>
            </a:r>
            <a:r>
              <a:rPr lang="en-US" sz="1800" dirty="0" err="1"/>
              <a:t>allora</a:t>
            </a:r>
            <a:r>
              <a:rPr lang="en-US" sz="1800" dirty="0"/>
              <a:t> in poi </a:t>
            </a:r>
            <a:r>
              <a:rPr lang="en-US" sz="1800" dirty="0" err="1"/>
              <a:t>si</a:t>
            </a:r>
            <a:r>
              <a:rPr lang="en-US" sz="1800" dirty="0"/>
              <a:t> è </a:t>
            </a:r>
            <a:r>
              <a:rPr lang="en-US" sz="1800" dirty="0" err="1"/>
              <a:t>parlato</a:t>
            </a:r>
            <a:r>
              <a:rPr lang="en-US" sz="1800" dirty="0"/>
              <a:t> del </a:t>
            </a:r>
            <a:r>
              <a:rPr lang="en-US" sz="1800" dirty="0" err="1"/>
              <a:t>periodo</a:t>
            </a:r>
            <a:r>
              <a:rPr lang="en-US" sz="1800" dirty="0"/>
              <a:t> </a:t>
            </a:r>
            <a:r>
              <a:rPr lang="en-US" sz="1800" dirty="0" err="1"/>
              <a:t>nazista</a:t>
            </a:r>
            <a:r>
              <a:rPr lang="en-US" sz="1800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Analizzando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Persilscheine</a:t>
            </a:r>
            <a:r>
              <a:rPr lang="en-US" sz="1800" dirty="0"/>
              <a:t> </a:t>
            </a:r>
            <a:r>
              <a:rPr lang="en-US" sz="1800" dirty="0" err="1"/>
              <a:t>scopre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non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parla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della </a:t>
            </a:r>
            <a:r>
              <a:rPr lang="en-US" sz="1800" dirty="0" err="1"/>
              <a:t>valutazione</a:t>
            </a:r>
            <a:r>
              <a:rPr lang="en-US" sz="1800" dirty="0"/>
              <a:t> del regime ma sempre solo di </a:t>
            </a:r>
            <a:r>
              <a:rPr lang="en-US" sz="1800" dirty="0" err="1"/>
              <a:t>episodi</a:t>
            </a:r>
            <a:r>
              <a:rPr lang="en-US" sz="1800" dirty="0"/>
              <a:t> </a:t>
            </a:r>
            <a:r>
              <a:rPr lang="en-US" sz="1800" dirty="0" err="1"/>
              <a:t>individuali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Nei </a:t>
            </a:r>
            <a:r>
              <a:rPr lang="en-US" sz="1800" dirty="0" err="1"/>
              <a:t>questionari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vede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 </a:t>
            </a:r>
            <a:r>
              <a:rPr lang="en-US" sz="1800" dirty="0" err="1"/>
              <a:t>aspetti</a:t>
            </a:r>
            <a:r>
              <a:rPr lang="en-US" sz="1800" dirty="0"/>
              <a:t> di </a:t>
            </a:r>
            <a:r>
              <a:rPr lang="en-US" sz="1800" dirty="0" err="1"/>
              <a:t>giustificazione</a:t>
            </a:r>
            <a:r>
              <a:rPr lang="en-US" sz="1800" dirty="0"/>
              <a:t>: 1) </a:t>
            </a:r>
            <a:r>
              <a:rPr lang="en-US" sz="1800" dirty="0" err="1"/>
              <a:t>Critica</a:t>
            </a:r>
            <a:r>
              <a:rPr lang="en-US" sz="1800" dirty="0"/>
              <a:t> </a:t>
            </a:r>
            <a:r>
              <a:rPr lang="en-US" sz="1800" dirty="0" err="1"/>
              <a:t>provata</a:t>
            </a:r>
            <a:r>
              <a:rPr lang="en-US" sz="1800" dirty="0"/>
              <a:t> al NS-regime; 2) </a:t>
            </a:r>
            <a:r>
              <a:rPr lang="en-US" sz="1800" dirty="0" err="1"/>
              <a:t>Conflitti</a:t>
            </a:r>
            <a:r>
              <a:rPr lang="en-US" sz="1800" dirty="0"/>
              <a:t> con </a:t>
            </a:r>
            <a:r>
              <a:rPr lang="en-US" sz="1800" dirty="0" err="1"/>
              <a:t>organizzazioni</a:t>
            </a:r>
            <a:r>
              <a:rPr lang="en-US" sz="1800" dirty="0"/>
              <a:t> del </a:t>
            </a:r>
            <a:r>
              <a:rPr lang="en-US" sz="1800" dirty="0" err="1"/>
              <a:t>partito</a:t>
            </a:r>
            <a:r>
              <a:rPr lang="en-US" sz="1800" dirty="0"/>
              <a:t> e 3) </a:t>
            </a:r>
            <a:r>
              <a:rPr lang="en-US" sz="1800" dirty="0" err="1"/>
              <a:t>Rifiuto</a:t>
            </a:r>
            <a:r>
              <a:rPr lang="en-US" sz="1800" dirty="0"/>
              <a:t> di </a:t>
            </a:r>
            <a:r>
              <a:rPr lang="en-US" sz="1800" dirty="0" err="1"/>
              <a:t>adeguarsi</a:t>
            </a:r>
            <a:r>
              <a:rPr lang="en-US" sz="1800" dirty="0"/>
              <a:t> la propria vita a </a:t>
            </a:r>
            <a:r>
              <a:rPr lang="en-US" sz="1800" dirty="0" err="1"/>
              <a:t>quella</a:t>
            </a:r>
            <a:r>
              <a:rPr lang="en-US" sz="1800" dirty="0"/>
              <a:t> del NSDAP – Questa </a:t>
            </a:r>
            <a:r>
              <a:rPr lang="en-US" sz="1800" dirty="0" err="1"/>
              <a:t>ambiguità</a:t>
            </a:r>
            <a:r>
              <a:rPr lang="en-US" sz="1800" dirty="0"/>
              <a:t> è </a:t>
            </a:r>
            <a:r>
              <a:rPr lang="en-US" sz="1800" dirty="0" err="1"/>
              <a:t>stata</a:t>
            </a:r>
            <a:r>
              <a:rPr lang="en-US" sz="1800" dirty="0"/>
              <a:t> </a:t>
            </a:r>
            <a:r>
              <a:rPr lang="en-US" sz="1800" dirty="0" err="1"/>
              <a:t>considerata</a:t>
            </a:r>
            <a:r>
              <a:rPr lang="en-US" sz="1800" dirty="0"/>
              <a:t> «</a:t>
            </a:r>
            <a:r>
              <a:rPr lang="en-US" sz="1800" dirty="0" err="1"/>
              <a:t>distanza</a:t>
            </a:r>
            <a:r>
              <a:rPr lang="en-US" sz="1700" dirty="0"/>
              <a:t>»</a:t>
            </a:r>
          </a:p>
        </p:txBody>
      </p:sp>
      <p:pic>
        <p:nvPicPr>
          <p:cNvPr id="4098" name="Picture 2" descr="Buchcover: Entnazifizierungsgeschichten">
            <a:extLst>
              <a:ext uri="{FF2B5EF4-FFF2-40B4-BE49-F238E27FC236}">
                <a16:creationId xmlns:a16="http://schemas.microsoft.com/office/drawing/2014/main" id="{9C61C531-03B5-9EEF-8242-0B3AACF5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784529"/>
            <a:ext cx="3358478" cy="528894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441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2858</TotalTime>
  <Words>760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Berlino</vt:lpstr>
      <vt:lpstr>ENTNAZIFIZIERUNG</vt:lpstr>
      <vt:lpstr>Obiettivi degli alleati</vt:lpstr>
      <vt:lpstr>Fasi della «denazificazione»</vt:lpstr>
      <vt:lpstr>Problemi della «denazificazione»</vt:lpstr>
      <vt:lpstr>La denazificazione era un successo?</vt:lpstr>
      <vt:lpstr>Entnazifizierung nella altre zone di occupazione occidentali</vt:lpstr>
      <vt:lpstr>Entnazifizierung nella zona sovietica</vt:lpstr>
      <vt:lpstr>Entnazifizierung e la democrazia stabile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Kulturhaus Goerz</dc:creator>
  <cp:lastModifiedBy>Kulturhaus Goerz</cp:lastModifiedBy>
  <cp:revision>3</cp:revision>
  <dcterms:created xsi:type="dcterms:W3CDTF">2026-03-18T10:06:16Z</dcterms:created>
  <dcterms:modified xsi:type="dcterms:W3CDTF">2026-05-07T07:12:48Z</dcterms:modified>
</cp:coreProperties>
</file>