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5/12/2026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01473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5/12/2026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09605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52113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330945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48314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97714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67697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5/12/2026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32643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5/12/2026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888024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5/12/2026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77870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5/12/2026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79638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54303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600780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5/12/2026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31563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96259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5/12/2026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268166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5/12/2026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18832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5/12/2026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890864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20796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5/12/2026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19598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5/12/2026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04852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5/12/2026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18105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5/12/2026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048308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23648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53690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153216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5/12/2026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2644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5/12/2026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83283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5/12/2026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6596516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5/12/2026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320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5/12/2026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50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5/12/2026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435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5/12/2026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9274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5/12/2026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244752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5/12/2026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04186560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5/12/2026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645477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5/12/2026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70006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5/12/2026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693862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5/12/2026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4920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5/12/2026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755013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5/12/2026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937001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5/12/2026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669465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1753552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5/12/2026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7939219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5/12/2026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36716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5/12/2026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20030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5/12/2026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0146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5/12/2026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89533303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5/12/2026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593268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5/12/2026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a:t>
            </a:fld>
            <a:endParaRPr lang="en-US"/>
          </a:p>
        </p:txBody>
      </p:sp>
    </p:spTree>
    <p:extLst>
      <p:ext uri="{BB962C8B-B14F-4D97-AF65-F5344CB8AC3E}">
        <p14:creationId xmlns:p14="http://schemas.microsoft.com/office/powerpoint/2010/main" val="1963462361"/>
      </p:ext>
    </p:extLst>
  </p:cSld>
  <p:clrMap bg1="lt1" tx1="dk1" bg2="lt2" tx2="dk2" accent1="accent1" accent2="accent2" accent3="accent3" accent4="accent4" accent5="accent5" accent6="accent6" hlink="hlink" folHlink="folHlink"/>
  <p:sldLayoutIdLst>
    <p:sldLayoutId id="2147483749" r:id="rId1"/>
    <p:sldLayoutId id="2147483748" r:id="rId2"/>
    <p:sldLayoutId id="214748375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33138-DF8B-3FE9-82C0-8E48F6C12C4E}"/>
              </a:ext>
            </a:extLst>
          </p:cNvPr>
          <p:cNvSpPr>
            <a:spLocks noGrp="1"/>
          </p:cNvSpPr>
          <p:nvPr>
            <p:ph type="ctrTitle"/>
          </p:nvPr>
        </p:nvSpPr>
        <p:spPr>
          <a:xfrm>
            <a:off x="285373" y="5609917"/>
            <a:ext cx="11460480" cy="786384"/>
          </a:xfrm>
        </p:spPr>
        <p:txBody>
          <a:bodyPr anchor="b">
            <a:normAutofit/>
          </a:bodyPr>
          <a:lstStyle/>
          <a:p>
            <a:r>
              <a:rPr lang="it-IT" dirty="0"/>
              <a:t>Teorie della memoria collettiva</a:t>
            </a:r>
          </a:p>
        </p:txBody>
      </p:sp>
      <p:pic>
        <p:nvPicPr>
          <p:cNvPr id="5" name="Immagine 4">
            <a:extLst>
              <a:ext uri="{FF2B5EF4-FFF2-40B4-BE49-F238E27FC236}">
                <a16:creationId xmlns:a16="http://schemas.microsoft.com/office/drawing/2014/main" id="{8B02FAF0-B0D8-F8AC-5320-8AA00E95E6E8}"/>
              </a:ext>
            </a:extLst>
          </p:cNvPr>
          <p:cNvPicPr>
            <a:picLocks noChangeAspect="1"/>
          </p:cNvPicPr>
          <p:nvPr/>
        </p:nvPicPr>
        <p:blipFill>
          <a:blip r:embed="rId2"/>
          <a:srcRect b="4330"/>
          <a:stretch>
            <a:fillRect/>
          </a:stretch>
        </p:blipFill>
        <p:spPr>
          <a:xfrm>
            <a:off x="20" y="10"/>
            <a:ext cx="12191979" cy="5218022"/>
          </a:xfrm>
          <a:prstGeom prst="rect">
            <a:avLst/>
          </a:prstGeom>
          <a:noFill/>
        </p:spPr>
      </p:pic>
    </p:spTree>
    <p:extLst>
      <p:ext uri="{BB962C8B-B14F-4D97-AF65-F5344CB8AC3E}">
        <p14:creationId xmlns:p14="http://schemas.microsoft.com/office/powerpoint/2010/main" val="126460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46422-E57C-7DAE-3F5D-579FB53F7E35}"/>
              </a:ext>
            </a:extLst>
          </p:cNvPr>
          <p:cNvSpPr>
            <a:spLocks noGrp="1"/>
          </p:cNvSpPr>
          <p:nvPr>
            <p:ph type="title"/>
          </p:nvPr>
        </p:nvSpPr>
        <p:spPr>
          <a:xfrm>
            <a:off x="614678" y="550217"/>
            <a:ext cx="3657603" cy="1453896"/>
          </a:xfrm>
        </p:spPr>
        <p:txBody>
          <a:bodyPr anchor="t">
            <a:normAutofit fontScale="90000"/>
          </a:bodyPr>
          <a:lstStyle/>
          <a:p>
            <a:r>
              <a:rPr lang="it-IT" dirty="0"/>
              <a:t>Maurice </a:t>
            </a:r>
            <a:r>
              <a:rPr lang="it-IT" dirty="0" err="1"/>
              <a:t>Halbwachs</a:t>
            </a:r>
            <a:r>
              <a:rPr lang="it-IT" dirty="0"/>
              <a:t> </a:t>
            </a:r>
            <a:br>
              <a:rPr lang="it-IT" dirty="0"/>
            </a:br>
            <a:r>
              <a:rPr lang="it-IT" sz="2000" dirty="0"/>
              <a:t>(1877 Reims – 1945  Buchenwald)</a:t>
            </a:r>
          </a:p>
        </p:txBody>
      </p:sp>
      <p:sp>
        <p:nvSpPr>
          <p:cNvPr id="5" name="Segnaposto contenuto 4">
            <a:extLst>
              <a:ext uri="{FF2B5EF4-FFF2-40B4-BE49-F238E27FC236}">
                <a16:creationId xmlns:a16="http://schemas.microsoft.com/office/drawing/2014/main" id="{A8F4D02C-93CB-5282-F5C3-766BF6FDB1C5}"/>
              </a:ext>
            </a:extLst>
          </p:cNvPr>
          <p:cNvSpPr>
            <a:spLocks noGrp="1"/>
          </p:cNvSpPr>
          <p:nvPr>
            <p:ph sz="quarter" idx="14"/>
          </p:nvPr>
        </p:nvSpPr>
        <p:spPr/>
        <p:txBody>
          <a:bodyPr>
            <a:normAutofit fontScale="92500"/>
          </a:bodyPr>
          <a:lstStyle/>
          <a:p>
            <a:r>
              <a:rPr lang="it-IT" dirty="0"/>
              <a:t>All'inizio del XX secolo, il sociologo francese Maurice </a:t>
            </a:r>
            <a:r>
              <a:rPr lang="it-IT" dirty="0" err="1"/>
              <a:t>Halbwachs</a:t>
            </a:r>
            <a:r>
              <a:rPr lang="it-IT" dirty="0"/>
              <a:t> stupì con una tesi sorprendente: </a:t>
            </a:r>
            <a:r>
              <a:rPr lang="it-IT" b="1" dirty="0"/>
              <a:t>un ricordo personale in senso stretto non esisterebbe affatto</a:t>
            </a:r>
            <a:r>
              <a:rPr lang="it-IT" dirty="0"/>
              <a:t>. Il contesto influenzerebbe tutti i contenuti della memoria, che sarebbero </a:t>
            </a:r>
            <a:r>
              <a:rPr lang="it-IT" b="1" dirty="0"/>
              <a:t>quindi «inquadrati socialmente</a:t>
            </a:r>
            <a:r>
              <a:rPr lang="it-IT" dirty="0"/>
              <a:t>», come egli scrive nel suo primo saggio del </a:t>
            </a:r>
            <a:r>
              <a:rPr lang="it-IT" b="1" dirty="0"/>
              <a:t>1925 sulla memoria collettiva</a:t>
            </a:r>
            <a:r>
              <a:rPr lang="it-IT" dirty="0"/>
              <a:t>.</a:t>
            </a:r>
          </a:p>
          <a:p>
            <a:r>
              <a:rPr lang="it-IT" dirty="0"/>
              <a:t>Da allora i ricercatori hanno trovato numerose prove del fatto che, </a:t>
            </a:r>
            <a:r>
              <a:rPr lang="it-IT" b="1" dirty="0"/>
              <a:t>oltre alle esperienze dirette, molte altre informazioni contribuiscono a plasmare i nostri ricordi</a:t>
            </a:r>
            <a:r>
              <a:rPr lang="it-IT" dirty="0"/>
              <a:t>: le vecchie foto o i racconti dei genitori, ad esempio, influenzano il modo in cui ricordiamo la nostra infanzia, mentre i </a:t>
            </a:r>
            <a:r>
              <a:rPr lang="it-IT" b="1" dirty="0"/>
              <a:t>veterani di guerra mescolano le loro esperienze personali con le storie dei compagni </a:t>
            </a:r>
            <a:r>
              <a:rPr lang="it-IT" dirty="0"/>
              <a:t>o, in alcuni casi, persino con </a:t>
            </a:r>
            <a:r>
              <a:rPr lang="it-IT" b="1" dirty="0"/>
              <a:t>scene tratte da film</a:t>
            </a:r>
            <a:r>
              <a:rPr lang="it-IT" dirty="0"/>
              <a:t>. </a:t>
            </a:r>
          </a:p>
        </p:txBody>
      </p:sp>
      <p:pic>
        <p:nvPicPr>
          <p:cNvPr id="7" name="Immagine 6">
            <a:extLst>
              <a:ext uri="{FF2B5EF4-FFF2-40B4-BE49-F238E27FC236}">
                <a16:creationId xmlns:a16="http://schemas.microsoft.com/office/drawing/2014/main" id="{3F5018DA-12C1-FDF4-2193-8F6DBBAE7EFC}"/>
              </a:ext>
            </a:extLst>
          </p:cNvPr>
          <p:cNvPicPr>
            <a:picLocks noChangeAspect="1"/>
          </p:cNvPicPr>
          <p:nvPr/>
        </p:nvPicPr>
        <p:blipFill>
          <a:blip r:embed="rId2"/>
          <a:stretch>
            <a:fillRect/>
          </a:stretch>
        </p:blipFill>
        <p:spPr>
          <a:xfrm>
            <a:off x="529423" y="2375443"/>
            <a:ext cx="3309048" cy="4295144"/>
          </a:xfrm>
          <a:prstGeom prst="rect">
            <a:avLst/>
          </a:prstGeom>
        </p:spPr>
      </p:pic>
    </p:spTree>
    <p:extLst>
      <p:ext uri="{BB962C8B-B14F-4D97-AF65-F5344CB8AC3E}">
        <p14:creationId xmlns:p14="http://schemas.microsoft.com/office/powerpoint/2010/main" val="305407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2062AE8-6746-42CC-F0E6-785A87B3B124}"/>
              </a:ext>
            </a:extLst>
          </p:cNvPr>
          <p:cNvSpPr>
            <a:spLocks noGrp="1"/>
          </p:cNvSpPr>
          <p:nvPr>
            <p:ph type="title"/>
          </p:nvPr>
        </p:nvSpPr>
        <p:spPr>
          <a:xfrm>
            <a:off x="612648" y="548639"/>
            <a:ext cx="4672584" cy="1453896"/>
          </a:xfrm>
        </p:spPr>
        <p:txBody>
          <a:bodyPr/>
          <a:lstStyle/>
          <a:p>
            <a:r>
              <a:rPr lang="en-US" dirty="0"/>
              <a:t>Memoria </a:t>
            </a:r>
            <a:r>
              <a:rPr lang="en-US" dirty="0" err="1"/>
              <a:t>collettiva</a:t>
            </a:r>
            <a:endParaRPr lang="en-US" dirty="0"/>
          </a:p>
        </p:txBody>
      </p:sp>
      <p:pic>
        <p:nvPicPr>
          <p:cNvPr id="8" name="Immagine 7">
            <a:extLst>
              <a:ext uri="{FF2B5EF4-FFF2-40B4-BE49-F238E27FC236}">
                <a16:creationId xmlns:a16="http://schemas.microsoft.com/office/drawing/2014/main" id="{DF22D185-52D4-2A2C-7EB9-C329671A5C50}"/>
              </a:ext>
            </a:extLst>
          </p:cNvPr>
          <p:cNvPicPr>
            <a:picLocks noChangeAspect="1"/>
          </p:cNvPicPr>
          <p:nvPr/>
        </p:nvPicPr>
        <p:blipFill>
          <a:blip r:embed="rId2"/>
          <a:stretch>
            <a:fillRect/>
          </a:stretch>
        </p:blipFill>
        <p:spPr>
          <a:xfrm>
            <a:off x="510074" y="1813242"/>
            <a:ext cx="4672584" cy="2002536"/>
          </a:xfrm>
          <a:prstGeom prst="rect">
            <a:avLst/>
          </a:prstGeom>
          <a:noFill/>
        </p:spPr>
      </p:pic>
      <p:sp>
        <p:nvSpPr>
          <p:cNvPr id="4" name="Segnaposto contenuto 3">
            <a:extLst>
              <a:ext uri="{FF2B5EF4-FFF2-40B4-BE49-F238E27FC236}">
                <a16:creationId xmlns:a16="http://schemas.microsoft.com/office/drawing/2014/main" id="{0C0D68DD-29CB-42E6-B836-65615CC3B105}"/>
              </a:ext>
            </a:extLst>
          </p:cNvPr>
          <p:cNvSpPr>
            <a:spLocks noGrp="1"/>
          </p:cNvSpPr>
          <p:nvPr>
            <p:ph sz="quarter" idx="14"/>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5506498" y="548639"/>
            <a:ext cx="6440992" cy="5783263"/>
          </a:xfrm>
        </p:spPr>
        <p:txBody>
          <a:bodyPr>
            <a:noAutofit/>
          </a:bodyPr>
          <a:lstStyle/>
          <a:p>
            <a:pPr marL="0" indent="0">
              <a:spcBef>
                <a:spcPts val="2500"/>
              </a:spcBef>
              <a:buFontTx/>
              <a:buNone/>
            </a:pPr>
            <a:r>
              <a:rPr lang="it-IT" sz="1800" dirty="0"/>
              <a:t>Il </a:t>
            </a:r>
            <a:r>
              <a:rPr lang="it-IT" sz="1800" b="1" dirty="0"/>
              <a:t>quadro sociale definito </a:t>
            </a:r>
            <a:r>
              <a:rPr lang="it-IT" sz="1800" dirty="0"/>
              <a:t>da </a:t>
            </a:r>
            <a:r>
              <a:rPr lang="it-IT" sz="1800" dirty="0" err="1"/>
              <a:t>Halbwachs</a:t>
            </a:r>
            <a:r>
              <a:rPr lang="it-IT" sz="1800" dirty="0"/>
              <a:t> si riferisce quindi a due aspetti: 1) </a:t>
            </a:r>
            <a:r>
              <a:rPr lang="it-IT" sz="1800" b="1" dirty="0"/>
              <a:t>alle persone </a:t>
            </a:r>
            <a:r>
              <a:rPr lang="it-IT" sz="1800" dirty="0"/>
              <a:t>che ci circondano, che ci aiutano a richiamare i contenuti della memoria e che, nel farlo, contribuiscono a plasmarli ; 2) </a:t>
            </a:r>
            <a:r>
              <a:rPr lang="it-IT" sz="1800" b="1" dirty="0"/>
              <a:t>alle condizioni generali del contesto sociale</a:t>
            </a:r>
            <a:r>
              <a:rPr lang="it-IT" sz="1800" dirty="0"/>
              <a:t>. Queste ultime ci servono da orientamento per trasformare la «materia prima» delle esperienze passate in una storia significativa.</a:t>
            </a:r>
          </a:p>
          <a:p>
            <a:pPr marL="0" indent="0">
              <a:spcBef>
                <a:spcPts val="2500"/>
              </a:spcBef>
              <a:buFontTx/>
              <a:buNone/>
            </a:pPr>
            <a:r>
              <a:rPr lang="it-IT" sz="1800" dirty="0"/>
              <a:t>Secondo </a:t>
            </a:r>
            <a:r>
              <a:rPr lang="it-IT" sz="1800" dirty="0" err="1"/>
              <a:t>Halbwachs</a:t>
            </a:r>
            <a:r>
              <a:rPr lang="it-IT" sz="1800" dirty="0"/>
              <a:t>, la </a:t>
            </a:r>
            <a:r>
              <a:rPr lang="it-IT" sz="1800" b="1" dirty="0"/>
              <a:t>memoria collettiva è un repertorio di racconti sul passato che un gruppo sociale condivide</a:t>
            </a:r>
            <a:r>
              <a:rPr lang="it-IT" sz="1800" dirty="0"/>
              <a:t>, ad esempio una famiglia, una comunità religiosa o determinati strati sociali. </a:t>
            </a:r>
            <a:r>
              <a:rPr lang="it-IT" sz="1800" dirty="0" err="1"/>
              <a:t>Halbwachs</a:t>
            </a:r>
            <a:r>
              <a:rPr lang="it-IT" sz="1800" dirty="0"/>
              <a:t> ha sottolineato che tali ricordi comuni non devono essere confusi con la storiografia scientifica, poiché </a:t>
            </a:r>
            <a:r>
              <a:rPr lang="it-IT" sz="1800" b="1" dirty="0"/>
              <a:t>non riproducono il passato né in modo completo né corretto</a:t>
            </a:r>
            <a:r>
              <a:rPr lang="it-IT" sz="1800" dirty="0"/>
              <a:t>. Essi rappresentano invece aspetti che appaiono rilevanti per l’immagine che il gruppo ha di sé nel presente. </a:t>
            </a:r>
          </a:p>
        </p:txBody>
      </p:sp>
    </p:spTree>
    <p:extLst>
      <p:ext uri="{BB962C8B-B14F-4D97-AF65-F5344CB8AC3E}">
        <p14:creationId xmlns:p14="http://schemas.microsoft.com/office/powerpoint/2010/main" val="12681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4679A95C-60AB-5A1D-0F9F-4E6D5F4AF9FE}"/>
              </a:ext>
            </a:extLst>
          </p:cNvPr>
          <p:cNvPicPr>
            <a:picLocks noGrp="1" noChangeAspect="1"/>
          </p:cNvPicPr>
          <p:nvPr>
            <p:ph sz="quarter" idx="13"/>
          </p:nvPr>
        </p:nvPicPr>
        <p:blipFill>
          <a:blip r:embed="rId2"/>
          <a:stretch>
            <a:fillRect/>
          </a:stretch>
        </p:blipFill>
        <p:spPr>
          <a:xfrm>
            <a:off x="713434" y="163608"/>
            <a:ext cx="10781880" cy="6408014"/>
          </a:xfrm>
          <a:prstGeom prst="rect">
            <a:avLst/>
          </a:prstGeom>
        </p:spPr>
      </p:pic>
    </p:spTree>
    <p:extLst>
      <p:ext uri="{BB962C8B-B14F-4D97-AF65-F5344CB8AC3E}">
        <p14:creationId xmlns:p14="http://schemas.microsoft.com/office/powerpoint/2010/main" val="214783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73E1F1-C19A-A31B-D031-EF963EF40B39}"/>
              </a:ext>
            </a:extLst>
          </p:cNvPr>
          <p:cNvSpPr>
            <a:spLocks noGrp="1"/>
          </p:cNvSpPr>
          <p:nvPr>
            <p:ph type="ctrTitle"/>
          </p:nvPr>
        </p:nvSpPr>
        <p:spPr>
          <a:xfrm>
            <a:off x="3549445" y="381983"/>
            <a:ext cx="7846142" cy="4484985"/>
          </a:xfrm>
        </p:spPr>
        <p:txBody>
          <a:bodyPr>
            <a:noAutofit/>
          </a:bodyPr>
          <a:lstStyle/>
          <a:p>
            <a:r>
              <a:rPr lang="it-IT" sz="2000" b="0" dirty="0"/>
              <a:t>- Jan Assmann </a:t>
            </a:r>
            <a:r>
              <a:rPr lang="it-IT" sz="2000" dirty="0"/>
              <a:t>distingue due forme di memoria collettiva</a:t>
            </a:r>
            <a:r>
              <a:rPr lang="it-IT" sz="2000" b="0" dirty="0"/>
              <a:t>: la </a:t>
            </a:r>
            <a:r>
              <a:rPr lang="it-IT" sz="2000" dirty="0"/>
              <a:t>memoria comunicativa e la memoria culturale</a:t>
            </a:r>
            <a:r>
              <a:rPr lang="it-IT" sz="2000" b="0" dirty="0"/>
              <a:t>. </a:t>
            </a:r>
            <a:br>
              <a:rPr lang="it-IT" sz="2000" b="0" dirty="0"/>
            </a:br>
            <a:br>
              <a:rPr lang="it-IT" sz="2000" b="0" dirty="0"/>
            </a:br>
            <a:r>
              <a:rPr lang="it-IT" sz="2000" b="0" dirty="0"/>
              <a:t>- Per questa suddivisione si avvale delle ricerche dell’etnologo </a:t>
            </a:r>
            <a:r>
              <a:rPr lang="it-IT" sz="2000" dirty="0"/>
              <a:t>Jan Vansina </a:t>
            </a:r>
            <a:r>
              <a:rPr lang="it-IT" sz="2000" b="0" dirty="0"/>
              <a:t>sul passato delle culture orali. Vansina sottolinea che in tali società </a:t>
            </a:r>
            <a:r>
              <a:rPr lang="it-IT" sz="2000" dirty="0"/>
              <a:t>la memoria degli eventi passati risale solo a 80-100 anni fa</a:t>
            </a:r>
            <a:r>
              <a:rPr lang="it-IT" sz="2000" b="0" dirty="0"/>
              <a:t>, dopodiché si apre un vuoto, a cui si ricollega solo il livello temporale delle tradizioni sulle origini. </a:t>
            </a:r>
            <a:br>
              <a:rPr lang="it-IT" sz="2000" b="0" dirty="0"/>
            </a:br>
            <a:br>
              <a:rPr lang="it-IT" sz="2000" b="0" dirty="0"/>
            </a:br>
            <a:r>
              <a:rPr lang="it-IT" sz="2000" b="0" dirty="0"/>
              <a:t>- Egli definisce questo vuoto come </a:t>
            </a:r>
            <a:r>
              <a:rPr lang="it-IT" sz="2000" dirty="0"/>
              <a:t>The </a:t>
            </a:r>
            <a:r>
              <a:rPr lang="it-IT" sz="2000" dirty="0" err="1"/>
              <a:t>floating</a:t>
            </a:r>
            <a:r>
              <a:rPr lang="it-IT" sz="2000" dirty="0"/>
              <a:t> gap</a:t>
            </a:r>
            <a:r>
              <a:rPr lang="it-IT" sz="2000" b="0" dirty="0"/>
              <a:t>. Per la memoria di gruppo, tuttavia, questa lacuna non esiste realmente, poiché i due livelli temporali, dal punto di vista dei membri del gruppo, si congiungono direttamente.  </a:t>
            </a:r>
            <a:br>
              <a:rPr lang="it-IT" sz="2000" b="0" dirty="0"/>
            </a:br>
            <a:br>
              <a:rPr lang="it-IT" sz="2000" b="0" dirty="0"/>
            </a:br>
            <a:r>
              <a:rPr lang="it-IT" sz="2000" b="0" dirty="0"/>
              <a:t>- Ciononostante, il concetto di </a:t>
            </a:r>
            <a:r>
              <a:rPr lang="it-IT" sz="2000" b="0" dirty="0" err="1"/>
              <a:t>floating</a:t>
            </a:r>
            <a:r>
              <a:rPr lang="it-IT" sz="2000" b="0" dirty="0"/>
              <a:t> gap è importante, poiché secondo Assmann questa separazione tra passato recente e tradizione delle origini </a:t>
            </a:r>
            <a:r>
              <a:rPr lang="it-IT" sz="2000" dirty="0"/>
              <a:t>corrisponde a due diversi tipi di memoria, quella comunicativa e quella culturale</a:t>
            </a:r>
            <a:r>
              <a:rPr lang="it-IT" sz="2000" b="0" dirty="0"/>
              <a:t>.</a:t>
            </a:r>
          </a:p>
        </p:txBody>
      </p:sp>
      <p:pic>
        <p:nvPicPr>
          <p:cNvPr id="10" name="Immagine 9">
            <a:extLst>
              <a:ext uri="{FF2B5EF4-FFF2-40B4-BE49-F238E27FC236}">
                <a16:creationId xmlns:a16="http://schemas.microsoft.com/office/drawing/2014/main" id="{EC1B05EB-34A2-0A6E-4E9D-CA1F0E7902AD}"/>
              </a:ext>
            </a:extLst>
          </p:cNvPr>
          <p:cNvPicPr>
            <a:picLocks noChangeAspect="1"/>
          </p:cNvPicPr>
          <p:nvPr/>
        </p:nvPicPr>
        <p:blipFill>
          <a:blip r:embed="rId2"/>
          <a:stretch>
            <a:fillRect/>
          </a:stretch>
        </p:blipFill>
        <p:spPr>
          <a:xfrm>
            <a:off x="531584" y="381983"/>
            <a:ext cx="2309937" cy="3083884"/>
          </a:xfrm>
          <a:prstGeom prst="rect">
            <a:avLst/>
          </a:prstGeom>
        </p:spPr>
      </p:pic>
    </p:spTree>
    <p:extLst>
      <p:ext uri="{BB962C8B-B14F-4D97-AF65-F5344CB8AC3E}">
        <p14:creationId xmlns:p14="http://schemas.microsoft.com/office/powerpoint/2010/main" val="386956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4A90A4-9D1F-CC07-3B59-43C173296F99}"/>
              </a:ext>
            </a:extLst>
          </p:cNvPr>
          <p:cNvPicPr>
            <a:picLocks noChangeAspect="1"/>
          </p:cNvPicPr>
          <p:nvPr/>
        </p:nvPicPr>
        <p:blipFill>
          <a:blip r:embed="rId2"/>
          <a:stretch>
            <a:fillRect/>
          </a:stretch>
        </p:blipFill>
        <p:spPr>
          <a:xfrm>
            <a:off x="2448232" y="353602"/>
            <a:ext cx="7769989" cy="6150795"/>
          </a:xfrm>
          <a:prstGeom prst="rect">
            <a:avLst/>
          </a:prstGeom>
        </p:spPr>
      </p:pic>
    </p:spTree>
    <p:extLst>
      <p:ext uri="{BB962C8B-B14F-4D97-AF65-F5344CB8AC3E}">
        <p14:creationId xmlns:p14="http://schemas.microsoft.com/office/powerpoint/2010/main" val="39354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9DA5C-2614-0BE7-331F-A91074C2634B}"/>
              </a:ext>
            </a:extLst>
          </p:cNvPr>
          <p:cNvSpPr>
            <a:spLocks noGrp="1"/>
          </p:cNvSpPr>
          <p:nvPr>
            <p:ph type="ctrTitle"/>
          </p:nvPr>
        </p:nvSpPr>
        <p:spPr>
          <a:xfrm>
            <a:off x="365760" y="411480"/>
            <a:ext cx="3811385" cy="3739896"/>
          </a:xfrm>
        </p:spPr>
        <p:txBody>
          <a:bodyPr>
            <a:normAutofit fontScale="90000"/>
          </a:bodyPr>
          <a:lstStyle/>
          <a:p>
            <a:r>
              <a:rPr lang="it-IT" sz="2000" b="0" dirty="0"/>
              <a:t>Le </a:t>
            </a:r>
            <a:r>
              <a:rPr lang="it-IT" sz="2000" dirty="0"/>
              <a:t>memorie condivise </a:t>
            </a:r>
            <a:r>
              <a:rPr lang="it-IT" sz="2000" b="0" dirty="0"/>
              <a:t>(es. Shoah, genocidio in Rwanda…) </a:t>
            </a:r>
            <a:r>
              <a:rPr lang="it-IT" sz="2000" dirty="0"/>
              <a:t>al di là dei confini nazionali e delle culture </a:t>
            </a:r>
            <a:r>
              <a:rPr lang="it-IT" sz="2000" b="0" dirty="0"/>
              <a:t>sono definite dagli esperti proprio come </a:t>
            </a:r>
            <a:r>
              <a:rPr lang="it-IT" sz="2000" dirty="0"/>
              <a:t>«paradigmi itineranti»</a:t>
            </a:r>
            <a:r>
              <a:rPr lang="it-IT" sz="2000" b="0" dirty="0"/>
              <a:t>. Nel nostro mondo globalizzato, caratterizzato da numerose società migratorie, ciò vale per </a:t>
            </a:r>
            <a:r>
              <a:rPr lang="it-IT" sz="2000" dirty="0"/>
              <a:t>la maggior parte delle memorie collettive. </a:t>
            </a:r>
            <a:r>
              <a:rPr lang="it-IT" sz="2000" b="0" dirty="0"/>
              <a:t>Per questo motivo, negli ambienti specialistici si parla di una </a:t>
            </a:r>
            <a:r>
              <a:rPr lang="it-IT" sz="2000" dirty="0"/>
              <a:t>«memoria transculturale</a:t>
            </a:r>
            <a:r>
              <a:rPr lang="it-IT" sz="2000" b="0" dirty="0"/>
              <a:t>».</a:t>
            </a:r>
          </a:p>
        </p:txBody>
      </p:sp>
      <p:pic>
        <p:nvPicPr>
          <p:cNvPr id="2050" name="Picture 2" descr="Erinnerungskultur: Gehört zur deutschen Erinnerungskultur neben dem Gedenken an Staatsverbrechen (links das Holocaust-Mahnmal in Berlin) nicht auch die Demokratiegeschichte, wie sie die Paulskirche in Frankfurt am Main (rechts) symbolisiert?">
            <a:extLst>
              <a:ext uri="{FF2B5EF4-FFF2-40B4-BE49-F238E27FC236}">
                <a16:creationId xmlns:a16="http://schemas.microsoft.com/office/drawing/2014/main" id="{71E3975A-1CF7-A46A-3B53-44AD104D2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52475"/>
            <a:ext cx="7333233" cy="41212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1. September: Bush-Regierung dachte an Atomschlag - DER SPIEGEL">
            <a:extLst>
              <a:ext uri="{FF2B5EF4-FFF2-40B4-BE49-F238E27FC236}">
                <a16:creationId xmlns:a16="http://schemas.microsoft.com/office/drawing/2014/main" id="{36F50711-A242-DAA8-5426-7D9794F78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4405745"/>
            <a:ext cx="3066738" cy="204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6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FF132-D7C8-3601-B44C-6E28A7DFE013}"/>
              </a:ext>
            </a:extLst>
          </p:cNvPr>
          <p:cNvSpPr>
            <a:spLocks noGrp="1"/>
          </p:cNvSpPr>
          <p:nvPr>
            <p:ph type="title"/>
          </p:nvPr>
        </p:nvSpPr>
        <p:spPr>
          <a:xfrm>
            <a:off x="294967" y="376010"/>
            <a:ext cx="5319252" cy="6113279"/>
          </a:xfrm>
        </p:spPr>
        <p:txBody>
          <a:bodyPr anchor="t">
            <a:normAutofit fontScale="90000"/>
          </a:bodyPr>
          <a:lstStyle/>
          <a:p>
            <a:r>
              <a:rPr lang="it-IT" sz="2000" dirty="0"/>
              <a:t>- Da considerare: </a:t>
            </a:r>
            <a:br>
              <a:rPr lang="it-IT" sz="2000" dirty="0"/>
            </a:br>
            <a:br>
              <a:rPr lang="it-IT" sz="2000" b="0" dirty="0"/>
            </a:br>
            <a:r>
              <a:rPr lang="it-IT" sz="2000" b="0" dirty="0"/>
              <a:t>- </a:t>
            </a:r>
            <a:r>
              <a:rPr lang="it-IT" sz="2000" dirty="0"/>
              <a:t>Ricordare e/o dimenticare</a:t>
            </a:r>
            <a:r>
              <a:rPr lang="it-IT" sz="2000" b="0" dirty="0"/>
              <a:t>? Chi decide cosa c’è da far entrare nella memoria collettiva?</a:t>
            </a:r>
            <a:br>
              <a:rPr lang="it-IT" sz="2000" b="0" dirty="0"/>
            </a:br>
            <a:br>
              <a:rPr lang="it-IT" sz="2000" b="0" dirty="0"/>
            </a:br>
            <a:r>
              <a:rPr lang="it-IT" sz="2000" b="0" dirty="0"/>
              <a:t>- Memoria comunicativa e culturale possono </a:t>
            </a:r>
            <a:r>
              <a:rPr lang="it-IT" sz="2000" dirty="0"/>
              <a:t>essere completamente diverso</a:t>
            </a:r>
            <a:r>
              <a:rPr lang="it-IT" sz="2000" b="0" dirty="0"/>
              <a:t> = «</a:t>
            </a:r>
            <a:r>
              <a:rPr lang="it-IT" sz="2000" b="0" dirty="0" err="1"/>
              <a:t>Ged</a:t>
            </a:r>
            <a:r>
              <a:rPr lang="de-DE" sz="2000" b="0" dirty="0" err="1"/>
              <a:t>ächtnisgemeinschaft</a:t>
            </a:r>
            <a:r>
              <a:rPr lang="de-DE" sz="2000" b="0" dirty="0"/>
              <a:t>“ (P. Nora)</a:t>
            </a:r>
            <a:br>
              <a:rPr lang="de-DE" sz="2000" b="0" dirty="0"/>
            </a:br>
            <a:br>
              <a:rPr lang="de-DE" sz="2000" b="0" dirty="0"/>
            </a:br>
            <a:r>
              <a:rPr lang="de-DE" sz="2000" b="0" dirty="0"/>
              <a:t>- </a:t>
            </a:r>
            <a:r>
              <a:rPr lang="de-DE" sz="2000" b="0" dirty="0" err="1"/>
              <a:t>Che</a:t>
            </a:r>
            <a:r>
              <a:rPr lang="de-DE" sz="2000" b="0" dirty="0"/>
              <a:t> memoria in </a:t>
            </a:r>
            <a:r>
              <a:rPr lang="de-DE" sz="2000" b="0" dirty="0" err="1"/>
              <a:t>società</a:t>
            </a:r>
            <a:r>
              <a:rPr lang="de-DE" sz="2000" b="0" dirty="0"/>
              <a:t> sempre </a:t>
            </a:r>
            <a:r>
              <a:rPr lang="de-DE" sz="2000" dirty="0" err="1"/>
              <a:t>pi</a:t>
            </a:r>
            <a:r>
              <a:rPr lang="it-IT" sz="2000" dirty="0"/>
              <a:t>ù multiculturali</a:t>
            </a:r>
            <a:r>
              <a:rPr lang="it-IT" sz="2000" b="0" dirty="0"/>
              <a:t>?</a:t>
            </a:r>
            <a:br>
              <a:rPr lang="it-IT" sz="2000" b="0" dirty="0"/>
            </a:br>
            <a:br>
              <a:rPr lang="it-IT" sz="2000" b="0" dirty="0"/>
            </a:br>
            <a:r>
              <a:rPr lang="it-IT" sz="2000" b="0" dirty="0"/>
              <a:t>- </a:t>
            </a:r>
            <a:r>
              <a:rPr lang="it-IT" sz="2000" dirty="0"/>
              <a:t>Intelligenza artificiale</a:t>
            </a:r>
            <a:r>
              <a:rPr lang="it-IT" sz="2000" b="0" dirty="0"/>
              <a:t>?</a:t>
            </a:r>
            <a:br>
              <a:rPr lang="it-IT" sz="2000" b="0" dirty="0"/>
            </a:br>
            <a:br>
              <a:rPr lang="it-IT" sz="2000" b="0" dirty="0"/>
            </a:br>
            <a:r>
              <a:rPr lang="it-IT" sz="2000" b="0" dirty="0"/>
              <a:t>- </a:t>
            </a:r>
            <a:r>
              <a:rPr lang="it-IT" sz="2000" dirty="0" err="1"/>
              <a:t>Dialogisches</a:t>
            </a:r>
            <a:r>
              <a:rPr lang="it-IT" sz="2000" dirty="0"/>
              <a:t> </a:t>
            </a:r>
            <a:r>
              <a:rPr lang="it-IT" sz="2000" dirty="0" err="1"/>
              <a:t>Erinnern</a:t>
            </a:r>
            <a:r>
              <a:rPr lang="it-IT" sz="2000" dirty="0"/>
              <a:t>? Martin </a:t>
            </a:r>
            <a:r>
              <a:rPr lang="it-IT" sz="2000" dirty="0" err="1"/>
              <a:t>Sabrow</a:t>
            </a:r>
            <a:r>
              <a:rPr lang="it-IT" sz="2000" b="0" i="1" dirty="0"/>
              <a:t>:  La memoria dialogica, che intende sostituire la griglia limitata delle </a:t>
            </a:r>
            <a:r>
              <a:rPr lang="it-IT" sz="2000" i="1" dirty="0"/>
              <a:t>costruzioni della memoria nazionale con una griglia europea più efficace</a:t>
            </a:r>
            <a:r>
              <a:rPr lang="it-IT" sz="2000" b="0" i="1" dirty="0"/>
              <a:t>, si fonda sia sull’utilità pratica che sul valore analitico: vuole essere valutata in base alla sua </a:t>
            </a:r>
            <a:r>
              <a:rPr lang="it-IT" sz="2000" i="1" dirty="0"/>
              <a:t>capacità di rafforzare il dialogo transnazionale </a:t>
            </a:r>
            <a:r>
              <a:rPr lang="it-IT" sz="2000" b="0" i="1" dirty="0"/>
              <a:t>e di arginare la guerra civile dei ricordi.</a:t>
            </a:r>
            <a:br>
              <a:rPr lang="it-IT" sz="2000" b="0" i="1" dirty="0"/>
            </a:br>
            <a:r>
              <a:rPr lang="it-IT" sz="1100" b="0" i="1" dirty="0" err="1"/>
              <a:t>chrome</a:t>
            </a:r>
            <a:r>
              <a:rPr lang="it-IT" sz="1100" b="0" i="1" dirty="0"/>
              <a:t>-extension://</a:t>
            </a:r>
            <a:r>
              <a:rPr lang="it-IT" sz="1100" b="0" i="1" dirty="0" err="1"/>
              <a:t>efaidnbmnnnibpcajpcglclefindmkaj</a:t>
            </a:r>
            <a:r>
              <a:rPr lang="it-IT" sz="1100" b="0" i="1" dirty="0"/>
              <a:t>/https://zeithistorische-forschungen.de/sites/default/files/medien/Druckausgabe/2007-3/ZF_3_2007_386_392_Sabrow.pdf</a:t>
            </a:r>
          </a:p>
        </p:txBody>
      </p:sp>
      <p:pic>
        <p:nvPicPr>
          <p:cNvPr id="6" name="Immagine 5">
            <a:extLst>
              <a:ext uri="{FF2B5EF4-FFF2-40B4-BE49-F238E27FC236}">
                <a16:creationId xmlns:a16="http://schemas.microsoft.com/office/drawing/2014/main" id="{7734696E-3FEC-CB3F-6E66-B38D1C3ACACA}"/>
              </a:ext>
            </a:extLst>
          </p:cNvPr>
          <p:cNvPicPr>
            <a:picLocks noChangeAspect="1"/>
          </p:cNvPicPr>
          <p:nvPr/>
        </p:nvPicPr>
        <p:blipFill>
          <a:blip r:embed="rId2"/>
          <a:srcRect l="5455" r="30273" b="-1"/>
          <a:stretch>
            <a:fillRect/>
          </a:stretch>
        </p:blipFill>
        <p:spPr>
          <a:xfrm>
            <a:off x="5847377" y="454669"/>
            <a:ext cx="6159500" cy="5390822"/>
          </a:xfrm>
          <a:prstGeom prst="rect">
            <a:avLst/>
          </a:prstGeom>
          <a:noFill/>
        </p:spPr>
      </p:pic>
    </p:spTree>
    <p:extLst>
      <p:ext uri="{BB962C8B-B14F-4D97-AF65-F5344CB8AC3E}">
        <p14:creationId xmlns:p14="http://schemas.microsoft.com/office/powerpoint/2010/main" val="82913455"/>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docProps/app.xml><?xml version="1.0" encoding="utf-8"?>
<Properties xmlns="http://schemas.openxmlformats.org/officeDocument/2006/extended-properties" xmlns:vt="http://schemas.openxmlformats.org/officeDocument/2006/docPropsVTypes">
  <TotalTime>468</TotalTime>
  <Words>677</Words>
  <Application>Microsoft Office PowerPoint</Application>
  <PresentationFormat>Widescreen</PresentationFormat>
  <Paragraphs>10</Paragraphs>
  <Slides>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Neue Haas Grotesk Text Pro</vt:lpstr>
      <vt:lpstr>Helena</vt:lpstr>
      <vt:lpstr>Teorie della memoria collettiva</vt:lpstr>
      <vt:lpstr>Maurice Halbwachs  (1877 Reims – 1945  Buchenwald)</vt:lpstr>
      <vt:lpstr>Memoria collettiva</vt:lpstr>
      <vt:lpstr>Presentazione standard di PowerPoint</vt:lpstr>
      <vt:lpstr>- Jan Assmann distingue due forme di memoria collettiva: la memoria comunicativa e la memoria culturale.   - Per questa suddivisione si avvale delle ricerche dell’etnologo Jan Vansina sul passato delle culture orali. Vansina sottolinea che in tali società la memoria degli eventi passati risale solo a 80-100 anni fa, dopodiché si apre un vuoto, a cui si ricollega solo il livello temporale delle tradizioni sulle origini.   - Egli definisce questo vuoto come The floating gap. Per la memoria di gruppo, tuttavia, questa lacuna non esiste realmente, poiché i due livelli temporali, dal punto di vista dei membri del gruppo, si congiungono direttamente.    - Ciononostante, il concetto di floating gap è importante, poiché secondo Assmann questa separazione tra passato recente e tradizione delle origini corrisponde a due diversi tipi di memoria, quella comunicativa e quella culturale.</vt:lpstr>
      <vt:lpstr>Presentazione standard di PowerPoint</vt:lpstr>
      <vt:lpstr>Le memorie condivise (es. Shoah, genocidio in Rwanda…) al di là dei confini nazionali e delle culture sono definite dagli esperti proprio come «paradigmi itineranti». Nel nostro mondo globalizzato, caratterizzato da numerose società migratorie, ciò vale per la maggior parte delle memorie collettive. Per questo motivo, negli ambienti specialistici si parla di una «memoria transculturale».</vt:lpstr>
      <vt:lpstr>- Da considerare:   - Ricordare e/o dimenticare? Chi decide cosa c’è da far entrare nella memoria collettiva?  - Memoria comunicativa e culturale possono essere completamente diverso = «Gedächtnisgemeinschaft“ (P. Nora)  - Che memoria in società sempre più multiculturali?  - Intelligenza artificiale?  - Dialogisches Erinnern? Martin Sabrow:  La memoria dialogica, che intende sostituire la griglia limitata delle costruzioni della memoria nazionale con una griglia europea più efficace, si fonda sia sull’utilità pratica che sul valore analitico: vuole essere valutata in base alla sua capacità di rafforzare il dialogo transnazionale e di arginare la guerra civile dei ricordi. chrome-extension://efaidnbmnnnibpcajpcglclefindmkaj/https://zeithistorische-forschungen.de/sites/default/files/medien/Druckausgabe/2007-3/ZF_3_2007_386_392_Sabrow.pdf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Kulturhaus Goerz</dc:creator>
  <cp:lastModifiedBy>Kulturhaus Goerz</cp:lastModifiedBy>
  <cp:revision>5</cp:revision>
  <dcterms:created xsi:type="dcterms:W3CDTF">2026-05-12T07:27:25Z</dcterms:created>
  <dcterms:modified xsi:type="dcterms:W3CDTF">2026-05-12T15:16:04Z</dcterms:modified>
</cp:coreProperties>
</file>