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535" r:id="rId3"/>
    <p:sldId id="459" r:id="rId4"/>
    <p:sldId id="547" r:id="rId5"/>
    <p:sldId id="383" r:id="rId6"/>
    <p:sldId id="536" r:id="rId7"/>
    <p:sldId id="537" r:id="rId8"/>
    <p:sldId id="429" r:id="rId9"/>
    <p:sldId id="494" r:id="rId10"/>
    <p:sldId id="538" r:id="rId11"/>
    <p:sldId id="341" r:id="rId12"/>
    <p:sldId id="539" r:id="rId13"/>
    <p:sldId id="540" r:id="rId14"/>
    <p:sldId id="548" r:id="rId15"/>
    <p:sldId id="549" r:id="rId16"/>
    <p:sldId id="550" r:id="rId17"/>
    <p:sldId id="551" r:id="rId18"/>
    <p:sldId id="560" r:id="rId19"/>
    <p:sldId id="346" r:id="rId20"/>
    <p:sldId id="561" r:id="rId21"/>
    <p:sldId id="562" r:id="rId22"/>
    <p:sldId id="563" r:id="rId23"/>
    <p:sldId id="564" r:id="rId24"/>
    <p:sldId id="443" r:id="rId25"/>
    <p:sldId id="553" r:id="rId26"/>
    <p:sldId id="554" r:id="rId27"/>
    <p:sldId id="555" r:id="rId28"/>
    <p:sldId id="556" r:id="rId29"/>
    <p:sldId id="565" r:id="rId30"/>
    <p:sldId id="444" r:id="rId31"/>
    <p:sldId id="557" r:id="rId32"/>
    <p:sldId id="559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64AE-815B-41BA-BFA6-2BD79D5B9923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8893-517C-4819-8B9F-1F97C25414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8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AE976-94F1-1947-ACC5-7909C447D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49201F-2CC4-E5F1-D4D2-57B97EDD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9EE544-14A4-74AB-E6F3-883A86B2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7B1470-CC07-CC40-AF7F-025DE52E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A0A29-6041-607C-E454-B90C0A0D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58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F09CB-03C3-E44E-6CA4-0E9F62BD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AB71DF-5CF4-6193-0ACB-E850C5184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A0761F-7296-C9E9-FA21-535C3047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6855CA-C1D5-A2C1-D01E-DA188932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018283-6C08-2BEC-5EEA-2955A21D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6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AD63A7-1DA8-42FD-E977-B554E6633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DCDC59-F6F8-80C4-4701-23A80D555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21E467-3411-C11A-5FE3-488EB1C3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4BA38-6B39-4EE1-A3A8-DA39B08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5FC8FB-C170-7AF3-FF1D-60DD412A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708B4-34C8-D743-9664-EE7DBA63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52E59-47D9-3920-9B59-ECB1C091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159D8-90B4-822E-74C7-2A4FEEBD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A8211B-4366-ADC4-1047-25720DF7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BD2AE-4794-7CE5-9FF8-3648D897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4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A086B-5062-2260-D1B6-E91D2079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2BF2E3-B9E5-7A7E-1D4E-0EB138DC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9F63E0-5816-64C7-7AA0-CBCAC41E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4068F-A071-5E68-CD79-591D5ECE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4AF8C4-2BAE-0838-125A-0423F3E2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57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7F1EC-0553-C20B-E645-BA26C047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EE4D4-3313-FC01-2E25-7B8D564FF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3D1B82-B6D5-3B4D-BDBF-662D0A537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DCE704-A178-6013-C851-5EF90004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7BAC34-1ED7-595F-9B4F-BF6C40D8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98C98B-1006-2250-E99E-92138441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9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51D5B-74A4-B002-E088-413D323F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6C021B-846C-E0F0-5845-C47A11D5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F369CA-4C3B-779E-BAFB-56783AF93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9444F6-CEFF-5E79-800B-067650937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CF89D1-6299-1054-2F7E-DBA7F0BBD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F5B186-3F11-EF5D-C15E-3EC31DCB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61B5E4-0A32-F5D0-0336-9E2D6A81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B153C9-43C6-BA4E-3390-DA0CEF60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87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68865-D36F-323F-4094-179C46DC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148BB1-E9F2-7254-7811-FCCA43DD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DCA311-084A-82EC-4202-C757881F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C783D7-84D5-A45D-77AC-6C8CE131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82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5FB4A4-7ED9-CFF7-89BD-FE5CE98D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2737D2-0E18-8E0E-8C11-3E97838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987BD5-462D-B3E7-3561-DED96EE7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18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18E29-EAC6-CCE1-641D-B985895B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2BB71-FCAD-A5F1-A774-5B3AE076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4FE2D-C718-AF56-FF8A-38DC82972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034A5B-D5E2-5A41-389A-31358A2B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1A6EC-E958-0901-7DF1-F841B92C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E5B529-0D7F-5124-CC59-D37A0AA3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62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B7D45-387A-047A-C698-8FF0EB93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E22413-8CE7-DAB3-E7BF-845D72DB2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B7F9E8-64B7-F604-D2D1-6A15413B9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33CF-4833-4A38-2E36-AB4B3CC1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6D2788-5A0F-4D06-206E-ADC4A9A0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C9A02E-289B-2E9E-68A6-F2295738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65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329B5D-0A40-6F3F-9438-6D5DDBF2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CA965A-5578-3970-4F8C-05724E9E6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4BFBFC-CB33-36ED-9831-4DD17CF61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AD46-278D-4B83-9382-ECBC8337E706}" type="datetimeFigureOut">
              <a:rPr lang="cs-CZ" smtClean="0"/>
              <a:t>17.05.2026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FDFB20-ECDC-4F10-4DC5-605A4FCD8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13C84-2401-FD76-C9E3-A35808CB4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D7C3-1C66-4014-8536-E70A59FFAA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93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13D0D-3B51-C957-EA2C-12700EDEC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Czechoslovakia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20th </a:t>
            </a:r>
            <a:r>
              <a:rPr lang="cs-CZ" dirty="0" err="1"/>
              <a:t>Century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51BE40-3893-6992-3768-FB032E983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sz="3200" dirty="0"/>
              <a:t>Milada Polišenská</a:t>
            </a:r>
          </a:p>
          <a:p>
            <a:r>
              <a:rPr lang="cs-CZ" sz="3200" dirty="0"/>
              <a:t>Anglo-</a:t>
            </a:r>
            <a:r>
              <a:rPr lang="cs-CZ" sz="3200" dirty="0" err="1"/>
              <a:t>American</a:t>
            </a:r>
            <a:r>
              <a:rPr lang="cs-CZ" sz="3200" dirty="0"/>
              <a:t> University, Prague, </a:t>
            </a:r>
            <a:r>
              <a:rPr lang="cs-CZ" sz="3200" dirty="0" err="1"/>
              <a:t>Czechia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444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3D2DA-87B0-4323-4BD9-AC8BAC24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1st Republic – 1918-1938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DBDA45-300C-4FCD-D45D-2D4849E775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Idealized</a:t>
            </a:r>
            <a:endParaRPr lang="cs-CZ" dirty="0"/>
          </a:p>
          <a:p>
            <a:r>
              <a:rPr lang="cs-CZ" dirty="0"/>
              <a:t>Masaryk – very </a:t>
            </a:r>
            <a:r>
              <a:rPr lang="cs-CZ" dirty="0" err="1"/>
              <a:t>popular</a:t>
            </a:r>
            <a:r>
              <a:rPr lang="cs-CZ" dirty="0"/>
              <a:t> and </a:t>
            </a:r>
            <a:r>
              <a:rPr lang="cs-CZ" dirty="0" err="1"/>
              <a:t>iconic</a:t>
            </a:r>
            <a:r>
              <a:rPr lang="cs-CZ" dirty="0"/>
              <a:t> </a:t>
            </a:r>
          </a:p>
          <a:p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Czechoslovakism</a:t>
            </a:r>
            <a:r>
              <a:rPr lang="cs-CZ" dirty="0"/>
              <a:t> </a:t>
            </a:r>
          </a:p>
          <a:p>
            <a:r>
              <a:rPr lang="cs-CZ" dirty="0" err="1"/>
              <a:t>Unitary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</a:p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: </a:t>
            </a:r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dirty="0" err="1"/>
              <a:t>autonomist</a:t>
            </a:r>
            <a:r>
              <a:rPr lang="cs-CZ" dirty="0"/>
              <a:t>; German and  </a:t>
            </a:r>
            <a:r>
              <a:rPr lang="cs-CZ" dirty="0" err="1"/>
              <a:t>Hungarian</a:t>
            </a:r>
            <a:r>
              <a:rPr lang="cs-CZ" dirty="0"/>
              <a:t>  minority </a:t>
            </a:r>
            <a:r>
              <a:rPr lang="cs-CZ" dirty="0" err="1"/>
              <a:t>radicalized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Hitler </a:t>
            </a:r>
            <a:r>
              <a:rPr lang="cs-CZ" dirty="0" err="1"/>
              <a:t>came</a:t>
            </a:r>
            <a:r>
              <a:rPr lang="cs-CZ" dirty="0"/>
              <a:t> to </a:t>
            </a:r>
            <a:r>
              <a:rPr lang="cs-CZ" dirty="0" err="1"/>
              <a:t>power</a:t>
            </a:r>
            <a:r>
              <a:rPr lang="cs-CZ" dirty="0"/>
              <a:t> in Germany : </a:t>
            </a:r>
          </a:p>
          <a:p>
            <a:r>
              <a:rPr lang="cs-CZ" altLang="cs-CZ" dirty="0" err="1"/>
              <a:t>Culmination</a:t>
            </a:r>
            <a:r>
              <a:rPr lang="cs-CZ" altLang="cs-CZ" dirty="0"/>
              <a:t>:  </a:t>
            </a:r>
            <a:r>
              <a:rPr lang="cs-CZ" altLang="cs-CZ" dirty="0" err="1"/>
              <a:t>Munich</a:t>
            </a:r>
            <a:r>
              <a:rPr lang="cs-CZ" altLang="cs-CZ" dirty="0"/>
              <a:t> </a:t>
            </a:r>
            <a:r>
              <a:rPr lang="cs-CZ" altLang="cs-CZ" dirty="0" err="1"/>
              <a:t>Dictate</a:t>
            </a:r>
            <a:r>
              <a:rPr lang="cs-CZ" altLang="cs-CZ" dirty="0"/>
              <a:t>, </a:t>
            </a:r>
            <a:r>
              <a:rPr lang="cs-CZ" altLang="cs-CZ" dirty="0" err="1"/>
              <a:t>September</a:t>
            </a:r>
            <a:r>
              <a:rPr lang="cs-CZ" altLang="cs-CZ" dirty="0"/>
              <a:t>  29, 1938 </a:t>
            </a:r>
            <a:endParaRPr lang="en-US" alt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F8A316-07C3-A10D-B148-8A05BD0BF3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1424" y="1825625"/>
            <a:ext cx="4156075" cy="28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Ethnic structure</a:t>
            </a:r>
            <a:endParaRPr lang="en-US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Population total: 15 millions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Czech Lands (Bohemia and Moravia): 10 mil.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Slovakia:  5 mil.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/>
              <a:t> In detail: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400"/>
              <a:t> </a:t>
            </a:r>
            <a:r>
              <a:rPr lang="cs-CZ" altLang="cs-CZ" sz="2400"/>
              <a:t>Czechs: </a:t>
            </a:r>
            <a:r>
              <a:rPr lang="en-US" altLang="cs-CZ" sz="2400"/>
              <a:t>6,7 mil</a:t>
            </a:r>
            <a:r>
              <a:rPr lang="cs-CZ" altLang="cs-CZ" sz="2400"/>
              <a:t>. </a:t>
            </a:r>
            <a:r>
              <a:rPr lang="en-US" altLang="cs-CZ" sz="2400"/>
              <a:t> = 51 % </a:t>
            </a:r>
            <a:r>
              <a:rPr lang="cs-CZ" altLang="cs-CZ" sz="2400"/>
              <a:t>of population </a:t>
            </a:r>
            <a:br>
              <a:rPr lang="en-US" altLang="cs-CZ" sz="2400"/>
            </a:br>
            <a:r>
              <a:rPr lang="cs-CZ" altLang="cs-CZ" sz="2400"/>
              <a:t>Germans: </a:t>
            </a:r>
            <a:r>
              <a:rPr lang="en-US" altLang="cs-CZ" sz="2400"/>
              <a:t>3,1 milionu = 23,4 %</a:t>
            </a:r>
            <a:br>
              <a:rPr lang="en-US" altLang="cs-CZ" sz="2400"/>
            </a:br>
            <a:r>
              <a:rPr lang="cs-CZ" altLang="cs-CZ" sz="2400"/>
              <a:t>Slovaks: </a:t>
            </a:r>
            <a:r>
              <a:rPr lang="en-US" altLang="cs-CZ" sz="2400"/>
              <a:t>1,9 mi</a:t>
            </a:r>
            <a:r>
              <a:rPr lang="cs-CZ" altLang="cs-CZ" sz="2400"/>
              <a:t>l. </a:t>
            </a:r>
            <a:r>
              <a:rPr lang="en-US" altLang="cs-CZ" sz="2400"/>
              <a:t> = 14,5 %</a:t>
            </a:r>
            <a:br>
              <a:rPr lang="en-US" altLang="cs-CZ" sz="2400"/>
            </a:br>
            <a:r>
              <a:rPr lang="cs-CZ" altLang="cs-CZ" sz="2400"/>
              <a:t>Hungarians: </a:t>
            </a:r>
            <a:r>
              <a:rPr lang="en-US" altLang="cs-CZ" sz="2400"/>
              <a:t>750,000</a:t>
            </a:r>
            <a:br>
              <a:rPr lang="en-US" altLang="cs-CZ" sz="2400"/>
            </a:br>
            <a:r>
              <a:rPr lang="cs-CZ" altLang="cs-CZ" sz="2400"/>
              <a:t>Poles: </a:t>
            </a:r>
            <a:r>
              <a:rPr lang="en-US" altLang="cs-CZ" sz="2400"/>
              <a:t>76,000</a:t>
            </a:r>
            <a:br>
              <a:rPr lang="en-US" altLang="cs-CZ" sz="2400"/>
            </a:br>
            <a:r>
              <a:rPr lang="cs-CZ" altLang="cs-CZ" sz="2400"/>
              <a:t>Ruthenians: </a:t>
            </a:r>
            <a:r>
              <a:rPr lang="en-US" altLang="cs-CZ" sz="2400"/>
              <a:t> 462.000</a:t>
            </a:r>
            <a:br>
              <a:rPr lang="en-US" altLang="cs-CZ" sz="2400"/>
            </a:br>
            <a:r>
              <a:rPr lang="cs-CZ" altLang="cs-CZ" sz="2400"/>
              <a:t>Jews: </a:t>
            </a:r>
            <a:r>
              <a:rPr lang="en-US" altLang="cs-CZ" sz="2400"/>
              <a:t>181,000</a:t>
            </a:r>
            <a:br>
              <a:rPr lang="en-US" altLang="cs-CZ" sz="2400"/>
            </a:br>
            <a:endParaRPr lang="en-US" altLang="cs-CZ" sz="2400"/>
          </a:p>
        </p:txBody>
      </p:sp>
    </p:spTree>
    <p:extLst>
      <p:ext uri="{BB962C8B-B14F-4D97-AF65-F5344CB8AC3E}">
        <p14:creationId xmlns:p14="http://schemas.microsoft.com/office/powerpoint/2010/main" val="18892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DEE05-05E6-1435-ECC3-BA166289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dirty="0"/>
            </a:br>
            <a:r>
              <a:rPr lang="cs-CZ" sz="3600" dirty="0"/>
              <a:t>4. </a:t>
            </a:r>
            <a:r>
              <a:rPr lang="cs-CZ" sz="3600" dirty="0" err="1"/>
              <a:t>Munich</a:t>
            </a:r>
            <a:r>
              <a:rPr lang="cs-CZ" sz="3600" dirty="0"/>
              <a:t> </a:t>
            </a:r>
            <a:r>
              <a:rPr lang="cs-CZ" sz="3600" dirty="0" err="1"/>
              <a:t>Dictate</a:t>
            </a:r>
            <a:r>
              <a:rPr lang="cs-CZ" sz="3600" dirty="0"/>
              <a:t>, </a:t>
            </a:r>
            <a:r>
              <a:rPr lang="cs-CZ" sz="3600" dirty="0" err="1"/>
              <a:t>occupation</a:t>
            </a:r>
            <a:r>
              <a:rPr lang="cs-CZ" sz="3600" dirty="0"/>
              <a:t> by </a:t>
            </a:r>
            <a:r>
              <a:rPr lang="cs-CZ" sz="3600" dirty="0" err="1"/>
              <a:t>Nazi</a:t>
            </a:r>
            <a:r>
              <a:rPr lang="cs-CZ" sz="3600" dirty="0"/>
              <a:t> Germany, independent </a:t>
            </a:r>
            <a:br>
              <a:rPr lang="cs-CZ" sz="3600" dirty="0"/>
            </a:br>
            <a:r>
              <a:rPr lang="cs-CZ" sz="3600" dirty="0"/>
              <a:t>Slovakia, </a:t>
            </a:r>
            <a:r>
              <a:rPr lang="cs-CZ" sz="3600" dirty="0" err="1"/>
              <a:t>government</a:t>
            </a:r>
            <a:r>
              <a:rPr lang="cs-CZ" sz="3600" dirty="0"/>
              <a:t> and President in exile 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A401E9-A0A0-9782-8362-A777AA761A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29-30 </a:t>
            </a:r>
            <a:r>
              <a:rPr lang="cs-CZ" dirty="0" err="1"/>
              <a:t>September</a:t>
            </a:r>
            <a:r>
              <a:rPr lang="cs-CZ" dirty="0"/>
              <a:t> 1938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C9D1A11-9A86-1FF2-F705-F02007D5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2605088"/>
            <a:ext cx="4762500" cy="3571875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8539F98-DF70-FEAD-5DA8-CA7B185616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8305" y="2336942"/>
            <a:ext cx="4761389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9314D-13EE-9185-BAF6-A55B4B91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72535-E452-4575-389E-41D8862824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Context</a:t>
            </a:r>
            <a:endParaRPr lang="cs-CZ" dirty="0"/>
          </a:p>
          <a:p>
            <a:r>
              <a:rPr lang="cs-CZ" dirty="0" err="1"/>
              <a:t>Cz</a:t>
            </a:r>
            <a:r>
              <a:rPr lang="cs-CZ" dirty="0"/>
              <a:t>. Beneš </a:t>
            </a:r>
            <a:r>
              <a:rPr lang="cs-CZ" dirty="0" err="1"/>
              <a:t>abdicated</a:t>
            </a:r>
            <a:r>
              <a:rPr lang="cs-CZ" dirty="0"/>
              <a:t>  on 5 </a:t>
            </a:r>
            <a:r>
              <a:rPr lang="cs-CZ" dirty="0" err="1"/>
              <a:t>October</a:t>
            </a:r>
            <a:r>
              <a:rPr lang="cs-CZ" dirty="0"/>
              <a:t> and 22 </a:t>
            </a:r>
            <a:r>
              <a:rPr lang="cs-CZ" dirty="0" err="1"/>
              <a:t>October</a:t>
            </a:r>
            <a:r>
              <a:rPr lang="cs-CZ" dirty="0"/>
              <a:t>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London </a:t>
            </a:r>
          </a:p>
          <a:p>
            <a:r>
              <a:rPr lang="cs-CZ" dirty="0"/>
              <a:t>In </a:t>
            </a:r>
            <a:r>
              <a:rPr lang="cs-CZ" dirty="0" err="1"/>
              <a:t>November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Cz</a:t>
            </a:r>
            <a:r>
              <a:rPr lang="cs-CZ" dirty="0"/>
              <a:t>. President Emil Hácha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elected</a:t>
            </a:r>
            <a:r>
              <a:rPr lang="cs-CZ" dirty="0"/>
              <a:t> </a:t>
            </a:r>
          </a:p>
          <a:p>
            <a:r>
              <a:rPr lang="cs-CZ" dirty="0"/>
              <a:t>Slovakia </a:t>
            </a:r>
            <a:r>
              <a:rPr lang="cs-CZ" dirty="0" err="1"/>
              <a:t>declared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autonomy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455994-A5DE-C26A-BF8B-DB974DDC37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On </a:t>
            </a:r>
            <a:r>
              <a:rPr lang="cs-CZ" dirty="0" err="1"/>
              <a:t>March</a:t>
            </a:r>
            <a:r>
              <a:rPr lang="cs-CZ" dirty="0"/>
              <a:t> 15, 1939, </a:t>
            </a:r>
            <a:r>
              <a:rPr lang="cs-CZ" dirty="0" err="1"/>
              <a:t>Nazi</a:t>
            </a:r>
            <a:r>
              <a:rPr lang="cs-CZ" dirty="0"/>
              <a:t> Germany </a:t>
            </a:r>
            <a:r>
              <a:rPr lang="cs-CZ" dirty="0" err="1"/>
              <a:t>occupied</a:t>
            </a:r>
            <a:r>
              <a:rPr lang="cs-CZ" dirty="0"/>
              <a:t> Czech </a:t>
            </a:r>
            <a:r>
              <a:rPr lang="cs-CZ" dirty="0" err="1"/>
              <a:t>lands</a:t>
            </a:r>
            <a:r>
              <a:rPr lang="cs-CZ" dirty="0"/>
              <a:t> and </a:t>
            </a:r>
            <a:r>
              <a:rPr lang="cs-CZ" dirty="0" err="1"/>
              <a:t>declared</a:t>
            </a:r>
            <a:r>
              <a:rPr lang="cs-CZ" dirty="0"/>
              <a:t> a </a:t>
            </a:r>
            <a:r>
              <a:rPr lang="cs-CZ" dirty="0" err="1"/>
              <a:t>Protectorate</a:t>
            </a:r>
            <a:r>
              <a:rPr lang="cs-CZ" dirty="0"/>
              <a:t> </a:t>
            </a:r>
            <a:r>
              <a:rPr lang="cs-CZ" dirty="0" err="1"/>
              <a:t>Böhmen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Mähren</a:t>
            </a:r>
            <a:r>
              <a:rPr lang="cs-CZ" dirty="0"/>
              <a:t> </a:t>
            </a:r>
          </a:p>
          <a:p>
            <a:r>
              <a:rPr lang="cs-CZ" dirty="0"/>
              <a:t>Slovakia </a:t>
            </a:r>
            <a:r>
              <a:rPr lang="cs-CZ" dirty="0" err="1"/>
              <a:t>separated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and </a:t>
            </a:r>
            <a:r>
              <a:rPr lang="cs-CZ" dirty="0" err="1"/>
              <a:t>declared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independent </a:t>
            </a:r>
            <a:r>
              <a:rPr lang="cs-CZ" dirty="0" err="1"/>
              <a:t>state</a:t>
            </a:r>
            <a:r>
              <a:rPr lang="cs-CZ" dirty="0"/>
              <a:t> and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ally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Germany </a:t>
            </a:r>
          </a:p>
          <a:p>
            <a:r>
              <a:rPr lang="cs-CZ" dirty="0"/>
              <a:t>Period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Munich</a:t>
            </a:r>
            <a:r>
              <a:rPr lang="cs-CZ" dirty="0"/>
              <a:t> </a:t>
            </a:r>
            <a:r>
              <a:rPr lang="cs-CZ" dirty="0" err="1"/>
              <a:t>Dictate</a:t>
            </a:r>
            <a:r>
              <a:rPr lang="cs-CZ" dirty="0"/>
              <a:t> and </a:t>
            </a:r>
            <a:r>
              <a:rPr lang="cs-CZ" dirty="0" err="1"/>
              <a:t>Occupation</a:t>
            </a:r>
            <a:r>
              <a:rPr lang="cs-CZ" dirty="0"/>
              <a:t> = 2nd Republic </a:t>
            </a:r>
          </a:p>
        </p:txBody>
      </p:sp>
    </p:spTree>
    <p:extLst>
      <p:ext uri="{BB962C8B-B14F-4D97-AF65-F5344CB8AC3E}">
        <p14:creationId xmlns:p14="http://schemas.microsoft.com/office/powerpoint/2010/main" val="382773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7B30A-E4A3-BC14-95E4-B43679DF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Edvard Beneš in Exile and </a:t>
            </a:r>
            <a:r>
              <a:rPr lang="cs-CZ" dirty="0" err="1"/>
              <a:t>Government</a:t>
            </a:r>
            <a:r>
              <a:rPr lang="cs-CZ" dirty="0"/>
              <a:t> in Exile –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recognition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2820D-6CD0-9480-28C3-F8219FEC26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factors</a:t>
            </a:r>
            <a:r>
              <a:rPr lang="cs-CZ" b="1" dirty="0"/>
              <a:t>: </a:t>
            </a:r>
          </a:p>
          <a:p>
            <a:r>
              <a:rPr lang="cs-CZ" dirty="0" err="1"/>
              <a:t>Existing</a:t>
            </a:r>
            <a:r>
              <a:rPr lang="cs-CZ" dirty="0"/>
              <a:t> </a:t>
            </a:r>
            <a:r>
              <a:rPr lang="cs-CZ" dirty="0" err="1"/>
              <a:t>diplomatic</a:t>
            </a:r>
            <a:r>
              <a:rPr lang="cs-CZ" dirty="0"/>
              <a:t> </a:t>
            </a:r>
            <a:r>
              <a:rPr lang="cs-CZ" dirty="0" err="1"/>
              <a:t>missions</a:t>
            </a:r>
            <a:endParaRPr lang="cs-CZ" dirty="0"/>
          </a:p>
          <a:p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in France and in </a:t>
            </a:r>
            <a:r>
              <a:rPr lang="cs-CZ" dirty="0" err="1"/>
              <a:t>England</a:t>
            </a:r>
            <a:r>
              <a:rPr lang="cs-CZ" dirty="0"/>
              <a:t> </a:t>
            </a:r>
          </a:p>
          <a:p>
            <a:r>
              <a:rPr lang="cs-CZ" dirty="0" err="1"/>
              <a:t>Assassination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Reichsprotektor</a:t>
            </a:r>
            <a:r>
              <a:rPr lang="cs-CZ" dirty="0"/>
              <a:t> Reinhardt  Heydrich </a:t>
            </a:r>
          </a:p>
          <a:p>
            <a:r>
              <a:rPr lang="cs-CZ" dirty="0" err="1"/>
              <a:t>Martial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country, Lidice </a:t>
            </a:r>
          </a:p>
          <a:p>
            <a:r>
              <a:rPr lang="cs-CZ" dirty="0" err="1"/>
              <a:t>Questionable</a:t>
            </a:r>
            <a:r>
              <a:rPr lang="cs-CZ" dirty="0"/>
              <a:t>: Beneš </a:t>
            </a:r>
            <a:r>
              <a:rPr lang="cs-CZ" dirty="0" err="1"/>
              <a:t>abdicated</a:t>
            </a:r>
            <a:r>
              <a:rPr lang="cs-CZ" dirty="0"/>
              <a:t>, President in exile </a:t>
            </a:r>
            <a:r>
              <a:rPr lang="cs-CZ" dirty="0" err="1"/>
              <a:t>elected</a:t>
            </a:r>
            <a:r>
              <a:rPr lang="cs-CZ" dirty="0"/>
              <a:t> by </a:t>
            </a:r>
            <a:r>
              <a:rPr lang="cs-CZ" dirty="0" err="1"/>
              <a:t>whom</a:t>
            </a:r>
            <a:r>
              <a:rPr lang="cs-CZ" dirty="0"/>
              <a:t>???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9FEE1C-6EC4-836D-AA77-BD609D77D7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>
                <a:ea typeface="新細明體" charset="-120"/>
              </a:rPr>
              <a:t>Munich </a:t>
            </a:r>
            <a:r>
              <a:rPr lang="en-US" altLang="zh-TW" sz="2400" dirty="0" err="1">
                <a:ea typeface="新細明體" charset="-120"/>
              </a:rPr>
              <a:t>Syndrom</a:t>
            </a:r>
            <a:r>
              <a:rPr lang="en-US" altLang="zh-TW" sz="2400" dirty="0">
                <a:ea typeface="新細明體" charset="-120"/>
              </a:rPr>
              <a:t>, Munich Trauma </a:t>
            </a:r>
          </a:p>
          <a:p>
            <a:r>
              <a:rPr lang="en-US" altLang="zh-TW" sz="2400" dirty="0">
                <a:ea typeface="新細明體" charset="-120"/>
              </a:rPr>
              <a:t>Can an event </a:t>
            </a:r>
            <a:r>
              <a:rPr lang="cs-CZ" altLang="zh-TW" sz="2400" dirty="0" err="1">
                <a:ea typeface="新細明體" charset="-120"/>
              </a:rPr>
              <a:t>or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cs-CZ" altLang="zh-TW" sz="2400" dirty="0" err="1">
                <a:ea typeface="新細明體" charset="-120"/>
              </a:rPr>
              <a:t>process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to “break a </a:t>
            </a:r>
            <a:r>
              <a:rPr lang="en-US" altLang="zh-TW" sz="2400" dirty="0" err="1">
                <a:ea typeface="新細明體" charset="-120"/>
              </a:rPr>
              <a:t>nations’s</a:t>
            </a:r>
            <a:r>
              <a:rPr lang="en-US" altLang="zh-TW" sz="2400" dirty="0">
                <a:ea typeface="新細明體" charset="-120"/>
              </a:rPr>
              <a:t> back bone”?</a:t>
            </a:r>
          </a:p>
          <a:p>
            <a:r>
              <a:rPr lang="en-US" altLang="zh-TW" sz="2400" dirty="0">
                <a:ea typeface="新細明體" charset="-120"/>
              </a:rPr>
              <a:t>Fight or not to fight? Be or not to be?</a:t>
            </a:r>
          </a:p>
          <a:p>
            <a:r>
              <a:rPr lang="en-US" altLang="zh-TW" sz="2400" dirty="0">
                <a:ea typeface="新細明體" charset="-120"/>
              </a:rPr>
              <a:t>Lost battle does not mean a lost war</a:t>
            </a:r>
          </a:p>
          <a:p>
            <a:r>
              <a:rPr lang="en-US" altLang="zh-TW" sz="2400" dirty="0">
                <a:ea typeface="新細明體" charset="-120"/>
              </a:rPr>
              <a:t>Lessons from the Munich</a:t>
            </a:r>
            <a:endParaRPr lang="cs-CZ" altLang="zh-TW" sz="2400" dirty="0">
              <a:ea typeface="新細明體" charset="-120"/>
            </a:endParaRPr>
          </a:p>
          <a:p>
            <a:r>
              <a:rPr lang="cs-CZ" altLang="zh-TW" sz="2400" dirty="0" err="1">
                <a:ea typeface="新細明體" charset="-120"/>
              </a:rPr>
              <a:t>Interpretation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cs-CZ" altLang="zh-TW" sz="2400" dirty="0" err="1">
                <a:ea typeface="新細明體" charset="-120"/>
              </a:rPr>
              <a:t>used</a:t>
            </a:r>
            <a:r>
              <a:rPr lang="cs-CZ" altLang="zh-TW" sz="2400" dirty="0">
                <a:ea typeface="新細明體" charset="-120"/>
              </a:rPr>
              <a:t> by </a:t>
            </a:r>
            <a:r>
              <a:rPr lang="cs-CZ" altLang="zh-TW" sz="2400" dirty="0" err="1">
                <a:ea typeface="新細明體" charset="-120"/>
              </a:rPr>
              <a:t>surrent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cs-CZ" altLang="zh-TW" sz="2400" dirty="0" err="1">
                <a:ea typeface="新細明體" charset="-120"/>
              </a:rPr>
              <a:t>political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cs-CZ" altLang="zh-TW" sz="2400" dirty="0" err="1">
                <a:ea typeface="新細明體" charset="-120"/>
              </a:rPr>
              <a:t>interests</a:t>
            </a:r>
            <a:endParaRPr lang="cs-CZ" altLang="zh-TW" sz="2400" dirty="0">
              <a:ea typeface="新細明體" charset="-120"/>
            </a:endParaRPr>
          </a:p>
          <a:p>
            <a:r>
              <a:rPr lang="cs-CZ" altLang="zh-TW" sz="2400" dirty="0" err="1">
                <a:ea typeface="新細明體" charset="-120"/>
              </a:rPr>
              <a:t>Interpretative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cs-CZ" altLang="zh-TW" sz="2400" dirty="0" err="1">
                <a:ea typeface="新細明體" charset="-120"/>
              </a:rPr>
              <a:t>discourses</a:t>
            </a:r>
            <a:r>
              <a:rPr lang="cs-CZ" altLang="zh-TW" sz="2400" dirty="0">
                <a:ea typeface="新細明體" charset="-120"/>
              </a:rPr>
              <a:t> </a:t>
            </a:r>
            <a:r>
              <a:rPr lang="cs-CZ" altLang="zh-TW" sz="2400" dirty="0" err="1">
                <a:ea typeface="新細明體" charset="-120"/>
              </a:rPr>
              <a:t>today</a:t>
            </a:r>
            <a:endParaRPr lang="cs-CZ" altLang="zh-TW" sz="2400" dirty="0">
              <a:ea typeface="新細明體" charset="-120"/>
            </a:endParaRPr>
          </a:p>
          <a:p>
            <a:endParaRPr lang="en-US" altLang="zh-TW" sz="2400" dirty="0">
              <a:ea typeface="新細明體" charset="-12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9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b="1" dirty="0">
                <a:ea typeface="新細明體" charset="-120"/>
              </a:rPr>
              <a:t>Political goals of President Benes in exile</a:t>
            </a:r>
            <a:r>
              <a:rPr lang="cs-CZ" altLang="zh-TW" sz="2800" b="1" dirty="0">
                <a:ea typeface="新細明體" charset="-120"/>
              </a:rPr>
              <a:t> and </a:t>
            </a:r>
            <a:r>
              <a:rPr lang="cs-CZ" altLang="zh-TW" sz="2800" b="1" dirty="0" err="1">
                <a:ea typeface="新細明體" charset="-120"/>
              </a:rPr>
              <a:t>Czechoslovakia</a:t>
            </a:r>
            <a:r>
              <a:rPr lang="cs-CZ" altLang="zh-TW" sz="2800" b="1" dirty="0">
                <a:ea typeface="新細明體" charset="-120"/>
              </a:rPr>
              <a:t> 1945-1948</a:t>
            </a:r>
            <a:endParaRPr lang="en-US" altLang="cs-CZ" sz="28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Reestablishment of Czechoslovakia in the pre-war constitutional arrangement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Nullification of Munich Dictate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Balanced foreign policy (West and East)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charset="-120"/>
              </a:rPr>
              <a:t>National policy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zh-TW" dirty="0">
                <a:ea typeface="新細明體" charset="-120"/>
              </a:rPr>
              <a:t>State of</a:t>
            </a:r>
            <a:r>
              <a:rPr lang="cs-CZ" altLang="zh-TW" dirty="0">
                <a:ea typeface="新細明體" charset="-120"/>
              </a:rPr>
              <a:t> </a:t>
            </a:r>
            <a:r>
              <a:rPr lang="cs-CZ" altLang="zh-TW" dirty="0" err="1">
                <a:ea typeface="新細明體" charset="-120"/>
              </a:rPr>
              <a:t>only</a:t>
            </a:r>
            <a:r>
              <a:rPr lang="cs-CZ" altLang="zh-TW" dirty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 Czechs and Slovaks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zh-TW" dirty="0">
                <a:ea typeface="新細明體" charset="-120"/>
              </a:rPr>
              <a:t>State without Germans and Hungarians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zh-TW" dirty="0">
                <a:ea typeface="新細明體" charset="-120"/>
              </a:rPr>
              <a:t>Role of the Communists</a:t>
            </a:r>
            <a:endParaRPr lang="cs-CZ" altLang="zh-TW" dirty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zh-TW" dirty="0">
                <a:ea typeface="新細明體" charset="-120"/>
              </a:rPr>
              <a:t> </a:t>
            </a:r>
            <a:r>
              <a:rPr lang="cs-CZ" altLang="zh-TW" dirty="0" err="1">
                <a:ea typeface="新細明體" charset="-120"/>
              </a:rPr>
              <a:t>Position</a:t>
            </a:r>
            <a:r>
              <a:rPr lang="cs-CZ" altLang="zh-TW" dirty="0">
                <a:ea typeface="新細明體" charset="-120"/>
              </a:rPr>
              <a:t> </a:t>
            </a:r>
            <a:r>
              <a:rPr lang="cs-CZ" altLang="zh-TW" dirty="0" err="1">
                <a:ea typeface="新細明體" charset="-120"/>
              </a:rPr>
              <a:t>of</a:t>
            </a:r>
            <a:r>
              <a:rPr lang="cs-CZ" altLang="zh-TW" dirty="0">
                <a:ea typeface="新細明體" charset="-120"/>
              </a:rPr>
              <a:t>  </a:t>
            </a:r>
            <a:r>
              <a:rPr lang="cs-CZ" altLang="zh-TW" dirty="0" err="1">
                <a:ea typeface="新細明體" charset="-120"/>
              </a:rPr>
              <a:t>Allies</a:t>
            </a:r>
            <a:endParaRPr lang="en-US" altLang="zh-TW" dirty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1. Beneš </a:t>
            </a:r>
            <a:r>
              <a:rPr lang="cs-CZ" altLang="cs-CZ" dirty="0" err="1"/>
              <a:t>Presidential</a:t>
            </a:r>
            <a:r>
              <a:rPr lang="cs-CZ" altLang="cs-CZ" dirty="0"/>
              <a:t> </a:t>
            </a:r>
            <a:r>
              <a:rPr lang="cs-CZ" altLang="cs-CZ" dirty="0" err="1"/>
              <a:t>decrees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2. </a:t>
            </a:r>
            <a:r>
              <a:rPr lang="cs-CZ" altLang="cs-CZ" dirty="0" err="1"/>
              <a:t>Ethnic</a:t>
            </a:r>
            <a:r>
              <a:rPr lang="cs-CZ" altLang="cs-CZ" dirty="0"/>
              <a:t> </a:t>
            </a:r>
            <a:r>
              <a:rPr lang="cs-CZ" altLang="cs-CZ" dirty="0" err="1"/>
              <a:t>changes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Czechoslovakia</a:t>
            </a:r>
            <a:r>
              <a:rPr lang="cs-CZ" altLang="cs-CZ" dirty="0"/>
              <a:t> </a:t>
            </a:r>
            <a:r>
              <a:rPr lang="cs-CZ" altLang="cs-CZ" dirty="0" err="1"/>
              <a:t>Expulsion</a:t>
            </a:r>
            <a:r>
              <a:rPr lang="cs-CZ" altLang="cs-CZ" dirty="0"/>
              <a:t> and transfer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Germans</a:t>
            </a: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/>
              <a:t>- </a:t>
            </a:r>
            <a:r>
              <a:rPr lang="cs-CZ" altLang="cs-CZ" dirty="0" err="1"/>
              <a:t>Policy</a:t>
            </a:r>
            <a:r>
              <a:rPr lang="cs-CZ" altLang="cs-CZ" dirty="0"/>
              <a:t> </a:t>
            </a:r>
            <a:r>
              <a:rPr lang="cs-CZ" altLang="cs-CZ" dirty="0" err="1"/>
              <a:t>towards</a:t>
            </a:r>
            <a:r>
              <a:rPr lang="cs-CZ" altLang="cs-CZ" dirty="0"/>
              <a:t> </a:t>
            </a:r>
            <a:r>
              <a:rPr lang="cs-CZ" altLang="cs-CZ" dirty="0" err="1"/>
              <a:t>Hungarians</a:t>
            </a:r>
            <a:r>
              <a:rPr lang="cs-CZ" altLang="cs-CZ" dirty="0"/>
              <a:t>: </a:t>
            </a:r>
            <a:r>
              <a:rPr lang="cs-CZ" altLang="cs-CZ" dirty="0" err="1"/>
              <a:t>attemps</a:t>
            </a:r>
            <a:r>
              <a:rPr lang="cs-CZ" altLang="cs-CZ" dirty="0"/>
              <a:t> to </a:t>
            </a:r>
            <a:r>
              <a:rPr lang="cs-CZ" altLang="cs-CZ" dirty="0" err="1"/>
              <a:t>achieve</a:t>
            </a:r>
            <a:r>
              <a:rPr lang="cs-CZ" altLang="cs-CZ" dirty="0"/>
              <a:t> transfer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exchange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population</a:t>
            </a:r>
            <a:r>
              <a:rPr lang="cs-CZ" altLang="cs-CZ" dirty="0"/>
              <a:t>, </a:t>
            </a:r>
            <a:r>
              <a:rPr lang="cs-CZ" altLang="cs-CZ" dirty="0" err="1"/>
              <a:t>removal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Czechoslovak</a:t>
            </a:r>
            <a:r>
              <a:rPr lang="cs-CZ" altLang="cs-CZ" dirty="0"/>
              <a:t> </a:t>
            </a:r>
            <a:r>
              <a:rPr lang="cs-CZ" altLang="cs-CZ" dirty="0" err="1"/>
              <a:t>Citizenship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</a:t>
            </a:r>
            <a:r>
              <a:rPr lang="cs-CZ" altLang="cs-CZ" dirty="0" err="1"/>
              <a:t>Hungarians</a:t>
            </a:r>
            <a:r>
              <a:rPr lang="cs-CZ" altLang="cs-CZ" dirty="0"/>
              <a:t> </a:t>
            </a:r>
          </a:p>
          <a:p>
            <a:pPr eaLnBrk="1" hangingPunct="1"/>
            <a:r>
              <a:rPr lang="cs-CZ" altLang="cs-CZ" dirty="0" err="1"/>
              <a:t>Subcarpathian</a:t>
            </a:r>
            <a:r>
              <a:rPr lang="cs-CZ" altLang="cs-CZ" dirty="0"/>
              <a:t> </a:t>
            </a:r>
            <a:r>
              <a:rPr lang="cs-CZ" altLang="cs-CZ" dirty="0" err="1"/>
              <a:t>Russia</a:t>
            </a:r>
            <a:r>
              <a:rPr lang="cs-CZ" altLang="cs-CZ" dirty="0"/>
              <a:t> (</a:t>
            </a:r>
            <a:r>
              <a:rPr lang="cs-CZ" altLang="cs-CZ" dirty="0" err="1"/>
              <a:t>now</a:t>
            </a:r>
            <a:r>
              <a:rPr lang="cs-CZ" altLang="cs-CZ" dirty="0"/>
              <a:t> </a:t>
            </a:r>
            <a:r>
              <a:rPr lang="cs-CZ" altLang="cs-CZ" dirty="0" err="1"/>
              <a:t>Transcarpathian</a:t>
            </a:r>
            <a:r>
              <a:rPr lang="cs-CZ" altLang="cs-CZ" dirty="0"/>
              <a:t> </a:t>
            </a:r>
            <a:r>
              <a:rPr lang="cs-CZ" altLang="cs-CZ" dirty="0" err="1"/>
              <a:t>Ukraine</a:t>
            </a:r>
            <a:r>
              <a:rPr lang="cs-CZ" altLang="cs-CZ" dirty="0"/>
              <a:t>) </a:t>
            </a:r>
            <a:r>
              <a:rPr lang="cs-CZ" altLang="cs-CZ" dirty="0" err="1"/>
              <a:t>annexed</a:t>
            </a:r>
            <a:r>
              <a:rPr lang="cs-CZ" altLang="cs-CZ" dirty="0"/>
              <a:t> by </a:t>
            </a:r>
            <a:r>
              <a:rPr lang="cs-CZ" altLang="cs-CZ" dirty="0" err="1"/>
              <a:t>Soviet</a:t>
            </a:r>
            <a:r>
              <a:rPr lang="cs-CZ" altLang="cs-CZ" dirty="0"/>
              <a:t> Union </a:t>
            </a:r>
          </a:p>
          <a:p>
            <a:pPr eaLnBrk="1" hangingPunct="1"/>
            <a:r>
              <a:rPr lang="cs-CZ" altLang="cs-CZ" dirty="0"/>
              <a:t>4. </a:t>
            </a:r>
            <a:r>
              <a:rPr lang="cs-CZ" altLang="cs-CZ" dirty="0" err="1"/>
              <a:t>Jews</a:t>
            </a:r>
            <a:r>
              <a:rPr lang="cs-CZ" altLang="cs-CZ" dirty="0"/>
              <a:t> and many </a:t>
            </a:r>
            <a:r>
              <a:rPr lang="cs-CZ" altLang="cs-CZ" dirty="0" err="1"/>
              <a:t>Romas</a:t>
            </a:r>
            <a:r>
              <a:rPr lang="cs-CZ" altLang="cs-CZ" dirty="0"/>
              <a:t> </a:t>
            </a:r>
            <a:r>
              <a:rPr lang="cs-CZ" altLang="cs-CZ" dirty="0" err="1"/>
              <a:t>lost</a:t>
            </a:r>
            <a:endParaRPr lang="cs-CZ" altLang="cs-CZ" dirty="0"/>
          </a:p>
          <a:p>
            <a:pPr eaLnBrk="1" hangingPunct="1"/>
            <a:endParaRPr lang="en-US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Transfer of Germans</a:t>
            </a:r>
            <a:endParaRPr lang="en-US" alt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lvl="1"/>
            <a:r>
              <a:rPr lang="en-US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solution of historical confrontation with  Germans</a:t>
            </a:r>
            <a:endParaRPr lang="cs-CZ" alt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as right and just decision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line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Czech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cs-CZ" alt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Munich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 </a:t>
            </a:r>
            <a:r>
              <a:rPr lang="cs-CZ" alt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Beneš?</a:t>
            </a:r>
          </a:p>
          <a:p>
            <a:pPr lvl="1"/>
            <a:endParaRPr 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On 27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1992, 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Good-Neighbourliness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Friendship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Co-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Republic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Germany and Czech and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Slovak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Republic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1997,  German-Czech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 and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painful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Munich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Dictate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expulsion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Czech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cited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coexistence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friendship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trust has a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happiness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cs-CZ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endParaRPr lang="cs-CZ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1"/>
            <a:endParaRPr lang="en-US" altLang="cs-CZ" dirty="0"/>
          </a:p>
          <a:p>
            <a:pPr marL="457200" lvl="1" indent="0" eaLnBrk="1" hangingPunct="1">
              <a:buNone/>
            </a:pPr>
            <a:r>
              <a:rPr lang="cs-CZ" altLang="cs-CZ" dirty="0"/>
              <a:t> </a:t>
            </a:r>
          </a:p>
          <a:p>
            <a:pPr lvl="1" eaLnBrk="1" hangingPunct="1"/>
            <a:endParaRPr lang="en-US" altLang="cs-CZ" dirty="0"/>
          </a:p>
          <a:p>
            <a:pPr lvl="1" eaLnBrk="1" hangingPunct="1">
              <a:buFontTx/>
              <a:buNone/>
            </a:pPr>
            <a:endParaRPr lang="en-US" altLang="cs-CZ" dirty="0"/>
          </a:p>
          <a:p>
            <a:pPr lvl="1" eaLnBrk="1" hangingPunct="1"/>
            <a:endParaRPr lang="en-US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87DBC-9074-0703-6D12-67FEE1A5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1785E-3DC0-6D99-9785-6A85D1338F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Expulsion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Germans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F37AC53-CF19-7381-6819-7B8D448096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6374" y="1825625"/>
            <a:ext cx="3375025" cy="23780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F66949-EE86-727D-5B9D-C0A4B264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12" y="4338637"/>
            <a:ext cx="3227388" cy="2378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E82F39-6250-7C4C-9B01-72673359B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032" y="3429000"/>
            <a:ext cx="3548180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0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Change of approach after the collapse of communism</a:t>
            </a:r>
          </a:p>
          <a:p>
            <a:pPr eaLnBrk="1" hangingPunct="1"/>
            <a:r>
              <a:rPr lang="en-US" altLang="cs-CZ"/>
              <a:t>President Vaclav Havel: apology</a:t>
            </a:r>
          </a:p>
          <a:p>
            <a:pPr lvl="1" eaLnBrk="1" hangingPunct="1"/>
            <a:r>
              <a:rPr lang="en-US" altLang="cs-CZ"/>
              <a:t>Criticized, most of Czechs did not accept</a:t>
            </a:r>
          </a:p>
          <a:p>
            <a:pPr eaLnBrk="1" hangingPunct="1"/>
            <a:r>
              <a:rPr lang="en-US" altLang="cs-CZ"/>
              <a:t>Czech EU accession and President Benes Decrees</a:t>
            </a:r>
          </a:p>
          <a:p>
            <a:pPr lvl="1" eaLnBrk="1" hangingPunct="1"/>
            <a:endParaRPr lang="en-US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8792E-CA73-E901-2BDF-B369D2AF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intersections</a:t>
            </a:r>
            <a:r>
              <a:rPr lang="cs-CZ" dirty="0"/>
              <a:t>, </a:t>
            </a:r>
            <a:r>
              <a:rPr lang="cs-CZ" dirty="0" err="1"/>
              <a:t>discourses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1CB629-7DF4-CD68-86A6-30D973584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Czech </a:t>
            </a:r>
            <a:r>
              <a:rPr lang="cs-CZ" dirty="0" err="1"/>
              <a:t>lands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Austria-Hungary</a:t>
            </a:r>
            <a:r>
              <a:rPr lang="cs-CZ" dirty="0"/>
              <a:t>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</a:t>
            </a:r>
          </a:p>
          <a:p>
            <a:r>
              <a:rPr lang="cs-CZ" dirty="0"/>
              <a:t>2.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independence</a:t>
            </a:r>
            <a:r>
              <a:rPr lang="cs-CZ" dirty="0"/>
              <a:t>, T. G. Masaryk, Edvard Beneš (</a:t>
            </a:r>
            <a:r>
              <a:rPr lang="cs-CZ" dirty="0" err="1"/>
              <a:t>Maffia</a:t>
            </a:r>
            <a:r>
              <a:rPr lang="cs-CZ" dirty="0"/>
              <a:t>)</a:t>
            </a:r>
          </a:p>
          <a:p>
            <a:r>
              <a:rPr lang="cs-CZ" dirty="0"/>
              <a:t>3. „Idea </a:t>
            </a:r>
            <a:r>
              <a:rPr lang="cs-CZ" dirty="0" err="1"/>
              <a:t>of</a:t>
            </a:r>
            <a:r>
              <a:rPr lang="cs-CZ" dirty="0"/>
              <a:t> Czech </a:t>
            </a:r>
            <a:r>
              <a:rPr lang="cs-CZ" dirty="0" err="1"/>
              <a:t>state</a:t>
            </a:r>
            <a:r>
              <a:rPr lang="cs-CZ" dirty="0"/>
              <a:t>“, </a:t>
            </a:r>
            <a:r>
              <a:rPr lang="cs-CZ" dirty="0" err="1"/>
              <a:t>Czechoslovak</a:t>
            </a:r>
            <a:r>
              <a:rPr lang="cs-CZ" dirty="0"/>
              <a:t> identity, 1st Republic (1918-1938)</a:t>
            </a:r>
          </a:p>
          <a:p>
            <a:r>
              <a:rPr lang="cs-CZ" dirty="0"/>
              <a:t>4. </a:t>
            </a:r>
            <a:r>
              <a:rPr lang="cs-CZ" dirty="0" err="1"/>
              <a:t>Munich</a:t>
            </a:r>
            <a:r>
              <a:rPr lang="cs-CZ" dirty="0"/>
              <a:t> </a:t>
            </a:r>
            <a:r>
              <a:rPr lang="cs-CZ" dirty="0" err="1"/>
              <a:t>Dictate</a:t>
            </a:r>
            <a:r>
              <a:rPr lang="cs-CZ" dirty="0"/>
              <a:t>, </a:t>
            </a:r>
            <a:r>
              <a:rPr lang="cs-CZ" dirty="0" err="1"/>
              <a:t>occupation</a:t>
            </a:r>
            <a:r>
              <a:rPr lang="cs-CZ" dirty="0"/>
              <a:t> by </a:t>
            </a:r>
            <a:r>
              <a:rPr lang="cs-CZ" dirty="0" err="1"/>
              <a:t>Nazi</a:t>
            </a:r>
            <a:r>
              <a:rPr lang="cs-CZ" dirty="0"/>
              <a:t> Germany, independent </a:t>
            </a:r>
          </a:p>
          <a:p>
            <a:r>
              <a:rPr lang="cs-CZ" dirty="0"/>
              <a:t>Slovakia, </a:t>
            </a:r>
            <a:r>
              <a:rPr lang="cs-CZ" dirty="0" err="1"/>
              <a:t>government</a:t>
            </a:r>
            <a:r>
              <a:rPr lang="cs-CZ" dirty="0"/>
              <a:t> and President in exile, </a:t>
            </a:r>
            <a:r>
              <a:rPr lang="cs-CZ" dirty="0" err="1"/>
              <a:t>Czechoslovakia</a:t>
            </a:r>
            <a:r>
              <a:rPr lang="cs-CZ" dirty="0"/>
              <a:t> 1945-1948</a:t>
            </a:r>
          </a:p>
          <a:p>
            <a:r>
              <a:rPr lang="cs-CZ" dirty="0"/>
              <a:t>5.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take-over</a:t>
            </a:r>
            <a:r>
              <a:rPr lang="cs-CZ" dirty="0"/>
              <a:t> in 1948, </a:t>
            </a:r>
            <a:r>
              <a:rPr lang="cs-CZ" dirty="0" err="1"/>
              <a:t>belonging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bloc, Prague </a:t>
            </a:r>
            <a:r>
              <a:rPr lang="cs-CZ" dirty="0" err="1"/>
              <a:t>Spring</a:t>
            </a:r>
            <a:r>
              <a:rPr lang="cs-CZ" dirty="0"/>
              <a:t>  </a:t>
            </a:r>
          </a:p>
          <a:p>
            <a:r>
              <a:rPr lang="cs-CZ" dirty="0"/>
              <a:t>6. „</a:t>
            </a:r>
            <a:r>
              <a:rPr lang="cs-CZ" dirty="0" err="1"/>
              <a:t>Normalization</a:t>
            </a:r>
            <a:r>
              <a:rPr lang="cs-CZ" dirty="0"/>
              <a:t>“ , Velvet </a:t>
            </a:r>
            <a:r>
              <a:rPr lang="cs-CZ" dirty="0" err="1"/>
              <a:t>revolution</a:t>
            </a:r>
            <a:r>
              <a:rPr lang="cs-CZ" dirty="0"/>
              <a:t> and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comunism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62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5C465-27EB-08F0-B55F-1949B64A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take-over</a:t>
            </a:r>
            <a:r>
              <a:rPr lang="cs-CZ" dirty="0"/>
              <a:t> in 1948, </a:t>
            </a:r>
            <a:r>
              <a:rPr lang="cs-CZ" dirty="0" err="1"/>
              <a:t>belonging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Soviet</a:t>
            </a:r>
            <a:r>
              <a:rPr lang="cs-CZ" dirty="0"/>
              <a:t> bloc, Prague </a:t>
            </a:r>
            <a:r>
              <a:rPr lang="cs-CZ" dirty="0" err="1"/>
              <a:t>Spring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6D9C20-19EE-FCA9-BB4F-AB86299A38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</a:t>
            </a:r>
          </a:p>
          <a:p>
            <a:r>
              <a:rPr lang="cs-CZ" dirty="0" err="1"/>
              <a:t>Weakeness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1st Republic </a:t>
            </a:r>
            <a:r>
              <a:rPr lang="cs-CZ" dirty="0" err="1"/>
              <a:t>elites</a:t>
            </a:r>
            <a:r>
              <a:rPr lang="cs-CZ" dirty="0"/>
              <a:t> </a:t>
            </a:r>
          </a:p>
          <a:p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abdication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non-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ministers</a:t>
            </a:r>
            <a:r>
              <a:rPr lang="cs-CZ" dirty="0"/>
              <a:t>“ </a:t>
            </a:r>
          </a:p>
          <a:p>
            <a:r>
              <a:rPr lang="cs-CZ" dirty="0"/>
              <a:t>25 </a:t>
            </a:r>
            <a:r>
              <a:rPr lang="cs-CZ" dirty="0" err="1"/>
              <a:t>February</a:t>
            </a:r>
            <a:r>
              <a:rPr lang="cs-CZ" dirty="0"/>
              <a:t> 1948 – </a:t>
            </a:r>
            <a:r>
              <a:rPr lang="cs-CZ" dirty="0" err="1"/>
              <a:t>Communists</a:t>
            </a:r>
            <a:r>
              <a:rPr lang="cs-CZ" dirty="0"/>
              <a:t> </a:t>
            </a:r>
            <a:r>
              <a:rPr lang="cs-CZ" dirty="0" err="1"/>
              <a:t>assumed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, Klement Gottwald</a:t>
            </a:r>
          </a:p>
          <a:p>
            <a:r>
              <a:rPr lang="cs-CZ" dirty="0"/>
              <a:t>Edvard Beneš </a:t>
            </a:r>
            <a:r>
              <a:rPr lang="cs-CZ" dirty="0" err="1"/>
              <a:t>died</a:t>
            </a:r>
            <a:r>
              <a:rPr lang="cs-CZ" dirty="0"/>
              <a:t> in June 1948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6BAF07-C22F-721B-4ACB-4A56ECEDA4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1948-1953 Hard </a:t>
            </a:r>
            <a:r>
              <a:rPr lang="cs-CZ" dirty="0" err="1"/>
              <a:t>Stalinist</a:t>
            </a:r>
            <a:r>
              <a:rPr lang="cs-CZ" dirty="0"/>
              <a:t> style régime </a:t>
            </a:r>
          </a:p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50´s and in 1960´s – </a:t>
            </a:r>
            <a:r>
              <a:rPr lang="cs-CZ" dirty="0" err="1"/>
              <a:t>mild</a:t>
            </a:r>
            <a:r>
              <a:rPr lang="cs-CZ" dirty="0"/>
              <a:t> </a:t>
            </a:r>
            <a:r>
              <a:rPr lang="cs-CZ" dirty="0" err="1"/>
              <a:t>liberalization</a:t>
            </a:r>
            <a:r>
              <a:rPr lang="cs-CZ" dirty="0"/>
              <a:t> </a:t>
            </a:r>
          </a:p>
          <a:p>
            <a:r>
              <a:rPr lang="cs-CZ" dirty="0"/>
              <a:t>1968 </a:t>
            </a:r>
            <a:r>
              <a:rPr lang="cs-CZ" dirty="0" err="1"/>
              <a:t>January</a:t>
            </a:r>
            <a:r>
              <a:rPr lang="cs-CZ" dirty="0"/>
              <a:t>-August – Prague </a:t>
            </a:r>
            <a:r>
              <a:rPr lang="cs-CZ" dirty="0" err="1"/>
              <a:t>Spring</a:t>
            </a:r>
            <a:endParaRPr lang="cs-CZ" dirty="0"/>
          </a:p>
          <a:p>
            <a:r>
              <a:rPr lang="cs-CZ" dirty="0"/>
              <a:t>August 21, 1968 </a:t>
            </a:r>
            <a:r>
              <a:rPr lang="cs-CZ" dirty="0" err="1"/>
              <a:t>Invasion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Warsaw</a:t>
            </a:r>
            <a:r>
              <a:rPr lang="cs-CZ" dirty="0"/>
              <a:t> </a:t>
            </a:r>
            <a:r>
              <a:rPr lang="cs-CZ" dirty="0" err="1"/>
              <a:t>Pact</a:t>
            </a:r>
            <a:r>
              <a:rPr lang="cs-CZ" dirty="0"/>
              <a:t> </a:t>
            </a:r>
            <a:r>
              <a:rPr lang="cs-CZ" dirty="0" err="1"/>
              <a:t>Armies</a:t>
            </a:r>
            <a:r>
              <a:rPr lang="cs-CZ" dirty="0"/>
              <a:t> in </a:t>
            </a:r>
            <a:r>
              <a:rPr lang="cs-CZ" dirty="0" err="1"/>
              <a:t>Czechoslovakia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67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3F44F-E513-9881-2F99-30D4B50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1948-1953 Hard </a:t>
            </a:r>
            <a:r>
              <a:rPr lang="cs-CZ" dirty="0" err="1"/>
              <a:t>Stalinist</a:t>
            </a:r>
            <a:r>
              <a:rPr lang="cs-CZ" dirty="0"/>
              <a:t> style régime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3B240A-CE5E-C723-48DC-36CC84ED9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Minister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Forein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Affairs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 Masaryk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10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1948;  show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5-year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collectivization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E7551A4-F786-7193-C641-823D69C61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81163"/>
            <a:ext cx="5160961" cy="823912"/>
          </a:xfrm>
        </p:spPr>
        <p:txBody>
          <a:bodyPr>
            <a:normAutofit/>
          </a:bodyPr>
          <a:lstStyle/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Socialist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Realism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style and propaganda;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vigilance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ideological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offensive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BEB97DBA-BCFA-837B-767F-6656371EC5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60306" y="2563813"/>
            <a:ext cx="1819275" cy="2514600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E3803FDE-2CEC-4DEA-19A9-25376D176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163" y="2442369"/>
            <a:ext cx="2847975" cy="16002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0A5FE0-BEE9-E040-CE2A-D9BA12B8F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3" y="4042569"/>
            <a:ext cx="1943100" cy="23526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FD16D06-1B5D-6C90-413B-A4C856A3F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893" y="2576512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9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7F50507-C95E-2765-7F93-BC2A7195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9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Beatles, rock and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actors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hippie 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(=</a:t>
            </a:r>
            <a:r>
              <a:rPr lang="cs-CZ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1C0C7D-1C87-7516-DD24-DFF64A07D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in 1930s.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7D91BC4-E00E-009E-6B42-06F6000FDF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“- very </a:t>
            </a:r>
            <a:r>
              <a:rPr lang="cs-CZ" dirty="0" err="1"/>
              <a:t>successfull</a:t>
            </a:r>
            <a:r>
              <a:rPr lang="cs-CZ" dirty="0"/>
              <a:t>: </a:t>
            </a:r>
          </a:p>
          <a:p>
            <a:r>
              <a:rPr lang="cs-CZ" dirty="0"/>
              <a:t>Miloš Forman, Ján Kádár and Elmar Klos, Jiří Menzel ....more  </a:t>
            </a:r>
          </a:p>
          <a:p>
            <a:r>
              <a:rPr lang="cs-CZ" dirty="0" err="1"/>
              <a:t>Literature</a:t>
            </a:r>
            <a:r>
              <a:rPr lang="cs-CZ" dirty="0"/>
              <a:t>:  Milan Kundera, Ivan Klíma, Josef Škvorecký, Pavel Kohout....more </a:t>
            </a:r>
          </a:p>
          <a:p>
            <a:r>
              <a:rPr lang="cs-CZ" dirty="0" err="1"/>
              <a:t>Slight</a:t>
            </a:r>
            <a:r>
              <a:rPr lang="cs-CZ" dirty="0"/>
              <a:t> </a:t>
            </a:r>
            <a:r>
              <a:rPr lang="cs-CZ" dirty="0" err="1"/>
              <a:t>easing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restrictions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travel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4BC4E1-F342-7C73-AD6F-C2F12BA79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r>
              <a:rPr lang="cs-CZ" b="0" dirty="0"/>
              <a:t>Marta Kubišová, Karel Kryl, Škoda 1000 MB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2D2E8-E154-7563-8ADA-758AB8F707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Marta Kubišová: Symbol srpna 1968 ...">
            <a:extLst>
              <a:ext uri="{FF2B5EF4-FFF2-40B4-BE49-F238E27FC236}">
                <a16:creationId xmlns:a16="http://schemas.microsoft.com/office/drawing/2014/main" id="{373E25D8-D747-7198-5133-EAFD1723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3175635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B84EBE-680E-63EA-9396-1EA92366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77" y="3175635"/>
            <a:ext cx="2705100" cy="1685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D87B1DD-0860-BEC0-6E62-7E834A924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560" y="497967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6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0BC67-05E3-7E1B-7CDA-06E9D8F4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Prague </a:t>
            </a:r>
            <a:r>
              <a:rPr lang="cs-CZ" dirty="0" err="1"/>
              <a:t>Spring</a:t>
            </a:r>
            <a:r>
              <a:rPr lang="cs-CZ" dirty="0"/>
              <a:t>: </a:t>
            </a:r>
            <a:r>
              <a:rPr lang="cs-CZ" dirty="0" err="1"/>
              <a:t>Reform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39F5E5-D37E-6166-CBDD-CE2FE0572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07F67-3003-9883-6F50-621EB39BC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Very </a:t>
            </a:r>
            <a:r>
              <a:rPr lang="cs-CZ" dirty="0" err="1"/>
              <a:t>popular</a:t>
            </a:r>
            <a:r>
              <a:rPr lang="cs-CZ" dirty="0"/>
              <a:t> and </a:t>
            </a:r>
            <a:r>
              <a:rPr lang="cs-CZ" dirty="0" err="1"/>
              <a:t>influential</a:t>
            </a:r>
            <a:r>
              <a:rPr lang="cs-CZ" dirty="0"/>
              <a:t>: </a:t>
            </a:r>
            <a:r>
              <a:rPr lang="cs-CZ" dirty="0" err="1"/>
              <a:t>politicians</a:t>
            </a:r>
            <a:r>
              <a:rPr lang="cs-CZ" dirty="0"/>
              <a:t>, </a:t>
            </a:r>
            <a:r>
              <a:rPr lang="cs-CZ" dirty="0" err="1"/>
              <a:t>journalists</a:t>
            </a:r>
            <a:r>
              <a:rPr lang="cs-CZ" dirty="0"/>
              <a:t>, </a:t>
            </a:r>
            <a:r>
              <a:rPr lang="cs-CZ" dirty="0" err="1"/>
              <a:t>commentators</a:t>
            </a:r>
            <a:endParaRPr lang="cs-CZ" dirty="0"/>
          </a:p>
          <a:p>
            <a:r>
              <a:rPr lang="cs-CZ" dirty="0" err="1"/>
              <a:t>Political</a:t>
            </a:r>
            <a:r>
              <a:rPr lang="cs-CZ" dirty="0"/>
              <a:t> leadership very </a:t>
            </a:r>
            <a:r>
              <a:rPr lang="cs-CZ" dirty="0" err="1"/>
              <a:t>popular</a:t>
            </a:r>
            <a:r>
              <a:rPr lang="cs-CZ" dirty="0"/>
              <a:t>:</a:t>
            </a:r>
          </a:p>
          <a:p>
            <a:r>
              <a:rPr lang="cs-CZ" dirty="0"/>
              <a:t>Alexander Dubček (Gen. </a:t>
            </a:r>
            <a:r>
              <a:rPr lang="cs-CZ" dirty="0" err="1"/>
              <a:t>Secretary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Party), Ludvík Svoboda (President)</a:t>
            </a:r>
          </a:p>
          <a:p>
            <a:r>
              <a:rPr lang="cs-CZ" dirty="0" err="1"/>
              <a:t>Conservative</a:t>
            </a:r>
            <a:r>
              <a:rPr lang="cs-CZ" dirty="0"/>
              <a:t> </a:t>
            </a:r>
            <a:r>
              <a:rPr lang="cs-CZ" dirty="0" err="1"/>
              <a:t>dogmatic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in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Committee</a:t>
            </a:r>
            <a:endParaRPr lang="cs-CZ" dirty="0"/>
          </a:p>
          <a:p>
            <a:r>
              <a:rPr lang="cs-CZ" dirty="0" err="1"/>
              <a:t>Invitation</a:t>
            </a:r>
            <a:r>
              <a:rPr lang="cs-CZ" dirty="0"/>
              <a:t> </a:t>
            </a:r>
            <a:r>
              <a:rPr lang="cs-CZ" dirty="0" err="1"/>
              <a:t>Letter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916A5DD-FA2D-8F17-B9D1-20FDC5A07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Alexander Dubček, Ludvík Svoboda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58FA8F-D909-F1D3-D1D0-803AC1CC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685" y="3125788"/>
            <a:ext cx="3215315" cy="3367087"/>
          </a:xfrm>
          <a:prstGeom prst="rect">
            <a:avLst/>
          </a:prstGeom>
        </p:spPr>
      </p:pic>
      <p:pic>
        <p:nvPicPr>
          <p:cNvPr id="11" name="Zástupný obsah 8">
            <a:extLst>
              <a:ext uri="{FF2B5EF4-FFF2-40B4-BE49-F238E27FC236}">
                <a16:creationId xmlns:a16="http://schemas.microsoft.com/office/drawing/2014/main" id="{3E68CBF1-2249-952D-550F-590D9E556D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27020"/>
            <a:ext cx="3528390" cy="32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8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August 21, 1968, </a:t>
            </a:r>
            <a:r>
              <a:rPr lang="cs-CZ" altLang="cs-CZ" dirty="0" err="1"/>
              <a:t>Warsaw</a:t>
            </a:r>
            <a:r>
              <a:rPr lang="cs-CZ" altLang="cs-CZ" dirty="0"/>
              <a:t> </a:t>
            </a:r>
            <a:r>
              <a:rPr lang="cs-CZ" altLang="cs-CZ" dirty="0" err="1"/>
              <a:t>Pact</a:t>
            </a:r>
            <a:r>
              <a:rPr lang="cs-CZ" altLang="cs-CZ" dirty="0"/>
              <a:t> </a:t>
            </a:r>
            <a:r>
              <a:rPr lang="cs-CZ" altLang="cs-CZ" dirty="0" err="1"/>
              <a:t>invasion</a:t>
            </a:r>
            <a:r>
              <a:rPr lang="cs-CZ" alt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6DDF10-79EF-DC5D-273E-C892F6224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0ADBB8-DD33-0B62-5F5D-591B315337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FE35B2-264C-2B12-CCD0-D0237E371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0" dirty="0" err="1"/>
              <a:t>Photographer</a:t>
            </a:r>
            <a:r>
              <a:rPr lang="cs-CZ" b="0" dirty="0"/>
              <a:t> Josef  Koudelka </a:t>
            </a:r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835F5FF-835E-874D-1D52-93934ECAFF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69196" y="4579779"/>
            <a:ext cx="2657475" cy="1714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AE87630-3326-99BD-1A47-D56FAB3CA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28887"/>
            <a:ext cx="2667000" cy="1714500"/>
          </a:xfrm>
          <a:prstGeom prst="rect">
            <a:avLst/>
          </a:prstGeom>
        </p:spPr>
      </p:pic>
      <p:pic>
        <p:nvPicPr>
          <p:cNvPr id="17412" name="Picture 5" descr="srpen68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299" y="1704976"/>
            <a:ext cx="68961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9B7C59C-135B-5AA8-A506-089485FE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671" y="2148840"/>
            <a:ext cx="1714500" cy="2667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BCCE3D1-ED48-177E-BB6A-E5BB34167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92" y="4768850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10615-7681-E316-7DFC-FF82FB1C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6. „</a:t>
            </a:r>
            <a:r>
              <a:rPr lang="cs-CZ" b="1" dirty="0" err="1"/>
              <a:t>Normalization</a:t>
            </a:r>
            <a:r>
              <a:rPr lang="cs-CZ" b="1" dirty="0"/>
              <a:t>“ , Velvet </a:t>
            </a:r>
            <a:r>
              <a:rPr lang="cs-CZ" b="1" dirty="0" err="1"/>
              <a:t>revolution</a:t>
            </a:r>
            <a:r>
              <a:rPr lang="cs-CZ" b="1" dirty="0"/>
              <a:t> and </a:t>
            </a:r>
            <a:r>
              <a:rPr lang="cs-CZ" b="1" dirty="0" err="1"/>
              <a:t>collapse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communism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ECEF45-5D36-B96F-A524-DB8A82525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January</a:t>
            </a:r>
            <a:r>
              <a:rPr lang="cs-CZ" dirty="0"/>
              <a:t> 1969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BC8D58-70CA-7DAF-6490-6D2658CC67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Student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and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Charles University Jan Palach set </a:t>
            </a:r>
            <a:r>
              <a:rPr lang="cs-CZ" dirty="0" err="1"/>
              <a:t>himself</a:t>
            </a:r>
            <a:r>
              <a:rPr lang="cs-CZ" dirty="0"/>
              <a:t> in </a:t>
            </a:r>
            <a:r>
              <a:rPr lang="cs-CZ" dirty="0" err="1"/>
              <a:t>fire</a:t>
            </a:r>
            <a:r>
              <a:rPr lang="cs-CZ" dirty="0"/>
              <a:t>  in protest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depressed</a:t>
            </a:r>
            <a:r>
              <a:rPr lang="cs-CZ" dirty="0"/>
              <a:t> and </a:t>
            </a:r>
            <a:r>
              <a:rPr lang="cs-CZ" dirty="0" err="1"/>
              <a:t>passive</a:t>
            </a:r>
            <a:r>
              <a:rPr lang="cs-CZ" dirty="0"/>
              <a:t>  </a:t>
            </a:r>
            <a:r>
              <a:rPr lang="cs-CZ" dirty="0" err="1"/>
              <a:t>situation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country</a:t>
            </a:r>
          </a:p>
          <a:p>
            <a:r>
              <a:rPr lang="cs-CZ" dirty="0" err="1"/>
              <a:t>Several</a:t>
            </a:r>
            <a:r>
              <a:rPr lang="cs-CZ" dirty="0"/>
              <a:t> more </a:t>
            </a:r>
            <a:r>
              <a:rPr lang="cs-CZ" dirty="0" err="1"/>
              <a:t>peole</a:t>
            </a:r>
            <a:r>
              <a:rPr lang="cs-CZ" dirty="0"/>
              <a:t> </a:t>
            </a:r>
            <a:r>
              <a:rPr lang="cs-CZ" dirty="0" err="1"/>
              <a:t>followed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3D9384-1C32-DE4F-1EA0-4A9C59CA3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March</a:t>
            </a:r>
            <a:r>
              <a:rPr lang="cs-CZ" dirty="0"/>
              <a:t> 1969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A737EA-7DFE-E384-62BE-DEAC833532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Czechoslovaks</a:t>
            </a:r>
            <a:r>
              <a:rPr lang="cs-CZ" dirty="0"/>
              <a:t> </a:t>
            </a:r>
            <a:r>
              <a:rPr lang="cs-CZ" dirty="0" err="1"/>
              <a:t>won</a:t>
            </a:r>
            <a:r>
              <a:rPr lang="cs-CZ" dirty="0"/>
              <a:t> </a:t>
            </a:r>
            <a:r>
              <a:rPr lang="cs-CZ" dirty="0" err="1"/>
              <a:t>gold</a:t>
            </a:r>
            <a:r>
              <a:rPr lang="cs-CZ" dirty="0"/>
              <a:t> </a:t>
            </a:r>
            <a:r>
              <a:rPr lang="cs-CZ" dirty="0" err="1"/>
              <a:t>medal</a:t>
            </a:r>
            <a:r>
              <a:rPr lang="cs-CZ" dirty="0"/>
              <a:t> in 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hockey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championship</a:t>
            </a:r>
            <a:r>
              <a:rPr lang="cs-CZ" dirty="0"/>
              <a:t> in Stockholm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Soviets</a:t>
            </a:r>
            <a:r>
              <a:rPr lang="cs-CZ" dirty="0"/>
              <a:t> </a:t>
            </a:r>
          </a:p>
          <a:p>
            <a:r>
              <a:rPr lang="cs-CZ" dirty="0"/>
              <a:t>Great </a:t>
            </a:r>
            <a:r>
              <a:rPr lang="cs-CZ" dirty="0" err="1"/>
              <a:t>celebration</a:t>
            </a:r>
            <a:r>
              <a:rPr lang="cs-CZ" dirty="0"/>
              <a:t> in Prague in </a:t>
            </a:r>
            <a:r>
              <a:rPr lang="cs-CZ" dirty="0" err="1"/>
              <a:t>Wenceslas</a:t>
            </a:r>
            <a:r>
              <a:rPr lang="cs-CZ" dirty="0"/>
              <a:t> Square,</a:t>
            </a:r>
            <a:r>
              <a:rPr lang="en-US" dirty="0"/>
              <a:t> deliberately provoked vandalism of the </a:t>
            </a:r>
            <a:r>
              <a:rPr lang="cs-CZ" dirty="0"/>
              <a:t>Aeroflot </a:t>
            </a:r>
            <a:r>
              <a:rPr lang="en-US" dirty="0"/>
              <a:t>office</a:t>
            </a:r>
            <a:endParaRPr lang="cs-CZ" dirty="0"/>
          </a:p>
          <a:p>
            <a:r>
              <a:rPr lang="cs-CZ" dirty="0"/>
              <a:t>A</a:t>
            </a:r>
            <a:r>
              <a:rPr lang="en-US" dirty="0"/>
              <a:t>n excuse for the USSR to enforce a change in the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and </a:t>
            </a:r>
            <a:r>
              <a:rPr lang="en-US" dirty="0"/>
              <a:t> </a:t>
            </a:r>
            <a:r>
              <a:rPr lang="cs-CZ" dirty="0"/>
              <a:t>Party  (Gustáv Husák) - </a:t>
            </a:r>
            <a:r>
              <a:rPr lang="en-US" dirty="0"/>
              <a:t>the beginning of normalization</a:t>
            </a:r>
            <a:r>
              <a:rPr lang="cs-CZ" dirty="0"/>
              <a:t> régime </a:t>
            </a:r>
          </a:p>
        </p:txBody>
      </p:sp>
    </p:spTree>
    <p:extLst>
      <p:ext uri="{BB962C8B-B14F-4D97-AF65-F5344CB8AC3E}">
        <p14:creationId xmlns:p14="http://schemas.microsoft.com/office/powerpoint/2010/main" val="151116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8A136-C518-353C-9362-D102BC19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DBF8E7-A97B-187C-511F-7FC2C4547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Memorial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Jan Palach and Jan Zajíc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Wenceslas</a:t>
            </a:r>
            <a:r>
              <a:rPr lang="cs-CZ" dirty="0"/>
              <a:t> Square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030E779-1482-BA17-412A-56A2C1363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42265"/>
            <a:ext cx="5157787" cy="3410207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485AC0-1F9A-B24E-6227-B52B97DEC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Recommended</a:t>
            </a:r>
            <a:r>
              <a:rPr lang="cs-CZ" dirty="0"/>
              <a:t>: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4F772E-4B38-B303-735B-EB53C87811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Czech film Vlny (</a:t>
            </a:r>
            <a:r>
              <a:rPr lang="cs-CZ" dirty="0" err="1"/>
              <a:t>Waves</a:t>
            </a:r>
            <a:r>
              <a:rPr lang="cs-CZ" dirty="0"/>
              <a:t>), 2024</a:t>
            </a:r>
          </a:p>
          <a:p>
            <a:r>
              <a:rPr lang="cs-CZ" dirty="0" err="1"/>
              <a:t>Dir</a:t>
            </a:r>
            <a:r>
              <a:rPr lang="cs-CZ" dirty="0"/>
              <a:t>. Jiří Mádl </a:t>
            </a:r>
          </a:p>
          <a:p>
            <a:r>
              <a:rPr lang="cs-CZ" dirty="0" err="1"/>
              <a:t>Soviet</a:t>
            </a:r>
            <a:r>
              <a:rPr lang="cs-CZ" dirty="0"/>
              <a:t> </a:t>
            </a:r>
            <a:r>
              <a:rPr lang="cs-CZ" dirty="0" err="1"/>
              <a:t>invasion</a:t>
            </a:r>
            <a:r>
              <a:rPr lang="cs-CZ" dirty="0"/>
              <a:t> in </a:t>
            </a:r>
            <a:r>
              <a:rPr lang="cs-CZ" dirty="0" err="1"/>
              <a:t>Czechoslovakia</a:t>
            </a:r>
            <a:r>
              <a:rPr lang="cs-CZ" dirty="0"/>
              <a:t> in 1968, on </a:t>
            </a:r>
            <a:r>
              <a:rPr lang="cs-CZ" dirty="0" err="1"/>
              <a:t>situation</a:t>
            </a:r>
            <a:r>
              <a:rPr lang="cs-CZ" dirty="0"/>
              <a:t> in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and </a:t>
            </a:r>
            <a:r>
              <a:rPr lang="cs-CZ" dirty="0" err="1"/>
              <a:t>struggle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journalists</a:t>
            </a:r>
            <a:r>
              <a:rPr lang="cs-CZ" dirty="0"/>
              <a:t> to </a:t>
            </a:r>
            <a:r>
              <a:rPr lang="cs-CZ" dirty="0" err="1"/>
              <a:t>broadcast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fire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24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D37A-2F77-9E10-2E64-8972677C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Régime </a:t>
            </a:r>
            <a:r>
              <a:rPr lang="cs-CZ" dirty="0" err="1"/>
              <a:t>of</a:t>
            </a:r>
            <a:r>
              <a:rPr lang="cs-CZ" dirty="0"/>
              <a:t> Gustáv Husák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F40B15-6B71-3E75-C62D-38B170D7F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5A40D3-DDFB-A5FC-D33A-39D6125BEE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en-US" dirty="0" err="1"/>
              <a:t>essons</a:t>
            </a:r>
            <a:r>
              <a:rPr lang="en-US" dirty="0"/>
              <a:t> learned from the crisis development in the party and society</a:t>
            </a:r>
            <a:r>
              <a:rPr lang="cs-CZ" dirty="0"/>
              <a:t> – 1970</a:t>
            </a:r>
          </a:p>
          <a:p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screening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employes</a:t>
            </a:r>
            <a:r>
              <a:rPr lang="cs-CZ" dirty="0"/>
              <a:t> 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workplaces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highest</a:t>
            </a:r>
            <a:r>
              <a:rPr lang="cs-CZ" dirty="0"/>
              <a:t> level </a:t>
            </a:r>
            <a:r>
              <a:rPr lang="cs-CZ" dirty="0" err="1"/>
              <a:t>down</a:t>
            </a:r>
            <a:r>
              <a:rPr lang="cs-CZ" dirty="0"/>
              <a:t>, </a:t>
            </a:r>
            <a:r>
              <a:rPr lang="cs-CZ" dirty="0" err="1"/>
              <a:t>firing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go </a:t>
            </a:r>
            <a:r>
              <a:rPr lang="cs-CZ" dirty="0" err="1"/>
              <a:t>through</a:t>
            </a:r>
            <a:r>
              <a:rPr lang="cs-CZ" dirty="0"/>
              <a:t> = </a:t>
            </a:r>
            <a:r>
              <a:rPr lang="cs-CZ" dirty="0" err="1"/>
              <a:t>normalization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3A266B-7440-7250-B436-B5F3F468F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B9991A-B551-8402-1485-DF94103DE1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Stress </a:t>
            </a:r>
            <a:r>
              <a:rPr lang="cs-CZ" dirty="0" err="1"/>
              <a:t>from</a:t>
            </a:r>
            <a:r>
              <a:rPr lang="cs-CZ" dirty="0"/>
              <a:t> „</a:t>
            </a:r>
            <a:r>
              <a:rPr lang="cs-CZ" dirty="0" err="1"/>
              <a:t>provierka</a:t>
            </a:r>
            <a:r>
              <a:rPr lang="cs-CZ" dirty="0"/>
              <a:t>“,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stress </a:t>
            </a:r>
          </a:p>
          <a:p>
            <a:r>
              <a:rPr lang="cs-CZ" dirty="0"/>
              <a:t>Many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qualified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lost</a:t>
            </a:r>
            <a:r>
              <a:rPr lang="cs-CZ" dirty="0"/>
              <a:t> </a:t>
            </a:r>
            <a:r>
              <a:rPr lang="cs-CZ" dirty="0" err="1"/>
              <a:t>jobs</a:t>
            </a:r>
            <a:r>
              <a:rPr lang="cs-CZ" dirty="0"/>
              <a:t> </a:t>
            </a:r>
          </a:p>
          <a:p>
            <a:r>
              <a:rPr lang="cs-CZ" dirty="0"/>
              <a:t>Exodus </a:t>
            </a:r>
            <a:r>
              <a:rPr lang="cs-CZ" dirty="0" err="1"/>
              <a:t>abroad</a:t>
            </a:r>
            <a:r>
              <a:rPr lang="cs-CZ" dirty="0"/>
              <a:t> </a:t>
            </a:r>
          </a:p>
          <a:p>
            <a:r>
              <a:rPr lang="cs-CZ" dirty="0" err="1"/>
              <a:t>Hugh</a:t>
            </a:r>
            <a:r>
              <a:rPr lang="cs-CZ" dirty="0"/>
              <a:t>  party </a:t>
            </a:r>
            <a:r>
              <a:rPr lang="cs-CZ" dirty="0" err="1"/>
              <a:t>membership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190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635F6-D5F2-F0A8-B501-70D169DF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83EC28-3975-C09A-5081-7D24CDB69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Dissent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20FCF3-04B0-659C-0AC2-EBC307CB82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Charter 77 </a:t>
            </a:r>
            <a:r>
              <a:rPr lang="cs-CZ" dirty="0" err="1"/>
              <a:t>January</a:t>
            </a:r>
            <a:r>
              <a:rPr lang="cs-CZ" dirty="0"/>
              <a:t> 1,  1977 ( by </a:t>
            </a:r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in </a:t>
            </a:r>
            <a:r>
              <a:rPr lang="cs-CZ" dirty="0" err="1"/>
              <a:t>leading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i="1" dirty="0" err="1"/>
              <a:t>daily</a:t>
            </a:r>
            <a:r>
              <a:rPr lang="cs-CZ" i="1" dirty="0"/>
              <a:t>  </a:t>
            </a:r>
            <a:r>
              <a:rPr lang="cs-CZ" i="1" dirty="0" err="1"/>
              <a:t>Losers</a:t>
            </a:r>
            <a:r>
              <a:rPr lang="cs-CZ" i="1" dirty="0"/>
              <a:t> and </a:t>
            </a:r>
            <a:r>
              <a:rPr lang="cs-CZ" i="1" dirty="0" err="1"/>
              <a:t>Impostors</a:t>
            </a:r>
            <a:r>
              <a:rPr lang="cs-CZ" dirty="0"/>
              <a:t>) </a:t>
            </a:r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Actof</a:t>
            </a:r>
            <a:r>
              <a:rPr lang="cs-CZ" dirty="0"/>
              <a:t> </a:t>
            </a:r>
            <a:r>
              <a:rPr lang="cs-CZ" dirty="0" err="1"/>
              <a:t>Helsinki</a:t>
            </a:r>
            <a:r>
              <a:rPr lang="cs-CZ" dirty="0"/>
              <a:t>  </a:t>
            </a:r>
            <a:r>
              <a:rPr lang="cs-CZ" dirty="0" err="1"/>
              <a:t>Conference</a:t>
            </a:r>
            <a:r>
              <a:rPr lang="cs-CZ" dirty="0"/>
              <a:t> on </a:t>
            </a:r>
            <a:r>
              <a:rPr lang="cs-CZ" dirty="0" err="1"/>
              <a:t>Security</a:t>
            </a:r>
            <a:r>
              <a:rPr lang="cs-CZ" dirty="0"/>
              <a:t> and </a:t>
            </a:r>
            <a:r>
              <a:rPr lang="cs-CZ" dirty="0" err="1"/>
              <a:t>Cooperation</a:t>
            </a:r>
            <a:r>
              <a:rPr lang="cs-CZ" dirty="0"/>
              <a:t> in E</a:t>
            </a:r>
          </a:p>
          <a:p>
            <a:r>
              <a:rPr lang="cs-CZ" dirty="0"/>
              <a:t>Václav Havel, Pavel Kohout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. </a:t>
            </a:r>
            <a:r>
              <a:rPr lang="cs-CZ" dirty="0" err="1"/>
              <a:t>Signatories</a:t>
            </a:r>
            <a:r>
              <a:rPr lang="cs-CZ" dirty="0"/>
              <a:t>: Jan Patočka, Jiří Hájek, Jiří Němec, Petr Uhl....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5042B5-F3B6-447A-06B6-35A6BB5D0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For new creative acts in the name of socialism and peace</a:t>
            </a:r>
            <a:r>
              <a:rPr lang="cs-CZ" b="0" dirty="0"/>
              <a:t>  (Anti-Charter ), </a:t>
            </a:r>
            <a:r>
              <a:rPr lang="cs-CZ" b="0" dirty="0" err="1"/>
              <a:t>January</a:t>
            </a:r>
            <a:r>
              <a:rPr lang="cs-CZ" b="0" dirty="0"/>
              <a:t> 28, 1977, </a:t>
            </a:r>
            <a:r>
              <a:rPr lang="cs-CZ" b="0" dirty="0" err="1"/>
              <a:t>National</a:t>
            </a:r>
            <a:r>
              <a:rPr lang="cs-CZ" b="0" dirty="0"/>
              <a:t> </a:t>
            </a:r>
            <a:r>
              <a:rPr lang="cs-CZ" b="0" dirty="0" err="1"/>
              <a:t>Theatre</a:t>
            </a:r>
            <a:r>
              <a:rPr lang="cs-CZ" b="0" dirty="0"/>
              <a:t> </a:t>
            </a:r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75C27BC1-B704-2420-73B6-1F464637E7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95866" y="2628900"/>
            <a:ext cx="2847975" cy="1600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838714-B63B-90A6-22EF-3EE21818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66" y="4229100"/>
            <a:ext cx="2857500" cy="160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942A1C-7FF9-67F7-C59F-6FAF0DA54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497" y="3208020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6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FE591-12E4-809D-7E86-AB6132A0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Velvet </a:t>
            </a:r>
            <a:r>
              <a:rPr lang="cs-CZ" dirty="0" err="1"/>
              <a:t>revolution</a:t>
            </a:r>
            <a:r>
              <a:rPr lang="cs-CZ" dirty="0"/>
              <a:t>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EA0FBF7-9726-4835-F0D4-2878D0D370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0839" y="1932302"/>
            <a:ext cx="3334801" cy="299339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A7DA4BF-35EC-F035-40B5-033CCCBEB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precondition</a:t>
            </a:r>
            <a:r>
              <a:rPr lang="cs-CZ" dirty="0"/>
              <a:t>: </a:t>
            </a:r>
          </a:p>
          <a:p>
            <a:r>
              <a:rPr lang="cs-CZ" dirty="0" err="1"/>
              <a:t>Stagnation</a:t>
            </a:r>
            <a:endParaRPr lang="cs-CZ" dirty="0"/>
          </a:p>
          <a:p>
            <a:r>
              <a:rPr lang="cs-CZ" dirty="0" err="1"/>
              <a:t>Gorbachev</a:t>
            </a:r>
            <a:r>
              <a:rPr lang="cs-CZ" dirty="0"/>
              <a:t>, glasnost and </a:t>
            </a:r>
            <a:r>
              <a:rPr lang="cs-CZ" dirty="0" err="1"/>
              <a:t>perestroika</a:t>
            </a:r>
            <a:r>
              <a:rPr lang="cs-CZ" dirty="0"/>
              <a:t> </a:t>
            </a:r>
          </a:p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and </a:t>
            </a:r>
            <a:r>
              <a:rPr lang="cs-CZ" dirty="0" err="1"/>
              <a:t>Helsinki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47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E85ED-4AD4-51AD-D437-CA8EEC0C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1. Czech </a:t>
            </a:r>
            <a:r>
              <a:rPr lang="cs-CZ" dirty="0" err="1"/>
              <a:t>lands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Austria-Hungary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4AB41E-6C5F-DBF0-2A5C-48AFE5330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52FC7-DD8E-1DE6-4619-E94DE7C61D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Kingdom</a:t>
            </a:r>
            <a:endParaRPr lang="cs-CZ" dirty="0"/>
          </a:p>
          <a:p>
            <a:r>
              <a:rPr lang="cs-CZ" dirty="0"/>
              <a:t>1526: </a:t>
            </a:r>
            <a:r>
              <a:rPr lang="cs-CZ" dirty="0" err="1"/>
              <a:t>Battle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Mohácz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Ottomans</a:t>
            </a:r>
            <a:r>
              <a:rPr lang="cs-CZ" dirty="0"/>
              <a:t>, Czech and </a:t>
            </a:r>
            <a:r>
              <a:rPr lang="cs-CZ" dirty="0" err="1"/>
              <a:t>Hungarian</a:t>
            </a:r>
            <a:r>
              <a:rPr lang="cs-CZ" dirty="0"/>
              <a:t> King </a:t>
            </a:r>
            <a:r>
              <a:rPr lang="cs-CZ" dirty="0" err="1"/>
              <a:t>killed</a:t>
            </a:r>
            <a:r>
              <a:rPr lang="cs-CZ" dirty="0"/>
              <a:t> </a:t>
            </a:r>
          </a:p>
          <a:p>
            <a:r>
              <a:rPr lang="cs-CZ" dirty="0"/>
              <a:t>Ferdinand </a:t>
            </a:r>
            <a:r>
              <a:rPr lang="cs-CZ" dirty="0" err="1"/>
              <a:t>Habsburg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Austria</a:t>
            </a:r>
            <a:r>
              <a:rPr lang="cs-CZ" dirty="0"/>
              <a:t> </a:t>
            </a:r>
            <a:r>
              <a:rPr lang="cs-CZ" dirty="0" err="1"/>
              <a:t>elected</a:t>
            </a:r>
            <a:r>
              <a:rPr lang="cs-CZ" dirty="0"/>
              <a:t> King </a:t>
            </a:r>
            <a:r>
              <a:rPr lang="cs-CZ" dirty="0" err="1"/>
              <a:t>of</a:t>
            </a:r>
            <a:r>
              <a:rPr lang="cs-CZ" dirty="0"/>
              <a:t> Bohemia and </a:t>
            </a:r>
            <a:r>
              <a:rPr lang="cs-CZ" dirty="0" err="1"/>
              <a:t>Hungary</a:t>
            </a:r>
            <a:endParaRPr lang="cs-CZ" dirty="0"/>
          </a:p>
          <a:p>
            <a:r>
              <a:rPr lang="cs-CZ" dirty="0" err="1"/>
              <a:t>Beginning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Habsburg</a:t>
            </a:r>
            <a:r>
              <a:rPr lang="cs-CZ" dirty="0"/>
              <a:t> Empire (</a:t>
            </a:r>
            <a:r>
              <a:rPr lang="cs-CZ" dirty="0" err="1"/>
              <a:t>till</a:t>
            </a:r>
            <a:r>
              <a:rPr lang="cs-CZ" dirty="0"/>
              <a:t> 1918)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5FB143-A32C-499F-D81C-3F6FDA2E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Prague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15A0894-2CFC-7B71-0F7F-FC2A9BB5BD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575900"/>
            <a:ext cx="5183188" cy="35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7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Velvet Revolution 1989</a:t>
            </a:r>
            <a:r>
              <a:rPr lang="cs-CZ" altLang="cs-CZ" dirty="0"/>
              <a:t>: </a:t>
            </a:r>
            <a:br>
              <a:rPr lang="cs-CZ" altLang="cs-CZ" dirty="0"/>
            </a:br>
            <a:r>
              <a:rPr lang="cs-CZ" altLang="cs-CZ" dirty="0" err="1"/>
              <a:t>November</a:t>
            </a:r>
            <a:r>
              <a:rPr lang="cs-CZ" altLang="cs-CZ" dirty="0"/>
              <a:t> 17 – </a:t>
            </a:r>
            <a:r>
              <a:rPr lang="cs-CZ" altLang="cs-CZ" dirty="0" err="1"/>
              <a:t>December</a:t>
            </a:r>
            <a:r>
              <a:rPr lang="cs-CZ" altLang="cs-CZ" dirty="0"/>
              <a:t> 10</a:t>
            </a:r>
            <a:endParaRPr lang="en-US" altLang="cs-CZ"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2F870D8-543D-ACF3-C970-3D22346DCE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9BE94-B66B-980D-69D6-75CA1DAE74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Meeting in university campus to </a:t>
            </a:r>
            <a:r>
              <a:rPr lang="cs-CZ" dirty="0" err="1"/>
              <a:t>commemorate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17, 1939 (International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)</a:t>
            </a:r>
          </a:p>
          <a:p>
            <a:r>
              <a:rPr lang="cs-CZ" dirty="0" err="1"/>
              <a:t>Particiants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walked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city center </a:t>
            </a:r>
          </a:p>
          <a:p>
            <a:r>
              <a:rPr lang="cs-CZ" dirty="0"/>
              <a:t>Police </a:t>
            </a:r>
            <a:r>
              <a:rPr lang="cs-CZ" dirty="0" err="1"/>
              <a:t>blocked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, police brutality</a:t>
            </a:r>
          </a:p>
          <a:p>
            <a:endParaRPr lang="cs-CZ" dirty="0"/>
          </a:p>
        </p:txBody>
      </p:sp>
      <p:pic>
        <p:nvPicPr>
          <p:cNvPr id="26628" name="Picture 5" descr="_32620_praguedem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4319"/>
            <a:ext cx="6172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2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EDB36-65D5-3AF2-3752-2A76D39E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EE3B1-5390-E6D2-E756-6E0BA497AC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More </a:t>
            </a:r>
            <a:r>
              <a:rPr lang="cs-CZ" dirty="0" err="1"/>
              <a:t>people</a:t>
            </a:r>
            <a:r>
              <a:rPr lang="cs-CZ" dirty="0"/>
              <a:t> (</a:t>
            </a:r>
            <a:r>
              <a:rPr lang="cs-CZ" dirty="0" err="1"/>
              <a:t>Hundreds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thausends</a:t>
            </a:r>
            <a:r>
              <a:rPr lang="cs-CZ" dirty="0"/>
              <a:t>)   meet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days</a:t>
            </a:r>
            <a:endParaRPr lang="cs-CZ" dirty="0"/>
          </a:p>
          <a:p>
            <a:r>
              <a:rPr lang="cs-CZ" dirty="0"/>
              <a:t>Media </a:t>
            </a:r>
            <a:r>
              <a:rPr lang="cs-CZ" dirty="0" err="1"/>
              <a:t>did</a:t>
            </a:r>
            <a:r>
              <a:rPr lang="cs-CZ" dirty="0"/>
              <a:t> not report,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strikes</a:t>
            </a:r>
            <a:r>
              <a:rPr lang="cs-CZ" dirty="0"/>
              <a:t> and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rides</a:t>
            </a:r>
            <a:r>
              <a:rPr lang="cs-CZ" dirty="0"/>
              <a:t> to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</a:p>
          <a:p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Forum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, </a:t>
            </a:r>
            <a:r>
              <a:rPr lang="cs-CZ" dirty="0" err="1"/>
              <a:t>chair</a:t>
            </a:r>
            <a:r>
              <a:rPr lang="cs-CZ" dirty="0"/>
              <a:t> Václav Havel </a:t>
            </a:r>
          </a:p>
          <a:p>
            <a:r>
              <a:rPr lang="cs-CZ" dirty="0" err="1"/>
              <a:t>Army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react</a:t>
            </a:r>
            <a:endParaRPr lang="cs-CZ" dirty="0"/>
          </a:p>
          <a:p>
            <a:r>
              <a:rPr lang="cs-CZ" dirty="0" err="1"/>
              <a:t>Communist</a:t>
            </a:r>
            <a:r>
              <a:rPr lang="cs-CZ" dirty="0"/>
              <a:t> leadership </a:t>
            </a:r>
            <a:r>
              <a:rPr lang="cs-CZ" dirty="0" err="1"/>
              <a:t>passive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A0D22A-E766-FC87-A1EB-2D697E54A2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Gustáv Husák </a:t>
            </a:r>
            <a:r>
              <a:rPr lang="cs-CZ" dirty="0" err="1"/>
              <a:t>resigned</a:t>
            </a:r>
            <a:r>
              <a:rPr lang="cs-CZ" dirty="0"/>
              <a:t> in 1987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Secretary</a:t>
            </a:r>
            <a:r>
              <a:rPr lang="cs-CZ" dirty="0"/>
              <a:t> General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Party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Miloš Jakeš,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resigned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Communism</a:t>
            </a:r>
            <a:endParaRPr lang="cs-CZ" dirty="0"/>
          </a:p>
          <a:p>
            <a:r>
              <a:rPr lang="cs-CZ" dirty="0"/>
              <a:t>Husák as President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Czechoslovakia</a:t>
            </a:r>
            <a:r>
              <a:rPr lang="cs-CZ" dirty="0"/>
              <a:t> </a:t>
            </a:r>
            <a:r>
              <a:rPr lang="cs-CZ" dirty="0" err="1"/>
              <a:t>appointed</a:t>
            </a:r>
            <a:r>
              <a:rPr lang="cs-CZ" dirty="0"/>
              <a:t> </a:t>
            </a:r>
            <a:r>
              <a:rPr lang="cs-CZ" dirty="0" err="1"/>
              <a:t>December</a:t>
            </a:r>
            <a:r>
              <a:rPr lang="cs-CZ" dirty="0"/>
              <a:t> 10, 1989, a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, and </a:t>
            </a:r>
            <a:r>
              <a:rPr lang="cs-CZ" dirty="0" err="1"/>
              <a:t>resigned</a:t>
            </a:r>
            <a:r>
              <a:rPr lang="cs-CZ" dirty="0"/>
              <a:t>. Nex</a:t>
            </a:r>
          </a:p>
          <a:p>
            <a:r>
              <a:rPr lang="cs-CZ" dirty="0" err="1"/>
              <a:t>Next</a:t>
            </a:r>
            <a:r>
              <a:rPr lang="cs-CZ" dirty="0"/>
              <a:t> President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Czechoslovakia</a:t>
            </a:r>
            <a:r>
              <a:rPr lang="cs-CZ" dirty="0"/>
              <a:t> – Václav Havel </a:t>
            </a:r>
          </a:p>
        </p:txBody>
      </p:sp>
    </p:spTree>
    <p:extLst>
      <p:ext uri="{BB962C8B-B14F-4D97-AF65-F5344CB8AC3E}">
        <p14:creationId xmlns:p14="http://schemas.microsoft.com/office/powerpoint/2010/main" val="3239443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1ED30-564D-3954-3713-BB2ADFB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A8ED47-1405-89A4-28EB-7653F1900E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Further development:</a:t>
            </a:r>
          </a:p>
          <a:p>
            <a:r>
              <a:rPr lang="en-US" dirty="0"/>
              <a:t>1991 - dissolution of the Warsaw Pact </a:t>
            </a:r>
          </a:p>
          <a:p>
            <a:r>
              <a:rPr lang="en-US" dirty="0"/>
              <a:t>1991 - the withdrawal of Soviet army from Czechoslovakia completed </a:t>
            </a:r>
          </a:p>
          <a:p>
            <a:r>
              <a:rPr lang="en-US" dirty="0"/>
              <a:t>"Hyphen war " - Czechoslovakia or Czecho-Slovakia</a:t>
            </a:r>
          </a:p>
          <a:p>
            <a:r>
              <a:rPr lang="en-US" dirty="0"/>
              <a:t>from 1st January 1993 two independent states </a:t>
            </a:r>
          </a:p>
          <a:p>
            <a:r>
              <a:rPr lang="en-US" dirty="0"/>
              <a:t>1999 - joined (also Poland and Hungary) NATO </a:t>
            </a:r>
          </a:p>
          <a:p>
            <a:r>
              <a:rPr lang="en-US" dirty="0"/>
              <a:t>2004 -  accessed the European Union 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9666204-87D1-3737-2B9C-477848055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0087" y="1690688"/>
            <a:ext cx="1800225" cy="25431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8F60047-F480-27EB-D6F1-4F0AD04E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2" y="1690688"/>
            <a:ext cx="2560542" cy="17801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ABADA9-4816-5660-CC64-DA17E0027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140" y="3470874"/>
            <a:ext cx="2633596" cy="15972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DABC5E-6300-582F-18B2-E5EDB09C4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029" y="4683125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14D5B-86DA-EF3A-D940-284D152C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EAB76C-002B-9062-F9A3-27DDE6666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64EA40C-3E69-C1AC-B394-723DE81260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28107"/>
            <a:ext cx="5157787" cy="3438524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737873F-03C7-02A6-4343-CB83A9CDF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598E79-12B2-200C-2D77-CF59764599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Kingdom</a:t>
            </a:r>
            <a:r>
              <a:rPr lang="cs-CZ" dirty="0"/>
              <a:t> (</a:t>
            </a:r>
            <a:r>
              <a:rPr lang="cs-CZ" dirty="0" err="1"/>
              <a:t>Bohemia+Moravia</a:t>
            </a:r>
            <a:r>
              <a:rPr lang="cs-CZ" dirty="0"/>
              <a:t>)</a:t>
            </a:r>
          </a:p>
          <a:p>
            <a:r>
              <a:rPr lang="cs-CZ" dirty="0" err="1"/>
              <a:t>National</a:t>
            </a:r>
            <a:r>
              <a:rPr lang="cs-CZ" dirty="0"/>
              <a:t> revival (</a:t>
            </a:r>
            <a:r>
              <a:rPr lang="cs-CZ" dirty="0" err="1"/>
              <a:t>renascence</a:t>
            </a:r>
            <a:r>
              <a:rPr lang="cs-CZ" dirty="0"/>
              <a:t>, </a:t>
            </a:r>
            <a:r>
              <a:rPr lang="cs-CZ" dirty="0" err="1"/>
              <a:t>awakening</a:t>
            </a:r>
            <a:r>
              <a:rPr lang="cs-CZ" dirty="0"/>
              <a:t>)</a:t>
            </a:r>
          </a:p>
          <a:p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Sweetness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“</a:t>
            </a:r>
          </a:p>
          <a:p>
            <a:r>
              <a:rPr lang="cs-CZ" dirty="0" err="1"/>
              <a:t>Nationalism</a:t>
            </a:r>
            <a:r>
              <a:rPr lang="cs-CZ" dirty="0"/>
              <a:t> </a:t>
            </a:r>
          </a:p>
          <a:p>
            <a:r>
              <a:rPr lang="cs-CZ" dirty="0"/>
              <a:t>Mobility </a:t>
            </a:r>
          </a:p>
          <a:p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 </a:t>
            </a:r>
            <a:r>
              <a:rPr lang="cs-CZ" dirty="0" err="1"/>
              <a:t>space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33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Franz Joseph I.</a:t>
            </a:r>
            <a:r>
              <a:rPr lang="cs-CZ" altLang="zh-TW" dirty="0">
                <a:ea typeface="新細明體" pitchFamily="18" charset="-120"/>
              </a:rPr>
              <a:t>,  </a:t>
            </a:r>
            <a:r>
              <a:rPr lang="cs-CZ" altLang="zh-TW" dirty="0" err="1">
                <a:ea typeface="新細明體" pitchFamily="18" charset="-120"/>
              </a:rPr>
              <a:t>born</a:t>
            </a:r>
            <a:r>
              <a:rPr lang="cs-CZ" altLang="zh-TW" dirty="0">
                <a:ea typeface="新細明體" pitchFamily="18" charset="-120"/>
              </a:rPr>
              <a:t> 1830, </a:t>
            </a:r>
            <a:r>
              <a:rPr lang="cs-CZ" altLang="zh-TW" dirty="0" err="1">
                <a:ea typeface="新細明體" pitchFamily="18" charset="-120"/>
              </a:rPr>
              <a:t>died</a:t>
            </a:r>
            <a:r>
              <a:rPr lang="cs-CZ" altLang="zh-TW" dirty="0">
                <a:ea typeface="新細明體" pitchFamily="18" charset="-120"/>
              </a:rPr>
              <a:t> 1916 </a:t>
            </a:r>
            <a:br>
              <a:rPr lang="cs-CZ" altLang="zh-TW" dirty="0">
                <a:ea typeface="新細明體" pitchFamily="18" charset="-120"/>
              </a:rPr>
            </a:br>
            <a:r>
              <a:rPr lang="cs-CZ" altLang="zh-TW" dirty="0">
                <a:ea typeface="新細明體" pitchFamily="18" charset="-120"/>
              </a:rPr>
              <a:t>Karl I, </a:t>
            </a:r>
            <a:r>
              <a:rPr lang="cs-CZ" altLang="zh-TW" dirty="0" err="1">
                <a:ea typeface="新細明體" pitchFamily="18" charset="-120"/>
              </a:rPr>
              <a:t>born</a:t>
            </a:r>
            <a:r>
              <a:rPr lang="cs-CZ" altLang="zh-TW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cs-CZ" altLang="zh-TW" dirty="0">
                <a:ea typeface="新細明體" pitchFamily="18" charset="-120"/>
              </a:rPr>
              <a:t>1887, </a:t>
            </a:r>
            <a:r>
              <a:rPr lang="cs-CZ" altLang="zh-TW" dirty="0" err="1">
                <a:ea typeface="新細明體" pitchFamily="18" charset="-120"/>
              </a:rPr>
              <a:t>died</a:t>
            </a:r>
            <a:r>
              <a:rPr lang="cs-CZ" altLang="zh-TW" dirty="0">
                <a:ea typeface="新細明體" pitchFamily="18" charset="-120"/>
              </a:rPr>
              <a:t> 1922</a:t>
            </a:r>
            <a:endParaRPr lang="en-US" altLang="cs-CZ" dirty="0"/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8361747"/>
              </p:ext>
            </p:extLst>
          </p:nvPr>
        </p:nvGraphicFramePr>
        <p:xfrm>
          <a:off x="1055688" y="2657475"/>
          <a:ext cx="26384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638095" imgH="3809524" progId="MSPhotoEd.3">
                  <p:embed/>
                </p:oleObj>
              </mc:Choice>
              <mc:Fallback>
                <p:oleObj name="Photo Editor Photo" r:id="rId2" imgW="2638095" imgH="3809524" progId="MSPhotoEd.3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657475"/>
                        <a:ext cx="263842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B6B669C-6F23-DD86-DE12-CCD500C5B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76065" y="1825625"/>
            <a:ext cx="37738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3892B9C-7E33-245B-F48E-EA829E65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99138"/>
            <a:ext cx="3454400" cy="24440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7AFF174-AA4F-3488-C35F-FDF2CEA7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9138"/>
            <a:ext cx="3454400" cy="24440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DE1511A-79D2-4E77-946A-D3F5F729B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88" y="3147536"/>
            <a:ext cx="4060825" cy="24440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E579E52-2438-3893-8564-34D2214DE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212" y="299138"/>
            <a:ext cx="2243138" cy="33981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DDB5EE-D4E0-B771-A263-7A9619131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106" y="3797301"/>
            <a:ext cx="3352800" cy="257084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7A2733-5201-A946-6189-811701E38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000" y="3697288"/>
            <a:ext cx="3070225" cy="198141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D7760F-F945-E53D-E4D2-BB25CDF6E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862" y="152116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4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823DA-58D2-CE44-6C20-47DC50D79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2. </a:t>
            </a:r>
            <a:r>
              <a:rPr lang="cs-CZ" dirty="0" err="1"/>
              <a:t>Czechoslovak</a:t>
            </a:r>
            <a:r>
              <a:rPr lang="cs-CZ" dirty="0"/>
              <a:t> </a:t>
            </a:r>
            <a:r>
              <a:rPr lang="cs-CZ" dirty="0" err="1"/>
              <a:t>independence</a:t>
            </a:r>
            <a:r>
              <a:rPr lang="cs-CZ" dirty="0"/>
              <a:t>, T. G. Masaryk, Edvard Beneš, Milan R. Štefánik  (</a:t>
            </a:r>
            <a:r>
              <a:rPr lang="cs-CZ" dirty="0" err="1"/>
              <a:t>Maffia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F454DD8-94FA-B636-6F97-3B82178DC0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86000"/>
            <a:ext cx="4876800" cy="2882900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0AE8130-6422-BF80-2D04-A63AC57D4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8874" y="1974850"/>
            <a:ext cx="3235325" cy="2305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A01DFE-F8F2-B7C5-65B5-D99E22113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199" y="3340100"/>
            <a:ext cx="2717801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2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Establishment </a:t>
            </a:r>
            <a:r>
              <a:rPr lang="cs-CZ" dirty="0" err="1"/>
              <a:t>of</a:t>
            </a:r>
            <a:r>
              <a:rPr lang="cs-CZ" dirty="0"/>
              <a:t> independent </a:t>
            </a:r>
            <a:r>
              <a:rPr lang="cs-CZ" dirty="0" err="1"/>
              <a:t>Czechoslovakia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/>
          <a:lstStyle/>
          <a:p>
            <a:r>
              <a:rPr lang="cs-CZ" dirty="0"/>
              <a:t>Thomas Garrigue Masaryk (1850-1937)</a:t>
            </a:r>
          </a:p>
          <a:p>
            <a:pPr lvl="1"/>
            <a:r>
              <a:rPr lang="cs-CZ" altLang="zh-TW" dirty="0" err="1">
                <a:ea typeface="新細明體" pitchFamily="18" charset="-120"/>
              </a:rPr>
              <a:t>World</a:t>
            </a:r>
            <a:r>
              <a:rPr lang="cs-CZ" altLang="zh-TW" dirty="0">
                <a:ea typeface="新細明體" pitchFamily="18" charset="-120"/>
              </a:rPr>
              <a:t> </a:t>
            </a:r>
            <a:r>
              <a:rPr lang="cs-CZ" altLang="zh-TW" dirty="0" err="1">
                <a:ea typeface="新細明體" pitchFamily="18" charset="-120"/>
              </a:rPr>
              <a:t>War</a:t>
            </a:r>
            <a:r>
              <a:rPr lang="cs-CZ" altLang="zh-TW" dirty="0">
                <a:ea typeface="新細明體" pitchFamily="18" charset="-120"/>
              </a:rPr>
              <a:t> I – in exile : </a:t>
            </a:r>
          </a:p>
          <a:p>
            <a:pPr lvl="1"/>
            <a:r>
              <a:rPr lang="cs-CZ" altLang="zh-TW" dirty="0">
                <a:ea typeface="新細明體" pitchFamily="18" charset="-120"/>
              </a:rPr>
              <a:t>France, </a:t>
            </a:r>
            <a:r>
              <a:rPr lang="cs-CZ" altLang="zh-TW" dirty="0" err="1">
                <a:ea typeface="新細明體" pitchFamily="18" charset="-120"/>
              </a:rPr>
              <a:t>England</a:t>
            </a:r>
            <a:r>
              <a:rPr lang="cs-CZ" altLang="zh-TW" dirty="0">
                <a:ea typeface="新細明體" pitchFamily="18" charset="-120"/>
              </a:rPr>
              <a:t>, in 1918 in </a:t>
            </a:r>
            <a:r>
              <a:rPr lang="cs-CZ" altLang="zh-TW" dirty="0" err="1">
                <a:ea typeface="新細明體" pitchFamily="18" charset="-120"/>
              </a:rPr>
              <a:t>the</a:t>
            </a:r>
            <a:r>
              <a:rPr lang="cs-CZ" altLang="zh-TW" dirty="0">
                <a:ea typeface="新細明體" pitchFamily="18" charset="-120"/>
              </a:rPr>
              <a:t> United </a:t>
            </a:r>
            <a:r>
              <a:rPr lang="cs-CZ" altLang="zh-TW" dirty="0" err="1">
                <a:ea typeface="新細明體" pitchFamily="18" charset="-120"/>
              </a:rPr>
              <a:t>States</a:t>
            </a:r>
            <a:endParaRPr lang="cs-CZ" altLang="zh-TW" dirty="0">
              <a:ea typeface="新細明體" pitchFamily="18" charset="-120"/>
            </a:endParaRPr>
          </a:p>
          <a:p>
            <a:pPr marL="457200" lvl="1" indent="0">
              <a:buNone/>
            </a:pPr>
            <a:r>
              <a:rPr lang="cs-CZ" altLang="zh-TW" dirty="0" err="1">
                <a:ea typeface="新細明體" pitchFamily="18" charset="-120"/>
              </a:rPr>
              <a:t>Small</a:t>
            </a:r>
            <a:r>
              <a:rPr lang="cs-CZ" altLang="zh-TW" dirty="0">
                <a:ea typeface="新細明體" pitchFamily="18" charset="-120"/>
              </a:rPr>
              <a:t> team but a </a:t>
            </a:r>
            <a:r>
              <a:rPr lang="cs-CZ" altLang="zh-TW" dirty="0" err="1">
                <a:ea typeface="新細明體" pitchFamily="18" charset="-120"/>
              </a:rPr>
              <a:t>great</a:t>
            </a:r>
            <a:r>
              <a:rPr lang="cs-CZ" altLang="zh-TW" dirty="0">
                <a:ea typeface="新細明體" pitchFamily="18" charset="-120"/>
              </a:rPr>
              <a:t> support </a:t>
            </a:r>
            <a:r>
              <a:rPr lang="cs-CZ" altLang="zh-TW" dirty="0" err="1">
                <a:ea typeface="新細明體" pitchFamily="18" charset="-120"/>
              </a:rPr>
              <a:t>of</a:t>
            </a:r>
            <a:r>
              <a:rPr lang="cs-CZ" altLang="zh-TW" dirty="0">
                <a:ea typeface="新細明體" pitchFamily="18" charset="-120"/>
              </a:rPr>
              <a:t> Czech and </a:t>
            </a:r>
            <a:r>
              <a:rPr lang="cs-CZ" altLang="zh-TW" dirty="0" err="1">
                <a:ea typeface="新細明體" pitchFamily="18" charset="-120"/>
              </a:rPr>
              <a:t>Slovak</a:t>
            </a:r>
            <a:r>
              <a:rPr lang="cs-CZ" altLang="zh-TW" dirty="0">
                <a:ea typeface="新細明體" pitchFamily="18" charset="-120"/>
              </a:rPr>
              <a:t> </a:t>
            </a:r>
            <a:r>
              <a:rPr lang="cs-CZ" altLang="zh-TW" dirty="0" err="1">
                <a:ea typeface="新細明體" pitchFamily="18" charset="-120"/>
              </a:rPr>
              <a:t>communities</a:t>
            </a:r>
            <a:r>
              <a:rPr lang="cs-CZ" altLang="zh-TW" dirty="0">
                <a:ea typeface="新細明體" pitchFamily="18" charset="-120"/>
              </a:rPr>
              <a:t> in </a:t>
            </a:r>
            <a:r>
              <a:rPr lang="cs-CZ" altLang="zh-TW" dirty="0" err="1">
                <a:ea typeface="新細明體" pitchFamily="18" charset="-120"/>
              </a:rPr>
              <a:t>the</a:t>
            </a:r>
            <a:r>
              <a:rPr lang="cs-CZ" altLang="zh-TW" dirty="0">
                <a:ea typeface="新細明體" pitchFamily="18" charset="-120"/>
              </a:rPr>
              <a:t> United </a:t>
            </a:r>
            <a:r>
              <a:rPr lang="cs-CZ" altLang="zh-TW" dirty="0" err="1">
                <a:ea typeface="新細明體" pitchFamily="18" charset="-120"/>
              </a:rPr>
              <a:t>States</a:t>
            </a:r>
            <a:r>
              <a:rPr lang="cs-CZ" altLang="zh-TW" dirty="0">
                <a:ea typeface="新細明體" pitchFamily="18" charset="-120"/>
              </a:rPr>
              <a:t> </a:t>
            </a:r>
          </a:p>
          <a:p>
            <a:pPr marL="457200" lvl="1" indent="0">
              <a:buNone/>
            </a:pPr>
            <a:endParaRPr lang="cs-CZ" altLang="zh-TW" dirty="0">
              <a:ea typeface="新細明體" pitchFamily="18" charset="-120"/>
            </a:endParaRPr>
          </a:p>
          <a:p>
            <a:pPr marL="457200" lvl="1" indent="0">
              <a:buNone/>
            </a:pPr>
            <a:r>
              <a:rPr lang="cs-CZ" altLang="zh-TW" dirty="0">
                <a:ea typeface="新細明體" pitchFamily="18" charset="-120"/>
              </a:rPr>
              <a:t>Role </a:t>
            </a:r>
            <a:r>
              <a:rPr lang="cs-CZ" altLang="zh-TW" dirty="0" err="1">
                <a:ea typeface="新細明體" pitchFamily="18" charset="-120"/>
              </a:rPr>
              <a:t>of</a:t>
            </a:r>
            <a:r>
              <a:rPr lang="cs-CZ" altLang="zh-TW" dirty="0">
                <a:ea typeface="新細明體" pitchFamily="18" charset="-120"/>
              </a:rPr>
              <a:t> </a:t>
            </a:r>
            <a:r>
              <a:rPr lang="cs-CZ" altLang="zh-TW" dirty="0" err="1">
                <a:ea typeface="新細明體" pitchFamily="18" charset="-120"/>
              </a:rPr>
              <a:t>the</a:t>
            </a:r>
            <a:r>
              <a:rPr lang="cs-CZ" altLang="zh-TW" dirty="0">
                <a:ea typeface="新細明體" pitchFamily="18" charset="-120"/>
              </a:rPr>
              <a:t> United </a:t>
            </a:r>
            <a:r>
              <a:rPr lang="cs-CZ" altLang="zh-TW" dirty="0" err="1">
                <a:ea typeface="新細明體" pitchFamily="18" charset="-120"/>
              </a:rPr>
              <a:t>States</a:t>
            </a:r>
            <a:endParaRPr lang="cs-CZ" altLang="zh-TW" dirty="0">
              <a:ea typeface="新細明體" pitchFamily="18" charset="-120"/>
            </a:endParaRPr>
          </a:p>
          <a:p>
            <a:pPr marL="457200" lvl="1" indent="0">
              <a:buNone/>
            </a:pPr>
            <a:r>
              <a:rPr lang="cs-CZ" altLang="zh-TW" dirty="0">
                <a:ea typeface="新細明體" pitchFamily="18" charset="-120"/>
              </a:rPr>
              <a:t>Role </a:t>
            </a:r>
            <a:r>
              <a:rPr lang="cs-CZ" altLang="zh-TW" dirty="0" err="1">
                <a:ea typeface="新細明體" pitchFamily="18" charset="-120"/>
              </a:rPr>
              <a:t>of</a:t>
            </a:r>
            <a:r>
              <a:rPr lang="cs-CZ" altLang="zh-TW" dirty="0">
                <a:ea typeface="新細明體" pitchFamily="18" charset="-120"/>
              </a:rPr>
              <a:t> </a:t>
            </a:r>
            <a:r>
              <a:rPr lang="cs-CZ" altLang="zh-TW" dirty="0" err="1">
                <a:ea typeface="新細明體" pitchFamily="18" charset="-120"/>
              </a:rPr>
              <a:t>Czechoslovak</a:t>
            </a:r>
            <a:r>
              <a:rPr lang="cs-CZ" altLang="zh-TW" dirty="0">
                <a:ea typeface="新細明體" pitchFamily="18" charset="-120"/>
              </a:rPr>
              <a:t> </a:t>
            </a:r>
            <a:r>
              <a:rPr lang="cs-CZ" altLang="zh-TW" dirty="0" err="1">
                <a:ea typeface="新細明體" pitchFamily="18" charset="-120"/>
              </a:rPr>
              <a:t>legion</a:t>
            </a:r>
            <a:r>
              <a:rPr lang="cs-CZ" altLang="zh-TW" dirty="0">
                <a:ea typeface="新細明體" pitchFamily="18" charset="-120"/>
              </a:rPr>
              <a:t> in </a:t>
            </a:r>
            <a:r>
              <a:rPr lang="cs-CZ" altLang="zh-TW" dirty="0" err="1">
                <a:ea typeface="新細明體" pitchFamily="18" charset="-120"/>
              </a:rPr>
              <a:t>Siberia</a:t>
            </a:r>
            <a:r>
              <a:rPr lang="cs-CZ" altLang="zh-TW" dirty="0">
                <a:ea typeface="新細明體" pitchFamily="18" charset="-120"/>
              </a:rPr>
              <a:t> </a:t>
            </a:r>
            <a:endParaRPr lang="en-US" altLang="zh-TW" dirty="0">
              <a:ea typeface="新細明體" pitchFamily="18" charset="-12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43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46646-56C5-17B9-C9EC-DA6E28A0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3. </a:t>
            </a:r>
            <a:r>
              <a:rPr lang="en-US" dirty="0"/>
              <a:t>Idea of Czech state“, Czechoslovak identity, 1st Republic (1918-1938)</a:t>
            </a:r>
            <a:br>
              <a:rPr lang="en-US" dirty="0"/>
            </a:b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F8E68E-601E-8237-8080-682E13B01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Against</a:t>
            </a:r>
            <a:r>
              <a:rPr lang="cs-CZ" dirty="0"/>
              <a:t> „Idea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Habsburgs</a:t>
            </a:r>
            <a:r>
              <a:rPr lang="cs-CZ" dirty="0"/>
              <a:t>“ </a:t>
            </a:r>
          </a:p>
          <a:p>
            <a:r>
              <a:rPr lang="cs-CZ" dirty="0" err="1"/>
              <a:t>Main</a:t>
            </a:r>
            <a:r>
              <a:rPr lang="cs-CZ" dirty="0"/>
              <a:t> argument:</a:t>
            </a:r>
          </a:p>
          <a:p>
            <a:r>
              <a:rPr lang="cs-CZ" dirty="0" err="1"/>
              <a:t>Liberation</a:t>
            </a:r>
            <a:r>
              <a:rPr lang="cs-CZ" dirty="0"/>
              <a:t> 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Jail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Nations</a:t>
            </a:r>
            <a:endParaRPr lang="cs-CZ" i="1" dirty="0"/>
          </a:p>
          <a:p>
            <a:r>
              <a:rPr lang="cs-CZ" dirty="0"/>
              <a:t>Czech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drastically</a:t>
            </a:r>
            <a:r>
              <a:rPr lang="cs-CZ" dirty="0"/>
              <a:t> </a:t>
            </a:r>
            <a:r>
              <a:rPr lang="cs-CZ" dirty="0" err="1"/>
              <a:t>interrupted</a:t>
            </a:r>
            <a:r>
              <a:rPr lang="cs-CZ" dirty="0"/>
              <a:t> by </a:t>
            </a:r>
            <a:r>
              <a:rPr lang="cs-CZ" dirty="0" err="1"/>
              <a:t>Habsburg</a:t>
            </a:r>
            <a:r>
              <a:rPr lang="cs-CZ" dirty="0"/>
              <a:t>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recatholization</a:t>
            </a:r>
            <a:r>
              <a:rPr lang="cs-CZ" dirty="0"/>
              <a:t> and </a:t>
            </a:r>
            <a:r>
              <a:rPr lang="cs-CZ" dirty="0" err="1"/>
              <a:t>germanization</a:t>
            </a:r>
            <a:r>
              <a:rPr lang="cs-CZ" dirty="0"/>
              <a:t> 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/>
              <a:t>Period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Darkness</a:t>
            </a:r>
            <a:r>
              <a:rPr lang="cs-CZ" i="1" dirty="0"/>
              <a:t> (1620 – </a:t>
            </a:r>
            <a:r>
              <a:rPr lang="cs-CZ" i="1" dirty="0" err="1"/>
              <a:t>National</a:t>
            </a:r>
            <a:r>
              <a:rPr lang="cs-CZ" i="1" dirty="0"/>
              <a:t> </a:t>
            </a:r>
            <a:r>
              <a:rPr lang="cs-CZ" i="1" dirty="0" err="1"/>
              <a:t>awakening</a:t>
            </a:r>
            <a:r>
              <a:rPr lang="cs-CZ" i="1" dirty="0"/>
              <a:t>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66BE373-9013-C31A-CAD3-0B0E2A3275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greatest ethical peak in our history was the Hussite movement in the 15th century and the subsequent Unity of Brethren.</a:t>
            </a:r>
            <a:endParaRPr lang="cs-CZ" dirty="0"/>
          </a:p>
          <a:p>
            <a:r>
              <a:rPr lang="en-US" dirty="0"/>
              <a:t>Thanks to the selfless efforts of national </a:t>
            </a:r>
            <a:r>
              <a:rPr lang="cs-CZ" dirty="0" err="1"/>
              <a:t>awakeners</a:t>
            </a:r>
            <a:r>
              <a:rPr lang="en-US" dirty="0"/>
              <a:t>, the Czech language and the Czech nation were saved from extinction.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119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1732</Words>
  <Application>Microsoft Office PowerPoint</Application>
  <PresentationFormat>Širokoúhlá obrazovka</PresentationFormat>
  <Paragraphs>200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新細明體</vt:lpstr>
      <vt:lpstr>Arial</vt:lpstr>
      <vt:lpstr>Calibri</vt:lpstr>
      <vt:lpstr>Calibri Light</vt:lpstr>
      <vt:lpstr>Times New Roman</vt:lpstr>
      <vt:lpstr>Motiv Office</vt:lpstr>
      <vt:lpstr>Photo Editor Photo</vt:lpstr>
      <vt:lpstr>History of Czechoslovakia in the 20th Century</vt:lpstr>
      <vt:lpstr>Key historical intersections, discourses</vt:lpstr>
      <vt:lpstr> 1. Czech lands within Austria-Hungary </vt:lpstr>
      <vt:lpstr>Prezentace aplikace PowerPoint</vt:lpstr>
      <vt:lpstr>Franz Joseph I.,  born 1830, died 1916  Karl I, born  1887, died 1922</vt:lpstr>
      <vt:lpstr>Prezentace aplikace PowerPoint</vt:lpstr>
      <vt:lpstr> 2. Czechoslovak independence, T. G. Masaryk, Edvard Beneš, Milan R. Štefánik  (Maffia) </vt:lpstr>
      <vt:lpstr>Establishment of independent Czechoslovakia </vt:lpstr>
      <vt:lpstr> 3. Idea of Czech state“, Czechoslovak identity, 1st Republic (1918-1938) </vt:lpstr>
      <vt:lpstr>1st Republic – 1918-1938</vt:lpstr>
      <vt:lpstr>Ethnic structure</vt:lpstr>
      <vt:lpstr> 4. Munich Dictate, occupation by Nazi Germany, independent  Slovakia, government and President in exile  </vt:lpstr>
      <vt:lpstr>Prezentace aplikace PowerPoint</vt:lpstr>
      <vt:lpstr>Edvard Beneš in Exile and Government in Exile – question of recognition </vt:lpstr>
      <vt:lpstr>Political goals of President Benes in exile and Czechoslovakia 1945-1948</vt:lpstr>
      <vt:lpstr>Prezentace aplikace PowerPoint</vt:lpstr>
      <vt:lpstr>Transfer of Germans</vt:lpstr>
      <vt:lpstr>After the war</vt:lpstr>
      <vt:lpstr>Prezentace aplikace PowerPoint</vt:lpstr>
      <vt:lpstr>5. Communist take-over in 1948, belonging to the the Soviet bloc, Prague Spring</vt:lpstr>
      <vt:lpstr>1948-1953 Hard Stalinist style régime  </vt:lpstr>
      <vt:lpstr>Very popular: Beatles, rock and roll, French and Italian films and actors, domestic groups, jeans, long hair, hippie culture (=freedom) </vt:lpstr>
      <vt:lpstr>Prague Spring: Reform Communist movement  </vt:lpstr>
      <vt:lpstr>August 21, 1968, Warsaw Pact invasion </vt:lpstr>
      <vt:lpstr>6. „Normalization“ , Velvet revolution and collapse of communism</vt:lpstr>
      <vt:lpstr>  </vt:lpstr>
      <vt:lpstr>Régime of Gustáv Husák </vt:lpstr>
      <vt:lpstr>Prezentace aplikace PowerPoint</vt:lpstr>
      <vt:lpstr>Velvet revolution </vt:lpstr>
      <vt:lpstr>Velvet Revolution 1989:  November 17 – December 10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Milada Polišenská</dc:creator>
  <cp:lastModifiedBy>Milada Polišenská</cp:lastModifiedBy>
  <cp:revision>4</cp:revision>
  <dcterms:created xsi:type="dcterms:W3CDTF">2026-05-07T12:27:57Z</dcterms:created>
  <dcterms:modified xsi:type="dcterms:W3CDTF">2026-05-17T07:36:19Z</dcterms:modified>
</cp:coreProperties>
</file>