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A37BB4-5104-0BD5-C23A-4905C0CFA4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Politica</a:t>
            </a:r>
            <a:r>
              <a:rPr lang="de-DE" dirty="0"/>
              <a:t> della MEMORIA IN GERMANIA – EST e OVEST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0401C95-1B56-8B1C-EF97-74AA09BDA1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r>
              <a:rPr lang="de-DE" dirty="0"/>
              <a:t> </a:t>
            </a:r>
            <a:r>
              <a:rPr lang="de-DE" b="1" dirty="0"/>
              <a:t>Geschichte der Erinnerungskultur in der DDR und BRD</a:t>
            </a:r>
            <a:endParaRPr lang="de-DE" dirty="0"/>
          </a:p>
          <a:p>
            <a:r>
              <a:rPr lang="de-DE" dirty="0"/>
              <a:t>26.08.2008 / Thesen nach Edgar Wolfrum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9203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BFC9644-673A-459F-B3C5-9310A4E50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ADB9295-9645-4BF2-ADFD-75800B7FA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20788" cy="6858001"/>
            <a:chOff x="-14288" y="0"/>
            <a:chExt cx="1220788" cy="6858001"/>
          </a:xfrm>
          <a:solidFill>
            <a:schemeClr val="bg2">
              <a:lumMod val="60000"/>
              <a:lumOff val="40000"/>
              <a:alpha val="60000"/>
            </a:schemeClr>
          </a:solidFill>
        </p:grpSpPr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95B061E9-E435-4E1B-B160-96584A1166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3CD7972E-7D38-40EE-A80B-E2A848811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524A3B55-746F-419F-8CFF-5F3A4BE143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9C63219B-AD72-4494-935E-F5C70DB549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15B41FD2-05E2-44E7-8760-09E65D1C60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FE6D63D0-3347-4EE2-8F65-F1C32168FA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538A46A3-DB16-45D5-B636-03EFE39FE9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0B8A2B0E-823F-4BE8-9359-45143BB124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44516B3C-A8BE-46FC-B643-3DFEB7F28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59FD699C-3920-4E57-BE27-165A3F036C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0FB0C02E-3F53-4889-8ADF-80DBC43F69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2" name="Line 16">
              <a:extLst>
                <a:ext uri="{FF2B5EF4-FFF2-40B4-BE49-F238E27FC236}">
                  <a16:creationId xmlns:a16="http://schemas.microsoft.com/office/drawing/2014/main" id="{F8A0C89C-946F-4BCD-8A27-BB73E37FE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70C83EAF-4E92-4849-A240-B257871DC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320FD164-4D7A-469C-B3F4-B926BFACF5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F6E14D9A-4E63-48FF-95C5-9E8DDFF86C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3DCD24F-3CA8-4404-B22C-E4C928995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7" name="Rectangle 21">
              <a:extLst>
                <a:ext uri="{FF2B5EF4-FFF2-40B4-BE49-F238E27FC236}">
                  <a16:creationId xmlns:a16="http://schemas.microsoft.com/office/drawing/2014/main" id="{8AD2E827-32A3-4BE4-9CC6-831562917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47FB2CCC-1230-494F-B2D1-F05E5B8ED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A5F44514-9274-47E3-9243-CA9356C16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D06192CD-AD86-4DCA-8B53-4ACCA46583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99E9203A-21E4-46D8-981A-4B28CA320A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2" name="Freeform 26">
              <a:extLst>
                <a:ext uri="{FF2B5EF4-FFF2-40B4-BE49-F238E27FC236}">
                  <a16:creationId xmlns:a16="http://schemas.microsoft.com/office/drawing/2014/main" id="{32FCE9B6-FB52-4045-8DCC-E5959B9A4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" name="Freeform 27">
              <a:extLst>
                <a:ext uri="{FF2B5EF4-FFF2-40B4-BE49-F238E27FC236}">
                  <a16:creationId xmlns:a16="http://schemas.microsoft.com/office/drawing/2014/main" id="{E4A7025C-CDE8-429A-BBB9-E7380C962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4" name="Freeform 28">
              <a:extLst>
                <a:ext uri="{FF2B5EF4-FFF2-40B4-BE49-F238E27FC236}">
                  <a16:creationId xmlns:a16="http://schemas.microsoft.com/office/drawing/2014/main" id="{A4EA0256-5DF5-437A-98A7-B79F3E6BB8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5" name="Freeform 29">
              <a:extLst>
                <a:ext uri="{FF2B5EF4-FFF2-40B4-BE49-F238E27FC236}">
                  <a16:creationId xmlns:a16="http://schemas.microsoft.com/office/drawing/2014/main" id="{90C9433D-9E1C-493B-BEBD-C3081FFA32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6" name="Freeform 30">
              <a:extLst>
                <a:ext uri="{FF2B5EF4-FFF2-40B4-BE49-F238E27FC236}">
                  <a16:creationId xmlns:a16="http://schemas.microsoft.com/office/drawing/2014/main" id="{352B39BB-F298-4285-A709-1FBA0CB72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7" name="Freeform 31">
              <a:extLst>
                <a:ext uri="{FF2B5EF4-FFF2-40B4-BE49-F238E27FC236}">
                  <a16:creationId xmlns:a16="http://schemas.microsoft.com/office/drawing/2014/main" id="{31CAF2A0-CBA0-4E86-AA87-8750EC1AFB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2B858FC5-14DE-B68B-33CF-87557996F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101" y="1093787"/>
            <a:ext cx="4036122" cy="4697413"/>
          </a:xfrm>
        </p:spPr>
        <p:txBody>
          <a:bodyPr>
            <a:normAutofit/>
          </a:bodyPr>
          <a:lstStyle/>
          <a:p>
            <a:pPr algn="ctr"/>
            <a:r>
              <a:rPr lang="de-DE" dirty="0"/>
              <a:t> Vergangenheits-politik</a:t>
            </a:r>
            <a:endParaRPr lang="it-IT" dirty="0"/>
          </a:p>
        </p:txBody>
      </p:sp>
      <p:sp useBgFill="1">
        <p:nvSpPr>
          <p:cNvPr id="39" name="Round Diagonal Corner Rectangle 7">
            <a:extLst>
              <a:ext uri="{FF2B5EF4-FFF2-40B4-BE49-F238E27FC236}">
                <a16:creationId xmlns:a16="http://schemas.microsoft.com/office/drawing/2014/main" id="{7D1C411D-0818-4640-8657-2AF78250C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084" y="0"/>
            <a:ext cx="7566916" cy="6848476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noFill/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94C71B-F5FE-5F87-77D7-D174D2D287D3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BulletedText"/>
                  </p202:designTagLst>
                </p202:designPr>
              </p:ext>
            </p:extLst>
          </p:nvPr>
        </p:nvSpPr>
        <p:spPr>
          <a:xfrm>
            <a:off x="5215466" y="488951"/>
            <a:ext cx="6666971" cy="610849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it-IT" dirty="0"/>
              <a:t> </a:t>
            </a:r>
            <a:r>
              <a:rPr lang="it-IT" sz="2800" dirty="0"/>
              <a:t>Dopo il 1945, la storia tedesca è stata oggetto di controversie: gli storici della Germania Ovest hanno sottolineato le tradizioni positive, mentre nell’Est veniva propagandato il «percorso errato di una nazione».- </a:t>
            </a:r>
          </a:p>
          <a:p>
            <a:pPr>
              <a:lnSpc>
                <a:spcPct val="110000"/>
              </a:lnSpc>
            </a:pPr>
            <a:r>
              <a:rPr lang="it-IT" sz="2800" dirty="0"/>
              <a:t>Nella Repubblica Federale Tedesca (RFT) l’elaborazione del passato è stata un processo continuo, mentre la Repubblica Democratica Tedesca (RDT) lo ha dichiarato concluso.- </a:t>
            </a:r>
          </a:p>
          <a:p>
            <a:pPr>
              <a:lnSpc>
                <a:spcPct val="110000"/>
              </a:lnSpc>
            </a:pPr>
            <a:r>
              <a:rPr lang="it-IT" sz="2800" dirty="0"/>
              <a:t>Il modo di affrontare il passato nazista variava notevolmente tra Est e Ovest, con la DDR che ignorava in gran parte l'Olocausto.- </a:t>
            </a:r>
          </a:p>
          <a:p>
            <a:pPr>
              <a:lnSpc>
                <a:spcPct val="110000"/>
              </a:lnSpc>
            </a:pPr>
            <a:r>
              <a:rPr lang="it-IT" sz="2800" dirty="0"/>
              <a:t>Oggi esiste una cultura storica tedesca divisa, caratterizzata dai diversi ricordi del nazionalsocialismo e del comunismo.</a:t>
            </a:r>
          </a:p>
        </p:txBody>
      </p:sp>
    </p:spTree>
    <p:extLst>
      <p:ext uri="{BB962C8B-B14F-4D97-AF65-F5344CB8AC3E}">
        <p14:creationId xmlns:p14="http://schemas.microsoft.com/office/powerpoint/2010/main" val="267772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E787DB-D048-5B51-9150-6945BB3A9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In che modo differiva la memoria del nazionalsocialismo nella DDR e nella RFT?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19C35F8-F36E-C852-AAA2-B9BB62906858}"/>
              </a:ext>
            </a:extLst>
          </p:cNvPr>
          <p:cNvSpPr txBox="1"/>
          <p:nvPr/>
        </p:nvSpPr>
        <p:spPr>
          <a:xfrm>
            <a:off x="1141413" y="2138797"/>
            <a:ext cx="800012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/>
              <a:t>Nella RFT, l'elaborazione del passato è stata un processo </a:t>
            </a:r>
            <a:r>
              <a:rPr lang="it-IT" sz="2400" dirty="0">
                <a:highlight>
                  <a:srgbClr val="FF00FF"/>
                </a:highlight>
              </a:rPr>
              <a:t>costante e controverso</a:t>
            </a:r>
            <a:r>
              <a:rPr lang="it-IT" sz="2400" dirty="0"/>
              <a:t>, che ha favorito il confronto con il passato nazista. Al contrario, la DDR dichiarò che il nazionalsocialismo era stato </a:t>
            </a:r>
            <a:r>
              <a:rPr lang="it-IT" sz="2400" dirty="0">
                <a:highlight>
                  <a:srgbClr val="FF00FF"/>
                </a:highlight>
              </a:rPr>
              <a:t>completamente sradicato </a:t>
            </a:r>
            <a:r>
              <a:rPr lang="it-IT" sz="2400" dirty="0"/>
              <a:t>con la “rivoluzione antifascista e democratica” tra il 1945 e il 1949, rendendo superflui ulteriori dibattiti su colpa e responsabilità. Mentre la RFT affrontava il tema dell'Olocausto e della responsabilità per il passato, la DDR ignorava in gran parte questi aspetti e dipingeva </a:t>
            </a:r>
            <a:r>
              <a:rPr lang="it-IT" sz="2400" dirty="0">
                <a:highlight>
                  <a:srgbClr val="FF00FF"/>
                </a:highlight>
              </a:rPr>
              <a:t>Hitler come un “tedesco occidentale”.</a:t>
            </a:r>
          </a:p>
        </p:txBody>
      </p:sp>
    </p:spTree>
    <p:extLst>
      <p:ext uri="{BB962C8B-B14F-4D97-AF65-F5344CB8AC3E}">
        <p14:creationId xmlns:p14="http://schemas.microsoft.com/office/powerpoint/2010/main" val="2074993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E2CA474-1A5E-EBE7-BC78-0E15CD353F55}"/>
              </a:ext>
            </a:extLst>
          </p:cNvPr>
          <p:cNvSpPr txBox="1"/>
          <p:nvPr/>
        </p:nvSpPr>
        <p:spPr>
          <a:xfrm>
            <a:off x="501445" y="334418"/>
            <a:ext cx="775830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dirty="0"/>
              <a:t>Qual è stato il ruolo del SED nell'elaborazione del passato nazista?</a:t>
            </a:r>
          </a:p>
          <a:p>
            <a:endParaRPr lang="it-IT" sz="3200" dirty="0"/>
          </a:p>
          <a:p>
            <a:r>
              <a:rPr lang="it-IT" sz="3200" dirty="0"/>
              <a:t>Il SED </a:t>
            </a:r>
            <a:r>
              <a:rPr lang="it-IT" sz="3200" dirty="0">
                <a:highlight>
                  <a:srgbClr val="FF00FF"/>
                </a:highlight>
              </a:rPr>
              <a:t>dichiarò conclusa l'elaborazione del passato nazista</a:t>
            </a:r>
            <a:r>
              <a:rPr lang="it-IT" sz="3200" dirty="0"/>
              <a:t>, sostenendo che il nazionalsocialismo fosse stato completamente sradicato con la «rivoluzione antifascista e democratica» avvenuta tra il 1945 e il 1949. </a:t>
            </a:r>
            <a:r>
              <a:rPr lang="it-IT" sz="3200" dirty="0">
                <a:highlight>
                  <a:srgbClr val="FF00FF"/>
                </a:highlight>
              </a:rPr>
              <a:t>Rifiutò ogni responsabilità per il passato </a:t>
            </a:r>
            <a:r>
              <a:rPr lang="it-IT" sz="3200" dirty="0"/>
              <a:t>e dipinse gli antifascisti tedeschi come i veri eroi, mentre la responsabilità dei crimini del nazionalsocialismo veniva attribuita all’Occidente.</a:t>
            </a:r>
          </a:p>
        </p:txBody>
      </p:sp>
      <p:pic>
        <p:nvPicPr>
          <p:cNvPr id="1026" name="Picture 2" descr="Bundesstiftung zur Aufarbeitung der SED-Diktatur">
            <a:extLst>
              <a:ext uri="{FF2B5EF4-FFF2-40B4-BE49-F238E27FC236}">
                <a16:creationId xmlns:a16="http://schemas.microsoft.com/office/drawing/2014/main" id="{8CC295A0-1AFD-9725-C4B2-BB498E9FFD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512" y="977829"/>
            <a:ext cx="3821664" cy="1845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9470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6CAE4FE-F2AF-3861-5FAE-EC843AC9BBF9}"/>
              </a:ext>
            </a:extLst>
          </p:cNvPr>
          <p:cNvSpPr txBox="1"/>
          <p:nvPr/>
        </p:nvSpPr>
        <p:spPr>
          <a:xfrm>
            <a:off x="3578508" y="582805"/>
            <a:ext cx="824926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/>
              <a:t>In che modo la memoria del nazionalsocialismo si è politicizzata e polarizzata dopo il cambio di governo del 1969?</a:t>
            </a:r>
          </a:p>
          <a:p>
            <a:endParaRPr lang="it-IT" sz="2400" dirty="0"/>
          </a:p>
          <a:p>
            <a:r>
              <a:rPr lang="it-IT" sz="2400" dirty="0"/>
              <a:t>Dopo il cambio di governo del 1969, la memoria del nazionalsocialismo si è </a:t>
            </a:r>
            <a:r>
              <a:rPr lang="it-IT" sz="2400" dirty="0">
                <a:highlight>
                  <a:srgbClr val="FF00FF"/>
                </a:highlight>
              </a:rPr>
              <a:t>politicizzata e polarizzata, in particolare sotto il governo di Willy Brandt</a:t>
            </a:r>
            <a:r>
              <a:rPr lang="it-IT" sz="2400" dirty="0"/>
              <a:t>, che si considerava il </a:t>
            </a:r>
            <a:r>
              <a:rPr lang="it-IT" sz="2400" dirty="0">
                <a:highlight>
                  <a:srgbClr val="FF00FF"/>
                </a:highlight>
              </a:rPr>
              <a:t>«cancelliere di una Germania liberata»</a:t>
            </a:r>
            <a:r>
              <a:rPr lang="it-IT" sz="2400" dirty="0"/>
              <a:t>. L'opposizione della CDU/CSU ha criticato questa visione e ha </a:t>
            </a:r>
            <a:r>
              <a:rPr lang="it-IT" sz="2400" dirty="0">
                <a:highlight>
                  <a:srgbClr val="FF00FF"/>
                </a:highlight>
              </a:rPr>
              <a:t>rifiutato la celebrazione della resa del 1945</a:t>
            </a:r>
            <a:r>
              <a:rPr lang="it-IT" sz="2400" dirty="0"/>
              <a:t>, il che ha portato a un conflitto tra le opinioni conservatrici e quelle di sinistra liberale sul passato nazista. Queste tensioni hanno dato vita a un intenso dibattito pubblico sulla colpa, la responsabilità e l'adeguata cultura della memoria in Germania, rafforzato anche da eventi come </a:t>
            </a:r>
            <a:r>
              <a:rPr lang="it-IT" sz="2400" dirty="0">
                <a:highlight>
                  <a:srgbClr val="FF00FF"/>
                </a:highlight>
              </a:rPr>
              <a:t>il processo Eichmann </a:t>
            </a:r>
            <a:r>
              <a:rPr lang="it-IT" sz="2400" dirty="0"/>
              <a:t>e la messa in onda della serie </a:t>
            </a:r>
            <a:r>
              <a:rPr lang="it-IT" sz="2400" dirty="0">
                <a:highlight>
                  <a:srgbClr val="FF00FF"/>
                </a:highlight>
              </a:rPr>
              <a:t>TV “</a:t>
            </a:r>
            <a:r>
              <a:rPr lang="it-IT" sz="2400" dirty="0" err="1">
                <a:highlight>
                  <a:srgbClr val="FF00FF"/>
                </a:highlight>
              </a:rPr>
              <a:t>Holocaust</a:t>
            </a:r>
            <a:r>
              <a:rPr lang="it-IT" sz="2400" dirty="0">
                <a:highlight>
                  <a:srgbClr val="FF00FF"/>
                </a:highlight>
              </a:rPr>
              <a:t>”.</a:t>
            </a:r>
          </a:p>
        </p:txBody>
      </p:sp>
      <p:pic>
        <p:nvPicPr>
          <p:cNvPr id="2050" name="Picture 2" descr="Willy Brandt - IMDb">
            <a:extLst>
              <a:ext uri="{FF2B5EF4-FFF2-40B4-BE49-F238E27FC236}">
                <a16:creationId xmlns:a16="http://schemas.microsoft.com/office/drawing/2014/main" id="{046B8786-90B8-3277-77A6-49C1CDE787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77" y="1153601"/>
            <a:ext cx="2550073" cy="3448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848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7E8DC2-255D-26C6-E762-4BB2791C9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824AF44-3003-6119-7B3B-3A36A801D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0C1E2E5-8585-B088-1638-5339DD38EC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20788" cy="6858001"/>
            <a:chOff x="-14288" y="0"/>
            <a:chExt cx="1220788" cy="6858001"/>
          </a:xfrm>
          <a:solidFill>
            <a:schemeClr val="bg2">
              <a:lumMod val="60000"/>
              <a:lumOff val="40000"/>
              <a:alpha val="60000"/>
            </a:schemeClr>
          </a:solidFill>
        </p:grpSpPr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567422D9-C092-B346-924F-B9EEC86F03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CE38FC1A-77F4-53C3-5B60-196BF32A51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4B48BA7B-A350-37E4-2335-26BF434439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441A512-B6F1-7BA3-35D6-319926B285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CB295E25-9AB4-AFEA-0EAD-DD29481D8D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B10A7FB7-E799-F20C-DB02-48BBF186AC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537790A-493E-1525-DF93-45B9778BA1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C379FF1E-4CEE-FBB3-DAC3-CF972592A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EE523AFA-8F45-0378-CCBC-898F018CDF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639AD6EC-C8A9-5CFD-DCC1-BD92A1C081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FECDDA35-4D75-8AA1-D781-698270CDBE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2" name="Line 16">
              <a:extLst>
                <a:ext uri="{FF2B5EF4-FFF2-40B4-BE49-F238E27FC236}">
                  <a16:creationId xmlns:a16="http://schemas.microsoft.com/office/drawing/2014/main" id="{EC95F0AB-213A-8C5B-75AC-816BFE0BD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B615C838-18FC-9937-9B07-737412C043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C42A2698-5BC2-754B-4FDF-F1BD57C4F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4D668D74-8043-6B6E-71CB-4F7ECF77BB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589D6F0F-18F2-3FA8-CC06-52E6B8B69D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7" name="Rectangle 21">
              <a:extLst>
                <a:ext uri="{FF2B5EF4-FFF2-40B4-BE49-F238E27FC236}">
                  <a16:creationId xmlns:a16="http://schemas.microsoft.com/office/drawing/2014/main" id="{0B1F7BB7-0FCC-4081-7133-BE99B86E84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6D1CEAC1-00F7-AE6D-3964-68B81EAABE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D62029DD-9B66-7FFB-946F-53E45D1878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1D0F89E6-C098-DD22-A5CD-90446B43D8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7DCD61DE-65F9-1038-DF6A-5E5B7CCA4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2" name="Freeform 26">
              <a:extLst>
                <a:ext uri="{FF2B5EF4-FFF2-40B4-BE49-F238E27FC236}">
                  <a16:creationId xmlns:a16="http://schemas.microsoft.com/office/drawing/2014/main" id="{125685D5-18DF-F7C3-89F2-0C9EAADF3E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3" name="Freeform 27">
              <a:extLst>
                <a:ext uri="{FF2B5EF4-FFF2-40B4-BE49-F238E27FC236}">
                  <a16:creationId xmlns:a16="http://schemas.microsoft.com/office/drawing/2014/main" id="{1D532D6A-FF40-20B4-95B2-F3144FF5CC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4" name="Freeform 28">
              <a:extLst>
                <a:ext uri="{FF2B5EF4-FFF2-40B4-BE49-F238E27FC236}">
                  <a16:creationId xmlns:a16="http://schemas.microsoft.com/office/drawing/2014/main" id="{2D38D20F-B42E-4C2C-2496-D00B4AA1F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5" name="Freeform 29">
              <a:extLst>
                <a:ext uri="{FF2B5EF4-FFF2-40B4-BE49-F238E27FC236}">
                  <a16:creationId xmlns:a16="http://schemas.microsoft.com/office/drawing/2014/main" id="{924E7162-5033-1F78-B6C4-E67448019A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6" name="Freeform 30">
              <a:extLst>
                <a:ext uri="{FF2B5EF4-FFF2-40B4-BE49-F238E27FC236}">
                  <a16:creationId xmlns:a16="http://schemas.microsoft.com/office/drawing/2014/main" id="{9D3374E0-985B-32DD-B1BB-D5CC09EFB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7" name="Freeform 31">
              <a:extLst>
                <a:ext uri="{FF2B5EF4-FFF2-40B4-BE49-F238E27FC236}">
                  <a16:creationId xmlns:a16="http://schemas.microsoft.com/office/drawing/2014/main" id="{0D0D2C14-1FEA-9B97-34BB-74F92B99C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2EC8BA5B-91E7-BFEF-D95E-A09D2568E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71" y="1182688"/>
            <a:ext cx="4036122" cy="4697413"/>
          </a:xfrm>
        </p:spPr>
        <p:txBody>
          <a:bodyPr>
            <a:normAutofit/>
          </a:bodyPr>
          <a:lstStyle/>
          <a:p>
            <a:pPr algn="ctr"/>
            <a:r>
              <a:rPr lang="de-DE" dirty="0"/>
              <a:t> </a:t>
            </a:r>
            <a:r>
              <a:rPr lang="it-IT" dirty="0"/>
              <a:t>La cultura della memoria nella Germania unita e in Europa: a che punto siamo oggi?</a:t>
            </a:r>
          </a:p>
        </p:txBody>
      </p:sp>
      <p:sp useBgFill="1">
        <p:nvSpPr>
          <p:cNvPr id="39" name="Round Diagonal Corner Rectangle 7">
            <a:extLst>
              <a:ext uri="{FF2B5EF4-FFF2-40B4-BE49-F238E27FC236}">
                <a16:creationId xmlns:a16="http://schemas.microsoft.com/office/drawing/2014/main" id="{3A96631E-13A2-75AB-A190-AB5C71E13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084" y="0"/>
            <a:ext cx="7566916" cy="6848476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noFill/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09C036-9CA1-2AEF-BA66-622C99BA7D30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BulletedText"/>
                  </p202:designTagLst>
                </p202:designPr>
              </p:ext>
            </p:extLst>
          </p:nvPr>
        </p:nvSpPr>
        <p:spPr>
          <a:xfrm>
            <a:off x="5215466" y="488951"/>
            <a:ext cx="6666971" cy="610849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it-IT" sz="2800" dirty="0"/>
              <a:t>Standardizzazioni a livello internazionale</a:t>
            </a:r>
          </a:p>
          <a:p>
            <a:pPr>
              <a:lnSpc>
                <a:spcPct val="110000"/>
              </a:lnSpc>
            </a:pPr>
            <a:r>
              <a:rPr lang="it-IT" sz="2800" dirty="0"/>
              <a:t>Doppia cultura della memoria (NS e SED), «</a:t>
            </a:r>
            <a:r>
              <a:rPr lang="it-IT" sz="2800" dirty="0" err="1"/>
              <a:t>Totalitarismustheorie</a:t>
            </a:r>
            <a:r>
              <a:rPr lang="it-IT" sz="2800" dirty="0"/>
              <a:t>»</a:t>
            </a:r>
          </a:p>
          <a:p>
            <a:pPr>
              <a:lnSpc>
                <a:spcPct val="110000"/>
              </a:lnSpc>
            </a:pPr>
            <a:r>
              <a:rPr lang="it-IT" sz="2800" dirty="0"/>
              <a:t>«Si ricorda quello che si riesce a trasmettere in modo multimediale»</a:t>
            </a:r>
          </a:p>
          <a:p>
            <a:pPr>
              <a:lnSpc>
                <a:spcPct val="110000"/>
              </a:lnSpc>
            </a:pPr>
            <a:r>
              <a:rPr lang="it-IT" sz="2800" dirty="0"/>
              <a:t>Indennizzo per i lavoratori forzati (2000)</a:t>
            </a:r>
          </a:p>
          <a:p>
            <a:pPr>
              <a:lnSpc>
                <a:spcPct val="110000"/>
              </a:lnSpc>
            </a:pPr>
            <a:r>
              <a:rPr lang="it-IT" sz="2800" dirty="0"/>
              <a:t>Tedeschi come vittime </a:t>
            </a:r>
          </a:p>
          <a:p>
            <a:pPr>
              <a:lnSpc>
                <a:spcPct val="110000"/>
              </a:lnSpc>
            </a:pPr>
            <a:r>
              <a:rPr lang="it-IT" sz="2800" dirty="0"/>
              <a:t>La memoria della dittatura in Germania Est non ha ancora un posto stabile nella politica della memoria del paese</a:t>
            </a:r>
          </a:p>
        </p:txBody>
      </p:sp>
    </p:spTree>
    <p:extLst>
      <p:ext uri="{BB962C8B-B14F-4D97-AF65-F5344CB8AC3E}">
        <p14:creationId xmlns:p14="http://schemas.microsoft.com/office/powerpoint/2010/main" val="8883704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{285A025C-C4CE-4FDF-9EA8-9597D8432BEB}TF6d5feb1e-e145-43f1-b745-cb4b54c5ee97964d7bf0-e091912c42a4</Template>
  <TotalTime>27</TotalTime>
  <Words>528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9" baseType="lpstr">
      <vt:lpstr>Arial</vt:lpstr>
      <vt:lpstr>Tw Cen MT</vt:lpstr>
      <vt:lpstr>Circuito</vt:lpstr>
      <vt:lpstr>Politica della MEMORIA IN GERMANIA – EST e OVEST</vt:lpstr>
      <vt:lpstr> Vergangenheits-politik</vt:lpstr>
      <vt:lpstr>In che modo differiva la memoria del nazionalsocialismo nella DDR e nella RFT?</vt:lpstr>
      <vt:lpstr>Presentazione standard di PowerPoint</vt:lpstr>
      <vt:lpstr>Presentazione standard di PowerPoint</vt:lpstr>
      <vt:lpstr> La cultura della memoria nella Germania unita e in Europa: a che punto siamo oggi?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Kulturhaus Goerz</dc:creator>
  <cp:lastModifiedBy>Kulturhaus Goerz</cp:lastModifiedBy>
  <cp:revision>2</cp:revision>
  <dcterms:created xsi:type="dcterms:W3CDTF">2026-05-28T07:45:46Z</dcterms:created>
  <dcterms:modified xsi:type="dcterms:W3CDTF">2026-05-28T08:13:24Z</dcterms:modified>
</cp:coreProperties>
</file>