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73" r:id="rId3"/>
    <p:sldId id="289" r:id="rId4"/>
    <p:sldId id="287" r:id="rId5"/>
    <p:sldId id="285" r:id="rId6"/>
    <p:sldId id="274" r:id="rId7"/>
    <p:sldId id="291" r:id="rId8"/>
    <p:sldId id="279" r:id="rId9"/>
    <p:sldId id="282" r:id="rId10"/>
    <p:sldId id="281" r:id="rId11"/>
    <p:sldId id="271" r:id="rId12"/>
    <p:sldId id="292" r:id="rId13"/>
    <p:sldId id="288" r:id="rId14"/>
    <p:sldId id="260" r:id="rId15"/>
    <p:sldId id="293" r:id="rId16"/>
    <p:sldId id="284" r:id="rId17"/>
    <p:sldId id="283" r:id="rId18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538DF08-02E7-4B84-A1AB-9B774F6311F7}">
          <p14:sldIdLst>
            <p14:sldId id="256"/>
            <p14:sldId id="273"/>
            <p14:sldId id="289"/>
            <p14:sldId id="287"/>
            <p14:sldId id="285"/>
            <p14:sldId id="274"/>
            <p14:sldId id="291"/>
            <p14:sldId id="279"/>
            <p14:sldId id="282"/>
            <p14:sldId id="281"/>
            <p14:sldId id="271"/>
            <p14:sldId id="292"/>
            <p14:sldId id="288"/>
            <p14:sldId id="260"/>
            <p14:sldId id="293"/>
            <p14:sldId id="284"/>
            <p14:sldId id="283"/>
          </p14:sldIdLst>
        </p14:section>
        <p14:section name="Sezione senza titolo" id="{840F4000-29AB-4204-9DB4-2641A1B95983}">
          <p14:sldIdLst/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F5F5"/>
    <a:srgbClr val="FFFFFF"/>
    <a:srgbClr val="2A9FBA"/>
    <a:srgbClr val="6FB1C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471865F-0362-7A22-FD9B-E9050EFA60BD}" v="21" dt="2026-05-21T06:38:00.421"/>
    <p1510:client id="{3BDB7A5B-C923-564E-AE3C-9099AE7E58CB}" v="50" dt="2026-05-22T07:59:55.025"/>
    <p1510:client id="{90961971-644C-8937-C069-CF498A5D5641}" v="8" dt="2026-05-22T11:14:23.337"/>
    <p1510:client id="{98E8EAF1-2984-18BB-8730-BF738DC7477C}" v="16" dt="2026-05-22T08:04:34.116"/>
    <p1510:client id="{A1049BA0-5BBE-2595-0F8F-89177D671F6E}" v="768" dt="2026-05-21T13:22:59.890"/>
    <p1510:client id="{A80CBDC7-E49F-B14D-9087-47278DE9B51F}" v="188" dt="2026-05-21T08:38:26.788"/>
    <p1510:client id="{B3EAAB57-596A-15E8-CC20-B9EA83141F7C}" v="118" dt="2026-05-22T07:47:02.328"/>
    <p1510:client id="{D0E57A03-30BC-232C-B65E-B71D1F80CBC9}" v="1238" dt="2026-05-21T13:24:28.713"/>
    <p1510:client id="{D84E83AE-3563-EE51-1F6F-794508D32721}" v="3272" dt="2026-05-21T11:22:03.965"/>
    <p1510:client id="{E0D211A4-20DD-7A3F-BDEE-06CD0306E021}" v="16" dt="2026-05-21T12:19:25.170"/>
    <p1510:client id="{FEA5F3E4-B297-1D0C-42DD-F1EA794BEDBC}" v="3715" dt="2026-05-21T12:54:42.36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512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865C090-F443-4AE8-ACD0-83D829628A5F}" type="doc">
      <dgm:prSet loTypeId="urn:microsoft.com/office/officeart/2005/8/layout/cycle8" loCatId="cycle" qsTypeId="urn:microsoft.com/office/officeart/2005/8/quickstyle/3d5" qsCatId="3D" csTypeId="urn:microsoft.com/office/officeart/2005/8/colors/colorful2" csCatId="colorful" phldr="1"/>
      <dgm:spPr/>
      <dgm:t>
        <a:bodyPr/>
        <a:lstStyle/>
        <a:p>
          <a:endParaRPr lang="it-IT"/>
        </a:p>
      </dgm:t>
    </dgm:pt>
    <dgm:pt modelId="{6EA9A9F7-FDB7-4A64-BD76-1735511FB6A2}">
      <dgm:prSet phldrT="[Testo]" phldr="0"/>
      <dgm:spPr/>
      <dgm:t>
        <a:bodyPr/>
        <a:lstStyle/>
        <a:p>
          <a:r>
            <a:rPr lang="it-IT"/>
            <a:t>Progettazione</a:t>
          </a:r>
        </a:p>
        <a:p>
          <a:r>
            <a:rPr lang="it-IT"/>
            <a:t>T2</a:t>
          </a:r>
        </a:p>
      </dgm:t>
    </dgm:pt>
    <dgm:pt modelId="{1F27641A-E01B-41BB-A63E-DDD2599715A9}" type="parTrans" cxnId="{9DE360CA-8FDD-43F6-98F6-75F467270D34}">
      <dgm:prSet/>
      <dgm:spPr/>
      <dgm:t>
        <a:bodyPr/>
        <a:lstStyle/>
        <a:p>
          <a:endParaRPr lang="it-IT"/>
        </a:p>
      </dgm:t>
    </dgm:pt>
    <dgm:pt modelId="{AB389077-3C14-4362-9B6F-7FBCB9C7A134}" type="sibTrans" cxnId="{9DE360CA-8FDD-43F6-98F6-75F467270D34}">
      <dgm:prSet/>
      <dgm:spPr/>
      <dgm:t>
        <a:bodyPr/>
        <a:lstStyle/>
        <a:p>
          <a:endParaRPr lang="it-IT"/>
        </a:p>
      </dgm:t>
    </dgm:pt>
    <dgm:pt modelId="{445404DB-F713-44B2-8184-5F29CA3A081B}">
      <dgm:prSet phldrT="[Testo]" phldr="0"/>
      <dgm:spPr>
        <a:solidFill>
          <a:srgbClr val="92D050"/>
        </a:solidFill>
      </dgm:spPr>
      <dgm:t>
        <a:bodyPr/>
        <a:lstStyle/>
        <a:p>
          <a:r>
            <a:rPr lang="it-IT"/>
            <a:t>Analisi</a:t>
          </a:r>
        </a:p>
        <a:p>
          <a:r>
            <a:rPr lang="it-IT"/>
            <a:t>di </a:t>
          </a:r>
        </a:p>
        <a:p>
          <a:r>
            <a:rPr lang="it-IT"/>
            <a:t>Contesto T1</a:t>
          </a:r>
        </a:p>
      </dgm:t>
    </dgm:pt>
    <dgm:pt modelId="{04145947-50C4-43EE-B5C8-F2715C0AA9F6}" type="parTrans" cxnId="{FDD2CE2A-22ED-45F8-9A91-6DB25CDBAB23}">
      <dgm:prSet/>
      <dgm:spPr/>
      <dgm:t>
        <a:bodyPr/>
        <a:lstStyle/>
        <a:p>
          <a:endParaRPr lang="it-IT"/>
        </a:p>
      </dgm:t>
    </dgm:pt>
    <dgm:pt modelId="{E765DD69-4186-454B-B701-9751541C8978}" type="sibTrans" cxnId="{FDD2CE2A-22ED-45F8-9A91-6DB25CDBAB23}">
      <dgm:prSet/>
      <dgm:spPr/>
      <dgm:t>
        <a:bodyPr/>
        <a:lstStyle/>
        <a:p>
          <a:endParaRPr lang="it-IT"/>
        </a:p>
      </dgm:t>
    </dgm:pt>
    <dgm:pt modelId="{59D37FB1-6FE1-4676-8273-177E7B4B5954}">
      <dgm:prSet phldrT="[Testo]" phldr="0"/>
      <dgm:spPr>
        <a:solidFill>
          <a:srgbClr val="00B050"/>
        </a:solidFill>
      </dgm:spPr>
      <dgm:t>
        <a:bodyPr/>
        <a:lstStyle/>
        <a:p>
          <a:r>
            <a:rPr lang="it-IT"/>
            <a:t>Osservazione</a:t>
          </a:r>
        </a:p>
        <a:p>
          <a:r>
            <a:rPr lang="it-IT"/>
            <a:t>T1</a:t>
          </a:r>
        </a:p>
      </dgm:t>
    </dgm:pt>
    <dgm:pt modelId="{60DA203D-C35E-4EDF-86AF-650F6036C566}" type="parTrans" cxnId="{C89C635B-41D6-42C6-820A-6A8BC4E336AF}">
      <dgm:prSet/>
      <dgm:spPr/>
      <dgm:t>
        <a:bodyPr/>
        <a:lstStyle/>
        <a:p>
          <a:endParaRPr lang="it-IT"/>
        </a:p>
      </dgm:t>
    </dgm:pt>
    <dgm:pt modelId="{6F9DAEA9-D757-4597-B909-BE693B5A7B19}" type="sibTrans" cxnId="{C89C635B-41D6-42C6-820A-6A8BC4E336AF}">
      <dgm:prSet/>
      <dgm:spPr/>
      <dgm:t>
        <a:bodyPr/>
        <a:lstStyle/>
        <a:p>
          <a:endParaRPr lang="it-IT"/>
        </a:p>
      </dgm:t>
    </dgm:pt>
    <dgm:pt modelId="{1BF9BBCC-2090-4E18-8A1B-CD32734B81C1}" type="pres">
      <dgm:prSet presAssocID="{0865C090-F443-4AE8-ACD0-83D829628A5F}" presName="compositeShape" presStyleCnt="0">
        <dgm:presLayoutVars>
          <dgm:chMax val="7"/>
          <dgm:dir/>
          <dgm:resizeHandles val="exact"/>
        </dgm:presLayoutVars>
      </dgm:prSet>
      <dgm:spPr/>
    </dgm:pt>
    <dgm:pt modelId="{00D20D24-84C2-4471-A0E8-E7C9762029D4}" type="pres">
      <dgm:prSet presAssocID="{0865C090-F443-4AE8-ACD0-83D829628A5F}" presName="wedge1" presStyleLbl="node1" presStyleIdx="0" presStyleCnt="3"/>
      <dgm:spPr/>
    </dgm:pt>
    <dgm:pt modelId="{CEBA6971-97B8-47D5-85FD-44304E55A453}" type="pres">
      <dgm:prSet presAssocID="{0865C090-F443-4AE8-ACD0-83D829628A5F}" presName="dummy1a" presStyleCnt="0"/>
      <dgm:spPr/>
    </dgm:pt>
    <dgm:pt modelId="{E04FDD56-64F3-4C03-9584-DB37D1CE8B83}" type="pres">
      <dgm:prSet presAssocID="{0865C090-F443-4AE8-ACD0-83D829628A5F}" presName="dummy1b" presStyleCnt="0"/>
      <dgm:spPr/>
    </dgm:pt>
    <dgm:pt modelId="{7B5736B7-7FE5-4EE6-8E01-0C33DF4E4038}" type="pres">
      <dgm:prSet presAssocID="{0865C090-F443-4AE8-ACD0-83D829628A5F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</dgm:pt>
    <dgm:pt modelId="{CDF77003-059C-4BF8-9235-ED480836EF76}" type="pres">
      <dgm:prSet presAssocID="{0865C090-F443-4AE8-ACD0-83D829628A5F}" presName="wedge2" presStyleLbl="node1" presStyleIdx="1" presStyleCnt="3"/>
      <dgm:spPr/>
    </dgm:pt>
    <dgm:pt modelId="{39AD04CB-320A-496D-B90F-54E4B7778DFD}" type="pres">
      <dgm:prSet presAssocID="{0865C090-F443-4AE8-ACD0-83D829628A5F}" presName="dummy2a" presStyleCnt="0"/>
      <dgm:spPr/>
    </dgm:pt>
    <dgm:pt modelId="{EF99A4D0-C8CF-48BF-A936-92C453E480F2}" type="pres">
      <dgm:prSet presAssocID="{0865C090-F443-4AE8-ACD0-83D829628A5F}" presName="dummy2b" presStyleCnt="0"/>
      <dgm:spPr/>
    </dgm:pt>
    <dgm:pt modelId="{5710398E-3F1F-4862-8364-388C08DFC1C1}" type="pres">
      <dgm:prSet presAssocID="{0865C090-F443-4AE8-ACD0-83D829628A5F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</dgm:pt>
    <dgm:pt modelId="{0D071E38-CC5D-4347-ACF8-DF43509AAFC2}" type="pres">
      <dgm:prSet presAssocID="{0865C090-F443-4AE8-ACD0-83D829628A5F}" presName="wedge3" presStyleLbl="node1" presStyleIdx="2" presStyleCnt="3"/>
      <dgm:spPr/>
    </dgm:pt>
    <dgm:pt modelId="{D215B1F9-6D67-4ED3-A28B-CF493305881B}" type="pres">
      <dgm:prSet presAssocID="{0865C090-F443-4AE8-ACD0-83D829628A5F}" presName="dummy3a" presStyleCnt="0"/>
      <dgm:spPr/>
    </dgm:pt>
    <dgm:pt modelId="{628EE2C0-176D-4C77-8E8F-1C89D3BFE3C7}" type="pres">
      <dgm:prSet presAssocID="{0865C090-F443-4AE8-ACD0-83D829628A5F}" presName="dummy3b" presStyleCnt="0"/>
      <dgm:spPr/>
    </dgm:pt>
    <dgm:pt modelId="{521C4F2C-2645-4374-8D53-6B4D495E3032}" type="pres">
      <dgm:prSet presAssocID="{0865C090-F443-4AE8-ACD0-83D829628A5F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</dgm:pt>
    <dgm:pt modelId="{7E0421A6-AC75-470D-A441-92025EBB3BDE}" type="pres">
      <dgm:prSet presAssocID="{AB389077-3C14-4362-9B6F-7FBCB9C7A134}" presName="arrowWedge1" presStyleLbl="fgSibTrans2D1" presStyleIdx="0" presStyleCnt="3" custLinFactNeighborX="18551" custLinFactNeighborY="-9519"/>
      <dgm:spPr>
        <a:solidFill>
          <a:srgbClr val="2A9FBA"/>
        </a:solidFill>
      </dgm:spPr>
    </dgm:pt>
    <dgm:pt modelId="{38F968F2-80FB-47EA-A366-6B3AE2AA4D5A}" type="pres">
      <dgm:prSet presAssocID="{E765DD69-4186-454B-B701-9751541C8978}" presName="arrowWedge2" presStyleLbl="fgSibTrans2D1" presStyleIdx="1" presStyleCnt="3" custLinFactNeighborX="-681" custLinFactNeighborY="10552"/>
      <dgm:spPr>
        <a:solidFill>
          <a:srgbClr val="2A9FBA"/>
        </a:solidFill>
      </dgm:spPr>
    </dgm:pt>
    <dgm:pt modelId="{89A8508E-4F4C-402D-A437-E3ABE2035052}" type="pres">
      <dgm:prSet presAssocID="{6F9DAEA9-D757-4597-B909-BE693B5A7B19}" presName="arrowWedge3" presStyleLbl="fgSibTrans2D1" presStyleIdx="2" presStyleCnt="3" custLinFactNeighborX="-10286" custLinFactNeighborY="-7744"/>
      <dgm:spPr>
        <a:solidFill>
          <a:srgbClr val="2A9FBA"/>
        </a:solidFill>
      </dgm:spPr>
    </dgm:pt>
  </dgm:ptLst>
  <dgm:cxnLst>
    <dgm:cxn modelId="{2A376207-F177-403F-B5DB-D3C76E76FB00}" type="presOf" srcId="{445404DB-F713-44B2-8184-5F29CA3A081B}" destId="{CDF77003-059C-4BF8-9235-ED480836EF76}" srcOrd="0" destOrd="0" presId="urn:microsoft.com/office/officeart/2005/8/layout/cycle8"/>
    <dgm:cxn modelId="{FDD2CE2A-22ED-45F8-9A91-6DB25CDBAB23}" srcId="{0865C090-F443-4AE8-ACD0-83D829628A5F}" destId="{445404DB-F713-44B2-8184-5F29CA3A081B}" srcOrd="1" destOrd="0" parTransId="{04145947-50C4-43EE-B5C8-F2715C0AA9F6}" sibTransId="{E765DD69-4186-454B-B701-9751541C8978}"/>
    <dgm:cxn modelId="{C89C635B-41D6-42C6-820A-6A8BC4E336AF}" srcId="{0865C090-F443-4AE8-ACD0-83D829628A5F}" destId="{59D37FB1-6FE1-4676-8273-177E7B4B5954}" srcOrd="2" destOrd="0" parTransId="{60DA203D-C35E-4EDF-86AF-650F6036C566}" sibTransId="{6F9DAEA9-D757-4597-B909-BE693B5A7B19}"/>
    <dgm:cxn modelId="{CD9E9664-2DD7-478D-8BB2-A32176E28D53}" type="presOf" srcId="{59D37FB1-6FE1-4676-8273-177E7B4B5954}" destId="{521C4F2C-2645-4374-8D53-6B4D495E3032}" srcOrd="1" destOrd="0" presId="urn:microsoft.com/office/officeart/2005/8/layout/cycle8"/>
    <dgm:cxn modelId="{5797D7B9-1A5D-4D89-84C7-90E6416155FC}" type="presOf" srcId="{59D37FB1-6FE1-4676-8273-177E7B4B5954}" destId="{0D071E38-CC5D-4347-ACF8-DF43509AAFC2}" srcOrd="0" destOrd="0" presId="urn:microsoft.com/office/officeart/2005/8/layout/cycle8"/>
    <dgm:cxn modelId="{92A8B0C9-1D70-4384-8FED-8D6E39D75F05}" type="presOf" srcId="{0865C090-F443-4AE8-ACD0-83D829628A5F}" destId="{1BF9BBCC-2090-4E18-8A1B-CD32734B81C1}" srcOrd="0" destOrd="0" presId="urn:microsoft.com/office/officeart/2005/8/layout/cycle8"/>
    <dgm:cxn modelId="{9DE360CA-8FDD-43F6-98F6-75F467270D34}" srcId="{0865C090-F443-4AE8-ACD0-83D829628A5F}" destId="{6EA9A9F7-FDB7-4A64-BD76-1735511FB6A2}" srcOrd="0" destOrd="0" parTransId="{1F27641A-E01B-41BB-A63E-DDD2599715A9}" sibTransId="{AB389077-3C14-4362-9B6F-7FBCB9C7A134}"/>
    <dgm:cxn modelId="{009DE2DF-AE65-4C47-9D64-B7458B2AAE09}" type="presOf" srcId="{6EA9A9F7-FDB7-4A64-BD76-1735511FB6A2}" destId="{7B5736B7-7FE5-4EE6-8E01-0C33DF4E4038}" srcOrd="1" destOrd="0" presId="urn:microsoft.com/office/officeart/2005/8/layout/cycle8"/>
    <dgm:cxn modelId="{1DD3FDE9-D970-4DDB-A8CE-C1E261FE13C0}" type="presOf" srcId="{445404DB-F713-44B2-8184-5F29CA3A081B}" destId="{5710398E-3F1F-4862-8364-388C08DFC1C1}" srcOrd="1" destOrd="0" presId="urn:microsoft.com/office/officeart/2005/8/layout/cycle8"/>
    <dgm:cxn modelId="{FBF156EC-0B6A-400D-B2B2-1B24CCAF00CC}" type="presOf" srcId="{6EA9A9F7-FDB7-4A64-BD76-1735511FB6A2}" destId="{00D20D24-84C2-4471-A0E8-E7C9762029D4}" srcOrd="0" destOrd="0" presId="urn:microsoft.com/office/officeart/2005/8/layout/cycle8"/>
    <dgm:cxn modelId="{22161162-00D3-470B-981B-23E0A1B7A31B}" type="presParOf" srcId="{1BF9BBCC-2090-4E18-8A1B-CD32734B81C1}" destId="{00D20D24-84C2-4471-A0E8-E7C9762029D4}" srcOrd="0" destOrd="0" presId="urn:microsoft.com/office/officeart/2005/8/layout/cycle8"/>
    <dgm:cxn modelId="{054EC896-CDCA-4E35-8A13-2D9D98AB96CC}" type="presParOf" srcId="{1BF9BBCC-2090-4E18-8A1B-CD32734B81C1}" destId="{CEBA6971-97B8-47D5-85FD-44304E55A453}" srcOrd="1" destOrd="0" presId="urn:microsoft.com/office/officeart/2005/8/layout/cycle8"/>
    <dgm:cxn modelId="{285C0430-AE65-4D9D-A715-E34C24BF446F}" type="presParOf" srcId="{1BF9BBCC-2090-4E18-8A1B-CD32734B81C1}" destId="{E04FDD56-64F3-4C03-9584-DB37D1CE8B83}" srcOrd="2" destOrd="0" presId="urn:microsoft.com/office/officeart/2005/8/layout/cycle8"/>
    <dgm:cxn modelId="{D3342DD1-87CF-4F2D-93EC-290C9A158A4D}" type="presParOf" srcId="{1BF9BBCC-2090-4E18-8A1B-CD32734B81C1}" destId="{7B5736B7-7FE5-4EE6-8E01-0C33DF4E4038}" srcOrd="3" destOrd="0" presId="urn:microsoft.com/office/officeart/2005/8/layout/cycle8"/>
    <dgm:cxn modelId="{4658EC91-5C85-4136-AC36-0B509BCDD09B}" type="presParOf" srcId="{1BF9BBCC-2090-4E18-8A1B-CD32734B81C1}" destId="{CDF77003-059C-4BF8-9235-ED480836EF76}" srcOrd="4" destOrd="0" presId="urn:microsoft.com/office/officeart/2005/8/layout/cycle8"/>
    <dgm:cxn modelId="{B7D52ACB-0B94-4C58-975D-0B1F39BC28D2}" type="presParOf" srcId="{1BF9BBCC-2090-4E18-8A1B-CD32734B81C1}" destId="{39AD04CB-320A-496D-B90F-54E4B7778DFD}" srcOrd="5" destOrd="0" presId="urn:microsoft.com/office/officeart/2005/8/layout/cycle8"/>
    <dgm:cxn modelId="{77698526-7CA4-4542-90C0-D5B0B13FD915}" type="presParOf" srcId="{1BF9BBCC-2090-4E18-8A1B-CD32734B81C1}" destId="{EF99A4D0-C8CF-48BF-A936-92C453E480F2}" srcOrd="6" destOrd="0" presId="urn:microsoft.com/office/officeart/2005/8/layout/cycle8"/>
    <dgm:cxn modelId="{8D21C1F6-FCC3-4264-B639-C12D7102C930}" type="presParOf" srcId="{1BF9BBCC-2090-4E18-8A1B-CD32734B81C1}" destId="{5710398E-3F1F-4862-8364-388C08DFC1C1}" srcOrd="7" destOrd="0" presId="urn:microsoft.com/office/officeart/2005/8/layout/cycle8"/>
    <dgm:cxn modelId="{00025AA1-6371-4844-B71C-B962B708B7B1}" type="presParOf" srcId="{1BF9BBCC-2090-4E18-8A1B-CD32734B81C1}" destId="{0D071E38-CC5D-4347-ACF8-DF43509AAFC2}" srcOrd="8" destOrd="0" presId="urn:microsoft.com/office/officeart/2005/8/layout/cycle8"/>
    <dgm:cxn modelId="{FD8FA3B5-D33D-4794-A245-04E313C4DD2D}" type="presParOf" srcId="{1BF9BBCC-2090-4E18-8A1B-CD32734B81C1}" destId="{D215B1F9-6D67-4ED3-A28B-CF493305881B}" srcOrd="9" destOrd="0" presId="urn:microsoft.com/office/officeart/2005/8/layout/cycle8"/>
    <dgm:cxn modelId="{5D4A4DF0-719C-4741-B490-2E9062B88A8D}" type="presParOf" srcId="{1BF9BBCC-2090-4E18-8A1B-CD32734B81C1}" destId="{628EE2C0-176D-4C77-8E8F-1C89D3BFE3C7}" srcOrd="10" destOrd="0" presId="urn:microsoft.com/office/officeart/2005/8/layout/cycle8"/>
    <dgm:cxn modelId="{07D3291A-ACC3-4078-9395-4D3700A32E9A}" type="presParOf" srcId="{1BF9BBCC-2090-4E18-8A1B-CD32734B81C1}" destId="{521C4F2C-2645-4374-8D53-6B4D495E3032}" srcOrd="11" destOrd="0" presId="urn:microsoft.com/office/officeart/2005/8/layout/cycle8"/>
    <dgm:cxn modelId="{E1A4BB0C-4AF3-47B6-9584-3D048350A5AC}" type="presParOf" srcId="{1BF9BBCC-2090-4E18-8A1B-CD32734B81C1}" destId="{7E0421A6-AC75-470D-A441-92025EBB3BDE}" srcOrd="12" destOrd="0" presId="urn:microsoft.com/office/officeart/2005/8/layout/cycle8"/>
    <dgm:cxn modelId="{B8B9B4AE-1867-456D-B938-9884CC12216A}" type="presParOf" srcId="{1BF9BBCC-2090-4E18-8A1B-CD32734B81C1}" destId="{38F968F2-80FB-47EA-A366-6B3AE2AA4D5A}" srcOrd="13" destOrd="0" presId="urn:microsoft.com/office/officeart/2005/8/layout/cycle8"/>
    <dgm:cxn modelId="{95D6593F-EA38-4AC3-8BBE-C98B0EBD92DA}" type="presParOf" srcId="{1BF9BBCC-2090-4E18-8A1B-CD32734B81C1}" destId="{89A8508E-4F4C-402D-A437-E3ABE2035052}" srcOrd="14" destOrd="0" presId="urn:microsoft.com/office/officeart/2005/8/layout/cycle8"/>
  </dgm:cxnLst>
  <dgm:bg>
    <a:noFill/>
  </dgm:bg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B52813C-4FF8-4144-A972-B3B66BDD3B66}" type="doc">
      <dgm:prSet loTypeId="urn:microsoft.com/office/officeart/2005/8/layout/arrow2" loCatId="process" qsTypeId="urn:microsoft.com/office/officeart/2005/8/quickstyle/simple1" qsCatId="simple" csTypeId="urn:microsoft.com/office/officeart/2005/8/colors/accent1_2" csCatId="accent1" phldr="1"/>
      <dgm:spPr/>
    </dgm:pt>
    <dgm:pt modelId="{A86331F2-2299-4DBB-BCD2-37D9A613D731}">
      <dgm:prSet phldrT="[Testo]" phldr="0"/>
      <dgm:spPr/>
      <dgm:t>
        <a:bodyPr/>
        <a:lstStyle/>
        <a:p>
          <a:pPr rtl="0"/>
          <a:r>
            <a:rPr lang="it-IT" b="0">
              <a:latin typeface="Calibri Light" panose="020F0302020204030204"/>
            </a:rPr>
            <a:t>Condividere un TEMA</a:t>
          </a:r>
          <a:endParaRPr lang="it-IT" b="0"/>
        </a:p>
      </dgm:t>
    </dgm:pt>
    <dgm:pt modelId="{63C8F994-005B-4713-81BA-E5FAFEFA27A6}" type="parTrans" cxnId="{55477E81-12D3-409C-9E7F-D936A7BA017B}">
      <dgm:prSet/>
      <dgm:spPr/>
      <dgm:t>
        <a:bodyPr/>
        <a:lstStyle/>
        <a:p>
          <a:endParaRPr lang="it-IT" b="0"/>
        </a:p>
      </dgm:t>
    </dgm:pt>
    <dgm:pt modelId="{72C39162-0FDA-47CC-BC63-CCCCB69973A0}" type="sibTrans" cxnId="{55477E81-12D3-409C-9E7F-D936A7BA017B}">
      <dgm:prSet/>
      <dgm:spPr/>
      <dgm:t>
        <a:bodyPr/>
        <a:lstStyle/>
        <a:p>
          <a:endParaRPr lang="it-IT" b="0"/>
        </a:p>
      </dgm:t>
    </dgm:pt>
    <dgm:pt modelId="{A27E807D-AF1A-4F88-8C7B-F9AABE3CFFA1}">
      <dgm:prSet phldrT="[Testo]" phldr="0"/>
      <dgm:spPr/>
      <dgm:t>
        <a:bodyPr/>
        <a:lstStyle/>
        <a:p>
          <a:pPr rtl="0"/>
          <a:r>
            <a:rPr lang="it-IT" b="0">
              <a:latin typeface="Calibri Light" panose="020F0302020204030204"/>
            </a:rPr>
            <a:t>Rilevare i bisogni di apprendimento</a:t>
          </a:r>
          <a:endParaRPr lang="it-IT" b="0"/>
        </a:p>
      </dgm:t>
    </dgm:pt>
    <dgm:pt modelId="{4834C2FA-0CDA-4C75-8CCB-1ADA41E1D1CE}" type="parTrans" cxnId="{08E02223-CDB9-4746-B3FA-16B0277D5319}">
      <dgm:prSet/>
      <dgm:spPr/>
      <dgm:t>
        <a:bodyPr/>
        <a:lstStyle/>
        <a:p>
          <a:endParaRPr lang="it-IT" b="0"/>
        </a:p>
      </dgm:t>
    </dgm:pt>
    <dgm:pt modelId="{4475CCFD-22E3-4CD0-A628-D7AF36795EBF}" type="sibTrans" cxnId="{08E02223-CDB9-4746-B3FA-16B0277D5319}">
      <dgm:prSet/>
      <dgm:spPr/>
      <dgm:t>
        <a:bodyPr/>
        <a:lstStyle/>
        <a:p>
          <a:endParaRPr lang="it-IT" b="0"/>
        </a:p>
      </dgm:t>
    </dgm:pt>
    <dgm:pt modelId="{9E5BD34B-ED89-4068-AD42-8D4E672B9065}">
      <dgm:prSet phldrT="[Testo]" phldr="0"/>
      <dgm:spPr/>
      <dgm:t>
        <a:bodyPr/>
        <a:lstStyle/>
        <a:p>
          <a:pPr rtl="0"/>
          <a:r>
            <a:rPr lang="it-IT" b="0">
              <a:latin typeface="Calibri Light" panose="020F0302020204030204"/>
            </a:rPr>
            <a:t>Stabilire gli obiettivi (generali e specifici)</a:t>
          </a:r>
          <a:endParaRPr lang="it-IT" b="0"/>
        </a:p>
      </dgm:t>
    </dgm:pt>
    <dgm:pt modelId="{4034ECFD-B949-49F5-BE52-1C1DC0E38ACE}" type="parTrans" cxnId="{6741ABD5-B14A-4876-AEB3-131B5685100E}">
      <dgm:prSet/>
      <dgm:spPr/>
      <dgm:t>
        <a:bodyPr/>
        <a:lstStyle/>
        <a:p>
          <a:endParaRPr lang="it-IT" b="0"/>
        </a:p>
      </dgm:t>
    </dgm:pt>
    <dgm:pt modelId="{DF733FB3-0518-480F-90C9-A21013E32F73}" type="sibTrans" cxnId="{6741ABD5-B14A-4876-AEB3-131B5685100E}">
      <dgm:prSet/>
      <dgm:spPr/>
      <dgm:t>
        <a:bodyPr/>
        <a:lstStyle/>
        <a:p>
          <a:endParaRPr lang="it-IT" b="0"/>
        </a:p>
      </dgm:t>
    </dgm:pt>
    <dgm:pt modelId="{FF426B08-7200-421F-9CAC-1972B1C2D1E0}">
      <dgm:prSet phldrT="[Testo]" phldr="0"/>
      <dgm:spPr/>
      <dgm:t>
        <a:bodyPr/>
        <a:lstStyle/>
        <a:p>
          <a:pPr rtl="0"/>
          <a:r>
            <a:rPr lang="it-IT" b="0">
              <a:latin typeface="Calibri Light" panose="020F0302020204030204"/>
            </a:rPr>
            <a:t>Progettare l'avanzamento nell'UdA come articolazione in fasi</a:t>
          </a:r>
        </a:p>
      </dgm:t>
    </dgm:pt>
    <dgm:pt modelId="{36B9778B-5C22-4235-A1FD-16D22D6B1B6F}" type="parTrans" cxnId="{DAF905A3-9AEA-4F5D-9DBE-CF09894CC64B}">
      <dgm:prSet/>
      <dgm:spPr/>
      <dgm:t>
        <a:bodyPr/>
        <a:lstStyle/>
        <a:p>
          <a:endParaRPr lang="it-IT" b="0"/>
        </a:p>
      </dgm:t>
    </dgm:pt>
    <dgm:pt modelId="{9A4B5662-2D84-45A1-ADBA-B6BA46FE3A48}" type="sibTrans" cxnId="{DAF905A3-9AEA-4F5D-9DBE-CF09894CC64B}">
      <dgm:prSet/>
      <dgm:spPr/>
      <dgm:t>
        <a:bodyPr/>
        <a:lstStyle/>
        <a:p>
          <a:endParaRPr lang="it-IT" b="0"/>
        </a:p>
      </dgm:t>
    </dgm:pt>
    <dgm:pt modelId="{626BDC88-C7C9-4C17-874E-B63A18F3FC5D}" type="pres">
      <dgm:prSet presAssocID="{8B52813C-4FF8-4144-A972-B3B66BDD3B66}" presName="arrowDiagram" presStyleCnt="0">
        <dgm:presLayoutVars>
          <dgm:chMax val="5"/>
          <dgm:dir/>
          <dgm:resizeHandles val="exact"/>
        </dgm:presLayoutVars>
      </dgm:prSet>
      <dgm:spPr/>
    </dgm:pt>
    <dgm:pt modelId="{84EDA85B-748A-4896-A010-9FEE81592735}" type="pres">
      <dgm:prSet presAssocID="{8B52813C-4FF8-4144-A972-B3B66BDD3B66}" presName="arrow" presStyleLbl="bgShp" presStyleIdx="0" presStyleCnt="1"/>
      <dgm:spPr/>
    </dgm:pt>
    <dgm:pt modelId="{6B380DB1-1D65-4F68-AC13-476DA0FA0957}" type="pres">
      <dgm:prSet presAssocID="{8B52813C-4FF8-4144-A972-B3B66BDD3B66}" presName="arrowDiagram4" presStyleCnt="0"/>
      <dgm:spPr/>
    </dgm:pt>
    <dgm:pt modelId="{1AE09973-1305-4F84-8F64-76A3B3E11884}" type="pres">
      <dgm:prSet presAssocID="{A86331F2-2299-4DBB-BCD2-37D9A613D731}" presName="bullet4a" presStyleLbl="node1" presStyleIdx="0" presStyleCnt="4"/>
      <dgm:spPr/>
    </dgm:pt>
    <dgm:pt modelId="{6F8F94D9-5598-47E3-A868-AC7888C7BB32}" type="pres">
      <dgm:prSet presAssocID="{A86331F2-2299-4DBB-BCD2-37D9A613D731}" presName="textBox4a" presStyleLbl="revTx" presStyleIdx="0" presStyleCnt="4">
        <dgm:presLayoutVars>
          <dgm:bulletEnabled val="1"/>
        </dgm:presLayoutVars>
      </dgm:prSet>
      <dgm:spPr/>
    </dgm:pt>
    <dgm:pt modelId="{7A73F8A4-E17F-46DE-B90D-CD7CAF79F0CF}" type="pres">
      <dgm:prSet presAssocID="{A27E807D-AF1A-4F88-8C7B-F9AABE3CFFA1}" presName="bullet4b" presStyleLbl="node1" presStyleIdx="1" presStyleCnt="4"/>
      <dgm:spPr/>
    </dgm:pt>
    <dgm:pt modelId="{7086225C-5A07-4DC5-802F-23060C98A8D4}" type="pres">
      <dgm:prSet presAssocID="{A27E807D-AF1A-4F88-8C7B-F9AABE3CFFA1}" presName="textBox4b" presStyleLbl="revTx" presStyleIdx="1" presStyleCnt="4">
        <dgm:presLayoutVars>
          <dgm:bulletEnabled val="1"/>
        </dgm:presLayoutVars>
      </dgm:prSet>
      <dgm:spPr/>
    </dgm:pt>
    <dgm:pt modelId="{C1B7E85F-5482-46FD-B935-B5677D4684C4}" type="pres">
      <dgm:prSet presAssocID="{9E5BD34B-ED89-4068-AD42-8D4E672B9065}" presName="bullet4c" presStyleLbl="node1" presStyleIdx="2" presStyleCnt="4"/>
      <dgm:spPr/>
    </dgm:pt>
    <dgm:pt modelId="{380F4EDB-3B1C-4F52-BCFA-EA88663ECF9D}" type="pres">
      <dgm:prSet presAssocID="{9E5BD34B-ED89-4068-AD42-8D4E672B9065}" presName="textBox4c" presStyleLbl="revTx" presStyleIdx="2" presStyleCnt="4">
        <dgm:presLayoutVars>
          <dgm:bulletEnabled val="1"/>
        </dgm:presLayoutVars>
      </dgm:prSet>
      <dgm:spPr/>
    </dgm:pt>
    <dgm:pt modelId="{F7FFF645-96E8-49E8-99B5-9083B656EA23}" type="pres">
      <dgm:prSet presAssocID="{FF426B08-7200-421F-9CAC-1972B1C2D1E0}" presName="bullet4d" presStyleLbl="node1" presStyleIdx="3" presStyleCnt="4"/>
      <dgm:spPr/>
    </dgm:pt>
    <dgm:pt modelId="{42FD948F-FBBF-4923-8B24-7066CD27552A}" type="pres">
      <dgm:prSet presAssocID="{FF426B08-7200-421F-9CAC-1972B1C2D1E0}" presName="textBox4d" presStyleLbl="revTx" presStyleIdx="3" presStyleCnt="4">
        <dgm:presLayoutVars>
          <dgm:bulletEnabled val="1"/>
        </dgm:presLayoutVars>
      </dgm:prSet>
      <dgm:spPr/>
    </dgm:pt>
  </dgm:ptLst>
  <dgm:cxnLst>
    <dgm:cxn modelId="{08E02223-CDB9-4746-B3FA-16B0277D5319}" srcId="{8B52813C-4FF8-4144-A972-B3B66BDD3B66}" destId="{A27E807D-AF1A-4F88-8C7B-F9AABE3CFFA1}" srcOrd="1" destOrd="0" parTransId="{4834C2FA-0CDA-4C75-8CCB-1ADA41E1D1CE}" sibTransId="{4475CCFD-22E3-4CD0-A628-D7AF36795EBF}"/>
    <dgm:cxn modelId="{F9DA552D-FB52-464D-ACD9-A9C9C38FBC8D}" type="presOf" srcId="{A86331F2-2299-4DBB-BCD2-37D9A613D731}" destId="{6F8F94D9-5598-47E3-A868-AC7888C7BB32}" srcOrd="0" destOrd="0" presId="urn:microsoft.com/office/officeart/2005/8/layout/arrow2"/>
    <dgm:cxn modelId="{8ACEBE63-07B4-4F76-BF31-09B3B27729EB}" type="presOf" srcId="{FF426B08-7200-421F-9CAC-1972B1C2D1E0}" destId="{42FD948F-FBBF-4923-8B24-7066CD27552A}" srcOrd="0" destOrd="0" presId="urn:microsoft.com/office/officeart/2005/8/layout/arrow2"/>
    <dgm:cxn modelId="{93D96956-F8C6-4806-B522-96B7E9998244}" type="presOf" srcId="{A27E807D-AF1A-4F88-8C7B-F9AABE3CFFA1}" destId="{7086225C-5A07-4DC5-802F-23060C98A8D4}" srcOrd="0" destOrd="0" presId="urn:microsoft.com/office/officeart/2005/8/layout/arrow2"/>
    <dgm:cxn modelId="{55477E81-12D3-409C-9E7F-D936A7BA017B}" srcId="{8B52813C-4FF8-4144-A972-B3B66BDD3B66}" destId="{A86331F2-2299-4DBB-BCD2-37D9A613D731}" srcOrd="0" destOrd="0" parTransId="{63C8F994-005B-4713-81BA-E5FAFEFA27A6}" sibTransId="{72C39162-0FDA-47CC-BC63-CCCCB69973A0}"/>
    <dgm:cxn modelId="{DAF905A3-9AEA-4F5D-9DBE-CF09894CC64B}" srcId="{8B52813C-4FF8-4144-A972-B3B66BDD3B66}" destId="{FF426B08-7200-421F-9CAC-1972B1C2D1E0}" srcOrd="3" destOrd="0" parTransId="{36B9778B-5C22-4235-A1FD-16D22D6B1B6F}" sibTransId="{9A4B5662-2D84-45A1-ADBA-B6BA46FE3A48}"/>
    <dgm:cxn modelId="{0B2AD3C3-C6D8-442E-8246-D64E919D207F}" type="presOf" srcId="{9E5BD34B-ED89-4068-AD42-8D4E672B9065}" destId="{380F4EDB-3B1C-4F52-BCFA-EA88663ECF9D}" srcOrd="0" destOrd="0" presId="urn:microsoft.com/office/officeart/2005/8/layout/arrow2"/>
    <dgm:cxn modelId="{6741ABD5-B14A-4876-AEB3-131B5685100E}" srcId="{8B52813C-4FF8-4144-A972-B3B66BDD3B66}" destId="{9E5BD34B-ED89-4068-AD42-8D4E672B9065}" srcOrd="2" destOrd="0" parTransId="{4034ECFD-B949-49F5-BE52-1C1DC0E38ACE}" sibTransId="{DF733FB3-0518-480F-90C9-A21013E32F73}"/>
    <dgm:cxn modelId="{42D07FE6-AA06-46A6-B5BB-D9FEA682E9A1}" type="presOf" srcId="{8B52813C-4FF8-4144-A972-B3B66BDD3B66}" destId="{626BDC88-C7C9-4C17-874E-B63A18F3FC5D}" srcOrd="0" destOrd="0" presId="urn:microsoft.com/office/officeart/2005/8/layout/arrow2"/>
    <dgm:cxn modelId="{D2550048-64C1-47F8-B280-83812B974746}" type="presParOf" srcId="{626BDC88-C7C9-4C17-874E-B63A18F3FC5D}" destId="{84EDA85B-748A-4896-A010-9FEE81592735}" srcOrd="0" destOrd="0" presId="urn:microsoft.com/office/officeart/2005/8/layout/arrow2"/>
    <dgm:cxn modelId="{71904636-5DC1-4953-BE2A-FD884A15E13A}" type="presParOf" srcId="{626BDC88-C7C9-4C17-874E-B63A18F3FC5D}" destId="{6B380DB1-1D65-4F68-AC13-476DA0FA0957}" srcOrd="1" destOrd="0" presId="urn:microsoft.com/office/officeart/2005/8/layout/arrow2"/>
    <dgm:cxn modelId="{E35607C7-C5CE-4B73-B66D-E391FBAFF96E}" type="presParOf" srcId="{6B380DB1-1D65-4F68-AC13-476DA0FA0957}" destId="{1AE09973-1305-4F84-8F64-76A3B3E11884}" srcOrd="0" destOrd="0" presId="urn:microsoft.com/office/officeart/2005/8/layout/arrow2"/>
    <dgm:cxn modelId="{D4382DB4-DE8B-48FB-AC71-8CD7315424A3}" type="presParOf" srcId="{6B380DB1-1D65-4F68-AC13-476DA0FA0957}" destId="{6F8F94D9-5598-47E3-A868-AC7888C7BB32}" srcOrd="1" destOrd="0" presId="urn:microsoft.com/office/officeart/2005/8/layout/arrow2"/>
    <dgm:cxn modelId="{09EB861F-DC77-46A3-8BA9-D0DEDFF7C555}" type="presParOf" srcId="{6B380DB1-1D65-4F68-AC13-476DA0FA0957}" destId="{7A73F8A4-E17F-46DE-B90D-CD7CAF79F0CF}" srcOrd="2" destOrd="0" presId="urn:microsoft.com/office/officeart/2005/8/layout/arrow2"/>
    <dgm:cxn modelId="{A044B38A-1303-4319-ADD4-7F84E1642779}" type="presParOf" srcId="{6B380DB1-1D65-4F68-AC13-476DA0FA0957}" destId="{7086225C-5A07-4DC5-802F-23060C98A8D4}" srcOrd="3" destOrd="0" presId="urn:microsoft.com/office/officeart/2005/8/layout/arrow2"/>
    <dgm:cxn modelId="{C10AFD13-F44A-4A0E-A602-D535BEC0C1BE}" type="presParOf" srcId="{6B380DB1-1D65-4F68-AC13-476DA0FA0957}" destId="{C1B7E85F-5482-46FD-B935-B5677D4684C4}" srcOrd="4" destOrd="0" presId="urn:microsoft.com/office/officeart/2005/8/layout/arrow2"/>
    <dgm:cxn modelId="{970A4B7B-6388-432E-B079-4E4B16873287}" type="presParOf" srcId="{6B380DB1-1D65-4F68-AC13-476DA0FA0957}" destId="{380F4EDB-3B1C-4F52-BCFA-EA88663ECF9D}" srcOrd="5" destOrd="0" presId="urn:microsoft.com/office/officeart/2005/8/layout/arrow2"/>
    <dgm:cxn modelId="{72DAA6CA-5D14-4733-AB7D-39276557FA4B}" type="presParOf" srcId="{6B380DB1-1D65-4F68-AC13-476DA0FA0957}" destId="{F7FFF645-96E8-49E8-99B5-9083B656EA23}" srcOrd="6" destOrd="0" presId="urn:microsoft.com/office/officeart/2005/8/layout/arrow2"/>
    <dgm:cxn modelId="{FC140B17-43D3-4AE8-8B46-320915777FA3}" type="presParOf" srcId="{6B380DB1-1D65-4F68-AC13-476DA0FA0957}" destId="{42FD948F-FBBF-4923-8B24-7066CD27552A}" srcOrd="7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B52813C-4FF8-4144-A972-B3B66BDD3B66}" type="doc">
      <dgm:prSet loTypeId="urn:microsoft.com/office/officeart/2005/8/layout/arrow2" loCatId="process" qsTypeId="urn:microsoft.com/office/officeart/2005/8/quickstyle/simple1" qsCatId="simple" csTypeId="urn:microsoft.com/office/officeart/2005/8/colors/accent1_2" csCatId="accent1" phldr="1"/>
      <dgm:spPr/>
    </dgm:pt>
    <dgm:pt modelId="{A86331F2-2299-4DBB-BCD2-37D9A613D731}">
      <dgm:prSet phldrT="[Testo]" phldr="0"/>
      <dgm:spPr/>
      <dgm:t>
        <a:bodyPr/>
        <a:lstStyle/>
        <a:p>
          <a:pPr rtl="0"/>
          <a:r>
            <a:rPr lang="it-IT">
              <a:latin typeface="Calibri Light" panose="020F0302020204030204"/>
            </a:rPr>
            <a:t>Condividere un TEMA</a:t>
          </a:r>
          <a:endParaRPr lang="it-IT"/>
        </a:p>
      </dgm:t>
    </dgm:pt>
    <dgm:pt modelId="{63C8F994-005B-4713-81BA-E5FAFEFA27A6}" type="parTrans" cxnId="{55477E81-12D3-409C-9E7F-D936A7BA017B}">
      <dgm:prSet/>
      <dgm:spPr/>
      <dgm:t>
        <a:bodyPr/>
        <a:lstStyle/>
        <a:p>
          <a:endParaRPr lang="it-IT"/>
        </a:p>
      </dgm:t>
    </dgm:pt>
    <dgm:pt modelId="{72C39162-0FDA-47CC-BC63-CCCCB69973A0}" type="sibTrans" cxnId="{55477E81-12D3-409C-9E7F-D936A7BA017B}">
      <dgm:prSet/>
      <dgm:spPr/>
      <dgm:t>
        <a:bodyPr/>
        <a:lstStyle/>
        <a:p>
          <a:endParaRPr lang="it-IT"/>
        </a:p>
      </dgm:t>
    </dgm:pt>
    <dgm:pt modelId="{A27E807D-AF1A-4F88-8C7B-F9AABE3CFFA1}">
      <dgm:prSet phldrT="[Testo]" phldr="0"/>
      <dgm:spPr/>
      <dgm:t>
        <a:bodyPr/>
        <a:lstStyle/>
        <a:p>
          <a:pPr rtl="0"/>
          <a:r>
            <a:rPr lang="it-IT">
              <a:latin typeface="Calibri Light" panose="020F0302020204030204"/>
            </a:rPr>
            <a:t>Rilevare i bisogni di apprendimento</a:t>
          </a:r>
          <a:endParaRPr lang="it-IT"/>
        </a:p>
      </dgm:t>
    </dgm:pt>
    <dgm:pt modelId="{4834C2FA-0CDA-4C75-8CCB-1ADA41E1D1CE}" type="parTrans" cxnId="{08E02223-CDB9-4746-B3FA-16B0277D5319}">
      <dgm:prSet/>
      <dgm:spPr/>
      <dgm:t>
        <a:bodyPr/>
        <a:lstStyle/>
        <a:p>
          <a:endParaRPr lang="it-IT"/>
        </a:p>
      </dgm:t>
    </dgm:pt>
    <dgm:pt modelId="{4475CCFD-22E3-4CD0-A628-D7AF36795EBF}" type="sibTrans" cxnId="{08E02223-CDB9-4746-B3FA-16B0277D5319}">
      <dgm:prSet/>
      <dgm:spPr/>
      <dgm:t>
        <a:bodyPr/>
        <a:lstStyle/>
        <a:p>
          <a:endParaRPr lang="it-IT"/>
        </a:p>
      </dgm:t>
    </dgm:pt>
    <dgm:pt modelId="{9E5BD34B-ED89-4068-AD42-8D4E672B9065}">
      <dgm:prSet phldrT="[Testo]" phldr="0"/>
      <dgm:spPr/>
      <dgm:t>
        <a:bodyPr/>
        <a:lstStyle/>
        <a:p>
          <a:pPr rtl="0"/>
          <a:r>
            <a:rPr lang="it-IT">
              <a:latin typeface="Calibri Light" panose="020F0302020204030204"/>
            </a:rPr>
            <a:t>Stabilire gli obiettivi (generali e specifici)</a:t>
          </a:r>
          <a:endParaRPr lang="it-IT"/>
        </a:p>
      </dgm:t>
    </dgm:pt>
    <dgm:pt modelId="{4034ECFD-B949-49F5-BE52-1C1DC0E38ACE}" type="parTrans" cxnId="{6741ABD5-B14A-4876-AEB3-131B5685100E}">
      <dgm:prSet/>
      <dgm:spPr/>
      <dgm:t>
        <a:bodyPr/>
        <a:lstStyle/>
        <a:p>
          <a:endParaRPr lang="it-IT"/>
        </a:p>
      </dgm:t>
    </dgm:pt>
    <dgm:pt modelId="{DF733FB3-0518-480F-90C9-A21013E32F73}" type="sibTrans" cxnId="{6741ABD5-B14A-4876-AEB3-131B5685100E}">
      <dgm:prSet/>
      <dgm:spPr/>
      <dgm:t>
        <a:bodyPr/>
        <a:lstStyle/>
        <a:p>
          <a:endParaRPr lang="it-IT"/>
        </a:p>
      </dgm:t>
    </dgm:pt>
    <dgm:pt modelId="{FF426B08-7200-421F-9CAC-1972B1C2D1E0}">
      <dgm:prSet phldrT="[Testo]" phldr="0"/>
      <dgm:spPr/>
      <dgm:t>
        <a:bodyPr/>
        <a:lstStyle/>
        <a:p>
          <a:pPr rtl="0"/>
          <a:r>
            <a:rPr lang="it-IT">
              <a:latin typeface="Calibri Light" panose="020F0302020204030204"/>
            </a:rPr>
            <a:t>Progettare l'avanzamento nell'UdA come articolazione in fasi</a:t>
          </a:r>
        </a:p>
      </dgm:t>
    </dgm:pt>
    <dgm:pt modelId="{36B9778B-5C22-4235-A1FD-16D22D6B1B6F}" type="parTrans" cxnId="{DAF905A3-9AEA-4F5D-9DBE-CF09894CC64B}">
      <dgm:prSet/>
      <dgm:spPr/>
      <dgm:t>
        <a:bodyPr/>
        <a:lstStyle/>
        <a:p>
          <a:endParaRPr lang="it-IT"/>
        </a:p>
      </dgm:t>
    </dgm:pt>
    <dgm:pt modelId="{9A4B5662-2D84-45A1-ADBA-B6BA46FE3A48}" type="sibTrans" cxnId="{DAF905A3-9AEA-4F5D-9DBE-CF09894CC64B}">
      <dgm:prSet/>
      <dgm:spPr/>
      <dgm:t>
        <a:bodyPr/>
        <a:lstStyle/>
        <a:p>
          <a:endParaRPr lang="it-IT"/>
        </a:p>
      </dgm:t>
    </dgm:pt>
    <dgm:pt modelId="{626BDC88-C7C9-4C17-874E-B63A18F3FC5D}" type="pres">
      <dgm:prSet presAssocID="{8B52813C-4FF8-4144-A972-B3B66BDD3B66}" presName="arrowDiagram" presStyleCnt="0">
        <dgm:presLayoutVars>
          <dgm:chMax val="5"/>
          <dgm:dir/>
          <dgm:resizeHandles val="exact"/>
        </dgm:presLayoutVars>
      </dgm:prSet>
      <dgm:spPr/>
    </dgm:pt>
    <dgm:pt modelId="{84EDA85B-748A-4896-A010-9FEE81592735}" type="pres">
      <dgm:prSet presAssocID="{8B52813C-4FF8-4144-A972-B3B66BDD3B66}" presName="arrow" presStyleLbl="bgShp" presStyleIdx="0" presStyleCnt="1"/>
      <dgm:spPr/>
    </dgm:pt>
    <dgm:pt modelId="{6B380DB1-1D65-4F68-AC13-476DA0FA0957}" type="pres">
      <dgm:prSet presAssocID="{8B52813C-4FF8-4144-A972-B3B66BDD3B66}" presName="arrowDiagram4" presStyleCnt="0"/>
      <dgm:spPr/>
    </dgm:pt>
    <dgm:pt modelId="{1AE09973-1305-4F84-8F64-76A3B3E11884}" type="pres">
      <dgm:prSet presAssocID="{A86331F2-2299-4DBB-BCD2-37D9A613D731}" presName="bullet4a" presStyleLbl="node1" presStyleIdx="0" presStyleCnt="4"/>
      <dgm:spPr/>
    </dgm:pt>
    <dgm:pt modelId="{6F8F94D9-5598-47E3-A868-AC7888C7BB32}" type="pres">
      <dgm:prSet presAssocID="{A86331F2-2299-4DBB-BCD2-37D9A613D731}" presName="textBox4a" presStyleLbl="revTx" presStyleIdx="0" presStyleCnt="4">
        <dgm:presLayoutVars>
          <dgm:bulletEnabled val="1"/>
        </dgm:presLayoutVars>
      </dgm:prSet>
      <dgm:spPr/>
    </dgm:pt>
    <dgm:pt modelId="{7A73F8A4-E17F-46DE-B90D-CD7CAF79F0CF}" type="pres">
      <dgm:prSet presAssocID="{A27E807D-AF1A-4F88-8C7B-F9AABE3CFFA1}" presName="bullet4b" presStyleLbl="node1" presStyleIdx="1" presStyleCnt="4"/>
      <dgm:spPr/>
    </dgm:pt>
    <dgm:pt modelId="{7086225C-5A07-4DC5-802F-23060C98A8D4}" type="pres">
      <dgm:prSet presAssocID="{A27E807D-AF1A-4F88-8C7B-F9AABE3CFFA1}" presName="textBox4b" presStyleLbl="revTx" presStyleIdx="1" presStyleCnt="4">
        <dgm:presLayoutVars>
          <dgm:bulletEnabled val="1"/>
        </dgm:presLayoutVars>
      </dgm:prSet>
      <dgm:spPr/>
    </dgm:pt>
    <dgm:pt modelId="{C1B7E85F-5482-46FD-B935-B5677D4684C4}" type="pres">
      <dgm:prSet presAssocID="{9E5BD34B-ED89-4068-AD42-8D4E672B9065}" presName="bullet4c" presStyleLbl="node1" presStyleIdx="2" presStyleCnt="4"/>
      <dgm:spPr/>
    </dgm:pt>
    <dgm:pt modelId="{380F4EDB-3B1C-4F52-BCFA-EA88663ECF9D}" type="pres">
      <dgm:prSet presAssocID="{9E5BD34B-ED89-4068-AD42-8D4E672B9065}" presName="textBox4c" presStyleLbl="revTx" presStyleIdx="2" presStyleCnt="4">
        <dgm:presLayoutVars>
          <dgm:bulletEnabled val="1"/>
        </dgm:presLayoutVars>
      </dgm:prSet>
      <dgm:spPr/>
    </dgm:pt>
    <dgm:pt modelId="{F7FFF645-96E8-49E8-99B5-9083B656EA23}" type="pres">
      <dgm:prSet presAssocID="{FF426B08-7200-421F-9CAC-1972B1C2D1E0}" presName="bullet4d" presStyleLbl="node1" presStyleIdx="3" presStyleCnt="4"/>
      <dgm:spPr/>
    </dgm:pt>
    <dgm:pt modelId="{42FD948F-FBBF-4923-8B24-7066CD27552A}" type="pres">
      <dgm:prSet presAssocID="{FF426B08-7200-421F-9CAC-1972B1C2D1E0}" presName="textBox4d" presStyleLbl="revTx" presStyleIdx="3" presStyleCnt="4">
        <dgm:presLayoutVars>
          <dgm:bulletEnabled val="1"/>
        </dgm:presLayoutVars>
      </dgm:prSet>
      <dgm:spPr/>
    </dgm:pt>
  </dgm:ptLst>
  <dgm:cxnLst>
    <dgm:cxn modelId="{08E02223-CDB9-4746-B3FA-16B0277D5319}" srcId="{8B52813C-4FF8-4144-A972-B3B66BDD3B66}" destId="{A27E807D-AF1A-4F88-8C7B-F9AABE3CFFA1}" srcOrd="1" destOrd="0" parTransId="{4834C2FA-0CDA-4C75-8CCB-1ADA41E1D1CE}" sibTransId="{4475CCFD-22E3-4CD0-A628-D7AF36795EBF}"/>
    <dgm:cxn modelId="{F9DA552D-FB52-464D-ACD9-A9C9C38FBC8D}" type="presOf" srcId="{A86331F2-2299-4DBB-BCD2-37D9A613D731}" destId="{6F8F94D9-5598-47E3-A868-AC7888C7BB32}" srcOrd="0" destOrd="0" presId="urn:microsoft.com/office/officeart/2005/8/layout/arrow2"/>
    <dgm:cxn modelId="{8ACEBE63-07B4-4F76-BF31-09B3B27729EB}" type="presOf" srcId="{FF426B08-7200-421F-9CAC-1972B1C2D1E0}" destId="{42FD948F-FBBF-4923-8B24-7066CD27552A}" srcOrd="0" destOrd="0" presId="urn:microsoft.com/office/officeart/2005/8/layout/arrow2"/>
    <dgm:cxn modelId="{93D96956-F8C6-4806-B522-96B7E9998244}" type="presOf" srcId="{A27E807D-AF1A-4F88-8C7B-F9AABE3CFFA1}" destId="{7086225C-5A07-4DC5-802F-23060C98A8D4}" srcOrd="0" destOrd="0" presId="urn:microsoft.com/office/officeart/2005/8/layout/arrow2"/>
    <dgm:cxn modelId="{55477E81-12D3-409C-9E7F-D936A7BA017B}" srcId="{8B52813C-4FF8-4144-A972-B3B66BDD3B66}" destId="{A86331F2-2299-4DBB-BCD2-37D9A613D731}" srcOrd="0" destOrd="0" parTransId="{63C8F994-005B-4713-81BA-E5FAFEFA27A6}" sibTransId="{72C39162-0FDA-47CC-BC63-CCCCB69973A0}"/>
    <dgm:cxn modelId="{DAF905A3-9AEA-4F5D-9DBE-CF09894CC64B}" srcId="{8B52813C-4FF8-4144-A972-B3B66BDD3B66}" destId="{FF426B08-7200-421F-9CAC-1972B1C2D1E0}" srcOrd="3" destOrd="0" parTransId="{36B9778B-5C22-4235-A1FD-16D22D6B1B6F}" sibTransId="{9A4B5662-2D84-45A1-ADBA-B6BA46FE3A48}"/>
    <dgm:cxn modelId="{0B2AD3C3-C6D8-442E-8246-D64E919D207F}" type="presOf" srcId="{9E5BD34B-ED89-4068-AD42-8D4E672B9065}" destId="{380F4EDB-3B1C-4F52-BCFA-EA88663ECF9D}" srcOrd="0" destOrd="0" presId="urn:microsoft.com/office/officeart/2005/8/layout/arrow2"/>
    <dgm:cxn modelId="{6741ABD5-B14A-4876-AEB3-131B5685100E}" srcId="{8B52813C-4FF8-4144-A972-B3B66BDD3B66}" destId="{9E5BD34B-ED89-4068-AD42-8D4E672B9065}" srcOrd="2" destOrd="0" parTransId="{4034ECFD-B949-49F5-BE52-1C1DC0E38ACE}" sibTransId="{DF733FB3-0518-480F-90C9-A21013E32F73}"/>
    <dgm:cxn modelId="{42D07FE6-AA06-46A6-B5BB-D9FEA682E9A1}" type="presOf" srcId="{8B52813C-4FF8-4144-A972-B3B66BDD3B66}" destId="{626BDC88-C7C9-4C17-874E-B63A18F3FC5D}" srcOrd="0" destOrd="0" presId="urn:microsoft.com/office/officeart/2005/8/layout/arrow2"/>
    <dgm:cxn modelId="{D2550048-64C1-47F8-B280-83812B974746}" type="presParOf" srcId="{626BDC88-C7C9-4C17-874E-B63A18F3FC5D}" destId="{84EDA85B-748A-4896-A010-9FEE81592735}" srcOrd="0" destOrd="0" presId="urn:microsoft.com/office/officeart/2005/8/layout/arrow2"/>
    <dgm:cxn modelId="{71904636-5DC1-4953-BE2A-FD884A15E13A}" type="presParOf" srcId="{626BDC88-C7C9-4C17-874E-B63A18F3FC5D}" destId="{6B380DB1-1D65-4F68-AC13-476DA0FA0957}" srcOrd="1" destOrd="0" presId="urn:microsoft.com/office/officeart/2005/8/layout/arrow2"/>
    <dgm:cxn modelId="{E35607C7-C5CE-4B73-B66D-E391FBAFF96E}" type="presParOf" srcId="{6B380DB1-1D65-4F68-AC13-476DA0FA0957}" destId="{1AE09973-1305-4F84-8F64-76A3B3E11884}" srcOrd="0" destOrd="0" presId="urn:microsoft.com/office/officeart/2005/8/layout/arrow2"/>
    <dgm:cxn modelId="{D4382DB4-DE8B-48FB-AC71-8CD7315424A3}" type="presParOf" srcId="{6B380DB1-1D65-4F68-AC13-476DA0FA0957}" destId="{6F8F94D9-5598-47E3-A868-AC7888C7BB32}" srcOrd="1" destOrd="0" presId="urn:microsoft.com/office/officeart/2005/8/layout/arrow2"/>
    <dgm:cxn modelId="{09EB861F-DC77-46A3-8BA9-D0DEDFF7C555}" type="presParOf" srcId="{6B380DB1-1D65-4F68-AC13-476DA0FA0957}" destId="{7A73F8A4-E17F-46DE-B90D-CD7CAF79F0CF}" srcOrd="2" destOrd="0" presId="urn:microsoft.com/office/officeart/2005/8/layout/arrow2"/>
    <dgm:cxn modelId="{A044B38A-1303-4319-ADD4-7F84E1642779}" type="presParOf" srcId="{6B380DB1-1D65-4F68-AC13-476DA0FA0957}" destId="{7086225C-5A07-4DC5-802F-23060C98A8D4}" srcOrd="3" destOrd="0" presId="urn:microsoft.com/office/officeart/2005/8/layout/arrow2"/>
    <dgm:cxn modelId="{C10AFD13-F44A-4A0E-A602-D535BEC0C1BE}" type="presParOf" srcId="{6B380DB1-1D65-4F68-AC13-476DA0FA0957}" destId="{C1B7E85F-5482-46FD-B935-B5677D4684C4}" srcOrd="4" destOrd="0" presId="urn:microsoft.com/office/officeart/2005/8/layout/arrow2"/>
    <dgm:cxn modelId="{970A4B7B-6388-432E-B079-4E4B16873287}" type="presParOf" srcId="{6B380DB1-1D65-4F68-AC13-476DA0FA0957}" destId="{380F4EDB-3B1C-4F52-BCFA-EA88663ECF9D}" srcOrd="5" destOrd="0" presId="urn:microsoft.com/office/officeart/2005/8/layout/arrow2"/>
    <dgm:cxn modelId="{72DAA6CA-5D14-4733-AB7D-39276557FA4B}" type="presParOf" srcId="{6B380DB1-1D65-4F68-AC13-476DA0FA0957}" destId="{F7FFF645-96E8-49E8-99B5-9083B656EA23}" srcOrd="6" destOrd="0" presId="urn:microsoft.com/office/officeart/2005/8/layout/arrow2"/>
    <dgm:cxn modelId="{FC140B17-43D3-4AE8-8B46-320915777FA3}" type="presParOf" srcId="{6B380DB1-1D65-4F68-AC13-476DA0FA0957}" destId="{42FD948F-FBBF-4923-8B24-7066CD27552A}" srcOrd="7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D20D24-84C2-4471-A0E8-E7C9762029D4}">
      <dsp:nvSpPr>
        <dsp:cNvPr id="0" name=""/>
        <dsp:cNvSpPr/>
      </dsp:nvSpPr>
      <dsp:spPr>
        <a:xfrm>
          <a:off x="680761" y="356619"/>
          <a:ext cx="4608622" cy="4608622"/>
        </a:xfrm>
        <a:prstGeom prst="pie">
          <a:avLst>
            <a:gd name="adj1" fmla="val 16200000"/>
            <a:gd name="adj2" fmla="val 18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100" kern="1200"/>
            <a:t>Progettazione</a:t>
          </a:r>
        </a:p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100" kern="1200"/>
            <a:t>T2</a:t>
          </a:r>
        </a:p>
      </dsp:txBody>
      <dsp:txXfrm>
        <a:off x="3109614" y="1333208"/>
        <a:ext cx="1645936" cy="1371613"/>
      </dsp:txXfrm>
    </dsp:sp>
    <dsp:sp modelId="{CDF77003-059C-4BF8-9235-ED480836EF76}">
      <dsp:nvSpPr>
        <dsp:cNvPr id="0" name=""/>
        <dsp:cNvSpPr/>
      </dsp:nvSpPr>
      <dsp:spPr>
        <a:xfrm>
          <a:off x="585845" y="521213"/>
          <a:ext cx="4608622" cy="4608622"/>
        </a:xfrm>
        <a:prstGeom prst="pie">
          <a:avLst>
            <a:gd name="adj1" fmla="val 1800000"/>
            <a:gd name="adj2" fmla="val 9000000"/>
          </a:avLst>
        </a:prstGeom>
        <a:solidFill>
          <a:srgbClr val="92D050"/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100" kern="1200"/>
            <a:t>Analisi</a:t>
          </a:r>
        </a:p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100" kern="1200"/>
            <a:t>di </a:t>
          </a:r>
        </a:p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100" kern="1200"/>
            <a:t>Contesto T1</a:t>
          </a:r>
        </a:p>
      </dsp:txBody>
      <dsp:txXfrm>
        <a:off x="1683136" y="3511331"/>
        <a:ext cx="2468904" cy="1207020"/>
      </dsp:txXfrm>
    </dsp:sp>
    <dsp:sp modelId="{0D071E38-CC5D-4347-ACF8-DF43509AAFC2}">
      <dsp:nvSpPr>
        <dsp:cNvPr id="0" name=""/>
        <dsp:cNvSpPr/>
      </dsp:nvSpPr>
      <dsp:spPr>
        <a:xfrm>
          <a:off x="490929" y="356619"/>
          <a:ext cx="4608622" cy="4608622"/>
        </a:xfrm>
        <a:prstGeom prst="pie">
          <a:avLst>
            <a:gd name="adj1" fmla="val 9000000"/>
            <a:gd name="adj2" fmla="val 16200000"/>
          </a:avLst>
        </a:prstGeom>
        <a:solidFill>
          <a:srgbClr val="00B050"/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100" kern="1200"/>
            <a:t>Osservazione</a:t>
          </a:r>
        </a:p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2100" kern="1200"/>
            <a:t>T1</a:t>
          </a:r>
        </a:p>
      </dsp:txBody>
      <dsp:txXfrm>
        <a:off x="1024761" y="1333208"/>
        <a:ext cx="1645936" cy="1371613"/>
      </dsp:txXfrm>
    </dsp:sp>
    <dsp:sp modelId="{7E0421A6-AC75-470D-A441-92025EBB3BDE}">
      <dsp:nvSpPr>
        <dsp:cNvPr id="0" name=""/>
        <dsp:cNvSpPr/>
      </dsp:nvSpPr>
      <dsp:spPr>
        <a:xfrm>
          <a:off x="1356641" y="-421685"/>
          <a:ext cx="5179213" cy="5179213"/>
        </a:xfrm>
        <a:prstGeom prst="circularArrow">
          <a:avLst>
            <a:gd name="adj1" fmla="val 5085"/>
            <a:gd name="adj2" fmla="val 327528"/>
            <a:gd name="adj3" fmla="val 1472472"/>
            <a:gd name="adj4" fmla="val 16199432"/>
            <a:gd name="adj5" fmla="val 5932"/>
          </a:avLst>
        </a:prstGeom>
        <a:solidFill>
          <a:srgbClr val="2A9FBA"/>
        </a:solidFill>
        <a:ln>
          <a:noFill/>
        </a:ln>
        <a:effectLst/>
        <a:sp3d z="57150" extrusionH="63500" contourW="12700" prstMaterial="matte">
          <a:contourClr>
            <a:schemeClr val="dk1">
              <a:tint val="2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F968F2-80FB-47EA-A366-6B3AE2AA4D5A}">
      <dsp:nvSpPr>
        <dsp:cNvPr id="0" name=""/>
        <dsp:cNvSpPr/>
      </dsp:nvSpPr>
      <dsp:spPr>
        <a:xfrm>
          <a:off x="265279" y="782136"/>
          <a:ext cx="5179213" cy="5179213"/>
        </a:xfrm>
        <a:prstGeom prst="circularArrow">
          <a:avLst>
            <a:gd name="adj1" fmla="val 5085"/>
            <a:gd name="adj2" fmla="val 327528"/>
            <a:gd name="adj3" fmla="val 8671970"/>
            <a:gd name="adj4" fmla="val 1800502"/>
            <a:gd name="adj5" fmla="val 5932"/>
          </a:avLst>
        </a:prstGeom>
        <a:solidFill>
          <a:srgbClr val="2A9FBA"/>
        </a:solidFill>
        <a:ln>
          <a:noFill/>
        </a:ln>
        <a:effectLst/>
        <a:sp3d z="57150" extrusionH="63500" contourW="12700" prstMaterial="matte">
          <a:contourClr>
            <a:schemeClr val="dk1">
              <a:tint val="2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9A8508E-4F4C-402D-A437-E3ABE2035052}">
      <dsp:nvSpPr>
        <dsp:cNvPr id="0" name=""/>
        <dsp:cNvSpPr/>
      </dsp:nvSpPr>
      <dsp:spPr>
        <a:xfrm>
          <a:off x="-327480" y="-329754"/>
          <a:ext cx="5179213" cy="5179213"/>
        </a:xfrm>
        <a:prstGeom prst="circularArrow">
          <a:avLst>
            <a:gd name="adj1" fmla="val 5085"/>
            <a:gd name="adj2" fmla="val 327528"/>
            <a:gd name="adj3" fmla="val 15873039"/>
            <a:gd name="adj4" fmla="val 9000000"/>
            <a:gd name="adj5" fmla="val 5932"/>
          </a:avLst>
        </a:prstGeom>
        <a:solidFill>
          <a:srgbClr val="2A9FBA"/>
        </a:solidFill>
        <a:ln>
          <a:noFill/>
        </a:ln>
        <a:effectLst/>
        <a:sp3d z="57150" extrusionH="63500" contourW="12700" prstMaterial="matte">
          <a:contourClr>
            <a:schemeClr val="dk1">
              <a:tint val="2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EDA85B-748A-4896-A010-9FEE81592735}">
      <dsp:nvSpPr>
        <dsp:cNvPr id="0" name=""/>
        <dsp:cNvSpPr/>
      </dsp:nvSpPr>
      <dsp:spPr>
        <a:xfrm>
          <a:off x="0" y="1113763"/>
          <a:ext cx="7842249" cy="4901405"/>
        </a:xfrm>
        <a:prstGeom prst="swooshArrow">
          <a:avLst>
            <a:gd name="adj1" fmla="val 25000"/>
            <a:gd name="adj2" fmla="val 25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AE09973-1305-4F84-8F64-76A3B3E11884}">
      <dsp:nvSpPr>
        <dsp:cNvPr id="0" name=""/>
        <dsp:cNvSpPr/>
      </dsp:nvSpPr>
      <dsp:spPr>
        <a:xfrm>
          <a:off x="772461" y="4758448"/>
          <a:ext cx="180371" cy="18037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8F94D9-5598-47E3-A868-AC7888C7BB32}">
      <dsp:nvSpPr>
        <dsp:cNvPr id="0" name=""/>
        <dsp:cNvSpPr/>
      </dsp:nvSpPr>
      <dsp:spPr>
        <a:xfrm>
          <a:off x="862647" y="4848634"/>
          <a:ext cx="1341024" cy="11665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575" tIns="0" rIns="0" bIns="0" numCol="1" spcCol="1270" anchor="t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800" b="0" kern="1200">
              <a:latin typeface="Calibri Light" panose="020F0302020204030204"/>
            </a:rPr>
            <a:t>Condividere un TEMA</a:t>
          </a:r>
          <a:endParaRPr lang="it-IT" sz="1800" b="0" kern="1200"/>
        </a:p>
      </dsp:txBody>
      <dsp:txXfrm>
        <a:off x="862647" y="4848634"/>
        <a:ext cx="1341024" cy="1166534"/>
      </dsp:txXfrm>
    </dsp:sp>
    <dsp:sp modelId="{7A73F8A4-E17F-46DE-B90D-CD7CAF79F0CF}">
      <dsp:nvSpPr>
        <dsp:cNvPr id="0" name=""/>
        <dsp:cNvSpPr/>
      </dsp:nvSpPr>
      <dsp:spPr>
        <a:xfrm>
          <a:off x="2046826" y="3618381"/>
          <a:ext cx="313689" cy="31368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86225C-5A07-4DC5-802F-23060C98A8D4}">
      <dsp:nvSpPr>
        <dsp:cNvPr id="0" name=""/>
        <dsp:cNvSpPr/>
      </dsp:nvSpPr>
      <dsp:spPr>
        <a:xfrm>
          <a:off x="2203671" y="3775226"/>
          <a:ext cx="1646872" cy="22399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6218" tIns="0" rIns="0" bIns="0" numCol="1" spcCol="1270" anchor="t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800" b="0" kern="1200">
              <a:latin typeface="Calibri Light" panose="020F0302020204030204"/>
            </a:rPr>
            <a:t>Rilevare i bisogni di apprendimento</a:t>
          </a:r>
          <a:endParaRPr lang="it-IT" sz="1800" b="0" kern="1200"/>
        </a:p>
      </dsp:txBody>
      <dsp:txXfrm>
        <a:off x="2203671" y="3775226"/>
        <a:ext cx="1646872" cy="2239942"/>
      </dsp:txXfrm>
    </dsp:sp>
    <dsp:sp modelId="{C1B7E85F-5482-46FD-B935-B5677D4684C4}">
      <dsp:nvSpPr>
        <dsp:cNvPr id="0" name=""/>
        <dsp:cNvSpPr/>
      </dsp:nvSpPr>
      <dsp:spPr>
        <a:xfrm>
          <a:off x="3674093" y="2778280"/>
          <a:ext cx="415639" cy="41563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0F4EDB-3B1C-4F52-BCFA-EA88663ECF9D}">
      <dsp:nvSpPr>
        <dsp:cNvPr id="0" name=""/>
        <dsp:cNvSpPr/>
      </dsp:nvSpPr>
      <dsp:spPr>
        <a:xfrm>
          <a:off x="3881913" y="2986100"/>
          <a:ext cx="1646872" cy="30290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0239" tIns="0" rIns="0" bIns="0" numCol="1" spcCol="1270" anchor="t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800" b="0" kern="1200">
              <a:latin typeface="Calibri Light" panose="020F0302020204030204"/>
            </a:rPr>
            <a:t>Stabilire gli obiettivi (generali e specifici)</a:t>
          </a:r>
          <a:endParaRPr lang="it-IT" sz="1800" b="0" kern="1200"/>
        </a:p>
      </dsp:txBody>
      <dsp:txXfrm>
        <a:off x="3881913" y="2986100"/>
        <a:ext cx="1646872" cy="3029068"/>
      </dsp:txXfrm>
    </dsp:sp>
    <dsp:sp modelId="{F7FFF645-96E8-49E8-99B5-9083B656EA23}">
      <dsp:nvSpPr>
        <dsp:cNvPr id="0" name=""/>
        <dsp:cNvSpPr/>
      </dsp:nvSpPr>
      <dsp:spPr>
        <a:xfrm>
          <a:off x="5446441" y="2222461"/>
          <a:ext cx="556799" cy="55679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FD948F-FBBF-4923-8B24-7066CD27552A}">
      <dsp:nvSpPr>
        <dsp:cNvPr id="0" name=""/>
        <dsp:cNvSpPr/>
      </dsp:nvSpPr>
      <dsp:spPr>
        <a:xfrm>
          <a:off x="5724841" y="2500860"/>
          <a:ext cx="1646872" cy="35143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5037" tIns="0" rIns="0" bIns="0" numCol="1" spcCol="1270" anchor="t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800" b="0" kern="1200">
              <a:latin typeface="Calibri Light" panose="020F0302020204030204"/>
            </a:rPr>
            <a:t>Progettare l'avanzamento nell'UdA come articolazione in fasi</a:t>
          </a:r>
        </a:p>
      </dsp:txBody>
      <dsp:txXfrm>
        <a:off x="5724841" y="2500860"/>
        <a:ext cx="1646872" cy="351430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EDA85B-748A-4896-A010-9FEE81592735}">
      <dsp:nvSpPr>
        <dsp:cNvPr id="0" name=""/>
        <dsp:cNvSpPr/>
      </dsp:nvSpPr>
      <dsp:spPr>
        <a:xfrm>
          <a:off x="0" y="1199582"/>
          <a:ext cx="6167357" cy="3854598"/>
        </a:xfrm>
        <a:prstGeom prst="swooshArrow">
          <a:avLst>
            <a:gd name="adj1" fmla="val 25000"/>
            <a:gd name="adj2" fmla="val 25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AE09973-1305-4F84-8F64-76A3B3E11884}">
      <dsp:nvSpPr>
        <dsp:cNvPr id="0" name=""/>
        <dsp:cNvSpPr/>
      </dsp:nvSpPr>
      <dsp:spPr>
        <a:xfrm>
          <a:off x="607484" y="4065862"/>
          <a:ext cx="141849" cy="14184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8F94D9-5598-47E3-A868-AC7888C7BB32}">
      <dsp:nvSpPr>
        <dsp:cNvPr id="0" name=""/>
        <dsp:cNvSpPr/>
      </dsp:nvSpPr>
      <dsp:spPr>
        <a:xfrm>
          <a:off x="678409" y="4136786"/>
          <a:ext cx="1054618" cy="9173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5163" tIns="0" rIns="0" bIns="0" numCol="1" spcCol="1270" anchor="t" anchorCtr="0">
          <a:noAutofit/>
        </a:bodyPr>
        <a:lstStyle/>
        <a:p>
          <a:pPr marL="0" lvl="0" indent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kern="1200">
              <a:latin typeface="Calibri Light" panose="020F0302020204030204"/>
            </a:rPr>
            <a:t>Condividere un TEMA</a:t>
          </a:r>
          <a:endParaRPr lang="it-IT" sz="1400" kern="1200"/>
        </a:p>
      </dsp:txBody>
      <dsp:txXfrm>
        <a:off x="678409" y="4136786"/>
        <a:ext cx="1054618" cy="917394"/>
      </dsp:txXfrm>
    </dsp:sp>
    <dsp:sp modelId="{7A73F8A4-E17F-46DE-B90D-CD7CAF79F0CF}">
      <dsp:nvSpPr>
        <dsp:cNvPr id="0" name=""/>
        <dsp:cNvSpPr/>
      </dsp:nvSpPr>
      <dsp:spPr>
        <a:xfrm>
          <a:off x="1609680" y="3169282"/>
          <a:ext cx="246694" cy="24669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86225C-5A07-4DC5-802F-23060C98A8D4}">
      <dsp:nvSpPr>
        <dsp:cNvPr id="0" name=""/>
        <dsp:cNvSpPr/>
      </dsp:nvSpPr>
      <dsp:spPr>
        <a:xfrm>
          <a:off x="1733027" y="3292629"/>
          <a:ext cx="1295145" cy="176155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0718" tIns="0" rIns="0" bIns="0" numCol="1" spcCol="1270" anchor="t" anchorCtr="0">
          <a:noAutofit/>
        </a:bodyPr>
        <a:lstStyle/>
        <a:p>
          <a:pPr marL="0" lvl="0" indent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kern="1200">
              <a:latin typeface="Calibri Light" panose="020F0302020204030204"/>
            </a:rPr>
            <a:t>Rilevare i bisogni di apprendimento</a:t>
          </a:r>
          <a:endParaRPr lang="it-IT" sz="1400" kern="1200"/>
        </a:p>
      </dsp:txBody>
      <dsp:txXfrm>
        <a:off x="1733027" y="3292629"/>
        <a:ext cx="1295145" cy="1761551"/>
      </dsp:txXfrm>
    </dsp:sp>
    <dsp:sp modelId="{C1B7E85F-5482-46FD-B935-B5677D4684C4}">
      <dsp:nvSpPr>
        <dsp:cNvPr id="0" name=""/>
        <dsp:cNvSpPr/>
      </dsp:nvSpPr>
      <dsp:spPr>
        <a:xfrm>
          <a:off x="2889407" y="2508604"/>
          <a:ext cx="326869" cy="32686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0F4EDB-3B1C-4F52-BCFA-EA88663ECF9D}">
      <dsp:nvSpPr>
        <dsp:cNvPr id="0" name=""/>
        <dsp:cNvSpPr/>
      </dsp:nvSpPr>
      <dsp:spPr>
        <a:xfrm>
          <a:off x="3052842" y="2672039"/>
          <a:ext cx="1295145" cy="23821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3202" tIns="0" rIns="0" bIns="0" numCol="1" spcCol="1270" anchor="t" anchorCtr="0">
          <a:noAutofit/>
        </a:bodyPr>
        <a:lstStyle/>
        <a:p>
          <a:pPr marL="0" lvl="0" indent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kern="1200">
              <a:latin typeface="Calibri Light" panose="020F0302020204030204"/>
            </a:rPr>
            <a:t>Stabilire gli obiettivi (generali e specifici)</a:t>
          </a:r>
          <a:endParaRPr lang="it-IT" sz="1400" kern="1200"/>
        </a:p>
      </dsp:txBody>
      <dsp:txXfrm>
        <a:off x="3052842" y="2672039"/>
        <a:ext cx="1295145" cy="2382142"/>
      </dsp:txXfrm>
    </dsp:sp>
    <dsp:sp modelId="{F7FFF645-96E8-49E8-99B5-9083B656EA23}">
      <dsp:nvSpPr>
        <dsp:cNvPr id="0" name=""/>
        <dsp:cNvSpPr/>
      </dsp:nvSpPr>
      <dsp:spPr>
        <a:xfrm>
          <a:off x="4283230" y="2071492"/>
          <a:ext cx="437882" cy="43788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FD948F-FBBF-4923-8B24-7066CD27552A}">
      <dsp:nvSpPr>
        <dsp:cNvPr id="0" name=""/>
        <dsp:cNvSpPr/>
      </dsp:nvSpPr>
      <dsp:spPr>
        <a:xfrm>
          <a:off x="4502171" y="2290434"/>
          <a:ext cx="1295145" cy="27637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32025" tIns="0" rIns="0" bIns="0" numCol="1" spcCol="1270" anchor="t" anchorCtr="0">
          <a:noAutofit/>
        </a:bodyPr>
        <a:lstStyle/>
        <a:p>
          <a:pPr marL="0" lvl="0" indent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400" kern="1200">
              <a:latin typeface="Calibri Light" panose="020F0302020204030204"/>
            </a:rPr>
            <a:t>Progettare l'avanzamento nell'UdA come articolazione in fasi</a:t>
          </a:r>
        </a:p>
      </dsp:txBody>
      <dsp:txXfrm>
        <a:off x="4502171" y="2290434"/>
        <a:ext cx="1295145" cy="276374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2C9079-277B-49D8-A037-3F40E77C54C8}" type="datetimeFigureOut">
              <a:rPr lang="it-IT" smtClean="0"/>
              <a:t>09/06/2026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7FEC7C-30CE-4AED-94F9-69D5116A0FB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773759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7FEC7C-30CE-4AED-94F9-69D5116A0FBA}" type="slidenum">
              <a:rPr lang="it-IT" smtClean="0"/>
              <a:t>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840495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DCAD5E-5A64-C43F-C81F-BB5FF116E5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F2BF15E1-2D79-6280-990C-7A146F72710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5DB29973-617F-8337-5DF9-5BCA39AF40D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74BC4FEC-3E14-BAB3-FCDD-38E6C6FE19E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7FEC7C-30CE-4AED-94F9-69D5116A0FBA}" type="slidenum">
              <a:rPr lang="it-IT" smtClean="0"/>
              <a:t>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543178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AD3DD2-A481-79EA-4F3B-1EB869198E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33465941-2985-BD97-DC26-D7D6090CF10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561255CD-D9AC-C939-930C-F70975D9FAE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>
              <a:effectLst/>
            </a:endParaRPr>
          </a:p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82EE6E0F-4D30-5799-7DC6-BB14EB60913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7FEC7C-30CE-4AED-94F9-69D5116A0FBA}" type="slidenum">
              <a:rPr lang="it-IT" smtClean="0"/>
              <a:t>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449823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23434A-28C4-8908-4E83-3609B6542C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9F7B35DF-7C70-07BD-2401-F5A9394934A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F1ADCA4E-506E-46DD-F169-FA95D70FA7D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BE9BA449-C189-527D-9746-B4F0F7C59C1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7FEC7C-30CE-4AED-94F9-69D5116A0FBA}" type="slidenum">
              <a:rPr lang="it-IT" smtClean="0"/>
              <a:t>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984428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263DCE-27A2-D31B-9934-3D60BE4EF1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C24EE33C-2DCE-9322-DBA3-09B1E67A869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1348D2D2-02ED-C017-491F-28F275BFEBA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>
              <a:effectLst/>
            </a:endParaRPr>
          </a:p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186BF864-55FD-3BA9-411F-BEE1B3D0BAC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7FEC7C-30CE-4AED-94F9-69D5116A0FBA}" type="slidenum">
              <a:rPr lang="it-IT" smtClean="0"/>
              <a:t>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35544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AD3DD2-A481-79EA-4F3B-1EB869198E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33465941-2985-BD97-DC26-D7D6090CF10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561255CD-D9AC-C939-930C-F70975D9FAE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sz="1200" kern="0">
                <a:ea typeface="Times New Roman" panose="02020603050405020304" pitchFamily="18" charset="0"/>
                <a:cs typeface="Times New Roman"/>
              </a:rPr>
              <a:t>Data la profonda diversificazione di ogni classe/ sezione, la ricognizione permette di farle emergere per adattare scelte, tempi, metodi, strumenti, strategie, personalizzando l'apprendimento.</a:t>
            </a:r>
            <a:endParaRPr lang="it-IT" sz="1200" kern="0">
              <a:effectLst/>
              <a:ea typeface="Aptos" panose="020B0004020202020204" pitchFamily="34" charset="0"/>
              <a:cs typeface="Times New Roman"/>
            </a:endParaRPr>
          </a:p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Pts val="1000"/>
              <a:buFontTx/>
              <a:buNone/>
              <a:tabLst>
                <a:tab pos="457200" algn="l"/>
              </a:tabLst>
              <a:defRPr/>
            </a:pPr>
            <a:r>
              <a:rPr lang="it-IT" sz="1200" kern="0">
                <a:ea typeface="Times New Roman" panose="02020603050405020304" pitchFamily="18" charset="0"/>
                <a:cs typeface="Times New Roman"/>
              </a:rPr>
              <a:t>Partire dallo stato delle conoscenze e degli apprendimenti permette di scegliere delle attività che "agganciano" l'interesse e sostengono la motivazione, poiché valorizzano quanto già si sa (senza ripeterlo) e allo stesso tempo progettano come andare oltre, incrementando la conoscenza e gli apprendimenti; </a:t>
            </a:r>
            <a:r>
              <a:rPr lang="it-IT" sz="1200" kern="0">
                <a:effectLst/>
                <a:ea typeface="Times New Roman" panose="02020603050405020304" pitchFamily="18" charset="0"/>
                <a:cs typeface="Times New Roman"/>
              </a:rPr>
              <a:t>Gli obiettivi</a:t>
            </a:r>
            <a:r>
              <a:rPr lang="it-IT" sz="1200" kern="0">
                <a:ea typeface="Times New Roman" panose="02020603050405020304" pitchFamily="18" charset="0"/>
                <a:cs typeface="Times New Roman"/>
              </a:rPr>
              <a:t> generali </a:t>
            </a:r>
            <a:r>
              <a:rPr lang="it-IT" sz="1200" kern="0">
                <a:effectLst/>
                <a:ea typeface="Times New Roman" panose="02020603050405020304" pitchFamily="18" charset="0"/>
                <a:cs typeface="Times New Roman"/>
              </a:rPr>
              <a:t>dell’</a:t>
            </a:r>
            <a:r>
              <a:rPr lang="it-IT" sz="1200" kern="0" err="1">
                <a:effectLst/>
                <a:ea typeface="Times New Roman" panose="02020603050405020304" pitchFamily="18" charset="0"/>
                <a:cs typeface="Times New Roman"/>
              </a:rPr>
              <a:t>UdA</a:t>
            </a:r>
            <a:r>
              <a:rPr lang="it-IT" sz="1200" kern="0">
                <a:effectLst/>
                <a:ea typeface="Times New Roman" panose="02020603050405020304" pitchFamily="18" charset="0"/>
                <a:cs typeface="Times New Roman"/>
              </a:rPr>
              <a:t> </a:t>
            </a:r>
            <a:r>
              <a:rPr lang="it-IT" sz="1200" kern="0">
                <a:ea typeface="Times New Roman" panose="02020603050405020304" pitchFamily="18" charset="0"/>
                <a:cs typeface="Times New Roman"/>
              </a:rPr>
              <a:t>diventano realistici, praticabili, coerenti col punto di partenza della classe/ sezione.</a:t>
            </a:r>
            <a:r>
              <a:rPr lang="it-IT" sz="1200" kern="0">
                <a:effectLst/>
                <a:ea typeface="Times New Roman" panose="02020603050405020304" pitchFamily="18" charset="0"/>
                <a:cs typeface="Times New Roman"/>
              </a:rPr>
              <a:t> </a:t>
            </a:r>
            <a:endParaRPr lang="it-IT" sz="1200" kern="100">
              <a:effectLst/>
              <a:ea typeface="Aptos" panose="020B0004020202020204" pitchFamily="34" charset="0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800"/>
              </a:spcAft>
              <a:buSzPts val="1000"/>
              <a:buNone/>
              <a:tabLst>
                <a:tab pos="457200" algn="l"/>
              </a:tabLst>
            </a:pPr>
            <a:endParaRPr lang="it-IT" sz="1200" kern="0">
              <a:effectLst/>
              <a:ea typeface="Aptos" panose="020B0004020202020204" pitchFamily="34" charset="0"/>
              <a:cs typeface="Times New Roman"/>
            </a:endParaRPr>
          </a:p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82EE6E0F-4D30-5799-7DC6-BB14EB60913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7FEC7C-30CE-4AED-94F9-69D5116A0FBA}" type="slidenum">
              <a:rPr lang="it-IT" smtClean="0"/>
              <a:t>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449823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53606C-60F3-7D64-6609-C3637FC87C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9DB5DDC5-2EDF-C765-5ED1-51CAD1C0612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C89BF8BA-9534-709F-186C-632CDDE2131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indent="-285750" algn="just">
              <a:spcBef>
                <a:spcPts val="500"/>
              </a:spcBef>
              <a:buFont typeface="Calibri,Sans-Serif"/>
              <a:buChar char="-"/>
            </a:pPr>
            <a:r>
              <a:rPr lang="it-IT" b="1">
                <a:solidFill>
                  <a:srgbClr val="18355A"/>
                </a:solidFill>
                <a:highlight>
                  <a:srgbClr val="FFFFFF"/>
                </a:highlight>
              </a:rPr>
              <a:t>Conoscere approfonditamente il Tema permette di cogliere nuovi spunti provenienti dagli allievi, connessioni con altre discipline/campi.</a:t>
            </a:r>
            <a:endParaRPr lang="en-US"/>
          </a:p>
          <a:p>
            <a:pPr marL="285750" indent="-285750" algn="just">
              <a:spcBef>
                <a:spcPts val="500"/>
              </a:spcBef>
              <a:buFont typeface="Calibri,Sans-Serif"/>
              <a:buChar char="-"/>
            </a:pPr>
            <a:r>
              <a:rPr lang="it-IT" b="1">
                <a:solidFill>
                  <a:srgbClr val="18355A"/>
                </a:solidFill>
                <a:highlight>
                  <a:srgbClr val="FFFFFF"/>
                </a:highlight>
              </a:rPr>
              <a:t>Permette di cogliere e proporre esperienze più concrete.</a:t>
            </a:r>
            <a:endParaRPr lang="en-US"/>
          </a:p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35C3F42C-B188-E691-64C5-2E1BFD823AA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7FEC7C-30CE-4AED-94F9-69D5116A0FBA}" type="slidenum">
              <a:rPr lang="it-IT" smtClean="0"/>
              <a:t>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29231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10E9AF-2C57-72DA-EF13-DA2DBB2ABE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387CF4BB-2E46-0A95-BBED-235FEC8FCB4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BEDBA742-8935-F4BD-0C5E-0980DB6E389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E1B7B115-9B3B-8931-5E8F-B7F3CF8BD14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7FEC7C-30CE-4AED-94F9-69D5116A0FBA}" type="slidenum">
              <a:rPr lang="it-IT" smtClean="0"/>
              <a:t>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9411240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D83A30-BBF6-DDF2-6EAA-8A0ED31A24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0A9E1D1E-A07E-2698-D843-D8707676A53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C81A76F7-DEEE-8FAB-16E5-9ED0A9F5691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4BF35869-1F3B-C642-BFC1-9594A718494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7FEC7C-30CE-4AED-94F9-69D5116A0FBA}" type="slidenum">
              <a:rPr lang="it-IT" smtClean="0"/>
              <a:t>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555911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40A7D6-53DF-332E-131F-6AD5A2E547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44BEC531-7C19-6252-0CBF-3FD0A820865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972FECEE-0132-AF49-CD97-87725AC5BDE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8592E776-3609-223C-46EB-BB8D4859C0B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7FEC7C-30CE-4AED-94F9-69D5116A0FBA}" type="slidenum">
              <a:rPr lang="it-IT" smtClean="0"/>
              <a:t>10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3558789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/>
              <a:t>Aggancio alle preconoscenze oppure alla conclusione della </a:t>
            </a:r>
            <a:r>
              <a:rPr lang="it-IT" err="1"/>
              <a:t>presentayione</a:t>
            </a:r>
            <a:r>
              <a:rPr lang="it-IT"/>
              <a:t> precedente</a:t>
            </a:r>
          </a:p>
          <a:p>
            <a:r>
              <a:rPr lang="it-IT"/>
              <a:t>Assenza di un «</a:t>
            </a:r>
            <a:r>
              <a:rPr lang="it-IT">
                <a:solidFill>
                  <a:srgbClr val="FF0000"/>
                </a:solidFill>
              </a:rPr>
              <a:t>aggancio</a:t>
            </a:r>
            <a:r>
              <a:rPr lang="it-IT"/>
              <a:t>» iniziale.</a:t>
            </a:r>
            <a:endParaRPr lang="en-US"/>
          </a:p>
          <a:p>
            <a:endParaRPr lang="it-IT"/>
          </a:p>
          <a:p>
            <a:r>
              <a:rPr lang="it-IT"/>
              <a:t>Confondere l’apertura con la spiegazione.</a:t>
            </a:r>
            <a:endParaRPr lang="en-US"/>
          </a:p>
          <a:p>
            <a:endParaRPr lang="it-IT"/>
          </a:p>
          <a:p>
            <a:r>
              <a:rPr lang="it-IT">
                <a:solidFill>
                  <a:srgbClr val="FF0000"/>
                </a:solidFill>
              </a:rPr>
              <a:t>Attività</a:t>
            </a:r>
            <a:r>
              <a:rPr lang="it-IT">
                <a:solidFill>
                  <a:srgbClr val="000000"/>
                </a:solidFill>
              </a:rPr>
              <a:t> </a:t>
            </a:r>
            <a:r>
              <a:rPr lang="it-IT">
                <a:solidFill>
                  <a:srgbClr val="FF0000"/>
                </a:solidFill>
              </a:rPr>
              <a:t>collegate</a:t>
            </a:r>
            <a:r>
              <a:rPr lang="it-IT">
                <a:solidFill>
                  <a:srgbClr val="000000"/>
                </a:solidFill>
              </a:rPr>
              <a:t> con gli obiettivi (attività «belle» ma non funzionali).</a:t>
            </a:r>
            <a:endParaRPr lang="en-US">
              <a:solidFill>
                <a:srgbClr val="000000"/>
              </a:solidFill>
            </a:endParaRPr>
          </a:p>
          <a:p>
            <a:endParaRPr lang="it-IT">
              <a:solidFill>
                <a:srgbClr val="000000"/>
              </a:solidFill>
            </a:endParaRPr>
          </a:p>
          <a:p>
            <a:r>
              <a:rPr lang="it-IT">
                <a:solidFill>
                  <a:srgbClr val="FF0000"/>
                </a:solidFill>
              </a:rPr>
              <a:t>Sequenze</a:t>
            </a:r>
            <a:r>
              <a:rPr lang="it-IT">
                <a:solidFill>
                  <a:srgbClr val="000000"/>
                </a:solidFill>
              </a:rPr>
              <a:t> non </a:t>
            </a:r>
            <a:r>
              <a:rPr lang="it-IT">
                <a:solidFill>
                  <a:srgbClr val="FF0000"/>
                </a:solidFill>
              </a:rPr>
              <a:t>progressive.</a:t>
            </a:r>
            <a:endParaRPr lang="en-US">
              <a:solidFill>
                <a:srgbClr val="000000"/>
              </a:solidFill>
            </a:endParaRPr>
          </a:p>
          <a:p>
            <a:endParaRPr lang="it-IT">
              <a:solidFill>
                <a:srgbClr val="000000"/>
              </a:solidFill>
            </a:endParaRPr>
          </a:p>
          <a:p>
            <a:r>
              <a:rPr lang="it-IT">
                <a:solidFill>
                  <a:srgbClr val="000000"/>
                </a:solidFill>
              </a:rPr>
              <a:t>Troppe eterodirezione.</a:t>
            </a:r>
            <a:endParaRPr lang="en-US">
              <a:solidFill>
                <a:srgbClr val="000000"/>
              </a:solidFill>
            </a:endParaRPr>
          </a:p>
          <a:p>
            <a:endParaRPr lang="it-IT">
              <a:solidFill>
                <a:srgbClr val="000000"/>
              </a:solidFill>
            </a:endParaRPr>
          </a:p>
          <a:p>
            <a:r>
              <a:rPr lang="it-IT">
                <a:solidFill>
                  <a:srgbClr val="000000"/>
                </a:solidFill>
              </a:rPr>
              <a:t>Attività troppo lunghe/brevi</a:t>
            </a:r>
            <a:endParaRPr lang="en-US">
              <a:solidFill>
                <a:srgbClr val="000000"/>
              </a:solidFill>
            </a:endParaRPr>
          </a:p>
          <a:p>
            <a:endParaRPr lang="it-IT">
              <a:solidFill>
                <a:srgbClr val="000000"/>
              </a:solidFill>
            </a:endParaRPr>
          </a:p>
          <a:p>
            <a:r>
              <a:rPr lang="it-IT">
                <a:solidFill>
                  <a:srgbClr val="000000"/>
                </a:solidFill>
              </a:rPr>
              <a:t>Mancanza di </a:t>
            </a:r>
            <a:r>
              <a:rPr lang="it-IT">
                <a:solidFill>
                  <a:srgbClr val="FF0000"/>
                </a:solidFill>
              </a:rPr>
              <a:t>differenziazione</a:t>
            </a:r>
            <a:endParaRPr lang="en-US">
              <a:solidFill>
                <a:srgbClr val="000000"/>
              </a:solidFill>
            </a:endParaRPr>
          </a:p>
          <a:p>
            <a:endParaRPr lang="it-IT">
              <a:solidFill>
                <a:srgbClr val="000000"/>
              </a:solidFill>
            </a:endParaRPr>
          </a:p>
          <a:p>
            <a:endParaRPr lang="it-IT">
              <a:solidFill>
                <a:srgbClr val="000000"/>
              </a:solidFill>
            </a:endParaRPr>
          </a:p>
          <a:p>
            <a:r>
              <a:rPr lang="it-IT">
                <a:solidFill>
                  <a:srgbClr val="FF0000"/>
                </a:solidFill>
              </a:rPr>
              <a:t>Obiettiv</a:t>
            </a:r>
            <a:r>
              <a:rPr lang="it-IT"/>
              <a:t>i non </a:t>
            </a:r>
            <a:r>
              <a:rPr lang="it-IT">
                <a:solidFill>
                  <a:srgbClr val="FF0000"/>
                </a:solidFill>
              </a:rPr>
              <a:t>dichiarati</a:t>
            </a:r>
            <a:r>
              <a:rPr lang="it-IT"/>
              <a:t> o non comprensibili.</a:t>
            </a:r>
            <a:endParaRPr lang="en-US"/>
          </a:p>
          <a:p>
            <a:endParaRPr lang="it-IT"/>
          </a:p>
          <a:p>
            <a:r>
              <a:rPr lang="it-IT"/>
              <a:t>Saltare la chiusura.</a:t>
            </a:r>
            <a:endParaRPr lang="en-US"/>
          </a:p>
          <a:p>
            <a:endParaRPr lang="it-IT"/>
          </a:p>
          <a:p>
            <a:r>
              <a:rPr lang="it-IT"/>
              <a:t>Non </a:t>
            </a:r>
            <a:r>
              <a:rPr lang="it-IT">
                <a:solidFill>
                  <a:srgbClr val="FF0000"/>
                </a:solidFill>
              </a:rPr>
              <a:t>coerente con</a:t>
            </a:r>
            <a:endParaRPr lang="en-US"/>
          </a:p>
          <a:p>
            <a:r>
              <a:rPr lang="it-IT">
                <a:solidFill>
                  <a:srgbClr val="FF0000"/>
                </a:solidFill>
              </a:rPr>
              <a:t>l’obiettivo</a:t>
            </a:r>
            <a:r>
              <a:rPr lang="it-IT"/>
              <a:t>.</a:t>
            </a:r>
            <a:endParaRPr lang="en-US"/>
          </a:p>
          <a:p>
            <a:endParaRPr lang="it-IT"/>
          </a:p>
          <a:p>
            <a:r>
              <a:rPr lang="it-IT"/>
              <a:t>Nessuna </a:t>
            </a:r>
            <a:r>
              <a:rPr lang="it-IT">
                <a:solidFill>
                  <a:srgbClr val="FF0000"/>
                </a:solidFill>
              </a:rPr>
              <a:t>restituzione </a:t>
            </a:r>
            <a:r>
              <a:rPr lang="it-IT"/>
              <a:t>all’insegnante.</a:t>
            </a:r>
            <a:endParaRPr lang="en-US"/>
          </a:p>
          <a:p>
            <a:endParaRPr lang="it-IT"/>
          </a:p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7FEC7C-30CE-4AED-94F9-69D5116A0FBA}" type="slidenum">
              <a:rPr lang="it-IT" smtClean="0"/>
              <a:t>11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304565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22C8D0-CDC8-760C-F849-C81A473751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8F316BFE-D843-FAA0-61B1-A4C2E34BD6B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6A11D390-2C20-4F25-CDAF-915DEA9370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0C6D9379-C59B-C1FD-54B1-4F8E37C6DFF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7FEC7C-30CE-4AED-94F9-69D5116A0FBA}" type="slidenum">
              <a:rPr lang="it-IT" smtClean="0"/>
              <a:t>12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98872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B09A87-4AC0-1F8F-9326-EC5089CE78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525FC40B-4D9C-0BF3-9030-BE15C1CB486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1FA2ED30-50FB-49EB-AA8E-7A2B9AABCA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9C7BC7C7-A239-E3A7-0809-79F05786447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7FEC7C-30CE-4AED-94F9-69D5116A0FBA}" type="slidenum">
              <a:rPr lang="it-IT" smtClean="0"/>
              <a:t>13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706114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7FEC7C-30CE-4AED-94F9-69D5116A0FBA}" type="slidenum">
              <a:rPr lang="it-IT" smtClean="0"/>
              <a:t>14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554614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1FE72D-7F75-1820-9EED-A2149E257F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BEF0C83F-DCD9-92FC-4658-EFB1BE1739A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11098AFB-D72E-FF1B-48E2-C3D758B0273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D6A9134F-5EC6-27C6-5E0A-FBBE684FA8F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7FEC7C-30CE-4AED-94F9-69D5116A0FBA}" type="slidenum">
              <a:rPr lang="it-IT" smtClean="0"/>
              <a:t>15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0596563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517626-D42D-7CFA-E759-30ED110D73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E8301FA5-3733-AC5F-0CA9-6183A27F1D6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289F96E6-CB9F-031B-CADF-CD1AA909241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4AC5FC68-4A86-0142-6D9A-362BA73361B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7FEC7C-30CE-4AED-94F9-69D5116A0FBA}" type="slidenum">
              <a:rPr lang="it-IT" smtClean="0"/>
              <a:t>16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4248317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0AA16F-E6EB-FFBE-0AB1-6C0307C461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1A5A9748-B56B-805C-E8C5-638CA1CB08D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3A9EA604-9861-45FA-1868-275868404EA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B16D7A7D-9021-8ACC-3614-AB2B17DAD07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7FEC7C-30CE-4AED-94F9-69D5116A0FBA}" type="slidenum">
              <a:rPr lang="it-IT" smtClean="0"/>
              <a:t>17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499929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7B3E5-D75F-4C2C-866A-BB628D8C8D0C}" type="datetimeFigureOut">
              <a:rPr lang="it-IT" smtClean="0"/>
              <a:t>09/06/2026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440AF-FBA3-4EFF-AB92-9237D4EA0C4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594659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7B3E5-D75F-4C2C-866A-BB628D8C8D0C}" type="datetimeFigureOut">
              <a:rPr lang="it-IT" smtClean="0"/>
              <a:t>09/06/2026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440AF-FBA3-4EFF-AB92-9237D4EA0C4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568396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7B3E5-D75F-4C2C-866A-BB628D8C8D0C}" type="datetimeFigureOut">
              <a:rPr lang="it-IT" smtClean="0"/>
              <a:t>09/06/2026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440AF-FBA3-4EFF-AB92-9237D4EA0C4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099973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7B3E5-D75F-4C2C-866A-BB628D8C8D0C}" type="datetimeFigureOut">
              <a:rPr lang="it-IT" smtClean="0"/>
              <a:t>09/06/2026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440AF-FBA3-4EFF-AB92-9237D4EA0C4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62573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7B3E5-D75F-4C2C-866A-BB628D8C8D0C}" type="datetimeFigureOut">
              <a:rPr lang="it-IT" smtClean="0"/>
              <a:t>09/06/2026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440AF-FBA3-4EFF-AB92-9237D4EA0C4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298214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7B3E5-D75F-4C2C-866A-BB628D8C8D0C}" type="datetimeFigureOut">
              <a:rPr lang="it-IT" smtClean="0"/>
              <a:t>09/06/2026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440AF-FBA3-4EFF-AB92-9237D4EA0C4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800585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7B3E5-D75F-4C2C-866A-BB628D8C8D0C}" type="datetimeFigureOut">
              <a:rPr lang="it-IT" smtClean="0"/>
              <a:t>09/06/2026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440AF-FBA3-4EFF-AB92-9237D4EA0C4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839651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7B3E5-D75F-4C2C-866A-BB628D8C8D0C}" type="datetimeFigureOut">
              <a:rPr lang="it-IT" smtClean="0"/>
              <a:t>09/06/2026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440AF-FBA3-4EFF-AB92-9237D4EA0C4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581519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7B3E5-D75F-4C2C-866A-BB628D8C8D0C}" type="datetimeFigureOut">
              <a:rPr lang="it-IT" smtClean="0"/>
              <a:t>09/06/2026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440AF-FBA3-4EFF-AB92-9237D4EA0C4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618689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7B3E5-D75F-4C2C-866A-BB628D8C8D0C}" type="datetimeFigureOut">
              <a:rPr lang="it-IT" smtClean="0"/>
              <a:t>09/06/2026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440AF-FBA3-4EFF-AB92-9237D4EA0C4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918209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7B3E5-D75F-4C2C-866A-BB628D8C8D0C}" type="datetimeFigureOut">
              <a:rPr lang="it-IT" smtClean="0"/>
              <a:t>09/06/2026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440AF-FBA3-4EFF-AB92-9237D4EA0C4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23721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C7B3E5-D75F-4C2C-866A-BB628D8C8D0C}" type="datetimeFigureOut">
              <a:rPr lang="it-IT" smtClean="0"/>
              <a:t>09/06/2026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B440AF-FBA3-4EFF-AB92-9237D4EA0C4D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173632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2.emf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3.png"/><Relationship Id="rId9" Type="http://schemas.microsoft.com/office/2007/relationships/diagramDrawing" Target="../diagrams/drawing1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2.emf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.xml"/><Relationship Id="rId3" Type="http://schemas.openxmlformats.org/officeDocument/2006/relationships/image" Target="../media/image2.emf"/><Relationship Id="rId7" Type="http://schemas.openxmlformats.org/officeDocument/2006/relationships/diagramQuickStyle" Target="../diagrams/quickStyle3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Relationship Id="rId6" Type="http://schemas.openxmlformats.org/officeDocument/2006/relationships/diagramLayout" Target="../diagrams/layout3.xml"/><Relationship Id="rId5" Type="http://schemas.openxmlformats.org/officeDocument/2006/relationships/diagramData" Target="../diagrams/data3.xml"/><Relationship Id="rId4" Type="http://schemas.openxmlformats.org/officeDocument/2006/relationships/image" Target="../media/image3.png"/><Relationship Id="rId9" Type="http://schemas.microsoft.com/office/2007/relationships/diagramDrawing" Target="../diagrams/drawing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3223549" y="1629817"/>
            <a:ext cx="8354080" cy="5101543"/>
          </a:xfr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it-IT" sz="2800" b="1"/>
              <a:t>Seminario conclusivo del tirocinio-T2</a:t>
            </a:r>
            <a:br>
              <a:rPr lang="it-IT" sz="2800" b="1"/>
            </a:br>
            <a:br>
              <a:rPr lang="it-IT" sz="2800" b="1"/>
            </a:br>
            <a:r>
              <a:rPr lang="it-IT" sz="4000" b="1" i="1">
                <a:solidFill>
                  <a:srgbClr val="2A9FBA"/>
                </a:solidFill>
              </a:rPr>
              <a:t>Tra scuola e università: il tirocinio come osservazione, progettazione, buone pratiche</a:t>
            </a:r>
            <a:br>
              <a:rPr lang="it-IT" sz="2800" b="1" i="1">
                <a:ea typeface="Calibri Light"/>
                <a:cs typeface="Calibri Light"/>
              </a:rPr>
            </a:br>
            <a:br>
              <a:rPr lang="it-IT" sz="2800" b="1" i="1">
                <a:ea typeface="Calibri Light"/>
                <a:cs typeface="Calibri Light"/>
              </a:rPr>
            </a:br>
            <a:br>
              <a:rPr lang="it-IT" sz="2800" b="1" i="1">
                <a:ea typeface="Calibri Light"/>
                <a:cs typeface="Calibri Light"/>
              </a:rPr>
            </a:br>
            <a:br>
              <a:rPr lang="it-IT" sz="2800" b="1" i="1"/>
            </a:br>
            <a:r>
              <a:rPr lang="it-IT" sz="2000" b="1" i="1"/>
              <a:t>Anno accademico 2025-26</a:t>
            </a:r>
            <a:br>
              <a:rPr lang="it-IT" sz="2000" b="1" i="1"/>
            </a:br>
            <a:r>
              <a:rPr lang="it-IT" sz="2000" b="1" i="1"/>
              <a:t>22 maggio 2026</a:t>
            </a:r>
            <a:br>
              <a:rPr lang="it-IT" sz="2000" b="1" i="1">
                <a:ea typeface="Calibri Light"/>
                <a:cs typeface="Calibri Light"/>
              </a:rPr>
            </a:br>
            <a:br>
              <a:rPr lang="it-IT" sz="2000" b="1" i="1">
                <a:ea typeface="Calibri Light"/>
                <a:cs typeface="Calibri Light"/>
              </a:rPr>
            </a:br>
            <a:br>
              <a:rPr lang="it-IT" sz="2000" b="1" i="1">
                <a:ea typeface="Calibri Light"/>
                <a:cs typeface="Calibri Light"/>
              </a:rPr>
            </a:br>
            <a:br>
              <a:rPr lang="it-IT" sz="2000" b="1" i="1"/>
            </a:br>
            <a:r>
              <a:rPr lang="it-IT" sz="2000" b="1" i="1"/>
              <a:t>Dipartimento di Studi Umanistici</a:t>
            </a:r>
            <a:br>
              <a:rPr lang="it-IT" sz="2000" b="1" i="1"/>
            </a:br>
            <a:r>
              <a:rPr lang="it-IT" sz="2000" b="1" i="1"/>
              <a:t>Università degli Studi di Trieste</a:t>
            </a: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683" y="220675"/>
            <a:ext cx="2474025" cy="6416649"/>
          </a:xfrm>
          <a:prstGeom prst="rect">
            <a:avLst/>
          </a:prstGeom>
          <a:effectLst>
            <a:glow rad="228600">
              <a:srgbClr val="6FB1C1">
                <a:alpha val="40000"/>
              </a:srgbClr>
            </a:glow>
          </a:effectLst>
        </p:spPr>
      </p:pic>
      <p:sp>
        <p:nvSpPr>
          <p:cNvPr id="7" name="Titolo 1"/>
          <p:cNvSpPr txBox="1">
            <a:spLocks/>
          </p:cNvSpPr>
          <p:nvPr/>
        </p:nvSpPr>
        <p:spPr>
          <a:xfrm>
            <a:off x="2897862" y="220676"/>
            <a:ext cx="9005455" cy="867258"/>
          </a:xfrm>
          <a:prstGeom prst="rect">
            <a:avLst/>
          </a:prstGeom>
          <a:solidFill>
            <a:srgbClr val="2A9FBA">
              <a:alpha val="80000"/>
            </a:srgbClr>
          </a:solidFill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it-IT" sz="2400" i="1"/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98711" y="267693"/>
            <a:ext cx="2295573" cy="77322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5" name="Immagine 4">
            <a:extLst>
              <a:ext uri="{FF2B5EF4-FFF2-40B4-BE49-F238E27FC236}">
                <a16:creationId xmlns:a16="http://schemas.microsoft.com/office/drawing/2014/main" id="{4128F452-8E95-8E53-C808-CDC10F73A99A}"/>
              </a:ext>
            </a:extLst>
          </p:cNvPr>
          <p:cNvPicPr>
            <a:picLocks noChangeAspect="1"/>
          </p:cNvPicPr>
          <p:nvPr/>
        </p:nvPicPr>
        <p:blipFill>
          <a:blip r:embed="rId5">
            <a:alphaModFix amt="35000"/>
          </a:blip>
          <a:stretch>
            <a:fillRect/>
          </a:stretch>
        </p:blipFill>
        <p:spPr>
          <a:xfrm>
            <a:off x="10751000" y="5438896"/>
            <a:ext cx="1298561" cy="1292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41769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532F46-5C51-6C07-B9D3-0FA17A35B0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2D6DAAC-FCD1-C07F-A08E-77DEB33278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587375"/>
            <a:ext cx="10722429" cy="775230"/>
          </a:xfrm>
          <a:solidFill>
            <a:srgbClr val="2A9FBA">
              <a:alpha val="80000"/>
            </a:srgbClr>
          </a:solidFill>
        </p:spPr>
        <p:txBody>
          <a:bodyPr>
            <a:noAutofit/>
          </a:bodyPr>
          <a:lstStyle/>
          <a:p>
            <a:br>
              <a:rPr lang="it-IT" sz="2800">
                <a:highlight>
                  <a:srgbClr val="FFFFFF"/>
                </a:highlight>
                <a:latin typeface="Calibri"/>
                <a:ea typeface="Calibri"/>
                <a:cs typeface="Calibri"/>
              </a:rPr>
            </a:br>
            <a:endParaRPr lang="it-IT" sz="2800" i="1">
              <a:solidFill>
                <a:srgbClr val="FF0000"/>
              </a:solidFill>
              <a:ea typeface="Calibri Light"/>
              <a:cs typeface="Calibri Light"/>
            </a:endParaRP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278D26FA-78DD-CBC1-0B0E-48297C5E18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12396" y="2911384"/>
            <a:ext cx="10161815" cy="3186522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marL="0" indent="0">
              <a:buNone/>
            </a:pPr>
            <a:endParaRPr lang="it-IT" sz="4500">
              <a:solidFill>
                <a:srgbClr val="18355A"/>
              </a:solidFill>
              <a:highlight>
                <a:srgbClr val="FFFFFF"/>
              </a:highlight>
              <a:latin typeface="Calibri"/>
              <a:ea typeface="Calibri"/>
              <a:cs typeface="Calibri"/>
            </a:endParaRPr>
          </a:p>
          <a:p>
            <a:r>
              <a:rPr lang="it-IT" sz="1800">
                <a:solidFill>
                  <a:srgbClr val="18355A"/>
                </a:solidFill>
                <a:highlight>
                  <a:srgbClr val="FFFFFF"/>
                </a:highlight>
                <a:ea typeface="+mn-lt"/>
                <a:cs typeface="+mn-lt"/>
              </a:rPr>
              <a:t>14.00-15.00: Saluti e restituzione sugli elaborati di tirocinio diretto da parte dei tutor accademici</a:t>
            </a:r>
            <a:endParaRPr lang="it-IT" sz="1800">
              <a:ea typeface="Calibri" panose="020F0502020204030204"/>
              <a:cs typeface="Calibri" panose="020F0502020204030204"/>
            </a:endParaRPr>
          </a:p>
          <a:p>
            <a:r>
              <a:rPr lang="it-IT" sz="1800">
                <a:solidFill>
                  <a:srgbClr val="18355A"/>
                </a:solidFill>
                <a:highlight>
                  <a:srgbClr val="FFFFFF"/>
                </a:highlight>
                <a:ea typeface="+mn-lt"/>
                <a:cs typeface="+mn-lt"/>
              </a:rPr>
              <a:t>15.00-16.00: Interventi a cura di studenti e insegnanti accoglienti sulle attività osservative e progettuali del tirocinio diretto</a:t>
            </a:r>
            <a:endParaRPr lang="it-IT" sz="1800">
              <a:ea typeface="Calibri" panose="020F0502020204030204"/>
              <a:cs typeface="Calibri" panose="020F0502020204030204"/>
            </a:endParaRPr>
          </a:p>
          <a:p>
            <a:endParaRPr lang="it-IT" sz="1800">
              <a:solidFill>
                <a:srgbClr val="18355A"/>
              </a:solidFill>
              <a:highlight>
                <a:srgbClr val="FFFFFF"/>
              </a:highlight>
              <a:ea typeface="+mn-lt"/>
              <a:cs typeface="+mn-lt"/>
            </a:endParaRPr>
          </a:p>
          <a:p>
            <a:r>
              <a:rPr lang="it-IT" sz="1800">
                <a:solidFill>
                  <a:srgbClr val="18355A"/>
                </a:solidFill>
                <a:highlight>
                  <a:srgbClr val="FFFFFF"/>
                </a:highlight>
                <a:ea typeface="+mn-lt"/>
                <a:cs typeface="+mn-lt"/>
              </a:rPr>
              <a:t>16.00-16.30: Pausa</a:t>
            </a:r>
            <a:endParaRPr lang="it-IT" sz="1800">
              <a:solidFill>
                <a:srgbClr val="18355A"/>
              </a:solidFill>
              <a:highlight>
                <a:srgbClr val="FFFFFF"/>
              </a:highlight>
              <a:ea typeface="Calibri"/>
              <a:cs typeface="Calibri"/>
            </a:endParaRPr>
          </a:p>
          <a:p>
            <a:endParaRPr lang="it-IT" sz="1800">
              <a:solidFill>
                <a:srgbClr val="18355A"/>
              </a:solidFill>
              <a:highlight>
                <a:srgbClr val="FFFFFF"/>
              </a:highlight>
              <a:ea typeface="+mn-lt"/>
              <a:cs typeface="+mn-lt"/>
            </a:endParaRPr>
          </a:p>
          <a:p>
            <a:r>
              <a:rPr lang="it-IT" sz="1800">
                <a:solidFill>
                  <a:srgbClr val="18355A"/>
                </a:solidFill>
                <a:highlight>
                  <a:srgbClr val="FFFFFF"/>
                </a:highlight>
                <a:ea typeface="+mn-lt"/>
                <a:cs typeface="+mn-lt"/>
              </a:rPr>
              <a:t>16.30-17.30: Interventi a cura di studenti e insegnanti accoglienti sulle attività osservative e progettuali del tirocinio diretto</a:t>
            </a:r>
            <a:endParaRPr lang="it-IT" sz="1800">
              <a:ea typeface="Calibri"/>
              <a:cs typeface="Calibri"/>
            </a:endParaRPr>
          </a:p>
          <a:p>
            <a:r>
              <a:rPr lang="it-IT" sz="1800">
                <a:solidFill>
                  <a:srgbClr val="18355A"/>
                </a:solidFill>
                <a:highlight>
                  <a:srgbClr val="FFFFFF"/>
                </a:highlight>
                <a:ea typeface="+mn-lt"/>
                <a:cs typeface="+mn-lt"/>
              </a:rPr>
              <a:t>17.30-18.00: Conclusioni</a:t>
            </a:r>
            <a:endParaRPr lang="it-IT" sz="1800">
              <a:ea typeface="Calibri"/>
              <a:cs typeface="Calibri"/>
            </a:endParaRPr>
          </a:p>
          <a:p>
            <a:pPr marL="514350" indent="-514350">
              <a:buAutoNum type="arabicParenR"/>
            </a:pPr>
            <a:endParaRPr lang="it-IT">
              <a:solidFill>
                <a:srgbClr val="18355A"/>
              </a:solidFill>
              <a:highlight>
                <a:srgbClr val="FFFFFF"/>
              </a:highlight>
              <a:latin typeface="Calibri"/>
              <a:ea typeface="Calibri"/>
              <a:cs typeface="Calibri"/>
            </a:endParaRP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93FFBD47-863D-58DF-AE80-1C1825BCBF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27079" y="598322"/>
            <a:ext cx="2410524" cy="77322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6" name="CasellaDiTesto 5">
            <a:extLst>
              <a:ext uri="{FF2B5EF4-FFF2-40B4-BE49-F238E27FC236}">
                <a16:creationId xmlns:a16="http://schemas.microsoft.com/office/drawing/2014/main" id="{DB31A9C1-51DD-D024-A2CE-0E17F1B241F2}"/>
              </a:ext>
            </a:extLst>
          </p:cNvPr>
          <p:cNvSpPr txBox="1"/>
          <p:nvPr/>
        </p:nvSpPr>
        <p:spPr>
          <a:xfrm>
            <a:off x="3247211" y="1717975"/>
            <a:ext cx="6093822" cy="138499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it-IT" sz="2800" b="1">
                <a:solidFill>
                  <a:srgbClr val="2A9FBA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Seminario conclusivo del tirocinio- annualità del T2</a:t>
            </a:r>
            <a:endParaRPr lang="it-IT"/>
          </a:p>
          <a:p>
            <a:pPr algn="ctr"/>
            <a:r>
              <a:rPr lang="it-IT" sz="2800" b="1" err="1">
                <a:solidFill>
                  <a:srgbClr val="2A9FBA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A.a</a:t>
            </a:r>
            <a:r>
              <a:rPr lang="it-IT" sz="2800" b="1">
                <a:solidFill>
                  <a:srgbClr val="2A9FBA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. 2025-26 </a:t>
            </a:r>
            <a:endParaRPr lang="it-IT"/>
          </a:p>
        </p:txBody>
      </p:sp>
      <p:pic>
        <p:nvPicPr>
          <p:cNvPr id="7" name="Immagine 6">
            <a:extLst>
              <a:ext uri="{FF2B5EF4-FFF2-40B4-BE49-F238E27FC236}">
                <a16:creationId xmlns:a16="http://schemas.microsoft.com/office/drawing/2014/main" id="{D38B93F2-279E-40C2-B7DC-663D301C559E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35000"/>
          </a:blip>
          <a:stretch>
            <a:fillRect/>
          </a:stretch>
        </p:blipFill>
        <p:spPr>
          <a:xfrm>
            <a:off x="10704519" y="5447591"/>
            <a:ext cx="1298561" cy="1292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21483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2F7E04-442F-30EF-46E2-2659674AC1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8EE769D-9497-BE51-C5B5-191F754616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5687" y="365125"/>
            <a:ext cx="11427822" cy="1325563"/>
          </a:xfrm>
          <a:solidFill>
            <a:srgbClr val="2A9FBA">
              <a:alpha val="80000"/>
            </a:srgbClr>
          </a:solidFill>
        </p:spPr>
        <p:txBody>
          <a:bodyPr>
            <a:noAutofit/>
          </a:bodyPr>
          <a:lstStyle/>
          <a:p>
            <a:pPr lvl="0">
              <a:spcBef>
                <a:spcPts val="1000"/>
              </a:spcBef>
              <a:defRPr/>
            </a:pPr>
            <a:r>
              <a:rPr lang="it-IT" sz="2800">
                <a:solidFill>
                  <a:schemeClr val="accent1">
                    <a:lumMod val="50000"/>
                  </a:schemeClr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Snodi di percorso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6738671B-44D4-5D50-0F49-EFB623DBB8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5687" y="2045229"/>
            <a:ext cx="6507144" cy="4234542"/>
          </a:xfrm>
          <a:ln w="28575">
            <a:solidFill>
              <a:srgbClr val="6FB1C1"/>
            </a:solidFill>
          </a:ln>
        </p:spPr>
        <p:txBody>
          <a:bodyPr vert="horz" lIns="91440" tIns="45720" rIns="91440" bIns="45720" rtlCol="0" anchor="t">
            <a:normAutofit fontScale="47500" lnSpcReduction="20000"/>
          </a:bodyPr>
          <a:lstStyle/>
          <a:p>
            <a:pPr marL="457200" indent="-457200"/>
            <a:endParaRPr lang="it-IT" sz="4800" b="1">
              <a:solidFill>
                <a:srgbClr val="2A9FBA"/>
              </a:solidFill>
              <a:highlight>
                <a:srgbClr val="FFFFFF"/>
              </a:highlight>
              <a:ea typeface="Calibri"/>
              <a:cs typeface="Calibri"/>
            </a:endParaRPr>
          </a:p>
          <a:p>
            <a:pPr marL="914400" indent="-914400">
              <a:buAutoNum type="arabicPeriod"/>
            </a:pPr>
            <a:r>
              <a:rPr lang="it-IT" sz="5900" b="1">
                <a:solidFill>
                  <a:srgbClr val="92D050"/>
                </a:solidFill>
                <a:highlight>
                  <a:srgbClr val="FFFFFF"/>
                </a:highlight>
                <a:ea typeface="Calibri"/>
                <a:cs typeface="Calibri"/>
              </a:rPr>
              <a:t>Analisi di contesto</a:t>
            </a:r>
          </a:p>
          <a:p>
            <a:pPr marL="914400" indent="-914400">
              <a:buAutoNum type="arabicPeriod"/>
            </a:pPr>
            <a:endParaRPr lang="it-IT" sz="5900" b="1">
              <a:solidFill>
                <a:srgbClr val="92D050"/>
              </a:solidFill>
              <a:highlight>
                <a:srgbClr val="FFFFFF"/>
              </a:highlight>
              <a:ea typeface="Calibri"/>
              <a:cs typeface="Calibri"/>
            </a:endParaRPr>
          </a:p>
          <a:p>
            <a:pPr marL="914400" indent="-914400">
              <a:buAutoNum type="arabicPeriod"/>
            </a:pPr>
            <a:r>
              <a:rPr lang="it-IT" sz="5900" b="1">
                <a:solidFill>
                  <a:srgbClr val="00B050"/>
                </a:solidFill>
                <a:ea typeface="Calibri"/>
                <a:cs typeface="Calibri"/>
              </a:rPr>
              <a:t>OSSERVAZIONE</a:t>
            </a:r>
            <a:r>
              <a:rPr lang="it-IT" sz="5900" b="1">
                <a:solidFill>
                  <a:srgbClr val="2A9FBA"/>
                </a:solidFill>
                <a:highlight>
                  <a:srgbClr val="FFFFFF"/>
                </a:highlight>
                <a:ea typeface="Calibri"/>
                <a:cs typeface="Calibri"/>
              </a:rPr>
              <a:t> </a:t>
            </a:r>
          </a:p>
          <a:p>
            <a:pPr marL="914400" indent="-914400">
              <a:buAutoNum type="arabicPeriod"/>
            </a:pPr>
            <a:endParaRPr lang="it-IT" sz="5900" b="1">
              <a:solidFill>
                <a:srgbClr val="2A9FBA"/>
              </a:solidFill>
              <a:highlight>
                <a:srgbClr val="FFFFFF"/>
              </a:highlight>
              <a:ea typeface="Calibri"/>
              <a:cs typeface="Calibri"/>
            </a:endParaRPr>
          </a:p>
          <a:p>
            <a:pPr marL="914400" indent="-914400">
              <a:buAutoNum type="arabicPeriod"/>
            </a:pPr>
            <a:r>
              <a:rPr lang="it-IT" sz="5900" b="1">
                <a:solidFill>
                  <a:schemeClr val="accent2"/>
                </a:solidFill>
                <a:highlight>
                  <a:srgbClr val="FFFFFF"/>
                </a:highlight>
                <a:ea typeface="Calibri"/>
                <a:cs typeface="Calibri"/>
              </a:rPr>
              <a:t>PROGETTAZIONE- REALIZZAZIONE</a:t>
            </a:r>
            <a:endParaRPr lang="it-IT" sz="5900" b="1">
              <a:solidFill>
                <a:srgbClr val="2A9FBA"/>
              </a:solidFill>
              <a:highlight>
                <a:srgbClr val="FFFFFF"/>
              </a:highlight>
              <a:ea typeface="Calibri"/>
              <a:cs typeface="Calibri"/>
            </a:endParaRPr>
          </a:p>
          <a:p>
            <a:pPr marL="457200" indent="-457200"/>
            <a:endParaRPr lang="it-IT" sz="4800" b="1">
              <a:solidFill>
                <a:srgbClr val="2A9FBA"/>
              </a:solidFill>
              <a:highlight>
                <a:srgbClr val="FFFFFF"/>
              </a:highlight>
              <a:ea typeface="Calibri"/>
              <a:cs typeface="Calibri"/>
            </a:endParaRPr>
          </a:p>
          <a:p>
            <a:pPr marL="0" indent="0" algn="ctr">
              <a:buNone/>
            </a:pPr>
            <a:r>
              <a:rPr lang="it-IT" sz="8000" b="1">
                <a:solidFill>
                  <a:srgbClr val="2A9FBA"/>
                </a:solidFill>
                <a:highlight>
                  <a:srgbClr val="FFFFFF"/>
                </a:highlight>
                <a:ea typeface="Calibri"/>
                <a:cs typeface="Calibri"/>
              </a:rPr>
              <a:t> </a:t>
            </a:r>
            <a:r>
              <a:rPr lang="it-IT" sz="4400" b="1">
                <a:solidFill>
                  <a:srgbClr val="2A9FBA"/>
                </a:solidFill>
                <a:highlight>
                  <a:srgbClr val="FFFFFF"/>
                </a:highlight>
                <a:ea typeface="Calibri"/>
                <a:cs typeface="Calibri"/>
              </a:rPr>
              <a:t>Contribuiscono a identificare il percorso di costruzione della professionalità docente </a:t>
            </a: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8F78B7EF-F27F-7EEA-099F-02C514D8CD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27079" y="598322"/>
            <a:ext cx="2410524" cy="77322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7" name="Immagine 6">
            <a:extLst>
              <a:ext uri="{FF2B5EF4-FFF2-40B4-BE49-F238E27FC236}">
                <a16:creationId xmlns:a16="http://schemas.microsoft.com/office/drawing/2014/main" id="{4565BB0C-CA21-A1E4-BD07-7F0D074FB0E3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35000"/>
          </a:blip>
          <a:stretch>
            <a:fillRect/>
          </a:stretch>
        </p:blipFill>
        <p:spPr>
          <a:xfrm>
            <a:off x="10704519" y="5461607"/>
            <a:ext cx="1298561" cy="1292464"/>
          </a:xfrm>
          <a:prstGeom prst="rect">
            <a:avLst/>
          </a:prstGeom>
        </p:spPr>
      </p:pic>
      <p:graphicFrame>
        <p:nvGraphicFramePr>
          <p:cNvPr id="8" name="Diagramma 7">
            <a:extLst>
              <a:ext uri="{FF2B5EF4-FFF2-40B4-BE49-F238E27FC236}">
                <a16:creationId xmlns:a16="http://schemas.microsoft.com/office/drawing/2014/main" id="{858829EE-A400-EC81-CEC6-615BBF4BB003}"/>
              </a:ext>
            </a:extLst>
          </p:cNvPr>
          <p:cNvGraphicFramePr/>
          <p:nvPr/>
        </p:nvGraphicFramePr>
        <p:xfrm>
          <a:off x="5836922" y="1371545"/>
          <a:ext cx="5780313" cy="54864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712825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AFE6AF1-2D45-A348-665D-C8793F875E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7B3EA31-794F-9F8F-C456-495DE7D30A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6817" y="268492"/>
            <a:ext cx="11503343" cy="1325563"/>
          </a:xfrm>
          <a:solidFill>
            <a:srgbClr val="2A9FBA">
              <a:alpha val="80000"/>
            </a:srgbClr>
          </a:solidFill>
        </p:spPr>
        <p:txBody>
          <a:bodyPr>
            <a:noAutofit/>
          </a:bodyPr>
          <a:lstStyle/>
          <a:p>
            <a:pPr>
              <a:spcBef>
                <a:spcPts val="1000"/>
              </a:spcBef>
              <a:defRPr/>
            </a:pPr>
            <a:r>
              <a:rPr lang="it-IT" sz="3200" b="1">
                <a:solidFill>
                  <a:srgbClr val="18355A"/>
                </a:solidFill>
                <a:latin typeface="Calibri"/>
                <a:ea typeface="Arial"/>
                <a:cs typeface="Arial"/>
              </a:rPr>
              <a:t>Avanzamento delle conoscenze</a:t>
            </a:r>
            <a:endParaRPr lang="en-US" sz="3200" b="1">
              <a:latin typeface="Calibri"/>
              <a:ea typeface="Calibri Light" panose="020F0302020204030204"/>
              <a:cs typeface="Arial"/>
            </a:endParaRP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A670DD14-8E18-E159-F484-3B0391F165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3388" y="1711779"/>
            <a:ext cx="10757881" cy="3080163"/>
          </a:xfrm>
          <a:effectLst>
            <a:outerShdw blurRad="50800" dist="50800" dir="5400000" algn="ctr" rotWithShape="0">
              <a:srgbClr val="2A9FBA"/>
            </a:outerShdw>
          </a:effectLst>
        </p:spPr>
        <p:txBody>
          <a:bodyPr vert="horz" lIns="91440" tIns="45720" rIns="91440" bIns="45720" rtlCol="0" anchor="t">
            <a:normAutofit fontScale="250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it-IT" sz="12800" b="1">
                <a:solidFill>
                  <a:srgbClr val="18355A"/>
                </a:solidFill>
                <a:highlight>
                  <a:srgbClr val="FFFFFF"/>
                </a:highlight>
                <a:ea typeface="Calibri"/>
                <a:cs typeface="Calibri"/>
              </a:rPr>
              <a:t>La LOGICA della Progettazione dell'</a:t>
            </a:r>
            <a:r>
              <a:rPr lang="it-IT" sz="12800" b="1" err="1">
                <a:solidFill>
                  <a:srgbClr val="18355A"/>
                </a:solidFill>
                <a:highlight>
                  <a:srgbClr val="FFFFFF"/>
                </a:highlight>
                <a:ea typeface="Calibri"/>
                <a:cs typeface="Calibri"/>
              </a:rPr>
              <a:t>UdA</a:t>
            </a:r>
            <a:r>
              <a:rPr lang="it-IT" sz="12800" b="1">
                <a:solidFill>
                  <a:srgbClr val="18355A"/>
                </a:solidFill>
                <a:highlight>
                  <a:srgbClr val="FFFFFF"/>
                </a:highlight>
                <a:ea typeface="Calibri"/>
                <a:cs typeface="Calibri"/>
              </a:rPr>
              <a:t>:</a:t>
            </a:r>
            <a:endParaRPr lang="it-IT">
              <a:solidFill>
                <a:srgbClr val="000000"/>
              </a:solidFill>
              <a:ea typeface="Calibri"/>
              <a:cs typeface="Calibri"/>
            </a:endParaRPr>
          </a:p>
          <a:p>
            <a:pPr marL="0" indent="0">
              <a:lnSpc>
                <a:spcPct val="170000"/>
              </a:lnSpc>
              <a:buNone/>
            </a:pPr>
            <a:endParaRPr lang="it-IT" sz="12800" b="1">
              <a:solidFill>
                <a:srgbClr val="18355A"/>
              </a:solidFill>
              <a:highlight>
                <a:srgbClr val="FFFFFF"/>
              </a:highlight>
              <a:ea typeface="Calibri"/>
              <a:cs typeface="Calibri"/>
            </a:endParaRPr>
          </a:p>
          <a:p>
            <a:pPr marL="0" indent="0">
              <a:lnSpc>
                <a:spcPct val="170000"/>
              </a:lnSpc>
              <a:buNone/>
            </a:pPr>
            <a:endParaRPr lang="it-IT" sz="12800" b="1">
              <a:solidFill>
                <a:srgbClr val="18355A"/>
              </a:solidFill>
              <a:highlight>
                <a:srgbClr val="FFFFFF"/>
              </a:highlight>
              <a:ea typeface="Calibri"/>
              <a:cs typeface="Calibri"/>
            </a:endParaRPr>
          </a:p>
          <a:p>
            <a:pPr marL="0" indent="0">
              <a:lnSpc>
                <a:spcPct val="170000"/>
              </a:lnSpc>
              <a:buNone/>
            </a:pPr>
            <a:endParaRPr lang="it-IT" sz="12800" b="1">
              <a:solidFill>
                <a:srgbClr val="18355A"/>
              </a:solidFill>
              <a:highlight>
                <a:srgbClr val="FFFFFF"/>
              </a:highlight>
              <a:ea typeface="Calibri"/>
              <a:cs typeface="Calibri"/>
            </a:endParaRPr>
          </a:p>
          <a:p>
            <a:pPr marL="0" indent="0">
              <a:lnSpc>
                <a:spcPct val="170000"/>
              </a:lnSpc>
              <a:buNone/>
            </a:pPr>
            <a:endParaRPr lang="it-IT" sz="12800" b="1">
              <a:solidFill>
                <a:srgbClr val="18355A"/>
              </a:solidFill>
              <a:highlight>
                <a:srgbClr val="FFFFFF"/>
              </a:highlight>
              <a:ea typeface="Calibri"/>
              <a:cs typeface="Calibri"/>
            </a:endParaRPr>
          </a:p>
          <a:p>
            <a:pPr marL="0" indent="0">
              <a:lnSpc>
                <a:spcPct val="170000"/>
              </a:lnSpc>
              <a:buNone/>
            </a:pPr>
            <a:endParaRPr lang="it-IT" sz="8000" b="1">
              <a:solidFill>
                <a:srgbClr val="18355A"/>
              </a:solidFill>
              <a:highlight>
                <a:srgbClr val="FFFFFF"/>
              </a:highlight>
              <a:latin typeface="Calibri"/>
              <a:ea typeface="Calibri"/>
              <a:cs typeface="Calibri"/>
            </a:endParaRPr>
          </a:p>
          <a:p>
            <a:pPr marL="457200" indent="-457200"/>
            <a:endParaRPr lang="it-IT" sz="4800">
              <a:solidFill>
                <a:srgbClr val="18355A"/>
              </a:solidFill>
              <a:highlight>
                <a:srgbClr val="FFFFFF"/>
              </a:highlight>
              <a:latin typeface="Calibri"/>
              <a:ea typeface="Calibri"/>
              <a:cs typeface="Calibri"/>
            </a:endParaRPr>
          </a:p>
          <a:p>
            <a:pPr marL="0" indent="0">
              <a:buNone/>
            </a:pPr>
            <a:endParaRPr lang="it-IT">
              <a:solidFill>
                <a:srgbClr val="18355A"/>
              </a:solidFill>
              <a:highlight>
                <a:srgbClr val="FFFFFF"/>
              </a:highlight>
              <a:latin typeface="Calibri"/>
              <a:ea typeface="Calibri"/>
              <a:cs typeface="Calibri"/>
            </a:endParaRPr>
          </a:p>
          <a:p>
            <a:pPr marL="0" indent="0">
              <a:buNone/>
            </a:pPr>
            <a:r>
              <a:rPr lang="it-IT">
                <a:solidFill>
                  <a:srgbClr val="18355A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	</a:t>
            </a:r>
            <a:endParaRPr lang="it-IT" b="1">
              <a:solidFill>
                <a:srgbClr val="18355A"/>
              </a:solidFill>
              <a:highlight>
                <a:srgbClr val="FFFFFF"/>
              </a:highlight>
              <a:latin typeface="Calibri"/>
              <a:ea typeface="Calibri"/>
              <a:cs typeface="Calibri"/>
            </a:endParaRP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986CFCD4-70CA-CB4E-B660-F383C69897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0123" y="581690"/>
            <a:ext cx="2410524" cy="77322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graphicFrame>
        <p:nvGraphicFramePr>
          <p:cNvPr id="5" name="Diagramma 4">
            <a:extLst>
              <a:ext uri="{FF2B5EF4-FFF2-40B4-BE49-F238E27FC236}">
                <a16:creationId xmlns:a16="http://schemas.microsoft.com/office/drawing/2014/main" id="{F3F56C96-ED80-7F13-6D21-9080ECE9498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34388704"/>
              </p:ext>
            </p:extLst>
          </p:nvPr>
        </p:nvGraphicFramePr>
        <p:xfrm>
          <a:off x="4053417" y="457201"/>
          <a:ext cx="7842249" cy="71289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022" name="CasellaDiTesto 2021">
            <a:extLst>
              <a:ext uri="{FF2B5EF4-FFF2-40B4-BE49-F238E27FC236}">
                <a16:creationId xmlns:a16="http://schemas.microsoft.com/office/drawing/2014/main" id="{05FE2231-311B-1837-6FAF-2BFFCF39DBC3}"/>
              </a:ext>
            </a:extLst>
          </p:cNvPr>
          <p:cNvSpPr txBox="1"/>
          <p:nvPr/>
        </p:nvSpPr>
        <p:spPr>
          <a:xfrm>
            <a:off x="533904" y="2826540"/>
            <a:ext cx="3896784" cy="286232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>
              <a:spcBef>
                <a:spcPts val="500"/>
              </a:spcBef>
            </a:pPr>
            <a:r>
              <a:rPr lang="it-IT" b="1">
                <a:solidFill>
                  <a:srgbClr val="18355A"/>
                </a:solidFill>
                <a:highlight>
                  <a:srgbClr val="FFFFFF"/>
                </a:highlight>
                <a:ea typeface="Calibri"/>
                <a:cs typeface="Calibri"/>
              </a:rPr>
              <a:t>Le attività non sono altro che la testimonianza concreta di ciò che viene realizzato in un tempo circoscritto (fase) che mira a un obiettivo specifico. Tutti questi si configurano entro il quadro degli obiettivi generali </a:t>
            </a:r>
            <a:r>
              <a:rPr lang="it-IT" b="1" err="1">
                <a:solidFill>
                  <a:srgbClr val="18355A"/>
                </a:solidFill>
                <a:highlight>
                  <a:srgbClr val="FFFFFF"/>
                </a:highlight>
                <a:ea typeface="Calibri"/>
                <a:cs typeface="Calibri"/>
              </a:rPr>
              <a:t>dell'UdA</a:t>
            </a:r>
            <a:r>
              <a:rPr lang="it-IT" b="1">
                <a:solidFill>
                  <a:srgbClr val="18355A"/>
                </a:solidFill>
                <a:highlight>
                  <a:srgbClr val="FFFFFF"/>
                </a:highlight>
                <a:ea typeface="Calibri"/>
                <a:cs typeface="Calibri"/>
              </a:rPr>
              <a:t> che persegue l'avanzamento delle conoscenze, ma entro un quadro di attivazione dei processi e degli apprendimenti messi in gioco.</a:t>
            </a:r>
            <a:endParaRPr lang="it-IT">
              <a:ea typeface="Calibri" panose="020F0502020204030204"/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697843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4DF29B-3310-30A9-27EA-84F0B9B7A2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6E800035-4086-0004-34AE-2A99DFC049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5687" y="365125"/>
            <a:ext cx="11427822" cy="1325563"/>
          </a:xfrm>
          <a:solidFill>
            <a:srgbClr val="2A9FBA">
              <a:alpha val="80000"/>
            </a:srgbClr>
          </a:solidFill>
        </p:spPr>
        <p:txBody>
          <a:bodyPr>
            <a:noAutofit/>
          </a:bodyPr>
          <a:lstStyle/>
          <a:p>
            <a:pPr>
              <a:spcBef>
                <a:spcPts val="1000"/>
              </a:spcBef>
              <a:defRPr/>
            </a:pPr>
            <a:r>
              <a:rPr lang="it-IT" sz="2800">
                <a:solidFill>
                  <a:schemeClr val="accent1">
                    <a:lumMod val="50000"/>
                  </a:schemeClr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Ricognizione delle Preconoscenze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0346ED0C-99B4-AED9-049E-8191F5B24B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5687" y="1701271"/>
            <a:ext cx="10811629" cy="4585228"/>
          </a:xfrm>
          <a:ln w="28575">
            <a:solidFill>
              <a:srgbClr val="6FB1C1"/>
            </a:solidFill>
          </a:ln>
        </p:spPr>
        <p:txBody>
          <a:bodyPr vert="horz" lIns="91440" tIns="45720" rIns="91440" bIns="45720" rtlCol="0" anchor="t">
            <a:normAutofit fontScale="70000" lnSpcReduction="20000"/>
          </a:bodyPr>
          <a:lstStyle/>
          <a:p>
            <a:pPr marL="0" indent="0" algn="just">
              <a:lnSpc>
                <a:spcPct val="160000"/>
              </a:lnSpc>
              <a:spcBef>
                <a:spcPts val="600"/>
              </a:spcBef>
              <a:buNone/>
            </a:pPr>
            <a:r>
              <a:rPr lang="it-IT" sz="2600">
                <a:highlight>
                  <a:srgbClr val="FFFFFF"/>
                </a:highlight>
                <a:ea typeface="+mn-lt"/>
                <a:cs typeface="+mn-lt"/>
              </a:rPr>
              <a:t>RICOGNIZIONE: </a:t>
            </a:r>
            <a:r>
              <a:rPr lang="it-IT" sz="2600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permette di " fotografare" lo stato delle conoscenze e degli apprendimenti. Da qui, si rilevano le esigenze e i bisogni di apprendimento, che permettono di</a:t>
            </a:r>
            <a:r>
              <a:rPr lang="it-IT" sz="2600" b="1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 giustificare le scelte</a:t>
            </a:r>
            <a:r>
              <a:rPr lang="it-IT" sz="2600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 che verranno agite </a:t>
            </a:r>
            <a:r>
              <a:rPr lang="it-IT" sz="2600" err="1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nell'UdA</a:t>
            </a:r>
            <a:r>
              <a:rPr lang="it-IT" sz="2600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 come avanzamento di conoscenza e sviluppo degli apprendimenti.</a:t>
            </a:r>
            <a:endParaRPr lang="it-IT" sz="2600" kern="0">
              <a:ea typeface="Calibri"/>
              <a:cs typeface="Calibri"/>
            </a:endParaRPr>
          </a:p>
          <a:p>
            <a:pPr marL="0" indent="0" algn="just">
              <a:lnSpc>
                <a:spcPct val="160000"/>
              </a:lnSpc>
              <a:spcBef>
                <a:spcPts val="600"/>
              </a:spcBef>
              <a:buNone/>
            </a:pPr>
            <a:endParaRPr lang="it-IT" sz="2000">
              <a:highlight>
                <a:srgbClr val="FFFFFF"/>
              </a:highlight>
              <a:ea typeface="Calibri"/>
              <a:cs typeface="Calibri"/>
            </a:endParaRPr>
          </a:p>
          <a:p>
            <a:pPr marL="0" indent="0">
              <a:lnSpc>
                <a:spcPct val="115000"/>
              </a:lnSpc>
              <a:spcAft>
                <a:spcPts val="800"/>
              </a:spcAft>
              <a:buNone/>
            </a:pPr>
            <a:r>
              <a:rPr lang="it-IT" sz="2900" kern="0">
                <a:effectLst/>
                <a:ea typeface="Times New Roman" panose="02020603050405020304" pitchFamily="18" charset="0"/>
                <a:cs typeface="Times New Roman"/>
              </a:rPr>
              <a:t>Le </a:t>
            </a:r>
            <a:r>
              <a:rPr lang="it-IT" sz="2900" kern="0" err="1">
                <a:effectLst/>
                <a:ea typeface="Times New Roman" panose="02020603050405020304" pitchFamily="18" charset="0"/>
                <a:cs typeface="Times New Roman"/>
              </a:rPr>
              <a:t>pre</a:t>
            </a:r>
            <a:r>
              <a:rPr lang="it-IT" sz="2900" kern="0">
                <a:effectLst/>
                <a:ea typeface="Times New Roman" panose="02020603050405020304" pitchFamily="18" charset="0"/>
                <a:cs typeface="Times New Roman"/>
              </a:rPr>
              <a:t>-conoscenze</a:t>
            </a:r>
            <a:r>
              <a:rPr lang="it-IT" sz="2900" kern="0">
                <a:ea typeface="Times New Roman" panose="02020603050405020304" pitchFamily="18" charset="0"/>
                <a:cs typeface="Times New Roman"/>
              </a:rPr>
              <a:t>:</a:t>
            </a:r>
            <a:endParaRPr lang="it-IT" sz="2900" kern="100">
              <a:effectLst/>
              <a:ea typeface="Aptos" panose="020B0004020202020204" pitchFamily="34" charset="0"/>
              <a:cs typeface="Times New Roman"/>
            </a:endParaRPr>
          </a:p>
          <a:p>
            <a:pPr marL="342900" indent="-342900">
              <a:lnSpc>
                <a:spcPct val="114999"/>
              </a:lnSpc>
              <a:spcAft>
                <a:spcPts val="800"/>
              </a:spcAft>
              <a:buSzPts val="1000"/>
              <a:buFont typeface="Calibri" panose="020B0604020202020204" pitchFamily="34" charset="0"/>
              <a:buChar char="-"/>
              <a:tabLst>
                <a:tab pos="457200" algn="l"/>
              </a:tabLst>
            </a:pPr>
            <a:r>
              <a:rPr lang="it-IT" sz="2400" b="1" kern="0">
                <a:effectLst/>
                <a:ea typeface="Times New Roman" panose="02020603050405020304" pitchFamily="18" charset="0"/>
                <a:cs typeface="Times New Roman"/>
              </a:rPr>
              <a:t>Permettono di progettare attività </a:t>
            </a:r>
            <a:r>
              <a:rPr lang="it-IT" sz="2400" b="1" kern="0">
                <a:ea typeface="Times New Roman" panose="02020603050405020304" pitchFamily="18" charset="0"/>
                <a:cs typeface="Times New Roman"/>
              </a:rPr>
              <a:t>ADEGUATE</a:t>
            </a:r>
            <a:endParaRPr lang="it-IT" sz="2400" kern="100">
              <a:ea typeface="Times New Roman" panose="02020603050405020304" pitchFamily="18" charset="0"/>
              <a:cs typeface="Times New Roman"/>
            </a:endParaRPr>
          </a:p>
          <a:p>
            <a:pPr marL="457200" lvl="1" indent="0">
              <a:lnSpc>
                <a:spcPct val="114999"/>
              </a:lnSpc>
              <a:spcAft>
                <a:spcPts val="800"/>
              </a:spcAft>
              <a:buSzPts val="1000"/>
              <a:buNone/>
              <a:tabLst>
                <a:tab pos="457200" algn="l"/>
              </a:tabLst>
            </a:pPr>
            <a:r>
              <a:rPr lang="it-IT" kern="0">
                <a:ea typeface="Times New Roman" panose="02020603050405020304" pitchFamily="18" charset="0"/>
                <a:cs typeface="Times New Roman"/>
              </a:rPr>
              <a:t>Senza</a:t>
            </a:r>
            <a:r>
              <a:rPr lang="it-IT" kern="0">
                <a:effectLst/>
                <a:ea typeface="Times New Roman" panose="02020603050405020304" pitchFamily="18" charset="0"/>
                <a:cs typeface="Times New Roman"/>
              </a:rPr>
              <a:t> una ricognizione iniziale, il rischio è proporre contenuti troppo semplici o troppo complessi, generando disinteresse o frustrazione</a:t>
            </a:r>
            <a:r>
              <a:rPr lang="it-IT" kern="0">
                <a:ea typeface="Times New Roman" panose="02020603050405020304" pitchFamily="18" charset="0"/>
                <a:cs typeface="Times New Roman"/>
              </a:rPr>
              <a:t>;</a:t>
            </a:r>
            <a:endParaRPr lang="it-IT" kern="100">
              <a:effectLst/>
              <a:ea typeface="Aptos" panose="020B0004020202020204" pitchFamily="34" charset="0"/>
              <a:cs typeface="Times New Roman"/>
            </a:endParaRPr>
          </a:p>
          <a:p>
            <a:pPr marL="342900" indent="-342900">
              <a:lnSpc>
                <a:spcPct val="115000"/>
              </a:lnSpc>
              <a:spcAft>
                <a:spcPts val="800"/>
              </a:spcAft>
              <a:buSzPts val="1000"/>
              <a:buFont typeface="Calibri" pitchFamily="2" charset="2"/>
              <a:buChar char="-"/>
              <a:tabLst>
                <a:tab pos="457200" algn="l"/>
              </a:tabLst>
            </a:pPr>
            <a:r>
              <a:rPr lang="it-IT" sz="2400" b="1" kern="0">
                <a:ea typeface="Times New Roman" panose="02020603050405020304" pitchFamily="18" charset="0"/>
                <a:cs typeface="Times New Roman"/>
              </a:rPr>
              <a:t>Permettono di progettare attività SIGNIFICATIVE</a:t>
            </a:r>
            <a:br>
              <a:rPr lang="it-IT" sz="2400" kern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it-IT" sz="2400" kern="0">
                <a:ea typeface="Times New Roman" panose="02020603050405020304" pitchFamily="18" charset="0"/>
                <a:cs typeface="Times New Roman"/>
              </a:rPr>
              <a:t>Il collegamento delle conoscenze e degli apprendimenti a quelli precedenti comporta livelli più significativi, ma va curato facendo sì che </a:t>
            </a:r>
            <a:r>
              <a:rPr lang="it-IT" sz="2400" b="1" kern="0">
                <a:ea typeface="Times New Roman" panose="02020603050405020304" pitchFamily="18" charset="0"/>
                <a:cs typeface="Times New Roman"/>
              </a:rPr>
              <a:t>siano i bambini ad attivarsi e coinvolgersi </a:t>
            </a:r>
            <a:r>
              <a:rPr lang="it-IT" sz="2400" kern="0">
                <a:ea typeface="Times New Roman" panose="02020603050405020304" pitchFamily="18" charset="0"/>
                <a:cs typeface="Times New Roman"/>
              </a:rPr>
              <a:t>nei loro apprendimenti, coltivando un processo di costruzione e co-costruzione dei significati.</a:t>
            </a:r>
            <a:endParaRPr lang="it-IT" sz="2400" kern="0">
              <a:effectLst/>
              <a:ea typeface="Aptos" panose="020B0004020202020204" pitchFamily="34" charset="0"/>
              <a:cs typeface="Times New Roman"/>
            </a:endParaRPr>
          </a:p>
          <a:p>
            <a:pPr marL="0" indent="0" algn="just">
              <a:spcBef>
                <a:spcPts val="600"/>
              </a:spcBef>
              <a:buNone/>
            </a:pPr>
            <a:endParaRPr lang="it-IT" sz="2300">
              <a:solidFill>
                <a:srgbClr val="00B050"/>
              </a:solidFill>
              <a:highlight>
                <a:srgbClr val="FFFFFF"/>
              </a:highlight>
              <a:ea typeface="+mn-lt"/>
              <a:cs typeface="+mn-lt"/>
            </a:endParaRPr>
          </a:p>
          <a:p>
            <a:pPr marL="0" indent="0">
              <a:buNone/>
            </a:pPr>
            <a:endParaRPr lang="it-IT" sz="2000" b="1">
              <a:solidFill>
                <a:srgbClr val="00B050"/>
              </a:solidFill>
              <a:highlight>
                <a:srgbClr val="FFFFFF"/>
              </a:highlight>
              <a:ea typeface="+mn-lt"/>
              <a:cs typeface="+mn-lt"/>
            </a:endParaRPr>
          </a:p>
          <a:p>
            <a:pPr marL="0" indent="0">
              <a:buNone/>
            </a:pPr>
            <a:endParaRPr lang="it-IT" sz="2000" b="1">
              <a:solidFill>
                <a:schemeClr val="accent2"/>
              </a:solidFill>
              <a:highlight>
                <a:srgbClr val="FFFFFF"/>
              </a:highlight>
              <a:ea typeface="Calibri"/>
              <a:cs typeface="Calibri"/>
            </a:endParaRPr>
          </a:p>
          <a:p>
            <a:pPr marL="0" indent="0">
              <a:buNone/>
            </a:pPr>
            <a:endParaRPr lang="it-IT" sz="2000" b="1">
              <a:solidFill>
                <a:schemeClr val="accent2"/>
              </a:solidFill>
              <a:highlight>
                <a:srgbClr val="FFFFFF"/>
              </a:highlight>
              <a:ea typeface="Calibri"/>
              <a:cs typeface="Calibri"/>
            </a:endParaRPr>
          </a:p>
          <a:p>
            <a:pPr marL="457200" indent="-457200">
              <a:buFont typeface="Calibri" panose="020B0604020202020204" pitchFamily="34" charset="0"/>
              <a:buChar char="-"/>
            </a:pPr>
            <a:endParaRPr lang="it-IT" sz="4800" b="1">
              <a:solidFill>
                <a:srgbClr val="2A9FBA"/>
              </a:solidFill>
              <a:highlight>
                <a:srgbClr val="FFFFFF"/>
              </a:highlight>
              <a:ea typeface="Calibri"/>
              <a:cs typeface="Calibri"/>
            </a:endParaRPr>
          </a:p>
          <a:p>
            <a:pPr marL="0" indent="0" algn="ctr">
              <a:buNone/>
            </a:pPr>
            <a:endParaRPr lang="it-IT" sz="8000" b="1">
              <a:solidFill>
                <a:srgbClr val="2A9FBA"/>
              </a:solidFill>
              <a:highlight>
                <a:srgbClr val="FFFFFF"/>
              </a:highlight>
              <a:ea typeface="Calibri"/>
              <a:cs typeface="Calibri"/>
            </a:endParaRP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6A948E54-B66F-50A3-42A6-26CFFF4236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27079" y="598322"/>
            <a:ext cx="2410524" cy="77322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7" name="Immagine 6">
            <a:extLst>
              <a:ext uri="{FF2B5EF4-FFF2-40B4-BE49-F238E27FC236}">
                <a16:creationId xmlns:a16="http://schemas.microsoft.com/office/drawing/2014/main" id="{D9914D5C-AF34-EFEB-6E1D-A4C2F1390514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35000"/>
          </a:blip>
          <a:stretch>
            <a:fillRect/>
          </a:stretch>
        </p:blipFill>
        <p:spPr>
          <a:xfrm>
            <a:off x="10704519" y="5461607"/>
            <a:ext cx="1298561" cy="1292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4304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2F7E04-442F-30EF-46E2-2659674AC1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8EE769D-9497-BE51-C5B5-191F754616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5687" y="365125"/>
            <a:ext cx="11427822" cy="1325563"/>
          </a:xfrm>
          <a:solidFill>
            <a:srgbClr val="2A9FBA">
              <a:alpha val="80000"/>
            </a:srgbClr>
          </a:solidFill>
        </p:spPr>
        <p:txBody>
          <a:bodyPr>
            <a:noAutofit/>
          </a:bodyPr>
          <a:lstStyle/>
          <a:p>
            <a:pPr>
              <a:spcBef>
                <a:spcPts val="1000"/>
              </a:spcBef>
              <a:defRPr/>
            </a:pPr>
            <a:r>
              <a:rPr lang="it-IT" sz="2800">
                <a:solidFill>
                  <a:schemeClr val="accent1">
                    <a:lumMod val="50000"/>
                  </a:schemeClr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Ricognizione delle Preconoscenze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6738671B-44D4-5D50-0F49-EFB623DBB8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1200" y="1690689"/>
            <a:ext cx="11453587" cy="4784002"/>
          </a:xfrm>
          <a:ln w="28575">
            <a:solidFill>
              <a:srgbClr val="6FB1C1"/>
            </a:solidFill>
          </a:ln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lnSpc>
                <a:spcPct val="115000"/>
              </a:lnSpc>
              <a:spcAft>
                <a:spcPts val="800"/>
              </a:spcAft>
              <a:buSzPts val="1000"/>
              <a:buNone/>
              <a:tabLst>
                <a:tab pos="457200" algn="l"/>
              </a:tabLst>
            </a:pPr>
            <a:r>
              <a:rPr lang="it-IT" sz="2000" b="1">
                <a:solidFill>
                  <a:srgbClr val="18355A"/>
                </a:solidFill>
                <a:highlight>
                  <a:srgbClr val="FFFFFF"/>
                </a:highlight>
                <a:ea typeface="Calibri"/>
                <a:cs typeface="Calibri"/>
              </a:rPr>
              <a:t>SNODI della PROGETTAZIONE:</a:t>
            </a:r>
          </a:p>
          <a:p>
            <a:pPr marL="0" indent="0">
              <a:lnSpc>
                <a:spcPct val="115000"/>
              </a:lnSpc>
              <a:spcAft>
                <a:spcPts val="800"/>
              </a:spcAft>
              <a:buSzPts val="1000"/>
              <a:buNone/>
              <a:tabLst>
                <a:tab pos="457200" algn="l"/>
              </a:tabLst>
            </a:pPr>
            <a:r>
              <a:rPr lang="it-IT" sz="2000" b="1" kern="0">
                <a:solidFill>
                  <a:srgbClr val="0070C0"/>
                </a:solidFill>
                <a:highlight>
                  <a:srgbClr val="FFFFFF"/>
                </a:highlight>
                <a:ea typeface="Times New Roman" panose="02020603050405020304" pitchFamily="18" charset="0"/>
                <a:cs typeface="Times New Roman"/>
              </a:rPr>
              <a:t>Snodo 1:</a:t>
            </a:r>
          </a:p>
          <a:p>
            <a:pPr marL="0" indent="0">
              <a:lnSpc>
                <a:spcPct val="115000"/>
              </a:lnSpc>
              <a:spcAft>
                <a:spcPts val="800"/>
              </a:spcAft>
              <a:buSzPts val="1000"/>
              <a:buNone/>
              <a:tabLst>
                <a:tab pos="457200" algn="l"/>
              </a:tabLst>
            </a:pPr>
            <a:r>
              <a:rPr lang="it-IT" sz="1800" b="1" kern="0">
                <a:ea typeface="Times New Roman" panose="02020603050405020304" pitchFamily="18" charset="0"/>
                <a:cs typeface="Times New Roman"/>
              </a:rPr>
              <a:t>I</a:t>
            </a:r>
            <a:r>
              <a:rPr lang="it-IT" sz="1800" b="1" kern="0">
                <a:effectLst/>
                <a:ea typeface="Times New Roman" panose="02020603050405020304" pitchFamily="18" charset="0"/>
                <a:cs typeface="Times New Roman"/>
              </a:rPr>
              <a:t>ndividuare </a:t>
            </a:r>
            <a:r>
              <a:rPr lang="it-IT" sz="1800" b="1" kern="0">
                <a:ea typeface="Times New Roman" panose="02020603050405020304" pitchFamily="18" charset="0"/>
                <a:cs typeface="Times New Roman"/>
              </a:rPr>
              <a:t>criticità nelle conoscenze (fraintendimenti, concetti ingenui, </a:t>
            </a:r>
            <a:r>
              <a:rPr lang="it-IT" sz="1800" b="1" kern="0" err="1">
                <a:ea typeface="Times New Roman" panose="02020603050405020304" pitchFamily="18" charset="0"/>
                <a:cs typeface="Times New Roman"/>
              </a:rPr>
              <a:t>misconcezioni</a:t>
            </a:r>
            <a:r>
              <a:rPr lang="it-IT" sz="1800" b="1" kern="0">
                <a:ea typeface="Times New Roman" panose="02020603050405020304" pitchFamily="18" charset="0"/>
                <a:cs typeface="Times New Roman"/>
              </a:rPr>
              <a:t>)</a:t>
            </a:r>
            <a:br>
              <a:rPr lang="it-IT" sz="1800" kern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it-IT" sz="1800" kern="0">
                <a:effectLst/>
                <a:ea typeface="Times New Roman" panose="02020603050405020304" pitchFamily="18" charset="0"/>
                <a:cs typeface="Times New Roman"/>
              </a:rPr>
              <a:t>Gli alunni possono avere rappresentazioni incomplete</a:t>
            </a:r>
            <a:r>
              <a:rPr lang="it-IT" sz="1800" kern="0">
                <a:ea typeface="Times New Roman" panose="02020603050405020304" pitchFamily="18" charset="0"/>
                <a:cs typeface="Times New Roman"/>
              </a:rPr>
              <a:t>, parziali o carenti</a:t>
            </a:r>
            <a:r>
              <a:rPr lang="it-IT" sz="1800" kern="0">
                <a:effectLst/>
                <a:ea typeface="Times New Roman" panose="02020603050405020304" pitchFamily="18" charset="0"/>
                <a:cs typeface="Times New Roman"/>
              </a:rPr>
              <a:t>.</a:t>
            </a:r>
            <a:r>
              <a:rPr lang="it-IT" sz="1800" kern="0">
                <a:ea typeface="Times New Roman" panose="02020603050405020304" pitchFamily="18" charset="0"/>
                <a:cs typeface="Times New Roman"/>
              </a:rPr>
              <a:t> Le evidenze raccolte circa i loro apprendimenti </a:t>
            </a:r>
            <a:r>
              <a:rPr lang="it-IT" sz="1800" kern="0">
                <a:effectLst/>
                <a:ea typeface="Times New Roman" panose="02020603050405020304" pitchFamily="18" charset="0"/>
                <a:cs typeface="Times New Roman"/>
              </a:rPr>
              <a:t>consente di </a:t>
            </a:r>
            <a:r>
              <a:rPr lang="it-IT" sz="1800" kern="0">
                <a:ea typeface="Times New Roman" panose="02020603050405020304" pitchFamily="18" charset="0"/>
                <a:cs typeface="Times New Roman"/>
              </a:rPr>
              <a:t>scegliere consapevolmente come intervenire; </a:t>
            </a:r>
            <a:r>
              <a:rPr lang="it-IT" sz="1800" b="1" kern="0">
                <a:ea typeface="Times New Roman" panose="02020603050405020304" pitchFamily="18" charset="0"/>
                <a:cs typeface="Times New Roman"/>
              </a:rPr>
              <a:t>Indirizzano scelte adeguate al gruppo-classe/sezione; </a:t>
            </a:r>
            <a:r>
              <a:rPr lang="it-IT" sz="1800" b="1" kern="0">
                <a:effectLst/>
                <a:ea typeface="Times New Roman" panose="02020603050405020304" pitchFamily="18" charset="0"/>
                <a:cs typeface="Times New Roman"/>
              </a:rPr>
              <a:t>Sostengono la motivazione; Orientano la definizione degli obiettivi.</a:t>
            </a:r>
            <a:br>
              <a:rPr lang="it-IT" sz="1800" kern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it-IT" sz="1800" b="1">
              <a:solidFill>
                <a:srgbClr val="00B050"/>
              </a:solidFill>
              <a:highlight>
                <a:srgbClr val="FFFFFF"/>
              </a:highlight>
              <a:ea typeface="+mn-lt"/>
              <a:cs typeface="+mn-lt"/>
            </a:endParaRPr>
          </a:p>
          <a:p>
            <a:pPr marL="0" indent="0">
              <a:buNone/>
            </a:pPr>
            <a:r>
              <a:rPr lang="it-IT" sz="1800" b="1">
                <a:solidFill>
                  <a:srgbClr val="0070C0"/>
                </a:solidFill>
                <a:highlight>
                  <a:srgbClr val="FFFFFF"/>
                </a:highlight>
                <a:ea typeface="Calibri"/>
                <a:cs typeface="Calibri"/>
              </a:rPr>
              <a:t>Ricognizione delle preconoscenze: </a:t>
            </a:r>
          </a:p>
          <a:p>
            <a:r>
              <a:rPr lang="it-IT" sz="1800">
                <a:solidFill>
                  <a:srgbClr val="0070C0"/>
                </a:solidFill>
                <a:highlight>
                  <a:srgbClr val="FFFFFF"/>
                </a:highlight>
                <a:ea typeface="Calibri"/>
                <a:cs typeface="Calibri"/>
              </a:rPr>
              <a:t>necessita di un utilizzo della conversazione guidata con diverse tipologie di domande; necessità di attività concrete (manipolative, </a:t>
            </a:r>
            <a:r>
              <a:rPr lang="it-IT" sz="1800" err="1">
                <a:solidFill>
                  <a:srgbClr val="0070C0"/>
                </a:solidFill>
                <a:highlight>
                  <a:srgbClr val="FFFFFF"/>
                </a:highlight>
                <a:ea typeface="Calibri"/>
                <a:cs typeface="Calibri"/>
              </a:rPr>
              <a:t>rielaborative</a:t>
            </a:r>
            <a:r>
              <a:rPr lang="it-IT" sz="1800">
                <a:solidFill>
                  <a:srgbClr val="0070C0"/>
                </a:solidFill>
                <a:highlight>
                  <a:srgbClr val="FFFFFF"/>
                </a:highlight>
                <a:ea typeface="Calibri"/>
                <a:cs typeface="Calibri"/>
              </a:rPr>
              <a:t>) che producono contenuti su cui i bambini possono discutere e confrontarsi;</a:t>
            </a:r>
          </a:p>
          <a:p>
            <a:r>
              <a:rPr lang="it-IT" sz="1800">
                <a:solidFill>
                  <a:srgbClr val="0070C0"/>
                </a:solidFill>
                <a:highlight>
                  <a:srgbClr val="FFFFFF"/>
                </a:highlight>
                <a:ea typeface="Calibri"/>
                <a:cs typeface="Calibri"/>
              </a:rPr>
              <a:t>Non può coincidere con lo sviluppo dell’</a:t>
            </a:r>
            <a:r>
              <a:rPr lang="it-IT" sz="1800" err="1">
                <a:solidFill>
                  <a:srgbClr val="0070C0"/>
                </a:solidFill>
                <a:highlight>
                  <a:srgbClr val="FFFFFF"/>
                </a:highlight>
                <a:ea typeface="Calibri"/>
                <a:cs typeface="Calibri"/>
              </a:rPr>
              <a:t>UdA</a:t>
            </a:r>
            <a:r>
              <a:rPr lang="it-IT" sz="1800">
                <a:solidFill>
                  <a:srgbClr val="0070C0"/>
                </a:solidFill>
                <a:highlight>
                  <a:srgbClr val="FFFFFF"/>
                </a:highlight>
                <a:ea typeface="Calibri"/>
                <a:cs typeface="Calibri"/>
              </a:rPr>
              <a:t>!</a:t>
            </a:r>
          </a:p>
          <a:p>
            <a:r>
              <a:rPr lang="it-IT" sz="1800">
                <a:solidFill>
                  <a:srgbClr val="0070C0"/>
                </a:solidFill>
                <a:highlight>
                  <a:srgbClr val="FFFFFF"/>
                </a:highlight>
                <a:ea typeface="Calibri"/>
                <a:cs typeface="Calibri"/>
              </a:rPr>
              <a:t>Domande aperte sul tema ma consapevolezza «salda» sui concetti da esplorare</a:t>
            </a:r>
            <a:endParaRPr lang="it-IT" sz="2000" b="1">
              <a:solidFill>
                <a:schemeClr val="accent2"/>
              </a:solidFill>
              <a:highlight>
                <a:srgbClr val="FFFFFF"/>
              </a:highlight>
              <a:ea typeface="Calibri"/>
              <a:cs typeface="Calibri"/>
            </a:endParaRPr>
          </a:p>
          <a:p>
            <a:pPr marL="0" indent="0">
              <a:buNone/>
            </a:pPr>
            <a:endParaRPr lang="it-IT" sz="2000" b="1">
              <a:solidFill>
                <a:schemeClr val="accent2"/>
              </a:solidFill>
              <a:highlight>
                <a:srgbClr val="FFFFFF"/>
              </a:highlight>
              <a:ea typeface="Calibri"/>
              <a:cs typeface="Calibri"/>
            </a:endParaRPr>
          </a:p>
          <a:p>
            <a:pPr marL="457200" indent="-457200">
              <a:buFont typeface="Calibri" panose="020B0604020202020204" pitchFamily="34" charset="0"/>
              <a:buChar char="-"/>
            </a:pPr>
            <a:endParaRPr lang="it-IT" sz="4800" b="1">
              <a:solidFill>
                <a:srgbClr val="2A9FBA"/>
              </a:solidFill>
              <a:highlight>
                <a:srgbClr val="FFFFFF"/>
              </a:highlight>
              <a:ea typeface="Calibri"/>
              <a:cs typeface="Calibri"/>
            </a:endParaRPr>
          </a:p>
          <a:p>
            <a:pPr marL="0" indent="0" algn="ctr">
              <a:buNone/>
            </a:pPr>
            <a:endParaRPr lang="it-IT" sz="8000" b="1">
              <a:solidFill>
                <a:srgbClr val="2A9FBA"/>
              </a:solidFill>
              <a:highlight>
                <a:srgbClr val="FFFFFF"/>
              </a:highlight>
              <a:ea typeface="Calibri"/>
              <a:cs typeface="Calibri"/>
            </a:endParaRP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8F78B7EF-F27F-7EEA-099F-02C514D8CD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27079" y="598322"/>
            <a:ext cx="2410524" cy="77322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7" name="Immagine 6">
            <a:extLst>
              <a:ext uri="{FF2B5EF4-FFF2-40B4-BE49-F238E27FC236}">
                <a16:creationId xmlns:a16="http://schemas.microsoft.com/office/drawing/2014/main" id="{4565BB0C-CA21-A1E4-BD07-7F0D074FB0E3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35000"/>
          </a:blip>
          <a:stretch>
            <a:fillRect/>
          </a:stretch>
        </p:blipFill>
        <p:spPr>
          <a:xfrm>
            <a:off x="10704519" y="5461607"/>
            <a:ext cx="1298561" cy="1292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01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7306BA3-D9D4-23EA-3C95-3458FE7B97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C7F8F93-2590-F1CC-EF32-0E1F963DD3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6464" y="169880"/>
            <a:ext cx="11458520" cy="904222"/>
          </a:xfrm>
          <a:solidFill>
            <a:srgbClr val="2A9FBA">
              <a:alpha val="80000"/>
            </a:srgbClr>
          </a:solidFill>
        </p:spPr>
        <p:txBody>
          <a:bodyPr>
            <a:noAutofit/>
          </a:bodyPr>
          <a:lstStyle/>
          <a:p>
            <a:pPr>
              <a:spcBef>
                <a:spcPts val="1000"/>
              </a:spcBef>
              <a:defRPr/>
            </a:pPr>
            <a:r>
              <a:rPr lang="it-IT" sz="3200" b="1">
                <a:solidFill>
                  <a:srgbClr val="18355A"/>
                </a:solidFill>
                <a:latin typeface="Calibri"/>
                <a:cs typeface="Arial"/>
              </a:rPr>
              <a:t>Approfondimento del Tema</a:t>
            </a:r>
            <a:endParaRPr lang="it-IT"/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C3888D2D-9D83-03B2-9225-891EB034C6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64570" y="241031"/>
            <a:ext cx="2410524" cy="77322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2022" name="CasellaDiTesto 2021">
            <a:extLst>
              <a:ext uri="{FF2B5EF4-FFF2-40B4-BE49-F238E27FC236}">
                <a16:creationId xmlns:a16="http://schemas.microsoft.com/office/drawing/2014/main" id="{2B7EFB98-EA48-024A-4750-3F5F4AD7ED34}"/>
              </a:ext>
            </a:extLst>
          </p:cNvPr>
          <p:cNvSpPr txBox="1"/>
          <p:nvPr/>
        </p:nvSpPr>
        <p:spPr>
          <a:xfrm>
            <a:off x="389158" y="1050570"/>
            <a:ext cx="8956461" cy="627094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>
              <a:spcBef>
                <a:spcPts val="500"/>
              </a:spcBef>
            </a:pPr>
            <a:r>
              <a:rPr lang="it-IT" sz="2000">
                <a:solidFill>
                  <a:srgbClr val="18355A"/>
                </a:solidFill>
                <a:highlight>
                  <a:srgbClr val="FFFFFF"/>
                </a:highlight>
                <a:ea typeface="Calibri"/>
                <a:cs typeface="Calibri"/>
              </a:rPr>
              <a:t>Ogni TEMA può essere considerato come un reticolo di significati e concetti sia disciplinari che interdisciplinari, che </a:t>
            </a:r>
            <a:r>
              <a:rPr lang="it-IT" sz="2000" err="1">
                <a:solidFill>
                  <a:srgbClr val="18355A"/>
                </a:solidFill>
                <a:highlight>
                  <a:srgbClr val="FFFFFF"/>
                </a:highlight>
                <a:ea typeface="Calibri"/>
                <a:cs typeface="Calibri"/>
              </a:rPr>
              <a:t>nell’UdA</a:t>
            </a:r>
            <a:r>
              <a:rPr lang="it-IT" sz="2000">
                <a:solidFill>
                  <a:srgbClr val="18355A"/>
                </a:solidFill>
                <a:highlight>
                  <a:srgbClr val="FFFFFF"/>
                </a:highlight>
                <a:ea typeface="Calibri"/>
                <a:cs typeface="Calibri"/>
              </a:rPr>
              <a:t> viene sviluppato come più attività che i bambini realizzano per sviluppare, conquistare, esprimere i propri apprendimenti;</a:t>
            </a:r>
            <a:endParaRPr lang="it-IT" sz="2000"/>
          </a:p>
          <a:p>
            <a:pPr algn="ctr">
              <a:spcBef>
                <a:spcPts val="500"/>
              </a:spcBef>
            </a:pPr>
            <a:endParaRPr lang="it-IT" sz="2400">
              <a:solidFill>
                <a:srgbClr val="18355A"/>
              </a:solidFill>
              <a:highlight>
                <a:srgbClr val="FFFFFF"/>
              </a:highlight>
              <a:ea typeface="Calibri"/>
              <a:cs typeface="Calibri"/>
            </a:endParaRPr>
          </a:p>
          <a:p>
            <a:pPr algn="ctr">
              <a:spcBef>
                <a:spcPts val="500"/>
              </a:spcBef>
            </a:pPr>
            <a:r>
              <a:rPr lang="it-IT" sz="2400" b="1">
                <a:solidFill>
                  <a:srgbClr val="18355A"/>
                </a:solidFill>
                <a:highlight>
                  <a:srgbClr val="FFFFFF"/>
                </a:highlight>
                <a:ea typeface="Calibri"/>
                <a:cs typeface="Calibri"/>
              </a:rPr>
              <a:t>SNODI della PROGETTAZIONE:</a:t>
            </a:r>
          </a:p>
          <a:p>
            <a:pPr algn="just">
              <a:spcBef>
                <a:spcPts val="500"/>
              </a:spcBef>
            </a:pPr>
            <a:r>
              <a:rPr lang="it-IT" sz="2000" b="1">
                <a:solidFill>
                  <a:srgbClr val="18355A"/>
                </a:solidFill>
                <a:highlight>
                  <a:srgbClr val="FFFFFF"/>
                </a:highlight>
                <a:ea typeface="Calibri"/>
                <a:cs typeface="Calibri"/>
              </a:rPr>
              <a:t>Snodo 1:</a:t>
            </a:r>
            <a:r>
              <a:rPr lang="it-IT" sz="2000">
                <a:solidFill>
                  <a:srgbClr val="18355A"/>
                </a:solidFill>
                <a:highlight>
                  <a:srgbClr val="FFFFFF"/>
                </a:highlight>
                <a:ea typeface="Calibri"/>
                <a:cs typeface="Calibri"/>
              </a:rPr>
              <a:t> La documentazione e l’approfondimento del TEMA sono la base imprescindibile di ogni progettazione; se non conosco bene cosa «voglio» fare, come posso svilupparlo per gli apprendimenti dei bambini?</a:t>
            </a:r>
          </a:p>
          <a:p>
            <a:pPr marL="285750" indent="-285750" algn="just">
              <a:spcBef>
                <a:spcPts val="500"/>
              </a:spcBef>
              <a:buFont typeface="Calibri"/>
              <a:buChar char="-"/>
            </a:pPr>
            <a:endParaRPr lang="it-IT" sz="2400">
              <a:solidFill>
                <a:srgbClr val="18355A"/>
              </a:solidFill>
              <a:highlight>
                <a:srgbClr val="FFFFFF"/>
              </a:highlight>
              <a:ea typeface="Calibri"/>
              <a:cs typeface="Calibri"/>
            </a:endParaRPr>
          </a:p>
          <a:p>
            <a:pPr algn="just">
              <a:spcBef>
                <a:spcPts val="500"/>
              </a:spcBef>
            </a:pPr>
            <a:r>
              <a:rPr lang="it-IT">
                <a:solidFill>
                  <a:srgbClr val="18355A"/>
                </a:solidFill>
                <a:highlight>
                  <a:srgbClr val="FFFFFF"/>
                </a:highlight>
                <a:ea typeface="Calibri"/>
                <a:cs typeface="Calibri"/>
              </a:rPr>
              <a:t>Conoscere concetti e significati che contraddistinguono il TEMA permette di:</a:t>
            </a:r>
          </a:p>
          <a:p>
            <a:pPr marL="742950" lvl="1" indent="-285750" algn="just">
              <a:spcBef>
                <a:spcPts val="500"/>
              </a:spcBef>
              <a:buFont typeface="Calibri"/>
              <a:buChar char="-"/>
            </a:pPr>
            <a:r>
              <a:rPr lang="it-IT">
                <a:solidFill>
                  <a:srgbClr val="18355A"/>
                </a:solidFill>
                <a:highlight>
                  <a:srgbClr val="FFFFFF"/>
                </a:highlight>
                <a:ea typeface="Calibri"/>
                <a:cs typeface="Calibri"/>
              </a:rPr>
              <a:t> costruire una visione reticolare che agevola la scelta degli obiettivi generali verso cui puntare con l’</a:t>
            </a:r>
            <a:r>
              <a:rPr lang="it-IT" err="1">
                <a:solidFill>
                  <a:srgbClr val="18355A"/>
                </a:solidFill>
                <a:highlight>
                  <a:srgbClr val="FFFFFF"/>
                </a:highlight>
                <a:ea typeface="Calibri"/>
                <a:cs typeface="Calibri"/>
              </a:rPr>
              <a:t>UdA</a:t>
            </a:r>
            <a:r>
              <a:rPr lang="it-IT">
                <a:solidFill>
                  <a:srgbClr val="18355A"/>
                </a:solidFill>
                <a:highlight>
                  <a:srgbClr val="FFFFFF"/>
                </a:highlight>
                <a:ea typeface="Calibri"/>
                <a:cs typeface="Calibri"/>
              </a:rPr>
              <a:t>;</a:t>
            </a:r>
            <a:endParaRPr lang="it-IT">
              <a:highlight>
                <a:srgbClr val="FFFFFF"/>
              </a:highlight>
              <a:ea typeface="Calibri"/>
              <a:cs typeface="Calibri"/>
            </a:endParaRPr>
          </a:p>
          <a:p>
            <a:pPr marL="742950" lvl="1" indent="-285750" algn="just">
              <a:spcBef>
                <a:spcPts val="500"/>
              </a:spcBef>
              <a:buFont typeface="Calibri"/>
              <a:buChar char="-"/>
            </a:pPr>
            <a:r>
              <a:rPr lang="it-IT">
                <a:solidFill>
                  <a:srgbClr val="18355A"/>
                </a:solidFill>
                <a:highlight>
                  <a:srgbClr val="FFFFFF"/>
                </a:highlight>
                <a:ea typeface="Calibri"/>
                <a:cs typeface="Calibri"/>
              </a:rPr>
              <a:t>Individuare obiettivi specifici/ operativi e quindi attività mirate, guidate dallo scopo, e non da altre variabili (stereotipi, convenzioni, condizionamenti derivati dall’utilizzo improprio di sistemi simbolico-culturali…);</a:t>
            </a:r>
          </a:p>
          <a:p>
            <a:pPr marL="742950" lvl="1" indent="-285750" algn="just">
              <a:spcBef>
                <a:spcPts val="500"/>
              </a:spcBef>
              <a:buFont typeface="Calibri"/>
              <a:buChar char="-"/>
            </a:pPr>
            <a:r>
              <a:rPr lang="it-IT">
                <a:solidFill>
                  <a:srgbClr val="18355A"/>
                </a:solidFill>
                <a:highlight>
                  <a:srgbClr val="FFFFFF"/>
                </a:highlight>
                <a:ea typeface="Calibri"/>
                <a:cs typeface="Calibri"/>
              </a:rPr>
              <a:t>Scegliere proposte didattiche ricche, anche alternative, che consentano ai bambini di conquistare da sé i loro apprendimenti, coinvolgendosi.</a:t>
            </a:r>
          </a:p>
          <a:p>
            <a:pPr marL="285750" indent="-285750" algn="just">
              <a:spcBef>
                <a:spcPts val="500"/>
              </a:spcBef>
              <a:buFont typeface="Calibri"/>
              <a:buChar char="-"/>
            </a:pPr>
            <a:endParaRPr lang="it-IT" sz="2800" b="1">
              <a:solidFill>
                <a:srgbClr val="18355A"/>
              </a:solidFill>
              <a:highlight>
                <a:srgbClr val="FFFFFF"/>
              </a:highlight>
              <a:ea typeface="Calibri"/>
              <a:cs typeface="Calibri"/>
            </a:endParaRPr>
          </a:p>
        </p:txBody>
      </p:sp>
      <p:pic>
        <p:nvPicPr>
          <p:cNvPr id="2029" name="Immagine 2028" descr="Immagine che contiene testo, disegno, calligrafia, schizzo&#10;&#10;Il contenuto generato dall&amp;#39;IA potrebbe non essere corretto.">
            <a:extLst>
              <a:ext uri="{FF2B5EF4-FFF2-40B4-BE49-F238E27FC236}">
                <a16:creationId xmlns:a16="http://schemas.microsoft.com/office/drawing/2014/main" id="{1E5BE2CE-59FB-103B-2CDB-08260497AB4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0529" t="14534" r="27216" b="55515"/>
          <a:stretch>
            <a:fillRect/>
          </a:stretch>
        </p:blipFill>
        <p:spPr>
          <a:xfrm rot="1080000">
            <a:off x="9337354" y="2689326"/>
            <a:ext cx="2593999" cy="2108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66382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C609EAB-2D1C-1CC5-F6F7-C99A7297C8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3CDD158-1D78-DE3E-53A7-360F73FBE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6817" y="268492"/>
            <a:ext cx="11503343" cy="1252725"/>
          </a:xfrm>
          <a:solidFill>
            <a:srgbClr val="2A9FBA">
              <a:alpha val="80000"/>
            </a:srgbClr>
          </a:solidFill>
        </p:spPr>
        <p:txBody>
          <a:bodyPr>
            <a:noAutofit/>
          </a:bodyPr>
          <a:lstStyle/>
          <a:p>
            <a:pPr>
              <a:spcBef>
                <a:spcPts val="1000"/>
              </a:spcBef>
              <a:defRPr/>
            </a:pPr>
            <a:br>
              <a:rPr lang="it-IT" sz="4000">
                <a:solidFill>
                  <a:srgbClr val="2A9FBA"/>
                </a:solidFill>
                <a:highlight>
                  <a:srgbClr val="FFFFFF"/>
                </a:highlight>
              </a:rPr>
            </a:br>
            <a:r>
              <a:rPr lang="it-IT" sz="2800" b="1">
                <a:solidFill>
                  <a:schemeClr val="accent1">
                    <a:lumMod val="50000"/>
                  </a:schemeClr>
                </a:solidFill>
                <a:highlight>
                  <a:srgbClr val="FFFFFF"/>
                </a:highlight>
              </a:rPr>
              <a:t>Obiettivi di Apprendimento</a:t>
            </a:r>
            <a:br>
              <a:rPr lang="it-IT" sz="2800" b="1">
                <a:solidFill>
                  <a:schemeClr val="accent1">
                    <a:lumMod val="50000"/>
                  </a:schemeClr>
                </a:solidFill>
                <a:highlight>
                  <a:srgbClr val="FFFFFF"/>
                </a:highlight>
              </a:rPr>
            </a:br>
            <a:r>
              <a:rPr lang="it-IT" sz="2800" b="1">
                <a:solidFill>
                  <a:schemeClr val="accent1">
                    <a:lumMod val="50000"/>
                  </a:schemeClr>
                </a:solidFill>
                <a:highlight>
                  <a:srgbClr val="FFFFFF"/>
                </a:highlight>
              </a:rPr>
              <a:t> Specifici Operativi</a:t>
            </a:r>
            <a:br>
              <a:rPr lang="it-IT" sz="4000">
                <a:solidFill>
                  <a:srgbClr val="FF0000"/>
                </a:solidFill>
                <a:highlight>
                  <a:srgbClr val="FFFFFF"/>
                </a:highlight>
              </a:rPr>
            </a:br>
            <a:endParaRPr lang="it-IT" sz="4000">
              <a:solidFill>
                <a:srgbClr val="FF0000"/>
              </a:solidFill>
              <a:highlight>
                <a:srgbClr val="FFFFFF"/>
              </a:highlight>
              <a:latin typeface="Calibri"/>
              <a:ea typeface="Calibri"/>
              <a:cs typeface="Calibri"/>
            </a:endParaRP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9A1475C9-BA46-DDA5-B541-AD3BE814FB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96817" y="2123017"/>
            <a:ext cx="5157787" cy="1881224"/>
          </a:xfrm>
          <a:effectLst>
            <a:outerShdw blurRad="50800" dist="50800" dir="5400000" algn="ctr" rotWithShape="0">
              <a:srgbClr val="2A9FBA"/>
            </a:outerShdw>
          </a:effectLst>
        </p:spPr>
        <p:txBody>
          <a:bodyPr vert="horz" lIns="91440" tIns="45720" rIns="91440" bIns="45720" rtlCol="0" anchor="t">
            <a:normAutofit fontScale="25000" lnSpcReduction="20000"/>
          </a:bodyPr>
          <a:lstStyle/>
          <a:p>
            <a:endParaRPr lang="it-IT" sz="12800" b="1">
              <a:solidFill>
                <a:srgbClr val="18355A"/>
              </a:solidFill>
              <a:highlight>
                <a:srgbClr val="FFFFFF"/>
              </a:highlight>
              <a:ea typeface="Calibri"/>
              <a:cs typeface="Calibri"/>
            </a:endParaRPr>
          </a:p>
          <a:p>
            <a:pPr marL="0" indent="0">
              <a:buNone/>
            </a:pPr>
            <a:endParaRPr lang="it-IT" sz="12800" b="1">
              <a:solidFill>
                <a:srgbClr val="18355A"/>
              </a:solidFill>
              <a:highlight>
                <a:srgbClr val="FFFFFF"/>
              </a:highlight>
              <a:ea typeface="Calibri"/>
              <a:cs typeface="Calibri"/>
            </a:endParaRPr>
          </a:p>
          <a:p>
            <a:pPr marL="0" indent="0">
              <a:buNone/>
            </a:pPr>
            <a:endParaRPr lang="it-IT" sz="11200">
              <a:solidFill>
                <a:srgbClr val="18355A"/>
              </a:solidFill>
              <a:highlight>
                <a:srgbClr val="FFFFFF"/>
              </a:highlight>
              <a:ea typeface="Calibri"/>
              <a:cs typeface="Calibri"/>
            </a:endParaRPr>
          </a:p>
          <a:p>
            <a:pPr marL="0" indent="0">
              <a:buNone/>
            </a:pPr>
            <a:r>
              <a:rPr lang="it-IT" sz="4800" b="1">
                <a:solidFill>
                  <a:srgbClr val="18355A"/>
                </a:solidFill>
                <a:highlight>
                  <a:srgbClr val="FFFFFF"/>
                </a:highlight>
                <a:ea typeface="Calibri"/>
                <a:cs typeface="Calibri"/>
              </a:rPr>
              <a:t>					</a:t>
            </a:r>
          </a:p>
          <a:p>
            <a:pPr marL="457200" indent="-457200"/>
            <a:endParaRPr lang="it-IT" sz="4800">
              <a:solidFill>
                <a:srgbClr val="18355A"/>
              </a:solidFill>
              <a:highlight>
                <a:srgbClr val="FFFFFF"/>
              </a:highlight>
              <a:ea typeface="Calibri"/>
              <a:cs typeface="Calibri"/>
            </a:endParaRPr>
          </a:p>
          <a:p>
            <a:pPr marL="0" indent="0">
              <a:buNone/>
            </a:pPr>
            <a:endParaRPr lang="it-IT">
              <a:solidFill>
                <a:srgbClr val="18355A"/>
              </a:solidFill>
              <a:highlight>
                <a:srgbClr val="FFFFFF"/>
              </a:highlight>
              <a:latin typeface="Calibri"/>
              <a:ea typeface="Calibri"/>
              <a:cs typeface="Calibri"/>
            </a:endParaRPr>
          </a:p>
          <a:p>
            <a:pPr marL="0" indent="0">
              <a:buNone/>
            </a:pPr>
            <a:r>
              <a:rPr lang="it-IT">
                <a:solidFill>
                  <a:srgbClr val="18355A"/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	</a:t>
            </a:r>
            <a:endParaRPr lang="it-IT" b="1">
              <a:solidFill>
                <a:srgbClr val="18355A"/>
              </a:solidFill>
              <a:highlight>
                <a:srgbClr val="FFFFFF"/>
              </a:highlight>
              <a:latin typeface="Calibri"/>
              <a:ea typeface="Calibri"/>
              <a:cs typeface="Calibri"/>
            </a:endParaRP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9BCCEBF4-BE27-AA0C-0625-8ADA14FC87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0123" y="581690"/>
            <a:ext cx="2410524" cy="77322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0" name="Immagine 19">
            <a:extLst>
              <a:ext uri="{FF2B5EF4-FFF2-40B4-BE49-F238E27FC236}">
                <a16:creationId xmlns:a16="http://schemas.microsoft.com/office/drawing/2014/main" id="{832741FF-9527-545A-339A-A5B9D1BACE19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35000"/>
          </a:blip>
          <a:stretch>
            <a:fillRect/>
          </a:stretch>
        </p:blipFill>
        <p:spPr>
          <a:xfrm>
            <a:off x="10731366" y="5456045"/>
            <a:ext cx="1298561" cy="1292464"/>
          </a:xfrm>
          <a:prstGeom prst="rect">
            <a:avLst/>
          </a:prstGeom>
        </p:spPr>
      </p:pic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2B7EFB98-EA48-024A-4750-3F5F4AD7ED34}"/>
              </a:ext>
            </a:extLst>
          </p:cNvPr>
          <p:cNvSpPr txBox="1"/>
          <p:nvPr/>
        </p:nvSpPr>
        <p:spPr>
          <a:xfrm>
            <a:off x="473062" y="1192949"/>
            <a:ext cx="10591465" cy="56194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Bef>
                <a:spcPts val="500"/>
              </a:spcBef>
            </a:pPr>
            <a:endParaRPr lang="it-IT">
              <a:solidFill>
                <a:srgbClr val="18355A"/>
              </a:solidFill>
              <a:highlight>
                <a:srgbClr val="FFFFFF"/>
              </a:highlight>
              <a:ea typeface="Calibri"/>
              <a:cs typeface="Calibri"/>
            </a:endParaRPr>
          </a:p>
          <a:p>
            <a:pPr algn="ctr">
              <a:spcBef>
                <a:spcPts val="500"/>
              </a:spcBef>
            </a:pPr>
            <a:r>
              <a:rPr lang="it-IT" sz="2400" b="1">
                <a:solidFill>
                  <a:srgbClr val="18355A"/>
                </a:solidFill>
                <a:highlight>
                  <a:srgbClr val="FFFFFF"/>
                </a:highlight>
                <a:ea typeface="Calibri"/>
                <a:cs typeface="Calibri"/>
              </a:rPr>
              <a:t>SNODI della PROGETTAZIONE:</a:t>
            </a:r>
          </a:p>
          <a:p>
            <a:pPr algn="ctr">
              <a:spcBef>
                <a:spcPts val="500"/>
              </a:spcBef>
            </a:pPr>
            <a:endParaRPr lang="it-IT" sz="2400" b="1">
              <a:solidFill>
                <a:srgbClr val="18355A"/>
              </a:solidFill>
              <a:highlight>
                <a:srgbClr val="FFFFFF"/>
              </a:highlight>
              <a:ea typeface="Calibri"/>
              <a:cs typeface="Calibri"/>
            </a:endParaRPr>
          </a:p>
          <a:p>
            <a:pPr algn="just">
              <a:spcBef>
                <a:spcPts val="500"/>
              </a:spcBef>
            </a:pPr>
            <a:r>
              <a:rPr lang="it-IT" sz="2400" b="1">
                <a:solidFill>
                  <a:srgbClr val="18355A"/>
                </a:solidFill>
                <a:highlight>
                  <a:srgbClr val="FFFFFF"/>
                </a:highlight>
                <a:ea typeface="Calibri"/>
                <a:cs typeface="Calibri"/>
              </a:rPr>
              <a:t>Snodo 2:</a:t>
            </a:r>
            <a:r>
              <a:rPr lang="it-IT" sz="2400">
                <a:solidFill>
                  <a:srgbClr val="18355A"/>
                </a:solidFill>
                <a:highlight>
                  <a:srgbClr val="FFFFFF"/>
                </a:highlight>
                <a:ea typeface="Calibri"/>
                <a:cs typeface="Calibri"/>
              </a:rPr>
              <a:t> Gli obiettivi specifici e operativi di ciascuna attività </a:t>
            </a:r>
            <a:r>
              <a:rPr lang="it-IT" sz="2400" err="1">
                <a:solidFill>
                  <a:srgbClr val="18355A"/>
                </a:solidFill>
                <a:highlight>
                  <a:srgbClr val="FFFFFF"/>
                </a:highlight>
                <a:ea typeface="Calibri"/>
                <a:cs typeface="Calibri"/>
              </a:rPr>
              <a:t>dell’UdA</a:t>
            </a:r>
            <a:r>
              <a:rPr lang="it-IT" sz="2400">
                <a:solidFill>
                  <a:srgbClr val="18355A"/>
                </a:solidFill>
                <a:highlight>
                  <a:srgbClr val="FFFFFF"/>
                </a:highlight>
                <a:ea typeface="Calibri"/>
                <a:cs typeface="Calibri"/>
              </a:rPr>
              <a:t> devono rispecchiare lo </a:t>
            </a:r>
            <a:r>
              <a:rPr lang="it-IT" sz="2400" i="1">
                <a:solidFill>
                  <a:srgbClr val="18355A"/>
                </a:solidFill>
                <a:highlight>
                  <a:srgbClr val="FFFFFF"/>
                </a:highlight>
                <a:ea typeface="Calibri"/>
                <a:cs typeface="Calibri"/>
              </a:rPr>
              <a:t>scopo concreto di quella attività specifica</a:t>
            </a:r>
            <a:r>
              <a:rPr lang="it-IT" sz="2400">
                <a:solidFill>
                  <a:srgbClr val="18355A"/>
                </a:solidFill>
                <a:highlight>
                  <a:srgbClr val="FFFFFF"/>
                </a:highlight>
                <a:ea typeface="Calibri"/>
                <a:cs typeface="Calibri"/>
              </a:rPr>
              <a:t>; l’ESITO atteso corrisponde all’</a:t>
            </a:r>
            <a:r>
              <a:rPr lang="it-IT" sz="2400" i="1">
                <a:solidFill>
                  <a:srgbClr val="18355A"/>
                </a:solidFill>
                <a:highlight>
                  <a:srgbClr val="FFFFFF"/>
                </a:highlight>
                <a:ea typeface="Calibri"/>
                <a:cs typeface="Calibri"/>
              </a:rPr>
              <a:t>azione/ comportamento manifesto </a:t>
            </a:r>
            <a:r>
              <a:rPr lang="it-IT" sz="2400">
                <a:solidFill>
                  <a:srgbClr val="18355A"/>
                </a:solidFill>
                <a:highlight>
                  <a:srgbClr val="FFFFFF"/>
                </a:highlight>
                <a:ea typeface="Calibri"/>
                <a:cs typeface="Calibri"/>
              </a:rPr>
              <a:t>che il bambino esprime e che ci segnala come si trova rispetto al suo apprendimento;</a:t>
            </a:r>
          </a:p>
          <a:p>
            <a:pPr marL="285750" indent="-285750" algn="just">
              <a:spcBef>
                <a:spcPts val="500"/>
              </a:spcBef>
              <a:buFont typeface="Calibri"/>
              <a:buChar char="-"/>
            </a:pPr>
            <a:endParaRPr lang="it-IT" sz="2400">
              <a:solidFill>
                <a:srgbClr val="18355A"/>
              </a:solidFill>
              <a:highlight>
                <a:srgbClr val="FFFFFF"/>
              </a:highlight>
              <a:ea typeface="Calibri"/>
              <a:cs typeface="Calibri"/>
            </a:endParaRPr>
          </a:p>
          <a:p>
            <a:pPr marL="1200150" lvl="2" indent="-285750" algn="just">
              <a:spcBef>
                <a:spcPts val="500"/>
              </a:spcBef>
              <a:buFont typeface="Calibri"/>
              <a:buChar char="-"/>
            </a:pPr>
            <a:r>
              <a:rPr lang="it-IT" sz="2400">
                <a:solidFill>
                  <a:srgbClr val="18355A"/>
                </a:solidFill>
                <a:highlight>
                  <a:srgbClr val="FFFFFF"/>
                </a:highlight>
                <a:ea typeface="Calibri"/>
                <a:cs typeface="Calibri"/>
              </a:rPr>
              <a:t>Individuare, localizzare su una mappa/ colloca il riferimento nello spazio….</a:t>
            </a:r>
          </a:p>
          <a:p>
            <a:pPr marL="1200150" lvl="2" indent="-285750" algn="just">
              <a:spcBef>
                <a:spcPts val="500"/>
              </a:spcBef>
              <a:buFont typeface="Calibri"/>
              <a:buChar char="-"/>
            </a:pPr>
            <a:r>
              <a:rPr lang="it-IT" sz="2400">
                <a:solidFill>
                  <a:srgbClr val="18355A"/>
                </a:solidFill>
                <a:highlight>
                  <a:srgbClr val="FFFFFF"/>
                </a:highlight>
                <a:ea typeface="Calibri"/>
                <a:cs typeface="Calibri"/>
              </a:rPr>
              <a:t>Comprendere, apprendere…non sono obiettivi specifici di apprendimento in forma operativa</a:t>
            </a:r>
          </a:p>
          <a:p>
            <a:pPr marL="1200150" lvl="2" indent="-285750" algn="just">
              <a:spcBef>
                <a:spcPts val="500"/>
              </a:spcBef>
              <a:buFont typeface="Calibri"/>
              <a:buChar char="-"/>
            </a:pPr>
            <a:r>
              <a:rPr lang="it-IT" sz="2400">
                <a:solidFill>
                  <a:srgbClr val="18355A"/>
                </a:solidFill>
                <a:highlight>
                  <a:srgbClr val="FFFFFF"/>
                </a:highlight>
                <a:ea typeface="Calibri"/>
                <a:cs typeface="Calibri"/>
              </a:rPr>
              <a:t>Gli obiettivi orientano la scelta di metodi e attività «avvincenti», che sono però inconcludenti se non agganciate a ciò che volgiamo raggiungere e alla possibilità di valutarlo;</a:t>
            </a:r>
          </a:p>
        </p:txBody>
      </p:sp>
    </p:spTree>
    <p:extLst>
      <p:ext uri="{BB962C8B-B14F-4D97-AF65-F5344CB8AC3E}">
        <p14:creationId xmlns:p14="http://schemas.microsoft.com/office/powerpoint/2010/main" val="19137558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C766A56-DBB6-1649-1F3E-3092BE3597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CB81A9A-3AA8-9479-7EC7-841CC7FDDA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5197" y="2857"/>
            <a:ext cx="11503343" cy="1275956"/>
          </a:xfrm>
          <a:solidFill>
            <a:srgbClr val="2A9FBA">
              <a:alpha val="80000"/>
            </a:srgbClr>
          </a:solidFill>
        </p:spPr>
        <p:txBody>
          <a:bodyPr>
            <a:noAutofit/>
          </a:bodyPr>
          <a:lstStyle/>
          <a:p>
            <a:pPr algn="ctr">
              <a:defRPr/>
            </a:pPr>
            <a:r>
              <a:rPr lang="it-IT" sz="2400" b="1">
                <a:solidFill>
                  <a:schemeClr val="accent1">
                    <a:lumMod val="50000"/>
                  </a:schemeClr>
                </a:solidFill>
                <a:highlight>
                  <a:srgbClr val="FFFFFF"/>
                </a:highlight>
                <a:latin typeface="+mn-lt"/>
                <a:cs typeface="Times New Roman"/>
              </a:rPr>
              <a:t>OBIETTIVI DI CONOSCENZA</a:t>
            </a:r>
            <a:r>
              <a:rPr lang="it-IT" sz="2400">
                <a:solidFill>
                  <a:schemeClr val="accent1">
                    <a:lumMod val="50000"/>
                  </a:schemeClr>
                </a:solidFill>
                <a:highlight>
                  <a:srgbClr val="FFFFFF"/>
                </a:highlight>
                <a:latin typeface="+mn-lt"/>
                <a:cs typeface="Times New Roman"/>
              </a:rPr>
              <a:t> E </a:t>
            </a:r>
            <a:r>
              <a:rPr lang="it-IT" sz="2400" b="1">
                <a:solidFill>
                  <a:schemeClr val="accent1">
                    <a:lumMod val="50000"/>
                  </a:schemeClr>
                </a:solidFill>
                <a:highlight>
                  <a:srgbClr val="FFFFFF"/>
                </a:highlight>
                <a:latin typeface="+mn-lt"/>
                <a:cs typeface="Times New Roman"/>
              </a:rPr>
              <a:t>OBIETTIVI DI APPRENDIMENTO</a:t>
            </a:r>
            <a:r>
              <a:rPr lang="it-IT" sz="2400">
                <a:solidFill>
                  <a:schemeClr val="accent1">
                    <a:lumMod val="50000"/>
                  </a:schemeClr>
                </a:solidFill>
                <a:highlight>
                  <a:srgbClr val="FFFFFF"/>
                </a:highlight>
                <a:latin typeface="+mn-lt"/>
                <a:cs typeface="Times New Roman"/>
              </a:rPr>
              <a:t> : quale differenza?</a:t>
            </a:r>
            <a:endParaRPr lang="it-IT" sz="2400">
              <a:solidFill>
                <a:schemeClr val="accent1">
                  <a:lumMod val="50000"/>
                </a:schemeClr>
              </a:solidFill>
              <a:latin typeface="+mn-lt"/>
              <a:ea typeface="Calibri" panose="020F0502020204030204"/>
              <a:cs typeface="Calibri" panose="020F0502020204030204"/>
            </a:endParaRPr>
          </a:p>
        </p:txBody>
      </p:sp>
      <p:sp>
        <p:nvSpPr>
          <p:cNvPr id="12" name="Segnaposto contenuto 11">
            <a:extLst>
              <a:ext uri="{FF2B5EF4-FFF2-40B4-BE49-F238E27FC236}">
                <a16:creationId xmlns:a16="http://schemas.microsoft.com/office/drawing/2014/main" id="{ECE752F6-EE0D-48BA-C1E9-AB3AE595A9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95224" y="1418294"/>
            <a:ext cx="11147974" cy="855201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buFont typeface="Wingdings"/>
              <a:buChar char="Ø"/>
            </a:pPr>
            <a:r>
              <a:rPr lang="it-IT" sz="1800">
                <a:solidFill>
                  <a:srgbClr val="002060"/>
                </a:solidFill>
                <a:cs typeface="Times New Roman"/>
              </a:rPr>
              <a:t>gli </a:t>
            </a:r>
            <a:r>
              <a:rPr lang="it-IT" sz="1800" b="1">
                <a:solidFill>
                  <a:srgbClr val="002060"/>
                </a:solidFill>
                <a:cs typeface="Times New Roman"/>
              </a:rPr>
              <a:t>obiettivi di conoscenza</a:t>
            </a:r>
            <a:r>
              <a:rPr lang="it-IT" sz="1800">
                <a:solidFill>
                  <a:srgbClr val="002060"/>
                </a:solidFill>
                <a:cs typeface="Times New Roman"/>
              </a:rPr>
              <a:t> indicano </a:t>
            </a:r>
            <a:r>
              <a:rPr lang="it-IT" sz="1800" i="1">
                <a:solidFill>
                  <a:srgbClr val="002060"/>
                </a:solidFill>
                <a:cs typeface="Times New Roman"/>
              </a:rPr>
              <a:t>cosa</a:t>
            </a:r>
            <a:r>
              <a:rPr lang="it-IT" sz="1800">
                <a:solidFill>
                  <a:srgbClr val="002060"/>
                </a:solidFill>
                <a:cs typeface="Times New Roman"/>
              </a:rPr>
              <a:t> il bambino conosce, a livello teorico, del tema proposto; </a:t>
            </a:r>
            <a:endParaRPr lang="it-IT" sz="1800">
              <a:solidFill>
                <a:srgbClr val="002060"/>
              </a:solidFill>
              <a:ea typeface="Calibri"/>
              <a:cs typeface="Calibri"/>
            </a:endParaRPr>
          </a:p>
          <a:p>
            <a:pPr>
              <a:buFont typeface="Wingdings"/>
              <a:buChar char="Ø"/>
            </a:pPr>
            <a:r>
              <a:rPr lang="it-IT" sz="1800">
                <a:solidFill>
                  <a:srgbClr val="002060"/>
                </a:solidFill>
                <a:cs typeface="Times New Roman"/>
              </a:rPr>
              <a:t>gli </a:t>
            </a:r>
            <a:r>
              <a:rPr lang="it-IT" sz="1800" b="1">
                <a:solidFill>
                  <a:srgbClr val="002060"/>
                </a:solidFill>
                <a:cs typeface="Times New Roman"/>
              </a:rPr>
              <a:t>obiettivi di apprendimento</a:t>
            </a:r>
            <a:r>
              <a:rPr lang="it-IT" sz="1800">
                <a:solidFill>
                  <a:srgbClr val="002060"/>
                </a:solidFill>
                <a:cs typeface="Times New Roman"/>
              </a:rPr>
              <a:t> indicano </a:t>
            </a:r>
            <a:r>
              <a:rPr lang="it-IT" sz="1800" i="1">
                <a:solidFill>
                  <a:srgbClr val="002060"/>
                </a:solidFill>
                <a:cs typeface="Times New Roman"/>
              </a:rPr>
              <a:t>cosa è in grado di fare praticamente il bambino </a:t>
            </a:r>
            <a:r>
              <a:rPr lang="it-IT" sz="1800">
                <a:solidFill>
                  <a:srgbClr val="002060"/>
                </a:solidFill>
                <a:cs typeface="Times New Roman"/>
              </a:rPr>
              <a:t>con quello che conosce (agire la conoscenza in differenti contesti pratici), fino a riuscire a cimentarsi in più contesti e situazioni diversificate e con richieste complesse (competenza)</a:t>
            </a:r>
            <a:endParaRPr lang="it-IT" sz="1800">
              <a:solidFill>
                <a:srgbClr val="002060"/>
              </a:solidFill>
              <a:ea typeface="Calibri"/>
              <a:cs typeface="Calibri"/>
            </a:endParaRPr>
          </a:p>
          <a:p>
            <a:pPr marL="0" indent="0" algn="ctr">
              <a:buNone/>
            </a:pPr>
            <a:endParaRPr lang="it-IT" sz="700" b="1">
              <a:solidFill>
                <a:srgbClr val="2A9FBA"/>
              </a:solidFill>
              <a:latin typeface="Times New Roman"/>
              <a:ea typeface="Calibri"/>
              <a:cs typeface="Times New Roman"/>
            </a:endParaRPr>
          </a:p>
          <a:p>
            <a:pPr marL="0" indent="0" algn="ctr">
              <a:buNone/>
            </a:pPr>
            <a:r>
              <a:rPr lang="it-IT" sz="2000" b="1">
                <a:solidFill>
                  <a:srgbClr val="002060"/>
                </a:solidFill>
                <a:ea typeface="Calibri"/>
                <a:cs typeface="Times New Roman"/>
              </a:rPr>
              <a:t>Snodo 3: </a:t>
            </a:r>
            <a:r>
              <a:rPr lang="it-IT" sz="2400" b="1">
                <a:solidFill>
                  <a:schemeClr val="accent1">
                    <a:lumMod val="50000"/>
                  </a:schemeClr>
                </a:solidFill>
                <a:ea typeface="Calibri"/>
                <a:cs typeface="Times New Roman"/>
              </a:rPr>
              <a:t>Come coltivarli </a:t>
            </a:r>
            <a:r>
              <a:rPr lang="it-IT" sz="2400" b="1" err="1">
                <a:solidFill>
                  <a:schemeClr val="accent1">
                    <a:lumMod val="50000"/>
                  </a:schemeClr>
                </a:solidFill>
                <a:ea typeface="Calibri"/>
                <a:cs typeface="Times New Roman"/>
              </a:rPr>
              <a:t>nell’UdA</a:t>
            </a:r>
            <a:r>
              <a:rPr lang="it-IT" sz="2400" b="1">
                <a:solidFill>
                  <a:schemeClr val="accent1">
                    <a:lumMod val="50000"/>
                  </a:schemeClr>
                </a:solidFill>
                <a:ea typeface="Calibri"/>
                <a:cs typeface="Times New Roman"/>
              </a:rPr>
              <a:t>?</a:t>
            </a:r>
          </a:p>
          <a:p>
            <a:pPr marL="0" indent="0" algn="ctr">
              <a:buNone/>
            </a:pPr>
            <a:endParaRPr lang="it-IT" sz="800">
              <a:solidFill>
                <a:schemeClr val="accent1">
                  <a:lumMod val="50000"/>
                </a:schemeClr>
              </a:solidFill>
              <a:ea typeface="Calibri"/>
              <a:cs typeface="Times New Roman"/>
            </a:endParaRPr>
          </a:p>
          <a:p>
            <a:pPr marL="0" indent="0">
              <a:buNone/>
            </a:pPr>
            <a:r>
              <a:rPr lang="it-IT" sz="2000">
                <a:solidFill>
                  <a:schemeClr val="accent1">
                    <a:lumMod val="50000"/>
                  </a:schemeClr>
                </a:solidFill>
                <a:ea typeface="Calibri"/>
                <a:cs typeface="Times New Roman"/>
              </a:rPr>
              <a:t>La Ricognizione delle preconoscenze rimanda all’avanzamento di conoscenza, ma non si risolve in esso</a:t>
            </a:r>
          </a:p>
          <a:p>
            <a:pPr marL="0" indent="0">
              <a:buNone/>
            </a:pPr>
            <a:r>
              <a:rPr lang="it-IT" sz="2000">
                <a:solidFill>
                  <a:schemeClr val="accent1">
                    <a:lumMod val="50000"/>
                  </a:schemeClr>
                </a:solidFill>
                <a:ea typeface="Calibri"/>
                <a:cs typeface="Times New Roman"/>
              </a:rPr>
              <a:t>L’Apprendimento che si coltiva </a:t>
            </a:r>
            <a:r>
              <a:rPr lang="it-IT" sz="2000" err="1">
                <a:solidFill>
                  <a:schemeClr val="accent1">
                    <a:lumMod val="50000"/>
                  </a:schemeClr>
                </a:solidFill>
                <a:ea typeface="Calibri"/>
                <a:cs typeface="Times New Roman"/>
              </a:rPr>
              <a:t>nell’UdA</a:t>
            </a:r>
            <a:r>
              <a:rPr lang="it-IT" sz="2000">
                <a:solidFill>
                  <a:schemeClr val="accent1">
                    <a:lumMod val="50000"/>
                  </a:schemeClr>
                </a:solidFill>
                <a:ea typeface="Calibri"/>
                <a:cs typeface="Times New Roman"/>
              </a:rPr>
              <a:t> consta di più contenuti e oggetti di conoscenza che vanno fatti convergere agli obiettivi di apprendimento:</a:t>
            </a:r>
          </a:p>
          <a:p>
            <a:pPr>
              <a:buFontTx/>
              <a:buChar char="-"/>
            </a:pPr>
            <a:r>
              <a:rPr lang="it-IT" sz="2000">
                <a:solidFill>
                  <a:schemeClr val="accent1">
                    <a:lumMod val="50000"/>
                  </a:schemeClr>
                </a:solidFill>
                <a:ea typeface="Calibri"/>
                <a:cs typeface="Times New Roman"/>
              </a:rPr>
              <a:t>Coinvolgendo più dimensioni (emotivo-affettive; socio-relazionali e inclusive; strategiche, critiche…);</a:t>
            </a:r>
          </a:p>
          <a:p>
            <a:pPr>
              <a:buFontTx/>
              <a:buChar char="-"/>
            </a:pPr>
            <a:r>
              <a:rPr lang="it-IT" sz="2000">
                <a:solidFill>
                  <a:schemeClr val="accent1">
                    <a:lumMod val="50000"/>
                  </a:schemeClr>
                </a:solidFill>
                <a:ea typeface="Calibri"/>
                <a:cs typeface="Times New Roman"/>
              </a:rPr>
              <a:t>Attivando i PROCESSI attraverso la cura delle esperienze, introducendo metodologie, (lavoro cooperativo…) metodi attivi (sperimentare...ricerca/ azione)</a:t>
            </a:r>
            <a:r>
              <a:rPr lang="it-IT" sz="2000">
                <a:solidFill>
                  <a:srgbClr val="002060"/>
                </a:solidFill>
                <a:ea typeface="Calibri"/>
                <a:cs typeface="Times New Roman"/>
              </a:rPr>
              <a:t> fino ad attivare compiti di realtà o compiti autentici: </a:t>
            </a:r>
            <a:endParaRPr lang="it-IT" sz="2000">
              <a:solidFill>
                <a:srgbClr val="000000"/>
              </a:solidFill>
              <a:ea typeface="Calibri"/>
              <a:cs typeface="Calibri"/>
            </a:endParaRPr>
          </a:p>
          <a:p>
            <a:pPr marL="342900" indent="-342900">
              <a:buFont typeface="Wingdings" panose="020B0604020202020204" pitchFamily="34" charset="0"/>
              <a:buChar char="Ø"/>
            </a:pPr>
            <a:r>
              <a:rPr lang="it-IT" sz="2000" b="1">
                <a:solidFill>
                  <a:srgbClr val="002060"/>
                </a:solidFill>
                <a:ea typeface="Calibri"/>
                <a:cs typeface="Times New Roman"/>
              </a:rPr>
              <a:t>Ciò che permette di passare dalle CONOSCENZE agli APPRENDIMENTI è il PROCESSO, il «COME»</a:t>
            </a:r>
          </a:p>
          <a:p>
            <a:pPr marL="0" indent="0">
              <a:buNone/>
            </a:pPr>
            <a:endParaRPr lang="it-IT" b="1">
              <a:solidFill>
                <a:srgbClr val="FF0000"/>
              </a:solidFill>
              <a:ea typeface="Calibri"/>
              <a:cs typeface="Calibri"/>
            </a:endParaRPr>
          </a:p>
        </p:txBody>
      </p:sp>
      <p:pic>
        <p:nvPicPr>
          <p:cNvPr id="7" name="Immagine 6">
            <a:extLst>
              <a:ext uri="{FF2B5EF4-FFF2-40B4-BE49-F238E27FC236}">
                <a16:creationId xmlns:a16="http://schemas.microsoft.com/office/drawing/2014/main" id="{F5472168-CC4E-30B9-28E5-22CF6DD1AAFC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35000"/>
          </a:blip>
          <a:stretch>
            <a:fillRect/>
          </a:stretch>
        </p:blipFill>
        <p:spPr>
          <a:xfrm>
            <a:off x="10731366" y="5506325"/>
            <a:ext cx="1298561" cy="1292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4805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F1DE10D-0213-1203-47CA-886778080B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2C50D97-9F8E-F165-87DE-F90D7F99EB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6817" y="268492"/>
            <a:ext cx="11503343" cy="1325563"/>
          </a:xfrm>
          <a:solidFill>
            <a:srgbClr val="2A9FBA">
              <a:alpha val="80000"/>
            </a:srgbClr>
          </a:solidFill>
        </p:spPr>
        <p:txBody>
          <a:bodyPr>
            <a:noAutofit/>
          </a:bodyPr>
          <a:lstStyle/>
          <a:p>
            <a:pPr>
              <a:spcBef>
                <a:spcPts val="1000"/>
              </a:spcBef>
              <a:defRPr/>
            </a:pPr>
            <a:r>
              <a:rPr lang="it-IT" sz="2800">
                <a:solidFill>
                  <a:srgbClr val="0070C0"/>
                </a:solidFill>
                <a:highlight>
                  <a:srgbClr val="FFFFFF"/>
                </a:highlight>
              </a:rPr>
              <a:t>SVILUPPO dell’</a:t>
            </a:r>
            <a:r>
              <a:rPr lang="it-IT" sz="2800" err="1">
                <a:solidFill>
                  <a:srgbClr val="0070C0"/>
                </a:solidFill>
                <a:highlight>
                  <a:srgbClr val="FFFFFF"/>
                </a:highlight>
              </a:rPr>
              <a:t>UdA</a:t>
            </a:r>
            <a:endParaRPr lang="it-IT" sz="2800">
              <a:solidFill>
                <a:srgbClr val="0070C0"/>
              </a:solidFill>
              <a:highlight>
                <a:srgbClr val="FFFFFF"/>
              </a:highlight>
              <a:latin typeface="Calibri"/>
              <a:ea typeface="Calibri"/>
              <a:cs typeface="Calibri"/>
            </a:endParaRP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9FAF0769-9E91-0991-BE5F-9F0ABEFCF7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0123" y="581690"/>
            <a:ext cx="2410524" cy="77322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12" name="Segnaposto contenuto 11">
            <a:extLst>
              <a:ext uri="{FF2B5EF4-FFF2-40B4-BE49-F238E27FC236}">
                <a16:creationId xmlns:a16="http://schemas.microsoft.com/office/drawing/2014/main" id="{52B3A5A6-45B8-C75F-F25F-061EFB77ED9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89604" y="1843367"/>
            <a:ext cx="11117768" cy="194652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just">
              <a:buNone/>
            </a:pPr>
            <a:r>
              <a:rPr lang="it-IT" sz="2000" b="1">
                <a:solidFill>
                  <a:srgbClr val="002060"/>
                </a:solidFill>
              </a:rPr>
              <a:t>Snodo 4:</a:t>
            </a:r>
          </a:p>
          <a:p>
            <a:pPr marL="0" indent="0" algn="just">
              <a:buNone/>
            </a:pPr>
            <a:r>
              <a:rPr lang="it-IT" sz="2000" b="1">
                <a:solidFill>
                  <a:srgbClr val="0070C0"/>
                </a:solidFill>
              </a:rPr>
              <a:t>Curare</a:t>
            </a:r>
            <a:r>
              <a:rPr lang="it-IT" sz="2000">
                <a:solidFill>
                  <a:srgbClr val="0070C0"/>
                </a:solidFill>
              </a:rPr>
              <a:t> </a:t>
            </a:r>
            <a:r>
              <a:rPr lang="it-IT" sz="2000" b="1">
                <a:solidFill>
                  <a:srgbClr val="0070C0"/>
                </a:solidFill>
              </a:rPr>
              <a:t>l’equilibrio</a:t>
            </a:r>
            <a:r>
              <a:rPr lang="it-IT" sz="2000">
                <a:solidFill>
                  <a:srgbClr val="0070C0"/>
                </a:solidFill>
              </a:rPr>
              <a:t> tra una molteplicità di attività, che possono addirittura sovrapporsi e risultare sovrabbondanti, e la scarsità di attività intese come proposta di esperienze stimolanti.</a:t>
            </a:r>
            <a:endParaRPr lang="it-IT" sz="2000">
              <a:solidFill>
                <a:srgbClr val="0070C0"/>
              </a:solidFill>
              <a:ea typeface="Calibri"/>
              <a:cs typeface="Calibri"/>
            </a:endParaRPr>
          </a:p>
          <a:p>
            <a:pPr algn="just"/>
            <a:r>
              <a:rPr lang="it-IT" sz="2000">
                <a:solidFill>
                  <a:srgbClr val="0070C0"/>
                </a:solidFill>
              </a:rPr>
              <a:t>L’osservazione del contesto vi permette di scegliere e </a:t>
            </a:r>
            <a:r>
              <a:rPr lang="it-IT" sz="2000" b="1">
                <a:solidFill>
                  <a:srgbClr val="0070C0"/>
                </a:solidFill>
              </a:rPr>
              <a:t>differenziare</a:t>
            </a:r>
            <a:r>
              <a:rPr lang="it-IT" sz="2000">
                <a:solidFill>
                  <a:srgbClr val="0070C0"/>
                </a:solidFill>
              </a:rPr>
              <a:t> le proposte tra la scuola dell’infanzia e la scuola primaria.</a:t>
            </a:r>
            <a:endParaRPr lang="it-IT" sz="2000">
              <a:solidFill>
                <a:srgbClr val="0070C0"/>
              </a:solidFill>
              <a:ea typeface="Calibri"/>
              <a:cs typeface="Calibri"/>
            </a:endParaRPr>
          </a:p>
        </p:txBody>
      </p:sp>
      <p:sp>
        <p:nvSpPr>
          <p:cNvPr id="13" name="Segnaposto contenuto 9">
            <a:extLst>
              <a:ext uri="{FF2B5EF4-FFF2-40B4-BE49-F238E27FC236}">
                <a16:creationId xmlns:a16="http://schemas.microsoft.com/office/drawing/2014/main" id="{16BB0C49-F64B-802F-31E8-43FB29DA6953}"/>
              </a:ext>
            </a:extLst>
          </p:cNvPr>
          <p:cNvSpPr txBox="1">
            <a:spLocks/>
          </p:cNvSpPr>
          <p:nvPr/>
        </p:nvSpPr>
        <p:spPr>
          <a:xfrm>
            <a:off x="592301" y="3788567"/>
            <a:ext cx="9958139" cy="188107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it-IT" b="1">
                <a:solidFill>
                  <a:srgbClr val="7030A0"/>
                </a:solidFill>
              </a:rPr>
              <a:t>METODI</a:t>
            </a:r>
            <a:endParaRPr lang="it-IT">
              <a:solidFill>
                <a:srgbClr val="7030A0"/>
              </a:solidFill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it-IT" sz="2000">
                <a:solidFill>
                  <a:srgbClr val="7030A0"/>
                </a:solidFill>
                <a:highlight>
                  <a:srgbClr val="FFFFFF"/>
                </a:highlight>
                <a:ea typeface="Calibri"/>
                <a:cs typeface="Calibri"/>
              </a:rPr>
              <a:t>L’utilizzo di «etichette metodologiche» o metodi/ tecniche («cooperative learning», «brainstorming», «learning by </a:t>
            </a:r>
            <a:r>
              <a:rPr lang="it-IT" sz="2000" err="1">
                <a:solidFill>
                  <a:srgbClr val="7030A0"/>
                </a:solidFill>
                <a:highlight>
                  <a:srgbClr val="FFFFFF"/>
                </a:highlight>
                <a:ea typeface="Calibri"/>
                <a:cs typeface="Calibri"/>
              </a:rPr>
              <a:t>doing</a:t>
            </a:r>
            <a:r>
              <a:rPr lang="it-IT" sz="2000">
                <a:solidFill>
                  <a:srgbClr val="7030A0"/>
                </a:solidFill>
                <a:highlight>
                  <a:srgbClr val="FFFFFF"/>
                </a:highlight>
                <a:ea typeface="Calibri"/>
                <a:cs typeface="Calibri"/>
              </a:rPr>
              <a:t>») senza conoscere cosa comportano nella pratica didattica….significa riportare il contenuto di un’attività che non coincide con la metodologia / metodo indicato; segnala che il riferimento teorico non è conosciuto</a:t>
            </a:r>
            <a:r>
              <a:rPr lang="it-IT" sz="2000">
                <a:solidFill>
                  <a:srgbClr val="2A9FBA"/>
                </a:solidFill>
                <a:highlight>
                  <a:srgbClr val="FFFFFF"/>
                </a:highlight>
                <a:ea typeface="Calibri"/>
                <a:cs typeface="Calibri"/>
              </a:rPr>
              <a:t>.</a:t>
            </a:r>
          </a:p>
          <a:p>
            <a:endParaRPr lang="it-IT" b="1">
              <a:solidFill>
                <a:srgbClr val="2A9FBA"/>
              </a:solidFill>
            </a:endParaRPr>
          </a:p>
        </p:txBody>
      </p:sp>
      <p:pic>
        <p:nvPicPr>
          <p:cNvPr id="18" name="Immagine 17">
            <a:extLst>
              <a:ext uri="{FF2B5EF4-FFF2-40B4-BE49-F238E27FC236}">
                <a16:creationId xmlns:a16="http://schemas.microsoft.com/office/drawing/2014/main" id="{5F28C2F2-ADE2-1B47-0F0E-E7C04560D621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35000"/>
          </a:blip>
          <a:stretch>
            <a:fillRect/>
          </a:stretch>
        </p:blipFill>
        <p:spPr>
          <a:xfrm>
            <a:off x="10735101" y="5242741"/>
            <a:ext cx="1298561" cy="1292464"/>
          </a:xfrm>
          <a:prstGeom prst="rect">
            <a:avLst/>
          </a:prstGeom>
        </p:spPr>
      </p:pic>
      <p:sp>
        <p:nvSpPr>
          <p:cNvPr id="8" name="CasellaDiTesto 7"/>
          <p:cNvSpPr txBox="1"/>
          <p:nvPr/>
        </p:nvSpPr>
        <p:spPr>
          <a:xfrm>
            <a:off x="593829" y="5527414"/>
            <a:ext cx="9967379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Wingdings"/>
              <a:buChar char="Ø"/>
            </a:pPr>
            <a:r>
              <a:rPr lang="it-IT" sz="2000">
                <a:solidFill>
                  <a:srgbClr val="7030A0"/>
                </a:solidFill>
              </a:rPr>
              <a:t>I metodi e le scelte devono rimanere aderenti all’obiettivo di apprendimento, perché devono essere scelti in funzione del suo sviluppo, quindi dopo aver deciso gli obiettivi.</a:t>
            </a:r>
            <a:endParaRPr lang="en-US" sz="2000">
              <a:solidFill>
                <a:srgbClr val="7030A0"/>
              </a:solidFill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65965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uiExpand="1" build="p"/>
      <p:bldP spid="13" grpId="0" uiExpand="1" build="allAtOnce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72BFA6-DB46-56CE-66C1-C51B957F9B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8899073-6C67-A7F8-84F1-C7C51F151F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5300" y="261753"/>
            <a:ext cx="11151755" cy="773222"/>
          </a:xfrm>
          <a:solidFill>
            <a:srgbClr val="2A9FBA">
              <a:alpha val="80000"/>
            </a:srgbClr>
          </a:solidFill>
        </p:spPr>
        <p:txBody>
          <a:bodyPr>
            <a:noAutofit/>
          </a:bodyPr>
          <a:lstStyle/>
          <a:p>
            <a:r>
              <a:rPr lang="it-IT" sz="2400" b="1">
                <a:solidFill>
                  <a:srgbClr val="002060"/>
                </a:solidFill>
              </a:rPr>
              <a:t>Ogni FASE dell’</a:t>
            </a:r>
            <a:r>
              <a:rPr lang="it-IT" sz="2400" b="1" err="1">
                <a:solidFill>
                  <a:srgbClr val="002060"/>
                </a:solidFill>
              </a:rPr>
              <a:t>UdA</a:t>
            </a:r>
            <a:r>
              <a:rPr lang="it-IT" sz="2400" b="1">
                <a:solidFill>
                  <a:srgbClr val="002060"/>
                </a:solidFill>
              </a:rPr>
              <a:t> consta di…</a:t>
            </a:r>
            <a:endParaRPr lang="it-IT" sz="2400" b="1">
              <a:solidFill>
                <a:srgbClr val="002060"/>
              </a:solidFill>
              <a:ea typeface="Calibri Light"/>
              <a:cs typeface="Calibri Light"/>
            </a:endParaRP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58851BC1-1BFD-4160-9F62-4BFC79757B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773223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marL="0" indent="0">
              <a:buNone/>
            </a:pPr>
            <a:r>
              <a:rPr lang="it-IT" b="1">
                <a:solidFill>
                  <a:srgbClr val="18355A"/>
                </a:solidFill>
                <a:highlight>
                  <a:srgbClr val="FFFFFF"/>
                </a:highlight>
                <a:ea typeface="Calibri"/>
                <a:cs typeface="Calibri"/>
              </a:rPr>
              <a:t>			</a:t>
            </a:r>
          </a:p>
          <a:p>
            <a:pPr marL="0" indent="0">
              <a:buNone/>
            </a:pPr>
            <a:r>
              <a:rPr lang="it-IT">
                <a:solidFill>
                  <a:srgbClr val="18355A"/>
                </a:solidFill>
                <a:highlight>
                  <a:srgbClr val="FFFFFF"/>
                </a:highlight>
                <a:ea typeface="Calibri"/>
                <a:cs typeface="Calibri"/>
              </a:rPr>
              <a:t>	</a:t>
            </a:r>
            <a:endParaRPr lang="it-IT" b="1">
              <a:solidFill>
                <a:srgbClr val="18355A"/>
              </a:solidFill>
              <a:highlight>
                <a:srgbClr val="FFFFFF"/>
              </a:highlight>
              <a:ea typeface="Calibri"/>
              <a:cs typeface="Calibri"/>
            </a:endParaRPr>
          </a:p>
          <a:p>
            <a:pPr marL="0" indent="0">
              <a:buNone/>
            </a:pPr>
            <a:endParaRPr lang="it-IT">
              <a:ea typeface="Calibri"/>
              <a:cs typeface="Calibri"/>
            </a:endParaRP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4243A612-C574-DCC0-A2C1-7D0F8D5F11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36531" y="261753"/>
            <a:ext cx="2410524" cy="77322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5" name="Segnaposto contenuto 2">
            <a:extLst>
              <a:ext uri="{FF2B5EF4-FFF2-40B4-BE49-F238E27FC236}">
                <a16:creationId xmlns:a16="http://schemas.microsoft.com/office/drawing/2014/main" id="{7791C5CE-8985-4E78-B4BD-040FC175E3BB}"/>
              </a:ext>
            </a:extLst>
          </p:cNvPr>
          <p:cNvSpPr txBox="1">
            <a:spLocks/>
          </p:cNvSpPr>
          <p:nvPr/>
        </p:nvSpPr>
        <p:spPr>
          <a:xfrm>
            <a:off x="615867" y="1743982"/>
            <a:ext cx="10515600" cy="77322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it-IT" b="1">
                <a:solidFill>
                  <a:srgbClr val="18355A"/>
                </a:solidFill>
                <a:highlight>
                  <a:srgbClr val="FFFFFF"/>
                </a:highlight>
                <a:ea typeface="Calibri"/>
                <a:cs typeface="Calibri"/>
              </a:rPr>
              <a:t>	</a:t>
            </a:r>
            <a:r>
              <a:rPr lang="it-IT" b="1">
                <a:solidFill>
                  <a:prstClr val="black"/>
                </a:solidFill>
                <a:highlight>
                  <a:srgbClr val="FFFFFF"/>
                </a:highlight>
              </a:rPr>
              <a:t> </a:t>
            </a:r>
            <a:r>
              <a:rPr lang="it-IT" b="1">
                <a:solidFill>
                  <a:srgbClr val="18355A"/>
                </a:solidFill>
                <a:highlight>
                  <a:srgbClr val="FFFFFF"/>
                </a:highlight>
                <a:ea typeface="Calibri"/>
                <a:cs typeface="Calibri"/>
              </a:rPr>
              <a:t>		</a:t>
            </a:r>
          </a:p>
          <a:p>
            <a:pPr marL="0" indent="0">
              <a:buNone/>
            </a:pPr>
            <a:endParaRPr lang="it-IT">
              <a:ea typeface="Calibri"/>
              <a:cs typeface="Calibri"/>
            </a:endParaRPr>
          </a:p>
        </p:txBody>
      </p:sp>
      <p:graphicFrame>
        <p:nvGraphicFramePr>
          <p:cNvPr id="7" name="Tabella 6">
            <a:extLst>
              <a:ext uri="{FF2B5EF4-FFF2-40B4-BE49-F238E27FC236}">
                <a16:creationId xmlns:a16="http://schemas.microsoft.com/office/drawing/2014/main" id="{5C74A7F7-FA92-76FE-B5AC-DA4FC6246BA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7894623"/>
              </p:ext>
            </p:extLst>
          </p:nvPr>
        </p:nvGraphicFramePr>
        <p:xfrm>
          <a:off x="494805" y="1276597"/>
          <a:ext cx="10636662" cy="47093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48759">
                  <a:extLst>
                    <a:ext uri="{9D8B030D-6E8A-4147-A177-3AD203B41FA5}">
                      <a16:colId xmlns:a16="http://schemas.microsoft.com/office/drawing/2014/main" val="4129424827"/>
                    </a:ext>
                  </a:extLst>
                </a:gridCol>
                <a:gridCol w="5329381">
                  <a:extLst>
                    <a:ext uri="{9D8B030D-6E8A-4147-A177-3AD203B41FA5}">
                      <a16:colId xmlns:a16="http://schemas.microsoft.com/office/drawing/2014/main" val="3449407383"/>
                    </a:ext>
                  </a:extLst>
                </a:gridCol>
                <a:gridCol w="2458522">
                  <a:extLst>
                    <a:ext uri="{9D8B030D-6E8A-4147-A177-3AD203B41FA5}">
                      <a16:colId xmlns:a16="http://schemas.microsoft.com/office/drawing/2014/main" val="2657184939"/>
                    </a:ext>
                  </a:extLst>
                </a:gridCol>
              </a:tblGrid>
              <a:tr h="456368">
                <a:tc>
                  <a:txBody>
                    <a:bodyPr/>
                    <a:lstStyle/>
                    <a:p>
                      <a:r>
                        <a:rPr kumimoji="0" lang="it-IT" sz="24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APERTURA</a:t>
                      </a:r>
                      <a:endParaRPr lang="it-IT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2400">
                          <a:solidFill>
                            <a:schemeClr val="tx1"/>
                          </a:solidFill>
                        </a:rPr>
                        <a:t>Sezione CENTRALE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it-IT" sz="2400">
                          <a:solidFill>
                            <a:schemeClr val="tx1"/>
                          </a:solidFill>
                        </a:rPr>
                        <a:t>CHIUSURA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79603066"/>
                  </a:ext>
                </a:extLst>
              </a:tr>
              <a:tr h="4252199">
                <a:tc>
                  <a:txBody>
                    <a:bodyPr/>
                    <a:lstStyle/>
                    <a:p>
                      <a:pPr marL="457200" indent="-457200">
                        <a:buFont typeface="Arial"/>
                        <a:buChar char="•"/>
                      </a:pPr>
                      <a:endParaRPr lang="it-IT" sz="2400" b="0">
                        <a:solidFill>
                          <a:srgbClr val="FF0000"/>
                        </a:solidFill>
                        <a:latin typeface="+mn-lt"/>
                      </a:endParaRPr>
                    </a:p>
                    <a:p>
                      <a:pPr marL="457200" marR="0" lvl="0" indent="-4572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lang="it-IT" sz="2000" kern="1200">
                          <a:solidFill>
                            <a:srgbClr val="7030A0"/>
                          </a:solidFill>
                          <a:latin typeface="+mn-lt"/>
                          <a:ea typeface="+mn-ea"/>
                          <a:cs typeface="+mn-cs"/>
                        </a:rPr>
                        <a:t>No fasi isolate: ciascuna si riverbera nell’altra e si riprendono vicendevolmente:</a:t>
                      </a:r>
                      <a:r>
                        <a:rPr lang="it-IT" sz="2000" kern="1200" baseline="0">
                          <a:solidFill>
                            <a:srgbClr val="7030A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it-IT" sz="2000" b="0" i="1">
                          <a:solidFill>
                            <a:srgbClr val="7030A0"/>
                          </a:solidFill>
                          <a:latin typeface="+mn-lt"/>
                        </a:rPr>
                        <a:t>agganciare</a:t>
                      </a:r>
                    </a:p>
                    <a:p>
                      <a:pPr marL="0" lvl="0" indent="0">
                        <a:buNone/>
                      </a:pPr>
                      <a:endParaRPr lang="it-IT" sz="2000" b="0">
                        <a:solidFill>
                          <a:srgbClr val="FF0000"/>
                        </a:solidFill>
                        <a:latin typeface="+mn-lt"/>
                      </a:endParaRPr>
                    </a:p>
                    <a:p>
                      <a:pPr marL="457200" indent="-457200">
                        <a:buFont typeface="Arial"/>
                        <a:buChar char="•"/>
                      </a:pPr>
                      <a:r>
                        <a:rPr lang="it-IT" sz="2000">
                          <a:solidFill>
                            <a:srgbClr val="7030A0"/>
                          </a:solidFill>
                          <a:latin typeface="+mn-lt"/>
                        </a:rPr>
                        <a:t>obiettivi</a:t>
                      </a:r>
                      <a:r>
                        <a:rPr lang="it-IT" sz="2000">
                          <a:solidFill>
                            <a:srgbClr val="FF0000"/>
                          </a:solidFill>
                          <a:latin typeface="+mn-lt"/>
                        </a:rPr>
                        <a:t> </a:t>
                      </a:r>
                      <a:r>
                        <a:rPr lang="it-IT" sz="2000">
                          <a:solidFill>
                            <a:srgbClr val="7030A0"/>
                          </a:solidFill>
                          <a:latin typeface="+mn-lt"/>
                        </a:rPr>
                        <a:t>dichiarati</a:t>
                      </a:r>
                      <a:r>
                        <a:rPr lang="it-IT" sz="2000" b="0" i="0" u="none" strike="noStrike" noProof="0">
                          <a:solidFill>
                            <a:srgbClr val="7030A0"/>
                          </a:solidFill>
                          <a:latin typeface="+mn-lt"/>
                          <a:ea typeface="Calibri"/>
                          <a:cs typeface="Calibri"/>
                        </a:rPr>
                        <a:t> </a:t>
                      </a:r>
                    </a:p>
                    <a:p>
                      <a:pPr marL="0" lvl="0" indent="0">
                        <a:buNone/>
                      </a:pPr>
                      <a:endParaRPr lang="it-IT" sz="2000" b="0" i="0" u="none" strike="noStrike" noProof="0">
                        <a:solidFill>
                          <a:srgbClr val="FF0000"/>
                        </a:solidFill>
                        <a:latin typeface="+mn-lt"/>
                        <a:ea typeface="Calibri"/>
                        <a:cs typeface="Calibri"/>
                      </a:endParaRPr>
                    </a:p>
                    <a:p>
                      <a:pPr marL="457200" lvl="0" indent="-45720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it-IT" sz="2000" b="0" i="0" u="none" strike="noStrike" noProof="0">
                          <a:solidFill>
                            <a:srgbClr val="7030A0"/>
                          </a:solidFill>
                          <a:latin typeface="+mn-lt"/>
                          <a:ea typeface="Calibri"/>
                          <a:cs typeface="Calibri"/>
                        </a:rPr>
                        <a:t>Introduzione/ </a:t>
                      </a:r>
                      <a:r>
                        <a:rPr lang="it-IT" sz="2000" b="0" i="0" u="none" strike="noStrike" noProof="0" err="1">
                          <a:solidFill>
                            <a:srgbClr val="7030A0"/>
                          </a:solidFill>
                          <a:latin typeface="+mn-lt"/>
                          <a:ea typeface="Calibri"/>
                          <a:cs typeface="Calibri"/>
                        </a:rPr>
                        <a:t>warming</a:t>
                      </a:r>
                      <a:r>
                        <a:rPr lang="it-IT" sz="2000" b="0" i="0" u="none" strike="noStrike" noProof="0">
                          <a:solidFill>
                            <a:srgbClr val="7030A0"/>
                          </a:solidFill>
                          <a:latin typeface="+mn-lt"/>
                          <a:ea typeface="Calibri"/>
                          <a:cs typeface="Calibri"/>
                        </a:rPr>
                        <a:t> up</a:t>
                      </a:r>
                    </a:p>
                    <a:p>
                      <a:pPr marL="457200" lvl="0" indent="-457200">
                        <a:buFont typeface="Arial"/>
                        <a:buChar char="•"/>
                      </a:pPr>
                      <a:endParaRPr lang="it-IT" sz="2400">
                        <a:solidFill>
                          <a:srgbClr val="FF0000"/>
                        </a:solidFill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>
                        <a:buFont typeface="Arial"/>
                        <a:buNone/>
                      </a:pPr>
                      <a:endParaRPr lang="it-IT" sz="2400">
                        <a:solidFill>
                          <a:srgbClr val="FF0000"/>
                        </a:solidFill>
                        <a:latin typeface="+mn-lt"/>
                      </a:endParaRPr>
                    </a:p>
                    <a:p>
                      <a:pPr marL="457200" lvl="0" indent="-457200">
                        <a:buFont typeface="Arial"/>
                        <a:buChar char="•"/>
                      </a:pPr>
                      <a:r>
                        <a:rPr lang="it-IT" sz="2000">
                          <a:solidFill>
                            <a:srgbClr val="7030A0"/>
                          </a:solidFill>
                          <a:latin typeface="+mn-lt"/>
                        </a:rPr>
                        <a:t>Dall’esperienza vicina, senso-motoria, alla traduzione</a:t>
                      </a:r>
                      <a:r>
                        <a:rPr lang="it-IT" sz="2000" baseline="0">
                          <a:solidFill>
                            <a:srgbClr val="7030A0"/>
                          </a:solidFill>
                          <a:latin typeface="+mn-lt"/>
                        </a:rPr>
                        <a:t> /rielaborazione simbolica, alla concettualizzazione astratta (verbale etc.);</a:t>
                      </a:r>
                    </a:p>
                    <a:p>
                      <a:pPr marL="457200" marR="0" lvl="0" indent="-4572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Char char="•"/>
                        <a:tabLst/>
                        <a:defRPr/>
                      </a:pPr>
                      <a:r>
                        <a:rPr lang="it-IT" sz="2000">
                          <a:solidFill>
                            <a:srgbClr val="7030A0"/>
                          </a:solidFill>
                          <a:latin typeface="+mn-lt"/>
                        </a:rPr>
                        <a:t>Fasi e attività interconnesse  per la progressione incrementale (della conoscenza);</a:t>
                      </a:r>
                    </a:p>
                    <a:p>
                      <a:pPr marL="457200" indent="-457200">
                        <a:buFont typeface="Arial"/>
                        <a:buChar char="•"/>
                      </a:pPr>
                      <a:r>
                        <a:rPr lang="it-IT" sz="2000">
                          <a:solidFill>
                            <a:srgbClr val="7030A0"/>
                          </a:solidFill>
                          <a:latin typeface="+mn-lt"/>
                        </a:rPr>
                        <a:t>Fasi</a:t>
                      </a:r>
                      <a:r>
                        <a:rPr lang="it-IT" sz="2000" baseline="0">
                          <a:solidFill>
                            <a:srgbClr val="7030A0"/>
                          </a:solidFill>
                          <a:latin typeface="+mn-lt"/>
                        </a:rPr>
                        <a:t> </a:t>
                      </a:r>
                      <a:r>
                        <a:rPr lang="it-IT" sz="2000">
                          <a:solidFill>
                            <a:srgbClr val="7030A0"/>
                          </a:solidFill>
                          <a:latin typeface="+mn-lt"/>
                        </a:rPr>
                        <a:t>in</a:t>
                      </a:r>
                      <a:r>
                        <a:rPr lang="it-IT" sz="2000" baseline="0">
                          <a:solidFill>
                            <a:srgbClr val="7030A0"/>
                          </a:solidFill>
                          <a:latin typeface="+mn-lt"/>
                        </a:rPr>
                        <a:t> progressione evolutiva (degli apprendimenti)</a:t>
                      </a:r>
                    </a:p>
                    <a:p>
                      <a:pPr marL="457200" indent="-457200" algn="l" defTabSz="914400" rtl="0" eaLnBrk="1" latinLnBrk="0" hangingPunct="1">
                        <a:buFont typeface="Arial"/>
                        <a:buChar char="•"/>
                      </a:pPr>
                      <a:r>
                        <a:rPr lang="it-IT" sz="2000" kern="1200">
                          <a:solidFill>
                            <a:srgbClr val="7030A0"/>
                          </a:solidFill>
                          <a:latin typeface="+mn-lt"/>
                          <a:ea typeface="+mn-ea"/>
                          <a:cs typeface="+mn-cs"/>
                        </a:rPr>
                        <a:t>Differenziazione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457200" indent="-457200">
                        <a:buFont typeface="Arial"/>
                        <a:buChar char="•"/>
                      </a:pPr>
                      <a:endParaRPr lang="it-IT" sz="2400">
                        <a:solidFill>
                          <a:srgbClr val="FF0000"/>
                        </a:solidFill>
                        <a:latin typeface="+mn-lt"/>
                      </a:endParaRPr>
                    </a:p>
                    <a:p>
                      <a:pPr marL="457200" lvl="0" indent="-457200">
                        <a:buFont typeface="Arial"/>
                        <a:buChar char="•"/>
                      </a:pPr>
                      <a:r>
                        <a:rPr lang="it-IT" sz="2000">
                          <a:solidFill>
                            <a:srgbClr val="7030A0"/>
                          </a:solidFill>
                          <a:latin typeface="+mn-lt"/>
                        </a:rPr>
                        <a:t>coerente con l’obiettivo</a:t>
                      </a:r>
                    </a:p>
                    <a:p>
                      <a:pPr marL="0" lvl="0" indent="0">
                        <a:buNone/>
                      </a:pPr>
                      <a:endParaRPr lang="it-IT" sz="2000">
                        <a:solidFill>
                          <a:srgbClr val="7030A0"/>
                        </a:solidFill>
                        <a:latin typeface="+mn-lt"/>
                      </a:endParaRPr>
                    </a:p>
                    <a:p>
                      <a:pPr marL="457200" lvl="0" indent="-457200">
                        <a:buFont typeface="Arial"/>
                        <a:buChar char="•"/>
                      </a:pPr>
                      <a:r>
                        <a:rPr lang="it-IT" sz="2000">
                          <a:solidFill>
                            <a:srgbClr val="7030A0"/>
                          </a:solidFill>
                          <a:latin typeface="+mn-lt"/>
                        </a:rPr>
                        <a:t>sintesi di quanto                     realizzato/</a:t>
                      </a:r>
                      <a:r>
                        <a:rPr lang="it-IT" sz="2000" baseline="0">
                          <a:solidFill>
                            <a:srgbClr val="7030A0"/>
                          </a:solidFill>
                          <a:latin typeface="+mn-lt"/>
                        </a:rPr>
                        <a:t> appreso</a:t>
                      </a:r>
                      <a:endParaRPr lang="it-IT" sz="2000">
                        <a:solidFill>
                          <a:srgbClr val="7030A0"/>
                        </a:solidFill>
                        <a:latin typeface="+mn-lt"/>
                      </a:endParaRPr>
                    </a:p>
                    <a:p>
                      <a:pPr marL="0" lvl="0" indent="0">
                        <a:buNone/>
                      </a:pPr>
                      <a:endParaRPr lang="it-IT" sz="2000">
                        <a:solidFill>
                          <a:srgbClr val="7030A0"/>
                        </a:solidFill>
                        <a:latin typeface="+mn-lt"/>
                      </a:endParaRPr>
                    </a:p>
                    <a:p>
                      <a:pPr marL="457200" lvl="0" indent="-457200">
                        <a:buFont typeface="Arial"/>
                        <a:buChar char="•"/>
                      </a:pPr>
                      <a:r>
                        <a:rPr lang="it-IT" sz="2000">
                          <a:solidFill>
                            <a:srgbClr val="7030A0"/>
                          </a:solidFill>
                          <a:latin typeface="+mn-lt"/>
                        </a:rPr>
                        <a:t>Restituzione, comunicazione,                     condivisione</a:t>
                      </a:r>
                    </a:p>
                    <a:p>
                      <a:endParaRPr lang="it-IT" sz="240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1244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130395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5AD1DE7-6366-12C7-BDE5-68EFF80C4F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C179F42-08B5-4E1D-B45B-F20A393208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5197" y="147540"/>
            <a:ext cx="11503343" cy="1652133"/>
          </a:xfrm>
          <a:solidFill>
            <a:srgbClr val="2A9FBA">
              <a:alpha val="80000"/>
            </a:srgbClr>
          </a:solidFill>
        </p:spPr>
        <p:txBody>
          <a:bodyPr>
            <a:noAutofit/>
          </a:bodyPr>
          <a:lstStyle/>
          <a:p>
            <a:pPr>
              <a:defRPr/>
            </a:pPr>
            <a:r>
              <a:rPr lang="it-IT" sz="2400" b="1">
                <a:solidFill>
                  <a:srgbClr val="0070C0"/>
                </a:solidFill>
                <a:highlight>
                  <a:srgbClr val="FFFFFF"/>
                </a:highlight>
                <a:latin typeface="+mn-lt"/>
                <a:cs typeface="Times New Roman"/>
              </a:rPr>
              <a:t>Valutazione in itinere sulla progettazione in funzione della sua realizzazione </a:t>
            </a:r>
            <a:endParaRPr lang="it-IT" sz="2400">
              <a:solidFill>
                <a:srgbClr val="0070C0"/>
              </a:solidFill>
              <a:latin typeface="+mn-lt"/>
            </a:endParaRP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7528C01F-6227-A73C-F02C-478159A5C3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38016" y="1341001"/>
            <a:ext cx="2410524" cy="77322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7" name="Immagine 6">
            <a:extLst>
              <a:ext uri="{FF2B5EF4-FFF2-40B4-BE49-F238E27FC236}">
                <a16:creationId xmlns:a16="http://schemas.microsoft.com/office/drawing/2014/main" id="{71D69016-5742-AE82-2F15-A58CFEC1ACEC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35000"/>
          </a:blip>
          <a:stretch>
            <a:fillRect/>
          </a:stretch>
        </p:blipFill>
        <p:spPr>
          <a:xfrm>
            <a:off x="10731366" y="5506325"/>
            <a:ext cx="1298561" cy="1292464"/>
          </a:xfrm>
          <a:prstGeom prst="rect">
            <a:avLst/>
          </a:prstGeom>
        </p:spPr>
      </p:pic>
      <p:graphicFrame>
        <p:nvGraphicFramePr>
          <p:cNvPr id="9" name="Diagramma 8">
            <a:extLst>
              <a:ext uri="{FF2B5EF4-FFF2-40B4-BE49-F238E27FC236}">
                <a16:creationId xmlns:a16="http://schemas.microsoft.com/office/drawing/2014/main" id="{5052E0DE-E84B-072C-2C83-47F425243B6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97599031"/>
              </p:ext>
            </p:extLst>
          </p:nvPr>
        </p:nvGraphicFramePr>
        <p:xfrm>
          <a:off x="5215278" y="970231"/>
          <a:ext cx="6167358" cy="62537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26" name="CasellaDiTesto 25">
            <a:extLst>
              <a:ext uri="{FF2B5EF4-FFF2-40B4-BE49-F238E27FC236}">
                <a16:creationId xmlns:a16="http://schemas.microsoft.com/office/drawing/2014/main" id="{7B3A1582-EFBF-B324-70F4-13018619775C}"/>
              </a:ext>
            </a:extLst>
          </p:cNvPr>
          <p:cNvSpPr txBox="1"/>
          <p:nvPr/>
        </p:nvSpPr>
        <p:spPr>
          <a:xfrm>
            <a:off x="775855" y="2665952"/>
            <a:ext cx="3973519" cy="286232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it-IT" sz="2000">
                <a:solidFill>
                  <a:srgbClr val="002060"/>
                </a:solidFill>
                <a:ea typeface="Calibri"/>
                <a:cs typeface="Calibri"/>
              </a:rPr>
              <a:t>Le fasi della progettazione sono interdipendenti. </a:t>
            </a:r>
          </a:p>
          <a:p>
            <a:r>
              <a:rPr lang="it-IT" sz="2000">
                <a:solidFill>
                  <a:srgbClr val="002060"/>
                </a:solidFill>
                <a:ea typeface="Calibri"/>
                <a:cs typeface="Calibri"/>
              </a:rPr>
              <a:t>I risultati della precedente, in termini di apprendimento, influenzano quella successiva.</a:t>
            </a:r>
          </a:p>
          <a:p>
            <a:endParaRPr lang="it-IT" sz="2000">
              <a:solidFill>
                <a:srgbClr val="002060"/>
              </a:solidFill>
              <a:ea typeface="Calibri"/>
              <a:cs typeface="Calibri"/>
            </a:endParaRPr>
          </a:p>
          <a:p>
            <a:r>
              <a:rPr lang="it-IT" sz="2000">
                <a:solidFill>
                  <a:srgbClr val="002060"/>
                </a:solidFill>
                <a:ea typeface="Calibri"/>
                <a:cs typeface="Calibri"/>
              </a:rPr>
              <a:t>In base a quanto emerge in una fase, come docente, rivedrò la fase successiva.</a:t>
            </a:r>
          </a:p>
        </p:txBody>
      </p:sp>
    </p:spTree>
    <p:extLst>
      <p:ext uri="{BB962C8B-B14F-4D97-AF65-F5344CB8AC3E}">
        <p14:creationId xmlns:p14="http://schemas.microsoft.com/office/powerpoint/2010/main" val="34116065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9931E88-6436-7889-2D81-CD15DB637E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F5CEF60-6E49-BA62-D878-6DC76AE00F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6817" y="268492"/>
            <a:ext cx="11503343" cy="1325563"/>
          </a:xfrm>
          <a:solidFill>
            <a:srgbClr val="2A9FBA">
              <a:alpha val="80000"/>
            </a:srgbClr>
          </a:solidFill>
        </p:spPr>
        <p:txBody>
          <a:bodyPr>
            <a:noAutofit/>
          </a:bodyPr>
          <a:lstStyle/>
          <a:p>
            <a:pPr>
              <a:spcBef>
                <a:spcPts val="1000"/>
              </a:spcBef>
              <a:defRPr/>
            </a:pPr>
            <a:r>
              <a:rPr lang="it-IT" sz="2800" b="1">
                <a:solidFill>
                  <a:srgbClr val="0070C0"/>
                </a:solidFill>
                <a:highlight>
                  <a:srgbClr val="FFFFFF"/>
                </a:highlight>
                <a:latin typeface="+mn-lt"/>
              </a:rPr>
              <a:t>Descrivere la progettazione/ realizzazione ci porta a …ripensarci</a:t>
            </a:r>
            <a:endParaRPr lang="it-IT" sz="2800" b="1">
              <a:solidFill>
                <a:srgbClr val="0070C0"/>
              </a:solidFill>
              <a:highlight>
                <a:srgbClr val="FFFFFF"/>
              </a:highlight>
              <a:latin typeface="+mn-lt"/>
              <a:ea typeface="Calibri"/>
              <a:cs typeface="Calibri"/>
            </a:endParaRPr>
          </a:p>
        </p:txBody>
      </p:sp>
      <p:sp>
        <p:nvSpPr>
          <p:cNvPr id="6" name="Segnaposto testo 5">
            <a:extLst>
              <a:ext uri="{FF2B5EF4-FFF2-40B4-BE49-F238E27FC236}">
                <a16:creationId xmlns:a16="http://schemas.microsoft.com/office/drawing/2014/main" id="{7260B80B-A6B6-BC86-E198-E407D192A0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812348" y="1645919"/>
            <a:ext cx="5886940" cy="1783081"/>
          </a:xfrm>
        </p:spPr>
        <p:txBody>
          <a:bodyPr>
            <a:normAutofit/>
          </a:bodyPr>
          <a:lstStyle/>
          <a:p>
            <a:pPr algn="ctr"/>
            <a:endParaRPr lang="it-IT" sz="4000">
              <a:solidFill>
                <a:srgbClr val="2A9FBA"/>
              </a:solidFill>
              <a:ea typeface="Calibri"/>
              <a:cs typeface="Calibri"/>
            </a:endParaRPr>
          </a:p>
          <a:p>
            <a:endParaRPr lang="it-IT"/>
          </a:p>
        </p:txBody>
      </p:sp>
      <p:sp>
        <p:nvSpPr>
          <p:cNvPr id="5" name="Segnaposto contenuto 4">
            <a:extLst>
              <a:ext uri="{FF2B5EF4-FFF2-40B4-BE49-F238E27FC236}">
                <a16:creationId xmlns:a16="http://schemas.microsoft.com/office/drawing/2014/main" id="{FE6D5903-DD66-614D-ED56-909DE2D231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95378" y="4030152"/>
            <a:ext cx="3445561" cy="1673433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buFont typeface="Wingdings" panose="020B0604020202020204" pitchFamily="34" charset="0"/>
              <a:buChar char="ü"/>
            </a:pPr>
            <a:r>
              <a:rPr lang="it-IT" sz="2000" b="1">
                <a:solidFill>
                  <a:srgbClr val="002060"/>
                </a:solidFill>
                <a:ea typeface="Calibri"/>
                <a:cs typeface="Calibri"/>
              </a:rPr>
              <a:t>Su COSA?</a:t>
            </a:r>
            <a:endParaRPr lang="en-US"/>
          </a:p>
          <a:p>
            <a:pPr>
              <a:buFont typeface="Wingdings" panose="020B0604020202020204" pitchFamily="34" charset="0"/>
              <a:buChar char="ü"/>
            </a:pPr>
            <a:r>
              <a:rPr lang="it-IT" sz="2000" b="1">
                <a:solidFill>
                  <a:srgbClr val="002060"/>
                </a:solidFill>
                <a:ea typeface="Calibri"/>
                <a:cs typeface="Calibri"/>
              </a:rPr>
              <a:t>elaborazione PROGETTUALE,  </a:t>
            </a:r>
          </a:p>
          <a:p>
            <a:pPr>
              <a:buFont typeface="Wingdings" panose="020B0604020202020204" pitchFamily="34" charset="0"/>
              <a:buChar char="ü"/>
            </a:pPr>
            <a:r>
              <a:rPr lang="it-IT" sz="2000" b="1">
                <a:solidFill>
                  <a:srgbClr val="002060"/>
                </a:solidFill>
                <a:ea typeface="Calibri"/>
                <a:cs typeface="Calibri"/>
              </a:rPr>
              <a:t>REALIZZAZIONE PRATICA,</a:t>
            </a:r>
          </a:p>
          <a:p>
            <a:pPr>
              <a:buFont typeface="Wingdings" panose="020B0604020202020204" pitchFamily="34" charset="0"/>
              <a:buChar char="ü"/>
            </a:pPr>
            <a:r>
              <a:rPr lang="it-IT" sz="2000" b="1">
                <a:solidFill>
                  <a:srgbClr val="002060"/>
                </a:solidFill>
                <a:ea typeface="Calibri"/>
                <a:cs typeface="Calibri"/>
              </a:rPr>
              <a:t>MODIFICAZIONE!</a:t>
            </a:r>
          </a:p>
          <a:p>
            <a:pPr>
              <a:buFont typeface="Wingdings" panose="020B0604020202020204" pitchFamily="34" charset="0"/>
              <a:buChar char="ü"/>
            </a:pPr>
            <a:endParaRPr lang="it-IT"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7" name="Immagine 6">
            <a:extLst>
              <a:ext uri="{FF2B5EF4-FFF2-40B4-BE49-F238E27FC236}">
                <a16:creationId xmlns:a16="http://schemas.microsoft.com/office/drawing/2014/main" id="{BC57FB50-9F01-2BD5-7E42-8E2D1A1B89C6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35000"/>
          </a:blip>
          <a:stretch>
            <a:fillRect/>
          </a:stretch>
        </p:blipFill>
        <p:spPr>
          <a:xfrm>
            <a:off x="10731366" y="5506325"/>
            <a:ext cx="1298561" cy="1292464"/>
          </a:xfrm>
          <a:prstGeom prst="rect">
            <a:avLst/>
          </a:prstGeom>
        </p:spPr>
      </p:pic>
      <p:sp>
        <p:nvSpPr>
          <p:cNvPr id="3" name="Ovale 2"/>
          <p:cNvSpPr/>
          <p:nvPr/>
        </p:nvSpPr>
        <p:spPr>
          <a:xfrm>
            <a:off x="796502" y="1715556"/>
            <a:ext cx="3039130" cy="1888072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2000"/>
              <a:t>Ripensamento METACOGNITIVO</a:t>
            </a:r>
          </a:p>
        </p:txBody>
      </p:sp>
      <p:sp>
        <p:nvSpPr>
          <p:cNvPr id="10" name="Ovale 9"/>
          <p:cNvSpPr/>
          <p:nvPr/>
        </p:nvSpPr>
        <p:spPr>
          <a:xfrm>
            <a:off x="6770564" y="1715556"/>
            <a:ext cx="3173445" cy="1835559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2000"/>
              <a:t>RIFLESSIONE</a:t>
            </a:r>
          </a:p>
          <a:p>
            <a:pPr algn="ctr"/>
            <a:r>
              <a:rPr lang="it-IT" sz="2000"/>
              <a:t>AUTOVALUTAZIONE</a:t>
            </a:r>
          </a:p>
        </p:txBody>
      </p:sp>
      <p:sp>
        <p:nvSpPr>
          <p:cNvPr id="14" name="Segnaposto contenuto 4">
            <a:extLst>
              <a:ext uri="{FF2B5EF4-FFF2-40B4-BE49-F238E27FC236}">
                <a16:creationId xmlns:a16="http://schemas.microsoft.com/office/drawing/2014/main" id="{FE6D5903-DD66-614D-ED56-909DE2D231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26055" y="3835123"/>
            <a:ext cx="6474691" cy="2612313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buFont typeface="Wingdings"/>
              <a:buChar char="ü"/>
            </a:pPr>
            <a:r>
              <a:rPr lang="it-IT" sz="2000" b="1">
                <a:solidFill>
                  <a:srgbClr val="002060"/>
                </a:solidFill>
                <a:ea typeface="Calibri"/>
                <a:cs typeface="Calibri"/>
              </a:rPr>
              <a:t>Il «pensare adesso cosa ho pensato»…</a:t>
            </a:r>
            <a:endParaRPr lang="en-US">
              <a:ea typeface="Calibri" panose="020F0502020204030204"/>
              <a:cs typeface="Calibri" panose="020F0502020204030204"/>
            </a:endParaRPr>
          </a:p>
          <a:p>
            <a:pPr>
              <a:buFont typeface="Wingdings"/>
              <a:buChar char="ü"/>
            </a:pPr>
            <a:r>
              <a:rPr lang="it-IT" sz="2000" b="1">
                <a:solidFill>
                  <a:srgbClr val="002060"/>
                </a:solidFill>
                <a:ea typeface="Calibri"/>
                <a:cs typeface="Calibri"/>
              </a:rPr>
              <a:t>…in funzione del CAMBIAMENTO (di ciò che ho pensato, di ciò che ho fatto…)</a:t>
            </a:r>
          </a:p>
          <a:p>
            <a:pPr>
              <a:buFont typeface="Wingdings"/>
              <a:buChar char="ü"/>
            </a:pPr>
            <a:r>
              <a:rPr lang="it-IT" sz="2000" b="1">
                <a:solidFill>
                  <a:srgbClr val="002060"/>
                </a:solidFill>
                <a:ea typeface="Calibri"/>
                <a:cs typeface="Calibri"/>
              </a:rPr>
              <a:t>Cosa mi fa ipotizzare adesso, se dovessi rifare </a:t>
            </a:r>
            <a:r>
              <a:rPr lang="it-IT" sz="2000" b="1" err="1">
                <a:solidFill>
                  <a:srgbClr val="002060"/>
                </a:solidFill>
                <a:ea typeface="Calibri"/>
                <a:cs typeface="Calibri"/>
              </a:rPr>
              <a:t>l’UdA</a:t>
            </a:r>
            <a:r>
              <a:rPr lang="it-IT" sz="2000" b="1">
                <a:solidFill>
                  <a:srgbClr val="002060"/>
                </a:solidFill>
                <a:ea typeface="Calibri"/>
                <a:cs typeface="Calibri"/>
              </a:rPr>
              <a:t>? Cosa cambierei e PERCHE’?</a:t>
            </a:r>
          </a:p>
          <a:p>
            <a:pPr>
              <a:buFont typeface="Wingdings"/>
              <a:buChar char="ü"/>
            </a:pPr>
            <a:r>
              <a:rPr lang="it-IT" sz="2000" b="1">
                <a:solidFill>
                  <a:srgbClr val="002060"/>
                </a:solidFill>
                <a:ea typeface="Calibri"/>
                <a:cs typeface="Calibri"/>
              </a:rPr>
              <a:t>E COSA MI PORTA IN PIU’ SULLA MIA PROFESSIONALITA’ DOCENTE? (BILANCIO FINALE DI COMPETENZE)</a:t>
            </a:r>
            <a:endParaRPr lang="it-IT">
              <a:ea typeface="Calibri" panose="020F0502020204030204"/>
              <a:cs typeface="Calibri" panose="020F0502020204030204"/>
            </a:endParaRPr>
          </a:p>
          <a:p>
            <a:pPr>
              <a:buFont typeface="Wingdings"/>
              <a:buChar char="ü"/>
            </a:pPr>
            <a:endParaRPr lang="it-IT" sz="200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116737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66785" y="464094"/>
            <a:ext cx="10880270" cy="773223"/>
          </a:xfrm>
          <a:solidFill>
            <a:srgbClr val="2A9FBA">
              <a:alpha val="80000"/>
            </a:srgbClr>
          </a:solidFill>
        </p:spPr>
        <p:txBody>
          <a:bodyPr>
            <a:noAutofit/>
          </a:bodyPr>
          <a:lstStyle/>
          <a:p>
            <a:r>
              <a:rPr lang="it-IT" sz="3200" b="1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CONCLUSIONE DELL’ANNUALITA</a:t>
            </a:r>
            <a:r>
              <a:rPr lang="it-IT" sz="2400" b="1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’</a:t>
            </a:r>
            <a:endParaRPr lang="it-IT" sz="2400" i="1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838200" y="884062"/>
            <a:ext cx="10515600" cy="125489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it-IT" b="1">
              <a:solidFill>
                <a:srgbClr val="18355A"/>
              </a:solidFill>
              <a:highlight>
                <a:srgbClr val="FFFFFF"/>
              </a:highlight>
              <a:ea typeface="Calibri"/>
              <a:cs typeface="Calibri"/>
            </a:endParaRPr>
          </a:p>
          <a:p>
            <a:pPr marL="0" indent="0">
              <a:buNone/>
            </a:pPr>
            <a:r>
              <a:rPr lang="it-IT" b="1">
                <a:solidFill>
                  <a:srgbClr val="18355A"/>
                </a:solidFill>
                <a:highlight>
                  <a:srgbClr val="FFFFFF"/>
                </a:highlight>
                <a:ea typeface="Calibri"/>
                <a:cs typeface="Calibri"/>
              </a:rPr>
              <a:t>				</a:t>
            </a: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36531" y="464095"/>
            <a:ext cx="2410524" cy="77322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7" name="CasellaDiTesto 6">
            <a:extLst>
              <a:ext uri="{FF2B5EF4-FFF2-40B4-BE49-F238E27FC236}">
                <a16:creationId xmlns:a16="http://schemas.microsoft.com/office/drawing/2014/main" id="{0554C7DF-B452-A3EE-8286-DAD2ED01C6E3}"/>
              </a:ext>
            </a:extLst>
          </p:cNvPr>
          <p:cNvSpPr txBox="1"/>
          <p:nvPr/>
        </p:nvSpPr>
        <p:spPr>
          <a:xfrm>
            <a:off x="1231963" y="2138952"/>
            <a:ext cx="994991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it-IT" sz="4000" b="1" i="1">
                <a:solidFill>
                  <a:schemeClr val="accent3">
                    <a:lumMod val="75000"/>
                  </a:schemeClr>
                </a:solidFill>
              </a:rPr>
              <a:t>“Se insegni oggi come insegnavi ieri, </a:t>
            </a:r>
          </a:p>
          <a:p>
            <a:pPr lvl="0">
              <a:defRPr/>
            </a:pPr>
            <a:r>
              <a:rPr lang="it-IT" sz="4000" b="1" i="1">
                <a:solidFill>
                  <a:schemeClr val="accent3">
                    <a:lumMod val="75000"/>
                  </a:schemeClr>
                </a:solidFill>
              </a:rPr>
              <a:t>rubi il domani ai tuoi studenti.”</a:t>
            </a:r>
            <a:endParaRPr lang="it-IT" sz="4000" b="1">
              <a:solidFill>
                <a:schemeClr val="accent3">
                  <a:lumMod val="75000"/>
                </a:schemeClr>
              </a:solidFill>
            </a:endParaRPr>
          </a:p>
          <a:p>
            <a:endParaRPr lang="it-IT" sz="2800"/>
          </a:p>
        </p:txBody>
      </p:sp>
      <p:sp>
        <p:nvSpPr>
          <p:cNvPr id="9" name="CasellaDiTesto 8">
            <a:extLst>
              <a:ext uri="{FF2B5EF4-FFF2-40B4-BE49-F238E27FC236}">
                <a16:creationId xmlns:a16="http://schemas.microsoft.com/office/drawing/2014/main" id="{64B7C540-81DC-C82F-EA4F-35FD2DBF2659}"/>
              </a:ext>
            </a:extLst>
          </p:cNvPr>
          <p:cNvSpPr txBox="1"/>
          <p:nvPr/>
        </p:nvSpPr>
        <p:spPr>
          <a:xfrm>
            <a:off x="8332438" y="3132232"/>
            <a:ext cx="302136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it-IT" sz="3200" b="1">
                <a:solidFill>
                  <a:prstClr val="black"/>
                </a:solidFill>
              </a:rPr>
              <a:t>John Dewey</a:t>
            </a:r>
          </a:p>
          <a:p>
            <a:pPr lvl="0">
              <a:defRPr/>
            </a:pPr>
            <a:endParaRPr lang="it-IT">
              <a:solidFill>
                <a:prstClr val="black"/>
              </a:solidFill>
            </a:endParaRPr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1225B720-443E-8698-F745-8A386ED55148}"/>
              </a:ext>
            </a:extLst>
          </p:cNvPr>
          <p:cNvSpPr txBox="1"/>
          <p:nvPr/>
        </p:nvSpPr>
        <p:spPr>
          <a:xfrm>
            <a:off x="860157" y="4940300"/>
            <a:ext cx="100803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600">
                <a:solidFill>
                  <a:srgbClr val="2A9FBA"/>
                </a:solidFill>
              </a:rPr>
              <a:t>Si ringrazia per il contributo</a:t>
            </a:r>
          </a:p>
          <a:p>
            <a:pPr algn="ctr"/>
            <a:r>
              <a:rPr lang="it-IT" sz="3600">
                <a:solidFill>
                  <a:srgbClr val="2A9FBA"/>
                </a:solidFill>
              </a:rPr>
              <a:t>le </a:t>
            </a:r>
            <a:r>
              <a:rPr lang="it-IT" sz="3600" b="1">
                <a:solidFill>
                  <a:srgbClr val="2A9FBA"/>
                </a:solidFill>
              </a:rPr>
              <a:t>Tutor accoglienti </a:t>
            </a:r>
            <a:r>
              <a:rPr lang="it-IT" sz="3600">
                <a:solidFill>
                  <a:srgbClr val="2A9FBA"/>
                </a:solidFill>
              </a:rPr>
              <a:t>e gli </a:t>
            </a:r>
            <a:r>
              <a:rPr lang="it-IT" sz="3600" b="1" err="1">
                <a:solidFill>
                  <a:srgbClr val="2A9FBA"/>
                </a:solidFill>
              </a:rPr>
              <a:t>Stud.i</a:t>
            </a:r>
            <a:r>
              <a:rPr lang="it-IT" sz="3600" b="1">
                <a:solidFill>
                  <a:srgbClr val="2A9FBA"/>
                </a:solidFill>
              </a:rPr>
              <a:t>/ </a:t>
            </a:r>
            <a:r>
              <a:rPr lang="it-IT" sz="3600" b="1" err="1">
                <a:solidFill>
                  <a:srgbClr val="2A9FBA"/>
                </a:solidFill>
              </a:rPr>
              <a:t>Stud.sse</a:t>
            </a:r>
            <a:r>
              <a:rPr lang="it-IT" sz="3600">
                <a:solidFill>
                  <a:srgbClr val="2A9FBA"/>
                </a:solidFill>
              </a:rPr>
              <a:t>.</a:t>
            </a:r>
          </a:p>
        </p:txBody>
      </p:sp>
      <p:pic>
        <p:nvPicPr>
          <p:cNvPr id="12" name="Immagine 11">
            <a:extLst>
              <a:ext uri="{FF2B5EF4-FFF2-40B4-BE49-F238E27FC236}">
                <a16:creationId xmlns:a16="http://schemas.microsoft.com/office/drawing/2014/main" id="{A7B9594F-2E26-770E-741B-112FC03DB207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35000"/>
          </a:blip>
          <a:stretch>
            <a:fillRect/>
          </a:stretch>
        </p:blipFill>
        <p:spPr>
          <a:xfrm>
            <a:off x="10731366" y="5506325"/>
            <a:ext cx="1298561" cy="1292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9119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88B8AA-2FD8-4499-0002-F49BF0686F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9F9C26C-62D9-CC7D-DE19-AA5ED767C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6785" y="464094"/>
            <a:ext cx="10880270" cy="773223"/>
          </a:xfrm>
          <a:solidFill>
            <a:srgbClr val="2A9FBA">
              <a:alpha val="80000"/>
            </a:srgbClr>
          </a:solidFill>
        </p:spPr>
        <p:txBody>
          <a:bodyPr>
            <a:noAutofit/>
          </a:bodyPr>
          <a:lstStyle/>
          <a:p>
            <a:endParaRPr lang="it-IT" sz="2400" b="1">
              <a:highlight>
                <a:srgbClr val="FFFFFF"/>
              </a:highlight>
              <a:latin typeface="Calibri"/>
              <a:ea typeface="Calibri"/>
              <a:cs typeface="Calibri"/>
            </a:endParaRP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22C8E289-166F-088C-0DD5-D6BCE605BE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84062"/>
            <a:ext cx="10515600" cy="125489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it-IT" b="1">
              <a:solidFill>
                <a:srgbClr val="18355A"/>
              </a:solidFill>
              <a:highlight>
                <a:srgbClr val="FFFFFF"/>
              </a:highlight>
              <a:ea typeface="Calibri"/>
              <a:cs typeface="Calibri"/>
            </a:endParaRPr>
          </a:p>
          <a:p>
            <a:pPr marL="0" indent="0">
              <a:buNone/>
            </a:pPr>
            <a:r>
              <a:rPr lang="it-IT" b="1">
                <a:solidFill>
                  <a:srgbClr val="18355A"/>
                </a:solidFill>
                <a:highlight>
                  <a:srgbClr val="FFFFFF"/>
                </a:highlight>
                <a:ea typeface="Calibri"/>
                <a:cs typeface="Calibri"/>
              </a:rPr>
              <a:t>				</a:t>
            </a: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70CBE624-1F75-B3F1-1AB9-B6C6D0E6A8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36531" y="464095"/>
            <a:ext cx="2410524" cy="77322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10" name="CasellaDiTesto 9">
            <a:extLst>
              <a:ext uri="{FF2B5EF4-FFF2-40B4-BE49-F238E27FC236}">
                <a16:creationId xmlns:a16="http://schemas.microsoft.com/office/drawing/2014/main" id="{C057E2DD-001C-21A0-0E9A-AC79AC0BF2CF}"/>
              </a:ext>
            </a:extLst>
          </p:cNvPr>
          <p:cNvSpPr txBox="1"/>
          <p:nvPr/>
        </p:nvSpPr>
        <p:spPr>
          <a:xfrm>
            <a:off x="837746" y="3108138"/>
            <a:ext cx="10080356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it-IT" sz="3600">
                <a:solidFill>
                  <a:srgbClr val="2A9FBA"/>
                </a:solidFill>
              </a:rPr>
              <a:t>APPROFONDIMENTO</a:t>
            </a:r>
            <a:endParaRPr lang="it-IT"/>
          </a:p>
        </p:txBody>
      </p:sp>
      <p:pic>
        <p:nvPicPr>
          <p:cNvPr id="12" name="Immagine 11">
            <a:extLst>
              <a:ext uri="{FF2B5EF4-FFF2-40B4-BE49-F238E27FC236}">
                <a16:creationId xmlns:a16="http://schemas.microsoft.com/office/drawing/2014/main" id="{65A8E32D-FF67-166D-3F90-4B5A3D16C045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35000"/>
          </a:blip>
          <a:stretch>
            <a:fillRect/>
          </a:stretch>
        </p:blipFill>
        <p:spPr>
          <a:xfrm>
            <a:off x="10731366" y="5506325"/>
            <a:ext cx="1298561" cy="1292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61868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0C1280-6C88-59F0-CB88-8E5AFAB15B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1DAAE12-BFF8-7D06-F01C-62A4C638C1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6817" y="268492"/>
            <a:ext cx="11503343" cy="1325563"/>
          </a:xfrm>
          <a:solidFill>
            <a:srgbClr val="2A9FBA">
              <a:alpha val="80000"/>
            </a:srgbClr>
          </a:solidFill>
        </p:spPr>
        <p:txBody>
          <a:bodyPr>
            <a:noAutofit/>
          </a:bodyPr>
          <a:lstStyle/>
          <a:p>
            <a:pPr>
              <a:spcBef>
                <a:spcPts val="1000"/>
              </a:spcBef>
              <a:defRPr/>
            </a:pPr>
            <a:r>
              <a:rPr lang="it-IT" sz="4000" b="1">
                <a:solidFill>
                  <a:schemeClr val="accent3">
                    <a:lumMod val="75000"/>
                  </a:schemeClr>
                </a:solidFill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Vediamone alcune…</a:t>
            </a: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98D29F82-9A0A-D958-9243-4EA660CB8F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0123" y="581690"/>
            <a:ext cx="2410524" cy="77322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6" name="Segnaposto testo 5">
            <a:extLst>
              <a:ext uri="{FF2B5EF4-FFF2-40B4-BE49-F238E27FC236}">
                <a16:creationId xmlns:a16="http://schemas.microsoft.com/office/drawing/2014/main" id="{17AF252D-304E-5477-4C0C-F890FCD65A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9900" y="1768383"/>
            <a:ext cx="13309601" cy="633824"/>
          </a:xfrm>
        </p:spPr>
        <p:txBody>
          <a:bodyPr>
            <a:normAutofit/>
          </a:bodyPr>
          <a:lstStyle/>
          <a:p>
            <a:endParaRPr lang="it-IT" sz="3600"/>
          </a:p>
          <a:p>
            <a:endParaRPr lang="it-IT" sz="3600"/>
          </a:p>
        </p:txBody>
      </p:sp>
      <p:sp>
        <p:nvSpPr>
          <p:cNvPr id="12" name="Segnaposto contenuto 11">
            <a:extLst>
              <a:ext uri="{FF2B5EF4-FFF2-40B4-BE49-F238E27FC236}">
                <a16:creationId xmlns:a16="http://schemas.microsoft.com/office/drawing/2014/main" id="{2EBA540B-7483-F777-39CB-B4B46722283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296816" y="3407864"/>
            <a:ext cx="10058400" cy="127331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endParaRPr lang="it-IT" sz="3200">
              <a:solidFill>
                <a:srgbClr val="18355A"/>
              </a:solidFill>
              <a:highlight>
                <a:srgbClr val="FFFFFF"/>
              </a:highlight>
              <a:ea typeface="Calibri"/>
              <a:cs typeface="Calibri"/>
            </a:endParaRPr>
          </a:p>
          <a:p>
            <a:pPr marL="0" indent="0" algn="ctr">
              <a:buNone/>
            </a:pPr>
            <a:endParaRPr lang="it-IT" sz="3200" b="1">
              <a:solidFill>
                <a:srgbClr val="2A9FBA"/>
              </a:solidFill>
            </a:endParaRPr>
          </a:p>
        </p:txBody>
      </p:sp>
      <p:sp>
        <p:nvSpPr>
          <p:cNvPr id="5" name="Segnaposto contenuto 4">
            <a:extLst>
              <a:ext uri="{FF2B5EF4-FFF2-40B4-BE49-F238E27FC236}">
                <a16:creationId xmlns:a16="http://schemas.microsoft.com/office/drawing/2014/main" id="{6D9A3A30-45A4-D0E2-EED9-B4DC594015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96816" y="2007530"/>
            <a:ext cx="11298283" cy="140033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it-IT" sz="3200" b="1">
              <a:solidFill>
                <a:srgbClr val="18355A"/>
              </a:solidFill>
              <a:highlight>
                <a:srgbClr val="FFFFFF"/>
              </a:highlight>
              <a:ea typeface="Calibri"/>
              <a:cs typeface="Calibri"/>
            </a:endParaRPr>
          </a:p>
          <a:p>
            <a:pPr marL="0" indent="0">
              <a:buNone/>
            </a:pPr>
            <a:endParaRPr lang="it-IT" sz="3200" b="1">
              <a:solidFill>
                <a:srgbClr val="FF0000"/>
              </a:solidFill>
            </a:endParaRPr>
          </a:p>
        </p:txBody>
      </p:sp>
      <p:pic>
        <p:nvPicPr>
          <p:cNvPr id="8" name="Immagine 7">
            <a:extLst>
              <a:ext uri="{FF2B5EF4-FFF2-40B4-BE49-F238E27FC236}">
                <a16:creationId xmlns:a16="http://schemas.microsoft.com/office/drawing/2014/main" id="{9DFFFA66-61AD-C3FC-4FC3-CD49FDA625EB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35000"/>
          </a:blip>
          <a:stretch>
            <a:fillRect/>
          </a:stretch>
        </p:blipFill>
        <p:spPr>
          <a:xfrm>
            <a:off x="10731366" y="5506325"/>
            <a:ext cx="1298561" cy="1292464"/>
          </a:xfrm>
          <a:prstGeom prst="rect">
            <a:avLst/>
          </a:prstGeom>
        </p:spPr>
      </p:pic>
      <p:sp>
        <p:nvSpPr>
          <p:cNvPr id="10" name="CasellaDiTesto 9">
            <a:extLst>
              <a:ext uri="{FF2B5EF4-FFF2-40B4-BE49-F238E27FC236}">
                <a16:creationId xmlns:a16="http://schemas.microsoft.com/office/drawing/2014/main" id="{3342AFA0-3681-8E14-6532-C89BC83649A0}"/>
              </a:ext>
            </a:extLst>
          </p:cNvPr>
          <p:cNvSpPr txBox="1"/>
          <p:nvPr/>
        </p:nvSpPr>
        <p:spPr>
          <a:xfrm>
            <a:off x="907141" y="2183190"/>
            <a:ext cx="10407403" cy="304698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it-IT" sz="2400">
                <a:solidFill>
                  <a:srgbClr val="002060"/>
                </a:solidFill>
                <a:ea typeface="Calibri"/>
                <a:cs typeface="Calibri"/>
              </a:rPr>
              <a:t>Alcuni esempi di attività di tirocinio svolte in classe:</a:t>
            </a:r>
            <a:endParaRPr lang="it-IT">
              <a:solidFill>
                <a:srgbClr val="002060"/>
              </a:solidFill>
              <a:ea typeface="Calibri"/>
              <a:cs typeface="Calibri"/>
            </a:endParaRPr>
          </a:p>
          <a:p>
            <a:endParaRPr lang="it-IT" sz="2400">
              <a:solidFill>
                <a:srgbClr val="002060"/>
              </a:solidFill>
              <a:ea typeface="Calibri"/>
              <a:cs typeface="Calibri"/>
            </a:endParaRPr>
          </a:p>
          <a:p>
            <a:r>
              <a:rPr lang="it-IT" sz="2400">
                <a:solidFill>
                  <a:srgbClr val="002060"/>
                </a:solidFill>
                <a:ea typeface="Calibri"/>
                <a:cs typeface="Calibri"/>
              </a:rPr>
              <a:t>Intendiamo:</a:t>
            </a:r>
          </a:p>
          <a:p>
            <a:pPr marL="342900" indent="-342900">
              <a:buFont typeface="Calibri"/>
              <a:buChar char="-"/>
            </a:pPr>
            <a:r>
              <a:rPr lang="it-IT" sz="2400">
                <a:solidFill>
                  <a:srgbClr val="002060"/>
                </a:solidFill>
                <a:ea typeface="Calibri"/>
                <a:cs typeface="Calibri"/>
              </a:rPr>
              <a:t>condividere ed evidenziare, attraverso esempi concreti, le pratiche didattiche che esprimono una progettazione coerente nelle sue logiche di fondo;</a:t>
            </a:r>
            <a:endParaRPr lang="it-IT">
              <a:solidFill>
                <a:srgbClr val="002060"/>
              </a:solidFill>
              <a:ea typeface="Calibri"/>
              <a:cs typeface="Calibri"/>
            </a:endParaRPr>
          </a:p>
          <a:p>
            <a:pPr marL="342900" indent="-342900">
              <a:buFont typeface="Calibri"/>
              <a:buChar char="-"/>
            </a:pPr>
            <a:r>
              <a:rPr lang="it-IT" sz="2400">
                <a:solidFill>
                  <a:srgbClr val="002060"/>
                </a:solidFill>
                <a:ea typeface="Calibri"/>
                <a:cs typeface="Calibri"/>
              </a:rPr>
              <a:t>arricchire l'esperienza riportata dalle e con le insegnanti accoglienti</a:t>
            </a:r>
            <a:endParaRPr lang="it-IT">
              <a:solidFill>
                <a:srgbClr val="002060"/>
              </a:solidFill>
              <a:ea typeface="Calibri"/>
              <a:cs typeface="Calibri"/>
            </a:endParaRPr>
          </a:p>
          <a:p>
            <a:pPr marL="342900" indent="-342900">
              <a:buFont typeface="Calibri"/>
              <a:buChar char="-"/>
            </a:pPr>
            <a:r>
              <a:rPr lang="it-IT" sz="2400">
                <a:solidFill>
                  <a:srgbClr val="002060"/>
                </a:solidFill>
                <a:ea typeface="Calibri"/>
                <a:cs typeface="Calibri"/>
              </a:rPr>
              <a:t>Raccogliere risorse, spunti e proposte differenti, rispetto a possibilità interdisciplinari e didattico-metodologiche in relazione a diverse fasce d’età</a:t>
            </a:r>
            <a:endParaRPr lang="it-IT">
              <a:solidFill>
                <a:srgbClr val="002060"/>
              </a:solidFill>
              <a:ea typeface="Calibri"/>
              <a:cs typeface="Calibri"/>
            </a:endParaRP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86E3D9B9-AD3E-0924-2394-676C5A7A37ED}"/>
              </a:ext>
            </a:extLst>
          </p:cNvPr>
          <p:cNvSpPr txBox="1"/>
          <p:nvPr/>
        </p:nvSpPr>
        <p:spPr>
          <a:xfrm>
            <a:off x="1082496" y="5647106"/>
            <a:ext cx="9579428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it-IT" sz="2400">
                <a:ea typeface="Calibri"/>
                <a:cs typeface="Calibri"/>
              </a:rPr>
              <a:t>A SEGUIRE, LA PRESENTAZIONE DELLE PROGETTAZIONI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01995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5418924-1520-AD03-371D-8FE68C421F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1D557CC-654E-A520-692E-FFDD837C68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6817" y="268492"/>
            <a:ext cx="11503343" cy="1325563"/>
          </a:xfrm>
          <a:solidFill>
            <a:srgbClr val="2A9FBA">
              <a:alpha val="80000"/>
            </a:srgbClr>
          </a:solidFill>
        </p:spPr>
        <p:txBody>
          <a:bodyPr>
            <a:noAutofit/>
          </a:bodyPr>
          <a:lstStyle/>
          <a:p>
            <a:pPr>
              <a:spcBef>
                <a:spcPts val="1000"/>
              </a:spcBef>
              <a:defRPr/>
            </a:pPr>
            <a:r>
              <a:rPr lang="it-IT" sz="4000" b="1">
                <a:highlight>
                  <a:srgbClr val="FFFFFF"/>
                </a:highlight>
                <a:latin typeface="Calibri"/>
                <a:ea typeface="Calibri"/>
                <a:cs typeface="Calibri"/>
              </a:rPr>
              <a:t>CONCLUSIONE DELL’ANNUALITA’</a:t>
            </a:r>
          </a:p>
        </p:txBody>
      </p:sp>
      <p:pic>
        <p:nvPicPr>
          <p:cNvPr id="4" name="Immagine 3">
            <a:extLst>
              <a:ext uri="{FF2B5EF4-FFF2-40B4-BE49-F238E27FC236}">
                <a16:creationId xmlns:a16="http://schemas.microsoft.com/office/drawing/2014/main" id="{86F9C7B7-12FD-A998-2FE1-B75D730133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0123" y="581690"/>
            <a:ext cx="2410524" cy="773223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7" name="Immagine 6">
            <a:extLst>
              <a:ext uri="{FF2B5EF4-FFF2-40B4-BE49-F238E27FC236}">
                <a16:creationId xmlns:a16="http://schemas.microsoft.com/office/drawing/2014/main" id="{C0DDC81C-D44E-956A-2D42-4DDA78CA602E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35000"/>
          </a:blip>
          <a:stretch>
            <a:fillRect/>
          </a:stretch>
        </p:blipFill>
        <p:spPr>
          <a:xfrm>
            <a:off x="10731366" y="5506325"/>
            <a:ext cx="1298561" cy="1292464"/>
          </a:xfrm>
          <a:prstGeom prst="rect">
            <a:avLst/>
          </a:prstGeom>
        </p:spPr>
      </p:pic>
      <p:sp>
        <p:nvSpPr>
          <p:cNvPr id="11" name="Segnaposto testo 10">
            <a:extLst>
              <a:ext uri="{FF2B5EF4-FFF2-40B4-BE49-F238E27FC236}">
                <a16:creationId xmlns:a16="http://schemas.microsoft.com/office/drawing/2014/main" id="{4A3EA4A3-CE3A-96AD-6C01-BC8EEC0D24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88056" y="2273073"/>
            <a:ext cx="8940572" cy="803502"/>
          </a:xfrm>
        </p:spPr>
        <p:txBody>
          <a:bodyPr/>
          <a:lstStyle/>
          <a:p>
            <a:r>
              <a:rPr lang="it-IT">
                <a:ea typeface="Calibri"/>
                <a:cs typeface="Calibri"/>
              </a:rPr>
              <a:t>Per qualificare le produzioni finali in funzione del COLLOQUIO:</a:t>
            </a:r>
          </a:p>
          <a:p>
            <a:endParaRPr lang="it-IT">
              <a:ea typeface="Calibri"/>
              <a:cs typeface="Calibri"/>
            </a:endParaRPr>
          </a:p>
        </p:txBody>
      </p:sp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8AE8CE48-F5AD-1425-C247-AB3D938BA951}"/>
              </a:ext>
            </a:extLst>
          </p:cNvPr>
          <p:cNvSpPr txBox="1"/>
          <p:nvPr/>
        </p:nvSpPr>
        <p:spPr>
          <a:xfrm>
            <a:off x="1344386" y="2971347"/>
            <a:ext cx="10227127" cy="34163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>
              <a:buFont typeface="Calibri"/>
              <a:buChar char="-"/>
            </a:pPr>
            <a:r>
              <a:rPr lang="it-IT">
                <a:ea typeface="Calibri"/>
                <a:cs typeface="Calibri"/>
              </a:rPr>
              <a:t>Concludere la </a:t>
            </a:r>
            <a:r>
              <a:rPr lang="it-IT" i="1">
                <a:ea typeface="Calibri"/>
                <a:cs typeface="Calibri"/>
              </a:rPr>
              <a:t>progettazione</a:t>
            </a:r>
            <a:r>
              <a:rPr lang="it-IT">
                <a:ea typeface="Calibri"/>
                <a:cs typeface="Calibri"/>
              </a:rPr>
              <a:t>: RIPENSAMENTO METACOGNITIVO e RIFLESSIONE in chiave autovalutativa;</a:t>
            </a:r>
          </a:p>
          <a:p>
            <a:pPr marL="285750" indent="-285750">
              <a:buFont typeface="Calibri"/>
              <a:buChar char="-"/>
            </a:pPr>
            <a:endParaRPr lang="it-IT">
              <a:ea typeface="Calibri"/>
              <a:cs typeface="Calibri"/>
            </a:endParaRPr>
          </a:p>
          <a:p>
            <a:pPr marL="285750" indent="-285750">
              <a:buFont typeface="Calibri"/>
              <a:buChar char="-"/>
            </a:pPr>
            <a:r>
              <a:rPr lang="it-IT">
                <a:ea typeface="Calibri"/>
                <a:cs typeface="Calibri"/>
              </a:rPr>
              <a:t>Sfruttare ripensamento metacognitivo e riflessione per:</a:t>
            </a:r>
          </a:p>
          <a:p>
            <a:pPr marL="742950" lvl="1" indent="-285750">
              <a:buFont typeface="Courier New"/>
              <a:buChar char="o"/>
            </a:pPr>
            <a:r>
              <a:rPr lang="it-IT">
                <a:ea typeface="Calibri"/>
                <a:cs typeface="Calibri"/>
              </a:rPr>
              <a:t>Il bilancio finale di competenze;</a:t>
            </a:r>
          </a:p>
          <a:p>
            <a:pPr marL="742950" lvl="1" indent="-285750">
              <a:buFont typeface="Courier New"/>
              <a:buChar char="o"/>
            </a:pPr>
            <a:r>
              <a:rPr lang="it-IT">
                <a:ea typeface="Calibri"/>
                <a:cs typeface="Calibri"/>
              </a:rPr>
              <a:t>la scrittura della SINTESI FINALE, che ricomprende e ripensa tutto il lavoro nell'ambito del tirocinio (bilancio iniziale di competenze; tirocinio indiretto-TI; progettazioni; tirocinio indiretto-TD; eventi di formazione e aggiornamento; bilancio finale);</a:t>
            </a:r>
            <a:endParaRPr lang="it-IT"/>
          </a:p>
          <a:p>
            <a:pPr marL="742950" lvl="1" indent="-285750">
              <a:buFont typeface="Courier New"/>
              <a:buChar char="o"/>
            </a:pPr>
            <a:r>
              <a:rPr lang="it-IT">
                <a:ea typeface="Calibri"/>
                <a:cs typeface="Calibri"/>
              </a:rPr>
              <a:t>La costruzione della PRESENTAZIONE FINALE: descrivo le attività di TD per mettere in luce cosa ne ho ricavato, in termini autovalutativi, per riflettere sulla mia formazione e sulla mia </a:t>
            </a:r>
            <a:r>
              <a:rPr lang="it-IT" err="1">
                <a:ea typeface="Calibri"/>
                <a:cs typeface="Calibri"/>
              </a:rPr>
              <a:t>professionalit</a:t>
            </a:r>
            <a:r>
              <a:rPr lang="it-IT">
                <a:ea typeface="Calibri"/>
                <a:cs typeface="Calibri"/>
              </a:rPr>
              <a:t>à quale insegnante.</a:t>
            </a:r>
          </a:p>
          <a:p>
            <a:pPr marL="285750" indent="-285750">
              <a:buFont typeface="Calibri"/>
              <a:buChar char="-"/>
            </a:pPr>
            <a:endParaRPr lang="it-IT">
              <a:ea typeface="Calibri"/>
              <a:cs typeface="Calibri"/>
            </a:endParaRPr>
          </a:p>
          <a:p>
            <a:pPr marL="285750" indent="-285750">
              <a:buFont typeface="Calibri"/>
              <a:buChar char="-"/>
            </a:pPr>
            <a:endParaRPr lang="it-IT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5723679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1793</Words>
  <Application>Microsoft Office PowerPoint</Application>
  <PresentationFormat>Widescreen</PresentationFormat>
  <Paragraphs>224</Paragraphs>
  <Slides>17</Slides>
  <Notes>17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8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17</vt:i4>
      </vt:variant>
    </vt:vector>
  </HeadingPairs>
  <TitlesOfParts>
    <vt:vector size="26" baseType="lpstr">
      <vt:lpstr>Aptos</vt:lpstr>
      <vt:lpstr>Arial</vt:lpstr>
      <vt:lpstr>Calibri</vt:lpstr>
      <vt:lpstr>Calibri Light</vt:lpstr>
      <vt:lpstr>Calibri,Sans-Serif</vt:lpstr>
      <vt:lpstr>Courier New</vt:lpstr>
      <vt:lpstr>Times New Roman</vt:lpstr>
      <vt:lpstr>Wingdings</vt:lpstr>
      <vt:lpstr>Tema di Office</vt:lpstr>
      <vt:lpstr>Seminario conclusivo del tirocinio-T2  Tra scuola e università: il tirocinio come osservazione, progettazione, buone pratiche    Anno accademico 2025-26 22 maggio 2026    Dipartimento di Studi Umanistici Università degli Studi di Trieste</vt:lpstr>
      <vt:lpstr> </vt:lpstr>
      <vt:lpstr>Snodi di percorso</vt:lpstr>
      <vt:lpstr>Avanzamento delle conoscenze</vt:lpstr>
      <vt:lpstr>Ricognizione delle Preconoscenze</vt:lpstr>
      <vt:lpstr>Ricognizione delle Preconoscenze</vt:lpstr>
      <vt:lpstr>Approfondimento del Tema</vt:lpstr>
      <vt:lpstr> Obiettivi di Apprendimento  Specifici Operativi </vt:lpstr>
      <vt:lpstr>OBIETTIVI DI CONOSCENZA E OBIETTIVI DI APPRENDIMENTO : quale differenza?</vt:lpstr>
      <vt:lpstr>SVILUPPO dell’UdA</vt:lpstr>
      <vt:lpstr>Ogni FASE dell’UdA consta di…</vt:lpstr>
      <vt:lpstr>Valutazione in itinere sulla progettazione in funzione della sua realizzazione </vt:lpstr>
      <vt:lpstr>Descrivere la progettazione/ realizzazione ci porta a …ripensarci</vt:lpstr>
      <vt:lpstr>CONCLUSIONE DELL’ANNUALITA’</vt:lpstr>
      <vt:lpstr>Presentazione standard di PowerPoint</vt:lpstr>
      <vt:lpstr>Vediamone alcune…</vt:lpstr>
      <vt:lpstr>CONCLUSIONE DELL’ANNUALITA’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Seminario conclusivo del tirocinio Tra scuola e università: il tirocinio come osservazione, progettazione, buone pratiche A.a. 2025-26 22 maggio 2026 Dipartimento di studi Umanistici, Università degli Studi di Trieste</dc:title>
  <dc:creator>CHIARA</dc:creator>
  <cp:lastModifiedBy>SUBER VALENTINA</cp:lastModifiedBy>
  <cp:revision>6</cp:revision>
  <dcterms:created xsi:type="dcterms:W3CDTF">2026-04-28T12:18:59Z</dcterms:created>
  <dcterms:modified xsi:type="dcterms:W3CDTF">2026-06-09T16:00:49Z</dcterms:modified>
</cp:coreProperties>
</file>