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473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572" r:id="rId14"/>
    <p:sldId id="576" r:id="rId15"/>
    <p:sldId id="577" r:id="rId16"/>
    <p:sldId id="573" r:id="rId17"/>
    <p:sldId id="588" r:id="rId18"/>
    <p:sldId id="605" r:id="rId19"/>
    <p:sldId id="587" r:id="rId20"/>
    <p:sldId id="589" r:id="rId21"/>
    <p:sldId id="620" r:id="rId22"/>
    <p:sldId id="575" r:id="rId23"/>
    <p:sldId id="485" r:id="rId24"/>
    <p:sldId id="486" r:id="rId25"/>
    <p:sldId id="487" r:id="rId26"/>
    <p:sldId id="578" r:id="rId27"/>
    <p:sldId id="579" r:id="rId28"/>
    <p:sldId id="580" r:id="rId29"/>
    <p:sldId id="581" r:id="rId30"/>
    <p:sldId id="582" r:id="rId31"/>
    <p:sldId id="583" r:id="rId32"/>
    <p:sldId id="489" r:id="rId33"/>
    <p:sldId id="490" r:id="rId34"/>
    <p:sldId id="607" r:id="rId35"/>
    <p:sldId id="609" r:id="rId36"/>
    <p:sldId id="610" r:id="rId37"/>
    <p:sldId id="611" r:id="rId38"/>
    <p:sldId id="523" r:id="rId39"/>
    <p:sldId id="533" r:id="rId40"/>
    <p:sldId id="606" r:id="rId41"/>
    <p:sldId id="556" r:id="rId42"/>
    <p:sldId id="537" r:id="rId43"/>
    <p:sldId id="548" r:id="rId44"/>
    <p:sldId id="554" r:id="rId45"/>
    <p:sldId id="555" r:id="rId46"/>
    <p:sldId id="550" r:id="rId47"/>
    <p:sldId id="549" r:id="rId48"/>
    <p:sldId id="534" r:id="rId49"/>
    <p:sldId id="562" r:id="rId50"/>
    <p:sldId id="621" r:id="rId51"/>
    <p:sldId id="653" r:id="rId52"/>
    <p:sldId id="622" r:id="rId53"/>
    <p:sldId id="649" r:id="rId54"/>
    <p:sldId id="650" r:id="rId55"/>
    <p:sldId id="626" r:id="rId56"/>
    <p:sldId id="651" r:id="rId57"/>
    <p:sldId id="652" r:id="rId58"/>
    <p:sldId id="623" r:id="rId59"/>
    <p:sldId id="624" r:id="rId60"/>
    <p:sldId id="625" r:id="rId61"/>
    <p:sldId id="627" r:id="rId62"/>
    <p:sldId id="628" r:id="rId63"/>
    <p:sldId id="629" r:id="rId64"/>
    <p:sldId id="630" r:id="rId65"/>
    <p:sldId id="631" r:id="rId66"/>
    <p:sldId id="654" r:id="rId67"/>
    <p:sldId id="655" r:id="rId68"/>
    <p:sldId id="632" r:id="rId69"/>
    <p:sldId id="633" r:id="rId70"/>
    <p:sldId id="634" r:id="rId71"/>
    <p:sldId id="635" r:id="rId72"/>
    <p:sldId id="636" r:id="rId73"/>
    <p:sldId id="637" r:id="rId74"/>
    <p:sldId id="638" r:id="rId75"/>
    <p:sldId id="639" r:id="rId76"/>
    <p:sldId id="640" r:id="rId77"/>
    <p:sldId id="641" r:id="rId78"/>
    <p:sldId id="642" r:id="rId79"/>
    <p:sldId id="643" r:id="rId80"/>
    <p:sldId id="644" r:id="rId81"/>
    <p:sldId id="645" r:id="rId82"/>
    <p:sldId id="646" r:id="rId83"/>
    <p:sldId id="647" r:id="rId84"/>
    <p:sldId id="648" r:id="rId85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FF"/>
    <a:srgbClr val="FF9966"/>
    <a:srgbClr val="FFFF66"/>
    <a:srgbClr val="FF3300"/>
    <a:srgbClr val="000066"/>
    <a:srgbClr val="CC99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1" autoAdjust="0"/>
    <p:restoredTop sz="55501" autoAdjust="0"/>
  </p:normalViewPr>
  <p:slideViewPr>
    <p:cSldViewPr snapToGrid="0">
      <p:cViewPr>
        <p:scale>
          <a:sx n="75" d="100"/>
          <a:sy n="75" d="100"/>
        </p:scale>
        <p:origin x="-372" y="-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1.xml"/><Relationship Id="rId3" Type="http://schemas.openxmlformats.org/officeDocument/2006/relationships/slide" Target="slides/slide26.xml"/><Relationship Id="rId7" Type="http://schemas.openxmlformats.org/officeDocument/2006/relationships/slide" Target="slides/slide30.xml"/><Relationship Id="rId2" Type="http://schemas.openxmlformats.org/officeDocument/2006/relationships/slide" Target="slides/slide15.xml"/><Relationship Id="rId1" Type="http://schemas.openxmlformats.org/officeDocument/2006/relationships/slide" Target="slides/slide14.xml"/><Relationship Id="rId6" Type="http://schemas.openxmlformats.org/officeDocument/2006/relationships/slide" Target="slides/slide29.xml"/><Relationship Id="rId5" Type="http://schemas.openxmlformats.org/officeDocument/2006/relationships/slide" Target="slides/slide28.xml"/><Relationship Id="rId4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6E026C-40DC-488F-AADA-7D3A192497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BB4C4E-DA0E-4E0C-AED1-01A737D09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CBB70C-1E43-4023-B519-4EAF4C7763CA}" type="slidenum">
              <a:rPr lang="it-IT" sz="1200"/>
              <a:pPr algn="r"/>
              <a:t>27</a:t>
            </a:fld>
            <a:endParaRPr lang="it-IT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00E9B-69BA-4ADA-A01D-27736687DA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F351B-2396-40C0-A3D0-8CEF09AE97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9D1E3-027C-4EF2-B0D5-88C11539EB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79D2-22FE-4017-A415-F3A86661F2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ED63B-5C0D-4957-B445-05BA8AE9A6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97F8-1F33-44FF-83A0-265E6B89AA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4CBD-E1C1-4C9F-BECE-7CA84433F4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9CB2-2239-48A2-9FCB-9C08F28883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E3309-F46B-4EF0-89D4-DE9448ED92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26494-50A3-4B87-8CD3-05236DC1EB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DC93D-74BA-48F1-863C-C2F4BBA8CC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62CD5-24C0-4D0F-AD37-D260B2119E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292064E-A399-4406-9D8F-8B47E52D2C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7.gi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8.gi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9.gi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2.gi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1x1clear.gi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4.gi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5.gi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table16.gif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1x1clear.gif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3.gif" TargetMode="External"/><Relationship Id="rId5" Type="http://schemas.openxmlformats.org/officeDocument/2006/relationships/image" Target="../media/image38.png"/><Relationship Id="rId4" Type="http://schemas.openxmlformats.org/officeDocument/2006/relationships/image" Target="http://www.sis.nlm.nih.gov/ToxTutor/Tox1/fig01.gif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fig03.gif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0.gif" TargetMode="External"/><Relationship Id="rId5" Type="http://schemas.openxmlformats.org/officeDocument/2006/relationships/image" Target="../media/image40.png"/><Relationship Id="rId4" Type="http://schemas.openxmlformats.org/officeDocument/2006/relationships/image" Target="http://www.sis.nlm.nih.gov/ToxTutor/Tox1/1x1clear.gif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http://www.sis.nlm.nih.gov/ToxTutor/Tox1/chart14.gif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../../Impostazioni%20locali/Temp/Generalit&#224;%20tossicologia/chart14" TargetMode="External"/><Relationship Id="rId4" Type="http://schemas.openxmlformats.org/officeDocument/2006/relationships/image" Target="http://www.sis.nlm.nih.gov/ToxTutor/Tox1/1x1clear.gi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2.gif" TargetMode="External"/><Relationship Id="rId5" Type="http://schemas.openxmlformats.org/officeDocument/2006/relationships/image" Target="../media/image43.png"/><Relationship Id="rId4" Type="http://schemas.openxmlformats.org/officeDocument/2006/relationships/image" Target="http://www.sis.nlm.nih.gov/ToxTutor/Tox1/table31.gi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1x1clear.gif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4.gif" TargetMode="External"/><Relationship Id="rId5" Type="http://schemas.openxmlformats.org/officeDocument/2006/relationships/image" Target="../media/image44.png"/><Relationship Id="rId4" Type="http://schemas.openxmlformats.org/officeDocument/2006/relationships/image" Target="http://www.sis.nlm.nih.gov/ToxTutor/Tox1/1x1clear.gi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uccella Sperim Farmaci"/>
          <p:cNvPicPr>
            <a:picLocks noChangeAspect="1" noChangeArrowheads="1"/>
          </p:cNvPicPr>
          <p:nvPr/>
        </p:nvPicPr>
        <p:blipFill>
          <a:blip r:embed="rId2" cstate="print">
            <a:lum bright="-36000" contrast="100000"/>
          </a:blip>
          <a:srcRect l="4482" t="2893" r="4010" b="4822"/>
          <a:stretch>
            <a:fillRect/>
          </a:stretch>
        </p:blipFill>
        <p:spPr bwMode="auto">
          <a:xfrm>
            <a:off x="720725" y="803275"/>
            <a:ext cx="7694613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87363" y="195263"/>
            <a:ext cx="8135937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FASI DELLO SVILUPPO DI UN FARMACO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2"/>
          <p:cNvSpPr txBox="1">
            <a:spLocks noChangeArrowheads="1"/>
          </p:cNvSpPr>
          <p:nvPr/>
        </p:nvSpPr>
        <p:spPr bwMode="auto">
          <a:xfrm>
            <a:off x="403225" y="700088"/>
            <a:ext cx="8232775" cy="11160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800" b="1"/>
              <a:t>DURATA MINIMA DEGLI STUDI </a:t>
            </a:r>
          </a:p>
          <a:p>
            <a:pPr>
              <a:lnSpc>
                <a:spcPct val="80000"/>
              </a:lnSpc>
              <a:defRPr/>
            </a:pPr>
            <a:r>
              <a:rPr lang="it-IT" sz="2800" b="1"/>
              <a:t>DI TOSSICITA’ PER SOMMINISRAZIONI </a:t>
            </a:r>
          </a:p>
          <a:p>
            <a:pPr>
              <a:lnSpc>
                <a:spcPct val="80000"/>
              </a:lnSpc>
              <a:defRPr/>
            </a:pPr>
            <a:r>
              <a:rPr lang="it-IT" sz="2800" b="1"/>
              <a:t>RIPETUTE</a:t>
            </a:r>
          </a:p>
        </p:txBody>
      </p:sp>
      <p:sp>
        <p:nvSpPr>
          <p:cNvPr id="388099" name="Text Box 3"/>
          <p:cNvSpPr txBox="1">
            <a:spLocks noChangeArrowheads="1"/>
          </p:cNvSpPr>
          <p:nvPr/>
        </p:nvSpPr>
        <p:spPr bwMode="auto">
          <a:xfrm>
            <a:off x="225425" y="2206625"/>
            <a:ext cx="3754438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b="1"/>
              <a:t>Durata prevista </a:t>
            </a:r>
          </a:p>
          <a:p>
            <a:pPr>
              <a:lnSpc>
                <a:spcPct val="80000"/>
              </a:lnSpc>
              <a:defRPr/>
            </a:pPr>
            <a:r>
              <a:rPr lang="it-IT" b="1"/>
              <a:t>degli studi sull’uomo</a:t>
            </a:r>
          </a:p>
        </p:txBody>
      </p:sp>
      <p:sp>
        <p:nvSpPr>
          <p:cNvPr id="388100" name="Text Box 4"/>
          <p:cNvSpPr txBox="1">
            <a:spLocks noChangeArrowheads="1"/>
          </p:cNvSpPr>
          <p:nvPr/>
        </p:nvSpPr>
        <p:spPr bwMode="auto">
          <a:xfrm>
            <a:off x="4597400" y="2206625"/>
            <a:ext cx="4546600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b="1" dirty="0"/>
              <a:t>Durata minima</a:t>
            </a:r>
          </a:p>
          <a:p>
            <a:pPr>
              <a:lnSpc>
                <a:spcPct val="80000"/>
              </a:lnSpc>
              <a:defRPr/>
            </a:pPr>
            <a:r>
              <a:rPr lang="it-IT" b="1" dirty="0"/>
              <a:t>degli studi di tossicologia</a:t>
            </a:r>
          </a:p>
        </p:txBody>
      </p:sp>
      <p:sp>
        <p:nvSpPr>
          <p:cNvPr id="388101" name="Text Box 5"/>
          <p:cNvSpPr txBox="1">
            <a:spLocks noChangeArrowheads="1"/>
          </p:cNvSpPr>
          <p:nvPr/>
        </p:nvSpPr>
        <p:spPr bwMode="auto">
          <a:xfrm>
            <a:off x="4572000" y="3111500"/>
            <a:ext cx="1408113" cy="33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dirty="0"/>
              <a:t>Roditore</a:t>
            </a:r>
          </a:p>
        </p:txBody>
      </p:sp>
      <p:sp>
        <p:nvSpPr>
          <p:cNvPr id="388102" name="Text Box 6"/>
          <p:cNvSpPr txBox="1">
            <a:spLocks noChangeArrowheads="1"/>
          </p:cNvSpPr>
          <p:nvPr/>
        </p:nvSpPr>
        <p:spPr bwMode="auto">
          <a:xfrm>
            <a:off x="6513513" y="3111500"/>
            <a:ext cx="2100262" cy="33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dirty="0"/>
              <a:t>Non-Roditore</a:t>
            </a:r>
          </a:p>
        </p:txBody>
      </p:sp>
      <p:sp>
        <p:nvSpPr>
          <p:cNvPr id="388103" name="Text Box 7"/>
          <p:cNvSpPr txBox="1">
            <a:spLocks noChangeArrowheads="1"/>
          </p:cNvSpPr>
          <p:nvPr/>
        </p:nvSpPr>
        <p:spPr bwMode="auto">
          <a:xfrm>
            <a:off x="779463" y="3686175"/>
            <a:ext cx="7380287" cy="14462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Fino a 2 settimane			1 mese		1 mese</a:t>
            </a:r>
          </a:p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Fino a 1 mese				3 mesi		3 mesi</a:t>
            </a:r>
          </a:p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Fino a 3 mesi				6 mesi		3 mesi</a:t>
            </a:r>
          </a:p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Oltre 3 mesi				6 mesi		9 mesi</a:t>
            </a:r>
          </a:p>
        </p:txBody>
      </p:sp>
      <p:sp>
        <p:nvSpPr>
          <p:cNvPr id="388104" name="Text Box 8"/>
          <p:cNvSpPr txBox="1">
            <a:spLocks noChangeArrowheads="1"/>
          </p:cNvSpPr>
          <p:nvPr/>
        </p:nvSpPr>
        <p:spPr bwMode="auto">
          <a:xfrm>
            <a:off x="76200" y="5318125"/>
            <a:ext cx="89916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b="1">
                <a:solidFill>
                  <a:srgbClr val="000000"/>
                </a:solidFill>
              </a:rPr>
              <a:t>Schema aggiornato secondo le più recenti indicazioni di ICH  (</a:t>
            </a:r>
            <a:r>
              <a:rPr lang="it-IT" sz="1000" b="1">
                <a:solidFill>
                  <a:schemeClr val="tx1"/>
                </a:solidFill>
                <a:latin typeface="Verdana" pitchFamily="34" charset="0"/>
              </a:rPr>
              <a:t>The International Conference on Harmonisation)</a:t>
            </a:r>
            <a:r>
              <a:rPr lang="it-IT" b="1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it-IT" sz="1400" b="1">
                <a:solidFill>
                  <a:srgbClr val="000000"/>
                </a:solidFill>
              </a:rPr>
              <a:t>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974725"/>
            <a:ext cx="91440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Selezione della specie.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Non esiste un’unica specie che possa essere utilizzata per tutti i tests di tossicità. Anche considerazioni etiche ed economiche restringono la scelta (cani, scimmie).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I roditori ed i conigli sono quelle più frequentemente utilizzate per la loro reperibilità, i bassi costi di stabulazione ed accoppiamento, e per l’esperienza passata che documenta risultati riproducibili.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Il disegno sperimentale deve essere il più vicino possibile alla situazione reale nell’uomo, relativamente a: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marL="914400" lvl="1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Via di somministrazione</a:t>
            </a:r>
          </a:p>
          <a:p>
            <a:pPr marL="914400" lvl="1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Età degli animali</a:t>
            </a:r>
          </a:p>
          <a:p>
            <a:pPr marL="914400" lvl="1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  <a:cs typeface="Arial" charset="0"/>
              </a:rPr>
              <a:t>Sesso degli animali</a:t>
            </a:r>
          </a:p>
          <a:p>
            <a:pPr marL="914400" lvl="1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Dosaggio, tale da consentire di determinare dei valori soglia e le relazioni dose-risposta (minimo tre dosi)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244600" y="195263"/>
            <a:ext cx="669925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LA SPERIMENTAZIONE ANIMALE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66700" y="974725"/>
            <a:ext cx="8743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Sono i primi ad essere condotti, e forniscono dati sulla tossicità in seguito ad esposizione singola o breve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  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Sono disponibili tests specifici per somministrazione orale, dermica, ed inalatoria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08263" y="195263"/>
            <a:ext cx="397827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TOSSICITA’ ACUTA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6388" name="Picture 4" descr="http://www.sis.nlm.nih.gov/ToxTutor/Tox1/table17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87438" y="2400300"/>
            <a:ext cx="7142162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743200" y="195263"/>
            <a:ext cx="3763963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COSA SI VALUTA?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28625" y="1101725"/>
            <a:ext cx="8562975" cy="4770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it-IT" sz="2800" b="1" u="sng" dirty="0"/>
              <a:t>Tossicità acuta:</a:t>
            </a:r>
          </a:p>
          <a:p>
            <a:pPr algn="l">
              <a:lnSpc>
                <a:spcPct val="80000"/>
              </a:lnSpc>
              <a:defRPr/>
            </a:pP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Parametri letali (DL50; esame </a:t>
            </a:r>
            <a:r>
              <a:rPr lang="it-IT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istopatologico</a:t>
            </a: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degli animali morti o sacrificati) e non letali  (segni di tossicità acuta)</a:t>
            </a:r>
          </a:p>
          <a:p>
            <a:pPr algn="l">
              <a:lnSpc>
                <a:spcPct val="80000"/>
              </a:lnSpc>
              <a:defRPr/>
            </a:pPr>
            <a:endParaRPr lang="it-IT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it-IT" sz="2000" b="1" dirty="0"/>
          </a:p>
          <a:p>
            <a:pPr algn="l">
              <a:lnSpc>
                <a:spcPct val="80000"/>
              </a:lnSpc>
              <a:defRPr/>
            </a:pPr>
            <a:r>
              <a:rPr lang="it-IT" sz="2800" b="1" u="sng" dirty="0"/>
              <a:t>Tossicità sub-acuta:</a:t>
            </a:r>
          </a:p>
          <a:p>
            <a:pPr algn="l">
              <a:lnSpc>
                <a:spcPct val="80000"/>
              </a:lnSpc>
              <a:defRPr/>
            </a:pP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Peso corporeo, consumo di cibo, comportamento e stato di salute dell’animale, valutazioni biochimiche ematologiche ed urinarie, peso degli organi e valutazione </a:t>
            </a:r>
            <a:r>
              <a:rPr lang="it-IT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istopatologica</a:t>
            </a:r>
            <a:endParaRPr lang="it-IT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it-IT" sz="2000" b="1" dirty="0">
              <a:solidFill>
                <a:schemeClr val="accent2"/>
              </a:solidFill>
            </a:endParaRPr>
          </a:p>
          <a:p>
            <a:pPr algn="l">
              <a:lnSpc>
                <a:spcPct val="80000"/>
              </a:lnSpc>
              <a:defRPr/>
            </a:pPr>
            <a:endParaRPr lang="it-IT" sz="2000" b="1" dirty="0"/>
          </a:p>
          <a:p>
            <a:pPr algn="l">
              <a:lnSpc>
                <a:spcPct val="80000"/>
              </a:lnSpc>
              <a:defRPr/>
            </a:pPr>
            <a:r>
              <a:rPr lang="it-IT" sz="2800" b="1" u="sng" dirty="0"/>
              <a:t>Tossicità cronica:</a:t>
            </a:r>
          </a:p>
          <a:p>
            <a:pPr algn="l">
              <a:lnSpc>
                <a:spcPct val="80000"/>
              </a:lnSpc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Accrescimento corporeo, osservazione clinica quotidiana, peso degli organi al termine dell’esperimento, autopsia degli animali morti, valutazione </a:t>
            </a:r>
            <a:r>
              <a:rPr lang="it-IT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istopatologica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dei tessuti prelevati, esami </a:t>
            </a:r>
            <a:r>
              <a:rPr lang="it-IT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emato-chimici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periodici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165100"/>
            <a:ext cx="8750300" cy="6362700"/>
          </a:xfrm>
        </p:spPr>
        <p:txBody>
          <a:bodyPr/>
          <a:lstStyle/>
          <a:p>
            <a:pPr eaLnBrk="1" hangingPunct="1"/>
            <a:r>
              <a:rPr lang="it-IT" sz="1800" b="1" smtClean="0"/>
              <a:t>VALUTAZIONE DELLA TOSSICITA' ACUTA</a:t>
            </a:r>
          </a:p>
          <a:p>
            <a:pPr eaLnBrk="1" hangingPunct="1"/>
            <a:r>
              <a:rPr lang="it-IT" sz="1600" b="1" smtClean="0"/>
              <a:t>Gli obiettivi del test di tossicità acuta possono essere così riassunti:</a:t>
            </a:r>
          </a:p>
          <a:p>
            <a:pPr eaLnBrk="1" hangingPunct="1"/>
            <a:r>
              <a:rPr lang="it-IT" sz="1600" b="1" smtClean="0"/>
              <a:t>a] Definire la tossicità intrinseca di un prodotto</a:t>
            </a:r>
          </a:p>
          <a:p>
            <a:pPr eaLnBrk="1" hangingPunct="1"/>
            <a:r>
              <a:rPr lang="it-IT" sz="1600" b="1" smtClean="0"/>
              <a:t>b] Valutare la sensibilità delle specie animali</a:t>
            </a:r>
          </a:p>
          <a:p>
            <a:pPr eaLnBrk="1" hangingPunct="1"/>
            <a:r>
              <a:rPr lang="it-IT" sz="1600" b="1" smtClean="0"/>
              <a:t>c] Identificare l'organo bersaglio</a:t>
            </a:r>
          </a:p>
          <a:p>
            <a:pPr eaLnBrk="1" hangingPunct="1"/>
            <a:r>
              <a:rPr lang="it-IT" sz="1600" b="1" smtClean="0"/>
              <a:t>d] Fornire informazioni circa il rischio per esposizione acuta al prodotto</a:t>
            </a:r>
          </a:p>
          <a:p>
            <a:pPr eaLnBrk="1" hangingPunct="1"/>
            <a:r>
              <a:rPr lang="it-IT" sz="1600" b="1" smtClean="0"/>
              <a:t>e] Fornire informazioni circa la scelta delle dosi per studi prolungati</a:t>
            </a:r>
          </a:p>
          <a:p>
            <a:pPr eaLnBrk="1" hangingPunct="1"/>
            <a:r>
              <a:rPr lang="it-IT" sz="1600" b="1" smtClean="0"/>
              <a:t>Nella valutazione di tale tipo vengono seguiti dei protocolli standard secondo le normative CEE.</a:t>
            </a:r>
          </a:p>
          <a:p>
            <a:pPr eaLnBrk="1" hangingPunct="1"/>
            <a:r>
              <a:rPr lang="it-IT" sz="1600" b="1" smtClean="0"/>
              <a:t>1] Stabulazione: gli esperimenti vanno effettuati in condizioni ambientali controllate di:</a:t>
            </a:r>
          </a:p>
          <a:p>
            <a:pPr eaLnBrk="1" hangingPunct="1"/>
            <a:r>
              <a:rPr lang="it-IT" sz="1600" b="1" smtClean="0"/>
              <a:t>a] temperatura (22 ± 3°C)</a:t>
            </a:r>
          </a:p>
          <a:p>
            <a:pPr eaLnBrk="1" hangingPunct="1"/>
            <a:r>
              <a:rPr lang="it-IT" sz="1600" b="1" smtClean="0"/>
              <a:t>b] umidità relativa (30 a 70%)</a:t>
            </a:r>
          </a:p>
          <a:p>
            <a:pPr eaLnBrk="1" hangingPunct="1"/>
            <a:r>
              <a:rPr lang="it-IT" sz="1600" b="1" smtClean="0"/>
              <a:t>c] ciclo luce-buio (12 ore luce-12 ore buio)</a:t>
            </a:r>
          </a:p>
          <a:p>
            <a:pPr eaLnBrk="1" hangingPunct="1"/>
            <a:r>
              <a:rPr lang="it-IT" sz="1600" b="1" smtClean="0"/>
              <a:t>d] dieta standard ed idonea alla specie.</a:t>
            </a:r>
          </a:p>
          <a:p>
            <a:pPr eaLnBrk="1" hangingPunct="1"/>
            <a:r>
              <a:rPr lang="it-IT" sz="1400" b="1" smtClean="0"/>
              <a:t>e] condizioni di stabulazione nelle gabbie a seconda della specie ed il tipo di gabbie </a:t>
            </a:r>
          </a:p>
          <a:p>
            <a:pPr eaLnBrk="1" hangingPunct="1"/>
            <a:r>
              <a:rPr lang="it-IT" sz="1400" b="1" smtClean="0"/>
              <a:t>2] Tipo di somministrazione: in genere unica per via orale o parenterale </a:t>
            </a:r>
          </a:p>
          <a:p>
            <a:pPr eaLnBrk="1" hangingPunct="1"/>
            <a:r>
              <a:rPr lang="it-IT" sz="1400" b="1" smtClean="0"/>
              <a:t>3] Specie animali: per le prove preliminari in genere topi o ratti (talora cavie o conigli), successivamente cani o gatti</a:t>
            </a:r>
          </a:p>
          <a:p>
            <a:pPr eaLnBrk="1" hangingPunct="1"/>
            <a:r>
              <a:rPr lang="it-IT" sz="1400" b="1" smtClean="0"/>
              <a:t>4] Animali adulti ma giovani di entrambi i sessi</a:t>
            </a:r>
          </a:p>
          <a:p>
            <a:pPr eaLnBrk="1" hangingPunct="1"/>
            <a:r>
              <a:rPr lang="it-IT" sz="1400" b="1" smtClean="0"/>
              <a:t>5] Nel caso di topi o ratti i lotti sono formati da non meno di 5 animali  talora di 10 animali; in genere 8 animali</a:t>
            </a:r>
          </a:p>
          <a:p>
            <a:pPr eaLnBrk="1" hangingPunct="1"/>
            <a:r>
              <a:rPr lang="it-IT" sz="1400" b="1" smtClean="0"/>
              <a:t>6] Lotti di animali di peso uniforme; dal momento che il peso (sino ad un certo valore) è legato all'età ciò garantisce una certa età uniforme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165100"/>
            <a:ext cx="8750300" cy="6362700"/>
          </a:xfrm>
        </p:spPr>
        <p:txBody>
          <a:bodyPr/>
          <a:lstStyle/>
          <a:p>
            <a:pPr eaLnBrk="1" hangingPunct="1"/>
            <a:r>
              <a:rPr lang="it-IT" sz="1800" b="1" smtClean="0"/>
              <a:t>VALUTAZIONE DELLA TOSSICITA' ACUTA (segue)</a:t>
            </a:r>
          </a:p>
          <a:p>
            <a:pPr eaLnBrk="1" hangingPunct="1"/>
            <a:endParaRPr lang="it-IT" sz="1800" b="1" smtClean="0"/>
          </a:p>
          <a:p>
            <a:pPr eaLnBrk="1" hangingPunct="1"/>
            <a:r>
              <a:rPr lang="it-IT" sz="1600" b="1" smtClean="0"/>
              <a:t>7] </a:t>
            </a:r>
            <a:r>
              <a:rPr lang="it-IT" sz="1600" b="1" smtClean="0">
                <a:solidFill>
                  <a:schemeClr val="accent2"/>
                </a:solidFill>
              </a:rPr>
              <a:t>Animali a digiuno almeno 18 ore prima del test </a:t>
            </a:r>
          </a:p>
          <a:p>
            <a:pPr eaLnBrk="1" hangingPunct="1"/>
            <a:r>
              <a:rPr lang="it-IT" sz="1600" b="1" smtClean="0"/>
              <a:t>8] Farmaci somministrati a volume costante (in genere 10 ml/Kg) per evitare variabili dovute a variazioni di volume </a:t>
            </a:r>
          </a:p>
          <a:p>
            <a:pPr eaLnBrk="1" hangingPunct="1"/>
            <a:r>
              <a:rPr lang="it-IT" sz="1600" b="1" smtClean="0"/>
              <a:t>9] La quantità massima di sostanza usabile deve essere limitata (non &gt; 5 g/Kg) perchè si potrebbero avere dei fenomeni tossici non legati a meccanismi specifici, ma solo a carico. In genere si usano dosi simili a quelle ottenibili nell'uomo per esposizione accidentale.</a:t>
            </a:r>
          </a:p>
          <a:p>
            <a:pPr eaLnBrk="1" hangingPunct="1"/>
            <a:r>
              <a:rPr lang="it-IT" sz="1600" b="1" smtClean="0"/>
              <a:t>10] Solvente di scelta è l'acqua o soluzione fisiologica. Per sostanze insolubili si può usare acqua:etanolo o DMSO o sospensioni (in questo caso va saggiato anche il solvente)</a:t>
            </a:r>
          </a:p>
          <a:p>
            <a:pPr eaLnBrk="1" hangingPunct="1"/>
            <a:r>
              <a:rPr lang="it-IT" sz="1600" b="1" smtClean="0"/>
              <a:t>11] Scelta delle dosi: nel caso di sostanza completamente sconosciuta si va a tentativi scegliendo inizialmente una dose doppia dell'altra</a:t>
            </a:r>
          </a:p>
          <a:p>
            <a:pPr eaLnBrk="1" hangingPunct="1"/>
            <a:r>
              <a:rPr lang="it-IT" sz="1600" b="1" smtClean="0"/>
              <a:t>12] Per la determinazione della LD50 è necessario giungere alla determinazione di almeno 3 dosi (che diano risultati diversi da 0 e da 100%) </a:t>
            </a:r>
          </a:p>
          <a:p>
            <a:pPr eaLnBrk="1" hangingPunct="1"/>
            <a:r>
              <a:rPr lang="it-IT" sz="1600" b="1" smtClean="0"/>
              <a:t>13] Importante l'osservazione di eventuali segni di tossicità negli animali dopo la somministrazione in quanto possono essere un buon indizio per individuare l'organo od il sistema bersaglio dell'azione tossica. </a:t>
            </a:r>
          </a:p>
          <a:p>
            <a:pPr eaLnBrk="1" hangingPunct="1"/>
            <a:r>
              <a:rPr lang="it-IT" sz="1600" b="1" smtClean="0"/>
              <a:t>14] Valutazione statistica della LD50, dello slope e dei limiti fiduciali. Può essere fatta graficamente mediante analisi dei probit o ovviamente mediante programmi computerizzati.</a:t>
            </a:r>
            <a:r>
              <a:rPr lang="it-IT" sz="1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28625" y="1101725"/>
            <a:ext cx="856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defRPr/>
            </a:pPr>
            <a:endParaRPr lang="it-IT" sz="2000" b="1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876425" y="0"/>
            <a:ext cx="5667375" cy="519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COME SI CALCOLA LA DL</a:t>
            </a:r>
            <a:r>
              <a:rPr lang="en-US" sz="2800" b="1" baseline="-30000">
                <a:solidFill>
                  <a:srgbClr val="000000"/>
                </a:solidFill>
                <a:cs typeface="Times New Roman" pitchFamily="18" charset="0"/>
              </a:rPr>
              <a:t>50</a:t>
            </a:r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3500" y="682625"/>
            <a:ext cx="88757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85000"/>
              </a:lnSpc>
            </a:pPr>
            <a:r>
              <a:rPr lang="en-US" sz="1800" b="1">
                <a:solidFill>
                  <a:srgbClr val="000000"/>
                </a:solidFill>
              </a:rPr>
              <a:t>Si deve preliminarmente stabilire la specie animale da utilizzare e la via di somministrazione da adoperare</a:t>
            </a:r>
            <a:endParaRPr lang="en-US" sz="1800">
              <a:solidFill>
                <a:srgbClr val="000000"/>
              </a:solidFill>
            </a:endParaRPr>
          </a:p>
          <a:p>
            <a:pPr algn="just" eaLnBrk="0" hangingPunct="0">
              <a:lnSpc>
                <a:spcPct val="85000"/>
              </a:lnSpc>
            </a:pPr>
            <a:r>
              <a:rPr lang="en-US" sz="1800" b="1">
                <a:solidFill>
                  <a:srgbClr val="000000"/>
                </a:solidFill>
              </a:rPr>
              <a:t>Si dividono gli animali in quattro o cinque gruppi di 8-10 animali ciascuno, cui vengono somministrate DOSI CRESCENTI della sostanza nel range delle dosi letali (dati già posseduti o si procede per tentativi)</a:t>
            </a:r>
            <a:endParaRPr lang="en-US" sz="1800">
              <a:solidFill>
                <a:srgbClr val="000000"/>
              </a:solidFill>
            </a:endParaRPr>
          </a:p>
          <a:p>
            <a:pPr algn="just" eaLnBrk="0" hangingPunct="0">
              <a:lnSpc>
                <a:spcPct val="85000"/>
              </a:lnSpc>
            </a:pPr>
            <a:endParaRPr lang="en-US" sz="1800" b="1">
              <a:solidFill>
                <a:srgbClr val="000000"/>
              </a:solidFill>
            </a:endParaRPr>
          </a:p>
          <a:p>
            <a:pPr algn="just" eaLnBrk="0" hangingPunct="0">
              <a:lnSpc>
                <a:spcPct val="85000"/>
              </a:lnSpc>
            </a:pPr>
            <a:r>
              <a:rPr lang="en-US" sz="1800" b="1">
                <a:solidFill>
                  <a:srgbClr val="000000"/>
                </a:solidFill>
              </a:rPr>
              <a:t>I dati ottenuti vengono graficati e si procede alla </a:t>
            </a:r>
            <a:r>
              <a:rPr lang="en-US" sz="1800" b="1" u="sng">
                <a:solidFill>
                  <a:srgbClr val="000000"/>
                </a:solidFill>
              </a:rPr>
              <a:t>rettificazione della curva </a:t>
            </a:r>
            <a:r>
              <a:rPr lang="en-US" sz="1800" b="1">
                <a:solidFill>
                  <a:srgbClr val="000000"/>
                </a:solidFill>
              </a:rPr>
              <a:t>attraverso: A) approssimazione grafica; B) le dosi vengono trasformate nei log delle dosi; le percentuali vengono trasformate in probit (Prabability Units=ogni probit rappresenta una deviazione standard) con una apposita scala di conversione.</a:t>
            </a:r>
            <a:endParaRPr lang="it-IT" sz="1800"/>
          </a:p>
        </p:txBody>
      </p:sp>
      <p:pic>
        <p:nvPicPr>
          <p:cNvPr id="20485" name="Picture 5" descr="Clem Fum Fig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 t="8842"/>
          <a:stretch>
            <a:fillRect/>
          </a:stretch>
        </p:blipFill>
        <p:spPr bwMode="auto">
          <a:xfrm>
            <a:off x="1435100" y="3790950"/>
            <a:ext cx="69024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i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26638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62000" y="76200"/>
            <a:ext cx="7543800" cy="83185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Distribuzione delle frequenze di risposta della popolazione </a:t>
            </a:r>
            <a:r>
              <a:rPr lang="it-IT">
                <a:latin typeface="Times New Roman" pitchFamily="18" charset="0"/>
                <a:sym typeface="Symbol" pitchFamily="18" charset="2"/>
              </a:rPr>
              <a:t> curve dose risposta quantali.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67000" y="1981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34000" y="1752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b="1">
                <a:latin typeface="Times New Roman" pitchFamily="18" charset="0"/>
              </a:rPr>
              <a:t>percentuali cumulate</a:t>
            </a: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667000" y="3124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410200" y="28194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b="1">
                <a:latin typeface="Times New Roman" pitchFamily="18" charset="0"/>
              </a:rPr>
              <a:t>percentuali non cumulate (frequenze)</a:t>
            </a: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524000" y="1905000"/>
            <a:ext cx="3810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1524000" y="3124200"/>
            <a:ext cx="3810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/>
          <p:cNvSpPr txBox="1">
            <a:spLocks noChangeArrowheads="1"/>
          </p:cNvSpPr>
          <p:nvPr/>
        </p:nvSpPr>
        <p:spPr bwMode="auto">
          <a:xfrm>
            <a:off x="395288" y="4556125"/>
            <a:ext cx="848042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/>
              <a:t>L’ idea del Probit è di assumere che ci sia negli animali una distribuzione normale di tolleranza al veleno.</a:t>
            </a:r>
          </a:p>
          <a:p>
            <a:pPr algn="just"/>
            <a:r>
              <a:rPr lang="it-IT" sz="2000" b="1"/>
              <a:t>Al valore medio di tolleranza il 50% degli animali muore. La dose di veleno è trasformata in unità Probit, espressione della deviazione standard della tolleranza.</a:t>
            </a:r>
          </a:p>
        </p:txBody>
      </p:sp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236538" y="300038"/>
            <a:ext cx="8907462" cy="374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Analisi della probabilità di un evento</a:t>
            </a:r>
          </a:p>
          <a:p>
            <a:pPr>
              <a:spcBef>
                <a:spcPct val="50000"/>
              </a:spcBef>
            </a:pPr>
            <a:endParaRPr lang="it-IT" sz="1400" b="1"/>
          </a:p>
          <a:p>
            <a:pPr algn="just"/>
            <a:r>
              <a:rPr lang="it-IT"/>
              <a:t>Un evento può o meno verificarsi, ne consegue che questa certezza, che può essere immaginata come un grado infinito di probabilità, è giustamente rappresentata dal n° 1 o dal n° 0.</a:t>
            </a:r>
          </a:p>
          <a:p>
            <a:pPr algn="just"/>
            <a:r>
              <a:rPr lang="it-IT"/>
              <a:t>E’ necessaria  una scala di gradi di probabilità che va da più a meno infinito. Quando i gradi di probabilità si avvicinano all’infinito, l’esito diventa una certezza.</a:t>
            </a:r>
          </a:p>
          <a:p>
            <a:pPr algn="just"/>
            <a:r>
              <a:rPr lang="it-IT"/>
              <a:t>Nel 1944 Berkson studiava LD50 di un veleno nei ratti.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93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latin typeface="Times New Roman" pitchFamily="18" charset="0"/>
              </a:rPr>
              <a:t>Le unità probit (</a:t>
            </a:r>
            <a:r>
              <a:rPr lang="it-IT" sz="2800" b="1" i="1">
                <a:latin typeface="Times New Roman" pitchFamily="18" charset="0"/>
              </a:rPr>
              <a:t>prob</a:t>
            </a:r>
            <a:r>
              <a:rPr lang="it-IT" sz="2800" i="1">
                <a:latin typeface="Times New Roman" pitchFamily="18" charset="0"/>
              </a:rPr>
              <a:t>ability un</a:t>
            </a:r>
            <a:r>
              <a:rPr lang="it-IT" sz="2800" b="1" i="1">
                <a:latin typeface="Times New Roman" pitchFamily="18" charset="0"/>
              </a:rPr>
              <a:t>it</a:t>
            </a:r>
            <a:r>
              <a:rPr lang="it-IT" sz="2800" i="1">
                <a:latin typeface="Times New Roman" pitchFamily="18" charset="0"/>
              </a:rPr>
              <a:t>)</a:t>
            </a:r>
            <a:endParaRPr lang="it-IT" sz="2800">
              <a:latin typeface="Times New Roman" pitchFamily="18" charset="0"/>
            </a:endParaRPr>
          </a:p>
        </p:txBody>
      </p:sp>
      <p:pic>
        <p:nvPicPr>
          <p:cNvPr id="23555" name="Picture 3" descr="tri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26638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24200" y="838200"/>
            <a:ext cx="5943600" cy="5395913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Se la distribuzione è normale, la media ± 1 D.S. comprende il 68,3% della popolazione. Alla dose superiore corrispondente a questo intervallo, la percentuale cumulata di soggetti che risponde è pari a 84,15%.  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Infatti a 68,3% si deve aggiungere la percentuale di soggetti che risponde a dosi più basse del limite inferiore dell’intervallo; tale percentuale è data da: (100 – 68,3)/2 = 15,85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68,3 + 15,85 = 84,15%. 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N.B. la risposta percentuale 84,15% corrisponde al punto di flesso della curva sigmoide</a:t>
            </a:r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1295400" y="44196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8006" name="Line 6"/>
          <p:cNvSpPr>
            <a:spLocks noChangeShapeType="1"/>
          </p:cNvSpPr>
          <p:nvPr/>
        </p:nvSpPr>
        <p:spPr bwMode="auto">
          <a:xfrm>
            <a:off x="1981200" y="4419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 flipV="1">
            <a:off x="1981200" y="13716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 flipH="1">
            <a:off x="914400" y="4419600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8009" name="Oval 9"/>
          <p:cNvSpPr>
            <a:spLocks noChangeArrowheads="1"/>
          </p:cNvSpPr>
          <p:nvPr/>
        </p:nvSpPr>
        <p:spPr bwMode="auto">
          <a:xfrm>
            <a:off x="1828800" y="1143000"/>
            <a:ext cx="3048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 animBg="1"/>
      <p:bldP spid="128006" grpId="0" animBg="1"/>
      <p:bldP spid="128007" grpId="0" animBg="1"/>
      <p:bldP spid="128008" grpId="0" animBg="1"/>
      <p:bldP spid="1280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9050" y="1050925"/>
            <a:ext cx="91440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Nel caso di farmaci, STUDI PRE-CLINICI sono spesso una parte delle Autorizzazioni alla Sperimentazione Clinica (ASC 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richiesta di delibazione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) da parte di aziende farmaceutiche. Nel caso di pesticidi o sostanze chimiche industriali, gli studi clinici vengono condotti raramente; gli studi animali costituiscono dunque l’unica predizione del loro rischio tossicologico.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Esistono metodi per valutare moltissimi effetti tossici; alcuni di questi sono altamente standardizzati (S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tandardized animal toxicity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tests) e hanno adeguato valore predittivo della tossicità nell’uomo. 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Preoccupazioni per la salute animale richiedono l’impiego delle stesse procedure da utilizzare nell’uomo e l’utilizzo di un numero minimo di animali per raggiungere conclusioni statisticamente valide.</a:t>
            </a:r>
            <a:endParaRPr lang="en-GB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93788" y="195263"/>
            <a:ext cx="696277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 SU ANIMALI (PRECLINICI)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153400" cy="4117975"/>
          </a:xfrm>
          <a:prstGeom prst="rect">
            <a:avLst/>
          </a:prstGeom>
          <a:solidFill>
            <a:srgbClr val="FFCC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Con i grafici log-probit si ottengono delle rette, che comprendono le risposte in un intervallo di dosi molto ampio.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I vantaggi conseguenti sono: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ü"/>
            </a:pPr>
            <a:r>
              <a:rPr lang="it-IT">
                <a:latin typeface="Times New Roman" pitchFamily="18" charset="0"/>
              </a:rPr>
              <a:t> è più facile estrapolare la dose che determina una certa percentuale di risposta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ü"/>
            </a:pPr>
            <a:r>
              <a:rPr lang="it-IT">
                <a:latin typeface="Times New Roman" pitchFamily="18" charset="0"/>
              </a:rPr>
              <a:t>è più facile confrontare curve dose-risposta di diverse sostanze, o della stessa sostanza ma per effetti diversi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ü"/>
            </a:pPr>
            <a:r>
              <a:rPr lang="it-IT">
                <a:latin typeface="Times New Roman" pitchFamily="18" charset="0"/>
              </a:rPr>
              <a:t>si possono calcolare gli intervalli di confidenza associati ad ogni risposta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just" eaLnBrk="0" hangingPunct="0">
              <a:tabLst>
                <a:tab pos="933450" algn="l"/>
              </a:tabLst>
            </a:pPr>
            <a:r>
              <a:rPr lang="it-IT" sz="1600" b="1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it-IT" sz="1600" b="1">
                <a:solidFill>
                  <a:srgbClr val="000000"/>
                </a:solidFill>
                <a:cs typeface="Times New Roman" pitchFamily="18" charset="0"/>
              </a:rPr>
            </a:br>
            <a:endParaRPr lang="en-US" sz="16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876425" y="95250"/>
            <a:ext cx="5667375" cy="519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COME SI CALCOLA LA DL</a:t>
            </a:r>
            <a:r>
              <a:rPr lang="en-US" sz="2800" b="1" baseline="-30000">
                <a:solidFill>
                  <a:srgbClr val="000000"/>
                </a:solidFill>
                <a:cs typeface="Times New Roman" pitchFamily="18" charset="0"/>
              </a:rPr>
              <a:t>50</a:t>
            </a:r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92100" y="863600"/>
            <a:ext cx="84836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000"/>
              <a:t>Es: dosi scelte: x, 2x, 4x (25, 50 e 100 mg)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Gruppi di 10 animali, mortalità che si verifica: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X=10% (1/10); 2X= 40% (4/10); 4X 90% (9/10).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Si mettono le percentuali sul grafico che ha in ordinata il probit ad in ascissa il log della dose e si traccia la retta che passa per i 3 punti.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Es. nel grafico: 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farmaco blu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Dosi 5,50,500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% 10,50,99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Farmaco nero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Dosi 25,50,100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% 10,50,90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67013" y="3163888"/>
          <a:ext cx="5821362" cy="2905125"/>
        </p:xfrm>
        <a:graphic>
          <a:graphicData uri="http://schemas.openxmlformats.org/presentationml/2006/ole">
            <p:oleObj spid="_x0000_s1026" name="Chart" r:id="rId3" imgW="4676703" imgH="2333756" progId="Excel.Sheet.8">
              <p:embed/>
            </p:oleObj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98500" y="6172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/>
              <a:t>E’ importante anche la pendenza della curva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just" eaLnBrk="0" hangingPunct="0">
              <a:tabLst>
                <a:tab pos="933450" algn="l"/>
              </a:tabLst>
            </a:pPr>
            <a:r>
              <a:rPr lang="it-IT" sz="1600" b="1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it-IT" sz="1600" b="1">
                <a:solidFill>
                  <a:srgbClr val="000000"/>
                </a:solidFill>
                <a:cs typeface="Times New Roman" pitchFamily="18" charset="0"/>
              </a:rPr>
            </a:br>
            <a:endParaRPr lang="en-US" sz="16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876425" y="95250"/>
            <a:ext cx="5715000" cy="523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COME SI CALCOLA LA LD</a:t>
            </a:r>
            <a:r>
              <a:rPr lang="en-US" sz="2800" b="1" baseline="-30000">
                <a:solidFill>
                  <a:srgbClr val="000000"/>
                </a:solidFill>
                <a:cs typeface="Times New Roman" pitchFamily="18" charset="0"/>
              </a:rPr>
              <a:t>50</a:t>
            </a:r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92100" y="863600"/>
            <a:ext cx="8483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000"/>
              <a:t>Bisogna conoscere anche i limiti fiduciali (superiore ed inferiore)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Che si calcolano così: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Limite superiore LD50xfLD50 e Limite inferiore LD50/fLD50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Dove: fLD50= S elevato a 2.77/radice quadrata di N (che è il numero di animali usati)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S= (LD84/LD50 + LD50/LD16)/2</a:t>
            </a:r>
          </a:p>
          <a:p>
            <a:pPr algn="l" eaLnBrk="0" hangingPunct="0">
              <a:spcBef>
                <a:spcPct val="50000"/>
              </a:spcBef>
            </a:pPr>
            <a:endParaRPr lang="it-IT" sz="2000"/>
          </a:p>
          <a:p>
            <a:pPr algn="l" eaLnBrk="0" hangingPunct="0">
              <a:spcBef>
                <a:spcPct val="50000"/>
              </a:spcBef>
            </a:pPr>
            <a:endParaRPr lang="it-IT" sz="200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770313" y="3532188"/>
          <a:ext cx="5170487" cy="2579687"/>
        </p:xfrm>
        <a:graphic>
          <a:graphicData uri="http://schemas.openxmlformats.org/presentationml/2006/ole">
            <p:oleObj spid="_x0000_s2050" name="Grafico" r:id="rId3" imgW="4676851" imgH="2266962" progId="Excel.Sheet.8">
              <p:embed/>
            </p:oleObj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42900" y="3771900"/>
            <a:ext cx="3390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000"/>
              <a:t>Farmaco Blu: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LD50= 50 mg (18-140)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Farmaco Nero: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LD50= 50 mg (34-73)</a:t>
            </a:r>
            <a:r>
              <a:rPr lang="it-IT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1450" y="746125"/>
            <a:ext cx="89725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respiratorio: </a:t>
            </a:r>
            <a:r>
              <a:rPr lang="en-US" sz="2000" b="1" i="1">
                <a:cs typeface="Times New Roman" pitchFamily="18" charset="0"/>
              </a:rPr>
              <a:t>Dispnea, tachipnea, cianosi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 b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motorio: I</a:t>
            </a:r>
            <a:r>
              <a:rPr lang="en-US" sz="2000" b="1" i="1">
                <a:cs typeface="Times New Roman" pitchFamily="18" charset="0"/>
              </a:rPr>
              <a:t>permotilità, ipomotilità, sonnolenza,</a:t>
            </a:r>
            <a:r>
              <a:rPr lang="en-US" sz="2000">
                <a:cs typeface="Times New Roman" pitchFamily="18" charset="0"/>
              </a:rPr>
              <a:t> 	</a:t>
            </a:r>
            <a:r>
              <a:rPr lang="en-US" sz="2000" b="1" i="1">
                <a:cs typeface="Times New Roman" pitchFamily="18" charset="0"/>
              </a:rPr>
              <a:t>tremori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 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SNC: </a:t>
            </a:r>
            <a:r>
              <a:rPr lang="en-US" sz="2000" b="1" i="1">
                <a:cs typeface="Times New Roman" pitchFamily="18" charset="0"/>
              </a:rPr>
              <a:t>Convulsioni toniche, tonico-cloniche, Riflesso corneale, 	miotonico, riflesso alla luce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visivo: </a:t>
            </a:r>
            <a:r>
              <a:rPr lang="en-US" sz="2000" b="1" i="1">
                <a:cs typeface="Times New Roman" pitchFamily="18" charset="0"/>
              </a:rPr>
              <a:t>Lacrimazione, miosi, midriasi</a:t>
            </a:r>
            <a:endParaRPr lang="en-US" sz="2000" b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>
                <a:cs typeface="Times New Roman" pitchFamily="18" charset="0"/>
              </a:rPr>
              <a:t> </a:t>
            </a: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cardiovascolare: </a:t>
            </a:r>
            <a:r>
              <a:rPr lang="en-US" sz="2000" b="1" i="1">
                <a:cs typeface="Times New Roman" pitchFamily="18" charset="0"/>
              </a:rPr>
              <a:t>Ipotensione, ipertensione, 	bradicardia, 	vasodilatazione, vasocostrizione</a:t>
            </a:r>
            <a:endParaRPr lang="en-US" sz="2000" i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 b="1" i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SNV: </a:t>
            </a:r>
            <a:r>
              <a:rPr lang="en-US" sz="2000" b="1" i="1">
                <a:cs typeface="Times New Roman" pitchFamily="18" charset="0"/>
              </a:rPr>
              <a:t>salivazione, piloerezione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Gastrointestinale: V</a:t>
            </a:r>
            <a:r>
              <a:rPr lang="en-US" sz="2000" b="1" i="1">
                <a:cs typeface="Times New Roman" pitchFamily="18" charset="0"/>
              </a:rPr>
              <a:t>omito, diarrea, stipsi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 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Urinario : </a:t>
            </a:r>
            <a:r>
              <a:rPr lang="en-US" sz="2000" b="1" i="1">
                <a:cs typeface="Times New Roman" pitchFamily="18" charset="0"/>
              </a:rPr>
              <a:t>Diuresi aumentata, diminuita, assente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 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Cute: </a:t>
            </a:r>
            <a:r>
              <a:rPr lang="en-US" sz="2000" b="1" i="1">
                <a:cs typeface="Times New Roman" pitchFamily="18" charset="0"/>
              </a:rPr>
              <a:t>Edema, eritema</a:t>
            </a:r>
            <a:endParaRPr lang="en-US" sz="20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2767013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indent="449263" algn="just" eaLnBrk="0" hangingPunct="0"/>
            <a:endParaRPr lang="en-US" sz="1200" b="1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/>
            <a:r>
              <a:rPr lang="en-US" sz="2000" b="1">
                <a:latin typeface="Times New Roman" pitchFamily="18" charset="0"/>
                <a:cs typeface="Times New Roman" pitchFamily="18" charset="0"/>
              </a:rPr>
              <a:t>		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423863" y="219075"/>
            <a:ext cx="8301037" cy="4333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2800" b="1">
                <a:cs typeface="Times New Roman" pitchFamily="18" charset="0"/>
              </a:rPr>
              <a:t>SEGNI E SINTOMI DI TOSSICITA’ ACUTA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66700" y="784225"/>
            <a:ext cx="8743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Forniscono dati sulla tossicità in seguito ad esposizione ripetuta per settimane o pochi mesi. 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Sono disponibili tests specifici per somministrazione orale, dermica, ed inalatoria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Richiedono un’osservazione clinica ed anatomo-patologica dettagliata.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01638" y="195263"/>
            <a:ext cx="8402637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TOSSICITA’ SUBACUTA (O SUBCRONICA)</a:t>
            </a:r>
            <a:endParaRPr lang="it-IT" sz="2800" b="1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6628" name="Picture 4" descr="http://www.sis.nlm.nih.gov/ToxTutor/Tox1/table18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676400" y="2781300"/>
            <a:ext cx="59912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66700" y="784225"/>
            <a:ext cx="8743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Forniscono dati sulla tossicità in seguito ad esposizione ripetuta per una parte sostanziale della vita dell’animale. 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Sono simili ai tests di tossicità subcronica, ma si estendono per periodi più lunghi e coinvolgono un numero maggiore di animali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346325" y="195263"/>
            <a:ext cx="450215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TOSSICITA’ CRONICA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27652" name="Picture 4" descr="http://www.sis.nlm.nih.gov/ToxTutor/Tox1/table19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85850" y="2762250"/>
            <a:ext cx="6700838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2000" b="1" smtClean="0"/>
              <a:t>STUDI DI TOSSICITA' RIPETUTA A MEDIO E A LUNGO TERMINE</a:t>
            </a:r>
            <a:endParaRPr lang="it-IT" sz="2000" smtClean="0"/>
          </a:p>
          <a:p>
            <a:pPr eaLnBrk="1" hangingPunct="1"/>
            <a:r>
              <a:rPr lang="it-IT" sz="2000" smtClean="0"/>
              <a:t>L'effetto [prodotto della durata della somministrazione per livello di dose] non è una costante, ma una variabile.</a:t>
            </a:r>
          </a:p>
          <a:p>
            <a:pPr eaLnBrk="1" hangingPunct="1"/>
            <a:r>
              <a:rPr lang="it-IT" sz="2000" smtClean="0"/>
              <a:t>Accumulo di dose</a:t>
            </a:r>
          </a:p>
          <a:p>
            <a:pPr eaLnBrk="1" hangingPunct="1"/>
            <a:r>
              <a:rPr lang="it-IT" sz="2000" smtClean="0"/>
              <a:t>Accumulo di danno</a:t>
            </a:r>
          </a:p>
          <a:p>
            <a:pPr eaLnBrk="1" hangingPunct="1"/>
            <a:r>
              <a:rPr lang="it-IT" sz="2000" smtClean="0"/>
              <a:t>La differenza fra le prove di tossicità ripetuta: le due variabili, durata del trattamento e livelli di dose, sono combinate in rapporto inverso</a:t>
            </a:r>
          </a:p>
          <a:p>
            <a:pPr eaLnBrk="1" hangingPunct="1"/>
            <a:r>
              <a:rPr lang="it-IT" sz="2000" smtClean="0"/>
              <a:t>Scopo finale di tali prove:</a:t>
            </a:r>
          </a:p>
          <a:p>
            <a:pPr eaLnBrk="1" hangingPunct="1"/>
            <a:r>
              <a:rPr lang="it-IT" sz="2000" smtClean="0"/>
              <a:t>a] </a:t>
            </a:r>
            <a:r>
              <a:rPr lang="it-IT" sz="2000" i="1" smtClean="0"/>
              <a:t>minima dose che provoca effetti tossici </a:t>
            </a:r>
            <a:r>
              <a:rPr lang="it-IT" sz="2000" smtClean="0"/>
              <a:t>(LOEL: observed effect level). </a:t>
            </a:r>
          </a:p>
          <a:p>
            <a:pPr eaLnBrk="1" hangingPunct="1"/>
            <a:r>
              <a:rPr lang="it-IT" sz="2000" smtClean="0"/>
              <a:t>b] </a:t>
            </a:r>
            <a:r>
              <a:rPr lang="it-IT" sz="2000" i="1" smtClean="0"/>
              <a:t>massima dose priva di effetti tossici</a:t>
            </a:r>
            <a:r>
              <a:rPr lang="it-IT" sz="2000" smtClean="0"/>
              <a:t> (NOEL: no-observed effect level). Gazzetta Ufficiale CEE n.L 332 del 1983 riporta quanto segue:</a:t>
            </a:r>
          </a:p>
          <a:p>
            <a:pPr eaLnBrk="1" hangingPunct="1"/>
            <a:r>
              <a:rPr lang="it-IT" sz="2000" smtClean="0"/>
              <a:t>Durata prevista di trattamento nell'uomo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	Durata studi tossità</a:t>
            </a:r>
          </a:p>
          <a:p>
            <a:pPr eaLnBrk="1" hangingPunct="1"/>
            <a:r>
              <a:rPr lang="it-IT" sz="2000" smtClean="0"/>
              <a:t>Una o più dosi in un unico giorno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	2 settimane</a:t>
            </a:r>
          </a:p>
          <a:p>
            <a:pPr eaLnBrk="1" hangingPunct="1"/>
            <a:r>
              <a:rPr lang="it-IT" sz="2000" smtClean="0"/>
              <a:t>Somministrazioni ripetute sino a 7 gg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              4 settimane</a:t>
            </a:r>
          </a:p>
          <a:p>
            <a:pPr eaLnBrk="1" hangingPunct="1"/>
            <a:r>
              <a:rPr lang="it-IT" sz="2000" smtClean="0"/>
              <a:t>Somministrazioni ripetute sino a 30 gg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3 mesi</a:t>
            </a:r>
          </a:p>
          <a:p>
            <a:pPr eaLnBrk="1" hangingPunct="1"/>
            <a:r>
              <a:rPr lang="it-IT" sz="2000" smtClean="0"/>
              <a:t>Somministrazioni ripetute oltre 30 gg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              6 mesi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DETERMINAZIONE TOSSICITA' SUBCRONICA</a:t>
            </a:r>
          </a:p>
          <a:p>
            <a:pPr eaLnBrk="1" hangingPunct="1"/>
            <a:r>
              <a:rPr lang="it-IT" sz="1600" smtClean="0"/>
              <a:t>Tossicità subcronica si estendono per periodi sino al 10% del ciclo vitale </a:t>
            </a:r>
          </a:p>
          <a:p>
            <a:pPr eaLnBrk="1" hangingPunct="1"/>
            <a:r>
              <a:rPr lang="it-IT" sz="1600" smtClean="0"/>
              <a:t>Mima una frequente esposizione degli individui per periodo di tempo limitato a vari agenti </a:t>
            </a:r>
          </a:p>
          <a:p>
            <a:pPr eaLnBrk="1" hangingPunct="1"/>
            <a:r>
              <a:rPr lang="it-IT" sz="1600" smtClean="0"/>
              <a:t>Gli studi subcronici forniscono informazioni su:</a:t>
            </a:r>
          </a:p>
          <a:p>
            <a:pPr eaLnBrk="1" hangingPunct="1"/>
            <a:r>
              <a:rPr lang="it-IT" sz="1600" smtClean="0"/>
              <a:t>a] effetti cumulativi</a:t>
            </a:r>
          </a:p>
          <a:p>
            <a:pPr eaLnBrk="1" hangingPunct="1"/>
            <a:r>
              <a:rPr lang="it-IT" sz="1600" smtClean="0"/>
              <a:t>b] sugli eventuali organi bersaglio</a:t>
            </a:r>
          </a:p>
          <a:p>
            <a:pPr eaLnBrk="1" hangingPunct="1"/>
            <a:r>
              <a:rPr lang="it-IT" sz="1600" smtClean="0"/>
              <a:t>c] sul periodo di latenza prima del manifestarsi della tossicità</a:t>
            </a:r>
          </a:p>
          <a:p>
            <a:pPr eaLnBrk="1" hangingPunct="1"/>
            <a:r>
              <a:rPr lang="it-IT" sz="1600" smtClean="0"/>
              <a:t>d] sulla reversibilità dei fenomeni tossici </a:t>
            </a:r>
          </a:p>
          <a:p>
            <a:pPr eaLnBrk="1" hangingPunct="1"/>
            <a:r>
              <a:rPr lang="it-IT" sz="1600" smtClean="0"/>
              <a:t>e] sui rapporti dose-risposta</a:t>
            </a:r>
          </a:p>
          <a:p>
            <a:pPr eaLnBrk="1" hangingPunct="1"/>
            <a:r>
              <a:rPr lang="it-IT" sz="1600" smtClean="0"/>
              <a:t>f] importanza fondamentale nella programmazione di studi di tossicità cronica, riproduttiva e di carcinogenicità. .</a:t>
            </a:r>
          </a:p>
          <a:p>
            <a:pPr eaLnBrk="1" hangingPunct="1"/>
            <a:r>
              <a:rPr lang="it-IT" sz="1600" smtClean="0"/>
              <a:t>1] Via di somministrazione: quella di probabile impiego nell'uomo: per os il prodotto viene mescolato al cibo. </a:t>
            </a:r>
          </a:p>
          <a:p>
            <a:pPr eaLnBrk="1" hangingPunct="1"/>
            <a:r>
              <a:rPr lang="it-IT" sz="1600" smtClean="0"/>
              <a:t>2] Specie animale: due di cui una non roditori </a:t>
            </a:r>
          </a:p>
          <a:p>
            <a:pPr eaLnBrk="1" hangingPunct="1"/>
            <a:r>
              <a:rPr lang="it-IT" sz="1600" smtClean="0"/>
              <a:t>3] Età: in genere simile a quella della popolazione che verosimilmente sarà esposta a quel tipo di prodotto. Di solito animali adulti ma giovani e quindi ancora in crescita: topi e ratti tra 6 e 8 settimane di vita, cani tra 4 e 9 mesi di vita. </a:t>
            </a:r>
          </a:p>
          <a:p>
            <a:pPr eaLnBrk="1" hangingPunct="1"/>
            <a:r>
              <a:rPr lang="it-IT" sz="1600" smtClean="0"/>
              <a:t>4] Sesso e numero animali: entrambi i sessi- Roditori gruppi di 10 animali per sesso e per livello di dose e 4 nel caso dei cani</a:t>
            </a:r>
          </a:p>
          <a:p>
            <a:pPr eaLnBrk="1" hangingPunct="1"/>
            <a:r>
              <a:rPr lang="it-IT" sz="1600" smtClean="0"/>
              <a:t>5] Condizioni di stabulazione e dieta accuratamente controllate. Animali sani e mai usati in precedenza.</a:t>
            </a:r>
          </a:p>
          <a:p>
            <a:pPr eaLnBrk="1" hangingPunct="1"/>
            <a:r>
              <a:rPr lang="it-IT" sz="1600" smtClean="0"/>
              <a:t>6] Assegnazione degli animali ai vari gruppi a caso ma uniformità di peso nei lotti.</a:t>
            </a:r>
          </a:p>
          <a:p>
            <a:pPr eaLnBrk="1" hangingPunct="1"/>
            <a:r>
              <a:rPr lang="it-IT" sz="1600" smtClean="0"/>
              <a:t>7] Pesare gli animali all'inizio dell'esperimento e identificarli </a:t>
            </a:r>
          </a:p>
          <a:p>
            <a:pPr eaLnBrk="1" hangingPunct="1"/>
            <a:endParaRPr lang="it-IT" sz="1600" smtClean="0"/>
          </a:p>
          <a:p>
            <a:pPr eaLnBrk="1" hangingPunct="1"/>
            <a:endParaRPr lang="it-IT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DETERMINAZIONE TOSSICITA' SUBCRONICA (segue)</a:t>
            </a:r>
          </a:p>
          <a:p>
            <a:pPr eaLnBrk="1" hangingPunct="1"/>
            <a:r>
              <a:rPr lang="it-IT" sz="1700" smtClean="0"/>
              <a:t>8] Selezione delle dosi: </a:t>
            </a:r>
          </a:p>
          <a:p>
            <a:pPr eaLnBrk="1" hangingPunct="1"/>
            <a:r>
              <a:rPr lang="it-IT" sz="1700" smtClean="0"/>
              <a:t>a] dose bassa  che non produca segni evidenti di tossicità immediata</a:t>
            </a:r>
          </a:p>
          <a:p>
            <a:pPr eaLnBrk="1" hangingPunct="1"/>
            <a:r>
              <a:rPr lang="it-IT" sz="1700" smtClean="0"/>
              <a:t>b] una dose intermedia che non dia segni o tossicità molto leggera</a:t>
            </a:r>
          </a:p>
          <a:p>
            <a:pPr eaLnBrk="1" hangingPunct="1"/>
            <a:r>
              <a:rPr lang="it-IT" sz="1700" smtClean="0"/>
              <a:t>c] una dose alta che produca chiari fenomeni tossici (con incidenza della mortalità non superiore al 10%). </a:t>
            </a:r>
          </a:p>
          <a:p>
            <a:pPr eaLnBrk="1" hangingPunct="1"/>
            <a:r>
              <a:rPr lang="it-IT" sz="1700" smtClean="0"/>
              <a:t>Le dosi vengono scelte sulla base di alcune informazioni:</a:t>
            </a:r>
          </a:p>
          <a:p>
            <a:pPr eaLnBrk="1" hangingPunct="1"/>
            <a:r>
              <a:rPr lang="it-IT" sz="1700" smtClean="0"/>
              <a:t>	a] ottenute negli studi di tossicità acuta (DL50, slope della retta)</a:t>
            </a:r>
          </a:p>
          <a:p>
            <a:pPr eaLnBrk="1" hangingPunct="1"/>
            <a:r>
              <a:rPr lang="it-IT" sz="1700" smtClean="0"/>
              <a:t>	b] relative a sostanze con analoga struttura chimica</a:t>
            </a:r>
          </a:p>
          <a:p>
            <a:pPr eaLnBrk="1" hangingPunct="1"/>
            <a:r>
              <a:rPr lang="it-IT" sz="1700" smtClean="0"/>
              <a:t>Criterio di scelta: studi preliminari (Range Finding Study)</a:t>
            </a:r>
          </a:p>
          <a:p>
            <a:pPr eaLnBrk="1" hangingPunct="1"/>
            <a:r>
              <a:rPr lang="it-IT" sz="1700" smtClean="0"/>
              <a:t>9] Ulteriore gruppo di animali di controllo costituito da animali non trattati o trattati con il solvente eventualmente impiegato.</a:t>
            </a:r>
          </a:p>
          <a:p>
            <a:pPr eaLnBrk="1" hangingPunct="1"/>
            <a:r>
              <a:rPr lang="it-IT" sz="1700" smtClean="0"/>
              <a:t>10] Rilievi, osservazioni ed esami:</a:t>
            </a:r>
          </a:p>
          <a:p>
            <a:pPr eaLnBrk="1" hangingPunct="1"/>
            <a:r>
              <a:rPr lang="it-IT" sz="1700" smtClean="0"/>
              <a:t>a] Peso corporeo e consumo di cibo: </a:t>
            </a:r>
          </a:p>
          <a:p>
            <a:pPr eaLnBrk="1" hangingPunct="1"/>
            <a:r>
              <a:rPr lang="it-IT" sz="1700" smtClean="0"/>
              <a:t>b] Osservazioni generali: comportamento ed ogni altra anormalità. Animali morti o sacrificati se moribondi esame macroscopico, meglio se anche microscopico degli organi.</a:t>
            </a:r>
          </a:p>
          <a:p>
            <a:pPr eaLnBrk="1" hangingPunct="1"/>
            <a:r>
              <a:rPr lang="it-IT" sz="1700" smtClean="0"/>
              <a:t>Osservazione giornaliera degli animali </a:t>
            </a:r>
          </a:p>
          <a:p>
            <a:pPr eaLnBrk="1" hangingPunct="1"/>
            <a:r>
              <a:rPr lang="it-IT" sz="1700" smtClean="0"/>
              <a:t>c] Indagini di laboratorio: </a:t>
            </a:r>
          </a:p>
          <a:p>
            <a:pPr eaLnBrk="1" hangingPunct="1"/>
            <a:r>
              <a:rPr lang="it-IT" sz="1700" smtClean="0"/>
              <a:t>Esami prima, durante ed alla fine del trattamento.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DETERMINAZIONE TOSSICITA' SUBCRONICA (segue)</a:t>
            </a:r>
            <a:endParaRPr lang="it-IT" sz="1600" smtClean="0"/>
          </a:p>
          <a:p>
            <a:pPr eaLnBrk="1" hangingPunct="1"/>
            <a:r>
              <a:rPr lang="it-IT" sz="1600" smtClean="0"/>
              <a:t>- Ematologici:	ematocrito ed emoglobina</a:t>
            </a:r>
          </a:p>
          <a:p>
            <a:pPr eaLnBrk="1" hangingPunct="1"/>
            <a:r>
              <a:rPr lang="it-IT" sz="1600" smtClean="0"/>
              <a:t>		conteggio dei globuli rossi e bianchi </a:t>
            </a:r>
          </a:p>
          <a:p>
            <a:pPr eaLnBrk="1" hangingPunct="1"/>
            <a:r>
              <a:rPr lang="it-IT" sz="1600" smtClean="0"/>
              <a:t>		conta differenziale dei leucociti </a:t>
            </a:r>
          </a:p>
          <a:p>
            <a:pPr eaLnBrk="1" hangingPunct="1"/>
            <a:r>
              <a:rPr lang="it-IT" sz="1600" smtClean="0"/>
              <a:t>		conta delle piastrine </a:t>
            </a:r>
          </a:p>
          <a:p>
            <a:pPr eaLnBrk="1" hangingPunct="1"/>
            <a:r>
              <a:rPr lang="it-IT" sz="1600" smtClean="0"/>
              <a:t>		tempo di protrombina e VES</a:t>
            </a:r>
          </a:p>
          <a:p>
            <a:pPr eaLnBrk="1" hangingPunct="1"/>
            <a:r>
              <a:rPr lang="it-IT" sz="1600" smtClean="0"/>
              <a:t>- Biochimici:	Glutammico-ossalacetico transaminasi (SGOT)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danno     			generale ai tessuti]</a:t>
            </a:r>
          </a:p>
          <a:p>
            <a:pPr eaLnBrk="1" hangingPunct="1"/>
            <a:r>
              <a:rPr lang="it-IT" sz="1600" smtClean="0"/>
              <a:t>		Glutammico piruvico transaminasi (SGPT) [se aumento ð epatotossicità]</a:t>
            </a:r>
          </a:p>
          <a:p>
            <a:pPr eaLnBrk="1" hangingPunct="1"/>
            <a:r>
              <a:rPr lang="it-IT" sz="1600" smtClean="0"/>
              <a:t>		Fosfatasi alcalina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cirrosi o ittero ostruttivo]</a:t>
            </a:r>
          </a:p>
          <a:p>
            <a:pPr eaLnBrk="1" hangingPunct="1"/>
            <a:r>
              <a:rPr lang="it-IT" sz="1600" smtClean="0"/>
              <a:t>		Fosfatasi acida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carcinoma prostatico]</a:t>
            </a:r>
          </a:p>
          <a:p>
            <a:pPr eaLnBrk="1" hangingPunct="1"/>
            <a:r>
              <a:rPr lang="it-IT" sz="1600" smtClean="0"/>
              <a:t>		Azoto ureico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danno renale]</a:t>
            </a:r>
          </a:p>
          <a:p>
            <a:pPr eaLnBrk="1" hangingPunct="1"/>
            <a:r>
              <a:rPr lang="it-IT" sz="1600" smtClean="0"/>
              <a:t>		Proteine totali e albumine e globuline[se diminuzione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necrosi epatica]</a:t>
            </a:r>
          </a:p>
          <a:p>
            <a:pPr eaLnBrk="1" hangingPunct="1"/>
            <a:r>
              <a:rPr lang="it-IT" sz="1600" smtClean="0"/>
              <a:t>		Bilirubinemia diretta ed indiretta</a:t>
            </a:r>
          </a:p>
          <a:p>
            <a:pPr eaLnBrk="1" hangingPunct="1"/>
            <a:r>
              <a:rPr lang="it-IT" sz="1600" smtClean="0"/>
              <a:t>		Creatinemia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nefropatie]</a:t>
            </a:r>
          </a:p>
          <a:p>
            <a:pPr eaLnBrk="1" hangingPunct="1"/>
            <a:r>
              <a:rPr lang="it-IT" sz="1600" smtClean="0"/>
              <a:t>Colesterolemia </a:t>
            </a:r>
          </a:p>
          <a:p>
            <a:pPr eaLnBrk="1" hangingPunct="1"/>
            <a:r>
              <a:rPr lang="it-IT" sz="1600" smtClean="0"/>
              <a:t>Lipemia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nefrosi, cirrosi] [se diminuzione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insufficienza epatica]</a:t>
            </a:r>
          </a:p>
          <a:p>
            <a:pPr eaLnBrk="1" hangingPunct="1"/>
            <a:r>
              <a:rPr lang="it-IT" sz="1600" smtClean="0"/>
              <a:t>Glicemia</a:t>
            </a:r>
          </a:p>
          <a:p>
            <a:pPr eaLnBrk="1" hangingPunct="1"/>
            <a:r>
              <a:rPr lang="it-IT" sz="1600" smtClean="0"/>
              <a:t>- Analisi delle urine:	peso specifico-colore-trasparenza-pH</a:t>
            </a:r>
          </a:p>
          <a:p>
            <a:pPr eaLnBrk="1" hangingPunct="1"/>
            <a:r>
              <a:rPr lang="it-IT" sz="1600" smtClean="0"/>
              <a:t>			Albuminuria-glicosuria-chetonuria-emoglobinuria</a:t>
            </a:r>
          </a:p>
          <a:p>
            <a:pPr eaLnBrk="1" hangingPunct="1"/>
            <a:r>
              <a:rPr lang="it-IT" sz="1600" smtClean="0"/>
              <a:t>			Presenza eritrociti e leucociti</a:t>
            </a:r>
          </a:p>
          <a:p>
            <a:pPr eaLnBrk="1" hangingPunct="1"/>
            <a:r>
              <a:rPr lang="it-IT" sz="1600" smtClean="0"/>
              <a:t>			Presenza cellule epiteliali di sfaldamento</a:t>
            </a:r>
          </a:p>
          <a:p>
            <a:pPr eaLnBrk="1" hangingPunct="1"/>
            <a:r>
              <a:rPr lang="it-IT" sz="1600" smtClean="0"/>
              <a:t>			Presenza di urati-ossalati di calcio-fosfati batteri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uccella Sperim Farmaci2"/>
          <p:cNvPicPr>
            <a:picLocks noChangeAspect="1" noChangeArrowheads="1"/>
          </p:cNvPicPr>
          <p:nvPr/>
        </p:nvPicPr>
        <p:blipFill>
          <a:blip r:embed="rId2" cstate="print">
            <a:lum bright="-12000" contrast="88000"/>
          </a:blip>
          <a:srcRect l="4039" t="3311" r="3305" b="4782"/>
          <a:stretch>
            <a:fillRect/>
          </a:stretch>
        </p:blipFill>
        <p:spPr bwMode="auto">
          <a:xfrm>
            <a:off x="2016125" y="1200150"/>
            <a:ext cx="53594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30188" y="195263"/>
            <a:ext cx="8661400" cy="8842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DOCUMENTAZIONE PER OTTENERE l’ASC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(AUTORIZZAZIONE SPERIMENTAZIONE CLINICA)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TOSSICITA' CRONICA</a:t>
            </a:r>
          </a:p>
          <a:p>
            <a:pPr eaLnBrk="1" hangingPunct="1"/>
            <a:r>
              <a:rPr lang="it-IT" sz="1400" smtClean="0"/>
              <a:t>Scopo : valutare rischi connessi con l'impiego di un prodotto, prevedibilmente destinato a somministrazioni ripetute, tenendo conto anche dei suoi prodotti di biotrasformazione.</a:t>
            </a:r>
          </a:p>
          <a:p>
            <a:pPr eaLnBrk="1" hangingPunct="1"/>
            <a:r>
              <a:rPr lang="it-IT" sz="1400" smtClean="0"/>
              <a:t>Normative CEE:</a:t>
            </a:r>
          </a:p>
          <a:p>
            <a:pPr eaLnBrk="1" hangingPunct="1"/>
            <a:r>
              <a:rPr lang="it-IT" sz="1400" smtClean="0"/>
              <a:t>1] Durata della somministrazione (sempre giornaliera):</a:t>
            </a:r>
          </a:p>
          <a:p>
            <a:pPr eaLnBrk="1" hangingPunct="1"/>
            <a:r>
              <a:rPr lang="it-IT" sz="1400" smtClean="0"/>
              <a:t>	a) 2 settimane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impiego 1 o più dosi in un unico giorno</a:t>
            </a:r>
          </a:p>
          <a:p>
            <a:pPr eaLnBrk="1" hangingPunct="1"/>
            <a:r>
              <a:rPr lang="it-IT" sz="1400" smtClean="0"/>
              <a:t>	b) 4 settimane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 somministrazioni ripetute sino a 7 giorni</a:t>
            </a:r>
          </a:p>
          <a:p>
            <a:pPr eaLnBrk="1" hangingPunct="1"/>
            <a:r>
              <a:rPr lang="it-IT" sz="1400" smtClean="0"/>
              <a:t>	c) 3 mesi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 somministrazioni ripetute sino a 30 giorni</a:t>
            </a:r>
          </a:p>
          <a:p>
            <a:pPr eaLnBrk="1" hangingPunct="1"/>
            <a:r>
              <a:rPr lang="it-IT" sz="1400" smtClean="0"/>
              <a:t>	d) 6 mesi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 somministrazioni ripetute o globali &gt; 30 giorni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impiego: ritenzione molto prolungata del farmaco</a:t>
            </a:r>
          </a:p>
          <a:p>
            <a:pPr eaLnBrk="1" hangingPunct="1"/>
            <a:r>
              <a:rPr lang="it-IT" sz="1400" smtClean="0"/>
              <a:t>2] Via di somministrazione: </a:t>
            </a:r>
          </a:p>
          <a:p>
            <a:pPr eaLnBrk="1" hangingPunct="1"/>
            <a:r>
              <a:rPr lang="it-IT" sz="1400" smtClean="0"/>
              <a:t>a) La stessa prevista per l'uomo purchè vi sia assorbimento</a:t>
            </a:r>
          </a:p>
          <a:p>
            <a:pPr eaLnBrk="1" hangingPunct="1"/>
            <a:r>
              <a:rPr lang="it-IT" sz="1400" smtClean="0"/>
              <a:t>b) Se si impiega la via orale in genere il prodotto viene mescolato al cibo </a:t>
            </a:r>
          </a:p>
          <a:p>
            <a:pPr eaLnBrk="1" hangingPunct="1"/>
            <a:r>
              <a:rPr lang="it-IT" sz="1400" smtClean="0"/>
              <a:t>c) Considerare anche la possibilità di una tossicità locale </a:t>
            </a:r>
          </a:p>
          <a:p>
            <a:pPr eaLnBrk="1" hangingPunct="1"/>
            <a:r>
              <a:rPr lang="it-IT" sz="1400" smtClean="0"/>
              <a:t>3] Scelta del dosaggio: difficile da determinare;  3 dosi che sono mantenute costanti </a:t>
            </a:r>
          </a:p>
          <a:p>
            <a:pPr eaLnBrk="1" hangingPunct="1"/>
            <a:r>
              <a:rPr lang="it-IT" sz="1400" smtClean="0"/>
              <a:t>a) Dose alta: deve dare chiari segni di tossicità. Definita come Massima Dose Tollerata (MTD)</a:t>
            </a:r>
          </a:p>
          <a:p>
            <a:pPr eaLnBrk="1" hangingPunct="1"/>
            <a:r>
              <a:rPr lang="it-IT" sz="1400" smtClean="0"/>
              <a:t>b) Dose intermedia: in genere 1/4 della MTD o la media geometrica  delle due dosi </a:t>
            </a:r>
          </a:p>
          <a:p>
            <a:pPr eaLnBrk="1" hangingPunct="1"/>
            <a:r>
              <a:rPr lang="it-IT" sz="1400" smtClean="0"/>
              <a:t>c) Dose bassa: in genere 1/8 della MTD o la dose sufficiente a produrre l'effetto terapeutico</a:t>
            </a:r>
          </a:p>
          <a:p>
            <a:pPr eaLnBrk="1" hangingPunct="1"/>
            <a:r>
              <a:rPr lang="it-IT" sz="1400" smtClean="0"/>
              <a:t>4] Specie animale:</a:t>
            </a:r>
          </a:p>
          <a:p>
            <a:pPr eaLnBrk="1" hangingPunct="1"/>
            <a:r>
              <a:rPr lang="it-IT" sz="1400" smtClean="0"/>
              <a:t>a) sulla base delle similitudini farmacodinamiche e metaboliche con l'uomo. </a:t>
            </a:r>
          </a:p>
          <a:p>
            <a:pPr eaLnBrk="1" hangingPunct="1"/>
            <a:r>
              <a:rPr lang="it-IT" sz="1400" smtClean="0"/>
              <a:t>b) Se il prodotto è un profarmaco, occorre dimostrare che nella specie scelta si trasforma in principio attivo.</a:t>
            </a:r>
          </a:p>
          <a:p>
            <a:pPr eaLnBrk="1" hangingPunct="1"/>
            <a:r>
              <a:rPr lang="it-IT" sz="1400" smtClean="0"/>
              <a:t>c) Estremamente importanti le condizioni di stabulazione e la randomizzazione </a:t>
            </a:r>
          </a:p>
          <a:p>
            <a:pPr eaLnBrk="1" hangingPunct="1"/>
            <a:r>
              <a:rPr lang="it-IT" sz="1400" smtClean="0"/>
              <a:t>d) Necessario pesare ed identificare gli animali all'inizio del trattamento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400" smtClean="0"/>
              <a:t>	 </a:t>
            </a:r>
            <a:r>
              <a:rPr lang="it-IT" sz="1800" b="1" smtClean="0"/>
              <a:t>TOSSICITA' CRONICA (segue)</a:t>
            </a:r>
          </a:p>
          <a:p>
            <a:pPr eaLnBrk="1" hangingPunct="1"/>
            <a:r>
              <a:rPr lang="it-IT" sz="1400" smtClean="0"/>
              <a:t>5] Dimensione dei gruppi di trattamento:</a:t>
            </a:r>
          </a:p>
          <a:p>
            <a:pPr eaLnBrk="1" hangingPunct="1"/>
            <a:r>
              <a:rPr lang="it-IT" sz="1400" smtClean="0"/>
              <a:t>a) Adeguata da permettere di rilevare tutti i possibili effetti tossici. </a:t>
            </a:r>
          </a:p>
          <a:p>
            <a:pPr eaLnBrk="1" hangingPunct="1"/>
            <a:r>
              <a:rPr lang="it-IT" sz="1400" smtClean="0"/>
              <a:t>b) Tale da permettere la conservazione di un certo numero di animali per studiare la eventuale reversibilità delle alterazioni</a:t>
            </a:r>
          </a:p>
          <a:p>
            <a:pPr eaLnBrk="1" hangingPunct="1"/>
            <a:r>
              <a:rPr lang="it-IT" sz="1400" smtClean="0"/>
              <a:t>c) Gruppo di controllo </a:t>
            </a:r>
          </a:p>
          <a:p>
            <a:pPr eaLnBrk="1" hangingPunct="1"/>
            <a:r>
              <a:rPr lang="it-IT" sz="1600" smtClean="0"/>
              <a:t>6] Controlli da eseguire:</a:t>
            </a:r>
          </a:p>
          <a:p>
            <a:pPr eaLnBrk="1" hangingPunct="1"/>
            <a:r>
              <a:rPr lang="it-IT" sz="1600" smtClean="0"/>
              <a:t>	a) Accrescimento corporeo, consumo di cibo e di acqua</a:t>
            </a:r>
          </a:p>
          <a:p>
            <a:pPr eaLnBrk="1" hangingPunct="1"/>
            <a:r>
              <a:rPr lang="it-IT" sz="1600" smtClean="0"/>
              <a:t>            b) Accuratissimo esame giornaliero degli animali (eventuali morti, comportamento, 	segni grossolani di tossicità)</a:t>
            </a:r>
          </a:p>
          <a:p>
            <a:pPr eaLnBrk="1" hangingPunct="1"/>
            <a:r>
              <a:rPr lang="it-IT" sz="1600" smtClean="0"/>
              <a:t>	c) Esami delle urine</a:t>
            </a:r>
          </a:p>
          <a:p>
            <a:pPr eaLnBrk="1" hangingPunct="1"/>
            <a:r>
              <a:rPr lang="it-IT" sz="1600" smtClean="0"/>
              <a:t>	d) Esami ematologici</a:t>
            </a:r>
          </a:p>
          <a:p>
            <a:pPr eaLnBrk="1" hangingPunct="1"/>
            <a:r>
              <a:rPr lang="it-IT" sz="1600" smtClean="0"/>
              <a:t>	e) Esami di chimica clinica</a:t>
            </a:r>
          </a:p>
          <a:p>
            <a:pPr eaLnBrk="1" hangingPunct="1"/>
            <a:r>
              <a:rPr lang="it-IT" sz="1600" smtClean="0"/>
              <a:t>	f) Esame autoptico di tutti gli animali</a:t>
            </a:r>
          </a:p>
          <a:p>
            <a:pPr eaLnBrk="1" hangingPunct="1"/>
            <a:r>
              <a:rPr lang="it-IT" sz="1600" smtClean="0"/>
              <a:t>           g) Autopsia ed esame istologico di tutti i tessuti stabiliti da farsi sui controlli e sugli 	animali trattati con la dose più elevata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214438" y="195263"/>
            <a:ext cx="651192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SPERIMENTAZIONI SULL’UOMO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3765550"/>
            <a:ext cx="9144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Nel caso di farmaci, STUDI CLINICI sono spesso una parte delle Autorizzazioni all’Immissione in Commercio (AIC) da parte di aziende farmaceutiche; essi vengono condotti successivamente al completamento della sperimentazione preclinica su animali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Sebbene spesso la tossicità sia simile tra uomo ed altre specie animali, sono possibili differenze. </a:t>
            </a:r>
            <a:r>
              <a:rPr lang="en-GB" sz="2000" b="1">
                <a:solidFill>
                  <a:srgbClr val="FF3300"/>
                </a:solidFill>
                <a:cs typeface="Arial" charset="0"/>
              </a:rPr>
              <a:t>Da ciò l’esigenza della sperimentazione clinica.</a:t>
            </a:r>
            <a:endParaRPr lang="it-IT" sz="2000" b="1">
              <a:solidFill>
                <a:srgbClr val="FF3300"/>
              </a:solidFill>
              <a:cs typeface="Arial" charset="0"/>
            </a:endParaRPr>
          </a:p>
        </p:txBody>
      </p:sp>
      <p:pic>
        <p:nvPicPr>
          <p:cNvPr id="34820" name="Picture 4" descr="http://www.sis.nlm.nih.gov/ToxTutor/Tox1/table12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846388" y="819150"/>
            <a:ext cx="6065837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200025" y="1381125"/>
            <a:ext cx="2600325" cy="1628775"/>
          </a:xfrm>
          <a:prstGeom prst="rightArrowCallout">
            <a:avLst>
              <a:gd name="adj1" fmla="val 10917"/>
              <a:gd name="adj2" fmla="val 17935"/>
              <a:gd name="adj3" fmla="val 22610"/>
              <a:gd name="adj4" fmla="val 7985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33350" y="1682750"/>
            <a:ext cx="22145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Tipi di studi di</a:t>
            </a:r>
          </a:p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Tossicologia</a:t>
            </a:r>
          </a:p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clinica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t="10417" b="1190"/>
          <a:stretch>
            <a:fillRect/>
          </a:stretch>
        </p:blipFill>
        <p:spPr bwMode="auto">
          <a:xfrm>
            <a:off x="1300163" y="781050"/>
            <a:ext cx="6499225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52425" y="195263"/>
            <a:ext cx="8393113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t="10422" r="48732" b="63176"/>
          <a:stretch>
            <a:fillRect/>
          </a:stretch>
        </p:blipFill>
        <p:spPr bwMode="auto">
          <a:xfrm>
            <a:off x="328613" y="1049338"/>
            <a:ext cx="85153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71450" y="195263"/>
            <a:ext cx="8758238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t="36177" r="48732" b="1189"/>
          <a:stretch>
            <a:fillRect/>
          </a:stretch>
        </p:blipFill>
        <p:spPr bwMode="auto">
          <a:xfrm>
            <a:off x="1425575" y="573088"/>
            <a:ext cx="6040438" cy="6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0"/>
            <a:ext cx="8951913" cy="519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l="48732" t="10422" b="58316"/>
          <a:stretch>
            <a:fillRect/>
          </a:stretch>
        </p:blipFill>
        <p:spPr bwMode="auto">
          <a:xfrm>
            <a:off x="1382713" y="1254125"/>
            <a:ext cx="65547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-22225" y="195263"/>
            <a:ext cx="9145588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III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l="49286" t="38878" b="10799"/>
          <a:stretch>
            <a:fillRect/>
          </a:stretch>
        </p:blipFill>
        <p:spPr bwMode="auto">
          <a:xfrm>
            <a:off x="1744663" y="746125"/>
            <a:ext cx="5519737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6513" y="195263"/>
            <a:ext cx="9029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IV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81253" name="AutoShape 5"/>
          <p:cNvSpPr>
            <a:spLocks noChangeArrowheads="1"/>
          </p:cNvSpPr>
          <p:nvPr/>
        </p:nvSpPr>
        <p:spPr bwMode="auto">
          <a:xfrm>
            <a:off x="6858000" y="1670050"/>
            <a:ext cx="1482725" cy="236538"/>
          </a:xfrm>
          <a:prstGeom prst="leftArrow">
            <a:avLst>
              <a:gd name="adj1" fmla="val 50000"/>
              <a:gd name="adj2" fmla="val 156711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14350" y="1098550"/>
            <a:ext cx="81534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Approvazione dell’immissione al commercio (AIC) </a:t>
            </a:r>
            <a:r>
              <a:rPr lang="en-GB" sz="2000" b="1">
                <a:solidFill>
                  <a:srgbClr val="000000"/>
                </a:solidFill>
                <a:cs typeface="Arial" charset="0"/>
                <a:sym typeface="Symbol" pitchFamily="18" charset="2"/>
              </a:rPr>
              <a:t> 	EMEA o FDA: il dossier deve contenere dati di 	efficacia e sicurezza, sia sull’animale che 	sull’uomo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L’AIC comprende: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Effetti farmacocinetici e farmacodinamici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Metabolismo e meccansimo d’azione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Rischio associato al farmaco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Uso consentito ed efficacia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Relazioni rischio-beneficio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Contenuto del foglietto illustrativo, incluso delle 	informazioni sugli usi approvati, posologie, 	precauzioni, interazioni, ed effetti del 	sovradosaggio</a:t>
            </a:r>
            <a:endParaRPr lang="en-US" sz="20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0963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61388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449388" y="271463"/>
            <a:ext cx="63754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Gestione del rischio da farmaci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165100" y="0"/>
            <a:ext cx="8559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a) studi sperimentali (trials clinici)</a:t>
            </a:r>
          </a:p>
          <a:p>
            <a:pPr algn="l"/>
            <a:r>
              <a:rPr lang="it-IT"/>
              <a:t>b) studi quasi sperimentali (o semi-sperimentali)</a:t>
            </a:r>
          </a:p>
          <a:p>
            <a:pPr algn="l"/>
            <a:r>
              <a:rPr lang="it-IT"/>
              <a:t>c) studi osservazionali.</a:t>
            </a:r>
          </a:p>
          <a:p>
            <a:pPr algn="l"/>
            <a:endParaRPr lang="it-IT"/>
          </a:p>
          <a:p>
            <a:pPr algn="l"/>
            <a:r>
              <a:rPr lang="it-IT" b="1"/>
              <a:t>Schema 1 – </a:t>
            </a:r>
            <a:r>
              <a:rPr lang="it-IT" b="1" i="1"/>
              <a:t>Principali disegni di studio epidemiologico.</a:t>
            </a:r>
          </a:p>
          <a:p>
            <a:pPr algn="l"/>
            <a:endParaRPr lang="it-IT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2416175"/>
            <a:ext cx="7794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7150" y="1222375"/>
            <a:ext cx="9144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b="1" u="sng">
                <a:solidFill>
                  <a:srgbClr val="000000"/>
                </a:solidFill>
                <a:cs typeface="Times New Roman" pitchFamily="18" charset="0"/>
              </a:rPr>
              <a:t>Vantaggi</a:t>
            </a:r>
            <a:endParaRPr lang="en-GB" b="1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L’esposizione può essere controllata precisamente</a:t>
            </a: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Le condizioni ambientali possono essere controllate </a:t>
            </a: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Si può valutare virtualmente ogni tipo di effetto tossico</a:t>
            </a: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E’ possibile studiare il meccansimo dell’effetto tossico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b="1" u="sng">
                <a:solidFill>
                  <a:srgbClr val="000000"/>
                </a:solidFill>
                <a:cs typeface="Times New Roman" pitchFamily="18" charset="0"/>
              </a:rPr>
              <a:t>Svantaggi</a:t>
            </a:r>
            <a:endParaRPr lang="en-GB" b="1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La valutazione della tossicità di un composto è lunga (2-5 anni) e costosa (miliardi)</a:t>
            </a: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Si deve usare un gran numero di animali per ottenere i dati preclinici (problema etico)</a:t>
            </a: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L’estrapolazione dei dati di tossicità dagli animali all’uomo non è completamente attendibile</a:t>
            </a: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Per ragioni statistiche, un effetto avverso che si presenta con bassa frequenza è difficilmente rilevabile.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903413" y="195263"/>
            <a:ext cx="5354637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VANTAGGI E SVANTAGGI </a:t>
            </a:r>
          </a:p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DEGLI STUDI PRECLINICI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0" y="0"/>
            <a:ext cx="9144000" cy="794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/>
            <a:r>
              <a:rPr lang="it-IT"/>
              <a:t>Negli studi osservazionali ci sono 3 misure importanti:</a:t>
            </a:r>
          </a:p>
          <a:p>
            <a:pPr marL="457200" indent="-457200" algn="l">
              <a:buFontTx/>
              <a:buAutoNum type="arabicParenR"/>
            </a:pPr>
            <a:r>
              <a:rPr lang="it-IT"/>
              <a:t>Rischio – 2) Odd – 3) Tasso.</a:t>
            </a:r>
          </a:p>
          <a:p>
            <a:pPr marL="457200" indent="-457200" algn="l">
              <a:buFontTx/>
              <a:buAutoNum type="arabicParenR"/>
            </a:pPr>
            <a:endParaRPr lang="it-IT" sz="1200"/>
          </a:p>
          <a:p>
            <a:pPr marL="457200" indent="-457200" algn="just"/>
            <a:r>
              <a:rPr lang="it-IT">
                <a:solidFill>
                  <a:schemeClr val="accent2"/>
                </a:solidFill>
              </a:rPr>
              <a:t>Rischio</a:t>
            </a:r>
            <a:r>
              <a:rPr lang="it-IT"/>
              <a:t> = viene definito come probabilità di transizione (in genere di incidenza o di morte) condizionata al tempo di osservazione. Il rischio essendo definito in termini di probabilità, assume valori compresi fra 0 e 1 e viene espresso sotto forma di un numero puro (privo di unità di misura), talvolta moltiplicato per cento ed espresso quindi come percentuale.</a:t>
            </a:r>
          </a:p>
          <a:p>
            <a:pPr marL="457200" indent="-457200" algn="just"/>
            <a:r>
              <a:rPr lang="it-IT">
                <a:solidFill>
                  <a:schemeClr val="accent2"/>
                </a:solidFill>
              </a:rPr>
              <a:t>Odd</a:t>
            </a:r>
            <a:r>
              <a:rPr lang="it-IT"/>
              <a:t> = rappresenta il rapporto tra una probabilità (in genere stimata da una proporzione) e il suo complemento a 1. (Es. odd di rischio, definito come il rapporto tra il rischio ed il suo complemento a 1, odd di esposizione, ottenuto dal rapporto tra la proporzione di esposti e di non esposti.</a:t>
            </a:r>
          </a:p>
          <a:p>
            <a:pPr marL="457200" indent="-457200" algn="just"/>
            <a:r>
              <a:rPr lang="it-IT">
                <a:solidFill>
                  <a:schemeClr val="accent2"/>
                </a:solidFill>
              </a:rPr>
              <a:t>Tasso</a:t>
            </a:r>
            <a:r>
              <a:rPr lang="it-IT"/>
              <a:t> = Il </a:t>
            </a:r>
            <a:r>
              <a:rPr lang="it-IT" b="1"/>
              <a:t>tasso </a:t>
            </a:r>
            <a:r>
              <a:rPr lang="it-IT"/>
              <a:t>rappresenta una misura della transizione nel tempo da uno stato ad un altro, (Es. sano-malato; vivo-morto)</a:t>
            </a:r>
          </a:p>
          <a:p>
            <a:pPr marL="457200" indent="-457200" algn="l"/>
            <a:endParaRPr lang="it-IT"/>
          </a:p>
          <a:p>
            <a:pPr marL="457200" indent="-457200" algn="l"/>
            <a:endParaRPr lang="it-IT" b="1" i="1"/>
          </a:p>
          <a:p>
            <a:pPr marL="457200" indent="-457200" algn="l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8100" y="889000"/>
            <a:ext cx="923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it-IT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035" name="Rettangolo 9"/>
          <p:cNvSpPr>
            <a:spLocks noChangeArrowheads="1"/>
          </p:cNvSpPr>
          <p:nvPr/>
        </p:nvSpPr>
        <p:spPr bwMode="auto">
          <a:xfrm>
            <a:off x="284163" y="0"/>
            <a:ext cx="8591550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b="1"/>
              <a:t>                 STUDIO CASO-CONTROLLO</a:t>
            </a:r>
            <a:r>
              <a:rPr lang="it-IT" sz="1800"/>
              <a:t/>
            </a:r>
            <a:br>
              <a:rPr lang="it-IT" sz="1800"/>
            </a:br>
            <a:r>
              <a:rPr lang="it-IT" sz="2000" b="1">
                <a:solidFill>
                  <a:schemeClr val="accent2"/>
                </a:solidFill>
              </a:rPr>
              <a:t>Lo studio caso-controllo è uno studio retrospettivo (ossia uno studio  in cui gli eventi di interesse si sono già tutti verificati prima dell’inizio dello studio stesso e l’osservazione riguarda il passato)</a:t>
            </a:r>
            <a:r>
              <a:rPr lang="it-IT" sz="2000"/>
              <a:t> nel quale i confronti delle proporzioni di esposizione ad un sospetto fattore di rischio vengono effettuati fra soggetti affetti da una determinata patologia (</a:t>
            </a:r>
            <a:r>
              <a:rPr lang="it-IT" sz="2000" b="1"/>
              <a:t>casi</a:t>
            </a:r>
            <a:r>
              <a:rPr lang="it-IT" sz="2000"/>
              <a:t>) e individui esenti da tale patologia (</a:t>
            </a:r>
            <a:r>
              <a:rPr lang="it-IT" sz="2000" b="1"/>
              <a:t>controlli</a:t>
            </a:r>
            <a:r>
              <a:rPr lang="it-IT" sz="2000"/>
              <a:t>). </a:t>
            </a:r>
          </a:p>
          <a:p>
            <a:pPr algn="l"/>
            <a:r>
              <a:rPr lang="it-IT" sz="2000"/>
              <a:t>In questo studio, un campione di casi viene scelto nella popolazione dei casi e un campione di controllo viene scelto nella popolazione dei soggetti non affetti dalla malattia. </a:t>
            </a:r>
          </a:p>
          <a:p>
            <a:pPr algn="l"/>
            <a:r>
              <a:rPr lang="it-IT" sz="1800"/>
              <a:t>L’informazione sulla pregressa esposizione è quindi rilevata per gli uni e per gli altri retrospettivamente, esaminando cartelle cliniche o certificati redatti in passato, intervistando direttamente i soggetti, o intervistando i parenti qualora i casi non fossero in grado di dare informazioni</a:t>
            </a:r>
            <a:r>
              <a:rPr lang="it-IT" sz="2000"/>
              <a:t>. </a:t>
            </a:r>
          </a:p>
          <a:p>
            <a:pPr algn="l"/>
            <a:r>
              <a:rPr lang="it-IT" sz="2000"/>
              <a:t>Per rendere quanto più possibile i controlli rappresentativi della popolazione che ha generato i casi, per quanto riguarda l’esposizione al fattore di rischio sospetto, si ricorre spesso all’appaiamento di casi e controlli (</a:t>
            </a:r>
            <a:r>
              <a:rPr lang="it-IT" sz="2000" i="1"/>
              <a:t>studio caso-controllo con appaiamento</a:t>
            </a:r>
            <a:r>
              <a:rPr lang="it-IT" sz="2000"/>
              <a:t>). Età, sesso e condizione socio-economica sono le variabili per cui più frequentemente si procede ad appaiamento.</a:t>
            </a:r>
            <a:br>
              <a:rPr lang="it-IT" sz="2000"/>
            </a:br>
            <a:r>
              <a:rPr lang="it-IT"/>
              <a:t/>
            </a:r>
            <a:br>
              <a:rPr lang="it-IT"/>
            </a:b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-95250" y="873125"/>
            <a:ext cx="9239250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it-IT" b="1"/>
              <a:t>Studio analitico basato sul confronto tra un gruppo di individui affetti da una certa malattia, condizione cronica o tipo di trauma o reazione avversa (casi) ed un gruppo di individui che ne sono privi.</a:t>
            </a:r>
          </a:p>
          <a:p>
            <a:pPr marL="457200" indent="-457200" algn="l" eaLnBrk="0" hangingPunct="0"/>
            <a:endParaRPr lang="it-IT" sz="1200" b="1"/>
          </a:p>
          <a:p>
            <a:pPr marL="457200" indent="-457200" algn="l" eaLnBrk="0" hangingPunct="0"/>
            <a:r>
              <a:rPr lang="it-IT" sz="2000"/>
              <a:t>     </a:t>
            </a:r>
            <a:r>
              <a:rPr lang="it-IT" sz="2000" b="1"/>
              <a:t>Nel caso dell'impostazione retrospettiva, lo sperimentatore inizia raccogliendo i cosiddetti «casi», ossia gli individui che presentano la malattia in studio. </a:t>
            </a:r>
          </a:p>
          <a:p>
            <a:pPr marL="457200" indent="-457200" algn="l" eaLnBrk="0" hangingPunct="0"/>
            <a:r>
              <a:rPr lang="it-IT" sz="2000" b="1"/>
              <a:t>     Nella tabella i casi sono rappresentati dal totale degli individui (a+c). Viene anche scelto un adatto gruppo di paragone (o di controllo) che comprenderà individui sani (b+d).</a:t>
            </a:r>
          </a:p>
          <a:p>
            <a:pPr marL="457200" indent="-457200" algn="l" eaLnBrk="0" hangingPunct="0"/>
            <a:r>
              <a:rPr lang="it-IT" sz="2000" b="1"/>
              <a:t>     A questo punto, attraverso una accurata anamnesi su TUTTI i soggetti in studio, si stabilisce come gli ammalati (a+c) debbano essere assegnati alle celle a e c. Analogamente si stabilisce quanti, fra i sani, debbano essere assegnati alle celle b e d.</a:t>
            </a:r>
          </a:p>
          <a:p>
            <a:pPr marL="457200" indent="-457200" algn="l" eaLnBrk="0" hangingPunct="0"/>
            <a:endParaRPr lang="it-IT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04975" y="195263"/>
            <a:ext cx="5632450" cy="523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CASO-CONTROLLO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331788" y="234950"/>
            <a:ext cx="85598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La tabella risulta ora completata, e si può impostare l'analisi, </a:t>
            </a:r>
            <a:r>
              <a:rPr lang="it-IT" b="1"/>
              <a:t>confrontando la proporzione di esposti nel gruppo </a:t>
            </a:r>
            <a:r>
              <a:rPr lang="it-IT" b="1">
                <a:solidFill>
                  <a:srgbClr val="CC99FF"/>
                </a:solidFill>
              </a:rPr>
              <a:t>dei casi</a:t>
            </a:r>
            <a:r>
              <a:rPr lang="it-IT" b="1"/>
              <a:t> [a/(a+c)] con la proporzione di esposti nel gruppo dei </a:t>
            </a:r>
            <a:r>
              <a:rPr lang="it-IT" b="1">
                <a:solidFill>
                  <a:srgbClr val="FFCCFF"/>
                </a:solidFill>
              </a:rPr>
              <a:t>controlli</a:t>
            </a:r>
            <a:r>
              <a:rPr lang="it-IT" b="1"/>
              <a:t> [b/(b+d)]</a:t>
            </a:r>
            <a:r>
              <a:rPr lang="it-IT"/>
              <a:t> </a:t>
            </a:r>
          </a:p>
          <a:p>
            <a:pPr algn="l"/>
            <a:r>
              <a:rPr lang="it-IT"/>
              <a:t>(confronto fra </a:t>
            </a:r>
            <a:r>
              <a:rPr lang="it-IT" i="1"/>
              <a:t>colonne</a:t>
            </a:r>
            <a:r>
              <a:rPr lang="it-IT"/>
              <a:t>)</a:t>
            </a:r>
          </a:p>
          <a:p>
            <a:pPr algn="l"/>
            <a:r>
              <a:rPr lang="it-IT" sz="1400" b="1"/>
              <a:t>                                              </a:t>
            </a:r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r>
              <a:rPr lang="it-IT" sz="1400" b="1"/>
              <a:t>			Casi              controlli</a:t>
            </a:r>
          </a:p>
          <a:p>
            <a:pPr algn="l"/>
            <a:r>
              <a:rPr lang="it-IT" sz="2000"/>
              <a:t>Uno studio retrospettivo ha il vantaggio di fornire un risultato relativamente rapido, in quanto all'inizio dello studio </a:t>
            </a:r>
            <a:r>
              <a:rPr lang="it-IT" sz="2000" i="1"/>
              <a:t>il tempo necessario all'accadimento degli eventi è già trascorso</a:t>
            </a:r>
            <a:r>
              <a:rPr lang="it-IT" sz="2000"/>
              <a:t>. </a:t>
            </a:r>
          </a:p>
          <a:p>
            <a:pPr algn="l"/>
            <a:r>
              <a:rPr lang="it-IT" sz="2000"/>
              <a:t>Un altro punto a favore degli studi retrospettivi, rispetto a quelli prospettivi, è la applicabilità ad indagini su malattie rare, per le quali i casi possono essere raccolti retrospettivamente anche da ospedali.</a:t>
            </a:r>
          </a:p>
        </p:txBody>
      </p:sp>
      <p:pic>
        <p:nvPicPr>
          <p:cNvPr id="46083" name="Picture 2" descr="Epidemiologia veterinaria: studi retrospetti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2014538"/>
            <a:ext cx="5116513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552450" y="492125"/>
            <a:ext cx="7961313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3200" b="1"/>
              <a:t>             STUDIO DI COORTE</a:t>
            </a:r>
          </a:p>
          <a:p>
            <a:pPr algn="l"/>
            <a:r>
              <a:rPr lang="it-IT"/>
              <a:t/>
            </a:r>
            <a:br>
              <a:rPr lang="it-IT"/>
            </a:br>
            <a:r>
              <a:rPr lang="it-IT">
                <a:solidFill>
                  <a:schemeClr val="accent2"/>
                </a:solidFill>
              </a:rPr>
              <a:t>Un’indagine nella quale un gruppo di individui (la coorte) viene identificato, seguito in modo prospettico, a volte per anni, e dei quali si raccoglie la storia sanitaria.</a:t>
            </a:r>
            <a:r>
              <a:rPr lang="it-IT"/>
              <a:t> </a:t>
            </a:r>
          </a:p>
          <a:p>
            <a:pPr algn="l"/>
            <a:r>
              <a:rPr lang="it-IT"/>
              <a:t>La coorte può essere suddivisa, dall’inizio, in gruppi con caratteristiche differenti: ad esempio, esposti e non esposti ad un </a:t>
            </a:r>
            <a:r>
              <a:rPr lang="it-IT" i="1"/>
              <a:t>fattore di rischio</a:t>
            </a:r>
            <a:r>
              <a:rPr lang="it-IT"/>
              <a:t>, portatori o non portatori di una determinata condizione, sottoposti e non sottoposti ad un determinato trattamento, ecc. </a:t>
            </a:r>
          </a:p>
          <a:p>
            <a:pPr algn="l"/>
            <a:r>
              <a:rPr lang="it-IT"/>
              <a:t>Nello studio si rileva l’incidenza di una particolare malattia (o evento avverso)in ogni gruppo e si confrontano le diverse incidenze.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00038" y="642938"/>
            <a:ext cx="85725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     Gli studi di coorte sono gli studi epidemiologici più frequentemente condotti. </a:t>
            </a:r>
            <a:r>
              <a:rPr lang="it-IT" sz="2000" b="1"/>
              <a:t>Studio analitico in cui l'arruolamento è basato sullo stato di esposizione ad un certo fattore o all'appartenenza ad un certo gruppo. Gli individui arruolati vengono quindi seguiti nel tempo per verificare e confrontare l'occorrenza di malattie, morte o altri outcome relativi alla salute.  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1800" b="1">
                <a:solidFill>
                  <a:srgbClr val="000000"/>
                </a:solidFill>
                <a:cs typeface="Times New Roman" pitchFamily="18" charset="0"/>
              </a:rPr>
              <a:t>Spesso coinvolgono esposizioni lavorative a livelli maggiori di una sostanza rispetto alla popolazione generale</a:t>
            </a:r>
            <a:r>
              <a:rPr lang="en-GB" sz="1800" b="1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800" b="1"/>
              <a:t>    </a:t>
            </a:r>
            <a:endParaRPr lang="it-IT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47950" y="195263"/>
            <a:ext cx="3814763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 DI COORTE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48132" name="Picture 4" descr="http://www.sis.nlm.nih.gov/ToxTutor/Tox1/table14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76275" y="3373438"/>
            <a:ext cx="80375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2362200" y="5111750"/>
            <a:ext cx="4267200" cy="1447800"/>
          </a:xfrm>
          <a:prstGeom prst="upArrowCallout">
            <a:avLst>
              <a:gd name="adj1" fmla="val 73684"/>
              <a:gd name="adj2" fmla="val 73684"/>
              <a:gd name="adj3" fmla="val 16667"/>
              <a:gd name="adj4" fmla="val 66667"/>
            </a:avLst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689225" y="6461125"/>
            <a:ext cx="360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Tipi di studi di coorte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88913" y="617538"/>
            <a:ext cx="8955087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it-IT" sz="2000" b="1"/>
          </a:p>
          <a:p>
            <a:pPr marL="457200" indent="-457200" algn="just"/>
            <a:r>
              <a:rPr lang="it-IT" sz="1800" b="1"/>
              <a:t>Un’indagine nella quale un gruppo di individui (la coorte) viene identificato, seguito in modo prospettico, a volte per anni, e dei quali si raccoglie la storia sanitaria. </a:t>
            </a:r>
          </a:p>
          <a:p>
            <a:pPr marL="457200" indent="-457200" algn="just"/>
            <a:endParaRPr lang="it-IT" sz="2000" b="1"/>
          </a:p>
          <a:p>
            <a:pPr marL="457200" indent="-457200" algn="just"/>
            <a:r>
              <a:rPr lang="it-IT" b="1"/>
              <a:t>Nello studio si rileva l’incidenza di una particolare malattia (reazione avversa) in ogni gruppo e si confrontano le diverse incidenze.</a:t>
            </a:r>
          </a:p>
          <a:p>
            <a:pPr marL="457200" indent="-457200" algn="just"/>
            <a:r>
              <a:rPr lang="it-IT" sz="1800" b="1"/>
              <a:t>L'avvio degli studi epidemiologici di tipo prospettivo è rappresentato dai totali di riga (a+b) e (c+d). In altre parole, il ricercatore inizialmente seleziona due gruppi, </a:t>
            </a:r>
            <a:r>
              <a:rPr lang="it-IT" b="1"/>
              <a:t>entrambi costituiti da (soggetti) sani; un gruppo comprende soggetti che sono stati esposti alla presunta causa, e l'altro soggetti che non sono stati esposti. </a:t>
            </a:r>
          </a:p>
          <a:p>
            <a:pPr marL="457200" indent="-457200" algn="just"/>
            <a:r>
              <a:rPr lang="it-IT" sz="1800" b="1"/>
              <a:t>Quindi, i soggetti vengono seguiti nel tempo e andranno a </a:t>
            </a:r>
          </a:p>
          <a:p>
            <a:pPr marL="457200" indent="-457200" algn="just"/>
            <a:r>
              <a:rPr lang="it-IT" sz="1800" b="1"/>
              <a:t>distribuirsi nelle colonne degli ammalati o dei sani. </a:t>
            </a:r>
            <a:br>
              <a:rPr lang="it-IT" sz="1800" b="1"/>
            </a:br>
            <a:r>
              <a:rPr lang="it-IT" sz="2000" b="1"/>
              <a:t> </a:t>
            </a:r>
            <a:br>
              <a:rPr lang="it-IT" sz="2000" b="1"/>
            </a:br>
            <a:endParaRPr lang="it-IT" sz="2000" b="1"/>
          </a:p>
          <a:p>
            <a:pPr marL="457200" indent="-457200" algn="l" eaLnBrk="0" hangingPunct="0"/>
            <a:endParaRPr lang="it-IT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855913" y="15875"/>
            <a:ext cx="3554412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DI COORTE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331788" y="234950"/>
            <a:ext cx="8559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it-IT" sz="2000"/>
          </a:p>
          <a:p>
            <a:pPr algn="l"/>
            <a:endParaRPr lang="it-IT" sz="2000"/>
          </a:p>
          <a:p>
            <a:pPr algn="l"/>
            <a:r>
              <a:rPr lang="it-IT" sz="2000"/>
              <a:t/>
            </a:r>
            <a:br>
              <a:rPr lang="it-IT" sz="2000"/>
            </a:br>
            <a:endParaRPr lang="it-IT" sz="2000"/>
          </a:p>
        </p:txBody>
      </p:sp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-409575" y="4763"/>
            <a:ext cx="16276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it-IT" sz="5000"/>
              <a:t> </a:t>
            </a:r>
            <a:r>
              <a:rPr lang="it-IT"/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</a:t>
            </a:r>
            <a:br>
              <a:rPr lang="it-IT"/>
            </a:br>
            <a:endParaRPr lang="it-IT"/>
          </a:p>
        </p:txBody>
      </p:sp>
      <p:pic>
        <p:nvPicPr>
          <p:cNvPr id="50180" name="Picture 2" descr="Epidemiologia veterinaria: studi prospetti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1452563"/>
            <a:ext cx="6353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ttangolo 5"/>
          <p:cNvSpPr>
            <a:spLocks noChangeArrowheads="1"/>
          </p:cNvSpPr>
          <p:nvPr/>
        </p:nvSpPr>
        <p:spPr bwMode="auto">
          <a:xfrm>
            <a:off x="473075" y="381000"/>
            <a:ext cx="8324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000" b="1"/>
              <a:t>Si prosegue effettuando la </a:t>
            </a:r>
            <a:r>
              <a:rPr lang="it-IT" sz="2000" b="1" i="1"/>
              <a:t>analisi dei dati</a:t>
            </a:r>
            <a:r>
              <a:rPr lang="it-IT" sz="2000" b="1"/>
              <a:t>, confrontando la proporzione di malati tra gli esposti [a/(a+b)] con la proporzione di malati tra i non esposti [c/(c+d)] (confronto fra </a:t>
            </a:r>
            <a:r>
              <a:rPr lang="it-IT" sz="2000" b="1" i="1"/>
              <a:t>righe</a:t>
            </a:r>
            <a:r>
              <a:rPr lang="it-IT" sz="2000" b="1"/>
              <a:t>)</a:t>
            </a:r>
            <a:endParaRPr lang="it-IT" sz="2000"/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0" y="3448050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76250" algn="just" eaLnBrk="0" hangingPunct="0"/>
            <a:r>
              <a:rPr lang="it-IT" sz="2000"/>
              <a:t>Lo studio prospettivo (detto anche «di coorte») ha lo svantaggio di richiedere più tempo, in quanto si deve seguire nel tempo la comparsa degli eventi. Inoltre, esso non è applicabile a malattie rare per la difficoltà nel reperimento di un numero di casi sufficiente.</a:t>
            </a:r>
          </a:p>
          <a:p>
            <a:pPr indent="476250" algn="just" eaLnBrk="0" hangingPunct="0"/>
            <a:r>
              <a:rPr lang="it-IT" sz="2000"/>
              <a:t/>
            </a:r>
            <a:br>
              <a:rPr lang="it-IT" sz="2000"/>
            </a:br>
            <a:r>
              <a:rPr lang="it-IT" sz="2000"/>
              <a:t>Gli studi prospettivi sono superiori a quelli retrospettivi perché meno soggetti ad </a:t>
            </a:r>
            <a:r>
              <a:rPr lang="it-IT" sz="2000">
                <a:solidFill>
                  <a:schemeClr val="accent2"/>
                </a:solidFill>
              </a:rPr>
              <a:t>«errori sistematici»,</a:t>
            </a:r>
            <a:r>
              <a:rPr lang="it-IT" sz="2000"/>
              <a:t> in quanto essi non dipendono da dati raccolti in precedenza magari con modalità poco affidabili. </a:t>
            </a:r>
          </a:p>
        </p:txBody>
      </p:sp>
      <p:pic>
        <p:nvPicPr>
          <p:cNvPr id="50183" name="Picture 4" descr="Cap. 3, Unità 4 - Il concetto di determinante di malatt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213" y="1506538"/>
            <a:ext cx="1143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520700" y="155575"/>
            <a:ext cx="82677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800" b="1">
                <a:solidFill>
                  <a:schemeClr val="accent2"/>
                </a:solidFill>
              </a:rPr>
              <a:t>Lo studio di coorte, o studio di </a:t>
            </a:r>
            <a:r>
              <a:rPr lang="it-IT" sz="1800" b="1" i="1">
                <a:solidFill>
                  <a:schemeClr val="accent2"/>
                </a:solidFill>
              </a:rPr>
              <a:t>follow-up, è considerato lo studio analitico per </a:t>
            </a:r>
            <a:r>
              <a:rPr lang="it-IT" sz="1800" b="1">
                <a:solidFill>
                  <a:schemeClr val="accent2"/>
                </a:solidFill>
              </a:rPr>
              <a:t>eccellenza, nel senso che permette di osservare l’insorgenza della patologia dopo l’avvenuta esposizione, di misurare quindi i tempi di esposizione e di ottenere stime di associazione tra esposizione e occorrenza di una determinata patologia, confrontando gruppi (“coorti”) di esposti e di non-esposti.</a:t>
            </a:r>
            <a:r>
              <a:rPr lang="it-IT" sz="1800" b="1"/>
              <a:t> </a:t>
            </a:r>
          </a:p>
          <a:p>
            <a:pPr algn="just"/>
            <a:endParaRPr lang="it-IT" sz="1800"/>
          </a:p>
          <a:p>
            <a:pPr algn="just"/>
            <a:r>
              <a:rPr lang="it-IT" sz="1800" b="1"/>
              <a:t>Tuttavia, in alcune condizioni lo studio di coorte può essere di difficile realizzazione. In particolare, per lo studio di patologie a lunga latenza può necessitare di un tempo di osservazione estremamente prolungato. Inoltre, esso comporta costi piuttosto elevati e presenta il limite di poter indagare una sola (o pochissime) esposizioni alla volta, per cui in genere non può essere impiegato per generare nuove ipotesi. </a:t>
            </a:r>
          </a:p>
          <a:p>
            <a:pPr algn="just"/>
            <a:endParaRPr lang="it-IT" sz="1800" b="1"/>
          </a:p>
          <a:p>
            <a:pPr algn="just"/>
            <a:r>
              <a:rPr lang="it-IT" sz="1800" b="1"/>
              <a:t>Al contrario, lo studio caso-controllo, anche se molto più esposto al rischio della presenza di fattori che possono introdurre distorsioni sistematiche (denominate “</a:t>
            </a:r>
            <a:r>
              <a:rPr lang="it-IT" sz="1800" b="1" i="1"/>
              <a:t>bias”) nelle stime, presenta il vantaggio di </a:t>
            </a:r>
            <a:r>
              <a:rPr lang="it-IT" sz="1800" b="1"/>
              <a:t>risultare realizzabile in condizioni in cui lo studio di coorte non può essere effettuato, ad esempio quando non si conosce la dimensione della popolazione in studio.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25" y="0"/>
            <a:ext cx="6494463" cy="906463"/>
          </a:xfrm>
        </p:spPr>
        <p:txBody>
          <a:bodyPr/>
          <a:lstStyle/>
          <a:p>
            <a:r>
              <a:rPr lang="it-IT" sz="2800" b="1" u="sng" smtClean="0"/>
              <a:t>Differenze tra i due studi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71588"/>
            <a:ext cx="8704263" cy="4114800"/>
          </a:xfrm>
          <a:noFill/>
        </p:spPr>
        <p:txBody>
          <a:bodyPr/>
          <a:lstStyle/>
          <a:p>
            <a:pPr marL="5037138" lvl="1">
              <a:buFontTx/>
              <a:buNone/>
            </a:pPr>
            <a:r>
              <a:rPr lang="it-IT" sz="1800" b="1" smtClean="0">
                <a:solidFill>
                  <a:srgbClr val="FF3300"/>
                </a:solidFill>
              </a:rPr>
              <a:t>        </a:t>
            </a: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4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r>
              <a:rPr lang="it-IT" sz="2400" b="1" smtClean="0">
                <a:solidFill>
                  <a:srgbClr val="FF3300"/>
                </a:solidFill>
              </a:rPr>
              <a:t>esposizone al farmaco</a:t>
            </a:r>
            <a:r>
              <a:rPr lang="it-IT" sz="2000" b="1" smtClean="0">
                <a:solidFill>
                  <a:srgbClr val="FF3300"/>
                </a:solidFill>
              </a:rPr>
              <a:t>	                           </a:t>
            </a:r>
            <a:r>
              <a:rPr lang="it-IT" sz="2400" b="1" smtClean="0">
                <a:solidFill>
                  <a:srgbClr val="FF3300"/>
                </a:solidFill>
              </a:rPr>
              <a:t>reazione avversa</a:t>
            </a:r>
          </a:p>
          <a:p>
            <a:pPr marL="4572000" indent="-3768725">
              <a:buFontTx/>
              <a:buNone/>
            </a:pP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4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/>
          </a:p>
          <a:p>
            <a:pPr marL="4572000" indent="-3768725"/>
            <a:endParaRPr lang="it-IT" sz="2000" b="1" smtClean="0"/>
          </a:p>
        </p:txBody>
      </p:sp>
      <p:sp>
        <p:nvSpPr>
          <p:cNvPr id="52228" name="AutoShape 5"/>
          <p:cNvSpPr>
            <a:spLocks noChangeArrowheads="1"/>
          </p:cNvSpPr>
          <p:nvPr/>
        </p:nvSpPr>
        <p:spPr bwMode="auto">
          <a:xfrm rot="10800000" flipV="1">
            <a:off x="1096963" y="1482725"/>
            <a:ext cx="4068762" cy="5667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29" name="AutoShape 6"/>
          <p:cNvSpPr>
            <a:spLocks noChangeArrowheads="1"/>
          </p:cNvSpPr>
          <p:nvPr/>
        </p:nvSpPr>
        <p:spPr bwMode="auto">
          <a:xfrm flipV="1">
            <a:off x="3921125" y="4470400"/>
            <a:ext cx="4319588" cy="5667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 flipV="1">
            <a:off x="4271963" y="3373438"/>
            <a:ext cx="1812925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7034213" y="549275"/>
            <a:ext cx="18081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2" name="Text Box 9"/>
          <p:cNvSpPr txBox="1">
            <a:spLocks noChangeArrowheads="1"/>
          </p:cNvSpPr>
          <p:nvPr/>
        </p:nvSpPr>
        <p:spPr bwMode="auto">
          <a:xfrm>
            <a:off x="6164263" y="1293813"/>
            <a:ext cx="2222500" cy="108743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it-IT" b="1">
                <a:solidFill>
                  <a:srgbClr val="FF3300"/>
                </a:solidFill>
              </a:rPr>
              <a:t>Studi caso-controllo</a:t>
            </a:r>
            <a:endParaRPr lang="it-IT"/>
          </a:p>
        </p:txBody>
      </p:sp>
      <p:sp>
        <p:nvSpPr>
          <p:cNvPr id="52233" name="Text Box 10"/>
          <p:cNvSpPr txBox="1">
            <a:spLocks noChangeArrowheads="1"/>
          </p:cNvSpPr>
          <p:nvPr/>
        </p:nvSpPr>
        <p:spPr bwMode="auto">
          <a:xfrm>
            <a:off x="1050925" y="4424363"/>
            <a:ext cx="2222500" cy="7588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it-IT" b="1">
                <a:solidFill>
                  <a:srgbClr val="FF3300"/>
                </a:solidFill>
              </a:rPr>
              <a:t>Studi di coorte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66700"/>
            <a:ext cx="8396287" cy="1098550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TEST DI TOSSICITA’ STANDARD </a:t>
            </a:r>
            <a:b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SU ANIMALI</a:t>
            </a:r>
          </a:p>
        </p:txBody>
      </p:sp>
      <p:pic>
        <p:nvPicPr>
          <p:cNvPr id="382979" name="Picture 3" descr="Image4946"/>
          <p:cNvPicPr>
            <a:picLocks noChangeAspect="1" noChangeArrowheads="1"/>
          </p:cNvPicPr>
          <p:nvPr/>
        </p:nvPicPr>
        <p:blipFill>
          <a:blip r:embed="rId2" cstate="print"/>
          <a:srcRect l="1979" t="3506" r="8931" b="49158"/>
          <a:stretch>
            <a:fillRect/>
          </a:stretch>
        </p:blipFill>
        <p:spPr bwMode="auto">
          <a:xfrm>
            <a:off x="149225" y="1838325"/>
            <a:ext cx="4276725" cy="4129088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382980" name="Picture 4" descr="Image4946"/>
          <p:cNvPicPr>
            <a:picLocks noChangeAspect="1" noChangeArrowheads="1"/>
          </p:cNvPicPr>
          <p:nvPr/>
        </p:nvPicPr>
        <p:blipFill>
          <a:blip r:embed="rId2" cstate="print"/>
          <a:srcRect l="2243" t="50870" r="7726" b="993"/>
          <a:stretch>
            <a:fillRect/>
          </a:stretch>
        </p:blipFill>
        <p:spPr bwMode="auto">
          <a:xfrm>
            <a:off x="4649788" y="1824038"/>
            <a:ext cx="4322762" cy="414337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7463"/>
            <a:ext cx="9144000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76250" eaLnBrk="0" hangingPunct="0"/>
            <a:r>
              <a:rPr lang="it-IT" sz="2000" dirty="0"/>
              <a:t>Nella figura seguente è illustrata schematicamente la differenza fra studi </a:t>
            </a:r>
            <a:r>
              <a:rPr lang="it-IT" sz="2000" dirty="0" err="1"/>
              <a:t>prospettivi</a:t>
            </a:r>
            <a:r>
              <a:rPr lang="it-IT" sz="2000" dirty="0"/>
              <a:t> e retrospettivi; in particolare, viene evidenziato il diverso momento di inizio dell'osservazione della popolazione in rapporto alla comparsa di malattia.</a:t>
            </a:r>
          </a:p>
          <a:p>
            <a:pPr indent="476250" eaLnBrk="0" hangingPunct="0"/>
            <a:r>
              <a:rPr lang="it-IT" dirty="0"/>
              <a:t>  </a:t>
            </a:r>
            <a:r>
              <a:rPr lang="it-IT" sz="16800" dirty="0"/>
              <a:t> </a:t>
            </a:r>
            <a:endParaRPr lang="it-IT" dirty="0"/>
          </a:p>
        </p:txBody>
      </p:sp>
      <p:pic>
        <p:nvPicPr>
          <p:cNvPr id="53251" name="Picture 2" descr="Epidemiologia veterinaria: differenze fra studi retrospettivi e prospetti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0488"/>
            <a:ext cx="91440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08000" y="6027003"/>
            <a:ext cx="808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NB: uno studio di coorte può anche essere </a:t>
            </a:r>
            <a:r>
              <a:rPr lang="it-IT" b="1" dirty="0" err="1" smtClean="0">
                <a:solidFill>
                  <a:srgbClr val="FF0000"/>
                </a:solidFill>
              </a:rPr>
              <a:t>retrospettico</a:t>
            </a:r>
            <a:r>
              <a:rPr lang="it-IT" b="1" dirty="0" smtClean="0">
                <a:solidFill>
                  <a:srgbClr val="FF0000"/>
                </a:solidFill>
              </a:rPr>
              <a:t>: l’esposizione è già avvenuta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101"/>
            <a:ext cx="9144000" cy="3683000"/>
          </a:xfrm>
          <a:prstGeom prst="rect">
            <a:avLst/>
          </a:prstGeom>
          <a:noFill/>
        </p:spPr>
      </p:pic>
      <p:pic>
        <p:nvPicPr>
          <p:cNvPr id="100356" name="Picture 4" descr="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4104895"/>
            <a:ext cx="8018237" cy="224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263" y="195263"/>
            <a:ext cx="8997950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PARAMETRI DI MISURAZIONE DEL RISCHIO</a:t>
            </a:r>
          </a:p>
          <a:p>
            <a:pPr eaLnBrk="0" hangingPunct="0"/>
            <a:r>
              <a:rPr lang="en-GB" sz="28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DERIVANTI DA STUDI EPIDEMIOLOGICI</a:t>
            </a:r>
            <a:endParaRPr lang="it-IT" sz="2800" b="1" dirty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54275" name="Picture 3" descr="http://www.sis.nlm.nih.gov/ToxTutor/Tox1/table15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54014" y="1612900"/>
            <a:ext cx="80347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2100" y="856357"/>
            <a:ext cx="850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</a:rPr>
              <a:t>Il calcolo dell'</a:t>
            </a:r>
            <a:r>
              <a:rPr lang="it-IT" b="1" dirty="0" err="1" smtClean="0">
                <a:solidFill>
                  <a:srgbClr val="FF0000"/>
                </a:solidFill>
              </a:rPr>
              <a:t>odds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ratio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prevede il confronto tra le frequenze di comparsa dell'evento (ad esempio, malattia o ADR) rispettivamente nei soggetti esposti e in quelli non esposti al fattore di rischio in studio.</a:t>
            </a:r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dirty="0" smtClean="0"/>
              <a:t>Viene utilizzato negli studi retrospettivi </a:t>
            </a:r>
            <a:r>
              <a:rPr lang="it-IT" b="1" dirty="0" smtClean="0"/>
              <a:t>(caso-controllo)</a:t>
            </a:r>
            <a:r>
              <a:rPr lang="it-IT" dirty="0" smtClean="0"/>
              <a:t>, dove </a:t>
            </a:r>
            <a:r>
              <a:rPr lang="it-IT" b="1" dirty="0" smtClean="0"/>
              <a:t>non</a:t>
            </a:r>
            <a:r>
              <a:rPr lang="it-IT" dirty="0" smtClean="0"/>
              <a:t> è necessaria la raccolta dei dati nel tempo.</a:t>
            </a:r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b="1" dirty="0" smtClean="0"/>
              <a:t>“</a:t>
            </a:r>
            <a:r>
              <a:rPr lang="it-IT" b="1" dirty="0" err="1" smtClean="0"/>
              <a:t>odds</a:t>
            </a:r>
            <a:r>
              <a:rPr lang="it-IT" b="1" dirty="0" smtClean="0"/>
              <a:t>”</a:t>
            </a:r>
            <a:r>
              <a:rPr lang="it-IT" dirty="0" smtClean="0"/>
              <a:t> in statistica si intende il rapporto tra la probabilità </a:t>
            </a:r>
            <a:r>
              <a:rPr lang="it-IT" i="1" dirty="0" smtClean="0"/>
              <a:t>p</a:t>
            </a:r>
            <a:r>
              <a:rPr lang="it-IT" dirty="0" smtClean="0"/>
              <a:t> di un evento e la probabilità che tale evento non accada (cioè la probabilità (1-</a:t>
            </a:r>
            <a:r>
              <a:rPr lang="it-IT" i="1" dirty="0" smtClean="0"/>
              <a:t>p</a:t>
            </a:r>
            <a:r>
              <a:rPr lang="it-IT" dirty="0" smtClean="0"/>
              <a:t>) dell'evento complementare)</a:t>
            </a:r>
          </a:p>
          <a:p>
            <a:pPr algn="just"/>
            <a:endParaRPr lang="it-IT" dirty="0" smtClean="0"/>
          </a:p>
          <a:p>
            <a:r>
              <a:rPr lang="it-IT" b="1" dirty="0" err="1" smtClean="0"/>
              <a:t>Odds</a:t>
            </a:r>
            <a:r>
              <a:rPr lang="it-IT" b="1" dirty="0" smtClean="0"/>
              <a:t> = p/1-p</a:t>
            </a:r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95263"/>
            <a:ext cx="9144000" cy="52322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2800" b="1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ODDS RATIO IN STUDI </a:t>
            </a:r>
            <a:r>
              <a:rPr lang="en-GB" sz="28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EPIDEMIOLOGICI</a:t>
            </a:r>
            <a:endParaRPr lang="it-IT" sz="2800" b="1" dirty="0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85800" y="876300"/>
            <a:ext cx="7747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Se il valore dell'</a:t>
            </a:r>
            <a:r>
              <a:rPr lang="it-IT" b="1" dirty="0" smtClean="0"/>
              <a:t>OR</a:t>
            </a:r>
            <a:r>
              <a:rPr lang="it-IT" dirty="0" smtClean="0"/>
              <a:t> è uguale a</a:t>
            </a:r>
            <a:r>
              <a:rPr lang="it-IT" b="1" dirty="0" smtClean="0"/>
              <a:t> 1</a:t>
            </a:r>
            <a:r>
              <a:rPr lang="it-IT" dirty="0" smtClean="0"/>
              <a:t>, significa che l'</a:t>
            </a:r>
            <a:r>
              <a:rPr lang="it-IT" dirty="0" err="1" smtClean="0"/>
              <a:t>odds</a:t>
            </a:r>
            <a:r>
              <a:rPr lang="it-IT" dirty="0" smtClean="0"/>
              <a:t> di esposizione nei sani è uguale all'</a:t>
            </a:r>
            <a:r>
              <a:rPr lang="it-IT" dirty="0" err="1" smtClean="0"/>
              <a:t>odds</a:t>
            </a:r>
            <a:r>
              <a:rPr lang="it-IT" dirty="0" smtClean="0"/>
              <a:t> di esposizione nei malati, cioè il fattore di rischio è </a:t>
            </a:r>
            <a:r>
              <a:rPr lang="it-IT" b="1" dirty="0" smtClean="0"/>
              <a:t>ininfluente</a:t>
            </a:r>
            <a:r>
              <a:rPr lang="it-IT" dirty="0" smtClean="0"/>
              <a:t> sulla comparsa della malattia. </a:t>
            </a: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Se il valore dell'</a:t>
            </a:r>
            <a:r>
              <a:rPr lang="it-IT" b="1" dirty="0" smtClean="0">
                <a:solidFill>
                  <a:srgbClr val="FF0000"/>
                </a:solidFill>
              </a:rPr>
              <a:t>OR</a:t>
            </a:r>
            <a:r>
              <a:rPr lang="it-IT" dirty="0" smtClean="0"/>
              <a:t> è maggiore di </a:t>
            </a:r>
            <a:r>
              <a:rPr lang="it-IT" b="1" dirty="0" smtClean="0">
                <a:solidFill>
                  <a:srgbClr val="FF0000"/>
                </a:solidFill>
              </a:rPr>
              <a:t>1</a:t>
            </a:r>
            <a:r>
              <a:rPr lang="it-IT" dirty="0" smtClean="0"/>
              <a:t>, il fattore di rischio </a:t>
            </a:r>
            <a:r>
              <a:rPr lang="it-IT" b="1" dirty="0" smtClean="0">
                <a:solidFill>
                  <a:srgbClr val="FF0000"/>
                </a:solidFill>
              </a:rPr>
              <a:t>è</a:t>
            </a:r>
            <a:r>
              <a:rPr lang="it-IT" dirty="0" smtClean="0"/>
              <a:t> o </a:t>
            </a:r>
            <a:r>
              <a:rPr lang="it-IT" b="1" dirty="0" smtClean="0">
                <a:solidFill>
                  <a:srgbClr val="FF0000"/>
                </a:solidFill>
              </a:rPr>
              <a:t>può</a:t>
            </a:r>
            <a:r>
              <a:rPr lang="it-IT" dirty="0" smtClean="0"/>
              <a:t> essere implicato nella comparsa della malattia.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it-IT" dirty="0" smtClean="0"/>
              <a:t>Se il valore dell'</a:t>
            </a:r>
            <a:r>
              <a:rPr lang="it-IT" b="1" dirty="0" smtClean="0">
                <a:solidFill>
                  <a:schemeClr val="accent1"/>
                </a:solidFill>
              </a:rPr>
              <a:t>OR</a:t>
            </a:r>
            <a:r>
              <a:rPr lang="it-IT" dirty="0" smtClean="0"/>
              <a:t> è minore di </a:t>
            </a:r>
            <a:r>
              <a:rPr lang="it-IT" b="1" dirty="0" smtClean="0">
                <a:solidFill>
                  <a:schemeClr val="accent1"/>
                </a:solidFill>
              </a:rPr>
              <a:t>1</a:t>
            </a:r>
            <a:r>
              <a:rPr lang="it-IT" dirty="0" smtClean="0"/>
              <a:t> il fattore di rischio in realtà è </a:t>
            </a:r>
            <a:r>
              <a:rPr lang="it-IT" b="1" dirty="0" smtClean="0">
                <a:solidFill>
                  <a:schemeClr val="accent1"/>
                </a:solidFill>
              </a:rPr>
              <a:t>una difesa </a:t>
            </a:r>
            <a:r>
              <a:rPr lang="it-IT" dirty="0" smtClean="0"/>
              <a:t>contro la malattia.</a:t>
            </a:r>
            <a:endParaRPr lang="it-IT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406400"/>
            <a:ext cx="8178800" cy="6146800"/>
          </a:xfrm>
          <a:solidFill>
            <a:schemeClr val="bg1"/>
          </a:solidFill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it-IT" sz="2000" smtClean="0"/>
              <a:t>Gli </a:t>
            </a:r>
            <a:r>
              <a:rPr lang="it-IT" sz="2000" i="1" smtClean="0"/>
              <a:t>odds</a:t>
            </a:r>
            <a:r>
              <a:rPr lang="it-IT" sz="2000" smtClean="0"/>
              <a:t> si utilizzano nel mondo delle scommesse, perché consentono allo scommettitore di calcolare facilmente la somma da incassare in caso di vittoria.</a:t>
            </a:r>
            <a:br>
              <a:rPr lang="it-IT" sz="2000" smtClean="0"/>
            </a:br>
            <a:r>
              <a:rPr lang="it-IT" sz="2000" smtClean="0"/>
              <a:t>Ad esempio, le probabilità di vittoria della nazionale italiana di calcio ai mondiali di Francia del '98 erano date dai bookmakers a 4:1 "a sfavore". Questo equivale a dire che, </a:t>
            </a:r>
            <a:r>
              <a:rPr lang="it-IT" sz="2000" i="1" smtClean="0"/>
              <a:t>su una scala da 1 a 5</a:t>
            </a:r>
            <a:r>
              <a:rPr lang="it-IT" sz="2000" smtClean="0"/>
              <a:t>, le probabilità di sconfitta (p) della squadra italiana erano considerate 4 volte più alte di quelle di una sua vittoria (1-p), e quindi la vittoria dell’Italia sarebbe stata pagata 4 volte la cifra scommessa.</a:t>
            </a:r>
          </a:p>
          <a:p>
            <a:pPr algn="just">
              <a:lnSpc>
                <a:spcPct val="80000"/>
              </a:lnSpc>
            </a:pP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>Ovviamente, gli odds si possono trasformare in probabilità: secondo i bookmakers, l'Italia aveva 1 probabilità su 5 (p=0.2) di vincere e 4 probabilità su 5 di perdere (p=0.8). Nota che (p di perdere = 1-p di vincere) e viceversa. </a:t>
            </a:r>
          </a:p>
          <a:p>
            <a:pPr algn="just">
              <a:lnSpc>
                <a:spcPct val="80000"/>
              </a:lnSpc>
            </a:pPr>
            <a:endParaRPr lang="it-IT" sz="2000" smtClean="0"/>
          </a:p>
          <a:p>
            <a:pPr algn="just">
              <a:lnSpc>
                <a:spcPct val="80000"/>
              </a:lnSpc>
            </a:pPr>
            <a:r>
              <a:rPr lang="it-IT" sz="2000" smtClean="0">
                <a:solidFill>
                  <a:schemeClr val="accent2"/>
                </a:solidFill>
              </a:rPr>
              <a:t>L'"odds ratio" si calcola attraverso i semplici rapporti (odds) fra le frequenze osservate e non attraverso le </a:t>
            </a:r>
            <a:r>
              <a:rPr lang="it-IT" sz="2000" i="1" smtClean="0">
                <a:solidFill>
                  <a:schemeClr val="accent2"/>
                </a:solidFill>
              </a:rPr>
              <a:t>  proporzioni</a:t>
            </a:r>
            <a:r>
              <a:rPr lang="it-IT" sz="2000" smtClean="0">
                <a:solidFill>
                  <a:schemeClr val="accent2"/>
                </a:solidFill>
              </a:rPr>
              <a:t>. Nell’esempio successivo della urolitiasi del cane, calcoliamo gli odds (ricordati: odds = p a favore / p contro) di esposizione nel gruppo dei casi e gli odds di esposizione nel gruppo dei controlli, e poi ne facciamo il rapporto</a:t>
            </a:r>
            <a:r>
              <a:rPr lang="it-IT" sz="1800" smtClean="0"/>
              <a:t> </a:t>
            </a:r>
          </a:p>
          <a:p>
            <a:pPr algn="just">
              <a:lnSpc>
                <a:spcPct val="80000"/>
              </a:lnSpc>
            </a:pPr>
            <a:endParaRPr lang="it-IT" sz="180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0200" y="800100"/>
            <a:ext cx="850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</a:rPr>
              <a:t>Il </a:t>
            </a:r>
            <a:r>
              <a:rPr lang="it-IT" b="1" dirty="0" smtClean="0">
                <a:solidFill>
                  <a:srgbClr val="FF0000"/>
                </a:solidFill>
              </a:rPr>
              <a:t>rischio relativo</a:t>
            </a:r>
            <a:r>
              <a:rPr lang="it-IT" dirty="0" smtClean="0">
                <a:solidFill>
                  <a:srgbClr val="FF0000"/>
                </a:solidFill>
              </a:rPr>
              <a:t> (</a:t>
            </a:r>
            <a:r>
              <a:rPr lang="it-IT" i="1" dirty="0" err="1" smtClean="0">
                <a:solidFill>
                  <a:srgbClr val="FF0000"/>
                </a:solidFill>
              </a:rPr>
              <a:t>risk</a:t>
            </a:r>
            <a:r>
              <a:rPr lang="it-IT" i="1" dirty="0" smtClean="0">
                <a:solidFill>
                  <a:srgbClr val="FF0000"/>
                </a:solidFill>
              </a:rPr>
              <a:t> rate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b="1" dirty="0" smtClean="0">
                <a:solidFill>
                  <a:srgbClr val="FF0000"/>
                </a:solidFill>
              </a:rPr>
              <a:t>RR</a:t>
            </a:r>
            <a:r>
              <a:rPr lang="it-IT" dirty="0" smtClean="0">
                <a:solidFill>
                  <a:srgbClr val="FF0000"/>
                </a:solidFill>
              </a:rPr>
              <a:t>) è la probabilità che un soggetto, appartenente ad un gruppo esposto a determinati fattori, sviluppi la malattia (o ADR), rispetto alla probabilità che un soggetto appartenente ad un gruppo non esposto sviluppi la stessa malattia (o ADR). </a:t>
            </a:r>
          </a:p>
          <a:p>
            <a:pPr algn="just"/>
            <a:r>
              <a:rPr lang="it-IT" dirty="0" smtClean="0"/>
              <a:t>Questo indice è utilizzato negli studi di </a:t>
            </a:r>
            <a:r>
              <a:rPr lang="it-IT" b="1" dirty="0" smtClean="0"/>
              <a:t>coorte </a:t>
            </a:r>
            <a:r>
              <a:rPr lang="it-IT" dirty="0" smtClean="0"/>
              <a:t>dove l'esposizione è misurata nel tempo:</a:t>
            </a:r>
          </a:p>
          <a:p>
            <a:pPr algn="just"/>
            <a:endParaRPr lang="it-IT" dirty="0" smtClean="0"/>
          </a:p>
          <a:p>
            <a:r>
              <a:rPr lang="it-IT" b="1" dirty="0" err="1" smtClean="0"/>
              <a:t>RR=</a:t>
            </a:r>
            <a:r>
              <a:rPr lang="it-IT" b="1" dirty="0" smtClean="0"/>
              <a:t> I (esposti)/I (non-esposti)</a:t>
            </a:r>
          </a:p>
          <a:p>
            <a:endParaRPr lang="it-IT" b="1" dirty="0" smtClean="0"/>
          </a:p>
          <a:p>
            <a:pPr algn="just"/>
            <a:r>
              <a:rPr lang="it-IT" dirty="0" smtClean="0"/>
              <a:t>dove I = </a:t>
            </a:r>
            <a:r>
              <a:rPr lang="it-IT" dirty="0" smtClean="0"/>
              <a:t>incidenza </a:t>
            </a:r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RISCHIO RELATIVO IN STUDI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EPIDEMIOLOGICI</a:t>
            </a:r>
            <a:endParaRPr lang="it-IT" b="1" dirty="0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52500" y="774700"/>
            <a:ext cx="7823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Se </a:t>
            </a:r>
            <a:r>
              <a:rPr lang="it-IT" b="1" dirty="0" smtClean="0"/>
              <a:t>RR</a:t>
            </a:r>
            <a:r>
              <a:rPr lang="it-IT" dirty="0" smtClean="0"/>
              <a:t> risulta uguale a </a:t>
            </a:r>
            <a:r>
              <a:rPr lang="it-IT" b="1" dirty="0" smtClean="0"/>
              <a:t>1</a:t>
            </a:r>
            <a:r>
              <a:rPr lang="it-IT" dirty="0" smtClean="0"/>
              <a:t> il fattore di rischio è </a:t>
            </a:r>
            <a:r>
              <a:rPr lang="it-IT" b="1" dirty="0" smtClean="0"/>
              <a:t>ininfluente</a:t>
            </a:r>
            <a:r>
              <a:rPr lang="it-IT" dirty="0" smtClean="0"/>
              <a:t> sulla comparsa della malattia.</a:t>
            </a:r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 Se </a:t>
            </a:r>
            <a:r>
              <a:rPr lang="it-IT" b="1" dirty="0" smtClean="0">
                <a:solidFill>
                  <a:srgbClr val="FF0000"/>
                </a:solidFill>
              </a:rPr>
              <a:t>RR</a:t>
            </a:r>
            <a:r>
              <a:rPr lang="it-IT" dirty="0" smtClean="0"/>
              <a:t> è maggiore di 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r>
              <a:rPr lang="it-IT" dirty="0" smtClean="0"/>
              <a:t> il fattore di rischio è</a:t>
            </a:r>
            <a:r>
              <a:rPr lang="it-IT" b="1" dirty="0" smtClean="0">
                <a:solidFill>
                  <a:srgbClr val="FF0000"/>
                </a:solidFill>
              </a:rPr>
              <a:t> implicato </a:t>
            </a:r>
            <a:r>
              <a:rPr lang="it-IT" dirty="0" smtClean="0"/>
              <a:t>nel manifestarsi della malattia.</a:t>
            </a:r>
          </a:p>
          <a:p>
            <a:pPr algn="just">
              <a:buFont typeface="Arial" pitchFamily="34" charset="0"/>
              <a:buChar char="•"/>
            </a:pPr>
            <a:r>
              <a:rPr lang="it-IT" dirty="0" smtClean="0"/>
              <a:t> Se l'</a:t>
            </a:r>
            <a:r>
              <a:rPr lang="it-IT" b="1" dirty="0" smtClean="0">
                <a:solidFill>
                  <a:schemeClr val="accent1"/>
                </a:solidFill>
              </a:rPr>
              <a:t>RR</a:t>
            </a:r>
            <a:r>
              <a:rPr lang="it-IT" dirty="0" smtClean="0"/>
              <a:t> è minore di </a:t>
            </a:r>
            <a:r>
              <a:rPr lang="it-IT" b="1" dirty="0" smtClean="0">
                <a:solidFill>
                  <a:schemeClr val="accent1"/>
                </a:solidFill>
              </a:rPr>
              <a:t>1</a:t>
            </a:r>
            <a:r>
              <a:rPr lang="it-IT" dirty="0" smtClean="0"/>
              <a:t> il fattore di rischio dipende dalla malattia (fattore di difesa).</a:t>
            </a:r>
          </a:p>
          <a:p>
            <a:endParaRPr lang="it-IT" dirty="0"/>
          </a:p>
        </p:txBody>
      </p:sp>
      <p:pic>
        <p:nvPicPr>
          <p:cNvPr id="37890" name="Picture 2" descr="interpretazione rischio relativo o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4427429"/>
            <a:ext cx="8811597" cy="1987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Epidemiologia veterinaria: studi retrospettivi e prospettivi"/>
          <p:cNvPicPr>
            <a:picLocks noChangeAspect="1" noChangeArrowheads="1"/>
          </p:cNvPicPr>
          <p:nvPr/>
        </p:nvPicPr>
        <p:blipFill>
          <a:blip r:embed="rId2" cstate="print"/>
          <a:srcRect r="2032"/>
          <a:stretch>
            <a:fillRect/>
          </a:stretch>
        </p:blipFill>
        <p:spPr bwMode="auto">
          <a:xfrm>
            <a:off x="1150938" y="620713"/>
            <a:ext cx="6888162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7"/>
          <p:cNvSpPr txBox="1">
            <a:spLocks noChangeArrowheads="1"/>
          </p:cNvSpPr>
          <p:nvPr/>
        </p:nvSpPr>
        <p:spPr bwMode="auto">
          <a:xfrm>
            <a:off x="393700" y="0"/>
            <a:ext cx="8181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chemeClr val="bg1"/>
                </a:solidFill>
              </a:rPr>
              <a:t>La tabella di contingenza ha il seguente aspetto: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02600" y="6146800"/>
            <a:ext cx="889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RR</a:t>
            </a:r>
            <a:endParaRPr lang="it-IT" b="1" dirty="0">
              <a:solidFill>
                <a:schemeClr val="accent6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3200" y="6108700"/>
            <a:ext cx="889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OR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25488" y="304800"/>
            <a:ext cx="784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>
                <a:solidFill>
                  <a:srgbClr val="FFFF66"/>
                </a:solidFill>
                <a:cs typeface="Times New Roman" pitchFamily="18" charset="0"/>
              </a:rPr>
              <a:t>Inferenza statistica nello studio caso-controllo</a:t>
            </a:r>
            <a:endParaRPr lang="en-GB" sz="3600" b="1">
              <a:solidFill>
                <a:srgbClr val="FFFF66"/>
              </a:solidFill>
            </a:endParaRPr>
          </a:p>
        </p:txBody>
      </p:sp>
      <p:sp>
        <p:nvSpPr>
          <p:cNvPr id="55299" name="Line 20"/>
          <p:cNvSpPr>
            <a:spLocks noChangeShapeType="1"/>
          </p:cNvSpPr>
          <p:nvPr/>
        </p:nvSpPr>
        <p:spPr bwMode="auto">
          <a:xfrm>
            <a:off x="1835150" y="3663950"/>
            <a:ext cx="0" cy="485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0" name="Line 21"/>
          <p:cNvSpPr>
            <a:spLocks noChangeShapeType="1"/>
          </p:cNvSpPr>
          <p:nvPr/>
        </p:nvSpPr>
        <p:spPr bwMode="auto">
          <a:xfrm>
            <a:off x="6869113" y="3663950"/>
            <a:ext cx="0" cy="485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1" name="Line 23"/>
          <p:cNvSpPr>
            <a:spLocks noChangeShapeType="1"/>
          </p:cNvSpPr>
          <p:nvPr/>
        </p:nvSpPr>
        <p:spPr bwMode="auto">
          <a:xfrm>
            <a:off x="1835150" y="4149725"/>
            <a:ext cx="0" cy="53022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2" name="Line 24"/>
          <p:cNvSpPr>
            <a:spLocks noChangeShapeType="1"/>
          </p:cNvSpPr>
          <p:nvPr/>
        </p:nvSpPr>
        <p:spPr bwMode="auto">
          <a:xfrm>
            <a:off x="6869113" y="4149725"/>
            <a:ext cx="0" cy="53022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3" name="Line 25"/>
          <p:cNvSpPr>
            <a:spLocks noChangeShapeType="1"/>
          </p:cNvSpPr>
          <p:nvPr/>
        </p:nvSpPr>
        <p:spPr bwMode="auto">
          <a:xfrm>
            <a:off x="1835150" y="4679950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4" name="Line 26"/>
          <p:cNvSpPr>
            <a:spLocks noChangeShapeType="1"/>
          </p:cNvSpPr>
          <p:nvPr/>
        </p:nvSpPr>
        <p:spPr bwMode="auto">
          <a:xfrm>
            <a:off x="6869113" y="4679950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5" name="Line 28"/>
          <p:cNvSpPr>
            <a:spLocks noChangeShapeType="1"/>
          </p:cNvSpPr>
          <p:nvPr/>
        </p:nvSpPr>
        <p:spPr bwMode="auto">
          <a:xfrm>
            <a:off x="1835150" y="5591175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6" name="Line 29"/>
          <p:cNvSpPr>
            <a:spLocks noChangeShapeType="1"/>
          </p:cNvSpPr>
          <p:nvPr/>
        </p:nvSpPr>
        <p:spPr bwMode="auto">
          <a:xfrm>
            <a:off x="6869113" y="5591175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7" name="Line 30"/>
          <p:cNvSpPr>
            <a:spLocks noChangeShapeType="1"/>
          </p:cNvSpPr>
          <p:nvPr/>
        </p:nvSpPr>
        <p:spPr bwMode="auto">
          <a:xfrm>
            <a:off x="6869113" y="5135563"/>
            <a:ext cx="0" cy="45561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8" name="Line 32"/>
          <p:cNvSpPr>
            <a:spLocks noChangeShapeType="1"/>
          </p:cNvSpPr>
          <p:nvPr/>
        </p:nvSpPr>
        <p:spPr bwMode="auto">
          <a:xfrm>
            <a:off x="1835150" y="5135563"/>
            <a:ext cx="0" cy="45561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9" name="Rectangle 34"/>
          <p:cNvSpPr>
            <a:spLocks noChangeArrowheads="1"/>
          </p:cNvSpPr>
          <p:nvPr/>
        </p:nvSpPr>
        <p:spPr bwMode="auto">
          <a:xfrm>
            <a:off x="381000" y="1574800"/>
            <a:ext cx="876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Nel caso più semplice di una sola variabile di esposizione e in assenza di confondenti, il risultato di uno studio caso controllo può essere riassunto in una tabella 2x2, nel modo seguente:</a:t>
            </a:r>
            <a:endParaRPr lang="en-GB">
              <a:solidFill>
                <a:srgbClr val="FFFF66"/>
              </a:solidFill>
            </a:endParaRPr>
          </a:p>
        </p:txBody>
      </p:sp>
      <p:sp>
        <p:nvSpPr>
          <p:cNvPr id="55310" name="Rectangle 17"/>
          <p:cNvSpPr>
            <a:spLocks noChangeArrowheads="1"/>
          </p:cNvSpPr>
          <p:nvPr/>
        </p:nvSpPr>
        <p:spPr bwMode="auto">
          <a:xfrm>
            <a:off x="1447800" y="3276600"/>
            <a:ext cx="1778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endParaRPr lang="it-IT">
              <a:solidFill>
                <a:srgbClr val="FF9900"/>
              </a:solidFill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541463" y="3203575"/>
            <a:ext cx="6470650" cy="1920875"/>
            <a:chOff x="912" y="2355"/>
            <a:chExt cx="4076" cy="1210"/>
          </a:xfrm>
        </p:grpSpPr>
        <p:sp>
          <p:nvSpPr>
            <p:cNvPr id="55313" name="Rectangle 4"/>
            <p:cNvSpPr>
              <a:spLocks noChangeArrowheads="1"/>
            </p:cNvSpPr>
            <p:nvPr/>
          </p:nvSpPr>
          <p:spPr bwMode="auto">
            <a:xfrm>
              <a:off x="3058" y="3278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b+d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14" name="Rectangle 5"/>
            <p:cNvSpPr>
              <a:spLocks noChangeArrowheads="1"/>
            </p:cNvSpPr>
            <p:nvPr/>
          </p:nvSpPr>
          <p:spPr bwMode="auto">
            <a:xfrm>
              <a:off x="2032" y="3278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a+c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15" name="Rectangle 6"/>
            <p:cNvSpPr>
              <a:spLocks noChangeArrowheads="1"/>
            </p:cNvSpPr>
            <p:nvPr/>
          </p:nvSpPr>
          <p:spPr bwMode="auto">
            <a:xfrm>
              <a:off x="912" y="3278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5316" name="Rectangle 7"/>
            <p:cNvSpPr>
              <a:spLocks noChangeArrowheads="1"/>
            </p:cNvSpPr>
            <p:nvPr/>
          </p:nvSpPr>
          <p:spPr bwMode="auto">
            <a:xfrm>
              <a:off x="3058" y="2991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180(d)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5317" name="Rectangle 8"/>
            <p:cNvSpPr>
              <a:spLocks noChangeArrowheads="1"/>
            </p:cNvSpPr>
            <p:nvPr/>
          </p:nvSpPr>
          <p:spPr bwMode="auto">
            <a:xfrm>
              <a:off x="2032" y="2991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50(c)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5318" name="Rectangle 9"/>
            <p:cNvSpPr>
              <a:spLocks noChangeArrowheads="1"/>
            </p:cNvSpPr>
            <p:nvPr/>
          </p:nvSpPr>
          <p:spPr bwMode="auto">
            <a:xfrm>
              <a:off x="912" y="2991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Non-esposti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5319" name="Rectangle 10"/>
            <p:cNvSpPr>
              <a:spLocks noChangeArrowheads="1"/>
            </p:cNvSpPr>
            <p:nvPr/>
          </p:nvSpPr>
          <p:spPr bwMode="auto">
            <a:xfrm>
              <a:off x="3058" y="2704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20(b)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5320" name="Rectangle 11"/>
            <p:cNvSpPr>
              <a:spLocks noChangeArrowheads="1"/>
            </p:cNvSpPr>
            <p:nvPr/>
          </p:nvSpPr>
          <p:spPr bwMode="auto">
            <a:xfrm>
              <a:off x="2032" y="2704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50(a)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5321" name="Rectangle 12"/>
            <p:cNvSpPr>
              <a:spLocks noChangeArrowheads="1"/>
            </p:cNvSpPr>
            <p:nvPr/>
          </p:nvSpPr>
          <p:spPr bwMode="auto">
            <a:xfrm>
              <a:off x="912" y="2704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5322" name="Rectangle 13"/>
            <p:cNvSpPr>
              <a:spLocks noChangeArrowheads="1"/>
            </p:cNvSpPr>
            <p:nvPr/>
          </p:nvSpPr>
          <p:spPr bwMode="auto">
            <a:xfrm>
              <a:off x="3058" y="2370"/>
              <a:ext cx="102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Controlli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5323" name="Rectangle 14"/>
            <p:cNvSpPr>
              <a:spLocks noChangeArrowheads="1"/>
            </p:cNvSpPr>
            <p:nvPr/>
          </p:nvSpPr>
          <p:spPr bwMode="auto">
            <a:xfrm>
              <a:off x="2032" y="2370"/>
              <a:ext cx="102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Casi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5324" name="Rectangle 15"/>
            <p:cNvSpPr>
              <a:spLocks noChangeArrowheads="1"/>
            </p:cNvSpPr>
            <p:nvPr/>
          </p:nvSpPr>
          <p:spPr bwMode="auto">
            <a:xfrm>
              <a:off x="912" y="2370"/>
              <a:ext cx="112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5325" name="Line 19"/>
            <p:cNvSpPr>
              <a:spLocks noChangeShapeType="1"/>
            </p:cNvSpPr>
            <p:nvPr/>
          </p:nvSpPr>
          <p:spPr bwMode="auto">
            <a:xfrm>
              <a:off x="912" y="356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6" name="Line 22"/>
            <p:cNvSpPr>
              <a:spLocks noChangeShapeType="1"/>
            </p:cNvSpPr>
            <p:nvPr/>
          </p:nvSpPr>
          <p:spPr bwMode="auto">
            <a:xfrm>
              <a:off x="912" y="2704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7" name="Line 31"/>
            <p:cNvSpPr>
              <a:spLocks noChangeShapeType="1"/>
            </p:cNvSpPr>
            <p:nvPr/>
          </p:nvSpPr>
          <p:spPr bwMode="auto">
            <a:xfrm>
              <a:off x="2032" y="3278"/>
              <a:ext cx="272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8" name="Rectangle 36"/>
            <p:cNvSpPr>
              <a:spLocks noChangeArrowheads="1"/>
            </p:cNvSpPr>
            <p:nvPr/>
          </p:nvSpPr>
          <p:spPr bwMode="auto">
            <a:xfrm>
              <a:off x="3963" y="3270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29" name="Rectangle 37"/>
            <p:cNvSpPr>
              <a:spLocks noChangeArrowheads="1"/>
            </p:cNvSpPr>
            <p:nvPr/>
          </p:nvSpPr>
          <p:spPr bwMode="auto">
            <a:xfrm>
              <a:off x="3963" y="2983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c+d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30" name="Rectangle 38"/>
            <p:cNvSpPr>
              <a:spLocks noChangeArrowheads="1"/>
            </p:cNvSpPr>
            <p:nvPr/>
          </p:nvSpPr>
          <p:spPr bwMode="auto">
            <a:xfrm>
              <a:off x="3963" y="2696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a+b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31" name="Line 43"/>
            <p:cNvSpPr>
              <a:spLocks noChangeShapeType="1"/>
            </p:cNvSpPr>
            <p:nvPr/>
          </p:nvSpPr>
          <p:spPr bwMode="auto">
            <a:xfrm>
              <a:off x="917" y="235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5312" name="Text Box 35"/>
          <p:cNvSpPr txBox="1">
            <a:spLocks noChangeArrowheads="1"/>
          </p:cNvSpPr>
          <p:nvPr/>
        </p:nvSpPr>
        <p:spPr bwMode="auto">
          <a:xfrm>
            <a:off x="1103313" y="5422900"/>
            <a:ext cx="7378700" cy="1014413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rgbClr val="FFFF66"/>
                </a:solidFill>
              </a:rPr>
              <a:t>a/(a+c)                         b/(b+d)</a:t>
            </a:r>
          </a:p>
          <a:p>
            <a:pPr>
              <a:spcBef>
                <a:spcPct val="50000"/>
              </a:spcBef>
            </a:pPr>
            <a:r>
              <a:rPr lang="it-IT">
                <a:solidFill>
                  <a:srgbClr val="FFFF66"/>
                </a:solidFill>
              </a:rPr>
              <a:t>50/(100)=0.5                20/200=0.1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63525"/>
            <a:ext cx="8447087" cy="1098550"/>
          </a:xfrm>
          <a:solidFill>
            <a:srgbClr val="EAEAEA"/>
          </a:solidFill>
          <a:ln w="28575" cap="flat">
            <a:solidFill>
              <a:schemeClr val="tx1"/>
            </a:solidFill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CINETICA E DINAMICA DI UN COMPOSTO AD ATTIVITA’ TOSSICA</a:t>
            </a:r>
          </a:p>
        </p:txBody>
      </p:sp>
      <p:pic>
        <p:nvPicPr>
          <p:cNvPr id="10243" name="Picture 3" descr="topi 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950" y="1476375"/>
            <a:ext cx="4902200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4508500" y="2438400"/>
            <a:ext cx="1366838" cy="2166938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614363" y="2270125"/>
            <a:ext cx="2874962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000" b="1">
                <a:solidFill>
                  <a:srgbClr val="000000"/>
                </a:solidFill>
              </a:rPr>
              <a:t>TOSSICOCINETICA</a:t>
            </a:r>
          </a:p>
        </p:txBody>
      </p:sp>
      <p:sp>
        <p:nvSpPr>
          <p:cNvPr id="384006" name="Text Box 6"/>
          <p:cNvSpPr txBox="1">
            <a:spLocks noChangeArrowheads="1"/>
          </p:cNvSpPr>
          <p:nvPr/>
        </p:nvSpPr>
        <p:spPr bwMode="auto">
          <a:xfrm>
            <a:off x="557213" y="4857750"/>
            <a:ext cx="2994025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000" b="1">
                <a:solidFill>
                  <a:srgbClr val="000000"/>
                </a:solidFill>
              </a:rPr>
              <a:t>TOSSICODINAMICA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010025" y="3752850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2000" b="1">
                <a:solidFill>
                  <a:schemeClr val="bg1"/>
                </a:solidFill>
                <a:latin typeface="Arial" charset="0"/>
              </a:rPr>
              <a:t>CIBO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138863" y="1919288"/>
            <a:ext cx="538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200" b="1">
                <a:solidFill>
                  <a:schemeClr val="bg1"/>
                </a:solidFill>
                <a:latin typeface="Arial" charset="0"/>
              </a:rPr>
              <a:t>RENE</a:t>
            </a:r>
          </a:p>
        </p:txBody>
      </p:sp>
      <p:sp>
        <p:nvSpPr>
          <p:cNvPr id="384009" name="Line 9"/>
          <p:cNvSpPr>
            <a:spLocks noChangeShapeType="1"/>
          </p:cNvSpPr>
          <p:nvPr/>
        </p:nvSpPr>
        <p:spPr bwMode="auto">
          <a:xfrm flipV="1">
            <a:off x="5681663" y="2095500"/>
            <a:ext cx="498475" cy="1587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it-IT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837238" y="3490913"/>
            <a:ext cx="765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200" b="1">
                <a:solidFill>
                  <a:schemeClr val="bg1"/>
                </a:solidFill>
                <a:latin typeface="Arial" charset="0"/>
              </a:rPr>
              <a:t>VESCICA</a:t>
            </a:r>
          </a:p>
        </p:txBody>
      </p:sp>
      <p:sp>
        <p:nvSpPr>
          <p:cNvPr id="384011" name="Line 11"/>
          <p:cNvSpPr>
            <a:spLocks noChangeShapeType="1"/>
          </p:cNvSpPr>
          <p:nvPr/>
        </p:nvSpPr>
        <p:spPr bwMode="auto">
          <a:xfrm>
            <a:off x="5761038" y="3203575"/>
            <a:ext cx="257175" cy="327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25400" dir="54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it-IT"/>
          </a:p>
        </p:txBody>
      </p:sp>
      <p:sp>
        <p:nvSpPr>
          <p:cNvPr id="384012" name="Line 12"/>
          <p:cNvSpPr>
            <a:spLocks noChangeShapeType="1"/>
          </p:cNvSpPr>
          <p:nvPr/>
        </p:nvSpPr>
        <p:spPr bwMode="auto">
          <a:xfrm>
            <a:off x="6072188" y="3090863"/>
            <a:ext cx="153987" cy="265112"/>
          </a:xfrm>
          <a:prstGeom prst="line">
            <a:avLst/>
          </a:prstGeom>
          <a:noFill/>
          <a:ln w="28575">
            <a:solidFill>
              <a:srgbClr val="FFE600"/>
            </a:solidFill>
            <a:round/>
            <a:headEnd/>
            <a:tailEnd type="triangle" w="sm" len="sm"/>
          </a:ln>
          <a:effectLst>
            <a:outerShdw dist="25400" dir="54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it-IT"/>
          </a:p>
        </p:txBody>
      </p:sp>
      <p:sp>
        <p:nvSpPr>
          <p:cNvPr id="384013" name="Line 13"/>
          <p:cNvSpPr>
            <a:spLocks noChangeShapeType="1"/>
          </p:cNvSpPr>
          <p:nvPr/>
        </p:nvSpPr>
        <p:spPr bwMode="auto">
          <a:xfrm flipH="1" flipV="1">
            <a:off x="4057650" y="3486150"/>
            <a:ext cx="38100" cy="323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it-IT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/>
          </p:cNvSpPr>
          <p:nvPr/>
        </p:nvSpPr>
        <p:spPr bwMode="auto">
          <a:xfrm>
            <a:off x="228600" y="2667000"/>
            <a:ext cx="876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00"/>
                </a:solidFill>
                <a:cs typeface="Times New Roman" pitchFamily="18" charset="0"/>
              </a:rPr>
              <a:t> Lo stimatore di associazione più utilizzato nello studio caso-controllo è l’Odds Ratio (OR) di esposizione che rappresenta una stima dell’OR di rischio e quindi è stimatore di rischio relativo</a:t>
            </a:r>
            <a:endParaRPr lang="en-GB">
              <a:solidFill>
                <a:srgbClr val="FFFF00"/>
              </a:solidFill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1447800" y="0"/>
            <a:ext cx="6470650" cy="2382838"/>
            <a:chOff x="912" y="2308"/>
            <a:chExt cx="4076" cy="1501"/>
          </a:xfrm>
        </p:grpSpPr>
        <p:sp>
          <p:nvSpPr>
            <p:cNvPr id="57351" name="Rectangle 1029"/>
            <p:cNvSpPr>
              <a:spLocks noChangeArrowheads="1"/>
            </p:cNvSpPr>
            <p:nvPr/>
          </p:nvSpPr>
          <p:spPr bwMode="auto">
            <a:xfrm>
              <a:off x="3058" y="3522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200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52" name="Rectangle 1030"/>
            <p:cNvSpPr>
              <a:spLocks noChangeArrowheads="1"/>
            </p:cNvSpPr>
            <p:nvPr/>
          </p:nvSpPr>
          <p:spPr bwMode="auto">
            <a:xfrm>
              <a:off x="2032" y="3522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200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53" name="Rectangle 1031"/>
            <p:cNvSpPr>
              <a:spLocks noChangeArrowheads="1"/>
            </p:cNvSpPr>
            <p:nvPr/>
          </p:nvSpPr>
          <p:spPr bwMode="auto">
            <a:xfrm>
              <a:off x="912" y="3522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7354" name="Rectangle 1032"/>
            <p:cNvSpPr>
              <a:spLocks noChangeArrowheads="1"/>
            </p:cNvSpPr>
            <p:nvPr/>
          </p:nvSpPr>
          <p:spPr bwMode="auto">
            <a:xfrm>
              <a:off x="3058" y="3235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180 (d)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5" name="Rectangle 1033"/>
            <p:cNvSpPr>
              <a:spLocks noChangeArrowheads="1"/>
            </p:cNvSpPr>
            <p:nvPr/>
          </p:nvSpPr>
          <p:spPr bwMode="auto">
            <a:xfrm>
              <a:off x="2032" y="3235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100(b)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6" name="Rectangle 1034"/>
            <p:cNvSpPr>
              <a:spLocks noChangeArrowheads="1"/>
            </p:cNvSpPr>
            <p:nvPr/>
          </p:nvSpPr>
          <p:spPr bwMode="auto">
            <a:xfrm>
              <a:off x="912" y="3235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Non-esposti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7357" name="Rectangle 1035"/>
            <p:cNvSpPr>
              <a:spLocks noChangeArrowheads="1"/>
            </p:cNvSpPr>
            <p:nvPr/>
          </p:nvSpPr>
          <p:spPr bwMode="auto">
            <a:xfrm>
              <a:off x="3058" y="2948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20(c)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8" name="Rectangle 1036"/>
            <p:cNvSpPr>
              <a:spLocks noChangeArrowheads="1"/>
            </p:cNvSpPr>
            <p:nvPr/>
          </p:nvSpPr>
          <p:spPr bwMode="auto">
            <a:xfrm>
              <a:off x="2032" y="2948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100 (a)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9" name="Rectangle 1037"/>
            <p:cNvSpPr>
              <a:spLocks noChangeArrowheads="1"/>
            </p:cNvSpPr>
            <p:nvPr/>
          </p:nvSpPr>
          <p:spPr bwMode="auto">
            <a:xfrm>
              <a:off x="912" y="2948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7360" name="Rectangle 1038"/>
            <p:cNvSpPr>
              <a:spLocks noChangeArrowheads="1"/>
            </p:cNvSpPr>
            <p:nvPr/>
          </p:nvSpPr>
          <p:spPr bwMode="auto">
            <a:xfrm>
              <a:off x="3058" y="2614"/>
              <a:ext cx="102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Controlli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7361" name="Rectangle 1039"/>
            <p:cNvSpPr>
              <a:spLocks noChangeArrowheads="1"/>
            </p:cNvSpPr>
            <p:nvPr/>
          </p:nvSpPr>
          <p:spPr bwMode="auto">
            <a:xfrm>
              <a:off x="2032" y="2614"/>
              <a:ext cx="102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Casi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7362" name="Rectangle 1040"/>
            <p:cNvSpPr>
              <a:spLocks noChangeArrowheads="1"/>
            </p:cNvSpPr>
            <p:nvPr/>
          </p:nvSpPr>
          <p:spPr bwMode="auto">
            <a:xfrm>
              <a:off x="912" y="2614"/>
              <a:ext cx="112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7363" name="Rectangle 1041"/>
            <p:cNvSpPr>
              <a:spLocks noChangeArrowheads="1"/>
            </p:cNvSpPr>
            <p:nvPr/>
          </p:nvSpPr>
          <p:spPr bwMode="auto">
            <a:xfrm>
              <a:off x="912" y="2308"/>
              <a:ext cx="1120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7364" name="Line 1042"/>
            <p:cNvSpPr>
              <a:spLocks noChangeShapeType="1"/>
            </p:cNvSpPr>
            <p:nvPr/>
          </p:nvSpPr>
          <p:spPr bwMode="auto">
            <a:xfrm>
              <a:off x="912" y="2568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5" name="Line 1043"/>
            <p:cNvSpPr>
              <a:spLocks noChangeShapeType="1"/>
            </p:cNvSpPr>
            <p:nvPr/>
          </p:nvSpPr>
          <p:spPr bwMode="auto">
            <a:xfrm>
              <a:off x="912" y="3809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6" name="Line 1044"/>
            <p:cNvSpPr>
              <a:spLocks noChangeShapeType="1"/>
            </p:cNvSpPr>
            <p:nvPr/>
          </p:nvSpPr>
          <p:spPr bwMode="auto">
            <a:xfrm>
              <a:off x="912" y="2948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7" name="Line 1045"/>
            <p:cNvSpPr>
              <a:spLocks noChangeShapeType="1"/>
            </p:cNvSpPr>
            <p:nvPr/>
          </p:nvSpPr>
          <p:spPr bwMode="auto">
            <a:xfrm>
              <a:off x="2032" y="3522"/>
              <a:ext cx="272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8" name="Rectangle 1046"/>
            <p:cNvSpPr>
              <a:spLocks noChangeArrowheads="1"/>
            </p:cNvSpPr>
            <p:nvPr/>
          </p:nvSpPr>
          <p:spPr bwMode="auto">
            <a:xfrm>
              <a:off x="3963" y="3514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69" name="Rectangle 1047"/>
            <p:cNvSpPr>
              <a:spLocks noChangeArrowheads="1"/>
            </p:cNvSpPr>
            <p:nvPr/>
          </p:nvSpPr>
          <p:spPr bwMode="auto">
            <a:xfrm>
              <a:off x="3963" y="3227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280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70" name="Rectangle 1048"/>
            <p:cNvSpPr>
              <a:spLocks noChangeArrowheads="1"/>
            </p:cNvSpPr>
            <p:nvPr/>
          </p:nvSpPr>
          <p:spPr bwMode="auto">
            <a:xfrm>
              <a:off x="3963" y="2940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120</a:t>
              </a:r>
              <a:endParaRPr lang="it-IT" b="1">
                <a:solidFill>
                  <a:srgbClr val="99FF33"/>
                </a:solidFill>
              </a:endParaRPr>
            </a:p>
          </p:txBody>
        </p:sp>
      </p:grpSp>
      <p:sp>
        <p:nvSpPr>
          <p:cNvPr id="57348" name="Rectangle 1049"/>
          <p:cNvSpPr>
            <a:spLocks noChangeArrowheads="1"/>
          </p:cNvSpPr>
          <p:nvPr/>
        </p:nvSpPr>
        <p:spPr bwMode="auto">
          <a:xfrm>
            <a:off x="0" y="428625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00"/>
                </a:solidFill>
                <a:cs typeface="Times New Roman" pitchFamily="18" charset="0"/>
              </a:rPr>
              <a:t> L’OR può essere ottenuto applicando la seguente formula: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57349" name="Picture 1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5205413"/>
            <a:ext cx="1323975" cy="7889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7350" name="Text Box 26"/>
          <p:cNvSpPr txBox="1">
            <a:spLocks noChangeArrowheads="1"/>
          </p:cNvSpPr>
          <p:nvPr/>
        </p:nvSpPr>
        <p:spPr bwMode="auto">
          <a:xfrm>
            <a:off x="4540250" y="5170488"/>
            <a:ext cx="3438525" cy="6508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100*180/20*100=9</a:t>
            </a:r>
          </a:p>
          <a:p>
            <a:pPr>
              <a:spcBef>
                <a:spcPct val="50000"/>
              </a:spcBef>
            </a:pPr>
            <a:endParaRPr lang="it-IT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64100"/>
            <a:ext cx="9144000" cy="19939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endParaRPr lang="it-IT" sz="1800" b="1" dirty="0" smtClean="0"/>
          </a:p>
          <a:p>
            <a:pPr>
              <a:lnSpc>
                <a:spcPct val="80000"/>
              </a:lnSpc>
            </a:pPr>
            <a:r>
              <a:rPr lang="it-IT" sz="1800" dirty="0" smtClean="0"/>
              <a:t>Il metodo da utilizzare per la misurazione dell'associazione in uno studio retrospettivo è il calcolo del cosiddetto «</a:t>
            </a:r>
            <a:r>
              <a:rPr lang="it-IT" sz="1800" b="1" dirty="0" err="1" smtClean="0"/>
              <a:t>odds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ratio</a:t>
            </a:r>
            <a:r>
              <a:rPr lang="it-IT" sz="1800" b="1" dirty="0" smtClean="0"/>
              <a:t> (OR)</a:t>
            </a:r>
            <a:r>
              <a:rPr lang="it-IT" sz="1800" dirty="0" smtClean="0"/>
              <a:t>» o «</a:t>
            </a:r>
            <a:r>
              <a:rPr lang="it-IT" sz="1800" b="1" dirty="0" smtClean="0"/>
              <a:t>rapporto incrociato</a:t>
            </a:r>
            <a:r>
              <a:rPr lang="it-IT" sz="1800" dirty="0" smtClean="0"/>
              <a:t>».</a:t>
            </a:r>
          </a:p>
          <a:p>
            <a:pPr>
              <a:lnSpc>
                <a:spcPct val="80000"/>
              </a:lnSpc>
            </a:pPr>
            <a:r>
              <a:rPr lang="it-IT" sz="1800" dirty="0" smtClean="0"/>
              <a:t>Per comprendere questa misura, occorre introdurre il concetto di "</a:t>
            </a:r>
            <a:r>
              <a:rPr lang="it-IT" sz="1800" dirty="0" err="1" smtClean="0"/>
              <a:t>odds</a:t>
            </a:r>
            <a:r>
              <a:rPr lang="it-IT" sz="1800" dirty="0" smtClean="0"/>
              <a:t>" (termine che non ha un corrispondente in italiano; può essere reso con "probabilità a favore"). Gli </a:t>
            </a:r>
            <a:r>
              <a:rPr lang="it-IT" sz="1800" dirty="0" err="1" smtClean="0"/>
              <a:t>odds</a:t>
            </a:r>
            <a:r>
              <a:rPr lang="it-IT" sz="1800" dirty="0" smtClean="0"/>
              <a:t> sono rappresentati dal il rapporto fra il numero di volte in cui l'evento si verifica (o si è verificato) ed il numero di volte in cui l'evento non si verifica ( o si è verificato).</a:t>
            </a: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644525" y="215900"/>
            <a:ext cx="8181975" cy="17399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 dirty="0"/>
              <a:t>Studio retrospettivo: calcolo dell'</a:t>
            </a:r>
            <a:r>
              <a:rPr lang="it-IT" sz="1800" b="1" dirty="0" err="1"/>
              <a:t>odds</a:t>
            </a:r>
            <a:r>
              <a:rPr lang="it-IT" sz="1800" b="1" dirty="0"/>
              <a:t> </a:t>
            </a:r>
            <a:r>
              <a:rPr lang="it-IT" sz="1800" b="1" dirty="0" err="1"/>
              <a:t>ratio</a:t>
            </a:r>
            <a:endParaRPr lang="it-IT" sz="1800" b="1" dirty="0"/>
          </a:p>
          <a:p>
            <a:pPr algn="just"/>
            <a:r>
              <a:rPr lang="it-IT" sz="1800" dirty="0"/>
              <a:t>Consideriamo l'associazione fra obesità e urolitiasi del cane, ricordando che in uno studio retrospettivo si inizia selezionando i casi e i controlli e poi andando ad accertare quanti fra i casi (e quanti fra i controlli) sono stati esposti alla presunta causa. Lo studio ha fornito i seguenti risultati:</a:t>
            </a:r>
          </a:p>
        </p:txBody>
      </p:sp>
      <p:pic>
        <p:nvPicPr>
          <p:cNvPr id="64514" name="Picture 2" descr="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75" y="1997075"/>
            <a:ext cx="6677025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2222500"/>
            <a:ext cx="7772400" cy="41148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dirty="0" smtClean="0"/>
              <a:t>Notare che si utilizzano i semplici rapporti tra le frequenze osservate (a/c, b/d) e non le proporzioni (a/</a:t>
            </a:r>
            <a:r>
              <a:rPr lang="it-IT" sz="2800" dirty="0" err="1" smtClean="0"/>
              <a:t>a+c</a:t>
            </a:r>
            <a:r>
              <a:rPr lang="it-IT" sz="2800" dirty="0" smtClean="0"/>
              <a:t> e b/</a:t>
            </a:r>
            <a:r>
              <a:rPr lang="it-IT" sz="2800" dirty="0" err="1" smtClean="0"/>
              <a:t>b+d</a:t>
            </a:r>
            <a:r>
              <a:rPr lang="it-IT" sz="2800" dirty="0" smtClean="0"/>
              <a:t>). Notare anche che, applicando le proprietà delle frazioni, l'</a:t>
            </a:r>
            <a:r>
              <a:rPr lang="it-IT" sz="2800" dirty="0" err="1" smtClean="0"/>
              <a:t>odds</a:t>
            </a:r>
            <a:r>
              <a:rPr lang="it-IT" sz="2800" dirty="0" smtClean="0"/>
              <a:t> </a:t>
            </a:r>
            <a:r>
              <a:rPr lang="it-IT" sz="2800" dirty="0" err="1" smtClean="0"/>
              <a:t>ratio</a:t>
            </a:r>
            <a:r>
              <a:rPr lang="it-IT" sz="2800" dirty="0" smtClean="0"/>
              <a:t> può venire più facilmente calcolato attraverso i prodotti delle celle incrociate della tabella (</a:t>
            </a:r>
            <a:r>
              <a:rPr lang="it-IT" sz="2800" dirty="0" err="1" smtClean="0"/>
              <a:t>a*d</a:t>
            </a:r>
            <a:r>
              <a:rPr lang="it-IT" sz="2800" dirty="0" smtClean="0"/>
              <a:t> e </a:t>
            </a:r>
            <a:r>
              <a:rPr lang="it-IT" sz="2800" dirty="0" err="1" smtClean="0"/>
              <a:t>b*c</a:t>
            </a:r>
            <a:r>
              <a:rPr lang="it-IT" sz="2800" dirty="0" smtClean="0"/>
              <a:t>); perciò viene anche detto, in italiano, "</a:t>
            </a:r>
            <a:r>
              <a:rPr lang="it-IT" sz="2800" b="1" dirty="0" smtClean="0"/>
              <a:t>rapporto incrociato</a:t>
            </a:r>
            <a:r>
              <a:rPr lang="it-IT" sz="2800" dirty="0" smtClean="0"/>
              <a:t>".</a:t>
            </a:r>
          </a:p>
          <a:p>
            <a:pPr>
              <a:lnSpc>
                <a:spcPct val="90000"/>
              </a:lnSpc>
            </a:pPr>
            <a:r>
              <a:rPr lang="it-IT" sz="2800" dirty="0" smtClean="0"/>
              <a:t>Ritorniamo all'esempio dell'obesità-urolitiasi e calcoliamo l'OR: </a:t>
            </a:r>
          </a:p>
        </p:txBody>
      </p:sp>
      <p:pic>
        <p:nvPicPr>
          <p:cNvPr id="124932" name="Picture 4" descr="Epidemiologia veterinaria: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563" y="344488"/>
            <a:ext cx="5019675" cy="1495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35400"/>
            <a:ext cx="7772400" cy="28321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400" i="1" dirty="0" smtClean="0">
                <a:solidFill>
                  <a:srgbClr val="FF3300"/>
                </a:solidFill>
              </a:rPr>
              <a:t>In termini matematici</a:t>
            </a:r>
            <a:r>
              <a:rPr lang="it-IT" sz="2400" dirty="0" smtClean="0">
                <a:solidFill>
                  <a:srgbClr val="FF3300"/>
                </a:solidFill>
              </a:rPr>
              <a:t>, non è importante se l'OR viene calcolato come (a/c)/(b/d) oppure come (a/b)/(c/d), perché in entrambi i casi si ottiene lo stesso rapporto incrociato: ad/</a:t>
            </a:r>
            <a:r>
              <a:rPr lang="it-IT" sz="2400" dirty="0" err="1" smtClean="0">
                <a:solidFill>
                  <a:srgbClr val="FF3300"/>
                </a:solidFill>
              </a:rPr>
              <a:t>bc</a:t>
            </a:r>
            <a:r>
              <a:rPr lang="it-IT" sz="2400" dirty="0" smtClean="0">
                <a:solidFill>
                  <a:srgbClr val="FF3300"/>
                </a:solidFill>
              </a:rPr>
              <a:t>.</a:t>
            </a:r>
            <a:r>
              <a:rPr lang="it-IT" sz="2400" dirty="0" smtClean="0"/>
              <a:t> Tuttavia, </a:t>
            </a:r>
            <a:r>
              <a:rPr lang="it-IT" sz="2400" i="1" dirty="0" smtClean="0"/>
              <a:t>in termini razionali non ha senso usare la seconda formula</a:t>
            </a:r>
            <a:r>
              <a:rPr lang="it-IT" sz="2400" dirty="0" smtClean="0"/>
              <a:t>. Infatti in uno studio </a:t>
            </a:r>
            <a:r>
              <a:rPr lang="it-IT" sz="2400" i="1" dirty="0" smtClean="0"/>
              <a:t>retrospettivo</a:t>
            </a:r>
            <a:r>
              <a:rPr lang="it-IT" sz="2400" dirty="0" smtClean="0"/>
              <a:t>, il rapporto a/b (così come il rapporto c/d), non dipende dalla malattia né dall'esposizione, ma bensì soltanto dallo sperimentatore stesso che ha avuto libertà di reclutare un numero di casi e di controlli </a:t>
            </a:r>
            <a:r>
              <a:rPr lang="it-IT" sz="2400" i="1" dirty="0" smtClean="0"/>
              <a:t>a suo piacimento</a:t>
            </a:r>
            <a:r>
              <a:rPr lang="it-IT" sz="2400" dirty="0" smtClean="0"/>
              <a:t>. </a:t>
            </a:r>
          </a:p>
        </p:txBody>
      </p:sp>
      <p:pic>
        <p:nvPicPr>
          <p:cNvPr id="4" name="Picture 2" descr="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816" y="0"/>
            <a:ext cx="5986383" cy="368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0"/>
            <a:ext cx="7661275" cy="779463"/>
          </a:xfrm>
        </p:spPr>
        <p:txBody>
          <a:bodyPr/>
          <a:lstStyle/>
          <a:p>
            <a:r>
              <a:rPr lang="it-IT" sz="2800" smtClean="0">
                <a:solidFill>
                  <a:srgbClr val="CCFFFF"/>
                </a:solidFill>
                <a:latin typeface="Verdana" pitchFamily="34" charset="0"/>
              </a:rPr>
              <a:t>Esempio di studio caso-controllo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0" y="720725"/>
            <a:ext cx="8308975" cy="4114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sz="2400" smtClean="0">
                <a:solidFill>
                  <a:srgbClr val="CCFFFF"/>
                </a:solidFill>
              </a:rPr>
              <a:t>Hurwitz (1987) ha studiato la relazione tra uso di aspirina e malattia di Reye (encefalopatia rara e grave). Casi: 27 bambini ricoverati con sindrome di Reye che hanno avuto malattia batterica 3 settimane prima. </a:t>
            </a:r>
          </a:p>
          <a:p>
            <a:pPr>
              <a:spcBef>
                <a:spcPct val="0"/>
              </a:spcBef>
            </a:pPr>
            <a:r>
              <a:rPr lang="it-IT" sz="2400" smtClean="0">
                <a:solidFill>
                  <a:srgbClr val="CCFFFF"/>
                </a:solidFill>
              </a:rPr>
              <a:t>Controlli: 140 bambini senza sindrome di Reye ma che hanno avuto malattia batterica 3 settimane prima.</a:t>
            </a:r>
          </a:p>
          <a:p>
            <a:pPr>
              <a:spcBef>
                <a:spcPct val="0"/>
              </a:spcBef>
            </a:pPr>
            <a:r>
              <a:rPr lang="it-IT" sz="2400" smtClean="0">
                <a:solidFill>
                  <a:srgbClr val="CCFFFF"/>
                </a:solidFill>
              </a:rPr>
              <a:t>Tra i 27 casi, 26 hanno preso aspirina, tra i controlli 53.</a:t>
            </a:r>
          </a:p>
          <a:p>
            <a:pPr>
              <a:spcBef>
                <a:spcPct val="0"/>
              </a:spcBef>
            </a:pPr>
            <a:endParaRPr lang="it-IT" sz="2400" smtClean="0">
              <a:solidFill>
                <a:srgbClr val="CC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sz="2400" smtClean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</a:pPr>
            <a:endParaRPr lang="it-IT" sz="2400" smtClean="0">
              <a:solidFill>
                <a:schemeClr val="accent2"/>
              </a:solidFill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350963" y="3533775"/>
            <a:ext cx="6470650" cy="1920875"/>
            <a:chOff x="912" y="2355"/>
            <a:chExt cx="4076" cy="1210"/>
          </a:xfrm>
        </p:grpSpPr>
        <p:sp>
          <p:nvSpPr>
            <p:cNvPr id="58374" name="Rectangle 4"/>
            <p:cNvSpPr>
              <a:spLocks noChangeArrowheads="1"/>
            </p:cNvSpPr>
            <p:nvPr/>
          </p:nvSpPr>
          <p:spPr bwMode="auto">
            <a:xfrm>
              <a:off x="3058" y="3278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140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8375" name="Rectangle 5"/>
            <p:cNvSpPr>
              <a:spLocks noChangeArrowheads="1"/>
            </p:cNvSpPr>
            <p:nvPr/>
          </p:nvSpPr>
          <p:spPr bwMode="auto">
            <a:xfrm>
              <a:off x="2032" y="3278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27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8376" name="Rectangle 6"/>
            <p:cNvSpPr>
              <a:spLocks noChangeArrowheads="1"/>
            </p:cNvSpPr>
            <p:nvPr/>
          </p:nvSpPr>
          <p:spPr bwMode="auto">
            <a:xfrm>
              <a:off x="912" y="3278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8377" name="Rectangle 7"/>
            <p:cNvSpPr>
              <a:spLocks noChangeArrowheads="1"/>
            </p:cNvSpPr>
            <p:nvPr/>
          </p:nvSpPr>
          <p:spPr bwMode="auto">
            <a:xfrm>
              <a:off x="3058" y="2991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87(d)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8378" name="Rectangle 8"/>
            <p:cNvSpPr>
              <a:spLocks noChangeArrowheads="1"/>
            </p:cNvSpPr>
            <p:nvPr/>
          </p:nvSpPr>
          <p:spPr bwMode="auto">
            <a:xfrm>
              <a:off x="2032" y="2991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1(c)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8379" name="Rectangle 9"/>
            <p:cNvSpPr>
              <a:spLocks noChangeArrowheads="1"/>
            </p:cNvSpPr>
            <p:nvPr/>
          </p:nvSpPr>
          <p:spPr bwMode="auto">
            <a:xfrm>
              <a:off x="912" y="2991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Non-esposti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8380" name="Rectangle 10"/>
            <p:cNvSpPr>
              <a:spLocks noChangeArrowheads="1"/>
            </p:cNvSpPr>
            <p:nvPr/>
          </p:nvSpPr>
          <p:spPr bwMode="auto">
            <a:xfrm>
              <a:off x="3058" y="2704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53(b)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8381" name="Rectangle 11"/>
            <p:cNvSpPr>
              <a:spLocks noChangeArrowheads="1"/>
            </p:cNvSpPr>
            <p:nvPr/>
          </p:nvSpPr>
          <p:spPr bwMode="auto">
            <a:xfrm>
              <a:off x="2032" y="2704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26(a)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8382" name="Rectangle 12"/>
            <p:cNvSpPr>
              <a:spLocks noChangeArrowheads="1"/>
            </p:cNvSpPr>
            <p:nvPr/>
          </p:nvSpPr>
          <p:spPr bwMode="auto">
            <a:xfrm>
              <a:off x="912" y="2704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8383" name="Rectangle 13"/>
            <p:cNvSpPr>
              <a:spLocks noChangeArrowheads="1"/>
            </p:cNvSpPr>
            <p:nvPr/>
          </p:nvSpPr>
          <p:spPr bwMode="auto">
            <a:xfrm>
              <a:off x="3058" y="2370"/>
              <a:ext cx="102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Controlli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8384" name="Rectangle 14"/>
            <p:cNvSpPr>
              <a:spLocks noChangeArrowheads="1"/>
            </p:cNvSpPr>
            <p:nvPr/>
          </p:nvSpPr>
          <p:spPr bwMode="auto">
            <a:xfrm>
              <a:off x="2032" y="2370"/>
              <a:ext cx="102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Casi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8385" name="Rectangle 15"/>
            <p:cNvSpPr>
              <a:spLocks noChangeArrowheads="1"/>
            </p:cNvSpPr>
            <p:nvPr/>
          </p:nvSpPr>
          <p:spPr bwMode="auto">
            <a:xfrm>
              <a:off x="912" y="2370"/>
              <a:ext cx="112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8386" name="Line 19"/>
            <p:cNvSpPr>
              <a:spLocks noChangeShapeType="1"/>
            </p:cNvSpPr>
            <p:nvPr/>
          </p:nvSpPr>
          <p:spPr bwMode="auto">
            <a:xfrm>
              <a:off x="912" y="356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7" name="Line 22"/>
            <p:cNvSpPr>
              <a:spLocks noChangeShapeType="1"/>
            </p:cNvSpPr>
            <p:nvPr/>
          </p:nvSpPr>
          <p:spPr bwMode="auto">
            <a:xfrm>
              <a:off x="912" y="2704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8" name="Line 31"/>
            <p:cNvSpPr>
              <a:spLocks noChangeShapeType="1"/>
            </p:cNvSpPr>
            <p:nvPr/>
          </p:nvSpPr>
          <p:spPr bwMode="auto">
            <a:xfrm>
              <a:off x="2032" y="3278"/>
              <a:ext cx="272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9" name="Rectangle 36"/>
            <p:cNvSpPr>
              <a:spLocks noChangeArrowheads="1"/>
            </p:cNvSpPr>
            <p:nvPr/>
          </p:nvSpPr>
          <p:spPr bwMode="auto">
            <a:xfrm>
              <a:off x="3963" y="3270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8390" name="Rectangle 37"/>
            <p:cNvSpPr>
              <a:spLocks noChangeArrowheads="1"/>
            </p:cNvSpPr>
            <p:nvPr/>
          </p:nvSpPr>
          <p:spPr bwMode="auto">
            <a:xfrm>
              <a:off x="3963" y="2983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88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8391" name="Rectangle 38"/>
            <p:cNvSpPr>
              <a:spLocks noChangeArrowheads="1"/>
            </p:cNvSpPr>
            <p:nvPr/>
          </p:nvSpPr>
          <p:spPr bwMode="auto">
            <a:xfrm>
              <a:off x="3963" y="2696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79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8392" name="Line 43"/>
            <p:cNvSpPr>
              <a:spLocks noChangeShapeType="1"/>
            </p:cNvSpPr>
            <p:nvPr/>
          </p:nvSpPr>
          <p:spPr bwMode="auto">
            <a:xfrm>
              <a:off x="917" y="235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8373" name="Text Box 25"/>
          <p:cNvSpPr txBox="1">
            <a:spLocks noChangeArrowheads="1"/>
          </p:cNvSpPr>
          <p:nvPr/>
        </p:nvSpPr>
        <p:spPr bwMode="auto">
          <a:xfrm>
            <a:off x="471488" y="5565775"/>
            <a:ext cx="8672512" cy="1004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rgbClr val="FFFF66"/>
                </a:solidFill>
              </a:rPr>
              <a:t>Confronto percentuali 26/27= 0.96  53/140= 0.37</a:t>
            </a:r>
          </a:p>
          <a:p>
            <a:pPr>
              <a:spcBef>
                <a:spcPct val="50000"/>
              </a:spcBef>
            </a:pPr>
            <a:r>
              <a:rPr lang="it-IT">
                <a:solidFill>
                  <a:srgbClr val="FFFF66"/>
                </a:solidFill>
              </a:rPr>
              <a:t>OR: 26*87/53*1= 142.8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0"/>
            <a:ext cx="7661275" cy="779463"/>
          </a:xfrm>
        </p:spPr>
        <p:txBody>
          <a:bodyPr/>
          <a:lstStyle/>
          <a:p>
            <a:r>
              <a:rPr lang="it-IT" sz="2800" smtClean="0">
                <a:solidFill>
                  <a:schemeClr val="accent2"/>
                </a:solidFill>
                <a:latin typeface="Verdana" pitchFamily="34" charset="0"/>
              </a:rPr>
              <a:t>Esempio di studio caso-controllo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720725"/>
            <a:ext cx="7772400" cy="4114800"/>
          </a:xfrm>
        </p:spPr>
        <p:txBody>
          <a:bodyPr/>
          <a:lstStyle/>
          <a:p>
            <a:r>
              <a:rPr lang="it-IT" sz="2800" smtClean="0">
                <a:solidFill>
                  <a:schemeClr val="accent2"/>
                </a:solidFill>
              </a:rPr>
              <a:t>Determinare relazione tra rischio di sanguinamento gastrointestinale ed uso di nitroderivati o FANS o aspirina (in 4 ospedali con 1122 pazienti ricoverati per </a:t>
            </a:r>
            <a:r>
              <a:rPr lang="it-IT" sz="2800" smtClean="0">
                <a:solidFill>
                  <a:srgbClr val="FF3300"/>
                </a:solidFill>
              </a:rPr>
              <a:t>sanguinamento</a:t>
            </a:r>
            <a:r>
              <a:rPr lang="it-IT" sz="2800" smtClean="0">
                <a:solidFill>
                  <a:schemeClr val="accent2"/>
                </a:solidFill>
              </a:rPr>
              <a:t>) (retrospettico)</a:t>
            </a:r>
            <a:r>
              <a:rPr lang="it-IT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42963" y="3149600"/>
            <a:ext cx="7843837" cy="3167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chemeClr val="accent2"/>
                </a:solidFill>
              </a:rPr>
              <a:t>Esempio di studio di coorte</a:t>
            </a:r>
          </a:p>
          <a:p>
            <a:endParaRPr lang="it-IT" sz="2800">
              <a:solidFill>
                <a:schemeClr val="accent2"/>
              </a:solidFill>
            </a:endParaRPr>
          </a:p>
          <a:p>
            <a:pPr algn="l" eaLnBrk="0" hangingPunct="0">
              <a:spcBef>
                <a:spcPct val="20000"/>
              </a:spcBef>
              <a:buFontTx/>
              <a:buChar char="•"/>
            </a:pPr>
            <a:r>
              <a:rPr lang="it-IT" sz="2800">
                <a:solidFill>
                  <a:schemeClr val="accent2"/>
                </a:solidFill>
                <a:latin typeface="Times New Roman" pitchFamily="18" charset="0"/>
              </a:rPr>
              <a:t> Determinare il rischio relativo di reazioni avverse (una o pi</a:t>
            </a:r>
            <a:r>
              <a:rPr lang="it-IT">
                <a:solidFill>
                  <a:schemeClr val="accent2"/>
                </a:solidFill>
              </a:rPr>
              <a:t>ù</a:t>
            </a:r>
            <a:r>
              <a:rPr lang="it-IT" sz="2800">
                <a:solidFill>
                  <a:schemeClr val="accent2"/>
                </a:solidFill>
                <a:latin typeface="Times New Roman" pitchFamily="18" charset="0"/>
              </a:rPr>
              <a:t>)  in pazienti trattati con diuretici (in ospedali o ambulatori con 890 pazienti trattati  (prospettico e/o retrospettico) </a:t>
            </a:r>
          </a:p>
          <a:p>
            <a:endParaRPr lang="it-IT" sz="28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508001" y="215900"/>
            <a:ext cx="8318500" cy="286232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800" b="1" dirty="0"/>
              <a:t>Studio </a:t>
            </a:r>
            <a:r>
              <a:rPr lang="it-IT" sz="1800" b="1" dirty="0" err="1" smtClean="0"/>
              <a:t>prospettivo</a:t>
            </a:r>
            <a:r>
              <a:rPr lang="it-IT" sz="1800" b="1" dirty="0"/>
              <a:t>: calcolo </a:t>
            </a:r>
            <a:r>
              <a:rPr lang="it-IT" sz="1800" b="1" dirty="0" smtClean="0"/>
              <a:t>del rischio relativo.</a:t>
            </a:r>
            <a:endParaRPr lang="it-IT" sz="1800" b="1" dirty="0"/>
          </a:p>
          <a:p>
            <a:pPr algn="just"/>
            <a:r>
              <a:rPr lang="it-IT" sz="1800" dirty="0" smtClean="0"/>
              <a:t>Supponiamo di voler verificare se esiste una associazione fra allevamento dei vitelli in ricoveri chiusi (esposizione, o variabile indipendente) e la comparsa di polmonite (variabile dipendente). Per questo scopo si effettua uno studio </a:t>
            </a:r>
            <a:r>
              <a:rPr lang="it-IT" sz="1800" dirty="0" err="1" smtClean="0"/>
              <a:t>prospettivo</a:t>
            </a:r>
            <a:r>
              <a:rPr lang="it-IT" sz="1800" dirty="0" smtClean="0"/>
              <a:t>, seguendo nel tempo gruppi di vitelli allevati al chiuso oppure all'aperto e contando i casi di polmonite che si verificano nei due gruppi.</a:t>
            </a:r>
          </a:p>
          <a:p>
            <a:pPr algn="just"/>
            <a:endParaRPr lang="it-IT" sz="1800" dirty="0" smtClean="0"/>
          </a:p>
          <a:p>
            <a:pPr algn="just"/>
            <a:r>
              <a:rPr lang="it-IT" sz="1800" dirty="0" smtClean="0"/>
              <a:t>Alla fine dello studio i risultati ottenuti vengono tabulati nella «solita» tabella di contingenza. </a:t>
            </a:r>
            <a:endParaRPr lang="it-IT" sz="1800" dirty="0"/>
          </a:p>
        </p:txBody>
      </p:sp>
      <p:pic>
        <p:nvPicPr>
          <p:cNvPr id="101378" name="Picture 2" descr="Epidemiologia veterinaria: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3248025"/>
            <a:ext cx="6677025" cy="310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pidemiologia veterinaria: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0"/>
            <a:ext cx="5191125" cy="3171826"/>
          </a:xfrm>
          <a:prstGeom prst="rect">
            <a:avLst/>
          </a:prstGeom>
          <a:noFill/>
        </p:spPr>
      </p:pic>
      <p:pic>
        <p:nvPicPr>
          <p:cNvPr id="102404" name="Picture 4" descr="rischio relati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3465512"/>
            <a:ext cx="4737100" cy="3082876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502400" y="0"/>
            <a:ext cx="24003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Percorso per il calcolo del RR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15100" y="5829300"/>
            <a:ext cx="24003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Esempio con i dati in studio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04800" y="309563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Tra i vantaggi principali dello studio caso-controllo, vi è la possibilità di valutare l'effetto di diverse esposizioni e quindi l’eventuale presenza di interazione tra di esse. 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215900" y="1900238"/>
            <a:ext cx="8839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Permette inoltre un’agevole raccolta di informazioni su diversi possibili confondenti e risulta in genere molto potente, poiché è in grado di includere un numero di casi molto elevato. 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200025" y="3692525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Rispetto allo studio di coorte risulta in genere meno costoso e richiede tempi di realizzazione più brevi. </a:t>
            </a:r>
            <a:endParaRPr lang="en-GB">
              <a:solidFill>
                <a:srgbClr val="FFFF66"/>
              </a:solidFill>
              <a:cs typeface="Times New Roman" pitchFamily="18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215900" y="4735513"/>
            <a:ext cx="8839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Infine risulta particolarmente adatto per indagare patologie molto rare, in cui si possono selezionare tutti i casi incidenti (nuovi casi) in un determinato territorio per l’intero periodo di osservazione.</a:t>
            </a:r>
            <a:endParaRPr lang="en-GB">
              <a:solidFill>
                <a:srgbClr val="FFFF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ChangeArrowheads="1"/>
          </p:cNvSpPr>
          <p:nvPr/>
        </p:nvSpPr>
        <p:spPr bwMode="auto">
          <a:xfrm>
            <a:off x="473075" y="508000"/>
            <a:ext cx="830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Tuttavia il limite principale dello studio caso-controllo risiede probabilmente nella sua suscettibilità a diversi fattori di distorsione (</a:t>
            </a:r>
            <a:r>
              <a:rPr lang="it-IT" i="1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).  </a:t>
            </a:r>
            <a:endParaRPr lang="en-GB">
              <a:solidFill>
                <a:srgbClr val="FFFF66"/>
              </a:solidFill>
              <a:cs typeface="Times New Roman" pitchFamily="18" charset="0"/>
            </a:endParaRPr>
          </a:p>
        </p:txBody>
      </p:sp>
      <p:sp>
        <p:nvSpPr>
          <p:cNvPr id="112643" name="Rettangolo 4"/>
          <p:cNvSpPr>
            <a:spLocks noChangeArrowheads="1"/>
          </p:cNvSpPr>
          <p:nvPr/>
        </p:nvSpPr>
        <p:spPr bwMode="auto">
          <a:xfrm>
            <a:off x="441325" y="2001838"/>
            <a:ext cx="8702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Il </a:t>
            </a:r>
            <a:r>
              <a:rPr lang="it-IT" i="1" u="sng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 u="sng">
                <a:solidFill>
                  <a:srgbClr val="FFFF66"/>
                </a:solidFill>
                <a:cs typeface="Times New Roman" pitchFamily="18" charset="0"/>
              </a:rPr>
              <a:t> di selezione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può originare dalla scelta inadeguata dei casi o, più comunemente, dei controlli (es. i controlli non sono rappresentativi della popolazione generale). </a:t>
            </a:r>
            <a:endParaRPr lang="it-IT">
              <a:solidFill>
                <a:srgbClr val="FFFF66"/>
              </a:solidFill>
            </a:endParaRPr>
          </a:p>
        </p:txBody>
      </p:sp>
      <p:sp>
        <p:nvSpPr>
          <p:cNvPr id="112644" name="Rettangolo 6"/>
          <p:cNvSpPr>
            <a:spLocks noChangeArrowheads="1"/>
          </p:cNvSpPr>
          <p:nvPr/>
        </p:nvSpPr>
        <p:spPr bwMode="auto">
          <a:xfrm>
            <a:off x="473075" y="3895725"/>
            <a:ext cx="8670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endParaRPr lang="it-IT">
              <a:solidFill>
                <a:srgbClr val="FFFF66"/>
              </a:solidFill>
            </a:endParaRPr>
          </a:p>
        </p:txBody>
      </p:sp>
      <p:sp>
        <p:nvSpPr>
          <p:cNvPr id="112645" name="Rettangolo 7"/>
          <p:cNvSpPr>
            <a:spLocks noChangeArrowheads="1"/>
          </p:cNvSpPr>
          <p:nvPr/>
        </p:nvSpPr>
        <p:spPr bwMode="auto">
          <a:xfrm>
            <a:off x="504825" y="3702050"/>
            <a:ext cx="88915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Un </a:t>
            </a:r>
            <a:r>
              <a:rPr lang="it-IT" i="1" u="sng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 u="sng">
                <a:solidFill>
                  <a:srgbClr val="FFFF66"/>
                </a:solidFill>
                <a:cs typeface="Times New Roman" pitchFamily="18" charset="0"/>
              </a:rPr>
              <a:t> di informazione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può invece derivare dal fatto che i casi tendono maggiormente ad attribuire l’insorgenza della loro patologia ad avvenute esposizioni.</a:t>
            </a:r>
          </a:p>
        </p:txBody>
      </p:sp>
      <p:sp>
        <p:nvSpPr>
          <p:cNvPr id="112646" name="Rettangolo 8"/>
          <p:cNvSpPr>
            <a:spLocks noChangeArrowheads="1"/>
          </p:cNvSpPr>
          <p:nvPr/>
        </p:nvSpPr>
        <p:spPr bwMode="auto">
          <a:xfrm>
            <a:off x="504825" y="5392738"/>
            <a:ext cx="8418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I </a:t>
            </a:r>
            <a:r>
              <a:rPr lang="it-IT" i="1" u="sng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 u="sng">
                <a:solidFill>
                  <a:srgbClr val="FFFF66"/>
                </a:solidFill>
                <a:cs typeface="Times New Roman" pitchFamily="18" charset="0"/>
              </a:rPr>
              <a:t> da confondimento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derivano dalla presenza di fattori associati sia all’esposizione che al rischio della patologia, denominati confondenti. </a:t>
            </a:r>
            <a:endParaRPr lang="it-IT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76213"/>
            <a:ext cx="8235950" cy="1346200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2800" b="1" smtClean="0">
                <a:solidFill>
                  <a:srgbClr val="000000"/>
                </a:solidFill>
                <a:latin typeface="Verdana" pitchFamily="34" charset="0"/>
              </a:rPr>
              <a:t>PERCORSO DEGLI STUDI TOSSICOLOGICI PER VERIFICARE LA SICUREZZA DEI NUOVI FARMACI</a:t>
            </a:r>
          </a:p>
        </p:txBody>
      </p:sp>
      <p:sp>
        <p:nvSpPr>
          <p:cNvPr id="11267" name="Oval 3" descr="Stampati"/>
          <p:cNvSpPr>
            <a:spLocks noChangeArrowheads="1"/>
          </p:cNvSpPr>
          <p:nvPr/>
        </p:nvSpPr>
        <p:spPr bwMode="auto">
          <a:xfrm>
            <a:off x="101600" y="3097213"/>
            <a:ext cx="1104900" cy="196691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85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211763" y="5718175"/>
            <a:ext cx="3568700" cy="81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speciali</a:t>
            </a:r>
          </a:p>
          <a:p>
            <a:r>
              <a:rPr lang="it-IT" sz="1400" b="1"/>
              <a:t>(Per farmaci/molecole con</a:t>
            </a:r>
          </a:p>
          <a:p>
            <a:r>
              <a:rPr lang="it-IT" sz="1400" b="1"/>
              <a:t>rischi particolari)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227638" y="2651125"/>
            <a:ext cx="3568700" cy="9128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per la riproduzione</a:t>
            </a:r>
          </a:p>
          <a:p>
            <a:r>
              <a:rPr lang="it-IT" sz="1400" b="1"/>
              <a:t>(Fertilità, sviluppo peri e post-</a:t>
            </a:r>
          </a:p>
          <a:p>
            <a:r>
              <a:rPr lang="it-IT" sz="1400" b="1"/>
              <a:t>Natale, teratogenicità) 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227638" y="1697038"/>
            <a:ext cx="3568700" cy="8175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Sperimentazione clinica</a:t>
            </a:r>
          </a:p>
          <a:p>
            <a:r>
              <a:rPr lang="it-IT" sz="1400" b="1"/>
              <a:t>(Fasi I e IIa)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227638" y="3683000"/>
            <a:ext cx="3568700" cy="81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Mutagenesi </a:t>
            </a:r>
            <a:r>
              <a:rPr lang="it-IT" sz="1400" b="1" i="1"/>
              <a:t>in vivo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227638" y="4660900"/>
            <a:ext cx="3568700" cy="81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Cancerogenesi</a:t>
            </a:r>
          </a:p>
          <a:p>
            <a:r>
              <a:rPr lang="it-IT" sz="1400" b="1"/>
              <a:t>(Studio per 2 anni nel topo </a:t>
            </a:r>
          </a:p>
          <a:p>
            <a:r>
              <a:rPr lang="it-IT" sz="1400" b="1"/>
              <a:t>e nel ratto)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727200" y="2141538"/>
            <a:ext cx="2849563" cy="10445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acuta</a:t>
            </a:r>
          </a:p>
          <a:p>
            <a:r>
              <a:rPr lang="it-IT" sz="1400" b="1"/>
              <a:t>(Somministrazione singola</a:t>
            </a:r>
          </a:p>
          <a:p>
            <a:r>
              <a:rPr lang="it-IT" sz="1400" b="1"/>
              <a:t>a dosi elevate)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1743075" y="3560763"/>
            <a:ext cx="2849563" cy="11795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per </a:t>
            </a:r>
          </a:p>
          <a:p>
            <a:r>
              <a:rPr lang="it-IT" sz="1400" b="1"/>
              <a:t>Somministrazioni ripetute</a:t>
            </a:r>
          </a:p>
          <a:p>
            <a:r>
              <a:rPr lang="it-IT" sz="1400" b="1"/>
              <a:t>(Durata variabile da 1 a 6</a:t>
            </a:r>
          </a:p>
          <a:p>
            <a:r>
              <a:rPr lang="it-IT" sz="1400" b="1"/>
              <a:t> mesi)</a:t>
            </a:r>
          </a:p>
        </p:txBody>
      </p:sp>
      <p:sp>
        <p:nvSpPr>
          <p:cNvPr id="11275" name="Rectangle 13"/>
          <p:cNvSpPr>
            <a:spLocks noChangeArrowheads="1"/>
          </p:cNvSpPr>
          <p:nvPr/>
        </p:nvSpPr>
        <p:spPr bwMode="auto">
          <a:xfrm>
            <a:off x="1727200" y="4981575"/>
            <a:ext cx="2849563" cy="10445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Mutagenesi </a:t>
            </a:r>
            <a:r>
              <a:rPr lang="it-IT" sz="1400" b="1" i="1"/>
              <a:t>in vitro</a:t>
            </a:r>
          </a:p>
        </p:txBody>
      </p:sp>
      <p:sp>
        <p:nvSpPr>
          <p:cNvPr id="385044" name="AutoShape 20"/>
          <p:cNvSpPr>
            <a:spLocks noChangeArrowheads="1"/>
          </p:cNvSpPr>
          <p:nvPr/>
        </p:nvSpPr>
        <p:spPr bwMode="auto">
          <a:xfrm>
            <a:off x="1274763" y="3876675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5" name="AutoShape 21"/>
          <p:cNvSpPr>
            <a:spLocks noChangeArrowheads="1"/>
          </p:cNvSpPr>
          <p:nvPr/>
        </p:nvSpPr>
        <p:spPr bwMode="auto">
          <a:xfrm rot="-1800000">
            <a:off x="1208088" y="2755900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6" name="AutoShape 22"/>
          <p:cNvSpPr>
            <a:spLocks noChangeArrowheads="1"/>
          </p:cNvSpPr>
          <p:nvPr/>
        </p:nvSpPr>
        <p:spPr bwMode="auto">
          <a:xfrm rot="1800000" flipV="1">
            <a:off x="1208088" y="4995863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7" name="AutoShape 23"/>
          <p:cNvSpPr>
            <a:spLocks noChangeArrowheads="1"/>
          </p:cNvSpPr>
          <p:nvPr/>
        </p:nvSpPr>
        <p:spPr bwMode="auto">
          <a:xfrm>
            <a:off x="4786313" y="3878263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 rot="1800000" flipV="1">
            <a:off x="4611688" y="5588000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9" name="AutoShape 25"/>
          <p:cNvSpPr>
            <a:spLocks noChangeArrowheads="1"/>
          </p:cNvSpPr>
          <p:nvPr/>
        </p:nvSpPr>
        <p:spPr bwMode="auto">
          <a:xfrm rot="1800000" flipV="1">
            <a:off x="4713288" y="4689475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50" name="AutoShape 26"/>
          <p:cNvSpPr>
            <a:spLocks noChangeArrowheads="1"/>
          </p:cNvSpPr>
          <p:nvPr/>
        </p:nvSpPr>
        <p:spPr bwMode="auto">
          <a:xfrm rot="-1800000">
            <a:off x="4713288" y="3065463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51" name="AutoShape 27"/>
          <p:cNvSpPr>
            <a:spLocks noChangeArrowheads="1"/>
          </p:cNvSpPr>
          <p:nvPr/>
        </p:nvSpPr>
        <p:spPr bwMode="auto">
          <a:xfrm rot="-1800000">
            <a:off x="4611688" y="2168525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11284" name="Text Box 28"/>
          <p:cNvSpPr txBox="1">
            <a:spLocks noChangeArrowheads="1"/>
          </p:cNvSpPr>
          <p:nvPr/>
        </p:nvSpPr>
        <p:spPr bwMode="auto">
          <a:xfrm>
            <a:off x="-177800" y="3470275"/>
            <a:ext cx="16684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solidFill>
                  <a:srgbClr val="000000"/>
                </a:solidFill>
              </a:rPr>
              <a:t>Molecola candidata</a:t>
            </a:r>
            <a:br>
              <a:rPr lang="it-IT" sz="1600" b="1">
                <a:solidFill>
                  <a:srgbClr val="000000"/>
                </a:solidFill>
              </a:rPr>
            </a:br>
            <a:r>
              <a:rPr lang="it-IT" sz="1600" b="1">
                <a:solidFill>
                  <a:srgbClr val="000000"/>
                </a:solidFill>
              </a:rPr>
              <a:t>per lo</a:t>
            </a:r>
            <a:br>
              <a:rPr lang="it-IT" sz="1600" b="1">
                <a:solidFill>
                  <a:srgbClr val="000000"/>
                </a:solidFill>
              </a:rPr>
            </a:br>
            <a:r>
              <a:rPr lang="it-IT" sz="1600" b="1">
                <a:solidFill>
                  <a:srgbClr val="000000"/>
                </a:solidFill>
              </a:rPr>
              <a:t>sviluppo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9050" y="87947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Fattori critici per un efficace studio epidemiologico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Controlli appropriati (stessa razza, età, sesso, …)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Durata adeguata (rilevazione del rischio oncogeno: &gt;20 anni!)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Capacità statistica di rilevare delle differenze</a:t>
            </a:r>
            <a:endParaRPr lang="en-GB" sz="2000" b="1">
              <a:solidFill>
                <a:srgbClr val="000000"/>
              </a:solidFill>
            </a:endParaRPr>
          </a:p>
        </p:txBody>
      </p:sp>
      <p:pic>
        <p:nvPicPr>
          <p:cNvPr id="63491" name="Picture 3" descr="http://www.sis.nlm.nih.gov/ToxTutor/Tox1/table16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2828925" y="2419350"/>
            <a:ext cx="597217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123825" y="3571875"/>
            <a:ext cx="2619375" cy="1628775"/>
          </a:xfrm>
          <a:prstGeom prst="rightArrowCallout">
            <a:avLst>
              <a:gd name="adj1" fmla="val 10917"/>
              <a:gd name="adj2" fmla="val 17935"/>
              <a:gd name="adj3" fmla="val 22775"/>
              <a:gd name="adj4" fmla="val 7031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0800" y="3992563"/>
            <a:ext cx="2047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Tipi di errori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(bias)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31788" y="195263"/>
            <a:ext cx="847725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DISEGNO DEGLI STUDI EPIDEMIOLOGICI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430463" y="195263"/>
            <a:ext cx="4292600" cy="523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ECOLOGICO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64515" name="Rettangolo 2"/>
          <p:cNvSpPr>
            <a:spLocks noChangeArrowheads="1"/>
          </p:cNvSpPr>
          <p:nvPr/>
        </p:nvSpPr>
        <p:spPr bwMode="auto">
          <a:xfrm>
            <a:off x="552450" y="992188"/>
            <a:ext cx="8150225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Studio analitico osservazionale basato su dati aggregati, cioè non individuali. </a:t>
            </a:r>
            <a:r>
              <a:rPr lang="it-IT">
                <a:solidFill>
                  <a:schemeClr val="accent2"/>
                </a:solidFill>
              </a:rPr>
              <a:t>L'</a:t>
            </a:r>
            <a:r>
              <a:rPr lang="it-IT" b="1">
                <a:solidFill>
                  <a:schemeClr val="accent2"/>
                </a:solidFill>
              </a:rPr>
              <a:t>associazione</a:t>
            </a:r>
            <a:r>
              <a:rPr lang="it-IT">
                <a:solidFill>
                  <a:schemeClr val="accent2"/>
                </a:solidFill>
              </a:rPr>
              <a:t> tra i </a:t>
            </a:r>
            <a:r>
              <a:rPr lang="it-IT" b="1">
                <a:solidFill>
                  <a:schemeClr val="accent2"/>
                </a:solidFill>
              </a:rPr>
              <a:t>fattori di rischio </a:t>
            </a:r>
            <a:r>
              <a:rPr lang="it-IT">
                <a:solidFill>
                  <a:schemeClr val="accent2"/>
                </a:solidFill>
              </a:rPr>
              <a:t>e la malattia oggetto di studio viene valutata mettendo in relazione dati sui fattori di rischio e la prevalenza della malattia in uno o più gruppi di individui o popolazioni.</a:t>
            </a:r>
            <a:r>
              <a:rPr lang="it-IT"/>
              <a:t> Tali studi possono facilmente portare ad errori di valutazione (fallacia ecologica), in quanto, essendo basati su dati aggregati, non permettono di determinare l'associazione tra esposizione ed esito a livello del singolo individuo.  </a:t>
            </a:r>
          </a:p>
          <a:p>
            <a:pPr algn="l"/>
            <a:r>
              <a:rPr lang="it-IT"/>
              <a:t>Sono tuttavia semplici da eseguire in quanto si basano spesso su dati già disponibili, e vengono quindi usati spesso in fase esplorativa e di formulazione di ipotesi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2"/>
          <p:cNvSpPr>
            <a:spLocks noChangeArrowheads="1"/>
          </p:cNvSpPr>
          <p:nvPr/>
        </p:nvSpPr>
        <p:spPr bwMode="auto">
          <a:xfrm>
            <a:off x="677863" y="1338263"/>
            <a:ext cx="789781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Studi cross-sectiona(trasversali): Studio analitico: </a:t>
            </a:r>
            <a:r>
              <a:rPr lang="it-IT" i="1">
                <a:solidFill>
                  <a:schemeClr val="accent2"/>
                </a:solidFill>
              </a:rPr>
              <a:t>in una popolazione si valuta, in un determinato istante (o al più in un intervallo di tempo ridotto) l’esposizione ad un possibile fattore di rischio e la presenza di malattia (prevalenza).</a:t>
            </a:r>
          </a:p>
          <a:p>
            <a:pPr algn="l"/>
            <a:endParaRPr lang="it-IT" i="1">
              <a:solidFill>
                <a:schemeClr val="accent2"/>
              </a:solidFill>
            </a:endParaRPr>
          </a:p>
          <a:p>
            <a:pPr algn="l"/>
            <a:r>
              <a:rPr lang="it-IT"/>
              <a:t>Come in uno studio caso-controllo gli individui a cui è stata diagnosticata la malattia,  condizione cronica, o trauma, costituiscono i </a:t>
            </a:r>
            <a:r>
              <a:rPr lang="it-IT" b="1"/>
              <a:t>casi</a:t>
            </a:r>
            <a:r>
              <a:rPr lang="it-IT"/>
              <a:t>, mentre i restanti individui della popolazione costituiscono i </a:t>
            </a:r>
            <a:r>
              <a:rPr lang="it-IT" b="1"/>
              <a:t>controlli</a:t>
            </a:r>
            <a:r>
              <a:rPr lang="it-IT"/>
              <a:t>.</a:t>
            </a:r>
          </a:p>
        </p:txBody>
      </p:sp>
      <p:sp>
        <p:nvSpPr>
          <p:cNvPr id="65539" name="Rettangolo 3"/>
          <p:cNvSpPr>
            <a:spLocks noChangeArrowheads="1"/>
          </p:cNvSpPr>
          <p:nvPr/>
        </p:nvSpPr>
        <p:spPr bwMode="auto">
          <a:xfrm>
            <a:off x="2278063" y="344488"/>
            <a:ext cx="476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TRASVERSALE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81000" y="1379538"/>
            <a:ext cx="851535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Serve a determinare la relazione esistente tra dose ed effetti tossici nell’uomo. 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Richiede due tipi di estrapolazioni: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Dalle alte dosi sperimentali alle basse dosi ambientali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Dall’animale all’uomo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Relativamente al fattore 1, esistono importanti differenze tra gli effeti </a:t>
            </a:r>
            <a:r>
              <a:rPr lang="en-GB" sz="2000" b="1" i="1">
                <a:solidFill>
                  <a:srgbClr val="000000"/>
                </a:solidFill>
                <a:cs typeface="Arial" charset="0"/>
              </a:rPr>
              <a:t>non-carcinogenici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(considerati come aventi un effetto soglia) e quelli </a:t>
            </a:r>
            <a:r>
              <a:rPr lang="en-GB" sz="2000" b="1" i="1">
                <a:solidFill>
                  <a:srgbClr val="000000"/>
                </a:solidFill>
                <a:cs typeface="Arial" charset="0"/>
              </a:rPr>
              <a:t>carcinogenici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(sprovvisti di effetto soglia). </a:t>
            </a:r>
          </a:p>
        </p:txBody>
      </p:sp>
      <p:pic>
        <p:nvPicPr>
          <p:cNvPr id="66563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19986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08025" y="138113"/>
            <a:ext cx="7886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49238" y="773113"/>
            <a:ext cx="86661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Per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effetti non-carcinogenici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(neurotossicità)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, il margine di sicurezza viene espresso come Assunzione Quotidiana Accettabile (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ADI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, 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Acceptable Daily Intake) o D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ose di Riferimento (RfD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FF3300"/>
                </a:solidFill>
                <a:cs typeface="Arial" charset="0"/>
              </a:rPr>
              <a:t>L’ADI è la quantità di sostanza cui il soggetto può essere esposto quotidianamente per un periodo lungo (tutta la vita!) senza che si verifichino eventi dannosi.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Viene determinata applicando un fattore di sicurezza (safety factors) alla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NOAEL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pic>
        <p:nvPicPr>
          <p:cNvPr id="67587" name="Picture 3" descr="http://www.sis.nlm.nih.gov/ToxTutor/Tox1/fig01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330575" y="3365500"/>
            <a:ext cx="56610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14300" y="5041900"/>
            <a:ext cx="3105150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Fattori di Sicurezza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utilizzati per il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calcolo dell’ADI</a:t>
            </a:r>
            <a:endParaRPr lang="en-GB" sz="2000" b="1">
              <a:solidFill>
                <a:srgbClr val="000000"/>
              </a:solidFill>
            </a:endParaRPr>
          </a:p>
        </p:txBody>
      </p:sp>
      <p:pic>
        <p:nvPicPr>
          <p:cNvPr id="67589" name="Picture 5" descr="http://www.sis.nlm.nih.gov/ToxTutor/Tox1/table33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352800" y="4610100"/>
            <a:ext cx="5619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708025" y="195263"/>
            <a:ext cx="7886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95250" y="1368425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Uno studio animale subcronico ha rilevato una LOAEL di 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50 mg/kg/die. </a:t>
            </a:r>
          </a:p>
          <a:p>
            <a:pPr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Quindi i fattori di sicurezza saranno: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 per la variabilità umana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 per lo studio animale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 per un’esposizione subcronica 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 per l’utilizzo della LOAEL invece della NOAEL</a:t>
            </a:r>
            <a:endParaRPr lang="en-GB" sz="2000" b="1">
              <a:solidFill>
                <a:srgbClr val="000000"/>
              </a:solidFill>
            </a:endParaRPr>
          </a:p>
        </p:txBody>
      </p:sp>
      <p:pic>
        <p:nvPicPr>
          <p:cNvPr id="68611" name="Picture 3" descr="http://www.sis.nlm.nih.gov/ToxTutor/Tox1/fig03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457325" y="4586288"/>
            <a:ext cx="606266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243013" y="260350"/>
            <a:ext cx="6743700" cy="5794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3200" b="1">
                <a:solidFill>
                  <a:srgbClr val="000000"/>
                </a:solidFill>
                <a:cs typeface="Arial" charset="0"/>
              </a:rPr>
              <a:t>Esempio del calcolo dell’RfD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7772400" cy="5056188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it-IT" sz="2800" smtClean="0"/>
              <a:t>Indice terapeutico: DL50/DE50. E’ un indice molto approssimativo della sicurezza di un farmaco; non tiene conto delle pendenze delle curve</a:t>
            </a:r>
          </a:p>
          <a:p>
            <a:r>
              <a:rPr lang="it-IT" sz="2800" smtClean="0"/>
              <a:t>Margine di sicurezza: DL1/DE99. E’ un indicatore migliore della sicurezza del farmaco.</a:t>
            </a:r>
          </a:p>
          <a:p>
            <a:endParaRPr lang="it-IT" sz="2800" smtClean="0"/>
          </a:p>
          <a:p>
            <a:r>
              <a:rPr lang="it-IT" sz="2800" i="1" smtClean="0">
                <a:solidFill>
                  <a:schemeClr val="accent2"/>
                </a:solidFill>
              </a:rPr>
              <a:t>N.B. per sostanze senza effetti positivi, si intende con il termine margine di sicurezza indica la </a:t>
            </a:r>
            <a:r>
              <a:rPr lang="it-IT" sz="2800" b="1" i="1" smtClean="0">
                <a:solidFill>
                  <a:schemeClr val="accent2"/>
                </a:solidFill>
              </a:rPr>
              <a:t>differenza</a:t>
            </a:r>
            <a:r>
              <a:rPr lang="it-IT" sz="2800" i="1" smtClean="0">
                <a:solidFill>
                  <a:schemeClr val="accent2"/>
                </a:solidFill>
              </a:rPr>
              <a:t> tra dose cui è esposta la popolazione umana e la dose più elevata non tossica (NOEL)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438150" y="1146175"/>
            <a:ext cx="4191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Due fasi: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La valutazione quantitativa degli studi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epidemiologici, animali, e in vitro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(mutagenicità)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 Sulla base di questi, la sostanza viene classificata come certamente, probabile o possibile carcinogeno umano.</a:t>
            </a:r>
          </a:p>
        </p:txBody>
      </p:sp>
      <p:pic>
        <p:nvPicPr>
          <p:cNvPr id="114691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1739900"/>
            <a:ext cx="19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http://www.sis.nlm.nih.gov/ToxTutor/Tox1/table30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4630738" y="1162050"/>
            <a:ext cx="4246562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1260475" y="188913"/>
            <a:ext cx="6781800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PER SOSTANZE CANCEROGENE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76200" y="5035550"/>
            <a:ext cx="9067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umane sufficienti: studi epidemiologici positivi.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umane limitate: possibili spiegazioni alternative.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umane inadeguate: non vi sono studi epidemiologici. 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animali sufficienti: studi animali positivi su due specie.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animali limitate: studi animali positivi su una sola specie.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993775"/>
            <a:ext cx="9144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2. Quantificazione del rischio per sostanze certamente o  probabilmente cancerogene. Modelli matematici vengono  utilizzati per estrapolare dalle alte dosi sperimentali alle basse dosi ambientali.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Il parametro chiave è la pendenza tumorale (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cancer slope factor)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 Questa è una stima della massima probabilità che un soggetto sviluppi un tumore  se esposto ad una sostanza per 70 anni. Viene espresso in mg/kg/day.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15715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49338" y="334645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http://www.sis.nlm.nih.gov/ToxTutor/Tox1/chart14.gif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3324225" y="3989388"/>
            <a:ext cx="5121275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1260475" y="93663"/>
            <a:ext cx="6781800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PER SOSTANZE CANCEROGENE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1165225" y="4672013"/>
            <a:ext cx="1981200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Linearized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Multistage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Model (LMS)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1776413" y="2652713"/>
            <a:ext cx="1909762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Altri Modelli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6739" name="Picture 3" descr="http://www.sis.nlm.nih.gov/ToxTutor/Tox1/table31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810000" y="1114425"/>
            <a:ext cx="4324350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0" y="5257800"/>
            <a:ext cx="39385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1600" b="1">
                <a:solidFill>
                  <a:srgbClr val="000000"/>
                </a:solidFill>
                <a:cs typeface="Arial" charset="0"/>
              </a:rPr>
              <a:t>Stima delle concentrazioni di clordano nell’acqua potabile che causerebbero un rischio di un caso di morte da tumore, in funzione del modello utilizzato</a:t>
            </a:r>
            <a:endParaRPr lang="it-IT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1127125" y="169863"/>
            <a:ext cx="6781800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PER SOSTANZE CANCEROGENE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16742" name="Picture 6" descr="http://www.sis.nlm.nih.gov/ToxTutor/Tox1/table32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887788" y="5168900"/>
            <a:ext cx="50466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323850"/>
            <a:ext cx="7747000" cy="1098550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OBIETTIVI DEGLI STUDI TOSSICOLOGICI</a:t>
            </a:r>
            <a:endParaRPr lang="it-IT" sz="32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386051" name="Text Box 3"/>
          <p:cNvSpPr txBox="1">
            <a:spLocks noChangeArrowheads="1"/>
          </p:cNvSpPr>
          <p:nvPr/>
        </p:nvSpPr>
        <p:spPr bwMode="auto">
          <a:xfrm>
            <a:off x="238125" y="1966913"/>
            <a:ext cx="8510588" cy="3749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la dose massima che non induce alcun effetto diretto o indiretto su organi e sistemi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la dose che induce effetti tossici ed il tipo di alterazioni indotte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la relazione tra dose terapeutica e dose tossica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Individuare il bersaglio dell’effetto tossico (struttura cellulare, organo o sistema) sia del composto originale che dei suoi metaboliti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se gli effetti sono reversibili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323850" y="1260475"/>
            <a:ext cx="85534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La dose equivalente umana viene calcolata assumendo che le diverse specie sono ugualmente sensibili agli effetti di una sostanza per unità di peso corporeo o di superfice corporea.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Sia la Food and Drug Administration (FDA) che la Envirnmental Protection Agency (EPA) utilizzano il peso corporeo elevato alla potenza di ¾ per calcolare le dosi equivalenti umane.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468438" y="309563"/>
            <a:ext cx="6408737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Conversione delle dosi animali </a:t>
            </a:r>
          </a:p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in dosi equivalenti umane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85750" y="1401763"/>
            <a:ext cx="84963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L’ultima fase della valutazione del rischio è l’espressione del rischio stesso in termine di possibile esposizione rispetto a sorgenti contaminate. </a:t>
            </a:r>
          </a:p>
          <a:p>
            <a:pPr algn="l" eaLnBrk="0" hangingPunct="0"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Il rischio viene espresso come concentrazione della sostanza nell’ambiente dove si verifica il contatto umano (mg/m</a:t>
            </a:r>
            <a:r>
              <a:rPr lang="en-GB" sz="2000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nell’aria; mg/L nell’acqua potabile).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Per sostanze cancerogene, la stima dei valori di rischio in uno specifico mezzo (liquido, solido, aria, …) vengono calcolate dividendo le pendenze tumorali (cancer slope factors) per 70 kg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(peso medio dell’uomo)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e moltiplicando per 20 m</a:t>
            </a:r>
            <a:r>
              <a:rPr lang="en-GB" sz="2000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/giorno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(media del volume di aria in/espirata)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o 2 litri/giorno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(consumo medio di acqua di un adulto)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157288" y="309563"/>
            <a:ext cx="707072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Calcolo della possibile esposizione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ChangeArrowheads="1"/>
          </p:cNvSpPr>
          <p:nvPr/>
        </p:nvSpPr>
        <p:spPr bwMode="auto">
          <a:xfrm>
            <a:off x="361950" y="725488"/>
            <a:ext cx="889635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Senza alcuna esposizione, anche le sostanze più tossiche non rappresentano un problema.</a:t>
            </a:r>
          </a:p>
          <a:p>
            <a:pPr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In tale fase, vengono :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Analizzate le caratteristiche dell’esposizione (</a:t>
            </a:r>
            <a:r>
              <a:rPr lang="en-GB" sz="2000" b="1" i="1">
                <a:solidFill>
                  <a:srgbClr val="000000"/>
                </a:solidFill>
                <a:cs typeface="Arial" charset="0"/>
              </a:rPr>
              <a:t>punti di 	origine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)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Caratterizzate le vie di esposizione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(acqua sotteranea)</a:t>
            </a: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Quantificate le esposizioni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(µg/L acqua)</a:t>
            </a:r>
            <a:r>
              <a:rPr lang="it-IT" sz="2000" b="1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l" eaLnBrk="0" hangingPunct="0"/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Le principali variabili della valutazione dell’esposizione sono: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La popolazione esposta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(complessivamente o gruppi)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  <a:p>
            <a:pPr algn="l" eaLnBrk="0" hangingPunct="0">
              <a:buFontTx/>
              <a:buChar char="•"/>
            </a:pPr>
            <a:r>
              <a:rPr lang="fr-FR" sz="2000" b="1">
                <a:solidFill>
                  <a:srgbClr val="000000"/>
                </a:solidFill>
                <a:cs typeface="Arial" charset="0"/>
              </a:rPr>
              <a:t>Il tipo di sostanze </a:t>
            </a:r>
            <a:r>
              <a:rPr lang="fr-FR" sz="2000" b="1" i="1">
                <a:solidFill>
                  <a:srgbClr val="000000"/>
                </a:solidFill>
                <a:cs typeface="Times New Roman" pitchFamily="18" charset="0"/>
              </a:rPr>
              <a:t>(farmaci, sostanze lavorative, 	inquinanati ambientali)</a:t>
            </a:r>
            <a:r>
              <a:rPr lang="it-IT" sz="2000" b="1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Sostanza singola o miscele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La durata dell’esposizione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(breve, intermittente o 	protratta)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Le vie ed i mezzi di diffusione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(ingestione, inalazione, 	dermica)</a:t>
            </a:r>
            <a:r>
              <a:rPr lang="it-IT" sz="2000" b="1">
                <a:solidFill>
                  <a:srgbClr val="000000"/>
                </a:solidFill>
                <a:cs typeface="Arial" charset="0"/>
              </a:rPr>
              <a:t> </a:t>
            </a:r>
            <a:endParaRPr lang="en-GB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1" name="Rectangle 1027"/>
          <p:cNvSpPr>
            <a:spLocks noChangeArrowheads="1"/>
          </p:cNvSpPr>
          <p:nvPr/>
        </p:nvSpPr>
        <p:spPr bwMode="auto">
          <a:xfrm>
            <a:off x="1770063" y="119063"/>
            <a:ext cx="5854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Valutazione dell’esposizione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209550" y="717550"/>
            <a:ext cx="88011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In questa fase si integrano le informazioni che derivano dall’identificazione del pericolo e dalla valutazione dell’esposizione per calcolare la frequenza e la severità di effetti sulla popolazione esposta</a:t>
            </a:r>
          </a:p>
          <a:p>
            <a:pPr algn="l" eaLnBrk="0" hangingPunct="0">
              <a:buFontTx/>
              <a:buChar char="•"/>
            </a:pP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Il potenziale rischio cancerogeno viene espresso come aumento della probabilità di sviluppare un tumore nel corso della vita, ottenuto moltiplicando le pendenze tumorali 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della sostanza (mg/kg/die) per l’assunzione cronica quotidiana (mg/kg/die per 70 anni – mediamente)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algn="l" eaLnBrk="0" hangingPunct="0">
              <a:buFontTx/>
              <a:buChar char="•"/>
            </a:pP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Per effetti non-cancerogeni, il livello di esposizione viene confrontato con i valori di ADI o RfD calcolati per tempi di esposizione simili (acute, intermedie, o croniche). 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Additività del danno per esposizioni multiple (valida se il meccansimo d’azione è analogo!)</a:t>
            </a:r>
          </a:p>
          <a:p>
            <a:pPr algn="l" eaLnBrk="0" hangingPunct="0">
              <a:buFontTx/>
              <a:buChar char="•"/>
            </a:pP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Si sommano le esposizioni per diverse vie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(bere acqua contaminata + respirare polveri contaminate)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20835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61388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706563" y="80963"/>
            <a:ext cx="5878512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Caratterizzazione del rischio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152400" y="603250"/>
            <a:ext cx="9144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Standards di esposizione e linee guida sono spesso il risultato di decisioni sulla gestione del rischio, allo scopo di proteggere la popolazione da un rischio inaccettabile.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Spesso contengono valori limite di esposizione o misure per ridurre l’esposizione.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21859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61388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2582863" y="80963"/>
            <a:ext cx="4132262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Gestione del rischio</a:t>
            </a:r>
          </a:p>
        </p:txBody>
      </p:sp>
      <p:pic>
        <p:nvPicPr>
          <p:cNvPr id="121861" name="Picture 5" descr="http://www.sis.nlm.nih.gov/ToxTutor/Tox1/table34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77825" y="2295525"/>
            <a:ext cx="826611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58775"/>
            <a:ext cx="8723313" cy="1241425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2800" b="1" smtClean="0">
                <a:solidFill>
                  <a:schemeClr val="tx1"/>
                </a:solidFill>
                <a:latin typeface="Verdana" pitchFamily="34" charset="0"/>
              </a:rPr>
              <a:t>ALCUNI EFFETTI TOSSICI MISURABILI </a:t>
            </a:r>
            <a:r>
              <a:rPr lang="it-IT" sz="2800" b="1" i="1" smtClean="0">
                <a:solidFill>
                  <a:schemeClr val="tx1"/>
                </a:solidFill>
                <a:latin typeface="Verdana" pitchFamily="34" charset="0"/>
              </a:rPr>
              <a:t>IN VIVO</a:t>
            </a:r>
            <a:r>
              <a:rPr lang="it-IT" sz="2800" b="1" smtClean="0">
                <a:solidFill>
                  <a:schemeClr val="tx1"/>
                </a:solidFill>
                <a:latin typeface="Verdana" pitchFamily="34" charset="0"/>
              </a:rPr>
              <a:t> PER CUI NON ESISTONO TEST ADEGUATI </a:t>
            </a:r>
            <a:r>
              <a:rPr lang="it-IT" sz="2800" b="1" i="1" smtClean="0">
                <a:solidFill>
                  <a:schemeClr val="tx1"/>
                </a:solidFill>
                <a:latin typeface="Verdana" pitchFamily="34" charset="0"/>
              </a:rPr>
              <a:t>IN VITRO</a:t>
            </a:r>
            <a:endParaRPr lang="it-IT" sz="2800" b="1" i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387075" name="Text Box 3"/>
          <p:cNvSpPr txBox="1">
            <a:spLocks noChangeArrowheads="1"/>
          </p:cNvSpPr>
          <p:nvPr/>
        </p:nvSpPr>
        <p:spPr bwMode="auto">
          <a:xfrm>
            <a:off x="190500" y="1987550"/>
            <a:ext cx="2447925" cy="3632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>
                <a:latin typeface="+mj-lt"/>
                <a:cs typeface="Tahoma" pitchFamily="34" charset="0"/>
              </a:rPr>
              <a:t>Convulsioni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>
                <a:latin typeface="+mj-lt"/>
                <a:cs typeface="Tahoma" pitchFamily="34" charset="0"/>
              </a:rPr>
              <a:t>Tremore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 err="1"/>
              <a:t>Sedazione</a:t>
            </a:r>
            <a:endParaRPr lang="it-IT" sz="2000" b="1" dirty="0"/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Sonnolenza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Eccitazione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Amnesia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 err="1"/>
              <a:t>Neurotossicità</a:t>
            </a:r>
            <a:endParaRPr lang="it-IT" sz="2000" b="1" dirty="0"/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Demielinizzazione</a:t>
            </a:r>
          </a:p>
        </p:txBody>
      </p:sp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3435350" y="1987550"/>
            <a:ext cx="2176463" cy="3597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Ototossicità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Ipovisione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Vomito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Ipertermia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Cachessia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 err="1"/>
              <a:t>Iperfagia</a:t>
            </a:r>
            <a:endParaRPr lang="it-IT" sz="2000" b="1" dirty="0"/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Diarrea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Cataratta</a:t>
            </a:r>
          </a:p>
        </p:txBody>
      </p:sp>
      <p:sp>
        <p:nvSpPr>
          <p:cNvPr id="387077" name="Text Box 5"/>
          <p:cNvSpPr txBox="1">
            <a:spLocks noChangeArrowheads="1"/>
          </p:cNvSpPr>
          <p:nvPr/>
        </p:nvSpPr>
        <p:spPr bwMode="auto">
          <a:xfrm>
            <a:off x="6022975" y="1987550"/>
            <a:ext cx="2727325" cy="4032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Fragilità Ossea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Ipertensione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Ipotensione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Asma Cronico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Calcoli Renali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Ulcera Gastrica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Infiammazione</a:t>
            </a:r>
            <a:br>
              <a:rPr lang="it-IT" sz="2000" b="1" dirty="0"/>
            </a:br>
            <a:r>
              <a:rPr lang="it-IT" sz="2000" b="1" dirty="0"/>
              <a:t>Acuta E Cronica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1800" b="1" dirty="0"/>
              <a:t>Anuria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rmacogenomica completo - VI Lezione">
  <a:themeElements>
    <a:clrScheme name="Farmacogenomica completo - VI Lezion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armacogenomica completo - VI Lezio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rmacogenomica completo - VI Lezio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macogenomica completo - VI Lezio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Farmacogenomica completo - VI Lezione</Template>
  <TotalTime>1374</TotalTime>
  <Words>4692</Words>
  <Application>Microsoft Office PowerPoint</Application>
  <PresentationFormat>Presentazione su schermo (4:3)</PresentationFormat>
  <Paragraphs>640</Paragraphs>
  <Slides>84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84</vt:i4>
      </vt:variant>
    </vt:vector>
  </HeadingPairs>
  <TitlesOfParts>
    <vt:vector size="87" baseType="lpstr">
      <vt:lpstr>Farmacogenomica completo - VI Lezione</vt:lpstr>
      <vt:lpstr>Chart</vt:lpstr>
      <vt:lpstr>Grafico</vt:lpstr>
      <vt:lpstr>Diapositiva 1</vt:lpstr>
      <vt:lpstr>Diapositiva 2</vt:lpstr>
      <vt:lpstr>Diapositiva 3</vt:lpstr>
      <vt:lpstr>Diapositiva 4</vt:lpstr>
      <vt:lpstr>TEST DI TOSSICITA’ STANDARD  SU ANIMALI</vt:lpstr>
      <vt:lpstr>CINETICA E DINAMICA DI UN COMPOSTO AD ATTIVITA’ TOSSICA</vt:lpstr>
      <vt:lpstr>PERCORSO DEGLI STUDI TOSSICOLOGICI PER VERIFICARE LA SICUREZZA DEI NUOVI FARMACI</vt:lpstr>
      <vt:lpstr>OBIETTIVI DEGLI STUDI TOSSICOLOGICI</vt:lpstr>
      <vt:lpstr>ALCUNI EFFETTI TOSSICI MISURABILI IN VIVO PER CUI NON ESISTONO TEST ADEGUATI IN VITRO</vt:lpstr>
      <vt:lpstr>Diapositiva 10</vt:lpstr>
      <vt:lpstr>Diapositiva 11</vt:lpstr>
      <vt:lpstr>Diapositiva 12</vt:lpstr>
      <vt:lpstr>Diapositiva 13</vt:lpstr>
      <vt:lpstr> </vt:lpstr>
      <vt:lpstr> 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 </vt:lpstr>
      <vt:lpstr> </vt:lpstr>
      <vt:lpstr> </vt:lpstr>
      <vt:lpstr> </vt:lpstr>
      <vt:lpstr> </vt:lpstr>
      <vt:lpstr> 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Differenze tra i due studi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Esempio di studio caso-controllo</vt:lpstr>
      <vt:lpstr>Esempio di studio caso-controllo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</vt:vector>
  </TitlesOfParts>
  <Company>Farmacologia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Sonia Zorzet</dc:creator>
  <cp:lastModifiedBy>Proprietario</cp:lastModifiedBy>
  <cp:revision>75</cp:revision>
  <dcterms:created xsi:type="dcterms:W3CDTF">2008-04-04T11:30:55Z</dcterms:created>
  <dcterms:modified xsi:type="dcterms:W3CDTF">2016-03-17T20:07:34Z</dcterms:modified>
</cp:coreProperties>
</file>