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63" r:id="rId5"/>
    <p:sldId id="264" r:id="rId6"/>
    <p:sldId id="260" r:id="rId7"/>
    <p:sldId id="261" r:id="rId8"/>
    <p:sldId id="265" r:id="rId9"/>
    <p:sldId id="266" r:id="rId10"/>
    <p:sldId id="268"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5" r:id="rId25"/>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21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E4D12475-78CC-4C95-9774-A3506E5E2656}"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E4114852-BBBE-4128-A311-673E84910FF8}"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B905725D-DA2C-4436-8692-27168FB11B51}"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3AE29E83-CEFB-466B-A6A1-05A20097DA81}"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4C52B55A-1F1D-4A1F-94DD-830B26C442D3}"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646E330D-9422-4DDA-BD72-6FF4E7E7852C}"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7DE0190A-346E-4368-B448-A316C93591E3}"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052F988C-BFDF-4EDF-BA6E-33812EC24A27}"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686AC4FE-FB1E-4BAE-89BC-6DA335B71379}"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D7EF2192-75DA-4806-A383-7A4736C90556}"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7B3523E1-7115-4AFA-9F07-53742A9FEF04}"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155D044-A005-4A81-87DF-21239FA6DEBA}"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mailto:zorzet@units.it" TargetMode="External"/><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2.jpeg"/><Relationship Id="rId7" Type="http://schemas.openxmlformats.org/officeDocument/2006/relationships/hyperlink" Target="http://www.google.it/url?url=http://www.pharmamedix.com/omeprazolo_specialita_omeprazolo_eg_foglietto_illustrativo.php&amp;rct=j&amp;frm=1&amp;q=&amp;esrc=s&amp;sa=U&amp;ei=5SvbVNXLF4uAUePpgfgJ&amp;ved=0CC4Q9QEwCw&amp;usg=AFQjCNHzPgIAB0EWCRe8spFP41-wBXzQYQ" TargetMode="External"/><Relationship Id="rId12" Type="http://schemas.openxmlformats.org/officeDocument/2006/relationships/image" Target="../media/image19.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hyperlink" Target="http://www.google.it/url?url=http://www.mfcfarmaceutici.it/index.php?main_page=index&amp;cPath=345&amp;rct=j&amp;frm=1&amp;q=&amp;esrc=s&amp;sa=U&amp;ei=-y3bVJi0AsHqUpfqgbAP&amp;ved=0CCAQ9QEwBQ&amp;usg=AFQjCNEFjFCB_BrInVFfYF52E7NV15X3Gg" TargetMode="External"/><Relationship Id="rId5" Type="http://schemas.openxmlformats.org/officeDocument/2006/relationships/image" Target="../media/image14.jpeg"/><Relationship Id="rId10" Type="http://schemas.openxmlformats.org/officeDocument/2006/relationships/image" Target="../media/image18.jpeg"/><Relationship Id="rId4" Type="http://schemas.openxmlformats.org/officeDocument/2006/relationships/image" Target="../media/image13.jpe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8600" y="76200"/>
            <a:ext cx="8610600" cy="6781800"/>
          </a:xfrm>
        </p:spPr>
        <p:txBody>
          <a:bodyPr/>
          <a:lstStyle/>
          <a:p>
            <a:pPr algn="l" eaLnBrk="1" hangingPunct="1"/>
            <a:r>
              <a:rPr lang="it-IT" altLang="it-IT" sz="2400" b="1" dirty="0" smtClean="0">
                <a:solidFill>
                  <a:srgbClr val="FF0000"/>
                </a:solidFill>
              </a:rPr>
              <a:t>CORSO </a:t>
            </a:r>
            <a:r>
              <a:rPr lang="it-IT" altLang="it-IT" sz="2400" b="1" dirty="0" err="1" smtClean="0">
                <a:solidFill>
                  <a:srgbClr val="FF0000"/>
                </a:solidFill>
              </a:rPr>
              <a:t>DI</a:t>
            </a:r>
            <a:r>
              <a:rPr lang="it-IT" altLang="it-IT" sz="2400" b="1" dirty="0" smtClean="0">
                <a:solidFill>
                  <a:srgbClr val="FF0000"/>
                </a:solidFill>
              </a:rPr>
              <a:t> TOSSICOLOGIA </a:t>
            </a:r>
            <a:r>
              <a:rPr lang="it-IT" altLang="it-IT" sz="2400" b="1" dirty="0" err="1" smtClean="0">
                <a:solidFill>
                  <a:srgbClr val="FF0000"/>
                </a:solidFill>
              </a:rPr>
              <a:t>aa</a:t>
            </a:r>
            <a:r>
              <a:rPr lang="it-IT" altLang="it-IT" sz="2400" b="1" dirty="0" smtClean="0">
                <a:solidFill>
                  <a:srgbClr val="FF0000"/>
                </a:solidFill>
              </a:rPr>
              <a:t>. 2015/2016. Prof. S. </a:t>
            </a:r>
            <a:r>
              <a:rPr lang="it-IT" altLang="it-IT" sz="2400" b="1" dirty="0" err="1" smtClean="0">
                <a:solidFill>
                  <a:srgbClr val="FF0000"/>
                </a:solidFill>
              </a:rPr>
              <a:t>Zorzet</a:t>
            </a:r>
            <a:r>
              <a:rPr lang="it-IT" altLang="it-IT" sz="2400" dirty="0" smtClean="0">
                <a:solidFill>
                  <a:srgbClr val="0066FF"/>
                </a:solidFill>
              </a:rPr>
              <a:t/>
            </a:r>
            <a:br>
              <a:rPr lang="it-IT" altLang="it-IT" sz="2400" dirty="0" smtClean="0">
                <a:solidFill>
                  <a:srgbClr val="0066FF"/>
                </a:solidFill>
              </a:rPr>
            </a:br>
            <a:r>
              <a:rPr lang="it-IT" altLang="it-IT" sz="2400" dirty="0" smtClean="0">
                <a:solidFill>
                  <a:srgbClr val="0066FF"/>
                </a:solidFill>
              </a:rPr>
              <a:t/>
            </a:r>
            <a:br>
              <a:rPr lang="it-IT" altLang="it-IT" sz="2400" dirty="0" smtClean="0">
                <a:solidFill>
                  <a:srgbClr val="0066FF"/>
                </a:solidFill>
              </a:rPr>
            </a:br>
            <a:r>
              <a:rPr lang="it-IT" altLang="it-IT" sz="2400" dirty="0" smtClean="0">
                <a:solidFill>
                  <a:srgbClr val="0066FF"/>
                </a:solidFill>
              </a:rPr>
              <a:t>Obiettivi:</a:t>
            </a:r>
            <a:r>
              <a:rPr lang="it-IT" altLang="it-IT" sz="2400" dirty="0" smtClean="0"/>
              <a:t> Fornire le nozioni fondamentali concernenti le cause e la natura dei possibili effetti tossici indotti dai farmaci e sostanze tossiche sui vari apparati con particolare riguardo alla loro ricaduta nell’esercizio della professione del laureato in chimica e tecnologia farmaceutiche.</a:t>
            </a:r>
            <a:br>
              <a:rPr lang="it-IT" altLang="it-IT" sz="2400" dirty="0" smtClean="0"/>
            </a:br>
            <a:r>
              <a:rPr lang="it-IT" altLang="it-IT" sz="2400" dirty="0" smtClean="0"/>
              <a:t/>
            </a:r>
            <a:br>
              <a:rPr lang="it-IT" altLang="it-IT" sz="2400" dirty="0" smtClean="0"/>
            </a:br>
            <a:r>
              <a:rPr lang="it-IT" altLang="it-IT" sz="2400" dirty="0" smtClean="0"/>
              <a:t/>
            </a:r>
            <a:br>
              <a:rPr lang="it-IT" altLang="it-IT" sz="2400" dirty="0" smtClean="0"/>
            </a:br>
            <a:r>
              <a:rPr lang="it-IT" altLang="it-IT" sz="2400" dirty="0" smtClean="0"/>
              <a:t/>
            </a:r>
            <a:br>
              <a:rPr lang="it-IT" altLang="it-IT" sz="2400" dirty="0" smtClean="0"/>
            </a:br>
            <a:r>
              <a:rPr lang="it-IT" altLang="it-IT" sz="2400" dirty="0" smtClean="0"/>
              <a:t/>
            </a:r>
            <a:br>
              <a:rPr lang="it-IT" altLang="it-IT" sz="2400" dirty="0" smtClean="0"/>
            </a:br>
            <a:r>
              <a:rPr lang="it-IT" altLang="it-IT" sz="2400" dirty="0" smtClean="0"/>
              <a:t/>
            </a:r>
            <a:br>
              <a:rPr lang="it-IT" altLang="it-IT" sz="2400" dirty="0" smtClean="0"/>
            </a:br>
            <a:r>
              <a:rPr lang="it-IT" altLang="it-IT" sz="2400" dirty="0" smtClean="0"/>
              <a:t/>
            </a:r>
            <a:br>
              <a:rPr lang="it-IT" altLang="it-IT" sz="2400" dirty="0" smtClean="0"/>
            </a:br>
            <a:r>
              <a:rPr lang="it-IT" altLang="it-IT" sz="2400" dirty="0" smtClean="0"/>
              <a:t/>
            </a:r>
            <a:br>
              <a:rPr lang="it-IT" altLang="it-IT" sz="2400" dirty="0" smtClean="0"/>
            </a:br>
            <a:r>
              <a:rPr lang="it-IT" altLang="it-IT" sz="2400" dirty="0" smtClean="0"/>
              <a:t/>
            </a:r>
            <a:br>
              <a:rPr lang="it-IT" altLang="it-IT" sz="2400" dirty="0" smtClean="0"/>
            </a:br>
            <a:r>
              <a:rPr lang="it-IT" altLang="it-IT" sz="2400" dirty="0" smtClean="0"/>
              <a:t/>
            </a:r>
            <a:br>
              <a:rPr lang="it-IT" altLang="it-IT" sz="2400" dirty="0" smtClean="0"/>
            </a:br>
            <a:r>
              <a:rPr lang="it-IT" altLang="it-IT" sz="2400" dirty="0" smtClean="0"/>
              <a:t/>
            </a:r>
            <a:br>
              <a:rPr lang="it-IT" altLang="it-IT" sz="2400" dirty="0" smtClean="0"/>
            </a:br>
            <a:r>
              <a:rPr lang="it-IT" altLang="it-IT" sz="2000" dirty="0" smtClean="0"/>
              <a:t/>
            </a:r>
            <a:br>
              <a:rPr lang="it-IT" altLang="it-IT" sz="2000" dirty="0" smtClean="0"/>
            </a:br>
            <a:endParaRPr lang="it-IT" altLang="it-IT" sz="2000" dirty="0" smtClean="0"/>
          </a:p>
        </p:txBody>
      </p:sp>
      <p:pic>
        <p:nvPicPr>
          <p:cNvPr id="2051" name="Picture 3"/>
          <p:cNvPicPr>
            <a:picLocks noChangeAspect="1" noChangeArrowheads="1"/>
          </p:cNvPicPr>
          <p:nvPr/>
        </p:nvPicPr>
        <p:blipFill>
          <a:blip r:embed="rId3" cstate="print"/>
          <a:srcRect/>
          <a:stretch>
            <a:fillRect/>
          </a:stretch>
        </p:blipFill>
        <p:spPr bwMode="auto">
          <a:xfrm>
            <a:off x="3057525" y="2590800"/>
            <a:ext cx="3673475" cy="4076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circle(in)">
                                      <p:cBhvr>
                                        <p:cTn id="7"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p:cNvSpPr>
            <a:spLocks noGrp="1"/>
          </p:cNvSpPr>
          <p:nvPr>
            <p:ph type="title"/>
          </p:nvPr>
        </p:nvSpPr>
        <p:spPr>
          <a:xfrm>
            <a:off x="3276600" y="0"/>
            <a:ext cx="5867400" cy="639763"/>
          </a:xfrm>
          <a:solidFill>
            <a:srgbClr val="FFFFCC"/>
          </a:solidFill>
        </p:spPr>
        <p:txBody>
          <a:bodyPr/>
          <a:lstStyle/>
          <a:p>
            <a:pPr algn="l"/>
            <a:r>
              <a:rPr lang="it-IT" sz="3600" smtClean="0"/>
              <a:t>                </a:t>
            </a:r>
            <a:r>
              <a:rPr lang="it-IT" sz="3200" smtClean="0"/>
              <a:t>Foglietto illustrattivo</a:t>
            </a:r>
          </a:p>
        </p:txBody>
      </p:sp>
      <p:pic>
        <p:nvPicPr>
          <p:cNvPr id="11267" name="Picture 2"/>
          <p:cNvPicPr>
            <a:picLocks noGrp="1" noChangeAspect="1" noChangeArrowheads="1"/>
          </p:cNvPicPr>
          <p:nvPr>
            <p:ph idx="1"/>
          </p:nvPr>
        </p:nvPicPr>
        <p:blipFill>
          <a:blip r:embed="rId2" cstate="print"/>
          <a:srcRect/>
          <a:stretch>
            <a:fillRect/>
          </a:stretch>
        </p:blipFill>
        <p:spPr>
          <a:xfrm>
            <a:off x="0" y="0"/>
            <a:ext cx="3336925" cy="6858000"/>
          </a:xfrm>
          <a:noFill/>
        </p:spPr>
      </p:pic>
      <p:pic>
        <p:nvPicPr>
          <p:cNvPr id="11268" name="Picture 9" descr="Aspirina C compresse - 20"/>
          <p:cNvPicPr>
            <a:picLocks noChangeAspect="1" noChangeArrowheads="1"/>
          </p:cNvPicPr>
          <p:nvPr/>
        </p:nvPicPr>
        <p:blipFill>
          <a:blip r:embed="rId3" cstate="print"/>
          <a:srcRect/>
          <a:stretch>
            <a:fillRect/>
          </a:stretch>
        </p:blipFill>
        <p:spPr bwMode="auto">
          <a:xfrm>
            <a:off x="3352800" y="0"/>
            <a:ext cx="1925638" cy="1112838"/>
          </a:xfrm>
          <a:prstGeom prst="rect">
            <a:avLst/>
          </a:prstGeom>
          <a:noFill/>
          <a:ln w="9525">
            <a:noFill/>
            <a:miter lim="800000"/>
            <a:headEnd/>
            <a:tailEnd/>
          </a:ln>
        </p:spPr>
      </p:pic>
      <p:sp>
        <p:nvSpPr>
          <p:cNvPr id="11269" name="CasellaDiTesto 6"/>
          <p:cNvSpPr txBox="1">
            <a:spLocks noChangeArrowheads="1"/>
          </p:cNvSpPr>
          <p:nvPr/>
        </p:nvSpPr>
        <p:spPr bwMode="auto">
          <a:xfrm>
            <a:off x="3657600" y="1752600"/>
            <a:ext cx="5181600" cy="4616450"/>
          </a:xfrm>
          <a:prstGeom prst="rect">
            <a:avLst/>
          </a:prstGeom>
          <a:solidFill>
            <a:srgbClr val="FFFFCC"/>
          </a:solidFill>
          <a:ln w="9525">
            <a:noFill/>
            <a:miter lim="800000"/>
            <a:headEnd/>
            <a:tailEnd/>
          </a:ln>
        </p:spPr>
        <p:txBody>
          <a:bodyPr>
            <a:spAutoFit/>
          </a:bodyPr>
          <a:lstStyle/>
          <a:p>
            <a:pPr>
              <a:buFont typeface="Arial" charset="0"/>
              <a:buChar char="•"/>
            </a:pPr>
            <a:r>
              <a:rPr lang="it-IT"/>
              <a:t>Che cos’è</a:t>
            </a:r>
          </a:p>
          <a:p>
            <a:pPr>
              <a:buFont typeface="Arial" charset="0"/>
              <a:buChar char="•"/>
            </a:pPr>
            <a:r>
              <a:rPr lang="it-IT"/>
              <a:t>Perché si usa</a:t>
            </a:r>
          </a:p>
          <a:p>
            <a:pPr>
              <a:buFont typeface="Arial" charset="0"/>
              <a:buChar char="•"/>
            </a:pPr>
            <a:r>
              <a:rPr lang="it-IT"/>
              <a:t>Quando non si deve usare</a:t>
            </a:r>
          </a:p>
          <a:p>
            <a:pPr>
              <a:buFont typeface="Arial" charset="0"/>
              <a:buChar char="•"/>
            </a:pPr>
            <a:r>
              <a:rPr lang="it-IT"/>
              <a:t>Precauzioni per l’uso</a:t>
            </a:r>
          </a:p>
          <a:p>
            <a:pPr>
              <a:buFont typeface="Arial" charset="0"/>
              <a:buChar char="•"/>
            </a:pPr>
            <a:r>
              <a:rPr lang="it-IT">
                <a:solidFill>
                  <a:srgbClr val="CC00FF"/>
                </a:solidFill>
              </a:rPr>
              <a:t>Quali medicinali o alimenti possono interferire (</a:t>
            </a:r>
            <a:r>
              <a:rPr lang="it-IT" i="1">
                <a:solidFill>
                  <a:srgbClr val="CC00FF"/>
                </a:solidFill>
              </a:rPr>
              <a:t>es. alcool)</a:t>
            </a:r>
          </a:p>
          <a:p>
            <a:pPr>
              <a:buFont typeface="Arial" charset="0"/>
              <a:buChar char="•"/>
            </a:pPr>
            <a:r>
              <a:rPr lang="it-IT">
                <a:solidFill>
                  <a:srgbClr val="FF0000"/>
                </a:solidFill>
              </a:rPr>
              <a:t>E’ importante sapere: </a:t>
            </a:r>
            <a:r>
              <a:rPr lang="it-IT" i="1">
                <a:solidFill>
                  <a:srgbClr val="FF0000"/>
                </a:solidFill>
              </a:rPr>
              <a:t>fertilità, ipersensibilità, età geriatrica, bambini età &lt; 16 anni </a:t>
            </a:r>
          </a:p>
          <a:p>
            <a:pPr>
              <a:buFont typeface="Arial" charset="0"/>
              <a:buChar char="•"/>
            </a:pPr>
            <a:r>
              <a:rPr lang="it-IT"/>
              <a:t>Quando si può usare sotto controllo medico</a:t>
            </a:r>
          </a:p>
          <a:p>
            <a:pPr>
              <a:buFont typeface="Arial" charset="0"/>
              <a:buChar char="•"/>
            </a:pPr>
            <a:r>
              <a:rPr lang="it-IT" b="1">
                <a:solidFill>
                  <a:srgbClr val="FF0000"/>
                </a:solidFill>
              </a:rPr>
              <a:t>Gravidanza e allattamento</a:t>
            </a:r>
          </a:p>
          <a:p>
            <a:pPr>
              <a:buFont typeface="Arial" charset="0"/>
              <a:buChar char="•"/>
            </a:pPr>
            <a:r>
              <a:rPr lang="it-IT"/>
              <a:t>In caso di guida</a:t>
            </a:r>
          </a:p>
          <a:p>
            <a:pPr>
              <a:buFont typeface="Arial" charset="0"/>
              <a:buChar char="•"/>
            </a:pPr>
            <a:r>
              <a:rPr lang="it-IT"/>
              <a:t>Come usare  (quando, come e per quanto tempo)</a:t>
            </a:r>
          </a:p>
          <a:p>
            <a:pPr>
              <a:buFont typeface="Arial" charset="0"/>
              <a:buChar char="•"/>
            </a:pPr>
            <a:r>
              <a:rPr lang="it-IT" b="1">
                <a:solidFill>
                  <a:srgbClr val="FFC000"/>
                </a:solidFill>
              </a:rPr>
              <a:t>Cosa fare in caso di dose eccessiva </a:t>
            </a:r>
            <a:r>
              <a:rPr lang="it-IT"/>
              <a:t>(</a:t>
            </a:r>
            <a:r>
              <a:rPr lang="it-IT" i="1"/>
              <a:t>sintomi</a:t>
            </a:r>
            <a:r>
              <a:rPr lang="it-IT"/>
              <a:t>)</a:t>
            </a:r>
          </a:p>
          <a:p>
            <a:pPr>
              <a:buFont typeface="Arial" charset="0"/>
              <a:buChar char="•"/>
            </a:pPr>
            <a:r>
              <a:rPr lang="it-IT" sz="2400">
                <a:solidFill>
                  <a:srgbClr val="FF0000"/>
                </a:solidFill>
              </a:rPr>
              <a:t>Effetti indesiderati </a:t>
            </a:r>
            <a:r>
              <a:rPr lang="it-IT" i="1"/>
              <a:t>(elenco</a:t>
            </a:r>
            <a:r>
              <a:rPr lang="it-IT"/>
              <a:t>)</a:t>
            </a:r>
          </a:p>
          <a:p>
            <a:endParaRPr lang="it-IT"/>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p:cNvSpPr>
            <a:spLocks noGrp="1"/>
          </p:cNvSpPr>
          <p:nvPr>
            <p:ph type="title"/>
          </p:nvPr>
        </p:nvSpPr>
        <p:spPr>
          <a:xfrm>
            <a:off x="533400" y="0"/>
            <a:ext cx="8229600" cy="639763"/>
          </a:xfrm>
          <a:solidFill>
            <a:srgbClr val="FFFFCC"/>
          </a:solidFill>
        </p:spPr>
        <p:txBody>
          <a:bodyPr/>
          <a:lstStyle/>
          <a:p>
            <a:r>
              <a:rPr lang="it-IT" sz="3200" smtClean="0"/>
              <a:t>Foglietto illustrattivo</a:t>
            </a:r>
          </a:p>
        </p:txBody>
      </p:sp>
      <p:sp>
        <p:nvSpPr>
          <p:cNvPr id="12291" name="CasellaDiTesto 7"/>
          <p:cNvSpPr txBox="1">
            <a:spLocks noChangeArrowheads="1"/>
          </p:cNvSpPr>
          <p:nvPr/>
        </p:nvSpPr>
        <p:spPr bwMode="auto">
          <a:xfrm>
            <a:off x="152400" y="685800"/>
            <a:ext cx="8839200" cy="5602288"/>
          </a:xfrm>
          <a:prstGeom prst="rect">
            <a:avLst/>
          </a:prstGeom>
          <a:blipFill dpi="0" rotWithShape="1">
            <a:blip r:embed="rId2" cstate="print"/>
            <a:srcRect/>
            <a:tile tx="0" ty="0" sx="100000" sy="100000" flip="none" algn="tl"/>
          </a:blipFill>
          <a:ln w="28575">
            <a:solidFill>
              <a:srgbClr val="FF0000"/>
            </a:solidFill>
            <a:miter lim="800000"/>
            <a:headEnd/>
            <a:tailEnd/>
          </a:ln>
        </p:spPr>
        <p:txBody>
          <a:bodyPr>
            <a:spAutoFit/>
          </a:bodyPr>
          <a:lstStyle/>
          <a:p>
            <a:endParaRPr lang="it-IT"/>
          </a:p>
          <a:p>
            <a:r>
              <a:rPr lang="it-IT" sz="2400" b="1">
                <a:solidFill>
                  <a:srgbClr val="FF0000"/>
                </a:solidFill>
              </a:rPr>
              <a:t>Quando non deve essere usato</a:t>
            </a:r>
          </a:p>
          <a:p>
            <a:endParaRPr lang="it-IT" sz="1000" b="1">
              <a:solidFill>
                <a:srgbClr val="FF0000"/>
              </a:solidFill>
            </a:endParaRPr>
          </a:p>
          <a:p>
            <a:r>
              <a:rPr lang="it-IT"/>
              <a:t>- </a:t>
            </a:r>
            <a:r>
              <a:rPr lang="it-IT" b="1">
                <a:solidFill>
                  <a:srgbClr val="C00000"/>
                </a:solidFill>
              </a:rPr>
              <a:t>ipersensibilità</a:t>
            </a:r>
            <a:r>
              <a:rPr lang="it-IT"/>
              <a:t> ai principi attivi (acido acetilsalicilico e acido ascorbico), ad altri analgesici (antidolorifici) / antipiretici (antifebbrili) / farmaci antinfiammatori non steroidei (FANS) o ad unoqualsiasi degli eccipienti;</a:t>
            </a:r>
          </a:p>
          <a:p>
            <a:r>
              <a:rPr lang="it-IT"/>
              <a:t>- </a:t>
            </a:r>
            <a:r>
              <a:rPr lang="it-IT" b="1">
                <a:solidFill>
                  <a:srgbClr val="C00000"/>
                </a:solidFill>
              </a:rPr>
              <a:t>ulcera gastroduodenale</a:t>
            </a:r>
            <a:r>
              <a:rPr lang="it-IT"/>
              <a:t>;</a:t>
            </a:r>
          </a:p>
          <a:p>
            <a:r>
              <a:rPr lang="it-IT"/>
              <a:t>- </a:t>
            </a:r>
            <a:r>
              <a:rPr lang="it-IT" b="1">
                <a:solidFill>
                  <a:srgbClr val="C00000"/>
                </a:solidFill>
              </a:rPr>
              <a:t>diatesi emorragica </a:t>
            </a:r>
            <a:r>
              <a:rPr lang="it-IT"/>
              <a:t>(particolare suscettibilità e/o predisposizione a patologia);</a:t>
            </a:r>
          </a:p>
          <a:p>
            <a:r>
              <a:rPr lang="it-IT"/>
              <a:t>- </a:t>
            </a:r>
            <a:r>
              <a:rPr lang="it-IT" b="1">
                <a:solidFill>
                  <a:srgbClr val="C00000"/>
                </a:solidFill>
              </a:rPr>
              <a:t>insufficienza renale, cardiaca o epatica gravi</a:t>
            </a:r>
            <a:r>
              <a:rPr lang="it-IT" b="1"/>
              <a:t>;</a:t>
            </a:r>
          </a:p>
          <a:p>
            <a:r>
              <a:rPr lang="it-IT"/>
              <a:t>- </a:t>
            </a:r>
            <a:r>
              <a:rPr lang="it-IT" b="1">
                <a:solidFill>
                  <a:srgbClr val="C00000"/>
                </a:solidFill>
              </a:rPr>
              <a:t>deficit della glucosio-6-fosfato deidrogenasi </a:t>
            </a:r>
            <a:r>
              <a:rPr lang="it-IT"/>
              <a:t>(enzima la cui assenza, geneticamente determinata,comporta una malattia caratterizzata da ridotta sopravvivenza dei globuli rossi);</a:t>
            </a:r>
          </a:p>
          <a:p>
            <a:r>
              <a:rPr lang="it-IT"/>
              <a:t>- </a:t>
            </a:r>
            <a:r>
              <a:rPr lang="it-IT" b="1">
                <a:solidFill>
                  <a:srgbClr val="C00000"/>
                </a:solidFill>
              </a:rPr>
              <a:t>trattamento concomitante con metotrexato </a:t>
            </a:r>
            <a:r>
              <a:rPr lang="it-IT"/>
              <a:t>(a dosi di 15 mg/settimana o più) o con </a:t>
            </a:r>
            <a:r>
              <a:rPr lang="it-IT" b="1">
                <a:solidFill>
                  <a:srgbClr val="C00000"/>
                </a:solidFill>
              </a:rPr>
              <a:t>warfarin</a:t>
            </a:r>
            <a:r>
              <a:rPr lang="it-IT"/>
              <a:t> (vedere : </a:t>
            </a:r>
            <a:r>
              <a:rPr lang="it-IT" i="1">
                <a:solidFill>
                  <a:srgbClr val="7030A0"/>
                </a:solidFill>
              </a:rPr>
              <a:t>Quali medicinali e alimenti possono modificare l’effetto del medicinale );</a:t>
            </a:r>
          </a:p>
          <a:p>
            <a:r>
              <a:rPr lang="it-IT"/>
              <a:t>- </a:t>
            </a:r>
            <a:r>
              <a:rPr lang="it-IT" b="1">
                <a:solidFill>
                  <a:srgbClr val="C00000"/>
                </a:solidFill>
              </a:rPr>
              <a:t>anamnesi di asma </a:t>
            </a:r>
            <a:r>
              <a:rPr lang="it-IT"/>
              <a:t>indotta dalla somministrazione di salicilati o sostanze ad attività simile, in particolare farmaci antinfiammatori non steroidei;</a:t>
            </a:r>
          </a:p>
          <a:p>
            <a:r>
              <a:rPr lang="it-IT"/>
              <a:t>- </a:t>
            </a:r>
            <a:r>
              <a:rPr lang="it-IT" b="1">
                <a:solidFill>
                  <a:srgbClr val="C00000"/>
                </a:solidFill>
              </a:rPr>
              <a:t>ultimo trimestre di gravidanza e allattamento </a:t>
            </a:r>
            <a:r>
              <a:rPr lang="it-IT"/>
              <a:t>(vedere: </a:t>
            </a:r>
            <a:r>
              <a:rPr lang="it-IT">
                <a:solidFill>
                  <a:srgbClr val="7030A0"/>
                </a:solidFill>
              </a:rPr>
              <a:t>C</a:t>
            </a:r>
            <a:r>
              <a:rPr lang="it-IT" i="1">
                <a:solidFill>
                  <a:srgbClr val="7030A0"/>
                </a:solidFill>
              </a:rPr>
              <a:t>osa fare durante la gravidanza e l’allattamento);</a:t>
            </a:r>
          </a:p>
          <a:p>
            <a:r>
              <a:rPr lang="it-IT"/>
              <a:t>- </a:t>
            </a:r>
            <a:r>
              <a:rPr lang="it-IT" b="1">
                <a:solidFill>
                  <a:srgbClr val="C00000"/>
                </a:solidFill>
              </a:rPr>
              <a:t>bambini e ragazzi di età inferiore ai 16 anni</a:t>
            </a:r>
            <a:r>
              <a:rPr lang="it-IT" b="1"/>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p:cNvSpPr>
            <a:spLocks noGrp="1"/>
          </p:cNvSpPr>
          <p:nvPr>
            <p:ph type="title"/>
          </p:nvPr>
        </p:nvSpPr>
        <p:spPr>
          <a:xfrm>
            <a:off x="533400" y="0"/>
            <a:ext cx="8229600" cy="639763"/>
          </a:xfrm>
          <a:solidFill>
            <a:srgbClr val="FFFFCC"/>
          </a:solidFill>
        </p:spPr>
        <p:txBody>
          <a:bodyPr/>
          <a:lstStyle/>
          <a:p>
            <a:r>
              <a:rPr lang="it-IT" sz="3200" smtClean="0"/>
              <a:t>Foglietto illustrattivo</a:t>
            </a:r>
          </a:p>
        </p:txBody>
      </p:sp>
      <p:sp>
        <p:nvSpPr>
          <p:cNvPr id="13315" name="CasellaDiTesto 7"/>
          <p:cNvSpPr txBox="1">
            <a:spLocks noChangeArrowheads="1"/>
          </p:cNvSpPr>
          <p:nvPr/>
        </p:nvSpPr>
        <p:spPr bwMode="auto">
          <a:xfrm>
            <a:off x="152400" y="0"/>
            <a:ext cx="8839200" cy="6802438"/>
          </a:xfrm>
          <a:prstGeom prst="rect">
            <a:avLst/>
          </a:prstGeom>
          <a:blipFill dpi="0" rotWithShape="1">
            <a:blip r:embed="rId2" cstate="print"/>
            <a:srcRect/>
            <a:tile tx="0" ty="0" sx="100000" sy="100000" flip="none" algn="tl"/>
          </a:blipFill>
          <a:ln w="28575">
            <a:solidFill>
              <a:srgbClr val="FF0000"/>
            </a:solidFill>
            <a:miter lim="800000"/>
            <a:headEnd/>
            <a:tailEnd/>
          </a:ln>
        </p:spPr>
        <p:txBody>
          <a:bodyPr>
            <a:spAutoFit/>
          </a:bodyPr>
          <a:lstStyle/>
          <a:p>
            <a:r>
              <a:rPr lang="it-IT" b="1">
                <a:solidFill>
                  <a:srgbClr val="7030A0"/>
                </a:solidFill>
              </a:rPr>
              <a:t>Quali medicinali o alimenti possono modificare l’effetto del medicinale</a:t>
            </a:r>
          </a:p>
          <a:p>
            <a:r>
              <a:rPr lang="it-IT" sz="1600"/>
              <a:t>Aspirina 400 mg compresse effervescenti con vitamina C </a:t>
            </a:r>
            <a:r>
              <a:rPr lang="it-IT" sz="1600">
                <a:solidFill>
                  <a:srgbClr val="FF0000"/>
                </a:solidFill>
              </a:rPr>
              <a:t>non deve essere </a:t>
            </a:r>
            <a:r>
              <a:rPr lang="it-IT" sz="1600"/>
              <a:t>usata insieme a questi medicinali (vedere: </a:t>
            </a:r>
            <a:r>
              <a:rPr lang="it-IT" sz="1600" i="1">
                <a:solidFill>
                  <a:srgbClr val="FF0000"/>
                </a:solidFill>
              </a:rPr>
              <a:t>Quando non deve essere usato</a:t>
            </a:r>
            <a:r>
              <a:rPr lang="it-IT" sz="1600" i="1"/>
              <a:t>):</a:t>
            </a:r>
          </a:p>
          <a:p>
            <a:r>
              <a:rPr lang="it-IT" sz="1600">
                <a:solidFill>
                  <a:srgbClr val="FF0000"/>
                </a:solidFill>
              </a:rPr>
              <a:t>- Metotrexato </a:t>
            </a:r>
            <a:r>
              <a:rPr lang="it-IT" sz="1600"/>
              <a:t>(dosi maggiori o uguali a 15 mg/settimana);-</a:t>
            </a:r>
            <a:r>
              <a:rPr lang="it-IT" sz="1600">
                <a:solidFill>
                  <a:srgbClr val="7030A0"/>
                </a:solidFill>
              </a:rPr>
              <a:t> </a:t>
            </a:r>
            <a:r>
              <a:rPr lang="it-IT" sz="1600">
                <a:solidFill>
                  <a:srgbClr val="FF0000"/>
                </a:solidFill>
              </a:rPr>
              <a:t>Warfarin.</a:t>
            </a:r>
          </a:p>
          <a:p>
            <a:r>
              <a:rPr lang="it-IT" sz="1600">
                <a:solidFill>
                  <a:srgbClr val="7030A0"/>
                </a:solidFill>
              </a:rPr>
              <a:t>Può essere usata insieme a questi medicinali solo dietro prescrizione e sotto controllo del medico:</a:t>
            </a:r>
          </a:p>
          <a:p>
            <a:r>
              <a:rPr lang="it-IT" sz="1600"/>
              <a:t>- </a:t>
            </a:r>
            <a:r>
              <a:rPr lang="it-IT" sz="1600">
                <a:solidFill>
                  <a:srgbClr val="7030A0"/>
                </a:solidFill>
              </a:rPr>
              <a:t>Inibitori selettivi del re-uptake della Serotonina (SSRI);</a:t>
            </a:r>
          </a:p>
          <a:p>
            <a:r>
              <a:rPr lang="it-IT" sz="1600">
                <a:solidFill>
                  <a:srgbClr val="7030A0"/>
                </a:solidFill>
              </a:rPr>
              <a:t>- ACE inibitori;</a:t>
            </a:r>
          </a:p>
          <a:p>
            <a:r>
              <a:rPr lang="it-IT" sz="1600">
                <a:solidFill>
                  <a:srgbClr val="7030A0"/>
                </a:solidFill>
              </a:rPr>
              <a:t>- Acetazolamide;</a:t>
            </a:r>
          </a:p>
          <a:p>
            <a:r>
              <a:rPr lang="it-IT" sz="1600">
                <a:solidFill>
                  <a:srgbClr val="7030A0"/>
                </a:solidFill>
              </a:rPr>
              <a:t>- Acido valproico;</a:t>
            </a:r>
          </a:p>
          <a:p>
            <a:r>
              <a:rPr lang="it-IT" sz="1600">
                <a:solidFill>
                  <a:srgbClr val="7030A0"/>
                </a:solidFill>
              </a:rPr>
              <a:t>- Altri FANS (esclusi quelli per uso topico);</a:t>
            </a:r>
          </a:p>
          <a:p>
            <a:r>
              <a:rPr lang="it-IT" sz="1600">
                <a:solidFill>
                  <a:srgbClr val="7030A0"/>
                </a:solidFill>
              </a:rPr>
              <a:t>- Antiacidi;</a:t>
            </a:r>
          </a:p>
          <a:p>
            <a:r>
              <a:rPr lang="it-IT" sz="1600">
                <a:solidFill>
                  <a:srgbClr val="7030A0"/>
                </a:solidFill>
              </a:rPr>
              <a:t>- Antiaggreganti piastrinici;</a:t>
            </a:r>
          </a:p>
          <a:p>
            <a:r>
              <a:rPr lang="it-IT" sz="1600">
                <a:solidFill>
                  <a:srgbClr val="7030A0"/>
                </a:solidFill>
              </a:rPr>
              <a:t>- Trombolitici o anticoagulanti orali o parenterali;</a:t>
            </a:r>
          </a:p>
          <a:p>
            <a:r>
              <a:rPr lang="it-IT" sz="1600">
                <a:solidFill>
                  <a:srgbClr val="7030A0"/>
                </a:solidFill>
              </a:rPr>
              <a:t>- Antidiabetici (ad es. insulina e ipoglicemizzanti orali);</a:t>
            </a:r>
          </a:p>
          <a:p>
            <a:r>
              <a:rPr lang="it-IT" sz="1600">
                <a:solidFill>
                  <a:srgbClr val="7030A0"/>
                </a:solidFill>
              </a:rPr>
              <a:t>- Digossina;</a:t>
            </a:r>
          </a:p>
          <a:p>
            <a:r>
              <a:rPr lang="it-IT" sz="1600">
                <a:solidFill>
                  <a:srgbClr val="7030A0"/>
                </a:solidFill>
              </a:rPr>
              <a:t>- Diuretici;</a:t>
            </a:r>
          </a:p>
          <a:p>
            <a:r>
              <a:rPr lang="it-IT" sz="1600">
                <a:solidFill>
                  <a:srgbClr val="7030A0"/>
                </a:solidFill>
              </a:rPr>
              <a:t>- Fenitoina;</a:t>
            </a:r>
          </a:p>
          <a:p>
            <a:r>
              <a:rPr lang="it-IT" sz="1600">
                <a:solidFill>
                  <a:srgbClr val="7030A0"/>
                </a:solidFill>
              </a:rPr>
              <a:t>- Corticosteroidi (esclusi quelli per uso topico e quelli impiegati nella terapia sostitutiva nell’insufficienza corticosurrenale);</a:t>
            </a:r>
          </a:p>
          <a:p>
            <a:r>
              <a:rPr lang="it-IT" sz="1600">
                <a:solidFill>
                  <a:srgbClr val="7030A0"/>
                </a:solidFill>
              </a:rPr>
              <a:t>- Metoclopramide;</a:t>
            </a:r>
          </a:p>
          <a:p>
            <a:r>
              <a:rPr lang="it-IT" sz="1600">
                <a:solidFill>
                  <a:srgbClr val="7030A0"/>
                </a:solidFill>
              </a:rPr>
              <a:t>- Metotrexato (dosi inferiori a 15 mg/settimana);</a:t>
            </a:r>
          </a:p>
          <a:p>
            <a:r>
              <a:rPr lang="it-IT" sz="1600">
                <a:solidFill>
                  <a:srgbClr val="7030A0"/>
                </a:solidFill>
              </a:rPr>
              <a:t>- Uricosurici (ad es. probenecid, benzbromarone);</a:t>
            </a:r>
          </a:p>
          <a:p>
            <a:r>
              <a:rPr lang="it-IT" sz="1600">
                <a:solidFill>
                  <a:srgbClr val="7030A0"/>
                </a:solidFill>
              </a:rPr>
              <a:t>- Zafirlukast.</a:t>
            </a:r>
          </a:p>
          <a:p>
            <a:r>
              <a:rPr lang="it-IT" sz="1600">
                <a:solidFill>
                  <a:srgbClr val="7030A0"/>
                </a:solidFill>
              </a:rPr>
              <a:t>- Deferoxamina</a:t>
            </a:r>
          </a:p>
          <a:p>
            <a:r>
              <a:rPr lang="it-IT" sz="1600">
                <a:solidFill>
                  <a:srgbClr val="7030A0"/>
                </a:solidFill>
              </a:rPr>
              <a:t>Aspirina compresse effervescenti con Vitamina C contiene sistemi tampone che potrebbero ridurre gli effetti dell’ormone tiroideo Levotiroxina</a:t>
            </a:r>
            <a:r>
              <a:rPr lang="it-IT">
                <a:solidFill>
                  <a:srgbClr val="7030A0"/>
                </a:solidFill>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title"/>
          </p:nvPr>
        </p:nvSpPr>
        <p:spPr>
          <a:xfrm>
            <a:off x="533400" y="0"/>
            <a:ext cx="8229600" cy="639763"/>
          </a:xfrm>
          <a:solidFill>
            <a:srgbClr val="FFFFCC"/>
          </a:solidFill>
        </p:spPr>
        <p:txBody>
          <a:bodyPr/>
          <a:lstStyle/>
          <a:p>
            <a:r>
              <a:rPr lang="it-IT" sz="3200" smtClean="0"/>
              <a:t>Foglietto illustrattivo</a:t>
            </a:r>
          </a:p>
        </p:txBody>
      </p:sp>
      <p:sp>
        <p:nvSpPr>
          <p:cNvPr id="14339" name="CasellaDiTesto 7"/>
          <p:cNvSpPr txBox="1">
            <a:spLocks noChangeArrowheads="1"/>
          </p:cNvSpPr>
          <p:nvPr/>
        </p:nvSpPr>
        <p:spPr bwMode="auto">
          <a:xfrm>
            <a:off x="152400" y="152400"/>
            <a:ext cx="8839200" cy="3970338"/>
          </a:xfrm>
          <a:prstGeom prst="rect">
            <a:avLst/>
          </a:prstGeom>
          <a:blipFill dpi="0" rotWithShape="1">
            <a:blip r:embed="rId2" cstate="print"/>
            <a:srcRect/>
            <a:tile tx="0" ty="0" sx="100000" sy="100000" flip="none" algn="tl"/>
          </a:blipFill>
          <a:ln w="28575">
            <a:solidFill>
              <a:srgbClr val="FF0000"/>
            </a:solidFill>
            <a:miter lim="800000"/>
            <a:headEnd/>
            <a:tailEnd/>
          </a:ln>
        </p:spPr>
        <p:txBody>
          <a:bodyPr>
            <a:spAutoFit/>
          </a:bodyPr>
          <a:lstStyle/>
          <a:p>
            <a:r>
              <a:rPr lang="it-IT"/>
              <a:t>Durante il primo e secondo trimestre di gravidanza il medicinale può essere usato solo dopo aver consultato il medico (vedere: </a:t>
            </a:r>
            <a:r>
              <a:rPr lang="it-IT">
                <a:solidFill>
                  <a:srgbClr val="7030A0"/>
                </a:solidFill>
              </a:rPr>
              <a:t>C</a:t>
            </a:r>
            <a:r>
              <a:rPr lang="it-IT" i="1">
                <a:solidFill>
                  <a:srgbClr val="7030A0"/>
                </a:solidFill>
              </a:rPr>
              <a:t>osa fare durante la gravidanza e allattamento).</a:t>
            </a:r>
          </a:p>
          <a:p>
            <a:endParaRPr lang="it-IT" sz="1000" b="1" i="1">
              <a:solidFill>
                <a:srgbClr val="7030A0"/>
              </a:solidFill>
            </a:endParaRPr>
          </a:p>
          <a:p>
            <a:r>
              <a:rPr lang="it-IT" b="1">
                <a:solidFill>
                  <a:srgbClr val="7030A0"/>
                </a:solidFill>
              </a:rPr>
              <a:t>Cosa fare durante la gravidanza e l’allattamento</a:t>
            </a:r>
          </a:p>
          <a:p>
            <a:r>
              <a:rPr lang="it-IT"/>
              <a:t>Aspirina 400 mg compresse effervescenti con vitamina C </a:t>
            </a:r>
            <a:r>
              <a:rPr lang="it-IT">
                <a:solidFill>
                  <a:srgbClr val="FF0000"/>
                </a:solidFill>
              </a:rPr>
              <a:t>è controindicata nell’ultimo trimestre di gravidanza e nell’allattamento.</a:t>
            </a:r>
          </a:p>
          <a:p>
            <a:r>
              <a:rPr lang="it-IT"/>
              <a:t>Nel primo e secondo trimestre di gravidanza deve essere usata solo dopo aver consultato il medico e aver valutato con lui il rapporto rischio/beneficio nel proprio caso.</a:t>
            </a:r>
          </a:p>
          <a:p>
            <a:r>
              <a:rPr lang="it-IT"/>
              <a:t>Consultate il medico nel caso sospettiate uno stato di gravidanza o desideriate pianificare una maternità.</a:t>
            </a:r>
          </a:p>
          <a:p>
            <a:r>
              <a:rPr lang="it-IT"/>
              <a:t>Aspirina 400 mg compresse effervescenti con vitamina C </a:t>
            </a:r>
            <a:r>
              <a:rPr lang="it-IT">
                <a:solidFill>
                  <a:srgbClr val="FF0000"/>
                </a:solidFill>
              </a:rPr>
              <a:t>è controindicato </a:t>
            </a:r>
            <a:r>
              <a:rPr lang="it-IT"/>
              <a:t>durante l’allattamento.</a:t>
            </a:r>
            <a:endParaRPr lang="it-IT" b="1">
              <a:solidFill>
                <a:srgbClr val="7030A0"/>
              </a:solidFill>
            </a:endParaRPr>
          </a:p>
        </p:txBody>
      </p:sp>
      <p:sp>
        <p:nvSpPr>
          <p:cNvPr id="14340" name="CasellaDiTesto 4"/>
          <p:cNvSpPr txBox="1">
            <a:spLocks noChangeArrowheads="1"/>
          </p:cNvSpPr>
          <p:nvPr/>
        </p:nvSpPr>
        <p:spPr bwMode="auto">
          <a:xfrm>
            <a:off x="152400" y="4271963"/>
            <a:ext cx="8839200" cy="2586037"/>
          </a:xfrm>
          <a:prstGeom prst="rect">
            <a:avLst/>
          </a:prstGeom>
          <a:blipFill dpi="0" rotWithShape="1">
            <a:blip r:embed="rId2" cstate="print"/>
            <a:srcRect/>
            <a:tile tx="0" ty="0" sx="100000" sy="100000" flip="none" algn="tl"/>
          </a:blipFill>
          <a:ln w="28575">
            <a:solidFill>
              <a:srgbClr val="FF0000"/>
            </a:solidFill>
            <a:miter lim="800000"/>
            <a:headEnd/>
            <a:tailEnd/>
          </a:ln>
        </p:spPr>
        <p:txBody>
          <a:bodyPr>
            <a:spAutoFit/>
          </a:bodyPr>
          <a:lstStyle/>
          <a:p>
            <a:r>
              <a:rPr lang="it-IT" b="1">
                <a:solidFill>
                  <a:srgbClr val="0066FF"/>
                </a:solidFill>
              </a:rPr>
              <a:t>Precauzioni per l’uso</a:t>
            </a:r>
          </a:p>
          <a:p>
            <a:r>
              <a:rPr lang="it-IT">
                <a:solidFill>
                  <a:srgbClr val="0066FF"/>
                </a:solidFill>
              </a:rPr>
              <a:t>Prima di somministrare un qualsiasi medicinale devono essere adottate tutte le precauzioni utili a prevenire reazioni indesiderate:</a:t>
            </a:r>
          </a:p>
          <a:p>
            <a:r>
              <a:rPr lang="it-IT">
                <a:solidFill>
                  <a:srgbClr val="0066FF"/>
                </a:solidFill>
              </a:rPr>
              <a:t>• escludete l’esistenza di precedenti reazioni di ipersensibilità a questo o ad altri medicinali</a:t>
            </a:r>
          </a:p>
          <a:p>
            <a:r>
              <a:rPr lang="it-IT">
                <a:solidFill>
                  <a:srgbClr val="0066FF"/>
                </a:solidFill>
              </a:rPr>
              <a:t>• escludete l’esistenza delle altre controindicazioni o delle condizioni che possono esporre a rischio di effetti indesiderati potenzialmente gravi. In caso dubbio consultate il vostro medico o farmacista.</a:t>
            </a:r>
          </a:p>
          <a:p>
            <a:r>
              <a:rPr lang="it-IT">
                <a:solidFill>
                  <a:srgbClr val="0066FF"/>
                </a:solidFill>
              </a:rPr>
              <a:t>L’assunzione del prodotto deve avvenire a stomaco</a:t>
            </a:r>
            <a:r>
              <a:rPr lang="it-IT" b="1">
                <a:solidFill>
                  <a:srgbClr val="0066FF"/>
                </a:solidFill>
              </a:rPr>
              <a:t> </a:t>
            </a:r>
            <a:r>
              <a:rPr lang="it-IT">
                <a:solidFill>
                  <a:srgbClr val="0066FF"/>
                </a:solidFill>
              </a:rPr>
              <a:t>pieno.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a:xfrm>
            <a:off x="533400" y="0"/>
            <a:ext cx="8229600" cy="639763"/>
          </a:xfrm>
          <a:solidFill>
            <a:srgbClr val="FFFFCC"/>
          </a:solidFill>
        </p:spPr>
        <p:txBody>
          <a:bodyPr/>
          <a:lstStyle/>
          <a:p>
            <a:r>
              <a:rPr lang="it-IT" sz="3200" smtClean="0"/>
              <a:t>Foglietto illustrattivo</a:t>
            </a:r>
          </a:p>
        </p:txBody>
      </p:sp>
      <p:sp>
        <p:nvSpPr>
          <p:cNvPr id="15363" name="CasellaDiTesto 7"/>
          <p:cNvSpPr txBox="1">
            <a:spLocks noChangeArrowheads="1"/>
          </p:cNvSpPr>
          <p:nvPr/>
        </p:nvSpPr>
        <p:spPr bwMode="auto">
          <a:xfrm>
            <a:off x="152400" y="685800"/>
            <a:ext cx="8839200" cy="5908675"/>
          </a:xfrm>
          <a:prstGeom prst="rect">
            <a:avLst/>
          </a:prstGeom>
          <a:blipFill dpi="0" rotWithShape="1">
            <a:blip r:embed="rId2" cstate="print"/>
            <a:srcRect/>
            <a:tile tx="0" ty="0" sx="100000" sy="100000" flip="none" algn="tl"/>
          </a:blipFill>
          <a:ln w="28575">
            <a:solidFill>
              <a:srgbClr val="FF0000"/>
            </a:solidFill>
            <a:miter lim="800000"/>
            <a:headEnd/>
            <a:tailEnd/>
          </a:ln>
        </p:spPr>
        <p:txBody>
          <a:bodyPr>
            <a:spAutoFit/>
          </a:bodyPr>
          <a:lstStyle/>
          <a:p>
            <a:r>
              <a:rPr lang="it-IT"/>
              <a:t>Informare il medico o il farmacista se si sta assumendo o recentemente si è assunto qualsiasi altro medicinale, anche quelli senza prescrizione medica.</a:t>
            </a:r>
          </a:p>
          <a:p>
            <a:endParaRPr lang="it-IT"/>
          </a:p>
          <a:p>
            <a:r>
              <a:rPr lang="it-IT"/>
              <a:t>Se state usando altri medicinali chiedete consiglio al vostro medico o farmacista.</a:t>
            </a:r>
          </a:p>
          <a:p>
            <a:endParaRPr lang="it-IT"/>
          </a:p>
          <a:p>
            <a:r>
              <a:rPr lang="it-IT" i="1">
                <a:solidFill>
                  <a:srgbClr val="FF0000"/>
                </a:solidFill>
              </a:rPr>
              <a:t>Alcool</a:t>
            </a:r>
          </a:p>
          <a:p>
            <a:r>
              <a:rPr lang="it-IT"/>
              <a:t>La somma degli effetti dell’alcool e dell’acido acetilsalicilico provoca un aumento del rischio di sanguinamento gastrointestinale.</a:t>
            </a:r>
          </a:p>
          <a:p>
            <a:r>
              <a:rPr lang="it-IT"/>
              <a:t>È comunque opportuno non somministrare altri farmaci per via orale entro 1 o 2 ore dall’impiego del prodotto.</a:t>
            </a:r>
          </a:p>
          <a:p>
            <a:endParaRPr lang="it-IT"/>
          </a:p>
          <a:p>
            <a:r>
              <a:rPr lang="it-IT" b="1">
                <a:solidFill>
                  <a:srgbClr val="FF0000"/>
                </a:solidFill>
              </a:rPr>
              <a:t>È importante sapere che</a:t>
            </a:r>
          </a:p>
          <a:p>
            <a:r>
              <a:rPr lang="it-IT">
                <a:solidFill>
                  <a:srgbClr val="FF0000"/>
                </a:solidFill>
              </a:rPr>
              <a:t>L’uso del prodotto è riservato ai soli pazienti adulti.</a:t>
            </a:r>
          </a:p>
          <a:p>
            <a:r>
              <a:rPr lang="it-IT">
                <a:solidFill>
                  <a:srgbClr val="FF0000"/>
                </a:solidFill>
              </a:rPr>
              <a:t>Non usare l’acido acetilsalicilico insieme ad un altro FANS o, comunque, non usare più di un FANS per volta</a:t>
            </a:r>
            <a:r>
              <a:rPr lang="it-IT"/>
              <a:t>.</a:t>
            </a:r>
          </a:p>
          <a:p>
            <a:endParaRPr lang="it-IT"/>
          </a:p>
          <a:p>
            <a:r>
              <a:rPr lang="it-IT" i="1">
                <a:solidFill>
                  <a:srgbClr val="FF0000"/>
                </a:solidFill>
              </a:rPr>
              <a:t>Fertilità</a:t>
            </a:r>
          </a:p>
          <a:p>
            <a:r>
              <a:rPr lang="it-IT"/>
              <a:t>L’uso di acido acetilsalicilico come di qualsiasi farmaco inibitore della sintesi delle prostaglandine e della cicloossigenasi potrebbe interferire con la fertilità; di ciò devono essere edotte le donne che hanno problemi di fertilità o che sono sottoposte ad indagini sulla fertilità.</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p:nvPr>
        </p:nvSpPr>
        <p:spPr>
          <a:xfrm>
            <a:off x="533400" y="0"/>
            <a:ext cx="8229600" cy="639763"/>
          </a:xfrm>
          <a:solidFill>
            <a:srgbClr val="FFFFCC"/>
          </a:solidFill>
        </p:spPr>
        <p:txBody>
          <a:bodyPr/>
          <a:lstStyle/>
          <a:p>
            <a:r>
              <a:rPr lang="it-IT" sz="3200" smtClean="0"/>
              <a:t>Foglietto illustrattivo</a:t>
            </a:r>
          </a:p>
        </p:txBody>
      </p:sp>
      <p:sp>
        <p:nvSpPr>
          <p:cNvPr id="16387" name="CasellaDiTesto 7"/>
          <p:cNvSpPr txBox="1">
            <a:spLocks noChangeArrowheads="1"/>
          </p:cNvSpPr>
          <p:nvPr/>
        </p:nvSpPr>
        <p:spPr bwMode="auto">
          <a:xfrm>
            <a:off x="152400" y="609600"/>
            <a:ext cx="8839200" cy="6186488"/>
          </a:xfrm>
          <a:prstGeom prst="rect">
            <a:avLst/>
          </a:prstGeom>
          <a:blipFill dpi="0" rotWithShape="1">
            <a:blip r:embed="rId2" cstate="print"/>
            <a:srcRect/>
            <a:tile tx="0" ty="0" sx="100000" sy="100000" flip="none" algn="tl"/>
          </a:blipFill>
          <a:ln w="28575">
            <a:solidFill>
              <a:srgbClr val="FF0000"/>
            </a:solidFill>
            <a:miter lim="800000"/>
            <a:headEnd/>
            <a:tailEnd/>
          </a:ln>
        </p:spPr>
        <p:txBody>
          <a:bodyPr>
            <a:spAutoFit/>
          </a:bodyPr>
          <a:lstStyle/>
          <a:p>
            <a:r>
              <a:rPr lang="it-IT" i="1">
                <a:solidFill>
                  <a:srgbClr val="FF0000"/>
                </a:solidFill>
              </a:rPr>
              <a:t>Reazioni di ipersensibilità</a:t>
            </a:r>
          </a:p>
          <a:p>
            <a:r>
              <a:rPr lang="it-IT"/>
              <a:t>L’acido acetilsalicilico e gli altri FANS possono causare reazioni di ipersensibilità (compresi attacchi d’asma, rinite, angioedema o orticaria).</a:t>
            </a:r>
          </a:p>
          <a:p>
            <a:r>
              <a:rPr lang="it-IT"/>
              <a:t>Il rischio è maggiore nei soggetti che già in passato hanno presentato una reazione di ipersensibilità dopo l’uso di questo tipo di farmaci (vedere: </a:t>
            </a:r>
            <a:r>
              <a:rPr lang="it-IT" i="1">
                <a:solidFill>
                  <a:srgbClr val="FF0000"/>
                </a:solidFill>
              </a:rPr>
              <a:t>Quando non deve essere usato) </a:t>
            </a:r>
            <a:r>
              <a:rPr lang="it-IT" i="1"/>
              <a:t>e nei soggetti che </a:t>
            </a:r>
            <a:r>
              <a:rPr lang="it-IT"/>
              <a:t>presentano reazioni allergiche ad altre sostanze ( es . reazioni cutanee, prurito, orticaria).</a:t>
            </a:r>
          </a:p>
          <a:p>
            <a:r>
              <a:rPr lang="it-IT"/>
              <a:t>Nei soggetti con asma e/o rinite (con o senza poliposi nasale) e/o orticaria le reazioni possono essere più frequenti e gravi.</a:t>
            </a:r>
          </a:p>
          <a:p>
            <a:endParaRPr lang="it-IT" sz="900"/>
          </a:p>
          <a:p>
            <a:r>
              <a:rPr lang="it-IT" i="1">
                <a:solidFill>
                  <a:srgbClr val="FF0000"/>
                </a:solidFill>
              </a:rPr>
              <a:t>Età geriatrica (specialmente al di sopra dei 75 anni)</a:t>
            </a:r>
          </a:p>
          <a:p>
            <a:r>
              <a:rPr lang="it-IT"/>
              <a:t>Il rischio di effetti indesiderati gravi è maggiore nei soggetti in età geriatrica.</a:t>
            </a:r>
          </a:p>
          <a:p>
            <a:r>
              <a:rPr lang="it-IT"/>
              <a:t>I soggetti di età superiore ai 70 anni, soprattutto in presenza di terapie concomitanti, devono usare Aspirina 400 mg compresse effervescenti solo dopo aver consultato il medico.</a:t>
            </a:r>
          </a:p>
          <a:p>
            <a:endParaRPr lang="it-IT" sz="900"/>
          </a:p>
          <a:p>
            <a:r>
              <a:rPr lang="it-IT">
                <a:solidFill>
                  <a:srgbClr val="FF0000"/>
                </a:solidFill>
              </a:rPr>
              <a:t>Bisogna informare il medico se:</a:t>
            </a:r>
          </a:p>
          <a:p>
            <a:r>
              <a:rPr lang="it-IT">
                <a:solidFill>
                  <a:srgbClr val="CC00FF"/>
                </a:solidFill>
              </a:rPr>
              <a:t>Dovete essere sottoposti ad un intervento chirurgico (anche di piccola entità come ad esempio l’estrazione di un dente) poichè l’impiego pre-operatorio può ostacolare l’emostasi intraoperatoria.</a:t>
            </a:r>
          </a:p>
          <a:p>
            <a:r>
              <a:rPr lang="it-IT">
                <a:solidFill>
                  <a:srgbClr val="CC00FF"/>
                </a:solidFill>
              </a:rPr>
              <a:t>Dato che l’acido acetilsalicilico può essere causa di sanguinamento gastrointestinale occorre tenerne conto nel caso fosse necessario eseguire una ricerca di sangue occulto.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title"/>
          </p:nvPr>
        </p:nvSpPr>
        <p:spPr>
          <a:xfrm>
            <a:off x="533400" y="0"/>
            <a:ext cx="8229600" cy="639763"/>
          </a:xfrm>
          <a:solidFill>
            <a:srgbClr val="FFFFCC"/>
          </a:solidFill>
        </p:spPr>
        <p:txBody>
          <a:bodyPr/>
          <a:lstStyle/>
          <a:p>
            <a:r>
              <a:rPr lang="it-IT" sz="3200" smtClean="0"/>
              <a:t>Foglietto illustrattivo</a:t>
            </a:r>
          </a:p>
        </p:txBody>
      </p:sp>
      <p:sp>
        <p:nvSpPr>
          <p:cNvPr id="17411" name="CasellaDiTesto 7"/>
          <p:cNvSpPr txBox="1">
            <a:spLocks noChangeArrowheads="1"/>
          </p:cNvSpPr>
          <p:nvPr/>
        </p:nvSpPr>
        <p:spPr bwMode="auto">
          <a:xfrm>
            <a:off x="152400" y="152400"/>
            <a:ext cx="8839200" cy="6462713"/>
          </a:xfrm>
          <a:prstGeom prst="rect">
            <a:avLst/>
          </a:prstGeom>
          <a:blipFill dpi="0" rotWithShape="1">
            <a:blip r:embed="rId2" cstate="print"/>
            <a:srcRect/>
            <a:tile tx="0" ty="0" sx="100000" sy="100000" flip="none" algn="tl"/>
          </a:blipFill>
          <a:ln w="28575">
            <a:solidFill>
              <a:srgbClr val="FF0000"/>
            </a:solidFill>
            <a:miter lim="800000"/>
            <a:headEnd/>
            <a:tailEnd/>
          </a:ln>
        </p:spPr>
        <p:txBody>
          <a:bodyPr>
            <a:spAutoFit/>
          </a:bodyPr>
          <a:lstStyle/>
          <a:p>
            <a:r>
              <a:rPr lang="it-IT" b="1">
                <a:solidFill>
                  <a:srgbClr val="7030A0"/>
                </a:solidFill>
              </a:rPr>
              <a:t>Quando può essere usato solo dopo aver consultato il medico.</a:t>
            </a:r>
          </a:p>
          <a:p>
            <a:r>
              <a:rPr lang="it-IT"/>
              <a:t>Nei casi seguenti la somministrazione del farmaco richiede la prescrizione del medico dopo accurata valutazione del rapporto rischio/beneficio:</a:t>
            </a:r>
          </a:p>
          <a:p>
            <a:r>
              <a:rPr lang="it-IT" i="1"/>
              <a:t>- </a:t>
            </a:r>
            <a:r>
              <a:rPr lang="it-IT" i="1">
                <a:solidFill>
                  <a:srgbClr val="7030A0"/>
                </a:solidFill>
              </a:rPr>
              <a:t>siete un soggetto a maggior rischio di reazioni di ipersensibilità :</a:t>
            </a:r>
          </a:p>
          <a:p>
            <a:r>
              <a:rPr lang="it-IT">
                <a:solidFill>
                  <a:srgbClr val="7030A0"/>
                </a:solidFill>
              </a:rPr>
              <a:t>- se soffrite di asma e/o rinite (con o senza poliposi nasale ) e/o orticaria;</a:t>
            </a:r>
          </a:p>
          <a:p>
            <a:r>
              <a:rPr lang="it-IT" i="1">
                <a:solidFill>
                  <a:srgbClr val="7030A0"/>
                </a:solidFill>
              </a:rPr>
              <a:t>- siete un soggetto a maggiore rischio di lesioni gastrointestinali,:</a:t>
            </a:r>
          </a:p>
          <a:p>
            <a:r>
              <a:rPr lang="it-IT">
                <a:solidFill>
                  <a:srgbClr val="7030A0"/>
                </a:solidFill>
              </a:rPr>
              <a:t>- l’acido acetilsalicilico e gli altri FANS possono causare gravi effetti indesiderati a livello gastrointestinale (sanguinamento, ulcera, perforazione); per questo motivo questi farmaci non devono essere usati nei soggetti che soffrono o hanno sofferto in passato di ulcera gastrointestinale o sanguinamenti gastrointestinali;</a:t>
            </a:r>
          </a:p>
          <a:p>
            <a:r>
              <a:rPr lang="it-IT">
                <a:solidFill>
                  <a:srgbClr val="7030A0"/>
                </a:solidFill>
              </a:rPr>
              <a:t>- se fate uso di forti quantità di alcol ;</a:t>
            </a:r>
          </a:p>
          <a:p>
            <a:r>
              <a:rPr lang="it-IT">
                <a:solidFill>
                  <a:srgbClr val="7030A0"/>
                </a:solidFill>
              </a:rPr>
              <a:t>- se fate uso di dosi più elevate di acido acetilsalicilico (effetto dose correlato);</a:t>
            </a:r>
          </a:p>
          <a:p>
            <a:r>
              <a:rPr lang="it-IT" i="1">
                <a:solidFill>
                  <a:srgbClr val="7030A0"/>
                </a:solidFill>
              </a:rPr>
              <a:t>- siete un soggetto con difetti della coagulazione del sangue o che assume farmaci anticoagulanti</a:t>
            </a:r>
          </a:p>
          <a:p>
            <a:r>
              <a:rPr lang="it-IT" i="1">
                <a:solidFill>
                  <a:srgbClr val="7030A0"/>
                </a:solidFill>
              </a:rPr>
              <a:t>- siete un soggetto con compromissione della funzione renale o cardiaca o epatica</a:t>
            </a:r>
          </a:p>
          <a:p>
            <a:r>
              <a:rPr lang="it-IT" i="1">
                <a:solidFill>
                  <a:srgbClr val="7030A0"/>
                </a:solidFill>
              </a:rPr>
              <a:t>- siete un soggetto affetto da asma</a:t>
            </a:r>
          </a:p>
          <a:p>
            <a:r>
              <a:rPr lang="it-IT" i="1">
                <a:solidFill>
                  <a:srgbClr val="7030A0"/>
                </a:solidFill>
              </a:rPr>
              <a:t>- siete un soggetto con iperuricemia/gotta</a:t>
            </a:r>
          </a:p>
          <a:p>
            <a:r>
              <a:rPr lang="it-IT" i="1">
                <a:solidFill>
                  <a:srgbClr val="7030A0"/>
                </a:solidFill>
              </a:rPr>
              <a:t>- siete un soggetto con predisposizione alla nefrolitiasi calcio-ossalica (calcolosi renale) o con nefrolitiasi ricorrente</a:t>
            </a:r>
          </a:p>
          <a:p>
            <a:r>
              <a:rPr lang="it-IT" i="1">
                <a:solidFill>
                  <a:srgbClr val="7030A0"/>
                </a:solidFill>
              </a:rPr>
              <a:t>-Associazioni di farmaci non raccomandate o che richiedono precauzioni particolari o un aggiustamento del dosaggio ( vedere: Quali medicinali o alimenti possono modificare l’effetto del medicinale</a:t>
            </a:r>
            <a:r>
              <a:rPr lang="it-IT" i="1"/>
              <a:t>).</a:t>
            </a:r>
          </a:p>
          <a:p>
            <a:r>
              <a:rPr lang="it-IT"/>
              <a:t>Pazienti sottoposti a regime dietetico iposodico.</a:t>
            </a:r>
            <a:endParaRPr lang="it-IT" i="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p:cNvSpPr>
            <a:spLocks noGrp="1"/>
          </p:cNvSpPr>
          <p:nvPr>
            <p:ph type="title"/>
          </p:nvPr>
        </p:nvSpPr>
        <p:spPr>
          <a:xfrm>
            <a:off x="533400" y="0"/>
            <a:ext cx="8229600" cy="639763"/>
          </a:xfrm>
          <a:solidFill>
            <a:srgbClr val="FFFFCC"/>
          </a:solidFill>
        </p:spPr>
        <p:txBody>
          <a:bodyPr/>
          <a:lstStyle/>
          <a:p>
            <a:r>
              <a:rPr lang="it-IT" sz="3200" smtClean="0"/>
              <a:t>Foglietto illustrattivo</a:t>
            </a:r>
          </a:p>
        </p:txBody>
      </p:sp>
      <p:sp>
        <p:nvSpPr>
          <p:cNvPr id="18435" name="CasellaDiTesto 7"/>
          <p:cNvSpPr txBox="1">
            <a:spLocks noChangeArrowheads="1"/>
          </p:cNvSpPr>
          <p:nvPr/>
        </p:nvSpPr>
        <p:spPr bwMode="auto">
          <a:xfrm>
            <a:off x="152400" y="152400"/>
            <a:ext cx="8839200" cy="6494463"/>
          </a:xfrm>
          <a:prstGeom prst="rect">
            <a:avLst/>
          </a:prstGeom>
          <a:blipFill dpi="0" rotWithShape="1">
            <a:blip r:embed="rId2" cstate="print"/>
            <a:srcRect/>
            <a:tile tx="0" ty="0" sx="100000" sy="100000" flip="none" algn="tl"/>
          </a:blipFill>
          <a:ln w="28575">
            <a:solidFill>
              <a:srgbClr val="FF0000"/>
            </a:solidFill>
            <a:miter lim="800000"/>
            <a:headEnd/>
            <a:tailEnd/>
          </a:ln>
        </p:spPr>
        <p:txBody>
          <a:bodyPr>
            <a:spAutoFit/>
          </a:bodyPr>
          <a:lstStyle/>
          <a:p>
            <a:r>
              <a:rPr lang="it-IT" b="1">
                <a:solidFill>
                  <a:srgbClr val="7030A0"/>
                </a:solidFill>
              </a:rPr>
              <a:t>Guida di veicoli e utilizzo di macchinari</a:t>
            </a:r>
          </a:p>
          <a:p>
            <a:r>
              <a:rPr lang="it-IT" sz="1600"/>
              <a:t>A causa della possibile insorgenza di cefalea o vertigini, questo medicinale può compromettere la capacità di guidare veicoli e di usare macchinari.</a:t>
            </a:r>
          </a:p>
          <a:p>
            <a:endParaRPr lang="it-IT" sz="800"/>
          </a:p>
          <a:p>
            <a:r>
              <a:rPr lang="it-IT" b="1">
                <a:solidFill>
                  <a:srgbClr val="7030A0"/>
                </a:solidFill>
              </a:rPr>
              <a:t>Informazioni importanti su alcuni eccipienti</a:t>
            </a:r>
          </a:p>
          <a:p>
            <a:r>
              <a:rPr lang="it-IT" sz="1600"/>
              <a:t>Sodio: Questo prodotto medicinale contiene sodio: può non essere adatto per i soggetti che devono seguire una dieta a basso contenuto di sodio.</a:t>
            </a:r>
          </a:p>
          <a:p>
            <a:endParaRPr lang="it-IT" sz="800"/>
          </a:p>
          <a:p>
            <a:r>
              <a:rPr lang="it-IT" b="1">
                <a:solidFill>
                  <a:srgbClr val="FF0000"/>
                </a:solidFill>
              </a:rPr>
              <a:t>Come usare questo medicinale:</a:t>
            </a:r>
            <a:r>
              <a:rPr lang="it-IT" b="1">
                <a:solidFill>
                  <a:srgbClr val="7030A0"/>
                </a:solidFill>
              </a:rPr>
              <a:t> Quanto</a:t>
            </a:r>
          </a:p>
          <a:p>
            <a:r>
              <a:rPr lang="it-IT" sz="1600"/>
              <a:t>1 o 2 compresse di Aspirina 400 mg compresse effervescenti con vitamina C, ripetendo, se necessario, la dose ad intervalli di 4-8 ore sino a 3-4 volte al giorno.</a:t>
            </a:r>
          </a:p>
          <a:p>
            <a:r>
              <a:rPr lang="it-IT" sz="1600"/>
              <a:t>Attenzione: non superare le dosi indicate senza il consiglio del medico. I pazienti anziani dovrebbero attenersi ai dosaggi minimi sopraindicati. </a:t>
            </a:r>
          </a:p>
          <a:p>
            <a:r>
              <a:rPr lang="it-IT" b="1">
                <a:solidFill>
                  <a:srgbClr val="7030A0"/>
                </a:solidFill>
              </a:rPr>
              <a:t>Quando e per quanto tempo</a:t>
            </a:r>
          </a:p>
          <a:p>
            <a:r>
              <a:rPr lang="it-IT" sz="1600"/>
              <a:t>L’assunzione del prodotto deve avvenire a stomaco pieno, preferibilmente dopo i pasti principali.Utilizzare sempre il dosaggio minimo efficace ed aumentarlo solo se non è sufficiente ad alleviare i sintomi ( dolore e febbre) .</a:t>
            </a:r>
          </a:p>
          <a:p>
            <a:r>
              <a:rPr lang="it-IT" sz="1600"/>
              <a:t>I soggetti maggiormente esposti al rischio di effetti indesiderati gravi, che possono usare il farmaco solo se prescritto dal medico, devono seguirne scrupolosamente le istruzioni. Non assumere il prodotto per più di 3- 5 giorni senza parere del medico. Consultare il medico nel caso in cui i sintomi persistano. Usare il medicinale per il periodo più breve possibile. Consultate il medico se il disturbo si presenta ripetutamente o se avete notato un qualsiasi cambiamento recente delle sue caratteristiche</a:t>
            </a:r>
            <a:r>
              <a:rPr lang="it-IT"/>
              <a:t>.</a:t>
            </a:r>
            <a:r>
              <a:rPr lang="it-IT" b="1"/>
              <a:t> </a:t>
            </a:r>
          </a:p>
          <a:p>
            <a:r>
              <a:rPr lang="it-IT" b="1">
                <a:solidFill>
                  <a:srgbClr val="7030A0"/>
                </a:solidFill>
              </a:rPr>
              <a:t>Come</a:t>
            </a:r>
          </a:p>
          <a:p>
            <a:r>
              <a:rPr lang="it-IT" sz="1600"/>
              <a:t>La compressa di Aspirina 400 mg compresse effervescenti con vitamina C deve essere sempre sciolta in mezzo bicchiere d’acqua prima dell’uso.</a:t>
            </a:r>
            <a:endParaRPr lang="it-IT" sz="1600" i="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p:nvPr>
        </p:nvSpPr>
        <p:spPr>
          <a:xfrm>
            <a:off x="533400" y="0"/>
            <a:ext cx="8229600" cy="639763"/>
          </a:xfrm>
          <a:solidFill>
            <a:srgbClr val="FFFFCC"/>
          </a:solidFill>
        </p:spPr>
        <p:txBody>
          <a:bodyPr/>
          <a:lstStyle/>
          <a:p>
            <a:r>
              <a:rPr lang="it-IT" sz="3200" smtClean="0"/>
              <a:t>Foglietto illustrattivo</a:t>
            </a:r>
          </a:p>
        </p:txBody>
      </p:sp>
      <p:sp>
        <p:nvSpPr>
          <p:cNvPr id="19459" name="CasellaDiTesto 7"/>
          <p:cNvSpPr txBox="1">
            <a:spLocks noChangeArrowheads="1"/>
          </p:cNvSpPr>
          <p:nvPr/>
        </p:nvSpPr>
        <p:spPr bwMode="auto">
          <a:xfrm>
            <a:off x="152400" y="152400"/>
            <a:ext cx="8839200" cy="6616700"/>
          </a:xfrm>
          <a:prstGeom prst="rect">
            <a:avLst/>
          </a:prstGeom>
          <a:blipFill dpi="0" rotWithShape="1">
            <a:blip r:embed="rId2" cstate="print"/>
            <a:srcRect/>
            <a:tile tx="0" ty="0" sx="100000" sy="100000" flip="none" algn="tl"/>
          </a:blipFill>
          <a:ln w="28575">
            <a:solidFill>
              <a:srgbClr val="FF0000"/>
            </a:solidFill>
            <a:miter lim="800000"/>
            <a:headEnd/>
            <a:tailEnd/>
          </a:ln>
        </p:spPr>
        <p:txBody>
          <a:bodyPr>
            <a:spAutoFit/>
          </a:bodyPr>
          <a:lstStyle/>
          <a:p>
            <a:r>
              <a:rPr lang="it-IT" b="1">
                <a:solidFill>
                  <a:srgbClr val="FF0000"/>
                </a:solidFill>
              </a:rPr>
              <a:t>Cosa fare se avete preso una dose eccessiva di medicinale</a:t>
            </a:r>
          </a:p>
          <a:p>
            <a:r>
              <a:rPr lang="it-IT" i="1">
                <a:solidFill>
                  <a:srgbClr val="FF0000"/>
                </a:solidFill>
              </a:rPr>
              <a:t>In caso di ingestione accidentale di una dose eccessiva di Aspirina 400 mg compresse effervescenti con vitamina C, avvertite immediatamente il medico o rivolgetevi al più vicino ospedale.</a:t>
            </a:r>
          </a:p>
          <a:p>
            <a:r>
              <a:rPr lang="it-IT" sz="1600"/>
              <a:t>La tossicità da salicilati (un dosaggio superiore ai 100 mg/kg/giorno per 2 giorni consecutivi può indurre tossicità) può essere la conseguenza di un’assunzione cronica di dosi eccessive oppure di sovradosaggio acuto, potenzialmente pericoloso per la vita e che comprende anche l’ingestione accidentale nei bambini.</a:t>
            </a:r>
          </a:p>
          <a:p>
            <a:r>
              <a:rPr lang="it-IT" sz="1600"/>
              <a:t>L’avvelenamento </a:t>
            </a:r>
            <a:r>
              <a:rPr lang="it-IT" sz="1600" b="1">
                <a:solidFill>
                  <a:srgbClr val="FF0000"/>
                </a:solidFill>
              </a:rPr>
              <a:t>cronico da salicilati può essere insidioso dal momento che i segni e i sintomi sono </a:t>
            </a:r>
            <a:r>
              <a:rPr lang="it-IT" sz="1600">
                <a:solidFill>
                  <a:srgbClr val="FF0000"/>
                </a:solidFill>
              </a:rPr>
              <a:t>aspecifici</a:t>
            </a:r>
            <a:r>
              <a:rPr lang="it-IT" sz="1600"/>
              <a:t>. Una lieve intossicazione cronica da salicilati, o salicilismo, in genere si verifica unicamente in seguito a utilizzo ripetuto di dosi considerevoli. Tra i sintomi vi sono il capogiro, le vertigini, il tinnito, la sordità, la sudorazione, la nausea e il vomito, la cefalea e lo stato confusionale. Questi sintomi possono essere controllati riducendo il dosaggio. Il tinnito può manifestarsi a concentrazioni plasmatiche comprese tra i 150 e i 300 microgrammi/ml, mentre a concentrazioni superiori ai 300 microgrammi/ml si palesano eventi avversi più gravi.</a:t>
            </a:r>
          </a:p>
          <a:p>
            <a:r>
              <a:rPr lang="it-IT" sz="1600"/>
              <a:t>La caratteristica principale dell'intossicazione </a:t>
            </a:r>
            <a:r>
              <a:rPr lang="it-IT" sz="1600" b="1">
                <a:solidFill>
                  <a:srgbClr val="FF0000"/>
                </a:solidFill>
              </a:rPr>
              <a:t>acuta è una grave alterazione dell'equilibrio acido-base, che </a:t>
            </a:r>
            <a:r>
              <a:rPr lang="it-IT" sz="1600"/>
              <a:t>può variare con </a:t>
            </a:r>
            <a:r>
              <a:rPr lang="it-IT" sz="1600">
                <a:solidFill>
                  <a:srgbClr val="FF0000"/>
                </a:solidFill>
              </a:rPr>
              <a:t>l'età </a:t>
            </a:r>
            <a:r>
              <a:rPr lang="it-IT" sz="1600"/>
              <a:t>e la </a:t>
            </a:r>
            <a:r>
              <a:rPr lang="it-IT" sz="1600">
                <a:solidFill>
                  <a:srgbClr val="FF0000"/>
                </a:solidFill>
              </a:rPr>
              <a:t>gravità dell'intossicazione; </a:t>
            </a:r>
            <a:r>
              <a:rPr lang="it-IT" sz="1600"/>
              <a:t>la presentazione più comune, nel bambino, è l'acidosi metabolica. Non è possibile stimare la gravità dell'avvelenamento dalla sola concentrazione plasmatica; l'assorbimento dell’acido acetilsalicilico può essere ritardato a causa di uno svuotamento gastrico ridotto, della formazione di concrezioni nello stomaco, o in conseguenza dell'ingestione di preparati gastroresistenti.</a:t>
            </a:r>
          </a:p>
          <a:p>
            <a:r>
              <a:rPr lang="it-IT" sz="1600"/>
              <a:t>La gestione di un'intossicazione da acido acetilsalicilico è determinata dall’entità, dallo stadio e dai sintomi clinici di quest'ultima, e deve essere attuata secondo le tecniche convenzionali di gestione degli avvelenamenti. </a:t>
            </a:r>
            <a:r>
              <a:rPr lang="it-IT" sz="1600">
                <a:solidFill>
                  <a:srgbClr val="7030A0"/>
                </a:solidFill>
              </a:rPr>
              <a:t>Le misure principali da adottare consistono nell'accelerazione dell’escrezione del farmaco e nel ripristino del metabolismo elettrolitico e acido-base</a:t>
            </a:r>
            <a:r>
              <a:rPr lang="it-IT" sz="1600"/>
              <a:t>. </a:t>
            </a:r>
            <a:endParaRPr lang="it-IT" sz="1600" i="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a:xfrm>
            <a:off x="533400" y="0"/>
            <a:ext cx="8229600" cy="639763"/>
          </a:xfrm>
          <a:solidFill>
            <a:srgbClr val="FFFFCC"/>
          </a:solidFill>
        </p:spPr>
        <p:txBody>
          <a:bodyPr/>
          <a:lstStyle/>
          <a:p>
            <a:r>
              <a:rPr lang="it-IT" sz="3200" smtClean="0"/>
              <a:t>Foglietto illustrattivo</a:t>
            </a:r>
          </a:p>
        </p:txBody>
      </p:sp>
      <p:sp>
        <p:nvSpPr>
          <p:cNvPr id="20483" name="CasellaDiTesto 7"/>
          <p:cNvSpPr txBox="1">
            <a:spLocks noChangeArrowheads="1"/>
          </p:cNvSpPr>
          <p:nvPr/>
        </p:nvSpPr>
        <p:spPr bwMode="auto">
          <a:xfrm>
            <a:off x="152400" y="609600"/>
            <a:ext cx="8839200" cy="5848350"/>
          </a:xfrm>
          <a:prstGeom prst="rect">
            <a:avLst/>
          </a:prstGeom>
          <a:blipFill dpi="0" rotWithShape="1">
            <a:blip r:embed="rId2" cstate="print"/>
            <a:srcRect/>
            <a:tile tx="0" ty="0" sx="100000" sy="100000" flip="none" algn="tl"/>
          </a:blipFill>
          <a:ln w="28575">
            <a:solidFill>
              <a:srgbClr val="FF0000"/>
            </a:solidFill>
            <a:miter lim="800000"/>
            <a:headEnd/>
            <a:tailEnd/>
          </a:ln>
        </p:spPr>
        <p:txBody>
          <a:bodyPr>
            <a:spAutoFit/>
          </a:bodyPr>
          <a:lstStyle/>
          <a:p>
            <a:r>
              <a:rPr lang="it-IT" b="1">
                <a:solidFill>
                  <a:srgbClr val="FF0000"/>
                </a:solidFill>
              </a:rPr>
              <a:t>Cosa fare se avete preso una dose eccessiva di medicinale (continuazione)</a:t>
            </a:r>
          </a:p>
          <a:p>
            <a:endParaRPr lang="it-IT" b="1">
              <a:solidFill>
                <a:srgbClr val="FF0000"/>
              </a:solidFill>
            </a:endParaRPr>
          </a:p>
          <a:p>
            <a:r>
              <a:rPr lang="it-IT" sz="1600"/>
              <a:t>Per i complessi effetti fisiopatologici, connessi con l'avvelenamento da salicilati, i segni e sintomi/risultati delle indagini biochimiche e strumentali, possono comprendere:</a:t>
            </a:r>
          </a:p>
          <a:p>
            <a:endParaRPr lang="it-IT"/>
          </a:p>
          <a:p>
            <a:r>
              <a:rPr lang="it-IT"/>
              <a:t>Segni e sintomi del sovradosaggio </a:t>
            </a:r>
            <a:r>
              <a:rPr lang="it-IT">
                <a:solidFill>
                  <a:srgbClr val="7030A0"/>
                </a:solidFill>
              </a:rPr>
              <a:t>lieve/moderato</a:t>
            </a:r>
            <a:r>
              <a:rPr lang="it-IT"/>
              <a:t>: </a:t>
            </a:r>
            <a:r>
              <a:rPr lang="it-IT">
                <a:solidFill>
                  <a:srgbClr val="7030A0"/>
                </a:solidFill>
              </a:rPr>
              <a:t>tachipnea, iperventilazione, alcalosi respiratoria, sudorazione, nausea, vomito, cefalea, vertigini.</a:t>
            </a:r>
          </a:p>
          <a:p>
            <a:endParaRPr lang="it-IT"/>
          </a:p>
          <a:p>
            <a:r>
              <a:rPr lang="it-IT"/>
              <a:t>Segni e sintomi del sovradosaggio </a:t>
            </a:r>
            <a:r>
              <a:rPr lang="it-IT">
                <a:solidFill>
                  <a:srgbClr val="FF0000"/>
                </a:solidFill>
              </a:rPr>
              <a:t>moderato/grave: alcalosi respiratoria con acidosi metabolica compensatoria, febbre, iperventilazione, edema polmonare, insufficienza respiratoria, asfissia, aritmie, ipotensione, arresto cardiocircolatorio, disidratazione, oliguria fino ad insufficienza renale, chetosi, iperglicemia, grave ipoglicemia, tinnito, sordità, sanguinamento gastro-intestinale, ulcera gastrica, coagulopatia, encefalopatia, e depressione del SNC con manifestazioni variabili dalla letargia e confusione fino al coma e alle convulsioni, edema cerebrale, danni epatici. </a:t>
            </a:r>
          </a:p>
          <a:p>
            <a:endParaRPr lang="it-IT">
              <a:solidFill>
                <a:srgbClr val="FF0000"/>
              </a:solidFill>
            </a:endParaRPr>
          </a:p>
          <a:p>
            <a:r>
              <a:rPr lang="it-IT">
                <a:solidFill>
                  <a:srgbClr val="FF0000"/>
                </a:solidFill>
              </a:rPr>
              <a:t>A dosaggi elevati possono comparire anche:</a:t>
            </a:r>
          </a:p>
          <a:p>
            <a:r>
              <a:rPr lang="it-IT">
                <a:solidFill>
                  <a:srgbClr val="7030A0"/>
                </a:solidFill>
              </a:rPr>
              <a:t>Anemia da carenza di ferro </a:t>
            </a:r>
            <a:r>
              <a:rPr lang="it-IT"/>
              <a:t>(solo dopo trattamento prolungato).</a:t>
            </a:r>
          </a:p>
          <a:p>
            <a:r>
              <a:rPr lang="it-IT">
                <a:solidFill>
                  <a:srgbClr val="7030A0"/>
                </a:solidFill>
              </a:rPr>
              <a:t>Alterazioni del gusto.</a:t>
            </a:r>
          </a:p>
          <a:p>
            <a:r>
              <a:rPr lang="it-IT">
                <a:solidFill>
                  <a:srgbClr val="7030A0"/>
                </a:solidFill>
              </a:rPr>
              <a:t>Eruzioni cutanee </a:t>
            </a:r>
            <a:r>
              <a:rPr lang="it-IT"/>
              <a:t>(acneiformi, eritematose, scarlattiniformi, eczematoidi, desquamative bollose, purpuriche), prurito.</a:t>
            </a:r>
            <a:endParaRPr lang="it-IT">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228600"/>
            <a:ext cx="8534400" cy="6248400"/>
          </a:xfrm>
        </p:spPr>
        <p:txBody>
          <a:bodyPr/>
          <a:lstStyle/>
          <a:p>
            <a:pPr algn="l" eaLnBrk="1" hangingPunct="1"/>
            <a:r>
              <a:rPr lang="it-IT" altLang="it-IT" sz="2400" b="1" dirty="0" smtClean="0">
                <a:solidFill>
                  <a:srgbClr val="FF0000"/>
                </a:solidFill>
              </a:rPr>
              <a:t>CORSO </a:t>
            </a:r>
            <a:r>
              <a:rPr lang="it-IT" altLang="it-IT" sz="2400" b="1" dirty="0" err="1" smtClean="0">
                <a:solidFill>
                  <a:srgbClr val="FF0000"/>
                </a:solidFill>
              </a:rPr>
              <a:t>DI</a:t>
            </a:r>
            <a:r>
              <a:rPr lang="it-IT" altLang="it-IT" sz="2400" b="1" dirty="0" smtClean="0">
                <a:solidFill>
                  <a:srgbClr val="FF0000"/>
                </a:solidFill>
              </a:rPr>
              <a:t> TOSSICOLOGIA </a:t>
            </a:r>
            <a:r>
              <a:rPr lang="it-IT" altLang="it-IT" sz="2400" b="1" dirty="0" err="1" smtClean="0">
                <a:solidFill>
                  <a:srgbClr val="FF0000"/>
                </a:solidFill>
              </a:rPr>
              <a:t>aa</a:t>
            </a:r>
            <a:r>
              <a:rPr lang="it-IT" altLang="it-IT" sz="2400" b="1" dirty="0" smtClean="0">
                <a:solidFill>
                  <a:srgbClr val="FF0000"/>
                </a:solidFill>
              </a:rPr>
              <a:t>. 2015/2016. Prof. S. </a:t>
            </a:r>
            <a:r>
              <a:rPr lang="it-IT" altLang="it-IT" sz="2400" b="1" dirty="0" err="1" smtClean="0">
                <a:solidFill>
                  <a:srgbClr val="FF0000"/>
                </a:solidFill>
              </a:rPr>
              <a:t>Zorzet</a:t>
            </a:r>
            <a:r>
              <a:rPr lang="it-IT" altLang="it-IT" sz="2400" dirty="0" smtClean="0">
                <a:solidFill>
                  <a:srgbClr val="0066FF"/>
                </a:solidFill>
              </a:rPr>
              <a:t/>
            </a:r>
            <a:br>
              <a:rPr lang="it-IT" altLang="it-IT" sz="2400" dirty="0" smtClean="0">
                <a:solidFill>
                  <a:srgbClr val="0066FF"/>
                </a:solidFill>
              </a:rPr>
            </a:br>
            <a:r>
              <a:rPr lang="it-IT" altLang="it-IT" sz="2400" dirty="0" smtClean="0"/>
              <a:t/>
            </a:r>
            <a:br>
              <a:rPr lang="it-IT" altLang="it-IT" sz="2400" dirty="0" smtClean="0"/>
            </a:br>
            <a:r>
              <a:rPr lang="it-IT" altLang="it-IT" sz="2400" b="1" dirty="0" smtClean="0">
                <a:solidFill>
                  <a:srgbClr val="FF0000"/>
                </a:solidFill>
              </a:rPr>
              <a:t>Programma:</a:t>
            </a:r>
            <a:br>
              <a:rPr lang="it-IT" altLang="it-IT" sz="2400" b="1" dirty="0" smtClean="0">
                <a:solidFill>
                  <a:srgbClr val="FF0000"/>
                </a:solidFill>
              </a:rPr>
            </a:br>
            <a:r>
              <a:rPr lang="it-IT" altLang="it-IT" sz="2400" dirty="0" smtClean="0"/>
              <a:t>Introduzione agli studi tossicologici. Fattori predisponenti (età, sesso, razza, genetica, patologie, farmaci). Definizione e meccanismi delle reazioni tossiche dose-dipendenti e indipendenti: cause farmaceutiche, cause farmacocinetiche, cause farmacodinamiche. Classificazione degli effetti tossici e valutazione del rischio. (circa 15 ore) </a:t>
            </a:r>
            <a:br>
              <a:rPr lang="it-IT" altLang="it-IT" sz="2400" dirty="0" smtClean="0"/>
            </a:br>
            <a:r>
              <a:rPr lang="it-IT" altLang="it-IT" sz="2400" dirty="0" smtClean="0"/>
              <a:t/>
            </a:r>
            <a:br>
              <a:rPr lang="it-IT" altLang="it-IT" sz="2400" dirty="0" smtClean="0"/>
            </a:br>
            <a:r>
              <a:rPr lang="it-IT" altLang="it-IT" sz="2400" dirty="0" smtClean="0"/>
              <a:t>Farmacovigilanza: definizione, obiettivi, metodi di studio, legislazione europea, legislazione italiana. </a:t>
            </a:r>
            <a:r>
              <a:rPr lang="it-IT" altLang="it-IT" sz="2000" dirty="0" smtClean="0"/>
              <a:t>(circa 5 ore) </a:t>
            </a:r>
            <a:r>
              <a:rPr lang="it-IT" altLang="it-IT" sz="2400" dirty="0" smtClean="0"/>
              <a:t/>
            </a:r>
            <a:br>
              <a:rPr lang="it-IT" altLang="it-IT" sz="2400" dirty="0" smtClean="0"/>
            </a:br>
            <a:r>
              <a:rPr lang="it-IT" altLang="it-IT" sz="2000" dirty="0" smtClean="0"/>
              <a:t/>
            </a:r>
            <a:br>
              <a:rPr lang="it-IT" altLang="it-IT" sz="2000" dirty="0" smtClean="0"/>
            </a:br>
            <a:endParaRPr lang="it-IT" altLang="it-IT" sz="20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title"/>
          </p:nvPr>
        </p:nvSpPr>
        <p:spPr>
          <a:xfrm>
            <a:off x="533400" y="0"/>
            <a:ext cx="8229600" cy="639763"/>
          </a:xfrm>
          <a:solidFill>
            <a:srgbClr val="FFFFCC"/>
          </a:solidFill>
        </p:spPr>
        <p:txBody>
          <a:bodyPr/>
          <a:lstStyle/>
          <a:p>
            <a:r>
              <a:rPr lang="it-IT" sz="3200" smtClean="0"/>
              <a:t>Foglietto illustrattivo</a:t>
            </a:r>
          </a:p>
        </p:txBody>
      </p:sp>
      <p:sp>
        <p:nvSpPr>
          <p:cNvPr id="21507" name="CasellaDiTesto 7"/>
          <p:cNvSpPr txBox="1">
            <a:spLocks noChangeArrowheads="1"/>
          </p:cNvSpPr>
          <p:nvPr/>
        </p:nvSpPr>
        <p:spPr bwMode="auto">
          <a:xfrm>
            <a:off x="152400" y="152400"/>
            <a:ext cx="8839200" cy="6432550"/>
          </a:xfrm>
          <a:prstGeom prst="rect">
            <a:avLst/>
          </a:prstGeom>
          <a:blipFill dpi="0" rotWithShape="1">
            <a:blip r:embed="rId2" cstate="print"/>
            <a:srcRect/>
            <a:tile tx="0" ty="0" sx="100000" sy="100000" flip="none" algn="tl"/>
          </a:blipFill>
          <a:ln w="28575">
            <a:solidFill>
              <a:srgbClr val="FF0000"/>
            </a:solidFill>
            <a:miter lim="800000"/>
            <a:headEnd/>
            <a:tailEnd/>
          </a:ln>
        </p:spPr>
        <p:txBody>
          <a:bodyPr>
            <a:spAutoFit/>
          </a:bodyPr>
          <a:lstStyle/>
          <a:p>
            <a:r>
              <a:rPr lang="it-IT">
                <a:solidFill>
                  <a:srgbClr val="FF0000"/>
                </a:solidFill>
              </a:rPr>
              <a:t>Altri: </a:t>
            </a:r>
            <a:r>
              <a:rPr lang="it-IT">
                <a:solidFill>
                  <a:srgbClr val="7030A0"/>
                </a:solidFill>
              </a:rPr>
              <a:t>congiuntivite, anoressia, riduzione dell’acuita’ visiva, sonnolenza</a:t>
            </a:r>
            <a:r>
              <a:rPr lang="it-IT"/>
              <a:t>.</a:t>
            </a:r>
          </a:p>
          <a:p>
            <a:endParaRPr lang="it-IT" sz="800"/>
          </a:p>
          <a:p>
            <a:r>
              <a:rPr lang="it-IT">
                <a:solidFill>
                  <a:srgbClr val="FF0000"/>
                </a:solidFill>
              </a:rPr>
              <a:t>Raramente: </a:t>
            </a:r>
            <a:r>
              <a:rPr lang="it-IT">
                <a:solidFill>
                  <a:srgbClr val="7030A0"/>
                </a:solidFill>
              </a:rPr>
              <a:t>anemia aplastica, agranulocitosi, coagulazione intravascolare disseminata, pancitopenia, leucopenia, trombocitopenia, eosinopenia, porpora, eosinofilia associata all’epatotossicita’ indotta dal farmaco, nefrotossicita’ ( nefrite tubulo-interstiziale allergica), ematuria ( presenza di sangue nelle urine</a:t>
            </a:r>
            <a:r>
              <a:rPr lang="it-IT"/>
              <a:t>).</a:t>
            </a:r>
          </a:p>
          <a:p>
            <a:endParaRPr lang="it-IT" sz="800"/>
          </a:p>
          <a:p>
            <a:r>
              <a:rPr lang="it-IT">
                <a:solidFill>
                  <a:srgbClr val="FF0000"/>
                </a:solidFill>
              </a:rPr>
              <a:t>Reazioni allergiche acute </a:t>
            </a:r>
            <a:r>
              <a:rPr lang="it-IT"/>
              <a:t>conseguenti ad assunzione di acido acetilsalicilico, possono essere trattate, se necessario,con somministrazione di adrenalina, corticosteroidi e di un antistaminico.</a:t>
            </a:r>
          </a:p>
          <a:p>
            <a:endParaRPr lang="it-IT" sz="800"/>
          </a:p>
          <a:p>
            <a:r>
              <a:rPr lang="it-IT" sz="1600"/>
              <a:t>In caso di emergenza e in assenza di controindicazioni (quali ad esempio: condizioni di riduzione/assenza dei riflessi protettivi delle vie aeree o di coscienza ridotta o di soggetti a rischio di emorragia o perforazione gastrointestinale o in caso di contemporanea assunzione di corrosivi) può essere tentato di favorire l’eliminazione dell’acido acetilsalicilico assunto per via orale attraverso, la somministrazione di carbone attivo o l’esecuzione di una lavanda gastrica.</a:t>
            </a:r>
          </a:p>
          <a:p>
            <a:r>
              <a:rPr lang="it-IT" sz="1600"/>
              <a:t>Puo’ essere necessaria la gestione dei liquidi e degli elettroliti e la diuresi alcalina forzata.</a:t>
            </a:r>
          </a:p>
          <a:p>
            <a:r>
              <a:rPr lang="it-IT" sz="1600"/>
              <a:t>L’acido acetilsalicilico è dializzabile.</a:t>
            </a:r>
          </a:p>
          <a:p>
            <a:endParaRPr lang="it-IT" sz="1600"/>
          </a:p>
          <a:p>
            <a:r>
              <a:rPr lang="it-IT" sz="1400"/>
              <a:t>Sono riportati in letteratura singoli casi di sovradosaggio acuto e cronico di </a:t>
            </a:r>
            <a:r>
              <a:rPr lang="it-IT" sz="1400" b="1"/>
              <a:t>acido ascorbico. Il </a:t>
            </a:r>
            <a:r>
              <a:rPr lang="it-IT" sz="1400"/>
              <a:t>sovradosaggio di acido ascorbico può provocare emolisi ossidativa nei pazienti con deficit dell’enzima glucosio-6-fosfato deidrogenasi, coagulazione intravascolare disseminata e livelli sierici e urinari di ossalati significativamente elevati. E’ stato dimostrato che livelli aumentati di ossalati danno luogo alla formazione di depositi di ossalato di calcio nei pazienti dializzati.</a:t>
            </a:r>
          </a:p>
          <a:p>
            <a:r>
              <a:rPr lang="it-IT" sz="1600"/>
              <a:t>Alte dosi di vitamina C possono causare depositi di ossalato di calcio, cristalluria di ossalato di calcio nei pazienti con predisposizione alla formazione di cristalli, nefropatia tubulo interstiziale e insufficienza renale acuta conseguente ai cristalli di ossalato di calcio.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p:cNvSpPr>
            <a:spLocks noGrp="1"/>
          </p:cNvSpPr>
          <p:nvPr>
            <p:ph type="title"/>
          </p:nvPr>
        </p:nvSpPr>
        <p:spPr>
          <a:xfrm>
            <a:off x="533400" y="0"/>
            <a:ext cx="8229600" cy="639763"/>
          </a:xfrm>
          <a:solidFill>
            <a:srgbClr val="FFFFCC"/>
          </a:solidFill>
        </p:spPr>
        <p:txBody>
          <a:bodyPr/>
          <a:lstStyle/>
          <a:p>
            <a:r>
              <a:rPr lang="it-IT" sz="3200" smtClean="0"/>
              <a:t>Foglietto illustrattivo</a:t>
            </a:r>
          </a:p>
        </p:txBody>
      </p:sp>
      <p:sp>
        <p:nvSpPr>
          <p:cNvPr id="22531" name="CasellaDiTesto 7"/>
          <p:cNvSpPr txBox="1">
            <a:spLocks noChangeArrowheads="1"/>
          </p:cNvSpPr>
          <p:nvPr/>
        </p:nvSpPr>
        <p:spPr bwMode="auto">
          <a:xfrm>
            <a:off x="152400" y="41275"/>
            <a:ext cx="8839200" cy="6740525"/>
          </a:xfrm>
          <a:prstGeom prst="rect">
            <a:avLst/>
          </a:prstGeom>
          <a:blipFill dpi="0" rotWithShape="1">
            <a:blip r:embed="rId2" cstate="print"/>
            <a:srcRect/>
            <a:tile tx="0" ty="0" sx="100000" sy="100000" flip="none" algn="tl"/>
          </a:blipFill>
          <a:ln w="28575">
            <a:solidFill>
              <a:srgbClr val="FF0000"/>
            </a:solidFill>
            <a:miter lim="800000"/>
            <a:headEnd/>
            <a:tailEnd/>
          </a:ln>
        </p:spPr>
        <p:txBody>
          <a:bodyPr>
            <a:spAutoFit/>
          </a:bodyPr>
          <a:lstStyle/>
          <a:p>
            <a:r>
              <a:rPr lang="it-IT" b="1">
                <a:solidFill>
                  <a:srgbClr val="FF0000"/>
                </a:solidFill>
              </a:rPr>
              <a:t>Effetti indesiderati</a:t>
            </a:r>
          </a:p>
          <a:p>
            <a:r>
              <a:rPr lang="it-IT"/>
              <a:t>Come tutti i medicinali, anche questo può causare effetti indesiderati sebbene non tutte le persone li manifestino.</a:t>
            </a:r>
          </a:p>
          <a:p>
            <a:r>
              <a:rPr lang="it-IT">
                <a:solidFill>
                  <a:srgbClr val="FF0000"/>
                </a:solidFill>
              </a:rPr>
              <a:t>Gli effetti indesiderati osservati più frequentemente sono a carico dell’apparato gastrointestinale.</a:t>
            </a:r>
          </a:p>
          <a:p>
            <a:r>
              <a:rPr lang="it-IT">
                <a:solidFill>
                  <a:srgbClr val="7030A0"/>
                </a:solidFill>
              </a:rPr>
              <a:t>Questi disturbi possono essere parzialmente alleviati assumendo il medicinale a stomaco pieno</a:t>
            </a:r>
            <a:r>
              <a:rPr lang="it-IT"/>
              <a:t>. </a:t>
            </a:r>
            <a:r>
              <a:rPr lang="it-IT">
                <a:solidFill>
                  <a:srgbClr val="FF0000"/>
                </a:solidFill>
              </a:rPr>
              <a:t>La maggior parte degli effetti indesiderati sono dipendenti sia dalla dose che dalla durata del trattamento.</a:t>
            </a:r>
          </a:p>
          <a:p>
            <a:r>
              <a:rPr lang="it-IT">
                <a:solidFill>
                  <a:srgbClr val="7030A0"/>
                </a:solidFill>
              </a:rPr>
              <a:t>Gli effetti indesiderati osservati con l’acido acetilsalicilico sono generalmente comuni agli altri FANS.</a:t>
            </a:r>
          </a:p>
          <a:p>
            <a:r>
              <a:rPr lang="it-IT" b="1" i="1">
                <a:solidFill>
                  <a:srgbClr val="FF0000"/>
                </a:solidFill>
              </a:rPr>
              <a:t>Patologie del sistema emolinfopoietico</a:t>
            </a:r>
          </a:p>
          <a:p>
            <a:r>
              <a:rPr lang="it-IT"/>
              <a:t>Prolungamento del tempo di sanguinamento, anemia da sanguinamento gastrointestinale, riduzione delle piastrine (trombocitopenia) in casi estremamente rari.</a:t>
            </a:r>
          </a:p>
          <a:p>
            <a:r>
              <a:rPr lang="it-IT"/>
              <a:t>A seguito di emorragia può manifestarsi anemia acuta e cronica post-emorragica</a:t>
            </a:r>
          </a:p>
          <a:p>
            <a:r>
              <a:rPr lang="it-IT"/>
              <a:t>/sideropenica (dovuta, per esempio, a microemorragie occulte) con le relative alterazioni dei parametri di laboratorio ed i relativi segni e sintomi clinici come astenia, pallore e ipoperfusione.</a:t>
            </a:r>
          </a:p>
          <a:p>
            <a:r>
              <a:rPr lang="it-IT" b="1" i="1">
                <a:solidFill>
                  <a:srgbClr val="FF0000"/>
                </a:solidFill>
              </a:rPr>
              <a:t>Patologie del sistema nervoso</a:t>
            </a:r>
          </a:p>
          <a:p>
            <a:r>
              <a:rPr lang="it-IT"/>
              <a:t>Cefalea, capogiro.</a:t>
            </a:r>
          </a:p>
          <a:p>
            <a:r>
              <a:rPr lang="it-IT">
                <a:solidFill>
                  <a:srgbClr val="7030A0"/>
                </a:solidFill>
              </a:rPr>
              <a:t>Raramente</a:t>
            </a:r>
            <a:r>
              <a:rPr lang="it-IT"/>
              <a:t>: sindrome di Reye (*)</a:t>
            </a:r>
          </a:p>
          <a:p>
            <a:r>
              <a:rPr lang="it-IT">
                <a:solidFill>
                  <a:srgbClr val="7030A0"/>
                </a:solidFill>
              </a:rPr>
              <a:t>Da raramente a molto raramente</a:t>
            </a:r>
            <a:r>
              <a:rPr lang="it-IT"/>
              <a:t>: Emorragia cerebrale, specialmente in pazienti con ipertensione non controllata e/o in terapia con anticoagulanti, che , in casi isolati, può essere potenzialmente letale.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p:cNvSpPr>
            <a:spLocks noGrp="1"/>
          </p:cNvSpPr>
          <p:nvPr>
            <p:ph type="title"/>
          </p:nvPr>
        </p:nvSpPr>
        <p:spPr>
          <a:xfrm>
            <a:off x="533400" y="0"/>
            <a:ext cx="8229600" cy="639763"/>
          </a:xfrm>
          <a:solidFill>
            <a:srgbClr val="FFFFCC"/>
          </a:solidFill>
        </p:spPr>
        <p:txBody>
          <a:bodyPr/>
          <a:lstStyle/>
          <a:p>
            <a:r>
              <a:rPr lang="it-IT" sz="3200" smtClean="0"/>
              <a:t>Foglietto illustrattivo</a:t>
            </a:r>
          </a:p>
        </p:txBody>
      </p:sp>
      <p:sp>
        <p:nvSpPr>
          <p:cNvPr id="23555" name="CasellaDiTesto 7"/>
          <p:cNvSpPr txBox="1">
            <a:spLocks noChangeArrowheads="1"/>
          </p:cNvSpPr>
          <p:nvPr/>
        </p:nvSpPr>
        <p:spPr bwMode="auto">
          <a:xfrm>
            <a:off x="152400" y="152400"/>
            <a:ext cx="8839200" cy="6186488"/>
          </a:xfrm>
          <a:prstGeom prst="rect">
            <a:avLst/>
          </a:prstGeom>
          <a:blipFill dpi="0" rotWithShape="1">
            <a:blip r:embed="rId2" cstate="print"/>
            <a:srcRect/>
            <a:tile tx="0" ty="0" sx="100000" sy="100000" flip="none" algn="tl"/>
          </a:blipFill>
          <a:ln w="28575">
            <a:solidFill>
              <a:srgbClr val="FF0000"/>
            </a:solidFill>
            <a:miter lim="800000"/>
            <a:headEnd/>
            <a:tailEnd/>
          </a:ln>
        </p:spPr>
        <p:txBody>
          <a:bodyPr>
            <a:spAutoFit/>
          </a:bodyPr>
          <a:lstStyle/>
          <a:p>
            <a:r>
              <a:rPr lang="it-IT" b="1">
                <a:solidFill>
                  <a:srgbClr val="FF0000"/>
                </a:solidFill>
              </a:rPr>
              <a:t>Effetti indesiderati (continuazione) </a:t>
            </a:r>
          </a:p>
          <a:p>
            <a:r>
              <a:rPr lang="it-IT" b="1" i="1">
                <a:solidFill>
                  <a:srgbClr val="FF0000"/>
                </a:solidFill>
              </a:rPr>
              <a:t>Patologie dell’orecchio e del labirinto</a:t>
            </a:r>
          </a:p>
          <a:p>
            <a:r>
              <a:rPr lang="it-IT"/>
              <a:t>Tinnito (ronzio/fruscio/tintinnio/fischio auricolare).</a:t>
            </a:r>
          </a:p>
          <a:p>
            <a:r>
              <a:rPr lang="it-IT" b="1" i="1">
                <a:solidFill>
                  <a:srgbClr val="FF0000"/>
                </a:solidFill>
              </a:rPr>
              <a:t>Patologie respiratorie, toraciche e mediastiniche</a:t>
            </a:r>
          </a:p>
          <a:p>
            <a:r>
              <a:rPr lang="it-IT"/>
              <a:t>Sindrome asmatica, rinite (rinorrea profusa), congestione nasale, </a:t>
            </a:r>
            <a:r>
              <a:rPr lang="it-IT" i="1"/>
              <a:t>(associate a reazionid’ipersensibilità).</a:t>
            </a:r>
          </a:p>
          <a:p>
            <a:r>
              <a:rPr lang="it-IT"/>
              <a:t>Epistassi.</a:t>
            </a:r>
          </a:p>
          <a:p>
            <a:r>
              <a:rPr lang="it-IT" b="1" i="1">
                <a:solidFill>
                  <a:srgbClr val="FF0000"/>
                </a:solidFill>
              </a:rPr>
              <a:t>Patologie cardiache</a:t>
            </a:r>
          </a:p>
          <a:p>
            <a:r>
              <a:rPr lang="it-IT"/>
              <a:t>Distress cardiorespiratorio (associato a reazioni d’ipersensibilità)</a:t>
            </a:r>
          </a:p>
          <a:p>
            <a:r>
              <a:rPr lang="it-IT" b="1" i="1">
                <a:solidFill>
                  <a:srgbClr val="FF0000"/>
                </a:solidFill>
              </a:rPr>
              <a:t>Patologie dell’occhio</a:t>
            </a:r>
          </a:p>
          <a:p>
            <a:r>
              <a:rPr lang="it-IT"/>
              <a:t>Congiungivite (associato a reazioni d’ipersensibilità)</a:t>
            </a:r>
          </a:p>
          <a:p>
            <a:r>
              <a:rPr lang="it-IT" b="1" i="1">
                <a:solidFill>
                  <a:srgbClr val="FF0000"/>
                </a:solidFill>
              </a:rPr>
              <a:t>Patologie gastrointestinali</a:t>
            </a:r>
          </a:p>
          <a:p>
            <a:r>
              <a:rPr lang="it-IT">
                <a:solidFill>
                  <a:srgbClr val="7030A0"/>
                </a:solidFill>
              </a:rPr>
              <a:t>Sanguinamento gastrointestinale (occulto), disturbi gastrici, pirosi, dolore gastrointestinale,gengivorragia.</a:t>
            </a:r>
          </a:p>
          <a:p>
            <a:r>
              <a:rPr lang="it-IT">
                <a:solidFill>
                  <a:srgbClr val="7030A0"/>
                </a:solidFill>
              </a:rPr>
              <a:t>Vomito, diarrea, nausea, dolore addominale crampi forme (associate a reazioni d’ipersensibilità).</a:t>
            </a:r>
          </a:p>
          <a:p>
            <a:r>
              <a:rPr lang="it-IT">
                <a:solidFill>
                  <a:srgbClr val="FF0000"/>
                </a:solidFill>
              </a:rPr>
              <a:t>Raramente: </a:t>
            </a:r>
            <a:r>
              <a:rPr lang="it-IT"/>
              <a:t>infiammazione gastrointestinale, erosione gastrointestinale, ulcerazione</a:t>
            </a:r>
          </a:p>
          <a:p>
            <a:r>
              <a:rPr lang="it-IT"/>
              <a:t>gastrointestinale, ematemesi (vomito di sangue o di materiale “a posta di caffè”), melena (emissionedi feci nere, picee), esofagite.</a:t>
            </a:r>
          </a:p>
          <a:p>
            <a:r>
              <a:rPr lang="it-IT">
                <a:solidFill>
                  <a:srgbClr val="FF0000"/>
                </a:solidFill>
              </a:rPr>
              <a:t>Molto raramente</a:t>
            </a:r>
            <a:r>
              <a:rPr lang="it-IT"/>
              <a:t>: ulcera gastrointestinale emorragica e/o perforazione gastrointestinale con i relativi segni e sintomi clinici ed alterazioni dei parametri di laboratorio.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1"/>
          <p:cNvSpPr>
            <a:spLocks noGrp="1"/>
          </p:cNvSpPr>
          <p:nvPr>
            <p:ph type="title"/>
          </p:nvPr>
        </p:nvSpPr>
        <p:spPr>
          <a:xfrm>
            <a:off x="533400" y="0"/>
            <a:ext cx="8229600" cy="639763"/>
          </a:xfrm>
          <a:solidFill>
            <a:srgbClr val="FFFFCC"/>
          </a:solidFill>
        </p:spPr>
        <p:txBody>
          <a:bodyPr/>
          <a:lstStyle/>
          <a:p>
            <a:r>
              <a:rPr lang="it-IT" sz="3200" smtClean="0"/>
              <a:t>Foglietto illustrattivo</a:t>
            </a:r>
          </a:p>
        </p:txBody>
      </p:sp>
      <p:sp>
        <p:nvSpPr>
          <p:cNvPr id="24579" name="CasellaDiTesto 7"/>
          <p:cNvSpPr txBox="1">
            <a:spLocks noChangeArrowheads="1"/>
          </p:cNvSpPr>
          <p:nvPr/>
        </p:nvSpPr>
        <p:spPr bwMode="auto">
          <a:xfrm>
            <a:off x="152400" y="152400"/>
            <a:ext cx="8839200" cy="6462713"/>
          </a:xfrm>
          <a:prstGeom prst="rect">
            <a:avLst/>
          </a:prstGeom>
          <a:blipFill dpi="0" rotWithShape="1">
            <a:blip r:embed="rId2" cstate="print"/>
            <a:srcRect/>
            <a:tile tx="0" ty="0" sx="100000" sy="100000" flip="none" algn="tl"/>
          </a:blipFill>
          <a:ln w="28575">
            <a:solidFill>
              <a:srgbClr val="FF0000"/>
            </a:solidFill>
            <a:miter lim="800000"/>
            <a:headEnd/>
            <a:tailEnd/>
          </a:ln>
        </p:spPr>
        <p:txBody>
          <a:bodyPr>
            <a:spAutoFit/>
          </a:bodyPr>
          <a:lstStyle/>
          <a:p>
            <a:r>
              <a:rPr lang="it-IT" b="1">
                <a:solidFill>
                  <a:srgbClr val="FF0000"/>
                </a:solidFill>
              </a:rPr>
              <a:t>Effetti indesiderati (continuazione) </a:t>
            </a:r>
          </a:p>
          <a:p>
            <a:r>
              <a:rPr lang="it-IT" b="1" i="1">
                <a:solidFill>
                  <a:srgbClr val="FF0000"/>
                </a:solidFill>
              </a:rPr>
              <a:t>Patologie epatobiliari</a:t>
            </a:r>
          </a:p>
          <a:p>
            <a:r>
              <a:rPr lang="it-IT">
                <a:solidFill>
                  <a:srgbClr val="7030A0"/>
                </a:solidFill>
              </a:rPr>
              <a:t>Raramente</a:t>
            </a:r>
            <a:r>
              <a:rPr lang="it-IT"/>
              <a:t>: epatotossicità (lesione epatocellulare generalmente lieve e asintomatica) che si manifesta con un aumento delle transaminasi.</a:t>
            </a:r>
          </a:p>
          <a:p>
            <a:r>
              <a:rPr lang="it-IT" b="1" i="1">
                <a:solidFill>
                  <a:srgbClr val="FF0000"/>
                </a:solidFill>
              </a:rPr>
              <a:t>Patologie della cute e del tessuto sottocutaneo</a:t>
            </a:r>
          </a:p>
          <a:p>
            <a:r>
              <a:rPr lang="it-IT"/>
              <a:t>Eruzione cutanea, edema,orticaria, prurito, eritema, angioedema (associate a reazioni di ipersensibilità).</a:t>
            </a:r>
          </a:p>
          <a:p>
            <a:r>
              <a:rPr lang="it-IT" b="1" i="1">
                <a:solidFill>
                  <a:srgbClr val="FF0000"/>
                </a:solidFill>
              </a:rPr>
              <a:t>Patologie renali ed urinarie</a:t>
            </a:r>
          </a:p>
          <a:p>
            <a:r>
              <a:rPr lang="it-IT"/>
              <a:t>Alterazione della funzione renale (in presenza di condizioni di alterata emodinamica renale),sanguinamenti urogenitali.</a:t>
            </a:r>
          </a:p>
          <a:p>
            <a:r>
              <a:rPr lang="it-IT" b="1" i="1">
                <a:solidFill>
                  <a:srgbClr val="FF0000"/>
                </a:solidFill>
              </a:rPr>
              <a:t>Patologie sistemiche e condizioni relative alla sede di somministrazione</a:t>
            </a:r>
          </a:p>
          <a:p>
            <a:r>
              <a:rPr lang="it-IT"/>
              <a:t>Emorragie peri-operatorie, ematomi</a:t>
            </a:r>
          </a:p>
          <a:p>
            <a:r>
              <a:rPr lang="it-IT" b="1" i="1">
                <a:solidFill>
                  <a:srgbClr val="FF0000"/>
                </a:solidFill>
              </a:rPr>
              <a:t>Disturbi del sistema immunitario</a:t>
            </a:r>
          </a:p>
          <a:p>
            <a:r>
              <a:rPr lang="it-IT"/>
              <a:t>Raramente: shock anafilattico con le relative alterazioni dei parametri di laboratorio e</a:t>
            </a:r>
          </a:p>
          <a:p>
            <a:r>
              <a:rPr lang="it-IT"/>
              <a:t>manifestazioni cliniche.</a:t>
            </a:r>
          </a:p>
          <a:p>
            <a:endParaRPr lang="it-IT"/>
          </a:p>
          <a:p>
            <a:r>
              <a:rPr lang="it-IT" sz="1400"/>
              <a:t>(*) Sindrome di Reye (La SdR si manifesta inizialmente con il vomito (persistente o ricorrente) e con altri segni di sofferenza encefalica di diversa entità: da svogliatezza, sonnolenza o alterazioni della personalità</a:t>
            </a:r>
          </a:p>
          <a:p>
            <a:r>
              <a:rPr lang="it-IT" sz="1400"/>
              <a:t>(irritabilità o aggressività) a disorientamento, confusione o delirio fino a convulsioni o perdita di coscienza. È da tener presente la variabilità del quadro clinico: anche il vomito può mancare o essere sostituito dalla diarrea.</a:t>
            </a:r>
          </a:p>
          <a:p>
            <a:r>
              <a:rPr lang="it-IT" sz="1400"/>
              <a:t>Se questi sintomi insorgono nei giorni immediatamente successivi ad un episodio influenzale (o simil-influenzale o di varicella o ad un’altra infezione virale) durante il quale è stato somministrato acido acetilsalicilico o altri medicinali contenenti salicilati l’attenzione del medico deve immediatamente essere rivolta alla possibilità di una SdR.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p:cNvSpPr>
            <a:spLocks noGrp="1"/>
          </p:cNvSpPr>
          <p:nvPr>
            <p:ph type="title"/>
          </p:nvPr>
        </p:nvSpPr>
        <p:spPr/>
        <p:txBody>
          <a:bodyPr/>
          <a:lstStyle/>
          <a:p>
            <a:endParaRPr lang="it-IT" smtClean="0"/>
          </a:p>
        </p:txBody>
      </p:sp>
      <p:pic>
        <p:nvPicPr>
          <p:cNvPr id="25603" name="Picture 2"/>
          <p:cNvPicPr>
            <a:picLocks noGrp="1" noChangeAspect="1" noChangeArrowheads="1"/>
          </p:cNvPicPr>
          <p:nvPr>
            <p:ph idx="1"/>
          </p:nvPr>
        </p:nvPicPr>
        <p:blipFill>
          <a:blip r:embed="rId2" cstate="print"/>
          <a:srcRect/>
          <a:stretch>
            <a:fillRect/>
          </a:stretch>
        </p:blipFill>
        <p:spPr>
          <a:xfrm>
            <a:off x="0" y="0"/>
            <a:ext cx="4591050" cy="6797675"/>
          </a:xfrm>
          <a:noFill/>
        </p:spPr>
      </p:pic>
      <p:pic>
        <p:nvPicPr>
          <p:cNvPr id="25604" name="Picture 3"/>
          <p:cNvPicPr>
            <a:picLocks noChangeAspect="1" noChangeArrowheads="1"/>
          </p:cNvPicPr>
          <p:nvPr/>
        </p:nvPicPr>
        <p:blipFill>
          <a:blip r:embed="rId3" cstate="print"/>
          <a:srcRect/>
          <a:stretch>
            <a:fillRect/>
          </a:stretch>
        </p:blipFill>
        <p:spPr bwMode="auto">
          <a:xfrm>
            <a:off x="4586288" y="0"/>
            <a:ext cx="4557712" cy="6840538"/>
          </a:xfrm>
          <a:prstGeom prst="rect">
            <a:avLst/>
          </a:prstGeom>
          <a:noFill/>
          <a:ln w="9525">
            <a:noFill/>
            <a:miter lim="800000"/>
            <a:headEnd/>
            <a:tailEnd/>
          </a:ln>
        </p:spPr>
      </p:pic>
      <p:pic>
        <p:nvPicPr>
          <p:cNvPr id="25605" name="Picture 7" descr="Tachipirina - confezione 1000 mg"/>
          <p:cNvPicPr>
            <a:picLocks noChangeAspect="1" noChangeArrowheads="1"/>
          </p:cNvPicPr>
          <p:nvPr/>
        </p:nvPicPr>
        <p:blipFill>
          <a:blip r:embed="rId4" cstate="print"/>
          <a:srcRect/>
          <a:stretch>
            <a:fillRect/>
          </a:stretch>
        </p:blipFill>
        <p:spPr bwMode="auto">
          <a:xfrm>
            <a:off x="3429000" y="0"/>
            <a:ext cx="1760538"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52400" y="76200"/>
            <a:ext cx="8839200" cy="6705600"/>
          </a:xfrm>
        </p:spPr>
        <p:txBody>
          <a:bodyPr/>
          <a:lstStyle/>
          <a:p>
            <a:pPr algn="l" eaLnBrk="1" hangingPunct="1"/>
            <a:r>
              <a:rPr lang="it-IT" altLang="it-IT" sz="2000" smtClean="0"/>
              <a:t> </a:t>
            </a:r>
            <a:br>
              <a:rPr lang="it-IT" altLang="it-IT" sz="2000" smtClean="0"/>
            </a:br>
            <a:r>
              <a:rPr lang="it-IT" altLang="it-IT" sz="2000" smtClean="0"/>
              <a:t/>
            </a:r>
            <a:br>
              <a:rPr lang="it-IT" altLang="it-IT" sz="2000" smtClean="0"/>
            </a:br>
            <a:r>
              <a:rPr lang="it-IT" altLang="it-IT" sz="2000" smtClean="0"/>
              <a:t/>
            </a:r>
            <a:br>
              <a:rPr lang="it-IT" altLang="it-IT" sz="2000" smtClean="0"/>
            </a:br>
            <a:r>
              <a:rPr lang="it-IT" altLang="it-IT" sz="2000" smtClean="0"/>
              <a:t/>
            </a:r>
            <a:br>
              <a:rPr lang="it-IT" altLang="it-IT" sz="2000" smtClean="0"/>
            </a:br>
            <a:r>
              <a:rPr lang="it-IT" altLang="it-IT" sz="2000" smtClean="0"/>
              <a:t/>
            </a:r>
            <a:br>
              <a:rPr lang="it-IT" altLang="it-IT" sz="2000" smtClean="0"/>
            </a:br>
            <a:r>
              <a:rPr lang="it-IT" altLang="it-IT" sz="2000" smtClean="0"/>
              <a:t/>
            </a:r>
            <a:br>
              <a:rPr lang="it-IT" altLang="it-IT" sz="2000" smtClean="0"/>
            </a:br>
            <a:r>
              <a:rPr lang="it-IT" altLang="it-IT" sz="2000" smtClean="0"/>
              <a:t/>
            </a:r>
            <a:br>
              <a:rPr lang="it-IT" altLang="it-IT" sz="2000" smtClean="0"/>
            </a:br>
            <a:r>
              <a:rPr lang="it-IT" altLang="it-IT" sz="2000" smtClean="0"/>
              <a:t/>
            </a:r>
            <a:br>
              <a:rPr lang="it-IT" altLang="it-IT" sz="2000" smtClean="0"/>
            </a:br>
            <a:r>
              <a:rPr lang="it-IT" altLang="it-IT" sz="2000" smtClean="0"/>
              <a:t/>
            </a:r>
            <a:br>
              <a:rPr lang="it-IT" altLang="it-IT" sz="2000" smtClean="0"/>
            </a:br>
            <a:r>
              <a:rPr lang="it-IT" altLang="it-IT" sz="2000" smtClean="0"/>
              <a:t/>
            </a:r>
            <a:br>
              <a:rPr lang="it-IT" altLang="it-IT" sz="2000" smtClean="0"/>
            </a:br>
            <a:r>
              <a:rPr lang="it-IT" altLang="it-IT" sz="2000" smtClean="0"/>
              <a:t/>
            </a:r>
            <a:br>
              <a:rPr lang="it-IT" altLang="it-IT" sz="2000" smtClean="0"/>
            </a:br>
            <a:r>
              <a:rPr lang="it-IT" altLang="it-IT" sz="2000" smtClean="0"/>
              <a:t/>
            </a:r>
            <a:br>
              <a:rPr lang="it-IT" altLang="it-IT" sz="2000" smtClean="0"/>
            </a:br>
            <a:r>
              <a:rPr lang="it-IT" altLang="it-IT" sz="2000" smtClean="0"/>
              <a:t/>
            </a:r>
            <a:br>
              <a:rPr lang="it-IT" altLang="it-IT" sz="2000" smtClean="0"/>
            </a:br>
            <a:r>
              <a:rPr lang="it-IT" altLang="it-IT" sz="2000" smtClean="0"/>
              <a:t/>
            </a:r>
            <a:br>
              <a:rPr lang="it-IT" altLang="it-IT" sz="2000" smtClean="0"/>
            </a:br>
            <a:r>
              <a:rPr lang="it-IT" altLang="it-IT" sz="2000" smtClean="0"/>
              <a:t/>
            </a:r>
            <a:br>
              <a:rPr lang="it-IT" altLang="it-IT" sz="2000" smtClean="0"/>
            </a:br>
            <a:r>
              <a:rPr lang="it-IT" altLang="it-IT" sz="2000" smtClean="0"/>
              <a:t/>
            </a:r>
            <a:br>
              <a:rPr lang="it-IT" altLang="it-IT" sz="2000" smtClean="0"/>
            </a:br>
            <a:r>
              <a:rPr lang="it-IT" altLang="it-IT" sz="2000" smtClean="0"/>
              <a:t/>
            </a:r>
            <a:br>
              <a:rPr lang="it-IT" altLang="it-IT" sz="2000" smtClean="0"/>
            </a:br>
            <a:r>
              <a:rPr lang="it-IT" altLang="it-IT" sz="2000" smtClean="0"/>
              <a:t/>
            </a:r>
            <a:br>
              <a:rPr lang="it-IT" altLang="it-IT" sz="2000" smtClean="0"/>
            </a:br>
            <a:r>
              <a:rPr lang="it-IT" altLang="it-IT" sz="2000" smtClean="0"/>
              <a:t/>
            </a:r>
            <a:br>
              <a:rPr lang="it-IT" altLang="it-IT" sz="2000" smtClean="0"/>
            </a:br>
            <a:r>
              <a:rPr lang="it-IT" altLang="it-IT" sz="2000" smtClean="0"/>
              <a:t/>
            </a:r>
            <a:br>
              <a:rPr lang="it-IT" altLang="it-IT" sz="2000" smtClean="0"/>
            </a:br>
            <a:r>
              <a:rPr lang="it-IT" altLang="it-IT" sz="2000" smtClean="0"/>
              <a:t/>
            </a:r>
            <a:br>
              <a:rPr lang="it-IT" altLang="it-IT" sz="2000" smtClean="0"/>
            </a:br>
            <a:r>
              <a:rPr lang="it-IT" altLang="it-IT" sz="2400" smtClean="0"/>
              <a:t>Tossicità riproduttiva, teratogenesi e tossicità pre- e post-natale. Effetti tossici dei farmaci (diretti ed indiretti) durante la gravidanza: effetti embriotossici e fetotossici. Esempi di farmaci (o sostanze) da evitare o da usare con cautela durante la gravidanza. Farmaci e neonato. Farmaci ed allattamento: classificazione dei farmaci somministrabili alla madre in base al rischio per il neonato (circa 10 ore) </a:t>
            </a:r>
            <a:br>
              <a:rPr lang="it-IT" altLang="it-IT" sz="2400" smtClean="0"/>
            </a:br>
            <a:r>
              <a:rPr lang="it-IT" altLang="it-IT" sz="2000" smtClean="0"/>
              <a:t/>
            </a:r>
            <a:br>
              <a:rPr lang="it-IT" altLang="it-IT" sz="2000" smtClean="0"/>
            </a:br>
            <a:r>
              <a:rPr lang="it-IT" altLang="it-IT" sz="2000" smtClean="0"/>
              <a:t/>
            </a:r>
            <a:br>
              <a:rPr lang="it-IT" altLang="it-IT" sz="2000" smtClean="0"/>
            </a:br>
            <a:r>
              <a:rPr lang="it-IT" altLang="it-IT" sz="2000" b="1" smtClean="0">
                <a:solidFill>
                  <a:srgbClr val="FF0000"/>
                </a:solidFill>
              </a:rPr>
              <a:t/>
            </a:r>
            <a:br>
              <a:rPr lang="it-IT" altLang="it-IT" sz="2000" b="1" smtClean="0">
                <a:solidFill>
                  <a:srgbClr val="FF0000"/>
                </a:solidFill>
              </a:rPr>
            </a:br>
            <a:r>
              <a:rPr lang="it-IT" altLang="it-IT" sz="2400" smtClean="0"/>
              <a:t/>
            </a:r>
            <a:br>
              <a:rPr lang="it-IT" altLang="it-IT" sz="2400" smtClean="0"/>
            </a:br>
            <a:r>
              <a:rPr lang="it-IT" altLang="it-IT" sz="2000" smtClean="0"/>
              <a:t/>
            </a:r>
            <a:br>
              <a:rPr lang="it-IT" altLang="it-IT" sz="2000" smtClean="0"/>
            </a:br>
            <a:r>
              <a:rPr lang="it-IT" altLang="it-IT" sz="2000" smtClean="0"/>
              <a:t/>
            </a:r>
            <a:br>
              <a:rPr lang="it-IT" altLang="it-IT" sz="2000" smtClean="0"/>
            </a:br>
            <a:r>
              <a:rPr lang="it-IT" altLang="it-IT" sz="1800" smtClean="0"/>
              <a:t/>
            </a:r>
            <a:br>
              <a:rPr lang="it-IT" altLang="it-IT" sz="1800" smtClean="0"/>
            </a:br>
            <a:r>
              <a:rPr lang="it-IT" altLang="it-IT" sz="1800" smtClean="0"/>
              <a:t/>
            </a:r>
            <a:br>
              <a:rPr lang="it-IT" altLang="it-IT" sz="1800" smtClean="0"/>
            </a:br>
            <a:endParaRPr lang="it-IT" altLang="it-IT" sz="1800" smtClean="0"/>
          </a:p>
        </p:txBody>
      </p:sp>
      <p:pic>
        <p:nvPicPr>
          <p:cNvPr id="4099" name="Picture 2"/>
          <p:cNvPicPr>
            <a:picLocks noChangeAspect="1" noChangeArrowheads="1"/>
          </p:cNvPicPr>
          <p:nvPr/>
        </p:nvPicPr>
        <p:blipFill>
          <a:blip r:embed="rId3" cstate="print"/>
          <a:srcRect/>
          <a:stretch>
            <a:fillRect/>
          </a:stretch>
        </p:blipFill>
        <p:spPr bwMode="auto">
          <a:xfrm>
            <a:off x="2133600" y="228600"/>
            <a:ext cx="5248275" cy="3743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04800" y="228600"/>
            <a:ext cx="4419600" cy="6521450"/>
          </a:xfrm>
        </p:spPr>
        <p:txBody>
          <a:bodyPr/>
          <a:lstStyle/>
          <a:p>
            <a:pPr algn="l" eaLnBrk="1" hangingPunct="1"/>
            <a:r>
              <a:rPr lang="it-IT" altLang="it-IT" sz="2000" b="1" smtClean="0">
                <a:solidFill>
                  <a:srgbClr val="FF0000"/>
                </a:solidFill>
              </a:rPr>
              <a:t>Tossicità d’organo</a:t>
            </a:r>
            <a:br>
              <a:rPr lang="it-IT" altLang="it-IT" sz="2000" b="1" smtClean="0">
                <a:solidFill>
                  <a:srgbClr val="FF0000"/>
                </a:solidFill>
              </a:rPr>
            </a:br>
            <a:r>
              <a:rPr lang="it-IT" altLang="it-IT" sz="2000" b="1" smtClean="0">
                <a:solidFill>
                  <a:srgbClr val="FF0000"/>
                </a:solidFill>
              </a:rPr>
              <a:t/>
            </a:r>
            <a:br>
              <a:rPr lang="it-IT" altLang="it-IT" sz="2000" b="1" smtClean="0">
                <a:solidFill>
                  <a:srgbClr val="FF0000"/>
                </a:solidFill>
              </a:rPr>
            </a:br>
            <a:r>
              <a:rPr lang="it-IT" altLang="it-IT" sz="2000" smtClean="0"/>
              <a:t>Cenni sulle principali tossicità indotte da farmaci a carico:</a:t>
            </a:r>
            <a:br>
              <a:rPr lang="it-IT" altLang="it-IT" sz="2000" smtClean="0"/>
            </a:br>
            <a:r>
              <a:rPr lang="it-IT" altLang="it-IT" sz="2000" smtClean="0"/>
              <a:t>della bocca,</a:t>
            </a:r>
            <a:br>
              <a:rPr lang="it-IT" altLang="it-IT" sz="2000" smtClean="0"/>
            </a:br>
            <a:r>
              <a:rPr lang="it-IT" altLang="it-IT" sz="2000" smtClean="0"/>
              <a:t>del fegato, </a:t>
            </a:r>
            <a:br>
              <a:rPr lang="it-IT" altLang="it-IT" sz="2000" smtClean="0"/>
            </a:br>
            <a:r>
              <a:rPr lang="it-IT" altLang="it-IT" sz="2000" smtClean="0"/>
              <a:t>dei reni, </a:t>
            </a:r>
            <a:br>
              <a:rPr lang="it-IT" altLang="it-IT" sz="2000" smtClean="0"/>
            </a:br>
            <a:r>
              <a:rPr lang="it-IT" altLang="it-IT" sz="2000" smtClean="0"/>
              <a:t>del cuore e </a:t>
            </a:r>
            <a:br>
              <a:rPr lang="it-IT" altLang="it-IT" sz="2000" smtClean="0"/>
            </a:br>
            <a:r>
              <a:rPr lang="it-IT" altLang="it-IT" sz="2000" smtClean="0"/>
              <a:t>dell’apparato gastrointestinale. </a:t>
            </a:r>
            <a:br>
              <a:rPr lang="it-IT" altLang="it-IT" sz="2000" smtClean="0"/>
            </a:br>
            <a:r>
              <a:rPr lang="it-IT" altLang="it-IT" sz="2000" smtClean="0"/>
              <a:t>(circa 5 ore).</a:t>
            </a:r>
            <a:br>
              <a:rPr lang="it-IT" altLang="it-IT" sz="2000" smtClean="0"/>
            </a:br>
            <a:r>
              <a:rPr lang="it-IT" altLang="it-IT" sz="1800" smtClean="0"/>
              <a:t/>
            </a:r>
            <a:br>
              <a:rPr lang="it-IT" altLang="it-IT" sz="1800" smtClean="0"/>
            </a:br>
            <a:r>
              <a:rPr lang="it-IT" altLang="it-IT" sz="1800" smtClean="0"/>
              <a:t/>
            </a:r>
            <a:br>
              <a:rPr lang="it-IT" altLang="it-IT" sz="1800" smtClean="0"/>
            </a:br>
            <a:r>
              <a:rPr lang="it-IT" altLang="it-IT" sz="1800" smtClean="0"/>
              <a:t/>
            </a:r>
            <a:br>
              <a:rPr lang="it-IT" altLang="it-IT" sz="1800" smtClean="0"/>
            </a:br>
            <a:r>
              <a:rPr lang="it-IT" altLang="it-IT" sz="1800" smtClean="0"/>
              <a:t/>
            </a:r>
            <a:br>
              <a:rPr lang="it-IT" altLang="it-IT" sz="1800" smtClean="0"/>
            </a:br>
            <a:endParaRPr lang="it-IT" altLang="it-IT" sz="1800" smtClean="0"/>
          </a:p>
        </p:txBody>
      </p:sp>
      <p:pic>
        <p:nvPicPr>
          <p:cNvPr id="5123" name="Picture 6" descr="https://encrypted-tbn2.gstatic.com/images?q=tbn:ANd9GcT7x2GzPXfLrbdSBTrDE04CFCGCJZZkJaAoSzrMUu-4D5rjeQwB"/>
          <p:cNvPicPr>
            <a:picLocks noChangeAspect="1" noChangeArrowheads="1"/>
          </p:cNvPicPr>
          <p:nvPr/>
        </p:nvPicPr>
        <p:blipFill>
          <a:blip r:embed="rId2" cstate="print"/>
          <a:srcRect/>
          <a:stretch>
            <a:fillRect/>
          </a:stretch>
        </p:blipFill>
        <p:spPr bwMode="auto">
          <a:xfrm>
            <a:off x="4911725" y="381000"/>
            <a:ext cx="3927475" cy="614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52400" y="34925"/>
            <a:ext cx="8561388" cy="1720850"/>
          </a:xfrm>
        </p:spPr>
        <p:txBody>
          <a:bodyPr/>
          <a:lstStyle/>
          <a:p>
            <a:pPr algn="l" eaLnBrk="1" hangingPunct="1">
              <a:buFontTx/>
              <a:buChar char="•"/>
            </a:pPr>
            <a:r>
              <a:rPr lang="it-IT" altLang="it-IT" sz="2000" smtClean="0"/>
              <a:t/>
            </a:r>
            <a:br>
              <a:rPr lang="it-IT" altLang="it-IT" sz="2000" smtClean="0"/>
            </a:br>
            <a:r>
              <a:rPr lang="it-IT" altLang="it-IT" sz="2000" smtClean="0"/>
              <a:t/>
            </a:r>
            <a:br>
              <a:rPr lang="it-IT" altLang="it-IT" sz="2000" smtClean="0"/>
            </a:br>
            <a:r>
              <a:rPr lang="it-IT" altLang="it-IT" sz="2000" smtClean="0"/>
              <a:t/>
            </a:r>
            <a:br>
              <a:rPr lang="it-IT" altLang="it-IT" sz="2000" smtClean="0"/>
            </a:br>
            <a:r>
              <a:rPr lang="it-IT" altLang="it-IT" sz="2000" smtClean="0"/>
              <a:t>Cancerogenesi, tipi di cancerogeni (genotossici ed epigenetici) e composti relativi. Cancerogenesi chimica. Meccanismi di danno cellulare. Tossicità di pesticidi, di metalli e di diversi componenti chimici (solventi, vapori, ecc.). Inquinamento atmosferico. (circa 10 ore)</a:t>
            </a:r>
            <a:r>
              <a:rPr lang="it-IT" altLang="it-IT" sz="1800" smtClean="0"/>
              <a:t/>
            </a:r>
            <a:br>
              <a:rPr lang="it-IT" altLang="it-IT" sz="1800" smtClean="0"/>
            </a:br>
            <a:r>
              <a:rPr lang="it-IT" altLang="it-IT" sz="1800" smtClean="0"/>
              <a:t/>
            </a:r>
            <a:br>
              <a:rPr lang="it-IT" altLang="it-IT" sz="1800" smtClean="0"/>
            </a:br>
            <a:r>
              <a:rPr lang="it-IT" altLang="it-IT" sz="1800" smtClean="0"/>
              <a:t/>
            </a:r>
            <a:br>
              <a:rPr lang="it-IT" altLang="it-IT" sz="1800" smtClean="0"/>
            </a:br>
            <a:r>
              <a:rPr lang="it-IT" altLang="it-IT" sz="1800" smtClean="0"/>
              <a:t/>
            </a:r>
            <a:br>
              <a:rPr lang="it-IT" altLang="it-IT" sz="1800" smtClean="0"/>
            </a:br>
            <a:r>
              <a:rPr lang="it-IT" altLang="it-IT" sz="1800" smtClean="0"/>
              <a:t/>
            </a:r>
            <a:br>
              <a:rPr lang="it-IT" altLang="it-IT" sz="1800" smtClean="0"/>
            </a:br>
            <a:endParaRPr lang="it-IT" altLang="it-IT" sz="1800" smtClean="0"/>
          </a:p>
        </p:txBody>
      </p:sp>
      <p:pic>
        <p:nvPicPr>
          <p:cNvPr id="6147" name="Picture 3"/>
          <p:cNvPicPr>
            <a:picLocks noChangeAspect="1" noChangeArrowheads="1"/>
          </p:cNvPicPr>
          <p:nvPr/>
        </p:nvPicPr>
        <p:blipFill>
          <a:blip r:embed="rId2" cstate="print"/>
          <a:srcRect t="6973" b="-6973"/>
          <a:stretch>
            <a:fillRect/>
          </a:stretch>
        </p:blipFill>
        <p:spPr bwMode="auto">
          <a:xfrm>
            <a:off x="1676400" y="1447800"/>
            <a:ext cx="6275388"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52400" y="0"/>
            <a:ext cx="8839200" cy="6096000"/>
          </a:xfrm>
        </p:spPr>
        <p:txBody>
          <a:bodyPr/>
          <a:lstStyle/>
          <a:p>
            <a:pPr algn="l" eaLnBrk="1" hangingPunct="1">
              <a:buFontTx/>
              <a:buChar char="•"/>
            </a:pPr>
            <a:r>
              <a:rPr lang="it-IT" altLang="it-IT" sz="2000" b="1" dirty="0" smtClean="0">
                <a:solidFill>
                  <a:srgbClr val="FF0000"/>
                </a:solidFill>
              </a:rPr>
              <a:t/>
            </a:r>
            <a:br>
              <a:rPr lang="it-IT" altLang="it-IT" sz="2000" b="1" dirty="0" smtClean="0">
                <a:solidFill>
                  <a:srgbClr val="FF0000"/>
                </a:solidFill>
              </a:rPr>
            </a:br>
            <a:r>
              <a:rPr lang="it-IT" altLang="it-IT" sz="2000" dirty="0" smtClean="0"/>
              <a:t> </a:t>
            </a:r>
            <a:br>
              <a:rPr lang="it-IT" altLang="it-IT" sz="2000" dirty="0" smtClean="0"/>
            </a:br>
            <a:r>
              <a:rPr lang="it-IT" altLang="it-IT" sz="2000" dirty="0" smtClean="0"/>
              <a:t/>
            </a:r>
            <a:br>
              <a:rPr lang="it-IT" altLang="it-IT" sz="2000" dirty="0" smtClean="0"/>
            </a:br>
            <a:r>
              <a:rPr lang="it-IT" altLang="it-IT" sz="2000" dirty="0" smtClean="0"/>
              <a:t/>
            </a:r>
            <a:br>
              <a:rPr lang="it-IT" altLang="it-IT" sz="2000" dirty="0" smtClean="0"/>
            </a:br>
            <a:r>
              <a:rPr lang="it-IT" altLang="it-IT" sz="2000" dirty="0" smtClean="0"/>
              <a:t/>
            </a:r>
            <a:br>
              <a:rPr lang="it-IT" altLang="it-IT" sz="2000" dirty="0" smtClean="0"/>
            </a:br>
            <a:r>
              <a:rPr lang="it-IT" altLang="it-IT" sz="2000" dirty="0" smtClean="0"/>
              <a:t/>
            </a:r>
            <a:br>
              <a:rPr lang="it-IT" altLang="it-IT" sz="2000" dirty="0" smtClean="0"/>
            </a:br>
            <a:r>
              <a:rPr lang="it-IT" altLang="it-IT" sz="2800" b="1" dirty="0" smtClean="0">
                <a:solidFill>
                  <a:srgbClr val="FF0000"/>
                </a:solidFill>
              </a:rPr>
              <a:t>Svolgimento:</a:t>
            </a:r>
            <a:r>
              <a:rPr lang="it-IT" altLang="it-IT" sz="2800" dirty="0" smtClean="0"/>
              <a:t> Diverso tra Farmacia (10CFU) e CTF (6CFU)</a:t>
            </a:r>
            <a:br>
              <a:rPr lang="it-IT" altLang="it-IT" sz="2800" dirty="0" smtClean="0"/>
            </a:br>
            <a:r>
              <a:rPr lang="it-IT" altLang="it-IT" sz="2800" dirty="0" smtClean="0"/>
              <a:t/>
            </a:r>
            <a:br>
              <a:rPr lang="it-IT" altLang="it-IT" sz="2800" dirty="0" smtClean="0"/>
            </a:br>
            <a:r>
              <a:rPr lang="it-IT" altLang="it-IT" sz="2800" b="1" dirty="0" smtClean="0">
                <a:solidFill>
                  <a:srgbClr val="FF0000"/>
                </a:solidFill>
              </a:rPr>
              <a:t>Materiale:</a:t>
            </a:r>
            <a:r>
              <a:rPr lang="it-IT" altLang="it-IT" sz="2800" dirty="0" smtClean="0"/>
              <a:t> disponibile su Moodle2 con  parola chiave</a:t>
            </a:r>
            <a:br>
              <a:rPr lang="it-IT" altLang="it-IT" sz="2800" dirty="0" smtClean="0"/>
            </a:br>
            <a:r>
              <a:rPr lang="it-IT" altLang="it-IT" sz="2800" dirty="0" smtClean="0"/>
              <a:t>			</a:t>
            </a:r>
            <a:r>
              <a:rPr lang="it-IT" altLang="it-IT" sz="2800" b="1" dirty="0" smtClean="0">
                <a:solidFill>
                  <a:srgbClr val="7030A0"/>
                </a:solidFill>
              </a:rPr>
              <a:t>VELENOXCTF16</a:t>
            </a:r>
            <a:r>
              <a:rPr lang="it-IT" altLang="it-IT" sz="2800" dirty="0" smtClean="0"/>
              <a:t/>
            </a:r>
            <a:br>
              <a:rPr lang="it-IT" altLang="it-IT" sz="2800" dirty="0" smtClean="0"/>
            </a:br>
            <a:r>
              <a:rPr lang="it-IT" altLang="it-IT" sz="2400" dirty="0" smtClean="0"/>
              <a:t/>
            </a:r>
            <a:br>
              <a:rPr lang="it-IT" altLang="it-IT" sz="2400" dirty="0" smtClean="0"/>
            </a:br>
            <a:r>
              <a:rPr lang="it-IT" altLang="it-IT" sz="2800" b="1" dirty="0" smtClean="0">
                <a:solidFill>
                  <a:srgbClr val="FF0000"/>
                </a:solidFill>
              </a:rPr>
              <a:t>Esame:</a:t>
            </a:r>
            <a:r>
              <a:rPr lang="it-IT" altLang="it-IT" sz="2400" dirty="0" smtClean="0"/>
              <a:t> orale, due appelli in ognuna delle sessioni classiche (estiva, autunnale, primaverile), inoltre appelli mensili non ufficiali che compariranno online </a:t>
            </a:r>
            <a:r>
              <a:rPr lang="it-IT" altLang="it-IT" sz="2400" dirty="0" smtClean="0"/>
              <a:t>(no mesi ottobre-dicembre).</a:t>
            </a:r>
            <a:r>
              <a:rPr lang="it-IT" altLang="it-IT" sz="2400" dirty="0" smtClean="0"/>
              <a:t/>
            </a:r>
            <a:br>
              <a:rPr lang="it-IT" altLang="it-IT" sz="2400" dirty="0" smtClean="0"/>
            </a:br>
            <a:r>
              <a:rPr lang="it-IT" altLang="it-IT" sz="2400" dirty="0" smtClean="0"/>
              <a:t/>
            </a:r>
            <a:br>
              <a:rPr lang="it-IT" altLang="it-IT" sz="2400" dirty="0" smtClean="0"/>
            </a:br>
            <a:r>
              <a:rPr lang="it-IT" altLang="it-IT" sz="2400" dirty="0" smtClean="0"/>
              <a:t>E-mail: </a:t>
            </a:r>
            <a:r>
              <a:rPr lang="it-IT" altLang="it-IT" sz="2400" dirty="0" smtClean="0">
                <a:hlinkClick r:id="rId3"/>
              </a:rPr>
              <a:t>zorzet@units.it</a:t>
            </a:r>
            <a:r>
              <a:rPr lang="it-IT" altLang="it-IT" sz="2400" dirty="0" smtClean="0"/>
              <a:t/>
            </a:r>
            <a:br>
              <a:rPr lang="it-IT" altLang="it-IT" sz="2400" dirty="0" smtClean="0"/>
            </a:br>
            <a:r>
              <a:rPr lang="it-IT" altLang="it-IT" sz="2400" dirty="0" smtClean="0"/>
              <a:t>Tel. 0405582016</a:t>
            </a:r>
            <a:br>
              <a:rPr lang="it-IT" altLang="it-IT" sz="2400" dirty="0" smtClean="0"/>
            </a:br>
            <a:r>
              <a:rPr lang="it-IT" altLang="it-IT" sz="2400" dirty="0" smtClean="0"/>
              <a:t>Dipartimento di Scienze della Vita,</a:t>
            </a:r>
            <a:br>
              <a:rPr lang="it-IT" altLang="it-IT" sz="2400" dirty="0" smtClean="0"/>
            </a:br>
            <a:r>
              <a:rPr lang="it-IT" altLang="it-IT" sz="2400" dirty="0" smtClean="0"/>
              <a:t>Studio Edificio RA (</a:t>
            </a:r>
            <a:r>
              <a:rPr lang="it-IT" altLang="it-IT" sz="2400" dirty="0" err="1" smtClean="0"/>
              <a:t>prolugamento</a:t>
            </a:r>
            <a:r>
              <a:rPr lang="it-IT" altLang="it-IT" sz="2400" dirty="0" smtClean="0"/>
              <a:t> di R: ex Patologia)</a:t>
            </a:r>
            <a:br>
              <a:rPr lang="it-IT" altLang="it-IT" sz="2400" dirty="0" smtClean="0"/>
            </a:br>
            <a:r>
              <a:rPr lang="it-IT" altLang="it-IT" sz="2400" dirty="0" smtClean="0"/>
              <a:t> </a:t>
            </a:r>
            <a:br>
              <a:rPr lang="it-IT" altLang="it-IT" sz="2400" dirty="0" smtClean="0"/>
            </a:br>
            <a:r>
              <a:rPr lang="it-IT" altLang="it-IT" sz="2000" dirty="0" smtClean="0"/>
              <a:t/>
            </a:r>
            <a:br>
              <a:rPr lang="it-IT" altLang="it-IT" sz="2000" dirty="0" smtClean="0"/>
            </a:br>
            <a:r>
              <a:rPr lang="it-IT" altLang="it-IT" sz="2000" dirty="0" smtClean="0"/>
              <a:t/>
            </a:r>
            <a:br>
              <a:rPr lang="it-IT" altLang="it-IT" sz="2000" dirty="0" smtClean="0"/>
            </a:br>
            <a:r>
              <a:rPr lang="it-IT" altLang="it-IT" sz="1800" dirty="0" smtClean="0"/>
              <a:t/>
            </a:r>
            <a:br>
              <a:rPr lang="it-IT" altLang="it-IT" sz="1800" dirty="0" smtClean="0"/>
            </a:br>
            <a:r>
              <a:rPr lang="it-IT" altLang="it-IT" sz="1800" dirty="0" smtClean="0"/>
              <a:t/>
            </a:r>
            <a:br>
              <a:rPr lang="it-IT" altLang="it-IT" sz="1800" dirty="0" smtClean="0"/>
            </a:br>
            <a:endParaRPr lang="it-IT" altLang="it-IT" sz="18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8194" name="Picture 4"/>
          <p:cNvPicPr>
            <a:picLocks noChangeArrowheads="1"/>
          </p:cNvPicPr>
          <p:nvPr/>
        </p:nvPicPr>
        <p:blipFill>
          <a:blip r:embed="rId3" cstate="print"/>
          <a:srcRect/>
          <a:stretch>
            <a:fillRect/>
          </a:stretch>
        </p:blipFill>
        <p:spPr bwMode="auto">
          <a:xfrm>
            <a:off x="4800600" y="3810000"/>
            <a:ext cx="2160588" cy="2879725"/>
          </a:xfrm>
          <a:prstGeom prst="rect">
            <a:avLst/>
          </a:prstGeom>
          <a:noFill/>
          <a:ln w="9525">
            <a:noFill/>
            <a:miter lim="800000"/>
            <a:headEnd/>
            <a:tailEnd/>
          </a:ln>
        </p:spPr>
      </p:pic>
      <p:sp>
        <p:nvSpPr>
          <p:cNvPr id="8195" name="CasellaDiTesto 6"/>
          <p:cNvSpPr txBox="1">
            <a:spLocks noChangeArrowheads="1"/>
          </p:cNvSpPr>
          <p:nvPr/>
        </p:nvSpPr>
        <p:spPr bwMode="auto">
          <a:xfrm>
            <a:off x="304800" y="0"/>
            <a:ext cx="8305800" cy="3446463"/>
          </a:xfrm>
          <a:prstGeom prst="rect">
            <a:avLst/>
          </a:prstGeom>
          <a:noFill/>
          <a:ln w="9525">
            <a:noFill/>
            <a:miter lim="800000"/>
            <a:headEnd/>
            <a:tailEnd/>
          </a:ln>
        </p:spPr>
        <p:txBody>
          <a:bodyPr>
            <a:spAutoFit/>
          </a:bodyPr>
          <a:lstStyle/>
          <a:p>
            <a:r>
              <a:rPr lang="it-IT" altLang="it-IT" sz="2000" b="1">
                <a:solidFill>
                  <a:srgbClr val="FF0000"/>
                </a:solidFill>
              </a:rPr>
              <a:t>Testi consigliati:</a:t>
            </a:r>
            <a:r>
              <a:rPr lang="it-IT" altLang="it-IT" sz="2000"/>
              <a:t> </a:t>
            </a:r>
          </a:p>
          <a:p>
            <a:r>
              <a:rPr lang="it-IT" altLang="it-IT" b="1"/>
              <a:t>Toxicology: the basis science of poisons </a:t>
            </a:r>
            <a:r>
              <a:rPr lang="it-IT" altLang="it-IT"/>
              <a:t>di</a:t>
            </a:r>
            <a:r>
              <a:rPr lang="it-IT" altLang="it-IT" b="1"/>
              <a:t> </a:t>
            </a:r>
            <a:r>
              <a:rPr lang="it-IT" altLang="it-IT"/>
              <a:t>Casarett and Doull's</a:t>
            </a:r>
            <a:r>
              <a:rPr lang="it-IT" altLang="it-IT" b="1"/>
              <a:t> </a:t>
            </a:r>
            <a:r>
              <a:rPr lang="it-IT" altLang="it-IT"/>
              <a:t>Ed. Curtis D. Klaassen, Versione italiana (VII ed.) 	Euro 145,00</a:t>
            </a:r>
          </a:p>
          <a:p>
            <a:r>
              <a:rPr lang="it-IT" altLang="it-IT" b="1"/>
              <a:t>Elementi di tossicologia  </a:t>
            </a:r>
            <a:r>
              <a:rPr lang="it-IT" altLang="it-IT"/>
              <a:t>di Casarett and Doull's</a:t>
            </a:r>
            <a:r>
              <a:rPr lang="it-IT" altLang="it-IT" b="1"/>
              <a:t> </a:t>
            </a:r>
            <a:r>
              <a:rPr lang="it-IT" altLang="it-IT"/>
              <a:t>Ed. italiana di P. Hrelia e G. cantelli Forti, Casa editrice Ambrosiana.          Euro 62,50 </a:t>
            </a:r>
            <a:br>
              <a:rPr lang="it-IT" altLang="it-IT"/>
            </a:br>
            <a:endParaRPr lang="it-IT" altLang="it-IT"/>
          </a:p>
          <a:p>
            <a:r>
              <a:rPr lang="it-IT" altLang="it-IT" b="1"/>
              <a:t>Tossicologia </a:t>
            </a:r>
            <a:r>
              <a:rPr lang="it-IT" altLang="it-IT"/>
              <a:t>di Galli Corrado L., Corsini Emanuela, Marinovich Marina  Piccin Nuova Libraria, 2008			Euro  38,00</a:t>
            </a:r>
            <a:br>
              <a:rPr lang="it-IT" altLang="it-IT"/>
            </a:br>
            <a:r>
              <a:rPr lang="it-IT" altLang="it-IT" b="1"/>
              <a:t>Tossicologia </a:t>
            </a:r>
            <a:r>
              <a:rPr lang="it-IT" altLang="it-IT"/>
              <a:t>– </a:t>
            </a:r>
            <a:r>
              <a:rPr lang="it-IT" altLang="it-IT" b="1"/>
              <a:t>Principi e applicazione all'uso dei farmaci e dei prodotti della salute </a:t>
            </a:r>
            <a:r>
              <a:rPr lang="it-IT" altLang="it-IT"/>
              <a:t>di</a:t>
            </a:r>
            <a:r>
              <a:rPr lang="it-IT" altLang="it-IT" b="1"/>
              <a:t> </a:t>
            </a:r>
            <a:r>
              <a:rPr lang="it-IT" altLang="it-IT"/>
              <a:t>Piera Ghi, Allegrucci M.,GHI, Di Paolo A., Fantozzi R., Govoni S., Maffei F, Minerva Medica, 2009		Euro 37,00</a:t>
            </a:r>
            <a:br>
              <a:rPr lang="it-IT" altLang="it-IT"/>
            </a:br>
            <a:endParaRPr lang="it-IT" altLang="it-IT"/>
          </a:p>
        </p:txBody>
      </p:sp>
      <p:pic>
        <p:nvPicPr>
          <p:cNvPr id="8196" name="Picture 5"/>
          <p:cNvPicPr>
            <a:picLocks noChangeArrowheads="1"/>
          </p:cNvPicPr>
          <p:nvPr/>
        </p:nvPicPr>
        <p:blipFill>
          <a:blip r:embed="rId4" cstate="print"/>
          <a:srcRect l="1875" t="1340" r="1875" b="1340"/>
          <a:stretch>
            <a:fillRect/>
          </a:stretch>
        </p:blipFill>
        <p:spPr bwMode="auto">
          <a:xfrm>
            <a:off x="6983413" y="3810000"/>
            <a:ext cx="2160587" cy="2879725"/>
          </a:xfrm>
          <a:prstGeom prst="rect">
            <a:avLst/>
          </a:prstGeom>
          <a:noFill/>
          <a:ln w="9525">
            <a:noFill/>
            <a:miter lim="800000"/>
            <a:headEnd/>
            <a:tailEnd/>
          </a:ln>
        </p:spPr>
      </p:pic>
      <p:pic>
        <p:nvPicPr>
          <p:cNvPr id="8197" name="Picture 6" descr="Casarett &amp;amp; Doull. Elementi di tossicologia"/>
          <p:cNvPicPr>
            <a:picLocks noGrp="1" noChangeArrowheads="1"/>
          </p:cNvPicPr>
          <p:nvPr>
            <p:ph idx="1"/>
          </p:nvPr>
        </p:nvPicPr>
        <p:blipFill>
          <a:blip r:embed="rId5" cstate="print"/>
          <a:srcRect/>
          <a:stretch>
            <a:fillRect/>
          </a:stretch>
        </p:blipFill>
        <p:spPr>
          <a:xfrm>
            <a:off x="2438400" y="3505200"/>
            <a:ext cx="2160588" cy="2879725"/>
          </a:xfrm>
          <a:noFill/>
        </p:spPr>
      </p:pic>
      <p:pic>
        <p:nvPicPr>
          <p:cNvPr id="8198" name="Picture 2"/>
          <p:cNvPicPr>
            <a:picLocks noChangeArrowheads="1"/>
          </p:cNvPicPr>
          <p:nvPr/>
        </p:nvPicPr>
        <p:blipFill>
          <a:blip r:embed="rId6" cstate="print"/>
          <a:srcRect l="5907" t="9843" r="5907" b="9843"/>
          <a:stretch>
            <a:fillRect/>
          </a:stretch>
        </p:blipFill>
        <p:spPr bwMode="auto">
          <a:xfrm>
            <a:off x="228600" y="3505200"/>
            <a:ext cx="2160588" cy="287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1"/>
          <p:cNvSpPr>
            <a:spLocks noGrp="1"/>
          </p:cNvSpPr>
          <p:nvPr>
            <p:ph type="title"/>
          </p:nvPr>
        </p:nvSpPr>
        <p:spPr>
          <a:xfrm>
            <a:off x="457200" y="274638"/>
            <a:ext cx="8229600" cy="639762"/>
          </a:xfrm>
          <a:solidFill>
            <a:srgbClr val="FFFFCC"/>
          </a:solidFill>
        </p:spPr>
        <p:txBody>
          <a:bodyPr/>
          <a:lstStyle/>
          <a:p>
            <a:r>
              <a:rPr lang="it-IT" smtClean="0"/>
              <a:t>Tossicologia e farmaci</a:t>
            </a:r>
          </a:p>
        </p:txBody>
      </p:sp>
      <p:pic>
        <p:nvPicPr>
          <p:cNvPr id="9219" name="Picture 6" descr="Tachipirina - confezione 500 mg"/>
          <p:cNvPicPr>
            <a:picLocks noChangeAspect="1" noChangeArrowheads="1"/>
          </p:cNvPicPr>
          <p:nvPr/>
        </p:nvPicPr>
        <p:blipFill>
          <a:blip r:embed="rId2" cstate="print"/>
          <a:srcRect/>
          <a:stretch>
            <a:fillRect/>
          </a:stretch>
        </p:blipFill>
        <p:spPr bwMode="auto">
          <a:xfrm>
            <a:off x="3733800" y="1066800"/>
            <a:ext cx="1387475" cy="2819400"/>
          </a:xfrm>
          <a:prstGeom prst="rect">
            <a:avLst/>
          </a:prstGeom>
          <a:noFill/>
          <a:ln w="9525">
            <a:noFill/>
            <a:miter lim="800000"/>
            <a:headEnd/>
            <a:tailEnd/>
          </a:ln>
        </p:spPr>
      </p:pic>
      <p:pic>
        <p:nvPicPr>
          <p:cNvPr id="9220" name="Picture 8" descr="Oki - confezione bustine"/>
          <p:cNvPicPr>
            <a:picLocks noChangeAspect="1" noChangeArrowheads="1"/>
          </p:cNvPicPr>
          <p:nvPr/>
        </p:nvPicPr>
        <p:blipFill>
          <a:blip r:embed="rId3" cstate="print"/>
          <a:srcRect/>
          <a:stretch>
            <a:fillRect/>
          </a:stretch>
        </p:blipFill>
        <p:spPr bwMode="auto">
          <a:xfrm>
            <a:off x="5715000" y="1219200"/>
            <a:ext cx="2468563" cy="2068513"/>
          </a:xfrm>
          <a:prstGeom prst="rect">
            <a:avLst/>
          </a:prstGeom>
          <a:noFill/>
          <a:ln w="9525">
            <a:noFill/>
            <a:miter lim="800000"/>
            <a:headEnd/>
            <a:tailEnd/>
          </a:ln>
        </p:spPr>
      </p:pic>
      <p:pic>
        <p:nvPicPr>
          <p:cNvPr id="9221" name="Picture 12" descr="Nome: moment cps.jpg&#10;Visite: 10135&#10;Dimensione: 140,0 KB"/>
          <p:cNvPicPr>
            <a:picLocks noChangeAspect="1" noChangeArrowheads="1"/>
          </p:cNvPicPr>
          <p:nvPr/>
        </p:nvPicPr>
        <p:blipFill>
          <a:blip r:embed="rId4" cstate="print"/>
          <a:srcRect/>
          <a:stretch>
            <a:fillRect/>
          </a:stretch>
        </p:blipFill>
        <p:spPr bwMode="auto">
          <a:xfrm>
            <a:off x="5638800" y="3505200"/>
            <a:ext cx="3217863" cy="1398588"/>
          </a:xfrm>
          <a:prstGeom prst="rect">
            <a:avLst/>
          </a:prstGeom>
          <a:noFill/>
          <a:ln w="9525">
            <a:noFill/>
            <a:miter lim="800000"/>
            <a:headEnd/>
            <a:tailEnd/>
          </a:ln>
        </p:spPr>
      </p:pic>
      <p:pic>
        <p:nvPicPr>
          <p:cNvPr id="9222" name="Picture 8" descr="Voltaren Gel"/>
          <p:cNvPicPr>
            <a:picLocks noChangeAspect="1" noChangeArrowheads="1"/>
          </p:cNvPicPr>
          <p:nvPr/>
        </p:nvPicPr>
        <p:blipFill>
          <a:blip r:embed="rId5" cstate="print"/>
          <a:srcRect l="5879" t="9251" r="8398" b="9251"/>
          <a:stretch>
            <a:fillRect/>
          </a:stretch>
        </p:blipFill>
        <p:spPr bwMode="auto">
          <a:xfrm>
            <a:off x="304800" y="3352800"/>
            <a:ext cx="3082925" cy="1862138"/>
          </a:xfrm>
          <a:prstGeom prst="rect">
            <a:avLst/>
          </a:prstGeom>
          <a:noFill/>
          <a:ln w="9525">
            <a:noFill/>
            <a:miter lim="800000"/>
            <a:headEnd/>
            <a:tailEnd/>
          </a:ln>
        </p:spPr>
      </p:pic>
      <p:pic>
        <p:nvPicPr>
          <p:cNvPr id="9223" name="Picture 9" descr="Aspirina C compresse - 20"/>
          <p:cNvPicPr>
            <a:picLocks noChangeAspect="1" noChangeArrowheads="1"/>
          </p:cNvPicPr>
          <p:nvPr/>
        </p:nvPicPr>
        <p:blipFill>
          <a:blip r:embed="rId6" cstate="print"/>
          <a:srcRect/>
          <a:stretch>
            <a:fillRect/>
          </a:stretch>
        </p:blipFill>
        <p:spPr bwMode="auto">
          <a:xfrm>
            <a:off x="304800" y="1295400"/>
            <a:ext cx="3162300" cy="1828800"/>
          </a:xfrm>
          <a:prstGeom prst="rect">
            <a:avLst/>
          </a:prstGeom>
          <a:noFill/>
          <a:ln w="9525">
            <a:noFill/>
            <a:miter lim="800000"/>
            <a:headEnd/>
            <a:tailEnd/>
          </a:ln>
        </p:spPr>
      </p:pic>
      <p:pic>
        <p:nvPicPr>
          <p:cNvPr id="9224" name="Picture 15" descr="https://encrypted-tbn3.gstatic.com/images?q=tbn:ANd9GcSoF1M050xumLR5VJxr-Ef-4BrWHeNidvJVpQPpYqNiuT28dQFZdnfbTA">
            <a:hlinkClick r:id="rId7"/>
          </p:cNvPr>
          <p:cNvPicPr>
            <a:picLocks noChangeAspect="1" noChangeArrowheads="1"/>
          </p:cNvPicPr>
          <p:nvPr/>
        </p:nvPicPr>
        <p:blipFill>
          <a:blip r:embed="rId8" cstate="print"/>
          <a:srcRect/>
          <a:stretch>
            <a:fillRect/>
          </a:stretch>
        </p:blipFill>
        <p:spPr bwMode="auto">
          <a:xfrm>
            <a:off x="685800" y="5449888"/>
            <a:ext cx="1828800" cy="1408112"/>
          </a:xfrm>
          <a:prstGeom prst="rect">
            <a:avLst/>
          </a:prstGeom>
          <a:noFill/>
          <a:ln w="9525">
            <a:noFill/>
            <a:miter lim="800000"/>
            <a:headEnd/>
            <a:tailEnd/>
          </a:ln>
        </p:spPr>
      </p:pic>
      <p:pic>
        <p:nvPicPr>
          <p:cNvPr id="9225" name="Picture 17" descr="Esomeprazolo Teva Italia"/>
          <p:cNvPicPr>
            <a:picLocks noChangeAspect="1" noChangeArrowheads="1"/>
          </p:cNvPicPr>
          <p:nvPr/>
        </p:nvPicPr>
        <p:blipFill>
          <a:blip r:embed="rId9" cstate="print"/>
          <a:srcRect b="10078"/>
          <a:stretch>
            <a:fillRect/>
          </a:stretch>
        </p:blipFill>
        <p:spPr bwMode="auto">
          <a:xfrm>
            <a:off x="6019800" y="5451475"/>
            <a:ext cx="2225675" cy="1406525"/>
          </a:xfrm>
          <a:prstGeom prst="rect">
            <a:avLst/>
          </a:prstGeom>
          <a:noFill/>
          <a:ln w="9525">
            <a:noFill/>
            <a:miter lim="800000"/>
            <a:headEnd/>
            <a:tailEnd/>
          </a:ln>
        </p:spPr>
      </p:pic>
      <p:pic>
        <p:nvPicPr>
          <p:cNvPr id="9226" name="Picture 19" descr="https://perennementesloggata.files.wordpress.com/2011/03/pantoprazolo.jpg?w=870"/>
          <p:cNvPicPr>
            <a:picLocks noChangeAspect="1" noChangeArrowheads="1"/>
          </p:cNvPicPr>
          <p:nvPr/>
        </p:nvPicPr>
        <p:blipFill>
          <a:blip r:embed="rId10" cstate="print"/>
          <a:srcRect l="7874" t="23622" r="12598" b="17323"/>
          <a:stretch>
            <a:fillRect/>
          </a:stretch>
        </p:blipFill>
        <p:spPr bwMode="auto">
          <a:xfrm>
            <a:off x="3352800" y="5451475"/>
            <a:ext cx="1893888" cy="1406525"/>
          </a:xfrm>
          <a:prstGeom prst="rect">
            <a:avLst/>
          </a:prstGeom>
          <a:noFill/>
          <a:ln w="9525">
            <a:noFill/>
            <a:miter lim="800000"/>
            <a:headEnd/>
            <a:tailEnd/>
          </a:ln>
        </p:spPr>
      </p:pic>
      <p:pic>
        <p:nvPicPr>
          <p:cNvPr id="9227" name="Picture 21" descr="https://encrypted-tbn0.gstatic.com/images?q=tbn:ANd9GcT_uK1ENQcZSVjxyasLaoYk_jKGAszvVGGHBKJIU0Ih0RL6yR-qldHvN-Kz">
            <a:hlinkClick r:id="rId11"/>
          </p:cNvPr>
          <p:cNvPicPr>
            <a:picLocks noChangeAspect="1" noChangeArrowheads="1"/>
          </p:cNvPicPr>
          <p:nvPr/>
        </p:nvPicPr>
        <p:blipFill>
          <a:blip r:embed="rId12" cstate="print"/>
          <a:srcRect/>
          <a:stretch>
            <a:fillRect/>
          </a:stretch>
        </p:blipFill>
        <p:spPr bwMode="auto">
          <a:xfrm>
            <a:off x="3581400" y="4013200"/>
            <a:ext cx="1905000" cy="1016000"/>
          </a:xfrm>
          <a:prstGeom prst="rect">
            <a:avLst/>
          </a:prstGeom>
          <a:noFill/>
          <a:ln w="9525">
            <a:noFill/>
            <a:miter lim="800000"/>
            <a:headEnd/>
            <a:tailEnd/>
          </a:ln>
        </p:spPr>
      </p:pic>
      <p:sp>
        <p:nvSpPr>
          <p:cNvPr id="9228" name="CasellaDiTesto 14"/>
          <p:cNvSpPr txBox="1">
            <a:spLocks noChangeArrowheads="1"/>
          </p:cNvSpPr>
          <p:nvPr/>
        </p:nvSpPr>
        <p:spPr bwMode="auto">
          <a:xfrm>
            <a:off x="152400" y="990600"/>
            <a:ext cx="8763000" cy="4398963"/>
          </a:xfrm>
          <a:prstGeom prst="rect">
            <a:avLst/>
          </a:prstGeom>
          <a:noFill/>
          <a:ln w="25400">
            <a:solidFill>
              <a:srgbClr val="7030A0"/>
            </a:solidFill>
            <a:miter lim="800000"/>
            <a:headEnd/>
            <a:tailEnd/>
          </a:ln>
        </p:spPr>
        <p:txBody>
          <a:bodyPr>
            <a:spAutoFit/>
          </a:bodyPr>
          <a:lstStyle/>
          <a:p>
            <a:endParaRPr lang="it-IT"/>
          </a:p>
          <a:p>
            <a:endParaRPr lang="it-IT"/>
          </a:p>
          <a:p>
            <a:endParaRPr lang="it-IT"/>
          </a:p>
          <a:p>
            <a:endParaRPr lang="it-IT"/>
          </a:p>
          <a:p>
            <a:endParaRPr lang="it-IT"/>
          </a:p>
          <a:p>
            <a:endParaRPr lang="it-IT"/>
          </a:p>
          <a:p>
            <a:endParaRPr lang="it-IT"/>
          </a:p>
          <a:p>
            <a:endParaRPr lang="it-IT"/>
          </a:p>
          <a:p>
            <a:endParaRPr lang="it-IT"/>
          </a:p>
          <a:p>
            <a:endParaRPr lang="it-IT"/>
          </a:p>
          <a:p>
            <a:endParaRPr lang="it-IT"/>
          </a:p>
          <a:p>
            <a:endParaRPr lang="it-IT"/>
          </a:p>
          <a:p>
            <a:endParaRPr lang="it-IT"/>
          </a:p>
          <a:p>
            <a:endParaRPr lang="it-IT"/>
          </a:p>
          <a:p>
            <a:endParaRPr lang="it-IT"/>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2400" y="0"/>
            <a:ext cx="8686800" cy="762000"/>
          </a:xfrm>
          <a:solidFill>
            <a:schemeClr val="accent2">
              <a:lumMod val="20000"/>
              <a:lumOff val="80000"/>
            </a:schemeClr>
          </a:solidFill>
        </p:spPr>
        <p:txBody>
          <a:bodyPr/>
          <a:lstStyle/>
          <a:p>
            <a:pPr>
              <a:defRPr/>
            </a:pPr>
            <a:r>
              <a:rPr lang="it-IT" sz="2400" dirty="0" smtClean="0"/>
              <a:t>Farmaci </a:t>
            </a:r>
            <a:r>
              <a:rPr lang="it-IT" sz="2400" dirty="0" err="1" smtClean="0"/>
              <a:t>Sop</a:t>
            </a:r>
            <a:r>
              <a:rPr lang="it-IT" sz="2400" dirty="0" smtClean="0"/>
              <a:t> e </a:t>
            </a:r>
            <a:r>
              <a:rPr lang="it-IT" sz="2400" dirty="0" err="1" smtClean="0"/>
              <a:t>Otc</a:t>
            </a:r>
            <a:r>
              <a:rPr lang="it-IT" sz="2400" dirty="0" smtClean="0"/>
              <a:t>. I più venduti. Al primo posto la Tachipirina </a:t>
            </a:r>
            <a:r>
              <a:rPr lang="it-IT" sz="1800" dirty="0" smtClean="0"/>
              <a:t>(dati riferiti al 2° semestre 2013)</a:t>
            </a:r>
            <a:endParaRPr lang="it-IT" sz="1800" dirty="0"/>
          </a:p>
        </p:txBody>
      </p:sp>
      <p:sp>
        <p:nvSpPr>
          <p:cNvPr id="10243" name="Segnaposto contenuto 2"/>
          <p:cNvSpPr>
            <a:spLocks noGrp="1"/>
          </p:cNvSpPr>
          <p:nvPr>
            <p:ph idx="1"/>
          </p:nvPr>
        </p:nvSpPr>
        <p:spPr>
          <a:xfrm>
            <a:off x="152400" y="762000"/>
            <a:ext cx="8686800" cy="5562600"/>
          </a:xfrm>
          <a:solidFill>
            <a:srgbClr val="FFFFCC"/>
          </a:solidFill>
        </p:spPr>
        <p:txBody>
          <a:bodyPr/>
          <a:lstStyle/>
          <a:p>
            <a:r>
              <a:rPr lang="it-IT" sz="1400" smtClean="0"/>
              <a:t>1.     </a:t>
            </a:r>
            <a:r>
              <a:rPr lang="it-IT" sz="1400" smtClean="0">
                <a:solidFill>
                  <a:srgbClr val="FF0000"/>
                </a:solidFill>
              </a:rPr>
              <a:t>TACHIPIRINA</a:t>
            </a:r>
            <a:r>
              <a:rPr lang="it-IT" sz="1400" smtClean="0"/>
              <a:t> (500 MG COMPRESSE) (</a:t>
            </a:r>
            <a:r>
              <a:rPr lang="it-IT" sz="1400" i="1" smtClean="0"/>
              <a:t>3.008.014 confezioni )</a:t>
            </a:r>
            <a:endParaRPr lang="it-IT" sz="1400" smtClean="0"/>
          </a:p>
          <a:p>
            <a:r>
              <a:rPr lang="it-IT" sz="1400" smtClean="0"/>
              <a:t>2.    </a:t>
            </a:r>
            <a:r>
              <a:rPr lang="it-IT" sz="1400" smtClean="0">
                <a:solidFill>
                  <a:srgbClr val="CC00FF"/>
                </a:solidFill>
              </a:rPr>
              <a:t> OKITASK </a:t>
            </a:r>
            <a:r>
              <a:rPr lang="it-IT" sz="1400" smtClean="0"/>
              <a:t>(40 MG GRANULATO) </a:t>
            </a:r>
            <a:r>
              <a:rPr lang="it-IT" sz="1400" i="1" smtClean="0"/>
              <a:t>(1.758.818 confezioni) </a:t>
            </a:r>
            <a:endParaRPr lang="it-IT" sz="1400" smtClean="0"/>
          </a:p>
          <a:p>
            <a:r>
              <a:rPr lang="it-IT" sz="1400" smtClean="0"/>
              <a:t>3.     </a:t>
            </a:r>
            <a:r>
              <a:rPr lang="it-IT" sz="1400" smtClean="0">
                <a:solidFill>
                  <a:srgbClr val="FF0000"/>
                </a:solidFill>
              </a:rPr>
              <a:t>TACHIPIRINA </a:t>
            </a:r>
            <a:r>
              <a:rPr lang="it-IT" sz="1400" smtClean="0"/>
              <a:t>(120 MG/5 ML SCIROPPO)</a:t>
            </a:r>
          </a:p>
          <a:p>
            <a:r>
              <a:rPr lang="it-IT" sz="1400" smtClean="0"/>
              <a:t>4.     </a:t>
            </a:r>
            <a:r>
              <a:rPr lang="it-IT" sz="1400" u="sng" smtClean="0"/>
              <a:t>ENTEROGERMINA </a:t>
            </a:r>
            <a:r>
              <a:rPr lang="it-IT" sz="1400" smtClean="0"/>
              <a:t>(2 MILIARDI/5 ML SOSPENSIONE ORALE) (20 flacc.)</a:t>
            </a:r>
          </a:p>
          <a:p>
            <a:r>
              <a:rPr lang="it-IT" sz="1400" smtClean="0"/>
              <a:t>5.     </a:t>
            </a:r>
            <a:r>
              <a:rPr lang="it-IT" sz="1400" smtClean="0">
                <a:solidFill>
                  <a:srgbClr val="FF0000"/>
                </a:solidFill>
              </a:rPr>
              <a:t>ASPIRINA </a:t>
            </a:r>
            <a:r>
              <a:rPr lang="it-IT" sz="1400" smtClean="0"/>
              <a:t>(400 MG COMPRESSE EFFERVESCENTI CON VITAMINA C) (10 cp.)</a:t>
            </a:r>
          </a:p>
          <a:p>
            <a:r>
              <a:rPr lang="it-IT" sz="1400" smtClean="0"/>
              <a:t>6.     </a:t>
            </a:r>
            <a:r>
              <a:rPr lang="it-IT" sz="1400" smtClean="0">
                <a:solidFill>
                  <a:srgbClr val="00B050"/>
                </a:solidFill>
              </a:rPr>
              <a:t>RINAZINA </a:t>
            </a:r>
            <a:r>
              <a:rPr lang="it-IT" sz="1400" smtClean="0"/>
              <a:t>(100 MG/100 ML SPRAY NASALE, SOLUZIONE)</a:t>
            </a:r>
          </a:p>
          <a:p>
            <a:r>
              <a:rPr lang="it-IT" sz="1400" smtClean="0"/>
              <a:t>7.     </a:t>
            </a:r>
            <a:r>
              <a:rPr lang="it-IT" sz="1400" smtClean="0">
                <a:solidFill>
                  <a:srgbClr val="CC00FF"/>
                </a:solidFill>
              </a:rPr>
              <a:t>MOMENT </a:t>
            </a:r>
            <a:r>
              <a:rPr lang="it-IT" sz="1400" smtClean="0"/>
              <a:t>(200 MG COMPRESSE RIVESTITE)</a:t>
            </a:r>
          </a:p>
          <a:p>
            <a:r>
              <a:rPr lang="it-IT" sz="1400" smtClean="0"/>
              <a:t>8.     </a:t>
            </a:r>
            <a:r>
              <a:rPr lang="it-IT" sz="1400" smtClean="0">
                <a:solidFill>
                  <a:srgbClr val="0070C0"/>
                </a:solidFill>
              </a:rPr>
              <a:t>GLICEROLO CARLO ERBA </a:t>
            </a:r>
            <a:r>
              <a:rPr lang="it-IT" sz="1400" smtClean="0"/>
              <a:t>(ADULTI 6,75 G SOLUZIONE RETTALE )</a:t>
            </a:r>
          </a:p>
          <a:p>
            <a:r>
              <a:rPr lang="it-IT" sz="1400" smtClean="0"/>
              <a:t>9.     </a:t>
            </a:r>
            <a:r>
              <a:rPr lang="it-IT" sz="1400" smtClean="0">
                <a:solidFill>
                  <a:srgbClr val="0070C0"/>
                </a:solidFill>
              </a:rPr>
              <a:t>GLICEROLO CARLO ERBA </a:t>
            </a:r>
            <a:r>
              <a:rPr lang="it-IT" sz="1400" smtClean="0"/>
              <a:t>(ADULTI 2250 MG SUPPOSTE)</a:t>
            </a:r>
          </a:p>
          <a:p>
            <a:r>
              <a:rPr lang="it-IT" sz="1400" smtClean="0"/>
              <a:t>10.   </a:t>
            </a:r>
            <a:r>
              <a:rPr lang="it-IT" sz="1400" smtClean="0">
                <a:solidFill>
                  <a:srgbClr val="FF0000"/>
                </a:solidFill>
              </a:rPr>
              <a:t>TACHIPIRINA </a:t>
            </a:r>
            <a:r>
              <a:rPr lang="it-IT" sz="1400" smtClean="0"/>
              <a:t>(500 MG COMPRESSE)</a:t>
            </a:r>
          </a:p>
          <a:p>
            <a:r>
              <a:rPr lang="it-IT" sz="1400" smtClean="0"/>
              <a:t>11.   </a:t>
            </a:r>
            <a:r>
              <a:rPr lang="it-IT" sz="1400" smtClean="0">
                <a:solidFill>
                  <a:srgbClr val="FF0000"/>
                </a:solidFill>
              </a:rPr>
              <a:t>TACHIFLUDEC </a:t>
            </a:r>
            <a:r>
              <a:rPr lang="it-IT" sz="1400" smtClean="0"/>
              <a:t>(POLVERE PER SOLUZIONE ORALE)</a:t>
            </a:r>
          </a:p>
          <a:p>
            <a:r>
              <a:rPr lang="it-IT" sz="1400" smtClean="0"/>
              <a:t>12.   </a:t>
            </a:r>
            <a:r>
              <a:rPr lang="it-IT" sz="1400" smtClean="0">
                <a:solidFill>
                  <a:srgbClr val="FF0000"/>
                </a:solidFill>
              </a:rPr>
              <a:t>TACHIPIRINA </a:t>
            </a:r>
            <a:r>
              <a:rPr lang="it-IT" sz="1400" smtClean="0"/>
              <a:t>(BAMBINI 250 MG SUPPOSTE)</a:t>
            </a:r>
          </a:p>
          <a:p>
            <a:r>
              <a:rPr lang="it-IT" sz="1400" smtClean="0"/>
              <a:t>13.   </a:t>
            </a:r>
            <a:r>
              <a:rPr lang="it-IT" sz="1400" u="sng" smtClean="0"/>
              <a:t>VIVIN C </a:t>
            </a:r>
            <a:r>
              <a:rPr lang="it-IT" sz="1400" smtClean="0"/>
              <a:t>(330 MG + 200 MG COMPRESSE EFFERVESCENTI)</a:t>
            </a:r>
          </a:p>
          <a:p>
            <a:r>
              <a:rPr lang="it-IT" sz="1400" smtClean="0"/>
              <a:t>14.   </a:t>
            </a:r>
            <a:r>
              <a:rPr lang="it-IT" sz="1400" smtClean="0">
                <a:solidFill>
                  <a:srgbClr val="FF0000"/>
                </a:solidFill>
              </a:rPr>
              <a:t>ASPIRINA </a:t>
            </a:r>
            <a:r>
              <a:rPr lang="it-IT" sz="1400" smtClean="0"/>
              <a:t>(400 MG COMPRESSE EFFERVESCENTI CON VITAMINA C) (20 cp.)</a:t>
            </a:r>
          </a:p>
          <a:p>
            <a:r>
              <a:rPr lang="it-IT" sz="1400" smtClean="0"/>
              <a:t>15.   </a:t>
            </a:r>
            <a:r>
              <a:rPr lang="it-IT" sz="1400" smtClean="0">
                <a:solidFill>
                  <a:srgbClr val="FFC000"/>
                </a:solidFill>
              </a:rPr>
              <a:t>VOLTAREN EMULGEL </a:t>
            </a:r>
            <a:r>
              <a:rPr lang="it-IT" sz="1400" smtClean="0"/>
              <a:t>(1 % GEL)</a:t>
            </a:r>
          </a:p>
          <a:p>
            <a:r>
              <a:rPr lang="it-IT" sz="1400" smtClean="0"/>
              <a:t>16.   </a:t>
            </a:r>
            <a:r>
              <a:rPr lang="it-IT" sz="1400" smtClean="0">
                <a:solidFill>
                  <a:srgbClr val="0070C0"/>
                </a:solidFill>
              </a:rPr>
              <a:t>PURSENNID </a:t>
            </a:r>
            <a:r>
              <a:rPr lang="it-IT" sz="1400" smtClean="0"/>
              <a:t>(12 MG COMPRESSE RIVESTITE)</a:t>
            </a:r>
          </a:p>
          <a:p>
            <a:r>
              <a:rPr lang="it-IT" sz="1400" smtClean="0"/>
              <a:t>17.   </a:t>
            </a:r>
            <a:r>
              <a:rPr lang="it-IT" sz="1400" smtClean="0">
                <a:solidFill>
                  <a:srgbClr val="00B050"/>
                </a:solidFill>
              </a:rPr>
              <a:t>BISOLVON</a:t>
            </a:r>
            <a:r>
              <a:rPr lang="it-IT" sz="1400" smtClean="0"/>
              <a:t> (4 MG/5 ML SCIROPPO)</a:t>
            </a:r>
          </a:p>
          <a:p>
            <a:r>
              <a:rPr lang="it-IT" sz="1400" smtClean="0"/>
              <a:t>18.   </a:t>
            </a:r>
            <a:r>
              <a:rPr lang="it-IT" sz="1400" u="sng" smtClean="0"/>
              <a:t>ENTEROGERMINA </a:t>
            </a:r>
            <a:r>
              <a:rPr lang="it-IT" sz="1400" smtClean="0"/>
              <a:t>(2 MILIARDI/5 ML SOSPENSIONE ORALE) (10 flacc.)</a:t>
            </a:r>
          </a:p>
          <a:p>
            <a:r>
              <a:rPr lang="it-IT" sz="1400" smtClean="0"/>
              <a:t>19.   </a:t>
            </a:r>
            <a:r>
              <a:rPr lang="it-IT" sz="1400" smtClean="0">
                <a:solidFill>
                  <a:srgbClr val="00B050"/>
                </a:solidFill>
              </a:rPr>
              <a:t>FLUIBRON </a:t>
            </a:r>
            <a:r>
              <a:rPr lang="it-IT" sz="1400" smtClean="0"/>
              <a:t>(15 MG/2 ML SOLUZIONE DA NEBULIZZARE)</a:t>
            </a:r>
          </a:p>
          <a:p>
            <a:r>
              <a:rPr lang="it-IT" sz="1400" smtClean="0"/>
              <a:t>20.   </a:t>
            </a:r>
            <a:r>
              <a:rPr lang="it-IT" sz="1400" smtClean="0">
                <a:solidFill>
                  <a:srgbClr val="C00000"/>
                </a:solidFill>
              </a:rPr>
              <a:t>BUSCOPAN </a:t>
            </a:r>
            <a:r>
              <a:rPr lang="it-IT" sz="1400" smtClean="0"/>
              <a:t>(10 MG COMPRESSE RIVESTITE)</a:t>
            </a:r>
          </a:p>
          <a:p>
            <a:r>
              <a:rPr lang="it-IT" sz="800" smtClean="0"/>
              <a:t>-</a:t>
            </a:r>
          </a:p>
          <a:p>
            <a:r>
              <a:rPr lang="it-IT" sz="1400" smtClean="0"/>
              <a:t>50.   </a:t>
            </a:r>
            <a:r>
              <a:rPr lang="it-IT" sz="1400" smtClean="0">
                <a:solidFill>
                  <a:srgbClr val="CC00FF"/>
                </a:solidFill>
              </a:rPr>
              <a:t>KETODOL </a:t>
            </a:r>
            <a:r>
              <a:rPr lang="it-IT" sz="1400" smtClean="0"/>
              <a:t> (25 MG + 200 MG COMPRESSE A RILASCIO MODIFICATO) </a:t>
            </a:r>
            <a:r>
              <a:rPr lang="it-IT" sz="1400" i="1" smtClean="0"/>
              <a:t>(578.757 confezioni)</a:t>
            </a:r>
          </a:p>
          <a:p>
            <a:endParaRPr lang="it-IT" sz="800" i="1" smtClean="0"/>
          </a:p>
        </p:txBody>
      </p:sp>
      <p:sp>
        <p:nvSpPr>
          <p:cNvPr id="4" name="Rettangolo 3"/>
          <p:cNvSpPr/>
          <p:nvPr/>
        </p:nvSpPr>
        <p:spPr>
          <a:xfrm>
            <a:off x="228600" y="6400800"/>
            <a:ext cx="8610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t-IT" sz="1400" b="1" i="1" u="sng" dirty="0">
                <a:solidFill>
                  <a:srgbClr val="7030A0"/>
                </a:solidFill>
                <a:uFill>
                  <a:solidFill>
                    <a:srgbClr val="0000CC"/>
                  </a:solidFill>
                </a:uFill>
              </a:rPr>
              <a:t>Farmaci Prescritti (</a:t>
            </a:r>
            <a:r>
              <a:rPr lang="it-IT" sz="1400" b="1" i="1" u="sng" dirty="0" err="1">
                <a:solidFill>
                  <a:srgbClr val="7030A0"/>
                </a:solidFill>
                <a:uFill>
                  <a:solidFill>
                    <a:srgbClr val="0000CC"/>
                  </a:solidFill>
                </a:uFill>
              </a:rPr>
              <a:t>pantoprazolo</a:t>
            </a:r>
            <a:r>
              <a:rPr lang="it-IT" sz="1400" b="1" i="1" u="sng" dirty="0">
                <a:solidFill>
                  <a:srgbClr val="7030A0"/>
                </a:solidFill>
                <a:uFill>
                  <a:solidFill>
                    <a:srgbClr val="0000CC"/>
                  </a:solidFill>
                </a:uFill>
              </a:rPr>
              <a:t>, </a:t>
            </a:r>
            <a:r>
              <a:rPr lang="it-IT" sz="1400" b="1" i="1" u="sng" dirty="0" err="1">
                <a:solidFill>
                  <a:srgbClr val="7030A0"/>
                </a:solidFill>
                <a:uFill>
                  <a:solidFill>
                    <a:srgbClr val="0000CC"/>
                  </a:solidFill>
                </a:uFill>
              </a:rPr>
              <a:t>omeprazolo</a:t>
            </a:r>
            <a:r>
              <a:rPr lang="it-IT" sz="1400" b="1" i="1" u="sng" dirty="0">
                <a:solidFill>
                  <a:srgbClr val="7030A0"/>
                </a:solidFill>
                <a:uFill>
                  <a:solidFill>
                    <a:srgbClr val="0000CC"/>
                  </a:solidFill>
                </a:uFill>
              </a:rPr>
              <a:t>, </a:t>
            </a:r>
            <a:r>
              <a:rPr lang="it-IT" sz="1400" b="1" i="1" u="sng" dirty="0" err="1">
                <a:solidFill>
                  <a:srgbClr val="7030A0"/>
                </a:solidFill>
                <a:uFill>
                  <a:solidFill>
                    <a:srgbClr val="0000CC"/>
                  </a:solidFill>
                </a:uFill>
              </a:rPr>
              <a:t>lansoprazolo</a:t>
            </a:r>
            <a:r>
              <a:rPr lang="it-IT" sz="1400" b="1" i="1" u="sng" dirty="0">
                <a:solidFill>
                  <a:srgbClr val="7030A0"/>
                </a:solidFill>
                <a:uFill>
                  <a:solidFill>
                    <a:srgbClr val="0000CC"/>
                  </a:solidFill>
                </a:uFill>
              </a:rPr>
              <a:t>) (3.852.743, 2.750.783, 3.353.930) </a:t>
            </a:r>
            <a:endParaRPr lang="it-IT" sz="1400" b="1" u="sng" dirty="0">
              <a:solidFill>
                <a:srgbClr val="7030A0"/>
              </a:solidFill>
              <a:uFill>
                <a:solidFill>
                  <a:srgbClr val="0000CC"/>
                </a:solidFill>
              </a:uFill>
            </a:endParaRPr>
          </a:p>
        </p:txBody>
      </p:sp>
    </p:spTree>
  </p:cSld>
  <p:clrMapOvr>
    <a:masterClrMapping/>
  </p:clrMapOvr>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134</TotalTime>
  <Words>3251</Words>
  <Application>Microsoft Office PowerPoint</Application>
  <PresentationFormat>Presentazione su schermo (4:3)</PresentationFormat>
  <Paragraphs>251</Paragraphs>
  <Slides>24</Slides>
  <Notes>0</Notes>
  <HiddenSlides>0</HiddenSlides>
  <MMClips>0</MMClips>
  <ScaleCrop>false</ScaleCrop>
  <HeadingPairs>
    <vt:vector size="4" baseType="variant">
      <vt:variant>
        <vt:lpstr>Tema</vt:lpstr>
      </vt:variant>
      <vt:variant>
        <vt:i4>1</vt:i4>
      </vt:variant>
      <vt:variant>
        <vt:lpstr>Titoli diapositive</vt:lpstr>
      </vt:variant>
      <vt:variant>
        <vt:i4>24</vt:i4>
      </vt:variant>
    </vt:vector>
  </HeadingPairs>
  <TitlesOfParts>
    <vt:vector size="25" baseType="lpstr">
      <vt:lpstr>Struttura predefinita</vt:lpstr>
      <vt:lpstr>CORSO DI TOSSICOLOGIA aa. 2015/2016. Prof. S. Zorzet  Obiettivi: Fornire le nozioni fondamentali concernenti le cause e la natura dei possibili effetti tossici indotti dai farmaci e sostanze tossiche sui vari apparati con particolare riguardo alla loro ricaduta nell’esercizio della professione del laureato in chimica e tecnologia farmaceutiche.            </vt:lpstr>
      <vt:lpstr>CORSO DI TOSSICOLOGIA aa. 2015/2016. Prof. S. Zorzet  Programma: Introduzione agli studi tossicologici. Fattori predisponenti (età, sesso, razza, genetica, patologie, farmaci). Definizione e meccanismi delle reazioni tossiche dose-dipendenti e indipendenti: cause farmaceutiche, cause farmacocinetiche, cause farmacodinamiche. Classificazione degli effetti tossici e valutazione del rischio. (circa 15 ore)   Farmacovigilanza: definizione, obiettivi, metodi di studio, legislazione europea, legislazione italiana. (circa 5 ore)   </vt:lpstr>
      <vt:lpstr>                      Tossicità riproduttiva, teratogenesi e tossicità pre- e post-natale. Effetti tossici dei farmaci (diretti ed indiretti) durante la gravidanza: effetti embriotossici e fetotossici. Esempi di farmaci (o sostanze) da evitare o da usare con cautela durante la gravidanza. Farmaci e neonato. Farmaci ed allattamento: classificazione dei farmaci somministrabili alla madre in base al rischio per il neonato (circa 10 ore)          </vt:lpstr>
      <vt:lpstr>Tossicità d’organo  Cenni sulle principali tossicità indotte da farmaci a carico: della bocca, del fegato,  dei reni,  del cuore e  dell’apparato gastrointestinale.  (circa 5 ore).     </vt:lpstr>
      <vt:lpstr>   Cancerogenesi, tipi di cancerogeni (genotossici ed epigenetici) e composti relativi. Cancerogenesi chimica. Meccanismi di danno cellulare. Tossicità di pesticidi, di metalli e di diversi componenti chimici (solventi, vapori, ecc.). Inquinamento atmosferico. (circa 10 ore)     </vt:lpstr>
      <vt:lpstr>       Svolgimento: Diverso tra Farmacia (10CFU) e CTF (6CFU)  Materiale: disponibile su Moodle2 con  parola chiave    VELENOXCTF16  Esame: orale, due appelli in ognuna delle sessioni classiche (estiva, autunnale, primaverile), inoltre appelli mensili non ufficiali che compariranno online (no mesi ottobre-dicembre).  E-mail: zorzet@units.it Tel. 0405582016 Dipartimento di Scienze della Vita, Studio Edificio RA (prolugamento di R: ex Patologia)       </vt:lpstr>
      <vt:lpstr>Diapositiva 7</vt:lpstr>
      <vt:lpstr>Tossicologia e farmaci</vt:lpstr>
      <vt:lpstr>Farmaci Sop e Otc. I più venduti. Al primo posto la Tachipirina (dati riferiti al 2° semestre 2013)</vt:lpstr>
      <vt:lpstr>                Foglietto illustrattivo</vt:lpstr>
      <vt:lpstr>Foglietto illustrattivo</vt:lpstr>
      <vt:lpstr>Foglietto illustrattivo</vt:lpstr>
      <vt:lpstr>Foglietto illustrattivo</vt:lpstr>
      <vt:lpstr>Foglietto illustrattivo</vt:lpstr>
      <vt:lpstr>Foglietto illustrattivo</vt:lpstr>
      <vt:lpstr>Foglietto illustrattivo</vt:lpstr>
      <vt:lpstr>Foglietto illustrattivo</vt:lpstr>
      <vt:lpstr>Foglietto illustrattivo</vt:lpstr>
      <vt:lpstr>Foglietto illustrattivo</vt:lpstr>
      <vt:lpstr>Foglietto illustrattivo</vt:lpstr>
      <vt:lpstr>Foglietto illustrattivo</vt:lpstr>
      <vt:lpstr>Foglietto illustrattivo</vt:lpstr>
      <vt:lpstr>Foglietto illustrattivo</vt:lpstr>
      <vt:lpstr>Diapositiva 24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Zorzet</cp:lastModifiedBy>
  <cp:revision>24</cp:revision>
  <cp:lastPrinted>1601-01-01T00:00:00Z</cp:lastPrinted>
  <dcterms:created xsi:type="dcterms:W3CDTF">1601-01-01T00:00:00Z</dcterms:created>
  <dcterms:modified xsi:type="dcterms:W3CDTF">2016-04-14T10:54:13Z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