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43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02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727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173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9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63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54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871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519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3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41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805DB-3447-45D4-B1F3-657C72EB5644}" type="datetimeFigureOut">
              <a:rPr lang="it-IT" smtClean="0"/>
              <a:t>12/01/2023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60298-915E-40D0-A55A-CA91A0B443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07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1F748E-2C36-4983-AE44-BCBB4D67200A}"/>
              </a:ext>
            </a:extLst>
          </p:cNvPr>
          <p:cNvSpPr txBox="1"/>
          <p:nvPr/>
        </p:nvSpPr>
        <p:spPr>
          <a:xfrm>
            <a:off x="234176" y="312234"/>
            <a:ext cx="1167532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La bibliografia è un </a:t>
            </a:r>
            <a:r>
              <a:rPr lang="it-IT" sz="2400" dirty="0">
                <a:solidFill>
                  <a:srgbClr val="FF0000"/>
                </a:solidFill>
              </a:rPr>
              <a:t>elenco di documenti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I documenti dell’elenco devono essere </a:t>
            </a:r>
            <a:r>
              <a:rPr lang="it-IT" sz="2400" dirty="0">
                <a:solidFill>
                  <a:srgbClr val="FF0000"/>
                </a:solidFill>
              </a:rPr>
              <a:t>indicati in maniera inequivocabile</a:t>
            </a:r>
            <a:r>
              <a:rPr lang="it-IT" sz="2400" dirty="0"/>
              <a:t>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Ciò che </a:t>
            </a:r>
            <a:r>
              <a:rPr lang="it-IT" sz="2400" dirty="0">
                <a:solidFill>
                  <a:srgbClr val="FF0000"/>
                </a:solidFill>
              </a:rPr>
              <a:t>identifica</a:t>
            </a:r>
            <a:r>
              <a:rPr lang="it-IT" sz="2400" dirty="0"/>
              <a:t> ciascun documento può essere:</a:t>
            </a:r>
            <a:br>
              <a:rPr lang="it-IT" sz="2400" dirty="0"/>
            </a:br>
            <a:r>
              <a:rPr lang="it-IT" sz="2400" dirty="0"/>
              <a:t>- autore                                    - titolo della rivista o del libro           - titolo dell’articolo</a:t>
            </a:r>
          </a:p>
          <a:p>
            <a:r>
              <a:rPr lang="it-IT" sz="2400" dirty="0"/>
              <a:t>    - anno di pubblicazione         - pagine (da - a)                                   - editore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Questi elementi posso essere riportati in diversi modi, non esiste una regola univoca, e questi diversi metodi sono indicati come  «stili citazionali».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Ogni stile citazionale si caratterizza per la sua «sintassi», cioè la forma in cui il dato viene espresso.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2400" dirty="0"/>
              <a:t>Ne esistono a migliaia, ma possono essere ricondotti a tre fondamentali:</a:t>
            </a:r>
            <a:endParaRPr lang="en-GB" sz="2400" dirty="0"/>
          </a:p>
          <a:p>
            <a:endParaRPr lang="it-IT" sz="2400" dirty="0"/>
          </a:p>
          <a:p>
            <a:pPr algn="ctr"/>
            <a:r>
              <a:rPr lang="it-IT" sz="3200" dirty="0"/>
              <a:t>Harvard</a:t>
            </a:r>
            <a:br>
              <a:rPr lang="it-IT" sz="3200" dirty="0"/>
            </a:br>
            <a:r>
              <a:rPr lang="it-IT" sz="3200" dirty="0"/>
              <a:t>Chicago</a:t>
            </a:r>
            <a:br>
              <a:rPr lang="it-IT" sz="3200" dirty="0"/>
            </a:br>
            <a:r>
              <a:rPr lang="it-IT" sz="3200" dirty="0"/>
              <a:t>Vancouver</a:t>
            </a:r>
          </a:p>
          <a:p>
            <a:endParaRPr lang="it-IT" sz="2400" dirty="0"/>
          </a:p>
          <a:p>
            <a:r>
              <a:rPr lang="it-IT" sz="24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4017824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538" y="445940"/>
            <a:ext cx="7670800" cy="625398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E5286B-EDC4-4139-9E76-4D69B6E884AE}"/>
              </a:ext>
            </a:extLst>
          </p:cNvPr>
          <p:cNvSpPr txBox="1"/>
          <p:nvPr/>
        </p:nvSpPr>
        <p:spPr>
          <a:xfrm>
            <a:off x="144966" y="1416205"/>
            <a:ext cx="347257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Stile nel testo:</a:t>
            </a:r>
          </a:p>
          <a:p>
            <a:endParaRPr lang="it-IT" b="1" dirty="0"/>
          </a:p>
          <a:p>
            <a:r>
              <a:rPr lang="it-IT" b="1" dirty="0">
                <a:solidFill>
                  <a:srgbClr val="FF0000"/>
                </a:solidFill>
              </a:rPr>
              <a:t>(nome del 1° autore + </a:t>
            </a:r>
            <a:r>
              <a:rPr lang="it-IT" b="1" i="1" dirty="0">
                <a:solidFill>
                  <a:srgbClr val="FF0000"/>
                </a:solidFill>
              </a:rPr>
              <a:t>et.al </a:t>
            </a:r>
            <a:r>
              <a:rPr lang="it-IT" b="1" dirty="0">
                <a:solidFill>
                  <a:srgbClr val="FF0000"/>
                </a:solidFill>
              </a:rPr>
              <a:t>anno)</a:t>
            </a:r>
            <a:r>
              <a:rPr lang="it-IT" b="1" i="1" dirty="0">
                <a:solidFill>
                  <a:srgbClr val="FF0000"/>
                </a:solidFill>
              </a:rPr>
              <a:t>              </a:t>
            </a:r>
          </a:p>
          <a:p>
            <a:r>
              <a:rPr lang="it-IT" b="1" i="1" dirty="0">
                <a:solidFill>
                  <a:srgbClr val="FF0000"/>
                </a:solidFill>
              </a:rPr>
              <a:t>                 </a:t>
            </a:r>
            <a:r>
              <a:rPr lang="it-IT" b="1" dirty="0">
                <a:solidFill>
                  <a:srgbClr val="FF0000"/>
                </a:solidFill>
              </a:rPr>
              <a:t>(in parentesi  )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r>
              <a:rPr lang="it-IT" sz="1400" b="1" dirty="0">
                <a:solidFill>
                  <a:srgbClr val="FF0000"/>
                </a:solidFill>
              </a:rPr>
              <a:t>(Se ci sono solo 2 autori mettere entrambi)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68C3067-78CF-4C65-98C1-9A29BDA16DD4}"/>
              </a:ext>
            </a:extLst>
          </p:cNvPr>
          <p:cNvSpPr txBox="1"/>
          <p:nvPr/>
        </p:nvSpPr>
        <p:spPr>
          <a:xfrm>
            <a:off x="144966" y="3843454"/>
            <a:ext cx="2564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Stile </a:t>
            </a:r>
            <a:r>
              <a:rPr lang="en-GB" b="1" dirty="0" err="1"/>
              <a:t>nella</a:t>
            </a:r>
            <a:r>
              <a:rPr lang="en-GB" b="1" dirty="0"/>
              <a:t> </a:t>
            </a:r>
            <a:r>
              <a:rPr lang="en-GB" b="1" dirty="0" err="1"/>
              <a:t>bibliografia</a:t>
            </a:r>
            <a:r>
              <a:rPr lang="en-GB" b="1" dirty="0"/>
              <a:t>:</a:t>
            </a:r>
          </a:p>
          <a:p>
            <a:endParaRPr lang="en-GB" b="1" dirty="0"/>
          </a:p>
          <a:p>
            <a:r>
              <a:rPr lang="en-GB" b="1" dirty="0">
                <a:solidFill>
                  <a:srgbClr val="FF0000"/>
                </a:solidFill>
              </a:rPr>
              <a:t>In </a:t>
            </a:r>
            <a:r>
              <a:rPr lang="en-GB" b="1" dirty="0" err="1">
                <a:solidFill>
                  <a:srgbClr val="FF0000"/>
                </a:solidFill>
              </a:rPr>
              <a:t>ordine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alfabetico</a:t>
            </a:r>
            <a:r>
              <a:rPr lang="en-GB" b="1" dirty="0">
                <a:solidFill>
                  <a:srgbClr val="FF0000"/>
                </a:solidFill>
              </a:rPr>
              <a:t> e senza numeri (di </a:t>
            </a:r>
            <a:r>
              <a:rPr lang="en-GB" b="1" dirty="0" err="1">
                <a:solidFill>
                  <a:srgbClr val="FF0000"/>
                </a:solidFill>
              </a:rPr>
              <a:t>solito</a:t>
            </a:r>
            <a:r>
              <a:rPr lang="en-GB" b="1" dirty="0">
                <a:solidFill>
                  <a:srgbClr val="FF0000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5249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065C22-BE07-44ED-92AC-AF522570013B}"/>
              </a:ext>
            </a:extLst>
          </p:cNvPr>
          <p:cNvSpPr txBox="1"/>
          <p:nvPr/>
        </p:nvSpPr>
        <p:spPr>
          <a:xfrm>
            <a:off x="144966" y="1226635"/>
            <a:ext cx="34725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Stile nel testo:</a:t>
            </a:r>
          </a:p>
          <a:p>
            <a:endParaRPr lang="it-IT" b="1" dirty="0"/>
          </a:p>
          <a:p>
            <a:r>
              <a:rPr lang="it-IT" b="1" dirty="0">
                <a:solidFill>
                  <a:srgbClr val="FF0000"/>
                </a:solidFill>
              </a:rPr>
              <a:t>- Numeri</a:t>
            </a:r>
          </a:p>
          <a:p>
            <a:r>
              <a:rPr lang="it-IT" b="1" dirty="0">
                <a:solidFill>
                  <a:srgbClr val="FF0000"/>
                </a:solidFill>
              </a:rPr>
              <a:t>- In apice o fra parentesi ( ) [ ]</a:t>
            </a:r>
          </a:p>
          <a:p>
            <a:r>
              <a:rPr lang="it-IT" b="1" dirty="0">
                <a:solidFill>
                  <a:srgbClr val="FF0000"/>
                </a:solidFill>
              </a:rPr>
              <a:t>- Numeri aumentano per ogni </a:t>
            </a:r>
          </a:p>
          <a:p>
            <a:r>
              <a:rPr lang="it-IT" b="1" dirty="0">
                <a:solidFill>
                  <a:srgbClr val="FF0000"/>
                </a:solidFill>
              </a:rPr>
              <a:t>  nuovo riferimento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C2BBAB-18EA-41B3-84E3-0938B3B6FA8C}"/>
              </a:ext>
            </a:extLst>
          </p:cNvPr>
          <p:cNvSpPr txBox="1"/>
          <p:nvPr/>
        </p:nvSpPr>
        <p:spPr>
          <a:xfrm>
            <a:off x="144966" y="3843454"/>
            <a:ext cx="2564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Stile </a:t>
            </a:r>
            <a:r>
              <a:rPr lang="en-GB" b="1" dirty="0" err="1"/>
              <a:t>nella</a:t>
            </a:r>
            <a:r>
              <a:rPr lang="en-GB" b="1" dirty="0"/>
              <a:t> </a:t>
            </a:r>
            <a:r>
              <a:rPr lang="en-GB" b="1" dirty="0" err="1"/>
              <a:t>bibliografia</a:t>
            </a:r>
            <a:r>
              <a:rPr lang="en-GB" b="1" dirty="0"/>
              <a:t>:</a:t>
            </a:r>
          </a:p>
          <a:p>
            <a:endParaRPr lang="en-GB" b="1" dirty="0"/>
          </a:p>
          <a:p>
            <a:r>
              <a:rPr lang="en-GB" b="1" dirty="0">
                <a:solidFill>
                  <a:srgbClr val="FF0000"/>
                </a:solidFill>
              </a:rPr>
              <a:t>In </a:t>
            </a:r>
            <a:r>
              <a:rPr lang="en-GB" b="1" dirty="0" err="1">
                <a:solidFill>
                  <a:srgbClr val="FF0000"/>
                </a:solidFill>
              </a:rPr>
              <a:t>ordine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alfabetico</a:t>
            </a:r>
            <a:r>
              <a:rPr lang="en-GB" b="1" dirty="0">
                <a:solidFill>
                  <a:srgbClr val="FF0000"/>
                </a:solidFill>
              </a:rPr>
              <a:t> e senza numeri (di </a:t>
            </a:r>
            <a:r>
              <a:rPr lang="en-GB" b="1" dirty="0" err="1">
                <a:solidFill>
                  <a:srgbClr val="FF0000"/>
                </a:solidFill>
              </a:rPr>
              <a:t>solito</a:t>
            </a:r>
            <a:r>
              <a:rPr lang="en-GB" b="1" dirty="0">
                <a:solidFill>
                  <a:srgbClr val="FF0000"/>
                </a:solidFill>
              </a:rPr>
              <a:t>)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2FB42F8-63B4-4B6C-B41E-77B60AAC7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626" y="330969"/>
            <a:ext cx="7539386" cy="582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6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5BC152-C3DC-477E-8D17-42D20056A7B6}"/>
              </a:ext>
            </a:extLst>
          </p:cNvPr>
          <p:cNvSpPr txBox="1"/>
          <p:nvPr/>
        </p:nvSpPr>
        <p:spPr>
          <a:xfrm>
            <a:off x="847492" y="970157"/>
            <a:ext cx="3472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Stile nel testo:</a:t>
            </a:r>
          </a:p>
          <a:p>
            <a:endParaRPr lang="it-IT" b="1" dirty="0"/>
          </a:p>
          <a:p>
            <a:r>
              <a:rPr lang="it-IT" b="1" dirty="0">
                <a:solidFill>
                  <a:srgbClr val="FF0000"/>
                </a:solidFill>
              </a:rPr>
              <a:t>Numerazione in apice</a:t>
            </a:r>
          </a:p>
          <a:p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343F36-6981-452D-A699-D65F86CECEC0}"/>
              </a:ext>
            </a:extLst>
          </p:cNvPr>
          <p:cNvSpPr txBox="1"/>
          <p:nvPr/>
        </p:nvSpPr>
        <p:spPr>
          <a:xfrm>
            <a:off x="917962" y="5063689"/>
            <a:ext cx="2564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Stile </a:t>
            </a:r>
            <a:r>
              <a:rPr lang="en-GB" b="1" dirty="0" err="1"/>
              <a:t>nella</a:t>
            </a:r>
            <a:r>
              <a:rPr lang="en-GB" b="1" dirty="0"/>
              <a:t> </a:t>
            </a:r>
            <a:r>
              <a:rPr lang="en-GB" b="1" dirty="0" err="1"/>
              <a:t>bibliografia</a:t>
            </a:r>
            <a:r>
              <a:rPr lang="en-GB" b="1" dirty="0"/>
              <a:t>:</a:t>
            </a:r>
          </a:p>
          <a:p>
            <a:endParaRPr lang="en-GB" b="1" dirty="0"/>
          </a:p>
          <a:p>
            <a:r>
              <a:rPr lang="en-GB" b="1" dirty="0">
                <a:solidFill>
                  <a:srgbClr val="FF0000"/>
                </a:solidFill>
              </a:rPr>
              <a:t>- A </a:t>
            </a:r>
            <a:r>
              <a:rPr lang="en-GB" b="1" dirty="0" err="1">
                <a:solidFill>
                  <a:srgbClr val="FF0000"/>
                </a:solidFill>
              </a:rPr>
              <a:t>piè</a:t>
            </a:r>
            <a:r>
              <a:rPr lang="en-GB" b="1" dirty="0">
                <a:solidFill>
                  <a:srgbClr val="FF0000"/>
                </a:solidFill>
              </a:rPr>
              <a:t> di </a:t>
            </a:r>
            <a:r>
              <a:rPr lang="en-GB" b="1" dirty="0" err="1">
                <a:solidFill>
                  <a:srgbClr val="FF0000"/>
                </a:solidFill>
              </a:rPr>
              <a:t>pagina</a:t>
            </a:r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rgbClr val="FF0000"/>
                </a:solidFill>
              </a:rPr>
              <a:t>- In </a:t>
            </a:r>
            <a:r>
              <a:rPr lang="en-GB" b="1" dirty="0" err="1">
                <a:solidFill>
                  <a:srgbClr val="FF0000"/>
                </a:solidFill>
              </a:rPr>
              <a:t>ordine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numerico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AF616E-BD2D-4E96-B9AD-432A076E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201" y="0"/>
            <a:ext cx="6648450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54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221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CASELLI MAURO</dc:creator>
  <cp:lastModifiedBy>TOSSI ALESSANDRO</cp:lastModifiedBy>
  <cp:revision>25</cp:revision>
  <dcterms:created xsi:type="dcterms:W3CDTF">2016-04-26T09:43:21Z</dcterms:created>
  <dcterms:modified xsi:type="dcterms:W3CDTF">2023-01-12T10:18:41Z</dcterms:modified>
</cp:coreProperties>
</file>