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9"/>
  </p:notesMasterIdLst>
  <p:handoutMasterIdLst>
    <p:handoutMasterId r:id="rId60"/>
  </p:handoutMasterIdLst>
  <p:sldIdLst>
    <p:sldId id="256" r:id="rId3"/>
    <p:sldId id="280" r:id="rId4"/>
    <p:sldId id="281" r:id="rId5"/>
    <p:sldId id="270" r:id="rId6"/>
    <p:sldId id="282" r:id="rId7"/>
    <p:sldId id="271" r:id="rId8"/>
    <p:sldId id="308" r:id="rId9"/>
    <p:sldId id="283" r:id="rId10"/>
    <p:sldId id="284" r:id="rId11"/>
    <p:sldId id="287" r:id="rId12"/>
    <p:sldId id="309" r:id="rId13"/>
    <p:sldId id="310" r:id="rId14"/>
    <p:sldId id="288" r:id="rId15"/>
    <p:sldId id="286" r:id="rId16"/>
    <p:sldId id="285" r:id="rId17"/>
    <p:sldId id="290" r:id="rId18"/>
    <p:sldId id="311" r:id="rId19"/>
    <p:sldId id="292" r:id="rId20"/>
    <p:sldId id="272" r:id="rId21"/>
    <p:sldId id="291" r:id="rId22"/>
    <p:sldId id="312" r:id="rId23"/>
    <p:sldId id="293" r:id="rId24"/>
    <p:sldId id="294" r:id="rId25"/>
    <p:sldId id="313" r:id="rId26"/>
    <p:sldId id="295" r:id="rId27"/>
    <p:sldId id="296" r:id="rId28"/>
    <p:sldId id="297" r:id="rId29"/>
    <p:sldId id="314" r:id="rId30"/>
    <p:sldId id="289" r:id="rId31"/>
    <p:sldId id="279" r:id="rId32"/>
    <p:sldId id="317" r:id="rId33"/>
    <p:sldId id="301" r:id="rId34"/>
    <p:sldId id="275" r:id="rId35"/>
    <p:sldId id="300" r:id="rId36"/>
    <p:sldId id="315" r:id="rId37"/>
    <p:sldId id="316" r:id="rId38"/>
    <p:sldId id="274" r:id="rId39"/>
    <p:sldId id="298" r:id="rId40"/>
    <p:sldId id="273" r:id="rId41"/>
    <p:sldId id="299" r:id="rId42"/>
    <p:sldId id="276" r:id="rId43"/>
    <p:sldId id="277" r:id="rId44"/>
    <p:sldId id="303" r:id="rId45"/>
    <p:sldId id="302" r:id="rId46"/>
    <p:sldId id="304" r:id="rId47"/>
    <p:sldId id="305" r:id="rId48"/>
    <p:sldId id="278" r:id="rId49"/>
    <p:sldId id="323" r:id="rId50"/>
    <p:sldId id="306" r:id="rId51"/>
    <p:sldId id="307" r:id="rId52"/>
    <p:sldId id="257" r:id="rId53"/>
    <p:sldId id="318" r:id="rId54"/>
    <p:sldId id="319" r:id="rId55"/>
    <p:sldId id="320" r:id="rId56"/>
    <p:sldId id="321" r:id="rId57"/>
    <p:sldId id="322" r:id="rId58"/>
  </p:sldIdLst>
  <p:sldSz cx="12188825" cy="6858000"/>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200">
          <p15:clr>
            <a:srgbClr val="A4A3A4"/>
          </p15:clr>
        </p15:guide>
        <p15:guide id="3" orient="horz" pos="3888">
          <p15:clr>
            <a:srgbClr val="A4A3A4"/>
          </p15:clr>
        </p15:guide>
        <p15:guide id="4" orient="horz" pos="2880">
          <p15:clr>
            <a:srgbClr val="A4A3A4"/>
          </p15:clr>
        </p15:guide>
        <p15:guide id="5" orient="horz" pos="3216">
          <p15:clr>
            <a:srgbClr val="A4A3A4"/>
          </p15:clr>
        </p15:guide>
        <p15:guide id="6" orient="horz" pos="816">
          <p15:clr>
            <a:srgbClr val="A4A3A4"/>
          </p15:clr>
        </p15:guide>
        <p15:guide id="7" orient="horz" pos="175">
          <p15:clr>
            <a:srgbClr val="A4A3A4"/>
          </p15:clr>
        </p15:guide>
        <p15:guide id="8" pos="3839">
          <p15:clr>
            <a:srgbClr val="A4A3A4"/>
          </p15:clr>
        </p15:guide>
        <p15:guide id="9" pos="959">
          <p15:clr>
            <a:srgbClr val="A4A3A4"/>
          </p15:clr>
        </p15:guide>
        <p15:guide id="10" pos="6719">
          <p15:clr>
            <a:srgbClr val="A4A3A4"/>
          </p15:clr>
        </p15:guide>
        <p15:guide id="11" pos="6143">
          <p15:clr>
            <a:srgbClr val="A4A3A4"/>
          </p15:clr>
        </p15:guide>
        <p15:guide id="12" pos="283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p:cViewPr varScale="1">
        <p:scale>
          <a:sx n="72" d="100"/>
          <a:sy n="72" d="100"/>
        </p:scale>
        <p:origin x="447" y="33"/>
      </p:cViewPr>
      <p:guideLst>
        <p:guide orient="horz" pos="2160"/>
        <p:guide orient="horz" pos="1200"/>
        <p:guide orient="horz" pos="3888"/>
        <p:guide orient="horz" pos="2880"/>
        <p:guide orient="horz" pos="3216"/>
        <p:guide orient="horz" pos="816"/>
        <p:guide orient="horz" pos="175"/>
        <p:guide pos="3839"/>
        <p:guide pos="959"/>
        <p:guide pos="6719"/>
        <p:guide pos="6143"/>
        <p:guide pos="2831"/>
      </p:guideLst>
    </p:cSldViewPr>
  </p:slideViewPr>
  <p:notesTextViewPr>
    <p:cViewPr>
      <p:scale>
        <a:sx n="1" d="1"/>
        <a:sy n="1" d="1"/>
      </p:scale>
      <p:origin x="0" y="0"/>
    </p:cViewPr>
  </p:notesTextViewPr>
  <p:notesViewPr>
    <p:cSldViewPr showGuides="1">
      <p:cViewPr varScale="1">
        <p:scale>
          <a:sx n="55" d="100"/>
          <a:sy n="55" d="100"/>
        </p:scale>
        <p:origin x="3072" y="84"/>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image" Target="../media/image2.jpg"/><Relationship Id="rId4"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image" Target="../media/image2.jpg"/><Relationship Id="rId4"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F8E9FA-CC40-4E60-B0C2-F90C421710F0}" type="doc">
      <dgm:prSet loTypeId="urn:microsoft.com/office/officeart/2008/layout/AccentedPicture" loCatId="picture" qsTypeId="urn:microsoft.com/office/officeart/2005/8/quickstyle/simple1" qsCatId="simple" csTypeId="urn:microsoft.com/office/officeart/2005/8/colors/accent1_2" csCatId="accent1" phldr="1"/>
      <dgm:spPr/>
      <dgm:t>
        <a:bodyPr/>
        <a:lstStyle/>
        <a:p>
          <a:endParaRPr lang="it-IT"/>
        </a:p>
      </dgm:t>
    </dgm:pt>
    <dgm:pt modelId="{79CB3271-3549-48C4-93E2-B59EF75816A5}">
      <dgm:prSet phldrT="[Testo]"/>
      <dgm:spPr>
        <a:xfrm>
          <a:off x="957720" y="1687528"/>
          <a:ext cx="2341605" cy="2327330"/>
        </a:xfrm>
        <a:prstGeom prst="rect">
          <a:avLst/>
        </a:prstGeom>
        <a:noFill/>
        <a:ln w="12700" cap="flat" cmpd="sng" algn="ctr">
          <a:noFill/>
          <a:prstDash val="solid"/>
          <a:miter lim="800000"/>
        </a:ln>
        <a:effectLst/>
        <a:sp3d/>
      </dgm:spPr>
      <dgm:t>
        <a:bodyPr/>
        <a:lstStyle/>
        <a:p>
          <a:r>
            <a:rPr lang="it-IT" dirty="0">
              <a:solidFill>
                <a:sysClr val="window" lastClr="FFFFFF"/>
              </a:solidFill>
              <a:latin typeface="Calibri" panose="020F0502020204030204"/>
              <a:ea typeface="+mn-ea"/>
              <a:cs typeface="+mn-cs"/>
            </a:rPr>
            <a:t>I principi generali </a:t>
          </a:r>
        </a:p>
      </dgm:t>
    </dgm:pt>
    <dgm:pt modelId="{EC290371-D631-46E8-9597-840763587FFA}" type="parTrans" cxnId="{8403F69E-C41E-43BB-96EB-62B8472C482F}">
      <dgm:prSet/>
      <dgm:spPr/>
      <dgm:t>
        <a:bodyPr/>
        <a:lstStyle/>
        <a:p>
          <a:endParaRPr lang="it-IT"/>
        </a:p>
      </dgm:t>
    </dgm:pt>
    <dgm:pt modelId="{200321DD-4CEC-426E-B4A6-E3614AB9AC1C}" type="sibTrans" cxnId="{8403F69E-C41E-43BB-96EB-62B8472C482F}">
      <dgm:prSet/>
      <dgm:spPr>
        <a:xfrm>
          <a:off x="836078" y="291129"/>
          <a:ext cx="3041045" cy="3878884"/>
        </a:xfrm>
        <a:prstGeom prst="round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5000" r="-35000"/>
          </a:stretch>
        </a:blipFill>
        <a:ln w="12700" cap="flat" cmpd="sng" algn="ctr">
          <a:solidFill>
            <a:sysClr val="window" lastClr="FFFFFF">
              <a:hueOff val="0"/>
              <a:satOff val="0"/>
              <a:lumOff val="0"/>
              <a:alphaOff val="0"/>
            </a:sysClr>
          </a:solidFill>
          <a:prstDash val="solid"/>
          <a:miter lim="800000"/>
        </a:ln>
        <a:effectLst/>
      </dgm:spPr>
      <dgm:t>
        <a:bodyPr/>
        <a:lstStyle/>
        <a:p>
          <a:endParaRPr lang="it-IT"/>
        </a:p>
      </dgm:t>
    </dgm:pt>
    <dgm:pt modelId="{0420AE4F-DB65-44C5-9072-036CF6FD73DD}">
      <dgm:prSet phldrT="[Testo]"/>
      <dgm:spPr>
        <a:xfrm>
          <a:off x="4400773" y="97185"/>
          <a:ext cx="3907147" cy="1047298"/>
        </a:xfrm>
        <a:prstGeom prst="rect">
          <a:avLst/>
        </a:prstGeom>
        <a:noFill/>
        <a:ln>
          <a:noFill/>
        </a:ln>
        <a:effectLst/>
      </dgm:spPr>
      <dgm:t>
        <a:bodyPr/>
        <a:lstStyle/>
        <a:p>
          <a:r>
            <a:rPr lang="it-IT" dirty="0">
              <a:solidFill>
                <a:schemeClr val="tx1"/>
              </a:solidFill>
              <a:latin typeface="Calibri" panose="020F0502020204030204"/>
              <a:ea typeface="+mn-ea"/>
              <a:cs typeface="+mn-cs"/>
            </a:rPr>
            <a:t>I principi generali </a:t>
          </a:r>
          <a:r>
            <a:rPr lang="it-IT" dirty="0">
              <a:solidFill>
                <a:srgbClr val="FF0000"/>
              </a:solidFill>
              <a:latin typeface="Calibri" panose="020F0502020204030204"/>
              <a:ea typeface="+mn-ea"/>
              <a:cs typeface="+mn-cs"/>
            </a:rPr>
            <a:t>propri del diritto dell'Unione </a:t>
          </a:r>
          <a:r>
            <a:rPr lang="it-IT" dirty="0">
              <a:solidFill>
                <a:schemeClr val="tx1"/>
              </a:solidFill>
              <a:latin typeface="Calibri" panose="020F0502020204030204"/>
              <a:ea typeface="+mn-ea"/>
              <a:cs typeface="+mn-cs"/>
            </a:rPr>
            <a:t>(estratti </a:t>
          </a:r>
          <a:r>
            <a:rPr lang="it-IT" dirty="0" smtClean="0">
              <a:solidFill>
                <a:schemeClr val="tx1"/>
              </a:solidFill>
              <a:latin typeface="Calibri" panose="020F0502020204030204"/>
              <a:ea typeface="+mn-ea"/>
              <a:cs typeface="+mn-cs"/>
            </a:rPr>
            <a:t>«per generalizzazione» dai Trattati)</a:t>
          </a:r>
          <a:endParaRPr lang="it-IT" dirty="0">
            <a:solidFill>
              <a:schemeClr val="tx1"/>
            </a:solidFill>
            <a:latin typeface="Calibri" panose="020F0502020204030204"/>
            <a:ea typeface="+mn-ea"/>
            <a:cs typeface="+mn-cs"/>
          </a:endParaRPr>
        </a:p>
      </dgm:t>
    </dgm:pt>
    <dgm:pt modelId="{1985F2DA-F063-4F64-A173-20BA3C1370B0}" type="parTrans" cxnId="{FF06A2B5-9878-44C6-B482-69344088D746}">
      <dgm:prSet/>
      <dgm:spPr/>
      <dgm:t>
        <a:bodyPr/>
        <a:lstStyle/>
        <a:p>
          <a:endParaRPr lang="it-IT"/>
        </a:p>
      </dgm:t>
    </dgm:pt>
    <dgm:pt modelId="{C215C244-B349-4349-AD7D-9CE812532FC1}" type="sibTrans" cxnId="{FF06A2B5-9878-44C6-B482-69344088D746}">
      <dgm:prSet/>
      <dgm:spPr/>
      <dgm:t>
        <a:bodyPr/>
        <a:lstStyle/>
        <a:p>
          <a:endParaRPr lang="it-IT"/>
        </a:p>
      </dgm:t>
    </dgm:pt>
    <dgm:pt modelId="{743C8DE9-5562-4D5A-AE5B-9CDBC96A25B5}">
      <dgm:prSet phldrT="[Testo]"/>
      <dgm:spPr>
        <a:xfrm>
          <a:off x="4400773" y="1332998"/>
          <a:ext cx="3907147" cy="1047298"/>
        </a:xfrm>
        <a:prstGeom prst="rect">
          <a:avLst/>
        </a:prstGeom>
        <a:noFill/>
        <a:ln>
          <a:noFill/>
        </a:ln>
        <a:effectLst/>
      </dgm:spPr>
      <dgm:t>
        <a:bodyPr/>
        <a:lstStyle/>
        <a:p>
          <a:r>
            <a:rPr lang="it-IT" dirty="0">
              <a:solidFill>
                <a:schemeClr val="tx1"/>
              </a:solidFill>
              <a:latin typeface="Calibri" panose="020F0502020204030204"/>
              <a:ea typeface="+mn-ea"/>
              <a:cs typeface="+mn-cs"/>
            </a:rPr>
            <a:t>I principi generali del diritto </a:t>
          </a:r>
          <a:r>
            <a:rPr lang="it-IT" dirty="0">
              <a:solidFill>
                <a:srgbClr val="FF0000"/>
              </a:solidFill>
              <a:latin typeface="Calibri" panose="020F0502020204030204"/>
              <a:ea typeface="+mn-ea"/>
              <a:cs typeface="+mn-cs"/>
            </a:rPr>
            <a:t>comuni agli ordinamenti degli Stati membri</a:t>
          </a:r>
        </a:p>
      </dgm:t>
    </dgm:pt>
    <dgm:pt modelId="{10A694E1-4A72-47A0-9F31-DDAFCFF809C1}" type="parTrans" cxnId="{28138F14-A53B-4ECA-A2A6-17A1A2FBEF14}">
      <dgm:prSet/>
      <dgm:spPr/>
      <dgm:t>
        <a:bodyPr/>
        <a:lstStyle/>
        <a:p>
          <a:endParaRPr lang="it-IT"/>
        </a:p>
      </dgm:t>
    </dgm:pt>
    <dgm:pt modelId="{4D4C996E-92F4-4A49-B3DA-3B37AE51828E}" type="sibTrans" cxnId="{28138F14-A53B-4ECA-A2A6-17A1A2FBEF14}">
      <dgm:prSet/>
      <dgm:spPr/>
      <dgm:t>
        <a:bodyPr/>
        <a:lstStyle/>
        <a:p>
          <a:endParaRPr lang="it-IT"/>
        </a:p>
      </dgm:t>
    </dgm:pt>
    <dgm:pt modelId="{643FDE83-6C8F-4A49-8138-FFA6A4A024BF}">
      <dgm:prSet phldrT="[Testo]"/>
      <dgm:spPr>
        <a:xfrm>
          <a:off x="4400773" y="2568810"/>
          <a:ext cx="3907147" cy="1047298"/>
        </a:xfrm>
        <a:prstGeom prst="rect">
          <a:avLst/>
        </a:prstGeom>
        <a:noFill/>
        <a:ln>
          <a:noFill/>
        </a:ln>
        <a:effectLst/>
      </dgm:spPr>
      <dgm:t>
        <a:bodyPr/>
        <a:lstStyle/>
        <a:p>
          <a:r>
            <a:rPr lang="it-IT" dirty="0">
              <a:solidFill>
                <a:schemeClr val="tx1"/>
              </a:solidFill>
              <a:latin typeface="Calibri" panose="020F0502020204030204"/>
              <a:ea typeface="+mn-ea"/>
              <a:cs typeface="+mn-cs"/>
            </a:rPr>
            <a:t>I principi che </a:t>
          </a:r>
          <a:r>
            <a:rPr lang="it-IT" dirty="0">
              <a:solidFill>
                <a:srgbClr val="FF0000"/>
              </a:solidFill>
              <a:latin typeface="Calibri" panose="020F0502020204030204"/>
              <a:ea typeface="+mn-ea"/>
              <a:cs typeface="+mn-cs"/>
            </a:rPr>
            <a:t>veicolano o esprimono i diritti fondamentali </a:t>
          </a:r>
          <a:r>
            <a:rPr lang="it-IT" dirty="0">
              <a:solidFill>
                <a:schemeClr val="tx1"/>
              </a:solidFill>
              <a:latin typeface="Calibri" panose="020F0502020204030204"/>
              <a:ea typeface="+mn-ea"/>
              <a:cs typeface="+mn-cs"/>
            </a:rPr>
            <a:t>(art. 6.1 e 6.3 TUE)</a:t>
          </a:r>
        </a:p>
      </dgm:t>
    </dgm:pt>
    <dgm:pt modelId="{7E7A3617-2106-4D44-8E73-F75DD3A753A4}" type="parTrans" cxnId="{AC8ADACE-F180-46D4-AC2C-8029AE7CFC47}">
      <dgm:prSet/>
      <dgm:spPr/>
      <dgm:t>
        <a:bodyPr/>
        <a:lstStyle/>
        <a:p>
          <a:endParaRPr lang="it-IT"/>
        </a:p>
      </dgm:t>
    </dgm:pt>
    <dgm:pt modelId="{56BEE7D1-3068-4A62-B575-344D9201F952}" type="sibTrans" cxnId="{AC8ADACE-F180-46D4-AC2C-8029AE7CFC47}">
      <dgm:prSet/>
      <dgm:spPr/>
      <dgm:t>
        <a:bodyPr/>
        <a:lstStyle/>
        <a:p>
          <a:endParaRPr lang="it-IT"/>
        </a:p>
      </dgm:t>
    </dgm:pt>
    <dgm:pt modelId="{260EC543-5289-4288-AE3E-0D3A0CD8F0AA}" type="pres">
      <dgm:prSet presAssocID="{B4F8E9FA-CC40-4E60-B0C2-F90C421710F0}" presName="Name0" presStyleCnt="0">
        <dgm:presLayoutVars>
          <dgm:dir/>
        </dgm:presLayoutVars>
      </dgm:prSet>
      <dgm:spPr/>
      <dgm:t>
        <a:bodyPr/>
        <a:lstStyle/>
        <a:p>
          <a:endParaRPr lang="it-IT"/>
        </a:p>
      </dgm:t>
    </dgm:pt>
    <dgm:pt modelId="{B1D5BAFB-2638-4456-904D-928606DCBC98}" type="pres">
      <dgm:prSet presAssocID="{200321DD-4CEC-426E-B4A6-E3614AB9AC1C}" presName="picture_1" presStyleLbl="bgImgPlace1" presStyleIdx="0" presStyleCnt="1"/>
      <dgm:spPr/>
      <dgm:t>
        <a:bodyPr/>
        <a:lstStyle/>
        <a:p>
          <a:endParaRPr lang="it-IT"/>
        </a:p>
      </dgm:t>
    </dgm:pt>
    <dgm:pt modelId="{C6371887-E7CA-4AF8-A4FF-13C83CB91C05}" type="pres">
      <dgm:prSet presAssocID="{79CB3271-3549-48C4-93E2-B59EF75816A5}" presName="text_1" presStyleLbl="node1" presStyleIdx="0" presStyleCnt="0">
        <dgm:presLayoutVars>
          <dgm:bulletEnabled val="1"/>
        </dgm:presLayoutVars>
      </dgm:prSet>
      <dgm:spPr/>
      <dgm:t>
        <a:bodyPr/>
        <a:lstStyle/>
        <a:p>
          <a:endParaRPr lang="it-IT"/>
        </a:p>
      </dgm:t>
    </dgm:pt>
    <dgm:pt modelId="{48FA55CC-249C-4A15-9A8F-B85D70ABEEA4}" type="pres">
      <dgm:prSet presAssocID="{B4F8E9FA-CC40-4E60-B0C2-F90C421710F0}" presName="linV" presStyleCnt="0"/>
      <dgm:spPr/>
    </dgm:pt>
    <dgm:pt modelId="{4D5437A8-2FE5-4263-A9BC-20DA5BE98DB4}" type="pres">
      <dgm:prSet presAssocID="{0420AE4F-DB65-44C5-9072-036CF6FD73DD}" presName="pair" presStyleCnt="0"/>
      <dgm:spPr/>
    </dgm:pt>
    <dgm:pt modelId="{64D5EA9C-DDCC-42C0-99EC-6F34ECD0E91C}" type="pres">
      <dgm:prSet presAssocID="{0420AE4F-DB65-44C5-9072-036CF6FD73DD}" presName="spaceH" presStyleLbl="node1" presStyleIdx="0" presStyleCnt="0"/>
      <dgm:spPr/>
    </dgm:pt>
    <dgm:pt modelId="{41ABBAF4-CDEC-40CF-9069-5BAC7B8AF886}" type="pres">
      <dgm:prSet presAssocID="{0420AE4F-DB65-44C5-9072-036CF6FD73DD}" presName="desPictures" presStyleLbl="alignImgPlace1" presStyleIdx="0" presStyleCnt="3"/>
      <dgm:spPr>
        <a:xfrm>
          <a:off x="3353474" y="97185"/>
          <a:ext cx="1047298" cy="1047298"/>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2000" r="-12000"/>
          </a:stretch>
        </a:blipFill>
        <a:ln w="12700" cap="flat" cmpd="sng" algn="ctr">
          <a:solidFill>
            <a:sysClr val="window" lastClr="FFFFFF">
              <a:hueOff val="0"/>
              <a:satOff val="0"/>
              <a:lumOff val="0"/>
              <a:alphaOff val="0"/>
            </a:sysClr>
          </a:solidFill>
          <a:prstDash val="solid"/>
          <a:miter lim="800000"/>
        </a:ln>
        <a:effectLst/>
      </dgm:spPr>
      <dgm:t>
        <a:bodyPr/>
        <a:lstStyle/>
        <a:p>
          <a:endParaRPr lang="it-IT"/>
        </a:p>
      </dgm:t>
    </dgm:pt>
    <dgm:pt modelId="{EE9B9527-C820-454C-A3D6-4D892F7F9D75}" type="pres">
      <dgm:prSet presAssocID="{0420AE4F-DB65-44C5-9072-036CF6FD73DD}" presName="desTextWrapper" presStyleCnt="0"/>
      <dgm:spPr/>
    </dgm:pt>
    <dgm:pt modelId="{39287AE4-BA35-4CC7-885D-6511DA61AFB2}" type="pres">
      <dgm:prSet presAssocID="{0420AE4F-DB65-44C5-9072-036CF6FD73DD}" presName="desText" presStyleLbl="revTx" presStyleIdx="0" presStyleCnt="3">
        <dgm:presLayoutVars>
          <dgm:bulletEnabled val="1"/>
        </dgm:presLayoutVars>
      </dgm:prSet>
      <dgm:spPr/>
      <dgm:t>
        <a:bodyPr/>
        <a:lstStyle/>
        <a:p>
          <a:endParaRPr lang="it-IT"/>
        </a:p>
      </dgm:t>
    </dgm:pt>
    <dgm:pt modelId="{7F1D089C-E715-47C8-BB53-C32116C6B67F}" type="pres">
      <dgm:prSet presAssocID="{C215C244-B349-4349-AD7D-9CE812532FC1}" presName="spaceV" presStyleCnt="0"/>
      <dgm:spPr/>
    </dgm:pt>
    <dgm:pt modelId="{CB8ED4AF-353A-4C24-98C3-AC753F81526F}" type="pres">
      <dgm:prSet presAssocID="{743C8DE9-5562-4D5A-AE5B-9CDBC96A25B5}" presName="pair" presStyleCnt="0"/>
      <dgm:spPr/>
    </dgm:pt>
    <dgm:pt modelId="{2F3623ED-CCE5-4D40-8B49-478E4E2B5C72}" type="pres">
      <dgm:prSet presAssocID="{743C8DE9-5562-4D5A-AE5B-9CDBC96A25B5}" presName="spaceH" presStyleLbl="node1" presStyleIdx="0" presStyleCnt="0"/>
      <dgm:spPr/>
    </dgm:pt>
    <dgm:pt modelId="{602466F8-C55B-4994-906E-D3FDDB359E3D}" type="pres">
      <dgm:prSet presAssocID="{743C8DE9-5562-4D5A-AE5B-9CDBC96A25B5}" presName="desPictures" presStyleLbl="alignImgPlace1" presStyleIdx="1" presStyleCnt="3"/>
      <dgm:spPr>
        <a:xfrm>
          <a:off x="3353474" y="1332998"/>
          <a:ext cx="1047298" cy="104729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8000" r="-8000"/>
          </a:stretch>
        </a:blipFill>
        <a:ln w="12700" cap="flat" cmpd="sng" algn="ctr">
          <a:solidFill>
            <a:sysClr val="window" lastClr="FFFFFF">
              <a:hueOff val="0"/>
              <a:satOff val="0"/>
              <a:lumOff val="0"/>
              <a:alphaOff val="0"/>
            </a:sysClr>
          </a:solidFill>
          <a:prstDash val="solid"/>
          <a:miter lim="800000"/>
        </a:ln>
        <a:effectLst/>
      </dgm:spPr>
      <dgm:t>
        <a:bodyPr/>
        <a:lstStyle/>
        <a:p>
          <a:endParaRPr lang="it-IT"/>
        </a:p>
      </dgm:t>
    </dgm:pt>
    <dgm:pt modelId="{B8DC581E-9A38-4AF6-9242-EAEA79844D42}" type="pres">
      <dgm:prSet presAssocID="{743C8DE9-5562-4D5A-AE5B-9CDBC96A25B5}" presName="desTextWrapper" presStyleCnt="0"/>
      <dgm:spPr/>
    </dgm:pt>
    <dgm:pt modelId="{98623F41-649F-4654-A53C-BDE70179D81D}" type="pres">
      <dgm:prSet presAssocID="{743C8DE9-5562-4D5A-AE5B-9CDBC96A25B5}" presName="desText" presStyleLbl="revTx" presStyleIdx="1" presStyleCnt="3">
        <dgm:presLayoutVars>
          <dgm:bulletEnabled val="1"/>
        </dgm:presLayoutVars>
      </dgm:prSet>
      <dgm:spPr/>
      <dgm:t>
        <a:bodyPr/>
        <a:lstStyle/>
        <a:p>
          <a:endParaRPr lang="it-IT"/>
        </a:p>
      </dgm:t>
    </dgm:pt>
    <dgm:pt modelId="{772D2099-B644-4EDA-B46F-327AD8C4E4EF}" type="pres">
      <dgm:prSet presAssocID="{4D4C996E-92F4-4A49-B3DA-3B37AE51828E}" presName="spaceV" presStyleCnt="0"/>
      <dgm:spPr/>
    </dgm:pt>
    <dgm:pt modelId="{08D034FE-AFC9-4D25-9B33-72328E51D542}" type="pres">
      <dgm:prSet presAssocID="{643FDE83-6C8F-4A49-8138-FFA6A4A024BF}" presName="pair" presStyleCnt="0"/>
      <dgm:spPr/>
    </dgm:pt>
    <dgm:pt modelId="{F75E541C-47BA-4B8A-9D00-730C12FE866E}" type="pres">
      <dgm:prSet presAssocID="{643FDE83-6C8F-4A49-8138-FFA6A4A024BF}" presName="spaceH" presStyleLbl="node1" presStyleIdx="0" presStyleCnt="0"/>
      <dgm:spPr/>
    </dgm:pt>
    <dgm:pt modelId="{80C3AD7F-FED7-499F-8A0E-22E8039330C6}" type="pres">
      <dgm:prSet presAssocID="{643FDE83-6C8F-4A49-8138-FFA6A4A024BF}" presName="desPictures" presStyleLbl="alignImgPlace1" presStyleIdx="2" presStyleCnt="3"/>
      <dgm:spPr>
        <a:xfrm>
          <a:off x="3353474" y="2568810"/>
          <a:ext cx="1047298" cy="1047298"/>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33000" r="-33000"/>
          </a:stretch>
        </a:blipFill>
        <a:ln w="12700" cap="flat" cmpd="sng" algn="ctr">
          <a:solidFill>
            <a:sysClr val="window" lastClr="FFFFFF">
              <a:hueOff val="0"/>
              <a:satOff val="0"/>
              <a:lumOff val="0"/>
              <a:alphaOff val="0"/>
            </a:sysClr>
          </a:solidFill>
          <a:prstDash val="solid"/>
          <a:miter lim="800000"/>
        </a:ln>
        <a:effectLst/>
      </dgm:spPr>
      <dgm:t>
        <a:bodyPr/>
        <a:lstStyle/>
        <a:p>
          <a:endParaRPr lang="it-IT"/>
        </a:p>
      </dgm:t>
    </dgm:pt>
    <dgm:pt modelId="{A7D13F7A-5B2F-46FA-966D-755BA3808D06}" type="pres">
      <dgm:prSet presAssocID="{643FDE83-6C8F-4A49-8138-FFA6A4A024BF}" presName="desTextWrapper" presStyleCnt="0"/>
      <dgm:spPr/>
    </dgm:pt>
    <dgm:pt modelId="{BB7E21F9-E928-40E2-A095-A215B0F33F35}" type="pres">
      <dgm:prSet presAssocID="{643FDE83-6C8F-4A49-8138-FFA6A4A024BF}" presName="desText" presStyleLbl="revTx" presStyleIdx="2" presStyleCnt="3">
        <dgm:presLayoutVars>
          <dgm:bulletEnabled val="1"/>
        </dgm:presLayoutVars>
      </dgm:prSet>
      <dgm:spPr/>
      <dgm:t>
        <a:bodyPr/>
        <a:lstStyle/>
        <a:p>
          <a:endParaRPr lang="it-IT"/>
        </a:p>
      </dgm:t>
    </dgm:pt>
    <dgm:pt modelId="{499155D9-5678-4782-85F6-9083FB1B73F3}" type="pres">
      <dgm:prSet presAssocID="{B4F8E9FA-CC40-4E60-B0C2-F90C421710F0}" presName="maxNode" presStyleCnt="0"/>
      <dgm:spPr/>
    </dgm:pt>
    <dgm:pt modelId="{E9E3820C-B81F-4948-AB79-5557CE1862D2}" type="pres">
      <dgm:prSet presAssocID="{B4F8E9FA-CC40-4E60-B0C2-F90C421710F0}" presName="Name33" presStyleCnt="0"/>
      <dgm:spPr/>
    </dgm:pt>
  </dgm:ptLst>
  <dgm:cxnLst>
    <dgm:cxn modelId="{28138F14-A53B-4ECA-A2A6-17A1A2FBEF14}" srcId="{B4F8E9FA-CC40-4E60-B0C2-F90C421710F0}" destId="{743C8DE9-5562-4D5A-AE5B-9CDBC96A25B5}" srcOrd="2" destOrd="0" parTransId="{10A694E1-4A72-47A0-9F31-DDAFCFF809C1}" sibTransId="{4D4C996E-92F4-4A49-B3DA-3B37AE51828E}"/>
    <dgm:cxn modelId="{4AAC7919-5969-4977-AE37-E82EC38AA65F}" type="presOf" srcId="{743C8DE9-5562-4D5A-AE5B-9CDBC96A25B5}" destId="{98623F41-649F-4654-A53C-BDE70179D81D}" srcOrd="0" destOrd="0" presId="urn:microsoft.com/office/officeart/2008/layout/AccentedPicture"/>
    <dgm:cxn modelId="{565183D1-5513-4EA1-8161-A7995390702F}" type="presOf" srcId="{79CB3271-3549-48C4-93E2-B59EF75816A5}" destId="{C6371887-E7CA-4AF8-A4FF-13C83CB91C05}" srcOrd="0" destOrd="0" presId="urn:microsoft.com/office/officeart/2008/layout/AccentedPicture"/>
    <dgm:cxn modelId="{4E20E2BE-C832-468C-A920-23BA55507538}" type="presOf" srcId="{0420AE4F-DB65-44C5-9072-036CF6FD73DD}" destId="{39287AE4-BA35-4CC7-885D-6511DA61AFB2}" srcOrd="0" destOrd="0" presId="urn:microsoft.com/office/officeart/2008/layout/AccentedPicture"/>
    <dgm:cxn modelId="{AC8ADACE-F180-46D4-AC2C-8029AE7CFC47}" srcId="{B4F8E9FA-CC40-4E60-B0C2-F90C421710F0}" destId="{643FDE83-6C8F-4A49-8138-FFA6A4A024BF}" srcOrd="3" destOrd="0" parTransId="{7E7A3617-2106-4D44-8E73-F75DD3A753A4}" sibTransId="{56BEE7D1-3068-4A62-B575-344D9201F952}"/>
    <dgm:cxn modelId="{11D23AFC-38A7-4C46-9420-38FE643FDB22}" type="presOf" srcId="{B4F8E9FA-CC40-4E60-B0C2-F90C421710F0}" destId="{260EC543-5289-4288-AE3E-0D3A0CD8F0AA}" srcOrd="0" destOrd="0" presId="urn:microsoft.com/office/officeart/2008/layout/AccentedPicture"/>
    <dgm:cxn modelId="{D2FEB7CC-4206-45EA-A7D4-3000EB26E820}" type="presOf" srcId="{200321DD-4CEC-426E-B4A6-E3614AB9AC1C}" destId="{B1D5BAFB-2638-4456-904D-928606DCBC98}" srcOrd="0" destOrd="0" presId="urn:microsoft.com/office/officeart/2008/layout/AccentedPicture"/>
    <dgm:cxn modelId="{FF06A2B5-9878-44C6-B482-69344088D746}" srcId="{B4F8E9FA-CC40-4E60-B0C2-F90C421710F0}" destId="{0420AE4F-DB65-44C5-9072-036CF6FD73DD}" srcOrd="1" destOrd="0" parTransId="{1985F2DA-F063-4F64-A173-20BA3C1370B0}" sibTransId="{C215C244-B349-4349-AD7D-9CE812532FC1}"/>
    <dgm:cxn modelId="{E5D835CF-6377-4801-8CF1-EBB959B2EE33}" type="presOf" srcId="{643FDE83-6C8F-4A49-8138-FFA6A4A024BF}" destId="{BB7E21F9-E928-40E2-A095-A215B0F33F35}" srcOrd="0" destOrd="0" presId="urn:microsoft.com/office/officeart/2008/layout/AccentedPicture"/>
    <dgm:cxn modelId="{8403F69E-C41E-43BB-96EB-62B8472C482F}" srcId="{B4F8E9FA-CC40-4E60-B0C2-F90C421710F0}" destId="{79CB3271-3549-48C4-93E2-B59EF75816A5}" srcOrd="0" destOrd="0" parTransId="{EC290371-D631-46E8-9597-840763587FFA}" sibTransId="{200321DD-4CEC-426E-B4A6-E3614AB9AC1C}"/>
    <dgm:cxn modelId="{4DE9E778-5A35-42E7-AD8A-4411981BE2DE}" type="presParOf" srcId="{260EC543-5289-4288-AE3E-0D3A0CD8F0AA}" destId="{B1D5BAFB-2638-4456-904D-928606DCBC98}" srcOrd="0" destOrd="0" presId="urn:microsoft.com/office/officeart/2008/layout/AccentedPicture"/>
    <dgm:cxn modelId="{305C17B7-B7EC-4460-90EE-37E4A8DB6CCF}" type="presParOf" srcId="{260EC543-5289-4288-AE3E-0D3A0CD8F0AA}" destId="{C6371887-E7CA-4AF8-A4FF-13C83CB91C05}" srcOrd="1" destOrd="0" presId="urn:microsoft.com/office/officeart/2008/layout/AccentedPicture"/>
    <dgm:cxn modelId="{ED69D72D-9AB0-4F49-9CC7-C0875E94B2A6}" type="presParOf" srcId="{260EC543-5289-4288-AE3E-0D3A0CD8F0AA}" destId="{48FA55CC-249C-4A15-9A8F-B85D70ABEEA4}" srcOrd="2" destOrd="0" presId="urn:microsoft.com/office/officeart/2008/layout/AccentedPicture"/>
    <dgm:cxn modelId="{670B3D99-075A-40D4-BB6F-E6EF85DFA084}" type="presParOf" srcId="{48FA55CC-249C-4A15-9A8F-B85D70ABEEA4}" destId="{4D5437A8-2FE5-4263-A9BC-20DA5BE98DB4}" srcOrd="0" destOrd="0" presId="urn:microsoft.com/office/officeart/2008/layout/AccentedPicture"/>
    <dgm:cxn modelId="{6A2D89E9-D618-4989-9990-36EE1B519ED9}" type="presParOf" srcId="{4D5437A8-2FE5-4263-A9BC-20DA5BE98DB4}" destId="{64D5EA9C-DDCC-42C0-99EC-6F34ECD0E91C}" srcOrd="0" destOrd="0" presId="urn:microsoft.com/office/officeart/2008/layout/AccentedPicture"/>
    <dgm:cxn modelId="{72230D60-675D-4950-A476-98F6C7D48410}" type="presParOf" srcId="{4D5437A8-2FE5-4263-A9BC-20DA5BE98DB4}" destId="{41ABBAF4-CDEC-40CF-9069-5BAC7B8AF886}" srcOrd="1" destOrd="0" presId="urn:microsoft.com/office/officeart/2008/layout/AccentedPicture"/>
    <dgm:cxn modelId="{6BDB8B49-F63F-4BE4-996A-7C1336242D5B}" type="presParOf" srcId="{4D5437A8-2FE5-4263-A9BC-20DA5BE98DB4}" destId="{EE9B9527-C820-454C-A3D6-4D892F7F9D75}" srcOrd="2" destOrd="0" presId="urn:microsoft.com/office/officeart/2008/layout/AccentedPicture"/>
    <dgm:cxn modelId="{C3269975-41C2-4BFD-B041-E3AEE3CC1DEE}" type="presParOf" srcId="{EE9B9527-C820-454C-A3D6-4D892F7F9D75}" destId="{39287AE4-BA35-4CC7-885D-6511DA61AFB2}" srcOrd="0" destOrd="0" presId="urn:microsoft.com/office/officeart/2008/layout/AccentedPicture"/>
    <dgm:cxn modelId="{87DA0BF1-4716-4A5B-A4F0-8B6588131FBC}" type="presParOf" srcId="{48FA55CC-249C-4A15-9A8F-B85D70ABEEA4}" destId="{7F1D089C-E715-47C8-BB53-C32116C6B67F}" srcOrd="1" destOrd="0" presId="urn:microsoft.com/office/officeart/2008/layout/AccentedPicture"/>
    <dgm:cxn modelId="{F225CE1A-87F8-45F0-8B0A-CF63D7365A6F}" type="presParOf" srcId="{48FA55CC-249C-4A15-9A8F-B85D70ABEEA4}" destId="{CB8ED4AF-353A-4C24-98C3-AC753F81526F}" srcOrd="2" destOrd="0" presId="urn:microsoft.com/office/officeart/2008/layout/AccentedPicture"/>
    <dgm:cxn modelId="{ABF92FDF-2C87-4358-908A-751B8757FF18}" type="presParOf" srcId="{CB8ED4AF-353A-4C24-98C3-AC753F81526F}" destId="{2F3623ED-CCE5-4D40-8B49-478E4E2B5C72}" srcOrd="0" destOrd="0" presId="urn:microsoft.com/office/officeart/2008/layout/AccentedPicture"/>
    <dgm:cxn modelId="{A443D679-223B-4B8D-8D6E-ED6A60B71DC2}" type="presParOf" srcId="{CB8ED4AF-353A-4C24-98C3-AC753F81526F}" destId="{602466F8-C55B-4994-906E-D3FDDB359E3D}" srcOrd="1" destOrd="0" presId="urn:microsoft.com/office/officeart/2008/layout/AccentedPicture"/>
    <dgm:cxn modelId="{E99C1BF8-6B40-48FB-976E-1F844A57D5BB}" type="presParOf" srcId="{CB8ED4AF-353A-4C24-98C3-AC753F81526F}" destId="{B8DC581E-9A38-4AF6-9242-EAEA79844D42}" srcOrd="2" destOrd="0" presId="urn:microsoft.com/office/officeart/2008/layout/AccentedPicture"/>
    <dgm:cxn modelId="{2D3D11F0-702B-49C2-9EB2-52CA0F2375C2}" type="presParOf" srcId="{B8DC581E-9A38-4AF6-9242-EAEA79844D42}" destId="{98623F41-649F-4654-A53C-BDE70179D81D}" srcOrd="0" destOrd="0" presId="urn:microsoft.com/office/officeart/2008/layout/AccentedPicture"/>
    <dgm:cxn modelId="{CBE44E95-EA1D-4835-97DB-FB9602B6267D}" type="presParOf" srcId="{48FA55CC-249C-4A15-9A8F-B85D70ABEEA4}" destId="{772D2099-B644-4EDA-B46F-327AD8C4E4EF}" srcOrd="3" destOrd="0" presId="urn:microsoft.com/office/officeart/2008/layout/AccentedPicture"/>
    <dgm:cxn modelId="{B32B2A97-60EC-4E56-A94B-9A05E3F91D35}" type="presParOf" srcId="{48FA55CC-249C-4A15-9A8F-B85D70ABEEA4}" destId="{08D034FE-AFC9-4D25-9B33-72328E51D542}" srcOrd="4" destOrd="0" presId="urn:microsoft.com/office/officeart/2008/layout/AccentedPicture"/>
    <dgm:cxn modelId="{B35D8BBC-CB2A-486D-B028-AF549CE7C948}" type="presParOf" srcId="{08D034FE-AFC9-4D25-9B33-72328E51D542}" destId="{F75E541C-47BA-4B8A-9D00-730C12FE866E}" srcOrd="0" destOrd="0" presId="urn:microsoft.com/office/officeart/2008/layout/AccentedPicture"/>
    <dgm:cxn modelId="{4E9F9248-27CD-4FEF-9F0E-D2FB53E249BA}" type="presParOf" srcId="{08D034FE-AFC9-4D25-9B33-72328E51D542}" destId="{80C3AD7F-FED7-499F-8A0E-22E8039330C6}" srcOrd="1" destOrd="0" presId="urn:microsoft.com/office/officeart/2008/layout/AccentedPicture"/>
    <dgm:cxn modelId="{43BF0DA9-3150-4B9D-851B-4E0381801888}" type="presParOf" srcId="{08D034FE-AFC9-4D25-9B33-72328E51D542}" destId="{A7D13F7A-5B2F-46FA-966D-755BA3808D06}" srcOrd="2" destOrd="0" presId="urn:microsoft.com/office/officeart/2008/layout/AccentedPicture"/>
    <dgm:cxn modelId="{07972A69-6BC0-4160-8DCD-5D2143EE1A44}" type="presParOf" srcId="{A7D13F7A-5B2F-46FA-966D-755BA3808D06}" destId="{BB7E21F9-E928-40E2-A095-A215B0F33F35}" srcOrd="0" destOrd="0" presId="urn:microsoft.com/office/officeart/2008/layout/AccentedPicture"/>
    <dgm:cxn modelId="{7ECCDDE8-B44E-441E-A993-499022CE9B1D}" type="presParOf" srcId="{260EC543-5289-4288-AE3E-0D3A0CD8F0AA}" destId="{499155D9-5678-4782-85F6-9083FB1B73F3}" srcOrd="3" destOrd="0" presId="urn:microsoft.com/office/officeart/2008/layout/AccentedPicture"/>
    <dgm:cxn modelId="{0B5D3EC8-4A22-4225-98BD-7216FD5CBDB3}" type="presParOf" srcId="{499155D9-5678-4782-85F6-9083FB1B73F3}" destId="{E9E3820C-B81F-4948-AB79-5557CE1862D2}" srcOrd="0" destOrd="0" presId="urn:microsoft.com/office/officeart/2008/layout/AccentedPi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5BAFB-2638-4456-904D-928606DCBC98}">
      <dsp:nvSpPr>
        <dsp:cNvPr id="0" name=""/>
        <dsp:cNvSpPr/>
      </dsp:nvSpPr>
      <dsp:spPr>
        <a:xfrm>
          <a:off x="784589" y="291129"/>
          <a:ext cx="3041045" cy="3878884"/>
        </a:xfrm>
        <a:prstGeom prst="round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5000" r="-35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C6371887-E7CA-4AF8-A4FF-13C83CB91C05}">
      <dsp:nvSpPr>
        <dsp:cNvPr id="0" name=""/>
        <dsp:cNvSpPr/>
      </dsp:nvSpPr>
      <dsp:spPr>
        <a:xfrm>
          <a:off x="906231" y="1687528"/>
          <a:ext cx="2341605" cy="2327330"/>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24460" tIns="124460" rIns="124460" bIns="124460" numCol="1" spcCol="1270" anchor="b" anchorCtr="0">
          <a:noAutofit/>
        </a:bodyPr>
        <a:lstStyle/>
        <a:p>
          <a:pPr lvl="0" algn="l" defTabSz="2178050">
            <a:lnSpc>
              <a:spcPct val="90000"/>
            </a:lnSpc>
            <a:spcBef>
              <a:spcPct val="0"/>
            </a:spcBef>
            <a:spcAft>
              <a:spcPct val="35000"/>
            </a:spcAft>
          </a:pPr>
          <a:r>
            <a:rPr lang="it-IT" sz="4900" kern="1200" dirty="0">
              <a:solidFill>
                <a:sysClr val="window" lastClr="FFFFFF"/>
              </a:solidFill>
              <a:latin typeface="Calibri" panose="020F0502020204030204"/>
              <a:ea typeface="+mn-ea"/>
              <a:cs typeface="+mn-cs"/>
            </a:rPr>
            <a:t>I principi generali </a:t>
          </a:r>
        </a:p>
      </dsp:txBody>
      <dsp:txXfrm>
        <a:off x="906231" y="1687528"/>
        <a:ext cx="2341605" cy="2327330"/>
      </dsp:txXfrm>
    </dsp:sp>
    <dsp:sp modelId="{41ABBAF4-CDEC-40CF-9069-5BAC7B8AF886}">
      <dsp:nvSpPr>
        <dsp:cNvPr id="0" name=""/>
        <dsp:cNvSpPr/>
      </dsp:nvSpPr>
      <dsp:spPr>
        <a:xfrm>
          <a:off x="3301985" y="97185"/>
          <a:ext cx="1047298" cy="1047298"/>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2000" r="-12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39287AE4-BA35-4CC7-885D-6511DA61AFB2}">
      <dsp:nvSpPr>
        <dsp:cNvPr id="0" name=""/>
        <dsp:cNvSpPr/>
      </dsp:nvSpPr>
      <dsp:spPr>
        <a:xfrm>
          <a:off x="4349284" y="97185"/>
          <a:ext cx="4010125" cy="1047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420" tIns="29210" rIns="58420" bIns="29210" numCol="1" spcCol="1270" anchor="ctr" anchorCtr="0">
          <a:noAutofit/>
        </a:bodyPr>
        <a:lstStyle/>
        <a:p>
          <a:pPr lvl="0" algn="l" defTabSz="1022350">
            <a:lnSpc>
              <a:spcPct val="90000"/>
            </a:lnSpc>
            <a:spcBef>
              <a:spcPct val="0"/>
            </a:spcBef>
            <a:spcAft>
              <a:spcPct val="35000"/>
            </a:spcAft>
          </a:pPr>
          <a:r>
            <a:rPr lang="it-IT" sz="2300" kern="1200" dirty="0">
              <a:solidFill>
                <a:schemeClr val="tx1"/>
              </a:solidFill>
              <a:latin typeface="Calibri" panose="020F0502020204030204"/>
              <a:ea typeface="+mn-ea"/>
              <a:cs typeface="+mn-cs"/>
            </a:rPr>
            <a:t>I principi generali </a:t>
          </a:r>
          <a:r>
            <a:rPr lang="it-IT" sz="2300" kern="1200" dirty="0">
              <a:solidFill>
                <a:srgbClr val="FF0000"/>
              </a:solidFill>
              <a:latin typeface="Calibri" panose="020F0502020204030204"/>
              <a:ea typeface="+mn-ea"/>
              <a:cs typeface="+mn-cs"/>
            </a:rPr>
            <a:t>propri del diritto dell'Unione </a:t>
          </a:r>
          <a:r>
            <a:rPr lang="it-IT" sz="2300" kern="1200" dirty="0">
              <a:solidFill>
                <a:schemeClr val="tx1"/>
              </a:solidFill>
              <a:latin typeface="Calibri" panose="020F0502020204030204"/>
              <a:ea typeface="+mn-ea"/>
              <a:cs typeface="+mn-cs"/>
            </a:rPr>
            <a:t>(estratti </a:t>
          </a:r>
          <a:r>
            <a:rPr lang="it-IT" sz="2300" kern="1200" dirty="0" smtClean="0">
              <a:solidFill>
                <a:schemeClr val="tx1"/>
              </a:solidFill>
              <a:latin typeface="Calibri" panose="020F0502020204030204"/>
              <a:ea typeface="+mn-ea"/>
              <a:cs typeface="+mn-cs"/>
            </a:rPr>
            <a:t>«per generalizzazione» dai Trattati)</a:t>
          </a:r>
          <a:endParaRPr lang="it-IT" sz="2300" kern="1200" dirty="0">
            <a:solidFill>
              <a:schemeClr val="tx1"/>
            </a:solidFill>
            <a:latin typeface="Calibri" panose="020F0502020204030204"/>
            <a:ea typeface="+mn-ea"/>
            <a:cs typeface="+mn-cs"/>
          </a:endParaRPr>
        </a:p>
      </dsp:txBody>
      <dsp:txXfrm>
        <a:off x="4349284" y="97185"/>
        <a:ext cx="4010125" cy="1047298"/>
      </dsp:txXfrm>
    </dsp:sp>
    <dsp:sp modelId="{602466F8-C55B-4994-906E-D3FDDB359E3D}">
      <dsp:nvSpPr>
        <dsp:cNvPr id="0" name=""/>
        <dsp:cNvSpPr/>
      </dsp:nvSpPr>
      <dsp:spPr>
        <a:xfrm>
          <a:off x="3301985" y="1332998"/>
          <a:ext cx="1047298" cy="104729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8000" r="-8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98623F41-649F-4654-A53C-BDE70179D81D}">
      <dsp:nvSpPr>
        <dsp:cNvPr id="0" name=""/>
        <dsp:cNvSpPr/>
      </dsp:nvSpPr>
      <dsp:spPr>
        <a:xfrm>
          <a:off x="4349284" y="1332998"/>
          <a:ext cx="4010125" cy="1047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420" tIns="29210" rIns="58420" bIns="29210" numCol="1" spcCol="1270" anchor="ctr" anchorCtr="0">
          <a:noAutofit/>
        </a:bodyPr>
        <a:lstStyle/>
        <a:p>
          <a:pPr lvl="0" algn="l" defTabSz="1022350">
            <a:lnSpc>
              <a:spcPct val="90000"/>
            </a:lnSpc>
            <a:spcBef>
              <a:spcPct val="0"/>
            </a:spcBef>
            <a:spcAft>
              <a:spcPct val="35000"/>
            </a:spcAft>
          </a:pPr>
          <a:r>
            <a:rPr lang="it-IT" sz="2300" kern="1200" dirty="0">
              <a:solidFill>
                <a:schemeClr val="tx1"/>
              </a:solidFill>
              <a:latin typeface="Calibri" panose="020F0502020204030204"/>
              <a:ea typeface="+mn-ea"/>
              <a:cs typeface="+mn-cs"/>
            </a:rPr>
            <a:t>I principi generali del diritto </a:t>
          </a:r>
          <a:r>
            <a:rPr lang="it-IT" sz="2300" kern="1200" dirty="0">
              <a:solidFill>
                <a:srgbClr val="FF0000"/>
              </a:solidFill>
              <a:latin typeface="Calibri" panose="020F0502020204030204"/>
              <a:ea typeface="+mn-ea"/>
              <a:cs typeface="+mn-cs"/>
            </a:rPr>
            <a:t>comuni agli ordinamenti degli Stati membri</a:t>
          </a:r>
        </a:p>
      </dsp:txBody>
      <dsp:txXfrm>
        <a:off x="4349284" y="1332998"/>
        <a:ext cx="4010125" cy="1047298"/>
      </dsp:txXfrm>
    </dsp:sp>
    <dsp:sp modelId="{80C3AD7F-FED7-499F-8A0E-22E8039330C6}">
      <dsp:nvSpPr>
        <dsp:cNvPr id="0" name=""/>
        <dsp:cNvSpPr/>
      </dsp:nvSpPr>
      <dsp:spPr>
        <a:xfrm>
          <a:off x="3301985" y="2568810"/>
          <a:ext cx="1047298" cy="1047298"/>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33000" r="-33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BB7E21F9-E928-40E2-A095-A215B0F33F35}">
      <dsp:nvSpPr>
        <dsp:cNvPr id="0" name=""/>
        <dsp:cNvSpPr/>
      </dsp:nvSpPr>
      <dsp:spPr>
        <a:xfrm>
          <a:off x="4349284" y="2568810"/>
          <a:ext cx="4010125" cy="10472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8420" tIns="29210" rIns="58420" bIns="29210" numCol="1" spcCol="1270" anchor="ctr" anchorCtr="0">
          <a:noAutofit/>
        </a:bodyPr>
        <a:lstStyle/>
        <a:p>
          <a:pPr lvl="0" algn="l" defTabSz="1022350">
            <a:lnSpc>
              <a:spcPct val="90000"/>
            </a:lnSpc>
            <a:spcBef>
              <a:spcPct val="0"/>
            </a:spcBef>
            <a:spcAft>
              <a:spcPct val="35000"/>
            </a:spcAft>
          </a:pPr>
          <a:r>
            <a:rPr lang="it-IT" sz="2300" kern="1200" dirty="0">
              <a:solidFill>
                <a:schemeClr val="tx1"/>
              </a:solidFill>
              <a:latin typeface="Calibri" panose="020F0502020204030204"/>
              <a:ea typeface="+mn-ea"/>
              <a:cs typeface="+mn-cs"/>
            </a:rPr>
            <a:t>I principi che </a:t>
          </a:r>
          <a:r>
            <a:rPr lang="it-IT" sz="2300" kern="1200" dirty="0">
              <a:solidFill>
                <a:srgbClr val="FF0000"/>
              </a:solidFill>
              <a:latin typeface="Calibri" panose="020F0502020204030204"/>
              <a:ea typeface="+mn-ea"/>
              <a:cs typeface="+mn-cs"/>
            </a:rPr>
            <a:t>veicolano o esprimono i diritti fondamentali </a:t>
          </a:r>
          <a:r>
            <a:rPr lang="it-IT" sz="2300" kern="1200" dirty="0">
              <a:solidFill>
                <a:schemeClr val="tx1"/>
              </a:solidFill>
              <a:latin typeface="Calibri" panose="020F0502020204030204"/>
              <a:ea typeface="+mn-ea"/>
              <a:cs typeface="+mn-cs"/>
            </a:rPr>
            <a:t>(art. 6.1 e 6.3 TUE)</a:t>
          </a:r>
        </a:p>
      </dsp:txBody>
      <dsp:txXfrm>
        <a:off x="4349284" y="2568810"/>
        <a:ext cx="4010125" cy="1047298"/>
      </dsp:txXfrm>
    </dsp:sp>
  </dsp:spTree>
</dsp:drawing>
</file>

<file path=ppt/diagrams/layout1.xml><?xml version="1.0" encoding="utf-8"?>
<dgm:layoutDef xmlns:dgm="http://schemas.openxmlformats.org/drawingml/2006/diagram" xmlns:a="http://schemas.openxmlformats.org/drawingml/2006/main" uniqueId="urn:microsoft.com/office/officeart/2008/layout/AccentedPicture">
  <dgm:title val=""/>
  <dgm:desc val=""/>
  <dgm:catLst>
    <dgm:cat type="picture" pri="1000"/>
    <dgm:cat type="pictureconvert" pri="1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varLst>
    <dgm:alg type="composite"/>
    <dgm:shape xmlns:r="http://schemas.openxmlformats.org/officeDocument/2006/relationships" r:blip="">
      <dgm:adjLst/>
    </dgm:shape>
    <dgm:choose name="Name1">
      <dgm:if name="Name2" axis="ch" ptType="node" func="cnt" op="lte" val="1">
        <dgm:constrLst>
          <dgm:constr type="h" for="ch" forName="picture_1" refType="h"/>
          <dgm:constr type="w" for="ch" forName="picture_1" refType="h" refFor="ch" refForName="picture_1" op="equ" fact="0.784"/>
          <dgm:constr type="l" for="ch" forName="picture_1"/>
          <dgm:constr type="t" for="ch" forName="picture_1"/>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
        </dgm:constrLst>
      </dgm:if>
      <dgm:if name="Name3" axis="ch" ptType="node" func="cnt" op="lte" val="5">
        <dgm:choose name="Name4">
          <dgm:if name="Name5"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6">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if>
      <dgm:else name="Name7">
        <dgm:choose name="Name8">
          <dgm:if name="Name9"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10">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else>
    </dgm:choose>
    <dgm:forEach name="Name11" axis="ch" ptType="sibTrans" hideLastTrans="0" cnt="1">
      <dgm:layoutNode name="picture_1" styleLbl="bgImgPlace1">
        <dgm:alg type="sp"/>
        <dgm:shape xmlns:r="http://schemas.openxmlformats.org/officeDocument/2006/relationships" type="roundRect" r:blip="" blipPhldr="1">
          <dgm:adjLst/>
        </dgm:shape>
        <dgm:presOf axis="self"/>
      </dgm:layoutNode>
    </dgm:forEach>
    <dgm:forEach name="Name12" axis="ch" ptType="node" cnt="1">
      <dgm:layoutNode name="text_1" styleLbl="node1">
        <dgm:varLst>
          <dgm:bulletEnabled val="1"/>
        </dgm:varLst>
        <dgm:choose name="Name13">
          <dgm:if name="Name14" func="var" arg="dir" op="equ" val="norm">
            <dgm:alg type="tx">
              <dgm:param type="txAnchorVert" val="b"/>
              <dgm:param type="parTxLTRAlign" val="l"/>
              <dgm:param type="shpTxLTRAlignCh" val="l"/>
              <dgm:param type="parTxRTLAlign" val="l"/>
              <dgm:param type="shpTxRTLAlignCh" val="l"/>
            </dgm:alg>
          </dgm:if>
          <dgm:else name="Name15">
            <dgm:alg type="tx">
              <dgm:param type="txAnchorVert" val="b"/>
              <dgm:param type="parTxLTRAlign" val="r"/>
              <dgm:param type="shpTxLTRAlignCh" val="r"/>
              <dgm:param type="parTxRTLAlign" val="r"/>
              <dgm:param type="shpTxRTLAlignCh" val="r"/>
            </dgm:alg>
          </dgm:else>
        </dgm:choose>
        <dgm:shape xmlns:r="http://schemas.openxmlformats.org/officeDocument/2006/relationships" type="rect" r:blip="" hideGeom="1">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choose name="Name16">
      <dgm:if name="Name17" axis="ch" ptType="node" func="cnt" op="gte" val="2">
        <dgm:layoutNode name="linV">
          <dgm:choose name="Name18">
            <dgm:if name="Name19" func="var" arg="dir" op="equ" val="norm">
              <dgm:alg type="lin">
                <dgm:param type="linDir" val="fromT"/>
                <dgm:param type="vertAlign" val="t"/>
                <dgm:param type="fallback" val="1D"/>
                <dgm:param type="horzAlign" val="l"/>
                <dgm:param type="nodeHorzAlign" val="l"/>
              </dgm:alg>
            </dgm:if>
            <dgm:else name="Name20">
              <dgm:alg type="lin">
                <dgm:param type="linDir" val="fromT"/>
                <dgm:param type="vertAlign" val="t"/>
                <dgm:param type="fallback" val="1D"/>
                <dgm:param type="horzAlign" val="r"/>
                <dgm:param type="nodeHorzAlign" val="r"/>
              </dgm:alg>
            </dgm:else>
          </dgm:choose>
          <dgm:shape xmlns:r="http://schemas.openxmlformats.org/officeDocument/2006/relationships" r:blip="">
            <dgm:adjLst/>
          </dgm:shape>
          <dgm:constrLst>
            <dgm:constr type="w" for="ch" forName="spaceV" val="1"/>
            <dgm:constr type="w" for="ch" forName="pair" refType="w" op="equ"/>
            <dgm:constr type="w" for="des" forName="desText" op="equ"/>
            <dgm:constr type="primFontSz" for="des" forName="desText" op="equ" val="65"/>
          </dgm:constrLst>
          <dgm:forEach name="Name21" axis="ch" ptType="node" st="2">
            <dgm:layoutNode name="pair">
              <dgm:alg type="composite"/>
              <dgm:shape xmlns:r="http://schemas.openxmlformats.org/officeDocument/2006/relationships" r:blip="">
                <dgm:adjLst/>
              </dgm:shape>
              <dgm:choose name="Name22">
                <dgm:if name="Name23" func="var" arg="dir" op="equ" val="norm">
                  <dgm:constrLst>
                    <dgm:constr type="userC"/>
                    <dgm:constr type="l" for="ch" forName="spaceH"/>
                    <dgm:constr type="r"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l" for="ch" forName="desTextWrapper" refType="r" refFor="ch" refForName="desPictures"/>
                    <dgm:constr type="ctrY" for="ch" forName="desTextWrapper" refType="w" fact="0.5"/>
                    <dgm:constr type="h" for="ch" forName="desTextWrapper" refType="h"/>
                    <dgm:constr type="h" for="des" forName="desText" refType="h"/>
                  </dgm:constrLst>
                </dgm:if>
                <dgm:else name="Name24">
                  <dgm:constrLst>
                    <dgm:constr type="userC"/>
                    <dgm:constr type="r" for="ch" forName="spaceH" refType="w"/>
                    <dgm:constr type="l"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r" for="ch" forName="desTextWrapper" refType="l" refFor="ch" refForName="desPictures"/>
                    <dgm:constr type="ctrY" for="ch" forName="desTextWrapper" refType="w" fact="0.5"/>
                    <dgm:constr type="h" for="ch" forName="desTextWrapper" refType="h"/>
                    <dgm:constr type="h" for="des" forName="desText" refType="h"/>
                  </dgm:constrLst>
                </dgm:else>
              </dgm:choose>
              <dgm:layoutNode name="spaceH">
                <dgm:alg type="sp"/>
                <dgm:shape xmlns:r="http://schemas.openxmlformats.org/officeDocument/2006/relationships" type="rect" r:blip="" hideGeom="1">
                  <dgm:adjLst/>
                </dgm:shape>
                <dgm:presOf/>
              </dgm:layoutNode>
              <dgm:layoutNode name="desPictures" styleLbl="alignImgPlace1">
                <dgm:alg type="sp"/>
                <dgm:shape xmlns:r="http://schemas.openxmlformats.org/officeDocument/2006/relationships" type="ellipse" r:blip="" blipPhldr="1">
                  <dgm:adjLst/>
                </dgm:shape>
                <dgm:presOf/>
              </dgm:layoutNode>
              <dgm:layoutNode name="desTextWrapper">
                <dgm:choose name="Name25">
                  <dgm:if name="Name26" func="var" arg="dir" op="equ" val="norm">
                    <dgm:alg type="lin">
                      <dgm:param type="horzAlign" val="l"/>
                    </dgm:alg>
                  </dgm:if>
                  <dgm:else name="Name27">
                    <dgm:alg type="lin">
                      <dgm:param type="horzAlign" val="r"/>
                    </dgm:alg>
                  </dgm:else>
                </dgm:choose>
                <dgm:layoutNode name="desText" styleLbl="revTx">
                  <dgm:varLst>
                    <dgm:bulletEnabled val="1"/>
                  </dgm:varLst>
                  <dgm:choose name="Name28">
                    <dgm:if name="Name29" func="var" arg="dir" op="equ" val="norm">
                      <dgm:alg type="tx">
                        <dgm:param type="parTxLTRAlign" val="l"/>
                        <dgm:param type="shpTxLTRAlignCh" val="l"/>
                        <dgm:param type="parTxRTLAlign" val="r"/>
                        <dgm:param type="shpTxRTLAlignCh" val="r"/>
                      </dgm:alg>
                    </dgm:if>
                    <dgm:else name="Name30">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2"/>
                    <dgm:constr type="rMarg" refType="primFontSz" fact="0.2"/>
                    <dgm:constr type="tMarg" refType="primFontSz" fact="0.1"/>
                    <dgm:constr type="bMarg" refType="primFontSz" fact="0.1"/>
                  </dgm:constrLst>
                  <dgm:ruleLst>
                    <dgm:rule type="w" val="NaN" fact="1" max="NaN"/>
                    <dgm:rule type="primFontSz" val="5" fact="NaN" max="NaN"/>
                  </dgm:ruleLst>
                </dgm:layoutNode>
              </dgm:layoutNode>
            </dgm:layoutNode>
            <dgm:forEach name="Name31" axis="followSib" ptType="sibTrans" cnt="1">
              <dgm:layoutNode name="spaceV">
                <dgm:alg type="sp"/>
                <dgm:shape xmlns:r="http://schemas.openxmlformats.org/officeDocument/2006/relationships" r:blip="">
                  <dgm:adjLst/>
                </dgm:shape>
                <dgm:presOf/>
              </dgm:layoutNode>
            </dgm:forEach>
          </dgm:forEach>
        </dgm:layoutNode>
      </dgm:if>
      <dgm:else name="Name32"/>
    </dgm:choose>
    <dgm:layoutNode name="maxNode">
      <dgm:alg type="lin"/>
      <dgm:shape xmlns:r="http://schemas.openxmlformats.org/officeDocument/2006/relationships" r:blip="">
        <dgm:adjLst/>
      </dgm:shape>
      <dgm:presOf/>
      <dgm:constrLst>
        <dgm:constr type="w" for="ch"/>
        <dgm:constr type="h" for="ch"/>
      </dgm:constrLst>
      <dgm:layoutNode name="Name33">
        <dgm:alg type="sp"/>
        <dgm:shape xmlns:r="http://schemas.openxmlformats.org/officeDocument/2006/relationships" r:blip="">
          <dgm:adjLst/>
        </dgm:shape>
        <dgm:presOf/>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29837" cy="497126"/>
          </a:xfrm>
          <a:prstGeom prst="rect">
            <a:avLst/>
          </a:prstGeom>
        </p:spPr>
        <p:txBody>
          <a:bodyPr vert="horz" lIns="91437" tIns="45718" rIns="91437" bIns="45718" rtlCol="0"/>
          <a:lstStyle>
            <a:lvl1pPr algn="l">
              <a:defRPr sz="1200"/>
            </a:lvl1pPr>
          </a:lstStyle>
          <a:p>
            <a:endParaRPr/>
          </a:p>
        </p:txBody>
      </p:sp>
      <p:sp>
        <p:nvSpPr>
          <p:cNvPr id="3" name="Date Placeholder 2"/>
          <p:cNvSpPr>
            <a:spLocks noGrp="1"/>
          </p:cNvSpPr>
          <p:nvPr>
            <p:ph type="dt" sz="quarter" idx="1"/>
          </p:nvPr>
        </p:nvSpPr>
        <p:spPr>
          <a:xfrm>
            <a:off x="3829761" y="1"/>
            <a:ext cx="2929837" cy="497126"/>
          </a:xfrm>
          <a:prstGeom prst="rect">
            <a:avLst/>
          </a:prstGeom>
        </p:spPr>
        <p:txBody>
          <a:bodyPr vert="horz" lIns="91437" tIns="45718" rIns="91437" bIns="45718" rtlCol="0"/>
          <a:lstStyle>
            <a:lvl1pPr algn="r">
              <a:defRPr sz="1200"/>
            </a:lvl1pPr>
          </a:lstStyle>
          <a:p>
            <a:fld id="{784AA43A-3F76-4A13-9CD6-36134EB429E3}" type="datetimeFigureOut">
              <a:rPr lang="it-IT"/>
              <a:t>14/04/2016</a:t>
            </a:fld>
            <a:endParaRPr/>
          </a:p>
        </p:txBody>
      </p:sp>
      <p:sp>
        <p:nvSpPr>
          <p:cNvPr id="4" name="Footer Placeholder 3"/>
          <p:cNvSpPr>
            <a:spLocks noGrp="1"/>
          </p:cNvSpPr>
          <p:nvPr>
            <p:ph type="ftr" sz="quarter" idx="2"/>
          </p:nvPr>
        </p:nvSpPr>
        <p:spPr>
          <a:xfrm>
            <a:off x="1" y="9443663"/>
            <a:ext cx="2929837" cy="497126"/>
          </a:xfrm>
          <a:prstGeom prst="rect">
            <a:avLst/>
          </a:prstGeom>
        </p:spPr>
        <p:txBody>
          <a:bodyPr vert="horz" lIns="91437" tIns="45718" rIns="91437" bIns="45718" rtlCol="0" anchor="b"/>
          <a:lstStyle>
            <a:lvl1pPr algn="l">
              <a:defRPr sz="1200"/>
            </a:lvl1pPr>
          </a:lstStyle>
          <a:p>
            <a:endParaRPr/>
          </a:p>
        </p:txBody>
      </p:sp>
      <p:sp>
        <p:nvSpPr>
          <p:cNvPr id="5" name="Slide Number Placeholder 4"/>
          <p:cNvSpPr>
            <a:spLocks noGrp="1"/>
          </p:cNvSpPr>
          <p:nvPr>
            <p:ph type="sldNum" sz="quarter" idx="3"/>
          </p:nvPr>
        </p:nvSpPr>
        <p:spPr>
          <a:xfrm>
            <a:off x="3829761" y="9443663"/>
            <a:ext cx="2929837" cy="497126"/>
          </a:xfrm>
          <a:prstGeom prst="rect">
            <a:avLst/>
          </a:prstGeom>
        </p:spPr>
        <p:txBody>
          <a:bodyPr vert="horz" lIns="91437" tIns="45718" rIns="91437" bIns="45718" rtlCol="0" anchor="b"/>
          <a:lstStyle>
            <a:lvl1pPr algn="r">
              <a:defRPr sz="1200"/>
            </a:lvl1pPr>
          </a:lstStyle>
          <a:p>
            <a:fld id="{A850423A-8BCE-448E-A97B-03A88B2B12C1}" type="slidenum">
              <a:rPr/>
              <a:t>‹N›</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29837" cy="497126"/>
          </a:xfrm>
          <a:prstGeom prst="rect">
            <a:avLst/>
          </a:prstGeom>
        </p:spPr>
        <p:txBody>
          <a:bodyPr vert="horz" lIns="91437" tIns="45718" rIns="91437" bIns="45718" rtlCol="0"/>
          <a:lstStyle>
            <a:lvl1pPr algn="l">
              <a:defRPr sz="1200"/>
            </a:lvl1pPr>
          </a:lstStyle>
          <a:p>
            <a:endParaRPr/>
          </a:p>
        </p:txBody>
      </p:sp>
      <p:sp>
        <p:nvSpPr>
          <p:cNvPr id="3" name="Date Placeholder 2"/>
          <p:cNvSpPr>
            <a:spLocks noGrp="1"/>
          </p:cNvSpPr>
          <p:nvPr>
            <p:ph type="dt" idx="1"/>
          </p:nvPr>
        </p:nvSpPr>
        <p:spPr>
          <a:xfrm>
            <a:off x="3829761" y="1"/>
            <a:ext cx="2929837" cy="497126"/>
          </a:xfrm>
          <a:prstGeom prst="rect">
            <a:avLst/>
          </a:prstGeom>
        </p:spPr>
        <p:txBody>
          <a:bodyPr vert="horz" lIns="91437" tIns="45718" rIns="91437" bIns="45718" rtlCol="0"/>
          <a:lstStyle>
            <a:lvl1pPr algn="r">
              <a:defRPr sz="1200"/>
            </a:lvl1pPr>
          </a:lstStyle>
          <a:p>
            <a:fld id="{5F674A4F-2B7A-4ECB-A400-260B2FFC03C1}" type="datetimeFigureOut">
              <a:rPr lang="it-IT"/>
              <a:t>14/04/2016</a:t>
            </a:fld>
            <a:endParaRPr/>
          </a:p>
        </p:txBody>
      </p:sp>
      <p:sp>
        <p:nvSpPr>
          <p:cNvPr id="4" name="Slide Image Placeholder 3"/>
          <p:cNvSpPr>
            <a:spLocks noGrp="1" noRot="1" noChangeAspect="1"/>
          </p:cNvSpPr>
          <p:nvPr>
            <p:ph type="sldImg" idx="2"/>
          </p:nvPr>
        </p:nvSpPr>
        <p:spPr>
          <a:xfrm>
            <a:off x="68263" y="746125"/>
            <a:ext cx="6624637" cy="3727450"/>
          </a:xfrm>
          <a:prstGeom prst="rect">
            <a:avLst/>
          </a:prstGeom>
          <a:noFill/>
          <a:ln w="12700">
            <a:solidFill>
              <a:prstClr val="black"/>
            </a:solidFill>
          </a:ln>
        </p:spPr>
        <p:txBody>
          <a:bodyPr vert="horz" lIns="91437" tIns="45718" rIns="91437" bIns="45718" rtlCol="0" anchor="ctr"/>
          <a:lstStyle/>
          <a:p>
            <a:endParaRPr/>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37" tIns="45718" rIns="91437" bIns="45718"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1" y="9443663"/>
            <a:ext cx="2929837" cy="497126"/>
          </a:xfrm>
          <a:prstGeom prst="rect">
            <a:avLst/>
          </a:prstGeom>
        </p:spPr>
        <p:txBody>
          <a:bodyPr vert="horz" lIns="91437" tIns="45718" rIns="91437" bIns="45718" rtlCol="0" anchor="b"/>
          <a:lstStyle>
            <a:lvl1pPr algn="l">
              <a:defRPr sz="1200"/>
            </a:lvl1pPr>
          </a:lstStyle>
          <a:p>
            <a:endParaRPr/>
          </a:p>
        </p:txBody>
      </p:sp>
      <p:sp>
        <p:nvSpPr>
          <p:cNvPr id="7" name="Slide Number Placeholder 6"/>
          <p:cNvSpPr>
            <a:spLocks noGrp="1"/>
          </p:cNvSpPr>
          <p:nvPr>
            <p:ph type="sldNum" sz="quarter" idx="5"/>
          </p:nvPr>
        </p:nvSpPr>
        <p:spPr>
          <a:xfrm>
            <a:off x="3829761" y="9443663"/>
            <a:ext cx="2929837" cy="497126"/>
          </a:xfrm>
          <a:prstGeom prst="rect">
            <a:avLst/>
          </a:prstGeom>
        </p:spPr>
        <p:txBody>
          <a:bodyPr vert="horz" lIns="91437" tIns="45718" rIns="91437" bIns="45718" rtlCol="0" anchor="b"/>
          <a:lstStyle>
            <a:lvl1pPr algn="r">
              <a:defRPr sz="1200"/>
            </a:lvl1pPr>
          </a:lstStyle>
          <a:p>
            <a:fld id="{01F2A70B-78F2-4DCF-B53B-C990D2FAFB8A}" type="slidenum">
              <a:rPr/>
              <a:t>‹N›</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it-IT" smtClean="0"/>
              <a:t>Fare clic per modificare lo stile del titolo</a:t>
            </a:r>
            <a:endParaRP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14/04/2016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rPr lang="it-IT" smtClean="0"/>
              <a:t>Fare clic per modificare lo stile del titolo</a:t>
            </a:r>
            <a:endParaRP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14/04/2016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10"/>
          </p:nvPr>
        </p:nvSpPr>
        <p:spPr/>
        <p:txBody>
          <a:bodyPr/>
          <a:lstStyle/>
          <a:p>
            <a:fld id="{9AFE8FB1-0A7A-443E-AAF7-31D4FA1AA312}" type="datetimeFigureOut">
              <a:rPr lang="it-IT"/>
              <a:t>14/04/2016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it-IT" smtClean="0"/>
              <a:t>Fare clic per modificare lo stile del titolo</a:t>
            </a:r>
            <a:endParaRP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AFE8FB1-0A7A-443E-AAF7-31D4FA1AA312}" type="datetimeFigureOut">
              <a:rPr lang="it-IT"/>
              <a:t>14/04/2016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rPr lang="it-IT" smtClean="0"/>
              <a:t>Fare clic per modificare lo stile del titolo</a:t>
            </a:r>
            <a:endParaRP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9AFE8FB1-0A7A-443E-AAF7-31D4FA1AA312}" type="datetimeFigureOut">
              <a:rPr lang="it-IT"/>
              <a:t>14/04/2016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rPr lang="it-IT" smtClean="0"/>
              <a:t>Fare clic per modificare lo stile del titolo</a:t>
            </a:r>
            <a:endParaRP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7" name="Date Placeholder 6"/>
          <p:cNvSpPr>
            <a:spLocks noGrp="1"/>
          </p:cNvSpPr>
          <p:nvPr>
            <p:ph type="dt" sz="half" idx="10"/>
          </p:nvPr>
        </p:nvSpPr>
        <p:spPr/>
        <p:txBody>
          <a:bodyPr/>
          <a:lstStyle/>
          <a:p>
            <a:fld id="{9AFE8FB1-0A7A-443E-AAF7-31D4FA1AA312}" type="datetimeFigureOut">
              <a:rPr lang="it-IT"/>
              <a:t>14/04/2016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rPr lang="it-IT" smtClean="0"/>
              <a:t>Fare clic per modificare lo stile del titolo</a:t>
            </a:r>
            <a:endParaRPr/>
          </a:p>
        </p:txBody>
      </p:sp>
      <p:sp>
        <p:nvSpPr>
          <p:cNvPr id="3" name="Date Placeholder 2"/>
          <p:cNvSpPr>
            <a:spLocks noGrp="1"/>
          </p:cNvSpPr>
          <p:nvPr>
            <p:ph type="dt" sz="half" idx="10"/>
          </p:nvPr>
        </p:nvSpPr>
        <p:spPr/>
        <p:txBody>
          <a:bodyPr/>
          <a:lstStyle/>
          <a:p>
            <a:fld id="{9AFE8FB1-0A7A-443E-AAF7-31D4FA1AA312}" type="datetimeFigureOut">
              <a:rPr lang="it-IT"/>
              <a:t>14/04/2016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it-IT"/>
              <a:t>14/04/2016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14/04/2016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it-IT" smtClean="0"/>
              <a:t>Fare clic per modificare lo stile del titolo</a:t>
            </a:r>
            <a:endParaRP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AFE8FB1-0A7A-443E-AAF7-31D4FA1AA312}" type="datetimeFigureOut">
              <a:rPr lang="it-IT"/>
              <a:t>14/04/2016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‹N›</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it-IT" smtClean="0"/>
              <a:t>Fare clic per modificare lo stile del titolo</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it-IT"/>
              <a:pPr/>
              <a:t>14/04/2016</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‹N›</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80000"/>
        <a:buFont typeface="Wingdings" pitchFamily="2" charset="2"/>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80000"/>
        <a:buFont typeface="Wingdings" pitchFamily="2" charset="2"/>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uropa.eu/pol/enlarg/index_en.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defTabSz="914400">
              <a:lnSpc>
                <a:spcPct val="90000"/>
              </a:lnSpc>
              <a:spcBef>
                <a:spcPts val="0"/>
              </a:spcBef>
              <a:buNone/>
            </a:pPr>
            <a:r>
              <a:rPr lang="it-IT" sz="5400" b="0" i="0" dirty="0" smtClean="0">
                <a:solidFill>
                  <a:schemeClr val="tx1"/>
                </a:solidFill>
                <a:latin typeface="Consolas"/>
                <a:ea typeface="+mj-ea"/>
                <a:cs typeface="+mj-cs"/>
              </a:rPr>
              <a:t>L’ordinamento d</a:t>
            </a:r>
            <a:r>
              <a:rPr lang="it-IT" dirty="0" smtClean="0">
                <a:latin typeface="Consolas"/>
              </a:rPr>
              <a:t>elle fonti dell’Unione europea</a:t>
            </a:r>
            <a:endParaRPr lang="it-IT" sz="5400" b="0" i="0" dirty="0">
              <a:solidFill>
                <a:schemeClr val="tx1"/>
              </a:solidFill>
              <a:latin typeface="Consolas"/>
              <a:ea typeface="+mj-ea"/>
              <a:cs typeface="+mj-cs"/>
            </a:endParaRPr>
          </a:p>
        </p:txBody>
      </p:sp>
      <p:sp>
        <p:nvSpPr>
          <p:cNvPr id="3" name="Subtitle 2"/>
          <p:cNvSpPr>
            <a:spLocks noGrp="1"/>
          </p:cNvSpPr>
          <p:nvPr>
            <p:ph type="subTitle" idx="1"/>
          </p:nvPr>
        </p:nvSpPr>
        <p:spPr/>
        <p:txBody>
          <a:bodyPr/>
          <a:lstStyle/>
          <a:p>
            <a:pPr marL="0" indent="0" algn="l">
              <a:spcBef>
                <a:spcPts val="0"/>
              </a:spcBef>
              <a:buNone/>
            </a:pPr>
            <a:r>
              <a:rPr lang="it-IT" b="0" i="0" dirty="0" smtClean="0">
                <a:solidFill>
                  <a:schemeClr val="tx1">
                    <a:tint val="75000"/>
                  </a:schemeClr>
                </a:solidFill>
              </a:rPr>
              <a:t>Il diritto primario, intermedio e derivato dell’Unione europea</a:t>
            </a:r>
            <a:endParaRPr lang="it-IT" b="0" i="0" dirty="0">
              <a:solidFill>
                <a:schemeClr val="tx1">
                  <a:tint val="75000"/>
                </a:schemeClr>
              </a:solidFill>
            </a:endParaRP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Emendamenti derivanti dalla procedura di adesione di nuovi Stati membri (art. 49 TUE)</a:t>
            </a:r>
            <a:endParaRPr lang="it-IT" dirty="0"/>
          </a:p>
        </p:txBody>
      </p:sp>
      <p:sp>
        <p:nvSpPr>
          <p:cNvPr id="3" name="Segnaposto contenuto 2"/>
          <p:cNvSpPr>
            <a:spLocks noGrp="1"/>
          </p:cNvSpPr>
          <p:nvPr>
            <p:ph idx="1"/>
          </p:nvPr>
        </p:nvSpPr>
        <p:spPr/>
        <p:txBody>
          <a:bodyPr>
            <a:normAutofit fontScale="92500"/>
          </a:bodyPr>
          <a:lstStyle/>
          <a:p>
            <a:r>
              <a:rPr lang="it-IT" dirty="0"/>
              <a:t>Le modifiche </a:t>
            </a:r>
            <a:r>
              <a:rPr lang="it-IT" dirty="0" smtClean="0"/>
              <a:t>«istituzionali»: </a:t>
            </a:r>
            <a:r>
              <a:rPr lang="it-IT" b="1" dirty="0">
                <a:solidFill>
                  <a:srgbClr val="FF0000"/>
                </a:solidFill>
              </a:rPr>
              <a:t>la procedura di adesione </a:t>
            </a:r>
            <a:r>
              <a:rPr lang="it-IT" dirty="0"/>
              <a:t>di nuovi Stati membri (art. 49 TUE</a:t>
            </a:r>
            <a:r>
              <a:rPr lang="it-IT" dirty="0" smtClean="0"/>
              <a:t>)</a:t>
            </a:r>
          </a:p>
          <a:p>
            <a:r>
              <a:rPr lang="it-IT" b="1" dirty="0" smtClean="0">
                <a:solidFill>
                  <a:srgbClr val="FF0000"/>
                </a:solidFill>
              </a:rPr>
              <a:t>Fase istituzionale e preliminare</a:t>
            </a:r>
            <a:r>
              <a:rPr lang="it-IT" dirty="0" smtClean="0"/>
              <a:t>:</a:t>
            </a:r>
            <a:r>
              <a:rPr lang="it-IT" b="1" dirty="0" smtClean="0"/>
              <a:t> a) </a:t>
            </a:r>
            <a:r>
              <a:rPr lang="it-IT" b="1" u="sng" dirty="0" smtClean="0">
                <a:solidFill>
                  <a:srgbClr val="FF0000"/>
                </a:solidFill>
              </a:rPr>
              <a:t>domanda</a:t>
            </a:r>
            <a:r>
              <a:rPr lang="it-IT" u="sng" dirty="0" smtClean="0">
                <a:solidFill>
                  <a:srgbClr val="FF0000"/>
                </a:solidFill>
              </a:rPr>
              <a:t> </a:t>
            </a:r>
            <a:r>
              <a:rPr lang="it-IT" u="sng" dirty="0">
                <a:solidFill>
                  <a:srgbClr val="FF0000"/>
                </a:solidFill>
              </a:rPr>
              <a:t>al Consiglio </a:t>
            </a:r>
            <a:r>
              <a:rPr lang="it-IT" dirty="0"/>
              <a:t>di uno </a:t>
            </a:r>
            <a:r>
              <a:rPr lang="it-IT" u="sng" dirty="0"/>
              <a:t>Stato</a:t>
            </a:r>
            <a:r>
              <a:rPr lang="it-IT" dirty="0"/>
              <a:t> che presenti </a:t>
            </a:r>
            <a:r>
              <a:rPr lang="it-IT" dirty="0">
                <a:solidFill>
                  <a:srgbClr val="FF0000"/>
                </a:solidFill>
              </a:rPr>
              <a:t>certi requisiti </a:t>
            </a:r>
            <a:r>
              <a:rPr lang="it-IT" dirty="0" smtClean="0">
                <a:solidFill>
                  <a:srgbClr val="FF0000"/>
                </a:solidFill>
              </a:rPr>
              <a:t>geografici e valoriali</a:t>
            </a:r>
            <a:r>
              <a:rPr lang="it-IT" dirty="0" smtClean="0"/>
              <a:t> (Stato </a:t>
            </a:r>
            <a:r>
              <a:rPr lang="it-IT" dirty="0"/>
              <a:t>“europeo”, “che rispetti i valori di cui all'art. 2” e che “si impegni a promuoverli”); </a:t>
            </a:r>
          </a:p>
          <a:p>
            <a:r>
              <a:rPr lang="it-IT" dirty="0" smtClean="0"/>
              <a:t>b</a:t>
            </a:r>
            <a:r>
              <a:rPr lang="it-IT" b="1" u="sng" dirty="0" smtClean="0">
                <a:solidFill>
                  <a:srgbClr val="FF0000"/>
                </a:solidFill>
              </a:rPr>
              <a:t>) informazione </a:t>
            </a:r>
            <a:r>
              <a:rPr lang="it-IT" dirty="0"/>
              <a:t>a beneficio del Parlamento europeo e dei parlamenti nazionali; </a:t>
            </a:r>
            <a:endParaRPr lang="it-IT" dirty="0" smtClean="0"/>
          </a:p>
          <a:p>
            <a:r>
              <a:rPr lang="it-IT" dirty="0"/>
              <a:t>c</a:t>
            </a:r>
            <a:r>
              <a:rPr lang="it-IT" dirty="0" smtClean="0"/>
              <a:t>) </a:t>
            </a:r>
            <a:r>
              <a:rPr lang="it-IT" u="sng" dirty="0" smtClean="0">
                <a:solidFill>
                  <a:srgbClr val="FF0000"/>
                </a:solidFill>
              </a:rPr>
              <a:t>decisione </a:t>
            </a:r>
            <a:r>
              <a:rPr lang="it-IT" u="sng" dirty="0">
                <a:solidFill>
                  <a:srgbClr val="FF0000"/>
                </a:solidFill>
              </a:rPr>
              <a:t>del </a:t>
            </a:r>
            <a:r>
              <a:rPr lang="it-IT" b="1" u="sng" dirty="0">
                <a:solidFill>
                  <a:srgbClr val="FF0000"/>
                </a:solidFill>
              </a:rPr>
              <a:t>Consiglio</a:t>
            </a:r>
            <a:r>
              <a:rPr lang="it-IT" u="sng" dirty="0"/>
              <a:t>:</a:t>
            </a:r>
            <a:r>
              <a:rPr lang="it-IT" dirty="0"/>
              <a:t> che si pronuncia all'unanimità sulla candidatura, previa </a:t>
            </a:r>
            <a:r>
              <a:rPr lang="it-IT" u="sng" dirty="0"/>
              <a:t>approvazione del PE</a:t>
            </a:r>
            <a:r>
              <a:rPr lang="it-IT" dirty="0"/>
              <a:t>, che si pronuncia a maggioranza dei suoi membri, e previa consultazione della </a:t>
            </a:r>
            <a:r>
              <a:rPr lang="it-IT" dirty="0" smtClean="0"/>
              <a:t>Commissione;</a:t>
            </a:r>
            <a:endParaRPr lang="it-IT" dirty="0"/>
          </a:p>
        </p:txBody>
      </p:sp>
    </p:spTree>
    <p:extLst>
      <p:ext uri="{BB962C8B-B14F-4D97-AF65-F5344CB8AC3E}">
        <p14:creationId xmlns:p14="http://schemas.microsoft.com/office/powerpoint/2010/main" val="4041163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requisiti sostanziali per l’adesione</a:t>
            </a:r>
            <a:endParaRPr lang="it-IT" dirty="0"/>
          </a:p>
        </p:txBody>
      </p:sp>
      <p:sp>
        <p:nvSpPr>
          <p:cNvPr id="3" name="Segnaposto contenuto 2"/>
          <p:cNvSpPr>
            <a:spLocks noGrp="1"/>
          </p:cNvSpPr>
          <p:nvPr>
            <p:ph idx="1"/>
          </p:nvPr>
        </p:nvSpPr>
        <p:spPr/>
        <p:txBody>
          <a:bodyPr>
            <a:normAutofit fontScale="92500" lnSpcReduction="10000"/>
          </a:bodyPr>
          <a:lstStyle/>
          <a:p>
            <a:r>
              <a:rPr lang="it-IT" dirty="0"/>
              <a:t>-</a:t>
            </a:r>
            <a:r>
              <a:rPr lang="it-IT" b="1" u="sng" dirty="0">
                <a:solidFill>
                  <a:srgbClr val="FF0000"/>
                </a:solidFill>
              </a:rPr>
              <a:t>requisiti sostanziali</a:t>
            </a:r>
            <a:r>
              <a:rPr lang="it-IT" u="sng" dirty="0"/>
              <a:t> (innovazione)</a:t>
            </a:r>
            <a:r>
              <a:rPr lang="it-IT" dirty="0"/>
              <a:t>: “si tiene conto dei </a:t>
            </a:r>
            <a:r>
              <a:rPr lang="it-IT" b="1" dirty="0">
                <a:solidFill>
                  <a:srgbClr val="FF0000"/>
                </a:solidFill>
              </a:rPr>
              <a:t>criteri di ammissibilità convenuti dal Consiglio europeo</a:t>
            </a:r>
            <a:r>
              <a:rPr lang="it-IT" dirty="0"/>
              <a:t>” (attualmente, </a:t>
            </a:r>
            <a:r>
              <a:rPr lang="it-IT" u="sng" dirty="0"/>
              <a:t>criteri di </a:t>
            </a:r>
            <a:r>
              <a:rPr lang="it-IT" u="sng" dirty="0" err="1" smtClean="0"/>
              <a:t>Copenhagen</a:t>
            </a:r>
            <a:r>
              <a:rPr lang="it-IT" u="sng" dirty="0" smtClean="0"/>
              <a:t>)</a:t>
            </a:r>
            <a:r>
              <a:rPr lang="it-IT" dirty="0" smtClean="0"/>
              <a:t>: </a:t>
            </a:r>
          </a:p>
          <a:p>
            <a:r>
              <a:rPr lang="it-IT" dirty="0" smtClean="0"/>
              <a:t>a</a:t>
            </a:r>
            <a:r>
              <a:rPr lang="it-IT" dirty="0"/>
              <a:t>) </a:t>
            </a:r>
            <a:r>
              <a:rPr lang="it-IT" b="1" dirty="0">
                <a:solidFill>
                  <a:srgbClr val="FF0000"/>
                </a:solidFill>
              </a:rPr>
              <a:t>criteri politici</a:t>
            </a:r>
            <a:r>
              <a:rPr lang="it-IT" dirty="0"/>
              <a:t>: stabilità istituzionale, democrazia, legalità, diritti umani e protezione delle minoranze; </a:t>
            </a:r>
            <a:endParaRPr lang="it-IT" dirty="0" smtClean="0"/>
          </a:p>
          <a:p>
            <a:r>
              <a:rPr lang="it-IT" dirty="0" smtClean="0"/>
              <a:t>b</a:t>
            </a:r>
            <a:r>
              <a:rPr lang="it-IT" dirty="0"/>
              <a:t>) </a:t>
            </a:r>
            <a:r>
              <a:rPr lang="it-IT" b="1" dirty="0">
                <a:solidFill>
                  <a:srgbClr val="FF0000"/>
                </a:solidFill>
              </a:rPr>
              <a:t>criteri economici</a:t>
            </a:r>
            <a:r>
              <a:rPr lang="it-IT" dirty="0"/>
              <a:t>: economia di mercato </a:t>
            </a:r>
            <a:r>
              <a:rPr lang="it-IT" dirty="0" smtClean="0"/>
              <a:t>effettiva (</a:t>
            </a:r>
            <a:r>
              <a:rPr lang="it-IT" dirty="0" err="1" smtClean="0"/>
              <a:t>workable</a:t>
            </a:r>
            <a:r>
              <a:rPr lang="it-IT" dirty="0" smtClean="0"/>
              <a:t>) </a:t>
            </a:r>
            <a:r>
              <a:rPr lang="it-IT" dirty="0"/>
              <a:t>in grado di rispondere alle pressioni concorrenziali e alle forze del mercato interno; </a:t>
            </a:r>
            <a:endParaRPr lang="it-IT" dirty="0" smtClean="0"/>
          </a:p>
          <a:p>
            <a:r>
              <a:rPr lang="it-IT" b="1" dirty="0" smtClean="0"/>
              <a:t>c) </a:t>
            </a:r>
            <a:r>
              <a:rPr lang="it-IT" b="1" dirty="0" smtClean="0">
                <a:solidFill>
                  <a:srgbClr val="FF0000"/>
                </a:solidFill>
              </a:rPr>
              <a:t>criterio </a:t>
            </a:r>
            <a:r>
              <a:rPr lang="it-IT" b="1" dirty="0">
                <a:solidFill>
                  <a:srgbClr val="FF0000"/>
                </a:solidFill>
              </a:rPr>
              <a:t>dell’</a:t>
            </a:r>
            <a:r>
              <a:rPr lang="it-IT" b="1" dirty="0" err="1">
                <a:solidFill>
                  <a:srgbClr val="FF0000"/>
                </a:solidFill>
              </a:rPr>
              <a:t>acquis</a:t>
            </a:r>
            <a:r>
              <a:rPr lang="it-IT" dirty="0"/>
              <a:t>: capacità d’assunzione degli obblighi relativi all’appartenenza all’Unione) (art. 49 co. 1). </a:t>
            </a:r>
            <a:endParaRPr lang="it-IT" dirty="0" smtClean="0"/>
          </a:p>
          <a:p>
            <a:r>
              <a:rPr lang="it-IT" dirty="0" smtClean="0"/>
              <a:t>Nota bene: </a:t>
            </a:r>
            <a:r>
              <a:rPr lang="it-IT" dirty="0"/>
              <a:t>le condizioni sostanziali dell'adesione dipendono </a:t>
            </a:r>
            <a:r>
              <a:rPr lang="it-IT" dirty="0" smtClean="0"/>
              <a:t>da valutazioni </a:t>
            </a:r>
            <a:r>
              <a:rPr lang="it-IT" dirty="0"/>
              <a:t>degli organi politici della CEE, degli Stati membri e degli Stati candidati (</a:t>
            </a:r>
            <a:r>
              <a:rPr lang="it-IT" i="1" u="sng" dirty="0" err="1">
                <a:solidFill>
                  <a:srgbClr val="FF0000"/>
                </a:solidFill>
              </a:rPr>
              <a:t>Mattheus</a:t>
            </a:r>
            <a:r>
              <a:rPr lang="it-IT" dirty="0"/>
              <a:t>, 22.11.1978, 93/78</a:t>
            </a:r>
            <a:r>
              <a:rPr lang="it-IT" dirty="0" smtClean="0"/>
              <a:t>) (v. anche procedura ex </a:t>
            </a:r>
            <a:r>
              <a:rPr lang="it-IT" u="sng" dirty="0" smtClean="0">
                <a:solidFill>
                  <a:srgbClr val="FF0000"/>
                </a:solidFill>
              </a:rPr>
              <a:t>art. 7 TUE</a:t>
            </a:r>
            <a:r>
              <a:rPr lang="it-IT" dirty="0" smtClean="0"/>
              <a:t>)</a:t>
            </a:r>
            <a:endParaRPr lang="it-IT" dirty="0"/>
          </a:p>
          <a:p>
            <a:endParaRPr lang="it-IT" dirty="0"/>
          </a:p>
        </p:txBody>
      </p:sp>
    </p:spTree>
    <p:extLst>
      <p:ext uri="{BB962C8B-B14F-4D97-AF65-F5344CB8AC3E}">
        <p14:creationId xmlns:p14="http://schemas.microsoft.com/office/powerpoint/2010/main" val="119382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la procedura di adesione: la fase internazionale (convenzionale)</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a:solidFill>
                  <a:srgbClr val="FF0000"/>
                </a:solidFill>
              </a:rPr>
              <a:t>Fase internazionale</a:t>
            </a:r>
            <a:r>
              <a:rPr lang="it-IT" dirty="0"/>
              <a:t>: d) definizione in via “negoziale”, tra gli Stati membri e lo Stato o gli Stati candidati all'adesione, delle condizioni per l'ammissione e degli adattamenti ai trattati necessari; </a:t>
            </a:r>
          </a:p>
          <a:p>
            <a:r>
              <a:rPr lang="it-IT" dirty="0"/>
              <a:t>e) </a:t>
            </a:r>
            <a:r>
              <a:rPr lang="it-IT" b="1" u="sng" dirty="0">
                <a:solidFill>
                  <a:srgbClr val="FF0000"/>
                </a:solidFill>
              </a:rPr>
              <a:t>Trattato di adesione</a:t>
            </a:r>
            <a:r>
              <a:rPr lang="it-IT" dirty="0"/>
              <a:t>, e allegato </a:t>
            </a:r>
            <a:r>
              <a:rPr lang="it-IT" b="1" u="sng" dirty="0">
                <a:solidFill>
                  <a:srgbClr val="FF0000"/>
                </a:solidFill>
              </a:rPr>
              <a:t>Atto relativo all'adesione</a:t>
            </a:r>
            <a:r>
              <a:rPr lang="it-IT" dirty="0"/>
              <a:t>, sottoposto a firma e ratifica da parte di </a:t>
            </a:r>
            <a:r>
              <a:rPr lang="it-IT" b="1" dirty="0"/>
              <a:t>tutti gli Stati coinvolti</a:t>
            </a:r>
            <a:r>
              <a:rPr lang="it-IT" dirty="0"/>
              <a:t>, gli “Stati contraenti” (ossia gli Stati membri e gli Stati candidati, </a:t>
            </a:r>
            <a:r>
              <a:rPr lang="it-IT" u="sng" dirty="0"/>
              <a:t>su base bilaterale</a:t>
            </a:r>
            <a:r>
              <a:rPr lang="it-IT" dirty="0"/>
              <a:t>): in conformità alle “loro rispettive norme costituzionali”, art. 49, comma 3, in fine (</a:t>
            </a:r>
            <a:r>
              <a:rPr lang="it-IT" u="sng" dirty="0"/>
              <a:t>parametro “giuridico”</a:t>
            </a:r>
            <a:r>
              <a:rPr lang="it-IT" dirty="0"/>
              <a:t>?)</a:t>
            </a:r>
          </a:p>
          <a:p>
            <a:r>
              <a:rPr lang="it-IT" dirty="0"/>
              <a:t>La prassi: controllo del Consiglio europeo; fase preliminare degli accordi di pre-adesione (art. 218, par. 8 e art. 212 TFUE), conclusi all’unanimità dal Consiglio (vedi </a:t>
            </a:r>
            <a:r>
              <a:rPr lang="it-IT" dirty="0">
                <a:hlinkClick r:id="rId2"/>
              </a:rPr>
              <a:t>http://europa.eu/</a:t>
            </a:r>
            <a:r>
              <a:rPr lang="it-IT" dirty="0" err="1">
                <a:hlinkClick r:id="rId2"/>
              </a:rPr>
              <a:t>pol</a:t>
            </a:r>
            <a:r>
              <a:rPr lang="it-IT" dirty="0">
                <a:hlinkClick r:id="rId2"/>
              </a:rPr>
              <a:t>/</a:t>
            </a:r>
            <a:r>
              <a:rPr lang="it-IT" dirty="0" err="1">
                <a:hlinkClick r:id="rId2"/>
              </a:rPr>
              <a:t>enlarg</a:t>
            </a:r>
            <a:r>
              <a:rPr lang="it-IT" dirty="0">
                <a:hlinkClick r:id="rId2"/>
              </a:rPr>
              <a:t>/index_en.htm</a:t>
            </a:r>
            <a:r>
              <a:rPr lang="it-IT" dirty="0"/>
              <a:t>); procedura di pre-adesione in tre fasi: prospettiva di adesione (candidati «potenziali»: Bosnia Erzegovina, Kosovo); conferimento dello </a:t>
            </a:r>
            <a:r>
              <a:rPr lang="it-IT" dirty="0">
                <a:solidFill>
                  <a:srgbClr val="FF0000"/>
                </a:solidFill>
              </a:rPr>
              <a:t>status di candidato (Montenegro, Serbia, Turchia)</a:t>
            </a:r>
            <a:r>
              <a:rPr lang="it-IT" dirty="0"/>
              <a:t>; avvio di formali negoziati di adesione (accordi di pre-adesione)</a:t>
            </a:r>
          </a:p>
          <a:p>
            <a:endParaRPr lang="it-IT" dirty="0"/>
          </a:p>
        </p:txBody>
      </p:sp>
    </p:spTree>
    <p:extLst>
      <p:ext uri="{BB962C8B-B14F-4D97-AF65-F5344CB8AC3E}">
        <p14:creationId xmlns:p14="http://schemas.microsoft.com/office/powerpoint/2010/main" val="3137022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procedura di recesso dall’Unione</a:t>
            </a:r>
            <a:endParaRPr lang="it-IT" dirty="0"/>
          </a:p>
        </p:txBody>
      </p:sp>
      <p:sp>
        <p:nvSpPr>
          <p:cNvPr id="3" name="Segnaposto contenuto 2"/>
          <p:cNvSpPr>
            <a:spLocks noGrp="1"/>
          </p:cNvSpPr>
          <p:nvPr>
            <p:ph idx="1"/>
          </p:nvPr>
        </p:nvSpPr>
        <p:spPr/>
        <p:txBody>
          <a:bodyPr>
            <a:normAutofit/>
          </a:bodyPr>
          <a:lstStyle/>
          <a:p>
            <a:r>
              <a:rPr lang="it-IT" dirty="0" smtClean="0"/>
              <a:t>La </a:t>
            </a:r>
            <a:r>
              <a:rPr lang="it-IT" b="1" u="sng" dirty="0">
                <a:solidFill>
                  <a:srgbClr val="FF0000"/>
                </a:solidFill>
              </a:rPr>
              <a:t>procedura di recesso</a:t>
            </a:r>
            <a:r>
              <a:rPr lang="it-IT" b="1" dirty="0">
                <a:solidFill>
                  <a:srgbClr val="FF0000"/>
                </a:solidFill>
              </a:rPr>
              <a:t> </a:t>
            </a:r>
            <a:r>
              <a:rPr lang="it-IT" dirty="0"/>
              <a:t>(art. 50 </a:t>
            </a:r>
            <a:r>
              <a:rPr lang="it-IT" dirty="0" smtClean="0"/>
              <a:t>TUE: innovazione di Lisbona): </a:t>
            </a:r>
            <a:r>
              <a:rPr lang="it-IT" dirty="0"/>
              <a:t>notifica al Consiglio europeo; recesso </a:t>
            </a:r>
            <a:r>
              <a:rPr lang="it-IT" dirty="0" smtClean="0"/>
              <a:t>sostanzialmente unilaterale </a:t>
            </a:r>
            <a:r>
              <a:rPr lang="it-IT" dirty="0"/>
              <a:t>decorsi 2 </a:t>
            </a:r>
            <a:r>
              <a:rPr lang="it-IT" dirty="0" smtClean="0"/>
              <a:t>anni; possibilità di </a:t>
            </a:r>
            <a:r>
              <a:rPr lang="it-IT" dirty="0"/>
              <a:t>accordo sulle «modalità del recesso», </a:t>
            </a:r>
            <a:r>
              <a:rPr lang="it-IT" dirty="0" smtClean="0"/>
              <a:t>«tenendo conto </a:t>
            </a:r>
            <a:r>
              <a:rPr lang="it-IT" dirty="0" err="1" smtClean="0"/>
              <a:t>deel</a:t>
            </a:r>
            <a:r>
              <a:rPr lang="it-IT" dirty="0" smtClean="0"/>
              <a:t> quadro delle future relazioni con l’Unione», concluso </a:t>
            </a:r>
            <a:r>
              <a:rPr lang="it-IT" dirty="0"/>
              <a:t>dal Consiglio previa approvazione del Parlamento europeo (art. 218, par. 3 TFUE e art. 50, par 2 TUE</a:t>
            </a:r>
            <a:r>
              <a:rPr lang="it-IT" dirty="0" smtClean="0"/>
              <a:t>).</a:t>
            </a:r>
          </a:p>
          <a:p>
            <a:r>
              <a:rPr lang="it-IT" dirty="0" smtClean="0"/>
              <a:t>Lo Stato che ha receduto </a:t>
            </a:r>
            <a:r>
              <a:rPr lang="it-IT" u="sng" dirty="0" smtClean="0">
                <a:solidFill>
                  <a:srgbClr val="FF0000"/>
                </a:solidFill>
              </a:rPr>
              <a:t>può </a:t>
            </a:r>
            <a:r>
              <a:rPr lang="it-IT" u="sng" dirty="0" err="1" smtClean="0">
                <a:solidFill>
                  <a:srgbClr val="FF0000"/>
                </a:solidFill>
              </a:rPr>
              <a:t>ri</a:t>
            </a:r>
            <a:r>
              <a:rPr lang="it-IT" u="sng" dirty="0" smtClean="0">
                <a:solidFill>
                  <a:srgbClr val="FF0000"/>
                </a:solidFill>
              </a:rPr>
              <a:t>-aderire </a:t>
            </a:r>
            <a:r>
              <a:rPr lang="it-IT" dirty="0" smtClean="0"/>
              <a:t>all’Unione solo attraverso la procedura di adesione (art. 49 TUE)</a:t>
            </a:r>
            <a:endParaRPr lang="it-IT" dirty="0"/>
          </a:p>
        </p:txBody>
      </p:sp>
    </p:spTree>
    <p:extLst>
      <p:ext uri="{BB962C8B-B14F-4D97-AF65-F5344CB8AC3E}">
        <p14:creationId xmlns:p14="http://schemas.microsoft.com/office/powerpoint/2010/main" val="2848615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a:t>
            </a:r>
            <a:r>
              <a:rPr lang="it-IT" dirty="0" smtClean="0">
                <a:solidFill>
                  <a:srgbClr val="FF0000"/>
                </a:solidFill>
              </a:rPr>
              <a:t>limiti procedurali</a:t>
            </a:r>
            <a:r>
              <a:rPr lang="it-IT" dirty="0" smtClean="0"/>
              <a:t> all’esercizio del potere di revisione</a:t>
            </a:r>
            <a:endParaRPr lang="it-IT" dirty="0"/>
          </a:p>
        </p:txBody>
      </p:sp>
      <p:sp>
        <p:nvSpPr>
          <p:cNvPr id="3" name="Segnaposto contenuto 2"/>
          <p:cNvSpPr>
            <a:spLocks noGrp="1"/>
          </p:cNvSpPr>
          <p:nvPr>
            <p:ph idx="1"/>
          </p:nvPr>
        </p:nvSpPr>
        <p:spPr/>
        <p:txBody>
          <a:bodyPr>
            <a:normAutofit fontScale="92500" lnSpcReduction="20000"/>
          </a:bodyPr>
          <a:lstStyle/>
          <a:p>
            <a:r>
              <a:rPr lang="it-IT" dirty="0"/>
              <a:t>Il </a:t>
            </a:r>
            <a:r>
              <a:rPr lang="it-IT" b="1" dirty="0">
                <a:solidFill>
                  <a:srgbClr val="FF0000"/>
                </a:solidFill>
              </a:rPr>
              <a:t>concetto di </a:t>
            </a:r>
            <a:r>
              <a:rPr lang="it-IT" b="1" u="sng" dirty="0" err="1">
                <a:solidFill>
                  <a:srgbClr val="FF0000"/>
                </a:solidFill>
              </a:rPr>
              <a:t>immodificabilità</a:t>
            </a:r>
            <a:r>
              <a:rPr lang="it-IT" b="1" u="sng" dirty="0">
                <a:solidFill>
                  <a:srgbClr val="FF0000"/>
                </a:solidFill>
              </a:rPr>
              <a:t> per via di mera prassi </a:t>
            </a:r>
            <a:r>
              <a:rPr lang="it-IT" b="1" dirty="0">
                <a:solidFill>
                  <a:srgbClr val="FF0000"/>
                </a:solidFill>
              </a:rPr>
              <a:t>(rigidità dei Trattati) </a:t>
            </a:r>
            <a:r>
              <a:rPr lang="it-IT" dirty="0"/>
              <a:t>e la prospettiva «costituzionale» o «internazionale». La giurisprudenza </a:t>
            </a:r>
            <a:r>
              <a:rPr lang="it-IT" i="1" u="sng" dirty="0" err="1">
                <a:solidFill>
                  <a:srgbClr val="FF0000"/>
                </a:solidFill>
              </a:rPr>
              <a:t>Defrenne</a:t>
            </a:r>
            <a:r>
              <a:rPr lang="it-IT" dirty="0"/>
              <a:t>, 8.4.1976, 43/75 e i suoi epigoni.</a:t>
            </a:r>
          </a:p>
          <a:p>
            <a:r>
              <a:rPr lang="it-IT" dirty="0"/>
              <a:t>La </a:t>
            </a:r>
            <a:r>
              <a:rPr lang="it-IT" i="1" dirty="0">
                <a:solidFill>
                  <a:srgbClr val="FF0000"/>
                </a:solidFill>
              </a:rPr>
              <a:t>prassi del Consiglio europeo «agevolativa» della ratifica da parte di Stati membri «renitenti</a:t>
            </a:r>
            <a:r>
              <a:rPr lang="it-IT" i="1" dirty="0" smtClean="0">
                <a:solidFill>
                  <a:srgbClr val="FF0000"/>
                </a:solidFill>
              </a:rPr>
              <a:t>» </a:t>
            </a:r>
            <a:r>
              <a:rPr lang="it-IT" dirty="0" smtClean="0"/>
              <a:t>(v. anche art. 48 par. 5 TUE): </a:t>
            </a:r>
            <a:r>
              <a:rPr lang="it-IT" dirty="0"/>
              <a:t>a) impegni di modifica futura o b) soluzioni interpretative del diritto primario; c) decisione </a:t>
            </a:r>
            <a:r>
              <a:rPr lang="it-IT" dirty="0" smtClean="0"/>
              <a:t>«</a:t>
            </a:r>
            <a:r>
              <a:rPr lang="it-IT" dirty="0" err="1" smtClean="0"/>
              <a:t>Brexit</a:t>
            </a:r>
            <a:r>
              <a:rPr lang="it-IT" dirty="0" smtClean="0"/>
              <a:t>», 19.2.2016, Capi di Stato o di Governo degli Stati membri riuniti in sede di Consiglio europeo (interpretazione dei Trattati e modifica «a termine» del diritto derivato). </a:t>
            </a:r>
            <a:endParaRPr lang="it-IT" dirty="0"/>
          </a:p>
          <a:p>
            <a:r>
              <a:rPr lang="it-IT" dirty="0"/>
              <a:t>Valutazione: </a:t>
            </a:r>
            <a:r>
              <a:rPr lang="it-IT" dirty="0" smtClean="0"/>
              <a:t>«</a:t>
            </a:r>
            <a:r>
              <a:rPr lang="it-IT" dirty="0"/>
              <a:t>accordo politico» </a:t>
            </a:r>
            <a:r>
              <a:rPr lang="it-IT" dirty="0" smtClean="0"/>
              <a:t>raggiunto in Consiglio europeo? esercizio di potere «costituente</a:t>
            </a:r>
            <a:r>
              <a:rPr lang="it-IT" dirty="0"/>
              <a:t>» (art. 48, par. 6, TUE)? accordo in forma semplificata fra </a:t>
            </a:r>
            <a:r>
              <a:rPr lang="it-IT" dirty="0" smtClean="0"/>
              <a:t>Stati </a:t>
            </a:r>
            <a:r>
              <a:rPr lang="it-IT" dirty="0"/>
              <a:t>membri, sulla modifica o sull’interpretazione dei trattati, di valore giuridico «internazionalistico»?</a:t>
            </a:r>
          </a:p>
          <a:p>
            <a:r>
              <a:rPr lang="it-IT" u="sng" dirty="0">
                <a:solidFill>
                  <a:srgbClr val="FF0000"/>
                </a:solidFill>
              </a:rPr>
              <a:t>Limiti «costituzionali» all’impiego </a:t>
            </a:r>
            <a:r>
              <a:rPr lang="it-IT" dirty="0"/>
              <a:t>del potere di </a:t>
            </a:r>
            <a:r>
              <a:rPr lang="it-IT" dirty="0" smtClean="0"/>
              <a:t>revisione </a:t>
            </a:r>
            <a:endParaRPr lang="it-IT" dirty="0"/>
          </a:p>
          <a:p>
            <a:endParaRPr lang="it-IT" dirty="0"/>
          </a:p>
        </p:txBody>
      </p:sp>
    </p:spTree>
    <p:extLst>
      <p:ext uri="{BB962C8B-B14F-4D97-AF65-F5344CB8AC3E}">
        <p14:creationId xmlns:p14="http://schemas.microsoft.com/office/powerpoint/2010/main" val="248218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 </a:t>
            </a:r>
            <a:r>
              <a:rPr lang="it-IT" dirty="0" smtClean="0">
                <a:solidFill>
                  <a:srgbClr val="FF0000"/>
                </a:solidFill>
              </a:rPr>
              <a:t>limiti costituzionali alla revisione </a:t>
            </a:r>
            <a:r>
              <a:rPr lang="it-IT" dirty="0" smtClean="0"/>
              <a:t>(i super-principi)</a:t>
            </a:r>
            <a:endParaRPr lang="it-IT" dirty="0"/>
          </a:p>
        </p:txBody>
      </p:sp>
      <p:sp>
        <p:nvSpPr>
          <p:cNvPr id="3" name="Segnaposto contenuto 2"/>
          <p:cNvSpPr>
            <a:spLocks noGrp="1"/>
          </p:cNvSpPr>
          <p:nvPr>
            <p:ph idx="1"/>
          </p:nvPr>
        </p:nvSpPr>
        <p:spPr/>
        <p:txBody>
          <a:bodyPr>
            <a:normAutofit/>
          </a:bodyPr>
          <a:lstStyle/>
          <a:p>
            <a:r>
              <a:rPr lang="it-IT" dirty="0" smtClean="0"/>
              <a:t>Da affermazioni della giurisprudenza: è escluso dalla modificabilità le norme costituenti </a:t>
            </a:r>
            <a:r>
              <a:rPr lang="it-IT" i="1" dirty="0" smtClean="0">
                <a:solidFill>
                  <a:srgbClr val="FF0000"/>
                </a:solidFill>
              </a:rPr>
              <a:t>il </a:t>
            </a:r>
            <a:r>
              <a:rPr lang="it-IT" i="1" dirty="0">
                <a:solidFill>
                  <a:srgbClr val="FF0000"/>
                </a:solidFill>
              </a:rPr>
              <a:t>«nocciolo duro» dell’ordinamento dell’Unione</a:t>
            </a:r>
            <a:r>
              <a:rPr lang="it-IT" dirty="0" smtClean="0"/>
              <a:t>; si tratta delle «sistema giurisdizionale dell’Unione» (parere 1/91 e parere1/09 dell’8.3.2011 sul progetto di accordo per la creazione di un sistema unico di soluzione delle controversie in materia di brevetti) e dei «principi fondamentali della Comunità» (libertà del mercato e concorrenza, non discriminazione). </a:t>
            </a:r>
          </a:p>
          <a:p>
            <a:r>
              <a:rPr lang="it-IT" dirty="0" smtClean="0"/>
              <a:t>Conferma: per </a:t>
            </a:r>
            <a:r>
              <a:rPr lang="it-IT" dirty="0"/>
              <a:t>il limite delle modifiche ai trattati derivanti dall’adesione alla CEDU, Protocollo n. </a:t>
            </a:r>
            <a:r>
              <a:rPr lang="it-IT" dirty="0" smtClean="0"/>
              <a:t>8 (garanzia che «siano preservate le caratteristiche specifiche dell’Unione e del diritto dell’Unione»).</a:t>
            </a:r>
            <a:endParaRPr lang="it-IT" dirty="0"/>
          </a:p>
          <a:p>
            <a:endParaRPr lang="it-IT" dirty="0"/>
          </a:p>
        </p:txBody>
      </p:sp>
    </p:spTree>
    <p:extLst>
      <p:ext uri="{BB962C8B-B14F-4D97-AF65-F5344CB8AC3E}">
        <p14:creationId xmlns:p14="http://schemas.microsoft.com/office/powerpoint/2010/main" val="1991317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parere 2/13 e i principi intangibili dell’integrazione europea</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Quali sono i principi intangibili? </a:t>
            </a:r>
          </a:p>
          <a:p>
            <a:r>
              <a:rPr lang="it-IT" dirty="0" smtClean="0"/>
              <a:t>Coincidono con le «caratteristiche essenziali» del diritto dell’Unione</a:t>
            </a:r>
          </a:p>
          <a:p>
            <a:r>
              <a:rPr lang="it-IT" dirty="0" smtClean="0"/>
              <a:t>«Tra </a:t>
            </a:r>
            <a:r>
              <a:rPr lang="it-IT" dirty="0"/>
              <a:t>queste caratteristiche figurano quelle relative alla struttura costituzionale dell’Unione, che si riflette nel principio di attribuzione delle competenze contemplato agli articoli 4, paragrafo 1, e 5, paragrafi 1 e 2, TUE, nonché nel quadro istituzionale definito agli articoli da 13 TUE a 19 TUE. # A ciò si aggiungono le caratteristiche specifiche attinenti alla natura stessa del diritto dell’Unione. In particolare, come rilevato più volte dalla Corte, il diritto dell’Unione si caratterizza per il fatto di derivare da una fonte autonoma, costituita dai Trattati, per il suo primato sul diritto dei singoli Stati membri (sentenze Costa, EU:C:1964:66, </a:t>
            </a:r>
            <a:r>
              <a:rPr lang="it-IT" dirty="0" err="1"/>
              <a:t>pagg</a:t>
            </a:r>
            <a:r>
              <a:rPr lang="it-IT" dirty="0"/>
              <a:t>. 1144 e 1145, nonché </a:t>
            </a:r>
            <a:r>
              <a:rPr lang="it-IT" dirty="0" err="1"/>
              <a:t>Internationale</a:t>
            </a:r>
            <a:r>
              <a:rPr lang="it-IT" dirty="0"/>
              <a:t> </a:t>
            </a:r>
            <a:r>
              <a:rPr lang="it-IT" dirty="0" err="1"/>
              <a:t>Handelsgesellschaft</a:t>
            </a:r>
            <a:r>
              <a:rPr lang="it-IT" dirty="0"/>
              <a:t>, EU:C:1970:114, punto 3; parere 1/91, EU:C:1991:490, punto 21; parere 1/09, EU:C:2011:123, punto 65, e sentenza Melloni, C 399/11, EU:C:2013:107, punto 59), nonché per l’effetto diretto di tutta una serie di disposizioni applicabili ai cittadini di detti Stati membri nonché agli Stati stessi (sentenza van </a:t>
            </a:r>
            <a:r>
              <a:rPr lang="it-IT" dirty="0" err="1"/>
              <a:t>Gend</a:t>
            </a:r>
            <a:r>
              <a:rPr lang="it-IT" dirty="0"/>
              <a:t> &amp; </a:t>
            </a:r>
            <a:r>
              <a:rPr lang="it-IT" dirty="0" err="1"/>
              <a:t>Loos</a:t>
            </a:r>
            <a:r>
              <a:rPr lang="it-IT" dirty="0"/>
              <a:t>, EU:C:1963:1, pag. 23, e parere 1/09, EU:C:2011:123, punto 65</a:t>
            </a:r>
            <a:r>
              <a:rPr lang="it-IT" dirty="0" smtClean="0"/>
              <a:t>) (parere 2/13, punti 165-166). </a:t>
            </a:r>
          </a:p>
        </p:txBody>
      </p:sp>
    </p:spTree>
    <p:extLst>
      <p:ext uri="{BB962C8B-B14F-4D97-AF65-F5344CB8AC3E}">
        <p14:creationId xmlns:p14="http://schemas.microsoft.com/office/powerpoint/2010/main" val="1379830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principi intangibili</a:t>
            </a:r>
            <a:endParaRPr lang="it-IT" dirty="0"/>
          </a:p>
        </p:txBody>
      </p:sp>
      <p:sp>
        <p:nvSpPr>
          <p:cNvPr id="3" name="Segnaposto contenuto 2"/>
          <p:cNvSpPr>
            <a:spLocks noGrp="1"/>
          </p:cNvSpPr>
          <p:nvPr>
            <p:ph idx="1"/>
          </p:nvPr>
        </p:nvSpPr>
        <p:spPr/>
        <p:txBody>
          <a:bodyPr>
            <a:normAutofit fontScale="85000" lnSpcReduction="20000"/>
          </a:bodyPr>
          <a:lstStyle/>
          <a:p>
            <a:r>
              <a:rPr lang="it-IT" i="1" dirty="0">
                <a:solidFill>
                  <a:srgbClr val="FF0000"/>
                </a:solidFill>
              </a:rPr>
              <a:t>«Tali caratteristiche essenziali del diritto dell’Unione </a:t>
            </a:r>
            <a:r>
              <a:rPr lang="it-IT" dirty="0"/>
              <a:t>hanno dato vita ad una rete strutturata di principi, di norme e di rapporti giuridici mutualmente interdipendenti, che vincolano, in modo reciproco, l’Unione stessa e i suoi Stati membri, nonché, tra di loro, gli Stati membri, ormai impegnati – come ricordato all’articolo 1, secondo comma, TUE – </a:t>
            </a:r>
            <a:r>
              <a:rPr lang="it-IT" dirty="0">
                <a:solidFill>
                  <a:srgbClr val="FF0000"/>
                </a:solidFill>
              </a:rPr>
              <a:t>in un «processo di creazione di un’unione sempre più stretta tra i popoli dell’Europa»</a:t>
            </a:r>
            <a:r>
              <a:rPr lang="it-IT" dirty="0"/>
              <a:t>. # Una siffatta costruzione giuridica poggia sulla premessa fondamentale secondo cui ciascuno Stato membro condivide con tutti gli altri Stati membri, e riconosce che questi condividono con esso, una serie di valori comuni sui quali l’Unione si fonda, così come precisato all’articolo 2 TUE. </a:t>
            </a:r>
            <a:r>
              <a:rPr lang="it-IT" dirty="0">
                <a:solidFill>
                  <a:srgbClr val="FF0000"/>
                </a:solidFill>
              </a:rPr>
              <a:t>Questa premessa implica e giustifica l’esistenza della fiducia reciproca tra gli Stati membri quanto al riconoscimento di tali valori e, dunque, al rispetto del diritto dell’Unione che li attua</a:t>
            </a:r>
            <a:r>
              <a:rPr lang="it-IT" dirty="0"/>
              <a:t>» (punti 167-169)</a:t>
            </a:r>
          </a:p>
          <a:p>
            <a:r>
              <a:rPr lang="it-IT" dirty="0" smtClean="0"/>
              <a:t>«</a:t>
            </a:r>
            <a:r>
              <a:rPr lang="it-IT" dirty="0"/>
              <a:t>Al centro di tale costruzione giuridica si collocano proprio i diritti fondamentali, quali riconosciuti dalla Carta – che, ai sensi dell’articolo 6, paragrafo 1, TUE, ha lo stesso valore giuridico dei Trattati –, e il rispetto di tali diritti costituisce un presupposto della legittimità degli atti dell’Unione, sicché non possono ammettersi in quest’ultima misure incompatibili con questi medesimi diritti» (parere 2/13, punto 170)</a:t>
            </a:r>
          </a:p>
          <a:p>
            <a:endParaRPr lang="it-IT" dirty="0"/>
          </a:p>
        </p:txBody>
      </p:sp>
    </p:spTree>
    <p:extLst>
      <p:ext uri="{BB962C8B-B14F-4D97-AF65-F5344CB8AC3E}">
        <p14:creationId xmlns:p14="http://schemas.microsoft.com/office/powerpoint/2010/main" val="3194290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fonti integrative del diritto primario</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728092887"/>
              </p:ext>
            </p:extLst>
          </p:nvPr>
        </p:nvGraphicFramePr>
        <p:xfrm>
          <a:off x="1522413" y="1905000"/>
          <a:ext cx="9144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9202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fonti integrative del diritto primario: </a:t>
            </a:r>
            <a:r>
              <a:rPr lang="it-IT" dirty="0" smtClean="0">
                <a:solidFill>
                  <a:srgbClr val="FF0000"/>
                </a:solidFill>
              </a:rPr>
              <a:t>i principi generali del </a:t>
            </a:r>
            <a:r>
              <a:rPr lang="it-IT" i="1" dirty="0" smtClean="0">
                <a:solidFill>
                  <a:srgbClr val="FF0000"/>
                </a:solidFill>
              </a:rPr>
              <a:t>diritto dell’Unione</a:t>
            </a:r>
            <a:endParaRPr lang="it-IT" i="1" dirty="0">
              <a:solidFill>
                <a:srgbClr val="FF0000"/>
              </a:solidFill>
            </a:endParaRPr>
          </a:p>
        </p:txBody>
      </p:sp>
      <p:sp>
        <p:nvSpPr>
          <p:cNvPr id="3" name="Segnaposto contenuto 2"/>
          <p:cNvSpPr>
            <a:spLocks noGrp="1"/>
          </p:cNvSpPr>
          <p:nvPr>
            <p:ph idx="1"/>
          </p:nvPr>
        </p:nvSpPr>
        <p:spPr/>
        <p:txBody>
          <a:bodyPr>
            <a:normAutofit fontScale="85000" lnSpcReduction="10000"/>
          </a:bodyPr>
          <a:lstStyle/>
          <a:p>
            <a:r>
              <a:rPr lang="it-IT" u="sng" dirty="0" smtClean="0">
                <a:solidFill>
                  <a:srgbClr val="FF0000"/>
                </a:solidFill>
              </a:rPr>
              <a:t>I principi generali non scritti ( e concetto di «generalità»)</a:t>
            </a:r>
            <a:r>
              <a:rPr lang="it-IT" dirty="0" smtClean="0"/>
              <a:t>: </a:t>
            </a:r>
          </a:p>
          <a:p>
            <a:r>
              <a:rPr lang="it-IT" dirty="0" smtClean="0"/>
              <a:t>a) principi generali </a:t>
            </a:r>
            <a:r>
              <a:rPr lang="it-IT" dirty="0" smtClean="0">
                <a:solidFill>
                  <a:srgbClr val="FF0000"/>
                </a:solidFill>
              </a:rPr>
              <a:t>propri al diritto dell’Unione </a:t>
            </a:r>
            <a:r>
              <a:rPr lang="it-IT" dirty="0" smtClean="0"/>
              <a:t>(non discriminazione e uguaglianza; tutela giurisdizionale effettiva e controllo giurisdizionale; libera circolazione; «fiducia reciproca»)</a:t>
            </a:r>
          </a:p>
          <a:p>
            <a:r>
              <a:rPr lang="it-IT" dirty="0" smtClean="0"/>
              <a:t>b) principi generali </a:t>
            </a:r>
            <a:r>
              <a:rPr lang="it-IT" dirty="0" smtClean="0">
                <a:solidFill>
                  <a:srgbClr val="FF0000"/>
                </a:solidFill>
              </a:rPr>
              <a:t>comuni agli Stati membri</a:t>
            </a:r>
            <a:r>
              <a:rPr lang="it-IT" dirty="0" smtClean="0"/>
              <a:t> (Stato di diritto, legalità e </a:t>
            </a:r>
            <a:r>
              <a:rPr lang="it-IT" i="1" dirty="0" err="1" smtClean="0"/>
              <a:t>favor</a:t>
            </a:r>
            <a:r>
              <a:rPr lang="it-IT" i="1" dirty="0" smtClean="0"/>
              <a:t> rei</a:t>
            </a:r>
            <a:r>
              <a:rPr lang="it-IT" dirty="0" smtClean="0"/>
              <a:t>; certezza del diritto; legittimo affidamento e contraddittorio; principio di proporzionalità)</a:t>
            </a:r>
          </a:p>
          <a:p>
            <a:r>
              <a:rPr lang="it-IT" dirty="0" smtClean="0"/>
              <a:t>c) principi generali espressione di</a:t>
            </a:r>
            <a:r>
              <a:rPr lang="it-IT" dirty="0" smtClean="0">
                <a:solidFill>
                  <a:srgbClr val="FF0000"/>
                </a:solidFill>
              </a:rPr>
              <a:t> diritti fondamentali</a:t>
            </a:r>
            <a:r>
              <a:rPr lang="it-IT" dirty="0" smtClean="0"/>
              <a:t> (art. 6.3 TUE); già fonte generale di garanzia, ora meramente </a:t>
            </a:r>
            <a:r>
              <a:rPr lang="it-IT" dirty="0" smtClean="0">
                <a:solidFill>
                  <a:srgbClr val="FF0000"/>
                </a:solidFill>
              </a:rPr>
              <a:t>residuale</a:t>
            </a:r>
            <a:r>
              <a:rPr lang="it-IT" dirty="0" smtClean="0"/>
              <a:t>: v. art. 6.1 TUE (sulla «costituzionalizzazione» della Carta dei diritti fondamentali dell’Unione europea)</a:t>
            </a:r>
          </a:p>
          <a:p>
            <a:r>
              <a:rPr lang="it-IT" dirty="0" smtClean="0"/>
              <a:t>la CEDU (art. 6.2 TUE) è solo </a:t>
            </a:r>
            <a:r>
              <a:rPr lang="it-IT" dirty="0" smtClean="0">
                <a:solidFill>
                  <a:srgbClr val="FF0000"/>
                </a:solidFill>
              </a:rPr>
              <a:t>indirettamente rilevante</a:t>
            </a:r>
            <a:r>
              <a:rPr lang="it-IT" dirty="0" smtClean="0"/>
              <a:t>; è strumento di controllo diretto dei comportamenti degli Stati membri «connessi al diritto dell’Unione».</a:t>
            </a:r>
          </a:p>
        </p:txBody>
      </p:sp>
    </p:spTree>
    <p:extLst>
      <p:ext uri="{BB962C8B-B14F-4D97-AF65-F5344CB8AC3E}">
        <p14:creationId xmlns:p14="http://schemas.microsoft.com/office/powerpoint/2010/main" val="1895933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Generalità</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solidFill>
                  <a:srgbClr val="FF0000"/>
                </a:solidFill>
              </a:rPr>
              <a:t>Ordinamento fondato sui Trattati (fonti internazionali/fonti interne all’ordinamento)</a:t>
            </a:r>
          </a:p>
          <a:p>
            <a:r>
              <a:rPr lang="it-IT" dirty="0" smtClean="0">
                <a:solidFill>
                  <a:srgbClr val="FF0000"/>
                </a:solidFill>
              </a:rPr>
              <a:t>Autonomia rispetto al diritto interno e al diritto internazionale; </a:t>
            </a:r>
          </a:p>
          <a:p>
            <a:r>
              <a:rPr lang="it-IT" dirty="0" smtClean="0">
                <a:solidFill>
                  <a:srgbClr val="FF0000"/>
                </a:solidFill>
              </a:rPr>
              <a:t>Unità</a:t>
            </a:r>
            <a:r>
              <a:rPr lang="it-IT" dirty="0" smtClean="0"/>
              <a:t> dell’ordinamento dell’Unione: omogeneità orizzontale (pur in presenza di 2 trattati distinti, equipollenti come valore e autonomi); unità sotto il profilo istituzionale; unità sotto il profilo «soggettivo» e clausole che autorizzano un’applicazione selettiva agli Stati membri (Europa a più velocità: SLSG, cooperazione rafforzata)</a:t>
            </a:r>
          </a:p>
          <a:p>
            <a:r>
              <a:rPr lang="it-IT" dirty="0" smtClean="0">
                <a:solidFill>
                  <a:srgbClr val="FF0000"/>
                </a:solidFill>
              </a:rPr>
              <a:t>Coerenza</a:t>
            </a:r>
            <a:r>
              <a:rPr lang="it-IT" dirty="0" smtClean="0"/>
              <a:t> dell’ordinamento: le fonti che lo compongono sono disposte in una «scala» (articolazione in un </a:t>
            </a:r>
            <a:r>
              <a:rPr lang="it-IT" dirty="0" smtClean="0">
                <a:solidFill>
                  <a:srgbClr val="FF0000"/>
                </a:solidFill>
              </a:rPr>
              <a:t>ordine gerarchico</a:t>
            </a:r>
            <a:r>
              <a:rPr lang="it-IT" dirty="0" smtClean="0"/>
              <a:t>: coerenza «verticale» dell’ordinamento): diritto primario (o fonti assimilate), intermedio (, derivato (garanzia giurisdizionale: art. 263 e 267 TFUE)</a:t>
            </a:r>
          </a:p>
          <a:p>
            <a:r>
              <a:rPr lang="it-IT" dirty="0" smtClean="0"/>
              <a:t>Distinzioni proprie al sistema delle fonti: </a:t>
            </a:r>
            <a:r>
              <a:rPr lang="it-IT" dirty="0" smtClean="0">
                <a:solidFill>
                  <a:srgbClr val="FF0000"/>
                </a:solidFill>
              </a:rPr>
              <a:t>primarie</a:t>
            </a:r>
            <a:r>
              <a:rPr lang="it-IT" dirty="0" smtClean="0"/>
              <a:t> (trattati + fonti assimilate o integrative) e </a:t>
            </a:r>
            <a:r>
              <a:rPr lang="it-IT" dirty="0" smtClean="0">
                <a:solidFill>
                  <a:srgbClr val="FF0000"/>
                </a:solidFill>
              </a:rPr>
              <a:t>subordinate</a:t>
            </a:r>
            <a:r>
              <a:rPr lang="it-IT" dirty="0" smtClean="0"/>
              <a:t> (diritto intermedio e derivato in senso stretto) </a:t>
            </a:r>
          </a:p>
        </p:txBody>
      </p:sp>
    </p:spTree>
    <p:extLst>
      <p:ext uri="{BB962C8B-B14F-4D97-AF65-F5344CB8AC3E}">
        <p14:creationId xmlns:p14="http://schemas.microsoft.com/office/powerpoint/2010/main" val="336488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principio generale di non discriminazione</a:t>
            </a:r>
            <a:endParaRPr lang="it-IT" dirty="0"/>
          </a:p>
        </p:txBody>
      </p:sp>
      <p:sp>
        <p:nvSpPr>
          <p:cNvPr id="3" name="Segnaposto contenuto 2"/>
          <p:cNvSpPr>
            <a:spLocks noGrp="1"/>
          </p:cNvSpPr>
          <p:nvPr>
            <p:ph idx="1"/>
          </p:nvPr>
        </p:nvSpPr>
        <p:spPr/>
        <p:txBody>
          <a:bodyPr>
            <a:normAutofit fontScale="92500"/>
          </a:bodyPr>
          <a:lstStyle/>
          <a:p>
            <a:r>
              <a:rPr lang="it-IT" u="sng" dirty="0">
                <a:solidFill>
                  <a:srgbClr val="FF0000"/>
                </a:solidFill>
                <a:effectLst>
                  <a:outerShdw blurRad="38100" dist="38100" dir="2700000" algn="tl">
                    <a:srgbClr val="000000">
                      <a:alpha val="43137"/>
                    </a:srgbClr>
                  </a:outerShdw>
                </a:effectLst>
              </a:rPr>
              <a:t>I principi generali propri al diritto dell’Unione</a:t>
            </a:r>
          </a:p>
          <a:p>
            <a:r>
              <a:rPr lang="it-IT" dirty="0"/>
              <a:t>Il </a:t>
            </a:r>
            <a:r>
              <a:rPr lang="it-IT" b="1" dirty="0">
                <a:solidFill>
                  <a:srgbClr val="FF0000"/>
                </a:solidFill>
              </a:rPr>
              <a:t>principio generale di non discriminazione</a:t>
            </a:r>
            <a:r>
              <a:rPr lang="it-IT" dirty="0"/>
              <a:t>: </a:t>
            </a:r>
            <a:r>
              <a:rPr lang="it-IT" dirty="0" smtClean="0"/>
              <a:t>origine, intensità, ambito d’applicazione, limiti applicativi, autonomia</a:t>
            </a:r>
            <a:endParaRPr lang="it-IT" dirty="0"/>
          </a:p>
          <a:p>
            <a:pPr lvl="0"/>
            <a:r>
              <a:rPr lang="it-IT" dirty="0"/>
              <a:t>a) </a:t>
            </a:r>
            <a:r>
              <a:rPr lang="it-IT" u="sng" dirty="0">
                <a:solidFill>
                  <a:srgbClr val="FF0000"/>
                </a:solidFill>
              </a:rPr>
              <a:t>origine</a:t>
            </a:r>
            <a:r>
              <a:rPr lang="it-IT" dirty="0"/>
              <a:t>: principio di cui numerose norme dei Trattati sono espressione </a:t>
            </a:r>
            <a:r>
              <a:rPr lang="it-IT" dirty="0" smtClean="0"/>
              <a:t>o manifestazione (esempio: art</a:t>
            </a:r>
            <a:r>
              <a:rPr lang="it-IT" dirty="0"/>
              <a:t>. 18 TFUE, </a:t>
            </a:r>
            <a:r>
              <a:rPr lang="it-IT" dirty="0" smtClean="0"/>
              <a:t>nazionalità; art. 19, criteri di discriminazione vietati; </a:t>
            </a:r>
            <a:r>
              <a:rPr lang="it-IT" dirty="0"/>
              <a:t>art</a:t>
            </a:r>
            <a:r>
              <a:rPr lang="it-IT" dirty="0" smtClean="0"/>
              <a:t>. 34 e 35 TFUE: origine delle merci; </a:t>
            </a:r>
            <a:r>
              <a:rPr lang="it-IT" dirty="0"/>
              <a:t>art. 45, 49, </a:t>
            </a:r>
            <a:r>
              <a:rPr lang="it-IT" dirty="0" smtClean="0"/>
              <a:t>57.2, TFUE: </a:t>
            </a:r>
            <a:r>
              <a:rPr lang="it-IT" i="1" u="sng" dirty="0" smtClean="0">
                <a:solidFill>
                  <a:srgbClr val="FF0000"/>
                </a:solidFill>
              </a:rPr>
              <a:t>Parking </a:t>
            </a:r>
            <a:r>
              <a:rPr lang="it-IT" i="1" u="sng" dirty="0">
                <a:solidFill>
                  <a:srgbClr val="FF0000"/>
                </a:solidFill>
              </a:rPr>
              <a:t>Brixen c. Comune di Bressanone</a:t>
            </a:r>
            <a:r>
              <a:rPr lang="it-IT" dirty="0"/>
              <a:t>, 13.10.2005, </a:t>
            </a:r>
            <a:r>
              <a:rPr lang="it-IT" dirty="0" smtClean="0"/>
              <a:t>C-458/03; art. 157, par. 1 e 2: sesso e retribuzione: </a:t>
            </a:r>
            <a:r>
              <a:rPr lang="it-IT" i="1" u="sng" dirty="0" err="1">
                <a:solidFill>
                  <a:srgbClr val="FF0000"/>
                </a:solidFill>
              </a:rPr>
              <a:t>Defrenne</a:t>
            </a:r>
            <a:r>
              <a:rPr lang="it-IT" i="1" u="sng" dirty="0">
                <a:solidFill>
                  <a:srgbClr val="FF0000"/>
                </a:solidFill>
              </a:rPr>
              <a:t> c. </a:t>
            </a:r>
            <a:r>
              <a:rPr lang="it-IT" i="1" u="sng" dirty="0" err="1">
                <a:solidFill>
                  <a:srgbClr val="FF0000"/>
                </a:solidFill>
              </a:rPr>
              <a:t>Sabena</a:t>
            </a:r>
            <a:r>
              <a:rPr lang="it-IT" dirty="0"/>
              <a:t>, 8.4.1976, 43/75</a:t>
            </a:r>
            <a:r>
              <a:rPr lang="it-IT" dirty="0" smtClean="0"/>
              <a:t>) (vedi anche TUE: art. 4, par. 2, e art. 9, prima frase); </a:t>
            </a:r>
            <a:endParaRPr lang="it-IT" dirty="0"/>
          </a:p>
          <a:p>
            <a:r>
              <a:rPr lang="it-IT" dirty="0"/>
              <a:t>b) </a:t>
            </a:r>
            <a:r>
              <a:rPr lang="it-IT" u="sng" dirty="0">
                <a:solidFill>
                  <a:srgbClr val="FF0000"/>
                </a:solidFill>
              </a:rPr>
              <a:t>intensità</a:t>
            </a:r>
            <a:r>
              <a:rPr lang="it-IT" dirty="0"/>
              <a:t> del divieto di discriminazione: interpretazione «estensiva»; riverbera </a:t>
            </a:r>
            <a:r>
              <a:rPr lang="it-IT" dirty="0" smtClean="0"/>
              <a:t>sui «tipi» </a:t>
            </a:r>
            <a:r>
              <a:rPr lang="it-IT" dirty="0"/>
              <a:t>di discriminazione </a:t>
            </a:r>
            <a:r>
              <a:rPr lang="it-IT" dirty="0" smtClean="0"/>
              <a:t>vietata: </a:t>
            </a:r>
          </a:p>
        </p:txBody>
      </p:sp>
    </p:spTree>
    <p:extLst>
      <p:ext uri="{BB962C8B-B14F-4D97-AF65-F5344CB8AC3E}">
        <p14:creationId xmlns:p14="http://schemas.microsoft.com/office/powerpoint/2010/main" val="190031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distinzioni colpite dal divieto di discriminazione</a:t>
            </a:r>
            <a:endParaRPr lang="it-IT" dirty="0"/>
          </a:p>
        </p:txBody>
      </p:sp>
      <p:sp>
        <p:nvSpPr>
          <p:cNvPr id="3" name="Segnaposto contenuto 2"/>
          <p:cNvSpPr>
            <a:spLocks noGrp="1"/>
          </p:cNvSpPr>
          <p:nvPr>
            <p:ph idx="1"/>
          </p:nvPr>
        </p:nvSpPr>
        <p:spPr/>
        <p:txBody>
          <a:bodyPr>
            <a:normAutofit/>
          </a:bodyPr>
          <a:lstStyle/>
          <a:p>
            <a:r>
              <a:rPr lang="it-IT" sz="2000" dirty="0" smtClean="0"/>
              <a:t>Non solo le discriminazioni </a:t>
            </a:r>
            <a:r>
              <a:rPr lang="it-IT" sz="2000" i="1" dirty="0" smtClean="0">
                <a:solidFill>
                  <a:srgbClr val="FF0000"/>
                </a:solidFill>
              </a:rPr>
              <a:t>dirette</a:t>
            </a:r>
            <a:r>
              <a:rPr lang="it-IT" sz="2000" dirty="0" smtClean="0"/>
              <a:t> (formali), bensì</a:t>
            </a:r>
          </a:p>
          <a:p>
            <a:r>
              <a:rPr lang="it-IT" sz="2000" dirty="0" smtClean="0"/>
              <a:t>anche </a:t>
            </a:r>
            <a:r>
              <a:rPr lang="it-IT" sz="2000" dirty="0"/>
              <a:t>le discriminazioni </a:t>
            </a:r>
            <a:r>
              <a:rPr lang="it-IT" sz="2000" i="1" dirty="0">
                <a:solidFill>
                  <a:srgbClr val="FF0000"/>
                </a:solidFill>
              </a:rPr>
              <a:t>indirette o «occulte»</a:t>
            </a:r>
            <a:r>
              <a:rPr lang="it-IT" sz="2000" dirty="0"/>
              <a:t> (</a:t>
            </a:r>
            <a:r>
              <a:rPr lang="it-IT" sz="2000" i="1" u="sng" dirty="0" err="1">
                <a:solidFill>
                  <a:srgbClr val="FF0000"/>
                </a:solidFill>
              </a:rPr>
              <a:t>Sotgiu</a:t>
            </a:r>
            <a:r>
              <a:rPr lang="it-IT" sz="2000" dirty="0"/>
              <a:t>, 12.2.1974, 152/73, indennità di separazione se la residenza del beneficiario è in territorio tedesco; </a:t>
            </a:r>
            <a:r>
              <a:rPr lang="it-IT" sz="2000" i="1" u="sng" dirty="0" err="1">
                <a:solidFill>
                  <a:srgbClr val="FF0000"/>
                </a:solidFill>
              </a:rPr>
              <a:t>Angonese</a:t>
            </a:r>
            <a:r>
              <a:rPr lang="it-IT" sz="2000" dirty="0"/>
              <a:t>, 6.6.2000, C-281/98: conoscenze di bilinguismo per l’accesso all’impiego comprovate da diploma rilasciato dagli istituti provinciali; </a:t>
            </a:r>
            <a:r>
              <a:rPr lang="it-IT" sz="2000" i="1" u="sng" dirty="0">
                <a:solidFill>
                  <a:srgbClr val="FF0000"/>
                </a:solidFill>
              </a:rPr>
              <a:t>Procedimento penale a carico di Horst Otto </a:t>
            </a:r>
            <a:r>
              <a:rPr lang="it-IT" sz="2000" i="1" u="sng" dirty="0" err="1">
                <a:solidFill>
                  <a:srgbClr val="FF0000"/>
                </a:solidFill>
              </a:rPr>
              <a:t>Bickel</a:t>
            </a:r>
            <a:r>
              <a:rPr lang="it-IT" sz="2000" i="1" u="sng" dirty="0">
                <a:solidFill>
                  <a:srgbClr val="FF0000"/>
                </a:solidFill>
              </a:rPr>
              <a:t> e Ulrich Franz</a:t>
            </a:r>
            <a:r>
              <a:rPr lang="it-IT" sz="2000" dirty="0"/>
              <a:t>, 24.11.1998, C-274/96: illegittima l’esclusione in base a criteri residenziali di operatori di altri Stati membri dal regime linguistico-processuale riservato ai membri della minoranza tedesca); </a:t>
            </a:r>
            <a:endParaRPr lang="it-IT" sz="2000" dirty="0" smtClean="0"/>
          </a:p>
          <a:p>
            <a:pPr lvl="0"/>
            <a:r>
              <a:rPr lang="it-IT" sz="2000" dirty="0">
                <a:solidFill>
                  <a:prstClr val="white"/>
                </a:solidFill>
              </a:rPr>
              <a:t>e</a:t>
            </a:r>
            <a:r>
              <a:rPr lang="it-IT" sz="2000" dirty="0" smtClean="0">
                <a:solidFill>
                  <a:prstClr val="white"/>
                </a:solidFill>
              </a:rPr>
              <a:t> le discriminazioni </a:t>
            </a:r>
            <a:r>
              <a:rPr lang="it-IT" sz="2000" i="1" dirty="0">
                <a:solidFill>
                  <a:srgbClr val="FF0000"/>
                </a:solidFill>
              </a:rPr>
              <a:t>«materiali</a:t>
            </a:r>
            <a:r>
              <a:rPr lang="it-IT" sz="2000" i="1" dirty="0" smtClean="0">
                <a:solidFill>
                  <a:srgbClr val="FF0000"/>
                </a:solidFill>
              </a:rPr>
              <a:t>»</a:t>
            </a:r>
            <a:r>
              <a:rPr lang="it-IT" sz="2000" dirty="0" smtClean="0">
                <a:solidFill>
                  <a:prstClr val="white"/>
                </a:solidFill>
              </a:rPr>
              <a:t>: eguaglianza </a:t>
            </a:r>
            <a:r>
              <a:rPr lang="it-IT" sz="2000" dirty="0">
                <a:solidFill>
                  <a:prstClr val="white"/>
                </a:solidFill>
              </a:rPr>
              <a:t>«sostanziale» e </a:t>
            </a:r>
            <a:r>
              <a:rPr lang="it-IT" sz="2000" dirty="0" smtClean="0">
                <a:solidFill>
                  <a:prstClr val="white"/>
                </a:solidFill>
              </a:rPr>
              <a:t>conseguente rimozione </a:t>
            </a:r>
            <a:r>
              <a:rPr lang="it-IT" sz="2000" dirty="0">
                <a:solidFill>
                  <a:prstClr val="white"/>
                </a:solidFill>
              </a:rPr>
              <a:t>di norme irragionevolmente «</a:t>
            </a:r>
            <a:r>
              <a:rPr lang="it-IT" sz="2000" dirty="0" err="1">
                <a:solidFill>
                  <a:prstClr val="white"/>
                </a:solidFill>
              </a:rPr>
              <a:t>parificatrici</a:t>
            </a:r>
            <a:r>
              <a:rPr lang="it-IT" sz="2000" dirty="0" smtClean="0">
                <a:solidFill>
                  <a:prstClr val="white"/>
                </a:solidFill>
              </a:rPr>
              <a:t>» della situazione di categorie disomogenee di individui (vedi </a:t>
            </a:r>
            <a:r>
              <a:rPr lang="it-IT" sz="2000" i="1" u="sng" dirty="0">
                <a:solidFill>
                  <a:srgbClr val="FF0000"/>
                </a:solidFill>
              </a:rPr>
              <a:t>Garcia Avello</a:t>
            </a:r>
            <a:r>
              <a:rPr lang="it-IT" sz="2000" dirty="0">
                <a:solidFill>
                  <a:prstClr val="white"/>
                </a:solidFill>
              </a:rPr>
              <a:t>, infra); </a:t>
            </a:r>
            <a:endParaRPr lang="it-IT" sz="2000" dirty="0"/>
          </a:p>
        </p:txBody>
      </p:sp>
    </p:spTree>
    <p:extLst>
      <p:ext uri="{BB962C8B-B14F-4D97-AF65-F5344CB8AC3E}">
        <p14:creationId xmlns:p14="http://schemas.microsoft.com/office/powerpoint/2010/main" val="2501145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Portata e limiti operativi del principio</a:t>
            </a:r>
            <a:endParaRPr lang="it-IT" dirty="0"/>
          </a:p>
        </p:txBody>
      </p:sp>
      <p:sp>
        <p:nvSpPr>
          <p:cNvPr id="3" name="Segnaposto contenuto 2"/>
          <p:cNvSpPr>
            <a:spLocks noGrp="1"/>
          </p:cNvSpPr>
          <p:nvPr>
            <p:ph idx="1"/>
          </p:nvPr>
        </p:nvSpPr>
        <p:spPr/>
        <p:txBody>
          <a:bodyPr>
            <a:normAutofit fontScale="92500"/>
          </a:bodyPr>
          <a:lstStyle/>
          <a:p>
            <a:r>
              <a:rPr lang="it-IT" dirty="0" smtClean="0"/>
              <a:t>c</a:t>
            </a:r>
            <a:r>
              <a:rPr lang="it-IT" dirty="0"/>
              <a:t>) </a:t>
            </a:r>
            <a:r>
              <a:rPr lang="it-IT" u="sng" dirty="0">
                <a:solidFill>
                  <a:srgbClr val="FF0000"/>
                </a:solidFill>
              </a:rPr>
              <a:t>portata (ambito d’applicazione)</a:t>
            </a:r>
            <a:r>
              <a:rPr lang="it-IT" dirty="0"/>
              <a:t>: </a:t>
            </a:r>
            <a:r>
              <a:rPr lang="it-IT" dirty="0" smtClean="0"/>
              <a:t>entro l’ambito d’applicazione dei Trattati. </a:t>
            </a:r>
          </a:p>
          <a:p>
            <a:r>
              <a:rPr lang="it-IT" dirty="0" smtClean="0"/>
              <a:t>Per esempio, entro le libertà di circolazione</a:t>
            </a:r>
            <a:r>
              <a:rPr lang="it-IT" dirty="0"/>
              <a:t>; anche situazioni debolmente legate alla circolazione delle </a:t>
            </a:r>
            <a:r>
              <a:rPr lang="it-IT" dirty="0" smtClean="0"/>
              <a:t>persone: </a:t>
            </a:r>
            <a:r>
              <a:rPr lang="it-IT" i="1" u="sng" dirty="0" err="1" smtClean="0">
                <a:solidFill>
                  <a:srgbClr val="FF0000"/>
                </a:solidFill>
              </a:rPr>
              <a:t>Cowan</a:t>
            </a:r>
            <a:r>
              <a:rPr lang="it-IT" dirty="0"/>
              <a:t>, 2.2.1989, </a:t>
            </a:r>
            <a:r>
              <a:rPr lang="it-IT" dirty="0" smtClean="0"/>
              <a:t>186/87: indennità </a:t>
            </a:r>
            <a:r>
              <a:rPr lang="it-IT" dirty="0"/>
              <a:t>per le vittime di reato riservata ai cittadini </a:t>
            </a:r>
            <a:r>
              <a:rPr lang="it-IT" dirty="0" smtClean="0"/>
              <a:t>francesi; </a:t>
            </a:r>
            <a:r>
              <a:rPr lang="it-IT" i="1" u="sng" dirty="0">
                <a:solidFill>
                  <a:srgbClr val="FF0000"/>
                </a:solidFill>
              </a:rPr>
              <a:t>Garcia Avello</a:t>
            </a:r>
            <a:r>
              <a:rPr lang="it-IT" dirty="0"/>
              <a:t>, 2.10.2003, </a:t>
            </a:r>
            <a:r>
              <a:rPr lang="it-IT" dirty="0" smtClean="0"/>
              <a:t>C-148/02: </a:t>
            </a:r>
            <a:r>
              <a:rPr lang="it-IT" dirty="0"/>
              <a:t>regola </a:t>
            </a:r>
            <a:r>
              <a:rPr lang="it-IT" dirty="0" smtClean="0"/>
              <a:t>belga sulla </a:t>
            </a:r>
            <a:r>
              <a:rPr lang="it-IT" dirty="0"/>
              <a:t>formazione del cognome indifferenziatamente applicabile ai cittadini europei minori aventi doppia </a:t>
            </a:r>
            <a:r>
              <a:rPr lang="it-IT" dirty="0" smtClean="0"/>
              <a:t>nazionalità</a:t>
            </a:r>
          </a:p>
          <a:p>
            <a:r>
              <a:rPr lang="it-IT" dirty="0" smtClean="0"/>
              <a:t>d) Ne consegue che il principio «non si applica» a coloro che si trovano in una situazione estranea alle libertà di circolazione o al diritto derivato (</a:t>
            </a:r>
            <a:r>
              <a:rPr lang="it-IT" u="sng" dirty="0" smtClean="0">
                <a:solidFill>
                  <a:srgbClr val="FF0000"/>
                </a:solidFill>
              </a:rPr>
              <a:t>situazioni puramente interne</a:t>
            </a:r>
            <a:r>
              <a:rPr lang="it-IT" dirty="0" smtClean="0"/>
              <a:t>): sentenza </a:t>
            </a:r>
            <a:r>
              <a:rPr lang="it-IT" i="1" u="sng" dirty="0" smtClean="0">
                <a:solidFill>
                  <a:srgbClr val="FF0000"/>
                </a:solidFill>
              </a:rPr>
              <a:t>Ordine </a:t>
            </a:r>
            <a:r>
              <a:rPr lang="it-IT" i="1" u="sng" dirty="0">
                <a:solidFill>
                  <a:srgbClr val="FF0000"/>
                </a:solidFill>
              </a:rPr>
              <a:t>degli ingegneri di Verona e Provincia</a:t>
            </a:r>
            <a:r>
              <a:rPr lang="it-IT" dirty="0"/>
              <a:t>, 21.2.2013, </a:t>
            </a:r>
            <a:r>
              <a:rPr lang="it-IT" dirty="0" smtClean="0"/>
              <a:t>C-111/12; dimensione </a:t>
            </a:r>
            <a:r>
              <a:rPr lang="it-IT" u="sng" dirty="0" smtClean="0">
                <a:solidFill>
                  <a:srgbClr val="FF0000"/>
                </a:solidFill>
              </a:rPr>
              <a:t>soggettiva e oggettiva</a:t>
            </a:r>
            <a:r>
              <a:rPr lang="it-IT" dirty="0" smtClean="0"/>
              <a:t> del limite (vedi cittadinanza dell’Unione europea)</a:t>
            </a:r>
          </a:p>
        </p:txBody>
      </p:sp>
    </p:spTree>
    <p:extLst>
      <p:ext uri="{BB962C8B-B14F-4D97-AF65-F5344CB8AC3E}">
        <p14:creationId xmlns:p14="http://schemas.microsoft.com/office/powerpoint/2010/main" val="175507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Le «lacune» del principio e il ruolo degli ordinamenti nazionali</a:t>
            </a:r>
            <a:endParaRPr lang="it-IT" dirty="0"/>
          </a:p>
        </p:txBody>
      </p:sp>
      <p:sp>
        <p:nvSpPr>
          <p:cNvPr id="3" name="Segnaposto contenuto 2"/>
          <p:cNvSpPr>
            <a:spLocks noGrp="1"/>
          </p:cNvSpPr>
          <p:nvPr>
            <p:ph idx="1"/>
          </p:nvPr>
        </p:nvSpPr>
        <p:spPr/>
        <p:txBody>
          <a:bodyPr>
            <a:normAutofit/>
          </a:bodyPr>
          <a:lstStyle/>
          <a:p>
            <a:r>
              <a:rPr lang="it-IT" dirty="0"/>
              <a:t>Alle «carenze» del principio può rimediare </a:t>
            </a:r>
            <a:r>
              <a:rPr lang="it-IT" u="sng" dirty="0">
                <a:solidFill>
                  <a:srgbClr val="FF0000"/>
                </a:solidFill>
              </a:rPr>
              <a:t>l’ordinamento nazionale</a:t>
            </a:r>
            <a:r>
              <a:rPr lang="it-IT" dirty="0"/>
              <a:t> </a:t>
            </a:r>
            <a:endParaRPr lang="it-IT" dirty="0" smtClean="0"/>
          </a:p>
          <a:p>
            <a:r>
              <a:rPr lang="it-IT" dirty="0" smtClean="0"/>
              <a:t>Soluzione delle discriminazioni «alla rovescia»: in </a:t>
            </a:r>
            <a:r>
              <a:rPr lang="it-IT" dirty="0"/>
              <a:t>Italia art. 3 </a:t>
            </a:r>
            <a:r>
              <a:rPr lang="it-IT" dirty="0" err="1"/>
              <a:t>Cost</a:t>
            </a:r>
            <a:r>
              <a:rPr lang="it-IT" dirty="0"/>
              <a:t>.: Corte </a:t>
            </a:r>
            <a:r>
              <a:rPr lang="it-IT" dirty="0" err="1"/>
              <a:t>cost</a:t>
            </a:r>
            <a:r>
              <a:rPr lang="it-IT" dirty="0"/>
              <a:t>. n. 443/1997, </a:t>
            </a:r>
            <a:r>
              <a:rPr lang="it-IT" i="1" u="sng" dirty="0">
                <a:solidFill>
                  <a:srgbClr val="FF0000"/>
                </a:solidFill>
              </a:rPr>
              <a:t>Pastificio Volpato</a:t>
            </a:r>
            <a:r>
              <a:rPr lang="it-IT" dirty="0"/>
              <a:t>; </a:t>
            </a:r>
            <a:endParaRPr lang="it-IT" dirty="0" smtClean="0"/>
          </a:p>
          <a:p>
            <a:r>
              <a:rPr lang="it-IT" dirty="0" smtClean="0"/>
              <a:t>Vedi anche art</a:t>
            </a:r>
            <a:r>
              <a:rPr lang="it-IT" dirty="0"/>
              <a:t>. 53 l. 234 del 2012, citata: «Nei confronti dei cittadini italiani </a:t>
            </a:r>
            <a:r>
              <a:rPr lang="it-IT" i="1" dirty="0">
                <a:solidFill>
                  <a:srgbClr val="FF0000"/>
                </a:solidFill>
              </a:rPr>
              <a:t>non trovano applicazione norme dell'ordinamento giuridico italiano o prassi interne </a:t>
            </a:r>
            <a:r>
              <a:rPr lang="it-IT" dirty="0"/>
              <a:t>che producano effetti discriminatori rispetto alla condizione e al trattamento garantiti nell'ordinamento italiano ai cittadini dell'Unione europea</a:t>
            </a:r>
            <a:r>
              <a:rPr lang="it-IT" dirty="0" smtClean="0"/>
              <a:t>»</a:t>
            </a:r>
          </a:p>
          <a:p>
            <a:r>
              <a:rPr lang="it-IT" dirty="0" smtClean="0"/>
              <a:t>Effetti limitati della norma (di carattere interpretativo; interpretazione costituzionalmente orientata)</a:t>
            </a:r>
            <a:endParaRPr lang="it-IT" dirty="0"/>
          </a:p>
          <a:p>
            <a:endParaRPr lang="it-IT" dirty="0"/>
          </a:p>
        </p:txBody>
      </p:sp>
    </p:spTree>
    <p:extLst>
      <p:ext uri="{BB962C8B-B14F-4D97-AF65-F5344CB8AC3E}">
        <p14:creationId xmlns:p14="http://schemas.microsoft.com/office/powerpoint/2010/main" val="3157824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L’autonomia del </a:t>
            </a:r>
            <a:r>
              <a:rPr lang="it-IT" dirty="0" smtClean="0"/>
              <a:t>principio di non discriminazione</a:t>
            </a:r>
            <a:endParaRPr lang="it-IT" dirty="0"/>
          </a:p>
        </p:txBody>
      </p:sp>
      <p:sp>
        <p:nvSpPr>
          <p:cNvPr id="3" name="Segnaposto contenuto 2"/>
          <p:cNvSpPr>
            <a:spLocks noGrp="1"/>
          </p:cNvSpPr>
          <p:nvPr>
            <p:ph idx="1"/>
          </p:nvPr>
        </p:nvSpPr>
        <p:spPr/>
        <p:txBody>
          <a:bodyPr>
            <a:normAutofit fontScale="85000" lnSpcReduction="20000"/>
          </a:bodyPr>
          <a:lstStyle/>
          <a:p>
            <a:r>
              <a:rPr lang="it-IT" dirty="0"/>
              <a:t>e) </a:t>
            </a:r>
            <a:r>
              <a:rPr lang="it-IT" u="sng" dirty="0">
                <a:solidFill>
                  <a:srgbClr val="FF0000"/>
                </a:solidFill>
              </a:rPr>
              <a:t>autonomia</a:t>
            </a:r>
            <a:r>
              <a:rPr lang="it-IT" dirty="0"/>
              <a:t> del principio di non discriminazione (i criteri di discriminazione vietati): </a:t>
            </a:r>
            <a:r>
              <a:rPr lang="it-IT" i="1" u="sng" dirty="0">
                <a:solidFill>
                  <a:srgbClr val="FF0000"/>
                </a:solidFill>
              </a:rPr>
              <a:t>Mangold c. </a:t>
            </a:r>
            <a:r>
              <a:rPr lang="it-IT" i="1" u="sng" dirty="0" err="1">
                <a:solidFill>
                  <a:srgbClr val="FF0000"/>
                </a:solidFill>
              </a:rPr>
              <a:t>Heim</a:t>
            </a:r>
            <a:r>
              <a:rPr lang="it-IT" dirty="0"/>
              <a:t>, 22.11.2005, C-144/04 (</a:t>
            </a:r>
            <a:r>
              <a:rPr lang="it-IT" dirty="0" err="1"/>
              <a:t>pre</a:t>
            </a:r>
            <a:r>
              <a:rPr lang="it-IT" dirty="0"/>
              <a:t>-esistenza, rispetto al diritto derivato, del principio di non discriminazione in base all’età, al quale il diritto derivato si limita a dare riconoscimento; effetto integrativo o «retroattivo» del principio);</a:t>
            </a:r>
          </a:p>
          <a:p>
            <a:r>
              <a:rPr lang="it-IT" dirty="0"/>
              <a:t>f) </a:t>
            </a:r>
            <a:r>
              <a:rPr lang="it-IT" dirty="0" smtClean="0"/>
              <a:t>(segue): il </a:t>
            </a:r>
            <a:r>
              <a:rPr lang="it-IT" dirty="0"/>
              <a:t>principio generale di </a:t>
            </a:r>
            <a:r>
              <a:rPr lang="it-IT" u="sng" dirty="0">
                <a:solidFill>
                  <a:srgbClr val="FF0000"/>
                </a:solidFill>
              </a:rPr>
              <a:t>parità di trattamento o di </a:t>
            </a:r>
            <a:r>
              <a:rPr lang="it-IT" u="sng" dirty="0" smtClean="0">
                <a:solidFill>
                  <a:srgbClr val="FF0000"/>
                </a:solidFill>
              </a:rPr>
              <a:t>uguaglianza </a:t>
            </a:r>
            <a:r>
              <a:rPr lang="it-IT" dirty="0" smtClean="0"/>
              <a:t>e i suoi effetti: </a:t>
            </a:r>
          </a:p>
          <a:p>
            <a:r>
              <a:rPr lang="it-IT" dirty="0" smtClean="0"/>
              <a:t>a) divieto di preservare distinzioni normative fra situazioni ritenute assimilabili dal legislatore europeo: </a:t>
            </a:r>
            <a:r>
              <a:rPr lang="it-IT" i="1" u="sng" dirty="0" err="1" smtClean="0">
                <a:solidFill>
                  <a:srgbClr val="FF0000"/>
                </a:solidFill>
              </a:rPr>
              <a:t>Association</a:t>
            </a:r>
            <a:r>
              <a:rPr lang="it-IT" i="1" u="sng" dirty="0" smtClean="0">
                <a:solidFill>
                  <a:srgbClr val="FF0000"/>
                </a:solidFill>
              </a:rPr>
              <a:t> </a:t>
            </a:r>
            <a:r>
              <a:rPr lang="it-IT" i="1" u="sng" dirty="0" err="1">
                <a:solidFill>
                  <a:srgbClr val="FF0000"/>
                </a:solidFill>
              </a:rPr>
              <a:t>belge</a:t>
            </a:r>
            <a:r>
              <a:rPr lang="it-IT" i="1" u="sng" dirty="0">
                <a:solidFill>
                  <a:srgbClr val="FF0000"/>
                </a:solidFill>
              </a:rPr>
              <a:t> </a:t>
            </a:r>
            <a:r>
              <a:rPr lang="it-IT" i="1" u="sng" dirty="0" err="1">
                <a:solidFill>
                  <a:srgbClr val="FF0000"/>
                </a:solidFill>
              </a:rPr>
              <a:t>des</a:t>
            </a:r>
            <a:r>
              <a:rPr lang="it-IT" i="1" u="sng" dirty="0">
                <a:solidFill>
                  <a:srgbClr val="FF0000"/>
                </a:solidFill>
              </a:rPr>
              <a:t> </a:t>
            </a:r>
            <a:r>
              <a:rPr lang="it-IT" i="1" u="sng" dirty="0" err="1">
                <a:solidFill>
                  <a:srgbClr val="FF0000"/>
                </a:solidFill>
              </a:rPr>
              <a:t>Consommateurs</a:t>
            </a:r>
            <a:r>
              <a:rPr lang="it-IT" i="1" u="sng" dirty="0">
                <a:solidFill>
                  <a:srgbClr val="FF0000"/>
                </a:solidFill>
              </a:rPr>
              <a:t> Test-</a:t>
            </a:r>
            <a:r>
              <a:rPr lang="it-IT" i="1" u="sng" dirty="0" err="1">
                <a:solidFill>
                  <a:srgbClr val="FF0000"/>
                </a:solidFill>
              </a:rPr>
              <a:t>Achats</a:t>
            </a:r>
            <a:r>
              <a:rPr lang="it-IT" dirty="0"/>
              <a:t>, 1.3.2011, </a:t>
            </a:r>
            <a:r>
              <a:rPr lang="it-IT" dirty="0" smtClean="0"/>
              <a:t>C-236/07: </a:t>
            </a:r>
            <a:r>
              <a:rPr lang="it-IT" i="1" dirty="0" smtClean="0">
                <a:solidFill>
                  <a:srgbClr val="FF0000"/>
                </a:solidFill>
              </a:rPr>
              <a:t>divieto </a:t>
            </a:r>
            <a:r>
              <a:rPr lang="it-IT" i="1" dirty="0">
                <a:solidFill>
                  <a:srgbClr val="FF0000"/>
                </a:solidFill>
              </a:rPr>
              <a:t>di differenziare </a:t>
            </a:r>
            <a:r>
              <a:rPr lang="it-IT" dirty="0"/>
              <a:t>la situazione degli assicurati di sesso maschile e di sesso </a:t>
            </a:r>
            <a:r>
              <a:rPr lang="it-IT" dirty="0" smtClean="0"/>
              <a:t>femminile, deroga «senza </a:t>
            </a:r>
            <a:r>
              <a:rPr lang="it-IT" dirty="0"/>
              <a:t>limiti di </a:t>
            </a:r>
            <a:r>
              <a:rPr lang="it-IT" dirty="0" smtClean="0"/>
              <a:t>tempo» alla </a:t>
            </a:r>
            <a:r>
              <a:rPr lang="it-IT" dirty="0"/>
              <a:t>regola dei premi e delle prestazioni «unisex</a:t>
            </a:r>
            <a:r>
              <a:rPr lang="it-IT" dirty="0" smtClean="0"/>
              <a:t>» (divieto di discriminazione in base al sesso in materia di servizi); </a:t>
            </a:r>
          </a:p>
          <a:p>
            <a:r>
              <a:rPr lang="it-IT" dirty="0" smtClean="0"/>
              <a:t>b) </a:t>
            </a:r>
            <a:r>
              <a:rPr lang="it-IT" i="1" dirty="0">
                <a:solidFill>
                  <a:srgbClr val="FF0000"/>
                </a:solidFill>
              </a:rPr>
              <a:t>obbligo di differenziare situazioni</a:t>
            </a:r>
            <a:r>
              <a:rPr lang="it-IT" dirty="0"/>
              <a:t> non comparabili nella libera circolazione (</a:t>
            </a:r>
            <a:r>
              <a:rPr lang="it-IT" i="1" u="sng" dirty="0">
                <a:solidFill>
                  <a:srgbClr val="FF0000"/>
                </a:solidFill>
              </a:rPr>
              <a:t>Garcia Avello</a:t>
            </a:r>
            <a:r>
              <a:rPr lang="it-IT" dirty="0"/>
              <a:t>, 2.10.2003, </a:t>
            </a:r>
            <a:r>
              <a:rPr lang="it-IT" dirty="0" smtClean="0"/>
              <a:t>C-148/02: accertamento della «non comparabilità» delle situazione dei cittadini stanziali e in mobilità in Europa)</a:t>
            </a:r>
            <a:endParaRPr lang="it-IT" dirty="0"/>
          </a:p>
          <a:p>
            <a:endParaRPr lang="it-IT" dirty="0"/>
          </a:p>
        </p:txBody>
      </p:sp>
    </p:spTree>
    <p:extLst>
      <p:ext uri="{BB962C8B-B14F-4D97-AF65-F5344CB8AC3E}">
        <p14:creationId xmlns:p14="http://schemas.microsoft.com/office/powerpoint/2010/main" val="3220748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principi generali del diritto </a:t>
            </a:r>
            <a:r>
              <a:rPr lang="it-IT" dirty="0" smtClean="0">
                <a:solidFill>
                  <a:srgbClr val="FF0000"/>
                </a:solidFill>
              </a:rPr>
              <a:t>comuni agli ordinamenti degli Stati membri</a:t>
            </a:r>
            <a:endParaRPr lang="it-IT" dirty="0">
              <a:solidFill>
                <a:srgbClr val="FF0000"/>
              </a:solidFill>
            </a:endParaRPr>
          </a:p>
        </p:txBody>
      </p:sp>
      <p:sp>
        <p:nvSpPr>
          <p:cNvPr id="3" name="Segnaposto contenuto 2"/>
          <p:cNvSpPr>
            <a:spLocks noGrp="1"/>
          </p:cNvSpPr>
          <p:nvPr>
            <p:ph idx="1"/>
          </p:nvPr>
        </p:nvSpPr>
        <p:spPr/>
        <p:txBody>
          <a:bodyPr>
            <a:normAutofit fontScale="85000" lnSpcReduction="20000"/>
          </a:bodyPr>
          <a:lstStyle/>
          <a:p>
            <a:r>
              <a:rPr lang="it-IT" dirty="0" smtClean="0"/>
              <a:t>La matrice: l’art. 340, comma 2, TFUE: il </a:t>
            </a:r>
            <a:r>
              <a:rPr lang="it-IT" dirty="0" smtClean="0">
                <a:solidFill>
                  <a:srgbClr val="FF0000"/>
                </a:solidFill>
              </a:rPr>
              <a:t>contenuto</a:t>
            </a:r>
            <a:r>
              <a:rPr lang="it-IT" dirty="0" smtClean="0"/>
              <a:t> del regime della responsabilità extracontrattuale dell’Unione</a:t>
            </a:r>
          </a:p>
          <a:p>
            <a:r>
              <a:rPr lang="it-IT" dirty="0" smtClean="0"/>
              <a:t>Esemplificazioni: principio </a:t>
            </a:r>
            <a:r>
              <a:rPr lang="it-IT" i="1" dirty="0" smtClean="0">
                <a:solidFill>
                  <a:srgbClr val="FF0000"/>
                </a:solidFill>
              </a:rPr>
              <a:t>dello Stato di diritto </a:t>
            </a:r>
            <a:r>
              <a:rPr lang="it-IT" dirty="0" smtClean="0"/>
              <a:t>(art. 2 TUE: «L’Unione si fonda sui valori ….dello Stato di diritto e del rispetto dei diritti umani»); </a:t>
            </a:r>
            <a:r>
              <a:rPr lang="it-IT" i="1" dirty="0" smtClean="0">
                <a:solidFill>
                  <a:srgbClr val="FF0000"/>
                </a:solidFill>
              </a:rPr>
              <a:t>principio di legalità</a:t>
            </a:r>
            <a:r>
              <a:rPr lang="it-IT" dirty="0" smtClean="0"/>
              <a:t> (fonte e condizioni di esercizio del potere; </a:t>
            </a:r>
            <a:r>
              <a:rPr lang="it-IT" dirty="0" err="1" smtClean="0"/>
              <a:t>rule</a:t>
            </a:r>
            <a:r>
              <a:rPr lang="it-IT" dirty="0" smtClean="0"/>
              <a:t> of law o «preminenza del diritto»: </a:t>
            </a:r>
            <a:r>
              <a:rPr lang="it-IT" i="1" u="sng" dirty="0">
                <a:solidFill>
                  <a:srgbClr val="FF0000"/>
                </a:solidFill>
              </a:rPr>
              <a:t>Parti </a:t>
            </a:r>
            <a:r>
              <a:rPr lang="it-IT" i="1" u="sng" dirty="0" err="1">
                <a:solidFill>
                  <a:srgbClr val="FF0000"/>
                </a:solidFill>
              </a:rPr>
              <a:t>écologiste</a:t>
            </a:r>
            <a:r>
              <a:rPr lang="it-IT" i="1" u="sng" dirty="0">
                <a:solidFill>
                  <a:srgbClr val="FF0000"/>
                </a:solidFill>
              </a:rPr>
              <a:t> </a:t>
            </a:r>
            <a:r>
              <a:rPr lang="it-IT" i="1" u="sng" dirty="0" err="1">
                <a:solidFill>
                  <a:srgbClr val="FF0000"/>
                </a:solidFill>
              </a:rPr>
              <a:t>Les</a:t>
            </a:r>
            <a:r>
              <a:rPr lang="it-IT" i="1" u="sng" dirty="0">
                <a:solidFill>
                  <a:srgbClr val="FF0000"/>
                </a:solidFill>
              </a:rPr>
              <a:t> </a:t>
            </a:r>
            <a:r>
              <a:rPr lang="it-IT" i="1" u="sng" dirty="0" err="1">
                <a:solidFill>
                  <a:srgbClr val="FF0000"/>
                </a:solidFill>
              </a:rPr>
              <a:t>Verts</a:t>
            </a:r>
            <a:r>
              <a:rPr lang="it-IT" dirty="0"/>
              <a:t>, 23.4.1986, 294/83</a:t>
            </a:r>
            <a:r>
              <a:rPr lang="it-IT" dirty="0" smtClean="0"/>
              <a:t>); </a:t>
            </a:r>
          </a:p>
          <a:p>
            <a:r>
              <a:rPr lang="it-IT" dirty="0" smtClean="0"/>
              <a:t>Principio di </a:t>
            </a:r>
            <a:r>
              <a:rPr lang="it-IT" i="1" dirty="0" smtClean="0">
                <a:solidFill>
                  <a:srgbClr val="FF0000"/>
                </a:solidFill>
              </a:rPr>
              <a:t>legalità dell’azione penale</a:t>
            </a:r>
            <a:r>
              <a:rPr lang="it-IT" dirty="0" smtClean="0"/>
              <a:t>: </a:t>
            </a:r>
            <a:r>
              <a:rPr lang="it-IT" i="1" u="sng" dirty="0">
                <a:solidFill>
                  <a:srgbClr val="FF0000"/>
                </a:solidFill>
              </a:rPr>
              <a:t>Procedimento penale a carico di </a:t>
            </a:r>
            <a:r>
              <a:rPr lang="it-IT" i="1" u="sng" dirty="0" err="1">
                <a:solidFill>
                  <a:srgbClr val="FF0000"/>
                </a:solidFill>
              </a:rPr>
              <a:t>Taricco</a:t>
            </a:r>
            <a:r>
              <a:rPr lang="it-IT" i="1" u="sng" dirty="0">
                <a:solidFill>
                  <a:srgbClr val="FF0000"/>
                </a:solidFill>
              </a:rPr>
              <a:t> (GS)</a:t>
            </a:r>
            <a:r>
              <a:rPr lang="it-IT" dirty="0"/>
              <a:t>, 8.9.2015, </a:t>
            </a:r>
            <a:r>
              <a:rPr lang="it-IT" dirty="0" smtClean="0"/>
              <a:t>C-105/14 (rinvio alla Carta)</a:t>
            </a:r>
          </a:p>
          <a:p>
            <a:r>
              <a:rPr lang="it-IT" dirty="0" smtClean="0"/>
              <a:t>Principio del </a:t>
            </a:r>
            <a:r>
              <a:rPr lang="it-IT" i="1" dirty="0" err="1" smtClean="0">
                <a:solidFill>
                  <a:srgbClr val="FF0000"/>
                </a:solidFill>
              </a:rPr>
              <a:t>favor</a:t>
            </a:r>
            <a:r>
              <a:rPr lang="it-IT" i="1" dirty="0" smtClean="0">
                <a:solidFill>
                  <a:srgbClr val="FF0000"/>
                </a:solidFill>
              </a:rPr>
              <a:t> rei</a:t>
            </a:r>
            <a:r>
              <a:rPr lang="it-IT" dirty="0" smtClean="0"/>
              <a:t> (</a:t>
            </a:r>
            <a:r>
              <a:rPr lang="it-IT" i="1" u="sng" dirty="0">
                <a:solidFill>
                  <a:srgbClr val="FF0000"/>
                </a:solidFill>
              </a:rPr>
              <a:t>Procedimento penale a carico di Berlusconi, Adelchi, Dell’</a:t>
            </a:r>
            <a:r>
              <a:rPr lang="it-IT" i="1" u="sng" dirty="0" err="1">
                <a:solidFill>
                  <a:srgbClr val="FF0000"/>
                </a:solidFill>
              </a:rPr>
              <a:t>Utri</a:t>
            </a:r>
            <a:r>
              <a:rPr lang="it-IT" dirty="0"/>
              <a:t>, 3.5.2005, C-387/02, C-391/02 e </a:t>
            </a:r>
            <a:r>
              <a:rPr lang="it-IT" dirty="0" smtClean="0"/>
              <a:t>C-403/02; </a:t>
            </a:r>
            <a:r>
              <a:rPr lang="it-IT" i="1" u="heavy" dirty="0" err="1">
                <a:solidFill>
                  <a:srgbClr val="FF0000"/>
                </a:solidFill>
              </a:rPr>
              <a:t>Delvigne</a:t>
            </a:r>
            <a:r>
              <a:rPr lang="it-IT" i="1" u="heavy" dirty="0">
                <a:solidFill>
                  <a:srgbClr val="FF0000"/>
                </a:solidFill>
              </a:rPr>
              <a:t> (GS)</a:t>
            </a:r>
            <a:r>
              <a:rPr lang="it-IT" dirty="0"/>
              <a:t>, 6.10.2015, C-650/13</a:t>
            </a:r>
            <a:r>
              <a:rPr lang="it-IT" dirty="0" smtClean="0"/>
              <a:t>);</a:t>
            </a:r>
          </a:p>
          <a:p>
            <a:r>
              <a:rPr lang="it-IT" dirty="0" smtClean="0"/>
              <a:t>Principio di</a:t>
            </a:r>
            <a:r>
              <a:rPr lang="it-IT" i="1" dirty="0" smtClean="0">
                <a:solidFill>
                  <a:srgbClr val="FF0000"/>
                </a:solidFill>
              </a:rPr>
              <a:t> proporzionalità </a:t>
            </a:r>
            <a:r>
              <a:rPr lang="it-IT" dirty="0" smtClean="0"/>
              <a:t>(</a:t>
            </a:r>
            <a:r>
              <a:rPr lang="it-IT" i="1" u="sng" dirty="0" smtClean="0">
                <a:solidFill>
                  <a:srgbClr val="FF0000"/>
                </a:solidFill>
              </a:rPr>
              <a:t>Man - Sugar</a:t>
            </a:r>
            <a:r>
              <a:rPr lang="it-IT" dirty="0" smtClean="0"/>
              <a:t>, 24.9.1985, 181/84: divieto di sanzionare in modo uguale obblighi normativi di diversa rilevanza; </a:t>
            </a:r>
            <a:r>
              <a:rPr lang="it-IT" i="1" u="sng" dirty="0">
                <a:solidFill>
                  <a:srgbClr val="FF0000"/>
                </a:solidFill>
              </a:rPr>
              <a:t>Commissione c. Paesi Bassi</a:t>
            </a:r>
            <a:r>
              <a:rPr lang="it-IT" dirty="0"/>
              <a:t>, 26.4.2012, </a:t>
            </a:r>
            <a:r>
              <a:rPr lang="it-IT" dirty="0" smtClean="0"/>
              <a:t>C-508/10: divieto di imporre contributi per il permesso di soggiorno degli stranieri ampiamente più elevati rispetto ai contributi richiesti ai cittadini olandesi)</a:t>
            </a:r>
            <a:endParaRPr lang="it-IT" dirty="0"/>
          </a:p>
        </p:txBody>
      </p:sp>
    </p:spTree>
    <p:extLst>
      <p:ext uri="{BB962C8B-B14F-4D97-AF65-F5344CB8AC3E}">
        <p14:creationId xmlns:p14="http://schemas.microsoft.com/office/powerpoint/2010/main" val="1347376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fonti integrative: </a:t>
            </a:r>
            <a:r>
              <a:rPr lang="it-IT" dirty="0" smtClean="0">
                <a:solidFill>
                  <a:srgbClr val="FF0000"/>
                </a:solidFill>
              </a:rPr>
              <a:t>i principi generali che veicolano i diritti fondamentali</a:t>
            </a:r>
            <a:endParaRPr lang="it-IT" dirty="0">
              <a:solidFill>
                <a:srgbClr val="FF0000"/>
              </a:solidFill>
            </a:endParaRPr>
          </a:p>
        </p:txBody>
      </p:sp>
      <p:sp>
        <p:nvSpPr>
          <p:cNvPr id="3" name="Segnaposto contenuto 2"/>
          <p:cNvSpPr>
            <a:spLocks noGrp="1"/>
          </p:cNvSpPr>
          <p:nvPr>
            <p:ph idx="1"/>
          </p:nvPr>
        </p:nvSpPr>
        <p:spPr/>
        <p:txBody>
          <a:bodyPr>
            <a:normAutofit fontScale="85000" lnSpcReduction="10000"/>
          </a:bodyPr>
          <a:lstStyle/>
          <a:p>
            <a:r>
              <a:rPr lang="it-IT" dirty="0" smtClean="0"/>
              <a:t>Assenza «originaria» di disposizioni di garanzia nei Trattati e «obiezioni» delle giurisdizioni costituzionali nazionali (italiana e tedesca: 1965-1974)</a:t>
            </a:r>
          </a:p>
          <a:p>
            <a:r>
              <a:rPr lang="it-IT" dirty="0" smtClean="0">
                <a:solidFill>
                  <a:srgbClr val="FF0000"/>
                </a:solidFill>
              </a:rPr>
              <a:t>Integrazione </a:t>
            </a:r>
            <a:r>
              <a:rPr lang="it-IT" dirty="0">
                <a:solidFill>
                  <a:srgbClr val="FF0000"/>
                </a:solidFill>
              </a:rPr>
              <a:t>giurisprudenziale</a:t>
            </a:r>
            <a:r>
              <a:rPr lang="it-IT" dirty="0"/>
              <a:t> e sue motivazioni: </a:t>
            </a:r>
            <a:endParaRPr lang="it-IT" dirty="0" smtClean="0"/>
          </a:p>
          <a:p>
            <a:r>
              <a:rPr lang="it-IT" dirty="0" smtClean="0"/>
              <a:t>a) esigenza di una </a:t>
            </a:r>
            <a:r>
              <a:rPr lang="it-IT" u="sng" dirty="0" smtClean="0">
                <a:solidFill>
                  <a:srgbClr val="FF0000"/>
                </a:solidFill>
              </a:rPr>
              <a:t>tutela sufficientemente «uniforme» ed effettiva </a:t>
            </a:r>
            <a:r>
              <a:rPr lang="it-IT" dirty="0" smtClean="0"/>
              <a:t>del diritto UE: principio di applicazione uniforme e di effettività del </a:t>
            </a:r>
            <a:r>
              <a:rPr lang="it-IT" dirty="0" smtClean="0">
                <a:solidFill>
                  <a:srgbClr val="FF0000"/>
                </a:solidFill>
              </a:rPr>
              <a:t>diritto derivato e delle libertà primarie di circolazione</a:t>
            </a:r>
            <a:r>
              <a:rPr lang="it-IT" dirty="0"/>
              <a:t>): </a:t>
            </a:r>
            <a:endParaRPr lang="it-IT" dirty="0" smtClean="0"/>
          </a:p>
          <a:p>
            <a:r>
              <a:rPr lang="it-IT" dirty="0" smtClean="0"/>
              <a:t>«</a:t>
            </a:r>
            <a:r>
              <a:rPr lang="it-IT" dirty="0"/>
              <a:t>eventuali questioni relative alla </a:t>
            </a:r>
            <a:r>
              <a:rPr lang="it-IT" dirty="0" smtClean="0"/>
              <a:t>violazione di </a:t>
            </a:r>
            <a:r>
              <a:rPr lang="it-IT" dirty="0"/>
              <a:t>diritti fondamentali mediante atti emananti dalle istituzioni </a:t>
            </a:r>
            <a:r>
              <a:rPr lang="it-IT" dirty="0" smtClean="0"/>
              <a:t>della Comunità </a:t>
            </a:r>
            <a:r>
              <a:rPr lang="it-IT" dirty="0"/>
              <a:t>possono essere </a:t>
            </a:r>
            <a:r>
              <a:rPr lang="it-IT" dirty="0">
                <a:solidFill>
                  <a:srgbClr val="FF0000"/>
                </a:solidFill>
              </a:rPr>
              <a:t>valutate unicamente alla stregua del diritto comunitario</a:t>
            </a:r>
            <a:r>
              <a:rPr lang="it-IT" dirty="0" smtClean="0"/>
              <a:t>. Il </a:t>
            </a:r>
            <a:r>
              <a:rPr lang="it-IT" dirty="0"/>
              <a:t>richiamo </a:t>
            </a:r>
            <a:r>
              <a:rPr lang="it-IT" i="1" dirty="0">
                <a:solidFill>
                  <a:srgbClr val="FF0000"/>
                </a:solidFill>
              </a:rPr>
              <a:t>a criteri di valutazione speciali, propri della legislazione </a:t>
            </a:r>
            <a:r>
              <a:rPr lang="it-IT" i="1" dirty="0" smtClean="0">
                <a:solidFill>
                  <a:srgbClr val="FF0000"/>
                </a:solidFill>
              </a:rPr>
              <a:t>o del </a:t>
            </a:r>
            <a:r>
              <a:rPr lang="it-IT" i="1" dirty="0">
                <a:solidFill>
                  <a:srgbClr val="FF0000"/>
                </a:solidFill>
              </a:rPr>
              <a:t>sistema costituzionale di uno Stato membro, incrinerebbe </a:t>
            </a:r>
            <a:r>
              <a:rPr lang="it-IT" dirty="0" smtClean="0"/>
              <a:t>inevitabilmente </a:t>
            </a:r>
            <a:r>
              <a:rPr lang="it-IT" dirty="0" smtClean="0">
                <a:solidFill>
                  <a:srgbClr val="FF0000"/>
                </a:solidFill>
              </a:rPr>
              <a:t>l'unità </a:t>
            </a:r>
            <a:r>
              <a:rPr lang="it-IT" dirty="0">
                <a:solidFill>
                  <a:srgbClr val="FF0000"/>
                </a:solidFill>
              </a:rPr>
              <a:t>del mercato comune </a:t>
            </a:r>
            <a:r>
              <a:rPr lang="it-IT" dirty="0"/>
              <a:t>e comprometterebbe la coesione della Comunità</a:t>
            </a:r>
            <a:r>
              <a:rPr lang="it-IT" dirty="0" smtClean="0"/>
              <a:t>, giacché </a:t>
            </a:r>
            <a:r>
              <a:rPr lang="it-IT" i="1" dirty="0">
                <a:solidFill>
                  <a:srgbClr val="FF0000"/>
                </a:solidFill>
              </a:rPr>
              <a:t>menomerebbe l'unità e l'efficacia </a:t>
            </a:r>
            <a:r>
              <a:rPr lang="it-IT" dirty="0"/>
              <a:t>del diritto comunitario</a:t>
            </a:r>
            <a:r>
              <a:rPr lang="it-IT" dirty="0" smtClean="0"/>
              <a:t>» (diritto fondamentale di proprietà, diritto di intrapresa economica: </a:t>
            </a:r>
            <a:r>
              <a:rPr lang="it-IT" i="1" u="sng" dirty="0" err="1" smtClean="0">
                <a:solidFill>
                  <a:srgbClr val="FF0000"/>
                </a:solidFill>
              </a:rPr>
              <a:t>Liselotte</a:t>
            </a:r>
            <a:r>
              <a:rPr lang="it-IT" i="1" u="sng" dirty="0" smtClean="0">
                <a:solidFill>
                  <a:srgbClr val="FF0000"/>
                </a:solidFill>
              </a:rPr>
              <a:t> </a:t>
            </a:r>
            <a:r>
              <a:rPr lang="it-IT" i="1" u="sng" dirty="0" err="1" smtClean="0">
                <a:solidFill>
                  <a:srgbClr val="FF0000"/>
                </a:solidFill>
              </a:rPr>
              <a:t>Hauer</a:t>
            </a:r>
            <a:r>
              <a:rPr lang="it-IT" i="1" u="sng" dirty="0" smtClean="0">
                <a:solidFill>
                  <a:srgbClr val="FF0000"/>
                </a:solidFill>
              </a:rPr>
              <a:t> c. Land Renania-Palatinato</a:t>
            </a:r>
            <a:r>
              <a:rPr lang="it-IT" dirty="0" smtClean="0"/>
              <a:t>, 13.12.1979, 44/79, punto 14)</a:t>
            </a:r>
          </a:p>
        </p:txBody>
      </p:sp>
    </p:spTree>
    <p:extLst>
      <p:ext uri="{BB962C8B-B14F-4D97-AF65-F5344CB8AC3E}">
        <p14:creationId xmlns:p14="http://schemas.microsoft.com/office/powerpoint/2010/main" val="3965329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FF0000"/>
                </a:solidFill>
              </a:rPr>
              <a:t>i principi generali che veicolano i diritti fondamentali</a:t>
            </a:r>
            <a:endParaRPr lang="it-IT" dirty="0"/>
          </a:p>
        </p:txBody>
      </p:sp>
      <p:sp>
        <p:nvSpPr>
          <p:cNvPr id="3" name="Segnaposto contenuto 2"/>
          <p:cNvSpPr>
            <a:spLocks noGrp="1"/>
          </p:cNvSpPr>
          <p:nvPr>
            <p:ph idx="1"/>
          </p:nvPr>
        </p:nvSpPr>
        <p:spPr/>
        <p:txBody>
          <a:bodyPr>
            <a:noAutofit/>
          </a:bodyPr>
          <a:lstStyle/>
          <a:p>
            <a:r>
              <a:rPr lang="it-IT" sz="1800" dirty="0" smtClean="0"/>
              <a:t>b) risposta </a:t>
            </a:r>
            <a:r>
              <a:rPr lang="it-IT" sz="1800" dirty="0"/>
              <a:t>«</a:t>
            </a:r>
            <a:r>
              <a:rPr lang="it-IT" sz="1800" u="sng" dirty="0">
                <a:solidFill>
                  <a:srgbClr val="FF0000"/>
                </a:solidFill>
              </a:rPr>
              <a:t>per garanzia equivalente</a:t>
            </a:r>
            <a:r>
              <a:rPr lang="it-IT" sz="1800" dirty="0"/>
              <a:t>» alla «</a:t>
            </a:r>
            <a:r>
              <a:rPr lang="it-IT" sz="1800" u="sng" dirty="0">
                <a:solidFill>
                  <a:srgbClr val="FF0000"/>
                </a:solidFill>
              </a:rPr>
              <a:t>riserva di competenza</a:t>
            </a:r>
            <a:r>
              <a:rPr lang="it-IT" sz="1800" dirty="0"/>
              <a:t>» delle corti nazionali (Corte </a:t>
            </a:r>
            <a:r>
              <a:rPr lang="it-IT" sz="1800" dirty="0" err="1"/>
              <a:t>cost</a:t>
            </a:r>
            <a:r>
              <a:rPr lang="it-IT" sz="1800" dirty="0"/>
              <a:t>., </a:t>
            </a:r>
            <a:r>
              <a:rPr lang="it-IT" sz="1800" i="1" dirty="0">
                <a:solidFill>
                  <a:srgbClr val="FF0000"/>
                </a:solidFill>
              </a:rPr>
              <a:t>Frontini</a:t>
            </a:r>
            <a:r>
              <a:rPr lang="it-IT" sz="1800" dirty="0"/>
              <a:t>, n. 183 del 1973; </a:t>
            </a:r>
            <a:r>
              <a:rPr lang="it-IT" sz="1800" dirty="0" err="1"/>
              <a:t>ord</a:t>
            </a:r>
            <a:r>
              <a:rPr lang="it-IT" sz="1800" dirty="0"/>
              <a:t>. </a:t>
            </a:r>
            <a:r>
              <a:rPr lang="it-IT" sz="1800" i="1" dirty="0">
                <a:solidFill>
                  <a:srgbClr val="FF0000"/>
                </a:solidFill>
              </a:rPr>
              <a:t>Solange I</a:t>
            </a:r>
            <a:r>
              <a:rPr lang="it-IT" sz="1800" dirty="0"/>
              <a:t>, 29.4.1974, </a:t>
            </a:r>
            <a:r>
              <a:rPr lang="it-IT" sz="1800" dirty="0" err="1"/>
              <a:t>Bundesverfassungsgericht</a:t>
            </a:r>
            <a:r>
              <a:rPr lang="it-IT" sz="1800" dirty="0"/>
              <a:t>: la necessità di una «sostanziale» corrispondenza, «in generale» del diritto dell’Unione rispetto ai diritti fondamentali della Costituzione federale tedesca); </a:t>
            </a:r>
            <a:endParaRPr lang="it-IT" sz="1800" dirty="0" smtClean="0"/>
          </a:p>
          <a:p>
            <a:r>
              <a:rPr lang="it-IT" sz="1800" dirty="0" smtClean="0"/>
              <a:t>sulla </a:t>
            </a:r>
            <a:r>
              <a:rPr lang="it-IT" sz="1800" dirty="0"/>
              <a:t>tutela per equivalenti v. già Corte </a:t>
            </a:r>
            <a:r>
              <a:rPr lang="it-IT" sz="1800" dirty="0" err="1"/>
              <a:t>cost</a:t>
            </a:r>
            <a:r>
              <a:rPr lang="it-IT" sz="1800" dirty="0"/>
              <a:t>. </a:t>
            </a:r>
            <a:r>
              <a:rPr lang="it-IT" sz="1800" i="1" u="sng" dirty="0">
                <a:solidFill>
                  <a:srgbClr val="FF0000"/>
                </a:solidFill>
              </a:rPr>
              <a:t>Acciaierie San Michele</a:t>
            </a:r>
            <a:r>
              <a:rPr lang="it-IT" sz="1800" dirty="0"/>
              <a:t>, n. 98 del 1965 (rinvio a primato</a:t>
            </a:r>
            <a:r>
              <a:rPr lang="it-IT" sz="1800" dirty="0" smtClean="0"/>
              <a:t>); </a:t>
            </a:r>
          </a:p>
          <a:p>
            <a:r>
              <a:rPr lang="it-IT" sz="1800" dirty="0" smtClean="0"/>
              <a:t>Per la Corte di giustizia il </a:t>
            </a:r>
            <a:r>
              <a:rPr lang="it-IT" sz="1800" dirty="0"/>
              <a:t>fatto che siano menomati vuoi i diritti fondamentali sanciti dalla costituzione di uno Stato membro, vuoi i principi di una costituzione </a:t>
            </a:r>
            <a:r>
              <a:rPr lang="it-IT" sz="1800" i="1" dirty="0">
                <a:solidFill>
                  <a:srgbClr val="FF0000"/>
                </a:solidFill>
              </a:rPr>
              <a:t>nazionale, non può sminuire la validità di un atto della Comunità né la sua efficacia nel territorio dello stesso Stato. È tuttavia opportuno accertare se non sia stata violata alcuna garanzia analoga, inerente al diritto comunitario. La tutela dei diritti fondamentali costituisce infatti parte integrante dei principi giuridici generali</a:t>
            </a:r>
            <a:r>
              <a:rPr lang="it-IT" sz="1800" dirty="0"/>
              <a:t> di cui la Corte di giustizia garantisce l'osservanza. La salvaguardia di questi diritti, pur essendo informata alle tradizioni costituzionali comuni agli Stati membri, </a:t>
            </a:r>
            <a:r>
              <a:rPr lang="it-IT" sz="1800" i="1" u="sng" dirty="0">
                <a:solidFill>
                  <a:srgbClr val="FF0000"/>
                </a:solidFill>
              </a:rPr>
              <a:t>va garantita entro l'ambito della struttura e delle finalità della Comunità</a:t>
            </a:r>
            <a:r>
              <a:rPr lang="it-IT" sz="1800" dirty="0"/>
              <a:t>» (</a:t>
            </a:r>
            <a:r>
              <a:rPr lang="it-IT" sz="1800" i="1" u="sng" dirty="0" err="1">
                <a:solidFill>
                  <a:srgbClr val="FF0000"/>
                </a:solidFill>
              </a:rPr>
              <a:t>Internationale</a:t>
            </a:r>
            <a:r>
              <a:rPr lang="it-IT" sz="1800" i="1" u="sng" dirty="0">
                <a:solidFill>
                  <a:srgbClr val="FF0000"/>
                </a:solidFill>
              </a:rPr>
              <a:t> </a:t>
            </a:r>
            <a:r>
              <a:rPr lang="it-IT" sz="1800" i="1" u="sng" dirty="0" err="1">
                <a:solidFill>
                  <a:srgbClr val="FF0000"/>
                </a:solidFill>
              </a:rPr>
              <a:t>Handelsgesellschaft</a:t>
            </a:r>
            <a:r>
              <a:rPr lang="it-IT" sz="1800" dirty="0"/>
              <a:t>, 17.12.1970, 11/70, punti 3-4</a:t>
            </a:r>
            <a:r>
              <a:rPr lang="it-IT" sz="1800" dirty="0" smtClean="0"/>
              <a:t>)</a:t>
            </a:r>
            <a:endParaRPr lang="it-IT" sz="1800" dirty="0"/>
          </a:p>
        </p:txBody>
      </p:sp>
    </p:spTree>
    <p:extLst>
      <p:ext uri="{BB962C8B-B14F-4D97-AF65-F5344CB8AC3E}">
        <p14:creationId xmlns:p14="http://schemas.microsoft.com/office/powerpoint/2010/main" val="3291859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«costruzione» dei diritti fondamentali tutelati «come principi generali non scritti»</a:t>
            </a:r>
            <a:endParaRPr lang="it-IT" dirty="0"/>
          </a:p>
        </p:txBody>
      </p:sp>
      <p:sp>
        <p:nvSpPr>
          <p:cNvPr id="3" name="Segnaposto contenuto 2"/>
          <p:cNvSpPr>
            <a:spLocks noGrp="1"/>
          </p:cNvSpPr>
          <p:nvPr>
            <p:ph idx="1"/>
          </p:nvPr>
        </p:nvSpPr>
        <p:spPr/>
        <p:txBody>
          <a:bodyPr>
            <a:normAutofit fontScale="85000" lnSpcReduction="20000"/>
          </a:bodyPr>
          <a:lstStyle/>
          <a:p>
            <a:r>
              <a:rPr lang="it-IT" dirty="0"/>
              <a:t>La «costruzione» dei diritti fondamentali protetti: </a:t>
            </a:r>
            <a:r>
              <a:rPr lang="it-IT" dirty="0">
                <a:solidFill>
                  <a:srgbClr val="FF0000"/>
                </a:solidFill>
              </a:rPr>
              <a:t>le «tradizioni costituzionali comuni»</a:t>
            </a:r>
            <a:r>
              <a:rPr lang="it-IT" dirty="0"/>
              <a:t> e la </a:t>
            </a:r>
            <a:r>
              <a:rPr lang="it-IT" dirty="0" smtClean="0"/>
              <a:t>Convenzione europea dei diritti dell’uomo e delle libertà fondamentali (CEDU: diritti </a:t>
            </a:r>
            <a:r>
              <a:rPr lang="it-IT" dirty="0"/>
              <a:t>&amp; giurisprudenza della Corte europea) </a:t>
            </a:r>
            <a:r>
              <a:rPr lang="it-IT" dirty="0" smtClean="0"/>
              <a:t>costituiscono </a:t>
            </a:r>
            <a:r>
              <a:rPr lang="it-IT" dirty="0"/>
              <a:t>«</a:t>
            </a:r>
            <a:r>
              <a:rPr lang="it-IT" i="1" u="sng" dirty="0">
                <a:solidFill>
                  <a:srgbClr val="FF0000"/>
                </a:solidFill>
              </a:rPr>
              <a:t>fonti di ispirazione</a:t>
            </a:r>
            <a:r>
              <a:rPr lang="it-IT" dirty="0"/>
              <a:t>» per </a:t>
            </a:r>
            <a:r>
              <a:rPr lang="it-IT" dirty="0" smtClean="0"/>
              <a:t>la Corte di giustizia;</a:t>
            </a:r>
          </a:p>
          <a:p>
            <a:r>
              <a:rPr lang="it-IT" dirty="0" smtClean="0"/>
              <a:t>vedi </a:t>
            </a:r>
            <a:r>
              <a:rPr lang="it-IT" dirty="0"/>
              <a:t>ora art. 6, par. 3, TUE: «I diritti fondamentali, garantiti dalla CEDU e risultanti dalle tradizioni costituzionali comuni agli Stati membri, fanno parte del diritto dell’Unione in quanto principi generali</a:t>
            </a:r>
            <a:r>
              <a:rPr lang="it-IT" dirty="0" smtClean="0"/>
              <a:t>»</a:t>
            </a:r>
          </a:p>
          <a:p>
            <a:r>
              <a:rPr lang="it-IT" dirty="0" smtClean="0"/>
              <a:t>relativa </a:t>
            </a:r>
            <a:r>
              <a:rPr lang="it-IT" dirty="0"/>
              <a:t>discrezionalità della Corte di giustizia nella individuazione dei diritti e nella intensità della protezione loro accordata; </a:t>
            </a:r>
          </a:p>
          <a:p>
            <a:r>
              <a:rPr lang="it-IT" dirty="0"/>
              <a:t>necessità di una «formalizzazione» dei diritti e del </a:t>
            </a:r>
            <a:r>
              <a:rPr lang="it-IT" dirty="0" smtClean="0"/>
              <a:t>loro ruolo: </a:t>
            </a:r>
          </a:p>
          <a:p>
            <a:r>
              <a:rPr lang="it-IT" dirty="0" smtClean="0"/>
              <a:t>«bloccata» al momento l’adesione </a:t>
            </a:r>
            <a:r>
              <a:rPr lang="it-IT" dirty="0"/>
              <a:t>dell’organizzazione alla CEDU (pareri 2/94 e 2/13</a:t>
            </a:r>
            <a:r>
              <a:rPr lang="it-IT" dirty="0" smtClean="0"/>
              <a:t>)</a:t>
            </a:r>
          </a:p>
          <a:p>
            <a:r>
              <a:rPr lang="it-IT" dirty="0" smtClean="0"/>
              <a:t>Valorizzazione del «catalogo autonomo» costituito (dal 2009) dalla Carta: esempio </a:t>
            </a:r>
            <a:r>
              <a:rPr lang="it-IT" i="1" u="sng" dirty="0">
                <a:solidFill>
                  <a:srgbClr val="FF0000"/>
                </a:solidFill>
              </a:rPr>
              <a:t>J.N., (GS)</a:t>
            </a:r>
            <a:r>
              <a:rPr lang="it-IT" dirty="0"/>
              <a:t>, 15.2.2016, C-601/15 PPU</a:t>
            </a:r>
          </a:p>
          <a:p>
            <a:endParaRPr lang="it-IT" dirty="0"/>
          </a:p>
        </p:txBody>
      </p:sp>
    </p:spTree>
    <p:extLst>
      <p:ext uri="{BB962C8B-B14F-4D97-AF65-F5344CB8AC3E}">
        <p14:creationId xmlns:p14="http://schemas.microsoft.com/office/powerpoint/2010/main" val="21008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fonti integrative: la Carta dei diritti fondamentali (art. 6, par. 1, TUE)</a:t>
            </a:r>
            <a:endParaRPr lang="it-IT" dirty="0"/>
          </a:p>
        </p:txBody>
      </p:sp>
      <p:sp>
        <p:nvSpPr>
          <p:cNvPr id="3" name="Segnaposto contenuto 2"/>
          <p:cNvSpPr>
            <a:spLocks noGrp="1"/>
          </p:cNvSpPr>
          <p:nvPr>
            <p:ph idx="1"/>
          </p:nvPr>
        </p:nvSpPr>
        <p:spPr/>
        <p:txBody>
          <a:bodyPr>
            <a:normAutofit fontScale="92500"/>
          </a:bodyPr>
          <a:lstStyle/>
          <a:p>
            <a:r>
              <a:rPr lang="it-IT" u="sng" dirty="0" smtClean="0">
                <a:solidFill>
                  <a:srgbClr val="FF0000"/>
                </a:solidFill>
              </a:rPr>
              <a:t>La </a:t>
            </a:r>
            <a:r>
              <a:rPr lang="it-IT" u="sng" dirty="0">
                <a:solidFill>
                  <a:srgbClr val="FF0000"/>
                </a:solidFill>
              </a:rPr>
              <a:t>Carta dei diritti fondamentali dell’Unione europea</a:t>
            </a:r>
            <a:r>
              <a:rPr lang="it-IT" dirty="0"/>
              <a:t> (</a:t>
            </a:r>
            <a:r>
              <a:rPr lang="it-IT" dirty="0" smtClean="0"/>
              <a:t>2000-2009): natura, struttura, disposizioni orizzontali (Carta e competenze UE: art. 6, par. 1, TUE; natura delle prerogative sancite; loro carattere assoluto o relativo; i «nessi interpretativi» con la CEDU e con le «costituzioni nazionali»</a:t>
            </a:r>
            <a:endParaRPr lang="it-IT" dirty="0"/>
          </a:p>
          <a:p>
            <a:r>
              <a:rPr lang="it-IT" u="sng" dirty="0">
                <a:solidFill>
                  <a:srgbClr val="FF0000"/>
                </a:solidFill>
              </a:rPr>
              <a:t>N</a:t>
            </a:r>
            <a:r>
              <a:rPr lang="it-IT" u="sng" dirty="0" smtClean="0">
                <a:solidFill>
                  <a:srgbClr val="FF0000"/>
                </a:solidFill>
              </a:rPr>
              <a:t>atura</a:t>
            </a:r>
            <a:r>
              <a:rPr lang="it-IT" dirty="0" smtClean="0"/>
              <a:t> </a:t>
            </a:r>
            <a:r>
              <a:rPr lang="it-IT" dirty="0"/>
              <a:t>(art. 6.1 TUE) e </a:t>
            </a:r>
            <a:r>
              <a:rPr lang="it-IT" dirty="0" smtClean="0">
                <a:solidFill>
                  <a:srgbClr val="FF0000"/>
                </a:solidFill>
              </a:rPr>
              <a:t>struttura</a:t>
            </a:r>
            <a:r>
              <a:rPr lang="it-IT" dirty="0" smtClean="0"/>
              <a:t> (catalogo «aggiornato» e «ricognitivo» delle garanzie fondamentali entro il «limitato» ordinamento dell’Unione – specializzato settorialmente; VII titoli di cui VI materiali); </a:t>
            </a:r>
            <a:endParaRPr lang="it-IT" dirty="0"/>
          </a:p>
          <a:p>
            <a:r>
              <a:rPr lang="it-IT" dirty="0"/>
              <a:t>L</a:t>
            </a:r>
            <a:r>
              <a:rPr lang="it-IT" dirty="0" smtClean="0"/>
              <a:t>e </a:t>
            </a:r>
            <a:r>
              <a:rPr lang="it-IT" u="sng" dirty="0">
                <a:solidFill>
                  <a:srgbClr val="FF0000"/>
                </a:solidFill>
              </a:rPr>
              <a:t>disposizioni orizzontali </a:t>
            </a:r>
            <a:r>
              <a:rPr lang="it-IT" dirty="0"/>
              <a:t>(art. </a:t>
            </a:r>
            <a:r>
              <a:rPr lang="it-IT" dirty="0" smtClean="0"/>
              <a:t>51-54, Titolo VII) regolano </a:t>
            </a:r>
            <a:r>
              <a:rPr lang="it-IT" dirty="0"/>
              <a:t>l’interpretazione (v. anche le </a:t>
            </a:r>
            <a:r>
              <a:rPr lang="it-IT" u="sng" dirty="0">
                <a:solidFill>
                  <a:srgbClr val="FF0000"/>
                </a:solidFill>
              </a:rPr>
              <a:t>Spiegazioni</a:t>
            </a:r>
            <a:r>
              <a:rPr lang="it-IT" dirty="0"/>
              <a:t>: art. 6, par. 1, ultimo comma, TUE e art. 52, par. 7, Carta, per i giudici nazionali) e </a:t>
            </a:r>
            <a:r>
              <a:rPr lang="it-IT" dirty="0" smtClean="0"/>
              <a:t>l’applicazione (art. 51) della Carta</a:t>
            </a:r>
            <a:endParaRPr lang="it-IT" dirty="0"/>
          </a:p>
          <a:p>
            <a:endParaRPr lang="it-IT" dirty="0"/>
          </a:p>
        </p:txBody>
      </p:sp>
    </p:spTree>
    <p:extLst>
      <p:ext uri="{BB962C8B-B14F-4D97-AF65-F5344CB8AC3E}">
        <p14:creationId xmlns:p14="http://schemas.microsoft.com/office/powerpoint/2010/main" val="397932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Generalità</a:t>
            </a:r>
            <a:endParaRPr lang="it-IT" dirty="0"/>
          </a:p>
        </p:txBody>
      </p:sp>
      <p:sp>
        <p:nvSpPr>
          <p:cNvPr id="3" name="Segnaposto contenuto 2"/>
          <p:cNvSpPr>
            <a:spLocks noGrp="1"/>
          </p:cNvSpPr>
          <p:nvPr>
            <p:ph idx="1"/>
          </p:nvPr>
        </p:nvSpPr>
        <p:spPr/>
        <p:txBody>
          <a:bodyPr>
            <a:normAutofit lnSpcReduction="10000"/>
          </a:bodyPr>
          <a:lstStyle/>
          <a:p>
            <a:r>
              <a:rPr lang="it-IT" dirty="0"/>
              <a:t>Distinzioni interne al diritto derivato: </a:t>
            </a:r>
          </a:p>
          <a:p>
            <a:r>
              <a:rPr lang="it-IT" dirty="0" smtClean="0"/>
              <a:t>a</a:t>
            </a:r>
            <a:r>
              <a:rPr lang="it-IT" dirty="0"/>
              <a:t>) tra </a:t>
            </a:r>
            <a:r>
              <a:rPr lang="it-IT" dirty="0">
                <a:solidFill>
                  <a:srgbClr val="FF0000"/>
                </a:solidFill>
              </a:rPr>
              <a:t>atti legislativi e atti non legislativi</a:t>
            </a:r>
            <a:r>
              <a:rPr lang="it-IT" dirty="0"/>
              <a:t> (art. 289, par. 3, TFUE)</a:t>
            </a:r>
          </a:p>
          <a:p>
            <a:r>
              <a:rPr lang="it-IT" dirty="0"/>
              <a:t>b)  fra</a:t>
            </a:r>
            <a:r>
              <a:rPr lang="it-IT" dirty="0">
                <a:solidFill>
                  <a:srgbClr val="FF0000"/>
                </a:solidFill>
              </a:rPr>
              <a:t> atti di base e atti di attuazione</a:t>
            </a:r>
            <a:r>
              <a:rPr lang="it-IT" dirty="0"/>
              <a:t> («delega legislativa»: art. 290, par. 3, TFUE) ovvero </a:t>
            </a:r>
            <a:r>
              <a:rPr lang="it-IT" dirty="0">
                <a:solidFill>
                  <a:srgbClr val="FF0000"/>
                </a:solidFill>
              </a:rPr>
              <a:t>di esecuzione </a:t>
            </a:r>
            <a:r>
              <a:rPr lang="it-IT" dirty="0"/>
              <a:t>(art. 291, par. 3, TFUE)</a:t>
            </a:r>
          </a:p>
          <a:p>
            <a:r>
              <a:rPr lang="it-IT" dirty="0"/>
              <a:t>c) fra </a:t>
            </a:r>
            <a:r>
              <a:rPr lang="it-IT" dirty="0">
                <a:solidFill>
                  <a:srgbClr val="FF0000"/>
                </a:solidFill>
              </a:rPr>
              <a:t>atti vincolanti e atti non vincolanti «tipici»</a:t>
            </a:r>
            <a:r>
              <a:rPr lang="it-IT" dirty="0"/>
              <a:t> (art. 288 TFUE) e, per esclusione, </a:t>
            </a:r>
            <a:r>
              <a:rPr lang="it-IT" dirty="0">
                <a:solidFill>
                  <a:srgbClr val="FF0000"/>
                </a:solidFill>
              </a:rPr>
              <a:t>atti «atipici»</a:t>
            </a:r>
            <a:r>
              <a:rPr lang="it-IT" dirty="0"/>
              <a:t> (bilancio, programmi generali, ecc.), in particolare assunti «</a:t>
            </a:r>
            <a:r>
              <a:rPr lang="it-IT" dirty="0">
                <a:solidFill>
                  <a:srgbClr val="FF0000"/>
                </a:solidFill>
              </a:rPr>
              <a:t>nella prassi</a:t>
            </a:r>
            <a:r>
              <a:rPr lang="it-IT" dirty="0"/>
              <a:t>» (comunicazioni, orientamenti, codici di condotta: art. 101 ss., 107 ss. TFUE). </a:t>
            </a:r>
          </a:p>
          <a:p>
            <a:r>
              <a:rPr lang="it-IT" dirty="0">
                <a:solidFill>
                  <a:srgbClr val="FF0000"/>
                </a:solidFill>
              </a:rPr>
              <a:t>Effetti giuridici</a:t>
            </a:r>
            <a:r>
              <a:rPr lang="it-IT" dirty="0"/>
              <a:t> degli atti «atipici» con cui la Commissione limita il suo potere discrezionale (amministrazione </a:t>
            </a:r>
            <a:r>
              <a:rPr lang="it-IT" dirty="0" smtClean="0"/>
              <a:t>dell’economia</a:t>
            </a:r>
            <a:r>
              <a:rPr lang="it-IT" dirty="0"/>
              <a:t>)</a:t>
            </a:r>
          </a:p>
        </p:txBody>
      </p:sp>
    </p:spTree>
    <p:extLst>
      <p:ext uri="{BB962C8B-B14F-4D97-AF65-F5344CB8AC3E}">
        <p14:creationId xmlns:p14="http://schemas.microsoft.com/office/powerpoint/2010/main" val="204916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r>
              <a:rPr lang="it-IT" dirty="0" smtClean="0">
                <a:sym typeface="Wingdings" panose="05000000000000000000" pitchFamily="2" charset="2"/>
              </a:rPr>
              <a:t>:) La Carta e le sue disposizioni orizzontali</a:t>
            </a:r>
            <a:endParaRPr lang="it-IT" dirty="0"/>
          </a:p>
        </p:txBody>
      </p:sp>
      <p:sp>
        <p:nvSpPr>
          <p:cNvPr id="3" name="Segnaposto contenuto 2"/>
          <p:cNvSpPr>
            <a:spLocks noGrp="1"/>
          </p:cNvSpPr>
          <p:nvPr>
            <p:ph idx="1"/>
          </p:nvPr>
        </p:nvSpPr>
        <p:spPr/>
        <p:txBody>
          <a:bodyPr>
            <a:normAutofit/>
          </a:bodyPr>
          <a:lstStyle/>
          <a:p>
            <a:r>
              <a:rPr lang="it-IT" dirty="0"/>
              <a:t>a) </a:t>
            </a:r>
            <a:r>
              <a:rPr lang="it-IT" dirty="0" smtClean="0"/>
              <a:t>Irrilevanza della </a:t>
            </a:r>
            <a:r>
              <a:rPr lang="it-IT" dirty="0" smtClean="0">
                <a:solidFill>
                  <a:srgbClr val="FF0000"/>
                </a:solidFill>
              </a:rPr>
              <a:t>Carta sulla portata delle </a:t>
            </a:r>
            <a:r>
              <a:rPr lang="it-IT" dirty="0">
                <a:solidFill>
                  <a:srgbClr val="FF0000"/>
                </a:solidFill>
              </a:rPr>
              <a:t>«competenze» dell’Unione </a:t>
            </a:r>
            <a:r>
              <a:rPr lang="it-IT" dirty="0"/>
              <a:t>(art. 6.1 TUE; rinvio a art. 51 Carta, a Protocollo n. 30, art. 1, e a «l’impiego dei principi e dei diritti fondamentali»)</a:t>
            </a:r>
          </a:p>
          <a:p>
            <a:r>
              <a:rPr lang="it-IT" dirty="0" smtClean="0"/>
              <a:t>b</a:t>
            </a:r>
            <a:r>
              <a:rPr lang="it-IT" dirty="0"/>
              <a:t>) </a:t>
            </a:r>
            <a:r>
              <a:rPr lang="it-IT" dirty="0" smtClean="0"/>
              <a:t>La </a:t>
            </a:r>
            <a:r>
              <a:rPr lang="it-IT" dirty="0"/>
              <a:t>Carta contiene </a:t>
            </a:r>
            <a:r>
              <a:rPr lang="it-IT" dirty="0">
                <a:solidFill>
                  <a:srgbClr val="FF0000"/>
                </a:solidFill>
              </a:rPr>
              <a:t>diritti, libertà e </a:t>
            </a:r>
            <a:r>
              <a:rPr lang="it-IT" u="sng" dirty="0"/>
              <a:t>«principi»;</a:t>
            </a:r>
            <a:r>
              <a:rPr lang="it-IT" dirty="0"/>
              <a:t> </a:t>
            </a:r>
            <a:endParaRPr lang="it-IT" dirty="0" smtClean="0"/>
          </a:p>
          <a:p>
            <a:r>
              <a:rPr lang="it-IT" dirty="0" smtClean="0"/>
              <a:t>i </a:t>
            </a:r>
            <a:r>
              <a:rPr lang="it-IT" dirty="0"/>
              <a:t>principi sono fondamentali norme «programmatiche»? (</a:t>
            </a:r>
            <a:r>
              <a:rPr lang="fr-FR" i="1" u="sng" dirty="0">
                <a:solidFill>
                  <a:srgbClr val="FF0000"/>
                </a:solidFill>
              </a:rPr>
              <a:t>Association de médiation sociale (GS)</a:t>
            </a:r>
            <a:r>
              <a:rPr lang="fr-FR" dirty="0"/>
              <a:t>, 15.1.2014, C-176/12</a:t>
            </a:r>
            <a:r>
              <a:rPr lang="it-IT" dirty="0"/>
              <a:t>; </a:t>
            </a:r>
            <a:r>
              <a:rPr lang="it-IT" i="1" u="sng" dirty="0" err="1">
                <a:solidFill>
                  <a:srgbClr val="FF0000"/>
                </a:solidFill>
              </a:rPr>
              <a:t>Kücükdeveci</a:t>
            </a:r>
            <a:r>
              <a:rPr lang="it-IT" dirty="0"/>
              <a:t>, 19.1.2010, C-555/07) </a:t>
            </a:r>
          </a:p>
          <a:p>
            <a:r>
              <a:rPr lang="it-IT" dirty="0"/>
              <a:t>c) L</a:t>
            </a:r>
            <a:r>
              <a:rPr lang="it-IT" dirty="0" smtClean="0"/>
              <a:t>e </a:t>
            </a:r>
            <a:r>
              <a:rPr lang="it-IT" dirty="0"/>
              <a:t>condizioni o «ingerenze» lecite nei diritti garantiti: sostanzialmente corrispondenti alle «deroghe» CEDU (</a:t>
            </a:r>
            <a:r>
              <a:rPr lang="en-US" i="1" u="sng" dirty="0">
                <a:solidFill>
                  <a:srgbClr val="FF0000"/>
                </a:solidFill>
              </a:rPr>
              <a:t>Digital Rights Ireland (GS)</a:t>
            </a:r>
            <a:r>
              <a:rPr lang="en-US" dirty="0"/>
              <a:t>, 8.4.2014, C-293/12 e </a:t>
            </a:r>
            <a:r>
              <a:rPr lang="en-US" dirty="0" smtClean="0"/>
              <a:t>C-594/12</a:t>
            </a:r>
            <a:r>
              <a:rPr lang="it-IT" dirty="0" smtClean="0"/>
              <a:t>) </a:t>
            </a:r>
            <a:endParaRPr lang="it-IT" dirty="0"/>
          </a:p>
        </p:txBody>
      </p:sp>
    </p:spTree>
    <p:extLst>
      <p:ext uri="{BB962C8B-B14F-4D97-AF65-F5344CB8AC3E}">
        <p14:creationId xmlns:p14="http://schemas.microsoft.com/office/powerpoint/2010/main" val="236050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disposizioni orizzontali</a:t>
            </a:r>
            <a:endParaRPr lang="it-IT" dirty="0"/>
          </a:p>
        </p:txBody>
      </p:sp>
      <p:sp>
        <p:nvSpPr>
          <p:cNvPr id="3" name="Segnaposto contenuto 2"/>
          <p:cNvSpPr>
            <a:spLocks noGrp="1"/>
          </p:cNvSpPr>
          <p:nvPr>
            <p:ph idx="1"/>
          </p:nvPr>
        </p:nvSpPr>
        <p:spPr/>
        <p:txBody>
          <a:bodyPr>
            <a:normAutofit fontScale="92500" lnSpcReduction="10000"/>
          </a:bodyPr>
          <a:lstStyle/>
          <a:p>
            <a:r>
              <a:rPr lang="it-IT" dirty="0"/>
              <a:t>d) La clausola di </a:t>
            </a:r>
            <a:r>
              <a:rPr lang="it-IT" u="sng" dirty="0">
                <a:solidFill>
                  <a:srgbClr val="FF0000"/>
                </a:solidFill>
              </a:rPr>
              <a:t>uguaglianza interpretativa</a:t>
            </a:r>
            <a:r>
              <a:rPr lang="it-IT" dirty="0"/>
              <a:t> dei diritti </a:t>
            </a:r>
            <a:r>
              <a:rPr lang="it-IT" dirty="0" smtClean="0"/>
              <a:t>della Carta «analoghi</a:t>
            </a:r>
            <a:r>
              <a:rPr lang="it-IT" dirty="0"/>
              <a:t>» </a:t>
            </a:r>
            <a:r>
              <a:rPr lang="it-IT" dirty="0" smtClean="0"/>
              <a:t>ai diritti CEDU </a:t>
            </a:r>
            <a:r>
              <a:rPr lang="it-IT" dirty="0"/>
              <a:t>(art. 52.3 Carta): </a:t>
            </a:r>
          </a:p>
          <a:p>
            <a:r>
              <a:rPr lang="it-IT" dirty="0"/>
              <a:t>profili «contenutistici</a:t>
            </a:r>
            <a:r>
              <a:rPr lang="it-IT" dirty="0" smtClean="0"/>
              <a:t>»: </a:t>
            </a:r>
            <a:r>
              <a:rPr lang="it-IT" i="1" u="sng" dirty="0">
                <a:solidFill>
                  <a:srgbClr val="FF0000"/>
                </a:solidFill>
              </a:rPr>
              <a:t>N.S. e altri c. Regno Unito (GS)</a:t>
            </a:r>
            <a:r>
              <a:rPr lang="it-IT" dirty="0"/>
              <a:t>, 21.12.2011, C-411/10 e </a:t>
            </a:r>
            <a:r>
              <a:rPr lang="it-IT" dirty="0" smtClean="0"/>
              <a:t>C-493/10: divieto di tortura, art. 3 CEDU e art. 4 Carta, e facoltà degli Stati membri nel sistema dei trasferimenti di Dublino; </a:t>
            </a:r>
            <a:r>
              <a:rPr lang="it-IT" i="1" u="sng" dirty="0" err="1" smtClean="0">
                <a:solidFill>
                  <a:srgbClr val="FF0000"/>
                </a:solidFill>
                <a:ea typeface="Calibri" panose="020F0502020204030204" pitchFamily="34" charset="0"/>
              </a:rPr>
              <a:t>Lanigan</a:t>
            </a:r>
            <a:r>
              <a:rPr lang="it-IT" i="1" u="sng" dirty="0" smtClean="0">
                <a:solidFill>
                  <a:srgbClr val="FF0000"/>
                </a:solidFill>
                <a:ea typeface="Calibri" panose="020F0502020204030204" pitchFamily="34" charset="0"/>
              </a:rPr>
              <a:t> </a:t>
            </a:r>
            <a:r>
              <a:rPr lang="it-IT" i="1" u="sng" dirty="0">
                <a:solidFill>
                  <a:srgbClr val="FF0000"/>
                </a:solidFill>
                <a:ea typeface="Calibri" panose="020F0502020204030204" pitchFamily="34" charset="0"/>
              </a:rPr>
              <a:t>(GS)</a:t>
            </a:r>
            <a:r>
              <a:rPr lang="it-IT" dirty="0">
                <a:ea typeface="Calibri" panose="020F0502020204030204" pitchFamily="34" charset="0"/>
              </a:rPr>
              <a:t>, 16.7.2015, C-237/15 PPU: diritto alla libertà e alla sicurezza, </a:t>
            </a:r>
            <a:r>
              <a:rPr lang="it-IT" dirty="0" smtClean="0">
                <a:ea typeface="Calibri" panose="020F0502020204030204" pitchFamily="34" charset="0"/>
              </a:rPr>
              <a:t>art. 5 CEDU e art. 6 Carta, e superamento </a:t>
            </a:r>
            <a:r>
              <a:rPr lang="it-IT" dirty="0">
                <a:ea typeface="Calibri" panose="020F0502020204030204" pitchFamily="34" charset="0"/>
              </a:rPr>
              <a:t>dei limiti di custodia previsti dalla decisione quadro sul MAE; </a:t>
            </a:r>
            <a:r>
              <a:rPr lang="it-IT" i="1" u="sng" dirty="0">
                <a:solidFill>
                  <a:srgbClr val="FF0000"/>
                </a:solidFill>
              </a:rPr>
              <a:t>Procedimento penale a carico di </a:t>
            </a:r>
            <a:r>
              <a:rPr lang="it-IT" i="1" u="sng" dirty="0" err="1">
                <a:solidFill>
                  <a:srgbClr val="FF0000"/>
                </a:solidFill>
              </a:rPr>
              <a:t>Taricco</a:t>
            </a:r>
            <a:r>
              <a:rPr lang="it-IT" i="1" u="sng" dirty="0">
                <a:solidFill>
                  <a:srgbClr val="FF0000"/>
                </a:solidFill>
              </a:rPr>
              <a:t> (GS)</a:t>
            </a:r>
            <a:r>
              <a:rPr lang="it-IT" dirty="0"/>
              <a:t>, 8.9.2015, C-105/14, punti 56 e 57: principio di legalità in materia penale, art. 7 CEDU e 49 </a:t>
            </a:r>
            <a:r>
              <a:rPr lang="it-IT" dirty="0" smtClean="0"/>
              <a:t>Carta, e compatibilità della disciplina italiana della prescrizione con il diritto primario dell’Unione)</a:t>
            </a:r>
            <a:endParaRPr lang="it-IT" dirty="0"/>
          </a:p>
          <a:p>
            <a:r>
              <a:rPr lang="it-IT" dirty="0"/>
              <a:t>Limiti: l’autonomia del diritto dell’Unione </a:t>
            </a:r>
            <a:r>
              <a:rPr lang="it-IT" dirty="0" smtClean="0"/>
              <a:t>e della funzione della Corte (vedi </a:t>
            </a:r>
            <a:r>
              <a:rPr lang="it-IT" i="1" u="sng" dirty="0">
                <a:solidFill>
                  <a:srgbClr val="FF0000"/>
                </a:solidFill>
              </a:rPr>
              <a:t>J.N.</a:t>
            </a:r>
            <a:r>
              <a:rPr lang="it-IT" dirty="0"/>
              <a:t>, 15.2.2016, C-601/15 PPU, punti 45-47)</a:t>
            </a:r>
          </a:p>
          <a:p>
            <a:endParaRPr lang="it-IT" dirty="0"/>
          </a:p>
        </p:txBody>
      </p:sp>
    </p:spTree>
    <p:extLst>
      <p:ext uri="{BB962C8B-B14F-4D97-AF65-F5344CB8AC3E}">
        <p14:creationId xmlns:p14="http://schemas.microsoft.com/office/powerpoint/2010/main" val="2709522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ym typeface="Wingdings" panose="05000000000000000000" pitchFamily="2" charset="2"/>
              </a:rPr>
              <a:t>Le </a:t>
            </a:r>
            <a:r>
              <a:rPr lang="it-IT" dirty="0">
                <a:sym typeface="Wingdings" panose="05000000000000000000" pitchFamily="2" charset="2"/>
              </a:rPr>
              <a:t>disposizioni orizzontali</a:t>
            </a:r>
            <a:endParaRPr lang="it-IT" dirty="0"/>
          </a:p>
        </p:txBody>
      </p:sp>
      <p:sp>
        <p:nvSpPr>
          <p:cNvPr id="3" name="Segnaposto contenuto 2"/>
          <p:cNvSpPr>
            <a:spLocks noGrp="1"/>
          </p:cNvSpPr>
          <p:nvPr>
            <p:ph idx="1"/>
          </p:nvPr>
        </p:nvSpPr>
        <p:spPr/>
        <p:txBody>
          <a:bodyPr>
            <a:normAutofit fontScale="85000" lnSpcReduction="20000"/>
          </a:bodyPr>
          <a:lstStyle/>
          <a:p>
            <a:r>
              <a:rPr lang="it-IT" dirty="0"/>
              <a:t>e) </a:t>
            </a:r>
            <a:r>
              <a:rPr lang="it-IT" dirty="0" smtClean="0"/>
              <a:t>La </a:t>
            </a:r>
            <a:r>
              <a:rPr lang="it-IT" dirty="0"/>
              <a:t>clausola </a:t>
            </a:r>
            <a:r>
              <a:rPr lang="it-IT" dirty="0" smtClean="0"/>
              <a:t>di </a:t>
            </a:r>
            <a:r>
              <a:rPr lang="it-IT" u="sng" dirty="0" smtClean="0">
                <a:solidFill>
                  <a:srgbClr val="FF0000"/>
                </a:solidFill>
              </a:rPr>
              <a:t>compatibilità</a:t>
            </a:r>
            <a:r>
              <a:rPr lang="it-IT" dirty="0" smtClean="0"/>
              <a:t> o dell’equivalenza del </a:t>
            </a:r>
            <a:r>
              <a:rPr lang="it-IT" dirty="0"/>
              <a:t>livello </a:t>
            </a:r>
            <a:r>
              <a:rPr lang="it-IT" dirty="0" smtClean="0"/>
              <a:t>(minimo) di protezione offerto dalla Carta a quello della CEDU </a:t>
            </a:r>
            <a:r>
              <a:rPr lang="it-IT" dirty="0"/>
              <a:t>e </a:t>
            </a:r>
            <a:r>
              <a:rPr lang="it-IT" dirty="0" smtClean="0"/>
              <a:t>delle </a:t>
            </a:r>
            <a:r>
              <a:rPr lang="it-IT" dirty="0"/>
              <a:t>Costituzioni nazionali (art. 53 Carta). </a:t>
            </a:r>
            <a:r>
              <a:rPr lang="it-IT" dirty="0" smtClean="0"/>
              <a:t>Possibilità che il diritto dell’Unione conceda una protezione maggiore (art 52, par. 3, ultima frase)</a:t>
            </a:r>
            <a:endParaRPr lang="it-IT" dirty="0"/>
          </a:p>
          <a:p>
            <a:r>
              <a:rPr lang="it-IT" dirty="0">
                <a:solidFill>
                  <a:srgbClr val="FF0000"/>
                </a:solidFill>
              </a:rPr>
              <a:t>In </a:t>
            </a:r>
            <a:r>
              <a:rPr lang="it-IT" dirty="0" smtClean="0">
                <a:solidFill>
                  <a:srgbClr val="FF0000"/>
                </a:solidFill>
              </a:rPr>
              <a:t>presenza di un margine di discrezionalità degli Stati membri</a:t>
            </a:r>
            <a:r>
              <a:rPr lang="it-IT" dirty="0" smtClean="0"/>
              <a:t>, possibile applicazione di livelli di garanzia dei diritti fondamentali eventualmente </a:t>
            </a:r>
            <a:r>
              <a:rPr lang="it-IT" dirty="0" smtClean="0">
                <a:solidFill>
                  <a:srgbClr val="FF0000"/>
                </a:solidFill>
              </a:rPr>
              <a:t>asimmetrici</a:t>
            </a:r>
            <a:r>
              <a:rPr lang="it-IT" dirty="0" smtClean="0"/>
              <a:t> nel rispetto dei principi e della CEDU </a:t>
            </a:r>
            <a:r>
              <a:rPr lang="it-IT" dirty="0"/>
              <a:t>(</a:t>
            </a:r>
            <a:r>
              <a:rPr lang="it-IT" i="1" u="sng" dirty="0">
                <a:solidFill>
                  <a:srgbClr val="FF0000"/>
                </a:solidFill>
              </a:rPr>
              <a:t>Omega</a:t>
            </a:r>
            <a:r>
              <a:rPr lang="it-IT" dirty="0"/>
              <a:t>, 14.10.2004, C-36/02).</a:t>
            </a:r>
          </a:p>
          <a:p>
            <a:r>
              <a:rPr lang="it-IT" dirty="0">
                <a:solidFill>
                  <a:srgbClr val="FF0000"/>
                </a:solidFill>
              </a:rPr>
              <a:t>In presenza di normativa derivata</a:t>
            </a:r>
            <a:r>
              <a:rPr lang="it-IT" dirty="0"/>
              <a:t> </a:t>
            </a:r>
            <a:r>
              <a:rPr lang="it-IT" dirty="0" smtClean="0"/>
              <a:t>«stringente» l’applicazione «unilaterale» dell’elevata </a:t>
            </a:r>
            <a:r>
              <a:rPr lang="it-IT" dirty="0"/>
              <a:t>tutela costituzionale </a:t>
            </a:r>
            <a:r>
              <a:rPr lang="it-IT" dirty="0" smtClean="0"/>
              <a:t>dei diritti fondamentali </a:t>
            </a:r>
            <a:r>
              <a:rPr lang="it-IT" dirty="0"/>
              <a:t>deve accordarsi con i principi del primato, di applicazione uniforme e di effettività del diritto derivato UE («deferenza» al legislatore </a:t>
            </a:r>
            <a:r>
              <a:rPr lang="it-IT" dirty="0" smtClean="0"/>
              <a:t>dell’Unione e al </a:t>
            </a:r>
            <a:r>
              <a:rPr lang="it-IT" sz="2200" u="sng" dirty="0">
                <a:solidFill>
                  <a:srgbClr val="FF0000"/>
                </a:solidFill>
              </a:rPr>
              <a:t>livello di tutela dei diritti «cristallizzato» dal diritto </a:t>
            </a:r>
            <a:r>
              <a:rPr lang="it-IT" sz="2200" u="sng" dirty="0" smtClean="0">
                <a:solidFill>
                  <a:srgbClr val="FF0000"/>
                </a:solidFill>
              </a:rPr>
              <a:t>derivato</a:t>
            </a:r>
            <a:r>
              <a:rPr lang="it-IT" sz="2200" dirty="0" smtClean="0">
                <a:solidFill>
                  <a:prstClr val="white"/>
                </a:solidFill>
              </a:rPr>
              <a:t>, se </a:t>
            </a:r>
            <a:r>
              <a:rPr lang="it-IT" sz="2200" dirty="0">
                <a:solidFill>
                  <a:prstClr val="white"/>
                </a:solidFill>
              </a:rPr>
              <a:t>rispettoso della CEDU</a:t>
            </a:r>
            <a:r>
              <a:rPr lang="it-IT" dirty="0" smtClean="0"/>
              <a:t>).   </a:t>
            </a:r>
          </a:p>
          <a:p>
            <a:r>
              <a:rPr lang="it-IT" dirty="0" smtClean="0">
                <a:solidFill>
                  <a:srgbClr val="FF0000"/>
                </a:solidFill>
              </a:rPr>
              <a:t>limite «reciproco»</a:t>
            </a:r>
            <a:r>
              <a:rPr lang="it-IT" dirty="0" smtClean="0"/>
              <a:t> al </a:t>
            </a:r>
            <a:r>
              <a:rPr lang="it-IT" dirty="0"/>
              <a:t>potere degli Stati membri di </a:t>
            </a:r>
            <a:r>
              <a:rPr lang="it-IT" dirty="0" smtClean="0"/>
              <a:t>applicare </a:t>
            </a:r>
            <a:r>
              <a:rPr lang="it-IT" dirty="0" smtClean="0">
                <a:solidFill>
                  <a:srgbClr val="FF0000"/>
                </a:solidFill>
              </a:rPr>
              <a:t>«in generale»</a:t>
            </a:r>
            <a:r>
              <a:rPr lang="it-IT" dirty="0" smtClean="0"/>
              <a:t>, </a:t>
            </a:r>
            <a:r>
              <a:rPr lang="it-IT" dirty="0"/>
              <a:t>in situazioni transnazionali, il </a:t>
            </a:r>
            <a:r>
              <a:rPr lang="it-IT" dirty="0" smtClean="0"/>
              <a:t>proprio livello </a:t>
            </a:r>
            <a:r>
              <a:rPr lang="it-IT" dirty="0"/>
              <a:t>di </a:t>
            </a:r>
            <a:r>
              <a:rPr lang="it-IT" dirty="0" smtClean="0"/>
              <a:t>protezione dei diritti fondamentali, rispetto a quello di altri </a:t>
            </a:r>
            <a:r>
              <a:rPr lang="it-IT" dirty="0"/>
              <a:t>Stati </a:t>
            </a:r>
            <a:r>
              <a:rPr lang="it-IT" dirty="0" smtClean="0"/>
              <a:t>membri, come previsto dall’art. 53 Carta </a:t>
            </a:r>
            <a:r>
              <a:rPr lang="it-IT" dirty="0"/>
              <a:t>(</a:t>
            </a:r>
            <a:r>
              <a:rPr lang="it-IT" i="1" u="sng" dirty="0">
                <a:solidFill>
                  <a:srgbClr val="FF0000"/>
                </a:solidFill>
              </a:rPr>
              <a:t>Melloni (GS)</a:t>
            </a:r>
            <a:r>
              <a:rPr lang="it-IT" dirty="0"/>
              <a:t>, 26.2.2013, C-399/11, punti 56 e </a:t>
            </a:r>
            <a:r>
              <a:rPr lang="it-IT" dirty="0" smtClean="0"/>
              <a:t>58). </a:t>
            </a:r>
            <a:endParaRPr lang="it-IT" dirty="0"/>
          </a:p>
          <a:p>
            <a:endParaRPr lang="it-IT" dirty="0"/>
          </a:p>
        </p:txBody>
      </p:sp>
    </p:spTree>
    <p:extLst>
      <p:ext uri="{BB962C8B-B14F-4D97-AF65-F5344CB8AC3E}">
        <p14:creationId xmlns:p14="http://schemas.microsoft.com/office/powerpoint/2010/main" val="3847927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L’impiego </a:t>
            </a:r>
            <a:r>
              <a:rPr lang="it-IT" dirty="0" smtClean="0"/>
              <a:t>delle fonti integrative (Carta e principi) con riguardo al diritto dell’Unione</a:t>
            </a:r>
            <a:endParaRPr lang="it-IT" dirty="0"/>
          </a:p>
        </p:txBody>
      </p:sp>
      <p:sp>
        <p:nvSpPr>
          <p:cNvPr id="3" name="Segnaposto contenuto 2"/>
          <p:cNvSpPr>
            <a:spLocks noGrp="1"/>
          </p:cNvSpPr>
          <p:nvPr>
            <p:ph idx="1"/>
          </p:nvPr>
        </p:nvSpPr>
        <p:spPr/>
        <p:txBody>
          <a:bodyPr>
            <a:normAutofit fontScale="85000" lnSpcReduction="10000"/>
          </a:bodyPr>
          <a:lstStyle/>
          <a:p>
            <a:r>
              <a:rPr lang="it-IT" u="sng" dirty="0" smtClean="0">
                <a:solidFill>
                  <a:srgbClr val="FF0000"/>
                </a:solidFill>
              </a:rPr>
              <a:t>Funzione strumentale </a:t>
            </a:r>
            <a:r>
              <a:rPr lang="it-IT" dirty="0" smtClean="0"/>
              <a:t>dei diritti e dei principi: «</a:t>
            </a:r>
            <a:r>
              <a:rPr lang="it-IT" u="sng" dirty="0" smtClean="0">
                <a:solidFill>
                  <a:srgbClr val="FF0000"/>
                </a:solidFill>
              </a:rPr>
              <a:t>influiscono sull’applicazione di norme materiali derivanti da altre fonti</a:t>
            </a:r>
            <a:r>
              <a:rPr lang="it-IT" dirty="0" smtClean="0"/>
              <a:t>» (p. 203 Manuale)</a:t>
            </a:r>
          </a:p>
          <a:p>
            <a:r>
              <a:rPr lang="it-IT" u="sng" dirty="0" smtClean="0">
                <a:solidFill>
                  <a:srgbClr val="FF0000"/>
                </a:solidFill>
              </a:rPr>
              <a:t>Criterio interpretativo </a:t>
            </a:r>
            <a:r>
              <a:rPr lang="it-IT" dirty="0" smtClean="0"/>
              <a:t>del diritto primario, intermedio (accordi dell’Unione o degli Stati membri) e derivato: </a:t>
            </a:r>
            <a:r>
              <a:rPr lang="it-IT" i="1" u="sng" dirty="0">
                <a:solidFill>
                  <a:srgbClr val="FF0000"/>
                </a:solidFill>
              </a:rPr>
              <a:t>N.S. e altri (GS)</a:t>
            </a:r>
            <a:r>
              <a:rPr lang="it-IT" dirty="0"/>
              <a:t>, 21.12.2011, C-411/10 e C-493/10 </a:t>
            </a:r>
            <a:r>
              <a:rPr lang="it-IT" dirty="0" smtClean="0"/>
              <a:t>(art. 3 del reg. 343/2003, cd Dublino II: facoltà aperta di «non trasferimento» del richiedente asilo allo Stato membro competente; esercizio conforme all’art. 4 della Carta e 3 CEDU, nonostante il principio di «fiducia reciproca»; la facoltà deve essere «orientata» nel suo esercizio ai diritti fondamentali: divieto di trasferimento in caso di «carenze sistemiche» comprovate dello Stato competente)</a:t>
            </a:r>
          </a:p>
          <a:p>
            <a:r>
              <a:rPr lang="it-IT" u="sng" dirty="0" smtClean="0">
                <a:solidFill>
                  <a:srgbClr val="FF0000"/>
                </a:solidFill>
              </a:rPr>
              <a:t>Parametro di legittimità </a:t>
            </a:r>
            <a:r>
              <a:rPr lang="it-IT" dirty="0" smtClean="0"/>
              <a:t>(v. art. 263 e 267 TFUE) degli atti delle istituzioni (esempio: </a:t>
            </a:r>
            <a:r>
              <a:rPr lang="fr-FR" i="1" u="sng" dirty="0" smtClean="0">
                <a:solidFill>
                  <a:srgbClr val="FF0000"/>
                </a:solidFill>
              </a:rPr>
              <a:t>Association </a:t>
            </a:r>
            <a:r>
              <a:rPr lang="fr-FR" i="1" u="sng" dirty="0">
                <a:solidFill>
                  <a:srgbClr val="FF0000"/>
                </a:solidFill>
              </a:rPr>
              <a:t>belge des Consommateurs Test-Achats c. Conseil des ministres (GS)</a:t>
            </a:r>
            <a:r>
              <a:rPr lang="fr-FR" dirty="0"/>
              <a:t>, 1.3.2011, </a:t>
            </a:r>
            <a:r>
              <a:rPr lang="fr-FR" dirty="0" smtClean="0"/>
              <a:t>C-236/09; </a:t>
            </a:r>
            <a:r>
              <a:rPr lang="it-IT" i="1" u="sng" dirty="0" err="1" smtClean="0">
                <a:solidFill>
                  <a:srgbClr val="FF0000"/>
                </a:solidFill>
                <a:cs typeface="Times New Roman" panose="02020603050405020304" pitchFamily="18" charset="0"/>
              </a:rPr>
              <a:t>Schrems</a:t>
            </a:r>
            <a:r>
              <a:rPr lang="it-IT" i="1" u="sng" dirty="0" smtClean="0">
                <a:solidFill>
                  <a:srgbClr val="FF0000"/>
                </a:solidFill>
                <a:cs typeface="Times New Roman" panose="02020603050405020304" pitchFamily="18" charset="0"/>
              </a:rPr>
              <a:t> </a:t>
            </a:r>
            <a:r>
              <a:rPr lang="it-IT" i="1" u="sng" dirty="0">
                <a:solidFill>
                  <a:srgbClr val="FF0000"/>
                </a:solidFill>
                <a:cs typeface="Times New Roman" panose="02020603050405020304" pitchFamily="18" charset="0"/>
              </a:rPr>
              <a:t>/ </a:t>
            </a:r>
            <a:r>
              <a:rPr lang="it-IT" i="1" u="sng" dirty="0" err="1">
                <a:solidFill>
                  <a:srgbClr val="FF0000"/>
                </a:solidFill>
                <a:cs typeface="Times New Roman" panose="02020603050405020304" pitchFamily="18" charset="0"/>
              </a:rPr>
              <a:t>Facebook</a:t>
            </a:r>
            <a:r>
              <a:rPr lang="it-IT" i="1" u="sng" dirty="0">
                <a:solidFill>
                  <a:srgbClr val="FF0000"/>
                </a:solidFill>
                <a:cs typeface="Times New Roman" panose="02020603050405020304" pitchFamily="18" charset="0"/>
              </a:rPr>
              <a:t> (GS)</a:t>
            </a:r>
            <a:r>
              <a:rPr lang="it-IT" dirty="0">
                <a:cs typeface="Times New Roman" panose="02020603050405020304" pitchFamily="18" charset="0"/>
              </a:rPr>
              <a:t>, 6.10.2015, </a:t>
            </a:r>
            <a:r>
              <a:rPr lang="it-IT" dirty="0" smtClean="0">
                <a:cs typeface="Times New Roman" panose="02020603050405020304" pitchFamily="18" charset="0"/>
              </a:rPr>
              <a:t>C-362/14: invalidità della decisione della Commissione che dichiara che gli Stati Uniti, dove i dati degli utenti </a:t>
            </a:r>
            <a:r>
              <a:rPr lang="it-IT" dirty="0" err="1" smtClean="0">
                <a:cs typeface="Times New Roman" panose="02020603050405020304" pitchFamily="18" charset="0"/>
              </a:rPr>
              <a:t>Facebook</a:t>
            </a:r>
            <a:r>
              <a:rPr lang="it-IT" dirty="0" smtClean="0">
                <a:cs typeface="Times New Roman" panose="02020603050405020304" pitchFamily="18" charset="0"/>
              </a:rPr>
              <a:t> vengono trasmessi, garantiscono un livello di protezione della riservatezza dei dati personali adeguato: art. 7 e 8 Carta</a:t>
            </a:r>
            <a:r>
              <a:rPr lang="it-IT" dirty="0" smtClean="0"/>
              <a:t>)</a:t>
            </a:r>
          </a:p>
        </p:txBody>
      </p:sp>
    </p:spTree>
    <p:extLst>
      <p:ext uri="{BB962C8B-B14F-4D97-AF65-F5344CB8AC3E}">
        <p14:creationId xmlns:p14="http://schemas.microsoft.com/office/powerpoint/2010/main" val="1537853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solidFill>
                  <a:srgbClr val="FF0000"/>
                </a:solidFill>
              </a:rPr>
              <a:t>L’impiego </a:t>
            </a:r>
            <a:r>
              <a:rPr lang="it-IT" dirty="0"/>
              <a:t>delle fonti </a:t>
            </a:r>
            <a:r>
              <a:rPr lang="it-IT" dirty="0" smtClean="0"/>
              <a:t>integrative</a:t>
            </a:r>
            <a:r>
              <a:rPr lang="it-IT" dirty="0"/>
              <a:t> </a:t>
            </a:r>
            <a:r>
              <a:rPr lang="it-IT" dirty="0" smtClean="0"/>
              <a:t>con riguardo al diritto nazionale</a:t>
            </a:r>
            <a:endParaRPr lang="it-IT" dirty="0"/>
          </a:p>
        </p:txBody>
      </p:sp>
      <p:sp>
        <p:nvSpPr>
          <p:cNvPr id="3" name="Segnaposto contenuto 2"/>
          <p:cNvSpPr>
            <a:spLocks noGrp="1"/>
          </p:cNvSpPr>
          <p:nvPr>
            <p:ph idx="1"/>
          </p:nvPr>
        </p:nvSpPr>
        <p:spPr/>
        <p:txBody>
          <a:bodyPr>
            <a:normAutofit/>
          </a:bodyPr>
          <a:lstStyle/>
          <a:p>
            <a:r>
              <a:rPr lang="it-IT" u="sng" dirty="0">
                <a:solidFill>
                  <a:srgbClr val="FF0000"/>
                </a:solidFill>
              </a:rPr>
              <a:t>Parametro di legittimità </a:t>
            </a:r>
            <a:r>
              <a:rPr lang="it-IT" dirty="0"/>
              <a:t>(compatibilità: art. 267 TFUE e art. 258-259 TFUE) di atti e comportamenti degli Stati membri </a:t>
            </a:r>
            <a:r>
              <a:rPr lang="it-IT" dirty="0">
                <a:cs typeface="Times New Roman" panose="02020603050405020304" pitchFamily="18" charset="0"/>
              </a:rPr>
              <a:t>→che ricadono </a:t>
            </a:r>
            <a:r>
              <a:rPr lang="it-IT" u="sng" dirty="0">
                <a:solidFill>
                  <a:srgbClr val="FF0000"/>
                </a:solidFill>
                <a:cs typeface="Times New Roman" panose="02020603050405020304" pitchFamily="18" charset="0"/>
              </a:rPr>
              <a:t>nell’ambito d’applicazione del diritto dell’Unione</a:t>
            </a:r>
            <a:r>
              <a:rPr lang="it-IT" dirty="0">
                <a:cs typeface="Times New Roman" panose="02020603050405020304" pitchFamily="18" charset="0"/>
              </a:rPr>
              <a:t>; </a:t>
            </a:r>
            <a:endParaRPr lang="it-IT" dirty="0" smtClean="0">
              <a:cs typeface="Times New Roman" panose="02020603050405020304" pitchFamily="18" charset="0"/>
            </a:endParaRPr>
          </a:p>
          <a:p>
            <a:r>
              <a:rPr lang="it-IT" dirty="0" smtClean="0">
                <a:cs typeface="Times New Roman" panose="02020603050405020304" pitchFamily="18" charset="0"/>
              </a:rPr>
              <a:t>in </a:t>
            </a:r>
            <a:r>
              <a:rPr lang="it-IT" dirty="0">
                <a:cs typeface="Times New Roman" panose="02020603050405020304" pitchFamily="18" charset="0"/>
              </a:rPr>
              <a:t>tale ambito possono avvantaggiarsi dei diritti fondamentali i singoli ovvero gli stessi Stati membri </a:t>
            </a:r>
            <a:r>
              <a:rPr lang="it-IT" dirty="0"/>
              <a:t>(</a:t>
            </a:r>
            <a:r>
              <a:rPr lang="it-IT" i="1" u="sng" dirty="0">
                <a:solidFill>
                  <a:srgbClr val="FF0000"/>
                </a:solidFill>
              </a:rPr>
              <a:t>Omega</a:t>
            </a:r>
            <a:r>
              <a:rPr lang="it-IT" dirty="0"/>
              <a:t>, 14.10.2004, C-36/02: art. 1 Carta; </a:t>
            </a:r>
            <a:r>
              <a:rPr lang="it-IT" i="1" u="sng" dirty="0">
                <a:solidFill>
                  <a:srgbClr val="FF0000"/>
                </a:solidFill>
              </a:rPr>
              <a:t>Google </a:t>
            </a:r>
            <a:r>
              <a:rPr lang="it-IT" i="1" u="sng" dirty="0" err="1">
                <a:solidFill>
                  <a:srgbClr val="FF0000"/>
                </a:solidFill>
              </a:rPr>
              <a:t>Spain</a:t>
            </a:r>
            <a:r>
              <a:rPr lang="it-IT" i="1" u="sng" dirty="0">
                <a:solidFill>
                  <a:srgbClr val="FF0000"/>
                </a:solidFill>
              </a:rPr>
              <a:t> (GS)</a:t>
            </a:r>
            <a:r>
              <a:rPr lang="it-IT" dirty="0"/>
              <a:t>, 13.5.2014, C-131/12, diritto alla riservatezza e «diritto all’oblio» a carico del gestore di dati personali – motore di ricerca: art. 7 e 8 Carta)</a:t>
            </a:r>
          </a:p>
          <a:p>
            <a:endParaRPr lang="it-IT" dirty="0"/>
          </a:p>
        </p:txBody>
      </p:sp>
    </p:spTree>
    <p:extLst>
      <p:ext uri="{BB962C8B-B14F-4D97-AF65-F5344CB8AC3E}">
        <p14:creationId xmlns:p14="http://schemas.microsoft.com/office/powerpoint/2010/main" val="107377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problema del «collegamento» fra il diritto nazionale e il diritto dell’Unione</a:t>
            </a:r>
            <a:endParaRPr lang="it-IT" dirty="0"/>
          </a:p>
        </p:txBody>
      </p:sp>
      <p:sp>
        <p:nvSpPr>
          <p:cNvPr id="3" name="Segnaposto contenuto 2"/>
          <p:cNvSpPr>
            <a:spLocks noGrp="1"/>
          </p:cNvSpPr>
          <p:nvPr>
            <p:ph idx="1"/>
          </p:nvPr>
        </p:nvSpPr>
        <p:spPr/>
        <p:txBody>
          <a:bodyPr>
            <a:normAutofit fontScale="85000" lnSpcReduction="20000"/>
          </a:bodyPr>
          <a:lstStyle/>
          <a:p>
            <a:r>
              <a:rPr lang="it-IT" dirty="0"/>
              <a:t>Questione preliminare e cruciale: </a:t>
            </a:r>
            <a:r>
              <a:rPr lang="it-IT" dirty="0" smtClean="0"/>
              <a:t>i diritti fondamentali nel diritto dell’Unione «seguono» le competenze dell’Unione (in senso materiale o procedurale) (</a:t>
            </a:r>
            <a:r>
              <a:rPr lang="it-IT" i="1" u="sng" dirty="0" err="1">
                <a:solidFill>
                  <a:srgbClr val="FF0000"/>
                </a:solidFill>
              </a:rPr>
              <a:t>Åkerberg</a:t>
            </a:r>
            <a:r>
              <a:rPr lang="it-IT" i="1" u="sng" dirty="0">
                <a:solidFill>
                  <a:srgbClr val="FF0000"/>
                </a:solidFill>
              </a:rPr>
              <a:t> </a:t>
            </a:r>
            <a:r>
              <a:rPr lang="it-IT" i="1" u="sng" dirty="0" err="1">
                <a:solidFill>
                  <a:srgbClr val="FF0000"/>
                </a:solidFill>
              </a:rPr>
              <a:t>Fransson</a:t>
            </a:r>
            <a:r>
              <a:rPr lang="it-IT" i="1" u="sng" dirty="0">
                <a:solidFill>
                  <a:srgbClr val="FF0000"/>
                </a:solidFill>
              </a:rPr>
              <a:t> (GS)</a:t>
            </a:r>
            <a:r>
              <a:rPr lang="it-IT" dirty="0"/>
              <a:t>, 26.2.2013, </a:t>
            </a:r>
            <a:r>
              <a:rPr lang="it-IT" dirty="0" smtClean="0"/>
              <a:t>C-617/10, punti 17-21)</a:t>
            </a:r>
          </a:p>
          <a:p>
            <a:r>
              <a:rPr lang="it-IT" dirty="0" smtClean="0"/>
              <a:t>il </a:t>
            </a:r>
            <a:r>
              <a:rPr lang="it-IT" dirty="0"/>
              <a:t>«</a:t>
            </a:r>
            <a:r>
              <a:rPr lang="it-IT" dirty="0">
                <a:solidFill>
                  <a:srgbClr val="FF0000"/>
                </a:solidFill>
              </a:rPr>
              <a:t>collegamento</a:t>
            </a:r>
            <a:r>
              <a:rPr lang="it-IT" dirty="0"/>
              <a:t>» fra l’atto o l’omissione statale e il diritto dell’Unione: libertà del mercato (servizi medici: </a:t>
            </a:r>
            <a:r>
              <a:rPr lang="it-IT" i="1" u="sng" dirty="0" err="1">
                <a:solidFill>
                  <a:srgbClr val="FF0000"/>
                </a:solidFill>
              </a:rPr>
              <a:t>Grogan</a:t>
            </a:r>
            <a:r>
              <a:rPr lang="it-IT" dirty="0"/>
              <a:t>, 4.10.1991, C-159/90: libertà di espressione, art. 10 CEDU); </a:t>
            </a:r>
            <a:endParaRPr lang="it-IT" dirty="0" smtClean="0"/>
          </a:p>
          <a:p>
            <a:r>
              <a:rPr lang="it-IT" dirty="0" smtClean="0"/>
              <a:t>diritto </a:t>
            </a:r>
            <a:r>
              <a:rPr lang="it-IT" dirty="0"/>
              <a:t>primario e </a:t>
            </a:r>
            <a:r>
              <a:rPr lang="it-IT" dirty="0" smtClean="0"/>
              <a:t>derivato: </a:t>
            </a:r>
          </a:p>
          <a:p>
            <a:r>
              <a:rPr lang="it-IT" dirty="0" smtClean="0"/>
              <a:t>regime </a:t>
            </a:r>
            <a:r>
              <a:rPr lang="it-IT" dirty="0"/>
              <a:t>dell’imposta sul valore aggiunto, sanzioni amministrative e penali in caso di dichiarazioni mendaci: </a:t>
            </a:r>
            <a:r>
              <a:rPr lang="it-IT" i="1" u="sng" dirty="0" err="1">
                <a:solidFill>
                  <a:srgbClr val="FF0000"/>
                </a:solidFill>
              </a:rPr>
              <a:t>Åkerberg</a:t>
            </a:r>
            <a:r>
              <a:rPr lang="it-IT" i="1" u="sng" dirty="0">
                <a:solidFill>
                  <a:srgbClr val="FF0000"/>
                </a:solidFill>
              </a:rPr>
              <a:t> </a:t>
            </a:r>
            <a:r>
              <a:rPr lang="it-IT" i="1" u="sng" dirty="0" err="1">
                <a:solidFill>
                  <a:srgbClr val="FF0000"/>
                </a:solidFill>
              </a:rPr>
              <a:t>Fransson</a:t>
            </a:r>
            <a:r>
              <a:rPr lang="it-IT" i="1" u="sng" dirty="0">
                <a:solidFill>
                  <a:srgbClr val="FF0000"/>
                </a:solidFill>
              </a:rPr>
              <a:t> (GS)</a:t>
            </a:r>
            <a:r>
              <a:rPr lang="it-IT" dirty="0"/>
              <a:t>, 26.2.2013, C-617/10: ne bis in idem «interno» a uno Stato </a:t>
            </a:r>
            <a:r>
              <a:rPr lang="it-IT" dirty="0" smtClean="0"/>
              <a:t>membro, art. 50 Carta); </a:t>
            </a:r>
          </a:p>
          <a:p>
            <a:r>
              <a:rPr lang="it-IT" dirty="0" smtClean="0"/>
              <a:t>diritto primario e derivato </a:t>
            </a:r>
            <a:r>
              <a:rPr lang="it-IT" dirty="0"/>
              <a:t>(</a:t>
            </a:r>
            <a:r>
              <a:rPr lang="it-IT" i="1" u="sng" dirty="0" err="1">
                <a:solidFill>
                  <a:srgbClr val="FF0000"/>
                </a:solidFill>
              </a:rPr>
              <a:t>Delvigne</a:t>
            </a:r>
            <a:r>
              <a:rPr lang="it-IT" i="1" u="sng" dirty="0">
                <a:solidFill>
                  <a:srgbClr val="FF0000"/>
                </a:solidFill>
              </a:rPr>
              <a:t> (GS)</a:t>
            </a:r>
            <a:r>
              <a:rPr lang="it-IT" dirty="0"/>
              <a:t>, 4.6.2015, C-650/13: </a:t>
            </a:r>
            <a:r>
              <a:rPr lang="it-IT" dirty="0" smtClean="0"/>
              <a:t>efficacia dell’Atto </a:t>
            </a:r>
            <a:r>
              <a:rPr lang="it-IT" dirty="0"/>
              <a:t>relativo alle elezioni del Parlamento europeo del </a:t>
            </a:r>
            <a:r>
              <a:rPr lang="it-IT" dirty="0" smtClean="0"/>
              <a:t>1976 e compatibilità dell’istituto francese della degradazione civica con il principio del «</a:t>
            </a:r>
            <a:r>
              <a:rPr lang="it-IT" dirty="0" err="1" smtClean="0"/>
              <a:t>favor</a:t>
            </a:r>
            <a:r>
              <a:rPr lang="it-IT" dirty="0" smtClean="0"/>
              <a:t> rei»; </a:t>
            </a:r>
            <a:r>
              <a:rPr lang="it-IT" i="1" u="sng" kern="50" dirty="0" err="1">
                <a:solidFill>
                  <a:srgbClr val="FF0000"/>
                </a:solidFill>
                <a:ea typeface="Times New Roman" panose="02020603050405020304" pitchFamily="18" charset="0"/>
              </a:rPr>
              <a:t>Taricco</a:t>
            </a:r>
            <a:r>
              <a:rPr lang="it-IT" i="1" u="sng" kern="50" dirty="0">
                <a:solidFill>
                  <a:srgbClr val="FF0000"/>
                </a:solidFill>
                <a:ea typeface="Times New Roman" panose="02020603050405020304" pitchFamily="18" charset="0"/>
              </a:rPr>
              <a:t> (GS)</a:t>
            </a:r>
            <a:r>
              <a:rPr lang="it-IT" kern="50" dirty="0">
                <a:ea typeface="Times New Roman" panose="02020603050405020304" pitchFamily="18" charset="0"/>
              </a:rPr>
              <a:t>, 8.9.2015, </a:t>
            </a:r>
            <a:r>
              <a:rPr lang="it-IT" kern="50" dirty="0" smtClean="0">
                <a:ea typeface="Times New Roman" panose="02020603050405020304" pitchFamily="18" charset="0"/>
              </a:rPr>
              <a:t>C-105/14, art. 325, direttiva e convenzione PIF e principio di legalità dei reati e delle pene, art. 49 Carta)</a:t>
            </a:r>
            <a:r>
              <a:rPr lang="it-IT" dirty="0" smtClean="0"/>
              <a:t>;  </a:t>
            </a:r>
            <a:endParaRPr lang="it-IT" dirty="0"/>
          </a:p>
        </p:txBody>
      </p:sp>
    </p:spTree>
    <p:extLst>
      <p:ext uri="{BB962C8B-B14F-4D97-AF65-F5344CB8AC3E}">
        <p14:creationId xmlns:p14="http://schemas.microsoft.com/office/powerpoint/2010/main" val="811220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L’art. 51 della Carta e il Protocollo n. 30</a:t>
            </a:r>
            <a:endParaRPr lang="it-IT" dirty="0"/>
          </a:p>
        </p:txBody>
      </p:sp>
      <p:sp>
        <p:nvSpPr>
          <p:cNvPr id="3" name="Segnaposto contenuto 2"/>
          <p:cNvSpPr>
            <a:spLocks noGrp="1"/>
          </p:cNvSpPr>
          <p:nvPr>
            <p:ph idx="1"/>
          </p:nvPr>
        </p:nvSpPr>
        <p:spPr/>
        <p:txBody>
          <a:bodyPr/>
          <a:lstStyle/>
          <a:p>
            <a:r>
              <a:rPr lang="it-IT" dirty="0"/>
              <a:t>V.</a:t>
            </a:r>
            <a:r>
              <a:rPr lang="it-IT" dirty="0">
                <a:solidFill>
                  <a:srgbClr val="FF0000"/>
                </a:solidFill>
              </a:rPr>
              <a:t> art. 51, par. 1</a:t>
            </a:r>
            <a:r>
              <a:rPr lang="it-IT" dirty="0"/>
              <a:t>, Carta dei diritti fondamentali; nella prassi recente, </a:t>
            </a:r>
            <a:r>
              <a:rPr lang="it-IT" dirty="0">
                <a:solidFill>
                  <a:srgbClr val="FF0000"/>
                </a:solidFill>
              </a:rPr>
              <a:t>l’ambito d’applicazione dei diritti fondamentali è «delimitato» dal diritto derivato</a:t>
            </a:r>
            <a:r>
              <a:rPr lang="it-IT" dirty="0"/>
              <a:t> (in presenza di norme di rinvio nei Trattati (es. art. 20 par 2 ultimo comma e art. 21, par. 1, TFUE) o di competenze concorrenti (diritto del mercato interno e della cittadinanza dell’Unione))</a:t>
            </a:r>
          </a:p>
          <a:p>
            <a:r>
              <a:rPr lang="it-IT" dirty="0"/>
              <a:t>Limite </a:t>
            </a:r>
            <a:r>
              <a:rPr lang="it-IT" dirty="0" smtClean="0"/>
              <a:t>all’impiego «interno» </a:t>
            </a:r>
            <a:r>
              <a:rPr lang="it-IT" u="sng" dirty="0">
                <a:solidFill>
                  <a:srgbClr val="FF0000"/>
                </a:solidFill>
              </a:rPr>
              <a:t>della Carta </a:t>
            </a:r>
            <a:r>
              <a:rPr lang="it-IT" dirty="0"/>
              <a:t>per gli Stati membri beneficiari del </a:t>
            </a:r>
            <a:r>
              <a:rPr lang="it-IT" u="sng" dirty="0">
                <a:solidFill>
                  <a:srgbClr val="FF0000"/>
                </a:solidFill>
              </a:rPr>
              <a:t>Protocollo n. 30 </a:t>
            </a:r>
            <a:r>
              <a:rPr lang="it-IT" dirty="0"/>
              <a:t>sulla posizione del Regno Unito e della Polonia (limite al contenuto «innovativo» della Carta: v. anche decisione </a:t>
            </a:r>
            <a:r>
              <a:rPr lang="it-IT" dirty="0" err="1"/>
              <a:t>Brexit</a:t>
            </a:r>
            <a:r>
              <a:rPr lang="it-IT" dirty="0"/>
              <a:t>)</a:t>
            </a:r>
          </a:p>
          <a:p>
            <a:endParaRPr lang="it-IT" dirty="0"/>
          </a:p>
          <a:p>
            <a:endParaRPr lang="it-IT" dirty="0"/>
          </a:p>
        </p:txBody>
      </p:sp>
    </p:spTree>
    <p:extLst>
      <p:ext uri="{BB962C8B-B14F-4D97-AF65-F5344CB8AC3E}">
        <p14:creationId xmlns:p14="http://schemas.microsoft.com/office/powerpoint/2010/main" val="4219776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Le fonti integrative del diritto </a:t>
            </a:r>
            <a:r>
              <a:rPr lang="it-IT" dirty="0" smtClean="0"/>
              <a:t>primario: CEDU e UE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La CEDU e l’art. 6.2 TUE</a:t>
            </a:r>
          </a:p>
          <a:p>
            <a:r>
              <a:rPr lang="it-IT" dirty="0" smtClean="0"/>
              <a:t>La mancata adesione dell’UE alla CEDU (parere 2/94 e </a:t>
            </a:r>
            <a:r>
              <a:rPr lang="it-IT" dirty="0"/>
              <a:t> parere </a:t>
            </a:r>
            <a:r>
              <a:rPr lang="it-IT" dirty="0" smtClean="0"/>
              <a:t>2/13). </a:t>
            </a:r>
          </a:p>
          <a:p>
            <a:r>
              <a:rPr lang="it-IT" dirty="0" smtClean="0"/>
              <a:t>Attualmente la </a:t>
            </a:r>
            <a:r>
              <a:rPr lang="it-IT" dirty="0"/>
              <a:t>CEDU vincola </a:t>
            </a:r>
            <a:r>
              <a:rPr lang="it-IT" dirty="0" smtClean="0"/>
              <a:t>gli </a:t>
            </a:r>
            <a:r>
              <a:rPr lang="it-IT" dirty="0"/>
              <a:t>Stati membri dell’Unione </a:t>
            </a:r>
            <a:r>
              <a:rPr lang="it-IT" dirty="0" smtClean="0"/>
              <a:t>e </a:t>
            </a:r>
            <a:r>
              <a:rPr lang="it-IT" dirty="0" smtClean="0">
                <a:solidFill>
                  <a:srgbClr val="FF0000"/>
                </a:solidFill>
              </a:rPr>
              <a:t>solo indirettamente </a:t>
            </a:r>
            <a:r>
              <a:rPr lang="it-IT" dirty="0" smtClean="0"/>
              <a:t>l’Unione (ossia: </a:t>
            </a:r>
            <a:r>
              <a:rPr lang="it-IT" dirty="0" smtClean="0">
                <a:solidFill>
                  <a:srgbClr val="FF0000"/>
                </a:solidFill>
              </a:rPr>
              <a:t>per il tramite</a:t>
            </a:r>
            <a:r>
              <a:rPr lang="it-IT" dirty="0" smtClean="0"/>
              <a:t> delle fonti di garanzia  sue proprie: Carta e principi generali del diritto). </a:t>
            </a:r>
          </a:p>
          <a:p>
            <a:r>
              <a:rPr lang="it-IT" dirty="0" smtClean="0"/>
              <a:t>La CEDU </a:t>
            </a:r>
            <a:r>
              <a:rPr lang="it-IT" dirty="0"/>
              <a:t>«</a:t>
            </a:r>
            <a:r>
              <a:rPr lang="it-IT" i="1" dirty="0">
                <a:solidFill>
                  <a:srgbClr val="FF0000"/>
                </a:solidFill>
              </a:rPr>
              <a:t>non costituisce, fintantoché l’Unione non vi abbia aderito, un atto giuridico formalmente integrato nell’ordinamento giuridico dell’Unione</a:t>
            </a:r>
            <a:r>
              <a:rPr lang="it-IT" dirty="0"/>
              <a:t>. Di conseguenza, il diritto dell’Unione non disciplina i rapporti tra la CEDU e gli ordinamenti giuridici degli Stati membri e nemmeno determina le conseguenze che un giudice nazionale deve trarre nell’ipotesi di conflitto tra i diritti garantiti da tale convenzione ed una norma di diritto nazionale» </a:t>
            </a:r>
            <a:r>
              <a:rPr lang="it-IT" dirty="0" smtClean="0"/>
              <a:t>(</a:t>
            </a:r>
            <a:r>
              <a:rPr lang="it-IT" i="1" u="sng" dirty="0" err="1" smtClean="0">
                <a:solidFill>
                  <a:srgbClr val="FF0000"/>
                </a:solidFill>
              </a:rPr>
              <a:t>Kamberaj</a:t>
            </a:r>
            <a:r>
              <a:rPr lang="it-IT" dirty="0" smtClean="0"/>
              <a:t>, 24.4.2012</a:t>
            </a:r>
            <a:r>
              <a:rPr lang="it-IT" dirty="0"/>
              <a:t>, </a:t>
            </a:r>
            <a:r>
              <a:rPr lang="it-IT" dirty="0" smtClean="0"/>
              <a:t>C‑571/10</a:t>
            </a:r>
            <a:r>
              <a:rPr lang="it-IT" dirty="0"/>
              <a:t>, punto </a:t>
            </a:r>
            <a:r>
              <a:rPr lang="it-IT" dirty="0" smtClean="0"/>
              <a:t>62).</a:t>
            </a:r>
          </a:p>
        </p:txBody>
      </p:sp>
    </p:spTree>
    <p:extLst>
      <p:ext uri="{BB962C8B-B14F-4D97-AF65-F5344CB8AC3E}">
        <p14:creationId xmlns:p14="http://schemas.microsoft.com/office/powerpoint/2010/main" val="2663067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CEDU </a:t>
            </a:r>
            <a:r>
              <a:rPr lang="it-IT" dirty="0"/>
              <a:t>e Stati membri dell’UE</a:t>
            </a:r>
          </a:p>
        </p:txBody>
      </p:sp>
      <p:sp>
        <p:nvSpPr>
          <p:cNvPr id="3" name="Segnaposto contenuto 2"/>
          <p:cNvSpPr>
            <a:spLocks noGrp="1"/>
          </p:cNvSpPr>
          <p:nvPr>
            <p:ph idx="1"/>
          </p:nvPr>
        </p:nvSpPr>
        <p:spPr/>
        <p:txBody>
          <a:bodyPr>
            <a:normAutofit fontScale="85000" lnSpcReduction="10000"/>
          </a:bodyPr>
          <a:lstStyle/>
          <a:p>
            <a:r>
              <a:rPr lang="it-IT" dirty="0"/>
              <a:t>La </a:t>
            </a:r>
            <a:r>
              <a:rPr lang="it-IT" u="sng" dirty="0">
                <a:solidFill>
                  <a:srgbClr val="FF0000"/>
                </a:solidFill>
              </a:rPr>
              <a:t>specificità del controllo esterno </a:t>
            </a:r>
            <a:r>
              <a:rPr lang="it-IT" dirty="0"/>
              <a:t>esercitato dalla CEDU sugli Stati membri per atti o omissioni </a:t>
            </a:r>
            <a:r>
              <a:rPr lang="it-IT" dirty="0" smtClean="0"/>
              <a:t>«vincolate dal» o «connesse con» </a:t>
            </a:r>
            <a:r>
              <a:rPr lang="it-IT" dirty="0"/>
              <a:t>il diritto UE. Il problema dell’imputabilità degli illeciti </a:t>
            </a:r>
            <a:r>
              <a:rPr lang="it-IT" dirty="0" smtClean="0"/>
              <a:t>convenzionali </a:t>
            </a:r>
            <a:endParaRPr lang="it-IT" dirty="0"/>
          </a:p>
          <a:p>
            <a:r>
              <a:rPr lang="it-IT" u="sng" dirty="0" smtClean="0">
                <a:solidFill>
                  <a:srgbClr val="FF0000"/>
                </a:solidFill>
              </a:rPr>
              <a:t>Controllo limitato</a:t>
            </a:r>
            <a:r>
              <a:rPr lang="it-IT" dirty="0" smtClean="0">
                <a:solidFill>
                  <a:srgbClr val="FF0000"/>
                </a:solidFill>
              </a:rPr>
              <a:t> </a:t>
            </a:r>
            <a:r>
              <a:rPr lang="it-IT" dirty="0" smtClean="0"/>
              <a:t>per atti degli Stati membri «strettamente determinati» </a:t>
            </a:r>
            <a:r>
              <a:rPr lang="it-IT" dirty="0"/>
              <a:t>dal diritto dell’Unione: </a:t>
            </a:r>
            <a:r>
              <a:rPr lang="it-IT" dirty="0" smtClean="0"/>
              <a:t>Corte EDU, </a:t>
            </a:r>
            <a:r>
              <a:rPr lang="pt-BR" i="1" u="sng" dirty="0" smtClean="0">
                <a:solidFill>
                  <a:srgbClr val="FF0000"/>
                </a:solidFill>
              </a:rPr>
              <a:t>Bosphorus </a:t>
            </a:r>
            <a:r>
              <a:rPr lang="pt-BR" i="1" u="sng" dirty="0">
                <a:solidFill>
                  <a:srgbClr val="FF0000"/>
                </a:solidFill>
              </a:rPr>
              <a:t>c. Irlanda (GC)</a:t>
            </a:r>
            <a:r>
              <a:rPr lang="pt-BR" dirty="0"/>
              <a:t>, 30.6.2005, ric. n. 45036/98 e </a:t>
            </a:r>
            <a:r>
              <a:rPr lang="it-IT" i="1" u="sng" dirty="0" err="1">
                <a:solidFill>
                  <a:srgbClr val="FF0000"/>
                </a:solidFill>
              </a:rPr>
              <a:t>Michaud</a:t>
            </a:r>
            <a:r>
              <a:rPr lang="it-IT" i="1" u="sng" dirty="0">
                <a:solidFill>
                  <a:srgbClr val="FF0000"/>
                </a:solidFill>
              </a:rPr>
              <a:t> c. Francia</a:t>
            </a:r>
            <a:r>
              <a:rPr lang="it-IT" dirty="0"/>
              <a:t>, 6.12.2012, ric. n. 12323/11 (</a:t>
            </a:r>
            <a:r>
              <a:rPr lang="it-IT" dirty="0">
                <a:solidFill>
                  <a:srgbClr val="FF0000"/>
                </a:solidFill>
              </a:rPr>
              <a:t>presunzione di </a:t>
            </a:r>
            <a:r>
              <a:rPr lang="it-IT" dirty="0" smtClean="0">
                <a:solidFill>
                  <a:srgbClr val="FF0000"/>
                </a:solidFill>
              </a:rPr>
              <a:t>«garanzia equivalente» </a:t>
            </a:r>
            <a:r>
              <a:rPr lang="it-IT" dirty="0" smtClean="0"/>
              <a:t>dei </a:t>
            </a:r>
            <a:r>
              <a:rPr lang="it-IT" dirty="0"/>
              <a:t>diritti </a:t>
            </a:r>
            <a:r>
              <a:rPr lang="it-IT" dirty="0" smtClean="0"/>
              <a:t>fondamentali attraverso il controllo della Corte di giustizia) </a:t>
            </a:r>
            <a:endParaRPr lang="it-IT" dirty="0"/>
          </a:p>
          <a:p>
            <a:r>
              <a:rPr lang="it-IT" u="sng" dirty="0" smtClean="0">
                <a:solidFill>
                  <a:srgbClr val="FF0000"/>
                </a:solidFill>
              </a:rPr>
              <a:t>Pieno controllo</a:t>
            </a:r>
            <a:r>
              <a:rPr lang="it-IT" dirty="0" smtClean="0"/>
              <a:t> per atti degli Stati membri «non determinati» dal diritto dell’Unione: margine di discrezionalità (art. 3 reg. 323/2003, cd Dublino II: </a:t>
            </a:r>
            <a:r>
              <a:rPr lang="en-US" i="1" u="sng" dirty="0">
                <a:solidFill>
                  <a:srgbClr val="FF0000"/>
                </a:solidFill>
              </a:rPr>
              <a:t>M.S.S. v. Greece and Belgium (G.C.)</a:t>
            </a:r>
            <a:r>
              <a:rPr lang="en-US" dirty="0"/>
              <a:t>, 21.1.2011, </a:t>
            </a:r>
            <a:r>
              <a:rPr lang="en-US" dirty="0" err="1"/>
              <a:t>ric</a:t>
            </a:r>
            <a:r>
              <a:rPr lang="en-US" dirty="0"/>
              <a:t>. n. </a:t>
            </a:r>
            <a:r>
              <a:rPr lang="en-US" dirty="0" smtClean="0"/>
              <a:t>30696/09)</a:t>
            </a:r>
            <a:endParaRPr lang="it-IT" dirty="0" smtClean="0"/>
          </a:p>
          <a:p>
            <a:r>
              <a:rPr lang="it-IT" u="sng" dirty="0" smtClean="0">
                <a:solidFill>
                  <a:srgbClr val="FF0000"/>
                </a:solidFill>
              </a:rPr>
              <a:t>Pieno controllo </a:t>
            </a:r>
            <a:r>
              <a:rPr lang="it-IT" dirty="0" smtClean="0"/>
              <a:t>di convenzionalità per atti degli Stati membri che gravitano nella loro «competenza internazionale» (art. 223, par. 1, secondo comma: </a:t>
            </a:r>
            <a:r>
              <a:rPr lang="it-IT" dirty="0" err="1" smtClean="0"/>
              <a:t>dec</a:t>
            </a:r>
            <a:r>
              <a:rPr lang="it-IT" dirty="0"/>
              <a:t>. </a:t>
            </a:r>
            <a:r>
              <a:rPr lang="it-IT" dirty="0" smtClean="0"/>
              <a:t>n</a:t>
            </a:r>
            <a:r>
              <a:rPr lang="it-IT" dirty="0"/>
              <a:t>. 76/787 del </a:t>
            </a:r>
            <a:r>
              <a:rPr lang="it-IT" dirty="0" smtClean="0"/>
              <a:t>20.9.1976: </a:t>
            </a:r>
            <a:r>
              <a:rPr lang="it-IT" i="1" u="sng" dirty="0" err="1">
                <a:solidFill>
                  <a:srgbClr val="FF0000"/>
                </a:solidFill>
              </a:rPr>
              <a:t>Matthews</a:t>
            </a:r>
            <a:r>
              <a:rPr lang="it-IT" i="1" u="sng" dirty="0">
                <a:solidFill>
                  <a:srgbClr val="FF0000"/>
                </a:solidFill>
              </a:rPr>
              <a:t> c. Regno Unito</a:t>
            </a:r>
            <a:r>
              <a:rPr lang="it-IT" dirty="0"/>
              <a:t> </a:t>
            </a:r>
            <a:r>
              <a:rPr lang="it-IT" i="1" u="sng" dirty="0">
                <a:solidFill>
                  <a:srgbClr val="FF0000"/>
                </a:solidFill>
              </a:rPr>
              <a:t>(GC)</a:t>
            </a:r>
            <a:r>
              <a:rPr lang="it-IT" dirty="0"/>
              <a:t>, 18.2.1999, </a:t>
            </a:r>
            <a:r>
              <a:rPr lang="it-IT" dirty="0" err="1"/>
              <a:t>ric</a:t>
            </a:r>
            <a:r>
              <a:rPr lang="it-IT" dirty="0"/>
              <a:t> n. </a:t>
            </a:r>
            <a:r>
              <a:rPr lang="it-IT" dirty="0" smtClean="0"/>
              <a:t>24833/94: v. procedure speciali di emendamento dei Trattati)</a:t>
            </a:r>
            <a:endParaRPr lang="it-IT" dirty="0"/>
          </a:p>
        </p:txBody>
      </p:sp>
    </p:spTree>
    <p:extLst>
      <p:ext uri="{BB962C8B-B14F-4D97-AF65-F5344CB8AC3E}">
        <p14:creationId xmlns:p14="http://schemas.microsoft.com/office/powerpoint/2010/main" val="3148702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diritto intermedio: il diritto internazionale generale e particolare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Le fonti internazionali nel diritto dell’Unione: approccio «monista» o di apertura? </a:t>
            </a:r>
          </a:p>
          <a:p>
            <a:r>
              <a:rPr lang="it-IT" dirty="0" smtClean="0"/>
              <a:t>Il diritto internazionale consuetudinario: rilevanza ed efficacia (condizione che i Trattati non costituiscano una </a:t>
            </a:r>
            <a:r>
              <a:rPr lang="it-IT" dirty="0" err="1" smtClean="0"/>
              <a:t>lex</a:t>
            </a:r>
            <a:r>
              <a:rPr lang="it-IT" dirty="0" smtClean="0"/>
              <a:t> </a:t>
            </a:r>
            <a:r>
              <a:rPr lang="it-IT" dirty="0" err="1" smtClean="0"/>
              <a:t>specialis</a:t>
            </a:r>
            <a:r>
              <a:rPr lang="it-IT" dirty="0" smtClean="0"/>
              <a:t>; condizione della determinatezza della regola generale</a:t>
            </a:r>
            <a:r>
              <a:rPr lang="it-IT" dirty="0"/>
              <a:t>) (</a:t>
            </a:r>
            <a:r>
              <a:rPr lang="it-IT" i="1" u="sng" dirty="0">
                <a:solidFill>
                  <a:srgbClr val="FF0000"/>
                </a:solidFill>
              </a:rPr>
              <a:t>Ungheria c. Slovacchia (GS)</a:t>
            </a:r>
            <a:r>
              <a:rPr lang="it-IT" dirty="0"/>
              <a:t>, 16.10.2012, </a:t>
            </a:r>
            <a:r>
              <a:rPr lang="it-IT" dirty="0" smtClean="0"/>
              <a:t>C-364/10: l’obbligo internazionale degli Stati membri di assicurare protezione agli agenti di altri Stati può giustificare deroghe alla libertà di circolazione dei cittadini europei)</a:t>
            </a:r>
          </a:p>
          <a:p>
            <a:r>
              <a:rPr lang="it-IT" dirty="0" smtClean="0"/>
              <a:t>Il diritto convenzionale. Varie categorie: </a:t>
            </a:r>
          </a:p>
          <a:p>
            <a:r>
              <a:rPr lang="it-IT" dirty="0" smtClean="0"/>
              <a:t>A) </a:t>
            </a:r>
            <a:r>
              <a:rPr lang="it-IT" b="1" u="sng" dirty="0" smtClean="0">
                <a:solidFill>
                  <a:srgbClr val="FF0000"/>
                </a:solidFill>
              </a:rPr>
              <a:t>Accordi degli Stati membri</a:t>
            </a:r>
            <a:r>
              <a:rPr lang="it-IT" dirty="0"/>
              <a:t> </a:t>
            </a:r>
            <a:r>
              <a:rPr lang="it-IT" dirty="0" smtClean="0"/>
              <a:t>(4 categorie rilevanti nel diritto dell’Unione)</a:t>
            </a:r>
          </a:p>
          <a:p>
            <a:r>
              <a:rPr lang="it-IT" dirty="0" smtClean="0"/>
              <a:t>Accordi conclusi fra Stati membri, su base bilaterale o multilaterale, nell’ambito dei Trattati (compatibilità con i principi dell’Unione: </a:t>
            </a:r>
            <a:r>
              <a:rPr lang="it-IT" i="1" u="sng" dirty="0" err="1" smtClean="0">
                <a:solidFill>
                  <a:srgbClr val="FF0000"/>
                </a:solidFill>
              </a:rPr>
              <a:t>Pringle</a:t>
            </a:r>
            <a:r>
              <a:rPr lang="it-IT" dirty="0"/>
              <a:t>, GS, 27 novembre 2012, C-370/12);</a:t>
            </a:r>
            <a:endParaRPr lang="it-IT" dirty="0" smtClean="0"/>
          </a:p>
          <a:p>
            <a:r>
              <a:rPr lang="it-IT" dirty="0" smtClean="0"/>
              <a:t>Accordi conclusi dagli Stati membri con Stati terzi prima dell’accesso all’integrazione europea (art. </a:t>
            </a:r>
            <a:r>
              <a:rPr lang="it-IT" dirty="0"/>
              <a:t>351 TFUE</a:t>
            </a:r>
            <a:r>
              <a:rPr lang="it-IT" dirty="0" smtClean="0"/>
              <a:t>) o successivamente, ma prima dell’adozione di una normativa armonizzata </a:t>
            </a:r>
            <a:r>
              <a:rPr lang="it-IT" dirty="0"/>
              <a:t>(</a:t>
            </a:r>
            <a:r>
              <a:rPr lang="it-IT" i="1" u="sng" dirty="0">
                <a:solidFill>
                  <a:srgbClr val="FF0000"/>
                </a:solidFill>
              </a:rPr>
              <a:t>Gottardo</a:t>
            </a:r>
            <a:r>
              <a:rPr lang="it-IT" dirty="0"/>
              <a:t>, 15.11.2002, C-55/00</a:t>
            </a:r>
            <a:r>
              <a:rPr lang="it-IT" dirty="0" smtClean="0"/>
              <a:t>);</a:t>
            </a:r>
          </a:p>
          <a:p>
            <a:endParaRPr lang="it-IT" dirty="0"/>
          </a:p>
        </p:txBody>
      </p:sp>
    </p:spTree>
    <p:extLst>
      <p:ext uri="{BB962C8B-B14F-4D97-AF65-F5344CB8AC3E}">
        <p14:creationId xmlns:p14="http://schemas.microsoft.com/office/powerpoint/2010/main" val="2514866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gerarchia delle fonti dell’Unione</a:t>
            </a:r>
            <a:endParaRPr lang="it-IT" dirty="0"/>
          </a:p>
        </p:txBody>
      </p:sp>
      <p:sp>
        <p:nvSpPr>
          <p:cNvPr id="3" name="Segnaposto contenuto 2"/>
          <p:cNvSpPr>
            <a:spLocks noGrp="1"/>
          </p:cNvSpPr>
          <p:nvPr>
            <p:ph idx="1"/>
          </p:nvPr>
        </p:nvSpPr>
        <p:spPr/>
        <p:txBody>
          <a:bodyPr>
            <a:normAutofit fontScale="85000" lnSpcReduction="20000"/>
          </a:bodyPr>
          <a:lstStyle/>
          <a:p>
            <a:r>
              <a:rPr lang="it-IT" b="1" dirty="0" smtClean="0">
                <a:solidFill>
                  <a:srgbClr val="FF0000"/>
                </a:solidFill>
              </a:rPr>
              <a:t>Il diritto primario (e fonti assimilate)</a:t>
            </a:r>
            <a:r>
              <a:rPr lang="it-IT" dirty="0" smtClean="0"/>
              <a:t>:</a:t>
            </a:r>
          </a:p>
          <a:p>
            <a:r>
              <a:rPr lang="it-IT" dirty="0" smtClean="0"/>
              <a:t>I Trattati (TUE e TFUE; trattati e atti modificativi; i protocolli addizionali ecc.); </a:t>
            </a:r>
          </a:p>
          <a:p>
            <a:r>
              <a:rPr lang="it-IT" dirty="0" smtClean="0">
                <a:solidFill>
                  <a:srgbClr val="FF0000"/>
                </a:solidFill>
              </a:rPr>
              <a:t>Le </a:t>
            </a:r>
            <a:r>
              <a:rPr lang="it-IT" b="1" dirty="0" smtClean="0">
                <a:solidFill>
                  <a:srgbClr val="FF0000"/>
                </a:solidFill>
              </a:rPr>
              <a:t>fonti integrative </a:t>
            </a:r>
            <a:r>
              <a:rPr lang="it-IT" dirty="0" smtClean="0">
                <a:solidFill>
                  <a:srgbClr val="FF0000"/>
                </a:solidFill>
              </a:rPr>
              <a:t>del diritto primario:</a:t>
            </a:r>
          </a:p>
          <a:p>
            <a:r>
              <a:rPr lang="it-IT" dirty="0" smtClean="0"/>
              <a:t>I principi «</a:t>
            </a:r>
            <a:r>
              <a:rPr lang="it-IT" dirty="0" smtClean="0">
                <a:solidFill>
                  <a:srgbClr val="FF0000"/>
                </a:solidFill>
              </a:rPr>
              <a:t>generali non scritti</a:t>
            </a:r>
            <a:r>
              <a:rPr lang="it-IT" dirty="0" smtClean="0"/>
              <a:t>» a) propri al diritto dell’Unione ovvero b) comuni agli ordinamenti degli Stati membri; natura e «assimilazione» (art. 263 TFUE, art. </a:t>
            </a:r>
          </a:p>
          <a:p>
            <a:r>
              <a:rPr lang="it-IT" dirty="0" smtClean="0"/>
              <a:t>Le fonti di garanzia dei diritti fondamentali: </a:t>
            </a:r>
            <a:r>
              <a:rPr lang="it-IT" dirty="0" smtClean="0">
                <a:solidFill>
                  <a:srgbClr val="FF0000"/>
                </a:solidFill>
              </a:rPr>
              <a:t>la Carta </a:t>
            </a:r>
            <a:r>
              <a:rPr lang="it-IT" dirty="0" smtClean="0"/>
              <a:t>dei diritti fondamentali dell’Unione europea 2000-2007 (art. 6, par. 1, TUE); </a:t>
            </a:r>
            <a:r>
              <a:rPr lang="it-IT" dirty="0" smtClean="0">
                <a:solidFill>
                  <a:srgbClr val="FF0000"/>
                </a:solidFill>
              </a:rPr>
              <a:t>i principi generali del diritto che veicolano diritti fondamentali</a:t>
            </a:r>
            <a:r>
              <a:rPr lang="it-IT" dirty="0" smtClean="0"/>
              <a:t> (fonti non scritte: art. 6, par. 3, TUE)</a:t>
            </a:r>
          </a:p>
          <a:p>
            <a:r>
              <a:rPr lang="it-IT" b="1" dirty="0" smtClean="0">
                <a:solidFill>
                  <a:srgbClr val="FF0000"/>
                </a:solidFill>
              </a:rPr>
              <a:t>Il diritto intermedio</a:t>
            </a:r>
            <a:r>
              <a:rPr lang="it-IT" dirty="0" smtClean="0"/>
              <a:t>: diritto internazionale consuetudinario; diritto convenzionale dell’Unione</a:t>
            </a:r>
          </a:p>
          <a:p>
            <a:r>
              <a:rPr lang="it-IT" b="1" dirty="0" smtClean="0">
                <a:solidFill>
                  <a:srgbClr val="FF0000"/>
                </a:solidFill>
              </a:rPr>
              <a:t>Il diritto derivato</a:t>
            </a:r>
            <a:r>
              <a:rPr lang="it-IT" dirty="0" smtClean="0"/>
              <a:t>: regolamenti direttive decisioni (art. 288 TFUE) e distinzioni interne (atti attuativi / esecutivi)</a:t>
            </a:r>
          </a:p>
          <a:p>
            <a:endParaRPr lang="it-IT" dirty="0"/>
          </a:p>
        </p:txBody>
      </p:sp>
    </p:spTree>
    <p:extLst>
      <p:ext uri="{BB962C8B-B14F-4D97-AF65-F5344CB8AC3E}">
        <p14:creationId xmlns:p14="http://schemas.microsoft.com/office/powerpoint/2010/main" val="3547365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a:t>diritto </a:t>
            </a:r>
            <a:r>
              <a:rPr lang="it-IT" dirty="0" smtClean="0"/>
              <a:t>internazionale </a:t>
            </a:r>
            <a:r>
              <a:rPr lang="it-IT" dirty="0"/>
              <a:t>particolare</a:t>
            </a:r>
          </a:p>
        </p:txBody>
      </p:sp>
      <p:sp>
        <p:nvSpPr>
          <p:cNvPr id="3" name="Segnaposto contenuto 2"/>
          <p:cNvSpPr>
            <a:spLocks noGrp="1"/>
          </p:cNvSpPr>
          <p:nvPr>
            <p:ph idx="1"/>
          </p:nvPr>
        </p:nvSpPr>
        <p:spPr/>
        <p:txBody>
          <a:bodyPr/>
          <a:lstStyle/>
          <a:p>
            <a:r>
              <a:rPr lang="it-IT" dirty="0"/>
              <a:t>Accordi previgenti fra Stati membri e Stati terzi, che a) </a:t>
            </a:r>
            <a:r>
              <a:rPr lang="it-IT" dirty="0">
                <a:solidFill>
                  <a:srgbClr val="FF0000"/>
                </a:solidFill>
              </a:rPr>
              <a:t>vincolano internazionalmente tutti gli Stati membri </a:t>
            </a:r>
            <a:r>
              <a:rPr lang="it-IT" i="1" dirty="0"/>
              <a:t>e</a:t>
            </a:r>
            <a:r>
              <a:rPr lang="it-IT" dirty="0"/>
              <a:t> b) </a:t>
            </a:r>
            <a:r>
              <a:rPr lang="it-IT" dirty="0">
                <a:solidFill>
                  <a:srgbClr val="FF0000"/>
                </a:solidFill>
              </a:rPr>
              <a:t>ricadono nella competenza (esterna) esclusiva </a:t>
            </a:r>
            <a:r>
              <a:rPr lang="it-IT" dirty="0"/>
              <a:t>della UE, prestabilita o sopravvenuta (art. 2-6 TFUE). Conseguenza: successione «automatica» nei diritti e obblighi degli Stati membri da parte dell’Unione;</a:t>
            </a:r>
          </a:p>
          <a:p>
            <a:r>
              <a:rPr lang="it-IT" dirty="0"/>
              <a:t>Accordi previgenti degli Stati membri, </a:t>
            </a:r>
            <a:r>
              <a:rPr lang="it-IT" dirty="0">
                <a:solidFill>
                  <a:srgbClr val="FF0000"/>
                </a:solidFill>
              </a:rPr>
              <a:t>richiamati </a:t>
            </a:r>
            <a:r>
              <a:rPr lang="it-IT" dirty="0" smtClean="0">
                <a:solidFill>
                  <a:srgbClr val="FF0000"/>
                </a:solidFill>
              </a:rPr>
              <a:t>vincolativamente dai Trattati </a:t>
            </a:r>
            <a:r>
              <a:rPr lang="it-IT" dirty="0"/>
              <a:t>(esempio: art. 78 TFUE per la Convenzione di Ginevra sui rifugiati: </a:t>
            </a:r>
            <a:r>
              <a:rPr lang="it-IT" i="1" u="sng" dirty="0">
                <a:solidFill>
                  <a:srgbClr val="FF0000"/>
                </a:solidFill>
              </a:rPr>
              <a:t>Alo e Osso (GS)</a:t>
            </a:r>
            <a:r>
              <a:rPr lang="it-IT" dirty="0"/>
              <a:t>, 1.3.2016, C-443/14 e C-444/14, impiego della Convenzione di Ginevra come parametro interpretativo del diritto derivato e di compatibilità della normativa degli Stati membri)</a:t>
            </a:r>
          </a:p>
          <a:p>
            <a:endParaRPr lang="it-IT" dirty="0"/>
          </a:p>
        </p:txBody>
      </p:sp>
    </p:spTree>
    <p:extLst>
      <p:ext uri="{BB962C8B-B14F-4D97-AF65-F5344CB8AC3E}">
        <p14:creationId xmlns:p14="http://schemas.microsoft.com/office/powerpoint/2010/main" val="962825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diritto intermedio: diritto internazionale generale e </a:t>
            </a:r>
            <a:r>
              <a:rPr lang="it-IT" dirty="0" smtClean="0"/>
              <a:t>particolare (segue)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B) </a:t>
            </a:r>
            <a:r>
              <a:rPr lang="it-IT" u="sng" dirty="0" smtClean="0">
                <a:solidFill>
                  <a:srgbClr val="FF0000"/>
                </a:solidFill>
              </a:rPr>
              <a:t>Accordi dell’Unione (eventualmente con i suoi Stati membri: accordi misti)</a:t>
            </a:r>
          </a:p>
          <a:p>
            <a:r>
              <a:rPr lang="it-IT" dirty="0" smtClean="0"/>
              <a:t>Nozione</a:t>
            </a:r>
          </a:p>
          <a:p>
            <a:r>
              <a:rPr lang="it-IT" dirty="0" smtClean="0"/>
              <a:t>Base giuridica (art. 218 TFUE)</a:t>
            </a:r>
          </a:p>
          <a:p>
            <a:r>
              <a:rPr lang="it-IT" dirty="0" smtClean="0"/>
              <a:t>Efficacia (art. 216 par 2 TFUE): la Corte valuta «l’idoneità dell’accordo» a costituire «parametro» dell’azione istituzionale o degli Stati membri (scopo e oggetto dell’accordo); </a:t>
            </a:r>
          </a:p>
          <a:p>
            <a:r>
              <a:rPr lang="it-IT" dirty="0" smtClean="0"/>
              <a:t>accordi multilaterali tipo «GATT/OMC» si sono visti negare detta qualità in ragione del carattere «negoziabile» e «reciproco» degli impegni ivi contenuti (sistema di risoluzione delle controversie): </a:t>
            </a:r>
            <a:r>
              <a:rPr lang="it-IT" i="1" u="sng" dirty="0">
                <a:solidFill>
                  <a:srgbClr val="FF0000"/>
                </a:solidFill>
              </a:rPr>
              <a:t>Portogallo c. Consiglio</a:t>
            </a:r>
            <a:r>
              <a:rPr lang="it-IT" dirty="0"/>
              <a:t>, 23.11.1999, </a:t>
            </a:r>
            <a:r>
              <a:rPr lang="it-IT" dirty="0" smtClean="0"/>
              <a:t>C-149/96; </a:t>
            </a:r>
          </a:p>
          <a:p>
            <a:r>
              <a:rPr lang="it-IT" dirty="0" smtClean="0"/>
              <a:t>tuttavia eccezioni (restrittivamente intese) a tale inefficacia autonoma </a:t>
            </a:r>
            <a:r>
              <a:rPr lang="it-IT" dirty="0"/>
              <a:t>concernono </a:t>
            </a:r>
            <a:r>
              <a:rPr lang="it-IT" dirty="0" smtClean="0"/>
              <a:t>i casi in cui a</a:t>
            </a:r>
            <a:r>
              <a:rPr lang="it-IT" dirty="0"/>
              <a:t>) l'atto delle istituzioni sia stato adottato </a:t>
            </a:r>
            <a:r>
              <a:rPr lang="it-IT" dirty="0">
                <a:solidFill>
                  <a:srgbClr val="FF0000"/>
                </a:solidFill>
              </a:rPr>
              <a:t>proprio per dare esecuzione </a:t>
            </a:r>
            <a:r>
              <a:rPr lang="it-IT" dirty="0"/>
              <a:t>agli obblighi derivanti dal GATT/OMC, ovvero </a:t>
            </a:r>
            <a:r>
              <a:rPr lang="it-IT" dirty="0" smtClean="0"/>
              <a:t>b) lo </a:t>
            </a:r>
            <a:r>
              <a:rPr lang="it-IT" dirty="0"/>
              <a:t>stesso atto si richiama a </a:t>
            </a:r>
            <a:r>
              <a:rPr lang="it-IT" dirty="0">
                <a:solidFill>
                  <a:srgbClr val="FF0000"/>
                </a:solidFill>
              </a:rPr>
              <a:t>specifiche disposizioni </a:t>
            </a:r>
            <a:r>
              <a:rPr lang="it-IT" dirty="0"/>
              <a:t>degli accordi </a:t>
            </a:r>
          </a:p>
        </p:txBody>
      </p:sp>
    </p:spTree>
    <p:extLst>
      <p:ext uri="{BB962C8B-B14F-4D97-AF65-F5344CB8AC3E}">
        <p14:creationId xmlns:p14="http://schemas.microsoft.com/office/powerpoint/2010/main" val="2388995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diritto derivato: i regolamenti</a:t>
            </a:r>
            <a:endParaRPr lang="it-IT" dirty="0"/>
          </a:p>
        </p:txBody>
      </p:sp>
      <p:sp>
        <p:nvSpPr>
          <p:cNvPr id="3" name="Segnaposto contenuto 2"/>
          <p:cNvSpPr>
            <a:spLocks noGrp="1"/>
          </p:cNvSpPr>
          <p:nvPr>
            <p:ph idx="1"/>
          </p:nvPr>
        </p:nvSpPr>
        <p:spPr/>
        <p:txBody>
          <a:bodyPr>
            <a:noAutofit/>
          </a:bodyPr>
          <a:lstStyle/>
          <a:p>
            <a:r>
              <a:rPr lang="it-IT" sz="1800" dirty="0" smtClean="0"/>
              <a:t>Art. 288 TFUE: regolamenti, direttive, decisioni (sinossi)</a:t>
            </a:r>
          </a:p>
          <a:p>
            <a:r>
              <a:rPr lang="it-IT" sz="1800" u="sng" dirty="0" smtClean="0">
                <a:solidFill>
                  <a:srgbClr val="FF0000"/>
                </a:solidFill>
              </a:rPr>
              <a:t>I regolamenti dell’Unione</a:t>
            </a:r>
            <a:r>
              <a:rPr lang="it-IT" sz="1800" dirty="0" smtClean="0"/>
              <a:t>: strumento di uniformazione dei diritti nazionali</a:t>
            </a:r>
          </a:p>
          <a:p>
            <a:r>
              <a:rPr lang="it-IT" sz="1800" dirty="0" smtClean="0">
                <a:solidFill>
                  <a:srgbClr val="FF0000"/>
                </a:solidFill>
              </a:rPr>
              <a:t>portata generale</a:t>
            </a:r>
            <a:r>
              <a:rPr lang="it-IT" sz="1800" dirty="0" smtClean="0"/>
              <a:t>: natura normativa, disciplina «astratta» che riguarda «la generalità» dei soggetti (eccezione: quando la disciplina è stabilita in funzione della situazione di singoli soggetti, per esempio esportatori, importatori o produttori: «</a:t>
            </a:r>
            <a:r>
              <a:rPr lang="it-IT" sz="1800" dirty="0" smtClean="0">
                <a:solidFill>
                  <a:srgbClr val="FF0000"/>
                </a:solidFill>
              </a:rPr>
              <a:t>smascheramento dell’atto</a:t>
            </a:r>
            <a:r>
              <a:rPr lang="it-IT" sz="1800" dirty="0" smtClean="0"/>
              <a:t>» a fini di impugnazione dinanzi alla Corte di giustizia)</a:t>
            </a:r>
          </a:p>
          <a:p>
            <a:r>
              <a:rPr lang="it-IT" sz="1800" dirty="0" smtClean="0">
                <a:solidFill>
                  <a:srgbClr val="FF0000"/>
                </a:solidFill>
              </a:rPr>
              <a:t>obbligatorietà integrale</a:t>
            </a:r>
            <a:r>
              <a:rPr lang="it-IT" sz="1800" dirty="0" smtClean="0"/>
              <a:t>: lo Stato-legislatore / amministrazione non può applicarlo selettivamente</a:t>
            </a:r>
          </a:p>
          <a:p>
            <a:r>
              <a:rPr lang="it-IT" sz="1800" dirty="0" smtClean="0">
                <a:solidFill>
                  <a:srgbClr val="FF0000"/>
                </a:solidFill>
              </a:rPr>
              <a:t>diretta applicabilità</a:t>
            </a:r>
            <a:r>
              <a:rPr lang="it-IT" sz="1800" dirty="0" smtClean="0"/>
              <a:t>: il regolamento non può essere oggetto di misure di </a:t>
            </a:r>
            <a:r>
              <a:rPr lang="it-IT" sz="1800" dirty="0" smtClean="0">
                <a:solidFill>
                  <a:srgbClr val="FF0000"/>
                </a:solidFill>
              </a:rPr>
              <a:t>conversione</a:t>
            </a:r>
            <a:r>
              <a:rPr lang="it-IT" sz="1800" dirty="0" smtClean="0"/>
              <a:t> o di </a:t>
            </a:r>
            <a:r>
              <a:rPr lang="it-IT" sz="1800" dirty="0" smtClean="0">
                <a:solidFill>
                  <a:srgbClr val="FF0000"/>
                </a:solidFill>
              </a:rPr>
              <a:t>recepimento</a:t>
            </a:r>
            <a:r>
              <a:rPr lang="it-IT" sz="1800" dirty="0" smtClean="0"/>
              <a:t> (in senso formale: attraverso una fonte interna) (requisiti impliciti della applicazione uniforme e contemporanea in tutti gli Stati membri). </a:t>
            </a:r>
          </a:p>
        </p:txBody>
      </p:sp>
    </p:spTree>
    <p:extLst>
      <p:ext uri="{BB962C8B-B14F-4D97-AF65-F5344CB8AC3E}">
        <p14:creationId xmlns:p14="http://schemas.microsoft.com/office/powerpoint/2010/main" val="1958564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regolamenti</a:t>
            </a:r>
            <a:endParaRPr lang="it-IT" dirty="0"/>
          </a:p>
        </p:txBody>
      </p:sp>
      <p:sp>
        <p:nvSpPr>
          <p:cNvPr id="3" name="Segnaposto contenuto 2"/>
          <p:cNvSpPr>
            <a:spLocks noGrp="1"/>
          </p:cNvSpPr>
          <p:nvPr>
            <p:ph idx="1"/>
          </p:nvPr>
        </p:nvSpPr>
        <p:spPr/>
        <p:txBody>
          <a:bodyPr>
            <a:normAutofit fontScale="92500"/>
          </a:bodyPr>
          <a:lstStyle/>
          <a:p>
            <a:r>
              <a:rPr lang="it-IT" dirty="0"/>
              <a:t>Esempio: →</a:t>
            </a:r>
            <a:r>
              <a:rPr lang="it-IT" i="1" u="sng" dirty="0">
                <a:solidFill>
                  <a:srgbClr val="FF0000"/>
                </a:solidFill>
              </a:rPr>
              <a:t>Variola</a:t>
            </a:r>
            <a:r>
              <a:rPr lang="it-IT" dirty="0"/>
              <a:t>, 10.10.1973, 34/73: prassi della “incorporazione” di regolamenti (agricoli) in altrettanti decreti legislativi, delegati dal Parlamento italiano al Governo; il Tribunale di Trieste interroga la Corte circa la persistenza della sua competenza pregiudiziale</a:t>
            </a:r>
          </a:p>
          <a:p>
            <a:r>
              <a:rPr lang="it-IT" dirty="0"/>
              <a:t>O</a:t>
            </a:r>
            <a:r>
              <a:rPr lang="it-IT" dirty="0" smtClean="0"/>
              <a:t>bbligo statale di assumere i «</a:t>
            </a:r>
            <a:r>
              <a:rPr lang="it-IT" dirty="0" smtClean="0">
                <a:solidFill>
                  <a:srgbClr val="FF0000"/>
                </a:solidFill>
              </a:rPr>
              <a:t>necessari</a:t>
            </a:r>
            <a:r>
              <a:rPr lang="it-IT" dirty="0" smtClean="0"/>
              <a:t>» provvedimenti «</a:t>
            </a:r>
            <a:r>
              <a:rPr lang="it-IT" dirty="0" smtClean="0">
                <a:solidFill>
                  <a:srgbClr val="FF0000"/>
                </a:solidFill>
              </a:rPr>
              <a:t>integrativi</a:t>
            </a:r>
            <a:r>
              <a:rPr lang="it-IT" dirty="0" smtClean="0"/>
              <a:t>» (</a:t>
            </a:r>
            <a:r>
              <a:rPr lang="it-IT" dirty="0" smtClean="0">
                <a:solidFill>
                  <a:srgbClr val="FF0000"/>
                </a:solidFill>
              </a:rPr>
              <a:t>organici, procedurali, amministrativi</a:t>
            </a:r>
            <a:r>
              <a:rPr lang="it-IT" dirty="0" smtClean="0"/>
              <a:t>: esempio reg. istitutivo del GECT, n. 1082/2006; ovvero i meccanismi «sanzionatori» per reprimere violazioni delle regole di cui al regolamento) come corollario del principio di «leale cooperazione» (art. 4, par. 3, TUE)</a:t>
            </a:r>
          </a:p>
          <a:p>
            <a:r>
              <a:rPr lang="it-IT" kern="50" dirty="0" smtClean="0">
                <a:ea typeface="SimSun" panose="02010600030101010101" pitchFamily="2" charset="-122"/>
              </a:rPr>
              <a:t>Problema della «</a:t>
            </a:r>
            <a:r>
              <a:rPr lang="it-IT" kern="50" dirty="0" smtClean="0">
                <a:solidFill>
                  <a:srgbClr val="FF0000"/>
                </a:solidFill>
                <a:ea typeface="SimSun" panose="02010600030101010101" pitchFamily="2" charset="-122"/>
              </a:rPr>
              <a:t>efficacia diretta</a:t>
            </a:r>
            <a:r>
              <a:rPr lang="it-IT" kern="50" dirty="0" smtClean="0">
                <a:ea typeface="SimSun" panose="02010600030101010101" pitchFamily="2" charset="-122"/>
              </a:rPr>
              <a:t>» (rinvio): il regolamento è suscettibile di attribuire ai singoli diritti (e obblighi) che i giudici nazionali devono tutelare (presunzione di -), in dipendenza delle condizioni consuete (rinvio)</a:t>
            </a:r>
            <a:endParaRPr lang="it-IT" dirty="0"/>
          </a:p>
        </p:txBody>
      </p:sp>
    </p:spTree>
    <p:extLst>
      <p:ext uri="{BB962C8B-B14F-4D97-AF65-F5344CB8AC3E}">
        <p14:creationId xmlns:p14="http://schemas.microsoft.com/office/powerpoint/2010/main" val="704228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diritto derivato</a:t>
            </a:r>
            <a:r>
              <a:rPr lang="it-IT" dirty="0" smtClean="0"/>
              <a:t>: le direttive</a:t>
            </a:r>
            <a:endParaRPr lang="it-IT" dirty="0"/>
          </a:p>
        </p:txBody>
      </p:sp>
      <p:sp>
        <p:nvSpPr>
          <p:cNvPr id="3" name="Segnaposto contenuto 2"/>
          <p:cNvSpPr>
            <a:spLocks noGrp="1"/>
          </p:cNvSpPr>
          <p:nvPr>
            <p:ph idx="1"/>
          </p:nvPr>
        </p:nvSpPr>
        <p:spPr/>
        <p:txBody>
          <a:bodyPr>
            <a:normAutofit fontScale="85000" lnSpcReduction="20000"/>
          </a:bodyPr>
          <a:lstStyle/>
          <a:p>
            <a:r>
              <a:rPr lang="it-IT" u="sng" dirty="0">
                <a:solidFill>
                  <a:srgbClr val="FF0000"/>
                </a:solidFill>
              </a:rPr>
              <a:t>Le direttive</a:t>
            </a:r>
            <a:r>
              <a:rPr lang="it-IT" dirty="0"/>
              <a:t>: strumento di ravvicinamento delle legislazioni e discipline </a:t>
            </a:r>
            <a:r>
              <a:rPr lang="it-IT" dirty="0" smtClean="0"/>
              <a:t>nazionali (logica di </a:t>
            </a:r>
            <a:r>
              <a:rPr lang="it-IT" dirty="0" smtClean="0">
                <a:solidFill>
                  <a:srgbClr val="FF0000"/>
                </a:solidFill>
              </a:rPr>
              <a:t>sussidiarietà</a:t>
            </a:r>
            <a:r>
              <a:rPr lang="it-IT" dirty="0" smtClean="0"/>
              <a:t>)</a:t>
            </a:r>
            <a:endParaRPr lang="it-IT" dirty="0"/>
          </a:p>
          <a:p>
            <a:r>
              <a:rPr lang="it-IT" dirty="0">
                <a:solidFill>
                  <a:srgbClr val="FF0000"/>
                </a:solidFill>
              </a:rPr>
              <a:t>portata individuale </a:t>
            </a:r>
            <a:r>
              <a:rPr lang="it-IT" dirty="0"/>
              <a:t>(destinatari definiti: gli Stati membri), ma generalità degli atti adottati dagli Stati per la loro trasposizione (</a:t>
            </a:r>
            <a:r>
              <a:rPr lang="it-IT" dirty="0">
                <a:solidFill>
                  <a:srgbClr val="FF0000"/>
                </a:solidFill>
              </a:rPr>
              <a:t>decentramento attuativo</a:t>
            </a:r>
            <a:r>
              <a:rPr lang="it-IT" dirty="0"/>
              <a:t>)</a:t>
            </a:r>
          </a:p>
          <a:p>
            <a:r>
              <a:rPr lang="it-IT" dirty="0" smtClean="0">
                <a:solidFill>
                  <a:srgbClr val="FF0000"/>
                </a:solidFill>
              </a:rPr>
              <a:t>Obbligatorietà integrale</a:t>
            </a:r>
            <a:r>
              <a:rPr lang="it-IT" dirty="0" smtClean="0"/>
              <a:t>: la direttiva va </a:t>
            </a:r>
            <a:r>
              <a:rPr lang="it-IT" dirty="0" smtClean="0">
                <a:solidFill>
                  <a:srgbClr val="FF0000"/>
                </a:solidFill>
              </a:rPr>
              <a:t>integralmente</a:t>
            </a:r>
            <a:r>
              <a:rPr lang="it-IT" dirty="0" smtClean="0"/>
              <a:t> rispettata; essa tuttavia pone – in genere (v. oggetto normativo) – un «</a:t>
            </a:r>
            <a:r>
              <a:rPr lang="it-IT" dirty="0" smtClean="0">
                <a:solidFill>
                  <a:srgbClr val="FF0000"/>
                </a:solidFill>
              </a:rPr>
              <a:t>obbligo di risultato</a:t>
            </a:r>
            <a:r>
              <a:rPr lang="it-IT" dirty="0" smtClean="0"/>
              <a:t>», che consente agli Stati membri (Stato-legislatore) l’esercizio di «certa discrezionalità» nella scelta degli strumenti (formali) e delle regole concrete (sostanziali) per realizzarlo (</a:t>
            </a:r>
            <a:r>
              <a:rPr lang="it-IT" dirty="0" smtClean="0">
                <a:solidFill>
                  <a:srgbClr val="FF0000"/>
                </a:solidFill>
              </a:rPr>
              <a:t>discrezionalità nei mezzi</a:t>
            </a:r>
            <a:r>
              <a:rPr lang="it-IT" dirty="0" smtClean="0"/>
              <a:t>); un tempo contestata prassi delle «</a:t>
            </a:r>
            <a:r>
              <a:rPr lang="it-IT" dirty="0" smtClean="0">
                <a:solidFill>
                  <a:srgbClr val="FF0000"/>
                </a:solidFill>
              </a:rPr>
              <a:t>direttive dettagliate</a:t>
            </a:r>
            <a:r>
              <a:rPr lang="it-IT" dirty="0" smtClean="0"/>
              <a:t>» (mercato interno, merci); oggi </a:t>
            </a:r>
            <a:r>
              <a:rPr lang="it-IT" dirty="0"/>
              <a:t>«</a:t>
            </a:r>
            <a:r>
              <a:rPr lang="it-IT" dirty="0">
                <a:solidFill>
                  <a:srgbClr val="FF0000"/>
                </a:solidFill>
              </a:rPr>
              <a:t>armonizzazione minima</a:t>
            </a:r>
            <a:r>
              <a:rPr lang="it-IT" dirty="0"/>
              <a:t>» </a:t>
            </a:r>
            <a:r>
              <a:rPr lang="it-IT" dirty="0" smtClean="0"/>
              <a:t>(esempio: direttiva </a:t>
            </a:r>
            <a:r>
              <a:rPr lang="it-IT" dirty="0"/>
              <a:t>del 12 dicembre 2006 n. 2006/123 del PE e del Consiglio, relativa ai servizi nel mercato interno (c.d. </a:t>
            </a:r>
            <a:r>
              <a:rPr lang="it-IT" dirty="0" err="1"/>
              <a:t>Bolkestein</a:t>
            </a:r>
            <a:r>
              <a:rPr lang="it-IT" dirty="0"/>
              <a:t>))</a:t>
            </a:r>
            <a:endParaRPr lang="it-IT" dirty="0" smtClean="0"/>
          </a:p>
          <a:p>
            <a:r>
              <a:rPr lang="it-IT" dirty="0" smtClean="0">
                <a:solidFill>
                  <a:srgbClr val="FF0000"/>
                </a:solidFill>
              </a:rPr>
              <a:t>Assenza di «diretta applicabilità»</a:t>
            </a:r>
            <a:r>
              <a:rPr lang="it-IT" dirty="0" smtClean="0"/>
              <a:t>: </a:t>
            </a:r>
            <a:r>
              <a:rPr lang="it-IT" dirty="0" smtClean="0">
                <a:solidFill>
                  <a:srgbClr val="FF0000"/>
                </a:solidFill>
              </a:rPr>
              <a:t>obbligo</a:t>
            </a:r>
            <a:r>
              <a:rPr lang="it-IT" dirty="0" smtClean="0"/>
              <a:t> statale (Stato-legislatore) di assumere i provvedimenti attuativi </a:t>
            </a:r>
            <a:r>
              <a:rPr lang="it-IT" dirty="0" smtClean="0">
                <a:solidFill>
                  <a:srgbClr val="FF0000"/>
                </a:solidFill>
              </a:rPr>
              <a:t>ritenuti necessari </a:t>
            </a:r>
            <a:r>
              <a:rPr lang="it-IT" dirty="0" smtClean="0"/>
              <a:t>tenuto conto del modo di essere del proprio ordinamento (art. 288 TFUE e art. 4, par. 3, TUE) </a:t>
            </a:r>
          </a:p>
        </p:txBody>
      </p:sp>
    </p:spTree>
    <p:extLst>
      <p:ext uri="{BB962C8B-B14F-4D97-AF65-F5344CB8AC3E}">
        <p14:creationId xmlns:p14="http://schemas.microsoft.com/office/powerpoint/2010/main" val="353822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direttive</a:t>
            </a:r>
            <a:endParaRPr lang="it-IT" dirty="0"/>
          </a:p>
        </p:txBody>
      </p:sp>
      <p:sp>
        <p:nvSpPr>
          <p:cNvPr id="3" name="Segnaposto contenuto 2"/>
          <p:cNvSpPr>
            <a:spLocks noGrp="1"/>
          </p:cNvSpPr>
          <p:nvPr>
            <p:ph idx="1"/>
          </p:nvPr>
        </p:nvSpPr>
        <p:spPr/>
        <p:txBody>
          <a:bodyPr>
            <a:normAutofit lnSpcReduction="10000"/>
          </a:bodyPr>
          <a:lstStyle/>
          <a:p>
            <a:r>
              <a:rPr lang="it-IT" u="sng" dirty="0">
                <a:solidFill>
                  <a:srgbClr val="FF0000"/>
                </a:solidFill>
              </a:rPr>
              <a:t>Eccezione (formale)</a:t>
            </a:r>
            <a:r>
              <a:rPr lang="it-IT" dirty="0"/>
              <a:t>: quando l’ordinamento di uno Stato membro risulta «già adeguato» alla direttiva (tenuto conto del risultato voluto </a:t>
            </a:r>
            <a:r>
              <a:rPr lang="it-IT" dirty="0" smtClean="0"/>
              <a:t>dalla direttiva e </a:t>
            </a:r>
            <a:r>
              <a:rPr lang="it-IT" dirty="0"/>
              <a:t>del </a:t>
            </a:r>
            <a:r>
              <a:rPr lang="it-IT" dirty="0" smtClean="0"/>
              <a:t>«contesto normativo generale»); </a:t>
            </a:r>
          </a:p>
          <a:p>
            <a:r>
              <a:rPr lang="it-IT" dirty="0" smtClean="0"/>
              <a:t>Condizione da </a:t>
            </a:r>
            <a:r>
              <a:rPr lang="it-IT" dirty="0"/>
              <a:t>intendersi restrittivamente (</a:t>
            </a:r>
            <a:r>
              <a:rPr lang="it-IT" i="1" u="sng" dirty="0" err="1">
                <a:solidFill>
                  <a:srgbClr val="FF0000"/>
                </a:solidFill>
              </a:rPr>
              <a:t>Flachglas</a:t>
            </a:r>
            <a:r>
              <a:rPr lang="it-IT" i="1" u="sng" dirty="0">
                <a:solidFill>
                  <a:srgbClr val="FF0000"/>
                </a:solidFill>
              </a:rPr>
              <a:t> </a:t>
            </a:r>
            <a:r>
              <a:rPr lang="it-IT" i="1" u="sng" dirty="0" err="1">
                <a:solidFill>
                  <a:srgbClr val="FF0000"/>
                </a:solidFill>
              </a:rPr>
              <a:t>Torgau</a:t>
            </a:r>
            <a:r>
              <a:rPr lang="it-IT" dirty="0"/>
              <a:t>, 14.2.2012, C-204/09: il principio di diritto amministrativo tedesco che esclude la pubblicità delle deliberazioni dell’autorità amministrativa non è conforme alla direttiva 2003/4/CE </a:t>
            </a:r>
            <a:r>
              <a:rPr lang="it-IT" i="1" dirty="0"/>
              <a:t>sull'accesso alle informazioni in materia ambientale</a:t>
            </a:r>
            <a:r>
              <a:rPr lang="it-IT" dirty="0"/>
              <a:t>: che prevede che l’accesso alle informazioni sia </a:t>
            </a:r>
            <a:r>
              <a:rPr lang="it-IT" dirty="0" smtClean="0"/>
              <a:t>negato </a:t>
            </a:r>
            <a:r>
              <a:rPr lang="it-IT" dirty="0"/>
              <a:t>solo ove pregiudizievole all’azione </a:t>
            </a:r>
            <a:r>
              <a:rPr lang="it-IT" dirty="0" smtClean="0"/>
              <a:t>amministrativa; esigenza di criteri di bilanciamento; v. anche </a:t>
            </a:r>
            <a:r>
              <a:rPr lang="it-IT" i="1" u="sng" dirty="0">
                <a:solidFill>
                  <a:srgbClr val="FF0000"/>
                </a:solidFill>
              </a:rPr>
              <a:t>Commissione c. Polonia</a:t>
            </a:r>
            <a:r>
              <a:rPr lang="it-IT" dirty="0"/>
              <a:t>, 11.6.2015, C-29/14</a:t>
            </a:r>
            <a:r>
              <a:rPr lang="it-IT" dirty="0" smtClean="0"/>
              <a:t>)</a:t>
            </a:r>
          </a:p>
          <a:p>
            <a:r>
              <a:rPr lang="it-IT" dirty="0" smtClean="0"/>
              <a:t>I provvedimenti </a:t>
            </a:r>
            <a:r>
              <a:rPr lang="it-IT" u="sng" dirty="0" smtClean="0">
                <a:solidFill>
                  <a:srgbClr val="FF0000"/>
                </a:solidFill>
              </a:rPr>
              <a:t>strumentali</a:t>
            </a:r>
            <a:r>
              <a:rPr lang="it-IT" dirty="0" smtClean="0"/>
              <a:t> (di «attuazione») devono essere: </a:t>
            </a:r>
          </a:p>
          <a:p>
            <a:endParaRPr lang="it-IT" dirty="0" smtClean="0"/>
          </a:p>
          <a:p>
            <a:endParaRPr lang="it-IT" dirty="0"/>
          </a:p>
          <a:p>
            <a:endParaRPr lang="it-IT" dirty="0"/>
          </a:p>
        </p:txBody>
      </p:sp>
    </p:spTree>
    <p:extLst>
      <p:ext uri="{BB962C8B-B14F-4D97-AF65-F5344CB8AC3E}">
        <p14:creationId xmlns:p14="http://schemas.microsoft.com/office/powerpoint/2010/main" val="394719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direttive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a) Assunti entro il termine previsto da ciascuna direttiva (variabile, ma perentorio): è il cd </a:t>
            </a:r>
            <a:r>
              <a:rPr lang="it-IT" u="sng" dirty="0" smtClean="0">
                <a:solidFill>
                  <a:srgbClr val="FF0000"/>
                </a:solidFill>
              </a:rPr>
              <a:t>termine di attuazione cogente</a:t>
            </a:r>
            <a:r>
              <a:rPr lang="it-IT" dirty="0" smtClean="0"/>
              <a:t> (decorre dal momento di «entrata in vigore» della direttiva); </a:t>
            </a:r>
          </a:p>
          <a:p>
            <a:r>
              <a:rPr lang="it-IT" dirty="0" smtClean="0"/>
              <a:t>Pendente detto termine, lo Stato membro può scegliere di attuare la direttiva in un’unica soluzione (trasposizione «definitiva e completa»), ovvero «per tappe» (interventi progressivi: ordinamenti «decentrati»). </a:t>
            </a:r>
          </a:p>
          <a:p>
            <a:r>
              <a:rPr lang="it-IT" dirty="0" smtClean="0"/>
              <a:t>Il primo metodo, in caso di contrarietà alla direttiva del provvedimento, può condurre a una «automatica» e «anticipata» </a:t>
            </a:r>
            <a:r>
              <a:rPr lang="it-IT" dirty="0"/>
              <a:t>violazione </a:t>
            </a:r>
            <a:r>
              <a:rPr lang="it-IT" dirty="0" smtClean="0"/>
              <a:t>della direttiva. Nel secondo caso detta violazione potrebbe aversi </a:t>
            </a:r>
            <a:r>
              <a:rPr lang="it-IT" dirty="0" smtClean="0">
                <a:solidFill>
                  <a:srgbClr val="FF0000"/>
                </a:solidFill>
              </a:rPr>
              <a:t>solo qualora</a:t>
            </a:r>
            <a:r>
              <a:rPr lang="it-IT" dirty="0" smtClean="0"/>
              <a:t> il provvedimento in contrasto sia tale «da compromettere gravemente» la realizzazione del risultato prescritto </a:t>
            </a:r>
            <a:r>
              <a:rPr lang="it-IT" i="1" dirty="0" smtClean="0">
                <a:solidFill>
                  <a:srgbClr val="FF0000"/>
                </a:solidFill>
              </a:rPr>
              <a:t>alla scadenza del termine</a:t>
            </a:r>
            <a:r>
              <a:rPr lang="it-IT" dirty="0" smtClean="0"/>
              <a:t> (valutazione giudiziale prognostica: </a:t>
            </a:r>
            <a:r>
              <a:rPr lang="it-IT" i="1" u="sng" dirty="0" smtClean="0">
                <a:solidFill>
                  <a:srgbClr val="FF0000"/>
                </a:solidFill>
              </a:rPr>
              <a:t>Inter-</a:t>
            </a:r>
            <a:r>
              <a:rPr lang="it-IT" i="1" u="sng" dirty="0" err="1" smtClean="0">
                <a:solidFill>
                  <a:srgbClr val="FF0000"/>
                </a:solidFill>
              </a:rPr>
              <a:t>Environnement</a:t>
            </a:r>
            <a:r>
              <a:rPr lang="it-IT" i="1" u="sng" dirty="0" smtClean="0">
                <a:solidFill>
                  <a:srgbClr val="FF0000"/>
                </a:solidFill>
              </a:rPr>
              <a:t> </a:t>
            </a:r>
            <a:r>
              <a:rPr lang="it-IT" i="1" u="sng" dirty="0" err="1" smtClean="0">
                <a:solidFill>
                  <a:srgbClr val="FF0000"/>
                </a:solidFill>
              </a:rPr>
              <a:t>Wallonie</a:t>
            </a:r>
            <a:r>
              <a:rPr lang="it-IT" dirty="0" smtClean="0"/>
              <a:t>, 18.12.1997, C-129/96; per un caso negativo, </a:t>
            </a:r>
            <a:r>
              <a:rPr lang="it-IT" i="1" u="sng" kern="50" dirty="0">
                <a:solidFill>
                  <a:srgbClr val="FF0000"/>
                </a:solidFill>
                <a:ea typeface="SimSun" panose="02010600030101010101" pitchFamily="2" charset="-122"/>
              </a:rPr>
              <a:t>Ministero delle Politiche agricole, alimentari e forestali c. Federazione Italiana Consorzi Agrari </a:t>
            </a:r>
            <a:r>
              <a:rPr lang="it-IT" i="1" u="sng" kern="50" dirty="0" err="1">
                <a:solidFill>
                  <a:srgbClr val="FF0000"/>
                </a:solidFill>
                <a:ea typeface="SimSun" panose="02010600030101010101" pitchFamily="2" charset="-122"/>
              </a:rPr>
              <a:t>Soc</a:t>
            </a:r>
            <a:r>
              <a:rPr lang="it-IT" i="1" u="sng" kern="50" dirty="0">
                <a:solidFill>
                  <a:srgbClr val="FF0000"/>
                </a:solidFill>
                <a:ea typeface="SimSun" panose="02010600030101010101" pitchFamily="2" charset="-122"/>
              </a:rPr>
              <a:t>. coop. </a:t>
            </a:r>
            <a:r>
              <a:rPr lang="it-IT" i="1" u="sng" kern="50" dirty="0" err="1">
                <a:solidFill>
                  <a:srgbClr val="FF0000"/>
                </a:solidFill>
                <a:ea typeface="SimSun" panose="02010600030101010101" pitchFamily="2" charset="-122"/>
              </a:rPr>
              <a:t>arl</a:t>
            </a:r>
            <a:r>
              <a:rPr lang="it-IT" i="1" u="sng" kern="50" dirty="0">
                <a:solidFill>
                  <a:srgbClr val="FF0000"/>
                </a:solidFill>
                <a:ea typeface="SimSun" panose="02010600030101010101" pitchFamily="2" charset="-122"/>
              </a:rPr>
              <a:t> – Federconsorzi, in concordato preventivo</a:t>
            </a:r>
            <a:r>
              <a:rPr lang="it-IT" kern="50" dirty="0">
                <a:ea typeface="SimSun" panose="02010600030101010101" pitchFamily="2" charset="-122"/>
              </a:rPr>
              <a:t>, 26.2.2015, C-104/14</a:t>
            </a:r>
            <a:r>
              <a:rPr lang="it-IT" dirty="0" smtClean="0"/>
              <a:t>)  </a:t>
            </a:r>
            <a:endParaRPr lang="it-IT" dirty="0"/>
          </a:p>
        </p:txBody>
      </p:sp>
    </p:spTree>
    <p:extLst>
      <p:ext uri="{BB962C8B-B14F-4D97-AF65-F5344CB8AC3E}">
        <p14:creationId xmlns:p14="http://schemas.microsoft.com/office/powerpoint/2010/main" val="3590877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direttive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b) I provvedimenti attuativi devono essere comunicati alla Commissione europea (obbligo autonomo, procedurale, sanzionabile);</a:t>
            </a:r>
          </a:p>
          <a:p>
            <a:r>
              <a:rPr lang="it-IT" dirty="0" smtClean="0"/>
              <a:t>c) I provvedimenti attuativi devono risultare (profilo sostanziale) </a:t>
            </a:r>
            <a:r>
              <a:rPr lang="it-IT" u="sng" dirty="0" smtClean="0">
                <a:solidFill>
                  <a:srgbClr val="FF0000"/>
                </a:solidFill>
              </a:rPr>
              <a:t>adeguati ed effettivi</a:t>
            </a:r>
            <a:r>
              <a:rPr lang="it-IT" dirty="0" smtClean="0"/>
              <a:t>; in sostanza:</a:t>
            </a:r>
          </a:p>
          <a:p>
            <a:r>
              <a:rPr lang="it-IT" dirty="0" smtClean="0"/>
              <a:t>-</a:t>
            </a:r>
            <a:r>
              <a:rPr lang="it-IT" kern="50" dirty="0">
                <a:ea typeface="SimSun" panose="02010600030101010101" pitchFamily="2" charset="-122"/>
              </a:rPr>
              <a:t> </a:t>
            </a:r>
            <a:r>
              <a:rPr lang="it-IT" kern="50" dirty="0" smtClean="0">
                <a:ea typeface="SimSun" panose="02010600030101010101" pitchFamily="2" charset="-122"/>
              </a:rPr>
              <a:t>le misure attuative devono assicurare </a:t>
            </a:r>
            <a:r>
              <a:rPr lang="it-IT" u="sng" kern="50" dirty="0" smtClean="0">
                <a:solidFill>
                  <a:srgbClr val="FF0000"/>
                </a:solidFill>
                <a:ea typeface="SimSun" panose="02010600030101010101" pitchFamily="2" charset="-122"/>
              </a:rPr>
              <a:t>rigidità</a:t>
            </a:r>
            <a:r>
              <a:rPr lang="it-IT" u="sng" kern="50" dirty="0">
                <a:solidFill>
                  <a:srgbClr val="FF0000"/>
                </a:solidFill>
                <a:ea typeface="SimSun" panose="02010600030101010101" pitchFamily="2" charset="-122"/>
              </a:rPr>
              <a:t>, trasparenza e certezza</a:t>
            </a:r>
            <a:r>
              <a:rPr lang="it-IT" kern="50" dirty="0">
                <a:ea typeface="SimSun" panose="02010600030101010101" pitchFamily="2" charset="-122"/>
              </a:rPr>
              <a:t> del </a:t>
            </a:r>
            <a:r>
              <a:rPr lang="it-IT" kern="50" dirty="0" smtClean="0">
                <a:ea typeface="SimSun" panose="02010600030101010101" pitchFamily="2" charset="-122"/>
              </a:rPr>
              <a:t>diritto </a:t>
            </a:r>
            <a:r>
              <a:rPr lang="it-IT" kern="50" dirty="0">
                <a:ea typeface="SimSun" panose="02010600030101010101" pitchFamily="2" charset="-122"/>
              </a:rPr>
              <a:t>(inadeguate </a:t>
            </a:r>
            <a:r>
              <a:rPr lang="it-IT" kern="50" dirty="0" smtClean="0">
                <a:ea typeface="SimSun" panose="02010600030101010101" pitchFamily="2" charset="-122"/>
              </a:rPr>
              <a:t>le circolari amministrative «interpretative» o le istruzioni </a:t>
            </a:r>
            <a:r>
              <a:rPr lang="it-IT" kern="50" dirty="0">
                <a:ea typeface="SimSun" panose="02010600030101010101" pitchFamily="2" charset="-122"/>
              </a:rPr>
              <a:t>ministeriali all'amministrazione </a:t>
            </a:r>
            <a:r>
              <a:rPr lang="it-IT" kern="50" dirty="0" smtClean="0">
                <a:ea typeface="SimSun" panose="02010600030101010101" pitchFamily="2" charset="-122"/>
              </a:rPr>
              <a:t>nazionale: </a:t>
            </a:r>
            <a:r>
              <a:rPr lang="it-IT" kern="50" dirty="0" smtClean="0">
                <a:solidFill>
                  <a:srgbClr val="FF0000"/>
                </a:solidFill>
                <a:ea typeface="SimSun" panose="02010600030101010101" pitchFamily="2" charset="-122"/>
              </a:rPr>
              <a:t>interna </a:t>
            </a:r>
            <a:r>
              <a:rPr lang="it-IT" kern="50" dirty="0" err="1" smtClean="0">
                <a:solidFill>
                  <a:srgbClr val="FF0000"/>
                </a:solidFill>
                <a:ea typeface="SimSun" panose="02010600030101010101" pitchFamily="2" charset="-122"/>
              </a:rPr>
              <a:t>corporis</a:t>
            </a:r>
            <a:r>
              <a:rPr lang="it-IT" kern="50" dirty="0" smtClean="0">
                <a:solidFill>
                  <a:srgbClr val="FF0000"/>
                </a:solidFill>
                <a:ea typeface="SimSun" panose="02010600030101010101" pitchFamily="2" charset="-122"/>
              </a:rPr>
              <a:t> </a:t>
            </a:r>
            <a:r>
              <a:rPr lang="it-IT" kern="50" dirty="0" smtClean="0">
                <a:ea typeface="SimSun" panose="02010600030101010101" pitchFamily="2" charset="-122"/>
              </a:rPr>
              <a:t>e </a:t>
            </a:r>
            <a:r>
              <a:rPr lang="it-IT" kern="50" dirty="0" smtClean="0">
                <a:solidFill>
                  <a:srgbClr val="FF0000"/>
                </a:solidFill>
                <a:ea typeface="SimSun" panose="02010600030101010101" pitchFamily="2" charset="-122"/>
              </a:rPr>
              <a:t>modificabilità</a:t>
            </a:r>
            <a:r>
              <a:rPr lang="it-IT" kern="50" dirty="0" smtClean="0">
                <a:ea typeface="SimSun" panose="02010600030101010101" pitchFamily="2" charset="-122"/>
              </a:rPr>
              <a:t> a </a:t>
            </a:r>
            <a:r>
              <a:rPr lang="it-IT" kern="50" dirty="0">
                <a:ea typeface="SimSun" panose="02010600030101010101" pitchFamily="2" charset="-122"/>
              </a:rPr>
              <a:t>piacimento): </a:t>
            </a:r>
            <a:r>
              <a:rPr lang="it-IT" kern="50" dirty="0" smtClean="0">
                <a:ea typeface="SimSun" panose="02010600030101010101" pitchFamily="2" charset="-122"/>
              </a:rPr>
              <a:t>«nel </a:t>
            </a:r>
            <a:r>
              <a:rPr lang="it-IT" kern="50" dirty="0">
                <a:ea typeface="SimSun" panose="02010600030101010101" pitchFamily="2" charset="-122"/>
              </a:rPr>
              <a:t>caso in cui la disposizione della direttiva di cui trattasi sia diretta a creare diritti per i singoli, </a:t>
            </a:r>
            <a:r>
              <a:rPr lang="it-IT" kern="50" dirty="0" smtClean="0">
                <a:ea typeface="SimSun" panose="02010600030101010101" pitchFamily="2" charset="-122"/>
              </a:rPr>
              <a:t>[occorre che] la </a:t>
            </a:r>
            <a:r>
              <a:rPr lang="it-IT" kern="50" dirty="0">
                <a:ea typeface="SimSun" panose="02010600030101010101" pitchFamily="2" charset="-122"/>
              </a:rPr>
              <a:t>situazione giuridica risultante da tali principi sia sufficientemente precisa e chiara e i beneficiari siano messi in grado di conoscere la pienezza dei loro diritti ed obblighi e, se del caso, di avvalersene dinanzi ai giudici nazionali» (</a:t>
            </a:r>
            <a:r>
              <a:rPr lang="it-IT" i="1" u="sng" kern="50" dirty="0">
                <a:solidFill>
                  <a:srgbClr val="FF0000"/>
                </a:solidFill>
                <a:ea typeface="SimSun" panose="02010600030101010101" pitchFamily="2" charset="-122"/>
              </a:rPr>
              <a:t>Commissione c. Polonia</a:t>
            </a:r>
            <a:r>
              <a:rPr lang="it-IT" kern="50" dirty="0">
                <a:ea typeface="SimSun" panose="02010600030101010101" pitchFamily="2" charset="-122"/>
              </a:rPr>
              <a:t>, 11.6.2015, C-29/14</a:t>
            </a:r>
            <a:r>
              <a:rPr lang="it-IT" kern="50" dirty="0" smtClean="0">
                <a:ea typeface="SimSun" panose="02010600030101010101" pitchFamily="2" charset="-122"/>
              </a:rPr>
              <a:t>);</a:t>
            </a:r>
          </a:p>
          <a:p>
            <a:endParaRPr lang="it-IT" kern="50" dirty="0" smtClean="0">
              <a:ea typeface="SimSun" panose="02010600030101010101" pitchFamily="2" charset="-122"/>
            </a:endParaRPr>
          </a:p>
          <a:p>
            <a:pPr marL="0" indent="0">
              <a:buNone/>
            </a:pPr>
            <a:endParaRPr lang="it-IT" dirty="0" smtClean="0"/>
          </a:p>
        </p:txBody>
      </p:sp>
    </p:spTree>
    <p:extLst>
      <p:ext uri="{BB962C8B-B14F-4D97-AF65-F5344CB8AC3E}">
        <p14:creationId xmlns:p14="http://schemas.microsoft.com/office/powerpoint/2010/main" val="829209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direttive</a:t>
            </a:r>
            <a:endParaRPr lang="it-IT" dirty="0"/>
          </a:p>
        </p:txBody>
      </p:sp>
      <p:sp>
        <p:nvSpPr>
          <p:cNvPr id="3" name="Segnaposto contenuto 2"/>
          <p:cNvSpPr>
            <a:spLocks noGrp="1"/>
          </p:cNvSpPr>
          <p:nvPr>
            <p:ph idx="1"/>
          </p:nvPr>
        </p:nvSpPr>
        <p:spPr/>
        <p:txBody>
          <a:bodyPr/>
          <a:lstStyle/>
          <a:p>
            <a:r>
              <a:rPr lang="it-IT" kern="50" dirty="0">
                <a:ea typeface="SimSun" panose="02010600030101010101" pitchFamily="2" charset="-122"/>
              </a:rPr>
              <a:t>- per essere adeguati, i provvedimenti attuativi devono avere una «forza formale» </a:t>
            </a:r>
            <a:r>
              <a:rPr lang="it-IT" kern="50" dirty="0">
                <a:solidFill>
                  <a:srgbClr val="FF0000"/>
                </a:solidFill>
                <a:ea typeface="SimSun" panose="02010600030101010101" pitchFamily="2" charset="-122"/>
              </a:rPr>
              <a:t>commisurata (equivalente) alla fonte interna</a:t>
            </a:r>
            <a:r>
              <a:rPr lang="it-IT" kern="50" dirty="0">
                <a:ea typeface="SimSun" panose="02010600030101010101" pitchFamily="2" charset="-122"/>
              </a:rPr>
              <a:t> che precedentemente disciplinava la materia (attenzione alla gerarchia interna delle fonti)</a:t>
            </a:r>
          </a:p>
          <a:p>
            <a:r>
              <a:rPr lang="it-IT" kern="50" dirty="0">
                <a:ea typeface="SimSun" panose="02010600030101010101" pitchFamily="2" charset="-122"/>
              </a:rPr>
              <a:t>-devono rispettare i diritti fondamentali della persona: </a:t>
            </a:r>
            <a:r>
              <a:rPr lang="it-IT" i="1" u="sng" kern="50" dirty="0">
                <a:solidFill>
                  <a:srgbClr val="FF0000"/>
                </a:solidFill>
                <a:ea typeface="SimSun" panose="02010600030101010101" pitchFamily="2" charset="-122"/>
              </a:rPr>
              <a:t>Patrick Kelly</a:t>
            </a:r>
            <a:r>
              <a:rPr lang="it-IT" kern="50" dirty="0">
                <a:ea typeface="SimSun" panose="02010600030101010101" pitchFamily="2" charset="-122"/>
              </a:rPr>
              <a:t>, 21.7.2011, C-104/10 (sul bilanciamento fra </a:t>
            </a:r>
            <a:r>
              <a:rPr lang="it-IT" kern="50" dirty="0">
                <a:solidFill>
                  <a:srgbClr val="FF0000"/>
                </a:solidFill>
                <a:ea typeface="SimSun" panose="02010600030101010101" pitchFamily="2" charset="-122"/>
              </a:rPr>
              <a:t>diritto di accesso </a:t>
            </a:r>
            <a:r>
              <a:rPr lang="it-IT" kern="50" dirty="0">
                <a:ea typeface="SimSun" panose="02010600030101010101" pitchFamily="2" charset="-122"/>
              </a:rPr>
              <a:t>al fascicolo concorsuale, a garanzia dell’</a:t>
            </a:r>
            <a:r>
              <a:rPr lang="it-IT" kern="50" dirty="0">
                <a:solidFill>
                  <a:srgbClr val="FF0000"/>
                </a:solidFill>
                <a:ea typeface="SimSun" panose="02010600030101010101" pitchFamily="2" charset="-122"/>
              </a:rPr>
              <a:t>effetto utile</a:t>
            </a:r>
            <a:r>
              <a:rPr lang="it-IT" kern="50" dirty="0">
                <a:ea typeface="SimSun" panose="02010600030101010101" pitchFamily="2" charset="-122"/>
              </a:rPr>
              <a:t> della direttiva sulla parità di trattamento fra lavoratori e lavoratrici, e </a:t>
            </a:r>
            <a:r>
              <a:rPr lang="it-IT" kern="50" dirty="0">
                <a:solidFill>
                  <a:srgbClr val="FF0000"/>
                </a:solidFill>
                <a:ea typeface="SimSun" panose="02010600030101010101" pitchFamily="2" charset="-122"/>
              </a:rPr>
              <a:t>diritto alla riservatezza </a:t>
            </a:r>
            <a:r>
              <a:rPr lang="it-IT" kern="50" dirty="0">
                <a:ea typeface="SimSun" panose="02010600030101010101" pitchFamily="2" charset="-122"/>
              </a:rPr>
              <a:t>degli altri candidati)  </a:t>
            </a:r>
          </a:p>
          <a:p>
            <a:endParaRPr lang="it-IT" dirty="0"/>
          </a:p>
        </p:txBody>
      </p:sp>
    </p:spTree>
    <p:extLst>
      <p:ext uri="{BB962C8B-B14F-4D97-AF65-F5344CB8AC3E}">
        <p14:creationId xmlns:p14="http://schemas.microsoft.com/office/powerpoint/2010/main" val="181478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decisioni quadro (contemplate </a:t>
            </a:r>
            <a:r>
              <a:rPr lang="it-IT" dirty="0"/>
              <a:t>dall’art. 34, par. 2, </a:t>
            </a:r>
            <a:r>
              <a:rPr lang="it-IT" dirty="0" smtClean="0"/>
              <a:t>TUE)</a:t>
            </a:r>
            <a:endParaRPr lang="it-IT" dirty="0"/>
          </a:p>
        </p:txBody>
      </p:sp>
      <p:sp>
        <p:nvSpPr>
          <p:cNvPr id="3" name="Segnaposto contenuto 2"/>
          <p:cNvSpPr>
            <a:spLocks noGrp="1"/>
          </p:cNvSpPr>
          <p:nvPr>
            <p:ph idx="1"/>
          </p:nvPr>
        </p:nvSpPr>
        <p:spPr/>
        <p:txBody>
          <a:bodyPr/>
          <a:lstStyle/>
          <a:p>
            <a:r>
              <a:rPr lang="it-IT" dirty="0" smtClean="0"/>
              <a:t>Atti dell’ex terzo pilastro (cooperazione di polizia e giudiziaria in materia penale);</a:t>
            </a:r>
          </a:p>
          <a:p>
            <a:r>
              <a:rPr lang="it-IT" dirty="0" smtClean="0"/>
              <a:t>Mantengono i loro effetti fino a che non sono abrogati annullati o modificati in applicazione dei trattati;</a:t>
            </a:r>
          </a:p>
          <a:p>
            <a:r>
              <a:rPr lang="it-IT" dirty="0" smtClean="0"/>
              <a:t>Hanno caratteristiche assimilabili alle direttive (tranne per taluni effetti giuridici: le decisioni quadro «non hanno efficacia diretta» (esempio: decisione quadro 2002/584/GAI sul mandato di arresto europeo, modificata nel 2009).</a:t>
            </a:r>
            <a:endParaRPr lang="it-IT" dirty="0"/>
          </a:p>
        </p:txBody>
      </p:sp>
    </p:spTree>
    <p:extLst>
      <p:ext uri="{BB962C8B-B14F-4D97-AF65-F5344CB8AC3E}">
        <p14:creationId xmlns:p14="http://schemas.microsoft.com/office/powerpoint/2010/main" val="3569716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conseguenze del rapporto di gerarchia tra fonti dell’Unione</a:t>
            </a:r>
            <a:endParaRPr lang="it-IT" dirty="0"/>
          </a:p>
        </p:txBody>
      </p:sp>
      <p:sp>
        <p:nvSpPr>
          <p:cNvPr id="3" name="Segnaposto contenuto 2"/>
          <p:cNvSpPr>
            <a:spLocks noGrp="1"/>
          </p:cNvSpPr>
          <p:nvPr>
            <p:ph idx="1"/>
          </p:nvPr>
        </p:nvSpPr>
        <p:spPr/>
        <p:txBody>
          <a:bodyPr>
            <a:normAutofit lnSpcReduction="10000"/>
          </a:bodyPr>
          <a:lstStyle/>
          <a:p>
            <a:r>
              <a:rPr lang="it-IT" dirty="0" smtClean="0"/>
              <a:t>Conseguenze della relazione di gerarchia. </a:t>
            </a:r>
          </a:p>
          <a:p>
            <a:r>
              <a:rPr lang="it-IT" dirty="0" smtClean="0"/>
              <a:t>Le </a:t>
            </a:r>
            <a:r>
              <a:rPr lang="it-IT" dirty="0" smtClean="0">
                <a:solidFill>
                  <a:srgbClr val="FF0000"/>
                </a:solidFill>
              </a:rPr>
              <a:t>fonti sovraordinate</a:t>
            </a:r>
            <a:r>
              <a:rPr lang="it-IT" dirty="0" smtClean="0"/>
              <a:t> prevalgono – in caso di conflitto – sulle fonti (relativamente) sotto-ordinate (per esempio i trattati e le fonti assimilate si impongono sul diritto intermedio e questo sul diritto derivato);</a:t>
            </a:r>
          </a:p>
          <a:p>
            <a:r>
              <a:rPr lang="it-IT" dirty="0" smtClean="0"/>
              <a:t>Si tratta di </a:t>
            </a:r>
            <a:r>
              <a:rPr lang="it-IT" dirty="0" smtClean="0">
                <a:solidFill>
                  <a:srgbClr val="FF0000"/>
                </a:solidFill>
              </a:rPr>
              <a:t>prevalenza interpretativa</a:t>
            </a:r>
            <a:r>
              <a:rPr lang="it-IT" dirty="0" smtClean="0"/>
              <a:t>, ma in ipotesi patologiche può determinare la </a:t>
            </a:r>
            <a:r>
              <a:rPr lang="it-IT" dirty="0" smtClean="0">
                <a:solidFill>
                  <a:srgbClr val="FF0000"/>
                </a:solidFill>
              </a:rPr>
              <a:t>nullità dell’atto/fonte subordinata</a:t>
            </a:r>
            <a:r>
              <a:rPr lang="it-IT" dirty="0" smtClean="0"/>
              <a:t> o l’accertamento della sua «incompatibilità» (comportamenti o atti nazionali)</a:t>
            </a:r>
          </a:p>
          <a:p>
            <a:r>
              <a:rPr lang="it-IT" dirty="0" smtClean="0"/>
              <a:t>La competenza è del giudice nazionale o della Corte di giustizia (contenzioso dell’annullamento) </a:t>
            </a:r>
            <a:r>
              <a:rPr lang="it-IT" dirty="0"/>
              <a:t>(vedi </a:t>
            </a:r>
            <a:r>
              <a:rPr lang="it-IT" u="sng" dirty="0"/>
              <a:t>il sistema di tutela giurisdizionale</a:t>
            </a:r>
            <a:r>
              <a:rPr lang="it-IT" dirty="0"/>
              <a:t>)</a:t>
            </a:r>
          </a:p>
        </p:txBody>
      </p:sp>
    </p:spTree>
    <p:extLst>
      <p:ext uri="{BB962C8B-B14F-4D97-AF65-F5344CB8AC3E}">
        <p14:creationId xmlns:p14="http://schemas.microsoft.com/office/powerpoint/2010/main" val="2244788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Decisioni (art. 288 comma 4)</a:t>
            </a:r>
            <a:endParaRPr lang="it-IT" dirty="0"/>
          </a:p>
        </p:txBody>
      </p:sp>
      <p:sp>
        <p:nvSpPr>
          <p:cNvPr id="3" name="Segnaposto contenuto 2"/>
          <p:cNvSpPr>
            <a:spLocks noGrp="1"/>
          </p:cNvSpPr>
          <p:nvPr>
            <p:ph idx="1"/>
          </p:nvPr>
        </p:nvSpPr>
        <p:spPr/>
        <p:txBody>
          <a:bodyPr>
            <a:normAutofit fontScale="92500" lnSpcReduction="10000"/>
          </a:bodyPr>
          <a:lstStyle/>
          <a:p>
            <a:r>
              <a:rPr lang="it-IT" dirty="0"/>
              <a:t>Obbligatorie in tutti i loro </a:t>
            </a:r>
            <a:r>
              <a:rPr lang="it-IT" dirty="0" smtClean="0"/>
              <a:t>elementi</a:t>
            </a:r>
            <a:r>
              <a:rPr lang="it-IT" dirty="0"/>
              <a:t> </a:t>
            </a:r>
            <a:r>
              <a:rPr lang="it-IT" dirty="0" smtClean="0"/>
              <a:t>(vedi regolamenti)</a:t>
            </a:r>
          </a:p>
          <a:p>
            <a:r>
              <a:rPr lang="it-IT" dirty="0" smtClean="0"/>
              <a:t>Se </a:t>
            </a:r>
            <a:r>
              <a:rPr lang="it-IT" dirty="0"/>
              <a:t>designano dei destinatari, sono obbligatorie </a:t>
            </a:r>
            <a:r>
              <a:rPr lang="it-IT" dirty="0">
                <a:solidFill>
                  <a:srgbClr val="FF0000"/>
                </a:solidFill>
              </a:rPr>
              <a:t>solo nei confronti </a:t>
            </a:r>
            <a:r>
              <a:rPr lang="it-IT" dirty="0"/>
              <a:t>di </a:t>
            </a:r>
            <a:r>
              <a:rPr lang="it-IT" dirty="0" smtClean="0"/>
              <a:t>questi (a contrario: </a:t>
            </a:r>
            <a:r>
              <a:rPr lang="it-IT" u="sng" dirty="0" smtClean="0">
                <a:solidFill>
                  <a:srgbClr val="FF0000"/>
                </a:solidFill>
              </a:rPr>
              <a:t>decisioni «generali»</a:t>
            </a:r>
            <a:r>
              <a:rPr lang="it-IT" dirty="0" smtClean="0"/>
              <a:t>: vedi decisioni del Consiglio europeo, o del Consiglio: esempio art. 7 TUE sul «rischio di violazione grave da parte di uno Stato membro dei valori di cui all’art. 2» TUE)</a:t>
            </a:r>
          </a:p>
          <a:p>
            <a:r>
              <a:rPr lang="it-IT" dirty="0" smtClean="0"/>
              <a:t>Decisioni </a:t>
            </a:r>
            <a:r>
              <a:rPr lang="it-IT" u="sng" dirty="0" smtClean="0">
                <a:solidFill>
                  <a:srgbClr val="FF0000"/>
                </a:solidFill>
              </a:rPr>
              <a:t>individuali</a:t>
            </a:r>
            <a:r>
              <a:rPr lang="it-IT" dirty="0" smtClean="0"/>
              <a:t>: rivolte agli Stati membri, prevedono divieti o obblighi di fare (esempio in materia di aiuti: recupero dell’aiuto presso i beneficiari: certa discrezionalità attuativa); ovvero rivolte agli individui (decisioni «amministrative»: diritto della concorrenza)</a:t>
            </a:r>
          </a:p>
          <a:p>
            <a:r>
              <a:rPr lang="it-IT" dirty="0" smtClean="0"/>
              <a:t>Le decisioni «a carico di persone che non siano gli Stati», che prevedono un «obbligo pecuniario», costituiscono «titolo esecutivo» (esecuzione forzata sul </a:t>
            </a:r>
            <a:r>
              <a:rPr lang="it-IT" smtClean="0"/>
              <a:t>piano interno)</a:t>
            </a:r>
            <a:endParaRPr lang="it-IT" dirty="0" smtClean="0"/>
          </a:p>
          <a:p>
            <a:endParaRPr lang="it-IT" dirty="0"/>
          </a:p>
        </p:txBody>
      </p:sp>
    </p:spTree>
    <p:extLst>
      <p:ext uri="{BB962C8B-B14F-4D97-AF65-F5344CB8AC3E}">
        <p14:creationId xmlns:p14="http://schemas.microsoft.com/office/powerpoint/2010/main" val="397060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fontScale="90000"/>
          </a:bodyPr>
          <a:lstStyle/>
          <a:p>
            <a:pPr algn="l" defTabSz="914400">
              <a:lnSpc>
                <a:spcPct val="90000"/>
              </a:lnSpc>
              <a:spcBef>
                <a:spcPts val="0"/>
              </a:spcBef>
              <a:buNone/>
            </a:pPr>
            <a:r>
              <a:rPr lang="it-IT" sz="3200" b="0" i="0" dirty="0" smtClean="0">
                <a:solidFill>
                  <a:schemeClr val="tx1"/>
                </a:solidFill>
                <a:latin typeface="Consolas"/>
                <a:ea typeface="+mj-ea"/>
                <a:cs typeface="+mj-cs"/>
              </a:rPr>
              <a:t>L’adattamento «normativo» dell’ordinamento italiano al diritto dell’Unione</a:t>
            </a:r>
            <a:endParaRPr lang="it-IT" sz="3200" b="0" i="0" dirty="0">
              <a:solidFill>
                <a:schemeClr val="tx1"/>
              </a:solidFill>
              <a:latin typeface="Consolas"/>
              <a:ea typeface="+mj-ea"/>
              <a:cs typeface="+mj-cs"/>
            </a:endParaRPr>
          </a:p>
        </p:txBody>
      </p:sp>
      <p:sp>
        <p:nvSpPr>
          <p:cNvPr id="14" name="Content Placeholder 13"/>
          <p:cNvSpPr>
            <a:spLocks noGrp="1"/>
          </p:cNvSpPr>
          <p:nvPr>
            <p:ph idx="1"/>
          </p:nvPr>
        </p:nvSpPr>
        <p:spPr/>
        <p:txBody>
          <a:bodyPr>
            <a:normAutofit lnSpcReduction="10000"/>
          </a:bodyPr>
          <a:lstStyle/>
          <a:p>
            <a:pPr marL="548640" indent="-274320" algn="l" defTabSz="914400">
              <a:lnSpc>
                <a:spcPct val="90000"/>
              </a:lnSpc>
              <a:spcBef>
                <a:spcPts val="1800"/>
              </a:spcBef>
              <a:buClr>
                <a:schemeClr val="tx1"/>
              </a:buClr>
              <a:buSzPct val="80000"/>
              <a:buFont typeface="Wingdings"/>
              <a:buChar char="§"/>
            </a:pPr>
            <a:r>
              <a:rPr lang="it-IT" sz="2400" b="0" i="0" dirty="0" smtClean="0">
                <a:solidFill>
                  <a:schemeClr val="tx1"/>
                </a:solidFill>
                <a:latin typeface="Corbel"/>
                <a:ea typeface="+mn-ea"/>
                <a:cs typeface="+mn-cs"/>
              </a:rPr>
              <a:t>Quadro normativo: la «prevalenza» del diritto dell’Unione sul diritto interno in contrasto (art. 11 e 117, primo comma, Cost</a:t>
            </a:r>
            <a:r>
              <a:rPr lang="it-IT" dirty="0" smtClean="0">
                <a:latin typeface="Corbel"/>
              </a:rPr>
              <a:t>ituzione); l’esigenza di interventi normativi tempestivi e il metodo della «delega legislativa»;</a:t>
            </a:r>
          </a:p>
          <a:p>
            <a:pPr marL="548640" indent="-274320" algn="l" defTabSz="914400">
              <a:lnSpc>
                <a:spcPct val="90000"/>
              </a:lnSpc>
              <a:spcBef>
                <a:spcPts val="1800"/>
              </a:spcBef>
              <a:buClr>
                <a:schemeClr val="tx1"/>
              </a:buClr>
              <a:buSzPct val="80000"/>
              <a:buFont typeface="Wingdings"/>
              <a:buChar char="§"/>
            </a:pPr>
            <a:r>
              <a:rPr lang="it-IT" sz="2400" b="0" i="0" dirty="0" smtClean="0">
                <a:solidFill>
                  <a:schemeClr val="tx1"/>
                </a:solidFill>
                <a:latin typeface="Corbel"/>
                <a:ea typeface="+mn-ea"/>
                <a:cs typeface="+mn-cs"/>
              </a:rPr>
              <a:t>Il metodo della l. 24.12.2012 n. 234: la </a:t>
            </a:r>
            <a:r>
              <a:rPr lang="it-IT" sz="2400" b="0" i="0" dirty="0" smtClean="0">
                <a:solidFill>
                  <a:srgbClr val="FF0000"/>
                </a:solidFill>
                <a:latin typeface="Corbel"/>
                <a:ea typeface="+mn-ea"/>
                <a:cs typeface="+mn-cs"/>
              </a:rPr>
              <a:t>legge di delegazione europea </a:t>
            </a:r>
            <a:r>
              <a:rPr lang="it-IT" sz="2400" b="0" i="0" dirty="0" smtClean="0">
                <a:solidFill>
                  <a:schemeClr val="tx1"/>
                </a:solidFill>
                <a:latin typeface="Corbel"/>
                <a:ea typeface="+mn-ea"/>
                <a:cs typeface="+mn-cs"/>
              </a:rPr>
              <a:t>(attuazione legislativa da parte del Governo, o attuazione «regolamentare» cd. </a:t>
            </a:r>
            <a:r>
              <a:rPr lang="it-IT" dirty="0">
                <a:latin typeface="Corbel"/>
              </a:rPr>
              <a:t>d</a:t>
            </a:r>
            <a:r>
              <a:rPr lang="it-IT" sz="2400" b="0" i="0" dirty="0" smtClean="0">
                <a:solidFill>
                  <a:schemeClr val="tx1"/>
                </a:solidFill>
                <a:latin typeface="Corbel"/>
                <a:ea typeface="+mn-ea"/>
                <a:cs typeface="+mn-cs"/>
              </a:rPr>
              <a:t>elegificazione) e </a:t>
            </a:r>
            <a:r>
              <a:rPr lang="it-IT" sz="2400" b="0" i="0" dirty="0" smtClean="0">
                <a:solidFill>
                  <a:srgbClr val="FF0000"/>
                </a:solidFill>
                <a:latin typeface="Corbel"/>
                <a:ea typeface="+mn-ea"/>
                <a:cs typeface="+mn-cs"/>
              </a:rPr>
              <a:t>la legge europea </a:t>
            </a:r>
            <a:r>
              <a:rPr lang="it-IT" sz="2400" b="0" i="0" dirty="0" smtClean="0">
                <a:solidFill>
                  <a:schemeClr val="tx1"/>
                </a:solidFill>
                <a:latin typeface="Corbel"/>
                <a:ea typeface="+mn-ea"/>
                <a:cs typeface="+mn-cs"/>
              </a:rPr>
              <a:t>(attuazione diretta di puntuali obblighi imposti dal diritto europeo); i requisiti derivanti dall’art. </a:t>
            </a:r>
            <a:r>
              <a:rPr lang="it-IT" dirty="0" smtClean="0">
                <a:latin typeface="Corbel"/>
              </a:rPr>
              <a:t>76 </a:t>
            </a:r>
            <a:r>
              <a:rPr lang="it-IT" dirty="0" err="1" smtClean="0">
                <a:latin typeface="Corbel"/>
              </a:rPr>
              <a:t>Cost</a:t>
            </a:r>
            <a:r>
              <a:rPr lang="it-IT" dirty="0" smtClean="0">
                <a:latin typeface="Corbel"/>
              </a:rPr>
              <a:t>. o dalla legge n. 234 (divieto di </a:t>
            </a:r>
            <a:r>
              <a:rPr lang="it-IT" u="sng" dirty="0" err="1" smtClean="0">
                <a:solidFill>
                  <a:srgbClr val="FF0000"/>
                </a:solidFill>
                <a:latin typeface="Corbel"/>
              </a:rPr>
              <a:t>gold</a:t>
            </a:r>
            <a:r>
              <a:rPr lang="it-IT" u="sng" dirty="0" smtClean="0">
                <a:solidFill>
                  <a:srgbClr val="FF0000"/>
                </a:solidFill>
                <a:latin typeface="Corbel"/>
              </a:rPr>
              <a:t> </a:t>
            </a:r>
            <a:r>
              <a:rPr lang="it-IT" u="sng" dirty="0" err="1" smtClean="0">
                <a:solidFill>
                  <a:srgbClr val="FF0000"/>
                </a:solidFill>
                <a:latin typeface="Corbel"/>
              </a:rPr>
              <a:t>plating</a:t>
            </a:r>
            <a:r>
              <a:rPr lang="it-IT" dirty="0" smtClean="0">
                <a:latin typeface="Corbel"/>
              </a:rPr>
              <a:t> e soluzione delle </a:t>
            </a:r>
            <a:r>
              <a:rPr lang="it-IT" dirty="0" smtClean="0">
                <a:solidFill>
                  <a:srgbClr val="FF0000"/>
                </a:solidFill>
                <a:latin typeface="Corbel"/>
              </a:rPr>
              <a:t>«discriminazioni alla rovescia»</a:t>
            </a:r>
            <a:r>
              <a:rPr lang="it-IT" dirty="0" smtClean="0">
                <a:latin typeface="Corbel"/>
              </a:rPr>
              <a:t> (art. 32 l. 234)</a:t>
            </a:r>
          </a:p>
          <a:p>
            <a:pPr marL="548640" indent="-274320" algn="l" defTabSz="914400">
              <a:lnSpc>
                <a:spcPct val="90000"/>
              </a:lnSpc>
              <a:spcBef>
                <a:spcPts val="1800"/>
              </a:spcBef>
              <a:buClr>
                <a:schemeClr val="tx1"/>
              </a:buClr>
              <a:buSzPct val="80000"/>
              <a:buFont typeface="Wingdings"/>
              <a:buChar char="§"/>
            </a:pPr>
            <a:r>
              <a:rPr lang="it-IT" sz="2400" b="0" i="0" dirty="0" smtClean="0">
                <a:solidFill>
                  <a:schemeClr val="tx1"/>
                </a:solidFill>
                <a:latin typeface="Corbel"/>
                <a:ea typeface="+mn-ea"/>
                <a:cs typeface="+mn-cs"/>
              </a:rPr>
              <a:t>L’attuazione del diritto dell’Unione da parte delle Regioni (rinvio)</a:t>
            </a:r>
            <a:endParaRPr lang="it-IT" sz="2400" b="0" i="0" dirty="0">
              <a:solidFill>
                <a:schemeClr val="tx1"/>
              </a:solidFill>
              <a:latin typeface="Corbel"/>
              <a:ea typeface="+mn-ea"/>
              <a:cs typeface="+mn-cs"/>
            </a:endParaRP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a:t>
            </a:r>
            <a:r>
              <a:rPr lang="it-IT" dirty="0" smtClean="0"/>
              <a:t>di autovalutazione 1</a:t>
            </a:r>
            <a:endParaRPr lang="it-IT" dirty="0"/>
          </a:p>
        </p:txBody>
      </p:sp>
      <p:sp>
        <p:nvSpPr>
          <p:cNvPr id="3" name="Segnaposto contenuto 2"/>
          <p:cNvSpPr>
            <a:spLocks noGrp="1"/>
          </p:cNvSpPr>
          <p:nvPr>
            <p:ph idx="1"/>
          </p:nvPr>
        </p:nvSpPr>
        <p:spPr/>
        <p:txBody>
          <a:bodyPr>
            <a:normAutofit/>
          </a:bodyPr>
          <a:lstStyle/>
          <a:p>
            <a:r>
              <a:rPr lang="it-IT" dirty="0" smtClean="0"/>
              <a:t>Descrivere la «gerarchia delle fonti» dell’ordinamento dell’Unione</a:t>
            </a:r>
          </a:p>
          <a:p>
            <a:r>
              <a:rPr lang="it-IT" dirty="0" smtClean="0"/>
              <a:t>La natura «costituzionale» dei Trattati: gli elementi in appoggio di tale ricostruzione </a:t>
            </a:r>
          </a:p>
          <a:p>
            <a:r>
              <a:rPr lang="it-IT" dirty="0" smtClean="0"/>
              <a:t>La fase «internazionale» della procedura ordinaria di emendamento</a:t>
            </a:r>
          </a:p>
          <a:p>
            <a:r>
              <a:rPr lang="it-IT" dirty="0" smtClean="0"/>
              <a:t>I requisiti sostanziali dell’adesione</a:t>
            </a:r>
          </a:p>
          <a:p>
            <a:r>
              <a:rPr lang="it-IT" dirty="0" smtClean="0"/>
              <a:t>Il limite alla revisione tramite semplici prassi: illustrare il problema</a:t>
            </a:r>
          </a:p>
          <a:p>
            <a:r>
              <a:rPr lang="it-IT" dirty="0" smtClean="0"/>
              <a:t>La prassi del Consiglio europeo «modificativa» del diritto primario: descrizione del problema</a:t>
            </a:r>
          </a:p>
        </p:txBody>
      </p:sp>
    </p:spTree>
    <p:extLst>
      <p:ext uri="{BB962C8B-B14F-4D97-AF65-F5344CB8AC3E}">
        <p14:creationId xmlns:p14="http://schemas.microsoft.com/office/powerpoint/2010/main" val="1304819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a:t>
            </a:r>
            <a:r>
              <a:rPr lang="it-IT" dirty="0" smtClean="0"/>
              <a:t>di autovalutazione 2</a:t>
            </a:r>
            <a:endParaRPr lang="it-IT" dirty="0"/>
          </a:p>
        </p:txBody>
      </p:sp>
      <p:sp>
        <p:nvSpPr>
          <p:cNvPr id="3" name="Segnaposto contenuto 2"/>
          <p:cNvSpPr>
            <a:spLocks noGrp="1"/>
          </p:cNvSpPr>
          <p:nvPr>
            <p:ph idx="1"/>
          </p:nvPr>
        </p:nvSpPr>
        <p:spPr/>
        <p:txBody>
          <a:bodyPr>
            <a:normAutofit fontScale="85000" lnSpcReduction="20000"/>
          </a:bodyPr>
          <a:lstStyle/>
          <a:p>
            <a:r>
              <a:rPr lang="it-IT" dirty="0"/>
              <a:t>Le componenti e le «fonti» del diritto integrativo del diritto primario</a:t>
            </a:r>
          </a:p>
          <a:p>
            <a:r>
              <a:rPr lang="it-IT" dirty="0"/>
              <a:t>I principi propri al diritto dell’Unione: il principio di non discriminazione o di uguaglianza </a:t>
            </a:r>
          </a:p>
          <a:p>
            <a:r>
              <a:rPr lang="it-IT" dirty="0" smtClean="0"/>
              <a:t>La ricostruzione dei principi comuni agli ordinamenti degli Stati membri</a:t>
            </a:r>
          </a:p>
          <a:p>
            <a:r>
              <a:rPr lang="it-IT" dirty="0" smtClean="0"/>
              <a:t>I diritti fondamentali secondo l’art. 6.3 TUE: illustrare la «genesi» e le finalità della protezione nell’ordinamento europeo</a:t>
            </a:r>
          </a:p>
          <a:p>
            <a:r>
              <a:rPr lang="it-IT" dirty="0" smtClean="0"/>
              <a:t>Cosa è la «garanzia per equivalente» dei diritti fondamentali nell’ordinamento UE?</a:t>
            </a:r>
          </a:p>
          <a:p>
            <a:r>
              <a:rPr lang="it-IT" dirty="0" smtClean="0"/>
              <a:t>La Carta e il principio di uguaglianza interpretativa (art. 52, par. 3, Carta)</a:t>
            </a:r>
          </a:p>
          <a:p>
            <a:r>
              <a:rPr lang="it-IT" dirty="0" smtClean="0"/>
              <a:t>La Carta e il principio di compatibilità (o di equivalenza della protezione) (art. 53 Carta)</a:t>
            </a:r>
          </a:p>
          <a:p>
            <a:r>
              <a:rPr lang="it-IT" dirty="0" smtClean="0"/>
              <a:t>I limiti all’affermazione del maggior livello di tutela previsto da una costituzione nazionale</a:t>
            </a:r>
            <a:endParaRPr lang="it-IT" dirty="0"/>
          </a:p>
        </p:txBody>
      </p:sp>
    </p:spTree>
    <p:extLst>
      <p:ext uri="{BB962C8B-B14F-4D97-AF65-F5344CB8AC3E}">
        <p14:creationId xmlns:p14="http://schemas.microsoft.com/office/powerpoint/2010/main" val="859420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a:t>
            </a:r>
            <a:r>
              <a:rPr lang="it-IT" dirty="0"/>
              <a:t>di autovalutazione 3</a:t>
            </a:r>
            <a:endParaRPr lang="it-IT" dirty="0"/>
          </a:p>
        </p:txBody>
      </p:sp>
      <p:sp>
        <p:nvSpPr>
          <p:cNvPr id="3" name="Segnaposto contenuto 2"/>
          <p:cNvSpPr>
            <a:spLocks noGrp="1"/>
          </p:cNvSpPr>
          <p:nvPr>
            <p:ph idx="1"/>
          </p:nvPr>
        </p:nvSpPr>
        <p:spPr/>
        <p:txBody>
          <a:bodyPr/>
          <a:lstStyle/>
          <a:p>
            <a:r>
              <a:rPr lang="it-IT" dirty="0" smtClean="0"/>
              <a:t>L’impiego dei diritti fondamentali e il diritto degli Stati membri</a:t>
            </a:r>
          </a:p>
          <a:p>
            <a:r>
              <a:rPr lang="it-IT" dirty="0" smtClean="0"/>
              <a:t>Il controllo della convenzionalità degli atti degli Stati membri «vincolati» o «connessi» al diritto dell’Unione</a:t>
            </a:r>
          </a:p>
          <a:p>
            <a:r>
              <a:rPr lang="it-IT" dirty="0" smtClean="0"/>
              <a:t>La diversa rilevanza degli accordi internazionali degli Stati membri nel diritto dell’Unione</a:t>
            </a:r>
          </a:p>
          <a:p>
            <a:r>
              <a:rPr lang="it-IT" dirty="0" smtClean="0"/>
              <a:t>Gli accordi dell’Unione e il loro ruolo nel sistema delle fonti dell’Unione europea</a:t>
            </a:r>
          </a:p>
          <a:p>
            <a:pPr marL="0" indent="0">
              <a:buNone/>
            </a:pPr>
            <a:endParaRPr lang="it-IT" dirty="0"/>
          </a:p>
        </p:txBody>
      </p:sp>
    </p:spTree>
    <p:extLst>
      <p:ext uri="{BB962C8B-B14F-4D97-AF65-F5344CB8AC3E}">
        <p14:creationId xmlns:p14="http://schemas.microsoft.com/office/powerpoint/2010/main" val="408513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a:t>
            </a:r>
            <a:r>
              <a:rPr lang="it-IT" dirty="0"/>
              <a:t>di autovalutazione 4</a:t>
            </a:r>
            <a:endParaRPr lang="it-IT" dirty="0"/>
          </a:p>
        </p:txBody>
      </p:sp>
      <p:sp>
        <p:nvSpPr>
          <p:cNvPr id="3" name="Segnaposto contenuto 2"/>
          <p:cNvSpPr>
            <a:spLocks noGrp="1"/>
          </p:cNvSpPr>
          <p:nvPr>
            <p:ph idx="1"/>
          </p:nvPr>
        </p:nvSpPr>
        <p:spPr/>
        <p:txBody>
          <a:bodyPr>
            <a:normAutofit/>
          </a:bodyPr>
          <a:lstStyle/>
          <a:p>
            <a:r>
              <a:rPr lang="it-IT" dirty="0" smtClean="0"/>
              <a:t>La diretta applicabilità (e la diretta efficacia) dei regolamenti</a:t>
            </a:r>
          </a:p>
          <a:p>
            <a:r>
              <a:rPr lang="it-IT" dirty="0" smtClean="0"/>
              <a:t>L’obbligo di trasposizione normativa delle direttive e le situazioni di «eccezione» (i limiti alla discrezionalità statale nell’attuazione delle direttive)</a:t>
            </a:r>
          </a:p>
          <a:p>
            <a:r>
              <a:rPr lang="it-IT" dirty="0" smtClean="0"/>
              <a:t>Il divieto </a:t>
            </a:r>
            <a:r>
              <a:rPr lang="it-IT" smtClean="0"/>
              <a:t>di aggravamento</a:t>
            </a:r>
            <a:endParaRPr lang="it-IT" dirty="0" smtClean="0"/>
          </a:p>
          <a:p>
            <a:r>
              <a:rPr lang="it-IT" dirty="0" smtClean="0"/>
              <a:t>Quali effetti giuridici possono produrre le «comunicazioni» della Commissione (atti atipici non vincolanti)?</a:t>
            </a:r>
          </a:p>
          <a:p>
            <a:r>
              <a:rPr lang="it-IT" dirty="0" smtClean="0"/>
              <a:t>Come si distinguono gli atti legislativi e gli atti non legislativi? </a:t>
            </a:r>
          </a:p>
          <a:p>
            <a:r>
              <a:rPr lang="it-IT" dirty="0" smtClean="0"/>
              <a:t>Quali conseguenze comporta la qualifica di «atto legislativo»?</a:t>
            </a:r>
          </a:p>
          <a:p>
            <a:endParaRPr lang="it-IT" dirty="0"/>
          </a:p>
        </p:txBody>
      </p:sp>
    </p:spTree>
    <p:extLst>
      <p:ext uri="{BB962C8B-B14F-4D97-AF65-F5344CB8AC3E}">
        <p14:creationId xmlns:p14="http://schemas.microsoft.com/office/powerpoint/2010/main" val="2880895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Questioni </a:t>
            </a:r>
            <a:r>
              <a:rPr lang="it-IT" dirty="0"/>
              <a:t>di autovalutazione 5</a:t>
            </a:r>
            <a:endParaRPr lang="it-IT" dirty="0"/>
          </a:p>
        </p:txBody>
      </p:sp>
      <p:sp>
        <p:nvSpPr>
          <p:cNvPr id="3" name="Segnaposto contenuto 2"/>
          <p:cNvSpPr>
            <a:spLocks noGrp="1"/>
          </p:cNvSpPr>
          <p:nvPr>
            <p:ph idx="1"/>
          </p:nvPr>
        </p:nvSpPr>
        <p:spPr/>
        <p:txBody>
          <a:bodyPr/>
          <a:lstStyle/>
          <a:p>
            <a:r>
              <a:rPr lang="it-IT" dirty="0" smtClean="0"/>
              <a:t>L’adattamento «normativo» al diritto dell’Unione: le previsioni della l. n. 234</a:t>
            </a:r>
          </a:p>
          <a:p>
            <a:r>
              <a:rPr lang="it-IT" dirty="0" smtClean="0"/>
              <a:t>Cosa è il divieto di discriminazioni alla rovescia e quale forme assume nell’ordinamento italiano?</a:t>
            </a:r>
          </a:p>
          <a:p>
            <a:r>
              <a:rPr lang="it-IT" dirty="0" smtClean="0"/>
              <a:t>Cosa è il divieto di </a:t>
            </a:r>
            <a:r>
              <a:rPr lang="it-IT" i="1" dirty="0" err="1" smtClean="0">
                <a:solidFill>
                  <a:srgbClr val="FF0000"/>
                </a:solidFill>
              </a:rPr>
              <a:t>gold</a:t>
            </a:r>
            <a:r>
              <a:rPr lang="it-IT" i="1" dirty="0" smtClean="0">
                <a:solidFill>
                  <a:srgbClr val="FF0000"/>
                </a:solidFill>
              </a:rPr>
              <a:t> </a:t>
            </a:r>
            <a:r>
              <a:rPr lang="it-IT" i="1" dirty="0" err="1" smtClean="0">
                <a:solidFill>
                  <a:srgbClr val="FF0000"/>
                </a:solidFill>
              </a:rPr>
              <a:t>plating</a:t>
            </a:r>
            <a:r>
              <a:rPr lang="it-IT" dirty="0" smtClean="0"/>
              <a:t>?</a:t>
            </a:r>
          </a:p>
          <a:p>
            <a:r>
              <a:rPr lang="it-IT" dirty="0" smtClean="0"/>
              <a:t>Perché si sono scisse l’attuazione «delegata» e l’attuazione «diretta» degli obblighi derivanti dal diritto dell’Unione?</a:t>
            </a:r>
            <a:endParaRPr lang="it-IT" dirty="0"/>
          </a:p>
        </p:txBody>
      </p:sp>
    </p:spTree>
    <p:extLst>
      <p:ext uri="{BB962C8B-B14F-4D97-AF65-F5344CB8AC3E}">
        <p14:creationId xmlns:p14="http://schemas.microsoft.com/office/powerpoint/2010/main" val="2104935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diritto </a:t>
            </a:r>
            <a:r>
              <a:rPr lang="it-IT" dirty="0" smtClean="0"/>
              <a:t>primario</a:t>
            </a:r>
            <a:endParaRPr lang="it-IT" dirty="0"/>
          </a:p>
        </p:txBody>
      </p:sp>
      <p:sp>
        <p:nvSpPr>
          <p:cNvPr id="3" name="Segnaposto contenuto 2"/>
          <p:cNvSpPr>
            <a:spLocks noGrp="1"/>
          </p:cNvSpPr>
          <p:nvPr>
            <p:ph idx="1"/>
          </p:nvPr>
        </p:nvSpPr>
        <p:spPr/>
        <p:txBody>
          <a:bodyPr>
            <a:noAutofit/>
          </a:bodyPr>
          <a:lstStyle/>
          <a:p>
            <a:r>
              <a:rPr lang="it-IT" sz="1600" dirty="0" smtClean="0">
                <a:solidFill>
                  <a:srgbClr val="FF0000"/>
                </a:solidFill>
              </a:rPr>
              <a:t>Nozione di diritto primario</a:t>
            </a:r>
            <a:r>
              <a:rPr lang="it-IT" sz="1600" dirty="0" smtClean="0"/>
              <a:t>: i Trattati, i Protocolli e gli allegati (non gli atti collaterali o inerenti ai Trattati: dichiarazioni della conferenza di revisione, dichiarazioni degli Stati membri)</a:t>
            </a:r>
          </a:p>
          <a:p>
            <a:r>
              <a:rPr lang="it-IT" sz="1600" u="sng" dirty="0" smtClean="0">
                <a:solidFill>
                  <a:srgbClr val="FF0000"/>
                </a:solidFill>
              </a:rPr>
              <a:t>I trattati (TUE e TFUE)</a:t>
            </a:r>
            <a:r>
              <a:rPr lang="it-IT" sz="1600" dirty="0" smtClean="0"/>
              <a:t>: contenuto; pari valore, ma funzione strumentale del TFUE rispetto al TUE; </a:t>
            </a:r>
          </a:p>
          <a:p>
            <a:r>
              <a:rPr lang="it-IT" sz="1600" dirty="0" smtClean="0">
                <a:solidFill>
                  <a:srgbClr val="FF0000"/>
                </a:solidFill>
              </a:rPr>
              <a:t>natura giuridica duplice</a:t>
            </a:r>
            <a:r>
              <a:rPr lang="it-IT" sz="1600" dirty="0" smtClean="0"/>
              <a:t>: strumenti </a:t>
            </a:r>
            <a:r>
              <a:rPr lang="it-IT" sz="1600" u="sng" dirty="0" smtClean="0">
                <a:solidFill>
                  <a:srgbClr val="FF0000"/>
                </a:solidFill>
              </a:rPr>
              <a:t>internazionali</a:t>
            </a:r>
            <a:r>
              <a:rPr lang="it-IT" sz="1600" dirty="0" smtClean="0"/>
              <a:t> (conclusione, efficacia personale, spaziale e temporale, modificabilità attraverso la prassi o accordi informali) </a:t>
            </a:r>
          </a:p>
          <a:p>
            <a:r>
              <a:rPr lang="it-IT" sz="1600" dirty="0"/>
              <a:t>m</a:t>
            </a:r>
            <a:r>
              <a:rPr lang="it-IT" sz="1600" dirty="0" smtClean="0"/>
              <a:t>a anche strumenti </a:t>
            </a:r>
            <a:r>
              <a:rPr lang="it-IT" sz="1600" u="sng" dirty="0" smtClean="0">
                <a:solidFill>
                  <a:srgbClr val="FF0000"/>
                </a:solidFill>
              </a:rPr>
              <a:t>«costituzionali» </a:t>
            </a:r>
            <a:r>
              <a:rPr lang="it-IT" sz="1600" dirty="0" smtClean="0"/>
              <a:t>(«carta costituzionale di una comunità di diritto», parere 1/91 del 14.12.1991, </a:t>
            </a:r>
            <a:r>
              <a:rPr lang="it-IT" sz="1600" i="1" u="sng" dirty="0" smtClean="0">
                <a:solidFill>
                  <a:srgbClr val="FF0000"/>
                </a:solidFill>
              </a:rPr>
              <a:t>progetto di accordo SEE</a:t>
            </a:r>
            <a:r>
              <a:rPr lang="it-IT" sz="1600" dirty="0" smtClean="0"/>
              <a:t>): dettano le regole </a:t>
            </a:r>
            <a:r>
              <a:rPr lang="it-IT" sz="1600" dirty="0" smtClean="0">
                <a:solidFill>
                  <a:srgbClr val="FF0000"/>
                </a:solidFill>
              </a:rPr>
              <a:t>inderogabili</a:t>
            </a:r>
            <a:r>
              <a:rPr lang="it-IT" sz="1600" dirty="0" smtClean="0"/>
              <a:t> di funzionamento dell’organizzazione e il perimetro e i principi della disciplina materiale, il cui rispetto è oggetto di controllo giurisdizionale (art. 19, par. 1, TUE); </a:t>
            </a:r>
          </a:p>
          <a:p>
            <a:r>
              <a:rPr lang="it-IT" sz="1600" dirty="0" smtClean="0"/>
              <a:t>i </a:t>
            </a:r>
            <a:r>
              <a:rPr lang="it-IT" sz="1600" u="sng" dirty="0" smtClean="0">
                <a:solidFill>
                  <a:srgbClr val="FF0000"/>
                </a:solidFill>
              </a:rPr>
              <a:t>metodi interpretativi </a:t>
            </a:r>
            <a:r>
              <a:rPr lang="it-IT" sz="1600" dirty="0" smtClean="0"/>
              <a:t>dei Trattati rispecchiano tale concezione. </a:t>
            </a:r>
            <a:r>
              <a:rPr lang="it-IT" sz="1600" dirty="0"/>
              <a:t>Interpretazione autonoma; estensiva (deroghe; effetto utile) (compete in via ultimativa alla Corte di giustizia, art. 19 TFUE e art. 267, comma 3, TFUE: v. però infra, potere di revisione del Consiglio </a:t>
            </a:r>
            <a:r>
              <a:rPr lang="it-IT" sz="1600" dirty="0" smtClean="0"/>
              <a:t>europeo)</a:t>
            </a:r>
          </a:p>
        </p:txBody>
      </p:sp>
    </p:spTree>
    <p:extLst>
      <p:ext uri="{BB962C8B-B14F-4D97-AF65-F5344CB8AC3E}">
        <p14:creationId xmlns:p14="http://schemas.microsoft.com/office/powerpoint/2010/main" val="3257413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posizione della Corte: il parere 2/13</a:t>
            </a:r>
            <a:endParaRPr lang="it-IT" dirty="0"/>
          </a:p>
        </p:txBody>
      </p:sp>
      <p:sp>
        <p:nvSpPr>
          <p:cNvPr id="3" name="Segnaposto contenuto 2"/>
          <p:cNvSpPr>
            <a:spLocks noGrp="1"/>
          </p:cNvSpPr>
          <p:nvPr>
            <p:ph idx="1"/>
          </p:nvPr>
        </p:nvSpPr>
        <p:spPr/>
        <p:txBody>
          <a:bodyPr>
            <a:normAutofit fontScale="92500" lnSpcReduction="20000"/>
          </a:bodyPr>
          <a:lstStyle/>
          <a:p>
            <a:r>
              <a:rPr lang="it-IT" dirty="0"/>
              <a:t>La posizione della Corte di giustizia (plenaria) nel parere 2/13 del 18.12.2014 </a:t>
            </a:r>
            <a:r>
              <a:rPr lang="it-IT" i="1" dirty="0">
                <a:solidFill>
                  <a:srgbClr val="FF0000"/>
                </a:solidFill>
              </a:rPr>
              <a:t>sul progetto di accordo relativo all’adesione dell’Unione europea alla Convenzione europea per la salvaguardia dei diritti dell’uomo e delle libertà fondamentali</a:t>
            </a:r>
            <a:r>
              <a:rPr lang="it-IT" dirty="0"/>
              <a:t>: </a:t>
            </a:r>
            <a:endParaRPr lang="it-IT" dirty="0" smtClean="0"/>
          </a:p>
          <a:p>
            <a:r>
              <a:rPr lang="it-IT" dirty="0" smtClean="0"/>
              <a:t>«</a:t>
            </a:r>
            <a:r>
              <a:rPr lang="it-IT" dirty="0"/>
              <a:t>i Trattati fondativi dell’Unione hanno dato vita, diversamente dai trattati internazionali ordinari, ad un ordinamento giuridico nuovo, dotato di proprie istituzioni, a favore del quale gli Stati che ne sono membri hanno limitato, in settori sempre più ampi, i propri poteri sovrani, e che riconosce come soggetti non soltanto tali Stati, ma anche i cittadini degli stessi (v., in particolare, sentenze van </a:t>
            </a:r>
            <a:r>
              <a:rPr lang="it-IT" dirty="0" err="1"/>
              <a:t>Gend</a:t>
            </a:r>
            <a:r>
              <a:rPr lang="it-IT" dirty="0"/>
              <a:t> &amp; </a:t>
            </a:r>
            <a:r>
              <a:rPr lang="it-IT" dirty="0" err="1"/>
              <a:t>Loos</a:t>
            </a:r>
            <a:r>
              <a:rPr lang="it-IT" dirty="0"/>
              <a:t>, 26/62, EU:C:1963:1, pag. 23, e Costa, 6/64, EU:C:1964:66, pag. 1144, nonché parere 1/09, EU:C:2011:123, punto 65). # […] l’Unione [è] dotata di un ordinamento giuridico di nuovo genere</a:t>
            </a:r>
            <a:r>
              <a:rPr lang="it-IT" i="1" dirty="0">
                <a:solidFill>
                  <a:srgbClr val="FF0000"/>
                </a:solidFill>
              </a:rPr>
              <a:t>, avente una sua specifica natura, un quadro costituzionale e principi fondativi che sono suoi propri, una struttura istituzionale particolarmente elaborata, nonché un insieme completo di norme giuridiche</a:t>
            </a:r>
            <a:r>
              <a:rPr lang="it-IT" dirty="0"/>
              <a:t>…» (punti 157-158). </a:t>
            </a:r>
          </a:p>
          <a:p>
            <a:endParaRPr lang="it-IT" dirty="0"/>
          </a:p>
        </p:txBody>
      </p:sp>
    </p:spTree>
    <p:extLst>
      <p:ext uri="{BB962C8B-B14F-4D97-AF65-F5344CB8AC3E}">
        <p14:creationId xmlns:p14="http://schemas.microsoft.com/office/powerpoint/2010/main" val="95960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L’emendamento dei Trattati: la procedura di revisione ordinaria</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L’emendamento </a:t>
            </a:r>
            <a:r>
              <a:rPr lang="it-IT" dirty="0"/>
              <a:t>dei trattati: </a:t>
            </a:r>
            <a:r>
              <a:rPr lang="it-IT" u="sng" dirty="0" smtClean="0">
                <a:solidFill>
                  <a:srgbClr val="FF0000"/>
                </a:solidFill>
              </a:rPr>
              <a:t>rigidità</a:t>
            </a:r>
            <a:r>
              <a:rPr lang="it-IT" dirty="0" smtClean="0"/>
              <a:t>: modifica solo mediante le procedure previste</a:t>
            </a:r>
            <a:r>
              <a:rPr lang="it-IT" u="sng" dirty="0" smtClean="0">
                <a:solidFill>
                  <a:srgbClr val="FF0000"/>
                </a:solidFill>
              </a:rPr>
              <a:t> (ordinaria, semplificate, speciali)</a:t>
            </a:r>
            <a:r>
              <a:rPr lang="it-IT" dirty="0" smtClean="0"/>
              <a:t>.  La </a:t>
            </a:r>
            <a:r>
              <a:rPr lang="it-IT" u="sng" dirty="0">
                <a:solidFill>
                  <a:srgbClr val="FF0000"/>
                </a:solidFill>
              </a:rPr>
              <a:t>procedura di</a:t>
            </a:r>
            <a:r>
              <a:rPr lang="it-IT" u="sng" dirty="0"/>
              <a:t> </a:t>
            </a:r>
            <a:r>
              <a:rPr lang="it-IT" b="1" u="sng" dirty="0">
                <a:solidFill>
                  <a:srgbClr val="FF0000"/>
                </a:solidFill>
              </a:rPr>
              <a:t>revisione «ordinaria»</a:t>
            </a:r>
            <a:r>
              <a:rPr lang="it-IT" dirty="0"/>
              <a:t>  e generale (art. 48, par. 1-5, TUE</a:t>
            </a:r>
            <a:r>
              <a:rPr lang="it-IT" dirty="0" smtClean="0"/>
              <a:t>):</a:t>
            </a:r>
          </a:p>
          <a:p>
            <a:r>
              <a:rPr lang="it-IT" dirty="0" smtClean="0">
                <a:solidFill>
                  <a:srgbClr val="FF0000"/>
                </a:solidFill>
              </a:rPr>
              <a:t>Fasi preparatorie «istituzionali»</a:t>
            </a:r>
            <a:r>
              <a:rPr lang="it-IT" dirty="0" smtClean="0"/>
              <a:t>: a) presentazione al Consiglio di progetti di modifica, comunicati ai parlamenti nazionali e al Consiglio europeo; b) decisione del Consiglio europeo (a maggioranza semplice) previ pareri di Commissione e Parlamento europeo su: c1) la convocazione di una «Convenzione» incaricata di fare, per consenso, raccomandazioni alla Conferenza intergovernativa (CIG); o c2) previa approvazione del Parlamento europeo, la definizione del «mandato per la CIG» senza convocazione della Convenzione; </a:t>
            </a:r>
          </a:p>
          <a:p>
            <a:r>
              <a:rPr lang="it-IT" dirty="0" smtClean="0">
                <a:solidFill>
                  <a:srgbClr val="FF0000"/>
                </a:solidFill>
              </a:rPr>
              <a:t>Fasi deliberative «internazionali»:</a:t>
            </a:r>
            <a:r>
              <a:rPr lang="it-IT" dirty="0" smtClean="0"/>
              <a:t> d) convocazione da parte del Presidente del Consiglio di una CIG che dovrà «stabilire </a:t>
            </a:r>
            <a:r>
              <a:rPr lang="it-IT" dirty="0" smtClean="0">
                <a:solidFill>
                  <a:srgbClr val="FF0000"/>
                </a:solidFill>
              </a:rPr>
              <a:t>di comune accordo </a:t>
            </a:r>
            <a:r>
              <a:rPr lang="it-IT" dirty="0" smtClean="0"/>
              <a:t>le modifiche da apportare ai trattati» (art. 48 par. 4 TUE);</a:t>
            </a:r>
          </a:p>
          <a:p>
            <a:r>
              <a:rPr lang="it-IT" dirty="0" smtClean="0"/>
              <a:t>e) entrata in vigore delle modifiche (solo) dopo ratifica da parte di tutti gli Stati membri «conformemente alle rispettive norme costituzionali» (art. 48, par. 4, comma 2, TUE)</a:t>
            </a:r>
            <a:endParaRPr lang="it-IT" dirty="0"/>
          </a:p>
          <a:p>
            <a:endParaRPr lang="it-IT" dirty="0"/>
          </a:p>
        </p:txBody>
      </p:sp>
    </p:spTree>
    <p:extLst>
      <p:ext uri="{BB962C8B-B14F-4D97-AF65-F5344CB8AC3E}">
        <p14:creationId xmlns:p14="http://schemas.microsoft.com/office/powerpoint/2010/main" val="2503266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L’emendamento dei trattati: altre procedure e prassi del Consiglio europeo</a:t>
            </a:r>
            <a:endParaRPr lang="it-IT" dirty="0"/>
          </a:p>
        </p:txBody>
      </p:sp>
      <p:sp>
        <p:nvSpPr>
          <p:cNvPr id="3" name="Segnaposto contenuto 2"/>
          <p:cNvSpPr>
            <a:spLocks noGrp="1"/>
          </p:cNvSpPr>
          <p:nvPr>
            <p:ph idx="1"/>
          </p:nvPr>
        </p:nvSpPr>
        <p:spPr/>
        <p:txBody>
          <a:bodyPr>
            <a:normAutofit fontScale="77500" lnSpcReduction="20000"/>
          </a:bodyPr>
          <a:lstStyle/>
          <a:p>
            <a:r>
              <a:rPr lang="it-IT" u="sng" dirty="0">
                <a:solidFill>
                  <a:srgbClr val="FF0000"/>
                </a:solidFill>
              </a:rPr>
              <a:t>Clausola “agevolativa” </a:t>
            </a:r>
            <a:r>
              <a:rPr lang="it-IT" dirty="0"/>
              <a:t>dell'entrata in vigore dell'accordo di revisione (art. 48.5 TUE): </a:t>
            </a:r>
            <a:r>
              <a:rPr lang="it-IT" dirty="0" smtClean="0"/>
              <a:t>se dopo </a:t>
            </a:r>
            <a:r>
              <a:rPr lang="it-IT" dirty="0"/>
              <a:t>2 anni dalla </a:t>
            </a:r>
            <a:r>
              <a:rPr lang="it-IT" dirty="0" smtClean="0"/>
              <a:t>firma i </a:t>
            </a:r>
            <a:r>
              <a:rPr lang="it-IT" dirty="0"/>
              <a:t>4/5 degli SM hanno ratificato, e uno o più SM hanno incontrato </a:t>
            </a:r>
            <a:r>
              <a:rPr lang="it-IT" dirty="0" smtClean="0"/>
              <a:t>difficoltà «la </a:t>
            </a:r>
            <a:r>
              <a:rPr lang="it-IT" dirty="0"/>
              <a:t>questione è deferita al Consiglio </a:t>
            </a:r>
            <a:r>
              <a:rPr lang="it-IT" dirty="0" smtClean="0"/>
              <a:t>europeo» (rinvio) </a:t>
            </a:r>
            <a:endParaRPr lang="it-IT" dirty="0"/>
          </a:p>
          <a:p>
            <a:r>
              <a:rPr lang="it-IT" dirty="0" smtClean="0"/>
              <a:t>Le </a:t>
            </a:r>
            <a:r>
              <a:rPr lang="it-IT" b="1" dirty="0">
                <a:solidFill>
                  <a:srgbClr val="FF0000"/>
                </a:solidFill>
              </a:rPr>
              <a:t>procedure di revisione «semplificate»</a:t>
            </a:r>
            <a:r>
              <a:rPr lang="it-IT" dirty="0"/>
              <a:t> (art. 48, par. 6 e 7, TUE</a:t>
            </a:r>
            <a:r>
              <a:rPr lang="it-IT" dirty="0" smtClean="0"/>
              <a:t>): </a:t>
            </a:r>
          </a:p>
          <a:p>
            <a:r>
              <a:rPr lang="it-IT" dirty="0" smtClean="0">
                <a:solidFill>
                  <a:srgbClr val="FF0000"/>
                </a:solidFill>
              </a:rPr>
              <a:t>Art. 48, par. 6, TUE</a:t>
            </a:r>
            <a:r>
              <a:rPr lang="it-IT" dirty="0" smtClean="0"/>
              <a:t>: modifica della Parte Terza del TFUE (mercato interno ecc.) e </a:t>
            </a:r>
            <a:r>
              <a:rPr lang="it-IT" u="sng" dirty="0" smtClean="0">
                <a:solidFill>
                  <a:srgbClr val="FF0000"/>
                </a:solidFill>
              </a:rPr>
              <a:t>limiti procedurali </a:t>
            </a:r>
            <a:r>
              <a:rPr lang="it-IT" dirty="0" smtClean="0"/>
              <a:t>(unanimità Consiglio europeo, consultazione, approvazione degli Stati membri) e </a:t>
            </a:r>
            <a:r>
              <a:rPr lang="it-IT" u="sng" dirty="0" smtClean="0">
                <a:solidFill>
                  <a:srgbClr val="FF0000"/>
                </a:solidFill>
              </a:rPr>
              <a:t>sostanziali</a:t>
            </a:r>
            <a:r>
              <a:rPr lang="it-IT" dirty="0" smtClean="0"/>
              <a:t> (no estensione delle competenze UE; no violazione dei </a:t>
            </a:r>
            <a:r>
              <a:rPr lang="it-IT" i="1" dirty="0" smtClean="0">
                <a:solidFill>
                  <a:srgbClr val="FF0000"/>
                </a:solidFill>
              </a:rPr>
              <a:t>principi e diritti fondamentali</a:t>
            </a:r>
            <a:r>
              <a:rPr lang="it-IT" dirty="0" smtClean="0"/>
              <a:t>: </a:t>
            </a:r>
            <a:r>
              <a:rPr lang="it-IT" i="1" u="sng" dirty="0" err="1" smtClean="0">
                <a:solidFill>
                  <a:srgbClr val="FF0000"/>
                </a:solidFill>
              </a:rPr>
              <a:t>Pringle</a:t>
            </a:r>
            <a:r>
              <a:rPr lang="it-IT" i="1" u="sng" dirty="0" smtClean="0">
                <a:solidFill>
                  <a:srgbClr val="FF0000"/>
                </a:solidFill>
              </a:rPr>
              <a:t> (seduta plenaria)</a:t>
            </a:r>
            <a:r>
              <a:rPr lang="it-IT" dirty="0" smtClean="0"/>
              <a:t>, 27.11.2012, C-370/12, relativa all’invalidità della decisione di modifica dell’art. 136 TFUE) </a:t>
            </a:r>
          </a:p>
          <a:p>
            <a:r>
              <a:rPr lang="it-IT" dirty="0" smtClean="0">
                <a:solidFill>
                  <a:srgbClr val="FF0000"/>
                </a:solidFill>
              </a:rPr>
              <a:t>Art. 48, par. 7, TUE </a:t>
            </a:r>
            <a:r>
              <a:rPr lang="it-IT" dirty="0" smtClean="0"/>
              <a:t>(«procedura passerella»): modifica delle procedure di voto in seno al Consiglio, deliberazione unanime del Consiglio europeo (in assenza di opposizione da parte dei parlamenti nazionali) previa approvazione del Parlamento europeo</a:t>
            </a:r>
            <a:endParaRPr lang="it-IT" dirty="0"/>
          </a:p>
          <a:p>
            <a:r>
              <a:rPr lang="it-IT" dirty="0" smtClean="0"/>
              <a:t>Le </a:t>
            </a:r>
            <a:r>
              <a:rPr lang="it-IT" b="1" dirty="0" smtClean="0">
                <a:solidFill>
                  <a:srgbClr val="FF0000"/>
                </a:solidFill>
              </a:rPr>
              <a:t>procedure di revisione limitate e </a:t>
            </a:r>
            <a:r>
              <a:rPr lang="it-IT" b="1" dirty="0">
                <a:solidFill>
                  <a:srgbClr val="FF0000"/>
                </a:solidFill>
              </a:rPr>
              <a:t>«speciali»</a:t>
            </a:r>
            <a:r>
              <a:rPr lang="it-IT" dirty="0"/>
              <a:t> (es. art. 25, comma 2, </a:t>
            </a:r>
            <a:r>
              <a:rPr lang="it-IT" dirty="0" smtClean="0"/>
              <a:t>TFUE; art. 223, par. 1, comma 2): unanimità del Consiglio (+ approvazione PE) + ratifica da parte dei parlamenti nazionali</a:t>
            </a:r>
            <a:endParaRPr lang="it-IT" dirty="0"/>
          </a:p>
        </p:txBody>
      </p:sp>
    </p:spTree>
    <p:extLst>
      <p:ext uri="{BB962C8B-B14F-4D97-AF65-F5344CB8AC3E}">
        <p14:creationId xmlns:p14="http://schemas.microsoft.com/office/powerpoint/2010/main" val="668631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_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4CF6724-7CFE-4880-9842-33FC89E5B2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lavagna (widescreen)</Template>
  <TotalTime>0</TotalTime>
  <Words>8428</Words>
  <Application>Microsoft Office PowerPoint</Application>
  <PresentationFormat>Personalizzato</PresentationFormat>
  <Paragraphs>274</Paragraphs>
  <Slides>56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56</vt:i4>
      </vt:variant>
    </vt:vector>
  </HeadingPairs>
  <TitlesOfParts>
    <vt:vector size="63" baseType="lpstr">
      <vt:lpstr>SimSun</vt:lpstr>
      <vt:lpstr>Calibri</vt:lpstr>
      <vt:lpstr>Consolas</vt:lpstr>
      <vt:lpstr>Corbel</vt:lpstr>
      <vt:lpstr>Times New Roman</vt:lpstr>
      <vt:lpstr>Wingdings</vt:lpstr>
      <vt:lpstr>Chalkboard_16x9</vt:lpstr>
      <vt:lpstr>L’ordinamento delle fonti dell’Unione europea</vt:lpstr>
      <vt:lpstr>Generalità</vt:lpstr>
      <vt:lpstr>Generalità</vt:lpstr>
      <vt:lpstr>La gerarchia delle fonti dell’Unione</vt:lpstr>
      <vt:lpstr>Le conseguenze del rapporto di gerarchia tra fonti dell’Unione</vt:lpstr>
      <vt:lpstr>Il diritto primario</vt:lpstr>
      <vt:lpstr>La posizione della Corte: il parere 2/13</vt:lpstr>
      <vt:lpstr>L’emendamento dei Trattati: la procedura di revisione ordinaria</vt:lpstr>
      <vt:lpstr>L’emendamento dei trattati: altre procedure e prassi del Consiglio europeo</vt:lpstr>
      <vt:lpstr>Emendamenti derivanti dalla procedura di adesione di nuovi Stati membri (art. 49 TUE)</vt:lpstr>
      <vt:lpstr>I requisiti sostanziali per l’adesione</vt:lpstr>
      <vt:lpstr>(segue) la procedura di adesione: la fase internazionale (convenzionale)</vt:lpstr>
      <vt:lpstr>La procedura di recesso dall’Unione</vt:lpstr>
      <vt:lpstr>I limiti procedurali all’esercizio del potere di revisione</vt:lpstr>
      <vt:lpstr>I limiti costituzionali alla revisione (i super-principi)</vt:lpstr>
      <vt:lpstr>Il parere 2/13 e i principi intangibili dell’integrazione europea</vt:lpstr>
      <vt:lpstr>I principi intangibili</vt:lpstr>
      <vt:lpstr>Le fonti integrative del diritto primario</vt:lpstr>
      <vt:lpstr>Le fonti integrative del diritto primario: i principi generali del diritto dell’Unione</vt:lpstr>
      <vt:lpstr>Il principio generale di non discriminazione</vt:lpstr>
      <vt:lpstr>Le distinzioni colpite dal divieto di discriminazione</vt:lpstr>
      <vt:lpstr>Portata e limiti operativi del principio</vt:lpstr>
      <vt:lpstr>Le «lacune» del principio e il ruolo degli ordinamenti nazionali</vt:lpstr>
      <vt:lpstr>L’autonomia del principio di non discriminazione</vt:lpstr>
      <vt:lpstr>I principi generali del diritto comuni agli ordinamenti degli Stati membri</vt:lpstr>
      <vt:lpstr>Le fonti integrative: i principi generali che veicolano i diritti fondamentali</vt:lpstr>
      <vt:lpstr>i principi generali che veicolano i diritti fondamentali</vt:lpstr>
      <vt:lpstr>La «costruzione» dei diritti fondamentali tutelati «come principi generali non scritti»</vt:lpstr>
      <vt:lpstr>Le fonti integrative: la Carta dei diritti fondamentali (art. 6, par. 1, TUE)</vt:lpstr>
      <vt:lpstr>(segue:) La Carta e le sue disposizioni orizzontali</vt:lpstr>
      <vt:lpstr>Le disposizioni orizzontali</vt:lpstr>
      <vt:lpstr>Le disposizioni orizzontali</vt:lpstr>
      <vt:lpstr>L’impiego delle fonti integrative (Carta e principi) con riguardo al diritto dell’Unione</vt:lpstr>
      <vt:lpstr>L’impiego delle fonti integrative con riguardo al diritto nazionale</vt:lpstr>
      <vt:lpstr>Il problema del «collegamento» fra il diritto nazionale e il diritto dell’Unione</vt:lpstr>
      <vt:lpstr>L’art. 51 della Carta e il Protocollo n. 30</vt:lpstr>
      <vt:lpstr>Le fonti integrative del diritto primario: CEDU e UE</vt:lpstr>
      <vt:lpstr>(segue:) CEDU e Stati membri dell’UE</vt:lpstr>
      <vt:lpstr>Il diritto intermedio: il diritto internazionale generale e particolare</vt:lpstr>
      <vt:lpstr>Il diritto internazionale particolare</vt:lpstr>
      <vt:lpstr>Il diritto intermedio: diritto internazionale generale e particolare (segue)</vt:lpstr>
      <vt:lpstr>Il diritto derivato: i regolamenti</vt:lpstr>
      <vt:lpstr>I regolamenti</vt:lpstr>
      <vt:lpstr>Il diritto derivato: le direttive</vt:lpstr>
      <vt:lpstr>Le direttive</vt:lpstr>
      <vt:lpstr>Le direttive</vt:lpstr>
      <vt:lpstr>Le direttive</vt:lpstr>
      <vt:lpstr>Le direttive</vt:lpstr>
      <vt:lpstr>Le decisioni quadro (contemplate dall’art. 34, par. 2, TUE)</vt:lpstr>
      <vt:lpstr>Decisioni (art. 288 comma 4)</vt:lpstr>
      <vt:lpstr>L’adattamento «normativo» dell’ordinamento italiano al diritto dell’Unione</vt:lpstr>
      <vt:lpstr>Questioni di autovalutazione 1</vt:lpstr>
      <vt:lpstr>Questioni di autovalutazione 2</vt:lpstr>
      <vt:lpstr>Questioni di autovalutazione 3</vt:lpstr>
      <vt:lpstr>Questioni di autovalutazione 4</vt:lpstr>
      <vt:lpstr>Questioni di autovalutazione 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2016-03-04T09:53:45Z</dcterms:created>
  <dcterms:modified xsi:type="dcterms:W3CDTF">2016-04-14T19:58:38Z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