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5"/>
  </p:notesMasterIdLst>
  <p:handoutMasterIdLst>
    <p:handoutMasterId r:id="rId56"/>
  </p:handoutMasterIdLst>
  <p:sldIdLst>
    <p:sldId id="256" r:id="rId3"/>
    <p:sldId id="274" r:id="rId4"/>
    <p:sldId id="270" r:id="rId5"/>
    <p:sldId id="273" r:id="rId6"/>
    <p:sldId id="271" r:id="rId7"/>
    <p:sldId id="277" r:id="rId8"/>
    <p:sldId id="278" r:id="rId9"/>
    <p:sldId id="279" r:id="rId10"/>
    <p:sldId id="276" r:id="rId11"/>
    <p:sldId id="282" r:id="rId12"/>
    <p:sldId id="281" r:id="rId13"/>
    <p:sldId id="280" r:id="rId14"/>
    <p:sldId id="283" r:id="rId15"/>
    <p:sldId id="272" r:id="rId16"/>
    <p:sldId id="284" r:id="rId17"/>
    <p:sldId id="296" r:id="rId18"/>
    <p:sldId id="298" r:id="rId19"/>
    <p:sldId id="297" r:id="rId20"/>
    <p:sldId id="299" r:id="rId21"/>
    <p:sldId id="300" r:id="rId22"/>
    <p:sldId id="285" r:id="rId23"/>
    <p:sldId id="301" r:id="rId24"/>
    <p:sldId id="302" r:id="rId25"/>
    <p:sldId id="286" r:id="rId26"/>
    <p:sldId id="305" r:id="rId27"/>
    <p:sldId id="303" r:id="rId28"/>
    <p:sldId id="307" r:id="rId29"/>
    <p:sldId id="304" r:id="rId30"/>
    <p:sldId id="306" r:id="rId31"/>
    <p:sldId id="308" r:id="rId32"/>
    <p:sldId id="309" r:id="rId33"/>
    <p:sldId id="310" r:id="rId34"/>
    <p:sldId id="287" r:id="rId35"/>
    <p:sldId id="311" r:id="rId36"/>
    <p:sldId id="288" r:id="rId37"/>
    <p:sldId id="312" r:id="rId38"/>
    <p:sldId id="290" r:id="rId39"/>
    <p:sldId id="313" r:id="rId40"/>
    <p:sldId id="314" r:id="rId41"/>
    <p:sldId id="317" r:id="rId42"/>
    <p:sldId id="318" r:id="rId43"/>
    <p:sldId id="325" r:id="rId44"/>
    <p:sldId id="291" r:id="rId45"/>
    <p:sldId id="320" r:id="rId46"/>
    <p:sldId id="321" r:id="rId47"/>
    <p:sldId id="322" r:id="rId48"/>
    <p:sldId id="292" r:id="rId49"/>
    <p:sldId id="323" r:id="rId50"/>
    <p:sldId id="324" r:id="rId51"/>
    <p:sldId id="293" r:id="rId52"/>
    <p:sldId id="294" r:id="rId53"/>
    <p:sldId id="295" r:id="rId54"/>
  </p:sldIdLst>
  <p:sldSz cx="12188825"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200">
          <p15:clr>
            <a:srgbClr val="A4A3A4"/>
          </p15:clr>
        </p15:guide>
        <p15:guide id="3" orient="horz" pos="3888">
          <p15:clr>
            <a:srgbClr val="A4A3A4"/>
          </p15:clr>
        </p15:guide>
        <p15:guide id="4" orient="horz" pos="2880">
          <p15:clr>
            <a:srgbClr val="A4A3A4"/>
          </p15:clr>
        </p15:guide>
        <p15:guide id="5" orient="horz" pos="3216">
          <p15:clr>
            <a:srgbClr val="A4A3A4"/>
          </p15:clr>
        </p15:guide>
        <p15:guide id="6" orient="horz" pos="816">
          <p15:clr>
            <a:srgbClr val="A4A3A4"/>
          </p15:clr>
        </p15:guide>
        <p15:guide id="7" orient="horz" pos="175">
          <p15:clr>
            <a:srgbClr val="A4A3A4"/>
          </p15:clr>
        </p15:guide>
        <p15:guide id="8" pos="3839">
          <p15:clr>
            <a:srgbClr val="A4A3A4"/>
          </p15:clr>
        </p15:guide>
        <p15:guide id="9" pos="959">
          <p15:clr>
            <a:srgbClr val="A4A3A4"/>
          </p15:clr>
        </p15:guide>
        <p15:guide id="10" pos="6719">
          <p15:clr>
            <a:srgbClr val="A4A3A4"/>
          </p15:clr>
        </p15:guide>
        <p15:guide id="11" pos="6143">
          <p15:clr>
            <a:srgbClr val="A4A3A4"/>
          </p15:clr>
        </p15:guide>
        <p15:guide id="12" pos="283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p:cViewPr varScale="1">
        <p:scale>
          <a:sx n="72" d="100"/>
          <a:sy n="72" d="100"/>
        </p:scale>
        <p:origin x="330" y="33"/>
      </p:cViewPr>
      <p:guideLst>
        <p:guide orient="horz" pos="2160"/>
        <p:guide orient="horz" pos="1200"/>
        <p:guide orient="horz" pos="3888"/>
        <p:guide orient="horz" pos="2880"/>
        <p:guide orient="horz" pos="3216"/>
        <p:guide orient="horz" pos="816"/>
        <p:guide orient="horz" pos="175"/>
        <p:guide pos="3839"/>
        <p:guide pos="959"/>
        <p:guide pos="6719"/>
        <p:guide pos="6143"/>
        <p:guide pos="2831"/>
      </p:guideLst>
    </p:cSldViewPr>
  </p:slideViewPr>
  <p:notesTextViewPr>
    <p:cViewPr>
      <p:scale>
        <a:sx n="1" d="1"/>
        <a:sy n="1" d="1"/>
      </p:scale>
      <p:origin x="0" y="0"/>
    </p:cViewPr>
  </p:notesTextViewPr>
  <p:notesViewPr>
    <p:cSldViewPr showGuides="1">
      <p:cViewPr varScale="1">
        <p:scale>
          <a:sx n="55" d="100"/>
          <a:sy n="55" d="100"/>
        </p:scale>
        <p:origin x="3072" y="84"/>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784AA43A-3F76-4A13-9CD6-36134EB429E3}" type="datetimeFigureOut">
              <a:rPr lang="it-IT"/>
              <a:t>08/04/2016</a:t>
            </a:fld>
            <a:endParaRPr/>
          </a:p>
        </p:txBody>
      </p:sp>
      <p:sp>
        <p:nvSpPr>
          <p:cNvPr id="4" name="Footer Placehold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A850423A-8BCE-448E-A97B-03A88B2B12C1}" type="slidenum">
              <a:rPr/>
              <a:t>‹N›</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5F674A4F-2B7A-4ECB-A400-260B2FFC03C1}" type="datetimeFigureOut">
              <a:rPr lang="it-IT"/>
              <a:t>08/04/2016</a:t>
            </a:fld>
            <a:endParaRPr/>
          </a:p>
        </p:txBody>
      </p:sp>
      <p:sp>
        <p:nvSpPr>
          <p:cNvPr id="4" name="Slide Image Placeholder 3"/>
          <p:cNvSpPr>
            <a:spLocks noGrp="1" noRot="1" noChangeAspect="1"/>
          </p:cNvSpPr>
          <p:nvPr>
            <p:ph type="sldImg" idx="2"/>
          </p:nvPr>
        </p:nvSpPr>
        <p:spPr>
          <a:xfrm>
            <a:off x="68263" y="746125"/>
            <a:ext cx="6624637" cy="372745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01F2A70B-78F2-4DCF-B53B-C990D2FAFB8A}" type="slidenum">
              <a:rPr/>
              <a:t>‹N›</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it-IT" smtClean="0"/>
              <a:t>Fare clic per modificare lo stile del titolo</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08/04/2016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it-IT" smtClean="0"/>
              <a:t>Fare clic per modificare lo stile del titolo</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08/04/2016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08/04/2016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it-IT" smtClean="0"/>
              <a:t>Fare clic per modificare lo stile del titolo</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AFE8FB1-0A7A-443E-AAF7-31D4FA1AA312}" type="datetimeFigureOut">
              <a:rPr lang="it-IT"/>
              <a:t>08/04/2016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9AFE8FB1-0A7A-443E-AAF7-31D4FA1AA312}" type="datetimeFigureOut">
              <a:rPr lang="it-IT"/>
              <a:t>08/04/2016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it-IT" smtClean="0"/>
              <a:t>Fare clic per modificare lo stile del titolo</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7" name="Date Placeholder 6"/>
          <p:cNvSpPr>
            <a:spLocks noGrp="1"/>
          </p:cNvSpPr>
          <p:nvPr>
            <p:ph type="dt" sz="half" idx="10"/>
          </p:nvPr>
        </p:nvSpPr>
        <p:spPr/>
        <p:txBody>
          <a:bodyPr/>
          <a:lstStyle/>
          <a:p>
            <a:fld id="{9AFE8FB1-0A7A-443E-AAF7-31D4FA1AA312}" type="datetimeFigureOut">
              <a:rPr lang="it-IT"/>
              <a:t>08/04/2016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Date Placeholder 2"/>
          <p:cNvSpPr>
            <a:spLocks noGrp="1"/>
          </p:cNvSpPr>
          <p:nvPr>
            <p:ph type="dt" sz="half" idx="10"/>
          </p:nvPr>
        </p:nvSpPr>
        <p:spPr/>
        <p:txBody>
          <a:bodyPr/>
          <a:lstStyle/>
          <a:p>
            <a:fld id="{9AFE8FB1-0A7A-443E-AAF7-31D4FA1AA312}" type="datetimeFigureOut">
              <a:rPr lang="it-IT"/>
              <a:t>08/04/2016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it-IT"/>
              <a:t>08/04/2016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08/04/2016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08/04/2016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it-IT" smtClean="0"/>
              <a:t>Fare clic per modificare lo stile del titolo</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it-IT"/>
              <a:pPr/>
              <a:t>08/04/2016</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‹N›</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80000"/>
        <a:buFont typeface="Wingdings" pitchFamily="2" charset="2"/>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80000"/>
        <a:buFont typeface="Wingdings" pitchFamily="2" charset="2"/>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defTabSz="914400">
              <a:lnSpc>
                <a:spcPct val="90000"/>
              </a:lnSpc>
              <a:spcBef>
                <a:spcPts val="0"/>
              </a:spcBef>
              <a:buNone/>
            </a:pPr>
            <a:r>
              <a:rPr lang="it-IT" sz="5400" b="0" i="0" dirty="0" smtClean="0">
                <a:solidFill>
                  <a:schemeClr val="tx1"/>
                </a:solidFill>
                <a:latin typeface="Consolas"/>
                <a:ea typeface="+mj-ea"/>
                <a:cs typeface="+mj-cs"/>
              </a:rPr>
              <a:t>I singoli e gli effetti «</a:t>
            </a:r>
            <a:r>
              <a:rPr lang="it-IT" dirty="0" smtClean="0">
                <a:latin typeface="Consolas"/>
              </a:rPr>
              <a:t>interni» </a:t>
            </a:r>
            <a:r>
              <a:rPr lang="it-IT" sz="5400" b="0" i="0" dirty="0" smtClean="0">
                <a:solidFill>
                  <a:schemeClr val="tx1"/>
                </a:solidFill>
                <a:latin typeface="Consolas"/>
                <a:ea typeface="+mj-ea"/>
                <a:cs typeface="+mj-cs"/>
              </a:rPr>
              <a:t>del diritto dell’Unione</a:t>
            </a:r>
            <a:endParaRPr lang="it-IT" sz="5400" b="0" i="0" dirty="0">
              <a:solidFill>
                <a:schemeClr val="tx1"/>
              </a:solidFill>
              <a:latin typeface="Consolas"/>
              <a:ea typeface="+mj-ea"/>
              <a:cs typeface="+mj-cs"/>
            </a:endParaRPr>
          </a:p>
        </p:txBody>
      </p:sp>
      <p:sp>
        <p:nvSpPr>
          <p:cNvPr id="3" name="Subtitle 2"/>
          <p:cNvSpPr>
            <a:spLocks noGrp="1"/>
          </p:cNvSpPr>
          <p:nvPr>
            <p:ph type="subTitle" idx="1"/>
          </p:nvPr>
        </p:nvSpPr>
        <p:spPr/>
        <p:txBody>
          <a:bodyPr/>
          <a:lstStyle/>
          <a:p>
            <a:pPr marL="0" indent="0" algn="l">
              <a:spcBef>
                <a:spcPts val="0"/>
              </a:spcBef>
              <a:buNone/>
            </a:pPr>
            <a:r>
              <a:rPr lang="it-IT" b="0" i="0" dirty="0" smtClean="0">
                <a:solidFill>
                  <a:schemeClr val="tx1">
                    <a:tint val="75000"/>
                  </a:schemeClr>
                </a:solidFill>
              </a:rPr>
              <a:t>L’efficacia diretta e indiretta, il primato del diritto dell’Unione sul diritto interno, la tutela processuale dei diritti dei singoli</a:t>
            </a:r>
            <a:endParaRPr lang="it-IT" b="0" i="0" dirty="0">
              <a:solidFill>
                <a:schemeClr val="tx1">
                  <a:tint val="75000"/>
                </a:schemeClr>
              </a:solidFill>
            </a:endParaRP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Trattati e norme della Carta</a:t>
            </a:r>
            <a:endParaRPr lang="it-IT" dirty="0"/>
          </a:p>
        </p:txBody>
      </p:sp>
      <p:sp>
        <p:nvSpPr>
          <p:cNvPr id="3" name="Segnaposto contenuto 2"/>
          <p:cNvSpPr>
            <a:spLocks noGrp="1"/>
          </p:cNvSpPr>
          <p:nvPr>
            <p:ph idx="1"/>
          </p:nvPr>
        </p:nvSpPr>
        <p:spPr/>
        <p:txBody>
          <a:bodyPr>
            <a:normAutofit fontScale="85000" lnSpcReduction="20000"/>
          </a:bodyPr>
          <a:lstStyle/>
          <a:p>
            <a:r>
              <a:rPr lang="de-DE" dirty="0" smtClean="0"/>
              <a:t>c2) (</a:t>
            </a:r>
            <a:r>
              <a:rPr lang="de-DE" dirty="0" err="1" smtClean="0"/>
              <a:t>precisione</a:t>
            </a:r>
            <a:r>
              <a:rPr lang="de-DE" dirty="0" smtClean="0"/>
              <a:t> e </a:t>
            </a:r>
            <a:r>
              <a:rPr lang="de-DE" dirty="0" err="1" smtClean="0"/>
              <a:t>incondizionatezza</a:t>
            </a:r>
            <a:r>
              <a:rPr lang="de-DE" dirty="0" smtClean="0"/>
              <a:t>; </a:t>
            </a:r>
            <a:r>
              <a:rPr lang="de-DE" dirty="0" err="1" smtClean="0"/>
              <a:t>effetti</a:t>
            </a:r>
            <a:r>
              <a:rPr lang="de-DE" dirty="0" smtClean="0"/>
              <a:t> </a:t>
            </a:r>
            <a:r>
              <a:rPr lang="de-DE" dirty="0" err="1" smtClean="0"/>
              <a:t>sfavorevoli</a:t>
            </a:r>
            <a:r>
              <a:rPr lang="de-DE" dirty="0" smtClean="0"/>
              <a:t> </a:t>
            </a:r>
            <a:r>
              <a:rPr lang="de-DE" dirty="0" err="1" smtClean="0"/>
              <a:t>penali</a:t>
            </a:r>
            <a:r>
              <a:rPr lang="de-DE" dirty="0" smtClean="0"/>
              <a:t> sui </a:t>
            </a:r>
            <a:r>
              <a:rPr lang="de-DE" dirty="0" err="1" smtClean="0"/>
              <a:t>singoli</a:t>
            </a:r>
            <a:r>
              <a:rPr lang="de-DE" dirty="0" smtClean="0"/>
              <a:t>): </a:t>
            </a:r>
            <a:r>
              <a:rPr lang="de-DE" dirty="0" err="1" smtClean="0"/>
              <a:t>l‘art</a:t>
            </a:r>
            <a:r>
              <a:rPr lang="de-DE" dirty="0"/>
              <a:t>. 325, par. 1 e 2, TFUE (</a:t>
            </a:r>
            <a:r>
              <a:rPr lang="de-DE" dirty="0" err="1"/>
              <a:t>principio</a:t>
            </a:r>
            <a:r>
              <a:rPr lang="de-DE" dirty="0"/>
              <a:t> di «</a:t>
            </a:r>
            <a:r>
              <a:rPr lang="de-DE" dirty="0" err="1"/>
              <a:t>effettività</a:t>
            </a:r>
            <a:r>
              <a:rPr lang="it-IT" dirty="0"/>
              <a:t>» e di assimilazione nella lotta alle frodi e alle attività illegali che ledono gli interessi finanziari dell’Unione) integrato dalla Convenzione PIF (convenzione fra Stati membri del 1995 sulla protezione contro le frodi in questione) e la direttiva 2006/112 sono tali [«Tali disposizioni del diritto primario dell’Unione pongono a carico degli Stati membri un obbligo di risultato preciso e non accompagnato da alcuna condizione quanto all’applicazione della regola in esse enunciata»] da richiedere la disapplicazione della norma del codice penale italiano (art. 160 e 161) che limita «la proroga del termine di prescrizione» ossia l’ambito temporale della perseguibilità del reato («frodi carosello») conducendo a una sorta di «impunità di fatto» dei reati lesivi degli interessi finanziari dell’Unione (</a:t>
            </a:r>
            <a:r>
              <a:rPr lang="it-IT" i="1" u="sng" dirty="0" err="1">
                <a:solidFill>
                  <a:srgbClr val="FF0000"/>
                </a:solidFill>
              </a:rPr>
              <a:t>Taricco</a:t>
            </a:r>
            <a:r>
              <a:rPr lang="it-IT" i="1" u="sng" dirty="0">
                <a:solidFill>
                  <a:srgbClr val="FF0000"/>
                </a:solidFill>
              </a:rPr>
              <a:t> (GS)</a:t>
            </a:r>
            <a:r>
              <a:rPr lang="it-IT" dirty="0"/>
              <a:t>, 8.9.2015, C-105/14, punti 39 e 49-51) (effetto verticale invertito: dimensione penale, effetti </a:t>
            </a:r>
            <a:r>
              <a:rPr lang="it-IT" u="sng" dirty="0">
                <a:solidFill>
                  <a:srgbClr val="FF0000"/>
                </a:solidFill>
              </a:rPr>
              <a:t>in </a:t>
            </a:r>
            <a:r>
              <a:rPr lang="it-IT" u="sng" dirty="0" err="1">
                <a:solidFill>
                  <a:srgbClr val="FF0000"/>
                </a:solidFill>
              </a:rPr>
              <a:t>malam</a:t>
            </a:r>
            <a:r>
              <a:rPr lang="it-IT" u="sng" dirty="0">
                <a:solidFill>
                  <a:srgbClr val="FF0000"/>
                </a:solidFill>
              </a:rPr>
              <a:t> </a:t>
            </a:r>
            <a:r>
              <a:rPr lang="it-IT" u="sng" dirty="0" err="1">
                <a:solidFill>
                  <a:srgbClr val="FF0000"/>
                </a:solidFill>
              </a:rPr>
              <a:t>partem</a:t>
            </a:r>
            <a:r>
              <a:rPr lang="it-IT" dirty="0" smtClean="0"/>
              <a:t>);</a:t>
            </a:r>
          </a:p>
          <a:p>
            <a:r>
              <a:rPr lang="nl-NL" dirty="0"/>
              <a:t>Le norme della </a:t>
            </a:r>
            <a:r>
              <a:rPr lang="nl-NL" dirty="0">
                <a:solidFill>
                  <a:srgbClr val="FF0000"/>
                </a:solidFill>
              </a:rPr>
              <a:t>Carta</a:t>
            </a:r>
            <a:r>
              <a:rPr lang="nl-NL" dirty="0"/>
              <a:t>: efficacia diretta dei diritti e dei principi definiti in modo perentorio e </a:t>
            </a:r>
            <a:r>
              <a:rPr lang="nl-NL" dirty="0" smtClean="0"/>
              <a:t>incondizionato (a contrario </a:t>
            </a:r>
            <a:r>
              <a:rPr lang="nl-NL" i="1" u="sng" dirty="0" smtClean="0">
                <a:solidFill>
                  <a:srgbClr val="FF0000"/>
                </a:solidFill>
              </a:rPr>
              <a:t>Laboubi c. </a:t>
            </a:r>
            <a:r>
              <a:rPr lang="it-IT" i="1" u="sng" dirty="0" err="1" smtClean="0">
                <a:solidFill>
                  <a:srgbClr val="FF0000"/>
                </a:solidFill>
              </a:rPr>
              <a:t>Association</a:t>
            </a:r>
            <a:r>
              <a:rPr lang="it-IT" i="1" u="sng" dirty="0" smtClean="0">
                <a:solidFill>
                  <a:srgbClr val="FF0000"/>
                </a:solidFill>
              </a:rPr>
              <a:t> </a:t>
            </a:r>
            <a:r>
              <a:rPr lang="it-IT" i="1" u="sng" dirty="0">
                <a:solidFill>
                  <a:srgbClr val="FF0000"/>
                </a:solidFill>
              </a:rPr>
              <a:t>de </a:t>
            </a:r>
            <a:r>
              <a:rPr lang="it-IT" i="1" u="sng" dirty="0" err="1">
                <a:solidFill>
                  <a:srgbClr val="FF0000"/>
                </a:solidFill>
              </a:rPr>
              <a:t>médiation</a:t>
            </a:r>
            <a:r>
              <a:rPr lang="it-IT" i="1" u="sng" dirty="0">
                <a:solidFill>
                  <a:srgbClr val="FF0000"/>
                </a:solidFill>
              </a:rPr>
              <a:t> sociale (GS)</a:t>
            </a:r>
            <a:r>
              <a:rPr lang="it-IT" dirty="0"/>
              <a:t>, 15.1.2014, C-176/12, punti 45-46 (art. </a:t>
            </a:r>
            <a:r>
              <a:rPr lang="it-IT" dirty="0" smtClean="0"/>
              <a:t>27, che opera rinvio alle norme UE e nazionali per la definizione della portata del diritto fondamentale «alle informazione e alla consultazione» dei lavoratori o dei loro rappresentanti);</a:t>
            </a:r>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3244963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accordi internazionali dell’Unione</a:t>
            </a:r>
            <a:endParaRPr lang="it-IT" dirty="0"/>
          </a:p>
        </p:txBody>
      </p:sp>
      <p:sp>
        <p:nvSpPr>
          <p:cNvPr id="3" name="Segnaposto contenuto 2"/>
          <p:cNvSpPr>
            <a:spLocks noGrp="1"/>
          </p:cNvSpPr>
          <p:nvPr>
            <p:ph idx="1"/>
          </p:nvPr>
        </p:nvSpPr>
        <p:spPr/>
        <p:txBody>
          <a:bodyPr/>
          <a:lstStyle/>
          <a:p>
            <a:r>
              <a:rPr lang="it-IT" dirty="0" smtClean="0"/>
              <a:t>Le </a:t>
            </a:r>
            <a:r>
              <a:rPr lang="it-IT" dirty="0"/>
              <a:t>norme di </a:t>
            </a:r>
            <a:r>
              <a:rPr lang="it-IT" dirty="0">
                <a:solidFill>
                  <a:srgbClr val="FF0000"/>
                </a:solidFill>
              </a:rPr>
              <a:t>accordi internazionali</a:t>
            </a:r>
            <a:r>
              <a:rPr lang="it-IT" dirty="0"/>
              <a:t>: la rilevanza dello «scopo» e del «contesto» (natura e struttura) dell’accordo; per gli accordi bilaterali, atteggiamento più </a:t>
            </a:r>
            <a:r>
              <a:rPr lang="it-IT" dirty="0" smtClean="0"/>
              <a:t>permissivo (efficacia diretta «orizzontale»): </a:t>
            </a:r>
            <a:r>
              <a:rPr lang="it-IT" i="1" u="sng" dirty="0" err="1">
                <a:solidFill>
                  <a:srgbClr val="FF0000"/>
                </a:solidFill>
              </a:rPr>
              <a:t>Simutenkov</a:t>
            </a:r>
            <a:r>
              <a:rPr lang="it-IT" dirty="0"/>
              <a:t>, 12.4.2005, C-265/03, accordo di partenariato CE-Russia e «normative» privatistiche </a:t>
            </a:r>
            <a:r>
              <a:rPr lang="it-IT" dirty="0" smtClean="0"/>
              <a:t>sportive discriminatorie in base alla nazionalità – «contingentamento» dei calciatori stranieri)</a:t>
            </a:r>
            <a:endParaRPr lang="nl-NL" dirty="0"/>
          </a:p>
          <a:p>
            <a:endParaRPr lang="it-IT" dirty="0"/>
          </a:p>
        </p:txBody>
      </p:sp>
    </p:spTree>
    <p:extLst>
      <p:ext uri="{BB962C8B-B14F-4D97-AF65-F5344CB8AC3E}">
        <p14:creationId xmlns:p14="http://schemas.microsoft.com/office/powerpoint/2010/main" val="1316021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regolamenti, le direttive e le decisioni quadro</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I regolamenti: </a:t>
            </a:r>
            <a:r>
              <a:rPr lang="it-IT" i="1" u="sng" dirty="0" smtClean="0">
                <a:solidFill>
                  <a:srgbClr val="FF0000"/>
                </a:solidFill>
              </a:rPr>
              <a:t>Azienda Agricola Monte </a:t>
            </a:r>
            <a:r>
              <a:rPr lang="it-IT" i="1" u="sng" dirty="0" err="1" smtClean="0">
                <a:solidFill>
                  <a:srgbClr val="FF0000"/>
                </a:solidFill>
              </a:rPr>
              <a:t>Arcosu</a:t>
            </a:r>
            <a:r>
              <a:rPr lang="it-IT" dirty="0" smtClean="0"/>
              <a:t>, 11.1.2001, C-403/98; </a:t>
            </a:r>
            <a:r>
              <a:rPr lang="it-IT" i="1" u="sng" dirty="0" err="1" smtClean="0">
                <a:solidFill>
                  <a:srgbClr val="FF0000"/>
                </a:solidFill>
              </a:rPr>
              <a:t>Abdullahi</a:t>
            </a:r>
            <a:r>
              <a:rPr lang="it-IT" dirty="0" smtClean="0"/>
              <a:t>, 10.12.2013, C-394/12 (riferimento al reg. cd Dublino II, che concede un «ampio potere discrezionale» agli Stati membri «nell’esercizio del diritto di concedere l’asilo»; sicché esso non attribuisce agli individui il diritto di contestare l’assegnazione a uno Stato membro, se non fondato sulla lesione di prerogative fondamentali (art. 4 e 18 Carta);</a:t>
            </a:r>
          </a:p>
          <a:p>
            <a:r>
              <a:rPr lang="it-IT" dirty="0" smtClean="0"/>
              <a:t>Le direttive: </a:t>
            </a:r>
          </a:p>
          <a:p>
            <a:r>
              <a:rPr lang="it-IT" dirty="0" smtClean="0"/>
              <a:t>-condizioni materiali (sufficiente precisione e </a:t>
            </a:r>
            <a:r>
              <a:rPr lang="it-IT" dirty="0" err="1" smtClean="0"/>
              <a:t>incondizionatezza</a:t>
            </a:r>
            <a:r>
              <a:rPr lang="it-IT" dirty="0" smtClean="0"/>
              <a:t>: </a:t>
            </a:r>
            <a:r>
              <a:rPr lang="it-IT" i="1" u="sng" dirty="0">
                <a:solidFill>
                  <a:srgbClr val="FF0000"/>
                </a:solidFill>
              </a:rPr>
              <a:t>Società Edilizia Turistica Alberghiera Residenziale (SETAR) </a:t>
            </a:r>
            <a:r>
              <a:rPr lang="it-IT" i="1" u="sng" dirty="0" err="1">
                <a:solidFill>
                  <a:srgbClr val="FF0000"/>
                </a:solidFill>
              </a:rPr>
              <a:t>SpA</a:t>
            </a:r>
            <a:r>
              <a:rPr lang="it-IT" i="1" u="sng" dirty="0">
                <a:solidFill>
                  <a:srgbClr val="FF0000"/>
                </a:solidFill>
              </a:rPr>
              <a:t> c. Comune di Quartu S. Elena</a:t>
            </a:r>
            <a:r>
              <a:rPr lang="it-IT" dirty="0"/>
              <a:t>, 18.12.2014, C-551/13</a:t>
            </a:r>
            <a:r>
              <a:rPr lang="it-IT" dirty="0" smtClean="0"/>
              <a:t>) </a:t>
            </a:r>
          </a:p>
          <a:p>
            <a:r>
              <a:rPr lang="it-IT" dirty="0"/>
              <a:t>-</a:t>
            </a:r>
            <a:r>
              <a:rPr lang="it-IT" u="sng" dirty="0" smtClean="0">
                <a:solidFill>
                  <a:srgbClr val="FF0000"/>
                </a:solidFill>
              </a:rPr>
              <a:t>condizione temporale </a:t>
            </a:r>
            <a:r>
              <a:rPr lang="it-IT" dirty="0" smtClean="0"/>
              <a:t>(il termine di attuazione), </a:t>
            </a:r>
          </a:p>
          <a:p>
            <a:r>
              <a:rPr lang="it-IT" dirty="0"/>
              <a:t>-</a:t>
            </a:r>
            <a:r>
              <a:rPr lang="it-IT" u="sng" dirty="0" smtClean="0">
                <a:solidFill>
                  <a:srgbClr val="FF0000"/>
                </a:solidFill>
              </a:rPr>
              <a:t>condizione soggettiva</a:t>
            </a:r>
            <a:r>
              <a:rPr lang="it-IT" dirty="0" smtClean="0"/>
              <a:t> </a:t>
            </a:r>
            <a:r>
              <a:rPr lang="it-IT" dirty="0" smtClean="0"/>
              <a:t>: </a:t>
            </a:r>
            <a:r>
              <a:rPr lang="it-IT" u="sng" dirty="0" smtClean="0">
                <a:solidFill>
                  <a:srgbClr val="FF0000"/>
                </a:solidFill>
              </a:rPr>
              <a:t>solo </a:t>
            </a:r>
            <a:r>
              <a:rPr lang="it-IT" u="sng" dirty="0" smtClean="0">
                <a:solidFill>
                  <a:srgbClr val="FF0000"/>
                </a:solidFill>
              </a:rPr>
              <a:t>gli Stati membri</a:t>
            </a:r>
            <a:r>
              <a:rPr lang="it-IT" dirty="0" smtClean="0"/>
              <a:t> sono vincolati dalla direttiva: Stato legislatore, ma anche Stato-pubblica autorità o soggetto di diritto </a:t>
            </a:r>
            <a:r>
              <a:rPr lang="it-IT" dirty="0" smtClean="0"/>
              <a:t>interno (casistica </a:t>
            </a:r>
            <a:r>
              <a:rPr lang="it-IT" dirty="0" smtClean="0"/>
              <a:t>estensiva: anche società di diritto privato «controllate» dallo Stato); </a:t>
            </a:r>
          </a:p>
          <a:p>
            <a:r>
              <a:rPr lang="it-IT" u="sng" dirty="0">
                <a:solidFill>
                  <a:srgbClr val="FF0000"/>
                </a:solidFill>
              </a:rPr>
              <a:t>n</a:t>
            </a:r>
            <a:r>
              <a:rPr lang="it-IT" u="sng" dirty="0" smtClean="0">
                <a:solidFill>
                  <a:srgbClr val="FF0000"/>
                </a:solidFill>
              </a:rPr>
              <a:t>on invece i </a:t>
            </a:r>
            <a:r>
              <a:rPr lang="it-IT" u="sng" dirty="0" smtClean="0">
                <a:solidFill>
                  <a:srgbClr val="FF0000"/>
                </a:solidFill>
              </a:rPr>
              <a:t>singoli</a:t>
            </a:r>
            <a:r>
              <a:rPr lang="it-IT" dirty="0" smtClean="0"/>
              <a:t>: in materia civile, amministrativa e, particolarmente, </a:t>
            </a:r>
            <a:r>
              <a:rPr lang="it-IT" dirty="0" smtClean="0"/>
              <a:t>in materia penale: divieto di effetti sfavorevoli in tale ambito, per l’operare anche dei principi – art. 49 Carta: </a:t>
            </a:r>
            <a:r>
              <a:rPr lang="it-IT" i="1" u="sng" dirty="0" smtClean="0">
                <a:solidFill>
                  <a:srgbClr val="FF0000"/>
                </a:solidFill>
              </a:rPr>
              <a:t>Ratti</a:t>
            </a:r>
            <a:r>
              <a:rPr lang="it-IT" dirty="0" smtClean="0"/>
              <a:t>, cit.; </a:t>
            </a:r>
            <a:r>
              <a:rPr lang="it-IT" i="1" u="sng" dirty="0" err="1" smtClean="0">
                <a:solidFill>
                  <a:srgbClr val="FF0000"/>
                </a:solidFill>
              </a:rPr>
              <a:t>Arcaro</a:t>
            </a:r>
            <a:r>
              <a:rPr lang="it-IT" dirty="0"/>
              <a:t>, 26.9.1996, </a:t>
            </a:r>
            <a:r>
              <a:rPr lang="it-IT" dirty="0" smtClean="0"/>
              <a:t>C-168/95;</a:t>
            </a:r>
          </a:p>
        </p:txBody>
      </p:sp>
    </p:spTree>
    <p:extLst>
      <p:ext uri="{BB962C8B-B14F-4D97-AF65-F5344CB8AC3E}">
        <p14:creationId xmlns:p14="http://schemas.microsoft.com/office/powerpoint/2010/main" val="1688407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eccezioni all’inefficacia diretta verticale invertita o orizzontale delle direttive</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Il principio </a:t>
            </a:r>
            <a:r>
              <a:rPr lang="it-IT" dirty="0"/>
              <a:t>della «inefficacia» </a:t>
            </a:r>
            <a:r>
              <a:rPr lang="it-IT" u="sng" dirty="0">
                <a:solidFill>
                  <a:srgbClr val="FF0000"/>
                </a:solidFill>
              </a:rPr>
              <a:t>diretta orizzontale</a:t>
            </a:r>
            <a:r>
              <a:rPr lang="it-IT" dirty="0"/>
              <a:t> (o </a:t>
            </a:r>
            <a:r>
              <a:rPr lang="it-IT" u="sng" dirty="0">
                <a:solidFill>
                  <a:srgbClr val="FF0000"/>
                </a:solidFill>
              </a:rPr>
              <a:t>verticale invertita</a:t>
            </a:r>
            <a:r>
              <a:rPr lang="it-IT" dirty="0"/>
              <a:t>) delle direttive – inattuate o scorrettamente attuate </a:t>
            </a:r>
            <a:r>
              <a:rPr lang="it-IT" dirty="0" smtClean="0"/>
              <a:t>determina conseguenze </a:t>
            </a:r>
            <a:r>
              <a:rPr lang="it-IT" dirty="0" smtClean="0"/>
              <a:t>«discriminatorie» (effetti</a:t>
            </a:r>
            <a:r>
              <a:rPr lang="it-IT" dirty="0" smtClean="0"/>
              <a:t> «selettivi»);</a:t>
            </a:r>
          </a:p>
          <a:p>
            <a:r>
              <a:rPr lang="it-IT" dirty="0" smtClean="0"/>
              <a:t>Conseguenti t</a:t>
            </a:r>
            <a:r>
              <a:rPr lang="it-IT" dirty="0" smtClean="0"/>
              <a:t>emperamenti: </a:t>
            </a:r>
            <a:endParaRPr lang="it-IT" dirty="0"/>
          </a:p>
          <a:p>
            <a:r>
              <a:rPr lang="it-IT" dirty="0"/>
              <a:t>*</a:t>
            </a:r>
            <a:r>
              <a:rPr lang="it-IT" u="sng" dirty="0">
                <a:solidFill>
                  <a:srgbClr val="FF0000"/>
                </a:solidFill>
              </a:rPr>
              <a:t>rapporti triangolari </a:t>
            </a:r>
            <a:r>
              <a:rPr lang="it-IT" dirty="0"/>
              <a:t>(effetti </a:t>
            </a:r>
            <a:r>
              <a:rPr lang="it-IT" u="sng" dirty="0">
                <a:solidFill>
                  <a:srgbClr val="FF0000"/>
                </a:solidFill>
              </a:rPr>
              <a:t>collaterali – side </a:t>
            </a:r>
            <a:r>
              <a:rPr lang="it-IT" u="sng" dirty="0" err="1">
                <a:solidFill>
                  <a:srgbClr val="FF0000"/>
                </a:solidFill>
              </a:rPr>
              <a:t>effects</a:t>
            </a:r>
            <a:r>
              <a:rPr lang="it-IT" u="sng" dirty="0">
                <a:solidFill>
                  <a:srgbClr val="FF0000"/>
                </a:solidFill>
              </a:rPr>
              <a:t> – o consequenziali</a:t>
            </a:r>
            <a:r>
              <a:rPr lang="it-IT" dirty="0"/>
              <a:t> sfavorevoli a carico del privato / controinteressato): efficacia diretta verticale invertita - «modello» </a:t>
            </a:r>
            <a:r>
              <a:rPr lang="it-IT" i="1" u="sng" dirty="0">
                <a:solidFill>
                  <a:srgbClr val="FF0000"/>
                </a:solidFill>
              </a:rPr>
              <a:t>Fratelli Costanzo c. Comune di Milano</a:t>
            </a:r>
            <a:r>
              <a:rPr lang="it-IT" dirty="0"/>
              <a:t>, 22.6.1989, 103/88, effetti consequenziali per la Lodigiani </a:t>
            </a:r>
            <a:r>
              <a:rPr lang="it-IT" dirty="0" err="1"/>
              <a:t>SpA</a:t>
            </a:r>
            <a:r>
              <a:rPr lang="it-IT" dirty="0"/>
              <a:t>, aggiudicataria dell’appalto per il rifacimento dello stadio di Milano in base a un procedimento incompatibile con direttiva direttamente efficace; v. anche </a:t>
            </a:r>
            <a:r>
              <a:rPr lang="it-IT" i="1" u="sng" dirty="0" err="1">
                <a:solidFill>
                  <a:srgbClr val="FF0000"/>
                </a:solidFill>
              </a:rPr>
              <a:t>Delena</a:t>
            </a:r>
            <a:r>
              <a:rPr lang="it-IT" i="1" u="sng" dirty="0">
                <a:solidFill>
                  <a:srgbClr val="FF0000"/>
                </a:solidFill>
              </a:rPr>
              <a:t> Wells</a:t>
            </a:r>
            <a:r>
              <a:rPr lang="it-IT" dirty="0"/>
              <a:t>, 7.1.2004, C-201/02); </a:t>
            </a:r>
            <a:endParaRPr lang="it-IT" dirty="0" smtClean="0"/>
          </a:p>
          <a:p>
            <a:r>
              <a:rPr lang="it-IT" dirty="0"/>
              <a:t>* </a:t>
            </a:r>
            <a:r>
              <a:rPr lang="it-IT" u="sng" dirty="0">
                <a:solidFill>
                  <a:srgbClr val="FF0000"/>
                </a:solidFill>
              </a:rPr>
              <a:t>procedure di controllo</a:t>
            </a:r>
            <a:r>
              <a:rPr lang="it-IT" dirty="0"/>
              <a:t>: effetti sfavorevoli derivanti – nei rapporti o azioni orizzontali – dalla incompatibilità «oggettiva»  tra la normativa nazionale e norme di direttive direttamente efficaci (</a:t>
            </a:r>
            <a:r>
              <a:rPr lang="it-IT" i="1" u="sng" dirty="0">
                <a:solidFill>
                  <a:srgbClr val="FF0000"/>
                </a:solidFill>
              </a:rPr>
              <a:t>Unilever c. </a:t>
            </a:r>
            <a:r>
              <a:rPr lang="it-IT" i="1" u="sng" dirty="0" err="1">
                <a:solidFill>
                  <a:srgbClr val="FF0000"/>
                </a:solidFill>
              </a:rPr>
              <a:t>CentralFood</a:t>
            </a:r>
            <a:r>
              <a:rPr lang="it-IT" dirty="0"/>
              <a:t>, 20.9.2000, C-443/98);</a:t>
            </a:r>
          </a:p>
          <a:p>
            <a:endParaRPr lang="it-IT" dirty="0"/>
          </a:p>
          <a:p>
            <a:endParaRPr lang="it-IT" dirty="0"/>
          </a:p>
        </p:txBody>
      </p:sp>
    </p:spTree>
    <p:extLst>
      <p:ext uri="{BB962C8B-B14F-4D97-AF65-F5344CB8AC3E}">
        <p14:creationId xmlns:p14="http://schemas.microsoft.com/office/powerpoint/2010/main" val="1796187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Direttive e inefficacia diretta (verticale invertita o orizzontale)</a:t>
            </a:r>
            <a:endParaRPr lang="it-IT" dirty="0"/>
          </a:p>
        </p:txBody>
      </p:sp>
      <p:sp>
        <p:nvSpPr>
          <p:cNvPr id="3" name="Segnaposto contenuto 2"/>
          <p:cNvSpPr>
            <a:spLocks noGrp="1"/>
          </p:cNvSpPr>
          <p:nvPr>
            <p:ph idx="1"/>
          </p:nvPr>
        </p:nvSpPr>
        <p:spPr/>
        <p:txBody>
          <a:bodyPr>
            <a:normAutofit fontScale="92500"/>
          </a:bodyPr>
          <a:lstStyle/>
          <a:p>
            <a:r>
              <a:rPr lang="it-IT" dirty="0" smtClean="0"/>
              <a:t>* </a:t>
            </a:r>
            <a:r>
              <a:rPr lang="it-IT" u="sng" dirty="0" smtClean="0">
                <a:solidFill>
                  <a:srgbClr val="FF0000"/>
                </a:solidFill>
              </a:rPr>
              <a:t>rinvio a direttive </a:t>
            </a:r>
            <a:r>
              <a:rPr lang="it-IT" dirty="0" smtClean="0"/>
              <a:t>da parte di norme direttamente efficaci anche nei rapporti orizzontali </a:t>
            </a:r>
            <a:r>
              <a:rPr lang="it-IT" dirty="0" smtClean="0"/>
              <a:t>(norme regolamentari: </a:t>
            </a:r>
            <a:r>
              <a:rPr lang="it-IT" i="1" u="sng" dirty="0" err="1" smtClean="0">
                <a:solidFill>
                  <a:srgbClr val="FF0000"/>
                </a:solidFill>
              </a:rPr>
              <a:t>Viamex</a:t>
            </a:r>
            <a:r>
              <a:rPr lang="it-IT" dirty="0" smtClean="0"/>
              <a:t>, 17.1.2008, C-37/06, perdita, per effetto di un reg. e di una dir., di un diritto a finanziamenti per l’esportazione di bovini verso paesi terzi; </a:t>
            </a:r>
            <a:r>
              <a:rPr lang="it-IT" i="1" u="sng" dirty="0" err="1" smtClean="0">
                <a:solidFill>
                  <a:srgbClr val="FF0000"/>
                </a:solidFill>
              </a:rPr>
              <a:t>Taricco</a:t>
            </a:r>
            <a:r>
              <a:rPr lang="it-IT" dirty="0" smtClean="0"/>
              <a:t>, cit.: norma primaria «riempita» del contenuto di una convenzione fra Stati membri e di una direttiva in materia tributaria: rinvio implicito?);</a:t>
            </a:r>
          </a:p>
          <a:p>
            <a:r>
              <a:rPr lang="it-IT" dirty="0" smtClean="0"/>
              <a:t>*</a:t>
            </a:r>
            <a:r>
              <a:rPr lang="it-IT" u="sng" dirty="0" smtClean="0">
                <a:solidFill>
                  <a:srgbClr val="FF0000"/>
                </a:solidFill>
              </a:rPr>
              <a:t>principio</a:t>
            </a:r>
            <a:r>
              <a:rPr lang="it-IT" dirty="0" smtClean="0"/>
              <a:t> (direttamente operativo: non discriminazione in base all’età) </a:t>
            </a:r>
            <a:r>
              <a:rPr lang="it-IT" u="sng" dirty="0" smtClean="0">
                <a:solidFill>
                  <a:srgbClr val="FF0000"/>
                </a:solidFill>
              </a:rPr>
              <a:t>di cui direttiva fornisce </a:t>
            </a:r>
            <a:r>
              <a:rPr lang="it-IT" u="sng" dirty="0">
                <a:solidFill>
                  <a:srgbClr val="FF0000"/>
                </a:solidFill>
              </a:rPr>
              <a:t>specifica disciplina</a:t>
            </a:r>
            <a:r>
              <a:rPr lang="it-IT" dirty="0"/>
              <a:t> (</a:t>
            </a:r>
            <a:r>
              <a:rPr lang="it-IT" i="1" u="sng" dirty="0" err="1">
                <a:solidFill>
                  <a:srgbClr val="FF0000"/>
                </a:solidFill>
              </a:rPr>
              <a:t>Kücükdeveci</a:t>
            </a:r>
            <a:r>
              <a:rPr lang="it-IT" dirty="0"/>
              <a:t>, 19.1.2010, </a:t>
            </a:r>
            <a:r>
              <a:rPr lang="it-IT" dirty="0" smtClean="0"/>
              <a:t>C-555/07, art. 21 Carta; v. però </a:t>
            </a:r>
            <a:r>
              <a:rPr lang="it-IT" i="1" u="sng" dirty="0" err="1" smtClean="0">
                <a:solidFill>
                  <a:srgbClr val="FF0000"/>
                </a:solidFill>
              </a:rPr>
              <a:t>Laboubi</a:t>
            </a:r>
            <a:r>
              <a:rPr lang="it-IT" i="1" u="sng" dirty="0" smtClean="0">
                <a:solidFill>
                  <a:srgbClr val="FF0000"/>
                </a:solidFill>
              </a:rPr>
              <a:t> c. </a:t>
            </a:r>
            <a:r>
              <a:rPr lang="it-IT" i="1" u="sng" dirty="0" err="1" smtClean="0">
                <a:solidFill>
                  <a:srgbClr val="FF0000"/>
                </a:solidFill>
              </a:rPr>
              <a:t>Association</a:t>
            </a:r>
            <a:r>
              <a:rPr lang="it-IT" i="1" u="sng" dirty="0" smtClean="0">
                <a:solidFill>
                  <a:srgbClr val="FF0000"/>
                </a:solidFill>
              </a:rPr>
              <a:t> de </a:t>
            </a:r>
            <a:r>
              <a:rPr lang="it-IT" i="1" u="sng" dirty="0" err="1" smtClean="0">
                <a:solidFill>
                  <a:srgbClr val="FF0000"/>
                </a:solidFill>
              </a:rPr>
              <a:t>médiation</a:t>
            </a:r>
            <a:r>
              <a:rPr lang="it-IT" i="1" u="sng" dirty="0" smtClean="0">
                <a:solidFill>
                  <a:srgbClr val="FF0000"/>
                </a:solidFill>
              </a:rPr>
              <a:t> sociale</a:t>
            </a:r>
            <a:r>
              <a:rPr lang="it-IT" dirty="0" smtClean="0"/>
              <a:t>, cit.)</a:t>
            </a:r>
          </a:p>
          <a:p>
            <a:r>
              <a:rPr lang="it-IT" dirty="0" smtClean="0"/>
              <a:t>*(no) successione di norme interne, di cui la più recente incompatibile con direttiva (scorrettamente attuata per conseguenza), in materia penale: </a:t>
            </a:r>
            <a:r>
              <a:rPr lang="it-IT" i="1" u="sng" dirty="0" smtClean="0">
                <a:solidFill>
                  <a:srgbClr val="FF0000"/>
                </a:solidFill>
              </a:rPr>
              <a:t>Berlusconi, Adelchi, Dell’</a:t>
            </a:r>
            <a:r>
              <a:rPr lang="it-IT" i="1" u="sng" dirty="0" err="1" smtClean="0">
                <a:solidFill>
                  <a:srgbClr val="FF0000"/>
                </a:solidFill>
              </a:rPr>
              <a:t>Utri</a:t>
            </a:r>
            <a:r>
              <a:rPr lang="it-IT" dirty="0" smtClean="0"/>
              <a:t>, 3.5.2005, C-387/02;</a:t>
            </a:r>
            <a:endParaRPr lang="it-IT" dirty="0"/>
          </a:p>
        </p:txBody>
      </p:sp>
    </p:spTree>
    <p:extLst>
      <p:ext uri="{BB962C8B-B14F-4D97-AF65-F5344CB8AC3E}">
        <p14:creationId xmlns:p14="http://schemas.microsoft.com/office/powerpoint/2010/main" val="1762353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Decisioni</a:t>
            </a:r>
            <a:endParaRPr lang="it-IT" dirty="0"/>
          </a:p>
        </p:txBody>
      </p:sp>
      <p:sp>
        <p:nvSpPr>
          <p:cNvPr id="3" name="Segnaposto contenuto 2"/>
          <p:cNvSpPr>
            <a:spLocks noGrp="1"/>
          </p:cNvSpPr>
          <p:nvPr>
            <p:ph idx="1"/>
          </p:nvPr>
        </p:nvSpPr>
        <p:spPr/>
        <p:txBody>
          <a:bodyPr/>
          <a:lstStyle/>
          <a:p>
            <a:r>
              <a:rPr lang="it-IT" dirty="0" smtClean="0"/>
              <a:t>Decisioni rivolte a singoli</a:t>
            </a:r>
          </a:p>
          <a:p>
            <a:r>
              <a:rPr lang="it-IT" dirty="0" smtClean="0"/>
              <a:t>Decisioni rivolte a Stati membri (effetti favorevoli per i terzi, sfavorevoli per taluni singoli) </a:t>
            </a:r>
            <a:endParaRPr lang="it-IT" dirty="0"/>
          </a:p>
        </p:txBody>
      </p:sp>
    </p:spTree>
    <p:extLst>
      <p:ext uri="{BB962C8B-B14F-4D97-AF65-F5344CB8AC3E}">
        <p14:creationId xmlns:p14="http://schemas.microsoft.com/office/powerpoint/2010/main" val="2693629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L’interpretazione conforme</a:t>
            </a:r>
            <a:endParaRPr lang="it-IT" dirty="0"/>
          </a:p>
        </p:txBody>
      </p:sp>
      <p:sp>
        <p:nvSpPr>
          <p:cNvPr id="3" name="Segnaposto contenuto 2"/>
          <p:cNvSpPr>
            <a:spLocks noGrp="1"/>
          </p:cNvSpPr>
          <p:nvPr>
            <p:ph idx="1"/>
          </p:nvPr>
        </p:nvSpPr>
        <p:spPr/>
        <p:txBody>
          <a:bodyPr>
            <a:normAutofit fontScale="85000" lnSpcReduction="20000"/>
          </a:bodyPr>
          <a:lstStyle/>
          <a:p>
            <a:r>
              <a:rPr lang="it-IT" u="sng" dirty="0" smtClean="0">
                <a:solidFill>
                  <a:srgbClr val="FF0000"/>
                </a:solidFill>
              </a:rPr>
              <a:t>Rimedi indiretti</a:t>
            </a:r>
            <a:r>
              <a:rPr lang="it-IT" dirty="0" smtClean="0"/>
              <a:t>: </a:t>
            </a:r>
            <a:r>
              <a:rPr lang="it-IT" dirty="0" smtClean="0">
                <a:solidFill>
                  <a:srgbClr val="FF0000"/>
                </a:solidFill>
              </a:rPr>
              <a:t>residuali</a:t>
            </a:r>
            <a:r>
              <a:rPr lang="it-IT" dirty="0" smtClean="0"/>
              <a:t>, e provvisti di propri presupposti e limiti (oltre che di propri specifici effetti):</a:t>
            </a:r>
          </a:p>
          <a:p>
            <a:r>
              <a:rPr lang="it-IT" dirty="0" smtClean="0"/>
              <a:t>Obbligo del giudice nazionale (e dell’amministrazione) di applicare </a:t>
            </a:r>
            <a:r>
              <a:rPr lang="it-IT" dirty="0"/>
              <a:t>la disciplina </a:t>
            </a:r>
            <a:r>
              <a:rPr lang="it-IT" dirty="0" smtClean="0"/>
              <a:t>interna «rimodellata» </a:t>
            </a:r>
            <a:r>
              <a:rPr lang="it-IT" dirty="0"/>
              <a:t>alla luce del </a:t>
            </a:r>
            <a:r>
              <a:rPr lang="it-IT" dirty="0" smtClean="0"/>
              <a:t>diritto dell’Unione europea (in specie alla luce di direttive inattuate o male attuate); </a:t>
            </a:r>
            <a:r>
              <a:rPr lang="it-IT" u="sng" dirty="0" smtClean="0">
                <a:solidFill>
                  <a:srgbClr val="FF0000"/>
                </a:solidFill>
              </a:rPr>
              <a:t>fondamento</a:t>
            </a:r>
            <a:r>
              <a:rPr lang="it-IT" dirty="0" smtClean="0"/>
              <a:t>: art. 288, par. 3, TFUE e art. 4, par. 3, TUE;</a:t>
            </a:r>
          </a:p>
          <a:p>
            <a:r>
              <a:rPr lang="it-IT" dirty="0" smtClean="0"/>
              <a:t>Obbligo che </a:t>
            </a:r>
            <a:r>
              <a:rPr lang="it-IT" u="sng" dirty="0" smtClean="0">
                <a:solidFill>
                  <a:srgbClr val="FF0000"/>
                </a:solidFill>
              </a:rPr>
              <a:t>supplisce</a:t>
            </a:r>
            <a:r>
              <a:rPr lang="it-IT" dirty="0" smtClean="0"/>
              <a:t> </a:t>
            </a:r>
          </a:p>
          <a:p>
            <a:r>
              <a:rPr lang="it-IT" dirty="0" smtClean="0"/>
              <a:t>a) alla carenza di presupposti materiali dell’efficacia diretta</a:t>
            </a:r>
          </a:p>
          <a:p>
            <a:r>
              <a:rPr lang="it-IT" i="1" u="sng" dirty="0" smtClean="0">
                <a:solidFill>
                  <a:srgbClr val="FF0000"/>
                </a:solidFill>
              </a:rPr>
              <a:t>Von </a:t>
            </a:r>
            <a:r>
              <a:rPr lang="it-IT" i="1" u="sng" dirty="0" err="1" smtClean="0">
                <a:solidFill>
                  <a:srgbClr val="FF0000"/>
                </a:solidFill>
              </a:rPr>
              <a:t>Colson</a:t>
            </a:r>
            <a:r>
              <a:rPr lang="it-IT" dirty="0" smtClean="0"/>
              <a:t>, 10.4.1984, 14/83: esclusione illecita da un concorso per l’assunzione in stabilimento penitenziario; discriminazione in base al sesso; obbligo statale ex direttiva di sanzionare le discriminazioni in modo efficace; alternative possibili: obbligo di assunzione o di riparazione per equivalenti; effettività della sanzione prescelta dalla Germania; risarcimento non limitato alla compensazione delle spese di viaggio; applicazione delle norme civilistiche generali in luogo della </a:t>
            </a:r>
            <a:r>
              <a:rPr lang="it-IT" dirty="0" err="1" smtClean="0"/>
              <a:t>lex</a:t>
            </a:r>
            <a:r>
              <a:rPr lang="it-IT" dirty="0" smtClean="0"/>
              <a:t> </a:t>
            </a:r>
            <a:r>
              <a:rPr lang="it-IT" dirty="0" err="1" smtClean="0"/>
              <a:t>specialis</a:t>
            </a:r>
            <a:r>
              <a:rPr lang="it-IT" dirty="0" smtClean="0"/>
              <a:t> di attuazione della direttiva; </a:t>
            </a:r>
          </a:p>
          <a:p>
            <a:endParaRPr lang="it-IT" dirty="0"/>
          </a:p>
        </p:txBody>
      </p:sp>
    </p:spTree>
    <p:extLst>
      <p:ext uri="{BB962C8B-B14F-4D97-AF65-F5344CB8AC3E}">
        <p14:creationId xmlns:p14="http://schemas.microsoft.com/office/powerpoint/2010/main" val="785978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L’interpretazione conforme</a:t>
            </a:r>
            <a:endParaRPr lang="it-IT" dirty="0"/>
          </a:p>
        </p:txBody>
      </p:sp>
      <p:sp>
        <p:nvSpPr>
          <p:cNvPr id="3" name="Segnaposto contenuto 2"/>
          <p:cNvSpPr>
            <a:spLocks noGrp="1"/>
          </p:cNvSpPr>
          <p:nvPr>
            <p:ph idx="1"/>
          </p:nvPr>
        </p:nvSpPr>
        <p:spPr/>
        <p:txBody>
          <a:bodyPr/>
          <a:lstStyle/>
          <a:p>
            <a:r>
              <a:rPr lang="it-IT" dirty="0"/>
              <a:t>b) alla carenza di condizioni soggettive dell’efficacia </a:t>
            </a:r>
            <a:r>
              <a:rPr lang="it-IT" dirty="0" smtClean="0"/>
              <a:t>diretta:</a:t>
            </a:r>
          </a:p>
          <a:p>
            <a:r>
              <a:rPr lang="it-IT" i="1" dirty="0" err="1" smtClean="0">
                <a:solidFill>
                  <a:srgbClr val="FF0000"/>
                </a:solidFill>
              </a:rPr>
              <a:t>Dominguez</a:t>
            </a:r>
            <a:r>
              <a:rPr lang="it-IT" i="1" dirty="0" smtClean="0">
                <a:solidFill>
                  <a:srgbClr val="FF0000"/>
                </a:solidFill>
              </a:rPr>
              <a:t> </a:t>
            </a:r>
            <a:r>
              <a:rPr lang="it-IT" i="1" dirty="0">
                <a:solidFill>
                  <a:srgbClr val="FF0000"/>
                </a:solidFill>
              </a:rPr>
              <a:t>(GS)</a:t>
            </a:r>
            <a:r>
              <a:rPr lang="it-IT" dirty="0"/>
              <a:t>, 24.1.2012, C-282/10: direttiva sulla politica sociale invocata contro il </a:t>
            </a:r>
            <a:r>
              <a:rPr lang="fr-FR" dirty="0"/>
              <a:t>Centre informatique du Centre Ouest Atlantique / CICOA per </a:t>
            </a:r>
            <a:r>
              <a:rPr lang="fr-FR" dirty="0" err="1"/>
              <a:t>ottenere</a:t>
            </a:r>
            <a:r>
              <a:rPr lang="fr-FR" dirty="0"/>
              <a:t> il </a:t>
            </a:r>
            <a:r>
              <a:rPr lang="fr-FR" dirty="0" err="1"/>
              <a:t>diritto</a:t>
            </a:r>
            <a:r>
              <a:rPr lang="fr-FR" dirty="0"/>
              <a:t> al </a:t>
            </a:r>
            <a:r>
              <a:rPr lang="fr-FR" dirty="0" err="1"/>
              <a:t>pagamento</a:t>
            </a:r>
            <a:r>
              <a:rPr lang="fr-FR" dirty="0"/>
              <a:t> delle </a:t>
            </a:r>
            <a:r>
              <a:rPr lang="fr-FR" dirty="0" err="1"/>
              <a:t>ferie</a:t>
            </a:r>
            <a:r>
              <a:rPr lang="fr-FR" dirty="0"/>
              <a:t> non </a:t>
            </a:r>
            <a:r>
              <a:rPr lang="fr-FR" dirty="0" err="1"/>
              <a:t>godute</a:t>
            </a:r>
            <a:r>
              <a:rPr lang="fr-FR" dirty="0"/>
              <a:t>; il </a:t>
            </a:r>
            <a:r>
              <a:rPr lang="fr-FR" dirty="0" err="1"/>
              <a:t>diritto</a:t>
            </a:r>
            <a:r>
              <a:rPr lang="fr-FR" dirty="0"/>
              <a:t> </a:t>
            </a:r>
            <a:r>
              <a:rPr lang="fr-FR" dirty="0" err="1"/>
              <a:t>francese</a:t>
            </a:r>
            <a:r>
              <a:rPr lang="fr-FR" dirty="0"/>
              <a:t>, in modo </a:t>
            </a:r>
            <a:r>
              <a:rPr lang="fr-FR" dirty="0" err="1"/>
              <a:t>incompatibile</a:t>
            </a:r>
            <a:r>
              <a:rPr lang="fr-FR" dirty="0"/>
              <a:t> con la </a:t>
            </a:r>
            <a:r>
              <a:rPr lang="fr-FR" dirty="0" err="1"/>
              <a:t>direttiva</a:t>
            </a:r>
            <a:r>
              <a:rPr lang="fr-FR" dirty="0"/>
              <a:t>, </a:t>
            </a:r>
            <a:r>
              <a:rPr lang="fr-FR" dirty="0" err="1"/>
              <a:t>subordina</a:t>
            </a:r>
            <a:r>
              <a:rPr lang="fr-FR" dirty="0"/>
              <a:t> il </a:t>
            </a:r>
            <a:r>
              <a:rPr lang="fr-FR" dirty="0" err="1"/>
              <a:t>sorgere</a:t>
            </a:r>
            <a:r>
              <a:rPr lang="fr-FR" dirty="0"/>
              <a:t> </a:t>
            </a:r>
            <a:r>
              <a:rPr lang="fr-FR" dirty="0" err="1"/>
              <a:t>del</a:t>
            </a:r>
            <a:r>
              <a:rPr lang="fr-FR" dirty="0"/>
              <a:t> </a:t>
            </a:r>
            <a:r>
              <a:rPr lang="fr-FR" dirty="0" err="1"/>
              <a:t>diritto</a:t>
            </a:r>
            <a:r>
              <a:rPr lang="fr-FR" dirty="0"/>
              <a:t> a </a:t>
            </a:r>
            <a:r>
              <a:rPr lang="fr-FR" dirty="0" err="1"/>
              <a:t>una</a:t>
            </a:r>
            <a:r>
              <a:rPr lang="fr-FR" dirty="0"/>
              <a:t> «</a:t>
            </a:r>
            <a:r>
              <a:rPr lang="fr-FR" dirty="0" err="1"/>
              <a:t>soglia</a:t>
            </a:r>
            <a:r>
              <a:rPr lang="fr-FR" dirty="0"/>
              <a:t> minima» di tempo </a:t>
            </a:r>
            <a:r>
              <a:rPr lang="fr-FR" dirty="0" err="1"/>
              <a:t>lavorativo</a:t>
            </a:r>
            <a:r>
              <a:rPr lang="fr-FR" dirty="0"/>
              <a:t> </a:t>
            </a:r>
            <a:r>
              <a:rPr lang="fr-FR" dirty="0" err="1"/>
              <a:t>svolto</a:t>
            </a:r>
            <a:r>
              <a:rPr lang="fr-FR" dirty="0"/>
              <a:t>, </a:t>
            </a:r>
            <a:r>
              <a:rPr lang="fr-FR" dirty="0" err="1"/>
              <a:t>che</a:t>
            </a:r>
            <a:r>
              <a:rPr lang="fr-FR" dirty="0"/>
              <a:t> l’</a:t>
            </a:r>
            <a:r>
              <a:rPr lang="fr-FR" dirty="0" err="1"/>
              <a:t>interessata</a:t>
            </a:r>
            <a:r>
              <a:rPr lang="fr-FR" dirty="0"/>
              <a:t> non </a:t>
            </a:r>
            <a:r>
              <a:rPr lang="fr-FR" dirty="0" err="1"/>
              <a:t>raggiunge</a:t>
            </a:r>
            <a:r>
              <a:rPr lang="fr-FR" dirty="0"/>
              <a:t> a causa di un incidente in </a:t>
            </a:r>
            <a:r>
              <a:rPr lang="fr-FR" dirty="0" err="1"/>
              <a:t>itinere</a:t>
            </a:r>
            <a:r>
              <a:rPr lang="fr-FR" dirty="0"/>
              <a:t>; la Corte, </a:t>
            </a:r>
            <a:r>
              <a:rPr lang="fr-FR" dirty="0" err="1"/>
              <a:t>posto</a:t>
            </a:r>
            <a:r>
              <a:rPr lang="fr-FR" dirty="0"/>
              <a:t> </a:t>
            </a:r>
            <a:r>
              <a:rPr lang="fr-FR" dirty="0" err="1"/>
              <a:t>che</a:t>
            </a:r>
            <a:r>
              <a:rPr lang="fr-FR" dirty="0"/>
              <a:t> la </a:t>
            </a:r>
            <a:r>
              <a:rPr lang="fr-FR" dirty="0" err="1"/>
              <a:t>direttiva</a:t>
            </a:r>
            <a:r>
              <a:rPr lang="fr-FR" dirty="0"/>
              <a:t> non </a:t>
            </a:r>
            <a:r>
              <a:rPr lang="fr-FR" dirty="0" err="1"/>
              <a:t>può</a:t>
            </a:r>
            <a:r>
              <a:rPr lang="fr-FR" dirty="0"/>
              <a:t> </a:t>
            </a:r>
            <a:r>
              <a:rPr lang="fr-FR" dirty="0" err="1"/>
              <a:t>essere</a:t>
            </a:r>
            <a:r>
              <a:rPr lang="fr-FR" dirty="0"/>
              <a:t> </a:t>
            </a:r>
            <a:r>
              <a:rPr lang="fr-FR" dirty="0" err="1"/>
              <a:t>invocata</a:t>
            </a:r>
            <a:r>
              <a:rPr lang="fr-FR" dirty="0"/>
              <a:t> </a:t>
            </a:r>
            <a:r>
              <a:rPr lang="fr-FR" dirty="0" err="1"/>
              <a:t>direttamente</a:t>
            </a:r>
            <a:r>
              <a:rPr lang="fr-FR" dirty="0"/>
              <a:t>, </a:t>
            </a:r>
            <a:r>
              <a:rPr lang="fr-FR" dirty="0" err="1"/>
              <a:t>suggerisce</a:t>
            </a:r>
            <a:r>
              <a:rPr lang="fr-FR" dirty="0"/>
              <a:t> al </a:t>
            </a:r>
            <a:r>
              <a:rPr lang="fr-FR" dirty="0" err="1"/>
              <a:t>giudice</a:t>
            </a:r>
            <a:r>
              <a:rPr lang="fr-FR" dirty="0"/>
              <a:t> di </a:t>
            </a:r>
            <a:r>
              <a:rPr lang="fr-FR" dirty="0" err="1"/>
              <a:t>qualificare</a:t>
            </a:r>
            <a:r>
              <a:rPr lang="fr-FR" dirty="0"/>
              <a:t>, in base al </a:t>
            </a:r>
            <a:r>
              <a:rPr lang="fr-FR" dirty="0" err="1"/>
              <a:t>diritto</a:t>
            </a:r>
            <a:r>
              <a:rPr lang="fr-FR" dirty="0"/>
              <a:t> </a:t>
            </a:r>
            <a:r>
              <a:rPr lang="fr-FR" dirty="0" err="1"/>
              <a:t>interno</a:t>
            </a:r>
            <a:r>
              <a:rPr lang="fr-FR" dirty="0"/>
              <a:t> pertinente, l’incidente in </a:t>
            </a:r>
            <a:r>
              <a:rPr lang="fr-FR" dirty="0" err="1"/>
              <a:t>itinere</a:t>
            </a:r>
            <a:r>
              <a:rPr lang="fr-FR" dirty="0"/>
              <a:t> come « </a:t>
            </a:r>
            <a:r>
              <a:rPr lang="fr-FR" dirty="0" err="1"/>
              <a:t>infortunio</a:t>
            </a:r>
            <a:r>
              <a:rPr lang="fr-FR" dirty="0"/>
              <a:t> </a:t>
            </a:r>
            <a:r>
              <a:rPr lang="fr-FR" dirty="0" err="1"/>
              <a:t>sul</a:t>
            </a:r>
            <a:r>
              <a:rPr lang="fr-FR" dirty="0"/>
              <a:t> </a:t>
            </a:r>
            <a:r>
              <a:rPr lang="fr-FR" dirty="0" err="1"/>
              <a:t>lavoro</a:t>
            </a:r>
            <a:r>
              <a:rPr lang="fr-FR" dirty="0"/>
              <a:t> </a:t>
            </a:r>
            <a:r>
              <a:rPr lang="fr-FR" dirty="0" smtClean="0"/>
              <a:t>»</a:t>
            </a:r>
            <a:endParaRPr lang="it-IT" dirty="0"/>
          </a:p>
          <a:p>
            <a:endParaRPr lang="it-IT" dirty="0"/>
          </a:p>
        </p:txBody>
      </p:sp>
    </p:spTree>
    <p:extLst>
      <p:ext uri="{BB962C8B-B14F-4D97-AF65-F5344CB8AC3E}">
        <p14:creationId xmlns:p14="http://schemas.microsoft.com/office/powerpoint/2010/main" val="23236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L’interpretazione conforme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L’obbligo di interpretazione conforme presuppone: </a:t>
            </a:r>
          </a:p>
          <a:p>
            <a:r>
              <a:rPr lang="it-IT" dirty="0" smtClean="0"/>
              <a:t>a) </a:t>
            </a:r>
            <a:r>
              <a:rPr lang="it-IT" u="sng" dirty="0" smtClean="0">
                <a:solidFill>
                  <a:srgbClr val="FF0000"/>
                </a:solidFill>
              </a:rPr>
              <a:t>l’esistenza di una normativa interna</a:t>
            </a:r>
            <a:r>
              <a:rPr lang="it-IT" dirty="0" smtClean="0"/>
              <a:t>: non solo funzionale all’attuazione della direttiva, ma anche </a:t>
            </a:r>
            <a:r>
              <a:rPr lang="it-IT" dirty="0" smtClean="0">
                <a:solidFill>
                  <a:srgbClr val="FF0000"/>
                </a:solidFill>
              </a:rPr>
              <a:t>preesistente</a:t>
            </a:r>
            <a:r>
              <a:rPr lang="it-IT" dirty="0" smtClean="0"/>
              <a:t> («tutto il diritto nazionale»: </a:t>
            </a:r>
            <a:r>
              <a:rPr lang="it-IT" i="1" u="sng" dirty="0" err="1" smtClean="0">
                <a:solidFill>
                  <a:srgbClr val="FF0000"/>
                </a:solidFill>
              </a:rPr>
              <a:t>Marleasing</a:t>
            </a:r>
            <a:r>
              <a:rPr lang="it-IT" dirty="0" smtClean="0"/>
              <a:t>, 13.11.1990, C-106/89: no ricorso alla </a:t>
            </a:r>
            <a:r>
              <a:rPr lang="it-IT" dirty="0" err="1" smtClean="0"/>
              <a:t>lex</a:t>
            </a:r>
            <a:r>
              <a:rPr lang="it-IT" dirty="0" smtClean="0"/>
              <a:t> </a:t>
            </a:r>
            <a:r>
              <a:rPr lang="it-IT" dirty="0" err="1" smtClean="0"/>
              <a:t>generalis</a:t>
            </a:r>
            <a:r>
              <a:rPr lang="it-IT" dirty="0" smtClean="0"/>
              <a:t> civilistica a supplenza di lacuna della </a:t>
            </a:r>
            <a:r>
              <a:rPr lang="it-IT" dirty="0" err="1" smtClean="0"/>
              <a:t>lex</a:t>
            </a:r>
            <a:r>
              <a:rPr lang="it-IT" dirty="0" smtClean="0"/>
              <a:t> </a:t>
            </a:r>
            <a:r>
              <a:rPr lang="it-IT" dirty="0" err="1" smtClean="0"/>
              <a:t>specialis</a:t>
            </a:r>
            <a:r>
              <a:rPr lang="it-IT" dirty="0" smtClean="0"/>
              <a:t>) o </a:t>
            </a:r>
            <a:r>
              <a:rPr lang="it-IT" dirty="0" smtClean="0">
                <a:solidFill>
                  <a:srgbClr val="FF0000"/>
                </a:solidFill>
              </a:rPr>
              <a:t>sopravvenuta alla fattispecie</a:t>
            </a:r>
            <a:r>
              <a:rPr lang="it-IT" dirty="0" smtClean="0"/>
              <a:t> nazionale (</a:t>
            </a:r>
            <a:r>
              <a:rPr lang="it-IT" i="1" u="sng" dirty="0" err="1">
                <a:solidFill>
                  <a:srgbClr val="FF0000"/>
                </a:solidFill>
              </a:rPr>
              <a:t>Elgafaji</a:t>
            </a:r>
            <a:r>
              <a:rPr lang="it-IT" dirty="0"/>
              <a:t>, 17.2.2009, </a:t>
            </a:r>
            <a:r>
              <a:rPr lang="it-IT" dirty="0" smtClean="0"/>
              <a:t>C-465/07: applicazione «retroattiva» della disciplina olandese di attuazione </a:t>
            </a:r>
            <a:r>
              <a:rPr lang="it-IT" u="sng" dirty="0" smtClean="0">
                <a:solidFill>
                  <a:srgbClr val="FF0000"/>
                </a:solidFill>
              </a:rPr>
              <a:t>postuma</a:t>
            </a:r>
            <a:r>
              <a:rPr lang="it-IT" dirty="0" smtClean="0"/>
              <a:t> della direttiva «qualifiche», che non impone al richiedente «protezione sussidiaria» di provare un «danno grave individuale» ma si accontenta della dimostrazione di una «situazione di violenza indiscriminata» che colpisce il ricorrente);</a:t>
            </a:r>
          </a:p>
          <a:p>
            <a:r>
              <a:rPr lang="it-IT" dirty="0" smtClean="0"/>
              <a:t>b) la </a:t>
            </a:r>
            <a:r>
              <a:rPr lang="it-IT" dirty="0" smtClean="0">
                <a:solidFill>
                  <a:srgbClr val="FF0000"/>
                </a:solidFill>
              </a:rPr>
              <a:t>previsione normativa interna di un «margine di discrezionalità»</a:t>
            </a:r>
            <a:r>
              <a:rPr lang="it-IT" dirty="0" smtClean="0"/>
              <a:t> (inammissibile una interpretazione «contra </a:t>
            </a:r>
            <a:r>
              <a:rPr lang="it-IT" dirty="0" err="1" smtClean="0"/>
              <a:t>legem</a:t>
            </a:r>
            <a:r>
              <a:rPr lang="it-IT" dirty="0" smtClean="0"/>
              <a:t>»): </a:t>
            </a:r>
            <a:r>
              <a:rPr lang="it-IT" i="1" u="sng" dirty="0" err="1">
                <a:solidFill>
                  <a:srgbClr val="FF0000"/>
                </a:solidFill>
              </a:rPr>
              <a:t>Kücükdeveci</a:t>
            </a:r>
            <a:r>
              <a:rPr lang="it-IT" dirty="0"/>
              <a:t>, 19.1.2010, </a:t>
            </a:r>
            <a:r>
              <a:rPr lang="it-IT" dirty="0" smtClean="0"/>
              <a:t>C-555/07 (la Corte esclude l’efficacia diretta della direttiva che vieta le discriminazioni in base all’età – direttiva 2000/78 – in </a:t>
            </a:r>
            <a:r>
              <a:rPr lang="it-IT" dirty="0"/>
              <a:t>quanto azionata </a:t>
            </a:r>
            <a:r>
              <a:rPr lang="it-IT" dirty="0" smtClean="0"/>
              <a:t>in </a:t>
            </a:r>
            <a:r>
              <a:rPr lang="it-IT" dirty="0"/>
              <a:t>una lite orizzontale contro l’impresa </a:t>
            </a:r>
            <a:r>
              <a:rPr lang="it-IT" dirty="0" err="1" smtClean="0"/>
              <a:t>Swedex</a:t>
            </a:r>
            <a:r>
              <a:rPr lang="it-IT" dirty="0" smtClean="0"/>
              <a:t>; ed esclude altresì il rimedio dell’interpretazione conforme; la norma interna «discriminatoria» in funzione dell’età di assunzione, che «esclude» dal computo dell’anzianità lavorativa ai fini della «portata» del termine di preavviso i periodi maturati prima del 25° anno di età del lavoratore, è norma che non lascia al giudice nazionale un «margine interpretativo» – art. 622 BGB tedesco)</a:t>
            </a:r>
            <a:endParaRPr lang="it-IT" dirty="0"/>
          </a:p>
          <a:p>
            <a:endParaRPr lang="it-IT" dirty="0"/>
          </a:p>
        </p:txBody>
      </p:sp>
    </p:spTree>
    <p:extLst>
      <p:ext uri="{BB962C8B-B14F-4D97-AF65-F5344CB8AC3E}">
        <p14:creationId xmlns:p14="http://schemas.microsoft.com/office/powerpoint/2010/main" val="11486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L’interpretazione conforme</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Esso </a:t>
            </a:r>
            <a:r>
              <a:rPr lang="it-IT" u="sng" dirty="0" smtClean="0">
                <a:solidFill>
                  <a:srgbClr val="FF0000"/>
                </a:solidFill>
              </a:rPr>
              <a:t>non s’applica</a:t>
            </a:r>
            <a:r>
              <a:rPr lang="it-IT" dirty="0" smtClean="0"/>
              <a:t>, inoltre:</a:t>
            </a:r>
          </a:p>
          <a:p>
            <a:r>
              <a:rPr lang="it-IT" dirty="0" smtClean="0"/>
              <a:t>c) prima della </a:t>
            </a:r>
            <a:r>
              <a:rPr lang="it-IT" u="sng" dirty="0" smtClean="0">
                <a:solidFill>
                  <a:srgbClr val="FF0000"/>
                </a:solidFill>
              </a:rPr>
              <a:t>vigenza/</a:t>
            </a:r>
            <a:r>
              <a:rPr lang="it-IT" u="sng" dirty="0" err="1" smtClean="0">
                <a:solidFill>
                  <a:srgbClr val="FF0000"/>
                </a:solidFill>
              </a:rPr>
              <a:t>invocabilità</a:t>
            </a:r>
            <a:r>
              <a:rPr lang="it-IT" dirty="0" smtClean="0"/>
              <a:t> della normativa europea a beneficio dei privati (necessità che il termine di attuazione della direttiva sia scaduto);</a:t>
            </a:r>
          </a:p>
          <a:p>
            <a:r>
              <a:rPr lang="it-IT" dirty="0" smtClean="0"/>
              <a:t>d) quando </a:t>
            </a:r>
            <a:r>
              <a:rPr lang="it-IT" u="sng" dirty="0" smtClean="0">
                <a:solidFill>
                  <a:srgbClr val="FF0000"/>
                </a:solidFill>
              </a:rPr>
              <a:t>vi si oppone un principio generale del diritto </a:t>
            </a:r>
            <a:r>
              <a:rPr lang="it-IT" dirty="0" smtClean="0"/>
              <a:t>o un diritto fondamentale (certezza del diritto; legalità dei reati e delle pene): </a:t>
            </a:r>
            <a:r>
              <a:rPr lang="it-IT" i="1" u="sng" dirty="0" err="1">
                <a:solidFill>
                  <a:srgbClr val="FF0000"/>
                </a:solidFill>
              </a:rPr>
              <a:t>Arcaro</a:t>
            </a:r>
            <a:r>
              <a:rPr lang="it-IT" dirty="0"/>
              <a:t>, 26.9.1996, </a:t>
            </a:r>
            <a:r>
              <a:rPr lang="it-IT" dirty="0" smtClean="0"/>
              <a:t>C-168/95 (assenza di autorizzazione per lo scarico di sostanze pericolose nei corsi d’acqua, autorizzazione che la normativa interna impone «solo per gli impianti industriali nuovi»; imputazione di </a:t>
            </a:r>
            <a:r>
              <a:rPr lang="it-IT" dirty="0" err="1" smtClean="0"/>
              <a:t>Arcaro</a:t>
            </a:r>
            <a:r>
              <a:rPr lang="it-IT" dirty="0" smtClean="0"/>
              <a:t> per gli scarichi di cadmio effettuato da un impianto industriale «esistente»; la direttiva rilevante non eccettua gli impianti industriali in questione; essa tuttavia </a:t>
            </a:r>
            <a:r>
              <a:rPr lang="it-IT" u="sng" dirty="0" smtClean="0">
                <a:solidFill>
                  <a:srgbClr val="FF0000"/>
                </a:solidFill>
              </a:rPr>
              <a:t>non può costituire «autonomo» presupposto per «determinare o aggravare» la responsabilità penale dei singoli </a:t>
            </a:r>
            <a:r>
              <a:rPr lang="it-IT" dirty="0" smtClean="0"/>
              <a:t>(v. anche </a:t>
            </a:r>
            <a:r>
              <a:rPr lang="it-IT" i="1" u="sng" dirty="0" err="1" smtClean="0">
                <a:solidFill>
                  <a:srgbClr val="FF0000"/>
                </a:solidFill>
              </a:rPr>
              <a:t>Caronna</a:t>
            </a:r>
            <a:r>
              <a:rPr lang="it-IT" dirty="0" smtClean="0"/>
              <a:t>, </a:t>
            </a:r>
            <a:r>
              <a:rPr lang="it-IT" dirty="0"/>
              <a:t>28.6.2012, </a:t>
            </a:r>
            <a:r>
              <a:rPr lang="it-IT" dirty="0" smtClean="0"/>
              <a:t>C-7/11: assenza di autorizzazione, richiesta dal diritto UE ma non dal diritto italiano, per la vendita all’ingrosso di medicinali; caso dei farmacisti, che dispongono di una autorizzazione per la vendita al dettaglio degli stessi; non azionabilità in un giudizio penale di detta assenza, pur contraria a direttiva UE) </a:t>
            </a:r>
            <a:endParaRPr lang="it-IT" dirty="0"/>
          </a:p>
        </p:txBody>
      </p:sp>
    </p:spTree>
    <p:extLst>
      <p:ext uri="{BB962C8B-B14F-4D97-AF65-F5344CB8AC3E}">
        <p14:creationId xmlns:p14="http://schemas.microsoft.com/office/powerpoint/2010/main" val="333113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Gli effetti interni «soggettivi» e «giudiziari» del diritto dell’Unione - Introduzione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Le norme europee sono di origine internazionale; tuttavia è superata la classica «separazione» o «dicotomia» fra effetti </a:t>
            </a:r>
            <a:r>
              <a:rPr lang="it-IT" u="sng" dirty="0" smtClean="0">
                <a:solidFill>
                  <a:srgbClr val="FF0000"/>
                </a:solidFill>
              </a:rPr>
              <a:t>internazionali e interni</a:t>
            </a:r>
            <a:r>
              <a:rPr lang="it-IT" u="sng" dirty="0" smtClean="0"/>
              <a:t> </a:t>
            </a:r>
            <a:r>
              <a:rPr lang="it-IT" dirty="0" smtClean="0"/>
              <a:t>(dipendenti, questi, anche e soprattutto dall’ordinamento nazionale dove le norme ricevono applicazione);</a:t>
            </a:r>
          </a:p>
          <a:p>
            <a:r>
              <a:rPr lang="it-IT" dirty="0" smtClean="0"/>
              <a:t>Il diritto dell’Unione sviluppa effetti anche nei </a:t>
            </a:r>
            <a:r>
              <a:rPr lang="it-IT" u="sng" dirty="0" smtClean="0">
                <a:solidFill>
                  <a:srgbClr val="FF0000"/>
                </a:solidFill>
              </a:rPr>
              <a:t>rapporti interni </a:t>
            </a:r>
            <a:r>
              <a:rPr lang="it-IT" dirty="0" smtClean="0"/>
              <a:t>agli ordinamenti statali: ed è una delle caratteristiche fondamentali del diritto UE. Detti effetti sono voluti dall’ordinamento e da esso «controllati» nei fini (principio di effettività, o di applicazione effettiva);</a:t>
            </a:r>
          </a:p>
          <a:p>
            <a:r>
              <a:rPr lang="it-IT" dirty="0" smtClean="0"/>
              <a:t>In conseguenza il diritto europeo disciplina a) i presupposti dell’efficacia interna delle sue norme; b) le conseguenze di detta efficacia (dimensione giudiziaria dei «rimedi»); e c) le «garanzie strumentali» ad essa (primato e garanzie processuali). L’applicazione di detti istituti (non codificati) pertiene al </a:t>
            </a:r>
            <a:r>
              <a:rPr lang="it-IT" u="sng" dirty="0" smtClean="0">
                <a:solidFill>
                  <a:srgbClr val="FF0000"/>
                </a:solidFill>
              </a:rPr>
              <a:t>giudice nazionale</a:t>
            </a:r>
            <a:r>
              <a:rPr lang="it-IT" dirty="0" smtClean="0">
                <a:solidFill>
                  <a:srgbClr val="FF0000"/>
                </a:solidFill>
              </a:rPr>
              <a:t> (</a:t>
            </a:r>
            <a:r>
              <a:rPr lang="it-IT" u="sng" dirty="0" smtClean="0">
                <a:solidFill>
                  <a:srgbClr val="FF0000"/>
                </a:solidFill>
              </a:rPr>
              <a:t>efficacia giudiziaria</a:t>
            </a:r>
            <a:r>
              <a:rPr lang="it-IT" dirty="0" smtClean="0">
                <a:solidFill>
                  <a:srgbClr val="FF0000"/>
                </a:solidFill>
              </a:rPr>
              <a:t>»)</a:t>
            </a:r>
          </a:p>
          <a:p>
            <a:r>
              <a:rPr lang="it-IT" dirty="0" smtClean="0"/>
              <a:t>Due gli scopi rilevanti: a) </a:t>
            </a:r>
            <a:r>
              <a:rPr lang="it-IT" u="sng" dirty="0" smtClean="0">
                <a:solidFill>
                  <a:srgbClr val="FF0000"/>
                </a:solidFill>
              </a:rPr>
              <a:t>garantire l’effettività e l’applicazione uniforme </a:t>
            </a:r>
            <a:r>
              <a:rPr lang="it-IT" dirty="0" smtClean="0"/>
              <a:t>del diritto dell’Unione; e b) </a:t>
            </a:r>
            <a:r>
              <a:rPr lang="it-IT" u="sng" dirty="0" smtClean="0">
                <a:solidFill>
                  <a:srgbClr val="FF0000"/>
                </a:solidFill>
              </a:rPr>
              <a:t>arricchire la dimensione giuridica soggettiva del singolo </a:t>
            </a:r>
            <a:r>
              <a:rPr lang="it-IT" dirty="0" smtClean="0"/>
              <a:t>(il singolo e il «private </a:t>
            </a:r>
            <a:r>
              <a:rPr lang="it-IT" dirty="0" err="1" smtClean="0"/>
              <a:t>enforcement</a:t>
            </a:r>
            <a:r>
              <a:rPr lang="it-IT" dirty="0" smtClean="0"/>
              <a:t>» del diritto europeo: vedi specialmente concorrenza e aiuti);</a:t>
            </a:r>
            <a:endParaRPr lang="it-IT" dirty="0"/>
          </a:p>
        </p:txBody>
      </p:sp>
    </p:spTree>
    <p:extLst>
      <p:ext uri="{BB962C8B-B14F-4D97-AF65-F5344CB8AC3E}">
        <p14:creationId xmlns:p14="http://schemas.microsoft.com/office/powerpoint/2010/main" val="2162306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L’interpretazione conforme</a:t>
            </a:r>
            <a:endParaRPr lang="it-IT" dirty="0"/>
          </a:p>
        </p:txBody>
      </p:sp>
      <p:sp>
        <p:nvSpPr>
          <p:cNvPr id="3" name="Segnaposto contenuto 2"/>
          <p:cNvSpPr>
            <a:spLocks noGrp="1"/>
          </p:cNvSpPr>
          <p:nvPr>
            <p:ph idx="1"/>
          </p:nvPr>
        </p:nvSpPr>
        <p:spPr/>
        <p:txBody>
          <a:bodyPr>
            <a:normAutofit fontScale="92500"/>
          </a:bodyPr>
          <a:lstStyle/>
          <a:p>
            <a:r>
              <a:rPr lang="it-IT" dirty="0" smtClean="0"/>
              <a:t>e) mere </a:t>
            </a:r>
            <a:r>
              <a:rPr lang="it-IT" u="sng" dirty="0" smtClean="0">
                <a:solidFill>
                  <a:srgbClr val="FF0000"/>
                </a:solidFill>
              </a:rPr>
              <a:t>conseguenze procedurali penali</a:t>
            </a:r>
            <a:r>
              <a:rPr lang="it-IT" dirty="0" smtClean="0"/>
              <a:t> possono darsi, pur nel rispetto del principio del processo (penale) equo ex art. 47 Carta: </a:t>
            </a:r>
            <a:r>
              <a:rPr lang="it-IT" i="1" u="sng" dirty="0" err="1">
                <a:solidFill>
                  <a:srgbClr val="FF0000"/>
                </a:solidFill>
              </a:rPr>
              <a:t>Pupino</a:t>
            </a:r>
            <a:r>
              <a:rPr lang="it-IT" dirty="0"/>
              <a:t>, 16.6.2005, </a:t>
            </a:r>
            <a:r>
              <a:rPr lang="it-IT" dirty="0" smtClean="0"/>
              <a:t>C-105/03: interpretazione estensiva della «portata» dell’istituto dell’«incidente probatorio», sebbene derogatorio, nel processo italiano, rispetto al principio dell’assunzione delle prove nel dibattimento e in contraddittorio con l’accusato; ciò al fine di garantire l’attuazione, in via interpretativa, della protezione della vittima </a:t>
            </a:r>
            <a:r>
              <a:rPr lang="it-IT" dirty="0"/>
              <a:t>nel processo </a:t>
            </a:r>
            <a:r>
              <a:rPr lang="it-IT" dirty="0" smtClean="0"/>
              <a:t>penale, rispetto al «trauma» della deposizione in pubblica udienza; </a:t>
            </a:r>
          </a:p>
          <a:p>
            <a:r>
              <a:rPr lang="it-IT" dirty="0" smtClean="0"/>
              <a:t>secondo la Corte </a:t>
            </a:r>
            <a:r>
              <a:rPr lang="it-IT" i="1" dirty="0" smtClean="0">
                <a:solidFill>
                  <a:srgbClr val="FF0000"/>
                </a:solidFill>
              </a:rPr>
              <a:t>detto istituto non verte </a:t>
            </a:r>
            <a:r>
              <a:rPr lang="it-IT" i="1" dirty="0">
                <a:solidFill>
                  <a:srgbClr val="FF0000"/>
                </a:solidFill>
              </a:rPr>
              <a:t>sulla portata della responsabilità penale dell’interessata</a:t>
            </a:r>
            <a:r>
              <a:rPr lang="it-IT" dirty="0"/>
              <a:t>, ma sullo svolgimento del procedimento e sulle modalità di assunzione della </a:t>
            </a:r>
            <a:r>
              <a:rPr lang="it-IT" dirty="0" smtClean="0"/>
              <a:t>prova, nella specie applicate nel processo relativo a </a:t>
            </a:r>
            <a:r>
              <a:rPr lang="it-IT" dirty="0"/>
              <a:t>un’insegnante accusata di «abuso dei mezzi di disciplina e lesioni personali</a:t>
            </a:r>
            <a:r>
              <a:rPr lang="it-IT" dirty="0" smtClean="0"/>
              <a:t>» a danno di minori</a:t>
            </a:r>
            <a:endParaRPr lang="it-IT" dirty="0"/>
          </a:p>
        </p:txBody>
      </p:sp>
    </p:spTree>
    <p:extLst>
      <p:ext uri="{BB962C8B-B14F-4D97-AF65-F5344CB8AC3E}">
        <p14:creationId xmlns:p14="http://schemas.microsoft.com/office/powerpoint/2010/main" val="3267520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risarcimento del danno</a:t>
            </a:r>
            <a:endParaRPr lang="it-IT" dirty="0"/>
          </a:p>
        </p:txBody>
      </p:sp>
      <p:sp>
        <p:nvSpPr>
          <p:cNvPr id="3" name="Segnaposto contenuto 2"/>
          <p:cNvSpPr>
            <a:spLocks noGrp="1"/>
          </p:cNvSpPr>
          <p:nvPr>
            <p:ph idx="1"/>
          </p:nvPr>
        </p:nvSpPr>
        <p:spPr/>
        <p:txBody>
          <a:bodyPr>
            <a:normAutofit fontScale="92500"/>
          </a:bodyPr>
          <a:lstStyle/>
          <a:p>
            <a:r>
              <a:rPr lang="it-IT" dirty="0" smtClean="0"/>
              <a:t>Obbligo dello Stato (soggetto di diritto pubblico) di risarcire il danno causato ai singoli a seguito di violazione del diritto dell’Unione; rimedio generale imposto dal diritto dell’Unione («corollario» dell’effetto diretto del diritto europeo: </a:t>
            </a:r>
            <a:r>
              <a:rPr lang="it-IT" i="1" u="sng" dirty="0">
                <a:solidFill>
                  <a:srgbClr val="FF0000"/>
                </a:solidFill>
              </a:rPr>
              <a:t>Brasserie </a:t>
            </a:r>
            <a:r>
              <a:rPr lang="it-IT" i="1" u="sng" dirty="0" err="1">
                <a:solidFill>
                  <a:srgbClr val="FF0000"/>
                </a:solidFill>
              </a:rPr>
              <a:t>du</a:t>
            </a:r>
            <a:r>
              <a:rPr lang="it-IT" i="1" u="sng" dirty="0">
                <a:solidFill>
                  <a:srgbClr val="FF0000"/>
                </a:solidFill>
              </a:rPr>
              <a:t> </a:t>
            </a:r>
            <a:r>
              <a:rPr lang="it-IT" i="1" u="sng" dirty="0" err="1">
                <a:solidFill>
                  <a:srgbClr val="FF0000"/>
                </a:solidFill>
              </a:rPr>
              <a:t>Pēcheur</a:t>
            </a:r>
            <a:r>
              <a:rPr lang="it-IT" dirty="0"/>
              <a:t>, 5.3.1996, C-46/93 e </a:t>
            </a:r>
            <a:r>
              <a:rPr lang="it-IT" dirty="0" smtClean="0"/>
              <a:t>C-48/93);</a:t>
            </a:r>
          </a:p>
          <a:p>
            <a:r>
              <a:rPr lang="it-IT" dirty="0" smtClean="0"/>
              <a:t>Obbligo dello Stato di rimediare, per equivalenti, alla violazione del diritto UE, in caso di mancata o scorretta trasposizione di direttiva «</a:t>
            </a:r>
            <a:r>
              <a:rPr lang="it-IT" i="1" dirty="0" smtClean="0">
                <a:solidFill>
                  <a:srgbClr val="FF0000"/>
                </a:solidFill>
              </a:rPr>
              <a:t>non direttamente efficace</a:t>
            </a:r>
            <a:r>
              <a:rPr lang="it-IT" dirty="0" smtClean="0"/>
              <a:t>» (violazione originaria imputabile a omissione o illecito dello «Stato legislatore»): </a:t>
            </a:r>
            <a:r>
              <a:rPr lang="it-IT" i="1" u="sng" dirty="0" err="1" smtClean="0">
                <a:solidFill>
                  <a:srgbClr val="FF0000"/>
                </a:solidFill>
              </a:rPr>
              <a:t>Francovich</a:t>
            </a:r>
            <a:r>
              <a:rPr lang="it-IT" i="1" u="sng" dirty="0" smtClean="0">
                <a:solidFill>
                  <a:srgbClr val="FF0000"/>
                </a:solidFill>
              </a:rPr>
              <a:t> e Bonifaci</a:t>
            </a:r>
            <a:r>
              <a:rPr lang="it-IT" dirty="0" smtClean="0"/>
              <a:t>, </a:t>
            </a:r>
            <a:r>
              <a:rPr lang="it-IT" dirty="0"/>
              <a:t>19.11.1991, C-6/90 e </a:t>
            </a:r>
            <a:r>
              <a:rPr lang="it-IT" dirty="0" smtClean="0"/>
              <a:t>C-9/90, o di scorretta applicazione del diritto dell’Unione (</a:t>
            </a:r>
            <a:r>
              <a:rPr lang="it-IT" i="1" u="sng" dirty="0">
                <a:solidFill>
                  <a:srgbClr val="FF0000"/>
                </a:solidFill>
              </a:rPr>
              <a:t>Gerhard </a:t>
            </a:r>
            <a:r>
              <a:rPr lang="it-IT" i="1" u="sng" dirty="0" err="1">
                <a:solidFill>
                  <a:srgbClr val="FF0000"/>
                </a:solidFill>
              </a:rPr>
              <a:t>Köbler</a:t>
            </a:r>
            <a:r>
              <a:rPr lang="it-IT" i="1" u="sng" dirty="0">
                <a:solidFill>
                  <a:srgbClr val="FF0000"/>
                </a:solidFill>
              </a:rPr>
              <a:t> contro </a:t>
            </a:r>
            <a:r>
              <a:rPr lang="it-IT" i="1" u="sng" dirty="0" err="1">
                <a:solidFill>
                  <a:srgbClr val="FF0000"/>
                </a:solidFill>
              </a:rPr>
              <a:t>Republik</a:t>
            </a:r>
            <a:r>
              <a:rPr lang="it-IT" i="1" u="sng" dirty="0">
                <a:solidFill>
                  <a:srgbClr val="FF0000"/>
                </a:solidFill>
              </a:rPr>
              <a:t> </a:t>
            </a:r>
            <a:r>
              <a:rPr lang="it-IT" i="1" u="sng" dirty="0" err="1" smtClean="0">
                <a:solidFill>
                  <a:srgbClr val="FF0000"/>
                </a:solidFill>
              </a:rPr>
              <a:t>Österreich</a:t>
            </a:r>
            <a:r>
              <a:rPr lang="it-IT" dirty="0" smtClean="0"/>
              <a:t>, 30.9.2003, </a:t>
            </a:r>
            <a:r>
              <a:rPr lang="it-IT" dirty="0"/>
              <a:t>C-224/01</a:t>
            </a:r>
            <a:r>
              <a:rPr lang="it-IT" dirty="0" smtClean="0"/>
              <a:t>)</a:t>
            </a:r>
          </a:p>
          <a:p>
            <a:r>
              <a:rPr lang="it-IT" dirty="0" smtClean="0"/>
              <a:t>Tutti gli organi dello Stato possono «materializzare», con il loro comportamento, la responsabilità (anche i giudici);</a:t>
            </a:r>
            <a:endParaRPr lang="it-IT" dirty="0"/>
          </a:p>
        </p:txBody>
      </p:sp>
    </p:spTree>
    <p:extLst>
      <p:ext uri="{BB962C8B-B14F-4D97-AF65-F5344CB8AC3E}">
        <p14:creationId xmlns:p14="http://schemas.microsoft.com/office/powerpoint/2010/main" val="2537956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risarcimento del danno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Le «condizioni minime» per il sorgere del diritto al risarcimento del danno «a beneficio dei singoli» (e avverso la pubblica autorità):</a:t>
            </a:r>
          </a:p>
          <a:p>
            <a:r>
              <a:rPr lang="it-IT" dirty="0"/>
              <a:t>a) la norma UE deve essere </a:t>
            </a:r>
            <a:r>
              <a:rPr lang="it-IT" u="sng" dirty="0">
                <a:solidFill>
                  <a:srgbClr val="FF0000"/>
                </a:solidFill>
              </a:rPr>
              <a:t>diretta (preordinata) a conferire diritti ai </a:t>
            </a:r>
            <a:r>
              <a:rPr lang="it-IT" u="sng" dirty="0" smtClean="0">
                <a:solidFill>
                  <a:srgbClr val="FF0000"/>
                </a:solidFill>
              </a:rPr>
              <a:t>singoli</a:t>
            </a:r>
            <a:r>
              <a:rPr lang="it-IT" dirty="0" smtClean="0"/>
              <a:t> (anche «aspettative di diritto», ovvero posizioni qualificabili in Italia come «interesse legittimo»: </a:t>
            </a:r>
            <a:r>
              <a:rPr lang="it-IT" i="1" u="sng" dirty="0" err="1">
                <a:solidFill>
                  <a:srgbClr val="FF0000"/>
                </a:solidFill>
              </a:rPr>
              <a:t>Delena</a:t>
            </a:r>
            <a:r>
              <a:rPr lang="it-IT" i="1" u="sng" dirty="0">
                <a:solidFill>
                  <a:srgbClr val="FF0000"/>
                </a:solidFill>
              </a:rPr>
              <a:t> Wells c. </a:t>
            </a:r>
            <a:r>
              <a:rPr lang="it-IT" i="1" u="sng" dirty="0" err="1">
                <a:solidFill>
                  <a:srgbClr val="FF0000"/>
                </a:solidFill>
              </a:rPr>
              <a:t>Secretary</a:t>
            </a:r>
            <a:r>
              <a:rPr lang="it-IT" i="1" u="sng" dirty="0">
                <a:solidFill>
                  <a:srgbClr val="FF0000"/>
                </a:solidFill>
              </a:rPr>
              <a:t> of State for </a:t>
            </a:r>
            <a:r>
              <a:rPr lang="it-IT" i="1" u="sng" dirty="0" err="1">
                <a:solidFill>
                  <a:srgbClr val="FF0000"/>
                </a:solidFill>
              </a:rPr>
              <a:t>Transport</a:t>
            </a:r>
            <a:r>
              <a:rPr lang="it-IT" i="1" u="sng" dirty="0">
                <a:solidFill>
                  <a:srgbClr val="FF0000"/>
                </a:solidFill>
              </a:rPr>
              <a:t>, Local </a:t>
            </a:r>
            <a:r>
              <a:rPr lang="it-IT" i="1" u="sng" dirty="0" err="1">
                <a:solidFill>
                  <a:srgbClr val="FF0000"/>
                </a:solidFill>
              </a:rPr>
              <a:t>Government</a:t>
            </a:r>
            <a:r>
              <a:rPr lang="it-IT" i="1" u="sng" dirty="0">
                <a:solidFill>
                  <a:srgbClr val="FF0000"/>
                </a:solidFill>
              </a:rPr>
              <a:t> and the </a:t>
            </a:r>
            <a:r>
              <a:rPr lang="it-IT" i="1" u="sng" dirty="0" err="1">
                <a:solidFill>
                  <a:srgbClr val="FF0000"/>
                </a:solidFill>
              </a:rPr>
              <a:t>Regions</a:t>
            </a:r>
            <a:r>
              <a:rPr lang="it-IT" i="1" dirty="0"/>
              <a:t>, </a:t>
            </a:r>
            <a:r>
              <a:rPr lang="it-IT" dirty="0"/>
              <a:t>7.1.2004, </a:t>
            </a:r>
            <a:r>
              <a:rPr lang="it-IT" dirty="0" smtClean="0"/>
              <a:t>C-201/02); </a:t>
            </a:r>
          </a:p>
          <a:p>
            <a:r>
              <a:rPr lang="it-IT" dirty="0" smtClean="0"/>
              <a:t>b) </a:t>
            </a:r>
            <a:r>
              <a:rPr lang="it-IT" dirty="0"/>
              <a:t>La </a:t>
            </a:r>
            <a:r>
              <a:rPr lang="it-IT" b="1" dirty="0"/>
              <a:t>violazione</a:t>
            </a:r>
            <a:r>
              <a:rPr lang="it-IT" dirty="0"/>
              <a:t> del diritto UE dev’essere </a:t>
            </a:r>
            <a:r>
              <a:rPr lang="it-IT" u="sng" dirty="0">
                <a:solidFill>
                  <a:srgbClr val="FF0000"/>
                </a:solidFill>
              </a:rPr>
              <a:t>sufficientemente </a:t>
            </a:r>
            <a:r>
              <a:rPr lang="it-IT" b="1" u="sng" dirty="0">
                <a:solidFill>
                  <a:srgbClr val="FF0000"/>
                </a:solidFill>
              </a:rPr>
              <a:t>grave e manifesta</a:t>
            </a:r>
            <a:r>
              <a:rPr lang="it-IT" dirty="0"/>
              <a:t> (maggiore è la discrezionalità dell'autorità nazionale, minore è la possibilità di veder soddisfatta tale condizione</a:t>
            </a:r>
            <a:r>
              <a:rPr lang="it-IT" dirty="0" smtClean="0"/>
              <a:t>); nel caso dei giudici deve sfiorare l’arbitrario;</a:t>
            </a:r>
          </a:p>
          <a:p>
            <a:r>
              <a:rPr lang="it-IT" dirty="0" smtClean="0"/>
              <a:t>c) Deve sussistere </a:t>
            </a:r>
            <a:r>
              <a:rPr lang="it-IT" dirty="0"/>
              <a:t>un </a:t>
            </a:r>
            <a:r>
              <a:rPr lang="it-IT" b="1" u="sng" dirty="0">
                <a:solidFill>
                  <a:srgbClr val="FF0000"/>
                </a:solidFill>
              </a:rPr>
              <a:t>nesso di causalità</a:t>
            </a:r>
            <a:r>
              <a:rPr lang="it-IT" u="sng" dirty="0">
                <a:solidFill>
                  <a:srgbClr val="FF0000"/>
                </a:solidFill>
              </a:rPr>
              <a:t> diretto</a:t>
            </a:r>
            <a:r>
              <a:rPr lang="it-IT" dirty="0"/>
              <a:t> tra la violazione e il </a:t>
            </a:r>
            <a:r>
              <a:rPr lang="it-IT" dirty="0" smtClean="0"/>
              <a:t>danno (in circostanze particolari non sono esclusi i «danni indiretti o collaterali»: </a:t>
            </a:r>
            <a:r>
              <a:rPr lang="it-IT" i="1" u="sng" dirty="0" err="1">
                <a:solidFill>
                  <a:srgbClr val="FF0000"/>
                </a:solidFill>
              </a:rPr>
              <a:t>Kone</a:t>
            </a:r>
            <a:r>
              <a:rPr lang="it-IT" i="1" u="sng" dirty="0">
                <a:solidFill>
                  <a:srgbClr val="FF0000"/>
                </a:solidFill>
              </a:rPr>
              <a:t> AG (</a:t>
            </a:r>
            <a:r>
              <a:rPr lang="it-IT" i="1" u="sng" dirty="0" smtClean="0">
                <a:solidFill>
                  <a:srgbClr val="FF0000"/>
                </a:solidFill>
              </a:rPr>
              <a:t>Otis)</a:t>
            </a:r>
            <a:r>
              <a:rPr lang="it-IT" dirty="0" smtClean="0"/>
              <a:t>, </a:t>
            </a:r>
            <a:r>
              <a:rPr lang="it-IT" dirty="0"/>
              <a:t>5.6.2014, </a:t>
            </a:r>
            <a:r>
              <a:rPr lang="it-IT" dirty="0" smtClean="0"/>
              <a:t>C-557/12: caso speciale dell’illecito antitrust nelle «relazioni orizzontali»)</a:t>
            </a:r>
            <a:endParaRPr lang="it-IT" dirty="0"/>
          </a:p>
        </p:txBody>
      </p:sp>
    </p:spTree>
    <p:extLst>
      <p:ext uri="{BB962C8B-B14F-4D97-AF65-F5344CB8AC3E}">
        <p14:creationId xmlns:p14="http://schemas.microsoft.com/office/powerpoint/2010/main" val="3458109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risarcimento del danno</a:t>
            </a:r>
            <a:endParaRPr lang="it-IT" dirty="0"/>
          </a:p>
        </p:txBody>
      </p:sp>
      <p:sp>
        <p:nvSpPr>
          <p:cNvPr id="3" name="Segnaposto contenuto 2"/>
          <p:cNvSpPr>
            <a:spLocks noGrp="1"/>
          </p:cNvSpPr>
          <p:nvPr>
            <p:ph idx="1"/>
          </p:nvPr>
        </p:nvSpPr>
        <p:spPr/>
        <p:txBody>
          <a:bodyPr/>
          <a:lstStyle/>
          <a:p>
            <a:r>
              <a:rPr lang="it-IT" dirty="0" smtClean="0"/>
              <a:t>Dette condizioni sono «</a:t>
            </a:r>
            <a:r>
              <a:rPr lang="it-IT" dirty="0" smtClean="0">
                <a:solidFill>
                  <a:srgbClr val="FF0000"/>
                </a:solidFill>
              </a:rPr>
              <a:t>necessarie e sufficienti</a:t>
            </a:r>
            <a:r>
              <a:rPr lang="it-IT" dirty="0" smtClean="0"/>
              <a:t>»: lo Stato può tuttavia dettare un regime </a:t>
            </a:r>
            <a:r>
              <a:rPr lang="it-IT" dirty="0" smtClean="0">
                <a:solidFill>
                  <a:srgbClr val="FF0000"/>
                </a:solidFill>
              </a:rPr>
              <a:t>più favorevole </a:t>
            </a:r>
            <a:r>
              <a:rPr lang="it-IT" dirty="0" smtClean="0"/>
              <a:t>(</a:t>
            </a:r>
            <a:r>
              <a:rPr lang="it-IT" dirty="0" smtClean="0">
                <a:solidFill>
                  <a:srgbClr val="FF0000"/>
                </a:solidFill>
              </a:rPr>
              <a:t>non più gravoso</a:t>
            </a:r>
            <a:r>
              <a:rPr lang="it-IT" dirty="0" smtClean="0"/>
              <a:t>: inammissibilità di condizioni «sostanziali» tipo dolo o colpa del soggetto agente);</a:t>
            </a:r>
          </a:p>
          <a:p>
            <a:r>
              <a:rPr lang="it-IT" dirty="0" smtClean="0"/>
              <a:t>Nota bene: </a:t>
            </a:r>
            <a:r>
              <a:rPr lang="it-IT" u="heavy" dirty="0" smtClean="0"/>
              <a:t>normative </a:t>
            </a:r>
            <a:r>
              <a:rPr lang="it-IT" u="heavy" dirty="0"/>
              <a:t>settoriali</a:t>
            </a:r>
            <a:r>
              <a:rPr lang="it-IT" dirty="0"/>
              <a:t> del diritto dell’Unione </a:t>
            </a:r>
            <a:r>
              <a:rPr lang="it-IT" dirty="0" smtClean="0"/>
              <a:t>possono </a:t>
            </a:r>
            <a:r>
              <a:rPr lang="it-IT" dirty="0"/>
              <a:t>prevedere regimi di </a:t>
            </a:r>
            <a:r>
              <a:rPr lang="it-IT" i="1" dirty="0" err="1"/>
              <a:t>responsabiltà</a:t>
            </a:r>
            <a:r>
              <a:rPr lang="it-IT" i="1" dirty="0"/>
              <a:t> attenuata o per colpa </a:t>
            </a:r>
            <a:r>
              <a:rPr lang="it-IT" i="1" dirty="0" smtClean="0"/>
              <a:t>(dei </a:t>
            </a:r>
            <a:r>
              <a:rPr lang="it-IT" i="1" dirty="0"/>
              <a:t>singoli</a:t>
            </a:r>
            <a:r>
              <a:rPr lang="it-IT" dirty="0"/>
              <a:t>, per esempio solo per negligenza o per inadempienza intenzionale, e anche per il fatto commissivo o omissivo del </a:t>
            </a:r>
            <a:r>
              <a:rPr lang="it-IT" dirty="0" smtClean="0"/>
              <a:t>terzo)</a:t>
            </a:r>
          </a:p>
          <a:p>
            <a:r>
              <a:rPr lang="it-IT" dirty="0" smtClean="0"/>
              <a:t>Le </a:t>
            </a:r>
            <a:r>
              <a:rPr lang="it-IT" u="sng" dirty="0" smtClean="0">
                <a:solidFill>
                  <a:srgbClr val="FF0000"/>
                </a:solidFill>
              </a:rPr>
              <a:t>condizioni processuali </a:t>
            </a:r>
            <a:r>
              <a:rPr lang="it-IT" dirty="0" smtClean="0"/>
              <a:t>(giudice competente, termini per ricorrere, mezzi di prova ecc.) e le condizioni sostanziali </a:t>
            </a:r>
            <a:r>
              <a:rPr lang="it-IT" u="sng" dirty="0" smtClean="0">
                <a:solidFill>
                  <a:srgbClr val="FF0000"/>
                </a:solidFill>
              </a:rPr>
              <a:t>accessorie</a:t>
            </a:r>
            <a:r>
              <a:rPr lang="it-IT" dirty="0" smtClean="0"/>
              <a:t> sono disciplinate dal diritto interno (vedi tutela processuale dei singoli)</a:t>
            </a:r>
            <a:endParaRPr lang="it-IT" dirty="0"/>
          </a:p>
        </p:txBody>
      </p:sp>
    </p:spTree>
    <p:extLst>
      <p:ext uri="{BB962C8B-B14F-4D97-AF65-F5344CB8AC3E}">
        <p14:creationId xmlns:p14="http://schemas.microsoft.com/office/powerpoint/2010/main" val="128068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primato del diritto dell’Unione: il fondamento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Ove il conflitto tra diritto interno e diritto dell’Unione sia accertato (vedi interpretazione conforme), esso va risolto in base al principio del «primato» del diritto dell’Unione («direttamente efficace»)</a:t>
            </a:r>
          </a:p>
          <a:p>
            <a:r>
              <a:rPr lang="it-IT" dirty="0"/>
              <a:t>Ratio: </a:t>
            </a:r>
            <a:r>
              <a:rPr lang="it-IT" u="sng" dirty="0">
                <a:solidFill>
                  <a:srgbClr val="FF0000"/>
                </a:solidFill>
              </a:rPr>
              <a:t>irrevocabilità</a:t>
            </a:r>
            <a:r>
              <a:rPr lang="it-IT" dirty="0"/>
              <a:t> degli impegni assunti con i Trattati di integrazione, </a:t>
            </a:r>
            <a:r>
              <a:rPr lang="it-IT" u="sng" dirty="0">
                <a:solidFill>
                  <a:srgbClr val="FF0000"/>
                </a:solidFill>
              </a:rPr>
              <a:t>applicazione uniforme</a:t>
            </a:r>
            <a:r>
              <a:rPr lang="it-IT" dirty="0"/>
              <a:t> del diritto UE (</a:t>
            </a:r>
            <a:r>
              <a:rPr lang="it-IT" i="1" u="sng" dirty="0">
                <a:solidFill>
                  <a:srgbClr val="FF0000"/>
                </a:solidFill>
              </a:rPr>
              <a:t>Costa c. Enel</a:t>
            </a:r>
            <a:r>
              <a:rPr lang="it-IT" dirty="0"/>
              <a:t>, 15.7.1964, 6/64</a:t>
            </a:r>
            <a:r>
              <a:rPr lang="it-IT" dirty="0" smtClean="0"/>
              <a:t>): «...</a:t>
            </a:r>
            <a:r>
              <a:rPr lang="it-IT" dirty="0"/>
              <a:t>Istituendo una Comunità, ...[gli Stati membri] hanno limitato, sia pure in campi circoscritti, i loro poteri sovrani e creato quindi un complesso di diritto vincolante per </a:t>
            </a:r>
            <a:r>
              <a:rPr lang="it-IT" dirty="0" err="1"/>
              <a:t>per</a:t>
            </a:r>
            <a:r>
              <a:rPr lang="it-IT" dirty="0"/>
              <a:t> i loro cittadini e per loro stessi</a:t>
            </a:r>
            <a:r>
              <a:rPr lang="it-IT" dirty="0" smtClean="0"/>
              <a:t>»; «</a:t>
            </a:r>
            <a:r>
              <a:rPr lang="it-IT" dirty="0"/>
              <a:t>Tale integrazione nel diritto di ciascuno Stato membro di norme che promanano da fonti comunitarie e, più in generale, lo spirito e i termini del Trattato, </a:t>
            </a:r>
            <a:r>
              <a:rPr lang="it-IT" i="1" dirty="0">
                <a:solidFill>
                  <a:srgbClr val="FF0000"/>
                </a:solidFill>
              </a:rPr>
              <a:t>hanno per corollario l'impossibilità per gli Stati di far prevalere, contro un ordinamento giuridico da essi accettato a condizione di reciprocità, un provvedimento unilaterale ulteriore</a:t>
            </a:r>
            <a:r>
              <a:rPr lang="it-IT" dirty="0"/>
              <a:t>, il quale pertanto non potrà essere </a:t>
            </a:r>
            <a:r>
              <a:rPr lang="it-IT" dirty="0" smtClean="0"/>
              <a:t>opponibile»</a:t>
            </a:r>
          </a:p>
          <a:p>
            <a:r>
              <a:rPr lang="it-IT" dirty="0"/>
              <a:t>I</a:t>
            </a:r>
            <a:r>
              <a:rPr lang="it-IT" dirty="0" smtClean="0"/>
              <a:t>stituto </a:t>
            </a:r>
            <a:r>
              <a:rPr lang="it-IT" dirty="0"/>
              <a:t>fondamentale di diritto primario «non scritto» e a </a:t>
            </a:r>
            <a:r>
              <a:rPr lang="it-IT" u="sng" dirty="0">
                <a:solidFill>
                  <a:srgbClr val="FF0000"/>
                </a:solidFill>
              </a:rPr>
              <a:t>carattere strumentale </a:t>
            </a:r>
            <a:r>
              <a:rPr lang="it-IT" dirty="0"/>
              <a:t>(espressione dell’</a:t>
            </a:r>
            <a:r>
              <a:rPr lang="it-IT" u="sng" dirty="0">
                <a:solidFill>
                  <a:srgbClr val="FF0000"/>
                </a:solidFill>
              </a:rPr>
              <a:t>effettività</a:t>
            </a:r>
            <a:r>
              <a:rPr lang="it-IT" dirty="0"/>
              <a:t> del diritto UE). Nei trattati di esso vi è solo menzione nella </a:t>
            </a:r>
            <a:r>
              <a:rPr lang="it-IT" u="sng" dirty="0">
                <a:solidFill>
                  <a:srgbClr val="FF0000"/>
                </a:solidFill>
              </a:rPr>
              <a:t>Dichiarazione n. 17 della CIG relativa al primato</a:t>
            </a:r>
            <a:r>
              <a:rPr lang="it-IT" dirty="0"/>
              <a:t>: «La conferenza </a:t>
            </a:r>
            <a:r>
              <a:rPr lang="it-IT" i="1" dirty="0"/>
              <a:t>ricorda che, per giurisprudenza costante della Corte di giustizia dell’Unione europea, i trattati e il diritto adottato dall’Unione sulla base dei trattati prevalgono sul diritto degli Stati membri alle condizioni stabilite dalla summenzionata giurisprudenza</a:t>
            </a:r>
            <a:r>
              <a:rPr lang="it-IT" dirty="0"/>
              <a:t>».</a:t>
            </a:r>
            <a:endParaRPr lang="it-IT" dirty="0"/>
          </a:p>
          <a:p>
            <a:endParaRPr lang="it-IT" dirty="0"/>
          </a:p>
        </p:txBody>
      </p:sp>
    </p:spTree>
    <p:extLst>
      <p:ext uri="{BB962C8B-B14F-4D97-AF65-F5344CB8AC3E}">
        <p14:creationId xmlns:p14="http://schemas.microsoft.com/office/powerpoint/2010/main" val="2304073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primato del diritto dell’Unione: i presupposti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Il primato è garanzia di effettività delle norme provviste di</a:t>
            </a:r>
            <a:r>
              <a:rPr lang="it-IT" dirty="0" smtClean="0">
                <a:solidFill>
                  <a:srgbClr val="FF0000"/>
                </a:solidFill>
              </a:rPr>
              <a:t> </a:t>
            </a:r>
            <a:r>
              <a:rPr lang="it-IT" u="sng" dirty="0">
                <a:solidFill>
                  <a:srgbClr val="FF0000"/>
                </a:solidFill>
              </a:rPr>
              <a:t>efficacia </a:t>
            </a:r>
            <a:r>
              <a:rPr lang="it-IT" u="sng" dirty="0" smtClean="0">
                <a:solidFill>
                  <a:srgbClr val="FF0000"/>
                </a:solidFill>
              </a:rPr>
              <a:t>diretta</a:t>
            </a:r>
            <a:r>
              <a:rPr lang="it-IT" dirty="0" smtClean="0"/>
              <a:t> (</a:t>
            </a:r>
            <a:r>
              <a:rPr lang="it-IT" i="1" u="sng" dirty="0" err="1">
                <a:solidFill>
                  <a:srgbClr val="FF0000"/>
                </a:solidFill>
              </a:rPr>
              <a:t>Taricco</a:t>
            </a:r>
            <a:r>
              <a:rPr lang="it-IT" i="1" u="sng" dirty="0">
                <a:solidFill>
                  <a:srgbClr val="FF0000"/>
                </a:solidFill>
              </a:rPr>
              <a:t> (GS)</a:t>
            </a:r>
            <a:r>
              <a:rPr lang="it-IT" dirty="0"/>
              <a:t>, 8.9.2015, C-105/14, punti 50-52</a:t>
            </a:r>
            <a:r>
              <a:rPr lang="it-IT" dirty="0" smtClean="0"/>
              <a:t>); vedi però, in </a:t>
            </a:r>
            <a:r>
              <a:rPr lang="it-IT" dirty="0"/>
              <a:t>senso estensivo, </a:t>
            </a:r>
            <a:r>
              <a:rPr lang="it-IT" i="1" u="sng" dirty="0">
                <a:solidFill>
                  <a:srgbClr val="FF0000"/>
                </a:solidFill>
              </a:rPr>
              <a:t>Mascolo e altri c. Ministero dell’istruzione, dell’università e della ricerca (GS)</a:t>
            </a:r>
            <a:r>
              <a:rPr lang="it-IT" dirty="0"/>
              <a:t>, 26.11.2014, C‑22/13, da C‑61/13 a C‑63/13 e </a:t>
            </a:r>
            <a:r>
              <a:rPr lang="it-IT" dirty="0" smtClean="0"/>
              <a:t>C‑418/13, punti 105-113</a:t>
            </a:r>
            <a:endParaRPr lang="it-IT" dirty="0"/>
          </a:p>
          <a:p>
            <a:r>
              <a:rPr lang="it-IT" dirty="0"/>
              <a:t> </a:t>
            </a:r>
            <a:r>
              <a:rPr lang="it-IT" dirty="0" smtClean="0"/>
              <a:t>Salvi gli </a:t>
            </a:r>
            <a:r>
              <a:rPr lang="it-IT" u="sng" dirty="0">
                <a:solidFill>
                  <a:srgbClr val="FF0000"/>
                </a:solidFill>
              </a:rPr>
              <a:t>effetti maggiori</a:t>
            </a:r>
            <a:r>
              <a:rPr lang="it-IT" dirty="0"/>
              <a:t> riconosciuti (autonomamente) dal diritto interno, ossia riconducibili a una norma interna che assicura maggior forza al diritto UE su quello interno incompatibile anche in assenza di efficacia diretta del primo (tramite, ad esempio, l'art. 117.1 </a:t>
            </a:r>
            <a:r>
              <a:rPr lang="it-IT" dirty="0" err="1"/>
              <a:t>Cost</a:t>
            </a:r>
            <a:r>
              <a:rPr lang="it-IT" dirty="0" smtClean="0"/>
              <a:t>.): </a:t>
            </a:r>
            <a:r>
              <a:rPr lang="it-IT" dirty="0"/>
              <a:t> </a:t>
            </a:r>
          </a:p>
          <a:p>
            <a:r>
              <a:rPr lang="it-IT" dirty="0"/>
              <a:t>→Corte </a:t>
            </a:r>
            <a:r>
              <a:rPr lang="it-IT" dirty="0" err="1"/>
              <a:t>cost</a:t>
            </a:r>
            <a:r>
              <a:rPr lang="it-IT" dirty="0"/>
              <a:t>. n. 28 del 2010, </a:t>
            </a:r>
            <a:r>
              <a:rPr lang="it-IT" i="1" u="sng" dirty="0">
                <a:solidFill>
                  <a:srgbClr val="FF0000"/>
                </a:solidFill>
              </a:rPr>
              <a:t>Veneta </a:t>
            </a:r>
            <a:r>
              <a:rPr lang="it-IT" i="1" u="sng" dirty="0" smtClean="0">
                <a:solidFill>
                  <a:srgbClr val="FF0000"/>
                </a:solidFill>
              </a:rPr>
              <a:t>Mineraria</a:t>
            </a:r>
            <a:r>
              <a:rPr lang="it-IT" dirty="0" smtClean="0"/>
              <a:t>.</a:t>
            </a:r>
            <a:r>
              <a:rPr lang="it-IT" b="1" dirty="0" smtClean="0"/>
              <a:t> </a:t>
            </a:r>
            <a:r>
              <a:rPr lang="it-IT" dirty="0"/>
              <a:t>In sintesi: sindacabile in giudizio costituzionale la legge di attuazione “derogatoria”, e più mite, rispetto a una direttiva UE in materia di rifiuti; </a:t>
            </a:r>
            <a:r>
              <a:rPr lang="it-IT" dirty="0" smtClean="0"/>
              <a:t>effetti del giudizio di costituzionalità «in </a:t>
            </a:r>
            <a:r>
              <a:rPr lang="it-IT" dirty="0" err="1" smtClean="0"/>
              <a:t>malam</a:t>
            </a:r>
            <a:r>
              <a:rPr lang="it-IT" dirty="0" smtClean="0"/>
              <a:t> </a:t>
            </a:r>
            <a:r>
              <a:rPr lang="it-IT" dirty="0" err="1" smtClean="0"/>
              <a:t>partem</a:t>
            </a:r>
            <a:r>
              <a:rPr lang="it-IT" dirty="0" smtClean="0"/>
              <a:t>»: l'incidente </a:t>
            </a:r>
            <a:r>
              <a:rPr lang="it-IT" dirty="0"/>
              <a:t>di costituzionalità sorge da un procedimento penale; </a:t>
            </a:r>
            <a:r>
              <a:rPr lang="it-IT" dirty="0" smtClean="0"/>
              <a:t>secondo la Corte, salva la declaratoria di incostituzionalità della normativa interna </a:t>
            </a:r>
            <a:r>
              <a:rPr lang="it-IT" i="1" u="sng" dirty="0" err="1" smtClean="0">
                <a:solidFill>
                  <a:srgbClr val="FF0000"/>
                </a:solidFill>
              </a:rPr>
              <a:t>mitior</a:t>
            </a:r>
            <a:r>
              <a:rPr lang="it-IT" dirty="0" smtClean="0"/>
              <a:t>, compete </a:t>
            </a:r>
            <a:r>
              <a:rPr lang="it-IT" dirty="0"/>
              <a:t>al giudice rimettente </a:t>
            </a:r>
            <a:r>
              <a:rPr lang="it-IT" dirty="0" smtClean="0"/>
              <a:t>trarre </a:t>
            </a:r>
            <a:r>
              <a:rPr lang="it-IT" dirty="0"/>
              <a:t>le conseguenze </a:t>
            </a:r>
            <a:r>
              <a:rPr lang="it-IT" dirty="0" smtClean="0"/>
              <a:t>necessarie →</a:t>
            </a:r>
            <a:r>
              <a:rPr lang="it-IT" dirty="0"/>
              <a:t>tenuto conto che la direttiva non può essere </a:t>
            </a:r>
            <a:r>
              <a:rPr lang="it-IT" dirty="0" smtClean="0"/>
              <a:t>«applicata», </a:t>
            </a:r>
            <a:r>
              <a:rPr lang="it-IT" dirty="0"/>
              <a:t>in quanto tale, nel processo penale </a:t>
            </a:r>
            <a:r>
              <a:rPr lang="it-IT" i="1" dirty="0"/>
              <a:t>a </a:t>
            </a:r>
            <a:r>
              <a:rPr lang="it-IT" i="1" dirty="0" smtClean="0"/>
              <a:t>quo; </a:t>
            </a:r>
            <a:r>
              <a:rPr lang="it-IT" dirty="0" smtClean="0"/>
              <a:t>v. anche Corte </a:t>
            </a:r>
            <a:r>
              <a:rPr lang="it-IT" dirty="0" err="1" smtClean="0"/>
              <a:t>cost</a:t>
            </a:r>
            <a:r>
              <a:rPr lang="it-IT" dirty="0" smtClean="0"/>
              <a:t>. n. 227 del 2010,</a:t>
            </a:r>
            <a:r>
              <a:rPr lang="it-IT" i="1" dirty="0" smtClean="0"/>
              <a:t> </a:t>
            </a:r>
            <a:r>
              <a:rPr lang="it-IT" i="1" u="sng" dirty="0" smtClean="0">
                <a:solidFill>
                  <a:srgbClr val="FF0000"/>
                </a:solidFill>
              </a:rPr>
              <a:t>M.K.P.</a:t>
            </a:r>
            <a:endParaRPr lang="it-IT" dirty="0"/>
          </a:p>
          <a:p>
            <a:endParaRPr lang="it-IT" dirty="0"/>
          </a:p>
        </p:txBody>
      </p:sp>
    </p:spTree>
    <p:extLst>
      <p:ext uri="{BB962C8B-B14F-4D97-AF65-F5344CB8AC3E}">
        <p14:creationId xmlns:p14="http://schemas.microsoft.com/office/powerpoint/2010/main" val="1489184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primato del diritto dell’Unione: le conseguenze</a:t>
            </a:r>
            <a:endParaRPr lang="it-IT" dirty="0"/>
          </a:p>
        </p:txBody>
      </p:sp>
      <p:sp>
        <p:nvSpPr>
          <p:cNvPr id="3" name="Segnaposto contenuto 2"/>
          <p:cNvSpPr>
            <a:spLocks noGrp="1"/>
          </p:cNvSpPr>
          <p:nvPr>
            <p:ph idx="1"/>
          </p:nvPr>
        </p:nvSpPr>
        <p:spPr/>
        <p:txBody>
          <a:bodyPr>
            <a:normAutofit fontScale="92500" lnSpcReduction="10000"/>
          </a:bodyPr>
          <a:lstStyle/>
          <a:p>
            <a:pPr lvl="0"/>
            <a:r>
              <a:rPr lang="it-IT" b="1" u="sng" dirty="0">
                <a:solidFill>
                  <a:srgbClr val="FF0000"/>
                </a:solidFill>
              </a:rPr>
              <a:t>Conseguenze del primato</a:t>
            </a:r>
            <a:r>
              <a:rPr lang="it-IT" dirty="0"/>
              <a:t>:</a:t>
            </a:r>
          </a:p>
          <a:p>
            <a:pPr lvl="0"/>
            <a:r>
              <a:rPr lang="it-IT" dirty="0"/>
              <a:t>Disapplicazione </a:t>
            </a:r>
            <a:r>
              <a:rPr lang="it-IT" i="1" dirty="0">
                <a:solidFill>
                  <a:srgbClr val="FF0000"/>
                </a:solidFill>
              </a:rPr>
              <a:t>giudiziaria</a:t>
            </a:r>
            <a:r>
              <a:rPr lang="it-IT" dirty="0"/>
              <a:t> della normativa interna </a:t>
            </a:r>
            <a:r>
              <a:rPr lang="it-IT" dirty="0" smtClean="0"/>
              <a:t>incompatibile;</a:t>
            </a:r>
          </a:p>
          <a:p>
            <a:r>
              <a:rPr lang="it-IT" dirty="0" smtClean="0"/>
              <a:t>Irrilevanza del «rango» e della «natura» della norma interna (secondo il diritto nazionale); </a:t>
            </a:r>
          </a:p>
          <a:p>
            <a:r>
              <a:rPr lang="it-IT" dirty="0" smtClean="0">
                <a:solidFill>
                  <a:srgbClr val="FF0000"/>
                </a:solidFill>
              </a:rPr>
              <a:t>Indifferente </a:t>
            </a:r>
            <a:r>
              <a:rPr lang="it-IT" dirty="0">
                <a:solidFill>
                  <a:srgbClr val="FF0000"/>
                </a:solidFill>
              </a:rPr>
              <a:t>il tipo di fonte dell'Unione </a:t>
            </a:r>
            <a:r>
              <a:rPr lang="it-IT" dirty="0"/>
              <a:t>con la quale il diritto interno è in conflitto: TFUE, regolamenti direttive e decisioni, norme della Carta o principi generali non scritti </a:t>
            </a:r>
            <a:r>
              <a:rPr lang="it-IT" dirty="0" smtClean="0"/>
              <a:t>(ovvero principi della </a:t>
            </a:r>
            <a:r>
              <a:rPr lang="it-IT" dirty="0"/>
              <a:t>Carta: </a:t>
            </a:r>
            <a:r>
              <a:rPr lang="it-IT" i="1" u="sng" dirty="0" err="1">
                <a:solidFill>
                  <a:srgbClr val="FF0000"/>
                </a:solidFill>
              </a:rPr>
              <a:t>Åkerberg</a:t>
            </a:r>
            <a:r>
              <a:rPr lang="it-IT" i="1" u="sng" dirty="0">
                <a:solidFill>
                  <a:srgbClr val="FF0000"/>
                </a:solidFill>
              </a:rPr>
              <a:t> </a:t>
            </a:r>
            <a:r>
              <a:rPr lang="it-IT" i="1" u="sng" dirty="0" err="1">
                <a:solidFill>
                  <a:srgbClr val="FF0000"/>
                </a:solidFill>
              </a:rPr>
              <a:t>Fransson</a:t>
            </a:r>
            <a:r>
              <a:rPr lang="it-IT" dirty="0"/>
              <a:t>, 26.2.2013, C-617/10, punti 43 ss.)</a:t>
            </a:r>
          </a:p>
          <a:p>
            <a:pPr lvl="0"/>
            <a:r>
              <a:rPr lang="it-IT" dirty="0" smtClean="0"/>
              <a:t>Eccezione: le </a:t>
            </a:r>
            <a:r>
              <a:rPr lang="it-IT" u="sng" dirty="0" smtClean="0">
                <a:solidFill>
                  <a:srgbClr val="FF0000"/>
                </a:solidFill>
              </a:rPr>
              <a:t>norme processuali interne</a:t>
            </a:r>
            <a:r>
              <a:rPr lang="it-IT" dirty="0" smtClean="0"/>
              <a:t> sono parzialmente immuni dal primato (la logica del primato è – in genere – mediata dal principio di autonomia processuale e limiti relativi); v. tuttavia infra, </a:t>
            </a:r>
            <a:r>
              <a:rPr lang="it-IT" i="1" u="sng" dirty="0" smtClean="0">
                <a:solidFill>
                  <a:srgbClr val="FF0000"/>
                </a:solidFill>
              </a:rPr>
              <a:t>Lucchini (GS)</a:t>
            </a:r>
            <a:r>
              <a:rPr lang="it-IT" dirty="0" smtClean="0"/>
              <a:t>, 18.7.2007, C-119/05</a:t>
            </a:r>
            <a:endParaRPr lang="it-IT" dirty="0"/>
          </a:p>
        </p:txBody>
      </p:sp>
    </p:spTree>
    <p:extLst>
      <p:ext uri="{BB962C8B-B14F-4D97-AF65-F5344CB8AC3E}">
        <p14:creationId xmlns:p14="http://schemas.microsoft.com/office/powerpoint/2010/main" val="149320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primato del diritto dell’Unione: le conseguenze</a:t>
            </a:r>
          </a:p>
        </p:txBody>
      </p:sp>
      <p:sp>
        <p:nvSpPr>
          <p:cNvPr id="3" name="Segnaposto contenuto 2"/>
          <p:cNvSpPr>
            <a:spLocks noGrp="1"/>
          </p:cNvSpPr>
          <p:nvPr>
            <p:ph idx="1"/>
          </p:nvPr>
        </p:nvSpPr>
        <p:spPr/>
        <p:txBody>
          <a:bodyPr>
            <a:normAutofit fontScale="92500"/>
          </a:bodyPr>
          <a:lstStyle/>
          <a:p>
            <a:pPr lvl="0"/>
            <a:r>
              <a:rPr lang="it-IT" u="sng" dirty="0">
                <a:solidFill>
                  <a:srgbClr val="FF0000"/>
                </a:solidFill>
              </a:rPr>
              <a:t>Impregiudicate dal primato</a:t>
            </a:r>
            <a:r>
              <a:rPr lang="it-IT" dirty="0"/>
              <a:t>: l'abrogazione, la dichiarazione di incostituzionalità, o </a:t>
            </a:r>
            <a:r>
              <a:rPr lang="it-IT" dirty="0" smtClean="0"/>
              <a:t>altre e ulteriori conseguenze dell’incompatibilità </a:t>
            </a:r>
            <a:endParaRPr lang="it-IT" dirty="0"/>
          </a:p>
          <a:p>
            <a:r>
              <a:rPr lang="it-IT" dirty="0"/>
              <a:t>L’obbligo </a:t>
            </a:r>
            <a:r>
              <a:rPr lang="it-IT" u="sng" dirty="0">
                <a:solidFill>
                  <a:srgbClr val="FF0000"/>
                </a:solidFill>
              </a:rPr>
              <a:t>di rimozione</a:t>
            </a:r>
            <a:r>
              <a:rPr lang="it-IT" dirty="0"/>
              <a:t> della legislazione incompatibile, ovvero principi quali la «certezza del diritto», non giustificano temperamenti  del primato (e dell’obbligo di disapplicazione: </a:t>
            </a:r>
            <a:r>
              <a:rPr lang="it-IT" i="1" u="sng" dirty="0" err="1">
                <a:solidFill>
                  <a:srgbClr val="FF0000"/>
                </a:solidFill>
              </a:rPr>
              <a:t>Åkerberg</a:t>
            </a:r>
            <a:r>
              <a:rPr lang="it-IT" i="1" u="sng" dirty="0">
                <a:solidFill>
                  <a:srgbClr val="FF0000"/>
                </a:solidFill>
              </a:rPr>
              <a:t> </a:t>
            </a:r>
            <a:r>
              <a:rPr lang="it-IT" i="1" u="sng" dirty="0" err="1">
                <a:solidFill>
                  <a:srgbClr val="FF0000"/>
                </a:solidFill>
              </a:rPr>
              <a:t>Fransson</a:t>
            </a:r>
            <a:r>
              <a:rPr lang="it-IT" dirty="0"/>
              <a:t>, 26.2.2013, C-617/10, punti 43 ss.: primato + salvaguardia del rinvio pregiudiziale)</a:t>
            </a:r>
          </a:p>
          <a:p>
            <a:pPr lvl="0"/>
            <a:r>
              <a:rPr lang="it-IT" b="1" u="sng" dirty="0">
                <a:solidFill>
                  <a:srgbClr val="FF0000"/>
                </a:solidFill>
              </a:rPr>
              <a:t>Modalità del primato</a:t>
            </a:r>
          </a:p>
          <a:p>
            <a:pPr lvl="0"/>
            <a:r>
              <a:rPr lang="it-IT" dirty="0"/>
              <a:t>Immediatezza giudiziaria della norma UE: inammissibile la posticipazione della sua applicazione per effetto della competenza di altro organo costituzionale (</a:t>
            </a:r>
            <a:r>
              <a:rPr lang="it-IT" i="1" u="sng" dirty="0" err="1">
                <a:solidFill>
                  <a:srgbClr val="FF0000"/>
                </a:solidFill>
              </a:rPr>
              <a:t>Simmenthal</a:t>
            </a:r>
            <a:r>
              <a:rPr lang="it-IT" dirty="0"/>
              <a:t>, 9.3.1978, 106/77; </a:t>
            </a:r>
            <a:r>
              <a:rPr lang="it-IT" i="1" u="sng" dirty="0" err="1">
                <a:solidFill>
                  <a:srgbClr val="FF0000"/>
                </a:solidFill>
              </a:rPr>
              <a:t>Filipiak</a:t>
            </a:r>
            <a:r>
              <a:rPr lang="it-IT" dirty="0"/>
              <a:t>, 19.11.2009, C-314/08; </a:t>
            </a:r>
            <a:r>
              <a:rPr lang="it-IT" i="1" u="sng" dirty="0" err="1">
                <a:solidFill>
                  <a:srgbClr val="FF0000"/>
                </a:solidFill>
              </a:rPr>
              <a:t>Kücükdeveci</a:t>
            </a:r>
            <a:r>
              <a:rPr lang="it-IT" dirty="0"/>
              <a:t>, 19.1.2010, C-555/07</a:t>
            </a:r>
            <a:r>
              <a:rPr lang="it-IT" dirty="0" smtClean="0"/>
              <a:t>)</a:t>
            </a:r>
            <a:endParaRPr lang="it-IT" dirty="0"/>
          </a:p>
        </p:txBody>
      </p:sp>
    </p:spTree>
    <p:extLst>
      <p:ext uri="{BB962C8B-B14F-4D97-AF65-F5344CB8AC3E}">
        <p14:creationId xmlns:p14="http://schemas.microsoft.com/office/powerpoint/2010/main" val="3135428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primato del diritto dell’Unione</a:t>
            </a:r>
            <a:endParaRPr lang="it-IT" dirty="0"/>
          </a:p>
        </p:txBody>
      </p:sp>
      <p:sp>
        <p:nvSpPr>
          <p:cNvPr id="3" name="Segnaposto contenuto 2"/>
          <p:cNvSpPr>
            <a:spLocks noGrp="1"/>
          </p:cNvSpPr>
          <p:nvPr>
            <p:ph idx="1"/>
          </p:nvPr>
        </p:nvSpPr>
        <p:spPr/>
        <p:txBody>
          <a:bodyPr>
            <a:normAutofit/>
          </a:bodyPr>
          <a:lstStyle/>
          <a:p>
            <a:r>
              <a:rPr lang="it-IT" dirty="0" smtClean="0"/>
              <a:t>La </a:t>
            </a:r>
            <a:r>
              <a:rPr lang="it-IT" dirty="0"/>
              <a:t>preminenza immediata del diritto UE </a:t>
            </a:r>
            <a:r>
              <a:rPr lang="it-IT" dirty="0" smtClean="0"/>
              <a:t>non concerne solo </a:t>
            </a:r>
            <a:r>
              <a:rPr lang="it-IT" dirty="0"/>
              <a:t>casi in cui il conflitto tra diritto interno e diritto UE è chiaro o è stato accertato. </a:t>
            </a:r>
            <a:endParaRPr lang="it-IT" dirty="0" smtClean="0"/>
          </a:p>
          <a:p>
            <a:r>
              <a:rPr lang="it-IT" dirty="0" smtClean="0"/>
              <a:t>Anche </a:t>
            </a:r>
            <a:r>
              <a:rPr lang="it-IT" b="1" u="sng" dirty="0">
                <a:solidFill>
                  <a:srgbClr val="FF0000"/>
                </a:solidFill>
              </a:rPr>
              <a:t>situazioni “preventive”</a:t>
            </a:r>
            <a:r>
              <a:rPr lang="it-IT" dirty="0"/>
              <a:t>, in cui il conflitto è solo probabile, devono essere salvaguardate a beneficio del diritto </a:t>
            </a:r>
            <a:r>
              <a:rPr lang="it-IT" dirty="0" smtClean="0"/>
              <a:t>UE: </a:t>
            </a:r>
            <a:r>
              <a:rPr lang="it-IT" i="1" u="sng" dirty="0" err="1">
                <a:solidFill>
                  <a:srgbClr val="FF0000"/>
                </a:solidFill>
              </a:rPr>
              <a:t>Factortame</a:t>
            </a:r>
            <a:r>
              <a:rPr lang="it-IT" dirty="0"/>
              <a:t>, 19.6.1990, C-213/89: divieto di applicare norme interne </a:t>
            </a:r>
            <a:r>
              <a:rPr lang="it-IT" dirty="0" smtClean="0"/>
              <a:t>(britanniche) </a:t>
            </a:r>
            <a:r>
              <a:rPr lang="it-IT" dirty="0"/>
              <a:t>che precludono al giudice – in rigorosa applicazione del principio della separazione dei poteri – di concedere provvedimenti provvisori </a:t>
            </a:r>
            <a:r>
              <a:rPr lang="it-IT" dirty="0" smtClean="0"/>
              <a:t>che «paralizzano» atti interni in contrasto (preteso, ma non accertato) con norme primarie del TFUE e diritti soggettivi (non discriminazione in base alla nazionalità)</a:t>
            </a:r>
            <a:endParaRPr lang="it-IT" dirty="0"/>
          </a:p>
          <a:p>
            <a:endParaRPr lang="it-IT" dirty="0"/>
          </a:p>
        </p:txBody>
      </p:sp>
    </p:spTree>
    <p:extLst>
      <p:ext uri="{BB962C8B-B14F-4D97-AF65-F5344CB8AC3E}">
        <p14:creationId xmlns:p14="http://schemas.microsoft.com/office/powerpoint/2010/main" val="4095279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primato del diritto dell’Unione: le deroghe</a:t>
            </a:r>
            <a:endParaRPr lang="it-IT" dirty="0"/>
          </a:p>
        </p:txBody>
      </p:sp>
      <p:sp>
        <p:nvSpPr>
          <p:cNvPr id="3" name="Segnaposto contenuto 2"/>
          <p:cNvSpPr>
            <a:spLocks noGrp="1"/>
          </p:cNvSpPr>
          <p:nvPr>
            <p:ph idx="1"/>
          </p:nvPr>
        </p:nvSpPr>
        <p:spPr/>
        <p:txBody>
          <a:bodyPr>
            <a:normAutofit fontScale="77500" lnSpcReduction="20000"/>
          </a:bodyPr>
          <a:lstStyle/>
          <a:p>
            <a:pPr lvl="0"/>
            <a:r>
              <a:rPr lang="it-IT" b="1" u="sng" dirty="0" smtClean="0">
                <a:solidFill>
                  <a:srgbClr val="FF0000"/>
                </a:solidFill>
              </a:rPr>
              <a:t>Le deroghe al </a:t>
            </a:r>
            <a:r>
              <a:rPr lang="it-IT" b="1" u="sng" dirty="0">
                <a:solidFill>
                  <a:srgbClr val="FF0000"/>
                </a:solidFill>
              </a:rPr>
              <a:t>primato</a:t>
            </a:r>
            <a:r>
              <a:rPr lang="it-IT" dirty="0"/>
              <a:t> sono possibili solo se ammesse dal diritto dell'Unione:</a:t>
            </a:r>
          </a:p>
          <a:p>
            <a:r>
              <a:rPr lang="it-IT" dirty="0"/>
              <a:t>a) primato </a:t>
            </a:r>
            <a:r>
              <a:rPr lang="it-IT" dirty="0" smtClean="0"/>
              <a:t>«indiretto» </a:t>
            </a:r>
            <a:r>
              <a:rPr lang="it-IT" dirty="0"/>
              <a:t>del diritto UE </a:t>
            </a:r>
            <a:r>
              <a:rPr lang="it-IT" dirty="0" smtClean="0"/>
              <a:t>rispetto alle </a:t>
            </a:r>
            <a:r>
              <a:rPr lang="it-IT" i="1" u="sng" dirty="0">
                <a:solidFill>
                  <a:srgbClr val="FF0000"/>
                </a:solidFill>
              </a:rPr>
              <a:t>norme </a:t>
            </a:r>
            <a:r>
              <a:rPr lang="it-IT" i="1" u="sng" dirty="0" smtClean="0">
                <a:solidFill>
                  <a:srgbClr val="FF0000"/>
                </a:solidFill>
              </a:rPr>
              <a:t>nazionali processuali (limitative dell’azione) </a:t>
            </a:r>
          </a:p>
          <a:p>
            <a:r>
              <a:rPr lang="it-IT" dirty="0" smtClean="0"/>
              <a:t>Vedi </a:t>
            </a:r>
            <a:r>
              <a:rPr lang="it-IT" dirty="0"/>
              <a:t>però </a:t>
            </a:r>
            <a:r>
              <a:rPr lang="it-IT" i="1" u="sng" dirty="0">
                <a:solidFill>
                  <a:srgbClr val="FF0000"/>
                </a:solidFill>
              </a:rPr>
              <a:t>Lucchini</a:t>
            </a:r>
            <a:r>
              <a:rPr lang="it-IT" dirty="0"/>
              <a:t>, 18.7.2007, </a:t>
            </a:r>
            <a:r>
              <a:rPr lang="it-IT" dirty="0" smtClean="0"/>
              <a:t>C-119/05: </a:t>
            </a:r>
            <a:r>
              <a:rPr lang="it-IT" dirty="0"/>
              <a:t>e primato dell’art. 107 e 108 TFUE e di decisione della Commissione sull’art. 2909 codice </a:t>
            </a:r>
            <a:r>
              <a:rPr lang="it-IT" dirty="0" smtClean="0"/>
              <a:t>civile, conseguente disapplicazione della norma </a:t>
            </a:r>
            <a:r>
              <a:rPr lang="it-IT" dirty="0" err="1" smtClean="0"/>
              <a:t>codicistica</a:t>
            </a:r>
            <a:r>
              <a:rPr lang="it-IT" dirty="0" smtClean="0"/>
              <a:t> sulla «autorità della cosa giudicata»; </a:t>
            </a:r>
            <a:r>
              <a:rPr lang="it-IT" dirty="0"/>
              <a:t>e per una </a:t>
            </a:r>
            <a:r>
              <a:rPr lang="it-IT" dirty="0" smtClean="0"/>
              <a:t>«riduzione» ai criteri generali, </a:t>
            </a:r>
            <a:r>
              <a:rPr lang="it-IT" i="1" u="sng" dirty="0" err="1">
                <a:solidFill>
                  <a:srgbClr val="FF0000"/>
                </a:solidFill>
              </a:rPr>
              <a:t>Klausner</a:t>
            </a:r>
            <a:r>
              <a:rPr lang="it-IT" i="1" u="sng" dirty="0">
                <a:solidFill>
                  <a:srgbClr val="FF0000"/>
                </a:solidFill>
              </a:rPr>
              <a:t> </a:t>
            </a:r>
            <a:r>
              <a:rPr lang="it-IT" i="1" u="sng" dirty="0" err="1">
                <a:solidFill>
                  <a:srgbClr val="FF0000"/>
                </a:solidFill>
              </a:rPr>
              <a:t>Holz</a:t>
            </a:r>
            <a:r>
              <a:rPr lang="it-IT" i="1" u="sng" dirty="0">
                <a:solidFill>
                  <a:srgbClr val="FF0000"/>
                </a:solidFill>
              </a:rPr>
              <a:t> </a:t>
            </a:r>
            <a:r>
              <a:rPr lang="it-IT" i="1" u="sng" dirty="0" err="1">
                <a:solidFill>
                  <a:srgbClr val="FF0000"/>
                </a:solidFill>
              </a:rPr>
              <a:t>Niedersachsen</a:t>
            </a:r>
            <a:r>
              <a:rPr lang="it-IT" i="1" u="sng" dirty="0">
                <a:solidFill>
                  <a:srgbClr val="FF0000"/>
                </a:solidFill>
              </a:rPr>
              <a:t> </a:t>
            </a:r>
            <a:r>
              <a:rPr lang="it-IT" i="1" u="sng" dirty="0" err="1">
                <a:solidFill>
                  <a:srgbClr val="FF0000"/>
                </a:solidFill>
              </a:rPr>
              <a:t>GmbH</a:t>
            </a:r>
            <a:r>
              <a:rPr lang="it-IT" dirty="0"/>
              <a:t>, 11.11.2015, </a:t>
            </a:r>
            <a:r>
              <a:rPr lang="it-IT" dirty="0" smtClean="0"/>
              <a:t>C-505/14;</a:t>
            </a:r>
          </a:p>
          <a:p>
            <a:r>
              <a:rPr lang="it-IT" dirty="0" smtClean="0"/>
              <a:t>b) primato «cedevole» rispetto a </a:t>
            </a:r>
            <a:r>
              <a:rPr lang="it-IT" i="1" u="sng" dirty="0" smtClean="0">
                <a:solidFill>
                  <a:srgbClr val="FF0000"/>
                </a:solidFill>
              </a:rPr>
              <a:t>misure nazionali strumentali</a:t>
            </a:r>
            <a:r>
              <a:rPr lang="it-IT" dirty="0" smtClean="0"/>
              <a:t> alla </a:t>
            </a:r>
            <a:r>
              <a:rPr lang="it-IT" i="1" u="sng" dirty="0" smtClean="0">
                <a:solidFill>
                  <a:srgbClr val="FF0000"/>
                </a:solidFill>
              </a:rPr>
              <a:t>tutela dei diritti fondamentali</a:t>
            </a:r>
            <a:r>
              <a:rPr lang="it-IT" dirty="0" smtClean="0"/>
              <a:t>: estinzione automatica del procedimento tributario di durata ultradecennale (e art. 47 Carta: </a:t>
            </a:r>
            <a:r>
              <a:rPr lang="it-IT" i="1" u="sng" dirty="0" smtClean="0">
                <a:solidFill>
                  <a:srgbClr val="FF0000"/>
                </a:solidFill>
              </a:rPr>
              <a:t>Belvedere Costruzioni</a:t>
            </a:r>
            <a:r>
              <a:rPr lang="it-IT" dirty="0"/>
              <a:t>, 29.3.2012, </a:t>
            </a:r>
            <a:r>
              <a:rPr lang="it-IT" dirty="0" smtClean="0"/>
              <a:t>C-500/10); </a:t>
            </a:r>
          </a:p>
          <a:p>
            <a:r>
              <a:rPr lang="it-IT" dirty="0" smtClean="0"/>
              <a:t>cfr. con </a:t>
            </a:r>
            <a:r>
              <a:rPr lang="it-IT" i="1" u="sng" dirty="0" err="1" smtClean="0">
                <a:solidFill>
                  <a:srgbClr val="FF0000"/>
                </a:solidFill>
              </a:rPr>
              <a:t>Taricco</a:t>
            </a:r>
            <a:r>
              <a:rPr lang="it-IT" i="1" u="sng" dirty="0" smtClean="0">
                <a:solidFill>
                  <a:srgbClr val="FF0000"/>
                </a:solidFill>
              </a:rPr>
              <a:t> </a:t>
            </a:r>
            <a:r>
              <a:rPr lang="it-IT" i="1" u="sng" dirty="0">
                <a:solidFill>
                  <a:srgbClr val="FF0000"/>
                </a:solidFill>
              </a:rPr>
              <a:t>(GS)</a:t>
            </a:r>
            <a:r>
              <a:rPr lang="it-IT" dirty="0"/>
              <a:t>, 8.9.2015, </a:t>
            </a:r>
            <a:r>
              <a:rPr lang="it-IT" dirty="0" smtClean="0"/>
              <a:t>C-105/14 (disapplicazione della norma che «limita» l’effetto temporale delle «interruzioni» speciali della prescrizione, e art. 49 della Carta, legalità dei reati e delle pene) e con </a:t>
            </a:r>
            <a:r>
              <a:rPr lang="it-IT" i="1" u="sng" dirty="0" smtClean="0">
                <a:solidFill>
                  <a:srgbClr val="FF0000"/>
                </a:solidFill>
              </a:rPr>
              <a:t>Procedimento </a:t>
            </a:r>
            <a:r>
              <a:rPr lang="it-IT" i="1" u="sng" dirty="0">
                <a:solidFill>
                  <a:srgbClr val="FF0000"/>
                </a:solidFill>
              </a:rPr>
              <a:t>penale a carico di Berlusconi, Adelchi, Dell’</a:t>
            </a:r>
            <a:r>
              <a:rPr lang="it-IT" i="1" u="sng" dirty="0" err="1">
                <a:solidFill>
                  <a:srgbClr val="FF0000"/>
                </a:solidFill>
              </a:rPr>
              <a:t>Utri</a:t>
            </a:r>
            <a:r>
              <a:rPr lang="it-IT" dirty="0"/>
              <a:t>, 3.5.2005, C-387/02, C-391/02 e </a:t>
            </a:r>
            <a:r>
              <a:rPr lang="it-IT" dirty="0" smtClean="0"/>
              <a:t>C-403/02</a:t>
            </a:r>
            <a:r>
              <a:rPr lang="it-IT" dirty="0"/>
              <a:t> </a:t>
            </a:r>
            <a:r>
              <a:rPr lang="it-IT" dirty="0" smtClean="0"/>
              <a:t>(esclusione dell’efficacia </a:t>
            </a:r>
            <a:r>
              <a:rPr lang="it-IT" i="1" dirty="0" smtClean="0">
                <a:solidFill>
                  <a:srgbClr val="FF0000"/>
                </a:solidFill>
              </a:rPr>
              <a:t>in </a:t>
            </a:r>
            <a:r>
              <a:rPr lang="it-IT" i="1" dirty="0" err="1" smtClean="0">
                <a:solidFill>
                  <a:srgbClr val="FF0000"/>
                </a:solidFill>
              </a:rPr>
              <a:t>malam</a:t>
            </a:r>
            <a:r>
              <a:rPr lang="it-IT" i="1" dirty="0" smtClean="0">
                <a:solidFill>
                  <a:srgbClr val="FF0000"/>
                </a:solidFill>
              </a:rPr>
              <a:t> </a:t>
            </a:r>
            <a:r>
              <a:rPr lang="it-IT" i="1" dirty="0" err="1" smtClean="0">
                <a:solidFill>
                  <a:srgbClr val="FF0000"/>
                </a:solidFill>
              </a:rPr>
              <a:t>partem</a:t>
            </a:r>
            <a:r>
              <a:rPr lang="it-IT" dirty="0" smtClean="0"/>
              <a:t> di direttive male attuate per contrasto con il principio del </a:t>
            </a:r>
            <a:r>
              <a:rPr lang="it-IT" i="1" dirty="0" err="1" smtClean="0">
                <a:solidFill>
                  <a:srgbClr val="FF0000"/>
                </a:solidFill>
              </a:rPr>
              <a:t>favor</a:t>
            </a:r>
            <a:r>
              <a:rPr lang="it-IT" i="1" dirty="0" smtClean="0">
                <a:solidFill>
                  <a:srgbClr val="FF0000"/>
                </a:solidFill>
              </a:rPr>
              <a:t> rei</a:t>
            </a:r>
            <a:r>
              <a:rPr lang="it-IT" dirty="0" smtClean="0"/>
              <a:t>)</a:t>
            </a:r>
            <a:endParaRPr lang="it-IT" dirty="0"/>
          </a:p>
        </p:txBody>
      </p:sp>
    </p:spTree>
    <p:extLst>
      <p:ext uri="{BB962C8B-B14F-4D97-AF65-F5344CB8AC3E}">
        <p14:creationId xmlns:p14="http://schemas.microsoft.com/office/powerpoint/2010/main" val="1895943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varietà di «effetti interni» del diritto dell’Unione: l’efficacia diretta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a)</a:t>
            </a:r>
            <a:r>
              <a:rPr lang="it-IT" u="sng" dirty="0" smtClean="0">
                <a:solidFill>
                  <a:srgbClr val="FF0000"/>
                </a:solidFill>
              </a:rPr>
              <a:t> Efficacia diretta</a:t>
            </a:r>
            <a:r>
              <a:rPr lang="it-IT" dirty="0"/>
              <a:t>: definita dalla giurisprudenza come </a:t>
            </a:r>
            <a:r>
              <a:rPr lang="it-IT" dirty="0">
                <a:latin typeface="Times New Roman" panose="02020603050405020304" pitchFamily="18" charset="0"/>
                <a:cs typeface="Times New Roman" panose="02020603050405020304" pitchFamily="18" charset="0"/>
              </a:rPr>
              <a:t>→ </a:t>
            </a:r>
            <a:r>
              <a:rPr lang="it-IT" dirty="0"/>
              <a:t>la capacità della </a:t>
            </a:r>
            <a:r>
              <a:rPr lang="it-IT" dirty="0">
                <a:solidFill>
                  <a:srgbClr val="FF0000"/>
                </a:solidFill>
              </a:rPr>
              <a:t>norma</a:t>
            </a:r>
            <a:r>
              <a:rPr lang="it-IT" dirty="0"/>
              <a:t> di </a:t>
            </a:r>
            <a:r>
              <a:rPr lang="it-IT" i="1" dirty="0">
                <a:solidFill>
                  <a:srgbClr val="FF0000"/>
                </a:solidFill>
              </a:rPr>
              <a:t>attribuire «direttamente» diritti (e obblighi) ai singoli</a:t>
            </a:r>
            <a:r>
              <a:rPr lang="it-IT" dirty="0"/>
              <a:t> </a:t>
            </a:r>
            <a:r>
              <a:rPr lang="it-IT" dirty="0" smtClean="0"/>
              <a:t>(</a:t>
            </a:r>
            <a:r>
              <a:rPr lang="nl-NL" i="1" u="sng" dirty="0">
                <a:solidFill>
                  <a:srgbClr val="FF0000"/>
                </a:solidFill>
              </a:rPr>
              <a:t>Van Gend &amp; Loos</a:t>
            </a:r>
            <a:r>
              <a:rPr lang="nl-NL" dirty="0"/>
              <a:t>, 5.2.1963, 26/62</a:t>
            </a:r>
            <a:r>
              <a:rPr lang="it-IT" dirty="0" smtClean="0"/>
              <a:t>)</a:t>
            </a:r>
            <a:endParaRPr lang="it-IT" dirty="0"/>
          </a:p>
          <a:p>
            <a:r>
              <a:rPr lang="it-IT" dirty="0"/>
              <a:t>i) «</a:t>
            </a:r>
            <a:r>
              <a:rPr lang="it-IT" u="sng" dirty="0">
                <a:solidFill>
                  <a:srgbClr val="FF0000"/>
                </a:solidFill>
              </a:rPr>
              <a:t>capacità della norma</a:t>
            </a:r>
            <a:r>
              <a:rPr lang="it-IT" dirty="0"/>
              <a:t>»: a prescindere dal </a:t>
            </a:r>
            <a:r>
              <a:rPr lang="it-IT" u="sng" dirty="0"/>
              <a:t>tipo di fonte</a:t>
            </a:r>
            <a:r>
              <a:rPr lang="it-IT" dirty="0"/>
              <a:t> </a:t>
            </a:r>
            <a:r>
              <a:rPr lang="it-IT" dirty="0" smtClean="0"/>
              <a:t>del diritto dell’Unione (norme </a:t>
            </a:r>
            <a:r>
              <a:rPr lang="it-IT" dirty="0"/>
              <a:t>primarie, intermedie e derivate); </a:t>
            </a:r>
          </a:p>
          <a:p>
            <a:r>
              <a:rPr lang="it-IT" dirty="0" smtClean="0"/>
              <a:t>ii) di attribuire </a:t>
            </a:r>
            <a:r>
              <a:rPr lang="it-IT" dirty="0"/>
              <a:t>«</a:t>
            </a:r>
            <a:r>
              <a:rPr lang="it-IT" u="sng" dirty="0">
                <a:solidFill>
                  <a:srgbClr val="FF0000"/>
                </a:solidFill>
              </a:rPr>
              <a:t>direttamente</a:t>
            </a:r>
            <a:r>
              <a:rPr lang="it-IT" dirty="0"/>
              <a:t>»: senza la </a:t>
            </a:r>
            <a:r>
              <a:rPr lang="it-IT" dirty="0">
                <a:solidFill>
                  <a:srgbClr val="FF0000"/>
                </a:solidFill>
              </a:rPr>
              <a:t>mediazione necessaria </a:t>
            </a:r>
            <a:r>
              <a:rPr lang="it-IT" dirty="0"/>
              <a:t>di </a:t>
            </a:r>
            <a:r>
              <a:rPr lang="it-IT" dirty="0">
                <a:solidFill>
                  <a:srgbClr val="FF0000"/>
                </a:solidFill>
              </a:rPr>
              <a:t>atti o misure nazionali </a:t>
            </a:r>
            <a:r>
              <a:rPr lang="it-IT" dirty="0"/>
              <a:t>(principio di autonomia; sebbene tali atti o misure possano essere giuridicamente imposti dal diritto europeo: principio di leale cooperazione, art. 4.3 TUE</a:t>
            </a:r>
            <a:r>
              <a:rPr lang="it-IT" dirty="0" smtClean="0"/>
              <a:t>) o </a:t>
            </a:r>
            <a:r>
              <a:rPr lang="it-IT" dirty="0" smtClean="0">
                <a:solidFill>
                  <a:srgbClr val="FF0000"/>
                </a:solidFill>
              </a:rPr>
              <a:t>europee</a:t>
            </a:r>
            <a:r>
              <a:rPr lang="it-IT" dirty="0" smtClean="0"/>
              <a:t>; per es. norme </a:t>
            </a:r>
            <a:r>
              <a:rPr lang="it-IT" dirty="0"/>
              <a:t>del Trattato (</a:t>
            </a:r>
            <a:r>
              <a:rPr lang="it-IT" i="1" u="sng" dirty="0">
                <a:solidFill>
                  <a:srgbClr val="FF0000"/>
                </a:solidFill>
              </a:rPr>
              <a:t>Raffinerie Mediterranee (GS)</a:t>
            </a:r>
            <a:r>
              <a:rPr lang="it-IT" dirty="0"/>
              <a:t>, 9.3.2010, C-378/08: </a:t>
            </a:r>
            <a:r>
              <a:rPr lang="it-IT" dirty="0" smtClean="0"/>
              <a:t>i </a:t>
            </a:r>
            <a:r>
              <a:rPr lang="it-IT" dirty="0"/>
              <a:t>privati </a:t>
            </a:r>
            <a:r>
              <a:rPr lang="it-IT" i="1" dirty="0">
                <a:solidFill>
                  <a:srgbClr val="FF0000"/>
                </a:solidFill>
              </a:rPr>
              <a:t>non</a:t>
            </a:r>
            <a:r>
              <a:rPr lang="it-IT" dirty="0"/>
              <a:t> possono avvalersi  direttamente dell'art. 191 TFUE </a:t>
            </a:r>
            <a:r>
              <a:rPr lang="it-IT" dirty="0" smtClean="0"/>
              <a:t>- principio </a:t>
            </a:r>
            <a:r>
              <a:rPr lang="it-IT" dirty="0"/>
              <a:t>generale del “chi inquina paga”, in materia di protezione </a:t>
            </a:r>
            <a:r>
              <a:rPr lang="it-IT" dirty="0" smtClean="0"/>
              <a:t>ambientale - in </a:t>
            </a:r>
            <a:r>
              <a:rPr lang="it-IT" dirty="0"/>
              <a:t>assenza di una normativa derivata di </a:t>
            </a:r>
            <a:r>
              <a:rPr lang="it-IT" dirty="0" smtClean="0"/>
              <a:t>attuazione, ossia della direttiva sulla responsabilità ambientale); </a:t>
            </a:r>
            <a:endParaRPr lang="it-IT" dirty="0"/>
          </a:p>
          <a:p>
            <a:r>
              <a:rPr lang="it-IT" dirty="0"/>
              <a:t>iii) «</a:t>
            </a:r>
            <a:r>
              <a:rPr lang="it-IT" u="sng" dirty="0">
                <a:solidFill>
                  <a:srgbClr val="FF0000"/>
                </a:solidFill>
              </a:rPr>
              <a:t>diritti e obblighi</a:t>
            </a:r>
            <a:r>
              <a:rPr lang="it-IT" dirty="0"/>
              <a:t>»: si tratta di «posizioni giuridiche» soggettive favorevoli o sfavorevoli (anche posizioni equivalenti a «interessi legittimi» nel diritto nazionale</a:t>
            </a:r>
            <a:r>
              <a:rPr lang="it-IT" dirty="0" smtClean="0"/>
              <a:t>), di natura sostanziale (ma anche strumentale o procedurale) </a:t>
            </a:r>
            <a:r>
              <a:rPr lang="it-IT" dirty="0"/>
              <a:t>che sono parte «del patrimonio giuridico» del singolo</a:t>
            </a:r>
            <a:r>
              <a:rPr lang="it-IT" dirty="0" smtClean="0"/>
              <a:t>;</a:t>
            </a:r>
            <a:endParaRPr lang="it-IT" dirty="0"/>
          </a:p>
        </p:txBody>
      </p:sp>
    </p:spTree>
    <p:extLst>
      <p:ext uri="{BB962C8B-B14F-4D97-AF65-F5344CB8AC3E}">
        <p14:creationId xmlns:p14="http://schemas.microsoft.com/office/powerpoint/2010/main" val="350036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primato del diritto dell’Unione: i </a:t>
            </a:r>
            <a:r>
              <a:rPr lang="it-IT" dirty="0" smtClean="0"/>
              <a:t>limiti: il caso Melloni</a:t>
            </a:r>
            <a:endParaRPr lang="it-IT" dirty="0"/>
          </a:p>
        </p:txBody>
      </p:sp>
      <p:sp>
        <p:nvSpPr>
          <p:cNvPr id="3" name="Segnaposto contenuto 2"/>
          <p:cNvSpPr>
            <a:spLocks noGrp="1"/>
          </p:cNvSpPr>
          <p:nvPr>
            <p:ph idx="1"/>
          </p:nvPr>
        </p:nvSpPr>
        <p:spPr/>
        <p:txBody>
          <a:bodyPr>
            <a:normAutofit fontScale="85000" lnSpcReduction="10000"/>
          </a:bodyPr>
          <a:lstStyle/>
          <a:p>
            <a:pPr lvl="0"/>
            <a:r>
              <a:rPr lang="it-IT" dirty="0"/>
              <a:t>c) </a:t>
            </a:r>
            <a:r>
              <a:rPr lang="it-IT" u="sng" dirty="0">
                <a:solidFill>
                  <a:srgbClr val="FF0000"/>
                </a:solidFill>
              </a:rPr>
              <a:t>primato «cedevole» rispetto alle  norme «costituzionali» nazionali di tutela «superiore» </a:t>
            </a:r>
            <a:r>
              <a:rPr lang="it-IT" dirty="0"/>
              <a:t>dei diritti fondamentali (art. 53 </a:t>
            </a:r>
            <a:r>
              <a:rPr lang="it-IT" dirty="0" smtClean="0"/>
              <a:t>Carta e infra, «dottrina dei </a:t>
            </a:r>
            <a:r>
              <a:rPr lang="it-IT" dirty="0" err="1" smtClean="0"/>
              <a:t>controlimiti</a:t>
            </a:r>
            <a:r>
              <a:rPr lang="it-IT" dirty="0" smtClean="0"/>
              <a:t>») </a:t>
            </a:r>
          </a:p>
          <a:p>
            <a:pPr lvl="0"/>
            <a:r>
              <a:rPr lang="it-IT" dirty="0" smtClean="0"/>
              <a:t>Vedi però </a:t>
            </a:r>
            <a:r>
              <a:rPr lang="it-IT" i="1" u="sng" dirty="0" smtClean="0">
                <a:solidFill>
                  <a:srgbClr val="FF0000"/>
                </a:solidFill>
              </a:rPr>
              <a:t>Melloni </a:t>
            </a:r>
            <a:r>
              <a:rPr lang="it-IT" i="1" u="sng" dirty="0">
                <a:solidFill>
                  <a:srgbClr val="FF0000"/>
                </a:solidFill>
              </a:rPr>
              <a:t>(GS)</a:t>
            </a:r>
            <a:r>
              <a:rPr lang="it-IT" dirty="0"/>
              <a:t>, 26.2.2013, </a:t>
            </a:r>
            <a:r>
              <a:rPr lang="it-IT" dirty="0" smtClean="0"/>
              <a:t>C-399/11: questioni sul mandato di arresto europeo (MAE) con riguardo alla regola costituzionale </a:t>
            </a:r>
            <a:r>
              <a:rPr lang="it-IT" dirty="0"/>
              <a:t>spagnola secondo cui </a:t>
            </a:r>
            <a:r>
              <a:rPr lang="it-IT" dirty="0" smtClean="0"/>
              <a:t>la consegna, per l’esecuzione della pena, da parte dello Stato richiesto soggiace alla </a:t>
            </a:r>
            <a:r>
              <a:rPr lang="it-IT" dirty="0"/>
              <a:t>condizione che la sentenza di condanna pronunciata in </a:t>
            </a:r>
            <a:r>
              <a:rPr lang="it-IT" dirty="0" err="1"/>
              <a:t>absentia</a:t>
            </a:r>
            <a:r>
              <a:rPr lang="it-IT" dirty="0"/>
              <a:t> </a:t>
            </a:r>
            <a:r>
              <a:rPr lang="it-IT" u="sng" dirty="0">
                <a:solidFill>
                  <a:srgbClr val="FF0000"/>
                </a:solidFill>
              </a:rPr>
              <a:t>possa essere oggetto di revisione</a:t>
            </a:r>
            <a:r>
              <a:rPr lang="it-IT" dirty="0"/>
              <a:t> nello Stato membro </a:t>
            </a:r>
            <a:r>
              <a:rPr lang="it-IT" dirty="0" smtClean="0"/>
              <a:t>emittente. Secondo la Corte: </a:t>
            </a:r>
          </a:p>
          <a:p>
            <a:pPr lvl="0"/>
            <a:r>
              <a:rPr lang="it-IT" dirty="0"/>
              <a:t>i) la condizione in questione contrasta le espresse disposizioni (e garanzie) del MAE (2002-2009</a:t>
            </a:r>
            <a:r>
              <a:rPr lang="it-IT" dirty="0" smtClean="0"/>
              <a:t>) (conflitto e conseguente primato della decisione quadro); </a:t>
            </a:r>
            <a:endParaRPr lang="it-IT" dirty="0"/>
          </a:p>
          <a:p>
            <a:pPr lvl="0"/>
            <a:r>
              <a:rPr lang="it-IT" dirty="0"/>
              <a:t>ii) </a:t>
            </a:r>
            <a:r>
              <a:rPr lang="it-IT" dirty="0" smtClean="0"/>
              <a:t>le </a:t>
            </a:r>
            <a:r>
              <a:rPr lang="it-IT" dirty="0"/>
              <a:t>disposizioni del MAE sulla consegna del condannato a seguito di processo «contumaciale» </a:t>
            </a:r>
            <a:r>
              <a:rPr lang="it-IT" dirty="0" smtClean="0"/>
              <a:t>(«</a:t>
            </a:r>
            <a:r>
              <a:rPr lang="it-IT" dirty="0"/>
              <a:t>in </a:t>
            </a:r>
            <a:r>
              <a:rPr lang="it-IT" dirty="0" err="1"/>
              <a:t>absentia</a:t>
            </a:r>
            <a:r>
              <a:rPr lang="it-IT" dirty="0" smtClean="0"/>
              <a:t>») </a:t>
            </a:r>
            <a:r>
              <a:rPr lang="it-IT" dirty="0"/>
              <a:t>sono «pienamente compatibili» con gli art. 47 e 48, par. 2, della Carta e con l’art. 6 CEDU, che prevede un diritto «derogabile»; </a:t>
            </a:r>
          </a:p>
        </p:txBody>
      </p:sp>
    </p:spTree>
    <p:extLst>
      <p:ext uri="{BB962C8B-B14F-4D97-AF65-F5344CB8AC3E}">
        <p14:creationId xmlns:p14="http://schemas.microsoft.com/office/powerpoint/2010/main" val="387118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primato del diritto dell’Unione: i limiti: il caso Melloni</a:t>
            </a:r>
          </a:p>
        </p:txBody>
      </p:sp>
      <p:sp>
        <p:nvSpPr>
          <p:cNvPr id="3" name="Segnaposto contenuto 2"/>
          <p:cNvSpPr>
            <a:spLocks noGrp="1"/>
          </p:cNvSpPr>
          <p:nvPr>
            <p:ph idx="1"/>
          </p:nvPr>
        </p:nvSpPr>
        <p:spPr/>
        <p:txBody>
          <a:bodyPr>
            <a:normAutofit lnSpcReduction="10000"/>
          </a:bodyPr>
          <a:lstStyle/>
          <a:p>
            <a:pPr lvl="0"/>
            <a:r>
              <a:rPr lang="it-IT" dirty="0" smtClean="0"/>
              <a:t>iii</a:t>
            </a:r>
            <a:r>
              <a:rPr lang="it-IT" dirty="0"/>
              <a:t>) la disciplina del MAE «</a:t>
            </a:r>
            <a:r>
              <a:rPr lang="it-IT" i="1" u="heavy" dirty="0">
                <a:solidFill>
                  <a:srgbClr val="FF0000"/>
                </a:solidFill>
              </a:rPr>
              <a:t>riflette il consenso raggiunto dagli Stati membri</a:t>
            </a:r>
            <a:r>
              <a:rPr lang="it-IT" i="1" dirty="0">
                <a:solidFill>
                  <a:srgbClr val="FF0000"/>
                </a:solidFill>
              </a:rPr>
              <a:t> </a:t>
            </a:r>
            <a:r>
              <a:rPr lang="it-IT" i="1" dirty="0"/>
              <a:t>nel loro insieme a proposito della portata da attribuire, secondo il diritto dell’Unione, </a:t>
            </a:r>
            <a:r>
              <a:rPr lang="it-IT" i="1" u="sng" dirty="0">
                <a:solidFill>
                  <a:srgbClr val="FF0000"/>
                </a:solidFill>
              </a:rPr>
              <a:t>ai diritti processuali di cui godono le persone condannate in </a:t>
            </a:r>
            <a:r>
              <a:rPr lang="it-IT" i="1" u="sng" dirty="0" err="1">
                <a:solidFill>
                  <a:srgbClr val="FF0000"/>
                </a:solidFill>
              </a:rPr>
              <a:t>absentia</a:t>
            </a:r>
            <a:r>
              <a:rPr lang="it-IT" i="1" dirty="0"/>
              <a:t> raggiunte da un mandato d’arresto europeo</a:t>
            </a:r>
            <a:r>
              <a:rPr lang="it-IT" dirty="0"/>
              <a:t>» (punto 62);</a:t>
            </a:r>
          </a:p>
          <a:p>
            <a:pPr lvl="0"/>
            <a:r>
              <a:rPr lang="it-IT" dirty="0" smtClean="0"/>
              <a:t>iv) per quanto concerne l’applicabilità e gli effetti dell’art. 53 della Carta, «</a:t>
            </a:r>
            <a:r>
              <a:rPr lang="it-IT" dirty="0"/>
              <a:t>è vero che l’art. 53 della Carta conferma che, </a:t>
            </a:r>
            <a:r>
              <a:rPr lang="it-IT" dirty="0">
                <a:solidFill>
                  <a:srgbClr val="FF0000"/>
                </a:solidFill>
              </a:rPr>
              <a:t>quando un atto di diritto dell'Unione richiede misure nazionali di attuazione</a:t>
            </a:r>
            <a:r>
              <a:rPr lang="it-IT" dirty="0"/>
              <a:t>, resta consentito alle autorità e ai giudici nazionali applicare gli standard nazionali di tutela dei diritti fondamentali, </a:t>
            </a:r>
            <a:r>
              <a:rPr lang="it-IT" dirty="0">
                <a:solidFill>
                  <a:srgbClr val="FF0000"/>
                </a:solidFill>
              </a:rPr>
              <a:t>a patto che tale applicazione</a:t>
            </a:r>
            <a:r>
              <a:rPr lang="it-IT" dirty="0"/>
              <a:t> </a:t>
            </a:r>
            <a:r>
              <a:rPr lang="it-IT" i="1" dirty="0"/>
              <a:t>non comprometta il livello di tutela previsto dalla Carta, come interpretato dalla Corte, </a:t>
            </a:r>
            <a:r>
              <a:rPr lang="it-IT" i="1" u="sng" dirty="0">
                <a:solidFill>
                  <a:srgbClr val="FF0000"/>
                </a:solidFill>
              </a:rPr>
              <a:t>né il primato, l’unità e l’effettività del diritto dell’Unione</a:t>
            </a:r>
            <a:r>
              <a:rPr lang="it-IT" dirty="0"/>
              <a:t>» (punto 60).</a:t>
            </a:r>
          </a:p>
          <a:p>
            <a:endParaRPr lang="it-IT" dirty="0"/>
          </a:p>
        </p:txBody>
      </p:sp>
    </p:spTree>
    <p:extLst>
      <p:ext uri="{BB962C8B-B14F-4D97-AF65-F5344CB8AC3E}">
        <p14:creationId xmlns:p14="http://schemas.microsoft.com/office/powerpoint/2010/main" val="158667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primato e i diritti fondamentali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Si ricordi: la sussunzione della tutela dei diritti fondamentali nel diritto dell’Unione era stata motivata dall’esigenza di evitare «deroghe» o «eccezioni» nazionali al primato (e all’applicazione uniforme del diritto europeo); </a:t>
            </a:r>
          </a:p>
          <a:p>
            <a:r>
              <a:rPr lang="it-IT" dirty="0" smtClean="0"/>
              <a:t>oggi la giurisprudenza tende a «consentire» deroghe al primato giustificate dalla tutela dei diritti fondamentali «secondo la visione nazionale</a:t>
            </a:r>
            <a:r>
              <a:rPr lang="it-IT" dirty="0"/>
              <a:t>»  (</a:t>
            </a:r>
            <a:r>
              <a:rPr lang="it-IT" i="1" u="sng" dirty="0">
                <a:solidFill>
                  <a:srgbClr val="FF0000"/>
                </a:solidFill>
              </a:rPr>
              <a:t>Omega</a:t>
            </a:r>
            <a:r>
              <a:rPr lang="it-IT" dirty="0"/>
              <a:t>, 14.10.2004, </a:t>
            </a:r>
            <a:r>
              <a:rPr lang="it-IT" dirty="0" smtClean="0"/>
              <a:t>C-36/02, con riferimento al principio della «dignità umana»); </a:t>
            </a:r>
          </a:p>
          <a:p>
            <a:r>
              <a:rPr lang="it-IT" dirty="0" smtClean="0"/>
              <a:t>singolarmente ha ribadito il primato (l’unità e l’effettività del diritto dell’Unione) come «limite»  alla maggior tutela nazionale dei diritti fondamentali (ex art. 53 Carta): perlomeno in presenza di una normativa derivata che </a:t>
            </a:r>
            <a:r>
              <a:rPr lang="it-IT" dirty="0" smtClean="0">
                <a:solidFill>
                  <a:srgbClr val="FF0000"/>
                </a:solidFill>
              </a:rPr>
              <a:t>stabilisce uno specifico livello di tutela</a:t>
            </a:r>
            <a:r>
              <a:rPr lang="it-IT" dirty="0" smtClean="0"/>
              <a:t> e </a:t>
            </a:r>
            <a:r>
              <a:rPr lang="it-IT" dirty="0" smtClean="0">
                <a:solidFill>
                  <a:srgbClr val="FF0000"/>
                </a:solidFill>
              </a:rPr>
              <a:t>cristallizza un «punto di equilibrio»</a:t>
            </a:r>
            <a:r>
              <a:rPr lang="it-IT" dirty="0" smtClean="0"/>
              <a:t> fra diritti fondamentali e valori o interessi contrapposti (propri del diritto dell’Unione: nel caso del MAE, fra equo processo e diritti della difesa, da un lato, e mutuo riconoscimento e «circolazione» delle decisioni penali, dall’altro)</a:t>
            </a:r>
            <a:endParaRPr lang="it-IT" dirty="0"/>
          </a:p>
        </p:txBody>
      </p:sp>
    </p:spTree>
    <p:extLst>
      <p:ext uri="{BB962C8B-B14F-4D97-AF65-F5344CB8AC3E}">
        <p14:creationId xmlns:p14="http://schemas.microsoft.com/office/powerpoint/2010/main" val="141213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primato del diritto dell’Unione secondo la Corte costituzionale italiana</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Evoluzione: percorso contrastato; </a:t>
            </a:r>
          </a:p>
          <a:p>
            <a:r>
              <a:rPr lang="it-IT" dirty="0" smtClean="0"/>
              <a:t>a) </a:t>
            </a:r>
            <a:r>
              <a:rPr lang="it-IT" u="sng" dirty="0" smtClean="0">
                <a:solidFill>
                  <a:srgbClr val="FF0000"/>
                </a:solidFill>
              </a:rPr>
              <a:t>«disconoscimento» del primato</a:t>
            </a:r>
            <a:r>
              <a:rPr lang="it-IT" dirty="0" smtClean="0"/>
              <a:t> (diritto UE – legge interna successiva alla legge di esecuzione del Trattato) (Corte </a:t>
            </a:r>
            <a:r>
              <a:rPr lang="it-IT" dirty="0" err="1" smtClean="0"/>
              <a:t>cost</a:t>
            </a:r>
            <a:r>
              <a:rPr lang="it-IT" dirty="0" smtClean="0"/>
              <a:t>. n. 14 del 7.3.1964, </a:t>
            </a:r>
            <a:r>
              <a:rPr lang="it-IT" i="1" u="sng" dirty="0" smtClean="0">
                <a:solidFill>
                  <a:srgbClr val="FF0000"/>
                </a:solidFill>
              </a:rPr>
              <a:t>Costa c. Enel</a:t>
            </a:r>
            <a:r>
              <a:rPr lang="it-IT" dirty="0" smtClean="0"/>
              <a:t>); </a:t>
            </a:r>
          </a:p>
          <a:p>
            <a:r>
              <a:rPr lang="it-IT" dirty="0" smtClean="0"/>
              <a:t>b) </a:t>
            </a:r>
            <a:r>
              <a:rPr lang="it-IT" u="sng" dirty="0" smtClean="0">
                <a:solidFill>
                  <a:srgbClr val="FF0000"/>
                </a:solidFill>
              </a:rPr>
              <a:t>riconoscimento del primato</a:t>
            </a:r>
            <a:r>
              <a:rPr lang="it-IT" dirty="0" smtClean="0"/>
              <a:t> (e «ancoraggio» all’art. 11 </a:t>
            </a:r>
            <a:r>
              <a:rPr lang="it-IT" dirty="0" err="1" smtClean="0"/>
              <a:t>Cost</a:t>
            </a:r>
            <a:r>
              <a:rPr lang="it-IT" dirty="0" smtClean="0"/>
              <a:t>.): n. 232 del 30.10.1975, </a:t>
            </a:r>
            <a:r>
              <a:rPr lang="it-IT" i="1" u="sng" dirty="0" smtClean="0">
                <a:solidFill>
                  <a:srgbClr val="FF0000"/>
                </a:solidFill>
              </a:rPr>
              <a:t>ICIC </a:t>
            </a:r>
            <a:r>
              <a:rPr lang="it-IT" dirty="0" smtClean="0"/>
              <a:t>(illegittimità della normativa interna successiva che violi l’art. 288, comma 2, TFUE, che la Corte costituzionale è chiamata ad accertare); </a:t>
            </a:r>
          </a:p>
          <a:p>
            <a:r>
              <a:rPr lang="it-IT" dirty="0" smtClean="0"/>
              <a:t>c) </a:t>
            </a:r>
            <a:r>
              <a:rPr lang="it-IT" u="sng" dirty="0" smtClean="0">
                <a:solidFill>
                  <a:srgbClr val="FF0000"/>
                </a:solidFill>
              </a:rPr>
              <a:t>riconoscimento della «competenza di disapplicazione diffusa»</a:t>
            </a:r>
            <a:r>
              <a:rPr lang="it-IT" dirty="0" smtClean="0"/>
              <a:t> del giudice ordinario (spoliazione di competenza della Corte costituzionale, in deroga all’art. 134 </a:t>
            </a:r>
            <a:r>
              <a:rPr lang="it-IT" dirty="0" err="1" smtClean="0"/>
              <a:t>Cost</a:t>
            </a:r>
            <a:r>
              <a:rPr lang="it-IT" dirty="0" smtClean="0"/>
              <a:t>.): n. 170 dell’8.6.1984, </a:t>
            </a:r>
            <a:r>
              <a:rPr lang="it-IT" i="1" u="sng" dirty="0" err="1" smtClean="0">
                <a:solidFill>
                  <a:srgbClr val="FF0000"/>
                </a:solidFill>
              </a:rPr>
              <a:t>Granital</a:t>
            </a:r>
            <a:r>
              <a:rPr lang="it-IT" dirty="0" smtClean="0"/>
              <a:t> : diverso inquadramento teorico dei rapporti UE-ordinamento nazionale; </a:t>
            </a:r>
            <a:r>
              <a:rPr lang="it-IT" u="sng" dirty="0" smtClean="0">
                <a:solidFill>
                  <a:srgbClr val="FF0000"/>
                </a:solidFill>
              </a:rPr>
              <a:t>autonomia e distinzione</a:t>
            </a:r>
            <a:r>
              <a:rPr lang="it-IT" dirty="0" smtClean="0"/>
              <a:t> dell’ordinamento UE, rispetto a quello nazionale, ma «</a:t>
            </a:r>
            <a:r>
              <a:rPr lang="it-IT" u="sng" dirty="0" smtClean="0">
                <a:solidFill>
                  <a:srgbClr val="FF0000"/>
                </a:solidFill>
              </a:rPr>
              <a:t>coordinamento</a:t>
            </a:r>
            <a:r>
              <a:rPr lang="it-IT" dirty="0" smtClean="0"/>
              <a:t>» fra i due, cui presiede l’art. 11 (più recentemente anche l’art. 117, comma 1, </a:t>
            </a:r>
            <a:r>
              <a:rPr lang="it-IT" dirty="0" err="1" smtClean="0"/>
              <a:t>Cost</a:t>
            </a:r>
            <a:r>
              <a:rPr lang="it-IT" dirty="0" smtClean="0"/>
              <a:t>.); </a:t>
            </a:r>
          </a:p>
        </p:txBody>
      </p:sp>
    </p:spTree>
    <p:extLst>
      <p:ext uri="{BB962C8B-B14F-4D97-AF65-F5344CB8AC3E}">
        <p14:creationId xmlns:p14="http://schemas.microsoft.com/office/powerpoint/2010/main" val="2922160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«soluzione </a:t>
            </a:r>
            <a:r>
              <a:rPr lang="it-IT" dirty="0" err="1" smtClean="0"/>
              <a:t>Granital</a:t>
            </a:r>
            <a:r>
              <a:rPr lang="it-IT" dirty="0" smtClean="0"/>
              <a:t>»</a:t>
            </a:r>
            <a:endParaRPr lang="it-IT" dirty="0"/>
          </a:p>
        </p:txBody>
      </p:sp>
      <p:sp>
        <p:nvSpPr>
          <p:cNvPr id="3" name="Segnaposto contenuto 2"/>
          <p:cNvSpPr>
            <a:spLocks noGrp="1"/>
          </p:cNvSpPr>
          <p:nvPr>
            <p:ph idx="1"/>
          </p:nvPr>
        </p:nvSpPr>
        <p:spPr/>
        <p:txBody>
          <a:bodyPr/>
          <a:lstStyle/>
          <a:p>
            <a:r>
              <a:rPr lang="it-IT" dirty="0"/>
              <a:t>i conflitti si risolvono in base al «</a:t>
            </a:r>
            <a:r>
              <a:rPr lang="it-IT" u="sng" dirty="0">
                <a:solidFill>
                  <a:srgbClr val="FF0000"/>
                </a:solidFill>
              </a:rPr>
              <a:t>criterio della competenza</a:t>
            </a:r>
            <a:r>
              <a:rPr lang="it-IT" dirty="0"/>
              <a:t>», qualora riferibili a normativa UE «immediatamente applicabile dal giudice interno» (abbandono del criterio cronologico); «obbligo di applicazione giudiziaria», e amministrativa, del diritto UE (e «</a:t>
            </a:r>
            <a:r>
              <a:rPr lang="it-IT" dirty="0">
                <a:solidFill>
                  <a:srgbClr val="FF0000"/>
                </a:solidFill>
              </a:rPr>
              <a:t>non applicazione</a:t>
            </a:r>
            <a:r>
              <a:rPr lang="it-IT" dirty="0"/>
              <a:t>» conseguente del diritto interno in conflitto)</a:t>
            </a:r>
          </a:p>
          <a:p>
            <a:r>
              <a:rPr lang="it-IT" dirty="0" smtClean="0"/>
              <a:t>Divergenze fra le prospettive delle due Corti (teorica e applicativa)</a:t>
            </a:r>
            <a:endParaRPr lang="it-IT" dirty="0"/>
          </a:p>
        </p:txBody>
      </p:sp>
    </p:spTree>
    <p:extLst>
      <p:ext uri="{BB962C8B-B14F-4D97-AF65-F5344CB8AC3E}">
        <p14:creationId xmlns:p14="http://schemas.microsoft.com/office/powerpoint/2010/main" val="1921119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limiti al primato del diritto dell’Unione; le competenze riservate alla Corte costituzionale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La Corte costituzionale ha stabilito «limiti costituzionali» al primato del diritto dell’Unione: ossia ipotesi (critiche) in cui potrebbe affermarsi la (contraria) soluzione del </a:t>
            </a:r>
            <a:r>
              <a:rPr lang="it-IT" u="sng" dirty="0" smtClean="0">
                <a:solidFill>
                  <a:srgbClr val="FF0000"/>
                </a:solidFill>
              </a:rPr>
              <a:t>primato del diritto nazionale</a:t>
            </a:r>
            <a:r>
              <a:rPr lang="it-IT" dirty="0" smtClean="0"/>
              <a:t> (in realtà: mancato ingresso del diritto dell’Unione nell’ordinamento italiano): vedi sub </a:t>
            </a:r>
            <a:r>
              <a:rPr lang="it-IT" b="1" dirty="0" smtClean="0">
                <a:solidFill>
                  <a:srgbClr val="FF0000"/>
                </a:solidFill>
              </a:rPr>
              <a:t>a-b</a:t>
            </a:r>
            <a:r>
              <a:rPr lang="it-IT" dirty="0" smtClean="0"/>
              <a:t>).</a:t>
            </a:r>
          </a:p>
          <a:p>
            <a:r>
              <a:rPr lang="it-IT" dirty="0" smtClean="0"/>
              <a:t>Si tratta di ipotesi (vedi sub </a:t>
            </a:r>
            <a:r>
              <a:rPr lang="it-IT" b="1" dirty="0" smtClean="0">
                <a:solidFill>
                  <a:srgbClr val="FF0000"/>
                </a:solidFill>
              </a:rPr>
              <a:t>a-d</a:t>
            </a:r>
            <a:r>
              <a:rPr lang="it-IT" dirty="0" smtClean="0"/>
              <a:t>) in cui risorge o sussiste la «competenza accentrata» della Corte costituzionale (a seguito di «doveroso» incidente di costituzionalità):</a:t>
            </a:r>
          </a:p>
          <a:p>
            <a:r>
              <a:rPr lang="it-IT" dirty="0" smtClean="0"/>
              <a:t>a) Ipotesi «cruciale» dei cd </a:t>
            </a:r>
            <a:r>
              <a:rPr lang="it-IT" u="sng" dirty="0" err="1" smtClean="0">
                <a:solidFill>
                  <a:srgbClr val="FF0000"/>
                </a:solidFill>
              </a:rPr>
              <a:t>controlimiti</a:t>
            </a:r>
            <a:r>
              <a:rPr lang="it-IT" dirty="0" smtClean="0"/>
              <a:t>: il diritto UE non può violare o contraddire «i principi supremi» dell’ordinamento, o i «diritti fondamentali della persona» (come costituzionalmente garantiti) (v. </a:t>
            </a:r>
            <a:r>
              <a:rPr lang="it-IT" i="1" u="sng" dirty="0">
                <a:solidFill>
                  <a:srgbClr val="FF0000"/>
                </a:solidFill>
              </a:rPr>
              <a:t>Acciaierie San Michele</a:t>
            </a:r>
            <a:r>
              <a:rPr lang="it-IT" dirty="0"/>
              <a:t>, n. 98 del </a:t>
            </a:r>
            <a:r>
              <a:rPr lang="it-IT" dirty="0" smtClean="0"/>
              <a:t>1965; </a:t>
            </a:r>
            <a:r>
              <a:rPr lang="it-IT" i="1" u="sng" dirty="0" smtClean="0">
                <a:solidFill>
                  <a:srgbClr val="FF0000"/>
                </a:solidFill>
              </a:rPr>
              <a:t>Frontini</a:t>
            </a:r>
            <a:r>
              <a:rPr lang="it-IT" dirty="0" smtClean="0"/>
              <a:t>, n. 183 del 27.12.1973); in principio tale ipotesi dovrebbe risultare «</a:t>
            </a:r>
            <a:r>
              <a:rPr lang="it-IT" dirty="0" smtClean="0">
                <a:solidFill>
                  <a:srgbClr val="FF0000"/>
                </a:solidFill>
              </a:rPr>
              <a:t>depotenziata</a:t>
            </a:r>
            <a:r>
              <a:rPr lang="it-IT" dirty="0" smtClean="0"/>
              <a:t>» dalla giurisprudenza della Corte di giustizia (v. deroghe al primato); tuttavia non è esclusa una «diversità di valutazioni» (v. sentenza </a:t>
            </a:r>
            <a:r>
              <a:rPr lang="it-IT" i="1" u="sng" dirty="0" err="1" smtClean="0">
                <a:solidFill>
                  <a:srgbClr val="FF0000"/>
                </a:solidFill>
              </a:rPr>
              <a:t>Taricco</a:t>
            </a:r>
            <a:r>
              <a:rPr lang="it-IT" dirty="0" smtClean="0"/>
              <a:t>, e ordinanza della Corte di appello di Milano, 18.9.2015, n. 6421/14, </a:t>
            </a:r>
            <a:r>
              <a:rPr lang="it-IT" i="1" u="sng" dirty="0" smtClean="0">
                <a:solidFill>
                  <a:srgbClr val="FF0000"/>
                </a:solidFill>
              </a:rPr>
              <a:t>De </a:t>
            </a:r>
            <a:r>
              <a:rPr lang="it-IT" i="1" u="sng" dirty="0" err="1" smtClean="0">
                <a:solidFill>
                  <a:srgbClr val="FF0000"/>
                </a:solidFill>
              </a:rPr>
              <a:t>Bortoli</a:t>
            </a:r>
            <a:r>
              <a:rPr lang="it-IT" i="1" u="sng" dirty="0" smtClean="0">
                <a:solidFill>
                  <a:srgbClr val="FF0000"/>
                </a:solidFill>
              </a:rPr>
              <a:t> e altri</a:t>
            </a:r>
            <a:r>
              <a:rPr lang="it-IT" dirty="0" smtClean="0"/>
              <a:t>) </a:t>
            </a:r>
            <a:endParaRPr lang="it-IT" dirty="0"/>
          </a:p>
        </p:txBody>
      </p:sp>
    </p:spTree>
    <p:extLst>
      <p:ext uri="{BB962C8B-B14F-4D97-AF65-F5344CB8AC3E}">
        <p14:creationId xmlns:p14="http://schemas.microsoft.com/office/powerpoint/2010/main" val="163545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limiti al primato e le competenze riservate della Corte costituzionale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b) Ipotesi di </a:t>
            </a:r>
            <a:r>
              <a:rPr lang="it-IT" u="sng" dirty="0" smtClean="0">
                <a:solidFill>
                  <a:srgbClr val="FF0000"/>
                </a:solidFill>
              </a:rPr>
              <a:t>norme italiane </a:t>
            </a:r>
            <a:r>
              <a:rPr lang="it-IT" dirty="0" smtClean="0"/>
              <a:t>dirette a «</a:t>
            </a:r>
            <a:r>
              <a:rPr lang="it-IT" u="sng" dirty="0" smtClean="0">
                <a:solidFill>
                  <a:srgbClr val="FF0000"/>
                </a:solidFill>
              </a:rPr>
              <a:t>impedire o pregiudicare la perdurante osservanza del Trattato</a:t>
            </a:r>
            <a:r>
              <a:rPr lang="it-IT" dirty="0" smtClean="0"/>
              <a:t>, in relazione al sistema e al nucleo essenziale dei suoi principi» (Corte </a:t>
            </a:r>
            <a:r>
              <a:rPr lang="it-IT" dirty="0" err="1" smtClean="0"/>
              <a:t>cost</a:t>
            </a:r>
            <a:r>
              <a:rPr lang="it-IT" dirty="0" smtClean="0"/>
              <a:t>. n. 170 del 1984, </a:t>
            </a:r>
            <a:r>
              <a:rPr lang="it-IT" i="1" u="sng" dirty="0" err="1" smtClean="0">
                <a:solidFill>
                  <a:srgbClr val="FF0000"/>
                </a:solidFill>
              </a:rPr>
              <a:t>Granital</a:t>
            </a:r>
            <a:r>
              <a:rPr lang="it-IT" dirty="0" smtClean="0"/>
              <a:t>): il controllo della Corte è diretto a valutare se il legislatore «legittimamente» (e intenzionalmente) abbia revocato l’impegno assunto con i Trattati. Il controllo della Corte s’esercita sulla legge nazionale in conflitto «grave» con i Trattati;</a:t>
            </a:r>
          </a:p>
          <a:p>
            <a:r>
              <a:rPr lang="it-IT" dirty="0" smtClean="0"/>
              <a:t>c) norme europee </a:t>
            </a:r>
            <a:r>
              <a:rPr lang="it-IT" u="sng" dirty="0" smtClean="0">
                <a:solidFill>
                  <a:srgbClr val="FF0000"/>
                </a:solidFill>
              </a:rPr>
              <a:t>prive di efficacia diretta</a:t>
            </a:r>
            <a:r>
              <a:rPr lang="it-IT" dirty="0" smtClean="0"/>
              <a:t> (questione problematica: nozione cangiante): vedi Corte </a:t>
            </a:r>
            <a:r>
              <a:rPr lang="it-IT" dirty="0" err="1" smtClean="0"/>
              <a:t>cost</a:t>
            </a:r>
            <a:r>
              <a:rPr lang="it-IT" dirty="0" smtClean="0"/>
              <a:t>., </a:t>
            </a:r>
            <a:r>
              <a:rPr lang="it-IT" dirty="0" err="1" smtClean="0"/>
              <a:t>ord</a:t>
            </a:r>
            <a:r>
              <a:rPr lang="it-IT" dirty="0" smtClean="0"/>
              <a:t>. 207 del 18.7.2013 (e sentenza </a:t>
            </a:r>
            <a:r>
              <a:rPr lang="it-IT" i="1" u="sng" dirty="0" smtClean="0">
                <a:solidFill>
                  <a:srgbClr val="FF0000"/>
                </a:solidFill>
              </a:rPr>
              <a:t>Mascolo</a:t>
            </a:r>
            <a:r>
              <a:rPr lang="it-IT" dirty="0" smtClean="0"/>
              <a:t> della Corte di giustizia cit.); vedi Corte </a:t>
            </a:r>
            <a:r>
              <a:rPr lang="it-IT" dirty="0" err="1" smtClean="0"/>
              <a:t>cost</a:t>
            </a:r>
            <a:r>
              <a:rPr lang="it-IT" dirty="0" smtClean="0"/>
              <a:t>. n. 227 del 13.6.2010, </a:t>
            </a:r>
            <a:r>
              <a:rPr lang="it-IT" i="1" u="sng" dirty="0" smtClean="0">
                <a:solidFill>
                  <a:srgbClr val="FF0000"/>
                </a:solidFill>
              </a:rPr>
              <a:t>M.K.P.</a:t>
            </a:r>
            <a:r>
              <a:rPr lang="it-IT" dirty="0" smtClean="0"/>
              <a:t> (decisione quadro sul MAE, priva di efficacia diretta; art. 18 TFUE, presuntivamente di ardua applicazione giudiziaria);</a:t>
            </a:r>
          </a:p>
          <a:p>
            <a:r>
              <a:rPr lang="it-IT" dirty="0" smtClean="0"/>
              <a:t>d) norme europee la cui violazione è invocata (da parte dello Stato o delle Regioni o Province autonome) </a:t>
            </a:r>
            <a:r>
              <a:rPr lang="it-IT" u="sng" dirty="0" smtClean="0">
                <a:solidFill>
                  <a:srgbClr val="FF0000"/>
                </a:solidFill>
              </a:rPr>
              <a:t>nell’ambito delle competenze dirette</a:t>
            </a:r>
            <a:r>
              <a:rPr lang="it-IT" dirty="0" smtClean="0"/>
              <a:t> della Corte costituzionale (giudizio di costituzionalità in via principale, conflitti di attribuzione, ammissibilità del referendum) (ampia giurisprudenza)</a:t>
            </a:r>
            <a:endParaRPr lang="it-IT" dirty="0"/>
          </a:p>
        </p:txBody>
      </p:sp>
    </p:spTree>
    <p:extLst>
      <p:ext uri="{BB962C8B-B14F-4D97-AF65-F5344CB8AC3E}">
        <p14:creationId xmlns:p14="http://schemas.microsoft.com/office/powerpoint/2010/main" val="473167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dirty="0" smtClean="0">
                <a:solidFill>
                  <a:srgbClr val="FF0000"/>
                </a:solidFill>
              </a:rPr>
              <a:t>tutela processuale </a:t>
            </a:r>
            <a:r>
              <a:rPr lang="it-IT" dirty="0" smtClean="0"/>
              <a:t>dei diritti (europei) nell’ordinamento nazionale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La competenza nazionale nella disciplina del processo – salvo interventi di armonizzazione o di unificazione «normativi» – è oggi indiscussa; tuttavia il diritto dell’Unione stabilisce dei «</a:t>
            </a:r>
            <a:r>
              <a:rPr lang="it-IT" b="1" u="sng" dirty="0" smtClean="0">
                <a:solidFill>
                  <a:srgbClr val="FF0000"/>
                </a:solidFill>
              </a:rPr>
              <a:t>correttivi</a:t>
            </a:r>
            <a:r>
              <a:rPr lang="it-IT" dirty="0" smtClean="0"/>
              <a:t>» al diritto processuale nazionale, fondati sui </a:t>
            </a:r>
            <a:r>
              <a:rPr lang="it-IT" u="sng" dirty="0" smtClean="0">
                <a:solidFill>
                  <a:srgbClr val="FF0000"/>
                </a:solidFill>
              </a:rPr>
              <a:t>principi</a:t>
            </a:r>
            <a:r>
              <a:rPr lang="it-IT" dirty="0" smtClean="0"/>
              <a:t> o sui </a:t>
            </a:r>
            <a:r>
              <a:rPr lang="it-IT" u="sng" dirty="0" smtClean="0">
                <a:solidFill>
                  <a:srgbClr val="FF0000"/>
                </a:solidFill>
              </a:rPr>
              <a:t>diritti fondamentali</a:t>
            </a:r>
            <a:r>
              <a:rPr lang="it-IT" dirty="0" smtClean="0"/>
              <a:t> (e </a:t>
            </a:r>
            <a:r>
              <a:rPr lang="it-IT" u="sng" dirty="0" smtClean="0">
                <a:solidFill>
                  <a:srgbClr val="FF0000"/>
                </a:solidFill>
              </a:rPr>
              <a:t>immediatamente azionabili</a:t>
            </a:r>
            <a:r>
              <a:rPr lang="it-IT" dirty="0" smtClean="0"/>
              <a:t>). Esamineremo incidentalmente vari istituti processuali, in particolare i termini di ricorso e l’intangibilità del giudicato. </a:t>
            </a:r>
          </a:p>
          <a:p>
            <a:r>
              <a:rPr lang="it-IT" dirty="0"/>
              <a:t>a) </a:t>
            </a:r>
            <a:r>
              <a:rPr lang="it-IT" u="sng" dirty="0">
                <a:solidFill>
                  <a:srgbClr val="FF0000"/>
                </a:solidFill>
              </a:rPr>
              <a:t>L’assenza di previsioni di armonizzazione</a:t>
            </a:r>
            <a:r>
              <a:rPr lang="it-IT" dirty="0"/>
              <a:t> del processo (o il loro carattere embrionale) </a:t>
            </a:r>
            <a:r>
              <a:rPr lang="it-IT" dirty="0" smtClean="0"/>
              <a:t>preserva </a:t>
            </a:r>
            <a:r>
              <a:rPr lang="it-IT" dirty="0"/>
              <a:t>(in maniera subordinata e strumentale) la «</a:t>
            </a:r>
            <a:r>
              <a:rPr lang="it-IT" dirty="0">
                <a:solidFill>
                  <a:srgbClr val="FF0000"/>
                </a:solidFill>
              </a:rPr>
              <a:t>competenza nazionale</a:t>
            </a:r>
            <a:r>
              <a:rPr lang="it-IT" dirty="0"/>
              <a:t>» in materia di </a:t>
            </a:r>
            <a:r>
              <a:rPr lang="it-IT" dirty="0" smtClean="0"/>
              <a:t>«esercizio nel processo» dei diritti derivanti dall’efficacia diretta.</a:t>
            </a:r>
          </a:p>
          <a:p>
            <a:r>
              <a:rPr lang="it-IT" dirty="0"/>
              <a:t>È il principio di </a:t>
            </a:r>
            <a:r>
              <a:rPr lang="it-IT" u="sng" dirty="0">
                <a:solidFill>
                  <a:srgbClr val="FF0000"/>
                </a:solidFill>
              </a:rPr>
              <a:t>autonomia processuale </a:t>
            </a:r>
            <a:r>
              <a:rPr lang="it-IT" dirty="0"/>
              <a:t>: «è l’ordinamento giuridico interno di ciascuno Stato membro che … stabilisce le modalità procedurali delle azioni giudiziali intese a garantire la tutela dei diritti spettanti ai singoli in forza delle norme comunitarie aventi efficacia diretta» (</a:t>
            </a:r>
            <a:r>
              <a:rPr lang="it-IT" i="1" u="sng" dirty="0" err="1">
                <a:solidFill>
                  <a:srgbClr val="FF0000"/>
                </a:solidFill>
              </a:rPr>
              <a:t>Rewe</a:t>
            </a:r>
            <a:r>
              <a:rPr lang="it-IT" dirty="0"/>
              <a:t>, 16.12.1976, 33/76); </a:t>
            </a:r>
          </a:p>
          <a:p>
            <a:endParaRPr lang="it-IT" dirty="0"/>
          </a:p>
        </p:txBody>
      </p:sp>
    </p:spTree>
    <p:extLst>
      <p:ext uri="{BB962C8B-B14F-4D97-AF65-F5344CB8AC3E}">
        <p14:creationId xmlns:p14="http://schemas.microsoft.com/office/powerpoint/2010/main" val="83397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principio di «autonomia processuale» </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Ampio il suo ambito d’applicazione in ragione del carattere </a:t>
            </a:r>
            <a:r>
              <a:rPr lang="it-IT" dirty="0"/>
              <a:t>limitato e settoriale delle «discipline processuali» europee, inerenti a settori sensibili per il mercato interno (diritto economico) ovvero per lo SLSG (diritto dell’immigrazione, cooperazione giudiziaria penale). </a:t>
            </a:r>
            <a:r>
              <a:rPr lang="it-IT" dirty="0" smtClean="0"/>
              <a:t>Nel diritto economico europeo, previsioni processuali sono previste come «corollario» </a:t>
            </a:r>
            <a:r>
              <a:rPr lang="it-IT" dirty="0"/>
              <a:t>delle procedure amministrative di aggiudicazione di appalti e concessioni o dei provvedimenti assunti in mercati regolamentati dalle autorità nazionali indipendenti; nei settori delle comunicazioni, del gas  o dell’energia; del diritto dei consumatori; in taluni settori della politica sociale; nel diritto antitrust per quanto concerne le azioni di </a:t>
            </a:r>
            <a:r>
              <a:rPr lang="it-IT" dirty="0" smtClean="0"/>
              <a:t>danno; </a:t>
            </a:r>
            <a:r>
              <a:rPr lang="it-IT" dirty="0"/>
              <a:t>nel diritto tributario, per quanto concerne il recupero dell’imposta evasa e la lotta alle frodi</a:t>
            </a:r>
            <a:r>
              <a:rPr lang="it-IT" dirty="0" smtClean="0"/>
              <a:t>.</a:t>
            </a:r>
          </a:p>
          <a:p>
            <a:r>
              <a:rPr lang="it-IT" dirty="0" smtClean="0"/>
              <a:t>È </a:t>
            </a:r>
            <a:r>
              <a:rPr lang="it-IT" dirty="0"/>
              <a:t>principio «condizionato» alla effettiva «neutralità» del diritto processuale rispetto al diritto sostanziale, e dunque al rispetto di due condizioni o «limiti» (</a:t>
            </a:r>
            <a:r>
              <a:rPr lang="it-IT" u="sng" dirty="0">
                <a:solidFill>
                  <a:srgbClr val="FF0000"/>
                </a:solidFill>
              </a:rPr>
              <a:t>cumulativi</a:t>
            </a:r>
            <a:r>
              <a:rPr lang="it-IT" dirty="0"/>
              <a:t>). Le norme processuali nazionali </a:t>
            </a:r>
          </a:p>
          <a:p>
            <a:r>
              <a:rPr lang="it-IT" dirty="0"/>
              <a:t>i) non devono sfavorire i titolari di diritti attribuiti dall’Unione europea (</a:t>
            </a:r>
            <a:r>
              <a:rPr lang="it-IT" u="sng" dirty="0">
                <a:solidFill>
                  <a:srgbClr val="FF0000"/>
                </a:solidFill>
              </a:rPr>
              <a:t>principio di equivalenza</a:t>
            </a:r>
            <a:r>
              <a:rPr lang="it-IT" dirty="0"/>
              <a:t>) e ii) non debbono rendere «in pratica impossibile, o eccessivamente difficile, l’esercizio dei diritti derivanti da norme dell’Unione» (</a:t>
            </a:r>
            <a:r>
              <a:rPr lang="it-IT" u="sng" dirty="0">
                <a:solidFill>
                  <a:srgbClr val="FF0000"/>
                </a:solidFill>
              </a:rPr>
              <a:t>principio di effettività</a:t>
            </a:r>
            <a:r>
              <a:rPr lang="it-IT" dirty="0"/>
              <a:t>)</a:t>
            </a:r>
          </a:p>
          <a:p>
            <a:r>
              <a:rPr lang="it-IT" dirty="0" smtClean="0"/>
              <a:t>Se l’una o l’altra delle due condizioni risulta violata, le </a:t>
            </a:r>
            <a:r>
              <a:rPr lang="it-IT" dirty="0"/>
              <a:t>norme processuali interne </a:t>
            </a:r>
            <a:r>
              <a:rPr lang="it-IT" dirty="0" smtClean="0"/>
              <a:t>«non possono </a:t>
            </a:r>
            <a:r>
              <a:rPr lang="it-IT" dirty="0"/>
              <a:t>essere opposte» ai titolari di diritti attribuiti dal diritto </a:t>
            </a:r>
            <a:r>
              <a:rPr lang="it-IT" dirty="0" smtClean="0"/>
              <a:t>dell’Unione («primato processuale» del diritto dell’Unione europea); il giudice nazionale è competente ad accertare e ad applicare detto primato</a:t>
            </a:r>
          </a:p>
          <a:p>
            <a:endParaRPr lang="it-IT" dirty="0"/>
          </a:p>
          <a:p>
            <a:endParaRPr lang="it-IT" dirty="0" smtClean="0"/>
          </a:p>
          <a:p>
            <a:endParaRPr lang="it-IT" dirty="0"/>
          </a:p>
        </p:txBody>
      </p:sp>
    </p:spTree>
    <p:extLst>
      <p:ext uri="{BB962C8B-B14F-4D97-AF65-F5344CB8AC3E}">
        <p14:creationId xmlns:p14="http://schemas.microsoft.com/office/powerpoint/2010/main" val="2239571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 presupposti del principio: equivalenza delle modalità processuali</a:t>
            </a:r>
            <a:endParaRPr lang="it-IT" dirty="0"/>
          </a:p>
        </p:txBody>
      </p:sp>
      <p:sp>
        <p:nvSpPr>
          <p:cNvPr id="3" name="Segnaposto contenuto 2"/>
          <p:cNvSpPr>
            <a:spLocks noGrp="1"/>
          </p:cNvSpPr>
          <p:nvPr>
            <p:ph idx="1"/>
          </p:nvPr>
        </p:nvSpPr>
        <p:spPr/>
        <p:txBody>
          <a:bodyPr>
            <a:normAutofit fontScale="77500" lnSpcReduction="20000"/>
          </a:bodyPr>
          <a:lstStyle/>
          <a:p>
            <a:r>
              <a:rPr lang="it-IT" dirty="0"/>
              <a:t>Si tratta dunque di primato «circoscritto» a casi di </a:t>
            </a:r>
            <a:r>
              <a:rPr lang="it-IT" u="heavy" dirty="0">
                <a:solidFill>
                  <a:srgbClr val="FF0000"/>
                </a:solidFill>
              </a:rPr>
              <a:t>ineffettività della tutela</a:t>
            </a:r>
            <a:r>
              <a:rPr lang="it-IT" dirty="0"/>
              <a:t> (problema di qualificazione: </a:t>
            </a:r>
            <a:r>
              <a:rPr lang="it-IT" i="1" u="sng" dirty="0"/>
              <a:t>infra</a:t>
            </a:r>
            <a:r>
              <a:rPr lang="it-IT" dirty="0"/>
              <a:t>) o a ipotesi di </a:t>
            </a:r>
            <a:r>
              <a:rPr lang="it-IT" u="heavy" dirty="0">
                <a:solidFill>
                  <a:srgbClr val="FF0000"/>
                </a:solidFill>
              </a:rPr>
              <a:t>discriminazione processuale</a:t>
            </a:r>
            <a:r>
              <a:rPr lang="it-IT" dirty="0"/>
              <a:t> a danno dei singoli beneficiari di diritti europei;</a:t>
            </a:r>
          </a:p>
          <a:p>
            <a:r>
              <a:rPr lang="it-IT" u="sng" dirty="0" smtClean="0">
                <a:solidFill>
                  <a:srgbClr val="FF0000"/>
                </a:solidFill>
              </a:rPr>
              <a:t>Principio di equivalenza</a:t>
            </a:r>
            <a:r>
              <a:rPr lang="it-IT" dirty="0" smtClean="0"/>
              <a:t>: presuppone che «</a:t>
            </a:r>
            <a:r>
              <a:rPr lang="it-IT" i="1" dirty="0" smtClean="0"/>
              <a:t>la </a:t>
            </a:r>
            <a:r>
              <a:rPr lang="it-IT" i="1" dirty="0"/>
              <a:t>complessiva disciplina dei ricorsi si applichi indistintamente ai ricorsi</a:t>
            </a:r>
            <a:r>
              <a:rPr lang="it-IT" dirty="0"/>
              <a:t> fondati sulla violazione del diritto dell’Unione e a quelli simili fondati sulla violazione del diritto </a:t>
            </a:r>
            <a:r>
              <a:rPr lang="it-IT" dirty="0" smtClean="0"/>
              <a:t>interno»; esige che i</a:t>
            </a:r>
            <a:r>
              <a:rPr lang="it-IT" i="1" dirty="0" smtClean="0"/>
              <a:t> </a:t>
            </a:r>
            <a:r>
              <a:rPr lang="it-IT" i="1" dirty="0"/>
              <a:t>rimedi o le azioni poste a raffronto siano comparabili </a:t>
            </a:r>
            <a:r>
              <a:rPr lang="it-IT" i="1" dirty="0" smtClean="0"/>
              <a:t>«alla </a:t>
            </a:r>
            <a:r>
              <a:rPr lang="it-IT" i="1" dirty="0"/>
              <a:t>luce del loro oggetto e dei loro elementi </a:t>
            </a:r>
            <a:r>
              <a:rPr lang="it-IT" i="1" dirty="0" smtClean="0"/>
              <a:t>essenziali» </a:t>
            </a:r>
            <a:r>
              <a:rPr lang="it-IT" i="1" dirty="0"/>
              <a:t>e talora anche con riguardo alla situazione della categoria dei soggetti </a:t>
            </a:r>
            <a:r>
              <a:rPr lang="it-IT" i="1" dirty="0" smtClean="0"/>
              <a:t>promotori</a:t>
            </a:r>
            <a:r>
              <a:rPr lang="it-IT" dirty="0" smtClean="0"/>
              <a:t>;</a:t>
            </a:r>
          </a:p>
          <a:p>
            <a:r>
              <a:rPr lang="it-IT" dirty="0" smtClean="0"/>
              <a:t>Esempio: </a:t>
            </a:r>
            <a:r>
              <a:rPr lang="it-IT" i="1" u="sng" dirty="0" err="1">
                <a:solidFill>
                  <a:srgbClr val="FF0000"/>
                </a:solidFill>
              </a:rPr>
              <a:t>Transportes</a:t>
            </a:r>
            <a:r>
              <a:rPr lang="it-IT" i="1" u="sng" dirty="0">
                <a:solidFill>
                  <a:srgbClr val="FF0000"/>
                </a:solidFill>
              </a:rPr>
              <a:t> </a:t>
            </a:r>
            <a:r>
              <a:rPr lang="it-IT" i="1" u="sng" dirty="0" err="1">
                <a:solidFill>
                  <a:srgbClr val="FF0000"/>
                </a:solidFill>
              </a:rPr>
              <a:t>Urbanos</a:t>
            </a:r>
            <a:r>
              <a:rPr lang="it-IT" dirty="0"/>
              <a:t>, 26.1.2010, </a:t>
            </a:r>
            <a:r>
              <a:rPr lang="it-IT" dirty="0" smtClean="0"/>
              <a:t>C-118/08: «</a:t>
            </a:r>
            <a:r>
              <a:rPr lang="it-IT" dirty="0"/>
              <a:t>Il diritto dell’Unione </a:t>
            </a:r>
            <a:r>
              <a:rPr lang="it-IT" i="1" dirty="0"/>
              <a:t>osta all’applicazione di una regola di uno Stato membro in forza della quale un’azione di responsabilità dello Stato fondata su una violazione di tale diritto da parte di una legge nazionale</a:t>
            </a:r>
            <a:r>
              <a:rPr lang="it-IT" dirty="0"/>
              <a:t>, constatata da una sentenza della Corte di giustizia delle Comunità europee pronunciata ai sensi dell’[art. 258 TFUE], </a:t>
            </a:r>
            <a:r>
              <a:rPr lang="it-IT" i="1" dirty="0"/>
              <a:t>può avere esito positivo solo qualora il ricorrente abbia </a:t>
            </a:r>
            <a:r>
              <a:rPr lang="it-IT" i="1" dirty="0">
                <a:solidFill>
                  <a:srgbClr val="FF0000"/>
                </a:solidFill>
              </a:rPr>
              <a:t>previamente esaurito </a:t>
            </a:r>
            <a:r>
              <a:rPr lang="it-IT" i="1" dirty="0"/>
              <a:t>tutti i rimedi interni diretti a contestare la validità dell’atto amministrativo lesivo adottato sulla base di tale legge</a:t>
            </a:r>
            <a:r>
              <a:rPr lang="it-IT" dirty="0"/>
              <a:t>, </a:t>
            </a:r>
            <a:r>
              <a:rPr lang="it-IT" i="1" dirty="0"/>
              <a:t>sebbene una regola siffatta non sia applicabile ad un’azione di responsabilità dello Stato fondata sulla violazione della Costituzione da parte di tale stessa legge</a:t>
            </a:r>
            <a:r>
              <a:rPr lang="it-IT" dirty="0"/>
              <a:t>, constatata dal giudice </a:t>
            </a:r>
            <a:r>
              <a:rPr lang="it-IT" dirty="0" smtClean="0"/>
              <a:t>competente» (punti 43-44)</a:t>
            </a:r>
            <a:endParaRPr lang="it-IT" dirty="0"/>
          </a:p>
        </p:txBody>
      </p:sp>
    </p:spTree>
    <p:extLst>
      <p:ext uri="{BB962C8B-B14F-4D97-AF65-F5344CB8AC3E}">
        <p14:creationId xmlns:p14="http://schemas.microsoft.com/office/powerpoint/2010/main" val="3107257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Altri effetti</a:t>
            </a:r>
            <a:endParaRPr lang="it-IT" dirty="0"/>
          </a:p>
        </p:txBody>
      </p:sp>
      <p:sp>
        <p:nvSpPr>
          <p:cNvPr id="3" name="Segnaposto contenuto 2"/>
          <p:cNvSpPr>
            <a:spLocks noGrp="1"/>
          </p:cNvSpPr>
          <p:nvPr>
            <p:ph idx="1"/>
          </p:nvPr>
        </p:nvSpPr>
        <p:spPr/>
        <p:txBody>
          <a:bodyPr>
            <a:normAutofit fontScale="70000" lnSpcReduction="20000"/>
          </a:bodyPr>
          <a:lstStyle/>
          <a:p>
            <a:r>
              <a:rPr lang="it-IT" dirty="0"/>
              <a:t>iv) L’efficacia diretta esprime la «</a:t>
            </a:r>
            <a:r>
              <a:rPr lang="it-IT" u="sng" dirty="0">
                <a:solidFill>
                  <a:srgbClr val="FF0000"/>
                </a:solidFill>
              </a:rPr>
              <a:t>pienezza di effetti</a:t>
            </a:r>
            <a:r>
              <a:rPr lang="it-IT" dirty="0"/>
              <a:t>» della norma dell’Unione </a:t>
            </a:r>
            <a:r>
              <a:rPr lang="it-IT" i="1" dirty="0">
                <a:solidFill>
                  <a:srgbClr val="FF0000"/>
                </a:solidFill>
              </a:rPr>
              <a:t>rispetto al singolo</a:t>
            </a:r>
            <a:r>
              <a:rPr lang="it-IT" dirty="0"/>
              <a:t>, e coinvolge il giudice (nazionale) chiamato a garantirle (in modo autoritativo o coercitivo) «</a:t>
            </a:r>
            <a:r>
              <a:rPr lang="it-IT" dirty="0">
                <a:solidFill>
                  <a:srgbClr val="FF0000"/>
                </a:solidFill>
              </a:rPr>
              <a:t>in ogni circostanza</a:t>
            </a:r>
            <a:r>
              <a:rPr lang="it-IT" dirty="0"/>
              <a:t>», ossia in tutte le situazioni disciplinate dalla norma;</a:t>
            </a:r>
          </a:p>
          <a:p>
            <a:r>
              <a:rPr lang="it-IT" dirty="0" smtClean="0"/>
              <a:t>b) </a:t>
            </a:r>
            <a:r>
              <a:rPr lang="it-IT" u="sng" dirty="0" smtClean="0">
                <a:solidFill>
                  <a:srgbClr val="FF0000"/>
                </a:solidFill>
              </a:rPr>
              <a:t>Effetti «indiretti»</a:t>
            </a:r>
            <a:r>
              <a:rPr lang="it-IT" dirty="0" smtClean="0"/>
              <a:t>: </a:t>
            </a:r>
            <a:r>
              <a:rPr lang="it-IT" u="sng" dirty="0" smtClean="0">
                <a:solidFill>
                  <a:srgbClr val="FF0000"/>
                </a:solidFill>
              </a:rPr>
              <a:t>interpretazione conforme </a:t>
            </a:r>
            <a:r>
              <a:rPr lang="it-IT" dirty="0" smtClean="0"/>
              <a:t>e </a:t>
            </a:r>
            <a:r>
              <a:rPr lang="it-IT" u="sng" dirty="0" smtClean="0">
                <a:solidFill>
                  <a:srgbClr val="FF0000"/>
                </a:solidFill>
              </a:rPr>
              <a:t>risarcimento del danno</a:t>
            </a:r>
            <a:r>
              <a:rPr lang="it-IT" dirty="0" smtClean="0"/>
              <a:t>; </a:t>
            </a:r>
          </a:p>
          <a:p>
            <a:r>
              <a:rPr lang="it-IT" dirty="0" smtClean="0"/>
              <a:t>si tratta di effetti non autonomi e «relazionali», che si rapportano al modo di essere del diritto interno (e presuppongono l’esistenza di norme nazionali incompatibili con quelle europee</a:t>
            </a:r>
            <a:r>
              <a:rPr lang="it-IT" dirty="0" smtClean="0"/>
              <a:t>);</a:t>
            </a:r>
          </a:p>
          <a:p>
            <a:r>
              <a:rPr lang="it-IT" dirty="0" smtClean="0"/>
              <a:t>Provvisti di condizioni proprie</a:t>
            </a:r>
            <a:endParaRPr lang="it-IT" dirty="0" smtClean="0"/>
          </a:p>
          <a:p>
            <a:r>
              <a:rPr lang="it-IT" dirty="0" smtClean="0"/>
              <a:t>E di </a:t>
            </a:r>
            <a:r>
              <a:rPr lang="it-IT" dirty="0" smtClean="0"/>
              <a:t>carattere «residuale</a:t>
            </a:r>
            <a:r>
              <a:rPr lang="it-IT" dirty="0" smtClean="0"/>
              <a:t>»</a:t>
            </a:r>
            <a:endParaRPr lang="it-IT" dirty="0" smtClean="0"/>
          </a:p>
          <a:p>
            <a:r>
              <a:rPr lang="it-IT" dirty="0" smtClean="0"/>
              <a:t>c) </a:t>
            </a:r>
            <a:r>
              <a:rPr lang="it-IT" u="sng" dirty="0" smtClean="0">
                <a:solidFill>
                  <a:srgbClr val="FF0000"/>
                </a:solidFill>
              </a:rPr>
              <a:t>Garanzie strumentali</a:t>
            </a:r>
            <a:r>
              <a:rPr lang="it-IT" dirty="0" smtClean="0"/>
              <a:t> (corollario degli effetti diretti): </a:t>
            </a:r>
          </a:p>
          <a:p>
            <a:r>
              <a:rPr lang="it-IT" u="sng" dirty="0" smtClean="0">
                <a:solidFill>
                  <a:srgbClr val="FF0000"/>
                </a:solidFill>
              </a:rPr>
              <a:t>Primato</a:t>
            </a:r>
            <a:r>
              <a:rPr lang="it-IT" dirty="0" smtClean="0"/>
              <a:t> (del diritto dell’Unione sul diritto interno incompatibile);</a:t>
            </a:r>
          </a:p>
          <a:p>
            <a:r>
              <a:rPr lang="it-IT" u="sng" dirty="0" smtClean="0">
                <a:solidFill>
                  <a:srgbClr val="FF0000"/>
                </a:solidFill>
              </a:rPr>
              <a:t>Effettività della tutela giurisdizionale </a:t>
            </a:r>
            <a:r>
              <a:rPr lang="it-IT" dirty="0" smtClean="0"/>
              <a:t>(in particolare, capacità </a:t>
            </a:r>
            <a:r>
              <a:rPr lang="it-IT" dirty="0" smtClean="0"/>
              <a:t>del giudice e del sistema processuale di garantire uno standard minimo di effettività)</a:t>
            </a:r>
            <a:endParaRPr lang="it-IT" dirty="0"/>
          </a:p>
        </p:txBody>
      </p:sp>
    </p:spTree>
    <p:extLst>
      <p:ext uri="{BB962C8B-B14F-4D97-AF65-F5344CB8AC3E}">
        <p14:creationId xmlns:p14="http://schemas.microsoft.com/office/powerpoint/2010/main" val="8293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e loro effettività </a:t>
            </a:r>
            <a:endParaRPr lang="it-IT" dirty="0"/>
          </a:p>
        </p:txBody>
      </p:sp>
      <p:sp>
        <p:nvSpPr>
          <p:cNvPr id="3" name="Segnaposto contenuto 2"/>
          <p:cNvSpPr>
            <a:spLocks noGrp="1"/>
          </p:cNvSpPr>
          <p:nvPr>
            <p:ph idx="1"/>
          </p:nvPr>
        </p:nvSpPr>
        <p:spPr/>
        <p:txBody>
          <a:bodyPr>
            <a:normAutofit fontScale="92500" lnSpcReduction="20000"/>
          </a:bodyPr>
          <a:lstStyle/>
          <a:p>
            <a:r>
              <a:rPr lang="it-IT" dirty="0"/>
              <a:t>L</a:t>
            </a:r>
            <a:r>
              <a:rPr lang="it-IT" dirty="0" smtClean="0"/>
              <a:t>'accesso </a:t>
            </a:r>
            <a:r>
              <a:rPr lang="it-IT" dirty="0"/>
              <a:t>al giudice </a:t>
            </a:r>
            <a:r>
              <a:rPr lang="it-IT" dirty="0" smtClean="0"/>
              <a:t>nazionale così come </a:t>
            </a:r>
            <a:r>
              <a:rPr lang="it-IT" dirty="0"/>
              <a:t>la tutela dei diritti controversi nel procedimento interno, non </a:t>
            </a:r>
            <a:r>
              <a:rPr lang="it-IT" dirty="0" smtClean="0"/>
              <a:t>deve essere </a:t>
            </a:r>
            <a:r>
              <a:rPr lang="it-IT" dirty="0"/>
              <a:t>resa – a livello </a:t>
            </a:r>
            <a:r>
              <a:rPr lang="it-IT" dirty="0" smtClean="0"/>
              <a:t>normativo </a:t>
            </a:r>
            <a:r>
              <a:rPr lang="it-IT" dirty="0"/>
              <a:t>o </a:t>
            </a:r>
            <a:r>
              <a:rPr lang="it-IT" dirty="0" smtClean="0"/>
              <a:t>in pratica </a:t>
            </a:r>
            <a:r>
              <a:rPr lang="it-IT" dirty="0"/>
              <a:t>– </a:t>
            </a:r>
            <a:r>
              <a:rPr lang="it-IT" dirty="0" smtClean="0"/>
              <a:t>«impossibile </a:t>
            </a:r>
            <a:r>
              <a:rPr lang="it-IT" dirty="0"/>
              <a:t>o eccessivamente </a:t>
            </a:r>
            <a:r>
              <a:rPr lang="it-IT" dirty="0" smtClean="0"/>
              <a:t>difficile». </a:t>
            </a:r>
            <a:endParaRPr lang="it-IT" dirty="0"/>
          </a:p>
          <a:p>
            <a:r>
              <a:rPr lang="it-IT" dirty="0" smtClean="0"/>
              <a:t>In positivo è richiesto che esista, nell’ordinamento nazionale, </a:t>
            </a:r>
            <a:r>
              <a:rPr lang="it-IT" dirty="0"/>
              <a:t>almeno un rimedio, di carattere principale ovvero incidentale, sufficientemente </a:t>
            </a:r>
            <a:r>
              <a:rPr lang="it-IT" dirty="0" smtClean="0"/>
              <a:t>effettivo </a:t>
            </a:r>
            <a:r>
              <a:rPr lang="it-IT" dirty="0"/>
              <a:t>per far valere le posizioni giuridiche di origine </a:t>
            </a:r>
            <a:r>
              <a:rPr lang="it-IT" dirty="0" smtClean="0"/>
              <a:t>europea (</a:t>
            </a:r>
            <a:r>
              <a:rPr lang="it-IT" i="1" u="sng" dirty="0" err="1">
                <a:solidFill>
                  <a:srgbClr val="FF0000"/>
                </a:solidFill>
              </a:rPr>
              <a:t>Unibet</a:t>
            </a:r>
            <a:r>
              <a:rPr lang="it-IT" dirty="0"/>
              <a:t>, 13.3.2007, C-432/05, </a:t>
            </a:r>
            <a:r>
              <a:rPr lang="it-IT" dirty="0" smtClean="0"/>
              <a:t>punto </a:t>
            </a:r>
            <a:r>
              <a:rPr lang="it-IT" dirty="0"/>
              <a:t>41</a:t>
            </a:r>
            <a:r>
              <a:rPr lang="it-IT" dirty="0" smtClean="0"/>
              <a:t>)</a:t>
            </a:r>
            <a:endParaRPr lang="it-IT" dirty="0"/>
          </a:p>
          <a:p>
            <a:r>
              <a:rPr lang="it-IT" dirty="0" smtClean="0"/>
              <a:t>Caso dei </a:t>
            </a:r>
            <a:r>
              <a:rPr lang="it-IT" u="sng" dirty="0" smtClean="0">
                <a:solidFill>
                  <a:srgbClr val="FF0000"/>
                </a:solidFill>
              </a:rPr>
              <a:t>termini di ricorso</a:t>
            </a:r>
            <a:r>
              <a:rPr lang="it-IT" dirty="0" smtClean="0"/>
              <a:t> (prescrizione </a:t>
            </a:r>
            <a:r>
              <a:rPr lang="it-IT" dirty="0"/>
              <a:t>o decadenza): </a:t>
            </a:r>
            <a:r>
              <a:rPr lang="it-IT" dirty="0" smtClean="0"/>
              <a:t>la previsione di termini (ragionevoli) di ricorso </a:t>
            </a:r>
            <a:r>
              <a:rPr lang="it-IT" dirty="0"/>
              <a:t>è </a:t>
            </a:r>
            <a:r>
              <a:rPr lang="it-IT" dirty="0" smtClean="0"/>
              <a:t>in genere giustificata dai principi di </a:t>
            </a:r>
            <a:r>
              <a:rPr lang="it-IT" dirty="0"/>
              <a:t>certezza del </a:t>
            </a:r>
            <a:r>
              <a:rPr lang="it-IT" dirty="0" smtClean="0"/>
              <a:t>diritto, </a:t>
            </a:r>
            <a:r>
              <a:rPr lang="it-IT" dirty="0"/>
              <a:t>di definitività delle situazioni </a:t>
            </a:r>
            <a:r>
              <a:rPr lang="it-IT" dirty="0" smtClean="0"/>
              <a:t>giuridiche, di legittimo affidamento a beneficio del soggetto passivo dell’azione (giurisprudenza costante). Il principio di effettività non </a:t>
            </a:r>
            <a:r>
              <a:rPr lang="it-IT" dirty="0"/>
              <a:t>è </a:t>
            </a:r>
            <a:r>
              <a:rPr lang="it-IT" dirty="0" smtClean="0"/>
              <a:t>soddisfatto, </a:t>
            </a:r>
            <a:r>
              <a:rPr lang="it-IT" dirty="0"/>
              <a:t>tuttavia, </a:t>
            </a:r>
            <a:r>
              <a:rPr lang="it-IT" dirty="0" smtClean="0"/>
              <a:t>ove il termine di ricorso </a:t>
            </a:r>
            <a:r>
              <a:rPr lang="it-IT" u="sng" dirty="0" smtClean="0">
                <a:solidFill>
                  <a:srgbClr val="FF0000"/>
                </a:solidFill>
              </a:rPr>
              <a:t>produca </a:t>
            </a:r>
            <a:r>
              <a:rPr lang="it-IT" u="sng" dirty="0">
                <a:solidFill>
                  <a:srgbClr val="FF0000"/>
                </a:solidFill>
              </a:rPr>
              <a:t>effetti restrittivi esorbitanti</a:t>
            </a:r>
            <a:r>
              <a:rPr lang="it-IT" dirty="0"/>
              <a:t> sul diritto d'azione dei singoli e non si giustifichi con l'esigenza </a:t>
            </a:r>
            <a:r>
              <a:rPr lang="it-IT" dirty="0" smtClean="0"/>
              <a:t>che</a:t>
            </a:r>
            <a:r>
              <a:rPr lang="it-IT" dirty="0"/>
              <a:t>, a livello interno, fonda la previsione di norme processuali </a:t>
            </a:r>
            <a:r>
              <a:rPr lang="it-IT" dirty="0" smtClean="0"/>
              <a:t>che «circoscrivono» l’esercizio </a:t>
            </a:r>
            <a:r>
              <a:rPr lang="it-IT" dirty="0"/>
              <a:t>del </a:t>
            </a:r>
            <a:r>
              <a:rPr lang="it-IT" dirty="0" smtClean="0"/>
              <a:t>diritto.</a:t>
            </a:r>
          </a:p>
        </p:txBody>
      </p:sp>
    </p:spTree>
    <p:extLst>
      <p:ext uri="{BB962C8B-B14F-4D97-AF65-F5344CB8AC3E}">
        <p14:creationId xmlns:p14="http://schemas.microsoft.com/office/powerpoint/2010/main" val="536972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Effettività e termini: i casi </a:t>
            </a:r>
            <a:r>
              <a:rPr lang="it-IT" dirty="0" err="1" smtClean="0"/>
              <a:t>Emmott</a:t>
            </a:r>
            <a:r>
              <a:rPr lang="it-IT" dirty="0" smtClean="0"/>
              <a:t>, </a:t>
            </a:r>
            <a:r>
              <a:rPr lang="it-IT" dirty="0" err="1" smtClean="0"/>
              <a:t>Santex</a:t>
            </a:r>
            <a:r>
              <a:rPr lang="it-IT" dirty="0" smtClean="0"/>
              <a:t>…</a:t>
            </a:r>
            <a:endParaRPr lang="it-IT" dirty="0"/>
          </a:p>
        </p:txBody>
      </p:sp>
      <p:sp>
        <p:nvSpPr>
          <p:cNvPr id="3" name="Segnaposto contenuto 2"/>
          <p:cNvSpPr>
            <a:spLocks noGrp="1"/>
          </p:cNvSpPr>
          <p:nvPr>
            <p:ph idx="1"/>
          </p:nvPr>
        </p:nvSpPr>
        <p:spPr/>
        <p:txBody>
          <a:bodyPr>
            <a:normAutofit fontScale="77500" lnSpcReduction="20000"/>
          </a:bodyPr>
          <a:lstStyle/>
          <a:p>
            <a:r>
              <a:rPr lang="it-IT" dirty="0"/>
              <a:t>Un caso particolare: </a:t>
            </a:r>
            <a:r>
              <a:rPr lang="it-IT" i="1" u="sng" dirty="0" err="1">
                <a:solidFill>
                  <a:srgbClr val="FF0000"/>
                </a:solidFill>
              </a:rPr>
              <a:t>Emmott</a:t>
            </a:r>
            <a:r>
              <a:rPr lang="it-IT" dirty="0"/>
              <a:t>, 25.7.1991, C-208/90: «lo Stato membro inadempiente non può eccepire la tardività di un’azione giudiziaria avviata nei suoi confronti da un singolo al fine della tutela dei diritti che ad esso riconoscono le disposizioni della direttiva  [inattuata o scorrettamente attuata] </a:t>
            </a:r>
            <a:r>
              <a:rPr lang="it-IT" u="heavy" dirty="0"/>
              <a:t>e che un termine di ricorso di diritto nazionale può cominciare a decorrere solo da tale momento</a:t>
            </a:r>
            <a:r>
              <a:rPr lang="it-IT" dirty="0"/>
              <a:t>»;</a:t>
            </a:r>
          </a:p>
          <a:p>
            <a:r>
              <a:rPr lang="it-IT" i="1" u="sng" dirty="0" err="1">
                <a:solidFill>
                  <a:srgbClr val="FF0000"/>
                </a:solidFill>
              </a:rPr>
              <a:t>Santex</a:t>
            </a:r>
            <a:r>
              <a:rPr lang="it-IT" dirty="0"/>
              <a:t>, 27.2.2003, C-327/00: decorrenza del termine per il ricorso amministrativo (impugnazione di decisione di «esclusione» dalla gara d’appalto); criterio del «fatturato dell’offerente nei tre anni precedenti»; criterio di accesso o di aggiudicazione; comportamento «abusivo» dell’amministrazione: «nella fattispecie principale, l'offerente leso ha potuto conoscere l'effettiva interpretazione della detta clausola del bando di gara da parte dell'autorità aggiudicatrice soltanto quando è stato informato della decisione di esclusione. Orbene, tenuto conto del fatto che, a quel punto, il termine previsto per l'impugnazione del detto bando era già scaduto, tale offerente è stato privato, per effetto delle norme di decadenza, di qualsiasi possibilità di far valere in giudizio, nei confronti di successive decisioni </a:t>
            </a:r>
            <a:r>
              <a:rPr lang="it-IT" dirty="0" err="1"/>
              <a:t>arrecantigli</a:t>
            </a:r>
            <a:r>
              <a:rPr lang="it-IT" dirty="0"/>
              <a:t> pregiudizio, l'incompatibilità di tale interpretazione con il diritto comunitario. Nella fattispecie principale, si può affermare che il comportamento mutevole dell'autorità aggiudicatrice, vista l'esistenza di un termine di decadenza, ha reso eccessivamente difficile per l'offerente leso l'esercizio dei diritti conferitigli dall'ordinamento giuridico comunitario» (punti 60 e 61</a:t>
            </a:r>
            <a:r>
              <a:rPr lang="it-IT" dirty="0" smtClean="0"/>
              <a:t>)</a:t>
            </a:r>
            <a:endParaRPr lang="it-IT" dirty="0"/>
          </a:p>
        </p:txBody>
      </p:sp>
    </p:spTree>
    <p:extLst>
      <p:ext uri="{BB962C8B-B14F-4D97-AF65-F5344CB8AC3E}">
        <p14:creationId xmlns:p14="http://schemas.microsoft.com/office/powerpoint/2010/main" val="721306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 </a:t>
            </a:r>
            <a:r>
              <a:rPr lang="it-IT" dirty="0" err="1" smtClean="0"/>
              <a:t>Iaia</a:t>
            </a:r>
            <a:r>
              <a:rPr lang="it-IT" dirty="0" smtClean="0"/>
              <a:t> (e la rilevanza della «situazione concreta»)</a:t>
            </a:r>
            <a:endParaRPr lang="it-IT" dirty="0"/>
          </a:p>
        </p:txBody>
      </p:sp>
      <p:sp>
        <p:nvSpPr>
          <p:cNvPr id="3" name="Segnaposto contenuto 2"/>
          <p:cNvSpPr>
            <a:spLocks noGrp="1"/>
          </p:cNvSpPr>
          <p:nvPr>
            <p:ph idx="1"/>
          </p:nvPr>
        </p:nvSpPr>
        <p:spPr/>
        <p:txBody>
          <a:bodyPr>
            <a:normAutofit fontScale="92500" lnSpcReduction="10000"/>
          </a:bodyPr>
          <a:lstStyle/>
          <a:p>
            <a:r>
              <a:rPr lang="it-IT" i="1" u="sng" dirty="0" err="1">
                <a:solidFill>
                  <a:srgbClr val="FF0000"/>
                </a:solidFill>
              </a:rPr>
              <a:t>Iaia</a:t>
            </a:r>
            <a:r>
              <a:rPr lang="it-IT" i="1" u="sng" dirty="0">
                <a:solidFill>
                  <a:srgbClr val="FF0000"/>
                </a:solidFill>
              </a:rPr>
              <a:t> e altri</a:t>
            </a:r>
            <a:r>
              <a:rPr lang="it-IT" dirty="0"/>
              <a:t>, 19.5.2011, C-452/09: azione di responsabilità statale per danni (fondata sulla scorretta attuazione della direttiva medici specializzandi) che risulta prescritta (termine generale quinquennale ex art. 2948.4 e 2947 codice civile); i ricorrenti invocano la giurisprudenza </a:t>
            </a:r>
            <a:r>
              <a:rPr lang="it-IT" i="1" dirty="0" err="1"/>
              <a:t>Emmott</a:t>
            </a:r>
            <a:r>
              <a:rPr lang="it-IT" dirty="0"/>
              <a:t>; la Corte: «Nella causa che ha dato luogo alla citata sentenza </a:t>
            </a:r>
            <a:r>
              <a:rPr lang="it-IT" dirty="0" err="1"/>
              <a:t>Emmott</a:t>
            </a:r>
            <a:r>
              <a:rPr lang="it-IT" dirty="0"/>
              <a:t> il comportamento delle autorità nazionali aveva, infatti, </a:t>
            </a:r>
            <a:r>
              <a:rPr lang="it-IT" u="sng" dirty="0">
                <a:solidFill>
                  <a:srgbClr val="FF0000"/>
                </a:solidFill>
              </a:rPr>
              <a:t>impedito alla ricorrente </a:t>
            </a:r>
            <a:r>
              <a:rPr lang="it-IT" dirty="0"/>
              <a:t>nella causa principale di agire in giudizio per ottenere il beneficio dei diritti conferiti dalla direttiva di cui si trattava. Ne deriva che il diritto dell’Unione osta a che un’autorità nazionale eccepisca la scadenza di un termine di prescrizione ragionevole soltanto se, con il suo comportamento, essa è stata all’origine della tardività del ricorso, privando così il ricorrente nella causa principale della possibilità di far valere dinanzi ai giudici nazionali i diritti che gli spettano in forza di una direttiva dell’Unione» (punti 20 e 21</a:t>
            </a:r>
            <a:r>
              <a:rPr lang="it-IT" dirty="0" smtClean="0"/>
              <a:t>)</a:t>
            </a:r>
            <a:endParaRPr lang="it-IT" dirty="0"/>
          </a:p>
        </p:txBody>
      </p:sp>
    </p:spTree>
    <p:extLst>
      <p:ext uri="{BB962C8B-B14F-4D97-AF65-F5344CB8AC3E}">
        <p14:creationId xmlns:p14="http://schemas.microsoft.com/office/powerpoint/2010/main" val="4215629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t>
            </a:r>
            <a:r>
              <a:rPr lang="it-IT" dirty="0" smtClean="0"/>
              <a:t>’</a:t>
            </a:r>
            <a:r>
              <a:rPr lang="it-IT" u="sng" dirty="0" smtClean="0">
                <a:solidFill>
                  <a:srgbClr val="FF0000"/>
                </a:solidFill>
              </a:rPr>
              <a:t>applicazione</a:t>
            </a:r>
            <a:r>
              <a:rPr lang="it-IT" dirty="0" smtClean="0"/>
              <a:t> del principio di effettività processuale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L’applicazione del principio: </a:t>
            </a:r>
            <a:r>
              <a:rPr lang="it-IT" u="sng" dirty="0" smtClean="0">
                <a:solidFill>
                  <a:srgbClr val="FF0000"/>
                </a:solidFill>
              </a:rPr>
              <a:t>valutazione astratta della effettività del rimedio</a:t>
            </a:r>
            <a:r>
              <a:rPr lang="it-IT" dirty="0" smtClean="0"/>
              <a:t>: </a:t>
            </a:r>
          </a:p>
          <a:p>
            <a:r>
              <a:rPr lang="it-IT" dirty="0" smtClean="0"/>
              <a:t>«bilanciamento» fra l’</a:t>
            </a:r>
            <a:r>
              <a:rPr lang="it-IT" u="sng" dirty="0" smtClean="0">
                <a:solidFill>
                  <a:srgbClr val="FF0000"/>
                </a:solidFill>
              </a:rPr>
              <a:t>ostacolo</a:t>
            </a:r>
            <a:r>
              <a:rPr lang="it-IT" dirty="0" smtClean="0"/>
              <a:t> all’effettività dell’azione (prodotto dalla norma processuale) e </a:t>
            </a:r>
            <a:r>
              <a:rPr lang="it-IT" i="1" dirty="0" smtClean="0">
                <a:solidFill>
                  <a:srgbClr val="FF0000"/>
                </a:solidFill>
              </a:rPr>
              <a:t>la ratio che giustifica</a:t>
            </a:r>
            <a:r>
              <a:rPr lang="it-IT" dirty="0" smtClean="0"/>
              <a:t> detta norma (interesse generale e proporzionalità: prospettiva «sostanziale»): </a:t>
            </a:r>
          </a:p>
          <a:p>
            <a:r>
              <a:rPr lang="it-IT" i="1" u="sng" dirty="0" err="1" smtClean="0">
                <a:solidFill>
                  <a:srgbClr val="FF0000"/>
                </a:solidFill>
              </a:rPr>
              <a:t>Peterbroeck</a:t>
            </a:r>
            <a:r>
              <a:rPr lang="it-IT" dirty="0"/>
              <a:t>, 14.12.1995, </a:t>
            </a:r>
            <a:r>
              <a:rPr lang="it-IT" dirty="0" smtClean="0"/>
              <a:t>C-312/93: </a:t>
            </a:r>
            <a:r>
              <a:rPr lang="it-IT" dirty="0"/>
              <a:t>quando il giudice nazionale investito del ricorso </a:t>
            </a:r>
            <a:r>
              <a:rPr lang="it-IT" dirty="0" smtClean="0"/>
              <a:t>(discriminazione fiscale) è </a:t>
            </a:r>
            <a:r>
              <a:rPr lang="it-IT" dirty="0"/>
              <a:t>l’unico giudice nazionale investito della possibilità di conoscere una violazione del diritto UE, è incompatibile la norma nazionale </a:t>
            </a:r>
            <a:r>
              <a:rPr lang="it-IT" i="1" dirty="0"/>
              <a:t>che preclude a detto giudice, in un ricorso dinanzi alla Corte d’appello belga, una volta scaduto il termine di ricorso nazionale, l'esame d'ufficio</a:t>
            </a:r>
            <a:r>
              <a:rPr lang="it-IT" dirty="0"/>
              <a:t> dei profili tratti dal diritto </a:t>
            </a:r>
            <a:r>
              <a:rPr lang="it-IT" dirty="0" smtClean="0"/>
              <a:t>UE; secondo la </a:t>
            </a:r>
            <a:r>
              <a:rPr lang="it-IT" dirty="0"/>
              <a:t>Corte «ciascun caso in cui si pone la questione se una norma processuale nazionale renda impossibile o eccessivamente difficile l'applicazione del diritto comunitario </a:t>
            </a:r>
            <a:r>
              <a:rPr lang="it-IT" i="1" dirty="0">
                <a:solidFill>
                  <a:srgbClr val="FF0000"/>
                </a:solidFill>
              </a:rPr>
              <a:t>dev'essere esaminato tenendo conto del ruolo di detta norma nell'insieme del procedimento, dello svolgimento e delle peculiarità dello stesso, dinanzi ai vari organi giurisdizionali nazionali</a:t>
            </a:r>
            <a:r>
              <a:rPr lang="it-IT" dirty="0"/>
              <a:t>. Sotto tale profilo si devono considerare, se necessario, i principi che sono alla base del sistema giurisdizionale nazionale, quali la tutela dei diritti della difesa, il principio della certezza del diritto e il regolare svolgimento del procedimento» </a:t>
            </a:r>
            <a:r>
              <a:rPr lang="it-IT" dirty="0" smtClean="0"/>
              <a:t>(punto 14).</a:t>
            </a:r>
          </a:p>
        </p:txBody>
      </p:sp>
    </p:spTree>
    <p:extLst>
      <p:ext uri="{BB962C8B-B14F-4D97-AF65-F5344CB8AC3E}">
        <p14:creationId xmlns:p14="http://schemas.microsoft.com/office/powerpoint/2010/main" val="432657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le azioni di risarcimento</a:t>
            </a:r>
            <a:endParaRPr lang="it-IT" dirty="0"/>
          </a:p>
        </p:txBody>
      </p:sp>
      <p:sp>
        <p:nvSpPr>
          <p:cNvPr id="3" name="Segnaposto contenuto 2"/>
          <p:cNvSpPr>
            <a:spLocks noGrp="1"/>
          </p:cNvSpPr>
          <p:nvPr>
            <p:ph idx="1"/>
          </p:nvPr>
        </p:nvSpPr>
        <p:spPr/>
        <p:txBody>
          <a:bodyPr>
            <a:normAutofit fontScale="85000" lnSpcReduction="20000"/>
          </a:bodyPr>
          <a:lstStyle/>
          <a:p>
            <a:r>
              <a:rPr lang="it-IT" dirty="0"/>
              <a:t>Numerose applicazioni in materia di «azioni risarcitorie» (efficacia diretta art. 101 TFUE: </a:t>
            </a:r>
            <a:r>
              <a:rPr lang="it-IT" dirty="0" err="1"/>
              <a:t>Courage</a:t>
            </a:r>
            <a:r>
              <a:rPr lang="it-IT" dirty="0"/>
              <a:t> c. </a:t>
            </a:r>
            <a:r>
              <a:rPr lang="it-IT" dirty="0" err="1"/>
              <a:t>Crehan</a:t>
            </a:r>
            <a:r>
              <a:rPr lang="it-IT" dirty="0"/>
              <a:t>, 20.9.2001, C-453/99, citata; o azioni contro lo Stato, giurisprudenza </a:t>
            </a:r>
            <a:r>
              <a:rPr lang="it-IT" i="1" u="sng" dirty="0" err="1"/>
              <a:t>Francovich</a:t>
            </a:r>
            <a:r>
              <a:rPr lang="it-IT" i="1" u="sng" dirty="0"/>
              <a:t> e Bonifaci</a:t>
            </a:r>
            <a:r>
              <a:rPr lang="it-IT" dirty="0"/>
              <a:t>, 19.11.1991, C-6/90 e C-9/90)</a:t>
            </a:r>
          </a:p>
          <a:p>
            <a:r>
              <a:rPr lang="it-IT" i="1" u="sng" dirty="0" smtClean="0">
                <a:solidFill>
                  <a:srgbClr val="FF0000"/>
                </a:solidFill>
              </a:rPr>
              <a:t>Manfredi</a:t>
            </a:r>
            <a:r>
              <a:rPr lang="it-IT" dirty="0"/>
              <a:t>, 13.7.2006, da C-295/04 a </a:t>
            </a:r>
            <a:r>
              <a:rPr lang="it-IT" dirty="0" smtClean="0"/>
              <a:t>C-298/04: eccepita prescrizione dell’azione di danno a carico di compagnie assicuratrici «colpevoli» di aver attuato una intesa illecita (art. 101 TFUE): «</a:t>
            </a:r>
            <a:r>
              <a:rPr lang="it-IT" dirty="0"/>
              <a:t>Una norma nazionale in virtù della quale il termine di prescrizione per la presentazione di un ricorso per risarcimento danni </a:t>
            </a:r>
            <a:r>
              <a:rPr lang="it-IT" i="1" dirty="0">
                <a:solidFill>
                  <a:srgbClr val="FF0000"/>
                </a:solidFill>
              </a:rPr>
              <a:t>decorre dal giorno in cui l’intesa o la pratica concordata è stata posta in essere </a:t>
            </a:r>
            <a:r>
              <a:rPr lang="it-IT" dirty="0"/>
              <a:t>potrebbe rendere </a:t>
            </a:r>
            <a:r>
              <a:rPr lang="it-IT" i="1" dirty="0">
                <a:solidFill>
                  <a:srgbClr val="FF0000"/>
                </a:solidFill>
              </a:rPr>
              <a:t>praticamente impossibile l’esercizio del diritto di chiedere il risarcimento del danno causato da tale intesa o pratica vietata</a:t>
            </a:r>
            <a:r>
              <a:rPr lang="it-IT" dirty="0"/>
              <a:t>, in particolare qualora </a:t>
            </a:r>
            <a:r>
              <a:rPr lang="it-IT" i="1" dirty="0">
                <a:solidFill>
                  <a:srgbClr val="FF0000"/>
                </a:solidFill>
              </a:rPr>
              <a:t>tale norma nazionale preveda anche un termine di prescrizione breve e tale termine non possa essere sospeso</a:t>
            </a:r>
            <a:r>
              <a:rPr lang="it-IT" dirty="0"/>
              <a:t>. Infatti, in una situazione del genere, </a:t>
            </a:r>
            <a:r>
              <a:rPr lang="it-IT" u="sng" dirty="0">
                <a:solidFill>
                  <a:srgbClr val="FF0000"/>
                </a:solidFill>
              </a:rPr>
              <a:t>nel caso di infrazioni continuate o ripetute</a:t>
            </a:r>
            <a:r>
              <a:rPr lang="it-IT" dirty="0"/>
              <a:t>, non è escluso che il termine di prescrizione si estingua addirittura prima che sia cessata l’infrazione </a:t>
            </a:r>
            <a:r>
              <a:rPr lang="it-IT" i="1" dirty="0">
                <a:solidFill>
                  <a:srgbClr val="FF0000"/>
                </a:solidFill>
              </a:rPr>
              <a:t>e in tal caso chiunque abbia subito danni dopo la scadenza del termine di prescrizione si trova nell’impossibilità di presentare un ricorso</a:t>
            </a:r>
            <a:r>
              <a:rPr lang="it-IT" dirty="0"/>
              <a:t>. È compito del giudice nazionale verificare se ciò avvenga nel caso della norma nazionale controversa nelle cause principali</a:t>
            </a:r>
            <a:r>
              <a:rPr lang="it-IT" dirty="0" smtClean="0"/>
              <a:t>» (punti 78-80);</a:t>
            </a:r>
            <a:endParaRPr lang="it-IT" dirty="0"/>
          </a:p>
        </p:txBody>
      </p:sp>
    </p:spTree>
    <p:extLst>
      <p:ext uri="{BB962C8B-B14F-4D97-AF65-F5344CB8AC3E}">
        <p14:creationId xmlns:p14="http://schemas.microsoft.com/office/powerpoint/2010/main" val="95024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(segue): azioni di danno contro lo Stato (per il fatto dei giudici)</a:t>
            </a:r>
            <a:endParaRPr lang="it-IT" dirty="0"/>
          </a:p>
        </p:txBody>
      </p:sp>
      <p:sp>
        <p:nvSpPr>
          <p:cNvPr id="3" name="Segnaposto contenuto 2"/>
          <p:cNvSpPr>
            <a:spLocks noGrp="1"/>
          </p:cNvSpPr>
          <p:nvPr>
            <p:ph idx="1"/>
          </p:nvPr>
        </p:nvSpPr>
        <p:spPr/>
        <p:txBody>
          <a:bodyPr>
            <a:normAutofit lnSpcReduction="10000"/>
          </a:bodyPr>
          <a:lstStyle/>
          <a:p>
            <a:r>
              <a:rPr lang="it-IT" i="1" u="sng" dirty="0">
                <a:solidFill>
                  <a:srgbClr val="FF0000"/>
                </a:solidFill>
              </a:rPr>
              <a:t>Traghetti del Mediterraneo </a:t>
            </a:r>
            <a:r>
              <a:rPr lang="it-IT" i="1" u="sng" dirty="0" err="1">
                <a:solidFill>
                  <a:srgbClr val="FF0000"/>
                </a:solidFill>
              </a:rPr>
              <a:t>SpA</a:t>
            </a:r>
            <a:r>
              <a:rPr lang="it-IT" i="1" u="sng" dirty="0">
                <a:solidFill>
                  <a:srgbClr val="FF0000"/>
                </a:solidFill>
              </a:rPr>
              <a:t> c. Repubblica italiana (GS)</a:t>
            </a:r>
            <a:r>
              <a:rPr lang="it-IT" dirty="0" smtClean="0"/>
              <a:t>, </a:t>
            </a:r>
            <a:r>
              <a:rPr lang="it-IT" dirty="0"/>
              <a:t>13.6.2006, </a:t>
            </a:r>
            <a:r>
              <a:rPr lang="it-IT" dirty="0" smtClean="0"/>
              <a:t>C-173/03: società di trasporti marittimi che ha subito le conseguenze  di aiuti illeciti concessi alla concorrente Tirrenia; la Cassazione ha omesso di sollevare una questione pregiudiziale «chiarificatrice» alla Corte di giustizia, sebbene tenuta a farlo (art. 267, ultimo comma, TFUE); si duole, dinanzi al Tribunale di Genova, del danno subito, imputabile alla Repubblica italiana, per il fatto del giudice supremo. </a:t>
            </a:r>
          </a:p>
          <a:p>
            <a:r>
              <a:rPr lang="it-IT" dirty="0" smtClean="0"/>
              <a:t>Il Tribunale di Genova interroga la Corte sulla compatibilità – con il principio </a:t>
            </a:r>
            <a:r>
              <a:rPr lang="it-IT" dirty="0"/>
              <a:t>di effettività – della </a:t>
            </a:r>
            <a:r>
              <a:rPr lang="it-IT" dirty="0" smtClean="0"/>
              <a:t>l</a:t>
            </a:r>
            <a:r>
              <a:rPr lang="it-IT" dirty="0"/>
              <a:t>. n. 117 del 1988 </a:t>
            </a:r>
            <a:r>
              <a:rPr lang="it-IT" dirty="0" smtClean="0"/>
              <a:t>sulla responsabilità civile dei magistrati. La Corte censura. La </a:t>
            </a:r>
            <a:r>
              <a:rPr lang="it-IT" dirty="0"/>
              <a:t>legge </a:t>
            </a:r>
            <a:r>
              <a:rPr lang="it-IT" dirty="0" smtClean="0"/>
              <a:t>in questione pone </a:t>
            </a:r>
            <a:r>
              <a:rPr lang="it-IT" dirty="0"/>
              <a:t>condizioni troppo restrittive per il conseguimento del </a:t>
            </a:r>
            <a:r>
              <a:rPr lang="it-IT" dirty="0" smtClean="0"/>
              <a:t>risarcimento (vedi </a:t>
            </a:r>
            <a:r>
              <a:rPr lang="it-IT" i="1" u="sng" dirty="0" err="1" smtClean="0">
                <a:solidFill>
                  <a:srgbClr val="FF0000"/>
                </a:solidFill>
              </a:rPr>
              <a:t>Francovich</a:t>
            </a:r>
            <a:r>
              <a:rPr lang="it-IT" dirty="0" err="1" smtClean="0"/>
              <a:t>-</a:t>
            </a:r>
            <a:r>
              <a:rPr lang="it-IT" i="1" u="sng" dirty="0" err="1" smtClean="0">
                <a:solidFill>
                  <a:srgbClr val="FF0000"/>
                </a:solidFill>
              </a:rPr>
              <a:t>Köbler</a:t>
            </a:r>
            <a:r>
              <a:rPr lang="it-IT" dirty="0" smtClean="0"/>
              <a:t>). </a:t>
            </a:r>
          </a:p>
        </p:txBody>
      </p:sp>
    </p:spTree>
    <p:extLst>
      <p:ext uri="{BB962C8B-B14F-4D97-AF65-F5344CB8AC3E}">
        <p14:creationId xmlns:p14="http://schemas.microsoft.com/office/powerpoint/2010/main" val="3069360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caso Traghetti del Mediterraneo</a:t>
            </a:r>
            <a:endParaRPr lang="it-IT" dirty="0"/>
          </a:p>
        </p:txBody>
      </p:sp>
      <p:sp>
        <p:nvSpPr>
          <p:cNvPr id="3" name="Segnaposto contenuto 2"/>
          <p:cNvSpPr>
            <a:spLocks noGrp="1"/>
          </p:cNvSpPr>
          <p:nvPr>
            <p:ph idx="1"/>
          </p:nvPr>
        </p:nvSpPr>
        <p:spPr/>
        <p:txBody>
          <a:bodyPr>
            <a:normAutofit fontScale="92500" lnSpcReduction="20000"/>
          </a:bodyPr>
          <a:lstStyle/>
          <a:p>
            <a:r>
              <a:rPr lang="it-IT" dirty="0"/>
              <a:t>Infatti la legge </a:t>
            </a:r>
            <a:r>
              <a:rPr lang="it-IT" dirty="0" smtClean="0"/>
              <a:t>a) prevede </a:t>
            </a:r>
            <a:r>
              <a:rPr lang="it-IT" dirty="0"/>
              <a:t>che la responsabilità possa essere stabilita solo </a:t>
            </a:r>
            <a:r>
              <a:rPr lang="it-IT" i="1" dirty="0" smtClean="0">
                <a:solidFill>
                  <a:srgbClr val="FF0000"/>
                </a:solidFill>
              </a:rPr>
              <a:t>previo </a:t>
            </a:r>
            <a:r>
              <a:rPr lang="it-IT" i="1" dirty="0">
                <a:solidFill>
                  <a:srgbClr val="FF0000"/>
                </a:solidFill>
              </a:rPr>
              <a:t>accertamento di dolo o colpa grave in capo al giudice</a:t>
            </a:r>
            <a:r>
              <a:rPr lang="it-IT" dirty="0"/>
              <a:t> e b) </a:t>
            </a:r>
            <a:r>
              <a:rPr lang="it-IT" dirty="0">
                <a:solidFill>
                  <a:srgbClr val="FF0000"/>
                </a:solidFill>
              </a:rPr>
              <a:t>esclude</a:t>
            </a:r>
            <a:r>
              <a:rPr lang="it-IT" dirty="0"/>
              <a:t> tale responsabilità per </a:t>
            </a:r>
            <a:r>
              <a:rPr lang="it-IT" dirty="0">
                <a:solidFill>
                  <a:srgbClr val="FF0000"/>
                </a:solidFill>
              </a:rPr>
              <a:t>talune funzioni tipiche del giudice </a:t>
            </a:r>
            <a:r>
              <a:rPr lang="it-IT" dirty="0"/>
              <a:t>(l'attività di interpretazione della legge o di valutazione dei fatti e delle prove)</a:t>
            </a:r>
          </a:p>
          <a:p>
            <a:r>
              <a:rPr lang="it-IT" dirty="0"/>
              <a:t>«escludere, in simili circostanze, ogni responsabilità dello Stato a causa del fatto che la violazione del diritto comunitario deriva da un’operazione di interpretazione delle norme giuridiche effettuata da un organo giurisdizionale equivarrebbe a privare della sua stessa sostanza il principio sancito dalla Corte nella citata sentenza </a:t>
            </a:r>
            <a:r>
              <a:rPr lang="it-IT" dirty="0" err="1"/>
              <a:t>Köbler</a:t>
            </a:r>
            <a:r>
              <a:rPr lang="it-IT" dirty="0"/>
              <a:t>. Tale constatazione vale, a maggior ragione, per gli organi giurisdizionali di ultimo grado, incaricati di assicurare a livello nazionale l’interpretazione uniforme delle norme giuridiche. # Si deve giungere ad analoga conclusione nel caso di una legislazione che escluda, in maniera generale, la sussistenza di una qualunque responsabilità dello Stato allorquando la violazione imputabile ad un organo giurisdizionale di tale Stato risulti da una valutazione dei fatti e delle prove» (punti 36 e 37</a:t>
            </a:r>
            <a:r>
              <a:rPr lang="it-IT" dirty="0" smtClean="0"/>
              <a:t>)</a:t>
            </a:r>
            <a:endParaRPr lang="it-IT" dirty="0"/>
          </a:p>
        </p:txBody>
      </p:sp>
    </p:spTree>
    <p:extLst>
      <p:ext uri="{BB962C8B-B14F-4D97-AF65-F5344CB8AC3E}">
        <p14:creationId xmlns:p14="http://schemas.microsoft.com/office/powerpoint/2010/main" val="2625519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«primato processuale» del diritto dell’Unione (caso dell’intangibilità del giudicato)</a:t>
            </a:r>
            <a:endParaRPr lang="it-IT" dirty="0"/>
          </a:p>
        </p:txBody>
      </p:sp>
      <p:sp>
        <p:nvSpPr>
          <p:cNvPr id="3" name="Segnaposto contenuto 2"/>
          <p:cNvSpPr>
            <a:spLocks noGrp="1"/>
          </p:cNvSpPr>
          <p:nvPr>
            <p:ph idx="1"/>
          </p:nvPr>
        </p:nvSpPr>
        <p:spPr/>
        <p:txBody>
          <a:bodyPr>
            <a:normAutofit/>
          </a:bodyPr>
          <a:lstStyle/>
          <a:p>
            <a:r>
              <a:rPr lang="it-IT" dirty="0" smtClean="0"/>
              <a:t>La giurisprudenza </a:t>
            </a:r>
            <a:r>
              <a:rPr lang="it-IT" i="1" u="sng" dirty="0" smtClean="0">
                <a:solidFill>
                  <a:srgbClr val="FF0000"/>
                </a:solidFill>
              </a:rPr>
              <a:t>Lucchini</a:t>
            </a:r>
            <a:r>
              <a:rPr lang="it-IT" dirty="0"/>
              <a:t>, 18.7.2007, </a:t>
            </a:r>
            <a:r>
              <a:rPr lang="it-IT" dirty="0" smtClean="0"/>
              <a:t>C-119/05: </a:t>
            </a:r>
            <a:r>
              <a:rPr lang="it-IT" dirty="0"/>
              <a:t>primato dell’art. 107 e 108 TFUE e </a:t>
            </a:r>
            <a:r>
              <a:rPr lang="it-IT" dirty="0" smtClean="0"/>
              <a:t>della </a:t>
            </a:r>
            <a:r>
              <a:rPr lang="it-IT" dirty="0"/>
              <a:t>decisione della </a:t>
            </a:r>
            <a:r>
              <a:rPr lang="it-IT" dirty="0" smtClean="0"/>
              <a:t>Commissione, rispetto alla garanzia derivante della intangibilità del giudicato ex art</a:t>
            </a:r>
            <a:r>
              <a:rPr lang="it-IT" dirty="0"/>
              <a:t>. 2909 codice </a:t>
            </a:r>
            <a:r>
              <a:rPr lang="it-IT" dirty="0" smtClean="0"/>
              <a:t>civile; </a:t>
            </a:r>
            <a:r>
              <a:rPr lang="it-IT" dirty="0"/>
              <a:t>conseguente disapplicazione </a:t>
            </a:r>
            <a:r>
              <a:rPr lang="it-IT" dirty="0" smtClean="0"/>
              <a:t>di tale norma; </a:t>
            </a:r>
          </a:p>
          <a:p>
            <a:r>
              <a:rPr lang="it-IT" dirty="0" smtClean="0"/>
              <a:t>La sentenza </a:t>
            </a:r>
            <a:r>
              <a:rPr lang="it-IT" i="1" u="sng" dirty="0" err="1">
                <a:solidFill>
                  <a:srgbClr val="FF0000"/>
                </a:solidFill>
              </a:rPr>
              <a:t>Taricco</a:t>
            </a:r>
            <a:r>
              <a:rPr lang="it-IT" i="1" u="sng" dirty="0">
                <a:solidFill>
                  <a:srgbClr val="FF0000"/>
                </a:solidFill>
              </a:rPr>
              <a:t> (GS)</a:t>
            </a:r>
            <a:r>
              <a:rPr lang="it-IT" dirty="0"/>
              <a:t>, 8.9.2015, C-105/14 </a:t>
            </a:r>
            <a:r>
              <a:rPr lang="it-IT" dirty="0" smtClean="0"/>
              <a:t>(efficacia diretta e primato che travolge norme processuali – per l’ordinamento dell’Unione – ossia i limiti alla durata in Italia della prescrizione dei reati tributari)</a:t>
            </a:r>
          </a:p>
          <a:p>
            <a:r>
              <a:rPr lang="it-IT" dirty="0"/>
              <a:t>Il ritorno al principio della «autonomia processuale»: </a:t>
            </a:r>
            <a:r>
              <a:rPr lang="it-IT" i="1" u="sng" dirty="0" err="1">
                <a:solidFill>
                  <a:srgbClr val="FF0000"/>
                </a:solidFill>
              </a:rPr>
              <a:t>Klausner</a:t>
            </a:r>
            <a:r>
              <a:rPr lang="it-IT" i="1" u="sng" dirty="0">
                <a:solidFill>
                  <a:srgbClr val="FF0000"/>
                </a:solidFill>
              </a:rPr>
              <a:t> </a:t>
            </a:r>
            <a:r>
              <a:rPr lang="it-IT" i="1" u="sng" dirty="0" err="1">
                <a:solidFill>
                  <a:srgbClr val="FF0000"/>
                </a:solidFill>
              </a:rPr>
              <a:t>Holz</a:t>
            </a:r>
            <a:r>
              <a:rPr lang="it-IT" i="1" u="sng" dirty="0">
                <a:solidFill>
                  <a:srgbClr val="FF0000"/>
                </a:solidFill>
              </a:rPr>
              <a:t> </a:t>
            </a:r>
            <a:r>
              <a:rPr lang="it-IT" i="1" u="sng" dirty="0" err="1">
                <a:solidFill>
                  <a:srgbClr val="FF0000"/>
                </a:solidFill>
              </a:rPr>
              <a:t>Niedersachsen</a:t>
            </a:r>
            <a:r>
              <a:rPr lang="it-IT" i="1" u="sng" dirty="0">
                <a:solidFill>
                  <a:srgbClr val="FF0000"/>
                </a:solidFill>
              </a:rPr>
              <a:t> </a:t>
            </a:r>
            <a:r>
              <a:rPr lang="it-IT" i="1" u="sng" dirty="0" err="1">
                <a:solidFill>
                  <a:srgbClr val="FF0000"/>
                </a:solidFill>
              </a:rPr>
              <a:t>GmbH</a:t>
            </a:r>
            <a:r>
              <a:rPr lang="it-IT" dirty="0"/>
              <a:t>, 11.11.2015, C-505/14;</a:t>
            </a:r>
          </a:p>
          <a:p>
            <a:endParaRPr lang="it-IT" dirty="0"/>
          </a:p>
        </p:txBody>
      </p:sp>
    </p:spTree>
    <p:extLst>
      <p:ext uri="{BB962C8B-B14F-4D97-AF65-F5344CB8AC3E}">
        <p14:creationId xmlns:p14="http://schemas.microsoft.com/office/powerpoint/2010/main" val="205169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principio di tutela giurisdizionale effettiva</a:t>
            </a:r>
          </a:p>
        </p:txBody>
      </p:sp>
      <p:sp>
        <p:nvSpPr>
          <p:cNvPr id="3" name="Segnaposto contenuto 2"/>
          <p:cNvSpPr>
            <a:spLocks noGrp="1"/>
          </p:cNvSpPr>
          <p:nvPr>
            <p:ph idx="1"/>
          </p:nvPr>
        </p:nvSpPr>
        <p:spPr/>
        <p:txBody>
          <a:bodyPr/>
          <a:lstStyle/>
          <a:p>
            <a:r>
              <a:rPr lang="it-IT" dirty="0" smtClean="0"/>
              <a:t> </a:t>
            </a:r>
            <a:r>
              <a:rPr lang="it-IT" dirty="0"/>
              <a:t>Alle azioni fondate sul diritto dell’Unione si applica altresì il principio di </a:t>
            </a:r>
            <a:r>
              <a:rPr lang="it-IT" u="sng" dirty="0">
                <a:solidFill>
                  <a:srgbClr val="FF0000"/>
                </a:solidFill>
              </a:rPr>
              <a:t>tutela giurisdizionale effettiva</a:t>
            </a:r>
            <a:r>
              <a:rPr lang="it-IT" dirty="0"/>
              <a:t> «nella sua declinazione interna» agli Stati membri (art. 19, par. 1, TUE; art. 47 e 48 della Carta);</a:t>
            </a:r>
          </a:p>
          <a:p>
            <a:r>
              <a:rPr lang="it-IT" dirty="0" smtClean="0"/>
              <a:t>Il </a:t>
            </a:r>
            <a:r>
              <a:rPr lang="it-IT" dirty="0"/>
              <a:t>principio «focalizza» il test di compatibilità sulla effettività ed equità della giurisdizione rispetto al singolo, </a:t>
            </a:r>
            <a:r>
              <a:rPr lang="it-IT" u="heavy" dirty="0">
                <a:solidFill>
                  <a:srgbClr val="FF0000"/>
                </a:solidFill>
              </a:rPr>
              <a:t>soprattutto nella prospettiva penale</a:t>
            </a:r>
            <a:r>
              <a:rPr lang="it-IT" dirty="0"/>
              <a:t> (</a:t>
            </a:r>
            <a:r>
              <a:rPr lang="it-IT" i="1" dirty="0"/>
              <a:t>profilo soggettivo dell'accessibilità del giudice, dell'efficacia del suo controllo e della posizione del ricorrente nel processo rispetto all'altra parte (→equità del procedimento), del diritto alla difesa e al patrocinio effettivo</a:t>
            </a:r>
            <a:r>
              <a:rPr lang="it-IT" dirty="0"/>
              <a:t>) (v. per esempio </a:t>
            </a:r>
            <a:r>
              <a:rPr lang="it-IT" i="1" dirty="0" err="1">
                <a:solidFill>
                  <a:srgbClr val="FF0000"/>
                </a:solidFill>
              </a:rPr>
              <a:t>Pupino</a:t>
            </a:r>
            <a:r>
              <a:rPr lang="it-IT" dirty="0"/>
              <a:t>, 16.6.2005, C-105/03, cpv. 59 e 60; </a:t>
            </a:r>
            <a:r>
              <a:rPr lang="it-IT" i="1" u="sng" dirty="0">
                <a:solidFill>
                  <a:srgbClr val="FF0000"/>
                </a:solidFill>
              </a:rPr>
              <a:t>Melloni</a:t>
            </a:r>
            <a:r>
              <a:rPr lang="it-IT" dirty="0"/>
              <a:t>, 26.2.2013, C-399/11) </a:t>
            </a:r>
          </a:p>
          <a:p>
            <a:endParaRPr lang="it-IT" dirty="0"/>
          </a:p>
        </p:txBody>
      </p:sp>
    </p:spTree>
    <p:extLst>
      <p:ext uri="{BB962C8B-B14F-4D97-AF65-F5344CB8AC3E}">
        <p14:creationId xmlns:p14="http://schemas.microsoft.com/office/powerpoint/2010/main" val="905673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Ambito d’applicazione del principio di tutela giurisdizionale effettiva</a:t>
            </a:r>
          </a:p>
        </p:txBody>
      </p:sp>
      <p:sp>
        <p:nvSpPr>
          <p:cNvPr id="3" name="Segnaposto contenuto 2"/>
          <p:cNvSpPr>
            <a:spLocks noGrp="1"/>
          </p:cNvSpPr>
          <p:nvPr>
            <p:ph idx="1"/>
          </p:nvPr>
        </p:nvSpPr>
        <p:spPr/>
        <p:txBody>
          <a:bodyPr>
            <a:normAutofit fontScale="85000" lnSpcReduction="10000"/>
          </a:bodyPr>
          <a:lstStyle/>
          <a:p>
            <a:r>
              <a:rPr lang="it-IT" dirty="0"/>
              <a:t>Ess0 si applica: </a:t>
            </a:r>
          </a:p>
          <a:p>
            <a:r>
              <a:rPr lang="it-IT" dirty="0"/>
              <a:t>a) nella </a:t>
            </a:r>
            <a:r>
              <a:rPr lang="it-IT" u="heavy" dirty="0"/>
              <a:t>dimensione interna</a:t>
            </a:r>
            <a:r>
              <a:rPr lang="it-IT" dirty="0"/>
              <a:t> («nazionale») retta dal diritto UE (v. </a:t>
            </a:r>
            <a:r>
              <a:rPr lang="it-IT" i="1" u="sng" dirty="0">
                <a:solidFill>
                  <a:srgbClr val="FF0000"/>
                </a:solidFill>
              </a:rPr>
              <a:t>Alassini e a.</a:t>
            </a:r>
            <a:r>
              <a:rPr lang="it-IT" dirty="0"/>
              <a:t>, 18.3.2010, C‑317/08 a C‑320/08, sull’istituto della conciliazione preventiva obbligatoria; </a:t>
            </a:r>
            <a:r>
              <a:rPr lang="it-IT" i="1" u="sng" dirty="0" err="1">
                <a:solidFill>
                  <a:srgbClr val="FF0000"/>
                </a:solidFill>
              </a:rPr>
              <a:t>Åkerberg</a:t>
            </a:r>
            <a:r>
              <a:rPr lang="it-IT" i="1" u="sng" dirty="0">
                <a:solidFill>
                  <a:srgbClr val="FF0000"/>
                </a:solidFill>
              </a:rPr>
              <a:t> </a:t>
            </a:r>
            <a:r>
              <a:rPr lang="it-IT" i="1" u="sng" dirty="0" err="1">
                <a:solidFill>
                  <a:srgbClr val="FF0000"/>
                </a:solidFill>
              </a:rPr>
              <a:t>Fransson</a:t>
            </a:r>
            <a:r>
              <a:rPr lang="it-IT" dirty="0"/>
              <a:t>, 26.2.2013, C-617/10: in cui la Corte, salva la facoltà del diritto interno di offrire una tutela maggiore ai diritti fondamentali (art. 53 Carta), formula i criteri necessari al giudice nazionale (penale) per stabilire se una previa sanzione amministrativa, divenuta definitiva, possa qualificarsi come una </a:t>
            </a:r>
            <a:r>
              <a:rPr lang="it-IT" dirty="0" smtClean="0"/>
              <a:t>«sentenza penale» </a:t>
            </a:r>
            <a:r>
              <a:rPr lang="it-IT" dirty="0"/>
              <a:t>che preclude una successiva imputazione penale per gli stessi fatti, ai sensi dell’art. 50 della Carta (</a:t>
            </a:r>
            <a:r>
              <a:rPr lang="it-IT" i="1" dirty="0">
                <a:solidFill>
                  <a:srgbClr val="FF0000"/>
                </a:solidFill>
              </a:rPr>
              <a:t>ne bis in idem interno</a:t>
            </a:r>
            <a:r>
              <a:rPr lang="it-IT" dirty="0" smtClean="0"/>
              <a:t>)); </a:t>
            </a:r>
            <a:endParaRPr lang="it-IT" dirty="0"/>
          </a:p>
          <a:p>
            <a:r>
              <a:rPr lang="it-IT" dirty="0"/>
              <a:t>b) nella </a:t>
            </a:r>
            <a:r>
              <a:rPr lang="it-IT" u="sng" dirty="0">
                <a:solidFill>
                  <a:srgbClr val="FF0000"/>
                </a:solidFill>
              </a:rPr>
              <a:t>dimensione verticale </a:t>
            </a:r>
            <a:r>
              <a:rPr lang="it-IT" dirty="0"/>
              <a:t>(coordinamento di rimedi nazionali e </a:t>
            </a:r>
            <a:r>
              <a:rPr lang="it-IT" dirty="0" smtClean="0"/>
              <a:t>rimedi «diretti</a:t>
            </a:r>
            <a:r>
              <a:rPr lang="it-IT" dirty="0"/>
              <a:t>» di diritto dell’Unione: </a:t>
            </a:r>
            <a:r>
              <a:rPr lang="it-IT" dirty="0" smtClean="0"/>
              <a:t>rinvio al «sistema di tutela giurisdizionale»); </a:t>
            </a:r>
            <a:endParaRPr lang="it-IT" dirty="0"/>
          </a:p>
          <a:p>
            <a:r>
              <a:rPr lang="it-IT" dirty="0"/>
              <a:t>c) nella </a:t>
            </a:r>
            <a:r>
              <a:rPr lang="it-IT" u="sng" dirty="0">
                <a:solidFill>
                  <a:srgbClr val="FF0000"/>
                </a:solidFill>
              </a:rPr>
              <a:t>dimensione orizzontale o «transnazionale»</a:t>
            </a:r>
            <a:r>
              <a:rPr lang="it-IT" dirty="0"/>
              <a:t>, ossia rispetto a normative </a:t>
            </a:r>
            <a:r>
              <a:rPr lang="it-IT" dirty="0" smtClean="0"/>
              <a:t>statali armonizzate dal diritto dell’Unione, ispirato al «</a:t>
            </a:r>
            <a:r>
              <a:rPr lang="it-IT" dirty="0"/>
              <a:t>mutuo riconoscimento» di atti giudiziari (</a:t>
            </a:r>
            <a:r>
              <a:rPr lang="it-IT" i="1" u="sng" dirty="0">
                <a:solidFill>
                  <a:srgbClr val="FF0000"/>
                </a:solidFill>
              </a:rPr>
              <a:t>Melloni</a:t>
            </a:r>
            <a:r>
              <a:rPr lang="it-IT" dirty="0"/>
              <a:t>, 26.2.2013, C-399/11</a:t>
            </a:r>
            <a:r>
              <a:rPr lang="it-IT" dirty="0" smtClean="0"/>
              <a:t>)</a:t>
            </a:r>
            <a:endParaRPr lang="it-IT" dirty="0"/>
          </a:p>
        </p:txBody>
      </p:sp>
    </p:spTree>
    <p:extLst>
      <p:ext uri="{BB962C8B-B14F-4D97-AF65-F5344CB8AC3E}">
        <p14:creationId xmlns:p14="http://schemas.microsoft.com/office/powerpoint/2010/main" val="4006145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L’efficacia diretta in generale</a:t>
            </a:r>
          </a:p>
        </p:txBody>
      </p:sp>
      <p:sp>
        <p:nvSpPr>
          <p:cNvPr id="3" name="Segnaposto contenuto 2"/>
          <p:cNvSpPr>
            <a:spLocks noGrp="1"/>
          </p:cNvSpPr>
          <p:nvPr>
            <p:ph idx="1"/>
          </p:nvPr>
        </p:nvSpPr>
        <p:spPr/>
        <p:txBody>
          <a:bodyPr>
            <a:normAutofit fontScale="62500" lnSpcReduction="20000"/>
          </a:bodyPr>
          <a:lstStyle/>
          <a:p>
            <a:r>
              <a:rPr lang="it-IT" dirty="0" smtClean="0"/>
              <a:t>La norma direttamente efficace e i suoi effetti:</a:t>
            </a:r>
          </a:p>
          <a:p>
            <a:r>
              <a:rPr lang="it-IT" dirty="0"/>
              <a:t>il giudice nazionale è chiamato a «trarre tutte le conseguenze» dalla norma direttamente efficace, nell’ambito delle azioni cui è confrontato: siano esse di accertamento, inibitorie, restitutorie, risarcitorie; o persino penali (effetti penali del diritto UE</a:t>
            </a:r>
            <a:r>
              <a:rPr lang="it-IT" dirty="0" smtClean="0"/>
              <a:t>);</a:t>
            </a:r>
          </a:p>
          <a:p>
            <a:r>
              <a:rPr lang="it-IT" dirty="0" smtClean="0"/>
              <a:t>Nel diritto dell’Unione si parla (linguaggio specialistico) di </a:t>
            </a:r>
            <a:r>
              <a:rPr lang="it-IT" dirty="0"/>
              <a:t>efficacia diretta «</a:t>
            </a:r>
            <a:r>
              <a:rPr lang="it-IT" u="sng" dirty="0">
                <a:solidFill>
                  <a:srgbClr val="FF0000"/>
                </a:solidFill>
              </a:rPr>
              <a:t>di </a:t>
            </a:r>
            <a:r>
              <a:rPr lang="it-IT" u="sng" dirty="0" smtClean="0">
                <a:solidFill>
                  <a:srgbClr val="FF0000"/>
                </a:solidFill>
              </a:rPr>
              <a:t>sostituzione</a:t>
            </a:r>
            <a:r>
              <a:rPr lang="it-IT" dirty="0" smtClean="0"/>
              <a:t>» </a:t>
            </a:r>
            <a:r>
              <a:rPr lang="it-IT" dirty="0"/>
              <a:t>(la disciplina della norma europea regola la fattispecie) o «</a:t>
            </a:r>
            <a:r>
              <a:rPr lang="it-IT" dirty="0">
                <a:solidFill>
                  <a:srgbClr val="FF0000"/>
                </a:solidFill>
              </a:rPr>
              <a:t>di </a:t>
            </a:r>
            <a:r>
              <a:rPr lang="it-IT" dirty="0" smtClean="0">
                <a:solidFill>
                  <a:srgbClr val="FF0000"/>
                </a:solidFill>
              </a:rPr>
              <a:t>opposizione</a:t>
            </a:r>
            <a:r>
              <a:rPr lang="it-IT" dirty="0" smtClean="0"/>
              <a:t>» </a:t>
            </a:r>
            <a:r>
              <a:rPr lang="it-IT" dirty="0"/>
              <a:t>(la norma europea «blocca» l’efficacia di </a:t>
            </a:r>
            <a:r>
              <a:rPr lang="it-IT" dirty="0" smtClean="0"/>
              <a:t>una </a:t>
            </a:r>
            <a:r>
              <a:rPr lang="it-IT" dirty="0"/>
              <a:t>norma interna </a:t>
            </a:r>
            <a:r>
              <a:rPr lang="it-IT" dirty="0" smtClean="0"/>
              <a:t>incompatibile, lesiva per il privato; ma non regola, per il resto, la fattispecie). </a:t>
            </a:r>
          </a:p>
          <a:p>
            <a:r>
              <a:rPr lang="it-IT" b="1" u="sng" dirty="0" smtClean="0">
                <a:solidFill>
                  <a:srgbClr val="FF0000"/>
                </a:solidFill>
              </a:rPr>
              <a:t>Questione</a:t>
            </a:r>
            <a:r>
              <a:rPr lang="it-IT" dirty="0" smtClean="0"/>
              <a:t>: </a:t>
            </a:r>
            <a:r>
              <a:rPr lang="it-IT" i="1" u="sng" dirty="0" smtClean="0">
                <a:solidFill>
                  <a:srgbClr val="FF0000"/>
                </a:solidFill>
              </a:rPr>
              <a:t>il principio di non discriminazione</a:t>
            </a:r>
            <a:r>
              <a:rPr lang="it-IT" dirty="0" smtClean="0"/>
              <a:t> (es. art. 18 TFUE) ha effetti diretti d sostituzione o di </a:t>
            </a:r>
            <a:r>
              <a:rPr lang="it-IT" dirty="0" smtClean="0"/>
              <a:t>opposizione </a:t>
            </a:r>
            <a:r>
              <a:rPr lang="it-IT" dirty="0" smtClean="0"/>
              <a:t>(per esempio caso </a:t>
            </a:r>
            <a:r>
              <a:rPr lang="it-IT" dirty="0" err="1" smtClean="0"/>
              <a:t>Cowan</a:t>
            </a:r>
            <a:r>
              <a:rPr lang="it-IT" dirty="0" smtClean="0"/>
              <a:t>, caso </a:t>
            </a:r>
            <a:r>
              <a:rPr lang="it-IT" dirty="0" err="1" smtClean="0"/>
              <a:t>Angonese</a:t>
            </a:r>
            <a:r>
              <a:rPr lang="it-IT" dirty="0" smtClean="0"/>
              <a:t>, caso Garcia Avello</a:t>
            </a:r>
            <a:r>
              <a:rPr lang="it-IT" dirty="0" smtClean="0"/>
              <a:t>)? </a:t>
            </a:r>
            <a:endParaRPr lang="it-IT" dirty="0"/>
          </a:p>
          <a:p>
            <a:r>
              <a:rPr lang="it-IT" dirty="0" smtClean="0"/>
              <a:t>A seconda del soggetto contro cui la norma direttamente efficace è invocata si parla di: </a:t>
            </a:r>
          </a:p>
          <a:p>
            <a:r>
              <a:rPr lang="it-IT" dirty="0" smtClean="0"/>
              <a:t>a</a:t>
            </a:r>
            <a:r>
              <a:rPr lang="it-IT" dirty="0"/>
              <a:t>) </a:t>
            </a:r>
            <a:r>
              <a:rPr lang="it-IT" dirty="0" smtClean="0">
                <a:solidFill>
                  <a:srgbClr val="FF0000"/>
                </a:solidFill>
              </a:rPr>
              <a:t>E</a:t>
            </a:r>
            <a:r>
              <a:rPr lang="it-IT" u="sng" dirty="0" smtClean="0">
                <a:solidFill>
                  <a:srgbClr val="FF0000"/>
                </a:solidFill>
              </a:rPr>
              <a:t>fficacia </a:t>
            </a:r>
            <a:r>
              <a:rPr lang="it-IT" u="sng" dirty="0">
                <a:solidFill>
                  <a:srgbClr val="FF0000"/>
                </a:solidFill>
              </a:rPr>
              <a:t>diretta «privatistica» </a:t>
            </a:r>
            <a:r>
              <a:rPr lang="it-IT" dirty="0"/>
              <a:t>(accertamento e altre): esempio: </a:t>
            </a:r>
            <a:r>
              <a:rPr lang="it-IT" i="1" u="sng" dirty="0" err="1">
                <a:solidFill>
                  <a:srgbClr val="FF0000"/>
                </a:solidFill>
              </a:rPr>
              <a:t>Courage</a:t>
            </a:r>
            <a:r>
              <a:rPr lang="it-IT" i="1" u="sng" dirty="0">
                <a:solidFill>
                  <a:srgbClr val="FF0000"/>
                </a:solidFill>
              </a:rPr>
              <a:t> c. </a:t>
            </a:r>
            <a:r>
              <a:rPr lang="it-IT" i="1" u="sng" dirty="0" err="1">
                <a:solidFill>
                  <a:srgbClr val="FF0000"/>
                </a:solidFill>
              </a:rPr>
              <a:t>Crehan</a:t>
            </a:r>
            <a:r>
              <a:rPr lang="it-IT" dirty="0"/>
              <a:t>, 20.9.2001, C-453/99: azione (riconvenzionale) di un gestore di pub legato a un grande produttore nazionale di birra (</a:t>
            </a:r>
            <a:r>
              <a:rPr lang="it-IT" dirty="0" err="1"/>
              <a:t>Courage</a:t>
            </a:r>
            <a:r>
              <a:rPr lang="it-IT" dirty="0"/>
              <a:t>), convenuto per talune fatture insolute relative alle forniture di birra. Chiede l’accertamento della illiceità dell'accordo di fornitura esclusiva, ex art. 101 TFUE, e il risarcimento del danno; la regola britannica secondo cui nessuno può avvantaggiarsi di un suo comportamento illecito preclude il successo dell'azione (risarcitoria) di </a:t>
            </a:r>
            <a:r>
              <a:rPr lang="it-IT" dirty="0" err="1" smtClean="0"/>
              <a:t>Crehan</a:t>
            </a:r>
            <a:endParaRPr lang="it-IT" dirty="0"/>
          </a:p>
        </p:txBody>
      </p:sp>
    </p:spTree>
    <p:extLst>
      <p:ext uri="{BB962C8B-B14F-4D97-AF65-F5344CB8AC3E}">
        <p14:creationId xmlns:p14="http://schemas.microsoft.com/office/powerpoint/2010/main" val="98542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di autovalutazione 1</a:t>
            </a:r>
            <a:endParaRPr lang="it-IT" dirty="0"/>
          </a:p>
        </p:txBody>
      </p:sp>
      <p:sp>
        <p:nvSpPr>
          <p:cNvPr id="3" name="Segnaposto contenuto 2"/>
          <p:cNvSpPr>
            <a:spLocks noGrp="1"/>
          </p:cNvSpPr>
          <p:nvPr>
            <p:ph idx="1"/>
          </p:nvPr>
        </p:nvSpPr>
        <p:spPr/>
        <p:txBody>
          <a:bodyPr/>
          <a:lstStyle/>
          <a:p>
            <a:r>
              <a:rPr lang="it-IT" dirty="0" smtClean="0"/>
              <a:t>I presupposti dell’efficacia diretta</a:t>
            </a:r>
          </a:p>
          <a:p>
            <a:r>
              <a:rPr lang="it-IT" dirty="0" smtClean="0"/>
              <a:t>Le norme di regolamenti «non direttamente efficaci»</a:t>
            </a:r>
          </a:p>
          <a:p>
            <a:r>
              <a:rPr lang="it-IT" dirty="0" smtClean="0"/>
              <a:t>I limiti all’efficacia diretta «verticale invertita» (direttive; altre fonti dell’Unione e «diritti fondamentali»)</a:t>
            </a:r>
          </a:p>
          <a:p>
            <a:r>
              <a:rPr lang="it-IT" dirty="0" smtClean="0"/>
              <a:t>I limiti all’obbligo di interpretazione conforme</a:t>
            </a:r>
          </a:p>
          <a:p>
            <a:r>
              <a:rPr lang="it-IT" dirty="0" smtClean="0"/>
              <a:t>Le condizioni del risarcimento del danno per violazione statale del diritto dell’Unione</a:t>
            </a:r>
          </a:p>
          <a:p>
            <a:endParaRPr lang="it-IT" dirty="0"/>
          </a:p>
        </p:txBody>
      </p:sp>
    </p:spTree>
    <p:extLst>
      <p:ext uri="{BB962C8B-B14F-4D97-AF65-F5344CB8AC3E}">
        <p14:creationId xmlns:p14="http://schemas.microsoft.com/office/powerpoint/2010/main" val="1044729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di autovalutazione 2</a:t>
            </a:r>
            <a:endParaRPr lang="it-IT" dirty="0"/>
          </a:p>
        </p:txBody>
      </p:sp>
      <p:sp>
        <p:nvSpPr>
          <p:cNvPr id="3" name="Segnaposto contenuto 2"/>
          <p:cNvSpPr>
            <a:spLocks noGrp="1"/>
          </p:cNvSpPr>
          <p:nvPr>
            <p:ph idx="1"/>
          </p:nvPr>
        </p:nvSpPr>
        <p:spPr/>
        <p:txBody>
          <a:bodyPr/>
          <a:lstStyle/>
          <a:p>
            <a:r>
              <a:rPr lang="it-IT" dirty="0" smtClean="0"/>
              <a:t>Il primato del diritto dell’Unione</a:t>
            </a:r>
          </a:p>
          <a:p>
            <a:r>
              <a:rPr lang="it-IT" dirty="0" smtClean="0"/>
              <a:t>Il primato del diritto dell’Unione e i diritti fondamentali protetti a livello nazionale</a:t>
            </a:r>
          </a:p>
          <a:p>
            <a:r>
              <a:rPr lang="it-IT" dirty="0" smtClean="0"/>
              <a:t>Il primato del diritto dell’Unione e il maggior livello di tutela costituzionale interna</a:t>
            </a:r>
          </a:p>
          <a:p>
            <a:r>
              <a:rPr lang="it-IT" dirty="0" smtClean="0"/>
              <a:t>Il primato del diritto dell’Unione in Italia e l’art. 11 </a:t>
            </a:r>
            <a:r>
              <a:rPr lang="it-IT" dirty="0" err="1" smtClean="0"/>
              <a:t>Cost</a:t>
            </a:r>
            <a:r>
              <a:rPr lang="it-IT" dirty="0" smtClean="0"/>
              <a:t>. </a:t>
            </a:r>
          </a:p>
          <a:p>
            <a:r>
              <a:rPr lang="it-IT" dirty="0" smtClean="0"/>
              <a:t>I «</a:t>
            </a:r>
            <a:r>
              <a:rPr lang="it-IT" dirty="0" err="1" smtClean="0"/>
              <a:t>controlimiti</a:t>
            </a:r>
            <a:r>
              <a:rPr lang="it-IT" dirty="0" smtClean="0"/>
              <a:t>» costituzionali al primato (in Italia)</a:t>
            </a:r>
            <a:endParaRPr lang="it-IT" dirty="0"/>
          </a:p>
        </p:txBody>
      </p:sp>
    </p:spTree>
    <p:extLst>
      <p:ext uri="{BB962C8B-B14F-4D97-AF65-F5344CB8AC3E}">
        <p14:creationId xmlns:p14="http://schemas.microsoft.com/office/powerpoint/2010/main" val="1318543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di autovalutazione 3</a:t>
            </a:r>
            <a:endParaRPr lang="it-IT" dirty="0"/>
          </a:p>
        </p:txBody>
      </p:sp>
      <p:sp>
        <p:nvSpPr>
          <p:cNvPr id="3" name="Segnaposto contenuto 2"/>
          <p:cNvSpPr>
            <a:spLocks noGrp="1"/>
          </p:cNvSpPr>
          <p:nvPr>
            <p:ph idx="1"/>
          </p:nvPr>
        </p:nvSpPr>
        <p:spPr/>
        <p:txBody>
          <a:bodyPr/>
          <a:lstStyle/>
          <a:p>
            <a:r>
              <a:rPr lang="it-IT" dirty="0" smtClean="0"/>
              <a:t>La tutela </a:t>
            </a:r>
            <a:r>
              <a:rPr lang="it-IT" dirty="0"/>
              <a:t>processuale interna dei diritti derivanti dall’efficacia </a:t>
            </a:r>
            <a:r>
              <a:rPr lang="it-IT" dirty="0" smtClean="0"/>
              <a:t>diretta: il principio di «equivalenza»</a:t>
            </a:r>
          </a:p>
          <a:p>
            <a:r>
              <a:rPr lang="it-IT" dirty="0" smtClean="0"/>
              <a:t>La tutela processuale interna dei diritti derivanti dall’efficacia diretta: il caso dei «termini» di prescrizione o </a:t>
            </a:r>
            <a:r>
              <a:rPr lang="it-IT" smtClean="0"/>
              <a:t>decadenza dell’azione</a:t>
            </a:r>
            <a:endParaRPr lang="it-IT" dirty="0" smtClean="0"/>
          </a:p>
          <a:p>
            <a:endParaRPr lang="it-IT" dirty="0"/>
          </a:p>
        </p:txBody>
      </p:sp>
    </p:spTree>
    <p:extLst>
      <p:ext uri="{BB962C8B-B14F-4D97-AF65-F5344CB8AC3E}">
        <p14:creationId xmlns:p14="http://schemas.microsoft.com/office/powerpoint/2010/main" val="1160813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Efficacia diretta orizzontale, </a:t>
            </a:r>
            <a:r>
              <a:rPr lang="it-IT" dirty="0" smtClean="0"/>
              <a:t>verticale…</a:t>
            </a:r>
            <a:endParaRPr lang="it-IT" dirty="0"/>
          </a:p>
        </p:txBody>
      </p:sp>
      <p:sp>
        <p:nvSpPr>
          <p:cNvPr id="3" name="Segnaposto contenuto 2"/>
          <p:cNvSpPr>
            <a:spLocks noGrp="1"/>
          </p:cNvSpPr>
          <p:nvPr>
            <p:ph idx="1"/>
          </p:nvPr>
        </p:nvSpPr>
        <p:spPr/>
        <p:txBody>
          <a:bodyPr>
            <a:normAutofit fontScale="62500" lnSpcReduction="20000"/>
          </a:bodyPr>
          <a:lstStyle/>
          <a:p>
            <a:r>
              <a:rPr lang="it-IT" dirty="0"/>
              <a:t>b) ovvero di </a:t>
            </a:r>
            <a:r>
              <a:rPr lang="it-IT" u="sng" dirty="0">
                <a:solidFill>
                  <a:srgbClr val="FF0000"/>
                </a:solidFill>
              </a:rPr>
              <a:t>efficacia diretta «pubblicistica»</a:t>
            </a:r>
            <a:r>
              <a:rPr lang="it-IT" dirty="0"/>
              <a:t>: </a:t>
            </a:r>
            <a:r>
              <a:rPr lang="it-IT" dirty="0">
                <a:solidFill>
                  <a:srgbClr val="FF0000"/>
                </a:solidFill>
              </a:rPr>
              <a:t>azioni del singolo contro </a:t>
            </a:r>
            <a:r>
              <a:rPr lang="it-IT" dirty="0" smtClean="0">
                <a:solidFill>
                  <a:srgbClr val="FF0000"/>
                </a:solidFill>
              </a:rPr>
              <a:t>l’amministrazione o «difese» del singolo dall’azione amministrativa</a:t>
            </a:r>
            <a:r>
              <a:rPr lang="it-IT" dirty="0" smtClean="0"/>
              <a:t> fondate sul diritto UE: </a:t>
            </a:r>
          </a:p>
          <a:p>
            <a:r>
              <a:rPr lang="it-IT" dirty="0" smtClean="0"/>
              <a:t>per </a:t>
            </a:r>
            <a:r>
              <a:rPr lang="it-IT" dirty="0"/>
              <a:t>esempio in materia di immigrazione e di rilascio di titoli di soggiorno: </a:t>
            </a:r>
            <a:r>
              <a:rPr lang="it-IT" i="1" u="sng" dirty="0" err="1">
                <a:solidFill>
                  <a:srgbClr val="FF0000"/>
                </a:solidFill>
              </a:rPr>
              <a:t>Rahman</a:t>
            </a:r>
            <a:r>
              <a:rPr lang="it-IT" dirty="0"/>
              <a:t>, 5.9.2012, C-83/11 (azione dei familiari stranieri a carico di cittadino europeo per il rilascio della carta di soggiorno in base all’art. 3.2 direttiva 2004/38/CE); di concessioni o autorizzazioni allo svolgimento di attività: </a:t>
            </a:r>
            <a:r>
              <a:rPr lang="it-IT" i="1" u="sng" dirty="0" err="1">
                <a:solidFill>
                  <a:srgbClr val="FF0000"/>
                </a:solidFill>
              </a:rPr>
              <a:t>Delena</a:t>
            </a:r>
            <a:r>
              <a:rPr lang="it-IT" i="1" u="sng" dirty="0">
                <a:solidFill>
                  <a:srgbClr val="FF0000"/>
                </a:solidFill>
              </a:rPr>
              <a:t> Wells c. </a:t>
            </a:r>
            <a:r>
              <a:rPr lang="it-IT" i="1" u="sng" dirty="0" err="1">
                <a:solidFill>
                  <a:srgbClr val="FF0000"/>
                </a:solidFill>
              </a:rPr>
              <a:t>Secretary</a:t>
            </a:r>
            <a:r>
              <a:rPr lang="it-IT" i="1" u="sng" dirty="0">
                <a:solidFill>
                  <a:srgbClr val="FF0000"/>
                </a:solidFill>
              </a:rPr>
              <a:t> of State for </a:t>
            </a:r>
            <a:r>
              <a:rPr lang="it-IT" i="1" u="sng" dirty="0" err="1">
                <a:solidFill>
                  <a:srgbClr val="FF0000"/>
                </a:solidFill>
              </a:rPr>
              <a:t>Transport</a:t>
            </a:r>
            <a:r>
              <a:rPr lang="it-IT" i="1" u="sng" dirty="0">
                <a:solidFill>
                  <a:srgbClr val="FF0000"/>
                </a:solidFill>
              </a:rPr>
              <a:t>, Local </a:t>
            </a:r>
            <a:r>
              <a:rPr lang="it-IT" i="1" u="sng" dirty="0" err="1">
                <a:solidFill>
                  <a:srgbClr val="FF0000"/>
                </a:solidFill>
              </a:rPr>
              <a:t>Government</a:t>
            </a:r>
            <a:r>
              <a:rPr lang="it-IT" i="1" u="sng" dirty="0">
                <a:solidFill>
                  <a:srgbClr val="FF0000"/>
                </a:solidFill>
              </a:rPr>
              <a:t> and the </a:t>
            </a:r>
            <a:r>
              <a:rPr lang="it-IT" i="1" u="sng" dirty="0" err="1">
                <a:solidFill>
                  <a:srgbClr val="FF0000"/>
                </a:solidFill>
              </a:rPr>
              <a:t>Regions</a:t>
            </a:r>
            <a:r>
              <a:rPr lang="it-IT" dirty="0"/>
              <a:t>, 7.1.2004, C-201/02: signora che contesta la ripresa di un'attività estrattiva, in prossimità della sua abitazione, in preteso contrasto con la direttiva sulla VIA - valutazione di impatto </a:t>
            </a:r>
            <a:r>
              <a:rPr lang="it-IT" dirty="0" smtClean="0"/>
              <a:t>ambientale (effetto di opposizione, effetto diretto </a:t>
            </a:r>
            <a:r>
              <a:rPr lang="it-IT" u="sng" dirty="0" smtClean="0">
                <a:solidFill>
                  <a:srgbClr val="FF0000"/>
                </a:solidFill>
              </a:rPr>
              <a:t>verticale ascendente</a:t>
            </a:r>
            <a:r>
              <a:rPr lang="it-IT" dirty="0" smtClean="0"/>
              <a:t>);</a:t>
            </a:r>
            <a:endParaRPr lang="it-IT" dirty="0"/>
          </a:p>
          <a:p>
            <a:r>
              <a:rPr lang="it-IT" dirty="0" smtClean="0"/>
              <a:t>c</a:t>
            </a:r>
            <a:r>
              <a:rPr lang="it-IT" dirty="0"/>
              <a:t>) o ancora, come derivazione di quest’ultima, di </a:t>
            </a:r>
            <a:r>
              <a:rPr lang="it-IT" dirty="0" smtClean="0"/>
              <a:t>«difese europee» avverso </a:t>
            </a:r>
            <a:r>
              <a:rPr lang="it-IT" dirty="0" smtClean="0">
                <a:solidFill>
                  <a:srgbClr val="FF0000"/>
                </a:solidFill>
              </a:rPr>
              <a:t>azioni </a:t>
            </a:r>
            <a:r>
              <a:rPr lang="it-IT" dirty="0">
                <a:solidFill>
                  <a:srgbClr val="FF0000"/>
                </a:solidFill>
              </a:rPr>
              <a:t>penali condotte dalla pubblica autorità in base al diritto </a:t>
            </a:r>
            <a:r>
              <a:rPr lang="it-IT" dirty="0" smtClean="0">
                <a:solidFill>
                  <a:srgbClr val="FF0000"/>
                </a:solidFill>
              </a:rPr>
              <a:t>interno</a:t>
            </a:r>
            <a:r>
              <a:rPr lang="it-IT" dirty="0" smtClean="0"/>
              <a:t> (incompatibile): </a:t>
            </a:r>
          </a:p>
          <a:p>
            <a:r>
              <a:rPr lang="it-IT" dirty="0" smtClean="0"/>
              <a:t>il </a:t>
            </a:r>
            <a:r>
              <a:rPr lang="it-IT" dirty="0"/>
              <a:t>singolo </a:t>
            </a:r>
            <a:r>
              <a:rPr lang="it-IT" u="sng" dirty="0">
                <a:solidFill>
                  <a:srgbClr val="FF0000"/>
                </a:solidFill>
              </a:rPr>
              <a:t>si difende invocando l’effetto di opposizione</a:t>
            </a:r>
            <a:r>
              <a:rPr lang="it-IT" dirty="0"/>
              <a:t> derivante da una norma direttamente efficace: </a:t>
            </a:r>
            <a:endParaRPr lang="it-IT" dirty="0" smtClean="0"/>
          </a:p>
          <a:p>
            <a:r>
              <a:rPr lang="it-IT" i="1" u="sng" dirty="0" smtClean="0">
                <a:solidFill>
                  <a:srgbClr val="FF0000"/>
                </a:solidFill>
              </a:rPr>
              <a:t>Ratti</a:t>
            </a:r>
            <a:r>
              <a:rPr lang="it-IT" dirty="0"/>
              <a:t>, 5.4.1979, 148/78: </a:t>
            </a:r>
            <a:r>
              <a:rPr lang="it-IT" dirty="0" smtClean="0"/>
              <a:t>difesa, in base alla normativa europea, rispetto alla </a:t>
            </a:r>
            <a:r>
              <a:rPr lang="it-IT" dirty="0"/>
              <a:t>criminalizzazione di comportamenti </a:t>
            </a:r>
            <a:r>
              <a:rPr lang="it-IT" dirty="0" smtClean="0"/>
              <a:t>leciti per il diritto UE</a:t>
            </a:r>
            <a:r>
              <a:rPr lang="it-IT" dirty="0" smtClean="0"/>
              <a:t>; </a:t>
            </a:r>
          </a:p>
          <a:p>
            <a:r>
              <a:rPr lang="es-ES" i="1" u="sng" dirty="0" smtClean="0">
                <a:solidFill>
                  <a:srgbClr val="FF0000"/>
                </a:solidFill>
              </a:rPr>
              <a:t>El </a:t>
            </a:r>
            <a:r>
              <a:rPr lang="es-ES" i="1" u="sng" dirty="0" err="1">
                <a:solidFill>
                  <a:srgbClr val="FF0000"/>
                </a:solidFill>
              </a:rPr>
              <a:t>Dridi</a:t>
            </a:r>
            <a:r>
              <a:rPr lang="es-ES" dirty="0"/>
              <a:t>, 28.4.2011, C-61/11 </a:t>
            </a:r>
            <a:r>
              <a:rPr lang="es-ES" dirty="0" smtClean="0"/>
              <a:t>PPU</a:t>
            </a:r>
            <a:r>
              <a:rPr lang="it-IT" dirty="0"/>
              <a:t> </a:t>
            </a:r>
            <a:r>
              <a:rPr lang="it-IT" dirty="0" smtClean="0"/>
              <a:t>oppure </a:t>
            </a:r>
            <a:r>
              <a:rPr lang="it-IT" i="1" u="sng" dirty="0" err="1">
                <a:solidFill>
                  <a:srgbClr val="FF0000"/>
                </a:solidFill>
              </a:rPr>
              <a:t>Delvigne</a:t>
            </a:r>
            <a:r>
              <a:rPr lang="it-IT" i="1" u="sng" dirty="0">
                <a:solidFill>
                  <a:srgbClr val="FF0000"/>
                </a:solidFill>
              </a:rPr>
              <a:t> c. </a:t>
            </a:r>
            <a:r>
              <a:rPr lang="it-IT" i="1" u="sng" dirty="0" err="1">
                <a:solidFill>
                  <a:srgbClr val="FF0000"/>
                </a:solidFill>
              </a:rPr>
              <a:t>Commune</a:t>
            </a:r>
            <a:r>
              <a:rPr lang="it-IT" i="1" u="sng" dirty="0">
                <a:solidFill>
                  <a:srgbClr val="FF0000"/>
                </a:solidFill>
              </a:rPr>
              <a:t> de </a:t>
            </a:r>
            <a:r>
              <a:rPr lang="it-IT" i="1" u="sng" dirty="0" err="1">
                <a:solidFill>
                  <a:srgbClr val="FF0000"/>
                </a:solidFill>
              </a:rPr>
              <a:t>Lesparre‑Médoc</a:t>
            </a:r>
            <a:r>
              <a:rPr lang="it-IT" i="1" u="sng" dirty="0">
                <a:solidFill>
                  <a:srgbClr val="FF0000"/>
                </a:solidFill>
              </a:rPr>
              <a:t>, </a:t>
            </a:r>
            <a:r>
              <a:rPr lang="it-IT" i="1" u="sng" dirty="0" err="1">
                <a:solidFill>
                  <a:srgbClr val="FF0000"/>
                </a:solidFill>
              </a:rPr>
              <a:t>Préfet</a:t>
            </a:r>
            <a:r>
              <a:rPr lang="it-IT" i="1" u="sng" dirty="0">
                <a:solidFill>
                  <a:srgbClr val="FF0000"/>
                </a:solidFill>
              </a:rPr>
              <a:t> de la Gironde</a:t>
            </a:r>
            <a:r>
              <a:rPr lang="it-IT" dirty="0"/>
              <a:t>, GS, 6.10.2015, </a:t>
            </a:r>
            <a:r>
              <a:rPr lang="it-IT" dirty="0" smtClean="0"/>
              <a:t>C-650/13</a:t>
            </a:r>
            <a:r>
              <a:rPr lang="it-IT" dirty="0" smtClean="0"/>
              <a:t>: difesa, in base alla normativa europea, rispetto all’applicazione di sanzioni penali interne (difformi)</a:t>
            </a:r>
            <a:endParaRPr lang="it-IT" dirty="0"/>
          </a:p>
        </p:txBody>
      </p:sp>
    </p:spTree>
    <p:extLst>
      <p:ext uri="{BB962C8B-B14F-4D97-AF65-F5344CB8AC3E}">
        <p14:creationId xmlns:p14="http://schemas.microsoft.com/office/powerpoint/2010/main" val="3972692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a:t>
            </a:r>
            <a:r>
              <a:rPr lang="it-IT" dirty="0"/>
              <a:t>verticale invertita</a:t>
            </a:r>
            <a:endParaRPr lang="it-IT" dirty="0"/>
          </a:p>
        </p:txBody>
      </p:sp>
      <p:sp>
        <p:nvSpPr>
          <p:cNvPr id="3" name="Segnaposto contenuto 2"/>
          <p:cNvSpPr>
            <a:spLocks noGrp="1"/>
          </p:cNvSpPr>
          <p:nvPr>
            <p:ph idx="1"/>
          </p:nvPr>
        </p:nvSpPr>
        <p:spPr/>
        <p:txBody>
          <a:bodyPr>
            <a:normAutofit fontScale="85000" lnSpcReduction="10000"/>
          </a:bodyPr>
          <a:lstStyle/>
          <a:p>
            <a:r>
              <a:rPr lang="it-IT" dirty="0"/>
              <a:t>d) </a:t>
            </a:r>
            <a:r>
              <a:rPr lang="it-IT" dirty="0" smtClean="0"/>
              <a:t>o (in situazioni invertite) </a:t>
            </a:r>
            <a:r>
              <a:rPr lang="it-IT" u="sng" dirty="0">
                <a:solidFill>
                  <a:srgbClr val="FF0000"/>
                </a:solidFill>
              </a:rPr>
              <a:t>di azioni  penali condotte dalla pubblica autorità contro il singolo sul presupposto </a:t>
            </a:r>
            <a:r>
              <a:rPr lang="it-IT" u="sng" dirty="0" smtClean="0">
                <a:solidFill>
                  <a:srgbClr val="FF0000"/>
                </a:solidFill>
              </a:rPr>
              <a:t>del </a:t>
            </a:r>
            <a:r>
              <a:rPr lang="it-IT" u="sng" dirty="0">
                <a:solidFill>
                  <a:srgbClr val="FF0000"/>
                </a:solidFill>
              </a:rPr>
              <a:t>diritto dell’Unione </a:t>
            </a:r>
            <a:r>
              <a:rPr lang="it-IT" dirty="0"/>
              <a:t>(quale «</a:t>
            </a:r>
            <a:r>
              <a:rPr lang="it-IT" u="sng" dirty="0">
                <a:solidFill>
                  <a:srgbClr val="FF0000"/>
                </a:solidFill>
              </a:rPr>
              <a:t>norma incriminatrice</a:t>
            </a:r>
            <a:r>
              <a:rPr lang="it-IT" dirty="0"/>
              <a:t>»); effetto assai raro </a:t>
            </a:r>
            <a:r>
              <a:rPr lang="it-IT" dirty="0" smtClean="0"/>
              <a:t>in giurisprudenza (ma non escluso): </a:t>
            </a:r>
            <a:endParaRPr lang="it-IT" dirty="0" smtClean="0"/>
          </a:p>
          <a:p>
            <a:r>
              <a:rPr lang="it-IT" i="1" u="sng" dirty="0" err="1" smtClean="0">
                <a:solidFill>
                  <a:srgbClr val="FF0000"/>
                </a:solidFill>
              </a:rPr>
              <a:t>Garenfeld</a:t>
            </a:r>
            <a:r>
              <a:rPr lang="it-IT" dirty="0"/>
              <a:t>, 10.11.2011, C-405/10: in cui la Corte </a:t>
            </a:r>
            <a:r>
              <a:rPr lang="it-IT" dirty="0" smtClean="0"/>
              <a:t>ammette </a:t>
            </a:r>
            <a:r>
              <a:rPr lang="it-IT" dirty="0"/>
              <a:t>un limite alla sanzione penale delle violazioni della normativa europea (regolamento europeo sul controllo delle spedizioni di rifiuti che proibisce l'esportazione di rifiuti in Stati </a:t>
            </a:r>
            <a:r>
              <a:rPr lang="it-IT" dirty="0" smtClean="0"/>
              <a:t>terzi), </a:t>
            </a:r>
            <a:r>
              <a:rPr lang="it-IT" dirty="0"/>
              <a:t>stabilita da uno Stato membro, per esigenze di tutela del </a:t>
            </a:r>
            <a:r>
              <a:rPr lang="it-IT" dirty="0">
                <a:solidFill>
                  <a:srgbClr val="FF0000"/>
                </a:solidFill>
              </a:rPr>
              <a:t>principio di legalità in materia penale</a:t>
            </a:r>
            <a:r>
              <a:rPr lang="it-IT" dirty="0"/>
              <a:t> </a:t>
            </a:r>
            <a:r>
              <a:rPr lang="it-IT" dirty="0" smtClean="0"/>
              <a:t>(art. 49 Carta: la </a:t>
            </a:r>
            <a:r>
              <a:rPr lang="it-IT" dirty="0"/>
              <a:t>normativa europea, su cui poggia la sanzione penale, ha un basso grado di chiarezza</a:t>
            </a:r>
            <a:r>
              <a:rPr lang="it-IT" dirty="0" smtClean="0"/>
              <a:t>); v. anche </a:t>
            </a:r>
            <a:r>
              <a:rPr lang="it-IT" i="1" u="sng" dirty="0" err="1">
                <a:solidFill>
                  <a:srgbClr val="FF0000"/>
                </a:solidFill>
              </a:rPr>
              <a:t>Taricco</a:t>
            </a:r>
            <a:r>
              <a:rPr lang="it-IT" i="1" u="sng" dirty="0">
                <a:solidFill>
                  <a:srgbClr val="FF0000"/>
                </a:solidFill>
              </a:rPr>
              <a:t> (GS)</a:t>
            </a:r>
            <a:r>
              <a:rPr lang="it-IT" dirty="0"/>
              <a:t>, 8.9.2015, C-105/14</a:t>
            </a:r>
            <a:r>
              <a:rPr lang="it-IT" dirty="0" smtClean="0"/>
              <a:t>;</a:t>
            </a:r>
          </a:p>
          <a:p>
            <a:r>
              <a:rPr lang="it-IT" dirty="0"/>
              <a:t>Nelle su esposte configurazioni, si parla rispettivamente: a) di «</a:t>
            </a:r>
            <a:r>
              <a:rPr lang="it-IT" dirty="0">
                <a:solidFill>
                  <a:srgbClr val="FF0000"/>
                </a:solidFill>
              </a:rPr>
              <a:t>efficacia diretta orizzontale</a:t>
            </a:r>
            <a:r>
              <a:rPr lang="it-IT" dirty="0"/>
              <a:t>» (il diritto UE incide o disciplina direttamente un rapporto giuridico fra privati); ovvero b) e c) di «</a:t>
            </a:r>
            <a:r>
              <a:rPr lang="it-IT" dirty="0">
                <a:solidFill>
                  <a:srgbClr val="FF0000"/>
                </a:solidFill>
              </a:rPr>
              <a:t>efficacia diretta verticale</a:t>
            </a:r>
            <a:r>
              <a:rPr lang="it-IT" dirty="0"/>
              <a:t>» (il diritto UE incide o disciplina un rapporto fra il privato e la pubblica amministrazione); o infine d) di «</a:t>
            </a:r>
            <a:r>
              <a:rPr lang="it-IT" dirty="0">
                <a:solidFill>
                  <a:srgbClr val="FF0000"/>
                </a:solidFill>
              </a:rPr>
              <a:t>efficacia diretta verticale invertita</a:t>
            </a:r>
            <a:r>
              <a:rPr lang="it-IT" dirty="0"/>
              <a:t>» (il diritto UE attiva la sanzione amministrativa o penale «a carico» del privato</a:t>
            </a:r>
            <a:r>
              <a:rPr lang="it-IT" dirty="0" smtClean="0"/>
              <a:t>).</a:t>
            </a:r>
            <a:endParaRPr lang="it-IT" dirty="0"/>
          </a:p>
        </p:txBody>
      </p:sp>
    </p:spTree>
    <p:extLst>
      <p:ext uri="{BB962C8B-B14F-4D97-AF65-F5344CB8AC3E}">
        <p14:creationId xmlns:p14="http://schemas.microsoft.com/office/powerpoint/2010/main" val="433220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presupposti dell’efficacia diretta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a) </a:t>
            </a:r>
            <a:r>
              <a:rPr lang="it-IT" u="sng" dirty="0" smtClean="0">
                <a:solidFill>
                  <a:srgbClr val="FF0000"/>
                </a:solidFill>
              </a:rPr>
              <a:t>Sostanziali</a:t>
            </a:r>
            <a:r>
              <a:rPr lang="it-IT" dirty="0" smtClean="0"/>
              <a:t>: «sufficiente precisione» e «sufficiente </a:t>
            </a:r>
            <a:r>
              <a:rPr lang="it-IT" dirty="0" err="1" smtClean="0"/>
              <a:t>incondizionatezza</a:t>
            </a:r>
            <a:r>
              <a:rPr lang="it-IT" dirty="0" smtClean="0"/>
              <a:t>» della norma; si tratta di requisiti minimi operativi (della norma: certezza del diritto e principio della separazione dei poteri);</a:t>
            </a:r>
          </a:p>
          <a:p>
            <a:r>
              <a:rPr lang="it-IT" u="sng" dirty="0" smtClean="0">
                <a:solidFill>
                  <a:srgbClr val="FF0000"/>
                </a:solidFill>
              </a:rPr>
              <a:t>Sufficiente precisione</a:t>
            </a:r>
            <a:r>
              <a:rPr lang="it-IT" dirty="0" smtClean="0"/>
              <a:t>: in genere, sussiste per le </a:t>
            </a:r>
            <a:r>
              <a:rPr lang="it-IT" u="sng" dirty="0" smtClean="0">
                <a:solidFill>
                  <a:srgbClr val="FF0000"/>
                </a:solidFill>
              </a:rPr>
              <a:t>norme di divieto</a:t>
            </a:r>
            <a:r>
              <a:rPr lang="it-IT" dirty="0" smtClean="0"/>
              <a:t> (art. 34-36 TFUE); per le norme che prevedono </a:t>
            </a:r>
            <a:r>
              <a:rPr lang="it-IT" u="sng" dirty="0" smtClean="0">
                <a:solidFill>
                  <a:srgbClr val="FF0000"/>
                </a:solidFill>
              </a:rPr>
              <a:t>«prestazioni» (obblighi di fare)</a:t>
            </a:r>
            <a:r>
              <a:rPr lang="it-IT" dirty="0" smtClean="0"/>
              <a:t>, necessità che esse indichino a) il titolare dell’obbligo, b) il titolare del diritto, e c) il contenuto della prestazione (</a:t>
            </a:r>
            <a:r>
              <a:rPr lang="it-IT" i="1" u="sng" dirty="0" err="1">
                <a:solidFill>
                  <a:srgbClr val="FF0000"/>
                </a:solidFill>
              </a:rPr>
              <a:t>Francovich</a:t>
            </a:r>
            <a:r>
              <a:rPr lang="it-IT" i="1" u="sng" dirty="0">
                <a:solidFill>
                  <a:srgbClr val="FF0000"/>
                </a:solidFill>
              </a:rPr>
              <a:t> e Bonifaci</a:t>
            </a:r>
            <a:r>
              <a:rPr lang="it-IT" dirty="0"/>
              <a:t>, 19.11.1991, C-6/90 e C-9/90, sulla direttiva 80/987/CEE del Consiglio, del 20 ottobre 1980, relativa alla tutela dei lavoratori subordinati in caso d’insolvenza del datore di </a:t>
            </a:r>
            <a:r>
              <a:rPr lang="it-IT" dirty="0" smtClean="0"/>
              <a:t>lavoro);</a:t>
            </a:r>
          </a:p>
          <a:p>
            <a:r>
              <a:rPr lang="it-IT" u="sng" dirty="0" smtClean="0">
                <a:solidFill>
                  <a:srgbClr val="FF0000"/>
                </a:solidFill>
              </a:rPr>
              <a:t>Sufficiente </a:t>
            </a:r>
            <a:r>
              <a:rPr lang="it-IT" u="sng" dirty="0" err="1" smtClean="0">
                <a:solidFill>
                  <a:srgbClr val="FF0000"/>
                </a:solidFill>
              </a:rPr>
              <a:t>incondizionatezza</a:t>
            </a:r>
            <a:r>
              <a:rPr lang="it-IT" dirty="0" smtClean="0"/>
              <a:t>: la norma non deve dar modo allo Stato (legislatore) di modularne la portata o il contenuto (eccezioni o deroghe discrezionali): </a:t>
            </a:r>
            <a:r>
              <a:rPr lang="it-IT" i="1" u="sng" dirty="0" smtClean="0">
                <a:solidFill>
                  <a:srgbClr val="FF0000"/>
                </a:solidFill>
              </a:rPr>
              <a:t>Becker</a:t>
            </a:r>
            <a:r>
              <a:rPr lang="it-IT" dirty="0" smtClean="0"/>
              <a:t>, 19.1.1982, 8/81; </a:t>
            </a:r>
          </a:p>
          <a:p>
            <a:r>
              <a:rPr lang="it-IT" dirty="0" smtClean="0"/>
              <a:t>In caso di ampio margine di discrezionalità, la norma può conferire la posizione giuridica «strumentale» (e residuale) corrispondente al diritto al «controllo giurisdizionale» che lo Stato (ex post) non abbia ecceduto il margine discrezionale che la norma «delimita» (</a:t>
            </a:r>
            <a:r>
              <a:rPr lang="it-IT" i="1" u="sng" dirty="0" smtClean="0">
                <a:solidFill>
                  <a:srgbClr val="FF0000"/>
                </a:solidFill>
              </a:rPr>
              <a:t>Van </a:t>
            </a:r>
            <a:r>
              <a:rPr lang="it-IT" i="1" u="sng" dirty="0" err="1" smtClean="0">
                <a:solidFill>
                  <a:srgbClr val="FF0000"/>
                </a:solidFill>
              </a:rPr>
              <a:t>Duyn</a:t>
            </a:r>
            <a:r>
              <a:rPr lang="it-IT" dirty="0"/>
              <a:t>, 4.12.1974, 41/74</a:t>
            </a:r>
            <a:r>
              <a:rPr lang="it-IT" dirty="0" smtClean="0"/>
              <a:t>; </a:t>
            </a:r>
            <a:r>
              <a:rPr lang="it-IT" i="1" u="sng" dirty="0" smtClean="0">
                <a:solidFill>
                  <a:srgbClr val="FF0000"/>
                </a:solidFill>
              </a:rPr>
              <a:t>Johnston</a:t>
            </a:r>
            <a:r>
              <a:rPr lang="it-IT" dirty="0"/>
              <a:t>, 15.5.1986, </a:t>
            </a:r>
            <a:r>
              <a:rPr lang="it-IT" dirty="0" smtClean="0"/>
              <a:t>222/84; </a:t>
            </a:r>
            <a:r>
              <a:rPr lang="it-IT" i="1" u="sng" dirty="0" err="1" smtClean="0">
                <a:solidFill>
                  <a:srgbClr val="FF0000"/>
                </a:solidFill>
              </a:rPr>
              <a:t>Linster</a:t>
            </a:r>
            <a:r>
              <a:rPr lang="it-IT" dirty="0"/>
              <a:t>, 19.9.2000, </a:t>
            </a:r>
            <a:r>
              <a:rPr lang="it-IT" dirty="0" smtClean="0"/>
              <a:t>C-287/98; </a:t>
            </a:r>
            <a:r>
              <a:rPr lang="it-IT" i="1" u="sng" dirty="0" err="1">
                <a:solidFill>
                  <a:srgbClr val="FF0000"/>
                </a:solidFill>
              </a:rPr>
              <a:t>Rahman</a:t>
            </a:r>
            <a:r>
              <a:rPr lang="it-IT" i="1" u="sng" dirty="0">
                <a:solidFill>
                  <a:srgbClr val="FF0000"/>
                </a:solidFill>
              </a:rPr>
              <a:t> e altri</a:t>
            </a:r>
            <a:r>
              <a:rPr lang="it-IT" dirty="0"/>
              <a:t>, 5.9.2012, </a:t>
            </a:r>
            <a:r>
              <a:rPr lang="it-IT" dirty="0" smtClean="0"/>
              <a:t>C-83/11)</a:t>
            </a:r>
            <a:endParaRPr lang="it-IT" dirty="0"/>
          </a:p>
          <a:p>
            <a:endParaRPr lang="it-IT" dirty="0"/>
          </a:p>
        </p:txBody>
      </p:sp>
    </p:spTree>
    <p:extLst>
      <p:ext uri="{BB962C8B-B14F-4D97-AF65-F5344CB8AC3E}">
        <p14:creationId xmlns:p14="http://schemas.microsoft.com/office/powerpoint/2010/main" val="34019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presupposti «relativi allo strumento»: il diritto primario (Trattati e norme della Carta)</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I </a:t>
            </a:r>
            <a:r>
              <a:rPr lang="it-IT" dirty="0" smtClean="0">
                <a:solidFill>
                  <a:srgbClr val="FF0000"/>
                </a:solidFill>
              </a:rPr>
              <a:t>trattati</a:t>
            </a:r>
            <a:r>
              <a:rPr lang="it-IT" dirty="0" smtClean="0"/>
              <a:t> fondativi:</a:t>
            </a:r>
          </a:p>
          <a:p>
            <a:r>
              <a:rPr lang="it-IT" dirty="0" smtClean="0"/>
              <a:t>a) (</a:t>
            </a:r>
            <a:r>
              <a:rPr lang="it-IT" i="1" dirty="0" smtClean="0">
                <a:solidFill>
                  <a:srgbClr val="FF0000"/>
                </a:solidFill>
              </a:rPr>
              <a:t>precisione e </a:t>
            </a:r>
            <a:r>
              <a:rPr lang="it-IT" i="1" dirty="0" err="1" smtClean="0">
                <a:solidFill>
                  <a:srgbClr val="FF0000"/>
                </a:solidFill>
              </a:rPr>
              <a:t>incondizionatezza</a:t>
            </a:r>
            <a:r>
              <a:rPr lang="it-IT" dirty="0" smtClean="0"/>
              <a:t>): </a:t>
            </a:r>
            <a:r>
              <a:rPr lang="nl-NL" i="1" u="sng" dirty="0">
                <a:solidFill>
                  <a:srgbClr val="FF0000"/>
                </a:solidFill>
              </a:rPr>
              <a:t>Van Gend &amp; Loos</a:t>
            </a:r>
            <a:r>
              <a:rPr lang="nl-NL" dirty="0"/>
              <a:t>, 5.2.1963, </a:t>
            </a:r>
            <a:r>
              <a:rPr lang="nl-NL" dirty="0" smtClean="0"/>
              <a:t>26/62 (norma primaria di stand-still che impone </a:t>
            </a:r>
            <a:r>
              <a:rPr lang="nl-NL" u="sng" dirty="0" smtClean="0">
                <a:solidFill>
                  <a:srgbClr val="FF0000"/>
                </a:solidFill>
              </a:rPr>
              <a:t>obbligo</a:t>
            </a:r>
            <a:r>
              <a:rPr lang="nl-NL" dirty="0" smtClean="0"/>
              <a:t> agli Stati membri “beneficia” ai singoli interessati al suo adempimento)</a:t>
            </a:r>
            <a:r>
              <a:rPr lang="nl-NL" i="1" dirty="0" smtClean="0"/>
              <a:t>; </a:t>
            </a:r>
          </a:p>
          <a:p>
            <a:r>
              <a:rPr lang="nl-NL" dirty="0" smtClean="0"/>
              <a:t>b) norme di diritto primario che “onerano” direttamente i singoli (art. 101 TFUE)  o come  effetto di un obbligo rivolto agli Stati membri (</a:t>
            </a:r>
            <a:r>
              <a:rPr lang="nl-NL" u="sng" dirty="0" smtClean="0">
                <a:solidFill>
                  <a:srgbClr val="FF0000"/>
                </a:solidFill>
              </a:rPr>
              <a:t>effetti orizzontali</a:t>
            </a:r>
            <a:r>
              <a:rPr lang="nl-NL" dirty="0" smtClean="0"/>
              <a:t>); simmetrico dell’ipotesi sub a) </a:t>
            </a:r>
            <a:r>
              <a:rPr lang="nl-NL" i="1" u="sng" dirty="0" smtClean="0">
                <a:solidFill>
                  <a:srgbClr val="FF0000"/>
                </a:solidFill>
              </a:rPr>
              <a:t>Defrenne </a:t>
            </a:r>
            <a:r>
              <a:rPr lang="nl-NL" i="1" u="sng" dirty="0">
                <a:solidFill>
                  <a:srgbClr val="FF0000"/>
                </a:solidFill>
              </a:rPr>
              <a:t>c. Sabena</a:t>
            </a:r>
            <a:r>
              <a:rPr lang="nl-NL" dirty="0"/>
              <a:t>, 8.4.1976, </a:t>
            </a:r>
            <a:r>
              <a:rPr lang="nl-NL" dirty="0" smtClean="0"/>
              <a:t>43/75 (irrilevanza della “destinazione” formale della norma: art. 157 TFUE); </a:t>
            </a:r>
            <a:r>
              <a:rPr lang="it-IT" i="1" u="sng" dirty="0">
                <a:solidFill>
                  <a:srgbClr val="FF0000"/>
                </a:solidFill>
              </a:rPr>
              <a:t>Roman </a:t>
            </a:r>
            <a:r>
              <a:rPr lang="it-IT" i="1" u="sng" dirty="0" err="1">
                <a:solidFill>
                  <a:srgbClr val="FF0000"/>
                </a:solidFill>
              </a:rPr>
              <a:t>Angonese</a:t>
            </a:r>
            <a:r>
              <a:rPr lang="it-IT" i="1" u="sng" dirty="0">
                <a:solidFill>
                  <a:srgbClr val="FF0000"/>
                </a:solidFill>
              </a:rPr>
              <a:t> c. Cassa di Risparmio di Bolzano </a:t>
            </a:r>
            <a:r>
              <a:rPr lang="it-IT" i="1" u="sng" dirty="0" err="1">
                <a:solidFill>
                  <a:srgbClr val="FF0000"/>
                </a:solidFill>
              </a:rPr>
              <a:t>SpA</a:t>
            </a:r>
            <a:r>
              <a:rPr lang="it-IT" dirty="0"/>
              <a:t>, 6.6.2000, </a:t>
            </a:r>
            <a:r>
              <a:rPr lang="it-IT" dirty="0" smtClean="0"/>
              <a:t>C-281/98 (idem con riguardo all’art. 45 TFUE: norma che vieta discriminazioni agli Stati membri incide anche sui rapporti «lavoristici» inter-individuali);</a:t>
            </a:r>
          </a:p>
          <a:p>
            <a:r>
              <a:rPr lang="it-IT" dirty="0" smtClean="0"/>
              <a:t>c) norme di diritto primario assunte a presupposto di «effetti sfavorevoli» a carico del singolo «azionati» direttamente (senza mediazione di atti interni o europei) dalla pubblica autorità» (effetto diretto </a:t>
            </a:r>
            <a:r>
              <a:rPr lang="it-IT" u="sng" dirty="0" smtClean="0">
                <a:solidFill>
                  <a:srgbClr val="FF0000"/>
                </a:solidFill>
              </a:rPr>
              <a:t>verticale invertito</a:t>
            </a:r>
            <a:r>
              <a:rPr lang="it-IT" dirty="0" smtClean="0"/>
              <a:t>): </a:t>
            </a:r>
          </a:p>
          <a:p>
            <a:r>
              <a:rPr lang="it-IT" dirty="0" smtClean="0"/>
              <a:t>c1) art. 107, par. 1, e 108, par. 3, TFUE: norme precise che pongono obblighi procedurali allo Stato che riverberano pregiudizialmente sui singoli: </a:t>
            </a:r>
            <a:r>
              <a:rPr lang="de-DE" i="1" u="sng" dirty="0">
                <a:solidFill>
                  <a:srgbClr val="FF0000"/>
                </a:solidFill>
              </a:rPr>
              <a:t>Klausner Holz Niedersachsen </a:t>
            </a:r>
            <a:r>
              <a:rPr lang="de-DE" i="1" u="sng" dirty="0" smtClean="0">
                <a:solidFill>
                  <a:srgbClr val="FF0000"/>
                </a:solidFill>
              </a:rPr>
              <a:t>GmbH c. Land Nordrhein-Westfalen</a:t>
            </a:r>
            <a:r>
              <a:rPr lang="de-DE" dirty="0" smtClean="0"/>
              <a:t>, 11.11.2015, C-505/14) (</a:t>
            </a:r>
            <a:r>
              <a:rPr lang="de-DE" dirty="0" err="1" smtClean="0"/>
              <a:t>effetto</a:t>
            </a:r>
            <a:r>
              <a:rPr lang="de-DE" dirty="0" smtClean="0"/>
              <a:t> </a:t>
            </a:r>
            <a:r>
              <a:rPr lang="de-DE" dirty="0" err="1" smtClean="0"/>
              <a:t>verticale</a:t>
            </a:r>
            <a:r>
              <a:rPr lang="de-DE" dirty="0" smtClean="0"/>
              <a:t> </a:t>
            </a:r>
            <a:r>
              <a:rPr lang="de-DE" dirty="0" err="1" smtClean="0"/>
              <a:t>invertito</a:t>
            </a:r>
            <a:r>
              <a:rPr lang="de-DE" dirty="0" smtClean="0"/>
              <a:t> – </a:t>
            </a:r>
            <a:r>
              <a:rPr lang="de-DE" dirty="0" err="1" smtClean="0"/>
              <a:t>dimensione</a:t>
            </a:r>
            <a:r>
              <a:rPr lang="de-DE" dirty="0" smtClean="0"/>
              <a:t> </a:t>
            </a:r>
            <a:r>
              <a:rPr lang="de-DE" dirty="0" err="1" smtClean="0"/>
              <a:t>amministrativa</a:t>
            </a:r>
            <a:r>
              <a:rPr lang="de-DE" dirty="0" smtClean="0"/>
              <a:t>); </a:t>
            </a:r>
          </a:p>
        </p:txBody>
      </p:sp>
    </p:spTree>
    <p:extLst>
      <p:ext uri="{BB962C8B-B14F-4D97-AF65-F5344CB8AC3E}">
        <p14:creationId xmlns:p14="http://schemas.microsoft.com/office/powerpoint/2010/main" val="563583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_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4CF6724-7CFE-4880-9842-33FC89E5B2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lavagna (widescreen)</Template>
  <TotalTime>0</TotalTime>
  <Words>8856</Words>
  <Application>Microsoft Office PowerPoint</Application>
  <PresentationFormat>Personalizzato</PresentationFormat>
  <Paragraphs>227</Paragraphs>
  <Slides>52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52</vt:i4>
      </vt:variant>
    </vt:vector>
  </HeadingPairs>
  <TitlesOfParts>
    <vt:vector size="57" baseType="lpstr">
      <vt:lpstr>Consolas</vt:lpstr>
      <vt:lpstr>Corbel</vt:lpstr>
      <vt:lpstr>Times New Roman</vt:lpstr>
      <vt:lpstr>Wingdings</vt:lpstr>
      <vt:lpstr>Chalkboard_16x9</vt:lpstr>
      <vt:lpstr>I singoli e gli effetti «interni» del diritto dell’Unione</vt:lpstr>
      <vt:lpstr>Gli effetti interni «soggettivi» e «giudiziari» del diritto dell’Unione - Introduzione</vt:lpstr>
      <vt:lpstr>La varietà di «effetti interni» del diritto dell’Unione: l’efficacia diretta</vt:lpstr>
      <vt:lpstr>Altri effetti</vt:lpstr>
      <vt:lpstr>L’efficacia diretta in generale</vt:lpstr>
      <vt:lpstr>Efficacia diretta orizzontale, verticale…</vt:lpstr>
      <vt:lpstr>…e verticale invertita</vt:lpstr>
      <vt:lpstr>I presupposti dell’efficacia diretta</vt:lpstr>
      <vt:lpstr>I presupposti «relativi allo strumento»: il diritto primario (Trattati e norme della Carta)</vt:lpstr>
      <vt:lpstr>Trattati e norme della Carta</vt:lpstr>
      <vt:lpstr>Gli accordi internazionali dell’Unione</vt:lpstr>
      <vt:lpstr>I regolamenti, le direttive e le decisioni quadro</vt:lpstr>
      <vt:lpstr>Le eccezioni all’inefficacia diretta verticale invertita o orizzontale delle direttive</vt:lpstr>
      <vt:lpstr>Direttive e inefficacia diretta (verticale invertita o orizzontale)</vt:lpstr>
      <vt:lpstr>Decisioni</vt:lpstr>
      <vt:lpstr>L’interpretazione conforme</vt:lpstr>
      <vt:lpstr>L’interpretazione conforme</vt:lpstr>
      <vt:lpstr>L’interpretazione conforme</vt:lpstr>
      <vt:lpstr>L’interpretazione conforme</vt:lpstr>
      <vt:lpstr>L’interpretazione conforme</vt:lpstr>
      <vt:lpstr>Il risarcimento del danno</vt:lpstr>
      <vt:lpstr>Il risarcimento del danno</vt:lpstr>
      <vt:lpstr>Il risarcimento del danno</vt:lpstr>
      <vt:lpstr>Il primato del diritto dell’Unione: il fondamento</vt:lpstr>
      <vt:lpstr>Il primato del diritto dell’Unione: i presupposti</vt:lpstr>
      <vt:lpstr>Il primato del diritto dell’Unione: le conseguenze</vt:lpstr>
      <vt:lpstr>Il primato del diritto dell’Unione: le conseguenze</vt:lpstr>
      <vt:lpstr>Il primato del diritto dell’Unione</vt:lpstr>
      <vt:lpstr>Il primato del diritto dell’Unione: le deroghe</vt:lpstr>
      <vt:lpstr>Il primato del diritto dell’Unione: i limiti: il caso Melloni</vt:lpstr>
      <vt:lpstr>Il primato del diritto dell’Unione: i limiti: il caso Melloni</vt:lpstr>
      <vt:lpstr>Il primato e i diritti fondamentali</vt:lpstr>
      <vt:lpstr>Il primato del diritto dell’Unione secondo la Corte costituzionale italiana</vt:lpstr>
      <vt:lpstr>La «soluzione Granital»</vt:lpstr>
      <vt:lpstr>I limiti al primato del diritto dell’Unione; le competenze riservate alla Corte costituzionale</vt:lpstr>
      <vt:lpstr>I limiti al primato e le competenze riservate della Corte costituzionale</vt:lpstr>
      <vt:lpstr>La tutela processuale dei diritti (europei) nell’ordinamento nazionale</vt:lpstr>
      <vt:lpstr>Il principio di «autonomia processuale» </vt:lpstr>
      <vt:lpstr>I presupposti del principio: equivalenza delle modalità processuali</vt:lpstr>
      <vt:lpstr>(segue): e loro effettività </vt:lpstr>
      <vt:lpstr>Effettività e termini: i casi Emmott, Santex…</vt:lpstr>
      <vt:lpstr>e Iaia (e la rilevanza della «situazione concreta»)</vt:lpstr>
      <vt:lpstr>L’applicazione del principio di effettività processuale</vt:lpstr>
      <vt:lpstr>..e le azioni di risarcimento</vt:lpstr>
      <vt:lpstr>(segue): azioni di danno contro lo Stato (per il fatto dei giudici)</vt:lpstr>
      <vt:lpstr>Il caso Traghetti del Mediterraneo</vt:lpstr>
      <vt:lpstr>Il «primato processuale» del diritto dell’Unione (caso dell’intangibilità del giudicato)</vt:lpstr>
      <vt:lpstr>Il principio di tutela giurisdizionale effettiva</vt:lpstr>
      <vt:lpstr>Ambito d’applicazione del principio di tutela giurisdizionale effettiva</vt:lpstr>
      <vt:lpstr>Questioni di autovalutazione 1</vt:lpstr>
      <vt:lpstr>Questioni di autovalutazione 2</vt:lpstr>
      <vt:lpstr>Questioni di autovalutazione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2016-04-05T05:40:17Z</dcterms:created>
  <dcterms:modified xsi:type="dcterms:W3CDTF">2016-04-14T19:56:38Z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