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0"/>
  </p:notesMasterIdLst>
  <p:sldIdLst>
    <p:sldId id="256" r:id="rId2"/>
    <p:sldId id="257" r:id="rId3"/>
    <p:sldId id="258" r:id="rId4"/>
    <p:sldId id="435" r:id="rId5"/>
    <p:sldId id="259" r:id="rId6"/>
    <p:sldId id="260" r:id="rId7"/>
    <p:sldId id="261" r:id="rId8"/>
    <p:sldId id="27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91" r:id="rId18"/>
    <p:sldId id="277" r:id="rId19"/>
    <p:sldId id="432" r:id="rId20"/>
    <p:sldId id="441" r:id="rId21"/>
    <p:sldId id="278" r:id="rId22"/>
    <p:sldId id="286" r:id="rId23"/>
    <p:sldId id="292" r:id="rId24"/>
    <p:sldId id="442" r:id="rId25"/>
    <p:sldId id="411" r:id="rId26"/>
    <p:sldId id="445" r:id="rId27"/>
    <p:sldId id="279" r:id="rId28"/>
    <p:sldId id="281" r:id="rId29"/>
    <p:sldId id="288" r:id="rId30"/>
    <p:sldId id="289" r:id="rId31"/>
    <p:sldId id="443" r:id="rId32"/>
    <p:sldId id="444" r:id="rId33"/>
    <p:sldId id="272" r:id="rId34"/>
    <p:sldId id="293" r:id="rId35"/>
    <p:sldId id="294" r:id="rId36"/>
    <p:sldId id="295" r:id="rId37"/>
    <p:sldId id="296" r:id="rId38"/>
    <p:sldId id="297" r:id="rId39"/>
    <p:sldId id="298" r:id="rId40"/>
    <p:sldId id="310" r:id="rId41"/>
    <p:sldId id="300" r:id="rId42"/>
    <p:sldId id="301" r:id="rId43"/>
    <p:sldId id="308" r:id="rId44"/>
    <p:sldId id="302" r:id="rId45"/>
    <p:sldId id="303" r:id="rId46"/>
    <p:sldId id="304" r:id="rId47"/>
    <p:sldId id="305" r:id="rId48"/>
    <p:sldId id="306" r:id="rId49"/>
    <p:sldId id="317" r:id="rId50"/>
    <p:sldId id="307" r:id="rId51"/>
    <p:sldId id="429" r:id="rId52"/>
    <p:sldId id="309" r:id="rId53"/>
    <p:sldId id="313" r:id="rId54"/>
    <p:sldId id="314" r:id="rId55"/>
    <p:sldId id="315" r:id="rId56"/>
    <p:sldId id="316" r:id="rId57"/>
    <p:sldId id="430" r:id="rId58"/>
    <p:sldId id="311" r:id="rId59"/>
    <p:sldId id="312" r:id="rId60"/>
    <p:sldId id="434" r:id="rId61"/>
    <p:sldId id="324" r:id="rId62"/>
    <p:sldId id="321" r:id="rId63"/>
    <p:sldId id="325" r:id="rId64"/>
    <p:sldId id="326" r:id="rId65"/>
    <p:sldId id="439" r:id="rId66"/>
    <p:sldId id="327" r:id="rId67"/>
    <p:sldId id="318" r:id="rId68"/>
    <p:sldId id="322" r:id="rId69"/>
    <p:sldId id="328" r:id="rId70"/>
    <p:sldId id="319" r:id="rId71"/>
    <p:sldId id="329" r:id="rId72"/>
    <p:sldId id="330" r:id="rId73"/>
    <p:sldId id="331" r:id="rId74"/>
    <p:sldId id="424" r:id="rId75"/>
    <p:sldId id="332" r:id="rId76"/>
    <p:sldId id="334" r:id="rId77"/>
    <p:sldId id="333" r:id="rId78"/>
    <p:sldId id="337" r:id="rId79"/>
    <p:sldId id="350" r:id="rId80"/>
    <p:sldId id="343" r:id="rId81"/>
    <p:sldId id="344" r:id="rId82"/>
    <p:sldId id="336" r:id="rId83"/>
    <p:sldId id="338" r:id="rId84"/>
    <p:sldId id="433" r:id="rId85"/>
    <p:sldId id="335" r:id="rId86"/>
    <p:sldId id="423" r:id="rId87"/>
    <p:sldId id="341" r:id="rId88"/>
    <p:sldId id="345" r:id="rId89"/>
    <p:sldId id="436" r:id="rId90"/>
    <p:sldId id="425" r:id="rId91"/>
    <p:sldId id="346" r:id="rId92"/>
    <p:sldId id="412" r:id="rId93"/>
    <p:sldId id="413" r:id="rId94"/>
    <p:sldId id="437" r:id="rId95"/>
    <p:sldId id="421" r:id="rId96"/>
    <p:sldId id="418" r:id="rId97"/>
    <p:sldId id="417" r:id="rId98"/>
    <p:sldId id="348" r:id="rId99"/>
    <p:sldId id="347" r:id="rId100"/>
    <p:sldId id="422" r:id="rId101"/>
    <p:sldId id="339" r:id="rId102"/>
    <p:sldId id="351" r:id="rId103"/>
    <p:sldId id="427" r:id="rId104"/>
    <p:sldId id="362" r:id="rId105"/>
    <p:sldId id="364" r:id="rId106"/>
    <p:sldId id="363" r:id="rId107"/>
    <p:sldId id="367" r:id="rId108"/>
    <p:sldId id="366" r:id="rId109"/>
    <p:sldId id="368" r:id="rId110"/>
    <p:sldId id="369" r:id="rId111"/>
    <p:sldId id="358" r:id="rId112"/>
    <p:sldId id="370" r:id="rId113"/>
    <p:sldId id="371" r:id="rId114"/>
    <p:sldId id="372" r:id="rId115"/>
    <p:sldId id="374" r:id="rId116"/>
    <p:sldId id="352" r:id="rId117"/>
    <p:sldId id="428" r:id="rId118"/>
    <p:sldId id="365" r:id="rId119"/>
    <p:sldId id="359" r:id="rId120"/>
    <p:sldId id="361" r:id="rId121"/>
    <p:sldId id="396" r:id="rId122"/>
    <p:sldId id="360" r:id="rId123"/>
    <p:sldId id="440" r:id="rId124"/>
    <p:sldId id="373" r:id="rId125"/>
    <p:sldId id="353" r:id="rId126"/>
    <p:sldId id="381" r:id="rId127"/>
    <p:sldId id="354" r:id="rId128"/>
    <p:sldId id="379" r:id="rId129"/>
    <p:sldId id="355" r:id="rId130"/>
    <p:sldId id="383" r:id="rId131"/>
    <p:sldId id="382" r:id="rId132"/>
    <p:sldId id="386" r:id="rId133"/>
    <p:sldId id="387" r:id="rId134"/>
    <p:sldId id="415" r:id="rId135"/>
    <p:sldId id="357" r:id="rId136"/>
    <p:sldId id="431" r:id="rId137"/>
    <p:sldId id="376" r:id="rId138"/>
    <p:sldId id="407" r:id="rId139"/>
    <p:sldId id="377" r:id="rId140"/>
    <p:sldId id="403" r:id="rId141"/>
    <p:sldId id="408" r:id="rId142"/>
    <p:sldId id="384" r:id="rId143"/>
    <p:sldId id="385" r:id="rId144"/>
    <p:sldId id="389" r:id="rId145"/>
    <p:sldId id="390" r:id="rId146"/>
    <p:sldId id="391" r:id="rId147"/>
    <p:sldId id="395" r:id="rId148"/>
    <p:sldId id="392" r:id="rId149"/>
    <p:sldId id="393" r:id="rId150"/>
    <p:sldId id="394" r:id="rId151"/>
    <p:sldId id="397" r:id="rId152"/>
    <p:sldId id="398" r:id="rId153"/>
    <p:sldId id="399" r:id="rId154"/>
    <p:sldId id="400" r:id="rId155"/>
    <p:sldId id="438" r:id="rId156"/>
    <p:sldId id="401" r:id="rId157"/>
    <p:sldId id="404" r:id="rId158"/>
    <p:sldId id="402" r:id="rId15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A73B"/>
    <a:srgbClr val="800080"/>
    <a:srgbClr val="71685C"/>
    <a:srgbClr val="FF66FF"/>
    <a:srgbClr val="EB5605"/>
    <a:srgbClr val="B9CA1A"/>
    <a:srgbClr val="AA2B1E"/>
    <a:srgbClr val="FDA023"/>
    <a:srgbClr val="FF9999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9694" autoAdjust="0"/>
  </p:normalViewPr>
  <p:slideViewPr>
    <p:cSldViewPr>
      <p:cViewPr varScale="1">
        <p:scale>
          <a:sx n="159" d="100"/>
          <a:sy n="159" d="100"/>
        </p:scale>
        <p:origin x="246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notesMaster" Target="notesMasters/notesMaster1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theme" Target="theme/theme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image" Target="../media/image7.emf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Relationship Id="rId4" Type="http://schemas.openxmlformats.org/officeDocument/2006/relationships/image" Target="../media/image35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Relationship Id="rId6" Type="http://schemas.openxmlformats.org/officeDocument/2006/relationships/image" Target="../media/image50.emf"/><Relationship Id="rId5" Type="http://schemas.openxmlformats.org/officeDocument/2006/relationships/image" Target="../media/image49.emf"/><Relationship Id="rId4" Type="http://schemas.openxmlformats.org/officeDocument/2006/relationships/image" Target="../media/image4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35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image" Target="../media/image97.emf"/><Relationship Id="rId1" Type="http://schemas.openxmlformats.org/officeDocument/2006/relationships/image" Target="../media/image96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emf"/><Relationship Id="rId2" Type="http://schemas.openxmlformats.org/officeDocument/2006/relationships/image" Target="../media/image35.emf"/><Relationship Id="rId1" Type="http://schemas.openxmlformats.org/officeDocument/2006/relationships/image" Target="../media/image99.emf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emf"/><Relationship Id="rId3" Type="http://schemas.openxmlformats.org/officeDocument/2006/relationships/image" Target="../media/image102.emf"/><Relationship Id="rId7" Type="http://schemas.openxmlformats.org/officeDocument/2006/relationships/image" Target="../media/image106.emf"/><Relationship Id="rId2" Type="http://schemas.openxmlformats.org/officeDocument/2006/relationships/image" Target="../media/image35.emf"/><Relationship Id="rId1" Type="http://schemas.openxmlformats.org/officeDocument/2006/relationships/image" Target="../media/image101.emf"/><Relationship Id="rId6" Type="http://schemas.openxmlformats.org/officeDocument/2006/relationships/image" Target="../media/image105.emf"/><Relationship Id="rId5" Type="http://schemas.openxmlformats.org/officeDocument/2006/relationships/image" Target="../media/image104.emf"/><Relationship Id="rId4" Type="http://schemas.openxmlformats.org/officeDocument/2006/relationships/image" Target="../media/image103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emf"/><Relationship Id="rId2" Type="http://schemas.openxmlformats.org/officeDocument/2006/relationships/image" Target="../media/image35.emf"/><Relationship Id="rId1" Type="http://schemas.openxmlformats.org/officeDocument/2006/relationships/image" Target="../media/image108.emf"/><Relationship Id="rId4" Type="http://schemas.openxmlformats.org/officeDocument/2006/relationships/image" Target="../media/image110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emf"/><Relationship Id="rId1" Type="http://schemas.openxmlformats.org/officeDocument/2006/relationships/image" Target="../media/image105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emf"/><Relationship Id="rId2" Type="http://schemas.openxmlformats.org/officeDocument/2006/relationships/image" Target="../media/image115.emf"/><Relationship Id="rId1" Type="http://schemas.openxmlformats.org/officeDocument/2006/relationships/image" Target="../media/image114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emf"/><Relationship Id="rId1" Type="http://schemas.openxmlformats.org/officeDocument/2006/relationships/image" Target="../media/image118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emf"/><Relationship Id="rId2" Type="http://schemas.openxmlformats.org/officeDocument/2006/relationships/image" Target="../media/image133.emf"/><Relationship Id="rId1" Type="http://schemas.openxmlformats.org/officeDocument/2006/relationships/image" Target="../media/image132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emf"/><Relationship Id="rId2" Type="http://schemas.openxmlformats.org/officeDocument/2006/relationships/image" Target="../media/image133.emf"/><Relationship Id="rId1" Type="http://schemas.openxmlformats.org/officeDocument/2006/relationships/image" Target="../media/image132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6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emf"/><Relationship Id="rId2" Type="http://schemas.openxmlformats.org/officeDocument/2006/relationships/image" Target="../media/image138.emf"/><Relationship Id="rId1" Type="http://schemas.openxmlformats.org/officeDocument/2006/relationships/image" Target="../media/image137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emf"/><Relationship Id="rId2" Type="http://schemas.openxmlformats.org/officeDocument/2006/relationships/image" Target="../media/image145.emf"/><Relationship Id="rId1" Type="http://schemas.openxmlformats.org/officeDocument/2006/relationships/image" Target="../media/image144.emf"/><Relationship Id="rId4" Type="http://schemas.openxmlformats.org/officeDocument/2006/relationships/image" Target="../media/image147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emf"/><Relationship Id="rId1" Type="http://schemas.openxmlformats.org/officeDocument/2006/relationships/image" Target="../media/image147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4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emf"/><Relationship Id="rId2" Type="http://schemas.openxmlformats.org/officeDocument/2006/relationships/image" Target="../media/image161.emf"/><Relationship Id="rId1" Type="http://schemas.openxmlformats.org/officeDocument/2006/relationships/image" Target="../media/image160.emf"/><Relationship Id="rId5" Type="http://schemas.openxmlformats.org/officeDocument/2006/relationships/image" Target="../media/image164.emf"/><Relationship Id="rId4" Type="http://schemas.openxmlformats.org/officeDocument/2006/relationships/image" Target="../media/image163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emf"/><Relationship Id="rId2" Type="http://schemas.openxmlformats.org/officeDocument/2006/relationships/image" Target="../media/image166.emf"/><Relationship Id="rId1" Type="http://schemas.openxmlformats.org/officeDocument/2006/relationships/image" Target="../media/image165.emf"/><Relationship Id="rId4" Type="http://schemas.openxmlformats.org/officeDocument/2006/relationships/image" Target="../media/image168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9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0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0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5.e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emf"/><Relationship Id="rId2" Type="http://schemas.openxmlformats.org/officeDocument/2006/relationships/image" Target="../media/image178.emf"/><Relationship Id="rId1" Type="http://schemas.openxmlformats.org/officeDocument/2006/relationships/image" Target="../media/image177.emf"/><Relationship Id="rId5" Type="http://schemas.openxmlformats.org/officeDocument/2006/relationships/image" Target="../media/image181.emf"/><Relationship Id="rId4" Type="http://schemas.openxmlformats.org/officeDocument/2006/relationships/image" Target="../media/image180.e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emf"/><Relationship Id="rId2" Type="http://schemas.openxmlformats.org/officeDocument/2006/relationships/image" Target="../media/image35.emf"/><Relationship Id="rId1" Type="http://schemas.openxmlformats.org/officeDocument/2006/relationships/image" Target="../media/image183.e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emf"/><Relationship Id="rId7" Type="http://schemas.openxmlformats.org/officeDocument/2006/relationships/image" Target="../media/image191.emf"/><Relationship Id="rId2" Type="http://schemas.openxmlformats.org/officeDocument/2006/relationships/image" Target="../media/image186.emf"/><Relationship Id="rId1" Type="http://schemas.openxmlformats.org/officeDocument/2006/relationships/image" Target="../media/image185.emf"/><Relationship Id="rId6" Type="http://schemas.openxmlformats.org/officeDocument/2006/relationships/image" Target="../media/image190.emf"/><Relationship Id="rId5" Type="http://schemas.openxmlformats.org/officeDocument/2006/relationships/image" Target="../media/image189.emf"/><Relationship Id="rId4" Type="http://schemas.openxmlformats.org/officeDocument/2006/relationships/image" Target="../media/image188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7.e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emf"/><Relationship Id="rId2" Type="http://schemas.openxmlformats.org/officeDocument/2006/relationships/image" Target="../media/image204.emf"/><Relationship Id="rId1" Type="http://schemas.openxmlformats.org/officeDocument/2006/relationships/image" Target="../media/image203.emf"/><Relationship Id="rId6" Type="http://schemas.openxmlformats.org/officeDocument/2006/relationships/image" Target="../media/image208.emf"/><Relationship Id="rId5" Type="http://schemas.openxmlformats.org/officeDocument/2006/relationships/image" Target="../media/image207.emf"/><Relationship Id="rId4" Type="http://schemas.openxmlformats.org/officeDocument/2006/relationships/image" Target="../media/image206.emf"/></Relationships>
</file>

<file path=ppt/drawings/_rels/vmlDrawing4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emf"/><Relationship Id="rId1" Type="http://schemas.openxmlformats.org/officeDocument/2006/relationships/image" Target="../media/image214.e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emf"/><Relationship Id="rId2" Type="http://schemas.openxmlformats.org/officeDocument/2006/relationships/image" Target="../media/image217.emf"/><Relationship Id="rId1" Type="http://schemas.openxmlformats.org/officeDocument/2006/relationships/image" Target="../media/image216.e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emf"/><Relationship Id="rId1" Type="http://schemas.openxmlformats.org/officeDocument/2006/relationships/image" Target="../media/image220.emf"/></Relationships>
</file>

<file path=ppt/drawings/_rels/vmlDrawing4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emf"/><Relationship Id="rId3" Type="http://schemas.openxmlformats.org/officeDocument/2006/relationships/image" Target="../media/image226.emf"/><Relationship Id="rId7" Type="http://schemas.openxmlformats.org/officeDocument/2006/relationships/image" Target="../media/image229.emf"/><Relationship Id="rId2" Type="http://schemas.openxmlformats.org/officeDocument/2006/relationships/image" Target="../media/image225.emf"/><Relationship Id="rId1" Type="http://schemas.openxmlformats.org/officeDocument/2006/relationships/image" Target="../media/image224.emf"/><Relationship Id="rId6" Type="http://schemas.openxmlformats.org/officeDocument/2006/relationships/image" Target="../media/image228.emf"/><Relationship Id="rId5" Type="http://schemas.openxmlformats.org/officeDocument/2006/relationships/image" Target="../media/image31.emf"/><Relationship Id="rId4" Type="http://schemas.openxmlformats.org/officeDocument/2006/relationships/image" Target="../media/image227.emf"/><Relationship Id="rId9" Type="http://schemas.openxmlformats.org/officeDocument/2006/relationships/image" Target="../media/image231.emf"/></Relationships>
</file>

<file path=ppt/drawings/_rels/vmlDrawing48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9.emf"/><Relationship Id="rId3" Type="http://schemas.openxmlformats.org/officeDocument/2006/relationships/image" Target="../media/image234.emf"/><Relationship Id="rId7" Type="http://schemas.openxmlformats.org/officeDocument/2006/relationships/image" Target="../media/image238.emf"/><Relationship Id="rId2" Type="http://schemas.openxmlformats.org/officeDocument/2006/relationships/image" Target="../media/image233.emf"/><Relationship Id="rId1" Type="http://schemas.openxmlformats.org/officeDocument/2006/relationships/image" Target="../media/image232.emf"/><Relationship Id="rId6" Type="http://schemas.openxmlformats.org/officeDocument/2006/relationships/image" Target="../media/image237.emf"/><Relationship Id="rId5" Type="http://schemas.openxmlformats.org/officeDocument/2006/relationships/image" Target="../media/image236.emf"/><Relationship Id="rId4" Type="http://schemas.openxmlformats.org/officeDocument/2006/relationships/image" Target="../media/image235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4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7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9.emf"/></Relationships>
</file>

<file path=ppt/drawings/_rels/vmlDrawing5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emf"/><Relationship Id="rId1" Type="http://schemas.openxmlformats.org/officeDocument/2006/relationships/image" Target="../media/image26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90D14F-3E00-466E-8586-25C4D6F71820}" type="datetimeFigureOut">
              <a:rPr lang="en-US" smtClean="0"/>
              <a:pPr/>
              <a:t>9/22/24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1A7BE-5229-4103-90AC-D890FE5C8F62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196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it.wikipedia.org/wiki/Eosina" TargetMode="External"/><Relationship Id="rId3" Type="http://schemas.openxmlformats.org/officeDocument/2006/relationships/hyperlink" Target="http://it.wikipedia.org/wiki/Tubulo_seminifero" TargetMode="External"/><Relationship Id="rId7" Type="http://schemas.openxmlformats.org/officeDocument/2006/relationships/hyperlink" Target="http://it.wikipedia.org/wiki/Citoplasma" TargetMode="External"/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it.wikipedia.org/wiki/Nucleo_cellulare" TargetMode="External"/><Relationship Id="rId5" Type="http://schemas.openxmlformats.org/officeDocument/2006/relationships/hyperlink" Target="http://it.wikipedia.org/wiki/Testosterone" TargetMode="External"/><Relationship Id="rId4" Type="http://schemas.openxmlformats.org/officeDocument/2006/relationships/hyperlink" Target="http://it.wikipedia.org/wiki/Testicolo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it.wikipedia.org/wiki/Farmaco" TargetMode="External"/><Relationship Id="rId3" Type="http://schemas.openxmlformats.org/officeDocument/2006/relationships/hyperlink" Target="http://it.wikipedia.org/wiki/Eponimo" TargetMode="External"/><Relationship Id="rId7" Type="http://schemas.openxmlformats.org/officeDocument/2006/relationships/hyperlink" Target="http://it.wikipedia.org/wiki/Allergia" TargetMode="External"/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it.wikipedia.org/wiki/Mucosa" TargetMode="External"/><Relationship Id="rId11" Type="http://schemas.openxmlformats.org/officeDocument/2006/relationships/hyperlink" Target="http://it.wikipedia.org/wiki/C1-inibitore" TargetMode="External"/><Relationship Id="rId5" Type="http://schemas.openxmlformats.org/officeDocument/2006/relationships/hyperlink" Target="http://it.wikipedia.org/wiki/Pelle" TargetMode="External"/><Relationship Id="rId10" Type="http://schemas.openxmlformats.org/officeDocument/2006/relationships/hyperlink" Target="http://it.wikipedia.org/wiki/Allergia_alimentare" TargetMode="External"/><Relationship Id="rId4" Type="http://schemas.openxmlformats.org/officeDocument/2006/relationships/hyperlink" Target="http://it.wikipedia.org/wiki/Edema" TargetMode="External"/><Relationship Id="rId9" Type="http://schemas.openxmlformats.org/officeDocument/2006/relationships/hyperlink" Target="http://it.wikipedia.org/wiki/ACE-inibitore" TargetMode="Externa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Va bene</a:t>
            </a:r>
            <a:r>
              <a:rPr lang="it-IT" baseline="0" dirty="0"/>
              <a:t> qui la parte in rosso? Appare poi anche nella tabella a pg8 la distinzione 5 alfa- 5beta</a:t>
            </a:r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057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O meglio così?</a:t>
            </a:r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291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 </a:t>
            </a:r>
            <a:r>
              <a:rPr lang="it-IT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cellule di </a:t>
            </a:r>
            <a:r>
              <a:rPr lang="it-IT" sz="12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Leydig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anche conosciute come </a:t>
            </a:r>
            <a:r>
              <a:rPr lang="it-IT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cellule interstiziali di </a:t>
            </a:r>
            <a:r>
              <a:rPr lang="it-IT" sz="12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Leydig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si trovano accanto ai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tubuli seminiferi nei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testicoli. Possono secernere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testosterone e sono spesso strettamente associate a strutture nervose. Le cellule di Leydig hanno un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nucleo cellulare tondo e un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citoplasma granuloso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eosinofilo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121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Ipotetiche (non accertate) azioni benefiche:</a:t>
            </a:r>
          </a:p>
          <a:p>
            <a:r>
              <a:rPr lang="it-IT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Prevenzione dell'invecchiamento</a:t>
            </a:r>
          </a:p>
          <a:p>
            <a:r>
              <a:rPr lang="it-IT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Protezione delle malattie cardiovascolari</a:t>
            </a:r>
          </a:p>
          <a:p>
            <a:r>
              <a:rPr lang="it-IT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Sensazione di benessere fisico e psicologico</a:t>
            </a:r>
          </a:p>
          <a:p>
            <a:r>
              <a:rPr lang="it-IT" sz="1200" b="1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Effetto negativo nelle donne: mascolinizzazione</a:t>
            </a:r>
          </a:p>
          <a:p>
            <a:r>
              <a:rPr lang="it-IT" sz="1200" b="1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negli uomini: ipertrofia prostatica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800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HO INSERITO IL TESTOLATTONE</a:t>
            </a:r>
            <a:r>
              <a:rPr lang="it-IT" baseline="0" dirty="0"/>
              <a:t> perché USATO NEL CARCINOMA MAMMARIO ma è un anabolizzante (</a:t>
            </a:r>
            <a:r>
              <a:rPr lang="it-IT" baseline="0" dirty="0" err="1"/>
              <a:t>Foye</a:t>
            </a:r>
            <a:r>
              <a:rPr lang="it-IT" baseline="0" dirty="0"/>
              <a:t>)?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940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L’</a:t>
            </a:r>
            <a:r>
              <a:rPr lang="it-IT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angioedema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noto anche con il suo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eponimo </a:t>
            </a:r>
            <a:r>
              <a:rPr lang="it-IT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edema di Quincke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 e con il vecchio nome di </a:t>
            </a:r>
            <a:r>
              <a:rPr lang="it-IT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edema angioneurotico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, è il rapido gonfiore (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edema) della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cute, della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mucosa e dei tessuti sottomucosi. Oltre alla forma frequente, mediata dall’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allergia, la sua comparsa è stata riportata anche come effetto collaterale di alcuni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medicamenti, più in particolare degli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ACE-inibitori; nonché di certi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alimenti.</a:t>
            </a:r>
          </a:p>
          <a:p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Inoltre, ne esiste anche una forma ereditaria, dovuta a deficit della proteina ematica </a:t>
            </a:r>
            <a:r>
              <a:rPr lang="it-IT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C1-inibitore.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150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Ciproterone</a:t>
            </a:r>
            <a:r>
              <a:rPr lang="it-IT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acetato</a:t>
            </a:r>
          </a:p>
          <a:p>
            <a:r>
              <a:rPr lang="it-IT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•Progestinico</a:t>
            </a:r>
          </a:p>
          <a:p>
            <a:r>
              <a:rPr lang="it-IT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•Inibizione LH, FSH</a:t>
            </a:r>
          </a:p>
          <a:p>
            <a:r>
              <a:rPr lang="it-IT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Poi ci sarebbe anche lo </a:t>
            </a:r>
            <a:r>
              <a:rPr lang="it-IT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Spironolattone</a:t>
            </a:r>
            <a:r>
              <a:rPr lang="it-IT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che è un Antagonista </a:t>
            </a:r>
            <a:r>
              <a:rPr lang="it-IT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mineralcorticoide</a:t>
            </a:r>
            <a:endParaRPr lang="it-IT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852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Forse preferiva questa?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689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Copiato spudoratamente</a:t>
            </a:r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2988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COPIATA SPUDORATAMENTE</a:t>
            </a:r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8868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CYP</a:t>
            </a:r>
            <a:r>
              <a:rPr lang="en-US" baseline="0" dirty="0"/>
              <a:t> 17 </a:t>
            </a:r>
            <a:r>
              <a:rPr lang="en-US" baseline="0" dirty="0" err="1"/>
              <a:t>nella</a:t>
            </a:r>
            <a:r>
              <a:rPr lang="en-US" baseline="0" dirty="0"/>
              <a:t> 17 </a:t>
            </a:r>
            <a:r>
              <a:rPr lang="en-US" baseline="0" dirty="0" err="1"/>
              <a:t>alfa</a:t>
            </a:r>
            <a:r>
              <a:rPr lang="en-US" baseline="0" dirty="0"/>
              <a:t> </a:t>
            </a:r>
            <a:r>
              <a:rPr lang="en-US" baseline="0" dirty="0" err="1"/>
              <a:t>idrossilasi</a:t>
            </a:r>
            <a:endParaRPr lang="en-US" baseline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100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424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101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3005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2780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9398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IUD </a:t>
            </a:r>
            <a:r>
              <a:rPr lang="en-US" dirty="0" err="1"/>
              <a:t>dispositivo</a:t>
            </a:r>
            <a:r>
              <a:rPr lang="en-US" dirty="0"/>
              <a:t> </a:t>
            </a:r>
            <a:r>
              <a:rPr lang="en-US" dirty="0" err="1"/>
              <a:t>intrauterino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1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O meglio così?</a:t>
            </a:r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0173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Quella nelle slide</a:t>
            </a:r>
            <a:r>
              <a:rPr lang="it-IT" baseline="0" dirty="0"/>
              <a:t> sue parte dal cortisone normale (va </a:t>
            </a:r>
            <a:r>
              <a:rPr lang="it-IT" baseline="0" dirty="0" err="1"/>
              <a:t>been</a:t>
            </a:r>
            <a:r>
              <a:rPr lang="it-IT" baseline="0" dirty="0"/>
              <a:t> lo stesso?)</a:t>
            </a:r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10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A1A7BE-5229-4103-90AC-D890FE5C8F62}" type="slidenum">
              <a:rPr lang="en-US" smtClean="0"/>
              <a:pPr/>
              <a:t>158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699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/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A28F87-8DBB-4B2C-B2EA-392494F981AC}" type="datetimeFigureOut">
              <a:rPr lang="it-IT" smtClean="0"/>
              <a:pPr/>
              <a:t>22/09/24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3FCE15-D33B-4006-A296-D0C1BA179B4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11.emf"/><Relationship Id="rId18" Type="http://schemas.openxmlformats.org/officeDocument/2006/relationships/image" Target="../media/image13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emf"/><Relationship Id="rId12" Type="http://schemas.openxmlformats.org/officeDocument/2006/relationships/oleObject" Target="../embeddings/oleObject8.bin"/><Relationship Id="rId1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5.emf"/><Relationship Id="rId20" Type="http://schemas.openxmlformats.org/officeDocument/2006/relationships/image" Target="../media/image14.emf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0.emf"/><Relationship Id="rId5" Type="http://schemas.openxmlformats.org/officeDocument/2006/relationships/image" Target="../media/image7.emf"/><Relationship Id="rId15" Type="http://schemas.openxmlformats.org/officeDocument/2006/relationships/image" Target="../media/image12.emf"/><Relationship Id="rId10" Type="http://schemas.openxmlformats.org/officeDocument/2006/relationships/oleObject" Target="../embeddings/oleObject7.bin"/><Relationship Id="rId19" Type="http://schemas.openxmlformats.org/officeDocument/2006/relationships/oleObject" Target="../embeddings/oleObject11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9.emf"/><Relationship Id="rId14" Type="http://schemas.openxmlformats.org/officeDocument/2006/relationships/oleObject" Target="../embeddings/oleObject9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13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3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7.emf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29.emf"/><Relationship Id="rId4" Type="http://schemas.openxmlformats.org/officeDocument/2006/relationships/image" Target="../media/image26.emf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3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emf"/><Relationship Id="rId11" Type="http://schemas.openxmlformats.org/officeDocument/2006/relationships/image" Target="../media/image36.e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35.emf"/><Relationship Id="rId4" Type="http://schemas.openxmlformats.org/officeDocument/2006/relationships/image" Target="../media/image32.emf"/><Relationship Id="rId9" Type="http://schemas.openxmlformats.org/officeDocument/2006/relationships/oleObject" Target="../embeddings/oleObject2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3" Type="http://schemas.openxmlformats.org/officeDocument/2006/relationships/oleObject" Target="../embeddings/oleObject27.bin"/><Relationship Id="rId7" Type="http://schemas.openxmlformats.org/officeDocument/2006/relationships/image" Target="../media/image3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8.e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13" Type="http://schemas.openxmlformats.org/officeDocument/2006/relationships/oleObject" Target="../embeddings/oleObject34.bin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12" Type="http://schemas.openxmlformats.org/officeDocument/2006/relationships/image" Target="../media/image4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6.emf"/><Relationship Id="rId11" Type="http://schemas.openxmlformats.org/officeDocument/2006/relationships/oleObject" Target="../embeddings/oleObject33.bin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48.emf"/><Relationship Id="rId4" Type="http://schemas.openxmlformats.org/officeDocument/2006/relationships/image" Target="../media/image45.emf"/><Relationship Id="rId9" Type="http://schemas.openxmlformats.org/officeDocument/2006/relationships/oleObject" Target="../embeddings/oleObject32.bin"/><Relationship Id="rId14" Type="http://schemas.openxmlformats.org/officeDocument/2006/relationships/image" Target="../media/image5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1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54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hyperlink" Target="http://www.google.it/url?sa=i&amp;rct=j&amp;q=marker's+synthesis+of+progesterone&amp;source=images&amp;cd=&amp;cad=rja&amp;docid=lDVXFu8I15z6tM&amp;tbnid=H__1YhyOzoI5kM:&amp;ved=0CAUQjRw&amp;url=http://pabook.libraries.psu.edu/palitmap/Prog.html&amp;ei=FoCcUf-QF47FPImPgMgH&amp;bvm=bv.46751780,d.ZWU&amp;psig=AFQjCNEG7Mwg-_UHiw-tBgzRos6HBv-f_w&amp;ust=1369297281402011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emf"/><Relationship Id="rId5" Type="http://schemas.openxmlformats.org/officeDocument/2006/relationships/image" Target="../media/image73.emf"/><Relationship Id="rId4" Type="http://schemas.openxmlformats.org/officeDocument/2006/relationships/image" Target="../media/image72.e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9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hyperlink" Target="http://www.google.it/url?sa=i&amp;rct=j&amp;q=ipotalamo&amp;source=images&amp;cd=&amp;cad=rja&amp;docid=zkteXHS1GRz8vM&amp;tbnid=yMi51Bzt7MmAOM:&amp;ved=0CAUQjRw&amp;url=http://www.medicina360.com/tsh-alto.html&amp;ei=J7ycUZfvAsGBPcL6gMAK&amp;bvm=bv.46751780,d.ZWU&amp;psig=AFQjCNFDIKDW4eYCOYOrmj2vDMBEgjUp4Q&amp;ust=1369312025214635" TargetMode="External"/><Relationship Id="rId5" Type="http://schemas.openxmlformats.org/officeDocument/2006/relationships/image" Target="../media/image78.jpeg"/><Relationship Id="rId10" Type="http://schemas.openxmlformats.org/officeDocument/2006/relationships/image" Target="../media/image35.emf"/><Relationship Id="rId4" Type="http://schemas.openxmlformats.org/officeDocument/2006/relationships/image" Target="../media/image77.png"/><Relationship Id="rId9" Type="http://schemas.openxmlformats.org/officeDocument/2006/relationships/oleObject" Target="../embeddings/oleObject37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8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35.emf"/><Relationship Id="rId4" Type="http://schemas.openxmlformats.org/officeDocument/2006/relationships/oleObject" Target="../embeddings/oleObject38.bin"/><Relationship Id="rId9" Type="http://schemas.openxmlformats.org/officeDocument/2006/relationships/image" Target="../media/image82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e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89.e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88.em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92.e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91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94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93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9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50.bin"/><Relationship Id="rId5" Type="http://schemas.openxmlformats.org/officeDocument/2006/relationships/image" Target="../media/image96.emf"/><Relationship Id="rId4" Type="http://schemas.openxmlformats.org/officeDocument/2006/relationships/oleObject" Target="../embeddings/oleObject49.bin"/><Relationship Id="rId9" Type="http://schemas.openxmlformats.org/officeDocument/2006/relationships/image" Target="../media/image98.emf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emf"/><Relationship Id="rId3" Type="http://schemas.openxmlformats.org/officeDocument/2006/relationships/oleObject" Target="../embeddings/oleObject52.bin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35.e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99.e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emf"/><Relationship Id="rId13" Type="http://schemas.openxmlformats.org/officeDocument/2006/relationships/oleObject" Target="../embeddings/oleObject60.bin"/><Relationship Id="rId18" Type="http://schemas.openxmlformats.org/officeDocument/2006/relationships/image" Target="../media/image107.emf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104.emf"/><Relationship Id="rId17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6.emf"/><Relationship Id="rId1" Type="http://schemas.openxmlformats.org/officeDocument/2006/relationships/vmlDrawing" Target="../drawings/vmlDrawing19.vml"/><Relationship Id="rId6" Type="http://schemas.openxmlformats.org/officeDocument/2006/relationships/image" Target="../media/image35.emf"/><Relationship Id="rId11" Type="http://schemas.openxmlformats.org/officeDocument/2006/relationships/oleObject" Target="../embeddings/oleObject59.bin"/><Relationship Id="rId5" Type="http://schemas.openxmlformats.org/officeDocument/2006/relationships/oleObject" Target="../embeddings/oleObject56.bin"/><Relationship Id="rId15" Type="http://schemas.openxmlformats.org/officeDocument/2006/relationships/oleObject" Target="../embeddings/oleObject61.bin"/><Relationship Id="rId10" Type="http://schemas.openxmlformats.org/officeDocument/2006/relationships/image" Target="../media/image103.emf"/><Relationship Id="rId4" Type="http://schemas.openxmlformats.org/officeDocument/2006/relationships/image" Target="../media/image101.emf"/><Relationship Id="rId9" Type="http://schemas.openxmlformats.org/officeDocument/2006/relationships/oleObject" Target="../embeddings/oleObject58.bin"/><Relationship Id="rId14" Type="http://schemas.openxmlformats.org/officeDocument/2006/relationships/image" Target="../media/image105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emf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5.emf"/><Relationship Id="rId5" Type="http://schemas.openxmlformats.org/officeDocument/2006/relationships/oleObject" Target="../embeddings/oleObject64.bin"/><Relationship Id="rId10" Type="http://schemas.openxmlformats.org/officeDocument/2006/relationships/image" Target="../media/image110.emf"/><Relationship Id="rId4" Type="http://schemas.openxmlformats.org/officeDocument/2006/relationships/image" Target="../media/image108.emf"/><Relationship Id="rId9" Type="http://schemas.openxmlformats.org/officeDocument/2006/relationships/oleObject" Target="../embeddings/oleObject66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35.e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08.e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105.emf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emf"/><Relationship Id="rId3" Type="http://schemas.openxmlformats.org/officeDocument/2006/relationships/oleObject" Target="../embeddings/oleObject70.bin"/><Relationship Id="rId7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5.e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114.emf"/><Relationship Id="rId9" Type="http://schemas.openxmlformats.org/officeDocument/2006/relationships/image" Target="../media/image117.e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7" Type="http://schemas.openxmlformats.org/officeDocument/2006/relationships/image" Target="../media/image11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74.bin"/><Relationship Id="rId5" Type="http://schemas.openxmlformats.org/officeDocument/2006/relationships/image" Target="../media/image118.emf"/><Relationship Id="rId4" Type="http://schemas.openxmlformats.org/officeDocument/2006/relationships/oleObject" Target="../embeddings/oleObject73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hyperlink" Target="http://www.google.it/url?sa=i&amp;rct=j&amp;q=5+alpha+reductase++type+I+and+II&amp;source=images&amp;cd=&amp;cad=rja&amp;docid=tf2PI5LouHYRQM&amp;tbnid=9zo8fxdljgdTJM:&amp;ved=0CAUQjRw&amp;url=http://www.hairlosshelp.com/forums/messageview.cfm?catid=10&amp;threadid=78693&amp;ei=gsGdUaHeJIahO8nWgfgN&amp;bvm=bv.46865395,d.Yms&amp;psig=AFQjCNFip3CdMy9h0ZjUPK6I8Gb2AF9YBA&amp;ust=1369379438408505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hyperlink" Target="http://www.google.it/url?sa=i&amp;rct=j&amp;q=LH+FSH+mestruazioni&amp;source=images&amp;cd=&amp;cad=rja&amp;docid=JwPp7OFXttKYaM&amp;tbnid=aUuP7aBBginFzM:&amp;ved=0CAUQjRw&amp;url=http://www.clicktocare.it/ciclo-ovarico/&amp;ei=CdKdUdD5DI7APNqfgJAI&amp;bvm=bv.46865395,d.Yms&amp;psig=AFQjCNFkUghVD9G8uWLM4tsuD90RDv0Jlw&amp;ust=1369383671054066" TargetMode="Externa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emf"/><Relationship Id="rId3" Type="http://schemas.openxmlformats.org/officeDocument/2006/relationships/oleObject" Target="../embeddings/oleObject75.bin"/><Relationship Id="rId7" Type="http://schemas.openxmlformats.org/officeDocument/2006/relationships/oleObject" Target="../embeddings/oleObject7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33.e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132.em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emf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33.e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132.emf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136.emf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emf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38.emf"/><Relationship Id="rId5" Type="http://schemas.openxmlformats.org/officeDocument/2006/relationships/oleObject" Target="../embeddings/oleObject83.bin"/><Relationship Id="rId10" Type="http://schemas.openxmlformats.org/officeDocument/2006/relationships/image" Target="../media/image141.png"/><Relationship Id="rId4" Type="http://schemas.openxmlformats.org/officeDocument/2006/relationships/image" Target="../media/image137.emf"/><Relationship Id="rId9" Type="http://schemas.openxmlformats.org/officeDocument/2006/relationships/image" Target="../media/image140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emf"/><Relationship Id="rId3" Type="http://schemas.openxmlformats.org/officeDocument/2006/relationships/oleObject" Target="../embeddings/oleObject85.bin"/><Relationship Id="rId7" Type="http://schemas.openxmlformats.org/officeDocument/2006/relationships/oleObject" Target="../embeddings/oleObject8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45.emf"/><Relationship Id="rId5" Type="http://schemas.openxmlformats.org/officeDocument/2006/relationships/oleObject" Target="../embeddings/oleObject86.bin"/><Relationship Id="rId10" Type="http://schemas.openxmlformats.org/officeDocument/2006/relationships/image" Target="../media/image147.emf"/><Relationship Id="rId4" Type="http://schemas.openxmlformats.org/officeDocument/2006/relationships/image" Target="../media/image144.emf"/><Relationship Id="rId9" Type="http://schemas.openxmlformats.org/officeDocument/2006/relationships/oleObject" Target="../embeddings/oleObject88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49.emf"/><Relationship Id="rId5" Type="http://schemas.openxmlformats.org/officeDocument/2006/relationships/oleObject" Target="../embeddings/oleObject90.bin"/><Relationship Id="rId4" Type="http://schemas.openxmlformats.org/officeDocument/2006/relationships/image" Target="../media/image147.em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emf"/><Relationship Id="rId2" Type="http://schemas.openxmlformats.org/officeDocument/2006/relationships/image" Target="../media/image15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3.png"/><Relationship Id="rId4" Type="http://schemas.openxmlformats.org/officeDocument/2006/relationships/image" Target="../media/image152.emf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154.emf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emf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emf"/><Relationship Id="rId3" Type="http://schemas.openxmlformats.org/officeDocument/2006/relationships/oleObject" Target="../embeddings/oleObject92.bin"/><Relationship Id="rId7" Type="http://schemas.openxmlformats.org/officeDocument/2006/relationships/oleObject" Target="../embeddings/oleObject94.bin"/><Relationship Id="rId12" Type="http://schemas.openxmlformats.org/officeDocument/2006/relationships/image" Target="../media/image16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61.emf"/><Relationship Id="rId11" Type="http://schemas.openxmlformats.org/officeDocument/2006/relationships/oleObject" Target="../embeddings/oleObject96.bin"/><Relationship Id="rId5" Type="http://schemas.openxmlformats.org/officeDocument/2006/relationships/oleObject" Target="../embeddings/oleObject93.bin"/><Relationship Id="rId10" Type="http://schemas.openxmlformats.org/officeDocument/2006/relationships/image" Target="../media/image163.emf"/><Relationship Id="rId4" Type="http://schemas.openxmlformats.org/officeDocument/2006/relationships/image" Target="../media/image160.emf"/><Relationship Id="rId9" Type="http://schemas.openxmlformats.org/officeDocument/2006/relationships/oleObject" Target="../embeddings/oleObject95.bin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emf"/><Relationship Id="rId3" Type="http://schemas.openxmlformats.org/officeDocument/2006/relationships/oleObject" Target="../embeddings/oleObject97.bin"/><Relationship Id="rId7" Type="http://schemas.openxmlformats.org/officeDocument/2006/relationships/oleObject" Target="../embeddings/oleObject9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66.emf"/><Relationship Id="rId5" Type="http://schemas.openxmlformats.org/officeDocument/2006/relationships/oleObject" Target="../embeddings/oleObject98.bin"/><Relationship Id="rId10" Type="http://schemas.openxmlformats.org/officeDocument/2006/relationships/image" Target="../media/image168.emf"/><Relationship Id="rId4" Type="http://schemas.openxmlformats.org/officeDocument/2006/relationships/image" Target="../media/image165.emf"/><Relationship Id="rId9" Type="http://schemas.openxmlformats.org/officeDocument/2006/relationships/oleObject" Target="../embeddings/oleObject100.bin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169.emf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170.emf"/><Relationship Id="rId4" Type="http://schemas.openxmlformats.org/officeDocument/2006/relationships/oleObject" Target="../embeddings/oleObject102.bin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emf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7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70.emf"/><Relationship Id="rId5" Type="http://schemas.openxmlformats.org/officeDocument/2006/relationships/oleObject" Target="../embeddings/oleObject103.bin"/><Relationship Id="rId4" Type="http://schemas.openxmlformats.org/officeDocument/2006/relationships/image" Target="../media/image172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104.bin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175.emf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emf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9.emf"/><Relationship Id="rId3" Type="http://schemas.openxmlformats.org/officeDocument/2006/relationships/oleObject" Target="../embeddings/oleObject106.bin"/><Relationship Id="rId7" Type="http://schemas.openxmlformats.org/officeDocument/2006/relationships/oleObject" Target="../embeddings/oleObject108.bin"/><Relationship Id="rId12" Type="http://schemas.openxmlformats.org/officeDocument/2006/relationships/image" Target="../media/image18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78.emf"/><Relationship Id="rId11" Type="http://schemas.openxmlformats.org/officeDocument/2006/relationships/oleObject" Target="../embeddings/oleObject110.bin"/><Relationship Id="rId5" Type="http://schemas.openxmlformats.org/officeDocument/2006/relationships/oleObject" Target="../embeddings/oleObject107.bin"/><Relationship Id="rId10" Type="http://schemas.openxmlformats.org/officeDocument/2006/relationships/image" Target="../media/image180.emf"/><Relationship Id="rId4" Type="http://schemas.openxmlformats.org/officeDocument/2006/relationships/image" Target="../media/image177.emf"/><Relationship Id="rId9" Type="http://schemas.openxmlformats.org/officeDocument/2006/relationships/oleObject" Target="../embeddings/oleObject109.bin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emf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emf"/><Relationship Id="rId3" Type="http://schemas.openxmlformats.org/officeDocument/2006/relationships/oleObject" Target="../embeddings/oleObject111.bin"/><Relationship Id="rId7" Type="http://schemas.openxmlformats.org/officeDocument/2006/relationships/oleObject" Target="../embeddings/oleObject1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35.emf"/><Relationship Id="rId5" Type="http://schemas.openxmlformats.org/officeDocument/2006/relationships/oleObject" Target="../embeddings/oleObject112.bin"/><Relationship Id="rId4" Type="http://schemas.openxmlformats.org/officeDocument/2006/relationships/image" Target="../media/image183.emf"/></Relationships>
</file>

<file path=ppt/slides/_rels/slide1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emf"/><Relationship Id="rId13" Type="http://schemas.openxmlformats.org/officeDocument/2006/relationships/oleObject" Target="../embeddings/oleObject119.bin"/><Relationship Id="rId3" Type="http://schemas.openxmlformats.org/officeDocument/2006/relationships/oleObject" Target="../embeddings/oleObject114.bin"/><Relationship Id="rId7" Type="http://schemas.openxmlformats.org/officeDocument/2006/relationships/oleObject" Target="../embeddings/oleObject116.bin"/><Relationship Id="rId12" Type="http://schemas.openxmlformats.org/officeDocument/2006/relationships/image" Target="../media/image189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91.emf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86.emf"/><Relationship Id="rId11" Type="http://schemas.openxmlformats.org/officeDocument/2006/relationships/oleObject" Target="../embeddings/oleObject118.bin"/><Relationship Id="rId5" Type="http://schemas.openxmlformats.org/officeDocument/2006/relationships/oleObject" Target="../embeddings/oleObject115.bin"/><Relationship Id="rId15" Type="http://schemas.openxmlformats.org/officeDocument/2006/relationships/oleObject" Target="../embeddings/oleObject120.bin"/><Relationship Id="rId10" Type="http://schemas.openxmlformats.org/officeDocument/2006/relationships/image" Target="../media/image188.emf"/><Relationship Id="rId4" Type="http://schemas.openxmlformats.org/officeDocument/2006/relationships/image" Target="../media/image185.emf"/><Relationship Id="rId9" Type="http://schemas.openxmlformats.org/officeDocument/2006/relationships/oleObject" Target="../embeddings/oleObject117.bin"/><Relationship Id="rId14" Type="http://schemas.openxmlformats.org/officeDocument/2006/relationships/image" Target="../media/image190.emf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png"/><Relationship Id="rId2" Type="http://schemas.openxmlformats.org/officeDocument/2006/relationships/image" Target="../media/image193.emf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png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98.png"/><Relationship Id="rId5" Type="http://schemas.openxmlformats.org/officeDocument/2006/relationships/hyperlink" Target="http://en.wikipedia.org/wiki/File:Wolff-Kishner-Huang_Reduction.png" TargetMode="External"/><Relationship Id="rId4" Type="http://schemas.openxmlformats.org/officeDocument/2006/relationships/image" Target="../media/image197.emf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0.png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pn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4.emf"/><Relationship Id="rId13" Type="http://schemas.openxmlformats.org/officeDocument/2006/relationships/oleObject" Target="../embeddings/oleObject126.bin"/><Relationship Id="rId3" Type="http://schemas.openxmlformats.org/officeDocument/2006/relationships/notesSlide" Target="../notesSlides/notesSlide15.xml"/><Relationship Id="rId7" Type="http://schemas.openxmlformats.org/officeDocument/2006/relationships/oleObject" Target="../embeddings/oleObject123.bin"/><Relationship Id="rId12" Type="http://schemas.openxmlformats.org/officeDocument/2006/relationships/image" Target="../media/image206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08.emf"/><Relationship Id="rId1" Type="http://schemas.openxmlformats.org/officeDocument/2006/relationships/vmlDrawing" Target="../drawings/vmlDrawing43.vml"/><Relationship Id="rId6" Type="http://schemas.openxmlformats.org/officeDocument/2006/relationships/image" Target="../media/image203.emf"/><Relationship Id="rId11" Type="http://schemas.openxmlformats.org/officeDocument/2006/relationships/oleObject" Target="../embeddings/oleObject125.bin"/><Relationship Id="rId5" Type="http://schemas.openxmlformats.org/officeDocument/2006/relationships/oleObject" Target="../embeddings/oleObject122.bin"/><Relationship Id="rId15" Type="http://schemas.openxmlformats.org/officeDocument/2006/relationships/oleObject" Target="../embeddings/oleObject127.bin"/><Relationship Id="rId10" Type="http://schemas.openxmlformats.org/officeDocument/2006/relationships/image" Target="../media/image205.emf"/><Relationship Id="rId4" Type="http://schemas.openxmlformats.org/officeDocument/2006/relationships/image" Target="../media/image209.png"/><Relationship Id="rId9" Type="http://schemas.openxmlformats.org/officeDocument/2006/relationships/oleObject" Target="../embeddings/oleObject124.bin"/><Relationship Id="rId14" Type="http://schemas.openxmlformats.org/officeDocument/2006/relationships/image" Target="../media/image207.emf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1.emf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3.png"/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215.emf"/><Relationship Id="rId5" Type="http://schemas.openxmlformats.org/officeDocument/2006/relationships/oleObject" Target="../embeddings/oleObject129.bin"/><Relationship Id="rId4" Type="http://schemas.openxmlformats.org/officeDocument/2006/relationships/image" Target="../media/image214.emf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emf"/><Relationship Id="rId3" Type="http://schemas.openxmlformats.org/officeDocument/2006/relationships/oleObject" Target="../embeddings/oleObject130.bin"/><Relationship Id="rId7" Type="http://schemas.openxmlformats.org/officeDocument/2006/relationships/oleObject" Target="../embeddings/oleObject1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217.emf"/><Relationship Id="rId5" Type="http://schemas.openxmlformats.org/officeDocument/2006/relationships/oleObject" Target="../embeddings/oleObject131.bin"/><Relationship Id="rId4" Type="http://schemas.openxmlformats.org/officeDocument/2006/relationships/image" Target="../media/image216.emf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jpeg"/><Relationship Id="rId2" Type="http://schemas.openxmlformats.org/officeDocument/2006/relationships/hyperlink" Target="http://www.google.it/url?sa=i&amp;rct=j&amp;q=aldosterone+sistema+renina+angiotensina&amp;source=images&amp;cd=&amp;docid=snjJ4HSPgvmM7M&amp;tbnid=veGOSn4nfKswJM:&amp;ved=0CAUQjRw&amp;url=http://www.lookfordiagnosis.com/mesh_info.php?term=Agenti+Natriuretici&amp;lang=5&amp;ei=wxijUZe_NoPdOsqWgKgD&amp;psig=AFQjCNEU8ldxAdjGKfb_HUh-jNgpOShHDQ&amp;ust=1369729564231143" TargetMode="External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221.emf"/><Relationship Id="rId5" Type="http://schemas.openxmlformats.org/officeDocument/2006/relationships/oleObject" Target="../embeddings/oleObject134.bin"/><Relationship Id="rId4" Type="http://schemas.openxmlformats.org/officeDocument/2006/relationships/image" Target="../media/image220.emf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6.emf"/><Relationship Id="rId13" Type="http://schemas.openxmlformats.org/officeDocument/2006/relationships/oleObject" Target="../embeddings/oleObject140.bin"/><Relationship Id="rId18" Type="http://schemas.openxmlformats.org/officeDocument/2006/relationships/image" Target="../media/image230.emf"/><Relationship Id="rId3" Type="http://schemas.openxmlformats.org/officeDocument/2006/relationships/oleObject" Target="../embeddings/oleObject135.bin"/><Relationship Id="rId7" Type="http://schemas.openxmlformats.org/officeDocument/2006/relationships/oleObject" Target="../embeddings/oleObject137.bin"/><Relationship Id="rId12" Type="http://schemas.openxmlformats.org/officeDocument/2006/relationships/image" Target="../media/image31.emf"/><Relationship Id="rId17" Type="http://schemas.openxmlformats.org/officeDocument/2006/relationships/oleObject" Target="../embeddings/oleObject14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9.emf"/><Relationship Id="rId20" Type="http://schemas.openxmlformats.org/officeDocument/2006/relationships/image" Target="../media/image231.emf"/><Relationship Id="rId1" Type="http://schemas.openxmlformats.org/officeDocument/2006/relationships/vmlDrawing" Target="../drawings/vmlDrawing47.vml"/><Relationship Id="rId6" Type="http://schemas.openxmlformats.org/officeDocument/2006/relationships/image" Target="../media/image225.emf"/><Relationship Id="rId11" Type="http://schemas.openxmlformats.org/officeDocument/2006/relationships/oleObject" Target="../embeddings/oleObject139.bin"/><Relationship Id="rId5" Type="http://schemas.openxmlformats.org/officeDocument/2006/relationships/oleObject" Target="../embeddings/oleObject136.bin"/><Relationship Id="rId15" Type="http://schemas.openxmlformats.org/officeDocument/2006/relationships/oleObject" Target="../embeddings/oleObject141.bin"/><Relationship Id="rId10" Type="http://schemas.openxmlformats.org/officeDocument/2006/relationships/image" Target="../media/image227.emf"/><Relationship Id="rId19" Type="http://schemas.openxmlformats.org/officeDocument/2006/relationships/oleObject" Target="../embeddings/oleObject143.bin"/><Relationship Id="rId4" Type="http://schemas.openxmlformats.org/officeDocument/2006/relationships/image" Target="../media/image224.emf"/><Relationship Id="rId9" Type="http://schemas.openxmlformats.org/officeDocument/2006/relationships/oleObject" Target="../embeddings/oleObject138.bin"/><Relationship Id="rId14" Type="http://schemas.openxmlformats.org/officeDocument/2006/relationships/image" Target="../media/image228.emf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4.emf"/><Relationship Id="rId13" Type="http://schemas.openxmlformats.org/officeDocument/2006/relationships/oleObject" Target="../embeddings/oleObject149.bin"/><Relationship Id="rId18" Type="http://schemas.openxmlformats.org/officeDocument/2006/relationships/image" Target="../media/image239.emf"/><Relationship Id="rId3" Type="http://schemas.openxmlformats.org/officeDocument/2006/relationships/oleObject" Target="../embeddings/oleObject144.bin"/><Relationship Id="rId21" Type="http://schemas.openxmlformats.org/officeDocument/2006/relationships/image" Target="../media/image242.emf"/><Relationship Id="rId7" Type="http://schemas.openxmlformats.org/officeDocument/2006/relationships/oleObject" Target="../embeddings/oleObject146.bin"/><Relationship Id="rId12" Type="http://schemas.openxmlformats.org/officeDocument/2006/relationships/image" Target="../media/image236.emf"/><Relationship Id="rId17" Type="http://schemas.openxmlformats.org/officeDocument/2006/relationships/oleObject" Target="../embeddings/oleObject15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38.emf"/><Relationship Id="rId20" Type="http://schemas.openxmlformats.org/officeDocument/2006/relationships/image" Target="../media/image241.emf"/><Relationship Id="rId1" Type="http://schemas.openxmlformats.org/officeDocument/2006/relationships/vmlDrawing" Target="../drawings/vmlDrawing48.vml"/><Relationship Id="rId6" Type="http://schemas.openxmlformats.org/officeDocument/2006/relationships/image" Target="../media/image233.emf"/><Relationship Id="rId11" Type="http://schemas.openxmlformats.org/officeDocument/2006/relationships/oleObject" Target="../embeddings/oleObject148.bin"/><Relationship Id="rId5" Type="http://schemas.openxmlformats.org/officeDocument/2006/relationships/oleObject" Target="../embeddings/oleObject145.bin"/><Relationship Id="rId15" Type="http://schemas.openxmlformats.org/officeDocument/2006/relationships/oleObject" Target="../embeddings/oleObject150.bin"/><Relationship Id="rId10" Type="http://schemas.openxmlformats.org/officeDocument/2006/relationships/image" Target="../media/image235.emf"/><Relationship Id="rId19" Type="http://schemas.openxmlformats.org/officeDocument/2006/relationships/image" Target="../media/image240.emf"/><Relationship Id="rId4" Type="http://schemas.openxmlformats.org/officeDocument/2006/relationships/image" Target="../media/image232.emf"/><Relationship Id="rId9" Type="http://schemas.openxmlformats.org/officeDocument/2006/relationships/oleObject" Target="../embeddings/oleObject147.bin"/><Relationship Id="rId14" Type="http://schemas.openxmlformats.org/officeDocument/2006/relationships/image" Target="../media/image237.emf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png"/><Relationship Id="rId2" Type="http://schemas.openxmlformats.org/officeDocument/2006/relationships/image" Target="../media/image243.pn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pn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7.pn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8.pn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9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emf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1.emf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3.png"/><Relationship Id="rId2" Type="http://schemas.openxmlformats.org/officeDocument/2006/relationships/image" Target="../media/image252.emf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9.vml"/><Relationship Id="rId4" Type="http://schemas.openxmlformats.org/officeDocument/2006/relationships/image" Target="../media/image254.emf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emf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0.vml"/><Relationship Id="rId4" Type="http://schemas.openxmlformats.org/officeDocument/2006/relationships/image" Target="../media/image257.emf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emf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1.vml"/><Relationship Id="rId4" Type="http://schemas.openxmlformats.org/officeDocument/2006/relationships/image" Target="../media/image259.emf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1.png"/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2.emf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png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png"/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png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5.bin"/><Relationship Id="rId7" Type="http://schemas.openxmlformats.org/officeDocument/2006/relationships/image" Target="../media/image27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269.emf"/><Relationship Id="rId5" Type="http://schemas.openxmlformats.org/officeDocument/2006/relationships/oleObject" Target="../embeddings/oleObject156.bin"/><Relationship Id="rId4" Type="http://schemas.openxmlformats.org/officeDocument/2006/relationships/image" Target="../media/image268.emf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4.png"/><Relationship Id="rId5" Type="http://schemas.openxmlformats.org/officeDocument/2006/relationships/image" Target="../media/image273.png"/><Relationship Id="rId4" Type="http://schemas.openxmlformats.org/officeDocument/2006/relationships/image" Target="../media/image2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CHIMICA FARMACEUTICA 2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Prof. Giampiero Spalluto</a:t>
            </a:r>
          </a:p>
        </p:txBody>
      </p:sp>
    </p:spTree>
    <p:extLst>
      <p:ext uri="{BB962C8B-B14F-4D97-AF65-F5344CB8AC3E}">
        <p14:creationId xmlns:p14="http://schemas.microsoft.com/office/powerpoint/2010/main" val="3006571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dirty="0"/>
              <a:t>Programma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6264696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it-IT" sz="1800" dirty="0"/>
              <a:t>Sostanze a struttura steroidea: Acidi biliari, Ormoni steroidei (androgeni, anabolizzanti, estrogeni, progestinici, </a:t>
            </a:r>
            <a:r>
              <a:rPr lang="it-IT" sz="1800" dirty="0" err="1"/>
              <a:t>mineralcorticoidi</a:t>
            </a:r>
            <a:r>
              <a:rPr lang="it-IT" sz="1800" dirty="0"/>
              <a:t>, </a:t>
            </a:r>
            <a:r>
              <a:rPr lang="it-IT" sz="1800" dirty="0" err="1"/>
              <a:t>glicocorticoidi</a:t>
            </a:r>
            <a:r>
              <a:rPr lang="it-IT" sz="1800" dirty="0"/>
              <a:t>). Antiandrogeni e </a:t>
            </a:r>
            <a:r>
              <a:rPr lang="it-IT" sz="1800" dirty="0" err="1"/>
              <a:t>antiestrogeni</a:t>
            </a:r>
            <a:r>
              <a:rPr lang="it-IT" sz="1800" dirty="0"/>
              <a:t>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Glicosidi cardioattivi.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Farmaci anti-infiammatori non steroidei (FANS).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 err="1"/>
              <a:t>Antigottosi</a:t>
            </a:r>
            <a:r>
              <a:rPr lang="it-IT" sz="1800" dirty="0"/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Diuretici.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Insulina, e Ipoglicemizzanti orali.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Antistaminici, </a:t>
            </a:r>
            <a:r>
              <a:rPr lang="it-IT" sz="1800" dirty="0" err="1"/>
              <a:t>Antiallergenici</a:t>
            </a:r>
            <a:r>
              <a:rPr lang="it-IT" sz="1800" dirty="0"/>
              <a:t>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Farmaci dell’apparato gastroenterico: Antiulcera, </a:t>
            </a:r>
            <a:r>
              <a:rPr lang="it-IT" sz="1800" dirty="0" err="1"/>
              <a:t>Procinetici</a:t>
            </a:r>
            <a:r>
              <a:rPr lang="it-IT" sz="1800" dirty="0"/>
              <a:t> ed Antiemetici.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Farmaci dell’apparato cardiocircolatorio: Antiipertensivi, Antiaritmici, Antianginosi e Inotropi.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Farmaci del SNC: Anestetici generali, Sedativi ipnotici, Tranquillanti antipsicotici, Ansiolitici, Anticonvulsivanti, </a:t>
            </a:r>
            <a:r>
              <a:rPr lang="it-IT" sz="1800" dirty="0" err="1"/>
              <a:t>Antiparkinson</a:t>
            </a:r>
            <a:r>
              <a:rPr lang="it-IT" sz="1800" dirty="0"/>
              <a:t>, Stimolanti, Antidepressivi. Allucinogeni. Oppioidi e Oppiacei.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Sistema serotoninergico. Amminoacidi inibitori ed eccitatori.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Sistema nervoso periferico: Orto e Parasimpatico. Simpaticolitici, Simpaticomimetici, Parasimpaticolitici e Parasimpaticomimetici.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Anestetici locali.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Farmaci dell’apparato respiratorio: Antiasmatici, Antitussivi ed Espettoranti.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Vitamine. </a:t>
            </a:r>
          </a:p>
          <a:p>
            <a:pPr algn="just">
              <a:buFont typeface="Wingdings" pitchFamily="2" charset="2"/>
              <a:buChar char="q"/>
            </a:pPr>
            <a:r>
              <a:rPr lang="it-IT" sz="1800" dirty="0"/>
              <a:t>Farmaci per la visualizzazione di organi.</a:t>
            </a:r>
          </a:p>
        </p:txBody>
      </p:sp>
    </p:spTree>
    <p:extLst>
      <p:ext uri="{BB962C8B-B14F-4D97-AF65-F5344CB8AC3E}">
        <p14:creationId xmlns:p14="http://schemas.microsoft.com/office/powerpoint/2010/main" val="944013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24744"/>
            <a:ext cx="8686800" cy="4525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it-IT" sz="2800" b="1" dirty="0"/>
              <a:t>Di tutte le classi di composti verrà trattato: l’eventuale biogenesi, il rapporto struttura-attività, gli aspetti sintetici e alcune applicazioni terapeutiche.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spcAft>
                <a:spcPts val="1000"/>
              </a:spcAft>
              <a:buNone/>
            </a:pPr>
            <a:r>
              <a:rPr lang="it-IT" b="1" dirty="0"/>
              <a:t>Testi consigliati:</a:t>
            </a:r>
          </a:p>
          <a:p>
            <a:pPr algn="just">
              <a:buFont typeface="Wingdings" pitchFamily="2" charset="2"/>
              <a:buChar char="q"/>
            </a:pPr>
            <a:r>
              <a:rPr lang="it-IT" sz="3100" dirty="0"/>
              <a:t>Appunti di lezione</a:t>
            </a:r>
          </a:p>
          <a:p>
            <a:pPr algn="just">
              <a:buFont typeface="Wingdings" pitchFamily="2" charset="2"/>
              <a:buChar char="q"/>
            </a:pPr>
            <a:r>
              <a:rPr lang="it-IT" sz="3100" dirty="0"/>
              <a:t>Alberto Gasco, Fulvio Gualtieri, Carlo Melchiorre. CHIMICA FARMACEUTICA. Casa Editrice Ambrosiana. II ed. 2020.</a:t>
            </a:r>
          </a:p>
          <a:p>
            <a:pPr algn="just">
              <a:buFont typeface="Wingdings" pitchFamily="2" charset="2"/>
              <a:buChar char="q"/>
            </a:pPr>
            <a:r>
              <a:rPr lang="it-IT" sz="3100" dirty="0"/>
              <a:t>Gabriele Costantino, Gianluca Sbardella. CHIMICA FARMACEUTICA. </a:t>
            </a:r>
            <a:r>
              <a:rPr lang="it-IT" sz="3100" dirty="0" err="1"/>
              <a:t>EdiSES</a:t>
            </a:r>
            <a:r>
              <a:rPr lang="it-IT" sz="3100" dirty="0"/>
              <a:t> Università. Ed.2024</a:t>
            </a:r>
          </a:p>
        </p:txBody>
      </p:sp>
    </p:spTree>
    <p:extLst>
      <p:ext uri="{BB962C8B-B14F-4D97-AF65-F5344CB8AC3E}">
        <p14:creationId xmlns:p14="http://schemas.microsoft.com/office/powerpoint/2010/main" val="409490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5877272"/>
            <a:ext cx="8686800" cy="838200"/>
          </a:xfrm>
        </p:spPr>
        <p:txBody>
          <a:bodyPr/>
          <a:lstStyle/>
          <a:p>
            <a:r>
              <a:rPr lang="en-US" dirty="0" err="1"/>
              <a:t>Ormoni</a:t>
            </a:r>
            <a:r>
              <a:rPr lang="en-US" dirty="0"/>
              <a:t> </a:t>
            </a:r>
            <a:r>
              <a:rPr lang="en-US" dirty="0" err="1"/>
              <a:t>steroidei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300" y="1308100"/>
            <a:ext cx="610870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99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Sostanze a struttura </a:t>
            </a:r>
            <a:r>
              <a:rPr lang="it-IT" dirty="0" err="1"/>
              <a:t>steroideA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528313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it-IT" cap="small" dirty="0"/>
              <a:t>Nomenclatura</a:t>
            </a:r>
          </a:p>
          <a:p>
            <a:pPr marL="0" indent="0">
              <a:buNone/>
            </a:pPr>
            <a:endParaRPr lang="it-IT" cap="small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9071560"/>
              </p:ext>
            </p:extLst>
          </p:nvPr>
        </p:nvGraphicFramePr>
        <p:xfrm>
          <a:off x="5652120" y="3295945"/>
          <a:ext cx="1080120" cy="884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3" name="CS ChemDraw Drawing" r:id="rId3" imgW="1143000" imgH="927100" progId="">
                  <p:embed/>
                </p:oleObj>
              </mc:Choice>
              <mc:Fallback>
                <p:oleObj name="CS ChemDraw Drawing" r:id="rId3" imgW="1143000" imgH="927100" progId="">
                  <p:embed/>
                  <p:pic>
                    <p:nvPicPr>
                      <p:cNvPr id="0" name="Picture 7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3295945"/>
                        <a:ext cx="1080120" cy="8848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1259632" y="438659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 err="1"/>
              <a:t>Ciclopentanoperidrofenantrene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427984" y="4311321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/>
              <a:t>Fenantrene</a:t>
            </a:r>
          </a:p>
        </p:txBody>
      </p:sp>
      <p:grpSp>
        <p:nvGrpSpPr>
          <p:cNvPr id="31" name="Gruppo 30"/>
          <p:cNvGrpSpPr/>
          <p:nvPr/>
        </p:nvGrpSpPr>
        <p:grpSpPr>
          <a:xfrm>
            <a:off x="1835696" y="3140968"/>
            <a:ext cx="2016224" cy="1368152"/>
            <a:chOff x="971600" y="2636912"/>
            <a:chExt cx="2016224" cy="1368152"/>
          </a:xfrm>
        </p:grpSpPr>
        <p:graphicFrame>
          <p:nvGraphicFramePr>
            <p:cNvPr id="4" name="Oggetto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39171074"/>
                </p:ext>
              </p:extLst>
            </p:nvPr>
          </p:nvGraphicFramePr>
          <p:xfrm>
            <a:off x="1196067" y="2852936"/>
            <a:ext cx="1475547" cy="906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34" name="CS ChemDraw Drawing" r:id="rId5" imgW="1511300" imgH="927100" progId="">
                    <p:embed/>
                  </p:oleObj>
                </mc:Choice>
                <mc:Fallback>
                  <p:oleObj name="CS ChemDraw Drawing" r:id="rId5" imgW="1511300" imgH="927100" progId="">
                    <p:embed/>
                    <p:pic>
                      <p:nvPicPr>
                        <p:cNvPr id="0" name="Picture 7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96067" y="2852936"/>
                          <a:ext cx="1475547" cy="9065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CasellaDiTesto 9"/>
            <p:cNvSpPr txBox="1"/>
            <p:nvPr/>
          </p:nvSpPr>
          <p:spPr>
            <a:xfrm>
              <a:off x="1259632" y="3284984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A</a:t>
              </a:r>
            </a:p>
          </p:txBody>
        </p:sp>
        <p:sp>
          <p:nvSpPr>
            <p:cNvPr id="11" name="CasellaDiTesto 10"/>
            <p:cNvSpPr txBox="1"/>
            <p:nvPr/>
          </p:nvSpPr>
          <p:spPr>
            <a:xfrm>
              <a:off x="1691680" y="3284984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B</a:t>
              </a:r>
            </a:p>
          </p:txBody>
        </p:sp>
        <p:sp>
          <p:nvSpPr>
            <p:cNvPr id="12" name="CasellaDiTesto 11"/>
            <p:cNvSpPr txBox="1"/>
            <p:nvPr/>
          </p:nvSpPr>
          <p:spPr>
            <a:xfrm>
              <a:off x="1907704" y="2946430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C</a:t>
              </a:r>
            </a:p>
          </p:txBody>
        </p:sp>
        <p:sp>
          <p:nvSpPr>
            <p:cNvPr id="13" name="CasellaDiTesto 12"/>
            <p:cNvSpPr txBox="1"/>
            <p:nvPr/>
          </p:nvSpPr>
          <p:spPr>
            <a:xfrm>
              <a:off x="2267744" y="2946430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D</a:t>
              </a:r>
            </a:p>
          </p:txBody>
        </p:sp>
        <p:sp>
          <p:nvSpPr>
            <p:cNvPr id="14" name="CasellaDiTesto 13"/>
            <p:cNvSpPr txBox="1"/>
            <p:nvPr/>
          </p:nvSpPr>
          <p:spPr>
            <a:xfrm>
              <a:off x="1299828" y="3007985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</a:t>
              </a:r>
              <a:endParaRPr lang="it-IT" dirty="0"/>
            </a:p>
          </p:txBody>
        </p:sp>
        <p:sp>
          <p:nvSpPr>
            <p:cNvPr id="15" name="CasellaDiTesto 14"/>
            <p:cNvSpPr txBox="1"/>
            <p:nvPr/>
          </p:nvSpPr>
          <p:spPr>
            <a:xfrm>
              <a:off x="971600" y="3160385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2</a:t>
              </a:r>
              <a:endParaRPr lang="it-IT" dirty="0"/>
            </a:p>
          </p:txBody>
        </p:sp>
        <p:sp>
          <p:nvSpPr>
            <p:cNvPr id="16" name="CasellaDiTesto 15"/>
            <p:cNvSpPr txBox="1"/>
            <p:nvPr/>
          </p:nvSpPr>
          <p:spPr>
            <a:xfrm>
              <a:off x="971600" y="3429000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3</a:t>
              </a:r>
              <a:endParaRPr lang="it-IT" dirty="0"/>
            </a:p>
          </p:txBody>
        </p:sp>
        <p:sp>
          <p:nvSpPr>
            <p:cNvPr id="17" name="CasellaDiTesto 16"/>
            <p:cNvSpPr txBox="1"/>
            <p:nvPr/>
          </p:nvSpPr>
          <p:spPr>
            <a:xfrm>
              <a:off x="1299828" y="3728065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4</a:t>
              </a:r>
              <a:endParaRPr lang="it-IT" dirty="0"/>
            </a:p>
          </p:txBody>
        </p:sp>
        <p:sp>
          <p:nvSpPr>
            <p:cNvPr id="18" name="CasellaDiTesto 17"/>
            <p:cNvSpPr txBox="1"/>
            <p:nvPr/>
          </p:nvSpPr>
          <p:spPr>
            <a:xfrm>
              <a:off x="1515852" y="3645024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5</a:t>
              </a:r>
              <a:endParaRPr lang="it-IT" dirty="0"/>
            </a:p>
          </p:txBody>
        </p:sp>
        <p:sp>
          <p:nvSpPr>
            <p:cNvPr id="19" name="CasellaDiTesto 18"/>
            <p:cNvSpPr txBox="1"/>
            <p:nvPr/>
          </p:nvSpPr>
          <p:spPr>
            <a:xfrm>
              <a:off x="1691680" y="3717032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6</a:t>
              </a:r>
              <a:endParaRPr lang="it-IT" dirty="0"/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2019908" y="3501008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7</a:t>
              </a:r>
              <a:endParaRPr lang="it-IT" dirty="0"/>
            </a:p>
          </p:txBody>
        </p:sp>
        <p:sp>
          <p:nvSpPr>
            <p:cNvPr id="21" name="CasellaDiTesto 20"/>
            <p:cNvSpPr txBox="1"/>
            <p:nvPr/>
          </p:nvSpPr>
          <p:spPr>
            <a:xfrm>
              <a:off x="2019908" y="3284984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8</a:t>
              </a:r>
              <a:endParaRPr lang="it-IT" dirty="0"/>
            </a:p>
          </p:txBody>
        </p:sp>
        <p:sp>
          <p:nvSpPr>
            <p:cNvPr id="22" name="CasellaDiTesto 21"/>
            <p:cNvSpPr txBox="1"/>
            <p:nvPr/>
          </p:nvSpPr>
          <p:spPr>
            <a:xfrm>
              <a:off x="1619672" y="2996952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9</a:t>
              </a:r>
              <a:endParaRPr lang="it-IT" dirty="0"/>
            </a:p>
          </p:txBody>
        </p:sp>
        <p:sp>
          <p:nvSpPr>
            <p:cNvPr id="23" name="CasellaDiTesto 22"/>
            <p:cNvSpPr txBox="1"/>
            <p:nvPr/>
          </p:nvSpPr>
          <p:spPr>
            <a:xfrm>
              <a:off x="1452228" y="3068960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10</a:t>
              </a:r>
              <a:endParaRPr lang="it-IT" dirty="0"/>
            </a:p>
          </p:txBody>
        </p:sp>
        <p:sp>
          <p:nvSpPr>
            <p:cNvPr id="24" name="CasellaDiTesto 23"/>
            <p:cNvSpPr txBox="1"/>
            <p:nvPr/>
          </p:nvSpPr>
          <p:spPr>
            <a:xfrm>
              <a:off x="1571954" y="2785165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11</a:t>
              </a:r>
              <a:endParaRPr lang="it-IT" dirty="0"/>
            </a:p>
          </p:txBody>
        </p:sp>
        <p:sp>
          <p:nvSpPr>
            <p:cNvPr id="25" name="CasellaDiTesto 24"/>
            <p:cNvSpPr txBox="1"/>
            <p:nvPr/>
          </p:nvSpPr>
          <p:spPr>
            <a:xfrm>
              <a:off x="1852464" y="2636912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12</a:t>
              </a:r>
              <a:endParaRPr lang="it-IT" dirty="0"/>
            </a:p>
          </p:txBody>
        </p:sp>
        <p:sp>
          <p:nvSpPr>
            <p:cNvPr id="26" name="CasellaDiTesto 25"/>
            <p:cNvSpPr txBox="1"/>
            <p:nvPr/>
          </p:nvSpPr>
          <p:spPr>
            <a:xfrm>
              <a:off x="2068488" y="2708920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13</a:t>
              </a:r>
              <a:endParaRPr lang="it-IT" dirty="0"/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2123728" y="3224009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14</a:t>
              </a:r>
              <a:endParaRPr lang="it-IT" dirty="0"/>
            </a:p>
          </p:txBody>
        </p:sp>
        <p:sp>
          <p:nvSpPr>
            <p:cNvPr id="28" name="CasellaDiTesto 27"/>
            <p:cNvSpPr txBox="1"/>
            <p:nvPr/>
          </p:nvSpPr>
          <p:spPr>
            <a:xfrm>
              <a:off x="2356520" y="3284984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15</a:t>
              </a:r>
              <a:endParaRPr lang="it-IT" dirty="0"/>
            </a:p>
          </p:txBody>
        </p:sp>
        <p:sp>
          <p:nvSpPr>
            <p:cNvPr id="29" name="CasellaDiTesto 28"/>
            <p:cNvSpPr txBox="1"/>
            <p:nvPr/>
          </p:nvSpPr>
          <p:spPr>
            <a:xfrm>
              <a:off x="2572544" y="2996952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16</a:t>
              </a:r>
              <a:endParaRPr lang="it-IT" dirty="0"/>
            </a:p>
          </p:txBody>
        </p:sp>
        <p:sp>
          <p:nvSpPr>
            <p:cNvPr id="30" name="CasellaDiTesto 29"/>
            <p:cNvSpPr txBox="1"/>
            <p:nvPr/>
          </p:nvSpPr>
          <p:spPr>
            <a:xfrm>
              <a:off x="2339752" y="2636912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17</a:t>
              </a:r>
              <a:endParaRPr lang="it-IT" dirty="0"/>
            </a:p>
          </p:txBody>
        </p:sp>
      </p:grpSp>
    </p:spTree>
    <p:extLst>
      <p:ext uri="{BB962C8B-B14F-4D97-AF65-F5344CB8AC3E}">
        <p14:creationId xmlns:p14="http://schemas.microsoft.com/office/powerpoint/2010/main" val="1995246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Sostanze a struttura </a:t>
            </a:r>
            <a:r>
              <a:rPr lang="it-IT" dirty="0" err="1"/>
              <a:t>steroideA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1600" dirty="0"/>
              <a:t>7 centri di asimmetria dissimili: 2</a:t>
            </a:r>
            <a:r>
              <a:rPr lang="it-IT" sz="1600" baseline="30000" dirty="0"/>
              <a:t>7</a:t>
            </a:r>
            <a:r>
              <a:rPr lang="it-IT" sz="1600" dirty="0"/>
              <a:t> isomeri = 128 stereoisomeri = 64 coppie di </a:t>
            </a:r>
            <a:r>
              <a:rPr lang="it-IT" sz="1600" dirty="0" err="1"/>
              <a:t>enantiomeri</a:t>
            </a:r>
            <a:r>
              <a:rPr lang="it-IT" sz="1600" dirty="0"/>
              <a:t>.</a:t>
            </a:r>
          </a:p>
          <a:p>
            <a:r>
              <a:rPr lang="it-IT" sz="1600" dirty="0"/>
              <a:t>Designazioni: </a:t>
            </a:r>
            <a:r>
              <a:rPr lang="el-GR" sz="1600" dirty="0"/>
              <a:t>α</a:t>
            </a:r>
            <a:r>
              <a:rPr lang="it-IT" sz="1600" dirty="0"/>
              <a:t> (sotto il piano medio della molecola) o </a:t>
            </a:r>
            <a:r>
              <a:rPr lang="el-GR" sz="1600" dirty="0"/>
              <a:t>β</a:t>
            </a:r>
            <a:r>
              <a:rPr lang="it-IT" sz="1600" dirty="0"/>
              <a:t> (sopra il piano medio della molecola);</a:t>
            </a:r>
          </a:p>
          <a:p>
            <a:pPr marL="0" indent="0">
              <a:buNone/>
            </a:pPr>
            <a:r>
              <a:rPr lang="it-IT" sz="1600" dirty="0"/>
              <a:t>                              cis-trans o sin-anti.</a:t>
            </a:r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pPr marL="0" indent="0">
              <a:buNone/>
            </a:pPr>
            <a:endParaRPr lang="it-IT" sz="1600" dirty="0"/>
          </a:p>
          <a:p>
            <a:endParaRPr lang="it-IT" sz="1600" dirty="0"/>
          </a:p>
          <a:p>
            <a:r>
              <a:rPr lang="it-IT" sz="1600" dirty="0"/>
              <a:t>In natura sono presenti solo 4 dei 128 stereoisomeri possibili.</a:t>
            </a:r>
          </a:p>
          <a:p>
            <a:r>
              <a:rPr lang="it-IT" sz="1600" dirty="0"/>
              <a:t>Sono fissi i centri 8 (</a:t>
            </a:r>
            <a:r>
              <a:rPr lang="el-GR" sz="1600" dirty="0"/>
              <a:t>β</a:t>
            </a:r>
            <a:r>
              <a:rPr lang="it-IT" sz="1600" dirty="0"/>
              <a:t>),  9 (</a:t>
            </a:r>
            <a:r>
              <a:rPr lang="el-GR" sz="1600" dirty="0"/>
              <a:t>α</a:t>
            </a:r>
            <a:r>
              <a:rPr lang="it-IT" sz="1600" dirty="0"/>
              <a:t>), 10 (</a:t>
            </a:r>
            <a:r>
              <a:rPr lang="el-GR" sz="1600" dirty="0"/>
              <a:t>β</a:t>
            </a:r>
            <a:r>
              <a:rPr lang="it-IT" sz="1600" dirty="0"/>
              <a:t>), 13 (</a:t>
            </a:r>
            <a:r>
              <a:rPr lang="el-GR" sz="1600" dirty="0"/>
              <a:t>β</a:t>
            </a:r>
            <a:r>
              <a:rPr lang="it-IT" sz="1600" dirty="0"/>
              <a:t>), 17 (</a:t>
            </a:r>
            <a:r>
              <a:rPr lang="el-GR" sz="1600" dirty="0"/>
              <a:t>β</a:t>
            </a:r>
            <a:r>
              <a:rPr lang="it-IT" sz="1600" dirty="0"/>
              <a:t>).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585504"/>
              </p:ext>
            </p:extLst>
          </p:nvPr>
        </p:nvGraphicFramePr>
        <p:xfrm>
          <a:off x="1979712" y="2564405"/>
          <a:ext cx="2795463" cy="896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3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3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8832">
                <a:tc>
                  <a:txBody>
                    <a:bodyPr/>
                    <a:lstStyle/>
                    <a:p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A/B:</a:t>
                      </a:r>
                      <a:r>
                        <a:rPr lang="it-IT" sz="1400" b="0" baseline="0" dirty="0">
                          <a:solidFill>
                            <a:schemeClr val="tx1"/>
                          </a:solidFill>
                        </a:rPr>
                        <a:t> trans</a:t>
                      </a:r>
                      <a:endParaRPr lang="it-IT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B/C: trans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C/D: trans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8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A/B:</a:t>
                      </a:r>
                      <a:r>
                        <a:rPr lang="it-IT" sz="1400" b="0" baseline="0" dirty="0">
                          <a:solidFill>
                            <a:schemeClr val="tx1"/>
                          </a:solidFill>
                        </a:rPr>
                        <a:t> cis</a:t>
                      </a:r>
                      <a:endParaRPr lang="it-IT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B/C: trans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C/D: trans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8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A/B:</a:t>
                      </a:r>
                      <a:r>
                        <a:rPr lang="it-IT" sz="1400" b="0" baseline="0" dirty="0">
                          <a:solidFill>
                            <a:schemeClr val="tx1"/>
                          </a:solidFill>
                        </a:rPr>
                        <a:t> cis</a:t>
                      </a:r>
                      <a:endParaRPr lang="it-IT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B/C: trans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</a:rPr>
                        <a:t>C/D: cis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5" name="Gruppo 4"/>
          <p:cNvGrpSpPr/>
          <p:nvPr/>
        </p:nvGrpSpPr>
        <p:grpSpPr>
          <a:xfrm>
            <a:off x="3491880" y="2791961"/>
            <a:ext cx="3528392" cy="2581255"/>
            <a:chOff x="3491880" y="2636912"/>
            <a:chExt cx="3528392" cy="2581255"/>
          </a:xfrm>
        </p:grpSpPr>
        <p:graphicFrame>
          <p:nvGraphicFramePr>
            <p:cNvPr id="4" name="Oggetto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60133554"/>
                </p:ext>
              </p:extLst>
            </p:nvPr>
          </p:nvGraphicFramePr>
          <p:xfrm>
            <a:off x="3783682" y="2636912"/>
            <a:ext cx="2948558" cy="23458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30" name="CS ChemDraw Drawing" r:id="rId3" imgW="1511300" imgH="1206500" progId="">
                    <p:embed/>
                  </p:oleObj>
                </mc:Choice>
                <mc:Fallback>
                  <p:oleObj name="CS ChemDraw Drawing" r:id="rId3" imgW="1511300" imgH="1206500" progId="">
                    <p:embed/>
                    <p:pic>
                      <p:nvPicPr>
                        <p:cNvPr id="0" name="Picture 3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83682" y="2636912"/>
                          <a:ext cx="2948558" cy="234581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Ovale 5"/>
            <p:cNvSpPr/>
            <p:nvPr/>
          </p:nvSpPr>
          <p:spPr>
            <a:xfrm>
              <a:off x="4575770" y="4077072"/>
              <a:ext cx="179512" cy="18000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" name="Ovale 6"/>
            <p:cNvSpPr/>
            <p:nvPr/>
          </p:nvSpPr>
          <p:spPr>
            <a:xfrm>
              <a:off x="4972322" y="3861048"/>
              <a:ext cx="179512" cy="18000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Ovale 7"/>
            <p:cNvSpPr/>
            <p:nvPr/>
          </p:nvSpPr>
          <p:spPr>
            <a:xfrm>
              <a:off x="5404370" y="4077072"/>
              <a:ext cx="179512" cy="18000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9" name="Ovale 8"/>
            <p:cNvSpPr/>
            <p:nvPr/>
          </p:nvSpPr>
          <p:spPr>
            <a:xfrm>
              <a:off x="5836418" y="3356992"/>
              <a:ext cx="179512" cy="18000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0" name="Ovale 9"/>
            <p:cNvSpPr/>
            <p:nvPr/>
          </p:nvSpPr>
          <p:spPr>
            <a:xfrm>
              <a:off x="6268466" y="3249000"/>
              <a:ext cx="179512" cy="18000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1" name="Ovale 10"/>
            <p:cNvSpPr/>
            <p:nvPr/>
          </p:nvSpPr>
          <p:spPr>
            <a:xfrm>
              <a:off x="5836418" y="3861048"/>
              <a:ext cx="179512" cy="18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2" name="Ovale 11"/>
            <p:cNvSpPr/>
            <p:nvPr/>
          </p:nvSpPr>
          <p:spPr>
            <a:xfrm>
              <a:off x="4575770" y="4581128"/>
              <a:ext cx="179512" cy="1800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6" name="CasellaDiTesto 15"/>
            <p:cNvSpPr txBox="1"/>
            <p:nvPr/>
          </p:nvSpPr>
          <p:spPr>
            <a:xfrm>
              <a:off x="4067944" y="4207202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A</a:t>
              </a:r>
            </a:p>
          </p:txBody>
        </p:sp>
        <p:sp>
          <p:nvSpPr>
            <p:cNvPr id="17" name="CasellaDiTesto 16"/>
            <p:cNvSpPr txBox="1"/>
            <p:nvPr/>
          </p:nvSpPr>
          <p:spPr>
            <a:xfrm>
              <a:off x="4886250" y="4221088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B</a:t>
              </a:r>
            </a:p>
          </p:txBody>
        </p:sp>
        <p:sp>
          <p:nvSpPr>
            <p:cNvPr id="18" name="CasellaDiTesto 17"/>
            <p:cNvSpPr txBox="1"/>
            <p:nvPr/>
          </p:nvSpPr>
          <p:spPr>
            <a:xfrm>
              <a:off x="5318298" y="3542815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C</a:t>
              </a:r>
            </a:p>
          </p:txBody>
        </p:sp>
        <p:sp>
          <p:nvSpPr>
            <p:cNvPr id="19" name="CasellaDiTesto 18"/>
            <p:cNvSpPr txBox="1"/>
            <p:nvPr/>
          </p:nvSpPr>
          <p:spPr>
            <a:xfrm>
              <a:off x="6092638" y="3510296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/>
                <a:t>D</a:t>
              </a:r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4120935" y="3676660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</a:t>
              </a:r>
              <a:endParaRPr lang="it-IT" dirty="0"/>
            </a:p>
          </p:txBody>
        </p:sp>
        <p:sp>
          <p:nvSpPr>
            <p:cNvPr id="21" name="CasellaDiTesto 20"/>
            <p:cNvSpPr txBox="1"/>
            <p:nvPr/>
          </p:nvSpPr>
          <p:spPr>
            <a:xfrm>
              <a:off x="3491880" y="4005064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2</a:t>
              </a:r>
              <a:endParaRPr lang="it-IT" dirty="0"/>
            </a:p>
          </p:txBody>
        </p:sp>
        <p:sp>
          <p:nvSpPr>
            <p:cNvPr id="22" name="CasellaDiTesto 21"/>
            <p:cNvSpPr txBox="1"/>
            <p:nvPr/>
          </p:nvSpPr>
          <p:spPr>
            <a:xfrm>
              <a:off x="3491880" y="4545756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3</a:t>
              </a:r>
              <a:endParaRPr lang="it-IT" dirty="0"/>
            </a:p>
          </p:txBody>
        </p:sp>
        <p:sp>
          <p:nvSpPr>
            <p:cNvPr id="23" name="CasellaDiTesto 22"/>
            <p:cNvSpPr txBox="1"/>
            <p:nvPr/>
          </p:nvSpPr>
          <p:spPr>
            <a:xfrm>
              <a:off x="4099756" y="4941168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4</a:t>
              </a:r>
              <a:endParaRPr lang="it-IT" dirty="0"/>
            </a:p>
          </p:txBody>
        </p:sp>
        <p:sp>
          <p:nvSpPr>
            <p:cNvPr id="24" name="CasellaDiTesto 23"/>
            <p:cNvSpPr txBox="1"/>
            <p:nvPr/>
          </p:nvSpPr>
          <p:spPr>
            <a:xfrm>
              <a:off x="4505604" y="4808185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5</a:t>
              </a:r>
              <a:endParaRPr lang="it-IT" dirty="0"/>
            </a:p>
          </p:txBody>
        </p:sp>
        <p:sp>
          <p:nvSpPr>
            <p:cNvPr id="25" name="CasellaDiTesto 24"/>
            <p:cNvSpPr txBox="1"/>
            <p:nvPr/>
          </p:nvSpPr>
          <p:spPr>
            <a:xfrm>
              <a:off x="4972236" y="4941167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6</a:t>
              </a:r>
              <a:endParaRPr lang="it-IT" dirty="0"/>
            </a:p>
          </p:txBody>
        </p:sp>
        <p:sp>
          <p:nvSpPr>
            <p:cNvPr id="26" name="CasellaDiTesto 25"/>
            <p:cNvSpPr txBox="1"/>
            <p:nvPr/>
          </p:nvSpPr>
          <p:spPr>
            <a:xfrm>
              <a:off x="5597415" y="4559642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7</a:t>
              </a:r>
              <a:endParaRPr lang="it-IT" dirty="0"/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5548300" y="4149080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8</a:t>
              </a:r>
              <a:endParaRPr lang="it-IT" dirty="0"/>
            </a:p>
          </p:txBody>
        </p:sp>
        <p:sp>
          <p:nvSpPr>
            <p:cNvPr id="28" name="CasellaDiTesto 27"/>
            <p:cNvSpPr txBox="1"/>
            <p:nvPr/>
          </p:nvSpPr>
          <p:spPr>
            <a:xfrm>
              <a:off x="4828220" y="3645024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9</a:t>
              </a:r>
              <a:endParaRPr lang="it-IT" dirty="0"/>
            </a:p>
          </p:txBody>
        </p:sp>
        <p:sp>
          <p:nvSpPr>
            <p:cNvPr id="29" name="CasellaDiTesto 28"/>
            <p:cNvSpPr txBox="1"/>
            <p:nvPr/>
          </p:nvSpPr>
          <p:spPr>
            <a:xfrm>
              <a:off x="4372744" y="3872081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10</a:t>
              </a:r>
              <a:endParaRPr lang="it-IT" dirty="0"/>
            </a:p>
          </p:txBody>
        </p:sp>
        <p:sp>
          <p:nvSpPr>
            <p:cNvPr id="30" name="CasellaDiTesto 29"/>
            <p:cNvSpPr txBox="1"/>
            <p:nvPr/>
          </p:nvSpPr>
          <p:spPr>
            <a:xfrm>
              <a:off x="4732784" y="3296017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11</a:t>
              </a:r>
              <a:endParaRPr lang="it-IT" dirty="0"/>
            </a:p>
          </p:txBody>
        </p:sp>
        <p:sp>
          <p:nvSpPr>
            <p:cNvPr id="31" name="CasellaDiTesto 30"/>
            <p:cNvSpPr txBox="1"/>
            <p:nvPr/>
          </p:nvSpPr>
          <p:spPr>
            <a:xfrm>
              <a:off x="5292080" y="2924944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12</a:t>
              </a:r>
              <a:endParaRPr lang="it-IT" dirty="0"/>
            </a:p>
          </p:txBody>
        </p:sp>
        <p:sp>
          <p:nvSpPr>
            <p:cNvPr id="32" name="CasellaDiTesto 31"/>
            <p:cNvSpPr txBox="1"/>
            <p:nvPr/>
          </p:nvSpPr>
          <p:spPr>
            <a:xfrm>
              <a:off x="5580112" y="3152001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13</a:t>
              </a:r>
              <a:endParaRPr lang="it-IT" dirty="0"/>
            </a:p>
          </p:txBody>
        </p:sp>
        <p:sp>
          <p:nvSpPr>
            <p:cNvPr id="33" name="CasellaDiTesto 32"/>
            <p:cNvSpPr txBox="1"/>
            <p:nvPr/>
          </p:nvSpPr>
          <p:spPr>
            <a:xfrm>
              <a:off x="5747646" y="4041048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14</a:t>
              </a:r>
              <a:endParaRPr lang="it-IT" dirty="0"/>
            </a:p>
          </p:txBody>
        </p:sp>
        <p:sp>
          <p:nvSpPr>
            <p:cNvPr id="34" name="CasellaDiTesto 33"/>
            <p:cNvSpPr txBox="1"/>
            <p:nvPr/>
          </p:nvSpPr>
          <p:spPr>
            <a:xfrm>
              <a:off x="6231790" y="4088105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15</a:t>
              </a:r>
              <a:endParaRPr lang="it-IT" dirty="0"/>
            </a:p>
          </p:txBody>
        </p:sp>
        <p:sp>
          <p:nvSpPr>
            <p:cNvPr id="35" name="CasellaDiTesto 34"/>
            <p:cNvSpPr txBox="1"/>
            <p:nvPr/>
          </p:nvSpPr>
          <p:spPr>
            <a:xfrm>
              <a:off x="6604992" y="3573016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16</a:t>
              </a:r>
              <a:endParaRPr lang="it-IT" dirty="0"/>
            </a:p>
          </p:txBody>
        </p:sp>
        <p:sp>
          <p:nvSpPr>
            <p:cNvPr id="36" name="CasellaDiTesto 35"/>
            <p:cNvSpPr txBox="1"/>
            <p:nvPr/>
          </p:nvSpPr>
          <p:spPr>
            <a:xfrm>
              <a:off x="6372200" y="3110500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17</a:t>
              </a:r>
              <a:endParaRPr lang="it-IT" dirty="0"/>
            </a:p>
          </p:txBody>
        </p:sp>
      </p:grpSp>
      <p:sp>
        <p:nvSpPr>
          <p:cNvPr id="37" name="CasellaDiTesto 36"/>
          <p:cNvSpPr txBox="1"/>
          <p:nvPr/>
        </p:nvSpPr>
        <p:spPr>
          <a:xfrm>
            <a:off x="5709619" y="2791961"/>
            <a:ext cx="41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18</a:t>
            </a:r>
            <a:endParaRPr lang="it-IT" dirty="0"/>
          </a:p>
        </p:txBody>
      </p:sp>
      <p:sp>
        <p:nvSpPr>
          <p:cNvPr id="38" name="CasellaDiTesto 37"/>
          <p:cNvSpPr txBox="1"/>
          <p:nvPr/>
        </p:nvSpPr>
        <p:spPr>
          <a:xfrm>
            <a:off x="4457886" y="3512041"/>
            <a:ext cx="41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19</a:t>
            </a:r>
            <a:endParaRPr lang="it-IT" dirty="0"/>
          </a:p>
        </p:txBody>
      </p:sp>
      <p:sp>
        <p:nvSpPr>
          <p:cNvPr id="39" name="CasellaDiTesto 38"/>
          <p:cNvSpPr txBox="1"/>
          <p:nvPr/>
        </p:nvSpPr>
        <p:spPr>
          <a:xfrm>
            <a:off x="6162926" y="2653461"/>
            <a:ext cx="41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20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65494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Configurazione steroidi naturali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4439564"/>
              </p:ext>
            </p:extLst>
          </p:nvPr>
        </p:nvGraphicFramePr>
        <p:xfrm>
          <a:off x="211535" y="1355547"/>
          <a:ext cx="1517650" cy="125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26" name="CS ChemDraw Drawing" r:id="rId4" imgW="1587500" imgH="1320800" progId="">
                  <p:embed/>
                </p:oleObj>
              </mc:Choice>
              <mc:Fallback>
                <p:oleObj name="CS ChemDraw Drawing" r:id="rId4" imgW="1587500" imgH="1320800" progId="">
                  <p:embed/>
                  <p:pic>
                    <p:nvPicPr>
                      <p:cNvPr id="0" name="Picture 6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535" y="1355547"/>
                        <a:ext cx="1517650" cy="1255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683568" y="2696871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5,9,14 </a:t>
            </a:r>
            <a:r>
              <a:rPr lang="el-GR" dirty="0"/>
              <a:t>α</a:t>
            </a:r>
            <a:r>
              <a:rPr lang="it-IT" dirty="0"/>
              <a:t>; 8,10,13,17 </a:t>
            </a:r>
            <a:r>
              <a:rPr lang="el-GR" dirty="0"/>
              <a:t>β</a:t>
            </a:r>
            <a:endParaRPr lang="it-IT" dirty="0"/>
          </a:p>
          <a:p>
            <a:pPr algn="ctr"/>
            <a:r>
              <a:rPr lang="it-IT" dirty="0"/>
              <a:t>Tutto assiale</a:t>
            </a:r>
          </a:p>
          <a:p>
            <a:pPr algn="ctr"/>
            <a:r>
              <a:rPr lang="it-IT" dirty="0"/>
              <a:t>Gruppo del </a:t>
            </a:r>
            <a:r>
              <a:rPr lang="it-IT" dirty="0" err="1"/>
              <a:t>colestano</a:t>
            </a:r>
            <a:endParaRPr lang="it-IT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629966"/>
              </p:ext>
            </p:extLst>
          </p:nvPr>
        </p:nvGraphicFramePr>
        <p:xfrm>
          <a:off x="2051720" y="1411506"/>
          <a:ext cx="2219821" cy="1072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27" name="CS ChemDraw Drawing" r:id="rId6" imgW="3619500" imgH="1752600" progId="">
                  <p:embed/>
                </p:oleObj>
              </mc:Choice>
              <mc:Fallback>
                <p:oleObj name="CS ChemDraw Drawing" r:id="rId6" imgW="3619500" imgH="1752600" progId="">
                  <p:embed/>
                  <p:pic>
                    <p:nvPicPr>
                      <p:cNvPr id="0" name="Picture 6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1411506"/>
                        <a:ext cx="2219821" cy="10722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0113593"/>
              </p:ext>
            </p:extLst>
          </p:nvPr>
        </p:nvGraphicFramePr>
        <p:xfrm>
          <a:off x="4820047" y="1380370"/>
          <a:ext cx="1517650" cy="125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28" name="CS ChemDraw Drawing" r:id="rId8" imgW="1600200" imgH="1320800" progId="">
                  <p:embed/>
                </p:oleObj>
              </mc:Choice>
              <mc:Fallback>
                <p:oleObj name="CS ChemDraw Drawing" r:id="rId8" imgW="1600200" imgH="1320800" progId="">
                  <p:embed/>
                  <p:pic>
                    <p:nvPicPr>
                      <p:cNvPr id="0" name="Picture 6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0047" y="1380370"/>
                        <a:ext cx="1517650" cy="1255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5292080" y="2721694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9,14 </a:t>
            </a:r>
            <a:r>
              <a:rPr lang="el-GR" dirty="0"/>
              <a:t>α</a:t>
            </a:r>
            <a:r>
              <a:rPr lang="it-IT" dirty="0"/>
              <a:t>; 5,8,10,13,17 </a:t>
            </a:r>
            <a:r>
              <a:rPr lang="el-GR" dirty="0"/>
              <a:t>β</a:t>
            </a:r>
            <a:endParaRPr lang="it-IT" dirty="0"/>
          </a:p>
          <a:p>
            <a:pPr algn="ctr"/>
            <a:r>
              <a:rPr lang="it-IT" dirty="0"/>
              <a:t>5 equatoriale</a:t>
            </a:r>
          </a:p>
          <a:p>
            <a:pPr algn="ctr"/>
            <a:r>
              <a:rPr lang="it-IT" dirty="0"/>
              <a:t>Gruppo del </a:t>
            </a:r>
            <a:r>
              <a:rPr lang="it-IT" dirty="0" err="1"/>
              <a:t>coprostano</a:t>
            </a:r>
            <a:endParaRPr lang="it-IT" dirty="0"/>
          </a:p>
        </p:txBody>
      </p:sp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7496948"/>
              </p:ext>
            </p:extLst>
          </p:nvPr>
        </p:nvGraphicFramePr>
        <p:xfrm>
          <a:off x="6660232" y="1124744"/>
          <a:ext cx="2198687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29" name="CS ChemDraw Drawing" r:id="rId10" imgW="2946400" imgH="2108200" progId="">
                  <p:embed/>
                </p:oleObj>
              </mc:Choice>
              <mc:Fallback>
                <p:oleObj name="CS ChemDraw Drawing" r:id="rId10" imgW="2946400" imgH="2108200" progId="">
                  <p:embed/>
                  <p:pic>
                    <p:nvPicPr>
                      <p:cNvPr id="0" name="Picture 6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1124744"/>
                        <a:ext cx="2198687" cy="1573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3051163"/>
              </p:ext>
            </p:extLst>
          </p:nvPr>
        </p:nvGraphicFramePr>
        <p:xfrm>
          <a:off x="223962" y="4384381"/>
          <a:ext cx="1517650" cy="125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30" name="CS ChemDraw Drawing" r:id="rId12" imgW="1600200" imgH="1320800" progId="">
                  <p:embed/>
                </p:oleObj>
              </mc:Choice>
              <mc:Fallback>
                <p:oleObj name="CS ChemDraw Drawing" r:id="rId12" imgW="1600200" imgH="1320800" progId="">
                  <p:embed/>
                  <p:pic>
                    <p:nvPicPr>
                      <p:cNvPr id="0" name="Picture 6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962" y="4384381"/>
                        <a:ext cx="1517650" cy="1255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695995" y="5725705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5,9 </a:t>
            </a:r>
            <a:r>
              <a:rPr lang="el-GR" dirty="0"/>
              <a:t>α</a:t>
            </a:r>
            <a:r>
              <a:rPr lang="it-IT" dirty="0"/>
              <a:t>; 8,10,13,14,17 </a:t>
            </a:r>
            <a:r>
              <a:rPr lang="el-GR" dirty="0"/>
              <a:t>β</a:t>
            </a:r>
            <a:endParaRPr lang="it-IT" dirty="0"/>
          </a:p>
          <a:p>
            <a:pPr algn="ctr"/>
            <a:r>
              <a:rPr lang="it-IT" dirty="0"/>
              <a:t>14 equatoriale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5304507" y="5725705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9 </a:t>
            </a:r>
            <a:r>
              <a:rPr lang="el-GR" dirty="0"/>
              <a:t>α</a:t>
            </a:r>
            <a:r>
              <a:rPr lang="it-IT" dirty="0"/>
              <a:t>; 5,8,10,13,14,17 </a:t>
            </a:r>
            <a:r>
              <a:rPr lang="el-GR" dirty="0"/>
              <a:t>β</a:t>
            </a:r>
            <a:endParaRPr lang="it-IT" dirty="0"/>
          </a:p>
          <a:p>
            <a:pPr algn="ctr"/>
            <a:r>
              <a:rPr lang="it-IT" dirty="0"/>
              <a:t>5,14 </a:t>
            </a:r>
            <a:r>
              <a:rPr lang="it-IT" dirty="0" err="1"/>
              <a:t>diequatoriale</a:t>
            </a:r>
            <a:endParaRPr lang="it-IT" dirty="0"/>
          </a:p>
        </p:txBody>
      </p:sp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9623337"/>
              </p:ext>
            </p:extLst>
          </p:nvPr>
        </p:nvGraphicFramePr>
        <p:xfrm>
          <a:off x="6753225" y="4152766"/>
          <a:ext cx="2159000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31" name="CS ChemDraw Drawing" r:id="rId14" imgW="2895600" imgH="2108200" progId="">
                  <p:embed/>
                </p:oleObj>
              </mc:Choice>
              <mc:Fallback>
                <p:oleObj name="CS ChemDraw Drawing" r:id="rId14" imgW="2895600" imgH="2108200" progId="">
                  <p:embed/>
                  <p:pic>
                    <p:nvPicPr>
                      <p:cNvPr id="0" name="Picture 6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3225" y="4152766"/>
                        <a:ext cx="2159000" cy="1573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ttangolo 18"/>
          <p:cNvSpPr/>
          <p:nvPr/>
        </p:nvSpPr>
        <p:spPr>
          <a:xfrm>
            <a:off x="2818991" y="6372036"/>
            <a:ext cx="3506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dirty="0"/>
              <a:t>Gruppi degli </a:t>
            </a:r>
            <a:r>
              <a:rPr lang="it-IT" dirty="0" err="1"/>
              <a:t>agliconi</a:t>
            </a:r>
            <a:r>
              <a:rPr lang="it-IT" dirty="0"/>
              <a:t> cardiocinetici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407961" y="3707740"/>
            <a:ext cx="3672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</a:rPr>
              <a:t>5</a:t>
            </a:r>
            <a:r>
              <a:rPr lang="el-GR" dirty="0">
                <a:solidFill>
                  <a:srgbClr val="FF0000"/>
                </a:solidFill>
              </a:rPr>
              <a:t>α</a:t>
            </a:r>
            <a:r>
              <a:rPr lang="it-IT" dirty="0">
                <a:solidFill>
                  <a:srgbClr val="FF0000"/>
                </a:solidFill>
              </a:rPr>
              <a:t> (serie allo), anelli A/B trans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5016473" y="3707740"/>
            <a:ext cx="3672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</a:rPr>
              <a:t>5</a:t>
            </a:r>
            <a:r>
              <a:rPr lang="el-GR" dirty="0">
                <a:solidFill>
                  <a:srgbClr val="FF0000"/>
                </a:solidFill>
              </a:rPr>
              <a:t>β</a:t>
            </a:r>
            <a:r>
              <a:rPr lang="it-IT" dirty="0">
                <a:solidFill>
                  <a:srgbClr val="FF0000"/>
                </a:solidFill>
              </a:rPr>
              <a:t> (serie normale), anelli A/B cis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995936" y="1556792"/>
            <a:ext cx="180020" cy="36004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532440" y="1412776"/>
            <a:ext cx="180020" cy="360040"/>
          </a:xfrm>
          <a:prstGeom prst="rect">
            <a:avLst/>
          </a:prstGeom>
        </p:spPr>
      </p:pic>
      <p:graphicFrame>
        <p:nvGraphicFramePr>
          <p:cNvPr id="22" name="Oggetto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2782663"/>
              </p:ext>
            </p:extLst>
          </p:nvPr>
        </p:nvGraphicFramePr>
        <p:xfrm>
          <a:off x="2079625" y="4440104"/>
          <a:ext cx="218598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32" name="CS ChemDraw Drawing" r:id="rId17" imgW="3568700" imgH="1752600" progId="">
                  <p:embed/>
                </p:oleObj>
              </mc:Choice>
              <mc:Fallback>
                <p:oleObj name="CS ChemDraw Drawing" r:id="rId17" imgW="3568700" imgH="17526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9625" y="4440104"/>
                        <a:ext cx="2185988" cy="1073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ggetto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6964146"/>
              </p:ext>
            </p:extLst>
          </p:nvPr>
        </p:nvGraphicFramePr>
        <p:xfrm>
          <a:off x="4832350" y="4394066"/>
          <a:ext cx="1517650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133" name="CS ChemDraw Drawing" r:id="rId19" imgW="1600200" imgH="1295400" progId="">
                  <p:embed/>
                </p:oleObj>
              </mc:Choice>
              <mc:Fallback>
                <p:oleObj name="CS ChemDraw Drawing" r:id="rId19" imgW="1600200" imgH="12954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2350" y="4394066"/>
                        <a:ext cx="1517650" cy="1235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7306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323528" y="332656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Configurazione steroidi naturali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5"/>
          <a:stretch/>
        </p:blipFill>
        <p:spPr bwMode="auto">
          <a:xfrm>
            <a:off x="3372172" y="1148623"/>
            <a:ext cx="5448300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8"/>
          <a:stretch/>
        </p:blipFill>
        <p:spPr bwMode="auto">
          <a:xfrm>
            <a:off x="3372172" y="3782867"/>
            <a:ext cx="5448300" cy="2531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47" t="41070" r="20893" b="8693"/>
          <a:stretch/>
        </p:blipFill>
        <p:spPr bwMode="auto">
          <a:xfrm>
            <a:off x="467544" y="2708920"/>
            <a:ext cx="2383436" cy="1693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901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AGLICONI </a:t>
            </a:r>
            <a:r>
              <a:rPr lang="it-IT" dirty="0" err="1"/>
              <a:t>Cardenolidici</a:t>
            </a:r>
            <a:r>
              <a:rPr lang="it-IT" dirty="0"/>
              <a:t> e </a:t>
            </a:r>
            <a:r>
              <a:rPr lang="it-IT" dirty="0" err="1"/>
              <a:t>bufadienolinici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23928" y="4293096"/>
            <a:ext cx="3888432" cy="23762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it-IT" sz="1800" dirty="0" err="1"/>
              <a:t>Cardenolidi</a:t>
            </a:r>
            <a:endParaRPr lang="it-IT" sz="1800" dirty="0"/>
          </a:p>
          <a:p>
            <a:pPr marL="0" indent="0" algn="ctr">
              <a:buNone/>
            </a:pPr>
            <a:r>
              <a:rPr lang="it-IT" sz="1800" dirty="0"/>
              <a:t>(è indicata la </a:t>
            </a:r>
            <a:r>
              <a:rPr lang="it-IT" sz="1800" dirty="0" err="1"/>
              <a:t>digitossigenina</a:t>
            </a:r>
            <a:r>
              <a:rPr lang="it-IT" sz="1800" dirty="0"/>
              <a:t>)</a:t>
            </a:r>
          </a:p>
          <a:p>
            <a:pPr marL="0" indent="0" algn="ctr">
              <a:buNone/>
            </a:pPr>
            <a:endParaRPr lang="it-IT" sz="1800" dirty="0"/>
          </a:p>
          <a:p>
            <a:pPr marL="0" indent="0" algn="ctr">
              <a:buNone/>
            </a:pPr>
            <a:endParaRPr lang="it-IT" sz="1800" dirty="0"/>
          </a:p>
          <a:p>
            <a:pPr marL="0" indent="0" algn="ctr">
              <a:buNone/>
            </a:pPr>
            <a:endParaRPr lang="it-IT" sz="1800" dirty="0"/>
          </a:p>
          <a:p>
            <a:pPr marL="0" indent="0" algn="ctr">
              <a:buNone/>
            </a:pPr>
            <a:endParaRPr lang="it-IT" sz="1800" dirty="0"/>
          </a:p>
          <a:p>
            <a:pPr marL="0" indent="0" algn="ctr">
              <a:spcBef>
                <a:spcPts val="0"/>
              </a:spcBef>
              <a:buNone/>
            </a:pPr>
            <a:r>
              <a:rPr lang="it-IT" sz="1800" dirty="0" err="1"/>
              <a:t>Bufadienolidi</a:t>
            </a:r>
            <a:endParaRPr lang="it-IT" sz="1800" dirty="0"/>
          </a:p>
          <a:p>
            <a:pPr marL="0" indent="0" algn="ctr">
              <a:spcBef>
                <a:spcPts val="0"/>
              </a:spcBef>
              <a:buNone/>
            </a:pPr>
            <a:r>
              <a:rPr lang="it-IT" sz="1800" dirty="0"/>
              <a:t>(è indicata la bufalina</a:t>
            </a:r>
            <a:r>
              <a:rPr lang="it-IT" sz="2400" dirty="0"/>
              <a:t>)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5277578"/>
              </p:ext>
            </p:extLst>
          </p:nvPr>
        </p:nvGraphicFramePr>
        <p:xfrm>
          <a:off x="827584" y="1700808"/>
          <a:ext cx="3468687" cy="223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9974" name="CS ChemDraw Drawing" r:id="rId3" imgW="3289300" imgH="2133600" progId="">
                  <p:embed/>
                </p:oleObj>
              </mc:Choice>
              <mc:Fallback>
                <p:oleObj name="CS ChemDraw Drawing" r:id="rId3" imgW="3289300" imgH="2133600" progId="">
                  <p:embed/>
                  <p:pic>
                    <p:nvPicPr>
                      <p:cNvPr id="0" name="Picture 10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1700808"/>
                        <a:ext cx="3468687" cy="2238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498642"/>
              </p:ext>
            </p:extLst>
          </p:nvPr>
        </p:nvGraphicFramePr>
        <p:xfrm>
          <a:off x="5508104" y="1916832"/>
          <a:ext cx="2746375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9975" name="CS ChemDraw Drawing" r:id="rId5" imgW="2044700" imgH="1358900" progId="">
                  <p:embed/>
                </p:oleObj>
              </mc:Choice>
              <mc:Fallback>
                <p:oleObj name="CS ChemDraw Drawing" r:id="rId5" imgW="2044700" imgH="1358900" progId="">
                  <p:embed/>
                  <p:pic>
                    <p:nvPicPr>
                      <p:cNvPr id="0" name="Picture 10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916832"/>
                        <a:ext cx="2746375" cy="1825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448160"/>
              </p:ext>
            </p:extLst>
          </p:nvPr>
        </p:nvGraphicFramePr>
        <p:xfrm>
          <a:off x="2267744" y="4149080"/>
          <a:ext cx="1975793" cy="2512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9976" name="CS ChemDraw Drawing" r:id="rId7" imgW="1676400" imgH="2146300" progId="">
                  <p:embed/>
                </p:oleObj>
              </mc:Choice>
              <mc:Fallback>
                <p:oleObj name="CS ChemDraw Drawing" r:id="rId7" imgW="1676400" imgH="2146300" progId="">
                  <p:embed/>
                  <p:pic>
                    <p:nvPicPr>
                      <p:cNvPr id="0" name="Picture 10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4149080"/>
                        <a:ext cx="1975793" cy="25128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0685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65720" y="908720"/>
            <a:ext cx="8686800" cy="838200"/>
          </a:xfrm>
        </p:spPr>
        <p:txBody>
          <a:bodyPr>
            <a:normAutofit/>
          </a:bodyPr>
          <a:lstStyle/>
          <a:p>
            <a:r>
              <a:rPr lang="it-IT" sz="1800" dirty="0"/>
              <a:t>Scheletro           </a:t>
            </a:r>
            <a:r>
              <a:rPr lang="it-IT" sz="1800" dirty="0" err="1"/>
              <a:t>F.grezza</a:t>
            </a:r>
            <a:r>
              <a:rPr lang="it-IT" sz="1800" dirty="0"/>
              <a:t>                5</a:t>
            </a:r>
            <a:r>
              <a:rPr lang="el-GR" sz="1800" cap="none" dirty="0"/>
              <a:t>α</a:t>
            </a:r>
            <a:r>
              <a:rPr lang="it-IT" sz="1800" cap="none" dirty="0"/>
              <a:t>                              </a:t>
            </a:r>
            <a:r>
              <a:rPr lang="it-IT" sz="1800" dirty="0"/>
              <a:t>5</a:t>
            </a:r>
            <a:r>
              <a:rPr lang="el-GR" sz="1800" cap="none" dirty="0"/>
              <a:t>β</a:t>
            </a:r>
            <a:endParaRPr lang="it-IT" sz="1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70770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classificazione steroidi</a:t>
            </a:r>
          </a:p>
        </p:txBody>
      </p:sp>
      <p:sp>
        <p:nvSpPr>
          <p:cNvPr id="3" name="Rettangolo 2"/>
          <p:cNvSpPr/>
          <p:nvPr/>
        </p:nvSpPr>
        <p:spPr>
          <a:xfrm>
            <a:off x="2555776" y="4407108"/>
            <a:ext cx="414000" cy="390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ttangolo 5"/>
          <p:cNvSpPr/>
          <p:nvPr/>
        </p:nvSpPr>
        <p:spPr>
          <a:xfrm>
            <a:off x="2555776" y="5271204"/>
            <a:ext cx="414000" cy="390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ttangolo 6"/>
          <p:cNvSpPr/>
          <p:nvPr/>
        </p:nvSpPr>
        <p:spPr>
          <a:xfrm>
            <a:off x="2555776" y="6165304"/>
            <a:ext cx="414000" cy="390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ccia a destra 3"/>
          <p:cNvSpPr/>
          <p:nvPr/>
        </p:nvSpPr>
        <p:spPr>
          <a:xfrm>
            <a:off x="7164288" y="1844824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reccia a destra 8"/>
          <p:cNvSpPr/>
          <p:nvPr/>
        </p:nvSpPr>
        <p:spPr>
          <a:xfrm>
            <a:off x="7164288" y="2708920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a destra 9"/>
          <p:cNvSpPr/>
          <p:nvPr/>
        </p:nvSpPr>
        <p:spPr>
          <a:xfrm>
            <a:off x="7164288" y="3573016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10"/>
          <p:cNvSpPr/>
          <p:nvPr/>
        </p:nvSpPr>
        <p:spPr>
          <a:xfrm>
            <a:off x="7172672" y="4509120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a destra 11"/>
          <p:cNvSpPr/>
          <p:nvPr/>
        </p:nvSpPr>
        <p:spPr>
          <a:xfrm>
            <a:off x="7164288" y="5373216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68344" y="1700808"/>
            <a:ext cx="1331640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7668344" y="2564904"/>
            <a:ext cx="1331640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/>
          <p:cNvSpPr/>
          <p:nvPr/>
        </p:nvSpPr>
        <p:spPr>
          <a:xfrm>
            <a:off x="7668344" y="3429000"/>
            <a:ext cx="1331640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7668344" y="4365104"/>
            <a:ext cx="1331640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17"/>
          <p:cNvSpPr/>
          <p:nvPr/>
        </p:nvSpPr>
        <p:spPr>
          <a:xfrm>
            <a:off x="7686600" y="5229200"/>
            <a:ext cx="1331640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7596336" y="176817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bg1"/>
                </a:solidFill>
              </a:rPr>
              <a:t>ZOOSTEROLI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7596336" y="263691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bg1"/>
                </a:solidFill>
              </a:rPr>
              <a:t>ACIDI BILIARI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7452320" y="3491716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100" b="1" dirty="0">
                <a:solidFill>
                  <a:schemeClr val="bg1"/>
                </a:solidFill>
              </a:rPr>
              <a:t>CORTICOSTEROIDI E GESTOGENI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7596336" y="442782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bg1"/>
                </a:solidFill>
              </a:rPr>
              <a:t>ANDROGENI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7452320" y="529191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ESTROGENI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63888" y="3573016"/>
            <a:ext cx="187220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/>
                <a:cs typeface="Arial"/>
              </a:rPr>
              <a:t>   </a:t>
            </a:r>
            <a:r>
              <a:rPr lang="en-US" dirty="0" err="1">
                <a:solidFill>
                  <a:schemeClr val="bg1"/>
                </a:solidFill>
                <a:latin typeface="Arial"/>
                <a:cs typeface="Arial"/>
              </a:rPr>
              <a:t>Pregnano</a:t>
            </a:r>
            <a:endParaRPr lang="en-U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524328" y="6237312"/>
            <a:ext cx="1619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5508104" y="3573016"/>
            <a:ext cx="1517701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/>
                <a:cs typeface="Arial"/>
              </a:rPr>
              <a:t>5</a:t>
            </a:r>
            <a:r>
              <a:rPr lang="en-US" dirty="0">
                <a:solidFill>
                  <a:schemeClr val="bg1"/>
                </a:solidFill>
                <a:latin typeface="Symbol" charset="2"/>
                <a:cs typeface="Symbol" charset="2"/>
              </a:rPr>
              <a:t>b</a:t>
            </a:r>
            <a:r>
              <a:rPr lang="en-US" dirty="0">
                <a:solidFill>
                  <a:schemeClr val="bg1"/>
                </a:solidFill>
                <a:latin typeface="Arial"/>
                <a:cs typeface="Arial"/>
              </a:rPr>
              <a:t>-Pregnano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79912" y="3861048"/>
            <a:ext cx="1240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>
                <a:solidFill>
                  <a:srgbClr val="FFFF00"/>
                </a:solidFill>
                <a:latin typeface="Arial"/>
              </a:rPr>
              <a:t>Allo-pregnano</a:t>
            </a:r>
            <a:endParaRPr lang="en-US" sz="1200" b="1" dirty="0">
              <a:solidFill>
                <a:srgbClr val="FFFF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50406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Nomenclatura gruppi funzionali</a:t>
            </a: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12831"/>
              </p:ext>
            </p:extLst>
          </p:nvPr>
        </p:nvGraphicFramePr>
        <p:xfrm>
          <a:off x="1979713" y="1124744"/>
          <a:ext cx="5184575" cy="2112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6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6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225">
                <a:tc>
                  <a:txBody>
                    <a:bodyPr/>
                    <a:lstStyle/>
                    <a:p>
                      <a:pPr algn="ctr"/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Gruppi</a:t>
                      </a:r>
                      <a:r>
                        <a:rPr lang="it-IT" sz="1800" b="0" baseline="0" dirty="0">
                          <a:solidFill>
                            <a:schemeClr val="tx1"/>
                          </a:solidFill>
                        </a:rPr>
                        <a:t> funzionali</a:t>
                      </a:r>
                      <a:endParaRPr lang="it-IT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Prefisso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Suffisso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225">
                <a:tc>
                  <a:txBody>
                    <a:bodyPr/>
                    <a:lstStyle/>
                    <a:p>
                      <a:pPr algn="ctr"/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C-OH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0" dirty="0" err="1">
                          <a:solidFill>
                            <a:schemeClr val="tx1"/>
                          </a:solidFill>
                        </a:rPr>
                        <a:t>Idrossi</a:t>
                      </a:r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 (ossi)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it-IT" sz="1800" b="0" dirty="0" err="1">
                          <a:solidFill>
                            <a:schemeClr val="tx1"/>
                          </a:solidFill>
                        </a:rPr>
                        <a:t>olo</a:t>
                      </a:r>
                      <a:endParaRPr lang="it-IT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2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C=O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Osso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it-IT" sz="1800" b="0" dirty="0" err="1">
                          <a:solidFill>
                            <a:schemeClr val="tx1"/>
                          </a:solidFill>
                        </a:rPr>
                        <a:t>one</a:t>
                      </a:r>
                      <a:endParaRPr lang="it-IT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82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C=C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dirty="0" err="1">
                          <a:solidFill>
                            <a:schemeClr val="tx1"/>
                          </a:solidFill>
                        </a:rPr>
                        <a:t>Deidro</a:t>
                      </a:r>
                      <a:endParaRPr lang="it-IT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it-IT" sz="1800" b="0" dirty="0" err="1">
                          <a:solidFill>
                            <a:schemeClr val="tx1"/>
                          </a:solidFill>
                        </a:rPr>
                        <a:t>ene</a:t>
                      </a:r>
                      <a:endParaRPr lang="it-IT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9809117"/>
              </p:ext>
            </p:extLst>
          </p:nvPr>
        </p:nvGraphicFramePr>
        <p:xfrm>
          <a:off x="463040" y="4507841"/>
          <a:ext cx="1933575" cy="1296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6" name="CS ChemDraw Drawing" r:id="rId3" imgW="2032000" imgH="1371600" progId="">
                  <p:embed/>
                </p:oleObj>
              </mc:Choice>
              <mc:Fallback>
                <p:oleObj name="CS ChemDraw Drawing" r:id="rId3" imgW="2032000" imgH="1371600" progId="">
                  <p:embed/>
                  <p:pic>
                    <p:nvPicPr>
                      <p:cNvPr id="0" name="Picture 9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040" y="4507841"/>
                        <a:ext cx="1933575" cy="1296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-121854" y="582258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Pregna-5,16-dien-3</a:t>
            </a:r>
            <a:r>
              <a:rPr lang="el-GR" sz="1400" dirty="0"/>
              <a:t>β</a:t>
            </a:r>
            <a:r>
              <a:rPr lang="it-IT" sz="1400" dirty="0"/>
              <a:t>-ol-20-one</a:t>
            </a:r>
          </a:p>
          <a:p>
            <a:pPr algn="ctr"/>
            <a:r>
              <a:rPr lang="it-IT" sz="1400" dirty="0"/>
              <a:t>16-Deidropregnenolone</a:t>
            </a:r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518469"/>
              </p:ext>
            </p:extLst>
          </p:nvPr>
        </p:nvGraphicFramePr>
        <p:xfrm>
          <a:off x="3249797" y="4593566"/>
          <a:ext cx="1812925" cy="1163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7" name="CS ChemDraw Drawing" r:id="rId5" imgW="1905000" imgH="1231900" progId="">
                  <p:embed/>
                </p:oleObj>
              </mc:Choice>
              <mc:Fallback>
                <p:oleObj name="CS ChemDraw Drawing" r:id="rId5" imgW="1905000" imgH="1231900" progId="">
                  <p:embed/>
                  <p:pic>
                    <p:nvPicPr>
                      <p:cNvPr id="0" name="Picture 9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9797" y="4593566"/>
                        <a:ext cx="1812925" cy="1163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2614450" y="584034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3-Idrossiestra-1,3,5(10)-trien-17-one</a:t>
            </a:r>
          </a:p>
          <a:p>
            <a:pPr algn="ctr"/>
            <a:r>
              <a:rPr lang="it-IT" sz="1400" dirty="0"/>
              <a:t>Estrone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796136" y="585810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9</a:t>
            </a:r>
            <a:r>
              <a:rPr lang="el-GR" sz="1400" dirty="0"/>
              <a:t>β</a:t>
            </a:r>
            <a:r>
              <a:rPr lang="it-IT" sz="1400" dirty="0"/>
              <a:t>-10</a:t>
            </a:r>
            <a:r>
              <a:rPr lang="el-GR" sz="1400" dirty="0"/>
              <a:t>α</a:t>
            </a:r>
            <a:r>
              <a:rPr lang="it-IT" sz="1400" dirty="0"/>
              <a:t>-pregna-4,6-dien-3,20-dione</a:t>
            </a:r>
          </a:p>
          <a:p>
            <a:pPr algn="ctr"/>
            <a:r>
              <a:rPr lang="it-IT" sz="1400" dirty="0" err="1"/>
              <a:t>Didrogesterone</a:t>
            </a:r>
            <a:endParaRPr lang="it-IT" sz="1400" dirty="0"/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205680" y="314096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1800" dirty="0"/>
              <a:t>Serie </a:t>
            </a:r>
            <a:r>
              <a:rPr lang="it-IT" sz="1800" dirty="0" err="1"/>
              <a:t>omologA</a:t>
            </a:r>
            <a:endParaRPr lang="it-IT" sz="1800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2624289" y="3789040"/>
            <a:ext cx="3819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PREFISSI: </a:t>
            </a:r>
            <a:r>
              <a:rPr lang="it-IT" sz="1400" dirty="0" err="1"/>
              <a:t>nor</a:t>
            </a:r>
            <a:r>
              <a:rPr lang="it-IT" sz="1400" dirty="0"/>
              <a:t> (-1C); bis-</a:t>
            </a:r>
            <a:r>
              <a:rPr lang="it-IT" sz="1400" dirty="0" err="1"/>
              <a:t>nor</a:t>
            </a:r>
            <a:r>
              <a:rPr lang="it-IT" sz="1400" dirty="0"/>
              <a:t> (-2C); omo (+1C)</a:t>
            </a:r>
          </a:p>
        </p:txBody>
      </p:sp>
      <p:sp>
        <p:nvSpPr>
          <p:cNvPr id="15" name="Rettangolo 14"/>
          <p:cNvSpPr/>
          <p:nvPr/>
        </p:nvSpPr>
        <p:spPr>
          <a:xfrm>
            <a:off x="2195736" y="3356992"/>
            <a:ext cx="4752528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216" y="4509120"/>
            <a:ext cx="1800200" cy="129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33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41439" y="2924944"/>
            <a:ext cx="31683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9</a:t>
            </a:r>
            <a:r>
              <a:rPr lang="el-GR" sz="1400" dirty="0"/>
              <a:t>α</a:t>
            </a:r>
            <a:r>
              <a:rPr lang="it-IT" sz="1400" dirty="0"/>
              <a:t>-fluoro- 16</a:t>
            </a:r>
            <a:r>
              <a:rPr lang="el-GR" sz="1400" dirty="0"/>
              <a:t>α</a:t>
            </a:r>
            <a:r>
              <a:rPr lang="it-IT" sz="1400" dirty="0"/>
              <a:t>-metil-11</a:t>
            </a:r>
            <a:r>
              <a:rPr lang="el-GR" sz="1400" dirty="0"/>
              <a:t>β</a:t>
            </a:r>
            <a:r>
              <a:rPr lang="it-IT" sz="1400" dirty="0"/>
              <a:t>,17</a:t>
            </a:r>
            <a:r>
              <a:rPr lang="el-GR" sz="1400" dirty="0"/>
              <a:t>α</a:t>
            </a:r>
            <a:r>
              <a:rPr lang="it-IT" sz="1400" dirty="0"/>
              <a:t>,21</a:t>
            </a:r>
            <a:r>
              <a:rPr lang="el-GR" sz="1400" dirty="0"/>
              <a:t> </a:t>
            </a:r>
            <a:r>
              <a:rPr lang="it-IT" sz="1400" dirty="0"/>
              <a:t>–tridrossipregna-1,4-dien-3,20-dione</a:t>
            </a:r>
          </a:p>
          <a:p>
            <a:pPr algn="ctr"/>
            <a:r>
              <a:rPr lang="it-IT" sz="1400" dirty="0" err="1"/>
              <a:t>Desametasone</a:t>
            </a:r>
            <a:endParaRPr lang="it-IT" sz="1400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8065373"/>
              </p:ext>
            </p:extLst>
          </p:nvPr>
        </p:nvGraphicFramePr>
        <p:xfrm>
          <a:off x="3774978" y="1622475"/>
          <a:ext cx="2030413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0306" name="CS ChemDraw Drawing" r:id="rId3" imgW="2133600" imgH="1244600" progId="">
                  <p:embed/>
                </p:oleObj>
              </mc:Choice>
              <mc:Fallback>
                <p:oleObj name="CS ChemDraw Drawing" r:id="rId3" imgW="2133600" imgH="1244600" progId="">
                  <p:embed/>
                  <p:pic>
                    <p:nvPicPr>
                      <p:cNvPr id="0" name="Picture 9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4978" y="1622475"/>
                        <a:ext cx="2030413" cy="1181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3237783" y="2924944"/>
            <a:ext cx="2880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17-idrossi-19-nor-17</a:t>
            </a:r>
            <a:r>
              <a:rPr lang="el-GR" sz="1400" dirty="0"/>
              <a:t>α</a:t>
            </a:r>
            <a:r>
              <a:rPr lang="it-IT" sz="1400" dirty="0"/>
              <a:t>-pregn-5(10)-en-20-in-3-one</a:t>
            </a:r>
          </a:p>
          <a:p>
            <a:pPr algn="ctr"/>
            <a:r>
              <a:rPr lang="it-IT" sz="1400" dirty="0" err="1"/>
              <a:t>Noretinodrel</a:t>
            </a:r>
            <a:endParaRPr lang="it-IT" sz="1400" dirty="0"/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714114"/>
              </p:ext>
            </p:extLst>
          </p:nvPr>
        </p:nvGraphicFramePr>
        <p:xfrm>
          <a:off x="6682385" y="1571675"/>
          <a:ext cx="1976438" cy="1284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0307" name="CS ChemDraw Drawing" r:id="rId5" imgW="2070100" imgH="1358900" progId="">
                  <p:embed/>
                </p:oleObj>
              </mc:Choice>
              <mc:Fallback>
                <p:oleObj name="CS ChemDraw Drawing" r:id="rId5" imgW="2070100" imgH="1358900" progId="">
                  <p:embed/>
                  <p:pic>
                    <p:nvPicPr>
                      <p:cNvPr id="0" name="Picture 9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2385" y="1571675"/>
                        <a:ext cx="1976438" cy="1284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6046095" y="2924944"/>
            <a:ext cx="31683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11</a:t>
            </a:r>
            <a:r>
              <a:rPr lang="el-GR" sz="1400" dirty="0"/>
              <a:t>β</a:t>
            </a:r>
            <a:r>
              <a:rPr lang="it-IT" sz="1400" dirty="0"/>
              <a:t>,21-diidrossipregn-4-en-3,18,20-trione</a:t>
            </a:r>
          </a:p>
          <a:p>
            <a:pPr algn="ctr"/>
            <a:r>
              <a:rPr lang="it-IT" sz="1400" dirty="0"/>
              <a:t>Aldosterone</a:t>
            </a:r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888506"/>
              </p:ext>
            </p:extLst>
          </p:nvPr>
        </p:nvGraphicFramePr>
        <p:xfrm>
          <a:off x="872863" y="4281310"/>
          <a:ext cx="1812925" cy="130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0308" name="CS ChemDraw Drawing" r:id="rId7" imgW="1905000" imgH="1371600" progId="">
                  <p:embed/>
                </p:oleObj>
              </mc:Choice>
              <mc:Fallback>
                <p:oleObj name="CS ChemDraw Drawing" r:id="rId7" imgW="1905000" imgH="1371600" progId="">
                  <p:embed/>
                  <p:pic>
                    <p:nvPicPr>
                      <p:cNvPr id="0" name="Picture 9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2863" y="4281310"/>
                        <a:ext cx="1812925" cy="1300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154867" y="5643113"/>
            <a:ext cx="31683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Pregn-4-en-3,20-dione</a:t>
            </a:r>
          </a:p>
          <a:p>
            <a:pPr algn="ctr"/>
            <a:endParaRPr lang="it-IT" sz="1400" dirty="0"/>
          </a:p>
          <a:p>
            <a:pPr algn="ctr"/>
            <a:r>
              <a:rPr lang="it-IT" sz="1400" dirty="0"/>
              <a:t>Progesterone</a:t>
            </a:r>
          </a:p>
        </p:txBody>
      </p:sp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3965600"/>
              </p:ext>
            </p:extLst>
          </p:nvPr>
        </p:nvGraphicFramePr>
        <p:xfrm>
          <a:off x="3336093" y="4314384"/>
          <a:ext cx="1952625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0309" name="CS ChemDraw Drawing" r:id="rId9" imgW="2044700" imgH="1371600" progId="">
                  <p:embed/>
                </p:oleObj>
              </mc:Choice>
              <mc:Fallback>
                <p:oleObj name="CS ChemDraw Drawing" r:id="rId9" imgW="2044700" imgH="1371600" progId="">
                  <p:embed/>
                  <p:pic>
                    <p:nvPicPr>
                      <p:cNvPr id="0" name="Picture 9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093" y="4314384"/>
                        <a:ext cx="1952625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2973647" y="5673939"/>
            <a:ext cx="27258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17</a:t>
            </a:r>
            <a:r>
              <a:rPr lang="el-GR" sz="1400" dirty="0"/>
              <a:t>α</a:t>
            </a:r>
            <a:r>
              <a:rPr lang="it-IT" sz="1400" dirty="0"/>
              <a:t>,21-diidrossipregn-4-en-3,11,20-trione</a:t>
            </a:r>
          </a:p>
          <a:p>
            <a:pPr algn="ctr"/>
            <a:r>
              <a:rPr lang="it-IT" sz="1400" dirty="0"/>
              <a:t>Cortisone</a:t>
            </a:r>
          </a:p>
        </p:txBody>
      </p:sp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3899325"/>
              </p:ext>
            </p:extLst>
          </p:nvPr>
        </p:nvGraphicFramePr>
        <p:xfrm>
          <a:off x="6343342" y="4318478"/>
          <a:ext cx="1976437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0310" name="CS ChemDraw Drawing" r:id="rId11" imgW="2070100" imgH="1384300" progId="">
                  <p:embed/>
                </p:oleObj>
              </mc:Choice>
              <mc:Fallback>
                <p:oleObj name="CS ChemDraw Drawing" r:id="rId11" imgW="2070100" imgH="1384300" progId="">
                  <p:embed/>
                  <p:pic>
                    <p:nvPicPr>
                      <p:cNvPr id="0" name="Picture 9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43342" y="4318478"/>
                        <a:ext cx="1976437" cy="1314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5706655" y="5686258"/>
            <a:ext cx="31683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11</a:t>
            </a:r>
            <a:r>
              <a:rPr lang="el-GR" sz="1400" dirty="0"/>
              <a:t>β</a:t>
            </a:r>
            <a:r>
              <a:rPr lang="it-IT" sz="1400" dirty="0"/>
              <a:t>,17</a:t>
            </a:r>
            <a:r>
              <a:rPr lang="el-GR" sz="1400" dirty="0"/>
              <a:t>α</a:t>
            </a:r>
            <a:r>
              <a:rPr lang="it-IT" sz="1400" dirty="0"/>
              <a:t>,21</a:t>
            </a:r>
            <a:r>
              <a:rPr lang="el-GR" sz="1400" dirty="0"/>
              <a:t> </a:t>
            </a:r>
            <a:r>
              <a:rPr lang="it-IT" sz="1400" dirty="0"/>
              <a:t>–tridrossipregna-1,4-dien-3,20-dione</a:t>
            </a:r>
          </a:p>
          <a:p>
            <a:pPr algn="ctr"/>
            <a:r>
              <a:rPr lang="it-IT" sz="1400" dirty="0"/>
              <a:t>Prednisolone</a:t>
            </a:r>
          </a:p>
        </p:txBody>
      </p:sp>
      <p:sp>
        <p:nvSpPr>
          <p:cNvPr id="16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Nomenclatura gruppi funzionali</a:t>
            </a:r>
          </a:p>
        </p:txBody>
      </p:sp>
      <p:graphicFrame>
        <p:nvGraphicFramePr>
          <p:cNvPr id="18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8494511"/>
              </p:ext>
            </p:extLst>
          </p:nvPr>
        </p:nvGraphicFramePr>
        <p:xfrm>
          <a:off x="899592" y="1340768"/>
          <a:ext cx="1873509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0311" name="CS ChemDraw Drawing" r:id="rId13" imgW="2057400" imgH="1663700" progId="">
                  <p:embed/>
                </p:oleObj>
              </mc:Choice>
              <mc:Fallback>
                <p:oleObj name="CS ChemDraw Drawing" r:id="rId13" imgW="2057400" imgH="16637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1340768"/>
                        <a:ext cx="1873509" cy="15121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777801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1960106"/>
              </p:ext>
            </p:extLst>
          </p:nvPr>
        </p:nvGraphicFramePr>
        <p:xfrm>
          <a:off x="3536322" y="1335316"/>
          <a:ext cx="2543175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549" name="CS ChemDraw Drawing" r:id="rId3" imgW="2667000" imgH="1270000" progId="">
                  <p:embed/>
                </p:oleObj>
              </mc:Choice>
              <mc:Fallback>
                <p:oleObj name="CS ChemDraw Drawing" r:id="rId3" imgW="2667000" imgH="1270000" progId="">
                  <p:embed/>
                  <p:pic>
                    <p:nvPicPr>
                      <p:cNvPr id="0" name="Picture 6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22" y="1335316"/>
                        <a:ext cx="2543175" cy="1200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3252590" y="2647375"/>
            <a:ext cx="2880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3-(</a:t>
            </a:r>
            <a:r>
              <a:rPr lang="it-IT" sz="1400" dirty="0" err="1"/>
              <a:t>ciclopentilossi</a:t>
            </a:r>
            <a:r>
              <a:rPr lang="it-IT" sz="1400" dirty="0"/>
              <a:t>)-19-nor-17</a:t>
            </a:r>
            <a:r>
              <a:rPr lang="el-GR" sz="1400" dirty="0"/>
              <a:t>α</a:t>
            </a:r>
            <a:r>
              <a:rPr lang="it-IT" sz="1400" dirty="0"/>
              <a:t>- pregna-3,5-dien-20-in-17-olo</a:t>
            </a:r>
          </a:p>
          <a:p>
            <a:pPr algn="ctr"/>
            <a:r>
              <a:rPr lang="it-IT" sz="1400" dirty="0" err="1"/>
              <a:t>Chingestanolo</a:t>
            </a:r>
            <a:endParaRPr lang="it-IT" sz="1400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144707"/>
              </p:ext>
            </p:extLst>
          </p:nvPr>
        </p:nvGraphicFramePr>
        <p:xfrm>
          <a:off x="6508122" y="1338491"/>
          <a:ext cx="1935162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550" name="CS ChemDraw Drawing" r:id="rId5" imgW="2032000" imgH="1231900" progId="">
                  <p:embed/>
                </p:oleObj>
              </mc:Choice>
              <mc:Fallback>
                <p:oleObj name="CS ChemDraw Drawing" r:id="rId5" imgW="2032000" imgH="1231900" progId="">
                  <p:embed/>
                  <p:pic>
                    <p:nvPicPr>
                      <p:cNvPr id="0" name="Picture 6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8122" y="1338491"/>
                        <a:ext cx="1935162" cy="1174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6135119" y="2638570"/>
            <a:ext cx="27258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13</a:t>
            </a:r>
            <a:r>
              <a:rPr lang="el-GR" sz="1400" dirty="0"/>
              <a:t>β</a:t>
            </a:r>
            <a:r>
              <a:rPr lang="it-IT" sz="1400" dirty="0"/>
              <a:t>,17</a:t>
            </a:r>
            <a:r>
              <a:rPr lang="el-GR" sz="1400" dirty="0"/>
              <a:t>α</a:t>
            </a:r>
            <a:r>
              <a:rPr lang="it-IT" sz="1400" dirty="0"/>
              <a:t>-</a:t>
            </a:r>
            <a:r>
              <a:rPr lang="it-IT" sz="1400" dirty="0" err="1"/>
              <a:t>dietil</a:t>
            </a:r>
            <a:r>
              <a:rPr lang="it-IT" sz="1400" dirty="0"/>
              <a:t>- 17</a:t>
            </a:r>
            <a:r>
              <a:rPr lang="el-GR" sz="1400" dirty="0"/>
              <a:t>β</a:t>
            </a:r>
            <a:r>
              <a:rPr lang="it-IT" sz="1400" dirty="0"/>
              <a:t>-idrossigon-4-en-3-one</a:t>
            </a:r>
          </a:p>
          <a:p>
            <a:pPr algn="ctr"/>
            <a:r>
              <a:rPr lang="it-IT" sz="1400" dirty="0" err="1"/>
              <a:t>Norboletone</a:t>
            </a:r>
            <a:endParaRPr lang="it-IT" sz="14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1480840" y="5514250"/>
            <a:ext cx="27258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17</a:t>
            </a:r>
            <a:r>
              <a:rPr lang="el-GR" sz="1400" dirty="0"/>
              <a:t>α</a:t>
            </a:r>
            <a:r>
              <a:rPr lang="it-IT" sz="1400" dirty="0"/>
              <a:t>-idrossi-19-norpregn-4-en-3,20-dione </a:t>
            </a:r>
            <a:r>
              <a:rPr lang="it-IT" sz="1400" dirty="0" err="1"/>
              <a:t>esanoato</a:t>
            </a:r>
            <a:endParaRPr lang="it-IT" sz="1400" dirty="0"/>
          </a:p>
          <a:p>
            <a:pPr algn="ctr"/>
            <a:r>
              <a:rPr lang="it-IT" sz="1400" dirty="0" err="1"/>
              <a:t>Gestonorone</a:t>
            </a:r>
            <a:r>
              <a:rPr lang="it-IT" sz="1400" dirty="0"/>
              <a:t> </a:t>
            </a:r>
            <a:r>
              <a:rPr lang="it-IT" sz="1400" dirty="0" err="1"/>
              <a:t>caproato</a:t>
            </a:r>
            <a:endParaRPr lang="it-IT" sz="1400" dirty="0"/>
          </a:p>
        </p:txBody>
      </p:sp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0683413"/>
              </p:ext>
            </p:extLst>
          </p:nvPr>
        </p:nvGraphicFramePr>
        <p:xfrm>
          <a:off x="5713413" y="4035425"/>
          <a:ext cx="1927225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551" name="CS ChemDraw Drawing" r:id="rId7" imgW="2019300" imgH="1612900" progId="">
                  <p:embed/>
                </p:oleObj>
              </mc:Choice>
              <mc:Fallback>
                <p:oleObj name="CS ChemDraw Drawing" r:id="rId7" imgW="2019300" imgH="1612900" progId="">
                  <p:embed/>
                  <p:pic>
                    <p:nvPicPr>
                      <p:cNvPr id="0" name="Picture 6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3413" y="4035425"/>
                        <a:ext cx="1927225" cy="153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5334296" y="5514250"/>
            <a:ext cx="27258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6</a:t>
            </a:r>
            <a:r>
              <a:rPr lang="el-GR" sz="1400" dirty="0"/>
              <a:t>α</a:t>
            </a:r>
            <a:r>
              <a:rPr lang="it-IT" sz="1400" dirty="0"/>
              <a:t>-fluoro-11</a:t>
            </a:r>
            <a:r>
              <a:rPr lang="el-GR" sz="1400" dirty="0"/>
              <a:t>β</a:t>
            </a:r>
            <a:r>
              <a:rPr lang="it-IT" sz="1400" dirty="0"/>
              <a:t>,21-diidrossi-16</a:t>
            </a:r>
            <a:r>
              <a:rPr lang="el-GR" sz="1400" dirty="0"/>
              <a:t>α</a:t>
            </a:r>
            <a:r>
              <a:rPr lang="it-IT" sz="1400" dirty="0"/>
              <a:t>-metilpregna-1,4-dien-3,20-dione </a:t>
            </a:r>
          </a:p>
          <a:p>
            <a:pPr algn="ctr"/>
            <a:r>
              <a:rPr lang="it-IT" sz="1400" dirty="0" err="1"/>
              <a:t>Fluorocortolone</a:t>
            </a:r>
            <a:endParaRPr lang="it-IT" sz="1400" dirty="0"/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3393691"/>
              </p:ext>
            </p:extLst>
          </p:nvPr>
        </p:nvGraphicFramePr>
        <p:xfrm>
          <a:off x="831145" y="1392594"/>
          <a:ext cx="1806575" cy="1173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552" name="CS ChemDraw Drawing" r:id="rId9" imgW="1892300" imgH="1231900" progId="">
                  <p:embed/>
                </p:oleObj>
              </mc:Choice>
              <mc:Fallback>
                <p:oleObj name="CS ChemDraw Drawing" r:id="rId9" imgW="1892300" imgH="1231900" progId="">
                  <p:embed/>
                  <p:pic>
                    <p:nvPicPr>
                      <p:cNvPr id="0" name="Picture 6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145" y="1392594"/>
                        <a:ext cx="1806575" cy="1173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CasellaDiTesto 13"/>
          <p:cNvSpPr txBox="1"/>
          <p:nvPr/>
        </p:nvSpPr>
        <p:spPr>
          <a:xfrm>
            <a:off x="395536" y="2690336"/>
            <a:ext cx="27258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17</a:t>
            </a:r>
            <a:r>
              <a:rPr lang="el-GR" sz="1400" dirty="0"/>
              <a:t>β</a:t>
            </a:r>
            <a:r>
              <a:rPr lang="it-IT" sz="1400" dirty="0"/>
              <a:t>-idrossiandrost-4-en-3-one</a:t>
            </a:r>
          </a:p>
          <a:p>
            <a:pPr algn="ctr"/>
            <a:endParaRPr lang="it-IT" sz="1400" dirty="0"/>
          </a:p>
          <a:p>
            <a:pPr algn="ctr"/>
            <a:r>
              <a:rPr lang="it-IT" sz="1400" dirty="0"/>
              <a:t>Testosterone</a:t>
            </a:r>
          </a:p>
        </p:txBody>
      </p:sp>
      <p:sp>
        <p:nvSpPr>
          <p:cNvPr id="15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Nomenclatura gruppi funzionali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03648" y="4005064"/>
            <a:ext cx="3019067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33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838200"/>
          </a:xfrm>
        </p:spPr>
        <p:txBody>
          <a:bodyPr/>
          <a:lstStyle/>
          <a:p>
            <a:r>
              <a:rPr lang="it-IT" dirty="0"/>
              <a:t>Stereochimica </a:t>
            </a:r>
            <a:r>
              <a:rPr lang="it-IT" sz="2400" dirty="0"/>
              <a:t>(prefissi)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052736"/>
            <a:ext cx="8812088" cy="4525963"/>
          </a:xfrm>
        </p:spPr>
        <p:txBody>
          <a:bodyPr>
            <a:normAutofit/>
          </a:bodyPr>
          <a:lstStyle/>
          <a:p>
            <a:r>
              <a:rPr lang="it-IT" sz="1900" b="1" dirty="0"/>
              <a:t>ALLO </a:t>
            </a:r>
            <a:r>
              <a:rPr lang="it-IT" sz="1900" dirty="0"/>
              <a:t>: indica lo stereoisomero che presenta l’H in 5</a:t>
            </a:r>
            <a:r>
              <a:rPr lang="el-GR" sz="1900" dirty="0"/>
              <a:t>α</a:t>
            </a:r>
            <a:endParaRPr lang="it-IT" sz="1900" dirty="0"/>
          </a:p>
          <a:p>
            <a:pPr algn="just"/>
            <a:r>
              <a:rPr lang="it-IT" sz="1900" b="1" dirty="0"/>
              <a:t>EPI</a:t>
            </a:r>
            <a:r>
              <a:rPr lang="it-IT" sz="1900" dirty="0"/>
              <a:t> : indica l’inversione configurazionale di un OH in uno steroide rispetto all’isomero naturale o tipico</a:t>
            </a:r>
          </a:p>
          <a:p>
            <a:endParaRPr lang="it-IT" sz="1900" dirty="0"/>
          </a:p>
          <a:p>
            <a:endParaRPr lang="it-IT" sz="1900" dirty="0"/>
          </a:p>
          <a:p>
            <a:endParaRPr lang="it-IT" sz="1900" dirty="0"/>
          </a:p>
          <a:p>
            <a:pPr marL="0" indent="0">
              <a:buNone/>
            </a:pPr>
            <a:endParaRPr lang="it-IT" sz="1900" dirty="0"/>
          </a:p>
          <a:p>
            <a:pPr marL="0" indent="0">
              <a:buNone/>
            </a:pPr>
            <a:endParaRPr lang="it-IT" sz="1900" dirty="0"/>
          </a:p>
          <a:p>
            <a:pPr algn="just"/>
            <a:r>
              <a:rPr lang="it-IT" sz="1900" b="1" dirty="0"/>
              <a:t>ISO</a:t>
            </a:r>
            <a:r>
              <a:rPr lang="it-IT" sz="1900" dirty="0"/>
              <a:t> : indica l’inversione configurazionale di un centro chirale in uno steroide, rispetto all’isomero naturale o tipico</a:t>
            </a:r>
          </a:p>
          <a:p>
            <a:pPr algn="just"/>
            <a:r>
              <a:rPr lang="it-IT" sz="1900" b="1" dirty="0"/>
              <a:t>SECO</a:t>
            </a:r>
            <a:r>
              <a:rPr lang="it-IT" sz="1900" dirty="0"/>
              <a:t> : struttura derivante dall’apertura di un ciclo della molecola di uno steroide (Vitamina D3, </a:t>
            </a:r>
            <a:r>
              <a:rPr lang="it-IT" sz="1900" dirty="0" err="1"/>
              <a:t>colecalciferolo</a:t>
            </a:r>
            <a:r>
              <a:rPr lang="it-IT" sz="1900" dirty="0"/>
              <a:t>)</a:t>
            </a:r>
            <a:endParaRPr lang="en-US" sz="19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524000" y="3429000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/>
              <a:t>Deidroandrosterone</a:t>
            </a:r>
            <a:endParaRPr lang="it-IT" sz="14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419600" y="3429000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/>
              <a:t>Deidro</a:t>
            </a:r>
            <a:r>
              <a:rPr lang="it-IT" sz="1400" b="1" dirty="0" err="1">
                <a:solidFill>
                  <a:srgbClr val="FF0000"/>
                </a:solidFill>
              </a:rPr>
              <a:t>epi</a:t>
            </a:r>
            <a:r>
              <a:rPr lang="it-IT" sz="1400" dirty="0" err="1"/>
              <a:t>androsterone</a:t>
            </a:r>
            <a:endParaRPr lang="it-IT" sz="1400" dirty="0"/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8178381"/>
              </p:ext>
            </p:extLst>
          </p:nvPr>
        </p:nvGraphicFramePr>
        <p:xfrm>
          <a:off x="683568" y="5165873"/>
          <a:ext cx="2735263" cy="1287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2164" name="CS ChemDraw Drawing" r:id="rId3" imgW="2870200" imgH="1358900" progId="">
                  <p:embed/>
                </p:oleObj>
              </mc:Choice>
              <mc:Fallback>
                <p:oleObj name="CS ChemDraw Drawing" r:id="rId3" imgW="2870200" imgH="1358900" progId="">
                  <p:embed/>
                  <p:pic>
                    <p:nvPicPr>
                      <p:cNvPr id="0" name="Picture 2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5165873"/>
                        <a:ext cx="2735263" cy="1287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9407169"/>
              </p:ext>
            </p:extLst>
          </p:nvPr>
        </p:nvGraphicFramePr>
        <p:xfrm>
          <a:off x="5278438" y="4797152"/>
          <a:ext cx="2332037" cy="198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2165" name="CS ChemDraw Drawing" r:id="rId5" imgW="2438400" imgH="2082800" progId="">
                  <p:embed/>
                </p:oleObj>
              </mc:Choice>
              <mc:Fallback>
                <p:oleObj name="CS ChemDraw Drawing" r:id="rId5" imgW="2438400" imgH="2082800" progId="">
                  <p:embed/>
                  <p:pic>
                    <p:nvPicPr>
                      <p:cNvPr id="0" name="Picture 2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8438" y="4797152"/>
                        <a:ext cx="2332037" cy="1989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1403648" y="6361583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Colesta-5,7-dien-3</a:t>
            </a:r>
            <a:r>
              <a:rPr lang="el-GR" sz="1400" dirty="0"/>
              <a:t>β</a:t>
            </a:r>
            <a:r>
              <a:rPr lang="it-IT" sz="1400" dirty="0"/>
              <a:t>-</a:t>
            </a:r>
            <a:r>
              <a:rPr lang="it-IT" sz="1400" dirty="0" err="1"/>
              <a:t>olo</a:t>
            </a:r>
            <a:endParaRPr lang="it-IT" sz="1400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6012160" y="614614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(3</a:t>
            </a:r>
            <a:r>
              <a:rPr lang="el-GR" sz="1400" dirty="0"/>
              <a:t>β</a:t>
            </a:r>
            <a:r>
              <a:rPr lang="it-IT" sz="1400" dirty="0"/>
              <a:t>,5Z,7E)-9,10-Seco-colesta-5,7,10(19)-trien-3-olo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0" y="2209800"/>
            <a:ext cx="1866900" cy="1202553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5400" y="2209800"/>
            <a:ext cx="1828800" cy="117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522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dirty="0" err="1"/>
              <a:t>retrosteroidi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15475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000" dirty="0"/>
              <a:t>Il </a:t>
            </a:r>
            <a:r>
              <a:rPr lang="it-IT" sz="2000" dirty="0" err="1"/>
              <a:t>didrogesterone</a:t>
            </a:r>
            <a:r>
              <a:rPr lang="it-IT" sz="2000" dirty="0"/>
              <a:t> viene detto anche 6-deidro-retro-progesterone, tale prefisso non viene utilizzato nella nomenclatura internazionale che invece assegna i centri di asimmetria.</a:t>
            </a:r>
            <a:endParaRPr lang="en-US" sz="20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46092" y="3935318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Progesterone</a:t>
            </a:r>
          </a:p>
          <a:p>
            <a:pPr algn="ctr"/>
            <a:endParaRPr lang="it-IT" sz="1400" dirty="0"/>
          </a:p>
          <a:p>
            <a:pPr algn="ctr"/>
            <a:r>
              <a:rPr lang="it-IT" sz="1400" dirty="0"/>
              <a:t>Pregn-4-en-3,20-dione</a:t>
            </a:r>
          </a:p>
          <a:p>
            <a:pPr algn="ctr"/>
            <a:endParaRPr lang="it-IT" sz="14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259632" y="3934737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/>
              <a:t>Didrogesterone</a:t>
            </a:r>
            <a:endParaRPr lang="it-IT" sz="1400" dirty="0"/>
          </a:p>
          <a:p>
            <a:pPr algn="ctr"/>
            <a:r>
              <a:rPr lang="it-IT" sz="1400" dirty="0">
                <a:solidFill>
                  <a:srgbClr val="FF0000"/>
                </a:solidFill>
              </a:rPr>
              <a:t>6-deidro-retro-progesterone</a:t>
            </a:r>
          </a:p>
          <a:p>
            <a:pPr algn="ctr"/>
            <a:r>
              <a:rPr lang="it-IT" sz="1400" dirty="0"/>
              <a:t>9</a:t>
            </a:r>
            <a:r>
              <a:rPr lang="el-GR" sz="1400" dirty="0"/>
              <a:t>β</a:t>
            </a:r>
            <a:r>
              <a:rPr lang="it-IT" sz="1400" dirty="0"/>
              <a:t>,10</a:t>
            </a:r>
            <a:r>
              <a:rPr lang="el-GR" sz="1400" dirty="0"/>
              <a:t>α</a:t>
            </a:r>
            <a:r>
              <a:rPr lang="it-IT" sz="1400" dirty="0"/>
              <a:t>-Pregn-4,6-dien-3,20-dione</a:t>
            </a:r>
          </a:p>
          <a:p>
            <a:pPr algn="ctr"/>
            <a:endParaRPr lang="it-IT" sz="1400" dirty="0"/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4953000"/>
            <a:ext cx="3228219" cy="12954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4648200"/>
            <a:ext cx="2590800" cy="1913206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8737600" y="5511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2564904"/>
            <a:ext cx="1971668" cy="1388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7704" y="2557048"/>
            <a:ext cx="2016224" cy="1448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31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-171400"/>
            <a:ext cx="8686800" cy="1628800"/>
          </a:xfrm>
        </p:spPr>
        <p:txBody>
          <a:bodyPr>
            <a:normAutofit/>
          </a:bodyPr>
          <a:lstStyle/>
          <a:p>
            <a:pPr>
              <a:spcAft>
                <a:spcPts val="6600"/>
              </a:spcAft>
            </a:pPr>
            <a:r>
              <a:rPr lang="it-IT" dirty="0" err="1"/>
              <a:t>Eterosteroidi</a:t>
            </a:r>
            <a:endParaRPr lang="en-US" sz="2800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7666506"/>
              </p:ext>
            </p:extLst>
          </p:nvPr>
        </p:nvGraphicFramePr>
        <p:xfrm>
          <a:off x="400414" y="1648779"/>
          <a:ext cx="1814512" cy="1328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68" name="CS ChemDraw Drawing" r:id="rId3" imgW="1905000" imgH="1397000" progId="">
                  <p:embed/>
                </p:oleObj>
              </mc:Choice>
              <mc:Fallback>
                <p:oleObj name="CS ChemDraw Drawing" r:id="rId3" imgW="1905000" imgH="1397000" progId="">
                  <p:embed/>
                  <p:pic>
                    <p:nvPicPr>
                      <p:cNvPr id="0" name="Picture 9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414" y="1648779"/>
                        <a:ext cx="1814512" cy="1328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-32095" y="3020657"/>
            <a:ext cx="27258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3-idrossi-6-aza-estra-1,3,5(10)-trien-17-one</a:t>
            </a:r>
          </a:p>
          <a:p>
            <a:pPr algn="ctr"/>
            <a:r>
              <a:rPr lang="it-IT" sz="1400" dirty="0">
                <a:solidFill>
                  <a:srgbClr val="FF0000"/>
                </a:solidFill>
              </a:rPr>
              <a:t>6-azaestrone</a:t>
            </a: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905562"/>
              </p:ext>
            </p:extLst>
          </p:nvPr>
        </p:nvGraphicFramePr>
        <p:xfrm>
          <a:off x="3482975" y="1662113"/>
          <a:ext cx="1804988" cy="134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69" name="CS ChemDraw Drawing" r:id="rId5" imgW="1892300" imgH="1409700" progId="">
                  <p:embed/>
                </p:oleObj>
              </mc:Choice>
              <mc:Fallback>
                <p:oleObj name="CS ChemDraw Drawing" r:id="rId5" imgW="1892300" imgH="1409700" progId="">
                  <p:embed/>
                  <p:pic>
                    <p:nvPicPr>
                      <p:cNvPr id="0" name="Picture 9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2975" y="1662113"/>
                        <a:ext cx="1804988" cy="1349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3045441" y="3043121"/>
            <a:ext cx="272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17</a:t>
            </a:r>
            <a:r>
              <a:rPr lang="el-GR" sz="1400" dirty="0"/>
              <a:t>β</a:t>
            </a:r>
            <a:r>
              <a:rPr lang="it-IT" sz="1400" dirty="0"/>
              <a:t>-idrossi-6metil-6-aza-estra-4,8(14)-dien-3-one</a:t>
            </a:r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088613"/>
              </p:ext>
            </p:extLst>
          </p:nvPr>
        </p:nvGraphicFramePr>
        <p:xfrm>
          <a:off x="6660232" y="1196752"/>
          <a:ext cx="145732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70" name="CS ChemDraw Drawing" r:id="rId7" imgW="1524000" imgH="1879600" progId="">
                  <p:embed/>
                </p:oleObj>
              </mc:Choice>
              <mc:Fallback>
                <p:oleObj name="CS ChemDraw Drawing" r:id="rId7" imgW="1524000" imgH="1879600" progId="">
                  <p:embed/>
                  <p:pic>
                    <p:nvPicPr>
                      <p:cNvPr id="0" name="Picture 9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1196752"/>
                        <a:ext cx="1457325" cy="1801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6047676" y="3075239"/>
            <a:ext cx="272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A-nor-3-fenil-2,3-diaza-estra-1,5 (10),8,14-tetraen-17-one</a:t>
            </a:r>
          </a:p>
        </p:txBody>
      </p:sp>
      <p:sp>
        <p:nvSpPr>
          <p:cNvPr id="11" name="Titolo 1"/>
          <p:cNvSpPr txBox="1">
            <a:spLocks/>
          </p:cNvSpPr>
          <p:nvPr/>
        </p:nvSpPr>
        <p:spPr>
          <a:xfrm>
            <a:off x="323528" y="576064"/>
            <a:ext cx="8686800" cy="1628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600"/>
              </a:spcAft>
            </a:pPr>
            <a:r>
              <a:rPr lang="it-IT" sz="2400" dirty="0" err="1"/>
              <a:t>azasteroidi</a:t>
            </a:r>
            <a:endParaRPr lang="en-US" sz="1800" dirty="0"/>
          </a:p>
        </p:txBody>
      </p:sp>
      <p:sp>
        <p:nvSpPr>
          <p:cNvPr id="12" name="Titolo 1"/>
          <p:cNvSpPr txBox="1">
            <a:spLocks/>
          </p:cNvSpPr>
          <p:nvPr/>
        </p:nvSpPr>
        <p:spPr>
          <a:xfrm>
            <a:off x="323528" y="3168352"/>
            <a:ext cx="8686800" cy="1628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600"/>
              </a:spcAft>
            </a:pPr>
            <a:r>
              <a:rPr lang="it-IT" sz="2400" dirty="0" err="1"/>
              <a:t>Ossasteroidi</a:t>
            </a:r>
            <a:r>
              <a:rPr lang="it-IT" sz="2400" dirty="0"/>
              <a:t>                                       </a:t>
            </a:r>
            <a:r>
              <a:rPr lang="it-IT" sz="2400" dirty="0" err="1"/>
              <a:t>tiasteroidi</a:t>
            </a:r>
            <a:endParaRPr lang="en-US" sz="1800" dirty="0"/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3174545"/>
              </p:ext>
            </p:extLst>
          </p:nvPr>
        </p:nvGraphicFramePr>
        <p:xfrm>
          <a:off x="388938" y="4332288"/>
          <a:ext cx="1887537" cy="1252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71" name="CS ChemDraw Drawing" r:id="rId9" imgW="1981200" imgH="1308100" progId="">
                  <p:embed/>
                </p:oleObj>
              </mc:Choice>
              <mc:Fallback>
                <p:oleObj name="CS ChemDraw Drawing" r:id="rId9" imgW="1981200" imgH="1308100" progId="">
                  <p:embed/>
                  <p:pic>
                    <p:nvPicPr>
                      <p:cNvPr id="0" name="Picture 9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938" y="4332288"/>
                        <a:ext cx="1887537" cy="1252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asellaDiTesto 15"/>
          <p:cNvSpPr txBox="1"/>
          <p:nvPr/>
        </p:nvSpPr>
        <p:spPr>
          <a:xfrm>
            <a:off x="115816" y="5786680"/>
            <a:ext cx="272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3-metossi-6-ossa-D-omoestra-1,3,5(10)-trien-17-one</a:t>
            </a:r>
          </a:p>
        </p:txBody>
      </p:sp>
      <p:graphicFrame>
        <p:nvGraphicFramePr>
          <p:cNvPr id="17" name="Ogget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6482885"/>
              </p:ext>
            </p:extLst>
          </p:nvPr>
        </p:nvGraphicFramePr>
        <p:xfrm>
          <a:off x="3452167" y="4432300"/>
          <a:ext cx="1839913" cy="119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72" name="CS ChemDraw Drawing" r:id="rId11" imgW="1930400" imgH="1257300" progId="">
                  <p:embed/>
                </p:oleObj>
              </mc:Choice>
              <mc:Fallback>
                <p:oleObj name="CS ChemDraw Drawing" r:id="rId11" imgW="1930400" imgH="1257300" progId="">
                  <p:embed/>
                  <p:pic>
                    <p:nvPicPr>
                      <p:cNvPr id="0" name="Picture 9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2167" y="4432300"/>
                        <a:ext cx="1839913" cy="1195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3070300" y="5786100"/>
            <a:ext cx="272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3-metossi-6-tiaestra-1,3,5(10)-trien-17-one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5977144" y="5798751"/>
            <a:ext cx="3033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18-aceti-l3-metossi-6-tia-18-aza-D-omoestra-1,3,5(10),8-tetraen-17-one</a:t>
            </a:r>
          </a:p>
        </p:txBody>
      </p:sp>
      <p:graphicFrame>
        <p:nvGraphicFramePr>
          <p:cNvPr id="21" name="Oggetto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874461"/>
              </p:ext>
            </p:extLst>
          </p:nvPr>
        </p:nvGraphicFramePr>
        <p:xfrm>
          <a:off x="6443663" y="4149080"/>
          <a:ext cx="1887537" cy="148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73" name="CS ChemDraw Drawing" r:id="rId13" imgW="1981200" imgH="1562100" progId="">
                  <p:embed/>
                </p:oleObj>
              </mc:Choice>
              <mc:Fallback>
                <p:oleObj name="CS ChemDraw Drawing" r:id="rId13" imgW="1981200" imgH="1562100" progId="">
                  <p:embed/>
                  <p:pic>
                    <p:nvPicPr>
                      <p:cNvPr id="0" name="Picture 9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3663" y="4149080"/>
                        <a:ext cx="1887537" cy="148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231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colesterolo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274242"/>
            <a:ext cx="8686800" cy="302696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000" dirty="0"/>
              <a:t>È il principale sterolo animale in quanto presente come costituente nelle membrane cellulari animali. </a:t>
            </a:r>
          </a:p>
          <a:p>
            <a:pPr marL="0" indent="0" algn="just">
              <a:buNone/>
            </a:pPr>
            <a:r>
              <a:rPr lang="it-IT" sz="2000" dirty="0"/>
              <a:t>Essendo particolarmente concentrato nel cervello e nel midollo spinale viene estratto per essere utilizzato come punto di partenza nella sintesi  parziale dei farmaci steroidei.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27" y="4116660"/>
            <a:ext cx="4238625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025" y="4141465"/>
            <a:ext cx="220980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3278692"/>
              </p:ext>
            </p:extLst>
          </p:nvPr>
        </p:nvGraphicFramePr>
        <p:xfrm>
          <a:off x="3494583" y="1268760"/>
          <a:ext cx="1941513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52" name="CS ChemDraw Drawing" r:id="rId5" imgW="2603500" imgH="1308100" progId="">
                  <p:embed/>
                </p:oleObj>
              </mc:Choice>
              <mc:Fallback>
                <p:oleObj name="CS ChemDraw Drawing" r:id="rId5" imgW="2603500" imgH="1308100" progId="">
                  <p:embed/>
                  <p:pic>
                    <p:nvPicPr>
                      <p:cNvPr id="0" name="Picture 3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4583" y="1268760"/>
                        <a:ext cx="1941513" cy="974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2010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11488"/>
            <a:ext cx="8686800" cy="841248"/>
          </a:xfrm>
        </p:spPr>
        <p:txBody>
          <a:bodyPr/>
          <a:lstStyle/>
          <a:p>
            <a:r>
              <a:rPr lang="it-IT" dirty="0"/>
              <a:t>Biosintesi colesterolo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004313"/>
              </p:ext>
            </p:extLst>
          </p:nvPr>
        </p:nvGraphicFramePr>
        <p:xfrm>
          <a:off x="899592" y="1338921"/>
          <a:ext cx="7272808" cy="5314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69" name="CS ChemDraw Drawing" r:id="rId3" imgW="11785600" imgH="8610600" progId="">
                  <p:embed/>
                </p:oleObj>
              </mc:Choice>
              <mc:Fallback>
                <p:oleObj name="CS ChemDraw Drawing" r:id="rId3" imgW="11785600" imgH="8610600" progId="">
                  <p:embed/>
                  <p:pic>
                    <p:nvPicPr>
                      <p:cNvPr id="0" name="Picture 3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1338921"/>
                        <a:ext cx="7272808" cy="53142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5292080" y="640799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COLESTEROLO</a:t>
            </a:r>
          </a:p>
        </p:txBody>
      </p:sp>
    </p:spTree>
    <p:extLst>
      <p:ext uri="{BB962C8B-B14F-4D97-AF65-F5344CB8AC3E}">
        <p14:creationId xmlns:p14="http://schemas.microsoft.com/office/powerpoint/2010/main" val="701171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476672"/>
            <a:ext cx="8686800" cy="821776"/>
          </a:xfrm>
        </p:spPr>
        <p:txBody>
          <a:bodyPr>
            <a:normAutofit/>
          </a:bodyPr>
          <a:lstStyle/>
          <a:p>
            <a:r>
              <a:rPr lang="en-US" sz="2800" dirty="0" err="1"/>
              <a:t>Ruolo</a:t>
            </a:r>
            <a:r>
              <a:rPr lang="en-US" sz="2800" dirty="0"/>
              <a:t> del </a:t>
            </a:r>
            <a:r>
              <a:rPr lang="en-US" sz="2800" dirty="0" err="1"/>
              <a:t>colesterolo</a:t>
            </a:r>
            <a:r>
              <a:rPr lang="en-US" sz="2800" dirty="0"/>
              <a:t> e </a:t>
            </a:r>
            <a:r>
              <a:rPr lang="en-US" sz="2800" dirty="0" err="1"/>
              <a:t>suoi</a:t>
            </a:r>
            <a:r>
              <a:rPr lang="en-US" sz="2800" dirty="0"/>
              <a:t> </a:t>
            </a:r>
            <a:r>
              <a:rPr lang="en-US" sz="2800" dirty="0" err="1"/>
              <a:t>trasportatori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41277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solidFill>
                  <a:srgbClr val="0000FF"/>
                </a:solidFill>
              </a:rPr>
              <a:t>Il </a:t>
            </a:r>
            <a:r>
              <a:rPr lang="en-US" b="1" dirty="0" err="1">
                <a:solidFill>
                  <a:srgbClr val="0000FF"/>
                </a:solidFill>
              </a:rPr>
              <a:t>colesterolo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è</a:t>
            </a:r>
            <a:r>
              <a:rPr lang="en-US" b="1" dirty="0">
                <a:solidFill>
                  <a:srgbClr val="0000FF"/>
                </a:solidFill>
              </a:rPr>
              <a:t> un </a:t>
            </a:r>
            <a:r>
              <a:rPr lang="en-US" b="1" dirty="0" err="1">
                <a:solidFill>
                  <a:srgbClr val="0000FF"/>
                </a:solidFill>
              </a:rPr>
              <a:t>costituente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della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membrana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cellulare</a:t>
            </a:r>
            <a:r>
              <a:rPr lang="en-US" b="1" dirty="0">
                <a:solidFill>
                  <a:srgbClr val="0000FF"/>
                </a:solidFill>
              </a:rPr>
              <a:t> (</a:t>
            </a:r>
            <a:r>
              <a:rPr lang="en-US" b="1" dirty="0" err="1">
                <a:solidFill>
                  <a:srgbClr val="0000FF"/>
                </a:solidFill>
              </a:rPr>
              <a:t>conferisce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rigidità</a:t>
            </a:r>
            <a:r>
              <a:rPr lang="en-US" b="1" dirty="0">
                <a:solidFill>
                  <a:srgbClr val="0000FF"/>
                </a:solidFill>
              </a:rPr>
              <a:t>) </a:t>
            </a:r>
            <a:r>
              <a:rPr lang="en-US" b="1" dirty="0" err="1">
                <a:solidFill>
                  <a:srgbClr val="0000FF"/>
                </a:solidFill>
              </a:rPr>
              <a:t>ed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è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il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precursore</a:t>
            </a:r>
            <a:r>
              <a:rPr lang="en-US" b="1" dirty="0">
                <a:solidFill>
                  <a:srgbClr val="0000FF"/>
                </a:solidFill>
              </a:rPr>
              <a:t> di </a:t>
            </a:r>
            <a:r>
              <a:rPr lang="en-US" b="1" dirty="0" err="1">
                <a:solidFill>
                  <a:srgbClr val="0000FF"/>
                </a:solidFill>
              </a:rPr>
              <a:t>acidi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biliari</a:t>
            </a:r>
            <a:r>
              <a:rPr lang="en-US" b="1" dirty="0">
                <a:solidFill>
                  <a:srgbClr val="0000FF"/>
                </a:solidFill>
              </a:rPr>
              <a:t> e </a:t>
            </a:r>
            <a:r>
              <a:rPr lang="en-US" b="1" dirty="0" err="1">
                <a:solidFill>
                  <a:srgbClr val="0000FF"/>
                </a:solidFill>
              </a:rPr>
              <a:t>ormoni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steroidei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560" y="1988840"/>
            <a:ext cx="597342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0000FF"/>
                </a:solidFill>
              </a:rPr>
              <a:t>Trasportatodi</a:t>
            </a:r>
            <a:r>
              <a:rPr lang="en-US" b="1" dirty="0">
                <a:solidFill>
                  <a:srgbClr val="0000FF"/>
                </a:solidFill>
              </a:rPr>
              <a:t> di </a:t>
            </a:r>
            <a:r>
              <a:rPr lang="en-US" b="1" dirty="0" err="1">
                <a:solidFill>
                  <a:srgbClr val="0000FF"/>
                </a:solidFill>
              </a:rPr>
              <a:t>Trigliceridi</a:t>
            </a:r>
            <a:r>
              <a:rPr lang="en-US" b="1" dirty="0">
                <a:solidFill>
                  <a:srgbClr val="0000FF"/>
                </a:solidFill>
              </a:rPr>
              <a:t>: CHILOMICRONI</a:t>
            </a:r>
          </a:p>
          <a:p>
            <a:r>
              <a:rPr lang="en-US" b="1" dirty="0">
                <a:solidFill>
                  <a:srgbClr val="FF0000"/>
                </a:solidFill>
              </a:rPr>
              <a:t>VLDL (very low)</a:t>
            </a:r>
          </a:p>
          <a:p>
            <a:r>
              <a:rPr lang="en-US" b="1" dirty="0">
                <a:solidFill>
                  <a:srgbClr val="FF0000"/>
                </a:solidFill>
              </a:rPr>
              <a:t>IDL (intermediate)</a:t>
            </a:r>
          </a:p>
          <a:p>
            <a:r>
              <a:rPr lang="en-US" b="1" dirty="0">
                <a:solidFill>
                  <a:srgbClr val="FF0000"/>
                </a:solidFill>
              </a:rPr>
              <a:t>LDL (low)</a:t>
            </a:r>
          </a:p>
          <a:p>
            <a:r>
              <a:rPr lang="en-US" b="1" dirty="0">
                <a:solidFill>
                  <a:srgbClr val="FF0000"/>
                </a:solidFill>
              </a:rPr>
              <a:t>HDL (high)</a:t>
            </a:r>
          </a:p>
          <a:p>
            <a:r>
              <a:rPr lang="en-US" b="1" dirty="0">
                <a:solidFill>
                  <a:srgbClr val="800080"/>
                </a:solidFill>
              </a:rPr>
              <a:t>Il </a:t>
            </a:r>
            <a:r>
              <a:rPr lang="en-US" b="1" dirty="0" err="1">
                <a:solidFill>
                  <a:srgbClr val="800080"/>
                </a:solidFill>
              </a:rPr>
              <a:t>colesterolo</a:t>
            </a:r>
            <a:r>
              <a:rPr lang="en-US" b="1" dirty="0">
                <a:solidFill>
                  <a:srgbClr val="800080"/>
                </a:solidFill>
              </a:rPr>
              <a:t> e </a:t>
            </a:r>
            <a:r>
              <a:rPr lang="en-US" b="1" dirty="0" err="1">
                <a:solidFill>
                  <a:srgbClr val="800080"/>
                </a:solidFill>
              </a:rPr>
              <a:t>trasportato</a:t>
            </a:r>
            <a:r>
              <a:rPr lang="en-US" b="1" dirty="0">
                <a:solidFill>
                  <a:srgbClr val="800080"/>
                </a:solidFill>
              </a:rPr>
              <a:t> </a:t>
            </a:r>
            <a:r>
              <a:rPr lang="en-US" b="1" dirty="0" err="1">
                <a:solidFill>
                  <a:srgbClr val="800080"/>
                </a:solidFill>
              </a:rPr>
              <a:t>principalmente</a:t>
            </a:r>
            <a:r>
              <a:rPr lang="en-US" b="1" dirty="0">
                <a:solidFill>
                  <a:srgbClr val="800080"/>
                </a:solidFill>
              </a:rPr>
              <a:t> da HDL e LDL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3717032"/>
            <a:ext cx="86637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LDL: Dal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Fegato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ai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tessuti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.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Possono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depositare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a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livello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delle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arterie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(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colesterolo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cattivo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)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HDL: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dai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tessuti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al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fegato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Rimuovono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dai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tessuti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(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colesterolo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buono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)</a:t>
            </a:r>
          </a:p>
          <a:p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4365104"/>
            <a:ext cx="80875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Il </a:t>
            </a:r>
            <a:r>
              <a:rPr lang="en-US" sz="2400" b="1" dirty="0" err="1">
                <a:solidFill>
                  <a:srgbClr val="0000FF"/>
                </a:solidFill>
              </a:rPr>
              <a:t>colesterolo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totale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è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dato</a:t>
            </a:r>
            <a:r>
              <a:rPr lang="en-US" sz="2400" b="1" dirty="0">
                <a:solidFill>
                  <a:srgbClr val="0000FF"/>
                </a:solidFill>
              </a:rPr>
              <a:t> da HDL e LDL. Il </a:t>
            </a:r>
            <a:r>
              <a:rPr lang="en-US" sz="2400" b="1" dirty="0" err="1">
                <a:solidFill>
                  <a:srgbClr val="0000FF"/>
                </a:solidFill>
              </a:rPr>
              <a:t>valore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che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conta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realmente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è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il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rapporto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tra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colesterolo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totale</a:t>
            </a:r>
            <a:r>
              <a:rPr lang="en-US" sz="2400" b="1" dirty="0">
                <a:solidFill>
                  <a:srgbClr val="0000FF"/>
                </a:solidFill>
              </a:rPr>
              <a:t> e HDL </a:t>
            </a:r>
            <a:r>
              <a:rPr lang="en-US" sz="2400" b="1" dirty="0" err="1">
                <a:solidFill>
                  <a:srgbClr val="0000FF"/>
                </a:solidFill>
              </a:rPr>
              <a:t>che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deve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essere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compreso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tra</a:t>
            </a:r>
            <a:r>
              <a:rPr lang="en-US" sz="2400" b="1" dirty="0">
                <a:solidFill>
                  <a:srgbClr val="0000FF"/>
                </a:solidFill>
              </a:rPr>
              <a:t> 4.5-5</a:t>
            </a:r>
          </a:p>
          <a:p>
            <a:r>
              <a:rPr lang="en-US" sz="2400" b="1" dirty="0" err="1">
                <a:solidFill>
                  <a:srgbClr val="0000FF"/>
                </a:solidFill>
              </a:rPr>
              <a:t>Es</a:t>
            </a:r>
            <a:r>
              <a:rPr lang="en-US" sz="2400" b="1" dirty="0">
                <a:solidFill>
                  <a:srgbClr val="0000FF"/>
                </a:solidFill>
              </a:rPr>
              <a:t>:</a:t>
            </a:r>
          </a:p>
          <a:p>
            <a:r>
              <a:rPr lang="en-US" sz="2400" dirty="0" err="1">
                <a:solidFill>
                  <a:srgbClr val="0000FF"/>
                </a:solidFill>
              </a:rPr>
              <a:t>Totale</a:t>
            </a:r>
            <a:r>
              <a:rPr lang="en-US" sz="2400" dirty="0">
                <a:solidFill>
                  <a:srgbClr val="0000FF"/>
                </a:solidFill>
              </a:rPr>
              <a:t> 250, HDL 80: </a:t>
            </a:r>
            <a:r>
              <a:rPr lang="en-US" sz="2400" dirty="0" err="1">
                <a:solidFill>
                  <a:srgbClr val="0000FF"/>
                </a:solidFill>
              </a:rPr>
              <a:t>rapporto</a:t>
            </a:r>
            <a:r>
              <a:rPr lang="en-US" sz="2400" dirty="0">
                <a:solidFill>
                  <a:srgbClr val="0000FF"/>
                </a:solidFill>
              </a:rPr>
              <a:t> 3.1 </a:t>
            </a:r>
            <a:r>
              <a:rPr lang="en-US" sz="2400" dirty="0" err="1">
                <a:solidFill>
                  <a:srgbClr val="0000FF"/>
                </a:solidFill>
              </a:rPr>
              <a:t>valore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nella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norma</a:t>
            </a:r>
            <a:endParaRPr lang="en-US" sz="2400" dirty="0">
              <a:solidFill>
                <a:srgbClr val="0000FF"/>
              </a:solidFill>
            </a:endParaRPr>
          </a:p>
          <a:p>
            <a:r>
              <a:rPr lang="en-US" sz="2400" dirty="0" err="1">
                <a:solidFill>
                  <a:srgbClr val="0000FF"/>
                </a:solidFill>
              </a:rPr>
              <a:t>Totale</a:t>
            </a:r>
            <a:r>
              <a:rPr lang="en-US" sz="2400" dirty="0">
                <a:solidFill>
                  <a:srgbClr val="0000FF"/>
                </a:solidFill>
              </a:rPr>
              <a:t> 250, HDL 40: </a:t>
            </a:r>
            <a:r>
              <a:rPr lang="en-US" sz="2400" dirty="0" err="1">
                <a:solidFill>
                  <a:srgbClr val="0000FF"/>
                </a:solidFill>
              </a:rPr>
              <a:t>rapporto</a:t>
            </a:r>
            <a:r>
              <a:rPr lang="en-US" sz="2400" dirty="0">
                <a:solidFill>
                  <a:srgbClr val="0000FF"/>
                </a:solidFill>
              </a:rPr>
              <a:t> 6 </a:t>
            </a:r>
            <a:r>
              <a:rPr lang="en-US" sz="2400" dirty="0" err="1">
                <a:solidFill>
                  <a:srgbClr val="0000FF"/>
                </a:solidFill>
              </a:rPr>
              <a:t>valore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elevato</a:t>
            </a:r>
            <a:r>
              <a:rPr lang="en-US" sz="2400" dirty="0">
                <a:solidFill>
                  <a:srgbClr val="0000FF"/>
                </a:solidFill>
              </a:rPr>
              <a:t> a </a:t>
            </a:r>
            <a:r>
              <a:rPr lang="en-US" sz="2400" dirty="0" err="1">
                <a:solidFill>
                  <a:srgbClr val="0000FF"/>
                </a:solidFill>
              </a:rPr>
              <a:t>rischio</a:t>
            </a:r>
            <a:endParaRPr lang="en-US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2464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842248" cy="841248"/>
          </a:xfrm>
        </p:spPr>
        <p:txBody>
          <a:bodyPr>
            <a:normAutofit/>
          </a:bodyPr>
          <a:lstStyle/>
          <a:p>
            <a:r>
              <a:rPr lang="en-US" sz="2800" dirty="0" err="1"/>
              <a:t>Ruolo</a:t>
            </a:r>
            <a:r>
              <a:rPr lang="en-US" sz="2800" dirty="0"/>
              <a:t> del </a:t>
            </a:r>
            <a:r>
              <a:rPr lang="en-US" sz="2800" dirty="0" err="1"/>
              <a:t>colesterolo</a:t>
            </a:r>
            <a:r>
              <a:rPr lang="en-US" sz="2800" dirty="0"/>
              <a:t> e </a:t>
            </a:r>
            <a:r>
              <a:rPr lang="en-US" sz="2800" dirty="0" err="1"/>
              <a:t>suoi</a:t>
            </a:r>
            <a:r>
              <a:rPr lang="en-US" sz="2800" dirty="0"/>
              <a:t> </a:t>
            </a:r>
            <a:r>
              <a:rPr lang="en-US" sz="2800" dirty="0" err="1"/>
              <a:t>trasportatori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268760"/>
            <a:ext cx="7560840" cy="516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564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/>
              <a:t>RUOLO DEGLI acidi biliari</a:t>
            </a:r>
          </a:p>
        </p:txBody>
      </p:sp>
      <p:sp>
        <p:nvSpPr>
          <p:cNvPr id="3" name="Rettangolo 2"/>
          <p:cNvSpPr/>
          <p:nvPr/>
        </p:nvSpPr>
        <p:spPr>
          <a:xfrm>
            <a:off x="323528" y="1034151"/>
            <a:ext cx="86409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I sali biliari svolgono importanti funzioni nei processi di digestione e di assorbimento dei grassi: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ne facilitano l’emulsione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formano complessi idrosolubili con gli acidi grassi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attivano le lipasi intestinali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stimolano la </a:t>
            </a:r>
            <a:r>
              <a:rPr lang="it-IT" sz="1600" b="1" dirty="0" err="1">
                <a:solidFill>
                  <a:schemeClr val="accent1">
                    <a:lumMod val="50000"/>
                  </a:schemeClr>
                </a:solidFill>
              </a:rPr>
              <a:t>ri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-esterificazione degli acidi grassi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stimolano la sintesi del glicerolo dal glucosio nelle cellule della mucosa intestinale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azione coleretica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</a:rPr>
              <a:t>azione batteriostatica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3429000"/>
            <a:ext cx="3238500" cy="2438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2708920"/>
            <a:ext cx="3806982" cy="407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590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/>
              <a:t>Biosintesi acidi biliari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124744"/>
            <a:ext cx="7272808" cy="547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4463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/>
              <a:t>Biosintesi e ruolo degli acidi biliari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340768"/>
            <a:ext cx="7164288" cy="520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983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/>
          <a:lstStyle/>
          <a:p>
            <a:r>
              <a:rPr lang="it-IT" dirty="0"/>
              <a:t>acidi biliari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196752"/>
            <a:ext cx="7560840" cy="559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9105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663" y="1519238"/>
            <a:ext cx="6162675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>
            <a:normAutofit/>
          </a:bodyPr>
          <a:lstStyle/>
          <a:p>
            <a:r>
              <a:rPr lang="it-IT" sz="3000" dirty="0"/>
              <a:t>REGOLAZIONE DELLA Biosintesi DI acidi biliari</a:t>
            </a:r>
          </a:p>
        </p:txBody>
      </p:sp>
    </p:spTree>
    <p:extLst>
      <p:ext uri="{BB962C8B-B14F-4D97-AF65-F5344CB8AC3E}">
        <p14:creationId xmlns:p14="http://schemas.microsoft.com/office/powerpoint/2010/main" val="6172734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>
            <a:normAutofit/>
          </a:bodyPr>
          <a:lstStyle/>
          <a:p>
            <a:r>
              <a:rPr lang="it-IT" sz="3000" dirty="0"/>
              <a:t>DERIVATI DI ACIDI BILIARI  COME FARMACI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484784"/>
            <a:ext cx="2736304" cy="16308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04048" y="1412776"/>
            <a:ext cx="185513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Acido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Obeticolico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3968" y="1772816"/>
            <a:ext cx="3674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Agonista</a:t>
            </a:r>
            <a:r>
              <a:rPr lang="en-US" b="1" dirty="0"/>
              <a:t>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FXR</a:t>
            </a:r>
            <a:r>
              <a:rPr lang="en-US" b="1" dirty="0"/>
              <a:t> (</a:t>
            </a:r>
            <a:r>
              <a:rPr lang="en-US" b="1" dirty="0" err="1"/>
              <a:t>farnesoid</a:t>
            </a:r>
            <a:r>
              <a:rPr lang="en-US" b="1" dirty="0"/>
              <a:t> X receptor)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31840" y="2276872"/>
            <a:ext cx="562317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/>
              <a:t>Utilizzato</a:t>
            </a:r>
            <a:r>
              <a:rPr lang="en-US" sz="1400" b="1" dirty="0"/>
              <a:t> per la </a:t>
            </a:r>
            <a:r>
              <a:rPr lang="en-US" sz="1400" b="1" dirty="0" err="1"/>
              <a:t>colangite</a:t>
            </a:r>
            <a:r>
              <a:rPr lang="en-US" sz="1400" b="1" dirty="0"/>
              <a:t> </a:t>
            </a:r>
            <a:r>
              <a:rPr lang="en-US" sz="1400" b="1" dirty="0" err="1"/>
              <a:t>biliare</a:t>
            </a:r>
            <a:r>
              <a:rPr lang="en-US" sz="1400" b="1" dirty="0"/>
              <a:t> </a:t>
            </a:r>
            <a:r>
              <a:rPr lang="en-US" sz="1400" b="1" dirty="0" err="1"/>
              <a:t>primaria</a:t>
            </a:r>
            <a:r>
              <a:rPr lang="en-US" sz="1400" b="1" dirty="0"/>
              <a:t>, </a:t>
            </a:r>
            <a:r>
              <a:rPr lang="en-US" sz="1400" b="1" dirty="0" err="1"/>
              <a:t>cirrosi</a:t>
            </a:r>
            <a:r>
              <a:rPr lang="en-US" sz="1400" b="1" dirty="0"/>
              <a:t> </a:t>
            </a:r>
            <a:r>
              <a:rPr lang="en-US" sz="1400" b="1" dirty="0" err="1"/>
              <a:t>biliare</a:t>
            </a:r>
            <a:r>
              <a:rPr lang="en-US" sz="1400" b="1" dirty="0"/>
              <a:t>, </a:t>
            </a:r>
          </a:p>
          <a:p>
            <a:r>
              <a:rPr lang="en-US" sz="1400" b="1" dirty="0" err="1"/>
              <a:t>malattia</a:t>
            </a:r>
            <a:r>
              <a:rPr lang="en-US" sz="1400" b="1" dirty="0"/>
              <a:t> autoimmune </a:t>
            </a:r>
            <a:r>
              <a:rPr lang="en-US" sz="1400" b="1" dirty="0" err="1"/>
              <a:t>che</a:t>
            </a:r>
            <a:r>
              <a:rPr lang="en-US" sz="1400" b="1" dirty="0"/>
              <a:t> </a:t>
            </a:r>
            <a:r>
              <a:rPr lang="en-US" sz="1400" b="1" dirty="0" err="1"/>
              <a:t>porta</a:t>
            </a:r>
            <a:r>
              <a:rPr lang="en-US" sz="1400" b="1" dirty="0"/>
              <a:t> a </a:t>
            </a:r>
            <a:r>
              <a:rPr lang="en-US" sz="1400" b="1" dirty="0" err="1"/>
              <a:t>cirrosi</a:t>
            </a:r>
            <a:r>
              <a:rPr lang="en-US" sz="1400" b="1" dirty="0"/>
              <a:t> </a:t>
            </a:r>
            <a:r>
              <a:rPr lang="en-US" sz="1400" b="1" dirty="0" err="1"/>
              <a:t>epatica</a:t>
            </a:r>
            <a:r>
              <a:rPr lang="en-US" sz="1400" b="1" dirty="0"/>
              <a:t>.</a:t>
            </a:r>
          </a:p>
          <a:p>
            <a:r>
              <a:rPr lang="en-US" sz="1400" b="1" dirty="0"/>
              <a:t>E’ </a:t>
            </a:r>
            <a:r>
              <a:rPr lang="en-US" sz="1400" b="1" dirty="0" err="1"/>
              <a:t>anche</a:t>
            </a:r>
            <a:r>
              <a:rPr lang="en-US" sz="1400" b="1" dirty="0"/>
              <a:t> in </a:t>
            </a:r>
            <a:r>
              <a:rPr lang="en-US" sz="1400" b="1" dirty="0" err="1"/>
              <a:t>fase</a:t>
            </a:r>
            <a:r>
              <a:rPr lang="en-US" sz="1400" b="1" dirty="0"/>
              <a:t> di studio per </a:t>
            </a:r>
            <a:r>
              <a:rPr lang="en-US" sz="1400" b="1" dirty="0" err="1"/>
              <a:t>varie</a:t>
            </a:r>
            <a:r>
              <a:rPr lang="en-US" sz="1400" b="1" dirty="0"/>
              <a:t> </a:t>
            </a:r>
            <a:r>
              <a:rPr lang="en-US" sz="1400" b="1" dirty="0" err="1"/>
              <a:t>patologie</a:t>
            </a:r>
            <a:r>
              <a:rPr lang="en-US" sz="1400" b="1" dirty="0"/>
              <a:t> </a:t>
            </a:r>
            <a:r>
              <a:rPr lang="en-US" sz="1400" b="1" dirty="0" err="1"/>
              <a:t>epatiche</a:t>
            </a:r>
            <a:r>
              <a:rPr lang="en-US" sz="1400" b="1" dirty="0"/>
              <a:t> e </a:t>
            </a:r>
            <a:r>
              <a:rPr lang="en-US" sz="1400" b="1" dirty="0" err="1"/>
              <a:t>gastrointestinali</a:t>
            </a:r>
            <a:endParaRPr lang="en-US" sz="1400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3717032"/>
            <a:ext cx="3175000" cy="2514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26919" y="4372919"/>
            <a:ext cx="38097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FXR</a:t>
            </a:r>
            <a:r>
              <a:rPr lang="en-US" b="1" dirty="0"/>
              <a:t> (</a:t>
            </a:r>
            <a:r>
              <a:rPr lang="en-US" b="1" dirty="0" err="1"/>
              <a:t>farnesoid</a:t>
            </a:r>
            <a:r>
              <a:rPr lang="en-US" b="1" dirty="0"/>
              <a:t> X receptor)</a:t>
            </a:r>
          </a:p>
          <a:p>
            <a:r>
              <a:rPr lang="en-US" dirty="0" err="1"/>
              <a:t>Recettore</a:t>
            </a:r>
            <a:r>
              <a:rPr lang="en-US" dirty="0"/>
              <a:t> </a:t>
            </a:r>
            <a:r>
              <a:rPr lang="en-US" dirty="0" err="1"/>
              <a:t>nucleare</a:t>
            </a:r>
            <a:r>
              <a:rPr lang="en-US" dirty="0"/>
              <a:t> per </a:t>
            </a:r>
            <a:r>
              <a:rPr lang="en-US" dirty="0" err="1"/>
              <a:t>gli</a:t>
            </a:r>
            <a:r>
              <a:rPr lang="en-US" dirty="0"/>
              <a:t> </a:t>
            </a:r>
            <a:r>
              <a:rPr lang="en-US" dirty="0" err="1"/>
              <a:t>acidi</a:t>
            </a:r>
            <a:r>
              <a:rPr lang="en-US" dirty="0"/>
              <a:t> </a:t>
            </a:r>
            <a:r>
              <a:rPr lang="en-US" dirty="0" err="1"/>
              <a:t>Biliari</a:t>
            </a:r>
            <a:endParaRPr lang="en-US" dirty="0"/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067944" y="5229200"/>
            <a:ext cx="48036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Svolge</a:t>
            </a:r>
            <a:r>
              <a:rPr lang="en-US" b="1" dirty="0"/>
              <a:t> </a:t>
            </a:r>
            <a:r>
              <a:rPr lang="en-US" b="1" dirty="0" err="1"/>
              <a:t>varie</a:t>
            </a:r>
            <a:r>
              <a:rPr lang="en-US" b="1" dirty="0"/>
              <a:t> </a:t>
            </a:r>
            <a:r>
              <a:rPr lang="en-US" b="1" dirty="0" err="1"/>
              <a:t>funzioni</a:t>
            </a:r>
            <a:r>
              <a:rPr lang="en-US" b="1" dirty="0"/>
              <a:t> </a:t>
            </a:r>
            <a:r>
              <a:rPr lang="en-US" b="1" dirty="0" err="1"/>
              <a:t>fra</a:t>
            </a:r>
            <a:r>
              <a:rPr lang="en-US" b="1" dirty="0"/>
              <a:t> cui la </a:t>
            </a:r>
            <a:r>
              <a:rPr lang="en-US" b="1" dirty="0" err="1"/>
              <a:t>soppresssione</a:t>
            </a:r>
            <a:r>
              <a:rPr lang="en-US" b="1" dirty="0"/>
              <a:t> </a:t>
            </a:r>
          </a:p>
          <a:p>
            <a:r>
              <a:rPr lang="en-US" b="1" dirty="0"/>
              <a:t>del CYP7A1 (</a:t>
            </a:r>
            <a:r>
              <a:rPr lang="en-US" b="1" dirty="0" err="1"/>
              <a:t>colesterolo</a:t>
            </a:r>
            <a:r>
              <a:rPr lang="en-US" b="1" dirty="0"/>
              <a:t> 7-alpha </a:t>
            </a:r>
            <a:r>
              <a:rPr lang="en-US" b="1" dirty="0" err="1"/>
              <a:t>idrossilasi</a:t>
            </a:r>
            <a:r>
              <a:rPr lang="en-US" b="1" dirty="0"/>
              <a:t>) e la</a:t>
            </a:r>
          </a:p>
          <a:p>
            <a:r>
              <a:rPr lang="en-US" b="1" dirty="0" err="1"/>
              <a:t>Regolazione</a:t>
            </a:r>
            <a:r>
              <a:rPr lang="en-US" b="1" dirty="0"/>
              <a:t> </a:t>
            </a:r>
            <a:r>
              <a:rPr lang="en-US" b="1" dirty="0" err="1"/>
              <a:t>dei</a:t>
            </a:r>
            <a:r>
              <a:rPr lang="en-US" b="1" dirty="0"/>
              <a:t> </a:t>
            </a:r>
            <a:r>
              <a:rPr lang="en-US" b="1" dirty="0" err="1"/>
              <a:t>livelli</a:t>
            </a:r>
            <a:r>
              <a:rPr lang="en-US" b="1" dirty="0"/>
              <a:t> di </a:t>
            </a:r>
            <a:r>
              <a:rPr lang="en-US" b="1" dirty="0" err="1"/>
              <a:t>trigliceridi</a:t>
            </a:r>
            <a:r>
              <a:rPr lang="en-US" b="1" dirty="0"/>
              <a:t> </a:t>
            </a:r>
            <a:r>
              <a:rPr lang="en-US" b="1" dirty="0" err="1"/>
              <a:t>epatici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015601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84"/>
          <a:stretch/>
        </p:blipFill>
        <p:spPr bwMode="auto">
          <a:xfrm>
            <a:off x="2267744" y="1435571"/>
            <a:ext cx="4543425" cy="4425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/>
              <a:t>Biosintesi </a:t>
            </a:r>
            <a:r>
              <a:rPr lang="it-IT" dirty="0" err="1"/>
              <a:t>pregnenolone</a:t>
            </a:r>
            <a:endParaRPr lang="it-IT" dirty="0"/>
          </a:p>
        </p:txBody>
      </p:sp>
      <p:sp useBgFill="1">
        <p:nvSpPr>
          <p:cNvPr id="2" name="Rectangle 1"/>
          <p:cNvSpPr/>
          <p:nvPr/>
        </p:nvSpPr>
        <p:spPr>
          <a:xfrm>
            <a:off x="3851920" y="1916832"/>
            <a:ext cx="504056" cy="2880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12" y="1916832"/>
            <a:ext cx="320036" cy="28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152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323528" y="188640"/>
            <a:ext cx="8686800" cy="841248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Biosintesi adrenocorticoidi</a:t>
            </a:r>
            <a:endParaRPr lang="it-IT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7"/>
          <a:stretch/>
        </p:blipFill>
        <p:spPr bwMode="auto">
          <a:xfrm>
            <a:off x="2531405" y="849243"/>
            <a:ext cx="3808264" cy="5959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36791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it-IT" dirty="0"/>
              <a:t>Biosintesi degli ormoni sessuali steroidei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0768"/>
            <a:ext cx="5500612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1945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139480"/>
            <a:ext cx="8686800" cy="841248"/>
          </a:xfrm>
        </p:spPr>
        <p:txBody>
          <a:bodyPr/>
          <a:lstStyle/>
          <a:p>
            <a:r>
              <a:rPr lang="it-IT" dirty="0"/>
              <a:t>RECETTORE PER GLI ORMONI STEROIDEI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96751"/>
            <a:ext cx="8136904" cy="537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608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>
            <a:normAutofit/>
          </a:bodyPr>
          <a:lstStyle/>
          <a:p>
            <a:r>
              <a:rPr lang="en-US" sz="2800" dirty="0"/>
              <a:t>MECCANISMO DI AZIONE DEGLI ORMONI STEROIDEI</a:t>
            </a:r>
          </a:p>
        </p:txBody>
      </p:sp>
      <p:sp>
        <p:nvSpPr>
          <p:cNvPr id="3" name="Rettangolo 4"/>
          <p:cNvSpPr/>
          <p:nvPr/>
        </p:nvSpPr>
        <p:spPr>
          <a:xfrm>
            <a:off x="323528" y="5805264"/>
            <a:ext cx="8650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b="1" dirty="0">
                <a:solidFill>
                  <a:schemeClr val="accent6">
                    <a:lumMod val="50000"/>
                  </a:schemeClr>
                </a:solidFill>
              </a:rPr>
              <a:t>A seconda della tipologia di recettore attivato si avrà la sintesi di proteine specifiche (enzimi, recettori ed altri fattori) che andranno  a mediare le diverse risposte specifiche di quell’ormone (crescita, differenziazione, funzioni cellulari, </a:t>
            </a:r>
            <a:r>
              <a:rPr lang="it-IT" b="1" dirty="0" err="1">
                <a:solidFill>
                  <a:schemeClr val="accent6">
                    <a:lumMod val="50000"/>
                  </a:schemeClr>
                </a:solidFill>
              </a:rPr>
              <a:t>ecc</a:t>
            </a:r>
            <a:r>
              <a:rPr lang="it-IT" b="1" dirty="0">
                <a:solidFill>
                  <a:schemeClr val="accent6">
                    <a:lumMod val="50000"/>
                  </a:schemeClr>
                </a:solidFill>
              </a:rPr>
              <a:t>).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1052736"/>
            <a:ext cx="6984776" cy="481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306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>
            <a:normAutofit/>
          </a:bodyPr>
          <a:lstStyle/>
          <a:p>
            <a:r>
              <a:rPr lang="en-US" sz="2800" dirty="0"/>
              <a:t>MECCANISMO DI AZIONE DEGLI ORMONI STEROIDEI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268760"/>
            <a:ext cx="8789864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341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Ottenimento degli ormoni steroidei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Per estrazione da ghiandole animali</a:t>
            </a:r>
          </a:p>
          <a:p>
            <a:r>
              <a:rPr lang="it-IT" dirty="0"/>
              <a:t>Per </a:t>
            </a:r>
            <a:r>
              <a:rPr lang="it-IT" dirty="0" err="1"/>
              <a:t>semisintesi</a:t>
            </a:r>
            <a:r>
              <a:rPr lang="it-IT" dirty="0"/>
              <a:t> da prodotti naturali</a:t>
            </a:r>
          </a:p>
          <a:p>
            <a:r>
              <a:rPr lang="it-IT" dirty="0"/>
              <a:t>Per sintesi totale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2977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47864" y="4509120"/>
            <a:ext cx="4680520" cy="20882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43608" y="4509120"/>
            <a:ext cx="2304256" cy="20882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30722" name="Picture 2" descr="http://pabook.libraries.psu.edu/palitmap/ProgMarkerDegradation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81"/>
          <a:stretch/>
        </p:blipFill>
        <p:spPr bwMode="auto">
          <a:xfrm>
            <a:off x="1043608" y="1124744"/>
            <a:ext cx="6953250" cy="339182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CasellaDiTesto 3"/>
          <p:cNvSpPr txBox="1"/>
          <p:nvPr/>
        </p:nvSpPr>
        <p:spPr>
          <a:xfrm>
            <a:off x="6228184" y="2434060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DIOSONE</a:t>
            </a:r>
            <a:endParaRPr lang="en-US" sz="11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5580112" y="4295235"/>
            <a:ext cx="127931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5508104" y="4583267"/>
            <a:ext cx="1671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/>
              <a:t>corticosteroidi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788024" y="3241537"/>
            <a:ext cx="792088" cy="27699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1200" b="1" dirty="0"/>
              <a:t>1) KOH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72000" y="3575155"/>
            <a:ext cx="864096" cy="40011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/>
              <a:t>2) CrO</a:t>
            </a:r>
            <a:r>
              <a:rPr lang="en-US" sz="1200" b="1" baseline="-25000" dirty="0"/>
              <a:t>3</a:t>
            </a:r>
          </a:p>
          <a:p>
            <a:pPr algn="r"/>
            <a:endParaRPr lang="en-US" sz="1200" b="1" baseline="-25000" dirty="0"/>
          </a:p>
        </p:txBody>
      </p:sp>
      <p:sp>
        <p:nvSpPr>
          <p:cNvPr id="12" name="Titolo 1"/>
          <p:cNvSpPr>
            <a:spLocks noGrp="1"/>
          </p:cNvSpPr>
          <p:nvPr>
            <p:ph type="title"/>
          </p:nvPr>
        </p:nvSpPr>
        <p:spPr>
          <a:xfrm>
            <a:off x="229744" y="262787"/>
            <a:ext cx="8686800" cy="841248"/>
          </a:xfrm>
        </p:spPr>
        <p:txBody>
          <a:bodyPr/>
          <a:lstStyle/>
          <a:p>
            <a:r>
              <a:rPr lang="it-IT" dirty="0"/>
              <a:t>Sintesi di marker </a:t>
            </a:r>
            <a:r>
              <a:rPr lang="it-IT" sz="2000" dirty="0"/>
              <a:t>(PROGESTERONE, steroidi 21C)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907704" y="4725144"/>
            <a:ext cx="4796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KOH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7704" y="4725144"/>
            <a:ext cx="72008" cy="36004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43608" y="6165304"/>
            <a:ext cx="19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16-deidropregnenolone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7624" y="4941168"/>
            <a:ext cx="1731516" cy="11843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1800" y="4941168"/>
            <a:ext cx="3073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826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323528" y="6215826"/>
            <a:ext cx="86505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Ha una struttura a 19C e può essere precursore di tutti gli ormoni steroidei a 18 o 19C.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301752" y="332656"/>
            <a:ext cx="8686800" cy="1296144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Sintesi  DEL </a:t>
            </a:r>
            <a:r>
              <a:rPr lang="it-IT" dirty="0" err="1"/>
              <a:t>deidroepiandrosterone</a:t>
            </a:r>
            <a:r>
              <a:rPr lang="it-IT" dirty="0"/>
              <a:t> </a:t>
            </a:r>
          </a:p>
          <a:p>
            <a:endParaRPr lang="it-IT" sz="2200" dirty="0"/>
          </a:p>
          <a:p>
            <a:r>
              <a:rPr lang="it-IT" sz="2200" dirty="0"/>
              <a:t>(steroidi A 19C)</a:t>
            </a:r>
            <a:endParaRPr lang="en-US" sz="2200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6086214" y="5805264"/>
            <a:ext cx="3024336" cy="307777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it-IT" sz="14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/>
                <a:cs typeface="Arial Black"/>
              </a:rPr>
              <a:t>DEIDROEPIANDROSTERONE</a:t>
            </a:r>
          </a:p>
        </p:txBody>
      </p:sp>
      <p:sp>
        <p:nvSpPr>
          <p:cNvPr id="12" name="TextBox 6"/>
          <p:cNvSpPr txBox="1"/>
          <p:nvPr/>
        </p:nvSpPr>
        <p:spPr>
          <a:xfrm>
            <a:off x="1763688" y="3573016"/>
            <a:ext cx="19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16-deidropregnenolone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772816"/>
            <a:ext cx="7920880" cy="398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883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686800" cy="841248"/>
          </a:xfrm>
        </p:spPr>
        <p:txBody>
          <a:bodyPr>
            <a:normAutofit/>
          </a:bodyPr>
          <a:lstStyle/>
          <a:p>
            <a:r>
              <a:rPr lang="it-IT" sz="3200" dirty="0"/>
              <a:t>Trasposizione di </a:t>
            </a:r>
            <a:r>
              <a:rPr lang="it-IT" sz="3200" dirty="0" err="1"/>
              <a:t>beckman</a:t>
            </a:r>
            <a:endParaRPr lang="en-US" sz="3200" dirty="0"/>
          </a:p>
        </p:txBody>
      </p:sp>
      <p:sp>
        <p:nvSpPr>
          <p:cNvPr id="4" name="Rettangolo 3"/>
          <p:cNvSpPr/>
          <p:nvPr/>
        </p:nvSpPr>
        <p:spPr>
          <a:xfrm>
            <a:off x="493466" y="1219200"/>
            <a:ext cx="86505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b="1" dirty="0">
                <a:solidFill>
                  <a:schemeClr val="accent2">
                    <a:lumMod val="50000"/>
                  </a:schemeClr>
                </a:solidFill>
              </a:rPr>
              <a:t>È una conversione acido catalizzata di una cheto-</a:t>
            </a:r>
            <a:r>
              <a:rPr lang="it-IT" b="1" dirty="0" err="1">
                <a:solidFill>
                  <a:schemeClr val="accent2">
                    <a:lumMod val="50000"/>
                  </a:schemeClr>
                </a:solidFill>
              </a:rPr>
              <a:t>ossima</a:t>
            </a:r>
            <a:r>
              <a:rPr lang="it-IT" b="1" dirty="0">
                <a:solidFill>
                  <a:schemeClr val="accent2">
                    <a:lumMod val="50000"/>
                  </a:schemeClr>
                </a:solidFill>
              </a:rPr>
              <a:t> ad un’ammide N-sostituita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988840"/>
            <a:ext cx="8313324" cy="4086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892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Connettore 1 28"/>
          <p:cNvCxnSpPr/>
          <p:nvPr/>
        </p:nvCxnSpPr>
        <p:spPr>
          <a:xfrm>
            <a:off x="7712718" y="4797152"/>
            <a:ext cx="0" cy="144000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8" name="Connettore 1 27"/>
          <p:cNvCxnSpPr/>
          <p:nvPr/>
        </p:nvCxnSpPr>
        <p:spPr>
          <a:xfrm>
            <a:off x="5365162" y="4797016"/>
            <a:ext cx="0" cy="72000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6" name="Connettore 1 25"/>
          <p:cNvCxnSpPr/>
          <p:nvPr/>
        </p:nvCxnSpPr>
        <p:spPr>
          <a:xfrm>
            <a:off x="6588224" y="3573016"/>
            <a:ext cx="0" cy="122400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5" name="Connettore 1 24"/>
          <p:cNvCxnSpPr/>
          <p:nvPr/>
        </p:nvCxnSpPr>
        <p:spPr>
          <a:xfrm>
            <a:off x="2488795" y="3573015"/>
            <a:ext cx="0" cy="180000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" name="Connettore 1 21"/>
          <p:cNvCxnSpPr/>
          <p:nvPr/>
        </p:nvCxnSpPr>
        <p:spPr>
          <a:xfrm>
            <a:off x="4343653" y="2204864"/>
            <a:ext cx="0" cy="1363899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686800" cy="841248"/>
          </a:xfrm>
        </p:spPr>
        <p:txBody>
          <a:bodyPr>
            <a:noAutofit/>
          </a:bodyPr>
          <a:lstStyle/>
          <a:p>
            <a:r>
              <a:rPr lang="it-IT" sz="2400" dirty="0"/>
              <a:t>Schema generale di derivazione degli ormoni steroidei</a:t>
            </a:r>
            <a:endParaRPr lang="en-US" sz="2400" dirty="0"/>
          </a:p>
        </p:txBody>
      </p:sp>
      <p:sp>
        <p:nvSpPr>
          <p:cNvPr id="4" name="Rettangolo 3"/>
          <p:cNvSpPr/>
          <p:nvPr/>
        </p:nvSpPr>
        <p:spPr>
          <a:xfrm>
            <a:off x="2843808" y="1700808"/>
            <a:ext cx="3083746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DIOSGENINA</a:t>
            </a:r>
            <a:endParaRPr lang="en-US" b="1" dirty="0"/>
          </a:p>
        </p:txBody>
      </p:sp>
      <p:sp>
        <p:nvSpPr>
          <p:cNvPr id="5" name="Rettangolo 4"/>
          <p:cNvSpPr/>
          <p:nvPr/>
        </p:nvSpPr>
        <p:spPr>
          <a:xfrm>
            <a:off x="2843808" y="2708920"/>
            <a:ext cx="3083746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16-DEIDROPREGNENOLONE</a:t>
            </a:r>
            <a:endParaRPr lang="en-US" b="1" dirty="0"/>
          </a:p>
        </p:txBody>
      </p:sp>
      <p:sp>
        <p:nvSpPr>
          <p:cNvPr id="6" name="Rettangolo 5"/>
          <p:cNvSpPr/>
          <p:nvPr/>
        </p:nvSpPr>
        <p:spPr>
          <a:xfrm>
            <a:off x="1475656" y="3861048"/>
            <a:ext cx="2088232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PROGESTERONE</a:t>
            </a:r>
          </a:p>
          <a:p>
            <a:pPr algn="ctr"/>
            <a:r>
              <a:rPr lang="it-IT" b="1" dirty="0"/>
              <a:t>(progestinici)</a:t>
            </a:r>
            <a:endParaRPr lang="en-US" b="1" dirty="0"/>
          </a:p>
        </p:txBody>
      </p:sp>
      <p:sp>
        <p:nvSpPr>
          <p:cNvPr id="7" name="Rettangolo 6"/>
          <p:cNvSpPr/>
          <p:nvPr/>
        </p:nvSpPr>
        <p:spPr>
          <a:xfrm>
            <a:off x="1475656" y="5157192"/>
            <a:ext cx="2088232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CORTICOSTEROIDI</a:t>
            </a:r>
            <a:endParaRPr lang="en-US" b="1" dirty="0"/>
          </a:p>
        </p:txBody>
      </p:sp>
      <p:sp>
        <p:nvSpPr>
          <p:cNvPr id="8" name="Rettangolo 7"/>
          <p:cNvSpPr/>
          <p:nvPr/>
        </p:nvSpPr>
        <p:spPr>
          <a:xfrm>
            <a:off x="5016646" y="3861048"/>
            <a:ext cx="3083746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DEIDROEPIANDROSTERONE</a:t>
            </a:r>
            <a:endParaRPr lang="en-US" b="1" dirty="0"/>
          </a:p>
        </p:txBody>
      </p:sp>
      <p:sp>
        <p:nvSpPr>
          <p:cNvPr id="9" name="Rettangolo 8"/>
          <p:cNvSpPr/>
          <p:nvPr/>
        </p:nvSpPr>
        <p:spPr>
          <a:xfrm>
            <a:off x="6876256" y="5157192"/>
            <a:ext cx="1656184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ESTRONE</a:t>
            </a:r>
          </a:p>
          <a:p>
            <a:pPr algn="ctr"/>
            <a:r>
              <a:rPr lang="it-IT" b="1" dirty="0"/>
              <a:t>(estrogeni)</a:t>
            </a:r>
            <a:endParaRPr lang="en-US" b="1" dirty="0"/>
          </a:p>
        </p:txBody>
      </p:sp>
      <p:sp>
        <p:nvSpPr>
          <p:cNvPr id="10" name="Rettangolo 9"/>
          <p:cNvSpPr/>
          <p:nvPr/>
        </p:nvSpPr>
        <p:spPr>
          <a:xfrm>
            <a:off x="6876256" y="5957664"/>
            <a:ext cx="1656184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NOR-STEROIDI</a:t>
            </a:r>
            <a:endParaRPr lang="en-US" b="1" dirty="0"/>
          </a:p>
        </p:txBody>
      </p:sp>
      <p:sp>
        <p:nvSpPr>
          <p:cNvPr id="11" name="Rettangolo 10"/>
          <p:cNvSpPr/>
          <p:nvPr/>
        </p:nvSpPr>
        <p:spPr>
          <a:xfrm>
            <a:off x="4355976" y="5157192"/>
            <a:ext cx="2088232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/>
              <a:t>TESTOSTERONE</a:t>
            </a:r>
          </a:p>
          <a:p>
            <a:pPr algn="ctr"/>
            <a:r>
              <a:rPr lang="it-IT" b="1" dirty="0"/>
              <a:t>(androgeni)</a:t>
            </a:r>
            <a:endParaRPr lang="en-US" b="1" dirty="0"/>
          </a:p>
        </p:txBody>
      </p:sp>
      <p:cxnSp>
        <p:nvCxnSpPr>
          <p:cNvPr id="24" name="Connettore 1 23"/>
          <p:cNvCxnSpPr/>
          <p:nvPr/>
        </p:nvCxnSpPr>
        <p:spPr>
          <a:xfrm rot="16200000">
            <a:off x="4535768" y="1521015"/>
            <a:ext cx="0" cy="410400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7" name="Connettore 1 26"/>
          <p:cNvCxnSpPr/>
          <p:nvPr/>
        </p:nvCxnSpPr>
        <p:spPr>
          <a:xfrm rot="16200000">
            <a:off x="6534088" y="3627152"/>
            <a:ext cx="0" cy="234000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8341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0608" y="-99392"/>
            <a:ext cx="8686800" cy="2016224"/>
          </a:xfrm>
        </p:spPr>
        <p:txBody>
          <a:bodyPr>
            <a:normAutofit/>
          </a:bodyPr>
          <a:lstStyle/>
          <a:p>
            <a:pPr>
              <a:spcBef>
                <a:spcPts val="10000"/>
              </a:spcBef>
              <a:spcAft>
                <a:spcPts val="10000"/>
              </a:spcAft>
            </a:pPr>
            <a:r>
              <a:rPr lang="it-IT" dirty="0"/>
              <a:t>ANDROGENI</a:t>
            </a:r>
            <a:br>
              <a:rPr lang="it-IT" dirty="0"/>
            </a:br>
            <a:r>
              <a:rPr lang="it-IT" sz="2000" dirty="0"/>
              <a:t>Asse ipotalamico-pituitario-testicolare</a:t>
            </a:r>
            <a:endParaRPr lang="en-US" dirty="0"/>
          </a:p>
        </p:txBody>
      </p:sp>
      <p:grpSp>
        <p:nvGrpSpPr>
          <p:cNvPr id="10" name="Gruppo 9"/>
          <p:cNvGrpSpPr/>
          <p:nvPr/>
        </p:nvGrpSpPr>
        <p:grpSpPr>
          <a:xfrm>
            <a:off x="1619671" y="1484784"/>
            <a:ext cx="6132911" cy="5122139"/>
            <a:chOff x="1619671" y="1484784"/>
            <a:chExt cx="6132911" cy="5122139"/>
          </a:xfrm>
        </p:grpSpPr>
        <p:pic>
          <p:nvPicPr>
            <p:cNvPr id="32775" name="Picture 7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833"/>
            <a:stretch/>
          </p:blipFill>
          <p:spPr bwMode="auto">
            <a:xfrm>
              <a:off x="1619671" y="1484784"/>
              <a:ext cx="6132911" cy="51221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777" name="Picture 9" descr="http://t0.gstatic.com/images?q=tbn:ANd9GcTsqwwvNXyEip3cuTZE6aKVGwqAO-S-hv-ooS1PrMmj5SifR_BC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8341" y="5301983"/>
              <a:ext cx="605907" cy="2644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781" name="Picture 13" descr="http://www.medicina360.com/immagini/meccanismo-asse-ipotalamo-ipofisi-tiroide_640x480.jpg">
              <a:hlinkClick r:id="rId6"/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58" t="11384" r="73401" b="72396"/>
            <a:stretch/>
          </p:blipFill>
          <p:spPr bwMode="auto">
            <a:xfrm>
              <a:off x="5079702" y="1516518"/>
              <a:ext cx="953190" cy="5943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783" name="Picture 15" descr="http://t3.gstatic.com/images?q=tbn:ANd9GcTk44p6fq_b6cODawAOd5AEFnN2O0HBb1YyS9B4XGRmXYiqZoQT"/>
            <p:cNvPicPr>
              <a:picLocks noChangeAspect="1" noChangeArrowheads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203" r="45343"/>
            <a:stretch/>
          </p:blipFill>
          <p:spPr bwMode="auto">
            <a:xfrm>
              <a:off x="5016610" y="2766475"/>
              <a:ext cx="225188" cy="2877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graphicFrame>
          <p:nvGraphicFramePr>
            <p:cNvPr id="4" name="Oggetto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74379050"/>
                </p:ext>
              </p:extLst>
            </p:nvPr>
          </p:nvGraphicFramePr>
          <p:xfrm>
            <a:off x="2195736" y="4149080"/>
            <a:ext cx="571798" cy="3713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229" name="CS ChemDraw Drawing" r:id="rId9" imgW="1892300" imgH="1231900" progId="">
                    <p:embed/>
                  </p:oleObj>
                </mc:Choice>
                <mc:Fallback>
                  <p:oleObj name="CS ChemDraw Drawing" r:id="rId9" imgW="1892300" imgH="1231900" progId="">
                    <p:embed/>
                    <p:pic>
                      <p:nvPicPr>
                        <p:cNvPr id="0" name="Picture 3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95736" y="4149080"/>
                          <a:ext cx="571798" cy="3713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" name="Ovale 4"/>
            <p:cNvSpPr/>
            <p:nvPr/>
          </p:nvSpPr>
          <p:spPr>
            <a:xfrm>
              <a:off x="7452320" y="4562750"/>
              <a:ext cx="288032" cy="216024"/>
            </a:xfrm>
            <a:prstGeom prst="ellipse">
              <a:avLst/>
            </a:prstGeom>
            <a:solidFill>
              <a:srgbClr val="FF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e 5"/>
            <p:cNvSpPr/>
            <p:nvPr/>
          </p:nvSpPr>
          <p:spPr>
            <a:xfrm>
              <a:off x="7524328" y="4661047"/>
              <a:ext cx="45719" cy="45719"/>
            </a:xfrm>
            <a:prstGeom prst="ellipse">
              <a:avLst/>
            </a:prstGeom>
            <a:solidFill>
              <a:srgbClr val="FF99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e 19"/>
            <p:cNvSpPr/>
            <p:nvPr/>
          </p:nvSpPr>
          <p:spPr>
            <a:xfrm>
              <a:off x="4686126" y="4797152"/>
              <a:ext cx="393576" cy="144016"/>
            </a:xfrm>
            <a:prstGeom prst="ellipse">
              <a:avLst/>
            </a:prstGeom>
            <a:solidFill>
              <a:srgbClr val="FF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e 20"/>
            <p:cNvSpPr/>
            <p:nvPr/>
          </p:nvSpPr>
          <p:spPr>
            <a:xfrm>
              <a:off x="4779868" y="4869160"/>
              <a:ext cx="45719" cy="45719"/>
            </a:xfrm>
            <a:prstGeom prst="ellipse">
              <a:avLst/>
            </a:prstGeom>
            <a:solidFill>
              <a:srgbClr val="FF99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54494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68796" y="222113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ANDROGENI NATURALI</a:t>
            </a:r>
            <a:endParaRPr lang="en-US" dirty="0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056454"/>
              </p:ext>
            </p:extLst>
          </p:nvPr>
        </p:nvGraphicFramePr>
        <p:xfrm>
          <a:off x="6530245" y="1196752"/>
          <a:ext cx="1806575" cy="1173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4521" name="CS ChemDraw Drawing" r:id="rId4" imgW="1892300" imgH="1231900" progId="">
                  <p:embed/>
                </p:oleObj>
              </mc:Choice>
              <mc:Fallback>
                <p:oleObj name="CS ChemDraw Drawing" r:id="rId4" imgW="1892300" imgH="1231900" progId="">
                  <p:embed/>
                  <p:pic>
                    <p:nvPicPr>
                      <p:cNvPr id="0" name="Picture 9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0245" y="1196752"/>
                        <a:ext cx="1806575" cy="1173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6094636" y="2204864"/>
            <a:ext cx="272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1400" dirty="0"/>
          </a:p>
          <a:p>
            <a:pPr algn="ctr"/>
            <a:r>
              <a:rPr lang="it-IT" sz="1400" dirty="0"/>
              <a:t>Testosterone</a:t>
            </a:r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9787677"/>
              </p:ext>
            </p:extLst>
          </p:nvPr>
        </p:nvGraphicFramePr>
        <p:xfrm>
          <a:off x="3549575" y="1196752"/>
          <a:ext cx="1814513" cy="1173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4522" name="CS ChemDraw Drawing" r:id="rId6" imgW="1905000" imgH="1231900" progId="">
                  <p:embed/>
                </p:oleObj>
              </mc:Choice>
              <mc:Fallback>
                <p:oleObj name="CS ChemDraw Drawing" r:id="rId6" imgW="1905000" imgH="1231900" progId="">
                  <p:embed/>
                  <p:pic>
                    <p:nvPicPr>
                      <p:cNvPr id="0" name="Picture 9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9575" y="1196752"/>
                        <a:ext cx="1814513" cy="1173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3070300" y="2205452"/>
            <a:ext cx="272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1400" dirty="0"/>
          </a:p>
          <a:p>
            <a:pPr algn="ctr"/>
            <a:r>
              <a:rPr lang="it-IT" sz="1400" dirty="0" err="1"/>
              <a:t>Deidroepiandosterone</a:t>
            </a:r>
            <a:endParaRPr lang="it-IT" sz="1400" dirty="0"/>
          </a:p>
        </p:txBody>
      </p:sp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6115086"/>
              </p:ext>
            </p:extLst>
          </p:nvPr>
        </p:nvGraphicFramePr>
        <p:xfrm>
          <a:off x="700100" y="1225801"/>
          <a:ext cx="1816100" cy="1173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4523" name="CS ChemDraw Drawing" r:id="rId8" imgW="1905000" imgH="1231900" progId="">
                  <p:embed/>
                </p:oleObj>
              </mc:Choice>
              <mc:Fallback>
                <p:oleObj name="CS ChemDraw Drawing" r:id="rId8" imgW="1905000" imgH="1231900" progId="">
                  <p:embed/>
                  <p:pic>
                    <p:nvPicPr>
                      <p:cNvPr id="0" name="Picture 9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100" y="1225801"/>
                        <a:ext cx="1816100" cy="1173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268796" y="2233491"/>
            <a:ext cx="272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1400" dirty="0"/>
          </a:p>
          <a:p>
            <a:pPr algn="ctr"/>
            <a:r>
              <a:rPr lang="it-IT" sz="1400" dirty="0"/>
              <a:t>Androsterone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268796" y="2780928"/>
            <a:ext cx="868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Il </a:t>
            </a:r>
            <a:r>
              <a:rPr lang="it-IT" dirty="0" err="1"/>
              <a:t>deidroepiandrosterone</a:t>
            </a:r>
            <a:r>
              <a:rPr lang="it-IT" dirty="0"/>
              <a:t> (DHEA) ha lievi proprietà androgene. È prodotto dai surreni ed è Il precursore di androgeni ed estrogeni. Negli USA è commercializzato come integratore alimentare.</a:t>
            </a:r>
          </a:p>
        </p:txBody>
      </p:sp>
      <p:sp>
        <p:nvSpPr>
          <p:cNvPr id="11" name="Segnaposto contenuto 10"/>
          <p:cNvSpPr>
            <a:spLocks noGrp="1"/>
          </p:cNvSpPr>
          <p:nvPr>
            <p:ph idx="1"/>
          </p:nvPr>
        </p:nvSpPr>
        <p:spPr>
          <a:xfrm>
            <a:off x="304800" y="3717032"/>
            <a:ext cx="8686800" cy="2592288"/>
          </a:xfrm>
        </p:spPr>
        <p:txBody>
          <a:bodyPr>
            <a:noAutofit/>
          </a:bodyPr>
          <a:lstStyle/>
          <a:p>
            <a:r>
              <a:rPr lang="it-IT" sz="1600" dirty="0"/>
              <a:t>Saggio biologico: a) Crescita (superficie e peso) della cresta di cappone</a:t>
            </a:r>
          </a:p>
          <a:p>
            <a:pPr marL="0" indent="0">
              <a:buNone/>
            </a:pPr>
            <a:r>
              <a:rPr lang="it-IT" sz="1600" dirty="0"/>
              <a:t>                                    b) Aumento di peso delle vescicole seminali di ratto</a:t>
            </a:r>
          </a:p>
          <a:p>
            <a:r>
              <a:rPr lang="it-IT" sz="1600" dirty="0"/>
              <a:t>Unità internazionale: 0,1 mg di androsterone (circa 15</a:t>
            </a:r>
            <a:r>
              <a:rPr lang="it-IT" sz="1600" dirty="0">
                <a:latin typeface="Symbol"/>
              </a:rPr>
              <a:t>m</a:t>
            </a:r>
            <a:r>
              <a:rPr lang="it-IT" sz="1600" dirty="0"/>
              <a:t>g di testosterone).</a:t>
            </a:r>
          </a:p>
          <a:p>
            <a:r>
              <a:rPr lang="it-IT" sz="1600" dirty="0"/>
              <a:t>Funzione: a) virilizzante: sviluppo dei testicoli e dei caratteri secondari maschili.</a:t>
            </a:r>
          </a:p>
          <a:p>
            <a:pPr marL="0" indent="0">
              <a:buNone/>
            </a:pPr>
            <a:r>
              <a:rPr lang="it-IT" sz="1600" dirty="0"/>
              <a:t>                        b) stimolazione della sintesi proteica e inibizione del catabolismo proteico, cui consegue aumento di peso della massa muscolare (azione </a:t>
            </a:r>
            <a:r>
              <a:rPr lang="it-IT" sz="1600" dirty="0" err="1"/>
              <a:t>miotropica</a:t>
            </a:r>
            <a:r>
              <a:rPr lang="it-IT" sz="1600" dirty="0"/>
              <a:t>), sviluppo della massa scheletrica e ritenzione idrico salina (effetto collaterale: formazione di edemi).</a:t>
            </a:r>
          </a:p>
          <a:p>
            <a:r>
              <a:rPr lang="it-IT" sz="1600" dirty="0"/>
              <a:t>Uso terapeutico: a) nei maschi: insufficienza testicolare (ipogonadismo), ginecomastia</a:t>
            </a:r>
          </a:p>
          <a:p>
            <a:pPr marL="0" indent="0">
              <a:buNone/>
            </a:pPr>
            <a:r>
              <a:rPr lang="it-IT" sz="1600" dirty="0"/>
              <a:t>                                   b) nelle femmine: carcinoma mammario</a:t>
            </a:r>
          </a:p>
          <a:p>
            <a:pPr marL="0" indent="0">
              <a:buNone/>
            </a:pPr>
            <a:r>
              <a:rPr lang="it-IT" sz="1600" dirty="0"/>
              <a:t>                                   c) nei maschi e nelle femmine: terapia anabolizzante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5364131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/>
              <a:t>Metabolismo testosterone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510" y="1916832"/>
            <a:ext cx="532760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3123"/>
            <a:ext cx="3126083" cy="3540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2341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40768"/>
            <a:ext cx="4708528" cy="4807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841248"/>
          </a:xfrm>
        </p:spPr>
        <p:txBody>
          <a:bodyPr/>
          <a:lstStyle/>
          <a:p>
            <a:r>
              <a:rPr lang="it-IT" dirty="0"/>
              <a:t>MECCANISMO D’AZIONE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9042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066" y="3212976"/>
            <a:ext cx="7134225" cy="330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Effetti fisiologici</a:t>
            </a:r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323528" y="1124744"/>
            <a:ext cx="8686800" cy="2306886"/>
          </a:xfrm>
        </p:spPr>
        <p:txBody>
          <a:bodyPr>
            <a:normAutofit/>
          </a:bodyPr>
          <a:lstStyle/>
          <a:p>
            <a:r>
              <a:rPr lang="en-US" sz="1800" dirty="0" err="1"/>
              <a:t>Caratteri</a:t>
            </a:r>
            <a:r>
              <a:rPr lang="en-US" sz="1800" dirty="0"/>
              <a:t> </a:t>
            </a:r>
            <a:r>
              <a:rPr lang="en-US" sz="1800" dirty="0" err="1"/>
              <a:t>sessuali</a:t>
            </a:r>
            <a:r>
              <a:rPr lang="en-US" sz="1800" dirty="0"/>
              <a:t>: –</a:t>
            </a:r>
            <a:r>
              <a:rPr lang="en-US" sz="1800" dirty="0" err="1"/>
              <a:t>Differenziamento</a:t>
            </a:r>
            <a:r>
              <a:rPr lang="en-US" sz="1800" dirty="0"/>
              <a:t> </a:t>
            </a:r>
            <a:r>
              <a:rPr lang="en-US" sz="1800" dirty="0" err="1"/>
              <a:t>genitali</a:t>
            </a:r>
            <a:r>
              <a:rPr lang="en-US" sz="1800" dirty="0"/>
              <a:t> </a:t>
            </a:r>
            <a:r>
              <a:rPr lang="en-US" sz="1800" dirty="0" err="1"/>
              <a:t>esterni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                                     –</a:t>
            </a:r>
            <a:r>
              <a:rPr lang="en-US" sz="1800" dirty="0" err="1"/>
              <a:t>Sviluppo</a:t>
            </a:r>
            <a:r>
              <a:rPr lang="en-US" sz="1800" dirty="0"/>
              <a:t> </a:t>
            </a:r>
            <a:r>
              <a:rPr lang="en-US" sz="1800" dirty="0" err="1"/>
              <a:t>puberale</a:t>
            </a:r>
            <a:r>
              <a:rPr lang="en-US" sz="1800" dirty="0"/>
              <a:t> (</a:t>
            </a:r>
            <a:r>
              <a:rPr lang="en-US" sz="1800" dirty="0" err="1"/>
              <a:t>genitali</a:t>
            </a:r>
            <a:r>
              <a:rPr lang="en-US" sz="1800" dirty="0"/>
              <a:t>, </a:t>
            </a:r>
            <a:r>
              <a:rPr lang="en-US" sz="1800" dirty="0" err="1"/>
              <a:t>laringe</a:t>
            </a:r>
            <a:r>
              <a:rPr lang="en-US" sz="1800" dirty="0"/>
              <a:t>, </a:t>
            </a:r>
            <a:r>
              <a:rPr lang="en-US" sz="1800" dirty="0" err="1"/>
              <a:t>peli</a:t>
            </a:r>
            <a:r>
              <a:rPr lang="en-US" sz="1800" dirty="0"/>
              <a:t>, </a:t>
            </a:r>
            <a:r>
              <a:rPr lang="en-US" sz="1800" dirty="0" err="1"/>
              <a:t>muscolatura</a:t>
            </a:r>
            <a:r>
              <a:rPr lang="en-US" sz="1800" dirty="0"/>
              <a:t>)</a:t>
            </a:r>
          </a:p>
          <a:p>
            <a:r>
              <a:rPr lang="en-US" sz="1800" dirty="0" err="1"/>
              <a:t>Spermatogenesi</a:t>
            </a:r>
            <a:endParaRPr lang="en-US" sz="1800" dirty="0"/>
          </a:p>
          <a:p>
            <a:r>
              <a:rPr lang="en-US" sz="1800" dirty="0" err="1"/>
              <a:t>Anabolismo</a:t>
            </a:r>
            <a:r>
              <a:rPr lang="en-US" sz="1800" dirty="0"/>
              <a:t> </a:t>
            </a:r>
            <a:r>
              <a:rPr lang="en-US" sz="1800" dirty="0" err="1"/>
              <a:t>proteico</a:t>
            </a:r>
            <a:r>
              <a:rPr lang="en-US" sz="1800" dirty="0"/>
              <a:t>: –Ossa (</a:t>
            </a:r>
            <a:r>
              <a:rPr lang="en-US" sz="1800" dirty="0" err="1"/>
              <a:t>saldatura</a:t>
            </a:r>
            <a:r>
              <a:rPr lang="en-US" sz="1800" dirty="0"/>
              <a:t> </a:t>
            </a:r>
            <a:r>
              <a:rPr lang="en-US" sz="1800" dirty="0" err="1"/>
              <a:t>cartilagini</a:t>
            </a:r>
            <a:r>
              <a:rPr lang="en-US" sz="1800" dirty="0"/>
              <a:t> </a:t>
            </a:r>
            <a:r>
              <a:rPr lang="en-US" sz="1800" dirty="0" err="1"/>
              <a:t>epifisi</a:t>
            </a:r>
            <a:r>
              <a:rPr lang="en-US" sz="1800" dirty="0"/>
              <a:t>, </a:t>
            </a:r>
            <a:r>
              <a:rPr lang="en-US" sz="1800" dirty="0" err="1"/>
              <a:t>mineralizzazione</a:t>
            </a:r>
            <a:r>
              <a:rPr lang="en-US" sz="1800" dirty="0"/>
              <a:t> </a:t>
            </a:r>
            <a:r>
              <a:rPr lang="en-US" sz="1800" dirty="0" err="1"/>
              <a:t>ossea</a:t>
            </a:r>
            <a:r>
              <a:rPr lang="en-US" sz="1800" dirty="0"/>
              <a:t>)</a:t>
            </a:r>
          </a:p>
          <a:p>
            <a:pPr marL="0" indent="0">
              <a:buNone/>
            </a:pPr>
            <a:r>
              <a:rPr lang="en-US" sz="1800" dirty="0"/>
              <a:t>                                          –</a:t>
            </a:r>
            <a:r>
              <a:rPr lang="en-US" sz="1800" dirty="0" err="1"/>
              <a:t>Muscoli</a:t>
            </a:r>
            <a:r>
              <a:rPr lang="en-US" sz="1800" dirty="0"/>
              <a:t>, </a:t>
            </a:r>
            <a:r>
              <a:rPr lang="en-US" sz="1800" dirty="0" err="1"/>
              <a:t>sangue</a:t>
            </a:r>
            <a:r>
              <a:rPr lang="en-US" sz="1800" dirty="0"/>
              <a:t> </a:t>
            </a:r>
          </a:p>
          <a:p>
            <a:r>
              <a:rPr lang="en-US" sz="1800" dirty="0"/>
              <a:t>Libido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5294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7448550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EFFETTI DEL TESTOSTERONE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4554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686800" cy="841248"/>
          </a:xfrm>
        </p:spPr>
        <p:txBody>
          <a:bodyPr/>
          <a:lstStyle/>
          <a:p>
            <a:r>
              <a:rPr lang="it-IT" dirty="0"/>
              <a:t>SINTESI TESTOSTERONE</a:t>
            </a:r>
            <a:endParaRPr lang="en-US" dirty="0"/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4407640"/>
              </p:ext>
            </p:extLst>
          </p:nvPr>
        </p:nvGraphicFramePr>
        <p:xfrm>
          <a:off x="2962647" y="2199035"/>
          <a:ext cx="2579688" cy="173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4201" name="CS ChemDraw Drawing" r:id="rId3" imgW="2705100" imgH="1816100" progId="">
                  <p:embed/>
                </p:oleObj>
              </mc:Choice>
              <mc:Fallback>
                <p:oleObj name="CS ChemDraw Drawing" r:id="rId3" imgW="2705100" imgH="1816100" progId="">
                  <p:embed/>
                  <p:pic>
                    <p:nvPicPr>
                      <p:cNvPr id="0" name="Picture 9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647" y="2199035"/>
                        <a:ext cx="2579688" cy="1731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324629"/>
              </p:ext>
            </p:extLst>
          </p:nvPr>
        </p:nvGraphicFramePr>
        <p:xfrm>
          <a:off x="611560" y="1268760"/>
          <a:ext cx="7610475" cy="2763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4202" name="CS ChemDraw Drawing" r:id="rId5" imgW="10160000" imgH="3708400" progId="">
                  <p:embed/>
                </p:oleObj>
              </mc:Choice>
              <mc:Fallback>
                <p:oleObj name="CS ChemDraw Drawing" r:id="rId5" imgW="10160000" imgH="3708400" progId="">
                  <p:embed/>
                  <p:pic>
                    <p:nvPicPr>
                      <p:cNvPr id="0" name="Picture 9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268760"/>
                        <a:ext cx="7610475" cy="2763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6000973" y="4019624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n w="1016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TESTOSTERONE</a:t>
            </a:r>
            <a:endParaRPr lang="en-US" sz="1400" dirty="0">
              <a:ln w="1016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302908" y="414908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/>
              <a:t>Ossidazione di </a:t>
            </a:r>
            <a:r>
              <a:rPr lang="it-IT" sz="1600"/>
              <a:t>oppenauer</a:t>
            </a:r>
            <a:endParaRPr lang="en-US" sz="1600" dirty="0"/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0558005"/>
              </p:ext>
            </p:extLst>
          </p:nvPr>
        </p:nvGraphicFramePr>
        <p:xfrm>
          <a:off x="580206" y="4797425"/>
          <a:ext cx="8096250" cy="183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4203" name="CS ChemDraw Drawing" r:id="rId7" imgW="10807700" imgH="2463800" progId="">
                  <p:embed/>
                </p:oleObj>
              </mc:Choice>
              <mc:Fallback>
                <p:oleObj name="CS ChemDraw Drawing" r:id="rId7" imgW="10807700" imgH="2463800" progId="">
                  <p:embed/>
                  <p:pic>
                    <p:nvPicPr>
                      <p:cNvPr id="0" name="Picture 9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206" y="4797425"/>
                        <a:ext cx="8096250" cy="1838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4" name="Rectangle 3"/>
          <p:cNvSpPr/>
          <p:nvPr/>
        </p:nvSpPr>
        <p:spPr>
          <a:xfrm>
            <a:off x="1403648" y="5517232"/>
            <a:ext cx="288032" cy="2160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475656" y="5487035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Al(</a:t>
            </a:r>
            <a:r>
              <a:rPr lang="en-US" sz="1000" dirty="0" err="1"/>
              <a:t>OiPr</a:t>
            </a:r>
            <a:r>
              <a:rPr lang="en-US" sz="1000" dirty="0"/>
              <a:t>)</a:t>
            </a:r>
            <a:r>
              <a:rPr lang="en-US" sz="1000" baseline="-25000" dirty="0"/>
              <a:t>2</a:t>
            </a:r>
          </a:p>
        </p:txBody>
      </p:sp>
      <p:sp useBgFill="1">
        <p:nvSpPr>
          <p:cNvPr id="12" name="Rectangle 11"/>
          <p:cNvSpPr/>
          <p:nvPr/>
        </p:nvSpPr>
        <p:spPr>
          <a:xfrm>
            <a:off x="6948264" y="5301208"/>
            <a:ext cx="288032" cy="2160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76256" y="5301208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Al(</a:t>
            </a:r>
            <a:r>
              <a:rPr lang="en-US" sz="1000" dirty="0" err="1"/>
              <a:t>OiPr</a:t>
            </a:r>
            <a:r>
              <a:rPr lang="en-US" sz="1000" dirty="0"/>
              <a:t>)</a:t>
            </a:r>
            <a:r>
              <a:rPr lang="en-US" sz="1000" baseline="-25000" dirty="0"/>
              <a:t>2</a:t>
            </a:r>
          </a:p>
        </p:txBody>
      </p:sp>
      <p:sp useBgFill="1">
        <p:nvSpPr>
          <p:cNvPr id="14" name="Rectangle 13"/>
          <p:cNvSpPr/>
          <p:nvPr/>
        </p:nvSpPr>
        <p:spPr>
          <a:xfrm>
            <a:off x="4139952" y="5373216"/>
            <a:ext cx="144016" cy="36004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3923928" y="537321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Al</a:t>
            </a:r>
          </a:p>
          <a:p>
            <a:pPr algn="ctr"/>
            <a:r>
              <a:rPr lang="en-US" sz="1000" dirty="0"/>
              <a:t>(</a:t>
            </a:r>
            <a:r>
              <a:rPr lang="en-US" sz="1000" dirty="0" err="1"/>
              <a:t>OiPr</a:t>
            </a:r>
            <a:r>
              <a:rPr lang="en-US" sz="1000" dirty="0"/>
              <a:t>)</a:t>
            </a:r>
            <a:r>
              <a:rPr lang="en-US" sz="1000" baseline="-25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173197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Derivati del testosterone</a:t>
            </a:r>
            <a:endParaRPr lang="en-US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dirty="0"/>
              <a:t>Il testosterone non può essere usato come tale perché subisce un elevato primo passaggio epatico (androsterone, </a:t>
            </a:r>
            <a:r>
              <a:rPr lang="it-IT" sz="2000" dirty="0" err="1"/>
              <a:t>etiocolanolone</a:t>
            </a:r>
            <a:r>
              <a:rPr lang="it-IT" sz="2000" dirty="0"/>
              <a:t>), ed ha una breve emivita ematica. </a:t>
            </a:r>
          </a:p>
          <a:p>
            <a:pPr marL="0" indent="0">
              <a:buNone/>
            </a:pPr>
            <a:endParaRPr lang="it-IT" sz="2000" dirty="0"/>
          </a:p>
          <a:p>
            <a:pPr marL="0" indent="0">
              <a:buNone/>
            </a:pPr>
            <a:r>
              <a:rPr lang="it-IT" sz="2000" dirty="0"/>
              <a:t>Per tale motivo sono necessari dei derivati che possono essere: </a:t>
            </a:r>
          </a:p>
          <a:p>
            <a:pPr marL="0" indent="0">
              <a:buNone/>
            </a:pPr>
            <a:endParaRPr lang="it-IT" sz="2000" dirty="0"/>
          </a:p>
          <a:p>
            <a:r>
              <a:rPr lang="it-IT" sz="2000" dirty="0"/>
              <a:t>Esteri: </a:t>
            </a:r>
            <a:r>
              <a:rPr lang="it-IT" sz="2000" dirty="0" err="1"/>
              <a:t>propionato</a:t>
            </a:r>
            <a:r>
              <a:rPr lang="it-IT" sz="2000" dirty="0"/>
              <a:t>, </a:t>
            </a:r>
            <a:r>
              <a:rPr lang="it-IT" sz="2000" dirty="0" err="1"/>
              <a:t>enantato</a:t>
            </a:r>
            <a:r>
              <a:rPr lang="it-IT" sz="2000" dirty="0"/>
              <a:t>, </a:t>
            </a:r>
            <a:r>
              <a:rPr lang="it-IT" sz="2000" dirty="0" err="1"/>
              <a:t>cipionato</a:t>
            </a:r>
            <a:r>
              <a:rPr lang="it-IT" sz="2000" dirty="0"/>
              <a:t>, </a:t>
            </a:r>
            <a:r>
              <a:rPr lang="it-IT" sz="2000" dirty="0" err="1"/>
              <a:t>undecaonato</a:t>
            </a:r>
            <a:endParaRPr lang="it-IT" sz="2000" dirty="0"/>
          </a:p>
          <a:p>
            <a:endParaRPr lang="it-IT" sz="2000" dirty="0"/>
          </a:p>
          <a:p>
            <a:r>
              <a:rPr lang="it-IT" sz="2000" dirty="0"/>
              <a:t>17</a:t>
            </a:r>
            <a:r>
              <a:rPr lang="el-GR" sz="2000" dirty="0"/>
              <a:t>α</a:t>
            </a:r>
            <a:r>
              <a:rPr lang="it-IT" sz="2000" dirty="0"/>
              <a:t>-</a:t>
            </a:r>
            <a:r>
              <a:rPr lang="it-IT" sz="2000" dirty="0" err="1"/>
              <a:t>metil</a:t>
            </a:r>
            <a:r>
              <a:rPr lang="it-IT" sz="2000" dirty="0"/>
              <a:t>-derivati</a:t>
            </a:r>
          </a:p>
          <a:p>
            <a:endParaRPr lang="it-IT" sz="2000" dirty="0"/>
          </a:p>
          <a:p>
            <a:r>
              <a:rPr lang="it-IT" sz="2000" dirty="0"/>
              <a:t>Altri derivati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599784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841248"/>
          </a:xfrm>
        </p:spPr>
        <p:txBody>
          <a:bodyPr/>
          <a:lstStyle/>
          <a:p>
            <a:r>
              <a:rPr lang="it-IT" dirty="0"/>
              <a:t>Derivati del testosterone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304800" y="1403648"/>
            <a:ext cx="4191000" cy="585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dirty="0"/>
              <a:t>ESTERI</a:t>
            </a:r>
            <a:endParaRPr lang="en-US" sz="3200" dirty="0"/>
          </a:p>
        </p:txBody>
      </p:sp>
      <p:sp>
        <p:nvSpPr>
          <p:cNvPr id="7" name="Segnaposto contenuto 6"/>
          <p:cNvSpPr>
            <a:spLocks noGrp="1"/>
          </p:cNvSpPr>
          <p:nvPr>
            <p:ph sz="half" idx="2"/>
          </p:nvPr>
        </p:nvSpPr>
        <p:spPr>
          <a:xfrm>
            <a:off x="323528" y="4797152"/>
            <a:ext cx="8136904" cy="1525488"/>
          </a:xfrm>
        </p:spPr>
        <p:txBody>
          <a:bodyPr>
            <a:normAutofit/>
          </a:bodyPr>
          <a:lstStyle/>
          <a:p>
            <a:r>
              <a:rPr lang="it-IT" sz="1800" dirty="0"/>
              <a:t>Maggiore </a:t>
            </a:r>
            <a:r>
              <a:rPr lang="it-IT" sz="1800" dirty="0" err="1"/>
              <a:t>lipofilia</a:t>
            </a:r>
            <a:r>
              <a:rPr lang="it-IT" sz="1800" dirty="0"/>
              <a:t> per acidi grassi a lunga catena</a:t>
            </a:r>
          </a:p>
          <a:p>
            <a:r>
              <a:rPr lang="it-IT" sz="1800" dirty="0"/>
              <a:t>Più lento assorbimento per via </a:t>
            </a:r>
            <a:r>
              <a:rPr lang="it-IT" sz="1800" dirty="0" err="1"/>
              <a:t>i.m</a:t>
            </a:r>
            <a:r>
              <a:rPr lang="it-IT" sz="1800" dirty="0"/>
              <a:t>.</a:t>
            </a:r>
          </a:p>
          <a:p>
            <a:r>
              <a:rPr lang="en-US" sz="1800" dirty="0"/>
              <a:t>Lentamente </a:t>
            </a:r>
            <a:r>
              <a:rPr lang="en-US" sz="1800" dirty="0" err="1"/>
              <a:t>idrolizzati</a:t>
            </a:r>
            <a:r>
              <a:rPr lang="en-US" sz="1800" dirty="0"/>
              <a:t> e </a:t>
            </a:r>
            <a:r>
              <a:rPr lang="en-US" sz="1800" dirty="0" err="1"/>
              <a:t>assorbiti</a:t>
            </a:r>
            <a:endParaRPr lang="en-US" sz="1800" dirty="0"/>
          </a:p>
          <a:p>
            <a:r>
              <a:rPr lang="en-US" sz="1800" dirty="0" err="1"/>
              <a:t>Undecanoato</a:t>
            </a:r>
            <a:r>
              <a:rPr lang="en-US" sz="1800" dirty="0"/>
              <a:t> per </a:t>
            </a:r>
            <a:r>
              <a:rPr lang="en-US" sz="1800" dirty="0" err="1"/>
              <a:t>os</a:t>
            </a:r>
            <a:r>
              <a:rPr lang="en-US" sz="1800" dirty="0"/>
              <a:t> (</a:t>
            </a:r>
            <a:r>
              <a:rPr lang="en-US" sz="1800" dirty="0" err="1"/>
              <a:t>assorbimento</a:t>
            </a:r>
            <a:r>
              <a:rPr lang="en-US" sz="1800" dirty="0"/>
              <a:t> via </a:t>
            </a:r>
            <a:r>
              <a:rPr lang="en-US" sz="1800" dirty="0" err="1"/>
              <a:t>linfatica</a:t>
            </a:r>
            <a:r>
              <a:rPr lang="en-US" sz="1800" dirty="0"/>
              <a:t>)</a:t>
            </a:r>
          </a:p>
          <a:p>
            <a:endParaRPr lang="en-US" dirty="0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295224"/>
              </p:ext>
            </p:extLst>
          </p:nvPr>
        </p:nvGraphicFramePr>
        <p:xfrm>
          <a:off x="971600" y="2132856"/>
          <a:ext cx="2960067" cy="19465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92" name="CS ChemDraw Drawing" r:id="rId3" imgW="1892300" imgH="1257300" progId="">
                  <p:embed/>
                </p:oleObj>
              </mc:Choice>
              <mc:Fallback>
                <p:oleObj name="CS ChemDraw Drawing" r:id="rId3" imgW="1892300" imgH="1257300" progId="">
                  <p:embed/>
                  <p:pic>
                    <p:nvPicPr>
                      <p:cNvPr id="0" name="Picture 6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2132856"/>
                        <a:ext cx="2960067" cy="194652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6470549"/>
              </p:ext>
            </p:extLst>
          </p:nvPr>
        </p:nvGraphicFramePr>
        <p:xfrm>
          <a:off x="4716016" y="1988840"/>
          <a:ext cx="3154363" cy="209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93" name="CS ChemDraw Drawing" r:id="rId5" imgW="4229100" imgH="2806700" progId="">
                  <p:embed/>
                </p:oleObj>
              </mc:Choice>
              <mc:Fallback>
                <p:oleObj name="CS ChemDraw Drawing" r:id="rId5" imgW="4229100" imgH="2806700" progId="">
                  <p:embed/>
                  <p:pic>
                    <p:nvPicPr>
                      <p:cNvPr id="0" name="Picture 6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988840"/>
                        <a:ext cx="3154363" cy="2097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58255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Derivati del testosterone</a:t>
            </a:r>
            <a:endParaRPr lang="en-US" dirty="0"/>
          </a:p>
        </p:txBody>
      </p:sp>
      <p:sp>
        <p:nvSpPr>
          <p:cNvPr id="4" name="Segnaposto contenuto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786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/>
              <a:t>17</a:t>
            </a:r>
            <a:r>
              <a:rPr lang="el-GR" dirty="0"/>
              <a:t>α</a:t>
            </a:r>
            <a:r>
              <a:rPr lang="it-IT" dirty="0"/>
              <a:t>-METIL-DERIVATI</a:t>
            </a: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7087464"/>
              </p:ext>
            </p:extLst>
          </p:nvPr>
        </p:nvGraphicFramePr>
        <p:xfrm>
          <a:off x="2191177" y="2613841"/>
          <a:ext cx="1975968" cy="1298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7" name="CS ChemDraw Drawing" r:id="rId3" imgW="1892300" imgH="1257300" progId="">
                  <p:embed/>
                </p:oleObj>
              </mc:Choice>
              <mc:Fallback>
                <p:oleObj name="CS ChemDraw Drawing" r:id="rId3" imgW="1892300" imgH="1257300" progId="">
                  <p:embed/>
                  <p:pic>
                    <p:nvPicPr>
                      <p:cNvPr id="0" name="Picture 8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1177" y="2613841"/>
                        <a:ext cx="1975968" cy="12989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2335243" y="4188144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METIL-TESTOSTERONE</a:t>
            </a:r>
            <a:endParaRPr lang="en-US" sz="1400" dirty="0"/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514639"/>
              </p:ext>
            </p:extLst>
          </p:nvPr>
        </p:nvGraphicFramePr>
        <p:xfrm>
          <a:off x="4836397" y="2634109"/>
          <a:ext cx="1975968" cy="1298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" name="CS ChemDraw Drawing" r:id="rId5" imgW="1892300" imgH="1257300" progId="">
                  <p:embed/>
                </p:oleObj>
              </mc:Choice>
              <mc:Fallback>
                <p:oleObj name="CS ChemDraw Drawing" r:id="rId5" imgW="1892300" imgH="1257300" progId="">
                  <p:embed/>
                  <p:pic>
                    <p:nvPicPr>
                      <p:cNvPr id="0" name="Picture 8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6397" y="2634109"/>
                        <a:ext cx="1975968" cy="12989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4980413" y="4188143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FLUOSSIMESTERONE</a:t>
            </a:r>
            <a:endParaRPr lang="en-US" sz="1400" dirty="0"/>
          </a:p>
        </p:txBody>
      </p:sp>
      <p:sp>
        <p:nvSpPr>
          <p:cNvPr id="10" name="Segnaposto contenuto 6"/>
          <p:cNvSpPr txBox="1">
            <a:spLocks/>
          </p:cNvSpPr>
          <p:nvPr/>
        </p:nvSpPr>
        <p:spPr>
          <a:xfrm>
            <a:off x="323528" y="5071864"/>
            <a:ext cx="8136904" cy="152548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/>
              <a:t>Minore catabolismo epatico</a:t>
            </a:r>
          </a:p>
          <a:p>
            <a:r>
              <a:rPr lang="it-IT" sz="1800" dirty="0"/>
              <a:t>Attivi per </a:t>
            </a:r>
            <a:r>
              <a:rPr lang="it-IT" sz="1800" dirty="0" err="1"/>
              <a:t>os</a:t>
            </a:r>
            <a:endParaRPr lang="it-IT" sz="1800" dirty="0"/>
          </a:p>
          <a:p>
            <a:r>
              <a:rPr lang="en-US" sz="1800" dirty="0" err="1"/>
              <a:t>Minore</a:t>
            </a:r>
            <a:r>
              <a:rPr lang="en-US" sz="1800" dirty="0"/>
              <a:t> </a:t>
            </a:r>
            <a:r>
              <a:rPr lang="en-US" sz="1800" dirty="0" err="1"/>
              <a:t>attività</a:t>
            </a:r>
            <a:r>
              <a:rPr lang="en-US" sz="1800" dirty="0"/>
              <a:t> </a:t>
            </a:r>
            <a:r>
              <a:rPr lang="en-US" sz="1800" dirty="0" err="1"/>
              <a:t>androgena</a:t>
            </a:r>
            <a:endParaRPr lang="en-US" sz="1800" dirty="0"/>
          </a:p>
        </p:txBody>
      </p:sp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0011906"/>
              </p:ext>
            </p:extLst>
          </p:nvPr>
        </p:nvGraphicFramePr>
        <p:xfrm>
          <a:off x="5652120" y="5494089"/>
          <a:ext cx="177641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9" name="CS ChemDraw Drawing" r:id="rId7" imgW="2374900" imgH="914400" progId="">
                  <p:embed/>
                </p:oleObj>
              </mc:Choice>
              <mc:Fallback>
                <p:oleObj name="CS ChemDraw Drawing" r:id="rId7" imgW="2374900" imgH="914400" progId="">
                  <p:embed/>
                  <p:pic>
                    <p:nvPicPr>
                      <p:cNvPr id="0" name="Picture 8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5494089"/>
                        <a:ext cx="1776413" cy="681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65551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5866687"/>
              </p:ext>
            </p:extLst>
          </p:nvPr>
        </p:nvGraphicFramePr>
        <p:xfrm>
          <a:off x="3170238" y="4797425"/>
          <a:ext cx="2189162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318" name="CS ChemDraw Drawing" r:id="rId4" imgW="2095500" imgH="1104900" progId="">
                  <p:embed/>
                </p:oleObj>
              </mc:Choice>
              <mc:Fallback>
                <p:oleObj name="CS ChemDraw Drawing" r:id="rId4" imgW="2095500" imgH="1104900" progId="">
                  <p:embed/>
                  <p:pic>
                    <p:nvPicPr>
                      <p:cNvPr id="0" name="Picture 8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0238" y="4797425"/>
                        <a:ext cx="2189162" cy="1149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Derivati del testosterone</a:t>
            </a:r>
            <a:endParaRPr lang="en-US" dirty="0"/>
          </a:p>
        </p:txBody>
      </p:sp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786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/>
              <a:t>ALTRI DERIVATI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411760" y="3880367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CALUSTERONE</a:t>
            </a:r>
            <a:endParaRPr lang="en-US" sz="1400" dirty="0"/>
          </a:p>
        </p:txBody>
      </p:sp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2193844"/>
              </p:ext>
            </p:extLst>
          </p:nvPr>
        </p:nvGraphicFramePr>
        <p:xfrm>
          <a:off x="4787900" y="2420938"/>
          <a:ext cx="1976438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319" name="CS ChemDraw Drawing" r:id="rId6" imgW="1892300" imgH="1257300" progId="">
                  <p:embed/>
                </p:oleObj>
              </mc:Choice>
              <mc:Fallback>
                <p:oleObj name="CS ChemDraw Drawing" r:id="rId6" imgW="1892300" imgH="1257300" progId="">
                  <p:embed/>
                  <p:pic>
                    <p:nvPicPr>
                      <p:cNvPr id="0" name="Picture 8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420938"/>
                        <a:ext cx="1976438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5076056" y="3880367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DROSTANOLONE</a:t>
            </a:r>
            <a:endParaRPr lang="en-US" sz="1400" dirty="0"/>
          </a:p>
        </p:txBody>
      </p:sp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9081687"/>
              </p:ext>
            </p:extLst>
          </p:nvPr>
        </p:nvGraphicFramePr>
        <p:xfrm>
          <a:off x="2132013" y="2573338"/>
          <a:ext cx="1976437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320" name="CS ChemDraw Drawing" r:id="rId8" imgW="1892300" imgH="1257300" progId="">
                  <p:embed/>
                </p:oleObj>
              </mc:Choice>
              <mc:Fallback>
                <p:oleObj name="CS ChemDraw Drawing" r:id="rId8" imgW="1892300" imgH="1257300" progId="">
                  <p:embed/>
                  <p:pic>
                    <p:nvPicPr>
                      <p:cNvPr id="0" name="Picture 8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2013" y="2573338"/>
                        <a:ext cx="1976437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3275856" y="602128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TESTOLATTONE</a:t>
            </a:r>
          </a:p>
          <a:p>
            <a:pPr algn="ctr"/>
            <a:r>
              <a:rPr lang="it-IT" sz="1400" dirty="0"/>
              <a:t>(C.A. mammario)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804660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Per avere proprietà androgena i derivati devono possedere:</a:t>
            </a:r>
          </a:p>
          <a:p>
            <a:r>
              <a:rPr lang="it-IT" dirty="0"/>
              <a:t>17</a:t>
            </a:r>
            <a:r>
              <a:rPr lang="el-GR" dirty="0"/>
              <a:t>β</a:t>
            </a:r>
            <a:r>
              <a:rPr lang="it-IT" dirty="0"/>
              <a:t>-OH </a:t>
            </a:r>
          </a:p>
          <a:p>
            <a:r>
              <a:rPr lang="it-IT" dirty="0"/>
              <a:t>Carbonile in 3 o 3</a:t>
            </a:r>
            <a:r>
              <a:rPr lang="el-GR" dirty="0"/>
              <a:t>α</a:t>
            </a:r>
            <a:r>
              <a:rPr lang="it-IT" dirty="0"/>
              <a:t>-OH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00408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Usi clinici DEGLI ANDROGENI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Bef>
                <a:spcPts val="1200"/>
              </a:spcBef>
            </a:pPr>
            <a:r>
              <a:rPr lang="en-US" sz="2600" dirty="0" err="1"/>
              <a:t>Ipogonadismo</a:t>
            </a:r>
            <a:r>
              <a:rPr lang="en-US" sz="2600" dirty="0"/>
              <a:t> </a:t>
            </a:r>
            <a:r>
              <a:rPr lang="en-US" sz="2600" dirty="0" err="1"/>
              <a:t>maschile</a:t>
            </a:r>
            <a:r>
              <a:rPr lang="en-US" sz="2600" dirty="0"/>
              <a:t> (</a:t>
            </a:r>
            <a:r>
              <a:rPr lang="en-US" sz="2600" dirty="0" err="1"/>
              <a:t>Ipotalamico</a:t>
            </a:r>
            <a:r>
              <a:rPr lang="en-US" sz="2600" dirty="0"/>
              <a:t>, </a:t>
            </a:r>
            <a:r>
              <a:rPr lang="en-US" sz="2600" dirty="0" err="1"/>
              <a:t>ipofisario</a:t>
            </a:r>
            <a:r>
              <a:rPr lang="en-US" sz="2600" dirty="0"/>
              <a:t>, </a:t>
            </a:r>
            <a:r>
              <a:rPr lang="en-US" sz="2600" dirty="0" err="1"/>
              <a:t>testicolare</a:t>
            </a:r>
            <a:r>
              <a:rPr lang="en-US" sz="2600" dirty="0"/>
              <a:t>)</a:t>
            </a:r>
          </a:p>
          <a:p>
            <a:pPr>
              <a:spcBef>
                <a:spcPts val="1200"/>
              </a:spcBef>
            </a:pPr>
            <a:r>
              <a:rPr lang="en-US" sz="2600" dirty="0" err="1"/>
              <a:t>Ritardo</a:t>
            </a:r>
            <a:r>
              <a:rPr lang="en-US" sz="2600" dirty="0"/>
              <a:t> </a:t>
            </a:r>
            <a:r>
              <a:rPr lang="en-US" sz="2600" dirty="0" err="1"/>
              <a:t>puberale</a:t>
            </a:r>
            <a:endParaRPr lang="en-US" sz="2600" dirty="0"/>
          </a:p>
          <a:p>
            <a:pPr>
              <a:spcBef>
                <a:spcPts val="1200"/>
              </a:spcBef>
            </a:pPr>
            <a:r>
              <a:rPr lang="en-US" sz="2600" dirty="0" err="1"/>
              <a:t>Osteroporosi</a:t>
            </a:r>
            <a:endParaRPr lang="en-US" sz="2600" dirty="0"/>
          </a:p>
          <a:p>
            <a:pPr>
              <a:spcBef>
                <a:spcPts val="1200"/>
              </a:spcBef>
            </a:pPr>
            <a:r>
              <a:rPr lang="en-US" sz="2600" dirty="0" err="1"/>
              <a:t>Anemie</a:t>
            </a:r>
            <a:endParaRPr lang="en-US" sz="2600" dirty="0"/>
          </a:p>
          <a:p>
            <a:pPr>
              <a:spcBef>
                <a:spcPts val="1200"/>
              </a:spcBef>
            </a:pPr>
            <a:r>
              <a:rPr lang="en-US" sz="2600" dirty="0" err="1"/>
              <a:t>Stati</a:t>
            </a:r>
            <a:r>
              <a:rPr lang="en-US" sz="2600" dirty="0"/>
              <a:t> </a:t>
            </a:r>
            <a:r>
              <a:rPr lang="en-US" sz="2600" dirty="0" err="1"/>
              <a:t>catabolici</a:t>
            </a:r>
            <a:endParaRPr lang="en-US" sz="2600" dirty="0"/>
          </a:p>
          <a:p>
            <a:pPr>
              <a:spcBef>
                <a:spcPts val="1200"/>
              </a:spcBef>
            </a:pPr>
            <a:r>
              <a:rPr lang="en-US" sz="2600" dirty="0"/>
              <a:t>Edema </a:t>
            </a:r>
            <a:r>
              <a:rPr lang="en-US" sz="2600" dirty="0" err="1"/>
              <a:t>angioneurotico</a:t>
            </a:r>
            <a:r>
              <a:rPr lang="en-US" sz="2600" dirty="0"/>
              <a:t> (deficit di C1-esterasi)</a:t>
            </a:r>
          </a:p>
          <a:p>
            <a:pPr>
              <a:spcBef>
                <a:spcPts val="1200"/>
              </a:spcBef>
            </a:pPr>
            <a:r>
              <a:rPr lang="en-US" sz="2600" dirty="0"/>
              <a:t>Carcinoma </a:t>
            </a:r>
            <a:r>
              <a:rPr lang="en-US" sz="2600" dirty="0" err="1"/>
              <a:t>mammario</a:t>
            </a:r>
            <a:r>
              <a:rPr lang="en-US" sz="2600" dirty="0"/>
              <a:t> (</a:t>
            </a:r>
            <a:r>
              <a:rPr lang="en-US" sz="2600" dirty="0" err="1"/>
              <a:t>es</a:t>
            </a:r>
            <a:r>
              <a:rPr lang="en-US" sz="2600" dirty="0"/>
              <a:t>. </a:t>
            </a:r>
            <a:r>
              <a:rPr lang="en-US" sz="2600" dirty="0" err="1"/>
              <a:t>testolattone</a:t>
            </a:r>
            <a:r>
              <a:rPr lang="en-US" sz="2600" dirty="0"/>
              <a:t>)</a:t>
            </a:r>
          </a:p>
          <a:p>
            <a:pPr>
              <a:spcBef>
                <a:spcPts val="1200"/>
              </a:spcBef>
            </a:pPr>
            <a:r>
              <a:rPr lang="en-US" sz="2600" dirty="0" err="1"/>
              <a:t>Menopausa</a:t>
            </a:r>
            <a:endParaRPr lang="en-US" sz="2600" dirty="0"/>
          </a:p>
          <a:p>
            <a:pPr>
              <a:spcBef>
                <a:spcPts val="1200"/>
              </a:spcBef>
            </a:pPr>
            <a:r>
              <a:rPr lang="en-US" sz="2600" dirty="0" err="1"/>
              <a:t>Senescenza</a:t>
            </a:r>
            <a:r>
              <a:rPr lang="en-US" sz="2600" dirty="0"/>
              <a:t> </a:t>
            </a:r>
            <a:r>
              <a:rPr lang="en-US" sz="2600" dirty="0" err="1"/>
              <a:t>maschile</a:t>
            </a:r>
            <a:endParaRPr lang="en-US" sz="2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45262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Androgeni usati in terapia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/>
              <a:t>Testosterone (</a:t>
            </a:r>
            <a:r>
              <a:rPr lang="en-US" dirty="0" err="1"/>
              <a:t>Androderm</a:t>
            </a:r>
            <a:r>
              <a:rPr lang="en-US" dirty="0"/>
              <a:t>), </a:t>
            </a:r>
            <a:r>
              <a:rPr lang="en-US" dirty="0" err="1"/>
              <a:t>cerotti</a:t>
            </a:r>
            <a:r>
              <a:rPr lang="en-US" dirty="0"/>
              <a:t> </a:t>
            </a:r>
            <a:r>
              <a:rPr lang="en-US" dirty="0" err="1"/>
              <a:t>transdermici</a:t>
            </a:r>
            <a:r>
              <a:rPr lang="en-US" dirty="0"/>
              <a:t> 2.5 mg; 1-3 </a:t>
            </a:r>
            <a:r>
              <a:rPr lang="en-US" dirty="0" err="1"/>
              <a:t>cerotti</a:t>
            </a:r>
            <a:r>
              <a:rPr lang="en-US" dirty="0"/>
              <a:t> /die</a:t>
            </a:r>
          </a:p>
          <a:p>
            <a:pPr algn="just"/>
            <a:r>
              <a:rPr lang="en-US" dirty="0"/>
              <a:t>Testosterone </a:t>
            </a:r>
            <a:r>
              <a:rPr lang="en-US" dirty="0" err="1"/>
              <a:t>propionato</a:t>
            </a:r>
            <a:r>
              <a:rPr lang="en-US" dirty="0"/>
              <a:t> (</a:t>
            </a:r>
            <a:r>
              <a:rPr lang="en-US" dirty="0" err="1"/>
              <a:t>Testovis</a:t>
            </a:r>
            <a:r>
              <a:rPr lang="en-US" dirty="0"/>
              <a:t>), </a:t>
            </a:r>
            <a:r>
              <a:rPr lang="en-US" dirty="0" err="1"/>
              <a:t>fiale</a:t>
            </a:r>
            <a:r>
              <a:rPr lang="en-US" dirty="0"/>
              <a:t> </a:t>
            </a:r>
            <a:r>
              <a:rPr lang="en-US" dirty="0" err="1"/>
              <a:t>i.m</a:t>
            </a:r>
            <a:r>
              <a:rPr lang="en-US" dirty="0"/>
              <a:t>. 100 mg; 1 </a:t>
            </a:r>
            <a:r>
              <a:rPr lang="en-US" dirty="0" err="1"/>
              <a:t>fiala</a:t>
            </a:r>
            <a:r>
              <a:rPr lang="en-US" dirty="0"/>
              <a:t> / 2-3 </a:t>
            </a:r>
            <a:r>
              <a:rPr lang="en-US" dirty="0" err="1"/>
              <a:t>settimane</a:t>
            </a:r>
            <a:endParaRPr lang="en-US" dirty="0"/>
          </a:p>
          <a:p>
            <a:pPr algn="just"/>
            <a:r>
              <a:rPr lang="en-US" dirty="0"/>
              <a:t>Testosterone </a:t>
            </a:r>
            <a:r>
              <a:rPr lang="en-US" dirty="0" err="1"/>
              <a:t>enantato</a:t>
            </a:r>
            <a:r>
              <a:rPr lang="en-US" dirty="0"/>
              <a:t> (</a:t>
            </a:r>
            <a:r>
              <a:rPr lang="en-US" dirty="0" err="1"/>
              <a:t>Testo</a:t>
            </a:r>
            <a:r>
              <a:rPr lang="en-US" dirty="0"/>
              <a:t> </a:t>
            </a:r>
            <a:r>
              <a:rPr lang="en-US" dirty="0" err="1"/>
              <a:t>Enant</a:t>
            </a:r>
            <a:r>
              <a:rPr lang="en-US" dirty="0"/>
              <a:t>), </a:t>
            </a:r>
            <a:r>
              <a:rPr lang="en-US" dirty="0" err="1"/>
              <a:t>fiale</a:t>
            </a:r>
            <a:r>
              <a:rPr lang="en-US" dirty="0"/>
              <a:t> </a:t>
            </a:r>
            <a:r>
              <a:rPr lang="en-US" dirty="0" err="1"/>
              <a:t>i.m</a:t>
            </a:r>
            <a:r>
              <a:rPr lang="en-US" dirty="0"/>
              <a:t>. 100-250 mg; 1 </a:t>
            </a:r>
            <a:r>
              <a:rPr lang="en-US" dirty="0" err="1"/>
              <a:t>fiala</a:t>
            </a:r>
            <a:r>
              <a:rPr lang="en-US" dirty="0"/>
              <a:t> / 3-4 </a:t>
            </a:r>
            <a:r>
              <a:rPr lang="en-US" dirty="0" err="1"/>
              <a:t>settimane</a:t>
            </a:r>
            <a:endParaRPr lang="en-US" dirty="0"/>
          </a:p>
          <a:p>
            <a:pPr algn="just"/>
            <a:r>
              <a:rPr lang="en-US" dirty="0"/>
              <a:t>Testosterone </a:t>
            </a:r>
            <a:r>
              <a:rPr lang="en-US" dirty="0" err="1"/>
              <a:t>propionato</a:t>
            </a:r>
            <a:r>
              <a:rPr lang="en-US" dirty="0"/>
              <a:t> + test. </a:t>
            </a:r>
            <a:r>
              <a:rPr lang="en-US" dirty="0" err="1"/>
              <a:t>fenilpropionato</a:t>
            </a:r>
            <a:r>
              <a:rPr lang="en-US" dirty="0"/>
              <a:t> + test. </a:t>
            </a:r>
            <a:r>
              <a:rPr lang="en-US" dirty="0" err="1"/>
              <a:t>isocaproato</a:t>
            </a:r>
            <a:r>
              <a:rPr lang="en-US" dirty="0"/>
              <a:t> + test. </a:t>
            </a:r>
            <a:r>
              <a:rPr lang="en-US" dirty="0" err="1"/>
              <a:t>decanoato</a:t>
            </a:r>
            <a:r>
              <a:rPr lang="en-US" dirty="0"/>
              <a:t> (</a:t>
            </a:r>
            <a:r>
              <a:rPr lang="en-US" dirty="0" err="1"/>
              <a:t>Testoviron</a:t>
            </a:r>
            <a:r>
              <a:rPr lang="en-US" dirty="0"/>
              <a:t> Depot, </a:t>
            </a:r>
            <a:r>
              <a:rPr lang="en-US" dirty="0" err="1"/>
              <a:t>Sustanon</a:t>
            </a:r>
            <a:r>
              <a:rPr lang="en-US" dirty="0"/>
              <a:t>), </a:t>
            </a:r>
            <a:r>
              <a:rPr lang="en-US" dirty="0" err="1"/>
              <a:t>fiale</a:t>
            </a:r>
            <a:r>
              <a:rPr lang="en-US" dirty="0"/>
              <a:t> </a:t>
            </a:r>
            <a:r>
              <a:rPr lang="en-US" dirty="0" err="1"/>
              <a:t>i.m</a:t>
            </a:r>
            <a:r>
              <a:rPr lang="en-US" dirty="0"/>
              <a:t>. 100-250 mg; 1 </a:t>
            </a:r>
            <a:r>
              <a:rPr lang="en-US" dirty="0" err="1"/>
              <a:t>fiala</a:t>
            </a:r>
            <a:r>
              <a:rPr lang="en-US" dirty="0"/>
              <a:t> / 3-4 </a:t>
            </a:r>
            <a:r>
              <a:rPr lang="en-US" dirty="0" err="1"/>
              <a:t>settimane</a:t>
            </a:r>
            <a:endParaRPr lang="en-US" dirty="0"/>
          </a:p>
          <a:p>
            <a:pPr algn="just"/>
            <a:r>
              <a:rPr lang="en-US" dirty="0"/>
              <a:t>Testosterone </a:t>
            </a:r>
            <a:r>
              <a:rPr lang="en-US" dirty="0" err="1"/>
              <a:t>undecanoato</a:t>
            </a:r>
            <a:r>
              <a:rPr lang="en-US" dirty="0"/>
              <a:t> (</a:t>
            </a:r>
            <a:r>
              <a:rPr lang="en-US" dirty="0" err="1"/>
              <a:t>Andriol</a:t>
            </a:r>
            <a:r>
              <a:rPr lang="en-US" dirty="0"/>
              <a:t>), capsule 40 mg; 120-160 mg /die</a:t>
            </a:r>
          </a:p>
          <a:p>
            <a:pPr algn="just"/>
            <a:r>
              <a:rPr lang="it-IT" dirty="0" err="1"/>
              <a:t>Mesterolone</a:t>
            </a:r>
            <a:r>
              <a:rPr lang="it-IT" dirty="0"/>
              <a:t> (</a:t>
            </a:r>
            <a:r>
              <a:rPr lang="it-IT" dirty="0" err="1"/>
              <a:t>Proviron</a:t>
            </a:r>
            <a:r>
              <a:rPr lang="it-IT" dirty="0"/>
              <a:t>), compresse 50 mg ; 50-75 mg/die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0869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Ormoni anabolizzanti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080120"/>
            <a:ext cx="8686800" cy="558924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200" dirty="0" err="1"/>
              <a:t>Impossibile</a:t>
            </a:r>
            <a:r>
              <a:rPr lang="en-US" sz="2200" dirty="0"/>
              <a:t> </a:t>
            </a:r>
            <a:r>
              <a:rPr lang="en-US" sz="2200" dirty="0" err="1"/>
              <a:t>scindere</a:t>
            </a:r>
            <a:r>
              <a:rPr lang="en-US" sz="2200" dirty="0"/>
              <a:t> la </a:t>
            </a:r>
            <a:r>
              <a:rPr lang="en-US" sz="2200" dirty="0" err="1"/>
              <a:t>componente</a:t>
            </a:r>
            <a:r>
              <a:rPr lang="en-US" sz="2200" dirty="0"/>
              <a:t> </a:t>
            </a:r>
            <a:r>
              <a:rPr lang="en-US" sz="2200" dirty="0" err="1"/>
              <a:t>androgena</a:t>
            </a:r>
            <a:r>
              <a:rPr lang="en-US" sz="2200" dirty="0"/>
              <a:t> da </a:t>
            </a:r>
            <a:r>
              <a:rPr lang="en-US" sz="2200" dirty="0" err="1"/>
              <a:t>quella</a:t>
            </a:r>
            <a:r>
              <a:rPr lang="en-US" sz="2200" dirty="0"/>
              <a:t> </a:t>
            </a:r>
            <a:r>
              <a:rPr lang="en-US" sz="2200" dirty="0" err="1"/>
              <a:t>anabolizzante</a:t>
            </a:r>
            <a:endParaRPr lang="en-US" sz="2200" dirty="0"/>
          </a:p>
          <a:p>
            <a:pPr marL="0" indent="0" algn="just">
              <a:buNone/>
            </a:pPr>
            <a:r>
              <a:rPr lang="en-US" sz="2200" dirty="0"/>
              <a:t>Si è </a:t>
            </a:r>
            <a:r>
              <a:rPr lang="en-US" sz="2200" dirty="0" err="1"/>
              <a:t>lavorato</a:t>
            </a:r>
            <a:r>
              <a:rPr lang="en-US" sz="2200" dirty="0"/>
              <a:t> </a:t>
            </a:r>
            <a:r>
              <a:rPr lang="en-US" sz="2200" dirty="0" err="1"/>
              <a:t>soprattutto</a:t>
            </a:r>
            <a:r>
              <a:rPr lang="en-US" sz="2200" dirty="0"/>
              <a:t> </a:t>
            </a:r>
            <a:r>
              <a:rPr lang="en-US" sz="2200" dirty="0" err="1"/>
              <a:t>sull’anello</a:t>
            </a:r>
            <a:r>
              <a:rPr lang="en-US" sz="2200" dirty="0"/>
              <a:t> A.</a:t>
            </a:r>
          </a:p>
          <a:p>
            <a:pPr marL="0" indent="0" algn="just">
              <a:buNone/>
            </a:pPr>
            <a:endParaRPr lang="en-US" sz="2200" dirty="0"/>
          </a:p>
          <a:p>
            <a:pPr marL="0" indent="0" algn="just">
              <a:buNone/>
            </a:pPr>
            <a:r>
              <a:rPr lang="en-US" sz="2200" dirty="0" err="1"/>
              <a:t>Approcci</a:t>
            </a:r>
            <a:r>
              <a:rPr lang="en-US" sz="2200" dirty="0"/>
              <a:t> </a:t>
            </a:r>
            <a:r>
              <a:rPr lang="en-US" sz="2200" dirty="0" err="1"/>
              <a:t>sintetici</a:t>
            </a:r>
            <a:r>
              <a:rPr lang="en-US" sz="2200" dirty="0"/>
              <a:t> per la </a:t>
            </a:r>
            <a:r>
              <a:rPr lang="en-US" sz="2200" dirty="0" err="1"/>
              <a:t>preparazione</a:t>
            </a:r>
            <a:r>
              <a:rPr lang="en-US" sz="2200" dirty="0"/>
              <a:t> di un </a:t>
            </a:r>
            <a:r>
              <a:rPr lang="en-US" sz="2200" dirty="0" err="1"/>
              <a:t>anabolizzante</a:t>
            </a:r>
            <a:r>
              <a:rPr lang="en-US" sz="2200" dirty="0"/>
              <a:t>:</a:t>
            </a:r>
          </a:p>
          <a:p>
            <a:pPr algn="just"/>
            <a:r>
              <a:rPr lang="en-US" sz="2200" dirty="0" err="1"/>
              <a:t>Formilazione</a:t>
            </a:r>
            <a:r>
              <a:rPr lang="en-US" sz="2200" dirty="0"/>
              <a:t> in 2</a:t>
            </a:r>
          </a:p>
          <a:p>
            <a:pPr algn="just"/>
            <a:r>
              <a:rPr lang="en-US" sz="2200" dirty="0" err="1"/>
              <a:t>Riduzione</a:t>
            </a:r>
            <a:r>
              <a:rPr lang="en-US" sz="2200" dirty="0"/>
              <a:t> di Birch: </a:t>
            </a:r>
            <a:r>
              <a:rPr lang="en-US" sz="2200" dirty="0" err="1"/>
              <a:t>preparazione</a:t>
            </a:r>
            <a:r>
              <a:rPr lang="en-US" sz="2200" dirty="0"/>
              <a:t> di un nor-</a:t>
            </a:r>
            <a:r>
              <a:rPr lang="en-US" sz="2200" dirty="0" err="1"/>
              <a:t>steroide</a:t>
            </a:r>
            <a:endParaRPr lang="en-US" sz="2200" dirty="0"/>
          </a:p>
          <a:p>
            <a:pPr algn="just"/>
            <a:r>
              <a:rPr lang="en-US" sz="2200" dirty="0" err="1"/>
              <a:t>Alchilazione</a:t>
            </a:r>
            <a:r>
              <a:rPr lang="en-US" sz="2200" dirty="0"/>
              <a:t> in 17</a:t>
            </a:r>
          </a:p>
          <a:p>
            <a:pPr marL="0" indent="0" algn="just">
              <a:buNone/>
            </a:pPr>
            <a:endParaRPr lang="en-US" sz="2200" dirty="0"/>
          </a:p>
          <a:p>
            <a:pPr marL="0" indent="0" algn="just">
              <a:buNone/>
            </a:pPr>
            <a:r>
              <a:rPr lang="en-US" sz="2200" dirty="0" err="1"/>
              <a:t>Uso</a:t>
            </a:r>
            <a:r>
              <a:rPr lang="en-US" sz="2200" dirty="0"/>
              <a:t> </a:t>
            </a:r>
            <a:r>
              <a:rPr lang="en-US" sz="2200" dirty="0" err="1"/>
              <a:t>terapeutico</a:t>
            </a:r>
            <a:r>
              <a:rPr lang="en-US" sz="2200" dirty="0"/>
              <a:t>:</a:t>
            </a:r>
          </a:p>
          <a:p>
            <a:pPr algn="just"/>
            <a:r>
              <a:rPr lang="en-US" sz="2200" dirty="0" err="1"/>
              <a:t>Convalescenza</a:t>
            </a:r>
            <a:r>
              <a:rPr lang="en-US" sz="2200" dirty="0"/>
              <a:t> e </a:t>
            </a:r>
            <a:r>
              <a:rPr lang="en-US" sz="2200" dirty="0" err="1"/>
              <a:t>astenia</a:t>
            </a:r>
            <a:endParaRPr lang="en-US" sz="2200" dirty="0"/>
          </a:p>
          <a:p>
            <a:pPr algn="just"/>
            <a:r>
              <a:rPr lang="en-US" sz="2200" dirty="0" err="1"/>
              <a:t>Trattamento</a:t>
            </a:r>
            <a:r>
              <a:rPr lang="en-US" sz="2200" dirty="0"/>
              <a:t> pre- e post-</a:t>
            </a:r>
            <a:r>
              <a:rPr lang="en-US" sz="2200" dirty="0" err="1"/>
              <a:t>operatorio</a:t>
            </a:r>
            <a:endParaRPr lang="en-US" sz="2200" dirty="0"/>
          </a:p>
          <a:p>
            <a:pPr algn="just"/>
            <a:r>
              <a:rPr lang="en-US" sz="2200" dirty="0" err="1"/>
              <a:t>Geriatria</a:t>
            </a:r>
            <a:r>
              <a:rPr lang="en-US" sz="2200" dirty="0"/>
              <a:t>, </a:t>
            </a:r>
            <a:r>
              <a:rPr lang="en-US" sz="2200" dirty="0" err="1"/>
              <a:t>pediatria</a:t>
            </a:r>
            <a:endParaRPr lang="en-US" sz="2200" dirty="0"/>
          </a:p>
          <a:p>
            <a:pPr algn="just"/>
            <a:r>
              <a:rPr lang="en-US" sz="2200" dirty="0" err="1"/>
              <a:t>Osteoporosi</a:t>
            </a:r>
            <a:endParaRPr lang="en-US" sz="2200" dirty="0"/>
          </a:p>
          <a:p>
            <a:pPr algn="just"/>
            <a:endParaRPr lang="en-US" sz="2200" dirty="0"/>
          </a:p>
          <a:p>
            <a:pPr marL="0" indent="0" algn="just">
              <a:buNone/>
            </a:pPr>
            <a:r>
              <a:rPr lang="en-US" sz="2200" dirty="0" err="1"/>
              <a:t>Uso</a:t>
            </a:r>
            <a:r>
              <a:rPr lang="en-US" sz="2200" dirty="0"/>
              <a:t> </a:t>
            </a:r>
            <a:r>
              <a:rPr lang="en-US" sz="2200" dirty="0" err="1"/>
              <a:t>improprio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09664700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3200" b="1" dirty="0"/>
              <a:t>Derivati dell’</a:t>
            </a:r>
            <a:r>
              <a:rPr lang="it-IT" sz="3200" b="1" dirty="0" err="1"/>
              <a:t>androstano</a:t>
            </a:r>
            <a:endParaRPr lang="it-IT" sz="3200" b="1" dirty="0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4504135"/>
              </p:ext>
            </p:extLst>
          </p:nvPr>
        </p:nvGraphicFramePr>
        <p:xfrm>
          <a:off x="1587451" y="2385700"/>
          <a:ext cx="1976437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3" name="CS ChemDraw Drawing" r:id="rId3" imgW="1892300" imgH="1257300" progId="">
                  <p:embed/>
                </p:oleObj>
              </mc:Choice>
              <mc:Fallback>
                <p:oleObj name="CS ChemDraw Drawing" r:id="rId3" imgW="1892300" imgH="1257300" progId="">
                  <p:embed/>
                  <p:pic>
                    <p:nvPicPr>
                      <p:cNvPr id="0" name="Picture 8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451" y="2385700"/>
                        <a:ext cx="1976437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944189"/>
              </p:ext>
            </p:extLst>
          </p:nvPr>
        </p:nvGraphicFramePr>
        <p:xfrm>
          <a:off x="7596336" y="116632"/>
          <a:ext cx="1080119" cy="701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4" name="CS ChemDraw Drawing" r:id="rId5" imgW="1892300" imgH="1231900" progId="">
                  <p:embed/>
                </p:oleObj>
              </mc:Choice>
              <mc:Fallback>
                <p:oleObj name="CS ChemDraw Drawing" r:id="rId5" imgW="1892300" imgH="1231900" progId="">
                  <p:embed/>
                  <p:pic>
                    <p:nvPicPr>
                      <p:cNvPr id="0" name="Picture 8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6336" y="116632"/>
                        <a:ext cx="1080119" cy="701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8246104"/>
              </p:ext>
            </p:extLst>
          </p:nvPr>
        </p:nvGraphicFramePr>
        <p:xfrm>
          <a:off x="4716016" y="2383001"/>
          <a:ext cx="1976437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5" name="CS ChemDraw Drawing" r:id="rId7" imgW="1892300" imgH="1257300" progId="">
                  <p:embed/>
                </p:oleObj>
              </mc:Choice>
              <mc:Fallback>
                <p:oleObj name="CS ChemDraw Drawing" r:id="rId7" imgW="1892300" imgH="1257300" progId="">
                  <p:embed/>
                  <p:pic>
                    <p:nvPicPr>
                      <p:cNvPr id="0" name="Picture 8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2383001"/>
                        <a:ext cx="1976437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1674682" y="3851756"/>
            <a:ext cx="171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Androstanolone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851978" y="3862789"/>
            <a:ext cx="16642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Metenolone</a:t>
            </a:r>
            <a:endParaRPr lang="it-IT" dirty="0"/>
          </a:p>
          <a:p>
            <a:pPr algn="ctr"/>
            <a:r>
              <a:rPr lang="it-IT" dirty="0"/>
              <a:t>(</a:t>
            </a:r>
            <a:r>
              <a:rPr lang="it-IT" dirty="0" err="1"/>
              <a:t>Primobolan</a:t>
            </a:r>
            <a:r>
              <a:rPr lang="it-IT" dirty="0"/>
              <a:t> ®)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534797" y="791126"/>
            <a:ext cx="11416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100" dirty="0"/>
              <a:t>TESTOSTERONE</a:t>
            </a:r>
          </a:p>
        </p:txBody>
      </p:sp>
    </p:spTree>
    <p:extLst>
      <p:ext uri="{BB962C8B-B14F-4D97-AF65-F5344CB8AC3E}">
        <p14:creationId xmlns:p14="http://schemas.microsoft.com/office/powerpoint/2010/main" val="21472934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51520" y="286544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3200" b="1" dirty="0"/>
              <a:t>Derivati del </a:t>
            </a:r>
            <a:r>
              <a:rPr lang="it-IT" sz="3200" b="1" dirty="0" err="1"/>
              <a:t>metil</a:t>
            </a:r>
            <a:r>
              <a:rPr lang="it-IT" sz="3200" b="1" dirty="0"/>
              <a:t>-testosterone</a:t>
            </a:r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209371"/>
              </p:ext>
            </p:extLst>
          </p:nvPr>
        </p:nvGraphicFramePr>
        <p:xfrm>
          <a:off x="444578" y="1211406"/>
          <a:ext cx="2320925" cy="1281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2" name="CS ChemDraw Drawing" r:id="rId3" imgW="2222500" imgH="1231900" progId="">
                  <p:embed/>
                </p:oleObj>
              </mc:Choice>
              <mc:Fallback>
                <p:oleObj name="CS ChemDraw Drawing" r:id="rId3" imgW="2222500" imgH="1231900" progId="">
                  <p:embed/>
                  <p:pic>
                    <p:nvPicPr>
                      <p:cNvPr id="0" name="Picture 2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78" y="1211406"/>
                        <a:ext cx="2320925" cy="1281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4912757"/>
              </p:ext>
            </p:extLst>
          </p:nvPr>
        </p:nvGraphicFramePr>
        <p:xfrm>
          <a:off x="7596336" y="116632"/>
          <a:ext cx="1080119" cy="701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3" name="CS ChemDraw Drawing" r:id="rId5" imgW="1892300" imgH="1231900" progId="">
                  <p:embed/>
                </p:oleObj>
              </mc:Choice>
              <mc:Fallback>
                <p:oleObj name="CS ChemDraw Drawing" r:id="rId5" imgW="1892300" imgH="1231900" progId="">
                  <p:embed/>
                  <p:pic>
                    <p:nvPicPr>
                      <p:cNvPr id="0" name="Picture 2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6336" y="116632"/>
                        <a:ext cx="1080119" cy="701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2658462"/>
              </p:ext>
            </p:extLst>
          </p:nvPr>
        </p:nvGraphicFramePr>
        <p:xfrm>
          <a:off x="3454003" y="1225693"/>
          <a:ext cx="2270125" cy="1230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4" name="CS ChemDraw Drawing" r:id="rId7" imgW="2171700" imgH="1181100" progId="">
                  <p:embed/>
                </p:oleObj>
              </mc:Choice>
              <mc:Fallback>
                <p:oleObj name="CS ChemDraw Drawing" r:id="rId7" imgW="2171700" imgH="1181100" progId="">
                  <p:embed/>
                  <p:pic>
                    <p:nvPicPr>
                      <p:cNvPr id="0" name="Picture 2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4003" y="1225693"/>
                        <a:ext cx="2270125" cy="1230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704698" y="2668897"/>
            <a:ext cx="1510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Ossimetolone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3723779" y="2672307"/>
            <a:ext cx="16873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Androstanazolo</a:t>
            </a:r>
            <a:endParaRPr lang="it-IT" dirty="0"/>
          </a:p>
          <a:p>
            <a:pPr algn="ctr"/>
            <a:r>
              <a:rPr lang="it-IT" dirty="0"/>
              <a:t>(</a:t>
            </a:r>
            <a:r>
              <a:rPr lang="it-IT" dirty="0" err="1"/>
              <a:t>Winstrol</a:t>
            </a:r>
            <a:r>
              <a:rPr lang="it-IT" dirty="0"/>
              <a:t> ®)</a:t>
            </a:r>
          </a:p>
          <a:p>
            <a:pPr algn="ctr"/>
            <a:r>
              <a:rPr lang="it-IT" sz="1600" dirty="0"/>
              <a:t>anabolizzante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534797" y="791126"/>
            <a:ext cx="11416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100" dirty="0"/>
              <a:t>TESTOSTERONE</a:t>
            </a:r>
          </a:p>
        </p:txBody>
      </p:sp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0093923"/>
              </p:ext>
            </p:extLst>
          </p:nvPr>
        </p:nvGraphicFramePr>
        <p:xfrm>
          <a:off x="6358582" y="1196752"/>
          <a:ext cx="2101850" cy="1281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5" name="CS ChemDraw Drawing" r:id="rId9" imgW="2019300" imgH="1231900" progId="">
                  <p:embed/>
                </p:oleObj>
              </mc:Choice>
              <mc:Fallback>
                <p:oleObj name="CS ChemDraw Drawing" r:id="rId9" imgW="2019300" imgH="1231900" progId="">
                  <p:embed/>
                  <p:pic>
                    <p:nvPicPr>
                      <p:cNvPr id="0" name="Picture 2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8582" y="1196752"/>
                        <a:ext cx="2101850" cy="1281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6698577" y="2708920"/>
            <a:ext cx="14695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Metandriolo</a:t>
            </a:r>
            <a:endParaRPr lang="it-IT" dirty="0"/>
          </a:p>
          <a:p>
            <a:pPr algn="ctr"/>
            <a:r>
              <a:rPr lang="it-IT" dirty="0"/>
              <a:t>(</a:t>
            </a:r>
            <a:r>
              <a:rPr lang="it-IT" dirty="0" err="1"/>
              <a:t>Stenediol</a:t>
            </a:r>
            <a:r>
              <a:rPr lang="it-IT" dirty="0"/>
              <a:t> ®)</a:t>
            </a:r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632269"/>
              </p:ext>
            </p:extLst>
          </p:nvPr>
        </p:nvGraphicFramePr>
        <p:xfrm>
          <a:off x="1187624" y="2852936"/>
          <a:ext cx="197485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6" name="CS ChemDraw Drawing" r:id="rId11" imgW="1892300" imgH="1473200" progId="">
                  <p:embed/>
                </p:oleObj>
              </mc:Choice>
              <mc:Fallback>
                <p:oleObj name="CS ChemDraw Drawing" r:id="rId11" imgW="1892300" imgH="1473200" progId="">
                  <p:embed/>
                  <p:pic>
                    <p:nvPicPr>
                      <p:cNvPr id="0" name="Picture 2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2852936"/>
                        <a:ext cx="1974850" cy="153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CasellaDiTesto 13"/>
          <p:cNvSpPr txBox="1"/>
          <p:nvPr/>
        </p:nvSpPr>
        <p:spPr>
          <a:xfrm>
            <a:off x="1381200" y="4492273"/>
            <a:ext cx="1636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Ossimesterone</a:t>
            </a:r>
            <a:endParaRPr lang="it-IT" dirty="0"/>
          </a:p>
        </p:txBody>
      </p:sp>
      <p:graphicFrame>
        <p:nvGraphicFramePr>
          <p:cNvPr id="15" name="Oggetto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269308"/>
              </p:ext>
            </p:extLst>
          </p:nvPr>
        </p:nvGraphicFramePr>
        <p:xfrm>
          <a:off x="4469358" y="2986995"/>
          <a:ext cx="1974850" cy="128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7" name="CS ChemDraw Drawing" r:id="rId13" imgW="1892300" imgH="1231900" progId="">
                  <p:embed/>
                </p:oleObj>
              </mc:Choice>
              <mc:Fallback>
                <p:oleObj name="CS ChemDraw Drawing" r:id="rId13" imgW="1892300" imgH="1231900" progId="">
                  <p:embed/>
                  <p:pic>
                    <p:nvPicPr>
                      <p:cNvPr id="0" name="Picture 2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9358" y="2986995"/>
                        <a:ext cx="1974850" cy="1281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asellaDiTesto 15"/>
          <p:cNvSpPr txBox="1"/>
          <p:nvPr/>
        </p:nvSpPr>
        <p:spPr>
          <a:xfrm>
            <a:off x="4717378" y="4499828"/>
            <a:ext cx="152702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Ossandrolone</a:t>
            </a:r>
            <a:endParaRPr lang="it-IT" dirty="0"/>
          </a:p>
          <a:p>
            <a:pPr algn="ctr"/>
            <a:r>
              <a:rPr lang="it-IT" sz="1600" dirty="0"/>
              <a:t>anabolizzante</a:t>
            </a:r>
          </a:p>
        </p:txBody>
      </p:sp>
      <p:graphicFrame>
        <p:nvGraphicFramePr>
          <p:cNvPr id="17" name="Ogget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869651"/>
              </p:ext>
            </p:extLst>
          </p:nvPr>
        </p:nvGraphicFramePr>
        <p:xfrm>
          <a:off x="2457463" y="4688824"/>
          <a:ext cx="1974850" cy="128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8" name="CS ChemDraw Drawing" r:id="rId15" imgW="1892300" imgH="1231900" progId="">
                  <p:embed/>
                </p:oleObj>
              </mc:Choice>
              <mc:Fallback>
                <p:oleObj name="CS ChemDraw Drawing" r:id="rId15" imgW="1892300" imgH="1231900" progId="">
                  <p:embed/>
                  <p:pic>
                    <p:nvPicPr>
                      <p:cNvPr id="0" name="Picture 2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7463" y="4688824"/>
                        <a:ext cx="1974850" cy="1281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2670149" y="6202178"/>
            <a:ext cx="1597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Metandienone</a:t>
            </a:r>
            <a:endParaRPr lang="it-IT" dirty="0"/>
          </a:p>
          <a:p>
            <a:pPr algn="ctr"/>
            <a:r>
              <a:rPr lang="it-IT" dirty="0"/>
              <a:t>(</a:t>
            </a:r>
            <a:r>
              <a:rPr lang="it-IT" dirty="0" err="1"/>
              <a:t>Dianabol</a:t>
            </a:r>
            <a:r>
              <a:rPr lang="it-IT" dirty="0"/>
              <a:t> ®)</a:t>
            </a:r>
          </a:p>
        </p:txBody>
      </p:sp>
      <p:graphicFrame>
        <p:nvGraphicFramePr>
          <p:cNvPr id="19" name="Ogget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9773831"/>
              </p:ext>
            </p:extLst>
          </p:nvPr>
        </p:nvGraphicFramePr>
        <p:xfrm>
          <a:off x="6410545" y="4701242"/>
          <a:ext cx="2235200" cy="128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29" name="CS ChemDraw Drawing" r:id="rId17" imgW="2146300" imgH="1231900" progId="">
                  <p:embed/>
                </p:oleObj>
              </mc:Choice>
              <mc:Fallback>
                <p:oleObj name="CS ChemDraw Drawing" r:id="rId17" imgW="2146300" imgH="1231900" progId="">
                  <p:embed/>
                  <p:pic>
                    <p:nvPicPr>
                      <p:cNvPr id="0" name="Picture 2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10545" y="4701242"/>
                        <a:ext cx="2235200" cy="1281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asellaDiTesto 19"/>
          <p:cNvSpPr txBox="1"/>
          <p:nvPr/>
        </p:nvSpPr>
        <p:spPr>
          <a:xfrm>
            <a:off x="7143784" y="6130384"/>
            <a:ext cx="1462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Formebolone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675788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3200" b="1" dirty="0"/>
              <a:t>Derivati 19-nor-sterOIdEi</a:t>
            </a:r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4794549"/>
              </p:ext>
            </p:extLst>
          </p:nvPr>
        </p:nvGraphicFramePr>
        <p:xfrm>
          <a:off x="1748634" y="2213546"/>
          <a:ext cx="2851151" cy="1287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80" name="CS ChemDraw Drawing" r:id="rId3" imgW="2730500" imgH="1244600" progId="">
                  <p:embed/>
                </p:oleObj>
              </mc:Choice>
              <mc:Fallback>
                <p:oleObj name="CS ChemDraw Drawing" r:id="rId3" imgW="2730500" imgH="1244600" progId="">
                  <p:embed/>
                  <p:pic>
                    <p:nvPicPr>
                      <p:cNvPr id="0" name="Picture 1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8634" y="2213546"/>
                        <a:ext cx="2851151" cy="1287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2718199"/>
              </p:ext>
            </p:extLst>
          </p:nvPr>
        </p:nvGraphicFramePr>
        <p:xfrm>
          <a:off x="7596336" y="116632"/>
          <a:ext cx="1080119" cy="701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81" name="CS ChemDraw Drawing" r:id="rId5" imgW="1892300" imgH="1231900" progId="">
                  <p:embed/>
                </p:oleObj>
              </mc:Choice>
              <mc:Fallback>
                <p:oleObj name="CS ChemDraw Drawing" r:id="rId5" imgW="1892300" imgH="1231900" progId="">
                  <p:embed/>
                  <p:pic>
                    <p:nvPicPr>
                      <p:cNvPr id="0" name="Picture 1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6336" y="116632"/>
                        <a:ext cx="1080119" cy="701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7534797" y="791126"/>
            <a:ext cx="11416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100" dirty="0"/>
              <a:t>TESTOSTERONE</a:t>
            </a:r>
          </a:p>
        </p:txBody>
      </p:sp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280356"/>
              </p:ext>
            </p:extLst>
          </p:nvPr>
        </p:nvGraphicFramePr>
        <p:xfrm>
          <a:off x="5846763" y="2125663"/>
          <a:ext cx="2117725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82" name="CS ChemDraw Drawing" r:id="rId7" imgW="2032000" imgH="1257300" progId="">
                  <p:embed/>
                </p:oleObj>
              </mc:Choice>
              <mc:Fallback>
                <p:oleObj name="CS ChemDraw Drawing" r:id="rId7" imgW="2032000" imgH="1257300" progId="">
                  <p:embed/>
                  <p:pic>
                    <p:nvPicPr>
                      <p:cNvPr id="0" name="Picture 1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6763" y="2125663"/>
                        <a:ext cx="2117725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6077373" y="3645024"/>
            <a:ext cx="1703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err="1"/>
              <a:t>Noretandrolone</a:t>
            </a:r>
            <a:endParaRPr lang="it-IT" dirty="0"/>
          </a:p>
          <a:p>
            <a:pPr algn="ctr"/>
            <a:r>
              <a:rPr lang="it-IT" dirty="0"/>
              <a:t>(</a:t>
            </a:r>
            <a:r>
              <a:rPr lang="it-IT" dirty="0" err="1"/>
              <a:t>Nilevar</a:t>
            </a:r>
            <a:r>
              <a:rPr lang="it-IT" dirty="0"/>
              <a:t> ®)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1403648" y="3646765"/>
            <a:ext cx="2836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/>
              <a:t>Nandrolone </a:t>
            </a:r>
            <a:r>
              <a:rPr lang="it-IT" dirty="0" err="1"/>
              <a:t>fenilpropionato</a:t>
            </a:r>
            <a:endParaRPr lang="it-IT" dirty="0"/>
          </a:p>
          <a:p>
            <a:pPr algn="ctr"/>
            <a:r>
              <a:rPr lang="it-IT" dirty="0"/>
              <a:t>(</a:t>
            </a:r>
            <a:r>
              <a:rPr lang="it-IT" dirty="0" err="1"/>
              <a:t>Durabolin</a:t>
            </a:r>
            <a:r>
              <a:rPr lang="it-IT" dirty="0"/>
              <a:t> ®)</a:t>
            </a:r>
          </a:p>
        </p:txBody>
      </p:sp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3732480"/>
              </p:ext>
            </p:extLst>
          </p:nvPr>
        </p:nvGraphicFramePr>
        <p:xfrm>
          <a:off x="1860894" y="4868863"/>
          <a:ext cx="1816100" cy="1173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83" name="CS ChemDraw Drawing" r:id="rId9" imgW="1905000" imgH="1231900" progId="">
                  <p:embed/>
                </p:oleObj>
              </mc:Choice>
              <mc:Fallback>
                <p:oleObj name="CS ChemDraw Drawing" r:id="rId9" imgW="1905000" imgH="1231900" progId="">
                  <p:embed/>
                  <p:pic>
                    <p:nvPicPr>
                      <p:cNvPr id="0" name="Picture 1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0894" y="4868863"/>
                        <a:ext cx="1816100" cy="1173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611560" y="6093296"/>
            <a:ext cx="4344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1400" dirty="0"/>
              <a:t>19-norandrosterone</a:t>
            </a:r>
          </a:p>
          <a:p>
            <a:pPr algn="ctr"/>
            <a:r>
              <a:rPr lang="it-IT" sz="1400" dirty="0">
                <a:solidFill>
                  <a:schemeClr val="bg2">
                    <a:lumMod val="50000"/>
                  </a:schemeClr>
                </a:solidFill>
              </a:rPr>
              <a:t>È questo poi il composto che viene ricercato nella urine</a:t>
            </a:r>
          </a:p>
        </p:txBody>
      </p:sp>
      <p:cxnSp>
        <p:nvCxnSpPr>
          <p:cNvPr id="7" name="Connettore 2 6"/>
          <p:cNvCxnSpPr/>
          <p:nvPr/>
        </p:nvCxnSpPr>
        <p:spPr>
          <a:xfrm>
            <a:off x="2821696" y="4437112"/>
            <a:ext cx="0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2813667" y="4489375"/>
            <a:ext cx="17812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metabolismo</a:t>
            </a:r>
          </a:p>
        </p:txBody>
      </p:sp>
    </p:spTree>
    <p:extLst>
      <p:ext uri="{BB962C8B-B14F-4D97-AF65-F5344CB8AC3E}">
        <p14:creationId xmlns:p14="http://schemas.microsoft.com/office/powerpoint/2010/main" val="104827672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51520" y="188640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800" b="1" dirty="0"/>
              <a:t>Effetto delle variazioni strutturali sulle attività del testosterone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647919" y="1761762"/>
            <a:ext cx="11416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100" dirty="0"/>
              <a:t>TESTOSTERONE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853794"/>
              </p:ext>
            </p:extLst>
          </p:nvPr>
        </p:nvGraphicFramePr>
        <p:xfrm>
          <a:off x="1524000" y="2863552"/>
          <a:ext cx="6096000" cy="373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VARIAZIONE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ATTIVITÀ</a:t>
                      </a:r>
                      <a:r>
                        <a:rPr lang="it-IT" baseline="0" dirty="0"/>
                        <a:t> ANDROGENA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ATTIVITÀ ANABOLIZZANTE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19-nor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dirty="0"/>
                        <a:t>––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~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17</a:t>
                      </a:r>
                      <a:r>
                        <a:rPr lang="el-GR" dirty="0"/>
                        <a:t>α</a:t>
                      </a:r>
                      <a:r>
                        <a:rPr lang="it-IT" dirty="0"/>
                        <a:t>-CH</a:t>
                      </a:r>
                      <a:r>
                        <a:rPr lang="it-IT" baseline="-25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/>
                        <a:t>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~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l-GR" dirty="0"/>
                        <a:t>Δ</a:t>
                      </a:r>
                      <a:r>
                        <a:rPr lang="it-IT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dirty="0"/>
                        <a:t>––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~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11</a:t>
                      </a:r>
                      <a:r>
                        <a:rPr lang="el-GR" dirty="0"/>
                        <a:t>β</a:t>
                      </a:r>
                      <a:r>
                        <a:rPr lang="it-IT" dirty="0"/>
                        <a:t>-OH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/>
                        <a:t>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+ 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2</a:t>
                      </a:r>
                      <a:r>
                        <a:rPr lang="el-GR" dirty="0"/>
                        <a:t>α</a:t>
                      </a:r>
                      <a:r>
                        <a:rPr lang="it-IT" dirty="0"/>
                        <a:t>-F</a:t>
                      </a:r>
                      <a:endParaRPr lang="it-IT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dirty="0"/>
                        <a:t>––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/>
                        <a:t>––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9</a:t>
                      </a:r>
                      <a:r>
                        <a:rPr lang="el-GR" dirty="0"/>
                        <a:t>α</a:t>
                      </a:r>
                      <a:r>
                        <a:rPr lang="it-IT" dirty="0"/>
                        <a:t>-F</a:t>
                      </a:r>
                      <a:endParaRPr lang="it-IT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/>
                        <a:t>+ +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+ + 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4-OH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/>
                        <a:t>––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[3,2-c]pirazolo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/>
                        <a:t>––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+ + + + 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pSp>
        <p:nvGrpSpPr>
          <p:cNvPr id="3" name="Gruppo 2"/>
          <p:cNvGrpSpPr/>
          <p:nvPr/>
        </p:nvGrpSpPr>
        <p:grpSpPr>
          <a:xfrm>
            <a:off x="3406348" y="1131101"/>
            <a:ext cx="2229004" cy="1581794"/>
            <a:chOff x="3406348" y="1131101"/>
            <a:chExt cx="2229004" cy="1581794"/>
          </a:xfrm>
        </p:grpSpPr>
        <p:graphicFrame>
          <p:nvGraphicFramePr>
            <p:cNvPr id="6" name="Oggetto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77286794"/>
                </p:ext>
              </p:extLst>
            </p:nvPr>
          </p:nvGraphicFramePr>
          <p:xfrm>
            <a:off x="3406348" y="1227722"/>
            <a:ext cx="2032800" cy="13200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602" name="CS ChemDraw Drawing" r:id="rId3" imgW="1892300" imgH="1231900" progId="">
                    <p:embed/>
                  </p:oleObj>
                </mc:Choice>
                <mc:Fallback>
                  <p:oleObj name="CS ChemDraw Drawing" r:id="rId3" imgW="1892300" imgH="1231900" progId="">
                    <p:embed/>
                    <p:pic>
                      <p:nvPicPr>
                        <p:cNvPr id="0" name="Picture 30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6348" y="1227722"/>
                          <a:ext cx="2032800" cy="132006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CasellaDiTesto 32"/>
            <p:cNvSpPr txBox="1"/>
            <p:nvPr/>
          </p:nvSpPr>
          <p:spPr>
            <a:xfrm>
              <a:off x="3779912" y="1663341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</a:t>
              </a:r>
              <a:endParaRPr lang="it-IT" dirty="0"/>
            </a:p>
          </p:txBody>
        </p:sp>
        <p:sp>
          <p:nvSpPr>
            <p:cNvPr id="34" name="CasellaDiTesto 33"/>
            <p:cNvSpPr txBox="1"/>
            <p:nvPr/>
          </p:nvSpPr>
          <p:spPr>
            <a:xfrm>
              <a:off x="3449093" y="1859930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2</a:t>
              </a:r>
              <a:endParaRPr lang="it-IT" dirty="0"/>
            </a:p>
          </p:txBody>
        </p:sp>
        <p:sp>
          <p:nvSpPr>
            <p:cNvPr id="35" name="CasellaDiTesto 34"/>
            <p:cNvSpPr txBox="1"/>
            <p:nvPr/>
          </p:nvSpPr>
          <p:spPr>
            <a:xfrm>
              <a:off x="3619990" y="2286422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3</a:t>
              </a:r>
              <a:endParaRPr lang="it-IT" dirty="0"/>
            </a:p>
          </p:txBody>
        </p:sp>
        <p:sp>
          <p:nvSpPr>
            <p:cNvPr id="36" name="CasellaDiTesto 35"/>
            <p:cNvSpPr txBox="1"/>
            <p:nvPr/>
          </p:nvSpPr>
          <p:spPr>
            <a:xfrm>
              <a:off x="3851919" y="2421826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4</a:t>
              </a:r>
              <a:endParaRPr lang="it-IT" dirty="0"/>
            </a:p>
          </p:txBody>
        </p:sp>
        <p:sp>
          <p:nvSpPr>
            <p:cNvPr id="37" name="CasellaDiTesto 36"/>
            <p:cNvSpPr txBox="1"/>
            <p:nvPr/>
          </p:nvSpPr>
          <p:spPr>
            <a:xfrm>
              <a:off x="4036132" y="2292245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5</a:t>
              </a:r>
              <a:endParaRPr lang="it-IT" dirty="0"/>
            </a:p>
          </p:txBody>
        </p:sp>
        <p:sp>
          <p:nvSpPr>
            <p:cNvPr id="38" name="CasellaDiTesto 37"/>
            <p:cNvSpPr txBox="1"/>
            <p:nvPr/>
          </p:nvSpPr>
          <p:spPr>
            <a:xfrm>
              <a:off x="4275875" y="2435896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6</a:t>
              </a:r>
              <a:endParaRPr lang="it-IT" dirty="0"/>
            </a:p>
          </p:txBody>
        </p:sp>
        <p:sp>
          <p:nvSpPr>
            <p:cNvPr id="39" name="CasellaDiTesto 38"/>
            <p:cNvSpPr txBox="1"/>
            <p:nvPr/>
          </p:nvSpPr>
          <p:spPr>
            <a:xfrm>
              <a:off x="4593188" y="2204864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7</a:t>
              </a:r>
              <a:endParaRPr lang="it-IT" dirty="0"/>
            </a:p>
          </p:txBody>
        </p:sp>
        <p:sp>
          <p:nvSpPr>
            <p:cNvPr id="40" name="CasellaDiTesto 39"/>
            <p:cNvSpPr txBox="1"/>
            <p:nvPr/>
          </p:nvSpPr>
          <p:spPr>
            <a:xfrm>
              <a:off x="4644008" y="1956967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8</a:t>
              </a:r>
              <a:endParaRPr lang="it-IT" dirty="0"/>
            </a:p>
          </p:txBody>
        </p:sp>
        <p:sp>
          <p:nvSpPr>
            <p:cNvPr id="41" name="CasellaDiTesto 40"/>
            <p:cNvSpPr txBox="1"/>
            <p:nvPr/>
          </p:nvSpPr>
          <p:spPr>
            <a:xfrm>
              <a:off x="4196054" y="1721430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9</a:t>
              </a:r>
              <a:endParaRPr lang="it-IT" dirty="0"/>
            </a:p>
          </p:txBody>
        </p:sp>
        <p:sp>
          <p:nvSpPr>
            <p:cNvPr id="42" name="CasellaDiTesto 41"/>
            <p:cNvSpPr txBox="1"/>
            <p:nvPr/>
          </p:nvSpPr>
          <p:spPr>
            <a:xfrm>
              <a:off x="3923928" y="1916832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10</a:t>
              </a:r>
              <a:endParaRPr lang="it-IT" dirty="0"/>
            </a:p>
          </p:txBody>
        </p:sp>
        <p:sp>
          <p:nvSpPr>
            <p:cNvPr id="43" name="CasellaDiTesto 42"/>
            <p:cNvSpPr txBox="1"/>
            <p:nvPr/>
          </p:nvSpPr>
          <p:spPr>
            <a:xfrm>
              <a:off x="4146363" y="1480862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11</a:t>
              </a:r>
              <a:endParaRPr lang="it-IT" dirty="0"/>
            </a:p>
          </p:txBody>
        </p:sp>
        <p:sp>
          <p:nvSpPr>
            <p:cNvPr id="44" name="CasellaDiTesto 43"/>
            <p:cNvSpPr txBox="1"/>
            <p:nvPr/>
          </p:nvSpPr>
          <p:spPr>
            <a:xfrm>
              <a:off x="4446378" y="1268760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12</a:t>
              </a:r>
              <a:endParaRPr lang="it-IT" dirty="0"/>
            </a:p>
          </p:txBody>
        </p:sp>
        <p:sp>
          <p:nvSpPr>
            <p:cNvPr id="45" name="CasellaDiTesto 44"/>
            <p:cNvSpPr txBox="1"/>
            <p:nvPr/>
          </p:nvSpPr>
          <p:spPr>
            <a:xfrm>
              <a:off x="4572000" y="1582930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13</a:t>
              </a:r>
              <a:endParaRPr lang="it-IT" dirty="0"/>
            </a:p>
          </p:txBody>
        </p:sp>
        <p:sp>
          <p:nvSpPr>
            <p:cNvPr id="46" name="CasellaDiTesto 45"/>
            <p:cNvSpPr txBox="1"/>
            <p:nvPr/>
          </p:nvSpPr>
          <p:spPr>
            <a:xfrm>
              <a:off x="4716016" y="1927865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14</a:t>
              </a:r>
              <a:endParaRPr lang="it-IT" dirty="0"/>
            </a:p>
          </p:txBody>
        </p:sp>
        <p:sp>
          <p:nvSpPr>
            <p:cNvPr id="47" name="CasellaDiTesto 46"/>
            <p:cNvSpPr txBox="1"/>
            <p:nvPr/>
          </p:nvSpPr>
          <p:spPr>
            <a:xfrm>
              <a:off x="5004048" y="1937601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15</a:t>
              </a:r>
              <a:endParaRPr lang="it-IT" dirty="0"/>
            </a:p>
          </p:txBody>
        </p:sp>
        <p:sp>
          <p:nvSpPr>
            <p:cNvPr id="48" name="CasellaDiTesto 47"/>
            <p:cNvSpPr txBox="1"/>
            <p:nvPr/>
          </p:nvSpPr>
          <p:spPr>
            <a:xfrm>
              <a:off x="5220072" y="1700808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16</a:t>
              </a:r>
              <a:endParaRPr lang="it-IT" dirty="0"/>
            </a:p>
          </p:txBody>
        </p:sp>
        <p:sp>
          <p:nvSpPr>
            <p:cNvPr id="49" name="CasellaDiTesto 48"/>
            <p:cNvSpPr txBox="1"/>
            <p:nvPr/>
          </p:nvSpPr>
          <p:spPr>
            <a:xfrm>
              <a:off x="5131296" y="1480861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17</a:t>
              </a:r>
              <a:endParaRPr lang="it-IT" dirty="0"/>
            </a:p>
          </p:txBody>
        </p:sp>
        <p:sp>
          <p:nvSpPr>
            <p:cNvPr id="50" name="CasellaDiTesto 49"/>
            <p:cNvSpPr txBox="1"/>
            <p:nvPr/>
          </p:nvSpPr>
          <p:spPr>
            <a:xfrm>
              <a:off x="4716016" y="1131101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18</a:t>
              </a:r>
              <a:endParaRPr lang="it-IT" dirty="0"/>
            </a:p>
          </p:txBody>
        </p:sp>
        <p:sp>
          <p:nvSpPr>
            <p:cNvPr id="51" name="CasellaDiTesto 50"/>
            <p:cNvSpPr txBox="1"/>
            <p:nvPr/>
          </p:nvSpPr>
          <p:spPr>
            <a:xfrm>
              <a:off x="3939834" y="1535875"/>
              <a:ext cx="4152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/>
                <a:t>19</a:t>
              </a:r>
              <a:endParaRPr lang="it-IT" dirty="0"/>
            </a:p>
          </p:txBody>
        </p:sp>
      </p:grpSp>
    </p:spTree>
    <p:extLst>
      <p:ext uri="{BB962C8B-B14F-4D97-AF65-F5344CB8AC3E}">
        <p14:creationId xmlns:p14="http://schemas.microsoft.com/office/powerpoint/2010/main" val="32043924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Anabolizzanti usati in terapia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err="1"/>
              <a:t>Ossandrolone</a:t>
            </a:r>
            <a:endParaRPr lang="en-US" dirty="0"/>
          </a:p>
          <a:p>
            <a:pPr algn="just"/>
            <a:endParaRPr lang="it-IT" dirty="0"/>
          </a:p>
          <a:p>
            <a:pPr algn="just"/>
            <a:endParaRPr lang="it-IT" dirty="0"/>
          </a:p>
          <a:p>
            <a:pPr algn="just"/>
            <a:endParaRPr lang="it-IT" dirty="0"/>
          </a:p>
          <a:p>
            <a:pPr algn="just"/>
            <a:r>
              <a:rPr lang="it-IT" dirty="0"/>
              <a:t>Nandrolone (Deca-</a:t>
            </a:r>
            <a:r>
              <a:rPr lang="it-IT" dirty="0" err="1"/>
              <a:t>durabolin</a:t>
            </a:r>
            <a:r>
              <a:rPr lang="it-IT" dirty="0"/>
              <a:t>, </a:t>
            </a:r>
            <a:r>
              <a:rPr lang="it-IT" dirty="0" err="1"/>
              <a:t>Dynabolon</a:t>
            </a:r>
            <a:r>
              <a:rPr lang="it-IT" dirty="0"/>
              <a:t>)</a:t>
            </a:r>
            <a:endParaRPr lang="en-US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3057721"/>
              </p:ext>
            </p:extLst>
          </p:nvPr>
        </p:nvGraphicFramePr>
        <p:xfrm>
          <a:off x="827584" y="2276872"/>
          <a:ext cx="1974850" cy="128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661" name="CS ChemDraw Drawing" r:id="rId3" imgW="1892300" imgH="1231900" progId="">
                  <p:embed/>
                </p:oleObj>
              </mc:Choice>
              <mc:Fallback>
                <p:oleObj name="CS ChemDraw Drawing" r:id="rId3" imgW="1892300" imgH="1231900" progId="">
                  <p:embed/>
                  <p:pic>
                    <p:nvPicPr>
                      <p:cNvPr id="0" name="Picture 3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2276872"/>
                        <a:ext cx="1974850" cy="1281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2473968"/>
              </p:ext>
            </p:extLst>
          </p:nvPr>
        </p:nvGraphicFramePr>
        <p:xfrm>
          <a:off x="827584" y="4941168"/>
          <a:ext cx="2851150" cy="1287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662" name="CS ChemDraw Drawing" r:id="rId5" imgW="2730500" imgH="1244600" progId="">
                  <p:embed/>
                </p:oleObj>
              </mc:Choice>
              <mc:Fallback>
                <p:oleObj name="CS ChemDraw Drawing" r:id="rId5" imgW="2730500" imgH="1244600" progId="">
                  <p:embed/>
                  <p:pic>
                    <p:nvPicPr>
                      <p:cNvPr id="0" name="Picture 3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4941168"/>
                        <a:ext cx="2851150" cy="1287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119820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Anabolizzanti illegali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628800"/>
            <a:ext cx="5404042" cy="455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0584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antiandrogeni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340768"/>
            <a:ext cx="8443664" cy="53285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000" b="1" dirty="0"/>
              <a:t>Trovano impiego nel trattamento del carcinoma o della ipertrofia della prostata, ma sono utilizzati anche nell’</a:t>
            </a:r>
            <a:r>
              <a:rPr lang="it-IT" sz="2000" b="1" dirty="0" err="1"/>
              <a:t>iperandrogenismo</a:t>
            </a:r>
            <a:r>
              <a:rPr lang="it-IT" sz="2000" b="1" dirty="0"/>
              <a:t> femminile (acne, irsutismo), nell’alopecia androgenetica e nei maniaci sessuali.</a:t>
            </a:r>
          </a:p>
          <a:p>
            <a:pPr marL="0" indent="0" algn="just">
              <a:buNone/>
            </a:pPr>
            <a:endParaRPr lang="it-IT" sz="2000" b="1" dirty="0"/>
          </a:p>
          <a:p>
            <a:pPr marL="0" indent="0" algn="just">
              <a:buNone/>
            </a:pPr>
            <a:r>
              <a:rPr lang="it-IT" sz="2000" b="1" dirty="0"/>
              <a:t>Meccanismi d’azione:</a:t>
            </a:r>
          </a:p>
          <a:p>
            <a:pPr algn="just"/>
            <a:r>
              <a:rPr lang="it-IT" sz="2000" b="1" dirty="0"/>
              <a:t>Antagonisti dei recettori degli androgeni</a:t>
            </a:r>
          </a:p>
          <a:p>
            <a:pPr marL="0" indent="0" algn="just">
              <a:buNone/>
            </a:pPr>
            <a:r>
              <a:rPr lang="it-IT" sz="2000" dirty="0"/>
              <a:t>            -Steroidei</a:t>
            </a:r>
          </a:p>
          <a:p>
            <a:pPr marL="0" indent="0" algn="just">
              <a:buNone/>
            </a:pPr>
            <a:r>
              <a:rPr lang="it-IT" sz="2000" dirty="0"/>
              <a:t>            -Non steroidei</a:t>
            </a:r>
          </a:p>
          <a:p>
            <a:pPr algn="just"/>
            <a:r>
              <a:rPr lang="it-IT" sz="2000" b="1" dirty="0"/>
              <a:t>Inibitori del rilascio delle gonadotropine</a:t>
            </a:r>
          </a:p>
          <a:p>
            <a:pPr algn="just"/>
            <a:r>
              <a:rPr lang="it-IT" sz="2000" b="1" dirty="0"/>
              <a:t>Inibitori della 5</a:t>
            </a:r>
            <a:r>
              <a:rPr lang="el-GR" sz="2000" b="1" dirty="0"/>
              <a:t>α</a:t>
            </a:r>
            <a:r>
              <a:rPr lang="it-IT" sz="2000" b="1" dirty="0"/>
              <a:t>-reduttasi</a:t>
            </a:r>
            <a:endParaRPr lang="it-IT" sz="1600" b="1" dirty="0"/>
          </a:p>
          <a:p>
            <a:pPr algn="just"/>
            <a:r>
              <a:rPr lang="it-IT" sz="2000" b="1" dirty="0"/>
              <a:t>Inibitori della sintesi steroidea</a:t>
            </a:r>
          </a:p>
          <a:p>
            <a:pPr marL="0" indent="0" algn="just">
              <a:buNone/>
            </a:pPr>
            <a:endParaRPr lang="it-IT" sz="2000" b="1" dirty="0"/>
          </a:p>
          <a:p>
            <a:pPr marL="0" indent="0" algn="just">
              <a:buNone/>
            </a:pPr>
            <a:r>
              <a:rPr lang="it-IT" sz="2000" b="1" dirty="0"/>
              <a:t>SONO TUTTI TERATOGENI</a:t>
            </a:r>
          </a:p>
        </p:txBody>
      </p:sp>
    </p:spTree>
    <p:extLst>
      <p:ext uri="{BB962C8B-B14F-4D97-AF65-F5344CB8AC3E}">
        <p14:creationId xmlns:p14="http://schemas.microsoft.com/office/powerpoint/2010/main" val="34882108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764704"/>
            <a:ext cx="7481421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946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251520" y="286544"/>
            <a:ext cx="8686800" cy="838200"/>
          </a:xfrm>
        </p:spPr>
        <p:txBody>
          <a:bodyPr/>
          <a:lstStyle/>
          <a:p>
            <a:r>
              <a:rPr lang="it-IT" dirty="0"/>
              <a:t>antiandrogeni</a:t>
            </a: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251520" y="1006624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Antagonisti steroidei del recettore degli androgeni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0"/>
          <a:stretch/>
        </p:blipFill>
        <p:spPr bwMode="auto">
          <a:xfrm>
            <a:off x="1627593" y="1986522"/>
            <a:ext cx="5680711" cy="4106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2" name="Rettangolo 1"/>
          <p:cNvSpPr/>
          <p:nvPr/>
        </p:nvSpPr>
        <p:spPr>
          <a:xfrm>
            <a:off x="3131840" y="5661248"/>
            <a:ext cx="1368152" cy="36004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3419872" y="5589240"/>
            <a:ext cx="11711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 err="1">
                <a:solidFill>
                  <a:srgbClr val="000090"/>
                </a:solidFill>
              </a:rPr>
              <a:t>Zanoterone</a:t>
            </a:r>
            <a:endParaRPr lang="it-IT" sz="16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60810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251520" y="286544"/>
            <a:ext cx="8686800" cy="838200"/>
          </a:xfrm>
        </p:spPr>
        <p:txBody>
          <a:bodyPr/>
          <a:lstStyle/>
          <a:p>
            <a:r>
              <a:rPr lang="it-IT" dirty="0"/>
              <a:t>antiandrogeni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703014"/>
            <a:ext cx="1985392" cy="432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400" dirty="0"/>
              <a:t>composto attivo</a:t>
            </a: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251520" y="908720"/>
            <a:ext cx="889248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Antagonisti NON steroidei del recettore degli androgeni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2634776"/>
              </p:ext>
            </p:extLst>
          </p:nvPr>
        </p:nvGraphicFramePr>
        <p:xfrm>
          <a:off x="1372816" y="2939404"/>
          <a:ext cx="1660897" cy="1916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568" name="CS ChemDraw Drawing" r:id="rId3" imgW="1371600" imgH="1574800" progId="">
                  <p:embed/>
                </p:oleObj>
              </mc:Choice>
              <mc:Fallback>
                <p:oleObj name="CS ChemDraw Drawing" r:id="rId3" imgW="1371600" imgH="1574800" progId="">
                  <p:embed/>
                  <p:pic>
                    <p:nvPicPr>
                      <p:cNvPr id="0" name="Picture 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2816" y="2939404"/>
                        <a:ext cx="1660897" cy="19160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2521034"/>
              </p:ext>
            </p:extLst>
          </p:nvPr>
        </p:nvGraphicFramePr>
        <p:xfrm>
          <a:off x="3851920" y="2708920"/>
          <a:ext cx="1584176" cy="21462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569" name="CS ChemDraw Drawing" r:id="rId5" imgW="1295400" imgH="1752600" progId="">
                  <p:embed/>
                </p:oleObj>
              </mc:Choice>
              <mc:Fallback>
                <p:oleObj name="CS ChemDraw Drawing" r:id="rId5" imgW="1295400" imgH="1752600" progId="">
                  <p:embed/>
                  <p:pic>
                    <p:nvPicPr>
                      <p:cNvPr id="0" name="Picture 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2708920"/>
                        <a:ext cx="1584176" cy="21462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1213859"/>
              </p:ext>
            </p:extLst>
          </p:nvPr>
        </p:nvGraphicFramePr>
        <p:xfrm>
          <a:off x="755576" y="1779356"/>
          <a:ext cx="733425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570" name="CS ChemDraw Drawing" r:id="rId7" imgW="990600" imgH="1231900" progId="">
                  <p:embed/>
                </p:oleObj>
              </mc:Choice>
              <mc:Fallback>
                <p:oleObj name="CS ChemDraw Drawing" r:id="rId7" imgW="990600" imgH="1231900" progId="">
                  <p:embed/>
                  <p:pic>
                    <p:nvPicPr>
                      <p:cNvPr id="0" name="Picture 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779356"/>
                        <a:ext cx="733425" cy="909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251520" y="278092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3-trifluorometil-</a:t>
            </a:r>
          </a:p>
          <a:p>
            <a:pPr algn="ctr"/>
            <a:r>
              <a:rPr lang="it-IT" sz="1200" dirty="0"/>
              <a:t>4-nitroanilina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1084784" y="505494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/>
              <a:t>Flutamide</a:t>
            </a:r>
            <a:r>
              <a:rPr lang="it-IT" sz="1400" dirty="0"/>
              <a:t> X=H</a:t>
            </a:r>
          </a:p>
          <a:p>
            <a:pPr algn="ctr"/>
            <a:r>
              <a:rPr lang="it-IT" sz="1400" dirty="0"/>
              <a:t>2-idrossiflutamide X=OH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3563888" y="505494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/>
              <a:t>Nilutamide</a:t>
            </a:r>
            <a:r>
              <a:rPr lang="it-IT" sz="1400" dirty="0"/>
              <a:t> X=H</a:t>
            </a:r>
          </a:p>
          <a:p>
            <a:pPr algn="ctr"/>
            <a:r>
              <a:rPr lang="it-IT" sz="1400" dirty="0"/>
              <a:t>2-idrossinilutamide X=OH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6372200" y="505494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/>
              <a:t>Bicalutamide</a:t>
            </a:r>
            <a:r>
              <a:rPr lang="it-IT" sz="1400"/>
              <a:t> </a:t>
            </a:r>
            <a:endParaRPr lang="it-IT" sz="1400" dirty="0"/>
          </a:p>
          <a:p>
            <a:pPr algn="ctr"/>
            <a:r>
              <a:rPr lang="it-IT" sz="1400" dirty="0"/>
              <a:t>(</a:t>
            </a:r>
            <a:r>
              <a:rPr lang="it-IT" sz="1400" dirty="0" err="1"/>
              <a:t>Casodex</a:t>
            </a:r>
            <a:r>
              <a:rPr lang="it-IT" sz="1400" dirty="0"/>
              <a:t> ®)</a:t>
            </a:r>
          </a:p>
        </p:txBody>
      </p:sp>
      <p:cxnSp>
        <p:nvCxnSpPr>
          <p:cNvPr id="12" name="Connettore 2 11"/>
          <p:cNvCxnSpPr/>
          <p:nvPr/>
        </p:nvCxnSpPr>
        <p:spPr>
          <a:xfrm flipH="1">
            <a:off x="1012776" y="5486990"/>
            <a:ext cx="14401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68144" y="2708920"/>
            <a:ext cx="3012335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3415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251520" y="286544"/>
            <a:ext cx="8686800" cy="838200"/>
          </a:xfrm>
        </p:spPr>
        <p:txBody>
          <a:bodyPr/>
          <a:lstStyle/>
          <a:p>
            <a:r>
              <a:rPr lang="it-IT" dirty="0"/>
              <a:t>antiandrogeni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628800"/>
            <a:ext cx="8686800" cy="16561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000" dirty="0"/>
              <a:t>Sono inibitori del rilascio delle gonadotropine, potenzialmente sono i migliori perché inibiscono in fattori che portano alla sintesi degli ormoni.</a:t>
            </a:r>
          </a:p>
          <a:p>
            <a:pPr marL="0" indent="0" algn="just">
              <a:buNone/>
            </a:pPr>
            <a:r>
              <a:rPr lang="it-IT" sz="2000" dirty="0"/>
              <a:t>Ne esistono di tue tipi:</a:t>
            </a:r>
          </a:p>
          <a:p>
            <a:pPr algn="just"/>
            <a:r>
              <a:rPr lang="it-IT" sz="2000" dirty="0"/>
              <a:t>Peptidici</a:t>
            </a:r>
          </a:p>
          <a:p>
            <a:pPr algn="just"/>
            <a:r>
              <a:rPr lang="it-IT" sz="2000" dirty="0"/>
              <a:t>Non peptidici</a:t>
            </a: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251520" y="908720"/>
            <a:ext cx="889248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 rilascio della gonadotropine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596" y="2348880"/>
            <a:ext cx="4533900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288032" y="3310880"/>
            <a:ext cx="889248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200" u="sng" cap="none" dirty="0"/>
              <a:t>Peptidici</a:t>
            </a:r>
          </a:p>
        </p:txBody>
      </p:sp>
      <p:sp>
        <p:nvSpPr>
          <p:cNvPr id="8" name="Segnaposto contenuto 2"/>
          <p:cNvSpPr txBox="1">
            <a:spLocks/>
          </p:cNvSpPr>
          <p:nvPr/>
        </p:nvSpPr>
        <p:spPr>
          <a:xfrm>
            <a:off x="251520" y="3933056"/>
            <a:ext cx="4343400" cy="16561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2000" dirty="0" err="1"/>
              <a:t>Superagonisti</a:t>
            </a:r>
            <a:r>
              <a:rPr lang="it-IT" sz="2000" dirty="0"/>
              <a:t> (desensibilizzazione recettoriale e down </a:t>
            </a:r>
            <a:r>
              <a:rPr lang="it-IT" sz="2000" dirty="0" err="1"/>
              <a:t>regulation</a:t>
            </a:r>
            <a:r>
              <a:rPr lang="it-IT" sz="2000" dirty="0"/>
              <a:t>)</a:t>
            </a:r>
          </a:p>
          <a:p>
            <a:pPr algn="just"/>
            <a:r>
              <a:rPr lang="it-IT" sz="2000" dirty="0"/>
              <a:t>Antagonisti</a:t>
            </a:r>
          </a:p>
          <a:p>
            <a:pPr marL="0" indent="0" algn="just">
              <a:buNone/>
            </a:pPr>
            <a:r>
              <a:rPr lang="it-IT" sz="2000" dirty="0"/>
              <a:t>Non per </a:t>
            </a:r>
            <a:r>
              <a:rPr lang="it-IT" sz="2000" dirty="0" err="1"/>
              <a:t>os</a:t>
            </a:r>
            <a:r>
              <a:rPr lang="it-IT" sz="2000" dirty="0"/>
              <a:t>. Peptidasi</a:t>
            </a:r>
          </a:p>
        </p:txBody>
      </p:sp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673539"/>
              </p:ext>
            </p:extLst>
          </p:nvPr>
        </p:nvGraphicFramePr>
        <p:xfrm>
          <a:off x="2267744" y="5768231"/>
          <a:ext cx="1435100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153" name="CS ChemDraw Drawing" r:id="rId4" imgW="1930400" imgH="1320800" progId="">
                  <p:embed/>
                </p:oleObj>
              </mc:Choice>
              <mc:Fallback>
                <p:oleObj name="CS ChemDraw Drawing" r:id="rId4" imgW="1930400" imgH="1320800" progId="">
                  <p:embed/>
                  <p:pic>
                    <p:nvPicPr>
                      <p:cNvPr id="0" name="Picture 5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5768231"/>
                        <a:ext cx="1435100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023296"/>
              </p:ext>
            </p:extLst>
          </p:nvPr>
        </p:nvGraphicFramePr>
        <p:xfrm>
          <a:off x="5652120" y="5862786"/>
          <a:ext cx="144462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154" name="CS ChemDraw Drawing" r:id="rId6" imgW="1943100" imgH="800100" progId="">
                  <p:embed/>
                </p:oleObj>
              </mc:Choice>
              <mc:Fallback>
                <p:oleObj name="CS ChemDraw Drawing" r:id="rId6" imgW="1943100" imgH="800100" progId="">
                  <p:embed/>
                  <p:pic>
                    <p:nvPicPr>
                      <p:cNvPr id="0" name="Picture 5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5862786"/>
                        <a:ext cx="1444625" cy="590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olo 1"/>
          <p:cNvSpPr txBox="1">
            <a:spLocks/>
          </p:cNvSpPr>
          <p:nvPr/>
        </p:nvSpPr>
        <p:spPr>
          <a:xfrm>
            <a:off x="288032" y="5229200"/>
            <a:ext cx="889248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200" u="sng" cap="none" dirty="0"/>
              <a:t>Non peptidici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3131840" y="6001543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CP 48,989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6588224" y="6001543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/>
              <a:t>Metallibure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9781372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251520" y="286544"/>
            <a:ext cx="8686800" cy="838200"/>
          </a:xfrm>
        </p:spPr>
        <p:txBody>
          <a:bodyPr/>
          <a:lstStyle/>
          <a:p>
            <a:r>
              <a:rPr lang="it-IT" dirty="0"/>
              <a:t>antiandrogeni</a:t>
            </a: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251520" y="862608"/>
            <a:ext cx="889248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della 5</a:t>
            </a:r>
            <a:r>
              <a:rPr lang="el-GR" sz="2400" cap="none" dirty="0"/>
              <a:t>α</a:t>
            </a:r>
            <a:r>
              <a:rPr lang="it-IT" sz="2400" dirty="0"/>
              <a:t>-reduttasi</a:t>
            </a:r>
          </a:p>
        </p:txBody>
      </p:sp>
      <p:pic>
        <p:nvPicPr>
          <p:cNvPr id="7" name="Picture 6" descr="http://img209.imageshack.us/img209/2811/inhibitionbyfinasteridehb2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43"/>
          <a:stretch/>
        </p:blipFill>
        <p:spPr bwMode="auto">
          <a:xfrm>
            <a:off x="1331640" y="3263802"/>
            <a:ext cx="6408712" cy="33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251520" y="1556792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Sono utilizzati nell’ipertrofia prostatica benigna (BPH).</a:t>
            </a:r>
          </a:p>
          <a:p>
            <a:pPr algn="just"/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La 5</a:t>
            </a:r>
            <a:r>
              <a:rPr lang="el-GR" b="1" dirty="0">
                <a:solidFill>
                  <a:schemeClr val="accent2">
                    <a:lumMod val="75000"/>
                  </a:schemeClr>
                </a:solidFill>
              </a:rPr>
              <a:t>α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-reduttasi converte il testosterone nell’androgeno endogeno più potente, il 5</a:t>
            </a:r>
            <a:r>
              <a:rPr lang="el-GR" b="1" dirty="0">
                <a:solidFill>
                  <a:schemeClr val="accent2">
                    <a:lumMod val="75000"/>
                  </a:schemeClr>
                </a:solidFill>
              </a:rPr>
              <a:t>α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-</a:t>
            </a:r>
            <a:r>
              <a:rPr lang="it-IT" b="1" dirty="0" err="1">
                <a:solidFill>
                  <a:schemeClr val="accent2">
                    <a:lumMod val="75000"/>
                  </a:schemeClr>
                </a:solidFill>
              </a:rPr>
              <a:t>diidrotestosterone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 (DHT). </a:t>
            </a:r>
          </a:p>
          <a:p>
            <a:pPr algn="just"/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L’enzima 5</a:t>
            </a:r>
            <a:r>
              <a:rPr lang="el-GR" b="1" dirty="0">
                <a:solidFill>
                  <a:schemeClr val="accent2">
                    <a:lumMod val="75000"/>
                  </a:schemeClr>
                </a:solidFill>
              </a:rPr>
              <a:t>α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-reduttasi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esiste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in due </a:t>
            </a:r>
            <a:r>
              <a:rPr lang="it-IT" b="1" dirty="0" err="1">
                <a:solidFill>
                  <a:schemeClr val="accent2">
                    <a:lumMod val="75000"/>
                  </a:schemeClr>
                </a:solidFill>
              </a:rPr>
              <a:t>isoforme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: quella di tipo 1 prevale nei tessuti normali (ruolo catabolico) mentre quella di tipo 2 abbonda nei tessuti bersaglio degli androgeni con effetto anabolico (prostata).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75913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olo 1"/>
          <p:cNvSpPr txBox="1">
            <a:spLocks/>
          </p:cNvSpPr>
          <p:nvPr/>
        </p:nvSpPr>
        <p:spPr>
          <a:xfrm>
            <a:off x="251520" y="260648"/>
            <a:ext cx="889248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3200" b="1" dirty="0">
                <a:solidFill>
                  <a:schemeClr val="accent5">
                    <a:lumMod val="50000"/>
                  </a:schemeClr>
                </a:solidFill>
              </a:rPr>
              <a:t>Inibitori della 5</a:t>
            </a:r>
            <a:r>
              <a:rPr lang="el-GR" sz="3200" b="1" cap="none" dirty="0">
                <a:solidFill>
                  <a:schemeClr val="accent5">
                    <a:lumMod val="50000"/>
                  </a:schemeClr>
                </a:solidFill>
              </a:rPr>
              <a:t>α</a:t>
            </a:r>
            <a:r>
              <a:rPr lang="it-IT" sz="3200" b="1" dirty="0">
                <a:solidFill>
                  <a:schemeClr val="accent5">
                    <a:lumMod val="50000"/>
                  </a:schemeClr>
                </a:solidFill>
              </a:rPr>
              <a:t>-reduttasi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95400"/>
            <a:ext cx="7990897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53549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27" b="17996"/>
          <a:stretch/>
        </p:blipFill>
        <p:spPr bwMode="auto">
          <a:xfrm>
            <a:off x="5029200" y="1295400"/>
            <a:ext cx="319754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sellaDiTesto 16"/>
          <p:cNvSpPr txBox="1"/>
          <p:nvPr/>
        </p:nvSpPr>
        <p:spPr>
          <a:xfrm>
            <a:off x="7181056" y="3048000"/>
            <a:ext cx="1962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Black"/>
              </a:rPr>
              <a:t>Inib</a:t>
            </a:r>
            <a:r>
              <a:rPr 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/>
              </a:rPr>
              <a:t>. Selettiva </a:t>
            </a:r>
            <a:r>
              <a:rPr lang="it-IT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Black"/>
              </a:rPr>
              <a:t>isoforma</a:t>
            </a:r>
            <a:r>
              <a:rPr 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/>
              </a:rPr>
              <a:t> II</a:t>
            </a:r>
          </a:p>
        </p:txBody>
      </p:sp>
      <p:sp>
        <p:nvSpPr>
          <p:cNvPr id="19" name="Titolo 1"/>
          <p:cNvSpPr txBox="1">
            <a:spLocks/>
          </p:cNvSpPr>
          <p:nvPr/>
        </p:nvSpPr>
        <p:spPr>
          <a:xfrm>
            <a:off x="251520" y="260648"/>
            <a:ext cx="889248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3200" b="1" dirty="0">
                <a:solidFill>
                  <a:schemeClr val="accent5">
                    <a:lumMod val="50000"/>
                  </a:schemeClr>
                </a:solidFill>
              </a:rPr>
              <a:t>Inibitori della 5</a:t>
            </a:r>
            <a:r>
              <a:rPr lang="el-GR" sz="3200" b="1" cap="none" dirty="0">
                <a:solidFill>
                  <a:schemeClr val="accent5">
                    <a:lumMod val="50000"/>
                  </a:schemeClr>
                </a:solidFill>
              </a:rPr>
              <a:t>α</a:t>
            </a:r>
            <a:r>
              <a:rPr lang="it-IT" sz="3200" b="1" dirty="0">
                <a:solidFill>
                  <a:schemeClr val="accent5">
                    <a:lumMod val="50000"/>
                  </a:schemeClr>
                </a:solidFill>
              </a:rPr>
              <a:t>-reduttasi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295400"/>
            <a:ext cx="4191000" cy="2952536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800" y="4495800"/>
            <a:ext cx="2971800" cy="2162175"/>
          </a:xfrm>
          <a:prstGeom prst="rect">
            <a:avLst/>
          </a:prstGeom>
        </p:spPr>
      </p:pic>
      <p:sp>
        <p:nvSpPr>
          <p:cNvPr id="9" name="Freccia giù 8"/>
          <p:cNvSpPr/>
          <p:nvPr/>
        </p:nvSpPr>
        <p:spPr>
          <a:xfrm>
            <a:off x="5105400" y="3429000"/>
            <a:ext cx="152400" cy="838200"/>
          </a:xfrm>
          <a:prstGeom prst="downArrow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253549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3600400" cy="238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5117"/>
            <a:ext cx="5351203" cy="3782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64088" y="4653136"/>
            <a:ext cx="3707904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err="1">
                <a:solidFill>
                  <a:srgbClr val="000090"/>
                </a:solidFill>
              </a:rPr>
              <a:t>Rilasciano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i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muscoli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nel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collo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della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vescica</a:t>
            </a:r>
            <a:r>
              <a:rPr lang="en-US" b="1" dirty="0">
                <a:solidFill>
                  <a:srgbClr val="000090"/>
                </a:solidFill>
              </a:rPr>
              <a:t> e </a:t>
            </a:r>
            <a:r>
              <a:rPr lang="en-US" b="1" dirty="0" err="1">
                <a:solidFill>
                  <a:srgbClr val="000090"/>
                </a:solidFill>
              </a:rPr>
              <a:t>nella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prostata</a:t>
            </a:r>
            <a:r>
              <a:rPr lang="en-US" b="1" dirty="0">
                <a:solidFill>
                  <a:srgbClr val="000090"/>
                </a:solidFill>
              </a:rPr>
              <a:t>, con </a:t>
            </a:r>
            <a:r>
              <a:rPr lang="en-US" b="1" dirty="0" err="1">
                <a:solidFill>
                  <a:srgbClr val="000090"/>
                </a:solidFill>
              </a:rPr>
              <a:t>riduzione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della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pressione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sull’uretra</a:t>
            </a:r>
            <a:r>
              <a:rPr lang="en-US" b="1" dirty="0">
                <a:solidFill>
                  <a:srgbClr val="000090"/>
                </a:solidFill>
              </a:rPr>
              <a:t> e </a:t>
            </a:r>
            <a:r>
              <a:rPr lang="en-US" b="1" dirty="0" err="1">
                <a:solidFill>
                  <a:srgbClr val="000090"/>
                </a:solidFill>
              </a:rPr>
              <a:t>aumento</a:t>
            </a:r>
            <a:r>
              <a:rPr lang="en-US" b="1" dirty="0">
                <a:solidFill>
                  <a:srgbClr val="000090"/>
                </a:solidFill>
              </a:rPr>
              <a:t> del </a:t>
            </a:r>
            <a:r>
              <a:rPr lang="en-US" b="1" dirty="0" err="1">
                <a:solidFill>
                  <a:srgbClr val="000090"/>
                </a:solidFill>
              </a:rPr>
              <a:t>flusso</a:t>
            </a:r>
            <a:r>
              <a:rPr lang="en-US" b="1" dirty="0">
                <a:solidFill>
                  <a:srgbClr val="000090"/>
                </a:solidFill>
              </a:rPr>
              <a:t> di </a:t>
            </a:r>
            <a:r>
              <a:rPr lang="en-US" b="1" dirty="0" err="1">
                <a:solidFill>
                  <a:srgbClr val="000090"/>
                </a:solidFill>
              </a:rPr>
              <a:t>urina</a:t>
            </a:r>
            <a:r>
              <a:rPr lang="en-US" b="1" dirty="0">
                <a:solidFill>
                  <a:srgbClr val="000090"/>
                </a:solidFill>
              </a:rPr>
              <a:t>. </a:t>
            </a:r>
            <a:r>
              <a:rPr lang="en-US" b="1" dirty="0" err="1">
                <a:solidFill>
                  <a:srgbClr val="000090"/>
                </a:solidFill>
              </a:rPr>
              <a:t>Utilizzati</a:t>
            </a:r>
            <a:r>
              <a:rPr lang="en-US" b="1" dirty="0">
                <a:solidFill>
                  <a:srgbClr val="000090"/>
                </a:solidFill>
              </a:rPr>
              <a:t> per </a:t>
            </a:r>
            <a:r>
              <a:rPr lang="en-US" b="1" dirty="0" err="1">
                <a:solidFill>
                  <a:srgbClr val="000090"/>
                </a:solidFill>
              </a:rPr>
              <a:t>ipertrofia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prostatica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benigna</a:t>
            </a:r>
            <a:r>
              <a:rPr lang="en-US" b="1" dirty="0">
                <a:solidFill>
                  <a:srgbClr val="000090"/>
                </a:solidFill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707904" y="836712"/>
            <a:ext cx="48805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SARM (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Modulatori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selettivi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dei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recettori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androgeni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AR). Non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sono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substrati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per 5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Symbol" charset="2"/>
                <a:cs typeface="Symbol" charset="2"/>
              </a:rPr>
              <a:t>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reduttasi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o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aromatasi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mostrano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affinità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come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agonisti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totali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degli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AR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negli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organi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metabolici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(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es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muscoli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e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ossa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) o come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agonisti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parziali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degli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AR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nei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tessuti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androgeni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(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es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prostata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e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vescicole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seminali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466205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5">
                    <a:lumMod val="50000"/>
                  </a:schemeClr>
                </a:solidFill>
              </a:rPr>
              <a:t>SARM e Alfa 1 </a:t>
            </a:r>
            <a:r>
              <a:rPr lang="en-US" sz="3200" b="1" dirty="0" err="1">
                <a:solidFill>
                  <a:schemeClr val="accent5">
                    <a:lumMod val="50000"/>
                  </a:schemeClr>
                </a:solidFill>
              </a:rPr>
              <a:t>antagonisti</a:t>
            </a:r>
            <a:endParaRPr lang="en-US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61455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12776"/>
            <a:ext cx="4219575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5949280"/>
            <a:ext cx="7629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90"/>
                </a:solidFill>
              </a:rPr>
              <a:t>17</a:t>
            </a:r>
            <a:r>
              <a:rPr lang="en-US" b="1" dirty="0">
                <a:solidFill>
                  <a:srgbClr val="000090"/>
                </a:solidFill>
                <a:latin typeface="Symbol" charset="2"/>
                <a:cs typeface="Symbol" charset="2"/>
              </a:rPr>
              <a:t>a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idrossilasi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enzima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che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converte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il</a:t>
            </a:r>
            <a:r>
              <a:rPr lang="en-US" b="1" dirty="0">
                <a:solidFill>
                  <a:srgbClr val="000090"/>
                </a:solidFill>
              </a:rPr>
              <a:t> </a:t>
            </a:r>
            <a:r>
              <a:rPr lang="en-US" b="1" dirty="0" err="1">
                <a:solidFill>
                  <a:srgbClr val="000090"/>
                </a:solidFill>
              </a:rPr>
              <a:t>pregnenolone</a:t>
            </a:r>
            <a:r>
              <a:rPr lang="en-US" b="1" dirty="0">
                <a:solidFill>
                  <a:srgbClr val="000090"/>
                </a:solidFill>
              </a:rPr>
              <a:t> in 17-idrossi </a:t>
            </a:r>
            <a:r>
              <a:rPr lang="en-US" b="1" dirty="0" err="1">
                <a:solidFill>
                  <a:srgbClr val="000090"/>
                </a:solidFill>
              </a:rPr>
              <a:t>pregnenolone</a:t>
            </a:r>
            <a:r>
              <a:rPr lang="en-US" b="1" dirty="0">
                <a:solidFill>
                  <a:srgbClr val="000090"/>
                </a:solidFill>
              </a:rPr>
              <a:t> e poi a testosterone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332656"/>
            <a:ext cx="63544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accent5">
                    <a:lumMod val="50000"/>
                  </a:schemeClr>
                </a:solidFill>
              </a:rPr>
              <a:t>INIBITORI DELLA 17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Symbol" charset="2"/>
                <a:cs typeface="Symbol" charset="2"/>
              </a:rPr>
              <a:t>a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</a:rPr>
              <a:t>idrossilasi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965295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251520" y="286544"/>
            <a:ext cx="8686800" cy="838200"/>
          </a:xfrm>
        </p:spPr>
        <p:txBody>
          <a:bodyPr/>
          <a:lstStyle/>
          <a:p>
            <a:r>
              <a:rPr lang="it-IT" dirty="0"/>
              <a:t>Ormoni femminili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5301208"/>
            <a:ext cx="8686800" cy="1282973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Estrogeni </a:t>
            </a:r>
            <a:r>
              <a:rPr lang="it-IT" sz="2600" dirty="0"/>
              <a:t>(sviluppo delle caratteristiche sessuali primarie e secondarie femminili)</a:t>
            </a:r>
          </a:p>
          <a:p>
            <a:r>
              <a:rPr lang="it-IT" dirty="0"/>
              <a:t>Progestinici </a:t>
            </a:r>
            <a:r>
              <a:rPr lang="it-IT" sz="2600" dirty="0"/>
              <a:t>(maturazione ovulo e gravidanza)</a:t>
            </a:r>
            <a:endParaRPr lang="en-US" sz="2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124744"/>
            <a:ext cx="5688632" cy="420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67676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sz="2800" dirty="0"/>
              <a:t>Ciclo mestruale e ormoni femminili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2"/>
            <a:ext cx="4699248" cy="4525963"/>
          </a:xfrm>
        </p:spPr>
        <p:txBody>
          <a:bodyPr>
            <a:noAutofit/>
          </a:bodyPr>
          <a:lstStyle/>
          <a:p>
            <a:pPr algn="just"/>
            <a:r>
              <a:rPr lang="it-IT" sz="2000" dirty="0"/>
              <a:t>Il tasso di ormone </a:t>
            </a:r>
            <a:r>
              <a:rPr lang="it-IT" sz="2000" dirty="0" err="1"/>
              <a:t>luteinizzante</a:t>
            </a:r>
            <a:r>
              <a:rPr lang="it-IT" sz="2000" dirty="0"/>
              <a:t> (LH) raggiunge il massimo a metà del ciclo mestruale ed induce l’ovulazione mentre è basso durante la mestruazione.</a:t>
            </a:r>
          </a:p>
          <a:p>
            <a:pPr algn="just"/>
            <a:r>
              <a:rPr lang="it-IT" sz="2000" dirty="0"/>
              <a:t>L’ormone FSH raggiunge i livelli massimi durante la mestruazione.</a:t>
            </a:r>
          </a:p>
          <a:p>
            <a:pPr algn="just"/>
            <a:r>
              <a:rPr lang="it-IT" sz="2000" dirty="0"/>
              <a:t>Una volta avvenuta l’ovulazione, l’ormone LH trasforma il follicolo in corpo luteo ed aumenta la disponibilità di progesterone che a sua volta inibisce LH.</a:t>
            </a:r>
          </a:p>
          <a:p>
            <a:pPr algn="just"/>
            <a:r>
              <a:rPr lang="it-IT" sz="2000" dirty="0"/>
              <a:t>Completato, il corpo luteo degenera ed i livelli di progesterone e di estrogeni diminuiscono.</a:t>
            </a:r>
          </a:p>
        </p:txBody>
      </p:sp>
      <p:pic>
        <p:nvPicPr>
          <p:cNvPr id="62468" name="Picture 4" descr="http://www.clicktocare.it/wp-content/uploads/2012/10/cicloOvarico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94"/>
          <a:stretch/>
        </p:blipFill>
        <p:spPr bwMode="auto">
          <a:xfrm>
            <a:off x="5004048" y="1645795"/>
            <a:ext cx="3984378" cy="438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28995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332656"/>
            <a:ext cx="31737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accent5">
                    <a:lumMod val="50000"/>
                  </a:schemeClr>
                </a:solidFill>
              </a:rPr>
              <a:t>CICLO OVARICO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1124744"/>
            <a:ext cx="5472608" cy="544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06642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000" b="1" dirty="0"/>
              <a:t>Se l’ovulo viene fecondato, il ciclo mestruale si interrompe per la presenza di una terza gonadotropina prodotta dalla placenta e </a:t>
            </a:r>
            <a:r>
              <a:rPr lang="en-US" sz="2000" b="1" dirty="0" err="1"/>
              <a:t>chiamata</a:t>
            </a:r>
            <a:r>
              <a:rPr lang="en-US" sz="2000" b="1" dirty="0"/>
              <a:t> </a:t>
            </a:r>
            <a:r>
              <a:rPr lang="en-US" sz="2000" b="1" dirty="0" err="1"/>
              <a:t>gonadotropina</a:t>
            </a:r>
            <a:r>
              <a:rPr lang="en-US" sz="2000" b="1" dirty="0"/>
              <a:t> </a:t>
            </a:r>
            <a:r>
              <a:rPr lang="en-US" sz="2000" b="1" dirty="0" err="1"/>
              <a:t>corionica</a:t>
            </a:r>
            <a:r>
              <a:rPr lang="en-US" sz="2000" b="1" dirty="0"/>
              <a:t> (HCG).</a:t>
            </a:r>
          </a:p>
          <a:p>
            <a:pPr algn="just"/>
            <a:r>
              <a:rPr lang="it-IT" sz="2000" b="1" dirty="0"/>
              <a:t>Questa gonadotropina mantiene e prolunga la vita del corpo luteo e può essere rilevata nelle urine dopo 14 giorni.</a:t>
            </a:r>
          </a:p>
          <a:p>
            <a:pPr algn="just"/>
            <a:r>
              <a:rPr lang="it-IT" sz="2000" b="1" dirty="0"/>
              <a:t>Il corpo luteo, sotto lo stimolo di HCG produce una adeguata quantità di ormoni steroidei che assicura, per le prime 9 settimane, il mantenimento della gravidanza.</a:t>
            </a:r>
          </a:p>
          <a:p>
            <a:pPr algn="just"/>
            <a:r>
              <a:rPr lang="it-IT" sz="2000" b="1" dirty="0"/>
              <a:t>La placenta provvede, dopo questo periodo, a produrre gli estrogeni ed i progestinici necessari alla normale gestazione e questi raggiungeranno il massimo pochi giorni prima del parto.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051720" y="332656"/>
            <a:ext cx="5801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accent5">
                    <a:lumMod val="50000"/>
                  </a:schemeClr>
                </a:solidFill>
              </a:rPr>
              <a:t>CICLO OVARICO-GRAVIDANZA</a:t>
            </a:r>
          </a:p>
        </p:txBody>
      </p:sp>
    </p:spTree>
    <p:extLst>
      <p:ext uri="{BB962C8B-B14F-4D97-AF65-F5344CB8AC3E}">
        <p14:creationId xmlns:p14="http://schemas.microsoft.com/office/powerpoint/2010/main" val="205265965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estrogeni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4968552"/>
          </a:xfrm>
        </p:spPr>
        <p:txBody>
          <a:bodyPr>
            <a:normAutofit lnSpcReduction="10000"/>
          </a:bodyPr>
          <a:lstStyle/>
          <a:p>
            <a:r>
              <a:rPr lang="it-IT" sz="2400" dirty="0"/>
              <a:t>18C (estrano)</a:t>
            </a:r>
          </a:p>
          <a:p>
            <a:r>
              <a:rPr lang="it-IT" sz="2400" dirty="0"/>
              <a:t>Anello A aromatico </a:t>
            </a:r>
          </a:p>
          <a:p>
            <a:r>
              <a:rPr lang="it-IT" sz="2400" dirty="0"/>
              <a:t>Ormoni naturali:</a:t>
            </a:r>
          </a:p>
          <a:p>
            <a:endParaRPr lang="it-IT" sz="2400" dirty="0"/>
          </a:p>
          <a:p>
            <a:endParaRPr lang="it-IT" sz="2400" dirty="0"/>
          </a:p>
          <a:p>
            <a:endParaRPr lang="it-IT" sz="2400" dirty="0"/>
          </a:p>
          <a:p>
            <a:endParaRPr lang="it-IT" sz="2400" dirty="0"/>
          </a:p>
          <a:p>
            <a:endParaRPr lang="it-IT" sz="2400" dirty="0"/>
          </a:p>
          <a:p>
            <a:endParaRPr lang="it-IT" sz="2400" dirty="0"/>
          </a:p>
          <a:p>
            <a:pPr marL="0" indent="0">
              <a:buNone/>
            </a:pPr>
            <a:r>
              <a:rPr lang="it-IT" sz="2400" dirty="0"/>
              <a:t>     -Estradiolo : estrone, 4:1</a:t>
            </a:r>
          </a:p>
          <a:p>
            <a:pPr marL="0" indent="0">
              <a:buNone/>
            </a:pPr>
            <a:r>
              <a:rPr lang="it-IT" sz="2400" dirty="0"/>
              <a:t>     -</a:t>
            </a:r>
            <a:r>
              <a:rPr lang="it-IT" sz="2400" dirty="0" err="1"/>
              <a:t>Estriolo</a:t>
            </a:r>
            <a:r>
              <a:rPr lang="it-IT" sz="2400" dirty="0"/>
              <a:t> in piccole quantità</a:t>
            </a:r>
          </a:p>
          <a:p>
            <a:pPr marL="0" indent="0">
              <a:buNone/>
            </a:pPr>
            <a:r>
              <a:rPr lang="it-IT" sz="2400" dirty="0"/>
              <a:t>     -Inattivati per </a:t>
            </a:r>
            <a:r>
              <a:rPr lang="it-IT" sz="2400" dirty="0" err="1"/>
              <a:t>os</a:t>
            </a:r>
            <a:r>
              <a:rPr lang="it-IT" sz="2400" dirty="0"/>
              <a:t> e poco assorbiti</a:t>
            </a:r>
          </a:p>
          <a:p>
            <a:endParaRPr lang="en-US" sz="2400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547241"/>
              </p:ext>
            </p:extLst>
          </p:nvPr>
        </p:nvGraphicFramePr>
        <p:xfrm>
          <a:off x="683568" y="2616601"/>
          <a:ext cx="1985962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4151" name="CS ChemDraw Drawing" r:id="rId3" imgW="1905000" imgH="1257300" progId="">
                  <p:embed/>
                </p:oleObj>
              </mc:Choice>
              <mc:Fallback>
                <p:oleObj name="CS ChemDraw Drawing" r:id="rId3" imgW="1905000" imgH="1257300" progId="">
                  <p:embed/>
                  <p:pic>
                    <p:nvPicPr>
                      <p:cNvPr id="0" name="Picture 8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616601"/>
                        <a:ext cx="1985962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8645778"/>
              </p:ext>
            </p:extLst>
          </p:nvPr>
        </p:nvGraphicFramePr>
        <p:xfrm>
          <a:off x="3275856" y="2634064"/>
          <a:ext cx="2103437" cy="1281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4152" name="CS ChemDraw Drawing" r:id="rId5" imgW="2019300" imgH="1231900" progId="">
                  <p:embed/>
                </p:oleObj>
              </mc:Choice>
              <mc:Fallback>
                <p:oleObj name="CS ChemDraw Drawing" r:id="rId5" imgW="2019300" imgH="1231900" progId="">
                  <p:embed/>
                  <p:pic>
                    <p:nvPicPr>
                      <p:cNvPr id="0" name="Picture 8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2634064"/>
                        <a:ext cx="2103437" cy="1281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7251964"/>
              </p:ext>
            </p:extLst>
          </p:nvPr>
        </p:nvGraphicFramePr>
        <p:xfrm>
          <a:off x="6156176" y="2616601"/>
          <a:ext cx="2430463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4153" name="CS ChemDraw Drawing" r:id="rId7" imgW="2336800" imgH="1257300" progId="">
                  <p:embed/>
                </p:oleObj>
              </mc:Choice>
              <mc:Fallback>
                <p:oleObj name="CS ChemDraw Drawing" r:id="rId7" imgW="2336800" imgH="1257300" progId="">
                  <p:embed/>
                  <p:pic>
                    <p:nvPicPr>
                      <p:cNvPr id="0" name="Picture 8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176" y="2616601"/>
                        <a:ext cx="2430463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827584" y="4272785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ESTRONE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347864" y="4273351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ESTRADIOLO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300192" y="4271862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ESTRIOLO</a:t>
            </a:r>
          </a:p>
        </p:txBody>
      </p:sp>
    </p:spTree>
    <p:extLst>
      <p:ext uri="{BB962C8B-B14F-4D97-AF65-F5344CB8AC3E}">
        <p14:creationId xmlns:p14="http://schemas.microsoft.com/office/powerpoint/2010/main" val="219145212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estrogeni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2708920"/>
            <a:ext cx="8686800" cy="3888432"/>
          </a:xfrm>
        </p:spPr>
        <p:txBody>
          <a:bodyPr>
            <a:normAutofit fontScale="70000" lnSpcReduction="20000"/>
          </a:bodyPr>
          <a:lstStyle/>
          <a:p>
            <a:r>
              <a:rPr lang="it-IT" sz="2400" dirty="0"/>
              <a:t>Fonti: Orina di donna o cavalla gravida e di stallone, placenta, ovaie di scrofa</a:t>
            </a:r>
          </a:p>
          <a:p>
            <a:pPr algn="just"/>
            <a:r>
              <a:rPr lang="it-IT" sz="2400" dirty="0"/>
              <a:t>Isolamento: Estrone: orina di donna gravida, </a:t>
            </a:r>
            <a:r>
              <a:rPr lang="it-IT" sz="2400" dirty="0" err="1"/>
              <a:t>Doisy</a:t>
            </a:r>
            <a:r>
              <a:rPr lang="it-IT" sz="2400" dirty="0"/>
              <a:t> e </a:t>
            </a:r>
            <a:r>
              <a:rPr lang="it-IT" sz="2400" dirty="0" err="1"/>
              <a:t>Butenandt</a:t>
            </a:r>
            <a:r>
              <a:rPr lang="it-IT" sz="2400" dirty="0"/>
              <a:t> (1929): </a:t>
            </a:r>
            <a:r>
              <a:rPr lang="it-IT" sz="2400" dirty="0" err="1"/>
              <a:t>Estriolo</a:t>
            </a:r>
            <a:r>
              <a:rPr lang="it-IT" sz="2400" dirty="0"/>
              <a:t>: </a:t>
            </a:r>
            <a:r>
              <a:rPr lang="it-IT" sz="2400" dirty="0" err="1"/>
              <a:t>ib</a:t>
            </a:r>
            <a:r>
              <a:rPr lang="it-IT" sz="2400" dirty="0"/>
              <a:t>., </a:t>
            </a:r>
            <a:r>
              <a:rPr lang="it-IT" sz="2400" dirty="0" err="1"/>
              <a:t>Marrian</a:t>
            </a:r>
            <a:r>
              <a:rPr lang="it-IT" sz="2400" dirty="0"/>
              <a:t> (1929);</a:t>
            </a:r>
          </a:p>
          <a:p>
            <a:r>
              <a:rPr lang="it-IT" sz="2400" dirty="0"/>
              <a:t>Estradiolo: ovaie di scrofa, </a:t>
            </a:r>
            <a:r>
              <a:rPr lang="it-IT" sz="2400" dirty="0" err="1"/>
              <a:t>Doisy</a:t>
            </a:r>
            <a:r>
              <a:rPr lang="it-IT" sz="2400" dirty="0"/>
              <a:t> (1935)</a:t>
            </a:r>
          </a:p>
          <a:p>
            <a:r>
              <a:rPr lang="it-IT" sz="2400" dirty="0"/>
              <a:t>Funzioni biologiche:</a:t>
            </a:r>
          </a:p>
          <a:p>
            <a:pPr marL="0" indent="0" algn="just">
              <a:buNone/>
            </a:pPr>
            <a:r>
              <a:rPr lang="it-IT" sz="2400" dirty="0"/>
              <a:t>- Azione femminilizzante: sviluppo organi sessuali (ovidutto, utero, vagina); sviluppo caratteri secondari femminili; sviluppo ghiandole mammarie</a:t>
            </a:r>
          </a:p>
          <a:p>
            <a:pPr marL="0" indent="0">
              <a:buNone/>
            </a:pPr>
            <a:r>
              <a:rPr lang="it-IT" sz="2400" dirty="0"/>
              <a:t>- Regolazione ciclo mestruale: accelera la proliferazione delle cellule epiteliali provocando la rigenerazione dell'endometrio dopo la mestruazione e l'ipertrofia prima dell'ovulazione.</a:t>
            </a:r>
          </a:p>
          <a:p>
            <a:r>
              <a:rPr lang="it-IT" sz="2400" dirty="0"/>
              <a:t>Saggio biologico: Istologico su topine castrate: striscio vaginale; cellule in fase proliferativa.</a:t>
            </a:r>
          </a:p>
          <a:p>
            <a:r>
              <a:rPr lang="it-IT" sz="2400" dirty="0"/>
              <a:t>Unità internazionale: 0,1 </a:t>
            </a:r>
            <a:r>
              <a:rPr lang="it-IT" sz="2400" dirty="0">
                <a:latin typeface="Symbol" charset="2"/>
                <a:cs typeface="Symbol" charset="2"/>
              </a:rPr>
              <a:t>m</a:t>
            </a:r>
            <a:r>
              <a:rPr lang="it-IT" sz="2400" dirty="0"/>
              <a:t>g di estrone</a:t>
            </a:r>
          </a:p>
          <a:p>
            <a:r>
              <a:rPr lang="it-IT" sz="2400" dirty="0"/>
              <a:t>Usi terapeutici: </a:t>
            </a:r>
            <a:r>
              <a:rPr lang="it-IT" sz="2400" dirty="0" err="1"/>
              <a:t>Ipoovarismo</a:t>
            </a:r>
            <a:r>
              <a:rPr lang="it-IT" sz="2400" dirty="0"/>
              <a:t>; disfunzioni ciclo mestruale: amenorrea, dismenorrea, oligomenorrea, menopausa, emorragie funzionali uterine; inibizione lattazione; carcinoma prostatico (</a:t>
            </a:r>
            <a:r>
              <a:rPr lang="it-IT" sz="2400" dirty="0" err="1"/>
              <a:t>castr</a:t>
            </a:r>
            <a:r>
              <a:rPr lang="it-IT" sz="2400" dirty="0"/>
              <a:t>.). Anticoncezionali (in associazione con progestinici).</a:t>
            </a:r>
          </a:p>
          <a:p>
            <a:r>
              <a:rPr lang="it-IT" sz="2400" dirty="0"/>
              <a:t>Effetti collaterali: Edema dell'utero (vasodilatazione arteriole </a:t>
            </a:r>
            <a:r>
              <a:rPr lang="it-IT" sz="2400" dirty="0" err="1"/>
              <a:t>pre</a:t>
            </a:r>
            <a:r>
              <a:rPr lang="it-IT" sz="2400" dirty="0"/>
              <a:t> e post capillari)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6929747"/>
              </p:ext>
            </p:extLst>
          </p:nvPr>
        </p:nvGraphicFramePr>
        <p:xfrm>
          <a:off x="683568" y="1125106"/>
          <a:ext cx="1765159" cy="1154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825" name="CS ChemDraw Drawing" r:id="rId3" imgW="1905000" imgH="1257300" progId="">
                  <p:embed/>
                </p:oleObj>
              </mc:Choice>
              <mc:Fallback>
                <p:oleObj name="CS ChemDraw Drawing" r:id="rId3" imgW="1905000" imgH="1257300" progId="">
                  <p:embed/>
                  <p:pic>
                    <p:nvPicPr>
                      <p:cNvPr id="0" name="Picture 5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1125106"/>
                        <a:ext cx="1765159" cy="115419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199932"/>
              </p:ext>
            </p:extLst>
          </p:nvPr>
        </p:nvGraphicFramePr>
        <p:xfrm>
          <a:off x="3275856" y="1140627"/>
          <a:ext cx="1869573" cy="11386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826" name="CS ChemDraw Drawing" r:id="rId5" imgW="2019300" imgH="1231900" progId="">
                  <p:embed/>
                </p:oleObj>
              </mc:Choice>
              <mc:Fallback>
                <p:oleObj name="CS ChemDraw Drawing" r:id="rId5" imgW="2019300" imgH="1231900" progId="">
                  <p:embed/>
                  <p:pic>
                    <p:nvPicPr>
                      <p:cNvPr id="0" name="Picture 5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1140627"/>
                        <a:ext cx="1869573" cy="11386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543297"/>
              </p:ext>
            </p:extLst>
          </p:nvPr>
        </p:nvGraphicFramePr>
        <p:xfrm>
          <a:off x="6156177" y="1125106"/>
          <a:ext cx="2160240" cy="1154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827" name="CS ChemDraw Drawing" r:id="rId7" imgW="2336800" imgH="1257300" progId="">
                  <p:embed/>
                </p:oleObj>
              </mc:Choice>
              <mc:Fallback>
                <p:oleObj name="CS ChemDraw Drawing" r:id="rId7" imgW="2336800" imgH="1257300" progId="">
                  <p:embed/>
                  <p:pic>
                    <p:nvPicPr>
                      <p:cNvPr id="0" name="Picture 5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177" y="1125106"/>
                        <a:ext cx="2160240" cy="115419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467544" y="234888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ESTRONE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203848" y="2329135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ESTRADIOLO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156176" y="234888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ESTRIOLO</a:t>
            </a:r>
          </a:p>
        </p:txBody>
      </p:sp>
    </p:spTree>
    <p:extLst>
      <p:ext uri="{BB962C8B-B14F-4D97-AF65-F5344CB8AC3E}">
        <p14:creationId xmlns:p14="http://schemas.microsoft.com/office/powerpoint/2010/main" val="204506639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Metabolismo degli estrogeni</a:t>
            </a:r>
            <a:endParaRPr lang="en-US" dirty="0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4"/>
          <a:stretch/>
        </p:blipFill>
        <p:spPr bwMode="auto">
          <a:xfrm>
            <a:off x="3059832" y="1196752"/>
            <a:ext cx="3167236" cy="5392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563376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dirty="0"/>
              <a:t>Usi clinici estrogeni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268760"/>
            <a:ext cx="8686800" cy="4525963"/>
          </a:xfrm>
        </p:spPr>
        <p:txBody>
          <a:bodyPr>
            <a:noAutofit/>
          </a:bodyPr>
          <a:lstStyle/>
          <a:p>
            <a:r>
              <a:rPr lang="it-IT" sz="2400" b="1" dirty="0" err="1"/>
              <a:t>Ipoovarismo</a:t>
            </a:r>
            <a:endParaRPr lang="it-IT" sz="2400" b="1" dirty="0"/>
          </a:p>
          <a:p>
            <a:pPr algn="just"/>
            <a:r>
              <a:rPr lang="it-IT" sz="2400" b="1" dirty="0"/>
              <a:t>Disfunzioni ciclo mestruale: amenorrea, dismenorrea, oligomenorrea, menopausa, emorragie funzionali uterine</a:t>
            </a:r>
          </a:p>
          <a:p>
            <a:pPr algn="just"/>
            <a:r>
              <a:rPr lang="it-IT" sz="2400" b="1" dirty="0"/>
              <a:t>Inibizione lattazione</a:t>
            </a:r>
          </a:p>
          <a:p>
            <a:pPr algn="just"/>
            <a:r>
              <a:rPr lang="it-IT" sz="2400" b="1" dirty="0"/>
              <a:t>Tumore al seno o alla prostata</a:t>
            </a:r>
          </a:p>
          <a:p>
            <a:pPr algn="just"/>
            <a:r>
              <a:rPr lang="it-IT" sz="2400" b="1" dirty="0"/>
              <a:t>Anticoncezionali (in associazione con progestinici)</a:t>
            </a:r>
          </a:p>
          <a:p>
            <a:pPr algn="just"/>
            <a:r>
              <a:rPr lang="it-IT" sz="2400" b="1" dirty="0"/>
              <a:t>Acne</a:t>
            </a:r>
          </a:p>
          <a:p>
            <a:pPr algn="just"/>
            <a:r>
              <a:rPr lang="it-IT" sz="2400" b="1" dirty="0"/>
              <a:t>Irsutismo</a:t>
            </a:r>
          </a:p>
          <a:p>
            <a:pPr marL="0" indent="0" algn="just">
              <a:buNone/>
            </a:pPr>
            <a:r>
              <a:rPr lang="it-IT" sz="2400" b="1" dirty="0"/>
              <a:t>EFFETTI COLLATERALI:</a:t>
            </a:r>
          </a:p>
          <a:p>
            <a:pPr algn="just"/>
            <a:r>
              <a:rPr lang="it-IT" sz="2400" b="1" dirty="0" err="1"/>
              <a:t>Femminilimento</a:t>
            </a:r>
            <a:endParaRPr lang="it-IT" sz="2400" b="1" dirty="0"/>
          </a:p>
          <a:p>
            <a:pPr algn="just"/>
            <a:r>
              <a:rPr lang="it-IT" sz="2400" b="1" dirty="0"/>
              <a:t>Tumori al seno o al colon se presi per lungo tempo</a:t>
            </a:r>
          </a:p>
          <a:p>
            <a:pPr algn="just"/>
            <a:r>
              <a:rPr lang="it-IT" sz="2400" b="1" dirty="0"/>
              <a:t>Problemi epatici (tutti i steroidi)</a:t>
            </a:r>
          </a:p>
        </p:txBody>
      </p:sp>
    </p:spTree>
    <p:extLst>
      <p:ext uri="{BB962C8B-B14F-4D97-AF65-F5344CB8AC3E}">
        <p14:creationId xmlns:p14="http://schemas.microsoft.com/office/powerpoint/2010/main" val="394521296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rmAutofit/>
          </a:bodyPr>
          <a:lstStyle/>
          <a:p>
            <a:r>
              <a:rPr lang="it-IT" b="1" dirty="0"/>
              <a:t>Sintesi estrone</a:t>
            </a:r>
            <a:endParaRPr lang="en-US" b="1" dirty="0"/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3192610"/>
              </p:ext>
            </p:extLst>
          </p:nvPr>
        </p:nvGraphicFramePr>
        <p:xfrm>
          <a:off x="467544" y="2204864"/>
          <a:ext cx="8064896" cy="2975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18" name="CS ChemDraw Drawing" r:id="rId3" imgW="8115300" imgH="3009900" progId="">
                  <p:embed/>
                </p:oleObj>
              </mc:Choice>
              <mc:Fallback>
                <p:oleObj name="CS ChemDraw Drawing" r:id="rId3" imgW="8115300" imgH="3009900" progId="">
                  <p:embed/>
                  <p:pic>
                    <p:nvPicPr>
                      <p:cNvPr id="0" name="Picture 2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2204864"/>
                        <a:ext cx="8064896" cy="29753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CasellaDiTesto 3"/>
          <p:cNvSpPr txBox="1"/>
          <p:nvPr/>
        </p:nvSpPr>
        <p:spPr>
          <a:xfrm>
            <a:off x="5652120" y="530120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/>
                <a:cs typeface="Arial Black"/>
              </a:rPr>
              <a:t>ESTRONE</a:t>
            </a:r>
            <a:endParaRPr lang="en-U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0000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76047467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Estrogeni di </a:t>
            </a:r>
            <a:r>
              <a:rPr lang="it-IT" dirty="0" err="1"/>
              <a:t>semisintesi</a:t>
            </a:r>
            <a:endParaRPr lang="en-US" dirty="0"/>
          </a:p>
        </p:txBody>
      </p:sp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323528" y="1268760"/>
            <a:ext cx="8686800" cy="4525963"/>
          </a:xfrm>
        </p:spPr>
        <p:txBody>
          <a:bodyPr>
            <a:noAutofit/>
          </a:bodyPr>
          <a:lstStyle/>
          <a:p>
            <a:r>
              <a:rPr lang="it-IT" sz="2400" b="1" dirty="0"/>
              <a:t>Per migliorare l’aspetto farmacocinetico</a:t>
            </a:r>
          </a:p>
          <a:p>
            <a:r>
              <a:rPr lang="it-IT" sz="2400" b="1" dirty="0"/>
              <a:t>Assorbiti bene per </a:t>
            </a:r>
            <a:r>
              <a:rPr lang="it-IT" sz="2400" b="1" dirty="0" err="1"/>
              <a:t>os</a:t>
            </a:r>
            <a:endParaRPr lang="it-IT" sz="2400" b="1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8188525"/>
              </p:ext>
            </p:extLst>
          </p:nvPr>
        </p:nvGraphicFramePr>
        <p:xfrm>
          <a:off x="764217" y="2256727"/>
          <a:ext cx="2112092" cy="11729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2802" name="CS ChemDraw Drawing" r:id="rId3" imgW="2247900" imgH="1257300" progId="">
                  <p:embed/>
                </p:oleObj>
              </mc:Choice>
              <mc:Fallback>
                <p:oleObj name="CS ChemDraw Drawing" r:id="rId3" imgW="2247900" imgH="1257300" progId="">
                  <p:embed/>
                  <p:pic>
                    <p:nvPicPr>
                      <p:cNvPr id="0" name="Picture 7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217" y="2256727"/>
                        <a:ext cx="2112092" cy="11729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968988"/>
              </p:ext>
            </p:extLst>
          </p:nvPr>
        </p:nvGraphicFramePr>
        <p:xfrm>
          <a:off x="3523292" y="2253551"/>
          <a:ext cx="1997383" cy="13464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2803" name="CS ChemDraw Drawing" r:id="rId5" imgW="2120900" imgH="1435100" progId="">
                  <p:embed/>
                </p:oleObj>
              </mc:Choice>
              <mc:Fallback>
                <p:oleObj name="CS ChemDraw Drawing" r:id="rId5" imgW="2120900" imgH="1435100" progId="">
                  <p:embed/>
                  <p:pic>
                    <p:nvPicPr>
                      <p:cNvPr id="0" name="Picture 7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3292" y="2253551"/>
                        <a:ext cx="1997383" cy="134640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198125"/>
              </p:ext>
            </p:extLst>
          </p:nvPr>
        </p:nvGraphicFramePr>
        <p:xfrm>
          <a:off x="6187117" y="1983676"/>
          <a:ext cx="2129299" cy="1703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2804" name="CS ChemDraw Drawing" r:id="rId7" imgW="2260600" imgH="1816100" progId="">
                  <p:embed/>
                </p:oleObj>
              </mc:Choice>
              <mc:Fallback>
                <p:oleObj name="CS ChemDraw Drawing" r:id="rId7" imgW="2260600" imgH="1816100" progId="">
                  <p:embed/>
                  <p:pic>
                    <p:nvPicPr>
                      <p:cNvPr id="0" name="Picture 7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7117" y="1983676"/>
                        <a:ext cx="2129299" cy="1703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875644" y="3911823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ETINILESTRADIOLO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532073" y="3913312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MESTRANOLO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268377" y="3911822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CHINESTROLO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185" y="4489754"/>
            <a:ext cx="4477601" cy="1429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59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23257"/>
            <a:ext cx="3852513" cy="1083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CasellaDiTesto 12"/>
          <p:cNvSpPr txBox="1"/>
          <p:nvPr/>
        </p:nvSpPr>
        <p:spPr>
          <a:xfrm>
            <a:off x="2339752" y="5301208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dirty="0" err="1"/>
              <a:t>Etinilestradiolo</a:t>
            </a:r>
            <a:endParaRPr lang="it-IT" sz="1050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35496" y="5301208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dirty="0"/>
              <a:t>Estrone</a:t>
            </a:r>
          </a:p>
        </p:txBody>
      </p:sp>
    </p:spTree>
    <p:extLst>
      <p:ext uri="{BB962C8B-B14F-4D97-AF65-F5344CB8AC3E}">
        <p14:creationId xmlns:p14="http://schemas.microsoft.com/office/powerpoint/2010/main" val="113638248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128588"/>
            <a:ext cx="7077075" cy="660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854381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r>
              <a:rPr lang="it-IT" b="1" dirty="0"/>
              <a:t>Estrogeni coniugati</a:t>
            </a:r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5"/>
          <a:stretch/>
        </p:blipFill>
        <p:spPr bwMode="auto">
          <a:xfrm>
            <a:off x="1979712" y="1752600"/>
            <a:ext cx="5659677" cy="4052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177341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b="1" dirty="0" err="1"/>
              <a:t>Sar</a:t>
            </a:r>
            <a:r>
              <a:rPr lang="it-IT" b="1" dirty="0"/>
              <a:t> estrogeni (steroidei)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400" dirty="0"/>
              <a:t>Essenziali per avere affinità verso il recettore degli estrogeni:</a:t>
            </a:r>
          </a:p>
          <a:p>
            <a:r>
              <a:rPr lang="it-IT" sz="2400" dirty="0"/>
              <a:t>Anello A aromatico</a:t>
            </a:r>
          </a:p>
          <a:p>
            <a:r>
              <a:rPr lang="it-IT" sz="2400" dirty="0"/>
              <a:t>Ossidrile in posizione 3</a:t>
            </a:r>
          </a:p>
          <a:p>
            <a:r>
              <a:rPr lang="it-IT" sz="2400" dirty="0"/>
              <a:t>Ossidrile in 17</a:t>
            </a:r>
            <a:r>
              <a:rPr lang="el-GR" sz="2400" dirty="0"/>
              <a:t>β</a:t>
            </a:r>
            <a:r>
              <a:rPr lang="it-IT" sz="2400" dirty="0"/>
              <a:t> o altro gruppo in grado di formare legami H</a:t>
            </a:r>
          </a:p>
          <a:p>
            <a:r>
              <a:rPr lang="it-IT" sz="2400" dirty="0"/>
              <a:t>Distanza tra i due ossidrili in 3 e 17 deve essere compresa tra 12,1 e 10.3 Å.</a:t>
            </a:r>
          </a:p>
          <a:p>
            <a:r>
              <a:rPr lang="it-IT" sz="2400" dirty="0"/>
              <a:t>La planarità e </a:t>
            </a:r>
            <a:r>
              <a:rPr lang="it-IT" sz="2400" dirty="0" err="1"/>
              <a:t>idrofobicità</a:t>
            </a:r>
            <a:r>
              <a:rPr lang="it-IT" sz="2400" dirty="0"/>
              <a:t> della molecola</a:t>
            </a:r>
          </a:p>
          <a:p>
            <a:pPr marL="0" indent="0">
              <a:buNone/>
            </a:pPr>
            <a:r>
              <a:rPr lang="it-IT" sz="2400" dirty="0"/>
              <a:t>Aumentano l’attività:</a:t>
            </a:r>
          </a:p>
          <a:p>
            <a:r>
              <a:rPr lang="it-IT" sz="2400" dirty="0"/>
              <a:t>Gruppi apolari in 17</a:t>
            </a:r>
            <a:r>
              <a:rPr lang="el-GR" sz="2400" dirty="0"/>
              <a:t>α</a:t>
            </a:r>
            <a:r>
              <a:rPr lang="it-IT" sz="2400" dirty="0"/>
              <a:t> (</a:t>
            </a:r>
            <a:r>
              <a:rPr lang="it-IT" sz="2400" dirty="0" err="1"/>
              <a:t>etinile</a:t>
            </a:r>
            <a:r>
              <a:rPr lang="it-IT" sz="2400" dirty="0"/>
              <a:t>, vinile)</a:t>
            </a:r>
          </a:p>
          <a:p>
            <a:pPr marL="0" indent="0">
              <a:buNone/>
            </a:pPr>
            <a:r>
              <a:rPr lang="it-IT" sz="2400" dirty="0"/>
              <a:t>Diminuiscono l’attività:</a:t>
            </a:r>
          </a:p>
          <a:p>
            <a:r>
              <a:rPr lang="it-IT" sz="2400" dirty="0"/>
              <a:t>Ossidrili in 6,7,11</a:t>
            </a:r>
          </a:p>
          <a:p>
            <a:r>
              <a:rPr lang="it-IT" sz="2400" dirty="0"/>
              <a:t>Rimozione o </a:t>
            </a:r>
            <a:r>
              <a:rPr lang="it-IT" sz="2400" dirty="0" err="1"/>
              <a:t>epimerizzazione</a:t>
            </a:r>
            <a:r>
              <a:rPr lang="it-IT" sz="2400" dirty="0"/>
              <a:t> di un ossidrile</a:t>
            </a:r>
          </a:p>
          <a:p>
            <a:r>
              <a:rPr lang="it-IT" sz="2400" dirty="0"/>
              <a:t>Insaturazione anello B</a:t>
            </a:r>
          </a:p>
          <a:p>
            <a:r>
              <a:rPr lang="it-IT" sz="2400" dirty="0"/>
              <a:t>Sostituente in 1</a:t>
            </a:r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56516693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30480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/>
              <a:t>Estrogeni di sintesi</a:t>
            </a:r>
            <a:endParaRPr lang="en-US" b="1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4408882"/>
              </p:ext>
            </p:extLst>
          </p:nvPr>
        </p:nvGraphicFramePr>
        <p:xfrm>
          <a:off x="5353919" y="4005064"/>
          <a:ext cx="1666353" cy="1788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508" name="CS ChemDraw Drawing" r:id="rId3" imgW="1778000" imgH="1905000" progId="">
                  <p:embed/>
                </p:oleObj>
              </mc:Choice>
              <mc:Fallback>
                <p:oleObj name="CS ChemDraw Drawing" r:id="rId3" imgW="1778000" imgH="1905000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3919" y="4005064"/>
                        <a:ext cx="1666353" cy="17886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906186"/>
              </p:ext>
            </p:extLst>
          </p:nvPr>
        </p:nvGraphicFramePr>
        <p:xfrm>
          <a:off x="5364088" y="1412776"/>
          <a:ext cx="1556064" cy="1766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509" name="CS ChemDraw Drawing" r:id="rId5" imgW="1651000" imgH="1879600" progId="">
                  <p:embed/>
                </p:oleObj>
              </mc:Choice>
              <mc:Fallback>
                <p:oleObj name="CS ChemDraw Drawing" r:id="rId5" imgW="1651000" imgH="1879600" progId="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1412776"/>
                        <a:ext cx="1556064" cy="176661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7413711"/>
              </p:ext>
            </p:extLst>
          </p:nvPr>
        </p:nvGraphicFramePr>
        <p:xfrm>
          <a:off x="1908771" y="4005064"/>
          <a:ext cx="1556064" cy="17866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510" name="CS ChemDraw Drawing" r:id="rId7" imgW="1651000" imgH="1905000" progId="">
                  <p:embed/>
                </p:oleObj>
              </mc:Choice>
              <mc:Fallback>
                <p:oleObj name="CS ChemDraw Drawing" r:id="rId7" imgW="1651000" imgH="1905000" progId="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771" y="4005064"/>
                        <a:ext cx="1556064" cy="178666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1360212"/>
              </p:ext>
            </p:extLst>
          </p:nvPr>
        </p:nvGraphicFramePr>
        <p:xfrm>
          <a:off x="1935816" y="1412776"/>
          <a:ext cx="1556064" cy="1766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511" name="CS ChemDraw Drawing" r:id="rId9" imgW="1663700" imgH="1879600" progId="">
                  <p:embed/>
                </p:oleObj>
              </mc:Choice>
              <mc:Fallback>
                <p:oleObj name="CS ChemDraw Drawing" r:id="rId9" imgW="1663700" imgH="1879600" progId="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5816" y="1412776"/>
                        <a:ext cx="1556064" cy="176661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1691680" y="3284984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DIETILSTILBESTROLO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5148064" y="3284983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ESESTROLO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1691680" y="5877272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DIENESTROLO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5148064" y="5872512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CLOROTRIANISENE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940152" y="1844824"/>
            <a:ext cx="3000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/>
              <a:t>H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6012160" y="2420888"/>
            <a:ext cx="3000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/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53583023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6912768" cy="461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olo 1"/>
          <p:cNvSpPr txBox="1">
            <a:spLocks/>
          </p:cNvSpPr>
          <p:nvPr/>
        </p:nvSpPr>
        <p:spPr>
          <a:xfrm>
            <a:off x="30480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Estrogeni di sintesi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91461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4424610"/>
            <a:ext cx="8686800" cy="188471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it-IT" dirty="0"/>
              <a:t>Il sale </a:t>
            </a:r>
            <a:r>
              <a:rPr lang="it-IT" dirty="0" err="1"/>
              <a:t>tetrasodico</a:t>
            </a:r>
            <a:r>
              <a:rPr lang="it-IT" dirty="0"/>
              <a:t> del </a:t>
            </a:r>
            <a:r>
              <a:rPr lang="it-IT" dirty="0" err="1"/>
              <a:t>fosfestrolo</a:t>
            </a:r>
            <a:r>
              <a:rPr lang="it-IT" dirty="0"/>
              <a:t> è inattivo, viene convertito in vivo in </a:t>
            </a:r>
            <a:r>
              <a:rPr lang="it-IT" dirty="0" err="1"/>
              <a:t>dietilstilbestrolo</a:t>
            </a:r>
            <a:r>
              <a:rPr lang="it-IT" dirty="0"/>
              <a:t> (usato nel tumore alla prostata metastatico ormone resistente)</a:t>
            </a:r>
          </a:p>
          <a:p>
            <a:pPr algn="just"/>
            <a:r>
              <a:rPr lang="it-IT" dirty="0"/>
              <a:t>Vantaggi: il </a:t>
            </a:r>
            <a:r>
              <a:rPr lang="it-IT" dirty="0" err="1"/>
              <a:t>profarmaco</a:t>
            </a:r>
            <a:r>
              <a:rPr lang="it-IT" dirty="0"/>
              <a:t> è inattivo nel siero, quindi dà meno effetti collaterali. Esso poi raggiunge alti livelli nelle cellule tumorali dove poi viene attivato in </a:t>
            </a:r>
            <a:r>
              <a:rPr lang="it-IT" dirty="0" err="1"/>
              <a:t>dietilstilbestrolo</a:t>
            </a:r>
            <a:r>
              <a:rPr lang="it-IT" dirty="0"/>
              <a:t>. Può essere somministrato </a:t>
            </a:r>
            <a:r>
              <a:rPr lang="it-IT" dirty="0" err="1"/>
              <a:t>i.v</a:t>
            </a:r>
            <a:r>
              <a:rPr lang="it-IT" dirty="0"/>
              <a:t>.</a:t>
            </a:r>
            <a:endParaRPr lang="en-US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7542885"/>
              </p:ext>
            </p:extLst>
          </p:nvPr>
        </p:nvGraphicFramePr>
        <p:xfrm>
          <a:off x="5536216" y="1754138"/>
          <a:ext cx="1158117" cy="13148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829" name="CS ChemDraw Drawing" r:id="rId3" imgW="1663700" imgH="1879600" progId="">
                  <p:embed/>
                </p:oleObj>
              </mc:Choice>
              <mc:Fallback>
                <p:oleObj name="CS ChemDraw Drawing" r:id="rId3" imgW="1663700" imgH="1879600" progId="">
                  <p:embed/>
                  <p:pic>
                    <p:nvPicPr>
                      <p:cNvPr id="0" name="Picture 3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6216" y="1754138"/>
                        <a:ext cx="1158117" cy="131482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5292080" y="3265239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DIETILSTILBESTROLO</a:t>
            </a: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30480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Estrogeni di sintesi</a:t>
            </a:r>
            <a:endParaRPr lang="en-US" dirty="0"/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7451704"/>
              </p:ext>
            </p:extLst>
          </p:nvPr>
        </p:nvGraphicFramePr>
        <p:xfrm>
          <a:off x="1536700" y="1340768"/>
          <a:ext cx="2016125" cy="181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830" name="CS ChemDraw Drawing" r:id="rId5" imgW="2895600" imgH="2578100" progId="">
                  <p:embed/>
                </p:oleObj>
              </mc:Choice>
              <mc:Fallback>
                <p:oleObj name="CS ChemDraw Drawing" r:id="rId5" imgW="2895600" imgH="2578100" progId="">
                  <p:embed/>
                  <p:pic>
                    <p:nvPicPr>
                      <p:cNvPr id="0" name="Picture 3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6700" y="1340768"/>
                        <a:ext cx="2016125" cy="1811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1016440" y="3265772"/>
            <a:ext cx="3051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FOSFESTROLO</a:t>
            </a:r>
          </a:p>
          <a:p>
            <a:pPr algn="ctr"/>
            <a:r>
              <a:rPr lang="it-IT" sz="1400" dirty="0"/>
              <a:t>(DIETILSTILBESTROLO DIFOSFATO)</a:t>
            </a:r>
          </a:p>
        </p:txBody>
      </p:sp>
      <p:sp>
        <p:nvSpPr>
          <p:cNvPr id="9" name="Freccia a destra 8"/>
          <p:cNvSpPr/>
          <p:nvPr/>
        </p:nvSpPr>
        <p:spPr>
          <a:xfrm>
            <a:off x="4067944" y="2060848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9351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686800" cy="838200"/>
          </a:xfrm>
        </p:spPr>
        <p:txBody>
          <a:bodyPr>
            <a:normAutofit/>
          </a:bodyPr>
          <a:lstStyle/>
          <a:p>
            <a:r>
              <a:rPr lang="it-IT" sz="3200" b="1" dirty="0"/>
              <a:t>Sintesi </a:t>
            </a:r>
            <a:r>
              <a:rPr lang="it-IT" sz="3200" b="1" dirty="0" err="1"/>
              <a:t>dietilstilbestrolo</a:t>
            </a:r>
            <a:endParaRPr lang="en-US" sz="32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843808" y="5929535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/>
                <a:cs typeface="Arial Black"/>
              </a:rPr>
              <a:t>DIETILSTILBESTROLO</a:t>
            </a:r>
            <a:endParaRPr lang="en-U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0000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5220072" y="4293096"/>
            <a:ext cx="3375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solidFill>
                  <a:schemeClr val="bg2">
                    <a:lumMod val="25000"/>
                  </a:schemeClr>
                </a:solidFill>
              </a:rPr>
              <a:t>Condensazione benzoinica</a:t>
            </a:r>
            <a:endParaRPr 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076056" y="4293096"/>
            <a:ext cx="3600400" cy="158417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47664" y="5805264"/>
            <a:ext cx="10054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/>
              <a:t>Cis</a:t>
            </a:r>
            <a:r>
              <a:rPr lang="en-US" sz="1400" b="1" dirty="0"/>
              <a:t> + trans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412776"/>
            <a:ext cx="6273800" cy="24892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2564904"/>
            <a:ext cx="1562100" cy="14478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293096"/>
            <a:ext cx="4013200" cy="14732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6056" y="4581128"/>
            <a:ext cx="3584551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47133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r>
              <a:rPr lang="it-IT" b="1" dirty="0"/>
              <a:t>ALCUNI ESTROGENI USATI IN TERAPIA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09538"/>
            <a:ext cx="8686800" cy="5303838"/>
          </a:xfrm>
        </p:spPr>
        <p:txBody>
          <a:bodyPr>
            <a:normAutofit/>
          </a:bodyPr>
          <a:lstStyle/>
          <a:p>
            <a:pPr algn="just"/>
            <a:r>
              <a:rPr lang="it-IT" sz="2000" dirty="0"/>
              <a:t>Estradiolo (</a:t>
            </a:r>
            <a:r>
              <a:rPr lang="it-IT" sz="2000" dirty="0" err="1"/>
              <a:t>Climara</a:t>
            </a:r>
            <a:r>
              <a:rPr lang="it-IT" sz="2000" dirty="0"/>
              <a:t>, </a:t>
            </a:r>
            <a:r>
              <a:rPr lang="it-IT" sz="2000" dirty="0" err="1"/>
              <a:t>Dermestril</a:t>
            </a:r>
            <a:r>
              <a:rPr lang="it-IT" sz="2000" dirty="0"/>
              <a:t>, </a:t>
            </a:r>
            <a:r>
              <a:rPr lang="it-IT" sz="2000" dirty="0" err="1"/>
              <a:t>Epiestrol</a:t>
            </a:r>
            <a:r>
              <a:rPr lang="it-IT" sz="2000" dirty="0"/>
              <a:t>, </a:t>
            </a:r>
            <a:r>
              <a:rPr lang="it-IT" sz="2000" dirty="0" err="1"/>
              <a:t>Estraderm</a:t>
            </a:r>
            <a:r>
              <a:rPr lang="it-IT" sz="2000" dirty="0"/>
              <a:t>, </a:t>
            </a:r>
            <a:r>
              <a:rPr lang="it-IT" sz="2000" dirty="0" err="1"/>
              <a:t>Estrodim</a:t>
            </a:r>
            <a:r>
              <a:rPr lang="it-IT" sz="2000" dirty="0"/>
              <a:t>, </a:t>
            </a:r>
            <a:r>
              <a:rPr lang="it-IT" sz="2000" dirty="0" err="1"/>
              <a:t>Menorest</a:t>
            </a:r>
            <a:r>
              <a:rPr lang="it-IT" sz="2000" dirty="0"/>
              <a:t>, </a:t>
            </a:r>
            <a:r>
              <a:rPr lang="it-IT" sz="2000" dirty="0" err="1"/>
              <a:t>Esclima</a:t>
            </a:r>
            <a:r>
              <a:rPr lang="it-IT" sz="2000" dirty="0"/>
              <a:t>, </a:t>
            </a:r>
            <a:r>
              <a:rPr lang="it-IT" sz="2000" dirty="0" err="1"/>
              <a:t>Progynon</a:t>
            </a:r>
            <a:r>
              <a:rPr lang="it-IT" sz="2000" dirty="0"/>
              <a:t> </a:t>
            </a:r>
            <a:r>
              <a:rPr lang="it-IT" sz="2000" dirty="0" err="1"/>
              <a:t>depot</a:t>
            </a:r>
            <a:r>
              <a:rPr lang="it-IT" sz="2000" dirty="0"/>
              <a:t>, </a:t>
            </a:r>
            <a:r>
              <a:rPr lang="it-IT" sz="2000" dirty="0" err="1"/>
              <a:t>Progynova</a:t>
            </a:r>
            <a:r>
              <a:rPr lang="it-IT" sz="2000" dirty="0"/>
              <a:t>, </a:t>
            </a:r>
            <a:r>
              <a:rPr lang="it-IT" sz="2000" dirty="0" err="1"/>
              <a:t>Sandrena</a:t>
            </a:r>
            <a:r>
              <a:rPr lang="it-IT" sz="2000" dirty="0"/>
              <a:t>, </a:t>
            </a:r>
            <a:r>
              <a:rPr lang="it-IT" sz="2000" dirty="0" err="1"/>
              <a:t>Femseven</a:t>
            </a:r>
            <a:r>
              <a:rPr lang="it-IT" sz="2000" dirty="0"/>
              <a:t>, </a:t>
            </a:r>
            <a:r>
              <a:rPr lang="it-IT" sz="2000" dirty="0" err="1"/>
              <a:t>Vagifem</a:t>
            </a:r>
            <a:r>
              <a:rPr lang="it-IT" sz="2000" dirty="0"/>
              <a:t>, </a:t>
            </a:r>
            <a:r>
              <a:rPr lang="it-IT" sz="2000" dirty="0" err="1"/>
              <a:t>Armonil</a:t>
            </a:r>
            <a:r>
              <a:rPr lang="it-IT" sz="2000" dirty="0"/>
              <a:t>, </a:t>
            </a:r>
            <a:r>
              <a:rPr lang="it-IT" sz="2000" dirty="0" err="1"/>
              <a:t>Systen</a:t>
            </a:r>
            <a:r>
              <a:rPr lang="it-IT" sz="2000" dirty="0"/>
              <a:t>) nelle turbe mestruali da squilibrio endocrino, nei sintomi da carenza estrogenica conseguenti a menopausa fisiologica o chirurgica.</a:t>
            </a:r>
          </a:p>
          <a:p>
            <a:pPr algn="just"/>
            <a:r>
              <a:rPr lang="it-IT" sz="2000" dirty="0" err="1"/>
              <a:t>Estriolo</a:t>
            </a:r>
            <a:r>
              <a:rPr lang="it-IT" sz="2000" dirty="0"/>
              <a:t> (</a:t>
            </a:r>
            <a:r>
              <a:rPr lang="it-IT" sz="2000" dirty="0" err="1"/>
              <a:t>Colpogyn</a:t>
            </a:r>
            <a:r>
              <a:rPr lang="it-IT" sz="2000" dirty="0"/>
              <a:t>, </a:t>
            </a:r>
            <a:r>
              <a:rPr lang="it-IT" sz="2000" dirty="0" err="1"/>
              <a:t>Ovestin</a:t>
            </a:r>
            <a:r>
              <a:rPr lang="it-IT" sz="2000" dirty="0"/>
              <a:t>) nelle turbe mestruali da squilibrio endocrino, nel trattamento dei disturbi della menopausa.</a:t>
            </a:r>
          </a:p>
          <a:p>
            <a:pPr algn="just"/>
            <a:r>
              <a:rPr lang="it-IT" sz="2000" dirty="0" err="1"/>
              <a:t>Etinilestradiolo</a:t>
            </a:r>
            <a:r>
              <a:rPr lang="it-IT" sz="2000" dirty="0"/>
              <a:t> (</a:t>
            </a:r>
            <a:r>
              <a:rPr lang="it-IT" sz="2000" dirty="0" err="1"/>
              <a:t>Etinilestradiolo</a:t>
            </a:r>
            <a:r>
              <a:rPr lang="it-IT" sz="2000" dirty="0"/>
              <a:t>) nelle turbe mestruali da squilibrio endocrino, nel trattamento dei disturbi </a:t>
            </a:r>
            <a:r>
              <a:rPr lang="it-IT" sz="2000"/>
              <a:t>della menopausa</a:t>
            </a:r>
            <a:r>
              <a:rPr lang="it-IT" sz="2000" dirty="0"/>
              <a:t>.</a:t>
            </a:r>
          </a:p>
          <a:p>
            <a:pPr algn="just"/>
            <a:r>
              <a:rPr lang="it-IT" sz="2000" dirty="0" err="1"/>
              <a:t>Promestriene</a:t>
            </a:r>
            <a:r>
              <a:rPr lang="it-IT" sz="2000" dirty="0"/>
              <a:t> (</a:t>
            </a:r>
            <a:r>
              <a:rPr lang="it-IT" sz="2000" dirty="0" err="1"/>
              <a:t>Colpotrophine</a:t>
            </a:r>
            <a:r>
              <a:rPr lang="it-IT" sz="2000" dirty="0"/>
              <a:t> crema e </a:t>
            </a:r>
            <a:r>
              <a:rPr lang="it-IT" sz="2000" dirty="0" err="1"/>
              <a:t>cps</a:t>
            </a:r>
            <a:r>
              <a:rPr lang="it-IT" sz="2000" dirty="0"/>
              <a:t> </a:t>
            </a:r>
            <a:r>
              <a:rPr lang="it-IT" sz="2000" dirty="0" err="1"/>
              <a:t>ginec</a:t>
            </a:r>
            <a:r>
              <a:rPr lang="it-IT" sz="2000" dirty="0"/>
              <a:t>.) nell’atrofia urogenitale, nella vaginite da carenza estrogenica.</a:t>
            </a:r>
          </a:p>
          <a:p>
            <a:pPr algn="just"/>
            <a:r>
              <a:rPr lang="it-IT" sz="2000" dirty="0" err="1"/>
              <a:t>Etinilestradiolo</a:t>
            </a:r>
            <a:r>
              <a:rPr lang="it-IT" sz="2000" dirty="0"/>
              <a:t> + </a:t>
            </a:r>
            <a:r>
              <a:rPr lang="it-IT" sz="2000" dirty="0" err="1"/>
              <a:t>ciproterone</a:t>
            </a:r>
            <a:r>
              <a:rPr lang="it-IT" sz="2000" dirty="0"/>
              <a:t> (antiandrogeno) (Diane </a:t>
            </a:r>
            <a:r>
              <a:rPr lang="it-IT" sz="2000" dirty="0" err="1"/>
              <a:t>cpr</a:t>
            </a:r>
            <a:r>
              <a:rPr lang="it-IT" sz="2000" dirty="0"/>
              <a:t>.) nell’acne androgenica.</a:t>
            </a:r>
          </a:p>
          <a:p>
            <a:pPr algn="just"/>
            <a:r>
              <a:rPr lang="it-IT" sz="2000" dirty="0"/>
              <a:t>Associazioni </a:t>
            </a:r>
            <a:r>
              <a:rPr lang="it-IT" sz="2000" dirty="0" err="1"/>
              <a:t>etinilestradiolo</a:t>
            </a:r>
            <a:r>
              <a:rPr lang="it-IT" sz="2000" dirty="0"/>
              <a:t>-progestinici, per la prevenzione  del concepimento.</a:t>
            </a:r>
          </a:p>
          <a:p>
            <a:pPr algn="just"/>
            <a:r>
              <a:rPr lang="it-IT" sz="2000" dirty="0"/>
              <a:t>Associazioni estradiolo-progestinici, nei sintomi da carenza estrogenica.</a:t>
            </a:r>
          </a:p>
        </p:txBody>
      </p:sp>
    </p:spTree>
    <p:extLst>
      <p:ext uri="{BB962C8B-B14F-4D97-AF65-F5344CB8AC3E}">
        <p14:creationId xmlns:p14="http://schemas.microsoft.com/office/powerpoint/2010/main" val="95374192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en-US" b="1" dirty="0" err="1"/>
              <a:t>antiestrogeni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Sono importanti perché possono essere impiegati per modificare i </a:t>
            </a:r>
            <a:r>
              <a:rPr lang="it-IT" sz="2400" dirty="0">
                <a:solidFill>
                  <a:schemeClr val="tx1"/>
                </a:solidFill>
              </a:rPr>
              <a:t>processi riproduttivi e trattare il tumore del seno estrogeno</a:t>
            </a:r>
            <a:r>
              <a:rPr lang="it-IT" sz="2400" dirty="0"/>
              <a:t>-dipendente.</a:t>
            </a:r>
          </a:p>
          <a:p>
            <a:pPr marL="0" indent="0">
              <a:buNone/>
            </a:pPr>
            <a:r>
              <a:rPr lang="it-IT" sz="2400" dirty="0"/>
              <a:t>Si suddividono in:</a:t>
            </a:r>
          </a:p>
          <a:p>
            <a:r>
              <a:rPr lang="it-IT" sz="2400" dirty="0"/>
              <a:t>Antagonisti dei recettori degli estrogeni</a:t>
            </a:r>
          </a:p>
          <a:p>
            <a:pPr marL="0" indent="0">
              <a:buNone/>
            </a:pPr>
            <a:r>
              <a:rPr lang="it-IT" sz="2400" dirty="0"/>
              <a:t>           -steroidei</a:t>
            </a:r>
          </a:p>
          <a:p>
            <a:pPr marL="0" indent="0">
              <a:buNone/>
            </a:pPr>
            <a:r>
              <a:rPr lang="it-IT" sz="2400" dirty="0"/>
              <a:t>           -non steroidei</a:t>
            </a:r>
          </a:p>
          <a:p>
            <a:r>
              <a:rPr lang="it-IT" sz="2400" dirty="0"/>
              <a:t>Inibitori della </a:t>
            </a:r>
            <a:r>
              <a:rPr lang="it-IT" sz="2400" dirty="0" err="1"/>
              <a:t>aromatasi</a:t>
            </a:r>
            <a:endParaRPr lang="en-US" sz="2400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323528" y="4653136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/>
              <a:t>Antagonisti steroidei dei recettori degli estrogeni</a:t>
            </a:r>
            <a:endParaRPr lang="it-IT" sz="2400" dirty="0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23246"/>
              </p:ext>
            </p:extLst>
          </p:nvPr>
        </p:nvGraphicFramePr>
        <p:xfrm>
          <a:off x="179512" y="5373216"/>
          <a:ext cx="4299620" cy="13637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051" name="CS ChemDraw Drawing" r:id="rId3" imgW="4686300" imgH="1498600" progId="">
                  <p:embed/>
                </p:oleObj>
              </mc:Choice>
              <mc:Fallback>
                <p:oleObj name="CS ChemDraw Drawing" r:id="rId3" imgW="4686300" imgH="1498600" progId="">
                  <p:embed/>
                  <p:pic>
                    <p:nvPicPr>
                      <p:cNvPr id="0" name="Picture 2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373216"/>
                        <a:ext cx="4299620" cy="13637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2123728" y="5661248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ICI 164,384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44008" y="5373216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Molti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mantengono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ancora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attività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estrogena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. ICI 164,384, sotto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indagine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clinica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risulta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bassa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la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biodisponibilità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37177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251520" y="1124744"/>
            <a:ext cx="8686800" cy="57606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cap="none" dirty="0"/>
              <a:t>Derivati </a:t>
            </a:r>
            <a:r>
              <a:rPr lang="it-IT" sz="2000" cap="none" dirty="0" err="1"/>
              <a:t>Trifeniletilenici</a:t>
            </a:r>
            <a:endParaRPr lang="it-IT" sz="2000" cap="none" dirty="0"/>
          </a:p>
          <a:p>
            <a:endParaRPr lang="it-IT" sz="2000" cap="none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484784"/>
            <a:ext cx="6912768" cy="520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5269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124744"/>
            <a:ext cx="7740352" cy="5580845"/>
          </a:xfrm>
          <a:prstGeom prst="rect">
            <a:avLst/>
          </a:prstGeom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059832" y="5445224"/>
            <a:ext cx="1419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Trans : </a:t>
            </a:r>
            <a:r>
              <a:rPr lang="en-US" sz="1200" b="1" dirty="0" err="1">
                <a:solidFill>
                  <a:schemeClr val="bg1"/>
                </a:solidFill>
              </a:rPr>
              <a:t>antagonista</a:t>
            </a:r>
            <a:endParaRPr lang="en-US" sz="1200" b="1" dirty="0">
              <a:solidFill>
                <a:schemeClr val="bg1"/>
              </a:solidFill>
            </a:endParaRPr>
          </a:p>
          <a:p>
            <a:r>
              <a:rPr lang="en-US" sz="1200" b="1" dirty="0" err="1">
                <a:solidFill>
                  <a:schemeClr val="bg1"/>
                </a:solidFill>
              </a:rPr>
              <a:t>Cis</a:t>
            </a:r>
            <a:r>
              <a:rPr lang="en-US" sz="1200" b="1" dirty="0">
                <a:solidFill>
                  <a:schemeClr val="bg1"/>
                </a:solidFill>
              </a:rPr>
              <a:t>: </a:t>
            </a:r>
            <a:r>
              <a:rPr lang="en-US" sz="1200" b="1" dirty="0" err="1">
                <a:solidFill>
                  <a:schemeClr val="bg1"/>
                </a:solidFill>
              </a:rPr>
              <a:t>agonista</a:t>
            </a:r>
            <a:endParaRPr lang="en-US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9492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251520" y="1124744"/>
            <a:ext cx="86868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b="1" dirty="0"/>
              <a:t>Antagonisti NON steroidei dei recettori degli estrogeni</a:t>
            </a:r>
          </a:p>
          <a:p>
            <a:endParaRPr lang="it-IT" sz="2000" cap="none" dirty="0"/>
          </a:p>
        </p:txBody>
      </p:sp>
      <p:pic>
        <p:nvPicPr>
          <p:cNvPr id="129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00808"/>
            <a:ext cx="3222278" cy="4667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sellaDiTesto 19"/>
          <p:cNvSpPr txBox="1"/>
          <p:nvPr/>
        </p:nvSpPr>
        <p:spPr>
          <a:xfrm>
            <a:off x="6156176" y="5085184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Arial Black"/>
                <a:cs typeface="Arial Black"/>
              </a:rPr>
              <a:t>RALOXIFENE </a:t>
            </a:r>
            <a:endParaRPr lang="it-IT" sz="1400" b="1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41911472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251520" y="1124744"/>
            <a:ext cx="86868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dell’</a:t>
            </a:r>
            <a:r>
              <a:rPr lang="it-IT" sz="2400" dirty="0" err="1"/>
              <a:t>aromatasi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8" name="Segnaposto contenuto 2"/>
          <p:cNvSpPr txBox="1">
            <a:spLocks/>
          </p:cNvSpPr>
          <p:nvPr/>
        </p:nvSpPr>
        <p:spPr>
          <a:xfrm>
            <a:off x="251520" y="1700808"/>
            <a:ext cx="8686800" cy="264703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2000" dirty="0"/>
              <a:t>Vengono utilizzati nel trattamento della funzione riproduttiva e nella cura di forme tumorali estrogeno-dipendenti. Competono con l’</a:t>
            </a:r>
            <a:r>
              <a:rPr lang="it-IT" sz="2000" dirty="0" err="1"/>
              <a:t>androstendione</a:t>
            </a:r>
            <a:r>
              <a:rPr lang="it-IT" sz="2000" dirty="0"/>
              <a:t> per il legame al sito attivo dell’enzima </a:t>
            </a:r>
            <a:r>
              <a:rPr lang="it-IT" sz="2000" dirty="0" err="1"/>
              <a:t>aromatasi</a:t>
            </a:r>
            <a:r>
              <a:rPr lang="it-IT" sz="2000" dirty="0"/>
              <a:t>. L’</a:t>
            </a:r>
            <a:r>
              <a:rPr lang="it-IT" sz="2000" dirty="0" err="1"/>
              <a:t>aromatasi</a:t>
            </a:r>
            <a:r>
              <a:rPr lang="it-IT" sz="2000" dirty="0"/>
              <a:t> è un enzima espresso nel reticolo endoplasmatico di fegato, ovaie e placenta.</a:t>
            </a:r>
          </a:p>
        </p:txBody>
      </p:sp>
      <p:grpSp>
        <p:nvGrpSpPr>
          <p:cNvPr id="11" name="Gruppo 10"/>
          <p:cNvGrpSpPr/>
          <p:nvPr/>
        </p:nvGrpSpPr>
        <p:grpSpPr>
          <a:xfrm>
            <a:off x="5654695" y="3034460"/>
            <a:ext cx="3433538" cy="2986828"/>
            <a:chOff x="2771800" y="3645025"/>
            <a:chExt cx="3433538" cy="2986828"/>
          </a:xfrm>
        </p:grpSpPr>
        <p:pic>
          <p:nvPicPr>
            <p:cNvPr id="71686" name="Picture 6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734" t="53813" r="17776" b="6739"/>
            <a:stretch/>
          </p:blipFill>
          <p:spPr bwMode="auto">
            <a:xfrm>
              <a:off x="2780442" y="3645025"/>
              <a:ext cx="3424896" cy="2986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ttangolo 8"/>
            <p:cNvSpPr/>
            <p:nvPr/>
          </p:nvSpPr>
          <p:spPr>
            <a:xfrm>
              <a:off x="2771800" y="4077072"/>
              <a:ext cx="288032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4" name="Rettangolo 13"/>
            <p:cNvSpPr/>
            <p:nvPr/>
          </p:nvSpPr>
          <p:spPr>
            <a:xfrm>
              <a:off x="2771800" y="5733256"/>
              <a:ext cx="288032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5" name="Rettangolo 14"/>
            <p:cNvSpPr/>
            <p:nvPr/>
          </p:nvSpPr>
          <p:spPr>
            <a:xfrm>
              <a:off x="4355976" y="3933056"/>
              <a:ext cx="288032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6" name="Rettangolo 15"/>
            <p:cNvSpPr/>
            <p:nvPr/>
          </p:nvSpPr>
          <p:spPr>
            <a:xfrm>
              <a:off x="4355976" y="5589240"/>
              <a:ext cx="288032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0" name="CasellaDiTesto 9"/>
            <p:cNvSpPr txBox="1"/>
            <p:nvPr/>
          </p:nvSpPr>
          <p:spPr>
            <a:xfrm>
              <a:off x="4139952" y="3892986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000" dirty="0" err="1"/>
                <a:t>aromatasi</a:t>
              </a:r>
              <a:endParaRPr lang="it-IT" sz="1000" dirty="0"/>
            </a:p>
            <a:p>
              <a:pPr algn="ctr"/>
              <a:r>
                <a:rPr lang="it-IT" sz="1000" dirty="0"/>
                <a:t>O</a:t>
              </a:r>
              <a:r>
                <a:rPr lang="it-IT" sz="1000" baseline="-25000" dirty="0"/>
                <a:t>2</a:t>
              </a:r>
              <a:r>
                <a:rPr lang="it-IT" sz="1000" dirty="0"/>
                <a:t>, NADPH</a:t>
              </a:r>
            </a:p>
          </p:txBody>
        </p:sp>
        <p:sp>
          <p:nvSpPr>
            <p:cNvPr id="18" name="CasellaDiTesto 17"/>
            <p:cNvSpPr txBox="1"/>
            <p:nvPr/>
          </p:nvSpPr>
          <p:spPr>
            <a:xfrm>
              <a:off x="4139952" y="5477162"/>
              <a:ext cx="864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000" dirty="0" err="1"/>
                <a:t>aromatasi</a:t>
              </a:r>
              <a:endParaRPr lang="it-IT" sz="1000" dirty="0"/>
            </a:p>
            <a:p>
              <a:pPr algn="ctr"/>
              <a:r>
                <a:rPr lang="it-IT" sz="1000" dirty="0"/>
                <a:t>O</a:t>
              </a:r>
              <a:r>
                <a:rPr lang="it-IT" sz="1000" baseline="-25000" dirty="0"/>
                <a:t>2</a:t>
              </a:r>
              <a:r>
                <a:rPr lang="it-IT" sz="1000" dirty="0"/>
                <a:t>, NADPH</a:t>
              </a:r>
            </a:p>
          </p:txBody>
        </p:sp>
      </p:grpSp>
      <p:sp>
        <p:nvSpPr>
          <p:cNvPr id="13" name="Segnaposto contenuto 2"/>
          <p:cNvSpPr txBox="1">
            <a:spLocks/>
          </p:cNvSpPr>
          <p:nvPr/>
        </p:nvSpPr>
        <p:spPr>
          <a:xfrm>
            <a:off x="251520" y="3014210"/>
            <a:ext cx="5328592" cy="2647038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2000" dirty="0"/>
              <a:t>Consiste di due componenti: </a:t>
            </a:r>
          </a:p>
          <a:p>
            <a:pPr algn="just"/>
            <a:r>
              <a:rPr lang="it-IT" sz="2000" dirty="0"/>
              <a:t>citocromo P450, l’eme-proteina che catalizza la serie di reazioni concertate che portano all’aromatizzazione dell’anello A-fenolico degli estrogeni;</a:t>
            </a:r>
          </a:p>
          <a:p>
            <a:pPr algn="just"/>
            <a:r>
              <a:rPr lang="it-IT" sz="2000" dirty="0" err="1"/>
              <a:t>flavoproteina</a:t>
            </a:r>
            <a:r>
              <a:rPr lang="it-IT" sz="2000" dirty="0"/>
              <a:t> NADPH-citocromo P450 reduttasi, responsabile del trasferimento di equivalenti riducenti dall’NADPH al citocromo P450. </a:t>
            </a:r>
          </a:p>
        </p:txBody>
      </p:sp>
    </p:spTree>
    <p:extLst>
      <p:ext uri="{BB962C8B-B14F-4D97-AF65-F5344CB8AC3E}">
        <p14:creationId xmlns:p14="http://schemas.microsoft.com/office/powerpoint/2010/main" val="143566519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10283" y="1772816"/>
            <a:ext cx="4032448" cy="7200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37048" y="1844824"/>
            <a:ext cx="4051176" cy="720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1600" dirty="0"/>
              <a:t>Ossidazione del metile in 10 a CHO (doppia </a:t>
            </a:r>
            <a:r>
              <a:rPr lang="it-IT" sz="1600" dirty="0" err="1"/>
              <a:t>ossidrilazione</a:t>
            </a:r>
            <a:r>
              <a:rPr lang="it-IT" sz="1600" dirty="0"/>
              <a:t> e disidratazione)</a:t>
            </a:r>
          </a:p>
        </p:txBody>
      </p:sp>
      <p:pic>
        <p:nvPicPr>
          <p:cNvPr id="12083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08920"/>
            <a:ext cx="538162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/>
              <a:t>antiestrogeni</a:t>
            </a:r>
            <a:endParaRPr lang="en-US" b="1" dirty="0"/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251520" y="1124744"/>
            <a:ext cx="86868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Meccanismo d’azione dell’</a:t>
            </a:r>
            <a:r>
              <a:rPr lang="it-IT" sz="2400" dirty="0" err="1"/>
              <a:t>aromatasi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8" name="Rettangolo 7"/>
          <p:cNvSpPr/>
          <p:nvPr/>
        </p:nvSpPr>
        <p:spPr>
          <a:xfrm>
            <a:off x="1835695" y="2852936"/>
            <a:ext cx="5381625" cy="7920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4572000" y="5733256"/>
            <a:ext cx="4032448" cy="72008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Segnaposto contenuto 2"/>
          <p:cNvSpPr txBox="1">
            <a:spLocks/>
          </p:cNvSpPr>
          <p:nvPr/>
        </p:nvSpPr>
        <p:spPr>
          <a:xfrm>
            <a:off x="4598765" y="5805264"/>
            <a:ext cx="4051176" cy="7200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/>
              <a:t>Trasformazione dell’anello A dalla forma chetonica a quella enolica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779912" y="4200153"/>
            <a:ext cx="3384377" cy="102904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/>
          <p:cNvSpPr/>
          <p:nvPr/>
        </p:nvSpPr>
        <p:spPr>
          <a:xfrm>
            <a:off x="584920" y="5877272"/>
            <a:ext cx="3384376" cy="48312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Segnaposto contenuto 2"/>
          <p:cNvSpPr txBox="1">
            <a:spLocks/>
          </p:cNvSpPr>
          <p:nvPr/>
        </p:nvSpPr>
        <p:spPr>
          <a:xfrm>
            <a:off x="251520" y="5949280"/>
            <a:ext cx="4051176" cy="7200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/>
              <a:t>Formazione dell’anello A fenolico</a:t>
            </a:r>
          </a:p>
        </p:txBody>
      </p:sp>
      <p:sp>
        <p:nvSpPr>
          <p:cNvPr id="16" name="Rettangolo 15"/>
          <p:cNvSpPr/>
          <p:nvPr/>
        </p:nvSpPr>
        <p:spPr>
          <a:xfrm>
            <a:off x="1979712" y="4293095"/>
            <a:ext cx="1296144" cy="864097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Segnaposto contenuto 2"/>
          <p:cNvSpPr txBox="1">
            <a:spLocks/>
          </p:cNvSpPr>
          <p:nvPr/>
        </p:nvSpPr>
        <p:spPr>
          <a:xfrm>
            <a:off x="7407513" y="3634230"/>
            <a:ext cx="1584176" cy="7200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/>
              <a:t>3 </a:t>
            </a:r>
            <a:r>
              <a:rPr lang="it-IT" sz="1600" dirty="0" err="1"/>
              <a:t>mol</a:t>
            </a:r>
            <a:r>
              <a:rPr lang="it-IT" sz="1600" dirty="0"/>
              <a:t> O</a:t>
            </a:r>
            <a:r>
              <a:rPr lang="it-IT" sz="1600" baseline="-25000" dirty="0"/>
              <a:t>2</a:t>
            </a:r>
          </a:p>
          <a:p>
            <a:pPr marL="0" indent="0" algn="ctr">
              <a:buFont typeface="Wingdings 2"/>
              <a:buNone/>
            </a:pPr>
            <a:r>
              <a:rPr lang="it-IT" sz="1600" dirty="0"/>
              <a:t>3 </a:t>
            </a:r>
            <a:r>
              <a:rPr lang="it-IT" sz="1600" dirty="0" err="1"/>
              <a:t>mol</a:t>
            </a:r>
            <a:r>
              <a:rPr lang="it-IT" sz="1600" dirty="0"/>
              <a:t> NADPH</a:t>
            </a:r>
          </a:p>
          <a:p>
            <a:pPr marL="0" indent="0" algn="ctr">
              <a:buFont typeface="Wingdings 2"/>
              <a:buNone/>
            </a:pPr>
            <a:endParaRPr lang="it-IT" sz="16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2540316" y="2947010"/>
            <a:ext cx="1080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b="1" dirty="0">
                <a:solidFill>
                  <a:schemeClr val="bg1"/>
                </a:solidFill>
              </a:rPr>
              <a:t>NADPH</a:t>
            </a:r>
          </a:p>
          <a:p>
            <a:pPr algn="ctr"/>
            <a:endParaRPr lang="it-IT" sz="1000" b="1" dirty="0">
              <a:solidFill>
                <a:schemeClr val="bg1"/>
              </a:solidFill>
            </a:endParaRPr>
          </a:p>
          <a:p>
            <a:pPr algn="ctr"/>
            <a:r>
              <a:rPr lang="it-IT" sz="1000" b="1" dirty="0">
                <a:solidFill>
                  <a:schemeClr val="bg1"/>
                </a:solidFill>
              </a:rPr>
              <a:t>O</a:t>
            </a:r>
            <a:r>
              <a:rPr lang="it-IT" sz="1000" b="1" baseline="-25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3995936" y="2947010"/>
            <a:ext cx="1080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b="1" dirty="0">
                <a:solidFill>
                  <a:schemeClr val="bg1"/>
                </a:solidFill>
              </a:rPr>
              <a:t>NADPH</a:t>
            </a:r>
          </a:p>
          <a:p>
            <a:pPr algn="ctr"/>
            <a:endParaRPr lang="it-IT" sz="1000" b="1" dirty="0">
              <a:solidFill>
                <a:schemeClr val="bg1"/>
              </a:solidFill>
            </a:endParaRPr>
          </a:p>
          <a:p>
            <a:pPr algn="ctr"/>
            <a:r>
              <a:rPr lang="it-IT" sz="1000" b="1" dirty="0">
                <a:solidFill>
                  <a:schemeClr val="bg1"/>
                </a:solidFill>
              </a:rPr>
              <a:t>O</a:t>
            </a:r>
            <a:r>
              <a:rPr lang="it-IT" sz="1000" b="1" baseline="-25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4932040" y="4437677"/>
            <a:ext cx="1080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b="1" dirty="0">
                <a:solidFill>
                  <a:schemeClr val="bg1"/>
                </a:solidFill>
              </a:rPr>
              <a:t>NADPH</a:t>
            </a:r>
          </a:p>
          <a:p>
            <a:pPr algn="ctr"/>
            <a:endParaRPr lang="it-IT" sz="1000" b="1" dirty="0">
              <a:solidFill>
                <a:schemeClr val="bg1"/>
              </a:solidFill>
            </a:endParaRPr>
          </a:p>
          <a:p>
            <a:pPr algn="ctr"/>
            <a:r>
              <a:rPr lang="it-IT" sz="1000" b="1" dirty="0">
                <a:solidFill>
                  <a:schemeClr val="bg1"/>
                </a:solidFill>
              </a:rPr>
              <a:t>O</a:t>
            </a:r>
            <a:r>
              <a:rPr lang="it-IT" sz="1000" b="1" baseline="-25000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5393773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03848" y="2344900"/>
            <a:ext cx="5571728" cy="10841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2400" dirty="0"/>
              <a:t>Sintesi di estrogeni</a:t>
            </a:r>
          </a:p>
          <a:p>
            <a:pPr marL="0" indent="0" algn="ctr">
              <a:buNone/>
            </a:pPr>
            <a:r>
              <a:rPr lang="it-IT" sz="2400" dirty="0"/>
              <a:t>Implicato nel carcinoma mammario</a:t>
            </a:r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251520" y="1196752"/>
            <a:ext cx="86868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dell’</a:t>
            </a:r>
            <a:r>
              <a:rPr lang="it-IT" sz="2400" dirty="0" err="1"/>
              <a:t>aromatasi</a:t>
            </a:r>
            <a:endParaRPr lang="it-IT" sz="2400" dirty="0"/>
          </a:p>
          <a:p>
            <a:pPr algn="ctr"/>
            <a:r>
              <a:rPr lang="it-IT" sz="2400" cap="none" dirty="0"/>
              <a:t>                                    Citocromo P450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6" name="Cubo 5"/>
          <p:cNvSpPr/>
          <p:nvPr/>
        </p:nvSpPr>
        <p:spPr>
          <a:xfrm>
            <a:off x="827584" y="2276872"/>
            <a:ext cx="1512168" cy="1008112"/>
          </a:xfrm>
          <a:prstGeom prst="cube">
            <a:avLst/>
          </a:prstGeom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ubo 6"/>
          <p:cNvSpPr/>
          <p:nvPr/>
        </p:nvSpPr>
        <p:spPr>
          <a:xfrm>
            <a:off x="827584" y="3897052"/>
            <a:ext cx="1512168" cy="1008112"/>
          </a:xfrm>
          <a:prstGeom prst="cube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ubo 7"/>
          <p:cNvSpPr/>
          <p:nvPr/>
        </p:nvSpPr>
        <p:spPr>
          <a:xfrm>
            <a:off x="827584" y="5517232"/>
            <a:ext cx="1512168" cy="1008112"/>
          </a:xfrm>
          <a:prstGeom prst="cub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 rot="431458">
            <a:off x="881007" y="270892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CYP 19</a:t>
            </a:r>
          </a:p>
        </p:txBody>
      </p:sp>
      <p:sp>
        <p:nvSpPr>
          <p:cNvPr id="10" name="CasellaDiTesto 9"/>
          <p:cNvSpPr txBox="1"/>
          <p:nvPr/>
        </p:nvSpPr>
        <p:spPr>
          <a:xfrm rot="431458">
            <a:off x="918177" y="429174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CYP 17</a:t>
            </a:r>
          </a:p>
        </p:txBody>
      </p:sp>
      <p:sp>
        <p:nvSpPr>
          <p:cNvPr id="11" name="CasellaDiTesto 10"/>
          <p:cNvSpPr txBox="1"/>
          <p:nvPr/>
        </p:nvSpPr>
        <p:spPr>
          <a:xfrm rot="431458">
            <a:off x="881007" y="594133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CYP 5</a:t>
            </a:r>
          </a:p>
        </p:txBody>
      </p:sp>
      <p:sp>
        <p:nvSpPr>
          <p:cNvPr id="12" name="Segnaposto contenuto 2"/>
          <p:cNvSpPr txBox="1">
            <a:spLocks/>
          </p:cNvSpPr>
          <p:nvPr/>
        </p:nvSpPr>
        <p:spPr>
          <a:xfrm>
            <a:off x="3203848" y="3933056"/>
            <a:ext cx="5571728" cy="10841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400" dirty="0"/>
              <a:t>Sintesi di DHEA (</a:t>
            </a:r>
            <a:r>
              <a:rPr lang="it-IT" sz="2400" dirty="0" err="1"/>
              <a:t>deidroepiandrosterone</a:t>
            </a:r>
            <a:r>
              <a:rPr lang="it-IT" sz="2400" dirty="0"/>
              <a:t>)</a:t>
            </a:r>
          </a:p>
          <a:p>
            <a:pPr marL="0" indent="0" algn="ctr">
              <a:buFont typeface="Wingdings 2"/>
              <a:buNone/>
            </a:pPr>
            <a:r>
              <a:rPr lang="it-IT" sz="2400" dirty="0"/>
              <a:t>Precursore di androgeni ed estrogeni</a:t>
            </a:r>
          </a:p>
        </p:txBody>
      </p:sp>
      <p:sp>
        <p:nvSpPr>
          <p:cNvPr id="13" name="Segnaposto contenuto 2"/>
          <p:cNvSpPr txBox="1">
            <a:spLocks/>
          </p:cNvSpPr>
          <p:nvPr/>
        </p:nvSpPr>
        <p:spPr>
          <a:xfrm>
            <a:off x="3203848" y="5513252"/>
            <a:ext cx="5571728" cy="10841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400" dirty="0"/>
              <a:t>Sintesi di </a:t>
            </a:r>
            <a:r>
              <a:rPr lang="it-IT" sz="2400" dirty="0" err="1"/>
              <a:t>trombossano</a:t>
            </a:r>
            <a:r>
              <a:rPr lang="it-IT" sz="2400" dirty="0"/>
              <a:t> A</a:t>
            </a:r>
            <a:r>
              <a:rPr lang="it-IT" sz="2400" baseline="-25000" dirty="0"/>
              <a:t>2</a:t>
            </a:r>
          </a:p>
          <a:p>
            <a:pPr marL="0" indent="0" algn="ctr">
              <a:buFont typeface="Wingdings 2"/>
              <a:buNone/>
            </a:pPr>
            <a:r>
              <a:rPr lang="it-IT" sz="2400" dirty="0"/>
              <a:t>Implicato nella metastasi del tumore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/>
              <a:t>antiestrogeni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5537483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052736"/>
            <a:ext cx="7506365" cy="5551140"/>
          </a:xfrm>
          <a:prstGeom prst="rect">
            <a:avLst/>
          </a:prstGeom>
        </p:spPr>
      </p:pic>
      <p:sp>
        <p:nvSpPr>
          <p:cNvPr id="3" name="Titolo 1"/>
          <p:cNvSpPr txBox="1">
            <a:spLocks/>
          </p:cNvSpPr>
          <p:nvPr/>
        </p:nvSpPr>
        <p:spPr>
          <a:xfrm>
            <a:off x="251520" y="18864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/>
              <a:t>antiestrogeni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6049701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2719461"/>
            <a:ext cx="8686800" cy="4525963"/>
          </a:xfrm>
        </p:spPr>
        <p:txBody>
          <a:bodyPr/>
          <a:lstStyle/>
          <a:p>
            <a:r>
              <a:rPr lang="it-IT" dirty="0"/>
              <a:t>STEROIDEI: competitivi, reversibili o irreversibili</a:t>
            </a:r>
          </a:p>
          <a:p>
            <a:pPr marL="0" indent="0">
              <a:buNone/>
            </a:pPr>
            <a:r>
              <a:rPr lang="it-IT" dirty="0"/>
              <a:t>                        </a:t>
            </a:r>
          </a:p>
          <a:p>
            <a:r>
              <a:rPr lang="it-IT" dirty="0"/>
              <a:t>NON STEROIDEI: derivati dell’anilina, derivati </a:t>
            </a:r>
            <a:r>
              <a:rPr lang="it-IT" dirty="0" err="1"/>
              <a:t>diazolici</a:t>
            </a:r>
            <a:r>
              <a:rPr lang="it-IT" dirty="0"/>
              <a:t> e triazolici, derivati pirimidinici, derivati flavonici, derivati </a:t>
            </a:r>
            <a:r>
              <a:rPr lang="it-IT" dirty="0" err="1"/>
              <a:t>indenopirimidinici</a:t>
            </a:r>
            <a:r>
              <a:rPr lang="it-IT" dirty="0"/>
              <a:t>.</a:t>
            </a:r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/>
              <a:t>antiestrogeni</a:t>
            </a:r>
            <a:endParaRPr lang="en-US" b="1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251520" y="1124744"/>
            <a:ext cx="86868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dell’</a:t>
            </a:r>
            <a:r>
              <a:rPr lang="it-IT" sz="2400" dirty="0" err="1"/>
              <a:t>aromatasi</a:t>
            </a:r>
            <a:endParaRPr lang="it-IT" sz="2400" dirty="0"/>
          </a:p>
          <a:p>
            <a:endParaRPr lang="it-IT" sz="2000" cap="none" dirty="0"/>
          </a:p>
        </p:txBody>
      </p:sp>
    </p:spTree>
    <p:extLst>
      <p:ext uri="{BB962C8B-B14F-4D97-AF65-F5344CB8AC3E}">
        <p14:creationId xmlns:p14="http://schemas.microsoft.com/office/powerpoint/2010/main" val="59699120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>
          <a:xfrm>
            <a:off x="107504" y="1124744"/>
            <a:ext cx="889248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DELL’AROMATASI steroidei competitivi REVERSIBILI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302153"/>
              </p:ext>
            </p:extLst>
          </p:nvPr>
        </p:nvGraphicFramePr>
        <p:xfrm>
          <a:off x="1195388" y="2416150"/>
          <a:ext cx="12461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7" name="CS ChemDraw Drawing" r:id="rId3" imgW="1790700" imgH="1244600" progId="">
                  <p:embed/>
                </p:oleObj>
              </mc:Choice>
              <mc:Fallback>
                <p:oleObj name="CS ChemDraw Drawing" r:id="rId3" imgW="1790700" imgH="1244600" progId="">
                  <p:embed/>
                  <p:pic>
                    <p:nvPicPr>
                      <p:cNvPr id="0" name="Picture 9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5388" y="2416150"/>
                        <a:ext cx="1246187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539552" y="3576167"/>
            <a:ext cx="2616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10-ETIL-ESTR-4-ENE-3,17-DIONE</a:t>
            </a:r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4977824"/>
              </p:ext>
            </p:extLst>
          </p:nvPr>
        </p:nvGraphicFramePr>
        <p:xfrm>
          <a:off x="3763728" y="2416150"/>
          <a:ext cx="12461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8" name="CS ChemDraw Drawing" r:id="rId5" imgW="1790700" imgH="1244600" progId="">
                  <p:embed/>
                </p:oleObj>
              </mc:Choice>
              <mc:Fallback>
                <p:oleObj name="CS ChemDraw Drawing" r:id="rId5" imgW="1790700" imgH="1244600" progId="">
                  <p:embed/>
                  <p:pic>
                    <p:nvPicPr>
                      <p:cNvPr id="0" name="Picture 9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3728" y="2416150"/>
                        <a:ext cx="1246187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3107892" y="3576167"/>
            <a:ext cx="2616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2,2-DIMETIL-ANDROST-4-EN-3,17-DIONE</a:t>
            </a:r>
          </a:p>
        </p:txBody>
      </p:sp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8398585"/>
              </p:ext>
            </p:extLst>
          </p:nvPr>
        </p:nvGraphicFramePr>
        <p:xfrm>
          <a:off x="6596063" y="2425700"/>
          <a:ext cx="1244600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9" name="CS ChemDraw Drawing" r:id="rId7" imgW="1778000" imgH="1231900" progId="">
                  <p:embed/>
                </p:oleObj>
              </mc:Choice>
              <mc:Fallback>
                <p:oleObj name="CS ChemDraw Drawing" r:id="rId7" imgW="1778000" imgH="1231900" progId="">
                  <p:embed/>
                  <p:pic>
                    <p:nvPicPr>
                      <p:cNvPr id="0" name="Picture 9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6063" y="2425700"/>
                        <a:ext cx="1244600" cy="852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5988212" y="3580905"/>
            <a:ext cx="26882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10-VINIL-ESTR-4-ENE-3,17-DIONE</a:t>
            </a:r>
          </a:p>
        </p:txBody>
      </p:sp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797494"/>
              </p:ext>
            </p:extLst>
          </p:nvPr>
        </p:nvGraphicFramePr>
        <p:xfrm>
          <a:off x="1763688" y="4356100"/>
          <a:ext cx="120650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0" name="CS ChemDraw Drawing" r:id="rId9" imgW="1727200" imgH="1193800" progId="">
                  <p:embed/>
                </p:oleObj>
              </mc:Choice>
              <mc:Fallback>
                <p:oleObj name="CS ChemDraw Drawing" r:id="rId9" imgW="1727200" imgH="1193800" progId="">
                  <p:embed/>
                  <p:pic>
                    <p:nvPicPr>
                      <p:cNvPr id="0" name="Picture 9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4356100"/>
                        <a:ext cx="1206500" cy="823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683568" y="5501989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3-ESO-METILENANDROST-4-EN-17-ONE</a:t>
            </a:r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356152"/>
              </p:ext>
            </p:extLst>
          </p:nvPr>
        </p:nvGraphicFramePr>
        <p:xfrm>
          <a:off x="5293518" y="4176713"/>
          <a:ext cx="1582738" cy="120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" name="CS ChemDraw Drawing" r:id="rId11" imgW="2273300" imgH="1739900" progId="">
                  <p:embed/>
                </p:oleObj>
              </mc:Choice>
              <mc:Fallback>
                <p:oleObj name="CS ChemDraw Drawing" r:id="rId11" imgW="2273300" imgH="1739900" progId="">
                  <p:embed/>
                  <p:pic>
                    <p:nvPicPr>
                      <p:cNvPr id="0" name="Picture 9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3518" y="4176713"/>
                        <a:ext cx="1582738" cy="1203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CasellaDiTesto 16"/>
          <p:cNvSpPr txBox="1"/>
          <p:nvPr/>
        </p:nvSpPr>
        <p:spPr>
          <a:xfrm>
            <a:off x="3923928" y="5501989"/>
            <a:ext cx="41764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7-[(4-IODOFENIL)-TIO]ANDROST-4-EN-3,17-DIONE</a:t>
            </a:r>
          </a:p>
        </p:txBody>
      </p:sp>
    </p:spTree>
    <p:extLst>
      <p:ext uri="{BB962C8B-B14F-4D97-AF65-F5344CB8AC3E}">
        <p14:creationId xmlns:p14="http://schemas.microsoft.com/office/powerpoint/2010/main" val="2369283013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>
          <a:xfrm>
            <a:off x="0" y="1124744"/>
            <a:ext cx="90010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DELL’AROMATASI steroidei COMPETITIVI IRREVERSIBILI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7590473"/>
              </p:ext>
            </p:extLst>
          </p:nvPr>
        </p:nvGraphicFramePr>
        <p:xfrm>
          <a:off x="1476927" y="2503061"/>
          <a:ext cx="1992471" cy="1364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5192" name="CS ChemDraw Drawing" r:id="rId3" imgW="1778000" imgH="1231900" progId="">
                  <p:embed/>
                </p:oleObj>
              </mc:Choice>
              <mc:Fallback>
                <p:oleObj name="CS ChemDraw Drawing" r:id="rId3" imgW="1778000" imgH="1231900" progId="">
                  <p:embed/>
                  <p:pic>
                    <p:nvPicPr>
                      <p:cNvPr id="0" name="Picture 7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927" y="2503061"/>
                        <a:ext cx="1992471" cy="13647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0802382"/>
              </p:ext>
            </p:extLst>
          </p:nvPr>
        </p:nvGraphicFramePr>
        <p:xfrm>
          <a:off x="5341231" y="4545124"/>
          <a:ext cx="1992470" cy="13621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5193" name="CS ChemDraw Drawing" r:id="rId5" imgW="1778000" imgH="1231900" progId="">
                  <p:embed/>
                </p:oleObj>
              </mc:Choice>
              <mc:Fallback>
                <p:oleObj name="CS ChemDraw Drawing" r:id="rId5" imgW="1778000" imgH="1231900" progId="">
                  <p:embed/>
                  <p:pic>
                    <p:nvPicPr>
                      <p:cNvPr id="0" name="Picture 7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1231" y="4545124"/>
                        <a:ext cx="1992470" cy="13621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7821832"/>
              </p:ext>
            </p:extLst>
          </p:nvPr>
        </p:nvGraphicFramePr>
        <p:xfrm>
          <a:off x="1475656" y="4533687"/>
          <a:ext cx="1995013" cy="1385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5194" name="CS ChemDraw Drawing" r:id="rId7" imgW="1778000" imgH="1257300" progId="">
                  <p:embed/>
                </p:oleObj>
              </mc:Choice>
              <mc:Fallback>
                <p:oleObj name="CS ChemDraw Drawing" r:id="rId7" imgW="1778000" imgH="1257300" progId="">
                  <p:embed/>
                  <p:pic>
                    <p:nvPicPr>
                      <p:cNvPr id="0" name="Picture 7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4533687"/>
                        <a:ext cx="1995013" cy="138507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165131"/>
              </p:ext>
            </p:extLst>
          </p:nvPr>
        </p:nvGraphicFramePr>
        <p:xfrm>
          <a:off x="5339961" y="2492896"/>
          <a:ext cx="1995011" cy="13850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5195" name="CS ChemDraw Drawing" r:id="rId9" imgW="1778000" imgH="1257300" progId="">
                  <p:embed/>
                </p:oleObj>
              </mc:Choice>
              <mc:Fallback>
                <p:oleObj name="CS ChemDraw Drawing" r:id="rId9" imgW="1778000" imgH="1257300" progId="">
                  <p:embed/>
                  <p:pic>
                    <p:nvPicPr>
                      <p:cNvPr id="0" name="Picture 7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9961" y="2492896"/>
                        <a:ext cx="1995011" cy="13850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5076056" y="4077072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10-TIOEPOSSI-ANDROSTENDIONE</a:t>
            </a:r>
          </a:p>
        </p:txBody>
      </p:sp>
    </p:spTree>
    <p:extLst>
      <p:ext uri="{BB962C8B-B14F-4D97-AF65-F5344CB8AC3E}">
        <p14:creationId xmlns:p14="http://schemas.microsoft.com/office/powerpoint/2010/main" val="256521052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>
          <a:xfrm>
            <a:off x="80368" y="1124744"/>
            <a:ext cx="9073008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DELL’AROMATASI steroidei COMPETITIVI IRREVERSIBILI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9817628"/>
              </p:ext>
            </p:extLst>
          </p:nvPr>
        </p:nvGraphicFramePr>
        <p:xfrm>
          <a:off x="2411760" y="2636912"/>
          <a:ext cx="4301480" cy="30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173" name="CS ChemDraw Drawing" r:id="rId3" imgW="4800600" imgH="3416300" progId="">
                  <p:embed/>
                </p:oleObj>
              </mc:Choice>
              <mc:Fallback>
                <p:oleObj name="CS ChemDraw Drawing" r:id="rId3" imgW="4800600" imgH="3416300" progId="">
                  <p:embed/>
                  <p:pic>
                    <p:nvPicPr>
                      <p:cNvPr id="0" name="Picture 2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760" y="2636912"/>
                        <a:ext cx="4301480" cy="3043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34717785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51520" y="908720"/>
            <a:ext cx="86868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non steroidei dell’</a:t>
            </a:r>
            <a:r>
              <a:rPr lang="it-IT" sz="2400" dirty="0" err="1"/>
              <a:t>aromatasi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844"/>
          <a:stretch/>
        </p:blipFill>
        <p:spPr bwMode="auto">
          <a:xfrm>
            <a:off x="3563888" y="1844824"/>
            <a:ext cx="4274564" cy="187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egnaposto contenuto 2"/>
          <p:cNvSpPr txBox="1">
            <a:spLocks/>
          </p:cNvSpPr>
          <p:nvPr/>
        </p:nvSpPr>
        <p:spPr>
          <a:xfrm>
            <a:off x="2267744" y="1484784"/>
            <a:ext cx="3939634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800" dirty="0"/>
              <a:t>DERIVATI DIAZOLICI E TRIAZOLICI</a:t>
            </a:r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7147546"/>
              </p:ext>
            </p:extLst>
          </p:nvPr>
        </p:nvGraphicFramePr>
        <p:xfrm>
          <a:off x="1423819" y="1919289"/>
          <a:ext cx="936104" cy="16118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01" name="CS ChemDraw Drawing" r:id="rId4" imgW="927100" imgH="1587500" progId="">
                  <p:embed/>
                </p:oleObj>
              </mc:Choice>
              <mc:Fallback>
                <p:oleObj name="CS ChemDraw Drawing" r:id="rId4" imgW="927100" imgH="1587500" progId="">
                  <p:embed/>
                  <p:pic>
                    <p:nvPicPr>
                      <p:cNvPr id="0" name="Picture 2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819" y="1919289"/>
                        <a:ext cx="936104" cy="16118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Segnaposto contenuto 2"/>
          <p:cNvSpPr txBox="1">
            <a:spLocks/>
          </p:cNvSpPr>
          <p:nvPr/>
        </p:nvSpPr>
        <p:spPr>
          <a:xfrm>
            <a:off x="559723" y="3645024"/>
            <a:ext cx="2572117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FADROZOLO</a:t>
            </a:r>
          </a:p>
        </p:txBody>
      </p:sp>
      <p:sp>
        <p:nvSpPr>
          <p:cNvPr id="11" name="Segnaposto contenuto 2"/>
          <p:cNvSpPr txBox="1">
            <a:spLocks/>
          </p:cNvSpPr>
          <p:nvPr/>
        </p:nvSpPr>
        <p:spPr>
          <a:xfrm>
            <a:off x="251520" y="4653136"/>
            <a:ext cx="8568952" cy="198884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1800" dirty="0"/>
              <a:t>Inibiscono selettivamente in modo competitivo la trasformazione del  testosterone a estrogeni in tutti i tessuti.</a:t>
            </a:r>
          </a:p>
          <a:p>
            <a:pPr algn="just"/>
            <a:r>
              <a:rPr lang="it-IT" sz="1800" dirty="0"/>
              <a:t>Complessano il ferro del gruppo eme dell’enzima CYP19.</a:t>
            </a:r>
          </a:p>
          <a:p>
            <a:pPr algn="just"/>
            <a:r>
              <a:rPr lang="it-IT" sz="1800" dirty="0"/>
              <a:t>Sono caratterizzati dalla presenza di un nucleo aromatico, un </a:t>
            </a:r>
            <a:r>
              <a:rPr lang="it-IT" sz="1800" dirty="0" err="1"/>
              <a:t>eterociclo</a:t>
            </a:r>
            <a:r>
              <a:rPr lang="it-IT" sz="1800" dirty="0"/>
              <a:t> azotato e un accettore di legami idrogeno.</a:t>
            </a:r>
          </a:p>
          <a:p>
            <a:pPr algn="just"/>
            <a:r>
              <a:rPr lang="it-IT" sz="1800" dirty="0"/>
              <a:t>Sono utilizzati nel trattamento del carcinoma mammario ormone-dipendente, anche metastatico.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6084168" y="4293096"/>
            <a:ext cx="14218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/>
              <a:t>IC</a:t>
            </a:r>
            <a:r>
              <a:rPr lang="it-IT" sz="1600" baseline="-25000" dirty="0"/>
              <a:t>50</a:t>
            </a:r>
            <a:r>
              <a:rPr lang="it-IT" sz="1600" dirty="0"/>
              <a:t>= 11.5 </a:t>
            </a:r>
            <a:r>
              <a:rPr lang="it-IT" sz="1600" dirty="0" err="1"/>
              <a:t>nM</a:t>
            </a:r>
            <a:endParaRPr lang="it-IT" sz="1600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3895477" y="4293096"/>
            <a:ext cx="12525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/>
              <a:t>IC</a:t>
            </a:r>
            <a:r>
              <a:rPr lang="it-IT" sz="1600" baseline="-25000" dirty="0"/>
              <a:t>50</a:t>
            </a:r>
            <a:r>
              <a:rPr lang="it-IT" sz="1600" dirty="0"/>
              <a:t>= 15 </a:t>
            </a:r>
            <a:r>
              <a:rPr lang="it-IT" sz="1600" dirty="0" err="1"/>
              <a:t>nM</a:t>
            </a:r>
            <a:endParaRPr lang="it-IT" sz="1600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1178411" y="4293096"/>
            <a:ext cx="13053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/>
              <a:t>IC</a:t>
            </a:r>
            <a:r>
              <a:rPr lang="it-IT" sz="1600" baseline="-25000" dirty="0"/>
              <a:t>50</a:t>
            </a:r>
            <a:r>
              <a:rPr lang="it-IT" sz="1600" dirty="0"/>
              <a:t>= 1.6 </a:t>
            </a:r>
            <a:r>
              <a:rPr lang="it-IT" sz="1600" dirty="0" err="1"/>
              <a:t>nM</a:t>
            </a:r>
            <a:endParaRPr lang="it-IT" sz="1600" dirty="0"/>
          </a:p>
        </p:txBody>
      </p:sp>
      <p:sp>
        <p:nvSpPr>
          <p:cNvPr id="14" name="Segnaposto contenuto 2"/>
          <p:cNvSpPr txBox="1">
            <a:spLocks/>
          </p:cNvSpPr>
          <p:nvPr/>
        </p:nvSpPr>
        <p:spPr>
          <a:xfrm>
            <a:off x="3224019" y="3645024"/>
            <a:ext cx="2572117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920"/>
              </a:lnSpc>
              <a:spcBef>
                <a:spcPts val="0"/>
              </a:spcBef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ANASTROZOLO</a:t>
            </a:r>
          </a:p>
          <a:p>
            <a:pPr marL="0" indent="0" algn="ctr"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(</a:t>
            </a:r>
            <a:r>
              <a:rPr lang="it-IT" sz="1600" dirty="0" err="1">
                <a:solidFill>
                  <a:schemeClr val="tx1"/>
                </a:solidFill>
              </a:rPr>
              <a:t>Arimidex</a:t>
            </a:r>
            <a:r>
              <a:rPr lang="it-IT" sz="16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5" name="Segnaposto contenuto 2"/>
          <p:cNvSpPr txBox="1">
            <a:spLocks/>
          </p:cNvSpPr>
          <p:nvPr/>
        </p:nvSpPr>
        <p:spPr>
          <a:xfrm>
            <a:off x="5528275" y="3645024"/>
            <a:ext cx="2572117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LETROZOLO</a:t>
            </a:r>
          </a:p>
          <a:p>
            <a:pPr marL="0" indent="0" algn="ctr"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(</a:t>
            </a:r>
            <a:r>
              <a:rPr lang="it-IT" sz="1600" dirty="0" err="1">
                <a:solidFill>
                  <a:schemeClr val="tx1"/>
                </a:solidFill>
              </a:rPr>
              <a:t>Femara</a:t>
            </a:r>
            <a:r>
              <a:rPr lang="it-IT" sz="1600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10882921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251520" y="1124744"/>
            <a:ext cx="8686800" cy="93610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/>
              <a:t>Inibitori dell’</a:t>
            </a:r>
            <a:r>
              <a:rPr lang="it-IT" sz="2400" dirty="0" err="1"/>
              <a:t>aromatasi</a:t>
            </a:r>
            <a:endParaRPr lang="it-IT" sz="2000" cap="none" dirty="0"/>
          </a:p>
          <a:p>
            <a:endParaRPr lang="it-IT" sz="2000" cap="none" dirty="0"/>
          </a:p>
        </p:txBody>
      </p:sp>
      <p:sp>
        <p:nvSpPr>
          <p:cNvPr id="5" name="Segnaposto contenuto 2"/>
          <p:cNvSpPr>
            <a:spLocks noGrp="1"/>
          </p:cNvSpPr>
          <p:nvPr>
            <p:ph idx="1"/>
          </p:nvPr>
        </p:nvSpPr>
        <p:spPr>
          <a:xfrm>
            <a:off x="323528" y="1844824"/>
            <a:ext cx="8686800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/>
              <a:t>Selettività CYP19/CYP17</a:t>
            </a:r>
          </a:p>
          <a:p>
            <a:pPr marL="0" indent="0">
              <a:buNone/>
            </a:pPr>
            <a:endParaRPr lang="it-IT" sz="2400" dirty="0"/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25152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antiestrogeni</a:t>
            </a:r>
            <a:endParaRPr lang="en-US" dirty="0"/>
          </a:p>
        </p:txBody>
      </p:sp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7735557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398867"/>
              </p:ext>
            </p:extLst>
          </p:nvPr>
        </p:nvGraphicFramePr>
        <p:xfrm>
          <a:off x="755576" y="4365104"/>
          <a:ext cx="752768" cy="1296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7079" name="CS ChemDraw Drawing" r:id="rId5" imgW="927100" imgH="1587500" progId="">
                  <p:embed/>
                </p:oleObj>
              </mc:Choice>
              <mc:Fallback>
                <p:oleObj name="CS ChemDraw Drawing" r:id="rId5" imgW="927100" imgH="1587500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4365104"/>
                        <a:ext cx="752768" cy="12961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egnaposto contenuto 2"/>
          <p:cNvSpPr txBox="1">
            <a:spLocks/>
          </p:cNvSpPr>
          <p:nvPr/>
        </p:nvSpPr>
        <p:spPr>
          <a:xfrm>
            <a:off x="-180528" y="5805264"/>
            <a:ext cx="2572117" cy="43204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FADROZOLO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844"/>
          <a:stretch/>
        </p:blipFill>
        <p:spPr bwMode="auto">
          <a:xfrm>
            <a:off x="1835696" y="4365104"/>
            <a:ext cx="3096344" cy="1357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egnaposto contenuto 2"/>
          <p:cNvSpPr txBox="1">
            <a:spLocks/>
          </p:cNvSpPr>
          <p:nvPr/>
        </p:nvSpPr>
        <p:spPr>
          <a:xfrm>
            <a:off x="1259632" y="5805264"/>
            <a:ext cx="2572117" cy="43204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920"/>
              </a:lnSpc>
              <a:spcBef>
                <a:spcPts val="0"/>
              </a:spcBef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ANASTROZOLO</a:t>
            </a:r>
          </a:p>
        </p:txBody>
      </p:sp>
      <p:sp>
        <p:nvSpPr>
          <p:cNvPr id="11" name="Segnaposto contenuto 2"/>
          <p:cNvSpPr txBox="1">
            <a:spLocks/>
          </p:cNvSpPr>
          <p:nvPr/>
        </p:nvSpPr>
        <p:spPr>
          <a:xfrm>
            <a:off x="2791971" y="5805264"/>
            <a:ext cx="2572117" cy="43204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LETROZOLO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0152" y="4509120"/>
            <a:ext cx="1224136" cy="1082890"/>
          </a:xfrm>
          <a:prstGeom prst="rect">
            <a:avLst/>
          </a:prstGeom>
        </p:spPr>
      </p:pic>
      <p:sp>
        <p:nvSpPr>
          <p:cNvPr id="12" name="Segnaposto contenuto 2"/>
          <p:cNvSpPr txBox="1">
            <a:spLocks/>
          </p:cNvSpPr>
          <p:nvPr/>
        </p:nvSpPr>
        <p:spPr>
          <a:xfrm>
            <a:off x="5292080" y="5805264"/>
            <a:ext cx="2572117" cy="43204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>
                <a:solidFill>
                  <a:schemeClr val="tx1"/>
                </a:solidFill>
              </a:rPr>
              <a:t>LIAROZOLO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67744" y="2636912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CYP19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44208" y="2627620"/>
            <a:ext cx="82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</a:rPr>
              <a:t>CYP17</a:t>
            </a:r>
          </a:p>
        </p:txBody>
      </p:sp>
    </p:spTree>
    <p:extLst>
      <p:ext uri="{BB962C8B-B14F-4D97-AF65-F5344CB8AC3E}">
        <p14:creationId xmlns:p14="http://schemas.microsoft.com/office/powerpoint/2010/main" val="3132508213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dirty="0"/>
              <a:t>PROGESTINICI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2852936"/>
            <a:ext cx="8686800" cy="353102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sz="2000" dirty="0"/>
              <a:t>Il Progesterone è l’ormone naturale che  è in grado di assicurare una gestazione normale.</a:t>
            </a:r>
          </a:p>
          <a:p>
            <a:pPr marL="0" indent="0" algn="just">
              <a:buNone/>
            </a:pPr>
            <a:r>
              <a:rPr lang="it-IT" sz="2000" dirty="0"/>
              <a:t>Viene sintetizzato a livello del corpo luteo a partire dal </a:t>
            </a:r>
            <a:r>
              <a:rPr lang="it-IT" sz="2000" dirty="0" err="1"/>
              <a:t>pregnenolone</a:t>
            </a:r>
            <a:r>
              <a:rPr lang="it-IT" sz="2000" dirty="0"/>
              <a:t>. </a:t>
            </a:r>
          </a:p>
          <a:p>
            <a:pPr marL="0" indent="0" algn="just">
              <a:buNone/>
            </a:pPr>
            <a:r>
              <a:rPr lang="it-IT" sz="2000" dirty="0"/>
              <a:t>Nella fase </a:t>
            </a:r>
            <a:r>
              <a:rPr lang="it-IT" sz="2000" dirty="0" err="1"/>
              <a:t>luteale</a:t>
            </a:r>
            <a:r>
              <a:rPr lang="it-IT" sz="2000" dirty="0"/>
              <a:t> e serve a far sviluppare l’endometrio per accogliere eventualmente l’ovulo fecondato. E poi a mantenere la gravidanza sopprimendo le mestruazioni.</a:t>
            </a:r>
          </a:p>
          <a:p>
            <a:pPr marL="0" indent="0" algn="just">
              <a:buNone/>
            </a:pPr>
            <a:r>
              <a:rPr lang="it-IT" sz="2000" dirty="0"/>
              <a:t>Per tale motivo viene considerato un contraccettivo naturale in quanto inibisce l’ovulazione. (impedisce agli spermatozoi di raggiungere l’ovulo modificando lo spessore del </a:t>
            </a:r>
            <a:r>
              <a:rPr lang="it-IT" sz="2000"/>
              <a:t>muco cervicale)</a:t>
            </a:r>
            <a:endParaRPr lang="it-IT" sz="2000" dirty="0"/>
          </a:p>
          <a:p>
            <a:pPr marL="0" indent="0" algn="just">
              <a:buNone/>
            </a:pPr>
            <a:r>
              <a:rPr lang="it-IT" sz="2000" dirty="0"/>
              <a:t>È poi precursore di androgeni, estrogeni e corticosteroidi.</a:t>
            </a:r>
          </a:p>
          <a:p>
            <a:pPr marL="0" indent="0" algn="just">
              <a:buNone/>
            </a:pPr>
            <a:r>
              <a:rPr lang="it-IT" sz="2000" dirty="0"/>
              <a:t>Si ottiene per </a:t>
            </a:r>
            <a:r>
              <a:rPr lang="it-IT" sz="2000" dirty="0" err="1"/>
              <a:t>semisintesi</a:t>
            </a:r>
            <a:r>
              <a:rPr lang="it-IT" sz="2000" dirty="0"/>
              <a:t>.</a:t>
            </a:r>
            <a:endParaRPr lang="en-US" sz="2000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7307690"/>
              </p:ext>
            </p:extLst>
          </p:nvPr>
        </p:nvGraphicFramePr>
        <p:xfrm>
          <a:off x="2759075" y="1268760"/>
          <a:ext cx="1812925" cy="130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11" name="CS ChemDraw Drawing" r:id="rId4" imgW="1905000" imgH="1371600" progId="">
                  <p:embed/>
                </p:oleObj>
              </mc:Choice>
              <mc:Fallback>
                <p:oleObj name="CS ChemDraw Drawing" r:id="rId4" imgW="1905000" imgH="1371600" progId="">
                  <p:embed/>
                  <p:pic>
                    <p:nvPicPr>
                      <p:cNvPr id="0" name="Picture 2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9075" y="1268760"/>
                        <a:ext cx="1812925" cy="1300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4139952" y="1844824"/>
            <a:ext cx="2736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000090"/>
                </a:solidFill>
              </a:rPr>
              <a:t>Pregn-4-en-3,20-dione</a:t>
            </a:r>
          </a:p>
          <a:p>
            <a:pPr algn="ctr"/>
            <a:r>
              <a:rPr lang="it-IT" sz="1400" b="1" dirty="0">
                <a:solidFill>
                  <a:srgbClr val="000090"/>
                </a:solidFill>
              </a:rPr>
              <a:t>21C</a:t>
            </a:r>
          </a:p>
          <a:p>
            <a:pPr algn="ctr"/>
            <a:r>
              <a:rPr lang="it-IT" sz="1400" b="1" dirty="0">
                <a:solidFill>
                  <a:srgbClr val="000090"/>
                </a:solidFill>
              </a:rPr>
              <a:t>Progesterone</a:t>
            </a:r>
          </a:p>
        </p:txBody>
      </p:sp>
    </p:spTree>
    <p:extLst>
      <p:ext uri="{BB962C8B-B14F-4D97-AF65-F5344CB8AC3E}">
        <p14:creationId xmlns:p14="http://schemas.microsoft.com/office/powerpoint/2010/main" val="3677520142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Metabolismo progesterone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412776"/>
            <a:ext cx="3852428" cy="21770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Il progesterone viene metabolizzato velocemente nel fegato. Poco assorbito per </a:t>
            </a:r>
            <a:r>
              <a:rPr lang="it-IT" sz="2400" dirty="0" err="1"/>
              <a:t>os</a:t>
            </a:r>
            <a:r>
              <a:rPr lang="it-IT" sz="2400" dirty="0"/>
              <a:t>. Ha una emivita di soli 5-10’.</a:t>
            </a: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176" y="1684644"/>
            <a:ext cx="4198304" cy="4837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/>
          <p:cNvSpPr/>
          <p:nvPr/>
        </p:nvSpPr>
        <p:spPr>
          <a:xfrm>
            <a:off x="4694176" y="3429000"/>
            <a:ext cx="1678024" cy="144016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Freccia a sinistra 4"/>
          <p:cNvSpPr/>
          <p:nvPr/>
        </p:nvSpPr>
        <p:spPr>
          <a:xfrm>
            <a:off x="4211960" y="4077072"/>
            <a:ext cx="504056" cy="288032"/>
          </a:xfrm>
          <a:prstGeom prst="leftArrow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aposto contenuto 2"/>
          <p:cNvSpPr txBox="1">
            <a:spLocks/>
          </p:cNvSpPr>
          <p:nvPr/>
        </p:nvSpPr>
        <p:spPr>
          <a:xfrm>
            <a:off x="395536" y="3556173"/>
            <a:ext cx="3852428" cy="296643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/>
              <a:buNone/>
            </a:pPr>
            <a:r>
              <a:rPr lang="it-IT" sz="2400" dirty="0"/>
              <a:t>Il 5</a:t>
            </a:r>
            <a:r>
              <a:rPr lang="el-GR" sz="2400" dirty="0"/>
              <a:t>β</a:t>
            </a:r>
            <a:r>
              <a:rPr lang="it-IT" sz="2400" dirty="0"/>
              <a:t>-</a:t>
            </a:r>
            <a:r>
              <a:rPr lang="it-IT" sz="2400" dirty="0" err="1"/>
              <a:t>pregnandiolo</a:t>
            </a:r>
            <a:r>
              <a:rPr lang="it-IT" sz="2400" dirty="0"/>
              <a:t>, come </a:t>
            </a:r>
            <a:r>
              <a:rPr lang="it-IT" sz="2400" dirty="0" err="1"/>
              <a:t>glucoronide</a:t>
            </a:r>
            <a:r>
              <a:rPr lang="it-IT" sz="2400" dirty="0"/>
              <a:t>, è il principale metabolita che si riscontra nelle urine delle donne gravide e quindi anche nel caso di somministrazione esogena di progesterone.</a:t>
            </a:r>
          </a:p>
        </p:txBody>
      </p:sp>
      <p:cxnSp>
        <p:nvCxnSpPr>
          <p:cNvPr id="8" name="Connettore 2 7"/>
          <p:cNvCxnSpPr/>
          <p:nvPr/>
        </p:nvCxnSpPr>
        <p:spPr>
          <a:xfrm>
            <a:off x="5940152" y="3140968"/>
            <a:ext cx="0" cy="4152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/>
          <p:nvPr/>
        </p:nvCxnSpPr>
        <p:spPr>
          <a:xfrm>
            <a:off x="8100392" y="1477041"/>
            <a:ext cx="0" cy="4152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>
            <a:off x="7668344" y="3805883"/>
            <a:ext cx="0" cy="4152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>
            <a:off x="5220072" y="3862764"/>
            <a:ext cx="0" cy="4152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910794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progesterone</a:t>
            </a:r>
            <a:endParaRPr lang="en-US" dirty="0"/>
          </a:p>
        </p:txBody>
      </p:sp>
      <p:sp>
        <p:nvSpPr>
          <p:cNvPr id="10" name="Segnaposto contenuto 2"/>
          <p:cNvSpPr>
            <a:spLocks noGrp="1"/>
          </p:cNvSpPr>
          <p:nvPr>
            <p:ph idx="1"/>
          </p:nvPr>
        </p:nvSpPr>
        <p:spPr>
          <a:xfrm>
            <a:off x="457200" y="2057400"/>
            <a:ext cx="6886600" cy="4525963"/>
          </a:xfrm>
        </p:spPr>
        <p:txBody>
          <a:bodyPr>
            <a:normAutofit/>
          </a:bodyPr>
          <a:lstStyle/>
          <a:p>
            <a:pPr algn="just"/>
            <a:r>
              <a:rPr lang="it-IT" sz="2600" dirty="0"/>
              <a:t>Fonte: Corpo luteo, placenta, surreni. Isolato da </a:t>
            </a:r>
            <a:r>
              <a:rPr lang="it-IT" sz="2600" dirty="0" err="1"/>
              <a:t>Butenandt</a:t>
            </a:r>
            <a:r>
              <a:rPr lang="it-IT" sz="2600" dirty="0"/>
              <a:t> (1934) dalle ovaie di scrofa gravida.</a:t>
            </a:r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6831102"/>
              </p:ext>
            </p:extLst>
          </p:nvPr>
        </p:nvGraphicFramePr>
        <p:xfrm>
          <a:off x="7086600" y="609600"/>
          <a:ext cx="1636712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392" name="CS ChemDraw Drawing" r:id="rId3" imgW="1917700" imgH="1384300" progId="">
                  <p:embed/>
                </p:oleObj>
              </mc:Choice>
              <mc:Fallback>
                <p:oleObj name="CS ChemDraw Drawing" r:id="rId3" imgW="1917700" imgH="1384300" progId="">
                  <p:embed/>
                  <p:pic>
                    <p:nvPicPr>
                      <p:cNvPr id="0" name="Picture 2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609600"/>
                        <a:ext cx="1636712" cy="1184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7092280" y="1916832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/>
                <a:cs typeface="Arial Black"/>
              </a:rPr>
              <a:t>PROGESTERONE</a:t>
            </a:r>
            <a:endParaRPr lang="en-US" sz="1200" dirty="0">
              <a:ln w="10160">
                <a:solidFill>
                  <a:schemeClr val="accent1"/>
                </a:solidFill>
                <a:prstDash val="solid"/>
              </a:ln>
              <a:solidFill>
                <a:srgbClr val="0000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11" name="Segnaposto contenuto 2"/>
          <p:cNvSpPr txBox="1">
            <a:spLocks/>
          </p:cNvSpPr>
          <p:nvPr/>
        </p:nvSpPr>
        <p:spPr>
          <a:xfrm>
            <a:off x="457200" y="3200400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2600" dirty="0"/>
              <a:t>Funzione: Modifica la mucosa uterina onde permettere l'annidamento dell'uovo e mantenere la gravidanza.</a:t>
            </a:r>
          </a:p>
          <a:p>
            <a:pPr algn="just"/>
            <a:r>
              <a:rPr lang="it-IT" sz="2600" dirty="0"/>
              <a:t>Saggio biologico: Su coniglie pretrattate con estrogeni si osserva la variazione proliferativa -› secretiva della mucosa uterina</a:t>
            </a:r>
          </a:p>
          <a:p>
            <a:pPr algn="just"/>
            <a:r>
              <a:rPr lang="it-IT" sz="2600" dirty="0"/>
              <a:t>Unità internazionale: 1 mg progesterone</a:t>
            </a:r>
          </a:p>
        </p:txBody>
      </p:sp>
    </p:spTree>
    <p:extLst>
      <p:ext uri="{BB962C8B-B14F-4D97-AF65-F5344CB8AC3E}">
        <p14:creationId xmlns:p14="http://schemas.microsoft.com/office/powerpoint/2010/main" val="1245007066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r>
              <a:rPr lang="it-IT" b="1" dirty="0"/>
              <a:t>Uso terapeutico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Emorragie uterine</a:t>
            </a:r>
          </a:p>
          <a:p>
            <a:r>
              <a:rPr lang="it-IT" dirty="0"/>
              <a:t>Endometriosi </a:t>
            </a:r>
          </a:p>
          <a:p>
            <a:r>
              <a:rPr lang="it-IT" dirty="0"/>
              <a:t>Aborto abituale o minaccia d'aborto</a:t>
            </a:r>
          </a:p>
          <a:p>
            <a:r>
              <a:rPr lang="it-IT" dirty="0"/>
              <a:t>Dismenorrea</a:t>
            </a:r>
          </a:p>
          <a:p>
            <a:r>
              <a:rPr lang="it-IT" dirty="0"/>
              <a:t>Soppressione della lattazione</a:t>
            </a:r>
          </a:p>
          <a:p>
            <a:pPr algn="just"/>
            <a:r>
              <a:rPr lang="it-IT" dirty="0"/>
              <a:t>Anticoncezionali (analoghi sintetici in associazione ad estrogeni)</a:t>
            </a:r>
          </a:p>
        </p:txBody>
      </p:sp>
    </p:spTree>
    <p:extLst>
      <p:ext uri="{BB962C8B-B14F-4D97-AF65-F5344CB8AC3E}">
        <p14:creationId xmlns:p14="http://schemas.microsoft.com/office/powerpoint/2010/main" val="269241630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b="1" dirty="0"/>
              <a:t>Sintesi progesterone</a:t>
            </a:r>
            <a:endParaRPr lang="en-US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11560" y="3717032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16-DEIDROPREGNENOLONE</a:t>
            </a:r>
            <a:endParaRPr lang="en-US" sz="1400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876256" y="3717032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PROGESTERONE</a:t>
            </a:r>
            <a:endParaRPr lang="en-U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132856"/>
            <a:ext cx="7963238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623945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it-IT" sz="2400" dirty="0"/>
              <a:t>Per ovviare ai problemi metabolici e di assorbimento legati al progesterone sono stati sintetizzati diversi derivati progestinici:</a:t>
            </a:r>
          </a:p>
          <a:p>
            <a:pPr algn="just"/>
            <a:r>
              <a:rPr lang="it-IT" sz="2400" dirty="0"/>
              <a:t>Derivati del 17</a:t>
            </a:r>
            <a:r>
              <a:rPr lang="en-US" sz="2400" dirty="0">
                <a:latin typeface="Symbol" charset="2"/>
                <a:cs typeface="Symbol" charset="2"/>
              </a:rPr>
              <a:t>a</a:t>
            </a:r>
            <a:r>
              <a:rPr lang="it-IT" sz="2400" dirty="0"/>
              <a:t> </a:t>
            </a:r>
            <a:r>
              <a:rPr lang="it-IT" sz="2400" dirty="0" err="1"/>
              <a:t>idrossi</a:t>
            </a:r>
            <a:r>
              <a:rPr lang="it-IT" sz="2400" dirty="0"/>
              <a:t> progesterone</a:t>
            </a:r>
          </a:p>
          <a:p>
            <a:pPr algn="just"/>
            <a:r>
              <a:rPr lang="it-IT" sz="2400" dirty="0"/>
              <a:t>Derivati del testosterone</a:t>
            </a:r>
          </a:p>
          <a:p>
            <a:pPr algn="just"/>
            <a:r>
              <a:rPr lang="it-IT" sz="2400" dirty="0"/>
              <a:t>Derivati del 19-nor-testosterone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38283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17565" y="86260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Derivati del progesterone</a:t>
            </a:r>
            <a:endParaRPr lang="en-US" sz="2000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52667"/>
              </p:ext>
            </p:extLst>
          </p:nvPr>
        </p:nvGraphicFramePr>
        <p:xfrm>
          <a:off x="459706" y="1556792"/>
          <a:ext cx="2024062" cy="131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520" name="CS ChemDraw Drawing" r:id="rId3" imgW="2133600" imgH="1384300" progId="">
                  <p:embed/>
                </p:oleObj>
              </mc:Choice>
              <mc:Fallback>
                <p:oleObj name="CS ChemDraw Drawing" r:id="rId3" imgW="2133600" imgH="1384300" progId="">
                  <p:embed/>
                  <p:pic>
                    <p:nvPicPr>
                      <p:cNvPr id="0" name="Picture 3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06" y="1556792"/>
                        <a:ext cx="2024062" cy="1317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-108520" y="309218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IDROSSIPROGESTERONE ACETATO</a:t>
            </a:r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312194"/>
              </p:ext>
            </p:extLst>
          </p:nvPr>
        </p:nvGraphicFramePr>
        <p:xfrm>
          <a:off x="3195638" y="1556792"/>
          <a:ext cx="2024062" cy="148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521" name="CS ChemDraw Drawing" r:id="rId5" imgW="2133600" imgH="1562100" progId="">
                  <p:embed/>
                </p:oleObj>
              </mc:Choice>
              <mc:Fallback>
                <p:oleObj name="CS ChemDraw Drawing" r:id="rId5" imgW="2133600" imgH="1562100" progId="">
                  <p:embed/>
                  <p:pic>
                    <p:nvPicPr>
                      <p:cNvPr id="0" name="Picture 3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638" y="1556792"/>
                        <a:ext cx="2024062" cy="148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2627784" y="309218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MEDROSSIPROGESTERONE ACETATO</a:t>
            </a:r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49479"/>
              </p:ext>
            </p:extLst>
          </p:nvPr>
        </p:nvGraphicFramePr>
        <p:xfrm>
          <a:off x="6075958" y="1556792"/>
          <a:ext cx="2024062" cy="148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522" name="CS ChemDraw Drawing" r:id="rId7" imgW="2133600" imgH="1562100" progId="">
                  <p:embed/>
                </p:oleObj>
              </mc:Choice>
              <mc:Fallback>
                <p:oleObj name="CS ChemDraw Drawing" r:id="rId7" imgW="2133600" imgH="1562100" progId="">
                  <p:embed/>
                  <p:pic>
                    <p:nvPicPr>
                      <p:cNvPr id="0" name="Picture 3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958" y="1556792"/>
                        <a:ext cx="2024062" cy="148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5508104" y="309218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MEGESTROLO ACETATO</a:t>
            </a:r>
          </a:p>
        </p:txBody>
      </p:sp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0740958"/>
              </p:ext>
            </p:extLst>
          </p:nvPr>
        </p:nvGraphicFramePr>
        <p:xfrm>
          <a:off x="1972543" y="3429000"/>
          <a:ext cx="2024063" cy="155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523" name="CS ChemDraw Drawing" r:id="rId9" imgW="2133600" imgH="1625600" progId="">
                  <p:embed/>
                </p:oleObj>
              </mc:Choice>
              <mc:Fallback>
                <p:oleObj name="CS ChemDraw Drawing" r:id="rId9" imgW="2133600" imgH="1625600" progId="">
                  <p:embed/>
                  <p:pic>
                    <p:nvPicPr>
                      <p:cNvPr id="0" name="Picture 3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2543" y="3429000"/>
                        <a:ext cx="2024063" cy="1550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403648" y="5080590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CLORMADIDONE ACETATO</a:t>
            </a:r>
          </a:p>
        </p:txBody>
      </p:sp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3284293"/>
              </p:ext>
            </p:extLst>
          </p:nvPr>
        </p:nvGraphicFramePr>
        <p:xfrm>
          <a:off x="4707806" y="3630613"/>
          <a:ext cx="2024062" cy="131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524" name="CS ChemDraw Drawing" r:id="rId11" imgW="2133600" imgH="1384300" progId="">
                  <p:embed/>
                </p:oleObj>
              </mc:Choice>
              <mc:Fallback>
                <p:oleObj name="CS ChemDraw Drawing" r:id="rId11" imgW="2133600" imgH="1384300" progId="">
                  <p:embed/>
                  <p:pic>
                    <p:nvPicPr>
                      <p:cNvPr id="0" name="Picture 3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7806" y="3630613"/>
                        <a:ext cx="2024062" cy="1317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4139952" y="5080590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FLUGESTONE ACETATO</a:t>
            </a:r>
          </a:p>
        </p:txBody>
      </p:sp>
      <p:sp>
        <p:nvSpPr>
          <p:cNvPr id="19" name="Rettangolo 18"/>
          <p:cNvSpPr/>
          <p:nvPr/>
        </p:nvSpPr>
        <p:spPr>
          <a:xfrm>
            <a:off x="107504" y="5589240"/>
            <a:ext cx="896793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  <a:buClr>
                <a:srgbClr val="FDA023"/>
              </a:buClr>
              <a:buSzPct val="70000"/>
            </a:pPr>
            <a:r>
              <a:rPr lang="it-IT" sz="2000" b="1" dirty="0">
                <a:solidFill>
                  <a:srgbClr val="465E9C"/>
                </a:solidFill>
              </a:rPr>
              <a:t>Le strategie utilizzate sono:</a:t>
            </a:r>
          </a:p>
          <a:p>
            <a:pPr marL="342900" lvl="0" indent="-342900" algn="just">
              <a:spcBef>
                <a:spcPct val="20000"/>
              </a:spcBef>
              <a:buClr>
                <a:srgbClr val="FDA023"/>
              </a:buClr>
              <a:buSzPct val="70000"/>
              <a:buFont typeface="Wingdings 2"/>
              <a:buChar char=""/>
            </a:pPr>
            <a:r>
              <a:rPr lang="it-IT" sz="2000" b="1" dirty="0">
                <a:solidFill>
                  <a:srgbClr val="465E9C"/>
                </a:solidFill>
              </a:rPr>
              <a:t>Sostituzione in 17</a:t>
            </a:r>
            <a:r>
              <a:rPr lang="el-GR" sz="2000" b="1" dirty="0">
                <a:solidFill>
                  <a:srgbClr val="465E9C"/>
                </a:solidFill>
              </a:rPr>
              <a:t>α</a:t>
            </a:r>
            <a:r>
              <a:rPr lang="it-IT" sz="2000" b="1" dirty="0">
                <a:solidFill>
                  <a:srgbClr val="465E9C"/>
                </a:solidFill>
              </a:rPr>
              <a:t> per ridurre il metabolismo in 20</a:t>
            </a:r>
          </a:p>
          <a:p>
            <a:pPr marL="342900" lvl="0" indent="-342900" algn="just">
              <a:spcBef>
                <a:spcPct val="20000"/>
              </a:spcBef>
              <a:buClr>
                <a:srgbClr val="FDA023"/>
              </a:buClr>
              <a:buSzPct val="70000"/>
              <a:buFont typeface="Wingdings 2"/>
              <a:buChar char=""/>
            </a:pPr>
            <a:r>
              <a:rPr lang="it-IT" sz="2000" b="1" dirty="0">
                <a:solidFill>
                  <a:srgbClr val="465E9C"/>
                </a:solidFill>
              </a:rPr>
              <a:t>Sostituzione in 6 per rallentare il metabolismo in 3 e sul doppio legame in 4-5.</a:t>
            </a:r>
          </a:p>
        </p:txBody>
      </p:sp>
    </p:spTree>
    <p:extLst>
      <p:ext uri="{BB962C8B-B14F-4D97-AF65-F5344CB8AC3E}">
        <p14:creationId xmlns:p14="http://schemas.microsoft.com/office/powerpoint/2010/main" val="4057905549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275385" y="5661248"/>
            <a:ext cx="8617096" cy="9361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Una volta sintetizzati, i derivati vengono acetilati, permettendo una maggior durata d’azione.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317565" y="86260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Introduzione dell’ossidrile in 17</a:t>
            </a:r>
            <a:r>
              <a:rPr lang="el-GR" sz="2000" cap="none" dirty="0"/>
              <a:t>α</a:t>
            </a:r>
            <a:r>
              <a:rPr lang="it-IT" sz="2000" cap="none" dirty="0"/>
              <a:t> (Gallagher)</a:t>
            </a:r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700808"/>
            <a:ext cx="6711900" cy="371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18087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5229200"/>
            <a:ext cx="8686800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2000" dirty="0"/>
              <a:t>Apparentemente sono nuclei a 19C, ma con l’</a:t>
            </a:r>
            <a:r>
              <a:rPr lang="it-IT" sz="2000" dirty="0" err="1"/>
              <a:t>etinile</a:t>
            </a:r>
            <a:r>
              <a:rPr lang="it-IT" sz="2000" dirty="0"/>
              <a:t> in 17 si arriva a 21C.</a:t>
            </a:r>
          </a:p>
          <a:p>
            <a:pPr marL="0" indent="0" algn="ctr">
              <a:buNone/>
            </a:pPr>
            <a:r>
              <a:rPr lang="it-IT" sz="2000" dirty="0"/>
              <a:t>L’alchino conferisce stabilità metabolica.</a:t>
            </a:r>
            <a:endParaRPr lang="en-US" sz="2000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17565" y="86260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Derivati del testosterone</a:t>
            </a:r>
            <a:endParaRPr lang="en-US" sz="2000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1674317"/>
              </p:ext>
            </p:extLst>
          </p:nvPr>
        </p:nvGraphicFramePr>
        <p:xfrm>
          <a:off x="2052489" y="2599234"/>
          <a:ext cx="2008187" cy="119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16" name="CS ChemDraw Drawing" r:id="rId3" imgW="2120900" imgH="1270000" progId="">
                  <p:embed/>
                </p:oleObj>
              </mc:Choice>
              <mc:Fallback>
                <p:oleObj name="CS ChemDraw Drawing" r:id="rId3" imgW="2120900" imgH="1270000" progId="">
                  <p:embed/>
                  <p:pic>
                    <p:nvPicPr>
                      <p:cNvPr id="0" name="Picture 7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2489" y="2599234"/>
                        <a:ext cx="2008187" cy="1198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1475656" y="4075889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ETISTERONE</a:t>
            </a:r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8038341"/>
              </p:ext>
            </p:extLst>
          </p:nvPr>
        </p:nvGraphicFramePr>
        <p:xfrm>
          <a:off x="7596336" y="116632"/>
          <a:ext cx="1080119" cy="701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17" name="CS ChemDraw Drawing" r:id="rId5" imgW="1892300" imgH="1231900" progId="">
                  <p:embed/>
                </p:oleObj>
              </mc:Choice>
              <mc:Fallback>
                <p:oleObj name="CS ChemDraw Drawing" r:id="rId5" imgW="1892300" imgH="1231900" progId="">
                  <p:embed/>
                  <p:pic>
                    <p:nvPicPr>
                      <p:cNvPr id="0" name="Picture 7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6336" y="116632"/>
                        <a:ext cx="1080119" cy="701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7534797" y="791126"/>
            <a:ext cx="11416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100" dirty="0"/>
              <a:t>TESTOSTERONE</a:t>
            </a:r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5140525"/>
              </p:ext>
            </p:extLst>
          </p:nvPr>
        </p:nvGraphicFramePr>
        <p:xfrm>
          <a:off x="4686300" y="2524621"/>
          <a:ext cx="2216150" cy="1373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18" name="CS ChemDraw Drawing" r:id="rId7" imgW="2336800" imgH="1447800" progId="">
                  <p:embed/>
                </p:oleObj>
              </mc:Choice>
              <mc:Fallback>
                <p:oleObj name="CS ChemDraw Drawing" r:id="rId7" imgW="2336800" imgH="1447800" progId="">
                  <p:embed/>
                  <p:pic>
                    <p:nvPicPr>
                      <p:cNvPr id="0" name="Picture 7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6300" y="2524621"/>
                        <a:ext cx="2216150" cy="1373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4211960" y="408810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DIMETISTERONE</a:t>
            </a:r>
          </a:p>
        </p:txBody>
      </p:sp>
    </p:spTree>
    <p:extLst>
      <p:ext uri="{BB962C8B-B14F-4D97-AF65-F5344CB8AC3E}">
        <p14:creationId xmlns:p14="http://schemas.microsoft.com/office/powerpoint/2010/main" val="3200746782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17565" y="86260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Derivati del 19-nor-testosterone</a:t>
            </a:r>
            <a:endParaRPr lang="en-US" sz="2000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0333165"/>
              </p:ext>
            </p:extLst>
          </p:nvPr>
        </p:nvGraphicFramePr>
        <p:xfrm>
          <a:off x="756345" y="1484784"/>
          <a:ext cx="2008187" cy="119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233" name="CS ChemDraw Drawing" r:id="rId3" imgW="2120900" imgH="1270000" progId="">
                  <p:embed/>
                </p:oleObj>
              </mc:Choice>
              <mc:Fallback>
                <p:oleObj name="CS ChemDraw Drawing" r:id="rId3" imgW="2120900" imgH="1270000" progId="">
                  <p:embed/>
                  <p:pic>
                    <p:nvPicPr>
                      <p:cNvPr id="0" name="Picture 6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6345" y="1484784"/>
                        <a:ext cx="2008187" cy="1198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179512" y="2780928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NORETISTERONE</a:t>
            </a:r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8644090"/>
              </p:ext>
            </p:extLst>
          </p:nvPr>
        </p:nvGraphicFramePr>
        <p:xfrm>
          <a:off x="3493765" y="1497239"/>
          <a:ext cx="2008188" cy="119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234" name="CS ChemDraw Drawing" r:id="rId5" imgW="2120900" imgH="1270000" progId="">
                  <p:embed/>
                </p:oleObj>
              </mc:Choice>
              <mc:Fallback>
                <p:oleObj name="CS ChemDraw Drawing" r:id="rId5" imgW="2120900" imgH="1270000" progId="">
                  <p:embed/>
                  <p:pic>
                    <p:nvPicPr>
                      <p:cNvPr id="0" name="Picture 6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3765" y="1497239"/>
                        <a:ext cx="2008188" cy="1198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2915816" y="2793144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NOR-ETINODREL</a:t>
            </a:r>
          </a:p>
        </p:txBody>
      </p:sp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4402820"/>
              </p:ext>
            </p:extLst>
          </p:nvPr>
        </p:nvGraphicFramePr>
        <p:xfrm>
          <a:off x="6373490" y="1503589"/>
          <a:ext cx="2008188" cy="119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235" name="CS ChemDraw Drawing" r:id="rId7" imgW="2120900" imgH="1270000" progId="">
                  <p:embed/>
                </p:oleObj>
              </mc:Choice>
              <mc:Fallback>
                <p:oleObj name="CS ChemDraw Drawing" r:id="rId7" imgW="2120900" imgH="1270000" progId="">
                  <p:embed/>
                  <p:pic>
                    <p:nvPicPr>
                      <p:cNvPr id="0" name="Picture 6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3490" y="1503589"/>
                        <a:ext cx="2008188" cy="1198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5796136" y="2799072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NOR-GESTREL</a:t>
            </a:r>
          </a:p>
        </p:txBody>
      </p:sp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090049"/>
              </p:ext>
            </p:extLst>
          </p:nvPr>
        </p:nvGraphicFramePr>
        <p:xfrm>
          <a:off x="663253" y="3271216"/>
          <a:ext cx="2197100" cy="1198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236" name="CS ChemDraw Drawing" r:id="rId9" imgW="2311400" imgH="1270000" progId="">
                  <p:embed/>
                </p:oleObj>
              </mc:Choice>
              <mc:Fallback>
                <p:oleObj name="CS ChemDraw Drawing" r:id="rId9" imgW="2311400" imgH="1270000" progId="">
                  <p:embed/>
                  <p:pic>
                    <p:nvPicPr>
                      <p:cNvPr id="0" name="Picture 6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253" y="3271216"/>
                        <a:ext cx="2197100" cy="1198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179512" y="4567360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ETINODIOLO DIACETATO</a:t>
            </a:r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9305068"/>
              </p:ext>
            </p:extLst>
          </p:nvPr>
        </p:nvGraphicFramePr>
        <p:xfrm>
          <a:off x="3622353" y="3298204"/>
          <a:ext cx="1749425" cy="1144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237" name="CS ChemDraw Drawing" r:id="rId11" imgW="1841500" imgH="1206500" progId="">
                  <p:embed/>
                </p:oleObj>
              </mc:Choice>
              <mc:Fallback>
                <p:oleObj name="CS ChemDraw Drawing" r:id="rId11" imgW="1841500" imgH="1206500" progId="">
                  <p:embed/>
                  <p:pic>
                    <p:nvPicPr>
                      <p:cNvPr id="0" name="Picture 6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353" y="3298204"/>
                        <a:ext cx="1749425" cy="1144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CasellaDiTesto 16"/>
          <p:cNvSpPr txBox="1"/>
          <p:nvPr/>
        </p:nvSpPr>
        <p:spPr>
          <a:xfrm>
            <a:off x="2915816" y="4567360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LINESTRENOLO</a:t>
            </a:r>
          </a:p>
        </p:txBody>
      </p:sp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9792022"/>
              </p:ext>
            </p:extLst>
          </p:nvPr>
        </p:nvGraphicFramePr>
        <p:xfrm>
          <a:off x="6500490" y="3323604"/>
          <a:ext cx="1751013" cy="1144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238" name="CS ChemDraw Drawing" r:id="rId13" imgW="1841500" imgH="1206500" progId="">
                  <p:embed/>
                </p:oleObj>
              </mc:Choice>
              <mc:Fallback>
                <p:oleObj name="CS ChemDraw Drawing" r:id="rId13" imgW="1841500" imgH="1206500" progId="">
                  <p:embed/>
                  <p:pic>
                    <p:nvPicPr>
                      <p:cNvPr id="0" name="Picture 6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0490" y="3323604"/>
                        <a:ext cx="1751013" cy="1144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8"/>
          <p:cNvSpPr txBox="1"/>
          <p:nvPr/>
        </p:nvSpPr>
        <p:spPr>
          <a:xfrm>
            <a:off x="5796136" y="4592161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DESOGESTREL</a:t>
            </a:r>
          </a:p>
        </p:txBody>
      </p:sp>
      <p:graphicFrame>
        <p:nvGraphicFramePr>
          <p:cNvPr id="20" name="Oggetto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7330813"/>
              </p:ext>
            </p:extLst>
          </p:nvPr>
        </p:nvGraphicFramePr>
        <p:xfrm>
          <a:off x="6301482" y="5024870"/>
          <a:ext cx="2008188" cy="119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239" name="CS ChemDraw Drawing" r:id="rId15" imgW="2120900" imgH="1270000" progId="">
                  <p:embed/>
                </p:oleObj>
              </mc:Choice>
              <mc:Fallback>
                <p:oleObj name="CS ChemDraw Drawing" r:id="rId15" imgW="2120900" imgH="1270000" progId="">
                  <p:embed/>
                  <p:pic>
                    <p:nvPicPr>
                      <p:cNvPr id="0" name="Picture 6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1482" y="5024870"/>
                        <a:ext cx="2008188" cy="1198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CasellaDiTesto 20"/>
          <p:cNvSpPr txBox="1"/>
          <p:nvPr/>
        </p:nvSpPr>
        <p:spPr>
          <a:xfrm>
            <a:off x="5796136" y="6320353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GESTODEN</a:t>
            </a:r>
          </a:p>
        </p:txBody>
      </p:sp>
      <p:sp>
        <p:nvSpPr>
          <p:cNvPr id="22" name="Rettangolo 21"/>
          <p:cNvSpPr/>
          <p:nvPr/>
        </p:nvSpPr>
        <p:spPr>
          <a:xfrm>
            <a:off x="84700" y="5070083"/>
            <a:ext cx="59994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Clr>
                <a:srgbClr val="FDA023"/>
              </a:buClr>
              <a:buSzPct val="70000"/>
              <a:buFont typeface="Wingdings 2"/>
              <a:buChar char=""/>
            </a:pPr>
            <a:r>
              <a:rPr lang="it-IT" b="1" dirty="0">
                <a:solidFill>
                  <a:srgbClr val="465E9C"/>
                </a:solidFill>
              </a:rPr>
              <a:t>Il metile in 19 non è essenziale per l’attività</a:t>
            </a:r>
          </a:p>
          <a:p>
            <a:pPr marL="342900" lvl="0" indent="-342900" algn="just">
              <a:spcBef>
                <a:spcPct val="20000"/>
              </a:spcBef>
              <a:buClr>
                <a:srgbClr val="FDA023"/>
              </a:buClr>
              <a:buSzPct val="70000"/>
              <a:buFont typeface="Wingdings 2"/>
              <a:buChar char=""/>
            </a:pPr>
            <a:r>
              <a:rPr lang="it-IT" b="1" dirty="0">
                <a:solidFill>
                  <a:srgbClr val="465E9C"/>
                </a:solidFill>
              </a:rPr>
              <a:t>Con l’eliminazione del carbonile in 3 si conserva l’attività progestinica e vengono eliminati gli effetti androgeni</a:t>
            </a:r>
          </a:p>
          <a:p>
            <a:pPr marL="342900" lvl="0" indent="-342900" algn="just">
              <a:spcBef>
                <a:spcPct val="20000"/>
              </a:spcBef>
              <a:buClr>
                <a:srgbClr val="FDA023"/>
              </a:buClr>
              <a:buSzPct val="70000"/>
              <a:buFont typeface="Wingdings 2"/>
              <a:buChar char=""/>
            </a:pPr>
            <a:r>
              <a:rPr lang="it-IT" b="1" dirty="0">
                <a:solidFill>
                  <a:srgbClr val="465E9C"/>
                </a:solidFill>
              </a:rPr>
              <a:t>La sostituzione del metile in C13 con un etile porta ad un aumento dell’attività</a:t>
            </a:r>
          </a:p>
          <a:p>
            <a:pPr marL="342900" lvl="0" indent="-342900">
              <a:spcBef>
                <a:spcPct val="20000"/>
              </a:spcBef>
              <a:buClr>
                <a:srgbClr val="FDA023"/>
              </a:buClr>
              <a:buSzPct val="70000"/>
              <a:buFont typeface="Wingdings 2"/>
              <a:buChar char=""/>
            </a:pPr>
            <a:endParaRPr lang="it-IT" sz="2400" dirty="0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022753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6820222" cy="5077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317565" y="86260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Derivati del 19-nor-testosterone o DEL 19-NOR-PROgesterone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39099337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39386" y="1052736"/>
            <a:ext cx="8686800" cy="576064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INTRODUZIONE DOPPIO LEGAME IN 5-10 O IN 4-5</a:t>
            </a:r>
          </a:p>
          <a:p>
            <a:endParaRPr lang="it-IT" sz="2000" cap="none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556792"/>
            <a:ext cx="6134100" cy="3073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4725144"/>
            <a:ext cx="251748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chemeClr val="bg2">
                    <a:lumMod val="25000"/>
                  </a:schemeClr>
                </a:solidFill>
              </a:rPr>
              <a:t>Riduzione di </a:t>
            </a:r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</a:rPr>
              <a:t>Birch</a:t>
            </a: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7" name="Picture 4" descr="720px-BirchReactionM#34D0DD.png                                00047925Macintosh HD                   BD5A0707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229200"/>
            <a:ext cx="6456363" cy="125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7414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39386" y="1052736"/>
            <a:ext cx="8686800" cy="576064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Sintesi </a:t>
            </a:r>
            <a:r>
              <a:rPr lang="it-IT" sz="2000" dirty="0" err="1"/>
              <a:t>desogestrel</a:t>
            </a:r>
            <a:endParaRPr lang="en-US" sz="2000" cap="none" dirty="0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91" y="1628801"/>
            <a:ext cx="747236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900" name="Picture 4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209"/>
          <a:stretch/>
        </p:blipFill>
        <p:spPr bwMode="auto">
          <a:xfrm>
            <a:off x="-180528" y="3717032"/>
            <a:ext cx="946142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7020272" y="4077072"/>
            <a:ext cx="792088" cy="2880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710820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39386" y="1052736"/>
            <a:ext cx="8686800" cy="576064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Sintesi </a:t>
            </a:r>
            <a:r>
              <a:rPr lang="it-IT" sz="2000" dirty="0" err="1"/>
              <a:t>desogestrel</a:t>
            </a:r>
            <a:endParaRPr lang="en-US" sz="2000" cap="none" dirty="0"/>
          </a:p>
        </p:txBody>
      </p:sp>
      <p:pic>
        <p:nvPicPr>
          <p:cNvPr id="80900" name="Picture 4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06"/>
          <a:stretch/>
        </p:blipFill>
        <p:spPr bwMode="auto">
          <a:xfrm>
            <a:off x="539552" y="2204864"/>
            <a:ext cx="8034607" cy="3862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27859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progestinici</a:t>
            </a:r>
            <a:endParaRPr lang="en-US" b="1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39386" y="1052736"/>
            <a:ext cx="8686800" cy="576064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dirty="0"/>
              <a:t>Sintesi </a:t>
            </a:r>
            <a:r>
              <a:rPr lang="it-IT" sz="2000" dirty="0" err="1"/>
              <a:t>desogestrel</a:t>
            </a:r>
            <a:endParaRPr lang="en-US" sz="2000" cap="none" dirty="0"/>
          </a:p>
        </p:txBody>
      </p:sp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3435435"/>
              </p:ext>
            </p:extLst>
          </p:nvPr>
        </p:nvGraphicFramePr>
        <p:xfrm>
          <a:off x="2309019" y="2243261"/>
          <a:ext cx="4567237" cy="1401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97" name="CS ChemDraw Drawing" r:id="rId3" imgW="4775200" imgH="1473200" progId="">
                  <p:embed/>
                </p:oleObj>
              </mc:Choice>
              <mc:Fallback>
                <p:oleObj name="CS ChemDraw Drawing" r:id="rId3" imgW="4775200" imgH="1473200" progId="">
                  <p:embed/>
                  <p:pic>
                    <p:nvPicPr>
                      <p:cNvPr id="0" name="Picture 2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9019" y="2243261"/>
                        <a:ext cx="4567237" cy="1401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25" name="Picture 5" descr="The mechanism of the Wolff-Kishner reduction">
            <a:hlinkClick r:id="rId5" tooltip="The mechanism of the Wolff-Kishner reduction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320" y="4077072"/>
            <a:ext cx="571500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2048039" y="1628800"/>
            <a:ext cx="5138936" cy="2088232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2145352" y="1628800"/>
            <a:ext cx="4944310" cy="576064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1600" dirty="0"/>
              <a:t>Riduzione di Wolff-</a:t>
            </a:r>
            <a:r>
              <a:rPr lang="it-IT" sz="1600" dirty="0" err="1"/>
              <a:t>kishner</a:t>
            </a:r>
            <a:endParaRPr lang="en-US" sz="1600" cap="none" dirty="0"/>
          </a:p>
        </p:txBody>
      </p:sp>
      <p:sp>
        <p:nvSpPr>
          <p:cNvPr id="7" name="Ovale 6"/>
          <p:cNvSpPr/>
          <p:nvPr/>
        </p:nvSpPr>
        <p:spPr>
          <a:xfrm>
            <a:off x="3419872" y="2204864"/>
            <a:ext cx="432048" cy="468052"/>
          </a:xfrm>
          <a:prstGeom prst="ellipse">
            <a:avLst/>
          </a:prstGeom>
          <a:solidFill>
            <a:srgbClr val="FDA0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e 10"/>
          <p:cNvSpPr/>
          <p:nvPr/>
        </p:nvSpPr>
        <p:spPr>
          <a:xfrm>
            <a:off x="6084168" y="2228052"/>
            <a:ext cx="360040" cy="468052"/>
          </a:xfrm>
          <a:prstGeom prst="ellipse">
            <a:avLst/>
          </a:prstGeom>
          <a:solidFill>
            <a:srgbClr val="FDA0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10474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82" y="1052736"/>
            <a:ext cx="786765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17"/>
          <a:stretch/>
        </p:blipFill>
        <p:spPr bwMode="auto">
          <a:xfrm>
            <a:off x="2495278" y="4797152"/>
            <a:ext cx="3933825" cy="1438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olo 1"/>
          <p:cNvSpPr txBox="1">
            <a:spLocks/>
          </p:cNvSpPr>
          <p:nvPr/>
        </p:nvSpPr>
        <p:spPr>
          <a:xfrm>
            <a:off x="304800" y="188640"/>
            <a:ext cx="8686800" cy="8382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/>
              <a:t>ATTIVITA’ DEI progestinici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24046692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841248"/>
          </a:xfrm>
        </p:spPr>
        <p:txBody>
          <a:bodyPr/>
          <a:lstStyle/>
          <a:p>
            <a:r>
              <a:rPr lang="it-IT" b="1" dirty="0"/>
              <a:t>ALCUNI PROGESTATIVI USATI IN TERAPIA</a:t>
            </a:r>
            <a:endParaRPr lang="en-US" b="1" dirty="0"/>
          </a:p>
        </p:txBody>
      </p:sp>
      <p:sp>
        <p:nvSpPr>
          <p:cNvPr id="3" name="Segnaposto contenuto 2"/>
          <p:cNvSpPr txBox="1">
            <a:spLocks/>
          </p:cNvSpPr>
          <p:nvPr/>
        </p:nvSpPr>
        <p:spPr>
          <a:xfrm>
            <a:off x="304800" y="1340768"/>
            <a:ext cx="86868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1800" dirty="0"/>
              <a:t>Progesterone (</a:t>
            </a:r>
            <a:r>
              <a:rPr lang="it-IT" sz="1800" dirty="0" err="1"/>
              <a:t>Prontogest</a:t>
            </a:r>
            <a:r>
              <a:rPr lang="it-IT" sz="1800" dirty="0"/>
              <a:t>) via </a:t>
            </a:r>
            <a:r>
              <a:rPr lang="it-IT" sz="1800" dirty="0" err="1"/>
              <a:t>i.m</a:t>
            </a:r>
            <a:r>
              <a:rPr lang="it-IT" sz="1800" dirty="0"/>
              <a:t>., nell’aborto abituale o minaccia d’</a:t>
            </a:r>
            <a:r>
              <a:rPr lang="it-IT" sz="1800" dirty="0" err="1"/>
              <a:t>aborto,nell’amenorrea</a:t>
            </a:r>
            <a:r>
              <a:rPr lang="it-IT" sz="1800" dirty="0"/>
              <a:t>, nell’ipermenorrea, nella sindrome premestruale</a:t>
            </a:r>
          </a:p>
          <a:p>
            <a:pPr algn="just"/>
            <a:r>
              <a:rPr lang="it-IT" sz="1800" dirty="0" err="1"/>
              <a:t>Idrossiprogesterone</a:t>
            </a:r>
            <a:r>
              <a:rPr lang="it-IT" sz="1800" dirty="0"/>
              <a:t> (</a:t>
            </a:r>
            <a:r>
              <a:rPr lang="it-IT" sz="1800" dirty="0" err="1"/>
              <a:t>Lentogest</a:t>
            </a:r>
            <a:r>
              <a:rPr lang="it-IT" sz="1800" dirty="0"/>
              <a:t>, </a:t>
            </a:r>
            <a:r>
              <a:rPr lang="it-IT" sz="1800" dirty="0" err="1"/>
              <a:t>Proluton</a:t>
            </a:r>
            <a:r>
              <a:rPr lang="it-IT" sz="1800" dirty="0"/>
              <a:t> </a:t>
            </a:r>
            <a:r>
              <a:rPr lang="it-IT" sz="1800" dirty="0" err="1"/>
              <a:t>Depot</a:t>
            </a:r>
            <a:r>
              <a:rPr lang="it-IT" sz="1800" dirty="0"/>
              <a:t>) via </a:t>
            </a:r>
            <a:r>
              <a:rPr lang="it-IT" sz="1800" dirty="0" err="1"/>
              <a:t>i.m</a:t>
            </a:r>
            <a:r>
              <a:rPr lang="it-IT" sz="1800" dirty="0"/>
              <a:t>., nell’aborto abituale o minaccia d’aborto, nell’amenorrea, nell’ipermenorrea.</a:t>
            </a:r>
          </a:p>
          <a:p>
            <a:pPr algn="just"/>
            <a:r>
              <a:rPr lang="it-IT" sz="1800" dirty="0" err="1"/>
              <a:t>Medrossiprogesterone</a:t>
            </a:r>
            <a:r>
              <a:rPr lang="it-IT" sz="1800" dirty="0"/>
              <a:t> (</a:t>
            </a:r>
            <a:r>
              <a:rPr lang="it-IT" sz="1800" dirty="0" err="1"/>
              <a:t>Farlutal</a:t>
            </a:r>
            <a:r>
              <a:rPr lang="it-IT" sz="1800" dirty="0"/>
              <a:t>, Provera, </a:t>
            </a:r>
            <a:r>
              <a:rPr lang="it-IT" sz="1800" dirty="0" err="1"/>
              <a:t>Depoprovera</a:t>
            </a:r>
            <a:r>
              <a:rPr lang="it-IT" sz="1800" dirty="0"/>
              <a:t>) via </a:t>
            </a:r>
            <a:r>
              <a:rPr lang="it-IT" sz="1800" dirty="0" err="1"/>
              <a:t>os</a:t>
            </a:r>
            <a:r>
              <a:rPr lang="it-IT" sz="1800" dirty="0"/>
              <a:t> o </a:t>
            </a:r>
            <a:r>
              <a:rPr lang="it-IT" sz="1800" dirty="0" err="1"/>
              <a:t>i.m</a:t>
            </a:r>
            <a:r>
              <a:rPr lang="it-IT" sz="1800" dirty="0"/>
              <a:t>, nel carcinoma mammario ed endometriale</a:t>
            </a:r>
          </a:p>
          <a:p>
            <a:pPr algn="just"/>
            <a:r>
              <a:rPr lang="it-IT" sz="1800" dirty="0" err="1"/>
              <a:t>Diidrogesterone</a:t>
            </a:r>
            <a:r>
              <a:rPr lang="it-IT" sz="1800" dirty="0"/>
              <a:t> (</a:t>
            </a:r>
            <a:r>
              <a:rPr lang="it-IT" sz="1800" dirty="0" err="1"/>
              <a:t>Dufaston</a:t>
            </a:r>
            <a:r>
              <a:rPr lang="it-IT" sz="1800" dirty="0"/>
              <a:t>) via </a:t>
            </a:r>
            <a:r>
              <a:rPr lang="it-IT" sz="1800" dirty="0" err="1"/>
              <a:t>os</a:t>
            </a:r>
            <a:r>
              <a:rPr lang="it-IT" sz="1800" dirty="0"/>
              <a:t> nell’aborto abituale o minaccia d’aborto, nell’amenorrea, nell’ipermenorrea, nell’endometriosi</a:t>
            </a:r>
          </a:p>
          <a:p>
            <a:pPr algn="just"/>
            <a:r>
              <a:rPr lang="it-IT" sz="1800" dirty="0" err="1"/>
              <a:t>Medrogesterone</a:t>
            </a:r>
            <a:r>
              <a:rPr lang="it-IT" sz="1800" dirty="0"/>
              <a:t> (</a:t>
            </a:r>
            <a:r>
              <a:rPr lang="it-IT" sz="1800" dirty="0" err="1"/>
              <a:t>Colprone</a:t>
            </a:r>
            <a:r>
              <a:rPr lang="it-IT" sz="1800" dirty="0"/>
              <a:t>) via </a:t>
            </a:r>
            <a:r>
              <a:rPr lang="it-IT" sz="1800" dirty="0" err="1"/>
              <a:t>os</a:t>
            </a:r>
            <a:r>
              <a:rPr lang="it-IT" sz="1800" dirty="0"/>
              <a:t> nell’aborto abituale o minaccia d’aborto, nell’amenorrea, nell’ipermenorrea.</a:t>
            </a:r>
          </a:p>
          <a:p>
            <a:pPr algn="just"/>
            <a:r>
              <a:rPr lang="it-IT" sz="1800" dirty="0" err="1"/>
              <a:t>Nomegestrolo</a:t>
            </a:r>
            <a:r>
              <a:rPr lang="it-IT" sz="1800" dirty="0"/>
              <a:t> (</a:t>
            </a:r>
            <a:r>
              <a:rPr lang="it-IT" sz="1800" dirty="0" err="1"/>
              <a:t>Lutenyl</a:t>
            </a:r>
            <a:r>
              <a:rPr lang="it-IT" sz="1800" dirty="0"/>
              <a:t>) via </a:t>
            </a:r>
            <a:r>
              <a:rPr lang="it-IT" sz="1800" dirty="0" err="1"/>
              <a:t>os</a:t>
            </a:r>
            <a:r>
              <a:rPr lang="it-IT" sz="1800" dirty="0"/>
              <a:t>, nella dismenorrea, nella sindrome premestruale.</a:t>
            </a:r>
          </a:p>
          <a:p>
            <a:pPr algn="just"/>
            <a:r>
              <a:rPr lang="it-IT" sz="1800" dirty="0" err="1"/>
              <a:t>Noretisterone</a:t>
            </a:r>
            <a:r>
              <a:rPr lang="it-IT" sz="1800" dirty="0"/>
              <a:t> (</a:t>
            </a:r>
            <a:r>
              <a:rPr lang="it-IT" sz="1800" dirty="0" err="1"/>
              <a:t>Primolut</a:t>
            </a:r>
            <a:r>
              <a:rPr lang="it-IT" sz="1800" dirty="0"/>
              <a:t> </a:t>
            </a:r>
            <a:r>
              <a:rPr lang="it-IT" sz="1800" dirty="0" err="1"/>
              <a:t>nor</a:t>
            </a:r>
            <a:r>
              <a:rPr lang="it-IT" sz="1800" dirty="0"/>
              <a:t>) via </a:t>
            </a:r>
            <a:r>
              <a:rPr lang="it-IT" sz="1800" dirty="0" err="1"/>
              <a:t>os</a:t>
            </a:r>
            <a:r>
              <a:rPr lang="it-IT" sz="1800" dirty="0"/>
              <a:t>, nel carcinoma mammario ed endometriale, nell’amenorrea, nell’ipermenorrea.</a:t>
            </a:r>
          </a:p>
          <a:p>
            <a:pPr algn="just"/>
            <a:r>
              <a:rPr lang="it-IT" sz="1800" dirty="0" err="1"/>
              <a:t>Tibolone</a:t>
            </a:r>
            <a:r>
              <a:rPr lang="it-IT" sz="1800" dirty="0"/>
              <a:t> (</a:t>
            </a:r>
            <a:r>
              <a:rPr lang="it-IT" sz="1800" dirty="0" err="1"/>
              <a:t>Livial</a:t>
            </a:r>
            <a:r>
              <a:rPr lang="it-IT" sz="1800" dirty="0"/>
              <a:t>) via </a:t>
            </a:r>
            <a:r>
              <a:rPr lang="it-IT" sz="1800" dirty="0" err="1"/>
              <a:t>os</a:t>
            </a:r>
            <a:r>
              <a:rPr lang="it-IT" sz="1800" dirty="0"/>
              <a:t>, nella sindrome climaterica da menopausa spontanea o chirurgica.</a:t>
            </a:r>
          </a:p>
          <a:p>
            <a:pPr algn="just"/>
            <a:r>
              <a:rPr lang="it-IT" sz="1800" dirty="0" err="1"/>
              <a:t>Gestrinone</a:t>
            </a:r>
            <a:r>
              <a:rPr lang="it-IT" sz="1800" dirty="0"/>
              <a:t> (</a:t>
            </a:r>
            <a:r>
              <a:rPr lang="it-IT" sz="1800" dirty="0" err="1"/>
              <a:t>Dimetrose</a:t>
            </a:r>
            <a:r>
              <a:rPr lang="it-IT" sz="1800" dirty="0"/>
              <a:t>) via </a:t>
            </a:r>
            <a:r>
              <a:rPr lang="it-IT" sz="1800" dirty="0" err="1"/>
              <a:t>os</a:t>
            </a:r>
            <a:r>
              <a:rPr lang="it-IT" sz="1800" dirty="0"/>
              <a:t>, nell’endometriosi.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599448430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Prodotti anticoncezionali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Preparazione combinata o simultanea</a:t>
            </a:r>
          </a:p>
          <a:p>
            <a:r>
              <a:rPr lang="it-IT" dirty="0"/>
              <a:t>Preparazione sequenziale</a:t>
            </a:r>
          </a:p>
          <a:p>
            <a:r>
              <a:rPr lang="it-IT" dirty="0"/>
              <a:t>Minipillola</a:t>
            </a:r>
          </a:p>
          <a:p>
            <a:r>
              <a:rPr lang="it-IT" dirty="0"/>
              <a:t>La pillola del giorno dopo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878587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388"/>
            <a:ext cx="5601816" cy="477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803621"/>
            <a:ext cx="5601816" cy="2009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599147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Contraccettivi non orali</a:t>
            </a: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7"/>
          <a:stretch/>
        </p:blipFill>
        <p:spPr bwMode="auto">
          <a:xfrm>
            <a:off x="175364" y="1125661"/>
            <a:ext cx="8801100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7363434"/>
              </p:ext>
            </p:extLst>
          </p:nvPr>
        </p:nvGraphicFramePr>
        <p:xfrm>
          <a:off x="736525" y="3923671"/>
          <a:ext cx="1559861" cy="7715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25" name="CS ChemDraw Drawing" r:id="rId5" imgW="2794000" imgH="1384300" progId="">
                  <p:embed/>
                </p:oleObj>
              </mc:Choice>
              <mc:Fallback>
                <p:oleObj name="CS ChemDraw Drawing" r:id="rId5" imgW="2794000" imgH="1384300" progId="">
                  <p:embed/>
                  <p:pic>
                    <p:nvPicPr>
                      <p:cNvPr id="0" name="Picture 3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525" y="3923671"/>
                        <a:ext cx="1559861" cy="7715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7140056"/>
              </p:ext>
            </p:extLst>
          </p:nvPr>
        </p:nvGraphicFramePr>
        <p:xfrm>
          <a:off x="2683111" y="3789040"/>
          <a:ext cx="1649924" cy="906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26" name="CS ChemDraw Drawing" r:id="rId7" imgW="2959100" imgH="1625600" progId="">
                  <p:embed/>
                </p:oleObj>
              </mc:Choice>
              <mc:Fallback>
                <p:oleObj name="CS ChemDraw Drawing" r:id="rId7" imgW="2959100" imgH="1625600" progId="">
                  <p:embed/>
                  <p:pic>
                    <p:nvPicPr>
                      <p:cNvPr id="0" name="Picture 3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3111" y="3789040"/>
                        <a:ext cx="1649924" cy="90620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2415674" y="4653136"/>
            <a:ext cx="21602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ESTROGENO</a:t>
            </a:r>
          </a:p>
          <a:p>
            <a:pPr algn="ctr"/>
            <a:r>
              <a:rPr lang="it-IT" sz="1000" dirty="0"/>
              <a:t>(ESTRADIOLO </a:t>
            </a:r>
          </a:p>
          <a:p>
            <a:pPr algn="ctr"/>
            <a:r>
              <a:rPr lang="it-IT" sz="1000" dirty="0"/>
              <a:t>ENANTATO 10 mg)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75364" y="4653136"/>
            <a:ext cx="26997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PROGESTINICO</a:t>
            </a:r>
          </a:p>
          <a:p>
            <a:pPr algn="ctr"/>
            <a:r>
              <a:rPr lang="it-IT" sz="1000" dirty="0"/>
              <a:t>(16</a:t>
            </a:r>
            <a:r>
              <a:rPr lang="el-GR" sz="1000" dirty="0"/>
              <a:t>α</a:t>
            </a:r>
            <a:r>
              <a:rPr lang="it-IT" sz="1000" dirty="0"/>
              <a:t>,17</a:t>
            </a:r>
            <a:r>
              <a:rPr lang="el-GR" sz="1000" dirty="0"/>
              <a:t>α</a:t>
            </a:r>
            <a:r>
              <a:rPr lang="it-IT" sz="1000" dirty="0"/>
              <a:t>-DIIDROSSIPROGESTERONE </a:t>
            </a:r>
          </a:p>
          <a:p>
            <a:pPr algn="ctr"/>
            <a:r>
              <a:rPr lang="it-IT" sz="1000" dirty="0"/>
              <a:t>ACETOFENIDE 150 mg)</a:t>
            </a:r>
          </a:p>
        </p:txBody>
      </p:sp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8485898"/>
              </p:ext>
            </p:extLst>
          </p:nvPr>
        </p:nvGraphicFramePr>
        <p:xfrm>
          <a:off x="5372100" y="3957638"/>
          <a:ext cx="1176338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27" name="CS ChemDraw Drawing" r:id="rId9" imgW="2120900" imgH="1270000" progId="">
                  <p:embed/>
                </p:oleObj>
              </mc:Choice>
              <mc:Fallback>
                <p:oleObj name="CS ChemDraw Drawing" r:id="rId9" imgW="2120900" imgH="1270000" progId="">
                  <p:embed/>
                  <p:pic>
                    <p:nvPicPr>
                      <p:cNvPr id="0" name="Picture 3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2100" y="3957638"/>
                        <a:ext cx="1176338" cy="701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0033708"/>
              </p:ext>
            </p:extLst>
          </p:nvPr>
        </p:nvGraphicFramePr>
        <p:xfrm>
          <a:off x="7224713" y="3789363"/>
          <a:ext cx="1454150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28" name="CS ChemDraw Drawing" r:id="rId11" imgW="2616200" imgH="1625600" progId="">
                  <p:embed/>
                </p:oleObj>
              </mc:Choice>
              <mc:Fallback>
                <p:oleObj name="CS ChemDraw Drawing" r:id="rId11" imgW="2616200" imgH="1625600" progId="">
                  <p:embed/>
                  <p:pic>
                    <p:nvPicPr>
                      <p:cNvPr id="0" name="Picture 3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4713" y="3789363"/>
                        <a:ext cx="1454150" cy="906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6858699" y="4653136"/>
            <a:ext cx="21602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ESTROGENO</a:t>
            </a:r>
          </a:p>
          <a:p>
            <a:pPr algn="ctr"/>
            <a:r>
              <a:rPr lang="it-IT" sz="1000" dirty="0"/>
              <a:t>(ESTRADIOLO </a:t>
            </a:r>
          </a:p>
          <a:p>
            <a:pPr algn="ctr"/>
            <a:r>
              <a:rPr lang="it-IT" sz="1000" dirty="0"/>
              <a:t>ESAIDROBENZOATO 5 mg)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4618389" y="4653136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PROGESTINICO</a:t>
            </a:r>
          </a:p>
          <a:p>
            <a:pPr algn="ctr"/>
            <a:r>
              <a:rPr lang="it-IT" sz="1000" dirty="0"/>
              <a:t>(D,L-NORGESTREL 25 mg)</a:t>
            </a:r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1985496"/>
              </p:ext>
            </p:extLst>
          </p:nvPr>
        </p:nvGraphicFramePr>
        <p:xfrm>
          <a:off x="2957513" y="5546214"/>
          <a:ext cx="1208087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29" name="CS ChemDraw Drawing" r:id="rId13" imgW="2171700" imgH="1384300" progId="">
                  <p:embed/>
                </p:oleObj>
              </mc:Choice>
              <mc:Fallback>
                <p:oleObj name="CS ChemDraw Drawing" r:id="rId13" imgW="2171700" imgH="1384300" progId="">
                  <p:embed/>
                  <p:pic>
                    <p:nvPicPr>
                      <p:cNvPr id="0" name="Picture 3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7513" y="5546214"/>
                        <a:ext cx="1208087" cy="77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6132496"/>
              </p:ext>
            </p:extLst>
          </p:nvPr>
        </p:nvGraphicFramePr>
        <p:xfrm>
          <a:off x="4721225" y="5411276"/>
          <a:ext cx="1663700" cy="90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730" name="CS ChemDraw Drawing" r:id="rId15" imgW="2984500" imgH="1625600" progId="">
                  <p:embed/>
                </p:oleObj>
              </mc:Choice>
              <mc:Fallback>
                <p:oleObj name="CS ChemDraw Drawing" r:id="rId15" imgW="2984500" imgH="1625600" progId="">
                  <p:embed/>
                  <p:pic>
                    <p:nvPicPr>
                      <p:cNvPr id="0" name="Picture 3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1225" y="5411276"/>
                        <a:ext cx="1663700" cy="906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4460877" y="6245731"/>
            <a:ext cx="21602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ESTROGENO</a:t>
            </a:r>
          </a:p>
          <a:p>
            <a:pPr algn="ctr"/>
            <a:r>
              <a:rPr lang="it-IT" sz="1000" dirty="0"/>
              <a:t>(ESTRADIOLO </a:t>
            </a:r>
          </a:p>
          <a:p>
            <a:pPr algn="ctr"/>
            <a:r>
              <a:rPr lang="it-IT" sz="1000" dirty="0"/>
              <a:t> CIPIONATO 5 mg)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2220567" y="6245731"/>
            <a:ext cx="26997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PROGESTINICO</a:t>
            </a:r>
          </a:p>
          <a:p>
            <a:pPr algn="ctr"/>
            <a:r>
              <a:rPr lang="it-IT" sz="1000" dirty="0"/>
              <a:t>(MEDROSSIPROGESTERONE</a:t>
            </a:r>
          </a:p>
          <a:p>
            <a:pPr algn="ctr"/>
            <a:r>
              <a:rPr lang="it-IT" sz="1000" dirty="0"/>
              <a:t> ACETATO 25 mg)</a:t>
            </a:r>
          </a:p>
        </p:txBody>
      </p:sp>
      <p:sp>
        <p:nvSpPr>
          <p:cNvPr id="4" name="Rettangolo 3"/>
          <p:cNvSpPr/>
          <p:nvPr/>
        </p:nvSpPr>
        <p:spPr>
          <a:xfrm>
            <a:off x="395536" y="3717032"/>
            <a:ext cx="4032448" cy="151200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ttangolo 17"/>
          <p:cNvSpPr/>
          <p:nvPr/>
        </p:nvSpPr>
        <p:spPr>
          <a:xfrm>
            <a:off x="5148064" y="3717032"/>
            <a:ext cx="3600400" cy="151200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ttangolo 18"/>
          <p:cNvSpPr/>
          <p:nvPr/>
        </p:nvSpPr>
        <p:spPr>
          <a:xfrm>
            <a:off x="2534860" y="5349116"/>
            <a:ext cx="4032448" cy="146426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asellaDiTesto 16"/>
          <p:cNvSpPr txBox="1"/>
          <p:nvPr/>
        </p:nvSpPr>
        <p:spPr>
          <a:xfrm>
            <a:off x="395536" y="371809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/>
              <a:t>i.m</a:t>
            </a:r>
            <a:r>
              <a:rPr lang="it-IT" dirty="0"/>
              <a:t>.</a:t>
            </a:r>
            <a:endParaRPr lang="en-US" dirty="0"/>
          </a:p>
        </p:txBody>
      </p:sp>
      <p:sp>
        <p:nvSpPr>
          <p:cNvPr id="21" name="CasellaDiTesto 20"/>
          <p:cNvSpPr txBox="1"/>
          <p:nvPr/>
        </p:nvSpPr>
        <p:spPr>
          <a:xfrm>
            <a:off x="5148064" y="372307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/>
              <a:t>i.m</a:t>
            </a:r>
            <a:r>
              <a:rPr lang="it-IT" dirty="0"/>
              <a:t>.</a:t>
            </a:r>
            <a:endParaRPr lang="en-US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2534860" y="534911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/>
              <a:t>i.m</a:t>
            </a:r>
            <a:r>
              <a:rPr lang="it-IT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046572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620688"/>
            <a:ext cx="4241800" cy="5994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35696" y="260648"/>
            <a:ext cx="5214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>
                <a:solidFill>
                  <a:srgbClr val="FF0000"/>
                </a:solidFill>
              </a:rPr>
              <a:t>Anticoncezionali</a:t>
            </a:r>
            <a:r>
              <a:rPr lang="en-US" sz="1600" b="1" dirty="0">
                <a:solidFill>
                  <a:srgbClr val="FF0000"/>
                </a:solidFill>
              </a:rPr>
              <a:t> a </a:t>
            </a:r>
            <a:r>
              <a:rPr lang="en-US" sz="1600" b="1" dirty="0" err="1">
                <a:solidFill>
                  <a:srgbClr val="FF0000"/>
                </a:solidFill>
              </a:rPr>
              <a:t>lunga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durata</a:t>
            </a:r>
            <a:r>
              <a:rPr lang="en-US" sz="1600" b="1" dirty="0">
                <a:solidFill>
                  <a:srgbClr val="FF0000"/>
                </a:solidFill>
              </a:rPr>
              <a:t> di </a:t>
            </a:r>
            <a:r>
              <a:rPr lang="en-US" sz="1600" b="1" dirty="0" err="1">
                <a:solidFill>
                  <a:srgbClr val="FF0000"/>
                </a:solidFill>
              </a:rPr>
              <a:t>azione</a:t>
            </a:r>
            <a:r>
              <a:rPr lang="en-US" sz="1600" b="1" dirty="0">
                <a:solidFill>
                  <a:srgbClr val="FF0000"/>
                </a:solidFill>
              </a:rPr>
              <a:t>-via </a:t>
            </a:r>
            <a:r>
              <a:rPr lang="en-US" sz="1600" b="1" dirty="0" err="1">
                <a:solidFill>
                  <a:srgbClr val="FF0000"/>
                </a:solidFill>
              </a:rPr>
              <a:t>intramuscolo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3728" y="4797152"/>
            <a:ext cx="43253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>
                <a:solidFill>
                  <a:srgbClr val="000090"/>
                </a:solidFill>
              </a:rPr>
              <a:t>Anticoncezionali</a:t>
            </a:r>
            <a:r>
              <a:rPr lang="en-US" sz="1600" b="1" dirty="0">
                <a:solidFill>
                  <a:srgbClr val="000090"/>
                </a:solidFill>
              </a:rPr>
              <a:t> a </a:t>
            </a:r>
            <a:r>
              <a:rPr lang="en-US" sz="1600" b="1" dirty="0" err="1">
                <a:solidFill>
                  <a:srgbClr val="000090"/>
                </a:solidFill>
              </a:rPr>
              <a:t>lunga</a:t>
            </a:r>
            <a:r>
              <a:rPr lang="en-US" sz="1600" b="1" dirty="0">
                <a:solidFill>
                  <a:srgbClr val="000090"/>
                </a:solidFill>
              </a:rPr>
              <a:t> </a:t>
            </a:r>
            <a:r>
              <a:rPr lang="en-US" sz="1600" b="1" dirty="0" err="1">
                <a:solidFill>
                  <a:srgbClr val="000090"/>
                </a:solidFill>
              </a:rPr>
              <a:t>durata</a:t>
            </a:r>
            <a:r>
              <a:rPr lang="en-US" sz="1600" b="1" dirty="0">
                <a:solidFill>
                  <a:srgbClr val="000090"/>
                </a:solidFill>
              </a:rPr>
              <a:t> di </a:t>
            </a:r>
            <a:r>
              <a:rPr lang="en-US" sz="1600" b="1" dirty="0" err="1">
                <a:solidFill>
                  <a:srgbClr val="000090"/>
                </a:solidFill>
              </a:rPr>
              <a:t>azione</a:t>
            </a:r>
            <a:r>
              <a:rPr lang="en-US" sz="1600" b="1" dirty="0">
                <a:solidFill>
                  <a:srgbClr val="000090"/>
                </a:solidFill>
              </a:rPr>
              <a:t>-per </a:t>
            </a:r>
            <a:r>
              <a:rPr lang="en-US" sz="1600" b="1" dirty="0" err="1">
                <a:solidFill>
                  <a:srgbClr val="000090"/>
                </a:solidFill>
              </a:rPr>
              <a:t>os</a:t>
            </a:r>
            <a:endParaRPr lang="en-US" sz="1600" b="1" dirty="0">
              <a:solidFill>
                <a:srgbClr val="000090"/>
              </a:solidFill>
            </a:endParaRPr>
          </a:p>
        </p:txBody>
      </p:sp>
      <p:sp useBgFill="1">
        <p:nvSpPr>
          <p:cNvPr id="7" name="Rectangle 6"/>
          <p:cNvSpPr/>
          <p:nvPr/>
        </p:nvSpPr>
        <p:spPr>
          <a:xfrm>
            <a:off x="2123728" y="5229200"/>
            <a:ext cx="2520280" cy="720080"/>
          </a:xfrm>
          <a:prstGeom prst="rect">
            <a:avLst/>
          </a:prstGeom>
          <a:ln>
            <a:noFill/>
          </a:ln>
          <a:effectLst>
            <a:outerShdw dir="15300000" sx="0" sy="0" rotWithShape="0">
              <a:srgbClr val="4E3B30"/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/>
          <p:cNvSpPr/>
          <p:nvPr/>
        </p:nvSpPr>
        <p:spPr>
          <a:xfrm>
            <a:off x="2051720" y="5877272"/>
            <a:ext cx="1872208" cy="432048"/>
          </a:xfrm>
          <a:prstGeom prst="rect">
            <a:avLst/>
          </a:prstGeom>
          <a:ln>
            <a:noFill/>
          </a:ln>
          <a:effectLst>
            <a:outerShdw dir="13500000" sx="0" sy="0" kx="2700000" rotWithShape="0">
              <a:srgbClr val="000000"/>
            </a:outerShdw>
          </a:effectLst>
          <a:scene3d>
            <a:camera prst="orthographicFront"/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2123728" y="6165304"/>
            <a:ext cx="648072" cy="360040"/>
          </a:xfrm>
          <a:prstGeom prst="rect">
            <a:avLst/>
          </a:prstGeom>
          <a:ln>
            <a:noFill/>
          </a:ln>
          <a:effectLst>
            <a:outerShdw dist="50800" dir="18900000" sx="0" sy="0" rotWithShape="0">
              <a:srgbClr val="4E3B30"/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608" y="5420449"/>
            <a:ext cx="2040384" cy="96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21048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it-IT" b="1" dirty="0"/>
              <a:t>Pillola del Giorno DOPO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340768"/>
            <a:ext cx="8686800" cy="43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dirty="0"/>
              <a:t>In passato veniva usata la pillola anticoncezionale ad alti dosaggi</a:t>
            </a:r>
            <a:endParaRPr lang="it-IT" sz="2400" dirty="0"/>
          </a:p>
          <a:p>
            <a:pPr marL="0" indent="0">
              <a:buNone/>
            </a:pPr>
            <a:endParaRPr lang="it-IT" sz="20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844824"/>
            <a:ext cx="2061406" cy="1440160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1331640" y="3429000"/>
            <a:ext cx="1616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/>
              <a:t>Levonorgestrel</a:t>
            </a:r>
            <a:endParaRPr lang="it-IT" b="1" dirty="0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1916832"/>
            <a:ext cx="2448272" cy="1558860"/>
          </a:xfrm>
          <a:prstGeom prst="rect">
            <a:avLst/>
          </a:prstGeom>
        </p:spPr>
      </p:pic>
      <p:sp>
        <p:nvSpPr>
          <p:cNvPr id="15" name="CasellaDiTesto 14"/>
          <p:cNvSpPr txBox="1"/>
          <p:nvPr/>
        </p:nvSpPr>
        <p:spPr>
          <a:xfrm>
            <a:off x="4860032" y="3429000"/>
            <a:ext cx="1823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/>
              <a:t>Ulipristal</a:t>
            </a:r>
            <a:r>
              <a:rPr lang="it-IT" b="1" dirty="0"/>
              <a:t> acetato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395536" y="3933056"/>
            <a:ext cx="78635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/>
              <a:t>Levonorgestrel</a:t>
            </a:r>
            <a:r>
              <a:rPr lang="it-IT" b="1" dirty="0"/>
              <a:t> è un agonista progestinico ed è presente in numerose preparazioni anticoncezionali ma usato anche come anticoncezionale di urgenza se assunto entro le 72 ore.</a:t>
            </a:r>
          </a:p>
          <a:p>
            <a:pPr algn="just"/>
            <a:endParaRPr lang="it-IT" b="1" dirty="0"/>
          </a:p>
          <a:p>
            <a:pPr algn="just"/>
            <a:r>
              <a:rPr lang="it-IT" b="1" dirty="0"/>
              <a:t>L’</a:t>
            </a:r>
            <a:r>
              <a:rPr lang="it-IT" b="1" dirty="0" err="1"/>
              <a:t>ulipristal</a:t>
            </a:r>
            <a:r>
              <a:rPr lang="it-IT" b="1" dirty="0"/>
              <a:t> acetato appartiene alla classe dei modulatori selettivi del recettore del progesterone, e agisce come contraccettivo d'emergenza principalmente spostando il picco dell'ormone </a:t>
            </a:r>
            <a:r>
              <a:rPr lang="it-IT" b="1" dirty="0" err="1"/>
              <a:t>luteinizzante</a:t>
            </a:r>
            <a:r>
              <a:rPr lang="it-IT" b="1" dirty="0"/>
              <a:t> (LH) che precede l'ovulazione, riuscendo quindi evitarla, va assunto entro 5 giorni. Risulta essere più efficace rispetto al </a:t>
            </a:r>
            <a:r>
              <a:rPr lang="it-IT" b="1" dirty="0" err="1"/>
              <a:t>levonorgestrel</a:t>
            </a:r>
            <a:r>
              <a:rPr lang="it-IT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1697029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it-IT" b="1" dirty="0"/>
              <a:t>ANTIPROGESTINICI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340768"/>
            <a:ext cx="8686800" cy="23762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sz="2000" dirty="0"/>
              <a:t>Bloccano il recettore progestinico:</a:t>
            </a:r>
          </a:p>
          <a:p>
            <a:pPr algn="just"/>
            <a:r>
              <a:rPr lang="it-IT" sz="2000" dirty="0"/>
              <a:t>nella ipofisi o nell’ipotalamo prevenendo l’ovulazione durante il periodo follicolare;</a:t>
            </a:r>
          </a:p>
          <a:p>
            <a:pPr algn="just"/>
            <a:r>
              <a:rPr lang="it-IT" sz="2000" dirty="0"/>
              <a:t>nell’utero con rilascio di prostaglandine dall’endometrio </a:t>
            </a:r>
            <a:r>
              <a:rPr lang="en-US" sz="2000" dirty="0" err="1"/>
              <a:t>inducendo</a:t>
            </a:r>
            <a:r>
              <a:rPr lang="en-US" sz="2000" dirty="0"/>
              <a:t> </a:t>
            </a:r>
            <a:r>
              <a:rPr lang="en-US" sz="2000" dirty="0" err="1"/>
              <a:t>così</a:t>
            </a:r>
            <a:r>
              <a:rPr lang="en-US" sz="2000" dirty="0"/>
              <a:t> la </a:t>
            </a:r>
            <a:r>
              <a:rPr lang="en-US" sz="2000" dirty="0" err="1"/>
              <a:t>mestruazione</a:t>
            </a:r>
            <a:r>
              <a:rPr lang="en-US" sz="2000" dirty="0"/>
              <a:t>;</a:t>
            </a:r>
          </a:p>
          <a:p>
            <a:pPr algn="just"/>
            <a:r>
              <a:rPr lang="it-IT" sz="2000" dirty="0"/>
              <a:t>nell’utero favorendo la rottura del corpo luteo, la motilità uterina ed il distacco dell’embrione bloccando la gravidanza (entro 2 mesi).</a:t>
            </a:r>
          </a:p>
          <a:p>
            <a:pPr marL="0" indent="0">
              <a:buNone/>
            </a:pPr>
            <a:endParaRPr lang="it-IT" sz="2400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2888338"/>
              </p:ext>
            </p:extLst>
          </p:nvPr>
        </p:nvGraphicFramePr>
        <p:xfrm>
          <a:off x="1480244" y="3645024"/>
          <a:ext cx="2151063" cy="151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083" name="CS ChemDraw Drawing" r:id="rId3" imgW="2247900" imgH="1600200" progId="">
                  <p:embed/>
                </p:oleObj>
              </mc:Choice>
              <mc:Fallback>
                <p:oleObj name="CS ChemDraw Drawing" r:id="rId3" imgW="2247900" imgH="16002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244" y="3645024"/>
                        <a:ext cx="2151063" cy="1514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971600" y="5312828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MIFEPRISTONE (Ru486)</a:t>
            </a:r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1455216"/>
              </p:ext>
            </p:extLst>
          </p:nvPr>
        </p:nvGraphicFramePr>
        <p:xfrm>
          <a:off x="5364088" y="3975376"/>
          <a:ext cx="2011363" cy="121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084" name="CS ChemDraw Drawing" r:id="rId5" imgW="2108200" imgH="1282700" progId="">
                  <p:embed/>
                </p:oleObj>
              </mc:Choice>
              <mc:Fallback>
                <p:oleObj name="CS ChemDraw Drawing" r:id="rId5" imgW="2108200" imgH="12827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3975376"/>
                        <a:ext cx="2011363" cy="1217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4860032" y="5313801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ETINILNORGESTRIENONE (R-2323)</a:t>
            </a:r>
          </a:p>
        </p:txBody>
      </p:sp>
      <p:sp>
        <p:nvSpPr>
          <p:cNvPr id="10" name="Segnaposto contenuto 2"/>
          <p:cNvSpPr txBox="1">
            <a:spLocks/>
          </p:cNvSpPr>
          <p:nvPr/>
        </p:nvSpPr>
        <p:spPr>
          <a:xfrm>
            <a:off x="5508104" y="6094988"/>
            <a:ext cx="1872208" cy="43035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/>
              <a:buNone/>
            </a:pPr>
            <a:r>
              <a:rPr lang="it-IT" sz="1600" dirty="0"/>
              <a:t>SPERIMENTAZIONE</a:t>
            </a:r>
          </a:p>
        </p:txBody>
      </p:sp>
      <p:sp>
        <p:nvSpPr>
          <p:cNvPr id="11" name="Freccia a destra 10"/>
          <p:cNvSpPr/>
          <p:nvPr/>
        </p:nvSpPr>
        <p:spPr>
          <a:xfrm rot="5400000">
            <a:off x="2286904" y="5720108"/>
            <a:ext cx="474640" cy="21602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egnaposto contenuto 2"/>
          <p:cNvSpPr txBox="1">
            <a:spLocks/>
          </p:cNvSpPr>
          <p:nvPr/>
        </p:nvSpPr>
        <p:spPr>
          <a:xfrm>
            <a:off x="1588120" y="6094988"/>
            <a:ext cx="1872208" cy="430356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600" dirty="0"/>
              <a:t>ANCHE PER LA CURA DI TUMORI ENDOCRINI</a:t>
            </a:r>
          </a:p>
        </p:txBody>
      </p:sp>
      <p:sp>
        <p:nvSpPr>
          <p:cNvPr id="13" name="Freccia a destra 12"/>
          <p:cNvSpPr/>
          <p:nvPr/>
        </p:nvSpPr>
        <p:spPr>
          <a:xfrm rot="5400000">
            <a:off x="6206888" y="5720108"/>
            <a:ext cx="474640" cy="21602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966323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b="1" dirty="0"/>
              <a:t>corticosteroidi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b="1" dirty="0" err="1"/>
              <a:t>Mineralcorticoidi</a:t>
            </a:r>
            <a:r>
              <a:rPr lang="it-IT" sz="2400" dirty="0"/>
              <a:t>: equilibrio idrico-salino;</a:t>
            </a:r>
          </a:p>
          <a:p>
            <a:pPr algn="just"/>
            <a:r>
              <a:rPr lang="it-IT" sz="2400" b="1" dirty="0" err="1"/>
              <a:t>Glucocorticoidi</a:t>
            </a:r>
            <a:r>
              <a:rPr lang="it-IT" sz="2400" dirty="0"/>
              <a:t>: regolano biosintesi e metabolismo di carboidrati, lipidi e proteine ed influenzano il bilancio idrico e degli elettroliti (effetto </a:t>
            </a:r>
            <a:r>
              <a:rPr lang="it-IT" sz="2400" dirty="0" err="1"/>
              <a:t>mineralcorticoide</a:t>
            </a:r>
            <a:r>
              <a:rPr lang="it-IT" sz="2400" dirty="0"/>
              <a:t>). Incidono sulle funzioni del sistema immunitario, sulle risposte infiammatorie </a:t>
            </a:r>
            <a:r>
              <a:rPr lang="en-US" sz="2400" dirty="0"/>
              <a:t>e </a:t>
            </a:r>
            <a:r>
              <a:rPr lang="en-US" sz="2400" dirty="0" err="1"/>
              <a:t>sulla</a:t>
            </a:r>
            <a:r>
              <a:rPr lang="en-US" sz="2400" dirty="0"/>
              <a:t> </a:t>
            </a:r>
            <a:r>
              <a:rPr lang="en-US" sz="2400" dirty="0" err="1"/>
              <a:t>crescita</a:t>
            </a:r>
            <a:r>
              <a:rPr lang="en-US" sz="2400" dirty="0"/>
              <a:t> </a:t>
            </a:r>
            <a:r>
              <a:rPr lang="en-US" sz="2400" dirty="0" err="1"/>
              <a:t>cellulare</a:t>
            </a:r>
            <a:r>
              <a:rPr lang="en-US" sz="2400" dirty="0"/>
              <a:t>. </a:t>
            </a:r>
            <a:r>
              <a:rPr lang="en-US" sz="2400" dirty="0" err="1"/>
              <a:t>Inibiscono</a:t>
            </a:r>
            <a:r>
              <a:rPr lang="en-US" sz="2400" dirty="0"/>
              <a:t> la </a:t>
            </a:r>
            <a:r>
              <a:rPr lang="en-US" sz="2400" dirty="0" err="1"/>
              <a:t>fosfolipasi</a:t>
            </a:r>
            <a:r>
              <a:rPr lang="en-US" sz="2400" dirty="0"/>
              <a:t> A</a:t>
            </a:r>
            <a:r>
              <a:rPr lang="en-US" sz="2400" baseline="-25000" dirty="0"/>
              <a:t>2</a:t>
            </a:r>
            <a:r>
              <a:rPr lang="en-US" sz="2400" dirty="0"/>
              <a:t> </a:t>
            </a:r>
            <a:r>
              <a:rPr lang="en-US" sz="2400" dirty="0" err="1"/>
              <a:t>mediante</a:t>
            </a:r>
            <a:r>
              <a:rPr lang="en-US" sz="2400" dirty="0"/>
              <a:t> la </a:t>
            </a:r>
            <a:r>
              <a:rPr lang="en-US" sz="2400" dirty="0" err="1"/>
              <a:t>produzione</a:t>
            </a:r>
            <a:r>
              <a:rPr lang="en-US" sz="2400" dirty="0"/>
              <a:t> di </a:t>
            </a:r>
            <a:r>
              <a:rPr lang="en-US" sz="2400" dirty="0" err="1"/>
              <a:t>Lipocortina</a:t>
            </a:r>
            <a:r>
              <a:rPr lang="en-US" sz="2400" dirty="0"/>
              <a:t>.</a:t>
            </a:r>
            <a:endParaRPr lang="it-IT" sz="2400" dirty="0"/>
          </a:p>
          <a:p>
            <a:pPr marL="0" indent="0" algn="just">
              <a:buNone/>
            </a:pPr>
            <a:endParaRPr lang="it-IT" sz="2400" dirty="0"/>
          </a:p>
          <a:p>
            <a:pPr marL="0" indent="0" algn="just">
              <a:buNone/>
            </a:pPr>
            <a:r>
              <a:rPr lang="it-IT" sz="2400" dirty="0"/>
              <a:t>Vengono entrambi prodotti nel surrene. I </a:t>
            </a:r>
            <a:r>
              <a:rPr lang="it-IT" sz="2400" dirty="0" err="1"/>
              <a:t>mineralcorticoidi</a:t>
            </a:r>
            <a:r>
              <a:rPr lang="it-IT" sz="2400" dirty="0"/>
              <a:t> nella parte glomerulare, mentre i </a:t>
            </a:r>
            <a:r>
              <a:rPr lang="it-IT" sz="2400" dirty="0" err="1"/>
              <a:t>glucocorticoidi</a:t>
            </a:r>
            <a:r>
              <a:rPr lang="it-IT" sz="2400" dirty="0"/>
              <a:t> in quella fascicolata.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47178057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 err="1"/>
              <a:t>mineralcorticoidi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052736"/>
            <a:ext cx="86868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I  </a:t>
            </a:r>
            <a:r>
              <a:rPr lang="it-IT" dirty="0" err="1"/>
              <a:t>mineralcorticoidi</a:t>
            </a:r>
            <a:r>
              <a:rPr lang="it-IT" dirty="0"/>
              <a:t> naturali sono: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sz="2000" dirty="0"/>
          </a:p>
          <a:p>
            <a:pPr marL="0" indent="0">
              <a:buNone/>
            </a:pPr>
            <a:r>
              <a:rPr lang="it-IT" sz="2000" dirty="0"/>
              <a:t>Utilizzati in terapie sostitutive quando ci sono disfunzioni alla ghiandola surrenale (morbo di Addison) e nell’ipotensione.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1750948"/>
              </p:ext>
            </p:extLst>
          </p:nvPr>
        </p:nvGraphicFramePr>
        <p:xfrm>
          <a:off x="1403648" y="1844824"/>
          <a:ext cx="191135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993" name="CS ChemDraw Drawing" r:id="rId3" imgW="2006600" imgH="1663700" progId="">
                  <p:embed/>
                </p:oleObj>
              </mc:Choice>
              <mc:Fallback>
                <p:oleObj name="CS ChemDraw Drawing" r:id="rId3" imgW="2006600" imgH="1663700" progId="">
                  <p:embed/>
                  <p:pic>
                    <p:nvPicPr>
                      <p:cNvPr id="0" name="Picture 6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1844824"/>
                        <a:ext cx="1911350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5930410"/>
              </p:ext>
            </p:extLst>
          </p:nvPr>
        </p:nvGraphicFramePr>
        <p:xfrm>
          <a:off x="2213769" y="4005064"/>
          <a:ext cx="4716462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994" name="CS ChemDraw Drawing" r:id="rId5" imgW="4940300" imgH="1663700" progId="">
                  <p:embed/>
                </p:oleObj>
              </mc:Choice>
              <mc:Fallback>
                <p:oleObj name="CS ChemDraw Drawing" r:id="rId5" imgW="4940300" imgH="1663700" progId="">
                  <p:embed/>
                  <p:pic>
                    <p:nvPicPr>
                      <p:cNvPr id="0" name="Picture 6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3769" y="4005064"/>
                        <a:ext cx="4716462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2056952"/>
              </p:ext>
            </p:extLst>
          </p:nvPr>
        </p:nvGraphicFramePr>
        <p:xfrm>
          <a:off x="5436096" y="1844824"/>
          <a:ext cx="191135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995" name="CS ChemDraw Drawing" r:id="rId7" imgW="2006600" imgH="1663700" progId="">
                  <p:embed/>
                </p:oleObj>
              </mc:Choice>
              <mc:Fallback>
                <p:oleObj name="CS ChemDraw Drawing" r:id="rId7" imgW="2006600" imgH="1663700" progId="">
                  <p:embed/>
                  <p:pic>
                    <p:nvPicPr>
                      <p:cNvPr id="0" name="Picture 6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1844824"/>
                        <a:ext cx="1911350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755576" y="3573016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CORTICOSTERONE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4860032" y="357301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11-DESOSSICORTICOSTERONE (DOC)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843808" y="5733256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ALDOSTERONE</a:t>
            </a:r>
          </a:p>
        </p:txBody>
      </p:sp>
    </p:spTree>
    <p:extLst>
      <p:ext uri="{BB962C8B-B14F-4D97-AF65-F5344CB8AC3E}">
        <p14:creationId xmlns:p14="http://schemas.microsoft.com/office/powerpoint/2010/main" val="3852675264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 descr="http://sphotos-a.xx.fbcdn.net/hphotos-ash3/p480x480/545345_547300285287119_534350299_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28721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RUOLO FISIOLOGICO DEL ALDOSTERONE</a:t>
            </a:r>
          </a:p>
        </p:txBody>
      </p:sp>
    </p:spTree>
    <p:extLst>
      <p:ext uri="{BB962C8B-B14F-4D97-AF65-F5344CB8AC3E}">
        <p14:creationId xmlns:p14="http://schemas.microsoft.com/office/powerpoint/2010/main" val="2333368143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b="1" dirty="0" err="1"/>
              <a:t>GlUcocorticoidi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273756"/>
            <a:ext cx="8686800" cy="2443276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I </a:t>
            </a:r>
            <a:r>
              <a:rPr lang="it-IT" dirty="0" err="1"/>
              <a:t>glucocorticoidi</a:t>
            </a:r>
            <a:r>
              <a:rPr lang="it-IT" dirty="0"/>
              <a:t> naturali sono: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563189"/>
              </p:ext>
            </p:extLst>
          </p:nvPr>
        </p:nvGraphicFramePr>
        <p:xfrm>
          <a:off x="1534021" y="2204864"/>
          <a:ext cx="19589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724" name="CS ChemDraw Drawing" r:id="rId3" imgW="2057400" imgH="1663700" progId="">
                  <p:embed/>
                </p:oleObj>
              </mc:Choice>
              <mc:Fallback>
                <p:oleObj name="CS ChemDraw Drawing" r:id="rId3" imgW="2057400" imgH="1663700" progId="">
                  <p:embed/>
                  <p:pic>
                    <p:nvPicPr>
                      <p:cNvPr id="0" name="Picture 4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4021" y="2204864"/>
                        <a:ext cx="19589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5560313"/>
              </p:ext>
            </p:extLst>
          </p:nvPr>
        </p:nvGraphicFramePr>
        <p:xfrm>
          <a:off x="5567858" y="2204864"/>
          <a:ext cx="1957388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725" name="CS ChemDraw Drawing" r:id="rId5" imgW="2057400" imgH="1663700" progId="">
                  <p:embed/>
                </p:oleObj>
              </mc:Choice>
              <mc:Fallback>
                <p:oleObj name="CS ChemDraw Drawing" r:id="rId5" imgW="2057400" imgH="1663700" progId="">
                  <p:embed/>
                  <p:pic>
                    <p:nvPicPr>
                      <p:cNvPr id="0" name="Picture 4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7858" y="2204864"/>
                        <a:ext cx="1957388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1043608" y="3933056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CORTISONE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076756" y="3933056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IDROCORTISONE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3608" y="4869160"/>
            <a:ext cx="6875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Si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differenziano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dai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Mineralcorticoidi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per la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presenza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di un OH in 17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Symbol" charset="2"/>
                <a:cs typeface="Symbol" charset="2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456176130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b="1" dirty="0"/>
              <a:t>Effetti fisiologici </a:t>
            </a:r>
            <a:r>
              <a:rPr lang="it-IT" b="1" dirty="0" err="1"/>
              <a:t>glUcocorticosteroidi</a:t>
            </a:r>
            <a:endParaRPr lang="en-US" b="1" dirty="0"/>
          </a:p>
        </p:txBody>
      </p:sp>
      <p:sp>
        <p:nvSpPr>
          <p:cNvPr id="4" name="Segnaposto contenuto 2"/>
          <p:cNvSpPr txBox="1">
            <a:spLocks/>
          </p:cNvSpPr>
          <p:nvPr/>
        </p:nvSpPr>
        <p:spPr>
          <a:xfrm>
            <a:off x="323528" y="1484784"/>
            <a:ext cx="8686800" cy="5040560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2000" dirty="0"/>
              <a:t>Mantenimento dei livelli ematici di glucosio. Come per esempio aumentando i livelli di piruvato </a:t>
            </a:r>
            <a:r>
              <a:rPr lang="it-IT" sz="2000" dirty="0" err="1"/>
              <a:t>chinasi</a:t>
            </a:r>
            <a:r>
              <a:rPr lang="it-IT" sz="2000" dirty="0"/>
              <a:t> e carbossilasi nella </a:t>
            </a:r>
            <a:r>
              <a:rPr lang="it-IT" sz="2000" dirty="0" err="1"/>
              <a:t>gluconeogenesi</a:t>
            </a:r>
            <a:r>
              <a:rPr lang="it-IT" sz="2000" dirty="0"/>
              <a:t>.</a:t>
            </a:r>
          </a:p>
          <a:p>
            <a:pPr algn="just"/>
            <a:endParaRPr lang="it-IT" sz="2000" dirty="0"/>
          </a:p>
          <a:p>
            <a:pPr algn="just"/>
            <a:endParaRPr lang="it-IT" sz="2000" dirty="0"/>
          </a:p>
          <a:p>
            <a:pPr algn="just"/>
            <a:endParaRPr lang="it-IT" sz="2000" dirty="0"/>
          </a:p>
          <a:p>
            <a:pPr algn="just"/>
            <a:endParaRPr lang="it-IT" sz="2000" dirty="0"/>
          </a:p>
          <a:p>
            <a:pPr algn="just"/>
            <a:endParaRPr lang="it-IT" sz="2000" dirty="0"/>
          </a:p>
          <a:p>
            <a:pPr algn="just"/>
            <a:endParaRPr lang="it-IT" sz="2000" dirty="0"/>
          </a:p>
          <a:p>
            <a:pPr algn="just"/>
            <a:r>
              <a:rPr lang="it-IT" sz="2000" dirty="0"/>
              <a:t>Prevenzione, riduzione degli eventi infiammatori stimolando la produzione di </a:t>
            </a:r>
            <a:r>
              <a:rPr lang="it-IT" sz="2000" b="1" dirty="0" err="1"/>
              <a:t>lipocortina</a:t>
            </a:r>
            <a:r>
              <a:rPr lang="it-IT" sz="2000" dirty="0"/>
              <a:t> che inibisce l’attività della </a:t>
            </a:r>
            <a:r>
              <a:rPr lang="it-IT" sz="2000" dirty="0" err="1"/>
              <a:t>fosfolipasi</a:t>
            </a:r>
            <a:r>
              <a:rPr lang="it-IT" sz="2000" dirty="0"/>
              <a:t> A</a:t>
            </a:r>
            <a:r>
              <a:rPr lang="it-IT" sz="2000" baseline="-25000" dirty="0"/>
              <a:t>2</a:t>
            </a:r>
            <a:r>
              <a:rPr lang="it-IT" sz="2000" dirty="0"/>
              <a:t>.</a:t>
            </a:r>
          </a:p>
          <a:p>
            <a:pPr algn="just"/>
            <a:r>
              <a:rPr lang="it-IT" sz="2000" dirty="0"/>
              <a:t>Aumento del catabolismo proteico e diminuzione della sintesi proteica.</a:t>
            </a:r>
          </a:p>
          <a:p>
            <a:pPr algn="just"/>
            <a:r>
              <a:rPr lang="it-IT" sz="2000" dirty="0"/>
              <a:t>Inibizione della sintesi di IL-1 nei macrofagi, interferendo con la maturazione di linfociti B (Ab).</a:t>
            </a:r>
          </a:p>
          <a:p>
            <a:pPr algn="just"/>
            <a:r>
              <a:rPr lang="it-IT" sz="2000" dirty="0"/>
              <a:t>Diminuzione dell’assorbimento del calcio e azione catabolica diretta sul tessuto osseo.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32856"/>
            <a:ext cx="6845053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677113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260648"/>
            <a:ext cx="8668072" cy="6507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3600" b="1" dirty="0"/>
              <a:t>Attività antiflogistica dei </a:t>
            </a:r>
            <a:r>
              <a:rPr lang="it-IT" sz="3600" b="1" dirty="0" err="1"/>
              <a:t>glucocorticoidi</a:t>
            </a:r>
            <a:endParaRPr lang="it-IT" sz="3600" b="1" dirty="0"/>
          </a:p>
        </p:txBody>
      </p:sp>
      <p:pic>
        <p:nvPicPr>
          <p:cNvPr id="89090" name="Picture 2" descr="http://www.springerimages.com/img/Images/BMC/VOL=2008.5/ISU=1/ART=146/MediaObjects/MEDIUM_12986_2008_Article_146_Fig3_HTM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15" y="1196752"/>
            <a:ext cx="3812662" cy="483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6179538"/>
            <a:ext cx="7884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660066"/>
                </a:solidFill>
              </a:rPr>
              <a:t>Inibiscono</a:t>
            </a:r>
            <a:r>
              <a:rPr lang="en-US" b="1" dirty="0">
                <a:solidFill>
                  <a:srgbClr val="660066"/>
                </a:solidFill>
              </a:rPr>
              <a:t> la </a:t>
            </a:r>
            <a:r>
              <a:rPr lang="en-US" b="1" dirty="0" err="1">
                <a:solidFill>
                  <a:srgbClr val="660066"/>
                </a:solidFill>
              </a:rPr>
              <a:t>cascata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dell’acido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arachidonico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più</a:t>
            </a:r>
            <a:r>
              <a:rPr lang="en-US" b="1" dirty="0">
                <a:solidFill>
                  <a:srgbClr val="660066"/>
                </a:solidFill>
              </a:rPr>
              <a:t> a </a:t>
            </a:r>
            <a:r>
              <a:rPr lang="en-US" b="1" dirty="0" err="1">
                <a:solidFill>
                  <a:srgbClr val="660066"/>
                </a:solidFill>
              </a:rPr>
              <a:t>monte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rispetto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ai</a:t>
            </a:r>
            <a:r>
              <a:rPr lang="en-US" b="1" dirty="0">
                <a:solidFill>
                  <a:srgbClr val="660066"/>
                </a:solidFill>
              </a:rPr>
              <a:t> FANS, </a:t>
            </a:r>
            <a:r>
              <a:rPr lang="en-US" b="1" dirty="0" err="1">
                <a:solidFill>
                  <a:srgbClr val="660066"/>
                </a:solidFill>
              </a:rPr>
              <a:t>prevenendo</a:t>
            </a:r>
            <a:r>
              <a:rPr lang="en-US" b="1" dirty="0">
                <a:solidFill>
                  <a:srgbClr val="660066"/>
                </a:solidFill>
              </a:rPr>
              <a:t> la </a:t>
            </a:r>
            <a:r>
              <a:rPr lang="en-US" b="1" dirty="0" err="1">
                <a:solidFill>
                  <a:srgbClr val="660066"/>
                </a:solidFill>
              </a:rPr>
              <a:t>formazione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sia</a:t>
            </a:r>
            <a:r>
              <a:rPr lang="en-US" b="1" dirty="0">
                <a:solidFill>
                  <a:srgbClr val="660066"/>
                </a:solidFill>
              </a:rPr>
              <a:t> di </a:t>
            </a:r>
            <a:r>
              <a:rPr lang="en-US" b="1" dirty="0" err="1">
                <a:solidFill>
                  <a:srgbClr val="660066"/>
                </a:solidFill>
              </a:rPr>
              <a:t>prostaglandine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che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leucotrieni</a:t>
            </a:r>
            <a:r>
              <a:rPr lang="en-US" b="1" dirty="0">
                <a:solidFill>
                  <a:srgbClr val="660066"/>
                </a:solidFill>
              </a:rPr>
              <a:t> (</a:t>
            </a:r>
            <a:r>
              <a:rPr lang="en-US" b="1" dirty="0" err="1">
                <a:solidFill>
                  <a:srgbClr val="660066"/>
                </a:solidFill>
              </a:rPr>
              <a:t>broncostrittori</a:t>
            </a:r>
            <a:r>
              <a:rPr lang="en-US" b="1" dirty="0">
                <a:solidFill>
                  <a:srgbClr val="660066"/>
                </a:solidFill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811516489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dirty="0"/>
              <a:t>Impieghi terapeutici </a:t>
            </a:r>
            <a:r>
              <a:rPr lang="it-IT" dirty="0" err="1"/>
              <a:t>glUcocorticoidi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916832"/>
            <a:ext cx="8686800" cy="4525963"/>
          </a:xfrm>
        </p:spPr>
        <p:txBody>
          <a:bodyPr/>
          <a:lstStyle/>
          <a:p>
            <a:r>
              <a:rPr lang="it-IT" dirty="0"/>
              <a:t>Terapia sostitutiva</a:t>
            </a:r>
          </a:p>
          <a:p>
            <a:r>
              <a:rPr lang="it-IT" dirty="0"/>
              <a:t>Terapia antiflogistica</a:t>
            </a:r>
            <a:r>
              <a:rPr lang="en-US" dirty="0"/>
              <a:t>:   - </a:t>
            </a:r>
            <a:r>
              <a:rPr lang="en-US" dirty="0" err="1"/>
              <a:t>uso</a:t>
            </a:r>
            <a:r>
              <a:rPr lang="en-US" dirty="0"/>
              <a:t> </a:t>
            </a:r>
            <a:r>
              <a:rPr lang="en-US" dirty="0" err="1"/>
              <a:t>topico</a:t>
            </a:r>
            <a:endParaRPr lang="en-US" dirty="0"/>
          </a:p>
          <a:p>
            <a:pPr marL="0" indent="0" algn="just">
              <a:buNone/>
            </a:pPr>
            <a:r>
              <a:rPr lang="it-IT" dirty="0"/>
              <a:t>                                     - uso sistemico (malattie del collagene, allergiche, ematologiche, del fegato, dell’intestino, etc.)</a:t>
            </a:r>
          </a:p>
        </p:txBody>
      </p:sp>
    </p:spTree>
    <p:extLst>
      <p:ext uri="{BB962C8B-B14F-4D97-AF65-F5344CB8AC3E}">
        <p14:creationId xmlns:p14="http://schemas.microsoft.com/office/powerpoint/2010/main" val="2215068548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b="1" dirty="0"/>
              <a:t>Effetti collaterali</a:t>
            </a:r>
            <a:endParaRPr lang="en-US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4238735"/>
              </p:ext>
            </p:extLst>
          </p:nvPr>
        </p:nvGraphicFramePr>
        <p:xfrm>
          <a:off x="1835696" y="4509120"/>
          <a:ext cx="5812335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3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/>
                        <a:t>ATTIV. MINERALCORTICOIDE</a:t>
                      </a:r>
                      <a:endParaRPr lang="en-US" sz="11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/>
                        <a:t>ATTIV. </a:t>
                      </a:r>
                      <a:r>
                        <a:rPr lang="it-IT" sz="1100" baseline="0" dirty="0"/>
                        <a:t>GLICOCORTICOIDE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ALDOSTERONE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10000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50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DOC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100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1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CORTICOSTERONE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15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50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CORTISONE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5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100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IDROCORTISONE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10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/>
                        <a:t>150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Segnaposto contenuto 2"/>
          <p:cNvSpPr txBox="1">
            <a:spLocks/>
          </p:cNvSpPr>
          <p:nvPr/>
        </p:nvSpPr>
        <p:spPr>
          <a:xfrm>
            <a:off x="323528" y="1052736"/>
            <a:ext cx="8686800" cy="61206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/>
              <a:buNone/>
            </a:pPr>
            <a:r>
              <a:rPr lang="it-IT" sz="1800" dirty="0"/>
              <a:t>Effetti collaterali </a:t>
            </a:r>
            <a:r>
              <a:rPr lang="it-IT" sz="1800" dirty="0" err="1"/>
              <a:t>glicocorticoidi</a:t>
            </a:r>
            <a:r>
              <a:rPr lang="it-IT" sz="1800" dirty="0"/>
              <a:t> come antiinfiammatori:</a:t>
            </a:r>
          </a:p>
          <a:p>
            <a:pPr algn="just"/>
            <a:r>
              <a:rPr lang="it-IT" sz="1800" dirty="0"/>
              <a:t>Azione sul metabolismo glucidico</a:t>
            </a:r>
          </a:p>
          <a:p>
            <a:pPr algn="just"/>
            <a:r>
              <a:rPr lang="it-IT" sz="1800" dirty="0"/>
              <a:t>Ulcera peptica</a:t>
            </a:r>
          </a:p>
          <a:p>
            <a:pPr algn="just"/>
            <a:r>
              <a:rPr lang="it-IT" sz="1800" dirty="0"/>
              <a:t>Osteoporosi</a:t>
            </a:r>
          </a:p>
          <a:p>
            <a:pPr algn="just"/>
            <a:r>
              <a:rPr lang="it-IT" sz="1800" dirty="0"/>
              <a:t>Aumentata sensibilità alle infezioni</a:t>
            </a:r>
          </a:p>
          <a:p>
            <a:pPr algn="just"/>
            <a:r>
              <a:rPr lang="it-IT" sz="1800" dirty="0"/>
              <a:t>Miopatie</a:t>
            </a:r>
          </a:p>
          <a:p>
            <a:pPr algn="just"/>
            <a:r>
              <a:rPr lang="it-IT" sz="1800" dirty="0"/>
              <a:t>Sindrome di </a:t>
            </a:r>
            <a:r>
              <a:rPr lang="it-IT" sz="1800" dirty="0" err="1"/>
              <a:t>Cushing</a:t>
            </a:r>
            <a:endParaRPr lang="it-IT" sz="1800" dirty="0"/>
          </a:p>
          <a:p>
            <a:pPr algn="just"/>
            <a:r>
              <a:rPr lang="it-IT" sz="1800" dirty="0"/>
              <a:t>Disturbi del comportamento</a:t>
            </a:r>
          </a:p>
          <a:p>
            <a:pPr algn="just"/>
            <a:r>
              <a:rPr lang="it-IT" sz="1800" dirty="0"/>
              <a:t>Cataratta</a:t>
            </a:r>
          </a:p>
          <a:p>
            <a:pPr algn="just"/>
            <a:r>
              <a:rPr lang="it-IT" sz="1800" dirty="0"/>
              <a:t>Ritenzione idrica (effetto </a:t>
            </a:r>
            <a:r>
              <a:rPr lang="it-IT" sz="1800" dirty="0" err="1"/>
              <a:t>mineralcorticoide</a:t>
            </a:r>
            <a:r>
              <a:rPr lang="it-IT" sz="1800" dirty="0"/>
              <a:t>)</a:t>
            </a:r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r>
              <a:rPr lang="it-IT" sz="1800" dirty="0"/>
              <a:t>Si è cercato di lavorare sul nucleo </a:t>
            </a:r>
            <a:r>
              <a:rPr lang="it-IT" sz="1800" dirty="0" err="1"/>
              <a:t>glicocorticoide</a:t>
            </a:r>
            <a:r>
              <a:rPr lang="it-IT" sz="1800" dirty="0"/>
              <a:t> per potenziare l’attività antiinfiammatoria e diminuire quella </a:t>
            </a:r>
            <a:r>
              <a:rPr lang="it-IT" sz="1800" dirty="0" err="1"/>
              <a:t>mineralcorticoide</a:t>
            </a:r>
            <a:r>
              <a:rPr lang="it-IT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3864487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2130398"/>
              </p:ext>
            </p:extLst>
          </p:nvPr>
        </p:nvGraphicFramePr>
        <p:xfrm>
          <a:off x="3619686" y="220812"/>
          <a:ext cx="1957388" cy="173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1" name="CS ChemDraw Drawing" r:id="rId3" imgW="2057400" imgH="1828800" progId="">
                  <p:embed/>
                </p:oleObj>
              </mc:Choice>
              <mc:Fallback>
                <p:oleObj name="CS ChemDraw Drawing" r:id="rId3" imgW="2057400" imgH="1828800" progId="">
                  <p:embed/>
                  <p:pic>
                    <p:nvPicPr>
                      <p:cNvPr id="0" name="Picture 9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686" y="220812"/>
                        <a:ext cx="1957388" cy="1735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217110" y="1988839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PREDNISOLONE</a:t>
            </a: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8089700"/>
              </p:ext>
            </p:extLst>
          </p:nvPr>
        </p:nvGraphicFramePr>
        <p:xfrm>
          <a:off x="763960" y="297805"/>
          <a:ext cx="19589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2" name="CS ChemDraw Drawing" r:id="rId5" imgW="2057400" imgH="1663700" progId="">
                  <p:embed/>
                </p:oleObj>
              </mc:Choice>
              <mc:Fallback>
                <p:oleObj name="CS ChemDraw Drawing" r:id="rId5" imgW="2057400" imgH="1663700" progId="">
                  <p:embed/>
                  <p:pic>
                    <p:nvPicPr>
                      <p:cNvPr id="0" name="Picture 9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960" y="297805"/>
                        <a:ext cx="19589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3069313" y="1988839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METILPREDNISOLONE</a:t>
            </a:r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3509816"/>
              </p:ext>
            </p:extLst>
          </p:nvPr>
        </p:nvGraphicFramePr>
        <p:xfrm>
          <a:off x="6473825" y="297805"/>
          <a:ext cx="19589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3" name="CS ChemDraw Drawing" r:id="rId7" imgW="2057400" imgH="1663700" progId="">
                  <p:embed/>
                </p:oleObj>
              </mc:Choice>
              <mc:Fallback>
                <p:oleObj name="CS ChemDraw Drawing" r:id="rId7" imgW="2057400" imgH="1663700" progId="">
                  <p:embed/>
                  <p:pic>
                    <p:nvPicPr>
                      <p:cNvPr id="0" name="Picture 9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3825" y="297805"/>
                        <a:ext cx="19589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5976156" y="1988839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FLUDROCORTISONE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56840" y="4121797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16</a:t>
            </a:r>
            <a:r>
              <a:rPr lang="el-GR" sz="1200" dirty="0"/>
              <a:t>α</a:t>
            </a:r>
            <a:r>
              <a:rPr lang="it-IT" sz="1200" dirty="0"/>
              <a:t>-IDROSSIPREDNISOLONE</a:t>
            </a:r>
          </a:p>
        </p:txBody>
      </p:sp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8796421"/>
              </p:ext>
            </p:extLst>
          </p:nvPr>
        </p:nvGraphicFramePr>
        <p:xfrm>
          <a:off x="751949" y="2389981"/>
          <a:ext cx="20986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4" name="CS ChemDraw Drawing" r:id="rId9" imgW="2209800" imgH="1663700" progId="">
                  <p:embed/>
                </p:oleObj>
              </mc:Choice>
              <mc:Fallback>
                <p:oleObj name="CS ChemDraw Drawing" r:id="rId9" imgW="2209800" imgH="1663700" progId="">
                  <p:embed/>
                  <p:pic>
                    <p:nvPicPr>
                      <p:cNvPr id="0" name="Picture 9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1949" y="2389981"/>
                        <a:ext cx="20986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6293243"/>
              </p:ext>
            </p:extLst>
          </p:nvPr>
        </p:nvGraphicFramePr>
        <p:xfrm>
          <a:off x="763960" y="4555809"/>
          <a:ext cx="19589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5" name="CS ChemDraw Drawing" r:id="rId11" imgW="2057400" imgH="1663700" progId="">
                  <p:embed/>
                </p:oleObj>
              </mc:Choice>
              <mc:Fallback>
                <p:oleObj name="CS ChemDraw Drawing" r:id="rId11" imgW="2057400" imgH="1663700" progId="">
                  <p:embed/>
                  <p:pic>
                    <p:nvPicPr>
                      <p:cNvPr id="0" name="Picture 9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960" y="4555809"/>
                        <a:ext cx="19589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3069313" y="4121797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TRIAMCINOLONE</a:t>
            </a:r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380255"/>
              </p:ext>
            </p:extLst>
          </p:nvPr>
        </p:nvGraphicFramePr>
        <p:xfrm>
          <a:off x="6334125" y="2274094"/>
          <a:ext cx="2098675" cy="181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6" name="CS ChemDraw Drawing" r:id="rId13" imgW="2209800" imgH="1905000" progId="">
                  <p:embed/>
                </p:oleObj>
              </mc:Choice>
              <mc:Fallback>
                <p:oleObj name="CS ChemDraw Drawing" r:id="rId13" imgW="2209800" imgH="1905000" progId="">
                  <p:embed/>
                  <p:pic>
                    <p:nvPicPr>
                      <p:cNvPr id="0" name="Picture 9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4125" y="2274094"/>
                        <a:ext cx="2098675" cy="181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CasellaDiTesto 16"/>
          <p:cNvSpPr txBox="1"/>
          <p:nvPr/>
        </p:nvSpPr>
        <p:spPr>
          <a:xfrm>
            <a:off x="5976156" y="4121797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FLUOCINOLONE</a:t>
            </a:r>
          </a:p>
        </p:txBody>
      </p:sp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845776"/>
              </p:ext>
            </p:extLst>
          </p:nvPr>
        </p:nvGraphicFramePr>
        <p:xfrm>
          <a:off x="3553445" y="2389981"/>
          <a:ext cx="20986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7" name="CS ChemDraw Drawing" r:id="rId15" imgW="2209800" imgH="1663700" progId="">
                  <p:embed/>
                </p:oleObj>
              </mc:Choice>
              <mc:Fallback>
                <p:oleObj name="CS ChemDraw Drawing" r:id="rId15" imgW="2209800" imgH="1663700" progId="">
                  <p:embed/>
                  <p:pic>
                    <p:nvPicPr>
                      <p:cNvPr id="0" name="Picture 9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3445" y="2389981"/>
                        <a:ext cx="20986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8"/>
          <p:cNvSpPr txBox="1"/>
          <p:nvPr/>
        </p:nvSpPr>
        <p:spPr>
          <a:xfrm>
            <a:off x="217110" y="627957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DESAMETASONE</a:t>
            </a:r>
          </a:p>
        </p:txBody>
      </p:sp>
      <p:graphicFrame>
        <p:nvGraphicFramePr>
          <p:cNvPr id="20" name="Oggetto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081133"/>
              </p:ext>
            </p:extLst>
          </p:nvPr>
        </p:nvGraphicFramePr>
        <p:xfrm>
          <a:off x="3659237" y="4555809"/>
          <a:ext cx="1920875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8" name="CS ChemDraw Drawing" r:id="rId17" imgW="2019300" imgH="1663700" progId="">
                  <p:embed/>
                </p:oleObj>
              </mc:Choice>
              <mc:Fallback>
                <p:oleObj name="CS ChemDraw Drawing" r:id="rId17" imgW="2019300" imgH="1663700" progId="">
                  <p:embed/>
                  <p:pic>
                    <p:nvPicPr>
                      <p:cNvPr id="0" name="Picture 9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9237" y="4555809"/>
                        <a:ext cx="1920875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CasellaDiTesto 20"/>
          <p:cNvSpPr txBox="1"/>
          <p:nvPr/>
        </p:nvSpPr>
        <p:spPr>
          <a:xfrm>
            <a:off x="3069313" y="627957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DESOXIMETASONE</a:t>
            </a:r>
          </a:p>
        </p:txBody>
      </p:sp>
      <p:graphicFrame>
        <p:nvGraphicFramePr>
          <p:cNvPr id="22" name="Oggetto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177155"/>
              </p:ext>
            </p:extLst>
          </p:nvPr>
        </p:nvGraphicFramePr>
        <p:xfrm>
          <a:off x="6511925" y="4439922"/>
          <a:ext cx="1920875" cy="181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659" name="CS ChemDraw Drawing" r:id="rId19" imgW="2019300" imgH="1905000" progId="">
                  <p:embed/>
                </p:oleObj>
              </mc:Choice>
              <mc:Fallback>
                <p:oleObj name="CS ChemDraw Drawing" r:id="rId19" imgW="2019300" imgH="1905000" progId="">
                  <p:embed/>
                  <p:pic>
                    <p:nvPicPr>
                      <p:cNvPr id="0" name="Picture 9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925" y="4439922"/>
                        <a:ext cx="1920875" cy="181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CasellaDiTesto 22"/>
          <p:cNvSpPr txBox="1"/>
          <p:nvPr/>
        </p:nvSpPr>
        <p:spPr>
          <a:xfrm>
            <a:off x="5976156" y="6279575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FLUOCORTOLONE</a:t>
            </a:r>
          </a:p>
        </p:txBody>
      </p:sp>
    </p:spTree>
    <p:extLst>
      <p:ext uri="{BB962C8B-B14F-4D97-AF65-F5344CB8AC3E}">
        <p14:creationId xmlns:p14="http://schemas.microsoft.com/office/powerpoint/2010/main" val="2110198585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9796911"/>
              </p:ext>
            </p:extLst>
          </p:nvPr>
        </p:nvGraphicFramePr>
        <p:xfrm>
          <a:off x="395536" y="188640"/>
          <a:ext cx="1705345" cy="137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37" name="CS ChemDraw Drawing" r:id="rId3" imgW="2057400" imgH="1663700" progId="">
                  <p:embed/>
                </p:oleObj>
              </mc:Choice>
              <mc:Fallback>
                <p:oleObj name="CS ChemDraw Drawing" r:id="rId3" imgW="2057400" imgH="1663700" progId="">
                  <p:embed/>
                  <p:pic>
                    <p:nvPicPr>
                      <p:cNvPr id="0" name="Picture 8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88640"/>
                        <a:ext cx="1705345" cy="1376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179512" y="1628800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BETAMETASONE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7047862"/>
              </p:ext>
            </p:extLst>
          </p:nvPr>
        </p:nvGraphicFramePr>
        <p:xfrm>
          <a:off x="2267744" y="44624"/>
          <a:ext cx="2016224" cy="1561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38" name="CS ChemDraw Drawing" r:id="rId5" imgW="2514600" imgH="1943100" progId="">
                  <p:embed/>
                </p:oleObj>
              </mc:Choice>
              <mc:Fallback>
                <p:oleObj name="CS ChemDraw Drawing" r:id="rId5" imgW="2514600" imgH="1943100" progId="">
                  <p:embed/>
                  <p:pic>
                    <p:nvPicPr>
                      <p:cNvPr id="0" name="Picture 8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44624"/>
                        <a:ext cx="2016224" cy="15613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1979712" y="16288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BECLOMETASONE DIPROPIONATO</a:t>
            </a: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8899136"/>
              </p:ext>
            </p:extLst>
          </p:nvPr>
        </p:nvGraphicFramePr>
        <p:xfrm>
          <a:off x="4644008" y="188640"/>
          <a:ext cx="1704691" cy="13756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39" name="CS ChemDraw Drawing" r:id="rId7" imgW="2057400" imgH="1663700" progId="">
                  <p:embed/>
                </p:oleObj>
              </mc:Choice>
              <mc:Fallback>
                <p:oleObj name="CS ChemDraw Drawing" r:id="rId7" imgW="2057400" imgH="1663700" progId="">
                  <p:embed/>
                  <p:pic>
                    <p:nvPicPr>
                      <p:cNvPr id="0" name="Picture 8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88640"/>
                        <a:ext cx="1704691" cy="137564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4788024" y="1628800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CLOBETASOLO</a:t>
            </a:r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5670336"/>
              </p:ext>
            </p:extLst>
          </p:nvPr>
        </p:nvGraphicFramePr>
        <p:xfrm>
          <a:off x="6876256" y="188640"/>
          <a:ext cx="1728192" cy="13948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40" name="CS ChemDraw Drawing" r:id="rId9" imgW="2057400" imgH="1663700" progId="">
                  <p:embed/>
                </p:oleObj>
              </mc:Choice>
              <mc:Fallback>
                <p:oleObj name="CS ChemDraw Drawing" r:id="rId9" imgW="2057400" imgH="1663700" progId="">
                  <p:embed/>
                  <p:pic>
                    <p:nvPicPr>
                      <p:cNvPr id="0" name="Picture 8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256" y="188640"/>
                        <a:ext cx="1728192" cy="13948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6660232" y="1628800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DICLORISONE ACETATO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79512" y="3717032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FLUCLOROLONE</a:t>
            </a:r>
          </a:p>
        </p:txBody>
      </p:sp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3270796"/>
              </p:ext>
            </p:extLst>
          </p:nvPr>
        </p:nvGraphicFramePr>
        <p:xfrm>
          <a:off x="2771800" y="2132856"/>
          <a:ext cx="1620754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41" name="CS ChemDraw Drawing" r:id="rId11" imgW="2019300" imgH="1892300" progId="">
                  <p:embed/>
                </p:oleObj>
              </mc:Choice>
              <mc:Fallback>
                <p:oleObj name="CS ChemDraw Drawing" r:id="rId11" imgW="2019300" imgH="1892300" progId="">
                  <p:embed/>
                  <p:pic>
                    <p:nvPicPr>
                      <p:cNvPr id="0" name="Picture 8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2132856"/>
                        <a:ext cx="1620754" cy="15121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2483768" y="3717032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CLOCORTOLONE</a:t>
            </a:r>
          </a:p>
        </p:txBody>
      </p:sp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9908453"/>
              </p:ext>
            </p:extLst>
          </p:nvPr>
        </p:nvGraphicFramePr>
        <p:xfrm>
          <a:off x="4644008" y="2204864"/>
          <a:ext cx="1687175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42" name="CS ChemDraw Drawing" r:id="rId13" imgW="2057400" imgH="1841500" progId="">
                  <p:embed/>
                </p:oleObj>
              </mc:Choice>
              <mc:Fallback>
                <p:oleObj name="CS ChemDraw Drawing" r:id="rId13" imgW="2057400" imgH="1841500" progId="">
                  <p:embed/>
                  <p:pic>
                    <p:nvPicPr>
                      <p:cNvPr id="0" name="Picture 8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2204864"/>
                        <a:ext cx="1687175" cy="15121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4499992" y="3717032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FLUOROMETOLONE</a:t>
            </a:r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2559465"/>
              </p:ext>
            </p:extLst>
          </p:nvPr>
        </p:nvGraphicFramePr>
        <p:xfrm>
          <a:off x="6804248" y="2276872"/>
          <a:ext cx="1604764" cy="13264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43" name="CS ChemDraw Drawing" r:id="rId15" imgW="2006600" imgH="1663700" progId="">
                  <p:embed/>
                </p:oleObj>
              </mc:Choice>
              <mc:Fallback>
                <p:oleObj name="CS ChemDraw Drawing" r:id="rId15" imgW="2006600" imgH="1663700" progId="">
                  <p:embed/>
                  <p:pic>
                    <p:nvPicPr>
                      <p:cNvPr id="0" name="Picture 87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4248" y="2276872"/>
                        <a:ext cx="1604764" cy="132642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CasellaDiTesto 16"/>
          <p:cNvSpPr txBox="1"/>
          <p:nvPr/>
        </p:nvSpPr>
        <p:spPr>
          <a:xfrm>
            <a:off x="6589605" y="3717032"/>
            <a:ext cx="2520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FLUPEROLONE ACETATO</a:t>
            </a:r>
          </a:p>
        </p:txBody>
      </p:sp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7419433"/>
              </p:ext>
            </p:extLst>
          </p:nvPr>
        </p:nvGraphicFramePr>
        <p:xfrm>
          <a:off x="1475656" y="4365104"/>
          <a:ext cx="1627184" cy="16244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744" name="CS ChemDraw Drawing" r:id="rId17" imgW="2006600" imgH="2006600" progId="">
                  <p:embed/>
                </p:oleObj>
              </mc:Choice>
              <mc:Fallback>
                <p:oleObj name="CS ChemDraw Drawing" r:id="rId17" imgW="2006600" imgH="2006600" progId="">
                  <p:embed/>
                  <p:pic>
                    <p:nvPicPr>
                      <p:cNvPr id="0" name="Picture 8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4365104"/>
                        <a:ext cx="1627184" cy="162448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8"/>
          <p:cNvSpPr txBox="1"/>
          <p:nvPr/>
        </p:nvSpPr>
        <p:spPr>
          <a:xfrm>
            <a:off x="1043608" y="6093296"/>
            <a:ext cx="2520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FLUCORTIN BUTIL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156176" y="4077072"/>
            <a:ext cx="2094709" cy="193469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491880" y="4293096"/>
            <a:ext cx="2376264" cy="1625145"/>
          </a:xfrm>
          <a:prstGeom prst="rect">
            <a:avLst/>
          </a:prstGeom>
        </p:spPr>
      </p:pic>
      <p:sp>
        <p:nvSpPr>
          <p:cNvPr id="24" name="CasellaDiTesto 2"/>
          <p:cNvSpPr txBox="1"/>
          <p:nvPr/>
        </p:nvSpPr>
        <p:spPr>
          <a:xfrm>
            <a:off x="3275856" y="6093296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FORMOCORTICALE ACETATO</a:t>
            </a:r>
          </a:p>
        </p:txBody>
      </p:sp>
      <p:sp>
        <p:nvSpPr>
          <p:cNvPr id="25" name="CasellaDiTesto 4"/>
          <p:cNvSpPr txBox="1"/>
          <p:nvPr/>
        </p:nvSpPr>
        <p:spPr>
          <a:xfrm>
            <a:off x="6156176" y="6093296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/>
              <a:t>CORTIVAZOLO ACETATO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83568" y="2204864"/>
            <a:ext cx="16637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438371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4008" y="4293096"/>
            <a:ext cx="4499992" cy="2376264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 err="1"/>
              <a:t>Sar</a:t>
            </a:r>
            <a:r>
              <a:rPr lang="it-IT" b="1" dirty="0"/>
              <a:t> </a:t>
            </a:r>
            <a:r>
              <a:rPr lang="it-IT" b="1" dirty="0" err="1"/>
              <a:t>glucocorticosteroidi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124744"/>
            <a:ext cx="8686800" cy="5805264"/>
          </a:xfrm>
        </p:spPr>
        <p:txBody>
          <a:bodyPr>
            <a:normAutofit/>
          </a:bodyPr>
          <a:lstStyle/>
          <a:p>
            <a:pPr algn="just"/>
            <a:r>
              <a:rPr lang="en-US" sz="2000" dirty="0" err="1"/>
              <a:t>L’attività</a:t>
            </a:r>
            <a:r>
              <a:rPr lang="en-US" sz="2000" dirty="0"/>
              <a:t> </a:t>
            </a:r>
            <a:r>
              <a:rPr lang="en-US" sz="2000" dirty="0" err="1"/>
              <a:t>glucorticoide</a:t>
            </a:r>
            <a:r>
              <a:rPr lang="en-US" sz="2000" dirty="0"/>
              <a:t> è </a:t>
            </a:r>
            <a:r>
              <a:rPr lang="it-IT" sz="2000" dirty="0"/>
              <a:t>vincolata a determinate funzioni quali la chetonica in 3, il doppio legame 4-5, una funzione ossigenata (alcolica o </a:t>
            </a:r>
            <a:r>
              <a:rPr lang="en-US" sz="2000" dirty="0" err="1"/>
              <a:t>chetonica</a:t>
            </a:r>
            <a:r>
              <a:rPr lang="en-US" sz="2000" dirty="0"/>
              <a:t>) in 11.</a:t>
            </a:r>
            <a:endParaRPr lang="it-IT" sz="2000" dirty="0"/>
          </a:p>
          <a:p>
            <a:pPr algn="just"/>
            <a:endParaRPr lang="it-IT" sz="2000" dirty="0"/>
          </a:p>
          <a:p>
            <a:pPr algn="just"/>
            <a:endParaRPr lang="it-IT" sz="2000" dirty="0"/>
          </a:p>
          <a:p>
            <a:endParaRPr lang="it-IT" sz="2000" dirty="0"/>
          </a:p>
          <a:p>
            <a:r>
              <a:rPr lang="it-IT" sz="2000" dirty="0"/>
              <a:t>Metile in 6 per impedire l’attacco metabolico (</a:t>
            </a:r>
            <a:r>
              <a:rPr lang="it-IT" sz="2000" dirty="0" err="1"/>
              <a:t>metilprednisolone</a:t>
            </a:r>
            <a:r>
              <a:rPr lang="it-IT" sz="2000" dirty="0"/>
              <a:t>) dotato di attività </a:t>
            </a:r>
            <a:r>
              <a:rPr lang="it-IT" sz="2000" dirty="0" err="1"/>
              <a:t>glucocorticoide</a:t>
            </a:r>
            <a:r>
              <a:rPr lang="it-IT" sz="2000" dirty="0"/>
              <a:t> aumentata e ridotti effetti </a:t>
            </a:r>
            <a:r>
              <a:rPr lang="it-IT" sz="2000" dirty="0" err="1"/>
              <a:t>mineralcorticoidi</a:t>
            </a:r>
            <a:r>
              <a:rPr lang="it-IT" sz="2000" dirty="0"/>
              <a:t>.</a:t>
            </a:r>
          </a:p>
          <a:p>
            <a:r>
              <a:rPr lang="it-IT" sz="2000" dirty="0"/>
              <a:t>Alogeno in 9 (meglio se piccolo, es. F) aumenta l’attività antiinfiammatoria (</a:t>
            </a:r>
            <a:r>
              <a:rPr lang="it-IT" sz="2000" dirty="0" err="1"/>
              <a:t>fludrocortisone</a:t>
            </a:r>
            <a:r>
              <a:rPr lang="it-IT" sz="2000" dirty="0"/>
              <a:t> e </a:t>
            </a:r>
            <a:r>
              <a:rPr lang="it-IT" sz="2000" dirty="0" err="1"/>
              <a:t>triamcinolone</a:t>
            </a:r>
            <a:r>
              <a:rPr lang="it-IT" sz="2000" dirty="0"/>
              <a:t>).</a:t>
            </a:r>
            <a:endParaRPr lang="en-US" sz="2000" dirty="0"/>
          </a:p>
        </p:txBody>
      </p:sp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2014140"/>
            <a:ext cx="2664296" cy="112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egnaposto contenuto 2"/>
          <p:cNvSpPr txBox="1">
            <a:spLocks/>
          </p:cNvSpPr>
          <p:nvPr/>
        </p:nvSpPr>
        <p:spPr>
          <a:xfrm>
            <a:off x="323528" y="1988840"/>
            <a:ext cx="5904656" cy="1263385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2000" dirty="0"/>
              <a:t>I derivati </a:t>
            </a:r>
            <a:r>
              <a:rPr lang="el-GR" sz="2000" dirty="0"/>
              <a:t>Δ</a:t>
            </a:r>
            <a:r>
              <a:rPr lang="it-IT" sz="2000" dirty="0"/>
              <a:t>1 sia del cortisone che cortisolo risultano possedere maggior attività antireumatica ed antiallergica associata a minori effetti collaterali </a:t>
            </a:r>
            <a:r>
              <a:rPr lang="en-US" sz="2000" dirty="0" err="1"/>
              <a:t>mineralcorticoidi</a:t>
            </a:r>
            <a:r>
              <a:rPr lang="en-US" sz="2000" dirty="0"/>
              <a:t> (prednisone e prednisolone).</a:t>
            </a:r>
          </a:p>
        </p:txBody>
      </p:sp>
      <p:sp>
        <p:nvSpPr>
          <p:cNvPr id="7" name="Segnaposto contenuto 2"/>
          <p:cNvSpPr txBox="1">
            <a:spLocks/>
          </p:cNvSpPr>
          <p:nvPr/>
        </p:nvSpPr>
        <p:spPr>
          <a:xfrm>
            <a:off x="323528" y="4581128"/>
            <a:ext cx="4385646" cy="174694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2000" dirty="0"/>
              <a:t>Metile in 16 per impedire l’attacco metabolico in 17 (</a:t>
            </a:r>
            <a:r>
              <a:rPr lang="it-IT" sz="2000" dirty="0" err="1"/>
              <a:t>desametasone</a:t>
            </a:r>
            <a:r>
              <a:rPr lang="it-IT" sz="2000" dirty="0"/>
              <a:t>). La maggiore </a:t>
            </a:r>
            <a:r>
              <a:rPr lang="it-IT" sz="2000" dirty="0" err="1"/>
              <a:t>lipofilia</a:t>
            </a:r>
            <a:r>
              <a:rPr lang="it-IT" sz="2000" dirty="0"/>
              <a:t> rende questi derivati più potenti come antiinfiammatori.</a:t>
            </a:r>
            <a:endParaRPr lang="en-US" sz="2000" dirty="0"/>
          </a:p>
        </p:txBody>
      </p:sp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65104"/>
            <a:ext cx="4578602" cy="2104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50137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69" y="1412776"/>
            <a:ext cx="6981825" cy="482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FARMACOCINETICA E FARMACODINAMICA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71857178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b="1" dirty="0"/>
              <a:t>Corticosteroidi sistemici usati in terapia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Desossicorticosterone</a:t>
            </a:r>
            <a:r>
              <a:rPr lang="en-US" dirty="0"/>
              <a:t> M.C. (</a:t>
            </a:r>
            <a:r>
              <a:rPr lang="en-US" dirty="0" err="1"/>
              <a:t>Cortiron</a:t>
            </a:r>
            <a:r>
              <a:rPr lang="en-US" dirty="0"/>
              <a:t>)</a:t>
            </a:r>
          </a:p>
          <a:p>
            <a:r>
              <a:rPr lang="en-US" dirty="0"/>
              <a:t>Cortisone G.C. (</a:t>
            </a:r>
            <a:r>
              <a:rPr lang="en-US" dirty="0" err="1"/>
              <a:t>Cortone</a:t>
            </a:r>
            <a:r>
              <a:rPr lang="en-US" dirty="0"/>
              <a:t> </a:t>
            </a:r>
            <a:r>
              <a:rPr lang="en-US" dirty="0" err="1"/>
              <a:t>acetato</a:t>
            </a:r>
            <a:r>
              <a:rPr lang="en-US" dirty="0"/>
              <a:t>)</a:t>
            </a:r>
          </a:p>
          <a:p>
            <a:r>
              <a:rPr lang="en-US" dirty="0" err="1"/>
              <a:t>Idrocortisone</a:t>
            </a:r>
            <a:r>
              <a:rPr lang="en-US" dirty="0"/>
              <a:t> G.C. (</a:t>
            </a:r>
            <a:r>
              <a:rPr lang="en-US" dirty="0" err="1"/>
              <a:t>Flebocortid</a:t>
            </a:r>
            <a:r>
              <a:rPr lang="en-US" dirty="0"/>
              <a:t>)</a:t>
            </a:r>
          </a:p>
          <a:p>
            <a:r>
              <a:rPr lang="en-US" dirty="0" err="1"/>
              <a:t>Betametasone</a:t>
            </a:r>
            <a:r>
              <a:rPr lang="en-US" dirty="0"/>
              <a:t> G.C. (</a:t>
            </a:r>
            <a:r>
              <a:rPr lang="en-US" dirty="0" err="1"/>
              <a:t>Bentelan</a:t>
            </a:r>
            <a:r>
              <a:rPr lang="en-US" dirty="0"/>
              <a:t>, </a:t>
            </a:r>
            <a:r>
              <a:rPr lang="en-US" dirty="0" err="1"/>
              <a:t>Celestone</a:t>
            </a:r>
            <a:r>
              <a:rPr lang="en-US" dirty="0"/>
              <a:t>)</a:t>
            </a:r>
          </a:p>
          <a:p>
            <a:r>
              <a:rPr lang="en-US" dirty="0" err="1"/>
              <a:t>Desametasone</a:t>
            </a:r>
            <a:r>
              <a:rPr lang="en-US" dirty="0"/>
              <a:t> G.C. (</a:t>
            </a:r>
            <a:r>
              <a:rPr lang="en-US" dirty="0" err="1"/>
              <a:t>Decadron</a:t>
            </a:r>
            <a:r>
              <a:rPr lang="en-US" dirty="0"/>
              <a:t>, </a:t>
            </a:r>
            <a:r>
              <a:rPr lang="en-US" dirty="0" err="1"/>
              <a:t>Soldesam</a:t>
            </a:r>
            <a:r>
              <a:rPr lang="en-US" dirty="0"/>
              <a:t>)</a:t>
            </a:r>
          </a:p>
          <a:p>
            <a:r>
              <a:rPr lang="en-US" dirty="0" err="1"/>
              <a:t>Metilprednisolone</a:t>
            </a:r>
            <a:r>
              <a:rPr lang="en-US" dirty="0"/>
              <a:t> G.C. (</a:t>
            </a:r>
            <a:r>
              <a:rPr lang="en-US" dirty="0" err="1"/>
              <a:t>Depomedrol</a:t>
            </a:r>
            <a:r>
              <a:rPr lang="en-US" dirty="0"/>
              <a:t>, Medrol, </a:t>
            </a:r>
            <a:r>
              <a:rPr lang="en-US" dirty="0" err="1"/>
              <a:t>Urbason</a:t>
            </a:r>
            <a:r>
              <a:rPr lang="en-US" dirty="0"/>
              <a:t>, </a:t>
            </a:r>
            <a:r>
              <a:rPr lang="en-US" dirty="0" err="1"/>
              <a:t>Solumedrol</a:t>
            </a:r>
            <a:r>
              <a:rPr lang="en-US" dirty="0"/>
              <a:t>)</a:t>
            </a:r>
          </a:p>
          <a:p>
            <a:r>
              <a:rPr lang="en-US" dirty="0"/>
              <a:t>Prednisone G.C. (</a:t>
            </a:r>
            <a:r>
              <a:rPr lang="en-US" dirty="0" err="1"/>
              <a:t>Deltacortene</a:t>
            </a:r>
            <a:r>
              <a:rPr lang="en-US" dirty="0"/>
              <a:t>)</a:t>
            </a:r>
          </a:p>
          <a:p>
            <a:r>
              <a:rPr lang="en-US" dirty="0"/>
              <a:t>Triamcinolone G.C. (</a:t>
            </a:r>
            <a:r>
              <a:rPr lang="en-US" dirty="0" err="1"/>
              <a:t>Kenacort</a:t>
            </a:r>
            <a:r>
              <a:rPr lang="en-US" dirty="0"/>
              <a:t>, </a:t>
            </a:r>
            <a:r>
              <a:rPr lang="en-US" dirty="0" err="1"/>
              <a:t>Ledercort</a:t>
            </a:r>
            <a:r>
              <a:rPr lang="en-US" dirty="0"/>
              <a:t>)</a:t>
            </a:r>
          </a:p>
          <a:p>
            <a:r>
              <a:rPr lang="en-US" dirty="0" err="1"/>
              <a:t>Deflazacort</a:t>
            </a:r>
            <a:r>
              <a:rPr lang="en-US" dirty="0"/>
              <a:t> G.C. (</a:t>
            </a:r>
            <a:r>
              <a:rPr lang="en-US" dirty="0" err="1"/>
              <a:t>Deflan</a:t>
            </a:r>
            <a:r>
              <a:rPr lang="en-US" dirty="0"/>
              <a:t>, </a:t>
            </a:r>
            <a:r>
              <a:rPr lang="en-US" dirty="0" err="1"/>
              <a:t>Flantadin</a:t>
            </a:r>
            <a:r>
              <a:rPr 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8529757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768"/>
            <a:ext cx="6717927" cy="4815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0526" y="332656"/>
            <a:ext cx="894347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GLUCOCORTICOIDI UTILIZZATI PER VIA SISTEMICA</a:t>
            </a:r>
          </a:p>
        </p:txBody>
      </p:sp>
    </p:spTree>
    <p:extLst>
      <p:ext uri="{BB962C8B-B14F-4D97-AF65-F5344CB8AC3E}">
        <p14:creationId xmlns:p14="http://schemas.microsoft.com/office/powerpoint/2010/main" val="1587575358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b="1" dirty="0" err="1"/>
              <a:t>Glucocorticoidi</a:t>
            </a:r>
            <a:r>
              <a:rPr lang="it-IT" b="1" dirty="0"/>
              <a:t> per via topica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it-IT" sz="2400" b="1" dirty="0"/>
              <a:t>I prodotti dermatologici possono essere:</a:t>
            </a:r>
          </a:p>
          <a:p>
            <a:r>
              <a:rPr lang="it-IT" sz="2400" dirty="0"/>
              <a:t> </a:t>
            </a:r>
            <a:r>
              <a:rPr lang="it-IT" sz="2400" b="1" dirty="0"/>
              <a:t>A bassa potenza ed hanno effetti antiinfiammatori modesti (più sicuri per l’utilizzo cronico);</a:t>
            </a:r>
          </a:p>
          <a:p>
            <a:r>
              <a:rPr lang="it-IT" sz="2400" dirty="0"/>
              <a:t> </a:t>
            </a:r>
            <a:r>
              <a:rPr lang="it-IT" sz="2400" b="1" dirty="0"/>
              <a:t>A potenza media e vengono utilizzati in dermatosi modeste con </a:t>
            </a:r>
            <a:r>
              <a:rPr lang="en-US" sz="2400" b="1" dirty="0" err="1"/>
              <a:t>cura</a:t>
            </a:r>
            <a:r>
              <a:rPr lang="en-US" sz="2400" b="1" dirty="0"/>
              <a:t> di </a:t>
            </a:r>
            <a:r>
              <a:rPr lang="en-US" sz="2400" b="1" dirty="0" err="1"/>
              <a:t>limitata</a:t>
            </a:r>
            <a:r>
              <a:rPr lang="en-US" sz="2400" b="1" dirty="0"/>
              <a:t> </a:t>
            </a:r>
            <a:r>
              <a:rPr lang="en-US" sz="2400" b="1" dirty="0" err="1"/>
              <a:t>durata</a:t>
            </a:r>
            <a:r>
              <a:rPr lang="en-US" sz="2400" b="1" dirty="0"/>
              <a:t>;</a:t>
            </a:r>
          </a:p>
          <a:p>
            <a:r>
              <a:rPr lang="it-IT" sz="2400" dirty="0"/>
              <a:t> </a:t>
            </a:r>
            <a:r>
              <a:rPr lang="it-IT" sz="2400" b="1" dirty="0"/>
              <a:t>Ad alta potenza utilizzati in dermatosi più gravi sempre per trattamenti di breve durata e di piccole superfici.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4019560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908720"/>
            <a:ext cx="4320480" cy="5629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188640"/>
            <a:ext cx="831509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GLUCOCORTICOIDI UTILIZZATI PER VIA TOPICA</a:t>
            </a:r>
          </a:p>
        </p:txBody>
      </p:sp>
    </p:spTree>
    <p:extLst>
      <p:ext uri="{BB962C8B-B14F-4D97-AF65-F5344CB8AC3E}">
        <p14:creationId xmlns:p14="http://schemas.microsoft.com/office/powerpoint/2010/main" val="623843257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836712"/>
            <a:ext cx="3384376" cy="587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188640"/>
            <a:ext cx="876393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ATTIVITA’ DEI GLUCOCORTICOIDI PER VIA TOPICA</a:t>
            </a:r>
          </a:p>
        </p:txBody>
      </p:sp>
    </p:spTree>
    <p:extLst>
      <p:ext uri="{BB962C8B-B14F-4D97-AF65-F5344CB8AC3E}">
        <p14:creationId xmlns:p14="http://schemas.microsoft.com/office/powerpoint/2010/main" val="1606622823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b="1" dirty="0" err="1"/>
              <a:t>Glucocorticoidi</a:t>
            </a:r>
            <a:r>
              <a:rPr lang="it-IT" b="1" dirty="0"/>
              <a:t> per via inalatoria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23487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I corticosteroidi utilizzati per via inalatoria (bronchiale nell’asma, nasale nelle riniti allergiche) permettono di ottenere un’intensa azione antiflogistica a livello dell’organo bersaglio senza però determinare gli effetti indesiderati degli steroidi per via sistemica, anche dopo trattamenti protratti.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44050"/>
            <a:ext cx="3108964" cy="3497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egnaposto contenuto 2"/>
          <p:cNvSpPr txBox="1">
            <a:spLocks/>
          </p:cNvSpPr>
          <p:nvPr/>
        </p:nvSpPr>
        <p:spPr>
          <a:xfrm>
            <a:off x="323528" y="3501009"/>
            <a:ext cx="5040560" cy="266429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/>
              <a:buNone/>
            </a:pPr>
            <a:r>
              <a:rPr lang="it-IT" sz="2400" dirty="0"/>
              <a:t>L’assorbimento dei farmaci attualmente utilizzati per tale via, alle dosi terapeutiche  comunemente impiegate, è minimo ed il farmaco viene rapidamente inattivato al primo passaggio epatico.</a:t>
            </a:r>
          </a:p>
        </p:txBody>
      </p:sp>
    </p:spTree>
    <p:extLst>
      <p:ext uri="{BB962C8B-B14F-4D97-AF65-F5344CB8AC3E}">
        <p14:creationId xmlns:p14="http://schemas.microsoft.com/office/powerpoint/2010/main" val="1967783467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r>
              <a:rPr lang="it-IT" b="1" dirty="0"/>
              <a:t>Introduzione doppio legame in 1,2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dirty="0"/>
              <a:t>Si fa con biossido di selenio o per via enzimatica.</a:t>
            </a:r>
          </a:p>
          <a:p>
            <a:pPr marL="0" indent="0" algn="just">
              <a:buNone/>
            </a:pPr>
            <a:r>
              <a:rPr lang="it-IT" sz="2400" dirty="0"/>
              <a:t>Nel caso del prednisolone si parte dal idrocortisone.</a:t>
            </a:r>
            <a:endParaRPr lang="en-US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2996952"/>
            <a:ext cx="7657314" cy="270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97828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Autofit/>
          </a:bodyPr>
          <a:lstStyle/>
          <a:p>
            <a:r>
              <a:rPr lang="it-IT" sz="3200" b="1" dirty="0"/>
              <a:t>Introduzione simultanea degli ossidrili </a:t>
            </a:r>
            <a:br>
              <a:rPr lang="it-IT" sz="3200" b="1" dirty="0"/>
            </a:br>
            <a:r>
              <a:rPr lang="it-IT" sz="3200" b="1" dirty="0"/>
              <a:t>in 16</a:t>
            </a:r>
            <a:r>
              <a:rPr lang="el-GR" sz="3200" b="1" cap="none" dirty="0"/>
              <a:t>α</a:t>
            </a:r>
            <a:r>
              <a:rPr lang="it-IT" sz="3200" b="1" dirty="0"/>
              <a:t> e 17</a:t>
            </a:r>
            <a:r>
              <a:rPr lang="el-GR" sz="3200" b="1" cap="none" dirty="0"/>
              <a:t>α</a:t>
            </a:r>
            <a:endParaRPr lang="en-US" sz="3200" b="1" dirty="0"/>
          </a:p>
        </p:txBody>
      </p:sp>
      <p:sp>
        <p:nvSpPr>
          <p:cNvPr id="5" name="Segnaposto contenuto 2"/>
          <p:cNvSpPr>
            <a:spLocks noGrp="1"/>
          </p:cNvSpPr>
          <p:nvPr>
            <p:ph idx="1"/>
          </p:nvPr>
        </p:nvSpPr>
        <p:spPr>
          <a:xfrm>
            <a:off x="323528" y="3645024"/>
            <a:ext cx="8686800" cy="1872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dirty="0"/>
              <a:t>La presenza dei due OH permette di ottenere gli </a:t>
            </a:r>
            <a:r>
              <a:rPr lang="it-IT" sz="2400" dirty="0" err="1"/>
              <a:t>acetonidi</a:t>
            </a:r>
            <a:r>
              <a:rPr lang="it-IT" sz="2400" dirty="0"/>
              <a:t> che essendo più lipofili favoriscono l’assorbimento transdermico (uso topico).</a:t>
            </a:r>
            <a:endParaRPr lang="en-US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628800"/>
            <a:ext cx="8270633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17665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Introduzione metile in 16</a:t>
            </a:r>
            <a:r>
              <a:rPr lang="el-GR" b="1" cap="none" dirty="0"/>
              <a:t>α</a:t>
            </a:r>
            <a:r>
              <a:rPr lang="it-IT" b="1" dirty="0"/>
              <a:t> o 16</a:t>
            </a:r>
            <a:r>
              <a:rPr lang="el-GR" b="1" cap="none" dirty="0"/>
              <a:t>β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268760"/>
            <a:ext cx="7962900" cy="4851400"/>
          </a:xfrm>
          <a:prstGeom prst="rect">
            <a:avLst/>
          </a:prstGeom>
        </p:spPr>
      </p:pic>
      <p:sp useBgFill="1">
        <p:nvSpPr>
          <p:cNvPr id="3" name="Rectangle 2"/>
          <p:cNvSpPr/>
          <p:nvPr/>
        </p:nvSpPr>
        <p:spPr>
          <a:xfrm>
            <a:off x="539552" y="5157192"/>
            <a:ext cx="8280920" cy="1152128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5229200"/>
            <a:ext cx="7010400" cy="1028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1640" y="6021288"/>
            <a:ext cx="10761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00FF"/>
                </a:solidFill>
              </a:rPr>
              <a:t>1,3-Dipolo</a:t>
            </a:r>
          </a:p>
        </p:txBody>
      </p:sp>
    </p:spTree>
    <p:extLst>
      <p:ext uri="{BB962C8B-B14F-4D97-AF65-F5344CB8AC3E}">
        <p14:creationId xmlns:p14="http://schemas.microsoft.com/office/powerpoint/2010/main" val="95670328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Introduzione fluoro in 9</a:t>
            </a:r>
            <a:r>
              <a:rPr lang="el-GR" b="1" cap="none" dirty="0"/>
              <a:t>α</a:t>
            </a:r>
            <a:r>
              <a:rPr lang="it-IT" b="1" dirty="0"/>
              <a:t> e oh in 11</a:t>
            </a:r>
            <a:r>
              <a:rPr lang="el-GR" b="1" cap="none" dirty="0"/>
              <a:t>β</a:t>
            </a:r>
            <a:endParaRPr lang="en-US" b="1" dirty="0"/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4406939"/>
              </p:ext>
            </p:extLst>
          </p:nvPr>
        </p:nvGraphicFramePr>
        <p:xfrm>
          <a:off x="758825" y="1765300"/>
          <a:ext cx="7627938" cy="332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60" name="CS ChemDraw Drawing" r:id="rId3" imgW="10172700" imgH="4457700" progId="">
                  <p:embed/>
                </p:oleObj>
              </mc:Choice>
              <mc:Fallback>
                <p:oleObj name="CS ChemDraw Drawing" r:id="rId3" imgW="10172700" imgH="4457700" progId="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825" y="1765300"/>
                        <a:ext cx="7627938" cy="332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2983418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Introduzione di un oh in 21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628800"/>
            <a:ext cx="8293100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761577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Autofit/>
          </a:bodyPr>
          <a:lstStyle/>
          <a:p>
            <a:r>
              <a:rPr lang="it-IT" sz="2800" b="1" dirty="0"/>
              <a:t>Trasformazione del cortisone in idrocortisone</a:t>
            </a:r>
            <a:endParaRPr lang="en-US" sz="2800" b="1" dirty="0"/>
          </a:p>
        </p:txBody>
      </p:sp>
      <p:pic>
        <p:nvPicPr>
          <p:cNvPr id="1105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7712"/>
            <a:ext cx="8296076" cy="409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23528" y="1340768"/>
            <a:ext cx="3489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000090"/>
                </a:solidFill>
              </a:rPr>
              <a:t>Riduzione carbonile in 11</a:t>
            </a:r>
          </a:p>
        </p:txBody>
      </p:sp>
    </p:spTree>
    <p:extLst>
      <p:ext uri="{BB962C8B-B14F-4D97-AF65-F5344CB8AC3E}">
        <p14:creationId xmlns:p14="http://schemas.microsoft.com/office/powerpoint/2010/main" val="589073795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Reazioni enzimatiche</a:t>
            </a:r>
            <a:endParaRPr lang="en-US" b="1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566623"/>
              </p:ext>
            </p:extLst>
          </p:nvPr>
        </p:nvGraphicFramePr>
        <p:xfrm>
          <a:off x="517525" y="1635125"/>
          <a:ext cx="8110538" cy="3586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084" name="CS ChemDraw Drawing" r:id="rId3" imgW="10820400" imgH="4787900" progId="">
                  <p:embed/>
                </p:oleObj>
              </mc:Choice>
              <mc:Fallback>
                <p:oleObj name="CS ChemDraw Drawing" r:id="rId3" imgW="10820400" imgH="4787900" progId="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525" y="1635125"/>
                        <a:ext cx="8110538" cy="3586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0621311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2492896"/>
            <a:ext cx="7528834" cy="2346052"/>
          </a:xfrm>
          <a:prstGeom prst="rect">
            <a:avLst/>
          </a:prstGeom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Reazioni enzimatiche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08719384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7825098"/>
              </p:ext>
            </p:extLst>
          </p:nvPr>
        </p:nvGraphicFramePr>
        <p:xfrm>
          <a:off x="609600" y="1676400"/>
          <a:ext cx="8031162" cy="447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4108" name="CS ChemDraw Drawing" r:id="rId3" imgW="10718800" imgH="5981700" progId="">
                  <p:embed/>
                </p:oleObj>
              </mc:Choice>
              <mc:Fallback>
                <p:oleObj name="CS ChemDraw Drawing" r:id="rId3" imgW="10718800" imgH="5981700" progId="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676400"/>
                        <a:ext cx="8031162" cy="447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Reazioni enzimatiche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81077105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Sintesi del </a:t>
            </a:r>
            <a:r>
              <a:rPr lang="it-IT" b="1" dirty="0" err="1"/>
              <a:t>metilprednisolone</a:t>
            </a:r>
            <a:endParaRPr lang="en-US" b="1" dirty="0"/>
          </a:p>
        </p:txBody>
      </p:sp>
      <p:pic>
        <p:nvPicPr>
          <p:cNvPr id="111619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6" b="64040"/>
          <a:stretch/>
        </p:blipFill>
        <p:spPr bwMode="auto">
          <a:xfrm>
            <a:off x="179512" y="1268760"/>
            <a:ext cx="5472608" cy="1659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3" t="37372" r="42518" b="35996"/>
          <a:stretch/>
        </p:blipFill>
        <p:spPr bwMode="auto">
          <a:xfrm>
            <a:off x="5652120" y="1261531"/>
            <a:ext cx="2703940" cy="128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44" t="37372" r="15041" b="35996"/>
          <a:stretch/>
        </p:blipFill>
        <p:spPr bwMode="auto">
          <a:xfrm>
            <a:off x="179512" y="3068960"/>
            <a:ext cx="1533172" cy="128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77" r="23937"/>
          <a:stretch/>
        </p:blipFill>
        <p:spPr bwMode="auto">
          <a:xfrm>
            <a:off x="1777504" y="3068960"/>
            <a:ext cx="4162648" cy="1703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620" name="Picture 4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9"/>
          <a:stretch/>
        </p:blipFill>
        <p:spPr bwMode="auto">
          <a:xfrm>
            <a:off x="3420539" y="4763885"/>
            <a:ext cx="1977948" cy="186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623"/>
          <a:stretch/>
        </p:blipFill>
        <p:spPr bwMode="auto">
          <a:xfrm>
            <a:off x="6156176" y="2911855"/>
            <a:ext cx="2277705" cy="186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2160" y="4869160"/>
            <a:ext cx="2896620" cy="17146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35896" y="3789040"/>
            <a:ext cx="3385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Arial Black"/>
                <a:cs typeface="Arial Black"/>
              </a:rPr>
              <a:t>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24128" y="5517232"/>
            <a:ext cx="3385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Arial Black"/>
                <a:cs typeface="Arial Black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038184305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Sintesi del </a:t>
            </a:r>
            <a:r>
              <a:rPr lang="it-IT" b="1" dirty="0" err="1"/>
              <a:t>triamcinolone</a:t>
            </a:r>
            <a:endParaRPr lang="en-US" b="1" dirty="0"/>
          </a:p>
        </p:txBody>
      </p:sp>
      <p:pic>
        <p:nvPicPr>
          <p:cNvPr id="112642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1"/>
          <a:stretch/>
        </p:blipFill>
        <p:spPr bwMode="auto">
          <a:xfrm>
            <a:off x="1060354" y="1124744"/>
            <a:ext cx="7040038" cy="554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8946377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b="1" dirty="0"/>
              <a:t>Sintesi del </a:t>
            </a:r>
            <a:r>
              <a:rPr lang="it-IT" b="1" dirty="0" err="1"/>
              <a:t>triamcinolone</a:t>
            </a:r>
            <a:endParaRPr lang="en-US" b="1" dirty="0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3"/>
            <a:ext cx="6707484" cy="344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0214873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838200"/>
          </a:xfrm>
        </p:spPr>
        <p:txBody>
          <a:bodyPr/>
          <a:lstStyle/>
          <a:p>
            <a:r>
              <a:rPr lang="it-IT" b="1" dirty="0"/>
              <a:t>Sintesi del </a:t>
            </a:r>
            <a:r>
              <a:rPr lang="it-IT" b="1" dirty="0" err="1"/>
              <a:t>betametasone</a:t>
            </a:r>
            <a:endParaRPr lang="en-US" b="1" dirty="0"/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888914"/>
            <a:ext cx="6984775" cy="6024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23209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r>
              <a:rPr lang="it-IT" b="1" dirty="0"/>
              <a:t>Sintesi del </a:t>
            </a:r>
            <a:r>
              <a:rPr lang="it-IT" b="1" dirty="0" err="1"/>
              <a:t>betametasone</a:t>
            </a:r>
            <a:endParaRPr lang="en-US" b="1" dirty="0"/>
          </a:p>
        </p:txBody>
      </p:sp>
      <p:pic>
        <p:nvPicPr>
          <p:cNvPr id="5" name="Immagin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29573"/>
            <a:ext cx="8608060" cy="51517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3588621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838200"/>
          </a:xfrm>
        </p:spPr>
        <p:txBody>
          <a:bodyPr/>
          <a:lstStyle/>
          <a:p>
            <a:r>
              <a:rPr lang="it-IT" b="1" dirty="0"/>
              <a:t>Sintesi del </a:t>
            </a:r>
            <a:r>
              <a:rPr lang="it-IT" b="1" dirty="0" err="1"/>
              <a:t>betametasone</a:t>
            </a:r>
            <a:endParaRPr lang="en-US" b="1" dirty="0"/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29265"/>
            <a:ext cx="6189638" cy="5209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 useBgFill="1">
        <p:nvSpPr>
          <p:cNvPr id="3" name="Rectangle 2"/>
          <p:cNvSpPr/>
          <p:nvPr/>
        </p:nvSpPr>
        <p:spPr>
          <a:xfrm>
            <a:off x="5004048" y="1772816"/>
            <a:ext cx="792088" cy="2160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004048" y="1722294"/>
            <a:ext cx="607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b="1" dirty="0"/>
              <a:t>CH</a:t>
            </a:r>
            <a:r>
              <a:rPr lang="en-US" sz="800" b="1" baseline="-25000" dirty="0"/>
              <a:t>3</a:t>
            </a:r>
            <a:r>
              <a:rPr lang="en-US" sz="800" b="1" dirty="0"/>
              <a:t>SO</a:t>
            </a:r>
            <a:r>
              <a:rPr lang="en-US" sz="800" b="1" baseline="-25000" dirty="0"/>
              <a:t>2</a:t>
            </a:r>
            <a:r>
              <a:rPr lang="en-US" sz="800" b="1" dirty="0"/>
              <a:t>Cl</a:t>
            </a:r>
          </a:p>
          <a:p>
            <a:r>
              <a:rPr lang="en-US" sz="800" b="1" dirty="0"/>
              <a:t>pyridine</a:t>
            </a:r>
          </a:p>
        </p:txBody>
      </p:sp>
    </p:spTree>
    <p:extLst>
      <p:ext uri="{BB962C8B-B14F-4D97-AF65-F5344CB8AC3E}">
        <p14:creationId xmlns:p14="http://schemas.microsoft.com/office/powerpoint/2010/main" val="2732098885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4408" y="188640"/>
            <a:ext cx="8812088" cy="838200"/>
          </a:xfrm>
        </p:spPr>
        <p:txBody>
          <a:bodyPr>
            <a:normAutofit/>
          </a:bodyPr>
          <a:lstStyle/>
          <a:p>
            <a:r>
              <a:rPr lang="it-IT" b="1" dirty="0"/>
              <a:t>Antagonisti degli ormoni steroidei</a:t>
            </a:r>
            <a:endParaRPr lang="en-US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124744"/>
            <a:ext cx="8686800" cy="561662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it-IT" sz="2000" b="1" dirty="0"/>
              <a:t>Antagonisti dei recettori degli steroidi</a:t>
            </a:r>
            <a:r>
              <a:rPr lang="it-IT" sz="2000" dirty="0"/>
              <a:t>:</a:t>
            </a:r>
          </a:p>
          <a:p>
            <a:pPr marL="0" indent="0" algn="just">
              <a:buNone/>
            </a:pPr>
            <a:r>
              <a:rPr lang="it-IT" sz="2000" dirty="0"/>
              <a:t>      - antagonisti del recettore degli androgeni (vedi antiandrogeni)</a:t>
            </a:r>
          </a:p>
          <a:p>
            <a:pPr marL="0" indent="0" algn="just">
              <a:buNone/>
            </a:pPr>
            <a:r>
              <a:rPr lang="it-IT" sz="2000" dirty="0"/>
              <a:t>      - antagonisti del recettore degli estrogeni (vedi </a:t>
            </a:r>
            <a:r>
              <a:rPr lang="it-IT" sz="2000" dirty="0" err="1"/>
              <a:t>antiestrogeni</a:t>
            </a:r>
            <a:r>
              <a:rPr lang="it-IT" sz="2000" dirty="0"/>
              <a:t>)</a:t>
            </a:r>
          </a:p>
          <a:p>
            <a:pPr marL="0" indent="0" algn="just">
              <a:buNone/>
            </a:pPr>
            <a:r>
              <a:rPr lang="it-IT" sz="2000" dirty="0"/>
              <a:t>      - antagonisti del recettore dell’aldosterone (</a:t>
            </a:r>
            <a:r>
              <a:rPr lang="it-IT" sz="2000" u="sng" dirty="0" err="1"/>
              <a:t>spironolattone</a:t>
            </a:r>
            <a:r>
              <a:rPr lang="it-IT" sz="2000" dirty="0"/>
              <a:t>), che vengono usati come diuretici perché provocano il riassorbimento di sodio e l’eliminazione di potassio.</a:t>
            </a:r>
          </a:p>
          <a:p>
            <a:pPr marL="0" indent="0" algn="just">
              <a:buNone/>
            </a:pPr>
            <a:endParaRPr lang="it-IT" sz="2000" dirty="0"/>
          </a:p>
          <a:p>
            <a:pPr marL="0" indent="0" algn="just">
              <a:buNone/>
            </a:pPr>
            <a:endParaRPr lang="it-IT" sz="2000" dirty="0"/>
          </a:p>
          <a:p>
            <a:pPr marL="0" indent="0" algn="just">
              <a:buNone/>
            </a:pPr>
            <a:endParaRPr lang="it-IT" sz="2000" dirty="0"/>
          </a:p>
          <a:p>
            <a:pPr marL="0" indent="0" algn="just">
              <a:buNone/>
            </a:pPr>
            <a:endParaRPr lang="it-IT" sz="2000" dirty="0"/>
          </a:p>
          <a:p>
            <a:pPr marL="0" indent="0" algn="just">
              <a:buNone/>
            </a:pPr>
            <a:endParaRPr lang="it-IT" sz="2000" dirty="0"/>
          </a:p>
          <a:p>
            <a:pPr algn="just"/>
            <a:r>
              <a:rPr lang="it-IT" sz="2000" b="1" dirty="0"/>
              <a:t>Inibitori del rilascio delle gonadotropine </a:t>
            </a:r>
            <a:r>
              <a:rPr lang="it-IT" sz="2000" dirty="0"/>
              <a:t>(vedi antiandrogeni).</a:t>
            </a:r>
          </a:p>
          <a:p>
            <a:pPr algn="just"/>
            <a:r>
              <a:rPr lang="it-IT" sz="2000" b="1" dirty="0"/>
              <a:t>Inibitori della biosintesi degli steroidi</a:t>
            </a:r>
            <a:r>
              <a:rPr lang="it-IT" sz="2000" dirty="0"/>
              <a:t>:</a:t>
            </a:r>
          </a:p>
          <a:p>
            <a:pPr marL="0" indent="0" algn="just">
              <a:buNone/>
            </a:pPr>
            <a:r>
              <a:rPr lang="it-IT" sz="2000" dirty="0"/>
              <a:t>      - inibitori della 5</a:t>
            </a:r>
            <a:r>
              <a:rPr lang="el-GR" sz="2000" dirty="0"/>
              <a:t>α</a:t>
            </a:r>
            <a:r>
              <a:rPr lang="it-IT" sz="2000" dirty="0"/>
              <a:t>-reduttasi (vedi antiandrogeni)</a:t>
            </a:r>
          </a:p>
          <a:p>
            <a:pPr marL="0" indent="0" algn="just">
              <a:buNone/>
            </a:pPr>
            <a:r>
              <a:rPr lang="it-IT" sz="2000" dirty="0"/>
              <a:t>      - inibitori dell’</a:t>
            </a:r>
            <a:r>
              <a:rPr lang="it-IT" sz="2000" dirty="0" err="1"/>
              <a:t>aromatasi</a:t>
            </a:r>
            <a:r>
              <a:rPr lang="it-IT" sz="2000" dirty="0"/>
              <a:t> (vedi </a:t>
            </a:r>
            <a:r>
              <a:rPr lang="it-IT" sz="2000" dirty="0" err="1"/>
              <a:t>antiestrogeni</a:t>
            </a:r>
            <a:r>
              <a:rPr lang="it-IT" sz="2000" dirty="0"/>
              <a:t>)</a:t>
            </a:r>
          </a:p>
          <a:p>
            <a:pPr marL="0" indent="0" algn="just">
              <a:buNone/>
            </a:pPr>
            <a:r>
              <a:rPr lang="it-IT" sz="2000" dirty="0"/>
              <a:t>      - </a:t>
            </a:r>
            <a:r>
              <a:rPr lang="it-IT" sz="2000" u="sng" dirty="0" err="1"/>
              <a:t>aminoglutetimide</a:t>
            </a:r>
            <a:r>
              <a:rPr lang="it-IT" sz="2000" dirty="0"/>
              <a:t> che è un inibitore della </a:t>
            </a:r>
            <a:r>
              <a:rPr lang="it-IT" sz="2000" dirty="0" err="1"/>
              <a:t>desmolasi</a:t>
            </a:r>
            <a:r>
              <a:rPr lang="it-IT" sz="2000" dirty="0"/>
              <a:t> e dell’</a:t>
            </a:r>
            <a:r>
              <a:rPr lang="it-IT" sz="2000" dirty="0" err="1"/>
              <a:t>aromatasi</a:t>
            </a:r>
            <a:r>
              <a:rPr lang="it-IT" sz="2000" dirty="0"/>
              <a:t>. Ma in realtà è un ipnotico catalogato tra gli antiepilettici, quindi non utilizzabile</a:t>
            </a:r>
          </a:p>
          <a:p>
            <a:pPr marL="0" indent="0" algn="just">
              <a:buNone/>
            </a:pPr>
            <a:r>
              <a:rPr lang="it-IT" sz="2000" dirty="0"/>
              <a:t>      - </a:t>
            </a:r>
            <a:r>
              <a:rPr lang="it-IT" sz="2000" u="sng" dirty="0" err="1"/>
              <a:t>ketoconazolo</a:t>
            </a:r>
            <a:r>
              <a:rPr lang="it-IT" sz="2000" dirty="0"/>
              <a:t>, perché ad alte dosi inibisce gli enzimi legati a P450</a:t>
            </a:r>
          </a:p>
          <a:p>
            <a:pPr marL="0" indent="0" algn="just">
              <a:buNone/>
            </a:pPr>
            <a:r>
              <a:rPr lang="it-IT" sz="2000" dirty="0"/>
              <a:t>      - inibitori 11</a:t>
            </a:r>
            <a:r>
              <a:rPr lang="el-GR" sz="2000" dirty="0"/>
              <a:t>β</a:t>
            </a:r>
            <a:r>
              <a:rPr lang="it-IT" sz="2000" dirty="0"/>
              <a:t>-</a:t>
            </a:r>
            <a:r>
              <a:rPr lang="it-IT" sz="2000" dirty="0" err="1"/>
              <a:t>idrossilasi</a:t>
            </a:r>
            <a:r>
              <a:rPr lang="it-IT" sz="2000" dirty="0"/>
              <a:t> (introduce l’ OH in </a:t>
            </a:r>
            <a:r>
              <a:rPr lang="it-IT" sz="2000" dirty="0">
                <a:solidFill>
                  <a:schemeClr val="tx1"/>
                </a:solidFill>
              </a:rPr>
              <a:t>11</a:t>
            </a:r>
            <a:r>
              <a:rPr lang="it-IT" sz="2000" dirty="0">
                <a:solidFill>
                  <a:schemeClr val="tx1"/>
                </a:solidFill>
                <a:latin typeface="Symbol" charset="2"/>
                <a:cs typeface="Symbol" charset="2"/>
              </a:rPr>
              <a:t>b</a:t>
            </a:r>
            <a:r>
              <a:rPr lang="it-IT" sz="2000" dirty="0"/>
              <a:t>) (</a:t>
            </a:r>
            <a:r>
              <a:rPr lang="it-IT" sz="2000" u="sng" dirty="0" err="1"/>
              <a:t>metirapone</a:t>
            </a:r>
            <a:r>
              <a:rPr lang="it-IT" sz="2000" dirty="0"/>
              <a:t>)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067944" y="3789040"/>
            <a:ext cx="17336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/>
              <a:t>AMINOGLUTETIMIDE</a:t>
            </a:r>
            <a:endParaRPr lang="en-US" sz="1400" dirty="0"/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7395199"/>
              </p:ext>
            </p:extLst>
          </p:nvPr>
        </p:nvGraphicFramePr>
        <p:xfrm>
          <a:off x="827584" y="2672988"/>
          <a:ext cx="1587500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711" name="CS ChemDraw Drawing" r:id="rId3" imgW="2133600" imgH="1828800" progId="">
                  <p:embed/>
                </p:oleObj>
              </mc:Choice>
              <mc:Fallback>
                <p:oleObj name="CS ChemDraw Drawing" r:id="rId3" imgW="2133600" imgH="1828800" progId="">
                  <p:embed/>
                  <p:pic>
                    <p:nvPicPr>
                      <p:cNvPr id="0" name="Picture 6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2672988"/>
                        <a:ext cx="1587500" cy="1362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2123728" y="3789040"/>
            <a:ext cx="15577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/>
              <a:t>SPIRONOLATTONE</a:t>
            </a:r>
            <a:endParaRPr lang="en-US" sz="1600" dirty="0"/>
          </a:p>
        </p:txBody>
      </p:sp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1926973"/>
              </p:ext>
            </p:extLst>
          </p:nvPr>
        </p:nvGraphicFramePr>
        <p:xfrm>
          <a:off x="6804248" y="3041288"/>
          <a:ext cx="1147762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712" name="CS ChemDraw Drawing" r:id="rId5" imgW="1549400" imgH="850900" progId="">
                  <p:embed/>
                </p:oleObj>
              </mc:Choice>
              <mc:Fallback>
                <p:oleObj name="CS ChemDraw Drawing" r:id="rId5" imgW="1549400" imgH="850900" progId="">
                  <p:embed/>
                  <p:pic>
                    <p:nvPicPr>
                      <p:cNvPr id="0" name="Picture 6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4248" y="3041288"/>
                        <a:ext cx="1147762" cy="625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6796205" y="3776229"/>
            <a:ext cx="11977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/>
              <a:t>METIRAPONE</a:t>
            </a:r>
            <a:endParaRPr lang="en-US" sz="1600" dirty="0"/>
          </a:p>
        </p:txBody>
      </p:sp>
      <p:pic>
        <p:nvPicPr>
          <p:cNvPr id="10" name="Immagin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5976" y="2492896"/>
            <a:ext cx="10668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19994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12088" cy="838200"/>
          </a:xfrm>
        </p:spPr>
        <p:txBody>
          <a:bodyPr>
            <a:normAutofit fontScale="90000"/>
          </a:bodyPr>
          <a:lstStyle/>
          <a:p>
            <a:r>
              <a:rPr lang="it-IT" dirty="0"/>
              <a:t>Antagonisti della biosintesi degli steroidi</a:t>
            </a:r>
            <a:endParaRPr lang="en-US" dirty="0"/>
          </a:p>
        </p:txBody>
      </p:sp>
      <p:pic>
        <p:nvPicPr>
          <p:cNvPr id="118787" name="Picture 3" descr="C:\Users\asus\Pictures\inibitorisintesisteroidi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9" t="17447" r="25109" b="13602"/>
          <a:stretch/>
        </p:blipFill>
        <p:spPr bwMode="auto">
          <a:xfrm rot="5400000">
            <a:off x="2959935" y="288537"/>
            <a:ext cx="315212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16" y="4581128"/>
            <a:ext cx="2736564" cy="10289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91880" y="5661248"/>
            <a:ext cx="12042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>
                <a:solidFill>
                  <a:srgbClr val="FF0000"/>
                </a:solidFill>
              </a:rPr>
              <a:t>Ketoconazolo</a:t>
            </a:r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0232" y="3717032"/>
            <a:ext cx="1795140" cy="179514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444208" y="5517232"/>
            <a:ext cx="2031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4-idrossiandrostendione</a:t>
            </a:r>
          </a:p>
          <a:p>
            <a:r>
              <a:rPr lang="en-US" sz="1400" b="1" dirty="0">
                <a:solidFill>
                  <a:srgbClr val="FF0000"/>
                </a:solidFill>
              </a:rPr>
              <a:t>o </a:t>
            </a:r>
            <a:r>
              <a:rPr lang="en-US" sz="1400" b="1" dirty="0" err="1">
                <a:solidFill>
                  <a:srgbClr val="FF0000"/>
                </a:solidFill>
              </a:rPr>
              <a:t>Formestano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5877272"/>
            <a:ext cx="2530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Utilizzato</a:t>
            </a:r>
            <a:r>
              <a:rPr lang="en-US" sz="1200" b="1" dirty="0"/>
              <a:t> per </a:t>
            </a:r>
            <a:r>
              <a:rPr lang="en-US" sz="1200" b="1" dirty="0" err="1"/>
              <a:t>sindrone</a:t>
            </a:r>
            <a:r>
              <a:rPr lang="en-US" sz="1200" b="1" dirty="0"/>
              <a:t> di Cushing e </a:t>
            </a:r>
            <a:r>
              <a:rPr lang="en-US" sz="1200" b="1" dirty="0" err="1"/>
              <a:t>iperaldosteronismo</a:t>
            </a:r>
            <a:r>
              <a:rPr lang="en-US" sz="1200" b="1" dirty="0"/>
              <a:t>) </a:t>
            </a:r>
            <a:r>
              <a:rPr lang="en-US" sz="1200" b="1" dirty="0" err="1"/>
              <a:t>Inibitore</a:t>
            </a:r>
            <a:r>
              <a:rPr lang="en-US" sz="1200" b="1" dirty="0"/>
              <a:t> </a:t>
            </a:r>
            <a:r>
              <a:rPr lang="en-US" sz="1200" b="1" dirty="0" err="1"/>
              <a:t>della</a:t>
            </a:r>
            <a:r>
              <a:rPr lang="en-US" sz="1200" b="1" dirty="0"/>
              <a:t> Progesterone </a:t>
            </a:r>
            <a:r>
              <a:rPr lang="en-US" sz="1200" b="1" dirty="0" err="1"/>
              <a:t>reduttasi</a:t>
            </a:r>
            <a:endParaRPr lang="en-US" sz="1200" b="1" dirty="0"/>
          </a:p>
          <a:p>
            <a:endParaRPr lang="en-US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627784" y="587727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Ora</a:t>
            </a:r>
            <a:r>
              <a:rPr lang="en-US" sz="1200" b="1" dirty="0"/>
              <a:t> non in </a:t>
            </a:r>
            <a:r>
              <a:rPr lang="en-US" sz="1200" b="1" dirty="0" err="1"/>
              <a:t>uso</a:t>
            </a:r>
            <a:r>
              <a:rPr lang="en-US" sz="1200" b="1" dirty="0"/>
              <a:t>, </a:t>
            </a:r>
            <a:r>
              <a:rPr lang="en-US" sz="1200" b="1" dirty="0" err="1"/>
              <a:t>negli</a:t>
            </a:r>
            <a:r>
              <a:rPr lang="en-US" sz="1200" b="1" dirty="0"/>
              <a:t> </a:t>
            </a:r>
            <a:r>
              <a:rPr lang="en-US" sz="1200" b="1" dirty="0" err="1"/>
              <a:t>anni</a:t>
            </a:r>
            <a:r>
              <a:rPr lang="en-US" sz="1200" b="1" dirty="0"/>
              <a:t> 80, ad </a:t>
            </a:r>
            <a:r>
              <a:rPr lang="en-US" sz="1200" b="1" dirty="0" err="1"/>
              <a:t>alte</a:t>
            </a:r>
            <a:r>
              <a:rPr lang="en-US" sz="1200" b="1" dirty="0"/>
              <a:t> </a:t>
            </a:r>
            <a:r>
              <a:rPr lang="en-US" sz="1200" b="1" dirty="0" err="1"/>
              <a:t>dosi</a:t>
            </a:r>
            <a:r>
              <a:rPr lang="en-US" sz="1200" b="1" dirty="0"/>
              <a:t> </a:t>
            </a:r>
            <a:r>
              <a:rPr lang="en-US" sz="1200" b="1" dirty="0" err="1"/>
              <a:t>utilizzato</a:t>
            </a:r>
            <a:r>
              <a:rPr lang="en-US" sz="1200" b="1" dirty="0"/>
              <a:t> per </a:t>
            </a:r>
            <a:r>
              <a:rPr lang="en-US" sz="1200" b="1" dirty="0" err="1"/>
              <a:t>il</a:t>
            </a:r>
            <a:r>
              <a:rPr lang="en-US" sz="1200" b="1" dirty="0"/>
              <a:t> carcinoma </a:t>
            </a:r>
            <a:r>
              <a:rPr lang="en-US" sz="1200" b="1" dirty="0" err="1"/>
              <a:t>prostatico</a:t>
            </a:r>
            <a:r>
              <a:rPr lang="en-US" sz="1200" b="1" dirty="0"/>
              <a:t>. </a:t>
            </a:r>
            <a:r>
              <a:rPr lang="en-US" sz="1200" b="1" dirty="0" err="1"/>
              <a:t>Inibitore</a:t>
            </a:r>
            <a:r>
              <a:rPr lang="en-US" sz="1200" b="1" dirty="0"/>
              <a:t> </a:t>
            </a:r>
            <a:r>
              <a:rPr lang="en-US" sz="1200" b="1" dirty="0" err="1"/>
              <a:t>della</a:t>
            </a:r>
            <a:r>
              <a:rPr lang="en-US" sz="1200" b="1" dirty="0"/>
              <a:t> 17 alpha </a:t>
            </a:r>
            <a:r>
              <a:rPr lang="en-US" sz="1200" b="1" dirty="0" err="1"/>
              <a:t>idrossilasi</a:t>
            </a:r>
            <a:r>
              <a:rPr lang="en-US" sz="1200" b="1" dirty="0"/>
              <a:t> e 17/20 </a:t>
            </a:r>
            <a:r>
              <a:rPr lang="en-US" sz="1200" b="1" dirty="0" err="1"/>
              <a:t>liasi</a:t>
            </a:r>
            <a:endParaRPr 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444208" y="6021288"/>
            <a:ext cx="21365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(</a:t>
            </a:r>
            <a:r>
              <a:rPr lang="en-US" sz="1200" b="1" dirty="0" err="1"/>
              <a:t>Inibitore</a:t>
            </a:r>
            <a:r>
              <a:rPr lang="en-US" sz="1200" b="1" dirty="0"/>
              <a:t> </a:t>
            </a:r>
            <a:r>
              <a:rPr lang="en-US" sz="1200" b="1" dirty="0" err="1"/>
              <a:t>steroideo</a:t>
            </a:r>
            <a:r>
              <a:rPr lang="en-US" sz="1200" b="1" dirty="0"/>
              <a:t> </a:t>
            </a:r>
            <a:r>
              <a:rPr lang="en-US" sz="1200" b="1" dirty="0" err="1"/>
              <a:t>aromatasi</a:t>
            </a:r>
            <a:r>
              <a:rPr lang="en-US" sz="1200" b="1" dirty="0"/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4437112"/>
            <a:ext cx="1944216" cy="1440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544" y="4581128"/>
            <a:ext cx="1587500" cy="1117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31640" y="5517232"/>
            <a:ext cx="9187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>
                <a:solidFill>
                  <a:srgbClr val="FF0000"/>
                </a:solidFill>
              </a:rPr>
              <a:t>Trilostano</a:t>
            </a:r>
            <a:endParaRPr 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4339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4166</TotalTime>
  <Words>5842</Words>
  <Application>Microsoft Macintosh PowerPoint</Application>
  <PresentationFormat>Presentazione su schermo (4:3)</PresentationFormat>
  <Paragraphs>1090</Paragraphs>
  <Slides>158</Slides>
  <Notes>18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158</vt:i4>
      </vt:variant>
    </vt:vector>
  </HeadingPairs>
  <TitlesOfParts>
    <vt:vector size="168" baseType="lpstr">
      <vt:lpstr>Arial</vt:lpstr>
      <vt:lpstr>Arial Black</vt:lpstr>
      <vt:lpstr>Calibri</vt:lpstr>
      <vt:lpstr>Franklin Gothic Book</vt:lpstr>
      <vt:lpstr>Franklin Gothic Medium</vt:lpstr>
      <vt:lpstr>Symbol</vt:lpstr>
      <vt:lpstr>Wingdings</vt:lpstr>
      <vt:lpstr>Wingdings 2</vt:lpstr>
      <vt:lpstr>Terra</vt:lpstr>
      <vt:lpstr>CS ChemDraw Drawing</vt:lpstr>
      <vt:lpstr>CHIMICA FARMACEUTICA 2</vt:lpstr>
      <vt:lpstr>Programma</vt:lpstr>
      <vt:lpstr>Presentazione standard di PowerPoint</vt:lpstr>
      <vt:lpstr>Ormoni steroidei</vt:lpstr>
      <vt:lpstr>Sostanze a struttura steroideA</vt:lpstr>
      <vt:lpstr>Sostanze a struttura steroideA</vt:lpstr>
      <vt:lpstr>Configurazione steroidi naturali</vt:lpstr>
      <vt:lpstr>Presentazione standard di PowerPoint</vt:lpstr>
      <vt:lpstr>AGLICONI Cardenolidici e bufadienolinici</vt:lpstr>
      <vt:lpstr>Scheletro           F.grezza                5α                              5β</vt:lpstr>
      <vt:lpstr>Nomenclatura gruppi funzionali</vt:lpstr>
      <vt:lpstr>Nomenclatura gruppi funzionali</vt:lpstr>
      <vt:lpstr>Nomenclatura gruppi funzionali</vt:lpstr>
      <vt:lpstr>Stereochimica (prefissi)</vt:lpstr>
      <vt:lpstr>retrosteroidi</vt:lpstr>
      <vt:lpstr>Eterosteroidi</vt:lpstr>
      <vt:lpstr>colesterolo</vt:lpstr>
      <vt:lpstr>Biosintesi colesterolo</vt:lpstr>
      <vt:lpstr>Ruolo del colesterolo e suoi trasportatori</vt:lpstr>
      <vt:lpstr>Ruolo del colesterolo e suoi trasportatori</vt:lpstr>
      <vt:lpstr>RUOLO DEGLI acidi biliari</vt:lpstr>
      <vt:lpstr>Biosintesi acidi biliari</vt:lpstr>
      <vt:lpstr>Biosintesi e ruolo degli acidi biliari</vt:lpstr>
      <vt:lpstr>acidi biliari</vt:lpstr>
      <vt:lpstr>REGOLAZIONE DELLA Biosintesi DI acidi biliari</vt:lpstr>
      <vt:lpstr>DERIVATI DI ACIDI BILIARI  COME FARMACI</vt:lpstr>
      <vt:lpstr>Biosintesi pregnenolone</vt:lpstr>
      <vt:lpstr>Presentazione standard di PowerPoint</vt:lpstr>
      <vt:lpstr>Biosintesi degli ormoni sessuali steroidei</vt:lpstr>
      <vt:lpstr>RECETTORE PER GLI ORMONI STEROIDEI</vt:lpstr>
      <vt:lpstr>MECCANISMO DI AZIONE DEGLI ORMONI STEROIDEI</vt:lpstr>
      <vt:lpstr>MECCANISMO DI AZIONE DEGLI ORMONI STEROIDEI</vt:lpstr>
      <vt:lpstr>Ottenimento degli ormoni steroidei</vt:lpstr>
      <vt:lpstr>Sintesi di marker (PROGESTERONE, steroidi 21C)</vt:lpstr>
      <vt:lpstr>Presentazione standard di PowerPoint</vt:lpstr>
      <vt:lpstr>Trasposizione di beckman</vt:lpstr>
      <vt:lpstr>Schema generale di derivazione degli ormoni steroidei</vt:lpstr>
      <vt:lpstr>ANDROGENI Asse ipotalamico-pituitario-testicolare</vt:lpstr>
      <vt:lpstr>Presentazione standard di PowerPoint</vt:lpstr>
      <vt:lpstr>Metabolismo testosterone</vt:lpstr>
      <vt:lpstr>MECCANISMO D’AZIONE</vt:lpstr>
      <vt:lpstr>Effetti fisiologici</vt:lpstr>
      <vt:lpstr>EFFETTI DEL TESTOSTERONE</vt:lpstr>
      <vt:lpstr>SINTESI TESTOSTERONE</vt:lpstr>
      <vt:lpstr>Derivati del testosterone</vt:lpstr>
      <vt:lpstr>Derivati del testosterone</vt:lpstr>
      <vt:lpstr>Derivati del testosterone</vt:lpstr>
      <vt:lpstr>Derivati del testosterone</vt:lpstr>
      <vt:lpstr>Presentazione standard di PowerPoint</vt:lpstr>
      <vt:lpstr>Usi clinici DEGLI ANDROGENI</vt:lpstr>
      <vt:lpstr>Androgeni usati in terapia</vt:lpstr>
      <vt:lpstr>Ormoni anabolizzanti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Anabolizzanti usati in terapia</vt:lpstr>
      <vt:lpstr>Anabolizzanti illegali</vt:lpstr>
      <vt:lpstr>antiandrogeni</vt:lpstr>
      <vt:lpstr>Presentazione standard di PowerPoint</vt:lpstr>
      <vt:lpstr>antiandrogeni</vt:lpstr>
      <vt:lpstr>antiandrogeni</vt:lpstr>
      <vt:lpstr>antiandrogeni</vt:lpstr>
      <vt:lpstr>antiandrogeni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Ormoni femminili</vt:lpstr>
      <vt:lpstr>Ciclo mestruale e ormoni femminili</vt:lpstr>
      <vt:lpstr>Presentazione standard di PowerPoint</vt:lpstr>
      <vt:lpstr>Presentazione standard di PowerPoint</vt:lpstr>
      <vt:lpstr>estrogeni</vt:lpstr>
      <vt:lpstr>estrogeni</vt:lpstr>
      <vt:lpstr>Metabolismo degli estrogeni</vt:lpstr>
      <vt:lpstr>Usi clinici estrogeni</vt:lpstr>
      <vt:lpstr>Sintesi estrone</vt:lpstr>
      <vt:lpstr>Estrogeni di semisintesi</vt:lpstr>
      <vt:lpstr>Presentazione standard di PowerPoint</vt:lpstr>
      <vt:lpstr>Estrogeni coniugati</vt:lpstr>
      <vt:lpstr>Sar estrogeni (steroidei)</vt:lpstr>
      <vt:lpstr>Presentazione standard di PowerPoint</vt:lpstr>
      <vt:lpstr>Presentazione standard di PowerPoint</vt:lpstr>
      <vt:lpstr>Presentazione standard di PowerPoint</vt:lpstr>
      <vt:lpstr>Sintesi dietilstilbestrolo</vt:lpstr>
      <vt:lpstr>ALCUNI ESTROGENI USATI IN TERAPIA</vt:lpstr>
      <vt:lpstr>antiestrogeni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PROGESTINICI</vt:lpstr>
      <vt:lpstr>Metabolismo progesterone</vt:lpstr>
      <vt:lpstr>progesterone</vt:lpstr>
      <vt:lpstr>Uso terapeutico</vt:lpstr>
      <vt:lpstr>Sintesi progesterone</vt:lpstr>
      <vt:lpstr>progestinici</vt:lpstr>
      <vt:lpstr>progestinici</vt:lpstr>
      <vt:lpstr>progestinici</vt:lpstr>
      <vt:lpstr>progestinici</vt:lpstr>
      <vt:lpstr>progestinici</vt:lpstr>
      <vt:lpstr>progestinici</vt:lpstr>
      <vt:lpstr>progestinici</vt:lpstr>
      <vt:lpstr>progestinici</vt:lpstr>
      <vt:lpstr>progestinici</vt:lpstr>
      <vt:lpstr>progestinici</vt:lpstr>
      <vt:lpstr>Presentazione standard di PowerPoint</vt:lpstr>
      <vt:lpstr>ALCUNI PROGESTATIVI USATI IN TERAPIA</vt:lpstr>
      <vt:lpstr>Prodotti anticoncezionali</vt:lpstr>
      <vt:lpstr>Presentazione standard di PowerPoint</vt:lpstr>
      <vt:lpstr>Contraccettivi non orali</vt:lpstr>
      <vt:lpstr>Presentazione standard di PowerPoint</vt:lpstr>
      <vt:lpstr>Pillola del Giorno DOPO</vt:lpstr>
      <vt:lpstr>ANTIPROGESTINICI</vt:lpstr>
      <vt:lpstr>corticosteroidi</vt:lpstr>
      <vt:lpstr>mineralcorticoidi</vt:lpstr>
      <vt:lpstr>RUOLO FISIOLOGICO DEL ALDOSTERONE</vt:lpstr>
      <vt:lpstr>GlUcocorticoidi</vt:lpstr>
      <vt:lpstr>Effetti fisiologici glUcocorticosteroidi</vt:lpstr>
      <vt:lpstr>Presentazione standard di PowerPoint</vt:lpstr>
      <vt:lpstr>Impieghi terapeutici glUcocorticoidi</vt:lpstr>
      <vt:lpstr>Effetti collaterali</vt:lpstr>
      <vt:lpstr>Presentazione standard di PowerPoint</vt:lpstr>
      <vt:lpstr>Presentazione standard di PowerPoint</vt:lpstr>
      <vt:lpstr>Sar glucocorticosteroidi</vt:lpstr>
      <vt:lpstr>FARMACOCINETICA E FARMACODINAMICA</vt:lpstr>
      <vt:lpstr>Corticosteroidi sistemici usati in terapia</vt:lpstr>
      <vt:lpstr>Presentazione standard di PowerPoint</vt:lpstr>
      <vt:lpstr>Glucocorticoidi per via topica</vt:lpstr>
      <vt:lpstr>Presentazione standard di PowerPoint</vt:lpstr>
      <vt:lpstr>Presentazione standard di PowerPoint</vt:lpstr>
      <vt:lpstr>Glucocorticoidi per via inalatoria</vt:lpstr>
      <vt:lpstr>Introduzione doppio legame in 1,2</vt:lpstr>
      <vt:lpstr>Introduzione simultanea degli ossidrili  in 16α e 17α</vt:lpstr>
      <vt:lpstr>Introduzione metile in 16α o 16β</vt:lpstr>
      <vt:lpstr>Introduzione fluoro in 9α e oh in 11β</vt:lpstr>
      <vt:lpstr>Introduzione di un oh in 21</vt:lpstr>
      <vt:lpstr>Trasformazione del cortisone in idrocortisone</vt:lpstr>
      <vt:lpstr>Reazioni enzimatiche</vt:lpstr>
      <vt:lpstr>Reazioni enzimatiche</vt:lpstr>
      <vt:lpstr>Reazioni enzimatiche</vt:lpstr>
      <vt:lpstr>Sintesi del metilprednisolone</vt:lpstr>
      <vt:lpstr>Sintesi del triamcinolone</vt:lpstr>
      <vt:lpstr>Sintesi del triamcinolone</vt:lpstr>
      <vt:lpstr>Sintesi del betametasone</vt:lpstr>
      <vt:lpstr>Sintesi del betametasone</vt:lpstr>
      <vt:lpstr>Sintesi del betametasone</vt:lpstr>
      <vt:lpstr>Antagonisti degli ormoni steroidei</vt:lpstr>
      <vt:lpstr>Antagonisti della biosintesi degli steroidi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CHIMICA FARMACEUTICA 2</dc:title>
  <dc:creator>STEPHY</dc:creator>
  <cp:lastModifiedBy>Microsoft Office User</cp:lastModifiedBy>
  <cp:revision>496</cp:revision>
  <dcterms:created xsi:type="dcterms:W3CDTF">2014-10-01T14:18:27Z</dcterms:created>
  <dcterms:modified xsi:type="dcterms:W3CDTF">2024-09-22T14:14:19Z</dcterms:modified>
</cp:coreProperties>
</file>