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58" r:id="rId2"/>
    <p:sldId id="257" r:id="rId3"/>
    <p:sldId id="260" r:id="rId4"/>
    <p:sldId id="281" r:id="rId5"/>
    <p:sldId id="287" r:id="rId6"/>
    <p:sldId id="294" r:id="rId7"/>
    <p:sldId id="278" r:id="rId8"/>
    <p:sldId id="279" r:id="rId9"/>
    <p:sldId id="262" r:id="rId10"/>
    <p:sldId id="276" r:id="rId11"/>
    <p:sldId id="277" r:id="rId12"/>
    <p:sldId id="264" r:id="rId13"/>
    <p:sldId id="263" r:id="rId14"/>
    <p:sldId id="261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82" r:id="rId25"/>
    <p:sldId id="283" r:id="rId26"/>
    <p:sldId id="284" r:id="rId27"/>
    <p:sldId id="275" r:id="rId28"/>
    <p:sldId id="288" r:id="rId29"/>
    <p:sldId id="289" r:id="rId30"/>
    <p:sldId id="290" r:id="rId31"/>
    <p:sldId id="291" r:id="rId32"/>
    <p:sldId id="295" r:id="rId33"/>
    <p:sldId id="292" r:id="rId34"/>
    <p:sldId id="274" r:id="rId35"/>
    <p:sldId id="296" r:id="rId36"/>
    <p:sldId id="297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0" d="100"/>
          <a:sy n="200" d="100"/>
        </p:scale>
        <p:origin x="-56" y="7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Relationship Id="rId2" Type="http://schemas.openxmlformats.org/officeDocument/2006/relationships/image" Target="../media/image14.emf"/><Relationship Id="rId3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4" Type="http://schemas.openxmlformats.org/officeDocument/2006/relationships/image" Target="../media/image19.emf"/><Relationship Id="rId5" Type="http://schemas.openxmlformats.org/officeDocument/2006/relationships/image" Target="../media/image20.emf"/><Relationship Id="rId6" Type="http://schemas.openxmlformats.org/officeDocument/2006/relationships/image" Target="../media/image21.emf"/><Relationship Id="rId7" Type="http://schemas.openxmlformats.org/officeDocument/2006/relationships/image" Target="../media/image22.emf"/><Relationship Id="rId8" Type="http://schemas.openxmlformats.org/officeDocument/2006/relationships/image" Target="../media/image23.emf"/><Relationship Id="rId1" Type="http://schemas.openxmlformats.org/officeDocument/2006/relationships/image" Target="../media/image16.emf"/><Relationship Id="rId2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Relationship Id="rId2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78086-CA0C-40E6-8CBC-C9FE536B5BA0}" type="datetimeFigureOut">
              <a:rPr lang="en-US" smtClean="0"/>
              <a:pPr/>
              <a:t>28/01/21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8E0EA-2EC0-4A0C-B520-09D6D92788B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150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eta-2_adrenergic_receptors" TargetMode="External"/><Relationship Id="rId4" Type="http://schemas.openxmlformats.org/officeDocument/2006/relationships/hyperlink" Target="https://en.wikipedia.org/wiki/Dopamine_receptor_D1" TargetMode="External"/><Relationship Id="rId5" Type="http://schemas.openxmlformats.org/officeDocument/2006/relationships/hyperlink" Target="https://en.wikipedia.org/wiki/Dopamine_receptor_D2" TargetMode="External"/><Relationship Id="rId6" Type="http://schemas.openxmlformats.org/officeDocument/2006/relationships/hyperlink" Target="https://en.wikipedia.org/wiki/Norepinephrine" TargetMode="External"/><Relationship Id="rId7" Type="http://schemas.openxmlformats.org/officeDocument/2006/relationships/hyperlink" Target="https://en.wikipedia.org/wiki/%CE%91-adrenergic_agonist" TargetMode="External"/><Relationship Id="rId8" Type="http://schemas.openxmlformats.org/officeDocument/2006/relationships/hyperlink" Target="https://en.wikipedia.org/wiki/Pressor_agent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t.wikipedia.org/wiki/Inotropismo" TargetMode="External"/><Relationship Id="rId4" Type="http://schemas.openxmlformats.org/officeDocument/2006/relationships/hyperlink" Target="https://it.wikipedia.org/wiki/Miociti" TargetMode="External"/><Relationship Id="rId5" Type="http://schemas.openxmlformats.org/officeDocument/2006/relationships/hyperlink" Target="https://it.wikipedia.org/wiki/Troponina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Xantopsia</a:t>
            </a:r>
            <a:r>
              <a:rPr lang="en-US" dirty="0" smtClean="0"/>
              <a:t>: </a:t>
            </a:r>
            <a:r>
              <a:rPr lang="en-US" dirty="0" err="1" smtClean="0"/>
              <a:t>distubo</a:t>
            </a:r>
            <a:r>
              <a:rPr lang="en-US" dirty="0" smtClean="0"/>
              <a:t> </a:t>
            </a:r>
            <a:r>
              <a:rPr lang="en-US" dirty="0" err="1" smtClean="0"/>
              <a:t>visivo</a:t>
            </a:r>
            <a:r>
              <a:rPr lang="en-US" dirty="0" smtClean="0"/>
              <a:t>. Si </a:t>
            </a:r>
            <a:r>
              <a:rPr lang="en-US" dirty="0" err="1" smtClean="0"/>
              <a:t>osservano</a:t>
            </a:r>
            <a:r>
              <a:rPr lang="en-US" dirty="0" smtClean="0"/>
              <a:t> </a:t>
            </a:r>
            <a:r>
              <a:rPr lang="en-US" dirty="0" err="1" smtClean="0"/>
              <a:t>gialli</a:t>
            </a:r>
            <a:r>
              <a:rPr lang="en-US" dirty="0" smtClean="0"/>
              <a:t> </a:t>
            </a:r>
            <a:r>
              <a:rPr lang="en-US" dirty="0" err="1" smtClean="0"/>
              <a:t>gli</a:t>
            </a:r>
            <a:r>
              <a:rPr lang="en-US" dirty="0" smtClean="0"/>
              <a:t> </a:t>
            </a:r>
            <a:r>
              <a:rPr lang="en-US" dirty="0" err="1" smtClean="0"/>
              <a:t>oggetti</a:t>
            </a:r>
            <a:r>
              <a:rPr lang="en-US" dirty="0" smtClean="0"/>
              <a:t> </a:t>
            </a:r>
            <a:r>
              <a:rPr lang="en-US" dirty="0" err="1" smtClean="0"/>
              <a:t>bianchi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C8E0EA-2EC0-4A0C-B520-09D6D92788BD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111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err="1" smtClean="0">
                <a:solidFill>
                  <a:srgbClr val="1A1A1A"/>
                </a:solidFill>
                <a:latin typeface="Helvetica"/>
              </a:rPr>
              <a:t>Dopexamine</a:t>
            </a:r>
            <a:r>
              <a:rPr lang="en-US" sz="1200" dirty="0" smtClean="0">
                <a:solidFill>
                  <a:srgbClr val="1A1A1A"/>
                </a:solidFill>
                <a:latin typeface="Helvetica"/>
              </a:rPr>
              <a:t> and dopamine stimulates </a:t>
            </a:r>
            <a:r>
              <a:rPr lang="en-US" sz="1200" dirty="0" smtClean="0">
                <a:solidFill>
                  <a:srgbClr val="092F9D"/>
                </a:solidFill>
                <a:latin typeface="Helvetica"/>
                <a:hlinkClick r:id="rId3"/>
              </a:rPr>
              <a:t>beta-2 adrenergic receptors</a:t>
            </a:r>
            <a:r>
              <a:rPr lang="en-US" sz="1200" dirty="0" smtClean="0">
                <a:solidFill>
                  <a:srgbClr val="1A1A1A"/>
                </a:solidFill>
                <a:latin typeface="Helvetica"/>
                <a:hlinkClick r:id="rId3"/>
              </a:rPr>
              <a:t> and peripheral </a:t>
            </a:r>
            <a:r>
              <a:rPr lang="en-US" sz="1200" dirty="0" smtClean="0">
                <a:solidFill>
                  <a:srgbClr val="092F9D"/>
                </a:solidFill>
                <a:latin typeface="Helvetica"/>
                <a:hlinkClick r:id="rId4"/>
              </a:rPr>
              <a:t>dopamine receptor D1</a:t>
            </a:r>
            <a:r>
              <a:rPr lang="en-US" sz="1200" dirty="0" smtClean="0">
                <a:solidFill>
                  <a:srgbClr val="1A1A1A"/>
                </a:solidFill>
                <a:latin typeface="Helvetica"/>
                <a:hlinkClick r:id="rId4"/>
              </a:rPr>
              <a:t> and </a:t>
            </a:r>
            <a:r>
              <a:rPr lang="en-US" sz="1200" dirty="0" smtClean="0">
                <a:solidFill>
                  <a:srgbClr val="092F9D"/>
                </a:solidFill>
                <a:latin typeface="Helvetica"/>
                <a:hlinkClick r:id="rId5"/>
              </a:rPr>
              <a:t>dopamine receptor D2</a:t>
            </a:r>
            <a:r>
              <a:rPr lang="en-US" sz="1200" dirty="0" smtClean="0">
                <a:solidFill>
                  <a:srgbClr val="1A1A1A"/>
                </a:solidFill>
                <a:latin typeface="Helvetica"/>
                <a:hlinkClick r:id="rId5"/>
              </a:rPr>
              <a:t>. It also inhibits of neuronal re-uptake of </a:t>
            </a:r>
            <a:r>
              <a:rPr lang="en-US" sz="1200" dirty="0" smtClean="0">
                <a:solidFill>
                  <a:srgbClr val="092F9D"/>
                </a:solidFill>
                <a:latin typeface="Helvetica"/>
                <a:hlinkClick r:id="rId6"/>
              </a:rPr>
              <a:t>norepinephrine</a:t>
            </a:r>
            <a:r>
              <a:rPr lang="en-US" sz="1200" dirty="0" smtClean="0">
                <a:solidFill>
                  <a:srgbClr val="1A1A1A"/>
                </a:solidFill>
                <a:latin typeface="Helvetica"/>
                <a:hlinkClick r:id="rId6"/>
              </a:rPr>
              <a:t> (Uptake-1). These activities increase cardiac output and increase blood flow to peripheral vascular beds.</a:t>
            </a:r>
            <a:r>
              <a:rPr lang="en-US" sz="1050" baseline="30000" dirty="0" smtClean="0">
                <a:solidFill>
                  <a:srgbClr val="092F9D"/>
                </a:solidFill>
                <a:latin typeface="Helvetica"/>
                <a:hlinkClick r:id="rId6"/>
              </a:rPr>
              <a:t>[2][3]</a:t>
            </a:r>
            <a:r>
              <a:rPr lang="en-US" sz="1200" baseline="0" dirty="0" smtClean="0">
                <a:solidFill>
                  <a:srgbClr val="1A1A1A"/>
                </a:solidFill>
                <a:latin typeface="Helvetica"/>
                <a:hlinkClick r:id="rId6"/>
              </a:rPr>
              <a:t> It is not an </a:t>
            </a:r>
            <a:r>
              <a:rPr lang="en-US" sz="1200" baseline="0" dirty="0" smtClean="0">
                <a:solidFill>
                  <a:srgbClr val="092F9D"/>
                </a:solidFill>
                <a:latin typeface="Helvetica"/>
                <a:hlinkClick r:id="rId7"/>
              </a:rPr>
              <a:t>α-adrenergic agonist</a:t>
            </a:r>
            <a:r>
              <a:rPr lang="en-US" sz="1200" baseline="0" dirty="0" smtClean="0">
                <a:solidFill>
                  <a:srgbClr val="1A1A1A"/>
                </a:solidFill>
                <a:latin typeface="Helvetica"/>
                <a:hlinkClick r:id="rId7"/>
              </a:rPr>
              <a:t>, does not cause vasoconstriction, and is not a </a:t>
            </a:r>
            <a:r>
              <a:rPr lang="en-US" sz="1200" baseline="0" dirty="0" smtClean="0">
                <a:solidFill>
                  <a:srgbClr val="092F9D"/>
                </a:solidFill>
                <a:latin typeface="Helvetica"/>
                <a:hlinkClick r:id="rId8"/>
              </a:rPr>
              <a:t>pressor agent</a:t>
            </a:r>
            <a:r>
              <a:rPr lang="en-US" sz="1200" baseline="0" dirty="0" smtClean="0">
                <a:solidFill>
                  <a:srgbClr val="1A1A1A"/>
                </a:solidFill>
                <a:latin typeface="Helvetica"/>
                <a:hlinkClick r:id="rId8"/>
              </a:rPr>
              <a:t>.</a:t>
            </a:r>
            <a:r>
              <a:rPr lang="en-US" sz="1050" baseline="30000" dirty="0" smtClean="0">
                <a:solidFill>
                  <a:srgbClr val="092F9D"/>
                </a:solidFill>
                <a:latin typeface="Helvetica"/>
                <a:hlinkClick r:id="rId8"/>
              </a:rPr>
              <a:t>[2]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C8E0EA-2EC0-4A0C-B520-09D6D92788BD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832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dirty="0" smtClean="0">
                <a:solidFill>
                  <a:srgbClr val="1A1A1A"/>
                </a:solidFill>
                <a:latin typeface="Helvetica"/>
              </a:rPr>
              <a:t>Il </a:t>
            </a:r>
            <a:r>
              <a:rPr lang="it-IT" sz="1200" dirty="0" err="1" smtClean="0">
                <a:solidFill>
                  <a:srgbClr val="1A1A1A"/>
                </a:solidFill>
                <a:latin typeface="Helvetica"/>
              </a:rPr>
              <a:t>Levosimendan</a:t>
            </a:r>
            <a:r>
              <a:rPr lang="it-IT" sz="1200" dirty="0" smtClean="0">
                <a:solidFill>
                  <a:srgbClr val="1A1A1A"/>
                </a:solidFill>
                <a:latin typeface="Helvetica"/>
              </a:rPr>
              <a:t> è un sensibilizzatore al calcio che esercita la sua azione </a:t>
            </a:r>
            <a:r>
              <a:rPr lang="it-IT" sz="1200" dirty="0" smtClean="0">
                <a:solidFill>
                  <a:srgbClr val="092F9D"/>
                </a:solidFill>
                <a:latin typeface="Helvetica"/>
                <a:hlinkClick r:id="rId3"/>
              </a:rPr>
              <a:t>inotropo</a:t>
            </a:r>
            <a:r>
              <a:rPr lang="it-IT" sz="1200" dirty="0" smtClean="0">
                <a:solidFill>
                  <a:srgbClr val="1A1A1A"/>
                </a:solidFill>
                <a:latin typeface="Helvetica"/>
                <a:hlinkClick r:id="rId3"/>
              </a:rPr>
              <a:t> positiva (incremento della contrattilità cardiaca) aumentando la sensibilità al calcio dei </a:t>
            </a:r>
            <a:r>
              <a:rPr lang="it-IT" sz="1200" dirty="0" smtClean="0">
                <a:solidFill>
                  <a:srgbClr val="092F9D"/>
                </a:solidFill>
                <a:latin typeface="Helvetica"/>
                <a:hlinkClick r:id="rId4"/>
              </a:rPr>
              <a:t>miociti</a:t>
            </a:r>
            <a:r>
              <a:rPr lang="it-IT" sz="1200" dirty="0" smtClean="0">
                <a:solidFill>
                  <a:srgbClr val="1A1A1A"/>
                </a:solidFill>
                <a:latin typeface="Helvetica"/>
                <a:hlinkClick r:id="rId4"/>
              </a:rPr>
              <a:t> senza un aumento del calcio intracellulare, legandosi alla </a:t>
            </a:r>
            <a:r>
              <a:rPr lang="it-IT" sz="1200" dirty="0" smtClean="0">
                <a:solidFill>
                  <a:srgbClr val="092F9D"/>
                </a:solidFill>
                <a:latin typeface="Helvetica"/>
                <a:hlinkClick r:id="rId5"/>
              </a:rPr>
              <a:t>troponina C</a:t>
            </a:r>
            <a:r>
              <a:rPr lang="it-IT" sz="1200" dirty="0" smtClean="0">
                <a:solidFill>
                  <a:srgbClr val="1A1A1A"/>
                </a:solidFill>
                <a:latin typeface="Helvetica"/>
                <a:hlinkClick r:id="rId5"/>
              </a:rPr>
              <a:t> cardiaca in misura calcio-dipendente.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C8E0EA-2EC0-4A0C-B520-09D6D92788BD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86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28/01/21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png"/><Relationship Id="rId5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pload.wikimedia.org/wikipedia/commons/a/a1/NaKpompe-cycle.jpg" TargetMode="External"/><Relationship Id="rId3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3.e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14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15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8.bin"/><Relationship Id="rId12" Type="http://schemas.openxmlformats.org/officeDocument/2006/relationships/image" Target="../media/image20.emf"/><Relationship Id="rId13" Type="http://schemas.openxmlformats.org/officeDocument/2006/relationships/oleObject" Target="../embeddings/oleObject9.bin"/><Relationship Id="rId14" Type="http://schemas.openxmlformats.org/officeDocument/2006/relationships/image" Target="../media/image21.emf"/><Relationship Id="rId15" Type="http://schemas.openxmlformats.org/officeDocument/2006/relationships/oleObject" Target="../embeddings/oleObject10.bin"/><Relationship Id="rId16" Type="http://schemas.openxmlformats.org/officeDocument/2006/relationships/image" Target="../media/image22.emf"/><Relationship Id="rId17" Type="http://schemas.openxmlformats.org/officeDocument/2006/relationships/oleObject" Target="../embeddings/oleObject11.bin"/><Relationship Id="rId18" Type="http://schemas.openxmlformats.org/officeDocument/2006/relationships/image" Target="../media/image23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Relationship Id="rId4" Type="http://schemas.openxmlformats.org/officeDocument/2006/relationships/image" Target="../media/image16.e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17.e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18.e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26.emf"/><Relationship Id="rId5" Type="http://schemas.openxmlformats.org/officeDocument/2006/relationships/image" Target="../media/image27.emf"/><Relationship Id="rId6" Type="http://schemas.openxmlformats.org/officeDocument/2006/relationships/image" Target="../media/image28.emf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pload.wikimedia.org/wikipedia/commons/7/7e/Digitalis_lanata_1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4" Type="http://schemas.openxmlformats.org/officeDocument/2006/relationships/image" Target="../media/image30.emf"/><Relationship Id="rId5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pload.wikimedia.org/wikipedia/commons/7/74/Digitalis_purpurea2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19.emf"/><Relationship Id="rId5" Type="http://schemas.openxmlformats.org/officeDocument/2006/relationships/oleObject" Target="../embeddings/oleObject13.bin"/><Relationship Id="rId6" Type="http://schemas.openxmlformats.org/officeDocument/2006/relationships/image" Target="../media/image20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emf"/><Relationship Id="rId3" Type="http://schemas.openxmlformats.org/officeDocument/2006/relationships/image" Target="../media/image40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emf"/><Relationship Id="rId3" Type="http://schemas.openxmlformats.org/officeDocument/2006/relationships/image" Target="../media/image39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4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5589240"/>
            <a:ext cx="8458200" cy="879845"/>
          </a:xfrm>
        </p:spPr>
        <p:txBody>
          <a:bodyPr/>
          <a:lstStyle/>
          <a:p>
            <a:r>
              <a:rPr lang="it-IT" dirty="0" smtClean="0"/>
              <a:t>FARMACI INOTROPI POSITIVI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692696"/>
            <a:ext cx="5868144" cy="440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6464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32" name="AutoShape 31"/>
          <p:cNvSpPr>
            <a:spLocks noChangeArrowheads="1"/>
          </p:cNvSpPr>
          <p:nvPr/>
        </p:nvSpPr>
        <p:spPr bwMode="auto">
          <a:xfrm>
            <a:off x="3031232" y="1610072"/>
            <a:ext cx="3052936" cy="810816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it-I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CARDIOPATIE</a:t>
            </a: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5" name="AutoShape 36"/>
          <p:cNvSpPr>
            <a:spLocks noChangeArrowheads="1"/>
          </p:cNvSpPr>
          <p:nvPr/>
        </p:nvSpPr>
        <p:spPr bwMode="auto">
          <a:xfrm>
            <a:off x="4343400" y="2676872"/>
            <a:ext cx="457200" cy="1600200"/>
          </a:xfrm>
          <a:prstGeom prst="downArrow">
            <a:avLst>
              <a:gd name="adj1" fmla="val 50000"/>
              <a:gd name="adj2" fmla="val 87500"/>
            </a:avLst>
          </a:prstGeom>
          <a:gradFill rotWithShape="0">
            <a:gsLst>
              <a:gs pos="0">
                <a:srgbClr val="FF5050"/>
              </a:gs>
              <a:gs pos="100000">
                <a:srgbClr val="FF505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FF505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AutoShape 37"/>
          <p:cNvSpPr>
            <a:spLocks noChangeArrowheads="1"/>
          </p:cNvSpPr>
          <p:nvPr/>
        </p:nvSpPr>
        <p:spPr bwMode="auto">
          <a:xfrm rot="2840140">
            <a:off x="2584450" y="2440703"/>
            <a:ext cx="457200" cy="1177925"/>
          </a:xfrm>
          <a:prstGeom prst="downArrow">
            <a:avLst>
              <a:gd name="adj1" fmla="val 50000"/>
              <a:gd name="adj2" fmla="val 64410"/>
            </a:avLst>
          </a:prstGeom>
          <a:gradFill rotWithShape="0">
            <a:gsLst>
              <a:gs pos="0">
                <a:srgbClr val="FF5050">
                  <a:gamma/>
                  <a:shade val="46275"/>
                  <a:invGamma/>
                </a:srgbClr>
              </a:gs>
              <a:gs pos="100000">
                <a:srgbClr val="FF5050"/>
              </a:gs>
            </a:gsLst>
            <a:lin ang="18900000" scaled="1"/>
          </a:gradFill>
          <a:ln>
            <a:noFill/>
          </a:ln>
          <a:effectLst>
            <a:prstShdw prst="shdw17" dist="17961" dir="2700000">
              <a:srgbClr val="FF505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AutoShape 42"/>
          <p:cNvSpPr>
            <a:spLocks noChangeArrowheads="1"/>
          </p:cNvSpPr>
          <p:nvPr/>
        </p:nvSpPr>
        <p:spPr bwMode="auto">
          <a:xfrm>
            <a:off x="1905000" y="4658072"/>
            <a:ext cx="457200" cy="1219200"/>
          </a:xfrm>
          <a:prstGeom prst="downArrow">
            <a:avLst>
              <a:gd name="adj1" fmla="val 50000"/>
              <a:gd name="adj2" fmla="val 66667"/>
            </a:avLst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56" name="AutoShape 37"/>
          <p:cNvSpPr>
            <a:spLocks noChangeArrowheads="1"/>
          </p:cNvSpPr>
          <p:nvPr/>
        </p:nvSpPr>
        <p:spPr bwMode="auto">
          <a:xfrm rot="19040140">
            <a:off x="6062768" y="2419934"/>
            <a:ext cx="457200" cy="1177925"/>
          </a:xfrm>
          <a:prstGeom prst="downArrow">
            <a:avLst>
              <a:gd name="adj1" fmla="val 50000"/>
              <a:gd name="adj2" fmla="val 64410"/>
            </a:avLst>
          </a:prstGeom>
          <a:gradFill rotWithShape="0">
            <a:gsLst>
              <a:gs pos="0">
                <a:srgbClr val="FF5050">
                  <a:gamma/>
                  <a:shade val="46275"/>
                  <a:invGamma/>
                </a:srgbClr>
              </a:gs>
              <a:gs pos="100000">
                <a:srgbClr val="FF5050"/>
              </a:gs>
            </a:gsLst>
            <a:lin ang="18900000" scaled="1"/>
          </a:gradFill>
          <a:ln>
            <a:noFill/>
          </a:ln>
          <a:effectLst>
            <a:prstShdw prst="shdw17" dist="17961" dir="2700000">
              <a:srgbClr val="FF505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AutoShape 31"/>
          <p:cNvSpPr>
            <a:spLocks noChangeArrowheads="1"/>
          </p:cNvSpPr>
          <p:nvPr/>
        </p:nvSpPr>
        <p:spPr bwMode="auto">
          <a:xfrm>
            <a:off x="698573" y="3565148"/>
            <a:ext cx="3052936" cy="810816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it-I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Insufficienza cardiaca</a:t>
            </a: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8" name="AutoShape 31"/>
          <p:cNvSpPr>
            <a:spLocks noChangeArrowheads="1"/>
          </p:cNvSpPr>
          <p:nvPr/>
        </p:nvSpPr>
        <p:spPr bwMode="auto">
          <a:xfrm>
            <a:off x="5148064" y="3565148"/>
            <a:ext cx="3052936" cy="810816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it-I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Aritmia cardiaca</a:t>
            </a: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9" name="AutoShape 31"/>
          <p:cNvSpPr>
            <a:spLocks noChangeArrowheads="1"/>
          </p:cNvSpPr>
          <p:nvPr/>
        </p:nvSpPr>
        <p:spPr bwMode="auto">
          <a:xfrm>
            <a:off x="3045532" y="4658072"/>
            <a:ext cx="3052936" cy="810816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it-I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Ischemia</a:t>
            </a: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" name="Titolo 1"/>
          <p:cNvSpPr txBox="1">
            <a:spLocks/>
          </p:cNvSpPr>
          <p:nvPr/>
        </p:nvSpPr>
        <p:spPr>
          <a:xfrm>
            <a:off x="341284" y="5877272"/>
            <a:ext cx="8407179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t-IT" sz="1800" dirty="0"/>
              <a:t>E’ l’incapacità del cuore di pompare il sangue con una gittata adeguata alle esigenze metaboliche dei tessuti.</a:t>
            </a:r>
          </a:p>
        </p:txBody>
      </p:sp>
    </p:spTree>
    <p:extLst>
      <p:ext uri="{BB962C8B-B14F-4D97-AF65-F5344CB8AC3E}">
        <p14:creationId xmlns:p14="http://schemas.microsoft.com/office/powerpoint/2010/main" val="3627355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69632" y="404664"/>
            <a:ext cx="3528392" cy="6760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it-IT" sz="2000" dirty="0" smtClean="0"/>
              <a:t>Ridotta contrattilità dei muscoli  cardiaci</a:t>
            </a:r>
            <a:endParaRPr lang="en-US" sz="2000" dirty="0"/>
          </a:p>
        </p:txBody>
      </p:sp>
      <p:sp>
        <p:nvSpPr>
          <p:cNvPr id="6" name="Freccia in giù 5"/>
          <p:cNvSpPr/>
          <p:nvPr/>
        </p:nvSpPr>
        <p:spPr>
          <a:xfrm>
            <a:off x="2195736" y="2780928"/>
            <a:ext cx="35411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utoShape 31"/>
          <p:cNvSpPr>
            <a:spLocks noChangeArrowheads="1"/>
          </p:cNvSpPr>
          <p:nvPr/>
        </p:nvSpPr>
        <p:spPr bwMode="auto">
          <a:xfrm>
            <a:off x="1043608" y="1916832"/>
            <a:ext cx="2670220" cy="576064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it-I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Insufficienza cardiaca</a:t>
            </a:r>
            <a:endParaRPr lang="it-I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Segnaposto contenuto 2"/>
          <p:cNvSpPr txBox="1">
            <a:spLocks/>
          </p:cNvSpPr>
          <p:nvPr/>
        </p:nvSpPr>
        <p:spPr>
          <a:xfrm>
            <a:off x="611560" y="3573016"/>
            <a:ext cx="3528392" cy="6760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dirty="0" smtClean="0"/>
              <a:t>Gittata cardiaca</a:t>
            </a:r>
          </a:p>
          <a:p>
            <a:pPr marL="0" indent="0" algn="ctr">
              <a:buFont typeface="Wingdings 2"/>
              <a:buNone/>
            </a:pPr>
            <a:r>
              <a:rPr lang="it-IT" sz="2000" dirty="0" smtClean="0"/>
              <a:t>Pressione ematica</a:t>
            </a:r>
          </a:p>
          <a:p>
            <a:pPr marL="0" indent="0" algn="ctr">
              <a:buFont typeface="Wingdings 2"/>
              <a:buNone/>
            </a:pPr>
            <a:r>
              <a:rPr lang="it-IT" sz="2000" dirty="0" smtClean="0"/>
              <a:t>Flusso ematico renale</a:t>
            </a:r>
          </a:p>
        </p:txBody>
      </p:sp>
      <p:sp>
        <p:nvSpPr>
          <p:cNvPr id="8" name="Freccia in giù 7"/>
          <p:cNvSpPr/>
          <p:nvPr/>
        </p:nvSpPr>
        <p:spPr>
          <a:xfrm>
            <a:off x="965676" y="3717032"/>
            <a:ext cx="288032" cy="43204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ccia in giù 8"/>
          <p:cNvSpPr/>
          <p:nvPr/>
        </p:nvSpPr>
        <p:spPr>
          <a:xfrm>
            <a:off x="2195736" y="1196752"/>
            <a:ext cx="35411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egnaposto contenuto 2"/>
          <p:cNvSpPr txBox="1">
            <a:spLocks/>
          </p:cNvSpPr>
          <p:nvPr/>
        </p:nvSpPr>
        <p:spPr>
          <a:xfrm>
            <a:off x="467544" y="5157192"/>
            <a:ext cx="3888432" cy="6760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dirty="0" smtClean="0"/>
              <a:t>Edema (arti inferiori, polmonare)</a:t>
            </a:r>
          </a:p>
          <a:p>
            <a:pPr marL="0" indent="0" algn="ctr">
              <a:buFont typeface="Wingdings 2"/>
              <a:buNone/>
            </a:pPr>
            <a:r>
              <a:rPr lang="it-IT" sz="2000" dirty="0" smtClean="0"/>
              <a:t>Insufficienza renale</a:t>
            </a:r>
            <a:endParaRPr lang="en-US" sz="2000" dirty="0"/>
          </a:p>
        </p:txBody>
      </p:sp>
      <p:sp>
        <p:nvSpPr>
          <p:cNvPr id="11" name="Freccia in giù 10"/>
          <p:cNvSpPr/>
          <p:nvPr/>
        </p:nvSpPr>
        <p:spPr>
          <a:xfrm>
            <a:off x="2195736" y="4437112"/>
            <a:ext cx="35411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341284" y="5877272"/>
            <a:ext cx="8407179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t-IT" sz="1800" dirty="0" smtClean="0"/>
              <a:t>Glicosidi Cardioattivi: normalizzano la maggior parte di questi sintomi</a:t>
            </a:r>
            <a:endParaRPr lang="it-IT" sz="180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" r="12122"/>
          <a:stretch/>
        </p:blipFill>
        <p:spPr bwMode="auto">
          <a:xfrm>
            <a:off x="4572000" y="1196752"/>
            <a:ext cx="4243204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7933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3528" y="5517232"/>
            <a:ext cx="7416824" cy="50405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23528" y="4941168"/>
            <a:ext cx="7416824" cy="50405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23528" y="4365104"/>
            <a:ext cx="7416824" cy="504056"/>
          </a:xfrm>
          <a:prstGeom prst="rect">
            <a:avLst/>
          </a:prstGeom>
          <a:solidFill>
            <a:srgbClr val="33CC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23528" y="3789040"/>
            <a:ext cx="7416824" cy="50405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Farmaci inotropi positivi</a:t>
            </a:r>
            <a:endParaRPr lang="it-IT" dirty="0"/>
          </a:p>
        </p:txBody>
      </p:sp>
      <p:sp>
        <p:nvSpPr>
          <p:cNvPr id="12" name="Segnaposto contenut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it-IT" dirty="0" smtClean="0"/>
              <a:t>Esplicano la loro </a:t>
            </a:r>
            <a:r>
              <a:rPr lang="it-IT" dirty="0"/>
              <a:t>azione </a:t>
            </a:r>
            <a:r>
              <a:rPr lang="it-IT" dirty="0" smtClean="0"/>
              <a:t>terapeutica provocando </a:t>
            </a:r>
            <a:r>
              <a:rPr lang="it-IT" dirty="0"/>
              <a:t>un aumento della contrazione del </a:t>
            </a:r>
            <a:r>
              <a:rPr lang="it-IT" dirty="0" smtClean="0"/>
              <a:t>muscolo cardiaco</a:t>
            </a:r>
            <a:r>
              <a:rPr lang="it-IT" dirty="0"/>
              <a:t>. </a:t>
            </a:r>
            <a:endParaRPr lang="it-IT" dirty="0" smtClean="0"/>
          </a:p>
          <a:p>
            <a:pPr marL="0" indent="0" algn="just">
              <a:buNone/>
            </a:pPr>
            <a:r>
              <a:rPr lang="it-IT" dirty="0" smtClean="0"/>
              <a:t>Possono </a:t>
            </a:r>
            <a:r>
              <a:rPr lang="it-IT" dirty="0"/>
              <a:t>essere suddivisi nelle seguenti </a:t>
            </a:r>
            <a:r>
              <a:rPr lang="it-IT" dirty="0" smtClean="0"/>
              <a:t>classi:</a:t>
            </a:r>
          </a:p>
          <a:p>
            <a:pPr algn="just"/>
            <a:r>
              <a:rPr lang="it-IT" dirty="0" smtClean="0"/>
              <a:t>Glicosidi cardioattivi</a:t>
            </a:r>
          </a:p>
          <a:p>
            <a:pPr algn="just"/>
            <a:r>
              <a:rPr lang="it-IT" dirty="0" smtClean="0"/>
              <a:t>Agonisti adrenergici e dopaminergici</a:t>
            </a:r>
          </a:p>
          <a:p>
            <a:pPr algn="just"/>
            <a:r>
              <a:rPr lang="it-IT" dirty="0" smtClean="0"/>
              <a:t>Inibitori della PDE-3 (vedi sez. 27)</a:t>
            </a:r>
          </a:p>
          <a:p>
            <a:pPr algn="just"/>
            <a:r>
              <a:rPr lang="it-IT" dirty="0" smtClean="0"/>
              <a:t>Sensibilizzatori delle miofibrille al Ca</a:t>
            </a:r>
            <a:r>
              <a:rPr lang="it-IT" baseline="30000" dirty="0" smtClean="0"/>
              <a:t>++</a:t>
            </a:r>
            <a:endParaRPr lang="it-IT" baseline="30000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22762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allout con freccia in giù 42"/>
          <p:cNvSpPr/>
          <p:nvPr/>
        </p:nvSpPr>
        <p:spPr>
          <a:xfrm>
            <a:off x="5839644" y="2653051"/>
            <a:ext cx="2610544" cy="1018572"/>
          </a:xfrm>
          <a:prstGeom prst="downArrowCallout">
            <a:avLst/>
          </a:prstGeom>
          <a:solidFill>
            <a:srgbClr val="33CCFF"/>
          </a:solidFill>
          <a:ln>
            <a:solidFill>
              <a:srgbClr val="00B0F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Callout con freccia in giù 41"/>
          <p:cNvSpPr/>
          <p:nvPr/>
        </p:nvSpPr>
        <p:spPr>
          <a:xfrm>
            <a:off x="2673950" y="2654792"/>
            <a:ext cx="2610544" cy="1018572"/>
          </a:xfrm>
          <a:prstGeom prst="downArrow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Callout con freccia in giù 39"/>
          <p:cNvSpPr/>
          <p:nvPr/>
        </p:nvSpPr>
        <p:spPr>
          <a:xfrm>
            <a:off x="72021" y="2685448"/>
            <a:ext cx="2283538" cy="986175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4" name="Rettangolo arrotondato 3"/>
          <p:cNvSpPr/>
          <p:nvPr/>
        </p:nvSpPr>
        <p:spPr>
          <a:xfrm>
            <a:off x="5895304" y="1369696"/>
            <a:ext cx="2214562" cy="64293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2843808" y="1382874"/>
            <a:ext cx="2214562" cy="64293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3032720" y="1486062"/>
            <a:ext cx="181133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2400" b="1" dirty="0">
                <a:solidFill>
                  <a:srgbClr val="990033"/>
                </a:solidFill>
                <a:latin typeface="+mn-lt"/>
              </a:rPr>
              <a:t>Effetti diretti</a:t>
            </a:r>
            <a:endParaRPr lang="it-IT" sz="2400" dirty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2569849" y="2654793"/>
            <a:ext cx="2714645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EFFETTO CRONOTROPO NEGATIVO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9559" y="2654793"/>
            <a:ext cx="22860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EFFETTO INOTROPO POSITIVO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142189" y="3736883"/>
            <a:ext cx="2495701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Aumento gittata cardiaca</a:t>
            </a:r>
          </a:p>
          <a:p>
            <a:pPr marL="285750" indent="-285750" algn="just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it-IT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Diminuzione delle dimensioni del </a:t>
            </a: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cuore</a:t>
            </a:r>
          </a:p>
          <a:p>
            <a:pPr marL="285750" indent="-285750" algn="just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it-IT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Diminuzione della pressione venosa e del volume di </a:t>
            </a: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sangue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 algn="just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it-IT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Aumento della perfusione </a:t>
            </a: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renale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ttangolo 17"/>
          <p:cNvSpPr/>
          <p:nvPr/>
        </p:nvSpPr>
        <p:spPr>
          <a:xfrm>
            <a:off x="5976266" y="1460184"/>
            <a:ext cx="2052637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2400" b="1" dirty="0">
                <a:solidFill>
                  <a:srgbClr val="990033"/>
                </a:solidFill>
                <a:latin typeface="+mn-lt"/>
              </a:rPr>
              <a:t>Effetti indiretti</a:t>
            </a:r>
            <a:endParaRPr lang="it-IT" sz="2400" dirty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22" name="Rettangolo 21"/>
          <p:cNvSpPr/>
          <p:nvPr/>
        </p:nvSpPr>
        <p:spPr>
          <a:xfrm>
            <a:off x="2476182" y="3721552"/>
            <a:ext cx="305911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ctr">
              <a:buFont typeface="Arial" pitchFamily="34" charset="0"/>
              <a:buChar char="•"/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Diminuzione dell’</a:t>
            </a:r>
          </a:p>
          <a:p>
            <a:pPr algn="ctr"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a</a:t>
            </a: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utomatismo SA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2497460" y="6347218"/>
            <a:ext cx="1714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Diuresi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1" name="Freccia in giù 30"/>
          <p:cNvSpPr/>
          <p:nvPr/>
        </p:nvSpPr>
        <p:spPr>
          <a:xfrm rot="16200000">
            <a:off x="2630064" y="6444597"/>
            <a:ext cx="357190" cy="214314"/>
          </a:xfrm>
          <a:prstGeom prst="downArrow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32" name="Freccia curva 31"/>
          <p:cNvSpPr/>
          <p:nvPr/>
        </p:nvSpPr>
        <p:spPr>
          <a:xfrm flipH="1">
            <a:off x="2808658" y="5244989"/>
            <a:ext cx="539205" cy="1102229"/>
          </a:xfrm>
          <a:prstGeom prst="bentArrow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1"/>
              </a:solidFill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5784158" y="2654793"/>
            <a:ext cx="2658043" cy="646331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EFFETTO DROMOTROPO NEGATIVO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9" name="Rettangolo 38"/>
          <p:cNvSpPr/>
          <p:nvPr/>
        </p:nvSpPr>
        <p:spPr>
          <a:xfrm>
            <a:off x="142189" y="3736884"/>
            <a:ext cx="2468116" cy="30162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ttangolo 40"/>
          <p:cNvSpPr/>
          <p:nvPr/>
        </p:nvSpPr>
        <p:spPr>
          <a:xfrm>
            <a:off x="2826469" y="3721552"/>
            <a:ext cx="2347137" cy="67227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ttangolo 43"/>
          <p:cNvSpPr/>
          <p:nvPr/>
        </p:nvSpPr>
        <p:spPr>
          <a:xfrm>
            <a:off x="5785893" y="3733171"/>
            <a:ext cx="25202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Diminuzione della conduzione SA</a:t>
            </a:r>
          </a:p>
          <a:p>
            <a:pPr marL="285750" indent="-285750" algn="just">
              <a:buFont typeface="Arial" pitchFamily="34" charset="0"/>
              <a:buChar char="•"/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Prolungamento del periodo refrattario del nodo AV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45" name="Rettangolo 44"/>
          <p:cNvSpPr/>
          <p:nvPr/>
        </p:nvSpPr>
        <p:spPr>
          <a:xfrm>
            <a:off x="5799015" y="3733171"/>
            <a:ext cx="2540286" cy="147732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ccia circolare a sinistra 51"/>
          <p:cNvSpPr/>
          <p:nvPr/>
        </p:nvSpPr>
        <p:spPr>
          <a:xfrm>
            <a:off x="5148064" y="1940626"/>
            <a:ext cx="361689" cy="58098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3" name="Freccia circolare a sinistra 52"/>
          <p:cNvSpPr/>
          <p:nvPr/>
        </p:nvSpPr>
        <p:spPr>
          <a:xfrm flipH="1">
            <a:off x="5480913" y="1916832"/>
            <a:ext cx="361689" cy="58098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Freccia ad arco 54"/>
          <p:cNvSpPr/>
          <p:nvPr/>
        </p:nvSpPr>
        <p:spPr>
          <a:xfrm rot="20695763" flipH="1">
            <a:off x="1776954" y="1818154"/>
            <a:ext cx="840590" cy="767128"/>
          </a:xfrm>
          <a:prstGeom prst="circularArrow">
            <a:avLst>
              <a:gd name="adj1" fmla="val 11782"/>
              <a:gd name="adj2" fmla="val 796428"/>
              <a:gd name="adj3" fmla="val 20262875"/>
              <a:gd name="adj4" fmla="val 14699154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ttangolo 55"/>
          <p:cNvSpPr/>
          <p:nvPr/>
        </p:nvSpPr>
        <p:spPr>
          <a:xfrm>
            <a:off x="3532585" y="5631147"/>
            <a:ext cx="5287887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Gli effetti indiretti sono dovuti a </a:t>
            </a:r>
            <a:r>
              <a:rPr lang="it-IT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stimolazione vagale </a:t>
            </a:r>
            <a:r>
              <a:rPr lang="it-IT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 </a:t>
            </a:r>
            <a:r>
              <a:rPr lang="it-IT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riduzione del tono simpatico</a:t>
            </a:r>
            <a:endParaRPr lang="it-IT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438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99" y="304800"/>
            <a:ext cx="8251121" cy="617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r>
              <a:rPr lang="it-IT" dirty="0" smtClean="0"/>
              <a:t>Potenziale d’azione cardiaco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052736"/>
            <a:ext cx="7488832" cy="571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7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Usi terapeutici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Insufficienza cardiaca</a:t>
            </a:r>
          </a:p>
          <a:p>
            <a:r>
              <a:rPr lang="it-IT" dirty="0" smtClean="0"/>
              <a:t>Aritmie </a:t>
            </a:r>
            <a:r>
              <a:rPr lang="it-IT" dirty="0" err="1" smtClean="0"/>
              <a:t>sopraventricolari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89912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7291536" cy="838200"/>
          </a:xfrm>
        </p:spPr>
        <p:txBody>
          <a:bodyPr>
            <a:noAutofit/>
          </a:bodyPr>
          <a:lstStyle/>
          <a:p>
            <a:r>
              <a:rPr lang="it-IT" sz="2400" dirty="0" smtClean="0"/>
              <a:t>Meccanismo d’azione: I</a:t>
            </a:r>
            <a:r>
              <a:rPr lang="it-IT" sz="2400" cap="none" dirty="0" smtClean="0"/>
              <a:t>nibizione della pompa sodio-potassio (Na</a:t>
            </a:r>
            <a:r>
              <a:rPr lang="it-IT" sz="2400" cap="none" baseline="30000" dirty="0" smtClean="0"/>
              <a:t>+</a:t>
            </a:r>
            <a:r>
              <a:rPr lang="it-IT" sz="2400" cap="none" dirty="0" smtClean="0"/>
              <a:t>/K</a:t>
            </a:r>
            <a:r>
              <a:rPr lang="it-IT" sz="2400" cap="none" baseline="30000" dirty="0" smtClean="0"/>
              <a:t>+</a:t>
            </a:r>
            <a:r>
              <a:rPr lang="it-IT" sz="2400" cap="none" dirty="0" smtClean="0"/>
              <a:t>-</a:t>
            </a:r>
            <a:r>
              <a:rPr lang="it-IT" sz="2400" cap="none" dirty="0" err="1" smtClean="0"/>
              <a:t>ATPasi</a:t>
            </a:r>
            <a:r>
              <a:rPr lang="it-IT" sz="2400" cap="none" dirty="0" smtClean="0"/>
              <a:t>)</a:t>
            </a:r>
            <a:endParaRPr lang="en-US" sz="2400" dirty="0"/>
          </a:p>
        </p:txBody>
      </p:sp>
      <p:pic>
        <p:nvPicPr>
          <p:cNvPr id="4" name="Picture 3" descr="ws_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7" r="3465"/>
          <a:stretch/>
        </p:blipFill>
        <p:spPr bwMode="auto">
          <a:xfrm>
            <a:off x="144113" y="1658637"/>
            <a:ext cx="4948301" cy="3786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ws_1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0" r="4644"/>
          <a:stretch/>
        </p:blipFill>
        <p:spPr bwMode="auto">
          <a:xfrm>
            <a:off x="5175682" y="1700808"/>
            <a:ext cx="3879541" cy="2892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9" t="16863" r="5598" b="4760"/>
          <a:stretch/>
        </p:blipFill>
        <p:spPr bwMode="auto">
          <a:xfrm>
            <a:off x="5661568" y="4725144"/>
            <a:ext cx="2907768" cy="196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tangolo 6"/>
          <p:cNvSpPr/>
          <p:nvPr/>
        </p:nvSpPr>
        <p:spPr>
          <a:xfrm>
            <a:off x="323528" y="1095127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it-IT" sz="1600" b="1" dirty="0">
                <a:latin typeface="+mn-lt"/>
              </a:rPr>
              <a:t>Scoperta nel 1957 da Jens Christian </a:t>
            </a:r>
            <a:r>
              <a:rPr lang="it-IT" sz="1600" b="1" dirty="0" err="1" smtClean="0">
                <a:latin typeface="+mn-lt"/>
              </a:rPr>
              <a:t>Skou</a:t>
            </a:r>
            <a:r>
              <a:rPr lang="it-IT" sz="1600" b="1" dirty="0" smtClean="0">
                <a:latin typeface="+mn-lt"/>
              </a:rPr>
              <a:t>  (Premio </a:t>
            </a:r>
            <a:r>
              <a:rPr lang="it-IT" sz="1600" b="1" dirty="0">
                <a:latin typeface="+mn-lt"/>
              </a:rPr>
              <a:t>Nobel per la Chimica nel </a:t>
            </a:r>
            <a:r>
              <a:rPr lang="it-IT" sz="1600" b="1" dirty="0" smtClean="0">
                <a:latin typeface="+mn-lt"/>
              </a:rPr>
              <a:t>1997)</a:t>
            </a:r>
            <a:endParaRPr lang="it-IT" sz="1600" b="1" dirty="0">
              <a:latin typeface="+mn-lt"/>
            </a:endParaRPr>
          </a:p>
        </p:txBody>
      </p:sp>
      <p:pic>
        <p:nvPicPr>
          <p:cNvPr id="8" name="Picture 2" descr="Jens C. Sko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79532"/>
            <a:ext cx="808632" cy="113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8"/>
          <p:cNvSpPr/>
          <p:nvPr/>
        </p:nvSpPr>
        <p:spPr>
          <a:xfrm>
            <a:off x="144113" y="5664402"/>
            <a:ext cx="842962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 err="1">
                <a:latin typeface="+mn-lt"/>
              </a:rPr>
              <a:t>Schatzmann</a:t>
            </a:r>
            <a:r>
              <a:rPr lang="en-US" sz="2000" b="1" dirty="0">
                <a:latin typeface="+mn-lt"/>
              </a:rPr>
              <a:t>, H. J. (1966) </a:t>
            </a:r>
          </a:p>
          <a:p>
            <a:pPr>
              <a:defRPr/>
            </a:pPr>
            <a:r>
              <a:rPr lang="en-US" sz="2000" b="1" dirty="0">
                <a:latin typeface="+mn-lt"/>
              </a:rPr>
              <a:t>The mechanism of action of cardiac </a:t>
            </a:r>
            <a:r>
              <a:rPr lang="de-DE" sz="2000" b="1" dirty="0" err="1">
                <a:latin typeface="+mn-lt"/>
              </a:rPr>
              <a:t>glycosides</a:t>
            </a:r>
            <a:r>
              <a:rPr lang="de-DE" sz="2000" b="1" dirty="0">
                <a:latin typeface="+mn-lt"/>
              </a:rPr>
              <a:t>. </a:t>
            </a:r>
          </a:p>
          <a:p>
            <a:pPr>
              <a:defRPr/>
            </a:pPr>
            <a:r>
              <a:rPr lang="de-DE" sz="2000" b="1" i="1" dirty="0">
                <a:latin typeface="+mn-lt"/>
              </a:rPr>
              <a:t>Schweiz. </a:t>
            </a:r>
            <a:r>
              <a:rPr lang="de-DE" sz="2000" b="1" i="1" dirty="0" err="1">
                <a:latin typeface="+mn-lt"/>
              </a:rPr>
              <a:t>Arch</a:t>
            </a:r>
            <a:r>
              <a:rPr lang="de-DE" sz="2000" b="1" i="1" dirty="0">
                <a:latin typeface="+mn-lt"/>
              </a:rPr>
              <a:t>. </a:t>
            </a:r>
            <a:r>
              <a:rPr lang="de-DE" sz="2000" b="1" i="1" dirty="0" err="1">
                <a:latin typeface="+mn-lt"/>
              </a:rPr>
              <a:t>Tierheilkd</a:t>
            </a:r>
            <a:r>
              <a:rPr lang="de-DE" sz="2000" b="1" i="1" dirty="0">
                <a:latin typeface="+mn-lt"/>
              </a:rPr>
              <a:t> 12, 675–681.</a:t>
            </a:r>
            <a:endParaRPr lang="it-IT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3044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cap="none" dirty="0" smtClean="0"/>
              <a:t>POMPA SODIO-POTASSIO </a:t>
            </a:r>
            <a:r>
              <a:rPr lang="it-IT" cap="none" dirty="0"/>
              <a:t>(Na</a:t>
            </a:r>
            <a:r>
              <a:rPr lang="it-IT" cap="none" baseline="30000" dirty="0"/>
              <a:t>+</a:t>
            </a:r>
            <a:r>
              <a:rPr lang="it-IT" cap="none" dirty="0"/>
              <a:t>/K</a:t>
            </a:r>
            <a:r>
              <a:rPr lang="it-IT" cap="none" baseline="30000" dirty="0"/>
              <a:t>+</a:t>
            </a:r>
            <a:r>
              <a:rPr lang="it-IT" cap="none" dirty="0"/>
              <a:t>-</a:t>
            </a:r>
            <a:r>
              <a:rPr lang="it-IT" cap="none" dirty="0" err="1"/>
              <a:t>ATPasi</a:t>
            </a:r>
            <a:r>
              <a:rPr lang="it-IT" cap="none" dirty="0"/>
              <a:t>)</a:t>
            </a:r>
            <a:endParaRPr lang="it-IT" dirty="0"/>
          </a:p>
        </p:txBody>
      </p:sp>
      <p:pic>
        <p:nvPicPr>
          <p:cNvPr id="4" name="Picture 2" descr="Image:NaKpompe-cycl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431" y="1183506"/>
            <a:ext cx="6326921" cy="3613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4"/>
          <p:cNvSpPr/>
          <p:nvPr/>
        </p:nvSpPr>
        <p:spPr>
          <a:xfrm>
            <a:off x="1294433" y="4897438"/>
            <a:ext cx="7382023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400" b="1" dirty="0">
                <a:latin typeface="+mn-lt"/>
              </a:rPr>
              <a:t>La </a:t>
            </a:r>
            <a:r>
              <a:rPr lang="en-US" sz="1400" b="1" dirty="0" err="1">
                <a:latin typeface="+mn-lt"/>
              </a:rPr>
              <a:t>pompa</a:t>
            </a:r>
            <a:r>
              <a:rPr lang="en-US" sz="1400" b="1" dirty="0">
                <a:latin typeface="+mn-lt"/>
              </a:rPr>
              <a:t>, con legato ATP, </a:t>
            </a:r>
            <a:r>
              <a:rPr lang="en-US" sz="1400" b="1" dirty="0" err="1">
                <a:latin typeface="+mn-lt"/>
              </a:rPr>
              <a:t>lega</a:t>
            </a:r>
            <a:r>
              <a:rPr lang="en-US" sz="1400" b="1" dirty="0">
                <a:latin typeface="+mn-lt"/>
              </a:rPr>
              <a:t> 3 Na</a:t>
            </a:r>
            <a:r>
              <a:rPr lang="en-US" sz="1400" b="1" baseline="30000" dirty="0">
                <a:latin typeface="+mn-lt"/>
              </a:rPr>
              <a:t>+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400" b="1" dirty="0" err="1">
                <a:latin typeface="+mn-lt"/>
              </a:rPr>
              <a:t>Idrolisi</a:t>
            </a:r>
            <a:r>
              <a:rPr lang="en-US" sz="1400" b="1" dirty="0">
                <a:latin typeface="+mn-lt"/>
              </a:rPr>
              <a:t> dell’ ATP, </a:t>
            </a:r>
            <a:r>
              <a:rPr lang="en-US" sz="1400" b="1" dirty="0" err="1">
                <a:latin typeface="+mn-lt"/>
              </a:rPr>
              <a:t>fosforilazione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della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pompa</a:t>
            </a:r>
            <a:r>
              <a:rPr lang="en-US" sz="1400" b="1" dirty="0">
                <a:latin typeface="+mn-lt"/>
              </a:rPr>
              <a:t>, e </a:t>
            </a:r>
            <a:r>
              <a:rPr lang="en-US" sz="1400" b="1" dirty="0" err="1">
                <a:latin typeface="+mn-lt"/>
              </a:rPr>
              <a:t>rilascio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di</a:t>
            </a:r>
            <a:r>
              <a:rPr lang="en-US" sz="1400" b="1" dirty="0">
                <a:latin typeface="+mn-lt"/>
              </a:rPr>
              <a:t> ADP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400" b="1" dirty="0" err="1">
                <a:latin typeface="+mn-lt"/>
              </a:rPr>
              <a:t>Variazione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conformazionale</a:t>
            </a:r>
            <a:r>
              <a:rPr lang="en-US" sz="1400" b="1" dirty="0">
                <a:latin typeface="+mn-lt"/>
              </a:rPr>
              <a:t> e </a:t>
            </a:r>
            <a:r>
              <a:rPr lang="en-US" sz="1400" b="1" dirty="0" err="1">
                <a:latin typeface="+mn-lt"/>
              </a:rPr>
              <a:t>rilascio</a:t>
            </a:r>
            <a:r>
              <a:rPr lang="en-US" sz="1400" b="1" dirty="0">
                <a:latin typeface="+mn-lt"/>
              </a:rPr>
              <a:t> del </a:t>
            </a:r>
            <a:r>
              <a:rPr lang="en-US" sz="1400" b="1" dirty="0">
                <a:solidFill>
                  <a:prstClr val="black"/>
                </a:solidFill>
                <a:latin typeface="+mn-lt"/>
              </a:rPr>
              <a:t>Na</a:t>
            </a:r>
            <a:r>
              <a:rPr lang="en-US" sz="1400" b="1" baseline="30000" dirty="0">
                <a:solidFill>
                  <a:prstClr val="black"/>
                </a:solidFill>
                <a:latin typeface="+mn-lt"/>
              </a:rPr>
              <a:t>+</a:t>
            </a:r>
            <a:endParaRPr lang="en-US" sz="1400" b="1" dirty="0">
              <a:latin typeface="+mn-lt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400" b="1" dirty="0" err="1">
                <a:latin typeface="+mn-lt"/>
              </a:rPr>
              <a:t>Legame</a:t>
            </a:r>
            <a:r>
              <a:rPr lang="en-US" sz="1400" b="1" dirty="0">
                <a:latin typeface="+mn-lt"/>
              </a:rPr>
              <a:t> con </a:t>
            </a:r>
            <a:r>
              <a:rPr lang="en-US" sz="1400" b="1" dirty="0" err="1">
                <a:latin typeface="+mn-lt"/>
              </a:rPr>
              <a:t>il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>
                <a:solidFill>
                  <a:prstClr val="black"/>
                </a:solidFill>
                <a:latin typeface="+mn-lt"/>
              </a:rPr>
              <a:t>K</a:t>
            </a:r>
            <a:r>
              <a:rPr lang="en-US" sz="1400" b="1" baseline="30000" dirty="0">
                <a:solidFill>
                  <a:prstClr val="black"/>
                </a:solidFill>
                <a:latin typeface="+mn-lt"/>
              </a:rPr>
              <a:t>+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extracellulare</a:t>
            </a:r>
            <a:endParaRPr lang="en-US" sz="1400" b="1" dirty="0">
              <a:latin typeface="+mn-lt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Defosforilazione</a:t>
            </a:r>
            <a:r>
              <a:rPr lang="en-US" sz="1400" b="1" dirty="0">
                <a:latin typeface="+mn-lt"/>
              </a:rPr>
              <a:t>, </a:t>
            </a:r>
            <a:r>
              <a:rPr lang="en-US" sz="1400" b="1" dirty="0" err="1">
                <a:latin typeface="+mn-lt"/>
              </a:rPr>
              <a:t>ripristino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della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conformazione</a:t>
            </a:r>
            <a:r>
              <a:rPr lang="en-US" sz="1400" b="1" dirty="0">
                <a:latin typeface="+mn-lt"/>
              </a:rPr>
              <a:t> </a:t>
            </a:r>
            <a:r>
              <a:rPr lang="en-US" sz="1400" b="1" dirty="0" err="1">
                <a:latin typeface="+mn-lt"/>
              </a:rPr>
              <a:t>iniziale</a:t>
            </a:r>
            <a:endParaRPr lang="en-US" sz="1400" b="1" dirty="0">
              <a:latin typeface="+mn-lt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400" b="1" dirty="0" err="1">
                <a:latin typeface="+mn-lt"/>
              </a:rPr>
              <a:t>Rilascio</a:t>
            </a:r>
            <a:r>
              <a:rPr lang="en-US" sz="1400" b="1" dirty="0">
                <a:latin typeface="+mn-lt"/>
              </a:rPr>
              <a:t> del </a:t>
            </a:r>
            <a:r>
              <a:rPr lang="en-US" sz="1400" b="1" dirty="0">
                <a:solidFill>
                  <a:prstClr val="black"/>
                </a:solidFill>
                <a:latin typeface="+mn-lt"/>
              </a:rPr>
              <a:t>K</a:t>
            </a:r>
            <a:r>
              <a:rPr lang="en-US" sz="1400" b="1" baseline="30000" dirty="0">
                <a:solidFill>
                  <a:prstClr val="black"/>
                </a:solidFill>
                <a:latin typeface="+mn-lt"/>
              </a:rPr>
              <a:t>+</a:t>
            </a:r>
            <a:endParaRPr lang="en-US" sz="1400" b="1" dirty="0">
              <a:latin typeface="+mn-lt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000125" y="2230438"/>
            <a:ext cx="7905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interno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971600" y="1536849"/>
            <a:ext cx="830263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esterno</a:t>
            </a:r>
          </a:p>
        </p:txBody>
      </p:sp>
    </p:spTree>
    <p:extLst>
      <p:ext uri="{BB962C8B-B14F-4D97-AF65-F5344CB8AC3E}">
        <p14:creationId xmlns:p14="http://schemas.microsoft.com/office/powerpoint/2010/main" val="3190954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24744"/>
            <a:ext cx="5641281" cy="273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4"/>
          <p:cNvSpPr/>
          <p:nvPr/>
        </p:nvSpPr>
        <p:spPr>
          <a:xfrm>
            <a:off x="683568" y="2780928"/>
            <a:ext cx="2376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i="1" dirty="0">
                <a:latin typeface="+mn-lt"/>
              </a:rPr>
              <a:t>J. Biol. Chem. </a:t>
            </a:r>
            <a:r>
              <a:rPr lang="en-US" sz="1400" b="1" i="1" dirty="0">
                <a:latin typeface="+mn-lt"/>
              </a:rPr>
              <a:t>2005, </a:t>
            </a:r>
            <a:r>
              <a:rPr lang="en-US" sz="1400" dirty="0">
                <a:latin typeface="+mn-lt"/>
              </a:rPr>
              <a:t>280, 32349–32355</a:t>
            </a:r>
          </a:p>
        </p:txBody>
      </p:sp>
      <p:sp>
        <p:nvSpPr>
          <p:cNvPr id="6" name="Rettangolo 5"/>
          <p:cNvSpPr/>
          <p:nvPr/>
        </p:nvSpPr>
        <p:spPr>
          <a:xfrm>
            <a:off x="149205" y="1605667"/>
            <a:ext cx="3198659" cy="959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it-IT" sz="20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Il sito di legame è sul versante </a:t>
            </a: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extracellulare.</a:t>
            </a:r>
          </a:p>
        </p:txBody>
      </p:sp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cap="none" dirty="0" smtClean="0"/>
              <a:t>POMPA SODIO-POTASSIO </a:t>
            </a:r>
            <a:r>
              <a:rPr lang="it-IT" cap="none" dirty="0"/>
              <a:t>(Na</a:t>
            </a:r>
            <a:r>
              <a:rPr lang="it-IT" cap="none" baseline="30000" dirty="0"/>
              <a:t>+</a:t>
            </a:r>
            <a:r>
              <a:rPr lang="it-IT" cap="none" dirty="0"/>
              <a:t>/K</a:t>
            </a:r>
            <a:r>
              <a:rPr lang="it-IT" cap="none" baseline="30000" dirty="0"/>
              <a:t>+</a:t>
            </a:r>
            <a:r>
              <a:rPr lang="it-IT" cap="none" dirty="0"/>
              <a:t>-</a:t>
            </a:r>
            <a:r>
              <a:rPr lang="it-IT" cap="none" dirty="0" err="1"/>
              <a:t>ATPasi</a:t>
            </a:r>
            <a:r>
              <a:rPr lang="it-IT" cap="none" dirty="0"/>
              <a:t>)</a:t>
            </a:r>
            <a:endParaRPr lang="it-IT" dirty="0"/>
          </a:p>
        </p:txBody>
      </p:sp>
      <p:sp>
        <p:nvSpPr>
          <p:cNvPr id="9" name="Segnaposto contenuto 8"/>
          <p:cNvSpPr>
            <a:spLocks noGrp="1"/>
          </p:cNvSpPr>
          <p:nvPr>
            <p:ph idx="1"/>
          </p:nvPr>
        </p:nvSpPr>
        <p:spPr>
          <a:xfrm>
            <a:off x="432048" y="4149080"/>
            <a:ext cx="8460432" cy="243773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it-IT" sz="2400" dirty="0" smtClean="0"/>
              <a:t>Esistono le isoforme </a:t>
            </a:r>
            <a:r>
              <a:rPr lang="el-GR" sz="2400" dirty="0" smtClean="0"/>
              <a:t>α</a:t>
            </a:r>
            <a:r>
              <a:rPr lang="it-IT" sz="2400" dirty="0" err="1" smtClean="0"/>
              <a:t>1</a:t>
            </a:r>
            <a:r>
              <a:rPr lang="it-IT" sz="2400" dirty="0" smtClean="0"/>
              <a:t> (ubiquitari, prevalentemente renale), </a:t>
            </a:r>
            <a:r>
              <a:rPr lang="el-GR" sz="2400" dirty="0" smtClean="0"/>
              <a:t>α</a:t>
            </a:r>
            <a:r>
              <a:rPr lang="it-IT" sz="2400" dirty="0" err="1" smtClean="0"/>
              <a:t>2</a:t>
            </a:r>
            <a:r>
              <a:rPr lang="it-IT" sz="2400" dirty="0" smtClean="0"/>
              <a:t> (cardiaci) ed </a:t>
            </a:r>
            <a:r>
              <a:rPr lang="el-GR" sz="2400" dirty="0" smtClean="0"/>
              <a:t>α</a:t>
            </a:r>
            <a:r>
              <a:rPr lang="it-IT" sz="2400" dirty="0" err="1" smtClean="0"/>
              <a:t>3</a:t>
            </a:r>
            <a:r>
              <a:rPr lang="it-IT" sz="2400" dirty="0" smtClean="0"/>
              <a:t> (SNC). Tutte sensibili ai GC ma </a:t>
            </a:r>
            <a:r>
              <a:rPr lang="el-GR" sz="2400" dirty="0" smtClean="0"/>
              <a:t>α</a:t>
            </a:r>
            <a:r>
              <a:rPr lang="it-IT" sz="2400" dirty="0" err="1" smtClean="0"/>
              <a:t>2</a:t>
            </a:r>
            <a:r>
              <a:rPr lang="it-IT" sz="2400" dirty="0" smtClean="0"/>
              <a:t> è la più sensibile.</a:t>
            </a:r>
          </a:p>
          <a:p>
            <a:pPr marL="0" indent="0" algn="just">
              <a:buNone/>
            </a:pPr>
            <a:r>
              <a:rPr lang="it-IT" sz="2400" dirty="0" smtClean="0"/>
              <a:t>Si differenziano per:</a:t>
            </a:r>
            <a:endParaRPr lang="it-IT" sz="2400" dirty="0"/>
          </a:p>
          <a:p>
            <a:pPr algn="just"/>
            <a:r>
              <a:rPr lang="it-IT" sz="2400" dirty="0"/>
              <a:t>Sensibilità ai glicosidi </a:t>
            </a:r>
            <a:r>
              <a:rPr lang="it-IT" sz="2400" dirty="0" smtClean="0"/>
              <a:t>cardiaci (tra le diverse specie e durante il decorso della patologia cardiaca)</a:t>
            </a:r>
            <a:endParaRPr lang="it-IT" sz="2400" dirty="0"/>
          </a:p>
          <a:p>
            <a:pPr algn="just"/>
            <a:r>
              <a:rPr lang="it-IT" sz="2400" dirty="0"/>
              <a:t>Specificità </a:t>
            </a:r>
            <a:r>
              <a:rPr lang="it-IT" sz="2400" dirty="0" smtClean="0"/>
              <a:t>tissutale (effetti </a:t>
            </a:r>
            <a:r>
              <a:rPr lang="it-IT" sz="2400" dirty="0"/>
              <a:t>s</a:t>
            </a:r>
            <a:r>
              <a:rPr lang="it-IT" sz="2400" dirty="0" smtClean="0"/>
              <a:t>u altri tessuti rispetto a quello cardiaco)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511310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 smtClean="0"/>
              <a:t>Tossicità Glicosidi cardioattivi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328592"/>
          </a:xfrm>
        </p:spPr>
        <p:txBody>
          <a:bodyPr>
            <a:noAutofit/>
          </a:bodyPr>
          <a:lstStyle/>
          <a:p>
            <a:pPr>
              <a:spcBef>
                <a:spcPts val="200"/>
              </a:spcBef>
              <a:spcAft>
                <a:spcPts val="500"/>
              </a:spcAft>
              <a:defRPr/>
            </a:pPr>
            <a:r>
              <a:rPr lang="it-IT" sz="2400" dirty="0" smtClean="0">
                <a:solidFill>
                  <a:schemeClr val="bg2">
                    <a:lumMod val="25000"/>
                  </a:schemeClr>
                </a:solidFill>
              </a:rPr>
              <a:t>Basso </a:t>
            </a:r>
            <a:r>
              <a:rPr lang="it-IT" sz="2400" dirty="0">
                <a:solidFill>
                  <a:schemeClr val="bg2">
                    <a:lumMod val="25000"/>
                  </a:schemeClr>
                </a:solidFill>
              </a:rPr>
              <a:t>indice terapeutico (2-3): intossicazione molto frequente</a:t>
            </a:r>
            <a:endParaRPr lang="it-IT" sz="1800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spcBef>
                <a:spcPts val="200"/>
              </a:spcBef>
              <a:defRPr/>
            </a:pPr>
            <a:r>
              <a:rPr lang="it-IT" sz="2400" dirty="0">
                <a:solidFill>
                  <a:schemeClr val="bg2">
                    <a:lumMod val="25000"/>
                  </a:schemeClr>
                </a:solidFill>
              </a:rPr>
              <a:t>Eccessivo aumento della concentrazione di Ca</a:t>
            </a:r>
            <a:r>
              <a:rPr lang="it-IT" sz="2400" baseline="30000" dirty="0">
                <a:solidFill>
                  <a:schemeClr val="bg2">
                    <a:lumMod val="25000"/>
                  </a:schemeClr>
                </a:solidFill>
              </a:rPr>
              <a:t>++</a:t>
            </a:r>
            <a:r>
              <a:rPr lang="it-IT" sz="2400" dirty="0">
                <a:solidFill>
                  <a:schemeClr val="bg2">
                    <a:lumMod val="25000"/>
                  </a:schemeClr>
                </a:solidFill>
              </a:rPr>
              <a:t> intracellulare</a:t>
            </a:r>
          </a:p>
          <a:p>
            <a:pPr marL="177800" indent="354013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cuore: palpitazioni, aritmie, fibrillazione ventricolare</a:t>
            </a:r>
          </a:p>
          <a:p>
            <a:pPr marL="177800" indent="354013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 err="1">
                <a:solidFill>
                  <a:schemeClr val="bg2">
                    <a:lumMod val="25000"/>
                  </a:schemeClr>
                </a:solidFill>
              </a:rPr>
              <a:t>snc</a:t>
            </a: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: mal di testa, fatica, confusione</a:t>
            </a:r>
          </a:p>
          <a:p>
            <a:pPr marL="177800" indent="354013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apparato G.I.: anoressia, nausea e vomito, diarrea</a:t>
            </a:r>
          </a:p>
          <a:p>
            <a:pPr marL="177800" indent="354013">
              <a:spcBef>
                <a:spcPts val="20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sistema visivo: vista annebbiata, visione colorata</a:t>
            </a:r>
          </a:p>
          <a:p>
            <a:pPr>
              <a:spcBef>
                <a:spcPts val="200"/>
              </a:spcBef>
              <a:defRPr/>
            </a:pPr>
            <a:r>
              <a:rPr lang="it-IT" sz="2400" dirty="0">
                <a:solidFill>
                  <a:schemeClr val="bg2">
                    <a:lumMod val="25000"/>
                  </a:schemeClr>
                </a:solidFill>
              </a:rPr>
              <a:t>Interazione tra farmaci</a:t>
            </a:r>
          </a:p>
          <a:p>
            <a:pPr marL="531813" indent="177800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Chinidina e </a:t>
            </a:r>
            <a:r>
              <a:rPr lang="it-IT" sz="1800" dirty="0" err="1">
                <a:solidFill>
                  <a:schemeClr val="bg2">
                    <a:lumMod val="25000"/>
                  </a:schemeClr>
                </a:solidFill>
              </a:rPr>
              <a:t>verapamile</a:t>
            </a: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 (con </a:t>
            </a:r>
            <a:r>
              <a:rPr lang="it-IT" sz="1800" dirty="0" err="1">
                <a:solidFill>
                  <a:schemeClr val="bg2">
                    <a:lumMod val="25000"/>
                  </a:schemeClr>
                </a:solidFill>
              </a:rPr>
              <a:t>digoxina</a:t>
            </a: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 marL="531813" indent="177800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Diuretici (tiazidici e dell’ansa)</a:t>
            </a:r>
          </a:p>
          <a:p>
            <a:pPr>
              <a:spcBef>
                <a:spcPts val="200"/>
              </a:spcBef>
              <a:spcAft>
                <a:spcPts val="500"/>
              </a:spcAft>
              <a:defRPr/>
            </a:pPr>
            <a:r>
              <a:rPr lang="it-IT" sz="2400" dirty="0">
                <a:solidFill>
                  <a:schemeClr val="bg2">
                    <a:lumMod val="25000"/>
                  </a:schemeClr>
                </a:solidFill>
              </a:rPr>
              <a:t>Trattamento in caso di intossicazione</a:t>
            </a:r>
          </a:p>
          <a:p>
            <a:pPr marL="531813" indent="1778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Immediata sospensione e rimozione del digitalico </a:t>
            </a:r>
          </a:p>
          <a:p>
            <a:pPr marL="531813" indent="177800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Ripristino dell’equilibrio elettrolitico (somministrazione di sali di K</a:t>
            </a:r>
            <a:r>
              <a:rPr lang="it-IT" sz="1800" baseline="30000" dirty="0">
                <a:solidFill>
                  <a:schemeClr val="bg2">
                    <a:lumMod val="25000"/>
                  </a:schemeClr>
                </a:solidFill>
              </a:rPr>
              <a:t>+</a:t>
            </a: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 marL="531813" indent="177800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Utilizzo di farmaci antiaritmici</a:t>
            </a:r>
          </a:p>
          <a:p>
            <a:pPr marL="531813" indent="177800"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it-IT" sz="1800" dirty="0">
                <a:solidFill>
                  <a:schemeClr val="bg2">
                    <a:lumMod val="25000"/>
                  </a:schemeClr>
                </a:solidFill>
              </a:rPr>
              <a:t>Immunoterapia (anticorpi specifici per la digossina, </a:t>
            </a:r>
            <a:r>
              <a:rPr lang="it-IT" sz="1800" i="1" dirty="0" err="1">
                <a:solidFill>
                  <a:schemeClr val="bg2">
                    <a:lumMod val="25000"/>
                  </a:schemeClr>
                </a:solidFill>
              </a:rPr>
              <a:t>Digibind</a:t>
            </a:r>
            <a:r>
              <a:rPr lang="it-IT" sz="1800" dirty="0" smtClean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 marL="0" indent="0" algn="just">
              <a:spcBef>
                <a:spcPts val="200"/>
              </a:spcBef>
              <a:buNone/>
            </a:pPr>
            <a:r>
              <a:rPr lang="it-IT" sz="2400" dirty="0" smtClean="0">
                <a:solidFill>
                  <a:schemeClr val="bg2">
                    <a:lumMod val="25000"/>
                  </a:schemeClr>
                </a:solidFill>
              </a:rPr>
              <a:t>La somministrazione continua può portare a tachicardia ventricolare e successivamente a fibrillazione ventricolare.</a:t>
            </a:r>
          </a:p>
          <a:p>
            <a:pPr>
              <a:spcBef>
                <a:spcPts val="200"/>
              </a:spcBef>
            </a:pPr>
            <a:endParaRPr 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271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sz="2400" dirty="0" smtClean="0"/>
              <a:t>Sono sostanze di origine vegetale contenute in varie piante tra cui:</a:t>
            </a:r>
          </a:p>
          <a:p>
            <a:r>
              <a:rPr lang="it-IT" sz="2400" dirty="0" smtClean="0"/>
              <a:t>Scrofulariacee (</a:t>
            </a:r>
            <a:r>
              <a:rPr lang="it-IT" sz="2400" dirty="0" err="1" smtClean="0"/>
              <a:t>Digitalis</a:t>
            </a:r>
            <a:r>
              <a:rPr lang="it-IT" sz="2400" dirty="0" smtClean="0"/>
              <a:t> </a:t>
            </a:r>
            <a:r>
              <a:rPr lang="it-IT" sz="2400" i="1" dirty="0" smtClean="0"/>
              <a:t>purpurea</a:t>
            </a:r>
            <a:r>
              <a:rPr lang="it-IT" sz="2400" dirty="0" smtClean="0"/>
              <a:t>, </a:t>
            </a:r>
            <a:r>
              <a:rPr lang="it-IT" sz="2400" dirty="0" err="1" smtClean="0"/>
              <a:t>Digitalis</a:t>
            </a:r>
            <a:r>
              <a:rPr lang="it-IT" sz="2400" dirty="0" smtClean="0"/>
              <a:t> </a:t>
            </a:r>
            <a:r>
              <a:rPr lang="it-IT" sz="2400" i="1" dirty="0" smtClean="0"/>
              <a:t>lanata</a:t>
            </a:r>
            <a:r>
              <a:rPr lang="it-IT" sz="2400" dirty="0" smtClean="0"/>
              <a:t>)</a:t>
            </a:r>
          </a:p>
          <a:p>
            <a:r>
              <a:rPr lang="it-IT" sz="2400" dirty="0" smtClean="0"/>
              <a:t>Liliacee (Urginea </a:t>
            </a:r>
            <a:r>
              <a:rPr lang="it-IT" sz="2400" i="1" dirty="0" smtClean="0"/>
              <a:t>Scilla</a:t>
            </a:r>
            <a:r>
              <a:rPr lang="it-IT" sz="2400" dirty="0" smtClean="0"/>
              <a:t>)</a:t>
            </a:r>
          </a:p>
          <a:p>
            <a:r>
              <a:rPr lang="it-IT" sz="2400" dirty="0" smtClean="0"/>
              <a:t>Ranuncolacee (</a:t>
            </a:r>
            <a:r>
              <a:rPr lang="it-IT" sz="2400" dirty="0" err="1" smtClean="0"/>
              <a:t>Adonis</a:t>
            </a:r>
            <a:r>
              <a:rPr lang="it-IT" sz="2400" dirty="0" smtClean="0"/>
              <a:t> </a:t>
            </a:r>
            <a:r>
              <a:rPr lang="it-IT" sz="2400" i="1" dirty="0" err="1" smtClean="0"/>
              <a:t>Vernalis</a:t>
            </a:r>
            <a:r>
              <a:rPr lang="it-IT" sz="2400" dirty="0" smtClean="0"/>
              <a:t>)</a:t>
            </a:r>
          </a:p>
          <a:p>
            <a:r>
              <a:rPr lang="it-IT" sz="2400" dirty="0" smtClean="0"/>
              <a:t>Apocinacee (</a:t>
            </a:r>
            <a:r>
              <a:rPr lang="it-IT" sz="2400" dirty="0" err="1" smtClean="0"/>
              <a:t>Strophantus</a:t>
            </a:r>
            <a:r>
              <a:rPr lang="it-IT" sz="2400" dirty="0" smtClean="0"/>
              <a:t> </a:t>
            </a:r>
            <a:r>
              <a:rPr lang="it-IT" sz="2400" dirty="0" err="1" smtClean="0"/>
              <a:t>Kombè</a:t>
            </a:r>
            <a:r>
              <a:rPr lang="it-IT" sz="2400" dirty="0" smtClean="0"/>
              <a:t>, </a:t>
            </a:r>
            <a:r>
              <a:rPr lang="it-IT" sz="2400" dirty="0" err="1" smtClean="0"/>
              <a:t>Strophantus</a:t>
            </a:r>
            <a:r>
              <a:rPr lang="it-IT" sz="2400" dirty="0" smtClean="0"/>
              <a:t> </a:t>
            </a:r>
            <a:r>
              <a:rPr lang="it-IT" sz="2400" i="1" dirty="0" err="1" smtClean="0"/>
              <a:t>gratus</a:t>
            </a:r>
            <a:r>
              <a:rPr lang="it-IT" sz="2400" dirty="0" smtClean="0"/>
              <a:t>, </a:t>
            </a:r>
            <a:r>
              <a:rPr lang="it-IT" sz="2400" dirty="0" err="1" smtClean="0"/>
              <a:t>Thevetia</a:t>
            </a:r>
            <a:r>
              <a:rPr lang="it-IT" sz="2400" dirty="0" smtClean="0"/>
              <a:t> peruviana)</a:t>
            </a:r>
          </a:p>
          <a:p>
            <a:pPr marL="0" indent="0" algn="just">
              <a:buNone/>
            </a:pPr>
            <a:r>
              <a:rPr lang="it-IT" sz="2400" dirty="0" smtClean="0"/>
              <a:t>Mostrano selettività </a:t>
            </a:r>
            <a:r>
              <a:rPr lang="it-IT" sz="2400" dirty="0"/>
              <a:t>per il miocardio rispetto ad altre cellule </a:t>
            </a:r>
            <a:r>
              <a:rPr lang="it-IT" sz="2400" dirty="0" smtClean="0"/>
              <a:t>muscolari (es</a:t>
            </a:r>
            <a:r>
              <a:rPr lang="it-IT" sz="2400" dirty="0"/>
              <a:t>. cellule muscolari lisce</a:t>
            </a:r>
            <a:r>
              <a:rPr lang="it-IT" sz="2400" dirty="0" smtClean="0"/>
              <a:t>).</a:t>
            </a:r>
          </a:p>
          <a:p>
            <a:pPr marL="0" indent="0" algn="just">
              <a:buNone/>
            </a:pPr>
            <a:endParaRPr lang="it-IT" sz="2400" dirty="0" smtClean="0"/>
          </a:p>
          <a:p>
            <a:pPr marL="0" indent="0" algn="just">
              <a:buNone/>
            </a:pPr>
            <a:r>
              <a:rPr lang="it-IT" sz="2400" dirty="0"/>
              <a:t>Sono costituiti da una combinazione di </a:t>
            </a:r>
            <a:r>
              <a:rPr lang="it-IT" sz="2400" b="1" u="sng" dirty="0"/>
              <a:t>zuccheri</a:t>
            </a:r>
            <a:r>
              <a:rPr lang="it-IT" sz="2400" dirty="0"/>
              <a:t> ed </a:t>
            </a:r>
            <a:r>
              <a:rPr lang="it-IT" sz="2400" b="1" u="sng" dirty="0" err="1"/>
              <a:t>agliconi</a:t>
            </a:r>
            <a:r>
              <a:rPr lang="it-IT" sz="2400" dirty="0"/>
              <a:t>, ed ogni combinazione prende un nome generico diverso in base alla natura e al numero di molecole di zucchero</a:t>
            </a:r>
          </a:p>
          <a:p>
            <a:pPr marL="0" indent="0" algn="just">
              <a:buNone/>
            </a:pPr>
            <a:endParaRPr lang="it-IT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52998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672329"/>
            <a:ext cx="3164431" cy="13966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000" cap="small" dirty="0" smtClean="0"/>
              <a:t>Sono di natura steroidea.</a:t>
            </a:r>
          </a:p>
          <a:p>
            <a:pPr marL="0" indent="0" algn="just">
              <a:buNone/>
            </a:pPr>
            <a:r>
              <a:rPr lang="it-IT" sz="2000" cap="small" dirty="0" smtClean="0"/>
              <a:t>Le giunzioni degli anelli A-B e C-D sono </a:t>
            </a:r>
            <a:r>
              <a:rPr lang="it-IT" sz="2000" i="1" cap="small" dirty="0" smtClean="0"/>
              <a:t>cis</a:t>
            </a:r>
            <a:r>
              <a:rPr lang="it-IT" sz="2000" cap="small" dirty="0" smtClean="0"/>
              <a:t>, quelle degli anelli B-C sono </a:t>
            </a:r>
            <a:r>
              <a:rPr lang="it-IT" sz="2000" i="1" cap="small" dirty="0" smtClean="0"/>
              <a:t>trans</a:t>
            </a:r>
          </a:p>
        </p:txBody>
      </p:sp>
      <p:grpSp>
        <p:nvGrpSpPr>
          <p:cNvPr id="36" name="Gruppo 35"/>
          <p:cNvGrpSpPr/>
          <p:nvPr/>
        </p:nvGrpSpPr>
        <p:grpSpPr>
          <a:xfrm>
            <a:off x="4038600" y="1600200"/>
            <a:ext cx="1923925" cy="1306513"/>
            <a:chOff x="6888163" y="4286250"/>
            <a:chExt cx="1923925" cy="1306513"/>
          </a:xfrm>
        </p:grpSpPr>
        <p:graphicFrame>
          <p:nvGraphicFramePr>
            <p:cNvPr id="7" name="Oggetto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13391838"/>
                </p:ext>
              </p:extLst>
            </p:nvPr>
          </p:nvGraphicFramePr>
          <p:xfrm>
            <a:off x="6888163" y="4286250"/>
            <a:ext cx="1887537" cy="13065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1" name="CS ChemDraw Drawing" r:id="rId3" imgW="2527300" imgH="1752600" progId="">
                    <p:embed/>
                  </p:oleObj>
                </mc:Choice>
                <mc:Fallback>
                  <p:oleObj name="CS ChemDraw Drawing" r:id="rId3" imgW="2527300" imgH="1752600" progId="">
                    <p:embed/>
                    <p:pic>
                      <p:nvPicPr>
                        <p:cNvPr id="0" name="Picture 1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88163" y="4286250"/>
                          <a:ext cx="1887537" cy="13065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" name="CasellaDiTesto 31"/>
            <p:cNvSpPr txBox="1"/>
            <p:nvPr/>
          </p:nvSpPr>
          <p:spPr>
            <a:xfrm>
              <a:off x="6908068" y="5085184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A</a:t>
              </a:r>
            </a:p>
          </p:txBody>
        </p:sp>
        <p:sp>
          <p:nvSpPr>
            <p:cNvPr id="33" name="CasellaDiTesto 32"/>
            <p:cNvSpPr txBox="1"/>
            <p:nvPr/>
          </p:nvSpPr>
          <p:spPr>
            <a:xfrm>
              <a:off x="7236296" y="4674622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B</a:t>
              </a:r>
            </a:p>
          </p:txBody>
        </p:sp>
        <p:sp>
          <p:nvSpPr>
            <p:cNvPr id="34" name="CasellaDiTesto 33"/>
            <p:cNvSpPr txBox="1"/>
            <p:nvPr/>
          </p:nvSpPr>
          <p:spPr>
            <a:xfrm>
              <a:off x="7740352" y="4505345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C</a:t>
              </a:r>
            </a:p>
          </p:txBody>
        </p:sp>
        <p:sp>
          <p:nvSpPr>
            <p:cNvPr id="35" name="CasellaDiTesto 34"/>
            <p:cNvSpPr txBox="1"/>
            <p:nvPr/>
          </p:nvSpPr>
          <p:spPr>
            <a:xfrm>
              <a:off x="8460432" y="4458598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D</a:t>
              </a:r>
            </a:p>
          </p:txBody>
        </p:sp>
      </p:grpSp>
      <p:sp>
        <p:nvSpPr>
          <p:cNvPr id="37" name="CasellaDiTesto 36"/>
          <p:cNvSpPr txBox="1"/>
          <p:nvPr/>
        </p:nvSpPr>
        <p:spPr>
          <a:xfrm>
            <a:off x="4495800" y="2590800"/>
            <a:ext cx="14006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solidFill>
                  <a:srgbClr val="008000"/>
                </a:solidFill>
                <a:latin typeface="Arial Black"/>
              </a:rPr>
              <a:t>GENINA</a:t>
            </a:r>
            <a:endParaRPr lang="en-US" sz="1400" b="1" dirty="0">
              <a:solidFill>
                <a:srgbClr val="008000"/>
              </a:solidFill>
              <a:latin typeface="Arial Black"/>
            </a:endParaRPr>
          </a:p>
        </p:txBody>
      </p:sp>
      <p:grpSp>
        <p:nvGrpSpPr>
          <p:cNvPr id="42" name="Gruppo 41"/>
          <p:cNvGrpSpPr/>
          <p:nvPr/>
        </p:nvGrpSpPr>
        <p:grpSpPr>
          <a:xfrm>
            <a:off x="1689198" y="3991121"/>
            <a:ext cx="2090714" cy="1927327"/>
            <a:chOff x="2036391" y="2492896"/>
            <a:chExt cx="2090714" cy="1927327"/>
          </a:xfrm>
        </p:grpSpPr>
        <p:graphicFrame>
          <p:nvGraphicFramePr>
            <p:cNvPr id="43" name="Oggetto 4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04725165"/>
                </p:ext>
              </p:extLst>
            </p:nvPr>
          </p:nvGraphicFramePr>
          <p:xfrm>
            <a:off x="2036391" y="2492896"/>
            <a:ext cx="2031553" cy="19273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2" name="CS ChemDraw Drawing" r:id="rId5" imgW="1930400" imgH="1828800" progId="">
                    <p:embed/>
                  </p:oleObj>
                </mc:Choice>
                <mc:Fallback>
                  <p:oleObj name="CS ChemDraw Drawing" r:id="rId5" imgW="1930400" imgH="1828800" progId="">
                    <p:embed/>
                    <p:pic>
                      <p:nvPicPr>
                        <p:cNvPr id="0" name="Picture 15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36391" y="2492896"/>
                          <a:ext cx="2031553" cy="192732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4" name="CasellaDiTesto 43"/>
            <p:cNvSpPr txBox="1"/>
            <p:nvPr/>
          </p:nvSpPr>
          <p:spPr>
            <a:xfrm>
              <a:off x="2123728" y="3717032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A</a:t>
              </a:r>
            </a:p>
          </p:txBody>
        </p:sp>
        <p:sp>
          <p:nvSpPr>
            <p:cNvPr id="45" name="CasellaDiTesto 44"/>
            <p:cNvSpPr txBox="1"/>
            <p:nvPr/>
          </p:nvSpPr>
          <p:spPr>
            <a:xfrm>
              <a:off x="2555776" y="3717032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B</a:t>
              </a:r>
            </a:p>
          </p:txBody>
        </p:sp>
        <p:sp>
          <p:nvSpPr>
            <p:cNvPr id="46" name="CasellaDiTesto 45"/>
            <p:cNvSpPr txBox="1"/>
            <p:nvPr/>
          </p:nvSpPr>
          <p:spPr>
            <a:xfrm>
              <a:off x="2771800" y="3356992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C</a:t>
              </a:r>
            </a:p>
          </p:txBody>
        </p:sp>
        <p:sp>
          <p:nvSpPr>
            <p:cNvPr id="47" name="CasellaDiTesto 46"/>
            <p:cNvSpPr txBox="1"/>
            <p:nvPr/>
          </p:nvSpPr>
          <p:spPr>
            <a:xfrm>
              <a:off x="3212232" y="3429000"/>
              <a:ext cx="3516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solidFill>
                    <a:prstClr val="black"/>
                  </a:solidFill>
                </a:rPr>
                <a:t>D</a:t>
              </a:r>
            </a:p>
          </p:txBody>
        </p:sp>
        <p:sp>
          <p:nvSpPr>
            <p:cNvPr id="48" name="CasellaDiTesto 47"/>
            <p:cNvSpPr txBox="1"/>
            <p:nvPr/>
          </p:nvSpPr>
          <p:spPr>
            <a:xfrm>
              <a:off x="2451956" y="3872081"/>
              <a:ext cx="3198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00" dirty="0">
                  <a:solidFill>
                    <a:prstClr val="black"/>
                  </a:solidFill>
                </a:rPr>
                <a:t>5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49" name="CasellaDiTesto 48"/>
            <p:cNvSpPr txBox="1"/>
            <p:nvPr/>
          </p:nvSpPr>
          <p:spPr>
            <a:xfrm>
              <a:off x="2932584" y="3512041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050" dirty="0">
                  <a:solidFill>
                    <a:prstClr val="black"/>
                  </a:solidFill>
                </a:rPr>
                <a:t>14</a:t>
              </a:r>
              <a:endParaRPr lang="it-IT" sz="1400" dirty="0">
                <a:solidFill>
                  <a:prstClr val="black"/>
                </a:solidFill>
              </a:endParaRPr>
            </a:p>
          </p:txBody>
        </p:sp>
        <p:sp>
          <p:nvSpPr>
            <p:cNvPr id="50" name="CasellaDiTesto 49"/>
            <p:cNvSpPr txBox="1"/>
            <p:nvPr/>
          </p:nvSpPr>
          <p:spPr>
            <a:xfrm>
              <a:off x="3347864" y="2852936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20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51" name="CasellaDiTesto 50"/>
            <p:cNvSpPr txBox="1"/>
            <p:nvPr/>
          </p:nvSpPr>
          <p:spPr>
            <a:xfrm>
              <a:off x="3123456" y="2751862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21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52" name="CasellaDiTesto 51"/>
            <p:cNvSpPr txBox="1"/>
            <p:nvPr/>
          </p:nvSpPr>
          <p:spPr>
            <a:xfrm>
              <a:off x="3675596" y="2904262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22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53" name="CasellaDiTesto 52"/>
            <p:cNvSpPr txBox="1"/>
            <p:nvPr/>
          </p:nvSpPr>
          <p:spPr>
            <a:xfrm>
              <a:off x="3711825" y="2719358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23</a:t>
              </a:r>
              <a:endParaRPr lang="it-IT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Gruppo 54"/>
          <p:cNvGrpSpPr/>
          <p:nvPr/>
        </p:nvGrpSpPr>
        <p:grpSpPr>
          <a:xfrm>
            <a:off x="5187950" y="3853110"/>
            <a:ext cx="2265406" cy="2065338"/>
            <a:chOff x="4162034" y="3409057"/>
            <a:chExt cx="2265406" cy="2065338"/>
          </a:xfrm>
        </p:grpSpPr>
        <p:graphicFrame>
          <p:nvGraphicFramePr>
            <p:cNvPr id="4" name="Oggetto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25819672"/>
                </p:ext>
              </p:extLst>
            </p:nvPr>
          </p:nvGraphicFramePr>
          <p:xfrm>
            <a:off x="4162034" y="3409057"/>
            <a:ext cx="2016125" cy="2065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3" name="CS ChemDraw Drawing" r:id="rId7" imgW="1917700" imgH="1955800" progId="">
                    <p:embed/>
                  </p:oleObj>
                </mc:Choice>
                <mc:Fallback>
                  <p:oleObj name="CS ChemDraw Drawing" r:id="rId7" imgW="1917700" imgH="1955800" progId="">
                    <p:embed/>
                    <p:pic>
                      <p:nvPicPr>
                        <p:cNvPr id="0" name="Picture 15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2034" y="3409057"/>
                          <a:ext cx="2016125" cy="206533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" name="CasellaDiTesto 28"/>
            <p:cNvSpPr txBox="1"/>
            <p:nvPr/>
          </p:nvSpPr>
          <p:spPr>
            <a:xfrm>
              <a:off x="5596880" y="3959478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20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38" name="CasellaDiTesto 37"/>
            <p:cNvSpPr txBox="1"/>
            <p:nvPr/>
          </p:nvSpPr>
          <p:spPr>
            <a:xfrm>
              <a:off x="5308848" y="3789040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21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39" name="CasellaDiTesto 38"/>
            <p:cNvSpPr txBox="1"/>
            <p:nvPr/>
          </p:nvSpPr>
          <p:spPr>
            <a:xfrm>
              <a:off x="5868144" y="4077072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22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40" name="CasellaDiTesto 39"/>
            <p:cNvSpPr txBox="1"/>
            <p:nvPr/>
          </p:nvSpPr>
          <p:spPr>
            <a:xfrm>
              <a:off x="6012160" y="3789040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23</a:t>
              </a:r>
              <a:endParaRPr lang="it-IT" dirty="0">
                <a:solidFill>
                  <a:prstClr val="black"/>
                </a:solidFill>
              </a:endParaRPr>
            </a:p>
          </p:txBody>
        </p:sp>
        <p:sp>
          <p:nvSpPr>
            <p:cNvPr id="54" name="CasellaDiTesto 53"/>
            <p:cNvSpPr txBox="1"/>
            <p:nvPr/>
          </p:nvSpPr>
          <p:spPr>
            <a:xfrm>
              <a:off x="5868144" y="3645024"/>
              <a:ext cx="4152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100" dirty="0" smtClean="0">
                  <a:solidFill>
                    <a:prstClr val="black"/>
                  </a:solidFill>
                </a:rPr>
                <a:t>24</a:t>
              </a:r>
              <a:endParaRPr lang="it-IT" dirty="0">
                <a:solidFill>
                  <a:prstClr val="black"/>
                </a:solidFill>
              </a:endParaRPr>
            </a:p>
          </p:txBody>
        </p:sp>
      </p:grpSp>
      <p:sp>
        <p:nvSpPr>
          <p:cNvPr id="56" name="CasellaDiTesto 55"/>
          <p:cNvSpPr txBox="1"/>
          <p:nvPr/>
        </p:nvSpPr>
        <p:spPr>
          <a:xfrm>
            <a:off x="4953000" y="6019800"/>
            <a:ext cx="2953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  <a:latin typeface="Arial Black"/>
              </a:rPr>
              <a:t>5</a:t>
            </a:r>
            <a:r>
              <a:rPr lang="el-GR" sz="1400" b="1" dirty="0">
                <a:solidFill>
                  <a:srgbClr val="FF0000"/>
                </a:solidFill>
                <a:latin typeface="Arial Black"/>
              </a:rPr>
              <a:t>β</a:t>
            </a:r>
            <a:r>
              <a:rPr lang="it-IT" sz="1400" b="1" dirty="0">
                <a:solidFill>
                  <a:srgbClr val="FF0000"/>
                </a:solidFill>
                <a:latin typeface="Arial Black"/>
              </a:rPr>
              <a:t>,14</a:t>
            </a:r>
            <a:r>
              <a:rPr lang="el-GR" sz="1400" b="1" dirty="0" smtClean="0">
                <a:solidFill>
                  <a:srgbClr val="FF0000"/>
                </a:solidFill>
                <a:latin typeface="Arial Black"/>
              </a:rPr>
              <a:t>β</a:t>
            </a:r>
            <a:r>
              <a:rPr lang="it-IT" sz="1400" b="1" dirty="0" smtClean="0">
                <a:solidFill>
                  <a:srgbClr val="FF0000"/>
                </a:solidFill>
                <a:latin typeface="Arial Black"/>
              </a:rPr>
              <a:t>-BUFADIENOLIDE</a:t>
            </a:r>
            <a:endParaRPr lang="en-US" sz="1400" b="1" dirty="0">
              <a:solidFill>
                <a:srgbClr val="FF0000"/>
              </a:solidFill>
              <a:latin typeface="Arial Black"/>
            </a:endParaRPr>
          </a:p>
        </p:txBody>
      </p:sp>
      <p:sp>
        <p:nvSpPr>
          <p:cNvPr id="57" name="CasellaDiTesto 56"/>
          <p:cNvSpPr txBox="1"/>
          <p:nvPr/>
        </p:nvSpPr>
        <p:spPr>
          <a:xfrm>
            <a:off x="1371600" y="6019800"/>
            <a:ext cx="3024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solidFill>
                  <a:srgbClr val="0000FF"/>
                </a:solidFill>
                <a:latin typeface="Arial Black"/>
              </a:rPr>
              <a:t>5</a:t>
            </a:r>
            <a:r>
              <a:rPr lang="el-GR" sz="1400" b="1" dirty="0" smtClean="0">
                <a:solidFill>
                  <a:srgbClr val="0000FF"/>
                </a:solidFill>
                <a:latin typeface="Arial Black"/>
              </a:rPr>
              <a:t>β</a:t>
            </a:r>
            <a:r>
              <a:rPr lang="it-IT" sz="1400" b="1" dirty="0" smtClean="0">
                <a:solidFill>
                  <a:srgbClr val="0000FF"/>
                </a:solidFill>
                <a:latin typeface="Arial Black"/>
              </a:rPr>
              <a:t>,14</a:t>
            </a:r>
            <a:r>
              <a:rPr lang="el-GR" sz="1400" b="1" dirty="0" smtClean="0">
                <a:solidFill>
                  <a:srgbClr val="0000FF"/>
                </a:solidFill>
                <a:latin typeface="Arial Black"/>
              </a:rPr>
              <a:t>β</a:t>
            </a:r>
            <a:r>
              <a:rPr lang="it-IT" sz="1400" b="1" dirty="0" smtClean="0">
                <a:solidFill>
                  <a:srgbClr val="0000FF"/>
                </a:solidFill>
                <a:latin typeface="Arial Black"/>
              </a:rPr>
              <a:t>-CARDENOLIDE</a:t>
            </a:r>
            <a:endParaRPr lang="en-US" sz="1400" b="1" dirty="0">
              <a:solidFill>
                <a:srgbClr val="0000FF"/>
              </a:solidFill>
              <a:latin typeface="Arial Black"/>
            </a:endParaRPr>
          </a:p>
        </p:txBody>
      </p:sp>
      <p:sp>
        <p:nvSpPr>
          <p:cNvPr id="58" name="Titolo 1"/>
          <p:cNvSpPr txBox="1">
            <a:spLocks/>
          </p:cNvSpPr>
          <p:nvPr/>
        </p:nvSpPr>
        <p:spPr>
          <a:xfrm>
            <a:off x="323528" y="93461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 err="1" smtClean="0"/>
              <a:t>agliconi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182272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58" name="Titolo 1"/>
          <p:cNvSpPr txBox="1">
            <a:spLocks/>
          </p:cNvSpPr>
          <p:nvPr/>
        </p:nvSpPr>
        <p:spPr>
          <a:xfrm>
            <a:off x="323528" y="93461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 err="1" smtClean="0"/>
              <a:t>agliconi</a:t>
            </a:r>
            <a:endParaRPr lang="it-IT" sz="2400" dirty="0"/>
          </a:p>
        </p:txBody>
      </p:sp>
      <p:graphicFrame>
        <p:nvGraphicFramePr>
          <p:cNvPr id="60" name="Oggetto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7378444"/>
              </p:ext>
            </p:extLst>
          </p:nvPr>
        </p:nvGraphicFramePr>
        <p:xfrm>
          <a:off x="2494980" y="1700808"/>
          <a:ext cx="2005012" cy="1576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3" name="CS ChemDraw Drawing" r:id="rId3" imgW="2336800" imgH="1828800" progId="">
                  <p:embed/>
                </p:oleObj>
              </mc:Choice>
              <mc:Fallback>
                <p:oleObj name="CS ChemDraw Drawing" r:id="rId3" imgW="2336800" imgH="1828800" progId="">
                  <p:embed/>
                  <p:pic>
                    <p:nvPicPr>
                      <p:cNvPr id="0" name="Picture 3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4980" y="1700808"/>
                        <a:ext cx="2005012" cy="1576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2865675"/>
              </p:ext>
            </p:extLst>
          </p:nvPr>
        </p:nvGraphicFramePr>
        <p:xfrm>
          <a:off x="107504" y="1700808"/>
          <a:ext cx="2000590" cy="1576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4" name="CS ChemDraw Drawing" r:id="rId5" imgW="2324100" imgH="1828800" progId="">
                  <p:embed/>
                </p:oleObj>
              </mc:Choice>
              <mc:Fallback>
                <p:oleObj name="CS ChemDraw Drawing" r:id="rId5" imgW="2324100" imgH="1828800" progId="">
                  <p:embed/>
                  <p:pic>
                    <p:nvPicPr>
                      <p:cNvPr id="0" name="Picture 3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1700808"/>
                        <a:ext cx="2000590" cy="15760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168888"/>
              </p:ext>
            </p:extLst>
          </p:nvPr>
        </p:nvGraphicFramePr>
        <p:xfrm>
          <a:off x="4716016" y="1700808"/>
          <a:ext cx="2000250" cy="157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5" name="CS ChemDraw Drawing" r:id="rId7" imgW="2324100" imgH="1828800" progId="">
                  <p:embed/>
                </p:oleObj>
              </mc:Choice>
              <mc:Fallback>
                <p:oleObj name="CS ChemDraw Drawing" r:id="rId7" imgW="2324100" imgH="1828800" progId="">
                  <p:embed/>
                  <p:pic>
                    <p:nvPicPr>
                      <p:cNvPr id="0" name="Picture 3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700808"/>
                        <a:ext cx="2000250" cy="1576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162003"/>
              </p:ext>
            </p:extLst>
          </p:nvPr>
        </p:nvGraphicFramePr>
        <p:xfrm>
          <a:off x="152400" y="4114800"/>
          <a:ext cx="200025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6" name="CS ChemDraw Drawing" r:id="rId9" imgW="2324100" imgH="1828800" progId="">
                  <p:embed/>
                </p:oleObj>
              </mc:Choice>
              <mc:Fallback>
                <p:oleObj name="CS ChemDraw Drawing" r:id="rId9" imgW="2324100" imgH="1828800" progId="">
                  <p:embed/>
                  <p:pic>
                    <p:nvPicPr>
                      <p:cNvPr id="0" name="Picture 3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4114800"/>
                        <a:ext cx="200025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7447275"/>
              </p:ext>
            </p:extLst>
          </p:nvPr>
        </p:nvGraphicFramePr>
        <p:xfrm>
          <a:off x="2514600" y="4191000"/>
          <a:ext cx="200025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7" name="CS ChemDraw Drawing" r:id="rId11" imgW="2324100" imgH="1828800" progId="">
                  <p:embed/>
                </p:oleObj>
              </mc:Choice>
              <mc:Fallback>
                <p:oleObj name="CS ChemDraw Drawing" r:id="rId11" imgW="2324100" imgH="1828800" progId="">
                  <p:embed/>
                  <p:pic>
                    <p:nvPicPr>
                      <p:cNvPr id="0" name="Picture 39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4191000"/>
                        <a:ext cx="200025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1253936"/>
              </p:ext>
            </p:extLst>
          </p:nvPr>
        </p:nvGraphicFramePr>
        <p:xfrm>
          <a:off x="4876800" y="4114800"/>
          <a:ext cx="1852613" cy="167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8" name="CS ChemDraw Drawing" r:id="rId13" imgW="2159000" imgH="1943100" progId="">
                  <p:embed/>
                </p:oleObj>
              </mc:Choice>
              <mc:Fallback>
                <p:oleObj name="CS ChemDraw Drawing" r:id="rId13" imgW="2159000" imgH="1943100" progId="">
                  <p:embed/>
                  <p:pic>
                    <p:nvPicPr>
                      <p:cNvPr id="0" name="Picture 3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4114800"/>
                        <a:ext cx="1852613" cy="167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5057138"/>
              </p:ext>
            </p:extLst>
          </p:nvPr>
        </p:nvGraphicFramePr>
        <p:xfrm>
          <a:off x="7010400" y="4267200"/>
          <a:ext cx="2000250" cy="1576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9" name="CS ChemDraw Drawing" r:id="rId15" imgW="2324100" imgH="1828800" progId="">
                  <p:embed/>
                </p:oleObj>
              </mc:Choice>
              <mc:Fallback>
                <p:oleObj name="CS ChemDraw Drawing" r:id="rId15" imgW="2324100" imgH="1828800" progId="">
                  <p:embed/>
                  <p:pic>
                    <p:nvPicPr>
                      <p:cNvPr id="0" name="Picture 3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4267200"/>
                        <a:ext cx="2000250" cy="1576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CasellaDiTesto 70"/>
          <p:cNvSpPr txBox="1"/>
          <p:nvPr/>
        </p:nvSpPr>
        <p:spPr>
          <a:xfrm>
            <a:off x="323528" y="334396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DIGITOSSIGENINA</a:t>
            </a:r>
            <a:endParaRPr lang="en-US" sz="1400" dirty="0"/>
          </a:p>
        </p:txBody>
      </p:sp>
      <p:sp>
        <p:nvSpPr>
          <p:cNvPr id="72" name="CasellaDiTesto 71"/>
          <p:cNvSpPr txBox="1"/>
          <p:nvPr/>
        </p:nvSpPr>
        <p:spPr>
          <a:xfrm>
            <a:off x="2627784" y="334396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GITOSSIGENINA</a:t>
            </a:r>
            <a:endParaRPr lang="en-US" sz="1400" dirty="0"/>
          </a:p>
        </p:txBody>
      </p:sp>
      <p:sp>
        <p:nvSpPr>
          <p:cNvPr id="73" name="CasellaDiTesto 72"/>
          <p:cNvSpPr txBox="1"/>
          <p:nvPr/>
        </p:nvSpPr>
        <p:spPr>
          <a:xfrm>
            <a:off x="5076056" y="334396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DIGOSSIGENINA</a:t>
            </a:r>
            <a:endParaRPr lang="en-US" sz="1400" dirty="0"/>
          </a:p>
        </p:txBody>
      </p:sp>
      <p:sp>
        <p:nvSpPr>
          <p:cNvPr id="74" name="CasellaDiTesto 73"/>
          <p:cNvSpPr txBox="1"/>
          <p:nvPr/>
        </p:nvSpPr>
        <p:spPr>
          <a:xfrm>
            <a:off x="304800" y="57912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STROFANTIDINA</a:t>
            </a:r>
            <a:endParaRPr lang="en-US" sz="1400" dirty="0"/>
          </a:p>
        </p:txBody>
      </p:sp>
      <p:sp>
        <p:nvSpPr>
          <p:cNvPr id="75" name="CasellaDiTesto 74"/>
          <p:cNvSpPr txBox="1"/>
          <p:nvPr/>
        </p:nvSpPr>
        <p:spPr>
          <a:xfrm>
            <a:off x="2590800" y="57912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OUABAGENINA</a:t>
            </a:r>
            <a:endParaRPr lang="en-US" sz="1400" dirty="0"/>
          </a:p>
        </p:txBody>
      </p:sp>
      <p:sp>
        <p:nvSpPr>
          <p:cNvPr id="76" name="CasellaDiTesto 75"/>
          <p:cNvSpPr txBox="1"/>
          <p:nvPr/>
        </p:nvSpPr>
        <p:spPr>
          <a:xfrm>
            <a:off x="4876800" y="58674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SCILLARENINA</a:t>
            </a:r>
            <a:endParaRPr lang="en-US" sz="1400" dirty="0"/>
          </a:p>
        </p:txBody>
      </p:sp>
      <p:sp>
        <p:nvSpPr>
          <p:cNvPr id="77" name="CasellaDiTesto 76"/>
          <p:cNvSpPr txBox="1"/>
          <p:nvPr/>
        </p:nvSpPr>
        <p:spPr>
          <a:xfrm>
            <a:off x="7086600" y="58674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CANNOGENINA</a:t>
            </a:r>
            <a:endParaRPr lang="en-US" sz="1400" dirty="0"/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3812772"/>
              </p:ext>
            </p:extLst>
          </p:nvPr>
        </p:nvGraphicFramePr>
        <p:xfrm>
          <a:off x="6954465" y="1700213"/>
          <a:ext cx="2000250" cy="1576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70" name="CS ChemDraw Drawing" r:id="rId17" imgW="2311400" imgH="1828800" progId="">
                  <p:embed/>
                </p:oleObj>
              </mc:Choice>
              <mc:Fallback>
                <p:oleObj name="CS ChemDraw Drawing" r:id="rId17" imgW="2311400" imgH="1828800" progId="">
                  <p:embed/>
                  <p:pic>
                    <p:nvPicPr>
                      <p:cNvPr id="0" name="Picture 3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4465" y="1700213"/>
                        <a:ext cx="2000250" cy="1576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/>
          <p:cNvSpPr txBox="1"/>
          <p:nvPr/>
        </p:nvSpPr>
        <p:spPr>
          <a:xfrm>
            <a:off x="7086475" y="334396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GITALOSSIGENINA</a:t>
            </a:r>
            <a:endParaRPr lang="en-US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3645024"/>
            <a:ext cx="1887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-diidrossi-5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-card20(22)</a:t>
            </a:r>
            <a:r>
              <a:rPr lang="en-US" sz="1200" b="1" dirty="0" err="1" smtClean="0">
                <a:latin typeface="Times New Roman"/>
              </a:rPr>
              <a:t>enolide</a:t>
            </a:r>
            <a:endParaRPr lang="en-US" sz="1200" b="1" dirty="0">
              <a:latin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776" y="3645024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</a:t>
            </a:r>
            <a:r>
              <a:rPr lang="en-US" sz="1200" b="1" dirty="0" smtClean="0">
                <a:latin typeface="Times New Roman"/>
              </a:rPr>
              <a:t>14</a:t>
            </a:r>
            <a:r>
              <a:rPr lang="en-US" sz="1200" b="1" dirty="0" smtClean="0">
                <a:latin typeface="Symbol"/>
              </a:rPr>
              <a:t>b, </a:t>
            </a:r>
            <a:r>
              <a:rPr lang="en-US" sz="1200" b="1" dirty="0" smtClean="0">
                <a:latin typeface="Times New Roman"/>
              </a:rPr>
              <a:t>16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-triidrossi</a:t>
            </a:r>
            <a:r>
              <a:rPr lang="en-US" sz="1200" b="1" dirty="0">
                <a:latin typeface="Times New Roman"/>
              </a:rPr>
              <a:t>-5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-card20(</a:t>
            </a:r>
            <a:r>
              <a:rPr lang="en-US" sz="1200" b="1" dirty="0" smtClean="0">
                <a:latin typeface="Times New Roman"/>
              </a:rPr>
              <a:t>22</a:t>
            </a:r>
            <a:r>
              <a:rPr lang="en-US" sz="1200" b="1" dirty="0">
                <a:latin typeface="Times New Roman"/>
              </a:rPr>
              <a:t>)</a:t>
            </a:r>
            <a:r>
              <a:rPr lang="en-US" sz="1200" b="1" dirty="0" err="1">
                <a:latin typeface="Times New Roman"/>
              </a:rPr>
              <a:t>enolide</a:t>
            </a:r>
            <a:endParaRPr lang="en-US" sz="1200" b="1" dirty="0">
              <a:latin typeface="Times New Roman"/>
            </a:endParaRPr>
          </a:p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788024" y="3645024"/>
            <a:ext cx="20337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</a:t>
            </a:r>
            <a:r>
              <a:rPr lang="en-US" sz="1200" b="1" dirty="0" smtClean="0">
                <a:latin typeface="Times New Roman"/>
              </a:rPr>
              <a:t>12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>
                <a:latin typeface="Symbol"/>
              </a:rPr>
              <a:t>, </a:t>
            </a:r>
            <a:r>
              <a:rPr lang="en-US" sz="1200" b="1" dirty="0" smtClean="0">
                <a:latin typeface="Times New Roman"/>
              </a:rPr>
              <a:t>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-triidrossi-5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-card20(22)</a:t>
            </a:r>
            <a:r>
              <a:rPr lang="en-US" sz="1200" b="1" dirty="0" err="1">
                <a:latin typeface="Times New Roman"/>
              </a:rPr>
              <a:t>enolide</a:t>
            </a:r>
            <a:endParaRPr lang="en-US" sz="1200" b="1" dirty="0">
              <a:latin typeface="Times New Roman"/>
            </a:endParaRPr>
          </a:p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090172" y="3645024"/>
            <a:ext cx="2030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 smtClean="0">
                <a:latin typeface="Symbol"/>
              </a:rPr>
              <a:t>, </a:t>
            </a:r>
            <a:r>
              <a:rPr lang="en-US" sz="1200" b="1" dirty="0" err="1" smtClean="0">
                <a:latin typeface="Times New Roman"/>
              </a:rPr>
              <a:t>didrossi</a:t>
            </a:r>
            <a:r>
              <a:rPr lang="en-US" sz="1200" b="1" dirty="0" smtClean="0">
                <a:latin typeface="Times New Roman"/>
              </a:rPr>
              <a:t>- 16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.formilossi-</a:t>
            </a:r>
            <a:r>
              <a:rPr lang="en-US" sz="1200" b="1" dirty="0">
                <a:latin typeface="Times New Roman"/>
              </a:rPr>
              <a:t>5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-card20(22)</a:t>
            </a:r>
            <a:r>
              <a:rPr lang="en-US" sz="1200" b="1" dirty="0" err="1">
                <a:latin typeface="Times New Roman"/>
              </a:rPr>
              <a:t>enolide</a:t>
            </a:r>
            <a:endParaRPr lang="en-US" sz="1200" b="1" dirty="0">
              <a:latin typeface="Times New Roman"/>
            </a:endParaRPr>
          </a:p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119336"/>
            <a:ext cx="23148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 5</a:t>
            </a:r>
            <a:r>
              <a:rPr lang="en-US" sz="1200" b="1" dirty="0" smtClean="0">
                <a:latin typeface="Symbol"/>
              </a:rPr>
              <a:t>b, </a:t>
            </a:r>
            <a:r>
              <a:rPr lang="en-US" sz="1200" b="1" dirty="0" smtClean="0">
                <a:latin typeface="Times New Roman"/>
              </a:rPr>
              <a:t>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-triidrossi-19-oxo-5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-card20(22)</a:t>
            </a:r>
            <a:r>
              <a:rPr lang="en-US" sz="1200" b="1" dirty="0" err="1" smtClean="0">
                <a:latin typeface="Times New Roman"/>
              </a:rPr>
              <a:t>enolide</a:t>
            </a:r>
            <a:endParaRPr lang="en-US" sz="1200" b="1" dirty="0" smtClean="0">
              <a:latin typeface="Times New Roman"/>
            </a:endParaRPr>
          </a:p>
          <a:p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514600" y="6096000"/>
            <a:ext cx="2235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1</a:t>
            </a:r>
            <a:r>
              <a:rPr lang="en-US" sz="1200" b="1" dirty="0" smtClean="0">
                <a:latin typeface="Symbol"/>
              </a:rPr>
              <a:t>b,</a:t>
            </a:r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,5</a:t>
            </a:r>
            <a:r>
              <a:rPr lang="en-US" sz="1200" b="1" dirty="0" smtClean="0">
                <a:latin typeface="Symbol"/>
              </a:rPr>
              <a:t>b,</a:t>
            </a:r>
            <a:r>
              <a:rPr lang="en-US" sz="1200" b="1" dirty="0" smtClean="0">
                <a:latin typeface="Times New Roman"/>
              </a:rPr>
              <a:t>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>
                <a:latin typeface="Symbol"/>
              </a:rPr>
              <a:t>,</a:t>
            </a:r>
            <a:r>
              <a:rPr lang="en-US" sz="1200" b="1" dirty="0" smtClean="0">
                <a:latin typeface="Times New Roman"/>
              </a:rPr>
              <a:t>11</a:t>
            </a:r>
            <a:r>
              <a:rPr lang="en-US" sz="1200" b="1" dirty="0" smtClean="0">
                <a:latin typeface="Symbol"/>
              </a:rPr>
              <a:t>a</a:t>
            </a:r>
            <a:r>
              <a:rPr lang="en-US" sz="1200" b="1" dirty="0">
                <a:latin typeface="Times New Roman"/>
              </a:rPr>
              <a:t>,</a:t>
            </a:r>
            <a:r>
              <a:rPr lang="en-US" sz="1200" b="1" dirty="0" smtClean="0">
                <a:latin typeface="Times New Roman"/>
              </a:rPr>
              <a:t>19-esaidrossi-</a:t>
            </a:r>
            <a:r>
              <a:rPr lang="en-US" sz="1200" b="1" dirty="0">
                <a:latin typeface="Times New Roman"/>
              </a:rPr>
              <a:t>5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-card20(22)</a:t>
            </a:r>
            <a:r>
              <a:rPr lang="en-US" sz="1200" b="1" dirty="0" err="1">
                <a:latin typeface="Times New Roman"/>
              </a:rPr>
              <a:t>enolide</a:t>
            </a:r>
            <a:endParaRPr lang="en-US" sz="1200" b="1" dirty="0">
              <a:latin typeface="Times New Roman"/>
            </a:endParaRPr>
          </a:p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800600" y="6119336"/>
            <a:ext cx="23598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/>
              </a:rPr>
              <a:t>3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</a:t>
            </a:r>
            <a:r>
              <a:rPr lang="en-US" sz="1200" b="1" dirty="0">
                <a:latin typeface="Times New Roman"/>
              </a:rPr>
              <a:t>d</a:t>
            </a:r>
            <a:r>
              <a:rPr lang="en-US" sz="1200" b="1" dirty="0" smtClean="0">
                <a:latin typeface="Times New Roman"/>
              </a:rPr>
              <a:t>iidrossi-14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-bufa4, 20,22-trienolide</a:t>
            </a:r>
            <a:endParaRPr lang="en-US" sz="1200" b="1" dirty="0">
              <a:latin typeface="Times New Roman"/>
            </a:endParaRPr>
          </a:p>
          <a:p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954590" y="6119336"/>
            <a:ext cx="21894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Times New Roman"/>
              </a:rPr>
              <a:t>3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,14</a:t>
            </a:r>
            <a:r>
              <a:rPr lang="en-US" sz="1200" b="1" dirty="0" smtClean="0">
                <a:latin typeface="Symbol"/>
              </a:rPr>
              <a:t>b</a:t>
            </a:r>
            <a:r>
              <a:rPr lang="en-US" sz="1200" b="1" dirty="0" smtClean="0">
                <a:latin typeface="Times New Roman"/>
              </a:rPr>
              <a:t>-</a:t>
            </a:r>
            <a:r>
              <a:rPr lang="en-US" sz="1200" b="1" dirty="0">
                <a:latin typeface="Times New Roman"/>
              </a:rPr>
              <a:t>d</a:t>
            </a:r>
            <a:r>
              <a:rPr lang="en-US" sz="1200" b="1" dirty="0" smtClean="0">
                <a:latin typeface="Times New Roman"/>
              </a:rPr>
              <a:t>iidrossi</a:t>
            </a:r>
            <a:r>
              <a:rPr lang="en-US" sz="1200" b="1" dirty="0">
                <a:latin typeface="Times New Roman"/>
              </a:rPr>
              <a:t>-19-oxo-5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,14</a:t>
            </a:r>
            <a:r>
              <a:rPr lang="en-US" sz="1200" b="1" dirty="0">
                <a:latin typeface="Symbol"/>
              </a:rPr>
              <a:t>b</a:t>
            </a:r>
            <a:r>
              <a:rPr lang="en-US" sz="1200" b="1" dirty="0">
                <a:latin typeface="Times New Roman"/>
              </a:rPr>
              <a:t>-card20(22)</a:t>
            </a:r>
            <a:r>
              <a:rPr lang="en-US" sz="1200" b="1" dirty="0" err="1">
                <a:latin typeface="Times New Roman"/>
              </a:rPr>
              <a:t>enolide</a:t>
            </a:r>
            <a:endParaRPr lang="en-US" sz="1200" b="1" dirty="0">
              <a:latin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80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23528" y="93461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 smtClean="0"/>
              <a:t>zuccheri</a:t>
            </a:r>
            <a:endParaRPr lang="it-IT" sz="2400" dirty="0"/>
          </a:p>
        </p:txBody>
      </p:sp>
      <p:sp>
        <p:nvSpPr>
          <p:cNvPr id="7" name="Rettangolo 6"/>
          <p:cNvSpPr/>
          <p:nvPr/>
        </p:nvSpPr>
        <p:spPr>
          <a:xfrm>
            <a:off x="683568" y="5013176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Lo zucchero si lega al gruppo ossidrilico del C-3 della porzione </a:t>
            </a:r>
            <a:r>
              <a:rPr lang="it-IT" sz="2000" dirty="0" err="1">
                <a:solidFill>
                  <a:schemeClr val="tx2">
                    <a:lumMod val="75000"/>
                  </a:schemeClr>
                </a:solidFill>
              </a:rPr>
              <a:t>agliconica</a:t>
            </a:r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 attraverso legami </a:t>
            </a:r>
            <a:r>
              <a:rPr lang="el-GR" sz="2000" dirty="0" smtClean="0">
                <a:solidFill>
                  <a:schemeClr val="tx2">
                    <a:lumMod val="75000"/>
                  </a:schemeClr>
                </a:solidFill>
              </a:rPr>
              <a:t>β</a:t>
            </a:r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</a:rPr>
              <a:t>-1-4-glucosidici</a:t>
            </a:r>
            <a:endParaRPr lang="it-IT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057400"/>
            <a:ext cx="8515350" cy="231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878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49696" y="1006624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cap="none" dirty="0" smtClean="0"/>
              <a:t>da </a:t>
            </a:r>
            <a:r>
              <a:rPr lang="it-IT" sz="2400" cap="none" dirty="0" err="1" smtClean="0"/>
              <a:t>Digitalis</a:t>
            </a:r>
            <a:r>
              <a:rPr lang="it-IT" sz="2400" cap="none" dirty="0" smtClean="0"/>
              <a:t> Lanata</a:t>
            </a:r>
            <a:endParaRPr lang="it-IT" sz="2400" cap="none" dirty="0"/>
          </a:p>
        </p:txBody>
      </p:sp>
      <p:pic>
        <p:nvPicPr>
          <p:cNvPr id="6" name="Picture 2" descr="File:Digitalis lanata 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6" r="4320" b="10226"/>
          <a:stretch>
            <a:fillRect/>
          </a:stretch>
        </p:blipFill>
        <p:spPr bwMode="auto">
          <a:xfrm>
            <a:off x="7092280" y="1196752"/>
            <a:ext cx="1751013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sellaDiTesto 9"/>
          <p:cNvSpPr txBox="1"/>
          <p:nvPr/>
        </p:nvSpPr>
        <p:spPr>
          <a:xfrm>
            <a:off x="536013" y="1598621"/>
            <a:ext cx="3358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LANATOSIDE A</a:t>
            </a:r>
          </a:p>
          <a:p>
            <a:r>
              <a:rPr lang="it-IT" sz="1600" dirty="0" smtClean="0"/>
              <a:t>(</a:t>
            </a:r>
            <a:r>
              <a:rPr lang="it-IT" sz="1600" dirty="0" err="1" smtClean="0"/>
              <a:t>genina</a:t>
            </a:r>
            <a:r>
              <a:rPr lang="it-IT" sz="1600" dirty="0" smtClean="0"/>
              <a:t>: </a:t>
            </a:r>
            <a:r>
              <a:rPr lang="it-IT" sz="1600" dirty="0" err="1" smtClean="0"/>
              <a:t>digitossigenina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2248926" y="3122540"/>
            <a:ext cx="3358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LANATOSIDE B</a:t>
            </a:r>
          </a:p>
          <a:p>
            <a:r>
              <a:rPr lang="it-IT" sz="1600" dirty="0" smtClean="0"/>
              <a:t>(</a:t>
            </a:r>
            <a:r>
              <a:rPr lang="it-IT" sz="1600" dirty="0" err="1" smtClean="0"/>
              <a:t>genina</a:t>
            </a:r>
            <a:r>
              <a:rPr lang="it-IT" sz="1600" dirty="0" smtClean="0"/>
              <a:t>: </a:t>
            </a:r>
            <a:r>
              <a:rPr lang="it-IT" sz="1600" dirty="0" err="1" smtClean="0"/>
              <a:t>gitossigenina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5462264" y="3861048"/>
            <a:ext cx="3358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LANATOSIDE C</a:t>
            </a:r>
          </a:p>
          <a:p>
            <a:r>
              <a:rPr lang="it-IT" sz="1600" dirty="0" smtClean="0"/>
              <a:t>(</a:t>
            </a:r>
            <a:r>
              <a:rPr lang="it-IT" sz="1600" dirty="0" err="1" smtClean="0"/>
              <a:t>genina</a:t>
            </a:r>
            <a:r>
              <a:rPr lang="it-IT" sz="1600" dirty="0" smtClean="0"/>
              <a:t>: </a:t>
            </a:r>
            <a:r>
              <a:rPr lang="it-IT" sz="1600" dirty="0" err="1" smtClean="0"/>
              <a:t>digossigenina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cxnSp>
        <p:nvCxnSpPr>
          <p:cNvPr id="16" name="Connettore 2 15"/>
          <p:cNvCxnSpPr/>
          <p:nvPr/>
        </p:nvCxnSpPr>
        <p:spPr>
          <a:xfrm flipV="1">
            <a:off x="4067944" y="4476601"/>
            <a:ext cx="0" cy="39255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3393704" y="4869160"/>
            <a:ext cx="1394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3</a:t>
            </a:r>
            <a:r>
              <a:rPr lang="el-GR" sz="1600" dirty="0" smtClean="0"/>
              <a:t>β</a:t>
            </a:r>
            <a:r>
              <a:rPr lang="it-IT" sz="1600" dirty="0" smtClean="0"/>
              <a:t>-idrossile assiale</a:t>
            </a:r>
            <a:endParaRPr lang="it-IT" sz="1600" dirty="0"/>
          </a:p>
        </p:txBody>
      </p:sp>
      <p:cxnSp>
        <p:nvCxnSpPr>
          <p:cNvPr id="18" name="Connettore 2 17"/>
          <p:cNvCxnSpPr/>
          <p:nvPr/>
        </p:nvCxnSpPr>
        <p:spPr>
          <a:xfrm flipV="1">
            <a:off x="3275856" y="4813092"/>
            <a:ext cx="0" cy="11361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flipV="1">
            <a:off x="2555776" y="5169354"/>
            <a:ext cx="0" cy="77992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/>
          <p:nvPr/>
        </p:nvCxnSpPr>
        <p:spPr>
          <a:xfrm flipV="1">
            <a:off x="1763688" y="5469548"/>
            <a:ext cx="0" cy="5517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1331640" y="6012577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Legame </a:t>
            </a:r>
            <a:r>
              <a:rPr lang="el-GR" sz="1600" dirty="0" smtClean="0"/>
              <a:t>β</a:t>
            </a:r>
            <a:r>
              <a:rPr lang="it-IT" sz="1600" dirty="0" smtClean="0"/>
              <a:t>-1-4 glicosidico</a:t>
            </a:r>
            <a:endParaRPr lang="it-IT" sz="1600" dirty="0"/>
          </a:p>
        </p:txBody>
      </p:sp>
      <p:pic>
        <p:nvPicPr>
          <p:cNvPr id="30" name="Immagin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1219200"/>
            <a:ext cx="4483100" cy="2806700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" y="3124200"/>
            <a:ext cx="4457700" cy="2819400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9600" y="3733800"/>
            <a:ext cx="44704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2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it-IT" dirty="0" smtClean="0"/>
              <a:t>Glicosidi cardioattivi</a:t>
            </a:r>
            <a:endParaRPr lang="it-IT" dirty="0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49696" y="1006624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cap="none" dirty="0" smtClean="0"/>
              <a:t>da </a:t>
            </a:r>
            <a:r>
              <a:rPr lang="it-IT" sz="2400" cap="none" dirty="0" err="1" smtClean="0"/>
              <a:t>Digitalis</a:t>
            </a:r>
            <a:r>
              <a:rPr lang="it-IT" sz="2400" cap="none" dirty="0" smtClean="0"/>
              <a:t> Purpurea</a:t>
            </a:r>
            <a:endParaRPr lang="it-IT" sz="2400" cap="none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906843" y="2118707"/>
            <a:ext cx="3358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LANATOSIDE B</a:t>
            </a:r>
          </a:p>
          <a:p>
            <a:r>
              <a:rPr lang="it-IT" sz="1600" dirty="0" smtClean="0"/>
              <a:t>(</a:t>
            </a:r>
            <a:r>
              <a:rPr lang="it-IT" sz="1600" dirty="0" err="1" smtClean="0"/>
              <a:t>genina</a:t>
            </a:r>
            <a:r>
              <a:rPr lang="it-IT" sz="1600" dirty="0" smtClean="0"/>
              <a:t>: </a:t>
            </a:r>
            <a:r>
              <a:rPr lang="it-IT" sz="1600" dirty="0" err="1" smtClean="0"/>
              <a:t>gitossigenina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275856" y="3717032"/>
            <a:ext cx="33582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LANATOSIDE E</a:t>
            </a:r>
          </a:p>
          <a:p>
            <a:r>
              <a:rPr lang="it-IT" sz="1600" dirty="0" smtClean="0"/>
              <a:t>(</a:t>
            </a:r>
            <a:r>
              <a:rPr lang="it-IT" sz="1600" dirty="0" err="1" smtClean="0"/>
              <a:t>genina</a:t>
            </a:r>
            <a:r>
              <a:rPr lang="it-IT" sz="1600" dirty="0" smtClean="0"/>
              <a:t>: </a:t>
            </a:r>
            <a:r>
              <a:rPr lang="it-IT" sz="1600" dirty="0" err="1" smtClean="0"/>
              <a:t>gitalossigenina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pic>
        <p:nvPicPr>
          <p:cNvPr id="13" name="Picture 2" descr="Image:Digitalis purpurea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755" y="1306537"/>
            <a:ext cx="17716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1981200"/>
            <a:ext cx="4457700" cy="28194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0" y="3657600"/>
            <a:ext cx="44831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97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Degradazione del lanatoside A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11967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1.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11560" y="1988840"/>
            <a:ext cx="8028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D-</a:t>
            </a:r>
            <a:r>
              <a:rPr lang="el-GR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β</a:t>
            </a:r>
            <a:r>
              <a:rPr lang="it-IT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-Glucosio-Digitossosioacetilato-Digitossosio.Digitossosio-DIGITOSSIGENINA</a:t>
            </a:r>
          </a:p>
          <a:p>
            <a:pPr algn="ctr"/>
            <a:r>
              <a:rPr lang="it-IT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(LANATOSIDE-A)</a:t>
            </a:r>
            <a:endParaRPr lang="en-US" sz="1400" b="1" dirty="0">
              <a:solidFill>
                <a:srgbClr val="FF0000"/>
              </a:solidFill>
              <a:latin typeface="Arial Black"/>
              <a:cs typeface="Arial Black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971600" y="3429000"/>
            <a:ext cx="7479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000090"/>
                </a:solidFill>
                <a:latin typeface="Arial Black"/>
                <a:cs typeface="Arial Black"/>
              </a:rPr>
              <a:t>D-</a:t>
            </a:r>
            <a:r>
              <a:rPr lang="el-GR" sz="1400" b="1" dirty="0">
                <a:solidFill>
                  <a:srgbClr val="000090"/>
                </a:solidFill>
                <a:latin typeface="Arial Black"/>
                <a:cs typeface="Arial Black"/>
              </a:rPr>
              <a:t>β</a:t>
            </a:r>
            <a:r>
              <a:rPr lang="it-IT" sz="1400" b="1" dirty="0" err="1" smtClean="0">
                <a:solidFill>
                  <a:srgbClr val="000090"/>
                </a:solidFill>
                <a:latin typeface="Arial Black"/>
                <a:cs typeface="Arial Black"/>
              </a:rPr>
              <a:t>-Glucosio-Digitossosio-Digitossosio.Digitossosio-DIGITOSSIGENINA</a:t>
            </a:r>
            <a:endParaRPr lang="it-IT" sz="1400" b="1" dirty="0" smtClean="0">
              <a:solidFill>
                <a:srgbClr val="000090"/>
              </a:solidFill>
              <a:latin typeface="Arial Black"/>
              <a:cs typeface="Arial Black"/>
            </a:endParaRPr>
          </a:p>
          <a:p>
            <a:pPr algn="ctr"/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(</a:t>
            </a:r>
            <a:r>
              <a:rPr lang="it-IT" sz="1400" b="1" dirty="0" err="1" smtClean="0">
                <a:solidFill>
                  <a:srgbClr val="000090"/>
                </a:solidFill>
                <a:latin typeface="Arial Black"/>
                <a:cs typeface="Arial Black"/>
              </a:rPr>
              <a:t>Desacetil</a:t>
            </a:r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 Lanatoside A)</a:t>
            </a:r>
            <a:endParaRPr lang="en-US" sz="1400" b="1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187624" y="479715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err="1" smtClean="0">
                <a:solidFill>
                  <a:srgbClr val="008000"/>
                </a:solidFill>
                <a:latin typeface="Arial Black"/>
                <a:cs typeface="Arial Black"/>
              </a:rPr>
              <a:t>Digitossosio-Digitossosio.Digitossosio-DIGITOSSIGENINA</a:t>
            </a:r>
            <a:endParaRPr lang="it-IT" sz="1400" b="1" dirty="0" smtClean="0">
              <a:solidFill>
                <a:srgbClr val="008000"/>
              </a:solidFill>
              <a:latin typeface="Arial Black"/>
              <a:cs typeface="Arial Black"/>
            </a:endParaRPr>
          </a:p>
          <a:p>
            <a:pPr algn="ctr"/>
            <a:r>
              <a:rPr lang="it-IT" sz="1400" b="1" dirty="0" smtClean="0">
                <a:solidFill>
                  <a:srgbClr val="008000"/>
                </a:solidFill>
                <a:latin typeface="Arial Black"/>
                <a:cs typeface="Arial Black"/>
              </a:rPr>
              <a:t>(Digitossina)</a:t>
            </a:r>
            <a:endParaRPr lang="en-US" sz="1400" b="1" dirty="0">
              <a:solidFill>
                <a:srgbClr val="008000"/>
              </a:solidFill>
              <a:latin typeface="Arial Black"/>
              <a:cs typeface="Arial Black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187624" y="6073551"/>
            <a:ext cx="6696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1">
                    <a:lumMod val="75000"/>
                  </a:schemeClr>
                </a:solidFill>
                <a:latin typeface="Arial Black"/>
                <a:cs typeface="Arial Black"/>
              </a:rPr>
              <a:t>DIGITOSSIGENINA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rial Black"/>
              <a:cs typeface="Arial Black"/>
            </a:endParaRPr>
          </a:p>
        </p:txBody>
      </p:sp>
      <p:cxnSp>
        <p:nvCxnSpPr>
          <p:cNvPr id="11" name="Connettore 2 10"/>
          <p:cNvCxnSpPr/>
          <p:nvPr/>
        </p:nvCxnSpPr>
        <p:spPr>
          <a:xfrm>
            <a:off x="4479615" y="4039329"/>
            <a:ext cx="9153" cy="6289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>
            <a:off x="4484191" y="5324192"/>
            <a:ext cx="9153" cy="6289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4572000" y="4077072"/>
            <a:ext cx="1660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latin typeface="Arial Black"/>
                <a:cs typeface="Arial Black"/>
              </a:rPr>
              <a:t>D-</a:t>
            </a:r>
            <a:r>
              <a:rPr lang="el-GR" sz="1200" dirty="0" smtClean="0">
                <a:latin typeface="Arial Black"/>
                <a:cs typeface="Arial Black"/>
              </a:rPr>
              <a:t>β</a:t>
            </a:r>
            <a:r>
              <a:rPr lang="it-IT" sz="1200" dirty="0" smtClean="0">
                <a:latin typeface="Arial Black"/>
                <a:cs typeface="Arial Black"/>
              </a:rPr>
              <a:t>-Glucosidasi</a:t>
            </a:r>
          </a:p>
          <a:p>
            <a:pPr algn="ctr"/>
            <a:r>
              <a:rPr lang="it-IT" sz="1200" dirty="0" smtClean="0">
                <a:latin typeface="Arial Black"/>
                <a:cs typeface="Arial Black"/>
              </a:rPr>
              <a:t>(- Glucosio)</a:t>
            </a:r>
            <a:endParaRPr lang="en-US" sz="1200" dirty="0">
              <a:latin typeface="Arial Black"/>
              <a:cs typeface="Arial Black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4427984" y="270892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latin typeface="Arial Black"/>
                <a:cs typeface="Arial Black"/>
              </a:rPr>
              <a:t>OH</a:t>
            </a:r>
            <a:r>
              <a:rPr lang="it-IT" sz="1200" baseline="30000" dirty="0" smtClean="0">
                <a:latin typeface="Arial Black"/>
                <a:cs typeface="Arial Black"/>
              </a:rPr>
              <a:t>-</a:t>
            </a:r>
          </a:p>
          <a:p>
            <a:pPr algn="ctr"/>
            <a:r>
              <a:rPr lang="it-IT" sz="1200" dirty="0" err="1" smtClean="0">
                <a:latin typeface="Arial Black"/>
                <a:cs typeface="Arial Black"/>
              </a:rPr>
              <a:t>Desacetilazione</a:t>
            </a:r>
            <a:endParaRPr lang="en-US" sz="1200" dirty="0">
              <a:latin typeface="Arial Black"/>
              <a:cs typeface="Arial Black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4038600" y="541020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latin typeface="Arial Black"/>
                <a:cs typeface="Arial Black"/>
              </a:rPr>
              <a:t>H</a:t>
            </a:r>
            <a:r>
              <a:rPr lang="it-IT" sz="1200" baseline="30000" dirty="0" smtClean="0">
                <a:latin typeface="Arial Black"/>
                <a:cs typeface="Arial Black"/>
              </a:rPr>
              <a:t>+</a:t>
            </a:r>
          </a:p>
        </p:txBody>
      </p:sp>
      <p:cxnSp>
        <p:nvCxnSpPr>
          <p:cNvPr id="23" name="Connettore 2 10"/>
          <p:cNvCxnSpPr/>
          <p:nvPr/>
        </p:nvCxnSpPr>
        <p:spPr>
          <a:xfrm>
            <a:off x="4499992" y="2636912"/>
            <a:ext cx="9153" cy="6289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710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395536" y="12687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2.</a:t>
            </a:r>
            <a:endParaRPr lang="it-IT" dirty="0"/>
          </a:p>
        </p:txBody>
      </p:sp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Degradazione del lanatoside A</a:t>
            </a: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79512" y="2060848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D-</a:t>
            </a:r>
            <a:r>
              <a:rPr lang="el-GR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β</a:t>
            </a:r>
            <a:r>
              <a:rPr lang="it-IT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-Glucosio-Digitossosioacetilato-Digitossosio.Digitossosio-DIGITOSSIGENINA</a:t>
            </a:r>
          </a:p>
          <a:p>
            <a:pPr algn="ctr"/>
            <a:r>
              <a:rPr lang="it-IT" sz="1400" b="1" dirty="0" smtClean="0">
                <a:solidFill>
                  <a:srgbClr val="FF0000"/>
                </a:solidFill>
                <a:latin typeface="Arial Black"/>
                <a:cs typeface="Arial Black"/>
              </a:rPr>
              <a:t>(LANATOSIDE-A)</a:t>
            </a:r>
            <a:endParaRPr lang="en-US" sz="1400" b="1" dirty="0">
              <a:solidFill>
                <a:srgbClr val="FF0000"/>
              </a:solidFill>
              <a:latin typeface="Arial Black"/>
              <a:cs typeface="Arial Black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268785" y="3429000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err="1" smtClean="0">
                <a:solidFill>
                  <a:srgbClr val="000090"/>
                </a:solidFill>
                <a:latin typeface="Arial Black"/>
                <a:cs typeface="Arial Black"/>
              </a:rPr>
              <a:t>Digitossosioacetilato-Digitossosio.Digitossosio-DIGITOSSIGENINA</a:t>
            </a:r>
            <a:endParaRPr lang="it-IT" sz="1400" b="1" dirty="0" smtClean="0">
              <a:solidFill>
                <a:srgbClr val="000090"/>
              </a:solidFill>
              <a:latin typeface="Arial Black"/>
              <a:cs typeface="Arial Black"/>
            </a:endParaRPr>
          </a:p>
          <a:p>
            <a:pPr algn="ctr"/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(</a:t>
            </a:r>
            <a:r>
              <a:rPr lang="el-GR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α</a:t>
            </a:r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 o </a:t>
            </a:r>
            <a:r>
              <a:rPr lang="el-GR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β</a:t>
            </a:r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 </a:t>
            </a:r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 </a:t>
            </a:r>
            <a:r>
              <a:rPr lang="it-IT" sz="1400" b="1" dirty="0" err="1" smtClean="0">
                <a:solidFill>
                  <a:srgbClr val="000090"/>
                </a:solidFill>
                <a:latin typeface="Arial Black"/>
                <a:cs typeface="Arial Black"/>
              </a:rPr>
              <a:t>acetil</a:t>
            </a:r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-Digitossina</a:t>
            </a:r>
            <a:r>
              <a:rPr lang="it-IT" sz="1400" b="1" dirty="0" smtClean="0">
                <a:solidFill>
                  <a:srgbClr val="000090"/>
                </a:solidFill>
                <a:latin typeface="Arial Black"/>
                <a:cs typeface="Arial Black"/>
              </a:rPr>
              <a:t>)</a:t>
            </a:r>
            <a:endParaRPr lang="en-US" sz="1400" b="1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479715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err="1" smtClean="0">
                <a:solidFill>
                  <a:srgbClr val="008000"/>
                </a:solidFill>
                <a:latin typeface="Arial Black"/>
                <a:cs typeface="Arial Black"/>
              </a:rPr>
              <a:t>Digitossosio-Digitossosio.Digitossosio-DIGITOSSIGENINA</a:t>
            </a:r>
            <a:endParaRPr lang="it-IT" sz="1400" b="1" dirty="0" smtClean="0">
              <a:solidFill>
                <a:srgbClr val="008000"/>
              </a:solidFill>
              <a:latin typeface="Arial Black"/>
              <a:cs typeface="Arial Black"/>
            </a:endParaRPr>
          </a:p>
          <a:p>
            <a:pPr algn="ctr"/>
            <a:r>
              <a:rPr lang="it-IT" sz="1400" b="1" dirty="0" smtClean="0">
                <a:solidFill>
                  <a:srgbClr val="008000"/>
                </a:solidFill>
                <a:latin typeface="Arial Black"/>
                <a:cs typeface="Arial Black"/>
              </a:rPr>
              <a:t>(Digitossina)</a:t>
            </a:r>
            <a:endParaRPr lang="en-US" sz="1400" b="1" dirty="0">
              <a:solidFill>
                <a:srgbClr val="008000"/>
              </a:solidFill>
              <a:latin typeface="Arial Black"/>
              <a:cs typeface="Arial Black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331640" y="6073551"/>
            <a:ext cx="6696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C87D0E"/>
                </a:solidFill>
                <a:latin typeface="Arial Black"/>
                <a:cs typeface="Arial Black"/>
              </a:rPr>
              <a:t>DIGITOSSIGENINA</a:t>
            </a:r>
            <a:endParaRPr lang="en-US" sz="1400" b="1" dirty="0">
              <a:solidFill>
                <a:srgbClr val="C87D0E"/>
              </a:solidFill>
              <a:latin typeface="Arial Black"/>
              <a:cs typeface="Arial Black"/>
            </a:endParaRPr>
          </a:p>
        </p:txBody>
      </p:sp>
      <p:cxnSp>
        <p:nvCxnSpPr>
          <p:cNvPr id="10" name="Connettore 2 9"/>
          <p:cNvCxnSpPr/>
          <p:nvPr/>
        </p:nvCxnSpPr>
        <p:spPr>
          <a:xfrm>
            <a:off x="4644008" y="2708920"/>
            <a:ext cx="0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>
            <a:off x="4623631" y="4039329"/>
            <a:ext cx="9153" cy="6289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>
            <a:off x="4628207" y="5324192"/>
            <a:ext cx="9153" cy="6289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4644008" y="278092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smtClean="0">
                <a:latin typeface="Arial Black"/>
                <a:cs typeface="Arial Black"/>
              </a:rPr>
              <a:t>D-</a:t>
            </a:r>
            <a:r>
              <a:rPr lang="el-GR" sz="1200" dirty="0" smtClean="0">
                <a:latin typeface="Arial Black"/>
                <a:cs typeface="Arial Black"/>
              </a:rPr>
              <a:t>β</a:t>
            </a:r>
            <a:r>
              <a:rPr lang="it-IT" sz="1200" dirty="0" smtClean="0">
                <a:latin typeface="Arial Black"/>
                <a:cs typeface="Arial Black"/>
              </a:rPr>
              <a:t>-Glucosidasi</a:t>
            </a:r>
          </a:p>
          <a:p>
            <a:pPr algn="ctr"/>
            <a:r>
              <a:rPr lang="it-IT" sz="1200" dirty="0" smtClean="0">
                <a:latin typeface="Arial Black"/>
                <a:cs typeface="Arial Black"/>
              </a:rPr>
              <a:t>(- Glucosio)</a:t>
            </a:r>
            <a:endParaRPr lang="en-US" sz="1200" dirty="0">
              <a:latin typeface="Arial Black"/>
              <a:cs typeface="Arial Black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4572000" y="407707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latin typeface="Arial Black"/>
                <a:cs typeface="Arial Black"/>
              </a:rPr>
              <a:t>OH</a:t>
            </a:r>
            <a:r>
              <a:rPr lang="it-IT" sz="1200" baseline="30000" dirty="0" smtClean="0">
                <a:latin typeface="Arial Black"/>
                <a:cs typeface="Arial Black"/>
              </a:rPr>
              <a:t>-</a:t>
            </a:r>
          </a:p>
          <a:p>
            <a:pPr algn="ctr"/>
            <a:r>
              <a:rPr lang="it-IT" sz="1200" dirty="0" err="1" smtClean="0">
                <a:latin typeface="Arial Black"/>
                <a:cs typeface="Arial Black"/>
              </a:rPr>
              <a:t>Desacetilazione</a:t>
            </a:r>
            <a:endParaRPr lang="en-US" sz="1200" dirty="0">
              <a:latin typeface="Arial Black"/>
              <a:cs typeface="Arial Black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4267200" y="541020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latin typeface="Arial Black"/>
                <a:cs typeface="Arial Black"/>
              </a:rPr>
              <a:t>H</a:t>
            </a:r>
            <a:r>
              <a:rPr lang="it-IT" sz="1200" baseline="30000" dirty="0" smtClean="0">
                <a:latin typeface="Arial Black"/>
                <a:cs typeface="Arial Black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984507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4252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Schema riassuntivo degradazione lanatoside A</a:t>
            </a: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3347864" y="170080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FF0000"/>
                </a:solidFill>
                <a:latin typeface="Arial Black"/>
                <a:cs typeface="Arial Black"/>
              </a:rPr>
              <a:t>LANATOSIDE A</a:t>
            </a:r>
            <a:endParaRPr lang="en-US" b="1" dirty="0">
              <a:solidFill>
                <a:srgbClr val="FF0000"/>
              </a:solidFill>
              <a:latin typeface="Arial Black"/>
              <a:cs typeface="Arial Black"/>
            </a:endParaRPr>
          </a:p>
        </p:txBody>
      </p:sp>
      <p:cxnSp>
        <p:nvCxnSpPr>
          <p:cNvPr id="5" name="Connettore 2 4"/>
          <p:cNvCxnSpPr/>
          <p:nvPr/>
        </p:nvCxnSpPr>
        <p:spPr>
          <a:xfrm flipH="1">
            <a:off x="1907704" y="2101498"/>
            <a:ext cx="1440160" cy="8234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/>
          <p:cNvCxnSpPr/>
          <p:nvPr/>
        </p:nvCxnSpPr>
        <p:spPr>
          <a:xfrm>
            <a:off x="5364088" y="2132856"/>
            <a:ext cx="1440160" cy="8234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/>
          <p:nvPr/>
        </p:nvCxnSpPr>
        <p:spPr>
          <a:xfrm>
            <a:off x="2195736" y="3501008"/>
            <a:ext cx="1440160" cy="8234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/>
          <p:cNvCxnSpPr/>
          <p:nvPr/>
        </p:nvCxnSpPr>
        <p:spPr>
          <a:xfrm flipH="1">
            <a:off x="5004048" y="3501008"/>
            <a:ext cx="1440160" cy="8234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395536" y="306896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0090"/>
                </a:solidFill>
                <a:latin typeface="Arial Black"/>
                <a:cs typeface="Arial Black"/>
              </a:rPr>
              <a:t>DESACETIL-LANATOSIDE A</a:t>
            </a:r>
            <a:endParaRPr lang="en-US" b="1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92080" y="3068960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rgbClr val="000090"/>
                </a:solidFill>
                <a:latin typeface="Arial Black"/>
                <a:cs typeface="Arial Black"/>
              </a:rPr>
              <a:t>α</a:t>
            </a:r>
            <a:r>
              <a:rPr lang="it-IT" b="1" dirty="0" smtClean="0">
                <a:solidFill>
                  <a:srgbClr val="000090"/>
                </a:solidFill>
                <a:latin typeface="Arial Black"/>
                <a:cs typeface="Arial Black"/>
              </a:rPr>
              <a:t> o </a:t>
            </a:r>
            <a:r>
              <a:rPr lang="el-GR" b="1" dirty="0" smtClean="0">
                <a:solidFill>
                  <a:srgbClr val="000090"/>
                </a:solidFill>
                <a:latin typeface="Arial Black"/>
                <a:cs typeface="Arial Black"/>
              </a:rPr>
              <a:t>β</a:t>
            </a:r>
            <a:r>
              <a:rPr lang="it-IT" b="1" dirty="0" smtClean="0">
                <a:solidFill>
                  <a:srgbClr val="000090"/>
                </a:solidFill>
                <a:latin typeface="Arial Black"/>
                <a:cs typeface="Arial Black"/>
              </a:rPr>
              <a:t> ACETIL-DIGITOSSINA</a:t>
            </a:r>
            <a:endParaRPr lang="en-US" b="1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3491880" y="458112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8000"/>
                </a:solidFill>
                <a:latin typeface="Arial Black"/>
                <a:cs typeface="Arial Black"/>
              </a:rPr>
              <a:t>DIGITOSSINA</a:t>
            </a:r>
            <a:endParaRPr lang="en-US" b="1" dirty="0">
              <a:solidFill>
                <a:srgbClr val="008000"/>
              </a:solidFill>
              <a:latin typeface="Arial Black"/>
              <a:cs typeface="Arial Black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3203848" y="602128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C87D0E"/>
                </a:solidFill>
                <a:latin typeface="Arial Black"/>
                <a:cs typeface="Arial Black"/>
              </a:rPr>
              <a:t>DIGITOSSIGENINA</a:t>
            </a:r>
            <a:endParaRPr lang="en-US" b="1" dirty="0">
              <a:solidFill>
                <a:srgbClr val="C87D0E"/>
              </a:solidFill>
              <a:latin typeface="Arial Black"/>
              <a:cs typeface="Arial Black"/>
            </a:endParaRPr>
          </a:p>
        </p:txBody>
      </p:sp>
      <p:cxnSp>
        <p:nvCxnSpPr>
          <p:cNvPr id="16" name="Connettore 2 15"/>
          <p:cNvCxnSpPr/>
          <p:nvPr/>
        </p:nvCxnSpPr>
        <p:spPr>
          <a:xfrm>
            <a:off x="4319972" y="5157192"/>
            <a:ext cx="0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2195736" y="2276872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 Black"/>
                <a:cs typeface="Arial Black"/>
              </a:rPr>
              <a:t>OH</a:t>
            </a:r>
            <a:r>
              <a:rPr lang="it-IT" sz="1400" b="1" baseline="30000" dirty="0" smtClean="0">
                <a:latin typeface="Arial Black"/>
                <a:cs typeface="Arial Black"/>
              </a:rPr>
              <a:t>-</a:t>
            </a:r>
            <a:endParaRPr lang="en-US" sz="1400" b="1" baseline="30000" dirty="0">
              <a:latin typeface="Arial Black"/>
              <a:cs typeface="Arial Black"/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5796136" y="393305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 Black"/>
                <a:cs typeface="Arial Black"/>
              </a:rPr>
              <a:t>OH</a:t>
            </a:r>
            <a:r>
              <a:rPr lang="it-IT" sz="1400" b="1" baseline="30000" dirty="0" smtClean="0">
                <a:latin typeface="Arial Black"/>
                <a:cs typeface="Arial Black"/>
              </a:rPr>
              <a:t>-</a:t>
            </a:r>
            <a:endParaRPr lang="en-US" sz="1400" b="1" baseline="30000" dirty="0">
              <a:latin typeface="Arial Black"/>
              <a:cs typeface="Arial Black"/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4413287" y="530120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 Black"/>
                <a:cs typeface="Arial Black"/>
              </a:rPr>
              <a:t>H</a:t>
            </a:r>
            <a:r>
              <a:rPr lang="it-IT" sz="1400" b="1" baseline="30000" dirty="0">
                <a:latin typeface="Arial Black"/>
                <a:cs typeface="Arial Black"/>
              </a:rPr>
              <a:t>+</a:t>
            </a:r>
            <a:endParaRPr lang="en-US" sz="1400" b="1" baseline="30000" dirty="0">
              <a:latin typeface="Arial Black"/>
              <a:cs typeface="Arial Black"/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6084168" y="2276872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 Black"/>
                <a:cs typeface="Arial Black"/>
              </a:rPr>
              <a:t>D-</a:t>
            </a:r>
            <a:r>
              <a:rPr lang="el-GR" sz="1400" b="1" dirty="0" smtClean="0">
                <a:latin typeface="Arial Black"/>
                <a:cs typeface="Arial Black"/>
              </a:rPr>
              <a:t>β</a:t>
            </a:r>
            <a:r>
              <a:rPr lang="it-IT" sz="1400" b="1" dirty="0" smtClean="0">
                <a:latin typeface="Arial Black"/>
                <a:cs typeface="Arial Black"/>
              </a:rPr>
              <a:t>-Glucosidasi</a:t>
            </a:r>
            <a:endParaRPr lang="en-US" sz="1400" b="1" baseline="30000" dirty="0">
              <a:latin typeface="Arial Black"/>
              <a:cs typeface="Arial Black"/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1259632" y="3933056"/>
            <a:ext cx="1914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latin typeface="Arial Black"/>
                <a:cs typeface="Arial Black"/>
              </a:rPr>
              <a:t>D-</a:t>
            </a:r>
            <a:r>
              <a:rPr lang="el-GR" sz="1400" b="1" dirty="0" smtClean="0">
                <a:latin typeface="Arial Black"/>
                <a:cs typeface="Arial Black"/>
              </a:rPr>
              <a:t>β</a:t>
            </a:r>
            <a:r>
              <a:rPr lang="it-IT" sz="1400" b="1" dirty="0" smtClean="0">
                <a:latin typeface="Arial Black"/>
                <a:cs typeface="Arial Black"/>
              </a:rPr>
              <a:t>-Glucosidasi</a:t>
            </a:r>
            <a:endParaRPr lang="en-US" sz="1400" b="1" baseline="300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246238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8654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Altri digitalici a struttura </a:t>
            </a:r>
            <a:r>
              <a:rPr lang="it-IT" dirty="0" err="1" smtClean="0"/>
              <a:t>cardenolidica</a:t>
            </a:r>
            <a:endParaRPr lang="it-IT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0122167"/>
              </p:ext>
            </p:extLst>
          </p:nvPr>
        </p:nvGraphicFramePr>
        <p:xfrm>
          <a:off x="1499232" y="1974503"/>
          <a:ext cx="200025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6" name="CS ChemDraw Drawing" r:id="rId3" imgW="2324100" imgH="1828800" progId="">
                  <p:embed/>
                </p:oleObj>
              </mc:Choice>
              <mc:Fallback>
                <p:oleObj name="CS ChemDraw Drawing" r:id="rId3" imgW="2324100" imgH="1828800" progId="">
                  <p:embed/>
                  <p:pic>
                    <p:nvPicPr>
                      <p:cNvPr id="0" name="Picture 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9232" y="1974503"/>
                        <a:ext cx="200025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1595531"/>
              </p:ext>
            </p:extLst>
          </p:nvPr>
        </p:nvGraphicFramePr>
        <p:xfrm>
          <a:off x="5674149" y="1974503"/>
          <a:ext cx="200025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7" name="CS ChemDraw Drawing" r:id="rId5" imgW="2324100" imgH="1828800" progId="">
                  <p:embed/>
                </p:oleObj>
              </mc:Choice>
              <mc:Fallback>
                <p:oleObj name="CS ChemDraw Drawing" r:id="rId5" imgW="2324100" imgH="1828800" progId="">
                  <p:embed/>
                  <p:pic>
                    <p:nvPicPr>
                      <p:cNvPr id="0" name="Picture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4149" y="1974503"/>
                        <a:ext cx="200025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1676794" y="3639815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STROFANTIDINA</a:t>
            </a:r>
            <a:endParaRPr lang="en-US" sz="1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772618" y="3639815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OUABAGENINA</a:t>
            </a:r>
            <a:endParaRPr lang="en-US" sz="1400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1343428" y="3929755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 smtClean="0"/>
              <a:t>3</a:t>
            </a:r>
            <a:r>
              <a:rPr lang="el-GR" sz="1200" b="1" dirty="0" smtClean="0"/>
              <a:t>β</a:t>
            </a:r>
            <a:r>
              <a:rPr lang="it-IT" sz="1200" b="1" dirty="0" smtClean="0"/>
              <a:t>,5,14-triidrossi-19-oxo.5</a:t>
            </a:r>
            <a:r>
              <a:rPr lang="el-GR" sz="1200" b="1" dirty="0" smtClean="0"/>
              <a:t>β</a:t>
            </a:r>
            <a:r>
              <a:rPr lang="it-IT" sz="1200" b="1" dirty="0" smtClean="0"/>
              <a:t>,14</a:t>
            </a:r>
            <a:r>
              <a:rPr lang="el-GR" sz="1200" b="1" dirty="0" smtClean="0"/>
              <a:t>β</a:t>
            </a:r>
            <a:r>
              <a:rPr lang="it-IT" sz="1200" b="1" dirty="0" smtClean="0"/>
              <a:t>, card 20(22)-</a:t>
            </a:r>
            <a:r>
              <a:rPr lang="it-IT" sz="1200" b="1" dirty="0" err="1" smtClean="0"/>
              <a:t>enolide</a:t>
            </a:r>
            <a:endParaRPr lang="en-US" sz="1200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5448582" y="3911499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/>
              <a:t>1</a:t>
            </a:r>
            <a:r>
              <a:rPr lang="el-GR" sz="1200" b="1" dirty="0" smtClean="0"/>
              <a:t>β</a:t>
            </a:r>
            <a:r>
              <a:rPr lang="it-IT" sz="1200" b="1" dirty="0" smtClean="0"/>
              <a:t>,</a:t>
            </a:r>
            <a:r>
              <a:rPr lang="it-IT" sz="1200" b="1" dirty="0"/>
              <a:t> </a:t>
            </a:r>
            <a:r>
              <a:rPr lang="it-IT" sz="1200" b="1" dirty="0" smtClean="0"/>
              <a:t>3</a:t>
            </a:r>
            <a:r>
              <a:rPr lang="el-GR" sz="1200" b="1" dirty="0" smtClean="0"/>
              <a:t>β</a:t>
            </a:r>
            <a:r>
              <a:rPr lang="it-IT" sz="1200" b="1" dirty="0" smtClean="0"/>
              <a:t>,</a:t>
            </a:r>
            <a:r>
              <a:rPr lang="el-GR" sz="1200" b="1" dirty="0" smtClean="0"/>
              <a:t> </a:t>
            </a:r>
            <a:r>
              <a:rPr lang="it-IT" sz="1200" b="1" dirty="0" smtClean="0"/>
              <a:t>5,11, 14,19-esaidrossi-19-oxo.5</a:t>
            </a:r>
            <a:r>
              <a:rPr lang="el-GR" sz="1200" b="1" dirty="0" smtClean="0"/>
              <a:t>β</a:t>
            </a:r>
            <a:r>
              <a:rPr lang="it-IT" sz="1200" b="1" dirty="0" smtClean="0"/>
              <a:t>,14</a:t>
            </a:r>
            <a:r>
              <a:rPr lang="el-GR" sz="1200" b="1" dirty="0" smtClean="0"/>
              <a:t>β</a:t>
            </a:r>
            <a:r>
              <a:rPr lang="it-IT" sz="1200" b="1" dirty="0" smtClean="0"/>
              <a:t>, card 20(22)-</a:t>
            </a:r>
            <a:r>
              <a:rPr lang="it-IT" sz="1200" b="1" dirty="0" err="1" smtClean="0"/>
              <a:t>enolide</a:t>
            </a:r>
            <a:endParaRPr lang="en-US" sz="1200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4495800" y="4419600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solidFill>
                  <a:srgbClr val="FF0000"/>
                </a:solidFill>
                <a:latin typeface="Arial Black"/>
              </a:rPr>
              <a:t>GLICOSIDE DI PROVENIENZA: STROFANTINA G</a:t>
            </a:r>
          </a:p>
          <a:p>
            <a:pPr algn="ctr"/>
            <a:r>
              <a:rPr lang="it-IT" sz="1200" dirty="0" smtClean="0">
                <a:solidFill>
                  <a:srgbClr val="FF0000"/>
                </a:solidFill>
                <a:latin typeface="Arial Black"/>
              </a:rPr>
              <a:t>Struttura: </a:t>
            </a:r>
            <a:r>
              <a:rPr lang="el-GR" sz="1200" dirty="0" smtClean="0">
                <a:solidFill>
                  <a:srgbClr val="FF0000"/>
                </a:solidFill>
                <a:latin typeface="Arial Black"/>
              </a:rPr>
              <a:t>α</a:t>
            </a:r>
            <a:r>
              <a:rPr lang="it-IT" sz="1200" dirty="0" smtClean="0">
                <a:solidFill>
                  <a:srgbClr val="FF0000"/>
                </a:solidFill>
                <a:latin typeface="Arial Black"/>
              </a:rPr>
              <a:t>-L ramnosio-</a:t>
            </a:r>
            <a:r>
              <a:rPr lang="it-IT" sz="1200" dirty="0" err="1" smtClean="0">
                <a:solidFill>
                  <a:srgbClr val="FF0000"/>
                </a:solidFill>
                <a:latin typeface="Arial Black"/>
              </a:rPr>
              <a:t>Ouabagenina</a:t>
            </a:r>
            <a:endParaRPr lang="it-IT" sz="1200" dirty="0" smtClean="0">
              <a:solidFill>
                <a:srgbClr val="FF0000"/>
              </a:solidFill>
              <a:latin typeface="Arial Black"/>
            </a:endParaRPr>
          </a:p>
          <a:p>
            <a:pPr algn="ctr"/>
            <a:r>
              <a:rPr lang="it-IT" sz="1200" dirty="0" smtClean="0">
                <a:solidFill>
                  <a:srgbClr val="FF0000"/>
                </a:solidFill>
                <a:latin typeface="Arial Black"/>
              </a:rPr>
              <a:t>Estratta da </a:t>
            </a:r>
            <a:r>
              <a:rPr lang="it-IT" sz="1200" dirty="0" err="1" smtClean="0">
                <a:solidFill>
                  <a:srgbClr val="FF0000"/>
                </a:solidFill>
                <a:latin typeface="Arial Black"/>
              </a:rPr>
              <a:t>Strofantus</a:t>
            </a:r>
            <a:r>
              <a:rPr lang="it-IT" sz="1200" dirty="0" smtClean="0">
                <a:solidFill>
                  <a:srgbClr val="FF0000"/>
                </a:solidFill>
                <a:latin typeface="Arial Black"/>
              </a:rPr>
              <a:t> </a:t>
            </a:r>
            <a:r>
              <a:rPr lang="it-IT" sz="1200" dirty="0" err="1" smtClean="0">
                <a:solidFill>
                  <a:srgbClr val="FF0000"/>
                </a:solidFill>
                <a:latin typeface="Arial Black"/>
              </a:rPr>
              <a:t>Gratus</a:t>
            </a:r>
            <a:endParaRPr lang="en-US" sz="1200" dirty="0">
              <a:solidFill>
                <a:srgbClr val="FF0000"/>
              </a:solidFill>
              <a:latin typeface="Arial Black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-381000" y="4419600"/>
            <a:ext cx="5768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 smtClean="0">
                <a:solidFill>
                  <a:srgbClr val="000090"/>
                </a:solidFill>
                <a:latin typeface="Arial Black"/>
              </a:rPr>
              <a:t>GLICOSIDE DI PROVENIENZA: STROFANTINA K</a:t>
            </a:r>
          </a:p>
          <a:p>
            <a:pPr algn="ctr"/>
            <a:r>
              <a:rPr lang="it-IT" sz="1200" dirty="0" smtClean="0">
                <a:solidFill>
                  <a:srgbClr val="000090"/>
                </a:solidFill>
                <a:latin typeface="Arial Black"/>
              </a:rPr>
              <a:t>Struttura: glucosio-glucosio-</a:t>
            </a:r>
            <a:r>
              <a:rPr lang="it-IT" sz="1200" dirty="0" err="1" smtClean="0">
                <a:solidFill>
                  <a:srgbClr val="000090"/>
                </a:solidFill>
                <a:latin typeface="Arial Black"/>
              </a:rPr>
              <a:t>cimarosio</a:t>
            </a:r>
            <a:r>
              <a:rPr lang="it-IT" sz="1200" dirty="0" smtClean="0">
                <a:solidFill>
                  <a:srgbClr val="000090"/>
                </a:solidFill>
                <a:latin typeface="Arial Black"/>
              </a:rPr>
              <a:t>-</a:t>
            </a:r>
            <a:r>
              <a:rPr lang="it-IT" sz="1200" dirty="0" err="1" smtClean="0">
                <a:solidFill>
                  <a:srgbClr val="000090"/>
                </a:solidFill>
                <a:latin typeface="Arial Black"/>
              </a:rPr>
              <a:t>Strofantidina</a:t>
            </a:r>
            <a:endParaRPr lang="it-IT" sz="1200" dirty="0" smtClean="0">
              <a:solidFill>
                <a:srgbClr val="000090"/>
              </a:solidFill>
              <a:latin typeface="Arial Black"/>
            </a:endParaRPr>
          </a:p>
          <a:p>
            <a:pPr algn="ctr"/>
            <a:r>
              <a:rPr lang="it-IT" sz="1200" dirty="0" smtClean="0">
                <a:solidFill>
                  <a:srgbClr val="000090"/>
                </a:solidFill>
                <a:latin typeface="Arial Black"/>
              </a:rPr>
              <a:t>Estratta da </a:t>
            </a:r>
            <a:r>
              <a:rPr lang="it-IT" sz="1200" dirty="0" err="1" smtClean="0">
                <a:solidFill>
                  <a:srgbClr val="000090"/>
                </a:solidFill>
                <a:latin typeface="Arial Black"/>
              </a:rPr>
              <a:t>Strofantus</a:t>
            </a:r>
            <a:r>
              <a:rPr lang="it-IT" sz="1200" dirty="0" smtClean="0">
                <a:solidFill>
                  <a:srgbClr val="000090"/>
                </a:solidFill>
                <a:latin typeface="Arial Black"/>
              </a:rPr>
              <a:t> </a:t>
            </a:r>
            <a:r>
              <a:rPr lang="it-IT" sz="1200" dirty="0" err="1" smtClean="0">
                <a:solidFill>
                  <a:srgbClr val="000090"/>
                </a:solidFill>
                <a:latin typeface="Arial Black"/>
              </a:rPr>
              <a:t>Kombe</a:t>
            </a:r>
            <a:endParaRPr lang="en-US" sz="1200" dirty="0">
              <a:solidFill>
                <a:srgbClr val="000090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995331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 err="1" smtClean="0"/>
              <a:t>Digitaloide</a:t>
            </a:r>
            <a:r>
              <a:rPr lang="it-IT" dirty="0" smtClean="0"/>
              <a:t> a struttura </a:t>
            </a:r>
            <a:r>
              <a:rPr lang="it-IT" dirty="0" err="1" smtClean="0"/>
              <a:t>bufaTRienolidica</a:t>
            </a:r>
            <a:endParaRPr lang="it-IT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2"/>
          <a:srcRect t="66924"/>
          <a:stretch/>
        </p:blipFill>
        <p:spPr>
          <a:xfrm>
            <a:off x="1841438" y="4908550"/>
            <a:ext cx="5245100" cy="182335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2"/>
          <a:srcRect t="1" b="40157"/>
          <a:stretch/>
        </p:blipFill>
        <p:spPr>
          <a:xfrm>
            <a:off x="1841438" y="1124744"/>
            <a:ext cx="5245100" cy="32989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sellaDiTesto 2"/>
          <p:cNvSpPr txBox="1"/>
          <p:nvPr/>
        </p:nvSpPr>
        <p:spPr>
          <a:xfrm>
            <a:off x="1403648" y="449982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latin typeface="Times New Roman" pitchFamily="18" charset="0"/>
                <a:cs typeface="Times New Roman" pitchFamily="18" charset="0"/>
              </a:rPr>
              <a:t>Struttura: D-Glucosio-D-Glucosio-L-Ramnosio-</a:t>
            </a:r>
            <a:r>
              <a:rPr lang="it-IT" b="1" dirty="0" err="1" smtClean="0">
                <a:latin typeface="Times New Roman" pitchFamily="18" charset="0"/>
                <a:cs typeface="Times New Roman" pitchFamily="18" charset="0"/>
              </a:rPr>
              <a:t>Scillarenina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20072" y="6309320"/>
            <a:ext cx="1944216" cy="43204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64088" y="6381328"/>
            <a:ext cx="15311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Helvetica"/>
                <a:cs typeface="Helvetica"/>
              </a:rPr>
              <a:t>SCILLARENINA</a:t>
            </a:r>
            <a:endParaRPr lang="en-US" sz="1400" b="1" dirty="0">
              <a:solidFill>
                <a:schemeClr val="accent5">
                  <a:lumMod val="60000"/>
                  <a:lumOff val="40000"/>
                </a:schemeClr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088275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67944" y="5877272"/>
            <a:ext cx="4896544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Ipotesi di </a:t>
            </a:r>
            <a:r>
              <a:rPr lang="it-IT" dirty="0" err="1" smtClean="0"/>
              <a:t>thomas</a:t>
            </a:r>
            <a:endParaRPr lang="it-IT" dirty="0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753771" y="2941067"/>
            <a:ext cx="623888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it-IT"/>
              <a:t>	</a:t>
            </a:r>
            <a:r>
              <a:rPr lang="it-IT" sz="1400" b="1">
                <a:solidFill>
                  <a:srgbClr val="0000CC"/>
                </a:solidFill>
                <a:latin typeface="Times New Roman" pitchFamily="18" charset="0"/>
              </a:rPr>
              <a:t>legame</a:t>
            </a:r>
          </a:p>
          <a:p>
            <a:pPr>
              <a:lnSpc>
                <a:spcPts val="1675"/>
              </a:lnSpc>
            </a:pPr>
            <a:r>
              <a:rPr lang="it-IT" sz="1400" b="1">
                <a:solidFill>
                  <a:srgbClr val="0000CC"/>
                </a:solidFill>
                <a:latin typeface="Times New Roman" pitchFamily="18" charset="0"/>
              </a:rPr>
              <a:t>idrogeno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539552" y="2820988"/>
            <a:ext cx="1595438" cy="20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600"/>
              </a:lnSpc>
            </a:pP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siti di legame idrogeno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573686" y="4149080"/>
            <a:ext cx="4164013" cy="136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1524000" algn="l"/>
                <a:tab pos="1587500" algn="l"/>
                <a:tab pos="3251200" algn="l"/>
                <a:tab pos="3327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it-IT" dirty="0"/>
              <a:t>				</a:t>
            </a: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interazione</a:t>
            </a:r>
          </a:p>
          <a:p>
            <a:pPr>
              <a:lnSpc>
                <a:spcPts val="1675"/>
              </a:lnSpc>
            </a:pP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			elettrostatica</a:t>
            </a:r>
          </a:p>
          <a:p>
            <a:pPr>
              <a:lnSpc>
                <a:spcPts val="2150"/>
              </a:lnSpc>
            </a:pP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	forze di van </a:t>
            </a:r>
            <a:r>
              <a:rPr lang="it-IT" sz="1400" b="1" dirty="0" err="1">
                <a:solidFill>
                  <a:srgbClr val="0000CC"/>
                </a:solidFill>
                <a:latin typeface="Times New Roman" pitchFamily="18" charset="0"/>
              </a:rPr>
              <a:t>der</a:t>
            </a: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it-IT" sz="1400" b="1" dirty="0" err="1">
                <a:solidFill>
                  <a:srgbClr val="0000CC"/>
                </a:solidFill>
                <a:latin typeface="Times New Roman" pitchFamily="18" charset="0"/>
              </a:rPr>
              <a:t>Waals</a:t>
            </a:r>
            <a:endParaRPr lang="it-IT" sz="1400" b="1" dirty="0">
              <a:solidFill>
                <a:srgbClr val="0000CC"/>
              </a:solidFill>
              <a:latin typeface="Times New Roman" pitchFamily="18" charset="0"/>
            </a:endParaRPr>
          </a:p>
          <a:p>
            <a:pPr>
              <a:lnSpc>
                <a:spcPts val="1675"/>
              </a:lnSpc>
            </a:pP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		e/o legami idrofobici</a:t>
            </a:r>
          </a:p>
          <a:p>
            <a:pPr>
              <a:lnSpc>
                <a:spcPts val="1000"/>
              </a:lnSpc>
            </a:pPr>
            <a:endParaRPr lang="it-IT" sz="1400" b="1" dirty="0">
              <a:solidFill>
                <a:srgbClr val="0000CC"/>
              </a:solidFill>
              <a:latin typeface="Times New Roman" pitchFamily="18" charset="0"/>
            </a:endParaRPr>
          </a:p>
          <a:p>
            <a:pPr>
              <a:lnSpc>
                <a:spcPts val="1000"/>
              </a:lnSpc>
            </a:pPr>
            <a:endParaRPr lang="it-IT" sz="1400" b="1" dirty="0">
              <a:solidFill>
                <a:srgbClr val="0000CC"/>
              </a:solidFill>
              <a:latin typeface="Times New Roman" pitchFamily="18" charset="0"/>
            </a:endParaRPr>
          </a:p>
          <a:p>
            <a:pPr>
              <a:lnSpc>
                <a:spcPts val="1613"/>
              </a:lnSpc>
            </a:pP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legami idrofobici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721324" y="5749379"/>
            <a:ext cx="623887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635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it-IT" dirty="0"/>
              <a:t>	</a:t>
            </a: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legame</a:t>
            </a:r>
          </a:p>
          <a:p>
            <a:pPr>
              <a:lnSpc>
                <a:spcPts val="1675"/>
              </a:lnSpc>
            </a:pPr>
            <a:r>
              <a:rPr lang="it-IT" sz="1400" b="1" dirty="0">
                <a:solidFill>
                  <a:srgbClr val="0000CC"/>
                </a:solidFill>
                <a:latin typeface="Times New Roman" pitchFamily="18" charset="0"/>
              </a:rPr>
              <a:t>idrogeno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4137298" y="5866383"/>
            <a:ext cx="4611165" cy="730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ts val="1850"/>
              </a:lnSpc>
            </a:pPr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L’interazione  con  il  </a:t>
            </a:r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</a:rPr>
              <a:t>recettore sembra  </a:t>
            </a:r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riguardare  </a:t>
            </a:r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</a:rPr>
              <a:t>solamente la   </a:t>
            </a:r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“prima”   unità   </a:t>
            </a:r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</a:rPr>
              <a:t>zuccherina, quella </a:t>
            </a:r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cioè legata alla </a:t>
            </a:r>
            <a:r>
              <a:rPr lang="it-IT" sz="2000" dirty="0" err="1">
                <a:solidFill>
                  <a:schemeClr val="tx2">
                    <a:lumMod val="75000"/>
                  </a:schemeClr>
                </a:solidFill>
              </a:rPr>
              <a:t>genina</a:t>
            </a:r>
            <a:r>
              <a:rPr lang="it-IT" sz="2000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11" name="Picture 3" descr="ws_85B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5" t="38884" r="3623" b="9828"/>
          <a:stretch/>
        </p:blipFill>
        <p:spPr bwMode="auto">
          <a:xfrm>
            <a:off x="1274426" y="1453340"/>
            <a:ext cx="6438122" cy="467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4540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 smtClean="0"/>
              <a:t>Sar</a:t>
            </a:r>
            <a:r>
              <a:rPr lang="it-IT" dirty="0" smtClean="0"/>
              <a:t> glicosidi cardioattivi</a:t>
            </a:r>
            <a:endParaRPr lang="it-IT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68760"/>
            <a:ext cx="8604448" cy="543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4273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219200"/>
            <a:ext cx="3810000" cy="5574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olo 1"/>
          <p:cNvSpPr txBox="1">
            <a:spLocks/>
          </p:cNvSpPr>
          <p:nvPr/>
        </p:nvSpPr>
        <p:spPr>
          <a:xfrm>
            <a:off x="30480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Sar glicosidi cardioattivi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968335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Glicosidi cardioattivi di sintesi</a:t>
            </a:r>
            <a:endParaRPr lang="it-IT" dirty="0"/>
          </a:p>
        </p:txBody>
      </p:sp>
      <p:sp>
        <p:nvSpPr>
          <p:cNvPr id="4" name="Rettangolo 4"/>
          <p:cNvSpPr>
            <a:spLocks noChangeArrowheads="1"/>
          </p:cNvSpPr>
          <p:nvPr/>
        </p:nvSpPr>
        <p:spPr bwMode="auto">
          <a:xfrm>
            <a:off x="0" y="5000625"/>
            <a:ext cx="45005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accent5">
                    <a:lumMod val="75000"/>
                  </a:schemeClr>
                </a:solidFill>
              </a:rPr>
              <a:t>Presenza di un </a:t>
            </a:r>
            <a:r>
              <a:rPr lang="it-IT" sz="2000" dirty="0" err="1">
                <a:solidFill>
                  <a:schemeClr val="accent5">
                    <a:lumMod val="75000"/>
                  </a:schemeClr>
                </a:solidFill>
              </a:rPr>
              <a:t>ammino</a:t>
            </a:r>
            <a:r>
              <a:rPr lang="it-IT" sz="2000" dirty="0">
                <a:solidFill>
                  <a:schemeClr val="accent5">
                    <a:lumMod val="75000"/>
                  </a:schemeClr>
                </a:solidFill>
              </a:rPr>
              <a:t>-zucchero,</a:t>
            </a:r>
          </a:p>
          <a:p>
            <a:r>
              <a:rPr lang="it-IT" sz="2000" dirty="0">
                <a:solidFill>
                  <a:schemeClr val="accent5">
                    <a:lumMod val="75000"/>
                  </a:schemeClr>
                </a:solidFill>
              </a:rPr>
              <a:t>Presenta un indice terapeutico migliore</a:t>
            </a:r>
          </a:p>
        </p:txBody>
      </p:sp>
      <p:sp>
        <p:nvSpPr>
          <p:cNvPr id="5" name="Rettangolo 4"/>
          <p:cNvSpPr/>
          <p:nvPr/>
        </p:nvSpPr>
        <p:spPr>
          <a:xfrm>
            <a:off x="4929188" y="4929188"/>
            <a:ext cx="3929062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sz="2000" dirty="0">
                <a:solidFill>
                  <a:srgbClr val="7C7154"/>
                </a:solidFill>
              </a:rPr>
              <a:t>Bassa  potenza;</a:t>
            </a:r>
          </a:p>
          <a:p>
            <a:pPr algn="just">
              <a:defRPr/>
            </a:pPr>
            <a:r>
              <a:rPr lang="it-IT" sz="2000" dirty="0">
                <a:solidFill>
                  <a:srgbClr val="7C7154"/>
                </a:solidFill>
              </a:rPr>
              <a:t>Indice terapeutico elevato,</a:t>
            </a:r>
          </a:p>
          <a:p>
            <a:pPr algn="just">
              <a:defRPr/>
            </a:pPr>
            <a:r>
              <a:rPr lang="it-IT" sz="2000" dirty="0">
                <a:solidFill>
                  <a:srgbClr val="7C7154"/>
                </a:solidFill>
              </a:rPr>
              <a:t>Rapido instaurarsi dell'azione; </a:t>
            </a:r>
          </a:p>
          <a:p>
            <a:pPr algn="just">
              <a:defRPr/>
            </a:pPr>
            <a:r>
              <a:rPr lang="it-IT" sz="2000" dirty="0">
                <a:solidFill>
                  <a:srgbClr val="7C7154"/>
                </a:solidFill>
              </a:rPr>
              <a:t>Reversibilità degli effetti 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357438"/>
            <a:ext cx="2962275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2286000"/>
            <a:ext cx="310515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tangolo 10"/>
          <p:cNvSpPr>
            <a:spLocks noChangeArrowheads="1"/>
          </p:cNvSpPr>
          <p:nvPr/>
        </p:nvSpPr>
        <p:spPr bwMode="auto">
          <a:xfrm>
            <a:off x="642938" y="2286000"/>
            <a:ext cx="9985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 dirty="0">
                <a:solidFill>
                  <a:srgbClr val="A50021"/>
                </a:solidFill>
                <a:latin typeface="Calibri" pitchFamily="34" charset="0"/>
              </a:rPr>
              <a:t>ASI-222</a:t>
            </a:r>
            <a:endParaRPr lang="it-IT" sz="2000" dirty="0">
              <a:solidFill>
                <a:srgbClr val="A50021"/>
              </a:solidFill>
            </a:endParaRPr>
          </a:p>
        </p:txBody>
      </p:sp>
      <p:sp>
        <p:nvSpPr>
          <p:cNvPr id="9" name="Rettangolo 13"/>
          <p:cNvSpPr>
            <a:spLocks noChangeArrowheads="1"/>
          </p:cNvSpPr>
          <p:nvPr/>
        </p:nvSpPr>
        <p:spPr bwMode="auto">
          <a:xfrm>
            <a:off x="5334000" y="2273300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>
                <a:solidFill>
                  <a:srgbClr val="A50021"/>
                </a:solidFill>
                <a:latin typeface="Calibri" pitchFamily="34" charset="0"/>
              </a:rPr>
              <a:t>Actodigin</a:t>
            </a:r>
            <a:endParaRPr lang="it-IT" sz="2000">
              <a:solidFill>
                <a:srgbClr val="A50021"/>
              </a:solidFill>
            </a:endParaRPr>
          </a:p>
        </p:txBody>
      </p:sp>
      <p:sp>
        <p:nvSpPr>
          <p:cNvPr id="10" name="Rettangolo 4"/>
          <p:cNvSpPr>
            <a:spLocks noChangeArrowheads="1"/>
          </p:cNvSpPr>
          <p:nvPr/>
        </p:nvSpPr>
        <p:spPr bwMode="auto">
          <a:xfrm>
            <a:off x="533400" y="1295400"/>
            <a:ext cx="51907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sz="2400" b="1" dirty="0" smtClean="0">
                <a:solidFill>
                  <a:schemeClr val="bg2">
                    <a:lumMod val="50000"/>
                  </a:schemeClr>
                </a:solidFill>
              </a:rPr>
              <a:t>Sono derivati della </a:t>
            </a:r>
            <a:r>
              <a:rPr lang="it-IT" sz="2400" b="1" dirty="0" err="1" smtClean="0">
                <a:solidFill>
                  <a:schemeClr val="bg2">
                    <a:lumMod val="50000"/>
                  </a:schemeClr>
                </a:solidFill>
              </a:rPr>
              <a:t>digitossigenina</a:t>
            </a:r>
            <a:endParaRPr lang="it-IT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Rettangolo 4"/>
          <p:cNvSpPr>
            <a:spLocks noChangeArrowheads="1"/>
          </p:cNvSpPr>
          <p:nvPr/>
        </p:nvSpPr>
        <p:spPr bwMode="auto">
          <a:xfrm>
            <a:off x="533400" y="1828800"/>
            <a:ext cx="45005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000" b="1" dirty="0" smtClean="0">
                <a:solidFill>
                  <a:srgbClr val="FF0000"/>
                </a:solidFill>
              </a:rPr>
              <a:t>Non hanno importanza clinica</a:t>
            </a:r>
            <a:endParaRPr lang="it-IT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034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Glicosidi cardioattivi di </a:t>
            </a:r>
            <a:r>
              <a:rPr lang="it-IT" sz="4000" dirty="0" err="1" smtClean="0"/>
              <a:t>semisintesi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65087" y="-1683568"/>
            <a:ext cx="8686800" cy="938734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143000"/>
            <a:ext cx="6143928" cy="5429250"/>
          </a:xfrm>
          <a:prstGeom prst="rect">
            <a:avLst/>
          </a:prstGeom>
        </p:spPr>
      </p:pic>
      <p:sp useBgFill="1">
        <p:nvSpPr>
          <p:cNvPr id="4" name="Rettangolo 3"/>
          <p:cNvSpPr/>
          <p:nvPr/>
        </p:nvSpPr>
        <p:spPr>
          <a:xfrm>
            <a:off x="6732240" y="3429000"/>
            <a:ext cx="504056" cy="2160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3355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Glicosidi cardioattivi di </a:t>
            </a:r>
            <a:r>
              <a:rPr lang="it-IT" sz="4000" dirty="0" err="1" smtClean="0"/>
              <a:t>semisintesi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41757" b="41757"/>
          <a:stretch>
            <a:fillRect/>
          </a:stretch>
        </p:blipFill>
        <p:spPr>
          <a:xfrm>
            <a:off x="-65088" y="-1684338"/>
            <a:ext cx="8686801" cy="939800"/>
          </a:xfr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412776"/>
            <a:ext cx="7315200" cy="4686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5157192"/>
            <a:ext cx="144016" cy="9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93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Glicosidi cardioattivi di </a:t>
            </a:r>
            <a:r>
              <a:rPr lang="it-IT" sz="4000" dirty="0" err="1" smtClean="0"/>
              <a:t>semisintesi</a:t>
            </a:r>
            <a:endParaRPr lang="en-US" dirty="0"/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371600"/>
            <a:ext cx="8191500" cy="47025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59632" y="6021288"/>
            <a:ext cx="13557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7C7154"/>
                </a:solidFill>
              </a:rPr>
              <a:t>(</a:t>
            </a:r>
            <a:r>
              <a:rPr lang="en-US" sz="1400" b="1" dirty="0" err="1" smtClean="0">
                <a:solidFill>
                  <a:srgbClr val="7C7154"/>
                </a:solidFill>
              </a:rPr>
              <a:t>Proscillaridina</a:t>
            </a:r>
            <a:r>
              <a:rPr lang="en-US" sz="1400" b="1" dirty="0" smtClean="0">
                <a:solidFill>
                  <a:srgbClr val="7C7154"/>
                </a:solidFill>
              </a:rPr>
              <a:t>)</a:t>
            </a:r>
            <a:endParaRPr lang="en-US" sz="1400" b="1" dirty="0">
              <a:solidFill>
                <a:srgbClr val="7C7154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5278705"/>
            <a:ext cx="144016" cy="945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5085184"/>
            <a:ext cx="144016" cy="9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4165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sus\Pictures\glicosidi cardioattivi_forme farmaceutich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9" t="57028" r="5579" b="3615"/>
          <a:stretch/>
        </p:blipFill>
        <p:spPr bwMode="auto">
          <a:xfrm>
            <a:off x="1143000" y="1524000"/>
            <a:ext cx="7206952" cy="497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2771800" y="332656"/>
            <a:ext cx="380104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TERAPIA DIGITALICA</a:t>
            </a:r>
            <a:endParaRPr lang="it-IT" sz="3200" b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79979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47094"/>
            <a:ext cx="8686800" cy="642226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-36512" y="188640"/>
            <a:ext cx="9235752" cy="838200"/>
          </a:xfrm>
        </p:spPr>
        <p:txBody>
          <a:bodyPr>
            <a:noAutofit/>
          </a:bodyPr>
          <a:lstStyle/>
          <a:p>
            <a:r>
              <a:rPr lang="it-IT" sz="2800" dirty="0" smtClean="0"/>
              <a:t>Glicosidi cardioattivi: Proprietà farmacocinetiche</a:t>
            </a:r>
            <a:endParaRPr lang="en-US" sz="2800" dirty="0"/>
          </a:p>
        </p:txBody>
      </p:sp>
      <p:grpSp>
        <p:nvGrpSpPr>
          <p:cNvPr id="49" name="Gruppo 48"/>
          <p:cNvGrpSpPr/>
          <p:nvPr/>
        </p:nvGrpSpPr>
        <p:grpSpPr>
          <a:xfrm>
            <a:off x="1454150" y="1412776"/>
            <a:ext cx="6149975" cy="3135313"/>
            <a:chOff x="249238" y="1196975"/>
            <a:chExt cx="6149975" cy="3135313"/>
          </a:xfrm>
        </p:grpSpPr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3457575" y="2044700"/>
              <a:ext cx="825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9A00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268288" y="1196975"/>
              <a:ext cx="765175" cy="487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913"/>
                </a:lnSpc>
              </a:pPr>
              <a:r>
                <a:rPr lang="it-IT" sz="1700" b="1">
                  <a:solidFill>
                    <a:srgbClr val="000065"/>
                  </a:solidFill>
                  <a:latin typeface="Times New Roman" pitchFamily="18" charset="0"/>
                </a:rPr>
                <a:t>Principio</a:t>
              </a:r>
            </a:p>
            <a:p>
              <a:pPr>
                <a:lnSpc>
                  <a:spcPts val="1938"/>
                </a:lnSpc>
              </a:pPr>
              <a:r>
                <a:rPr lang="it-IT" sz="1700" b="1">
                  <a:solidFill>
                    <a:srgbClr val="000065"/>
                  </a:solidFill>
                  <a:latin typeface="Times New Roman" pitchFamily="18" charset="0"/>
                </a:rPr>
                <a:t>attivo</a:t>
              </a: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2000250" y="1222375"/>
              <a:ext cx="933450" cy="635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Grado di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assorbimento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	(%)</a:t>
              </a: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143250" y="1222375"/>
              <a:ext cx="868363" cy="635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tabLst>
                  <a:tab pos="215900" algn="l"/>
                </a:tabLs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Grado di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inattivazione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	(%)</a:t>
              </a: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4238625" y="1211263"/>
              <a:ext cx="874713" cy="6318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Grado di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attività totale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(mg)</a:t>
              </a: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5411788" y="1222375"/>
              <a:ext cx="987425" cy="635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Grado di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mantenimento</a:t>
              </a:r>
            </a:p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(mg/giorno)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268288" y="2044700"/>
              <a:ext cx="839787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 i="1">
                  <a:solidFill>
                    <a:srgbClr val="9A0033"/>
                  </a:solidFill>
                  <a:latin typeface="Times New Roman" pitchFamily="18" charset="0"/>
                </a:rPr>
                <a:t>Digitossina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2136775" y="2044700"/>
              <a:ext cx="481013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9A0033"/>
                  </a:solidFill>
                  <a:latin typeface="Times New Roman" pitchFamily="18" charset="0"/>
                </a:rPr>
                <a:t>90-100</a:t>
              </a:r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4294188" y="2044700"/>
              <a:ext cx="4826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9A0033"/>
                  </a:solidFill>
                  <a:latin typeface="Times New Roman" pitchFamily="18" charset="0"/>
                </a:rPr>
                <a:t>1.2-1.5</a:t>
              </a: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5232400" y="2044700"/>
              <a:ext cx="1062038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9A0033"/>
                  </a:solidFill>
                  <a:latin typeface="Times New Roman" pitchFamily="18" charset="0"/>
                </a:rPr>
                <a:t>0.10-0.15  p.o.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268288" y="2381250"/>
              <a:ext cx="74612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 i="1">
                  <a:solidFill>
                    <a:srgbClr val="003300"/>
                  </a:solidFill>
                  <a:latin typeface="Times New Roman" pitchFamily="18" charset="0"/>
                </a:rPr>
                <a:t>Digossina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2176463" y="2381250"/>
              <a:ext cx="39687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003300"/>
                  </a:solidFill>
                  <a:latin typeface="Times New Roman" pitchFamily="18" charset="0"/>
                </a:rPr>
                <a:t>65-70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3379788" y="2381250"/>
              <a:ext cx="1714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003300"/>
                  </a:solidFill>
                  <a:latin typeface="Times New Roman" pitchFamily="18" charset="0"/>
                </a:rPr>
                <a:t>20</a:t>
              </a: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4289425" y="2381250"/>
              <a:ext cx="484188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003300"/>
                  </a:solidFill>
                  <a:latin typeface="Times New Roman" pitchFamily="18" charset="0"/>
                </a:rPr>
                <a:t>1.5-2.0</a:t>
              </a: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5232400" y="2381250"/>
              <a:ext cx="1062038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b="1">
                  <a:solidFill>
                    <a:srgbClr val="003300"/>
                  </a:solidFill>
                  <a:latin typeface="Times New Roman" pitchFamily="18" charset="0"/>
                </a:rPr>
                <a:t>0.25-0.50  p.o.</a:t>
              </a:r>
            </a:p>
          </p:txBody>
        </p:sp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277813" y="2706688"/>
              <a:ext cx="893762" cy="211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i="1">
                  <a:solidFill>
                    <a:srgbClr val="000065"/>
                  </a:solidFill>
                  <a:latin typeface="Times New Roman" pitchFamily="18" charset="0"/>
                </a:rPr>
                <a:t>g-Strofantina</a:t>
              </a:r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2239963" y="2706688"/>
              <a:ext cx="261937" cy="211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&lt;10</a:t>
              </a:r>
            </a:p>
          </p:txBody>
        </p:sp>
        <p:sp>
          <p:nvSpPr>
            <p:cNvPr id="21" name="Text Box 21"/>
            <p:cNvSpPr txBox="1">
              <a:spLocks noChangeArrowheads="1"/>
            </p:cNvSpPr>
            <p:nvPr/>
          </p:nvSpPr>
          <p:spPr bwMode="auto">
            <a:xfrm>
              <a:off x="3379788" y="2706688"/>
              <a:ext cx="171450" cy="211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40</a:t>
              </a:r>
            </a:p>
          </p:txBody>
        </p:sp>
        <p:sp>
          <p:nvSpPr>
            <p:cNvPr id="22" name="Text Box 22"/>
            <p:cNvSpPr txBox="1">
              <a:spLocks noChangeArrowheads="1"/>
            </p:cNvSpPr>
            <p:nvPr/>
          </p:nvSpPr>
          <p:spPr bwMode="auto">
            <a:xfrm>
              <a:off x="4384675" y="2706688"/>
              <a:ext cx="301625" cy="211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0.65</a:t>
              </a:r>
            </a:p>
          </p:txBody>
        </p:sp>
        <p:sp>
          <p:nvSpPr>
            <p:cNvPr id="23" name="Text Box 23"/>
            <p:cNvSpPr txBox="1">
              <a:spLocks noChangeArrowheads="1"/>
            </p:cNvSpPr>
            <p:nvPr/>
          </p:nvSpPr>
          <p:spPr bwMode="auto">
            <a:xfrm>
              <a:off x="5232400" y="2706688"/>
              <a:ext cx="303213" cy="211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0.25</a:t>
              </a:r>
            </a:p>
          </p:txBody>
        </p:sp>
        <p:sp>
          <p:nvSpPr>
            <p:cNvPr id="24" name="Text Box 24"/>
            <p:cNvSpPr txBox="1">
              <a:spLocks noChangeArrowheads="1"/>
            </p:cNvSpPr>
            <p:nvPr/>
          </p:nvSpPr>
          <p:spPr bwMode="auto">
            <a:xfrm>
              <a:off x="6018213" y="2717800"/>
              <a:ext cx="20002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i.v.</a:t>
              </a:r>
            </a:p>
          </p:txBody>
        </p:sp>
        <p:sp>
          <p:nvSpPr>
            <p:cNvPr id="25" name="Text Box 25"/>
            <p:cNvSpPr txBox="1">
              <a:spLocks noChangeArrowheads="1"/>
            </p:cNvSpPr>
            <p:nvPr/>
          </p:nvSpPr>
          <p:spPr bwMode="auto">
            <a:xfrm>
              <a:off x="268288" y="3051175"/>
              <a:ext cx="917575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i="1">
                  <a:solidFill>
                    <a:srgbClr val="000065"/>
                  </a:solidFill>
                  <a:latin typeface="Times New Roman" pitchFamily="18" charset="0"/>
                </a:rPr>
                <a:t>Lanatoside C</a:t>
              </a:r>
            </a:p>
          </p:txBody>
        </p:sp>
        <p:sp>
          <p:nvSpPr>
            <p:cNvPr id="26" name="Text Box 26"/>
            <p:cNvSpPr txBox="1">
              <a:spLocks noChangeArrowheads="1"/>
            </p:cNvSpPr>
            <p:nvPr/>
          </p:nvSpPr>
          <p:spPr bwMode="auto">
            <a:xfrm>
              <a:off x="2176463" y="3051175"/>
              <a:ext cx="396875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30-40</a:t>
              </a:r>
            </a:p>
          </p:txBody>
        </p:sp>
        <p:sp>
          <p:nvSpPr>
            <p:cNvPr id="27" name="Text Box 27"/>
            <p:cNvSpPr txBox="1">
              <a:spLocks noChangeArrowheads="1"/>
            </p:cNvSpPr>
            <p:nvPr/>
          </p:nvSpPr>
          <p:spPr bwMode="auto">
            <a:xfrm>
              <a:off x="3379788" y="3051175"/>
              <a:ext cx="171450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28" name="Text Box 28"/>
            <p:cNvSpPr txBox="1">
              <a:spLocks noChangeArrowheads="1"/>
            </p:cNvSpPr>
            <p:nvPr/>
          </p:nvSpPr>
          <p:spPr bwMode="auto">
            <a:xfrm>
              <a:off x="4421188" y="3051175"/>
              <a:ext cx="215900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2.0</a:t>
              </a:r>
            </a:p>
          </p:txBody>
        </p:sp>
        <p:sp>
          <p:nvSpPr>
            <p:cNvPr id="29" name="Text Box 29"/>
            <p:cNvSpPr txBox="1">
              <a:spLocks noChangeArrowheads="1"/>
            </p:cNvSpPr>
            <p:nvPr/>
          </p:nvSpPr>
          <p:spPr bwMode="auto">
            <a:xfrm>
              <a:off x="5224463" y="3051175"/>
              <a:ext cx="212725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1.0</a:t>
              </a:r>
            </a:p>
          </p:txBody>
        </p:sp>
        <p:sp>
          <p:nvSpPr>
            <p:cNvPr id="30" name="Text Box 30"/>
            <p:cNvSpPr txBox="1">
              <a:spLocks noChangeArrowheads="1"/>
            </p:cNvSpPr>
            <p:nvPr/>
          </p:nvSpPr>
          <p:spPr bwMode="auto">
            <a:xfrm>
              <a:off x="6018213" y="3035300"/>
              <a:ext cx="260350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p.o.</a:t>
              </a:r>
            </a:p>
          </p:txBody>
        </p:sp>
        <p:sp>
          <p:nvSpPr>
            <p:cNvPr id="31" name="Text Box 31"/>
            <p:cNvSpPr txBox="1">
              <a:spLocks noChangeArrowheads="1"/>
            </p:cNvSpPr>
            <p:nvPr/>
          </p:nvSpPr>
          <p:spPr bwMode="auto">
            <a:xfrm>
              <a:off x="249238" y="3379788"/>
              <a:ext cx="1546225" cy="238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875"/>
                </a:lnSpc>
              </a:pPr>
              <a:r>
                <a:rPr lang="it-IT" sz="1500">
                  <a:solidFill>
                    <a:srgbClr val="000065"/>
                  </a:solidFill>
                  <a:latin typeface="Symbol" pitchFamily="18" charset="2"/>
                </a:rPr>
                <a:t>α</a:t>
              </a:r>
              <a:r>
                <a:rPr lang="it-IT" sz="1400" i="1">
                  <a:solidFill>
                    <a:srgbClr val="000065"/>
                  </a:solidFill>
                  <a:latin typeface="Times New Roman" pitchFamily="18" charset="0"/>
                </a:rPr>
                <a:t>- e </a:t>
              </a:r>
              <a:r>
                <a:rPr lang="it-IT" sz="1500">
                  <a:solidFill>
                    <a:srgbClr val="000065"/>
                  </a:solidFill>
                  <a:latin typeface="Symbol" pitchFamily="18" charset="2"/>
                </a:rPr>
                <a:t>β</a:t>
              </a:r>
              <a:r>
                <a:rPr lang="it-IT" sz="1400" i="1">
                  <a:solidFill>
                    <a:srgbClr val="000065"/>
                  </a:solidFill>
                  <a:latin typeface="Times New Roman" pitchFamily="18" charset="0"/>
                </a:rPr>
                <a:t>-Acetildigossina</a:t>
              </a:r>
            </a:p>
          </p:txBody>
        </p:sp>
        <p:sp>
          <p:nvSpPr>
            <p:cNvPr id="32" name="Text Box 32"/>
            <p:cNvSpPr txBox="1">
              <a:spLocks noChangeArrowheads="1"/>
            </p:cNvSpPr>
            <p:nvPr/>
          </p:nvSpPr>
          <p:spPr bwMode="auto">
            <a:xfrm>
              <a:off x="2286000" y="3416300"/>
              <a:ext cx="1714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80</a:t>
              </a:r>
            </a:p>
          </p:txBody>
        </p:sp>
        <p:sp>
          <p:nvSpPr>
            <p:cNvPr id="33" name="Text Box 33"/>
            <p:cNvSpPr txBox="1">
              <a:spLocks noChangeArrowheads="1"/>
            </p:cNvSpPr>
            <p:nvPr/>
          </p:nvSpPr>
          <p:spPr bwMode="auto">
            <a:xfrm>
              <a:off x="3379788" y="3416300"/>
              <a:ext cx="1714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34" name="Text Box 34"/>
            <p:cNvSpPr txBox="1">
              <a:spLocks noChangeArrowheads="1"/>
            </p:cNvSpPr>
            <p:nvPr/>
          </p:nvSpPr>
          <p:spPr bwMode="auto">
            <a:xfrm>
              <a:off x="4289425" y="3416300"/>
              <a:ext cx="484188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1.6-1.8</a:t>
              </a:r>
            </a:p>
          </p:txBody>
        </p:sp>
        <p:sp>
          <p:nvSpPr>
            <p:cNvPr id="35" name="Text Box 35"/>
            <p:cNvSpPr txBox="1">
              <a:spLocks noChangeArrowheads="1"/>
            </p:cNvSpPr>
            <p:nvPr/>
          </p:nvSpPr>
          <p:spPr bwMode="auto">
            <a:xfrm>
              <a:off x="5232400" y="3416300"/>
              <a:ext cx="2159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0.4</a:t>
              </a:r>
            </a:p>
          </p:txBody>
        </p:sp>
        <p:sp>
          <p:nvSpPr>
            <p:cNvPr id="36" name="Text Box 36"/>
            <p:cNvSpPr txBox="1">
              <a:spLocks noChangeArrowheads="1"/>
            </p:cNvSpPr>
            <p:nvPr/>
          </p:nvSpPr>
          <p:spPr bwMode="auto">
            <a:xfrm>
              <a:off x="6018213" y="3397250"/>
              <a:ext cx="260350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p.o.</a:t>
              </a:r>
            </a:p>
          </p:txBody>
        </p:sp>
        <p:sp>
          <p:nvSpPr>
            <p:cNvPr id="37" name="Text Box 37"/>
            <p:cNvSpPr txBox="1">
              <a:spLocks noChangeArrowheads="1"/>
            </p:cNvSpPr>
            <p:nvPr/>
          </p:nvSpPr>
          <p:spPr bwMode="auto">
            <a:xfrm>
              <a:off x="268288" y="3736975"/>
              <a:ext cx="1144587" cy="236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875"/>
                </a:lnSpc>
              </a:pPr>
              <a:r>
                <a:rPr lang="it-IT" sz="1500" dirty="0">
                  <a:solidFill>
                    <a:srgbClr val="000065"/>
                  </a:solidFill>
                  <a:latin typeface="Symbol" pitchFamily="18" charset="2"/>
                </a:rPr>
                <a:t>β</a:t>
              </a:r>
              <a:r>
                <a:rPr lang="it-IT" sz="1400" i="1" dirty="0">
                  <a:solidFill>
                    <a:srgbClr val="000065"/>
                  </a:solidFill>
                  <a:latin typeface="Times New Roman" pitchFamily="18" charset="0"/>
                </a:rPr>
                <a:t>-</a:t>
              </a:r>
              <a:r>
                <a:rPr lang="it-IT" sz="1400" i="1" dirty="0" err="1">
                  <a:solidFill>
                    <a:srgbClr val="000065"/>
                  </a:solidFill>
                  <a:latin typeface="Times New Roman" pitchFamily="18" charset="0"/>
                </a:rPr>
                <a:t>Metildigossina</a:t>
              </a:r>
              <a:endParaRPr lang="it-IT" sz="1400" i="1" dirty="0">
                <a:solidFill>
                  <a:srgbClr val="000065"/>
                </a:solidFill>
                <a:latin typeface="Times New Roman" pitchFamily="18" charset="0"/>
              </a:endParaRPr>
            </a:p>
          </p:txBody>
        </p:sp>
        <p:sp>
          <p:nvSpPr>
            <p:cNvPr id="38" name="Text Box 38"/>
            <p:cNvSpPr txBox="1">
              <a:spLocks noChangeArrowheads="1"/>
            </p:cNvSpPr>
            <p:nvPr/>
          </p:nvSpPr>
          <p:spPr bwMode="auto">
            <a:xfrm>
              <a:off x="2286000" y="3773488"/>
              <a:ext cx="1714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90</a:t>
              </a:r>
            </a:p>
          </p:txBody>
        </p:sp>
        <p:sp>
          <p:nvSpPr>
            <p:cNvPr id="39" name="Text Box 39"/>
            <p:cNvSpPr txBox="1">
              <a:spLocks noChangeArrowheads="1"/>
            </p:cNvSpPr>
            <p:nvPr/>
          </p:nvSpPr>
          <p:spPr bwMode="auto">
            <a:xfrm>
              <a:off x="3379788" y="3773488"/>
              <a:ext cx="1714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40" name="Text Box 40"/>
            <p:cNvSpPr txBox="1">
              <a:spLocks noChangeArrowheads="1"/>
            </p:cNvSpPr>
            <p:nvPr/>
          </p:nvSpPr>
          <p:spPr bwMode="auto">
            <a:xfrm>
              <a:off x="4289425" y="3773488"/>
              <a:ext cx="484188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1.3-1.4</a:t>
              </a:r>
            </a:p>
          </p:txBody>
        </p:sp>
        <p:sp>
          <p:nvSpPr>
            <p:cNvPr id="41" name="Text Box 41"/>
            <p:cNvSpPr txBox="1">
              <a:spLocks noChangeArrowheads="1"/>
            </p:cNvSpPr>
            <p:nvPr/>
          </p:nvSpPr>
          <p:spPr bwMode="auto">
            <a:xfrm>
              <a:off x="5232400" y="3773488"/>
              <a:ext cx="484188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0.2-0.3</a:t>
              </a:r>
            </a:p>
          </p:txBody>
        </p:sp>
        <p:sp>
          <p:nvSpPr>
            <p:cNvPr id="42" name="Text Box 42"/>
            <p:cNvSpPr txBox="1">
              <a:spLocks noChangeArrowheads="1"/>
            </p:cNvSpPr>
            <p:nvPr/>
          </p:nvSpPr>
          <p:spPr bwMode="auto">
            <a:xfrm>
              <a:off x="6018213" y="3748088"/>
              <a:ext cx="2603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p.o.</a:t>
              </a:r>
            </a:p>
          </p:txBody>
        </p:sp>
        <p:sp>
          <p:nvSpPr>
            <p:cNvPr id="43" name="Text Box 43"/>
            <p:cNvSpPr txBox="1">
              <a:spLocks noChangeArrowheads="1"/>
            </p:cNvSpPr>
            <p:nvPr/>
          </p:nvSpPr>
          <p:spPr bwMode="auto">
            <a:xfrm>
              <a:off x="277813" y="4119563"/>
              <a:ext cx="1049337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 i="1">
                  <a:solidFill>
                    <a:srgbClr val="000065"/>
                  </a:solidFill>
                  <a:latin typeface="Times New Roman" pitchFamily="18" charset="0"/>
                </a:rPr>
                <a:t>Meproscillarina</a:t>
              </a:r>
            </a:p>
          </p:txBody>
        </p:sp>
        <p:sp>
          <p:nvSpPr>
            <p:cNvPr id="44" name="Text Box 44"/>
            <p:cNvSpPr txBox="1">
              <a:spLocks noChangeArrowheads="1"/>
            </p:cNvSpPr>
            <p:nvPr/>
          </p:nvSpPr>
          <p:spPr bwMode="auto">
            <a:xfrm>
              <a:off x="2176463" y="4119563"/>
              <a:ext cx="39687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60-70</a:t>
              </a:r>
            </a:p>
          </p:txBody>
        </p:sp>
        <p:sp>
          <p:nvSpPr>
            <p:cNvPr id="45" name="Text Box 45"/>
            <p:cNvSpPr txBox="1">
              <a:spLocks noChangeArrowheads="1"/>
            </p:cNvSpPr>
            <p:nvPr/>
          </p:nvSpPr>
          <p:spPr bwMode="auto">
            <a:xfrm>
              <a:off x="3379788" y="4119563"/>
              <a:ext cx="1714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40</a:t>
              </a:r>
            </a:p>
          </p:txBody>
        </p:sp>
        <p:sp>
          <p:nvSpPr>
            <p:cNvPr id="46" name="Text Box 46"/>
            <p:cNvSpPr txBox="1">
              <a:spLocks noChangeArrowheads="1"/>
            </p:cNvSpPr>
            <p:nvPr/>
          </p:nvSpPr>
          <p:spPr bwMode="auto">
            <a:xfrm>
              <a:off x="4294188" y="4119563"/>
              <a:ext cx="4826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1.2-1.5</a:t>
              </a:r>
            </a:p>
          </p:txBody>
        </p:sp>
        <p:sp>
          <p:nvSpPr>
            <p:cNvPr id="47" name="Text Box 47"/>
            <p:cNvSpPr txBox="1">
              <a:spLocks noChangeArrowheads="1"/>
            </p:cNvSpPr>
            <p:nvPr/>
          </p:nvSpPr>
          <p:spPr bwMode="auto">
            <a:xfrm>
              <a:off x="5232400" y="4122738"/>
              <a:ext cx="5715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0.5-0.75</a:t>
              </a:r>
            </a:p>
          </p:txBody>
        </p:sp>
        <p:sp>
          <p:nvSpPr>
            <p:cNvPr id="48" name="Text Box 48"/>
            <p:cNvSpPr txBox="1">
              <a:spLocks noChangeArrowheads="1"/>
            </p:cNvSpPr>
            <p:nvPr/>
          </p:nvSpPr>
          <p:spPr bwMode="auto">
            <a:xfrm>
              <a:off x="6018213" y="4111625"/>
              <a:ext cx="260350" cy="211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663"/>
                </a:lnSpc>
              </a:pPr>
              <a:r>
                <a:rPr lang="it-IT" sz="1400">
                  <a:solidFill>
                    <a:srgbClr val="000065"/>
                  </a:solidFill>
                  <a:latin typeface="Arial Narrow" pitchFamily="34" charset="0"/>
                </a:rPr>
                <a:t>p.o.</a:t>
              </a:r>
            </a:p>
          </p:txBody>
        </p:sp>
      </p:grpSp>
      <p:sp>
        <p:nvSpPr>
          <p:cNvPr id="58" name="CasellaDiTesto 57"/>
          <p:cNvSpPr txBox="1"/>
          <p:nvPr/>
        </p:nvSpPr>
        <p:spPr>
          <a:xfrm>
            <a:off x="251520" y="5013176"/>
            <a:ext cx="842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Digitossina ha un buon assorbimento (passivo) per via orale ed è escreta lentamente per cui determina fenomeni di accumulo e quindi tossicità.</a:t>
            </a:r>
          </a:p>
          <a:p>
            <a:pPr algn="just"/>
            <a:endParaRPr lang="it-IT" dirty="0"/>
          </a:p>
          <a:p>
            <a:pPr algn="just"/>
            <a:r>
              <a:rPr lang="it-IT" dirty="0" smtClean="0"/>
              <a:t>La Digossina è il glicoside di elezione. Ha una inferiore persistenza nell’organismo rispetto alla digitossina perché più idrofila.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1195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686800" cy="838200"/>
          </a:xfrm>
        </p:spPr>
        <p:txBody>
          <a:bodyPr/>
          <a:lstStyle/>
          <a:p>
            <a:r>
              <a:rPr lang="it-IT" dirty="0" err="1" smtClean="0"/>
              <a:t>Proprieta</a:t>
            </a:r>
            <a:r>
              <a:rPr lang="it-IT" dirty="0" smtClean="0"/>
              <a:t>, farmacocinetiche</a:t>
            </a:r>
            <a:endParaRPr lang="it-IT" dirty="0"/>
          </a:p>
        </p:txBody>
      </p:sp>
      <p:pic>
        <p:nvPicPr>
          <p:cNvPr id="4" name="Picture 4" descr="ws_95A"/>
          <p:cNvPicPr>
            <a:picLocks noChangeAspect="1" noChangeArrowheads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" t="37352" r="10417" b="13319"/>
          <a:stretch/>
        </p:blipFill>
        <p:spPr bwMode="auto">
          <a:xfrm>
            <a:off x="990600" y="3429000"/>
            <a:ext cx="7512700" cy="1959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71600" y="1196752"/>
            <a:ext cx="7930056" cy="1025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2225"/>
              </a:lnSpc>
            </a:pP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Digitossina:  assorbimento intestinale 90-100%; alto legame con</a:t>
            </a:r>
          </a:p>
          <a:p>
            <a:pPr>
              <a:lnSpc>
                <a:spcPts val="2875"/>
              </a:lnSpc>
            </a:pP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proteine plasmatiche; metabolismo prevalentemente epatico;</a:t>
            </a:r>
          </a:p>
          <a:p>
            <a:pPr>
              <a:lnSpc>
                <a:spcPts val="2875"/>
              </a:lnSpc>
            </a:pP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eliminazione per via biliare; lunga emivita (circa 7 gg).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914400" y="2362200"/>
            <a:ext cx="7901202" cy="1025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2225"/>
              </a:lnSpc>
            </a:pP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Digossina: assorbimento intestinale 80%; legame proteine</a:t>
            </a:r>
          </a:p>
          <a:p>
            <a:pPr>
              <a:lnSpc>
                <a:spcPts val="2875"/>
              </a:lnSpc>
            </a:pP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plasmatiche 25-30%;  scarso metabolismo epatico; eliminazione</a:t>
            </a:r>
          </a:p>
          <a:p>
            <a:pPr>
              <a:lnSpc>
                <a:spcPts val="2875"/>
              </a:lnSpc>
            </a:pP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renale; media emivita (1,5 </a:t>
            </a:r>
            <a:r>
              <a:rPr lang="it-IT" sz="24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gg</a:t>
            </a:r>
            <a:r>
              <a:rPr lang="it-IT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371600" y="5334000"/>
            <a:ext cx="4891664" cy="299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2225"/>
              </a:lnSpc>
            </a:pPr>
            <a:r>
              <a:rPr lang="it-IT" sz="2400" dirty="0">
                <a:solidFill>
                  <a:srgbClr val="0000FF"/>
                </a:solidFill>
                <a:latin typeface="Times New Roman" pitchFamily="18" charset="0"/>
              </a:rPr>
              <a:t>Effetti tossici (intossicazione digitalica)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371600" y="5638800"/>
            <a:ext cx="57467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2225"/>
              </a:lnSpc>
            </a:pPr>
            <a:r>
              <a:rPr lang="it-IT" sz="2400" dirty="0">
                <a:solidFill>
                  <a:srgbClr val="222021"/>
                </a:solidFill>
                <a:latin typeface="Times New Roman" pitchFamily="18" charset="0"/>
              </a:rPr>
              <a:t>Xantopsia, nausea e vomito tardivi, aritmie</a:t>
            </a:r>
          </a:p>
          <a:p>
            <a:pPr>
              <a:lnSpc>
                <a:spcPts val="2875"/>
              </a:lnSpc>
            </a:pPr>
            <a:r>
              <a:rPr lang="it-IT" sz="2400" dirty="0">
                <a:solidFill>
                  <a:srgbClr val="222021"/>
                </a:solidFill>
                <a:latin typeface="Times New Roman" pitchFamily="18" charset="0"/>
              </a:rPr>
              <a:t>atrioventricolari, bradicardia, allucinazioni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371600" y="6324600"/>
            <a:ext cx="6967538" cy="296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2225"/>
              </a:lnSpc>
            </a:pPr>
            <a:r>
              <a:rPr lang="it-IT" sz="2400" dirty="0">
                <a:solidFill>
                  <a:srgbClr val="0000FF"/>
                </a:solidFill>
                <a:latin typeface="Times New Roman" pitchFamily="18" charset="0"/>
              </a:rPr>
              <a:t>Trattamento: K, glucosio ed insulina; Ca antagonisti</a:t>
            </a:r>
          </a:p>
        </p:txBody>
      </p:sp>
    </p:spTree>
    <p:extLst>
      <p:ext uri="{BB962C8B-B14F-4D97-AF65-F5344CB8AC3E}">
        <p14:creationId xmlns:p14="http://schemas.microsoft.com/office/powerpoint/2010/main" val="1495070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588224" y="5733256"/>
            <a:ext cx="1440160" cy="100811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/>
          <a:lstStyle/>
          <a:p>
            <a:r>
              <a:rPr lang="it-IT" dirty="0" smtClean="0"/>
              <a:t>AGONISTI ADRENERGICI E DOPAMINERGICI</a:t>
            </a:r>
            <a:endParaRPr lang="it-IT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908720"/>
            <a:ext cx="7628163" cy="46873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5661248"/>
            <a:ext cx="1246292" cy="10801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88024" y="6021288"/>
            <a:ext cx="1401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Dopexamina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3763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SENSIBILIZZATORI DELLE MIOFIBRILLE DEL C</a:t>
            </a:r>
            <a:r>
              <a:rPr lang="it-IT" cap="none" dirty="0" smtClean="0">
                <a:solidFill>
                  <a:schemeClr val="tx2">
                    <a:lumMod val="50000"/>
                  </a:schemeClr>
                </a:solidFill>
              </a:rPr>
              <a:t>a</a:t>
            </a:r>
            <a:r>
              <a:rPr lang="it-IT" baseline="30000" dirty="0" smtClean="0"/>
              <a:t>++</a:t>
            </a:r>
            <a:endParaRPr lang="it-IT" baseline="30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124744"/>
            <a:ext cx="8271888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028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791</TotalTime>
  <Words>1681</Words>
  <Application>Microsoft Macintosh PowerPoint</Application>
  <PresentationFormat>Presentazione su schermo (4:3)</PresentationFormat>
  <Paragraphs>314</Paragraphs>
  <Slides>36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36</vt:i4>
      </vt:variant>
    </vt:vector>
  </HeadingPairs>
  <TitlesOfParts>
    <vt:vector size="38" baseType="lpstr">
      <vt:lpstr>Terra</vt:lpstr>
      <vt:lpstr>CS ChemDraw Drawing</vt:lpstr>
      <vt:lpstr>FARMACI INOTROPI POSITIVI</vt:lpstr>
      <vt:lpstr>Glicosidi cardioattivi</vt:lpstr>
      <vt:lpstr>Presentazione di PowerPoint</vt:lpstr>
      <vt:lpstr>Farmaci inotropi positivi</vt:lpstr>
      <vt:lpstr>Glicosidi cardioattivi</vt:lpstr>
      <vt:lpstr>Presentazione di PowerPoint</vt:lpstr>
      <vt:lpstr>Potenziale d’azione cardiaco</vt:lpstr>
      <vt:lpstr>Usi terapeutici</vt:lpstr>
      <vt:lpstr>Meccanismo d’azione: Inibizione della pompa sodio-potassio (Na+/K+-ATPasi)</vt:lpstr>
      <vt:lpstr>POMPA SODIO-POTASSIO (Na+/K+-ATPasi)</vt:lpstr>
      <vt:lpstr>POMPA SODIO-POTASSIO (Na+/K+-ATPasi)</vt:lpstr>
      <vt:lpstr>Tossicità Glicosidi cardioattivi</vt:lpstr>
      <vt:lpstr>Glicosidi cardioattivi</vt:lpstr>
      <vt:lpstr>Glicosidi cardioattivi</vt:lpstr>
      <vt:lpstr>Glicosidi cardioattivi</vt:lpstr>
      <vt:lpstr>Glicosidi cardioattivi</vt:lpstr>
      <vt:lpstr>Glicosidi cardioattivi</vt:lpstr>
      <vt:lpstr>Glicosidi cardioattivi</vt:lpstr>
      <vt:lpstr>Degradazione del lanatoside A</vt:lpstr>
      <vt:lpstr>Degradazione del lanatoside A</vt:lpstr>
      <vt:lpstr>Schema riassuntivo degradazione lanatoside A</vt:lpstr>
      <vt:lpstr>Altri digitalici a struttura cardenolidica</vt:lpstr>
      <vt:lpstr>Digitaloide a struttura bufaTRienolidica</vt:lpstr>
      <vt:lpstr>Ipotesi di thomas</vt:lpstr>
      <vt:lpstr>Sar glicosidi cardioattivi</vt:lpstr>
      <vt:lpstr>Presentazione di PowerPoint</vt:lpstr>
      <vt:lpstr>Glicosidi cardioattivi di sintesi</vt:lpstr>
      <vt:lpstr>Glicosidi cardioattivi di semisintesi</vt:lpstr>
      <vt:lpstr>Glicosidi cardioattivi di semisintesi</vt:lpstr>
      <vt:lpstr>Glicosidi cardioattivi di semisintesi</vt:lpstr>
      <vt:lpstr>Presentazione di PowerPoint</vt:lpstr>
      <vt:lpstr>Presentazione di PowerPoint</vt:lpstr>
      <vt:lpstr>Glicosidi cardioattivi: Proprietà farmacocinetiche</vt:lpstr>
      <vt:lpstr>Proprieta, farmacocinetiche</vt:lpstr>
      <vt:lpstr>AGONISTI ADRENERGICI E DOPAMINERGICI</vt:lpstr>
      <vt:lpstr>SENSIBILIZZATORI DELLE MIOFIBRILLE DEL Ca++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Glicosidi cardioattivi</dc:title>
  <dc:creator>Stephanie Federico</dc:creator>
  <cp:lastModifiedBy>Giampiero</cp:lastModifiedBy>
  <cp:revision>113</cp:revision>
  <dcterms:created xsi:type="dcterms:W3CDTF">2014-09-03T08:08:43Z</dcterms:created>
  <dcterms:modified xsi:type="dcterms:W3CDTF">2021-01-28T08:35:17Z</dcterms:modified>
</cp:coreProperties>
</file>