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8"/>
  </p:notesMasterIdLst>
  <p:sldIdLst>
    <p:sldId id="257" r:id="rId2"/>
    <p:sldId id="258" r:id="rId3"/>
    <p:sldId id="289" r:id="rId4"/>
    <p:sldId id="259" r:id="rId5"/>
    <p:sldId id="276" r:id="rId6"/>
    <p:sldId id="290" r:id="rId7"/>
    <p:sldId id="260" r:id="rId8"/>
    <p:sldId id="291" r:id="rId9"/>
    <p:sldId id="292" r:id="rId10"/>
    <p:sldId id="293" r:id="rId11"/>
    <p:sldId id="286" r:id="rId12"/>
    <p:sldId id="294" r:id="rId13"/>
    <p:sldId id="265" r:id="rId14"/>
    <p:sldId id="288" r:id="rId15"/>
    <p:sldId id="287" r:id="rId16"/>
    <p:sldId id="261" r:id="rId17"/>
    <p:sldId id="262" r:id="rId18"/>
    <p:sldId id="263" r:id="rId19"/>
    <p:sldId id="264" r:id="rId20"/>
    <p:sldId id="280" r:id="rId21"/>
    <p:sldId id="267" r:id="rId22"/>
    <p:sldId id="277" r:id="rId23"/>
    <p:sldId id="278" r:id="rId24"/>
    <p:sldId id="268" r:id="rId25"/>
    <p:sldId id="279" r:id="rId26"/>
    <p:sldId id="269" r:id="rId27"/>
    <p:sldId id="281" r:id="rId28"/>
    <p:sldId id="270" r:id="rId29"/>
    <p:sldId id="271" r:id="rId30"/>
    <p:sldId id="273" r:id="rId31"/>
    <p:sldId id="284" r:id="rId32"/>
    <p:sldId id="285" r:id="rId33"/>
    <p:sldId id="272" r:id="rId34"/>
    <p:sldId id="274" r:id="rId35"/>
    <p:sldId id="282" r:id="rId36"/>
    <p:sldId id="275" r:id="rId3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28"/>
    <p:restoredTop sz="94713"/>
  </p:normalViewPr>
  <p:slideViewPr>
    <p:cSldViewPr>
      <p:cViewPr varScale="1">
        <p:scale>
          <a:sx n="148" d="100"/>
          <a:sy n="148" d="100"/>
        </p:scale>
        <p:origin x="1328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37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Relationship Id="rId5" Type="http://schemas.openxmlformats.org/officeDocument/2006/relationships/image" Target="../media/image24.emf"/><Relationship Id="rId4" Type="http://schemas.openxmlformats.org/officeDocument/2006/relationships/image" Target="../media/image2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Relationship Id="rId4" Type="http://schemas.openxmlformats.org/officeDocument/2006/relationships/image" Target="../media/image30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image" Target="../media/image31.emf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image" Target="../media/image36.emf"/><Relationship Id="rId4" Type="http://schemas.openxmlformats.org/officeDocument/2006/relationships/image" Target="../media/image39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image" Target="../media/image40.emf"/><Relationship Id="rId5" Type="http://schemas.openxmlformats.org/officeDocument/2006/relationships/image" Target="../media/image44.emf"/><Relationship Id="rId4" Type="http://schemas.openxmlformats.org/officeDocument/2006/relationships/image" Target="../media/image43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image" Target="../media/image49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image" Target="../media/image54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4" Type="http://schemas.openxmlformats.org/officeDocument/2006/relationships/image" Target="../media/image59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6.wmf"/><Relationship Id="rId6" Type="http://schemas.openxmlformats.org/officeDocument/2006/relationships/image" Target="../media/image63.wmf"/><Relationship Id="rId5" Type="http://schemas.openxmlformats.org/officeDocument/2006/relationships/image" Target="../media/image62.wmf"/><Relationship Id="rId4" Type="http://schemas.openxmlformats.org/officeDocument/2006/relationships/image" Target="../media/image6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F6C00-3B38-3F45-AC78-2AC23DAE0E4A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814A0-4F09-9944-A813-713E0CD8DD8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241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814A0-4F09-9944-A813-713E0CD8DD8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0979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o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16" name="Segnaposto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5" name="Segnaposto numero diapositiva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o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7" name="Segnaposto contenut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tes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19" name="Segnaposto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25" name="Segnaposto tes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8" name="Segnaposto contenut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o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4" name="Segnaposto piè di pagina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o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9" name="Segnaposto piè di pagina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gnaposto immagine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egnaposto tes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  <a:p>
            <a:pPr lvl="1" eaLnBrk="1" latinLnBrk="0" hangingPunct="1"/>
            <a:r>
              <a:rPr kumimoji="0" lang="it-IT"/>
              <a:t>Secondo livello</a:t>
            </a:r>
          </a:p>
          <a:p>
            <a:pPr lvl="2" eaLnBrk="1" latinLnBrk="0" hangingPunct="1"/>
            <a:r>
              <a:rPr kumimoji="0" lang="it-IT"/>
              <a:t>Terzo livello</a:t>
            </a:r>
          </a:p>
          <a:p>
            <a:pPr lvl="3" eaLnBrk="1" latinLnBrk="0" hangingPunct="1"/>
            <a:r>
              <a:rPr kumimoji="0" lang="it-IT"/>
              <a:t>Quarto livello</a:t>
            </a:r>
          </a:p>
          <a:p>
            <a:pPr lvl="4" eaLnBrk="1" latinLnBrk="0" hangingPunct="1"/>
            <a:r>
              <a:rPr kumimoji="0" lang="it-IT"/>
              <a:t>Quinto livello</a:t>
            </a:r>
            <a:endParaRPr kumimoji="0" lang="en-US"/>
          </a:p>
        </p:txBody>
      </p:sp>
      <p:sp>
        <p:nvSpPr>
          <p:cNvPr id="11" name="Segnaposto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16/07/26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tito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6.jpeg"/><Relationship Id="rId2" Type="http://schemas.openxmlformats.org/officeDocument/2006/relationships/hyperlink" Target="http://en.wikipedia.org/wiki/Image:Tetrodotoxin-2D-skeletal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t.wikipedia.org/wiki/Immagine:Puffer_Fish_DSC01257.JPG" TargetMode="External"/><Relationship Id="rId5" Type="http://schemas.openxmlformats.org/officeDocument/2006/relationships/image" Target="../media/image15.png"/><Relationship Id="rId4" Type="http://schemas.openxmlformats.org/officeDocument/2006/relationships/hyperlink" Target="http://en.wikipedia.org/wiki/Image:Saxitoxin_structure.pn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en.wikipedia.org/wiki/Image:Cocaine-2D-skeletal.sv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hyperlink" Target="http://en.wikipedia.org/wiki/Image:Coca.jpg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2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1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23.emf"/><Relationship Id="rId4" Type="http://schemas.openxmlformats.org/officeDocument/2006/relationships/image" Target="../media/image20.emf"/><Relationship Id="rId9" Type="http://schemas.openxmlformats.org/officeDocument/2006/relationships/oleObject" Target="../embeddings/oleObject4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5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8.emf"/><Relationship Id="rId5" Type="http://schemas.openxmlformats.org/officeDocument/2006/relationships/oleObject" Target="../embeddings/oleObject8.bin"/><Relationship Id="rId10" Type="http://schemas.openxmlformats.org/officeDocument/2006/relationships/image" Target="../media/image30.emf"/><Relationship Id="rId4" Type="http://schemas.openxmlformats.org/officeDocument/2006/relationships/image" Target="../media/image27.emf"/><Relationship Id="rId9" Type="http://schemas.openxmlformats.org/officeDocument/2006/relationships/oleObject" Target="../embeddings/oleObject10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e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3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2.emf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34.emf"/><Relationship Id="rId4" Type="http://schemas.openxmlformats.org/officeDocument/2006/relationships/image" Target="../media/image31.emf"/><Relationship Id="rId9" Type="http://schemas.openxmlformats.org/officeDocument/2006/relationships/oleObject" Target="../embeddings/oleObject14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7.emf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39.emf"/><Relationship Id="rId4" Type="http://schemas.openxmlformats.org/officeDocument/2006/relationships/image" Target="../media/image36.emf"/><Relationship Id="rId9" Type="http://schemas.openxmlformats.org/officeDocument/2006/relationships/oleObject" Target="../embeddings/oleObject19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e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4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1.e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0" Type="http://schemas.openxmlformats.org/officeDocument/2006/relationships/image" Target="../media/image43.emf"/><Relationship Id="rId4" Type="http://schemas.openxmlformats.org/officeDocument/2006/relationships/image" Target="../media/image40.emf"/><Relationship Id="rId9" Type="http://schemas.openxmlformats.org/officeDocument/2006/relationships/oleObject" Target="../embeddings/oleObject23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6.e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45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8.e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4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e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0.e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4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3.e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52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5.e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54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57.wmf"/><Relationship Id="rId5" Type="http://schemas.openxmlformats.org/officeDocument/2006/relationships/oleObject" Target="../embeddings/oleObject37.bin"/><Relationship Id="rId10" Type="http://schemas.openxmlformats.org/officeDocument/2006/relationships/image" Target="../media/image59.wmf"/><Relationship Id="rId4" Type="http://schemas.openxmlformats.org/officeDocument/2006/relationships/image" Target="../media/image56.wmf"/><Relationship Id="rId9" Type="http://schemas.openxmlformats.org/officeDocument/2006/relationships/oleObject" Target="../embeddings/oleObject39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13" Type="http://schemas.openxmlformats.org/officeDocument/2006/relationships/oleObject" Target="../embeddings/oleObject45.bin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2.bin"/><Relationship Id="rId12" Type="http://schemas.openxmlformats.org/officeDocument/2006/relationships/image" Target="../media/image6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9.wmf"/><Relationship Id="rId11" Type="http://schemas.openxmlformats.org/officeDocument/2006/relationships/oleObject" Target="../embeddings/oleObject44.bin"/><Relationship Id="rId5" Type="http://schemas.openxmlformats.org/officeDocument/2006/relationships/oleObject" Target="../embeddings/oleObject41.bin"/><Relationship Id="rId10" Type="http://schemas.openxmlformats.org/officeDocument/2006/relationships/image" Target="../media/image61.wmf"/><Relationship Id="rId4" Type="http://schemas.openxmlformats.org/officeDocument/2006/relationships/image" Target="../media/image56.wmf"/><Relationship Id="rId9" Type="http://schemas.openxmlformats.org/officeDocument/2006/relationships/oleObject" Target="../embeddings/oleObject43.bin"/><Relationship Id="rId14" Type="http://schemas.openxmlformats.org/officeDocument/2006/relationships/image" Target="../media/image63.w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95536" y="5805264"/>
            <a:ext cx="8458200" cy="735829"/>
          </a:xfrm>
        </p:spPr>
        <p:txBody>
          <a:bodyPr/>
          <a:lstStyle/>
          <a:p>
            <a:r>
              <a:rPr lang="it-IT" dirty="0"/>
              <a:t>Anestetici locali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332655"/>
            <a:ext cx="4896544" cy="492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457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anestetici</a:t>
            </a:r>
          </a:p>
        </p:txBody>
      </p:sp>
      <p:grpSp>
        <p:nvGrpSpPr>
          <p:cNvPr id="18" name="Gruppo 17"/>
          <p:cNvGrpSpPr/>
          <p:nvPr/>
        </p:nvGrpSpPr>
        <p:grpSpPr>
          <a:xfrm>
            <a:off x="4283968" y="1158924"/>
            <a:ext cx="1944688" cy="5513388"/>
            <a:chOff x="428625" y="1143000"/>
            <a:chExt cx="1944688" cy="5513388"/>
          </a:xfrm>
        </p:grpSpPr>
        <p:sp>
          <p:nvSpPr>
            <p:cNvPr id="5" name="CasellaDiTesto 4"/>
            <p:cNvSpPr txBox="1"/>
            <p:nvPr/>
          </p:nvSpPr>
          <p:spPr>
            <a:xfrm>
              <a:off x="773113" y="1143000"/>
              <a:ext cx="128894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solidFill>
                    <a:schemeClr val="tx2"/>
                  </a:solidFill>
                  <a:latin typeface="+mn-lt"/>
                </a:rPr>
                <a:t>CORTECCIA</a:t>
              </a:r>
            </a:p>
          </p:txBody>
        </p:sp>
        <p:sp>
          <p:nvSpPr>
            <p:cNvPr id="6" name="CasellaDiTesto 5"/>
            <p:cNvSpPr txBox="1"/>
            <p:nvPr/>
          </p:nvSpPr>
          <p:spPr>
            <a:xfrm>
              <a:off x="893763" y="2200275"/>
              <a:ext cx="1014412" cy="369888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latin typeface="+mn-lt"/>
                </a:rPr>
                <a:t>TALAMO</a:t>
              </a:r>
            </a:p>
          </p:txBody>
        </p:sp>
        <p:sp>
          <p:nvSpPr>
            <p:cNvPr id="7" name="CasellaDiTesto 6"/>
            <p:cNvSpPr txBox="1"/>
            <p:nvPr/>
          </p:nvSpPr>
          <p:spPr>
            <a:xfrm>
              <a:off x="428625" y="3257550"/>
              <a:ext cx="1944688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latin typeface="+mn-lt"/>
                </a:rPr>
                <a:t>MIDOLLO SPINALE</a:t>
              </a:r>
            </a:p>
          </p:txBody>
        </p:sp>
        <p:sp>
          <p:nvSpPr>
            <p:cNvPr id="8" name="CasellaDiTesto 7"/>
            <p:cNvSpPr txBox="1"/>
            <p:nvPr/>
          </p:nvSpPr>
          <p:spPr>
            <a:xfrm>
              <a:off x="477838" y="4314825"/>
              <a:ext cx="1844675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latin typeface="+mn-lt"/>
                </a:rPr>
                <a:t>NERVI PERIFERICI</a:t>
              </a:r>
            </a:p>
          </p:txBody>
        </p:sp>
        <p:sp>
          <p:nvSpPr>
            <p:cNvPr id="9" name="CasellaDiTesto 8"/>
            <p:cNvSpPr txBox="1"/>
            <p:nvPr/>
          </p:nvSpPr>
          <p:spPr>
            <a:xfrm>
              <a:off x="635000" y="5372100"/>
              <a:ext cx="1530350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latin typeface="+mn-lt"/>
                </a:rPr>
                <a:t>NOCICETTORE</a:t>
              </a:r>
            </a:p>
          </p:txBody>
        </p:sp>
        <p:sp>
          <p:nvSpPr>
            <p:cNvPr id="10" name="CasellaDiTesto 9"/>
            <p:cNvSpPr txBox="1"/>
            <p:nvPr/>
          </p:nvSpPr>
          <p:spPr>
            <a:xfrm>
              <a:off x="857250" y="6286500"/>
              <a:ext cx="1073150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solidFill>
                    <a:schemeClr val="tx2"/>
                  </a:solidFill>
                  <a:latin typeface="+mn-lt"/>
                </a:rPr>
                <a:t>STIMOLO</a:t>
              </a:r>
            </a:p>
          </p:txBody>
        </p:sp>
        <p:sp>
          <p:nvSpPr>
            <p:cNvPr id="11" name="Freccia in su 10"/>
            <p:cNvSpPr/>
            <p:nvPr/>
          </p:nvSpPr>
          <p:spPr>
            <a:xfrm>
              <a:off x="1293813" y="1712913"/>
              <a:ext cx="214312" cy="285750"/>
            </a:xfrm>
            <a:prstGeom prst="upArrow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2" name="Freccia in su 11"/>
            <p:cNvSpPr/>
            <p:nvPr/>
          </p:nvSpPr>
          <p:spPr>
            <a:xfrm>
              <a:off x="1293813" y="5942013"/>
              <a:ext cx="214312" cy="285750"/>
            </a:xfrm>
            <a:prstGeom prst="upArrow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3" name="Freccia in su 12"/>
            <p:cNvSpPr/>
            <p:nvPr/>
          </p:nvSpPr>
          <p:spPr>
            <a:xfrm>
              <a:off x="1293813" y="4884738"/>
              <a:ext cx="214312" cy="285750"/>
            </a:xfrm>
            <a:prstGeom prst="upArrow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4" name="Freccia in su 13"/>
            <p:cNvSpPr/>
            <p:nvPr/>
          </p:nvSpPr>
          <p:spPr>
            <a:xfrm>
              <a:off x="1293813" y="3827463"/>
              <a:ext cx="214312" cy="285750"/>
            </a:xfrm>
            <a:prstGeom prst="upArrow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5" name="Freccia in su 14"/>
            <p:cNvSpPr/>
            <p:nvPr/>
          </p:nvSpPr>
          <p:spPr>
            <a:xfrm>
              <a:off x="1293813" y="2770188"/>
              <a:ext cx="214312" cy="285750"/>
            </a:xfrm>
            <a:prstGeom prst="upArrow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sp>
        <p:nvSpPr>
          <p:cNvPr id="19" name="Freccia a destra 18"/>
          <p:cNvSpPr/>
          <p:nvPr/>
        </p:nvSpPr>
        <p:spPr>
          <a:xfrm flipH="1">
            <a:off x="6372200" y="1060028"/>
            <a:ext cx="2664296" cy="712788"/>
          </a:xfrm>
          <a:prstGeom prst="rightArrow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0" name="Freccia a destra 19"/>
          <p:cNvSpPr/>
          <p:nvPr/>
        </p:nvSpPr>
        <p:spPr>
          <a:xfrm flipH="1">
            <a:off x="6372200" y="4077072"/>
            <a:ext cx="2664296" cy="2025785"/>
          </a:xfrm>
          <a:prstGeom prst="rightArrow">
            <a:avLst>
              <a:gd name="adj1" fmla="val 50000"/>
              <a:gd name="adj2" fmla="val 27525"/>
            </a:avLst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1" name="Freccia a destra 20"/>
          <p:cNvSpPr/>
          <p:nvPr/>
        </p:nvSpPr>
        <p:spPr>
          <a:xfrm flipH="1">
            <a:off x="6372200" y="2074522"/>
            <a:ext cx="2664296" cy="950383"/>
          </a:xfrm>
          <a:prstGeom prst="rightArrow">
            <a:avLst>
              <a:gd name="adj1" fmla="val 50000"/>
              <a:gd name="adj2" fmla="val 56687"/>
            </a:avLst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2" name="CasellaDiTesto 21"/>
          <p:cNvSpPr txBox="1"/>
          <p:nvPr/>
        </p:nvSpPr>
        <p:spPr>
          <a:xfrm>
            <a:off x="6660232" y="1231478"/>
            <a:ext cx="2434512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b="1" dirty="0"/>
              <a:t>ANESTETICI GENERALI</a:t>
            </a:r>
            <a:endParaRPr lang="it-IT" b="1" dirty="0">
              <a:latin typeface="+mn-lt"/>
            </a:endParaRPr>
          </a:p>
        </p:txBody>
      </p:sp>
      <p:sp>
        <p:nvSpPr>
          <p:cNvPr id="23" name="CasellaDiTesto 22"/>
          <p:cNvSpPr txBox="1"/>
          <p:nvPr/>
        </p:nvSpPr>
        <p:spPr>
          <a:xfrm>
            <a:off x="6660232" y="2348880"/>
            <a:ext cx="2434512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b="1" dirty="0"/>
              <a:t>ANALGESICI</a:t>
            </a:r>
            <a:endParaRPr lang="it-IT" b="1" dirty="0">
              <a:latin typeface="+mn-lt"/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6660232" y="4869160"/>
            <a:ext cx="243451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2000" b="1" dirty="0">
                <a:solidFill>
                  <a:srgbClr val="FF0000"/>
                </a:solidFill>
              </a:rPr>
              <a:t>ANESTETICI LOCALI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052736"/>
            <a:ext cx="4213453" cy="559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26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anestetici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340768"/>
            <a:ext cx="7776864" cy="529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76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14536"/>
            <a:ext cx="8686800" cy="838200"/>
          </a:xfrm>
        </p:spPr>
        <p:txBody>
          <a:bodyPr/>
          <a:lstStyle/>
          <a:p>
            <a:r>
              <a:rPr lang="it-IT" dirty="0"/>
              <a:t>ANESTETICI LOCALI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124745"/>
            <a:ext cx="8542784" cy="2232247"/>
          </a:xfrm>
        </p:spPr>
        <p:txBody>
          <a:bodyPr>
            <a:normAutofit/>
          </a:bodyPr>
          <a:lstStyle/>
          <a:p>
            <a:pPr algn="just"/>
            <a:r>
              <a:rPr lang="it-IT" sz="2400" dirty="0"/>
              <a:t>Bloccano reversibilmente la conduzione  dell’impulso nervoso a livello sia dei neuroni sensori che di quelli motori;</a:t>
            </a:r>
          </a:p>
          <a:p>
            <a:pPr algn="just"/>
            <a:r>
              <a:rPr lang="it-IT" sz="2400" dirty="0"/>
              <a:t>Perdita della sensazione dolorosa e difficoltà motorie;</a:t>
            </a:r>
          </a:p>
          <a:p>
            <a:pPr algn="just"/>
            <a:r>
              <a:rPr lang="it-IT" sz="2400" dirty="0"/>
              <a:t>Non determinano perdita di coscienza o compromissione delle funzioni vitali centrali.</a:t>
            </a:r>
          </a:p>
        </p:txBody>
      </p:sp>
      <p:pic>
        <p:nvPicPr>
          <p:cNvPr id="4" name="Picture 5" descr="http://s3.stliq.com/c/l/4/49/26923746_test-ingresso-medicina-le-domande-di-biologia-con-le-soluzioni-spiegate-commentate-domanda-1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29000"/>
            <a:ext cx="5606856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4267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Tipi di anestesia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340768"/>
            <a:ext cx="8515672" cy="518720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it-IT" dirty="0"/>
              <a:t>Anestesia di superficie: </a:t>
            </a:r>
            <a:r>
              <a:rPr lang="it-IT" sz="2400" dirty="0"/>
              <a:t>Il composto diffonde verso i recettori del dolore e verso le ramificazioni fini dei nervi sensitivi. Tale anestesia è limitata a: occhi, mucosa (bocca, bronchi, uretra, ano) e alle superfici della cute danneggiate.</a:t>
            </a:r>
            <a:endParaRPr lang="it-IT" dirty="0"/>
          </a:p>
          <a:p>
            <a:pPr algn="just"/>
            <a:r>
              <a:rPr lang="it-IT" dirty="0"/>
              <a:t>Anestesia di infiltrazione:</a:t>
            </a:r>
            <a:r>
              <a:rPr lang="it-IT" sz="2600" dirty="0"/>
              <a:t> </a:t>
            </a:r>
            <a:r>
              <a:rPr lang="it-IT" sz="2400" dirty="0"/>
              <a:t>Si inietta l'anestetico locale in più parti dell'organismo vicine tra loro. Si ottiene una diffusione attraverso i tessuti. Oltre ai terminali dei nervi sensitivi e alle fibre sottili,  vengono  bloccate  anche  le  fibre  nervose  più spesse. Tale  anestesia  è  utilizzata  in  odontoiatria  e  nelle operazioni chirurgiche di piccola entità.</a:t>
            </a:r>
          </a:p>
          <a:p>
            <a:pPr algn="just"/>
            <a:r>
              <a:rPr lang="it-IT" dirty="0"/>
              <a:t>Anestesia di conduzione: </a:t>
            </a:r>
            <a:r>
              <a:rPr lang="it-IT" sz="2400" dirty="0"/>
              <a:t>Il preparato viene iniettato nelle vicinanze di un tronco nervoso più grande. Viene reso insensibile al dolore un distretto periferico di dimensioni più grandi. Si utilizza nell'anestesia spinale, epidurale, intercostale</a:t>
            </a:r>
            <a:r>
              <a:rPr lang="it-IT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5719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Tipi di anestesia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268760"/>
            <a:ext cx="7956376" cy="532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16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MECCANISMO D’AZIONE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412776"/>
            <a:ext cx="8686800" cy="266692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dirty="0"/>
              <a:t>Sono ipotizzati diversi meccanismi:</a:t>
            </a:r>
          </a:p>
          <a:p>
            <a:r>
              <a:rPr lang="it-IT" dirty="0"/>
              <a:t>Azione diretta sui canali ionici</a:t>
            </a:r>
          </a:p>
          <a:p>
            <a:r>
              <a:rPr lang="it-IT" dirty="0"/>
              <a:t>Competizione con l’acetilcolina per i recettori colinergici</a:t>
            </a:r>
          </a:p>
          <a:p>
            <a:r>
              <a:rPr lang="it-IT" dirty="0"/>
              <a:t>Azione specifica sulla struttura della membrana</a:t>
            </a:r>
          </a:p>
        </p:txBody>
      </p:sp>
    </p:spTree>
    <p:extLst>
      <p:ext uri="{BB962C8B-B14F-4D97-AF65-F5344CB8AC3E}">
        <p14:creationId xmlns:p14="http://schemas.microsoft.com/office/powerpoint/2010/main" val="1552347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 descr="http://www.neurology.org/content/68/3/233/F1.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84784"/>
            <a:ext cx="6181725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483768" y="260648"/>
            <a:ext cx="36734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it-IT" sz="3200" b="1" dirty="0">
                <a:solidFill>
                  <a:srgbClr val="7030A0"/>
                </a:solidFill>
                <a:latin typeface="Calibri" charset="0"/>
              </a:rPr>
              <a:t>CANALI DEL Na</a:t>
            </a:r>
            <a:r>
              <a:rPr lang="it-IT" sz="3200" b="1" baseline="30000" dirty="0">
                <a:solidFill>
                  <a:srgbClr val="7030A0"/>
                </a:solidFill>
                <a:latin typeface="Calibri" charset="0"/>
              </a:rPr>
              <a:t>+</a:t>
            </a:r>
            <a:endParaRPr lang="it-IT" sz="3200" b="1" dirty="0">
              <a:solidFill>
                <a:srgbClr val="7030A0"/>
              </a:solidFill>
              <a:latin typeface="Calibri" charset="0"/>
            </a:endParaRPr>
          </a:p>
        </p:txBody>
      </p:sp>
      <p:sp>
        <p:nvSpPr>
          <p:cNvPr id="6" name="Rectangle 32"/>
          <p:cNvSpPr>
            <a:spLocks noChangeArrowheads="1"/>
          </p:cNvSpPr>
          <p:nvPr/>
        </p:nvSpPr>
        <p:spPr bwMode="auto">
          <a:xfrm>
            <a:off x="755576" y="5805264"/>
            <a:ext cx="79200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it-IT" dirty="0">
                <a:solidFill>
                  <a:srgbClr val="002060"/>
                </a:solidFill>
                <a:latin typeface="Calibri" charset="0"/>
              </a:rPr>
              <a:t>La </a:t>
            </a:r>
            <a:r>
              <a:rPr lang="it-IT" dirty="0" err="1">
                <a:solidFill>
                  <a:srgbClr val="002060"/>
                </a:solidFill>
                <a:latin typeface="Calibri" charset="0"/>
              </a:rPr>
              <a:t>subunità</a:t>
            </a:r>
            <a:r>
              <a:rPr lang="it-IT" dirty="0">
                <a:solidFill>
                  <a:srgbClr val="002060"/>
                </a:solidFill>
                <a:latin typeface="Calibri" charset="0"/>
              </a:rPr>
              <a:t> </a:t>
            </a:r>
            <a:r>
              <a:rPr lang="it-IT" dirty="0">
                <a:solidFill>
                  <a:srgbClr val="002060"/>
                </a:solidFill>
                <a:latin typeface="Calibri" charset="0"/>
                <a:sym typeface="Symbol" charset="0"/>
              </a:rPr>
              <a:t> è composta da una singola catena polipeptidica formata da 4 domini (I, II, III, IV); ciascun dominio contiene 6 segmenti </a:t>
            </a:r>
            <a:r>
              <a:rPr lang="it-IT" dirty="0" err="1">
                <a:solidFill>
                  <a:srgbClr val="002060"/>
                </a:solidFill>
                <a:latin typeface="Calibri" charset="0"/>
                <a:sym typeface="Symbol" charset="0"/>
              </a:rPr>
              <a:t>transmembranari</a:t>
            </a:r>
            <a:r>
              <a:rPr lang="it-IT" dirty="0">
                <a:solidFill>
                  <a:srgbClr val="002060"/>
                </a:solidFill>
                <a:latin typeface="Calibri" charset="0"/>
                <a:sym typeface="Symbol" charset="0"/>
              </a:rPr>
              <a:t> (S1-S6) che controllano l’attivazione, l’inattivazione e la selettività ionica del canale.</a:t>
            </a:r>
          </a:p>
        </p:txBody>
      </p:sp>
      <p:sp>
        <p:nvSpPr>
          <p:cNvPr id="8" name="Rettangolo 17"/>
          <p:cNvSpPr>
            <a:spLocks noChangeArrowheads="1"/>
          </p:cNvSpPr>
          <p:nvPr/>
        </p:nvSpPr>
        <p:spPr bwMode="auto">
          <a:xfrm>
            <a:off x="3779912" y="1052736"/>
            <a:ext cx="1563687" cy="4619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400" b="1" dirty="0" err="1">
                <a:solidFill>
                  <a:srgbClr val="7030A0"/>
                </a:solidFill>
                <a:latin typeface="Calibri" charset="0"/>
              </a:rPr>
              <a:t>subunità</a:t>
            </a:r>
            <a:r>
              <a:rPr lang="it-IT" sz="2400" b="1" dirty="0">
                <a:solidFill>
                  <a:srgbClr val="7030A0"/>
                </a:solidFill>
                <a:latin typeface="Calibri" charset="0"/>
              </a:rPr>
              <a:t> </a:t>
            </a:r>
            <a:r>
              <a:rPr lang="it-IT" sz="2400" b="1" dirty="0">
                <a:solidFill>
                  <a:srgbClr val="7030A0"/>
                </a:solidFill>
                <a:latin typeface="Calibri" charset="0"/>
                <a:sym typeface="Symbol" charset="0"/>
              </a:rPr>
              <a:t></a:t>
            </a:r>
            <a:endParaRPr lang="it-IT" sz="2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4732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611560" y="404664"/>
            <a:ext cx="8064500" cy="2492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  <a:defRPr/>
            </a:pPr>
            <a:r>
              <a:rPr lang="it-IT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I </a:t>
            </a:r>
            <a:r>
              <a:rPr lang="it-IT" b="1" cap="all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canali voltaggio-dipendenti</a:t>
            </a:r>
            <a:r>
              <a:rPr lang="it-IT" cap="all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 </a:t>
            </a:r>
            <a:r>
              <a:rPr lang="it-IT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sono caratterizzati da tre stati funzionali: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  <a:defRPr/>
            </a:pPr>
            <a:r>
              <a:rPr lang="it-IT" i="1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 -   </a:t>
            </a:r>
            <a:r>
              <a:rPr lang="it-IT" i="1" u="sng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a riposo</a:t>
            </a:r>
            <a:r>
              <a:rPr lang="it-IT" u="sng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:</a:t>
            </a:r>
            <a:r>
              <a:rPr lang="it-IT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  stato chiuso (prevale nei potenziali di riposo normali)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  <a:defRPr/>
            </a:pPr>
            <a:r>
              <a:rPr lang="it-IT" i="1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 -   </a:t>
            </a:r>
            <a:r>
              <a:rPr lang="it-IT" i="1" u="sng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attivato</a:t>
            </a:r>
            <a:r>
              <a:rPr lang="it-IT" u="sng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:</a:t>
            </a:r>
            <a:r>
              <a:rPr lang="it-IT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  stato aperto (promosso da una breve depolarizzazione)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  <a:defRPr/>
            </a:pPr>
            <a:r>
              <a:rPr lang="it-IT" i="1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 -  </a:t>
            </a:r>
            <a:r>
              <a:rPr lang="it-IT" i="1" u="sng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inattivato</a:t>
            </a:r>
            <a:r>
              <a:rPr lang="it-IT" u="sng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:</a:t>
            </a:r>
            <a:r>
              <a:rPr lang="it-IT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 stato di blocco (risulta dalla chiusura del canale da parte di una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  <a:defRPr/>
            </a:pPr>
            <a:r>
              <a:rPr lang="it-IT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                       componente pieghevole della porzione intracellulare della proteina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  <a:defRPr/>
            </a:pPr>
            <a:r>
              <a:rPr lang="it-IT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                       costituente il canale).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  <a:defRPr/>
            </a:pPr>
            <a:endParaRPr lang="it-IT" dirty="0">
              <a:solidFill>
                <a:srgbClr val="002060"/>
              </a:solidFill>
              <a:latin typeface="+mn-lt"/>
              <a:ea typeface="+mn-ea"/>
              <a:cs typeface="Arial" charset="0"/>
            </a:endParaRPr>
          </a:p>
        </p:txBody>
      </p:sp>
      <p:grpSp>
        <p:nvGrpSpPr>
          <p:cNvPr id="6" name="Gruppo 30"/>
          <p:cNvGrpSpPr>
            <a:grpSpLocks/>
          </p:cNvGrpSpPr>
          <p:nvPr/>
        </p:nvGrpSpPr>
        <p:grpSpPr bwMode="auto">
          <a:xfrm>
            <a:off x="1475656" y="2996952"/>
            <a:ext cx="6408712" cy="2808288"/>
            <a:chOff x="1259632" y="2420888"/>
            <a:chExt cx="6120680" cy="2808312"/>
          </a:xfrm>
        </p:grpSpPr>
        <p:grpSp>
          <p:nvGrpSpPr>
            <p:cNvPr id="7" name="Gruppo 12"/>
            <p:cNvGrpSpPr>
              <a:grpSpLocks/>
            </p:cNvGrpSpPr>
            <p:nvPr/>
          </p:nvGrpSpPr>
          <p:grpSpPr bwMode="auto">
            <a:xfrm>
              <a:off x="1259632" y="2420888"/>
              <a:ext cx="6120680" cy="2808312"/>
              <a:chOff x="1475656" y="2492896"/>
              <a:chExt cx="5760640" cy="2592288"/>
            </a:xfrm>
          </p:grpSpPr>
          <p:pic>
            <p:nvPicPr>
              <p:cNvPr id="16" name="Picture 2" descr="http://howmed.net/wp-content/uploads/2012/07/generation-of-action-potential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6008" b="14818"/>
              <a:stretch>
                <a:fillRect/>
              </a:stretch>
            </p:blipFill>
            <p:spPr bwMode="auto">
              <a:xfrm>
                <a:off x="1619672" y="2492896"/>
                <a:ext cx="5542185" cy="25202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" name="Triangolo isoscele 8"/>
              <p:cNvSpPr/>
              <p:nvPr/>
            </p:nvSpPr>
            <p:spPr>
              <a:xfrm rot="5400000">
                <a:off x="2519474" y="3968666"/>
                <a:ext cx="720975" cy="1368451"/>
              </a:xfrm>
              <a:prstGeom prst="triangle">
                <a:avLst>
                  <a:gd name="adj" fmla="val 44810"/>
                </a:avLst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t-IT"/>
              </a:p>
            </p:txBody>
          </p:sp>
          <p:sp>
            <p:nvSpPr>
              <p:cNvPr id="18" name="Rettangolo 9"/>
              <p:cNvSpPr/>
              <p:nvPr/>
            </p:nvSpPr>
            <p:spPr>
              <a:xfrm>
                <a:off x="1475656" y="4437478"/>
                <a:ext cx="1656781" cy="64770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t-IT"/>
              </a:p>
            </p:txBody>
          </p:sp>
          <p:sp>
            <p:nvSpPr>
              <p:cNvPr id="19" name="Rettangolo 10"/>
              <p:cNvSpPr/>
              <p:nvPr/>
            </p:nvSpPr>
            <p:spPr>
              <a:xfrm>
                <a:off x="5867845" y="4166380"/>
                <a:ext cx="1368451" cy="64770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t-IT"/>
              </a:p>
            </p:txBody>
          </p:sp>
        </p:grpSp>
        <p:sp>
          <p:nvSpPr>
            <p:cNvPr id="8" name="Rettangolo 13"/>
            <p:cNvSpPr/>
            <p:nvPr/>
          </p:nvSpPr>
          <p:spPr>
            <a:xfrm>
              <a:off x="3158059" y="4895822"/>
              <a:ext cx="2088904" cy="307978"/>
            </a:xfrm>
            <a:prstGeom prst="rect">
              <a:avLst/>
            </a:prstGeom>
            <a:solidFill>
              <a:schemeClr val="bg1"/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it-IT" sz="1400" b="1" cap="all" dirty="0">
                  <a:solidFill>
                    <a:schemeClr val="accent6">
                      <a:lumMod val="75000"/>
                    </a:schemeClr>
                  </a:solidFill>
                  <a:latin typeface="+mj-lt"/>
                  <a:ea typeface="+mn-ea"/>
                  <a:cs typeface="Arial" charset="0"/>
                </a:rPr>
                <a:t>Periodo refrattario</a:t>
              </a:r>
            </a:p>
          </p:txBody>
        </p:sp>
        <p:sp>
          <p:nvSpPr>
            <p:cNvPr id="9" name="Rettangolo 14"/>
            <p:cNvSpPr/>
            <p:nvPr/>
          </p:nvSpPr>
          <p:spPr>
            <a:xfrm>
              <a:off x="1907256" y="3808375"/>
              <a:ext cx="1007943" cy="523879"/>
            </a:xfrm>
            <a:prstGeom prst="rect">
              <a:avLst/>
            </a:prstGeom>
            <a:solidFill>
              <a:schemeClr val="bg1"/>
            </a:solidFill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it-IT" sz="1400" b="1" cap="all" dirty="0">
                  <a:solidFill>
                    <a:schemeClr val="accent6">
                      <a:lumMod val="75000"/>
                    </a:schemeClr>
                  </a:solidFill>
                  <a:latin typeface="+mj-lt"/>
                  <a:ea typeface="+mn-ea"/>
                  <a:cs typeface="Arial" charset="0"/>
                </a:rPr>
                <a:t>a riposo (chiuso)</a:t>
              </a:r>
            </a:p>
          </p:txBody>
        </p:sp>
        <p:sp>
          <p:nvSpPr>
            <p:cNvPr id="10" name="Rettangolo 15"/>
            <p:cNvSpPr/>
            <p:nvPr/>
          </p:nvSpPr>
          <p:spPr>
            <a:xfrm>
              <a:off x="3646951" y="3962364"/>
              <a:ext cx="780958" cy="522291"/>
            </a:xfrm>
            <a:prstGeom prst="rect">
              <a:avLst/>
            </a:prstGeom>
            <a:solidFill>
              <a:schemeClr val="bg1"/>
            </a:solidFill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it-IT" sz="1400" b="1" cap="all" dirty="0">
                  <a:solidFill>
                    <a:srgbClr val="7030A0"/>
                  </a:solidFill>
                  <a:latin typeface="+mj-lt"/>
                  <a:ea typeface="+mn-ea"/>
                  <a:cs typeface="Arial" charset="0"/>
                </a:rPr>
                <a:t>aperto</a:t>
              </a:r>
            </a:p>
            <a:p>
              <a:pPr>
                <a:defRPr/>
              </a:pPr>
              <a:endParaRPr lang="it-IT" sz="1400" b="1" cap="all" dirty="0">
                <a:solidFill>
                  <a:srgbClr val="7030A0"/>
                </a:solidFill>
                <a:latin typeface="+mj-lt"/>
                <a:ea typeface="+mn-ea"/>
                <a:cs typeface="Arial" charset="0"/>
              </a:endParaRPr>
            </a:p>
          </p:txBody>
        </p:sp>
        <p:sp>
          <p:nvSpPr>
            <p:cNvPr id="11" name="Rettangolo 16"/>
            <p:cNvSpPr/>
            <p:nvPr/>
          </p:nvSpPr>
          <p:spPr>
            <a:xfrm>
              <a:off x="5364424" y="3968714"/>
              <a:ext cx="1152389" cy="307978"/>
            </a:xfrm>
            <a:prstGeom prst="rect">
              <a:avLst/>
            </a:prstGeom>
            <a:solidFill>
              <a:schemeClr val="bg1"/>
            </a:solidFill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it-IT" sz="1400" b="1" cap="all" dirty="0">
                  <a:solidFill>
                    <a:schemeClr val="accent6">
                      <a:lumMod val="75000"/>
                    </a:schemeClr>
                  </a:solidFill>
                  <a:latin typeface="+mj-lt"/>
                  <a:ea typeface="+mn-ea"/>
                  <a:cs typeface="Arial" charset="0"/>
                </a:rPr>
                <a:t>inattivato</a:t>
              </a:r>
            </a:p>
          </p:txBody>
        </p:sp>
        <p:cxnSp>
          <p:nvCxnSpPr>
            <p:cNvPr id="12" name="Connettore 1 21"/>
            <p:cNvCxnSpPr/>
            <p:nvPr/>
          </p:nvCxnSpPr>
          <p:spPr>
            <a:xfrm flipH="1">
              <a:off x="3996160" y="4365593"/>
              <a:ext cx="1655567" cy="503241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ttore 1 22"/>
            <p:cNvCxnSpPr/>
            <p:nvPr/>
          </p:nvCxnSpPr>
          <p:spPr>
            <a:xfrm flipH="1" flipV="1">
              <a:off x="2646944" y="4356068"/>
              <a:ext cx="1368264" cy="504829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ttore 2 26"/>
            <p:cNvCxnSpPr/>
            <p:nvPr/>
          </p:nvCxnSpPr>
          <p:spPr>
            <a:xfrm flipV="1">
              <a:off x="2889802" y="4149691"/>
              <a:ext cx="736513" cy="1587"/>
            </a:xfrm>
            <a:prstGeom prst="straightConnector1">
              <a:avLst/>
            </a:prstGeom>
            <a:ln w="57150">
              <a:solidFill>
                <a:schemeClr val="accent4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ttore 2 28"/>
            <p:cNvCxnSpPr/>
            <p:nvPr/>
          </p:nvCxnSpPr>
          <p:spPr>
            <a:xfrm flipV="1">
              <a:off x="4410448" y="4149691"/>
              <a:ext cx="792070" cy="1587"/>
            </a:xfrm>
            <a:prstGeom prst="straightConnector1">
              <a:avLst/>
            </a:prstGeom>
            <a:ln w="57150">
              <a:solidFill>
                <a:schemeClr val="accent4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31"/>
          <p:cNvSpPr>
            <a:spLocks noChangeArrowheads="1"/>
          </p:cNvSpPr>
          <p:nvPr/>
        </p:nvSpPr>
        <p:spPr bwMode="auto">
          <a:xfrm>
            <a:off x="683568" y="5949280"/>
            <a:ext cx="79200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it-IT" dirty="0">
                <a:solidFill>
                  <a:srgbClr val="002060"/>
                </a:solidFill>
                <a:latin typeface="Calibri" charset="0"/>
              </a:rPr>
              <a:t>Al termine del potenziale d'azione, molti canali del sodio si trovano nello stato inattivato e la membrana è temporaneamente </a:t>
            </a:r>
            <a:r>
              <a:rPr lang="it-IT" b="1" dirty="0">
                <a:solidFill>
                  <a:srgbClr val="002060"/>
                </a:solidFill>
                <a:latin typeface="Calibri" charset="0"/>
              </a:rPr>
              <a:t>refrattaria</a:t>
            </a:r>
            <a:r>
              <a:rPr lang="it-IT" dirty="0">
                <a:solidFill>
                  <a:srgbClr val="002060"/>
                </a:solidFill>
                <a:latin typeface="Calibri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7870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9"/>
          <p:cNvSpPr/>
          <p:nvPr/>
        </p:nvSpPr>
        <p:spPr>
          <a:xfrm>
            <a:off x="755576" y="908720"/>
            <a:ext cx="7632700" cy="10779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just">
              <a:defRPr/>
            </a:pPr>
            <a:r>
              <a:rPr lang="it-IT" sz="1600" dirty="0">
                <a:solidFill>
                  <a:srgbClr val="002060"/>
                </a:solidFill>
                <a:latin typeface="Calibri" charset="0"/>
                <a:cs typeface="Arial" charset="0"/>
              </a:rPr>
              <a:t>I farmaci che bloccano i canali del sodio (farmaci antiepilettici, farmaci antiaritmici e anestetici locali) mostrano generalmente </a:t>
            </a:r>
            <a:r>
              <a:rPr lang="it-IT" sz="1600" b="1" i="1" dirty="0">
                <a:solidFill>
                  <a:srgbClr val="002060"/>
                </a:solidFill>
                <a:latin typeface="Calibri" charset="0"/>
                <a:cs typeface="Arial" charset="0"/>
              </a:rPr>
              <a:t>un'affinità selettiva per uno degli stati funzionali del canale</a:t>
            </a:r>
            <a:r>
              <a:rPr lang="it-IT" sz="1600" dirty="0">
                <a:solidFill>
                  <a:srgbClr val="002060"/>
                </a:solidFill>
                <a:latin typeface="Calibri" charset="0"/>
                <a:cs typeface="Arial" charset="0"/>
              </a:rPr>
              <a:t>, e in presenza di queste sostanze viene aumentata la proporzione di canali che si trovano nello stato di alta affinità. 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835150" y="115888"/>
            <a:ext cx="47529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it-IT" sz="2800" b="1" dirty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ea typeface="+mn-ea"/>
                <a:cs typeface="Arial" charset="0"/>
              </a:rPr>
              <a:t>FARMACI e CANALI DEL </a:t>
            </a:r>
            <a:r>
              <a:rPr lang="it-IT" sz="2800" b="1" dirty="0" err="1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ea typeface="+mn-ea"/>
                <a:cs typeface="Arial" charset="0"/>
              </a:rPr>
              <a:t>Na</a:t>
            </a:r>
            <a:r>
              <a:rPr lang="it-IT" sz="2800" b="1" baseline="30000" dirty="0" err="1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ea typeface="+mn-ea"/>
                <a:cs typeface="Arial" charset="0"/>
              </a:rPr>
              <a:t>+</a:t>
            </a:r>
            <a:endParaRPr lang="it-IT" sz="28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  <a:ea typeface="+mn-ea"/>
              <a:cs typeface="Arial" charset="0"/>
            </a:endParaRPr>
          </a:p>
        </p:txBody>
      </p:sp>
      <p:cxnSp>
        <p:nvCxnSpPr>
          <p:cNvPr id="6" name="Connettore 1 11"/>
          <p:cNvCxnSpPr/>
          <p:nvPr/>
        </p:nvCxnSpPr>
        <p:spPr>
          <a:xfrm>
            <a:off x="1116013" y="620713"/>
            <a:ext cx="6696075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ttangolo 12"/>
          <p:cNvSpPr/>
          <p:nvPr/>
        </p:nvSpPr>
        <p:spPr>
          <a:xfrm>
            <a:off x="827584" y="5373216"/>
            <a:ext cx="7632700" cy="12001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algn="just">
              <a:defRPr/>
            </a:pPr>
            <a:r>
              <a:rPr lang="it-IT" dirty="0">
                <a:solidFill>
                  <a:schemeClr val="bg2"/>
                </a:solidFill>
                <a:latin typeface="Calibri"/>
                <a:ea typeface="+mn-ea"/>
                <a:cs typeface="Arial" charset="0"/>
              </a:rPr>
              <a:t>Molti dei farmaci che bloccano i canali del sodio a pH fisiologico sono di tipo cationico e sono quindi influenzati dal gradiente di voltaggio esistente a livello della membrana cellulare; di conseguenza la loro azione di blocco viene </a:t>
            </a:r>
            <a:r>
              <a:rPr lang="it-IT" b="1" i="1" dirty="0">
                <a:solidFill>
                  <a:schemeClr val="bg2"/>
                </a:solidFill>
                <a:latin typeface="Calibri"/>
                <a:ea typeface="+mn-ea"/>
                <a:cs typeface="Arial" charset="0"/>
              </a:rPr>
              <a:t>favorita dalla depolarizzazione. </a:t>
            </a:r>
            <a:endParaRPr lang="it-IT" b="1" i="1" dirty="0">
              <a:solidFill>
                <a:schemeClr val="bg2"/>
              </a:solidFill>
              <a:ea typeface="+mn-ea"/>
              <a:cs typeface="Arial" charset="0"/>
            </a:endParaRPr>
          </a:p>
        </p:txBody>
      </p:sp>
      <p:sp>
        <p:nvSpPr>
          <p:cNvPr id="8" name="Rettangolo 13"/>
          <p:cNvSpPr/>
          <p:nvPr/>
        </p:nvSpPr>
        <p:spPr>
          <a:xfrm>
            <a:off x="755576" y="2708920"/>
            <a:ext cx="7632700" cy="17541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just">
              <a:defRPr/>
            </a:pPr>
            <a:r>
              <a:rPr lang="it-IT" dirty="0">
                <a:solidFill>
                  <a:srgbClr val="002060"/>
                </a:solidFill>
                <a:latin typeface="Calibri" charset="0"/>
                <a:cs typeface="Arial" charset="0"/>
              </a:rPr>
              <a:t>In questo tipo di blocco il legame dei farmaci aumenta in relazione all'aumento della frequenza di scarica dei potenziali d'azione, che è in stretta relazione al numero di canali in stato di inattivazione e, perciò, sensibili al farmaco. </a:t>
            </a:r>
          </a:p>
          <a:p>
            <a:pPr algn="just">
              <a:defRPr/>
            </a:pPr>
            <a:r>
              <a:rPr lang="it-IT" dirty="0">
                <a:solidFill>
                  <a:srgbClr val="002060"/>
                </a:solidFill>
                <a:latin typeface="Calibri" charset="0"/>
                <a:cs typeface="Arial" charset="0"/>
              </a:rPr>
              <a:t>I farmaci in grado di legarsi più fortemente quando il canale è nello </a:t>
            </a:r>
            <a:r>
              <a:rPr lang="it-IT" b="1" i="1" dirty="0">
                <a:solidFill>
                  <a:srgbClr val="002060"/>
                </a:solidFill>
                <a:latin typeface="Calibri" charset="0"/>
                <a:cs typeface="Arial" charset="0"/>
              </a:rPr>
              <a:t>stato inattivato prolungano il periodo refrattario </a:t>
            </a:r>
            <a:r>
              <a:rPr lang="it-IT" dirty="0">
                <a:solidFill>
                  <a:srgbClr val="002060"/>
                </a:solidFill>
                <a:latin typeface="Calibri" charset="0"/>
                <a:cs typeface="Arial" charset="0"/>
              </a:rPr>
              <a:t>e riducono la frequenza massima di generazione dei potenziali d'azione. </a:t>
            </a:r>
          </a:p>
        </p:txBody>
      </p:sp>
      <p:sp>
        <p:nvSpPr>
          <p:cNvPr id="9" name="CasellaDiTesto 6"/>
          <p:cNvSpPr txBox="1"/>
          <p:nvPr/>
        </p:nvSpPr>
        <p:spPr>
          <a:xfrm>
            <a:off x="3059832" y="2204864"/>
            <a:ext cx="27305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BLOCCO USO-DIPENDENTE</a:t>
            </a:r>
          </a:p>
        </p:txBody>
      </p:sp>
      <p:sp>
        <p:nvSpPr>
          <p:cNvPr id="10" name="CasellaDiTesto 7"/>
          <p:cNvSpPr txBox="1"/>
          <p:nvPr/>
        </p:nvSpPr>
        <p:spPr>
          <a:xfrm>
            <a:off x="2843808" y="4869160"/>
            <a:ext cx="34274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BLOCCO VOLTAGGIO-DIPENDENTE</a:t>
            </a:r>
          </a:p>
        </p:txBody>
      </p:sp>
    </p:spTree>
    <p:extLst>
      <p:ext uri="{BB962C8B-B14F-4D97-AF65-F5344CB8AC3E}">
        <p14:creationId xmlns:p14="http://schemas.microsoft.com/office/powerpoint/2010/main" val="2012368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sz="3100" dirty="0"/>
              <a:t>MECCANISMO D’AZIONE: </a:t>
            </a:r>
            <a:r>
              <a:rPr lang="it-IT" sz="2700" dirty="0"/>
              <a:t>Azione diretta sui canali ionici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3501008"/>
            <a:ext cx="8686800" cy="2666926"/>
          </a:xfrm>
        </p:spPr>
        <p:txBody>
          <a:bodyPr>
            <a:normAutofit/>
          </a:bodyPr>
          <a:lstStyle/>
          <a:p>
            <a:r>
              <a:rPr lang="it-IT" sz="2800" dirty="0"/>
              <a:t>Legame reversibile con i canali del Na</a:t>
            </a:r>
            <a:r>
              <a:rPr lang="it-IT" sz="2800" baseline="30000" dirty="0"/>
              <a:t> +</a:t>
            </a:r>
            <a:r>
              <a:rPr lang="it-IT" sz="2800" dirty="0"/>
              <a:t>; </a:t>
            </a:r>
          </a:p>
          <a:p>
            <a:r>
              <a:rPr lang="it-IT" sz="2800" dirty="0"/>
              <a:t>Riduzione del flusso di Na</a:t>
            </a:r>
            <a:r>
              <a:rPr lang="it-IT" sz="2800" baseline="30000" dirty="0"/>
              <a:t>+</a:t>
            </a:r>
            <a:r>
              <a:rPr lang="it-IT" sz="2800" dirty="0"/>
              <a:t> nella cellula;</a:t>
            </a:r>
          </a:p>
          <a:p>
            <a:r>
              <a:rPr lang="it-IT" sz="2800" dirty="0"/>
              <a:t>Blocco dei potenziali d’azione;</a:t>
            </a:r>
          </a:p>
          <a:p>
            <a:r>
              <a:rPr lang="it-IT" sz="2800" dirty="0"/>
              <a:t>Diminuzione della eccitabilità nervosa.</a:t>
            </a: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24744"/>
            <a:ext cx="5643563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467544" y="5733256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Legame dell’anestetico al canale aperto o attivato</a:t>
            </a:r>
            <a:endParaRPr lang="en-US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67544" y="623731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Legame dell’anestetico al canale chiuso o inattivo</a:t>
            </a:r>
            <a:endParaRPr lang="en-US" dirty="0"/>
          </a:p>
        </p:txBody>
      </p:sp>
      <p:sp>
        <p:nvSpPr>
          <p:cNvPr id="7" name="Freccia a destra 6"/>
          <p:cNvSpPr/>
          <p:nvPr/>
        </p:nvSpPr>
        <p:spPr>
          <a:xfrm>
            <a:off x="5724128" y="5795972"/>
            <a:ext cx="432048" cy="2973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ccia a destra 7"/>
          <p:cNvSpPr/>
          <p:nvPr/>
        </p:nvSpPr>
        <p:spPr>
          <a:xfrm>
            <a:off x="5724128" y="6300028"/>
            <a:ext cx="432048" cy="2973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6300192" y="573325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/>
              <a:t>INIBIZIONE FASICA</a:t>
            </a:r>
            <a:endParaRPr lang="en-US" b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6300192" y="623731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/>
              <a:t>INIBIZIONE TONICA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09002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0" t="2388" r="62549" b="54271"/>
          <a:stretch>
            <a:fillRect/>
          </a:stretch>
        </p:blipFill>
        <p:spPr bwMode="auto">
          <a:xfrm>
            <a:off x="883717" y="4654004"/>
            <a:ext cx="15843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82"/>
          <a:stretch>
            <a:fillRect/>
          </a:stretch>
        </p:blipFill>
        <p:spPr bwMode="auto">
          <a:xfrm>
            <a:off x="899592" y="1556792"/>
            <a:ext cx="3132137" cy="299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Line 23"/>
          <p:cNvSpPr>
            <a:spLocks noChangeShapeType="1"/>
          </p:cNvSpPr>
          <p:nvPr/>
        </p:nvSpPr>
        <p:spPr bwMode="auto">
          <a:xfrm flipV="1">
            <a:off x="1547292" y="2996654"/>
            <a:ext cx="574675" cy="165735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Line 24"/>
          <p:cNvSpPr>
            <a:spLocks noChangeShapeType="1"/>
          </p:cNvSpPr>
          <p:nvPr/>
        </p:nvSpPr>
        <p:spPr bwMode="auto">
          <a:xfrm flipH="1" flipV="1">
            <a:off x="2483917" y="3717379"/>
            <a:ext cx="431800" cy="10080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Line 25"/>
          <p:cNvSpPr>
            <a:spLocks noChangeShapeType="1"/>
          </p:cNvSpPr>
          <p:nvPr/>
        </p:nvSpPr>
        <p:spPr bwMode="auto">
          <a:xfrm flipH="1" flipV="1">
            <a:off x="3015729" y="3414167"/>
            <a:ext cx="44450" cy="13112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" name="Group 28"/>
          <p:cNvGrpSpPr>
            <a:grpSpLocks/>
          </p:cNvGrpSpPr>
          <p:nvPr/>
        </p:nvGrpSpPr>
        <p:grpSpPr bwMode="auto">
          <a:xfrm>
            <a:off x="2483917" y="4654004"/>
            <a:ext cx="1584325" cy="1296988"/>
            <a:chOff x="4604" y="2922"/>
            <a:chExt cx="998" cy="817"/>
          </a:xfrm>
        </p:grpSpPr>
        <p:sp>
          <p:nvSpPr>
            <p:cNvPr id="20" name="Rectangle 27"/>
            <p:cNvSpPr>
              <a:spLocks noChangeArrowheads="1"/>
            </p:cNvSpPr>
            <p:nvPr/>
          </p:nvSpPr>
          <p:spPr bwMode="auto">
            <a:xfrm>
              <a:off x="4604" y="2922"/>
              <a:ext cx="998" cy="81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charset="0"/>
              </a:endParaRPr>
            </a:p>
          </p:txBody>
        </p:sp>
        <p:pic>
          <p:nvPicPr>
            <p:cNvPr id="21" name="Picture 2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43" t="43289" r="66003" b="23024"/>
            <a:stretch>
              <a:fillRect/>
            </a:stretch>
          </p:blipFill>
          <p:spPr bwMode="auto">
            <a:xfrm>
              <a:off x="4694" y="2976"/>
              <a:ext cx="862" cy="6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" name="Rettangolo 13"/>
          <p:cNvSpPr/>
          <p:nvPr/>
        </p:nvSpPr>
        <p:spPr>
          <a:xfrm>
            <a:off x="4787379" y="4220617"/>
            <a:ext cx="3455988" cy="12017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just">
              <a:defRPr/>
            </a:pPr>
            <a:r>
              <a:rPr lang="it-IT" dirty="0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Gli anestetici locali si legano al canale del sodio sul versante interno, che raggiungono dal lato </a:t>
            </a:r>
            <a:r>
              <a:rPr lang="it-IT" dirty="0" err="1">
                <a:solidFill>
                  <a:srgbClr val="002060"/>
                </a:solidFill>
                <a:latin typeface="+mn-lt"/>
                <a:ea typeface="+mn-ea"/>
                <a:cs typeface="Arial" charset="0"/>
              </a:rPr>
              <a:t>intracitoplasmatico</a:t>
            </a:r>
            <a:endParaRPr lang="it-IT" dirty="0">
              <a:solidFill>
                <a:srgbClr val="002060"/>
              </a:solidFill>
              <a:latin typeface="+mn-lt"/>
              <a:ea typeface="+mn-ea"/>
              <a:cs typeface="Arial" charset="0"/>
            </a:endParaRPr>
          </a:p>
        </p:txBody>
      </p:sp>
      <p:sp>
        <p:nvSpPr>
          <p:cNvPr id="23" name="Rettangolo 14"/>
          <p:cNvSpPr/>
          <p:nvPr/>
        </p:nvSpPr>
        <p:spPr>
          <a:xfrm>
            <a:off x="4787379" y="2133054"/>
            <a:ext cx="3455988" cy="147796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algn="just">
              <a:defRPr/>
            </a:pPr>
            <a:r>
              <a:rPr lang="it-IT">
                <a:solidFill>
                  <a:schemeClr val="bg2"/>
                </a:solidFill>
                <a:latin typeface="Calibri" charset="0"/>
                <a:cs typeface="Arial" charset="0"/>
              </a:rPr>
              <a:t>Il </a:t>
            </a:r>
            <a:r>
              <a:rPr lang="it-IT" b="1" i="1">
                <a:solidFill>
                  <a:schemeClr val="bg2"/>
                </a:solidFill>
                <a:latin typeface="Calibri" charset="0"/>
                <a:cs typeface="Arial" charset="0"/>
              </a:rPr>
              <a:t>legame</a:t>
            </a:r>
            <a:r>
              <a:rPr lang="it-IT">
                <a:solidFill>
                  <a:schemeClr val="bg2"/>
                </a:solidFill>
                <a:latin typeface="Calibri" charset="0"/>
                <a:cs typeface="Arial" charset="0"/>
              </a:rPr>
              <a:t> degli anestetici locali è influenzato dal gradiente di voltaggio esistente a livello della membrana cellulare e </a:t>
            </a:r>
            <a:r>
              <a:rPr lang="it-IT" b="1" i="1">
                <a:solidFill>
                  <a:schemeClr val="bg2"/>
                </a:solidFill>
                <a:latin typeface="Calibri" charset="0"/>
                <a:cs typeface="Arial" charset="0"/>
              </a:rPr>
              <a:t>favorito dalla depolarizzazione</a:t>
            </a:r>
          </a:p>
        </p:txBody>
      </p:sp>
      <p:sp>
        <p:nvSpPr>
          <p:cNvPr id="24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sz="3100" dirty="0"/>
              <a:t>MECCANISMO D’AZIONE: </a:t>
            </a:r>
            <a:r>
              <a:rPr lang="it-IT" sz="2700" dirty="0"/>
              <a:t>Azione diretta sui canali ionici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43378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107504" y="4422775"/>
            <a:ext cx="8218488" cy="2435225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it-IT" dirty="0"/>
              <a:t>Gli anestetici locali si legano nel proprio sito (interno al canale) nella forma ionizzata [BH</a:t>
            </a:r>
            <a:r>
              <a:rPr lang="it-IT" baseline="30000" dirty="0"/>
              <a:t>+</a:t>
            </a:r>
            <a:r>
              <a:rPr lang="it-IT" dirty="0"/>
              <a:t>]: si ipotizza che la carica positiva agisca da barriera elettrostatica al messaggio degli Na</a:t>
            </a:r>
            <a:r>
              <a:rPr lang="it-IT" baseline="30000" dirty="0"/>
              <a:t>+</a:t>
            </a:r>
            <a:r>
              <a:rPr lang="it-IT" dirty="0"/>
              <a:t>;</a:t>
            </a:r>
          </a:p>
          <a:p>
            <a:pPr algn="just"/>
            <a:r>
              <a:rPr lang="it-IT" dirty="0"/>
              <a:t>[BH</a:t>
            </a:r>
            <a:r>
              <a:rPr lang="it-IT" baseline="30000" dirty="0"/>
              <a:t>+</a:t>
            </a:r>
            <a:r>
              <a:rPr lang="it-IT" dirty="0"/>
              <a:t>] raggiungono il sito di legame attraverso il canale (che deve quindi essere aperto) mentre [B] diffondono attraverso la membrana.</a:t>
            </a:r>
          </a:p>
          <a:p>
            <a:endParaRPr lang="it-IT" dirty="0"/>
          </a:p>
        </p:txBody>
      </p:sp>
      <p:grpSp>
        <p:nvGrpSpPr>
          <p:cNvPr id="4" name="Gruppo 24"/>
          <p:cNvGrpSpPr>
            <a:grpSpLocks/>
          </p:cNvGrpSpPr>
          <p:nvPr/>
        </p:nvGrpSpPr>
        <p:grpSpPr bwMode="auto">
          <a:xfrm>
            <a:off x="251520" y="1124744"/>
            <a:ext cx="4880563" cy="3071812"/>
            <a:chOff x="285720" y="1643050"/>
            <a:chExt cx="4880564" cy="3071834"/>
          </a:xfrm>
        </p:grpSpPr>
        <p:sp>
          <p:nvSpPr>
            <p:cNvPr id="5" name="Ovale 4"/>
            <p:cNvSpPr/>
            <p:nvPr/>
          </p:nvSpPr>
          <p:spPr>
            <a:xfrm>
              <a:off x="2000220" y="4214818"/>
              <a:ext cx="500062" cy="500066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6" name="Ovale 5"/>
            <p:cNvSpPr/>
            <p:nvPr/>
          </p:nvSpPr>
          <p:spPr>
            <a:xfrm>
              <a:off x="3357532" y="4214818"/>
              <a:ext cx="571500" cy="500066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635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7652"/>
            <a:stretch/>
          </p:blipFill>
          <p:spPr bwMode="auto">
            <a:xfrm>
              <a:off x="285720" y="2357430"/>
              <a:ext cx="4880564" cy="1609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CasellaDiTesto 7"/>
            <p:cNvSpPr txBox="1"/>
            <p:nvPr/>
          </p:nvSpPr>
          <p:spPr>
            <a:xfrm>
              <a:off x="2004982" y="4214818"/>
              <a:ext cx="819150" cy="4000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sz="2000" b="1" dirty="0">
                  <a:latin typeface="+mn-lt"/>
                </a:rPr>
                <a:t>B + </a:t>
              </a:r>
              <a:r>
                <a:rPr lang="it-IT" sz="2000" b="1" dirty="0" err="1">
                  <a:latin typeface="+mn-lt"/>
                </a:rPr>
                <a:t>H</a:t>
              </a:r>
              <a:r>
                <a:rPr lang="it-IT" sz="2000" b="1" baseline="30000" dirty="0" err="1">
                  <a:latin typeface="+mn-lt"/>
                </a:rPr>
                <a:t>+</a:t>
              </a:r>
              <a:endParaRPr lang="it-IT" sz="2000" b="1" baseline="30000" dirty="0">
                <a:latin typeface="+mn-lt"/>
              </a:endParaRPr>
            </a:p>
          </p:txBody>
        </p:sp>
        <p:grpSp>
          <p:nvGrpSpPr>
            <p:cNvPr id="9" name="Gruppo 11"/>
            <p:cNvGrpSpPr>
              <a:grpSpLocks/>
            </p:cNvGrpSpPr>
            <p:nvPr/>
          </p:nvGrpSpPr>
          <p:grpSpPr bwMode="auto">
            <a:xfrm>
              <a:off x="2861783" y="4378360"/>
              <a:ext cx="428628" cy="73026"/>
              <a:chOff x="4929190" y="4643446"/>
              <a:chExt cx="428628" cy="73026"/>
            </a:xfrm>
          </p:grpSpPr>
          <p:cxnSp>
            <p:nvCxnSpPr>
              <p:cNvPr id="20" name="Connettore 2 19"/>
              <p:cNvCxnSpPr/>
              <p:nvPr/>
            </p:nvCxnSpPr>
            <p:spPr>
              <a:xfrm>
                <a:off x="4929639" y="4643418"/>
                <a:ext cx="428625" cy="158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Connettore 2 20"/>
              <p:cNvCxnSpPr/>
              <p:nvPr/>
            </p:nvCxnSpPr>
            <p:spPr>
              <a:xfrm flipH="1">
                <a:off x="4929639" y="4714857"/>
                <a:ext cx="428625" cy="1587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CasellaDiTesto 9"/>
            <p:cNvSpPr txBox="1"/>
            <p:nvPr/>
          </p:nvSpPr>
          <p:spPr>
            <a:xfrm>
              <a:off x="3357532" y="4214818"/>
              <a:ext cx="576263" cy="4000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sz="2000" b="1" dirty="0" err="1">
                  <a:latin typeface="+mn-lt"/>
                </a:rPr>
                <a:t>BH</a:t>
              </a:r>
              <a:r>
                <a:rPr lang="it-IT" sz="2000" b="1" baseline="30000" dirty="0" err="1">
                  <a:latin typeface="+mn-lt"/>
                </a:rPr>
                <a:t>+</a:t>
              </a:r>
              <a:endParaRPr lang="it-IT" sz="2000" b="1" baseline="30000" dirty="0">
                <a:latin typeface="+mn-lt"/>
              </a:endParaRPr>
            </a:p>
          </p:txBody>
        </p:sp>
        <p:sp>
          <p:nvSpPr>
            <p:cNvPr id="11" name="CasellaDiTesto 10"/>
            <p:cNvSpPr txBox="1"/>
            <p:nvPr/>
          </p:nvSpPr>
          <p:spPr>
            <a:xfrm>
              <a:off x="1862107" y="1714488"/>
              <a:ext cx="819150" cy="4000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sz="2000" b="1" dirty="0">
                  <a:latin typeface="+mn-lt"/>
                </a:rPr>
                <a:t>B + </a:t>
              </a:r>
              <a:r>
                <a:rPr lang="it-IT" sz="2000" b="1" dirty="0" err="1">
                  <a:latin typeface="+mn-lt"/>
                </a:rPr>
                <a:t>H</a:t>
              </a:r>
              <a:r>
                <a:rPr lang="it-IT" sz="2000" b="1" baseline="30000" dirty="0" err="1">
                  <a:latin typeface="+mn-lt"/>
                </a:rPr>
                <a:t>+</a:t>
              </a:r>
              <a:endParaRPr lang="it-IT" sz="2000" b="1" baseline="30000" dirty="0">
                <a:latin typeface="+mn-lt"/>
              </a:endParaRPr>
            </a:p>
          </p:txBody>
        </p:sp>
        <p:grpSp>
          <p:nvGrpSpPr>
            <p:cNvPr id="12" name="Gruppo 14"/>
            <p:cNvGrpSpPr>
              <a:grpSpLocks/>
            </p:cNvGrpSpPr>
            <p:nvPr/>
          </p:nvGrpSpPr>
          <p:grpSpPr bwMode="auto">
            <a:xfrm>
              <a:off x="2718907" y="1878030"/>
              <a:ext cx="428628" cy="73026"/>
              <a:chOff x="4929190" y="4643446"/>
              <a:chExt cx="428628" cy="73026"/>
            </a:xfrm>
          </p:grpSpPr>
          <p:cxnSp>
            <p:nvCxnSpPr>
              <p:cNvPr id="18" name="Connettore 2 17"/>
              <p:cNvCxnSpPr/>
              <p:nvPr/>
            </p:nvCxnSpPr>
            <p:spPr>
              <a:xfrm>
                <a:off x="4929640" y="4643418"/>
                <a:ext cx="428625" cy="1587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Connettore 2 18"/>
              <p:cNvCxnSpPr/>
              <p:nvPr/>
            </p:nvCxnSpPr>
            <p:spPr>
              <a:xfrm flipH="1">
                <a:off x="4929640" y="4714856"/>
                <a:ext cx="428625" cy="158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Freccia circolare in giù 12"/>
            <p:cNvSpPr/>
            <p:nvPr/>
          </p:nvSpPr>
          <p:spPr>
            <a:xfrm rot="6289906">
              <a:off x="2991608" y="2523327"/>
              <a:ext cx="1406535" cy="420688"/>
            </a:xfrm>
            <a:prstGeom prst="curvedDownArrow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>
                <a:solidFill>
                  <a:schemeClr val="tx1"/>
                </a:solidFill>
              </a:endParaRPr>
            </a:p>
          </p:txBody>
        </p:sp>
        <p:sp>
          <p:nvSpPr>
            <p:cNvPr id="14" name="Ovale 13"/>
            <p:cNvSpPr/>
            <p:nvPr/>
          </p:nvSpPr>
          <p:spPr>
            <a:xfrm>
              <a:off x="3214657" y="1643050"/>
              <a:ext cx="571500" cy="500066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635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15" name="CasellaDiTesto 14"/>
            <p:cNvSpPr txBox="1"/>
            <p:nvPr/>
          </p:nvSpPr>
          <p:spPr>
            <a:xfrm>
              <a:off x="3214657" y="1714488"/>
              <a:ext cx="576263" cy="4000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sz="2000" b="1" dirty="0" err="1">
                  <a:latin typeface="+mn-lt"/>
                </a:rPr>
                <a:t>BH</a:t>
              </a:r>
              <a:r>
                <a:rPr lang="it-IT" sz="2000" b="1" baseline="30000" dirty="0" err="1">
                  <a:latin typeface="+mn-lt"/>
                </a:rPr>
                <a:t>+</a:t>
              </a:r>
              <a:endParaRPr lang="it-IT" sz="2000" b="1" baseline="30000" dirty="0">
                <a:latin typeface="+mn-lt"/>
              </a:endParaRPr>
            </a:p>
          </p:txBody>
        </p:sp>
        <p:sp>
          <p:nvSpPr>
            <p:cNvPr id="16" name="Freccia in giù 15"/>
            <p:cNvSpPr/>
            <p:nvPr/>
          </p:nvSpPr>
          <p:spPr>
            <a:xfrm>
              <a:off x="2143095" y="2214554"/>
              <a:ext cx="214312" cy="2000264"/>
            </a:xfrm>
            <a:prstGeom prst="downArrow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17" name="Freccia in giù 16"/>
            <p:cNvSpPr/>
            <p:nvPr/>
          </p:nvSpPr>
          <p:spPr>
            <a:xfrm rot="21240000" flipV="1">
              <a:off x="3374995" y="3297237"/>
              <a:ext cx="246062" cy="919169"/>
            </a:xfrm>
            <a:prstGeom prst="downArrow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</p:grpSp>
      <p:pic>
        <p:nvPicPr>
          <p:cNvPr id="22" name="Picture 2" descr="ws_B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01" b="24061"/>
          <a:stretch/>
        </p:blipFill>
        <p:spPr bwMode="auto">
          <a:xfrm>
            <a:off x="5364088" y="1916832"/>
            <a:ext cx="3686524" cy="213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itolo 1"/>
          <p:cNvSpPr txBox="1">
            <a:spLocks/>
          </p:cNvSpPr>
          <p:nvPr/>
        </p:nvSpPr>
        <p:spPr>
          <a:xfrm>
            <a:off x="304800" y="188640"/>
            <a:ext cx="8686800" cy="838200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3100"/>
              <a:t>MECCANISMO D’AZIONE: </a:t>
            </a:r>
            <a:r>
              <a:rPr lang="it-IT" sz="2700"/>
              <a:t>Azione diretta sui canali ionici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880843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25"/>
          <p:cNvSpPr txBox="1"/>
          <p:nvPr/>
        </p:nvSpPr>
        <p:spPr>
          <a:xfrm>
            <a:off x="251520" y="4653136"/>
            <a:ext cx="2544286" cy="172354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177800" indent="-17780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it-IT" sz="2400" b="1" dirty="0" err="1">
                <a:solidFill>
                  <a:srgbClr val="990033"/>
                </a:solidFill>
                <a:latin typeface="+mn-lt"/>
                <a:ea typeface="+mn-ea"/>
              </a:rPr>
              <a:t>LogP</a:t>
            </a:r>
            <a:endParaRPr lang="it-IT" sz="2400" b="1" dirty="0">
              <a:solidFill>
                <a:srgbClr val="990033"/>
              </a:solidFill>
              <a:latin typeface="+mn-lt"/>
              <a:ea typeface="+mn-ea"/>
            </a:endParaRPr>
          </a:p>
          <a:p>
            <a:pPr marL="177800" indent="-17780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it-IT" sz="2400" b="1" dirty="0" err="1">
                <a:solidFill>
                  <a:srgbClr val="990033"/>
                </a:solidFill>
              </a:rPr>
              <a:t>p</a:t>
            </a:r>
            <a:r>
              <a:rPr lang="it-IT" sz="2400" b="1" dirty="0" err="1">
                <a:solidFill>
                  <a:srgbClr val="990033"/>
                </a:solidFill>
                <a:latin typeface="+mn-lt"/>
                <a:ea typeface="+mn-ea"/>
              </a:rPr>
              <a:t>Ka</a:t>
            </a:r>
            <a:endParaRPr lang="it-IT" sz="2400" b="1" dirty="0">
              <a:solidFill>
                <a:srgbClr val="990033"/>
              </a:solidFill>
              <a:latin typeface="+mn-lt"/>
              <a:ea typeface="+mn-ea"/>
            </a:endParaRPr>
          </a:p>
          <a:p>
            <a:pPr marL="177800" indent="-17780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it-IT" sz="2400" b="1" dirty="0" err="1">
                <a:solidFill>
                  <a:srgbClr val="990033"/>
                </a:solidFill>
              </a:rPr>
              <a:t>p</a:t>
            </a:r>
            <a:r>
              <a:rPr lang="it-IT" sz="2400" b="1" dirty="0" err="1">
                <a:solidFill>
                  <a:srgbClr val="990033"/>
                </a:solidFill>
                <a:latin typeface="+mn-lt"/>
                <a:ea typeface="+mn-ea"/>
              </a:rPr>
              <a:t>H</a:t>
            </a:r>
            <a:r>
              <a:rPr lang="it-IT" sz="2400" b="1" dirty="0">
                <a:solidFill>
                  <a:srgbClr val="990033"/>
                </a:solidFill>
                <a:latin typeface="+mn-lt"/>
                <a:ea typeface="+mn-ea"/>
              </a:rPr>
              <a:t> extracellulare</a:t>
            </a:r>
          </a:p>
        </p:txBody>
      </p:sp>
      <p:sp>
        <p:nvSpPr>
          <p:cNvPr id="3" name="CasellaDiTesto 26"/>
          <p:cNvSpPr txBox="1"/>
          <p:nvPr/>
        </p:nvSpPr>
        <p:spPr>
          <a:xfrm>
            <a:off x="3490216" y="4741466"/>
            <a:ext cx="5357812" cy="176847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177800" indent="-1778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lnSpc>
                <a:spcPts val="24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 dirty="0">
                <a:latin typeface="Calibri" charset="0"/>
              </a:rPr>
              <a:t>La potenza aumenta </a:t>
            </a:r>
            <a:r>
              <a:rPr lang="it-IT" b="1" dirty="0" err="1">
                <a:latin typeface="Calibri" charset="0"/>
              </a:rPr>
              <a:t>all</a:t>
            </a:r>
            <a:r>
              <a:rPr lang="ja-JP" altLang="it-IT" b="1" dirty="0">
                <a:latin typeface="Calibri" charset="0"/>
              </a:rPr>
              <a:t>’</a:t>
            </a:r>
            <a:r>
              <a:rPr lang="it-IT" b="1" dirty="0">
                <a:latin typeface="Calibri" charset="0"/>
              </a:rPr>
              <a:t>aumentare del </a:t>
            </a:r>
            <a:r>
              <a:rPr lang="it-IT" b="1" dirty="0" err="1">
                <a:latin typeface="Calibri" charset="0"/>
              </a:rPr>
              <a:t>logP</a:t>
            </a:r>
            <a:r>
              <a:rPr lang="it-IT" b="1" dirty="0">
                <a:latin typeface="Calibri" charset="0"/>
              </a:rPr>
              <a:t>;</a:t>
            </a:r>
          </a:p>
          <a:p>
            <a:pPr algn="just" eaLnBrk="1" hangingPunct="1">
              <a:lnSpc>
                <a:spcPts val="24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 dirty="0">
                <a:latin typeface="Calibri" charset="0"/>
              </a:rPr>
              <a:t>La velocità di inizio </a:t>
            </a:r>
            <a:r>
              <a:rPr lang="it-IT" b="1" dirty="0" err="1">
                <a:latin typeface="Calibri" charset="0"/>
              </a:rPr>
              <a:t>dell</a:t>
            </a:r>
            <a:r>
              <a:rPr lang="ja-JP" altLang="it-IT" b="1" dirty="0">
                <a:latin typeface="Calibri" charset="0"/>
              </a:rPr>
              <a:t>’</a:t>
            </a:r>
            <a:r>
              <a:rPr lang="it-IT" b="1" dirty="0">
                <a:latin typeface="Calibri" charset="0"/>
              </a:rPr>
              <a:t>azione è correlata alla percentuale di molecole presenti in forma di base libera (alto </a:t>
            </a:r>
            <a:r>
              <a:rPr lang="it-IT" b="1" dirty="0" err="1">
                <a:latin typeface="Calibri" charset="0"/>
              </a:rPr>
              <a:t>pKa</a:t>
            </a:r>
            <a:r>
              <a:rPr lang="it-IT" b="1" dirty="0">
                <a:latin typeface="Calibri" charset="0"/>
              </a:rPr>
              <a:t> lento </a:t>
            </a:r>
            <a:r>
              <a:rPr lang="it-IT" b="1" dirty="0" err="1">
                <a:latin typeface="Calibri" charset="0"/>
              </a:rPr>
              <a:t>onset</a:t>
            </a:r>
            <a:r>
              <a:rPr lang="it-IT" b="1" dirty="0">
                <a:latin typeface="Calibri" charset="0"/>
              </a:rPr>
              <a:t>);</a:t>
            </a:r>
          </a:p>
          <a:p>
            <a:pPr algn="just" eaLnBrk="1" hangingPunct="1">
              <a:lnSpc>
                <a:spcPts val="24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 dirty="0">
                <a:latin typeface="Calibri" charset="0"/>
              </a:rPr>
              <a:t>A </a:t>
            </a:r>
            <a:r>
              <a:rPr lang="it-IT" b="1" dirty="0" err="1">
                <a:latin typeface="Calibri" charset="0"/>
              </a:rPr>
              <a:t>pH</a:t>
            </a:r>
            <a:r>
              <a:rPr lang="it-IT" b="1" dirty="0">
                <a:latin typeface="Calibri" charset="0"/>
              </a:rPr>
              <a:t> extracellulare acido si ha una minore efficacia </a:t>
            </a:r>
          </a:p>
        </p:txBody>
      </p:sp>
      <p:sp>
        <p:nvSpPr>
          <p:cNvPr id="5" name="CasellaDiTesto 27"/>
          <p:cNvSpPr txBox="1">
            <a:spLocks noChangeArrowheads="1"/>
          </p:cNvSpPr>
          <p:nvPr/>
        </p:nvSpPr>
        <p:spPr bwMode="auto">
          <a:xfrm>
            <a:off x="214313" y="188640"/>
            <a:ext cx="892968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it-IT" sz="3000" b="1" dirty="0">
                <a:solidFill>
                  <a:srgbClr val="990033"/>
                </a:solidFill>
                <a:latin typeface="+mn-lt"/>
                <a:ea typeface="+mn-ea"/>
              </a:rPr>
              <a:t>AL: fattori che influenzano il legame</a:t>
            </a:r>
          </a:p>
        </p:txBody>
      </p:sp>
      <p:sp>
        <p:nvSpPr>
          <p:cNvPr id="6" name="Ovale 28"/>
          <p:cNvSpPr/>
          <p:nvPr/>
        </p:nvSpPr>
        <p:spPr bwMode="auto">
          <a:xfrm>
            <a:off x="1990028" y="1295003"/>
            <a:ext cx="500063" cy="5000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pSp>
        <p:nvGrpSpPr>
          <p:cNvPr id="7" name="Gruppo 24"/>
          <p:cNvGrpSpPr>
            <a:grpSpLocks/>
          </p:cNvGrpSpPr>
          <p:nvPr/>
        </p:nvGrpSpPr>
        <p:grpSpPr bwMode="auto">
          <a:xfrm>
            <a:off x="489841" y="1223566"/>
            <a:ext cx="7827962" cy="3071812"/>
            <a:chOff x="285720" y="1643050"/>
            <a:chExt cx="7827963" cy="3071834"/>
          </a:xfrm>
        </p:grpSpPr>
        <p:sp>
          <p:nvSpPr>
            <p:cNvPr id="8" name="Ovale 30"/>
            <p:cNvSpPr/>
            <p:nvPr/>
          </p:nvSpPr>
          <p:spPr>
            <a:xfrm>
              <a:off x="2000220" y="4214818"/>
              <a:ext cx="500062" cy="500066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9" name="Ovale 31"/>
            <p:cNvSpPr/>
            <p:nvPr/>
          </p:nvSpPr>
          <p:spPr>
            <a:xfrm>
              <a:off x="3357532" y="4214818"/>
              <a:ext cx="571500" cy="500066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635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720" y="2357430"/>
              <a:ext cx="7827963" cy="1609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CasellaDiTesto 33"/>
            <p:cNvSpPr txBox="1"/>
            <p:nvPr/>
          </p:nvSpPr>
          <p:spPr>
            <a:xfrm>
              <a:off x="2004982" y="4214818"/>
              <a:ext cx="819150" cy="4000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sz="2000" b="1" dirty="0">
                  <a:latin typeface="+mn-lt"/>
                  <a:ea typeface="+mn-ea"/>
                </a:rPr>
                <a:t>B + </a:t>
              </a:r>
              <a:r>
                <a:rPr lang="it-IT" sz="2000" b="1" dirty="0" err="1">
                  <a:latin typeface="+mn-lt"/>
                  <a:ea typeface="+mn-ea"/>
                </a:rPr>
                <a:t>H</a:t>
              </a:r>
              <a:r>
                <a:rPr lang="it-IT" sz="2000" b="1" baseline="30000" dirty="0" err="1">
                  <a:latin typeface="+mn-lt"/>
                  <a:ea typeface="+mn-ea"/>
                </a:rPr>
                <a:t>+</a:t>
              </a:r>
              <a:endParaRPr lang="it-IT" sz="2000" b="1" baseline="30000" dirty="0">
                <a:latin typeface="+mn-lt"/>
                <a:ea typeface="+mn-ea"/>
              </a:endParaRPr>
            </a:p>
          </p:txBody>
        </p:sp>
        <p:grpSp>
          <p:nvGrpSpPr>
            <p:cNvPr id="12" name="Gruppo 11"/>
            <p:cNvGrpSpPr>
              <a:grpSpLocks/>
            </p:cNvGrpSpPr>
            <p:nvPr/>
          </p:nvGrpSpPr>
          <p:grpSpPr bwMode="auto">
            <a:xfrm>
              <a:off x="2862232" y="4378332"/>
              <a:ext cx="428625" cy="73026"/>
              <a:chOff x="4929639" y="4643418"/>
              <a:chExt cx="428625" cy="73026"/>
            </a:xfrm>
          </p:grpSpPr>
          <p:cxnSp>
            <p:nvCxnSpPr>
              <p:cNvPr id="23" name="Connettore 2 45"/>
              <p:cNvCxnSpPr/>
              <p:nvPr/>
            </p:nvCxnSpPr>
            <p:spPr>
              <a:xfrm>
                <a:off x="4929639" y="4643418"/>
                <a:ext cx="428625" cy="158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Connettore 2 10"/>
              <p:cNvCxnSpPr/>
              <p:nvPr/>
            </p:nvCxnSpPr>
            <p:spPr>
              <a:xfrm flipH="1">
                <a:off x="4929639" y="4714857"/>
                <a:ext cx="428625" cy="1587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CasellaDiTesto 35"/>
            <p:cNvSpPr txBox="1"/>
            <p:nvPr/>
          </p:nvSpPr>
          <p:spPr>
            <a:xfrm>
              <a:off x="3357532" y="4214818"/>
              <a:ext cx="576263" cy="4000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sz="2000" b="1" dirty="0" err="1">
                  <a:latin typeface="+mn-lt"/>
                  <a:ea typeface="+mn-ea"/>
                </a:rPr>
                <a:t>BH</a:t>
              </a:r>
              <a:r>
                <a:rPr lang="it-IT" sz="2000" b="1" baseline="30000" dirty="0" err="1">
                  <a:latin typeface="+mn-lt"/>
                  <a:ea typeface="+mn-ea"/>
                </a:rPr>
                <a:t>+</a:t>
              </a:r>
              <a:endParaRPr lang="it-IT" sz="2000" b="1" baseline="30000" dirty="0">
                <a:latin typeface="+mn-lt"/>
                <a:ea typeface="+mn-ea"/>
              </a:endParaRPr>
            </a:p>
          </p:txBody>
        </p:sp>
        <p:sp>
          <p:nvSpPr>
            <p:cNvPr id="14" name="CasellaDiTesto 36"/>
            <p:cNvSpPr txBox="1"/>
            <p:nvPr/>
          </p:nvSpPr>
          <p:spPr>
            <a:xfrm>
              <a:off x="1862107" y="1714488"/>
              <a:ext cx="819150" cy="4000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sz="2000" b="1" dirty="0">
                  <a:latin typeface="+mn-lt"/>
                  <a:ea typeface="+mn-ea"/>
                </a:rPr>
                <a:t>B + </a:t>
              </a:r>
              <a:r>
                <a:rPr lang="it-IT" sz="2000" b="1" dirty="0" err="1">
                  <a:latin typeface="+mn-lt"/>
                  <a:ea typeface="+mn-ea"/>
                </a:rPr>
                <a:t>H</a:t>
              </a:r>
              <a:r>
                <a:rPr lang="it-IT" sz="2000" b="1" baseline="30000" dirty="0" err="1">
                  <a:latin typeface="+mn-lt"/>
                  <a:ea typeface="+mn-ea"/>
                </a:rPr>
                <a:t>+</a:t>
              </a:r>
              <a:endParaRPr lang="it-IT" sz="2000" b="1" baseline="30000" dirty="0">
                <a:latin typeface="+mn-lt"/>
                <a:ea typeface="+mn-ea"/>
              </a:endParaRPr>
            </a:p>
          </p:txBody>
        </p:sp>
        <p:grpSp>
          <p:nvGrpSpPr>
            <p:cNvPr id="15" name="Gruppo 14"/>
            <p:cNvGrpSpPr>
              <a:grpSpLocks/>
            </p:cNvGrpSpPr>
            <p:nvPr/>
          </p:nvGrpSpPr>
          <p:grpSpPr bwMode="auto">
            <a:xfrm>
              <a:off x="2719357" y="1878002"/>
              <a:ext cx="428625" cy="73026"/>
              <a:chOff x="4929640" y="4643418"/>
              <a:chExt cx="428625" cy="73026"/>
            </a:xfrm>
          </p:grpSpPr>
          <p:cxnSp>
            <p:nvCxnSpPr>
              <p:cNvPr id="21" name="Connettore 2 43"/>
              <p:cNvCxnSpPr/>
              <p:nvPr/>
            </p:nvCxnSpPr>
            <p:spPr>
              <a:xfrm>
                <a:off x="4929640" y="4643418"/>
                <a:ext cx="428625" cy="1587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Connettore 2 44"/>
              <p:cNvCxnSpPr/>
              <p:nvPr/>
            </p:nvCxnSpPr>
            <p:spPr>
              <a:xfrm flipH="1">
                <a:off x="4929640" y="4714856"/>
                <a:ext cx="428625" cy="158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Freccia circolare in giù 38"/>
            <p:cNvSpPr/>
            <p:nvPr/>
          </p:nvSpPr>
          <p:spPr>
            <a:xfrm rot="6289906">
              <a:off x="2991608" y="2523327"/>
              <a:ext cx="1406535" cy="420688"/>
            </a:xfrm>
            <a:prstGeom prst="curvedDownArrow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>
                <a:solidFill>
                  <a:schemeClr val="tx1"/>
                </a:solidFill>
              </a:endParaRPr>
            </a:p>
          </p:txBody>
        </p:sp>
        <p:sp>
          <p:nvSpPr>
            <p:cNvPr id="17" name="Ovale 39"/>
            <p:cNvSpPr/>
            <p:nvPr/>
          </p:nvSpPr>
          <p:spPr>
            <a:xfrm>
              <a:off x="3214657" y="1643050"/>
              <a:ext cx="571500" cy="500066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635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18" name="CasellaDiTesto 40"/>
            <p:cNvSpPr txBox="1"/>
            <p:nvPr/>
          </p:nvSpPr>
          <p:spPr>
            <a:xfrm>
              <a:off x="3214657" y="1714488"/>
              <a:ext cx="576263" cy="4000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sz="2000" b="1" dirty="0" err="1">
                  <a:latin typeface="+mn-lt"/>
                  <a:ea typeface="+mn-ea"/>
                </a:rPr>
                <a:t>BH</a:t>
              </a:r>
              <a:r>
                <a:rPr lang="it-IT" sz="2000" b="1" baseline="30000" dirty="0" err="1">
                  <a:latin typeface="+mn-lt"/>
                  <a:ea typeface="+mn-ea"/>
                </a:rPr>
                <a:t>+</a:t>
              </a:r>
              <a:endParaRPr lang="it-IT" sz="2000" b="1" baseline="30000" dirty="0">
                <a:latin typeface="+mn-lt"/>
                <a:ea typeface="+mn-ea"/>
              </a:endParaRPr>
            </a:p>
          </p:txBody>
        </p:sp>
        <p:sp>
          <p:nvSpPr>
            <p:cNvPr id="19" name="Freccia in giù 41"/>
            <p:cNvSpPr/>
            <p:nvPr/>
          </p:nvSpPr>
          <p:spPr>
            <a:xfrm>
              <a:off x="2143095" y="2214554"/>
              <a:ext cx="214312" cy="2000264"/>
            </a:xfrm>
            <a:prstGeom prst="downArrow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20" name="Freccia in giù 42"/>
            <p:cNvSpPr/>
            <p:nvPr/>
          </p:nvSpPr>
          <p:spPr>
            <a:xfrm rot="21240000" flipV="1">
              <a:off x="3374995" y="3297237"/>
              <a:ext cx="246062" cy="919169"/>
            </a:xfrm>
            <a:prstGeom prst="downArrow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</p:grpSp>
      <p:sp>
        <p:nvSpPr>
          <p:cNvPr id="26" name="Freccia a destra 48"/>
          <p:cNvSpPr>
            <a:spLocks noChangeArrowheads="1"/>
          </p:cNvSpPr>
          <p:nvPr/>
        </p:nvSpPr>
        <p:spPr bwMode="auto">
          <a:xfrm>
            <a:off x="2843808" y="5085184"/>
            <a:ext cx="357187" cy="1071562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CF9299"/>
              </a:gs>
              <a:gs pos="50000">
                <a:srgbClr val="E0BEC2"/>
              </a:gs>
              <a:gs pos="100000">
                <a:srgbClr val="EFE0E1"/>
              </a:gs>
            </a:gsLst>
            <a:lin ang="10800000" scaled="1"/>
          </a:gradFill>
          <a:ln>
            <a:noFill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  <a:extLst>
            <a:ext uri="{91240B29-F687-4f45-9708-019B960494DF}">
              <a14:hiddenLine xmlns=""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5237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27584" y="1340768"/>
            <a:ext cx="2376264" cy="175432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egnaposto contenuto 3"/>
          <p:cNvSpPr>
            <a:spLocks noGrp="1"/>
          </p:cNvSpPr>
          <p:nvPr>
            <p:ph idx="4294967295"/>
          </p:nvPr>
        </p:nvSpPr>
        <p:spPr>
          <a:xfrm>
            <a:off x="4308475" y="144463"/>
            <a:ext cx="4835525" cy="33559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000" dirty="0"/>
              <a:t>TETRADOTOSSINA</a:t>
            </a:r>
          </a:p>
          <a:p>
            <a:pPr algn="just"/>
            <a:r>
              <a:rPr lang="it-IT" sz="2000" dirty="0"/>
              <a:t>E' una tossina molto potente che provoca la morte per paralisi respiratoria. La dose letale nel topo è 8 mg/Kg.</a:t>
            </a:r>
          </a:p>
          <a:p>
            <a:pPr algn="just"/>
            <a:r>
              <a:rPr lang="it-IT" sz="2000" dirty="0"/>
              <a:t>Estratta dalle gonadi e dal fegato di alcuni pesci del Giappone (</a:t>
            </a:r>
            <a:r>
              <a:rPr lang="it-IT" sz="2000" dirty="0" err="1"/>
              <a:t>Tetraodontiformes</a:t>
            </a:r>
            <a:r>
              <a:rPr lang="it-IT" sz="2000" dirty="0"/>
              <a:t> - Pesce palla) e nella pelle di alcune salamandre e rane dell'America Latina</a:t>
            </a:r>
          </a:p>
        </p:txBody>
      </p:sp>
      <p:sp>
        <p:nvSpPr>
          <p:cNvPr id="8" name="Segnaposto contenuto 3"/>
          <p:cNvSpPr txBox="1">
            <a:spLocks/>
          </p:cNvSpPr>
          <p:nvPr/>
        </p:nvSpPr>
        <p:spPr>
          <a:xfrm>
            <a:off x="4139952" y="4005064"/>
            <a:ext cx="4835272" cy="1435147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Wingdings 2"/>
              <a:buNone/>
            </a:pPr>
            <a:r>
              <a:rPr lang="it-IT" sz="2000" dirty="0"/>
              <a:t>SASSITOSSINA</a:t>
            </a:r>
          </a:p>
          <a:p>
            <a:pPr algn="just"/>
            <a:r>
              <a:rPr lang="it-IT" sz="2000" dirty="0"/>
              <a:t>E' prodotta da dinoflagellati marini responsabili di un fenomeno noto come marea rossa.</a:t>
            </a:r>
          </a:p>
        </p:txBody>
      </p:sp>
      <p:sp>
        <p:nvSpPr>
          <p:cNvPr id="9" name="Segnaposto contenuto 3"/>
          <p:cNvSpPr txBox="1">
            <a:spLocks/>
          </p:cNvSpPr>
          <p:nvPr/>
        </p:nvSpPr>
        <p:spPr>
          <a:xfrm>
            <a:off x="251520" y="5422853"/>
            <a:ext cx="8712968" cy="1435147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t-IT" sz="2000" dirty="0"/>
              <a:t>Le cinetiche di regolazione dei canali del sodio sono state studiate avvalendosi di queste tossine, che sono bloccanti selettivi in grado di legarsi all'apertura esterna dei canali stessi.</a:t>
            </a:r>
          </a:p>
        </p:txBody>
      </p:sp>
      <p:pic>
        <p:nvPicPr>
          <p:cNvPr id="12" name="Picture 4" descr="http://upload.wikimedia.org/wikipedia/commons/thumb/5/5a/Tetrodotoxin-2D-skeletal.png/200px-Tetrodotoxin-2D-skeletal.png">
            <a:hlinkClick r:id="rId2" tooltip="Tetrodotoxin-2D-skeletal.png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12776"/>
            <a:ext cx="2160240" cy="1685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hemical structure of saxitoxin">
            <a:hlinkClick r:id="rId4" tooltip="Chemical structure of saxitoxin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73016"/>
            <a:ext cx="2321452" cy="1597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tangolo 6"/>
          <p:cNvSpPr>
            <a:spLocks noChangeArrowheads="1"/>
          </p:cNvSpPr>
          <p:nvPr/>
        </p:nvSpPr>
        <p:spPr bwMode="auto">
          <a:xfrm>
            <a:off x="1187624" y="3068960"/>
            <a:ext cx="20916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it-IT" b="1" dirty="0" err="1">
                <a:solidFill>
                  <a:srgbClr val="990033"/>
                </a:solidFill>
                <a:latin typeface="Calibri" charset="0"/>
              </a:rPr>
              <a:t>Tetrodotossina</a:t>
            </a:r>
            <a:endParaRPr lang="it-IT" dirty="0">
              <a:solidFill>
                <a:srgbClr val="990033"/>
              </a:solidFill>
            </a:endParaRPr>
          </a:p>
        </p:txBody>
      </p:sp>
      <p:sp>
        <p:nvSpPr>
          <p:cNvPr id="15" name="Rettangolo 7"/>
          <p:cNvSpPr>
            <a:spLocks noChangeArrowheads="1"/>
          </p:cNvSpPr>
          <p:nvPr/>
        </p:nvSpPr>
        <p:spPr bwMode="auto">
          <a:xfrm>
            <a:off x="1043608" y="5085184"/>
            <a:ext cx="18709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it-IT" b="1" dirty="0" err="1">
                <a:solidFill>
                  <a:srgbClr val="990033"/>
                </a:solidFill>
                <a:latin typeface="Calibri" charset="0"/>
              </a:rPr>
              <a:t>Sassitossina</a:t>
            </a:r>
            <a:endParaRPr lang="it-IT" dirty="0">
              <a:solidFill>
                <a:srgbClr val="990033"/>
              </a:solidFill>
            </a:endParaRPr>
          </a:p>
        </p:txBody>
      </p:sp>
      <p:pic>
        <p:nvPicPr>
          <p:cNvPr id="17" name="Picture 9" descr="http://upload.wikimedia.org/wikipedia/commons/thumb/7/77/Puffer_Fish_DSC01257.JPG/230px-Puffer_Fish_DSC01257.JPG">
            <a:hlinkClick r:id="rId6" tooltip="Puffer Fish DSC01257.JPG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140968"/>
            <a:ext cx="1512168" cy="1295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ttangolo 8"/>
          <p:cNvSpPr/>
          <p:nvPr/>
        </p:nvSpPr>
        <p:spPr>
          <a:xfrm>
            <a:off x="4932040" y="3573016"/>
            <a:ext cx="24500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b="1" i="1" dirty="0" err="1">
                <a:latin typeface="+mn-lt"/>
                <a:ea typeface="+mn-ea"/>
              </a:rPr>
              <a:t>Tetraodontidi</a:t>
            </a:r>
            <a:r>
              <a:rPr lang="it-IT" sz="1600" b="1" i="1" dirty="0">
                <a:latin typeface="+mn-lt"/>
                <a:ea typeface="+mn-ea"/>
              </a:rPr>
              <a:t> - Pesci palla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1560" y="116632"/>
            <a:ext cx="146346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>
                <a:solidFill>
                  <a:srgbClr val="990033"/>
                </a:solidFill>
                <a:latin typeface="Calibri" charset="0"/>
              </a:rPr>
              <a:t>Tossine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92272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COCAINA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3151509"/>
            <a:ext cx="8686800" cy="4525963"/>
          </a:xfrm>
        </p:spPr>
        <p:txBody>
          <a:bodyPr/>
          <a:lstStyle/>
          <a:p>
            <a:r>
              <a:rPr lang="it-IT" dirty="0"/>
              <a:t>Purificazione: 1860 da Albert </a:t>
            </a:r>
            <a:r>
              <a:rPr lang="it-IT" dirty="0" err="1"/>
              <a:t>Niemann</a:t>
            </a:r>
            <a:endParaRPr lang="it-IT" dirty="0"/>
          </a:p>
          <a:p>
            <a:r>
              <a:rPr lang="it-IT" dirty="0"/>
              <a:t>Struttura:  determinata esattamente solo nel 1924</a:t>
            </a:r>
          </a:p>
          <a:p>
            <a:r>
              <a:rPr lang="it-IT" dirty="0"/>
              <a:t>Attività: accanto alla azione di stimolazione SNC ha attività </a:t>
            </a:r>
            <a:r>
              <a:rPr lang="it-IT" b="1" dirty="0">
                <a:solidFill>
                  <a:srgbClr val="FF0000"/>
                </a:solidFill>
              </a:rPr>
              <a:t>Anestetica Locale</a:t>
            </a:r>
          </a:p>
          <a:p>
            <a:r>
              <a:rPr lang="it-IT" dirty="0"/>
              <a:t>Attiva per ogni via di somministrazione</a:t>
            </a:r>
          </a:p>
          <a:p>
            <a:endParaRPr lang="it-IT" dirty="0"/>
          </a:p>
        </p:txBody>
      </p:sp>
      <p:pic>
        <p:nvPicPr>
          <p:cNvPr id="4" name="Picture 7" descr="http://upload.wikimedia.org/wikipedia/commons/thumb/9/90/Cocaine-2D-skeletal.svg/220px-Cocaine-2D-skeletal.svg.png">
            <a:hlinkClick r:id="rId2" tooltip="Cocaine-2D-skeletal.svg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57" y="1124744"/>
            <a:ext cx="2784475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oca leaves">
            <a:hlinkClick r:id="rId4" tooltip="Coca leaves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078" y="129773"/>
            <a:ext cx="1693862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tangolo 5"/>
          <p:cNvSpPr/>
          <p:nvPr/>
        </p:nvSpPr>
        <p:spPr>
          <a:xfrm>
            <a:off x="6732240" y="2459117"/>
            <a:ext cx="2395538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2400" i="1" dirty="0" err="1">
                <a:solidFill>
                  <a:prstClr val="black"/>
                </a:solidFill>
                <a:latin typeface="+mn-lt"/>
              </a:rPr>
              <a:t>Erythroxylon</a:t>
            </a:r>
            <a:r>
              <a:rPr lang="it-IT" sz="2400" i="1" dirty="0">
                <a:solidFill>
                  <a:prstClr val="black"/>
                </a:solidFill>
                <a:latin typeface="+mn-lt"/>
              </a:rPr>
              <a:t> coca</a:t>
            </a:r>
            <a:endParaRPr lang="it-IT" sz="2400" dirty="0">
              <a:solidFill>
                <a:prstClr val="black"/>
              </a:solidFill>
              <a:latin typeface="+mn-lt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2915816" y="1671191"/>
            <a:ext cx="38122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2400" b="1" dirty="0">
                <a:solidFill>
                  <a:schemeClr val="tx2"/>
                </a:solidFill>
                <a:latin typeface="+mn-lt"/>
              </a:rPr>
              <a:t>(-)-Cocaina: (1R, 2R, 3S, 5S)</a:t>
            </a:r>
            <a:endParaRPr lang="it-IT" sz="2400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1057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COCAINA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1700808"/>
            <a:ext cx="4889500" cy="39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9625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ttangolo 45"/>
          <p:cNvSpPr/>
          <p:nvPr/>
        </p:nvSpPr>
        <p:spPr>
          <a:xfrm>
            <a:off x="5143500" y="3985671"/>
            <a:ext cx="3143250" cy="192881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ANESTETICI LOCALI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419872" y="5949280"/>
            <a:ext cx="6256714" cy="778917"/>
          </a:xfrm>
        </p:spPr>
        <p:txBody>
          <a:bodyPr>
            <a:noAutofit/>
          </a:bodyPr>
          <a:lstStyle/>
          <a:p>
            <a:r>
              <a:rPr lang="it-IT" sz="1800" dirty="0"/>
              <a:t>Capostipite degli a. locali di sintesi (ora abbandonata)</a:t>
            </a:r>
          </a:p>
          <a:p>
            <a:r>
              <a:rPr lang="it-IT" sz="1800" dirty="0"/>
              <a:t>Potenza moderata e durata d’azione limitata </a:t>
            </a:r>
          </a:p>
        </p:txBody>
      </p:sp>
      <p:sp>
        <p:nvSpPr>
          <p:cNvPr id="38" name="Rettangolo 6"/>
          <p:cNvSpPr>
            <a:spLocks noChangeArrowheads="1"/>
          </p:cNvSpPr>
          <p:nvPr/>
        </p:nvSpPr>
        <p:spPr bwMode="auto">
          <a:xfrm>
            <a:off x="1143000" y="2842671"/>
            <a:ext cx="1017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Cocaina</a:t>
            </a:r>
            <a:endParaRPr lang="it-IT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3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210530"/>
              </p:ext>
            </p:extLst>
          </p:nvPr>
        </p:nvGraphicFramePr>
        <p:xfrm>
          <a:off x="357188" y="1413921"/>
          <a:ext cx="2371725" cy="1427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8" name="CS ChemDraw Drawing" r:id="rId3" imgW="2387600" imgH="1435100" progId="">
                  <p:embed/>
                </p:oleObj>
              </mc:Choice>
              <mc:Fallback>
                <p:oleObj name="CS ChemDraw Drawing" r:id="rId3" imgW="2387600" imgH="1435100" progId="">
                  <p:embed/>
                  <p:pic>
                    <p:nvPicPr>
                      <p:cNvPr id="0" name="Picture 2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8" y="1413921"/>
                        <a:ext cx="2371725" cy="1427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3331072"/>
              </p:ext>
            </p:extLst>
          </p:nvPr>
        </p:nvGraphicFramePr>
        <p:xfrm>
          <a:off x="4067944" y="1413921"/>
          <a:ext cx="1709738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9" name="CS ChemDraw Drawing" r:id="rId5" imgW="1714500" imgH="1092200" progId="">
                  <p:embed/>
                </p:oleObj>
              </mc:Choice>
              <mc:Fallback>
                <p:oleObj name="CS ChemDraw Drawing" r:id="rId5" imgW="1714500" imgH="1092200" progId="">
                  <p:embed/>
                  <p:pic>
                    <p:nvPicPr>
                      <p:cNvPr id="0" name="Picture 2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944" y="1413921"/>
                        <a:ext cx="1709738" cy="1089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7469896"/>
              </p:ext>
            </p:extLst>
          </p:nvPr>
        </p:nvGraphicFramePr>
        <p:xfrm>
          <a:off x="6516216" y="1556796"/>
          <a:ext cx="1219200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0" name="CS ChemDraw Drawing" r:id="rId7" imgW="1231900" imgH="990600" progId="">
                  <p:embed/>
                </p:oleObj>
              </mc:Choice>
              <mc:Fallback>
                <p:oleObj name="CS ChemDraw Drawing" r:id="rId7" imgW="1231900" imgH="990600" progId="">
                  <p:embed/>
                  <p:pic>
                    <p:nvPicPr>
                      <p:cNvPr id="0" name="Picture 2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6216" y="1556796"/>
                        <a:ext cx="1219200" cy="981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2708126"/>
              </p:ext>
            </p:extLst>
          </p:nvPr>
        </p:nvGraphicFramePr>
        <p:xfrm>
          <a:off x="285750" y="4199983"/>
          <a:ext cx="2371725" cy="142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1" name="CS ChemDraw Drawing" r:id="rId9" imgW="2387600" imgH="1435100" progId="">
                  <p:embed/>
                </p:oleObj>
              </mc:Choice>
              <mc:Fallback>
                <p:oleObj name="CS ChemDraw Drawing" r:id="rId9" imgW="2387600" imgH="1435100" progId="">
                  <p:embed/>
                  <p:pic>
                    <p:nvPicPr>
                      <p:cNvPr id="0" name="Picture 2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" y="4199983"/>
                        <a:ext cx="2371725" cy="142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7647118"/>
              </p:ext>
            </p:extLst>
          </p:nvPr>
        </p:nvGraphicFramePr>
        <p:xfrm>
          <a:off x="5357813" y="4271421"/>
          <a:ext cx="2770187" cy="110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2" name="CS ChemDraw Drawing" r:id="rId11" imgW="2781300" imgH="1117600" progId="">
                  <p:embed/>
                </p:oleObj>
              </mc:Choice>
              <mc:Fallback>
                <p:oleObj name="CS ChemDraw Drawing" r:id="rId11" imgW="2781300" imgH="1117600" progId="">
                  <p:embed/>
                  <p:pic>
                    <p:nvPicPr>
                      <p:cNvPr id="0" name="Picture 2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7813" y="4271421"/>
                        <a:ext cx="2770187" cy="1101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Freccia a destra 43"/>
          <p:cNvSpPr/>
          <p:nvPr/>
        </p:nvSpPr>
        <p:spPr>
          <a:xfrm>
            <a:off x="3286120" y="1913969"/>
            <a:ext cx="571500" cy="428615"/>
          </a:xfrm>
          <a:prstGeom prst="rightArrow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5" name="Rettangolo 44"/>
          <p:cNvSpPr/>
          <p:nvPr/>
        </p:nvSpPr>
        <p:spPr>
          <a:xfrm>
            <a:off x="214313" y="1271046"/>
            <a:ext cx="2786062" cy="20002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7" name="Rettangolo 18"/>
          <p:cNvSpPr>
            <a:spLocks noChangeArrowheads="1"/>
          </p:cNvSpPr>
          <p:nvPr/>
        </p:nvSpPr>
        <p:spPr bwMode="auto">
          <a:xfrm>
            <a:off x="6228184" y="5485858"/>
            <a:ext cx="11065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Procaina</a:t>
            </a:r>
            <a:endParaRPr lang="it-IT" sz="2000" b="1" dirty="0">
              <a:solidFill>
                <a:srgbClr val="A50021"/>
              </a:solidFill>
            </a:endParaRPr>
          </a:p>
        </p:txBody>
      </p:sp>
      <p:sp>
        <p:nvSpPr>
          <p:cNvPr id="48" name="Rettangolo 19"/>
          <p:cNvSpPr>
            <a:spLocks noChangeArrowheads="1"/>
          </p:cNvSpPr>
          <p:nvPr/>
        </p:nvSpPr>
        <p:spPr bwMode="auto">
          <a:xfrm>
            <a:off x="850026" y="5843046"/>
            <a:ext cx="173688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000" b="1" dirty="0" err="1">
                <a:solidFill>
                  <a:schemeClr val="tx2"/>
                </a:solidFill>
                <a:latin typeface="Calibri" pitchFamily="34" charset="0"/>
              </a:rPr>
              <a:t>Benzoiltropina</a:t>
            </a:r>
            <a:endParaRPr lang="it-IT" sz="2000" b="1" dirty="0">
              <a:solidFill>
                <a:srgbClr val="990033"/>
              </a:solidFill>
              <a:latin typeface="Calibri" pitchFamily="34" charset="0"/>
            </a:endParaRPr>
          </a:p>
          <a:p>
            <a:pPr algn="ctr">
              <a:defRPr/>
            </a:pPr>
            <a:r>
              <a:rPr lang="it-IT" sz="2000" b="1" dirty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attiva</a:t>
            </a:r>
            <a:endParaRPr lang="it-IT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9" name="Rettangolo 20"/>
          <p:cNvSpPr>
            <a:spLocks noChangeArrowheads="1"/>
          </p:cNvSpPr>
          <p:nvPr/>
        </p:nvSpPr>
        <p:spPr bwMode="auto">
          <a:xfrm>
            <a:off x="4170288" y="2777583"/>
            <a:ext cx="1193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sz="2000" b="1" dirty="0" err="1">
                <a:solidFill>
                  <a:schemeClr val="tx2"/>
                </a:solidFill>
                <a:latin typeface="Calibri" pitchFamily="34" charset="0"/>
              </a:rPr>
              <a:t>Ecgonina</a:t>
            </a:r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 </a:t>
            </a:r>
          </a:p>
          <a:p>
            <a:pPr algn="ctr"/>
            <a:r>
              <a:rPr lang="it-IT" sz="2000" b="1" dirty="0">
                <a:latin typeface="Calibri" pitchFamily="34" charset="0"/>
              </a:rPr>
              <a:t>inattiva</a:t>
            </a:r>
            <a:endParaRPr lang="it-IT" sz="2000" b="1" dirty="0"/>
          </a:p>
        </p:txBody>
      </p:sp>
      <p:sp>
        <p:nvSpPr>
          <p:cNvPr id="51" name="Freccia a destra 50"/>
          <p:cNvSpPr/>
          <p:nvPr/>
        </p:nvSpPr>
        <p:spPr>
          <a:xfrm rot="5400000">
            <a:off x="1285876" y="3699920"/>
            <a:ext cx="571500" cy="428625"/>
          </a:xfrm>
          <a:prstGeom prst="rightArrow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2" name="Rettangolo 20"/>
          <p:cNvSpPr>
            <a:spLocks noChangeArrowheads="1"/>
          </p:cNvSpPr>
          <p:nvPr/>
        </p:nvSpPr>
        <p:spPr bwMode="auto">
          <a:xfrm>
            <a:off x="5557838" y="2777583"/>
            <a:ext cx="36941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Esteri benzoici di </a:t>
            </a:r>
            <a:r>
              <a:rPr lang="it-IT" sz="2000" b="1" dirty="0" err="1">
                <a:solidFill>
                  <a:schemeClr val="tx2"/>
                </a:solidFill>
                <a:latin typeface="Calibri" pitchFamily="34" charset="0"/>
              </a:rPr>
              <a:t>ammino</a:t>
            </a:r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 alcoli</a:t>
            </a:r>
          </a:p>
          <a:p>
            <a:pPr algn="ctr">
              <a:defRPr/>
            </a:pPr>
            <a:r>
              <a:rPr lang="it-IT" sz="2000" b="1" dirty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  <a:t>attivi</a:t>
            </a:r>
            <a:endParaRPr lang="it-IT" sz="2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3" name="Freccia a destra 52"/>
          <p:cNvSpPr/>
          <p:nvPr/>
        </p:nvSpPr>
        <p:spPr>
          <a:xfrm>
            <a:off x="3286125" y="4771483"/>
            <a:ext cx="571500" cy="428625"/>
          </a:xfrm>
          <a:prstGeom prst="rightArrow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4" name="Freccia a destra 53"/>
          <p:cNvSpPr/>
          <p:nvPr/>
        </p:nvSpPr>
        <p:spPr>
          <a:xfrm rot="5400000">
            <a:off x="6286501" y="3297727"/>
            <a:ext cx="571500" cy="518637"/>
          </a:xfrm>
          <a:prstGeom prst="rightArrow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38050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sar</a:t>
            </a:r>
            <a:endParaRPr lang="it-IT" dirty="0"/>
          </a:p>
        </p:txBody>
      </p:sp>
      <p:sp>
        <p:nvSpPr>
          <p:cNvPr id="4" name="Rettangolo arrotondato 3"/>
          <p:cNvSpPr/>
          <p:nvPr/>
        </p:nvSpPr>
        <p:spPr>
          <a:xfrm>
            <a:off x="71438" y="4653136"/>
            <a:ext cx="4357686" cy="2071678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81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Rettangolo arrotondato 4"/>
          <p:cNvSpPr/>
          <p:nvPr/>
        </p:nvSpPr>
        <p:spPr>
          <a:xfrm>
            <a:off x="6588224" y="1533302"/>
            <a:ext cx="2428875" cy="1285875"/>
          </a:xfrm>
          <a:prstGeom prst="roundRect">
            <a:avLst/>
          </a:prstGeom>
          <a:gradFill flip="none" rotWithShape="1">
            <a:gsLst>
              <a:gs pos="0">
                <a:srgbClr val="990033">
                  <a:tint val="66000"/>
                  <a:satMod val="160000"/>
                </a:srgbClr>
              </a:gs>
              <a:gs pos="50000">
                <a:srgbClr val="990033">
                  <a:tint val="44500"/>
                  <a:satMod val="160000"/>
                </a:srgbClr>
              </a:gs>
              <a:gs pos="100000">
                <a:srgbClr val="990033">
                  <a:tint val="23500"/>
                  <a:satMod val="160000"/>
                </a:srgbClr>
              </a:gs>
            </a:gsLst>
            <a:lin ang="8100000" scaled="1"/>
            <a:tileRect/>
          </a:gradFill>
          <a:ln w="38100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Rettangolo arrotondato 5"/>
          <p:cNvSpPr/>
          <p:nvPr/>
        </p:nvSpPr>
        <p:spPr>
          <a:xfrm>
            <a:off x="5127229" y="4819530"/>
            <a:ext cx="3746995" cy="1750437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lin ang="8100000" scaled="1"/>
            <a:tileRect/>
          </a:gradFill>
          <a:ln w="38100"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7" name="Rettangolo arrotondato 6"/>
          <p:cNvSpPr/>
          <p:nvPr/>
        </p:nvSpPr>
        <p:spPr>
          <a:xfrm>
            <a:off x="491727" y="1196752"/>
            <a:ext cx="5286375" cy="12858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75000"/>
                  <a:tint val="66000"/>
                  <a:satMod val="160000"/>
                </a:schemeClr>
              </a:gs>
              <a:gs pos="50000">
                <a:schemeClr val="accent1">
                  <a:lumMod val="75000"/>
                  <a:tint val="44500"/>
                  <a:satMod val="160000"/>
                </a:schemeClr>
              </a:gs>
              <a:gs pos="100000">
                <a:schemeClr val="accent1">
                  <a:lumMod val="75000"/>
                  <a:tint val="23500"/>
                  <a:satMod val="160000"/>
                </a:schemeClr>
              </a:gs>
            </a:gsLst>
            <a:lin ang="8100000" scaled="1"/>
            <a:tileRect/>
          </a:grad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6456759" y="3033489"/>
            <a:ext cx="1571625" cy="1357313"/>
          </a:xfrm>
          <a:prstGeom prst="ellipse">
            <a:avLst/>
          </a:prstGeom>
          <a:gradFill flip="none" rotWithShape="1">
            <a:gsLst>
              <a:gs pos="0">
                <a:srgbClr val="990033">
                  <a:tint val="66000"/>
                  <a:satMod val="160000"/>
                </a:srgbClr>
              </a:gs>
              <a:gs pos="50000">
                <a:srgbClr val="990033">
                  <a:tint val="44500"/>
                  <a:satMod val="160000"/>
                </a:srgbClr>
              </a:gs>
              <a:gs pos="100000">
                <a:srgbClr val="990033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38100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" name="Rettangolo arrotondato 8"/>
          <p:cNvSpPr/>
          <p:nvPr/>
        </p:nvSpPr>
        <p:spPr>
          <a:xfrm>
            <a:off x="4027884" y="3533553"/>
            <a:ext cx="2357437" cy="714375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lin ang="8100000" scaled="1"/>
            <a:tileRect/>
          </a:gradFill>
          <a:ln w="38100"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Rettangolo arrotondato 9"/>
          <p:cNvSpPr/>
          <p:nvPr/>
        </p:nvSpPr>
        <p:spPr>
          <a:xfrm>
            <a:off x="2456259" y="2747740"/>
            <a:ext cx="1357312" cy="17145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75000"/>
                  <a:tint val="66000"/>
                  <a:satMod val="160000"/>
                </a:schemeClr>
              </a:gs>
              <a:gs pos="50000">
                <a:schemeClr val="accent1">
                  <a:lumMod val="75000"/>
                  <a:tint val="44500"/>
                  <a:satMod val="160000"/>
                </a:schemeClr>
              </a:gs>
              <a:gs pos="100000">
                <a:schemeClr val="accent1">
                  <a:lumMod val="75000"/>
                  <a:tint val="23500"/>
                  <a:satMod val="160000"/>
                </a:schemeClr>
              </a:gs>
            </a:gsLst>
            <a:lin ang="8100000" scaled="1"/>
            <a:tileRect/>
          </a:grad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1" name="Ovale 10"/>
          <p:cNvSpPr/>
          <p:nvPr/>
        </p:nvSpPr>
        <p:spPr>
          <a:xfrm>
            <a:off x="1170362" y="3176364"/>
            <a:ext cx="1214438" cy="1214438"/>
          </a:xfrm>
          <a:prstGeom prst="ellipse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81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2" name="CasellaDiTesto 15"/>
          <p:cNvSpPr txBox="1">
            <a:spLocks noChangeArrowheads="1"/>
          </p:cNvSpPr>
          <p:nvPr/>
        </p:nvSpPr>
        <p:spPr bwMode="auto">
          <a:xfrm>
            <a:off x="142875" y="4653136"/>
            <a:ext cx="428625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3050" indent="-273050">
              <a:lnSpc>
                <a:spcPts val="2600"/>
              </a:lnSpc>
              <a:buFont typeface="Arial" pitchFamily="34" charset="0"/>
              <a:buChar char="•"/>
              <a:defRPr/>
            </a:pPr>
            <a:r>
              <a:rPr lang="it-IT" dirty="0">
                <a:latin typeface="+mn-lt"/>
              </a:rPr>
              <a:t>La porzione </a:t>
            </a:r>
            <a:r>
              <a:rPr lang="it-IT" dirty="0" err="1">
                <a:latin typeface="+mn-lt"/>
              </a:rPr>
              <a:t>lipofila</a:t>
            </a:r>
            <a:r>
              <a:rPr lang="it-IT" dirty="0">
                <a:latin typeface="+mn-lt"/>
              </a:rPr>
              <a:t> è indispensabile</a:t>
            </a:r>
          </a:p>
          <a:p>
            <a:pPr marL="273050" indent="-273050">
              <a:lnSpc>
                <a:spcPts val="2600"/>
              </a:lnSpc>
              <a:buFont typeface="Arial" pitchFamily="34" charset="0"/>
              <a:buChar char="•"/>
              <a:defRPr/>
            </a:pPr>
            <a:r>
              <a:rPr lang="it-IT" dirty="0">
                <a:latin typeface="+mn-lt"/>
              </a:rPr>
              <a:t>Sostituenti e</a:t>
            </a:r>
            <a:r>
              <a:rPr lang="it-IT" baseline="30000" dirty="0">
                <a:latin typeface="+mn-lt"/>
              </a:rPr>
              <a:t>-</a:t>
            </a:r>
            <a:r>
              <a:rPr lang="it-IT" dirty="0">
                <a:latin typeface="+mn-lt"/>
              </a:rPr>
              <a:t>donatori in 2 e 4 (NH</a:t>
            </a:r>
            <a:r>
              <a:rPr lang="it-IT" baseline="-25000" dirty="0">
                <a:latin typeface="+mn-lt"/>
              </a:rPr>
              <a:t>2</a:t>
            </a:r>
            <a:r>
              <a:rPr lang="it-IT" dirty="0">
                <a:latin typeface="+mn-lt"/>
              </a:rPr>
              <a:t>, OH, RO) aumentano l’attività</a:t>
            </a:r>
          </a:p>
          <a:p>
            <a:pPr marL="273050" indent="-273050">
              <a:lnSpc>
                <a:spcPts val="2600"/>
              </a:lnSpc>
              <a:buFont typeface="Arial" pitchFamily="34" charset="0"/>
              <a:buChar char="•"/>
              <a:defRPr/>
            </a:pPr>
            <a:r>
              <a:rPr lang="it-IT" dirty="0">
                <a:latin typeface="+mn-lt"/>
              </a:rPr>
              <a:t>Sostituenti ingombranti in posizione 2 aumentano l’attività</a:t>
            </a:r>
            <a:r>
              <a:rPr lang="it-IT" dirty="0"/>
              <a:t> (resistenza all’idrolisi del legame estereo)</a:t>
            </a:r>
            <a:endParaRPr lang="it-IT" dirty="0">
              <a:latin typeface="+mn-lt"/>
            </a:endParaRPr>
          </a:p>
        </p:txBody>
      </p:sp>
      <p:sp>
        <p:nvSpPr>
          <p:cNvPr id="13" name="Rettangolo 13"/>
          <p:cNvSpPr>
            <a:spLocks noChangeArrowheads="1"/>
          </p:cNvSpPr>
          <p:nvPr/>
        </p:nvSpPr>
        <p:spPr bwMode="auto">
          <a:xfrm>
            <a:off x="706039" y="1293589"/>
            <a:ext cx="4857750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ts val="2600"/>
              </a:lnSpc>
            </a:pPr>
            <a:r>
              <a:rPr lang="it-IT" dirty="0"/>
              <a:t>Il legame estereo non è fondamentale.  la sostituzione </a:t>
            </a:r>
            <a:r>
              <a:rPr lang="it-IT" dirty="0" err="1"/>
              <a:t>biososterica</a:t>
            </a:r>
            <a:r>
              <a:rPr lang="it-IT" dirty="0"/>
              <a:t> con l’ammide determina  un aumento di resistenza all’idrolisi</a:t>
            </a:r>
          </a:p>
        </p:txBody>
      </p:sp>
      <p:sp>
        <p:nvSpPr>
          <p:cNvPr id="14" name="Rettangolo 14"/>
          <p:cNvSpPr>
            <a:spLocks noChangeArrowheads="1"/>
          </p:cNvSpPr>
          <p:nvPr/>
        </p:nvSpPr>
        <p:spPr bwMode="auto">
          <a:xfrm>
            <a:off x="5234385" y="4797152"/>
            <a:ext cx="3514079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it-IT" dirty="0"/>
              <a:t>Tollerata una buona variabilità della lunghezza (da 1 a 3 C). 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it-IT" dirty="0"/>
              <a:t>La ramificazione della catena intermedia aumenta la resistenza all’idrolisi del legame estereo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it-IT" dirty="0"/>
          </a:p>
        </p:txBody>
      </p:sp>
      <p:sp>
        <p:nvSpPr>
          <p:cNvPr id="15" name="Rettangolo 15"/>
          <p:cNvSpPr>
            <a:spLocks noChangeArrowheads="1"/>
          </p:cNvSpPr>
          <p:nvPr/>
        </p:nvSpPr>
        <p:spPr bwMode="auto">
          <a:xfrm>
            <a:off x="6731099" y="1630139"/>
            <a:ext cx="2143125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ts val="2600"/>
              </a:lnSpc>
            </a:pPr>
            <a:r>
              <a:rPr lang="it-IT" dirty="0"/>
              <a:t>Fondamentale un gruppo amminico basico </a:t>
            </a:r>
          </a:p>
        </p:txBody>
      </p:sp>
      <p:graphicFrame>
        <p:nvGraphicFramePr>
          <p:cNvPr id="1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2056954"/>
              </p:ext>
            </p:extLst>
          </p:nvPr>
        </p:nvGraphicFramePr>
        <p:xfrm>
          <a:off x="1616471" y="2747740"/>
          <a:ext cx="5983288" cy="178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7" name="CS ChemDraw Drawing" r:id="rId3" imgW="2997200" imgH="889000" progId="">
                  <p:embed/>
                </p:oleObj>
              </mc:Choice>
              <mc:Fallback>
                <p:oleObj name="CS ChemDraw Drawing" r:id="rId3" imgW="2997200" imgH="889000" progId="">
                  <p:embed/>
                  <p:pic>
                    <p:nvPicPr>
                      <p:cNvPr id="0" name="Picture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471" y="2747740"/>
                        <a:ext cx="5983288" cy="178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41348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107504" y="548680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>
                <a:solidFill>
                  <a:schemeClr val="tx2"/>
                </a:solidFill>
                <a:latin typeface="Arial Black"/>
                <a:cs typeface="Arial Black"/>
              </a:rPr>
              <a:t>La maggiore attività degli anestetici sostituiti con gruppi </a:t>
            </a:r>
            <a:r>
              <a:rPr lang="it-IT" dirty="0" err="1">
                <a:solidFill>
                  <a:schemeClr val="tx2"/>
                </a:solidFill>
                <a:latin typeface="Arial Black"/>
                <a:cs typeface="Arial Black"/>
              </a:rPr>
              <a:t>elettrondonatori</a:t>
            </a:r>
            <a:r>
              <a:rPr lang="it-IT" dirty="0">
                <a:solidFill>
                  <a:schemeClr val="tx2"/>
                </a:solidFill>
                <a:latin typeface="Arial Black"/>
                <a:cs typeface="Arial Black"/>
              </a:rPr>
              <a:t> in posizione orto o para  sembra attribuibile alla forma </a:t>
            </a:r>
            <a:r>
              <a:rPr lang="it-IT" dirty="0" err="1">
                <a:solidFill>
                  <a:schemeClr val="tx2"/>
                </a:solidFill>
                <a:latin typeface="Arial Black"/>
                <a:cs typeface="Arial Black"/>
              </a:rPr>
              <a:t>zwitterionica</a:t>
            </a:r>
            <a:r>
              <a:rPr lang="it-IT" dirty="0">
                <a:solidFill>
                  <a:schemeClr val="tx2"/>
                </a:solidFill>
                <a:latin typeface="Arial Black"/>
                <a:cs typeface="Arial Black"/>
              </a:rPr>
              <a:t> che alcuni composti possono avere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2276872"/>
            <a:ext cx="7556721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399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39200" cy="838200"/>
          </a:xfrm>
        </p:spPr>
        <p:txBody>
          <a:bodyPr>
            <a:normAutofit/>
          </a:bodyPr>
          <a:lstStyle/>
          <a:p>
            <a:r>
              <a:rPr lang="it-IT" dirty="0"/>
              <a:t>Anestetici locali a struttura esterea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379139"/>
              </p:ext>
            </p:extLst>
          </p:nvPr>
        </p:nvGraphicFramePr>
        <p:xfrm>
          <a:off x="587002" y="1341536"/>
          <a:ext cx="2767013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65" name="CS ChemDraw Drawing" r:id="rId3" imgW="2781300" imgH="1168400" progId="">
                  <p:embed/>
                </p:oleObj>
              </mc:Choice>
              <mc:Fallback>
                <p:oleObj name="CS ChemDraw Drawing" r:id="rId3" imgW="2781300" imgH="1168400" progId="">
                  <p:embed/>
                  <p:pic>
                    <p:nvPicPr>
                      <p:cNvPr id="0" name="Picture 19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002" y="1341536"/>
                        <a:ext cx="2767013" cy="1150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4327748"/>
              </p:ext>
            </p:extLst>
          </p:nvPr>
        </p:nvGraphicFramePr>
        <p:xfrm>
          <a:off x="4873252" y="1341536"/>
          <a:ext cx="3659188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66" name="CS ChemDraw Drawing" r:id="rId5" imgW="3670300" imgH="1257300" progId="">
                  <p:embed/>
                </p:oleObj>
              </mc:Choice>
              <mc:Fallback>
                <p:oleObj name="CS ChemDraw Drawing" r:id="rId5" imgW="3670300" imgH="1257300" progId="">
                  <p:embed/>
                  <p:pic>
                    <p:nvPicPr>
                      <p:cNvPr id="0" name="Picture 19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3252" y="1341536"/>
                        <a:ext cx="3659188" cy="1246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0862198"/>
              </p:ext>
            </p:extLst>
          </p:nvPr>
        </p:nvGraphicFramePr>
        <p:xfrm>
          <a:off x="801315" y="4294286"/>
          <a:ext cx="2517775" cy="1049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67" name="CS ChemDraw Drawing" r:id="rId7" imgW="2540000" imgH="1054100" progId="">
                  <p:embed/>
                </p:oleObj>
              </mc:Choice>
              <mc:Fallback>
                <p:oleObj name="CS ChemDraw Drawing" r:id="rId7" imgW="2540000" imgH="1054100" progId="">
                  <p:embed/>
                  <p:pic>
                    <p:nvPicPr>
                      <p:cNvPr id="0" name="Picture 19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315" y="4294286"/>
                        <a:ext cx="2517775" cy="1049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7289767"/>
              </p:ext>
            </p:extLst>
          </p:nvPr>
        </p:nvGraphicFramePr>
        <p:xfrm>
          <a:off x="5444752" y="4294286"/>
          <a:ext cx="2767013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68" name="CS ChemDraw Drawing" r:id="rId9" imgW="2768600" imgH="1168400" progId="">
                  <p:embed/>
                </p:oleObj>
              </mc:Choice>
              <mc:Fallback>
                <p:oleObj name="CS ChemDraw Drawing" r:id="rId9" imgW="2768600" imgH="1168400" progId="">
                  <p:embed/>
                  <p:pic>
                    <p:nvPicPr>
                      <p:cNvPr id="0" name="Picture 19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4752" y="4294286"/>
                        <a:ext cx="2767013" cy="1150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asellaDiTesto 11"/>
          <p:cNvSpPr txBox="1">
            <a:spLocks noChangeArrowheads="1"/>
          </p:cNvSpPr>
          <p:nvPr/>
        </p:nvSpPr>
        <p:spPr bwMode="auto">
          <a:xfrm>
            <a:off x="1143000" y="2692682"/>
            <a:ext cx="19909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2"/>
                </a:solidFill>
                <a:latin typeface="+mn-lt"/>
              </a:rPr>
              <a:t>Procaina 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Novocain</a:t>
            </a:r>
            <a:endParaRPr lang="it-IT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9" name="CasellaDiTesto 12"/>
          <p:cNvSpPr txBox="1">
            <a:spLocks noChangeArrowheads="1"/>
          </p:cNvSpPr>
          <p:nvPr/>
        </p:nvSpPr>
        <p:spPr bwMode="auto">
          <a:xfrm>
            <a:off x="5715000" y="5586809"/>
            <a:ext cx="261930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Cloroprocaina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Nesacaine</a:t>
            </a:r>
            <a:endParaRPr lang="it-IT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0" name="CasellaDiTesto 14"/>
          <p:cNvSpPr txBox="1">
            <a:spLocks noChangeArrowheads="1"/>
          </p:cNvSpPr>
          <p:nvPr/>
        </p:nvSpPr>
        <p:spPr bwMode="auto">
          <a:xfrm>
            <a:off x="5891213" y="2692682"/>
            <a:ext cx="234923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Tetracaina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Pontocaine</a:t>
            </a:r>
            <a:endParaRPr lang="it-IT" b="1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1" name="CasellaDiTesto 16"/>
          <p:cNvSpPr txBox="1">
            <a:spLocks noChangeArrowheads="1"/>
          </p:cNvSpPr>
          <p:nvPr/>
        </p:nvSpPr>
        <p:spPr bwMode="auto">
          <a:xfrm>
            <a:off x="1112838" y="5586809"/>
            <a:ext cx="11128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Tutocaina</a:t>
            </a:r>
            <a:endParaRPr lang="it-IT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2" name="CasellaDiTesto 11"/>
          <p:cNvSpPr txBox="1">
            <a:spLocks noChangeArrowheads="1"/>
          </p:cNvSpPr>
          <p:nvPr/>
        </p:nvSpPr>
        <p:spPr bwMode="auto">
          <a:xfrm>
            <a:off x="285750" y="3030051"/>
            <a:ext cx="407111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8.9, </a:t>
            </a:r>
            <a:r>
              <a:rPr lang="it-IT" sz="1600" dirty="0" err="1">
                <a:latin typeface="+mn-lt"/>
              </a:rPr>
              <a:t>logP</a:t>
            </a:r>
            <a:r>
              <a:rPr lang="it-IT" sz="1600" dirty="0">
                <a:latin typeface="+mn-lt"/>
              </a:rPr>
              <a:t> 2.5</a:t>
            </a:r>
          </a:p>
          <a:p>
            <a:pPr>
              <a:defRPr/>
            </a:pPr>
            <a:r>
              <a:rPr lang="it-IT" sz="1600" dirty="0">
                <a:latin typeface="+mn-lt"/>
              </a:rPr>
              <a:t>Bassa potenza, durata (30’), latenza (10-20’)</a:t>
            </a:r>
          </a:p>
          <a:p>
            <a:pPr>
              <a:defRPr/>
            </a:pPr>
            <a:r>
              <a:rPr lang="it-IT" sz="1600" dirty="0">
                <a:latin typeface="+mn-lt"/>
              </a:rPr>
              <a:t>Non più in uso</a:t>
            </a:r>
          </a:p>
        </p:txBody>
      </p:sp>
      <p:sp>
        <p:nvSpPr>
          <p:cNvPr id="13" name="CasellaDiTesto 11"/>
          <p:cNvSpPr txBox="1">
            <a:spLocks noChangeArrowheads="1"/>
          </p:cNvSpPr>
          <p:nvPr/>
        </p:nvSpPr>
        <p:spPr bwMode="auto">
          <a:xfrm>
            <a:off x="5000625" y="3030051"/>
            <a:ext cx="39270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/>
              <a:t>pKa</a:t>
            </a:r>
            <a:r>
              <a:rPr lang="it-IT" sz="1600" dirty="0"/>
              <a:t> 8.6, </a:t>
            </a:r>
            <a:r>
              <a:rPr lang="it-IT" sz="1600" dirty="0">
                <a:solidFill>
                  <a:prstClr val="black"/>
                </a:solidFill>
                <a:latin typeface="Calibri"/>
              </a:rPr>
              <a:t>, </a:t>
            </a:r>
            <a:r>
              <a:rPr lang="it-IT" sz="1600" dirty="0" err="1">
                <a:solidFill>
                  <a:prstClr val="black"/>
                </a:solidFill>
                <a:latin typeface="Calibri"/>
              </a:rPr>
              <a:t>logP</a:t>
            </a:r>
            <a:r>
              <a:rPr lang="it-IT" sz="1600" dirty="0">
                <a:solidFill>
                  <a:prstClr val="black"/>
                </a:solidFill>
                <a:latin typeface="Calibri"/>
              </a:rPr>
              <a:t> 4.32</a:t>
            </a:r>
            <a:endParaRPr lang="it-IT" sz="1600" dirty="0"/>
          </a:p>
          <a:p>
            <a:pPr>
              <a:defRPr/>
            </a:pPr>
            <a:r>
              <a:rPr lang="it-IT" sz="1600" dirty="0"/>
              <a:t>Buona potenza, durata (3-6h), latenza (30’)</a:t>
            </a:r>
          </a:p>
          <a:p>
            <a:pPr>
              <a:defRPr/>
            </a:pPr>
            <a:r>
              <a:rPr lang="it-IT" sz="1600" dirty="0"/>
              <a:t>Usata soprattutto in anestesia topica</a:t>
            </a:r>
          </a:p>
        </p:txBody>
      </p:sp>
      <p:sp>
        <p:nvSpPr>
          <p:cNvPr id="14" name="CasellaDiTesto 11"/>
          <p:cNvSpPr txBox="1">
            <a:spLocks noChangeArrowheads="1"/>
          </p:cNvSpPr>
          <p:nvPr/>
        </p:nvSpPr>
        <p:spPr bwMode="auto">
          <a:xfrm>
            <a:off x="285751" y="5924178"/>
            <a:ext cx="4071114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1600" dirty="0">
                <a:latin typeface="+mn-lt"/>
              </a:rPr>
              <a:t>La presenza dei metili aumenta la resistenza alle esterasi</a:t>
            </a:r>
          </a:p>
        </p:txBody>
      </p:sp>
      <p:sp>
        <p:nvSpPr>
          <p:cNvPr id="15" name="CasellaDiTesto 11"/>
          <p:cNvSpPr txBox="1">
            <a:spLocks noChangeArrowheads="1"/>
          </p:cNvSpPr>
          <p:nvPr/>
        </p:nvSpPr>
        <p:spPr bwMode="auto">
          <a:xfrm>
            <a:off x="5072063" y="5924178"/>
            <a:ext cx="41842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9.1, </a:t>
            </a:r>
            <a:r>
              <a:rPr lang="it-IT" sz="1600" dirty="0" err="1">
                <a:latin typeface="+mn-lt"/>
              </a:rPr>
              <a:t>logP</a:t>
            </a:r>
            <a:r>
              <a:rPr lang="it-IT" sz="1600" dirty="0">
                <a:latin typeface="+mn-lt"/>
              </a:rPr>
              <a:t> 3.0</a:t>
            </a:r>
          </a:p>
          <a:p>
            <a:pPr>
              <a:defRPr/>
            </a:pPr>
            <a:r>
              <a:rPr lang="it-IT" sz="1600" dirty="0">
                <a:latin typeface="+mn-lt"/>
              </a:rPr>
              <a:t>Si può usare una dose molto alta: rapido inizio</a:t>
            </a:r>
          </a:p>
          <a:p>
            <a:pPr>
              <a:defRPr/>
            </a:pPr>
            <a:r>
              <a:rPr lang="it-IT" sz="1600" dirty="0">
                <a:latin typeface="+mn-lt"/>
              </a:rPr>
              <a:t>Usata in chirurgia ed ostetricia</a:t>
            </a:r>
          </a:p>
        </p:txBody>
      </p:sp>
      <p:sp useBgFill="1">
        <p:nvSpPr>
          <p:cNvPr id="3" name="Rettangolo 2">
            <a:extLst>
              <a:ext uri="{FF2B5EF4-FFF2-40B4-BE49-F238E27FC236}">
                <a16:creationId xmlns:a16="http://schemas.microsoft.com/office/drawing/2014/main" id="{0FBC78A2-5BD5-E44B-9394-FA69E26A4D24}"/>
              </a:ext>
            </a:extLst>
          </p:cNvPr>
          <p:cNvSpPr/>
          <p:nvPr/>
        </p:nvSpPr>
        <p:spPr>
          <a:xfrm>
            <a:off x="7956376" y="1310960"/>
            <a:ext cx="377931" cy="216024"/>
          </a:xfrm>
          <a:prstGeom prst="rect">
            <a:avLst/>
          </a:prstGeom>
          <a:ln>
            <a:noFill/>
          </a:ln>
          <a:effectLst>
            <a:outerShdw sx="1000" sy="1000" rotWithShape="0">
              <a:srgbClr val="4E3B30"/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 useBgFill="1">
        <p:nvSpPr>
          <p:cNvPr id="17" name="Rettangolo 16">
            <a:extLst>
              <a:ext uri="{FF2B5EF4-FFF2-40B4-BE49-F238E27FC236}">
                <a16:creationId xmlns:a16="http://schemas.microsoft.com/office/drawing/2014/main" id="{6E79BBF2-7BE2-6344-BC27-2E6E9386F21A}"/>
              </a:ext>
            </a:extLst>
          </p:cNvPr>
          <p:cNvSpPr/>
          <p:nvPr/>
        </p:nvSpPr>
        <p:spPr>
          <a:xfrm>
            <a:off x="8240446" y="1783228"/>
            <a:ext cx="377931" cy="216024"/>
          </a:xfrm>
          <a:prstGeom prst="rect">
            <a:avLst/>
          </a:prstGeom>
          <a:ln>
            <a:noFill/>
          </a:ln>
          <a:effectLst>
            <a:outerShdw sx="1000" sy="1000" rotWithShape="0">
              <a:srgbClr val="4E3B30"/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355840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8047" y="260648"/>
            <a:ext cx="8839200" cy="838200"/>
          </a:xfrm>
        </p:spPr>
        <p:txBody>
          <a:bodyPr>
            <a:normAutofit/>
          </a:bodyPr>
          <a:lstStyle/>
          <a:p>
            <a:r>
              <a:rPr lang="it-IT" dirty="0"/>
              <a:t>Anestetici locali a struttura esterea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6528790"/>
              </p:ext>
            </p:extLst>
          </p:nvPr>
        </p:nvGraphicFramePr>
        <p:xfrm>
          <a:off x="251520" y="1500708"/>
          <a:ext cx="2557463" cy="99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0" name="CS ChemDraw Drawing" r:id="rId3" imgW="3416300" imgH="1333500" progId="">
                  <p:embed/>
                </p:oleObj>
              </mc:Choice>
              <mc:Fallback>
                <p:oleObj name="CS ChemDraw Drawing" r:id="rId3" imgW="3416300" imgH="1333500" progId="">
                  <p:embed/>
                  <p:pic>
                    <p:nvPicPr>
                      <p:cNvPr id="0" name="Picture 2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500708"/>
                        <a:ext cx="2557463" cy="992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9257817"/>
              </p:ext>
            </p:extLst>
          </p:nvPr>
        </p:nvGraphicFramePr>
        <p:xfrm>
          <a:off x="3030587" y="1466850"/>
          <a:ext cx="2549525" cy="99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1" name="CS ChemDraw Drawing" r:id="rId5" imgW="3403600" imgH="1333500" progId="">
                  <p:embed/>
                </p:oleObj>
              </mc:Choice>
              <mc:Fallback>
                <p:oleObj name="CS ChemDraw Drawing" r:id="rId5" imgW="3403600" imgH="1333500" progId="">
                  <p:embed/>
                  <p:pic>
                    <p:nvPicPr>
                      <p:cNvPr id="0" name="Picture 2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0587" y="1466850"/>
                        <a:ext cx="2549525" cy="992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4023675"/>
              </p:ext>
            </p:extLst>
          </p:nvPr>
        </p:nvGraphicFramePr>
        <p:xfrm>
          <a:off x="5797872" y="1124744"/>
          <a:ext cx="3022600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2" name="CS ChemDraw Drawing" r:id="rId7" imgW="4051300" imgH="2387600" progId="">
                  <p:embed/>
                </p:oleObj>
              </mc:Choice>
              <mc:Fallback>
                <p:oleObj name="CS ChemDraw Drawing" r:id="rId7" imgW="4051300" imgH="2387600" progId="">
                  <p:embed/>
                  <p:pic>
                    <p:nvPicPr>
                      <p:cNvPr id="0" name="Picture 2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7872" y="1124744"/>
                        <a:ext cx="3022600" cy="177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4953062"/>
              </p:ext>
            </p:extLst>
          </p:nvPr>
        </p:nvGraphicFramePr>
        <p:xfrm>
          <a:off x="1691680" y="4005064"/>
          <a:ext cx="252095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3" name="CS ChemDraw Drawing" r:id="rId9" imgW="3365500" imgH="1435100" progId="">
                  <p:embed/>
                </p:oleObj>
              </mc:Choice>
              <mc:Fallback>
                <p:oleObj name="CS ChemDraw Drawing" r:id="rId9" imgW="3365500" imgH="1435100" progId="">
                  <p:embed/>
                  <p:pic>
                    <p:nvPicPr>
                      <p:cNvPr id="0" name="Picture 2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4005064"/>
                        <a:ext cx="252095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asellaDiTesto 11"/>
          <p:cNvSpPr txBox="1">
            <a:spLocks noChangeArrowheads="1"/>
          </p:cNvSpPr>
          <p:nvPr/>
        </p:nvSpPr>
        <p:spPr bwMode="auto">
          <a:xfrm>
            <a:off x="989644" y="2692682"/>
            <a:ext cx="105349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Esilcaina</a:t>
            </a:r>
            <a:endParaRPr lang="it-IT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9" name="CasellaDiTesto 12"/>
          <p:cNvSpPr txBox="1">
            <a:spLocks noChangeArrowheads="1"/>
          </p:cNvSpPr>
          <p:nvPr/>
        </p:nvSpPr>
        <p:spPr bwMode="auto">
          <a:xfrm>
            <a:off x="2353273" y="5157192"/>
            <a:ext cx="11977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Butamben</a:t>
            </a:r>
            <a:endParaRPr lang="it-IT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0" name="CasellaDiTesto 14"/>
          <p:cNvSpPr txBox="1">
            <a:spLocks noChangeArrowheads="1"/>
          </p:cNvSpPr>
          <p:nvPr/>
        </p:nvSpPr>
        <p:spPr bwMode="auto">
          <a:xfrm>
            <a:off x="3564558" y="2692682"/>
            <a:ext cx="13276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Meprilcaina</a:t>
            </a:r>
            <a:endParaRPr lang="it-IT" b="1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1" name="CasellaDiTesto 16"/>
          <p:cNvSpPr txBox="1">
            <a:spLocks noChangeArrowheads="1"/>
          </p:cNvSpPr>
          <p:nvPr/>
        </p:nvSpPr>
        <p:spPr bwMode="auto">
          <a:xfrm>
            <a:off x="6351542" y="2660719"/>
            <a:ext cx="11705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</a:rPr>
              <a:t>Buta</a:t>
            </a:r>
            <a:r>
              <a:rPr lang="it-IT" b="1" dirty="0" err="1">
                <a:solidFill>
                  <a:schemeClr val="tx2"/>
                </a:solidFill>
                <a:latin typeface="+mn-lt"/>
              </a:rPr>
              <a:t>caina</a:t>
            </a:r>
            <a:endParaRPr lang="it-IT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2" name="CasellaDiTesto 11"/>
          <p:cNvSpPr txBox="1">
            <a:spLocks noChangeArrowheads="1"/>
          </p:cNvSpPr>
          <p:nvPr/>
        </p:nvSpPr>
        <p:spPr bwMode="auto">
          <a:xfrm>
            <a:off x="1098583" y="3030051"/>
            <a:ext cx="87254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9.3</a:t>
            </a:r>
          </a:p>
        </p:txBody>
      </p:sp>
      <p:sp>
        <p:nvSpPr>
          <p:cNvPr id="13" name="CasellaDiTesto 11"/>
          <p:cNvSpPr txBox="1">
            <a:spLocks noChangeArrowheads="1"/>
          </p:cNvSpPr>
          <p:nvPr/>
        </p:nvSpPr>
        <p:spPr bwMode="auto">
          <a:xfrm>
            <a:off x="3803374" y="3030051"/>
            <a:ext cx="84997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/>
              <a:t>pKa</a:t>
            </a:r>
            <a:r>
              <a:rPr lang="it-IT" sz="1600" dirty="0"/>
              <a:t> 7.8</a:t>
            </a:r>
          </a:p>
        </p:txBody>
      </p:sp>
      <p:sp>
        <p:nvSpPr>
          <p:cNvPr id="15" name="CasellaDiTesto 11"/>
          <p:cNvSpPr txBox="1">
            <a:spLocks noChangeArrowheads="1"/>
          </p:cNvSpPr>
          <p:nvPr/>
        </p:nvSpPr>
        <p:spPr bwMode="auto">
          <a:xfrm>
            <a:off x="2515882" y="5499513"/>
            <a:ext cx="87254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2.5</a:t>
            </a:r>
          </a:p>
        </p:txBody>
      </p:sp>
      <p:sp>
        <p:nvSpPr>
          <p:cNvPr id="16" name="CasellaDiTesto 15"/>
          <p:cNvSpPr txBox="1">
            <a:spLocks noChangeArrowheads="1"/>
          </p:cNvSpPr>
          <p:nvPr/>
        </p:nvSpPr>
        <p:spPr bwMode="auto">
          <a:xfrm>
            <a:off x="6500524" y="3042877"/>
            <a:ext cx="87254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</a:t>
            </a:r>
            <a:r>
              <a:rPr lang="it-IT" sz="1600" dirty="0"/>
              <a:t>8</a:t>
            </a:r>
            <a:r>
              <a:rPr lang="it-IT" sz="1600" dirty="0">
                <a:latin typeface="+mn-lt"/>
              </a:rPr>
              <a:t>.3</a:t>
            </a:r>
          </a:p>
        </p:txBody>
      </p:sp>
      <p:sp>
        <p:nvSpPr>
          <p:cNvPr id="22" name="Rettangolo 20"/>
          <p:cNvSpPr>
            <a:spLocks noChangeArrowheads="1"/>
          </p:cNvSpPr>
          <p:nvPr/>
        </p:nvSpPr>
        <p:spPr bwMode="auto">
          <a:xfrm>
            <a:off x="5535602" y="5180703"/>
            <a:ext cx="13163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 dirty="0">
                <a:solidFill>
                  <a:schemeClr val="tx2"/>
                </a:solidFill>
              </a:rPr>
              <a:t>Benzocaina</a:t>
            </a:r>
          </a:p>
        </p:txBody>
      </p:sp>
      <p:graphicFrame>
        <p:nvGraphicFramePr>
          <p:cNvPr id="2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69586"/>
              </p:ext>
            </p:extLst>
          </p:nvPr>
        </p:nvGraphicFramePr>
        <p:xfrm>
          <a:off x="5292080" y="3956566"/>
          <a:ext cx="2022475" cy="106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" name="CS ChemDraw Drawing" r:id="rId11" imgW="2705100" imgH="1435100" progId="">
                  <p:embed/>
                </p:oleObj>
              </mc:Choice>
              <mc:Fallback>
                <p:oleObj name="CS ChemDraw Drawing" r:id="rId11" imgW="2705100" imgH="1435100" progId="">
                  <p:embed/>
                  <p:pic>
                    <p:nvPicPr>
                      <p:cNvPr id="0" name="Picture 2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3956566"/>
                        <a:ext cx="2022475" cy="1060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CasellaDiTesto 23"/>
          <p:cNvSpPr txBox="1"/>
          <p:nvPr/>
        </p:nvSpPr>
        <p:spPr>
          <a:xfrm>
            <a:off x="4470308" y="5733256"/>
            <a:ext cx="344697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it-IT" sz="1400" dirty="0">
                <a:latin typeface="+mn-lt"/>
              </a:rPr>
              <a:t>Non è in grado di </a:t>
            </a:r>
            <a:r>
              <a:rPr lang="it-IT" sz="1400" dirty="0" err="1">
                <a:latin typeface="+mn-lt"/>
              </a:rPr>
              <a:t>protonarsi</a:t>
            </a:r>
            <a:r>
              <a:rPr lang="it-IT" sz="1400" dirty="0">
                <a:latin typeface="+mn-lt"/>
              </a:rPr>
              <a:t> (</a:t>
            </a:r>
            <a:r>
              <a:rPr lang="it-IT" sz="1400" dirty="0" err="1">
                <a:latin typeface="+mn-lt"/>
              </a:rPr>
              <a:t>pKa</a:t>
            </a:r>
            <a:r>
              <a:rPr lang="it-IT" sz="1400" dirty="0">
                <a:latin typeface="+mn-lt"/>
              </a:rPr>
              <a:t> 2.8): interazione solo con il sito </a:t>
            </a:r>
            <a:r>
              <a:rPr lang="it-IT" sz="1400" dirty="0" err="1">
                <a:latin typeface="+mn-lt"/>
              </a:rPr>
              <a:t>lipofilo</a:t>
            </a:r>
            <a:endParaRPr lang="it-IT" sz="1400" dirty="0">
              <a:latin typeface="+mn-lt"/>
            </a:endParaRPr>
          </a:p>
          <a:p>
            <a:pPr algn="just">
              <a:defRPr/>
            </a:pPr>
            <a:r>
              <a:rPr lang="it-IT" sz="1400" dirty="0">
                <a:latin typeface="+mn-lt"/>
              </a:rPr>
              <a:t>Utilizzata come antidolorifico per uso topico</a:t>
            </a:r>
          </a:p>
        </p:txBody>
      </p:sp>
    </p:spTree>
    <p:extLst>
      <p:ext uri="{BB962C8B-B14F-4D97-AF65-F5344CB8AC3E}">
        <p14:creationId xmlns:p14="http://schemas.microsoft.com/office/powerpoint/2010/main" val="38094904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8047" y="260648"/>
            <a:ext cx="8839200" cy="838200"/>
          </a:xfrm>
        </p:spPr>
        <p:txBody>
          <a:bodyPr>
            <a:normAutofit/>
          </a:bodyPr>
          <a:lstStyle/>
          <a:p>
            <a:r>
              <a:rPr lang="it-IT" dirty="0"/>
              <a:t>Anestetici locali a struttura esterea</a:t>
            </a:r>
          </a:p>
        </p:txBody>
      </p:sp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0305666"/>
              </p:ext>
            </p:extLst>
          </p:nvPr>
        </p:nvGraphicFramePr>
        <p:xfrm>
          <a:off x="755576" y="4461017"/>
          <a:ext cx="3552825" cy="1036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0" name="CS ChemDraw Drawing" r:id="rId3" imgW="4749800" imgH="1397000" progId="">
                  <p:embed/>
                </p:oleObj>
              </mc:Choice>
              <mc:Fallback>
                <p:oleObj name="CS ChemDraw Drawing" r:id="rId3" imgW="4749800" imgH="1397000" progId="">
                  <p:embed/>
                  <p:pic>
                    <p:nvPicPr>
                      <p:cNvPr id="0" name="Picture 1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4461017"/>
                        <a:ext cx="3552825" cy="1036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12"/>
          <p:cNvSpPr txBox="1">
            <a:spLocks noChangeArrowheads="1"/>
          </p:cNvSpPr>
          <p:nvPr/>
        </p:nvSpPr>
        <p:spPr bwMode="auto">
          <a:xfrm>
            <a:off x="1681639" y="5697877"/>
            <a:ext cx="16101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Ciclometicaina</a:t>
            </a:r>
            <a:endParaRPr lang="it-IT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5" name="CasellaDiTesto 11"/>
          <p:cNvSpPr txBox="1">
            <a:spLocks noChangeArrowheads="1"/>
          </p:cNvSpPr>
          <p:nvPr/>
        </p:nvSpPr>
        <p:spPr bwMode="auto">
          <a:xfrm>
            <a:off x="2067702" y="6040198"/>
            <a:ext cx="87254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8.6</a:t>
            </a:r>
          </a:p>
        </p:txBody>
      </p:sp>
      <p:graphicFrame>
        <p:nvGraphicFramePr>
          <p:cNvPr id="19" name="Oggetto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4837516"/>
              </p:ext>
            </p:extLst>
          </p:nvPr>
        </p:nvGraphicFramePr>
        <p:xfrm>
          <a:off x="5148064" y="4417332"/>
          <a:ext cx="3290887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1" name="CS ChemDraw Drawing" r:id="rId5" imgW="4394200" imgH="1498600" progId="">
                  <p:embed/>
                </p:oleObj>
              </mc:Choice>
              <mc:Fallback>
                <p:oleObj name="CS ChemDraw Drawing" r:id="rId5" imgW="4394200" imgH="1498600" progId="">
                  <p:embed/>
                  <p:pic>
                    <p:nvPicPr>
                      <p:cNvPr id="0" name="Picture 1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064" y="4417332"/>
                        <a:ext cx="3290887" cy="111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asellaDiTesto 12"/>
          <p:cNvSpPr txBox="1">
            <a:spLocks noChangeArrowheads="1"/>
          </p:cNvSpPr>
          <p:nvPr/>
        </p:nvSpPr>
        <p:spPr bwMode="auto">
          <a:xfrm>
            <a:off x="6062687" y="5772461"/>
            <a:ext cx="148053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Proparacaina</a:t>
            </a:r>
            <a:endParaRPr lang="it-IT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1" name="CasellaDiTesto 11"/>
          <p:cNvSpPr txBox="1">
            <a:spLocks noChangeArrowheads="1"/>
          </p:cNvSpPr>
          <p:nvPr/>
        </p:nvSpPr>
        <p:spPr bwMode="auto">
          <a:xfrm>
            <a:off x="6422291" y="6114782"/>
            <a:ext cx="86453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9.1</a:t>
            </a:r>
          </a:p>
        </p:txBody>
      </p:sp>
      <p:graphicFrame>
        <p:nvGraphicFramePr>
          <p:cNvPr id="22" name="Oggetto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6805013"/>
              </p:ext>
            </p:extLst>
          </p:nvPr>
        </p:nvGraphicFramePr>
        <p:xfrm>
          <a:off x="1115616" y="1412776"/>
          <a:ext cx="2767012" cy="157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2" name="CS ChemDraw Drawing" r:id="rId7" imgW="3695700" imgH="2108200" progId="">
                  <p:embed/>
                </p:oleObj>
              </mc:Choice>
              <mc:Fallback>
                <p:oleObj name="CS ChemDraw Drawing" r:id="rId7" imgW="3695700" imgH="2108200" progId="">
                  <p:embed/>
                  <p:pic>
                    <p:nvPicPr>
                      <p:cNvPr id="0" name="Picture 1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1412776"/>
                        <a:ext cx="2767012" cy="1577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CasellaDiTesto 12"/>
          <p:cNvSpPr txBox="1">
            <a:spLocks noChangeArrowheads="1"/>
          </p:cNvSpPr>
          <p:nvPr/>
        </p:nvSpPr>
        <p:spPr bwMode="auto">
          <a:xfrm>
            <a:off x="1725192" y="3108165"/>
            <a:ext cx="15478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Propossicaina</a:t>
            </a:r>
            <a:endParaRPr lang="it-IT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4" name="CasellaDiTesto 11"/>
          <p:cNvSpPr txBox="1">
            <a:spLocks noChangeArrowheads="1"/>
          </p:cNvSpPr>
          <p:nvPr/>
        </p:nvSpPr>
        <p:spPr bwMode="auto">
          <a:xfrm>
            <a:off x="2066856" y="3450486"/>
            <a:ext cx="86453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9.1</a:t>
            </a:r>
          </a:p>
        </p:txBody>
      </p:sp>
      <p:graphicFrame>
        <p:nvGraphicFramePr>
          <p:cNvPr id="25" name="Oggetto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1787134"/>
              </p:ext>
            </p:extLst>
          </p:nvPr>
        </p:nvGraphicFramePr>
        <p:xfrm>
          <a:off x="5062735" y="1627535"/>
          <a:ext cx="3541713" cy="1147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3" name="CS ChemDraw Drawing" r:id="rId9" imgW="4737100" imgH="1536700" progId="">
                  <p:embed/>
                </p:oleObj>
              </mc:Choice>
              <mc:Fallback>
                <p:oleObj name="CS ChemDraw Drawing" r:id="rId9" imgW="4737100" imgH="1536700" progId="">
                  <p:embed/>
                  <p:pic>
                    <p:nvPicPr>
                      <p:cNvPr id="0" name="Picture 1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2735" y="1627535"/>
                        <a:ext cx="3541713" cy="1147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CasellaDiTesto 12"/>
          <p:cNvSpPr txBox="1">
            <a:spLocks noChangeArrowheads="1"/>
          </p:cNvSpPr>
          <p:nvPr/>
        </p:nvSpPr>
        <p:spPr bwMode="auto">
          <a:xfrm>
            <a:off x="6198000" y="3108165"/>
            <a:ext cx="12711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Benoxinato</a:t>
            </a:r>
            <a:endParaRPr lang="it-IT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7" name="CasellaDiTesto 11"/>
          <p:cNvSpPr txBox="1">
            <a:spLocks noChangeArrowheads="1"/>
          </p:cNvSpPr>
          <p:nvPr/>
        </p:nvSpPr>
        <p:spPr bwMode="auto">
          <a:xfrm>
            <a:off x="6397318" y="3450486"/>
            <a:ext cx="87254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9.0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9592" y="3645024"/>
            <a:ext cx="3472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Rapido</a:t>
            </a:r>
            <a:r>
              <a:rPr lang="en-US" dirty="0"/>
              <a:t> onset e a  </a:t>
            </a:r>
            <a:r>
              <a:rPr lang="en-US" dirty="0" err="1"/>
              <a:t>durata</a:t>
            </a:r>
            <a:r>
              <a:rPr lang="en-US" dirty="0"/>
              <a:t> </a:t>
            </a:r>
            <a:r>
              <a:rPr lang="en-US" dirty="0" err="1"/>
              <a:t>d’azione</a:t>
            </a:r>
            <a:r>
              <a:rPr lang="en-US" dirty="0"/>
              <a:t> </a:t>
            </a:r>
          </a:p>
          <a:p>
            <a:r>
              <a:rPr lang="en-US" dirty="0" err="1"/>
              <a:t>superiore</a:t>
            </a:r>
            <a:r>
              <a:rPr lang="en-US" dirty="0"/>
              <a:t> </a:t>
            </a:r>
            <a:r>
              <a:rPr lang="en-US" dirty="0" err="1"/>
              <a:t>rispetto</a:t>
            </a:r>
            <a:r>
              <a:rPr lang="en-US" dirty="0"/>
              <a:t> </a:t>
            </a:r>
            <a:r>
              <a:rPr lang="en-US" dirty="0" err="1"/>
              <a:t>alla</a:t>
            </a:r>
            <a:r>
              <a:rPr lang="en-US" dirty="0"/>
              <a:t> </a:t>
            </a:r>
            <a:r>
              <a:rPr lang="en-US" dirty="0" err="1"/>
              <a:t>procaina</a:t>
            </a:r>
            <a:r>
              <a:rPr lang="en-US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80112" y="3789040"/>
            <a:ext cx="24570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Utilizzato</a:t>
            </a:r>
            <a:r>
              <a:rPr lang="en-US" sz="1600" dirty="0"/>
              <a:t> ad </a:t>
            </a:r>
            <a:r>
              <a:rPr lang="en-US" sz="1600" dirty="0" err="1"/>
              <a:t>uso</a:t>
            </a:r>
            <a:r>
              <a:rPr lang="en-US" sz="1600" dirty="0"/>
              <a:t> </a:t>
            </a:r>
            <a:r>
              <a:rPr lang="en-US" sz="1600" dirty="0" err="1"/>
              <a:t>oftalmico</a:t>
            </a:r>
            <a:endParaRPr lang="en-US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5724128" y="6381328"/>
            <a:ext cx="24570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Utilizzato</a:t>
            </a:r>
            <a:r>
              <a:rPr lang="en-US" sz="1600" dirty="0"/>
              <a:t> ad </a:t>
            </a:r>
            <a:r>
              <a:rPr lang="en-US" sz="1600" dirty="0" err="1"/>
              <a:t>uso</a:t>
            </a:r>
            <a:r>
              <a:rPr lang="en-US" sz="1600" dirty="0"/>
              <a:t> </a:t>
            </a:r>
            <a:r>
              <a:rPr lang="en-US" sz="1600" dirty="0" err="1"/>
              <a:t>oftalmico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875907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9307760" cy="838200"/>
          </a:xfrm>
        </p:spPr>
        <p:txBody>
          <a:bodyPr>
            <a:normAutofit/>
          </a:bodyPr>
          <a:lstStyle/>
          <a:p>
            <a:r>
              <a:rPr lang="it-IT" dirty="0"/>
              <a:t>Anestetici locali a struttura ammidica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956600"/>
              </p:ext>
            </p:extLst>
          </p:nvPr>
        </p:nvGraphicFramePr>
        <p:xfrm>
          <a:off x="429543" y="1412776"/>
          <a:ext cx="2054225" cy="1052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5" name="CS ChemDraw Drawing" r:id="rId3" imgW="2057400" imgH="1066800" progId="">
                  <p:embed/>
                </p:oleObj>
              </mc:Choice>
              <mc:Fallback>
                <p:oleObj name="CS ChemDraw Drawing" r:id="rId3" imgW="2057400" imgH="1066800" progId="">
                  <p:embed/>
                  <p:pic>
                    <p:nvPicPr>
                      <p:cNvPr id="0" name="Picture 2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543" y="1412776"/>
                        <a:ext cx="2054225" cy="1052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7658334"/>
              </p:ext>
            </p:extLst>
          </p:nvPr>
        </p:nvGraphicFramePr>
        <p:xfrm>
          <a:off x="3275856" y="1412776"/>
          <a:ext cx="2298700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6" name="CS ChemDraw Drawing" r:id="rId5" imgW="2311400" imgH="977900" progId="">
                  <p:embed/>
                </p:oleObj>
              </mc:Choice>
              <mc:Fallback>
                <p:oleObj name="CS ChemDraw Drawing" r:id="rId5" imgW="2311400" imgH="977900" progId="">
                  <p:embed/>
                  <p:pic>
                    <p:nvPicPr>
                      <p:cNvPr id="0" name="Picture 2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1412776"/>
                        <a:ext cx="2298700" cy="969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817506"/>
              </p:ext>
            </p:extLst>
          </p:nvPr>
        </p:nvGraphicFramePr>
        <p:xfrm>
          <a:off x="6512800" y="1340768"/>
          <a:ext cx="229870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7" name="CS ChemDraw Drawing" r:id="rId7" imgW="2311400" imgH="1168400" progId="">
                  <p:embed/>
                </p:oleObj>
              </mc:Choice>
              <mc:Fallback>
                <p:oleObj name="CS ChemDraw Drawing" r:id="rId7" imgW="2311400" imgH="1168400" progId="">
                  <p:embed/>
                  <p:pic>
                    <p:nvPicPr>
                      <p:cNvPr id="0" name="Picture 2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2800" y="1340768"/>
                        <a:ext cx="2298700" cy="1152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0631856"/>
              </p:ext>
            </p:extLst>
          </p:nvPr>
        </p:nvGraphicFramePr>
        <p:xfrm>
          <a:off x="5974853" y="4161507"/>
          <a:ext cx="2341563" cy="135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8" name="CS ChemDraw Drawing" r:id="rId9" imgW="2349500" imgH="1371600" progId="">
                  <p:embed/>
                </p:oleObj>
              </mc:Choice>
              <mc:Fallback>
                <p:oleObj name="CS ChemDraw Drawing" r:id="rId9" imgW="2349500" imgH="1371600" progId="">
                  <p:embed/>
                  <p:pic>
                    <p:nvPicPr>
                      <p:cNvPr id="0" name="Picture 2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4853" y="4161507"/>
                        <a:ext cx="2341563" cy="1355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asellaDiTesto 11"/>
          <p:cNvSpPr txBox="1">
            <a:spLocks noChangeArrowheads="1"/>
          </p:cNvSpPr>
          <p:nvPr/>
        </p:nvSpPr>
        <p:spPr bwMode="auto">
          <a:xfrm>
            <a:off x="422920" y="2658194"/>
            <a:ext cx="21046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2"/>
                </a:solidFill>
                <a:latin typeface="+mn-lt"/>
              </a:rPr>
              <a:t>Lidocaina 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Xylocaine</a:t>
            </a:r>
            <a:endParaRPr lang="it-IT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9" name="CasellaDiTesto 11"/>
          <p:cNvSpPr txBox="1">
            <a:spLocks noChangeArrowheads="1"/>
          </p:cNvSpPr>
          <p:nvPr/>
        </p:nvSpPr>
        <p:spPr bwMode="auto">
          <a:xfrm>
            <a:off x="3840510" y="2658194"/>
            <a:ext cx="11464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Prilocaina</a:t>
            </a:r>
            <a:endParaRPr lang="it-IT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0" name="CasellaDiTesto 9"/>
          <p:cNvSpPr txBox="1">
            <a:spLocks noChangeArrowheads="1"/>
          </p:cNvSpPr>
          <p:nvPr/>
        </p:nvSpPr>
        <p:spPr bwMode="auto">
          <a:xfrm>
            <a:off x="7098091" y="2708920"/>
            <a:ext cx="12089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Etidocaina</a:t>
            </a:r>
            <a:endParaRPr lang="it-IT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1" name="CasellaDiTesto 14"/>
          <p:cNvSpPr txBox="1">
            <a:spLocks noChangeArrowheads="1"/>
          </p:cNvSpPr>
          <p:nvPr/>
        </p:nvSpPr>
        <p:spPr bwMode="auto">
          <a:xfrm>
            <a:off x="6719738" y="5673948"/>
            <a:ext cx="10445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Articaina</a:t>
            </a:r>
            <a:endParaRPr lang="it-IT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2" name="CasellaDiTesto 11"/>
          <p:cNvSpPr txBox="1">
            <a:spLocks noChangeArrowheads="1"/>
          </p:cNvSpPr>
          <p:nvPr/>
        </p:nvSpPr>
        <p:spPr bwMode="auto">
          <a:xfrm>
            <a:off x="251520" y="3044200"/>
            <a:ext cx="30963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7.8, </a:t>
            </a:r>
            <a:r>
              <a:rPr lang="it-IT" sz="1600" dirty="0" err="1">
                <a:latin typeface="+mn-lt"/>
              </a:rPr>
              <a:t>logP</a:t>
            </a:r>
            <a:r>
              <a:rPr lang="it-IT" sz="1600" dirty="0">
                <a:latin typeface="+mn-lt"/>
              </a:rPr>
              <a:t> 3.4</a:t>
            </a:r>
          </a:p>
          <a:p>
            <a:pPr>
              <a:defRPr/>
            </a:pPr>
            <a:r>
              <a:rPr lang="it-IT" sz="1600" dirty="0">
                <a:latin typeface="+mn-lt"/>
              </a:rPr>
              <a:t>buona potenza, durata (30’), latenza (10-20’)</a:t>
            </a:r>
          </a:p>
        </p:txBody>
      </p:sp>
      <p:sp>
        <p:nvSpPr>
          <p:cNvPr id="13" name="CasellaDiTesto 12"/>
          <p:cNvSpPr txBox="1">
            <a:spLocks noChangeArrowheads="1"/>
          </p:cNvSpPr>
          <p:nvPr/>
        </p:nvSpPr>
        <p:spPr bwMode="auto">
          <a:xfrm>
            <a:off x="3480074" y="3044200"/>
            <a:ext cx="279332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7.9, </a:t>
            </a:r>
            <a:r>
              <a:rPr lang="it-IT" sz="1600" dirty="0" err="1">
                <a:latin typeface="+mn-lt"/>
              </a:rPr>
              <a:t>logP</a:t>
            </a:r>
            <a:r>
              <a:rPr lang="it-IT" sz="1600" dirty="0">
                <a:latin typeface="+mn-lt"/>
              </a:rPr>
              <a:t> 2.7</a:t>
            </a:r>
          </a:p>
          <a:p>
            <a:pPr>
              <a:defRPr/>
            </a:pPr>
            <a:r>
              <a:rPr lang="it-IT" sz="1600" dirty="0">
                <a:latin typeface="+mn-lt"/>
              </a:rPr>
              <a:t>discreta potenza,</a:t>
            </a:r>
          </a:p>
          <a:p>
            <a:pPr>
              <a:defRPr/>
            </a:pPr>
            <a:r>
              <a:rPr lang="it-IT" sz="1600" dirty="0">
                <a:latin typeface="+mn-lt"/>
              </a:rPr>
              <a:t>Può dare </a:t>
            </a:r>
            <a:r>
              <a:rPr lang="it-IT" sz="1600" dirty="0" err="1">
                <a:latin typeface="+mn-lt"/>
              </a:rPr>
              <a:t>metaemoglobinemia</a:t>
            </a:r>
            <a:endParaRPr lang="it-IT" sz="1600" dirty="0">
              <a:latin typeface="+mn-lt"/>
            </a:endParaRPr>
          </a:p>
        </p:txBody>
      </p:sp>
      <p:sp>
        <p:nvSpPr>
          <p:cNvPr id="14" name="CasellaDiTesto 11"/>
          <p:cNvSpPr txBox="1">
            <a:spLocks noChangeArrowheads="1"/>
          </p:cNvSpPr>
          <p:nvPr/>
        </p:nvSpPr>
        <p:spPr bwMode="auto">
          <a:xfrm>
            <a:off x="6363228" y="3068960"/>
            <a:ext cx="28154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7.8, </a:t>
            </a:r>
            <a:r>
              <a:rPr lang="it-IT" sz="1600" dirty="0" err="1">
                <a:latin typeface="+mn-lt"/>
              </a:rPr>
              <a:t>logP</a:t>
            </a:r>
            <a:r>
              <a:rPr lang="it-IT" sz="1600" dirty="0">
                <a:latin typeface="+mn-lt"/>
              </a:rPr>
              <a:t> 4.19</a:t>
            </a:r>
          </a:p>
          <a:p>
            <a:pPr>
              <a:defRPr/>
            </a:pPr>
            <a:r>
              <a:rPr lang="it-IT" sz="1600" dirty="0">
                <a:solidFill>
                  <a:prstClr val="black"/>
                </a:solidFill>
                <a:latin typeface="+mn-lt"/>
              </a:rPr>
              <a:t>Usata in chirurgia ed ostetricia</a:t>
            </a:r>
          </a:p>
        </p:txBody>
      </p:sp>
      <p:sp>
        <p:nvSpPr>
          <p:cNvPr id="15" name="CasellaDiTesto 11"/>
          <p:cNvSpPr txBox="1">
            <a:spLocks noChangeArrowheads="1"/>
          </p:cNvSpPr>
          <p:nvPr/>
        </p:nvSpPr>
        <p:spPr bwMode="auto">
          <a:xfrm>
            <a:off x="5820097" y="6093296"/>
            <a:ext cx="3000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7.8, </a:t>
            </a:r>
            <a:r>
              <a:rPr lang="it-IT" sz="1600" dirty="0" err="1">
                <a:latin typeface="+mn-lt"/>
              </a:rPr>
              <a:t>logP</a:t>
            </a:r>
            <a:r>
              <a:rPr lang="it-IT" sz="1600" dirty="0">
                <a:latin typeface="+mn-lt"/>
              </a:rPr>
              <a:t> 2.26</a:t>
            </a:r>
          </a:p>
          <a:p>
            <a:pPr>
              <a:defRPr/>
            </a:pPr>
            <a:r>
              <a:rPr lang="it-IT" sz="1600" dirty="0">
                <a:solidFill>
                  <a:prstClr val="black"/>
                </a:solidFill>
                <a:latin typeface="+mn-lt"/>
              </a:rPr>
              <a:t>Usata soprattutto in odontoiatria</a:t>
            </a:r>
          </a:p>
        </p:txBody>
      </p:sp>
      <p:graphicFrame>
        <p:nvGraphicFramePr>
          <p:cNvPr id="16" name="Oggetto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7360418"/>
              </p:ext>
            </p:extLst>
          </p:nvPr>
        </p:nvGraphicFramePr>
        <p:xfrm>
          <a:off x="891630" y="4077072"/>
          <a:ext cx="1808162" cy="115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9" name="CS ChemDraw Drawing" r:id="rId11" imgW="1816100" imgH="1168400" progId="">
                  <p:embed/>
                </p:oleObj>
              </mc:Choice>
              <mc:Fallback>
                <p:oleObj name="CS ChemDraw Drawing" r:id="rId11" imgW="1816100" imgH="1168400" progId="">
                  <p:embed/>
                  <p:pic>
                    <p:nvPicPr>
                      <p:cNvPr id="0" name="Picture 2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1630" y="4077072"/>
                        <a:ext cx="1808162" cy="1155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CasellaDiTesto 11"/>
          <p:cNvSpPr txBox="1">
            <a:spLocks noChangeArrowheads="1"/>
          </p:cNvSpPr>
          <p:nvPr/>
        </p:nvSpPr>
        <p:spPr bwMode="auto">
          <a:xfrm>
            <a:off x="235059" y="5280010"/>
            <a:ext cx="5129030" cy="167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Mepivacaina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  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Carbocaine</a:t>
            </a:r>
            <a:r>
              <a:rPr lang="it-IT" i="1" dirty="0">
                <a:solidFill>
                  <a:schemeClr val="tx2"/>
                </a:solidFill>
                <a:latin typeface="+mn-lt"/>
              </a:rPr>
              <a:t> , 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Polocaine</a:t>
            </a:r>
            <a:endParaRPr lang="it-IT" i="1" dirty="0">
              <a:solidFill>
                <a:schemeClr val="tx2"/>
              </a:solidFill>
              <a:latin typeface="+mn-lt"/>
            </a:endParaRPr>
          </a:p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7.6, </a:t>
            </a:r>
            <a:r>
              <a:rPr lang="it-IT" sz="1600" dirty="0" err="1">
                <a:latin typeface="+mn-lt"/>
              </a:rPr>
              <a:t>logP</a:t>
            </a:r>
            <a:r>
              <a:rPr lang="it-IT" sz="1600" dirty="0">
                <a:latin typeface="+mn-lt"/>
              </a:rPr>
              <a:t> 2.69</a:t>
            </a:r>
          </a:p>
          <a:p>
            <a:pPr>
              <a:defRPr/>
            </a:pPr>
            <a:r>
              <a:rPr lang="it-IT" sz="1600" dirty="0">
                <a:latin typeface="+mn-lt"/>
              </a:rPr>
              <a:t>Usata in chirurgia ed ostetricia</a:t>
            </a:r>
          </a:p>
          <a:p>
            <a:pPr>
              <a:defRPr/>
            </a:pPr>
            <a:r>
              <a:rPr lang="it-IT" sz="1600" dirty="0" err="1"/>
              <a:t>Eutomero</a:t>
            </a:r>
            <a:r>
              <a:rPr lang="it-IT" sz="1600" dirty="0"/>
              <a:t> (S)  Rapida insorgenza d’azione ed effetto prolungato</a:t>
            </a:r>
          </a:p>
          <a:p>
            <a:pPr>
              <a:defRPr/>
            </a:pPr>
            <a:endParaRPr lang="it-IT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971251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9307760" cy="838200"/>
          </a:xfrm>
        </p:spPr>
        <p:txBody>
          <a:bodyPr>
            <a:normAutofit/>
          </a:bodyPr>
          <a:lstStyle/>
          <a:p>
            <a:r>
              <a:rPr lang="it-IT" dirty="0"/>
              <a:t>Anestetici locali a struttura ammidica</a:t>
            </a:r>
          </a:p>
        </p:txBody>
      </p:sp>
      <p:graphicFrame>
        <p:nvGraphicFramePr>
          <p:cNvPr id="16" name="Oggetto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7405281"/>
              </p:ext>
            </p:extLst>
          </p:nvPr>
        </p:nvGraphicFramePr>
        <p:xfrm>
          <a:off x="1403648" y="2780928"/>
          <a:ext cx="2019300" cy="106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1" name="CS ChemDraw Drawing" r:id="rId3" imgW="2705100" imgH="1435100" progId="">
                  <p:embed/>
                </p:oleObj>
              </mc:Choice>
              <mc:Fallback>
                <p:oleObj name="CS ChemDraw Drawing" r:id="rId3" imgW="2705100" imgH="1435100" progId="">
                  <p:embed/>
                  <p:pic>
                    <p:nvPicPr>
                      <p:cNvPr id="0" name="Picture 1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2780928"/>
                        <a:ext cx="2019300" cy="1069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CasellaDiTesto 11"/>
          <p:cNvSpPr txBox="1">
            <a:spLocks noChangeArrowheads="1"/>
          </p:cNvSpPr>
          <p:nvPr/>
        </p:nvSpPr>
        <p:spPr bwMode="auto">
          <a:xfrm>
            <a:off x="1763688" y="4077072"/>
            <a:ext cx="124059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Pirrocaina</a:t>
            </a:r>
            <a:endParaRPr lang="it-IT" i="1" dirty="0">
              <a:solidFill>
                <a:schemeClr val="tx2"/>
              </a:solidFill>
              <a:latin typeface="+mn-lt"/>
            </a:endParaRPr>
          </a:p>
        </p:txBody>
      </p:sp>
      <p:graphicFrame>
        <p:nvGraphicFramePr>
          <p:cNvPr id="18" name="Ogget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2402126"/>
              </p:ext>
            </p:extLst>
          </p:nvPr>
        </p:nvGraphicFramePr>
        <p:xfrm>
          <a:off x="4499992" y="2852936"/>
          <a:ext cx="2301875" cy="1303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2" name="CS ChemDraw Drawing" r:id="rId5" imgW="3073400" imgH="1752600" progId="">
                  <p:embed/>
                </p:oleObj>
              </mc:Choice>
              <mc:Fallback>
                <p:oleObj name="CS ChemDraw Drawing" r:id="rId5" imgW="3073400" imgH="1752600" progId="">
                  <p:embed/>
                  <p:pic>
                    <p:nvPicPr>
                      <p:cNvPr id="0" name="Picture 1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9992" y="2852936"/>
                        <a:ext cx="2301875" cy="1303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CasellaDiTesto 11"/>
          <p:cNvSpPr txBox="1">
            <a:spLocks noChangeArrowheads="1"/>
          </p:cNvSpPr>
          <p:nvPr/>
        </p:nvSpPr>
        <p:spPr bwMode="auto">
          <a:xfrm>
            <a:off x="5040313" y="4300300"/>
            <a:ext cx="124059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Dibucaina</a:t>
            </a:r>
            <a:endParaRPr lang="it-IT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0" name="CasellaDiTesto 11"/>
          <p:cNvSpPr txBox="1">
            <a:spLocks noChangeArrowheads="1"/>
          </p:cNvSpPr>
          <p:nvPr/>
        </p:nvSpPr>
        <p:spPr bwMode="auto">
          <a:xfrm>
            <a:off x="5207702" y="4669632"/>
            <a:ext cx="87254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</a:t>
            </a:r>
            <a:r>
              <a:rPr lang="it-IT" sz="1600" dirty="0"/>
              <a:t>8.8</a:t>
            </a:r>
            <a:endParaRPr lang="it-IT" sz="1600" dirty="0">
              <a:solidFill>
                <a:prstClr val="black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39952" y="5013176"/>
            <a:ext cx="335019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Efficace</a:t>
            </a:r>
            <a:r>
              <a:rPr lang="en-US" sz="1600" dirty="0"/>
              <a:t> e ad </a:t>
            </a:r>
            <a:r>
              <a:rPr lang="en-US" sz="1600" dirty="0" err="1"/>
              <a:t>azione</a:t>
            </a:r>
            <a:r>
              <a:rPr lang="en-US" sz="1600" dirty="0"/>
              <a:t> </a:t>
            </a:r>
            <a:r>
              <a:rPr lang="en-US" sz="1600" dirty="0" err="1"/>
              <a:t>prolungata</a:t>
            </a:r>
            <a:r>
              <a:rPr lang="en-US" sz="1600" dirty="0"/>
              <a:t>.</a:t>
            </a:r>
          </a:p>
          <a:p>
            <a:r>
              <a:rPr lang="en-US" sz="1600" dirty="0"/>
              <a:t>Non </a:t>
            </a:r>
            <a:r>
              <a:rPr lang="en-US" sz="1600" dirty="0" err="1"/>
              <a:t>più</a:t>
            </a:r>
            <a:r>
              <a:rPr lang="en-US" sz="1600" dirty="0"/>
              <a:t> </a:t>
            </a:r>
            <a:r>
              <a:rPr lang="en-US" sz="1600" dirty="0" err="1"/>
              <a:t>utilizzato</a:t>
            </a:r>
            <a:r>
              <a:rPr lang="en-US" sz="1600" dirty="0"/>
              <a:t> per la </a:t>
            </a:r>
            <a:r>
              <a:rPr lang="en-US" sz="1600" dirty="0" err="1"/>
              <a:t>sua</a:t>
            </a:r>
            <a:r>
              <a:rPr lang="en-US" sz="1600" dirty="0"/>
              <a:t> </a:t>
            </a:r>
            <a:r>
              <a:rPr lang="en-US" sz="1600" dirty="0" err="1"/>
              <a:t>tossicità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6037387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11"/>
          <p:cNvSpPr txBox="1">
            <a:spLocks noChangeArrowheads="1"/>
          </p:cNvSpPr>
          <p:nvPr/>
        </p:nvSpPr>
        <p:spPr bwMode="auto">
          <a:xfrm>
            <a:off x="357188" y="2782888"/>
            <a:ext cx="45902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Bupivacaina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 (</a:t>
            </a:r>
            <a:r>
              <a:rPr lang="it-IT" b="1" dirty="0" err="1">
                <a:solidFill>
                  <a:schemeClr val="tx2"/>
                </a:solidFill>
                <a:latin typeface="+mn-lt"/>
              </a:rPr>
              <a:t>Racemato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)</a:t>
            </a:r>
          </a:p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Levobupivacaina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 (</a:t>
            </a:r>
            <a:r>
              <a:rPr lang="it-IT" b="1" dirty="0" err="1">
                <a:solidFill>
                  <a:schemeClr val="tx2"/>
                </a:solidFill>
                <a:latin typeface="+mn-lt"/>
              </a:rPr>
              <a:t>enantiomero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 S) 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Chirocaina</a:t>
            </a:r>
            <a:r>
              <a:rPr lang="it-IT" i="1" dirty="0">
                <a:solidFill>
                  <a:schemeClr val="tx2"/>
                </a:solidFill>
                <a:latin typeface="+mn-lt"/>
              </a:rPr>
              <a:t> </a:t>
            </a:r>
          </a:p>
        </p:txBody>
      </p:sp>
      <p:sp>
        <p:nvSpPr>
          <p:cNvPr id="5" name="CasellaDiTesto 11"/>
          <p:cNvSpPr txBox="1">
            <a:spLocks noChangeArrowheads="1"/>
          </p:cNvSpPr>
          <p:nvPr/>
        </p:nvSpPr>
        <p:spPr bwMode="auto">
          <a:xfrm>
            <a:off x="428625" y="3629025"/>
            <a:ext cx="428625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8.2, </a:t>
            </a:r>
            <a:r>
              <a:rPr lang="it-IT" sz="1600" dirty="0" err="1">
                <a:latin typeface="+mn-lt"/>
              </a:rPr>
              <a:t>logP</a:t>
            </a:r>
            <a:r>
              <a:rPr lang="it-IT" sz="1600" dirty="0">
                <a:latin typeface="+mn-lt"/>
              </a:rPr>
              <a:t> 4.0</a:t>
            </a:r>
          </a:p>
          <a:p>
            <a:pPr>
              <a:spcBef>
                <a:spcPts val="600"/>
              </a:spcBef>
              <a:defRPr/>
            </a:pPr>
            <a:r>
              <a:rPr lang="it-IT" sz="1600" dirty="0">
                <a:latin typeface="+mn-lt"/>
              </a:rPr>
              <a:t>L’affinità  e la potenza dei due </a:t>
            </a:r>
            <a:r>
              <a:rPr lang="it-IT" sz="1600" dirty="0" err="1">
                <a:latin typeface="+mn-lt"/>
              </a:rPr>
              <a:t>enantiomeri</a:t>
            </a:r>
            <a:r>
              <a:rPr lang="it-IT" sz="1600" dirty="0">
                <a:latin typeface="+mn-lt"/>
              </a:rPr>
              <a:t> sono  simili</a:t>
            </a:r>
          </a:p>
          <a:p>
            <a:pPr>
              <a:spcBef>
                <a:spcPts val="600"/>
              </a:spcBef>
              <a:defRPr/>
            </a:pPr>
            <a:r>
              <a:rPr lang="it-IT" sz="1600" dirty="0">
                <a:latin typeface="+mn-lt"/>
              </a:rPr>
              <a:t>L’</a:t>
            </a:r>
            <a:r>
              <a:rPr lang="it-IT" sz="1600" dirty="0" err="1">
                <a:latin typeface="+mn-lt"/>
              </a:rPr>
              <a:t>enatiomero</a:t>
            </a:r>
            <a:r>
              <a:rPr lang="it-IT" sz="1600" dirty="0">
                <a:latin typeface="+mn-lt"/>
              </a:rPr>
              <a:t> S è meno tossico (</a:t>
            </a:r>
            <a:r>
              <a:rPr lang="it-IT" sz="1600" dirty="0" err="1">
                <a:latin typeface="+mn-lt"/>
              </a:rPr>
              <a:t>cardiotossicità</a:t>
            </a:r>
            <a:r>
              <a:rPr lang="it-IT" sz="1600" dirty="0">
                <a:latin typeface="+mn-lt"/>
              </a:rPr>
              <a:t> )</a:t>
            </a:r>
          </a:p>
          <a:p>
            <a:pPr>
              <a:spcBef>
                <a:spcPts val="600"/>
              </a:spcBef>
              <a:defRPr/>
            </a:pPr>
            <a:r>
              <a:rPr lang="it-IT" sz="1600" dirty="0">
                <a:latin typeface="+mn-lt"/>
              </a:rPr>
              <a:t>Attività </a:t>
            </a:r>
            <a:r>
              <a:rPr lang="it-IT" sz="1600" dirty="0" err="1">
                <a:latin typeface="+mn-lt"/>
              </a:rPr>
              <a:t>vasocostrittiva</a:t>
            </a:r>
            <a:r>
              <a:rPr lang="it-IT" sz="1600" dirty="0">
                <a:latin typeface="+mn-lt"/>
              </a:rPr>
              <a:t> intrinseca</a:t>
            </a:r>
          </a:p>
        </p:txBody>
      </p:sp>
      <p:graphicFrame>
        <p:nvGraphicFramePr>
          <p:cNvPr id="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3917696"/>
              </p:ext>
            </p:extLst>
          </p:nvPr>
        </p:nvGraphicFramePr>
        <p:xfrm>
          <a:off x="1187624" y="1177429"/>
          <a:ext cx="2754313" cy="1387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4" name="CS ChemDraw Drawing" r:id="rId3" imgW="2311400" imgH="1168400" progId="">
                  <p:embed/>
                </p:oleObj>
              </mc:Choice>
              <mc:Fallback>
                <p:oleObj name="CS ChemDraw Drawing" r:id="rId3" imgW="2311400" imgH="1168400" progId="">
                  <p:embed/>
                  <p:pic>
                    <p:nvPicPr>
                      <p:cNvPr id="0" name="Picture 9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1177429"/>
                        <a:ext cx="2754313" cy="1387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16"/>
          <p:cNvSpPr txBox="1">
            <a:spLocks noChangeArrowheads="1"/>
          </p:cNvSpPr>
          <p:nvPr/>
        </p:nvSpPr>
        <p:spPr bwMode="auto">
          <a:xfrm>
            <a:off x="5429250" y="2782888"/>
            <a:ext cx="28525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Ropivacaina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 o </a:t>
            </a:r>
            <a:r>
              <a:rPr lang="it-IT" b="1" dirty="0" err="1">
                <a:solidFill>
                  <a:schemeClr val="tx2"/>
                </a:solidFill>
                <a:latin typeface="+mn-lt"/>
              </a:rPr>
              <a:t>propivacaina</a:t>
            </a:r>
            <a:endParaRPr lang="it-IT" b="1" dirty="0">
              <a:solidFill>
                <a:schemeClr val="tx2"/>
              </a:solidFill>
              <a:latin typeface="+mn-lt"/>
            </a:endParaRPr>
          </a:p>
          <a:p>
            <a:pPr>
              <a:defRPr/>
            </a:pPr>
            <a:r>
              <a:rPr lang="it-IT" i="1" dirty="0" err="1">
                <a:solidFill>
                  <a:schemeClr val="tx2"/>
                </a:solidFill>
                <a:latin typeface="+mn-lt"/>
              </a:rPr>
              <a:t>Naropin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 (</a:t>
            </a:r>
            <a:r>
              <a:rPr lang="it-IT" b="1" dirty="0" err="1">
                <a:solidFill>
                  <a:schemeClr val="tx2"/>
                </a:solidFill>
                <a:latin typeface="+mn-lt"/>
              </a:rPr>
              <a:t>enantiomero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 S)</a:t>
            </a:r>
          </a:p>
        </p:txBody>
      </p:sp>
      <p:graphicFrame>
        <p:nvGraphicFramePr>
          <p:cNvPr id="8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4563266"/>
              </p:ext>
            </p:extLst>
          </p:nvPr>
        </p:nvGraphicFramePr>
        <p:xfrm>
          <a:off x="5643563" y="1177429"/>
          <a:ext cx="2459037" cy="1387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5" name="CS ChemDraw Drawing" r:id="rId5" imgW="2057400" imgH="1168400" progId="">
                  <p:embed/>
                </p:oleObj>
              </mc:Choice>
              <mc:Fallback>
                <p:oleObj name="CS ChemDraw Drawing" r:id="rId5" imgW="2057400" imgH="1168400" progId="">
                  <p:embed/>
                  <p:pic>
                    <p:nvPicPr>
                      <p:cNvPr id="0" name="Picture 9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3563" y="1177429"/>
                        <a:ext cx="2459037" cy="1387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11"/>
          <p:cNvSpPr txBox="1">
            <a:spLocks noChangeArrowheads="1"/>
          </p:cNvSpPr>
          <p:nvPr/>
        </p:nvSpPr>
        <p:spPr bwMode="auto">
          <a:xfrm>
            <a:off x="4857750" y="3629025"/>
            <a:ext cx="4286250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it-IT" sz="1600" dirty="0" err="1">
                <a:latin typeface="+mn-lt"/>
              </a:rPr>
              <a:t>pKa</a:t>
            </a:r>
            <a:r>
              <a:rPr lang="it-IT" sz="1600" dirty="0">
                <a:latin typeface="+mn-lt"/>
              </a:rPr>
              <a:t> 8.2, </a:t>
            </a:r>
            <a:r>
              <a:rPr lang="it-IT" sz="1600" dirty="0" err="1">
                <a:latin typeface="+mn-lt"/>
              </a:rPr>
              <a:t>logP</a:t>
            </a:r>
            <a:r>
              <a:rPr lang="it-IT" sz="1600" dirty="0">
                <a:latin typeface="+mn-lt"/>
              </a:rPr>
              <a:t> 3.8</a:t>
            </a:r>
          </a:p>
          <a:p>
            <a:pPr>
              <a:spcBef>
                <a:spcPts val="600"/>
              </a:spcBef>
              <a:defRPr/>
            </a:pPr>
            <a:r>
              <a:rPr lang="it-IT" sz="1600" dirty="0">
                <a:latin typeface="+mn-lt"/>
              </a:rPr>
              <a:t>L’</a:t>
            </a:r>
            <a:r>
              <a:rPr lang="it-IT" sz="1600" dirty="0" err="1">
                <a:latin typeface="+mn-lt"/>
              </a:rPr>
              <a:t>enatiomero</a:t>
            </a:r>
            <a:r>
              <a:rPr lang="it-IT" sz="1600" dirty="0">
                <a:latin typeface="+mn-lt"/>
              </a:rPr>
              <a:t> S è meno tossico (</a:t>
            </a:r>
            <a:r>
              <a:rPr lang="it-IT" sz="1600" dirty="0" err="1">
                <a:latin typeface="+mn-lt"/>
              </a:rPr>
              <a:t>cardiotossicità</a:t>
            </a:r>
            <a:r>
              <a:rPr lang="it-IT" sz="1600" dirty="0">
                <a:latin typeface="+mn-lt"/>
              </a:rPr>
              <a:t> )</a:t>
            </a:r>
          </a:p>
          <a:p>
            <a:pPr>
              <a:spcBef>
                <a:spcPts val="600"/>
              </a:spcBef>
              <a:defRPr/>
            </a:pPr>
            <a:r>
              <a:rPr lang="it-IT" sz="1600" dirty="0">
                <a:latin typeface="+mn-lt"/>
              </a:rPr>
              <a:t>Attività </a:t>
            </a:r>
            <a:r>
              <a:rPr lang="it-IT" sz="1600" dirty="0" err="1">
                <a:latin typeface="+mn-lt"/>
              </a:rPr>
              <a:t>vasocostrittiva</a:t>
            </a:r>
            <a:r>
              <a:rPr lang="it-IT" sz="1600" dirty="0">
                <a:latin typeface="+mn-lt"/>
              </a:rPr>
              <a:t> intrinseca</a:t>
            </a:r>
          </a:p>
          <a:p>
            <a:pPr>
              <a:spcBef>
                <a:spcPts val="600"/>
              </a:spcBef>
              <a:defRPr/>
            </a:pPr>
            <a:r>
              <a:rPr lang="it-IT" sz="1600" dirty="0">
                <a:latin typeface="+mn-lt"/>
              </a:rPr>
              <a:t>Usato per via epidurale</a:t>
            </a:r>
          </a:p>
        </p:txBody>
      </p:sp>
      <p:sp>
        <p:nvSpPr>
          <p:cNvPr id="10" name="CasellaDiTesto 11"/>
          <p:cNvSpPr txBox="1">
            <a:spLocks noChangeArrowheads="1"/>
          </p:cNvSpPr>
          <p:nvPr/>
        </p:nvSpPr>
        <p:spPr bwMode="auto">
          <a:xfrm>
            <a:off x="357188" y="5926138"/>
            <a:ext cx="3714750" cy="6461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it-IT" i="1" dirty="0" err="1">
                <a:solidFill>
                  <a:schemeClr val="tx1"/>
                </a:solidFill>
                <a:latin typeface="+mn-lt"/>
              </a:rPr>
              <a:t>Chiral</a:t>
            </a:r>
            <a:r>
              <a:rPr lang="it-IT" i="1" dirty="0">
                <a:solidFill>
                  <a:schemeClr val="tx1"/>
                </a:solidFill>
                <a:latin typeface="+mn-lt"/>
              </a:rPr>
              <a:t> </a:t>
            </a:r>
            <a:r>
              <a:rPr lang="it-IT" i="1" dirty="0" err="1">
                <a:solidFill>
                  <a:schemeClr val="tx1"/>
                </a:solidFill>
                <a:latin typeface="+mn-lt"/>
              </a:rPr>
              <a:t>switch</a:t>
            </a:r>
            <a:r>
              <a:rPr lang="it-IT" i="1" dirty="0">
                <a:solidFill>
                  <a:schemeClr val="tx1"/>
                </a:solidFill>
                <a:latin typeface="+mn-lt"/>
              </a:rPr>
              <a:t>  </a:t>
            </a:r>
            <a:r>
              <a:rPr lang="it-IT" dirty="0">
                <a:solidFill>
                  <a:schemeClr val="tx1"/>
                </a:solidFill>
                <a:latin typeface="+mn-lt"/>
              </a:rPr>
              <a:t>finalizzato alla riduzione della tossicità </a:t>
            </a:r>
            <a:endParaRPr lang="it-IT" i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1" name="Freccia in giù 10"/>
          <p:cNvSpPr/>
          <p:nvPr/>
        </p:nvSpPr>
        <p:spPr>
          <a:xfrm>
            <a:off x="1857375" y="5568950"/>
            <a:ext cx="357188" cy="214313"/>
          </a:xfrm>
          <a:prstGeom prst="down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2" name="CasellaDiTesto 11"/>
          <p:cNvSpPr txBox="1">
            <a:spLocks noChangeArrowheads="1"/>
          </p:cNvSpPr>
          <p:nvPr/>
        </p:nvSpPr>
        <p:spPr bwMode="auto">
          <a:xfrm>
            <a:off x="4714875" y="5926138"/>
            <a:ext cx="3714750" cy="6461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it-IT" i="1" dirty="0">
                <a:solidFill>
                  <a:schemeClr val="tx1"/>
                </a:solidFill>
                <a:latin typeface="+mn-lt"/>
              </a:rPr>
              <a:t>Commercializzato in forma </a:t>
            </a:r>
            <a:r>
              <a:rPr lang="it-IT" i="1" dirty="0" err="1">
                <a:solidFill>
                  <a:schemeClr val="tx1"/>
                </a:solidFill>
                <a:latin typeface="+mn-lt"/>
              </a:rPr>
              <a:t>omochirale</a:t>
            </a:r>
            <a:r>
              <a:rPr lang="it-IT" i="1" dirty="0">
                <a:solidFill>
                  <a:schemeClr val="tx1"/>
                </a:solidFill>
                <a:latin typeface="+mn-lt"/>
              </a:rPr>
              <a:t> da subito</a:t>
            </a:r>
          </a:p>
        </p:txBody>
      </p:sp>
      <p:sp>
        <p:nvSpPr>
          <p:cNvPr id="13" name="Freccia in giù 12"/>
          <p:cNvSpPr/>
          <p:nvPr/>
        </p:nvSpPr>
        <p:spPr>
          <a:xfrm>
            <a:off x="6286500" y="5568950"/>
            <a:ext cx="357188" cy="214313"/>
          </a:xfrm>
          <a:prstGeom prst="down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4" name="Titolo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9307760" cy="838200"/>
          </a:xfrm>
        </p:spPr>
        <p:txBody>
          <a:bodyPr>
            <a:normAutofit/>
          </a:bodyPr>
          <a:lstStyle/>
          <a:p>
            <a:r>
              <a:rPr lang="it-IT" dirty="0"/>
              <a:t>Anestetici locali a struttura ammidica</a:t>
            </a:r>
          </a:p>
        </p:txBody>
      </p:sp>
    </p:spTree>
    <p:extLst>
      <p:ext uri="{BB962C8B-B14F-4D97-AF65-F5344CB8AC3E}">
        <p14:creationId xmlns:p14="http://schemas.microsoft.com/office/powerpoint/2010/main" val="14589940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9307760" cy="838200"/>
          </a:xfrm>
        </p:spPr>
        <p:txBody>
          <a:bodyPr>
            <a:normAutofit/>
          </a:bodyPr>
          <a:lstStyle/>
          <a:p>
            <a:r>
              <a:rPr lang="it-IT" dirty="0"/>
              <a:t>Anestetici locali con altra struttura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43111" y="3462099"/>
            <a:ext cx="50405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600" dirty="0" err="1"/>
              <a:t>pKa</a:t>
            </a:r>
            <a:r>
              <a:rPr lang="it-IT" sz="1600" dirty="0"/>
              <a:t> 7.1</a:t>
            </a:r>
            <a:endParaRPr lang="it-IT" sz="1600" dirty="0">
              <a:latin typeface="+mn-lt"/>
            </a:endParaRPr>
          </a:p>
          <a:p>
            <a:pPr algn="ctr">
              <a:defRPr/>
            </a:pPr>
            <a:r>
              <a:rPr lang="it-IT" sz="1600" dirty="0">
                <a:latin typeface="+mn-lt"/>
              </a:rPr>
              <a:t>Utilizzato prevalentemente per anestesia di superficie</a:t>
            </a:r>
          </a:p>
          <a:p>
            <a:pPr algn="ctr">
              <a:defRPr/>
            </a:pPr>
            <a:r>
              <a:rPr lang="it-IT" sz="1600" dirty="0"/>
              <a:t>Alternativa</a:t>
            </a:r>
            <a:r>
              <a:rPr lang="it-IT" sz="1600" dirty="0">
                <a:cs typeface="Arial" charset="0"/>
                <a:sym typeface="Symbol" pitchFamily="18" charset="2"/>
              </a:rPr>
              <a:t> in caso di allergia ai comuni anestetici locali</a:t>
            </a:r>
            <a:endParaRPr lang="it-IT" sz="16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860032" y="5805264"/>
            <a:ext cx="318401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dirty="0">
                <a:latin typeface="+mn-lt"/>
              </a:rPr>
              <a:t>Breve latenza e durata d’azione</a:t>
            </a:r>
          </a:p>
          <a:p>
            <a:pPr>
              <a:defRPr/>
            </a:pPr>
            <a:r>
              <a:rPr lang="it-IT" sz="1600" dirty="0">
                <a:latin typeface="+mn-lt"/>
              </a:rPr>
              <a:t>Utilizzato in pratiche endoscopiche</a:t>
            </a:r>
          </a:p>
        </p:txBody>
      </p:sp>
      <p:graphicFrame>
        <p:nvGraphicFramePr>
          <p:cNvPr id="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3407612"/>
              </p:ext>
            </p:extLst>
          </p:nvPr>
        </p:nvGraphicFramePr>
        <p:xfrm>
          <a:off x="1115566" y="5058015"/>
          <a:ext cx="3295650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08" name="CS ChemDraw Drawing" r:id="rId3" imgW="3302000" imgH="1028700" progId="">
                  <p:embed/>
                </p:oleObj>
              </mc:Choice>
              <mc:Fallback>
                <p:oleObj name="CS ChemDraw Drawing" r:id="rId3" imgW="3302000" imgH="1028700" progId="">
                  <p:embed/>
                  <p:pic>
                    <p:nvPicPr>
                      <p:cNvPr id="0" name="Picture 1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566" y="5058015"/>
                        <a:ext cx="3295650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5378044"/>
              </p:ext>
            </p:extLst>
          </p:nvPr>
        </p:nvGraphicFramePr>
        <p:xfrm>
          <a:off x="1051496" y="1916832"/>
          <a:ext cx="359251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09" name="CS ChemDraw Drawing" r:id="rId5" imgW="3606800" imgH="1130300" progId="">
                  <p:embed/>
                </p:oleObj>
              </mc:Choice>
              <mc:Fallback>
                <p:oleObj name="CS ChemDraw Drawing" r:id="rId5" imgW="3606800" imgH="1130300" progId="">
                  <p:embed/>
                  <p:pic>
                    <p:nvPicPr>
                      <p:cNvPr id="0" name="Picture 1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1496" y="1916832"/>
                        <a:ext cx="359251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ttangolo 8"/>
          <p:cNvSpPr>
            <a:spLocks noChangeArrowheads="1"/>
          </p:cNvSpPr>
          <p:nvPr/>
        </p:nvSpPr>
        <p:spPr bwMode="auto">
          <a:xfrm>
            <a:off x="2160935" y="3092213"/>
            <a:ext cx="12049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 dirty="0" err="1">
                <a:solidFill>
                  <a:schemeClr val="tx2"/>
                </a:solidFill>
              </a:rPr>
              <a:t>Pramoxina</a:t>
            </a:r>
            <a:endParaRPr lang="it-IT" b="1" dirty="0">
              <a:solidFill>
                <a:schemeClr val="tx2"/>
              </a:solidFill>
            </a:endParaRPr>
          </a:p>
        </p:txBody>
      </p:sp>
      <p:sp>
        <p:nvSpPr>
          <p:cNvPr id="9" name="Rettangolo 9"/>
          <p:cNvSpPr>
            <a:spLocks noChangeArrowheads="1"/>
          </p:cNvSpPr>
          <p:nvPr/>
        </p:nvSpPr>
        <p:spPr bwMode="auto">
          <a:xfrm>
            <a:off x="5906055" y="5157192"/>
            <a:ext cx="109196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 dirty="0" err="1">
                <a:solidFill>
                  <a:schemeClr val="tx2"/>
                </a:solidFill>
              </a:rPr>
              <a:t>Diclonina</a:t>
            </a:r>
            <a:endParaRPr lang="it-IT" b="1" dirty="0">
              <a:solidFill>
                <a:schemeClr val="tx2"/>
              </a:solidFill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251520" y="1124744"/>
            <a:ext cx="16033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AMMINOETERI</a:t>
            </a:r>
          </a:p>
        </p:txBody>
      </p:sp>
      <p:graphicFrame>
        <p:nvGraphicFramePr>
          <p:cNvPr id="13" name="Oggetto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3004625"/>
              </p:ext>
            </p:extLst>
          </p:nvPr>
        </p:nvGraphicFramePr>
        <p:xfrm>
          <a:off x="5991225" y="1556792"/>
          <a:ext cx="2052638" cy="1350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10" name="CS ChemDraw Drawing" r:id="rId7" imgW="2743200" imgH="1816100" progId="">
                  <p:embed/>
                </p:oleObj>
              </mc:Choice>
              <mc:Fallback>
                <p:oleObj name="CS ChemDraw Drawing" r:id="rId7" imgW="2743200" imgH="1816100" progId="">
                  <p:embed/>
                  <p:pic>
                    <p:nvPicPr>
                      <p:cNvPr id="0" name="Picture 1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91225" y="1556792"/>
                        <a:ext cx="2052638" cy="1350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ttangolo 8"/>
          <p:cNvSpPr>
            <a:spLocks noChangeArrowheads="1"/>
          </p:cNvSpPr>
          <p:nvPr/>
        </p:nvSpPr>
        <p:spPr bwMode="auto">
          <a:xfrm>
            <a:off x="6307846" y="3068960"/>
            <a:ext cx="157652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 dirty="0" err="1">
                <a:solidFill>
                  <a:schemeClr val="tx2"/>
                </a:solidFill>
              </a:rPr>
              <a:t>Dimetisochina</a:t>
            </a:r>
            <a:endParaRPr lang="it-IT" b="1" dirty="0">
              <a:solidFill>
                <a:schemeClr val="tx2"/>
              </a:solidFill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6617450" y="3451154"/>
            <a:ext cx="931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err="1"/>
              <a:t>pKa</a:t>
            </a:r>
            <a:r>
              <a:rPr lang="it-IT" dirty="0"/>
              <a:t> 7.7</a:t>
            </a:r>
            <a:endParaRPr lang="en-US" dirty="0"/>
          </a:p>
        </p:txBody>
      </p:sp>
      <p:sp>
        <p:nvSpPr>
          <p:cNvPr id="16" name="Rettangolo 15"/>
          <p:cNvSpPr/>
          <p:nvPr/>
        </p:nvSpPr>
        <p:spPr>
          <a:xfrm>
            <a:off x="251520" y="4416757"/>
            <a:ext cx="19090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AMMINOCHETONI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68144" y="3861048"/>
            <a:ext cx="2846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Utilizzata</a:t>
            </a:r>
            <a:r>
              <a:rPr lang="en-US" sz="1600" dirty="0"/>
              <a:t> come </a:t>
            </a:r>
            <a:r>
              <a:rPr lang="en-US" sz="1600" dirty="0" err="1"/>
              <a:t>antipruriginoso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7232044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9307760" cy="838200"/>
          </a:xfrm>
        </p:spPr>
        <p:txBody>
          <a:bodyPr>
            <a:normAutofit/>
          </a:bodyPr>
          <a:lstStyle/>
          <a:p>
            <a:r>
              <a:rPr lang="it-IT" dirty="0"/>
              <a:t>Anestetici locali con altra struttura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0549325"/>
              </p:ext>
            </p:extLst>
          </p:nvPr>
        </p:nvGraphicFramePr>
        <p:xfrm>
          <a:off x="1402779" y="5113104"/>
          <a:ext cx="3097213" cy="1258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18" name="CS ChemDraw Drawing" r:id="rId3" imgW="4140200" imgH="1689100" progId="">
                  <p:embed/>
                </p:oleObj>
              </mc:Choice>
              <mc:Fallback>
                <p:oleObj name="CS ChemDraw Drawing" r:id="rId3" imgW="4140200" imgH="1689100" progId="">
                  <p:embed/>
                  <p:pic>
                    <p:nvPicPr>
                      <p:cNvPr id="0" name="Picture 10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2779" y="5113104"/>
                        <a:ext cx="3097213" cy="1258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ttangolo 9"/>
          <p:cNvSpPr>
            <a:spLocks noChangeArrowheads="1"/>
          </p:cNvSpPr>
          <p:nvPr/>
        </p:nvSpPr>
        <p:spPr bwMode="auto">
          <a:xfrm>
            <a:off x="5580112" y="5373216"/>
            <a:ext cx="11931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 dirty="0" err="1">
                <a:solidFill>
                  <a:schemeClr val="tx2"/>
                </a:solidFill>
              </a:rPr>
              <a:t>Fenacaina</a:t>
            </a:r>
            <a:endParaRPr lang="it-IT" b="1" dirty="0">
              <a:solidFill>
                <a:schemeClr val="tx2"/>
              </a:solidFill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249103" y="4149080"/>
            <a:ext cx="1226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AMMIDINE</a:t>
            </a:r>
          </a:p>
        </p:txBody>
      </p:sp>
      <p:sp>
        <p:nvSpPr>
          <p:cNvPr id="18" name="Rettangolo 17"/>
          <p:cNvSpPr/>
          <p:nvPr/>
        </p:nvSpPr>
        <p:spPr>
          <a:xfrm>
            <a:off x="249103" y="1268760"/>
            <a:ext cx="2352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AMMINOCARBAMMATI</a:t>
            </a:r>
          </a:p>
        </p:txBody>
      </p:sp>
      <p:graphicFrame>
        <p:nvGraphicFramePr>
          <p:cNvPr id="19" name="Oggetto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8819382"/>
              </p:ext>
            </p:extLst>
          </p:nvPr>
        </p:nvGraphicFramePr>
        <p:xfrm>
          <a:off x="1831727" y="1902996"/>
          <a:ext cx="2308225" cy="210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19" name="CS ChemDraw Drawing" r:id="rId5" imgW="3086100" imgH="2832100" progId="">
                  <p:embed/>
                </p:oleObj>
              </mc:Choice>
              <mc:Fallback>
                <p:oleObj name="CS ChemDraw Drawing" r:id="rId5" imgW="3086100" imgH="2832100" progId="">
                  <p:embed/>
                  <p:pic>
                    <p:nvPicPr>
                      <p:cNvPr id="0" name="Picture 10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1727" y="1902996"/>
                        <a:ext cx="2308225" cy="2106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ttangolo 9"/>
          <p:cNvSpPr>
            <a:spLocks noChangeArrowheads="1"/>
          </p:cNvSpPr>
          <p:nvPr/>
        </p:nvSpPr>
        <p:spPr bwMode="auto">
          <a:xfrm>
            <a:off x="5466636" y="2606528"/>
            <a:ext cx="11935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 dirty="0" err="1">
                <a:solidFill>
                  <a:schemeClr val="tx2"/>
                </a:solidFill>
              </a:rPr>
              <a:t>Diperodon</a:t>
            </a:r>
            <a:endParaRPr lang="it-IT" b="1" dirty="0">
              <a:solidFill>
                <a:schemeClr val="tx2"/>
              </a:solidFill>
            </a:endParaRPr>
          </a:p>
        </p:txBody>
      </p:sp>
      <p:sp>
        <p:nvSpPr>
          <p:cNvPr id="21" name="Rettangolo 20"/>
          <p:cNvSpPr/>
          <p:nvPr/>
        </p:nvSpPr>
        <p:spPr>
          <a:xfrm>
            <a:off x="5597473" y="2970188"/>
            <a:ext cx="9573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err="1"/>
              <a:t>pKa</a:t>
            </a:r>
            <a:r>
              <a:rPr lang="it-IT" dirty="0"/>
              <a:t> 8.4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076056" y="3356992"/>
            <a:ext cx="3151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rgbClr val="FF0000"/>
                </a:solidFill>
                <a:latin typeface="Arial Black"/>
                <a:cs typeface="Arial Black"/>
              </a:rPr>
              <a:t>Usato</a:t>
            </a:r>
            <a:r>
              <a:rPr lang="en-US" sz="1400" dirty="0">
                <a:solidFill>
                  <a:srgbClr val="FF0000"/>
                </a:solidFill>
                <a:latin typeface="Arial Black"/>
                <a:cs typeface="Arial Black"/>
              </a:rPr>
              <a:t> come </a:t>
            </a:r>
            <a:r>
              <a:rPr lang="en-US" sz="1400" dirty="0" err="1">
                <a:solidFill>
                  <a:srgbClr val="FF0000"/>
                </a:solidFill>
                <a:latin typeface="Arial Black"/>
                <a:cs typeface="Arial Black"/>
              </a:rPr>
              <a:t>cloridrato</a:t>
            </a:r>
            <a:r>
              <a:rPr lang="en-US" sz="1400" dirty="0">
                <a:solidFill>
                  <a:srgbClr val="FF0000"/>
                </a:solidFill>
                <a:latin typeface="Arial Black"/>
                <a:cs typeface="Arial Black"/>
              </a:rPr>
              <a:t> in </a:t>
            </a:r>
            <a:r>
              <a:rPr lang="en-US" sz="1400" dirty="0" err="1">
                <a:solidFill>
                  <a:srgbClr val="FF0000"/>
                </a:solidFill>
                <a:latin typeface="Arial Black"/>
                <a:cs typeface="Arial Black"/>
              </a:rPr>
              <a:t>pomata</a:t>
            </a:r>
            <a:r>
              <a:rPr lang="en-US" sz="1400" dirty="0">
                <a:solidFill>
                  <a:srgbClr val="FF0000"/>
                </a:solidFill>
                <a:latin typeface="Arial Black"/>
                <a:cs typeface="Arial Black"/>
              </a:rPr>
              <a:t> per </a:t>
            </a:r>
            <a:r>
              <a:rPr lang="en-US" sz="1400" dirty="0" err="1">
                <a:solidFill>
                  <a:srgbClr val="FF0000"/>
                </a:solidFill>
                <a:latin typeface="Arial Black"/>
                <a:cs typeface="Arial Black"/>
              </a:rPr>
              <a:t>uso</a:t>
            </a:r>
            <a:r>
              <a:rPr lang="en-US" sz="140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sz="1400" dirty="0" err="1">
                <a:solidFill>
                  <a:srgbClr val="FF0000"/>
                </a:solidFill>
                <a:latin typeface="Arial Black"/>
                <a:cs typeface="Arial Black"/>
              </a:rPr>
              <a:t>topico</a:t>
            </a:r>
            <a:endParaRPr lang="en-US" sz="1400" dirty="0">
              <a:solidFill>
                <a:srgbClr val="FF0000"/>
              </a:solidFill>
              <a:latin typeface="Arial Black"/>
              <a:cs typeface="Arial Black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92080" y="5805264"/>
            <a:ext cx="19733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Arial Black"/>
                <a:cs typeface="Arial Black"/>
              </a:rPr>
              <a:t>Non in </a:t>
            </a:r>
            <a:r>
              <a:rPr lang="en-US" sz="1400" dirty="0" err="1">
                <a:solidFill>
                  <a:srgbClr val="FF0000"/>
                </a:solidFill>
                <a:latin typeface="Arial Black"/>
                <a:cs typeface="Arial Black"/>
              </a:rPr>
              <a:t>commercio</a:t>
            </a:r>
            <a:endParaRPr lang="en-US" sz="1400" dirty="0">
              <a:solidFill>
                <a:srgbClr val="FF0000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26427343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distribuzione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2215405"/>
            <a:ext cx="86868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sz="2400" dirty="0"/>
              <a:t>Parametri da valutare:</a:t>
            </a:r>
          </a:p>
          <a:p>
            <a:pPr algn="just"/>
            <a:r>
              <a:rPr lang="it-IT" sz="2400" dirty="0" err="1"/>
              <a:t>Lipofilia</a:t>
            </a:r>
            <a:r>
              <a:rPr lang="it-IT" sz="2400" dirty="0"/>
              <a:t> (aumenta la penetrazione, aumenta la capacità di attraversamento delle membrane vasali, aumenta l’accumulo in tessuti adiposi adiacenti)</a:t>
            </a:r>
          </a:p>
          <a:p>
            <a:pPr algn="just"/>
            <a:r>
              <a:rPr lang="it-IT" sz="2400" dirty="0"/>
              <a:t>Flusso ematico nel sito di iniezione </a:t>
            </a:r>
          </a:p>
          <a:p>
            <a:pPr algn="just"/>
            <a:r>
              <a:rPr lang="it-IT" sz="2400" dirty="0"/>
              <a:t>Legame alle proteine plasmatiche</a:t>
            </a:r>
          </a:p>
          <a:p>
            <a:pPr marL="0" indent="0" algn="just">
              <a:buNone/>
            </a:pPr>
            <a:r>
              <a:rPr lang="it-IT" sz="2400" dirty="0"/>
              <a:t>Modulazione della distribuzione con vasocostrizione (</a:t>
            </a:r>
            <a:r>
              <a:rPr lang="it-IT" sz="2000" b="1" dirty="0"/>
              <a:t>EPINEFRINA</a:t>
            </a:r>
            <a:r>
              <a:rPr lang="it-IT" sz="2400" dirty="0"/>
              <a:t>):</a:t>
            </a:r>
          </a:p>
          <a:p>
            <a:pPr algn="just"/>
            <a:r>
              <a:rPr lang="it-IT" sz="2400" dirty="0"/>
              <a:t>Localizzazione dell’anestetico nel sito d’azione</a:t>
            </a:r>
          </a:p>
          <a:p>
            <a:pPr algn="just"/>
            <a:r>
              <a:rPr lang="it-IT" sz="2400" dirty="0"/>
              <a:t>Equilibra la velocità di assorbimento alla velocità di degradazione metabolica (riduzione della tossicità)</a:t>
            </a:r>
          </a:p>
        </p:txBody>
      </p:sp>
      <p:sp>
        <p:nvSpPr>
          <p:cNvPr id="4" name="Rettangolo 3"/>
          <p:cNvSpPr/>
          <p:nvPr/>
        </p:nvSpPr>
        <p:spPr>
          <a:xfrm>
            <a:off x="251520" y="1124744"/>
            <a:ext cx="86409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Bef>
                <a:spcPts val="600"/>
              </a:spcBef>
              <a:defRPr/>
            </a:pPr>
            <a:r>
              <a:rPr lang="it-IT" b="1" dirty="0">
                <a:solidFill>
                  <a:schemeClr val="tx2"/>
                </a:solidFill>
                <a:cs typeface="Arial" charset="0"/>
              </a:rPr>
              <a:t>L’ANESTETICO LOCALE VIENE INIETTATO IN PROSSIMITÀ DEL TRONCO NERVOSO: O</a:t>
            </a:r>
            <a:r>
              <a:rPr lang="it-IT" b="1" dirty="0">
                <a:solidFill>
                  <a:schemeClr val="tx2"/>
                </a:solidFill>
                <a:cs typeface="Arial" charset="0"/>
                <a:sym typeface="Symbol" pitchFamily="18" charset="2"/>
              </a:rPr>
              <a:t>GNI DIFFUSIONE AL DI FUORI DI TALE ZONA È ASSOCIATA ALLA TOSSICITÀ E ALLA MINORE DURATA D’AZIONE</a:t>
            </a:r>
          </a:p>
        </p:txBody>
      </p:sp>
    </p:spTree>
    <p:extLst>
      <p:ext uri="{BB962C8B-B14F-4D97-AF65-F5344CB8AC3E}">
        <p14:creationId xmlns:p14="http://schemas.microsoft.com/office/powerpoint/2010/main" val="25386402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metabolismo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124745"/>
            <a:ext cx="8686800" cy="4032448"/>
          </a:xfrm>
        </p:spPr>
        <p:txBody>
          <a:bodyPr/>
          <a:lstStyle/>
          <a:p>
            <a:pPr marL="0" indent="0" algn="just">
              <a:buNone/>
            </a:pPr>
            <a:r>
              <a:rPr lang="it-IT" sz="2400" b="1" u="sng" dirty="0"/>
              <a:t>Esteri:</a:t>
            </a:r>
            <a:r>
              <a:rPr lang="it-IT" sz="2400" dirty="0"/>
              <a:t> esterasi ubiquitarie</a:t>
            </a:r>
          </a:p>
          <a:p>
            <a:pPr algn="just"/>
            <a:r>
              <a:rPr lang="it-IT" sz="2400" dirty="0"/>
              <a:t>Rapida idrolisi</a:t>
            </a:r>
          </a:p>
          <a:p>
            <a:pPr algn="just"/>
            <a:r>
              <a:rPr lang="it-IT" sz="2400" dirty="0"/>
              <a:t>Procaina: genera PABA (interazione con sulfamidici e allergie)</a:t>
            </a:r>
          </a:p>
          <a:p>
            <a:pPr marL="0" indent="0" algn="just">
              <a:buNone/>
            </a:pPr>
            <a:r>
              <a:rPr lang="it-IT" sz="2400" b="1" u="sng" dirty="0"/>
              <a:t>Ammidi:</a:t>
            </a:r>
            <a:r>
              <a:rPr lang="it-IT" sz="2400" dirty="0"/>
              <a:t> peptidasi a livello epatico (CYP1A2)</a:t>
            </a:r>
          </a:p>
          <a:p>
            <a:pPr algn="just"/>
            <a:r>
              <a:rPr lang="it-IT" sz="2400" dirty="0" err="1"/>
              <a:t>Idrossilazione</a:t>
            </a:r>
            <a:r>
              <a:rPr lang="it-IT" sz="2400" dirty="0"/>
              <a:t> dell’anello aromatico</a:t>
            </a:r>
          </a:p>
          <a:p>
            <a:pPr algn="just"/>
            <a:r>
              <a:rPr lang="it-IT" sz="2400" dirty="0" err="1"/>
              <a:t>N-dealchilazione</a:t>
            </a:r>
            <a:r>
              <a:rPr lang="it-IT" sz="2400" dirty="0"/>
              <a:t>: il derivato è responsabile della tossicità a livello SNC</a:t>
            </a:r>
            <a:endParaRPr lang="it-IT" sz="2800" dirty="0"/>
          </a:p>
          <a:p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202073" y="4077072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buSzPct val="80000"/>
              <a:defRPr/>
            </a:pP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  <a:latin typeface="Calibri"/>
                <a:cs typeface="Arial" charset="0"/>
                <a:sym typeface="Symbol" pitchFamily="18" charset="2"/>
              </a:rPr>
              <a:t>Sintetizzati derivati senza gruppi  alchilici sull’N o i cui metaboliti non arrivassero al SNC</a:t>
            </a:r>
          </a:p>
        </p:txBody>
      </p:sp>
      <p:sp>
        <p:nvSpPr>
          <p:cNvPr id="5" name="Rettangolo 8"/>
          <p:cNvSpPr>
            <a:spLocks noChangeArrowheads="1"/>
          </p:cNvSpPr>
          <p:nvPr/>
        </p:nvSpPr>
        <p:spPr bwMode="auto">
          <a:xfrm>
            <a:off x="3144169" y="5517232"/>
            <a:ext cx="121180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000" b="1" dirty="0" err="1">
                <a:solidFill>
                  <a:schemeClr val="tx2"/>
                </a:solidFill>
                <a:cs typeface="Arial" charset="0"/>
                <a:sym typeface="Symbol" pitchFamily="18" charset="2"/>
              </a:rPr>
              <a:t>Tocainide</a:t>
            </a:r>
            <a:endParaRPr lang="it-IT" dirty="0">
              <a:solidFill>
                <a:schemeClr val="tx2"/>
              </a:solidFill>
            </a:endParaRPr>
          </a:p>
        </p:txBody>
      </p:sp>
      <p:sp>
        <p:nvSpPr>
          <p:cNvPr id="6" name="Rettangolo 9"/>
          <p:cNvSpPr>
            <a:spLocks noChangeArrowheads="1"/>
          </p:cNvSpPr>
          <p:nvPr/>
        </p:nvSpPr>
        <p:spPr bwMode="auto">
          <a:xfrm>
            <a:off x="7179951" y="5477162"/>
            <a:ext cx="113646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000" b="1" dirty="0" err="1">
                <a:solidFill>
                  <a:schemeClr val="tx2"/>
                </a:solidFill>
                <a:cs typeface="Arial" charset="0"/>
                <a:sym typeface="Symbol" pitchFamily="18" charset="2"/>
              </a:rPr>
              <a:t>Tolicaina</a:t>
            </a:r>
            <a:endParaRPr lang="it-IT" dirty="0">
              <a:solidFill>
                <a:schemeClr val="tx2"/>
              </a:solidFill>
            </a:endParaRPr>
          </a:p>
        </p:txBody>
      </p:sp>
      <p:graphicFrame>
        <p:nvGraphicFramePr>
          <p:cNvPr id="7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0851636"/>
              </p:ext>
            </p:extLst>
          </p:nvPr>
        </p:nvGraphicFramePr>
        <p:xfrm>
          <a:off x="1209824" y="5229200"/>
          <a:ext cx="1778000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2" name="CS ChemDraw Drawing" r:id="rId3" imgW="2374900" imgH="1409700" progId="">
                  <p:embed/>
                </p:oleObj>
              </mc:Choice>
              <mc:Fallback>
                <p:oleObj name="CS ChemDraw Drawing" r:id="rId3" imgW="2374900" imgH="1409700" progId="">
                  <p:embed/>
                  <p:pic>
                    <p:nvPicPr>
                      <p:cNvPr id="0" name="Picture 9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9824" y="5229200"/>
                        <a:ext cx="1778000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6279726"/>
              </p:ext>
            </p:extLst>
          </p:nvPr>
        </p:nvGraphicFramePr>
        <p:xfrm>
          <a:off x="4932363" y="5167337"/>
          <a:ext cx="2052637" cy="106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3" name="CS ChemDraw Drawing" r:id="rId5" imgW="2743200" imgH="1435100" progId="">
                  <p:embed/>
                </p:oleObj>
              </mc:Choice>
              <mc:Fallback>
                <p:oleObj name="CS ChemDraw Drawing" r:id="rId5" imgW="2743200" imgH="1435100" progId="">
                  <p:embed/>
                  <p:pic>
                    <p:nvPicPr>
                      <p:cNvPr id="0" name="Picture 9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363" y="5167337"/>
                        <a:ext cx="2052637" cy="1069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707904" y="6381328"/>
            <a:ext cx="11174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antiartmici</a:t>
            </a:r>
            <a:endParaRPr lang="en-US" sz="1600" dirty="0"/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6084168" y="6309320"/>
            <a:ext cx="360040" cy="144016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588224" y="623731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latin typeface="Arial Black"/>
                <a:cs typeface="Arial Black"/>
              </a:rPr>
              <a:t>Idrolizzato</a:t>
            </a:r>
            <a:r>
              <a:rPr lang="en-US" sz="1400" dirty="0">
                <a:latin typeface="Arial Black"/>
                <a:cs typeface="Arial Black"/>
              </a:rPr>
              <a:t> ad </a:t>
            </a:r>
            <a:r>
              <a:rPr lang="en-US" sz="1400" dirty="0" err="1">
                <a:latin typeface="Arial Black"/>
                <a:cs typeface="Arial Black"/>
              </a:rPr>
              <a:t>acido</a:t>
            </a:r>
            <a:r>
              <a:rPr lang="en-US" sz="1400" dirty="0">
                <a:latin typeface="Arial Black"/>
                <a:cs typeface="Arial Black"/>
              </a:rPr>
              <a:t>, non </a:t>
            </a:r>
            <a:r>
              <a:rPr lang="en-US" sz="1400" dirty="0" err="1">
                <a:latin typeface="Arial Black"/>
                <a:cs typeface="Arial Black"/>
              </a:rPr>
              <a:t>passa</a:t>
            </a:r>
            <a:r>
              <a:rPr lang="en-US" sz="1400" dirty="0">
                <a:latin typeface="Arial Black"/>
                <a:cs typeface="Arial Black"/>
              </a:rPr>
              <a:t> la BEE</a:t>
            </a:r>
          </a:p>
        </p:txBody>
      </p:sp>
    </p:spTree>
    <p:extLst>
      <p:ext uri="{BB962C8B-B14F-4D97-AF65-F5344CB8AC3E}">
        <p14:creationId xmlns:p14="http://schemas.microsoft.com/office/powerpoint/2010/main" val="26920389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77688" y="214536"/>
            <a:ext cx="8686800" cy="838200"/>
          </a:xfrm>
        </p:spPr>
        <p:txBody>
          <a:bodyPr/>
          <a:lstStyle/>
          <a:p>
            <a:r>
              <a:rPr lang="it-IT" dirty="0"/>
              <a:t>Metabolismo della lidocaina</a:t>
            </a:r>
            <a:endParaRPr lang="en-US" dirty="0"/>
          </a:p>
        </p:txBody>
      </p:sp>
      <p:sp>
        <p:nvSpPr>
          <p:cNvPr id="9" name="Oval 46"/>
          <p:cNvSpPr>
            <a:spLocks noChangeArrowheads="1"/>
          </p:cNvSpPr>
          <p:nvPr/>
        </p:nvSpPr>
        <p:spPr bwMode="auto">
          <a:xfrm>
            <a:off x="4935538" y="3733800"/>
            <a:ext cx="2084734" cy="1495400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10" name="Text Box 47"/>
          <p:cNvSpPr txBox="1">
            <a:spLocks noChangeArrowheads="1"/>
          </p:cNvSpPr>
          <p:nvPr/>
        </p:nvSpPr>
        <p:spPr bwMode="auto">
          <a:xfrm>
            <a:off x="4864101" y="5408711"/>
            <a:ext cx="225895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sz="1400" b="1" dirty="0">
                <a:solidFill>
                  <a:schemeClr val="tx2"/>
                </a:solidFill>
              </a:rPr>
              <a:t>EFFETTI A CARICO DEL SNC</a:t>
            </a:r>
          </a:p>
        </p:txBody>
      </p:sp>
      <p:sp>
        <p:nvSpPr>
          <p:cNvPr id="11" name="Oval 27"/>
          <p:cNvSpPr>
            <a:spLocks noChangeArrowheads="1"/>
          </p:cNvSpPr>
          <p:nvPr/>
        </p:nvSpPr>
        <p:spPr bwMode="auto">
          <a:xfrm>
            <a:off x="1979712" y="2847975"/>
            <a:ext cx="381000" cy="304800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rgbClr val="FFAB8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Text Box 30"/>
          <p:cNvSpPr txBox="1">
            <a:spLocks noChangeArrowheads="1"/>
          </p:cNvSpPr>
          <p:nvPr/>
        </p:nvSpPr>
        <p:spPr bwMode="auto">
          <a:xfrm>
            <a:off x="2762250" y="2466975"/>
            <a:ext cx="854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buSzPct val="150000"/>
              <a:buFont typeface="Wingdings" pitchFamily="2" charset="2"/>
              <a:buChar char="&quot;"/>
            </a:pPr>
            <a:r>
              <a:rPr lang="it-IT">
                <a:solidFill>
                  <a:srgbClr val="D9030D"/>
                </a:solidFill>
              </a:rPr>
              <a:t> </a:t>
            </a:r>
          </a:p>
        </p:txBody>
      </p:sp>
      <p:sp>
        <p:nvSpPr>
          <p:cNvPr id="13" name="Text Box 33"/>
          <p:cNvSpPr txBox="1">
            <a:spLocks noChangeArrowheads="1"/>
          </p:cNvSpPr>
          <p:nvPr/>
        </p:nvSpPr>
        <p:spPr bwMode="auto">
          <a:xfrm>
            <a:off x="2686050" y="4371975"/>
            <a:ext cx="854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buSzPct val="150000"/>
              <a:buFont typeface="Wingdings" pitchFamily="2" charset="2"/>
              <a:buChar char="&quot;"/>
            </a:pPr>
            <a:r>
              <a:rPr lang="it-IT">
                <a:solidFill>
                  <a:srgbClr val="D9030D"/>
                </a:solidFill>
              </a:rPr>
              <a:t> </a:t>
            </a:r>
          </a:p>
        </p:txBody>
      </p:sp>
      <p:sp>
        <p:nvSpPr>
          <p:cNvPr id="15" name="Line 34"/>
          <p:cNvSpPr>
            <a:spLocks noChangeShapeType="1"/>
          </p:cNvSpPr>
          <p:nvPr/>
        </p:nvSpPr>
        <p:spPr bwMode="auto">
          <a:xfrm flipV="1">
            <a:off x="5962650" y="33528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Oval 35"/>
          <p:cNvSpPr>
            <a:spLocks noChangeArrowheads="1"/>
          </p:cNvSpPr>
          <p:nvPr/>
        </p:nvSpPr>
        <p:spPr bwMode="auto">
          <a:xfrm>
            <a:off x="5124450" y="2847975"/>
            <a:ext cx="381000" cy="304800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rgbClr val="FFAB8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6162972"/>
              </p:ext>
            </p:extLst>
          </p:nvPr>
        </p:nvGraphicFramePr>
        <p:xfrm>
          <a:off x="1763688" y="3838575"/>
          <a:ext cx="1885950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60" name="Document" r:id="rId3" imgW="1886040" imgH="1038240" progId="">
                  <p:embed/>
                </p:oleObj>
              </mc:Choice>
              <mc:Fallback>
                <p:oleObj name="Document" r:id="rId3" imgW="1886040" imgH="1038240" progId="">
                  <p:embed/>
                  <p:pic>
                    <p:nvPicPr>
                      <p:cNvPr id="0" name="Picture 1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3838575"/>
                        <a:ext cx="1885950" cy="103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 Box 39"/>
          <p:cNvSpPr txBox="1">
            <a:spLocks noChangeArrowheads="1"/>
          </p:cNvSpPr>
          <p:nvPr/>
        </p:nvSpPr>
        <p:spPr bwMode="auto">
          <a:xfrm>
            <a:off x="2267744" y="4869160"/>
            <a:ext cx="8477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it-IT" sz="1200" dirty="0"/>
              <a:t>Lidocaina</a:t>
            </a:r>
          </a:p>
        </p:txBody>
      </p:sp>
      <p:sp>
        <p:nvSpPr>
          <p:cNvPr id="21" name="Line 26"/>
          <p:cNvSpPr>
            <a:spLocks noChangeShapeType="1"/>
          </p:cNvSpPr>
          <p:nvPr/>
        </p:nvSpPr>
        <p:spPr bwMode="auto">
          <a:xfrm flipV="1">
            <a:off x="2803525" y="3395663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2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6647105"/>
              </p:ext>
            </p:extLst>
          </p:nvPr>
        </p:nvGraphicFramePr>
        <p:xfrm>
          <a:off x="1835696" y="1900238"/>
          <a:ext cx="1885950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61" name="Document" r:id="rId5" imgW="1886040" imgH="1276200" progId="">
                  <p:embed/>
                </p:oleObj>
              </mc:Choice>
              <mc:Fallback>
                <p:oleObj name="Document" r:id="rId5" imgW="1886040" imgH="1276200" progId="">
                  <p:embed/>
                  <p:pic>
                    <p:nvPicPr>
                      <p:cNvPr id="0" name="Picture 1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696" y="1900238"/>
                        <a:ext cx="1885950" cy="1276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 Box 40"/>
          <p:cNvSpPr txBox="1">
            <a:spLocks noChangeArrowheads="1"/>
          </p:cNvSpPr>
          <p:nvPr/>
        </p:nvSpPr>
        <p:spPr bwMode="auto">
          <a:xfrm>
            <a:off x="2078038" y="3121026"/>
            <a:ext cx="14684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it-IT" sz="1200"/>
              <a:t>3-idrossilidocaina</a:t>
            </a:r>
          </a:p>
        </p:txBody>
      </p:sp>
      <p:grpSp>
        <p:nvGrpSpPr>
          <p:cNvPr id="25" name="Group 52"/>
          <p:cNvGrpSpPr>
            <a:grpSpLocks/>
          </p:cNvGrpSpPr>
          <p:nvPr/>
        </p:nvGrpSpPr>
        <p:grpSpPr bwMode="auto">
          <a:xfrm>
            <a:off x="4057650" y="1862138"/>
            <a:ext cx="2819400" cy="1276350"/>
            <a:chOff x="2556" y="1170"/>
            <a:chExt cx="1776" cy="804"/>
          </a:xfrm>
        </p:grpSpPr>
        <p:sp>
          <p:nvSpPr>
            <p:cNvPr id="27" name="Line 31"/>
            <p:cNvSpPr>
              <a:spLocks noChangeShapeType="1"/>
            </p:cNvSpPr>
            <p:nvPr/>
          </p:nvSpPr>
          <p:spPr bwMode="auto">
            <a:xfrm>
              <a:off x="2556" y="160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28" name="Object 19"/>
            <p:cNvGraphicFramePr>
              <a:graphicFrameLocks noChangeAspect="1"/>
            </p:cNvGraphicFramePr>
            <p:nvPr/>
          </p:nvGraphicFramePr>
          <p:xfrm>
            <a:off x="3144" y="1170"/>
            <a:ext cx="1188" cy="8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662" name="Document" r:id="rId7" imgW="1886040" imgH="1276200" progId="">
                    <p:embed/>
                  </p:oleObj>
                </mc:Choice>
                <mc:Fallback>
                  <p:oleObj name="Document" r:id="rId7" imgW="1886040" imgH="1276200" progId="">
                    <p:embed/>
                    <p:pic>
                      <p:nvPicPr>
                        <p:cNvPr id="0" name="Picture 15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44" y="1170"/>
                          <a:ext cx="1188" cy="8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=""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=""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=""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6" name="Text Box 41"/>
          <p:cNvSpPr txBox="1">
            <a:spLocks noChangeArrowheads="1"/>
          </p:cNvSpPr>
          <p:nvPr/>
        </p:nvSpPr>
        <p:spPr bwMode="auto">
          <a:xfrm>
            <a:off x="4875213" y="3082926"/>
            <a:ext cx="233521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it-IT" sz="1200"/>
              <a:t>3-idrossimonoetilglicinxilidide</a:t>
            </a:r>
          </a:p>
        </p:txBody>
      </p:sp>
      <p:graphicFrame>
        <p:nvGraphicFramePr>
          <p:cNvPr id="30" name="Object 20"/>
          <p:cNvGraphicFramePr>
            <a:graphicFrameLocks noChangeAspect="1"/>
          </p:cNvGraphicFramePr>
          <p:nvPr/>
        </p:nvGraphicFramePr>
        <p:xfrm>
          <a:off x="5048250" y="3838575"/>
          <a:ext cx="1885950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63" name="Document" r:id="rId9" imgW="1886040" imgH="1038240" progId="">
                  <p:embed/>
                </p:oleObj>
              </mc:Choice>
              <mc:Fallback>
                <p:oleObj name="Document" r:id="rId9" imgW="1886040" imgH="1038240" progId="">
                  <p:embed/>
                  <p:pic>
                    <p:nvPicPr>
                      <p:cNvPr id="0" name="Picture 1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8250" y="3838575"/>
                        <a:ext cx="1885950" cy="103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Line 32"/>
          <p:cNvSpPr>
            <a:spLocks noChangeShapeType="1"/>
          </p:cNvSpPr>
          <p:nvPr/>
        </p:nvSpPr>
        <p:spPr bwMode="auto">
          <a:xfrm>
            <a:off x="3981450" y="4524375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Text Box 42"/>
          <p:cNvSpPr txBox="1">
            <a:spLocks noChangeArrowheads="1"/>
          </p:cNvSpPr>
          <p:nvPr/>
        </p:nvSpPr>
        <p:spPr bwMode="auto">
          <a:xfrm>
            <a:off x="5159375" y="4891088"/>
            <a:ext cx="16716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it-IT" sz="1200"/>
              <a:t>monoetilglicinxilidide</a:t>
            </a:r>
          </a:p>
        </p:txBody>
      </p:sp>
      <p:sp>
        <p:nvSpPr>
          <p:cNvPr id="34" name="Line 37"/>
          <p:cNvSpPr>
            <a:spLocks noChangeShapeType="1"/>
          </p:cNvSpPr>
          <p:nvPr/>
        </p:nvSpPr>
        <p:spPr bwMode="auto">
          <a:xfrm rot="19419370">
            <a:off x="6858000" y="2057400"/>
            <a:ext cx="7620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Text Box 43"/>
          <p:cNvSpPr txBox="1">
            <a:spLocks noChangeArrowheads="1"/>
          </p:cNvSpPr>
          <p:nvPr/>
        </p:nvSpPr>
        <p:spPr bwMode="auto">
          <a:xfrm>
            <a:off x="7467600" y="1447800"/>
            <a:ext cx="12795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it-IT"/>
              <a:t>CONIUGATI</a:t>
            </a:r>
          </a:p>
        </p:txBody>
      </p:sp>
      <p:sp>
        <p:nvSpPr>
          <p:cNvPr id="37" name="Text Box 44"/>
          <p:cNvSpPr txBox="1">
            <a:spLocks noChangeArrowheads="1"/>
          </p:cNvSpPr>
          <p:nvPr/>
        </p:nvSpPr>
        <p:spPr bwMode="auto">
          <a:xfrm>
            <a:off x="320675" y="1447800"/>
            <a:ext cx="12795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it-IT"/>
              <a:t>CONIUGATI</a:t>
            </a:r>
          </a:p>
        </p:txBody>
      </p:sp>
      <p:sp>
        <p:nvSpPr>
          <p:cNvPr id="38" name="Line 45"/>
          <p:cNvSpPr>
            <a:spLocks noChangeShapeType="1"/>
          </p:cNvSpPr>
          <p:nvPr/>
        </p:nvSpPr>
        <p:spPr bwMode="auto">
          <a:xfrm rot="2180630" flipH="1">
            <a:off x="1219200" y="2055813"/>
            <a:ext cx="7620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70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77688" y="214536"/>
            <a:ext cx="8686800" cy="838200"/>
          </a:xfrm>
        </p:spPr>
        <p:txBody>
          <a:bodyPr/>
          <a:lstStyle/>
          <a:p>
            <a:r>
              <a:rPr lang="it-IT" dirty="0"/>
              <a:t>Metabolismo della lidocaina</a:t>
            </a:r>
            <a:endParaRPr lang="en-US" dirty="0"/>
          </a:p>
        </p:txBody>
      </p:sp>
      <p:sp>
        <p:nvSpPr>
          <p:cNvPr id="9" name="Oval 46"/>
          <p:cNvSpPr>
            <a:spLocks noChangeArrowheads="1"/>
          </p:cNvSpPr>
          <p:nvPr/>
        </p:nvSpPr>
        <p:spPr bwMode="auto">
          <a:xfrm>
            <a:off x="3893171" y="1340768"/>
            <a:ext cx="2084734" cy="1495400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13" name="Text Box 33"/>
          <p:cNvSpPr txBox="1">
            <a:spLocks noChangeArrowheads="1"/>
          </p:cNvSpPr>
          <p:nvPr/>
        </p:nvSpPr>
        <p:spPr bwMode="auto">
          <a:xfrm>
            <a:off x="1643683" y="1978943"/>
            <a:ext cx="854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buSzPct val="150000"/>
              <a:buFont typeface="Wingdings" pitchFamily="2" charset="2"/>
              <a:buChar char="&quot;"/>
            </a:pPr>
            <a:r>
              <a:rPr lang="it-IT">
                <a:solidFill>
                  <a:srgbClr val="D9030D"/>
                </a:solidFill>
              </a:rPr>
              <a:t> </a:t>
            </a:r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404693"/>
              </p:ext>
            </p:extLst>
          </p:nvPr>
        </p:nvGraphicFramePr>
        <p:xfrm>
          <a:off x="721321" y="1445543"/>
          <a:ext cx="1885950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88" name="Document" r:id="rId3" imgW="1886040" imgH="1038240" progId="">
                  <p:embed/>
                </p:oleObj>
              </mc:Choice>
              <mc:Fallback>
                <p:oleObj name="Document" r:id="rId3" imgW="1886040" imgH="1038240" progId="">
                  <p:embed/>
                  <p:pic>
                    <p:nvPicPr>
                      <p:cNvPr id="0" name="Picture 2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1321" y="1445543"/>
                        <a:ext cx="1885950" cy="103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 Box 39"/>
          <p:cNvSpPr txBox="1">
            <a:spLocks noChangeArrowheads="1"/>
          </p:cNvSpPr>
          <p:nvPr/>
        </p:nvSpPr>
        <p:spPr bwMode="auto">
          <a:xfrm>
            <a:off x="1225377" y="2476128"/>
            <a:ext cx="8477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it-IT" sz="1200" dirty="0"/>
              <a:t>Lidocaina</a:t>
            </a:r>
          </a:p>
        </p:txBody>
      </p:sp>
      <p:graphicFrame>
        <p:nvGraphicFramePr>
          <p:cNvPr id="30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5943410"/>
              </p:ext>
            </p:extLst>
          </p:nvPr>
        </p:nvGraphicFramePr>
        <p:xfrm>
          <a:off x="4005883" y="1445543"/>
          <a:ext cx="1885950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89" name="Document" r:id="rId5" imgW="1886040" imgH="1038240" progId="">
                  <p:embed/>
                </p:oleObj>
              </mc:Choice>
              <mc:Fallback>
                <p:oleObj name="Document" r:id="rId5" imgW="1886040" imgH="1038240" progId="">
                  <p:embed/>
                  <p:pic>
                    <p:nvPicPr>
                      <p:cNvPr id="0" name="Picture 2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5883" y="1445543"/>
                        <a:ext cx="1885950" cy="103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Line 32"/>
          <p:cNvSpPr>
            <a:spLocks noChangeShapeType="1"/>
          </p:cNvSpPr>
          <p:nvPr/>
        </p:nvSpPr>
        <p:spPr bwMode="auto">
          <a:xfrm>
            <a:off x="2939083" y="2131343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Text Box 42"/>
          <p:cNvSpPr txBox="1">
            <a:spLocks noChangeArrowheads="1"/>
          </p:cNvSpPr>
          <p:nvPr/>
        </p:nvSpPr>
        <p:spPr bwMode="auto">
          <a:xfrm>
            <a:off x="4117008" y="2498056"/>
            <a:ext cx="16716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it-IT" sz="1200"/>
              <a:t>monoetilglicinxilidide</a:t>
            </a:r>
          </a:p>
        </p:txBody>
      </p:sp>
      <p:grpSp>
        <p:nvGrpSpPr>
          <p:cNvPr id="29" name="Group 53"/>
          <p:cNvGrpSpPr>
            <a:grpSpLocks/>
          </p:cNvGrpSpPr>
          <p:nvPr/>
        </p:nvGrpSpPr>
        <p:grpSpPr bwMode="auto">
          <a:xfrm>
            <a:off x="822771" y="3841576"/>
            <a:ext cx="2286000" cy="2209800"/>
            <a:chOff x="336" y="2304"/>
            <a:chExt cx="1440" cy="1392"/>
          </a:xfrm>
        </p:grpSpPr>
        <p:sp>
          <p:nvSpPr>
            <p:cNvPr id="33" name="Line 32"/>
            <p:cNvSpPr>
              <a:spLocks noChangeShapeType="1"/>
            </p:cNvSpPr>
            <p:nvPr/>
          </p:nvSpPr>
          <p:spPr bwMode="auto">
            <a:xfrm flipH="1">
              <a:off x="1248" y="2400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Line 33"/>
            <p:cNvSpPr>
              <a:spLocks noChangeShapeType="1"/>
            </p:cNvSpPr>
            <p:nvPr/>
          </p:nvSpPr>
          <p:spPr bwMode="auto">
            <a:xfrm flipH="1">
              <a:off x="1296" y="3600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Text Box 34"/>
            <p:cNvSpPr txBox="1">
              <a:spLocks noChangeArrowheads="1"/>
            </p:cNvSpPr>
            <p:nvPr/>
          </p:nvSpPr>
          <p:spPr bwMode="auto">
            <a:xfrm>
              <a:off x="336" y="2304"/>
              <a:ext cx="80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it-IT"/>
                <a:t>CONIUGATI</a:t>
              </a:r>
            </a:p>
          </p:txBody>
        </p:sp>
        <p:sp>
          <p:nvSpPr>
            <p:cNvPr id="40" name="Text Box 35"/>
            <p:cNvSpPr txBox="1">
              <a:spLocks noChangeArrowheads="1"/>
            </p:cNvSpPr>
            <p:nvPr/>
          </p:nvSpPr>
          <p:spPr bwMode="auto">
            <a:xfrm>
              <a:off x="384" y="3504"/>
              <a:ext cx="80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it-IT"/>
                <a:t>CONIUGATI</a:t>
              </a:r>
            </a:p>
          </p:txBody>
        </p:sp>
      </p:grpSp>
      <p:grpSp>
        <p:nvGrpSpPr>
          <p:cNvPr id="41" name="Group 49"/>
          <p:cNvGrpSpPr>
            <a:grpSpLocks/>
          </p:cNvGrpSpPr>
          <p:nvPr/>
        </p:nvGrpSpPr>
        <p:grpSpPr bwMode="auto">
          <a:xfrm>
            <a:off x="3180209" y="2850976"/>
            <a:ext cx="1452562" cy="1798638"/>
            <a:chOff x="1821" y="1680"/>
            <a:chExt cx="915" cy="1133"/>
          </a:xfrm>
        </p:grpSpPr>
        <p:graphicFrame>
          <p:nvGraphicFramePr>
            <p:cNvPr id="42" name="Object 8"/>
            <p:cNvGraphicFramePr>
              <a:graphicFrameLocks noChangeAspect="1"/>
            </p:cNvGraphicFramePr>
            <p:nvPr/>
          </p:nvGraphicFramePr>
          <p:xfrm>
            <a:off x="1920" y="2016"/>
            <a:ext cx="618" cy="6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790" name="Document" r:id="rId7" imgW="981000" imgH="1019160" progId="">
                    <p:embed/>
                  </p:oleObj>
                </mc:Choice>
                <mc:Fallback>
                  <p:oleObj name="Document" r:id="rId7" imgW="981000" imgH="1019160" progId="">
                    <p:embed/>
                    <p:pic>
                      <p:nvPicPr>
                        <p:cNvPr id="0" name="Picture 2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0" y="2016"/>
                          <a:ext cx="618" cy="6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=""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=""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=""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3" name="Line 28"/>
            <p:cNvSpPr>
              <a:spLocks noChangeShapeType="1"/>
            </p:cNvSpPr>
            <p:nvPr/>
          </p:nvSpPr>
          <p:spPr bwMode="auto">
            <a:xfrm flipH="1">
              <a:off x="2400" y="1680"/>
              <a:ext cx="336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" name="Text Box 38"/>
            <p:cNvSpPr txBox="1">
              <a:spLocks noChangeArrowheads="1"/>
            </p:cNvSpPr>
            <p:nvPr/>
          </p:nvSpPr>
          <p:spPr bwMode="auto">
            <a:xfrm>
              <a:off x="1821" y="2640"/>
              <a:ext cx="641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it-IT" sz="1200"/>
                <a:t>2,6 xilidina</a:t>
              </a:r>
            </a:p>
          </p:txBody>
        </p:sp>
      </p:grpSp>
      <p:grpSp>
        <p:nvGrpSpPr>
          <p:cNvPr id="45" name="Group 50"/>
          <p:cNvGrpSpPr>
            <a:grpSpLocks/>
          </p:cNvGrpSpPr>
          <p:nvPr/>
        </p:nvGrpSpPr>
        <p:grpSpPr bwMode="auto">
          <a:xfrm>
            <a:off x="5166171" y="2850976"/>
            <a:ext cx="1809750" cy="1874838"/>
            <a:chOff x="3072" y="1680"/>
            <a:chExt cx="1140" cy="1181"/>
          </a:xfrm>
        </p:grpSpPr>
        <p:graphicFrame>
          <p:nvGraphicFramePr>
            <p:cNvPr id="46" name="Object 7"/>
            <p:cNvGraphicFramePr>
              <a:graphicFrameLocks noChangeAspect="1"/>
            </p:cNvGraphicFramePr>
            <p:nvPr/>
          </p:nvGraphicFramePr>
          <p:xfrm>
            <a:off x="3168" y="2016"/>
            <a:ext cx="1044" cy="6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791" name="Document" r:id="rId9" imgW="1657440" imgH="1038240" progId="">
                    <p:embed/>
                  </p:oleObj>
                </mc:Choice>
                <mc:Fallback>
                  <p:oleObj name="Document" r:id="rId9" imgW="1657440" imgH="1038240" progId="">
                    <p:embed/>
                    <p:pic>
                      <p:nvPicPr>
                        <p:cNvPr id="0" name="Picture 2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68" y="2016"/>
                          <a:ext cx="1044" cy="6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=""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=""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=""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7" name="Line 29"/>
            <p:cNvSpPr>
              <a:spLocks noChangeShapeType="1"/>
            </p:cNvSpPr>
            <p:nvPr/>
          </p:nvSpPr>
          <p:spPr bwMode="auto">
            <a:xfrm>
              <a:off x="3072" y="1680"/>
              <a:ext cx="336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Text Box 39"/>
            <p:cNvSpPr txBox="1">
              <a:spLocks noChangeArrowheads="1"/>
            </p:cNvSpPr>
            <p:nvPr/>
          </p:nvSpPr>
          <p:spPr bwMode="auto">
            <a:xfrm>
              <a:off x="3292" y="2688"/>
              <a:ext cx="67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it-IT" sz="1200"/>
                <a:t>glicinxilidide</a:t>
              </a:r>
            </a:p>
          </p:txBody>
        </p:sp>
      </p:grpSp>
      <p:sp>
        <p:nvSpPr>
          <p:cNvPr id="49" name="Oval 43"/>
          <p:cNvSpPr>
            <a:spLocks noChangeArrowheads="1"/>
          </p:cNvSpPr>
          <p:nvPr/>
        </p:nvSpPr>
        <p:spPr bwMode="auto">
          <a:xfrm>
            <a:off x="2956371" y="6051376"/>
            <a:ext cx="381000" cy="304800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rgbClr val="FFAB8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0" name="Group 51"/>
          <p:cNvGrpSpPr>
            <a:grpSpLocks/>
          </p:cNvGrpSpPr>
          <p:nvPr/>
        </p:nvGrpSpPr>
        <p:grpSpPr bwMode="auto">
          <a:xfrm>
            <a:off x="3003996" y="4679776"/>
            <a:ext cx="1400175" cy="2133600"/>
            <a:chOff x="1710" y="2832"/>
            <a:chExt cx="882" cy="1344"/>
          </a:xfrm>
        </p:grpSpPr>
        <p:sp>
          <p:nvSpPr>
            <p:cNvPr id="51" name="Line 31"/>
            <p:cNvSpPr>
              <a:spLocks noChangeShapeType="1"/>
            </p:cNvSpPr>
            <p:nvPr/>
          </p:nvSpPr>
          <p:spPr bwMode="auto">
            <a:xfrm rot="5400000">
              <a:off x="1944" y="3000"/>
              <a:ext cx="3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" name="Text Box 40"/>
            <p:cNvSpPr txBox="1">
              <a:spLocks noChangeArrowheads="1"/>
            </p:cNvSpPr>
            <p:nvPr/>
          </p:nvSpPr>
          <p:spPr bwMode="auto">
            <a:xfrm>
              <a:off x="1739" y="3888"/>
              <a:ext cx="85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it-IT" sz="1200"/>
                <a:t>4-idrossi-2,6-dimetilanilina</a:t>
              </a:r>
            </a:p>
          </p:txBody>
        </p:sp>
        <p:graphicFrame>
          <p:nvGraphicFramePr>
            <p:cNvPr id="53" name="Object 9"/>
            <p:cNvGraphicFramePr>
              <a:graphicFrameLocks noChangeAspect="1"/>
            </p:cNvGraphicFramePr>
            <p:nvPr/>
          </p:nvGraphicFramePr>
          <p:xfrm>
            <a:off x="1710" y="3246"/>
            <a:ext cx="834" cy="6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792" name="Document" r:id="rId11" imgW="1324080" imgH="1019160" progId="">
                    <p:embed/>
                  </p:oleObj>
                </mc:Choice>
                <mc:Fallback>
                  <p:oleObj name="Document" r:id="rId11" imgW="1324080" imgH="1019160" progId="">
                    <p:embed/>
                    <p:pic>
                      <p:nvPicPr>
                        <p:cNvPr id="0" name="Picture 2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10" y="3246"/>
                          <a:ext cx="834" cy="6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=""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=""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=""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4" name="Oval 44"/>
          <p:cNvSpPr>
            <a:spLocks noChangeArrowheads="1"/>
          </p:cNvSpPr>
          <p:nvPr/>
        </p:nvSpPr>
        <p:spPr bwMode="auto">
          <a:xfrm>
            <a:off x="5928171" y="5975176"/>
            <a:ext cx="609600" cy="304800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rgbClr val="FFAB8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" name="Group 52"/>
          <p:cNvGrpSpPr>
            <a:grpSpLocks/>
          </p:cNvGrpSpPr>
          <p:nvPr/>
        </p:nvGrpSpPr>
        <p:grpSpPr bwMode="auto">
          <a:xfrm>
            <a:off x="4480371" y="4603576"/>
            <a:ext cx="2133600" cy="2209800"/>
            <a:chOff x="2640" y="2784"/>
            <a:chExt cx="1344" cy="1392"/>
          </a:xfrm>
        </p:grpSpPr>
        <p:sp>
          <p:nvSpPr>
            <p:cNvPr id="56" name="Line 30"/>
            <p:cNvSpPr>
              <a:spLocks noChangeShapeType="1"/>
            </p:cNvSpPr>
            <p:nvPr/>
          </p:nvSpPr>
          <p:spPr bwMode="auto">
            <a:xfrm>
              <a:off x="2640" y="2784"/>
              <a:ext cx="48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" name="AutoShape 36"/>
            <p:cNvSpPr>
              <a:spLocks/>
            </p:cNvSpPr>
            <p:nvPr/>
          </p:nvSpPr>
          <p:spPr bwMode="auto">
            <a:xfrm>
              <a:off x="3072" y="3216"/>
              <a:ext cx="96" cy="768"/>
            </a:xfrm>
            <a:prstGeom prst="leftBracket">
              <a:avLst>
                <a:gd name="adj" fmla="val 6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" name="AutoShape 37"/>
            <p:cNvSpPr>
              <a:spLocks/>
            </p:cNvSpPr>
            <p:nvPr/>
          </p:nvSpPr>
          <p:spPr bwMode="auto">
            <a:xfrm flipH="1">
              <a:off x="3840" y="3216"/>
              <a:ext cx="96" cy="768"/>
            </a:xfrm>
            <a:prstGeom prst="leftBracket">
              <a:avLst>
                <a:gd name="adj" fmla="val 6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" name="Text Box 42"/>
            <p:cNvSpPr txBox="1">
              <a:spLocks noChangeArrowheads="1"/>
            </p:cNvSpPr>
            <p:nvPr/>
          </p:nvSpPr>
          <p:spPr bwMode="auto">
            <a:xfrm>
              <a:off x="3024" y="3888"/>
              <a:ext cx="9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it-IT" sz="1200"/>
                <a:t>Acido 2-ammino-3-metilbenzoico</a:t>
              </a:r>
            </a:p>
          </p:txBody>
        </p:sp>
        <p:graphicFrame>
          <p:nvGraphicFramePr>
            <p:cNvPr id="60" name="Object 10"/>
            <p:cNvGraphicFramePr>
              <a:graphicFrameLocks noChangeAspect="1"/>
            </p:cNvGraphicFramePr>
            <p:nvPr/>
          </p:nvGraphicFramePr>
          <p:xfrm>
            <a:off x="3168" y="3216"/>
            <a:ext cx="720" cy="6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793" name="Document" r:id="rId13" imgW="1143000" imgH="1000080" progId="">
                    <p:embed/>
                  </p:oleObj>
                </mc:Choice>
                <mc:Fallback>
                  <p:oleObj name="Document" r:id="rId13" imgW="1143000" imgH="1000080" progId="">
                    <p:embed/>
                    <p:pic>
                      <p:nvPicPr>
                        <p:cNvPr id="0" name="Picture 2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68" y="3216"/>
                          <a:ext cx="720" cy="6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=""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=""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=""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1" name="Text Box 54"/>
          <p:cNvSpPr txBox="1">
            <a:spLocks noChangeArrowheads="1"/>
          </p:cNvSpPr>
          <p:nvPr/>
        </p:nvSpPr>
        <p:spPr bwMode="auto">
          <a:xfrm>
            <a:off x="7092280" y="3568024"/>
            <a:ext cx="18422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it-IT" sz="1600" b="1" dirty="0">
                <a:solidFill>
                  <a:schemeClr val="tx2"/>
                </a:solidFill>
              </a:rPr>
              <a:t>EFFETTI A CARICO DEL SNC</a:t>
            </a:r>
          </a:p>
        </p:txBody>
      </p:sp>
      <p:sp>
        <p:nvSpPr>
          <p:cNvPr id="62" name="Text Box 47"/>
          <p:cNvSpPr txBox="1">
            <a:spLocks noChangeArrowheads="1"/>
          </p:cNvSpPr>
          <p:nvPr/>
        </p:nvSpPr>
        <p:spPr bwMode="auto">
          <a:xfrm rot="7476737">
            <a:off x="4488954" y="1642724"/>
            <a:ext cx="8540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buSzPct val="150000"/>
              <a:buFont typeface="Wingdings" pitchFamily="2" charset="2"/>
              <a:buChar char="&quot;"/>
            </a:pPr>
            <a:r>
              <a:rPr lang="it-IT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63" name="Text Box 48"/>
          <p:cNvSpPr txBox="1">
            <a:spLocks noChangeArrowheads="1"/>
          </p:cNvSpPr>
          <p:nvPr/>
        </p:nvSpPr>
        <p:spPr bwMode="auto">
          <a:xfrm rot="14947748">
            <a:off x="5226180" y="1855505"/>
            <a:ext cx="8540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buSzPct val="150000"/>
              <a:buFont typeface="Wingdings" pitchFamily="2" charset="2"/>
              <a:buChar char="&quot;"/>
            </a:pPr>
            <a:r>
              <a:rPr lang="it-IT" dirty="0">
                <a:solidFill>
                  <a:schemeClr val="tx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089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9" grpId="0" animBg="1"/>
      <p:bldP spid="54" grpId="0" animBg="1"/>
      <p:bldP spid="61" grpId="0"/>
      <p:bldP spid="62" grpId="0"/>
      <p:bldP spid="6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tossicità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554162"/>
            <a:ext cx="8515672" cy="504319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it-IT" dirty="0"/>
              <a:t>Si ha solo a concentrazione plasmatiche elevate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dirty="0"/>
              <a:t>Sistema cardiovascolare: alcuni sono antiaritmici, si ha bradicardia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dirty="0"/>
              <a:t>SNC: a seconda della concentrazione e zona coinvolta si può avere un effetto </a:t>
            </a:r>
            <a:r>
              <a:rPr lang="it-IT" dirty="0" err="1"/>
              <a:t>eccitatorio</a:t>
            </a:r>
            <a:r>
              <a:rPr lang="it-IT" dirty="0"/>
              <a:t> (convulsioni) o inibitorio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dirty="0"/>
              <a:t>Depressione centro respiratorio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dirty="0"/>
              <a:t>Reazioni di ipersensibilità: associate soprattutto al PABA, prodotto di idrolisi degli anestetici a struttura esterea. Non si ha reazione crociata con le ammidi.</a:t>
            </a:r>
          </a:p>
          <a:p>
            <a:endParaRPr lang="it-IT" sz="2800" dirty="0"/>
          </a:p>
          <a:p>
            <a:pPr marL="0" indent="0" algn="ctr">
              <a:buNone/>
            </a:pPr>
            <a:r>
              <a:rPr lang="it-IT" sz="2100" dirty="0"/>
              <a:t>1-3 sembrano essere dovuti alla capacità di interagire con altre membrane eccitabili </a:t>
            </a:r>
          </a:p>
        </p:txBody>
      </p:sp>
    </p:spTree>
    <p:extLst>
      <p:ext uri="{BB962C8B-B14F-4D97-AF65-F5344CB8AC3E}">
        <p14:creationId xmlns:p14="http://schemas.microsoft.com/office/powerpoint/2010/main" val="42681282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Sintesi PROCAINA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53"/>
          <a:stretch/>
        </p:blipFill>
        <p:spPr bwMode="auto">
          <a:xfrm>
            <a:off x="323528" y="1268760"/>
            <a:ext cx="8380413" cy="2608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Gruppo 2"/>
          <p:cNvGrpSpPr/>
          <p:nvPr/>
        </p:nvGrpSpPr>
        <p:grpSpPr>
          <a:xfrm>
            <a:off x="303659" y="4149080"/>
            <a:ext cx="8732837" cy="2428875"/>
            <a:chOff x="251520" y="4221088"/>
            <a:chExt cx="8732837" cy="2428875"/>
          </a:xfrm>
        </p:grpSpPr>
        <p:pic>
          <p:nvPicPr>
            <p:cNvPr id="1433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4221088"/>
              <a:ext cx="8732837" cy="2428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11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070" t="15435" r="54825" b="38960"/>
            <a:stretch/>
          </p:blipFill>
          <p:spPr bwMode="auto">
            <a:xfrm>
              <a:off x="3347864" y="4463174"/>
              <a:ext cx="1008112" cy="7660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221426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lidocAINA</a:t>
            </a:r>
            <a:endParaRPr lang="it-IT" dirty="0"/>
          </a:p>
        </p:txBody>
      </p:sp>
      <p:pic>
        <p:nvPicPr>
          <p:cNvPr id="5" name="Picture 7" descr="http://www.thieme-chemistry.com/ps/prod/include/images/v12/r100/c26653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2708920"/>
            <a:ext cx="7283699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99420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Sintesi MEPIVACAINA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41"/>
          <a:stretch/>
        </p:blipFill>
        <p:spPr bwMode="auto">
          <a:xfrm>
            <a:off x="242640" y="1124744"/>
            <a:ext cx="8777074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6" r="3189" b="8198"/>
          <a:stretch/>
        </p:blipFill>
        <p:spPr bwMode="auto">
          <a:xfrm>
            <a:off x="242640" y="3789040"/>
            <a:ext cx="8777074" cy="2979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12084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rra">
  <a:themeElements>
    <a:clrScheme name="Terr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rra">
      <a:majorFont>
        <a:latin typeface="Franklin Gothic Medium"/>
        <a:ea typeface=""/>
        <a:cs typeface=""/>
        <a:font script="Jpan" typeface="ヒラギノ角ゴ Pro W6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ＭＳ Ｐゴシック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err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Terra.thmx</Template>
  <TotalTime>400</TotalTime>
  <Words>1780</Words>
  <Application>Microsoft Macintosh PowerPoint</Application>
  <PresentationFormat>Presentazione su schermo (4:3)</PresentationFormat>
  <Paragraphs>275</Paragraphs>
  <Slides>36</Slides>
  <Notes>1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36</vt:i4>
      </vt:variant>
    </vt:vector>
  </HeadingPairs>
  <TitlesOfParts>
    <vt:vector size="46" baseType="lpstr">
      <vt:lpstr>Arial</vt:lpstr>
      <vt:lpstr>Arial Black</vt:lpstr>
      <vt:lpstr>Calibri</vt:lpstr>
      <vt:lpstr>Franklin Gothic Book</vt:lpstr>
      <vt:lpstr>Franklin Gothic Medium</vt:lpstr>
      <vt:lpstr>Wingdings</vt:lpstr>
      <vt:lpstr>Wingdings 2</vt:lpstr>
      <vt:lpstr>Terra</vt:lpstr>
      <vt:lpstr>CS ChemDraw Drawing</vt:lpstr>
      <vt:lpstr>Document</vt:lpstr>
      <vt:lpstr>Anestetici locali</vt:lpstr>
      <vt:lpstr>anestetici</vt:lpstr>
      <vt:lpstr>anestetici</vt:lpstr>
      <vt:lpstr>ANESTETICI LOCALI</vt:lpstr>
      <vt:lpstr>Tipi di anestesia</vt:lpstr>
      <vt:lpstr>Tipi di anestesia</vt:lpstr>
      <vt:lpstr>MECCANISMO D’AZIONE</vt:lpstr>
      <vt:lpstr>Presentazione standard di PowerPoint</vt:lpstr>
      <vt:lpstr>Presentazione standard di PowerPoint</vt:lpstr>
      <vt:lpstr>Presentazione standard di PowerPoint</vt:lpstr>
      <vt:lpstr>MECCANISMO D’AZIONE: Azione diretta sui canali ionici</vt:lpstr>
      <vt:lpstr>MECCANISMO D’AZIONE: Azione diretta sui canali ionici</vt:lpstr>
      <vt:lpstr>Presentazione standard di PowerPoint</vt:lpstr>
      <vt:lpstr>Presentazione standard di PowerPoint</vt:lpstr>
      <vt:lpstr>Presentazione standard di PowerPoint</vt:lpstr>
      <vt:lpstr>COCAINA</vt:lpstr>
      <vt:lpstr>COCAINA</vt:lpstr>
      <vt:lpstr>ANESTETICI LOCALI</vt:lpstr>
      <vt:lpstr>sar</vt:lpstr>
      <vt:lpstr>Presentazione standard di PowerPoint</vt:lpstr>
      <vt:lpstr>Anestetici locali a struttura esterea</vt:lpstr>
      <vt:lpstr>Anestetici locali a struttura esterea</vt:lpstr>
      <vt:lpstr>Anestetici locali a struttura esterea</vt:lpstr>
      <vt:lpstr>Anestetici locali a struttura ammidica</vt:lpstr>
      <vt:lpstr>Anestetici locali a struttura ammidica</vt:lpstr>
      <vt:lpstr>Anestetici locali a struttura ammidica</vt:lpstr>
      <vt:lpstr>Anestetici locali con altra struttura</vt:lpstr>
      <vt:lpstr>Anestetici locali con altra struttura</vt:lpstr>
      <vt:lpstr>distribuzione</vt:lpstr>
      <vt:lpstr>metabolismo</vt:lpstr>
      <vt:lpstr>Metabolismo della lidocaina</vt:lpstr>
      <vt:lpstr>Metabolismo della lidocaina</vt:lpstr>
      <vt:lpstr>tossicità</vt:lpstr>
      <vt:lpstr>Sintesi PROCAINA</vt:lpstr>
      <vt:lpstr>Sintesi lidocAINA</vt:lpstr>
      <vt:lpstr>Sintesi MEPIVACAINA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Anestetici locali</dc:title>
  <dc:creator>Stephanie Federico</dc:creator>
  <cp:lastModifiedBy>Microsoft Office User</cp:lastModifiedBy>
  <cp:revision>68</cp:revision>
  <dcterms:created xsi:type="dcterms:W3CDTF">2014-09-03T08:16:17Z</dcterms:created>
  <dcterms:modified xsi:type="dcterms:W3CDTF">2026-07-16T08:01:04Z</dcterms:modified>
</cp:coreProperties>
</file>