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9" r:id="rId12"/>
    <p:sldId id="272" r:id="rId13"/>
    <p:sldId id="270" r:id="rId14"/>
    <p:sldId id="267" r:id="rId15"/>
    <p:sldId id="278" r:id="rId16"/>
    <p:sldId id="280" r:id="rId17"/>
    <p:sldId id="281" r:id="rId18"/>
    <p:sldId id="273" r:id="rId19"/>
    <p:sldId id="271" r:id="rId20"/>
    <p:sldId id="268" r:id="rId21"/>
    <p:sldId id="274" r:id="rId22"/>
    <p:sldId id="275" r:id="rId23"/>
    <p:sldId id="276" r:id="rId24"/>
    <p:sldId id="277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78" d="100"/>
          <a:sy n="178" d="100"/>
        </p:scale>
        <p:origin x="-2704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4" Type="http://schemas.openxmlformats.org/officeDocument/2006/relationships/image" Target="../media/image12.wmf"/><Relationship Id="rId5" Type="http://schemas.openxmlformats.org/officeDocument/2006/relationships/image" Target="../media/image13.wmf"/><Relationship Id="rId6" Type="http://schemas.openxmlformats.org/officeDocument/2006/relationships/image" Target="../media/image14.wmf"/><Relationship Id="rId7" Type="http://schemas.openxmlformats.org/officeDocument/2006/relationships/image" Target="../media/image15.emf"/><Relationship Id="rId8" Type="http://schemas.openxmlformats.org/officeDocument/2006/relationships/image" Target="../media/image16.emf"/><Relationship Id="rId1" Type="http://schemas.openxmlformats.org/officeDocument/2006/relationships/image" Target="../media/image9.wmf"/><Relationship Id="rId2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4" Type="http://schemas.openxmlformats.org/officeDocument/2006/relationships/image" Target="../media/image20.wmf"/><Relationship Id="rId5" Type="http://schemas.openxmlformats.org/officeDocument/2006/relationships/image" Target="../media/image21.wmf"/><Relationship Id="rId6" Type="http://schemas.openxmlformats.org/officeDocument/2006/relationships/image" Target="../media/image22.wmf"/><Relationship Id="rId7" Type="http://schemas.openxmlformats.org/officeDocument/2006/relationships/image" Target="../media/image23.wmf"/><Relationship Id="rId8" Type="http://schemas.openxmlformats.org/officeDocument/2006/relationships/image" Target="../media/image24.wmf"/><Relationship Id="rId9" Type="http://schemas.openxmlformats.org/officeDocument/2006/relationships/image" Target="../media/image25.wmf"/><Relationship Id="rId10" Type="http://schemas.openxmlformats.org/officeDocument/2006/relationships/image" Target="../media/image26.wmf"/><Relationship Id="rId11" Type="http://schemas.openxmlformats.org/officeDocument/2006/relationships/image" Target="../media/image27.wmf"/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4" Type="http://schemas.openxmlformats.org/officeDocument/2006/relationships/image" Target="../media/image31.wmf"/><Relationship Id="rId5" Type="http://schemas.openxmlformats.org/officeDocument/2006/relationships/image" Target="../media/image32.wmf"/><Relationship Id="rId6" Type="http://schemas.openxmlformats.org/officeDocument/2006/relationships/image" Target="../media/image33.wmf"/><Relationship Id="rId7" Type="http://schemas.openxmlformats.org/officeDocument/2006/relationships/image" Target="../media/image34.wmf"/><Relationship Id="rId8" Type="http://schemas.openxmlformats.org/officeDocument/2006/relationships/image" Target="../media/image35.wmf"/><Relationship Id="rId1" Type="http://schemas.openxmlformats.org/officeDocument/2006/relationships/image" Target="../media/image28.wmf"/><Relationship Id="rId2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Relationship Id="rId2" Type="http://schemas.openxmlformats.org/officeDocument/2006/relationships/image" Target="../media/image37.emf"/><Relationship Id="rId3" Type="http://schemas.openxmlformats.org/officeDocument/2006/relationships/image" Target="../media/image3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Relationship Id="rId2" Type="http://schemas.openxmlformats.org/officeDocument/2006/relationships/image" Target="../media/image40.emf"/><Relationship Id="rId3" Type="http://schemas.openxmlformats.org/officeDocument/2006/relationships/image" Target="../media/image4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13/10/21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8.emf"/><Relationship Id="rId5" Type="http://schemas.openxmlformats.org/officeDocument/2006/relationships/oleObject" Target="../embeddings/oleObject2.bin"/><Relationship Id="rId6" Type="http://schemas.openxmlformats.org/officeDocument/2006/relationships/oleObject" Target="../embeddings/oleObject3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.bin"/><Relationship Id="rId12" Type="http://schemas.openxmlformats.org/officeDocument/2006/relationships/image" Target="../media/image13.wmf"/><Relationship Id="rId13" Type="http://schemas.openxmlformats.org/officeDocument/2006/relationships/oleObject" Target="../embeddings/oleObject9.bin"/><Relationship Id="rId14" Type="http://schemas.openxmlformats.org/officeDocument/2006/relationships/image" Target="../media/image14.wmf"/><Relationship Id="rId15" Type="http://schemas.openxmlformats.org/officeDocument/2006/relationships/oleObject" Target="../embeddings/oleObject10.bin"/><Relationship Id="rId16" Type="http://schemas.openxmlformats.org/officeDocument/2006/relationships/image" Target="../media/image15.emf"/><Relationship Id="rId17" Type="http://schemas.openxmlformats.org/officeDocument/2006/relationships/oleObject" Target="../embeddings/oleObject11.bin"/><Relationship Id="rId18" Type="http://schemas.openxmlformats.org/officeDocument/2006/relationships/image" Target="../media/image16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4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10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11.w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5.bin"/><Relationship Id="rId20" Type="http://schemas.openxmlformats.org/officeDocument/2006/relationships/image" Target="../media/image25.wmf"/><Relationship Id="rId21" Type="http://schemas.openxmlformats.org/officeDocument/2006/relationships/oleObject" Target="../embeddings/oleObject21.bin"/><Relationship Id="rId22" Type="http://schemas.openxmlformats.org/officeDocument/2006/relationships/image" Target="../media/image26.wmf"/><Relationship Id="rId23" Type="http://schemas.openxmlformats.org/officeDocument/2006/relationships/oleObject" Target="../embeddings/oleObject22.bin"/><Relationship Id="rId24" Type="http://schemas.openxmlformats.org/officeDocument/2006/relationships/image" Target="../media/image27.wmf"/><Relationship Id="rId10" Type="http://schemas.openxmlformats.org/officeDocument/2006/relationships/image" Target="../media/image20.wmf"/><Relationship Id="rId11" Type="http://schemas.openxmlformats.org/officeDocument/2006/relationships/oleObject" Target="../embeddings/oleObject16.bin"/><Relationship Id="rId12" Type="http://schemas.openxmlformats.org/officeDocument/2006/relationships/image" Target="../media/image21.wmf"/><Relationship Id="rId13" Type="http://schemas.openxmlformats.org/officeDocument/2006/relationships/oleObject" Target="../embeddings/oleObject17.bin"/><Relationship Id="rId14" Type="http://schemas.openxmlformats.org/officeDocument/2006/relationships/image" Target="../media/image22.wmf"/><Relationship Id="rId15" Type="http://schemas.openxmlformats.org/officeDocument/2006/relationships/oleObject" Target="../embeddings/oleObject18.bin"/><Relationship Id="rId16" Type="http://schemas.openxmlformats.org/officeDocument/2006/relationships/image" Target="../media/image23.wmf"/><Relationship Id="rId17" Type="http://schemas.openxmlformats.org/officeDocument/2006/relationships/oleObject" Target="../embeddings/oleObject19.bin"/><Relationship Id="rId18" Type="http://schemas.openxmlformats.org/officeDocument/2006/relationships/image" Target="../media/image24.wmf"/><Relationship Id="rId19" Type="http://schemas.openxmlformats.org/officeDocument/2006/relationships/oleObject" Target="../embeddings/oleObject20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2.bin"/><Relationship Id="rId4" Type="http://schemas.openxmlformats.org/officeDocument/2006/relationships/image" Target="../media/image17.wmf"/><Relationship Id="rId5" Type="http://schemas.openxmlformats.org/officeDocument/2006/relationships/oleObject" Target="../embeddings/oleObject13.bin"/><Relationship Id="rId6" Type="http://schemas.openxmlformats.org/officeDocument/2006/relationships/image" Target="../media/image18.wmf"/><Relationship Id="rId7" Type="http://schemas.openxmlformats.org/officeDocument/2006/relationships/oleObject" Target="../embeddings/oleObject14.bin"/><Relationship Id="rId8" Type="http://schemas.openxmlformats.org/officeDocument/2006/relationships/image" Target="../media/image19.wmf"/></Relationships>
</file>

<file path=ppt/slides/_rels/slide1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7.bin"/><Relationship Id="rId12" Type="http://schemas.openxmlformats.org/officeDocument/2006/relationships/image" Target="../media/image32.wmf"/><Relationship Id="rId13" Type="http://schemas.openxmlformats.org/officeDocument/2006/relationships/oleObject" Target="../embeddings/oleObject28.bin"/><Relationship Id="rId14" Type="http://schemas.openxmlformats.org/officeDocument/2006/relationships/image" Target="../media/image33.wmf"/><Relationship Id="rId15" Type="http://schemas.openxmlformats.org/officeDocument/2006/relationships/oleObject" Target="../embeddings/oleObject29.bin"/><Relationship Id="rId16" Type="http://schemas.openxmlformats.org/officeDocument/2006/relationships/image" Target="../media/image34.wmf"/><Relationship Id="rId17" Type="http://schemas.openxmlformats.org/officeDocument/2006/relationships/oleObject" Target="../embeddings/oleObject30.bin"/><Relationship Id="rId18" Type="http://schemas.openxmlformats.org/officeDocument/2006/relationships/image" Target="../media/image35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3.bin"/><Relationship Id="rId4" Type="http://schemas.openxmlformats.org/officeDocument/2006/relationships/image" Target="../media/image28.wmf"/><Relationship Id="rId5" Type="http://schemas.openxmlformats.org/officeDocument/2006/relationships/oleObject" Target="../embeddings/oleObject24.bin"/><Relationship Id="rId6" Type="http://schemas.openxmlformats.org/officeDocument/2006/relationships/image" Target="../media/image29.wmf"/><Relationship Id="rId7" Type="http://schemas.openxmlformats.org/officeDocument/2006/relationships/oleObject" Target="../embeddings/oleObject25.bin"/><Relationship Id="rId8" Type="http://schemas.openxmlformats.org/officeDocument/2006/relationships/image" Target="../media/image30.wmf"/><Relationship Id="rId9" Type="http://schemas.openxmlformats.org/officeDocument/2006/relationships/oleObject" Target="../embeddings/oleObject26.bin"/><Relationship Id="rId10" Type="http://schemas.openxmlformats.org/officeDocument/2006/relationships/image" Target="../media/image31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4" Type="http://schemas.openxmlformats.org/officeDocument/2006/relationships/image" Target="../media/image36.emf"/><Relationship Id="rId5" Type="http://schemas.openxmlformats.org/officeDocument/2006/relationships/oleObject" Target="../embeddings/oleObject32.bin"/><Relationship Id="rId6" Type="http://schemas.openxmlformats.org/officeDocument/2006/relationships/image" Target="../media/image37.emf"/><Relationship Id="rId7" Type="http://schemas.openxmlformats.org/officeDocument/2006/relationships/oleObject" Target="../embeddings/oleObject33.bin"/><Relationship Id="rId8" Type="http://schemas.openxmlformats.org/officeDocument/2006/relationships/image" Target="../media/image38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4" Type="http://schemas.openxmlformats.org/officeDocument/2006/relationships/image" Target="../media/image39.emf"/><Relationship Id="rId5" Type="http://schemas.openxmlformats.org/officeDocument/2006/relationships/oleObject" Target="../embeddings/oleObject35.bin"/><Relationship Id="rId6" Type="http://schemas.openxmlformats.org/officeDocument/2006/relationships/image" Target="../media/image40.emf"/><Relationship Id="rId7" Type="http://schemas.openxmlformats.org/officeDocument/2006/relationships/oleObject" Target="../embeddings/oleObject36.bin"/><Relationship Id="rId8" Type="http://schemas.openxmlformats.org/officeDocument/2006/relationships/image" Target="../media/image41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4" Type="http://schemas.openxmlformats.org/officeDocument/2006/relationships/image" Target="../media/image42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4" Type="http://schemas.openxmlformats.org/officeDocument/2006/relationships/image" Target="../media/image43.e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4" Type="http://schemas.openxmlformats.org/officeDocument/2006/relationships/image" Target="../media/image44.e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95536" y="5805264"/>
            <a:ext cx="8458200" cy="807837"/>
          </a:xfrm>
        </p:spPr>
        <p:txBody>
          <a:bodyPr/>
          <a:lstStyle/>
          <a:p>
            <a:r>
              <a:rPr lang="it-IT" dirty="0" smtClean="0"/>
              <a:t>Anestetici generali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260648"/>
            <a:ext cx="3810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3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anestetici</a:t>
            </a:r>
            <a:endParaRPr lang="it-IT" dirty="0"/>
          </a:p>
        </p:txBody>
      </p:sp>
      <p:grpSp>
        <p:nvGrpSpPr>
          <p:cNvPr id="18" name="Gruppo 17"/>
          <p:cNvGrpSpPr/>
          <p:nvPr/>
        </p:nvGrpSpPr>
        <p:grpSpPr>
          <a:xfrm>
            <a:off x="4499992" y="1124744"/>
            <a:ext cx="1944688" cy="5513388"/>
            <a:chOff x="428625" y="1143000"/>
            <a:chExt cx="1944688" cy="5513388"/>
          </a:xfrm>
        </p:grpSpPr>
        <p:sp>
          <p:nvSpPr>
            <p:cNvPr id="5" name="CasellaDiTesto 4"/>
            <p:cNvSpPr txBox="1"/>
            <p:nvPr/>
          </p:nvSpPr>
          <p:spPr>
            <a:xfrm>
              <a:off x="773113" y="1143000"/>
              <a:ext cx="128894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srgbClr val="465E9C"/>
                  </a:solidFill>
                </a:rPr>
                <a:t>CORTECCIA</a:t>
              </a:r>
            </a:p>
          </p:txBody>
        </p:sp>
        <p:sp>
          <p:nvSpPr>
            <p:cNvPr id="6" name="CasellaDiTesto 5"/>
            <p:cNvSpPr txBox="1"/>
            <p:nvPr/>
          </p:nvSpPr>
          <p:spPr>
            <a:xfrm>
              <a:off x="893763" y="2200275"/>
              <a:ext cx="1014412" cy="36988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prstClr val="black"/>
                  </a:solidFill>
                </a:rPr>
                <a:t>TALAMO</a:t>
              </a:r>
            </a:p>
          </p:txBody>
        </p:sp>
        <p:sp>
          <p:nvSpPr>
            <p:cNvPr id="7" name="CasellaDiTesto 6"/>
            <p:cNvSpPr txBox="1"/>
            <p:nvPr/>
          </p:nvSpPr>
          <p:spPr>
            <a:xfrm>
              <a:off x="428625" y="3257550"/>
              <a:ext cx="1944688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prstClr val="black"/>
                  </a:solidFill>
                </a:rPr>
                <a:t>MIDOLLO SPINALE</a:t>
              </a:r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477838" y="4314825"/>
              <a:ext cx="1844675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prstClr val="black"/>
                  </a:solidFill>
                </a:rPr>
                <a:t>NERVI PERIFERICI</a:t>
              </a:r>
            </a:p>
          </p:txBody>
        </p:sp>
        <p:sp>
          <p:nvSpPr>
            <p:cNvPr id="9" name="CasellaDiTesto 8"/>
            <p:cNvSpPr txBox="1"/>
            <p:nvPr/>
          </p:nvSpPr>
          <p:spPr>
            <a:xfrm>
              <a:off x="635000" y="5372100"/>
              <a:ext cx="1530350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prstClr val="black"/>
                  </a:solidFill>
                </a:rPr>
                <a:t>NOCICETTORE</a:t>
              </a:r>
            </a:p>
          </p:txBody>
        </p:sp>
        <p:sp>
          <p:nvSpPr>
            <p:cNvPr id="10" name="CasellaDiTesto 9"/>
            <p:cNvSpPr txBox="1"/>
            <p:nvPr/>
          </p:nvSpPr>
          <p:spPr>
            <a:xfrm>
              <a:off x="857250" y="6286500"/>
              <a:ext cx="1073150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t-IT" b="1" dirty="0">
                  <a:solidFill>
                    <a:srgbClr val="465E9C"/>
                  </a:solidFill>
                </a:rPr>
                <a:t>STIMOLO</a:t>
              </a:r>
            </a:p>
          </p:txBody>
        </p:sp>
        <p:sp>
          <p:nvSpPr>
            <p:cNvPr id="11" name="Freccia in su 10"/>
            <p:cNvSpPr/>
            <p:nvPr/>
          </p:nvSpPr>
          <p:spPr>
            <a:xfrm>
              <a:off x="1293813" y="171291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rgbClr val="CCDDEA">
                    <a:lumMod val="75000"/>
                  </a:srgbClr>
                </a:solidFill>
              </a:endParaRPr>
            </a:p>
          </p:txBody>
        </p:sp>
        <p:sp>
          <p:nvSpPr>
            <p:cNvPr id="12" name="Freccia in su 11"/>
            <p:cNvSpPr/>
            <p:nvPr/>
          </p:nvSpPr>
          <p:spPr>
            <a:xfrm>
              <a:off x="1293813" y="594201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rgbClr val="CCDDEA">
                    <a:lumMod val="75000"/>
                  </a:srgbClr>
                </a:solidFill>
              </a:endParaRPr>
            </a:p>
          </p:txBody>
        </p:sp>
        <p:sp>
          <p:nvSpPr>
            <p:cNvPr id="13" name="Freccia in su 12"/>
            <p:cNvSpPr/>
            <p:nvPr/>
          </p:nvSpPr>
          <p:spPr>
            <a:xfrm>
              <a:off x="1293813" y="4884738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rgbClr val="CCDDEA">
                    <a:lumMod val="75000"/>
                  </a:srgbClr>
                </a:solidFill>
              </a:endParaRPr>
            </a:p>
          </p:txBody>
        </p:sp>
        <p:sp>
          <p:nvSpPr>
            <p:cNvPr id="14" name="Freccia in su 13"/>
            <p:cNvSpPr/>
            <p:nvPr/>
          </p:nvSpPr>
          <p:spPr>
            <a:xfrm>
              <a:off x="1293813" y="3827463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rgbClr val="CCDDEA">
                    <a:lumMod val="75000"/>
                  </a:srgbClr>
                </a:solidFill>
              </a:endParaRPr>
            </a:p>
          </p:txBody>
        </p:sp>
        <p:sp>
          <p:nvSpPr>
            <p:cNvPr id="15" name="Freccia in su 14"/>
            <p:cNvSpPr/>
            <p:nvPr/>
          </p:nvSpPr>
          <p:spPr>
            <a:xfrm>
              <a:off x="1293813" y="2770188"/>
              <a:ext cx="214312" cy="285750"/>
            </a:xfrm>
            <a:prstGeom prst="upArrow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dirty="0">
                <a:solidFill>
                  <a:srgbClr val="CCDDEA">
                    <a:lumMod val="75000"/>
                  </a:srgbClr>
                </a:solidFill>
              </a:endParaRPr>
            </a:p>
          </p:txBody>
        </p:sp>
      </p:grpSp>
      <p:sp>
        <p:nvSpPr>
          <p:cNvPr id="19" name="Freccia a destra 18"/>
          <p:cNvSpPr/>
          <p:nvPr/>
        </p:nvSpPr>
        <p:spPr>
          <a:xfrm flipH="1">
            <a:off x="6217463" y="836712"/>
            <a:ext cx="2926537" cy="1318989"/>
          </a:xfrm>
          <a:prstGeom prst="rightArrow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20" name="Freccia a destra 19"/>
          <p:cNvSpPr/>
          <p:nvPr/>
        </p:nvSpPr>
        <p:spPr>
          <a:xfrm flipH="1">
            <a:off x="6542007" y="4581128"/>
            <a:ext cx="2448272" cy="1057275"/>
          </a:xfrm>
          <a:prstGeom prst="rightArrow">
            <a:avLst>
              <a:gd name="adj1" fmla="val 50000"/>
              <a:gd name="adj2" fmla="val 27525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21" name="Freccia a destra 20"/>
          <p:cNvSpPr/>
          <p:nvPr/>
        </p:nvSpPr>
        <p:spPr>
          <a:xfrm flipH="1">
            <a:off x="6397991" y="2123685"/>
            <a:ext cx="2664296" cy="950383"/>
          </a:xfrm>
          <a:prstGeom prst="rightArrow">
            <a:avLst>
              <a:gd name="adj1" fmla="val 50000"/>
              <a:gd name="adj2" fmla="val 56687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6588224" y="1268760"/>
            <a:ext cx="2710513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>
                <a:solidFill>
                  <a:srgbClr val="FF0000"/>
                </a:solidFill>
              </a:rPr>
              <a:t>ANESTETICI GENERALI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6686023" y="2398043"/>
            <a:ext cx="243451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b="1" dirty="0">
                <a:solidFill>
                  <a:prstClr val="black"/>
                </a:solidFill>
              </a:rPr>
              <a:t>ANALGESICI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6686023" y="4918323"/>
            <a:ext cx="243451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000" b="1" dirty="0"/>
              <a:t>ANESTETICI LOCALI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2736"/>
            <a:ext cx="4213453" cy="55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709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Anestetici generali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it-IT" sz="2000" dirty="0" smtClean="0"/>
              <a:t>FARMACI CHE PRODUCONO NEL PAZIENTE PERDITA DELLA SENSIBILITÀ E DELLA COSCIENZA E CHE PROVOCANO UN RILASSAMENTO MUSCOLARE TALE DA CONSENTIRE L'ESECUZIONE DI INTERVENTI CHIRURGICI.</a:t>
            </a:r>
          </a:p>
          <a:p>
            <a:pPr algn="just">
              <a:lnSpc>
                <a:spcPct val="200000"/>
              </a:lnSpc>
            </a:pPr>
            <a:r>
              <a:rPr lang="it-IT" sz="2000" dirty="0" smtClean="0"/>
              <a:t>Fanno parte dei farmaci deprimenti del SNC non selettivi</a:t>
            </a:r>
          </a:p>
          <a:p>
            <a:pPr algn="just">
              <a:lnSpc>
                <a:spcPct val="200000"/>
              </a:lnSpc>
            </a:pPr>
            <a:r>
              <a:rPr lang="it-IT" sz="2000" dirty="0"/>
              <a:t>Hanno un basso indice </a:t>
            </a:r>
            <a:r>
              <a:rPr lang="it-IT" sz="2000" dirty="0" smtClean="0"/>
              <a:t>terapeutico</a:t>
            </a:r>
            <a:r>
              <a:rPr lang="it-IT" sz="2000" dirty="0"/>
              <a:t>: </a:t>
            </a:r>
            <a:r>
              <a:rPr lang="it-IT" sz="2000" u="sng" dirty="0"/>
              <a:t>Margine </a:t>
            </a:r>
            <a:r>
              <a:rPr lang="it-IT" sz="2000" u="sng" dirty="0" smtClean="0"/>
              <a:t>anestetico</a:t>
            </a:r>
            <a:r>
              <a:rPr lang="it-IT" sz="2000" dirty="0" smtClean="0"/>
              <a:t> (margine </a:t>
            </a:r>
            <a:r>
              <a:rPr lang="it-IT" sz="2000" dirty="0"/>
              <a:t>terapeutico fra lo stadio </a:t>
            </a:r>
            <a:r>
              <a:rPr lang="it-IT" sz="2000" dirty="0" smtClean="0"/>
              <a:t>di anestesia </a:t>
            </a:r>
            <a:r>
              <a:rPr lang="it-IT" sz="2000" dirty="0"/>
              <a:t>chirurgica desiderato e la fase letale </a:t>
            </a:r>
            <a:r>
              <a:rPr lang="it-IT" sz="2000" dirty="0" smtClean="0"/>
              <a:t>dovuta ad attenuazione </a:t>
            </a:r>
            <a:r>
              <a:rPr lang="it-IT" sz="2000" dirty="0"/>
              <a:t>delle funzioni </a:t>
            </a:r>
            <a:r>
              <a:rPr lang="it-IT" sz="2000" dirty="0" smtClean="0"/>
              <a:t>vegetative)</a:t>
            </a:r>
            <a:endParaRPr lang="it-IT" sz="2000" dirty="0"/>
          </a:p>
          <a:p>
            <a:pPr algn="just">
              <a:lnSpc>
                <a:spcPct val="200000"/>
              </a:lnSpc>
            </a:pPr>
            <a:endParaRPr lang="it-IT" sz="2000" dirty="0"/>
          </a:p>
          <a:p>
            <a:pPr algn="just"/>
            <a:endParaRPr lang="it-IT" sz="20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85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758231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836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Anestetici generali: classificazione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Anestetici volatili: assunti per inalazione, detti anche anestetici polmonari.</a:t>
            </a:r>
          </a:p>
          <a:p>
            <a:r>
              <a:rPr lang="it-IT" dirty="0" smtClean="0"/>
              <a:t>Preanestetici: assunti per via endovenosa, detti anche anestetici </a:t>
            </a:r>
            <a:r>
              <a:rPr lang="it-IT" dirty="0" err="1" smtClean="0"/>
              <a:t>parapolmonari</a:t>
            </a:r>
            <a:r>
              <a:rPr lang="it-IT" dirty="0" smtClean="0"/>
              <a:t>.</a:t>
            </a:r>
          </a:p>
          <a:p>
            <a:pPr marL="0" indent="0" algn="just">
              <a:buNone/>
            </a:pPr>
            <a:r>
              <a:rPr lang="it-IT" dirty="0" smtClean="0"/>
              <a:t>Solitamente vengono utilizzati in combinazione (</a:t>
            </a:r>
            <a:r>
              <a:rPr lang="it-IT" dirty="0" err="1" smtClean="0"/>
              <a:t>e.v.</a:t>
            </a:r>
            <a:r>
              <a:rPr lang="it-IT" dirty="0" smtClean="0"/>
              <a:t> per indurre l’anestesia e volatili per il mantenimento)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134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Meccanismo d’azione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24745"/>
            <a:ext cx="8686800" cy="201622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dirty="0"/>
              <a:t> Gli anestetici esercitano il loro effetto attraverso l’inibizione della trasmissione nel </a:t>
            </a:r>
            <a:r>
              <a:rPr lang="it-IT" sz="1800" dirty="0" smtClean="0"/>
              <a:t>SNC</a:t>
            </a:r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r>
              <a:rPr lang="it-IT" sz="1800" dirty="0"/>
              <a:t>Le cellule nervose sono collegate tra loro tramite sinapsi ed è a questo livello che si produce </a:t>
            </a:r>
            <a:r>
              <a:rPr lang="it-IT" sz="1800" dirty="0" smtClean="0"/>
              <a:t>l’anestesia</a:t>
            </a:r>
            <a:endParaRPr lang="it-IT" sz="1800" dirty="0"/>
          </a:p>
          <a:p>
            <a:pPr marL="0" indent="0" algn="just">
              <a:buNone/>
            </a:pPr>
            <a:r>
              <a:rPr lang="it-IT" sz="1800" dirty="0" smtClean="0"/>
              <a:t>L’anestesia può essere dovuta a: </a:t>
            </a: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782416" y="2867744"/>
            <a:ext cx="3733800" cy="10668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sz="1400" b="1" dirty="0"/>
              <a:t>Inibizione delle vie </a:t>
            </a:r>
            <a:r>
              <a:rPr lang="it-IT" sz="1400" b="1" dirty="0" err="1"/>
              <a:t>eccitatorie</a:t>
            </a:r>
            <a:endParaRPr lang="it-IT" sz="1400" b="1" dirty="0"/>
          </a:p>
          <a:p>
            <a:pPr algn="ctr"/>
            <a:r>
              <a:rPr lang="it-IT" sz="1400" b="1" dirty="0">
                <a:solidFill>
                  <a:schemeClr val="tx2"/>
                </a:solidFill>
              </a:rPr>
              <a:t>INIBIZIONE SIST. </a:t>
            </a:r>
            <a:r>
              <a:rPr lang="it-IT" sz="1400" b="1" dirty="0" smtClean="0">
                <a:solidFill>
                  <a:schemeClr val="tx2"/>
                </a:solidFill>
              </a:rPr>
              <a:t>GLUTAMATERGICO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782416" y="4163144"/>
            <a:ext cx="3733800" cy="10668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sz="1400" b="1" dirty="0"/>
              <a:t>Potenziamento dell’attività inibitoria</a:t>
            </a:r>
          </a:p>
          <a:p>
            <a:pPr algn="ctr"/>
            <a:r>
              <a:rPr lang="it-IT" sz="1400" b="1" dirty="0">
                <a:solidFill>
                  <a:schemeClr val="tx2"/>
                </a:solidFill>
              </a:rPr>
              <a:t>POTENZIAMENTO SIST. GABAERGICO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782416" y="5458544"/>
            <a:ext cx="3733800" cy="10668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it-IT" sz="1400" b="1" dirty="0"/>
          </a:p>
          <a:p>
            <a:pPr algn="ctr"/>
            <a:r>
              <a:rPr lang="it-IT" sz="1400" b="1" dirty="0"/>
              <a:t>Attivazione delle proteine G </a:t>
            </a:r>
            <a:r>
              <a:rPr lang="it-IT" sz="1400" b="1" dirty="0" smtClean="0"/>
              <a:t>inibitorie che </a:t>
            </a:r>
          </a:p>
          <a:p>
            <a:pPr algn="ctr"/>
            <a:r>
              <a:rPr lang="en-US" sz="1400" b="1" dirty="0" smtClean="0"/>
              <a:t>r</a:t>
            </a:r>
            <a:r>
              <a:rPr lang="it-IT" sz="1400" b="1" dirty="0" err="1" smtClean="0"/>
              <a:t>egolano</a:t>
            </a:r>
            <a:r>
              <a:rPr lang="it-IT" sz="1400" b="1" dirty="0" smtClean="0"/>
              <a:t> l’attività </a:t>
            </a:r>
            <a:r>
              <a:rPr lang="it-IT" sz="1400" b="1" dirty="0"/>
              <a:t>dei neuroni </a:t>
            </a:r>
            <a:endParaRPr lang="it-IT" sz="1400" b="1" dirty="0" smtClean="0"/>
          </a:p>
          <a:p>
            <a:pPr algn="ctr"/>
            <a:r>
              <a:rPr lang="en-US" sz="1400" b="1" dirty="0"/>
              <a:t>d</a:t>
            </a:r>
            <a:r>
              <a:rPr lang="it-IT" sz="1400" b="1" dirty="0" err="1" smtClean="0"/>
              <a:t>el</a:t>
            </a:r>
            <a:r>
              <a:rPr lang="it-IT" sz="1400" b="1" dirty="0" smtClean="0"/>
              <a:t> locus </a:t>
            </a:r>
            <a:r>
              <a:rPr lang="it-IT" sz="1400" b="1" dirty="0" err="1"/>
              <a:t>coeruleus</a:t>
            </a:r>
            <a:endParaRPr lang="it-IT" sz="1400" b="1" dirty="0"/>
          </a:p>
          <a:p>
            <a:pPr algn="ctr"/>
            <a:r>
              <a:rPr lang="it-IT" sz="1400" b="1" dirty="0"/>
              <a:t>(inibitori)</a:t>
            </a:r>
          </a:p>
          <a:p>
            <a:pPr algn="ctr"/>
            <a:endParaRPr lang="it-IT" b="1" dirty="0"/>
          </a:p>
        </p:txBody>
      </p:sp>
      <p:sp>
        <p:nvSpPr>
          <p:cNvPr id="7" name="Freccia in giù 6"/>
          <p:cNvSpPr/>
          <p:nvPr/>
        </p:nvSpPr>
        <p:spPr>
          <a:xfrm>
            <a:off x="4323913" y="1556793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521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Inibizione sistema </a:t>
            </a:r>
            <a:r>
              <a:rPr lang="it-IT" dirty="0" err="1" smtClean="0"/>
              <a:t>glutaMATergico</a:t>
            </a:r>
            <a:r>
              <a:rPr lang="it-IT" dirty="0" smtClean="0"/>
              <a:t> </a:t>
            </a:r>
            <a:endParaRPr lang="en-US" dirty="0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 bwMode="auto">
          <a:xfrm>
            <a:off x="1638300" y="2445355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304" name="Group 11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335" name="Oval 1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36" name="Group 1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41" name="AutoShape 1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2" name="AutoShape 1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3" name="AutoShape 1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7" name="Group 1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38" name="AutoShape 1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9" name="AutoShape 1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0" name="AutoShape 2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5" name="Group 21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326" name="Oval 2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27" name="Group 2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32" name="AutoShape 2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3" name="AutoShape 2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4" name="AutoShape 2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28" name="Group 2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29" name="AutoShape 2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0" name="AutoShape 2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1" name="AutoShape 3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6" name="Group 31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317" name="Oval 3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18" name="Group 3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23" name="AutoShape 3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4" name="AutoShape 3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5" name="AutoShape 3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9" name="Group 3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20" name="AutoShape 3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1" name="AutoShape 3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2" name="AutoShape 4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7" name="Group 41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308" name="Oval 4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09" name="Group 4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14" name="AutoShape 4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5" name="AutoShap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6" name="AutoShape 4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0" name="Group 4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11" name="AutoShape 4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2" name="AutoShape 4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3" name="AutoShape 5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1" name="Group 51"/>
          <p:cNvGrpSpPr>
            <a:grpSpLocks noChangeAspect="1"/>
          </p:cNvGrpSpPr>
          <p:nvPr/>
        </p:nvGrpSpPr>
        <p:grpSpPr bwMode="auto">
          <a:xfrm>
            <a:off x="6720974" y="2445355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64" name="Group 52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95" name="Oval 5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96" name="Group 5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01" name="AutoShape 5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2" name="AutoShape 5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3" name="AutoShape 5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97" name="Group 5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98" name="AutoShape 5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9" name="AutoShape 6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0" name="AutoShape 6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5" name="Group 62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86" name="Oval 6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87" name="Group 6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92" name="AutoShape 6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3" name="AutoShape 6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4" name="AutoShape 6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88" name="Group 6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89" name="AutoShape 6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0" name="AutoShape 7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1" name="AutoShape 7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6" name="Group 72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277" name="Oval 7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78" name="Group 7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83" name="AutoShape 7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4" name="AutoShape 7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5" name="AutoShape 7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9" name="Group 7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80" name="AutoShape 7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1" name="AutoShape 8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2" name="AutoShape 8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7" name="Group 82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68" name="Oval 8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69" name="Group 8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74" name="AutoShape 8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5" name="AutoShape 8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" name="AutoShape 8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0" name="Group 8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71" name="AutoShape 8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2" name="AutoShape 9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3" name="AutoShape 9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2" name="Group 92"/>
          <p:cNvGrpSpPr>
            <a:grpSpLocks noChangeAspect="1"/>
          </p:cNvGrpSpPr>
          <p:nvPr/>
        </p:nvGrpSpPr>
        <p:grpSpPr bwMode="auto">
          <a:xfrm flipV="1">
            <a:off x="6720974" y="3353102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24" name="Group 93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55" name="Oval 9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56" name="Group 9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61" name="AutoShape 9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2" name="AutoShape 9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3" name="AutoShape 9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57" name="Group 9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58" name="AutoShape 10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9" name="AutoShape 10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0" name="AutoShape 10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5" name="Group 103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46" name="Oval 10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47" name="Group 10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52" name="AutoShape 10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3" name="AutoShape 10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4" name="AutoShape 10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48" name="Group 10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49" name="AutoShape 11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0" name="AutoShape 11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1" name="AutoShape 11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6" name="Group 113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237" name="Oval 11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38" name="Group 11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43" name="AutoShape 11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4" name="AutoShape 11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5" name="AutoShape 11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39" name="Group 11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40" name="AutoShape 12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1" name="AutoShape 12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2" name="AutoShape 12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7" name="Group 123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28" name="Oval 12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29" name="Group 12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34" name="AutoShape 12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5" name="AutoShape 12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6" name="AutoShape 12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30" name="Group 12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31" name="AutoShape 13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2" name="AutoShape 13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3" name="AutoShape 13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3" name="Group 133"/>
          <p:cNvGrpSpPr>
            <a:grpSpLocks noChangeAspect="1"/>
          </p:cNvGrpSpPr>
          <p:nvPr/>
        </p:nvGrpSpPr>
        <p:grpSpPr bwMode="auto">
          <a:xfrm flipV="1">
            <a:off x="1638300" y="3353102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84" name="Group 134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15" name="Oval 13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16" name="Group 13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21" name="AutoShape 13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2" name="AutoShape 13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3" name="AutoShape 13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7" name="Group 14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18" name="AutoShape 14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9" name="AutoShape 14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0" name="AutoShape 14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5" name="Group 144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06" name="Oval 14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07" name="Group 14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12" name="AutoShape 14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3" name="AutoShape 14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4" name="AutoShape 14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08" name="Group 15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09" name="AutoShape 15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0" name="AutoShape 15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" name="AutoShape 15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6" name="Group 154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97" name="Oval 15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98" name="Group 15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03" name="AutoShape 15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4" name="AutoShape 15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5" name="AutoShape 15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99" name="Group 16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00" name="AutoShape 16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1" name="AutoShape 16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2" name="AutoShape 16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7" name="Group 164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88" name="Oval 16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89" name="Group 16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94" name="AutoShape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5" name="AutoShape 16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6" name="AutoShape 16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90" name="Group 17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91" name="AutoShape 17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2" name="AutoShape 17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3" name="AutoShape 17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4" name="Group 174"/>
          <p:cNvGrpSpPr>
            <a:grpSpLocks noChangeAspect="1"/>
          </p:cNvGrpSpPr>
          <p:nvPr/>
        </p:nvGrpSpPr>
        <p:grpSpPr bwMode="auto">
          <a:xfrm>
            <a:off x="2591301" y="2445355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44" name="Group 175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175" name="Oval 17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76" name="Group 17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81" name="AutoShape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2" name="AutoShape 17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3" name="AutoShape 18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77" name="Group 18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78" name="AutoShape 18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9" name="AutoShape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0" name="AutoShape 18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5" name="Group 185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166" name="Oval 18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67" name="Group 18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72" name="AutoShape 18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3" name="AutoShape 18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" name="AutoShape 19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8" name="Group 19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69" name="AutoShape 19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0" name="AutoShape 19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1" name="AutoShape 19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6" name="Group 195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57" name="Oval 19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58" name="Group 19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63" name="AutoShape 19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4" name="AutoShape 19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" name="AutoShape 20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9" name="Group 20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60" name="AutoShape 20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1" name="AutoShape 20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2" name="AutoShape 20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7" name="Group 205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48" name="Oval 20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49" name="Group 20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54" name="AutoShape 20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AutoShape 20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AutoShape 21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0" name="Group 21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51" name="AutoShape 21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AutoShape 21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AutoShape 21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5" name="Group 215"/>
          <p:cNvGrpSpPr>
            <a:grpSpLocks noChangeAspect="1"/>
          </p:cNvGrpSpPr>
          <p:nvPr/>
        </p:nvGrpSpPr>
        <p:grpSpPr bwMode="auto">
          <a:xfrm>
            <a:off x="5767972" y="2445355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04" name="Group 216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135" name="Oval 21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6" name="Group 21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41" name="AutoShape 21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AutoShape 22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3" name="AutoShape 22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37" name="Group 22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38" name="AutoShape 22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AutoShape 22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AutoShape 22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5" name="Group 226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126" name="Oval 22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27" name="Group 22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32" name="AutoShape 22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" name="AutoShape 23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AutoShape 23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28" name="Group 23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29" name="AutoShape 23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0" name="AutoShape 23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1" name="AutoShape 23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6" name="Group 236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17" name="Oval 23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8" name="Group 23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23" name="AutoShape 23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AutoShape 24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AutoShape 24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" name="Group 24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20" name="AutoShape 24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AutoShape 24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" name="AutoShape 24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7" name="Group 246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08" name="Oval 24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09" name="Group 24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14" name="AutoShape 24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AutoShape 25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6" name="AutoShape 25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0" name="Group 25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11" name="AutoShape 25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" name="AutoShape 25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" name="AutoShap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6" name="Group 256"/>
          <p:cNvGrpSpPr>
            <a:grpSpLocks noChangeAspect="1"/>
          </p:cNvGrpSpPr>
          <p:nvPr/>
        </p:nvGrpSpPr>
        <p:grpSpPr bwMode="auto">
          <a:xfrm flipV="1">
            <a:off x="2591301" y="3305326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64" name="Group 257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95" name="Oval 25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96" name="Group 25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01" name="AutoShape 26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" name="AutoShape 26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3" name="AutoShape 26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7" name="Group 26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98" name="AutoShape 26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9" name="AutoShape 26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0" name="AutoShape 26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5" name="Group 267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86" name="Oval 26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7" name="Group 26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92" name="AutoShape 27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3" name="AutoShape 27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4" name="AutoShape 27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8" name="Group 27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89" name="AutoShape 27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" name="AutoShape 27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1" name="AutoShape 27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6" name="Group 277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77" name="Oval 27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8" name="Group 27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83" name="AutoShape 28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4" name="AutoShape 28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5" name="AutoShape 28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9" name="Group 28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80" name="AutoShape 28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" name="AutoShape 28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" name="AutoShape 28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7" name="Group 287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68" name="Oval 28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9" name="Group 28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74" name="AutoShape 29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5" name="AutoShape 29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6" name="AutoShape 29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0" name="Group 29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71" name="AutoShape 29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" name="AutoShape 29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" name="AutoShape 29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7" name="Group 297"/>
          <p:cNvGrpSpPr>
            <a:grpSpLocks noChangeAspect="1"/>
          </p:cNvGrpSpPr>
          <p:nvPr/>
        </p:nvGrpSpPr>
        <p:grpSpPr bwMode="auto">
          <a:xfrm flipV="1">
            <a:off x="5767972" y="3353102"/>
            <a:ext cx="953001" cy="812195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4" name="Group 298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55" name="Oval 299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6" name="Group 300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61" name="AutoShape 30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2" name="AutoShape 30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" name="AutoShape 30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7" name="Group 304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58" name="AutoShape 30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9" name="AutoShape 30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0" name="AutoShape 30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5" name="Group 308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46" name="Oval 309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47" name="Group 310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52" name="AutoShape 31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3" name="AutoShape 31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4" name="AutoShape 31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8" name="Group 314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49" name="AutoShape 31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0" name="AutoShape 31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" name="AutoShape 31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" name="Group 318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37" name="Oval 319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8" name="Group 320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43" name="AutoShape 32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4" name="AutoShape 32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5" name="AutoShape 32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9" name="Group 324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40" name="AutoShape 32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" name="AutoShape 32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2" name="AutoShape 32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7" name="Group 328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8" name="Oval 329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9" name="Group 330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4" name="AutoShape 33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" name="AutoShape 33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" name="AutoShape 33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0" name="Group 334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1" name="AutoShape 33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" name="AutoShape 33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" name="AutoShape 33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8" name="AutoShape 338"/>
          <p:cNvSpPr>
            <a:spLocks noChangeAspect="1" noChangeArrowheads="1"/>
          </p:cNvSpPr>
          <p:nvPr/>
        </p:nvSpPr>
        <p:spPr bwMode="auto">
          <a:xfrm>
            <a:off x="5212055" y="2349802"/>
            <a:ext cx="555917" cy="1911048"/>
          </a:xfrm>
          <a:prstGeom prst="flowChartAlternateProcess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AutoShape 339"/>
          <p:cNvSpPr>
            <a:spLocks noChangeAspect="1" noChangeArrowheads="1"/>
          </p:cNvSpPr>
          <p:nvPr/>
        </p:nvSpPr>
        <p:spPr bwMode="auto">
          <a:xfrm>
            <a:off x="3544303" y="2349802"/>
            <a:ext cx="1191252" cy="1911048"/>
          </a:xfrm>
          <a:prstGeom prst="flowChartAlternateProcess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AutoShape 340"/>
          <p:cNvSpPr>
            <a:spLocks noChangeAspect="1" noChangeArrowheads="1"/>
          </p:cNvSpPr>
          <p:nvPr/>
        </p:nvSpPr>
        <p:spPr bwMode="auto">
          <a:xfrm>
            <a:off x="3703136" y="2349802"/>
            <a:ext cx="238250" cy="380219"/>
          </a:xfrm>
          <a:prstGeom prst="flowChartMerg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Oval 341"/>
          <p:cNvSpPr>
            <a:spLocks noChangeAspect="1" noChangeArrowheads="1"/>
          </p:cNvSpPr>
          <p:nvPr/>
        </p:nvSpPr>
        <p:spPr bwMode="auto">
          <a:xfrm>
            <a:off x="4100220" y="2254250"/>
            <a:ext cx="476501" cy="38021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Rectangle 342"/>
          <p:cNvSpPr>
            <a:spLocks noChangeAspect="1" noChangeArrowheads="1"/>
          </p:cNvSpPr>
          <p:nvPr/>
        </p:nvSpPr>
        <p:spPr bwMode="auto">
          <a:xfrm>
            <a:off x="4417887" y="3303336"/>
            <a:ext cx="317667" cy="33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343"/>
          <p:cNvSpPr>
            <a:spLocks noChangeAspect="1" noChangeArrowheads="1"/>
          </p:cNvSpPr>
          <p:nvPr/>
        </p:nvSpPr>
        <p:spPr bwMode="auto">
          <a:xfrm>
            <a:off x="5212055" y="2469243"/>
            <a:ext cx="158834" cy="26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val 344"/>
          <p:cNvSpPr>
            <a:spLocks noChangeAspect="1" noChangeArrowheads="1"/>
          </p:cNvSpPr>
          <p:nvPr/>
        </p:nvSpPr>
        <p:spPr bwMode="auto">
          <a:xfrm>
            <a:off x="4027421" y="2254250"/>
            <a:ext cx="602520" cy="382459"/>
          </a:xfrm>
          <a:prstGeom prst="ellipse">
            <a:avLst/>
          </a:prstGeom>
          <a:gradFill rotWithShape="0">
            <a:gsLst>
              <a:gs pos="0">
                <a:srgbClr val="0000FF">
                  <a:gamma/>
                  <a:shade val="46275"/>
                  <a:invGamma/>
                </a:srgbClr>
              </a:gs>
              <a:gs pos="100000">
                <a:srgbClr val="0000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AutoShape 345"/>
          <p:cNvSpPr>
            <a:spLocks noChangeAspect="1" noChangeArrowheads="1"/>
          </p:cNvSpPr>
          <p:nvPr/>
        </p:nvSpPr>
        <p:spPr bwMode="auto">
          <a:xfrm flipV="1">
            <a:off x="3702585" y="2348555"/>
            <a:ext cx="238388" cy="429611"/>
          </a:xfrm>
          <a:prstGeom prst="triangle">
            <a:avLst>
              <a:gd name="adj" fmla="val 50000"/>
            </a:avLst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Rectangle 346"/>
          <p:cNvSpPr>
            <a:spLocks noChangeAspect="1" noChangeArrowheads="1"/>
          </p:cNvSpPr>
          <p:nvPr/>
        </p:nvSpPr>
        <p:spPr bwMode="auto">
          <a:xfrm>
            <a:off x="4417749" y="3304702"/>
            <a:ext cx="316978" cy="332687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347"/>
          <p:cNvSpPr>
            <a:spLocks noChangeAspect="1" noChangeArrowheads="1"/>
          </p:cNvSpPr>
          <p:nvPr/>
        </p:nvSpPr>
        <p:spPr bwMode="auto">
          <a:xfrm>
            <a:off x="5211503" y="2445480"/>
            <a:ext cx="159799" cy="285534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4" name="Text Box 349"/>
          <p:cNvSpPr txBox="1">
            <a:spLocks noChangeArrowheads="1"/>
          </p:cNvSpPr>
          <p:nvPr/>
        </p:nvSpPr>
        <p:spPr bwMode="auto">
          <a:xfrm>
            <a:off x="4267200" y="3282950"/>
            <a:ext cx="779463" cy="4016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it-IT" sz="1200" b="1">
                <a:solidFill>
                  <a:schemeClr val="bg1"/>
                </a:solidFill>
              </a:rPr>
              <a:t>Mg</a:t>
            </a:r>
            <a:r>
              <a:rPr lang="it-IT" sz="1200" b="1" baseline="30000">
                <a:solidFill>
                  <a:schemeClr val="bg1"/>
                </a:solidFill>
              </a:rPr>
              <a:t>2+</a:t>
            </a:r>
            <a:endParaRPr lang="it-IT" sz="1200" b="1">
              <a:solidFill>
                <a:schemeClr val="bg1"/>
              </a:solidFill>
            </a:endParaRPr>
          </a:p>
        </p:txBody>
      </p:sp>
      <p:grpSp>
        <p:nvGrpSpPr>
          <p:cNvPr id="345" name="Group 377"/>
          <p:cNvGrpSpPr>
            <a:grpSpLocks/>
          </p:cNvGrpSpPr>
          <p:nvPr/>
        </p:nvGrpSpPr>
        <p:grpSpPr bwMode="auto">
          <a:xfrm>
            <a:off x="2886075" y="1682750"/>
            <a:ext cx="1038225" cy="428625"/>
            <a:chOff x="1818" y="1060"/>
            <a:chExt cx="654" cy="270"/>
          </a:xfrm>
        </p:grpSpPr>
        <p:sp>
          <p:nvSpPr>
            <p:cNvPr id="346" name="AutoShape 354"/>
            <p:cNvSpPr>
              <a:spLocks noChangeAspect="1" noChangeArrowheads="1"/>
            </p:cNvSpPr>
            <p:nvPr/>
          </p:nvSpPr>
          <p:spPr bwMode="auto">
            <a:xfrm flipV="1">
              <a:off x="2322" y="1060"/>
              <a:ext cx="150" cy="270"/>
            </a:xfrm>
            <a:prstGeom prst="triangle">
              <a:avLst>
                <a:gd name="adj" fmla="val 50000"/>
              </a:avLst>
            </a:prstGeom>
            <a:gradFill rotWithShape="0">
              <a:gsLst>
                <a:gs pos="0">
                  <a:srgbClr val="FF9933"/>
                </a:gs>
                <a:gs pos="50000">
                  <a:srgbClr val="FF9933">
                    <a:gamma/>
                    <a:tint val="0"/>
                    <a:invGamma/>
                  </a:srgbClr>
                </a:gs>
                <a:gs pos="100000">
                  <a:srgbClr val="FF993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9933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7" name="Text Box 355"/>
            <p:cNvSpPr txBox="1">
              <a:spLocks noChangeArrowheads="1"/>
            </p:cNvSpPr>
            <p:nvPr/>
          </p:nvSpPr>
          <p:spPr bwMode="auto">
            <a:xfrm>
              <a:off x="1818" y="1060"/>
              <a:ext cx="599" cy="25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r>
                <a:rPr lang="it-IT" sz="1200" b="1" dirty="0"/>
                <a:t>Glicina</a:t>
              </a:r>
            </a:p>
          </p:txBody>
        </p:sp>
      </p:grpSp>
      <p:grpSp>
        <p:nvGrpSpPr>
          <p:cNvPr id="348" name="Group 403"/>
          <p:cNvGrpSpPr>
            <a:grpSpLocks/>
          </p:cNvGrpSpPr>
          <p:nvPr/>
        </p:nvGrpSpPr>
        <p:grpSpPr bwMode="auto">
          <a:xfrm>
            <a:off x="4814888" y="1739900"/>
            <a:ext cx="2957512" cy="968375"/>
            <a:chOff x="3033" y="1096"/>
            <a:chExt cx="1863" cy="610"/>
          </a:xfrm>
        </p:grpSpPr>
        <p:sp>
          <p:nvSpPr>
            <p:cNvPr id="349" name="Rectangle 348"/>
            <p:cNvSpPr>
              <a:spLocks noChangeAspect="1" noChangeArrowheads="1"/>
            </p:cNvSpPr>
            <p:nvPr/>
          </p:nvSpPr>
          <p:spPr bwMode="auto">
            <a:xfrm>
              <a:off x="3033" y="1528"/>
              <a:ext cx="202" cy="17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6600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50" name="Group 361"/>
            <p:cNvGrpSpPr>
              <a:grpSpLocks/>
            </p:cNvGrpSpPr>
            <p:nvPr/>
          </p:nvGrpSpPr>
          <p:grpSpPr bwMode="auto">
            <a:xfrm>
              <a:off x="3193" y="1239"/>
              <a:ext cx="288" cy="318"/>
              <a:chOff x="3360" y="2807"/>
              <a:chExt cx="192" cy="212"/>
            </a:xfrm>
          </p:grpSpPr>
          <p:sp>
            <p:nvSpPr>
              <p:cNvPr id="352" name="Line 362"/>
              <p:cNvSpPr>
                <a:spLocks noChangeShapeType="1"/>
              </p:cNvSpPr>
              <p:nvPr/>
            </p:nvSpPr>
            <p:spPr bwMode="auto">
              <a:xfrm flipH="1">
                <a:off x="3360" y="2808"/>
                <a:ext cx="106" cy="211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3" name="Line 363"/>
              <p:cNvSpPr>
                <a:spLocks noChangeShapeType="1"/>
              </p:cNvSpPr>
              <p:nvPr/>
            </p:nvSpPr>
            <p:spPr bwMode="auto">
              <a:xfrm>
                <a:off x="3456" y="2807"/>
                <a:ext cx="96" cy="2"/>
              </a:xfrm>
              <a:prstGeom prst="line">
                <a:avLst/>
              </a:prstGeom>
              <a:noFill/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51" name="Text Box 364"/>
            <p:cNvSpPr txBox="1">
              <a:spLocks noChangeArrowheads="1"/>
            </p:cNvSpPr>
            <p:nvPr/>
          </p:nvSpPr>
          <p:spPr bwMode="auto">
            <a:xfrm>
              <a:off x="3465" y="1096"/>
              <a:ext cx="1431" cy="254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r>
                <a:rPr lang="it-IT" sz="1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Blocco da </a:t>
              </a:r>
              <a:r>
                <a:rPr lang="it-IT" sz="1800" u="sng" dirty="0" err="1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chetamina</a:t>
              </a:r>
              <a:endParaRPr lang="it-IT" sz="18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354" name="Text Box 365"/>
          <p:cNvSpPr txBox="1">
            <a:spLocks noChangeArrowheads="1"/>
          </p:cNvSpPr>
          <p:nvPr/>
        </p:nvSpPr>
        <p:spPr bwMode="auto">
          <a:xfrm>
            <a:off x="1447800" y="4114800"/>
            <a:ext cx="1225550" cy="4016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it-IT" sz="1200" i="1">
                <a:solidFill>
                  <a:schemeClr val="bg1"/>
                </a:solidFill>
              </a:rPr>
              <a:t>Intracell.</a:t>
            </a:r>
          </a:p>
        </p:txBody>
      </p:sp>
      <p:grpSp>
        <p:nvGrpSpPr>
          <p:cNvPr id="355" name="Group 376"/>
          <p:cNvGrpSpPr>
            <a:grpSpLocks/>
          </p:cNvGrpSpPr>
          <p:nvPr/>
        </p:nvGrpSpPr>
        <p:grpSpPr bwMode="auto">
          <a:xfrm>
            <a:off x="4124325" y="1279525"/>
            <a:ext cx="1135063" cy="974724"/>
            <a:chOff x="2598" y="806"/>
            <a:chExt cx="715" cy="614"/>
          </a:xfrm>
        </p:grpSpPr>
        <p:sp>
          <p:nvSpPr>
            <p:cNvPr id="356" name="Oval 367"/>
            <p:cNvSpPr>
              <a:spLocks noChangeAspect="1" noChangeArrowheads="1"/>
            </p:cNvSpPr>
            <p:nvPr/>
          </p:nvSpPr>
          <p:spPr bwMode="auto">
            <a:xfrm>
              <a:off x="2598" y="1179"/>
              <a:ext cx="381" cy="241"/>
            </a:xfrm>
            <a:prstGeom prst="ellipse">
              <a:avLst/>
            </a:prstGeom>
            <a:gradFill rotWithShape="0">
              <a:gsLst>
                <a:gs pos="0">
                  <a:srgbClr val="FF9933">
                    <a:gamma/>
                    <a:shade val="46275"/>
                    <a:invGamma/>
                  </a:srgbClr>
                </a:gs>
                <a:gs pos="5000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FF9933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7" name="Text Box 368"/>
            <p:cNvSpPr txBox="1">
              <a:spLocks noChangeArrowheads="1"/>
            </p:cNvSpPr>
            <p:nvPr/>
          </p:nvSpPr>
          <p:spPr bwMode="auto">
            <a:xfrm>
              <a:off x="2660" y="806"/>
              <a:ext cx="624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b="1" dirty="0"/>
                <a:t>Glutammato</a:t>
              </a:r>
            </a:p>
          </p:txBody>
        </p:sp>
        <p:sp>
          <p:nvSpPr>
            <p:cNvPr id="358" name="Line 369"/>
            <p:cNvSpPr>
              <a:spLocks noChangeShapeType="1"/>
            </p:cNvSpPr>
            <p:nvPr/>
          </p:nvSpPr>
          <p:spPr bwMode="auto">
            <a:xfrm flipH="1">
              <a:off x="2757" y="941"/>
              <a:ext cx="159" cy="23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" name="Line 370"/>
            <p:cNvSpPr>
              <a:spLocks noChangeShapeType="1"/>
            </p:cNvSpPr>
            <p:nvPr/>
          </p:nvSpPr>
          <p:spPr bwMode="auto">
            <a:xfrm>
              <a:off x="2598" y="941"/>
              <a:ext cx="715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60" name="Text Box 371"/>
          <p:cNvSpPr txBox="1">
            <a:spLocks noChangeArrowheads="1"/>
          </p:cNvSpPr>
          <p:nvPr/>
        </p:nvSpPr>
        <p:spPr bwMode="auto">
          <a:xfrm>
            <a:off x="1219200" y="2057400"/>
            <a:ext cx="1255713" cy="4032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it-IT" sz="1200" i="1" dirty="0" err="1">
                <a:solidFill>
                  <a:schemeClr val="bg1"/>
                </a:solidFill>
              </a:rPr>
              <a:t>Extracell</a:t>
            </a:r>
            <a:r>
              <a:rPr lang="it-IT" sz="1200" i="1" dirty="0">
                <a:solidFill>
                  <a:schemeClr val="bg1"/>
                </a:solidFill>
              </a:rPr>
              <a:t>.</a:t>
            </a:r>
          </a:p>
        </p:txBody>
      </p:sp>
      <p:grpSp>
        <p:nvGrpSpPr>
          <p:cNvPr id="361" name="Group 402"/>
          <p:cNvGrpSpPr>
            <a:grpSpLocks/>
          </p:cNvGrpSpPr>
          <p:nvPr/>
        </p:nvGrpSpPr>
        <p:grpSpPr bwMode="auto">
          <a:xfrm>
            <a:off x="250825" y="1600200"/>
            <a:ext cx="8283575" cy="5181600"/>
            <a:chOff x="158" y="1008"/>
            <a:chExt cx="5218" cy="3264"/>
          </a:xfrm>
        </p:grpSpPr>
        <p:grpSp>
          <p:nvGrpSpPr>
            <p:cNvPr id="362" name="Group 391"/>
            <p:cNvGrpSpPr>
              <a:grpSpLocks/>
            </p:cNvGrpSpPr>
            <p:nvPr/>
          </p:nvGrpSpPr>
          <p:grpSpPr bwMode="auto">
            <a:xfrm>
              <a:off x="1920" y="3264"/>
              <a:ext cx="3456" cy="1008"/>
              <a:chOff x="1920" y="3264"/>
              <a:chExt cx="3456" cy="1008"/>
            </a:xfrm>
          </p:grpSpPr>
          <p:sp>
            <p:nvSpPr>
              <p:cNvPr id="368" name="Rectangle 389"/>
              <p:cNvSpPr>
                <a:spLocks noChangeArrowheads="1"/>
              </p:cNvSpPr>
              <p:nvPr/>
            </p:nvSpPr>
            <p:spPr bwMode="auto">
              <a:xfrm>
                <a:off x="3072" y="3264"/>
                <a:ext cx="2304" cy="1008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" name="AutoShape 390"/>
              <p:cNvSpPr>
                <a:spLocks noChangeArrowheads="1"/>
              </p:cNvSpPr>
              <p:nvPr/>
            </p:nvSpPr>
            <p:spPr bwMode="auto">
              <a:xfrm>
                <a:off x="1920" y="3888"/>
                <a:ext cx="1056" cy="144"/>
              </a:xfrm>
              <a:prstGeom prst="leftArrow">
                <a:avLst>
                  <a:gd name="adj1" fmla="val 50000"/>
                  <a:gd name="adj2" fmla="val 183333"/>
                </a:avLst>
              </a:prstGeom>
              <a:solidFill>
                <a:srgbClr val="FFFFFF"/>
              </a:solidFill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63" name="Group 395"/>
            <p:cNvGrpSpPr>
              <a:grpSpLocks/>
            </p:cNvGrpSpPr>
            <p:nvPr/>
          </p:nvGrpSpPr>
          <p:grpSpPr bwMode="auto">
            <a:xfrm>
              <a:off x="1200" y="3523"/>
              <a:ext cx="624" cy="605"/>
              <a:chOff x="1200" y="3523"/>
              <a:chExt cx="624" cy="605"/>
            </a:xfrm>
          </p:grpSpPr>
          <p:sp>
            <p:nvSpPr>
              <p:cNvPr id="366" name="Oval 392"/>
              <p:cNvSpPr>
                <a:spLocks noChangeArrowheads="1"/>
              </p:cNvSpPr>
              <p:nvPr/>
            </p:nvSpPr>
            <p:spPr bwMode="auto">
              <a:xfrm>
                <a:off x="1200" y="3600"/>
                <a:ext cx="624" cy="528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r>
                  <a:rPr lang="it-IT" sz="1800" b="1"/>
                  <a:t>NO</a:t>
                </a:r>
              </a:p>
            </p:txBody>
          </p:sp>
          <p:sp>
            <p:nvSpPr>
              <p:cNvPr id="367" name="Text Box 394"/>
              <p:cNvSpPr txBox="1">
                <a:spLocks noChangeArrowheads="1"/>
              </p:cNvSpPr>
              <p:nvPr/>
            </p:nvSpPr>
            <p:spPr bwMode="auto">
              <a:xfrm>
                <a:off x="1549" y="3523"/>
                <a:ext cx="227" cy="365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3200" b="1"/>
                  <a:t>.</a:t>
                </a:r>
              </a:p>
            </p:txBody>
          </p:sp>
        </p:grpSp>
        <p:sp>
          <p:nvSpPr>
            <p:cNvPr id="364" name="AutoShape 396"/>
            <p:cNvSpPr>
              <a:spLocks noChangeArrowheads="1"/>
            </p:cNvSpPr>
            <p:nvPr/>
          </p:nvSpPr>
          <p:spPr bwMode="auto">
            <a:xfrm>
              <a:off x="1488" y="1008"/>
              <a:ext cx="144" cy="2544"/>
            </a:xfrm>
            <a:prstGeom prst="upArrow">
              <a:avLst>
                <a:gd name="adj1" fmla="val 50000"/>
                <a:gd name="adj2" fmla="val 441667"/>
              </a:avLst>
            </a:prstGeom>
            <a:solidFill>
              <a:srgbClr val="FFFFFF"/>
            </a:solidFill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5" name="Text Box 397"/>
            <p:cNvSpPr txBox="1">
              <a:spLocks noChangeArrowheads="1"/>
            </p:cNvSpPr>
            <p:nvPr/>
          </p:nvSpPr>
          <p:spPr bwMode="auto">
            <a:xfrm>
              <a:off x="158" y="3666"/>
              <a:ext cx="1186" cy="366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b="1" i="1">
                  <a:solidFill>
                    <a:schemeClr val="bg1"/>
                  </a:solidFill>
                </a:rPr>
                <a:t>Messaggero neuronale</a:t>
              </a:r>
            </a:p>
          </p:txBody>
        </p:sp>
      </p:grpSp>
      <p:grpSp>
        <p:nvGrpSpPr>
          <p:cNvPr id="370" name="Group 401"/>
          <p:cNvGrpSpPr>
            <a:grpSpLocks/>
          </p:cNvGrpSpPr>
          <p:nvPr/>
        </p:nvGrpSpPr>
        <p:grpSpPr bwMode="auto">
          <a:xfrm>
            <a:off x="4027487" y="4881565"/>
            <a:ext cx="4019550" cy="1765300"/>
            <a:chOff x="2537" y="3075"/>
            <a:chExt cx="2532" cy="1112"/>
          </a:xfrm>
        </p:grpSpPr>
        <p:sp>
          <p:nvSpPr>
            <p:cNvPr id="371" name="Oval 2"/>
            <p:cNvSpPr>
              <a:spLocks noChangeArrowheads="1"/>
            </p:cNvSpPr>
            <p:nvPr/>
          </p:nvSpPr>
          <p:spPr bwMode="auto">
            <a:xfrm>
              <a:off x="2537" y="3075"/>
              <a:ext cx="343" cy="216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72" name="Group 388"/>
            <p:cNvGrpSpPr>
              <a:grpSpLocks/>
            </p:cNvGrpSpPr>
            <p:nvPr/>
          </p:nvGrpSpPr>
          <p:grpSpPr bwMode="auto">
            <a:xfrm>
              <a:off x="3120" y="3312"/>
              <a:ext cx="1949" cy="875"/>
              <a:chOff x="3120" y="3312"/>
              <a:chExt cx="1949" cy="875"/>
            </a:xfrm>
          </p:grpSpPr>
          <p:sp>
            <p:nvSpPr>
              <p:cNvPr id="374" name="Text Box 382"/>
              <p:cNvSpPr txBox="1">
                <a:spLocks noChangeArrowheads="1"/>
              </p:cNvSpPr>
              <p:nvPr/>
            </p:nvSpPr>
            <p:spPr bwMode="auto">
              <a:xfrm>
                <a:off x="3264" y="3550"/>
                <a:ext cx="884" cy="23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 dirty="0" err="1"/>
                  <a:t>Calmodulina</a:t>
                </a:r>
                <a:endParaRPr lang="it-IT" b="1" dirty="0"/>
              </a:p>
            </p:txBody>
          </p:sp>
          <p:sp>
            <p:nvSpPr>
              <p:cNvPr id="375" name="AutoShape 383"/>
              <p:cNvSpPr>
                <a:spLocks noChangeArrowheads="1"/>
              </p:cNvSpPr>
              <p:nvPr/>
            </p:nvSpPr>
            <p:spPr bwMode="auto">
              <a:xfrm>
                <a:off x="3120" y="3312"/>
                <a:ext cx="192" cy="864"/>
              </a:xfrm>
              <a:prstGeom prst="upArrow">
                <a:avLst>
                  <a:gd name="adj1" fmla="val 23954"/>
                  <a:gd name="adj2" fmla="val 112500"/>
                </a:avLst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6" name="Text Box 385"/>
              <p:cNvSpPr txBox="1">
                <a:spLocks noChangeArrowheads="1"/>
              </p:cNvSpPr>
              <p:nvPr/>
            </p:nvSpPr>
            <p:spPr bwMode="auto">
              <a:xfrm>
                <a:off x="3268" y="3762"/>
                <a:ext cx="1801" cy="23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/>
                  <a:t>Sintesi di acido nitrico e NO</a:t>
                </a:r>
              </a:p>
            </p:txBody>
          </p:sp>
          <p:sp>
            <p:nvSpPr>
              <p:cNvPr id="377" name="Text Box 386"/>
              <p:cNvSpPr txBox="1">
                <a:spLocks noChangeArrowheads="1"/>
              </p:cNvSpPr>
              <p:nvPr/>
            </p:nvSpPr>
            <p:spPr bwMode="auto">
              <a:xfrm>
                <a:off x="3287" y="3954"/>
                <a:ext cx="1401" cy="23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b="1"/>
                  <a:t>Guanilciclasi e cGMP</a:t>
                </a:r>
              </a:p>
            </p:txBody>
          </p:sp>
        </p:grpSp>
        <p:sp>
          <p:nvSpPr>
            <p:cNvPr id="373" name="AutoShape 387"/>
            <p:cNvSpPr>
              <a:spLocks noChangeArrowheads="1"/>
            </p:cNvSpPr>
            <p:nvPr/>
          </p:nvSpPr>
          <p:spPr bwMode="auto">
            <a:xfrm flipV="1">
              <a:off x="2688" y="3504"/>
              <a:ext cx="384" cy="336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78" name="Group 400"/>
          <p:cNvGrpSpPr>
            <a:grpSpLocks/>
          </p:cNvGrpSpPr>
          <p:nvPr/>
        </p:nvGrpSpPr>
        <p:grpSpPr bwMode="auto">
          <a:xfrm>
            <a:off x="3476625" y="1509713"/>
            <a:ext cx="2392363" cy="3748087"/>
            <a:chOff x="2190" y="951"/>
            <a:chExt cx="1507" cy="2361"/>
          </a:xfrm>
        </p:grpSpPr>
        <p:sp>
          <p:nvSpPr>
            <p:cNvPr id="379" name="Text Box 351"/>
            <p:cNvSpPr txBox="1">
              <a:spLocks noChangeArrowheads="1"/>
            </p:cNvSpPr>
            <p:nvPr/>
          </p:nvSpPr>
          <p:spPr bwMode="auto">
            <a:xfrm>
              <a:off x="3269" y="3038"/>
              <a:ext cx="428" cy="253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r>
                <a:rPr lang="it-IT" sz="1200" b="1" dirty="0"/>
                <a:t>Na</a:t>
              </a:r>
              <a:r>
                <a:rPr lang="it-IT" sz="1200" b="1" baseline="30000" dirty="0"/>
                <a:t>+</a:t>
              </a:r>
              <a:endParaRPr lang="it-IT" sz="1200" b="1" dirty="0"/>
            </a:p>
          </p:txBody>
        </p:sp>
        <p:sp>
          <p:nvSpPr>
            <p:cNvPr id="380" name="Text Box 352"/>
            <p:cNvSpPr txBox="1">
              <a:spLocks noChangeArrowheads="1"/>
            </p:cNvSpPr>
            <p:nvPr/>
          </p:nvSpPr>
          <p:spPr bwMode="auto">
            <a:xfrm>
              <a:off x="3008" y="951"/>
              <a:ext cx="329" cy="253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r>
                <a:rPr lang="it-IT" sz="1200" b="1">
                  <a:solidFill>
                    <a:schemeClr val="bg1"/>
                  </a:solidFill>
                </a:rPr>
                <a:t>K</a:t>
              </a:r>
              <a:r>
                <a:rPr lang="it-IT" sz="1200" b="1" baseline="30000">
                  <a:solidFill>
                    <a:schemeClr val="bg1"/>
                  </a:solidFill>
                </a:rPr>
                <a:t>+</a:t>
              </a:r>
              <a:endParaRPr lang="it-IT" sz="1200" b="1">
                <a:solidFill>
                  <a:schemeClr val="bg1"/>
                </a:solidFill>
              </a:endParaRPr>
            </a:p>
          </p:txBody>
        </p:sp>
        <p:sp>
          <p:nvSpPr>
            <p:cNvPr id="381" name="Line 356"/>
            <p:cNvSpPr>
              <a:spLocks noChangeShapeType="1"/>
            </p:cNvSpPr>
            <p:nvPr/>
          </p:nvSpPr>
          <p:spPr bwMode="auto">
            <a:xfrm flipV="1">
              <a:off x="3119" y="1204"/>
              <a:ext cx="2" cy="712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82" name="Group 357"/>
            <p:cNvGrpSpPr>
              <a:grpSpLocks/>
            </p:cNvGrpSpPr>
            <p:nvPr/>
          </p:nvGrpSpPr>
          <p:grpSpPr bwMode="auto">
            <a:xfrm>
              <a:off x="2775" y="2284"/>
              <a:ext cx="634" cy="791"/>
              <a:chOff x="4224" y="3648"/>
              <a:chExt cx="384" cy="480"/>
            </a:xfrm>
          </p:grpSpPr>
          <p:sp>
            <p:nvSpPr>
              <p:cNvPr id="389" name="Line 358"/>
              <p:cNvSpPr>
                <a:spLocks noChangeShapeType="1"/>
              </p:cNvSpPr>
              <p:nvPr/>
            </p:nvSpPr>
            <p:spPr bwMode="auto">
              <a:xfrm>
                <a:off x="4416" y="3648"/>
                <a:ext cx="0" cy="336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" name="Line 359"/>
              <p:cNvSpPr>
                <a:spLocks noChangeShapeType="1"/>
              </p:cNvSpPr>
              <p:nvPr/>
            </p:nvSpPr>
            <p:spPr bwMode="auto">
              <a:xfrm flipH="1">
                <a:off x="4224" y="3984"/>
                <a:ext cx="192" cy="144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1" name="Line 360"/>
              <p:cNvSpPr>
                <a:spLocks noChangeShapeType="1"/>
              </p:cNvSpPr>
              <p:nvPr/>
            </p:nvSpPr>
            <p:spPr bwMode="auto">
              <a:xfrm>
                <a:off x="4416" y="3984"/>
                <a:ext cx="192" cy="144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83" name="Group 372"/>
            <p:cNvGrpSpPr>
              <a:grpSpLocks/>
            </p:cNvGrpSpPr>
            <p:nvPr/>
          </p:nvGrpSpPr>
          <p:grpSpPr bwMode="auto">
            <a:xfrm>
              <a:off x="2190" y="1721"/>
              <a:ext cx="788" cy="368"/>
              <a:chOff x="2692" y="3129"/>
              <a:chExt cx="525" cy="245"/>
            </a:xfrm>
          </p:grpSpPr>
          <p:sp>
            <p:nvSpPr>
              <p:cNvPr id="387" name="AutoShape 373"/>
              <p:cNvSpPr>
                <a:spLocks noChangeArrowheads="1"/>
              </p:cNvSpPr>
              <p:nvPr/>
            </p:nvSpPr>
            <p:spPr bwMode="auto">
              <a:xfrm flipV="1">
                <a:off x="3024" y="3129"/>
                <a:ext cx="193" cy="231"/>
              </a:xfrm>
              <a:custGeom>
                <a:avLst/>
                <a:gdLst>
                  <a:gd name="G0" fmla="+- 14220 0 0"/>
                  <a:gd name="G1" fmla="+- 4050 0 0"/>
                  <a:gd name="G2" fmla="+- 12158 0 4050"/>
                  <a:gd name="G3" fmla="+- G2 0 4050"/>
                  <a:gd name="G4" fmla="*/ G3 32768 32059"/>
                  <a:gd name="G5" fmla="*/ G4 1 2"/>
                  <a:gd name="G6" fmla="+- 21600 0 14220"/>
                  <a:gd name="G7" fmla="*/ G6 4050 6079"/>
                  <a:gd name="G8" fmla="+- G7 14220 0"/>
                  <a:gd name="T0" fmla="*/ 14220 w 21600"/>
                  <a:gd name="T1" fmla="*/ 0 h 21600"/>
                  <a:gd name="T2" fmla="*/ 14220 w 21600"/>
                  <a:gd name="T3" fmla="*/ 12158 h 21600"/>
                  <a:gd name="T4" fmla="*/ 2074 w 21600"/>
                  <a:gd name="T5" fmla="*/ 21600 h 21600"/>
                  <a:gd name="T6" fmla="*/ 21600 w 21600"/>
                  <a:gd name="T7" fmla="*/ 6079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27 w 21600"/>
                  <a:gd name="T13" fmla="*/ G1 h 21600"/>
                  <a:gd name="T14" fmla="*/ G8 w 21600"/>
                  <a:gd name="T15" fmla="*/ G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4220" y="0"/>
                    </a:lnTo>
                    <a:lnTo>
                      <a:pt x="14220" y="4050"/>
                    </a:lnTo>
                    <a:lnTo>
                      <a:pt x="12427" y="4050"/>
                    </a:lnTo>
                    <a:cubicBezTo>
                      <a:pt x="5564" y="4050"/>
                      <a:pt x="0" y="7680"/>
                      <a:pt x="0" y="12158"/>
                    </a:cubicBezTo>
                    <a:lnTo>
                      <a:pt x="0" y="21600"/>
                    </a:lnTo>
                    <a:lnTo>
                      <a:pt x="4148" y="21600"/>
                    </a:lnTo>
                    <a:lnTo>
                      <a:pt x="4148" y="12158"/>
                    </a:lnTo>
                    <a:cubicBezTo>
                      <a:pt x="4148" y="9921"/>
                      <a:pt x="7855" y="8108"/>
                      <a:pt x="12427" y="8108"/>
                    </a:cubicBezTo>
                    <a:lnTo>
                      <a:pt x="14220" y="8108"/>
                    </a:lnTo>
                    <a:lnTo>
                      <a:pt x="14220" y="121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8" name="Text Box 374"/>
              <p:cNvSpPr txBox="1">
                <a:spLocks noChangeArrowheads="1"/>
              </p:cNvSpPr>
              <p:nvPr/>
            </p:nvSpPr>
            <p:spPr bwMode="auto">
              <a:xfrm>
                <a:off x="2692" y="3216"/>
                <a:ext cx="471" cy="15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</a:pPr>
                <a:r>
                  <a:rPr lang="it-IT" sz="900" b="1"/>
                  <a:t>Apertura</a:t>
                </a:r>
              </a:p>
            </p:txBody>
          </p:sp>
        </p:grpSp>
        <p:grpSp>
          <p:nvGrpSpPr>
            <p:cNvPr id="384" name="Group 384"/>
            <p:cNvGrpSpPr>
              <a:grpSpLocks/>
            </p:cNvGrpSpPr>
            <p:nvPr/>
          </p:nvGrpSpPr>
          <p:grpSpPr bwMode="auto">
            <a:xfrm>
              <a:off x="2256" y="2976"/>
              <a:ext cx="707" cy="336"/>
              <a:chOff x="2256" y="2976"/>
              <a:chExt cx="707" cy="336"/>
            </a:xfrm>
          </p:grpSpPr>
          <p:sp>
            <p:nvSpPr>
              <p:cNvPr id="385" name="Text Box 350"/>
              <p:cNvSpPr txBox="1">
                <a:spLocks noChangeArrowheads="1"/>
              </p:cNvSpPr>
              <p:nvPr/>
            </p:nvSpPr>
            <p:spPr bwMode="auto">
              <a:xfrm>
                <a:off x="2505" y="3038"/>
                <a:ext cx="458" cy="25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>
                  <a:spcBef>
                    <a:spcPct val="50000"/>
                  </a:spcBef>
                </a:pPr>
                <a:r>
                  <a:rPr lang="it-IT" sz="1200" b="1" dirty="0"/>
                  <a:t>Ca</a:t>
                </a:r>
                <a:r>
                  <a:rPr lang="it-IT" sz="1200" b="1" baseline="30000" dirty="0"/>
                  <a:t>2+</a:t>
                </a:r>
                <a:endParaRPr lang="it-IT" sz="1000" b="1" dirty="0"/>
              </a:p>
            </p:txBody>
          </p:sp>
          <p:sp>
            <p:nvSpPr>
              <p:cNvPr id="386" name="AutoShape 378"/>
              <p:cNvSpPr>
                <a:spLocks noChangeArrowheads="1"/>
              </p:cNvSpPr>
              <p:nvPr/>
            </p:nvSpPr>
            <p:spPr bwMode="auto">
              <a:xfrm>
                <a:off x="2256" y="2976"/>
                <a:ext cx="192" cy="336"/>
              </a:xfrm>
              <a:prstGeom prst="upArrow">
                <a:avLst>
                  <a:gd name="adj1" fmla="val 50000"/>
                  <a:gd name="adj2" fmla="val 43750"/>
                </a:avLst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3635896" y="3717032"/>
            <a:ext cx="944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90"/>
                </a:solidFill>
                <a:latin typeface="Arial Black"/>
                <a:cs typeface="Arial Black"/>
              </a:rPr>
              <a:t>NMDA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036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Potenziamento sistema </a:t>
            </a:r>
            <a:r>
              <a:rPr lang="it-IT" dirty="0" err="1" smtClean="0"/>
              <a:t>gabaergico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5242371"/>
            <a:ext cx="8686800" cy="121096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t-IT" dirty="0"/>
              <a:t>Benzodiazepine e barbiturici possono causare anestesia potenziando </a:t>
            </a:r>
            <a:r>
              <a:rPr lang="it-IT" dirty="0" err="1"/>
              <a:t>allostericamente</a:t>
            </a:r>
            <a:r>
              <a:rPr lang="it-IT" dirty="0"/>
              <a:t> l’azione del GABA a livello delle sinapsi inibitorie sulle cellule piramidali </a:t>
            </a:r>
          </a:p>
          <a:p>
            <a:pPr marL="0" indent="0" algn="just">
              <a:buNone/>
            </a:pPr>
            <a:endParaRPr lang="en-US" dirty="0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1317625" y="2444750"/>
            <a:ext cx="952500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99" name="Group 10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330" name="Oval 11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31" name="Group 12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36" name="AutoShape 1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7" name="AutoShape 1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8" name="AutoShape 1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2" name="Group 16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33" name="AutoShape 1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4" name="AutoShape 1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5" name="AutoShape 1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0" name="Group 20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321" name="Oval 21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22" name="Group 22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27" name="AutoShape 2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8" name="AutoShape 2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9" name="AutoShape 2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23" name="Group 26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24" name="AutoShape 2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5" name="AutoShape 2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6" name="AutoShape 2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1" name="Group 30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312" name="Oval 31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13" name="Group 32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18" name="AutoShape 3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9" name="AutoShape 3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20" name="AutoShape 3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4" name="Group 36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15" name="AutoShape 3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6" name="AutoShape 3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7" name="AutoShape 3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02" name="Group 40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303" name="Oval 41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04" name="Group 42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09" name="AutoShape 4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0" name="AutoShape 4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1" name="AutoShap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05" name="Group 46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06" name="AutoShape 4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7" name="AutoShape 4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" name="AutoShape 4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6" name="Group 50"/>
          <p:cNvGrpSpPr>
            <a:grpSpLocks noChangeAspect="1"/>
          </p:cNvGrpSpPr>
          <p:nvPr/>
        </p:nvGrpSpPr>
        <p:grpSpPr bwMode="auto">
          <a:xfrm>
            <a:off x="7200900" y="2444750"/>
            <a:ext cx="952500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59" name="Group 51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90" name="Oval 5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91" name="Group 5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96" name="AutoShape 5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" name="AutoShape 5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8" name="AutoShape 5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92" name="Group 5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93" name="AutoShape 5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4" name="AutoShape 5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5" name="AutoShape 6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0" name="Group 61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81" name="Oval 6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82" name="Group 6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87" name="AutoShape 6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8" name="AutoShape 6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9" name="AutoShape 6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83" name="Group 6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84" name="AutoShape 6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5" name="AutoShape 6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6" name="AutoShape 7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1" name="Group 71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272" name="Oval 7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73" name="Group 7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78" name="AutoShape 7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9" name="AutoShape 7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0" name="AutoShape 7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4" name="Group 7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75" name="AutoShape 7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" name="AutoShape 7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7" name="AutoShape 8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62" name="Group 81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63" name="Oval 82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64" name="Group 83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69" name="AutoShape 8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0" name="AutoShape 8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1" name="AutoShape 8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65" name="Group 87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66" name="AutoShape 8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7" name="AutoShape 8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68" name="AutoShape 9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7" name="Group 91"/>
          <p:cNvGrpSpPr>
            <a:grpSpLocks noChangeAspect="1"/>
          </p:cNvGrpSpPr>
          <p:nvPr/>
        </p:nvGrpSpPr>
        <p:grpSpPr bwMode="auto">
          <a:xfrm flipV="1">
            <a:off x="7200900" y="3352800"/>
            <a:ext cx="952500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219" name="Group 92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50" name="Oval 9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51" name="Group 9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56" name="AutoShape 9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7" name="AutoShape 9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8" name="AutoShape 9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52" name="Group 9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53" name="AutoShape 9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4" name="AutoShape 10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5" name="AutoShape 10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0" name="Group 102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41" name="Oval 10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42" name="Group 10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47" name="AutoShape 10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8" name="AutoShape 10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9" name="AutoShape 10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43" name="Group 10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44" name="AutoShape 10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5" name="AutoShape 11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6" name="AutoShape 11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1" name="Group 112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232" name="Oval 11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33" name="Group 11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38" name="AutoShape 11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9" name="AutoShape 11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0" name="AutoShape 11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34" name="Group 11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35" name="AutoShape 11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6" name="AutoShape 12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7" name="AutoShape 12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2" name="Group 122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23" name="Oval 123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24" name="Group 124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29" name="AutoShape 125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0" name="AutoShape 126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1" name="AutoShape 127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28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26" name="AutoShape 12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7" name="AutoShape 13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8" name="AutoShape 13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8" name="Group 132"/>
          <p:cNvGrpSpPr>
            <a:grpSpLocks noChangeAspect="1"/>
          </p:cNvGrpSpPr>
          <p:nvPr/>
        </p:nvGrpSpPr>
        <p:grpSpPr bwMode="auto">
          <a:xfrm flipV="1">
            <a:off x="1317625" y="3352800"/>
            <a:ext cx="952500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79" name="Group 133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210" name="Oval 13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11" name="Group 13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16" name="AutoShape 13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7" name="AutoShape 13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8" name="AutoShape 13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2" name="Group 13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13" name="AutoShape 14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4" name="AutoShape 14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" name="AutoShape 14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0" name="Group 143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201" name="Oval 14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02" name="Group 14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07" name="AutoShape 14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8" name="AutoShape 14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9" name="AutoShape 14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03" name="Group 14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04" name="AutoShape 15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5" name="AutoShape 15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6" name="AutoShape 15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1" name="Group 153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92" name="Oval 15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93" name="Group 15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98" name="AutoShape 15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9" name="AutoShape 15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0" name="AutoShape 15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94" name="Group 15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95" name="AutoShape 16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6" name="AutoShape 16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7" name="AutoShape 16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82" name="Group 163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83" name="Oval 164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84" name="Group 165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89" name="AutoShape 166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0" name="AutoShape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1" name="AutoShape 168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85" name="Group 169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86" name="AutoShape 17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7" name="AutoShape 17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8" name="AutoShape 17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9" name="Group 173"/>
          <p:cNvGrpSpPr>
            <a:grpSpLocks noChangeAspect="1"/>
          </p:cNvGrpSpPr>
          <p:nvPr/>
        </p:nvGrpSpPr>
        <p:grpSpPr bwMode="auto">
          <a:xfrm>
            <a:off x="2270125" y="2444750"/>
            <a:ext cx="954088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39" name="Group 174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170" name="Oval 17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71" name="Group 17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76" name="AutoShape 17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7" name="AutoShape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8" name="AutoShape 17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72" name="Group 18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73" name="AutoShape 18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" name="AutoShape 18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5" name="AutoShape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0" name="Group 184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161" name="Oval 18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62" name="Group 18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67" name="AutoShape 18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8" name="AutoShape 18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9" name="AutoShape 18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3" name="Group 19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64" name="AutoShape 19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" name="AutoShape 19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" name="AutoShape 19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1" name="Group 194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52" name="Oval 19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53" name="Group 19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58" name="AutoShape 19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9" name="AutoShape 19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0" name="AutoShape 19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4" name="Group 20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55" name="AutoShape 20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AutoShape 20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AutoShape 20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2" name="Group 204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43" name="Oval 205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44" name="Group 206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49" name="AutoShape 207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AutoShape 208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AutoShape 209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210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46" name="AutoShape 211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AutoShape 212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AutoShape 213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0" name="Group 214"/>
          <p:cNvGrpSpPr>
            <a:grpSpLocks noChangeAspect="1"/>
          </p:cNvGrpSpPr>
          <p:nvPr/>
        </p:nvGrpSpPr>
        <p:grpSpPr bwMode="auto">
          <a:xfrm>
            <a:off x="6246813" y="2444750"/>
            <a:ext cx="954088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99" name="Group 215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130" name="Oval 21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1" name="Group 21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36" name="AutoShape 21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7" name="AutoShape 21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8" name="AutoShape 22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32" name="Group 22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33" name="AutoShape 22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" name="AutoShape 22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" name="AutoShape 22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0" name="Group 225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121" name="Oval 22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22" name="Group 22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27" name="AutoShape 22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8" name="AutoShape 22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9" name="AutoShape 23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23" name="Group 23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24" name="AutoShape 23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5" name="AutoShape 23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6" name="AutoShape 23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1" name="Group 235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112" name="Oval 23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13" name="Group 23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18" name="AutoShape 23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AutoShape 23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AutoShape 24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4" name="Group 24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15" name="AutoShape 24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6" name="AutoShape 24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7" name="AutoShape 24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2" name="Group 245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103" name="Oval 246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04" name="Group 247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09" name="AutoShape 248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0" name="AutoShape 249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1" name="AutoShape 250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05" name="Group 251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106" name="AutoShape 252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7" name="AutoShape 253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8" name="AutoShape 254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1" name="Group 255"/>
          <p:cNvGrpSpPr>
            <a:grpSpLocks noChangeAspect="1"/>
          </p:cNvGrpSpPr>
          <p:nvPr/>
        </p:nvGrpSpPr>
        <p:grpSpPr bwMode="auto">
          <a:xfrm flipV="1">
            <a:off x="2270125" y="3305175"/>
            <a:ext cx="954088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59" name="Group 256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90" name="Oval 25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91" name="Group 25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96" name="AutoShape 25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7" name="AutoShape 26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8" name="AutoShape 26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2" name="Group 26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93" name="AutoShape 26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4" name="AutoShape 26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5" name="AutoShape 26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0" name="Group 266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81" name="Oval 26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2" name="Group 26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87" name="AutoShape 26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8" name="AutoShape 27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" name="AutoShape 27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3" name="Group 27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84" name="AutoShape 27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5" name="AutoShape 27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6" name="AutoShape 27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1" name="Group 276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72" name="Oval 27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" name="Group 27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78" name="AutoShape 27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9" name="AutoShape 28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0" name="AutoShape 28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4" name="Group 28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75" name="AutoShape 28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6" name="AutoShape 28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7" name="AutoShape 28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2" name="Group 286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63" name="Oval 287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4" name="Group 288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69" name="AutoShape 289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0" name="AutoShape 290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" name="AutoShape 291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5" name="Group 292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66" name="AutoShape 293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7" name="AutoShape 294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8" name="AutoShape 295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2" name="Group 296"/>
          <p:cNvGrpSpPr>
            <a:grpSpLocks noChangeAspect="1"/>
          </p:cNvGrpSpPr>
          <p:nvPr/>
        </p:nvGrpSpPr>
        <p:grpSpPr bwMode="auto">
          <a:xfrm flipV="1">
            <a:off x="6246813" y="3352800"/>
            <a:ext cx="954088" cy="812800"/>
            <a:chOff x="384" y="384"/>
            <a:chExt cx="2304" cy="1632"/>
          </a:xfrm>
          <a:solidFill>
            <a:schemeClr val="tx2"/>
          </a:solidFill>
        </p:grpSpPr>
        <p:grpSp>
          <p:nvGrpSpPr>
            <p:cNvPr id="19" name="Group 297"/>
            <p:cNvGrpSpPr>
              <a:grpSpLocks noChangeAspect="1"/>
            </p:cNvGrpSpPr>
            <p:nvPr/>
          </p:nvGrpSpPr>
          <p:grpSpPr bwMode="auto">
            <a:xfrm>
              <a:off x="384" y="384"/>
              <a:ext cx="576" cy="1584"/>
              <a:chOff x="1392" y="1632"/>
              <a:chExt cx="576" cy="1584"/>
            </a:xfrm>
            <a:grpFill/>
          </p:grpSpPr>
          <p:sp>
            <p:nvSpPr>
              <p:cNvPr id="50" name="Oval 29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1" name="Group 29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56" name="AutoShape 30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7" name="AutoShape 30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8" name="AutoShape 30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2" name="Group 30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53" name="AutoShape 30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4" name="AutoShape 30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5" name="AutoShape 30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0" name="Group 307"/>
            <p:cNvGrpSpPr>
              <a:grpSpLocks noChangeAspect="1"/>
            </p:cNvGrpSpPr>
            <p:nvPr/>
          </p:nvGrpSpPr>
          <p:grpSpPr bwMode="auto">
            <a:xfrm>
              <a:off x="960" y="384"/>
              <a:ext cx="576" cy="1584"/>
              <a:chOff x="1392" y="1632"/>
              <a:chExt cx="576" cy="1584"/>
            </a:xfrm>
            <a:grpFill/>
          </p:grpSpPr>
          <p:sp>
            <p:nvSpPr>
              <p:cNvPr id="41" name="Oval 30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42" name="Group 30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47" name="AutoShape 31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8" name="AutoShape 31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" name="AutoShape 31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3" name="Group 31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44" name="AutoShape 31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5" name="AutoShape 31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6" name="AutoShape 31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1" name="Group 317"/>
            <p:cNvGrpSpPr>
              <a:grpSpLocks noChangeAspect="1"/>
            </p:cNvGrpSpPr>
            <p:nvPr/>
          </p:nvGrpSpPr>
          <p:grpSpPr bwMode="auto">
            <a:xfrm>
              <a:off x="1536" y="432"/>
              <a:ext cx="576" cy="1584"/>
              <a:chOff x="1392" y="1632"/>
              <a:chExt cx="576" cy="1584"/>
            </a:xfrm>
            <a:grpFill/>
          </p:grpSpPr>
          <p:sp>
            <p:nvSpPr>
              <p:cNvPr id="32" name="Oval 31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3" name="Group 31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8" name="AutoShape 32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" name="AutoShape 32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AutoShape 32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" name="Group 32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35" name="AutoShape 32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" name="AutoShape 32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" name="AutoShape 32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22" name="Group 327"/>
            <p:cNvGrpSpPr>
              <a:grpSpLocks noChangeAspect="1"/>
            </p:cNvGrpSpPr>
            <p:nvPr/>
          </p:nvGrpSpPr>
          <p:grpSpPr bwMode="auto">
            <a:xfrm>
              <a:off x="2112" y="432"/>
              <a:ext cx="576" cy="1584"/>
              <a:chOff x="1392" y="1632"/>
              <a:chExt cx="576" cy="1584"/>
            </a:xfrm>
            <a:grpFill/>
          </p:grpSpPr>
          <p:sp>
            <p:nvSpPr>
              <p:cNvPr id="23" name="Oval 328"/>
              <p:cNvSpPr>
                <a:spLocks noChangeAspect="1" noChangeArrowheads="1"/>
              </p:cNvSpPr>
              <p:nvPr/>
            </p:nvSpPr>
            <p:spPr bwMode="auto">
              <a:xfrm>
                <a:off x="1392" y="1632"/>
                <a:ext cx="576" cy="576"/>
              </a:xfrm>
              <a:prstGeom prst="ellipse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4" name="Group 329"/>
              <p:cNvGrpSpPr>
                <a:grpSpLocks noChangeAspect="1"/>
              </p:cNvGrpSpPr>
              <p:nvPr/>
            </p:nvGrpSpPr>
            <p:grpSpPr bwMode="auto">
              <a:xfrm rot="5400000">
                <a:off x="1272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9" name="AutoShape 330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" name="AutoShape 331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" name="AutoShape 332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5" name="Group 333"/>
              <p:cNvGrpSpPr>
                <a:grpSpLocks noChangeAspect="1"/>
              </p:cNvGrpSpPr>
              <p:nvPr/>
            </p:nvGrpSpPr>
            <p:grpSpPr bwMode="auto">
              <a:xfrm rot="5400000">
                <a:off x="1080" y="2664"/>
                <a:ext cx="1008" cy="96"/>
                <a:chOff x="1440" y="2928"/>
                <a:chExt cx="1008" cy="96"/>
              </a:xfrm>
              <a:grpFill/>
            </p:grpSpPr>
            <p:sp>
              <p:nvSpPr>
                <p:cNvPr id="26" name="AutoShape 334"/>
                <p:cNvSpPr>
                  <a:spLocks noChangeAspect="1" noChangeArrowheads="1"/>
                </p:cNvSpPr>
                <p:nvPr/>
              </p:nvSpPr>
              <p:spPr bwMode="auto">
                <a:xfrm>
                  <a:off x="1440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" name="AutoShape 335"/>
                <p:cNvSpPr>
                  <a:spLocks noChangeAspect="1" noChangeArrowheads="1"/>
                </p:cNvSpPr>
                <p:nvPr/>
              </p:nvSpPr>
              <p:spPr bwMode="auto">
                <a:xfrm>
                  <a:off x="1776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8" name="AutoShape 336"/>
                <p:cNvSpPr>
                  <a:spLocks noChangeAspect="1" noChangeArrowheads="1"/>
                </p:cNvSpPr>
                <p:nvPr/>
              </p:nvSpPr>
              <p:spPr bwMode="auto">
                <a:xfrm>
                  <a:off x="2112" y="2928"/>
                  <a:ext cx="336" cy="96"/>
                </a:xfrm>
                <a:prstGeom prst="flowChartPunchedTape">
                  <a:avLst/>
                </a:pr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3" name="AutoShape 337"/>
          <p:cNvSpPr>
            <a:spLocks noChangeAspect="1" noChangeArrowheads="1"/>
          </p:cNvSpPr>
          <p:nvPr/>
        </p:nvSpPr>
        <p:spPr bwMode="auto">
          <a:xfrm>
            <a:off x="5691188" y="2349500"/>
            <a:ext cx="555625" cy="1911350"/>
          </a:xfrm>
          <a:prstGeom prst="flowChartAlternateProcess">
            <a:avLst/>
          </a:prstGeom>
          <a:solidFill>
            <a:srgbClr val="00B0F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AutoShape 338"/>
          <p:cNvSpPr>
            <a:spLocks noChangeAspect="1" noChangeArrowheads="1"/>
          </p:cNvSpPr>
          <p:nvPr/>
        </p:nvSpPr>
        <p:spPr bwMode="auto">
          <a:xfrm>
            <a:off x="3222625" y="2349500"/>
            <a:ext cx="1992313" cy="1911350"/>
          </a:xfrm>
          <a:prstGeom prst="flowChartAlternateProcess">
            <a:avLst/>
          </a:prstGeom>
          <a:solidFill>
            <a:srgbClr val="00B0F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AutoShape 339"/>
          <p:cNvSpPr>
            <a:spLocks noChangeAspect="1" noChangeArrowheads="1"/>
          </p:cNvSpPr>
          <p:nvPr/>
        </p:nvSpPr>
        <p:spPr bwMode="auto">
          <a:xfrm>
            <a:off x="4183063" y="2349500"/>
            <a:ext cx="238125" cy="381000"/>
          </a:xfrm>
          <a:prstGeom prst="flowChartMerg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Oval 340"/>
          <p:cNvSpPr>
            <a:spLocks noChangeAspect="1" noChangeArrowheads="1"/>
          </p:cNvSpPr>
          <p:nvPr/>
        </p:nvSpPr>
        <p:spPr bwMode="auto">
          <a:xfrm>
            <a:off x="4579938" y="2254250"/>
            <a:ext cx="476250" cy="3810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341"/>
          <p:cNvSpPr>
            <a:spLocks noChangeAspect="1" noChangeArrowheads="1"/>
          </p:cNvSpPr>
          <p:nvPr/>
        </p:nvSpPr>
        <p:spPr bwMode="auto">
          <a:xfrm>
            <a:off x="4897438" y="3303588"/>
            <a:ext cx="3175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Rectangle 342"/>
          <p:cNvSpPr>
            <a:spLocks noChangeAspect="1" noChangeArrowheads="1"/>
          </p:cNvSpPr>
          <p:nvPr/>
        </p:nvSpPr>
        <p:spPr bwMode="auto">
          <a:xfrm>
            <a:off x="5691188" y="2468563"/>
            <a:ext cx="15875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9" name="AutoShape 344"/>
          <p:cNvSpPr>
            <a:spLocks noChangeAspect="1" noChangeArrowheads="1"/>
          </p:cNvSpPr>
          <p:nvPr/>
        </p:nvSpPr>
        <p:spPr bwMode="auto">
          <a:xfrm flipV="1">
            <a:off x="3984625" y="2347913"/>
            <a:ext cx="436563" cy="319087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0000FF">
                  <a:gamma/>
                  <a:shade val="46275"/>
                  <a:invGamma/>
                </a:srgbClr>
              </a:gs>
              <a:gs pos="100000">
                <a:srgbClr val="0000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0" name="Text Box 364"/>
          <p:cNvSpPr txBox="1">
            <a:spLocks noChangeArrowheads="1"/>
          </p:cNvSpPr>
          <p:nvPr/>
        </p:nvSpPr>
        <p:spPr bwMode="auto">
          <a:xfrm>
            <a:off x="1143000" y="4114800"/>
            <a:ext cx="1225550" cy="4016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it-IT" sz="1200" i="1">
                <a:solidFill>
                  <a:schemeClr val="bg1"/>
                </a:solidFill>
              </a:rPr>
              <a:t>Intracell.</a:t>
            </a:r>
          </a:p>
        </p:txBody>
      </p:sp>
      <p:sp>
        <p:nvSpPr>
          <p:cNvPr id="341" name="Text Box 370"/>
          <p:cNvSpPr txBox="1">
            <a:spLocks noChangeArrowheads="1"/>
          </p:cNvSpPr>
          <p:nvPr/>
        </p:nvSpPr>
        <p:spPr bwMode="auto">
          <a:xfrm>
            <a:off x="1143000" y="2057400"/>
            <a:ext cx="1255713" cy="4032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it-IT" sz="1200" i="1">
                <a:solidFill>
                  <a:schemeClr val="bg1"/>
                </a:solidFill>
              </a:rPr>
              <a:t>Extracell.</a:t>
            </a:r>
          </a:p>
        </p:txBody>
      </p:sp>
      <p:grpSp>
        <p:nvGrpSpPr>
          <p:cNvPr id="342" name="Group 409"/>
          <p:cNvGrpSpPr>
            <a:grpSpLocks/>
          </p:cNvGrpSpPr>
          <p:nvPr/>
        </p:nvGrpSpPr>
        <p:grpSpPr bwMode="auto">
          <a:xfrm>
            <a:off x="3956050" y="2362200"/>
            <a:ext cx="1774825" cy="2611438"/>
            <a:chOff x="2492" y="1488"/>
            <a:chExt cx="1118" cy="1645"/>
          </a:xfrm>
        </p:grpSpPr>
        <p:grpSp>
          <p:nvGrpSpPr>
            <p:cNvPr id="343" name="Group 400"/>
            <p:cNvGrpSpPr>
              <a:grpSpLocks/>
            </p:cNvGrpSpPr>
            <p:nvPr/>
          </p:nvGrpSpPr>
          <p:grpSpPr bwMode="auto">
            <a:xfrm>
              <a:off x="3182" y="1488"/>
              <a:ext cx="428" cy="1645"/>
              <a:chOff x="2880" y="1488"/>
              <a:chExt cx="428" cy="1645"/>
            </a:xfrm>
          </p:grpSpPr>
          <p:sp>
            <p:nvSpPr>
              <p:cNvPr id="347" name="Text Box 348"/>
              <p:cNvSpPr txBox="1">
                <a:spLocks noChangeArrowheads="1"/>
              </p:cNvSpPr>
              <p:nvPr/>
            </p:nvSpPr>
            <p:spPr bwMode="auto">
              <a:xfrm>
                <a:off x="2880" y="2880"/>
                <a:ext cx="428" cy="25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</a:pPr>
                <a:r>
                  <a:rPr lang="it-IT" b="1" dirty="0"/>
                  <a:t>Cl</a:t>
                </a:r>
                <a:r>
                  <a:rPr lang="it-IT" b="1" baseline="30000" dirty="0"/>
                  <a:t>-</a:t>
                </a:r>
                <a:endParaRPr lang="it-IT" b="1" dirty="0"/>
              </a:p>
            </p:txBody>
          </p:sp>
          <p:sp>
            <p:nvSpPr>
              <p:cNvPr id="348" name="Line 355"/>
              <p:cNvSpPr>
                <a:spLocks noChangeShapeType="1"/>
              </p:cNvSpPr>
              <p:nvPr/>
            </p:nvSpPr>
            <p:spPr bwMode="auto">
              <a:xfrm>
                <a:off x="3092" y="1488"/>
                <a:ext cx="0" cy="135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44" name="Group 371"/>
            <p:cNvGrpSpPr>
              <a:grpSpLocks/>
            </p:cNvGrpSpPr>
            <p:nvPr/>
          </p:nvGrpSpPr>
          <p:grpSpPr bwMode="auto">
            <a:xfrm>
              <a:off x="2492" y="1721"/>
              <a:ext cx="788" cy="368"/>
              <a:chOff x="2692" y="3129"/>
              <a:chExt cx="525" cy="245"/>
            </a:xfrm>
          </p:grpSpPr>
          <p:sp>
            <p:nvSpPr>
              <p:cNvPr id="345" name="AutoShape 372"/>
              <p:cNvSpPr>
                <a:spLocks noChangeArrowheads="1"/>
              </p:cNvSpPr>
              <p:nvPr/>
            </p:nvSpPr>
            <p:spPr bwMode="auto">
              <a:xfrm flipV="1">
                <a:off x="3024" y="3129"/>
                <a:ext cx="193" cy="231"/>
              </a:xfrm>
              <a:custGeom>
                <a:avLst/>
                <a:gdLst>
                  <a:gd name="G0" fmla="+- 14220 0 0"/>
                  <a:gd name="G1" fmla="+- 4050 0 0"/>
                  <a:gd name="G2" fmla="+- 12158 0 4050"/>
                  <a:gd name="G3" fmla="+- G2 0 4050"/>
                  <a:gd name="G4" fmla="*/ G3 32768 32059"/>
                  <a:gd name="G5" fmla="*/ G4 1 2"/>
                  <a:gd name="G6" fmla="+- 21600 0 14220"/>
                  <a:gd name="G7" fmla="*/ G6 4050 6079"/>
                  <a:gd name="G8" fmla="+- G7 14220 0"/>
                  <a:gd name="T0" fmla="*/ 14220 w 21600"/>
                  <a:gd name="T1" fmla="*/ 0 h 21600"/>
                  <a:gd name="T2" fmla="*/ 14220 w 21600"/>
                  <a:gd name="T3" fmla="*/ 12158 h 21600"/>
                  <a:gd name="T4" fmla="*/ 2074 w 21600"/>
                  <a:gd name="T5" fmla="*/ 21600 h 21600"/>
                  <a:gd name="T6" fmla="*/ 21600 w 21600"/>
                  <a:gd name="T7" fmla="*/ 6079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27 w 21600"/>
                  <a:gd name="T13" fmla="*/ G1 h 21600"/>
                  <a:gd name="T14" fmla="*/ G8 w 21600"/>
                  <a:gd name="T15" fmla="*/ G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4220" y="0"/>
                    </a:lnTo>
                    <a:lnTo>
                      <a:pt x="14220" y="4050"/>
                    </a:lnTo>
                    <a:lnTo>
                      <a:pt x="12427" y="4050"/>
                    </a:lnTo>
                    <a:cubicBezTo>
                      <a:pt x="5564" y="4050"/>
                      <a:pt x="0" y="7680"/>
                      <a:pt x="0" y="12158"/>
                    </a:cubicBezTo>
                    <a:lnTo>
                      <a:pt x="0" y="21600"/>
                    </a:lnTo>
                    <a:lnTo>
                      <a:pt x="4148" y="21600"/>
                    </a:lnTo>
                    <a:lnTo>
                      <a:pt x="4148" y="12158"/>
                    </a:lnTo>
                    <a:cubicBezTo>
                      <a:pt x="4148" y="9921"/>
                      <a:pt x="7855" y="8108"/>
                      <a:pt x="12427" y="8108"/>
                    </a:cubicBezTo>
                    <a:lnTo>
                      <a:pt x="14220" y="8108"/>
                    </a:lnTo>
                    <a:lnTo>
                      <a:pt x="14220" y="121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6" name="Text Box 373"/>
              <p:cNvSpPr txBox="1">
                <a:spLocks noChangeArrowheads="1"/>
              </p:cNvSpPr>
              <p:nvPr/>
            </p:nvSpPr>
            <p:spPr bwMode="auto">
              <a:xfrm>
                <a:off x="2692" y="3216"/>
                <a:ext cx="471" cy="15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</a:pPr>
                <a:r>
                  <a:rPr lang="it-IT" sz="1400" b="1"/>
                  <a:t>Apertura</a:t>
                </a:r>
                <a:endParaRPr lang="it-IT" sz="900" b="1"/>
              </a:p>
            </p:txBody>
          </p:sp>
        </p:grpSp>
      </p:grpSp>
      <p:sp>
        <p:nvSpPr>
          <p:cNvPr id="349" name="AutoShape 389"/>
          <p:cNvSpPr>
            <a:spLocks noChangeArrowheads="1"/>
          </p:cNvSpPr>
          <p:nvPr/>
        </p:nvSpPr>
        <p:spPr bwMode="auto">
          <a:xfrm rot="16169268">
            <a:off x="3472657" y="2337594"/>
            <a:ext cx="411162" cy="304800"/>
          </a:xfrm>
          <a:prstGeom prst="moon">
            <a:avLst>
              <a:gd name="adj" fmla="val 87500"/>
            </a:avLst>
          </a:prstGeom>
          <a:gradFill rotWithShape="0">
            <a:gsLst>
              <a:gs pos="0">
                <a:srgbClr val="0000FF">
                  <a:gamma/>
                  <a:shade val="46275"/>
                  <a:invGamma/>
                </a:srgbClr>
              </a:gs>
              <a:gs pos="100000">
                <a:srgbClr val="0000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0" name="Rectangle 390"/>
          <p:cNvSpPr>
            <a:spLocks noChangeArrowheads="1"/>
          </p:cNvSpPr>
          <p:nvPr/>
        </p:nvSpPr>
        <p:spPr bwMode="auto">
          <a:xfrm>
            <a:off x="4594225" y="2286000"/>
            <a:ext cx="381000" cy="3048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46275"/>
                  <a:invGamma/>
                </a:srgbClr>
              </a:gs>
              <a:gs pos="100000">
                <a:srgbClr val="0000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51" name="Group 399"/>
          <p:cNvGrpSpPr>
            <a:grpSpLocks/>
          </p:cNvGrpSpPr>
          <p:nvPr/>
        </p:nvGrpSpPr>
        <p:grpSpPr bwMode="auto">
          <a:xfrm>
            <a:off x="4670425" y="1579563"/>
            <a:ext cx="914400" cy="630237"/>
            <a:chOff x="2640" y="995"/>
            <a:chExt cx="576" cy="397"/>
          </a:xfrm>
        </p:grpSpPr>
        <p:sp>
          <p:nvSpPr>
            <p:cNvPr id="352" name="Text Box 349"/>
            <p:cNvSpPr txBox="1">
              <a:spLocks noChangeArrowheads="1"/>
            </p:cNvSpPr>
            <p:nvPr/>
          </p:nvSpPr>
          <p:spPr bwMode="auto">
            <a:xfrm>
              <a:off x="2887" y="995"/>
              <a:ext cx="329" cy="253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r>
                <a:rPr lang="it-IT" sz="1400" b="1" dirty="0"/>
                <a:t>GABA</a:t>
              </a:r>
            </a:p>
          </p:txBody>
        </p:sp>
        <p:grpSp>
          <p:nvGrpSpPr>
            <p:cNvPr id="353" name="Group 398"/>
            <p:cNvGrpSpPr>
              <a:grpSpLocks/>
            </p:cNvGrpSpPr>
            <p:nvPr/>
          </p:nvGrpSpPr>
          <p:grpSpPr bwMode="auto">
            <a:xfrm>
              <a:off x="2640" y="1056"/>
              <a:ext cx="240" cy="336"/>
              <a:chOff x="2640" y="1056"/>
              <a:chExt cx="240" cy="336"/>
            </a:xfrm>
          </p:grpSpPr>
          <p:sp>
            <p:nvSpPr>
              <p:cNvPr id="354" name="Rectangle 391"/>
              <p:cNvSpPr>
                <a:spLocks noChangeArrowheads="1"/>
              </p:cNvSpPr>
              <p:nvPr/>
            </p:nvSpPr>
            <p:spPr bwMode="auto">
              <a:xfrm>
                <a:off x="2640" y="1200"/>
                <a:ext cx="240" cy="192"/>
              </a:xfrm>
              <a:prstGeom prst="rect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99CC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99CCFF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5" name="AutoShape 392"/>
              <p:cNvSpPr>
                <a:spLocks noChangeArrowheads="1"/>
              </p:cNvSpPr>
              <p:nvPr/>
            </p:nvSpPr>
            <p:spPr bwMode="auto">
              <a:xfrm>
                <a:off x="2640" y="1056"/>
                <a:ext cx="240" cy="144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56" name="Group 410"/>
          <p:cNvGrpSpPr>
            <a:grpSpLocks/>
          </p:cNvGrpSpPr>
          <p:nvPr/>
        </p:nvGrpSpPr>
        <p:grpSpPr bwMode="auto">
          <a:xfrm>
            <a:off x="3222625" y="1219200"/>
            <a:ext cx="1208088" cy="1173163"/>
            <a:chOff x="2030" y="768"/>
            <a:chExt cx="761" cy="739"/>
          </a:xfrm>
        </p:grpSpPr>
        <p:grpSp>
          <p:nvGrpSpPr>
            <p:cNvPr id="357" name="Group 407"/>
            <p:cNvGrpSpPr>
              <a:grpSpLocks/>
            </p:cNvGrpSpPr>
            <p:nvPr/>
          </p:nvGrpSpPr>
          <p:grpSpPr bwMode="auto">
            <a:xfrm>
              <a:off x="2462" y="768"/>
              <a:ext cx="329" cy="441"/>
              <a:chOff x="2160" y="768"/>
              <a:chExt cx="329" cy="441"/>
            </a:xfrm>
          </p:grpSpPr>
          <p:sp>
            <p:nvSpPr>
              <p:cNvPr id="361" name="AutoShape 394"/>
              <p:cNvSpPr>
                <a:spLocks noChangeAspect="1" noChangeArrowheads="1"/>
              </p:cNvSpPr>
              <p:nvPr/>
            </p:nvSpPr>
            <p:spPr bwMode="auto">
              <a:xfrm flipV="1">
                <a:off x="2208" y="1008"/>
                <a:ext cx="275" cy="201"/>
              </a:xfrm>
              <a:prstGeom prst="triangle">
                <a:avLst>
                  <a:gd name="adj" fmla="val 50000"/>
                </a:avLst>
              </a:prstGeom>
              <a:solidFill>
                <a:srgbClr val="FF00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FF0066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2" name="Text Box 396"/>
              <p:cNvSpPr txBox="1">
                <a:spLocks noChangeArrowheads="1"/>
              </p:cNvSpPr>
              <p:nvPr/>
            </p:nvSpPr>
            <p:spPr bwMode="auto">
              <a:xfrm>
                <a:off x="2160" y="768"/>
                <a:ext cx="329" cy="25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/>
                  <a:t>Benzodiazepina</a:t>
                </a:r>
              </a:p>
            </p:txBody>
          </p:sp>
        </p:grpSp>
        <p:grpSp>
          <p:nvGrpSpPr>
            <p:cNvPr id="358" name="Group 406"/>
            <p:cNvGrpSpPr>
              <a:grpSpLocks/>
            </p:cNvGrpSpPr>
            <p:nvPr/>
          </p:nvGrpSpPr>
          <p:grpSpPr bwMode="auto">
            <a:xfrm>
              <a:off x="2030" y="1056"/>
              <a:ext cx="384" cy="451"/>
              <a:chOff x="1728" y="1056"/>
              <a:chExt cx="384" cy="451"/>
            </a:xfrm>
          </p:grpSpPr>
          <p:sp>
            <p:nvSpPr>
              <p:cNvPr id="359" name="AutoShape 395"/>
              <p:cNvSpPr>
                <a:spLocks noChangeArrowheads="1"/>
              </p:cNvSpPr>
              <p:nvPr/>
            </p:nvSpPr>
            <p:spPr bwMode="auto">
              <a:xfrm rot="-5430732">
                <a:off x="1886" y="1282"/>
                <a:ext cx="259" cy="192"/>
              </a:xfrm>
              <a:prstGeom prst="moon">
                <a:avLst>
                  <a:gd name="adj" fmla="val 87500"/>
                </a:avLst>
              </a:prstGeom>
              <a:solidFill>
                <a:srgbClr val="FF66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FF66FF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" name="Text Box 397"/>
              <p:cNvSpPr txBox="1">
                <a:spLocks noChangeArrowheads="1"/>
              </p:cNvSpPr>
              <p:nvPr/>
            </p:nvSpPr>
            <p:spPr bwMode="auto">
              <a:xfrm>
                <a:off x="1728" y="1056"/>
                <a:ext cx="329" cy="253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/>
                  <a:t>Barbiturico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07448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r>
              <a:rPr lang="it-IT" dirty="0" smtClean="0"/>
              <a:t>Attivazione proteine g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5661248"/>
            <a:ext cx="8686800" cy="106694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/>
              <a:t>La morfina e gli </a:t>
            </a:r>
            <a:r>
              <a:rPr lang="it-IT" dirty="0" smtClean="0">
                <a:latin typeface="Symbol" charset="2"/>
                <a:cs typeface="Symbol" charset="2"/>
              </a:rPr>
              <a:t>a</a:t>
            </a:r>
            <a:r>
              <a:rPr lang="it-IT" dirty="0" smtClean="0"/>
              <a:t>2</a:t>
            </a:r>
            <a:r>
              <a:rPr lang="it-IT" dirty="0"/>
              <a:t>-agonisti attivano le rispettive proteine </a:t>
            </a:r>
            <a:r>
              <a:rPr lang="it-IT" dirty="0" err="1" smtClean="0"/>
              <a:t>Gi</a:t>
            </a:r>
            <a:r>
              <a:rPr lang="it-IT" dirty="0" smtClean="0"/>
              <a:t> </a:t>
            </a:r>
            <a:r>
              <a:rPr lang="it-IT" dirty="0"/>
              <a:t>che </a:t>
            </a:r>
            <a:r>
              <a:rPr lang="it-IT" dirty="0" err="1"/>
              <a:t>iperpolarizzano</a:t>
            </a:r>
            <a:r>
              <a:rPr lang="it-IT" dirty="0"/>
              <a:t> i neuroni riducendo la concentrazione intracellulare di K</a:t>
            </a:r>
            <a:r>
              <a:rPr lang="it-IT" baseline="30000" dirty="0"/>
              <a:t>+</a:t>
            </a:r>
            <a:r>
              <a:rPr lang="it-IT" dirty="0"/>
              <a:t>. </a:t>
            </a:r>
            <a:r>
              <a:rPr lang="it-IT" dirty="0" smtClean="0"/>
              <a:t>Con conseguente effetto deprimente.</a:t>
            </a:r>
            <a:endParaRPr lang="it-IT" dirty="0"/>
          </a:p>
        </p:txBody>
      </p:sp>
      <p:pic>
        <p:nvPicPr>
          <p:cNvPr id="1066" name="Picture 10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4744"/>
            <a:ext cx="8388424" cy="433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8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8"/>
          <p:cNvGrpSpPr>
            <a:grpSpLocks/>
          </p:cNvGrpSpPr>
          <p:nvPr/>
        </p:nvGrpSpPr>
        <p:grpSpPr bwMode="auto">
          <a:xfrm>
            <a:off x="1066800" y="1556792"/>
            <a:ext cx="2514600" cy="1600200"/>
            <a:chOff x="672" y="1968"/>
            <a:chExt cx="1584" cy="1008"/>
          </a:xfrm>
        </p:grpSpPr>
        <p:sp>
          <p:nvSpPr>
            <p:cNvPr id="6" name="Rectangle 75"/>
            <p:cNvSpPr>
              <a:spLocks noChangeArrowheads="1"/>
            </p:cNvSpPr>
            <p:nvPr/>
          </p:nvSpPr>
          <p:spPr bwMode="auto">
            <a:xfrm>
              <a:off x="672" y="1968"/>
              <a:ext cx="1584" cy="100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720" y="2064"/>
              <a:ext cx="1452" cy="2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FontTx/>
                <a:buChar char="•"/>
              </a:pPr>
              <a:r>
                <a:rPr lang="it-IT" dirty="0"/>
                <a:t> Durata dell’anestesia</a:t>
              </a:r>
            </a:p>
          </p:txBody>
        </p:sp>
        <p:sp>
          <p:nvSpPr>
            <p:cNvPr id="8" name="Text Box 72"/>
            <p:cNvSpPr txBox="1">
              <a:spLocks noChangeArrowheads="1"/>
            </p:cNvSpPr>
            <p:nvPr/>
          </p:nvSpPr>
          <p:spPr bwMode="auto">
            <a:xfrm>
              <a:off x="724" y="2352"/>
              <a:ext cx="1280" cy="2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FontTx/>
                <a:buChar char="•"/>
              </a:pPr>
              <a:r>
                <a:rPr lang="it-IT" dirty="0"/>
                <a:t> Tempo di risveglio</a:t>
              </a:r>
            </a:p>
          </p:txBody>
        </p:sp>
        <p:sp>
          <p:nvSpPr>
            <p:cNvPr id="9" name="Text Box 73"/>
            <p:cNvSpPr txBox="1">
              <a:spLocks noChangeArrowheads="1"/>
            </p:cNvSpPr>
            <p:nvPr/>
          </p:nvSpPr>
          <p:spPr bwMode="auto">
            <a:xfrm>
              <a:off x="720" y="2640"/>
              <a:ext cx="1407" cy="2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FontTx/>
                <a:buChar char="•"/>
              </a:pPr>
              <a:r>
                <a:rPr lang="it-IT" dirty="0"/>
                <a:t> Modalità di risveglio</a:t>
              </a:r>
            </a:p>
          </p:txBody>
        </p:sp>
      </p:grpSp>
      <p:grpSp>
        <p:nvGrpSpPr>
          <p:cNvPr id="10" name="Group 99"/>
          <p:cNvGrpSpPr>
            <a:grpSpLocks/>
          </p:cNvGrpSpPr>
          <p:nvPr/>
        </p:nvGrpSpPr>
        <p:grpSpPr bwMode="auto">
          <a:xfrm>
            <a:off x="3657600" y="1861592"/>
            <a:ext cx="4800600" cy="990600"/>
            <a:chOff x="2304" y="2160"/>
            <a:chExt cx="3024" cy="624"/>
          </a:xfrm>
        </p:grpSpPr>
        <p:sp>
          <p:nvSpPr>
            <p:cNvPr id="11" name="AutoShape 76"/>
            <p:cNvSpPr>
              <a:spLocks noChangeArrowheads="1"/>
            </p:cNvSpPr>
            <p:nvPr/>
          </p:nvSpPr>
          <p:spPr bwMode="auto">
            <a:xfrm>
              <a:off x="2304" y="2400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solidFill>
              <a:schemeClr val="tx1"/>
            </a:solidFill>
            <a:ln>
              <a:noFill/>
            </a:ln>
            <a:effectLst>
              <a:prstShdw prst="shdw17" dist="17961" dir="2700000">
                <a:schemeClr val="tx1">
                  <a:gamma/>
                  <a:shade val="60000"/>
                  <a:invGamma/>
                </a:scheme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2" name="Group 79"/>
            <p:cNvGrpSpPr>
              <a:grpSpLocks/>
            </p:cNvGrpSpPr>
            <p:nvPr/>
          </p:nvGrpSpPr>
          <p:grpSpPr bwMode="auto">
            <a:xfrm>
              <a:off x="2880" y="2160"/>
              <a:ext cx="2448" cy="624"/>
              <a:chOff x="2880" y="2160"/>
              <a:chExt cx="2448" cy="624"/>
            </a:xfrm>
          </p:grpSpPr>
          <p:sp>
            <p:nvSpPr>
              <p:cNvPr id="13" name="AutoShape 78"/>
              <p:cNvSpPr>
                <a:spLocks noChangeArrowheads="1"/>
              </p:cNvSpPr>
              <p:nvPr/>
            </p:nvSpPr>
            <p:spPr bwMode="auto">
              <a:xfrm>
                <a:off x="2880" y="2160"/>
                <a:ext cx="2448" cy="624"/>
              </a:xfrm>
              <a:prstGeom prst="roundRect">
                <a:avLst>
                  <a:gd name="adj" fmla="val 16667"/>
                </a:avLst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Text Box 77"/>
              <p:cNvSpPr txBox="1">
                <a:spLocks noChangeArrowheads="1"/>
              </p:cNvSpPr>
              <p:nvPr/>
            </p:nvSpPr>
            <p:spPr bwMode="auto">
              <a:xfrm>
                <a:off x="2928" y="2302"/>
                <a:ext cx="2352" cy="36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600" b="1" dirty="0" smtClean="0"/>
                  <a:t>DIPENDONO DALLA SOLUBILITÀ NEL SANGUE DEL FARMACO</a:t>
                </a:r>
                <a:endParaRPr lang="it-IT" sz="1600" b="1" dirty="0"/>
              </a:p>
            </p:txBody>
          </p:sp>
        </p:grpSp>
      </p:grpSp>
      <p:sp>
        <p:nvSpPr>
          <p:cNvPr id="15" name="Text Box 77"/>
          <p:cNvSpPr txBox="1">
            <a:spLocks noChangeArrowheads="1"/>
          </p:cNvSpPr>
          <p:nvPr/>
        </p:nvSpPr>
        <p:spPr bwMode="auto">
          <a:xfrm>
            <a:off x="803932" y="4077072"/>
            <a:ext cx="7383736" cy="107721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85750" indent="-285750" algn="just">
              <a:spcBef>
                <a:spcPct val="50000"/>
              </a:spcBef>
              <a:buBlip>
                <a:blip r:embed="rId2"/>
              </a:buBlip>
            </a:pPr>
            <a:r>
              <a:rPr lang="it-IT" sz="1600" dirty="0" smtClean="0">
                <a:solidFill>
                  <a:schemeClr val="tx2"/>
                </a:solidFill>
              </a:rPr>
              <a:t>Anestetici più insolubili nel sangue: azione rapida, anestesia breve</a:t>
            </a:r>
            <a:endParaRPr lang="it-IT" sz="1600" dirty="0">
              <a:solidFill>
                <a:schemeClr val="tx2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1600" dirty="0" smtClean="0">
              <a:solidFill>
                <a:schemeClr val="tx2"/>
              </a:solidFill>
            </a:endParaRPr>
          </a:p>
          <a:p>
            <a:pPr marL="285750" indent="-285750" algn="just">
              <a:spcBef>
                <a:spcPct val="50000"/>
              </a:spcBef>
              <a:buBlip>
                <a:blip r:embed="rId2"/>
              </a:buBlip>
            </a:pPr>
            <a:r>
              <a:rPr lang="it-IT" sz="1600" dirty="0" smtClean="0">
                <a:solidFill>
                  <a:schemeClr val="tx2"/>
                </a:solidFill>
              </a:rPr>
              <a:t>Anestetici meno insolubili nel sangue: azione di media o lunga durata</a:t>
            </a:r>
          </a:p>
        </p:txBody>
      </p:sp>
    </p:spTree>
    <p:extLst>
      <p:ext uri="{BB962C8B-B14F-4D97-AF65-F5344CB8AC3E}">
        <p14:creationId xmlns:p14="http://schemas.microsoft.com/office/powerpoint/2010/main" val="3739211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Anestetici volatili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it-IT" dirty="0"/>
              <a:t>Il farmaco ideale dovrebbe avere i seguenti requisiti</a:t>
            </a:r>
            <a:r>
              <a:rPr lang="it-IT" dirty="0" smtClean="0"/>
              <a:t>:</a:t>
            </a:r>
            <a:endParaRPr lang="it-IT" dirty="0"/>
          </a:p>
          <a:p>
            <a:pPr algn="just"/>
            <a:r>
              <a:rPr lang="it-IT" dirty="0" smtClean="0"/>
              <a:t>Non </a:t>
            </a:r>
            <a:r>
              <a:rPr lang="it-IT" dirty="0"/>
              <a:t>infiammabile</a:t>
            </a:r>
          </a:p>
          <a:p>
            <a:pPr algn="just"/>
            <a:r>
              <a:rPr lang="it-IT" dirty="0" smtClean="0"/>
              <a:t>Basso </a:t>
            </a:r>
            <a:r>
              <a:rPr lang="it-IT" dirty="0"/>
              <a:t>costo</a:t>
            </a:r>
          </a:p>
          <a:p>
            <a:pPr algn="just"/>
            <a:r>
              <a:rPr lang="it-IT" dirty="0" smtClean="0"/>
              <a:t>Maneggevole</a:t>
            </a:r>
            <a:endParaRPr lang="it-IT" dirty="0"/>
          </a:p>
          <a:p>
            <a:pPr algn="just"/>
            <a:r>
              <a:rPr lang="it-IT" dirty="0" smtClean="0"/>
              <a:t>Buona </a:t>
            </a:r>
            <a:r>
              <a:rPr lang="it-IT" dirty="0"/>
              <a:t>attività miorilassante</a:t>
            </a:r>
          </a:p>
          <a:p>
            <a:pPr algn="just"/>
            <a:r>
              <a:rPr lang="it-IT" dirty="0" smtClean="0"/>
              <a:t>Breve </a:t>
            </a:r>
            <a:r>
              <a:rPr lang="it-IT" dirty="0"/>
              <a:t>periodo d'induzione</a:t>
            </a:r>
          </a:p>
          <a:p>
            <a:pPr algn="just"/>
            <a:r>
              <a:rPr lang="it-IT" dirty="0" smtClean="0"/>
              <a:t>Privo </a:t>
            </a:r>
            <a:r>
              <a:rPr lang="it-IT" dirty="0"/>
              <a:t>di effetti sul miocardio e sul respiro a </a:t>
            </a:r>
            <a:r>
              <a:rPr lang="it-IT" dirty="0" smtClean="0"/>
              <a:t>dosi anestetiche</a:t>
            </a:r>
            <a:endParaRPr lang="it-IT" dirty="0"/>
          </a:p>
          <a:p>
            <a:pPr algn="just"/>
            <a:r>
              <a:rPr lang="it-IT" dirty="0" smtClean="0"/>
              <a:t>Chimicamente </a:t>
            </a:r>
            <a:r>
              <a:rPr lang="it-IT" dirty="0"/>
              <a:t>e metabolicamente stabile</a:t>
            </a:r>
          </a:p>
          <a:p>
            <a:pPr algn="just"/>
            <a:r>
              <a:rPr lang="it-IT" dirty="0" smtClean="0"/>
              <a:t>Sufficientemente </a:t>
            </a:r>
            <a:r>
              <a:rPr lang="it-IT" dirty="0"/>
              <a:t>potente da consentire </a:t>
            </a:r>
            <a:r>
              <a:rPr lang="it-IT" dirty="0" smtClean="0"/>
              <a:t>un adeguato </a:t>
            </a:r>
            <a:r>
              <a:rPr lang="it-IT" dirty="0"/>
              <a:t>rifornimento di O</a:t>
            </a:r>
            <a:r>
              <a:rPr lang="it-IT" baseline="-25000" dirty="0"/>
              <a:t>2</a:t>
            </a:r>
          </a:p>
          <a:p>
            <a:pPr algn="just"/>
            <a:r>
              <a:rPr lang="it-IT" dirty="0" smtClean="0"/>
              <a:t>Ampio </a:t>
            </a:r>
            <a:r>
              <a:rPr lang="it-IT" dirty="0"/>
              <a:t>margine di sicurezza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582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Anestetici volatili: farmacocinetica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036620"/>
            <a:ext cx="8686800" cy="482453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it-IT" dirty="0"/>
              <a:t>L’ effetto anestetico necessita di una data concentrazione nel </a:t>
            </a:r>
            <a:r>
              <a:rPr lang="it-IT" dirty="0" smtClean="0"/>
              <a:t>cervello.</a:t>
            </a:r>
          </a:p>
          <a:p>
            <a:pPr marL="0" indent="0" algn="just">
              <a:buNone/>
            </a:pPr>
            <a:endParaRPr lang="it-IT" dirty="0"/>
          </a:p>
          <a:p>
            <a:pPr marL="0" indent="0" algn="just">
              <a:buNone/>
            </a:pPr>
            <a:r>
              <a:rPr lang="it-IT" dirty="0"/>
              <a:t>La concentrazione di anestetico nel cervello è controllata da:</a:t>
            </a:r>
          </a:p>
          <a:p>
            <a:pPr algn="just"/>
            <a:r>
              <a:rPr lang="it-IT" dirty="0"/>
              <a:t>Ventilazione polmonare e concentrazione di gas inalato</a:t>
            </a:r>
          </a:p>
          <a:p>
            <a:pPr algn="just"/>
            <a:r>
              <a:rPr lang="it-IT" dirty="0"/>
              <a:t>Velocità dei flussi ematici polmonare e cerebrale</a:t>
            </a:r>
          </a:p>
          <a:p>
            <a:pPr algn="just"/>
            <a:r>
              <a:rPr lang="it-IT" dirty="0"/>
              <a:t>Solubilità del farmaco nel sangue e nei tessuti</a:t>
            </a:r>
          </a:p>
          <a:p>
            <a:pPr marL="0" indent="0" algn="just">
              <a:buNone/>
            </a:pPr>
            <a:r>
              <a:rPr lang="it-IT" dirty="0"/>
              <a:t>Il risveglio necessita della riduzione della concentrazione nel </a:t>
            </a:r>
            <a:r>
              <a:rPr lang="it-IT" dirty="0" smtClean="0"/>
              <a:t>cervello.</a:t>
            </a:r>
            <a:endParaRPr lang="it-IT" dirty="0"/>
          </a:p>
          <a:p>
            <a:pPr marL="0" indent="0" algn="just">
              <a:buNone/>
            </a:pPr>
            <a:endParaRPr lang="it-IT" dirty="0" smtClean="0"/>
          </a:p>
          <a:p>
            <a:pPr marL="0" indent="0" algn="just">
              <a:buNone/>
            </a:pPr>
            <a:r>
              <a:rPr lang="it-IT" dirty="0" smtClean="0"/>
              <a:t>Parametro </a:t>
            </a:r>
            <a:r>
              <a:rPr lang="it-IT" dirty="0"/>
              <a:t>importante: </a:t>
            </a:r>
            <a:r>
              <a:rPr lang="it-IT" b="1" u="sng" dirty="0"/>
              <a:t>coefficiente di partizione </a:t>
            </a:r>
            <a:r>
              <a:rPr lang="it-IT" b="1" u="sng" dirty="0" smtClean="0"/>
              <a:t>gas-sangue</a:t>
            </a:r>
            <a:r>
              <a:rPr lang="it-IT" b="1" u="sng" dirty="0"/>
              <a:t>/</a:t>
            </a:r>
            <a:r>
              <a:rPr lang="it-IT" b="1" u="sng" dirty="0" smtClean="0"/>
              <a:t>gas-</a:t>
            </a:r>
            <a:r>
              <a:rPr lang="it-IT" b="1" dirty="0" smtClean="0"/>
              <a:t>olio</a:t>
            </a:r>
            <a:r>
              <a:rPr lang="it-IT" dirty="0" smtClean="0"/>
              <a:t>, ovvero alla affinità che ha l’anestetico per i lipidi.</a:t>
            </a:r>
          </a:p>
          <a:p>
            <a:pPr marL="0" indent="0" algn="just">
              <a:buNone/>
            </a:pPr>
            <a:endParaRPr lang="it-IT" b="1" u="sng" dirty="0" smtClean="0"/>
          </a:p>
          <a:p>
            <a:pPr marL="0" indent="0" algn="just">
              <a:buNone/>
            </a:pPr>
            <a:r>
              <a:rPr lang="it-IT" b="1" u="sng" dirty="0" smtClean="0"/>
              <a:t>MAC (concentrazione alveolare minima)</a:t>
            </a:r>
            <a:r>
              <a:rPr lang="it-IT" dirty="0" smtClean="0"/>
              <a:t>:Concentrazione </a:t>
            </a:r>
            <a:r>
              <a:rPr lang="it-IT" dirty="0"/>
              <a:t>di anestetico ad 1 atm che deve essere presente negli alveoli per produrre immobilità nel 50% dei pazienti sottoposti ad una incisione </a:t>
            </a:r>
            <a:r>
              <a:rPr lang="it-IT" dirty="0" smtClean="0"/>
              <a:t>chirurgica. Anestetici </a:t>
            </a:r>
            <a:r>
              <a:rPr lang="it-IT" dirty="0"/>
              <a:t>usati in associazione : effetto </a:t>
            </a:r>
            <a:r>
              <a:rPr lang="it-IT" dirty="0" smtClean="0"/>
              <a:t>additivo.</a:t>
            </a:r>
            <a:endParaRPr lang="it-IT" dirty="0"/>
          </a:p>
        </p:txBody>
      </p:sp>
      <p:sp>
        <p:nvSpPr>
          <p:cNvPr id="4" name="Rettangolo arrotondato 3"/>
          <p:cNvSpPr/>
          <p:nvPr/>
        </p:nvSpPr>
        <p:spPr>
          <a:xfrm>
            <a:off x="7179246" y="1196752"/>
            <a:ext cx="1857375" cy="79216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4893246" y="1196752"/>
            <a:ext cx="1857375" cy="79216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arrotondato 5"/>
          <p:cNvSpPr/>
          <p:nvPr/>
        </p:nvSpPr>
        <p:spPr>
          <a:xfrm>
            <a:off x="2535808" y="1196752"/>
            <a:ext cx="1857375" cy="79216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Rettangolo arrotondato 6"/>
          <p:cNvSpPr/>
          <p:nvPr/>
        </p:nvSpPr>
        <p:spPr>
          <a:xfrm>
            <a:off x="35496" y="1196752"/>
            <a:ext cx="1857375" cy="79216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CasellaDiTesto 7"/>
          <p:cNvSpPr txBox="1"/>
          <p:nvPr/>
        </p:nvSpPr>
        <p:spPr bwMode="auto">
          <a:xfrm>
            <a:off x="106933" y="1238027"/>
            <a:ext cx="18573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latin typeface="+mn-lt"/>
              </a:rPr>
              <a:t>Gas inalato ed espirato</a:t>
            </a:r>
          </a:p>
        </p:txBody>
      </p:sp>
      <p:sp>
        <p:nvSpPr>
          <p:cNvPr id="9" name="CasellaDiTesto 8"/>
          <p:cNvSpPr txBox="1"/>
          <p:nvPr/>
        </p:nvSpPr>
        <p:spPr bwMode="auto">
          <a:xfrm>
            <a:off x="2511996" y="1392015"/>
            <a:ext cx="18573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latin typeface="+mn-lt"/>
              </a:rPr>
              <a:t>Alveoli</a:t>
            </a:r>
          </a:p>
        </p:txBody>
      </p:sp>
      <p:sp>
        <p:nvSpPr>
          <p:cNvPr id="10" name="CasellaDiTesto 9"/>
          <p:cNvSpPr txBox="1"/>
          <p:nvPr/>
        </p:nvSpPr>
        <p:spPr bwMode="auto">
          <a:xfrm>
            <a:off x="4845621" y="1392015"/>
            <a:ext cx="18573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latin typeface="+mn-lt"/>
              </a:rPr>
              <a:t>Sangue</a:t>
            </a:r>
          </a:p>
        </p:txBody>
      </p:sp>
      <p:sp>
        <p:nvSpPr>
          <p:cNvPr id="11" name="CasellaDiTesto 10"/>
          <p:cNvSpPr txBox="1"/>
          <p:nvPr/>
        </p:nvSpPr>
        <p:spPr bwMode="auto">
          <a:xfrm>
            <a:off x="7250683" y="1238027"/>
            <a:ext cx="18573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latin typeface="+mn-lt"/>
              </a:rPr>
              <a:t>Tessuti</a:t>
            </a:r>
          </a:p>
          <a:p>
            <a:pPr algn="ctr">
              <a:defRPr/>
            </a:pPr>
            <a:r>
              <a:rPr lang="it-IT" sz="2000" b="1" dirty="0">
                <a:latin typeface="+mn-lt"/>
              </a:rPr>
              <a:t>(encefalo)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387100"/>
              </p:ext>
            </p:extLst>
          </p:nvPr>
        </p:nvGraphicFramePr>
        <p:xfrm>
          <a:off x="2096071" y="1409477"/>
          <a:ext cx="357187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3" name="CS ChemDraw Drawing" r:id="rId3" imgW="762000" imgH="203200" progId="">
                  <p:embed/>
                </p:oleObj>
              </mc:Choice>
              <mc:Fallback>
                <p:oleObj name="CS ChemDraw Drawing" r:id="rId3" imgW="762000" imgH="203200" progId="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6071" y="1409477"/>
                        <a:ext cx="357187" cy="36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8075908"/>
              </p:ext>
            </p:extLst>
          </p:nvPr>
        </p:nvGraphicFramePr>
        <p:xfrm>
          <a:off x="6834758" y="1409477"/>
          <a:ext cx="357188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4" name="CS ChemDraw Drawing" r:id="rId5" imgW="762000" imgH="203200" progId="">
                  <p:embed/>
                </p:oleObj>
              </mc:Choice>
              <mc:Fallback>
                <p:oleObj name="CS ChemDraw Drawing" r:id="rId5" imgW="762000" imgH="203200" progId="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758" y="1409477"/>
                        <a:ext cx="357188" cy="36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1693735"/>
              </p:ext>
            </p:extLst>
          </p:nvPr>
        </p:nvGraphicFramePr>
        <p:xfrm>
          <a:off x="4429696" y="1409477"/>
          <a:ext cx="357187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5" name="CS ChemDraw Drawing" r:id="rId6" imgW="762000" imgH="203200" progId="">
                  <p:embed/>
                </p:oleObj>
              </mc:Choice>
              <mc:Fallback>
                <p:oleObj name="CS ChemDraw Drawing" r:id="rId6" imgW="762000" imgH="203200" progId="">
                  <p:embed/>
                  <p:pic>
                    <p:nvPicPr>
                      <p:cNvPr id="0" name="Picture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696" y="1409477"/>
                        <a:ext cx="357187" cy="36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5638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dirty="0" smtClean="0"/>
              <a:t>Idrocarburi non alogenati. </a:t>
            </a:r>
            <a:r>
              <a:rPr lang="it-IT" sz="2000" dirty="0" smtClean="0"/>
              <a:t>L’attività anestetica è funzione della lunghezza della catena. Il ciclopropano è l’unico impiegato clinicamente ma, a causa della sua facile esplosività, viene sostituito con anestetici più sicuri.</a:t>
            </a:r>
          </a:p>
          <a:p>
            <a:pPr algn="just"/>
            <a:r>
              <a:rPr lang="it-IT" dirty="0" smtClean="0"/>
              <a:t>Eteri.</a:t>
            </a:r>
            <a:r>
              <a:rPr lang="it-IT" sz="2000" dirty="0" smtClean="0"/>
              <a:t> L’introduzione di </a:t>
            </a:r>
            <a:r>
              <a:rPr lang="it-IT" sz="2000" dirty="0"/>
              <a:t>una insaturazione ne aumenta </a:t>
            </a:r>
            <a:r>
              <a:rPr lang="it-IT" sz="2000" dirty="0" smtClean="0"/>
              <a:t>la potenza </a:t>
            </a:r>
            <a:r>
              <a:rPr lang="it-IT" sz="2000" dirty="0"/>
              <a:t>ed abbrevia l'induzione ed il risveglio. </a:t>
            </a:r>
            <a:r>
              <a:rPr lang="it-IT" sz="2000" dirty="0" smtClean="0"/>
              <a:t>Però</a:t>
            </a:r>
            <a:r>
              <a:rPr lang="it-IT" sz="2000" dirty="0"/>
              <a:t>	ne  riduce  la  stabilità  chimica  e  ne  accresce  </a:t>
            </a:r>
            <a:r>
              <a:rPr lang="it-IT" sz="2000" dirty="0" smtClean="0"/>
              <a:t>la tossicità. Per </a:t>
            </a:r>
            <a:r>
              <a:rPr lang="it-IT" sz="2000" dirty="0"/>
              <a:t>queste ragioni solo l'etere etilico conserva </a:t>
            </a:r>
            <a:r>
              <a:rPr lang="it-IT" sz="2000" dirty="0" smtClean="0"/>
              <a:t>una posizione </a:t>
            </a:r>
            <a:r>
              <a:rPr lang="it-IT" sz="2000" dirty="0"/>
              <a:t>preminente in anestesiologia</a:t>
            </a:r>
            <a:r>
              <a:rPr lang="it-IT" sz="2000" dirty="0" smtClean="0"/>
              <a:t>.</a:t>
            </a:r>
          </a:p>
          <a:p>
            <a:pPr algn="just"/>
            <a:r>
              <a:rPr lang="it-IT" dirty="0"/>
              <a:t>Composti </a:t>
            </a:r>
            <a:r>
              <a:rPr lang="it-IT" dirty="0" smtClean="0"/>
              <a:t>alogenati. </a:t>
            </a:r>
            <a:r>
              <a:rPr lang="it-IT" sz="2000" dirty="0" smtClean="0"/>
              <a:t>Il </a:t>
            </a:r>
            <a:r>
              <a:rPr lang="it-IT" sz="2000" dirty="0"/>
              <a:t>Cloroformio è stato il primo composto </a:t>
            </a:r>
            <a:r>
              <a:rPr lang="it-IT" sz="2000" dirty="0" smtClean="0"/>
              <a:t>alogenato ad   </a:t>
            </a:r>
            <a:r>
              <a:rPr lang="it-IT" sz="2000" dirty="0"/>
              <a:t>essere   utilizzato   (1847).   Purtroppo   </a:t>
            </a:r>
            <a:r>
              <a:rPr lang="it-IT" sz="2000" dirty="0" smtClean="0"/>
              <a:t>molti composti   </a:t>
            </a:r>
            <a:r>
              <a:rPr lang="it-IT" sz="2000" dirty="0"/>
              <a:t>alogenati   presentano   </a:t>
            </a:r>
            <a:r>
              <a:rPr lang="it-IT" sz="2000" dirty="0" smtClean="0"/>
              <a:t>epatotossicità causano </a:t>
            </a:r>
            <a:r>
              <a:rPr lang="it-IT" sz="2000" dirty="0"/>
              <a:t>aritmie (questo è particolarmente vero per </a:t>
            </a:r>
            <a:r>
              <a:rPr lang="it-IT" sz="2000" dirty="0" smtClean="0"/>
              <a:t>i composti </a:t>
            </a:r>
            <a:r>
              <a:rPr lang="it-IT" sz="2000" dirty="0"/>
              <a:t>clorurati e bromurati</a:t>
            </a:r>
            <a:r>
              <a:rPr lang="it-IT" sz="2000" dirty="0" smtClean="0"/>
              <a:t>). Gli </a:t>
            </a:r>
            <a:r>
              <a:rPr lang="it-IT" sz="2000" dirty="0"/>
              <a:t>anestetici più recenti di questo gruppo sono </a:t>
            </a:r>
            <a:r>
              <a:rPr lang="it-IT" sz="2000" dirty="0" smtClean="0"/>
              <a:t>gli eteri </a:t>
            </a:r>
            <a:r>
              <a:rPr lang="it-IT" sz="2000" dirty="0"/>
              <a:t>e gli idrocarburi </a:t>
            </a:r>
            <a:r>
              <a:rPr lang="it-IT" sz="2000" dirty="0" err="1" smtClean="0"/>
              <a:t>florurati</a:t>
            </a:r>
            <a:r>
              <a:rPr lang="it-IT" sz="2000" dirty="0" smtClean="0"/>
              <a:t> (</a:t>
            </a:r>
            <a:r>
              <a:rPr lang="it-IT" sz="2000" dirty="0" err="1" smtClean="0"/>
              <a:t>alotano</a:t>
            </a:r>
            <a:r>
              <a:rPr lang="it-IT" sz="2000" dirty="0" smtClean="0"/>
              <a:t>, </a:t>
            </a:r>
            <a:r>
              <a:rPr lang="it-IT" sz="2000" dirty="0" err="1" smtClean="0"/>
              <a:t>isoflurano</a:t>
            </a:r>
            <a:r>
              <a:rPr lang="it-IT" sz="2000" dirty="0" smtClean="0"/>
              <a:t>, </a:t>
            </a:r>
            <a:r>
              <a:rPr lang="it-IT" sz="2000" dirty="0" err="1" smtClean="0"/>
              <a:t>enflurano</a:t>
            </a:r>
            <a:r>
              <a:rPr lang="it-IT" sz="2000" dirty="0" smtClean="0"/>
              <a:t>, ecc.).</a:t>
            </a:r>
            <a:endParaRPr lang="it-IT" sz="2000" dirty="0"/>
          </a:p>
          <a:p>
            <a:pPr algn="just"/>
            <a:endParaRPr lang="it-IT" sz="2000" dirty="0"/>
          </a:p>
          <a:p>
            <a:endParaRPr lang="en-US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Anestetici volatili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179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Anestetici volatili</a:t>
            </a:r>
            <a:endParaRPr lang="en-US" dirty="0"/>
          </a:p>
        </p:txBody>
      </p:sp>
      <p:graphicFrame>
        <p:nvGraphicFramePr>
          <p:cNvPr id="5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8101839"/>
              </p:ext>
            </p:extLst>
          </p:nvPr>
        </p:nvGraphicFramePr>
        <p:xfrm>
          <a:off x="3669237" y="4080545"/>
          <a:ext cx="1403350" cy="74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0" name="Document" r:id="rId3" imgW="1171440" imgH="619200" progId="">
                  <p:embed/>
                </p:oleObj>
              </mc:Choice>
              <mc:Fallback>
                <p:oleObj name="Document" r:id="rId3" imgW="1171440" imgH="619200" progId="">
                  <p:embed/>
                  <p:pic>
                    <p:nvPicPr>
                      <p:cNvPr id="0" name="Picture 2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237" y="4080545"/>
                        <a:ext cx="1403350" cy="741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999999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838725" y="2566741"/>
            <a:ext cx="2084387" cy="1368424"/>
            <a:chOff x="405" y="685"/>
            <a:chExt cx="1313" cy="862"/>
          </a:xfrm>
        </p:grpSpPr>
        <p:graphicFrame>
          <p:nvGraphicFramePr>
            <p:cNvPr id="28" name="Object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92432083"/>
                </p:ext>
              </p:extLst>
            </p:nvPr>
          </p:nvGraphicFramePr>
          <p:xfrm>
            <a:off x="604" y="685"/>
            <a:ext cx="884" cy="4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91" name="Document" r:id="rId5" imgW="1171440" imgH="619200" progId="">
                    <p:embed/>
                  </p:oleObj>
                </mc:Choice>
                <mc:Fallback>
                  <p:oleObj name="Document" r:id="rId5" imgW="1171440" imgH="619200" progId="">
                    <p:embed/>
                    <p:pic>
                      <p:nvPicPr>
                        <p:cNvPr id="0" name="Picture 2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4" y="685"/>
                          <a:ext cx="884" cy="4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9" name="Group 38"/>
            <p:cNvGrpSpPr>
              <a:grpSpLocks/>
            </p:cNvGrpSpPr>
            <p:nvPr/>
          </p:nvGrpSpPr>
          <p:grpSpPr bwMode="auto">
            <a:xfrm>
              <a:off x="405" y="1179"/>
              <a:ext cx="1313" cy="368"/>
              <a:chOff x="405" y="1179"/>
              <a:chExt cx="1313" cy="368"/>
            </a:xfrm>
          </p:grpSpPr>
          <p:sp>
            <p:nvSpPr>
              <p:cNvPr id="30" name="Text Box 35"/>
              <p:cNvSpPr txBox="1">
                <a:spLocks noChangeArrowheads="1"/>
              </p:cNvSpPr>
              <p:nvPr/>
            </p:nvSpPr>
            <p:spPr bwMode="auto">
              <a:xfrm>
                <a:off x="405" y="1179"/>
                <a:ext cx="1167" cy="36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 err="1"/>
                  <a:t>Desflurano</a:t>
                </a:r>
                <a:r>
                  <a:rPr lang="it-IT" sz="1400" b="1" dirty="0"/>
                  <a:t> (</a:t>
                </a:r>
                <a:r>
                  <a:rPr lang="it-IT" sz="1400" b="1" dirty="0" err="1"/>
                  <a:t>Suprane</a:t>
                </a:r>
                <a:r>
                  <a:rPr lang="it-IT" sz="1400" b="1" dirty="0"/>
                  <a:t> </a:t>
                </a:r>
                <a:r>
                  <a:rPr lang="it-IT" sz="1400" b="1" dirty="0" smtClean="0"/>
                  <a:t>)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it-IT" sz="1200" dirty="0"/>
                  <a:t>p</a:t>
                </a:r>
                <a:r>
                  <a:rPr lang="it-IT" sz="1200" dirty="0" smtClean="0"/>
                  <a:t>e 23.5°C</a:t>
                </a:r>
                <a:endParaRPr lang="it-IT" sz="1200" dirty="0"/>
              </a:p>
            </p:txBody>
          </p:sp>
          <p:sp>
            <p:nvSpPr>
              <p:cNvPr id="31" name="Text Box 36"/>
              <p:cNvSpPr txBox="1">
                <a:spLocks noChangeArrowheads="1"/>
              </p:cNvSpPr>
              <p:nvPr/>
            </p:nvSpPr>
            <p:spPr bwMode="auto">
              <a:xfrm>
                <a:off x="1488" y="1180"/>
                <a:ext cx="230" cy="16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  <a:buSzPct val="90000"/>
                  <a:buFont typeface="Symbol" pitchFamily="18" charset="2"/>
                  <a:buChar char="â"/>
                </a:pPr>
                <a:r>
                  <a:rPr lang="it-IT" baseline="30000" dirty="0"/>
                  <a:t> </a:t>
                </a:r>
              </a:p>
            </p:txBody>
          </p:sp>
        </p:grpSp>
      </p:grpSp>
      <p:grpSp>
        <p:nvGrpSpPr>
          <p:cNvPr id="7" name="Group 67"/>
          <p:cNvGrpSpPr>
            <a:grpSpLocks/>
          </p:cNvGrpSpPr>
          <p:nvPr/>
        </p:nvGrpSpPr>
        <p:grpSpPr bwMode="auto">
          <a:xfrm>
            <a:off x="3513662" y="2309566"/>
            <a:ext cx="1847850" cy="1625599"/>
            <a:chOff x="2234" y="1089"/>
            <a:chExt cx="1164" cy="1024"/>
          </a:xfrm>
        </p:grpSpPr>
        <p:grpSp>
          <p:nvGrpSpPr>
            <p:cNvPr id="24" name="Group 49"/>
            <p:cNvGrpSpPr>
              <a:grpSpLocks/>
            </p:cNvGrpSpPr>
            <p:nvPr/>
          </p:nvGrpSpPr>
          <p:grpSpPr bwMode="auto">
            <a:xfrm>
              <a:off x="2234" y="1089"/>
              <a:ext cx="1016" cy="1024"/>
              <a:chOff x="2090" y="576"/>
              <a:chExt cx="1016" cy="1024"/>
            </a:xfrm>
          </p:grpSpPr>
          <p:graphicFrame>
            <p:nvGraphicFramePr>
              <p:cNvPr id="26" name="Object 29"/>
              <p:cNvGraphicFramePr>
                <a:graphicFrameLocks noChangeAspect="1"/>
              </p:cNvGraphicFramePr>
              <p:nvPr/>
            </p:nvGraphicFramePr>
            <p:xfrm>
              <a:off x="2160" y="576"/>
              <a:ext cx="945" cy="66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392" name="Document" r:id="rId7" imgW="1247760" imgH="876240" progId="">
                      <p:embed/>
                    </p:oleObj>
                  </mc:Choice>
                  <mc:Fallback>
                    <p:oleObj name="Document" r:id="rId7" imgW="1247760" imgH="876240" progId="">
                      <p:embed/>
                      <p:pic>
                        <p:nvPicPr>
                          <p:cNvPr id="0" name="Picture 26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160" y="576"/>
                            <a:ext cx="945" cy="66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17961" dir="2700000" algn="ctr" rotWithShape="0">
                                    <a:srgbClr val="999999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7" name="Text Box 40"/>
              <p:cNvSpPr txBox="1">
                <a:spLocks noChangeArrowheads="1"/>
              </p:cNvSpPr>
              <p:nvPr/>
            </p:nvSpPr>
            <p:spPr bwMode="auto">
              <a:xfrm>
                <a:off x="2090" y="1232"/>
                <a:ext cx="1016" cy="36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 err="1"/>
                  <a:t>Enflurano</a:t>
                </a:r>
                <a:r>
                  <a:rPr lang="it-IT" sz="1400" b="1" dirty="0"/>
                  <a:t> (</a:t>
                </a:r>
                <a:r>
                  <a:rPr lang="it-IT" sz="1400" b="1" dirty="0" err="1"/>
                  <a:t>Etrane</a:t>
                </a:r>
                <a:r>
                  <a:rPr lang="it-IT" sz="1400" b="1" dirty="0"/>
                  <a:t> </a:t>
                </a:r>
                <a:r>
                  <a:rPr lang="it-IT" sz="1400" b="1" dirty="0" smtClean="0"/>
                  <a:t>)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it-IT" sz="1200" dirty="0" smtClean="0"/>
                  <a:t>pe 56.5°C</a:t>
                </a:r>
              </a:p>
            </p:txBody>
          </p:sp>
        </p:grpSp>
        <p:sp>
          <p:nvSpPr>
            <p:cNvPr id="25" name="Text Box 41"/>
            <p:cNvSpPr txBox="1">
              <a:spLocks noChangeArrowheads="1"/>
            </p:cNvSpPr>
            <p:nvPr/>
          </p:nvSpPr>
          <p:spPr bwMode="auto">
            <a:xfrm>
              <a:off x="3168" y="1746"/>
              <a:ext cx="230" cy="16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SzPct val="90000"/>
                <a:buFont typeface="Symbol" pitchFamily="18" charset="2"/>
                <a:buChar char="â"/>
              </a:pPr>
              <a:r>
                <a:rPr lang="it-IT" baseline="30000"/>
                <a:t> </a:t>
              </a:r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972075" y="4004345"/>
            <a:ext cx="1819275" cy="1512887"/>
            <a:chOff x="489" y="1776"/>
            <a:chExt cx="1146" cy="953"/>
          </a:xfrm>
        </p:grpSpPr>
        <p:graphicFrame>
          <p:nvGraphicFramePr>
            <p:cNvPr id="20" name="Object 30"/>
            <p:cNvGraphicFramePr>
              <a:graphicFrameLocks noChangeAspect="1"/>
            </p:cNvGraphicFramePr>
            <p:nvPr/>
          </p:nvGraphicFramePr>
          <p:xfrm>
            <a:off x="768" y="1776"/>
            <a:ext cx="610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93" name="Document" r:id="rId9" imgW="809640" imgH="638280" progId="">
                    <p:embed/>
                  </p:oleObj>
                </mc:Choice>
                <mc:Fallback>
                  <p:oleObj name="Document" r:id="rId9" imgW="809640" imgH="638280" progId="">
                    <p:embed/>
                    <p:pic>
                      <p:nvPicPr>
                        <p:cNvPr id="0" name="Picture 26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8" y="1776"/>
                          <a:ext cx="610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1" name="Group 50"/>
            <p:cNvGrpSpPr>
              <a:grpSpLocks/>
            </p:cNvGrpSpPr>
            <p:nvPr/>
          </p:nvGrpSpPr>
          <p:grpSpPr bwMode="auto">
            <a:xfrm>
              <a:off x="489" y="2361"/>
              <a:ext cx="1146" cy="368"/>
              <a:chOff x="572" y="2409"/>
              <a:chExt cx="1146" cy="368"/>
            </a:xfrm>
          </p:grpSpPr>
          <p:sp>
            <p:nvSpPr>
              <p:cNvPr id="22" name="Text Box 44"/>
              <p:cNvSpPr txBox="1">
                <a:spLocks noChangeArrowheads="1"/>
              </p:cNvSpPr>
              <p:nvPr/>
            </p:nvSpPr>
            <p:spPr bwMode="auto">
              <a:xfrm>
                <a:off x="572" y="2409"/>
                <a:ext cx="1042" cy="36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 lvl="0" algn="ctr">
                  <a:spcBef>
                    <a:spcPct val="50000"/>
                  </a:spcBef>
                </a:pPr>
                <a:r>
                  <a:rPr lang="it-IT" sz="1400" b="1" dirty="0" err="1"/>
                  <a:t>Alotano</a:t>
                </a:r>
                <a:r>
                  <a:rPr lang="it-IT" sz="1400" b="1" dirty="0"/>
                  <a:t> (</a:t>
                </a:r>
                <a:r>
                  <a:rPr lang="it-IT" sz="1400" b="1" dirty="0" err="1" smtClean="0"/>
                  <a:t>Fluotano</a:t>
                </a:r>
                <a:r>
                  <a:rPr lang="it-IT" sz="1400" b="1" dirty="0" smtClean="0"/>
                  <a:t> )</a:t>
                </a:r>
                <a:r>
                  <a:rPr lang="it-IT" sz="1200" dirty="0">
                    <a:solidFill>
                      <a:prstClr val="black"/>
                    </a:solidFill>
                  </a:rPr>
                  <a:t> </a:t>
                </a:r>
                <a:endParaRPr lang="it-IT" sz="1200" dirty="0" smtClean="0">
                  <a:solidFill>
                    <a:prstClr val="black"/>
                  </a:solidFill>
                </a:endParaRPr>
              </a:p>
              <a:p>
                <a:pPr lvl="0" algn="ctr">
                  <a:spcBef>
                    <a:spcPct val="50000"/>
                  </a:spcBef>
                </a:pPr>
                <a:r>
                  <a:rPr lang="it-IT" sz="1200" dirty="0" smtClean="0">
                    <a:solidFill>
                      <a:prstClr val="black"/>
                    </a:solidFill>
                  </a:rPr>
                  <a:t>pe 50.2°C</a:t>
                </a:r>
                <a:endParaRPr lang="it-IT" sz="1400" b="1" dirty="0"/>
              </a:p>
            </p:txBody>
          </p:sp>
          <p:sp>
            <p:nvSpPr>
              <p:cNvPr id="23" name="Text Box 45"/>
              <p:cNvSpPr txBox="1">
                <a:spLocks noChangeArrowheads="1"/>
              </p:cNvSpPr>
              <p:nvPr/>
            </p:nvSpPr>
            <p:spPr bwMode="auto">
              <a:xfrm>
                <a:off x="1488" y="2409"/>
                <a:ext cx="230" cy="16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  <a:buSzPct val="90000"/>
                  <a:buFont typeface="Symbol" pitchFamily="18" charset="2"/>
                  <a:buChar char="â"/>
                </a:pPr>
                <a:r>
                  <a:rPr lang="it-IT" baseline="30000"/>
                  <a:t> </a:t>
                </a:r>
              </a:p>
            </p:txBody>
          </p:sp>
        </p:grpSp>
      </p:grpSp>
      <p:grpSp>
        <p:nvGrpSpPr>
          <p:cNvPr id="9" name="Group 52"/>
          <p:cNvGrpSpPr>
            <a:grpSpLocks/>
          </p:cNvGrpSpPr>
          <p:nvPr/>
        </p:nvGrpSpPr>
        <p:grpSpPr bwMode="auto">
          <a:xfrm>
            <a:off x="3472387" y="4933032"/>
            <a:ext cx="1900237" cy="584200"/>
            <a:chOff x="2019" y="2361"/>
            <a:chExt cx="1197" cy="368"/>
          </a:xfrm>
        </p:grpSpPr>
        <p:sp>
          <p:nvSpPr>
            <p:cNvPr id="18" name="Text Box 47"/>
            <p:cNvSpPr txBox="1">
              <a:spLocks noChangeArrowheads="1"/>
            </p:cNvSpPr>
            <p:nvPr/>
          </p:nvSpPr>
          <p:spPr bwMode="auto">
            <a:xfrm>
              <a:off x="2019" y="2361"/>
              <a:ext cx="1049" cy="36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 dirty="0" err="1"/>
                <a:t>Isoflurano</a:t>
              </a:r>
              <a:r>
                <a:rPr lang="it-IT" sz="1400" b="1" dirty="0"/>
                <a:t> (Forano </a:t>
              </a:r>
              <a:r>
                <a:rPr lang="it-IT" sz="1400" b="1" dirty="0" smtClean="0"/>
                <a:t>)</a:t>
              </a:r>
            </a:p>
            <a:p>
              <a:pPr lvl="0" algn="ctr">
                <a:spcBef>
                  <a:spcPct val="50000"/>
                </a:spcBef>
              </a:pPr>
              <a:r>
                <a:rPr lang="it-IT" sz="1200" dirty="0">
                  <a:solidFill>
                    <a:prstClr val="black"/>
                  </a:solidFill>
                </a:rPr>
                <a:t>pe </a:t>
              </a:r>
              <a:r>
                <a:rPr lang="it-IT" sz="1200" dirty="0" smtClean="0">
                  <a:solidFill>
                    <a:prstClr val="black"/>
                  </a:solidFill>
                </a:rPr>
                <a:t>48.5°C</a:t>
              </a:r>
              <a:endParaRPr lang="it-IT" sz="1200" dirty="0">
                <a:solidFill>
                  <a:prstClr val="black"/>
                </a:solidFill>
              </a:endParaRPr>
            </a:p>
          </p:txBody>
        </p:sp>
        <p:sp>
          <p:nvSpPr>
            <p:cNvPr id="19" name="Text Box 48"/>
            <p:cNvSpPr txBox="1">
              <a:spLocks noChangeArrowheads="1"/>
            </p:cNvSpPr>
            <p:nvPr/>
          </p:nvSpPr>
          <p:spPr bwMode="auto">
            <a:xfrm>
              <a:off x="2986" y="2361"/>
              <a:ext cx="230" cy="16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SzPct val="90000"/>
                <a:buFont typeface="Symbol" pitchFamily="18" charset="2"/>
                <a:buChar char="â"/>
              </a:pPr>
              <a:r>
                <a:rPr lang="it-IT" baseline="30000"/>
                <a:t> </a:t>
              </a:r>
            </a:p>
          </p:txBody>
        </p:sp>
      </p:grp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5947300" y="2309566"/>
            <a:ext cx="2478087" cy="1689099"/>
            <a:chOff x="3623" y="576"/>
            <a:chExt cx="1561" cy="1064"/>
          </a:xfrm>
        </p:grpSpPr>
        <p:graphicFrame>
          <p:nvGraphicFramePr>
            <p:cNvPr id="14" name="Object 32"/>
            <p:cNvGraphicFramePr>
              <a:graphicFrameLocks noChangeAspect="1"/>
            </p:cNvGraphicFramePr>
            <p:nvPr/>
          </p:nvGraphicFramePr>
          <p:xfrm>
            <a:off x="3888" y="576"/>
            <a:ext cx="927" cy="6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94" name="Document" r:id="rId11" imgW="1228680" imgH="800280" progId="">
                    <p:embed/>
                  </p:oleObj>
                </mc:Choice>
                <mc:Fallback>
                  <p:oleObj name="Document" r:id="rId11" imgW="1228680" imgH="800280" progId="">
                    <p:embed/>
                    <p:pic>
                      <p:nvPicPr>
                        <p:cNvPr id="0" name="Picture 2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576"/>
                          <a:ext cx="927" cy="6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5" name="Group 59"/>
            <p:cNvGrpSpPr>
              <a:grpSpLocks/>
            </p:cNvGrpSpPr>
            <p:nvPr/>
          </p:nvGrpSpPr>
          <p:grpSpPr bwMode="auto">
            <a:xfrm>
              <a:off x="3623" y="1248"/>
              <a:ext cx="1561" cy="392"/>
              <a:chOff x="3623" y="1248"/>
              <a:chExt cx="1561" cy="392"/>
            </a:xfrm>
          </p:grpSpPr>
          <p:sp>
            <p:nvSpPr>
              <p:cNvPr id="16" name="Text Box 57"/>
              <p:cNvSpPr txBox="1">
                <a:spLocks noChangeArrowheads="1"/>
              </p:cNvSpPr>
              <p:nvPr/>
            </p:nvSpPr>
            <p:spPr bwMode="auto">
              <a:xfrm>
                <a:off x="3623" y="1272"/>
                <a:ext cx="1387" cy="368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 err="1"/>
                  <a:t>Metossiflurano</a:t>
                </a:r>
                <a:r>
                  <a:rPr lang="it-IT" sz="1400" b="1" dirty="0"/>
                  <a:t> (</a:t>
                </a:r>
                <a:r>
                  <a:rPr lang="it-IT" sz="1400" b="1" dirty="0" err="1"/>
                  <a:t>Pentrano</a:t>
                </a:r>
                <a:r>
                  <a:rPr lang="it-IT" sz="1400" b="1" dirty="0"/>
                  <a:t> </a:t>
                </a:r>
                <a:r>
                  <a:rPr lang="it-IT" sz="1400" b="1" dirty="0" smtClean="0"/>
                  <a:t>)</a:t>
                </a:r>
              </a:p>
              <a:p>
                <a:pPr lvl="0" algn="ctr">
                  <a:spcBef>
                    <a:spcPct val="50000"/>
                  </a:spcBef>
                </a:pPr>
                <a:r>
                  <a:rPr lang="it-IT" sz="1200" dirty="0">
                    <a:solidFill>
                      <a:prstClr val="black"/>
                    </a:solidFill>
                  </a:rPr>
                  <a:t>pe </a:t>
                </a:r>
                <a:r>
                  <a:rPr lang="it-IT" sz="1200" dirty="0" smtClean="0">
                    <a:solidFill>
                      <a:prstClr val="black"/>
                    </a:solidFill>
                  </a:rPr>
                  <a:t>104.7°C</a:t>
                </a:r>
                <a:endParaRPr lang="it-IT" sz="12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Text Box 58"/>
              <p:cNvSpPr txBox="1">
                <a:spLocks noChangeArrowheads="1"/>
              </p:cNvSpPr>
              <p:nvPr/>
            </p:nvSpPr>
            <p:spPr bwMode="auto">
              <a:xfrm>
                <a:off x="4954" y="1248"/>
                <a:ext cx="230" cy="16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  <a:buSzPct val="90000"/>
                  <a:buFont typeface="Symbol" pitchFamily="18" charset="2"/>
                  <a:buChar char="â"/>
                </a:pPr>
                <a:r>
                  <a:rPr lang="it-IT" baseline="30000"/>
                  <a:t> </a:t>
                </a:r>
              </a:p>
            </p:txBody>
          </p:sp>
        </p:grpSp>
      </p:grpSp>
      <p:grpSp>
        <p:nvGrpSpPr>
          <p:cNvPr id="11" name="Group 66"/>
          <p:cNvGrpSpPr>
            <a:grpSpLocks/>
          </p:cNvGrpSpPr>
          <p:nvPr/>
        </p:nvGrpSpPr>
        <p:grpSpPr bwMode="auto">
          <a:xfrm>
            <a:off x="6367987" y="4156745"/>
            <a:ext cx="1414462" cy="1360487"/>
            <a:chOff x="4032" y="2385"/>
            <a:chExt cx="891" cy="857"/>
          </a:xfrm>
        </p:grpSpPr>
        <p:graphicFrame>
          <p:nvGraphicFramePr>
            <p:cNvPr id="12" name="Object 33"/>
            <p:cNvGraphicFramePr>
              <a:graphicFrameLocks noChangeAspect="1"/>
            </p:cNvGraphicFramePr>
            <p:nvPr/>
          </p:nvGraphicFramePr>
          <p:xfrm>
            <a:off x="4032" y="2385"/>
            <a:ext cx="891" cy="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95" name="Document" r:id="rId13" imgW="1181160" imgH="638280" progId="">
                    <p:embed/>
                  </p:oleObj>
                </mc:Choice>
                <mc:Fallback>
                  <p:oleObj name="Document" r:id="rId13" imgW="1181160" imgH="638280" progId="">
                    <p:embed/>
                    <p:pic>
                      <p:nvPicPr>
                        <p:cNvPr id="0" name="Picture 26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32" y="2385"/>
                          <a:ext cx="891" cy="4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Text Box 62"/>
            <p:cNvSpPr txBox="1">
              <a:spLocks noChangeArrowheads="1"/>
            </p:cNvSpPr>
            <p:nvPr/>
          </p:nvSpPr>
          <p:spPr bwMode="auto">
            <a:xfrm>
              <a:off x="4072" y="2874"/>
              <a:ext cx="684" cy="36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 dirty="0" err="1" smtClean="0"/>
                <a:t>Sevoflurano</a:t>
              </a:r>
              <a:endParaRPr lang="it-IT" sz="1400" b="1" dirty="0" smtClean="0"/>
            </a:p>
            <a:p>
              <a:pPr lvl="0" algn="ctr">
                <a:spcBef>
                  <a:spcPct val="50000"/>
                </a:spcBef>
              </a:pPr>
              <a:r>
                <a:rPr lang="it-IT" sz="1200" dirty="0">
                  <a:solidFill>
                    <a:prstClr val="black"/>
                  </a:solidFill>
                </a:rPr>
                <a:t>pe </a:t>
              </a:r>
              <a:r>
                <a:rPr lang="it-IT" sz="1200" dirty="0" smtClean="0">
                  <a:solidFill>
                    <a:prstClr val="black"/>
                  </a:solidFill>
                </a:rPr>
                <a:t>58.5°C</a:t>
              </a:r>
              <a:endParaRPr lang="it-IT" sz="1200" dirty="0">
                <a:solidFill>
                  <a:prstClr val="black"/>
                </a:solidFill>
              </a:endParaRPr>
            </a:p>
          </p:txBody>
        </p:sp>
      </p:grpSp>
      <p:sp>
        <p:nvSpPr>
          <p:cNvPr id="35" name="Text Box 35"/>
          <p:cNvSpPr txBox="1">
            <a:spLocks noChangeArrowheads="1"/>
          </p:cNvSpPr>
          <p:nvPr/>
        </p:nvSpPr>
        <p:spPr bwMode="auto">
          <a:xfrm>
            <a:off x="683568" y="1224915"/>
            <a:ext cx="1571007" cy="90794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400" dirty="0" smtClean="0"/>
              <a:t>N</a:t>
            </a:r>
            <a:r>
              <a:rPr lang="it-IT" sz="1400" baseline="-25000" dirty="0" smtClean="0"/>
              <a:t>2</a:t>
            </a:r>
            <a:r>
              <a:rPr lang="it-IT" sz="1400" dirty="0" smtClean="0"/>
              <a:t>O</a:t>
            </a:r>
          </a:p>
          <a:p>
            <a:pPr>
              <a:spcBef>
                <a:spcPct val="50000"/>
              </a:spcBef>
            </a:pPr>
            <a:r>
              <a:rPr lang="it-IT" sz="1400" b="1" dirty="0" smtClean="0"/>
              <a:t>Protossido d’azoto</a:t>
            </a:r>
          </a:p>
          <a:p>
            <a:pPr lvl="0" algn="ctr">
              <a:spcBef>
                <a:spcPct val="50000"/>
              </a:spcBef>
            </a:pPr>
            <a:r>
              <a:rPr lang="it-IT" sz="1200" dirty="0">
                <a:solidFill>
                  <a:prstClr val="black"/>
                </a:solidFill>
              </a:rPr>
              <a:t>pe </a:t>
            </a:r>
            <a:r>
              <a:rPr lang="it-IT" sz="1200" dirty="0" smtClean="0">
                <a:solidFill>
                  <a:prstClr val="black"/>
                </a:solidFill>
              </a:rPr>
              <a:t>-88°C</a:t>
            </a:r>
            <a:endParaRPr lang="it-IT" sz="1200" dirty="0">
              <a:solidFill>
                <a:prstClr val="black"/>
              </a:solidFill>
            </a:endParaRPr>
          </a:p>
        </p:txBody>
      </p:sp>
      <p:graphicFrame>
        <p:nvGraphicFramePr>
          <p:cNvPr id="38" name="Oggetto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3077176"/>
              </p:ext>
            </p:extLst>
          </p:nvPr>
        </p:nvGraphicFramePr>
        <p:xfrm>
          <a:off x="2569268" y="5731916"/>
          <a:ext cx="1018127" cy="64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6" name="CS ChemDraw Drawing" r:id="rId15" imgW="914400" imgH="596900" progId="">
                  <p:embed/>
                </p:oleObj>
              </mc:Choice>
              <mc:Fallback>
                <p:oleObj name="CS ChemDraw Drawing" r:id="rId15" imgW="914400" imgH="596900" progId="">
                  <p:embed/>
                  <p:pic>
                    <p:nvPicPr>
                      <p:cNvPr id="0" name="Picture 2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9268" y="5731916"/>
                        <a:ext cx="1018127" cy="649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ggetto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2000746"/>
              </p:ext>
            </p:extLst>
          </p:nvPr>
        </p:nvGraphicFramePr>
        <p:xfrm>
          <a:off x="5024698" y="5920891"/>
          <a:ext cx="149225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" name="CS ChemDraw Drawing" r:id="rId17" imgW="1333500" imgH="254000" progId="">
                  <p:embed/>
                </p:oleObj>
              </mc:Choice>
              <mc:Fallback>
                <p:oleObj name="CS ChemDraw Drawing" r:id="rId17" imgW="1333500" imgH="254000" progId="">
                  <p:embed/>
                  <p:pic>
                    <p:nvPicPr>
                      <p:cNvPr id="0" name="Picture 2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698" y="5920891"/>
                        <a:ext cx="149225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ext Box 44"/>
          <p:cNvSpPr txBox="1">
            <a:spLocks noChangeArrowheads="1"/>
          </p:cNvSpPr>
          <p:nvPr/>
        </p:nvSpPr>
        <p:spPr bwMode="auto">
          <a:xfrm>
            <a:off x="2579975" y="6432978"/>
            <a:ext cx="1056700" cy="30777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it-IT" sz="1400" b="1" dirty="0" err="1" smtClean="0"/>
              <a:t>Isoindoklon</a:t>
            </a:r>
            <a:endParaRPr lang="it-IT" sz="1400" b="1" dirty="0"/>
          </a:p>
        </p:txBody>
      </p:sp>
      <p:sp>
        <p:nvSpPr>
          <p:cNvPr id="43" name="Text Box 44"/>
          <p:cNvSpPr txBox="1">
            <a:spLocks noChangeArrowheads="1"/>
          </p:cNvSpPr>
          <p:nvPr/>
        </p:nvSpPr>
        <p:spPr bwMode="auto">
          <a:xfrm>
            <a:off x="4873524" y="6432978"/>
            <a:ext cx="1786708" cy="30777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it-IT" sz="1400" b="1" dirty="0" err="1" smtClean="0"/>
              <a:t>Fluoroetile</a:t>
            </a:r>
            <a:r>
              <a:rPr lang="it-IT" sz="1400" b="1" dirty="0" smtClean="0"/>
              <a:t> (</a:t>
            </a:r>
            <a:r>
              <a:rPr lang="it-IT" sz="1400" b="1" dirty="0" err="1" smtClean="0"/>
              <a:t>Indoklon</a:t>
            </a:r>
            <a:r>
              <a:rPr lang="it-IT" sz="1400" b="1" dirty="0" smtClean="0"/>
              <a:t>)</a:t>
            </a:r>
            <a:endParaRPr lang="it-IT" sz="1400" b="1" dirty="0"/>
          </a:p>
        </p:txBody>
      </p:sp>
      <p:sp>
        <p:nvSpPr>
          <p:cNvPr id="47" name="Rettangolo 46"/>
          <p:cNvSpPr/>
          <p:nvPr/>
        </p:nvSpPr>
        <p:spPr>
          <a:xfrm>
            <a:off x="2361263" y="1250757"/>
            <a:ext cx="6462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400" dirty="0" smtClean="0"/>
              <a:t>È il meno  tossico.  Buona manovrabilità, non provoca anestesia profonda (rilassamento muscolare).  Viene  impiegato  in  miscela  con  </a:t>
            </a:r>
            <a:r>
              <a:rPr lang="it-IT" sz="1400" dirty="0" err="1" smtClean="0"/>
              <a:t>alotano</a:t>
            </a:r>
            <a:r>
              <a:rPr lang="it-IT" sz="1400" dirty="0" smtClean="0"/>
              <a:t>  e  a muscolo-rilassanti. Durante il II stadio si hanno allucinazioni e tendenza a ridere (gas esilarante).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1013182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Anestetici volatili: metabolismo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66124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t-IT" sz="3000" dirty="0" smtClean="0"/>
              <a:t>La </a:t>
            </a:r>
            <a:r>
              <a:rPr lang="it-IT" sz="3000" dirty="0"/>
              <a:t>stabilità metabolica degli anestetici volatili alogenati è notevolmente influenzata dal tipo di alogeno presente sulla </a:t>
            </a:r>
            <a:r>
              <a:rPr lang="it-IT" sz="3000" dirty="0" smtClean="0"/>
              <a:t>molecola</a:t>
            </a:r>
            <a:endParaRPr lang="it-IT" sz="3000" dirty="0"/>
          </a:p>
          <a:p>
            <a:pPr algn="just"/>
            <a:endParaRPr lang="it-IT" sz="3000" dirty="0" smtClean="0"/>
          </a:p>
          <a:p>
            <a:pPr algn="just"/>
            <a:endParaRPr lang="it-IT" sz="3000" dirty="0"/>
          </a:p>
          <a:p>
            <a:pPr algn="just"/>
            <a:endParaRPr lang="it-IT" sz="3000" dirty="0" smtClean="0"/>
          </a:p>
          <a:p>
            <a:pPr algn="just"/>
            <a:endParaRPr lang="it-IT" sz="3000" dirty="0"/>
          </a:p>
          <a:p>
            <a:pPr algn="just"/>
            <a:r>
              <a:rPr lang="it-IT" sz="3000" dirty="0"/>
              <a:t>La metabolizzazione inizia al termine della </a:t>
            </a:r>
            <a:r>
              <a:rPr lang="it-IT" sz="3000" dirty="0" smtClean="0"/>
              <a:t>somministrazione. </a:t>
            </a:r>
            <a:r>
              <a:rPr lang="it-IT" sz="3000" dirty="0"/>
              <a:t>Quindi  gli anestetici a lenta eliminazione sono maggiormente </a:t>
            </a:r>
            <a:r>
              <a:rPr lang="it-IT" sz="3000" dirty="0" smtClean="0"/>
              <a:t>metabolizzati.</a:t>
            </a:r>
          </a:p>
          <a:p>
            <a:pPr algn="just"/>
            <a:r>
              <a:rPr lang="it-IT" sz="3000" dirty="0"/>
              <a:t> Il metabolismo è catalizzato dal citocromo P450 </a:t>
            </a:r>
            <a:r>
              <a:rPr lang="it-IT" sz="3000" dirty="0" smtClean="0"/>
              <a:t>epatico.</a:t>
            </a:r>
            <a:endParaRPr lang="it-IT" sz="3000" dirty="0"/>
          </a:p>
          <a:p>
            <a:pPr algn="just"/>
            <a:endParaRPr lang="it-IT" dirty="0"/>
          </a:p>
        </p:txBody>
      </p: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1640160" y="2492896"/>
            <a:ext cx="6172200" cy="1447800"/>
            <a:chOff x="1056" y="960"/>
            <a:chExt cx="3888" cy="912"/>
          </a:xfrm>
        </p:grpSpPr>
        <p:grpSp>
          <p:nvGrpSpPr>
            <p:cNvPr id="5" name="Group 34"/>
            <p:cNvGrpSpPr>
              <a:grpSpLocks/>
            </p:cNvGrpSpPr>
            <p:nvPr/>
          </p:nvGrpSpPr>
          <p:grpSpPr bwMode="auto">
            <a:xfrm>
              <a:off x="1451" y="960"/>
              <a:ext cx="2583" cy="519"/>
              <a:chOff x="1451" y="1152"/>
              <a:chExt cx="2583" cy="519"/>
            </a:xfrm>
          </p:grpSpPr>
          <p:sp>
            <p:nvSpPr>
              <p:cNvPr id="9" name="Oval 25"/>
              <p:cNvSpPr>
                <a:spLocks noChangeAspect="1" noChangeArrowheads="1"/>
              </p:cNvSpPr>
              <p:nvPr/>
            </p:nvSpPr>
            <p:spPr bwMode="auto">
              <a:xfrm>
                <a:off x="1451" y="1152"/>
                <a:ext cx="519" cy="519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it-IT" sz="1800" b="1" dirty="0"/>
                  <a:t>Br</a:t>
                </a:r>
              </a:p>
            </p:txBody>
          </p:sp>
          <p:sp>
            <p:nvSpPr>
              <p:cNvPr id="10" name="Oval 26"/>
              <p:cNvSpPr>
                <a:spLocks noChangeAspect="1" noChangeArrowheads="1"/>
              </p:cNvSpPr>
              <p:nvPr/>
            </p:nvSpPr>
            <p:spPr bwMode="auto">
              <a:xfrm>
                <a:off x="2459" y="1152"/>
                <a:ext cx="519" cy="519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it-IT" sz="1800" b="1"/>
                  <a:t>Cl</a:t>
                </a:r>
              </a:p>
            </p:txBody>
          </p:sp>
          <p:sp>
            <p:nvSpPr>
              <p:cNvPr id="11" name="Oval 27"/>
              <p:cNvSpPr>
                <a:spLocks noChangeAspect="1" noChangeArrowheads="1"/>
              </p:cNvSpPr>
              <p:nvPr/>
            </p:nvSpPr>
            <p:spPr bwMode="auto">
              <a:xfrm>
                <a:off x="3515" y="1152"/>
                <a:ext cx="519" cy="519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it-IT" sz="1800" b="1"/>
                  <a:t>F</a:t>
                </a:r>
              </a:p>
            </p:txBody>
          </p:sp>
        </p:grpSp>
        <p:grpSp>
          <p:nvGrpSpPr>
            <p:cNvPr id="6" name="Group 35"/>
            <p:cNvGrpSpPr>
              <a:grpSpLocks/>
            </p:cNvGrpSpPr>
            <p:nvPr/>
          </p:nvGrpSpPr>
          <p:grpSpPr bwMode="auto">
            <a:xfrm>
              <a:off x="1056" y="1488"/>
              <a:ext cx="3888" cy="384"/>
              <a:chOff x="1056" y="1680"/>
              <a:chExt cx="3888" cy="384"/>
            </a:xfrm>
          </p:grpSpPr>
          <p:sp>
            <p:nvSpPr>
              <p:cNvPr id="7" name="AutoShape 32"/>
              <p:cNvSpPr>
                <a:spLocks noChangeArrowheads="1"/>
              </p:cNvSpPr>
              <p:nvPr/>
            </p:nvSpPr>
            <p:spPr bwMode="auto">
              <a:xfrm>
                <a:off x="1056" y="1680"/>
                <a:ext cx="3888" cy="384"/>
              </a:xfrm>
              <a:prstGeom prst="rtTriangl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8" name="Text Box 33"/>
              <p:cNvSpPr txBox="1">
                <a:spLocks noChangeArrowheads="1"/>
              </p:cNvSpPr>
              <p:nvPr/>
            </p:nvSpPr>
            <p:spPr bwMode="auto">
              <a:xfrm>
                <a:off x="1056" y="1867"/>
                <a:ext cx="2041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 b="1" dirty="0"/>
                  <a:t>Diminuzione della metabolizzazione 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20034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9"/>
          <p:cNvGrpSpPr>
            <a:grpSpLocks/>
          </p:cNvGrpSpPr>
          <p:nvPr/>
        </p:nvGrpSpPr>
        <p:grpSpPr bwMode="auto">
          <a:xfrm>
            <a:off x="5181600" y="1944216"/>
            <a:ext cx="914400" cy="381000"/>
            <a:chOff x="3264" y="816"/>
            <a:chExt cx="576" cy="240"/>
          </a:xfrm>
        </p:grpSpPr>
        <p:sp>
          <p:nvSpPr>
            <p:cNvPr id="5" name="Line 37"/>
            <p:cNvSpPr>
              <a:spLocks noChangeShapeType="1"/>
            </p:cNvSpPr>
            <p:nvPr/>
          </p:nvSpPr>
          <p:spPr bwMode="auto">
            <a:xfrm>
              <a:off x="3264" y="1056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6" name="Object 44"/>
            <p:cNvGraphicFramePr>
              <a:graphicFrameLocks noChangeAspect="1"/>
            </p:cNvGraphicFramePr>
            <p:nvPr/>
          </p:nvGraphicFramePr>
          <p:xfrm>
            <a:off x="3360" y="816"/>
            <a:ext cx="274" cy="1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06" name="Document" r:id="rId3" imgW="361800" imgH="257040" progId="">
                    <p:embed/>
                  </p:oleObj>
                </mc:Choice>
                <mc:Fallback>
                  <p:oleObj name="Document" r:id="rId3" imgW="361800" imgH="257040" progId="">
                    <p:embed/>
                    <p:pic>
                      <p:nvPicPr>
                        <p:cNvPr id="0" name="Picture 18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816"/>
                          <a:ext cx="274" cy="1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91"/>
          <p:cNvGrpSpPr>
            <a:grpSpLocks/>
          </p:cNvGrpSpPr>
          <p:nvPr/>
        </p:nvGrpSpPr>
        <p:grpSpPr bwMode="auto">
          <a:xfrm>
            <a:off x="6096000" y="1944216"/>
            <a:ext cx="2308225" cy="765175"/>
            <a:chOff x="3840" y="816"/>
            <a:chExt cx="1454" cy="482"/>
          </a:xfrm>
        </p:grpSpPr>
        <p:graphicFrame>
          <p:nvGraphicFramePr>
            <p:cNvPr id="8" name="Object 24"/>
            <p:cNvGraphicFramePr>
              <a:graphicFrameLocks noChangeAspect="1"/>
            </p:cNvGraphicFramePr>
            <p:nvPr/>
          </p:nvGraphicFramePr>
          <p:xfrm>
            <a:off x="3840" y="816"/>
            <a:ext cx="561" cy="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07" name="Document" r:id="rId5" imgW="743040" imgH="638280" progId="">
                    <p:embed/>
                  </p:oleObj>
                </mc:Choice>
                <mc:Fallback>
                  <p:oleObj name="Document" r:id="rId5" imgW="743040" imgH="638280" progId="">
                    <p:embed/>
                    <p:pic>
                      <p:nvPicPr>
                        <p:cNvPr id="0" name="Picture 18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816"/>
                          <a:ext cx="561" cy="4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" name="Group 80"/>
            <p:cNvGrpSpPr>
              <a:grpSpLocks/>
            </p:cNvGrpSpPr>
            <p:nvPr/>
          </p:nvGrpSpPr>
          <p:grpSpPr bwMode="auto">
            <a:xfrm>
              <a:off x="4543" y="816"/>
              <a:ext cx="751" cy="468"/>
              <a:chOff x="4543" y="816"/>
              <a:chExt cx="751" cy="468"/>
            </a:xfrm>
          </p:grpSpPr>
          <p:graphicFrame>
            <p:nvGraphicFramePr>
              <p:cNvPr id="10" name="Object 25"/>
              <p:cNvGraphicFramePr>
                <a:graphicFrameLocks noChangeAspect="1"/>
              </p:cNvGraphicFramePr>
              <p:nvPr/>
            </p:nvGraphicFramePr>
            <p:xfrm>
              <a:off x="4848" y="816"/>
              <a:ext cx="446" cy="4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508" name="Document" r:id="rId7" imgW="590400" imgH="619200" progId="">
                      <p:embed/>
                    </p:oleObj>
                  </mc:Choice>
                  <mc:Fallback>
                    <p:oleObj name="Document" r:id="rId7" imgW="590400" imgH="619200" progId="">
                      <p:embed/>
                      <p:pic>
                        <p:nvPicPr>
                          <p:cNvPr id="0" name="Picture 18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48" y="816"/>
                            <a:ext cx="446" cy="46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17961" dir="2700000" algn="ctr" rotWithShape="0">
                                    <a:srgbClr val="999999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" name="Text Box 46"/>
              <p:cNvSpPr txBox="1">
                <a:spLocks noChangeArrowheads="1"/>
              </p:cNvSpPr>
              <p:nvPr/>
            </p:nvSpPr>
            <p:spPr bwMode="auto">
              <a:xfrm>
                <a:off x="4543" y="1008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/>
                  <a:t>+</a:t>
                </a:r>
              </a:p>
            </p:txBody>
          </p:sp>
        </p:grpSp>
      </p:grpSp>
      <p:grpSp>
        <p:nvGrpSpPr>
          <p:cNvPr id="12" name="Group 92"/>
          <p:cNvGrpSpPr>
            <a:grpSpLocks/>
          </p:cNvGrpSpPr>
          <p:nvPr/>
        </p:nvGrpSpPr>
        <p:grpSpPr bwMode="auto">
          <a:xfrm>
            <a:off x="5105400" y="4382616"/>
            <a:ext cx="3284538" cy="765175"/>
            <a:chOff x="3216" y="2352"/>
            <a:chExt cx="2069" cy="482"/>
          </a:xfrm>
        </p:grpSpPr>
        <p:grpSp>
          <p:nvGrpSpPr>
            <p:cNvPr id="13" name="Group 82"/>
            <p:cNvGrpSpPr>
              <a:grpSpLocks/>
            </p:cNvGrpSpPr>
            <p:nvPr/>
          </p:nvGrpSpPr>
          <p:grpSpPr bwMode="auto">
            <a:xfrm>
              <a:off x="3216" y="2352"/>
              <a:ext cx="1185" cy="482"/>
              <a:chOff x="3216" y="2352"/>
              <a:chExt cx="1185" cy="482"/>
            </a:xfrm>
          </p:grpSpPr>
          <p:graphicFrame>
            <p:nvGraphicFramePr>
              <p:cNvPr id="17" name="Object 29"/>
              <p:cNvGraphicFramePr>
                <a:graphicFrameLocks noChangeAspect="1"/>
              </p:cNvGraphicFramePr>
              <p:nvPr/>
            </p:nvGraphicFramePr>
            <p:xfrm>
              <a:off x="3840" y="2352"/>
              <a:ext cx="561" cy="48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509" name="Document" r:id="rId9" imgW="743040" imgH="638280" progId="">
                      <p:embed/>
                    </p:oleObj>
                  </mc:Choice>
                  <mc:Fallback>
                    <p:oleObj name="Document" r:id="rId9" imgW="743040" imgH="638280" progId="">
                      <p:embed/>
                      <p:pic>
                        <p:nvPicPr>
                          <p:cNvPr id="0" name="Picture 18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840" y="2352"/>
                            <a:ext cx="561" cy="48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17961" dir="2700000" algn="ctr" rotWithShape="0">
                                    <a:srgbClr val="999999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8" name="Line 64"/>
              <p:cNvSpPr>
                <a:spLocks noChangeShapeType="1"/>
              </p:cNvSpPr>
              <p:nvPr/>
            </p:nvSpPr>
            <p:spPr bwMode="auto">
              <a:xfrm>
                <a:off x="3216" y="2640"/>
                <a:ext cx="57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14" name="Group 83"/>
            <p:cNvGrpSpPr>
              <a:grpSpLocks/>
            </p:cNvGrpSpPr>
            <p:nvPr/>
          </p:nvGrpSpPr>
          <p:grpSpPr bwMode="auto">
            <a:xfrm>
              <a:off x="4464" y="2352"/>
              <a:ext cx="821" cy="468"/>
              <a:chOff x="4464" y="2352"/>
              <a:chExt cx="821" cy="468"/>
            </a:xfrm>
          </p:grpSpPr>
          <p:graphicFrame>
            <p:nvGraphicFramePr>
              <p:cNvPr id="15" name="Object 30"/>
              <p:cNvGraphicFramePr>
                <a:graphicFrameLocks noChangeAspect="1"/>
              </p:cNvGraphicFramePr>
              <p:nvPr/>
            </p:nvGraphicFramePr>
            <p:xfrm>
              <a:off x="4752" y="2352"/>
              <a:ext cx="533" cy="46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510" name="Document" r:id="rId11" imgW="704880" imgH="619200" progId="">
                      <p:embed/>
                    </p:oleObj>
                  </mc:Choice>
                  <mc:Fallback>
                    <p:oleObj name="Document" r:id="rId11" imgW="704880" imgH="619200" progId="">
                      <p:embed/>
                      <p:pic>
                        <p:nvPicPr>
                          <p:cNvPr id="0" name="Picture 18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52" y="2352"/>
                            <a:ext cx="533" cy="46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17961" dir="2700000" algn="ctr" rotWithShape="0">
                                    <a:srgbClr val="999999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6" name="Text Box 65"/>
              <p:cNvSpPr txBox="1">
                <a:spLocks noChangeArrowheads="1"/>
              </p:cNvSpPr>
              <p:nvPr/>
            </p:nvSpPr>
            <p:spPr bwMode="auto">
              <a:xfrm>
                <a:off x="4464" y="2544"/>
                <a:ext cx="178" cy="21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/>
                  <a:t>+</a:t>
                </a:r>
              </a:p>
            </p:txBody>
          </p:sp>
        </p:grpSp>
      </p:grpSp>
      <p:grpSp>
        <p:nvGrpSpPr>
          <p:cNvPr id="19" name="Group 94"/>
          <p:cNvGrpSpPr>
            <a:grpSpLocks/>
          </p:cNvGrpSpPr>
          <p:nvPr/>
        </p:nvGrpSpPr>
        <p:grpSpPr bwMode="auto">
          <a:xfrm>
            <a:off x="6467475" y="2706216"/>
            <a:ext cx="2105025" cy="1524000"/>
            <a:chOff x="4074" y="1296"/>
            <a:chExt cx="1326" cy="960"/>
          </a:xfrm>
        </p:grpSpPr>
        <p:grpSp>
          <p:nvGrpSpPr>
            <p:cNvPr id="20" name="Group 93"/>
            <p:cNvGrpSpPr>
              <a:grpSpLocks/>
            </p:cNvGrpSpPr>
            <p:nvPr/>
          </p:nvGrpSpPr>
          <p:grpSpPr bwMode="auto">
            <a:xfrm>
              <a:off x="4074" y="1296"/>
              <a:ext cx="1326" cy="960"/>
              <a:chOff x="4074" y="1296"/>
              <a:chExt cx="1326" cy="960"/>
            </a:xfrm>
          </p:grpSpPr>
          <p:grpSp>
            <p:nvGrpSpPr>
              <p:cNvPr id="23" name="Group 41"/>
              <p:cNvGrpSpPr>
                <a:grpSpLocks/>
              </p:cNvGrpSpPr>
              <p:nvPr/>
            </p:nvGrpSpPr>
            <p:grpSpPr bwMode="auto">
              <a:xfrm flipV="1">
                <a:off x="4128" y="1824"/>
                <a:ext cx="576" cy="432"/>
                <a:chOff x="4128" y="1248"/>
                <a:chExt cx="576" cy="432"/>
              </a:xfrm>
            </p:grpSpPr>
            <p:sp>
              <p:nvSpPr>
                <p:cNvPr id="31" name="Line 42"/>
                <p:cNvSpPr>
                  <a:spLocks noChangeShapeType="1"/>
                </p:cNvSpPr>
                <p:nvPr/>
              </p:nvSpPr>
              <p:spPr bwMode="auto">
                <a:xfrm>
                  <a:off x="4128" y="1248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tx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32" name="Line 43"/>
                <p:cNvSpPr>
                  <a:spLocks noChangeShapeType="1"/>
                </p:cNvSpPr>
                <p:nvPr/>
              </p:nvSpPr>
              <p:spPr bwMode="auto">
                <a:xfrm>
                  <a:off x="4128" y="1680"/>
                  <a:ext cx="57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tx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24" name="Group 81"/>
              <p:cNvGrpSpPr>
                <a:grpSpLocks/>
              </p:cNvGrpSpPr>
              <p:nvPr/>
            </p:nvGrpSpPr>
            <p:grpSpPr bwMode="auto">
              <a:xfrm>
                <a:off x="4074" y="1296"/>
                <a:ext cx="1326" cy="720"/>
                <a:chOff x="4074" y="1296"/>
                <a:chExt cx="1326" cy="720"/>
              </a:xfrm>
            </p:grpSpPr>
            <p:graphicFrame>
              <p:nvGraphicFramePr>
                <p:cNvPr id="25" name="Object 26"/>
                <p:cNvGraphicFramePr>
                  <a:graphicFrameLocks noChangeAspect="1"/>
                </p:cNvGraphicFramePr>
                <p:nvPr/>
              </p:nvGraphicFramePr>
              <p:xfrm>
                <a:off x="4752" y="1534"/>
                <a:ext cx="648" cy="48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511" name="Document" r:id="rId13" imgW="857160" imgH="638280" progId="">
                        <p:embed/>
                      </p:oleObj>
                    </mc:Choice>
                    <mc:Fallback>
                      <p:oleObj name="Document" r:id="rId13" imgW="857160" imgH="638280" progId="">
                        <p:embed/>
                        <p:pic>
                          <p:nvPicPr>
                            <p:cNvPr id="0" name="Picture 188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752" y="1534"/>
                              <a:ext cx="648" cy="482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17961" dir="2700000" algn="ctr" rotWithShape="0">
                                      <a:srgbClr val="999999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26" name="Group 67"/>
                <p:cNvGrpSpPr>
                  <a:grpSpLocks/>
                </p:cNvGrpSpPr>
                <p:nvPr/>
              </p:nvGrpSpPr>
              <p:grpSpPr bwMode="auto">
                <a:xfrm>
                  <a:off x="4074" y="1296"/>
                  <a:ext cx="630" cy="432"/>
                  <a:chOff x="4074" y="1296"/>
                  <a:chExt cx="630" cy="432"/>
                </a:xfrm>
              </p:grpSpPr>
              <p:grpSp>
                <p:nvGrpSpPr>
                  <p:cNvPr id="27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4128" y="1296"/>
                    <a:ext cx="576" cy="432"/>
                    <a:chOff x="4128" y="1248"/>
                    <a:chExt cx="576" cy="432"/>
                  </a:xfrm>
                </p:grpSpPr>
                <p:sp>
                  <p:nvSpPr>
                    <p:cNvPr id="29" name="Line 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8" y="1248"/>
                      <a:ext cx="0" cy="432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17961" dir="2700000" algn="ctr" rotWithShape="0">
                              <a:schemeClr val="tx1">
                                <a:gamma/>
                                <a:shade val="60000"/>
                                <a:invGamma/>
                              </a:scheme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30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8" y="1680"/>
                      <a:ext cx="57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17961" dir="2700000" algn="ctr" rotWithShape="0">
                              <a:schemeClr val="tx1">
                                <a:gamma/>
                                <a:shade val="60000"/>
                                <a:invGamma/>
                              </a:schemeClr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</p:grpSp>
              <p:sp>
                <p:nvSpPr>
                  <p:cNvPr id="28" name="Text Box 6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4" y="1334"/>
                    <a:ext cx="357" cy="21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>
                    <a:prstShdw prst="shdw17" dist="17961" dir="2700000">
                      <a:srgbClr val="FFFFFF">
                        <a:gamma/>
                        <a:shade val="60000"/>
                        <a:invGamma/>
                      </a:srgbClr>
                    </a:prstShdw>
                  </a:effectLst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it-IT"/>
                      <a:t>&lt; o &gt;</a:t>
                    </a:r>
                    <a:endParaRPr lang="it-IT" sz="1400"/>
                  </a:p>
                </p:txBody>
              </p:sp>
            </p:grpSp>
          </p:grpSp>
        </p:grpSp>
        <p:graphicFrame>
          <p:nvGraphicFramePr>
            <p:cNvPr id="21" name="Object 68"/>
            <p:cNvGraphicFramePr>
              <a:graphicFrameLocks noChangeAspect="1"/>
            </p:cNvGraphicFramePr>
            <p:nvPr/>
          </p:nvGraphicFramePr>
          <p:xfrm>
            <a:off x="4176" y="1872"/>
            <a:ext cx="256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12" name="Document" r:id="rId15" imgW="333360" imgH="257040" progId="">
                    <p:embed/>
                  </p:oleObj>
                </mc:Choice>
                <mc:Fallback>
                  <p:oleObj name="Document" r:id="rId15" imgW="333360" imgH="257040" progId="">
                    <p:embed/>
                    <p:pic>
                      <p:nvPicPr>
                        <p:cNvPr id="0" name="Picture 18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1872"/>
                          <a:ext cx="256" cy="1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69"/>
            <p:cNvGraphicFramePr>
              <a:graphicFrameLocks noChangeAspect="1"/>
            </p:cNvGraphicFramePr>
            <p:nvPr/>
          </p:nvGraphicFramePr>
          <p:xfrm>
            <a:off x="4176" y="2016"/>
            <a:ext cx="202" cy="2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13" name="Document" r:id="rId17" imgW="266760" imgH="304920" progId="">
                    <p:embed/>
                  </p:oleObj>
                </mc:Choice>
                <mc:Fallback>
                  <p:oleObj name="Document" r:id="rId17" imgW="266760" imgH="304920" progId="">
                    <p:embed/>
                    <p:pic>
                      <p:nvPicPr>
                        <p:cNvPr id="0" name="Picture 19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2016"/>
                          <a:ext cx="202" cy="2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3" name="Group 90"/>
          <p:cNvGrpSpPr>
            <a:grpSpLocks/>
          </p:cNvGrpSpPr>
          <p:nvPr/>
        </p:nvGrpSpPr>
        <p:grpSpPr bwMode="auto">
          <a:xfrm>
            <a:off x="1143000" y="3773016"/>
            <a:ext cx="2743200" cy="1447800"/>
            <a:chOff x="720" y="1968"/>
            <a:chExt cx="1728" cy="912"/>
          </a:xfrm>
        </p:grpSpPr>
        <p:sp>
          <p:nvSpPr>
            <p:cNvPr id="34" name="AutoShape 32"/>
            <p:cNvSpPr>
              <a:spLocks noChangeArrowheads="1"/>
            </p:cNvSpPr>
            <p:nvPr/>
          </p:nvSpPr>
          <p:spPr bwMode="auto">
            <a:xfrm>
              <a:off x="720" y="1968"/>
              <a:ext cx="96" cy="240"/>
            </a:xfrm>
            <a:prstGeom prst="upArrow">
              <a:avLst>
                <a:gd name="adj1" fmla="val 50000"/>
                <a:gd name="adj2" fmla="val 62500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35" name="Rectangle 71"/>
            <p:cNvSpPr>
              <a:spLocks noChangeArrowheads="1"/>
            </p:cNvSpPr>
            <p:nvPr/>
          </p:nvSpPr>
          <p:spPr bwMode="auto">
            <a:xfrm>
              <a:off x="2112" y="2688"/>
              <a:ext cx="336" cy="19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36" name="Group 89"/>
          <p:cNvGrpSpPr>
            <a:grpSpLocks/>
          </p:cNvGrpSpPr>
          <p:nvPr/>
        </p:nvGrpSpPr>
        <p:grpSpPr bwMode="auto">
          <a:xfrm>
            <a:off x="1676400" y="2477616"/>
            <a:ext cx="3276600" cy="1676400"/>
            <a:chOff x="1056" y="1152"/>
            <a:chExt cx="2064" cy="1056"/>
          </a:xfrm>
        </p:grpSpPr>
        <p:sp>
          <p:nvSpPr>
            <p:cNvPr id="37" name="AutoShape 31"/>
            <p:cNvSpPr>
              <a:spLocks noChangeArrowheads="1"/>
            </p:cNvSpPr>
            <p:nvPr/>
          </p:nvSpPr>
          <p:spPr bwMode="auto">
            <a:xfrm>
              <a:off x="1056" y="1968"/>
              <a:ext cx="96" cy="240"/>
            </a:xfrm>
            <a:prstGeom prst="upArrow">
              <a:avLst>
                <a:gd name="adj1" fmla="val 50000"/>
                <a:gd name="adj2" fmla="val 62500"/>
              </a:avLst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38" name="Rectangle 73"/>
            <p:cNvSpPr>
              <a:spLocks noChangeArrowheads="1"/>
            </p:cNvSpPr>
            <p:nvPr/>
          </p:nvSpPr>
          <p:spPr bwMode="auto">
            <a:xfrm>
              <a:off x="2784" y="1152"/>
              <a:ext cx="336" cy="19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39" name="Group 88"/>
          <p:cNvGrpSpPr>
            <a:grpSpLocks/>
          </p:cNvGrpSpPr>
          <p:nvPr/>
        </p:nvGrpSpPr>
        <p:grpSpPr bwMode="auto">
          <a:xfrm>
            <a:off x="2209800" y="1791816"/>
            <a:ext cx="2743200" cy="3581400"/>
            <a:chOff x="1392" y="720"/>
            <a:chExt cx="1728" cy="2256"/>
          </a:xfrm>
        </p:grpSpPr>
        <p:grpSp>
          <p:nvGrpSpPr>
            <p:cNvPr id="40" name="Group 78"/>
            <p:cNvGrpSpPr>
              <a:grpSpLocks/>
            </p:cNvGrpSpPr>
            <p:nvPr/>
          </p:nvGrpSpPr>
          <p:grpSpPr bwMode="auto">
            <a:xfrm>
              <a:off x="1392" y="1056"/>
              <a:ext cx="624" cy="1584"/>
              <a:chOff x="1392" y="1056"/>
              <a:chExt cx="624" cy="1584"/>
            </a:xfrm>
          </p:grpSpPr>
          <p:sp>
            <p:nvSpPr>
              <p:cNvPr id="62" name="Line 33"/>
              <p:cNvSpPr>
                <a:spLocks noChangeShapeType="1"/>
              </p:cNvSpPr>
              <p:nvPr/>
            </p:nvSpPr>
            <p:spPr bwMode="auto">
              <a:xfrm>
                <a:off x="1392" y="182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3" name="Line 34"/>
              <p:cNvSpPr>
                <a:spLocks noChangeShapeType="1"/>
              </p:cNvSpPr>
              <p:nvPr/>
            </p:nvSpPr>
            <p:spPr bwMode="auto">
              <a:xfrm>
                <a:off x="1776" y="1056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4" name="Line 35"/>
              <p:cNvSpPr>
                <a:spLocks noChangeShapeType="1"/>
              </p:cNvSpPr>
              <p:nvPr/>
            </p:nvSpPr>
            <p:spPr bwMode="auto">
              <a:xfrm>
                <a:off x="1776" y="2640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5" name="Line 36"/>
              <p:cNvSpPr>
                <a:spLocks noChangeShapeType="1"/>
              </p:cNvSpPr>
              <p:nvPr/>
            </p:nvSpPr>
            <p:spPr bwMode="auto">
              <a:xfrm>
                <a:off x="1776" y="1056"/>
                <a:ext cx="2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41" name="Group 87"/>
            <p:cNvGrpSpPr>
              <a:grpSpLocks/>
            </p:cNvGrpSpPr>
            <p:nvPr/>
          </p:nvGrpSpPr>
          <p:grpSpPr bwMode="auto">
            <a:xfrm>
              <a:off x="2064" y="720"/>
              <a:ext cx="1056" cy="2256"/>
              <a:chOff x="2064" y="720"/>
              <a:chExt cx="1056" cy="2256"/>
            </a:xfrm>
          </p:grpSpPr>
          <p:grpSp>
            <p:nvGrpSpPr>
              <p:cNvPr id="42" name="Group 72"/>
              <p:cNvGrpSpPr>
                <a:grpSpLocks/>
              </p:cNvGrpSpPr>
              <p:nvPr/>
            </p:nvGrpSpPr>
            <p:grpSpPr bwMode="auto">
              <a:xfrm>
                <a:off x="2064" y="2208"/>
                <a:ext cx="1056" cy="768"/>
                <a:chOff x="2064" y="2208"/>
                <a:chExt cx="1056" cy="768"/>
              </a:xfrm>
            </p:grpSpPr>
            <p:graphicFrame>
              <p:nvGraphicFramePr>
                <p:cNvPr id="53" name="Object 27"/>
                <p:cNvGraphicFramePr>
                  <a:graphicFrameLocks noChangeAspect="1"/>
                </p:cNvGraphicFramePr>
                <p:nvPr/>
              </p:nvGraphicFramePr>
              <p:xfrm>
                <a:off x="2112" y="2369"/>
                <a:ext cx="914" cy="51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514" name="Document" r:id="rId19" imgW="1209600" imgH="676440" progId="">
                        <p:embed/>
                      </p:oleObj>
                    </mc:Choice>
                    <mc:Fallback>
                      <p:oleObj name="Document" r:id="rId19" imgW="1209600" imgH="676440" progId="">
                        <p:embed/>
                        <p:pic>
                          <p:nvPicPr>
                            <p:cNvPr id="0" name="Picture 191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112" y="2369"/>
                              <a:ext cx="914" cy="51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17961" dir="2700000" algn="ctr" rotWithShape="0">
                                      <a:srgbClr val="999999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54" name="Group 51"/>
                <p:cNvGrpSpPr>
                  <a:grpSpLocks/>
                </p:cNvGrpSpPr>
                <p:nvPr/>
              </p:nvGrpSpPr>
              <p:grpSpPr bwMode="auto">
                <a:xfrm>
                  <a:off x="2064" y="2208"/>
                  <a:ext cx="96" cy="768"/>
                  <a:chOff x="1056" y="3024"/>
                  <a:chExt cx="96" cy="768"/>
                </a:xfrm>
              </p:grpSpPr>
              <p:sp>
                <p:nvSpPr>
                  <p:cNvPr id="59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0" cy="76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60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61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79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</p:grpSp>
            <p:grpSp>
              <p:nvGrpSpPr>
                <p:cNvPr id="55" name="Group 60"/>
                <p:cNvGrpSpPr>
                  <a:grpSpLocks/>
                </p:cNvGrpSpPr>
                <p:nvPr/>
              </p:nvGrpSpPr>
              <p:grpSpPr bwMode="auto">
                <a:xfrm flipH="1">
                  <a:off x="3024" y="2208"/>
                  <a:ext cx="96" cy="768"/>
                  <a:chOff x="1056" y="3024"/>
                  <a:chExt cx="96" cy="768"/>
                </a:xfrm>
              </p:grpSpPr>
              <p:sp>
                <p:nvSpPr>
                  <p:cNvPr id="56" name="Line 61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0" cy="76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57" name="Line 62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58" name="Line 63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79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</p:grpSp>
          </p:grpSp>
          <p:grpSp>
            <p:nvGrpSpPr>
              <p:cNvPr id="43" name="Group 74"/>
              <p:cNvGrpSpPr>
                <a:grpSpLocks/>
              </p:cNvGrpSpPr>
              <p:nvPr/>
            </p:nvGrpSpPr>
            <p:grpSpPr bwMode="auto">
              <a:xfrm>
                <a:off x="2064" y="720"/>
                <a:ext cx="1056" cy="768"/>
                <a:chOff x="2064" y="720"/>
                <a:chExt cx="1056" cy="768"/>
              </a:xfrm>
            </p:grpSpPr>
            <p:graphicFrame>
              <p:nvGraphicFramePr>
                <p:cNvPr id="44" name="Object 23"/>
                <p:cNvGraphicFramePr>
                  <a:graphicFrameLocks noChangeAspect="1"/>
                </p:cNvGraphicFramePr>
                <p:nvPr/>
              </p:nvGraphicFramePr>
              <p:xfrm>
                <a:off x="2112" y="816"/>
                <a:ext cx="950" cy="51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515" name="Document" r:id="rId21" imgW="1257480" imgH="676440" progId="">
                        <p:embed/>
                      </p:oleObj>
                    </mc:Choice>
                    <mc:Fallback>
                      <p:oleObj name="Document" r:id="rId21" imgW="1257480" imgH="676440" progId="">
                        <p:embed/>
                        <p:pic>
                          <p:nvPicPr>
                            <p:cNvPr id="0" name="Picture 192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2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112" y="816"/>
                              <a:ext cx="950" cy="51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17961" dir="2700000" algn="ctr" rotWithShape="0">
                                      <a:srgbClr val="999999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45" name="Group 50"/>
                <p:cNvGrpSpPr>
                  <a:grpSpLocks/>
                </p:cNvGrpSpPr>
                <p:nvPr/>
              </p:nvGrpSpPr>
              <p:grpSpPr bwMode="auto">
                <a:xfrm>
                  <a:off x="2064" y="720"/>
                  <a:ext cx="96" cy="768"/>
                  <a:chOff x="1056" y="3024"/>
                  <a:chExt cx="96" cy="768"/>
                </a:xfrm>
              </p:grpSpPr>
              <p:sp>
                <p:nvSpPr>
                  <p:cNvPr id="50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0" cy="76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51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52" name="Line 49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79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</p:grpSp>
            <p:grpSp>
              <p:nvGrpSpPr>
                <p:cNvPr id="46" name="Group 55"/>
                <p:cNvGrpSpPr>
                  <a:grpSpLocks/>
                </p:cNvGrpSpPr>
                <p:nvPr/>
              </p:nvGrpSpPr>
              <p:grpSpPr bwMode="auto">
                <a:xfrm flipH="1">
                  <a:off x="3024" y="720"/>
                  <a:ext cx="96" cy="768"/>
                  <a:chOff x="1056" y="3024"/>
                  <a:chExt cx="96" cy="768"/>
                </a:xfrm>
              </p:grpSpPr>
              <p:sp>
                <p:nvSpPr>
                  <p:cNvPr id="47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0" cy="76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8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024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9" name="Line 58"/>
                  <p:cNvSpPr>
                    <a:spLocks noChangeShapeType="1"/>
                  </p:cNvSpPr>
                  <p:nvPr/>
                </p:nvSpPr>
                <p:spPr bwMode="auto">
                  <a:xfrm>
                    <a:off x="1056" y="3792"/>
                    <a:ext cx="9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7961" dir="2700000" algn="ctr" rotWithShape="0">
                            <a:schemeClr val="tx1">
                              <a:gamma/>
                              <a:shade val="60000"/>
                              <a:invGamma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</p:grpSp>
          </p:grpSp>
        </p:grpSp>
      </p:grpSp>
      <p:grpSp>
        <p:nvGrpSpPr>
          <p:cNvPr id="66" name="Group 84"/>
          <p:cNvGrpSpPr>
            <a:grpSpLocks/>
          </p:cNvGrpSpPr>
          <p:nvPr/>
        </p:nvGrpSpPr>
        <p:grpSpPr bwMode="auto">
          <a:xfrm>
            <a:off x="685800" y="2858616"/>
            <a:ext cx="1417638" cy="1069975"/>
            <a:chOff x="432" y="1392"/>
            <a:chExt cx="893" cy="674"/>
          </a:xfrm>
        </p:grpSpPr>
        <p:graphicFrame>
          <p:nvGraphicFramePr>
            <p:cNvPr id="67" name="Object 22"/>
            <p:cNvGraphicFramePr>
              <a:graphicFrameLocks noChangeAspect="1"/>
            </p:cNvGraphicFramePr>
            <p:nvPr/>
          </p:nvGraphicFramePr>
          <p:xfrm>
            <a:off x="432" y="1584"/>
            <a:ext cx="893" cy="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516" name="Document" r:id="rId23" imgW="1181160" imgH="638280" progId="">
                    <p:embed/>
                  </p:oleObj>
                </mc:Choice>
                <mc:Fallback>
                  <p:oleObj name="Document" r:id="rId23" imgW="1181160" imgH="638280" progId="">
                    <p:embed/>
                    <p:pic>
                      <p:nvPicPr>
                        <p:cNvPr id="0" name="Picture 19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1584"/>
                          <a:ext cx="893" cy="4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8" name="Text Box 76"/>
            <p:cNvSpPr txBox="1">
              <a:spLocks noChangeArrowheads="1"/>
            </p:cNvSpPr>
            <p:nvPr/>
          </p:nvSpPr>
          <p:spPr bwMode="auto">
            <a:xfrm>
              <a:off x="576" y="1392"/>
              <a:ext cx="695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/>
                <a:t>Desflurano</a:t>
              </a:r>
            </a:p>
          </p:txBody>
        </p:sp>
      </p:grpSp>
      <p:sp>
        <p:nvSpPr>
          <p:cNvPr id="69" name="Titolo 68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Metabolismo </a:t>
            </a:r>
            <a:r>
              <a:rPr lang="it-IT" dirty="0" err="1" smtClean="0"/>
              <a:t>desflurano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6416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dirty="0" smtClean="0"/>
              <a:t>Metabolismo </a:t>
            </a:r>
            <a:r>
              <a:rPr lang="it-IT" dirty="0" err="1" smtClean="0"/>
              <a:t>alotano</a:t>
            </a:r>
            <a:endParaRPr lang="it-IT" dirty="0"/>
          </a:p>
        </p:txBody>
      </p:sp>
      <p:grpSp>
        <p:nvGrpSpPr>
          <p:cNvPr id="4" name="Group 82"/>
          <p:cNvGrpSpPr>
            <a:grpSpLocks/>
          </p:cNvGrpSpPr>
          <p:nvPr/>
        </p:nvGrpSpPr>
        <p:grpSpPr bwMode="auto">
          <a:xfrm>
            <a:off x="980256" y="2667000"/>
            <a:ext cx="7696200" cy="3929063"/>
            <a:chOff x="480" y="1632"/>
            <a:chExt cx="4848" cy="2475"/>
          </a:xfrm>
        </p:grpSpPr>
        <p:sp>
          <p:nvSpPr>
            <p:cNvPr id="5" name="Rectangle 81"/>
            <p:cNvSpPr>
              <a:spLocks noChangeArrowheads="1"/>
            </p:cNvSpPr>
            <p:nvPr/>
          </p:nvSpPr>
          <p:spPr bwMode="auto">
            <a:xfrm>
              <a:off x="480" y="1632"/>
              <a:ext cx="4848" cy="1680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7" name="Text Box 80"/>
            <p:cNvSpPr txBox="1">
              <a:spLocks noChangeArrowheads="1"/>
            </p:cNvSpPr>
            <p:nvPr/>
          </p:nvSpPr>
          <p:spPr bwMode="auto">
            <a:xfrm>
              <a:off x="1187" y="3700"/>
              <a:ext cx="3257" cy="407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dirty="0"/>
                <a:t>L’</a:t>
              </a:r>
              <a:r>
                <a:rPr lang="it-IT" b="1" dirty="0" err="1"/>
                <a:t>alotano</a:t>
              </a:r>
              <a:r>
                <a:rPr lang="it-IT" dirty="0"/>
                <a:t> è l’unico anestetico generale che può subire anche un metabolismo riduttivo</a:t>
              </a:r>
            </a:p>
          </p:txBody>
        </p:sp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1354906" y="1371600"/>
            <a:ext cx="920750" cy="1065213"/>
            <a:chOff x="716" y="1392"/>
            <a:chExt cx="580" cy="671"/>
          </a:xfrm>
        </p:grpSpPr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775" y="1392"/>
              <a:ext cx="521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/>
                <a:t>Alotano</a:t>
              </a:r>
            </a:p>
          </p:txBody>
        </p:sp>
        <p:graphicFrame>
          <p:nvGraphicFramePr>
            <p:cNvPr id="10" name="Object 8"/>
            <p:cNvGraphicFramePr>
              <a:graphicFrameLocks noChangeAspect="1"/>
            </p:cNvGraphicFramePr>
            <p:nvPr/>
          </p:nvGraphicFramePr>
          <p:xfrm>
            <a:off x="716" y="1584"/>
            <a:ext cx="580" cy="4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7" name="Document" r:id="rId3" imgW="771480" imgH="638280" progId="">
                    <p:embed/>
                  </p:oleObj>
                </mc:Choice>
                <mc:Fallback>
                  <p:oleObj name="Document" r:id="rId3" imgW="771480" imgH="638280" progId="">
                    <p:embed/>
                    <p:pic>
                      <p:nvPicPr>
                        <p:cNvPr id="0" name="Picture 1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6" y="1584"/>
                          <a:ext cx="580" cy="4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" name="Oval 9"/>
          <p:cNvSpPr>
            <a:spLocks noChangeArrowheads="1"/>
          </p:cNvSpPr>
          <p:nvPr/>
        </p:nvSpPr>
        <p:spPr bwMode="auto">
          <a:xfrm>
            <a:off x="3799656" y="1600200"/>
            <a:ext cx="457200" cy="30480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12" name="Group 10"/>
          <p:cNvGrpSpPr>
            <a:grpSpLocks/>
          </p:cNvGrpSpPr>
          <p:nvPr/>
        </p:nvGrpSpPr>
        <p:grpSpPr bwMode="auto">
          <a:xfrm>
            <a:off x="2428056" y="1524000"/>
            <a:ext cx="1981200" cy="914400"/>
            <a:chOff x="1392" y="1488"/>
            <a:chExt cx="1248" cy="576"/>
          </a:xfrm>
        </p:grpSpPr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1392" y="182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14" name="Object 12"/>
            <p:cNvGraphicFramePr>
              <a:graphicFrameLocks noChangeAspect="1"/>
            </p:cNvGraphicFramePr>
            <p:nvPr/>
          </p:nvGraphicFramePr>
          <p:xfrm>
            <a:off x="1920" y="1584"/>
            <a:ext cx="580" cy="4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8" name="Document" r:id="rId5" imgW="771480" imgH="600120" progId="">
                    <p:embed/>
                  </p:oleObj>
                </mc:Choice>
                <mc:Fallback>
                  <p:oleObj name="Document" r:id="rId5" imgW="771480" imgH="600120" progId="">
                    <p:embed/>
                    <p:pic>
                      <p:nvPicPr>
                        <p:cNvPr id="0" name="Picture 1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0" y="1584"/>
                          <a:ext cx="580" cy="4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5" name="Group 13"/>
            <p:cNvGrpSpPr>
              <a:grpSpLocks/>
            </p:cNvGrpSpPr>
            <p:nvPr/>
          </p:nvGrpSpPr>
          <p:grpSpPr bwMode="auto">
            <a:xfrm>
              <a:off x="1872" y="1488"/>
              <a:ext cx="96" cy="576"/>
              <a:chOff x="1824" y="2736"/>
              <a:chExt cx="96" cy="480"/>
            </a:xfrm>
          </p:grpSpPr>
          <p:sp>
            <p:nvSpPr>
              <p:cNvPr id="20" name="Line 14"/>
              <p:cNvSpPr>
                <a:spLocks noChangeShapeType="1"/>
              </p:cNvSpPr>
              <p:nvPr/>
            </p:nvSpPr>
            <p:spPr bwMode="auto">
              <a:xfrm>
                <a:off x="1824" y="2736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1" name="Line 15"/>
              <p:cNvSpPr>
                <a:spLocks noChangeShapeType="1"/>
              </p:cNvSpPr>
              <p:nvPr/>
            </p:nvSpPr>
            <p:spPr bwMode="auto">
              <a:xfrm>
                <a:off x="1824" y="3216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2" name="Line 16"/>
              <p:cNvSpPr>
                <a:spLocks noChangeShapeType="1"/>
              </p:cNvSpPr>
              <p:nvPr/>
            </p:nvSpPr>
            <p:spPr bwMode="auto">
              <a:xfrm>
                <a:off x="1824" y="2736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16" name="Group 17"/>
            <p:cNvGrpSpPr>
              <a:grpSpLocks/>
            </p:cNvGrpSpPr>
            <p:nvPr/>
          </p:nvGrpSpPr>
          <p:grpSpPr bwMode="auto">
            <a:xfrm flipH="1">
              <a:off x="2544" y="1488"/>
              <a:ext cx="96" cy="576"/>
              <a:chOff x="1824" y="2736"/>
              <a:chExt cx="96" cy="480"/>
            </a:xfrm>
          </p:grpSpPr>
          <p:sp>
            <p:nvSpPr>
              <p:cNvPr id="17" name="Line 18"/>
              <p:cNvSpPr>
                <a:spLocks noChangeShapeType="1"/>
              </p:cNvSpPr>
              <p:nvPr/>
            </p:nvSpPr>
            <p:spPr bwMode="auto">
              <a:xfrm>
                <a:off x="1824" y="2736"/>
                <a:ext cx="0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8" name="Line 19"/>
              <p:cNvSpPr>
                <a:spLocks noChangeShapeType="1"/>
              </p:cNvSpPr>
              <p:nvPr/>
            </p:nvSpPr>
            <p:spPr bwMode="auto">
              <a:xfrm>
                <a:off x="1824" y="3216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9" name="Line 20"/>
              <p:cNvSpPr>
                <a:spLocks noChangeShapeType="1"/>
              </p:cNvSpPr>
              <p:nvPr/>
            </p:nvSpPr>
            <p:spPr bwMode="auto">
              <a:xfrm>
                <a:off x="1824" y="2736"/>
                <a:ext cx="9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graphicFrame>
        <p:nvGraphicFramePr>
          <p:cNvPr id="23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0519176"/>
              </p:ext>
            </p:extLst>
          </p:nvPr>
        </p:nvGraphicFramePr>
        <p:xfrm>
          <a:off x="5399856" y="1601788"/>
          <a:ext cx="920750" cy="760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" name="Document" r:id="rId7" imgW="771480" imgH="638280" progId="">
                  <p:embed/>
                </p:oleObj>
              </mc:Choice>
              <mc:Fallback>
                <p:oleObj name="Document" r:id="rId7" imgW="771480" imgH="638280" progId="">
                  <p:embed/>
                  <p:pic>
                    <p:nvPicPr>
                      <p:cNvPr id="0" name="Picture 1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56" y="1601788"/>
                        <a:ext cx="920750" cy="760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999999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4647381" y="1752600"/>
            <a:ext cx="676275" cy="304800"/>
            <a:chOff x="2790" y="1632"/>
            <a:chExt cx="426" cy="192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auto">
            <a:xfrm>
              <a:off x="2832" y="182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6" name="Text Box 24"/>
            <p:cNvSpPr txBox="1">
              <a:spLocks noChangeArrowheads="1"/>
            </p:cNvSpPr>
            <p:nvPr/>
          </p:nvSpPr>
          <p:spPr bwMode="auto">
            <a:xfrm>
              <a:off x="2790" y="1632"/>
              <a:ext cx="374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-HBr</a:t>
              </a:r>
            </a:p>
          </p:txBody>
        </p:sp>
      </p:grpSp>
      <p:grpSp>
        <p:nvGrpSpPr>
          <p:cNvPr id="27" name="Group 25"/>
          <p:cNvGrpSpPr>
            <a:grpSpLocks/>
          </p:cNvGrpSpPr>
          <p:nvPr/>
        </p:nvGrpSpPr>
        <p:grpSpPr bwMode="auto">
          <a:xfrm>
            <a:off x="6533331" y="1600200"/>
            <a:ext cx="1797050" cy="838200"/>
            <a:chOff x="3978" y="1536"/>
            <a:chExt cx="1132" cy="528"/>
          </a:xfrm>
        </p:grpSpPr>
        <p:graphicFrame>
          <p:nvGraphicFramePr>
            <p:cNvPr id="28" name="Object 26"/>
            <p:cNvGraphicFramePr>
              <a:graphicFrameLocks noChangeAspect="1"/>
            </p:cNvGraphicFramePr>
            <p:nvPr/>
          </p:nvGraphicFramePr>
          <p:xfrm>
            <a:off x="4464" y="1536"/>
            <a:ext cx="646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0" name="Document" r:id="rId9" imgW="857160" imgH="638280" progId="">
                    <p:embed/>
                  </p:oleObj>
                </mc:Choice>
                <mc:Fallback>
                  <p:oleObj name="Document" r:id="rId9" imgW="857160" imgH="638280" progId="">
                    <p:embed/>
                    <p:pic>
                      <p:nvPicPr>
                        <p:cNvPr id="0" name="Picture 1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4" y="1536"/>
                          <a:ext cx="646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9" name="Group 27"/>
            <p:cNvGrpSpPr>
              <a:grpSpLocks/>
            </p:cNvGrpSpPr>
            <p:nvPr/>
          </p:nvGrpSpPr>
          <p:grpSpPr bwMode="auto">
            <a:xfrm>
              <a:off x="3978" y="1632"/>
              <a:ext cx="390" cy="432"/>
              <a:chOff x="3978" y="1632"/>
              <a:chExt cx="390" cy="432"/>
            </a:xfrm>
          </p:grpSpPr>
          <p:sp>
            <p:nvSpPr>
              <p:cNvPr id="30" name="Line 28"/>
              <p:cNvSpPr>
                <a:spLocks noChangeShapeType="1"/>
              </p:cNvSpPr>
              <p:nvPr/>
            </p:nvSpPr>
            <p:spPr bwMode="auto">
              <a:xfrm>
                <a:off x="3984" y="182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31" name="Text Box 29"/>
              <p:cNvSpPr txBox="1">
                <a:spLocks noChangeArrowheads="1"/>
              </p:cNvSpPr>
              <p:nvPr/>
            </p:nvSpPr>
            <p:spPr bwMode="auto">
              <a:xfrm>
                <a:off x="3985" y="1632"/>
                <a:ext cx="335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H</a:t>
                </a:r>
                <a:r>
                  <a:rPr lang="it-IT" sz="1400" baseline="-25000"/>
                  <a:t>2</a:t>
                </a:r>
                <a:r>
                  <a:rPr lang="it-IT" sz="1400"/>
                  <a:t>O</a:t>
                </a:r>
              </a:p>
            </p:txBody>
          </p:sp>
          <p:sp>
            <p:nvSpPr>
              <p:cNvPr id="32" name="Text Box 30"/>
              <p:cNvSpPr txBox="1">
                <a:spLocks noChangeArrowheads="1"/>
              </p:cNvSpPr>
              <p:nvPr/>
            </p:nvSpPr>
            <p:spPr bwMode="auto">
              <a:xfrm>
                <a:off x="3978" y="1872"/>
                <a:ext cx="291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-Cl</a:t>
                </a:r>
                <a:r>
                  <a:rPr lang="it-IT" sz="1400" baseline="30000"/>
                  <a:t>-</a:t>
                </a:r>
                <a:endParaRPr lang="it-IT" sz="1400"/>
              </a:p>
            </p:txBody>
          </p:sp>
        </p:grpSp>
      </p:grpSp>
      <p:grpSp>
        <p:nvGrpSpPr>
          <p:cNvPr id="33" name="Group 76"/>
          <p:cNvGrpSpPr>
            <a:grpSpLocks/>
          </p:cNvGrpSpPr>
          <p:nvPr/>
        </p:nvGrpSpPr>
        <p:grpSpPr bwMode="auto">
          <a:xfrm>
            <a:off x="1148531" y="2667000"/>
            <a:ext cx="1431925" cy="1143000"/>
            <a:chOff x="586" y="1680"/>
            <a:chExt cx="902" cy="720"/>
          </a:xfrm>
        </p:grpSpPr>
        <p:sp>
          <p:nvSpPr>
            <p:cNvPr id="34" name="Line 38"/>
            <p:cNvSpPr>
              <a:spLocks noChangeShapeType="1"/>
            </p:cNvSpPr>
            <p:nvPr/>
          </p:nvSpPr>
          <p:spPr bwMode="auto">
            <a:xfrm rot="5400000">
              <a:off x="864" y="192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5" name="Text Box 40"/>
            <p:cNvSpPr txBox="1">
              <a:spLocks noChangeArrowheads="1"/>
            </p:cNvSpPr>
            <p:nvPr/>
          </p:nvSpPr>
          <p:spPr bwMode="auto">
            <a:xfrm>
              <a:off x="1042" y="1680"/>
              <a:ext cx="254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-e</a:t>
              </a:r>
              <a:r>
                <a:rPr lang="it-IT" sz="1400" baseline="30000"/>
                <a:t>-</a:t>
              </a:r>
              <a:endParaRPr lang="it-IT" sz="1400"/>
            </a:p>
          </p:txBody>
        </p:sp>
        <p:sp>
          <p:nvSpPr>
            <p:cNvPr id="36" name="Text Box 41"/>
            <p:cNvSpPr txBox="1">
              <a:spLocks noChangeArrowheads="1"/>
            </p:cNvSpPr>
            <p:nvPr/>
          </p:nvSpPr>
          <p:spPr bwMode="auto">
            <a:xfrm>
              <a:off x="1056" y="1824"/>
              <a:ext cx="318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-Br</a:t>
              </a:r>
              <a:r>
                <a:rPr lang="it-IT" sz="1400" baseline="30000"/>
                <a:t>-</a:t>
              </a:r>
              <a:endParaRPr lang="it-IT" sz="1400"/>
            </a:p>
          </p:txBody>
        </p:sp>
        <p:sp>
          <p:nvSpPr>
            <p:cNvPr id="37" name="Text Box 42"/>
            <p:cNvSpPr txBox="1">
              <a:spLocks noChangeArrowheads="1"/>
            </p:cNvSpPr>
            <p:nvPr/>
          </p:nvSpPr>
          <p:spPr bwMode="auto">
            <a:xfrm>
              <a:off x="586" y="2208"/>
              <a:ext cx="902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CF</a:t>
              </a:r>
              <a:r>
                <a:rPr lang="it-IT" sz="1400" baseline="-25000"/>
                <a:t>3</a:t>
              </a:r>
              <a:r>
                <a:rPr lang="it-IT" sz="1400"/>
                <a:t>CHCl•</a:t>
              </a:r>
              <a:r>
                <a:rPr lang="it-IT" sz="1400" baseline="30000"/>
                <a:t>.</a:t>
              </a:r>
              <a:endParaRPr lang="it-IT" sz="1400"/>
            </a:p>
          </p:txBody>
        </p:sp>
      </p:grpSp>
      <p:grpSp>
        <p:nvGrpSpPr>
          <p:cNvPr id="38" name="Group 77"/>
          <p:cNvGrpSpPr>
            <a:grpSpLocks/>
          </p:cNvGrpSpPr>
          <p:nvPr/>
        </p:nvGrpSpPr>
        <p:grpSpPr bwMode="auto">
          <a:xfrm>
            <a:off x="1132656" y="3886200"/>
            <a:ext cx="1431925" cy="1143000"/>
            <a:chOff x="576" y="2448"/>
            <a:chExt cx="902" cy="720"/>
          </a:xfrm>
        </p:grpSpPr>
        <p:sp>
          <p:nvSpPr>
            <p:cNvPr id="39" name="Line 43"/>
            <p:cNvSpPr>
              <a:spLocks noChangeShapeType="1"/>
            </p:cNvSpPr>
            <p:nvPr/>
          </p:nvSpPr>
          <p:spPr bwMode="auto">
            <a:xfrm rot="5400000">
              <a:off x="854" y="2688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0" name="Text Box 44"/>
            <p:cNvSpPr txBox="1">
              <a:spLocks noChangeArrowheads="1"/>
            </p:cNvSpPr>
            <p:nvPr/>
          </p:nvSpPr>
          <p:spPr bwMode="auto">
            <a:xfrm>
              <a:off x="1032" y="2448"/>
              <a:ext cx="254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-e</a:t>
              </a:r>
              <a:r>
                <a:rPr lang="it-IT" sz="1400" baseline="30000"/>
                <a:t>-</a:t>
              </a:r>
              <a:endParaRPr lang="it-IT" sz="1400"/>
            </a:p>
          </p:txBody>
        </p:sp>
        <p:sp>
          <p:nvSpPr>
            <p:cNvPr id="41" name="Text Box 45"/>
            <p:cNvSpPr txBox="1">
              <a:spLocks noChangeArrowheads="1"/>
            </p:cNvSpPr>
            <p:nvPr/>
          </p:nvSpPr>
          <p:spPr bwMode="auto">
            <a:xfrm>
              <a:off x="1046" y="2592"/>
              <a:ext cx="318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-Br</a:t>
              </a:r>
              <a:r>
                <a:rPr lang="it-IT" sz="1400" baseline="30000"/>
                <a:t>-</a:t>
              </a:r>
              <a:endParaRPr lang="it-IT" sz="1400"/>
            </a:p>
          </p:txBody>
        </p:sp>
        <p:sp>
          <p:nvSpPr>
            <p:cNvPr id="42" name="Text Box 46"/>
            <p:cNvSpPr txBox="1">
              <a:spLocks noChangeArrowheads="1"/>
            </p:cNvSpPr>
            <p:nvPr/>
          </p:nvSpPr>
          <p:spPr bwMode="auto">
            <a:xfrm>
              <a:off x="576" y="2976"/>
              <a:ext cx="902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/>
                <a:t>CF</a:t>
              </a:r>
              <a:r>
                <a:rPr lang="it-IT" sz="1400" baseline="-25000"/>
                <a:t>3</a:t>
              </a:r>
              <a:r>
                <a:rPr lang="it-IT" sz="1400"/>
                <a:t>CH</a:t>
              </a:r>
              <a:r>
                <a:rPr lang="it-IT" sz="1400" baseline="-25000"/>
                <a:t>2</a:t>
              </a:r>
              <a:r>
                <a:rPr lang="it-IT" sz="1400"/>
                <a:t>Cl</a:t>
              </a:r>
              <a:r>
                <a:rPr lang="it-IT" sz="1400" baseline="30000"/>
                <a:t>.</a:t>
              </a:r>
              <a:endParaRPr lang="it-IT" sz="1400"/>
            </a:p>
          </p:txBody>
        </p:sp>
      </p:grpSp>
      <p:grpSp>
        <p:nvGrpSpPr>
          <p:cNvPr id="43" name="Group 75"/>
          <p:cNvGrpSpPr>
            <a:grpSpLocks/>
          </p:cNvGrpSpPr>
          <p:nvPr/>
        </p:nvGrpSpPr>
        <p:grpSpPr bwMode="auto">
          <a:xfrm>
            <a:off x="2570931" y="3276600"/>
            <a:ext cx="1598613" cy="815975"/>
            <a:chOff x="1482" y="2064"/>
            <a:chExt cx="1007" cy="514"/>
          </a:xfrm>
        </p:grpSpPr>
        <p:grpSp>
          <p:nvGrpSpPr>
            <p:cNvPr id="44" name="Group 53"/>
            <p:cNvGrpSpPr>
              <a:grpSpLocks/>
            </p:cNvGrpSpPr>
            <p:nvPr/>
          </p:nvGrpSpPr>
          <p:grpSpPr bwMode="auto">
            <a:xfrm>
              <a:off x="1482" y="2112"/>
              <a:ext cx="384" cy="336"/>
              <a:chOff x="1482" y="2112"/>
              <a:chExt cx="384" cy="336"/>
            </a:xfrm>
          </p:grpSpPr>
          <p:sp>
            <p:nvSpPr>
              <p:cNvPr id="46" name="Line 48"/>
              <p:cNvSpPr>
                <a:spLocks noChangeShapeType="1"/>
              </p:cNvSpPr>
              <p:nvPr/>
            </p:nvSpPr>
            <p:spPr bwMode="auto">
              <a:xfrm>
                <a:off x="1482" y="230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7" name="Text Box 50"/>
              <p:cNvSpPr txBox="1">
                <a:spLocks noChangeArrowheads="1"/>
              </p:cNvSpPr>
              <p:nvPr/>
            </p:nvSpPr>
            <p:spPr bwMode="auto">
              <a:xfrm>
                <a:off x="1516" y="2112"/>
                <a:ext cx="261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-F</a:t>
                </a:r>
                <a:r>
                  <a:rPr lang="it-IT" sz="1400" baseline="30000"/>
                  <a:t>-</a:t>
                </a:r>
                <a:endParaRPr lang="it-IT" sz="1400"/>
              </a:p>
            </p:txBody>
          </p:sp>
          <p:sp>
            <p:nvSpPr>
              <p:cNvPr id="48" name="Text Box 51"/>
              <p:cNvSpPr txBox="1">
                <a:spLocks noChangeArrowheads="1"/>
              </p:cNvSpPr>
              <p:nvPr/>
            </p:nvSpPr>
            <p:spPr bwMode="auto">
              <a:xfrm>
                <a:off x="1515" y="2256"/>
                <a:ext cx="261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+e</a:t>
                </a:r>
                <a:r>
                  <a:rPr lang="it-IT" sz="1400" baseline="30000"/>
                  <a:t>-</a:t>
                </a:r>
                <a:endParaRPr lang="it-IT" sz="1400"/>
              </a:p>
            </p:txBody>
          </p:sp>
        </p:grpSp>
        <p:graphicFrame>
          <p:nvGraphicFramePr>
            <p:cNvPr id="45" name="Object 52"/>
            <p:cNvGraphicFramePr>
              <a:graphicFrameLocks noChangeAspect="1"/>
            </p:cNvGraphicFramePr>
            <p:nvPr/>
          </p:nvGraphicFramePr>
          <p:xfrm>
            <a:off x="1968" y="2064"/>
            <a:ext cx="521" cy="5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1" name="Document" r:id="rId11" imgW="685800" imgH="676440" progId="">
                    <p:embed/>
                  </p:oleObj>
                </mc:Choice>
                <mc:Fallback>
                  <p:oleObj name="Document" r:id="rId11" imgW="685800" imgH="676440" progId="">
                    <p:embed/>
                    <p:pic>
                      <p:nvPicPr>
                        <p:cNvPr id="0" name="Picture 1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8" y="2064"/>
                          <a:ext cx="521" cy="5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9" name="Group 74"/>
          <p:cNvGrpSpPr>
            <a:grpSpLocks/>
          </p:cNvGrpSpPr>
          <p:nvPr/>
        </p:nvGrpSpPr>
        <p:grpSpPr bwMode="auto">
          <a:xfrm>
            <a:off x="4333056" y="3200400"/>
            <a:ext cx="1804988" cy="1050925"/>
            <a:chOff x="2592" y="2016"/>
            <a:chExt cx="1137" cy="662"/>
          </a:xfrm>
        </p:grpSpPr>
        <p:grpSp>
          <p:nvGrpSpPr>
            <p:cNvPr id="50" name="Group 58"/>
            <p:cNvGrpSpPr>
              <a:grpSpLocks/>
            </p:cNvGrpSpPr>
            <p:nvPr/>
          </p:nvGrpSpPr>
          <p:grpSpPr bwMode="auto">
            <a:xfrm>
              <a:off x="2592" y="2112"/>
              <a:ext cx="384" cy="384"/>
              <a:chOff x="2592" y="2112"/>
              <a:chExt cx="384" cy="384"/>
            </a:xfrm>
          </p:grpSpPr>
          <p:sp>
            <p:nvSpPr>
              <p:cNvPr id="52" name="Line 55"/>
              <p:cNvSpPr>
                <a:spLocks noChangeShapeType="1"/>
              </p:cNvSpPr>
              <p:nvPr/>
            </p:nvSpPr>
            <p:spPr bwMode="auto">
              <a:xfrm>
                <a:off x="2592" y="2304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tx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3" name="Text Box 56"/>
              <p:cNvSpPr txBox="1">
                <a:spLocks noChangeArrowheads="1"/>
              </p:cNvSpPr>
              <p:nvPr/>
            </p:nvSpPr>
            <p:spPr bwMode="auto">
              <a:xfrm>
                <a:off x="2592" y="2112"/>
                <a:ext cx="329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-2F</a:t>
                </a:r>
                <a:r>
                  <a:rPr lang="it-IT" sz="1400" baseline="30000"/>
                  <a:t>-</a:t>
                </a:r>
                <a:endParaRPr lang="it-IT" sz="1400"/>
              </a:p>
            </p:txBody>
          </p:sp>
          <p:sp>
            <p:nvSpPr>
              <p:cNvPr id="54" name="Text Box 57"/>
              <p:cNvSpPr txBox="1">
                <a:spLocks noChangeArrowheads="1"/>
              </p:cNvSpPr>
              <p:nvPr/>
            </p:nvSpPr>
            <p:spPr bwMode="auto">
              <a:xfrm>
                <a:off x="2611" y="2304"/>
                <a:ext cx="291" cy="19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400"/>
                  <a:t>-Cl</a:t>
                </a:r>
                <a:r>
                  <a:rPr lang="it-IT" sz="1400" baseline="30000"/>
                  <a:t>-</a:t>
                </a:r>
                <a:endParaRPr lang="it-IT" sz="1400"/>
              </a:p>
            </p:txBody>
          </p:sp>
        </p:grpSp>
        <p:graphicFrame>
          <p:nvGraphicFramePr>
            <p:cNvPr id="51" name="Object 59"/>
            <p:cNvGraphicFramePr>
              <a:graphicFrameLocks noChangeAspect="1"/>
            </p:cNvGraphicFramePr>
            <p:nvPr/>
          </p:nvGraphicFramePr>
          <p:xfrm>
            <a:off x="3024" y="2016"/>
            <a:ext cx="705" cy="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2" name="Document" r:id="rId13" imgW="933480" imgH="876240" progId="">
                    <p:embed/>
                  </p:oleObj>
                </mc:Choice>
                <mc:Fallback>
                  <p:oleObj name="Document" r:id="rId13" imgW="933480" imgH="876240" progId="">
                    <p:embed/>
                    <p:pic>
                      <p:nvPicPr>
                        <p:cNvPr id="0" name="Picture 1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4" y="2016"/>
                          <a:ext cx="705" cy="6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5" name="Group 71"/>
          <p:cNvGrpSpPr>
            <a:grpSpLocks/>
          </p:cNvGrpSpPr>
          <p:nvPr/>
        </p:nvGrpSpPr>
        <p:grpSpPr bwMode="auto">
          <a:xfrm>
            <a:off x="6161856" y="2667000"/>
            <a:ext cx="1943100" cy="1050925"/>
            <a:chOff x="3744" y="1680"/>
            <a:chExt cx="1224" cy="662"/>
          </a:xfrm>
        </p:grpSpPr>
        <p:sp>
          <p:nvSpPr>
            <p:cNvPr id="56" name="Line 61"/>
            <p:cNvSpPr>
              <a:spLocks noChangeShapeType="1"/>
            </p:cNvSpPr>
            <p:nvPr/>
          </p:nvSpPr>
          <p:spPr bwMode="auto">
            <a:xfrm rot="-1923008">
              <a:off x="3744" y="2160"/>
              <a:ext cx="38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57" name="Object 65"/>
            <p:cNvGraphicFramePr>
              <a:graphicFrameLocks noChangeAspect="1"/>
            </p:cNvGraphicFramePr>
            <p:nvPr/>
          </p:nvGraphicFramePr>
          <p:xfrm>
            <a:off x="4176" y="1680"/>
            <a:ext cx="792" cy="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3" name="Document" r:id="rId15" imgW="1047600" imgH="876240" progId="">
                    <p:embed/>
                  </p:oleObj>
                </mc:Choice>
                <mc:Fallback>
                  <p:oleObj name="Document" r:id="rId15" imgW="1047600" imgH="876240" progId="">
                    <p:embed/>
                    <p:pic>
                      <p:nvPicPr>
                        <p:cNvPr id="0" name="Picture 1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1680"/>
                          <a:ext cx="792" cy="6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8" name="Group 72"/>
          <p:cNvGrpSpPr>
            <a:grpSpLocks/>
          </p:cNvGrpSpPr>
          <p:nvPr/>
        </p:nvGrpSpPr>
        <p:grpSpPr bwMode="auto">
          <a:xfrm>
            <a:off x="6161856" y="3724275"/>
            <a:ext cx="1943100" cy="742950"/>
            <a:chOff x="3744" y="2346"/>
            <a:chExt cx="1224" cy="468"/>
          </a:xfrm>
        </p:grpSpPr>
        <p:graphicFrame>
          <p:nvGraphicFramePr>
            <p:cNvPr id="59" name="Object 64"/>
            <p:cNvGraphicFramePr>
              <a:graphicFrameLocks noChangeAspect="1"/>
            </p:cNvGraphicFramePr>
            <p:nvPr/>
          </p:nvGraphicFramePr>
          <p:xfrm>
            <a:off x="4176" y="2346"/>
            <a:ext cx="792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4" name="Document" r:id="rId17" imgW="1047600" imgH="619200" progId="">
                    <p:embed/>
                  </p:oleObj>
                </mc:Choice>
                <mc:Fallback>
                  <p:oleObj name="Document" r:id="rId17" imgW="1047600" imgH="619200" progId="">
                    <p:embed/>
                    <p:pic>
                      <p:nvPicPr>
                        <p:cNvPr id="0" name="Picture 1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2346"/>
                          <a:ext cx="792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999999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0" name="Line 67"/>
            <p:cNvSpPr>
              <a:spLocks noChangeShapeType="1"/>
            </p:cNvSpPr>
            <p:nvPr/>
          </p:nvSpPr>
          <p:spPr bwMode="auto">
            <a:xfrm rot="772525" flipV="1">
              <a:off x="3744" y="2448"/>
              <a:ext cx="38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61" name="Group 73"/>
          <p:cNvGrpSpPr>
            <a:grpSpLocks/>
          </p:cNvGrpSpPr>
          <p:nvPr/>
        </p:nvGrpSpPr>
        <p:grpSpPr bwMode="auto">
          <a:xfrm>
            <a:off x="6161856" y="4341813"/>
            <a:ext cx="1420813" cy="442912"/>
            <a:chOff x="3744" y="2735"/>
            <a:chExt cx="895" cy="279"/>
          </a:xfrm>
        </p:grpSpPr>
        <p:sp>
          <p:nvSpPr>
            <p:cNvPr id="62" name="Line 66"/>
            <p:cNvSpPr>
              <a:spLocks noChangeShapeType="1"/>
            </p:cNvSpPr>
            <p:nvPr/>
          </p:nvSpPr>
          <p:spPr bwMode="auto">
            <a:xfrm rot="1923008" flipV="1">
              <a:off x="3744" y="2735"/>
              <a:ext cx="38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tx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3" name="Text Box 68"/>
            <p:cNvSpPr txBox="1">
              <a:spLocks noChangeArrowheads="1"/>
            </p:cNvSpPr>
            <p:nvPr/>
          </p:nvSpPr>
          <p:spPr bwMode="auto">
            <a:xfrm>
              <a:off x="4323" y="2822"/>
              <a:ext cx="316" cy="1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 sz="1400"/>
                <a:t>CO</a:t>
              </a:r>
              <a:r>
                <a:rPr lang="it-IT" sz="1400" baseline="-25000"/>
                <a:t>2</a:t>
              </a:r>
              <a:endParaRPr lang="it-IT" sz="1400"/>
            </a:p>
          </p:txBody>
        </p:sp>
      </p:grpSp>
      <p:sp>
        <p:nvSpPr>
          <p:cNvPr id="64" name="AutoShape 83"/>
          <p:cNvSpPr>
            <a:spLocks noChangeArrowheads="1"/>
          </p:cNvSpPr>
          <p:nvPr/>
        </p:nvSpPr>
        <p:spPr bwMode="auto">
          <a:xfrm>
            <a:off x="1818456" y="2209800"/>
            <a:ext cx="152400" cy="381000"/>
          </a:xfrm>
          <a:prstGeom prst="upArrow">
            <a:avLst>
              <a:gd name="adj1" fmla="val 50000"/>
              <a:gd name="adj2" fmla="val 62500"/>
            </a:avLst>
          </a:prstGeom>
          <a:gradFill rotWithShape="0">
            <a:gsLst>
              <a:gs pos="0">
                <a:srgbClr val="FFFF99">
                  <a:gamma/>
                  <a:shade val="46275"/>
                  <a:invGamma/>
                </a:srgbClr>
              </a:gs>
              <a:gs pos="100000">
                <a:srgbClr val="FFFF99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FFFF99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65" name="Freccia in giù 64"/>
          <p:cNvSpPr/>
          <p:nvPr/>
        </p:nvSpPr>
        <p:spPr>
          <a:xfrm>
            <a:off x="4409256" y="5445224"/>
            <a:ext cx="534987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8728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r>
              <a:rPr lang="it-IT" dirty="0" smtClean="0"/>
              <a:t>Anestetici volatili: tossicità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dirty="0" smtClean="0"/>
              <a:t>Tossicità epatica</a:t>
            </a:r>
            <a:r>
              <a:rPr lang="it-IT" dirty="0"/>
              <a:t>: </a:t>
            </a:r>
            <a:r>
              <a:rPr lang="it-IT" sz="2400" dirty="0"/>
              <a:t>Epatite di tipo </a:t>
            </a:r>
            <a:r>
              <a:rPr lang="it-IT" sz="2400" dirty="0" smtClean="0"/>
              <a:t>immunitario associata </a:t>
            </a:r>
            <a:r>
              <a:rPr lang="it-IT" sz="2400" dirty="0"/>
              <a:t>a prodotti del metabolismo (acido </a:t>
            </a:r>
            <a:r>
              <a:rPr lang="it-IT" sz="2400" dirty="0" err="1"/>
              <a:t>trifluoroacetico</a:t>
            </a:r>
            <a:r>
              <a:rPr lang="it-IT" sz="2400" dirty="0"/>
              <a:t>, radicali liberi</a:t>
            </a:r>
            <a:r>
              <a:rPr lang="it-IT" sz="2400" dirty="0" smtClean="0"/>
              <a:t>). Maggiormente </a:t>
            </a:r>
            <a:r>
              <a:rPr lang="it-IT" sz="2400" dirty="0"/>
              <a:t>presente con gli anestetici ampiamente metabolizzati (</a:t>
            </a:r>
            <a:r>
              <a:rPr lang="it-IT" sz="2400" dirty="0" err="1"/>
              <a:t>alotano</a:t>
            </a:r>
            <a:r>
              <a:rPr lang="it-IT" sz="2400" dirty="0" smtClean="0"/>
              <a:t>).</a:t>
            </a:r>
            <a:endParaRPr lang="it-IT" dirty="0" smtClean="0"/>
          </a:p>
          <a:p>
            <a:pPr algn="just"/>
            <a:r>
              <a:rPr lang="it-IT" dirty="0"/>
              <a:t>Tossicità renale</a:t>
            </a:r>
            <a:r>
              <a:rPr lang="it-IT" dirty="0" smtClean="0"/>
              <a:t>: </a:t>
            </a:r>
            <a:r>
              <a:rPr lang="it-IT" sz="2400" dirty="0" smtClean="0"/>
              <a:t>Dovuta </a:t>
            </a:r>
            <a:r>
              <a:rPr lang="it-IT" sz="2400" dirty="0"/>
              <a:t>a concentrazioni di F</a:t>
            </a:r>
            <a:r>
              <a:rPr lang="it-IT" sz="2400" baseline="30000" dirty="0"/>
              <a:t>-</a:t>
            </a:r>
            <a:r>
              <a:rPr lang="it-IT" sz="2400" dirty="0"/>
              <a:t> superiori al valore </a:t>
            </a:r>
            <a:r>
              <a:rPr lang="it-IT" sz="2400" dirty="0" smtClean="0"/>
              <a:t>soglia. Maggiormente </a:t>
            </a:r>
            <a:r>
              <a:rPr lang="it-IT" sz="2400" dirty="0"/>
              <a:t>presente con gli anestetici con alta velocità di </a:t>
            </a:r>
            <a:r>
              <a:rPr lang="it-IT" sz="2400" dirty="0" err="1" smtClean="0"/>
              <a:t>defluorurazione</a:t>
            </a:r>
            <a:r>
              <a:rPr lang="it-IT" sz="2400" dirty="0" smtClean="0"/>
              <a:t> </a:t>
            </a:r>
            <a:r>
              <a:rPr lang="it-IT" sz="2400" dirty="0"/>
              <a:t>(</a:t>
            </a:r>
            <a:r>
              <a:rPr lang="it-IT" sz="2400" dirty="0" err="1"/>
              <a:t>metossiflurano</a:t>
            </a:r>
            <a:r>
              <a:rPr lang="it-IT" sz="2400" dirty="0"/>
              <a:t> ed in misura molto minore </a:t>
            </a:r>
            <a:r>
              <a:rPr lang="it-IT" sz="2400" dirty="0" err="1"/>
              <a:t>enflurano</a:t>
            </a:r>
            <a:r>
              <a:rPr lang="it-IT" sz="2400" dirty="0"/>
              <a:t> e </a:t>
            </a:r>
            <a:r>
              <a:rPr lang="it-IT" sz="2400" dirty="0" err="1"/>
              <a:t>sevoflurano</a:t>
            </a:r>
            <a:r>
              <a:rPr lang="it-IT" sz="2400" dirty="0" smtClean="0"/>
              <a:t>).</a:t>
            </a:r>
          </a:p>
          <a:p>
            <a:pPr algn="just"/>
            <a:r>
              <a:rPr lang="it-IT" dirty="0" smtClean="0"/>
              <a:t>Ipertermia </a:t>
            </a:r>
            <a:r>
              <a:rPr lang="it-IT" dirty="0"/>
              <a:t>maligna: </a:t>
            </a:r>
            <a:r>
              <a:rPr lang="it-IT" sz="2600" dirty="0"/>
              <a:t>Dovuta a incontrollato aumento del metabolismo ossidativo </a:t>
            </a:r>
            <a:r>
              <a:rPr lang="it-IT" sz="2600" dirty="0" smtClean="0"/>
              <a:t>muscolare. Si </a:t>
            </a:r>
            <a:r>
              <a:rPr lang="it-IT" sz="2600" dirty="0"/>
              <a:t>verifica in individui geneticamente </a:t>
            </a:r>
            <a:r>
              <a:rPr lang="it-IT" sz="2600" dirty="0" smtClean="0"/>
              <a:t>predisposti ed è associata ad una </a:t>
            </a:r>
            <a:r>
              <a:rPr lang="it-IT" sz="2600" dirty="0"/>
              <a:t>mutazione del recettore </a:t>
            </a:r>
            <a:r>
              <a:rPr lang="it-IT" sz="2600" dirty="0" err="1"/>
              <a:t>rianodinico</a:t>
            </a:r>
            <a:r>
              <a:rPr lang="it-IT" sz="2600" dirty="0"/>
              <a:t> di tipo 1 (RyR1</a:t>
            </a:r>
            <a:r>
              <a:rPr lang="it-IT" sz="2600" dirty="0" smtClean="0"/>
              <a:t>).</a:t>
            </a:r>
            <a:endParaRPr lang="it-IT" dirty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48233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Usati per l’induzione o per il mantenimento dell’anestesia durante l’intervento. </a:t>
            </a:r>
          </a:p>
          <a:p>
            <a:r>
              <a:rPr lang="it-IT" dirty="0"/>
              <a:t>Sostanze molto lipofile  che raggiungono rapidamente il SNC;</a:t>
            </a:r>
          </a:p>
          <a:p>
            <a:r>
              <a:rPr lang="it-IT" dirty="0"/>
              <a:t>Azione immediata e di breve durata;</a:t>
            </a:r>
          </a:p>
          <a:p>
            <a:r>
              <a:rPr lang="it-IT" dirty="0"/>
              <a:t>Tendono ad accumularsi nei tessuti adiposi;</a:t>
            </a:r>
          </a:p>
          <a:p>
            <a:r>
              <a:rPr lang="it-IT" dirty="0"/>
              <a:t>Gli effetti collaterali dipendono dal tipo di farmaco </a:t>
            </a:r>
            <a:r>
              <a:rPr lang="it-IT" dirty="0" smtClean="0"/>
              <a:t>usato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203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/>
              <a:t>Barbiturici</a:t>
            </a:r>
            <a:r>
              <a:rPr lang="en-US" dirty="0" smtClean="0"/>
              <a:t>. </a:t>
            </a:r>
            <a:r>
              <a:rPr lang="it-IT" sz="2400" dirty="0"/>
              <a:t>Meccanismo </a:t>
            </a:r>
            <a:r>
              <a:rPr lang="it-IT" sz="2400" dirty="0" smtClean="0"/>
              <a:t>d’azione: interazione </a:t>
            </a:r>
            <a:r>
              <a:rPr lang="it-IT" sz="2400" dirty="0"/>
              <a:t>con un proprio sito sul GABA</a:t>
            </a:r>
            <a:r>
              <a:rPr lang="it-IT" sz="2400" baseline="-25000" dirty="0"/>
              <a:t>A</a:t>
            </a:r>
            <a:r>
              <a:rPr lang="it-IT" sz="2400" dirty="0"/>
              <a:t> posto all’interno del canale (</a:t>
            </a:r>
            <a:r>
              <a:rPr lang="it-IT" sz="2400" dirty="0" err="1"/>
              <a:t>subunità</a:t>
            </a:r>
            <a:r>
              <a:rPr lang="it-IT" sz="2400" dirty="0"/>
              <a:t> </a:t>
            </a:r>
            <a:r>
              <a:rPr lang="el-GR" sz="2400" dirty="0" smtClean="0"/>
              <a:t>β</a:t>
            </a:r>
            <a:r>
              <a:rPr lang="it-IT" sz="2400" dirty="0" smtClean="0"/>
              <a:t>). Agiscono </a:t>
            </a:r>
            <a:r>
              <a:rPr lang="it-IT" sz="2400" dirty="0"/>
              <a:t>aumentando il tempo medio di apertura del canale senza effetti sulla </a:t>
            </a:r>
            <a:r>
              <a:rPr lang="it-IT" sz="2400" dirty="0" smtClean="0"/>
              <a:t>frequenza. A </a:t>
            </a:r>
            <a:r>
              <a:rPr lang="it-IT" sz="2400" dirty="0"/>
              <a:t>dosi elevate aprono direttamente il </a:t>
            </a:r>
            <a:r>
              <a:rPr lang="it-IT" sz="2400" dirty="0" smtClean="0"/>
              <a:t>canale. Sono modulatori allosterici positivi.</a:t>
            </a:r>
          </a:p>
          <a:p>
            <a:pPr marL="0" indent="0" algn="just">
              <a:buNone/>
            </a:pPr>
            <a:r>
              <a:rPr lang="it-IT" sz="2400" dirty="0"/>
              <a:t>Effetti collaterali: Riduzione del metabolismo cerebrale; depressione </a:t>
            </a:r>
            <a:r>
              <a:rPr lang="it-IT" sz="2400" dirty="0" err="1" smtClean="0"/>
              <a:t>respiratoria;diminuzione</a:t>
            </a:r>
            <a:r>
              <a:rPr lang="it-IT" sz="2400" dirty="0" smtClean="0"/>
              <a:t> </a:t>
            </a:r>
            <a:r>
              <a:rPr lang="it-IT" sz="2400" dirty="0"/>
              <a:t>della </a:t>
            </a:r>
            <a:r>
              <a:rPr lang="it-IT" sz="2400" dirty="0" smtClean="0"/>
              <a:t>pressione.</a:t>
            </a:r>
            <a:endParaRPr lang="it-IT" sz="2400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0" name="Rettangolo 22"/>
          <p:cNvSpPr>
            <a:spLocks noChangeArrowheads="1"/>
          </p:cNvSpPr>
          <p:nvPr/>
        </p:nvSpPr>
        <p:spPr bwMode="auto">
          <a:xfrm>
            <a:off x="644093" y="5674603"/>
            <a:ext cx="2457916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 dirty="0" err="1">
                <a:solidFill>
                  <a:schemeClr val="tx2"/>
                </a:solidFill>
                <a:latin typeface="Calibri" pitchFamily="34" charset="0"/>
              </a:rPr>
              <a:t>Tiopentale</a:t>
            </a:r>
            <a:endParaRPr lang="it-IT" b="1" dirty="0">
              <a:solidFill>
                <a:schemeClr val="tx2"/>
              </a:solidFill>
              <a:latin typeface="Calibri" pitchFamily="34" charset="0"/>
            </a:endParaRPr>
          </a:p>
          <a:p>
            <a:pPr algn="ctr"/>
            <a:r>
              <a:rPr lang="it-IT" i="1" dirty="0" err="1" smtClean="0">
                <a:solidFill>
                  <a:schemeClr val="tx2"/>
                </a:solidFill>
                <a:latin typeface="Calibri" pitchFamily="34" charset="0"/>
              </a:rPr>
              <a:t>Pentothal</a:t>
            </a:r>
            <a:endParaRPr lang="it-IT" i="1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ctr"/>
            <a:r>
              <a:rPr lang="it-IT" sz="1600" dirty="0" smtClean="0">
                <a:solidFill>
                  <a:schemeClr val="tx2"/>
                </a:solidFill>
                <a:latin typeface="Calibri" pitchFamily="34" charset="0"/>
              </a:rPr>
              <a:t>principale </a:t>
            </a:r>
            <a:r>
              <a:rPr lang="it-IT" sz="1600" dirty="0">
                <a:solidFill>
                  <a:schemeClr val="tx2"/>
                </a:solidFill>
                <a:latin typeface="Calibri" pitchFamily="34" charset="0"/>
              </a:rPr>
              <a:t>preanestetico</a:t>
            </a:r>
          </a:p>
          <a:p>
            <a:pPr algn="ctr"/>
            <a:r>
              <a:rPr lang="it-IT" sz="1600" dirty="0" smtClean="0">
                <a:solidFill>
                  <a:schemeClr val="tx2"/>
                </a:solidFill>
                <a:latin typeface="Calibri" pitchFamily="34" charset="0"/>
              </a:rPr>
              <a:t>eutanasia</a:t>
            </a:r>
            <a:r>
              <a:rPr lang="it-IT" sz="1600" dirty="0">
                <a:solidFill>
                  <a:schemeClr val="tx2"/>
                </a:solidFill>
                <a:latin typeface="Calibri" pitchFamily="34" charset="0"/>
              </a:rPr>
              <a:t>, induzione </a:t>
            </a:r>
            <a:r>
              <a:rPr lang="it-IT" sz="1600" dirty="0" smtClean="0">
                <a:solidFill>
                  <a:schemeClr val="tx2"/>
                </a:solidFill>
                <a:latin typeface="Calibri" pitchFamily="34" charset="0"/>
              </a:rPr>
              <a:t>coma</a:t>
            </a:r>
            <a:endParaRPr lang="it-IT" sz="1600" dirty="0">
              <a:solidFill>
                <a:schemeClr val="tx2"/>
              </a:solidFill>
              <a:latin typeface="Calibri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6360320"/>
              </p:ext>
            </p:extLst>
          </p:nvPr>
        </p:nvGraphicFramePr>
        <p:xfrm>
          <a:off x="772120" y="4117181"/>
          <a:ext cx="2071688" cy="161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" name="CS ChemDraw Drawing" r:id="rId3" imgW="1435100" imgH="1117600" progId="">
                  <p:embed/>
                </p:oleObj>
              </mc:Choice>
              <mc:Fallback>
                <p:oleObj name="CS ChemDraw Drawing" r:id="rId3" imgW="1435100" imgH="1117600" progId="">
                  <p:embed/>
                  <p:pic>
                    <p:nvPicPr>
                      <p:cNvPr id="0" name="Picture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120" y="4117181"/>
                        <a:ext cx="2071688" cy="161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148188"/>
              </p:ext>
            </p:extLst>
          </p:nvPr>
        </p:nvGraphicFramePr>
        <p:xfrm>
          <a:off x="3563888" y="3939464"/>
          <a:ext cx="2071687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" name="CS ChemDraw Drawing" r:id="rId5" imgW="1435100" imgH="1181100" progId="">
                  <p:embed/>
                </p:oleObj>
              </mc:Choice>
              <mc:Fallback>
                <p:oleObj name="CS ChemDraw Drawing" r:id="rId5" imgW="1435100" imgH="11811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3939464"/>
                        <a:ext cx="2071687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4349700" y="5636501"/>
            <a:ext cx="1054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err="1">
                <a:solidFill>
                  <a:schemeClr val="tx2"/>
                </a:solidFill>
                <a:latin typeface="Calibri" pitchFamily="34" charset="0"/>
              </a:rPr>
              <a:t>Tiamilale</a:t>
            </a:r>
            <a:endParaRPr lang="it-IT" b="1" dirty="0">
              <a:solidFill>
                <a:schemeClr val="tx2"/>
              </a:solidFill>
              <a:latin typeface="Calibri" pitchFamily="34" charset="0"/>
            </a:endParaRPr>
          </a:p>
        </p:txBody>
      </p:sp>
      <p:graphicFrame>
        <p:nvGraphicFramePr>
          <p:cNvPr id="1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5482719"/>
              </p:ext>
            </p:extLst>
          </p:nvPr>
        </p:nvGraphicFramePr>
        <p:xfrm>
          <a:off x="5979169" y="3939464"/>
          <a:ext cx="246380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5" name="CS ChemDraw Drawing" r:id="rId7" imgW="1714500" imgH="1168400" progId="">
                  <p:embed/>
                </p:oleObj>
              </mc:Choice>
              <mc:Fallback>
                <p:oleObj name="CS ChemDraw Drawing" r:id="rId7" imgW="1714500" imgH="1168400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9169" y="3939464"/>
                        <a:ext cx="246380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7122169" y="5636501"/>
            <a:ext cx="1338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 dirty="0" err="1">
                <a:solidFill>
                  <a:schemeClr val="tx2"/>
                </a:solidFill>
                <a:latin typeface="Calibri" pitchFamily="34" charset="0"/>
              </a:rPr>
              <a:t>Metoexitale</a:t>
            </a:r>
            <a:endParaRPr lang="it-IT" b="1" dirty="0">
              <a:solidFill>
                <a:schemeClr val="tx2"/>
              </a:solidFill>
              <a:latin typeface="Calibri" pitchFamily="34" charset="0"/>
            </a:endParaRPr>
          </a:p>
          <a:p>
            <a:pPr algn="ctr"/>
            <a:r>
              <a:rPr lang="it-IT" b="1" dirty="0">
                <a:solidFill>
                  <a:schemeClr val="tx2"/>
                </a:solidFill>
                <a:latin typeface="Calibri" pitchFamily="34" charset="0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Calibri" pitchFamily="34" charset="0"/>
              </a:rPr>
              <a:t>Brivital</a:t>
            </a:r>
            <a:r>
              <a:rPr lang="it-IT" b="1" dirty="0">
                <a:solidFill>
                  <a:schemeClr val="tx2"/>
                </a:solidFill>
                <a:latin typeface="Calibri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78012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Benzodiazepine.</a:t>
            </a:r>
            <a:r>
              <a:rPr lang="en-US" sz="2400" dirty="0" smtClean="0"/>
              <a:t> </a:t>
            </a:r>
            <a:r>
              <a:rPr lang="it-IT" sz="2400" dirty="0"/>
              <a:t>Adiuvanti nell’anestesia somministrabili anche </a:t>
            </a:r>
            <a:r>
              <a:rPr lang="it-IT" sz="2400" dirty="0" err="1" smtClean="0"/>
              <a:t>p.o.</a:t>
            </a:r>
            <a:r>
              <a:rPr lang="it-IT" sz="2400" dirty="0" smtClean="0"/>
              <a:t> (</a:t>
            </a:r>
            <a:r>
              <a:rPr lang="it-IT" sz="2400" dirty="0"/>
              <a:t>anche se preferita </a:t>
            </a:r>
            <a:r>
              <a:rPr lang="it-IT" sz="2400" dirty="0" err="1" smtClean="0"/>
              <a:t>e.v.</a:t>
            </a:r>
            <a:r>
              <a:rPr lang="it-IT" sz="2400" dirty="0" smtClean="0"/>
              <a:t>) </a:t>
            </a:r>
            <a:r>
              <a:rPr lang="it-IT" sz="2400" dirty="0"/>
              <a:t>per indurre sedazione e </a:t>
            </a:r>
            <a:r>
              <a:rPr lang="it-IT" sz="2400" dirty="0" smtClean="0"/>
              <a:t>rilassamento</a:t>
            </a:r>
            <a:r>
              <a:rPr lang="en-US" sz="2400" dirty="0"/>
              <a:t>.</a:t>
            </a:r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924205"/>
              </p:ext>
            </p:extLst>
          </p:nvPr>
        </p:nvGraphicFramePr>
        <p:xfrm>
          <a:off x="979474" y="3431133"/>
          <a:ext cx="1443037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4" name="CS ChemDraw Drawing" r:id="rId3" imgW="1943100" imgH="2501900" progId="">
                  <p:embed/>
                </p:oleObj>
              </mc:Choice>
              <mc:Fallback>
                <p:oleObj name="CS ChemDraw Drawing" r:id="rId3" imgW="1943100" imgH="2501900" progId="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9474" y="3431133"/>
                        <a:ext cx="1443037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7674379"/>
              </p:ext>
            </p:extLst>
          </p:nvPr>
        </p:nvGraphicFramePr>
        <p:xfrm>
          <a:off x="6641603" y="3212976"/>
          <a:ext cx="1674813" cy="204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5" name="CS ChemDraw Drawing" r:id="rId5" imgW="2247900" imgH="2730500" progId="">
                  <p:embed/>
                </p:oleObj>
              </mc:Choice>
              <mc:Fallback>
                <p:oleObj name="CS ChemDraw Drawing" r:id="rId5" imgW="2247900" imgH="2730500" progId="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1603" y="3212976"/>
                        <a:ext cx="1674813" cy="204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639959"/>
              </p:ext>
            </p:extLst>
          </p:nvPr>
        </p:nvGraphicFramePr>
        <p:xfrm>
          <a:off x="3712666" y="3427289"/>
          <a:ext cx="1781175" cy="186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6" name="CS ChemDraw Drawing" r:id="rId7" imgW="2387600" imgH="2501900" progId="">
                  <p:embed/>
                </p:oleObj>
              </mc:Choice>
              <mc:Fallback>
                <p:oleObj name="CS ChemDraw Drawing" r:id="rId7" imgW="2387600" imgH="2501900" progId="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666" y="3427289"/>
                        <a:ext cx="1781175" cy="186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212266" y="5529426"/>
            <a:ext cx="12715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Diazepam</a:t>
            </a:r>
            <a:endParaRPr lang="it-IT" sz="2000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sz="2000" i="1" dirty="0">
                <a:solidFill>
                  <a:schemeClr val="tx2"/>
                </a:solidFill>
                <a:latin typeface="+mn-lt"/>
              </a:rPr>
              <a:t>Valium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874396" y="5529426"/>
            <a:ext cx="13700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Midazolam</a:t>
            </a:r>
            <a:endParaRPr lang="it-IT" sz="20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874021" y="5529426"/>
            <a:ext cx="17363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Flunitrazepam</a:t>
            </a:r>
            <a:endParaRPr lang="it-IT" sz="2000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Roipnol</a:t>
            </a:r>
            <a:endParaRPr lang="it-IT" sz="2000" i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10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err="1" smtClean="0"/>
              <a:t>Propofolo</a:t>
            </a:r>
            <a:r>
              <a:rPr lang="en-US" dirty="0" smtClean="0"/>
              <a:t>. </a:t>
            </a:r>
          </a:p>
          <a:p>
            <a:pPr marL="0" indent="0" algn="just">
              <a:buNone/>
            </a:pPr>
            <a:r>
              <a:rPr lang="en-US" sz="2400" dirty="0" smtClean="0"/>
              <a:t>È </a:t>
            </a:r>
            <a:r>
              <a:rPr lang="it-IT" sz="2400" dirty="0" smtClean="0"/>
              <a:t>il </a:t>
            </a:r>
            <a:r>
              <a:rPr lang="it-IT" sz="2400" dirty="0"/>
              <a:t>preanestetico più </a:t>
            </a:r>
            <a:r>
              <a:rPr lang="it-IT" sz="2400" dirty="0" smtClean="0"/>
              <a:t>utilizzato. Associato </a:t>
            </a:r>
            <a:r>
              <a:rPr lang="it-IT" sz="2400" dirty="0"/>
              <a:t>con gli oppioidi come </a:t>
            </a:r>
            <a:r>
              <a:rPr lang="it-IT" sz="2400" dirty="0" smtClean="0"/>
              <a:t>antidolorifico.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Farmaco </a:t>
            </a:r>
            <a:r>
              <a:rPr lang="it-IT" sz="2400" dirty="0" smtClean="0"/>
              <a:t>d’abuso.</a:t>
            </a:r>
          </a:p>
          <a:p>
            <a:pPr marL="0" indent="0" algn="just">
              <a:buNone/>
            </a:pPr>
            <a:r>
              <a:rPr lang="it-IT" sz="2400" dirty="0"/>
              <a:t>Interazione con un sito specifico sul recettore GABA</a:t>
            </a:r>
            <a:r>
              <a:rPr lang="it-IT" sz="2400" baseline="-25000" dirty="0"/>
              <a:t>A</a:t>
            </a:r>
            <a:r>
              <a:rPr lang="it-IT" sz="2400" dirty="0"/>
              <a:t> (</a:t>
            </a:r>
            <a:r>
              <a:rPr lang="it-IT" sz="2400" dirty="0" err="1"/>
              <a:t>subunità</a:t>
            </a:r>
            <a:r>
              <a:rPr lang="it-IT" sz="2400" dirty="0"/>
              <a:t> </a:t>
            </a:r>
            <a:r>
              <a:rPr lang="el-GR" sz="2400" dirty="0" smtClean="0"/>
              <a:t>β</a:t>
            </a:r>
            <a:r>
              <a:rPr lang="it-IT" sz="2400" dirty="0" smtClean="0"/>
              <a:t>) </a:t>
            </a:r>
            <a:r>
              <a:rPr lang="it-IT" sz="2400" dirty="0"/>
              <a:t>con aumento della trasmissione </a:t>
            </a:r>
            <a:r>
              <a:rPr lang="it-IT" sz="2400" dirty="0" err="1" smtClean="0"/>
              <a:t>GABAergica</a:t>
            </a:r>
            <a:r>
              <a:rPr lang="it-IT" sz="2400" dirty="0" smtClean="0"/>
              <a:t>.</a:t>
            </a:r>
          </a:p>
          <a:p>
            <a:pPr marL="0" indent="0" algn="just">
              <a:buNone/>
            </a:pPr>
            <a:r>
              <a:rPr lang="it-IT" sz="2400" dirty="0"/>
              <a:t>Azione ultrarapida: l’effetto compare dopo 1 minuto e dura 3-5 </a:t>
            </a:r>
            <a:r>
              <a:rPr lang="it-IT" sz="2400" dirty="0" smtClean="0"/>
              <a:t>minuti. </a:t>
            </a:r>
          </a:p>
          <a:p>
            <a:pPr marL="0" indent="0" algn="just">
              <a:buNone/>
            </a:pPr>
            <a:r>
              <a:rPr lang="it-IT" sz="2400" dirty="0" smtClean="0"/>
              <a:t>Gli effetti collaterali sono gli stessi dei barbiturici.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Iniezione </a:t>
            </a:r>
            <a:r>
              <a:rPr lang="it-IT" sz="2400" dirty="0" smtClean="0"/>
              <a:t>dolorosa.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L’elevata </a:t>
            </a:r>
            <a:r>
              <a:rPr lang="it-IT" sz="2400" dirty="0" err="1"/>
              <a:t>lipofilia</a:t>
            </a:r>
            <a:r>
              <a:rPr lang="it-IT" sz="2400" dirty="0"/>
              <a:t> ne rende difficile la </a:t>
            </a:r>
            <a:r>
              <a:rPr lang="it-IT" sz="2400" dirty="0" smtClean="0"/>
              <a:t>formulazione, esiste il </a:t>
            </a:r>
            <a:r>
              <a:rPr lang="it-IT" sz="2400" dirty="0" err="1" smtClean="0"/>
              <a:t>profarmaco</a:t>
            </a:r>
            <a:r>
              <a:rPr lang="it-IT" sz="2400" dirty="0"/>
              <a:t>: </a:t>
            </a:r>
            <a:r>
              <a:rPr lang="it-IT" sz="2400" dirty="0" err="1"/>
              <a:t>Fosfopropofolo</a:t>
            </a:r>
            <a:r>
              <a:rPr lang="it-IT" sz="2400" dirty="0"/>
              <a:t> (</a:t>
            </a:r>
            <a:r>
              <a:rPr lang="it-IT" sz="2400" dirty="0" err="1"/>
              <a:t>Lusedra</a:t>
            </a:r>
            <a:r>
              <a:rPr lang="it-IT" sz="2400" dirty="0" smtClean="0"/>
              <a:t>), presenta un gruppo fosfato sull’ossidrile.</a:t>
            </a:r>
            <a:endParaRPr lang="it-IT" sz="2400" dirty="0"/>
          </a:p>
          <a:p>
            <a:pPr marL="0" indent="0" algn="just">
              <a:buNone/>
            </a:pPr>
            <a:endParaRPr lang="it-IT" sz="2400" dirty="0"/>
          </a:p>
          <a:p>
            <a:pPr marL="0" indent="0" algn="just">
              <a:buNone/>
            </a:pPr>
            <a:endParaRPr lang="it-IT" sz="2400" dirty="0"/>
          </a:p>
        </p:txBody>
      </p:sp>
      <p:sp>
        <p:nvSpPr>
          <p:cNvPr id="5" name="Text Box 44"/>
          <p:cNvSpPr txBox="1">
            <a:spLocks noChangeArrowheads="1"/>
          </p:cNvSpPr>
          <p:nvPr/>
        </p:nvSpPr>
        <p:spPr bwMode="auto">
          <a:xfrm>
            <a:off x="6366141" y="1484784"/>
            <a:ext cx="1122871" cy="30777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it-IT" sz="1400" b="1" dirty="0" smtClean="0">
                <a:solidFill>
                  <a:schemeClr val="tx2"/>
                </a:solidFill>
              </a:rPr>
              <a:t>PROPOFOLO</a:t>
            </a:r>
            <a:endParaRPr lang="it-IT" sz="14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667996"/>
              </p:ext>
            </p:extLst>
          </p:nvPr>
        </p:nvGraphicFramePr>
        <p:xfrm>
          <a:off x="4528673" y="1124744"/>
          <a:ext cx="1594657" cy="1022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CS ChemDraw Drawing" r:id="rId3" imgW="1333500" imgH="863600" progId="">
                  <p:embed/>
                </p:oleObj>
              </mc:Choice>
              <mc:Fallback>
                <p:oleObj name="CS ChemDraw Drawing" r:id="rId3" imgW="1333500" imgH="86360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8673" y="1124744"/>
                        <a:ext cx="1594657" cy="102241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1739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287413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/>
              <a:t>Chetamina</a:t>
            </a:r>
            <a:r>
              <a:rPr lang="en-US" dirty="0" smtClean="0"/>
              <a:t> (</a:t>
            </a:r>
            <a:r>
              <a:rPr lang="en-US" i="1" dirty="0" err="1" smtClean="0"/>
              <a:t>Ketalar</a:t>
            </a:r>
            <a:r>
              <a:rPr lang="en-US" dirty="0" smtClean="0"/>
              <a:t>). </a:t>
            </a:r>
          </a:p>
          <a:p>
            <a:pPr marL="0" indent="0" algn="just">
              <a:buNone/>
            </a:pPr>
            <a:r>
              <a:rPr lang="it-IT" sz="2400" dirty="0"/>
              <a:t>Usato in anestesia pediatrica, in pazienti a rischio di ipertensione e </a:t>
            </a:r>
            <a:r>
              <a:rPr lang="it-IT" sz="2400" dirty="0" smtClean="0"/>
              <a:t>broncospasmo.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Ha effetti analgesici a dosaggi </a:t>
            </a:r>
            <a:r>
              <a:rPr lang="it-IT" sz="2400" dirty="0" err="1" smtClean="0"/>
              <a:t>subanestetici</a:t>
            </a:r>
            <a:r>
              <a:rPr lang="it-IT" sz="2400" dirty="0" smtClean="0"/>
              <a:t>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Droga </a:t>
            </a:r>
            <a:r>
              <a:rPr lang="it-IT" sz="2400" dirty="0" smtClean="0"/>
              <a:t>d’abuso.</a:t>
            </a:r>
          </a:p>
          <a:p>
            <a:pPr marL="0" indent="0" algn="just">
              <a:buNone/>
            </a:pPr>
            <a:r>
              <a:rPr lang="it-IT" sz="2400" dirty="0" smtClean="0"/>
              <a:t>Meccanismo d’azione: antagonista del recettore NMDA.</a:t>
            </a:r>
            <a:endParaRPr lang="it-IT" sz="2400" dirty="0"/>
          </a:p>
          <a:p>
            <a:pPr marL="0" indent="0" algn="just">
              <a:buNone/>
            </a:pPr>
            <a:endParaRPr lang="it-IT" sz="2400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8761518"/>
              </p:ext>
            </p:extLst>
          </p:nvPr>
        </p:nvGraphicFramePr>
        <p:xfrm>
          <a:off x="4283968" y="1119585"/>
          <a:ext cx="1443037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4" name="CS ChemDraw Drawing" r:id="rId3" imgW="1308100" imgH="1041400" progId="">
                  <p:embed/>
                </p:oleObj>
              </mc:Choice>
              <mc:Fallback>
                <p:oleObj name="CS ChemDraw Drawing" r:id="rId3" imgW="1308100" imgH="1041400" progId="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1119585"/>
                        <a:ext cx="1443037" cy="1157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44"/>
          <p:cNvSpPr txBox="1">
            <a:spLocks noChangeArrowheads="1"/>
          </p:cNvSpPr>
          <p:nvPr/>
        </p:nvSpPr>
        <p:spPr bwMode="auto">
          <a:xfrm>
            <a:off x="6068654" y="1484784"/>
            <a:ext cx="2088713" cy="30777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it-IT" sz="1400" b="1" dirty="0" smtClean="0">
                <a:solidFill>
                  <a:schemeClr val="tx2"/>
                </a:solidFill>
              </a:rPr>
              <a:t>CHETAMINA CLORIDRATO</a:t>
            </a:r>
            <a:endParaRPr lang="it-IT" sz="1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97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smtClean="0"/>
              <a:t>preanestetici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68052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Etomidato</a:t>
            </a:r>
            <a:r>
              <a:rPr lang="en-US" dirty="0" smtClean="0"/>
              <a:t> (</a:t>
            </a:r>
            <a:r>
              <a:rPr lang="en-US" i="1" dirty="0" err="1" smtClean="0"/>
              <a:t>Amidate</a:t>
            </a:r>
            <a:r>
              <a:rPr lang="en-US" dirty="0" smtClean="0"/>
              <a:t>). </a:t>
            </a:r>
          </a:p>
          <a:p>
            <a:pPr marL="0" indent="0" algn="just">
              <a:buNone/>
            </a:pPr>
            <a:r>
              <a:rPr lang="it-IT" sz="2400" dirty="0"/>
              <a:t>Preanestetico in pazienti a rischio ipotensivo (minori effetti cardiovascolari</a:t>
            </a:r>
            <a:r>
              <a:rPr lang="it-IT" sz="2400" dirty="0" smtClean="0"/>
              <a:t>). </a:t>
            </a:r>
          </a:p>
          <a:p>
            <a:pPr marL="0" indent="0" algn="just">
              <a:buNone/>
            </a:pPr>
            <a:r>
              <a:rPr lang="it-IT" sz="2400" dirty="0"/>
              <a:t>Interazione con un sito specifico sul </a:t>
            </a:r>
            <a:r>
              <a:rPr lang="it-IT" sz="2400"/>
              <a:t>recettore </a:t>
            </a:r>
            <a:r>
              <a:rPr lang="it-IT" sz="2400" smtClean="0"/>
              <a:t>GABA A </a:t>
            </a:r>
            <a:r>
              <a:rPr lang="it-IT" sz="2400" dirty="0"/>
              <a:t>(</a:t>
            </a:r>
            <a:r>
              <a:rPr lang="it-IT" sz="2400" dirty="0" err="1"/>
              <a:t>subunità</a:t>
            </a:r>
            <a:r>
              <a:rPr lang="it-IT" sz="2400" dirty="0"/>
              <a:t> β) con aumento della trasmissione </a:t>
            </a:r>
            <a:r>
              <a:rPr lang="it-IT" sz="2400" dirty="0" err="1"/>
              <a:t>GABAergica</a:t>
            </a:r>
            <a:r>
              <a:rPr lang="it-IT" sz="2400" dirty="0" smtClean="0"/>
              <a:t>.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 smtClean="0"/>
              <a:t>Effetti collaterali: </a:t>
            </a:r>
          </a:p>
          <a:p>
            <a:pPr marL="0" indent="0" algn="just">
              <a:buNone/>
            </a:pPr>
            <a:r>
              <a:rPr lang="it-IT" sz="2400" dirty="0"/>
              <a:t>A livello del SNC e sulla respirazione simili  o maggiori di quelli associati ai barbiturici;</a:t>
            </a:r>
          </a:p>
          <a:p>
            <a:pPr marL="0" indent="0" algn="just">
              <a:buNone/>
            </a:pPr>
            <a:r>
              <a:rPr lang="it-IT" sz="2400" dirty="0"/>
              <a:t>Inibizione della </a:t>
            </a:r>
            <a:r>
              <a:rPr lang="it-IT" sz="2400" dirty="0" smtClean="0"/>
              <a:t>11-</a:t>
            </a:r>
            <a:r>
              <a:rPr lang="el-GR" sz="2400" dirty="0" smtClean="0"/>
              <a:t>β</a:t>
            </a:r>
            <a:r>
              <a:rPr lang="it-IT" sz="2400" dirty="0" smtClean="0"/>
              <a:t>-</a:t>
            </a:r>
            <a:r>
              <a:rPr lang="it-IT" sz="2400" dirty="0" err="1" smtClean="0"/>
              <a:t>idrossilasi</a:t>
            </a:r>
            <a:r>
              <a:rPr lang="it-IT" sz="2400" dirty="0"/>
              <a:t>, enzima fondamentale nella produzione di steroidi</a:t>
            </a:r>
          </a:p>
          <a:p>
            <a:pPr marL="0" indent="0" algn="just">
              <a:buNone/>
            </a:pPr>
            <a:r>
              <a:rPr lang="it-IT" sz="2400" dirty="0"/>
              <a:t>Induzione di movimenti </a:t>
            </a:r>
            <a:r>
              <a:rPr lang="it-IT" sz="2400" dirty="0" smtClean="0"/>
              <a:t>mioclonici;</a:t>
            </a:r>
            <a:endParaRPr lang="it-IT" sz="2400" dirty="0"/>
          </a:p>
          <a:p>
            <a:pPr marL="0" indent="0" algn="just">
              <a:buNone/>
            </a:pPr>
            <a:r>
              <a:rPr lang="it-IT" sz="2400" dirty="0"/>
              <a:t>Iniezione dolorosa;</a:t>
            </a:r>
          </a:p>
          <a:p>
            <a:pPr marL="0" indent="0" algn="just">
              <a:buNone/>
            </a:pPr>
            <a:r>
              <a:rPr lang="it-IT" sz="2400" dirty="0"/>
              <a:t>Forte nausea e vomito al </a:t>
            </a:r>
            <a:r>
              <a:rPr lang="it-IT" sz="2400" dirty="0" smtClean="0"/>
              <a:t>risveglio.</a:t>
            </a:r>
            <a:endParaRPr lang="it-IT" sz="2400" dirty="0"/>
          </a:p>
          <a:p>
            <a:pPr marL="0" indent="0" algn="just">
              <a:buNone/>
            </a:pPr>
            <a:endParaRPr lang="it-IT" sz="2400" dirty="0"/>
          </a:p>
        </p:txBody>
      </p:sp>
      <p:sp>
        <p:nvSpPr>
          <p:cNvPr id="6" name="Text Box 44"/>
          <p:cNvSpPr txBox="1">
            <a:spLocks noChangeArrowheads="1"/>
          </p:cNvSpPr>
          <p:nvPr/>
        </p:nvSpPr>
        <p:spPr bwMode="auto">
          <a:xfrm>
            <a:off x="6895636" y="1609055"/>
            <a:ext cx="1060740" cy="30777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it-IT" sz="1400" b="1" dirty="0" smtClean="0">
                <a:solidFill>
                  <a:schemeClr val="tx2"/>
                </a:solidFill>
              </a:rPr>
              <a:t>ETOMIDATO</a:t>
            </a:r>
            <a:endParaRPr lang="it-IT" sz="1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618154"/>
              </p:ext>
            </p:extLst>
          </p:nvPr>
        </p:nvGraphicFramePr>
        <p:xfrm>
          <a:off x="4840493" y="1217681"/>
          <a:ext cx="1983135" cy="1059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8" name="CS ChemDraw Drawing" r:id="rId3" imgW="2425700" imgH="1308100" progId="">
                  <p:embed/>
                </p:oleObj>
              </mc:Choice>
              <mc:Fallback>
                <p:oleObj name="CS ChemDraw Drawing" r:id="rId3" imgW="2425700" imgH="1308100" progId="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0493" y="1217681"/>
                        <a:ext cx="1983135" cy="10591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1855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Medicazione </a:t>
            </a:r>
            <a:r>
              <a:rPr lang="it-IT" dirty="0" smtClean="0"/>
              <a:t>preanestetica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010742"/>
          </a:xfrm>
        </p:spPr>
        <p:txBody>
          <a:bodyPr/>
          <a:lstStyle/>
          <a:p>
            <a:pPr marL="0" indent="0" algn="just">
              <a:buNone/>
            </a:pPr>
            <a:r>
              <a:rPr lang="it-IT" sz="2400" dirty="0" smtClean="0"/>
              <a:t>Costituita </a:t>
            </a:r>
            <a:r>
              <a:rPr lang="it-IT" sz="2400" dirty="0"/>
              <a:t>da una associazione di analgesici narcotici, sedativi, anticolinergici, miorilassanti, tranquillanti </a:t>
            </a:r>
            <a:r>
              <a:rPr lang="it-IT" sz="2400" dirty="0" err="1" smtClean="0"/>
              <a:t>fenotiazinici</a:t>
            </a:r>
            <a:r>
              <a:rPr lang="it-IT" sz="2400" dirty="0" smtClean="0"/>
              <a:t>.</a:t>
            </a:r>
            <a:endParaRPr lang="it-IT" sz="2400" dirty="0"/>
          </a:p>
          <a:p>
            <a:endParaRPr lang="it-IT" dirty="0"/>
          </a:p>
        </p:txBody>
      </p:sp>
      <p:sp>
        <p:nvSpPr>
          <p:cNvPr id="4" name="Oval 19"/>
          <p:cNvSpPr>
            <a:spLocks noChangeArrowheads="1"/>
          </p:cNvSpPr>
          <p:nvPr/>
        </p:nvSpPr>
        <p:spPr bwMode="auto">
          <a:xfrm>
            <a:off x="1104900" y="2605088"/>
            <a:ext cx="21336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 dirty="0">
                <a:solidFill>
                  <a:schemeClr val="tx2"/>
                </a:solidFill>
              </a:rPr>
              <a:t>Analgesici narcotici</a:t>
            </a:r>
          </a:p>
        </p:txBody>
      </p: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3390900" y="2528888"/>
            <a:ext cx="3427413" cy="685800"/>
            <a:chOff x="1872" y="1440"/>
            <a:chExt cx="2159" cy="432"/>
          </a:xfrm>
        </p:grpSpPr>
        <p:sp>
          <p:nvSpPr>
            <p:cNvPr id="6" name="AutoShape 21"/>
            <p:cNvSpPr>
              <a:spLocks noChangeArrowheads="1"/>
            </p:cNvSpPr>
            <p:nvPr/>
          </p:nvSpPr>
          <p:spPr bwMode="auto">
            <a:xfrm>
              <a:off x="1872" y="1632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7" name="Group 24"/>
            <p:cNvGrpSpPr>
              <a:grpSpLocks/>
            </p:cNvGrpSpPr>
            <p:nvPr/>
          </p:nvGrpSpPr>
          <p:grpSpPr bwMode="auto">
            <a:xfrm>
              <a:off x="2448" y="1440"/>
              <a:ext cx="1583" cy="432"/>
              <a:chOff x="2736" y="1536"/>
              <a:chExt cx="1583" cy="432"/>
            </a:xfrm>
          </p:grpSpPr>
          <p:sp>
            <p:nvSpPr>
              <p:cNvPr id="8" name="Text Box 22"/>
              <p:cNvSpPr txBox="1">
                <a:spLocks noChangeArrowheads="1"/>
              </p:cNvSpPr>
              <p:nvPr/>
            </p:nvSpPr>
            <p:spPr bwMode="auto">
              <a:xfrm>
                <a:off x="2845" y="1670"/>
                <a:ext cx="1474" cy="212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dirty="0"/>
                  <a:t>la sensibilità dolorifica</a:t>
                </a:r>
              </a:p>
            </p:txBody>
          </p:sp>
          <p:sp>
            <p:nvSpPr>
              <p:cNvPr id="9" name="AutoShape 23"/>
              <p:cNvSpPr>
                <a:spLocks noChangeArrowheads="1"/>
              </p:cNvSpPr>
              <p:nvPr/>
            </p:nvSpPr>
            <p:spPr bwMode="auto">
              <a:xfrm>
                <a:off x="2736" y="1536"/>
                <a:ext cx="144" cy="432"/>
              </a:xfrm>
              <a:prstGeom prst="downArrow">
                <a:avLst>
                  <a:gd name="adj1" fmla="val 50000"/>
                  <a:gd name="adj2" fmla="val 75000"/>
                </a:avLst>
              </a:prstGeom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</p:grp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1104900" y="3367088"/>
            <a:ext cx="21336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>
                <a:solidFill>
                  <a:schemeClr val="tx2"/>
                </a:solidFill>
              </a:rPr>
              <a:t>Ansiolitici</a:t>
            </a:r>
          </a:p>
        </p:txBody>
      </p:sp>
      <p:grpSp>
        <p:nvGrpSpPr>
          <p:cNvPr id="11" name="Group 45"/>
          <p:cNvGrpSpPr>
            <a:grpSpLocks/>
          </p:cNvGrpSpPr>
          <p:nvPr/>
        </p:nvGrpSpPr>
        <p:grpSpPr bwMode="auto">
          <a:xfrm>
            <a:off x="3390900" y="3503613"/>
            <a:ext cx="3195638" cy="336550"/>
            <a:chOff x="1872" y="2054"/>
            <a:chExt cx="2013" cy="212"/>
          </a:xfrm>
        </p:grpSpPr>
        <p:sp>
          <p:nvSpPr>
            <p:cNvPr id="12" name="AutoShape 26"/>
            <p:cNvSpPr>
              <a:spLocks noChangeArrowheads="1"/>
            </p:cNvSpPr>
            <p:nvPr/>
          </p:nvSpPr>
          <p:spPr bwMode="auto">
            <a:xfrm>
              <a:off x="1872" y="2112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13" name="Text Box 28"/>
            <p:cNvSpPr txBox="1">
              <a:spLocks noChangeArrowheads="1"/>
            </p:cNvSpPr>
            <p:nvPr/>
          </p:nvSpPr>
          <p:spPr bwMode="auto">
            <a:xfrm>
              <a:off x="2544" y="2054"/>
              <a:ext cx="1341" cy="2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/>
                <a:t>Producono sedazione</a:t>
              </a:r>
            </a:p>
          </p:txBody>
        </p:sp>
      </p:grpSp>
      <p:sp>
        <p:nvSpPr>
          <p:cNvPr id="14" name="Oval 30"/>
          <p:cNvSpPr>
            <a:spLocks noChangeArrowheads="1"/>
          </p:cNvSpPr>
          <p:nvPr/>
        </p:nvSpPr>
        <p:spPr bwMode="auto">
          <a:xfrm>
            <a:off x="1028700" y="4129088"/>
            <a:ext cx="21336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>
                <a:solidFill>
                  <a:schemeClr val="tx2"/>
                </a:solidFill>
              </a:rPr>
              <a:t>Anticolinergici</a:t>
            </a:r>
          </a:p>
        </p:txBody>
      </p: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3390900" y="4052888"/>
            <a:ext cx="4060826" cy="685800"/>
            <a:chOff x="1872" y="2400"/>
            <a:chExt cx="2558" cy="432"/>
          </a:xfrm>
        </p:grpSpPr>
        <p:sp>
          <p:nvSpPr>
            <p:cNvPr id="16" name="AutoShape 31"/>
            <p:cNvSpPr>
              <a:spLocks noChangeArrowheads="1"/>
            </p:cNvSpPr>
            <p:nvPr/>
          </p:nvSpPr>
          <p:spPr bwMode="auto">
            <a:xfrm>
              <a:off x="1872" y="2592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7" name="Group 37"/>
            <p:cNvGrpSpPr>
              <a:grpSpLocks/>
            </p:cNvGrpSpPr>
            <p:nvPr/>
          </p:nvGrpSpPr>
          <p:grpSpPr bwMode="auto">
            <a:xfrm>
              <a:off x="2448" y="2400"/>
              <a:ext cx="1982" cy="432"/>
              <a:chOff x="2448" y="2400"/>
              <a:chExt cx="1982" cy="432"/>
            </a:xfrm>
          </p:grpSpPr>
          <p:sp>
            <p:nvSpPr>
              <p:cNvPr id="18" name="Text Box 33"/>
              <p:cNvSpPr txBox="1">
                <a:spLocks noChangeArrowheads="1"/>
              </p:cNvSpPr>
              <p:nvPr/>
            </p:nvSpPr>
            <p:spPr bwMode="auto">
              <a:xfrm>
                <a:off x="2569" y="2457"/>
                <a:ext cx="1861" cy="366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dirty="0"/>
                  <a:t>Gli effetti cardiovascolari di origine parasimpatica</a:t>
                </a:r>
              </a:p>
            </p:txBody>
          </p:sp>
          <p:sp>
            <p:nvSpPr>
              <p:cNvPr id="19" name="AutoShape 34"/>
              <p:cNvSpPr>
                <a:spLocks noChangeArrowheads="1"/>
              </p:cNvSpPr>
              <p:nvPr/>
            </p:nvSpPr>
            <p:spPr bwMode="auto">
              <a:xfrm>
                <a:off x="2448" y="2400"/>
                <a:ext cx="144" cy="432"/>
              </a:xfrm>
              <a:prstGeom prst="downArrow">
                <a:avLst>
                  <a:gd name="adj1" fmla="val 50000"/>
                  <a:gd name="adj2" fmla="val 75000"/>
                </a:avLst>
              </a:prstGeom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</p:grpSp>
      <p:sp>
        <p:nvSpPr>
          <p:cNvPr id="20" name="Oval 35"/>
          <p:cNvSpPr>
            <a:spLocks noChangeArrowheads="1"/>
          </p:cNvSpPr>
          <p:nvPr/>
        </p:nvSpPr>
        <p:spPr bwMode="auto">
          <a:xfrm>
            <a:off x="1028700" y="4891088"/>
            <a:ext cx="21336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>
                <a:solidFill>
                  <a:schemeClr val="tx2"/>
                </a:solidFill>
              </a:rPr>
              <a:t>Miorilassanti</a:t>
            </a:r>
          </a:p>
        </p:txBody>
      </p:sp>
      <p:grpSp>
        <p:nvGrpSpPr>
          <p:cNvPr id="21" name="Group 47"/>
          <p:cNvGrpSpPr>
            <a:grpSpLocks/>
          </p:cNvGrpSpPr>
          <p:nvPr/>
        </p:nvGrpSpPr>
        <p:grpSpPr bwMode="auto">
          <a:xfrm>
            <a:off x="3390900" y="4891088"/>
            <a:ext cx="4060828" cy="685800"/>
            <a:chOff x="1872" y="2928"/>
            <a:chExt cx="2558" cy="432"/>
          </a:xfrm>
        </p:grpSpPr>
        <p:sp>
          <p:nvSpPr>
            <p:cNvPr id="22" name="AutoShape 36"/>
            <p:cNvSpPr>
              <a:spLocks noChangeArrowheads="1"/>
            </p:cNvSpPr>
            <p:nvPr/>
          </p:nvSpPr>
          <p:spPr bwMode="auto">
            <a:xfrm>
              <a:off x="1872" y="3072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23" name="Text Box 39"/>
            <p:cNvSpPr txBox="1">
              <a:spLocks noChangeArrowheads="1"/>
            </p:cNvSpPr>
            <p:nvPr/>
          </p:nvSpPr>
          <p:spPr bwMode="auto">
            <a:xfrm>
              <a:off x="2569" y="2985"/>
              <a:ext cx="1861" cy="366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dirty="0"/>
                <a:t>Il tono del complesso muscolare</a:t>
              </a:r>
            </a:p>
          </p:txBody>
        </p:sp>
        <p:sp>
          <p:nvSpPr>
            <p:cNvPr id="24" name="AutoShape 40"/>
            <p:cNvSpPr>
              <a:spLocks noChangeArrowheads="1"/>
            </p:cNvSpPr>
            <p:nvPr/>
          </p:nvSpPr>
          <p:spPr bwMode="auto">
            <a:xfrm>
              <a:off x="2448" y="2928"/>
              <a:ext cx="144" cy="432"/>
            </a:xfrm>
            <a:prstGeom prst="downArrow">
              <a:avLst>
                <a:gd name="adj1" fmla="val 50000"/>
                <a:gd name="adj2" fmla="val 75000"/>
              </a:avLst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25" name="Oval 41"/>
          <p:cNvSpPr>
            <a:spLocks noChangeArrowheads="1"/>
          </p:cNvSpPr>
          <p:nvPr/>
        </p:nvSpPr>
        <p:spPr bwMode="auto">
          <a:xfrm>
            <a:off x="1104900" y="5729288"/>
            <a:ext cx="21336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 dirty="0">
                <a:solidFill>
                  <a:schemeClr val="tx2"/>
                </a:solidFill>
                <a:latin typeface="Symbol"/>
              </a:rPr>
              <a:t>a</a:t>
            </a:r>
            <a:r>
              <a:rPr lang="it-IT" b="1" dirty="0">
                <a:solidFill>
                  <a:schemeClr val="tx2"/>
                </a:solidFill>
              </a:rPr>
              <a:t>2-agonisti</a:t>
            </a:r>
          </a:p>
          <a:p>
            <a:pPr algn="ctr"/>
            <a:r>
              <a:rPr lang="it-IT" b="1" dirty="0">
                <a:solidFill>
                  <a:schemeClr val="tx2"/>
                </a:solidFill>
              </a:rPr>
              <a:t>(</a:t>
            </a:r>
            <a:r>
              <a:rPr lang="it-IT" b="1" i="1" dirty="0" err="1">
                <a:solidFill>
                  <a:schemeClr val="tx2"/>
                </a:solidFill>
              </a:rPr>
              <a:t>clonidina</a:t>
            </a:r>
            <a:r>
              <a:rPr lang="it-IT" b="1" dirty="0">
                <a:solidFill>
                  <a:schemeClr val="tx2"/>
                </a:solidFill>
              </a:rPr>
              <a:t>)</a:t>
            </a:r>
          </a:p>
        </p:txBody>
      </p: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3390900" y="5957888"/>
            <a:ext cx="3238501" cy="336550"/>
            <a:chOff x="1872" y="3600"/>
            <a:chExt cx="2040" cy="212"/>
          </a:xfrm>
        </p:grpSpPr>
        <p:sp>
          <p:nvSpPr>
            <p:cNvPr id="27" name="AutoShape 42"/>
            <p:cNvSpPr>
              <a:spLocks noChangeArrowheads="1"/>
            </p:cNvSpPr>
            <p:nvPr/>
          </p:nvSpPr>
          <p:spPr bwMode="auto">
            <a:xfrm>
              <a:off x="1872" y="3648"/>
              <a:ext cx="528" cy="144"/>
            </a:xfrm>
            <a:prstGeom prst="rightArrow">
              <a:avLst>
                <a:gd name="adj1" fmla="val 50000"/>
                <a:gd name="adj2" fmla="val 9166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2571" y="3600"/>
              <a:ext cx="1341" cy="21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dirty="0"/>
                <a:t>Producono sedazione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1701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4" grpId="0" animBg="1"/>
      <p:bldP spid="20" grpId="0" animBg="1"/>
      <p:bldP spid="2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486</TotalTime>
  <Words>1315</Words>
  <Application>Microsoft Macintosh PowerPoint</Application>
  <PresentationFormat>On-screen Show (4:3)</PresentationFormat>
  <Paragraphs>228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Terra</vt:lpstr>
      <vt:lpstr>CS ChemDraw Drawing</vt:lpstr>
      <vt:lpstr>Document</vt:lpstr>
      <vt:lpstr>Anestetici generali</vt:lpstr>
      <vt:lpstr>anestetici</vt:lpstr>
      <vt:lpstr>Anestetici generali</vt:lpstr>
      <vt:lpstr>PowerPoint Presentation</vt:lpstr>
      <vt:lpstr>Anestetici generali: classificazione</vt:lpstr>
      <vt:lpstr>Meccanismo d’azione</vt:lpstr>
      <vt:lpstr>Inibizione sistema glutaMATergico </vt:lpstr>
      <vt:lpstr>Potenziamento sistema gabaergico</vt:lpstr>
      <vt:lpstr>Attivazione proteine g</vt:lpstr>
      <vt:lpstr>PowerPoint Presentation</vt:lpstr>
      <vt:lpstr>Anestetici volatili</vt:lpstr>
      <vt:lpstr>Anestetici volatili: farmacocinetica</vt:lpstr>
      <vt:lpstr>PowerPoint Presentation</vt:lpstr>
      <vt:lpstr>Anestetici volatili</vt:lpstr>
      <vt:lpstr>Anestetici volatili: metabolismo</vt:lpstr>
      <vt:lpstr>Metabolismo desflurano</vt:lpstr>
      <vt:lpstr>Metabolismo alotano</vt:lpstr>
      <vt:lpstr>Anestetici volatili: tossicità</vt:lpstr>
      <vt:lpstr>preanestetici</vt:lpstr>
      <vt:lpstr>preanestetici</vt:lpstr>
      <vt:lpstr>preanestetici</vt:lpstr>
      <vt:lpstr>preanestetici</vt:lpstr>
      <vt:lpstr>preanestetici</vt:lpstr>
      <vt:lpstr>preanestetici</vt:lpstr>
      <vt:lpstr>Medicazione preanestetica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Anestetici generali</dc:title>
  <dc:creator>Stephanie Federico</dc:creator>
  <cp:lastModifiedBy>Apple</cp:lastModifiedBy>
  <cp:revision>43</cp:revision>
  <dcterms:created xsi:type="dcterms:W3CDTF">2014-09-03T08:23:45Z</dcterms:created>
  <dcterms:modified xsi:type="dcterms:W3CDTF">2021-10-13T10:12:58Z</dcterms:modified>
</cp:coreProperties>
</file>