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4" r:id="rId3"/>
    <p:sldId id="265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F58"/>
    <a:srgbClr val="6FFF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67" d="100"/>
          <a:sy n="167" d="100"/>
        </p:scale>
        <p:origin x="-13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4" Type="http://schemas.openxmlformats.org/officeDocument/2006/relationships/image" Target="../media/image16.emf"/><Relationship Id="rId5" Type="http://schemas.openxmlformats.org/officeDocument/2006/relationships/image" Target="../media/image17.emf"/><Relationship Id="rId1" Type="http://schemas.openxmlformats.org/officeDocument/2006/relationships/image" Target="../media/image13.emf"/><Relationship Id="rId2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27/01/21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‹n.›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hyperlink" Target="http://upload.wikimedia.org/wikipedia/commons/2/21/Colchicum_autumnale_01.JPG" TargetMode="External"/><Relationship Id="rId5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upload.wikimedia.org/wikipedia/commons/2/2e/Colchicine_structure.pn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11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12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7.bin"/><Relationship Id="rId12" Type="http://schemas.openxmlformats.org/officeDocument/2006/relationships/image" Target="../media/image17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3.bin"/><Relationship Id="rId4" Type="http://schemas.openxmlformats.org/officeDocument/2006/relationships/image" Target="../media/image13.emf"/><Relationship Id="rId5" Type="http://schemas.openxmlformats.org/officeDocument/2006/relationships/oleObject" Target="../embeddings/oleObject4.bin"/><Relationship Id="rId6" Type="http://schemas.openxmlformats.org/officeDocument/2006/relationships/image" Target="../media/image14.emf"/><Relationship Id="rId7" Type="http://schemas.openxmlformats.org/officeDocument/2006/relationships/oleObject" Target="../embeddings/oleObject5.bin"/><Relationship Id="rId8" Type="http://schemas.openxmlformats.org/officeDocument/2006/relationships/image" Target="../media/image15.emf"/><Relationship Id="rId9" Type="http://schemas.openxmlformats.org/officeDocument/2006/relationships/oleObject" Target="../embeddings/oleObject6.bin"/><Relationship Id="rId10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Farmaci </a:t>
            </a:r>
            <a:r>
              <a:rPr lang="it-IT" dirty="0" err="1" smtClean="0"/>
              <a:t>antigottosi</a:t>
            </a:r>
            <a:endParaRPr lang="en-US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685800"/>
            <a:ext cx="5867400" cy="42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656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gotta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6FFF89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85800" y="2057400"/>
            <a:ext cx="7529286" cy="259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Cause biochimiche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44824"/>
            <a:ext cx="5270500" cy="42164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5586" y="2133600"/>
            <a:ext cx="3468414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Sintomi e prevenzione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412776"/>
            <a:ext cx="3835152" cy="493487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1844824"/>
            <a:ext cx="4540250" cy="40041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it-IT" dirty="0" err="1" smtClean="0"/>
              <a:t>antigottosi</a:t>
            </a:r>
            <a:endParaRPr lang="it-IT" dirty="0"/>
          </a:p>
        </p:txBody>
      </p:sp>
      <p:sp>
        <p:nvSpPr>
          <p:cNvPr id="5" name="Rettangolo arrotondato 4"/>
          <p:cNvSpPr/>
          <p:nvPr/>
        </p:nvSpPr>
        <p:spPr>
          <a:xfrm>
            <a:off x="71438" y="1772816"/>
            <a:ext cx="4357687" cy="50323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sp>
        <p:nvSpPr>
          <p:cNvPr id="6" name="Rettangolo 3"/>
          <p:cNvSpPr>
            <a:spLocks noChangeArrowheads="1"/>
          </p:cNvSpPr>
          <p:nvPr/>
        </p:nvSpPr>
        <p:spPr bwMode="auto">
          <a:xfrm>
            <a:off x="107504" y="1772816"/>
            <a:ext cx="47863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400" b="1" dirty="0">
                <a:solidFill>
                  <a:schemeClr val="tx2"/>
                </a:solidFill>
              </a:rPr>
              <a:t>Trattamento degli attacchi acuti</a:t>
            </a:r>
            <a:endParaRPr lang="it-IT" sz="2400" dirty="0">
              <a:solidFill>
                <a:schemeClr val="tx2"/>
              </a:solidFill>
            </a:endParaRPr>
          </a:p>
        </p:txBody>
      </p:sp>
      <p:sp>
        <p:nvSpPr>
          <p:cNvPr id="7" name="Rettangolo arrotondato 6"/>
          <p:cNvSpPr/>
          <p:nvPr/>
        </p:nvSpPr>
        <p:spPr>
          <a:xfrm>
            <a:off x="4500563" y="1772816"/>
            <a:ext cx="4357687" cy="50323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chemeClr val="tx2"/>
              </a:solidFill>
            </a:endParaRP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4500563" y="1772816"/>
            <a:ext cx="47863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400" b="1" dirty="0">
                <a:solidFill>
                  <a:schemeClr val="tx2"/>
                </a:solidFill>
              </a:rPr>
              <a:t>Trattamento della gotta cronica</a:t>
            </a:r>
            <a:endParaRPr lang="it-IT" sz="2400" dirty="0">
              <a:solidFill>
                <a:schemeClr val="tx2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07504" y="2348880"/>
            <a:ext cx="428625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it-IT" sz="2400" b="1" dirty="0">
                <a:solidFill>
                  <a:schemeClr val="tx2"/>
                </a:solidFill>
                <a:sym typeface="Symbol"/>
              </a:rPr>
              <a:t>Riduzione dell’infiammazione</a:t>
            </a:r>
            <a:endParaRPr lang="it-IT" sz="2400" b="1" dirty="0">
              <a:solidFill>
                <a:schemeClr val="tx2"/>
              </a:solidFill>
            </a:endParaRPr>
          </a:p>
          <a:p>
            <a:pPr marL="363538" indent="-363538">
              <a:lnSpc>
                <a:spcPct val="150000"/>
              </a:lnSpc>
              <a:spcBef>
                <a:spcPts val="0"/>
              </a:spcBef>
              <a:buSzPct val="80000"/>
              <a:buFont typeface="Arial" pitchFamily="34" charset="0"/>
              <a:buChar char="•"/>
              <a:defRPr/>
            </a:pPr>
            <a:r>
              <a:rPr lang="it-IT" sz="2400" b="1" dirty="0" smtClean="0"/>
              <a:t>FANS (</a:t>
            </a:r>
            <a:r>
              <a:rPr lang="it-IT" sz="2000" b="1" dirty="0" err="1" smtClean="0">
                <a:solidFill>
                  <a:schemeClr val="accent5">
                    <a:lumMod val="50000"/>
                  </a:schemeClr>
                </a:solidFill>
                <a:latin typeface="Arial Black"/>
              </a:rPr>
              <a:t>Etoricoxib</a:t>
            </a:r>
            <a:r>
              <a:rPr lang="it-IT" sz="2400" b="1" dirty="0" smtClean="0"/>
              <a:t>)</a:t>
            </a:r>
          </a:p>
          <a:p>
            <a:pPr marL="363538" indent="-363538">
              <a:lnSpc>
                <a:spcPct val="150000"/>
              </a:lnSpc>
              <a:spcBef>
                <a:spcPts val="0"/>
              </a:spcBef>
              <a:buSzPct val="80000"/>
              <a:buFont typeface="Arial" pitchFamily="34" charset="0"/>
              <a:buChar char="•"/>
              <a:defRPr/>
            </a:pPr>
            <a:r>
              <a:rPr lang="it-IT" sz="2400" b="1" dirty="0"/>
              <a:t>Steroidi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SzPct val="80000"/>
              <a:buFont typeface="Arial" pitchFamily="34" charset="0"/>
              <a:buChar char="•"/>
              <a:defRPr/>
            </a:pPr>
            <a:r>
              <a:rPr lang="it-IT" sz="2400" b="1" dirty="0"/>
              <a:t>Colchicina</a:t>
            </a:r>
            <a:endParaRPr lang="it-IT" sz="2400" b="1" dirty="0">
              <a:solidFill>
                <a:prstClr val="black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4499992" y="2348880"/>
            <a:ext cx="4429125" cy="439864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000"/>
              </a:lnSpc>
              <a:spcBef>
                <a:spcPts val="0"/>
              </a:spcBef>
              <a:defRPr/>
            </a:pPr>
            <a:r>
              <a:rPr lang="it-IT" sz="2400" b="1" dirty="0">
                <a:solidFill>
                  <a:schemeClr val="tx2"/>
                </a:solidFill>
                <a:sym typeface="Symbol"/>
              </a:rPr>
              <a:t>Riduzione dei livelli </a:t>
            </a:r>
            <a:r>
              <a:rPr lang="it-IT" sz="2400" b="1" dirty="0" err="1" smtClean="0">
                <a:solidFill>
                  <a:schemeClr val="tx2"/>
                </a:solidFill>
                <a:sym typeface="Symbol"/>
              </a:rPr>
              <a:t>sierici</a:t>
            </a:r>
            <a:r>
              <a:rPr lang="it-IT" sz="2400" b="1" dirty="0" smtClean="0">
                <a:solidFill>
                  <a:schemeClr val="tx2"/>
                </a:solidFill>
                <a:sym typeface="Symbol"/>
              </a:rPr>
              <a:t> </a:t>
            </a:r>
            <a:r>
              <a:rPr lang="it-IT" sz="2400" b="1" dirty="0">
                <a:solidFill>
                  <a:schemeClr val="tx2"/>
                </a:solidFill>
                <a:sym typeface="Symbol"/>
              </a:rPr>
              <a:t>di urato</a:t>
            </a:r>
            <a:endParaRPr lang="it-IT" sz="2400" b="1" dirty="0">
              <a:solidFill>
                <a:schemeClr val="tx2"/>
              </a:solidFill>
            </a:endParaRPr>
          </a:p>
          <a:p>
            <a:pPr marL="363538" indent="-363538">
              <a:lnSpc>
                <a:spcPts val="3000"/>
              </a:lnSpc>
              <a:spcBef>
                <a:spcPts val="600"/>
              </a:spcBef>
              <a:buSzPct val="80000"/>
              <a:buFont typeface="Arial" pitchFamily="34" charset="0"/>
              <a:buChar char="•"/>
              <a:defRPr/>
            </a:pPr>
            <a:r>
              <a:rPr lang="it-IT" sz="2400" b="1" dirty="0"/>
              <a:t>Farmaci che aumentano l’escrezione (</a:t>
            </a:r>
            <a:r>
              <a:rPr lang="it-IT" sz="2400" b="1" dirty="0" err="1"/>
              <a:t>uricosurici</a:t>
            </a:r>
            <a:r>
              <a:rPr lang="it-IT" sz="2400" b="1" dirty="0"/>
              <a:t>)</a:t>
            </a:r>
          </a:p>
          <a:p>
            <a:pPr marL="712788" indent="-357188">
              <a:lnSpc>
                <a:spcPts val="30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it-IT" sz="2400" b="1" dirty="0" err="1"/>
              <a:t>Probenecid</a:t>
            </a:r>
            <a:endParaRPr lang="it-IT" sz="2400" b="1" dirty="0"/>
          </a:p>
          <a:p>
            <a:pPr marL="712788" indent="-357188">
              <a:lnSpc>
                <a:spcPts val="30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it-IT" sz="2400" b="1" dirty="0" err="1"/>
              <a:t>Sulfinpirazone</a:t>
            </a:r>
            <a:endParaRPr lang="it-IT" sz="2400" b="1" dirty="0"/>
          </a:p>
          <a:p>
            <a:pPr marL="363538" indent="-363538">
              <a:lnSpc>
                <a:spcPts val="3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/>
            </a:pPr>
            <a:r>
              <a:rPr lang="it-IT" sz="2400" b="1" dirty="0"/>
              <a:t>Farmaci che ne diminuiscono la sintesi</a:t>
            </a:r>
          </a:p>
          <a:p>
            <a:pPr marL="712788" indent="-357188">
              <a:lnSpc>
                <a:spcPts val="3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  <a:defRPr/>
            </a:pPr>
            <a:r>
              <a:rPr lang="it-IT" sz="2400" b="1" dirty="0" err="1" smtClean="0"/>
              <a:t>Allopurinolo</a:t>
            </a:r>
            <a:endParaRPr lang="it-IT" sz="2400" b="1" dirty="0" smtClean="0"/>
          </a:p>
          <a:p>
            <a:pPr marL="712788" indent="-357188">
              <a:lnSpc>
                <a:spcPts val="3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  <a:defRPr/>
            </a:pPr>
            <a:r>
              <a:rPr lang="it-IT" sz="2400" b="1" dirty="0" err="1" smtClean="0"/>
              <a:t>Febuxostat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2125928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colchicina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3284984"/>
            <a:ext cx="8686800" cy="37444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it-IT" dirty="0" smtClean="0"/>
              <a:t>Uso</a:t>
            </a:r>
          </a:p>
          <a:p>
            <a:r>
              <a:rPr lang="it-IT" dirty="0" smtClean="0"/>
              <a:t>Gotta </a:t>
            </a:r>
            <a:r>
              <a:rPr lang="it-IT" dirty="0"/>
              <a:t>acuta e profilassi a breve termine; </a:t>
            </a:r>
          </a:p>
          <a:p>
            <a:r>
              <a:rPr lang="it-IT" dirty="0" smtClean="0"/>
              <a:t>Febbre </a:t>
            </a:r>
            <a:r>
              <a:rPr lang="it-IT" dirty="0"/>
              <a:t>mediterranea familiare (indicazione non registrata in Italia</a:t>
            </a:r>
            <a:r>
              <a:rPr lang="it-IT" dirty="0" smtClean="0"/>
              <a:t>).</a:t>
            </a:r>
          </a:p>
          <a:p>
            <a:pPr marL="0" indent="0">
              <a:buNone/>
            </a:pPr>
            <a:r>
              <a:rPr lang="it-IT" dirty="0" smtClean="0"/>
              <a:t>Meccanismo d’azione</a:t>
            </a:r>
          </a:p>
          <a:p>
            <a:r>
              <a:rPr lang="it-IT" dirty="0"/>
              <a:t>Rallenta i processi infiammatori senza variare i livelli </a:t>
            </a:r>
            <a:r>
              <a:rPr lang="it-IT" dirty="0" smtClean="0"/>
              <a:t>sierici </a:t>
            </a:r>
            <a:r>
              <a:rPr lang="it-IT" dirty="0"/>
              <a:t>di acido urico</a:t>
            </a:r>
          </a:p>
          <a:p>
            <a:r>
              <a:rPr lang="it-IT" dirty="0"/>
              <a:t>Riduce la mobilità e la attività dei neutrofili</a:t>
            </a:r>
          </a:p>
          <a:p>
            <a:r>
              <a:rPr lang="it-IT" dirty="0"/>
              <a:t>Riduce la fagocitosi con diminuzione della formazione di acido </a:t>
            </a:r>
            <a:r>
              <a:rPr lang="it-IT" dirty="0" smtClean="0"/>
              <a:t>lattico</a:t>
            </a:r>
            <a:r>
              <a:rPr lang="it-IT" dirty="0"/>
              <a:t> (aumento del </a:t>
            </a:r>
            <a:r>
              <a:rPr lang="it-IT" dirty="0" err="1"/>
              <a:t>pH</a:t>
            </a:r>
            <a:r>
              <a:rPr lang="it-IT" dirty="0"/>
              <a:t> sinoviale, aumento della solubilità degli </a:t>
            </a:r>
            <a:r>
              <a:rPr lang="it-IT" dirty="0" smtClean="0"/>
              <a:t>urati)</a:t>
            </a:r>
          </a:p>
          <a:p>
            <a:r>
              <a:rPr lang="it-IT" dirty="0" smtClean="0"/>
              <a:t>Deprimente del midollo osseo può dare trombocitopenia e anemia aplastica</a:t>
            </a:r>
            <a:endParaRPr lang="it-IT" dirty="0"/>
          </a:p>
          <a:p>
            <a:pPr marL="457200" lvl="1" indent="0">
              <a:buNone/>
            </a:pPr>
            <a:endParaRPr lang="it-IT" dirty="0"/>
          </a:p>
          <a:p>
            <a:pPr marL="457200" lvl="1" indent="0">
              <a:buNone/>
            </a:pPr>
            <a:endParaRPr lang="it-IT" dirty="0"/>
          </a:p>
          <a:p>
            <a:endParaRPr lang="it-IT" dirty="0"/>
          </a:p>
        </p:txBody>
      </p:sp>
      <p:pic>
        <p:nvPicPr>
          <p:cNvPr id="4" name="Picture 2" descr="File:Colchicine structur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52736"/>
            <a:ext cx="214312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6588224" y="2060848"/>
            <a:ext cx="11833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 smtClean="0">
                <a:solidFill>
                  <a:schemeClr val="tx2"/>
                </a:solidFill>
              </a:rPr>
              <a:t>Colchicina</a:t>
            </a:r>
            <a:endParaRPr lang="it-IT" b="1" i="1" baseline="30000" dirty="0">
              <a:solidFill>
                <a:schemeClr val="tx2"/>
              </a:solidFill>
            </a:endParaRPr>
          </a:p>
        </p:txBody>
      </p:sp>
      <p:pic>
        <p:nvPicPr>
          <p:cNvPr id="6" name="Picture 4" descr="File:Colchicum autumnale 0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2857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63789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 smtClean="0"/>
              <a:t>probenecid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492896"/>
            <a:ext cx="8686800" cy="417646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it-IT" dirty="0"/>
              <a:t>Caratteristiche chimiche:</a:t>
            </a:r>
          </a:p>
          <a:p>
            <a:r>
              <a:rPr lang="it-IT" dirty="0"/>
              <a:t>Solubile in soluzioni basiche o tamponate a </a:t>
            </a:r>
            <a:r>
              <a:rPr lang="it-IT" dirty="0" err="1"/>
              <a:t>pH</a:t>
            </a:r>
            <a:r>
              <a:rPr lang="it-IT" dirty="0"/>
              <a:t> 7.4</a:t>
            </a:r>
          </a:p>
          <a:p>
            <a:r>
              <a:rPr lang="it-IT" dirty="0"/>
              <a:t>Insolubile in basi</a:t>
            </a:r>
          </a:p>
          <a:p>
            <a:r>
              <a:rPr lang="it-IT" dirty="0"/>
              <a:t>Agisce sui trasportatori a livello renale:</a:t>
            </a:r>
          </a:p>
          <a:p>
            <a:r>
              <a:rPr lang="it-IT" dirty="0"/>
              <a:t>Inibisce l’escrezione di diversi farmaci (cefalosporine, penicilline, </a:t>
            </a:r>
            <a:r>
              <a:rPr lang="it-IT" dirty="0" err="1"/>
              <a:t>metotrexato</a:t>
            </a:r>
            <a:r>
              <a:rPr lang="it-IT" dirty="0"/>
              <a:t>, </a:t>
            </a:r>
            <a:r>
              <a:rPr lang="it-IT" dirty="0" err="1"/>
              <a:t>naprossene</a:t>
            </a:r>
            <a:r>
              <a:rPr lang="it-IT" dirty="0"/>
              <a:t>, </a:t>
            </a:r>
            <a:r>
              <a:rPr lang="it-IT" dirty="0" err="1"/>
              <a:t>indometacina</a:t>
            </a:r>
            <a:r>
              <a:rPr lang="it-IT" dirty="0"/>
              <a:t>,..)</a:t>
            </a:r>
          </a:p>
          <a:p>
            <a:r>
              <a:rPr lang="it-IT" dirty="0"/>
              <a:t>Aumenta l’escrezione di acido urico per inibizione del URAT1: effetto </a:t>
            </a:r>
            <a:r>
              <a:rPr lang="it-IT" dirty="0" smtClean="0"/>
              <a:t>uricosurico</a:t>
            </a:r>
          </a:p>
          <a:p>
            <a:pPr marL="0" indent="0">
              <a:buNone/>
            </a:pPr>
            <a:r>
              <a:rPr lang="it-IT" dirty="0"/>
              <a:t>Uso:</a:t>
            </a:r>
          </a:p>
          <a:p>
            <a:r>
              <a:rPr lang="it-IT" dirty="0"/>
              <a:t>Prolungare i livelli plasmatici di cefalosporine e penicilline</a:t>
            </a:r>
          </a:p>
          <a:p>
            <a:r>
              <a:rPr lang="it-IT" dirty="0"/>
              <a:t>Trattamento della gotta (non in fase di attacco acuto)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2754913"/>
              </p:ext>
            </p:extLst>
          </p:nvPr>
        </p:nvGraphicFramePr>
        <p:xfrm>
          <a:off x="3347864" y="1167780"/>
          <a:ext cx="202565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CS ChemDraw Drawing" r:id="rId3" imgW="1498600" imgH="876300" progId="">
                  <p:embed/>
                </p:oleObj>
              </mc:Choice>
              <mc:Fallback>
                <p:oleObj name="CS ChemDraw Drawing" r:id="rId3" imgW="1498600" imgH="876300" progId="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1167780"/>
                        <a:ext cx="202565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8682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 smtClean="0"/>
              <a:t>sulfinpirazone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431429"/>
            <a:ext cx="8686800" cy="452596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it-IT" dirty="0"/>
              <a:t>Caratteristiche chimiche:</a:t>
            </a:r>
          </a:p>
          <a:p>
            <a:pPr algn="just"/>
            <a:r>
              <a:rPr lang="it-IT" dirty="0"/>
              <a:t>Acido forte (</a:t>
            </a:r>
            <a:r>
              <a:rPr lang="it-IT" dirty="0" err="1"/>
              <a:t>pKa</a:t>
            </a:r>
            <a:r>
              <a:rPr lang="it-IT" dirty="0"/>
              <a:t> = 2.8)</a:t>
            </a:r>
          </a:p>
          <a:p>
            <a:pPr algn="just"/>
            <a:r>
              <a:rPr lang="it-IT" dirty="0"/>
              <a:t>Correlato al </a:t>
            </a:r>
            <a:r>
              <a:rPr lang="it-IT" dirty="0" err="1"/>
              <a:t>fenilbutazone</a:t>
            </a:r>
            <a:endParaRPr lang="it-IT" dirty="0"/>
          </a:p>
          <a:p>
            <a:pPr marL="0" indent="0" algn="just">
              <a:buNone/>
            </a:pPr>
            <a:r>
              <a:rPr lang="it-IT" dirty="0"/>
              <a:t>Proprietà farmacologiche:</a:t>
            </a:r>
          </a:p>
          <a:p>
            <a:pPr algn="just"/>
            <a:r>
              <a:rPr lang="it-IT" dirty="0"/>
              <a:t>Aumenta l’escrezione di acido urico per inibizione del URAT1: effetto uricosurico</a:t>
            </a:r>
          </a:p>
          <a:p>
            <a:pPr algn="just"/>
            <a:r>
              <a:rPr lang="it-IT" dirty="0"/>
              <a:t>Inibisce la sintesi delle PG nelle piastrine (effetto antiaggregante)</a:t>
            </a:r>
          </a:p>
          <a:p>
            <a:pPr algn="just"/>
            <a:r>
              <a:rPr lang="it-IT" dirty="0"/>
              <a:t>Non ha attività analgesica o </a:t>
            </a:r>
            <a:r>
              <a:rPr lang="it-IT" dirty="0" smtClean="0"/>
              <a:t>anti-infiammatoria</a:t>
            </a:r>
          </a:p>
          <a:p>
            <a:pPr marL="0" indent="0" algn="just">
              <a:buNone/>
            </a:pPr>
            <a:r>
              <a:rPr lang="it-IT" dirty="0" smtClean="0"/>
              <a:t>Uso</a:t>
            </a:r>
          </a:p>
          <a:p>
            <a:pPr algn="just"/>
            <a:r>
              <a:rPr lang="it-IT" dirty="0" smtClean="0"/>
              <a:t>Trattamento </a:t>
            </a:r>
            <a:r>
              <a:rPr lang="it-IT" dirty="0"/>
              <a:t>della gotta (non in fase di attacco acuto</a:t>
            </a:r>
            <a:r>
              <a:rPr lang="it-IT" dirty="0" smtClean="0"/>
              <a:t>)</a:t>
            </a:r>
            <a:endParaRPr lang="it-IT" dirty="0"/>
          </a:p>
          <a:p>
            <a:pPr algn="just"/>
            <a:endParaRPr lang="it-IT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3354081"/>
              </p:ext>
            </p:extLst>
          </p:nvPr>
        </p:nvGraphicFramePr>
        <p:xfrm>
          <a:off x="5164857" y="1379860"/>
          <a:ext cx="2503487" cy="168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CS ChemDraw Drawing" r:id="rId3" imgW="1778000" imgH="1206500" progId="">
                  <p:embed/>
                </p:oleObj>
              </mc:Choice>
              <mc:Fallback>
                <p:oleObj name="CS ChemDraw Drawing" r:id="rId3" imgW="1778000" imgH="1206500" progId="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857" y="1379860"/>
                        <a:ext cx="2503487" cy="168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292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467544" y="1556792"/>
            <a:ext cx="1080120" cy="1008112"/>
          </a:xfrm>
          <a:prstGeom prst="rect">
            <a:avLst/>
          </a:prstGeom>
          <a:solidFill>
            <a:srgbClr val="6FFF8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 smtClean="0"/>
              <a:t>allopurinolo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427984" y="1310406"/>
            <a:ext cx="4419600" cy="554759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it-IT" dirty="0"/>
              <a:t>Proprietà:</a:t>
            </a:r>
          </a:p>
          <a:p>
            <a:pPr algn="just"/>
            <a:r>
              <a:rPr lang="it-IT" dirty="0"/>
              <a:t>Inibitore competitivo della xantina ossidasi (affinità 15-20 volte maggiore rispetto all’ipoxantina)</a:t>
            </a:r>
          </a:p>
          <a:p>
            <a:pPr algn="just"/>
            <a:r>
              <a:rPr lang="it-IT" dirty="0"/>
              <a:t>Inibizione della concentrazione di acido urico (aumento della concentrazione di xantina e ipoxantina)</a:t>
            </a:r>
          </a:p>
          <a:p>
            <a:pPr marL="0" indent="0" algn="just">
              <a:buNone/>
            </a:pPr>
            <a:r>
              <a:rPr lang="it-IT" dirty="0"/>
              <a:t>Uso:</a:t>
            </a:r>
          </a:p>
          <a:p>
            <a:pPr algn="just"/>
            <a:r>
              <a:rPr lang="it-IT" dirty="0"/>
              <a:t>Trattamento della gotta</a:t>
            </a:r>
          </a:p>
          <a:p>
            <a:pPr marL="0" indent="0" algn="just">
              <a:buNone/>
            </a:pPr>
            <a:r>
              <a:rPr lang="it-IT" dirty="0"/>
              <a:t>Effetti collaterali:</a:t>
            </a:r>
          </a:p>
          <a:p>
            <a:pPr algn="just"/>
            <a:r>
              <a:rPr lang="it-IT" dirty="0"/>
              <a:t>Farmaco sicuro</a:t>
            </a:r>
          </a:p>
          <a:p>
            <a:pPr algn="just"/>
            <a:r>
              <a:rPr lang="it-IT" dirty="0"/>
              <a:t>Rush cutanei e lesioni esfoliative</a:t>
            </a:r>
          </a:p>
          <a:p>
            <a:pPr algn="just"/>
            <a:endParaRPr lang="it-IT" dirty="0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4737213"/>
              </p:ext>
            </p:extLst>
          </p:nvPr>
        </p:nvGraphicFramePr>
        <p:xfrm>
          <a:off x="2736031" y="1440581"/>
          <a:ext cx="946150" cy="1046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CS ChemDraw Drawing" r:id="rId3" imgW="711200" imgH="787400" progId="">
                  <p:embed/>
                </p:oleObj>
              </mc:Choice>
              <mc:Fallback>
                <p:oleObj name="CS ChemDraw Drawing" r:id="rId3" imgW="711200" imgH="787400" progId="">
                  <p:embed/>
                  <p:pic>
                    <p:nvPicPr>
                      <p:cNvPr id="0" name="Picture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6031" y="1440581"/>
                        <a:ext cx="946150" cy="1046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2612206" y="2488331"/>
            <a:ext cx="1193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800000"/>
                </a:solidFill>
                <a:latin typeface="Calibri" pitchFamily="34" charset="0"/>
              </a:rPr>
              <a:t>ipoxantina</a:t>
            </a:r>
            <a:endParaRPr lang="it-IT">
              <a:solidFill>
                <a:srgbClr val="800000"/>
              </a:solidFill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5980224"/>
              </p:ext>
            </p:extLst>
          </p:nvPr>
        </p:nvGraphicFramePr>
        <p:xfrm>
          <a:off x="492894" y="1512019"/>
          <a:ext cx="99695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CS ChemDraw Drawing" r:id="rId5" imgW="736600" imgH="787400" progId="">
                  <p:embed/>
                </p:oleObj>
              </mc:Choice>
              <mc:Fallback>
                <p:oleObj name="CS ChemDraw Drawing" r:id="rId5" imgW="736600" imgH="787400" progId="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894" y="1512019"/>
                        <a:ext cx="996950" cy="1046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8666448"/>
              </p:ext>
            </p:extLst>
          </p:nvPr>
        </p:nvGraphicFramePr>
        <p:xfrm>
          <a:off x="2562994" y="3143969"/>
          <a:ext cx="1293812" cy="1023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CS ChemDraw Drawing" r:id="rId7" imgW="965200" imgH="762000" progId="">
                  <p:embed/>
                </p:oleObj>
              </mc:Choice>
              <mc:Fallback>
                <p:oleObj name="CS ChemDraw Drawing" r:id="rId7" imgW="965200" imgH="762000" progId="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2994" y="3143969"/>
                        <a:ext cx="1293812" cy="1023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1705025"/>
              </p:ext>
            </p:extLst>
          </p:nvPr>
        </p:nvGraphicFramePr>
        <p:xfrm>
          <a:off x="2350269" y="4836244"/>
          <a:ext cx="1717675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CS ChemDraw Drawing" r:id="rId9" imgW="1270000" imgH="762000" progId="">
                  <p:embed/>
                </p:oleObj>
              </mc:Choice>
              <mc:Fallback>
                <p:oleObj name="CS ChemDraw Drawing" r:id="rId9" imgW="1270000" imgH="762000" progId="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0269" y="4836244"/>
                        <a:ext cx="1717675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2761431" y="4169494"/>
            <a:ext cx="895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800000"/>
                </a:solidFill>
                <a:latin typeface="Calibri" pitchFamily="34" charset="0"/>
              </a:rPr>
              <a:t>xantina</a:t>
            </a:r>
            <a:endParaRPr lang="it-IT">
              <a:solidFill>
                <a:srgbClr val="800000"/>
              </a:solidFill>
            </a:endParaRPr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2580456" y="5869706"/>
            <a:ext cx="1257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800000"/>
                </a:solidFill>
                <a:latin typeface="Calibri" pitchFamily="34" charset="0"/>
              </a:rPr>
              <a:t>Acido urico</a:t>
            </a:r>
            <a:endParaRPr lang="it-IT">
              <a:solidFill>
                <a:srgbClr val="800000"/>
              </a:solidFill>
            </a:endParaRPr>
          </a:p>
        </p:txBody>
      </p:sp>
      <p:cxnSp>
        <p:nvCxnSpPr>
          <p:cNvPr id="11" name="Connettore 2 10"/>
          <p:cNvCxnSpPr/>
          <p:nvPr/>
        </p:nvCxnSpPr>
        <p:spPr>
          <a:xfrm rot="5400000">
            <a:off x="3066232" y="2999506"/>
            <a:ext cx="285750" cy="31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 rot="5400000">
            <a:off x="3066232" y="4680668"/>
            <a:ext cx="285750" cy="31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tangolo arrotondato 12"/>
          <p:cNvSpPr/>
          <p:nvPr/>
        </p:nvSpPr>
        <p:spPr>
          <a:xfrm>
            <a:off x="2275656" y="1310406"/>
            <a:ext cx="1785938" cy="5214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6276451"/>
              </p:ext>
            </p:extLst>
          </p:nvPr>
        </p:nvGraphicFramePr>
        <p:xfrm>
          <a:off x="319856" y="3185244"/>
          <a:ext cx="1343025" cy="102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CS ChemDraw Drawing" r:id="rId11" imgW="990600" imgH="762000" progId="">
                  <p:embed/>
                </p:oleObj>
              </mc:Choice>
              <mc:Fallback>
                <p:oleObj name="CS ChemDraw Drawing" r:id="rId11" imgW="990600" imgH="76200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856" y="3185244"/>
                        <a:ext cx="1343025" cy="1025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Connettore 2 14"/>
          <p:cNvCxnSpPr/>
          <p:nvPr/>
        </p:nvCxnSpPr>
        <p:spPr>
          <a:xfrm rot="5400000">
            <a:off x="847700" y="2871712"/>
            <a:ext cx="28575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ttangolo 15"/>
          <p:cNvSpPr>
            <a:spLocks noChangeArrowheads="1"/>
          </p:cNvSpPr>
          <p:nvPr/>
        </p:nvSpPr>
        <p:spPr bwMode="auto">
          <a:xfrm>
            <a:off x="238894" y="4382219"/>
            <a:ext cx="15033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>
                <a:solidFill>
                  <a:srgbClr val="800000"/>
                </a:solidFill>
                <a:latin typeface="Calibri" pitchFamily="34" charset="0"/>
              </a:rPr>
              <a:t>Alloxantina</a:t>
            </a:r>
          </a:p>
          <a:p>
            <a:pPr algn="ctr"/>
            <a:r>
              <a:rPr lang="it-IT" b="1">
                <a:solidFill>
                  <a:srgbClr val="800000"/>
                </a:solidFill>
                <a:latin typeface="Calibri" pitchFamily="34" charset="0"/>
              </a:rPr>
              <a:t>(ossipurinolo)</a:t>
            </a:r>
            <a:endParaRPr lang="it-IT">
              <a:solidFill>
                <a:srgbClr val="800000"/>
              </a:solidFill>
            </a:endParaRPr>
          </a:p>
        </p:txBody>
      </p:sp>
      <p:sp>
        <p:nvSpPr>
          <p:cNvPr id="17" name="Rettangolo arrotondato 16"/>
          <p:cNvSpPr/>
          <p:nvPr/>
        </p:nvSpPr>
        <p:spPr>
          <a:xfrm>
            <a:off x="275406" y="1310406"/>
            <a:ext cx="3786188" cy="5214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544918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smtClean="0"/>
              <a:t>FORMAZIONE DI ACIDO URICO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DFF58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83568" y="1182376"/>
            <a:ext cx="7776864" cy="555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702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 smtClean="0"/>
              <a:t>FeBUXOSTAT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427984" y="1310406"/>
            <a:ext cx="4419600" cy="5547594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it-IT" dirty="0"/>
              <a:t>Proprietà:</a:t>
            </a:r>
          </a:p>
          <a:p>
            <a:pPr algn="just"/>
            <a:r>
              <a:rPr lang="it-IT" dirty="0"/>
              <a:t>Inibitore </a:t>
            </a:r>
            <a:r>
              <a:rPr lang="it-IT" dirty="0" smtClean="0"/>
              <a:t>non competitivo </a:t>
            </a:r>
            <a:r>
              <a:rPr lang="it-IT" dirty="0"/>
              <a:t>della xantina </a:t>
            </a:r>
            <a:r>
              <a:rPr lang="it-IT" dirty="0" smtClean="0"/>
              <a:t>ossidasi</a:t>
            </a:r>
            <a:endParaRPr lang="it-IT" dirty="0"/>
          </a:p>
          <a:p>
            <a:pPr algn="just"/>
            <a:r>
              <a:rPr lang="it-IT" dirty="0"/>
              <a:t>Inibizione della concentrazione di acido </a:t>
            </a:r>
            <a:r>
              <a:rPr lang="it-IT" dirty="0" smtClean="0"/>
              <a:t>urico, migliore rispetto al </a:t>
            </a:r>
            <a:r>
              <a:rPr lang="it-IT" dirty="0" err="1" smtClean="0"/>
              <a:t>allopurinolo</a:t>
            </a:r>
            <a:r>
              <a:rPr lang="it-IT" dirty="0" smtClean="0"/>
              <a:t>, anche se non migliora gli attacchi acuti di gotta o la comparsa dei tofi </a:t>
            </a:r>
          </a:p>
          <a:p>
            <a:pPr algn="just"/>
            <a:r>
              <a:rPr lang="it-IT" dirty="0" smtClean="0"/>
              <a:t>Uso</a:t>
            </a:r>
            <a:r>
              <a:rPr lang="it-IT" dirty="0"/>
              <a:t>:</a:t>
            </a:r>
          </a:p>
          <a:p>
            <a:pPr algn="just"/>
            <a:r>
              <a:rPr lang="it-IT" dirty="0"/>
              <a:t>Trattamento della gotta</a:t>
            </a:r>
          </a:p>
          <a:p>
            <a:pPr marL="0" indent="0" algn="just">
              <a:buNone/>
            </a:pPr>
            <a:r>
              <a:rPr lang="it-IT" dirty="0"/>
              <a:t>Effetti collaterali:</a:t>
            </a:r>
          </a:p>
          <a:p>
            <a:pPr algn="just"/>
            <a:r>
              <a:rPr lang="it-IT" dirty="0" smtClean="0"/>
              <a:t>Rush </a:t>
            </a:r>
            <a:r>
              <a:rPr lang="it-IT" dirty="0"/>
              <a:t>cutanei e lesioni esfoliative</a:t>
            </a:r>
          </a:p>
          <a:p>
            <a:pPr algn="just"/>
            <a:endParaRPr lang="it-IT" dirty="0"/>
          </a:p>
        </p:txBody>
      </p:sp>
      <p:sp>
        <p:nvSpPr>
          <p:cNvPr id="17" name="Rettangolo arrotondato 16"/>
          <p:cNvSpPr/>
          <p:nvPr/>
        </p:nvSpPr>
        <p:spPr>
          <a:xfrm>
            <a:off x="275406" y="1310406"/>
            <a:ext cx="3786188" cy="22626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628800"/>
            <a:ext cx="3467224" cy="1632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531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93</TotalTime>
  <Words>367</Words>
  <Application>Microsoft Macintosh PowerPoint</Application>
  <PresentationFormat>Presentazione su schermo (4:3)</PresentationFormat>
  <Paragraphs>72</Paragraphs>
  <Slides>11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3" baseType="lpstr">
      <vt:lpstr>Terra</vt:lpstr>
      <vt:lpstr>CS ChemDraw Drawing</vt:lpstr>
      <vt:lpstr>Farmaci antigottosi</vt:lpstr>
      <vt:lpstr>gotta</vt:lpstr>
      <vt:lpstr>Cause biochimiche</vt:lpstr>
      <vt:lpstr>Sintomi e prevenzione</vt:lpstr>
      <vt:lpstr>antigottosi</vt:lpstr>
      <vt:lpstr>colchicina</vt:lpstr>
      <vt:lpstr>probenecid</vt:lpstr>
      <vt:lpstr>sulfinpirazone</vt:lpstr>
      <vt:lpstr>allopurinolo</vt:lpstr>
      <vt:lpstr>FORMAZIONE DI ACIDO URICO</vt:lpstr>
      <vt:lpstr>FeBUXOSTAT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Farmaci antigottosi</dc:title>
  <dc:creator>Stephanie Federico</dc:creator>
  <cp:lastModifiedBy>Giampiero</cp:lastModifiedBy>
  <cp:revision>25</cp:revision>
  <dcterms:created xsi:type="dcterms:W3CDTF">2014-09-03T08:27:28Z</dcterms:created>
  <dcterms:modified xsi:type="dcterms:W3CDTF">2021-01-27T18:38:32Z</dcterms:modified>
</cp:coreProperties>
</file>