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notesSlides/notesSlide1.xml" ContentType="application/vnd.openxmlformats-officedocument.presentationml.notesSlide+xml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embeddings/oleObject15.bin" ContentType="application/vnd.openxmlformats-officedocument.oleObject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notesSlides/notesSlide2.xml" ContentType="application/vnd.openxmlformats-officedocument.presentationml.notesSlide+xml"/>
  <Override PartName="/ppt/embeddings/oleObject20.bin" ContentType="application/vnd.openxmlformats-officedocument.oleObject"/>
  <Override PartName="/ppt/embeddings/oleObject21.bin" ContentType="application/vnd.openxmlformats-officedocument.oleObject"/>
  <Override PartName="/ppt/embeddings/oleObject22.bin" ContentType="application/vnd.openxmlformats-officedocument.oleObject"/>
  <Override PartName="/ppt/embeddings/oleObject23.bin" ContentType="application/vnd.openxmlformats-officedocument.oleObject"/>
  <Override PartName="/ppt/embeddings/oleObject24.bin" ContentType="application/vnd.openxmlformats-officedocument.oleObject"/>
  <Override PartName="/ppt/embeddings/oleObject25.bin" ContentType="application/vnd.openxmlformats-officedocument.oleObject"/>
  <Override PartName="/ppt/embeddings/oleObject26.bin" ContentType="application/vnd.openxmlformats-officedocument.oleObject"/>
  <Override PartName="/ppt/embeddings/oleObject27.bin" ContentType="application/vnd.openxmlformats-officedocument.oleObject"/>
  <Override PartName="/ppt/embeddings/oleObject28.bin" ContentType="application/vnd.openxmlformats-officedocument.oleObject"/>
  <Override PartName="/ppt/embeddings/oleObject29.bin" ContentType="application/vnd.openxmlformats-officedocument.oleObject"/>
  <Override PartName="/ppt/embeddings/oleObject30.bin" ContentType="application/vnd.openxmlformats-officedocument.oleObject"/>
  <Override PartName="/ppt/embeddings/oleObject31.bin" ContentType="application/vnd.openxmlformats-officedocument.oleObject"/>
  <Override PartName="/ppt/embeddings/oleObject32.bin" ContentType="application/vnd.openxmlformats-officedocument.oleObject"/>
  <Override PartName="/ppt/embeddings/oleObject33.bin" ContentType="application/vnd.openxmlformats-officedocument.oleObject"/>
  <Override PartName="/ppt/embeddings/oleObject34.bin" ContentType="application/vnd.openxmlformats-officedocument.oleObject"/>
  <Override PartName="/ppt/embeddings/oleObject35.bin" ContentType="application/vnd.openxmlformats-officedocument.oleObject"/>
  <Override PartName="/ppt/embeddings/oleObject36.bin" ContentType="application/vnd.openxmlformats-officedocument.oleObject"/>
  <Override PartName="/ppt/embeddings/oleObject37.bin" ContentType="application/vnd.openxmlformats-officedocument.oleObject"/>
  <Override PartName="/ppt/embeddings/oleObject38.bin" ContentType="application/vnd.openxmlformats-officedocument.oleObject"/>
  <Override PartName="/ppt/embeddings/oleObject39.bin" ContentType="application/vnd.openxmlformats-officedocument.oleObject"/>
  <Override PartName="/ppt/embeddings/oleObject40.bin" ContentType="application/vnd.openxmlformats-officedocument.oleObject"/>
  <Override PartName="/ppt/embeddings/oleObject41.bin" ContentType="application/vnd.openxmlformats-officedocument.oleObject"/>
  <Override PartName="/ppt/embeddings/oleObject42.bin" ContentType="application/vnd.openxmlformats-officedocument.oleObject"/>
  <Override PartName="/ppt/embeddings/oleObject43.bin" ContentType="application/vnd.openxmlformats-officedocument.oleObject"/>
  <Override PartName="/ppt/embeddings/oleObject44.bin" ContentType="application/vnd.openxmlformats-officedocument.oleObject"/>
  <Override PartName="/ppt/embeddings/oleObject45.bin" ContentType="application/vnd.openxmlformats-officedocument.oleObject"/>
  <Override PartName="/ppt/embeddings/oleObject46.bin" ContentType="application/vnd.openxmlformats-officedocument.oleObject"/>
  <Override PartName="/ppt/embeddings/oleObject47.bin" ContentType="application/vnd.openxmlformats-officedocument.oleObject"/>
  <Override PartName="/ppt/embeddings/oleObject48.bin" ContentType="application/vnd.openxmlformats-officedocument.oleObject"/>
  <Override PartName="/ppt/embeddings/oleObject49.bin" ContentType="application/vnd.openxmlformats-officedocument.oleObject"/>
  <Override PartName="/ppt/embeddings/oleObject50.bin" ContentType="application/vnd.openxmlformats-officedocument.oleObject"/>
  <Override PartName="/ppt/embeddings/oleObject51.bin" ContentType="application/vnd.openxmlformats-officedocument.oleObject"/>
  <Override PartName="/ppt/embeddings/oleObject52.bin" ContentType="application/vnd.openxmlformats-officedocument.oleObject"/>
  <Override PartName="/ppt/embeddings/oleObject53.bin" ContentType="application/vnd.openxmlformats-officedocument.oleObject"/>
  <Override PartName="/ppt/embeddings/oleObject54.bin" ContentType="application/vnd.openxmlformats-officedocument.oleObject"/>
  <Override PartName="/ppt/embeddings/oleObject55.bin" ContentType="application/vnd.openxmlformats-officedocument.oleObject"/>
  <Override PartName="/ppt/embeddings/oleObject56.bin" ContentType="application/vnd.openxmlformats-officedocument.oleObject"/>
  <Override PartName="/ppt/embeddings/oleObject57.bin" ContentType="application/vnd.openxmlformats-officedocument.oleObject"/>
  <Override PartName="/ppt/embeddings/oleObject58.bin" ContentType="application/vnd.openxmlformats-officedocument.oleObject"/>
  <Override PartName="/ppt/embeddings/oleObject59.bin" ContentType="application/vnd.openxmlformats-officedocument.oleObject"/>
  <Override PartName="/ppt/embeddings/oleObject60.bin" ContentType="application/vnd.openxmlformats-officedocument.oleObject"/>
  <Override PartName="/ppt/embeddings/oleObject61.bin" ContentType="application/vnd.openxmlformats-officedocument.oleObject"/>
  <Override PartName="/ppt/embeddings/oleObject62.bin" ContentType="application/vnd.openxmlformats-officedocument.oleObject"/>
  <Override PartName="/ppt/embeddings/oleObject63.bin" ContentType="application/vnd.openxmlformats-officedocument.oleObject"/>
  <Override PartName="/ppt/embeddings/oleObject64.bin" ContentType="application/vnd.openxmlformats-officedocument.oleObject"/>
  <Override PartName="/ppt/embeddings/oleObject65.bin" ContentType="application/vnd.openxmlformats-officedocument.oleObject"/>
  <Override PartName="/ppt/embeddings/oleObject66.bin" ContentType="application/vnd.openxmlformats-officedocument.oleObject"/>
  <Override PartName="/ppt/embeddings/oleObject67.bin" ContentType="application/vnd.openxmlformats-officedocument.oleObject"/>
  <Override PartName="/ppt/embeddings/oleObject68.bin" ContentType="application/vnd.openxmlformats-officedocument.oleObject"/>
  <Override PartName="/ppt/embeddings/oleObject69.bin" ContentType="application/vnd.openxmlformats-officedocument.oleObject"/>
  <Override PartName="/ppt/embeddings/oleObject70.bin" ContentType="application/vnd.openxmlformats-officedocument.oleObject"/>
  <Override PartName="/ppt/embeddings/oleObject71.bin" ContentType="application/vnd.openxmlformats-officedocument.oleObject"/>
  <Override PartName="/ppt/embeddings/oleObject72.bin" ContentType="application/vnd.openxmlformats-officedocument.oleObject"/>
  <Override PartName="/ppt/embeddings/oleObject73.bin" ContentType="application/vnd.openxmlformats-officedocument.oleObject"/>
  <Override PartName="/ppt/embeddings/oleObject74.bin" ContentType="application/vnd.openxmlformats-officedocument.oleObject"/>
  <Override PartName="/ppt/embeddings/oleObject75.bin" ContentType="application/vnd.openxmlformats-officedocument.oleObject"/>
  <Override PartName="/ppt/embeddings/oleObject76.bin" ContentType="application/vnd.openxmlformats-officedocument.oleObject"/>
  <Override PartName="/ppt/embeddings/oleObject77.bin" ContentType="application/vnd.openxmlformats-officedocument.oleObject"/>
  <Override PartName="/ppt/embeddings/oleObject78.bin" ContentType="application/vnd.openxmlformats-officedocument.oleObject"/>
  <Override PartName="/ppt/embeddings/oleObject79.bin" ContentType="application/vnd.openxmlformats-officedocument.oleObject"/>
  <Override PartName="/ppt/embeddings/oleObject80.bin" ContentType="application/vnd.openxmlformats-officedocument.oleObject"/>
  <Override PartName="/ppt/embeddings/oleObject81.bin" ContentType="application/vnd.openxmlformats-officedocument.oleObject"/>
  <Override PartName="/ppt/embeddings/oleObject82.bin" ContentType="application/vnd.openxmlformats-officedocument.oleObject"/>
  <Override PartName="/ppt/embeddings/oleObject83.bin" ContentType="application/vnd.openxmlformats-officedocument.oleObject"/>
  <Override PartName="/ppt/embeddings/oleObject84.bin" ContentType="application/vnd.openxmlformats-officedocument.oleObject"/>
  <Override PartName="/ppt/embeddings/oleObject85.bin" ContentType="application/vnd.openxmlformats-officedocument.oleObject"/>
  <Override PartName="/ppt/embeddings/oleObject86.bin" ContentType="application/vnd.openxmlformats-officedocument.oleObject"/>
  <Override PartName="/ppt/embeddings/oleObject87.bin" ContentType="application/vnd.openxmlformats-officedocument.oleObject"/>
  <Override PartName="/ppt/embeddings/oleObject88.bin" ContentType="application/vnd.openxmlformats-officedocument.oleObject"/>
  <Override PartName="/ppt/embeddings/oleObject89.bin" ContentType="application/vnd.openxmlformats-officedocument.oleObject"/>
  <Override PartName="/ppt/embeddings/oleObject90.bin" ContentType="application/vnd.openxmlformats-officedocument.oleObject"/>
  <Override PartName="/ppt/embeddings/oleObject91.bin" ContentType="application/vnd.openxmlformats-officedocument.oleObject"/>
  <Override PartName="/ppt/embeddings/oleObject92.bin" ContentType="application/vnd.openxmlformats-officedocument.oleObject"/>
  <Override PartName="/ppt/embeddings/oleObject93.bin" ContentType="application/vnd.openxmlformats-officedocument.oleObject"/>
  <Override PartName="/ppt/embeddings/oleObject94.bin" ContentType="application/vnd.openxmlformats-officedocument.oleObject"/>
  <Override PartName="/ppt/embeddings/oleObject95.bin" ContentType="application/vnd.openxmlformats-officedocument.oleObject"/>
  <Override PartName="/ppt/embeddings/oleObject96.bin" ContentType="application/vnd.openxmlformats-officedocument.oleObject"/>
  <Override PartName="/ppt/embeddings/oleObject97.bin" ContentType="application/vnd.openxmlformats-officedocument.oleObject"/>
  <Override PartName="/ppt/embeddings/oleObject98.bin" ContentType="application/vnd.openxmlformats-officedocument.oleObject"/>
  <Override PartName="/ppt/embeddings/oleObject99.bin" ContentType="application/vnd.openxmlformats-officedocument.oleObject"/>
  <Override PartName="/ppt/embeddings/oleObject100.bin" ContentType="application/vnd.openxmlformats-officedocument.oleObject"/>
  <Override PartName="/ppt/embeddings/oleObject101.bin" ContentType="application/vnd.openxmlformats-officedocument.oleObject"/>
  <Override PartName="/ppt/embeddings/oleObject102.bin" ContentType="application/vnd.openxmlformats-officedocument.oleObject"/>
  <Override PartName="/ppt/embeddings/oleObject103.bin" ContentType="application/vnd.openxmlformats-officedocument.oleObject"/>
  <Override PartName="/ppt/embeddings/oleObject104.bin" ContentType="application/vnd.openxmlformats-officedocument.oleObject"/>
  <Override PartName="/ppt/embeddings/oleObject105.bin" ContentType="application/vnd.openxmlformats-officedocument.oleObject"/>
  <Override PartName="/ppt/embeddings/oleObject106.bin" ContentType="application/vnd.openxmlformats-officedocument.oleObject"/>
  <Override PartName="/ppt/embeddings/oleObject107.bin" ContentType="application/vnd.openxmlformats-officedocument.oleObject"/>
  <Override PartName="/ppt/embeddings/oleObject108.bin" ContentType="application/vnd.openxmlformats-officedocument.oleObject"/>
  <Override PartName="/ppt/embeddings/oleObject109.bin" ContentType="application/vnd.openxmlformats-officedocument.oleObject"/>
  <Override PartName="/ppt/embeddings/oleObject110.bin" ContentType="application/vnd.openxmlformats-officedocument.oleObject"/>
  <Override PartName="/ppt/embeddings/oleObject111.bin" ContentType="application/vnd.openxmlformats-officedocument.oleObject"/>
  <Override PartName="/ppt/embeddings/oleObject112.bin" ContentType="application/vnd.openxmlformats-officedocument.oleObject"/>
  <Override PartName="/ppt/embeddings/oleObject113.bin" ContentType="application/vnd.openxmlformats-officedocument.oleObject"/>
  <Override PartName="/ppt/embeddings/oleObject114.bin" ContentType="application/vnd.openxmlformats-officedocument.oleObject"/>
  <Override PartName="/ppt/embeddings/oleObject115.bin" ContentType="application/vnd.openxmlformats-officedocument.oleObject"/>
  <Override PartName="/ppt/embeddings/oleObject116.bin" ContentType="application/vnd.openxmlformats-officedocument.oleObject"/>
  <Override PartName="/ppt/embeddings/oleObject117.bin" ContentType="application/vnd.openxmlformats-officedocument.oleObject"/>
  <Override PartName="/ppt/embeddings/oleObject118.bin" ContentType="application/vnd.openxmlformats-officedocument.oleObject"/>
  <Override PartName="/ppt/embeddings/oleObject119.bin" ContentType="application/vnd.openxmlformats-officedocument.oleObject"/>
  <Override PartName="/ppt/embeddings/oleObject120.bin" ContentType="application/vnd.openxmlformats-officedocument.oleObject"/>
  <Override PartName="/ppt/embeddings/oleObject121.bin" ContentType="application/vnd.openxmlformats-officedocument.oleObject"/>
  <Override PartName="/ppt/embeddings/oleObject122.bin" ContentType="application/vnd.openxmlformats-officedocument.oleObject"/>
  <Override PartName="/ppt/embeddings/oleObject123.bin" ContentType="application/vnd.openxmlformats-officedocument.oleObject"/>
  <Override PartName="/ppt/embeddings/oleObject124.bin" ContentType="application/vnd.openxmlformats-officedocument.oleObject"/>
  <Override PartName="/ppt/embeddings/oleObject125.bin" ContentType="application/vnd.openxmlformats-officedocument.oleObject"/>
  <Override PartName="/ppt/embeddings/oleObject126.bin" ContentType="application/vnd.openxmlformats-officedocument.oleObject"/>
  <Override PartName="/ppt/embeddings/oleObject127.bin" ContentType="application/vnd.openxmlformats-officedocument.oleObject"/>
  <Override PartName="/ppt/embeddings/oleObject128.bin" ContentType="application/vnd.openxmlformats-officedocument.oleObject"/>
  <Override PartName="/ppt/embeddings/oleObject129.bin" ContentType="application/vnd.openxmlformats-officedocument.oleObject"/>
  <Override PartName="/ppt/embeddings/oleObject130.bin" ContentType="application/vnd.openxmlformats-officedocument.oleObject"/>
  <Override PartName="/ppt/embeddings/oleObject131.bin" ContentType="application/vnd.openxmlformats-officedocument.oleObject"/>
  <Override PartName="/ppt/notesSlides/notesSlide3.xml" ContentType="application/vnd.openxmlformats-officedocument.presentationml.notesSlide+xml"/>
  <Override PartName="/ppt/embeddings/oleObject132.bin" ContentType="application/vnd.openxmlformats-officedocument.oleObject"/>
  <Override PartName="/ppt/embeddings/oleObject133.bin" ContentType="application/vnd.openxmlformats-officedocument.oleObject"/>
  <Override PartName="/ppt/embeddings/oleObject134.bin" ContentType="application/vnd.openxmlformats-officedocument.oleObject"/>
  <Override PartName="/ppt/embeddings/oleObject135.bin" ContentType="application/vnd.openxmlformats-officedocument.oleObject"/>
  <Override PartName="/ppt/embeddings/oleObject136.bin" ContentType="application/vnd.openxmlformats-officedocument.oleObject"/>
  <Override PartName="/ppt/embeddings/oleObject137.bin" ContentType="application/vnd.openxmlformats-officedocument.oleObject"/>
  <Override PartName="/ppt/embeddings/oleObject138.bin" ContentType="application/vnd.openxmlformats-officedocument.oleObject"/>
  <Override PartName="/ppt/embeddings/oleObject139.bin" ContentType="application/vnd.openxmlformats-officedocument.oleObject"/>
  <Override PartName="/ppt/embeddings/oleObject140.bin" ContentType="application/vnd.openxmlformats-officedocument.oleObject"/>
  <Override PartName="/ppt/embeddings/oleObject141.bin" ContentType="application/vnd.openxmlformats-officedocument.oleObject"/>
  <Override PartName="/ppt/embeddings/oleObject142.bin" ContentType="application/vnd.openxmlformats-officedocument.oleObject"/>
  <Override PartName="/ppt/embeddings/oleObject143.bin" ContentType="application/vnd.openxmlformats-officedocument.oleObject"/>
  <Override PartName="/ppt/embeddings/oleObject144.bin" ContentType="application/vnd.openxmlformats-officedocument.oleObject"/>
  <Override PartName="/ppt/embeddings/oleObject145.bin" ContentType="application/vnd.openxmlformats-officedocument.oleObject"/>
  <Override PartName="/ppt/embeddings/oleObject146.bin" ContentType="application/vnd.openxmlformats-officedocument.oleObject"/>
  <Override PartName="/ppt/embeddings/oleObject147.bin" ContentType="application/vnd.openxmlformats-officedocument.oleObject"/>
  <Override PartName="/ppt/embeddings/oleObject148.bin" ContentType="application/vnd.openxmlformats-officedocument.oleObject"/>
  <Override PartName="/ppt/embeddings/oleObject149.bin" ContentType="application/vnd.openxmlformats-officedocument.oleObject"/>
  <Override PartName="/ppt/embeddings/oleObject150.bin" ContentType="application/vnd.openxmlformats-officedocument.oleObject"/>
  <Override PartName="/ppt/embeddings/oleObject151.bin" ContentType="application/vnd.openxmlformats-officedocument.oleObject"/>
  <Override PartName="/ppt/embeddings/oleObject152.bin" ContentType="application/vnd.openxmlformats-officedocument.oleObject"/>
  <Override PartName="/ppt/embeddings/oleObject153.bin" ContentType="application/vnd.openxmlformats-officedocument.oleObject"/>
  <Override PartName="/ppt/embeddings/oleObject154.bin" ContentType="application/vnd.openxmlformats-officedocument.oleObject"/>
  <Override PartName="/ppt/embeddings/oleObject155.bin" ContentType="application/vnd.openxmlformats-officedocument.oleObject"/>
  <Override PartName="/ppt/embeddings/oleObject156.bin" ContentType="application/vnd.openxmlformats-officedocument.oleObject"/>
  <Override PartName="/ppt/embeddings/oleObject157.bin" ContentType="application/vnd.openxmlformats-officedocument.oleObject"/>
  <Override PartName="/ppt/embeddings/oleObject158.bin" ContentType="application/vnd.openxmlformats-officedocument.oleObject"/>
  <Override PartName="/ppt/embeddings/oleObject159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1"/>
  </p:notesMasterIdLst>
  <p:sldIdLst>
    <p:sldId id="257" r:id="rId2"/>
    <p:sldId id="260" r:id="rId3"/>
    <p:sldId id="258" r:id="rId4"/>
    <p:sldId id="386" r:id="rId5"/>
    <p:sldId id="259" r:id="rId6"/>
    <p:sldId id="387" r:id="rId7"/>
    <p:sldId id="261" r:id="rId8"/>
    <p:sldId id="262" r:id="rId9"/>
    <p:sldId id="263" r:id="rId10"/>
    <p:sldId id="384" r:id="rId11"/>
    <p:sldId id="385" r:id="rId12"/>
    <p:sldId id="265" r:id="rId13"/>
    <p:sldId id="266" r:id="rId14"/>
    <p:sldId id="264" r:id="rId15"/>
    <p:sldId id="276" r:id="rId16"/>
    <p:sldId id="380" r:id="rId17"/>
    <p:sldId id="267" r:id="rId18"/>
    <p:sldId id="268" r:id="rId19"/>
    <p:sldId id="271" r:id="rId20"/>
    <p:sldId id="269" r:id="rId21"/>
    <p:sldId id="270" r:id="rId22"/>
    <p:sldId id="272" r:id="rId23"/>
    <p:sldId id="379" r:id="rId24"/>
    <p:sldId id="273" r:id="rId25"/>
    <p:sldId id="274" r:id="rId26"/>
    <p:sldId id="275" r:id="rId27"/>
    <p:sldId id="277" r:id="rId28"/>
    <p:sldId id="278" r:id="rId29"/>
    <p:sldId id="279" r:id="rId30"/>
    <p:sldId id="280" r:id="rId31"/>
    <p:sldId id="281" r:id="rId32"/>
    <p:sldId id="285" r:id="rId33"/>
    <p:sldId id="282" r:id="rId34"/>
    <p:sldId id="283" r:id="rId35"/>
    <p:sldId id="284" r:id="rId36"/>
    <p:sldId id="381" r:id="rId37"/>
    <p:sldId id="286" r:id="rId38"/>
    <p:sldId id="290" r:id="rId39"/>
    <p:sldId id="388" r:id="rId40"/>
    <p:sldId id="287" r:id="rId41"/>
    <p:sldId id="382" r:id="rId42"/>
    <p:sldId id="293" r:id="rId43"/>
    <p:sldId id="289" r:id="rId44"/>
    <p:sldId id="288" r:id="rId45"/>
    <p:sldId id="358" r:id="rId46"/>
    <p:sldId id="291" r:id="rId47"/>
    <p:sldId id="332" r:id="rId48"/>
    <p:sldId id="292" r:id="rId49"/>
    <p:sldId id="294" r:id="rId50"/>
    <p:sldId id="360" r:id="rId51"/>
    <p:sldId id="295" r:id="rId52"/>
    <p:sldId id="312" r:id="rId53"/>
    <p:sldId id="313" r:id="rId54"/>
    <p:sldId id="323" r:id="rId55"/>
    <p:sldId id="314" r:id="rId56"/>
    <p:sldId id="324" r:id="rId57"/>
    <p:sldId id="374" r:id="rId58"/>
    <p:sldId id="376" r:id="rId59"/>
    <p:sldId id="373" r:id="rId60"/>
    <p:sldId id="315" r:id="rId61"/>
    <p:sldId id="326" r:id="rId62"/>
    <p:sldId id="375" r:id="rId63"/>
    <p:sldId id="325" r:id="rId64"/>
    <p:sldId id="327" r:id="rId65"/>
    <p:sldId id="328" r:id="rId66"/>
    <p:sldId id="329" r:id="rId67"/>
    <p:sldId id="330" r:id="rId68"/>
    <p:sldId id="316" r:id="rId69"/>
    <p:sldId id="318" r:id="rId70"/>
    <p:sldId id="319" r:id="rId71"/>
    <p:sldId id="357" r:id="rId72"/>
    <p:sldId id="363" r:id="rId73"/>
    <p:sldId id="364" r:id="rId74"/>
    <p:sldId id="365" r:id="rId75"/>
    <p:sldId id="366" r:id="rId76"/>
    <p:sldId id="367" r:id="rId77"/>
    <p:sldId id="383" r:id="rId78"/>
    <p:sldId id="368" r:id="rId79"/>
    <p:sldId id="331" r:id="rId80"/>
    <p:sldId id="296" r:id="rId81"/>
    <p:sldId id="299" r:id="rId82"/>
    <p:sldId id="300" r:id="rId83"/>
    <p:sldId id="301" r:id="rId84"/>
    <p:sldId id="302" r:id="rId85"/>
    <p:sldId id="303" r:id="rId86"/>
    <p:sldId id="372" r:id="rId87"/>
    <p:sldId id="333" r:id="rId88"/>
    <p:sldId id="334" r:id="rId89"/>
    <p:sldId id="305" r:id="rId90"/>
    <p:sldId id="359" r:id="rId91"/>
    <p:sldId id="307" r:id="rId92"/>
    <p:sldId id="371" r:id="rId93"/>
    <p:sldId id="304" r:id="rId94"/>
    <p:sldId id="309" r:id="rId95"/>
    <p:sldId id="310" r:id="rId96"/>
    <p:sldId id="306" r:id="rId97"/>
    <p:sldId id="311" r:id="rId98"/>
    <p:sldId id="308" r:id="rId99"/>
    <p:sldId id="394" r:id="rId100"/>
    <p:sldId id="335" r:id="rId101"/>
    <p:sldId id="336" r:id="rId102"/>
    <p:sldId id="339" r:id="rId103"/>
    <p:sldId id="370" r:id="rId104"/>
    <p:sldId id="337" r:id="rId105"/>
    <p:sldId id="338" r:id="rId106"/>
    <p:sldId id="340" r:id="rId107"/>
    <p:sldId id="369" r:id="rId108"/>
    <p:sldId id="341" r:id="rId109"/>
    <p:sldId id="344" r:id="rId110"/>
    <p:sldId id="343" r:id="rId111"/>
    <p:sldId id="342" r:id="rId112"/>
    <p:sldId id="345" r:id="rId113"/>
    <p:sldId id="346" r:id="rId114"/>
    <p:sldId id="347" r:id="rId115"/>
    <p:sldId id="348" r:id="rId116"/>
    <p:sldId id="349" r:id="rId117"/>
    <p:sldId id="352" r:id="rId118"/>
    <p:sldId id="377" r:id="rId119"/>
    <p:sldId id="353" r:id="rId120"/>
    <p:sldId id="350" r:id="rId121"/>
    <p:sldId id="354" r:id="rId122"/>
    <p:sldId id="389" r:id="rId123"/>
    <p:sldId id="392" r:id="rId124"/>
    <p:sldId id="390" r:id="rId125"/>
    <p:sldId id="391" r:id="rId126"/>
    <p:sldId id="393" r:id="rId127"/>
    <p:sldId id="356" r:id="rId128"/>
    <p:sldId id="355" r:id="rId129"/>
    <p:sldId id="378" r:id="rId130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FF85"/>
    <a:srgbClr val="FBFFE5"/>
    <a:srgbClr val="21FF06"/>
    <a:srgbClr val="FFFF0A"/>
    <a:srgbClr val="20FFFF"/>
    <a:srgbClr val="FD80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146" autoAdjust="0"/>
  </p:normalViewPr>
  <p:slideViewPr>
    <p:cSldViewPr>
      <p:cViewPr varScale="1">
        <p:scale>
          <a:sx n="197" d="100"/>
          <a:sy n="197" d="100"/>
        </p:scale>
        <p:origin x="-18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120" Type="http://schemas.openxmlformats.org/officeDocument/2006/relationships/slide" Target="slides/slide119.xml"/><Relationship Id="rId121" Type="http://schemas.openxmlformats.org/officeDocument/2006/relationships/slide" Target="slides/slide120.xml"/><Relationship Id="rId122" Type="http://schemas.openxmlformats.org/officeDocument/2006/relationships/slide" Target="slides/slide121.xml"/><Relationship Id="rId123" Type="http://schemas.openxmlformats.org/officeDocument/2006/relationships/slide" Target="slides/slide122.xml"/><Relationship Id="rId124" Type="http://schemas.openxmlformats.org/officeDocument/2006/relationships/slide" Target="slides/slide123.xml"/><Relationship Id="rId125" Type="http://schemas.openxmlformats.org/officeDocument/2006/relationships/slide" Target="slides/slide124.xml"/><Relationship Id="rId126" Type="http://schemas.openxmlformats.org/officeDocument/2006/relationships/slide" Target="slides/slide125.xml"/><Relationship Id="rId127" Type="http://schemas.openxmlformats.org/officeDocument/2006/relationships/slide" Target="slides/slide126.xml"/><Relationship Id="rId128" Type="http://schemas.openxmlformats.org/officeDocument/2006/relationships/slide" Target="slides/slide127.xml"/><Relationship Id="rId129" Type="http://schemas.openxmlformats.org/officeDocument/2006/relationships/slide" Target="slides/slide12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90" Type="http://schemas.openxmlformats.org/officeDocument/2006/relationships/slide" Target="slides/slide89.xml"/><Relationship Id="rId91" Type="http://schemas.openxmlformats.org/officeDocument/2006/relationships/slide" Target="slides/slide90.xml"/><Relationship Id="rId92" Type="http://schemas.openxmlformats.org/officeDocument/2006/relationships/slide" Target="slides/slide91.xml"/><Relationship Id="rId93" Type="http://schemas.openxmlformats.org/officeDocument/2006/relationships/slide" Target="slides/slide92.xml"/><Relationship Id="rId94" Type="http://schemas.openxmlformats.org/officeDocument/2006/relationships/slide" Target="slides/slide93.xml"/><Relationship Id="rId95" Type="http://schemas.openxmlformats.org/officeDocument/2006/relationships/slide" Target="slides/slide94.xml"/><Relationship Id="rId96" Type="http://schemas.openxmlformats.org/officeDocument/2006/relationships/slide" Target="slides/slide95.xml"/><Relationship Id="rId101" Type="http://schemas.openxmlformats.org/officeDocument/2006/relationships/slide" Target="slides/slide100.xml"/><Relationship Id="rId102" Type="http://schemas.openxmlformats.org/officeDocument/2006/relationships/slide" Target="slides/slide101.xml"/><Relationship Id="rId103" Type="http://schemas.openxmlformats.org/officeDocument/2006/relationships/slide" Target="slides/slide102.xml"/><Relationship Id="rId104" Type="http://schemas.openxmlformats.org/officeDocument/2006/relationships/slide" Target="slides/slide103.xml"/><Relationship Id="rId105" Type="http://schemas.openxmlformats.org/officeDocument/2006/relationships/slide" Target="slides/slide104.xml"/><Relationship Id="rId106" Type="http://schemas.openxmlformats.org/officeDocument/2006/relationships/slide" Target="slides/slide105.xml"/><Relationship Id="rId107" Type="http://schemas.openxmlformats.org/officeDocument/2006/relationships/slide" Target="slides/slide106.xml"/><Relationship Id="rId108" Type="http://schemas.openxmlformats.org/officeDocument/2006/relationships/slide" Target="slides/slide107.xml"/><Relationship Id="rId109" Type="http://schemas.openxmlformats.org/officeDocument/2006/relationships/slide" Target="slides/slide108.xml"/><Relationship Id="rId97" Type="http://schemas.openxmlformats.org/officeDocument/2006/relationships/slide" Target="slides/slide96.xml"/><Relationship Id="rId98" Type="http://schemas.openxmlformats.org/officeDocument/2006/relationships/slide" Target="slides/slide97.xml"/><Relationship Id="rId99" Type="http://schemas.openxmlformats.org/officeDocument/2006/relationships/slide" Target="slides/slide98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00" Type="http://schemas.openxmlformats.org/officeDocument/2006/relationships/slide" Target="slides/slide99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30" Type="http://schemas.openxmlformats.org/officeDocument/2006/relationships/slide" Target="slides/slide129.xml"/><Relationship Id="rId131" Type="http://schemas.openxmlformats.org/officeDocument/2006/relationships/notesMaster" Target="notesMasters/notesMaster1.xml"/><Relationship Id="rId132" Type="http://schemas.openxmlformats.org/officeDocument/2006/relationships/printerSettings" Target="printerSettings/printerSettings1.bin"/><Relationship Id="rId133" Type="http://schemas.openxmlformats.org/officeDocument/2006/relationships/presProps" Target="presProps.xml"/><Relationship Id="rId134" Type="http://schemas.openxmlformats.org/officeDocument/2006/relationships/viewProps" Target="viewProps.xml"/><Relationship Id="rId135" Type="http://schemas.openxmlformats.org/officeDocument/2006/relationships/theme" Target="theme/theme1.xml"/><Relationship Id="rId13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110" Type="http://schemas.openxmlformats.org/officeDocument/2006/relationships/slide" Target="slides/slide109.xml"/><Relationship Id="rId111" Type="http://schemas.openxmlformats.org/officeDocument/2006/relationships/slide" Target="slides/slide110.xml"/><Relationship Id="rId112" Type="http://schemas.openxmlformats.org/officeDocument/2006/relationships/slide" Target="slides/slide111.xml"/><Relationship Id="rId113" Type="http://schemas.openxmlformats.org/officeDocument/2006/relationships/slide" Target="slides/slide112.xml"/><Relationship Id="rId114" Type="http://schemas.openxmlformats.org/officeDocument/2006/relationships/slide" Target="slides/slide113.xml"/><Relationship Id="rId115" Type="http://schemas.openxmlformats.org/officeDocument/2006/relationships/slide" Target="slides/slide114.xml"/><Relationship Id="rId116" Type="http://schemas.openxmlformats.org/officeDocument/2006/relationships/slide" Target="slides/slide115.xml"/><Relationship Id="rId117" Type="http://schemas.openxmlformats.org/officeDocument/2006/relationships/slide" Target="slides/slide116.xml"/><Relationship Id="rId118" Type="http://schemas.openxmlformats.org/officeDocument/2006/relationships/slide" Target="slides/slide117.xml"/><Relationship Id="rId119" Type="http://schemas.openxmlformats.org/officeDocument/2006/relationships/slide" Target="slides/slide11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slide" Target="slides/slide83.xml"/><Relationship Id="rId85" Type="http://schemas.openxmlformats.org/officeDocument/2006/relationships/slide" Target="slides/slide84.xml"/><Relationship Id="rId86" Type="http://schemas.openxmlformats.org/officeDocument/2006/relationships/slide" Target="slides/slide85.xml"/><Relationship Id="rId87" Type="http://schemas.openxmlformats.org/officeDocument/2006/relationships/slide" Target="slides/slide86.xml"/><Relationship Id="rId88" Type="http://schemas.openxmlformats.org/officeDocument/2006/relationships/slide" Target="slides/slide87.xml"/><Relationship Id="rId89" Type="http://schemas.openxmlformats.org/officeDocument/2006/relationships/slide" Target="slides/slide8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4" Type="http://schemas.openxmlformats.org/officeDocument/2006/relationships/image" Target="../media/image17.wmf"/><Relationship Id="rId5" Type="http://schemas.openxmlformats.org/officeDocument/2006/relationships/image" Target="../media/image18.wmf"/><Relationship Id="rId1" Type="http://schemas.openxmlformats.org/officeDocument/2006/relationships/image" Target="../media/image14.wmf"/><Relationship Id="rId2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4" Type="http://schemas.openxmlformats.org/officeDocument/2006/relationships/image" Target="../media/image30.wmf"/><Relationship Id="rId5" Type="http://schemas.openxmlformats.org/officeDocument/2006/relationships/image" Target="../media/image31.wmf"/><Relationship Id="rId6" Type="http://schemas.openxmlformats.org/officeDocument/2006/relationships/image" Target="../media/image32.wmf"/><Relationship Id="rId7" Type="http://schemas.openxmlformats.org/officeDocument/2006/relationships/image" Target="../media/image33.wmf"/><Relationship Id="rId1" Type="http://schemas.openxmlformats.org/officeDocument/2006/relationships/image" Target="../media/image27.wmf"/><Relationship Id="rId2" Type="http://schemas.openxmlformats.org/officeDocument/2006/relationships/image" Target="../media/image2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4" Type="http://schemas.openxmlformats.org/officeDocument/2006/relationships/image" Target="../media/image36.wmf"/><Relationship Id="rId5" Type="http://schemas.openxmlformats.org/officeDocument/2006/relationships/image" Target="../media/image37.wmf"/><Relationship Id="rId1" Type="http://schemas.openxmlformats.org/officeDocument/2006/relationships/image" Target="../media/image31.wmf"/><Relationship Id="rId2" Type="http://schemas.openxmlformats.org/officeDocument/2006/relationships/image" Target="../media/image3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Relationship Id="rId2" Type="http://schemas.openxmlformats.org/officeDocument/2006/relationships/image" Target="../media/image39.wmf"/><Relationship Id="rId3" Type="http://schemas.openxmlformats.org/officeDocument/2006/relationships/image" Target="../media/image4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Relationship Id="rId2" Type="http://schemas.openxmlformats.org/officeDocument/2006/relationships/image" Target="../media/image57.wmf"/><Relationship Id="rId3" Type="http://schemas.openxmlformats.org/officeDocument/2006/relationships/image" Target="../media/image58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4" Type="http://schemas.openxmlformats.org/officeDocument/2006/relationships/image" Target="../media/image62.wmf"/><Relationship Id="rId5" Type="http://schemas.openxmlformats.org/officeDocument/2006/relationships/image" Target="../media/image63.wmf"/><Relationship Id="rId6" Type="http://schemas.openxmlformats.org/officeDocument/2006/relationships/image" Target="../media/image64.wmf"/><Relationship Id="rId7" Type="http://schemas.openxmlformats.org/officeDocument/2006/relationships/image" Target="../media/image65.wmf"/><Relationship Id="rId8" Type="http://schemas.openxmlformats.org/officeDocument/2006/relationships/image" Target="../media/image66.wmf"/><Relationship Id="rId9" Type="http://schemas.openxmlformats.org/officeDocument/2006/relationships/image" Target="../media/image67.wmf"/><Relationship Id="rId10" Type="http://schemas.openxmlformats.org/officeDocument/2006/relationships/image" Target="../media/image68.wmf"/><Relationship Id="rId1" Type="http://schemas.openxmlformats.org/officeDocument/2006/relationships/image" Target="../media/image59.wmf"/><Relationship Id="rId2" Type="http://schemas.openxmlformats.org/officeDocument/2006/relationships/image" Target="../media/image60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emf"/><Relationship Id="rId4" Type="http://schemas.openxmlformats.org/officeDocument/2006/relationships/image" Target="../media/image73.emf"/><Relationship Id="rId5" Type="http://schemas.openxmlformats.org/officeDocument/2006/relationships/image" Target="../media/image74.emf"/><Relationship Id="rId1" Type="http://schemas.openxmlformats.org/officeDocument/2006/relationships/image" Target="../media/image70.emf"/><Relationship Id="rId2" Type="http://schemas.openxmlformats.org/officeDocument/2006/relationships/image" Target="../media/image71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3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6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4" Type="http://schemas.openxmlformats.org/officeDocument/2006/relationships/image" Target="../media/image81.wmf"/><Relationship Id="rId1" Type="http://schemas.openxmlformats.org/officeDocument/2006/relationships/image" Target="../media/image78.wmf"/><Relationship Id="rId2" Type="http://schemas.openxmlformats.org/officeDocument/2006/relationships/image" Target="../media/image79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7.wmf"/><Relationship Id="rId4" Type="http://schemas.openxmlformats.org/officeDocument/2006/relationships/image" Target="../media/image88.wmf"/><Relationship Id="rId5" Type="http://schemas.openxmlformats.org/officeDocument/2006/relationships/image" Target="../media/image89.wmf"/><Relationship Id="rId6" Type="http://schemas.openxmlformats.org/officeDocument/2006/relationships/image" Target="../media/image90.wmf"/><Relationship Id="rId7" Type="http://schemas.openxmlformats.org/officeDocument/2006/relationships/image" Target="../media/image91.wmf"/><Relationship Id="rId8" Type="http://schemas.openxmlformats.org/officeDocument/2006/relationships/image" Target="../media/image92.wmf"/><Relationship Id="rId9" Type="http://schemas.openxmlformats.org/officeDocument/2006/relationships/image" Target="../media/image93.wmf"/><Relationship Id="rId10" Type="http://schemas.openxmlformats.org/officeDocument/2006/relationships/image" Target="../media/image94.wmf"/><Relationship Id="rId11" Type="http://schemas.openxmlformats.org/officeDocument/2006/relationships/image" Target="../media/image95.wmf"/><Relationship Id="rId1" Type="http://schemas.openxmlformats.org/officeDocument/2006/relationships/image" Target="../media/image85.wmf"/><Relationship Id="rId2" Type="http://schemas.openxmlformats.org/officeDocument/2006/relationships/image" Target="../media/image86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2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3.emf"/><Relationship Id="rId2" Type="http://schemas.openxmlformats.org/officeDocument/2006/relationships/image" Target="../media/image102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5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5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5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6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6.e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7.emf"/><Relationship Id="rId2" Type="http://schemas.openxmlformats.org/officeDocument/2006/relationships/image" Target="../media/image108.emf"/><Relationship Id="rId3" Type="http://schemas.openxmlformats.org/officeDocument/2006/relationships/image" Target="../media/image109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0.wmf"/></Relationships>
</file>

<file path=ppt/drawings/_rels/vmlDrawing2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wmf"/><Relationship Id="rId4" Type="http://schemas.openxmlformats.org/officeDocument/2006/relationships/image" Target="../media/image124.wmf"/><Relationship Id="rId5" Type="http://schemas.openxmlformats.org/officeDocument/2006/relationships/image" Target="../media/image125.wmf"/><Relationship Id="rId1" Type="http://schemas.openxmlformats.org/officeDocument/2006/relationships/image" Target="../media/image121.wmf"/><Relationship Id="rId2" Type="http://schemas.openxmlformats.org/officeDocument/2006/relationships/image" Target="../media/image122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6.e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8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0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3.e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wmf"/><Relationship Id="rId4" Type="http://schemas.openxmlformats.org/officeDocument/2006/relationships/image" Target="../media/image137.wmf"/><Relationship Id="rId5" Type="http://schemas.openxmlformats.org/officeDocument/2006/relationships/image" Target="../media/image138.wmf"/><Relationship Id="rId1" Type="http://schemas.openxmlformats.org/officeDocument/2006/relationships/image" Target="../media/image134.wmf"/><Relationship Id="rId2" Type="http://schemas.openxmlformats.org/officeDocument/2006/relationships/image" Target="../media/image135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9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2.emf"/><Relationship Id="rId2" Type="http://schemas.openxmlformats.org/officeDocument/2006/relationships/image" Target="../media/image143.e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emf"/><Relationship Id="rId4" Type="http://schemas.openxmlformats.org/officeDocument/2006/relationships/image" Target="../media/image147.emf"/><Relationship Id="rId1" Type="http://schemas.openxmlformats.org/officeDocument/2006/relationships/image" Target="../media/image139.emf"/><Relationship Id="rId2" Type="http://schemas.openxmlformats.org/officeDocument/2006/relationships/image" Target="../media/image145.emf"/></Relationships>
</file>

<file path=ppt/drawings/_rels/vmlDrawing3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wmf"/><Relationship Id="rId4" Type="http://schemas.openxmlformats.org/officeDocument/2006/relationships/image" Target="../media/image151.wmf"/><Relationship Id="rId5" Type="http://schemas.openxmlformats.org/officeDocument/2006/relationships/image" Target="../media/image152.wmf"/><Relationship Id="rId6" Type="http://schemas.openxmlformats.org/officeDocument/2006/relationships/image" Target="../media/image153.wmf"/><Relationship Id="rId1" Type="http://schemas.openxmlformats.org/officeDocument/2006/relationships/image" Target="../media/image148.wmf"/><Relationship Id="rId2" Type="http://schemas.openxmlformats.org/officeDocument/2006/relationships/image" Target="../media/image149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emf"/><Relationship Id="rId4" Type="http://schemas.openxmlformats.org/officeDocument/2006/relationships/image" Target="../media/image156.emf"/><Relationship Id="rId1" Type="http://schemas.openxmlformats.org/officeDocument/2006/relationships/image" Target="../media/image139.emf"/><Relationship Id="rId2" Type="http://schemas.openxmlformats.org/officeDocument/2006/relationships/image" Target="../media/image154.e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4.e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wmf"/><Relationship Id="rId4" Type="http://schemas.openxmlformats.org/officeDocument/2006/relationships/image" Target="../media/image160.wmf"/><Relationship Id="rId5" Type="http://schemas.openxmlformats.org/officeDocument/2006/relationships/image" Target="../media/image161.wmf"/><Relationship Id="rId6" Type="http://schemas.openxmlformats.org/officeDocument/2006/relationships/image" Target="../media/image162.wmf"/><Relationship Id="rId1" Type="http://schemas.openxmlformats.org/officeDocument/2006/relationships/image" Target="../media/image157.wmf"/><Relationship Id="rId2" Type="http://schemas.openxmlformats.org/officeDocument/2006/relationships/image" Target="../media/image158.w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3.e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4.emf"/><Relationship Id="rId2" Type="http://schemas.openxmlformats.org/officeDocument/2006/relationships/image" Target="../media/image165.e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8.emf"/><Relationship Id="rId4" Type="http://schemas.openxmlformats.org/officeDocument/2006/relationships/image" Target="../media/image169.emf"/><Relationship Id="rId1" Type="http://schemas.openxmlformats.org/officeDocument/2006/relationships/image" Target="../media/image166.emf"/><Relationship Id="rId2" Type="http://schemas.openxmlformats.org/officeDocument/2006/relationships/image" Target="../media/image167.e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0.e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wmf"/><Relationship Id="rId4" Type="http://schemas.openxmlformats.org/officeDocument/2006/relationships/image" Target="../media/image174.wmf"/><Relationship Id="rId5" Type="http://schemas.openxmlformats.org/officeDocument/2006/relationships/image" Target="../media/image175.wmf"/><Relationship Id="rId6" Type="http://schemas.openxmlformats.org/officeDocument/2006/relationships/image" Target="../media/image176.wmf"/><Relationship Id="rId1" Type="http://schemas.openxmlformats.org/officeDocument/2006/relationships/image" Target="../media/image171.wmf"/><Relationship Id="rId2" Type="http://schemas.openxmlformats.org/officeDocument/2006/relationships/image" Target="../media/image172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5.wmf"/><Relationship Id="rId2" Type="http://schemas.openxmlformats.org/officeDocument/2006/relationships/image" Target="../media/image177.emf"/><Relationship Id="rId3" Type="http://schemas.openxmlformats.org/officeDocument/2006/relationships/image" Target="../media/image178.e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1.emf"/><Relationship Id="rId4" Type="http://schemas.openxmlformats.org/officeDocument/2006/relationships/image" Target="../media/image182.emf"/><Relationship Id="rId1" Type="http://schemas.openxmlformats.org/officeDocument/2006/relationships/image" Target="../media/image179.emf"/><Relationship Id="rId2" Type="http://schemas.openxmlformats.org/officeDocument/2006/relationships/image" Target="../media/image180.e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7.e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9.emf"/></Relationships>
</file>

<file path=ppt/drawings/_rels/vmlDrawing4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4.emf"/><Relationship Id="rId4" Type="http://schemas.openxmlformats.org/officeDocument/2006/relationships/image" Target="../media/image195.emf"/><Relationship Id="rId5" Type="http://schemas.openxmlformats.org/officeDocument/2006/relationships/image" Target="../media/image196.emf"/><Relationship Id="rId6" Type="http://schemas.openxmlformats.org/officeDocument/2006/relationships/image" Target="../media/image197.emf"/><Relationship Id="rId1" Type="http://schemas.openxmlformats.org/officeDocument/2006/relationships/image" Target="../media/image192.emf"/><Relationship Id="rId2" Type="http://schemas.openxmlformats.org/officeDocument/2006/relationships/image" Target="../media/image193.e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2.wmf"/><Relationship Id="rId2" Type="http://schemas.openxmlformats.org/officeDocument/2006/relationships/image" Target="../media/image203.emf"/><Relationship Id="rId3" Type="http://schemas.openxmlformats.org/officeDocument/2006/relationships/image" Target="../media/image204.emf"/></Relationships>
</file>

<file path=ppt/drawings/_rels/vmlDrawing5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7.wmf"/><Relationship Id="rId4" Type="http://schemas.openxmlformats.org/officeDocument/2006/relationships/image" Target="../media/image208.wmf"/><Relationship Id="rId5" Type="http://schemas.openxmlformats.org/officeDocument/2006/relationships/image" Target="../media/image209.wmf"/><Relationship Id="rId6" Type="http://schemas.openxmlformats.org/officeDocument/2006/relationships/image" Target="../media/image210.wmf"/><Relationship Id="rId7" Type="http://schemas.openxmlformats.org/officeDocument/2006/relationships/image" Target="../media/image211.wmf"/><Relationship Id="rId1" Type="http://schemas.openxmlformats.org/officeDocument/2006/relationships/image" Target="../media/image205.wmf"/><Relationship Id="rId2" Type="http://schemas.openxmlformats.org/officeDocument/2006/relationships/image" Target="../media/image206.w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2.e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5.emf"/></Relationships>
</file>

<file path=ppt/drawings/_rels/vmlDrawing5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9.emf"/><Relationship Id="rId4" Type="http://schemas.openxmlformats.org/officeDocument/2006/relationships/image" Target="../media/image220.emf"/><Relationship Id="rId5" Type="http://schemas.openxmlformats.org/officeDocument/2006/relationships/image" Target="../media/image221.emf"/><Relationship Id="rId6" Type="http://schemas.openxmlformats.org/officeDocument/2006/relationships/image" Target="../media/image222.emf"/><Relationship Id="rId7" Type="http://schemas.openxmlformats.org/officeDocument/2006/relationships/image" Target="../media/image223.emf"/><Relationship Id="rId8" Type="http://schemas.openxmlformats.org/officeDocument/2006/relationships/image" Target="../media/image224.emf"/><Relationship Id="rId1" Type="http://schemas.openxmlformats.org/officeDocument/2006/relationships/image" Target="../media/image217.emf"/><Relationship Id="rId2" Type="http://schemas.openxmlformats.org/officeDocument/2006/relationships/image" Target="../media/image21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2F4D65-B681-408E-AA7D-99E5B1BDEC1B}" type="datetimeFigureOut">
              <a:rPr lang="it-IT" smtClean="0"/>
              <a:pPr/>
              <a:t>09/10/23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85D75B-AD1B-4725-AA90-E27EB7BDB4EF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411202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Attività</a:t>
            </a:r>
            <a:r>
              <a:rPr lang="en-US" dirty="0"/>
              <a:t> </a:t>
            </a:r>
            <a:r>
              <a:rPr lang="en-US" dirty="0" err="1"/>
              <a:t>ciclossigenasica</a:t>
            </a:r>
            <a:r>
              <a:rPr lang="en-US" dirty="0"/>
              <a:t>: </a:t>
            </a:r>
            <a:r>
              <a:rPr lang="en-US" dirty="0" err="1"/>
              <a:t>captazione</a:t>
            </a:r>
            <a:r>
              <a:rPr lang="en-US" dirty="0"/>
              <a:t> di due </a:t>
            </a:r>
            <a:r>
              <a:rPr lang="en-US" dirty="0" err="1"/>
              <a:t>molecole</a:t>
            </a:r>
            <a:r>
              <a:rPr lang="en-US" dirty="0"/>
              <a:t> di O2</a:t>
            </a:r>
          </a:p>
          <a:p>
            <a:r>
              <a:rPr lang="en-US" dirty="0" err="1"/>
              <a:t>Attività</a:t>
            </a:r>
            <a:r>
              <a:rPr lang="en-US" dirty="0"/>
              <a:t> </a:t>
            </a:r>
            <a:r>
              <a:rPr lang="en-US" dirty="0" err="1"/>
              <a:t>perossidasica</a:t>
            </a:r>
            <a:r>
              <a:rPr lang="en-US" dirty="0"/>
              <a:t>: </a:t>
            </a:r>
            <a:r>
              <a:rPr lang="en-US" dirty="0" err="1"/>
              <a:t>trasformazione</a:t>
            </a:r>
            <a:r>
              <a:rPr lang="en-US" dirty="0"/>
              <a:t> </a:t>
            </a:r>
            <a:r>
              <a:rPr lang="en-US" dirty="0" err="1"/>
              <a:t>perossido</a:t>
            </a:r>
            <a:r>
              <a:rPr lang="en-US" dirty="0"/>
              <a:t> in </a:t>
            </a:r>
            <a:r>
              <a:rPr lang="en-US" dirty="0" err="1"/>
              <a:t>alcool</a:t>
            </a:r>
            <a:endParaRPr lang="en-US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5D75B-AD1B-4725-AA90-E27EB7BDB4EF}" type="slidenum">
              <a:rPr lang="it-IT" smtClean="0"/>
              <a:pPr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611126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5D75B-AD1B-4725-AA90-E27EB7BDB4EF}" type="slidenum">
              <a:rPr lang="it-IT" smtClean="0"/>
              <a:pPr/>
              <a:t>31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33671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85D75B-AD1B-4725-AA90-E27EB7BDB4EF}" type="slidenum">
              <a:rPr lang="it-IT" smtClean="0"/>
              <a:pPr/>
              <a:t>105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203880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o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/>
              <a:t>Fare clic per modificare lo stile del sottotitolo dello schema</a:t>
            </a:r>
            <a:endParaRPr kumimoji="0" lang="en-US"/>
          </a:p>
        </p:txBody>
      </p:sp>
      <p:sp>
        <p:nvSpPr>
          <p:cNvPr id="16" name="Segnaposto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09/10/23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5" name="Segnaposto numero diapositiva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o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27" name="Segnaposto contenut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09/10/23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9" name="Segnaposto piè di pagina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tes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  <p:sp>
        <p:nvSpPr>
          <p:cNvPr id="19" name="Segnaposto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09/10/23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1" name="Segnaposto piè di pagina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6" name="Segnaposto numero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8" name="Tito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it-IT"/>
              <a:t>Fare clic per modificare stile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o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09/10/23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o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  <p:sp>
        <p:nvSpPr>
          <p:cNvPr id="25" name="Segnaposto tes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28" name="Segnaposto contenut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10" name="Segnaposto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09/10/23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o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12" name="Segnaposto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09/10/23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09/10/23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4" name="Segnaposto piè di pagina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o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  <p:sp>
        <p:nvSpPr>
          <p:cNvPr id="14" name="Segnaposto contenut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25" name="Segnaposto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09/10/23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9" name="Segnaposto piè di pagina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egnaposto immagine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/>
              <a:t>Fare clic sull'icona per inserire un'immagine</a:t>
            </a:r>
            <a:endParaRPr kumimoji="0" lang="en-US" dirty="0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09/10/23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31" name="Segnaposto numero diapositiva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7" name="Tito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26" name="Segnaposto tes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09/10/23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it-IT"/>
              <a:t>Fare clic per modificare gli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09/10/23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Segnaposto tes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/>
              <a:t>Fare clic per modificare gli stili del testo dello schema</a:t>
            </a:r>
          </a:p>
          <a:p>
            <a:pPr lvl="1" eaLnBrk="1" latinLnBrk="0" hangingPunct="1"/>
            <a:r>
              <a:rPr kumimoji="0" lang="it-IT"/>
              <a:t>Secondo livello</a:t>
            </a:r>
          </a:p>
          <a:p>
            <a:pPr lvl="2" eaLnBrk="1" latinLnBrk="0" hangingPunct="1"/>
            <a:r>
              <a:rPr kumimoji="0" lang="it-IT"/>
              <a:t>Terzo livello</a:t>
            </a:r>
          </a:p>
          <a:p>
            <a:pPr lvl="3" eaLnBrk="1" latinLnBrk="0" hangingPunct="1"/>
            <a:r>
              <a:rPr kumimoji="0" lang="it-IT"/>
              <a:t>Quarto livello</a:t>
            </a:r>
          </a:p>
          <a:p>
            <a:pPr lvl="4" eaLnBrk="1" latinLnBrk="0" hangingPunct="1"/>
            <a:r>
              <a:rPr kumimoji="0" lang="it-IT"/>
              <a:t>Quinto livello</a:t>
            </a:r>
            <a:endParaRPr kumimoji="0" lang="en-US"/>
          </a:p>
        </p:txBody>
      </p:sp>
      <p:sp>
        <p:nvSpPr>
          <p:cNvPr id="11" name="Segnaposto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1A28F87-8DBB-4B2C-B2EA-392494F981AC}" type="datetimeFigureOut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09/10/23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28" name="Segnaposto piè di pagina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33FCE15-D33B-4006-A296-D0C1BA179B41}" type="slidenum">
              <a:rPr lang="it-IT" smtClean="0">
                <a:solidFill>
                  <a:srgbClr val="FDA023">
                    <a:shade val="75000"/>
                  </a:srgbClr>
                </a:solidFill>
              </a:rPr>
              <a:pPr/>
              <a:t>‹#›</a:t>
            </a:fld>
            <a:endParaRPr lang="it-IT">
              <a:solidFill>
                <a:srgbClr val="FDA023">
                  <a:shade val="75000"/>
                </a:srgbClr>
              </a:solidFill>
            </a:endParaRPr>
          </a:p>
        </p:txBody>
      </p:sp>
      <p:sp>
        <p:nvSpPr>
          <p:cNvPr id="10" name="Segnaposto tito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it-IT"/>
              <a:t>Fare clic per modificare stile</a:t>
            </a:r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5.bin"/><Relationship Id="rId12" Type="http://schemas.openxmlformats.org/officeDocument/2006/relationships/image" Target="../media/image18.wmf"/><Relationship Id="rId13" Type="http://schemas.openxmlformats.org/officeDocument/2006/relationships/image" Target="../media/image19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1.bin"/><Relationship Id="rId4" Type="http://schemas.openxmlformats.org/officeDocument/2006/relationships/image" Target="../media/image14.wmf"/><Relationship Id="rId5" Type="http://schemas.openxmlformats.org/officeDocument/2006/relationships/oleObject" Target="../embeddings/oleObject2.bin"/><Relationship Id="rId6" Type="http://schemas.openxmlformats.org/officeDocument/2006/relationships/image" Target="../media/image15.wmf"/><Relationship Id="rId7" Type="http://schemas.openxmlformats.org/officeDocument/2006/relationships/oleObject" Target="../embeddings/oleObject3.bin"/><Relationship Id="rId8" Type="http://schemas.openxmlformats.org/officeDocument/2006/relationships/image" Target="../media/image16.wmf"/><Relationship Id="rId9" Type="http://schemas.openxmlformats.org/officeDocument/2006/relationships/oleObject" Target="../embeddings/oleObject4.bin"/><Relationship Id="rId10" Type="http://schemas.openxmlformats.org/officeDocument/2006/relationships/image" Target="../media/image17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upload.wikimedia.org/wikipedia/commons/b/bf/Misoprostol.svg" TargetMode="External"/><Relationship Id="rId3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4" Type="http://schemas.openxmlformats.org/officeDocument/2006/relationships/image" Target="../media/image26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4" Type="http://schemas.openxmlformats.org/officeDocument/2006/relationships/image" Target="../media/image26.w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2.bin"/><Relationship Id="rId12" Type="http://schemas.openxmlformats.org/officeDocument/2006/relationships/image" Target="../media/image31.wmf"/><Relationship Id="rId13" Type="http://schemas.openxmlformats.org/officeDocument/2006/relationships/oleObject" Target="../embeddings/oleObject13.bin"/><Relationship Id="rId14" Type="http://schemas.openxmlformats.org/officeDocument/2006/relationships/image" Target="../media/image32.wmf"/><Relationship Id="rId15" Type="http://schemas.openxmlformats.org/officeDocument/2006/relationships/oleObject" Target="../embeddings/oleObject14.bin"/><Relationship Id="rId16" Type="http://schemas.openxmlformats.org/officeDocument/2006/relationships/image" Target="../media/image33.w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8.bin"/><Relationship Id="rId4" Type="http://schemas.openxmlformats.org/officeDocument/2006/relationships/image" Target="../media/image27.wmf"/><Relationship Id="rId5" Type="http://schemas.openxmlformats.org/officeDocument/2006/relationships/oleObject" Target="../embeddings/oleObject9.bin"/><Relationship Id="rId6" Type="http://schemas.openxmlformats.org/officeDocument/2006/relationships/image" Target="../media/image28.wmf"/><Relationship Id="rId7" Type="http://schemas.openxmlformats.org/officeDocument/2006/relationships/oleObject" Target="../embeddings/oleObject10.bin"/><Relationship Id="rId8" Type="http://schemas.openxmlformats.org/officeDocument/2006/relationships/image" Target="../media/image29.wmf"/><Relationship Id="rId9" Type="http://schemas.openxmlformats.org/officeDocument/2006/relationships/oleObject" Target="../embeddings/oleObject11.bin"/><Relationship Id="rId10" Type="http://schemas.openxmlformats.org/officeDocument/2006/relationships/image" Target="../media/image30.wmf"/></Relationships>
</file>

<file path=ppt/slides/_rels/slide30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9.bin"/><Relationship Id="rId12" Type="http://schemas.openxmlformats.org/officeDocument/2006/relationships/image" Target="../media/image37.w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15.bin"/><Relationship Id="rId4" Type="http://schemas.openxmlformats.org/officeDocument/2006/relationships/image" Target="../media/image31.wmf"/><Relationship Id="rId5" Type="http://schemas.openxmlformats.org/officeDocument/2006/relationships/oleObject" Target="../embeddings/oleObject16.bin"/><Relationship Id="rId6" Type="http://schemas.openxmlformats.org/officeDocument/2006/relationships/image" Target="../media/image34.wmf"/><Relationship Id="rId7" Type="http://schemas.openxmlformats.org/officeDocument/2006/relationships/oleObject" Target="../embeddings/oleObject17.bin"/><Relationship Id="rId8" Type="http://schemas.openxmlformats.org/officeDocument/2006/relationships/image" Target="../media/image35.wmf"/><Relationship Id="rId9" Type="http://schemas.openxmlformats.org/officeDocument/2006/relationships/oleObject" Target="../embeddings/oleObject18.bin"/><Relationship Id="rId10" Type="http://schemas.openxmlformats.org/officeDocument/2006/relationships/image" Target="../media/image36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4" Type="http://schemas.openxmlformats.org/officeDocument/2006/relationships/oleObject" Target="../embeddings/oleObject20.bin"/><Relationship Id="rId5" Type="http://schemas.openxmlformats.org/officeDocument/2006/relationships/image" Target="../media/image38.wmf"/><Relationship Id="rId6" Type="http://schemas.openxmlformats.org/officeDocument/2006/relationships/oleObject" Target="../embeddings/oleObject21.bin"/><Relationship Id="rId7" Type="http://schemas.openxmlformats.org/officeDocument/2006/relationships/image" Target="../media/image39.wmf"/><Relationship Id="rId8" Type="http://schemas.openxmlformats.org/officeDocument/2006/relationships/oleObject" Target="../embeddings/oleObject22.bin"/><Relationship Id="rId9" Type="http://schemas.openxmlformats.org/officeDocument/2006/relationships/image" Target="../media/image40.w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23.bin"/><Relationship Id="rId12" Type="http://schemas.openxmlformats.org/officeDocument/2006/relationships/image" Target="../media/image41.emf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2.xml"/><Relationship Id="rId3" Type="http://schemas.openxmlformats.org/officeDocument/2006/relationships/hyperlink" Target="http://en.wikipedia.org/wiki/Image:Salicin-perspective-2D-skeletal.png" TargetMode="External"/><Relationship Id="rId4" Type="http://schemas.openxmlformats.org/officeDocument/2006/relationships/image" Target="../media/image42.png"/><Relationship Id="rId5" Type="http://schemas.openxmlformats.org/officeDocument/2006/relationships/hyperlink" Target="http://en.wikipedia.org/wiki/Image:Salicylic-acid-skeletal.svg" TargetMode="External"/><Relationship Id="rId6" Type="http://schemas.openxmlformats.org/officeDocument/2006/relationships/image" Target="../media/image43.png"/><Relationship Id="rId7" Type="http://schemas.openxmlformats.org/officeDocument/2006/relationships/hyperlink" Target="http://en.wikipedia.org/wiki/Image:Aspirin-skeletal.svg" TargetMode="External"/><Relationship Id="rId8" Type="http://schemas.openxmlformats.org/officeDocument/2006/relationships/image" Target="../media/image44.png"/><Relationship Id="rId9" Type="http://schemas.openxmlformats.org/officeDocument/2006/relationships/hyperlink" Target="http://en.wikipedia.org/wiki/Image:Willow.jpg" TargetMode="External"/><Relationship Id="rId10" Type="http://schemas.openxmlformats.org/officeDocument/2006/relationships/image" Target="../media/image45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Image:Aspirin-skeletal.svg" TargetMode="External"/><Relationship Id="rId4" Type="http://schemas.openxmlformats.org/officeDocument/2006/relationships/image" Target="../media/image44.png"/><Relationship Id="rId5" Type="http://schemas.openxmlformats.org/officeDocument/2006/relationships/oleObject" Target="../embeddings/oleObject24.bin"/><Relationship Id="rId6" Type="http://schemas.openxmlformats.org/officeDocument/2006/relationships/image" Target="../media/image47.emf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8.png"/><Relationship Id="rId3" Type="http://schemas.openxmlformats.org/officeDocument/2006/relationships/image" Target="../media/image49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png"/><Relationship Id="rId3" Type="http://schemas.openxmlformats.org/officeDocument/2006/relationships/image" Target="../media/image5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4" Type="http://schemas.openxmlformats.org/officeDocument/2006/relationships/hyperlink" Target="http://en.wikipedia.org/wiki/Image:Benorilate.svg" TargetMode="External"/><Relationship Id="rId5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en.wikipedia.org/wiki/Image:Diflunisal-2D-skeletal.png" TargetMode="Externa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4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4" Type="http://schemas.openxmlformats.org/officeDocument/2006/relationships/image" Target="../media/image56.wmf"/><Relationship Id="rId5" Type="http://schemas.openxmlformats.org/officeDocument/2006/relationships/oleObject" Target="../embeddings/oleObject26.bin"/><Relationship Id="rId6" Type="http://schemas.openxmlformats.org/officeDocument/2006/relationships/image" Target="../media/image57.wmf"/><Relationship Id="rId7" Type="http://schemas.openxmlformats.org/officeDocument/2006/relationships/oleObject" Target="../embeddings/oleObject27.bin"/><Relationship Id="rId8" Type="http://schemas.openxmlformats.org/officeDocument/2006/relationships/image" Target="../media/image58.wmf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1.bin"/><Relationship Id="rId20" Type="http://schemas.openxmlformats.org/officeDocument/2006/relationships/image" Target="../media/image67.wmf"/><Relationship Id="rId21" Type="http://schemas.openxmlformats.org/officeDocument/2006/relationships/oleObject" Target="../embeddings/oleObject37.bin"/><Relationship Id="rId22" Type="http://schemas.openxmlformats.org/officeDocument/2006/relationships/image" Target="../media/image68.wmf"/><Relationship Id="rId10" Type="http://schemas.openxmlformats.org/officeDocument/2006/relationships/image" Target="../media/image62.wmf"/><Relationship Id="rId11" Type="http://schemas.openxmlformats.org/officeDocument/2006/relationships/oleObject" Target="../embeddings/oleObject32.bin"/><Relationship Id="rId12" Type="http://schemas.openxmlformats.org/officeDocument/2006/relationships/image" Target="../media/image63.wmf"/><Relationship Id="rId13" Type="http://schemas.openxmlformats.org/officeDocument/2006/relationships/oleObject" Target="../embeddings/oleObject33.bin"/><Relationship Id="rId14" Type="http://schemas.openxmlformats.org/officeDocument/2006/relationships/image" Target="../media/image64.wmf"/><Relationship Id="rId15" Type="http://schemas.openxmlformats.org/officeDocument/2006/relationships/oleObject" Target="../embeddings/oleObject34.bin"/><Relationship Id="rId16" Type="http://schemas.openxmlformats.org/officeDocument/2006/relationships/image" Target="../media/image65.wmf"/><Relationship Id="rId17" Type="http://schemas.openxmlformats.org/officeDocument/2006/relationships/oleObject" Target="../embeddings/oleObject35.bin"/><Relationship Id="rId18" Type="http://schemas.openxmlformats.org/officeDocument/2006/relationships/image" Target="../media/image66.wmf"/><Relationship Id="rId19" Type="http://schemas.openxmlformats.org/officeDocument/2006/relationships/oleObject" Target="../embeddings/oleObject36.bin"/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28.bin"/><Relationship Id="rId4" Type="http://schemas.openxmlformats.org/officeDocument/2006/relationships/image" Target="../media/image59.wmf"/><Relationship Id="rId5" Type="http://schemas.openxmlformats.org/officeDocument/2006/relationships/oleObject" Target="../embeddings/oleObject29.bin"/><Relationship Id="rId6" Type="http://schemas.openxmlformats.org/officeDocument/2006/relationships/image" Target="../media/image60.wmf"/><Relationship Id="rId7" Type="http://schemas.openxmlformats.org/officeDocument/2006/relationships/oleObject" Target="../embeddings/oleObject30.bin"/><Relationship Id="rId8" Type="http://schemas.openxmlformats.org/officeDocument/2006/relationships/image" Target="../media/image61.w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4" Type="http://schemas.openxmlformats.org/officeDocument/2006/relationships/image" Target="../media/image69.emf"/><Relationship Id="rId1" Type="http://schemas.openxmlformats.org/officeDocument/2006/relationships/vmlDrawing" Target="../drawings/vmlDrawing11.vml"/><Relationship Id="rId2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43.bin"/><Relationship Id="rId12" Type="http://schemas.openxmlformats.org/officeDocument/2006/relationships/image" Target="../media/image74.emf"/><Relationship Id="rId1" Type="http://schemas.openxmlformats.org/officeDocument/2006/relationships/vmlDrawing" Target="../drawings/vmlDrawing12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39.bin"/><Relationship Id="rId4" Type="http://schemas.openxmlformats.org/officeDocument/2006/relationships/image" Target="../media/image70.emf"/><Relationship Id="rId5" Type="http://schemas.openxmlformats.org/officeDocument/2006/relationships/oleObject" Target="../embeddings/oleObject40.bin"/><Relationship Id="rId6" Type="http://schemas.openxmlformats.org/officeDocument/2006/relationships/image" Target="../media/image71.emf"/><Relationship Id="rId7" Type="http://schemas.openxmlformats.org/officeDocument/2006/relationships/oleObject" Target="../embeddings/oleObject41.bin"/><Relationship Id="rId8" Type="http://schemas.openxmlformats.org/officeDocument/2006/relationships/image" Target="../media/image72.emf"/><Relationship Id="rId9" Type="http://schemas.openxmlformats.org/officeDocument/2006/relationships/oleObject" Target="../embeddings/oleObject42.bin"/><Relationship Id="rId10" Type="http://schemas.openxmlformats.org/officeDocument/2006/relationships/image" Target="../media/image73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4" Type="http://schemas.openxmlformats.org/officeDocument/2006/relationships/image" Target="../media/image73.emf"/><Relationship Id="rId1" Type="http://schemas.openxmlformats.org/officeDocument/2006/relationships/vmlDrawing" Target="../drawings/vmlDrawing13.vml"/><Relationship Id="rId2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4" Type="http://schemas.openxmlformats.org/officeDocument/2006/relationships/image" Target="../media/image76.wmf"/><Relationship Id="rId1" Type="http://schemas.openxmlformats.org/officeDocument/2006/relationships/vmlDrawing" Target="../drawings/vmlDrawing14.vml"/><Relationship Id="rId2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7.w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4" Type="http://schemas.openxmlformats.org/officeDocument/2006/relationships/image" Target="../media/image78.wmf"/><Relationship Id="rId5" Type="http://schemas.openxmlformats.org/officeDocument/2006/relationships/oleObject" Target="../embeddings/oleObject47.bin"/><Relationship Id="rId6" Type="http://schemas.openxmlformats.org/officeDocument/2006/relationships/image" Target="../media/image79.wmf"/><Relationship Id="rId7" Type="http://schemas.openxmlformats.org/officeDocument/2006/relationships/oleObject" Target="../embeddings/oleObject48.bin"/><Relationship Id="rId8" Type="http://schemas.openxmlformats.org/officeDocument/2006/relationships/image" Target="../media/image80.wmf"/><Relationship Id="rId9" Type="http://schemas.openxmlformats.org/officeDocument/2006/relationships/oleObject" Target="../embeddings/oleObject49.bin"/><Relationship Id="rId10" Type="http://schemas.openxmlformats.org/officeDocument/2006/relationships/image" Target="../media/image81.wmf"/><Relationship Id="rId1" Type="http://schemas.openxmlformats.org/officeDocument/2006/relationships/vmlDrawing" Target="../drawings/vmlDrawing15.vml"/><Relationship Id="rId2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en.wikipedia.org/wiki/Image:Ibuprofen-2D-skeletal.png" TargetMode="External"/><Relationship Id="rId3" Type="http://schemas.openxmlformats.org/officeDocument/2006/relationships/image" Target="../media/image8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4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en.wikipedia.org/wiki/Image:Ibuprofen-2D-skeletal.png" TargetMode="Externa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en.wikipedia.org/wiki/Image:Ibuprofen-2D-skeletal.png" TargetMode="External"/><Relationship Id="rId3" Type="http://schemas.openxmlformats.org/officeDocument/2006/relationships/image" Target="../media/image82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4.png"/></Relationships>
</file>

<file path=ppt/slides/_rels/slide5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3.bin"/><Relationship Id="rId20" Type="http://schemas.openxmlformats.org/officeDocument/2006/relationships/image" Target="../media/image93.wmf"/><Relationship Id="rId21" Type="http://schemas.openxmlformats.org/officeDocument/2006/relationships/oleObject" Target="../embeddings/oleObject59.bin"/><Relationship Id="rId22" Type="http://schemas.openxmlformats.org/officeDocument/2006/relationships/image" Target="../media/image94.wmf"/><Relationship Id="rId23" Type="http://schemas.openxmlformats.org/officeDocument/2006/relationships/oleObject" Target="../embeddings/oleObject60.bin"/><Relationship Id="rId24" Type="http://schemas.openxmlformats.org/officeDocument/2006/relationships/image" Target="../media/image95.wmf"/><Relationship Id="rId10" Type="http://schemas.openxmlformats.org/officeDocument/2006/relationships/image" Target="../media/image88.wmf"/><Relationship Id="rId11" Type="http://schemas.openxmlformats.org/officeDocument/2006/relationships/oleObject" Target="../embeddings/oleObject54.bin"/><Relationship Id="rId12" Type="http://schemas.openxmlformats.org/officeDocument/2006/relationships/image" Target="../media/image89.wmf"/><Relationship Id="rId13" Type="http://schemas.openxmlformats.org/officeDocument/2006/relationships/oleObject" Target="../embeddings/oleObject55.bin"/><Relationship Id="rId14" Type="http://schemas.openxmlformats.org/officeDocument/2006/relationships/image" Target="../media/image90.wmf"/><Relationship Id="rId15" Type="http://schemas.openxmlformats.org/officeDocument/2006/relationships/oleObject" Target="../embeddings/oleObject56.bin"/><Relationship Id="rId16" Type="http://schemas.openxmlformats.org/officeDocument/2006/relationships/image" Target="../media/image91.wmf"/><Relationship Id="rId17" Type="http://schemas.openxmlformats.org/officeDocument/2006/relationships/oleObject" Target="../embeddings/oleObject57.bin"/><Relationship Id="rId18" Type="http://schemas.openxmlformats.org/officeDocument/2006/relationships/image" Target="../media/image92.wmf"/><Relationship Id="rId19" Type="http://schemas.openxmlformats.org/officeDocument/2006/relationships/oleObject" Target="../embeddings/oleObject58.bin"/><Relationship Id="rId1" Type="http://schemas.openxmlformats.org/officeDocument/2006/relationships/vmlDrawing" Target="../drawings/vmlDrawing16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50.bin"/><Relationship Id="rId4" Type="http://schemas.openxmlformats.org/officeDocument/2006/relationships/image" Target="../media/image85.wmf"/><Relationship Id="rId5" Type="http://schemas.openxmlformats.org/officeDocument/2006/relationships/oleObject" Target="../embeddings/oleObject51.bin"/><Relationship Id="rId6" Type="http://schemas.openxmlformats.org/officeDocument/2006/relationships/image" Target="../media/image86.wmf"/><Relationship Id="rId7" Type="http://schemas.openxmlformats.org/officeDocument/2006/relationships/oleObject" Target="../embeddings/oleObject52.bin"/><Relationship Id="rId8" Type="http://schemas.openxmlformats.org/officeDocument/2006/relationships/image" Target="../media/image87.wm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4" Type="http://schemas.openxmlformats.org/officeDocument/2006/relationships/image" Target="../media/image98.png"/><Relationship Id="rId5" Type="http://schemas.openxmlformats.org/officeDocument/2006/relationships/image" Target="../media/image9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6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4" Type="http://schemas.openxmlformats.org/officeDocument/2006/relationships/image" Target="../media/image99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0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1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1.bin"/><Relationship Id="rId4" Type="http://schemas.openxmlformats.org/officeDocument/2006/relationships/image" Target="../media/image102.emf"/><Relationship Id="rId1" Type="http://schemas.openxmlformats.org/officeDocument/2006/relationships/vmlDrawing" Target="../drawings/vmlDrawing17.vml"/><Relationship Id="rId2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2.bin"/><Relationship Id="rId4" Type="http://schemas.openxmlformats.org/officeDocument/2006/relationships/image" Target="../media/image103.emf"/><Relationship Id="rId5" Type="http://schemas.openxmlformats.org/officeDocument/2006/relationships/oleObject" Target="../embeddings/oleObject63.bin"/><Relationship Id="rId6" Type="http://schemas.openxmlformats.org/officeDocument/2006/relationships/image" Target="../media/image102.emf"/><Relationship Id="rId1" Type="http://schemas.openxmlformats.org/officeDocument/2006/relationships/vmlDrawing" Target="../drawings/vmlDrawing18.vml"/><Relationship Id="rId2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4.bin"/><Relationship Id="rId4" Type="http://schemas.openxmlformats.org/officeDocument/2006/relationships/image" Target="../media/image105.emf"/><Relationship Id="rId1" Type="http://schemas.openxmlformats.org/officeDocument/2006/relationships/vmlDrawing" Target="../drawings/vmlDrawing19.vml"/><Relationship Id="rId2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5.bin"/><Relationship Id="rId4" Type="http://schemas.openxmlformats.org/officeDocument/2006/relationships/image" Target="../media/image105.emf"/><Relationship Id="rId1" Type="http://schemas.openxmlformats.org/officeDocument/2006/relationships/vmlDrawing" Target="../drawings/vmlDrawing20.vml"/><Relationship Id="rId2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6.bin"/><Relationship Id="rId4" Type="http://schemas.openxmlformats.org/officeDocument/2006/relationships/image" Target="../media/image105.emf"/><Relationship Id="rId1" Type="http://schemas.openxmlformats.org/officeDocument/2006/relationships/vmlDrawing" Target="../drawings/vmlDrawing21.vml"/><Relationship Id="rId2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7.bin"/><Relationship Id="rId4" Type="http://schemas.openxmlformats.org/officeDocument/2006/relationships/image" Target="../media/image106.emf"/><Relationship Id="rId1" Type="http://schemas.openxmlformats.org/officeDocument/2006/relationships/vmlDrawing" Target="../drawings/vmlDrawing22.vml"/><Relationship Id="rId2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8.bin"/><Relationship Id="rId4" Type="http://schemas.openxmlformats.org/officeDocument/2006/relationships/image" Target="../media/image106.emf"/><Relationship Id="rId1" Type="http://schemas.openxmlformats.org/officeDocument/2006/relationships/vmlDrawing" Target="../drawings/vmlDrawing23.vml"/><Relationship Id="rId2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9.bin"/><Relationship Id="rId4" Type="http://schemas.openxmlformats.org/officeDocument/2006/relationships/image" Target="../media/image107.emf"/><Relationship Id="rId5" Type="http://schemas.openxmlformats.org/officeDocument/2006/relationships/oleObject" Target="../embeddings/oleObject70.bin"/><Relationship Id="rId6" Type="http://schemas.openxmlformats.org/officeDocument/2006/relationships/image" Target="../media/image108.emf"/><Relationship Id="rId7" Type="http://schemas.openxmlformats.org/officeDocument/2006/relationships/oleObject" Target="../embeddings/oleObject71.bin"/><Relationship Id="rId8" Type="http://schemas.openxmlformats.org/officeDocument/2006/relationships/image" Target="../media/image109.emf"/><Relationship Id="rId1" Type="http://schemas.openxmlformats.org/officeDocument/2006/relationships/vmlDrawing" Target="../drawings/vmlDrawing24.vml"/><Relationship Id="rId2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0.jpe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0.jpe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1.png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2.png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3.png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4.png"/><Relationship Id="rId3" Type="http://schemas.openxmlformats.org/officeDocument/2006/relationships/image" Target="../media/image115.png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6.png"/><Relationship Id="rId3" Type="http://schemas.openxmlformats.org/officeDocument/2006/relationships/image" Target="../media/image117.emf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8.emf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9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2.bin"/><Relationship Id="rId4" Type="http://schemas.openxmlformats.org/officeDocument/2006/relationships/image" Target="../media/image120.wmf"/><Relationship Id="rId1" Type="http://schemas.openxmlformats.org/officeDocument/2006/relationships/vmlDrawing" Target="../drawings/vmlDrawing25.vml"/><Relationship Id="rId2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77.bin"/><Relationship Id="rId12" Type="http://schemas.openxmlformats.org/officeDocument/2006/relationships/image" Target="../media/image125.wmf"/><Relationship Id="rId1" Type="http://schemas.openxmlformats.org/officeDocument/2006/relationships/vmlDrawing" Target="../drawings/vmlDrawing26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73.bin"/><Relationship Id="rId4" Type="http://schemas.openxmlformats.org/officeDocument/2006/relationships/image" Target="../media/image121.wmf"/><Relationship Id="rId5" Type="http://schemas.openxmlformats.org/officeDocument/2006/relationships/oleObject" Target="../embeddings/oleObject74.bin"/><Relationship Id="rId6" Type="http://schemas.openxmlformats.org/officeDocument/2006/relationships/image" Target="../media/image122.wmf"/><Relationship Id="rId7" Type="http://schemas.openxmlformats.org/officeDocument/2006/relationships/oleObject" Target="../embeddings/oleObject75.bin"/><Relationship Id="rId8" Type="http://schemas.openxmlformats.org/officeDocument/2006/relationships/image" Target="../media/image123.wmf"/><Relationship Id="rId9" Type="http://schemas.openxmlformats.org/officeDocument/2006/relationships/oleObject" Target="../embeddings/oleObject76.bin"/><Relationship Id="rId10" Type="http://schemas.openxmlformats.org/officeDocument/2006/relationships/image" Target="../media/image124.wmf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8.bin"/><Relationship Id="rId4" Type="http://schemas.openxmlformats.org/officeDocument/2006/relationships/image" Target="../media/image126.emf"/><Relationship Id="rId1" Type="http://schemas.openxmlformats.org/officeDocument/2006/relationships/vmlDrawing" Target="../drawings/vmlDrawing27.vml"/><Relationship Id="rId2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7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9.bin"/><Relationship Id="rId4" Type="http://schemas.openxmlformats.org/officeDocument/2006/relationships/image" Target="../media/image128.emf"/><Relationship Id="rId1" Type="http://schemas.openxmlformats.org/officeDocument/2006/relationships/vmlDrawing" Target="../drawings/vmlDrawing28.vml"/><Relationship Id="rId2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9.jpe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0.bin"/><Relationship Id="rId4" Type="http://schemas.openxmlformats.org/officeDocument/2006/relationships/image" Target="../media/image130.emf"/><Relationship Id="rId1" Type="http://schemas.openxmlformats.org/officeDocument/2006/relationships/vmlDrawing" Target="../drawings/vmlDrawing29.vml"/><Relationship Id="rId2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1.png"/><Relationship Id="rId3" Type="http://schemas.openxmlformats.org/officeDocument/2006/relationships/image" Target="../media/image132.emf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1.bin"/><Relationship Id="rId4" Type="http://schemas.openxmlformats.org/officeDocument/2006/relationships/image" Target="../media/image133.emf"/><Relationship Id="rId1" Type="http://schemas.openxmlformats.org/officeDocument/2006/relationships/vmlDrawing" Target="../drawings/vmlDrawing30.vml"/><Relationship Id="rId2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86.bin"/><Relationship Id="rId12" Type="http://schemas.openxmlformats.org/officeDocument/2006/relationships/image" Target="../media/image138.wmf"/><Relationship Id="rId1" Type="http://schemas.openxmlformats.org/officeDocument/2006/relationships/vmlDrawing" Target="../drawings/vmlDrawing31.vml"/><Relationship Id="rId2" Type="http://schemas.openxmlformats.org/officeDocument/2006/relationships/slideLayout" Target="../slideLayouts/slideLayout6.xml"/><Relationship Id="rId3" Type="http://schemas.openxmlformats.org/officeDocument/2006/relationships/oleObject" Target="../embeddings/oleObject82.bin"/><Relationship Id="rId4" Type="http://schemas.openxmlformats.org/officeDocument/2006/relationships/image" Target="../media/image134.wmf"/><Relationship Id="rId5" Type="http://schemas.openxmlformats.org/officeDocument/2006/relationships/oleObject" Target="../embeddings/oleObject83.bin"/><Relationship Id="rId6" Type="http://schemas.openxmlformats.org/officeDocument/2006/relationships/image" Target="../media/image135.wmf"/><Relationship Id="rId7" Type="http://schemas.openxmlformats.org/officeDocument/2006/relationships/oleObject" Target="../embeddings/oleObject84.bin"/><Relationship Id="rId8" Type="http://schemas.openxmlformats.org/officeDocument/2006/relationships/image" Target="../media/image136.wmf"/><Relationship Id="rId9" Type="http://schemas.openxmlformats.org/officeDocument/2006/relationships/oleObject" Target="../embeddings/oleObject85.bin"/><Relationship Id="rId10" Type="http://schemas.openxmlformats.org/officeDocument/2006/relationships/image" Target="../media/image137.wm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7.bin"/><Relationship Id="rId4" Type="http://schemas.openxmlformats.org/officeDocument/2006/relationships/image" Target="../media/image139.emf"/><Relationship Id="rId5" Type="http://schemas.openxmlformats.org/officeDocument/2006/relationships/image" Target="../media/image140.png"/><Relationship Id="rId1" Type="http://schemas.openxmlformats.org/officeDocument/2006/relationships/vmlDrawing" Target="../drawings/vmlDrawing32.vml"/><Relationship Id="rId2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1.wmf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8.bin"/><Relationship Id="rId4" Type="http://schemas.openxmlformats.org/officeDocument/2006/relationships/image" Target="../media/image142.emf"/><Relationship Id="rId5" Type="http://schemas.openxmlformats.org/officeDocument/2006/relationships/oleObject" Target="../embeddings/oleObject89.bin"/><Relationship Id="rId6" Type="http://schemas.openxmlformats.org/officeDocument/2006/relationships/image" Target="../media/image143.emf"/><Relationship Id="rId1" Type="http://schemas.openxmlformats.org/officeDocument/2006/relationships/vmlDrawing" Target="../drawings/vmlDrawing33.vml"/><Relationship Id="rId2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4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0.bin"/><Relationship Id="rId4" Type="http://schemas.openxmlformats.org/officeDocument/2006/relationships/image" Target="../media/image139.emf"/><Relationship Id="rId5" Type="http://schemas.openxmlformats.org/officeDocument/2006/relationships/oleObject" Target="../embeddings/oleObject91.bin"/><Relationship Id="rId6" Type="http://schemas.openxmlformats.org/officeDocument/2006/relationships/image" Target="../media/image145.emf"/><Relationship Id="rId7" Type="http://schemas.openxmlformats.org/officeDocument/2006/relationships/oleObject" Target="../embeddings/oleObject92.bin"/><Relationship Id="rId8" Type="http://schemas.openxmlformats.org/officeDocument/2006/relationships/image" Target="../media/image146.emf"/><Relationship Id="rId9" Type="http://schemas.openxmlformats.org/officeDocument/2006/relationships/oleObject" Target="../embeddings/oleObject93.bin"/><Relationship Id="rId10" Type="http://schemas.openxmlformats.org/officeDocument/2006/relationships/image" Target="../media/image147.emf"/><Relationship Id="rId1" Type="http://schemas.openxmlformats.org/officeDocument/2006/relationships/vmlDrawing" Target="../drawings/vmlDrawing34.vml"/><Relationship Id="rId2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98.bin"/><Relationship Id="rId12" Type="http://schemas.openxmlformats.org/officeDocument/2006/relationships/image" Target="../media/image152.wmf"/><Relationship Id="rId13" Type="http://schemas.openxmlformats.org/officeDocument/2006/relationships/oleObject" Target="../embeddings/oleObject99.bin"/><Relationship Id="rId14" Type="http://schemas.openxmlformats.org/officeDocument/2006/relationships/image" Target="../media/image153.wmf"/><Relationship Id="rId1" Type="http://schemas.openxmlformats.org/officeDocument/2006/relationships/vmlDrawing" Target="../drawings/vmlDrawing35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94.bin"/><Relationship Id="rId4" Type="http://schemas.openxmlformats.org/officeDocument/2006/relationships/image" Target="../media/image148.wmf"/><Relationship Id="rId5" Type="http://schemas.openxmlformats.org/officeDocument/2006/relationships/oleObject" Target="../embeddings/oleObject95.bin"/><Relationship Id="rId6" Type="http://schemas.openxmlformats.org/officeDocument/2006/relationships/image" Target="../media/image149.wmf"/><Relationship Id="rId7" Type="http://schemas.openxmlformats.org/officeDocument/2006/relationships/oleObject" Target="../embeddings/oleObject96.bin"/><Relationship Id="rId8" Type="http://schemas.openxmlformats.org/officeDocument/2006/relationships/image" Target="../media/image150.wmf"/><Relationship Id="rId9" Type="http://schemas.openxmlformats.org/officeDocument/2006/relationships/oleObject" Target="../embeddings/oleObject97.bin"/><Relationship Id="rId10" Type="http://schemas.openxmlformats.org/officeDocument/2006/relationships/image" Target="../media/image151.wmf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0.bin"/><Relationship Id="rId4" Type="http://schemas.openxmlformats.org/officeDocument/2006/relationships/image" Target="../media/image139.emf"/><Relationship Id="rId5" Type="http://schemas.openxmlformats.org/officeDocument/2006/relationships/oleObject" Target="../embeddings/oleObject101.bin"/><Relationship Id="rId6" Type="http://schemas.openxmlformats.org/officeDocument/2006/relationships/image" Target="../media/image154.emf"/><Relationship Id="rId7" Type="http://schemas.openxmlformats.org/officeDocument/2006/relationships/oleObject" Target="../embeddings/oleObject102.bin"/><Relationship Id="rId8" Type="http://schemas.openxmlformats.org/officeDocument/2006/relationships/image" Target="../media/image155.emf"/><Relationship Id="rId9" Type="http://schemas.openxmlformats.org/officeDocument/2006/relationships/oleObject" Target="../embeddings/oleObject103.bin"/><Relationship Id="rId10" Type="http://schemas.openxmlformats.org/officeDocument/2006/relationships/image" Target="../media/image156.emf"/><Relationship Id="rId1" Type="http://schemas.openxmlformats.org/officeDocument/2006/relationships/vmlDrawing" Target="../drawings/vmlDrawing36.vml"/><Relationship Id="rId2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4.bin"/><Relationship Id="rId4" Type="http://schemas.openxmlformats.org/officeDocument/2006/relationships/image" Target="../media/image154.emf"/><Relationship Id="rId1" Type="http://schemas.openxmlformats.org/officeDocument/2006/relationships/vmlDrawing" Target="../drawings/vmlDrawing37.vml"/><Relationship Id="rId2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09.bin"/><Relationship Id="rId12" Type="http://schemas.openxmlformats.org/officeDocument/2006/relationships/image" Target="../media/image161.wmf"/><Relationship Id="rId13" Type="http://schemas.openxmlformats.org/officeDocument/2006/relationships/oleObject" Target="../embeddings/oleObject110.bin"/><Relationship Id="rId14" Type="http://schemas.openxmlformats.org/officeDocument/2006/relationships/image" Target="../media/image162.wmf"/><Relationship Id="rId1" Type="http://schemas.openxmlformats.org/officeDocument/2006/relationships/vmlDrawing" Target="../drawings/vmlDrawing38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105.bin"/><Relationship Id="rId4" Type="http://schemas.openxmlformats.org/officeDocument/2006/relationships/image" Target="../media/image157.wmf"/><Relationship Id="rId5" Type="http://schemas.openxmlformats.org/officeDocument/2006/relationships/oleObject" Target="../embeddings/oleObject106.bin"/><Relationship Id="rId6" Type="http://schemas.openxmlformats.org/officeDocument/2006/relationships/image" Target="../media/image158.wmf"/><Relationship Id="rId7" Type="http://schemas.openxmlformats.org/officeDocument/2006/relationships/oleObject" Target="../embeddings/oleObject107.bin"/><Relationship Id="rId8" Type="http://schemas.openxmlformats.org/officeDocument/2006/relationships/image" Target="../media/image159.wmf"/><Relationship Id="rId9" Type="http://schemas.openxmlformats.org/officeDocument/2006/relationships/oleObject" Target="../embeddings/oleObject108.bin"/><Relationship Id="rId10" Type="http://schemas.openxmlformats.org/officeDocument/2006/relationships/image" Target="../media/image160.wmf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1.bin"/><Relationship Id="rId4" Type="http://schemas.openxmlformats.org/officeDocument/2006/relationships/image" Target="../media/image163.emf"/><Relationship Id="rId1" Type="http://schemas.openxmlformats.org/officeDocument/2006/relationships/vmlDrawing" Target="../drawings/vmlDrawing39.vml"/><Relationship Id="rId2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2.bin"/><Relationship Id="rId4" Type="http://schemas.openxmlformats.org/officeDocument/2006/relationships/image" Target="../media/image164.emf"/><Relationship Id="rId5" Type="http://schemas.openxmlformats.org/officeDocument/2006/relationships/oleObject" Target="../embeddings/oleObject113.bin"/><Relationship Id="rId6" Type="http://schemas.openxmlformats.org/officeDocument/2006/relationships/image" Target="../media/image165.emf"/><Relationship Id="rId1" Type="http://schemas.openxmlformats.org/officeDocument/2006/relationships/vmlDrawing" Target="../drawings/vmlDrawing40.vml"/><Relationship Id="rId2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4.bin"/><Relationship Id="rId4" Type="http://schemas.openxmlformats.org/officeDocument/2006/relationships/image" Target="../media/image166.emf"/><Relationship Id="rId5" Type="http://schemas.openxmlformats.org/officeDocument/2006/relationships/oleObject" Target="../embeddings/oleObject115.bin"/><Relationship Id="rId6" Type="http://schemas.openxmlformats.org/officeDocument/2006/relationships/image" Target="../media/image167.emf"/><Relationship Id="rId7" Type="http://schemas.openxmlformats.org/officeDocument/2006/relationships/oleObject" Target="../embeddings/oleObject116.bin"/><Relationship Id="rId8" Type="http://schemas.openxmlformats.org/officeDocument/2006/relationships/image" Target="../media/image168.emf"/><Relationship Id="rId9" Type="http://schemas.openxmlformats.org/officeDocument/2006/relationships/oleObject" Target="../embeddings/oleObject117.bin"/><Relationship Id="rId10" Type="http://schemas.openxmlformats.org/officeDocument/2006/relationships/image" Target="../media/image169.emf"/><Relationship Id="rId1" Type="http://schemas.openxmlformats.org/officeDocument/2006/relationships/vmlDrawing" Target="../drawings/vmlDrawing41.vml"/><Relationship Id="rId2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8.bin"/><Relationship Id="rId4" Type="http://schemas.openxmlformats.org/officeDocument/2006/relationships/image" Target="../media/image170.emf"/><Relationship Id="rId1" Type="http://schemas.openxmlformats.org/officeDocument/2006/relationships/vmlDrawing" Target="../drawings/vmlDrawing42.vml"/><Relationship Id="rId2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23.bin"/><Relationship Id="rId12" Type="http://schemas.openxmlformats.org/officeDocument/2006/relationships/image" Target="../media/image175.wmf"/><Relationship Id="rId13" Type="http://schemas.openxmlformats.org/officeDocument/2006/relationships/oleObject" Target="../embeddings/oleObject124.bin"/><Relationship Id="rId14" Type="http://schemas.openxmlformats.org/officeDocument/2006/relationships/image" Target="../media/image176.wmf"/><Relationship Id="rId1" Type="http://schemas.openxmlformats.org/officeDocument/2006/relationships/vmlDrawing" Target="../drawings/vmlDrawing43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119.bin"/><Relationship Id="rId4" Type="http://schemas.openxmlformats.org/officeDocument/2006/relationships/image" Target="../media/image171.wmf"/><Relationship Id="rId5" Type="http://schemas.openxmlformats.org/officeDocument/2006/relationships/oleObject" Target="../embeddings/oleObject120.bin"/><Relationship Id="rId6" Type="http://schemas.openxmlformats.org/officeDocument/2006/relationships/image" Target="../media/image172.wmf"/><Relationship Id="rId7" Type="http://schemas.openxmlformats.org/officeDocument/2006/relationships/oleObject" Target="../embeddings/oleObject121.bin"/><Relationship Id="rId8" Type="http://schemas.openxmlformats.org/officeDocument/2006/relationships/image" Target="../media/image173.wmf"/><Relationship Id="rId9" Type="http://schemas.openxmlformats.org/officeDocument/2006/relationships/oleObject" Target="../embeddings/oleObject122.bin"/><Relationship Id="rId10" Type="http://schemas.openxmlformats.org/officeDocument/2006/relationships/image" Target="../media/image174.wmf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5.bin"/><Relationship Id="rId4" Type="http://schemas.openxmlformats.org/officeDocument/2006/relationships/image" Target="../media/image175.wmf"/><Relationship Id="rId5" Type="http://schemas.openxmlformats.org/officeDocument/2006/relationships/oleObject" Target="../embeddings/oleObject126.bin"/><Relationship Id="rId6" Type="http://schemas.openxmlformats.org/officeDocument/2006/relationships/image" Target="../media/image177.emf"/><Relationship Id="rId7" Type="http://schemas.openxmlformats.org/officeDocument/2006/relationships/oleObject" Target="../embeddings/oleObject127.bin"/><Relationship Id="rId8" Type="http://schemas.openxmlformats.org/officeDocument/2006/relationships/image" Target="../media/image178.emf"/><Relationship Id="rId1" Type="http://schemas.openxmlformats.org/officeDocument/2006/relationships/vmlDrawing" Target="../drawings/vmlDrawing44.vml"/><Relationship Id="rId2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8.bin"/><Relationship Id="rId4" Type="http://schemas.openxmlformats.org/officeDocument/2006/relationships/image" Target="../media/image179.emf"/><Relationship Id="rId5" Type="http://schemas.openxmlformats.org/officeDocument/2006/relationships/oleObject" Target="../embeddings/oleObject129.bin"/><Relationship Id="rId6" Type="http://schemas.openxmlformats.org/officeDocument/2006/relationships/image" Target="../media/image180.emf"/><Relationship Id="rId7" Type="http://schemas.openxmlformats.org/officeDocument/2006/relationships/oleObject" Target="../embeddings/oleObject130.bin"/><Relationship Id="rId8" Type="http://schemas.openxmlformats.org/officeDocument/2006/relationships/image" Target="../media/image181.emf"/><Relationship Id="rId9" Type="http://schemas.openxmlformats.org/officeDocument/2006/relationships/oleObject" Target="../embeddings/oleObject131.bin"/><Relationship Id="rId10" Type="http://schemas.openxmlformats.org/officeDocument/2006/relationships/image" Target="../media/image182.emf"/><Relationship Id="rId1" Type="http://schemas.openxmlformats.org/officeDocument/2006/relationships/vmlDrawing" Target="../drawings/vmlDrawing45.vml"/><Relationship Id="rId2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png"/><Relationship Id="rId4" Type="http://schemas.openxmlformats.org/officeDocument/2006/relationships/image" Target="../media/image184.png"/><Relationship Id="rId5" Type="http://schemas.openxmlformats.org/officeDocument/2006/relationships/image" Target="../media/image185.png"/><Relationship Id="rId6" Type="http://schemas.openxmlformats.org/officeDocument/2006/relationships/image" Target="../media/image186.em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2.bin"/><Relationship Id="rId4" Type="http://schemas.openxmlformats.org/officeDocument/2006/relationships/image" Target="../media/image187.emf"/><Relationship Id="rId1" Type="http://schemas.openxmlformats.org/officeDocument/2006/relationships/vmlDrawing" Target="../drawings/vmlDrawing46.vml"/><Relationship Id="rId2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8.wmf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3.bin"/><Relationship Id="rId4" Type="http://schemas.openxmlformats.org/officeDocument/2006/relationships/image" Target="../media/image189.emf"/><Relationship Id="rId1" Type="http://schemas.openxmlformats.org/officeDocument/2006/relationships/vmlDrawing" Target="../drawings/vmlDrawing47.vml"/><Relationship Id="rId2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0.png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1.png"/></Relationships>
</file>

<file path=ppt/slides/_rels/slide111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38.bin"/><Relationship Id="rId12" Type="http://schemas.openxmlformats.org/officeDocument/2006/relationships/image" Target="../media/image196.emf"/><Relationship Id="rId13" Type="http://schemas.openxmlformats.org/officeDocument/2006/relationships/oleObject" Target="../embeddings/oleObject139.bin"/><Relationship Id="rId14" Type="http://schemas.openxmlformats.org/officeDocument/2006/relationships/image" Target="../media/image197.emf"/><Relationship Id="rId1" Type="http://schemas.openxmlformats.org/officeDocument/2006/relationships/vmlDrawing" Target="../drawings/vmlDrawing48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134.bin"/><Relationship Id="rId4" Type="http://schemas.openxmlformats.org/officeDocument/2006/relationships/image" Target="../media/image192.emf"/><Relationship Id="rId5" Type="http://schemas.openxmlformats.org/officeDocument/2006/relationships/oleObject" Target="../embeddings/oleObject135.bin"/><Relationship Id="rId6" Type="http://schemas.openxmlformats.org/officeDocument/2006/relationships/image" Target="../media/image193.emf"/><Relationship Id="rId7" Type="http://schemas.openxmlformats.org/officeDocument/2006/relationships/oleObject" Target="../embeddings/oleObject136.bin"/><Relationship Id="rId8" Type="http://schemas.openxmlformats.org/officeDocument/2006/relationships/image" Target="../media/image194.emf"/><Relationship Id="rId9" Type="http://schemas.openxmlformats.org/officeDocument/2006/relationships/oleObject" Target="../embeddings/oleObject137.bin"/><Relationship Id="rId10" Type="http://schemas.openxmlformats.org/officeDocument/2006/relationships/image" Target="../media/image195.emf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9.png"/><Relationship Id="rId4" Type="http://schemas.openxmlformats.org/officeDocument/2006/relationships/image" Target="../media/image200.png"/><Relationship Id="rId5" Type="http://schemas.openxmlformats.org/officeDocument/2006/relationships/image" Target="../media/image20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8.png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0.bin"/><Relationship Id="rId4" Type="http://schemas.openxmlformats.org/officeDocument/2006/relationships/image" Target="../media/image202.wmf"/><Relationship Id="rId5" Type="http://schemas.openxmlformats.org/officeDocument/2006/relationships/oleObject" Target="../embeddings/oleObject141.bin"/><Relationship Id="rId6" Type="http://schemas.openxmlformats.org/officeDocument/2006/relationships/image" Target="../media/image203.emf"/><Relationship Id="rId7" Type="http://schemas.openxmlformats.org/officeDocument/2006/relationships/oleObject" Target="../embeddings/oleObject142.bin"/><Relationship Id="rId8" Type="http://schemas.openxmlformats.org/officeDocument/2006/relationships/image" Target="../media/image204.emf"/><Relationship Id="rId1" Type="http://schemas.openxmlformats.org/officeDocument/2006/relationships/vmlDrawing" Target="../drawings/vmlDrawing49.vml"/><Relationship Id="rId2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47.bin"/><Relationship Id="rId12" Type="http://schemas.openxmlformats.org/officeDocument/2006/relationships/image" Target="../media/image209.wmf"/><Relationship Id="rId13" Type="http://schemas.openxmlformats.org/officeDocument/2006/relationships/oleObject" Target="../embeddings/oleObject148.bin"/><Relationship Id="rId14" Type="http://schemas.openxmlformats.org/officeDocument/2006/relationships/image" Target="../media/image210.wmf"/><Relationship Id="rId15" Type="http://schemas.openxmlformats.org/officeDocument/2006/relationships/oleObject" Target="../embeddings/oleObject149.bin"/><Relationship Id="rId16" Type="http://schemas.openxmlformats.org/officeDocument/2006/relationships/image" Target="../media/image211.wmf"/><Relationship Id="rId1" Type="http://schemas.openxmlformats.org/officeDocument/2006/relationships/vmlDrawing" Target="../drawings/vmlDrawing50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143.bin"/><Relationship Id="rId4" Type="http://schemas.openxmlformats.org/officeDocument/2006/relationships/image" Target="../media/image205.wmf"/><Relationship Id="rId5" Type="http://schemas.openxmlformats.org/officeDocument/2006/relationships/oleObject" Target="../embeddings/oleObject144.bin"/><Relationship Id="rId6" Type="http://schemas.openxmlformats.org/officeDocument/2006/relationships/image" Target="../media/image206.wmf"/><Relationship Id="rId7" Type="http://schemas.openxmlformats.org/officeDocument/2006/relationships/oleObject" Target="../embeddings/oleObject145.bin"/><Relationship Id="rId8" Type="http://schemas.openxmlformats.org/officeDocument/2006/relationships/image" Target="../media/image207.wmf"/><Relationship Id="rId9" Type="http://schemas.openxmlformats.org/officeDocument/2006/relationships/oleObject" Target="../embeddings/oleObject146.bin"/><Relationship Id="rId10" Type="http://schemas.openxmlformats.org/officeDocument/2006/relationships/image" Target="../media/image208.wmf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0.bin"/><Relationship Id="rId4" Type="http://schemas.openxmlformats.org/officeDocument/2006/relationships/image" Target="../media/image212.emf"/><Relationship Id="rId5" Type="http://schemas.openxmlformats.org/officeDocument/2006/relationships/image" Target="../media/image213.png"/><Relationship Id="rId1" Type="http://schemas.openxmlformats.org/officeDocument/2006/relationships/vmlDrawing" Target="../drawings/vmlDrawing51.vml"/><Relationship Id="rId2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4.jpe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1.bin"/><Relationship Id="rId4" Type="http://schemas.openxmlformats.org/officeDocument/2006/relationships/image" Target="../media/image215.emf"/><Relationship Id="rId5" Type="http://schemas.openxmlformats.org/officeDocument/2006/relationships/image" Target="../media/image216.png"/><Relationship Id="rId1" Type="http://schemas.openxmlformats.org/officeDocument/2006/relationships/vmlDrawing" Target="../drawings/vmlDrawing52.vml"/><Relationship Id="rId2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56.bin"/><Relationship Id="rId12" Type="http://schemas.openxmlformats.org/officeDocument/2006/relationships/image" Target="../media/image221.emf"/><Relationship Id="rId13" Type="http://schemas.openxmlformats.org/officeDocument/2006/relationships/oleObject" Target="../embeddings/oleObject157.bin"/><Relationship Id="rId14" Type="http://schemas.openxmlformats.org/officeDocument/2006/relationships/image" Target="../media/image222.emf"/><Relationship Id="rId15" Type="http://schemas.openxmlformats.org/officeDocument/2006/relationships/oleObject" Target="../embeddings/oleObject158.bin"/><Relationship Id="rId16" Type="http://schemas.openxmlformats.org/officeDocument/2006/relationships/image" Target="../media/image223.emf"/><Relationship Id="rId17" Type="http://schemas.openxmlformats.org/officeDocument/2006/relationships/oleObject" Target="../embeddings/oleObject159.bin"/><Relationship Id="rId18" Type="http://schemas.openxmlformats.org/officeDocument/2006/relationships/image" Target="../media/image224.emf"/><Relationship Id="rId1" Type="http://schemas.openxmlformats.org/officeDocument/2006/relationships/vmlDrawing" Target="../drawings/vmlDrawing53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152.bin"/><Relationship Id="rId4" Type="http://schemas.openxmlformats.org/officeDocument/2006/relationships/image" Target="../media/image217.emf"/><Relationship Id="rId5" Type="http://schemas.openxmlformats.org/officeDocument/2006/relationships/oleObject" Target="../embeddings/oleObject153.bin"/><Relationship Id="rId6" Type="http://schemas.openxmlformats.org/officeDocument/2006/relationships/image" Target="../media/image218.emf"/><Relationship Id="rId7" Type="http://schemas.openxmlformats.org/officeDocument/2006/relationships/oleObject" Target="../embeddings/oleObject154.bin"/><Relationship Id="rId8" Type="http://schemas.openxmlformats.org/officeDocument/2006/relationships/image" Target="../media/image219.emf"/><Relationship Id="rId9" Type="http://schemas.openxmlformats.org/officeDocument/2006/relationships/oleObject" Target="../embeddings/oleObject155.bin"/><Relationship Id="rId10" Type="http://schemas.openxmlformats.org/officeDocument/2006/relationships/image" Target="../media/image220.emf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5.png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6.png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7.png"/><Relationship Id="rId3" Type="http://schemas.openxmlformats.org/officeDocument/2006/relationships/image" Target="../media/image228.png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0.png"/><Relationship Id="rId4" Type="http://schemas.openxmlformats.org/officeDocument/2006/relationships/image" Target="../media/image231.png"/><Relationship Id="rId5" Type="http://schemas.openxmlformats.org/officeDocument/2006/relationships/image" Target="../media/image232.png"/><Relationship Id="rId6" Type="http://schemas.openxmlformats.org/officeDocument/2006/relationships/image" Target="../media/image233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9.png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4.png"/><Relationship Id="rId3" Type="http://schemas.openxmlformats.org/officeDocument/2006/relationships/image" Target="../media/image235.png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95536" y="5661248"/>
            <a:ext cx="8458200" cy="807837"/>
          </a:xfrm>
        </p:spPr>
        <p:txBody>
          <a:bodyPr/>
          <a:lstStyle/>
          <a:p>
            <a:r>
              <a:rPr lang="it-IT" dirty="0"/>
              <a:t>FANS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260648"/>
            <a:ext cx="3738736" cy="509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941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646584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it-IT" dirty="0"/>
              <a:t>Farmaci antinfiammatori non steroidei (FANS)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t-IT" dirty="0"/>
              <a:t>Classe di farmaci con proprietà:</a:t>
            </a:r>
          </a:p>
          <a:p>
            <a:r>
              <a:rPr lang="it-IT" dirty="0"/>
              <a:t>Analgesiche</a:t>
            </a:r>
          </a:p>
          <a:p>
            <a:r>
              <a:rPr lang="it-IT" dirty="0"/>
              <a:t>Antipiretiche</a:t>
            </a:r>
          </a:p>
          <a:p>
            <a:r>
              <a:rPr lang="it-IT" dirty="0"/>
              <a:t>Antiinfiammatorie</a:t>
            </a:r>
          </a:p>
          <a:p>
            <a:pPr marL="0" indent="0" algn="just">
              <a:buNone/>
            </a:pPr>
            <a:r>
              <a:rPr lang="it-IT" dirty="0"/>
              <a:t>Trattamento delle patologie croniche o acute in cui sono presenti infiammazione, dolore e/o febbre.</a:t>
            </a:r>
          </a:p>
          <a:p>
            <a:pPr marL="0" indent="0">
              <a:buNone/>
            </a:pP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131267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/>
              <a:t>infiammazione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965" y="1340768"/>
            <a:ext cx="5550363" cy="4162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tangolo 2"/>
          <p:cNvSpPr/>
          <p:nvPr/>
        </p:nvSpPr>
        <p:spPr>
          <a:xfrm>
            <a:off x="395536" y="5807005"/>
            <a:ext cx="83529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2000" b="1" dirty="0">
                <a:solidFill>
                  <a:schemeClr val="tx2"/>
                </a:solidFill>
                <a:latin typeface="Arial Black"/>
                <a:cs typeface="Arial Black"/>
              </a:rPr>
              <a:t>Risposta difensiva locale di un tessuto vascolarizzato ad un danno mediata e controllata da mediatori biochimici</a:t>
            </a:r>
            <a:endParaRPr lang="it-IT" sz="2000" dirty="0">
              <a:solidFill>
                <a:schemeClr val="tx2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4164577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1340768"/>
            <a:ext cx="5544616" cy="5071128"/>
          </a:xfrm>
          <a:prstGeom prst="rect">
            <a:avLst/>
          </a:prstGeom>
        </p:spPr>
      </p:pic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infiammazione</a:t>
            </a:r>
          </a:p>
        </p:txBody>
      </p:sp>
    </p:spTree>
    <p:extLst>
      <p:ext uri="{BB962C8B-B14F-4D97-AF65-F5344CB8AC3E}">
        <p14:creationId xmlns:p14="http://schemas.microsoft.com/office/powerpoint/2010/main" val="375205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infiammazione</a:t>
            </a:r>
          </a:p>
        </p:txBody>
      </p:sp>
      <p:sp>
        <p:nvSpPr>
          <p:cNvPr id="4" name="CasellaDiTesto 7"/>
          <p:cNvSpPr txBox="1">
            <a:spLocks noChangeArrowheads="1"/>
          </p:cNvSpPr>
          <p:nvPr/>
        </p:nvSpPr>
        <p:spPr bwMode="auto">
          <a:xfrm>
            <a:off x="2555776" y="1196752"/>
            <a:ext cx="4392488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0850" indent="-4508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3200" b="1" dirty="0">
                <a:solidFill>
                  <a:srgbClr val="FF0000"/>
                </a:solidFill>
                <a:latin typeface="Calibri" pitchFamily="34" charset="0"/>
              </a:rPr>
              <a:t>Danno cellulare iniziale</a:t>
            </a:r>
          </a:p>
        </p:txBody>
      </p:sp>
      <p:sp>
        <p:nvSpPr>
          <p:cNvPr id="5" name="CasellaDiTesto 8"/>
          <p:cNvSpPr txBox="1">
            <a:spLocks noChangeArrowheads="1"/>
          </p:cNvSpPr>
          <p:nvPr/>
        </p:nvSpPr>
        <p:spPr bwMode="auto">
          <a:xfrm>
            <a:off x="3131840" y="2348880"/>
            <a:ext cx="29305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b="1" dirty="0">
                <a:solidFill>
                  <a:schemeClr val="tx2"/>
                </a:solidFill>
                <a:latin typeface="Arial Black"/>
                <a:cs typeface="Arial Black"/>
              </a:rPr>
              <a:t>Rilascio di mediatori infiammatori</a:t>
            </a:r>
          </a:p>
        </p:txBody>
      </p:sp>
      <p:sp>
        <p:nvSpPr>
          <p:cNvPr id="6" name="CasellaDiTesto 10"/>
          <p:cNvSpPr txBox="1">
            <a:spLocks noChangeArrowheads="1"/>
          </p:cNvSpPr>
          <p:nvPr/>
        </p:nvSpPr>
        <p:spPr bwMode="auto">
          <a:xfrm>
            <a:off x="3347864" y="3573016"/>
            <a:ext cx="2571750" cy="2200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>
            <a:spAutoFit/>
          </a:bodyPr>
          <a:lstStyle>
            <a:lvl1pPr marL="177800" indent="-1778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Font typeface="Arial" pitchFamily="34" charset="0"/>
              <a:buChar char="•"/>
            </a:pPr>
            <a:r>
              <a:rPr lang="it-IT" sz="1600" b="1" dirty="0">
                <a:solidFill>
                  <a:schemeClr val="tx2"/>
                </a:solidFill>
                <a:latin typeface="Arial Black"/>
                <a:cs typeface="Arial Black"/>
              </a:rPr>
              <a:t>Aumento permeabilità vasale; </a:t>
            </a:r>
          </a:p>
          <a:p>
            <a:pPr algn="just" eaLnBrk="1" hangingPunct="1">
              <a:spcBef>
                <a:spcPts val="600"/>
              </a:spcBef>
              <a:buFont typeface="Arial" pitchFamily="34" charset="0"/>
              <a:buChar char="•"/>
            </a:pPr>
            <a:r>
              <a:rPr lang="it-IT" sz="1600" b="1" dirty="0">
                <a:solidFill>
                  <a:schemeClr val="tx2"/>
                </a:solidFill>
                <a:latin typeface="Arial Black"/>
                <a:cs typeface="Arial Black"/>
              </a:rPr>
              <a:t>Vasodilatazione</a:t>
            </a:r>
          </a:p>
          <a:p>
            <a:pPr algn="just" eaLnBrk="1" hangingPunct="1">
              <a:spcBef>
                <a:spcPts val="600"/>
              </a:spcBef>
              <a:buFont typeface="Arial" pitchFamily="34" charset="0"/>
              <a:buChar char="•"/>
            </a:pPr>
            <a:r>
              <a:rPr lang="it-IT" sz="1600" b="1" dirty="0">
                <a:solidFill>
                  <a:schemeClr val="tx2"/>
                </a:solidFill>
                <a:latin typeface="Arial Black"/>
                <a:cs typeface="Arial Black"/>
              </a:rPr>
              <a:t>Migrazione dei leucociti, fagocitosi, chemiotassi; </a:t>
            </a:r>
          </a:p>
          <a:p>
            <a:pPr algn="just" eaLnBrk="1" hangingPunct="1">
              <a:spcBef>
                <a:spcPts val="600"/>
              </a:spcBef>
              <a:buFont typeface="Arial" pitchFamily="34" charset="0"/>
              <a:buChar char="•"/>
            </a:pPr>
            <a:r>
              <a:rPr lang="it-IT" sz="1600" b="1" dirty="0">
                <a:solidFill>
                  <a:schemeClr val="tx2"/>
                </a:solidFill>
                <a:latin typeface="Arial Black"/>
                <a:cs typeface="Arial Black"/>
              </a:rPr>
              <a:t>Proliferazione cellule connettivali.</a:t>
            </a:r>
          </a:p>
        </p:txBody>
      </p:sp>
      <p:sp>
        <p:nvSpPr>
          <p:cNvPr id="7" name="Freccia in giù 6"/>
          <p:cNvSpPr/>
          <p:nvPr/>
        </p:nvSpPr>
        <p:spPr>
          <a:xfrm>
            <a:off x="4355976" y="1844824"/>
            <a:ext cx="485775" cy="357188"/>
          </a:xfrm>
          <a:prstGeom prst="downArrow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>
              <a:solidFill>
                <a:schemeClr val="tx2"/>
              </a:solidFill>
            </a:endParaRPr>
          </a:p>
        </p:txBody>
      </p:sp>
      <p:sp>
        <p:nvSpPr>
          <p:cNvPr id="8" name="Freccia in giù 7"/>
          <p:cNvSpPr/>
          <p:nvPr/>
        </p:nvSpPr>
        <p:spPr>
          <a:xfrm>
            <a:off x="4355976" y="3068960"/>
            <a:ext cx="485775" cy="357187"/>
          </a:xfrm>
          <a:prstGeom prst="downArrow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>
              <a:solidFill>
                <a:schemeClr val="tx2"/>
              </a:solidFill>
            </a:endParaRPr>
          </a:p>
        </p:txBody>
      </p:sp>
      <p:sp>
        <p:nvSpPr>
          <p:cNvPr id="9" name="Rettangolo arrotondato 8"/>
          <p:cNvSpPr/>
          <p:nvPr/>
        </p:nvSpPr>
        <p:spPr>
          <a:xfrm>
            <a:off x="899592" y="3933056"/>
            <a:ext cx="1728192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dirty="0"/>
              <a:t>Fase transitoria</a:t>
            </a:r>
          </a:p>
        </p:txBody>
      </p:sp>
      <p:sp>
        <p:nvSpPr>
          <p:cNvPr id="10" name="Rettangolo arrotondato 9"/>
          <p:cNvSpPr/>
          <p:nvPr/>
        </p:nvSpPr>
        <p:spPr>
          <a:xfrm>
            <a:off x="6660232" y="4581128"/>
            <a:ext cx="1728192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dirty="0"/>
              <a:t>Fase ritardata</a:t>
            </a:r>
          </a:p>
        </p:txBody>
      </p:sp>
      <p:sp>
        <p:nvSpPr>
          <p:cNvPr id="11" name="Rettangolo arrotondato 10"/>
          <p:cNvSpPr/>
          <p:nvPr/>
        </p:nvSpPr>
        <p:spPr>
          <a:xfrm>
            <a:off x="899592" y="5301208"/>
            <a:ext cx="1728192" cy="5040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dirty="0"/>
              <a:t>Fase cronica proliferativa</a:t>
            </a:r>
          </a:p>
        </p:txBody>
      </p:sp>
      <p:sp>
        <p:nvSpPr>
          <p:cNvPr id="12" name="Freccia a sinistra 11"/>
          <p:cNvSpPr/>
          <p:nvPr/>
        </p:nvSpPr>
        <p:spPr>
          <a:xfrm>
            <a:off x="2771800" y="4005064"/>
            <a:ext cx="381843" cy="3600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Freccia a sinistra 12"/>
          <p:cNvSpPr/>
          <p:nvPr/>
        </p:nvSpPr>
        <p:spPr>
          <a:xfrm>
            <a:off x="2843808" y="5373216"/>
            <a:ext cx="381843" cy="3600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Freccia a sinistra 13"/>
          <p:cNvSpPr/>
          <p:nvPr/>
        </p:nvSpPr>
        <p:spPr>
          <a:xfrm flipH="1">
            <a:off x="6084168" y="4653136"/>
            <a:ext cx="381843" cy="3600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6446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1196752"/>
            <a:ext cx="4911608" cy="5472608"/>
          </a:xfrm>
          <a:prstGeom prst="rect">
            <a:avLst/>
          </a:prstGeom>
        </p:spPr>
      </p:pic>
      <p:sp>
        <p:nvSpPr>
          <p:cNvPr id="5" name="Titolo 1"/>
          <p:cNvSpPr txBox="1">
            <a:spLocks/>
          </p:cNvSpPr>
          <p:nvPr/>
        </p:nvSpPr>
        <p:spPr>
          <a:xfrm>
            <a:off x="457200" y="188640"/>
            <a:ext cx="8686800" cy="838200"/>
          </a:xfrm>
          <a:prstGeom prst="rect">
            <a:avLst/>
          </a:prstGeom>
        </p:spPr>
        <p:txBody>
          <a:bodyPr vert="horz" anchor="ctr">
            <a:normAutofit fontScale="775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Effetti dei mediatori </a:t>
            </a:r>
            <a:r>
              <a:rPr lang="it-IT" dirty="0" err="1"/>
              <a:t>infiammogeni</a:t>
            </a:r>
            <a:r>
              <a:rPr lang="it-IT" dirty="0"/>
              <a:t> sui vasi e sulla migrazione cellulare</a:t>
            </a:r>
          </a:p>
        </p:txBody>
      </p:sp>
    </p:spTree>
    <p:extLst>
      <p:ext uri="{BB962C8B-B14F-4D97-AF65-F5344CB8AC3E}">
        <p14:creationId xmlns:p14="http://schemas.microsoft.com/office/powerpoint/2010/main" val="22272253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Mediatori dell’infiammazione acuta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886700" cy="450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tangolo 3"/>
          <p:cNvSpPr/>
          <p:nvPr/>
        </p:nvSpPr>
        <p:spPr>
          <a:xfrm>
            <a:off x="611560" y="4509120"/>
            <a:ext cx="7886700" cy="8640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18346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457200" y="188640"/>
            <a:ext cx="8686800" cy="838200"/>
          </a:xfrm>
          <a:prstGeom prst="rect">
            <a:avLst/>
          </a:prstGeom>
        </p:spPr>
        <p:txBody>
          <a:bodyPr vert="horz" anchor="ctr">
            <a:normAutofit fontScale="92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Mediatori dell’infiammazione cronica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991475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5733256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PDGF: Platelet-derived growth factor; GM-CSF</a:t>
            </a:r>
          </a:p>
          <a:p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Granulocyte macrophage colony-stimulating factor</a:t>
            </a:r>
          </a:p>
        </p:txBody>
      </p:sp>
    </p:spTree>
    <p:extLst>
      <p:ext uri="{BB962C8B-B14F-4D97-AF65-F5344CB8AC3E}">
        <p14:creationId xmlns:p14="http://schemas.microsoft.com/office/powerpoint/2010/main" val="15607621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4268017" y="-2980612"/>
            <a:ext cx="792088" cy="6808858"/>
          </a:xfrm>
        </p:spPr>
        <p:txBody>
          <a:bodyPr vert="vert270">
            <a:normAutofit fontScale="90000"/>
          </a:bodyPr>
          <a:lstStyle/>
          <a:p>
            <a:r>
              <a:rPr lang="it-IT" dirty="0"/>
              <a:t>Cascata dell’acido </a:t>
            </a:r>
            <a:r>
              <a:rPr lang="it-IT" dirty="0" err="1"/>
              <a:t>arachidonico</a:t>
            </a:r>
            <a:endParaRPr lang="it-IT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20FF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619672" y="1268760"/>
            <a:ext cx="6139408" cy="4941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0791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 rot="5400000">
            <a:off x="4196009" y="-2891753"/>
            <a:ext cx="792088" cy="6808858"/>
          </a:xfrm>
        </p:spPr>
        <p:txBody>
          <a:bodyPr vert="vert270">
            <a:normAutofit fontScale="90000"/>
          </a:bodyPr>
          <a:lstStyle/>
          <a:p>
            <a:r>
              <a:rPr lang="it-IT" dirty="0"/>
              <a:t>Cascata dell’acido </a:t>
            </a:r>
            <a:r>
              <a:rPr lang="it-IT" dirty="0" err="1"/>
              <a:t>arachidonico</a:t>
            </a:r>
            <a:endParaRPr lang="it-IT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20FF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547664" y="1196752"/>
            <a:ext cx="6008340" cy="5356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0762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 rot="5400000">
            <a:off x="4340025" y="-2891753"/>
            <a:ext cx="792088" cy="6808858"/>
          </a:xfrm>
        </p:spPr>
        <p:txBody>
          <a:bodyPr vert="vert270">
            <a:normAutofit fontScale="90000"/>
          </a:bodyPr>
          <a:lstStyle/>
          <a:p>
            <a:r>
              <a:rPr lang="it-IT" dirty="0"/>
              <a:t>Cascata dell’acido </a:t>
            </a:r>
            <a:r>
              <a:rPr lang="it-IT" dirty="0" err="1"/>
              <a:t>arachidonico</a:t>
            </a:r>
            <a:endParaRPr lang="it-IT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20FF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403648" y="1268760"/>
            <a:ext cx="6552728" cy="533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6831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3"/>
          <p:cNvSpPr/>
          <p:nvPr/>
        </p:nvSpPr>
        <p:spPr>
          <a:xfrm>
            <a:off x="357188" y="3768516"/>
            <a:ext cx="2571750" cy="720725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2400"/>
          </a:p>
        </p:txBody>
      </p:sp>
      <p:sp>
        <p:nvSpPr>
          <p:cNvPr id="5" name="Rettangolo arrotondato 4"/>
          <p:cNvSpPr/>
          <p:nvPr/>
        </p:nvSpPr>
        <p:spPr>
          <a:xfrm>
            <a:off x="5143500" y="1982579"/>
            <a:ext cx="1785938" cy="720725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2400"/>
          </a:p>
        </p:txBody>
      </p:sp>
      <p:sp>
        <p:nvSpPr>
          <p:cNvPr id="6" name="Rettangolo arrotondato 5"/>
          <p:cNvSpPr/>
          <p:nvPr/>
        </p:nvSpPr>
        <p:spPr>
          <a:xfrm>
            <a:off x="214313" y="1976229"/>
            <a:ext cx="2286000" cy="720725"/>
          </a:xfrm>
          <a:prstGeom prst="round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2400"/>
          </a:p>
        </p:txBody>
      </p:sp>
      <p:sp>
        <p:nvSpPr>
          <p:cNvPr id="7" name="Rettangolo arrotondato 6"/>
          <p:cNvSpPr/>
          <p:nvPr/>
        </p:nvSpPr>
        <p:spPr>
          <a:xfrm>
            <a:off x="2428860" y="2839826"/>
            <a:ext cx="3429024" cy="720000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 sz="2400"/>
          </a:p>
        </p:txBody>
      </p:sp>
      <p:sp>
        <p:nvSpPr>
          <p:cNvPr id="8" name="Rettangolo arrotondato 7"/>
          <p:cNvSpPr/>
          <p:nvPr/>
        </p:nvSpPr>
        <p:spPr>
          <a:xfrm>
            <a:off x="2428860" y="1196752"/>
            <a:ext cx="3429024" cy="720000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 sz="2400"/>
          </a:p>
        </p:txBody>
      </p:sp>
      <p:sp>
        <p:nvSpPr>
          <p:cNvPr id="9" name="Rettangolo arrotondato 8"/>
          <p:cNvSpPr/>
          <p:nvPr/>
        </p:nvSpPr>
        <p:spPr>
          <a:xfrm>
            <a:off x="142844" y="4911528"/>
            <a:ext cx="8867836" cy="1571636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 sz="2400"/>
          </a:p>
        </p:txBody>
      </p:sp>
      <p:sp>
        <p:nvSpPr>
          <p:cNvPr id="10" name="Rettangolo arrotondato 9"/>
          <p:cNvSpPr/>
          <p:nvPr/>
        </p:nvSpPr>
        <p:spPr>
          <a:xfrm>
            <a:off x="7072330" y="2411198"/>
            <a:ext cx="1785950" cy="1571636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 sz="2400"/>
          </a:p>
        </p:txBody>
      </p:sp>
      <p:sp>
        <p:nvSpPr>
          <p:cNvPr id="11" name="CasellaDiTesto 4"/>
          <p:cNvSpPr txBox="1">
            <a:spLocks noChangeArrowheads="1"/>
          </p:cNvSpPr>
          <p:nvPr/>
        </p:nvSpPr>
        <p:spPr bwMode="auto">
          <a:xfrm>
            <a:off x="2678113" y="1339641"/>
            <a:ext cx="29289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0850" indent="-4508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2000" b="1">
                <a:latin typeface="Calibri" pitchFamily="34" charset="0"/>
              </a:rPr>
              <a:t>Fosfolipidi di membrana</a:t>
            </a:r>
          </a:p>
        </p:txBody>
      </p:sp>
      <p:sp>
        <p:nvSpPr>
          <p:cNvPr id="12" name="CasellaDiTesto 5"/>
          <p:cNvSpPr txBox="1">
            <a:spLocks noChangeArrowheads="1"/>
          </p:cNvSpPr>
          <p:nvPr/>
        </p:nvSpPr>
        <p:spPr bwMode="auto">
          <a:xfrm>
            <a:off x="2678113" y="3054141"/>
            <a:ext cx="29289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0850" indent="-4508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2000" b="1">
                <a:latin typeface="Calibri" pitchFamily="34" charset="0"/>
              </a:rPr>
              <a:t>Acido Arachidonico (AA)</a:t>
            </a:r>
          </a:p>
        </p:txBody>
      </p:sp>
      <p:sp>
        <p:nvSpPr>
          <p:cNvPr id="13" name="CasellaDiTesto 6"/>
          <p:cNvSpPr txBox="1">
            <a:spLocks noChangeArrowheads="1"/>
          </p:cNvSpPr>
          <p:nvPr/>
        </p:nvSpPr>
        <p:spPr bwMode="auto">
          <a:xfrm>
            <a:off x="7072313" y="2911266"/>
            <a:ext cx="17859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0850" indent="-4508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2000" b="1">
                <a:latin typeface="Calibri" pitchFamily="34" charset="0"/>
              </a:rPr>
              <a:t>Leucotrieni</a:t>
            </a:r>
          </a:p>
        </p:txBody>
      </p:sp>
      <p:sp>
        <p:nvSpPr>
          <p:cNvPr id="14" name="CasellaDiTesto 7"/>
          <p:cNvSpPr txBox="1">
            <a:spLocks noChangeArrowheads="1"/>
          </p:cNvSpPr>
          <p:nvPr/>
        </p:nvSpPr>
        <p:spPr bwMode="auto">
          <a:xfrm>
            <a:off x="3500438" y="4911516"/>
            <a:ext cx="20002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0850" indent="-4508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2400" b="1">
                <a:latin typeface="Calibri" pitchFamily="34" charset="0"/>
              </a:rPr>
              <a:t>“</a:t>
            </a:r>
            <a:r>
              <a:rPr lang="it-IT" sz="2400" b="1" i="1">
                <a:latin typeface="Calibri" pitchFamily="34" charset="0"/>
              </a:rPr>
              <a:t>Prostanoidi</a:t>
            </a:r>
            <a:r>
              <a:rPr lang="it-IT" sz="2400" b="1">
                <a:latin typeface="Calibri" pitchFamily="34" charset="0"/>
              </a:rPr>
              <a:t>”</a:t>
            </a:r>
          </a:p>
        </p:txBody>
      </p:sp>
      <p:sp>
        <p:nvSpPr>
          <p:cNvPr id="15" name="CasellaDiTesto 8"/>
          <p:cNvSpPr txBox="1">
            <a:spLocks noChangeArrowheads="1"/>
          </p:cNvSpPr>
          <p:nvPr/>
        </p:nvSpPr>
        <p:spPr bwMode="auto">
          <a:xfrm>
            <a:off x="214313" y="5621129"/>
            <a:ext cx="2286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0850" indent="-4508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2400" b="1">
                <a:latin typeface="Calibri" pitchFamily="34" charset="0"/>
              </a:rPr>
              <a:t>Prostaglandine</a:t>
            </a:r>
          </a:p>
        </p:txBody>
      </p:sp>
      <p:sp>
        <p:nvSpPr>
          <p:cNvPr id="16" name="CasellaDiTesto 9"/>
          <p:cNvSpPr txBox="1">
            <a:spLocks noChangeArrowheads="1"/>
          </p:cNvSpPr>
          <p:nvPr/>
        </p:nvSpPr>
        <p:spPr bwMode="auto">
          <a:xfrm>
            <a:off x="6500813" y="5621129"/>
            <a:ext cx="2000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0850" indent="-4508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2400" b="1">
                <a:latin typeface="Calibri" pitchFamily="34" charset="0"/>
              </a:rPr>
              <a:t>Prostacicline</a:t>
            </a:r>
          </a:p>
        </p:txBody>
      </p:sp>
      <p:sp>
        <p:nvSpPr>
          <p:cNvPr id="17" name="CasellaDiTesto 10"/>
          <p:cNvSpPr txBox="1">
            <a:spLocks noChangeArrowheads="1"/>
          </p:cNvSpPr>
          <p:nvPr/>
        </p:nvSpPr>
        <p:spPr bwMode="auto">
          <a:xfrm>
            <a:off x="3500438" y="5621129"/>
            <a:ext cx="2000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0850" indent="-4508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2400" b="1">
                <a:latin typeface="Calibri" pitchFamily="34" charset="0"/>
              </a:rPr>
              <a:t>Trombossani</a:t>
            </a:r>
          </a:p>
        </p:txBody>
      </p:sp>
      <p:sp>
        <p:nvSpPr>
          <p:cNvPr id="18" name="CasellaDiTesto 17"/>
          <p:cNvSpPr txBox="1">
            <a:spLocks noChangeArrowheads="1"/>
          </p:cNvSpPr>
          <p:nvPr/>
        </p:nvSpPr>
        <p:spPr bwMode="auto">
          <a:xfrm>
            <a:off x="71438" y="2154029"/>
            <a:ext cx="23574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2000" b="1">
                <a:solidFill>
                  <a:srgbClr val="006600"/>
                </a:solidFill>
                <a:latin typeface="Calibri" pitchFamily="34" charset="0"/>
              </a:rPr>
              <a:t>Fosfolipasi A2</a:t>
            </a:r>
          </a:p>
        </p:txBody>
      </p:sp>
      <p:sp>
        <p:nvSpPr>
          <p:cNvPr id="19" name="CasellaDiTesto 18"/>
          <p:cNvSpPr txBox="1">
            <a:spLocks noChangeArrowheads="1"/>
          </p:cNvSpPr>
          <p:nvPr/>
        </p:nvSpPr>
        <p:spPr bwMode="auto">
          <a:xfrm>
            <a:off x="428625" y="3911391"/>
            <a:ext cx="25717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2000" b="1" dirty="0" err="1">
                <a:solidFill>
                  <a:srgbClr val="990000"/>
                </a:solidFill>
                <a:latin typeface="Calibri" pitchFamily="34" charset="0"/>
              </a:rPr>
              <a:t>Cicloossigenasi</a:t>
            </a:r>
            <a:r>
              <a:rPr lang="it-IT" sz="2000" b="1" dirty="0">
                <a:solidFill>
                  <a:srgbClr val="990000"/>
                </a:solidFill>
                <a:latin typeface="Calibri" pitchFamily="34" charset="0"/>
              </a:rPr>
              <a:t> (COX)</a:t>
            </a:r>
          </a:p>
        </p:txBody>
      </p:sp>
      <p:sp>
        <p:nvSpPr>
          <p:cNvPr id="20" name="CasellaDiTesto 19"/>
          <p:cNvSpPr txBox="1">
            <a:spLocks noChangeArrowheads="1"/>
          </p:cNvSpPr>
          <p:nvPr/>
        </p:nvSpPr>
        <p:spPr bwMode="auto">
          <a:xfrm>
            <a:off x="5143500" y="2082591"/>
            <a:ext cx="19288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2000" b="1">
                <a:solidFill>
                  <a:srgbClr val="990000"/>
                </a:solidFill>
                <a:latin typeface="Calibri" pitchFamily="34" charset="0"/>
              </a:rPr>
              <a:t>Lipossigenasi</a:t>
            </a:r>
          </a:p>
        </p:txBody>
      </p:sp>
      <p:sp>
        <p:nvSpPr>
          <p:cNvPr id="21" name="Freccia in giù 20"/>
          <p:cNvSpPr/>
          <p:nvPr/>
        </p:nvSpPr>
        <p:spPr>
          <a:xfrm>
            <a:off x="3900488" y="2054016"/>
            <a:ext cx="485775" cy="357188"/>
          </a:xfrm>
          <a:prstGeom prst="downArrow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2000"/>
          </a:p>
        </p:txBody>
      </p:sp>
      <p:sp>
        <p:nvSpPr>
          <p:cNvPr id="22" name="Freccia in giù 21"/>
          <p:cNvSpPr/>
          <p:nvPr/>
        </p:nvSpPr>
        <p:spPr>
          <a:xfrm>
            <a:off x="3900488" y="3911391"/>
            <a:ext cx="485775" cy="357188"/>
          </a:xfrm>
          <a:prstGeom prst="downArrow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2000"/>
          </a:p>
        </p:txBody>
      </p:sp>
      <p:sp>
        <p:nvSpPr>
          <p:cNvPr id="23" name="Freccia in giù 22"/>
          <p:cNvSpPr/>
          <p:nvPr/>
        </p:nvSpPr>
        <p:spPr>
          <a:xfrm rot="16200000">
            <a:off x="6080125" y="2990641"/>
            <a:ext cx="484188" cy="357188"/>
          </a:xfrm>
          <a:prstGeom prst="downArrow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sz="2000"/>
          </a:p>
        </p:txBody>
      </p:sp>
      <p:sp>
        <p:nvSpPr>
          <p:cNvPr id="24" name="Titolo 1"/>
          <p:cNvSpPr>
            <a:spLocks noGrp="1"/>
          </p:cNvSpPr>
          <p:nvPr>
            <p:ph type="title"/>
          </p:nvPr>
        </p:nvSpPr>
        <p:spPr>
          <a:xfrm rot="5400000">
            <a:off x="4340025" y="-2891753"/>
            <a:ext cx="792088" cy="6808858"/>
          </a:xfrm>
        </p:spPr>
        <p:txBody>
          <a:bodyPr vert="vert270">
            <a:normAutofit fontScale="90000"/>
          </a:bodyPr>
          <a:lstStyle/>
          <a:p>
            <a:r>
              <a:rPr lang="it-IT" dirty="0"/>
              <a:t>Cascata dell’acido </a:t>
            </a:r>
            <a:r>
              <a:rPr lang="it-IT" dirty="0" err="1"/>
              <a:t>arachidonico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555820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7992422" cy="6490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93182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Attività biologiche dei metaboliti dell'acido </a:t>
            </a:r>
            <a:r>
              <a:rPr lang="it-IT" dirty="0" err="1"/>
              <a:t>arachidonico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1196752"/>
            <a:ext cx="8686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400" b="1" dirty="0"/>
              <a:t>PRODOTTI DELLA CICLOOSSIGENASI: </a:t>
            </a:r>
          </a:p>
          <a:p>
            <a:pPr algn="just"/>
            <a:r>
              <a:rPr lang="it-IT" sz="2000" dirty="0"/>
              <a:t>PGE2, PGF2, PGI2: Vasodilatazione, </a:t>
            </a:r>
            <a:r>
              <a:rPr lang="it-IT" sz="2000" dirty="0" err="1"/>
              <a:t>Antiaggregazione</a:t>
            </a:r>
            <a:r>
              <a:rPr lang="it-IT" sz="2000" dirty="0"/>
              <a:t>, Riassorbimento osseo, Regolazione delle risposte immunitarie.</a:t>
            </a:r>
          </a:p>
          <a:p>
            <a:pPr algn="just"/>
            <a:r>
              <a:rPr lang="it-IT" sz="2000" dirty="0"/>
              <a:t>TXA</a:t>
            </a:r>
            <a:r>
              <a:rPr lang="it-IT" sz="2000" baseline="-25000" dirty="0"/>
              <a:t>2</a:t>
            </a:r>
            <a:r>
              <a:rPr lang="it-IT" sz="2000" dirty="0"/>
              <a:t>: Aggregazione piastrinica, Vasocostrizione, broncocostrizione.</a:t>
            </a:r>
          </a:p>
          <a:p>
            <a:pPr marL="0" indent="0" algn="just">
              <a:buNone/>
            </a:pPr>
            <a:r>
              <a:rPr lang="it-IT" sz="2400" b="1" dirty="0"/>
              <a:t>PRODOTTI DELLA LIPOSSIGENASI:</a:t>
            </a:r>
          </a:p>
          <a:p>
            <a:pPr algn="just"/>
            <a:r>
              <a:rPr lang="it-IT" sz="2000" dirty="0"/>
              <a:t>LTB</a:t>
            </a:r>
            <a:r>
              <a:rPr lang="it-IT" sz="2000" baseline="-25000" dirty="0"/>
              <a:t>4</a:t>
            </a:r>
            <a:r>
              <a:rPr lang="it-IT" sz="2000" dirty="0"/>
              <a:t>: </a:t>
            </a:r>
            <a:r>
              <a:rPr lang="it-IT" sz="2000" dirty="0" err="1"/>
              <a:t>Chemotassi</a:t>
            </a:r>
            <a:r>
              <a:rPr lang="it-IT" sz="2000" dirty="0"/>
              <a:t> dei leucociti, adesione e </a:t>
            </a:r>
            <a:r>
              <a:rPr lang="it-IT" sz="2000" dirty="0" err="1"/>
              <a:t>degranulazione</a:t>
            </a:r>
            <a:r>
              <a:rPr lang="it-IT" sz="2000" dirty="0"/>
              <a:t>.</a:t>
            </a:r>
          </a:p>
          <a:p>
            <a:pPr algn="just"/>
            <a:r>
              <a:rPr lang="it-IT" sz="2000" dirty="0"/>
              <a:t>Leucotrieni </a:t>
            </a:r>
            <a:r>
              <a:rPr lang="it-IT" sz="2000" dirty="0" err="1"/>
              <a:t>solfuropeptidici</a:t>
            </a:r>
            <a:r>
              <a:rPr lang="it-IT" sz="2000" dirty="0"/>
              <a:t> LTC4, LTD4: Permeabilità vascolare, Vasocostrizione, Broncocostrizione.</a:t>
            </a:r>
          </a:p>
          <a:p>
            <a:pPr algn="just"/>
            <a:endParaRPr lang="it-IT" sz="2400" dirty="0"/>
          </a:p>
          <a:p>
            <a:pPr algn="just"/>
            <a:endParaRPr lang="it-IT" sz="2400" dirty="0"/>
          </a:p>
          <a:p>
            <a:pPr algn="just"/>
            <a:endParaRPr lang="it-IT" sz="2400" dirty="0"/>
          </a:p>
          <a:p>
            <a:endParaRPr lang="it-IT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21FF06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547664" y="4146322"/>
            <a:ext cx="6336704" cy="2708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9717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arrotondato 11"/>
          <p:cNvSpPr/>
          <p:nvPr/>
        </p:nvSpPr>
        <p:spPr>
          <a:xfrm>
            <a:off x="4644008" y="2276872"/>
            <a:ext cx="4032448" cy="19442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ttangolo arrotondato 10"/>
          <p:cNvSpPr/>
          <p:nvPr/>
        </p:nvSpPr>
        <p:spPr>
          <a:xfrm>
            <a:off x="395536" y="1268760"/>
            <a:ext cx="4392488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prostaglandine</a:t>
            </a:r>
            <a:endParaRPr lang="en-US" dirty="0"/>
          </a:p>
        </p:txBody>
      </p: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1331739" y="2709258"/>
            <a:ext cx="2438400" cy="1295400"/>
            <a:chOff x="1946" y="1722"/>
            <a:chExt cx="1536" cy="816"/>
          </a:xfrm>
        </p:grpSpPr>
        <p:sp>
          <p:nvSpPr>
            <p:cNvPr id="5" name="AutoShape 11"/>
            <p:cNvSpPr>
              <a:spLocks noChangeArrowheads="1"/>
            </p:cNvSpPr>
            <p:nvPr/>
          </p:nvSpPr>
          <p:spPr bwMode="auto">
            <a:xfrm>
              <a:off x="1946" y="1722"/>
              <a:ext cx="1536" cy="816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6" name="Object 1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336750465"/>
                </p:ext>
              </p:extLst>
            </p:nvPr>
          </p:nvGraphicFramePr>
          <p:xfrm>
            <a:off x="1991" y="1858"/>
            <a:ext cx="1458" cy="6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70" name="Document" r:id="rId3" imgW="2314440" imgH="1000080" progId="">
                    <p:embed/>
                  </p:oleObj>
                </mc:Choice>
                <mc:Fallback>
                  <p:oleObj name="Document" r:id="rId3" imgW="2314440" imgH="1000080" progId="">
                    <p:embed/>
                    <p:pic>
                      <p:nvPicPr>
                        <p:cNvPr id="0" name="Picture 7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91" y="1858"/>
                          <a:ext cx="1458" cy="63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" name="AutoShape 14"/>
          <p:cNvSpPr>
            <a:spLocks noChangeArrowheads="1"/>
          </p:cNvSpPr>
          <p:nvPr/>
        </p:nvSpPr>
        <p:spPr bwMode="auto">
          <a:xfrm rot="18572765">
            <a:off x="789450" y="3895004"/>
            <a:ext cx="533400" cy="152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8" name="AutoShape 15"/>
          <p:cNvSpPr>
            <a:spLocks noChangeArrowheads="1"/>
          </p:cNvSpPr>
          <p:nvPr/>
        </p:nvSpPr>
        <p:spPr bwMode="auto">
          <a:xfrm rot="3027235" flipV="1">
            <a:off x="861458" y="2670868"/>
            <a:ext cx="533400" cy="152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/>
          </a:p>
        </p:txBody>
      </p:sp>
      <p:graphicFrame>
        <p:nvGraphicFramePr>
          <p:cNvPr id="10" name="Oggetto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0038497"/>
              </p:ext>
            </p:extLst>
          </p:nvPr>
        </p:nvGraphicFramePr>
        <p:xfrm>
          <a:off x="467544" y="1340768"/>
          <a:ext cx="4267200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1" name="Document" r:id="rId5" imgW="4267200" imgH="981075" progId="">
                  <p:embed/>
                </p:oleObj>
              </mc:Choice>
              <mc:Fallback>
                <p:oleObj name="Document" r:id="rId5" imgW="4267200" imgH="981075" progId="">
                  <p:embed/>
                  <p:pic>
                    <p:nvPicPr>
                      <p:cNvPr id="0" name="Picture 7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340768"/>
                        <a:ext cx="4267200" cy="981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ttangolo arrotondato 11"/>
          <p:cNvSpPr/>
          <p:nvPr/>
        </p:nvSpPr>
        <p:spPr>
          <a:xfrm>
            <a:off x="179512" y="4455160"/>
            <a:ext cx="6552728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3" name="Oggetto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6605259"/>
              </p:ext>
            </p:extLst>
          </p:nvPr>
        </p:nvGraphicFramePr>
        <p:xfrm>
          <a:off x="307258" y="4527168"/>
          <a:ext cx="1848071" cy="12024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2" name="Document" r:id="rId7" imgW="2181225" imgH="1419225" progId="">
                  <p:embed/>
                </p:oleObj>
              </mc:Choice>
              <mc:Fallback>
                <p:oleObj name="Document" r:id="rId7" imgW="2181225" imgH="1419225" progId="">
                  <p:embed/>
                  <p:pic>
                    <p:nvPicPr>
                      <p:cNvPr id="0" name="Picture 7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258" y="4527168"/>
                        <a:ext cx="1848071" cy="120245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ggetto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2707686"/>
              </p:ext>
            </p:extLst>
          </p:nvPr>
        </p:nvGraphicFramePr>
        <p:xfrm>
          <a:off x="2555776" y="4573058"/>
          <a:ext cx="1848071" cy="11782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3" name="Document" r:id="rId9" imgW="2181225" imgH="1390650" progId="">
                  <p:embed/>
                </p:oleObj>
              </mc:Choice>
              <mc:Fallback>
                <p:oleObj name="Document" r:id="rId9" imgW="2181225" imgH="1390650" progId="">
                  <p:embed/>
                  <p:pic>
                    <p:nvPicPr>
                      <p:cNvPr id="0" name="Picture 7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76" y="4573058"/>
                        <a:ext cx="1848071" cy="11782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ggetto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9065275"/>
              </p:ext>
            </p:extLst>
          </p:nvPr>
        </p:nvGraphicFramePr>
        <p:xfrm>
          <a:off x="4932040" y="4581128"/>
          <a:ext cx="1759299" cy="11701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4" name="Document" r:id="rId11" imgW="2076450" imgH="1381125" progId="">
                  <p:embed/>
                </p:oleObj>
              </mc:Choice>
              <mc:Fallback>
                <p:oleObj name="Document" r:id="rId11" imgW="2076450" imgH="1381125" progId="">
                  <p:embed/>
                  <p:pic>
                    <p:nvPicPr>
                      <p:cNvPr id="0" name="Picture 7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040" y="4581128"/>
                        <a:ext cx="1759299" cy="11701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788024" y="2420888"/>
            <a:ext cx="3745823" cy="1656184"/>
          </a:xfrm>
          <a:prstGeom prst="rect">
            <a:avLst/>
          </a:prstGeom>
        </p:spPr>
      </p:pic>
      <p:sp>
        <p:nvSpPr>
          <p:cNvPr id="19" name="AutoShape 15"/>
          <p:cNvSpPr>
            <a:spLocks noChangeArrowheads="1"/>
          </p:cNvSpPr>
          <p:nvPr/>
        </p:nvSpPr>
        <p:spPr bwMode="auto">
          <a:xfrm rot="10800000" flipV="1">
            <a:off x="4029810" y="3246932"/>
            <a:ext cx="533400" cy="152400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115616" y="4005064"/>
            <a:ext cx="29969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>
                <a:latin typeface="Arial Black"/>
                <a:cs typeface="Arial Black"/>
              </a:rPr>
              <a:t>Acido</a:t>
            </a:r>
            <a:r>
              <a:rPr lang="en-US" sz="1200" dirty="0">
                <a:latin typeface="Arial Black"/>
                <a:cs typeface="Arial Black"/>
              </a:rPr>
              <a:t> 15</a:t>
            </a:r>
            <a:r>
              <a:rPr lang="en-US" sz="1200" b="1" dirty="0">
                <a:latin typeface="Symbol" charset="2"/>
                <a:cs typeface="Symbol" charset="2"/>
              </a:rPr>
              <a:t>a</a:t>
            </a:r>
            <a:r>
              <a:rPr lang="en-US" sz="1200" dirty="0">
                <a:latin typeface="Arial Black"/>
                <a:cs typeface="Arial Black"/>
              </a:rPr>
              <a:t>-idrossi prost-13-enoico</a:t>
            </a:r>
          </a:p>
        </p:txBody>
      </p:sp>
    </p:spTree>
    <p:extLst>
      <p:ext uri="{BB962C8B-B14F-4D97-AF65-F5344CB8AC3E}">
        <p14:creationId xmlns:p14="http://schemas.microsoft.com/office/powerpoint/2010/main" val="24272801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prostaglandine</a:t>
            </a:r>
            <a:endParaRPr lang="en-US" dirty="0"/>
          </a:p>
        </p:txBody>
      </p:sp>
      <p:pic>
        <p:nvPicPr>
          <p:cNvPr id="70658" name="Picture 2" descr="C:\Users\asus\Pictures\FANS_sitoLegameProstaglansineCOX.jpg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rgbClr val="FD800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29" t="16242" r="22755" b="24737"/>
          <a:stretch/>
        </p:blipFill>
        <p:spPr bwMode="auto">
          <a:xfrm>
            <a:off x="2555776" y="1268760"/>
            <a:ext cx="4038430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40892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RUOLO della </a:t>
            </a:r>
            <a:r>
              <a:rPr lang="it-IT" dirty="0" err="1"/>
              <a:t>cox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804248" y="1412776"/>
            <a:ext cx="2232248" cy="7200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it-IT" sz="1800" dirty="0"/>
              <a:t>ATTIVITÀ CICLOOSSIGENASICA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28890"/>
            <a:ext cx="6336704" cy="5512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tangolo 4"/>
          <p:cNvSpPr/>
          <p:nvPr/>
        </p:nvSpPr>
        <p:spPr>
          <a:xfrm>
            <a:off x="467544" y="1196752"/>
            <a:ext cx="6192688" cy="4144326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Segnaposto contenuto 2"/>
          <p:cNvSpPr txBox="1">
            <a:spLocks/>
          </p:cNvSpPr>
          <p:nvPr/>
        </p:nvSpPr>
        <p:spPr>
          <a:xfrm>
            <a:off x="6804248" y="5517232"/>
            <a:ext cx="2232248" cy="86409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/>
              <a:buNone/>
            </a:pPr>
            <a:r>
              <a:rPr lang="it-IT" sz="1800" dirty="0"/>
              <a:t>ATTIVITÀ</a:t>
            </a:r>
          </a:p>
          <a:p>
            <a:pPr marL="0" indent="0" algn="ctr">
              <a:buFont typeface="Wingdings 2"/>
              <a:buNone/>
            </a:pPr>
            <a:r>
              <a:rPr lang="it-IT" sz="1800" dirty="0"/>
              <a:t> PEROSSIDASICA</a:t>
            </a:r>
          </a:p>
        </p:txBody>
      </p:sp>
      <p:sp>
        <p:nvSpPr>
          <p:cNvPr id="7" name="Rettangolo 6"/>
          <p:cNvSpPr/>
          <p:nvPr/>
        </p:nvSpPr>
        <p:spPr>
          <a:xfrm>
            <a:off x="467544" y="5413086"/>
            <a:ext cx="6192688" cy="1184266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043072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ISOFORME DELLE COX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2400" b="1" dirty="0"/>
              <a:t>COX-1 </a:t>
            </a:r>
          </a:p>
          <a:p>
            <a:r>
              <a:rPr lang="it-IT" sz="2000" dirty="0"/>
              <a:t>Costitutiva</a:t>
            </a:r>
          </a:p>
          <a:p>
            <a:r>
              <a:rPr lang="it-IT" sz="2000" dirty="0"/>
              <a:t>Espressa in tutti i tessuti</a:t>
            </a:r>
          </a:p>
          <a:p>
            <a:r>
              <a:rPr lang="it-IT" sz="2000" dirty="0"/>
              <a:t>Ruolo fisiologico ed omeostatico</a:t>
            </a:r>
          </a:p>
          <a:p>
            <a:r>
              <a:rPr lang="it-IT" sz="2000" dirty="0"/>
              <a:t>Non viene indotta dalle citochine</a:t>
            </a:r>
          </a:p>
          <a:p>
            <a:r>
              <a:rPr lang="it-IT" sz="2000" dirty="0"/>
              <a:t>Non è influenzata dagli steroidi</a:t>
            </a:r>
            <a:endParaRPr lang="it-IT" sz="2400" b="1" dirty="0"/>
          </a:p>
          <a:p>
            <a:pPr marL="0" indent="0">
              <a:buNone/>
            </a:pPr>
            <a:r>
              <a:rPr lang="it-IT" sz="2400" b="1" dirty="0"/>
              <a:t>COX-2 </a:t>
            </a:r>
          </a:p>
          <a:p>
            <a:r>
              <a:rPr lang="it-IT" sz="2000" dirty="0"/>
              <a:t>Inducibile</a:t>
            </a:r>
          </a:p>
          <a:p>
            <a:r>
              <a:rPr lang="it-IT" sz="2000" dirty="0"/>
              <a:t>Espressa soprattutto nelle cellule immunocompetenti</a:t>
            </a:r>
          </a:p>
          <a:p>
            <a:r>
              <a:rPr lang="it-IT" sz="2000" dirty="0"/>
              <a:t>Ruolo </a:t>
            </a:r>
            <a:r>
              <a:rPr lang="it-IT" sz="2000" dirty="0" err="1"/>
              <a:t>pato</a:t>
            </a:r>
            <a:r>
              <a:rPr lang="it-IT" sz="2000" dirty="0"/>
              <a:t>-fisiologico (mantiene l’infiammazione)</a:t>
            </a:r>
          </a:p>
          <a:p>
            <a:r>
              <a:rPr lang="it-IT" sz="2000" dirty="0"/>
              <a:t>Viene indotta dalle citochine</a:t>
            </a:r>
          </a:p>
          <a:p>
            <a:r>
              <a:rPr lang="it-IT" sz="2000" dirty="0"/>
              <a:t>Inibita dagli steroidi</a:t>
            </a:r>
          </a:p>
          <a:p>
            <a:endParaRPr lang="it-IT" sz="2400" dirty="0"/>
          </a:p>
        </p:txBody>
      </p:sp>
      <p:pic>
        <p:nvPicPr>
          <p:cNvPr id="4" name="Picture 5" descr="M3221X-020-f01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0" t="9153" r="7735" b="10328"/>
          <a:stretch/>
        </p:blipFill>
        <p:spPr bwMode="auto">
          <a:xfrm>
            <a:off x="4271033" y="1196752"/>
            <a:ext cx="4837471" cy="2934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tangolo 4"/>
          <p:cNvSpPr/>
          <p:nvPr/>
        </p:nvSpPr>
        <p:spPr>
          <a:xfrm>
            <a:off x="323528" y="5733256"/>
            <a:ext cx="8568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>
                <a:solidFill>
                  <a:schemeClr val="tx2"/>
                </a:solidFill>
              </a:rPr>
              <a:t>Solo la COX-1 e non la COX-2, è </a:t>
            </a:r>
            <a:r>
              <a:rPr lang="it-IT" dirty="0" err="1">
                <a:solidFill>
                  <a:schemeClr val="tx2"/>
                </a:solidFill>
              </a:rPr>
              <a:t>costitutivamente</a:t>
            </a:r>
            <a:r>
              <a:rPr lang="it-IT" dirty="0">
                <a:solidFill>
                  <a:schemeClr val="tx2"/>
                </a:solidFill>
              </a:rPr>
              <a:t> espressa nello stomaco. Questo spiega, infatti, la marcata diminuzione degli effetti collaterali a livello gastrico conseguente all'utilizzo di inibitori selettivi della COX-2.</a:t>
            </a:r>
          </a:p>
        </p:txBody>
      </p:sp>
    </p:spTree>
    <p:extLst>
      <p:ext uri="{BB962C8B-B14F-4D97-AF65-F5344CB8AC3E}">
        <p14:creationId xmlns:p14="http://schemas.microsoft.com/office/powerpoint/2010/main" val="18279660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COX-1</a:t>
            </a:r>
          </a:p>
        </p:txBody>
      </p:sp>
      <p:sp>
        <p:nvSpPr>
          <p:cNvPr id="5" name="Rettangolo 4"/>
          <p:cNvSpPr/>
          <p:nvPr/>
        </p:nvSpPr>
        <p:spPr>
          <a:xfrm>
            <a:off x="323528" y="5733256"/>
            <a:ext cx="8568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>
                <a:solidFill>
                  <a:schemeClr val="tx2"/>
                </a:solidFill>
              </a:rPr>
              <a:t>Solo la COX-1 e non la COX-2, è </a:t>
            </a:r>
            <a:r>
              <a:rPr lang="it-IT" dirty="0" err="1">
                <a:solidFill>
                  <a:schemeClr val="tx2"/>
                </a:solidFill>
              </a:rPr>
              <a:t>costitutivamente</a:t>
            </a:r>
            <a:r>
              <a:rPr lang="it-IT" dirty="0">
                <a:solidFill>
                  <a:schemeClr val="tx2"/>
                </a:solidFill>
              </a:rPr>
              <a:t> espressa nello stomaco. Questo spiega, infatti, la marcata diminuzione degli effetti collaterali a livello gastrico conseguente all'utilizzo di inibitori selettivi della COX-2.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025" y="1490663"/>
            <a:ext cx="5695950" cy="387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18814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FANS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1196752"/>
            <a:ext cx="8686800" cy="566124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it-IT" sz="2800" dirty="0"/>
              <a:t>Inibitori competitivi reversibili delle </a:t>
            </a:r>
            <a:r>
              <a:rPr lang="it-IT" sz="2800" dirty="0" err="1"/>
              <a:t>cicloossigenasi</a:t>
            </a:r>
            <a:r>
              <a:rPr lang="it-IT" sz="2800" dirty="0"/>
              <a:t>.</a:t>
            </a:r>
          </a:p>
          <a:p>
            <a:pPr marL="0" indent="0" algn="ctr">
              <a:buNone/>
            </a:pPr>
            <a:r>
              <a:rPr lang="it-IT" sz="2600" dirty="0"/>
              <a:t>ANTAGONIZZANO IN SEGNI CLINICI, NON MODIFICANO I PROCESSI ALLA BASE DELLA FLOGOSI.</a:t>
            </a:r>
          </a:p>
          <a:p>
            <a:pPr marL="0" indent="0" algn="just">
              <a:buNone/>
            </a:pPr>
            <a:r>
              <a:rPr lang="it-IT" sz="2800" dirty="0"/>
              <a:t>Proprietà:</a:t>
            </a:r>
          </a:p>
          <a:p>
            <a:pPr algn="just"/>
            <a:r>
              <a:rPr lang="it-IT" sz="2800" dirty="0"/>
              <a:t>Antinfiammatoria: l’inibizione dell’enzima </a:t>
            </a:r>
            <a:r>
              <a:rPr lang="it-IT" sz="2800" dirty="0" err="1"/>
              <a:t>cicloossigenasi</a:t>
            </a:r>
            <a:r>
              <a:rPr lang="it-IT" sz="2800" dirty="0"/>
              <a:t> , e quindi di prostaglandine, </a:t>
            </a:r>
            <a:r>
              <a:rPr lang="it-IT" sz="2800" dirty="0" err="1"/>
              <a:t>prostacicline</a:t>
            </a:r>
            <a:r>
              <a:rPr lang="it-IT" sz="2800" dirty="0"/>
              <a:t> e </a:t>
            </a:r>
            <a:r>
              <a:rPr lang="it-IT" sz="2800" dirty="0" err="1"/>
              <a:t>trombossani</a:t>
            </a:r>
            <a:r>
              <a:rPr lang="it-IT" sz="2800" dirty="0"/>
              <a:t>, porta a diminuzione della vasodilatazione, edema e dolore. L’effetto antinfiammatorio clinicamente si evidenzia più tardi rispetto a quello analgesico.</a:t>
            </a:r>
          </a:p>
          <a:p>
            <a:pPr algn="just"/>
            <a:r>
              <a:rPr lang="it-IT" sz="2800" dirty="0"/>
              <a:t>Azione antipiretica: attraverso l’inibizione della sintesi e liberazione della prostaglandina E2 da parte dei centri termoregolatori dell’ipotalamo, stimolati dal pirogeno IL-1, prodotto dai macrofagi.</a:t>
            </a:r>
          </a:p>
          <a:p>
            <a:pPr algn="just"/>
            <a:r>
              <a:rPr lang="it-IT" sz="2800" dirty="0"/>
              <a:t>Azione analgesica: dolore associato all’infiammazione o a danno tissutale. Attraverso un meccanismo soprattutto periferico in quanto le prostaglandine aumentano la sensibilità delle terminazioni nervose ai mediatori chimici del dolore quali la bradichinina. L’effetto è rapido.</a:t>
            </a:r>
          </a:p>
          <a:p>
            <a:pPr algn="just"/>
            <a:r>
              <a:rPr lang="it-IT" sz="2800" dirty="0"/>
              <a:t>Azione antiaggregante: attraverso l’inibizione della sintesi di </a:t>
            </a:r>
            <a:r>
              <a:rPr lang="it-IT" sz="2800" dirty="0" err="1"/>
              <a:t>trombossano</a:t>
            </a:r>
            <a:r>
              <a:rPr lang="it-IT" sz="2800" dirty="0"/>
              <a:t> a livello piastrinico; l’azione antiaggregante è caratteristica particolare dell’aspirina.</a:t>
            </a:r>
          </a:p>
          <a:p>
            <a:pPr marL="0" indent="0">
              <a:buNone/>
            </a:pP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34333363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fans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626170"/>
            <a:ext cx="8686800" cy="2666926"/>
          </a:xfrm>
        </p:spPr>
        <p:txBody>
          <a:bodyPr/>
          <a:lstStyle/>
          <a:p>
            <a:pPr marL="0" indent="0">
              <a:buNone/>
            </a:pPr>
            <a:r>
              <a:rPr lang="it-IT" dirty="0"/>
              <a:t>Classificazione:</a:t>
            </a:r>
          </a:p>
          <a:p>
            <a:r>
              <a:rPr lang="it-IT" dirty="0"/>
              <a:t>Inibitori COX-1 e COX-2 non selettivi </a:t>
            </a:r>
          </a:p>
          <a:p>
            <a:r>
              <a:rPr lang="it-IT" dirty="0"/>
              <a:t>Inibitori selettivi della COX-2</a:t>
            </a:r>
          </a:p>
          <a:p>
            <a:r>
              <a:rPr lang="it-IT" dirty="0"/>
              <a:t>Paracetamolo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624042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77688" y="-128748"/>
            <a:ext cx="8686800" cy="1325500"/>
          </a:xfrm>
        </p:spPr>
        <p:txBody>
          <a:bodyPr>
            <a:normAutofit/>
          </a:bodyPr>
          <a:lstStyle/>
          <a:p>
            <a:pPr algn="ctr"/>
            <a:r>
              <a:rPr lang="it-IT" sz="3200" dirty="0"/>
              <a:t>Classificazione fans non selettivi</a:t>
            </a:r>
            <a:br>
              <a:rPr lang="it-IT" sz="3200" dirty="0"/>
            </a:br>
            <a:r>
              <a:rPr lang="it-IT" sz="3200" dirty="0"/>
              <a:t>cox-1/cox-2</a:t>
            </a:r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1577500" y="1987252"/>
            <a:ext cx="1619250" cy="1588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Line 3"/>
          <p:cNvSpPr>
            <a:spLocks noChangeShapeType="1"/>
          </p:cNvSpPr>
          <p:nvPr/>
        </p:nvSpPr>
        <p:spPr bwMode="auto">
          <a:xfrm>
            <a:off x="1547664" y="4075484"/>
            <a:ext cx="2168525" cy="1587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5485309" y="2327746"/>
            <a:ext cx="863600" cy="1588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7" name="Line 5"/>
          <p:cNvSpPr>
            <a:spLocks noChangeShapeType="1"/>
          </p:cNvSpPr>
          <p:nvPr/>
        </p:nvSpPr>
        <p:spPr bwMode="auto">
          <a:xfrm>
            <a:off x="5524996" y="3507308"/>
            <a:ext cx="46038" cy="1587"/>
          </a:xfrm>
          <a:prstGeom prst="line">
            <a:avLst/>
          </a:prstGeom>
          <a:noFill/>
          <a:ln w="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>
            <a:off x="5613896" y="3507308"/>
            <a:ext cx="47625" cy="1587"/>
          </a:xfrm>
          <a:prstGeom prst="line">
            <a:avLst/>
          </a:prstGeom>
          <a:noFill/>
          <a:ln w="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9" name="Line 7"/>
          <p:cNvSpPr>
            <a:spLocks noChangeShapeType="1"/>
          </p:cNvSpPr>
          <p:nvPr/>
        </p:nvSpPr>
        <p:spPr bwMode="auto">
          <a:xfrm>
            <a:off x="5702796" y="3507308"/>
            <a:ext cx="47625" cy="1587"/>
          </a:xfrm>
          <a:prstGeom prst="line">
            <a:avLst/>
          </a:prstGeom>
          <a:noFill/>
          <a:ln w="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>
            <a:off x="5794871" y="3507308"/>
            <a:ext cx="44450" cy="1587"/>
          </a:xfrm>
          <a:prstGeom prst="line">
            <a:avLst/>
          </a:prstGeom>
          <a:noFill/>
          <a:ln w="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>
            <a:off x="5882184" y="3507308"/>
            <a:ext cx="49212" cy="1587"/>
          </a:xfrm>
          <a:prstGeom prst="line">
            <a:avLst/>
          </a:prstGeom>
          <a:noFill/>
          <a:ln w="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>
            <a:off x="5532934" y="3924820"/>
            <a:ext cx="47625" cy="1588"/>
          </a:xfrm>
          <a:prstGeom prst="line">
            <a:avLst/>
          </a:prstGeom>
          <a:noFill/>
          <a:ln w="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>
            <a:off x="5621834" y="3924820"/>
            <a:ext cx="49212" cy="1588"/>
          </a:xfrm>
          <a:prstGeom prst="line">
            <a:avLst/>
          </a:prstGeom>
          <a:noFill/>
          <a:ln w="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5713909" y="3924820"/>
            <a:ext cx="44450" cy="1588"/>
          </a:xfrm>
          <a:prstGeom prst="line">
            <a:avLst/>
          </a:prstGeom>
          <a:noFill/>
          <a:ln w="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5801221" y="3924820"/>
            <a:ext cx="49213" cy="1588"/>
          </a:xfrm>
          <a:prstGeom prst="line">
            <a:avLst/>
          </a:prstGeom>
          <a:noFill/>
          <a:ln w="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>
            <a:off x="5891709" y="3924820"/>
            <a:ext cx="47625" cy="1588"/>
          </a:xfrm>
          <a:prstGeom prst="line">
            <a:avLst/>
          </a:prstGeom>
          <a:noFill/>
          <a:ln w="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7" name="Line 15"/>
          <p:cNvSpPr>
            <a:spLocks noChangeShapeType="1"/>
          </p:cNvSpPr>
          <p:nvPr/>
        </p:nvSpPr>
        <p:spPr bwMode="auto">
          <a:xfrm>
            <a:off x="5475784" y="4413770"/>
            <a:ext cx="806450" cy="1588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auto">
          <a:xfrm>
            <a:off x="1115616" y="1484784"/>
            <a:ext cx="3393820" cy="231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713"/>
              </a:lnSpc>
            </a:pPr>
            <a:r>
              <a:rPr lang="it-IT" sz="1900" dirty="0">
                <a:solidFill>
                  <a:schemeClr val="accent4">
                    <a:lumMod val="50000"/>
                  </a:schemeClr>
                </a:solidFill>
              </a:rPr>
              <a:t>Derivati di acidi carbossilici arilici</a:t>
            </a:r>
          </a:p>
        </p:txBody>
      </p:sp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5436096" y="1473671"/>
            <a:ext cx="1936759" cy="881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tabLst>
                <a:tab pos="50800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tabLst>
                <a:tab pos="50800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tabLst>
                <a:tab pos="50800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tabLst>
                <a:tab pos="50800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tabLst>
                <a:tab pos="50800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50800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50800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50800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50800" algn="l"/>
                <a:tab pos="4572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ts val="1713"/>
              </a:lnSpc>
            </a:pPr>
            <a:r>
              <a:rPr lang="it-IT" sz="1900" b="1" dirty="0">
                <a:solidFill>
                  <a:srgbClr val="6C4C2C"/>
                </a:solidFill>
                <a:latin typeface="+mn-lt"/>
              </a:rPr>
              <a:t>Derivati </a:t>
            </a:r>
            <a:r>
              <a:rPr lang="it-IT" sz="1900" b="1" dirty="0" err="1">
                <a:solidFill>
                  <a:srgbClr val="6C4C2C"/>
                </a:solidFill>
                <a:latin typeface="+mn-lt"/>
              </a:rPr>
              <a:t>acidici</a:t>
            </a:r>
            <a:r>
              <a:rPr lang="it-IT" sz="1900" b="1" dirty="0">
                <a:solidFill>
                  <a:srgbClr val="6C4C2C"/>
                </a:solidFill>
                <a:latin typeface="+mn-lt"/>
              </a:rPr>
              <a:t> vari</a:t>
            </a:r>
          </a:p>
          <a:p>
            <a:pPr>
              <a:lnSpc>
                <a:spcPts val="2200"/>
              </a:lnSpc>
            </a:pPr>
            <a:r>
              <a:rPr lang="it-IT" sz="1900" b="1" dirty="0">
                <a:solidFill>
                  <a:srgbClr val="6C4C2C"/>
                </a:solidFill>
                <a:latin typeface="+mn-lt"/>
              </a:rPr>
              <a:t>		(enoli)</a:t>
            </a:r>
          </a:p>
          <a:p>
            <a:pPr>
              <a:lnSpc>
                <a:spcPts val="1000"/>
              </a:lnSpc>
            </a:pPr>
            <a:endParaRPr lang="it-IT" sz="1900" b="1" dirty="0">
              <a:solidFill>
                <a:srgbClr val="6C4C2C"/>
              </a:solidFill>
              <a:latin typeface="+mn-lt"/>
            </a:endParaRPr>
          </a:p>
          <a:p>
            <a:pPr>
              <a:lnSpc>
                <a:spcPts val="1900"/>
              </a:lnSpc>
            </a:pPr>
            <a:r>
              <a:rPr lang="it-IT" sz="1900" b="1" dirty="0">
                <a:solidFill>
                  <a:srgbClr val="0000FF"/>
                </a:solidFill>
                <a:latin typeface="+mn-lt"/>
              </a:rPr>
              <a:t>	</a:t>
            </a:r>
            <a:r>
              <a:rPr lang="it-IT" sz="1700" b="1" dirty="0" err="1">
                <a:solidFill>
                  <a:srgbClr val="0000FF"/>
                </a:solidFill>
                <a:latin typeface="+mn-lt"/>
              </a:rPr>
              <a:t>pirazolici</a:t>
            </a:r>
            <a:endParaRPr lang="it-IT" sz="1700" b="1" dirty="0">
              <a:solidFill>
                <a:srgbClr val="0000FF"/>
              </a:solidFill>
              <a:latin typeface="+mn-lt"/>
            </a:endParaRP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1569562" y="2178446"/>
            <a:ext cx="1000274" cy="1200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ts val="1525"/>
              </a:lnSpc>
            </a:pPr>
            <a:r>
              <a:rPr lang="it-IT" sz="1700" b="1" dirty="0">
                <a:solidFill>
                  <a:srgbClr val="0000FF"/>
                </a:solidFill>
                <a:latin typeface="+mn-lt"/>
              </a:rPr>
              <a:t>salicilati</a:t>
            </a:r>
          </a:p>
          <a:p>
            <a:pPr>
              <a:lnSpc>
                <a:spcPts val="1000"/>
              </a:lnSpc>
            </a:pPr>
            <a:endParaRPr lang="it-IT" sz="1700" b="1" dirty="0">
              <a:solidFill>
                <a:srgbClr val="FF0000"/>
              </a:solidFill>
              <a:latin typeface="+mn-lt"/>
            </a:endParaRPr>
          </a:p>
          <a:p>
            <a:pPr>
              <a:lnSpc>
                <a:spcPts val="1650"/>
              </a:lnSpc>
            </a:pPr>
            <a:r>
              <a:rPr lang="it-IT" sz="1500" b="1" dirty="0" err="1">
                <a:solidFill>
                  <a:schemeClr val="tx2"/>
                </a:solidFill>
                <a:latin typeface="+mn-lt"/>
              </a:rPr>
              <a:t>Ac</a:t>
            </a:r>
            <a:r>
              <a:rPr lang="it-IT" sz="1500" b="1" dirty="0">
                <a:solidFill>
                  <a:schemeClr val="tx2"/>
                </a:solidFill>
                <a:latin typeface="+mn-lt"/>
              </a:rPr>
              <a:t>. salicilico</a:t>
            </a: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675"/>
              </a:lnSpc>
            </a:pPr>
            <a:r>
              <a:rPr lang="it-IT" sz="1500" b="1" dirty="0" err="1">
                <a:solidFill>
                  <a:schemeClr val="tx2"/>
                </a:solidFill>
                <a:latin typeface="+mn-lt"/>
              </a:rPr>
              <a:t>Diflunisal</a:t>
            </a: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450"/>
              </a:lnSpc>
            </a:pPr>
            <a:r>
              <a:rPr lang="it-IT" sz="1500" b="1" dirty="0">
                <a:solidFill>
                  <a:schemeClr val="tx2"/>
                </a:solidFill>
                <a:latin typeface="+mn-lt"/>
              </a:rPr>
              <a:t>	</a:t>
            </a:r>
            <a:r>
              <a:rPr lang="it-IT" sz="1500" b="1" dirty="0" err="1">
                <a:solidFill>
                  <a:schemeClr val="tx2"/>
                </a:solidFill>
                <a:latin typeface="+mn-lt"/>
              </a:rPr>
              <a:t>Benorilato</a:t>
            </a:r>
            <a:endParaRPr lang="it-IT" sz="1500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2852262" y="2178446"/>
            <a:ext cx="1551707" cy="1752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525"/>
              </a:lnSpc>
            </a:pPr>
            <a:r>
              <a:rPr lang="it-IT" sz="1700" b="1" dirty="0" err="1">
                <a:solidFill>
                  <a:srgbClr val="0000FF"/>
                </a:solidFill>
              </a:rPr>
              <a:t>fenamati</a:t>
            </a:r>
            <a:endParaRPr lang="it-IT" sz="1700" b="1" dirty="0">
              <a:solidFill>
                <a:srgbClr val="0000FF"/>
              </a:solidFill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rgbClr val="FF0000"/>
              </a:solidFill>
            </a:endParaRPr>
          </a:p>
          <a:p>
            <a:pPr>
              <a:lnSpc>
                <a:spcPts val="1625"/>
              </a:lnSpc>
            </a:pPr>
            <a:r>
              <a:rPr lang="it-IT" sz="1500" b="1" dirty="0" err="1">
                <a:solidFill>
                  <a:schemeClr val="tx2"/>
                </a:solidFill>
              </a:rPr>
              <a:t>Ac</a:t>
            </a:r>
            <a:r>
              <a:rPr lang="it-IT" sz="1500" b="1" dirty="0">
                <a:solidFill>
                  <a:schemeClr val="tx2"/>
                </a:solidFill>
              </a:rPr>
              <a:t>. </a:t>
            </a:r>
            <a:r>
              <a:rPr lang="it-IT" sz="1500" b="1" dirty="0" err="1">
                <a:solidFill>
                  <a:schemeClr val="tx2"/>
                </a:solidFill>
              </a:rPr>
              <a:t>mefenamico</a:t>
            </a: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it-IT" sz="1500" b="1" dirty="0" err="1">
                <a:solidFill>
                  <a:schemeClr val="tx2"/>
                </a:solidFill>
              </a:rPr>
              <a:t>Ac</a:t>
            </a:r>
            <a:r>
              <a:rPr lang="it-IT" sz="1500" b="1" dirty="0">
                <a:solidFill>
                  <a:schemeClr val="tx2"/>
                </a:solidFill>
              </a:rPr>
              <a:t>. </a:t>
            </a:r>
            <a:r>
              <a:rPr lang="it-IT" sz="1500" b="1" dirty="0" err="1">
                <a:solidFill>
                  <a:schemeClr val="tx2"/>
                </a:solidFill>
              </a:rPr>
              <a:t>flufenamico</a:t>
            </a: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438"/>
              </a:lnSpc>
            </a:pPr>
            <a:r>
              <a:rPr lang="it-IT" sz="1500" b="1" dirty="0" err="1">
                <a:solidFill>
                  <a:schemeClr val="tx2"/>
                </a:solidFill>
              </a:rPr>
              <a:t>Ac</a:t>
            </a:r>
            <a:r>
              <a:rPr lang="it-IT" sz="1500" b="1" dirty="0">
                <a:solidFill>
                  <a:schemeClr val="tx2"/>
                </a:solidFill>
              </a:rPr>
              <a:t>. </a:t>
            </a:r>
            <a:r>
              <a:rPr lang="it-IT" sz="1500" b="1" dirty="0" err="1">
                <a:solidFill>
                  <a:schemeClr val="tx2"/>
                </a:solidFill>
              </a:rPr>
              <a:t>Niflumico</a:t>
            </a: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438"/>
              </a:lnSpc>
            </a:pP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438"/>
              </a:lnSpc>
            </a:pPr>
            <a:r>
              <a:rPr lang="it-IT" sz="1500" b="1" dirty="0" err="1">
                <a:solidFill>
                  <a:schemeClr val="tx2"/>
                </a:solidFill>
              </a:rPr>
              <a:t>Ac</a:t>
            </a:r>
            <a:r>
              <a:rPr lang="it-IT" sz="1500" b="1" dirty="0">
                <a:solidFill>
                  <a:schemeClr val="tx2"/>
                </a:solidFill>
              </a:rPr>
              <a:t>. </a:t>
            </a:r>
            <a:r>
              <a:rPr lang="it-IT" sz="1500" b="1" dirty="0" err="1">
                <a:solidFill>
                  <a:schemeClr val="tx2"/>
                </a:solidFill>
              </a:rPr>
              <a:t>meclofenamico</a:t>
            </a: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438"/>
              </a:lnSpc>
            </a:pPr>
            <a:endParaRPr lang="it-IT" sz="1500" b="1" dirty="0">
              <a:solidFill>
                <a:schemeClr val="tx2"/>
              </a:solidFill>
            </a:endParaRP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5475784" y="2597621"/>
            <a:ext cx="1463542" cy="859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338"/>
              </a:lnSpc>
            </a:pPr>
            <a:r>
              <a:rPr lang="it-IT" sz="1500" b="1" dirty="0" err="1">
                <a:solidFill>
                  <a:schemeClr val="tx2"/>
                </a:solidFill>
              </a:rPr>
              <a:t>Fenilbutazone</a:t>
            </a: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675"/>
              </a:lnSpc>
            </a:pPr>
            <a:r>
              <a:rPr lang="it-IT" sz="1500" b="1" dirty="0" err="1">
                <a:solidFill>
                  <a:schemeClr val="tx2"/>
                </a:solidFill>
              </a:rPr>
              <a:t>Ossifenilbutazone</a:t>
            </a: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700"/>
              </a:lnSpc>
            </a:pPr>
            <a:r>
              <a:rPr lang="it-IT" sz="1500" b="1" dirty="0" err="1">
                <a:solidFill>
                  <a:schemeClr val="tx2"/>
                </a:solidFill>
              </a:rPr>
              <a:t>Azapropazone</a:t>
            </a:r>
            <a:endParaRPr lang="it-IT" sz="1500" b="1" dirty="0">
              <a:solidFill>
                <a:schemeClr val="tx2"/>
              </a:solidFill>
            </a:endParaRP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7231559" y="2608734"/>
            <a:ext cx="1113575" cy="1166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338"/>
              </a:lnSpc>
            </a:pPr>
            <a:r>
              <a:rPr lang="it-IT" sz="1500" b="1" dirty="0" err="1">
                <a:solidFill>
                  <a:schemeClr val="tx2"/>
                </a:solidFill>
              </a:rPr>
              <a:t>Proquazone</a:t>
            </a: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650"/>
              </a:lnSpc>
            </a:pPr>
            <a:r>
              <a:rPr lang="it-IT" sz="1500" b="1" dirty="0" err="1">
                <a:solidFill>
                  <a:schemeClr val="tx2"/>
                </a:solidFill>
              </a:rPr>
              <a:t>Ciproquazone</a:t>
            </a: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600"/>
              </a:lnSpc>
            </a:pPr>
            <a:r>
              <a:rPr lang="it-IT" sz="1500" b="1" dirty="0" err="1">
                <a:solidFill>
                  <a:schemeClr val="tx2"/>
                </a:solidFill>
              </a:rPr>
              <a:t>Benzidamina</a:t>
            </a: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475"/>
              </a:lnSpc>
            </a:pPr>
            <a:r>
              <a:rPr lang="it-IT" sz="1500" b="1" dirty="0" err="1">
                <a:solidFill>
                  <a:schemeClr val="tx2"/>
                </a:solidFill>
              </a:rPr>
              <a:t>Diftalone</a:t>
            </a:r>
            <a:endParaRPr lang="it-IT" sz="1500" b="1" dirty="0">
              <a:solidFill>
                <a:schemeClr val="tx2"/>
              </a:solidFill>
            </a:endParaRPr>
          </a:p>
        </p:txBody>
      </p:sp>
      <p:sp>
        <p:nvSpPr>
          <p:cNvPr id="25" name="Text Box 23"/>
          <p:cNvSpPr txBox="1">
            <a:spLocks noChangeArrowheads="1"/>
          </p:cNvSpPr>
          <p:nvPr/>
        </p:nvSpPr>
        <p:spPr bwMode="auto">
          <a:xfrm>
            <a:off x="1569652" y="3666703"/>
            <a:ext cx="2094420" cy="410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tabLst>
                <a:tab pos="1270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tabLst>
                <a:tab pos="1270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tabLst>
                <a:tab pos="1270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tabLst>
                <a:tab pos="1270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tabLst>
                <a:tab pos="1270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1270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1270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1270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1270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ts val="1000"/>
              </a:lnSpc>
            </a:pPr>
            <a:endParaRPr lang="it-IT" sz="1500" b="1" dirty="0">
              <a:solidFill>
                <a:schemeClr val="accent1"/>
              </a:solidFill>
              <a:latin typeface="+mn-lt"/>
            </a:endParaRPr>
          </a:p>
          <a:p>
            <a:pPr>
              <a:lnSpc>
                <a:spcPts val="2175"/>
              </a:lnSpc>
            </a:pPr>
            <a:r>
              <a:rPr lang="it-IT" sz="1700" b="1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di acidi </a:t>
            </a:r>
            <a:r>
              <a:rPr lang="it-IT" sz="1700" b="1" dirty="0" err="1">
                <a:solidFill>
                  <a:schemeClr val="accent4">
                    <a:lumMod val="50000"/>
                  </a:schemeClr>
                </a:solidFill>
                <a:latin typeface="+mn-lt"/>
              </a:rPr>
              <a:t>aril</a:t>
            </a:r>
            <a:r>
              <a:rPr lang="it-IT" sz="1700" b="1" dirty="0">
                <a:solidFill>
                  <a:schemeClr val="accent4">
                    <a:lumMod val="50000"/>
                  </a:schemeClr>
                </a:solidFill>
                <a:latin typeface="+mn-lt"/>
              </a:rPr>
              <a:t> ed </a:t>
            </a:r>
            <a:r>
              <a:rPr lang="it-IT" sz="1700" b="1" dirty="0" err="1">
                <a:solidFill>
                  <a:schemeClr val="accent4">
                    <a:lumMod val="50000"/>
                  </a:schemeClr>
                </a:solidFill>
                <a:latin typeface="+mn-lt"/>
              </a:rPr>
              <a:t>eteroaril</a:t>
            </a:r>
            <a:endParaRPr lang="it-IT" sz="1700" b="1" dirty="0">
              <a:solidFill>
                <a:schemeClr val="accent4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26" name="Text Box 24"/>
          <p:cNvSpPr txBox="1">
            <a:spLocks noChangeArrowheads="1"/>
          </p:cNvSpPr>
          <p:nvPr/>
        </p:nvSpPr>
        <p:spPr bwMode="auto">
          <a:xfrm>
            <a:off x="5475784" y="3643734"/>
            <a:ext cx="1141338" cy="788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338"/>
              </a:lnSpc>
            </a:pPr>
            <a:r>
              <a:rPr lang="it-IT" sz="1500" b="1" dirty="0">
                <a:solidFill>
                  <a:schemeClr val="tx2"/>
                </a:solidFill>
              </a:rPr>
              <a:t>Paracetamolo</a:t>
            </a:r>
          </a:p>
          <a:p>
            <a:pPr>
              <a:lnSpc>
                <a:spcPts val="1000"/>
              </a:lnSpc>
            </a:pPr>
            <a:endParaRPr lang="it-IT" sz="1500" b="1" dirty="0">
              <a:solidFill>
                <a:srgbClr val="0000FF"/>
              </a:solidFill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rgbClr val="0000FF"/>
              </a:solidFill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rgbClr val="0000FF"/>
              </a:solidFill>
            </a:endParaRPr>
          </a:p>
          <a:p>
            <a:pPr>
              <a:lnSpc>
                <a:spcPts val="1763"/>
              </a:lnSpc>
            </a:pPr>
            <a:r>
              <a:rPr lang="it-IT" sz="1700" b="1" dirty="0" err="1">
                <a:solidFill>
                  <a:srgbClr val="0000FF"/>
                </a:solidFill>
              </a:rPr>
              <a:t>Oxicams</a:t>
            </a:r>
            <a:endParaRPr lang="it-IT" sz="1700" b="1" dirty="0">
              <a:solidFill>
                <a:srgbClr val="0000FF"/>
              </a:solidFill>
            </a:endParaRPr>
          </a:p>
        </p:txBody>
      </p:sp>
      <p:sp>
        <p:nvSpPr>
          <p:cNvPr id="27" name="Text Box 25"/>
          <p:cNvSpPr txBox="1">
            <a:spLocks noChangeArrowheads="1"/>
          </p:cNvSpPr>
          <p:nvPr/>
        </p:nvSpPr>
        <p:spPr bwMode="auto">
          <a:xfrm>
            <a:off x="1563212" y="4229025"/>
            <a:ext cx="1133324" cy="2500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ts val="1525"/>
              </a:lnSpc>
            </a:pPr>
            <a:r>
              <a:rPr lang="it-IT" sz="1700" b="1" dirty="0">
                <a:solidFill>
                  <a:srgbClr val="0000FF"/>
                </a:solidFill>
                <a:latin typeface="+mn-lt"/>
              </a:rPr>
              <a:t>acetici</a:t>
            </a:r>
          </a:p>
          <a:p>
            <a:pPr>
              <a:lnSpc>
                <a:spcPts val="1000"/>
              </a:lnSpc>
            </a:pPr>
            <a:endParaRPr lang="it-IT" sz="1700" b="1" dirty="0">
              <a:solidFill>
                <a:srgbClr val="FF0000"/>
              </a:solidFill>
              <a:latin typeface="+mn-lt"/>
            </a:endParaRPr>
          </a:p>
          <a:p>
            <a:pPr>
              <a:lnSpc>
                <a:spcPts val="1388"/>
              </a:lnSpc>
            </a:pPr>
            <a:r>
              <a:rPr lang="it-IT" sz="1700" b="1" dirty="0">
                <a:solidFill>
                  <a:srgbClr val="FF0000"/>
                </a:solidFill>
                <a:latin typeface="+mn-lt"/>
              </a:rPr>
              <a:t>	</a:t>
            </a:r>
            <a:r>
              <a:rPr lang="it-IT" sz="1500" b="1" dirty="0" err="1">
                <a:solidFill>
                  <a:schemeClr val="tx2"/>
                </a:solidFill>
                <a:latin typeface="+mn-lt"/>
              </a:rPr>
              <a:t>Diclofenac</a:t>
            </a: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625"/>
              </a:lnSpc>
            </a:pPr>
            <a:r>
              <a:rPr lang="it-IT" sz="1500" b="1" dirty="0">
                <a:solidFill>
                  <a:schemeClr val="tx2"/>
                </a:solidFill>
                <a:latin typeface="+mn-lt"/>
              </a:rPr>
              <a:t>	</a:t>
            </a:r>
            <a:r>
              <a:rPr lang="it-IT" sz="1500" b="1" dirty="0" err="1">
                <a:solidFill>
                  <a:schemeClr val="tx2"/>
                </a:solidFill>
                <a:latin typeface="+mn-lt"/>
              </a:rPr>
              <a:t>Alclofenac</a:t>
            </a: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563"/>
              </a:lnSpc>
            </a:pPr>
            <a:r>
              <a:rPr lang="it-IT" sz="1500" b="1" dirty="0">
                <a:solidFill>
                  <a:schemeClr val="tx2"/>
                </a:solidFill>
                <a:latin typeface="+mn-lt"/>
              </a:rPr>
              <a:t>	</a:t>
            </a:r>
            <a:r>
              <a:rPr lang="it-IT" sz="1500" b="1" dirty="0" err="1">
                <a:solidFill>
                  <a:schemeClr val="tx2"/>
                </a:solidFill>
                <a:latin typeface="+mn-lt"/>
              </a:rPr>
              <a:t>Fenclofenac</a:t>
            </a: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463"/>
              </a:lnSpc>
            </a:pPr>
            <a:r>
              <a:rPr lang="it-IT" sz="1500" b="1" dirty="0" err="1">
                <a:solidFill>
                  <a:schemeClr val="tx2"/>
                </a:solidFill>
                <a:latin typeface="+mn-lt"/>
              </a:rPr>
              <a:t>Indometacina</a:t>
            </a: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650"/>
              </a:lnSpc>
            </a:pPr>
            <a:r>
              <a:rPr lang="it-IT" sz="1500" b="1" dirty="0" err="1">
                <a:solidFill>
                  <a:schemeClr val="tx2"/>
                </a:solidFill>
                <a:latin typeface="+mn-lt"/>
              </a:rPr>
              <a:t>Sulindac</a:t>
            </a: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588"/>
              </a:lnSpc>
            </a:pPr>
            <a:r>
              <a:rPr lang="it-IT" sz="1500" b="1" dirty="0" err="1">
                <a:solidFill>
                  <a:schemeClr val="tx2"/>
                </a:solidFill>
                <a:latin typeface="+mn-lt"/>
              </a:rPr>
              <a:t>Tolmetin</a:t>
            </a: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563"/>
              </a:lnSpc>
            </a:pPr>
            <a:r>
              <a:rPr lang="it-IT" sz="1500" b="1" dirty="0" err="1">
                <a:solidFill>
                  <a:schemeClr val="tx2"/>
                </a:solidFill>
                <a:latin typeface="+mn-lt"/>
              </a:rPr>
              <a:t>Fentiazac</a:t>
            </a:r>
            <a:endParaRPr lang="it-IT" sz="1500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2834800" y="4219500"/>
            <a:ext cx="1006429" cy="1179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ts val="1525"/>
              </a:lnSpc>
            </a:pPr>
            <a:r>
              <a:rPr lang="it-IT" b="1" dirty="0">
                <a:solidFill>
                  <a:srgbClr val="0000FF"/>
                </a:solidFill>
                <a:latin typeface="+mn-lt"/>
              </a:rPr>
              <a:t>	</a:t>
            </a:r>
            <a:r>
              <a:rPr lang="it-IT" sz="1700" b="1" dirty="0">
                <a:solidFill>
                  <a:srgbClr val="0000FF"/>
                </a:solidFill>
                <a:latin typeface="+mn-lt"/>
              </a:rPr>
              <a:t>propionici</a:t>
            </a:r>
          </a:p>
          <a:p>
            <a:pPr>
              <a:lnSpc>
                <a:spcPts val="1000"/>
              </a:lnSpc>
            </a:pPr>
            <a:endParaRPr lang="it-IT" sz="1700" b="1" dirty="0">
              <a:solidFill>
                <a:srgbClr val="FF0000"/>
              </a:solidFill>
              <a:latin typeface="+mn-lt"/>
            </a:endParaRPr>
          </a:p>
          <a:p>
            <a:pPr>
              <a:lnSpc>
                <a:spcPts val="1513"/>
              </a:lnSpc>
            </a:pPr>
            <a:r>
              <a:rPr lang="it-IT" sz="1500" b="1" dirty="0" err="1">
                <a:solidFill>
                  <a:schemeClr val="tx2"/>
                </a:solidFill>
                <a:latin typeface="+mn-lt"/>
              </a:rPr>
              <a:t>Ibuprofen</a:t>
            </a: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588"/>
              </a:lnSpc>
            </a:pPr>
            <a:r>
              <a:rPr lang="it-IT" sz="1500" b="1" dirty="0">
                <a:solidFill>
                  <a:schemeClr val="tx2"/>
                </a:solidFill>
                <a:latin typeface="+mn-lt"/>
              </a:rPr>
              <a:t>	</a:t>
            </a:r>
            <a:r>
              <a:rPr lang="it-IT" sz="1500" b="1" dirty="0" err="1">
                <a:solidFill>
                  <a:schemeClr val="tx2"/>
                </a:solidFill>
                <a:latin typeface="+mn-lt"/>
              </a:rPr>
              <a:t>Naprossene</a:t>
            </a: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563"/>
              </a:lnSpc>
            </a:pPr>
            <a:r>
              <a:rPr lang="it-IT" sz="1500" b="1" dirty="0">
                <a:solidFill>
                  <a:schemeClr val="tx2"/>
                </a:solidFill>
                <a:latin typeface="+mn-lt"/>
              </a:rPr>
              <a:t>	</a:t>
            </a:r>
            <a:r>
              <a:rPr lang="it-IT" sz="1500" b="1" dirty="0" err="1">
                <a:solidFill>
                  <a:schemeClr val="tx2"/>
                </a:solidFill>
                <a:latin typeface="+mn-lt"/>
              </a:rPr>
              <a:t>Flurbiprofen</a:t>
            </a:r>
            <a:endParaRPr lang="it-IT" sz="1500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29" name="Text Box 27"/>
          <p:cNvSpPr txBox="1">
            <a:spLocks noChangeArrowheads="1"/>
          </p:cNvSpPr>
          <p:nvPr/>
        </p:nvSpPr>
        <p:spPr bwMode="auto">
          <a:xfrm>
            <a:off x="5475784" y="4552478"/>
            <a:ext cx="908903" cy="820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338"/>
              </a:lnSpc>
            </a:pPr>
            <a:r>
              <a:rPr lang="it-IT" sz="1500" b="1" dirty="0" err="1">
                <a:solidFill>
                  <a:schemeClr val="tx2"/>
                </a:solidFill>
              </a:rPr>
              <a:t>Piroxicam</a:t>
            </a: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450"/>
              </a:lnSpc>
            </a:pPr>
            <a:r>
              <a:rPr lang="it-IT" sz="1500" b="1" dirty="0" err="1">
                <a:solidFill>
                  <a:schemeClr val="tx2"/>
                </a:solidFill>
              </a:rPr>
              <a:t>Isoxicam</a:t>
            </a: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000"/>
              </a:lnSpc>
            </a:pPr>
            <a:endParaRPr lang="it-IT" sz="1500" b="1" dirty="0">
              <a:solidFill>
                <a:schemeClr val="tx2"/>
              </a:solidFill>
            </a:endParaRPr>
          </a:p>
          <a:p>
            <a:pPr>
              <a:lnSpc>
                <a:spcPts val="1588"/>
              </a:lnSpc>
            </a:pPr>
            <a:r>
              <a:rPr lang="it-IT" sz="1500" b="1" dirty="0" err="1">
                <a:solidFill>
                  <a:schemeClr val="tx2"/>
                </a:solidFill>
              </a:rPr>
              <a:t>Sudoxicam</a:t>
            </a:r>
            <a:endParaRPr lang="it-IT" sz="15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3215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5445224"/>
            <a:ext cx="7455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Della COX-3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poco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ancora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si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conosce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. Si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è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evidenziato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che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è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inibita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da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analgesici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e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antipiretici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, e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questo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potrebbe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spiegare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perchè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il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paracetamolo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non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possiede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attività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Arial Black"/>
                <a:cs typeface="Arial Black"/>
              </a:rPr>
              <a:t>antiinfiammatoria</a:t>
            </a:r>
            <a:r>
              <a:rPr lang="en-US" dirty="0">
                <a:solidFill>
                  <a:srgbClr val="FF0000"/>
                </a:solidFill>
                <a:latin typeface="Arial Black"/>
                <a:cs typeface="Arial Black"/>
              </a:rPr>
              <a:t>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FF0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772816"/>
            <a:ext cx="7920880" cy="3266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53093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CLASSIFICAZIONE DEI FANS  IN BASE ALL'EFFICACIA CLINICA</a:t>
            </a:r>
            <a:br>
              <a:rPr lang="it-IT" sz="2800" dirty="0"/>
            </a:br>
            <a:endParaRPr lang="en-US" sz="2800" dirty="0"/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1073150" y="1402854"/>
            <a:ext cx="1331469" cy="1117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538"/>
              </a:lnSpc>
            </a:pPr>
            <a:r>
              <a:rPr lang="it-IT" sz="1700" b="1" dirty="0">
                <a:solidFill>
                  <a:srgbClr val="0000FF"/>
                </a:solidFill>
              </a:rPr>
              <a:t>FANS</a:t>
            </a:r>
            <a:r>
              <a:rPr lang="it-IT" sz="1700" b="1" dirty="0">
                <a:solidFill>
                  <a:schemeClr val="accent1"/>
                </a:solidFill>
              </a:rPr>
              <a:t> </a:t>
            </a:r>
            <a:r>
              <a:rPr lang="it-IT" sz="1700" b="1" dirty="0">
                <a:solidFill>
                  <a:srgbClr val="0000FF"/>
                </a:solidFill>
              </a:rPr>
              <a:t>maggiori</a:t>
            </a: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accent1"/>
              </a:solidFill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accent1"/>
              </a:solidFill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accent1"/>
              </a:solidFill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accent1"/>
              </a:solidFill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accent1"/>
              </a:solidFill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accent1"/>
              </a:solidFill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accent1"/>
              </a:solidFill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627784" y="1402854"/>
            <a:ext cx="1262077" cy="1090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500"/>
              </a:lnSpc>
            </a:pPr>
            <a:r>
              <a:rPr lang="it-IT" sz="1700" b="1" dirty="0">
                <a:solidFill>
                  <a:schemeClr val="tx2"/>
                </a:solidFill>
              </a:rPr>
              <a:t>Salicilati</a:t>
            </a:r>
          </a:p>
          <a:p>
            <a:pPr>
              <a:lnSpc>
                <a:spcPts val="1500"/>
              </a:lnSpc>
            </a:pPr>
            <a:endParaRPr lang="it-IT" sz="1700" b="1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it-IT" sz="1700" b="1" dirty="0" err="1">
                <a:solidFill>
                  <a:schemeClr val="tx2"/>
                </a:solidFill>
              </a:rPr>
              <a:t>Pirazolici</a:t>
            </a:r>
            <a:endParaRPr lang="it-IT" sz="1700" b="1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endParaRPr lang="it-IT" sz="1700" b="1" dirty="0">
              <a:solidFill>
                <a:schemeClr val="tx2"/>
              </a:solidFill>
            </a:endParaRPr>
          </a:p>
          <a:p>
            <a:pPr>
              <a:lnSpc>
                <a:spcPts val="1500"/>
              </a:lnSpc>
            </a:pPr>
            <a:r>
              <a:rPr lang="it-IT" sz="1700" b="1" dirty="0" err="1">
                <a:solidFill>
                  <a:schemeClr val="tx2"/>
                </a:solidFill>
              </a:rPr>
              <a:t>Indometacina</a:t>
            </a:r>
            <a:endParaRPr lang="it-IT" sz="1700" b="1" dirty="0">
              <a:solidFill>
                <a:schemeClr val="tx2"/>
              </a:solidFill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tx2"/>
              </a:solidFill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6052155" y="1402854"/>
            <a:ext cx="2771464" cy="1987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tabLst>
                <a:tab pos="50800" algn="l"/>
                <a:tab pos="292100" algn="l"/>
                <a:tab pos="1143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tabLst>
                <a:tab pos="50800" algn="l"/>
                <a:tab pos="292100" algn="l"/>
                <a:tab pos="1143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tabLst>
                <a:tab pos="50800" algn="l"/>
                <a:tab pos="292100" algn="l"/>
                <a:tab pos="1143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tabLst>
                <a:tab pos="50800" algn="l"/>
                <a:tab pos="292100" algn="l"/>
                <a:tab pos="1143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tabLst>
                <a:tab pos="50800" algn="l"/>
                <a:tab pos="292100" algn="l"/>
                <a:tab pos="1143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50800" algn="l"/>
                <a:tab pos="292100" algn="l"/>
                <a:tab pos="1143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50800" algn="l"/>
                <a:tab pos="292100" algn="l"/>
                <a:tab pos="1143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50800" algn="l"/>
                <a:tab pos="292100" algn="l"/>
                <a:tab pos="1143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50800" algn="l"/>
                <a:tab pos="292100" algn="l"/>
                <a:tab pos="11430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ts val="1500"/>
              </a:lnSpc>
            </a:pP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Fenamati</a:t>
            </a: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500"/>
              </a:lnSpc>
            </a:pPr>
            <a:r>
              <a:rPr lang="it-IT" sz="1700" dirty="0">
                <a:solidFill>
                  <a:schemeClr val="tx2"/>
                </a:solidFill>
                <a:latin typeface="+mn-lt"/>
              </a:rPr>
              <a:t>			</a:t>
            </a:r>
          </a:p>
          <a:p>
            <a:pPr>
              <a:lnSpc>
                <a:spcPts val="1500"/>
              </a:lnSpc>
            </a:pPr>
            <a:r>
              <a:rPr lang="it-IT" sz="1700" b="1" dirty="0">
                <a:solidFill>
                  <a:schemeClr val="tx2"/>
                </a:solidFill>
                <a:latin typeface="+mn-lt"/>
              </a:rPr>
              <a:t>Acidi </a:t>
            </a: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aril</a:t>
            </a:r>
            <a:r>
              <a:rPr lang="it-IT" sz="1700" b="1" dirty="0">
                <a:solidFill>
                  <a:schemeClr val="tx2"/>
                </a:solidFill>
                <a:latin typeface="+mn-lt"/>
              </a:rPr>
              <a:t> ed </a:t>
            </a: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eteroarilpropionici</a:t>
            </a: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500"/>
              </a:lnSpc>
            </a:pP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500"/>
              </a:lnSpc>
            </a:pPr>
            <a:r>
              <a:rPr lang="it-IT" sz="1700" b="1" dirty="0">
                <a:solidFill>
                  <a:schemeClr val="tx2"/>
                </a:solidFill>
                <a:latin typeface="+mn-lt"/>
              </a:rPr>
              <a:t>Acidi </a:t>
            </a: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aril</a:t>
            </a:r>
            <a:r>
              <a:rPr lang="it-IT" sz="1700" b="1" dirty="0">
                <a:solidFill>
                  <a:schemeClr val="tx2"/>
                </a:solidFill>
                <a:latin typeface="+mn-lt"/>
              </a:rPr>
              <a:t> ed </a:t>
            </a: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eteroarilacetici</a:t>
            </a: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500"/>
              </a:lnSpc>
            </a:pP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500"/>
              </a:lnSpc>
            </a:pPr>
            <a:r>
              <a:rPr lang="it-IT" sz="1700" b="1" dirty="0">
                <a:solidFill>
                  <a:schemeClr val="tx2"/>
                </a:solidFill>
                <a:latin typeface="+mn-lt"/>
              </a:rPr>
              <a:t>Composti vari</a:t>
            </a: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7" name="Titolo 1"/>
          <p:cNvSpPr txBox="1">
            <a:spLocks/>
          </p:cNvSpPr>
          <p:nvPr/>
        </p:nvSpPr>
        <p:spPr>
          <a:xfrm>
            <a:off x="277688" y="2852936"/>
            <a:ext cx="8686800" cy="838200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sz="2800" dirty="0"/>
              <a:t>CLASSIFICAZIONE DEI FANS IN BASE ALL'EFFICACIA ED ALLA TOLLERABILITA'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4716016" y="1402854"/>
            <a:ext cx="1120167" cy="1117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538"/>
              </a:lnSpc>
            </a:pPr>
            <a:r>
              <a:rPr lang="it-IT" sz="1700" b="1" dirty="0">
                <a:solidFill>
                  <a:srgbClr val="0000FF"/>
                </a:solidFill>
              </a:rPr>
              <a:t>FANS minori</a:t>
            </a: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accent1"/>
              </a:solidFill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accent1"/>
              </a:solidFill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accent1"/>
              </a:solidFill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accent1"/>
              </a:solidFill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accent1"/>
              </a:solidFill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accent1"/>
              </a:solidFill>
            </a:endParaRPr>
          </a:p>
          <a:p>
            <a:pPr>
              <a:lnSpc>
                <a:spcPts val="1000"/>
              </a:lnSpc>
            </a:pPr>
            <a:endParaRPr lang="it-IT" sz="1700" b="1" dirty="0">
              <a:solidFill>
                <a:schemeClr val="accent1"/>
              </a:solidFill>
            </a:endParaRPr>
          </a:p>
        </p:txBody>
      </p:sp>
      <p:sp>
        <p:nvSpPr>
          <p:cNvPr id="9" name="Freeform 2"/>
          <p:cNvSpPr>
            <a:spLocks/>
          </p:cNvSpPr>
          <p:nvPr/>
        </p:nvSpPr>
        <p:spPr bwMode="auto">
          <a:xfrm>
            <a:off x="4329559" y="6525344"/>
            <a:ext cx="98425" cy="188913"/>
          </a:xfrm>
          <a:custGeom>
            <a:avLst/>
            <a:gdLst>
              <a:gd name="T0" fmla="*/ 32 w 62"/>
              <a:gd name="T1" fmla="*/ 119 h 119"/>
              <a:gd name="T2" fmla="*/ 0 w 62"/>
              <a:gd name="T3" fmla="*/ 0 h 119"/>
              <a:gd name="T4" fmla="*/ 32 w 62"/>
              <a:gd name="T5" fmla="*/ 15 h 119"/>
              <a:gd name="T6" fmla="*/ 62 w 62"/>
              <a:gd name="T7" fmla="*/ 0 h 119"/>
              <a:gd name="T8" fmla="*/ 32 w 62"/>
              <a:gd name="T9" fmla="*/ 119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2" h="119">
                <a:moveTo>
                  <a:pt x="32" y="119"/>
                </a:moveTo>
                <a:lnTo>
                  <a:pt x="0" y="0"/>
                </a:lnTo>
                <a:lnTo>
                  <a:pt x="32" y="15"/>
                </a:lnTo>
                <a:lnTo>
                  <a:pt x="62" y="0"/>
                </a:lnTo>
                <a:lnTo>
                  <a:pt x="32" y="119"/>
                </a:lnTo>
                <a:close/>
              </a:path>
            </a:pathLst>
          </a:custGeom>
          <a:solidFill>
            <a:srgbClr val="FFC000"/>
          </a:solidFill>
          <a:ln w="12700" cap="flat">
            <a:solidFill>
              <a:schemeClr val="accent6">
                <a:lumMod val="5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chemeClr val="accent1"/>
              </a:solidFill>
            </a:endParaRPr>
          </a:p>
        </p:txBody>
      </p:sp>
      <p:sp>
        <p:nvSpPr>
          <p:cNvPr id="10" name="Line 3"/>
          <p:cNvSpPr>
            <a:spLocks noChangeShapeType="1"/>
          </p:cNvSpPr>
          <p:nvPr/>
        </p:nvSpPr>
        <p:spPr bwMode="auto">
          <a:xfrm>
            <a:off x="4377977" y="4133850"/>
            <a:ext cx="1588" cy="2357437"/>
          </a:xfrm>
          <a:prstGeom prst="line">
            <a:avLst/>
          </a:prstGeom>
          <a:noFill/>
          <a:ln w="0">
            <a:solidFill>
              <a:srgbClr val="603B14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 rot="16200000">
            <a:off x="3770630" y="4802890"/>
            <a:ext cx="1128896" cy="833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7388"/>
              </a:lnSpc>
            </a:pPr>
            <a:r>
              <a:rPr lang="it-IT" sz="1700" b="1" dirty="0">
                <a:solidFill>
                  <a:srgbClr val="0000FF"/>
                </a:solidFill>
              </a:rPr>
              <a:t>decrescente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2430948" y="3797300"/>
            <a:ext cx="1423916" cy="2859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tabLst>
                <a:tab pos="25400" algn="l"/>
                <a:tab pos="139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tabLst>
                <a:tab pos="25400" algn="l"/>
                <a:tab pos="139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tabLst>
                <a:tab pos="25400" algn="l"/>
                <a:tab pos="139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tabLst>
                <a:tab pos="25400" algn="l"/>
                <a:tab pos="139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tabLst>
                <a:tab pos="25400" algn="l"/>
                <a:tab pos="139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  <a:tab pos="139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  <a:tab pos="139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  <a:tab pos="139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  <a:tab pos="1397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lnSpc>
                <a:spcPts val="1538"/>
              </a:lnSpc>
            </a:pPr>
            <a:r>
              <a:rPr lang="it-IT" sz="1700" dirty="0">
                <a:solidFill>
                  <a:srgbClr val="0000FF"/>
                </a:solidFill>
                <a:latin typeface="+mn-lt"/>
              </a:rPr>
              <a:t>		</a:t>
            </a:r>
            <a:r>
              <a:rPr lang="it-IT" sz="1700" b="1" dirty="0">
                <a:solidFill>
                  <a:srgbClr val="0000FF"/>
                </a:solidFill>
                <a:latin typeface="+mn-lt"/>
              </a:rPr>
              <a:t>EFFICACIA</a:t>
            </a:r>
          </a:p>
          <a:p>
            <a:pPr algn="ctr">
              <a:lnSpc>
                <a:spcPts val="1000"/>
              </a:lnSpc>
            </a:pPr>
            <a:endParaRPr lang="it-IT" sz="1700" b="1" dirty="0">
              <a:solidFill>
                <a:srgbClr val="FF0000"/>
              </a:solidFill>
              <a:latin typeface="+mn-lt"/>
            </a:endParaRPr>
          </a:p>
          <a:p>
            <a:pPr algn="ctr">
              <a:lnSpc>
                <a:spcPts val="1838"/>
              </a:lnSpc>
            </a:pP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Pirazolici</a:t>
            </a: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1963"/>
              </a:lnSpc>
            </a:pPr>
            <a:r>
              <a:rPr lang="it-IT" sz="1700" b="1" dirty="0">
                <a:solidFill>
                  <a:schemeClr val="tx2"/>
                </a:solidFill>
                <a:latin typeface="+mn-lt"/>
              </a:rPr>
              <a:t>(</a:t>
            </a: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Fenilbutazone</a:t>
            </a:r>
            <a:r>
              <a:rPr lang="it-IT" sz="1700" b="1" dirty="0">
                <a:solidFill>
                  <a:schemeClr val="tx2"/>
                </a:solidFill>
                <a:latin typeface="+mn-lt"/>
              </a:rPr>
              <a:t>)</a:t>
            </a:r>
          </a:p>
          <a:p>
            <a:pPr algn="ctr">
              <a:lnSpc>
                <a:spcPts val="2025"/>
              </a:lnSpc>
            </a:pP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Indolici</a:t>
            </a: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1963"/>
              </a:lnSpc>
            </a:pPr>
            <a:r>
              <a:rPr lang="it-IT" sz="1700" b="1" dirty="0">
                <a:solidFill>
                  <a:schemeClr val="tx2"/>
                </a:solidFill>
                <a:latin typeface="+mn-lt"/>
              </a:rPr>
              <a:t>(</a:t>
            </a: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Indometacina</a:t>
            </a:r>
            <a:r>
              <a:rPr lang="it-IT" sz="1700" b="1" dirty="0">
                <a:solidFill>
                  <a:schemeClr val="tx2"/>
                </a:solidFill>
                <a:latin typeface="+mn-lt"/>
              </a:rPr>
              <a:t>)</a:t>
            </a:r>
          </a:p>
          <a:p>
            <a:pPr algn="ctr">
              <a:lnSpc>
                <a:spcPts val="2125"/>
              </a:lnSpc>
            </a:pPr>
            <a:r>
              <a:rPr lang="it-IT" sz="1700" b="1" dirty="0">
                <a:solidFill>
                  <a:schemeClr val="tx2"/>
                </a:solidFill>
                <a:latin typeface="+mn-lt"/>
              </a:rPr>
              <a:t>Salicilici</a:t>
            </a:r>
          </a:p>
          <a:p>
            <a:pPr algn="ctr">
              <a:lnSpc>
                <a:spcPts val="1963"/>
              </a:lnSpc>
            </a:pPr>
            <a:r>
              <a:rPr lang="it-IT" sz="1700" b="1" dirty="0">
                <a:solidFill>
                  <a:schemeClr val="tx2"/>
                </a:solidFill>
                <a:latin typeface="+mn-lt"/>
              </a:rPr>
              <a:t>(Aspirina)</a:t>
            </a:r>
          </a:p>
          <a:p>
            <a:pPr algn="ctr">
              <a:lnSpc>
                <a:spcPts val="2275"/>
              </a:lnSpc>
            </a:pPr>
            <a:r>
              <a:rPr lang="it-IT" sz="1700" b="1" dirty="0">
                <a:solidFill>
                  <a:schemeClr val="tx2"/>
                </a:solidFill>
                <a:latin typeface="+mn-lt"/>
              </a:rPr>
              <a:t>	</a:t>
            </a: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Arilpropionici</a:t>
            </a: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1000"/>
              </a:lnSpc>
            </a:pP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1775"/>
              </a:lnSpc>
            </a:pPr>
            <a:r>
              <a:rPr lang="it-IT" sz="1700" b="1" dirty="0">
                <a:solidFill>
                  <a:schemeClr val="tx2"/>
                </a:solidFill>
                <a:latin typeface="+mn-lt"/>
              </a:rPr>
              <a:t>	</a:t>
            </a: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Arilacetici</a:t>
            </a: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1000"/>
              </a:lnSpc>
            </a:pP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1750"/>
              </a:lnSpc>
            </a:pP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Fenamati</a:t>
            </a:r>
            <a:endParaRPr lang="it-IT" sz="1700" b="1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5274950" y="3795712"/>
            <a:ext cx="1410643" cy="2830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tabLst>
                <a:tab pos="279400" algn="l"/>
                <a:tab pos="292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tabLst>
                <a:tab pos="279400" algn="l"/>
                <a:tab pos="292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tabLst>
                <a:tab pos="279400" algn="l"/>
                <a:tab pos="292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tabLst>
                <a:tab pos="279400" algn="l"/>
                <a:tab pos="292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tabLst>
                <a:tab pos="279400" algn="l"/>
                <a:tab pos="292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79400" algn="l"/>
                <a:tab pos="292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79400" algn="l"/>
                <a:tab pos="292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79400" algn="l"/>
                <a:tab pos="292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79400" algn="l"/>
                <a:tab pos="292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lnSpc>
                <a:spcPts val="1538"/>
              </a:lnSpc>
            </a:pPr>
            <a:r>
              <a:rPr lang="it-IT" sz="1700" b="1" dirty="0">
                <a:solidFill>
                  <a:srgbClr val="0000FF"/>
                </a:solidFill>
                <a:latin typeface="+mn-lt"/>
              </a:rPr>
              <a:t>TOLLERABILITÀ</a:t>
            </a:r>
          </a:p>
          <a:p>
            <a:pPr algn="ctr">
              <a:lnSpc>
                <a:spcPts val="1000"/>
              </a:lnSpc>
            </a:pPr>
            <a:endParaRPr lang="it-IT" sz="1700" b="1" dirty="0">
              <a:solidFill>
                <a:srgbClr val="FF0000"/>
              </a:solidFill>
              <a:latin typeface="+mn-lt"/>
            </a:endParaRPr>
          </a:p>
          <a:p>
            <a:pPr algn="ctr">
              <a:lnSpc>
                <a:spcPts val="1875"/>
              </a:lnSpc>
            </a:pP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Arilpropionici</a:t>
            </a: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1000"/>
              </a:lnSpc>
            </a:pP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1000"/>
              </a:lnSpc>
            </a:pP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1963"/>
              </a:lnSpc>
            </a:pP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Arilacetici</a:t>
            </a: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1000"/>
              </a:lnSpc>
            </a:pP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1000"/>
              </a:lnSpc>
            </a:pP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2100"/>
              </a:lnSpc>
            </a:pP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Fenamati</a:t>
            </a: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1000"/>
              </a:lnSpc>
            </a:pP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2250"/>
              </a:lnSpc>
            </a:pP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Indolici</a:t>
            </a: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1775"/>
              </a:lnSpc>
            </a:pP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1775"/>
              </a:lnSpc>
            </a:pPr>
            <a:r>
              <a:rPr lang="it-IT" sz="1700" b="1" dirty="0">
                <a:solidFill>
                  <a:schemeClr val="tx2"/>
                </a:solidFill>
                <a:latin typeface="+mn-lt"/>
              </a:rPr>
              <a:t>Salicilici</a:t>
            </a:r>
          </a:p>
          <a:p>
            <a:pPr algn="ctr">
              <a:lnSpc>
                <a:spcPts val="1000"/>
              </a:lnSpc>
            </a:pPr>
            <a:endParaRPr lang="it-IT" sz="1700" b="1" dirty="0">
              <a:solidFill>
                <a:schemeClr val="tx2"/>
              </a:solidFill>
              <a:latin typeface="+mn-lt"/>
            </a:endParaRPr>
          </a:p>
          <a:p>
            <a:pPr algn="ctr">
              <a:lnSpc>
                <a:spcPts val="1750"/>
              </a:lnSpc>
            </a:pPr>
            <a:r>
              <a:rPr lang="it-IT" sz="1700" b="1" dirty="0" err="1">
                <a:solidFill>
                  <a:schemeClr val="tx2"/>
                </a:solidFill>
                <a:latin typeface="+mn-lt"/>
              </a:rPr>
              <a:t>Pirazolici</a:t>
            </a:r>
            <a:endParaRPr lang="it-IT" sz="1700" b="1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376930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arrotondato 4"/>
          <p:cNvSpPr/>
          <p:nvPr/>
        </p:nvSpPr>
        <p:spPr>
          <a:xfrm>
            <a:off x="142875" y="1166068"/>
            <a:ext cx="4429125" cy="503237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it-IT" dirty="0"/>
              <a:t>Gastropatia da FANS non COX selettivi</a:t>
            </a:r>
            <a:endParaRPr lang="en-US" dirty="0"/>
          </a:p>
        </p:txBody>
      </p:sp>
      <p:sp>
        <p:nvSpPr>
          <p:cNvPr id="4" name="Rettangolo arrotondato 3"/>
          <p:cNvSpPr/>
          <p:nvPr/>
        </p:nvSpPr>
        <p:spPr>
          <a:xfrm>
            <a:off x="142875" y="3799730"/>
            <a:ext cx="1457325" cy="504825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Rettangolo arrotondato 5"/>
          <p:cNvSpPr/>
          <p:nvPr/>
        </p:nvSpPr>
        <p:spPr>
          <a:xfrm>
            <a:off x="71438" y="4590305"/>
            <a:ext cx="3429000" cy="2143125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7" name="Ovale 6"/>
          <p:cNvSpPr/>
          <p:nvPr/>
        </p:nvSpPr>
        <p:spPr>
          <a:xfrm>
            <a:off x="5857875" y="1809005"/>
            <a:ext cx="1714500" cy="1500188"/>
          </a:xfrm>
          <a:prstGeom prst="ellipse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285720" y="1808986"/>
            <a:ext cx="1714512" cy="1500198"/>
          </a:xfrm>
          <a:prstGeom prst="ellips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9" name="CasellaDiTesto 4"/>
          <p:cNvSpPr txBox="1">
            <a:spLocks noChangeArrowheads="1"/>
          </p:cNvSpPr>
          <p:nvPr/>
        </p:nvSpPr>
        <p:spPr bwMode="auto">
          <a:xfrm>
            <a:off x="142875" y="1194643"/>
            <a:ext cx="44291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2400" b="1" dirty="0">
                <a:solidFill>
                  <a:schemeClr val="tx2"/>
                </a:solidFill>
                <a:latin typeface="+mn-lt"/>
              </a:rPr>
              <a:t>Meccanismo “</a:t>
            </a:r>
            <a:r>
              <a:rPr lang="it-IT" sz="2400" b="1" i="1" dirty="0">
                <a:solidFill>
                  <a:schemeClr val="tx2"/>
                </a:solidFill>
                <a:latin typeface="+mn-lt"/>
              </a:rPr>
              <a:t>del doppio danno</a:t>
            </a:r>
            <a:r>
              <a:rPr lang="it-IT" sz="2400" b="1" dirty="0">
                <a:solidFill>
                  <a:schemeClr val="tx2"/>
                </a:solidFill>
                <a:latin typeface="+mn-lt"/>
              </a:rPr>
              <a:t>”</a:t>
            </a:r>
          </a:p>
        </p:txBody>
      </p:sp>
      <p:sp>
        <p:nvSpPr>
          <p:cNvPr id="10" name="Rettangolo 6"/>
          <p:cNvSpPr>
            <a:spLocks noChangeArrowheads="1"/>
          </p:cNvSpPr>
          <p:nvPr/>
        </p:nvSpPr>
        <p:spPr bwMode="auto">
          <a:xfrm>
            <a:off x="714375" y="2166193"/>
            <a:ext cx="841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sz="2000" b="1"/>
              <a:t>FANS</a:t>
            </a:r>
          </a:p>
          <a:p>
            <a:pPr algn="ctr"/>
            <a:r>
              <a:rPr lang="it-IT" sz="2000" b="1"/>
              <a:t>(acidi)</a:t>
            </a:r>
            <a:endParaRPr lang="it-IT" sz="2000"/>
          </a:p>
        </p:txBody>
      </p:sp>
      <p:sp>
        <p:nvSpPr>
          <p:cNvPr id="11" name="Rettangolo 7"/>
          <p:cNvSpPr>
            <a:spLocks noChangeArrowheads="1"/>
          </p:cNvSpPr>
          <p:nvPr/>
        </p:nvSpPr>
        <p:spPr bwMode="auto">
          <a:xfrm>
            <a:off x="2640294" y="1951880"/>
            <a:ext cx="2515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b="1"/>
              <a:t>Lesione primaria</a:t>
            </a:r>
          </a:p>
          <a:p>
            <a:pPr algn="ctr"/>
            <a:r>
              <a:rPr lang="it-IT" b="1"/>
              <a:t>(danno diretto da acido)</a:t>
            </a:r>
            <a:endParaRPr lang="it-IT"/>
          </a:p>
        </p:txBody>
      </p:sp>
      <p:sp>
        <p:nvSpPr>
          <p:cNvPr id="12" name="Rettangolo 8"/>
          <p:cNvSpPr>
            <a:spLocks noChangeArrowheads="1"/>
          </p:cNvSpPr>
          <p:nvPr/>
        </p:nvSpPr>
        <p:spPr bwMode="auto">
          <a:xfrm>
            <a:off x="2620823" y="2809130"/>
            <a:ext cx="253710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b="1"/>
              <a:t>Lesione secondaria</a:t>
            </a:r>
          </a:p>
          <a:p>
            <a:pPr algn="ctr"/>
            <a:r>
              <a:rPr lang="it-IT" b="1"/>
              <a:t>(Inibizione sintesi PGE2)</a:t>
            </a:r>
            <a:endParaRPr lang="it-IT"/>
          </a:p>
        </p:txBody>
      </p:sp>
      <p:sp>
        <p:nvSpPr>
          <p:cNvPr id="13" name="Rettangolo 9"/>
          <p:cNvSpPr>
            <a:spLocks noChangeArrowheads="1"/>
          </p:cNvSpPr>
          <p:nvPr/>
        </p:nvSpPr>
        <p:spPr bwMode="auto">
          <a:xfrm>
            <a:off x="6143625" y="2237630"/>
            <a:ext cx="11604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it-IT" sz="2000" b="1"/>
              <a:t>danno gastrico</a:t>
            </a:r>
            <a:endParaRPr lang="it-IT" sz="2000"/>
          </a:p>
        </p:txBody>
      </p:sp>
      <p:sp>
        <p:nvSpPr>
          <p:cNvPr id="14" name="CasellaDiTesto 4"/>
          <p:cNvSpPr txBox="1">
            <a:spLocks noChangeArrowheads="1"/>
          </p:cNvSpPr>
          <p:nvPr/>
        </p:nvSpPr>
        <p:spPr bwMode="auto">
          <a:xfrm>
            <a:off x="3643313" y="4661743"/>
            <a:ext cx="5286375" cy="207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lnSpc>
                <a:spcPts val="2500"/>
              </a:lnSpc>
              <a:spcBef>
                <a:spcPts val="1000"/>
              </a:spcBef>
            </a:pPr>
            <a:r>
              <a:rPr lang="it-IT" b="1">
                <a:latin typeface="+mn-lt"/>
              </a:rPr>
              <a:t>Analogo sintetico PGE</a:t>
            </a:r>
          </a:p>
          <a:p>
            <a:pPr algn="ctr" eaLnBrk="1" hangingPunct="1">
              <a:lnSpc>
                <a:spcPts val="2500"/>
              </a:lnSpc>
              <a:spcBef>
                <a:spcPts val="1000"/>
              </a:spcBef>
            </a:pPr>
            <a:r>
              <a:rPr lang="it-IT" b="1">
                <a:latin typeface="+mn-lt"/>
              </a:rPr>
              <a:t>Proprietà antisecretive e citoprotettive</a:t>
            </a:r>
          </a:p>
          <a:p>
            <a:pPr algn="ctr" eaLnBrk="1" hangingPunct="1">
              <a:lnSpc>
                <a:spcPts val="2500"/>
              </a:lnSpc>
              <a:spcBef>
                <a:spcPts val="1000"/>
              </a:spcBef>
            </a:pPr>
            <a:r>
              <a:rPr lang="it-IT" b="1">
                <a:latin typeface="+mn-lt"/>
              </a:rPr>
              <a:t>Può prevenire le ulcere associate a FANS (in commercio le combinazioni)</a:t>
            </a:r>
          </a:p>
          <a:p>
            <a:pPr algn="ctr" eaLnBrk="1" hangingPunct="1">
              <a:lnSpc>
                <a:spcPts val="2500"/>
              </a:lnSpc>
              <a:spcBef>
                <a:spcPts val="1000"/>
              </a:spcBef>
            </a:pPr>
            <a:r>
              <a:rPr lang="it-IT" b="1">
                <a:latin typeface="+mn-lt"/>
              </a:rPr>
              <a:t>Usato anche per indurre aborto o travaglio</a:t>
            </a:r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auto">
          <a:xfrm>
            <a:off x="217921" y="3804493"/>
            <a:ext cx="13548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sz="2400" b="1" dirty="0">
                <a:solidFill>
                  <a:schemeClr val="tx2"/>
                </a:solidFill>
              </a:rPr>
              <a:t>Soluzioni</a:t>
            </a:r>
            <a:endParaRPr lang="it-IT" sz="2000" b="1" dirty="0">
              <a:solidFill>
                <a:schemeClr val="tx2"/>
              </a:solidFill>
            </a:endParaRPr>
          </a:p>
        </p:txBody>
      </p:sp>
      <p:pic>
        <p:nvPicPr>
          <p:cNvPr id="16" name="Picture 2" descr="Image:Misoprostol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590305"/>
            <a:ext cx="3071813" cy="167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ttangolo 16"/>
          <p:cNvSpPr>
            <a:spLocks noChangeArrowheads="1"/>
          </p:cNvSpPr>
          <p:nvPr/>
        </p:nvSpPr>
        <p:spPr bwMode="auto">
          <a:xfrm>
            <a:off x="214313" y="6304805"/>
            <a:ext cx="2286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it-IT" b="1" dirty="0" err="1">
                <a:solidFill>
                  <a:srgbClr val="800000"/>
                </a:solidFill>
              </a:rPr>
              <a:t>Misoprostolo</a:t>
            </a:r>
            <a:r>
              <a:rPr lang="it-IT" sz="2000" b="1" dirty="0">
                <a:solidFill>
                  <a:srgbClr val="800000"/>
                </a:solidFill>
              </a:rPr>
              <a:t> </a:t>
            </a:r>
            <a:r>
              <a:rPr lang="it-IT" sz="2000" i="1" dirty="0" err="1">
                <a:solidFill>
                  <a:srgbClr val="800000"/>
                </a:solidFill>
              </a:rPr>
              <a:t>Cytotec</a:t>
            </a:r>
            <a:r>
              <a:rPr lang="it-IT" sz="2000" b="1" dirty="0">
                <a:solidFill>
                  <a:srgbClr val="800000"/>
                </a:solidFill>
              </a:rPr>
              <a:t> </a:t>
            </a:r>
            <a:endParaRPr lang="it-IT" dirty="0"/>
          </a:p>
        </p:txBody>
      </p:sp>
      <p:sp>
        <p:nvSpPr>
          <p:cNvPr id="18" name="Freccia a destra 17"/>
          <p:cNvSpPr/>
          <p:nvPr/>
        </p:nvSpPr>
        <p:spPr>
          <a:xfrm>
            <a:off x="2285984" y="2094738"/>
            <a:ext cx="285752" cy="428628"/>
          </a:xfrm>
          <a:prstGeom prst="rightArrow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9" name="Freccia a destra 18"/>
          <p:cNvSpPr/>
          <p:nvPr/>
        </p:nvSpPr>
        <p:spPr>
          <a:xfrm>
            <a:off x="2285984" y="2880556"/>
            <a:ext cx="285752" cy="428628"/>
          </a:xfrm>
          <a:prstGeom prst="rightArrow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0" name="Freccia a destra 19"/>
          <p:cNvSpPr/>
          <p:nvPr/>
        </p:nvSpPr>
        <p:spPr>
          <a:xfrm>
            <a:off x="5214938" y="2094755"/>
            <a:ext cx="285750" cy="428625"/>
          </a:xfrm>
          <a:prstGeom prst="rightArrow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1" name="Freccia a destra 20"/>
          <p:cNvSpPr/>
          <p:nvPr/>
        </p:nvSpPr>
        <p:spPr>
          <a:xfrm>
            <a:off x="5214938" y="2880568"/>
            <a:ext cx="285750" cy="428625"/>
          </a:xfrm>
          <a:prstGeom prst="rightArrow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4" name="Ovale 23"/>
          <p:cNvSpPr/>
          <p:nvPr/>
        </p:nvSpPr>
        <p:spPr>
          <a:xfrm>
            <a:off x="1214438" y="5169743"/>
            <a:ext cx="642937" cy="50006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5" name="Ovale 24"/>
          <p:cNvSpPr/>
          <p:nvPr/>
        </p:nvSpPr>
        <p:spPr>
          <a:xfrm>
            <a:off x="2357438" y="4526805"/>
            <a:ext cx="857250" cy="85725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6" name="Ovale 25"/>
          <p:cNvSpPr/>
          <p:nvPr/>
        </p:nvSpPr>
        <p:spPr>
          <a:xfrm>
            <a:off x="1857375" y="5241180"/>
            <a:ext cx="571500" cy="500063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67261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Analgesici antipiretici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it-IT" sz="2400" dirty="0"/>
              <a:t>Agenti con azione antipiretica e analgesica, ma NON antiinfiammatoria</a:t>
            </a:r>
          </a:p>
          <a:p>
            <a:pPr marL="0" indent="0" algn="ctr">
              <a:buNone/>
            </a:pPr>
            <a:endParaRPr lang="it-IT" sz="2400" dirty="0"/>
          </a:p>
          <a:p>
            <a:pPr marL="0" indent="0" algn="ctr">
              <a:buNone/>
            </a:pPr>
            <a:r>
              <a:rPr lang="it-IT" sz="2400" dirty="0"/>
              <a:t>Azione antipiretica dovuta all’attività sul centro </a:t>
            </a:r>
            <a:r>
              <a:rPr lang="it-IT" sz="2400" dirty="0" err="1"/>
              <a:t>termoregolatorio</a:t>
            </a:r>
            <a:r>
              <a:rPr lang="it-IT" sz="2400" dirty="0"/>
              <a:t> ipotalamico ma anche ad una azione periferica</a:t>
            </a:r>
          </a:p>
          <a:p>
            <a:pPr marL="0" indent="0" algn="ctr">
              <a:buNone/>
            </a:pPr>
            <a:endParaRPr lang="it-IT" dirty="0"/>
          </a:p>
          <a:p>
            <a:endParaRPr lang="en-US" dirty="0"/>
          </a:p>
        </p:txBody>
      </p:sp>
      <p:sp>
        <p:nvSpPr>
          <p:cNvPr id="4" name="Oval 9"/>
          <p:cNvSpPr>
            <a:spLocks noChangeArrowheads="1"/>
          </p:cNvSpPr>
          <p:nvPr/>
        </p:nvSpPr>
        <p:spPr bwMode="auto">
          <a:xfrm>
            <a:off x="990600" y="4495800"/>
            <a:ext cx="1600200" cy="685800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it-IT"/>
              <a:t>stimolo</a:t>
            </a:r>
          </a:p>
        </p:txBody>
      </p:sp>
      <p:sp>
        <p:nvSpPr>
          <p:cNvPr id="5" name="Oval 10"/>
          <p:cNvSpPr>
            <a:spLocks noChangeArrowheads="1"/>
          </p:cNvSpPr>
          <p:nvPr/>
        </p:nvSpPr>
        <p:spPr bwMode="auto">
          <a:xfrm>
            <a:off x="3581400" y="4572000"/>
            <a:ext cx="1600200" cy="685800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it-IT"/>
              <a:t>Cellule</a:t>
            </a:r>
          </a:p>
          <a:p>
            <a:pPr algn="ctr"/>
            <a:r>
              <a:rPr lang="it-IT"/>
              <a:t>attivate </a:t>
            </a:r>
          </a:p>
        </p:txBody>
      </p:sp>
      <p:sp>
        <p:nvSpPr>
          <p:cNvPr id="6" name="AutoShape 11"/>
          <p:cNvSpPr>
            <a:spLocks noChangeArrowheads="1"/>
          </p:cNvSpPr>
          <p:nvPr/>
        </p:nvSpPr>
        <p:spPr bwMode="auto">
          <a:xfrm>
            <a:off x="2667000" y="4800600"/>
            <a:ext cx="762000" cy="152400"/>
          </a:xfrm>
          <a:prstGeom prst="rightArrow">
            <a:avLst>
              <a:gd name="adj1" fmla="val 50000"/>
              <a:gd name="adj2" fmla="val 125000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" name="AutoShape 12"/>
          <p:cNvSpPr>
            <a:spLocks noChangeArrowheads="1"/>
          </p:cNvSpPr>
          <p:nvPr/>
        </p:nvSpPr>
        <p:spPr bwMode="auto">
          <a:xfrm>
            <a:off x="5410200" y="4876800"/>
            <a:ext cx="762000" cy="152400"/>
          </a:xfrm>
          <a:prstGeom prst="rightArrow">
            <a:avLst>
              <a:gd name="adj1" fmla="val 50000"/>
              <a:gd name="adj2" fmla="val 125000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grpSp>
        <p:nvGrpSpPr>
          <p:cNvPr id="8" name="Group 13"/>
          <p:cNvGrpSpPr>
            <a:grpSpLocks/>
          </p:cNvGrpSpPr>
          <p:nvPr/>
        </p:nvGrpSpPr>
        <p:grpSpPr bwMode="auto">
          <a:xfrm>
            <a:off x="6324600" y="4419600"/>
            <a:ext cx="2209800" cy="990600"/>
            <a:chOff x="3984" y="2784"/>
            <a:chExt cx="1392" cy="624"/>
          </a:xfrm>
        </p:grpSpPr>
        <p:sp>
          <p:nvSpPr>
            <p:cNvPr id="9" name="Oval 14"/>
            <p:cNvSpPr>
              <a:spLocks noChangeArrowheads="1"/>
            </p:cNvSpPr>
            <p:nvPr/>
          </p:nvSpPr>
          <p:spPr bwMode="auto">
            <a:xfrm>
              <a:off x="3984" y="2784"/>
              <a:ext cx="1392" cy="624"/>
            </a:xfrm>
            <a:prstGeom prst="ellipse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10" name="Rectangle 15"/>
            <p:cNvSpPr>
              <a:spLocks noChangeArrowheads="1"/>
            </p:cNvSpPr>
            <p:nvPr/>
          </p:nvSpPr>
          <p:spPr bwMode="auto">
            <a:xfrm>
              <a:off x="4063" y="2926"/>
              <a:ext cx="1259" cy="407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>
              <a:spAutoFit/>
            </a:bodyPr>
            <a:lstStyle/>
            <a:p>
              <a:pPr algn="ctr"/>
              <a:r>
                <a:rPr lang="it-IT"/>
                <a:t>Pirogeni leucocitici</a:t>
              </a:r>
            </a:p>
            <a:p>
              <a:pPr algn="ctr"/>
              <a:r>
                <a:rPr lang="it-IT"/>
                <a:t>endogeni</a:t>
              </a:r>
            </a:p>
          </p:txBody>
        </p:sp>
      </p:grpSp>
      <p:sp>
        <p:nvSpPr>
          <p:cNvPr id="11" name="AutoShape 16"/>
          <p:cNvSpPr>
            <a:spLocks noChangeArrowheads="1"/>
          </p:cNvSpPr>
          <p:nvPr/>
        </p:nvSpPr>
        <p:spPr bwMode="auto">
          <a:xfrm>
            <a:off x="3429000" y="5715000"/>
            <a:ext cx="1905000" cy="685800"/>
          </a:xfrm>
          <a:prstGeom prst="roundRect">
            <a:avLst>
              <a:gd name="adj" fmla="val 16667"/>
            </a:avLst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it-IT"/>
              <a:t>Antipiretici</a:t>
            </a:r>
          </a:p>
        </p:txBody>
      </p:sp>
      <p:grpSp>
        <p:nvGrpSpPr>
          <p:cNvPr id="12" name="Group 17"/>
          <p:cNvGrpSpPr>
            <a:grpSpLocks/>
          </p:cNvGrpSpPr>
          <p:nvPr/>
        </p:nvGrpSpPr>
        <p:grpSpPr bwMode="auto">
          <a:xfrm>
            <a:off x="2209800" y="5257800"/>
            <a:ext cx="1143000" cy="914400"/>
            <a:chOff x="1392" y="3312"/>
            <a:chExt cx="720" cy="576"/>
          </a:xfrm>
        </p:grpSpPr>
        <p:sp>
          <p:nvSpPr>
            <p:cNvPr id="13" name="AutoShape 18"/>
            <p:cNvSpPr>
              <a:spLocks noChangeArrowheads="1"/>
            </p:cNvSpPr>
            <p:nvPr/>
          </p:nvSpPr>
          <p:spPr bwMode="auto">
            <a:xfrm rot="5400000" flipH="1" flipV="1">
              <a:off x="1584" y="3360"/>
              <a:ext cx="576" cy="480"/>
            </a:xfrm>
            <a:custGeom>
              <a:avLst/>
              <a:gdLst>
                <a:gd name="G0" fmla="+- 15126 0 0"/>
                <a:gd name="G1" fmla="+- 2912 0 0"/>
                <a:gd name="G2" fmla="+- 12158 0 2912"/>
                <a:gd name="G3" fmla="+- G2 0 2912"/>
                <a:gd name="G4" fmla="*/ G3 32768 32059"/>
                <a:gd name="G5" fmla="*/ G4 1 2"/>
                <a:gd name="G6" fmla="+- 21600 0 15126"/>
                <a:gd name="G7" fmla="*/ G6 2912 6079"/>
                <a:gd name="G8" fmla="+- G7 15126 0"/>
                <a:gd name="T0" fmla="*/ 15126 w 21600"/>
                <a:gd name="T1" fmla="*/ 0 h 21600"/>
                <a:gd name="T2" fmla="*/ 15126 w 21600"/>
                <a:gd name="T3" fmla="*/ 12158 h 21600"/>
                <a:gd name="T4" fmla="*/ 3237 w 21600"/>
                <a:gd name="T5" fmla="*/ 21600 h 21600"/>
                <a:gd name="T6" fmla="*/ 21600 w 21600"/>
                <a:gd name="T7" fmla="*/ 6079 h 21600"/>
                <a:gd name="T8" fmla="*/ 17694720 60000 65536"/>
                <a:gd name="T9" fmla="*/ 5898240 60000 65536"/>
                <a:gd name="T10" fmla="*/ 5898240 60000 65536"/>
                <a:gd name="T11" fmla="*/ 0 60000 65536"/>
                <a:gd name="T12" fmla="*/ 12427 w 21600"/>
                <a:gd name="T13" fmla="*/ G1 h 21600"/>
                <a:gd name="T14" fmla="*/ G8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1600" y="6079"/>
                  </a:moveTo>
                  <a:lnTo>
                    <a:pt x="15126" y="0"/>
                  </a:lnTo>
                  <a:lnTo>
                    <a:pt x="15126" y="2912"/>
                  </a:lnTo>
                  <a:lnTo>
                    <a:pt x="12427" y="2912"/>
                  </a:lnTo>
                  <a:cubicBezTo>
                    <a:pt x="5564" y="2912"/>
                    <a:pt x="0" y="7052"/>
                    <a:pt x="0" y="12158"/>
                  </a:cubicBezTo>
                  <a:lnTo>
                    <a:pt x="0" y="21600"/>
                  </a:lnTo>
                  <a:lnTo>
                    <a:pt x="6474" y="21600"/>
                  </a:lnTo>
                  <a:lnTo>
                    <a:pt x="6474" y="12158"/>
                  </a:lnTo>
                  <a:cubicBezTo>
                    <a:pt x="6474" y="10550"/>
                    <a:pt x="9139" y="9246"/>
                    <a:pt x="12427" y="9246"/>
                  </a:cubicBezTo>
                  <a:lnTo>
                    <a:pt x="15126" y="9246"/>
                  </a:lnTo>
                  <a:lnTo>
                    <a:pt x="15126" y="121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14" name="Oval 19"/>
            <p:cNvSpPr>
              <a:spLocks noChangeArrowheads="1"/>
            </p:cNvSpPr>
            <p:nvPr/>
          </p:nvSpPr>
          <p:spPr bwMode="auto">
            <a:xfrm>
              <a:off x="1392" y="3504"/>
              <a:ext cx="288" cy="288"/>
            </a:xfrm>
            <a:prstGeom prst="ellipse">
              <a:avLst/>
            </a:prstGeom>
            <a:ln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it-IT"/>
                <a:t>-</a:t>
              </a:r>
            </a:p>
          </p:txBody>
        </p:sp>
      </p:grpSp>
      <p:grpSp>
        <p:nvGrpSpPr>
          <p:cNvPr id="15" name="Group 20"/>
          <p:cNvGrpSpPr>
            <a:grpSpLocks/>
          </p:cNvGrpSpPr>
          <p:nvPr/>
        </p:nvGrpSpPr>
        <p:grpSpPr bwMode="auto">
          <a:xfrm>
            <a:off x="5410200" y="5334000"/>
            <a:ext cx="1143000" cy="762000"/>
            <a:chOff x="3408" y="3360"/>
            <a:chExt cx="720" cy="480"/>
          </a:xfrm>
        </p:grpSpPr>
        <p:sp>
          <p:nvSpPr>
            <p:cNvPr id="16" name="AutoShape 21"/>
            <p:cNvSpPr>
              <a:spLocks noChangeArrowheads="1"/>
            </p:cNvSpPr>
            <p:nvPr/>
          </p:nvSpPr>
          <p:spPr bwMode="auto">
            <a:xfrm rot="16200000" flipV="1">
              <a:off x="3408" y="3360"/>
              <a:ext cx="480" cy="480"/>
            </a:xfrm>
            <a:custGeom>
              <a:avLst/>
              <a:gdLst>
                <a:gd name="G0" fmla="+- 15126 0 0"/>
                <a:gd name="G1" fmla="+- 2912 0 0"/>
                <a:gd name="G2" fmla="+- 12158 0 2912"/>
                <a:gd name="G3" fmla="+- G2 0 2912"/>
                <a:gd name="G4" fmla="*/ G3 32768 32059"/>
                <a:gd name="G5" fmla="*/ G4 1 2"/>
                <a:gd name="G6" fmla="+- 21600 0 15126"/>
                <a:gd name="G7" fmla="*/ G6 2912 6079"/>
                <a:gd name="G8" fmla="+- G7 15126 0"/>
                <a:gd name="T0" fmla="*/ 15126 w 21600"/>
                <a:gd name="T1" fmla="*/ 0 h 21600"/>
                <a:gd name="T2" fmla="*/ 15126 w 21600"/>
                <a:gd name="T3" fmla="*/ 12158 h 21600"/>
                <a:gd name="T4" fmla="*/ 3237 w 21600"/>
                <a:gd name="T5" fmla="*/ 21600 h 21600"/>
                <a:gd name="T6" fmla="*/ 21600 w 21600"/>
                <a:gd name="T7" fmla="*/ 6079 h 21600"/>
                <a:gd name="T8" fmla="*/ 17694720 60000 65536"/>
                <a:gd name="T9" fmla="*/ 5898240 60000 65536"/>
                <a:gd name="T10" fmla="*/ 5898240 60000 65536"/>
                <a:gd name="T11" fmla="*/ 0 60000 65536"/>
                <a:gd name="T12" fmla="*/ 12427 w 21600"/>
                <a:gd name="T13" fmla="*/ G1 h 21600"/>
                <a:gd name="T14" fmla="*/ G8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1600" y="6079"/>
                  </a:moveTo>
                  <a:lnTo>
                    <a:pt x="15126" y="0"/>
                  </a:lnTo>
                  <a:lnTo>
                    <a:pt x="15126" y="2912"/>
                  </a:lnTo>
                  <a:lnTo>
                    <a:pt x="12427" y="2912"/>
                  </a:lnTo>
                  <a:cubicBezTo>
                    <a:pt x="5564" y="2912"/>
                    <a:pt x="0" y="7052"/>
                    <a:pt x="0" y="12158"/>
                  </a:cubicBezTo>
                  <a:lnTo>
                    <a:pt x="0" y="21600"/>
                  </a:lnTo>
                  <a:lnTo>
                    <a:pt x="6474" y="21600"/>
                  </a:lnTo>
                  <a:lnTo>
                    <a:pt x="6474" y="12158"/>
                  </a:lnTo>
                  <a:cubicBezTo>
                    <a:pt x="6474" y="10550"/>
                    <a:pt x="9139" y="9246"/>
                    <a:pt x="12427" y="9246"/>
                  </a:cubicBezTo>
                  <a:lnTo>
                    <a:pt x="15126" y="9246"/>
                  </a:lnTo>
                  <a:lnTo>
                    <a:pt x="15126" y="121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sp>
          <p:nvSpPr>
            <p:cNvPr id="17" name="Oval 22"/>
            <p:cNvSpPr>
              <a:spLocks noChangeArrowheads="1"/>
            </p:cNvSpPr>
            <p:nvPr/>
          </p:nvSpPr>
          <p:spPr bwMode="auto">
            <a:xfrm>
              <a:off x="3840" y="3504"/>
              <a:ext cx="288" cy="288"/>
            </a:xfrm>
            <a:prstGeom prst="ellipse">
              <a:avLst/>
            </a:prstGeom>
            <a:ln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it-IT"/>
                <a:t>-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976289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Analgesici antipiretici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67544" y="3946227"/>
            <a:ext cx="8208912" cy="2291085"/>
          </a:xfrm>
        </p:spPr>
        <p:txBody>
          <a:bodyPr/>
          <a:lstStyle/>
          <a:p>
            <a:pPr marL="0" indent="0" algn="just">
              <a:buNone/>
            </a:pPr>
            <a:r>
              <a:rPr lang="it-IT" sz="2000" u="sng" dirty="0"/>
              <a:t>PARACETAMOLO</a:t>
            </a:r>
          </a:p>
          <a:p>
            <a:pPr marL="0" indent="0" algn="just">
              <a:buNone/>
            </a:pPr>
            <a:r>
              <a:rPr lang="it-IT" sz="2000" dirty="0"/>
              <a:t>Utilizzato come antipiretico e analgesico, in pazienti con ipersensibilità all’aspirina</a:t>
            </a:r>
          </a:p>
          <a:p>
            <a:pPr marL="0" indent="0" algn="just">
              <a:buNone/>
            </a:pPr>
            <a:r>
              <a:rPr lang="it-IT" sz="2000" dirty="0"/>
              <a:t>Stabile in soluzione (uso pediatrico)</a:t>
            </a:r>
          </a:p>
          <a:p>
            <a:pPr marL="0" indent="0" algn="just">
              <a:buNone/>
            </a:pPr>
            <a:r>
              <a:rPr lang="it-IT" sz="2000" u="sng" dirty="0"/>
              <a:t>FENACETINA</a:t>
            </a:r>
          </a:p>
          <a:p>
            <a:pPr marL="0" indent="0" algn="just">
              <a:buNone/>
            </a:pPr>
            <a:r>
              <a:rPr lang="it-IT" sz="2000" dirty="0"/>
              <a:t>Ritirata dal commercio a causa della sua nefrotossicità</a:t>
            </a:r>
          </a:p>
          <a:p>
            <a:pPr marL="0" indent="0" algn="just">
              <a:buNone/>
            </a:pPr>
            <a:endParaRPr lang="it-IT" sz="2000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5857191"/>
              </p:ext>
            </p:extLst>
          </p:nvPr>
        </p:nvGraphicFramePr>
        <p:xfrm>
          <a:off x="2085153" y="1484784"/>
          <a:ext cx="4719095" cy="19507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3" name="Document" r:id="rId3" imgW="3848100" imgH="1590675" progId="">
                  <p:embed/>
                </p:oleObj>
              </mc:Choice>
              <mc:Fallback>
                <p:oleObj name="Document" r:id="rId3" imgW="3848100" imgH="1590675" progId="">
                  <p:embed/>
                  <p:pic>
                    <p:nvPicPr>
                      <p:cNvPr id="0" name="Picture 1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5153" y="1484784"/>
                        <a:ext cx="4719095" cy="195071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537610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arrotondato 7"/>
          <p:cNvSpPr/>
          <p:nvPr/>
        </p:nvSpPr>
        <p:spPr>
          <a:xfrm>
            <a:off x="395536" y="4797151"/>
            <a:ext cx="7992888" cy="187220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Analgesici antipiretici: SAR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67544" y="4869160"/>
            <a:ext cx="7488832" cy="1944216"/>
          </a:xfrm>
        </p:spPr>
        <p:txBody>
          <a:bodyPr>
            <a:normAutofit/>
          </a:bodyPr>
          <a:lstStyle/>
          <a:p>
            <a:pPr algn="just"/>
            <a:r>
              <a:rPr lang="it-IT" sz="2000" dirty="0"/>
              <a:t>Amminofenoli risultano meno tossici delle corrispondenti aniline (</a:t>
            </a:r>
            <a:r>
              <a:rPr lang="it-IT" sz="2000" dirty="0" err="1"/>
              <a:t>acetanilide</a:t>
            </a:r>
            <a:r>
              <a:rPr lang="it-IT" sz="2000" dirty="0"/>
              <a:t>)</a:t>
            </a:r>
          </a:p>
          <a:p>
            <a:pPr algn="just"/>
            <a:r>
              <a:rPr lang="it-IT" sz="2000" dirty="0"/>
              <a:t>Eterificazione del gruppo fenolico con gruppi metilici o propilici dà derivati con effetti collaterali più gravi rispetto al derivato etilico</a:t>
            </a:r>
          </a:p>
          <a:p>
            <a:pPr algn="just"/>
            <a:endParaRPr lang="it-IT" sz="2000" dirty="0"/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8738085"/>
              </p:ext>
            </p:extLst>
          </p:nvPr>
        </p:nvGraphicFramePr>
        <p:xfrm>
          <a:off x="1941497" y="2486545"/>
          <a:ext cx="4718735" cy="19505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85" name="Document" r:id="rId3" imgW="3848100" imgH="1590675" progId="">
                  <p:embed/>
                </p:oleObj>
              </mc:Choice>
              <mc:Fallback>
                <p:oleObj name="Document" r:id="rId3" imgW="3848100" imgH="1590675" progId="">
                  <p:embed/>
                  <p:pic>
                    <p:nvPicPr>
                      <p:cNvPr id="0" name="Picture 1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41497" y="2486545"/>
                        <a:ext cx="4718735" cy="19505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Freccia in su 8"/>
          <p:cNvSpPr/>
          <p:nvPr/>
        </p:nvSpPr>
        <p:spPr>
          <a:xfrm rot="2632928">
            <a:off x="3215163" y="3749219"/>
            <a:ext cx="432048" cy="97451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Freccia in su 9"/>
          <p:cNvSpPr/>
          <p:nvPr/>
        </p:nvSpPr>
        <p:spPr>
          <a:xfrm rot="2632928">
            <a:off x="4870628" y="3730716"/>
            <a:ext cx="432048" cy="97451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Freccia in su 10"/>
          <p:cNvSpPr/>
          <p:nvPr/>
        </p:nvSpPr>
        <p:spPr>
          <a:xfrm rot="10800000">
            <a:off x="4118475" y="1988840"/>
            <a:ext cx="432048" cy="487258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arrotondato 11"/>
          <p:cNvSpPr/>
          <p:nvPr/>
        </p:nvSpPr>
        <p:spPr>
          <a:xfrm>
            <a:off x="547936" y="1133141"/>
            <a:ext cx="7992888" cy="80048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Segnaposto contenuto 2"/>
          <p:cNvSpPr txBox="1">
            <a:spLocks/>
          </p:cNvSpPr>
          <p:nvPr/>
        </p:nvSpPr>
        <p:spPr>
          <a:xfrm>
            <a:off x="619944" y="1141541"/>
            <a:ext cx="7488832" cy="728479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it-IT" sz="2000" dirty="0"/>
              <a:t>Sostituenti sull’atomo di azoto che ne riducono la basicità riducono anche l’attività (eccezione acetile)</a:t>
            </a:r>
          </a:p>
        </p:txBody>
      </p:sp>
    </p:spTree>
    <p:extLst>
      <p:ext uri="{BB962C8B-B14F-4D97-AF65-F5344CB8AC3E}">
        <p14:creationId xmlns:p14="http://schemas.microsoft.com/office/powerpoint/2010/main" val="27719036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Analgesici antipiretici: tossicità</a:t>
            </a:r>
          </a:p>
        </p:txBody>
      </p:sp>
      <p:graphicFrame>
        <p:nvGraphicFramePr>
          <p:cNvPr id="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9693856"/>
              </p:ext>
            </p:extLst>
          </p:nvPr>
        </p:nvGraphicFramePr>
        <p:xfrm>
          <a:off x="3429000" y="2191469"/>
          <a:ext cx="1114425" cy="159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616" name="Document" r:id="rId3" imgW="1114560" imgH="1590840" progId="">
                  <p:embed/>
                </p:oleObj>
              </mc:Choice>
              <mc:Fallback>
                <p:oleObj name="Document" r:id="rId3" imgW="1114560" imgH="1590840" progId="">
                  <p:embed/>
                  <p:pic>
                    <p:nvPicPr>
                      <p:cNvPr id="0" name="Picture 9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2191469"/>
                        <a:ext cx="1114425" cy="1590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1752600" y="2191469"/>
            <a:ext cx="1600200" cy="1247775"/>
            <a:chOff x="1104" y="1158"/>
            <a:chExt cx="1008" cy="786"/>
          </a:xfrm>
        </p:grpSpPr>
        <p:graphicFrame>
          <p:nvGraphicFramePr>
            <p:cNvPr id="6" name="Object 8"/>
            <p:cNvGraphicFramePr>
              <a:graphicFrameLocks noChangeAspect="1"/>
            </p:cNvGraphicFramePr>
            <p:nvPr/>
          </p:nvGraphicFramePr>
          <p:xfrm>
            <a:off x="1104" y="1158"/>
            <a:ext cx="666" cy="7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617" name="Document" r:id="rId5" imgW="1057320" imgH="1247760" progId="">
                    <p:embed/>
                  </p:oleObj>
                </mc:Choice>
                <mc:Fallback>
                  <p:oleObj name="Document" r:id="rId5" imgW="1057320" imgH="1247760" progId="">
                    <p:embed/>
                    <p:pic>
                      <p:nvPicPr>
                        <p:cNvPr id="0" name="Picture 95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04" y="1158"/>
                          <a:ext cx="666" cy="78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Line 9"/>
            <p:cNvSpPr>
              <a:spLocks noChangeShapeType="1"/>
            </p:cNvSpPr>
            <p:nvPr/>
          </p:nvSpPr>
          <p:spPr bwMode="auto">
            <a:xfrm>
              <a:off x="1728" y="1584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it-IT"/>
            </a:p>
          </p:txBody>
        </p:sp>
      </p:grpSp>
      <p:grpSp>
        <p:nvGrpSpPr>
          <p:cNvPr id="8" name="Group 10"/>
          <p:cNvGrpSpPr>
            <a:grpSpLocks/>
          </p:cNvGrpSpPr>
          <p:nvPr/>
        </p:nvGrpSpPr>
        <p:grpSpPr bwMode="auto">
          <a:xfrm>
            <a:off x="4343400" y="2191469"/>
            <a:ext cx="1905000" cy="1581150"/>
            <a:chOff x="2736" y="1158"/>
            <a:chExt cx="1200" cy="996"/>
          </a:xfrm>
        </p:grpSpPr>
        <p:graphicFrame>
          <p:nvGraphicFramePr>
            <p:cNvPr id="9" name="Object 11"/>
            <p:cNvGraphicFramePr>
              <a:graphicFrameLocks noChangeAspect="1"/>
            </p:cNvGraphicFramePr>
            <p:nvPr/>
          </p:nvGraphicFramePr>
          <p:xfrm>
            <a:off x="3312" y="1158"/>
            <a:ext cx="624" cy="9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618" name="Document" r:id="rId7" imgW="990720" imgH="1581120" progId="">
                    <p:embed/>
                  </p:oleObj>
                </mc:Choice>
                <mc:Fallback>
                  <p:oleObj name="Document" r:id="rId7" imgW="990720" imgH="1581120" progId="">
                    <p:embed/>
                    <p:pic>
                      <p:nvPicPr>
                        <p:cNvPr id="0" name="Picture 95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12" y="1158"/>
                          <a:ext cx="624" cy="9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" name="Line 12"/>
            <p:cNvSpPr>
              <a:spLocks noChangeShapeType="1"/>
            </p:cNvSpPr>
            <p:nvPr/>
          </p:nvSpPr>
          <p:spPr bwMode="auto">
            <a:xfrm flipH="1">
              <a:off x="2736" y="1584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it-IT"/>
            </a:p>
          </p:txBody>
        </p:sp>
      </p:grpSp>
      <p:grpSp>
        <p:nvGrpSpPr>
          <p:cNvPr id="11" name="Group 13"/>
          <p:cNvGrpSpPr>
            <a:grpSpLocks/>
          </p:cNvGrpSpPr>
          <p:nvPr/>
        </p:nvGrpSpPr>
        <p:grpSpPr bwMode="auto">
          <a:xfrm>
            <a:off x="6019800" y="2200994"/>
            <a:ext cx="1543050" cy="1276350"/>
            <a:chOff x="3792" y="1164"/>
            <a:chExt cx="972" cy="804"/>
          </a:xfrm>
        </p:grpSpPr>
        <p:graphicFrame>
          <p:nvGraphicFramePr>
            <p:cNvPr id="12" name="Object 14"/>
            <p:cNvGraphicFramePr>
              <a:graphicFrameLocks noChangeAspect="1"/>
            </p:cNvGraphicFramePr>
            <p:nvPr/>
          </p:nvGraphicFramePr>
          <p:xfrm>
            <a:off x="4320" y="1164"/>
            <a:ext cx="444" cy="8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619" name="Document" r:id="rId9" imgW="704880" imgH="1276200" progId="">
                    <p:embed/>
                  </p:oleObj>
                </mc:Choice>
                <mc:Fallback>
                  <p:oleObj name="Document" r:id="rId9" imgW="704880" imgH="1276200" progId="">
                    <p:embed/>
                    <p:pic>
                      <p:nvPicPr>
                        <p:cNvPr id="0" name="Picture 95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20" y="1164"/>
                          <a:ext cx="444" cy="80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Line 15"/>
            <p:cNvSpPr>
              <a:spLocks noChangeShapeType="1"/>
            </p:cNvSpPr>
            <p:nvPr/>
          </p:nvSpPr>
          <p:spPr bwMode="auto">
            <a:xfrm>
              <a:off x="3792" y="1584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it-IT"/>
            </a:p>
          </p:txBody>
        </p:sp>
      </p:grpSp>
      <p:grpSp>
        <p:nvGrpSpPr>
          <p:cNvPr id="14" name="Group 16"/>
          <p:cNvGrpSpPr>
            <a:grpSpLocks/>
          </p:cNvGrpSpPr>
          <p:nvPr/>
        </p:nvGrpSpPr>
        <p:grpSpPr bwMode="auto">
          <a:xfrm>
            <a:off x="3505200" y="3782144"/>
            <a:ext cx="1019175" cy="1962150"/>
            <a:chOff x="2208" y="2160"/>
            <a:chExt cx="642" cy="1236"/>
          </a:xfrm>
        </p:grpSpPr>
        <p:graphicFrame>
          <p:nvGraphicFramePr>
            <p:cNvPr id="15" name="Object 17"/>
            <p:cNvGraphicFramePr>
              <a:graphicFrameLocks noChangeAspect="1"/>
            </p:cNvGraphicFramePr>
            <p:nvPr/>
          </p:nvGraphicFramePr>
          <p:xfrm>
            <a:off x="2208" y="2604"/>
            <a:ext cx="642" cy="7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620" name="Document" r:id="rId11" imgW="1019160" imgH="1257480" progId="">
                    <p:embed/>
                  </p:oleObj>
                </mc:Choice>
                <mc:Fallback>
                  <p:oleObj name="Document" r:id="rId11" imgW="1019160" imgH="1257480" progId="">
                    <p:embed/>
                    <p:pic>
                      <p:nvPicPr>
                        <p:cNvPr id="0" name="Picture 95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08" y="2604"/>
                          <a:ext cx="642" cy="7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" name="Line 18"/>
            <p:cNvSpPr>
              <a:spLocks noChangeShapeType="1"/>
            </p:cNvSpPr>
            <p:nvPr/>
          </p:nvSpPr>
          <p:spPr bwMode="auto">
            <a:xfrm>
              <a:off x="2448" y="2160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it-IT"/>
            </a:p>
          </p:txBody>
        </p:sp>
      </p:grpSp>
      <p:grpSp>
        <p:nvGrpSpPr>
          <p:cNvPr id="17" name="Group 19"/>
          <p:cNvGrpSpPr>
            <a:grpSpLocks/>
          </p:cNvGrpSpPr>
          <p:nvPr/>
        </p:nvGrpSpPr>
        <p:grpSpPr bwMode="auto">
          <a:xfrm>
            <a:off x="1828800" y="3553544"/>
            <a:ext cx="571500" cy="1628775"/>
            <a:chOff x="1152" y="2016"/>
            <a:chExt cx="360" cy="1026"/>
          </a:xfrm>
        </p:grpSpPr>
        <p:graphicFrame>
          <p:nvGraphicFramePr>
            <p:cNvPr id="18" name="Object 20"/>
            <p:cNvGraphicFramePr>
              <a:graphicFrameLocks noChangeAspect="1"/>
            </p:cNvGraphicFramePr>
            <p:nvPr/>
          </p:nvGraphicFramePr>
          <p:xfrm>
            <a:off x="1152" y="2448"/>
            <a:ext cx="360" cy="5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621" name="Document" r:id="rId13" imgW="571680" imgH="942840" progId="">
                    <p:embed/>
                  </p:oleObj>
                </mc:Choice>
                <mc:Fallback>
                  <p:oleObj name="Document" r:id="rId13" imgW="571680" imgH="942840" progId="">
                    <p:embed/>
                    <p:pic>
                      <p:nvPicPr>
                        <p:cNvPr id="0" name="Picture 95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52" y="2448"/>
                          <a:ext cx="360" cy="59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" name="Line 21"/>
            <p:cNvSpPr>
              <a:spLocks noChangeShapeType="1"/>
            </p:cNvSpPr>
            <p:nvPr/>
          </p:nvSpPr>
          <p:spPr bwMode="auto">
            <a:xfrm>
              <a:off x="1344" y="2016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it-IT"/>
            </a:p>
          </p:txBody>
        </p:sp>
      </p:grpSp>
      <p:grpSp>
        <p:nvGrpSpPr>
          <p:cNvPr id="20" name="Group 22"/>
          <p:cNvGrpSpPr>
            <a:grpSpLocks/>
          </p:cNvGrpSpPr>
          <p:nvPr/>
        </p:nvGrpSpPr>
        <p:grpSpPr bwMode="auto">
          <a:xfrm>
            <a:off x="5105400" y="3858344"/>
            <a:ext cx="1019175" cy="1905000"/>
            <a:chOff x="3216" y="2208"/>
            <a:chExt cx="642" cy="1200"/>
          </a:xfrm>
        </p:grpSpPr>
        <p:graphicFrame>
          <p:nvGraphicFramePr>
            <p:cNvPr id="21" name="Object 23"/>
            <p:cNvGraphicFramePr>
              <a:graphicFrameLocks noChangeAspect="1"/>
            </p:cNvGraphicFramePr>
            <p:nvPr/>
          </p:nvGraphicFramePr>
          <p:xfrm>
            <a:off x="3216" y="2604"/>
            <a:ext cx="642" cy="8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92622" name="Document" r:id="rId15" imgW="1019160" imgH="1276200" progId="">
                    <p:embed/>
                  </p:oleObj>
                </mc:Choice>
                <mc:Fallback>
                  <p:oleObj name="Document" r:id="rId15" imgW="1019160" imgH="1276200" progId="">
                    <p:embed/>
                    <p:pic>
                      <p:nvPicPr>
                        <p:cNvPr id="0" name="Picture 96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16" y="2604"/>
                          <a:ext cx="642" cy="80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" name="Line 24"/>
            <p:cNvSpPr>
              <a:spLocks noChangeShapeType="1"/>
            </p:cNvSpPr>
            <p:nvPr/>
          </p:nvSpPr>
          <p:spPr bwMode="auto">
            <a:xfrm>
              <a:off x="3504" y="2208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it-IT"/>
            </a:p>
          </p:txBody>
        </p:sp>
      </p:grpSp>
      <p:grpSp>
        <p:nvGrpSpPr>
          <p:cNvPr id="23" name="Group 25"/>
          <p:cNvGrpSpPr>
            <a:grpSpLocks/>
          </p:cNvGrpSpPr>
          <p:nvPr/>
        </p:nvGrpSpPr>
        <p:grpSpPr bwMode="auto">
          <a:xfrm>
            <a:off x="1219200" y="5306144"/>
            <a:ext cx="1828800" cy="1219200"/>
            <a:chOff x="768" y="3120"/>
            <a:chExt cx="1152" cy="768"/>
          </a:xfrm>
        </p:grpSpPr>
        <p:sp>
          <p:nvSpPr>
            <p:cNvPr id="24" name="Line 26"/>
            <p:cNvSpPr>
              <a:spLocks noChangeShapeType="1"/>
            </p:cNvSpPr>
            <p:nvPr/>
          </p:nvSpPr>
          <p:spPr bwMode="auto">
            <a:xfrm>
              <a:off x="1344" y="3120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it-IT"/>
            </a:p>
          </p:txBody>
        </p:sp>
        <p:grpSp>
          <p:nvGrpSpPr>
            <p:cNvPr id="25" name="Group 27"/>
            <p:cNvGrpSpPr>
              <a:grpSpLocks/>
            </p:cNvGrpSpPr>
            <p:nvPr/>
          </p:nvGrpSpPr>
          <p:grpSpPr bwMode="auto">
            <a:xfrm>
              <a:off x="768" y="3504"/>
              <a:ext cx="1152" cy="384"/>
              <a:chOff x="768" y="3504"/>
              <a:chExt cx="1152" cy="384"/>
            </a:xfrm>
          </p:grpSpPr>
          <p:sp>
            <p:nvSpPr>
              <p:cNvPr id="26" name="Rectangle 28"/>
              <p:cNvSpPr>
                <a:spLocks noChangeArrowheads="1"/>
              </p:cNvSpPr>
              <p:nvPr/>
            </p:nvSpPr>
            <p:spPr bwMode="auto">
              <a:xfrm>
                <a:off x="768" y="3504"/>
                <a:ext cx="1152" cy="384"/>
              </a:xfrm>
              <a:prstGeom prst="rect">
                <a:avLst/>
              </a:prstGeom>
              <a:ln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endParaRPr lang="it-IT"/>
              </a:p>
            </p:txBody>
          </p:sp>
          <p:sp>
            <p:nvSpPr>
              <p:cNvPr id="27" name="Text Box 29"/>
              <p:cNvSpPr txBox="1">
                <a:spLocks noChangeArrowheads="1"/>
              </p:cNvSpPr>
              <p:nvPr/>
            </p:nvSpPr>
            <p:spPr bwMode="auto">
              <a:xfrm>
                <a:off x="822" y="3535"/>
                <a:ext cx="1098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it-IT" sz="1400" dirty="0" err="1"/>
                  <a:t>Metemoglobinemiaaanemia</a:t>
                </a:r>
                <a:r>
                  <a:rPr lang="it-IT" sz="1400" dirty="0"/>
                  <a:t> emolitica</a:t>
                </a:r>
              </a:p>
            </p:txBody>
          </p:sp>
        </p:grpSp>
      </p:grpSp>
      <p:grpSp>
        <p:nvGrpSpPr>
          <p:cNvPr id="28" name="Group 30"/>
          <p:cNvGrpSpPr>
            <a:grpSpLocks/>
          </p:cNvGrpSpPr>
          <p:nvPr/>
        </p:nvGrpSpPr>
        <p:grpSpPr bwMode="auto">
          <a:xfrm>
            <a:off x="3059832" y="6059412"/>
            <a:ext cx="3495675" cy="322263"/>
            <a:chOff x="1968" y="3504"/>
            <a:chExt cx="2202" cy="203"/>
          </a:xfrm>
        </p:grpSpPr>
        <p:grpSp>
          <p:nvGrpSpPr>
            <p:cNvPr id="29" name="Group 31"/>
            <p:cNvGrpSpPr>
              <a:grpSpLocks/>
            </p:cNvGrpSpPr>
            <p:nvPr/>
          </p:nvGrpSpPr>
          <p:grpSpPr bwMode="auto">
            <a:xfrm>
              <a:off x="1968" y="3504"/>
              <a:ext cx="1098" cy="203"/>
              <a:chOff x="1968" y="3504"/>
              <a:chExt cx="1098" cy="203"/>
            </a:xfrm>
          </p:grpSpPr>
          <p:sp>
            <p:nvSpPr>
              <p:cNvPr id="33" name="Rectangle 32"/>
              <p:cNvSpPr>
                <a:spLocks noChangeArrowheads="1"/>
              </p:cNvSpPr>
              <p:nvPr/>
            </p:nvSpPr>
            <p:spPr bwMode="auto">
              <a:xfrm>
                <a:off x="2112" y="3515"/>
                <a:ext cx="816" cy="192"/>
              </a:xfrm>
              <a:prstGeom prst="rect">
                <a:avLst/>
              </a:prstGeom>
              <a:ln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endParaRPr lang="it-IT"/>
              </a:p>
            </p:txBody>
          </p:sp>
          <p:sp>
            <p:nvSpPr>
              <p:cNvPr id="34" name="Text Box 33"/>
              <p:cNvSpPr txBox="1">
                <a:spLocks noChangeArrowheads="1"/>
              </p:cNvSpPr>
              <p:nvPr/>
            </p:nvSpPr>
            <p:spPr bwMode="auto">
              <a:xfrm>
                <a:off x="1968" y="3504"/>
                <a:ext cx="1098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it-IT" sz="1400"/>
                  <a:t>Epatotossico</a:t>
                </a:r>
              </a:p>
            </p:txBody>
          </p:sp>
        </p:grpSp>
        <p:grpSp>
          <p:nvGrpSpPr>
            <p:cNvPr id="30" name="Group 34"/>
            <p:cNvGrpSpPr>
              <a:grpSpLocks/>
            </p:cNvGrpSpPr>
            <p:nvPr/>
          </p:nvGrpSpPr>
          <p:grpSpPr bwMode="auto">
            <a:xfrm>
              <a:off x="3072" y="3515"/>
              <a:ext cx="1098" cy="192"/>
              <a:chOff x="3072" y="3515"/>
              <a:chExt cx="1098" cy="192"/>
            </a:xfrm>
          </p:grpSpPr>
          <p:sp>
            <p:nvSpPr>
              <p:cNvPr id="31" name="Rectangle 35"/>
              <p:cNvSpPr>
                <a:spLocks noChangeArrowheads="1"/>
              </p:cNvSpPr>
              <p:nvPr/>
            </p:nvSpPr>
            <p:spPr bwMode="auto">
              <a:xfrm>
                <a:off x="3216" y="3515"/>
                <a:ext cx="816" cy="192"/>
              </a:xfrm>
              <a:prstGeom prst="rect">
                <a:avLst/>
              </a:prstGeom>
              <a:ln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endParaRPr lang="it-IT"/>
              </a:p>
            </p:txBody>
          </p:sp>
          <p:sp>
            <p:nvSpPr>
              <p:cNvPr id="32" name="Text Box 36"/>
              <p:cNvSpPr txBox="1">
                <a:spLocks noChangeArrowheads="1"/>
              </p:cNvSpPr>
              <p:nvPr/>
            </p:nvSpPr>
            <p:spPr bwMode="auto">
              <a:xfrm>
                <a:off x="3072" y="3515"/>
                <a:ext cx="1098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it-IT" sz="1400" dirty="0"/>
                  <a:t>Epatotossico</a:t>
                </a:r>
              </a:p>
            </p:txBody>
          </p:sp>
        </p:grpSp>
      </p:grpSp>
      <p:grpSp>
        <p:nvGrpSpPr>
          <p:cNvPr id="35" name="Group 37"/>
          <p:cNvGrpSpPr>
            <a:grpSpLocks/>
          </p:cNvGrpSpPr>
          <p:nvPr/>
        </p:nvGrpSpPr>
        <p:grpSpPr bwMode="auto">
          <a:xfrm>
            <a:off x="6324600" y="3553544"/>
            <a:ext cx="1828800" cy="1295400"/>
            <a:chOff x="3984" y="2016"/>
            <a:chExt cx="1152" cy="816"/>
          </a:xfrm>
        </p:grpSpPr>
        <p:sp>
          <p:nvSpPr>
            <p:cNvPr id="36" name="Line 38"/>
            <p:cNvSpPr>
              <a:spLocks noChangeShapeType="1"/>
            </p:cNvSpPr>
            <p:nvPr/>
          </p:nvSpPr>
          <p:spPr bwMode="auto">
            <a:xfrm>
              <a:off x="4512" y="2016"/>
              <a:ext cx="0" cy="3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it-IT"/>
            </a:p>
          </p:txBody>
        </p:sp>
        <p:grpSp>
          <p:nvGrpSpPr>
            <p:cNvPr id="37" name="Group 39"/>
            <p:cNvGrpSpPr>
              <a:grpSpLocks/>
            </p:cNvGrpSpPr>
            <p:nvPr/>
          </p:nvGrpSpPr>
          <p:grpSpPr bwMode="auto">
            <a:xfrm>
              <a:off x="3984" y="2446"/>
              <a:ext cx="1152" cy="386"/>
              <a:chOff x="3984" y="2446"/>
              <a:chExt cx="1152" cy="386"/>
            </a:xfrm>
          </p:grpSpPr>
          <p:sp>
            <p:nvSpPr>
              <p:cNvPr id="38" name="Rectangle 40"/>
              <p:cNvSpPr>
                <a:spLocks noChangeArrowheads="1"/>
              </p:cNvSpPr>
              <p:nvPr/>
            </p:nvSpPr>
            <p:spPr bwMode="auto">
              <a:xfrm>
                <a:off x="3984" y="2448"/>
                <a:ext cx="1152" cy="384"/>
              </a:xfrm>
              <a:prstGeom prst="rect">
                <a:avLst/>
              </a:prstGeom>
              <a:ln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endParaRPr lang="it-IT"/>
              </a:p>
            </p:txBody>
          </p:sp>
          <p:sp>
            <p:nvSpPr>
              <p:cNvPr id="39" name="Text Box 41"/>
              <p:cNvSpPr txBox="1">
                <a:spLocks noChangeArrowheads="1"/>
              </p:cNvSpPr>
              <p:nvPr/>
            </p:nvSpPr>
            <p:spPr bwMode="auto">
              <a:xfrm>
                <a:off x="3984" y="2446"/>
                <a:ext cx="1098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algn="ctr"/>
                <a:r>
                  <a:rPr lang="it-IT" sz="1400" dirty="0" err="1"/>
                  <a:t>Metemoglobinemia</a:t>
                </a:r>
                <a:endParaRPr lang="it-IT" sz="1400" dirty="0"/>
              </a:p>
              <a:p>
                <a:pPr algn="ctr"/>
                <a:r>
                  <a:rPr lang="it-IT" sz="1400" dirty="0"/>
                  <a:t>anemia emolitica</a:t>
                </a:r>
              </a:p>
            </p:txBody>
          </p:sp>
        </p:grpSp>
      </p:grpSp>
      <p:grpSp>
        <p:nvGrpSpPr>
          <p:cNvPr id="40" name="Group 42"/>
          <p:cNvGrpSpPr>
            <a:grpSpLocks/>
          </p:cNvGrpSpPr>
          <p:nvPr/>
        </p:nvGrpSpPr>
        <p:grpSpPr bwMode="auto">
          <a:xfrm>
            <a:off x="2590800" y="1419944"/>
            <a:ext cx="3581400" cy="762000"/>
            <a:chOff x="1632" y="672"/>
            <a:chExt cx="2256" cy="480"/>
          </a:xfrm>
        </p:grpSpPr>
        <p:sp>
          <p:nvSpPr>
            <p:cNvPr id="41" name="Line 43"/>
            <p:cNvSpPr>
              <a:spLocks noChangeShapeType="1"/>
            </p:cNvSpPr>
            <p:nvPr/>
          </p:nvSpPr>
          <p:spPr bwMode="auto">
            <a:xfrm flipV="1">
              <a:off x="2736" y="912"/>
              <a:ext cx="384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it-IT"/>
            </a:p>
          </p:txBody>
        </p:sp>
        <p:sp>
          <p:nvSpPr>
            <p:cNvPr id="42" name="Rectangle 44"/>
            <p:cNvSpPr>
              <a:spLocks noChangeArrowheads="1"/>
            </p:cNvSpPr>
            <p:nvPr/>
          </p:nvSpPr>
          <p:spPr bwMode="auto">
            <a:xfrm>
              <a:off x="3072" y="672"/>
              <a:ext cx="816" cy="192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/>
              <a:r>
                <a:rPr lang="it-IT"/>
                <a:t>Glucuronide</a:t>
              </a:r>
            </a:p>
          </p:txBody>
        </p:sp>
        <p:grpSp>
          <p:nvGrpSpPr>
            <p:cNvPr id="43" name="Group 45"/>
            <p:cNvGrpSpPr>
              <a:grpSpLocks/>
            </p:cNvGrpSpPr>
            <p:nvPr/>
          </p:nvGrpSpPr>
          <p:grpSpPr bwMode="auto">
            <a:xfrm>
              <a:off x="1632" y="672"/>
              <a:ext cx="816" cy="480"/>
              <a:chOff x="1632" y="672"/>
              <a:chExt cx="816" cy="480"/>
            </a:xfrm>
          </p:grpSpPr>
          <p:sp>
            <p:nvSpPr>
              <p:cNvPr id="44" name="Line 46"/>
              <p:cNvSpPr>
                <a:spLocks noChangeShapeType="1"/>
              </p:cNvSpPr>
              <p:nvPr/>
            </p:nvSpPr>
            <p:spPr bwMode="auto">
              <a:xfrm flipH="1" flipV="1">
                <a:off x="1968" y="912"/>
                <a:ext cx="384" cy="24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it-IT"/>
              </a:p>
            </p:txBody>
          </p:sp>
          <p:sp>
            <p:nvSpPr>
              <p:cNvPr id="45" name="Rectangle 47"/>
              <p:cNvSpPr>
                <a:spLocks noChangeArrowheads="1"/>
              </p:cNvSpPr>
              <p:nvPr/>
            </p:nvSpPr>
            <p:spPr bwMode="auto">
              <a:xfrm>
                <a:off x="1632" y="672"/>
                <a:ext cx="816" cy="192"/>
              </a:xfrm>
              <a:prstGeom prst="rect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it-IT"/>
                  <a:t>Solfato</a:t>
                </a:r>
              </a:p>
            </p:txBody>
          </p:sp>
        </p:grpSp>
      </p:grpSp>
      <p:sp>
        <p:nvSpPr>
          <p:cNvPr id="46" name="Line 48"/>
          <p:cNvSpPr>
            <a:spLocks noChangeShapeType="1"/>
          </p:cNvSpPr>
          <p:nvPr/>
        </p:nvSpPr>
        <p:spPr bwMode="auto">
          <a:xfrm flipH="1">
            <a:off x="4495800" y="5153744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it-IT"/>
          </a:p>
        </p:txBody>
      </p:sp>
      <p:sp>
        <p:nvSpPr>
          <p:cNvPr id="47" name="Oval 49"/>
          <p:cNvSpPr>
            <a:spLocks noChangeArrowheads="1"/>
          </p:cNvSpPr>
          <p:nvPr/>
        </p:nvSpPr>
        <p:spPr bwMode="auto">
          <a:xfrm>
            <a:off x="3048000" y="4239344"/>
            <a:ext cx="1905000" cy="1524000"/>
          </a:xfrm>
          <a:prstGeom prst="ellipse">
            <a:avLst/>
          </a:prstGeom>
          <a:noFill/>
          <a:ln w="9525">
            <a:solidFill>
              <a:srgbClr val="B6004A"/>
            </a:solidFill>
            <a:round/>
            <a:headEnd/>
            <a:tailEnd/>
          </a:ln>
          <a:effectLst>
            <a:prstShdw prst="shdw17" dist="17961" dir="2700000">
              <a:srgbClr val="B6004A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129247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1523676"/>
              </p:ext>
            </p:extLst>
          </p:nvPr>
        </p:nvGraphicFramePr>
        <p:xfrm>
          <a:off x="3733800" y="1127720"/>
          <a:ext cx="1019175" cy="125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53" name="Document" r:id="rId3" imgW="1019160" imgH="1257480" progId="">
                  <p:embed/>
                </p:oleObj>
              </mc:Choice>
              <mc:Fallback>
                <p:oleObj name="Document" r:id="rId3" imgW="1019160" imgH="1257480" progId="">
                  <p:embed/>
                  <p:pic>
                    <p:nvPicPr>
                      <p:cNvPr id="0" name="Picture 68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1127720"/>
                        <a:ext cx="1019175" cy="1257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5"/>
          <p:cNvGrpSpPr>
            <a:grpSpLocks/>
          </p:cNvGrpSpPr>
          <p:nvPr/>
        </p:nvGrpSpPr>
        <p:grpSpPr bwMode="auto">
          <a:xfrm>
            <a:off x="5334000" y="1737320"/>
            <a:ext cx="1905000" cy="533400"/>
            <a:chOff x="3360" y="1008"/>
            <a:chExt cx="1200" cy="336"/>
          </a:xfrm>
        </p:grpSpPr>
        <p:sp>
          <p:nvSpPr>
            <p:cNvPr id="6" name="AutoShape 6"/>
            <p:cNvSpPr>
              <a:spLocks noChangeArrowheads="1"/>
            </p:cNvSpPr>
            <p:nvPr/>
          </p:nvSpPr>
          <p:spPr bwMode="auto">
            <a:xfrm>
              <a:off x="3360" y="1008"/>
              <a:ext cx="1200" cy="336"/>
            </a:xfrm>
            <a:prstGeom prst="flowChartAlternateProcess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3360" y="1045"/>
              <a:ext cx="1098" cy="2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it-IT" sz="1600" dirty="0"/>
                <a:t>Epatotossico</a:t>
              </a:r>
              <a:endParaRPr lang="it-IT" sz="1400" dirty="0"/>
            </a:p>
          </p:txBody>
        </p:sp>
      </p:grpSp>
      <p:grpSp>
        <p:nvGrpSpPr>
          <p:cNvPr id="8" name="Group 10"/>
          <p:cNvGrpSpPr>
            <a:grpSpLocks/>
          </p:cNvGrpSpPr>
          <p:nvPr/>
        </p:nvGrpSpPr>
        <p:grpSpPr bwMode="auto">
          <a:xfrm>
            <a:off x="3429000" y="2423120"/>
            <a:ext cx="1685925" cy="1809750"/>
            <a:chOff x="2160" y="1440"/>
            <a:chExt cx="1062" cy="1140"/>
          </a:xfrm>
        </p:grpSpPr>
        <p:graphicFrame>
          <p:nvGraphicFramePr>
            <p:cNvPr id="9" name="Object 11"/>
            <p:cNvGraphicFramePr>
              <a:graphicFrameLocks noChangeAspect="1"/>
            </p:cNvGraphicFramePr>
            <p:nvPr/>
          </p:nvGraphicFramePr>
          <p:xfrm>
            <a:off x="2160" y="1680"/>
            <a:ext cx="1062" cy="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954" name="Document" r:id="rId5" imgW="1685880" imgH="1428840" progId="">
                    <p:embed/>
                  </p:oleObj>
                </mc:Choice>
                <mc:Fallback>
                  <p:oleObj name="Document" r:id="rId5" imgW="1685880" imgH="1428840" progId="">
                    <p:embed/>
                    <p:pic>
                      <p:nvPicPr>
                        <p:cNvPr id="0" name="Picture 68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60" y="1680"/>
                          <a:ext cx="1062" cy="9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" name="Line 12"/>
            <p:cNvSpPr>
              <a:spLocks noChangeShapeType="1"/>
            </p:cNvSpPr>
            <p:nvPr/>
          </p:nvSpPr>
          <p:spPr bwMode="auto">
            <a:xfrm>
              <a:off x="2640" y="1440"/>
              <a:ext cx="0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11" name="Group 13"/>
          <p:cNvGrpSpPr>
            <a:grpSpLocks/>
          </p:cNvGrpSpPr>
          <p:nvPr/>
        </p:nvGrpSpPr>
        <p:grpSpPr bwMode="auto">
          <a:xfrm>
            <a:off x="3733800" y="4328120"/>
            <a:ext cx="1479550" cy="1943100"/>
            <a:chOff x="2352" y="2640"/>
            <a:chExt cx="932" cy="1224"/>
          </a:xfrm>
        </p:grpSpPr>
        <p:graphicFrame>
          <p:nvGraphicFramePr>
            <p:cNvPr id="12" name="Object 14"/>
            <p:cNvGraphicFramePr>
              <a:graphicFrameLocks noChangeAspect="1"/>
            </p:cNvGraphicFramePr>
            <p:nvPr/>
          </p:nvGraphicFramePr>
          <p:xfrm>
            <a:off x="2352" y="3072"/>
            <a:ext cx="882" cy="7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955" name="Document" r:id="rId7" imgW="1400040" imgH="1257480" progId="">
                    <p:embed/>
                  </p:oleObj>
                </mc:Choice>
                <mc:Fallback>
                  <p:oleObj name="Document" r:id="rId7" imgW="1400040" imgH="1257480" progId="">
                    <p:embed/>
                    <p:pic>
                      <p:nvPicPr>
                        <p:cNvPr id="0" name="Picture 68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52" y="3072"/>
                          <a:ext cx="882" cy="7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Line 15"/>
            <p:cNvSpPr>
              <a:spLocks noChangeShapeType="1"/>
            </p:cNvSpPr>
            <p:nvPr/>
          </p:nvSpPr>
          <p:spPr bwMode="auto">
            <a:xfrm>
              <a:off x="2640" y="2640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4" name="Text Box 16"/>
            <p:cNvSpPr txBox="1">
              <a:spLocks noChangeArrowheads="1"/>
            </p:cNvSpPr>
            <p:nvPr/>
          </p:nvSpPr>
          <p:spPr bwMode="auto">
            <a:xfrm>
              <a:off x="2640" y="2688"/>
              <a:ext cx="64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400" b="1"/>
                <a:t>glutatione</a:t>
              </a:r>
            </a:p>
          </p:txBody>
        </p:sp>
      </p:grpSp>
      <p:grpSp>
        <p:nvGrpSpPr>
          <p:cNvPr id="15" name="Group 17"/>
          <p:cNvGrpSpPr>
            <a:grpSpLocks/>
          </p:cNvGrpSpPr>
          <p:nvPr/>
        </p:nvGrpSpPr>
        <p:grpSpPr bwMode="auto">
          <a:xfrm>
            <a:off x="609600" y="3489920"/>
            <a:ext cx="2819400" cy="1428750"/>
            <a:chOff x="384" y="2112"/>
            <a:chExt cx="1776" cy="900"/>
          </a:xfrm>
        </p:grpSpPr>
        <p:graphicFrame>
          <p:nvGraphicFramePr>
            <p:cNvPr id="16" name="Object 18"/>
            <p:cNvGraphicFramePr>
              <a:graphicFrameLocks noChangeAspect="1"/>
            </p:cNvGraphicFramePr>
            <p:nvPr/>
          </p:nvGraphicFramePr>
          <p:xfrm>
            <a:off x="384" y="2208"/>
            <a:ext cx="1164" cy="8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956" name="Document" r:id="rId9" imgW="1847880" imgH="1276200" progId="">
                    <p:embed/>
                  </p:oleObj>
                </mc:Choice>
                <mc:Fallback>
                  <p:oleObj name="Document" r:id="rId9" imgW="1847880" imgH="1276200" progId="">
                    <p:embed/>
                    <p:pic>
                      <p:nvPicPr>
                        <p:cNvPr id="0" name="Picture 68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" y="2208"/>
                          <a:ext cx="1164" cy="80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" name="Line 19"/>
            <p:cNvSpPr>
              <a:spLocks noChangeShapeType="1"/>
            </p:cNvSpPr>
            <p:nvPr/>
          </p:nvSpPr>
          <p:spPr bwMode="auto">
            <a:xfrm flipH="1">
              <a:off x="1392" y="2208"/>
              <a:ext cx="768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8" name="Text Box 20"/>
            <p:cNvSpPr txBox="1">
              <a:spLocks noChangeArrowheads="1"/>
            </p:cNvSpPr>
            <p:nvPr/>
          </p:nvSpPr>
          <p:spPr bwMode="auto">
            <a:xfrm>
              <a:off x="1049" y="2112"/>
              <a:ext cx="985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400" b="1"/>
                <a:t>N-acetilcisteina</a:t>
              </a:r>
            </a:p>
          </p:txBody>
        </p:sp>
      </p:grpSp>
      <p:grpSp>
        <p:nvGrpSpPr>
          <p:cNvPr id="19" name="Group 21"/>
          <p:cNvGrpSpPr>
            <a:grpSpLocks/>
          </p:cNvGrpSpPr>
          <p:nvPr/>
        </p:nvGrpSpPr>
        <p:grpSpPr bwMode="auto">
          <a:xfrm>
            <a:off x="5029200" y="3489920"/>
            <a:ext cx="2886075" cy="1562100"/>
            <a:chOff x="3168" y="2112"/>
            <a:chExt cx="1818" cy="984"/>
          </a:xfrm>
        </p:grpSpPr>
        <p:graphicFrame>
          <p:nvGraphicFramePr>
            <p:cNvPr id="20" name="Object 22"/>
            <p:cNvGraphicFramePr>
              <a:graphicFrameLocks noChangeAspect="1"/>
            </p:cNvGraphicFramePr>
            <p:nvPr/>
          </p:nvGraphicFramePr>
          <p:xfrm>
            <a:off x="4080" y="2304"/>
            <a:ext cx="906" cy="7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957" name="Document" r:id="rId11" imgW="1438200" imgH="1257480" progId="">
                    <p:embed/>
                  </p:oleObj>
                </mc:Choice>
                <mc:Fallback>
                  <p:oleObj name="Document" r:id="rId11" imgW="1438200" imgH="1257480" progId="">
                    <p:embed/>
                    <p:pic>
                      <p:nvPicPr>
                        <p:cNvPr id="0" name="Picture 68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80" y="2304"/>
                          <a:ext cx="906" cy="7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" name="Line 23"/>
            <p:cNvSpPr>
              <a:spLocks noChangeShapeType="1"/>
            </p:cNvSpPr>
            <p:nvPr/>
          </p:nvSpPr>
          <p:spPr bwMode="auto">
            <a:xfrm>
              <a:off x="3168" y="2256"/>
              <a:ext cx="864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2" name="Text Box 24"/>
            <p:cNvSpPr txBox="1">
              <a:spLocks noChangeArrowheads="1"/>
            </p:cNvSpPr>
            <p:nvPr/>
          </p:nvSpPr>
          <p:spPr bwMode="auto">
            <a:xfrm>
              <a:off x="3210" y="2112"/>
              <a:ext cx="1062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400" b="1"/>
                <a:t>Proteine epatiche</a:t>
              </a:r>
            </a:p>
          </p:txBody>
        </p:sp>
      </p:grpSp>
      <p:grpSp>
        <p:nvGrpSpPr>
          <p:cNvPr id="23" name="Group 25"/>
          <p:cNvGrpSpPr>
            <a:grpSpLocks/>
          </p:cNvGrpSpPr>
          <p:nvPr/>
        </p:nvGrpSpPr>
        <p:grpSpPr bwMode="auto">
          <a:xfrm>
            <a:off x="677863" y="5090120"/>
            <a:ext cx="7094537" cy="1219200"/>
            <a:chOff x="427" y="3120"/>
            <a:chExt cx="4469" cy="768"/>
          </a:xfrm>
        </p:grpSpPr>
        <p:grpSp>
          <p:nvGrpSpPr>
            <p:cNvPr id="24" name="Group 26"/>
            <p:cNvGrpSpPr>
              <a:grpSpLocks/>
            </p:cNvGrpSpPr>
            <p:nvPr/>
          </p:nvGrpSpPr>
          <p:grpSpPr bwMode="auto">
            <a:xfrm>
              <a:off x="427" y="3249"/>
              <a:ext cx="1781" cy="589"/>
              <a:chOff x="427" y="3249"/>
              <a:chExt cx="1781" cy="589"/>
            </a:xfrm>
          </p:grpSpPr>
          <p:sp>
            <p:nvSpPr>
              <p:cNvPr id="29" name="Line 27"/>
              <p:cNvSpPr>
                <a:spLocks noChangeShapeType="1"/>
              </p:cNvSpPr>
              <p:nvPr/>
            </p:nvSpPr>
            <p:spPr bwMode="auto">
              <a:xfrm flipH="1">
                <a:off x="1920" y="3504"/>
                <a:ext cx="28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grpSp>
            <p:nvGrpSpPr>
              <p:cNvPr id="30" name="Group 28"/>
              <p:cNvGrpSpPr>
                <a:grpSpLocks/>
              </p:cNvGrpSpPr>
              <p:nvPr/>
            </p:nvGrpSpPr>
            <p:grpSpPr bwMode="auto">
              <a:xfrm>
                <a:off x="427" y="3249"/>
                <a:ext cx="1541" cy="589"/>
                <a:chOff x="427" y="3249"/>
                <a:chExt cx="1541" cy="589"/>
              </a:xfrm>
            </p:grpSpPr>
            <p:sp>
              <p:nvSpPr>
                <p:cNvPr id="31" name="AutoShape 29"/>
                <p:cNvSpPr>
                  <a:spLocks noChangeArrowheads="1"/>
                </p:cNvSpPr>
                <p:nvPr/>
              </p:nvSpPr>
              <p:spPr bwMode="auto">
                <a:xfrm>
                  <a:off x="493" y="3249"/>
                  <a:ext cx="1344" cy="589"/>
                </a:xfrm>
                <a:prstGeom prst="flowChartAlternateProcess">
                  <a:avLst/>
                </a:prstGeom>
                <a:ln/>
              </p:spPr>
              <p:style>
                <a:lnRef idx="2">
                  <a:schemeClr val="accent1"/>
                </a:lnRef>
                <a:fillRef idx="1">
                  <a:schemeClr val="lt1"/>
                </a:fillRef>
                <a:effectRef idx="0">
                  <a:schemeClr val="accent1"/>
                </a:effectRef>
                <a:fontRef idx="minor">
                  <a:schemeClr val="dk1"/>
                </a:fontRef>
              </p:style>
              <p:txBody>
                <a:bodyPr wrap="none" anchor="ctr"/>
                <a:lstStyle/>
                <a:p>
                  <a:endParaRPr lang="it-IT"/>
                </a:p>
              </p:txBody>
            </p:sp>
            <p:sp>
              <p:nvSpPr>
                <p:cNvPr id="32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427" y="3281"/>
                  <a:ext cx="1541" cy="46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pPr algn="ctr">
                    <a:spcBef>
                      <a:spcPct val="50000"/>
                    </a:spcBef>
                  </a:pPr>
                  <a:r>
                    <a:rPr lang="it-IT" sz="1400" dirty="0"/>
                    <a:t>Escrezione renale come coniugato con acido </a:t>
                  </a:r>
                  <a:r>
                    <a:rPr lang="it-IT" sz="1400" dirty="0" err="1"/>
                    <a:t>mercapturico</a:t>
                  </a:r>
                  <a:r>
                    <a:rPr lang="it-IT" sz="1400" dirty="0"/>
                    <a:t> o cisteina</a:t>
                  </a:r>
                </a:p>
              </p:txBody>
            </p:sp>
          </p:grpSp>
        </p:grpSp>
        <p:grpSp>
          <p:nvGrpSpPr>
            <p:cNvPr id="25" name="Group 31"/>
            <p:cNvGrpSpPr>
              <a:grpSpLocks/>
            </p:cNvGrpSpPr>
            <p:nvPr/>
          </p:nvGrpSpPr>
          <p:grpSpPr bwMode="auto">
            <a:xfrm>
              <a:off x="3696" y="3408"/>
              <a:ext cx="1200" cy="480"/>
              <a:chOff x="3696" y="3408"/>
              <a:chExt cx="1200" cy="480"/>
            </a:xfrm>
          </p:grpSpPr>
          <p:sp>
            <p:nvSpPr>
              <p:cNvPr id="27" name="AutoShape 32"/>
              <p:cNvSpPr>
                <a:spLocks noChangeArrowheads="1"/>
              </p:cNvSpPr>
              <p:nvPr/>
            </p:nvSpPr>
            <p:spPr bwMode="auto">
              <a:xfrm>
                <a:off x="3696" y="3408"/>
                <a:ext cx="1200" cy="480"/>
              </a:xfrm>
              <a:prstGeom prst="flowChartAlternateProcess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8" name="Text Box 33"/>
              <p:cNvSpPr txBox="1">
                <a:spLocks noChangeArrowheads="1"/>
              </p:cNvSpPr>
              <p:nvPr/>
            </p:nvSpPr>
            <p:spPr bwMode="auto">
              <a:xfrm>
                <a:off x="3792" y="3483"/>
                <a:ext cx="1056" cy="33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it-IT" sz="1400" dirty="0"/>
                  <a:t>Necrosi epatica blocco renale</a:t>
                </a:r>
              </a:p>
            </p:txBody>
          </p:sp>
        </p:grpSp>
        <p:sp>
          <p:nvSpPr>
            <p:cNvPr id="26" name="Line 34"/>
            <p:cNvSpPr>
              <a:spLocks noChangeShapeType="1"/>
            </p:cNvSpPr>
            <p:nvPr/>
          </p:nvSpPr>
          <p:spPr bwMode="auto">
            <a:xfrm>
              <a:off x="4272" y="3120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</p:spTree>
    <p:extLst>
      <p:ext uri="{BB962C8B-B14F-4D97-AF65-F5344CB8AC3E}">
        <p14:creationId xmlns:p14="http://schemas.microsoft.com/office/powerpoint/2010/main" val="7841407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Sintesi paracetamolo</a:t>
            </a:r>
          </a:p>
        </p:txBody>
      </p:sp>
      <p:graphicFrame>
        <p:nvGraphicFramePr>
          <p:cNvPr id="4" name="Object 6"/>
          <p:cNvGraphicFramePr>
            <a:graphicFrameLocks noChangeAspect="1"/>
          </p:cNvGraphicFramePr>
          <p:nvPr/>
        </p:nvGraphicFramePr>
        <p:xfrm>
          <a:off x="1143000" y="2362200"/>
          <a:ext cx="687388" cy="151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65" name="Document" r:id="rId4" imgW="571680" imgH="1257480" progId="">
                  <p:embed/>
                </p:oleObj>
              </mc:Choice>
              <mc:Fallback>
                <p:oleObj name="Document" r:id="rId4" imgW="571680" imgH="1257480" progId="">
                  <p:embed/>
                  <p:pic>
                    <p:nvPicPr>
                      <p:cNvPr id="0" name="Picture 4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2362200"/>
                        <a:ext cx="687388" cy="1511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2133600" y="2771772"/>
            <a:ext cx="1219200" cy="352424"/>
            <a:chOff x="1344" y="1746"/>
            <a:chExt cx="768" cy="222"/>
          </a:xfrm>
        </p:grpSpPr>
        <p:sp>
          <p:nvSpPr>
            <p:cNvPr id="6" name="Line 8"/>
            <p:cNvSpPr>
              <a:spLocks noChangeShapeType="1"/>
            </p:cNvSpPr>
            <p:nvPr/>
          </p:nvSpPr>
          <p:spPr bwMode="auto">
            <a:xfrm>
              <a:off x="1344" y="1968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1420" y="1746"/>
              <a:ext cx="644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 dirty="0"/>
                <a:t>H</a:t>
              </a:r>
              <a:r>
                <a:rPr lang="it-IT" sz="1200" baseline="-25000" dirty="0"/>
                <a:t>2</a:t>
              </a:r>
              <a:r>
                <a:rPr lang="it-IT" sz="1200" dirty="0"/>
                <a:t>/</a:t>
              </a:r>
              <a:r>
                <a:rPr lang="it-IT" sz="1200" dirty="0" err="1"/>
                <a:t>Raney</a:t>
              </a:r>
              <a:r>
                <a:rPr lang="it-IT" sz="1200" dirty="0"/>
                <a:t>-Ni</a:t>
              </a:r>
            </a:p>
          </p:txBody>
        </p:sp>
      </p:grpSp>
      <p:graphicFrame>
        <p:nvGraphicFramePr>
          <p:cNvPr id="8" name="Object 10"/>
          <p:cNvGraphicFramePr>
            <a:graphicFrameLocks noChangeAspect="1"/>
          </p:cNvGraphicFramePr>
          <p:nvPr/>
        </p:nvGraphicFramePr>
        <p:xfrm>
          <a:off x="3810000" y="2362200"/>
          <a:ext cx="687388" cy="151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66" name="Document" r:id="rId6" imgW="571680" imgH="1257480" progId="">
                  <p:embed/>
                </p:oleObj>
              </mc:Choice>
              <mc:Fallback>
                <p:oleObj name="Document" r:id="rId6" imgW="571680" imgH="1257480" progId="">
                  <p:embed/>
                  <p:pic>
                    <p:nvPicPr>
                      <p:cNvPr id="0" name="Picture 4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2362200"/>
                        <a:ext cx="687388" cy="1511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" name="Group 11"/>
          <p:cNvGrpSpPr>
            <a:grpSpLocks/>
          </p:cNvGrpSpPr>
          <p:nvPr/>
        </p:nvGrpSpPr>
        <p:grpSpPr bwMode="auto">
          <a:xfrm>
            <a:off x="4913313" y="2773363"/>
            <a:ext cx="1258887" cy="731837"/>
            <a:chOff x="3095" y="1747"/>
            <a:chExt cx="793" cy="461"/>
          </a:xfrm>
        </p:grpSpPr>
        <p:sp>
          <p:nvSpPr>
            <p:cNvPr id="10" name="Line 12"/>
            <p:cNvSpPr>
              <a:spLocks noChangeShapeType="1"/>
            </p:cNvSpPr>
            <p:nvPr/>
          </p:nvSpPr>
          <p:spPr bwMode="auto">
            <a:xfrm>
              <a:off x="3120" y="1968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" name="Text Box 13"/>
            <p:cNvSpPr txBox="1">
              <a:spLocks noChangeArrowheads="1"/>
            </p:cNvSpPr>
            <p:nvPr/>
          </p:nvSpPr>
          <p:spPr bwMode="auto">
            <a:xfrm>
              <a:off x="3280" y="1747"/>
              <a:ext cx="351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/>
                <a:t>Ac</a:t>
              </a:r>
              <a:r>
                <a:rPr lang="it-IT" sz="1200" baseline="-25000"/>
                <a:t>2</a:t>
              </a:r>
              <a:r>
                <a:rPr lang="it-IT" sz="1200"/>
                <a:t>O</a:t>
              </a:r>
            </a:p>
          </p:txBody>
        </p:sp>
        <p:sp>
          <p:nvSpPr>
            <p:cNvPr id="12" name="Text Box 14"/>
            <p:cNvSpPr txBox="1">
              <a:spLocks noChangeArrowheads="1"/>
            </p:cNvSpPr>
            <p:nvPr/>
          </p:nvSpPr>
          <p:spPr bwMode="auto">
            <a:xfrm>
              <a:off x="3095" y="2035"/>
              <a:ext cx="693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/>
                <a:t>AcOH anidro</a:t>
              </a:r>
            </a:p>
          </p:txBody>
        </p:sp>
      </p:grpSp>
      <p:graphicFrame>
        <p:nvGraphicFramePr>
          <p:cNvPr id="13" name="Object 15"/>
          <p:cNvGraphicFramePr>
            <a:graphicFrameLocks noChangeAspect="1"/>
          </p:cNvGraphicFramePr>
          <p:nvPr/>
        </p:nvGraphicFramePr>
        <p:xfrm>
          <a:off x="6400800" y="2357438"/>
          <a:ext cx="1338263" cy="190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67" name="Document" r:id="rId8" imgW="1114560" imgH="1590840" progId="">
                  <p:embed/>
                </p:oleObj>
              </mc:Choice>
              <mc:Fallback>
                <p:oleObj name="Document" r:id="rId8" imgW="1114560" imgH="1590840" progId="">
                  <p:embed/>
                  <p:pic>
                    <p:nvPicPr>
                      <p:cNvPr id="0" name="Picture 4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0800" y="2357438"/>
                        <a:ext cx="1338263" cy="1909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820514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DERIVATI DI ACIDI AROMATICI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 dirty="0"/>
          </a:p>
          <a:p>
            <a:endParaRPr lang="it-IT" dirty="0"/>
          </a:p>
          <a:p>
            <a:r>
              <a:rPr lang="it-IT" dirty="0"/>
              <a:t>Derivati dell'Acido Salicilico, Salicilati (</a:t>
            </a:r>
            <a:r>
              <a:rPr lang="it-IT" dirty="0" err="1"/>
              <a:t>Ac</a:t>
            </a:r>
            <a:r>
              <a:rPr lang="it-IT" dirty="0"/>
              <a:t>. 2-Idrossi Benzoico)</a:t>
            </a:r>
          </a:p>
          <a:p>
            <a:endParaRPr lang="it-IT" dirty="0"/>
          </a:p>
          <a:p>
            <a:r>
              <a:rPr lang="it-IT" dirty="0"/>
              <a:t>Derivati dell'Acido </a:t>
            </a:r>
            <a:r>
              <a:rPr lang="it-IT" dirty="0" err="1"/>
              <a:t>Fenamico</a:t>
            </a:r>
            <a:r>
              <a:rPr lang="it-IT" dirty="0"/>
              <a:t> (</a:t>
            </a:r>
            <a:r>
              <a:rPr lang="it-IT" dirty="0" err="1"/>
              <a:t>Ac</a:t>
            </a:r>
            <a:r>
              <a:rPr lang="it-IT" dirty="0"/>
              <a:t>. N-</a:t>
            </a:r>
            <a:r>
              <a:rPr lang="it-IT" dirty="0" err="1"/>
              <a:t>FenilAntranilico</a:t>
            </a:r>
            <a:r>
              <a:rPr lang="it-IT" dirty="0"/>
              <a:t>)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74242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salicilati</a:t>
            </a:r>
          </a:p>
        </p:txBody>
      </p:sp>
      <p:pic>
        <p:nvPicPr>
          <p:cNvPr id="4" name="Picture 2" descr="http://upload.wikimedia.org/wikipedia/commons/thumb/a/af/Salicin-perspective-2D-skeletal.png/200px-Salicin-perspective-2D-skeletal.png">
            <a:hlinkClick r:id="rId3" tooltip="Salicin-perspective-2D-skeletal.png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897" y="1491481"/>
            <a:ext cx="190500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http://upload.wikimedia.org/wikipedia/commons/thumb/8/8e/Salicylic-acid-skeletal.svg/120px-Salicylic-acid-skeletal.svg.png">
            <a:hlinkClick r:id="rId5" tooltip="Salicylic-acid-skeletal.svg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8209" y="1624831"/>
            <a:ext cx="91598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://upload.wikimedia.org/wikipedia/commons/thumb/6/67/Aspirin-skeletal.svg/150px-Aspirin-skeletal.svg.png">
            <a:hlinkClick r:id="rId7" tooltip="Aspirin-skeletal.svg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322" y="4445099"/>
            <a:ext cx="120015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tangolo 6"/>
          <p:cNvSpPr>
            <a:spLocks noChangeArrowheads="1"/>
          </p:cNvSpPr>
          <p:nvPr/>
        </p:nvSpPr>
        <p:spPr bwMode="auto">
          <a:xfrm>
            <a:off x="3194372" y="3121843"/>
            <a:ext cx="95090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>
                <a:solidFill>
                  <a:srgbClr val="000000"/>
                </a:solidFill>
              </a:rPr>
              <a:t>Salicina</a:t>
            </a:r>
            <a:endParaRPr lang="it-IT"/>
          </a:p>
        </p:txBody>
      </p:sp>
      <p:pic>
        <p:nvPicPr>
          <p:cNvPr id="8" name="Picture 4" descr="Salix × sepulcralis - weeping willow">
            <a:hlinkClick r:id="rId9" tooltip="Salix × sepulcralis - weeping willow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10" y="1134293"/>
            <a:ext cx="17145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tangolo 8"/>
          <p:cNvSpPr>
            <a:spLocks noChangeArrowheads="1"/>
          </p:cNvSpPr>
          <p:nvPr/>
        </p:nvSpPr>
        <p:spPr bwMode="auto">
          <a:xfrm>
            <a:off x="7366422" y="3121843"/>
            <a:ext cx="159806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>
                <a:solidFill>
                  <a:srgbClr val="000000"/>
                </a:solidFill>
              </a:rPr>
              <a:t>Acido salicilico</a:t>
            </a:r>
            <a:endParaRPr lang="it-IT"/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auto">
          <a:xfrm>
            <a:off x="7884368" y="5718100"/>
            <a:ext cx="568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 dirty="0">
                <a:solidFill>
                  <a:srgbClr val="800000"/>
                </a:solidFill>
              </a:rPr>
              <a:t>ASA</a:t>
            </a:r>
            <a:endParaRPr lang="it-IT" dirty="0">
              <a:solidFill>
                <a:srgbClr val="800000"/>
              </a:solidFill>
            </a:endParaRPr>
          </a:p>
        </p:txBody>
      </p:sp>
      <p:sp>
        <p:nvSpPr>
          <p:cNvPr id="11" name="Rettangolo 18"/>
          <p:cNvSpPr>
            <a:spLocks noChangeArrowheads="1"/>
          </p:cNvSpPr>
          <p:nvPr/>
        </p:nvSpPr>
        <p:spPr bwMode="auto">
          <a:xfrm>
            <a:off x="505147" y="3563168"/>
            <a:ext cx="11239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 i="1">
                <a:solidFill>
                  <a:srgbClr val="000000"/>
                </a:solidFill>
              </a:rPr>
              <a:t>Salix Alba</a:t>
            </a:r>
            <a:endParaRPr lang="it-IT" i="1"/>
          </a:p>
        </p:txBody>
      </p:sp>
      <p:sp>
        <p:nvSpPr>
          <p:cNvPr id="12" name="Freccia a destra 11"/>
          <p:cNvSpPr/>
          <p:nvPr/>
        </p:nvSpPr>
        <p:spPr>
          <a:xfrm>
            <a:off x="6863085" y="1910581"/>
            <a:ext cx="357187" cy="428625"/>
          </a:xfrm>
          <a:prstGeom prst="rightArrow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3" name="Freccia a destra 12"/>
          <p:cNvSpPr/>
          <p:nvPr/>
        </p:nvSpPr>
        <p:spPr>
          <a:xfrm>
            <a:off x="4791397" y="1910581"/>
            <a:ext cx="357188" cy="428625"/>
          </a:xfrm>
          <a:prstGeom prst="rightArrow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4" name="Freccia a destra 13"/>
          <p:cNvSpPr/>
          <p:nvPr/>
        </p:nvSpPr>
        <p:spPr>
          <a:xfrm>
            <a:off x="2219647" y="1910581"/>
            <a:ext cx="357188" cy="428625"/>
          </a:xfrm>
          <a:prstGeom prst="rightArrow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18" name="Ogget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8910639"/>
              </p:ext>
            </p:extLst>
          </p:nvPr>
        </p:nvGraphicFramePr>
        <p:xfrm>
          <a:off x="5590867" y="1556792"/>
          <a:ext cx="925349" cy="10254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97" name="CS ChemDraw Drawing" r:id="rId11" imgW="901700" imgH="990600" progId="">
                  <p:embed/>
                </p:oleObj>
              </mc:Choice>
              <mc:Fallback>
                <p:oleObj name="CS ChemDraw Drawing" r:id="rId11" imgW="901700" imgH="990600" progId="">
                  <p:embed/>
                  <p:pic>
                    <p:nvPicPr>
                      <p:cNvPr id="0" name="Picture 1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90867" y="1556792"/>
                        <a:ext cx="925349" cy="102544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ttangolo 18"/>
          <p:cNvSpPr>
            <a:spLocks noChangeArrowheads="1"/>
          </p:cNvSpPr>
          <p:nvPr/>
        </p:nvSpPr>
        <p:spPr bwMode="auto">
          <a:xfrm>
            <a:off x="5062166" y="3131676"/>
            <a:ext cx="1541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b="1">
                <a:solidFill>
                  <a:srgbClr val="000000"/>
                </a:solidFill>
              </a:rPr>
              <a:t>Alcol </a:t>
            </a:r>
            <a:r>
              <a:rPr lang="it-IT" b="1" dirty="0">
                <a:solidFill>
                  <a:srgbClr val="000000"/>
                </a:solidFill>
              </a:rPr>
              <a:t>salicilico</a:t>
            </a:r>
            <a:endParaRPr lang="it-IT" dirty="0"/>
          </a:p>
        </p:txBody>
      </p:sp>
      <p:sp>
        <p:nvSpPr>
          <p:cNvPr id="20" name="Rettangolo 19"/>
          <p:cNvSpPr>
            <a:spLocks noChangeArrowheads="1"/>
          </p:cNvSpPr>
          <p:nvPr/>
        </p:nvSpPr>
        <p:spPr bwMode="auto">
          <a:xfrm>
            <a:off x="4596587" y="1556792"/>
            <a:ext cx="74680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1600" dirty="0">
                <a:solidFill>
                  <a:srgbClr val="000000"/>
                </a:solidFill>
              </a:rPr>
              <a:t>idrolisi</a:t>
            </a:r>
            <a:endParaRPr lang="it-IT" sz="1600" dirty="0"/>
          </a:p>
        </p:txBody>
      </p:sp>
      <p:sp>
        <p:nvSpPr>
          <p:cNvPr id="21" name="Freccia a destra 20"/>
          <p:cNvSpPr/>
          <p:nvPr/>
        </p:nvSpPr>
        <p:spPr>
          <a:xfrm rot="5400000">
            <a:off x="7986861" y="3551158"/>
            <a:ext cx="357187" cy="428625"/>
          </a:xfrm>
          <a:prstGeom prst="rightArrow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22" name="Rettangolo 21"/>
          <p:cNvSpPr/>
          <p:nvPr/>
        </p:nvSpPr>
        <p:spPr>
          <a:xfrm>
            <a:off x="371659" y="4293096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b="1" dirty="0"/>
              <a:t>ACIDO SALICILICO</a:t>
            </a:r>
          </a:p>
          <a:p>
            <a:pPr algn="just"/>
            <a:r>
              <a:rPr lang="it-IT" dirty="0"/>
              <a:t>E' molto irritante (come tale viene somministrato solo per uso esterno: CHERATOLITICO) per cui si usano i sali di sodio, magnesio, colina e </a:t>
            </a:r>
            <a:r>
              <a:rPr lang="it-IT" dirty="0" err="1"/>
              <a:t>trietanolamina</a:t>
            </a:r>
            <a:r>
              <a:rPr lang="it-IT" dirty="0"/>
              <a:t>.</a:t>
            </a:r>
          </a:p>
          <a:p>
            <a:pPr algn="just"/>
            <a:r>
              <a:rPr lang="it-IT" dirty="0"/>
              <a:t>In terapia si usano anche gli esteri di metile e propile.</a:t>
            </a:r>
          </a:p>
        </p:txBody>
      </p:sp>
    </p:spTree>
    <p:extLst>
      <p:ext uri="{BB962C8B-B14F-4D97-AF65-F5344CB8AC3E}">
        <p14:creationId xmlns:p14="http://schemas.microsoft.com/office/powerpoint/2010/main" val="20790507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ttangolo 13"/>
          <p:cNvSpPr/>
          <p:nvPr/>
        </p:nvSpPr>
        <p:spPr>
          <a:xfrm>
            <a:off x="827584" y="2906713"/>
            <a:ext cx="7344816" cy="160240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salicilati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794718"/>
          </a:xfrm>
        </p:spPr>
        <p:txBody>
          <a:bodyPr/>
          <a:lstStyle/>
          <a:p>
            <a:pPr marL="0" indent="0">
              <a:buNone/>
            </a:pPr>
            <a:r>
              <a:rPr lang="it-IT" dirty="0"/>
              <a:t>Sintesi di Kolbe dell’acido salicilico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312" y="2906713"/>
            <a:ext cx="7306088" cy="131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CasellaDiTesto 14"/>
          <p:cNvSpPr txBox="1"/>
          <p:nvPr/>
        </p:nvSpPr>
        <p:spPr>
          <a:xfrm>
            <a:off x="2123728" y="3952813"/>
            <a:ext cx="15561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dirty="0"/>
              <a:t>150-160°C, 5 bar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5786656" y="3481263"/>
            <a:ext cx="657552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it-IT" sz="1400" dirty="0"/>
              <a:t>H</a:t>
            </a:r>
            <a:r>
              <a:rPr lang="it-IT" sz="1400" baseline="-25000" dirty="0"/>
              <a:t>2</a:t>
            </a:r>
            <a:r>
              <a:rPr lang="it-IT" sz="1400" dirty="0"/>
              <a:t>SO</a:t>
            </a:r>
            <a:r>
              <a:rPr lang="it-IT" sz="1400" baseline="-250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744403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/>
          <a:lstStyle/>
          <a:p>
            <a:r>
              <a:rPr lang="it-IT" dirty="0"/>
              <a:t>Acido </a:t>
            </a:r>
            <a:r>
              <a:rPr lang="it-IT" dirty="0" err="1"/>
              <a:t>acetil</a:t>
            </a:r>
            <a:r>
              <a:rPr lang="it-IT" dirty="0"/>
              <a:t> salicilico: </a:t>
            </a:r>
            <a:r>
              <a:rPr lang="it-IT" dirty="0" err="1"/>
              <a:t>asa</a:t>
            </a:r>
            <a:r>
              <a:rPr lang="it-IT" dirty="0"/>
              <a:t> (</a:t>
            </a:r>
            <a:r>
              <a:rPr lang="it-IT" i="1" cap="none" dirty="0"/>
              <a:t>Aspirina</a:t>
            </a:r>
            <a:r>
              <a:rPr lang="it-IT" dirty="0"/>
              <a:t>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rmAutofit fontScale="85000" lnSpcReduction="20000"/>
          </a:bodyPr>
          <a:lstStyle/>
          <a:p>
            <a:r>
              <a:rPr lang="it-IT" dirty="0"/>
              <a:t>farmaco più venduto</a:t>
            </a:r>
          </a:p>
          <a:p>
            <a:r>
              <a:rPr lang="it-IT" dirty="0"/>
              <a:t>antiinfiammatorio, antipiretico, analgesico</a:t>
            </a:r>
          </a:p>
          <a:p>
            <a:r>
              <a:rPr lang="it-IT" dirty="0"/>
              <a:t>antiaggregante piastrinico (inibizione TXA2)</a:t>
            </a:r>
          </a:p>
          <a:p>
            <a:r>
              <a:rPr lang="it-IT" dirty="0"/>
              <a:t>antitumorale (sperimentale)</a:t>
            </a:r>
          </a:p>
          <a:p>
            <a:pPr marL="0" indent="0">
              <a:buNone/>
            </a:pPr>
            <a:r>
              <a:rPr lang="it-IT" b="1" dirty="0"/>
              <a:t>Effetti collaterali</a:t>
            </a:r>
          </a:p>
          <a:p>
            <a:r>
              <a:rPr lang="it-IT" dirty="0"/>
              <a:t>Lesioni gastriche</a:t>
            </a:r>
          </a:p>
          <a:p>
            <a:r>
              <a:rPr lang="it-IT" dirty="0"/>
              <a:t>Sindrome di </a:t>
            </a:r>
            <a:r>
              <a:rPr lang="it-IT" dirty="0" err="1"/>
              <a:t>Reye</a:t>
            </a:r>
            <a:r>
              <a:rPr lang="it-IT" dirty="0"/>
              <a:t> (alterazione mitocondriale) </a:t>
            </a:r>
          </a:p>
          <a:p>
            <a:r>
              <a:rPr lang="it-IT" dirty="0"/>
              <a:t>(non somministrare ai bambini di età inferiore ai 16 anni)</a:t>
            </a:r>
          </a:p>
          <a:p>
            <a:pPr marL="0" indent="0">
              <a:buNone/>
            </a:pPr>
            <a:r>
              <a:rPr lang="it-IT" b="1" dirty="0"/>
              <a:t>Selettività</a:t>
            </a:r>
          </a:p>
          <a:p>
            <a:r>
              <a:rPr lang="it-IT" dirty="0"/>
              <a:t>COX-1: 1.7 </a:t>
            </a:r>
            <a:r>
              <a:rPr lang="el-GR" dirty="0"/>
              <a:t>μ</a:t>
            </a:r>
            <a:r>
              <a:rPr lang="it-IT" dirty="0"/>
              <a:t>M</a:t>
            </a:r>
          </a:p>
          <a:p>
            <a:r>
              <a:rPr lang="it-IT" dirty="0"/>
              <a:t>COX-2: &gt;100 </a:t>
            </a:r>
            <a:r>
              <a:rPr lang="el-GR" dirty="0"/>
              <a:t>μ</a:t>
            </a:r>
            <a:r>
              <a:rPr lang="it-IT" dirty="0"/>
              <a:t>M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endParaRPr lang="it-IT" dirty="0"/>
          </a:p>
        </p:txBody>
      </p:sp>
      <p:pic>
        <p:nvPicPr>
          <p:cNvPr id="4" name="Picture 2" descr="http://upload.wikimedia.org/wikipedia/commons/thumb/6/67/Aspirin-skeletal.svg/150px-Aspirin-skeletal.svg.png">
            <a:hlinkClick r:id="rId3" tooltip="Aspirin-skeletal.svg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626107"/>
            <a:ext cx="120015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Ogget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0711415"/>
              </p:ext>
            </p:extLst>
          </p:nvPr>
        </p:nvGraphicFramePr>
        <p:xfrm>
          <a:off x="4603588" y="5157192"/>
          <a:ext cx="3777372" cy="10129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1" name="CS ChemDraw Drawing" r:id="rId5" imgW="3975100" imgH="1079500" progId="">
                  <p:embed/>
                </p:oleObj>
              </mc:Choice>
              <mc:Fallback>
                <p:oleObj name="CS ChemDraw Drawing" r:id="rId5" imgW="3975100" imgH="1079500" progId="">
                  <p:embed/>
                  <p:pic>
                    <p:nvPicPr>
                      <p:cNvPr id="0" name="Picture 1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3588" y="5157192"/>
                        <a:ext cx="3777372" cy="101294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4211960" y="6237312"/>
            <a:ext cx="1357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err="1"/>
              <a:t>Ac</a:t>
            </a:r>
            <a:r>
              <a:rPr lang="it-IT" dirty="0"/>
              <a:t>. salicilico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7465409" y="6240972"/>
            <a:ext cx="562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ASA</a:t>
            </a:r>
          </a:p>
        </p:txBody>
      </p:sp>
    </p:spTree>
    <p:extLst>
      <p:ext uri="{BB962C8B-B14F-4D97-AF65-F5344CB8AC3E}">
        <p14:creationId xmlns:p14="http://schemas.microsoft.com/office/powerpoint/2010/main" val="10017604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/>
          <a:lstStyle/>
          <a:p>
            <a:r>
              <a:rPr lang="it-IT" dirty="0"/>
              <a:t>Acido </a:t>
            </a:r>
            <a:r>
              <a:rPr lang="it-IT" dirty="0" err="1"/>
              <a:t>acetil</a:t>
            </a:r>
            <a:r>
              <a:rPr lang="it-IT" dirty="0"/>
              <a:t> salicilico: </a:t>
            </a:r>
            <a:r>
              <a:rPr lang="it-IT" dirty="0" err="1"/>
              <a:t>asa</a:t>
            </a:r>
            <a:r>
              <a:rPr lang="it-IT" dirty="0"/>
              <a:t> (</a:t>
            </a:r>
            <a:r>
              <a:rPr lang="it-IT" i="1" cap="none" dirty="0"/>
              <a:t>Aspirina</a:t>
            </a:r>
            <a:r>
              <a:rPr lang="it-IT" dirty="0"/>
              <a:t>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L’azione antiaggregante piastrinica della aspirina è da attribuirsi alla inibizione delle COX sulle membrane piastrinica con conseguente inibizione della formazione di </a:t>
            </a:r>
            <a:r>
              <a:rPr lang="it-IT" dirty="0" err="1"/>
              <a:t>trombossano</a:t>
            </a:r>
            <a:r>
              <a:rPr lang="it-IT" dirty="0"/>
              <a:t> A</a:t>
            </a:r>
            <a:r>
              <a:rPr lang="it-IT" baseline="-25000" dirty="0"/>
              <a:t>2</a:t>
            </a:r>
            <a:r>
              <a:rPr lang="it-IT" dirty="0"/>
              <a:t> un potente aggregante piastrinico.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548680"/>
            <a:ext cx="8686800" cy="595536"/>
          </a:xfrm>
        </p:spPr>
        <p:txBody>
          <a:bodyPr>
            <a:normAutofit fontScale="90000"/>
          </a:bodyPr>
          <a:lstStyle/>
          <a:p>
            <a:r>
              <a:rPr lang="it-IT" dirty="0" err="1"/>
              <a:t>Asa</a:t>
            </a:r>
            <a:r>
              <a:rPr lang="it-IT" dirty="0"/>
              <a:t>: meccanismo d’azione</a:t>
            </a:r>
            <a:br>
              <a:rPr lang="it-IT" dirty="0"/>
            </a:br>
            <a:endParaRPr lang="it-IT" dirty="0"/>
          </a:p>
        </p:txBody>
      </p:sp>
      <p:sp>
        <p:nvSpPr>
          <p:cNvPr id="4" name="Rettangolo 5"/>
          <p:cNvSpPr>
            <a:spLocks noChangeArrowheads="1"/>
          </p:cNvSpPr>
          <p:nvPr/>
        </p:nvSpPr>
        <p:spPr bwMode="auto">
          <a:xfrm>
            <a:off x="214313" y="5321300"/>
            <a:ext cx="8745538" cy="1474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ts val="3500"/>
              </a:lnSpc>
              <a:spcBef>
                <a:spcPts val="600"/>
              </a:spcBef>
              <a:defRPr/>
            </a:pPr>
            <a:r>
              <a:rPr lang="it-IT" sz="2400" dirty="0">
                <a:solidFill>
                  <a:schemeClr val="tx2"/>
                </a:solidFill>
                <a:latin typeface="+mn-lt"/>
              </a:rPr>
              <a:t>Legame rapido e reversibile seguito </a:t>
            </a:r>
            <a:r>
              <a:rPr lang="en-US" sz="2400" dirty="0" err="1">
                <a:solidFill>
                  <a:schemeClr val="tx2"/>
                </a:solidFill>
                <a:latin typeface="+mn-lt"/>
              </a:rPr>
              <a:t>da</a:t>
            </a:r>
            <a:r>
              <a:rPr lang="en-US" sz="2400" dirty="0">
                <a:solidFill>
                  <a:schemeClr val="tx2"/>
                </a:solidFill>
                <a:latin typeface="+mn-lt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+mn-lt"/>
              </a:rPr>
              <a:t>una</a:t>
            </a:r>
            <a:r>
              <a:rPr lang="en-US" sz="2400" dirty="0">
                <a:solidFill>
                  <a:schemeClr val="tx2"/>
                </a:solidFill>
                <a:latin typeface="+mn-lt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+mn-lt"/>
              </a:rPr>
              <a:t>modifica</a:t>
            </a:r>
            <a:r>
              <a:rPr lang="en-US" sz="2400" dirty="0">
                <a:solidFill>
                  <a:schemeClr val="tx2"/>
                </a:solidFill>
                <a:latin typeface="+mn-lt"/>
              </a:rPr>
              <a:t> </a:t>
            </a:r>
            <a:r>
              <a:rPr lang="en-US" sz="2400" dirty="0" err="1">
                <a:solidFill>
                  <a:schemeClr val="tx2"/>
                </a:solidFill>
                <a:latin typeface="+mn-lt"/>
              </a:rPr>
              <a:t>covalente</a:t>
            </a:r>
            <a:r>
              <a:rPr lang="en-US" sz="2400" dirty="0">
                <a:solidFill>
                  <a:schemeClr val="tx2"/>
                </a:solidFill>
                <a:latin typeface="+mn-lt"/>
              </a:rPr>
              <a:t> (</a:t>
            </a:r>
            <a:r>
              <a:rPr lang="it-IT" sz="2400" dirty="0" err="1">
                <a:solidFill>
                  <a:schemeClr val="tx2"/>
                </a:solidFill>
                <a:latin typeface="+mn-lt"/>
              </a:rPr>
              <a:t>transesterificazione</a:t>
            </a:r>
            <a:r>
              <a:rPr lang="it-IT" sz="2400" dirty="0">
                <a:solidFill>
                  <a:schemeClr val="tx2"/>
                </a:solidFill>
                <a:latin typeface="+mn-lt"/>
              </a:rPr>
              <a:t> di Ser530 in prossimità del sito attivo)</a:t>
            </a:r>
          </a:p>
          <a:p>
            <a:pPr>
              <a:lnSpc>
                <a:spcPts val="3500"/>
              </a:lnSpc>
              <a:spcBef>
                <a:spcPts val="600"/>
              </a:spcBef>
              <a:defRPr/>
            </a:pPr>
            <a:r>
              <a:rPr lang="it-IT" sz="2400" dirty="0">
                <a:solidFill>
                  <a:schemeClr val="tx2"/>
                </a:solidFill>
                <a:latin typeface="+mn-lt"/>
              </a:rPr>
              <a:t>Blocco del canale d’accesso all’ AA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847850"/>
            <a:ext cx="4786312" cy="335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1490663"/>
            <a:ext cx="3602037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" name="Rettangolo 12"/>
          <p:cNvSpPr>
            <a:spLocks noChangeArrowheads="1"/>
          </p:cNvSpPr>
          <p:nvPr/>
        </p:nvSpPr>
        <p:spPr bwMode="auto">
          <a:xfrm>
            <a:off x="338160" y="1198563"/>
            <a:ext cx="49539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2400" b="1" dirty="0">
                <a:solidFill>
                  <a:schemeClr val="tx2"/>
                </a:solidFill>
                <a:latin typeface="Calibri" pitchFamily="34" charset="0"/>
              </a:rPr>
              <a:t>Peculiare rispetto a tutti gli altri FANS</a:t>
            </a:r>
            <a:endParaRPr lang="it-IT" sz="2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38728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Altri meccanismi d’azione salicilati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Inibizione biosintesi istamina</a:t>
            </a:r>
          </a:p>
          <a:p>
            <a:r>
              <a:rPr lang="it-IT" dirty="0"/>
              <a:t>Antagonismo con l’azione di varie chinine</a:t>
            </a:r>
          </a:p>
          <a:p>
            <a:r>
              <a:rPr lang="it-IT" dirty="0"/>
              <a:t>Inibizione mucopolisaccaridi</a:t>
            </a:r>
          </a:p>
          <a:p>
            <a:r>
              <a:rPr lang="it-IT" dirty="0"/>
              <a:t>Stimolano escrezione di acido urico: gotta</a:t>
            </a:r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787451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/>
          <a:lstStyle/>
          <a:p>
            <a:r>
              <a:rPr lang="en-US" dirty="0"/>
              <a:t>SALI DI SALICILATI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20FF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83568" y="1412776"/>
            <a:ext cx="7812360" cy="18879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0FF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411760" y="3284984"/>
            <a:ext cx="4483605" cy="199858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1520" y="5445224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008000"/>
                </a:solidFill>
              </a:rPr>
              <a:t>Ideati</a:t>
            </a:r>
            <a:r>
              <a:rPr lang="en-US" b="1" dirty="0">
                <a:solidFill>
                  <a:srgbClr val="008000"/>
                </a:solidFill>
              </a:rPr>
              <a:t> per </a:t>
            </a:r>
            <a:r>
              <a:rPr lang="en-US" b="1" dirty="0" err="1">
                <a:solidFill>
                  <a:srgbClr val="008000"/>
                </a:solidFill>
              </a:rPr>
              <a:t>limitare</a:t>
            </a:r>
            <a:r>
              <a:rPr lang="en-US" b="1" dirty="0">
                <a:solidFill>
                  <a:srgbClr val="008000"/>
                </a:solidFill>
              </a:rPr>
              <a:t> I </a:t>
            </a:r>
            <a:r>
              <a:rPr lang="en-US" b="1" dirty="0" err="1">
                <a:solidFill>
                  <a:srgbClr val="008000"/>
                </a:solidFill>
              </a:rPr>
              <a:t>problemi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gastrici</a:t>
            </a:r>
            <a:r>
              <a:rPr lang="en-US" b="1" dirty="0">
                <a:solidFill>
                  <a:srgbClr val="008000"/>
                </a:solidFill>
              </a:rPr>
              <a:t>. </a:t>
            </a:r>
            <a:r>
              <a:rPr lang="en-US" b="1" dirty="0" err="1">
                <a:solidFill>
                  <a:srgbClr val="008000"/>
                </a:solidFill>
              </a:rPr>
              <a:t>Sono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meno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attivi</a:t>
            </a:r>
            <a:r>
              <a:rPr lang="en-US" b="1" dirty="0">
                <a:solidFill>
                  <a:srgbClr val="008000"/>
                </a:solidFill>
              </a:rPr>
              <a:t> e a pH </a:t>
            </a:r>
            <a:r>
              <a:rPr lang="en-US" b="1" dirty="0" err="1">
                <a:solidFill>
                  <a:srgbClr val="008000"/>
                </a:solidFill>
              </a:rPr>
              <a:t>acidi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generano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acido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salicilico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che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dà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gli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stessi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problemi</a:t>
            </a:r>
            <a:r>
              <a:rPr lang="en-US" b="1" dirty="0">
                <a:solidFill>
                  <a:srgbClr val="008000"/>
                </a:solidFill>
              </a:rPr>
              <a:t> di </a:t>
            </a:r>
            <a:r>
              <a:rPr lang="en-US" b="1" dirty="0" err="1">
                <a:solidFill>
                  <a:srgbClr val="008000"/>
                </a:solidFill>
              </a:rPr>
              <a:t>gastrolesività</a:t>
            </a:r>
            <a:r>
              <a:rPr lang="en-US" b="1" dirty="0">
                <a:solidFill>
                  <a:srgbClr val="008000"/>
                </a:solidFill>
              </a:rPr>
              <a:t>. </a:t>
            </a:r>
            <a:r>
              <a:rPr lang="en-US" b="1" dirty="0" err="1">
                <a:solidFill>
                  <a:srgbClr val="008000"/>
                </a:solidFill>
              </a:rPr>
              <a:t>Risultano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complessivamente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meno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dannosi</a:t>
            </a:r>
            <a:r>
              <a:rPr lang="en-US" b="1" dirty="0">
                <a:solidFill>
                  <a:srgbClr val="008000"/>
                </a:solidFill>
              </a:rPr>
              <a:t> a </a:t>
            </a:r>
            <a:r>
              <a:rPr lang="en-US" b="1" dirty="0" err="1">
                <a:solidFill>
                  <a:srgbClr val="008000"/>
                </a:solidFill>
              </a:rPr>
              <a:t>livello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gastrico</a:t>
            </a:r>
            <a:r>
              <a:rPr lang="en-US" b="1" dirty="0">
                <a:solidFill>
                  <a:srgbClr val="008000"/>
                </a:solidFill>
              </a:rPr>
              <a:t>. Il </a:t>
            </a:r>
            <a:r>
              <a:rPr lang="en-US" b="1" dirty="0" err="1">
                <a:solidFill>
                  <a:srgbClr val="008000"/>
                </a:solidFill>
              </a:rPr>
              <a:t>migliore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è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il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salicilato</a:t>
            </a:r>
            <a:r>
              <a:rPr lang="en-US" b="1" dirty="0">
                <a:solidFill>
                  <a:srgbClr val="008000"/>
                </a:solidFill>
              </a:rPr>
              <a:t> di </a:t>
            </a:r>
            <a:r>
              <a:rPr lang="en-US" b="1" dirty="0" err="1">
                <a:solidFill>
                  <a:srgbClr val="008000"/>
                </a:solidFill>
              </a:rPr>
              <a:t>colina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utilizzato</a:t>
            </a:r>
            <a:r>
              <a:rPr lang="en-US" b="1" dirty="0">
                <a:solidFill>
                  <a:srgbClr val="008000"/>
                </a:solidFill>
              </a:rPr>
              <a:t> per </a:t>
            </a:r>
            <a:r>
              <a:rPr lang="en-US" b="1" dirty="0" err="1">
                <a:solidFill>
                  <a:srgbClr val="008000"/>
                </a:solidFill>
              </a:rPr>
              <a:t>il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trattamento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della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artriti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reumatoidi</a:t>
            </a:r>
            <a:r>
              <a:rPr lang="en-US" b="1" dirty="0">
                <a:solidFill>
                  <a:srgbClr val="008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655063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Altri salicilati</a:t>
            </a:r>
          </a:p>
        </p:txBody>
      </p:sp>
      <p:sp>
        <p:nvSpPr>
          <p:cNvPr id="4" name="Rettangolo 2"/>
          <p:cNvSpPr>
            <a:spLocks noChangeArrowheads="1"/>
          </p:cNvSpPr>
          <p:nvPr/>
        </p:nvSpPr>
        <p:spPr bwMode="auto">
          <a:xfrm>
            <a:off x="515938" y="3412456"/>
            <a:ext cx="20431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2000" b="1">
                <a:solidFill>
                  <a:schemeClr val="tx2"/>
                </a:solidFill>
                <a:latin typeface="Calibri" pitchFamily="34" charset="0"/>
              </a:rPr>
              <a:t>Diflunisal </a:t>
            </a:r>
            <a:r>
              <a:rPr lang="it-IT" sz="2000" i="1">
                <a:solidFill>
                  <a:schemeClr val="tx2"/>
                </a:solidFill>
                <a:latin typeface="Calibri" pitchFamily="34" charset="0"/>
              </a:rPr>
              <a:t>Dolobid</a:t>
            </a:r>
          </a:p>
        </p:txBody>
      </p:sp>
      <p:pic>
        <p:nvPicPr>
          <p:cNvPr id="5" name="Picture 2" descr="http://upload.wikimedia.org/wikipedia/commons/thumb/2/25/Diflunisal-2D-skeletal.png/187px-Diflunisal-2D-skeletal.png">
            <a:hlinkClick r:id="rId2" tooltip="Diflunisal-2D-skeletal.png"/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1340768"/>
            <a:ext cx="221456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tangolo 7"/>
          <p:cNvSpPr>
            <a:spLocks noChangeArrowheads="1"/>
          </p:cNvSpPr>
          <p:nvPr/>
        </p:nvSpPr>
        <p:spPr bwMode="auto">
          <a:xfrm>
            <a:off x="887413" y="6198518"/>
            <a:ext cx="13001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2000" b="1">
                <a:solidFill>
                  <a:schemeClr val="tx2"/>
                </a:solidFill>
                <a:latin typeface="Calibri" pitchFamily="34" charset="0"/>
              </a:rPr>
              <a:t>Benorilato</a:t>
            </a:r>
            <a:endParaRPr lang="it-IT" sz="200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7" name="Rettangolo 4"/>
          <p:cNvSpPr>
            <a:spLocks noChangeArrowheads="1"/>
          </p:cNvSpPr>
          <p:nvPr/>
        </p:nvSpPr>
        <p:spPr bwMode="auto">
          <a:xfrm>
            <a:off x="3429000" y="1196752"/>
            <a:ext cx="17859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sz="2000" b="1">
                <a:solidFill>
                  <a:schemeClr val="tx2"/>
                </a:solidFill>
                <a:latin typeface="Calibri" pitchFamily="34" charset="0"/>
              </a:rPr>
              <a:t>Proprietà</a:t>
            </a:r>
          </a:p>
        </p:txBody>
      </p:sp>
      <p:sp>
        <p:nvSpPr>
          <p:cNvPr id="8" name="Rettangolo 9"/>
          <p:cNvSpPr>
            <a:spLocks noChangeArrowheads="1"/>
          </p:cNvSpPr>
          <p:nvPr/>
        </p:nvSpPr>
        <p:spPr bwMode="auto">
          <a:xfrm>
            <a:off x="3929063" y="1565052"/>
            <a:ext cx="5214937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it-IT" sz="2000" b="1" dirty="0">
                <a:solidFill>
                  <a:schemeClr val="tx2"/>
                </a:solidFill>
                <a:latin typeface="Calibri" pitchFamily="34" charset="0"/>
              </a:rPr>
              <a:t>Antiinfiammatorio  4 volte più potente di ASA</a:t>
            </a:r>
          </a:p>
          <a:p>
            <a:pPr>
              <a:lnSpc>
                <a:spcPct val="150000"/>
              </a:lnSpc>
            </a:pPr>
            <a:r>
              <a:rPr lang="it-IT" sz="2000" b="1" dirty="0">
                <a:solidFill>
                  <a:schemeClr val="tx2"/>
                </a:solidFill>
                <a:latin typeface="Calibri" pitchFamily="34" charset="0"/>
              </a:rPr>
              <a:t>Minore effetti gastrici</a:t>
            </a:r>
          </a:p>
          <a:p>
            <a:pPr>
              <a:lnSpc>
                <a:spcPct val="150000"/>
              </a:lnSpc>
            </a:pPr>
            <a:r>
              <a:rPr lang="it-IT" sz="2000" b="1" dirty="0">
                <a:solidFill>
                  <a:schemeClr val="tx2"/>
                </a:solidFill>
                <a:latin typeface="Calibri" pitchFamily="34" charset="0"/>
              </a:rPr>
              <a:t>Scarsi effetti antiaggreganti ed antipiretici</a:t>
            </a:r>
          </a:p>
          <a:p>
            <a:pPr>
              <a:lnSpc>
                <a:spcPct val="150000"/>
              </a:lnSpc>
            </a:pPr>
            <a:r>
              <a:rPr lang="it-IT" sz="2000" b="1" dirty="0">
                <a:solidFill>
                  <a:schemeClr val="tx2"/>
                </a:solidFill>
                <a:latin typeface="Calibri" pitchFamily="34" charset="0"/>
              </a:rPr>
              <a:t>Inibizione di tipo competitivo e reversibile</a:t>
            </a:r>
          </a:p>
        </p:txBody>
      </p:sp>
      <p:sp>
        <p:nvSpPr>
          <p:cNvPr id="9" name="Rettangolo 4"/>
          <p:cNvSpPr>
            <a:spLocks noChangeArrowheads="1"/>
          </p:cNvSpPr>
          <p:nvPr/>
        </p:nvSpPr>
        <p:spPr bwMode="auto">
          <a:xfrm>
            <a:off x="3938587" y="3555331"/>
            <a:ext cx="42148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sz="2000" b="1" dirty="0">
                <a:solidFill>
                  <a:schemeClr val="tx2"/>
                </a:solidFill>
                <a:latin typeface="Calibri" pitchFamily="34" charset="0"/>
              </a:rPr>
              <a:t>Uso: Trattamento dei dolori reumatici</a:t>
            </a:r>
          </a:p>
          <a:p>
            <a:endParaRPr lang="it-IT" sz="2000" b="1" dirty="0">
              <a:solidFill>
                <a:schemeClr val="tx2"/>
              </a:solidFill>
              <a:latin typeface="Calibri" pitchFamily="34" charset="0"/>
            </a:endParaRPr>
          </a:p>
        </p:txBody>
      </p:sp>
      <p:pic>
        <p:nvPicPr>
          <p:cNvPr id="10" name="Picture 2" descr="http://upload.wikimedia.org/wikipedia/commons/thumb/a/a2/Benorilate.svg/220px-Benorilate.svg.png">
            <a:hlinkClick r:id="rId4" tooltip="Benorilate.svg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26893"/>
            <a:ext cx="3074988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ttangolo 4"/>
          <p:cNvSpPr>
            <a:spLocks noChangeArrowheads="1"/>
          </p:cNvSpPr>
          <p:nvPr/>
        </p:nvSpPr>
        <p:spPr bwMode="auto">
          <a:xfrm>
            <a:off x="3429000" y="4599906"/>
            <a:ext cx="17859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it-IT" sz="2000" b="1">
                <a:solidFill>
                  <a:schemeClr val="tx2"/>
                </a:solidFill>
                <a:latin typeface="Calibri" pitchFamily="34" charset="0"/>
              </a:rPr>
              <a:t>Proprietà</a:t>
            </a:r>
          </a:p>
        </p:txBody>
      </p:sp>
      <p:sp>
        <p:nvSpPr>
          <p:cNvPr id="12" name="Rettangolo 14"/>
          <p:cNvSpPr>
            <a:spLocks noChangeArrowheads="1"/>
          </p:cNvSpPr>
          <p:nvPr/>
        </p:nvSpPr>
        <p:spPr bwMode="auto">
          <a:xfrm>
            <a:off x="3929063" y="4944656"/>
            <a:ext cx="5214937" cy="1913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it-IT" sz="2000" b="1" dirty="0">
                <a:solidFill>
                  <a:schemeClr val="tx2"/>
                </a:solidFill>
                <a:latin typeface="Calibri" pitchFamily="34" charset="0"/>
              </a:rPr>
              <a:t>Estere dell’ASA con Paracetamolo</a:t>
            </a:r>
          </a:p>
          <a:p>
            <a:pPr>
              <a:lnSpc>
                <a:spcPct val="150000"/>
              </a:lnSpc>
            </a:pPr>
            <a:r>
              <a:rPr lang="it-IT" sz="2000" b="1" dirty="0">
                <a:solidFill>
                  <a:schemeClr val="tx2"/>
                </a:solidFill>
                <a:latin typeface="Calibri" pitchFamily="34" charset="0"/>
              </a:rPr>
              <a:t>Proprietà simili ad ASA. Ma presenta un effetto ridotto rispetto ad ASA e Paracetamolo somministrati in simultanea</a:t>
            </a:r>
          </a:p>
        </p:txBody>
      </p:sp>
    </p:spTree>
    <p:extLst>
      <p:ext uri="{BB962C8B-B14F-4D97-AF65-F5344CB8AC3E}">
        <p14:creationId xmlns:p14="http://schemas.microsoft.com/office/powerpoint/2010/main" val="6195020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4788024" y="2924944"/>
            <a:ext cx="13824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dirty="0" err="1">
                <a:solidFill>
                  <a:srgbClr val="000090"/>
                </a:solidFill>
              </a:rPr>
              <a:t>Salsalato</a:t>
            </a:r>
            <a:endParaRPr lang="it-IT" sz="2400" b="1" dirty="0">
              <a:solidFill>
                <a:srgbClr val="00009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685800" y="457200"/>
            <a:ext cx="303941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>
                <a:solidFill>
                  <a:srgbClr val="0000FF"/>
                </a:solidFill>
              </a:rPr>
              <a:t>ALTRI SALICILATI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827584" y="4797152"/>
            <a:ext cx="7150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000090"/>
                </a:solidFill>
              </a:rPr>
              <a:t>Derivato del acido salicilico, insolubile nei succhi gastrici, ma a livello intestinale viene idrolizzato ad acido salicilico e assorbito. Non da sanguinamento gastrointestinale e può essere somministrato a pazienti intolleranti alla aspirina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988840"/>
            <a:ext cx="3251974" cy="2016224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diflunisal</a:t>
            </a:r>
            <a:endParaRPr lang="it-IT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71638"/>
            <a:ext cx="7788246" cy="4277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4862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sar</a:t>
            </a:r>
            <a:r>
              <a:rPr lang="it-IT" dirty="0"/>
              <a:t> Salicilati 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1052736"/>
            <a:ext cx="8686800" cy="5400600"/>
          </a:xfrm>
        </p:spPr>
        <p:txBody>
          <a:bodyPr>
            <a:noAutofit/>
          </a:bodyPr>
          <a:lstStyle/>
          <a:p>
            <a:r>
              <a:rPr lang="it-IT" sz="2400" dirty="0"/>
              <a:t>La molecola attiva è l’anione salicilato</a:t>
            </a:r>
          </a:p>
          <a:p>
            <a:r>
              <a:rPr lang="it-IT" sz="2400" dirty="0"/>
              <a:t>Gli effetti collaterali sono dovuti alla funzione carbossilica acida</a:t>
            </a:r>
          </a:p>
          <a:p>
            <a:endParaRPr lang="it-IT" sz="2400" dirty="0"/>
          </a:p>
          <a:p>
            <a:endParaRPr lang="it-IT" sz="2400" dirty="0"/>
          </a:p>
          <a:p>
            <a:endParaRPr lang="it-IT" sz="2400" dirty="0"/>
          </a:p>
          <a:p>
            <a:endParaRPr lang="it-IT" sz="2400" dirty="0"/>
          </a:p>
          <a:p>
            <a:pPr marL="0" indent="0">
              <a:buNone/>
            </a:pPr>
            <a:endParaRPr lang="it-IT" sz="2400" dirty="0"/>
          </a:p>
          <a:p>
            <a:r>
              <a:rPr lang="it-IT" sz="2400" dirty="0"/>
              <a:t>Ossidrile in para o meta porta a perdita di attività</a:t>
            </a:r>
          </a:p>
          <a:p>
            <a:r>
              <a:rPr lang="it-IT" sz="2400" dirty="0"/>
              <a:t>L’inserimento di alogeni aumenta sia la potenza che la tossicità</a:t>
            </a: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2465208"/>
              </p:ext>
            </p:extLst>
          </p:nvPr>
        </p:nvGraphicFramePr>
        <p:xfrm>
          <a:off x="467544" y="2251199"/>
          <a:ext cx="1211263" cy="1393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45" name="Document" r:id="rId3" imgW="1009650" imgH="1162050" progId="">
                  <p:embed/>
                </p:oleObj>
              </mc:Choice>
              <mc:Fallback>
                <p:oleObj name="Document" r:id="rId3" imgW="1009650" imgH="1162050" progId="">
                  <p:embed/>
                  <p:pic>
                    <p:nvPicPr>
                      <p:cNvPr id="0" name="Picture 39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2251199"/>
                        <a:ext cx="1211263" cy="1393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egnaposto contenuto 2"/>
          <p:cNvSpPr txBox="1">
            <a:spLocks/>
          </p:cNvSpPr>
          <p:nvPr/>
        </p:nvSpPr>
        <p:spPr>
          <a:xfrm>
            <a:off x="2015716" y="2276874"/>
            <a:ext cx="2160240" cy="5760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it-IT" sz="2000" dirty="0"/>
              <a:t>Ridotta acidità</a:t>
            </a:r>
          </a:p>
        </p:txBody>
      </p:sp>
      <p:sp>
        <p:nvSpPr>
          <p:cNvPr id="8" name="Segnaposto contenuto 2"/>
          <p:cNvSpPr txBox="1">
            <a:spLocks/>
          </p:cNvSpPr>
          <p:nvPr/>
        </p:nvSpPr>
        <p:spPr>
          <a:xfrm>
            <a:off x="1547664" y="2852937"/>
            <a:ext cx="3096344" cy="792087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t-IT" sz="2000" dirty="0"/>
              <a:t>Attività analgesica ma non antiinfiammatoria</a:t>
            </a:r>
          </a:p>
        </p:txBody>
      </p:sp>
      <p:graphicFrame>
        <p:nvGraphicFramePr>
          <p:cNvPr id="9" name="Oggetto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5165529"/>
              </p:ext>
            </p:extLst>
          </p:nvPr>
        </p:nvGraphicFramePr>
        <p:xfrm>
          <a:off x="4895043" y="2118295"/>
          <a:ext cx="1154113" cy="1382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46" name="Document" r:id="rId5" imgW="962025" imgH="1152525" progId="">
                  <p:embed/>
                </p:oleObj>
              </mc:Choice>
              <mc:Fallback>
                <p:oleObj name="Document" r:id="rId5" imgW="962025" imgH="1152525" progId="">
                  <p:embed/>
                  <p:pic>
                    <p:nvPicPr>
                      <p:cNvPr id="0" name="Picture 40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5043" y="2118295"/>
                        <a:ext cx="1154113" cy="1382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Segnaposto contenuto 2"/>
          <p:cNvSpPr txBox="1">
            <a:spLocks/>
          </p:cNvSpPr>
          <p:nvPr/>
        </p:nvSpPr>
        <p:spPr>
          <a:xfrm>
            <a:off x="5940152" y="2132856"/>
            <a:ext cx="2880320" cy="864096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t-IT" sz="2400" dirty="0"/>
              <a:t>La sostituzione di un OH (anche carbossilico)</a:t>
            </a:r>
          </a:p>
        </p:txBody>
      </p:sp>
      <p:sp>
        <p:nvSpPr>
          <p:cNvPr id="13" name="Segnaposto contenuto 2"/>
          <p:cNvSpPr txBox="1">
            <a:spLocks/>
          </p:cNvSpPr>
          <p:nvPr/>
        </p:nvSpPr>
        <p:spPr>
          <a:xfrm>
            <a:off x="6300192" y="2852936"/>
            <a:ext cx="2160240" cy="100811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t-IT" sz="2000" dirty="0"/>
              <a:t>Influenza attività e tossicità</a:t>
            </a:r>
          </a:p>
        </p:txBody>
      </p:sp>
      <p:sp>
        <p:nvSpPr>
          <p:cNvPr id="14" name="Rettangolo 13"/>
          <p:cNvSpPr/>
          <p:nvPr/>
        </p:nvSpPr>
        <p:spPr>
          <a:xfrm>
            <a:off x="323528" y="2118295"/>
            <a:ext cx="4320480" cy="174275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ttangolo 14"/>
          <p:cNvSpPr/>
          <p:nvPr/>
        </p:nvSpPr>
        <p:spPr>
          <a:xfrm>
            <a:off x="4788024" y="2132856"/>
            <a:ext cx="4032448" cy="174275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16" name="Oggetto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1305703"/>
              </p:ext>
            </p:extLst>
          </p:nvPr>
        </p:nvGraphicFramePr>
        <p:xfrm>
          <a:off x="2339752" y="5013176"/>
          <a:ext cx="2446338" cy="174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47" name="Document" r:id="rId7" imgW="2038350" imgH="1457325" progId="">
                  <p:embed/>
                </p:oleObj>
              </mc:Choice>
              <mc:Fallback>
                <p:oleObj name="Document" r:id="rId7" imgW="2038350" imgH="1457325" progId="">
                  <p:embed/>
                  <p:pic>
                    <p:nvPicPr>
                      <p:cNvPr id="0" name="Picture 40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752" y="5013176"/>
                        <a:ext cx="2446338" cy="174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Segnaposto contenuto 2"/>
          <p:cNvSpPr txBox="1">
            <a:spLocks/>
          </p:cNvSpPr>
          <p:nvPr/>
        </p:nvSpPr>
        <p:spPr>
          <a:xfrm>
            <a:off x="4680012" y="5171755"/>
            <a:ext cx="2160240" cy="576063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t-IT" sz="2000" dirty="0"/>
              <a:t>Inserimento di un fenile in 5 </a:t>
            </a:r>
          </a:p>
        </p:txBody>
      </p:sp>
      <p:sp>
        <p:nvSpPr>
          <p:cNvPr id="19" name="Segnaposto contenuto 2"/>
          <p:cNvSpPr txBox="1">
            <a:spLocks/>
          </p:cNvSpPr>
          <p:nvPr/>
        </p:nvSpPr>
        <p:spPr>
          <a:xfrm>
            <a:off x="4211960" y="5747818"/>
            <a:ext cx="3096344" cy="792087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t-IT" sz="2000" dirty="0"/>
              <a:t>Aumenta l’attività</a:t>
            </a:r>
          </a:p>
          <a:p>
            <a:pPr marL="0" indent="0" algn="ctr">
              <a:buNone/>
            </a:pPr>
            <a:r>
              <a:rPr lang="it-IT" sz="2000" dirty="0"/>
              <a:t>antiinfiammatoria</a:t>
            </a:r>
          </a:p>
        </p:txBody>
      </p:sp>
      <p:sp>
        <p:nvSpPr>
          <p:cNvPr id="20" name="Rettangolo 19"/>
          <p:cNvSpPr/>
          <p:nvPr/>
        </p:nvSpPr>
        <p:spPr>
          <a:xfrm>
            <a:off x="2123728" y="5013176"/>
            <a:ext cx="5184576" cy="174275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8048220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838200"/>
          </a:xfrm>
        </p:spPr>
        <p:txBody>
          <a:bodyPr/>
          <a:lstStyle/>
          <a:p>
            <a:r>
              <a:rPr lang="it-IT" dirty="0"/>
              <a:t>Metabolismo Salicilati</a:t>
            </a:r>
          </a:p>
        </p:txBody>
      </p:sp>
      <p:sp>
        <p:nvSpPr>
          <p:cNvPr id="24" name="Oval 6"/>
          <p:cNvSpPr>
            <a:spLocks noChangeArrowheads="1"/>
          </p:cNvSpPr>
          <p:nvPr/>
        </p:nvSpPr>
        <p:spPr bwMode="auto">
          <a:xfrm>
            <a:off x="3615680" y="2759075"/>
            <a:ext cx="1676400" cy="1203326"/>
          </a:xfrm>
          <a:prstGeom prst="ellipse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it-IT"/>
          </a:p>
        </p:txBody>
      </p:sp>
      <p:graphicFrame>
        <p:nvGraphicFramePr>
          <p:cNvPr id="25" name="Object 7"/>
          <p:cNvGraphicFramePr>
            <a:graphicFrameLocks noChangeAspect="1"/>
          </p:cNvGraphicFramePr>
          <p:nvPr/>
        </p:nvGraphicFramePr>
        <p:xfrm>
          <a:off x="3922713" y="2847975"/>
          <a:ext cx="1258887" cy="103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019" name="Document" r:id="rId3" imgW="1143000" imgH="942840" progId="">
                  <p:embed/>
                </p:oleObj>
              </mc:Choice>
              <mc:Fallback>
                <p:oleObj name="Document" r:id="rId3" imgW="1143000" imgH="942840" progId="">
                  <p:embed/>
                  <p:pic>
                    <p:nvPicPr>
                      <p:cNvPr id="0" name="Picture 2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2713" y="2847975"/>
                        <a:ext cx="1258887" cy="1038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6" name="Group 8"/>
          <p:cNvGrpSpPr>
            <a:grpSpLocks/>
          </p:cNvGrpSpPr>
          <p:nvPr/>
        </p:nvGrpSpPr>
        <p:grpSpPr bwMode="auto">
          <a:xfrm>
            <a:off x="5105400" y="2743200"/>
            <a:ext cx="2667000" cy="1752600"/>
            <a:chOff x="3216" y="1728"/>
            <a:chExt cx="1680" cy="1104"/>
          </a:xfrm>
        </p:grpSpPr>
        <p:sp>
          <p:nvSpPr>
            <p:cNvPr id="27" name="Oval 9"/>
            <p:cNvSpPr>
              <a:spLocks noChangeArrowheads="1"/>
            </p:cNvSpPr>
            <p:nvPr/>
          </p:nvSpPr>
          <p:spPr bwMode="auto">
            <a:xfrm>
              <a:off x="3696" y="1728"/>
              <a:ext cx="1200" cy="1104"/>
            </a:xfrm>
            <a:prstGeom prst="ellipse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28" name="Group 10"/>
            <p:cNvGrpSpPr>
              <a:grpSpLocks/>
            </p:cNvGrpSpPr>
            <p:nvPr/>
          </p:nvGrpSpPr>
          <p:grpSpPr bwMode="auto">
            <a:xfrm>
              <a:off x="3216" y="1815"/>
              <a:ext cx="1615" cy="969"/>
              <a:chOff x="3216" y="1815"/>
              <a:chExt cx="1615" cy="969"/>
            </a:xfrm>
          </p:grpSpPr>
          <p:graphicFrame>
            <p:nvGraphicFramePr>
              <p:cNvPr id="29" name="Object 11"/>
              <p:cNvGraphicFramePr>
                <a:graphicFrameLocks noChangeAspect="1"/>
              </p:cNvGraphicFramePr>
              <p:nvPr/>
            </p:nvGraphicFramePr>
            <p:xfrm>
              <a:off x="3888" y="1815"/>
              <a:ext cx="943" cy="96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9020" name="Document" r:id="rId5" imgW="1362240" imgH="1400040" progId="">
                      <p:embed/>
                    </p:oleObj>
                  </mc:Choice>
                  <mc:Fallback>
                    <p:oleObj name="Document" r:id="rId5" imgW="1362240" imgH="1400040" progId="">
                      <p:embed/>
                      <p:pic>
                        <p:nvPicPr>
                          <p:cNvPr id="0" name="Picture 23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888" y="1815"/>
                            <a:ext cx="943" cy="96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bg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0" name="Line 12"/>
              <p:cNvSpPr>
                <a:spLocks noChangeShapeType="1"/>
              </p:cNvSpPr>
              <p:nvPr/>
            </p:nvSpPr>
            <p:spPr bwMode="auto">
              <a:xfrm flipH="1">
                <a:off x="3216" y="2256"/>
                <a:ext cx="57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</p:grpSp>
      </p:grpSp>
      <p:grpSp>
        <p:nvGrpSpPr>
          <p:cNvPr id="31" name="Group 13"/>
          <p:cNvGrpSpPr>
            <a:grpSpLocks/>
          </p:cNvGrpSpPr>
          <p:nvPr/>
        </p:nvGrpSpPr>
        <p:grpSpPr bwMode="auto">
          <a:xfrm>
            <a:off x="1066800" y="2362200"/>
            <a:ext cx="2667000" cy="1828800"/>
            <a:chOff x="672" y="1488"/>
            <a:chExt cx="1680" cy="1152"/>
          </a:xfrm>
        </p:grpSpPr>
        <p:sp>
          <p:nvSpPr>
            <p:cNvPr id="32" name="Oval 14"/>
            <p:cNvSpPr>
              <a:spLocks noChangeArrowheads="1"/>
            </p:cNvSpPr>
            <p:nvPr/>
          </p:nvSpPr>
          <p:spPr bwMode="auto">
            <a:xfrm>
              <a:off x="672" y="1488"/>
              <a:ext cx="960" cy="1152"/>
            </a:xfrm>
            <a:prstGeom prst="ellipse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33" name="Group 15"/>
            <p:cNvGrpSpPr>
              <a:grpSpLocks/>
            </p:cNvGrpSpPr>
            <p:nvPr/>
          </p:nvGrpSpPr>
          <p:grpSpPr bwMode="auto">
            <a:xfrm>
              <a:off x="831" y="1508"/>
              <a:ext cx="1521" cy="1084"/>
              <a:chOff x="831" y="1508"/>
              <a:chExt cx="1521" cy="1084"/>
            </a:xfrm>
          </p:grpSpPr>
          <p:graphicFrame>
            <p:nvGraphicFramePr>
              <p:cNvPr id="34" name="Object 16"/>
              <p:cNvGraphicFramePr>
                <a:graphicFrameLocks noChangeAspect="1"/>
              </p:cNvGraphicFramePr>
              <p:nvPr/>
            </p:nvGraphicFramePr>
            <p:xfrm>
              <a:off x="831" y="1508"/>
              <a:ext cx="753" cy="108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9021" name="Document" r:id="rId7" imgW="1085760" imgH="1562040" progId="">
                      <p:embed/>
                    </p:oleObj>
                  </mc:Choice>
                  <mc:Fallback>
                    <p:oleObj name="Document" r:id="rId7" imgW="1085760" imgH="1562040" progId="">
                      <p:embed/>
                      <p:pic>
                        <p:nvPicPr>
                          <p:cNvPr id="0" name="Picture 23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831" y="1508"/>
                            <a:ext cx="753" cy="108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bg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5" name="Line 17"/>
              <p:cNvSpPr>
                <a:spLocks noChangeShapeType="1"/>
              </p:cNvSpPr>
              <p:nvPr/>
            </p:nvSpPr>
            <p:spPr bwMode="auto">
              <a:xfrm>
                <a:off x="1632" y="2256"/>
                <a:ext cx="72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</p:grpSp>
      </p:grpSp>
      <p:grpSp>
        <p:nvGrpSpPr>
          <p:cNvPr id="36" name="Group 18"/>
          <p:cNvGrpSpPr>
            <a:grpSpLocks/>
          </p:cNvGrpSpPr>
          <p:nvPr/>
        </p:nvGrpSpPr>
        <p:grpSpPr bwMode="auto">
          <a:xfrm>
            <a:off x="2819400" y="4038600"/>
            <a:ext cx="1317625" cy="2233613"/>
            <a:chOff x="1776" y="2544"/>
            <a:chExt cx="830" cy="1407"/>
          </a:xfrm>
        </p:grpSpPr>
        <p:graphicFrame>
          <p:nvGraphicFramePr>
            <p:cNvPr id="37" name="Object 19"/>
            <p:cNvGraphicFramePr>
              <a:graphicFrameLocks noChangeAspect="1"/>
            </p:cNvGraphicFramePr>
            <p:nvPr/>
          </p:nvGraphicFramePr>
          <p:xfrm>
            <a:off x="1776" y="2976"/>
            <a:ext cx="830" cy="9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022" name="Document" r:id="rId9" imgW="1200240" imgH="1409760" progId="">
                    <p:embed/>
                  </p:oleObj>
                </mc:Choice>
                <mc:Fallback>
                  <p:oleObj name="Document" r:id="rId9" imgW="1200240" imgH="1409760" progId="">
                    <p:embed/>
                    <p:pic>
                      <p:nvPicPr>
                        <p:cNvPr id="0" name="Picture 23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76" y="2976"/>
                          <a:ext cx="830" cy="97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8" name="Line 20"/>
            <p:cNvSpPr>
              <a:spLocks noChangeShapeType="1"/>
            </p:cNvSpPr>
            <p:nvPr/>
          </p:nvSpPr>
          <p:spPr bwMode="auto">
            <a:xfrm flipH="1">
              <a:off x="2304" y="2544"/>
              <a:ext cx="288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39" name="Group 21"/>
          <p:cNvGrpSpPr>
            <a:grpSpLocks/>
          </p:cNvGrpSpPr>
          <p:nvPr/>
        </p:nvGrpSpPr>
        <p:grpSpPr bwMode="auto">
          <a:xfrm>
            <a:off x="4451350" y="4038600"/>
            <a:ext cx="1568450" cy="1797050"/>
            <a:chOff x="2804" y="2544"/>
            <a:chExt cx="988" cy="1132"/>
          </a:xfrm>
        </p:grpSpPr>
        <p:graphicFrame>
          <p:nvGraphicFramePr>
            <p:cNvPr id="40" name="Object 22"/>
            <p:cNvGraphicFramePr>
              <a:graphicFrameLocks noChangeAspect="1"/>
            </p:cNvGraphicFramePr>
            <p:nvPr/>
          </p:nvGraphicFramePr>
          <p:xfrm>
            <a:off x="2804" y="3024"/>
            <a:ext cx="988" cy="6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023" name="Document" r:id="rId11" imgW="1428840" imgH="942840" progId="">
                    <p:embed/>
                  </p:oleObj>
                </mc:Choice>
                <mc:Fallback>
                  <p:oleObj name="Document" r:id="rId11" imgW="1428840" imgH="942840" progId="">
                    <p:embed/>
                    <p:pic>
                      <p:nvPicPr>
                        <p:cNvPr id="0" name="Picture 23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04" y="3024"/>
                          <a:ext cx="988" cy="65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1" name="Line 23"/>
            <p:cNvSpPr>
              <a:spLocks noChangeShapeType="1"/>
            </p:cNvSpPr>
            <p:nvPr/>
          </p:nvSpPr>
          <p:spPr bwMode="auto">
            <a:xfrm>
              <a:off x="2832" y="2544"/>
              <a:ext cx="192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42" name="Group 24"/>
          <p:cNvGrpSpPr>
            <a:grpSpLocks/>
          </p:cNvGrpSpPr>
          <p:nvPr/>
        </p:nvGrpSpPr>
        <p:grpSpPr bwMode="auto">
          <a:xfrm>
            <a:off x="4953000" y="3962400"/>
            <a:ext cx="2868613" cy="2222500"/>
            <a:chOff x="3120" y="2496"/>
            <a:chExt cx="1807" cy="1400"/>
          </a:xfrm>
        </p:grpSpPr>
        <p:graphicFrame>
          <p:nvGraphicFramePr>
            <p:cNvPr id="43" name="Object 25"/>
            <p:cNvGraphicFramePr>
              <a:graphicFrameLocks noChangeAspect="1"/>
            </p:cNvGraphicFramePr>
            <p:nvPr/>
          </p:nvGraphicFramePr>
          <p:xfrm>
            <a:off x="3936" y="3024"/>
            <a:ext cx="991" cy="8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024" name="Document" r:id="rId13" imgW="1428840" imgH="1257480" progId="">
                    <p:embed/>
                  </p:oleObj>
                </mc:Choice>
                <mc:Fallback>
                  <p:oleObj name="Document" r:id="rId13" imgW="1428840" imgH="1257480" progId="">
                    <p:embed/>
                    <p:pic>
                      <p:nvPicPr>
                        <p:cNvPr id="0" name="Picture 2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36" y="3024"/>
                          <a:ext cx="991" cy="8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4" name="Line 26"/>
            <p:cNvSpPr>
              <a:spLocks noChangeShapeType="1"/>
            </p:cNvSpPr>
            <p:nvPr/>
          </p:nvSpPr>
          <p:spPr bwMode="auto">
            <a:xfrm>
              <a:off x="3120" y="2496"/>
              <a:ext cx="816" cy="57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45" name="Group 27"/>
          <p:cNvGrpSpPr>
            <a:grpSpLocks/>
          </p:cNvGrpSpPr>
          <p:nvPr/>
        </p:nvGrpSpPr>
        <p:grpSpPr bwMode="auto">
          <a:xfrm>
            <a:off x="990600" y="3962400"/>
            <a:ext cx="2743200" cy="2133600"/>
            <a:chOff x="624" y="2496"/>
            <a:chExt cx="1728" cy="1344"/>
          </a:xfrm>
        </p:grpSpPr>
        <p:sp>
          <p:nvSpPr>
            <p:cNvPr id="46" name="Oval 28"/>
            <p:cNvSpPr>
              <a:spLocks noChangeArrowheads="1"/>
            </p:cNvSpPr>
            <p:nvPr/>
          </p:nvSpPr>
          <p:spPr bwMode="auto">
            <a:xfrm>
              <a:off x="624" y="2688"/>
              <a:ext cx="1056" cy="1152"/>
            </a:xfrm>
            <a:prstGeom prst="ellipse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47" name="Group 29"/>
            <p:cNvGrpSpPr>
              <a:grpSpLocks/>
            </p:cNvGrpSpPr>
            <p:nvPr/>
          </p:nvGrpSpPr>
          <p:grpSpPr bwMode="auto">
            <a:xfrm>
              <a:off x="720" y="2496"/>
              <a:ext cx="1632" cy="1200"/>
              <a:chOff x="720" y="2496"/>
              <a:chExt cx="1632" cy="1200"/>
            </a:xfrm>
          </p:grpSpPr>
          <p:graphicFrame>
            <p:nvGraphicFramePr>
              <p:cNvPr id="48" name="Object 30"/>
              <p:cNvGraphicFramePr>
                <a:graphicFrameLocks noChangeAspect="1"/>
              </p:cNvGraphicFramePr>
              <p:nvPr/>
            </p:nvGraphicFramePr>
            <p:xfrm>
              <a:off x="720" y="2779"/>
              <a:ext cx="891" cy="91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9025" name="Document" r:id="rId15" imgW="1285920" imgH="1324080" progId="">
                      <p:embed/>
                    </p:oleObj>
                  </mc:Choice>
                  <mc:Fallback>
                    <p:oleObj name="Document" r:id="rId15" imgW="1285920" imgH="1324080" progId="">
                      <p:embed/>
                      <p:pic>
                        <p:nvPicPr>
                          <p:cNvPr id="0" name="Picture 23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720" y="2779"/>
                            <a:ext cx="891" cy="91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bg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49" name="Line 31"/>
              <p:cNvSpPr>
                <a:spLocks noChangeShapeType="1"/>
              </p:cNvSpPr>
              <p:nvPr/>
            </p:nvSpPr>
            <p:spPr bwMode="auto">
              <a:xfrm flipV="1">
                <a:off x="1728" y="2496"/>
                <a:ext cx="624" cy="38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</p:grpSp>
      </p:grpSp>
      <p:grpSp>
        <p:nvGrpSpPr>
          <p:cNvPr id="50" name="Group 32"/>
          <p:cNvGrpSpPr>
            <a:grpSpLocks/>
          </p:cNvGrpSpPr>
          <p:nvPr/>
        </p:nvGrpSpPr>
        <p:grpSpPr bwMode="auto">
          <a:xfrm>
            <a:off x="1295400" y="1219200"/>
            <a:ext cx="2995613" cy="1981200"/>
            <a:chOff x="816" y="768"/>
            <a:chExt cx="1887" cy="1248"/>
          </a:xfrm>
        </p:grpSpPr>
        <p:graphicFrame>
          <p:nvGraphicFramePr>
            <p:cNvPr id="51" name="Object 33"/>
            <p:cNvGraphicFramePr>
              <a:graphicFrameLocks noChangeAspect="1"/>
            </p:cNvGraphicFramePr>
            <p:nvPr/>
          </p:nvGraphicFramePr>
          <p:xfrm>
            <a:off x="816" y="768"/>
            <a:ext cx="766" cy="6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026" name="Document" r:id="rId17" imgW="1104840" imgH="961920" progId="">
                    <p:embed/>
                  </p:oleObj>
                </mc:Choice>
                <mc:Fallback>
                  <p:oleObj name="Document" r:id="rId17" imgW="1104840" imgH="961920" progId="">
                    <p:embed/>
                    <p:pic>
                      <p:nvPicPr>
                        <p:cNvPr id="0" name="Picture 2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6" y="768"/>
                          <a:ext cx="766" cy="66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52" name="Group 34"/>
            <p:cNvGrpSpPr>
              <a:grpSpLocks/>
            </p:cNvGrpSpPr>
            <p:nvPr/>
          </p:nvGrpSpPr>
          <p:grpSpPr bwMode="auto">
            <a:xfrm>
              <a:off x="1632" y="1389"/>
              <a:ext cx="1071" cy="627"/>
              <a:chOff x="1632" y="1389"/>
              <a:chExt cx="1071" cy="627"/>
            </a:xfrm>
          </p:grpSpPr>
          <p:sp>
            <p:nvSpPr>
              <p:cNvPr id="53" name="Line 35"/>
              <p:cNvSpPr>
                <a:spLocks noChangeShapeType="1"/>
              </p:cNvSpPr>
              <p:nvPr/>
            </p:nvSpPr>
            <p:spPr bwMode="auto">
              <a:xfrm flipH="1" flipV="1">
                <a:off x="1632" y="1440"/>
                <a:ext cx="768" cy="57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54" name="Text Box 36"/>
              <p:cNvSpPr txBox="1">
                <a:spLocks noChangeArrowheads="1"/>
              </p:cNvSpPr>
              <p:nvPr/>
            </p:nvSpPr>
            <p:spPr bwMode="auto">
              <a:xfrm>
                <a:off x="1791" y="1389"/>
                <a:ext cx="912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sz="1000" dirty="0"/>
                  <a:t>UDP-</a:t>
                </a:r>
                <a:r>
                  <a:rPr lang="it-IT" sz="1000" dirty="0" err="1"/>
                  <a:t>glucuronil</a:t>
                </a:r>
                <a:r>
                  <a:rPr lang="it-IT" sz="1000" dirty="0"/>
                  <a:t> transferasi</a:t>
                </a:r>
              </a:p>
            </p:txBody>
          </p:sp>
        </p:grpSp>
      </p:grpSp>
      <p:grpSp>
        <p:nvGrpSpPr>
          <p:cNvPr id="55" name="Group 37"/>
          <p:cNvGrpSpPr>
            <a:grpSpLocks/>
          </p:cNvGrpSpPr>
          <p:nvPr/>
        </p:nvGrpSpPr>
        <p:grpSpPr bwMode="auto">
          <a:xfrm>
            <a:off x="3886201" y="1219200"/>
            <a:ext cx="1773238" cy="1600200"/>
            <a:chOff x="2448" y="768"/>
            <a:chExt cx="1117" cy="1008"/>
          </a:xfrm>
        </p:grpSpPr>
        <p:graphicFrame>
          <p:nvGraphicFramePr>
            <p:cNvPr id="56" name="Object 38"/>
            <p:cNvGraphicFramePr>
              <a:graphicFrameLocks noChangeAspect="1"/>
            </p:cNvGraphicFramePr>
            <p:nvPr/>
          </p:nvGraphicFramePr>
          <p:xfrm>
            <a:off x="2448" y="768"/>
            <a:ext cx="1104" cy="6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027" name="Document" r:id="rId19" imgW="1590840" imgH="961920" progId="">
                    <p:embed/>
                  </p:oleObj>
                </mc:Choice>
                <mc:Fallback>
                  <p:oleObj name="Document" r:id="rId19" imgW="1590840" imgH="961920" progId="">
                    <p:embed/>
                    <p:pic>
                      <p:nvPicPr>
                        <p:cNvPr id="0" name="Picture 24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48" y="768"/>
                          <a:ext cx="1104" cy="6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57" name="Group 39"/>
            <p:cNvGrpSpPr>
              <a:grpSpLocks/>
            </p:cNvGrpSpPr>
            <p:nvPr/>
          </p:nvGrpSpPr>
          <p:grpSpPr bwMode="auto">
            <a:xfrm>
              <a:off x="2653" y="1440"/>
              <a:ext cx="912" cy="336"/>
              <a:chOff x="2653" y="1440"/>
              <a:chExt cx="912" cy="336"/>
            </a:xfrm>
          </p:grpSpPr>
          <p:sp>
            <p:nvSpPr>
              <p:cNvPr id="58" name="Line 40"/>
              <p:cNvSpPr>
                <a:spLocks noChangeShapeType="1"/>
              </p:cNvSpPr>
              <p:nvPr/>
            </p:nvSpPr>
            <p:spPr bwMode="auto">
              <a:xfrm flipV="1">
                <a:off x="2688" y="1440"/>
                <a:ext cx="0" cy="33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59" name="Text Box 41"/>
              <p:cNvSpPr txBox="1">
                <a:spLocks noChangeArrowheads="1"/>
              </p:cNvSpPr>
              <p:nvPr/>
            </p:nvSpPr>
            <p:spPr bwMode="auto">
              <a:xfrm>
                <a:off x="2653" y="1480"/>
                <a:ext cx="912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sz="1000" dirty="0"/>
                  <a:t>UDP-</a:t>
                </a:r>
                <a:r>
                  <a:rPr lang="it-IT" sz="1000" dirty="0" err="1"/>
                  <a:t>glucuronil</a:t>
                </a:r>
                <a:r>
                  <a:rPr lang="it-IT" sz="1000" dirty="0"/>
                  <a:t> transferasi</a:t>
                </a:r>
              </a:p>
            </p:txBody>
          </p:sp>
        </p:grpSp>
      </p:grpSp>
      <p:grpSp>
        <p:nvGrpSpPr>
          <p:cNvPr id="60" name="Group 42"/>
          <p:cNvGrpSpPr>
            <a:grpSpLocks/>
          </p:cNvGrpSpPr>
          <p:nvPr/>
        </p:nvGrpSpPr>
        <p:grpSpPr bwMode="auto">
          <a:xfrm>
            <a:off x="5029200" y="1219200"/>
            <a:ext cx="2895600" cy="1828800"/>
            <a:chOff x="3168" y="768"/>
            <a:chExt cx="1824" cy="1152"/>
          </a:xfrm>
        </p:grpSpPr>
        <p:graphicFrame>
          <p:nvGraphicFramePr>
            <p:cNvPr id="61" name="Object 43"/>
            <p:cNvGraphicFramePr>
              <a:graphicFrameLocks noChangeAspect="1"/>
            </p:cNvGraphicFramePr>
            <p:nvPr/>
          </p:nvGraphicFramePr>
          <p:xfrm>
            <a:off x="3888" y="768"/>
            <a:ext cx="1104" cy="6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9028" name="Document" r:id="rId21" imgW="1590840" imgH="961920" progId="">
                    <p:embed/>
                  </p:oleObj>
                </mc:Choice>
                <mc:Fallback>
                  <p:oleObj name="Document" r:id="rId21" imgW="1590840" imgH="961920" progId="">
                    <p:embed/>
                    <p:pic>
                      <p:nvPicPr>
                        <p:cNvPr id="0" name="Picture 24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88" y="768"/>
                          <a:ext cx="1104" cy="66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62" name="Group 44"/>
            <p:cNvGrpSpPr>
              <a:grpSpLocks/>
            </p:cNvGrpSpPr>
            <p:nvPr/>
          </p:nvGrpSpPr>
          <p:grpSpPr bwMode="auto">
            <a:xfrm>
              <a:off x="3168" y="1440"/>
              <a:ext cx="1440" cy="480"/>
              <a:chOff x="3168" y="1440"/>
              <a:chExt cx="1440" cy="480"/>
            </a:xfrm>
          </p:grpSpPr>
          <p:sp>
            <p:nvSpPr>
              <p:cNvPr id="63" name="Line 45"/>
              <p:cNvSpPr>
                <a:spLocks noChangeShapeType="1"/>
              </p:cNvSpPr>
              <p:nvPr/>
            </p:nvSpPr>
            <p:spPr bwMode="auto">
              <a:xfrm flipV="1">
                <a:off x="3168" y="1440"/>
                <a:ext cx="768" cy="48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64" name="Text Box 46"/>
              <p:cNvSpPr txBox="1">
                <a:spLocks noChangeArrowheads="1"/>
              </p:cNvSpPr>
              <p:nvPr/>
            </p:nvSpPr>
            <p:spPr bwMode="auto">
              <a:xfrm>
                <a:off x="3696" y="1525"/>
                <a:ext cx="912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it-IT" sz="1000" dirty="0"/>
                  <a:t>Glicina </a:t>
                </a:r>
                <a:r>
                  <a:rPr lang="it-IT" sz="1000" dirty="0" err="1"/>
                  <a:t>N-acil</a:t>
                </a:r>
                <a:r>
                  <a:rPr lang="it-IT" sz="1000" dirty="0"/>
                  <a:t> transferasi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5941923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sulfaSALAZINA</a:t>
            </a:r>
            <a:endParaRPr lang="it-IT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5308249"/>
              </p:ext>
            </p:extLst>
          </p:nvPr>
        </p:nvGraphicFramePr>
        <p:xfrm>
          <a:off x="1259632" y="2060848"/>
          <a:ext cx="6691023" cy="2933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659" name="CS ChemDraw Drawing" r:id="rId3" imgW="7366000" imgH="3238500" progId="">
                  <p:embed/>
                </p:oleObj>
              </mc:Choice>
              <mc:Fallback>
                <p:oleObj name="CS ChemDraw Drawing" r:id="rId3" imgW="7366000" imgH="3238500" progId="">
                  <p:embed/>
                  <p:pic>
                    <p:nvPicPr>
                      <p:cNvPr id="0" name="Picture 8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632" y="2060848"/>
                        <a:ext cx="6691023" cy="29331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475656" y="5157192"/>
            <a:ext cx="63664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8000"/>
                </a:solidFill>
                <a:latin typeface="Arial Black"/>
                <a:cs typeface="Arial Black"/>
              </a:rPr>
              <a:t>E’ un </a:t>
            </a:r>
            <a:r>
              <a:rPr lang="en-US" b="1" dirty="0" err="1">
                <a:solidFill>
                  <a:srgbClr val="008000"/>
                </a:solidFill>
                <a:latin typeface="Arial Black"/>
                <a:cs typeface="Arial Black"/>
              </a:rPr>
              <a:t>profarmaco</a:t>
            </a:r>
            <a:r>
              <a:rPr lang="en-US" b="1" dirty="0">
                <a:solidFill>
                  <a:srgbClr val="008000"/>
                </a:solidFill>
                <a:latin typeface="Arial Black"/>
                <a:cs typeface="Arial Black"/>
              </a:rPr>
              <a:t>: </a:t>
            </a:r>
            <a:r>
              <a:rPr lang="en-US" b="1" dirty="0" err="1">
                <a:solidFill>
                  <a:srgbClr val="008000"/>
                </a:solidFill>
                <a:latin typeface="Arial Black"/>
                <a:cs typeface="Arial Black"/>
              </a:rPr>
              <a:t>Utilizzata</a:t>
            </a:r>
            <a:r>
              <a:rPr lang="en-US" b="1" dirty="0">
                <a:solidFill>
                  <a:srgbClr val="008000"/>
                </a:solidFill>
                <a:latin typeface="Arial Black"/>
                <a:cs typeface="Arial Black"/>
              </a:rPr>
              <a:t> </a:t>
            </a:r>
            <a:r>
              <a:rPr lang="en-US" b="1" dirty="0" err="1">
                <a:solidFill>
                  <a:srgbClr val="008000"/>
                </a:solidFill>
                <a:latin typeface="Arial Black"/>
                <a:cs typeface="Arial Black"/>
              </a:rPr>
              <a:t>nel</a:t>
            </a:r>
            <a:r>
              <a:rPr lang="en-US" b="1" dirty="0">
                <a:solidFill>
                  <a:srgbClr val="008000"/>
                </a:solidFill>
                <a:latin typeface="Arial Black"/>
                <a:cs typeface="Arial Black"/>
              </a:rPr>
              <a:t> </a:t>
            </a:r>
            <a:r>
              <a:rPr lang="en-US" b="1" dirty="0" err="1">
                <a:solidFill>
                  <a:srgbClr val="008000"/>
                </a:solidFill>
                <a:latin typeface="Arial Black"/>
                <a:cs typeface="Arial Black"/>
              </a:rPr>
              <a:t>Morbo</a:t>
            </a:r>
            <a:r>
              <a:rPr lang="en-US" b="1" dirty="0">
                <a:solidFill>
                  <a:srgbClr val="008000"/>
                </a:solidFill>
                <a:latin typeface="Arial Black"/>
                <a:cs typeface="Arial Black"/>
              </a:rPr>
              <a:t> di </a:t>
            </a:r>
            <a:r>
              <a:rPr lang="en-US" b="1" dirty="0" err="1">
                <a:solidFill>
                  <a:srgbClr val="008000"/>
                </a:solidFill>
                <a:latin typeface="Arial Black"/>
                <a:cs typeface="Arial Black"/>
              </a:rPr>
              <a:t>Crohn</a:t>
            </a:r>
            <a:r>
              <a:rPr lang="en-US" b="1" dirty="0">
                <a:solidFill>
                  <a:srgbClr val="008000"/>
                </a:solidFill>
                <a:latin typeface="Arial Black"/>
                <a:cs typeface="Arial Black"/>
              </a:rPr>
              <a:t> e </a:t>
            </a:r>
          </a:p>
          <a:p>
            <a:r>
              <a:rPr lang="en-US" b="1" dirty="0" err="1">
                <a:solidFill>
                  <a:srgbClr val="008000"/>
                </a:solidFill>
                <a:latin typeface="Arial Black"/>
                <a:cs typeface="Arial Black"/>
              </a:rPr>
              <a:t>stati</a:t>
            </a:r>
            <a:r>
              <a:rPr lang="en-US" b="1" dirty="0">
                <a:solidFill>
                  <a:srgbClr val="008000"/>
                </a:solidFill>
                <a:latin typeface="Arial Black"/>
                <a:cs typeface="Arial Black"/>
              </a:rPr>
              <a:t> </a:t>
            </a:r>
            <a:r>
              <a:rPr lang="en-US" b="1" dirty="0" err="1">
                <a:solidFill>
                  <a:srgbClr val="008000"/>
                </a:solidFill>
                <a:latin typeface="Arial Black"/>
                <a:cs typeface="Arial Black"/>
              </a:rPr>
              <a:t>infiammatori</a:t>
            </a:r>
            <a:r>
              <a:rPr lang="en-US" b="1" dirty="0">
                <a:solidFill>
                  <a:srgbClr val="008000"/>
                </a:solidFill>
                <a:latin typeface="Arial Black"/>
                <a:cs typeface="Arial Black"/>
              </a:rPr>
              <a:t> a </a:t>
            </a:r>
            <a:r>
              <a:rPr lang="en-US" b="1" dirty="0" err="1">
                <a:solidFill>
                  <a:srgbClr val="008000"/>
                </a:solidFill>
                <a:latin typeface="Arial Black"/>
                <a:cs typeface="Arial Black"/>
              </a:rPr>
              <a:t>carico</a:t>
            </a:r>
            <a:r>
              <a:rPr lang="en-US" b="1" dirty="0">
                <a:solidFill>
                  <a:srgbClr val="008000"/>
                </a:solidFill>
                <a:latin typeface="Arial Black"/>
                <a:cs typeface="Arial Black"/>
              </a:rPr>
              <a:t> del colon.</a:t>
            </a:r>
          </a:p>
        </p:txBody>
      </p:sp>
    </p:spTree>
    <p:extLst>
      <p:ext uri="{BB962C8B-B14F-4D97-AF65-F5344CB8AC3E}">
        <p14:creationId xmlns:p14="http://schemas.microsoft.com/office/powerpoint/2010/main" val="73355339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err="1"/>
              <a:t>Fenamati</a:t>
            </a:r>
            <a:r>
              <a:rPr lang="it-IT" dirty="0"/>
              <a:t> (Acidi N-</a:t>
            </a:r>
            <a:r>
              <a:rPr lang="it-IT" dirty="0" err="1"/>
              <a:t>arilantranilici</a:t>
            </a:r>
            <a:r>
              <a:rPr lang="it-IT" dirty="0"/>
              <a:t>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2132856"/>
            <a:ext cx="8640960" cy="1512168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it-IT" sz="2400" dirty="0" err="1"/>
              <a:t>Isosteri</a:t>
            </a:r>
            <a:r>
              <a:rPr lang="it-IT" sz="2400" dirty="0"/>
              <a:t> azotati dell’acido salicilico, sono derivati dell‘acido N-</a:t>
            </a:r>
            <a:r>
              <a:rPr lang="it-IT" sz="2400" dirty="0" err="1"/>
              <a:t>fenilantranilico</a:t>
            </a:r>
            <a:r>
              <a:rPr lang="it-IT" sz="2400" dirty="0"/>
              <a:t> </a:t>
            </a:r>
          </a:p>
          <a:p>
            <a:pPr algn="just"/>
            <a:r>
              <a:rPr lang="it-IT" sz="2400" dirty="0"/>
              <a:t>Pochi vantaggi rispetto ai salicilati</a:t>
            </a:r>
          </a:p>
          <a:p>
            <a:pPr algn="just"/>
            <a:r>
              <a:rPr lang="it-IT" sz="2400" dirty="0"/>
              <a:t>Usati come analgesici (basse proprietà antiinfiammatorie)</a:t>
            </a:r>
          </a:p>
          <a:p>
            <a:endParaRPr lang="it-IT" dirty="0"/>
          </a:p>
        </p:txBody>
      </p:sp>
      <p:sp>
        <p:nvSpPr>
          <p:cNvPr id="4" name="Rettangolo 5"/>
          <p:cNvSpPr>
            <a:spLocks noChangeArrowheads="1"/>
          </p:cNvSpPr>
          <p:nvPr/>
        </p:nvSpPr>
        <p:spPr bwMode="auto">
          <a:xfrm>
            <a:off x="4419275" y="1484784"/>
            <a:ext cx="1857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it-IT" b="1" dirty="0">
                <a:solidFill>
                  <a:schemeClr val="tx2"/>
                </a:solidFill>
              </a:rPr>
              <a:t>Acido </a:t>
            </a:r>
            <a:r>
              <a:rPr lang="it-IT" b="1" dirty="0" err="1">
                <a:solidFill>
                  <a:schemeClr val="tx2"/>
                </a:solidFill>
              </a:rPr>
              <a:t>Fenamico</a:t>
            </a:r>
            <a:r>
              <a:rPr lang="it-IT" b="1" dirty="0">
                <a:solidFill>
                  <a:schemeClr val="tx2"/>
                </a:solidFill>
              </a:rPr>
              <a:t> </a:t>
            </a:r>
            <a:endParaRPr lang="it-IT" dirty="0">
              <a:solidFill>
                <a:schemeClr val="tx2"/>
              </a:solidFill>
            </a:endParaRPr>
          </a:p>
        </p:txBody>
      </p:sp>
      <p:graphicFrame>
        <p:nvGraphicFramePr>
          <p:cNvPr id="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1900723"/>
              </p:ext>
            </p:extLst>
          </p:nvPr>
        </p:nvGraphicFramePr>
        <p:xfrm>
          <a:off x="2915816" y="1164278"/>
          <a:ext cx="1403648" cy="9829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71" name="CS ChemDraw Drawing" r:id="rId3" imgW="1066800" imgH="736600" progId="">
                  <p:embed/>
                </p:oleObj>
              </mc:Choice>
              <mc:Fallback>
                <p:oleObj name="CS ChemDraw Drawing" r:id="rId3" imgW="1066800" imgH="736600" progId="">
                  <p:embed/>
                  <p:pic>
                    <p:nvPicPr>
                      <p:cNvPr id="0" name="Picture 6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1164278"/>
                        <a:ext cx="1403648" cy="98290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ttangolo 6"/>
          <p:cNvSpPr>
            <a:spLocks noChangeArrowheads="1"/>
          </p:cNvSpPr>
          <p:nvPr/>
        </p:nvSpPr>
        <p:spPr bwMode="auto">
          <a:xfrm>
            <a:off x="553211" y="4437112"/>
            <a:ext cx="139076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b="1" dirty="0">
                <a:solidFill>
                  <a:schemeClr val="tx2"/>
                </a:solidFill>
              </a:rPr>
              <a:t>Acido </a:t>
            </a:r>
          </a:p>
          <a:p>
            <a:pPr algn="ctr"/>
            <a:r>
              <a:rPr lang="it-IT" b="1" dirty="0" err="1">
                <a:solidFill>
                  <a:schemeClr val="tx2"/>
                </a:solidFill>
              </a:rPr>
              <a:t>Mefenamico</a:t>
            </a:r>
            <a:endParaRPr lang="it-IT" b="1" dirty="0">
              <a:solidFill>
                <a:schemeClr val="tx2"/>
              </a:solidFill>
            </a:endParaRPr>
          </a:p>
          <a:p>
            <a:pPr algn="ctr"/>
            <a:r>
              <a:rPr lang="it-IT" i="1" dirty="0">
                <a:solidFill>
                  <a:schemeClr val="tx2"/>
                </a:solidFill>
              </a:rPr>
              <a:t>(</a:t>
            </a:r>
            <a:r>
              <a:rPr lang="it-IT" i="1" dirty="0" err="1">
                <a:solidFill>
                  <a:schemeClr val="tx2"/>
                </a:solidFill>
              </a:rPr>
              <a:t>Ponstel</a:t>
            </a:r>
            <a:r>
              <a:rPr lang="it-IT" i="1" dirty="0">
                <a:solidFill>
                  <a:schemeClr val="tx2"/>
                </a:solidFill>
              </a:rPr>
              <a:t>) </a:t>
            </a:r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auto">
          <a:xfrm>
            <a:off x="4700605" y="4437112"/>
            <a:ext cx="210364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it-IT" b="1" dirty="0" err="1">
                <a:solidFill>
                  <a:schemeClr val="tx2"/>
                </a:solidFill>
              </a:rPr>
              <a:t>Maclofenamato</a:t>
            </a:r>
            <a:r>
              <a:rPr lang="it-IT" b="1" dirty="0">
                <a:solidFill>
                  <a:schemeClr val="tx2"/>
                </a:solidFill>
              </a:rPr>
              <a:t> sodico</a:t>
            </a:r>
          </a:p>
          <a:p>
            <a:pPr algn="ctr"/>
            <a:r>
              <a:rPr lang="it-IT" i="1" dirty="0">
                <a:solidFill>
                  <a:schemeClr val="tx2"/>
                </a:solidFill>
              </a:rPr>
              <a:t>(</a:t>
            </a:r>
            <a:r>
              <a:rPr lang="it-IT" i="1" dirty="0" err="1">
                <a:solidFill>
                  <a:schemeClr val="tx2"/>
                </a:solidFill>
              </a:rPr>
              <a:t>Meclomen</a:t>
            </a:r>
            <a:r>
              <a:rPr lang="it-IT" i="1" dirty="0">
                <a:solidFill>
                  <a:schemeClr val="tx2"/>
                </a:solidFill>
              </a:rPr>
              <a:t>)</a:t>
            </a:r>
          </a:p>
        </p:txBody>
      </p:sp>
      <p:sp>
        <p:nvSpPr>
          <p:cNvPr id="9" name="Rettangolo 9"/>
          <p:cNvSpPr>
            <a:spLocks noChangeArrowheads="1"/>
          </p:cNvSpPr>
          <p:nvPr/>
        </p:nvSpPr>
        <p:spPr bwMode="auto">
          <a:xfrm>
            <a:off x="2778945" y="4437112"/>
            <a:ext cx="141128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b="1">
                <a:solidFill>
                  <a:schemeClr val="tx2"/>
                </a:solidFill>
              </a:rPr>
              <a:t>Acido </a:t>
            </a:r>
          </a:p>
          <a:p>
            <a:pPr algn="ctr"/>
            <a:r>
              <a:rPr lang="it-IT" b="1">
                <a:solidFill>
                  <a:schemeClr val="tx2"/>
                </a:solidFill>
              </a:rPr>
              <a:t>Tolfenamico </a:t>
            </a:r>
            <a:endParaRPr lang="it-IT">
              <a:solidFill>
                <a:schemeClr val="tx2"/>
              </a:solidFill>
            </a:endParaRPr>
          </a:p>
        </p:txBody>
      </p:sp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4892889"/>
              </p:ext>
            </p:extLst>
          </p:nvPr>
        </p:nvGraphicFramePr>
        <p:xfrm>
          <a:off x="7254106" y="3582541"/>
          <a:ext cx="1654175" cy="88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72" name="CS ChemDraw Drawing" r:id="rId5" imgW="1854200" imgH="990600" progId="">
                  <p:embed/>
                </p:oleObj>
              </mc:Choice>
              <mc:Fallback>
                <p:oleObj name="CS ChemDraw Drawing" r:id="rId5" imgW="1854200" imgH="990600" progId="">
                  <p:embed/>
                  <p:pic>
                    <p:nvPicPr>
                      <p:cNvPr id="0" name="Picture 6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4106" y="3582541"/>
                        <a:ext cx="1654175" cy="881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4336053"/>
              </p:ext>
            </p:extLst>
          </p:nvPr>
        </p:nvGraphicFramePr>
        <p:xfrm>
          <a:off x="4948238" y="3581400"/>
          <a:ext cx="1668462" cy="933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73" name="CS ChemDraw Drawing" r:id="rId7" imgW="1879600" imgH="1054100" progId="">
                  <p:embed/>
                </p:oleObj>
              </mc:Choice>
              <mc:Fallback>
                <p:oleObj name="CS ChemDraw Drawing" r:id="rId7" imgW="1879600" imgH="1054100" progId="">
                  <p:embed/>
                  <p:pic>
                    <p:nvPicPr>
                      <p:cNvPr id="0" name="Picture 6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48238" y="3581400"/>
                        <a:ext cx="1668462" cy="933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2948528"/>
              </p:ext>
            </p:extLst>
          </p:nvPr>
        </p:nvGraphicFramePr>
        <p:xfrm>
          <a:off x="467544" y="3582541"/>
          <a:ext cx="1668462" cy="88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74" name="CS ChemDraw Drawing" r:id="rId9" imgW="1879600" imgH="990600" progId="">
                  <p:embed/>
                </p:oleObj>
              </mc:Choice>
              <mc:Fallback>
                <p:oleObj name="CS ChemDraw Drawing" r:id="rId9" imgW="1879600" imgH="990600" progId="">
                  <p:embed/>
                  <p:pic>
                    <p:nvPicPr>
                      <p:cNvPr id="0" name="Picture 6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3582541"/>
                        <a:ext cx="1668462" cy="881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5689551"/>
              </p:ext>
            </p:extLst>
          </p:nvPr>
        </p:nvGraphicFramePr>
        <p:xfrm>
          <a:off x="2774181" y="3582541"/>
          <a:ext cx="1536700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75" name="CS ChemDraw Drawing" r:id="rId11" imgW="1295400" imgH="736600" progId="">
                  <p:embed/>
                </p:oleObj>
              </mc:Choice>
              <mc:Fallback>
                <p:oleObj name="CS ChemDraw Drawing" r:id="rId11" imgW="1295400" imgH="736600" progId="">
                  <p:embed/>
                  <p:pic>
                    <p:nvPicPr>
                      <p:cNvPr id="0" name="Picture 6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4181" y="3582541"/>
                        <a:ext cx="1536700" cy="88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ttangolo 7"/>
          <p:cNvSpPr>
            <a:spLocks noChangeArrowheads="1"/>
          </p:cNvSpPr>
          <p:nvPr/>
        </p:nvSpPr>
        <p:spPr bwMode="auto">
          <a:xfrm>
            <a:off x="7311775" y="4437112"/>
            <a:ext cx="14356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b="1">
                <a:solidFill>
                  <a:schemeClr val="tx2"/>
                </a:solidFill>
              </a:rPr>
              <a:t>Acido </a:t>
            </a:r>
          </a:p>
          <a:p>
            <a:pPr algn="ctr"/>
            <a:r>
              <a:rPr lang="it-IT" b="1">
                <a:solidFill>
                  <a:schemeClr val="tx2"/>
                </a:solidFill>
              </a:rPr>
              <a:t>Flufenamico </a:t>
            </a:r>
            <a:endParaRPr lang="it-IT">
              <a:solidFill>
                <a:schemeClr val="tx2"/>
              </a:solidFill>
            </a:endParaRPr>
          </a:p>
        </p:txBody>
      </p:sp>
      <p:sp>
        <p:nvSpPr>
          <p:cNvPr id="15" name="Segnaposto contenuto 2"/>
          <p:cNvSpPr txBox="1">
            <a:spLocks/>
          </p:cNvSpPr>
          <p:nvPr/>
        </p:nvSpPr>
        <p:spPr>
          <a:xfrm>
            <a:off x="251520" y="5301208"/>
            <a:ext cx="8640960" cy="1512168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it-IT" sz="2400" b="1" u="sng" dirty="0"/>
              <a:t>SAR</a:t>
            </a:r>
          </a:p>
          <a:p>
            <a:pPr algn="just"/>
            <a:r>
              <a:rPr lang="it-IT" sz="2400" dirty="0"/>
              <a:t>essenziale funzione amminica</a:t>
            </a:r>
          </a:p>
          <a:p>
            <a:pPr algn="just"/>
            <a:r>
              <a:rPr lang="it-IT" sz="2400" dirty="0"/>
              <a:t>il COOH deve essere in orto</a:t>
            </a:r>
          </a:p>
          <a:p>
            <a:pPr algn="just"/>
            <a:r>
              <a:rPr lang="it-IT" sz="2400" dirty="0"/>
              <a:t>importanti i sostituenti (evitano </a:t>
            </a:r>
            <a:r>
              <a:rPr lang="it-IT" sz="2400" dirty="0" err="1"/>
              <a:t>coplanarità</a:t>
            </a:r>
            <a:r>
              <a:rPr lang="it-IT" sz="2400" dirty="0"/>
              <a:t> degli anelli)</a:t>
            </a:r>
          </a:p>
        </p:txBody>
      </p:sp>
    </p:spTree>
    <p:extLst>
      <p:ext uri="{BB962C8B-B14F-4D97-AF65-F5344CB8AC3E}">
        <p14:creationId xmlns:p14="http://schemas.microsoft.com/office/powerpoint/2010/main" val="260788991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Acido </a:t>
            </a:r>
            <a:r>
              <a:rPr lang="it-IT" dirty="0" err="1"/>
              <a:t>mefenamico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3356992"/>
            <a:ext cx="8812088" cy="338437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it-IT" sz="2800" dirty="0"/>
              <a:t>Unico farmaco di questa classe a produrre analgesia centrale e periferica</a:t>
            </a:r>
          </a:p>
          <a:p>
            <a:pPr algn="just"/>
            <a:r>
              <a:rPr lang="it-IT" sz="2800" dirty="0"/>
              <a:t>Il metabolismo avviene attraverso l’ossidazione </a:t>
            </a:r>
            <a:r>
              <a:rPr lang="it-IT" sz="2800" dirty="0" err="1"/>
              <a:t>stereoselettiva</a:t>
            </a:r>
            <a:r>
              <a:rPr lang="it-IT" sz="2800" dirty="0"/>
              <a:t> del CH</a:t>
            </a:r>
            <a:r>
              <a:rPr lang="it-IT" sz="2800" baseline="-25000" dirty="0"/>
              <a:t>3</a:t>
            </a:r>
            <a:r>
              <a:rPr lang="it-IT" sz="2800" dirty="0"/>
              <a:t> in 3’ e </a:t>
            </a:r>
            <a:r>
              <a:rPr lang="it-IT" sz="2800" dirty="0" err="1"/>
              <a:t>glucuronidazione</a:t>
            </a:r>
            <a:r>
              <a:rPr lang="it-IT" sz="2800" dirty="0"/>
              <a:t> dell’acido e dei suoi metaboliti</a:t>
            </a:r>
          </a:p>
          <a:p>
            <a:pPr marL="0" indent="0" algn="just">
              <a:buNone/>
            </a:pPr>
            <a:r>
              <a:rPr lang="it-IT" sz="2800" dirty="0"/>
              <a:t>Indicazioni</a:t>
            </a:r>
          </a:p>
          <a:p>
            <a:pPr algn="just"/>
            <a:r>
              <a:rPr lang="it-IT" sz="2800" dirty="0"/>
              <a:t>Dolore moderato</a:t>
            </a:r>
          </a:p>
          <a:p>
            <a:pPr algn="just"/>
            <a:r>
              <a:rPr lang="it-IT" sz="2800" dirty="0"/>
              <a:t>Dismenorrea primaria</a:t>
            </a:r>
          </a:p>
          <a:p>
            <a:endParaRPr lang="it-IT" dirty="0"/>
          </a:p>
        </p:txBody>
      </p:sp>
      <p:sp>
        <p:nvSpPr>
          <p:cNvPr id="4" name="Rettangolo 3"/>
          <p:cNvSpPr>
            <a:spLocks noChangeArrowheads="1"/>
          </p:cNvSpPr>
          <p:nvPr/>
        </p:nvSpPr>
        <p:spPr bwMode="auto">
          <a:xfrm>
            <a:off x="4629796" y="1340768"/>
            <a:ext cx="152638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it-IT" sz="2000" b="1" dirty="0">
                <a:solidFill>
                  <a:schemeClr val="tx2"/>
                </a:solidFill>
              </a:rPr>
              <a:t>Acido </a:t>
            </a:r>
          </a:p>
          <a:p>
            <a:pPr algn="ctr"/>
            <a:r>
              <a:rPr lang="it-IT" sz="2000" b="1" dirty="0" err="1">
                <a:solidFill>
                  <a:schemeClr val="tx2"/>
                </a:solidFill>
              </a:rPr>
              <a:t>Mefenamico</a:t>
            </a:r>
            <a:endParaRPr lang="it-IT" sz="2000" b="1" dirty="0">
              <a:solidFill>
                <a:schemeClr val="tx2"/>
              </a:solidFill>
            </a:endParaRPr>
          </a:p>
          <a:p>
            <a:pPr algn="ctr"/>
            <a:r>
              <a:rPr lang="it-IT" sz="2000" i="1" dirty="0">
                <a:solidFill>
                  <a:schemeClr val="tx2"/>
                </a:solidFill>
              </a:rPr>
              <a:t>(</a:t>
            </a:r>
            <a:r>
              <a:rPr lang="it-IT" sz="2000" i="1" dirty="0" err="1">
                <a:solidFill>
                  <a:schemeClr val="tx2"/>
                </a:solidFill>
              </a:rPr>
              <a:t>Ponstel</a:t>
            </a:r>
            <a:r>
              <a:rPr lang="it-IT" sz="2000" i="1" dirty="0">
                <a:solidFill>
                  <a:schemeClr val="tx2"/>
                </a:solidFill>
              </a:rPr>
              <a:t>)</a:t>
            </a:r>
            <a:r>
              <a:rPr lang="it-IT" i="1" dirty="0">
                <a:solidFill>
                  <a:schemeClr val="tx2"/>
                </a:solidFill>
              </a:rPr>
              <a:t> 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6038007"/>
              </p:ext>
            </p:extLst>
          </p:nvPr>
        </p:nvGraphicFramePr>
        <p:xfrm>
          <a:off x="2181855" y="1340768"/>
          <a:ext cx="2318137" cy="12241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92" name="CS ChemDraw Drawing" r:id="rId3" imgW="1879600" imgH="990600" progId="">
                  <p:embed/>
                </p:oleObj>
              </mc:Choice>
              <mc:Fallback>
                <p:oleObj name="CS ChemDraw Drawing" r:id="rId3" imgW="1879600" imgH="990600" progId="">
                  <p:embed/>
                  <p:pic>
                    <p:nvPicPr>
                      <p:cNvPr id="0" name="Picture 10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1855" y="1340768"/>
                        <a:ext cx="2318137" cy="12241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Freccia a destra 5"/>
          <p:cNvSpPr/>
          <p:nvPr/>
        </p:nvSpPr>
        <p:spPr>
          <a:xfrm rot="5400000">
            <a:off x="4085103" y="2207151"/>
            <a:ext cx="36004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3779912" y="2675964"/>
            <a:ext cx="954949" cy="35394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1700" b="1" dirty="0">
                <a:latin typeface="Arial" pitchFamily="34" charset="0"/>
                <a:cs typeface="Arial" pitchFamily="34" charset="0"/>
              </a:rPr>
              <a:t>COOH</a:t>
            </a:r>
          </a:p>
        </p:txBody>
      </p:sp>
    </p:spTree>
    <p:extLst>
      <p:ext uri="{BB962C8B-B14F-4D97-AF65-F5344CB8AC3E}">
        <p14:creationId xmlns:p14="http://schemas.microsoft.com/office/powerpoint/2010/main" val="197210112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Sintesi acido </a:t>
            </a:r>
            <a:r>
              <a:rPr lang="it-IT" dirty="0" err="1"/>
              <a:t>flufenamico</a:t>
            </a:r>
            <a:endParaRPr lang="it-IT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72" y="2204864"/>
            <a:ext cx="8431292" cy="2723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748367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502568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it-IT" dirty="0"/>
              <a:t>DERIVATI DI ACIDI </a:t>
            </a:r>
            <a:r>
              <a:rPr lang="it-IT" dirty="0" err="1"/>
              <a:t>ARILalcanOICI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13" name="Segnaposto contenuto 12"/>
          <p:cNvSpPr>
            <a:spLocks noGrp="1"/>
          </p:cNvSpPr>
          <p:nvPr>
            <p:ph idx="1"/>
          </p:nvPr>
        </p:nvSpPr>
        <p:spPr>
          <a:xfrm>
            <a:off x="323528" y="2420888"/>
            <a:ext cx="8686800" cy="452596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it-IT" sz="1600" b="1" dirty="0" err="1">
                <a:solidFill>
                  <a:srgbClr val="000090"/>
                </a:solidFill>
              </a:rPr>
              <a:t>1</a:t>
            </a:r>
            <a:r>
              <a:rPr lang="it-IT" sz="1600" b="1" dirty="0">
                <a:solidFill>
                  <a:srgbClr val="000090"/>
                </a:solidFill>
              </a:rPr>
              <a:t>)	Tutti i composti hanno un centro di acidità (COOH, acido </a:t>
            </a:r>
            <a:r>
              <a:rPr lang="it-IT" sz="1600" b="1" dirty="0" err="1">
                <a:solidFill>
                  <a:srgbClr val="000090"/>
                </a:solidFill>
              </a:rPr>
              <a:t>idrossammico</a:t>
            </a:r>
            <a:r>
              <a:rPr lang="it-IT" sz="1600" b="1" dirty="0">
                <a:solidFill>
                  <a:srgbClr val="000090"/>
                </a:solidFill>
              </a:rPr>
              <a:t>, </a:t>
            </a:r>
            <a:r>
              <a:rPr lang="it-IT" sz="1600" b="1" dirty="0" err="1">
                <a:solidFill>
                  <a:srgbClr val="000090"/>
                </a:solidFill>
              </a:rPr>
              <a:t>solfonammide</a:t>
            </a:r>
            <a:r>
              <a:rPr lang="it-IT" sz="1600" b="1" dirty="0">
                <a:solidFill>
                  <a:srgbClr val="000090"/>
                </a:solidFill>
              </a:rPr>
              <a:t>...</a:t>
            </a:r>
          </a:p>
          <a:p>
            <a:pPr algn="just">
              <a:buNone/>
            </a:pPr>
            <a:r>
              <a:rPr lang="it-IT" sz="1600" b="1" dirty="0" err="1">
                <a:solidFill>
                  <a:srgbClr val="000090"/>
                </a:solidFill>
              </a:rPr>
              <a:t>2</a:t>
            </a:r>
            <a:r>
              <a:rPr lang="it-IT" sz="1600" b="1" dirty="0">
                <a:solidFill>
                  <a:srgbClr val="000090"/>
                </a:solidFill>
              </a:rPr>
              <a:t>)	Allungamento della catena tra porzione acida e anello aromatico diminuisce l’attività antiinfiammatoria</a:t>
            </a:r>
          </a:p>
          <a:p>
            <a:pPr algn="just">
              <a:buNone/>
            </a:pPr>
            <a:r>
              <a:rPr lang="it-IT" sz="1600" b="1" dirty="0" err="1">
                <a:solidFill>
                  <a:srgbClr val="000090"/>
                </a:solidFill>
              </a:rPr>
              <a:t>3</a:t>
            </a:r>
            <a:r>
              <a:rPr lang="it-IT" sz="1600" b="1" dirty="0">
                <a:solidFill>
                  <a:srgbClr val="000090"/>
                </a:solidFill>
              </a:rPr>
              <a:t>)	L’anello aromatico è fondamentale perché mima il doppio legame in 5-8 dell’acido </a:t>
            </a:r>
            <a:r>
              <a:rPr lang="it-IT" sz="1600" b="1" dirty="0" err="1">
                <a:solidFill>
                  <a:srgbClr val="000090"/>
                </a:solidFill>
              </a:rPr>
              <a:t>arachidonico</a:t>
            </a:r>
            <a:endParaRPr lang="it-IT" sz="1600" b="1" dirty="0">
              <a:solidFill>
                <a:srgbClr val="000090"/>
              </a:solidFill>
            </a:endParaRPr>
          </a:p>
          <a:p>
            <a:pPr algn="just">
              <a:buNone/>
            </a:pPr>
            <a:r>
              <a:rPr lang="it-IT" sz="1600" b="1" dirty="0" err="1">
                <a:solidFill>
                  <a:srgbClr val="000090"/>
                </a:solidFill>
              </a:rPr>
              <a:t>4</a:t>
            </a:r>
            <a:r>
              <a:rPr lang="it-IT" sz="1600" b="1" dirty="0">
                <a:solidFill>
                  <a:srgbClr val="000090"/>
                </a:solidFill>
              </a:rPr>
              <a:t>)	L’introduzione di un metile in </a:t>
            </a:r>
            <a:r>
              <a:rPr lang="el-GR" sz="1600" b="1" dirty="0">
                <a:solidFill>
                  <a:srgbClr val="000090"/>
                </a:solidFill>
              </a:rPr>
              <a:t>α</a:t>
            </a:r>
            <a:r>
              <a:rPr lang="it-IT" sz="1600" b="1" dirty="0">
                <a:solidFill>
                  <a:srgbClr val="000090"/>
                </a:solidFill>
              </a:rPr>
              <a:t> al carbossile aumenta l’attività. Sostituzioni più grandi fanno diminuire l’attività. C’è ritenzione di attività se il metile è inserito in un sistema aliciclico.</a:t>
            </a:r>
          </a:p>
          <a:p>
            <a:pPr algn="just">
              <a:buNone/>
            </a:pPr>
            <a:r>
              <a:rPr lang="it-IT" sz="1600" b="1" dirty="0" err="1">
                <a:solidFill>
                  <a:srgbClr val="000090"/>
                </a:solidFill>
              </a:rPr>
              <a:t>5</a:t>
            </a:r>
            <a:r>
              <a:rPr lang="it-IT" sz="1600" b="1" dirty="0">
                <a:solidFill>
                  <a:srgbClr val="000090"/>
                </a:solidFill>
              </a:rPr>
              <a:t>)	Il metile in</a:t>
            </a:r>
            <a:r>
              <a:rPr lang="el-GR" sz="1600" b="1" dirty="0">
                <a:solidFill>
                  <a:srgbClr val="000090"/>
                </a:solidFill>
              </a:rPr>
              <a:t> α</a:t>
            </a:r>
            <a:r>
              <a:rPr lang="it-IT" sz="1600" b="1" dirty="0">
                <a:solidFill>
                  <a:srgbClr val="000090"/>
                </a:solidFill>
              </a:rPr>
              <a:t> genera un centro </a:t>
            </a:r>
            <a:r>
              <a:rPr lang="it-IT" sz="1600" b="1" dirty="0" err="1">
                <a:solidFill>
                  <a:srgbClr val="000090"/>
                </a:solidFill>
              </a:rPr>
              <a:t>chirale</a:t>
            </a:r>
            <a:r>
              <a:rPr lang="it-IT" sz="1600" b="1" dirty="0">
                <a:solidFill>
                  <a:srgbClr val="000090"/>
                </a:solidFill>
              </a:rPr>
              <a:t> e l’</a:t>
            </a:r>
            <a:r>
              <a:rPr lang="it-IT" sz="1600" b="1" dirty="0" err="1">
                <a:solidFill>
                  <a:srgbClr val="000090"/>
                </a:solidFill>
              </a:rPr>
              <a:t>enantiomero</a:t>
            </a:r>
            <a:r>
              <a:rPr lang="it-IT" sz="1600" b="1" dirty="0">
                <a:solidFill>
                  <a:srgbClr val="000090"/>
                </a:solidFill>
              </a:rPr>
              <a:t> S-(+) mostra maggior attività antiinfiammatoria rispetto all’</a:t>
            </a:r>
            <a:r>
              <a:rPr lang="it-IT" sz="1600" b="1" dirty="0" err="1">
                <a:solidFill>
                  <a:srgbClr val="000090"/>
                </a:solidFill>
              </a:rPr>
              <a:t>enantiomero</a:t>
            </a:r>
            <a:r>
              <a:rPr lang="it-IT" sz="1600" b="1" dirty="0">
                <a:solidFill>
                  <a:srgbClr val="000090"/>
                </a:solidFill>
              </a:rPr>
              <a:t> </a:t>
            </a:r>
            <a:r>
              <a:rPr lang="it-IT" sz="1600" b="1" dirty="0" err="1">
                <a:solidFill>
                  <a:srgbClr val="000090"/>
                </a:solidFill>
              </a:rPr>
              <a:t>R</a:t>
            </a:r>
            <a:endParaRPr lang="it-IT" sz="1600" b="1" dirty="0">
              <a:solidFill>
                <a:srgbClr val="000090"/>
              </a:solidFill>
            </a:endParaRPr>
          </a:p>
          <a:p>
            <a:pPr>
              <a:buNone/>
            </a:pPr>
            <a:r>
              <a:rPr lang="it-IT" sz="1600" b="1" dirty="0" err="1">
                <a:solidFill>
                  <a:srgbClr val="000090"/>
                </a:solidFill>
              </a:rPr>
              <a:t>6</a:t>
            </a:r>
            <a:r>
              <a:rPr lang="it-IT" sz="1600" b="1" dirty="0">
                <a:solidFill>
                  <a:srgbClr val="000090"/>
                </a:solidFill>
              </a:rPr>
              <a:t>)	In vivo il racemo ha la stessa attività del isomero </a:t>
            </a:r>
            <a:r>
              <a:rPr lang="it-IT" sz="1600" b="1" dirty="0" err="1">
                <a:solidFill>
                  <a:srgbClr val="000090"/>
                </a:solidFill>
              </a:rPr>
              <a:t>S</a:t>
            </a:r>
            <a:r>
              <a:rPr lang="it-IT" sz="1600" b="1" dirty="0">
                <a:solidFill>
                  <a:srgbClr val="000090"/>
                </a:solidFill>
              </a:rPr>
              <a:t>, </a:t>
            </a:r>
            <a:r>
              <a:rPr lang="it-IT" sz="1600" b="1" dirty="0" err="1">
                <a:solidFill>
                  <a:srgbClr val="000090"/>
                </a:solidFill>
              </a:rPr>
              <a:t>poichè</a:t>
            </a:r>
            <a:r>
              <a:rPr lang="it-IT" sz="1600" b="1" dirty="0">
                <a:solidFill>
                  <a:srgbClr val="000090"/>
                </a:solidFill>
              </a:rPr>
              <a:t> l’isomero </a:t>
            </a:r>
            <a:r>
              <a:rPr lang="it-IT" sz="1600" b="1" dirty="0" err="1">
                <a:solidFill>
                  <a:srgbClr val="000090"/>
                </a:solidFill>
              </a:rPr>
              <a:t>R</a:t>
            </a:r>
            <a:r>
              <a:rPr lang="it-IT" sz="1600" b="1" dirty="0">
                <a:solidFill>
                  <a:srgbClr val="000090"/>
                </a:solidFill>
              </a:rPr>
              <a:t> </a:t>
            </a:r>
          </a:p>
          <a:p>
            <a:pPr>
              <a:buFont typeface="Times" charset="0"/>
              <a:buNone/>
            </a:pPr>
            <a:r>
              <a:rPr lang="it-IT" sz="1600" b="1" dirty="0">
                <a:solidFill>
                  <a:srgbClr val="000090"/>
                </a:solidFill>
              </a:rPr>
              <a:t>	viene convertito nel isomero S.</a:t>
            </a:r>
          </a:p>
          <a:p>
            <a:pPr>
              <a:buNone/>
            </a:pPr>
            <a:r>
              <a:rPr lang="it-IT" sz="1600" b="1" dirty="0" err="1">
                <a:solidFill>
                  <a:srgbClr val="000090"/>
                </a:solidFill>
              </a:rPr>
              <a:t>7</a:t>
            </a:r>
            <a:r>
              <a:rPr lang="it-IT" sz="1600" b="1" dirty="0">
                <a:solidFill>
                  <a:srgbClr val="000090"/>
                </a:solidFill>
              </a:rPr>
              <a:t>)	L’introduzione di una seconda porzione </a:t>
            </a:r>
            <a:r>
              <a:rPr lang="it-IT" sz="1600" b="1" dirty="0" err="1">
                <a:solidFill>
                  <a:srgbClr val="000090"/>
                </a:solidFill>
              </a:rPr>
              <a:t>lipofila</a:t>
            </a:r>
            <a:r>
              <a:rPr lang="it-IT" sz="1600" b="1" dirty="0">
                <a:solidFill>
                  <a:srgbClr val="000090"/>
                </a:solidFill>
              </a:rPr>
              <a:t> (non </a:t>
            </a:r>
            <a:r>
              <a:rPr lang="it-IT" sz="1600" b="1" dirty="0" err="1">
                <a:solidFill>
                  <a:srgbClr val="000090"/>
                </a:solidFill>
              </a:rPr>
              <a:t>coplanare</a:t>
            </a:r>
            <a:r>
              <a:rPr lang="it-IT" sz="1600" b="1" dirty="0">
                <a:solidFill>
                  <a:srgbClr val="000090"/>
                </a:solidFill>
              </a:rPr>
              <a:t> alla prima) </a:t>
            </a:r>
          </a:p>
          <a:p>
            <a:pPr>
              <a:buFont typeface="Times" charset="0"/>
              <a:buNone/>
            </a:pPr>
            <a:r>
              <a:rPr lang="it-IT" sz="1600" b="1" dirty="0">
                <a:solidFill>
                  <a:srgbClr val="000090"/>
                </a:solidFill>
              </a:rPr>
              <a:t>	porta ad un aumento di attività poiché sembra mimi il doppio legame </a:t>
            </a:r>
          </a:p>
          <a:p>
            <a:pPr>
              <a:buFont typeface="Times" charset="0"/>
              <a:buNone/>
            </a:pPr>
            <a:r>
              <a:rPr lang="it-IT" sz="1600" b="1" dirty="0">
                <a:solidFill>
                  <a:srgbClr val="000090"/>
                </a:solidFill>
              </a:rPr>
              <a:t>	in 11 del ac. </a:t>
            </a:r>
            <a:r>
              <a:rPr lang="it-IT" sz="1600" b="1" dirty="0" err="1">
                <a:solidFill>
                  <a:srgbClr val="000090"/>
                </a:solidFill>
              </a:rPr>
              <a:t>Arachidonico</a:t>
            </a:r>
            <a:r>
              <a:rPr lang="it-IT" sz="1600" b="1" dirty="0">
                <a:solidFill>
                  <a:srgbClr val="000090"/>
                </a:solidFill>
              </a:rPr>
              <a:t>.</a:t>
            </a:r>
          </a:p>
          <a:p>
            <a:pPr algn="just"/>
            <a:endParaRPr lang="it-IT" sz="1600" dirty="0"/>
          </a:p>
        </p:txBody>
      </p:sp>
      <p:sp>
        <p:nvSpPr>
          <p:cNvPr id="5" name="Oval 6"/>
          <p:cNvSpPr>
            <a:spLocks noChangeArrowheads="1"/>
          </p:cNvSpPr>
          <p:nvPr/>
        </p:nvSpPr>
        <p:spPr bwMode="auto">
          <a:xfrm>
            <a:off x="3761159" y="1797968"/>
            <a:ext cx="533400" cy="457200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endParaRPr lang="it-IT">
              <a:solidFill>
                <a:schemeClr val="tx2"/>
              </a:solidFill>
            </a:endParaRPr>
          </a:p>
        </p:txBody>
      </p:sp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581744" y="1300287"/>
            <a:ext cx="2514600" cy="1066800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endParaRPr lang="it-IT">
              <a:solidFill>
                <a:schemeClr val="tx2"/>
              </a:solidFill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784944" y="1608262"/>
            <a:ext cx="2212975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b="1" dirty="0" err="1">
                <a:solidFill>
                  <a:schemeClr val="tx2"/>
                </a:solidFill>
              </a:rPr>
              <a:t>Ar</a:t>
            </a:r>
            <a:r>
              <a:rPr lang="it-IT" b="1" dirty="0">
                <a:solidFill>
                  <a:schemeClr val="tx2"/>
                </a:solidFill>
              </a:rPr>
              <a:t> = arile o </a:t>
            </a:r>
            <a:r>
              <a:rPr lang="it-IT" b="1" dirty="0" err="1">
                <a:solidFill>
                  <a:schemeClr val="tx2"/>
                </a:solidFill>
              </a:rPr>
              <a:t>eteroarile</a:t>
            </a:r>
            <a:endParaRPr lang="it-IT" b="1" dirty="0">
              <a:solidFill>
                <a:schemeClr val="tx2"/>
              </a:solidFill>
            </a:endParaRPr>
          </a:p>
        </p:txBody>
      </p:sp>
      <p:sp>
        <p:nvSpPr>
          <p:cNvPr id="9" name="Oval 5"/>
          <p:cNvSpPr>
            <a:spLocks noChangeArrowheads="1"/>
          </p:cNvSpPr>
          <p:nvPr/>
        </p:nvSpPr>
        <p:spPr bwMode="auto">
          <a:xfrm>
            <a:off x="4142159" y="1340768"/>
            <a:ext cx="533400" cy="457200"/>
          </a:xfrm>
          <a:prstGeom prst="ellipse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endParaRPr lang="it-IT">
              <a:solidFill>
                <a:schemeClr val="tx2"/>
              </a:solidFill>
            </a:endParaRPr>
          </a:p>
        </p:txBody>
      </p:sp>
      <p:sp>
        <p:nvSpPr>
          <p:cNvPr id="10" name="Oval 8"/>
          <p:cNvSpPr>
            <a:spLocks noChangeArrowheads="1"/>
          </p:cNvSpPr>
          <p:nvPr/>
        </p:nvSpPr>
        <p:spPr bwMode="auto">
          <a:xfrm>
            <a:off x="5721424" y="1268760"/>
            <a:ext cx="2667000" cy="1066800"/>
          </a:xfrm>
          <a:prstGeom prst="ellipse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endParaRPr lang="it-IT">
              <a:solidFill>
                <a:schemeClr val="tx2"/>
              </a:solidFill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5965899" y="1632298"/>
            <a:ext cx="2082800" cy="369888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b="1" dirty="0">
                <a:solidFill>
                  <a:schemeClr val="tx2"/>
                </a:solidFill>
              </a:rPr>
              <a:t>R = CH</a:t>
            </a:r>
            <a:r>
              <a:rPr lang="it-IT" b="1" baseline="-25000" dirty="0">
                <a:solidFill>
                  <a:schemeClr val="tx2"/>
                </a:solidFill>
              </a:rPr>
              <a:t>3</a:t>
            </a:r>
            <a:r>
              <a:rPr lang="it-IT" b="1" dirty="0">
                <a:solidFill>
                  <a:schemeClr val="tx2"/>
                </a:solidFill>
              </a:rPr>
              <a:t>, H o alchile</a:t>
            </a: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608496"/>
              </p:ext>
            </p:extLst>
          </p:nvPr>
        </p:nvGraphicFramePr>
        <p:xfrm>
          <a:off x="3913559" y="1416968"/>
          <a:ext cx="1306513" cy="1135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54" name="Document" r:id="rId3" imgW="1009800" imgH="876240" progId="">
                  <p:embed/>
                </p:oleObj>
              </mc:Choice>
              <mc:Fallback>
                <p:oleObj name="Document" r:id="rId3" imgW="1009800" imgH="876240" progId="">
                  <p:embed/>
                  <p:pic>
                    <p:nvPicPr>
                      <p:cNvPr id="0" name="Picture 1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3559" y="1416968"/>
                        <a:ext cx="1306513" cy="1135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9768548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219200"/>
            <a:ext cx="7053263" cy="404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asellaDiTesto 2"/>
          <p:cNvSpPr txBox="1"/>
          <p:nvPr/>
        </p:nvSpPr>
        <p:spPr>
          <a:xfrm>
            <a:off x="762000" y="5486400"/>
            <a:ext cx="7594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Primi derivati </a:t>
            </a:r>
            <a:r>
              <a:rPr lang="it-IT" b="1" dirty="0" err="1">
                <a:solidFill>
                  <a:srgbClr val="FF0000"/>
                </a:solidFill>
              </a:rPr>
              <a:t>aril</a:t>
            </a:r>
            <a:r>
              <a:rPr lang="it-IT" b="1" dirty="0">
                <a:solidFill>
                  <a:srgbClr val="FF0000"/>
                </a:solidFill>
              </a:rPr>
              <a:t> </a:t>
            </a:r>
            <a:r>
              <a:rPr lang="it-IT" b="1" dirty="0" err="1">
                <a:solidFill>
                  <a:srgbClr val="FF0000"/>
                </a:solidFill>
              </a:rPr>
              <a:t>alcanoilici</a:t>
            </a:r>
            <a:r>
              <a:rPr lang="it-IT" b="1" dirty="0">
                <a:solidFill>
                  <a:srgbClr val="FF0000"/>
                </a:solidFill>
              </a:rPr>
              <a:t> utilizzati in seguito ritirati dal commercio per elevata tossicità: anafilassi, sanguinamenti gastrointestinali, trombocitopenia</a:t>
            </a:r>
          </a:p>
        </p:txBody>
      </p:sp>
    </p:spTree>
    <p:extLst>
      <p:ext uri="{BB962C8B-B14F-4D97-AF65-F5344CB8AC3E}">
        <p14:creationId xmlns:p14="http://schemas.microsoft.com/office/powerpoint/2010/main" val="326620064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Acidi </a:t>
            </a:r>
            <a:r>
              <a:rPr lang="it-IT" dirty="0" err="1"/>
              <a:t>arilpropionici</a:t>
            </a:r>
            <a:r>
              <a:rPr lang="it-IT" dirty="0"/>
              <a:t> (</a:t>
            </a:r>
            <a:r>
              <a:rPr lang="it-IT" dirty="0" err="1"/>
              <a:t>Profeni</a:t>
            </a:r>
            <a:r>
              <a:rPr lang="it-IT" dirty="0"/>
              <a:t>)</a:t>
            </a:r>
          </a:p>
        </p:txBody>
      </p:sp>
      <p:grpSp>
        <p:nvGrpSpPr>
          <p:cNvPr id="4" name="Group 30"/>
          <p:cNvGrpSpPr>
            <a:grpSpLocks/>
          </p:cNvGrpSpPr>
          <p:nvPr/>
        </p:nvGrpSpPr>
        <p:grpSpPr bwMode="auto">
          <a:xfrm>
            <a:off x="1371600" y="1219200"/>
            <a:ext cx="6781800" cy="4373563"/>
            <a:chOff x="864" y="768"/>
            <a:chExt cx="4272" cy="2755"/>
          </a:xfrm>
        </p:grpSpPr>
        <p:grpSp>
          <p:nvGrpSpPr>
            <p:cNvPr id="5" name="Group 26"/>
            <p:cNvGrpSpPr>
              <a:grpSpLocks/>
            </p:cNvGrpSpPr>
            <p:nvPr/>
          </p:nvGrpSpPr>
          <p:grpSpPr bwMode="auto">
            <a:xfrm>
              <a:off x="2496" y="768"/>
              <a:ext cx="1056" cy="816"/>
              <a:chOff x="2496" y="768"/>
              <a:chExt cx="1056" cy="816"/>
            </a:xfrm>
          </p:grpSpPr>
          <p:sp>
            <p:nvSpPr>
              <p:cNvPr id="15" name="Oval 11"/>
              <p:cNvSpPr>
                <a:spLocks noChangeArrowheads="1"/>
              </p:cNvSpPr>
              <p:nvPr/>
            </p:nvSpPr>
            <p:spPr bwMode="auto">
              <a:xfrm>
                <a:off x="2976" y="768"/>
                <a:ext cx="576" cy="288"/>
              </a:xfrm>
              <a:prstGeom prst="ellipse">
                <a:avLst/>
              </a:prstGeom>
              <a:ln/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6" name="Oval 12"/>
              <p:cNvSpPr>
                <a:spLocks noChangeArrowheads="1"/>
              </p:cNvSpPr>
              <p:nvPr/>
            </p:nvSpPr>
            <p:spPr bwMode="auto">
              <a:xfrm>
                <a:off x="2496" y="1104"/>
                <a:ext cx="720" cy="480"/>
              </a:xfrm>
              <a:prstGeom prst="ellipse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it-IT"/>
              </a:p>
            </p:txBody>
          </p:sp>
        </p:grpSp>
        <p:grpSp>
          <p:nvGrpSpPr>
            <p:cNvPr id="6" name="Group 27"/>
            <p:cNvGrpSpPr>
              <a:grpSpLocks/>
            </p:cNvGrpSpPr>
            <p:nvPr/>
          </p:nvGrpSpPr>
          <p:grpSpPr bwMode="auto">
            <a:xfrm>
              <a:off x="864" y="1776"/>
              <a:ext cx="1104" cy="864"/>
              <a:chOff x="864" y="1776"/>
              <a:chExt cx="1104" cy="864"/>
            </a:xfrm>
          </p:grpSpPr>
          <p:sp>
            <p:nvSpPr>
              <p:cNvPr id="13" name="Oval 14"/>
              <p:cNvSpPr>
                <a:spLocks noChangeArrowheads="1"/>
              </p:cNvSpPr>
              <p:nvPr/>
            </p:nvSpPr>
            <p:spPr bwMode="auto">
              <a:xfrm>
                <a:off x="1392" y="1776"/>
                <a:ext cx="576" cy="288"/>
              </a:xfrm>
              <a:prstGeom prst="ellipse">
                <a:avLst/>
              </a:prstGeom>
              <a:ln/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4" name="Oval 15"/>
              <p:cNvSpPr>
                <a:spLocks noChangeArrowheads="1"/>
              </p:cNvSpPr>
              <p:nvPr/>
            </p:nvSpPr>
            <p:spPr bwMode="auto">
              <a:xfrm>
                <a:off x="864" y="2112"/>
                <a:ext cx="960" cy="528"/>
              </a:xfrm>
              <a:prstGeom prst="ellipse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it-IT"/>
              </a:p>
            </p:txBody>
          </p:sp>
        </p:grpSp>
        <p:grpSp>
          <p:nvGrpSpPr>
            <p:cNvPr id="7" name="Group 28"/>
            <p:cNvGrpSpPr>
              <a:grpSpLocks/>
            </p:cNvGrpSpPr>
            <p:nvPr/>
          </p:nvGrpSpPr>
          <p:grpSpPr bwMode="auto">
            <a:xfrm>
              <a:off x="2160" y="2563"/>
              <a:ext cx="1296" cy="960"/>
              <a:chOff x="2160" y="2563"/>
              <a:chExt cx="1296" cy="960"/>
            </a:xfrm>
          </p:grpSpPr>
          <p:sp>
            <p:nvSpPr>
              <p:cNvPr id="11" name="Oval 16"/>
              <p:cNvSpPr>
                <a:spLocks noChangeArrowheads="1"/>
              </p:cNvSpPr>
              <p:nvPr/>
            </p:nvSpPr>
            <p:spPr bwMode="auto">
              <a:xfrm>
                <a:off x="2160" y="2803"/>
                <a:ext cx="1056" cy="720"/>
              </a:xfrm>
              <a:prstGeom prst="ellipse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2" name="Oval 17"/>
              <p:cNvSpPr>
                <a:spLocks noChangeArrowheads="1"/>
              </p:cNvSpPr>
              <p:nvPr/>
            </p:nvSpPr>
            <p:spPr bwMode="auto">
              <a:xfrm>
                <a:off x="2880" y="2563"/>
                <a:ext cx="576" cy="288"/>
              </a:xfrm>
              <a:prstGeom prst="ellipse">
                <a:avLst/>
              </a:prstGeom>
              <a:ln/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it-IT"/>
              </a:p>
            </p:txBody>
          </p:sp>
        </p:grpSp>
        <p:grpSp>
          <p:nvGrpSpPr>
            <p:cNvPr id="8" name="Group 29"/>
            <p:cNvGrpSpPr>
              <a:grpSpLocks/>
            </p:cNvGrpSpPr>
            <p:nvPr/>
          </p:nvGrpSpPr>
          <p:grpSpPr bwMode="auto">
            <a:xfrm>
              <a:off x="3792" y="1776"/>
              <a:ext cx="1344" cy="816"/>
              <a:chOff x="3792" y="1776"/>
              <a:chExt cx="1344" cy="816"/>
            </a:xfrm>
          </p:grpSpPr>
          <p:sp>
            <p:nvSpPr>
              <p:cNvPr id="9" name="Oval 23"/>
              <p:cNvSpPr>
                <a:spLocks noChangeArrowheads="1"/>
              </p:cNvSpPr>
              <p:nvPr/>
            </p:nvSpPr>
            <p:spPr bwMode="auto">
              <a:xfrm>
                <a:off x="4560" y="1776"/>
                <a:ext cx="576" cy="288"/>
              </a:xfrm>
              <a:prstGeom prst="ellipse">
                <a:avLst/>
              </a:prstGeom>
              <a:ln/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10" name="Oval 24"/>
              <p:cNvSpPr>
                <a:spLocks noChangeArrowheads="1"/>
              </p:cNvSpPr>
              <p:nvPr/>
            </p:nvSpPr>
            <p:spPr bwMode="auto">
              <a:xfrm>
                <a:off x="3792" y="2064"/>
                <a:ext cx="960" cy="528"/>
              </a:xfrm>
              <a:prstGeom prst="ellipse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endParaRPr lang="it-IT"/>
              </a:p>
            </p:txBody>
          </p:sp>
        </p:grpSp>
      </p:grpSp>
      <p:grpSp>
        <p:nvGrpSpPr>
          <p:cNvPr id="17" name="Group 34"/>
          <p:cNvGrpSpPr>
            <a:grpSpLocks/>
          </p:cNvGrpSpPr>
          <p:nvPr/>
        </p:nvGrpSpPr>
        <p:grpSpPr bwMode="auto">
          <a:xfrm>
            <a:off x="5562600" y="2895600"/>
            <a:ext cx="2767013" cy="1646238"/>
            <a:chOff x="3504" y="1824"/>
            <a:chExt cx="1743" cy="1037"/>
          </a:xfrm>
        </p:grpSpPr>
        <p:graphicFrame>
          <p:nvGraphicFramePr>
            <p:cNvPr id="18" name="Object 22"/>
            <p:cNvGraphicFramePr>
              <a:graphicFrameLocks noChangeAspect="1"/>
            </p:cNvGraphicFramePr>
            <p:nvPr/>
          </p:nvGraphicFramePr>
          <p:xfrm>
            <a:off x="3504" y="1824"/>
            <a:ext cx="1743" cy="7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049" name="Document" r:id="rId3" imgW="2305080" imgH="1019160" progId="">
                    <p:embed/>
                  </p:oleObj>
                </mc:Choice>
                <mc:Fallback>
                  <p:oleObj name="Document" r:id="rId3" imgW="2305080" imgH="1019160" progId="">
                    <p:embed/>
                    <p:pic>
                      <p:nvPicPr>
                        <p:cNvPr id="0" name="Picture 48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04" y="1824"/>
                          <a:ext cx="1743" cy="77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" name="Text Box 25"/>
            <p:cNvSpPr txBox="1">
              <a:spLocks noChangeArrowheads="1"/>
            </p:cNvSpPr>
            <p:nvPr/>
          </p:nvSpPr>
          <p:spPr bwMode="auto">
            <a:xfrm>
              <a:off x="3881" y="2687"/>
              <a:ext cx="1070" cy="1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 b="1" dirty="0" err="1"/>
                <a:t>naprossene</a:t>
              </a:r>
              <a:r>
                <a:rPr lang="it-IT" sz="1200" b="1" dirty="0"/>
                <a:t> (</a:t>
              </a:r>
              <a:r>
                <a:rPr lang="it-IT" sz="1200" b="1" dirty="0" err="1"/>
                <a:t>Naprosyn</a:t>
              </a:r>
              <a:r>
                <a:rPr lang="it-IT" sz="1200" b="1"/>
                <a:t>)</a:t>
              </a:r>
            </a:p>
          </p:txBody>
        </p:sp>
      </p:grpSp>
      <p:grpSp>
        <p:nvGrpSpPr>
          <p:cNvPr id="20" name="Group 31"/>
          <p:cNvGrpSpPr>
            <a:grpSpLocks/>
          </p:cNvGrpSpPr>
          <p:nvPr/>
        </p:nvGrpSpPr>
        <p:grpSpPr bwMode="auto">
          <a:xfrm>
            <a:off x="3233738" y="1371600"/>
            <a:ext cx="2633662" cy="1493838"/>
            <a:chOff x="2037" y="864"/>
            <a:chExt cx="1659" cy="941"/>
          </a:xfrm>
        </p:grpSpPr>
        <p:sp>
          <p:nvSpPr>
            <p:cNvPr id="21" name="Text Box 10"/>
            <p:cNvSpPr txBox="1">
              <a:spLocks noChangeArrowheads="1"/>
            </p:cNvSpPr>
            <p:nvPr/>
          </p:nvSpPr>
          <p:spPr bwMode="auto">
            <a:xfrm>
              <a:off x="2304" y="1632"/>
              <a:ext cx="1034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 b="1"/>
                <a:t>Ibuprofene (motrin)</a:t>
              </a:r>
            </a:p>
          </p:txBody>
        </p:sp>
        <p:graphicFrame>
          <p:nvGraphicFramePr>
            <p:cNvPr id="22" name="Object 9"/>
            <p:cNvGraphicFramePr>
              <a:graphicFrameLocks noChangeAspect="1"/>
            </p:cNvGraphicFramePr>
            <p:nvPr/>
          </p:nvGraphicFramePr>
          <p:xfrm>
            <a:off x="2037" y="864"/>
            <a:ext cx="1659" cy="7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050" name="Document" r:id="rId5" imgW="2190600" imgH="1019160" progId="">
                    <p:embed/>
                  </p:oleObj>
                </mc:Choice>
                <mc:Fallback>
                  <p:oleObj name="Document" r:id="rId5" imgW="2190600" imgH="1019160" progId="">
                    <p:embed/>
                    <p:pic>
                      <p:nvPicPr>
                        <p:cNvPr id="0" name="Picture 48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37" y="864"/>
                          <a:ext cx="1659" cy="7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3" name="Group 32"/>
          <p:cNvGrpSpPr>
            <a:grpSpLocks/>
          </p:cNvGrpSpPr>
          <p:nvPr/>
        </p:nvGrpSpPr>
        <p:grpSpPr bwMode="auto">
          <a:xfrm>
            <a:off x="685800" y="2971800"/>
            <a:ext cx="2695575" cy="1570038"/>
            <a:chOff x="432" y="1872"/>
            <a:chExt cx="1698" cy="989"/>
          </a:xfrm>
        </p:grpSpPr>
        <p:sp>
          <p:nvSpPr>
            <p:cNvPr id="24" name="Text Box 18"/>
            <p:cNvSpPr txBox="1">
              <a:spLocks noChangeArrowheads="1"/>
            </p:cNvSpPr>
            <p:nvPr/>
          </p:nvSpPr>
          <p:spPr bwMode="auto">
            <a:xfrm>
              <a:off x="492" y="2688"/>
              <a:ext cx="1111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 b="1"/>
                <a:t>chetoprofene (orudis)</a:t>
              </a:r>
            </a:p>
          </p:txBody>
        </p:sp>
        <p:graphicFrame>
          <p:nvGraphicFramePr>
            <p:cNvPr id="25" name="Object 13"/>
            <p:cNvGraphicFramePr>
              <a:graphicFrameLocks noChangeAspect="1"/>
            </p:cNvGraphicFramePr>
            <p:nvPr/>
          </p:nvGraphicFramePr>
          <p:xfrm>
            <a:off x="432" y="1872"/>
            <a:ext cx="1698" cy="7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051" name="Document" r:id="rId7" imgW="2247840" imgH="942840" progId="">
                    <p:embed/>
                  </p:oleObj>
                </mc:Choice>
                <mc:Fallback>
                  <p:oleObj name="Document" r:id="rId7" imgW="2247840" imgH="942840" progId="">
                    <p:embed/>
                    <p:pic>
                      <p:nvPicPr>
                        <p:cNvPr id="0" name="Picture 49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2" y="1872"/>
                          <a:ext cx="1698" cy="7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6" name="Group 33"/>
          <p:cNvGrpSpPr>
            <a:grpSpLocks/>
          </p:cNvGrpSpPr>
          <p:nvPr/>
        </p:nvGrpSpPr>
        <p:grpSpPr bwMode="auto">
          <a:xfrm>
            <a:off x="3213100" y="4191000"/>
            <a:ext cx="2513013" cy="1722438"/>
            <a:chOff x="2024" y="2640"/>
            <a:chExt cx="1583" cy="1085"/>
          </a:xfrm>
        </p:grpSpPr>
        <p:sp>
          <p:nvSpPr>
            <p:cNvPr id="27" name="Text Box 21"/>
            <p:cNvSpPr txBox="1">
              <a:spLocks noChangeArrowheads="1"/>
            </p:cNvSpPr>
            <p:nvPr/>
          </p:nvSpPr>
          <p:spPr bwMode="auto">
            <a:xfrm>
              <a:off x="2120" y="3552"/>
              <a:ext cx="1487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 b="1"/>
                <a:t>flurbiprofene (ansaid, Oufen)</a:t>
              </a:r>
            </a:p>
          </p:txBody>
        </p:sp>
        <p:graphicFrame>
          <p:nvGraphicFramePr>
            <p:cNvPr id="28" name="Object 20"/>
            <p:cNvGraphicFramePr>
              <a:graphicFrameLocks noChangeAspect="1"/>
            </p:cNvGraphicFramePr>
            <p:nvPr/>
          </p:nvGraphicFramePr>
          <p:xfrm>
            <a:off x="2024" y="2640"/>
            <a:ext cx="1528" cy="10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052" name="Document" r:id="rId9" imgW="2019240" imgH="1324080" progId="">
                    <p:embed/>
                  </p:oleObj>
                </mc:Choice>
                <mc:Fallback>
                  <p:oleObj name="Document" r:id="rId9" imgW="2019240" imgH="1324080" progId="">
                    <p:embed/>
                    <p:pic>
                      <p:nvPicPr>
                        <p:cNvPr id="0" name="Picture 49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24" y="2640"/>
                          <a:ext cx="1528" cy="10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404952403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/>
              <a:t>ibuprofene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3068960"/>
            <a:ext cx="8686800" cy="3789040"/>
          </a:xfrm>
        </p:spPr>
        <p:txBody>
          <a:bodyPr>
            <a:normAutofit fontScale="70000" lnSpcReduction="20000"/>
          </a:bodyPr>
          <a:lstStyle/>
          <a:p>
            <a:r>
              <a:rPr lang="it-IT" dirty="0"/>
              <a:t>Capostipite (1974, USA; 1969, UK), primo analgesico da banco</a:t>
            </a:r>
          </a:p>
          <a:p>
            <a:r>
              <a:rPr lang="it-IT" dirty="0"/>
              <a:t>Meno attivo ma meglio tollerato di </a:t>
            </a:r>
            <a:r>
              <a:rPr lang="it-IT" dirty="0" err="1"/>
              <a:t>indometacina</a:t>
            </a:r>
            <a:endParaRPr lang="it-IT" dirty="0"/>
          </a:p>
          <a:p>
            <a:pPr algn="just"/>
            <a:r>
              <a:rPr lang="it-IT" dirty="0"/>
              <a:t>L’inserimento di un metile in </a:t>
            </a:r>
            <a:r>
              <a:rPr lang="el-GR" dirty="0"/>
              <a:t>α</a:t>
            </a:r>
            <a:r>
              <a:rPr lang="it-IT" dirty="0"/>
              <a:t> al carbossile di molti acidi </a:t>
            </a:r>
            <a:r>
              <a:rPr lang="it-IT" dirty="0" err="1"/>
              <a:t>arilacetici</a:t>
            </a:r>
            <a:r>
              <a:rPr lang="it-IT" dirty="0"/>
              <a:t> aumenta l’attività antiinfiammatoria e diminuisce gli effetti collaterali</a:t>
            </a:r>
          </a:p>
          <a:p>
            <a:r>
              <a:rPr lang="it-IT" dirty="0"/>
              <a:t>Effetto antiaggregante (anche se minore rispetto all’aspirina)</a:t>
            </a:r>
          </a:p>
          <a:p>
            <a:r>
              <a:rPr lang="it-IT" dirty="0"/>
              <a:t>Selettività: COX-1: 7.6 </a:t>
            </a:r>
            <a:r>
              <a:rPr lang="it-IT" dirty="0" err="1"/>
              <a:t>μM</a:t>
            </a:r>
            <a:endParaRPr lang="it-IT" dirty="0"/>
          </a:p>
          <a:p>
            <a:pPr marL="0" indent="0">
              <a:buNone/>
            </a:pPr>
            <a:r>
              <a:rPr lang="it-IT" dirty="0"/>
              <a:t>                        COX-2: 7.2 </a:t>
            </a:r>
            <a:r>
              <a:rPr lang="it-IT" dirty="0" err="1"/>
              <a:t>μM</a:t>
            </a:r>
            <a:endParaRPr lang="it-IT" dirty="0"/>
          </a:p>
          <a:p>
            <a:pPr marL="0" indent="0">
              <a:buNone/>
            </a:pPr>
            <a:r>
              <a:rPr lang="it-IT" dirty="0"/>
              <a:t>Uso:</a:t>
            </a:r>
          </a:p>
          <a:p>
            <a:r>
              <a:rPr lang="it-IT" dirty="0"/>
              <a:t>Dolore e flogosi in patologie reumatologiche e muscoloscheletriche</a:t>
            </a:r>
          </a:p>
          <a:p>
            <a:r>
              <a:rPr lang="it-IT" dirty="0"/>
              <a:t>Antidolorifico</a:t>
            </a:r>
          </a:p>
          <a:p>
            <a:r>
              <a:rPr lang="it-IT" dirty="0"/>
              <a:t>Antipiretico</a:t>
            </a:r>
          </a:p>
          <a:p>
            <a:endParaRPr lang="it-IT" dirty="0"/>
          </a:p>
          <a:p>
            <a:endParaRPr lang="it-IT" dirty="0"/>
          </a:p>
        </p:txBody>
      </p:sp>
      <p:pic>
        <p:nvPicPr>
          <p:cNvPr id="4" name="Picture 2" descr="http://upload.wikimedia.org/wikipedia/commons/thumb/f/fd/Ibuprofen-2D-skeletal.png/220px-Ibuprofen-2D-skeletal.png">
            <a:hlinkClick r:id="rId2" tooltip="Ibuprofen-2D-skeletal.png"/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418610"/>
            <a:ext cx="305117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tangolo 2"/>
          <p:cNvSpPr>
            <a:spLocks noChangeArrowheads="1"/>
          </p:cNvSpPr>
          <p:nvPr/>
        </p:nvSpPr>
        <p:spPr bwMode="auto">
          <a:xfrm>
            <a:off x="3491880" y="1532910"/>
            <a:ext cx="49879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it-IT" sz="2400" b="1" dirty="0" err="1">
                <a:solidFill>
                  <a:schemeClr val="tx2"/>
                </a:solidFill>
                <a:latin typeface="Calibri" pitchFamily="34" charset="0"/>
              </a:rPr>
              <a:t>Ibuprofene</a:t>
            </a:r>
            <a:endParaRPr lang="it-IT" sz="2400" b="1" dirty="0">
              <a:solidFill>
                <a:schemeClr val="tx2"/>
              </a:solidFill>
              <a:latin typeface="Calibri" pitchFamily="34" charset="0"/>
            </a:endParaRPr>
          </a:p>
          <a:p>
            <a:pPr algn="just"/>
            <a:r>
              <a:rPr lang="it-IT" sz="2400" i="1" dirty="0" err="1">
                <a:solidFill>
                  <a:schemeClr val="tx2"/>
                </a:solidFill>
                <a:latin typeface="Calibri" pitchFamily="34" charset="0"/>
              </a:rPr>
              <a:t>Antagil</a:t>
            </a:r>
            <a:r>
              <a:rPr lang="it-IT" sz="2400" i="1" dirty="0">
                <a:solidFill>
                  <a:schemeClr val="tx2"/>
                </a:solidFill>
                <a:latin typeface="Calibri" pitchFamily="34" charset="0"/>
              </a:rPr>
              <a:t>, </a:t>
            </a:r>
            <a:r>
              <a:rPr lang="it-IT" sz="2400" i="1" dirty="0" err="1">
                <a:solidFill>
                  <a:schemeClr val="tx2"/>
                </a:solidFill>
                <a:latin typeface="Calibri" pitchFamily="34" charset="0"/>
              </a:rPr>
              <a:t>Brufen</a:t>
            </a:r>
            <a:r>
              <a:rPr lang="it-IT" sz="2400" i="1" dirty="0">
                <a:solidFill>
                  <a:schemeClr val="tx2"/>
                </a:solidFill>
                <a:latin typeface="Calibri" pitchFamily="34" charset="0"/>
              </a:rPr>
              <a:t>, </a:t>
            </a:r>
            <a:r>
              <a:rPr lang="it-IT" sz="2400" i="1" dirty="0" err="1">
                <a:solidFill>
                  <a:schemeClr val="tx2"/>
                </a:solidFill>
                <a:latin typeface="Calibri" pitchFamily="34" charset="0"/>
              </a:rPr>
              <a:t>Buscofen</a:t>
            </a:r>
            <a:r>
              <a:rPr lang="it-IT" sz="2400" i="1" dirty="0">
                <a:solidFill>
                  <a:schemeClr val="tx2"/>
                </a:solidFill>
                <a:latin typeface="Calibri" pitchFamily="34" charset="0"/>
              </a:rPr>
              <a:t>, Moment, </a:t>
            </a:r>
            <a:r>
              <a:rPr lang="it-IT" sz="2400" i="1" dirty="0" err="1">
                <a:solidFill>
                  <a:schemeClr val="tx2"/>
                </a:solidFill>
                <a:latin typeface="Calibri" pitchFamily="34" charset="0"/>
              </a:rPr>
              <a:t>Cibalgina</a:t>
            </a:r>
            <a:r>
              <a:rPr lang="it-IT" sz="2400" i="1" dirty="0">
                <a:solidFill>
                  <a:schemeClr val="tx2"/>
                </a:solidFill>
                <a:latin typeface="Calibri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8026188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upload.wikimedia.org/wikipedia/commons/thumb/f/fd/Ibuprofen-2D-skeletal.png/220px-Ibuprofen-2D-skeletal.png">
            <a:hlinkClick r:id="rId2" tooltip="Ibuprofen-2D-skeletal.png"/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995564"/>
            <a:ext cx="2736304" cy="1281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olo 5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/>
              <a:t>ibuprofene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304800" y="2204864"/>
            <a:ext cx="8686800" cy="3803253"/>
          </a:xfrm>
        </p:spPr>
        <p:txBody>
          <a:bodyPr/>
          <a:lstStyle/>
          <a:p>
            <a:r>
              <a:rPr lang="it-IT" sz="2400" dirty="0"/>
              <a:t>È più attivo l’</a:t>
            </a:r>
            <a:r>
              <a:rPr lang="it-IT" sz="2400" dirty="0" err="1"/>
              <a:t>enatiomero</a:t>
            </a:r>
            <a:r>
              <a:rPr lang="it-IT" sz="2400" dirty="0"/>
              <a:t> (S)-(+): </a:t>
            </a:r>
            <a:r>
              <a:rPr lang="it-IT" sz="2400" dirty="0" err="1"/>
              <a:t>Dexibuprofene</a:t>
            </a:r>
            <a:r>
              <a:rPr lang="it-IT" sz="2400" dirty="0"/>
              <a:t> (ER vitro: 60; minore in vivo) </a:t>
            </a:r>
          </a:p>
          <a:p>
            <a:r>
              <a:rPr lang="it-IT" sz="2400" dirty="0"/>
              <a:t>Inversione di configurazione in vivo</a:t>
            </a:r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FF0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240" y="3501008"/>
            <a:ext cx="6180088" cy="2149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Tabel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4844848"/>
              </p:ext>
            </p:extLst>
          </p:nvPr>
        </p:nvGraphicFramePr>
        <p:xfrm>
          <a:off x="467544" y="5661248"/>
          <a:ext cx="8216901" cy="111283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35730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1986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1986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1986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0946">
                <a:tc>
                  <a:txBody>
                    <a:bodyPr/>
                    <a:lstStyle/>
                    <a:p>
                      <a:r>
                        <a:rPr lang="it-IT" sz="1600" b="1" dirty="0" err="1"/>
                        <a:t>Enantiomero</a:t>
                      </a:r>
                      <a:endParaRPr lang="it-IT" sz="1600" b="1" dirty="0"/>
                    </a:p>
                  </a:txBody>
                  <a:tcPr marL="91432" marR="91432" marT="45733" marB="45733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1" dirty="0"/>
                        <a:t>(S)-(+)</a:t>
                      </a:r>
                      <a:endParaRPr lang="it-IT" sz="1800" dirty="0"/>
                    </a:p>
                  </a:txBody>
                  <a:tcPr marL="91432" marR="91432" marT="45733" marB="45733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800" b="1" dirty="0"/>
                        <a:t>(R)-(-)</a:t>
                      </a:r>
                      <a:endParaRPr lang="it-IT" sz="1800" dirty="0"/>
                    </a:p>
                  </a:txBody>
                  <a:tcPr marL="91432" marR="91432" marT="45733" marB="45733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dirty="0"/>
                        <a:t>Racemo</a:t>
                      </a:r>
                    </a:p>
                  </a:txBody>
                  <a:tcPr marL="91432" marR="91432" marT="45733" marB="45733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it-IT" sz="1600" b="1" dirty="0"/>
                        <a:t>Somministrazione  (rapporto S/R)</a:t>
                      </a:r>
                    </a:p>
                  </a:txBody>
                  <a:tcPr marL="91432" marR="91432" marT="45733" marB="45733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 b="1" dirty="0"/>
                        <a:t>95:5</a:t>
                      </a:r>
                    </a:p>
                  </a:txBody>
                  <a:tcPr marL="91432" marR="91432" marT="45733" marB="45733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 b="1" dirty="0"/>
                        <a:t>5:95</a:t>
                      </a:r>
                    </a:p>
                  </a:txBody>
                  <a:tcPr marL="91432" marR="91432" marT="45733" marB="45733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dirty="0"/>
                        <a:t>50:</a:t>
                      </a:r>
                      <a:r>
                        <a:rPr lang="it-IT" sz="1600" b="1" dirty="0" err="1"/>
                        <a:t>50</a:t>
                      </a:r>
                      <a:endParaRPr lang="it-IT" sz="1600" b="1" dirty="0"/>
                    </a:p>
                  </a:txBody>
                  <a:tcPr marL="91432" marR="91432" marT="45733" marB="45733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r>
                        <a:rPr lang="it-IT" sz="1600" b="1" dirty="0"/>
                        <a:t>Eliminazione (rapporto S/R)</a:t>
                      </a:r>
                    </a:p>
                  </a:txBody>
                  <a:tcPr marL="91432" marR="91432" marT="45733" marB="45733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dirty="0"/>
                        <a:t>95:5</a:t>
                      </a:r>
                    </a:p>
                  </a:txBody>
                  <a:tcPr marL="91432" marR="91432" marT="45733" marB="45733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t-IT" sz="1600" b="1" dirty="0"/>
                        <a:t>80:20</a:t>
                      </a:r>
                    </a:p>
                  </a:txBody>
                  <a:tcPr marL="91432" marR="91432" marT="45733" marB="45733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="1" dirty="0"/>
                        <a:t>70:30</a:t>
                      </a:r>
                    </a:p>
                  </a:txBody>
                  <a:tcPr marL="91432" marR="91432" marT="45733" marB="45733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801710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arrotondato 5"/>
          <p:cNvSpPr/>
          <p:nvPr/>
        </p:nvSpPr>
        <p:spPr>
          <a:xfrm>
            <a:off x="3347864" y="2132856"/>
            <a:ext cx="936104" cy="78467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Titolo 5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/>
              <a:t>Ibuprofene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19548" y="1005043"/>
            <a:ext cx="8428916" cy="52322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dirty="0"/>
              <a:t>Assorbimento e metabolismo</a:t>
            </a:r>
          </a:p>
          <a:p>
            <a:pPr algn="just"/>
            <a:endParaRPr lang="it-IT" sz="2800" dirty="0"/>
          </a:p>
          <a:p>
            <a:pPr algn="just"/>
            <a:endParaRPr lang="it-IT" sz="2800" dirty="0"/>
          </a:p>
          <a:p>
            <a:pPr algn="just"/>
            <a:endParaRPr lang="it-IT" sz="2800" dirty="0"/>
          </a:p>
          <a:p>
            <a:pPr algn="just"/>
            <a:r>
              <a:rPr lang="it-IT" sz="2800" dirty="0"/>
              <a:t>Il farmaco viene escreto quasi completamente con l’urina, immodificato o ossidato.</a:t>
            </a:r>
          </a:p>
          <a:p>
            <a:pPr algn="just"/>
            <a:r>
              <a:rPr lang="it-IT" sz="2800" dirty="0"/>
              <a:t>Il metabolismo consiste principalmente nell’ossidazione della catena laterale p-</a:t>
            </a:r>
            <a:r>
              <a:rPr lang="it-IT" sz="2800" dirty="0" err="1"/>
              <a:t>isobutilica</a:t>
            </a:r>
            <a:endParaRPr lang="it-IT" sz="2800" dirty="0"/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4" name="Picture 2" descr="http://upload.wikimedia.org/wikipedia/commons/thumb/f/fd/Ibuprofen-2D-skeletal.png/220px-Ibuprofen-2D-skeletal.png">
            <a:hlinkClick r:id="rId2" tooltip="Ibuprofen-2D-skeletal.png"/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643636"/>
            <a:ext cx="2736304" cy="1281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624209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it-IT" dirty="0" err="1"/>
              <a:t>Chiral</a:t>
            </a:r>
            <a:r>
              <a:rPr lang="it-IT" dirty="0"/>
              <a:t> Switch. </a:t>
            </a:r>
            <a:r>
              <a:rPr lang="it-IT" dirty="0" err="1"/>
              <a:t>Dexibuprofene</a:t>
            </a:r>
            <a:r>
              <a:rPr lang="it-IT" dirty="0"/>
              <a:t> </a:t>
            </a:r>
            <a:r>
              <a:rPr lang="it-IT" dirty="0" err="1"/>
              <a:t>Seractil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60784" y="1340768"/>
            <a:ext cx="5059288" cy="5256584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it-IT" sz="2800" dirty="0"/>
              <a:t>Si usa una quantità minore di xenobiotico (minor carico epatico e renale)</a:t>
            </a:r>
          </a:p>
          <a:p>
            <a:pPr algn="just"/>
            <a:r>
              <a:rPr lang="it-IT" sz="2800" dirty="0"/>
              <a:t>Eliminati eventuali effetti collaterali associati al </a:t>
            </a:r>
            <a:r>
              <a:rPr lang="it-IT" sz="2800" dirty="0" err="1"/>
              <a:t>distomero</a:t>
            </a:r>
            <a:endParaRPr lang="it-IT" sz="2800" dirty="0"/>
          </a:p>
          <a:p>
            <a:pPr algn="just"/>
            <a:r>
              <a:rPr lang="it-IT" sz="2800" dirty="0"/>
              <a:t>Farmacocinetica più facile da determinare (eliminate interazioni farmacocinetiche R-S e con altri farmaci: più facilmente determinabile la dose necessaria)</a:t>
            </a:r>
          </a:p>
          <a:p>
            <a:pPr algn="just"/>
            <a:r>
              <a:rPr lang="it-IT" sz="2800" dirty="0"/>
              <a:t>La dose efficace non dipende dal metabolismo (minori variabilità della relazione dose-effetto)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247" y="1372717"/>
            <a:ext cx="3846257" cy="4072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141880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ibuprofene</a:t>
            </a:r>
            <a:endParaRPr lang="it-IT" dirty="0"/>
          </a:p>
        </p:txBody>
      </p:sp>
      <p:graphicFrame>
        <p:nvGraphicFramePr>
          <p:cNvPr id="4" name="Object 31"/>
          <p:cNvGraphicFramePr>
            <a:graphicFrameLocks noChangeAspect="1"/>
          </p:cNvGraphicFramePr>
          <p:nvPr/>
        </p:nvGraphicFramePr>
        <p:xfrm>
          <a:off x="533400" y="1143000"/>
          <a:ext cx="2220913" cy="112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215" name="Document" r:id="rId3" imgW="2019240" imgH="1019160" progId="">
                  <p:embed/>
                </p:oleObj>
              </mc:Choice>
              <mc:Fallback>
                <p:oleObj name="Document" r:id="rId3" imgW="2019240" imgH="1019160" progId="">
                  <p:embed/>
                  <p:pic>
                    <p:nvPicPr>
                      <p:cNvPr id="0" name="Picture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1143000"/>
                        <a:ext cx="2220913" cy="1120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33"/>
          <p:cNvGraphicFramePr>
            <a:graphicFrameLocks noChangeAspect="1"/>
          </p:cNvGraphicFramePr>
          <p:nvPr/>
        </p:nvGraphicFramePr>
        <p:xfrm>
          <a:off x="5257800" y="1066800"/>
          <a:ext cx="2786063" cy="1476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216" name="Document" r:id="rId5" imgW="2533680" imgH="1343160" progId="">
                  <p:embed/>
                </p:oleObj>
              </mc:Choice>
              <mc:Fallback>
                <p:oleObj name="Document" r:id="rId5" imgW="2533680" imgH="1343160" progId="">
                  <p:embed/>
                  <p:pic>
                    <p:nvPicPr>
                      <p:cNvPr id="0" name="Picture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7800" y="1066800"/>
                        <a:ext cx="2786063" cy="1476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35"/>
          <p:cNvGraphicFramePr>
            <a:graphicFrameLocks noChangeAspect="1"/>
          </p:cNvGraphicFramePr>
          <p:nvPr/>
        </p:nvGraphicFramePr>
        <p:xfrm>
          <a:off x="2057400" y="2819400"/>
          <a:ext cx="2281238" cy="1119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217" name="Document" r:id="rId7" imgW="2076480" imgH="1019160" progId="">
                  <p:embed/>
                </p:oleObj>
              </mc:Choice>
              <mc:Fallback>
                <p:oleObj name="Document" r:id="rId7" imgW="2076480" imgH="1019160" progId="">
                  <p:embed/>
                  <p:pic>
                    <p:nvPicPr>
                      <p:cNvPr id="0" name="Picture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2819400"/>
                        <a:ext cx="2281238" cy="1119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45"/>
          <p:cNvGraphicFramePr>
            <a:graphicFrameLocks noChangeAspect="1"/>
          </p:cNvGraphicFramePr>
          <p:nvPr/>
        </p:nvGraphicFramePr>
        <p:xfrm>
          <a:off x="1981200" y="4876800"/>
          <a:ext cx="2408238" cy="112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218" name="Document" r:id="rId9" imgW="2190600" imgH="1019160" progId="">
                  <p:embed/>
                </p:oleObj>
              </mc:Choice>
              <mc:Fallback>
                <p:oleObj name="Document" r:id="rId9" imgW="2190600" imgH="1019160" progId="">
                  <p:embed/>
                  <p:pic>
                    <p:nvPicPr>
                      <p:cNvPr id="0" name="Picture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4876800"/>
                        <a:ext cx="2408238" cy="1120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Group 62"/>
          <p:cNvGrpSpPr>
            <a:grpSpLocks/>
          </p:cNvGrpSpPr>
          <p:nvPr/>
        </p:nvGrpSpPr>
        <p:grpSpPr bwMode="auto">
          <a:xfrm>
            <a:off x="2711450" y="1454150"/>
            <a:ext cx="1531938" cy="747713"/>
            <a:chOff x="1708" y="916"/>
            <a:chExt cx="965" cy="471"/>
          </a:xfrm>
        </p:grpSpPr>
        <p:graphicFrame>
          <p:nvGraphicFramePr>
            <p:cNvPr id="9" name="Object 32"/>
            <p:cNvGraphicFramePr>
              <a:graphicFrameLocks noChangeAspect="1"/>
            </p:cNvGraphicFramePr>
            <p:nvPr/>
          </p:nvGraphicFramePr>
          <p:xfrm>
            <a:off x="1968" y="916"/>
            <a:ext cx="705" cy="4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7219" name="Document" r:id="rId11" imgW="1019160" imgH="619200" progId="">
                    <p:embed/>
                  </p:oleObj>
                </mc:Choice>
                <mc:Fallback>
                  <p:oleObj name="Document" r:id="rId11" imgW="1019160" imgH="619200" progId="">
                    <p:embed/>
                    <p:pic>
                      <p:nvPicPr>
                        <p:cNvPr id="0" name="Picture 4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68" y="916"/>
                          <a:ext cx="705" cy="42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" name="Text Box 46"/>
            <p:cNvSpPr txBox="1">
              <a:spLocks noChangeArrowheads="1"/>
            </p:cNvSpPr>
            <p:nvPr/>
          </p:nvSpPr>
          <p:spPr bwMode="auto">
            <a:xfrm>
              <a:off x="1708" y="1156"/>
              <a:ext cx="185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it-IT" sz="1800"/>
                <a:t>+</a:t>
              </a:r>
            </a:p>
          </p:txBody>
        </p:sp>
      </p:grpSp>
      <p:grpSp>
        <p:nvGrpSpPr>
          <p:cNvPr id="11" name="Group 63"/>
          <p:cNvGrpSpPr>
            <a:grpSpLocks/>
          </p:cNvGrpSpPr>
          <p:nvPr/>
        </p:nvGrpSpPr>
        <p:grpSpPr bwMode="auto">
          <a:xfrm>
            <a:off x="4419600" y="1524000"/>
            <a:ext cx="838200" cy="381000"/>
            <a:chOff x="2784" y="960"/>
            <a:chExt cx="528" cy="240"/>
          </a:xfrm>
        </p:grpSpPr>
        <p:sp>
          <p:nvSpPr>
            <p:cNvPr id="12" name="Line 47"/>
            <p:cNvSpPr>
              <a:spLocks noChangeShapeType="1"/>
            </p:cNvSpPr>
            <p:nvPr/>
          </p:nvSpPr>
          <p:spPr bwMode="auto">
            <a:xfrm>
              <a:off x="2784" y="1200"/>
              <a:ext cx="5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3" name="Text Box 48"/>
            <p:cNvSpPr txBox="1">
              <a:spLocks noChangeArrowheads="1"/>
            </p:cNvSpPr>
            <p:nvPr/>
          </p:nvSpPr>
          <p:spPr bwMode="auto">
            <a:xfrm>
              <a:off x="2832" y="960"/>
              <a:ext cx="424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it-IT" sz="1200"/>
                <a:t>EtONa</a:t>
              </a:r>
            </a:p>
          </p:txBody>
        </p:sp>
      </p:grpSp>
      <p:grpSp>
        <p:nvGrpSpPr>
          <p:cNvPr id="14" name="Group 64"/>
          <p:cNvGrpSpPr>
            <a:grpSpLocks/>
          </p:cNvGrpSpPr>
          <p:nvPr/>
        </p:nvGrpSpPr>
        <p:grpSpPr bwMode="auto">
          <a:xfrm>
            <a:off x="5486400" y="2362200"/>
            <a:ext cx="2428875" cy="1570038"/>
            <a:chOff x="3456" y="1488"/>
            <a:chExt cx="1530" cy="989"/>
          </a:xfrm>
        </p:grpSpPr>
        <p:graphicFrame>
          <p:nvGraphicFramePr>
            <p:cNvPr id="15" name="Object 34"/>
            <p:cNvGraphicFramePr>
              <a:graphicFrameLocks noChangeAspect="1"/>
            </p:cNvGraphicFramePr>
            <p:nvPr/>
          </p:nvGraphicFramePr>
          <p:xfrm>
            <a:off x="3456" y="1824"/>
            <a:ext cx="1530" cy="6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67220" name="Document" r:id="rId13" imgW="2209680" imgH="942840" progId="">
                    <p:embed/>
                  </p:oleObj>
                </mc:Choice>
                <mc:Fallback>
                  <p:oleObj name="Document" r:id="rId13" imgW="2209680" imgH="942840" progId="">
                    <p:embed/>
                    <p:pic>
                      <p:nvPicPr>
                        <p:cNvPr id="0" name="Picture 4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56" y="1824"/>
                          <a:ext cx="1530" cy="65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6" name="Line 49"/>
            <p:cNvSpPr>
              <a:spLocks noChangeShapeType="1"/>
            </p:cNvSpPr>
            <p:nvPr/>
          </p:nvSpPr>
          <p:spPr bwMode="auto">
            <a:xfrm>
              <a:off x="4128" y="1488"/>
              <a:ext cx="0" cy="4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17" name="Group 65"/>
          <p:cNvGrpSpPr>
            <a:grpSpLocks/>
          </p:cNvGrpSpPr>
          <p:nvPr/>
        </p:nvGrpSpPr>
        <p:grpSpPr bwMode="auto">
          <a:xfrm>
            <a:off x="4419600" y="3276600"/>
            <a:ext cx="838200" cy="579438"/>
            <a:chOff x="2784" y="2064"/>
            <a:chExt cx="528" cy="365"/>
          </a:xfrm>
        </p:grpSpPr>
        <p:sp>
          <p:nvSpPr>
            <p:cNvPr id="18" name="Line 50"/>
            <p:cNvSpPr>
              <a:spLocks noChangeShapeType="1"/>
            </p:cNvSpPr>
            <p:nvPr/>
          </p:nvSpPr>
          <p:spPr bwMode="auto">
            <a:xfrm flipH="1">
              <a:off x="2784" y="2256"/>
              <a:ext cx="5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9" name="Text Box 51"/>
            <p:cNvSpPr txBox="1">
              <a:spLocks noChangeArrowheads="1"/>
            </p:cNvSpPr>
            <p:nvPr/>
          </p:nvSpPr>
          <p:spPr bwMode="auto">
            <a:xfrm>
              <a:off x="2881" y="2064"/>
              <a:ext cx="328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it-IT" sz="1200"/>
                <a:t>1) H</a:t>
              </a:r>
              <a:r>
                <a:rPr lang="it-IT" sz="1200" baseline="30000"/>
                <a:t>+</a:t>
              </a:r>
              <a:endParaRPr lang="it-IT" sz="1200"/>
            </a:p>
          </p:txBody>
        </p:sp>
        <p:sp>
          <p:nvSpPr>
            <p:cNvPr id="20" name="Text Box 52"/>
            <p:cNvSpPr txBox="1">
              <a:spLocks noChangeArrowheads="1"/>
            </p:cNvSpPr>
            <p:nvPr/>
          </p:nvSpPr>
          <p:spPr bwMode="auto">
            <a:xfrm>
              <a:off x="2859" y="2256"/>
              <a:ext cx="453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it-IT" sz="1200"/>
                <a:t>2) -CO</a:t>
              </a:r>
              <a:r>
                <a:rPr lang="it-IT" sz="1200" baseline="-25000"/>
                <a:t>2</a:t>
              </a:r>
              <a:endParaRPr lang="it-IT" sz="1200"/>
            </a:p>
          </p:txBody>
        </p:sp>
      </p:grpSp>
      <p:grpSp>
        <p:nvGrpSpPr>
          <p:cNvPr id="21" name="Group 57"/>
          <p:cNvGrpSpPr>
            <a:grpSpLocks/>
          </p:cNvGrpSpPr>
          <p:nvPr/>
        </p:nvGrpSpPr>
        <p:grpSpPr bwMode="auto">
          <a:xfrm>
            <a:off x="3556000" y="3962400"/>
            <a:ext cx="4597400" cy="2084388"/>
            <a:chOff x="2240" y="2496"/>
            <a:chExt cx="2896" cy="1313"/>
          </a:xfrm>
        </p:grpSpPr>
        <p:grpSp>
          <p:nvGrpSpPr>
            <p:cNvPr id="22" name="Group 44"/>
            <p:cNvGrpSpPr>
              <a:grpSpLocks/>
            </p:cNvGrpSpPr>
            <p:nvPr/>
          </p:nvGrpSpPr>
          <p:grpSpPr bwMode="auto">
            <a:xfrm>
              <a:off x="3381" y="2880"/>
              <a:ext cx="1755" cy="929"/>
              <a:chOff x="3312" y="2544"/>
              <a:chExt cx="1596" cy="846"/>
            </a:xfrm>
          </p:grpSpPr>
          <p:grpSp>
            <p:nvGrpSpPr>
              <p:cNvPr id="27" name="Group 42"/>
              <p:cNvGrpSpPr>
                <a:grpSpLocks/>
              </p:cNvGrpSpPr>
              <p:nvPr/>
            </p:nvGrpSpPr>
            <p:grpSpPr bwMode="auto">
              <a:xfrm>
                <a:off x="3360" y="2640"/>
                <a:ext cx="1470" cy="642"/>
                <a:chOff x="3072" y="3168"/>
                <a:chExt cx="1470" cy="642"/>
              </a:xfrm>
            </p:grpSpPr>
            <p:graphicFrame>
              <p:nvGraphicFramePr>
                <p:cNvPr id="29" name="Object 36"/>
                <p:cNvGraphicFramePr>
                  <a:graphicFrameLocks noChangeAspect="1"/>
                </p:cNvGraphicFramePr>
                <p:nvPr/>
              </p:nvGraphicFramePr>
              <p:xfrm>
                <a:off x="4032" y="3456"/>
                <a:ext cx="149" cy="138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67221" name="Document" r:id="rId15" imgW="237960" imgH="219240" progId="">
                        <p:embed/>
                      </p:oleObj>
                    </mc:Choice>
                    <mc:Fallback>
                      <p:oleObj name="Document" r:id="rId15" imgW="237960" imgH="219240" progId="">
                        <p:embed/>
                        <p:pic>
                          <p:nvPicPr>
                            <p:cNvPr id="0" name="Picture 43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16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4032" y="3456"/>
                              <a:ext cx="149" cy="138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bg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pSp>
              <p:nvGrpSpPr>
                <p:cNvPr id="30" name="Group 41"/>
                <p:cNvGrpSpPr>
                  <a:grpSpLocks/>
                </p:cNvGrpSpPr>
                <p:nvPr/>
              </p:nvGrpSpPr>
              <p:grpSpPr bwMode="auto">
                <a:xfrm>
                  <a:off x="3072" y="3168"/>
                  <a:ext cx="1470" cy="642"/>
                  <a:chOff x="1536" y="3168"/>
                  <a:chExt cx="1470" cy="642"/>
                </a:xfrm>
              </p:grpSpPr>
              <p:graphicFrame>
                <p:nvGraphicFramePr>
                  <p:cNvPr id="31" name="Object 37"/>
                  <p:cNvGraphicFramePr>
                    <a:graphicFrameLocks noChangeAspect="1"/>
                  </p:cNvGraphicFramePr>
                  <p:nvPr/>
                </p:nvGraphicFramePr>
                <p:xfrm>
                  <a:off x="2688" y="3552"/>
                  <a:ext cx="180" cy="149"/>
                </p:xfrm>
                <a:graphic>
                  <a:graphicData uri="http://schemas.openxmlformats.org/presentationml/2006/ole">
                    <mc:AlternateContent xmlns:mc="http://schemas.openxmlformats.org/markup-compatibility/2006">
                      <mc:Choice xmlns:v="urn:schemas-microsoft-com:vml" Requires="v">
                        <p:oleObj spid="_x0000_s167222" name="Document" r:id="rId17" imgW="285840" imgH="237960" progId="">
                          <p:embed/>
                        </p:oleObj>
                      </mc:Choice>
                      <mc:Fallback>
                        <p:oleObj name="Document" r:id="rId17" imgW="285840" imgH="237960" progId="">
                          <p:embed/>
                          <p:pic>
                            <p:nvPicPr>
                              <p:cNvPr id="0" name="Picture 44"/>
                              <p:cNvPicPr>
                                <a:picLocks noChangeAspect="1" noChangeArrowheads="1"/>
                              </p:cNvPicPr>
                              <p:nvPr/>
                            </p:nvPicPr>
                            <p:blipFill>
                              <a:blip r:embed="rId18">
                                <a:extLst>
                                  <a:ext uri="{28A0092B-C50C-407E-A947-70E740481C1C}">
                                    <a14:useLocalDpi xmlns:a14="http://schemas.microsoft.com/office/drawing/2010/main" val="0"/>
                                  </a:ext>
                                </a:extLst>
                              </a:blip>
                              <a:srcRect/>
                              <a:stretch>
                                <a:fillRect/>
                              </a:stretch>
                            </p:blipFill>
                            <p:spPr bwMode="auto">
                              <a:xfrm>
                                <a:off x="2688" y="3552"/>
                                <a:ext cx="180" cy="149"/>
                              </a:xfrm>
                              <a:prstGeom prst="rect">
                                <a:avLst/>
                              </a:prstGeom>
                              <a:noFill/>
                              <a:ln>
                                <a:noFill/>
                              </a:ln>
                              <a:effectLst/>
                              <a:extLst>
                                <a:ext uri="{909E8E84-426E-40dd-AFC4-6F175D3DCCD1}">
                                  <a14:hiddenFill xmlns:a14="http://schemas.microsoft.com/office/drawing/2010/main">
                                    <a:solidFill>
                                      <a:schemeClr val="bg1"/>
                                    </a:solidFill>
                                  </a14:hiddenFill>
                                </a:ext>
                                <a:ext uri="{91240B29-F687-4f45-9708-019B960494DF}">
                                  <a14:hiddenLine xmlns:a14="http://schemas.microsoft.com/office/drawing/2010/main" w="9525">
                                    <a:solidFill>
                                      <a:schemeClr val="tx1"/>
                                    </a:solidFill>
                                    <a:miter lim="800000"/>
                                    <a:headEnd/>
                                    <a:tailEnd/>
                                  </a14:hiddenLine>
                                </a:ext>
                                <a:ext uri="{AF507438-7753-43e0-B8FC-AC1667EBCBE1}">
                                  <a14:hiddenEffects xmlns:a14="http://schemas.microsoft.com/office/drawing/2010/main">
                                    <a:effectLst>
                                      <a:outerShdw dist="35921" dir="2700000" algn="ctr" rotWithShape="0">
                                        <a:schemeClr val="bg2"/>
                                      </a:outerShdw>
                                    </a:effectLst>
                                  </a14:hiddenEffects>
                                </a:ext>
                              </a:extLst>
                            </p:spPr>
                          </p:pic>
                        </p:oleObj>
                      </mc:Fallback>
                    </mc:AlternateContent>
                  </a:graphicData>
                </a:graphic>
              </p:graphicFrame>
              <p:grpSp>
                <p:nvGrpSpPr>
                  <p:cNvPr id="32" name="Group 40"/>
                  <p:cNvGrpSpPr>
                    <a:grpSpLocks/>
                  </p:cNvGrpSpPr>
                  <p:nvPr/>
                </p:nvGrpSpPr>
                <p:grpSpPr bwMode="auto">
                  <a:xfrm>
                    <a:off x="1536" y="3168"/>
                    <a:ext cx="1470" cy="642"/>
                    <a:chOff x="672" y="2688"/>
                    <a:chExt cx="1470" cy="642"/>
                  </a:xfrm>
                </p:grpSpPr>
                <p:graphicFrame>
                  <p:nvGraphicFramePr>
                    <p:cNvPr id="33" name="Object 38"/>
                    <p:cNvGraphicFramePr>
                      <a:graphicFrameLocks noChangeAspect="1"/>
                    </p:cNvGraphicFramePr>
                    <p:nvPr/>
                  </p:nvGraphicFramePr>
                  <p:xfrm>
                    <a:off x="672" y="2688"/>
                    <a:ext cx="1470" cy="642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167223" name="Document" r:id="rId19" imgW="2333520" imgH="1019160" progId="">
                            <p:embed/>
                          </p:oleObj>
                        </mc:Choice>
                        <mc:Fallback>
                          <p:oleObj name="Document" r:id="rId19" imgW="2333520" imgH="1019160" progId="">
                            <p:embed/>
                            <p:pic>
                              <p:nvPicPr>
                                <p:cNvPr id="0" name="Picture 45"/>
                                <p:cNvPicPr>
                                  <a:picLocks noChangeAspect="1" noChangeArrowheads="1"/>
                                </p:cNvPicPr>
                                <p:nvPr/>
                              </p:nvPicPr>
                              <p:blipFill>
                                <a:blip r:embed="rId20">
                                  <a:extLst>
                                    <a:ext uri="{28A0092B-C50C-407E-A947-70E740481C1C}">
                                      <a14:useLocalDpi xmlns:a14="http://schemas.microsoft.com/office/drawing/2010/main" val="0"/>
                                    </a:ext>
                                  </a:extLst>
                                </a:blip>
                                <a:srcRect/>
                                <a:stretch>
                                  <a:fillRect/>
                                </a:stretch>
                              </p:blipFill>
                              <p:spPr bwMode="auto">
                                <a:xfrm>
                                  <a:off x="672" y="2688"/>
                                  <a:ext cx="1470" cy="642"/>
                                </a:xfrm>
                                <a:prstGeom prst="rect">
                                  <a:avLst/>
                                </a:prstGeom>
                                <a:noFill/>
                                <a:ln>
                                  <a:noFill/>
                                </a:ln>
                                <a:effectLst/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solidFill>
                                        <a:schemeClr val="bg1"/>
                                      </a:solidFill>
                                    </a14:hiddenFill>
                                  </a:ext>
                                  <a:ext uri="{91240B29-F687-4f45-9708-019B960494DF}">
                                    <a14:hiddenLine xmlns:a14="http://schemas.microsoft.com/office/drawing/2010/main" w="9525">
                                      <a:solidFill>
                                        <a:schemeClr val="tx1"/>
                                      </a:solidFill>
                                      <a:miter lim="800000"/>
                                      <a:headEnd/>
                                      <a:tailEnd/>
                                    </a14:hiddenLine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  <p:graphicFrame>
                  <p:nvGraphicFramePr>
                    <p:cNvPr id="34" name="Object 39"/>
                    <p:cNvGraphicFramePr>
                      <a:graphicFrameLocks noChangeAspect="1"/>
                    </p:cNvGraphicFramePr>
                    <p:nvPr/>
                  </p:nvGraphicFramePr>
                  <p:xfrm>
                    <a:off x="1584" y="2928"/>
                    <a:ext cx="107" cy="107"/>
                  </p:xfrm>
                  <a:graphic>
                    <a:graphicData uri="http://schemas.openxmlformats.org/presentationml/2006/ole">
                      <mc:AlternateContent xmlns:mc="http://schemas.openxmlformats.org/markup-compatibility/2006">
                        <mc:Choice xmlns:v="urn:schemas-microsoft-com:vml" Requires="v">
                          <p:oleObj spid="_x0000_s167224" name="Document" r:id="rId21" imgW="171360" imgH="171360" progId="">
                            <p:embed/>
                          </p:oleObj>
                        </mc:Choice>
                        <mc:Fallback>
                          <p:oleObj name="Document" r:id="rId21" imgW="171360" imgH="171360" progId="">
                            <p:embed/>
                            <p:pic>
                              <p:nvPicPr>
                                <p:cNvPr id="0" name="Picture 46"/>
                                <p:cNvPicPr>
                                  <a:picLocks noChangeAspect="1" noChangeArrowheads="1"/>
                                </p:cNvPicPr>
                                <p:nvPr/>
                              </p:nvPicPr>
                              <p:blipFill>
                                <a:blip r:embed="rId22">
                                  <a:extLst>
                                    <a:ext uri="{28A0092B-C50C-407E-A947-70E740481C1C}">
                                      <a14:useLocalDpi xmlns:a14="http://schemas.microsoft.com/office/drawing/2010/main" val="0"/>
                                    </a:ext>
                                  </a:extLst>
                                </a:blip>
                                <a:srcRect/>
                                <a:stretch>
                                  <a:fillRect/>
                                </a:stretch>
                              </p:blipFill>
                              <p:spPr bwMode="auto">
                                <a:xfrm>
                                  <a:off x="1584" y="2928"/>
                                  <a:ext cx="107" cy="107"/>
                                </a:xfrm>
                                <a:prstGeom prst="rect">
                                  <a:avLst/>
                                </a:prstGeom>
                                <a:noFill/>
                                <a:ln>
                                  <a:noFill/>
                                </a:ln>
                                <a:effectLst/>
                                <a:extLst>
                                  <a:ext uri="{909E8E84-426E-40dd-AFC4-6F175D3DCCD1}">
                                    <a14:hiddenFill xmlns:a14="http://schemas.microsoft.com/office/drawing/2010/main">
                                      <a:solidFill>
                                        <a:schemeClr val="bg1"/>
                                      </a:solidFill>
                                    </a14:hiddenFill>
                                  </a:ext>
                                  <a:ext uri="{91240B29-F687-4f45-9708-019B960494DF}">
                                    <a14:hiddenLine xmlns:a14="http://schemas.microsoft.com/office/drawing/2010/main" w="9525">
                                      <a:solidFill>
                                        <a:schemeClr val="tx1"/>
                                      </a:solidFill>
                                      <a:miter lim="800000"/>
                                      <a:headEnd/>
                                      <a:tailEnd/>
                                    </a14:hiddenLine>
                                  </a:ext>
                                  <a:ext uri="{AF507438-7753-43e0-B8FC-AC1667EBCBE1}">
                                    <a14:hiddenEffects xmlns:a14="http://schemas.microsoft.com/office/drawing/2010/main">
                                      <a:effectLst>
                                        <a:outerShdw dist="35921" dir="2700000" algn="ctr" rotWithShape="0">
                                          <a:schemeClr val="bg2"/>
                                        </a:outerShdw>
                                      </a:effectLst>
                                    </a14:hiddenEffects>
                                  </a:ext>
                                </a:extLst>
                              </p:spPr>
                            </p:pic>
                          </p:oleObj>
                        </mc:Fallback>
                      </mc:AlternateContent>
                    </a:graphicData>
                  </a:graphic>
                </p:graphicFrame>
              </p:grpSp>
            </p:grpSp>
          </p:grpSp>
          <p:graphicFrame>
            <p:nvGraphicFramePr>
              <p:cNvPr id="28" name="Object 43"/>
              <p:cNvGraphicFramePr>
                <a:graphicFrameLocks noChangeAspect="1"/>
              </p:cNvGraphicFramePr>
              <p:nvPr/>
            </p:nvGraphicFramePr>
            <p:xfrm>
              <a:off x="3312" y="2544"/>
              <a:ext cx="1596" cy="84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67225" name="Document" r:id="rId23" imgW="2533680" imgH="1343160" progId="">
                      <p:embed/>
                    </p:oleObj>
                  </mc:Choice>
                  <mc:Fallback>
                    <p:oleObj name="Document" r:id="rId23" imgW="2533680" imgH="1343160" progId="">
                      <p:embed/>
                      <p:pic>
                        <p:nvPicPr>
                          <p:cNvPr id="0" name="Picture 47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2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312" y="2544"/>
                            <a:ext cx="1596" cy="84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bg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23" name="Line 53"/>
            <p:cNvSpPr>
              <a:spLocks noChangeShapeType="1"/>
            </p:cNvSpPr>
            <p:nvPr/>
          </p:nvSpPr>
          <p:spPr bwMode="auto">
            <a:xfrm>
              <a:off x="4128" y="2496"/>
              <a:ext cx="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4" name="Text Box 54"/>
            <p:cNvSpPr txBox="1">
              <a:spLocks noChangeArrowheads="1"/>
            </p:cNvSpPr>
            <p:nvPr/>
          </p:nvSpPr>
          <p:spPr bwMode="auto">
            <a:xfrm>
              <a:off x="4176" y="2592"/>
              <a:ext cx="328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it-IT" sz="1200"/>
                <a:t>1) H</a:t>
              </a:r>
              <a:r>
                <a:rPr lang="it-IT" sz="1200" baseline="30000"/>
                <a:t>+</a:t>
              </a:r>
              <a:endParaRPr lang="it-IT" sz="1200"/>
            </a:p>
          </p:txBody>
        </p:sp>
        <p:sp>
          <p:nvSpPr>
            <p:cNvPr id="25" name="Line 55"/>
            <p:cNvSpPr>
              <a:spLocks noChangeShapeType="1"/>
            </p:cNvSpPr>
            <p:nvPr/>
          </p:nvSpPr>
          <p:spPr bwMode="auto">
            <a:xfrm rot="-19533190" flipH="1" flipV="1">
              <a:off x="2240" y="2849"/>
              <a:ext cx="1062" cy="1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6" name="Text Box 56"/>
            <p:cNvSpPr txBox="1">
              <a:spLocks noChangeArrowheads="1"/>
            </p:cNvSpPr>
            <p:nvPr/>
          </p:nvSpPr>
          <p:spPr bwMode="auto">
            <a:xfrm>
              <a:off x="2832" y="2736"/>
              <a:ext cx="453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it-IT" sz="1200"/>
                <a:t>2) -CO</a:t>
              </a:r>
              <a:r>
                <a:rPr lang="it-IT" sz="1200" baseline="-25000"/>
                <a:t>2</a:t>
              </a:r>
              <a:endParaRPr lang="it-IT" sz="1200"/>
            </a:p>
          </p:txBody>
        </p:sp>
      </p:grpSp>
      <p:sp>
        <p:nvSpPr>
          <p:cNvPr id="35" name="Text Box 58"/>
          <p:cNvSpPr txBox="1">
            <a:spLocks noChangeArrowheads="1"/>
          </p:cNvSpPr>
          <p:nvPr/>
        </p:nvSpPr>
        <p:spPr bwMode="auto">
          <a:xfrm>
            <a:off x="2655888" y="6019800"/>
            <a:ext cx="11366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buSzTx/>
              <a:buFontTx/>
              <a:buNone/>
            </a:pPr>
            <a:r>
              <a:rPr lang="it-IT" sz="1400" b="1"/>
              <a:t>Ibuprofene</a:t>
            </a:r>
          </a:p>
        </p:txBody>
      </p:sp>
      <p:grpSp>
        <p:nvGrpSpPr>
          <p:cNvPr id="36" name="Group 67"/>
          <p:cNvGrpSpPr>
            <a:grpSpLocks/>
          </p:cNvGrpSpPr>
          <p:nvPr/>
        </p:nvGrpSpPr>
        <p:grpSpPr bwMode="auto">
          <a:xfrm>
            <a:off x="1752600" y="4038600"/>
            <a:ext cx="2743200" cy="2362200"/>
            <a:chOff x="1104" y="2544"/>
            <a:chExt cx="1728" cy="1488"/>
          </a:xfrm>
        </p:grpSpPr>
        <p:sp>
          <p:nvSpPr>
            <p:cNvPr id="37" name="Rectangle 59"/>
            <p:cNvSpPr>
              <a:spLocks noChangeArrowheads="1"/>
            </p:cNvSpPr>
            <p:nvPr/>
          </p:nvSpPr>
          <p:spPr bwMode="auto">
            <a:xfrm>
              <a:off x="1104" y="3024"/>
              <a:ext cx="1728" cy="1008"/>
            </a:xfrm>
            <a:prstGeom prst="rect">
              <a:avLst/>
            </a:prstGeom>
            <a:noFill/>
            <a:ln w="9525">
              <a:solidFill>
                <a:srgbClr val="FF6600"/>
              </a:solidFill>
              <a:miter lim="800000"/>
              <a:headEnd/>
              <a:tailEnd/>
            </a:ln>
            <a:effectLst>
              <a:prstShdw prst="shdw17" dist="17961" dir="2700000">
                <a:srgbClr val="FF6600">
                  <a:gamma/>
                  <a:shade val="60000"/>
                  <a:invGamma/>
                </a:srgb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pSp>
          <p:nvGrpSpPr>
            <p:cNvPr id="38" name="Group 66"/>
            <p:cNvGrpSpPr>
              <a:grpSpLocks/>
            </p:cNvGrpSpPr>
            <p:nvPr/>
          </p:nvGrpSpPr>
          <p:grpSpPr bwMode="auto">
            <a:xfrm>
              <a:off x="1701" y="2544"/>
              <a:ext cx="296" cy="432"/>
              <a:chOff x="1701" y="2544"/>
              <a:chExt cx="296" cy="432"/>
            </a:xfrm>
          </p:grpSpPr>
          <p:sp>
            <p:nvSpPr>
              <p:cNvPr id="39" name="Line 60"/>
              <p:cNvSpPr>
                <a:spLocks noChangeShapeType="1"/>
              </p:cNvSpPr>
              <p:nvPr/>
            </p:nvSpPr>
            <p:spPr bwMode="auto">
              <a:xfrm>
                <a:off x="1968" y="2544"/>
                <a:ext cx="0" cy="43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40" name="Text Box 61"/>
              <p:cNvSpPr txBox="1">
                <a:spLocks noChangeArrowheads="1"/>
              </p:cNvSpPr>
              <p:nvPr/>
            </p:nvSpPr>
            <p:spPr bwMode="auto">
              <a:xfrm>
                <a:off x="1701" y="2659"/>
                <a:ext cx="296" cy="1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buSzTx/>
                  <a:buFontTx/>
                  <a:buNone/>
                </a:pPr>
                <a:r>
                  <a:rPr lang="it-IT" sz="1200" dirty="0"/>
                  <a:t>&lt;O &gt;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837924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35496" y="1700808"/>
            <a:ext cx="8973616" cy="172819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Ibuprofene</a:t>
            </a:r>
            <a:r>
              <a:rPr lang="it-IT" dirty="0"/>
              <a:t>: sintesi</a:t>
            </a:r>
          </a:p>
        </p:txBody>
      </p:sp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71675"/>
            <a:ext cx="1265684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380" y="1781175"/>
            <a:ext cx="2838450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3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21"/>
          <a:stretch/>
        </p:blipFill>
        <p:spPr bwMode="auto">
          <a:xfrm>
            <a:off x="4283968" y="1809750"/>
            <a:ext cx="4179292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4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40" t="21187" r="9609" b="13162"/>
          <a:stretch/>
        </p:blipFill>
        <p:spPr bwMode="auto">
          <a:xfrm>
            <a:off x="7164288" y="1890108"/>
            <a:ext cx="1772816" cy="1106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7" t="16702" r="86173" b="41649"/>
          <a:stretch/>
        </p:blipFill>
        <p:spPr bwMode="auto">
          <a:xfrm>
            <a:off x="4319631" y="1700808"/>
            <a:ext cx="402265" cy="539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511219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85192" y="2100654"/>
            <a:ext cx="8973616" cy="248047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538" y="2305050"/>
            <a:ext cx="5876925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96" y="2169418"/>
            <a:ext cx="140970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40" t="21187" r="9609" b="13162"/>
          <a:stretch/>
        </p:blipFill>
        <p:spPr bwMode="auto">
          <a:xfrm>
            <a:off x="5463480" y="3474284"/>
            <a:ext cx="1772816" cy="1106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Ibuprofene</a:t>
            </a:r>
            <a:r>
              <a:rPr lang="it-IT" dirty="0"/>
              <a:t>: sintesi</a:t>
            </a:r>
          </a:p>
        </p:txBody>
      </p:sp>
    </p:spTree>
    <p:extLst>
      <p:ext uri="{BB962C8B-B14F-4D97-AF65-F5344CB8AC3E}">
        <p14:creationId xmlns:p14="http://schemas.microsoft.com/office/powerpoint/2010/main" val="407047020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C:\Users\asus\Pictures\FANS_sintesoIbuprofen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0" t="60813" r="9352" b="19593"/>
          <a:stretch/>
        </p:blipFill>
        <p:spPr bwMode="auto">
          <a:xfrm>
            <a:off x="302726" y="1969174"/>
            <a:ext cx="8661762" cy="2827978"/>
          </a:xfrm>
          <a:prstGeom prst="rect">
            <a:avLst/>
          </a:prstGeom>
          <a:noFill/>
          <a:ln w="1905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olo 1"/>
          <p:cNvSpPr txBox="1">
            <a:spLocks/>
          </p:cNvSpPr>
          <p:nvPr/>
        </p:nvSpPr>
        <p:spPr>
          <a:xfrm>
            <a:off x="304800" y="260648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/>
              <a:t>Ibuprofene: sintesi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3755223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/>
              <a:t>ketoprofene</a:t>
            </a:r>
            <a:endParaRPr lang="it-IT" dirty="0"/>
          </a:p>
        </p:txBody>
      </p:sp>
      <p:sp>
        <p:nvSpPr>
          <p:cNvPr id="13" name="Segnaposto contenuto 12"/>
          <p:cNvSpPr>
            <a:spLocks noGrp="1"/>
          </p:cNvSpPr>
          <p:nvPr>
            <p:ph idx="1"/>
          </p:nvPr>
        </p:nvSpPr>
        <p:spPr>
          <a:xfrm>
            <a:off x="305519" y="2915912"/>
            <a:ext cx="86868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it-IT" sz="2800" dirty="0"/>
              <a:t>Meccanismo d’azione:</a:t>
            </a:r>
          </a:p>
          <a:p>
            <a:pPr algn="just"/>
            <a:r>
              <a:rPr lang="it-IT" sz="2400" dirty="0"/>
              <a:t> Inibizione della biosintesi delle prostaglandine</a:t>
            </a:r>
          </a:p>
          <a:p>
            <a:pPr algn="just"/>
            <a:r>
              <a:rPr lang="it-IT" sz="2400" dirty="0"/>
              <a:t> Inibizione della sintesi dei </a:t>
            </a:r>
            <a:r>
              <a:rPr lang="it-IT" sz="2400" dirty="0" err="1"/>
              <a:t>leucotrieni</a:t>
            </a:r>
            <a:endParaRPr lang="it-IT" sz="2400" dirty="0"/>
          </a:p>
          <a:p>
            <a:pPr algn="just"/>
            <a:r>
              <a:rPr lang="it-IT" sz="2400" dirty="0"/>
              <a:t>Inibizione della migrazione dei leucociti nelle giunture infiammate</a:t>
            </a:r>
          </a:p>
          <a:p>
            <a:pPr algn="just"/>
            <a:r>
              <a:rPr lang="it-IT" sz="2400" dirty="0"/>
              <a:t>Stabilizza le membrane lisosomiali durante l’infiammazione limitando la distruzione dei tessuti.</a:t>
            </a:r>
          </a:p>
          <a:p>
            <a:pPr algn="just"/>
            <a:r>
              <a:rPr lang="it-IT" sz="2400" dirty="0"/>
              <a:t> Antagonizza la bradichinina che attiva i recettori periferici del dolore</a:t>
            </a:r>
          </a:p>
        </p:txBody>
      </p:sp>
      <p:sp>
        <p:nvSpPr>
          <p:cNvPr id="4" name="Rettangolo 3"/>
          <p:cNvSpPr/>
          <p:nvPr/>
        </p:nvSpPr>
        <p:spPr>
          <a:xfrm>
            <a:off x="3372395" y="2214563"/>
            <a:ext cx="3071813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it-IT" sz="2000" b="1" dirty="0" err="1">
                <a:solidFill>
                  <a:schemeClr val="tx2"/>
                </a:solidFill>
                <a:latin typeface="+mn-lt"/>
              </a:rPr>
              <a:t>Ketoprofene</a:t>
            </a:r>
            <a:r>
              <a:rPr lang="it-IT" sz="2000" b="1" dirty="0">
                <a:solidFill>
                  <a:schemeClr val="tx2"/>
                </a:solidFill>
                <a:latin typeface="+mn-lt"/>
              </a:rPr>
              <a:t> </a:t>
            </a:r>
          </a:p>
          <a:p>
            <a:pPr>
              <a:defRPr/>
            </a:pPr>
            <a:r>
              <a:rPr lang="it-IT" sz="2000" i="1" dirty="0">
                <a:solidFill>
                  <a:schemeClr val="tx2"/>
                </a:solidFill>
                <a:latin typeface="+mn-lt"/>
              </a:rPr>
              <a:t>(</a:t>
            </a:r>
            <a:r>
              <a:rPr lang="it-IT" sz="2000" i="1" dirty="0" err="1">
                <a:solidFill>
                  <a:schemeClr val="tx2"/>
                </a:solidFill>
                <a:latin typeface="+mn-lt"/>
              </a:rPr>
              <a:t>Ketodol</a:t>
            </a:r>
            <a:r>
              <a:rPr lang="it-IT" sz="2000" i="1" dirty="0">
                <a:solidFill>
                  <a:schemeClr val="tx2"/>
                </a:solidFill>
                <a:latin typeface="+mn-lt"/>
              </a:rPr>
              <a:t>, </a:t>
            </a:r>
            <a:r>
              <a:rPr lang="it-IT" sz="2000" i="1" dirty="0" err="1">
                <a:solidFill>
                  <a:schemeClr val="tx2"/>
                </a:solidFill>
                <a:latin typeface="+mn-lt"/>
              </a:rPr>
              <a:t>Orudis</a:t>
            </a:r>
            <a:r>
              <a:rPr lang="it-IT" sz="2000" i="1" dirty="0">
                <a:solidFill>
                  <a:schemeClr val="tx2"/>
                </a:solidFill>
                <a:latin typeface="+mn-lt"/>
              </a:rPr>
              <a:t>, Oki)</a:t>
            </a:r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6193476"/>
              </p:ext>
            </p:extLst>
          </p:nvPr>
        </p:nvGraphicFramePr>
        <p:xfrm>
          <a:off x="3237458" y="1096963"/>
          <a:ext cx="2562225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003" name="CS ChemDraw Drawing" r:id="rId3" imgW="1625600" imgH="647700" progId="">
                  <p:embed/>
                </p:oleObj>
              </mc:Choice>
              <mc:Fallback>
                <p:oleObj name="CS ChemDraw Drawing" r:id="rId3" imgW="1625600" imgH="647700" progId="">
                  <p:embed/>
                  <p:pic>
                    <p:nvPicPr>
                      <p:cNvPr id="0" name="Picture 1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7458" y="1096963"/>
                        <a:ext cx="2562225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5786934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ttangolo 13"/>
          <p:cNvSpPr/>
          <p:nvPr/>
        </p:nvSpPr>
        <p:spPr>
          <a:xfrm>
            <a:off x="3851920" y="1340768"/>
            <a:ext cx="288032" cy="5760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5076056" y="1700808"/>
            <a:ext cx="720080" cy="68320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/>
              <a:t>ketoprofene</a:t>
            </a:r>
            <a:endParaRPr lang="it-IT" dirty="0"/>
          </a:p>
        </p:txBody>
      </p:sp>
      <p:sp>
        <p:nvSpPr>
          <p:cNvPr id="7" name="Segnaposto contenuto 12"/>
          <p:cNvSpPr>
            <a:spLocks noGrp="1"/>
          </p:cNvSpPr>
          <p:nvPr>
            <p:ph idx="1"/>
          </p:nvPr>
        </p:nvSpPr>
        <p:spPr>
          <a:xfrm>
            <a:off x="323528" y="1196753"/>
            <a:ext cx="8686800" cy="576064"/>
          </a:xfrm>
        </p:spPr>
        <p:txBody>
          <a:bodyPr/>
          <a:lstStyle/>
          <a:p>
            <a:pPr marL="0" indent="0" algn="just">
              <a:buNone/>
            </a:pPr>
            <a:r>
              <a:rPr lang="it-IT" sz="2800" dirty="0"/>
              <a:t>Metabolismo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7990397"/>
              </p:ext>
            </p:extLst>
          </p:nvPr>
        </p:nvGraphicFramePr>
        <p:xfrm>
          <a:off x="467544" y="4699858"/>
          <a:ext cx="2565400" cy="1046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28" name="CS ChemDraw Drawing" r:id="rId3" imgW="1625600" imgH="660400" progId="">
                  <p:embed/>
                </p:oleObj>
              </mc:Choice>
              <mc:Fallback>
                <p:oleObj name="CS ChemDraw Drawing" r:id="rId3" imgW="1625600" imgH="660400" progId="">
                  <p:embed/>
                  <p:pic>
                    <p:nvPicPr>
                      <p:cNvPr id="0" name="Picture 20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4699858"/>
                        <a:ext cx="2565400" cy="1046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ttangolo 4"/>
          <p:cNvSpPr/>
          <p:nvPr/>
        </p:nvSpPr>
        <p:spPr>
          <a:xfrm>
            <a:off x="780108" y="5817458"/>
            <a:ext cx="3071812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it-IT" sz="2000" b="1" dirty="0" err="1">
                <a:solidFill>
                  <a:schemeClr val="tx2"/>
                </a:solidFill>
                <a:latin typeface="+mn-lt"/>
              </a:rPr>
              <a:t>Dexketoprofene</a:t>
            </a:r>
            <a:r>
              <a:rPr lang="it-IT" sz="2000" b="1" dirty="0">
                <a:solidFill>
                  <a:schemeClr val="tx2"/>
                </a:solidFill>
                <a:latin typeface="+mn-lt"/>
              </a:rPr>
              <a:t> </a:t>
            </a:r>
          </a:p>
          <a:p>
            <a:pPr>
              <a:defRPr/>
            </a:pPr>
            <a:r>
              <a:rPr lang="it-IT" sz="2000" i="1" dirty="0">
                <a:solidFill>
                  <a:schemeClr val="tx2"/>
                </a:solidFill>
                <a:latin typeface="+mn-lt"/>
              </a:rPr>
              <a:t>(</a:t>
            </a:r>
            <a:r>
              <a:rPr lang="it-IT" sz="2000" i="1" dirty="0" err="1">
                <a:solidFill>
                  <a:schemeClr val="tx2"/>
                </a:solidFill>
                <a:latin typeface="+mn-lt"/>
              </a:rPr>
              <a:t>Desketo</a:t>
            </a:r>
            <a:r>
              <a:rPr lang="it-IT" sz="2000" i="1" dirty="0">
                <a:solidFill>
                  <a:schemeClr val="tx2"/>
                </a:solidFill>
                <a:latin typeface="+mn-lt"/>
              </a:rPr>
              <a:t>, </a:t>
            </a:r>
            <a:r>
              <a:rPr lang="it-IT" sz="2000" i="1" dirty="0" err="1">
                <a:solidFill>
                  <a:schemeClr val="tx2"/>
                </a:solidFill>
                <a:latin typeface="+mn-lt"/>
              </a:rPr>
              <a:t>Keral</a:t>
            </a:r>
            <a:r>
              <a:rPr lang="it-IT" sz="2000" i="1" dirty="0">
                <a:solidFill>
                  <a:schemeClr val="tx2"/>
                </a:solidFill>
                <a:latin typeface="+mn-lt"/>
              </a:rPr>
              <a:t>)</a:t>
            </a:r>
          </a:p>
        </p:txBody>
      </p:sp>
      <p:sp>
        <p:nvSpPr>
          <p:cNvPr id="6" name="Rettangolo 5"/>
          <p:cNvSpPr/>
          <p:nvPr/>
        </p:nvSpPr>
        <p:spPr>
          <a:xfrm>
            <a:off x="2905993" y="5301208"/>
            <a:ext cx="692259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2200" dirty="0">
                <a:solidFill>
                  <a:schemeClr val="tx2"/>
                </a:solidFill>
                <a:latin typeface="+mn-lt"/>
              </a:rPr>
              <a:t>L’</a:t>
            </a:r>
            <a:r>
              <a:rPr lang="it-IT" sz="2200" dirty="0" err="1">
                <a:solidFill>
                  <a:schemeClr val="tx2"/>
                </a:solidFill>
                <a:latin typeface="+mn-lt"/>
              </a:rPr>
              <a:t>enantiomero</a:t>
            </a:r>
            <a:r>
              <a:rPr lang="it-IT" sz="2200" dirty="0">
                <a:solidFill>
                  <a:schemeClr val="tx2"/>
                </a:solidFill>
                <a:latin typeface="+mn-lt"/>
              </a:rPr>
              <a:t> (S)-(+) è responsabile dell’attività;</a:t>
            </a:r>
          </a:p>
          <a:p>
            <a:pPr marL="342900" indent="-3429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2200" dirty="0">
                <a:solidFill>
                  <a:schemeClr val="tx2"/>
                </a:solidFill>
                <a:latin typeface="+mn-lt"/>
              </a:rPr>
              <a:t>Minima inversione di configurazione in vivo;</a:t>
            </a:r>
          </a:p>
          <a:p>
            <a:pPr marL="342900" indent="-3429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2200" dirty="0">
                <a:solidFill>
                  <a:schemeClr val="tx2"/>
                </a:solidFill>
                <a:latin typeface="+mn-lt"/>
              </a:rPr>
              <a:t>Giustificato il </a:t>
            </a:r>
            <a:r>
              <a:rPr lang="it-IT" sz="2200" i="1" dirty="0" err="1">
                <a:solidFill>
                  <a:schemeClr val="tx2"/>
                </a:solidFill>
                <a:latin typeface="+mn-lt"/>
              </a:rPr>
              <a:t>chiral</a:t>
            </a:r>
            <a:r>
              <a:rPr lang="it-IT" sz="2200" i="1" dirty="0">
                <a:solidFill>
                  <a:schemeClr val="tx2"/>
                </a:solidFill>
                <a:latin typeface="+mn-lt"/>
              </a:rPr>
              <a:t> </a:t>
            </a:r>
            <a:r>
              <a:rPr lang="it-IT" sz="2200" i="1" dirty="0" err="1">
                <a:solidFill>
                  <a:schemeClr val="tx2"/>
                </a:solidFill>
                <a:latin typeface="+mn-lt"/>
              </a:rPr>
              <a:t>switch</a:t>
            </a:r>
            <a:r>
              <a:rPr lang="it-IT" sz="2200" i="1" dirty="0">
                <a:solidFill>
                  <a:schemeClr val="tx2"/>
                </a:solidFill>
                <a:latin typeface="+mn-lt"/>
              </a:rPr>
              <a:t> </a:t>
            </a:r>
          </a:p>
        </p:txBody>
      </p:sp>
      <p:graphicFrame>
        <p:nvGraphicFramePr>
          <p:cNvPr id="8" name="Oggetto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4474069"/>
              </p:ext>
            </p:extLst>
          </p:nvPr>
        </p:nvGraphicFramePr>
        <p:xfrm>
          <a:off x="3203848" y="1412776"/>
          <a:ext cx="2562225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29" name="CS ChemDraw Drawing" r:id="rId5" imgW="1625600" imgH="647700" progId="">
                  <p:embed/>
                </p:oleObj>
              </mc:Choice>
              <mc:Fallback>
                <p:oleObj name="CS ChemDraw Drawing" r:id="rId5" imgW="1625600" imgH="647700" progId="">
                  <p:embed/>
                  <p:pic>
                    <p:nvPicPr>
                      <p:cNvPr id="0" name="Picture 2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848" y="1412776"/>
                        <a:ext cx="2562225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ttangolo 8"/>
          <p:cNvSpPr/>
          <p:nvPr/>
        </p:nvSpPr>
        <p:spPr>
          <a:xfrm>
            <a:off x="5940152" y="2060848"/>
            <a:ext cx="2736304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dirty="0"/>
              <a:t>Può coniugarsi con acido glucuronico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323528" y="2707179"/>
            <a:ext cx="2736304" cy="6463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dirty="0"/>
              <a:t> Può subire </a:t>
            </a:r>
            <a:r>
              <a:rPr lang="it-IT" dirty="0" err="1"/>
              <a:t>idrossilazione</a:t>
            </a:r>
            <a:r>
              <a:rPr lang="it-IT" dirty="0"/>
              <a:t> dell’anello benzoilico</a:t>
            </a:r>
          </a:p>
        </p:txBody>
      </p:sp>
      <p:sp>
        <p:nvSpPr>
          <p:cNvPr id="12" name="Freccia a destra 11"/>
          <p:cNvSpPr/>
          <p:nvPr/>
        </p:nvSpPr>
        <p:spPr>
          <a:xfrm rot="20577558">
            <a:off x="2714103" y="2329571"/>
            <a:ext cx="383778" cy="108883"/>
          </a:xfrm>
          <a:prstGeom prst="rightArrow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Rettangolo 12"/>
          <p:cNvSpPr/>
          <p:nvPr/>
        </p:nvSpPr>
        <p:spPr>
          <a:xfrm>
            <a:off x="3419872" y="2984178"/>
            <a:ext cx="3240360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it-IT" dirty="0"/>
              <a:t>Il gruppo chetonico può ridursi</a:t>
            </a:r>
          </a:p>
        </p:txBody>
      </p:sp>
    </p:spTree>
    <p:extLst>
      <p:ext uri="{BB962C8B-B14F-4D97-AF65-F5344CB8AC3E}">
        <p14:creationId xmlns:p14="http://schemas.microsoft.com/office/powerpoint/2010/main" val="353398419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KETOPROFENE: SINTESI</a:t>
            </a:r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712937"/>
            <a:ext cx="700881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607395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/>
              <a:t>naprossene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2863477"/>
            <a:ext cx="8686800" cy="3445843"/>
          </a:xfrm>
        </p:spPr>
        <p:txBody>
          <a:bodyPr/>
          <a:lstStyle/>
          <a:p>
            <a:r>
              <a:rPr lang="it-IT" sz="2800" dirty="0"/>
              <a:t>Inibisce la biosintesi delle prostaglandine</a:t>
            </a:r>
          </a:p>
          <a:p>
            <a:r>
              <a:rPr lang="it-IT" sz="2800" dirty="0"/>
              <a:t>E’ circa 12 volte più attivo dell’aspirina</a:t>
            </a:r>
          </a:p>
          <a:p>
            <a:pPr algn="just"/>
            <a:r>
              <a:rPr lang="it-IT" sz="2800" dirty="0"/>
              <a:t>L’isomero attivo è l’S(+); è in commercio come </a:t>
            </a:r>
            <a:r>
              <a:rPr lang="it-IT" sz="2800" dirty="0" err="1"/>
              <a:t>enantiomero</a:t>
            </a:r>
            <a:r>
              <a:rPr lang="it-IT" sz="2800" dirty="0"/>
              <a:t> puro</a:t>
            </a:r>
          </a:p>
          <a:p>
            <a:pPr algn="just"/>
            <a:r>
              <a:rPr lang="it-IT" sz="2800" dirty="0"/>
              <a:t>Selettività: COX-1: 9.3 </a:t>
            </a:r>
            <a:r>
              <a:rPr lang="el-GR" sz="2800" dirty="0"/>
              <a:t>μ</a:t>
            </a:r>
            <a:r>
              <a:rPr lang="it-IT" sz="2800" dirty="0"/>
              <a:t>M</a:t>
            </a:r>
          </a:p>
          <a:p>
            <a:pPr marL="0" indent="0" algn="just">
              <a:buNone/>
            </a:pPr>
            <a:r>
              <a:rPr lang="it-IT" sz="2800" dirty="0"/>
              <a:t>                      COX-2: 28 </a:t>
            </a:r>
            <a:r>
              <a:rPr lang="el-GR" sz="2800" dirty="0"/>
              <a:t>μ</a:t>
            </a:r>
            <a:r>
              <a:rPr lang="it-IT" sz="2800" dirty="0"/>
              <a:t>M</a:t>
            </a:r>
          </a:p>
          <a:p>
            <a:pPr algn="just"/>
            <a:endParaRPr lang="it-IT" dirty="0"/>
          </a:p>
          <a:p>
            <a:endParaRPr lang="it-IT" dirty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4" name="Rettangolo 3"/>
          <p:cNvSpPr/>
          <p:nvPr/>
        </p:nvSpPr>
        <p:spPr>
          <a:xfrm>
            <a:off x="5292080" y="1700808"/>
            <a:ext cx="1571625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it-IT" sz="2000" b="1" dirty="0" err="1">
                <a:solidFill>
                  <a:schemeClr val="tx2"/>
                </a:solidFill>
                <a:latin typeface="+mn-lt"/>
              </a:rPr>
              <a:t>Naproxene</a:t>
            </a:r>
            <a:r>
              <a:rPr lang="it-IT" sz="2000" b="1" dirty="0">
                <a:solidFill>
                  <a:schemeClr val="tx2"/>
                </a:solidFill>
                <a:latin typeface="+mn-lt"/>
              </a:rPr>
              <a:t> </a:t>
            </a:r>
          </a:p>
          <a:p>
            <a:pPr>
              <a:defRPr/>
            </a:pPr>
            <a:r>
              <a:rPr lang="it-IT" sz="2000" i="1" dirty="0">
                <a:solidFill>
                  <a:schemeClr val="tx2"/>
                </a:solidFill>
                <a:latin typeface="+mn-lt"/>
              </a:rPr>
              <a:t>(</a:t>
            </a:r>
            <a:r>
              <a:rPr lang="it-IT" sz="2000" i="1" dirty="0" err="1">
                <a:solidFill>
                  <a:schemeClr val="tx2"/>
                </a:solidFill>
                <a:latin typeface="+mn-lt"/>
              </a:rPr>
              <a:t>Synflex</a:t>
            </a:r>
            <a:r>
              <a:rPr lang="it-IT" sz="2000" i="1" dirty="0">
                <a:solidFill>
                  <a:schemeClr val="tx2"/>
                </a:solidFill>
                <a:latin typeface="+mn-lt"/>
              </a:rPr>
              <a:t>)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1859401"/>
              </p:ext>
            </p:extLst>
          </p:nvPr>
        </p:nvGraphicFramePr>
        <p:xfrm>
          <a:off x="2195736" y="1412776"/>
          <a:ext cx="2755900" cy="1154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57" name="CS ChemDraw Drawing" r:id="rId3" imgW="1739900" imgH="736600" progId="">
                  <p:embed/>
                </p:oleObj>
              </mc:Choice>
              <mc:Fallback>
                <p:oleObj name="CS ChemDraw Drawing" r:id="rId3" imgW="1739900" imgH="736600" progId="">
                  <p:embed/>
                  <p:pic>
                    <p:nvPicPr>
                      <p:cNvPr id="0" name="Picture 1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736" y="1412776"/>
                        <a:ext cx="2755900" cy="1154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8418666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/>
        </p:nvSpPr>
        <p:spPr>
          <a:xfrm>
            <a:off x="3013720" y="3645024"/>
            <a:ext cx="622176" cy="43204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4860032" y="2852936"/>
            <a:ext cx="504056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/>
              <a:t>naprossene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196752"/>
            <a:ext cx="954832" cy="722710"/>
          </a:xfrm>
        </p:spPr>
        <p:txBody>
          <a:bodyPr/>
          <a:lstStyle/>
          <a:p>
            <a:pPr marL="0" indent="0">
              <a:buNone/>
            </a:pPr>
            <a:r>
              <a:rPr lang="it-IT" dirty="0"/>
              <a:t>SAR</a:t>
            </a: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3026463"/>
              </p:ext>
            </p:extLst>
          </p:nvPr>
        </p:nvGraphicFramePr>
        <p:xfrm>
          <a:off x="3040236" y="2850951"/>
          <a:ext cx="2755900" cy="1154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80" name="CS ChemDraw Drawing" r:id="rId3" imgW="1739900" imgH="736600" progId="">
                  <p:embed/>
                </p:oleObj>
              </mc:Choice>
              <mc:Fallback>
                <p:oleObj name="CS ChemDraw Drawing" r:id="rId3" imgW="1739900" imgH="736600" progId="">
                  <p:embed/>
                  <p:pic>
                    <p:nvPicPr>
                      <p:cNvPr id="0" name="Picture 1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0236" y="2850951"/>
                        <a:ext cx="2755900" cy="1154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ttangolo 4"/>
          <p:cNvSpPr/>
          <p:nvPr/>
        </p:nvSpPr>
        <p:spPr>
          <a:xfrm>
            <a:off x="4572000" y="1593666"/>
            <a:ext cx="457200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it-IT" dirty="0"/>
              <a:t> I derivati 2 </a:t>
            </a:r>
            <a:r>
              <a:rPr lang="it-IT" dirty="0" err="1"/>
              <a:t>naftopropionici</a:t>
            </a:r>
            <a:r>
              <a:rPr lang="it-IT" dirty="0"/>
              <a:t> sono più potenti dei corrispondenti analoghi acetici</a:t>
            </a:r>
          </a:p>
        </p:txBody>
      </p:sp>
      <p:sp>
        <p:nvSpPr>
          <p:cNvPr id="7" name="Rettangolo 6"/>
          <p:cNvSpPr/>
          <p:nvPr/>
        </p:nvSpPr>
        <p:spPr>
          <a:xfrm>
            <a:off x="1331640" y="4509120"/>
            <a:ext cx="2784737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just"/>
            <a:r>
              <a:rPr lang="it-IT" dirty="0"/>
              <a:t>Sostituzione in posizione 6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4860032" y="4509120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L’attività è massima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1331640" y="5147900"/>
            <a:ext cx="3168352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dirty="0"/>
              <a:t>Piccoli gruppi lipofili (Cl, </a:t>
            </a:r>
            <a:r>
              <a:rPr lang="it-IT" dirty="0" err="1"/>
              <a:t>MeS</a:t>
            </a:r>
            <a:r>
              <a:rPr lang="it-IT" dirty="0"/>
              <a:t>)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220072" y="5157192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Composti attivi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1331640" y="5786680"/>
            <a:ext cx="3168352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dirty="0"/>
              <a:t>Gruppi di maggiori dimensioni</a:t>
            </a:r>
          </a:p>
        </p:txBody>
      </p:sp>
      <p:sp>
        <p:nvSpPr>
          <p:cNvPr id="13" name="CasellaDiTesto 12"/>
          <p:cNvSpPr txBox="1"/>
          <p:nvPr/>
        </p:nvSpPr>
        <p:spPr>
          <a:xfrm>
            <a:off x="5220072" y="5795972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Diminuisce  l’attività</a:t>
            </a:r>
          </a:p>
        </p:txBody>
      </p:sp>
      <p:sp>
        <p:nvSpPr>
          <p:cNvPr id="14" name="Freccia a destra 13"/>
          <p:cNvSpPr/>
          <p:nvPr/>
        </p:nvSpPr>
        <p:spPr>
          <a:xfrm>
            <a:off x="4319972" y="4509120"/>
            <a:ext cx="360040" cy="369332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Freccia a destra 14"/>
          <p:cNvSpPr/>
          <p:nvPr/>
        </p:nvSpPr>
        <p:spPr>
          <a:xfrm>
            <a:off x="4716016" y="5147900"/>
            <a:ext cx="360040" cy="369332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Freccia a destra 15"/>
          <p:cNvSpPr/>
          <p:nvPr/>
        </p:nvSpPr>
        <p:spPr>
          <a:xfrm>
            <a:off x="4716016" y="5795972"/>
            <a:ext cx="360040" cy="369332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8420494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/>
              <a:t>naprossene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196752"/>
            <a:ext cx="8443664" cy="532859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it-IT" dirty="0"/>
              <a:t>METABOLISMO</a:t>
            </a:r>
          </a:p>
          <a:p>
            <a:pPr marL="0" indent="0" algn="just">
              <a:buNone/>
            </a:pPr>
            <a:endParaRPr lang="it-IT" dirty="0"/>
          </a:p>
          <a:p>
            <a:pPr marL="0" indent="0" algn="just">
              <a:buNone/>
            </a:pPr>
            <a:endParaRPr lang="it-IT" dirty="0"/>
          </a:p>
          <a:p>
            <a:pPr marL="0" indent="0" algn="just">
              <a:buNone/>
            </a:pPr>
            <a:endParaRPr lang="it-IT" dirty="0"/>
          </a:p>
          <a:p>
            <a:pPr algn="just"/>
            <a:r>
              <a:rPr lang="it-IT" dirty="0"/>
              <a:t>circa il 70% è eliminato come farmaco immodificato o suoi coniugati</a:t>
            </a:r>
          </a:p>
          <a:p>
            <a:pPr algn="just"/>
            <a:r>
              <a:rPr lang="it-IT" dirty="0"/>
              <a:t>può essere trasformato in derivato 6-desmetilato</a:t>
            </a:r>
          </a:p>
          <a:p>
            <a:pPr algn="just"/>
            <a:r>
              <a:rPr lang="it-IT" dirty="0"/>
              <a:t>I metaboliti non hanno attività antiinfiammatoria</a:t>
            </a:r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6595026"/>
              </p:ext>
            </p:extLst>
          </p:nvPr>
        </p:nvGraphicFramePr>
        <p:xfrm>
          <a:off x="3122042" y="2060848"/>
          <a:ext cx="2755900" cy="1154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01" name="CS ChemDraw Drawing" r:id="rId3" imgW="1739900" imgH="736600" progId="">
                  <p:embed/>
                </p:oleObj>
              </mc:Choice>
              <mc:Fallback>
                <p:oleObj name="CS ChemDraw Drawing" r:id="rId3" imgW="1739900" imgH="736600" progId="">
                  <p:embed/>
                  <p:pic>
                    <p:nvPicPr>
                      <p:cNvPr id="0" name="Picture 10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2042" y="2060848"/>
                        <a:ext cx="2755900" cy="1154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53102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FLURBIPROFENE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2924944"/>
            <a:ext cx="8686800" cy="3155181"/>
          </a:xfrm>
        </p:spPr>
        <p:txBody>
          <a:bodyPr>
            <a:normAutofit/>
          </a:bodyPr>
          <a:lstStyle/>
          <a:p>
            <a:r>
              <a:rPr lang="it-IT" sz="2800" dirty="0"/>
              <a:t>Primo FANS topico ad uso oculare (</a:t>
            </a:r>
            <a:r>
              <a:rPr lang="it-IT" sz="2800" dirty="0" err="1"/>
              <a:t>Ocufen</a:t>
            </a:r>
            <a:r>
              <a:rPr lang="it-IT" sz="2800" dirty="0"/>
              <a:t>)</a:t>
            </a:r>
          </a:p>
          <a:p>
            <a:endParaRPr lang="it-IT" sz="2800" dirty="0"/>
          </a:p>
          <a:p>
            <a:pPr marL="0" indent="0" algn="ctr">
              <a:buNone/>
            </a:pPr>
            <a:r>
              <a:rPr lang="it-IT" sz="2400" dirty="0"/>
              <a:t>Inibizione della miosi operatoria indotta dalle </a:t>
            </a:r>
            <a:r>
              <a:rPr lang="it-IT" sz="2400" dirty="0" err="1"/>
              <a:t>PGs</a:t>
            </a:r>
            <a:r>
              <a:rPr lang="it-IT" sz="2400" dirty="0"/>
              <a:t> nell’asportazione chirurgica della cataratta.</a:t>
            </a:r>
            <a:endParaRPr lang="it-IT" sz="2800" dirty="0"/>
          </a:p>
          <a:p>
            <a:r>
              <a:rPr lang="it-IT" sz="2800" dirty="0"/>
              <a:t> Più attivo dell’aspirina e del </a:t>
            </a:r>
            <a:r>
              <a:rPr lang="it-IT" sz="2800" dirty="0" err="1"/>
              <a:t>fenilbutazone</a:t>
            </a:r>
            <a:endParaRPr lang="it-IT" sz="2800" dirty="0"/>
          </a:p>
          <a:p>
            <a:pPr marL="0" indent="0">
              <a:buNone/>
            </a:pPr>
            <a:endParaRPr lang="it-IT" dirty="0"/>
          </a:p>
        </p:txBody>
      </p:sp>
      <p:grpSp>
        <p:nvGrpSpPr>
          <p:cNvPr id="4" name="Gruppo 22"/>
          <p:cNvGrpSpPr>
            <a:grpSpLocks/>
          </p:cNvGrpSpPr>
          <p:nvPr/>
        </p:nvGrpSpPr>
        <p:grpSpPr bwMode="auto">
          <a:xfrm>
            <a:off x="2699792" y="1196752"/>
            <a:ext cx="4608513" cy="1478203"/>
            <a:chOff x="-1050163" y="2669846"/>
            <a:chExt cx="4608545" cy="1477963"/>
          </a:xfrm>
        </p:grpSpPr>
        <p:sp>
          <p:nvSpPr>
            <p:cNvPr id="5" name="Rettangolo 4"/>
            <p:cNvSpPr/>
            <p:nvPr/>
          </p:nvSpPr>
          <p:spPr>
            <a:xfrm>
              <a:off x="1208747" y="3245817"/>
              <a:ext cx="2349635" cy="7077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it-IT" sz="2000" b="1" dirty="0" err="1">
                  <a:solidFill>
                    <a:schemeClr val="tx2"/>
                  </a:solidFill>
                  <a:latin typeface="+mn-lt"/>
                </a:rPr>
                <a:t>Flurbiprofene</a:t>
              </a:r>
              <a:endParaRPr lang="it-IT" sz="2000" b="1" dirty="0">
                <a:solidFill>
                  <a:schemeClr val="tx2"/>
                </a:solidFill>
                <a:latin typeface="+mn-lt"/>
              </a:endParaRPr>
            </a:p>
            <a:p>
              <a:pPr>
                <a:defRPr/>
              </a:pPr>
              <a:r>
                <a:rPr lang="it-IT" sz="2000" i="1" dirty="0">
                  <a:solidFill>
                    <a:schemeClr val="tx2"/>
                  </a:solidFill>
                  <a:latin typeface="+mn-lt"/>
                </a:rPr>
                <a:t>(</a:t>
              </a:r>
              <a:r>
                <a:rPr lang="it-IT" sz="2000" i="1" dirty="0" err="1">
                  <a:solidFill>
                    <a:schemeClr val="tx2"/>
                  </a:solidFill>
                  <a:latin typeface="+mn-lt"/>
                </a:rPr>
                <a:t>Ansaid</a:t>
              </a:r>
              <a:r>
                <a:rPr lang="it-IT" sz="2000" i="1" dirty="0">
                  <a:solidFill>
                    <a:schemeClr val="tx2"/>
                  </a:solidFill>
                  <a:latin typeface="+mn-lt"/>
                </a:rPr>
                <a:t>, </a:t>
              </a:r>
              <a:r>
                <a:rPr lang="it-IT" sz="2000" i="1" dirty="0" err="1">
                  <a:solidFill>
                    <a:schemeClr val="tx2"/>
                  </a:solidFill>
                  <a:latin typeface="+mn-lt"/>
                </a:rPr>
                <a:t>Froben</a:t>
              </a:r>
              <a:r>
                <a:rPr lang="it-IT" sz="2000" i="1" dirty="0">
                  <a:solidFill>
                    <a:schemeClr val="tx2"/>
                  </a:solidFill>
                  <a:latin typeface="+mn-lt"/>
                </a:rPr>
                <a:t>)</a:t>
              </a:r>
            </a:p>
          </p:txBody>
        </p:sp>
        <p:graphicFrame>
          <p:nvGraphicFramePr>
            <p:cNvPr id="6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02856925"/>
                </p:ext>
              </p:extLst>
            </p:nvPr>
          </p:nvGraphicFramePr>
          <p:xfrm>
            <a:off x="-1050163" y="2669846"/>
            <a:ext cx="2309813" cy="14779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6225" name="CS ChemDraw Drawing" r:id="rId3" imgW="1473200" imgH="939800" progId="">
                    <p:embed/>
                  </p:oleObj>
                </mc:Choice>
                <mc:Fallback>
                  <p:oleObj name="CS ChemDraw Drawing" r:id="rId3" imgW="1473200" imgH="939800" progId="">
                    <p:embed/>
                    <p:pic>
                      <p:nvPicPr>
                        <p:cNvPr id="0" name="Picture 10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1050163" y="2669846"/>
                          <a:ext cx="2309813" cy="14779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" name="Freccia in giù 6"/>
          <p:cNvSpPr/>
          <p:nvPr/>
        </p:nvSpPr>
        <p:spPr>
          <a:xfrm>
            <a:off x="4211960" y="3573016"/>
            <a:ext cx="360040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5756065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e 8"/>
          <p:cNvSpPr/>
          <p:nvPr/>
        </p:nvSpPr>
        <p:spPr>
          <a:xfrm>
            <a:off x="2915816" y="2564904"/>
            <a:ext cx="144016" cy="13182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2699792" y="2433081"/>
            <a:ext cx="144016" cy="13182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FLURBIPROFENE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2924944"/>
            <a:ext cx="8686800" cy="3933056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it-IT" sz="2800" dirty="0"/>
              <a:t>Assorbimento e metabolismo</a:t>
            </a:r>
          </a:p>
          <a:p>
            <a:pPr algn="just"/>
            <a:r>
              <a:rPr lang="it-IT" sz="2800" dirty="0"/>
              <a:t>Il 60-70% del farmaco viene escreto </a:t>
            </a:r>
            <a:r>
              <a:rPr lang="it-IT" sz="2800" dirty="0" err="1"/>
              <a:t>sottoforma</a:t>
            </a:r>
            <a:r>
              <a:rPr lang="it-IT" sz="2800" dirty="0"/>
              <a:t> di solfato e di </a:t>
            </a:r>
            <a:r>
              <a:rPr lang="it-IT" sz="2800" dirty="0" err="1"/>
              <a:t>glucuronide</a:t>
            </a:r>
            <a:endParaRPr lang="it-IT" dirty="0"/>
          </a:p>
          <a:p>
            <a:pPr algn="just"/>
            <a:r>
              <a:rPr lang="it-IT" sz="2800" dirty="0"/>
              <a:t>Può subire </a:t>
            </a:r>
            <a:r>
              <a:rPr lang="it-IT" sz="2800" dirty="0" err="1"/>
              <a:t>idrossilazione</a:t>
            </a:r>
            <a:r>
              <a:rPr lang="it-IT" sz="2800" dirty="0"/>
              <a:t> in posizione 4’ o nelle posizioni 3’ e 4’</a:t>
            </a:r>
            <a:endParaRPr lang="it-IT" sz="2800" dirty="0">
              <a:solidFill>
                <a:srgbClr val="FFC000"/>
              </a:solidFill>
            </a:endParaRPr>
          </a:p>
          <a:p>
            <a:pPr algn="just"/>
            <a:r>
              <a:rPr lang="it-IT" sz="2800" dirty="0"/>
              <a:t>Tutti i metaboliti che si formano risultano inattivi</a:t>
            </a:r>
          </a:p>
          <a:p>
            <a:pPr marL="0" indent="0" algn="just">
              <a:buNone/>
            </a:pPr>
            <a:r>
              <a:rPr lang="it-IT" sz="2800" dirty="0"/>
              <a:t>Uso</a:t>
            </a:r>
          </a:p>
          <a:p>
            <a:pPr algn="just"/>
            <a:r>
              <a:rPr lang="it-IT" sz="2800" dirty="0"/>
              <a:t>Artrite reumatoide</a:t>
            </a:r>
          </a:p>
          <a:p>
            <a:pPr algn="just"/>
            <a:r>
              <a:rPr lang="it-IT" sz="2800" dirty="0"/>
              <a:t>Osteoartrite</a:t>
            </a:r>
          </a:p>
          <a:p>
            <a:pPr algn="just"/>
            <a:r>
              <a:rPr lang="it-IT" sz="2800" dirty="0"/>
              <a:t>Miosi operatoria</a:t>
            </a:r>
          </a:p>
          <a:p>
            <a:endParaRPr lang="it-IT" sz="2800" dirty="0"/>
          </a:p>
        </p:txBody>
      </p:sp>
      <p:grpSp>
        <p:nvGrpSpPr>
          <p:cNvPr id="4" name="Gruppo 22"/>
          <p:cNvGrpSpPr>
            <a:grpSpLocks/>
          </p:cNvGrpSpPr>
          <p:nvPr/>
        </p:nvGrpSpPr>
        <p:grpSpPr bwMode="auto">
          <a:xfrm>
            <a:off x="2699792" y="1196752"/>
            <a:ext cx="4608513" cy="1478203"/>
            <a:chOff x="-1050163" y="2669846"/>
            <a:chExt cx="4608545" cy="1477963"/>
          </a:xfrm>
        </p:grpSpPr>
        <p:sp>
          <p:nvSpPr>
            <p:cNvPr id="5" name="Rettangolo 4"/>
            <p:cNvSpPr/>
            <p:nvPr/>
          </p:nvSpPr>
          <p:spPr>
            <a:xfrm>
              <a:off x="1208747" y="3245817"/>
              <a:ext cx="2349635" cy="7077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it-IT" sz="2000" b="1" dirty="0" err="1">
                  <a:solidFill>
                    <a:schemeClr val="tx2"/>
                  </a:solidFill>
                  <a:latin typeface="+mn-lt"/>
                </a:rPr>
                <a:t>Flurbiprofene</a:t>
              </a:r>
              <a:endParaRPr lang="it-IT" sz="2000" b="1" dirty="0">
                <a:solidFill>
                  <a:schemeClr val="tx2"/>
                </a:solidFill>
                <a:latin typeface="+mn-lt"/>
              </a:endParaRPr>
            </a:p>
            <a:p>
              <a:pPr>
                <a:defRPr/>
              </a:pPr>
              <a:r>
                <a:rPr lang="it-IT" sz="2000" i="1" dirty="0">
                  <a:solidFill>
                    <a:schemeClr val="tx2"/>
                  </a:solidFill>
                  <a:latin typeface="+mn-lt"/>
                </a:rPr>
                <a:t>(</a:t>
              </a:r>
              <a:r>
                <a:rPr lang="it-IT" sz="2000" i="1" dirty="0" err="1">
                  <a:solidFill>
                    <a:schemeClr val="tx2"/>
                  </a:solidFill>
                  <a:latin typeface="+mn-lt"/>
                </a:rPr>
                <a:t>Ansaid</a:t>
              </a:r>
              <a:r>
                <a:rPr lang="it-IT" sz="2000" i="1" dirty="0">
                  <a:solidFill>
                    <a:schemeClr val="tx2"/>
                  </a:solidFill>
                  <a:latin typeface="+mn-lt"/>
                </a:rPr>
                <a:t>, </a:t>
              </a:r>
              <a:r>
                <a:rPr lang="it-IT" sz="2000" i="1" dirty="0" err="1">
                  <a:solidFill>
                    <a:schemeClr val="tx2"/>
                  </a:solidFill>
                  <a:latin typeface="+mn-lt"/>
                </a:rPr>
                <a:t>Froben</a:t>
              </a:r>
              <a:r>
                <a:rPr lang="it-IT" sz="2000" i="1" dirty="0">
                  <a:solidFill>
                    <a:schemeClr val="tx2"/>
                  </a:solidFill>
                  <a:latin typeface="+mn-lt"/>
                </a:rPr>
                <a:t>)</a:t>
              </a:r>
            </a:p>
          </p:txBody>
        </p:sp>
        <p:graphicFrame>
          <p:nvGraphicFramePr>
            <p:cNvPr id="6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53110493"/>
                </p:ext>
              </p:extLst>
            </p:nvPr>
          </p:nvGraphicFramePr>
          <p:xfrm>
            <a:off x="-1050163" y="2669846"/>
            <a:ext cx="2309813" cy="14779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7248" name="CS ChemDraw Drawing" r:id="rId3" imgW="1473200" imgH="939800" progId="">
                    <p:embed/>
                  </p:oleObj>
                </mc:Choice>
                <mc:Fallback>
                  <p:oleObj name="CS ChemDraw Drawing" r:id="rId3" imgW="1473200" imgH="939800" progId="">
                    <p:embed/>
                    <p:pic>
                      <p:nvPicPr>
                        <p:cNvPr id="0" name="Picture 10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-1050163" y="2669846"/>
                          <a:ext cx="2309813" cy="14779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38758065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Altri </a:t>
            </a:r>
            <a:r>
              <a:rPr lang="it-IT" dirty="0" err="1"/>
              <a:t>Profeni</a:t>
            </a:r>
            <a:r>
              <a:rPr lang="it-IT" dirty="0"/>
              <a:t> in uso clinico</a:t>
            </a:r>
          </a:p>
        </p:txBody>
      </p:sp>
      <p:grpSp>
        <p:nvGrpSpPr>
          <p:cNvPr id="4" name="Gruppo 19"/>
          <p:cNvGrpSpPr>
            <a:grpSpLocks/>
          </p:cNvGrpSpPr>
          <p:nvPr/>
        </p:nvGrpSpPr>
        <p:grpSpPr bwMode="auto">
          <a:xfrm>
            <a:off x="1428966" y="1446562"/>
            <a:ext cx="2566970" cy="2054445"/>
            <a:chOff x="269875" y="924211"/>
            <a:chExt cx="2566988" cy="2054111"/>
          </a:xfrm>
        </p:grpSpPr>
        <p:sp>
          <p:nvSpPr>
            <p:cNvPr id="6" name="Rettangolo 5"/>
            <p:cNvSpPr/>
            <p:nvPr/>
          </p:nvSpPr>
          <p:spPr>
            <a:xfrm>
              <a:off x="758159" y="2332315"/>
              <a:ext cx="1571636" cy="64600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it-IT" b="1" dirty="0" err="1">
                  <a:solidFill>
                    <a:schemeClr val="tx2"/>
                  </a:solidFill>
                  <a:latin typeface="+mn-lt"/>
                </a:rPr>
                <a:t>Fenoprofene</a:t>
              </a:r>
              <a:r>
                <a:rPr lang="it-IT" b="1" dirty="0">
                  <a:solidFill>
                    <a:schemeClr val="tx2"/>
                  </a:solidFill>
                  <a:latin typeface="+mn-lt"/>
                </a:rPr>
                <a:t> </a:t>
              </a:r>
            </a:p>
            <a:p>
              <a:pPr>
                <a:defRPr/>
              </a:pPr>
              <a:r>
                <a:rPr lang="it-IT" i="1" dirty="0">
                  <a:solidFill>
                    <a:schemeClr val="tx2"/>
                  </a:solidFill>
                  <a:latin typeface="+mn-lt"/>
                </a:rPr>
                <a:t>(</a:t>
              </a:r>
              <a:r>
                <a:rPr lang="it-IT" i="1" dirty="0" err="1">
                  <a:solidFill>
                    <a:schemeClr val="tx2"/>
                  </a:solidFill>
                  <a:latin typeface="+mn-lt"/>
                </a:rPr>
                <a:t>Nalfon</a:t>
              </a:r>
              <a:r>
                <a:rPr lang="it-IT" i="1" dirty="0">
                  <a:solidFill>
                    <a:schemeClr val="tx2"/>
                  </a:solidFill>
                  <a:latin typeface="+mn-lt"/>
                </a:rPr>
                <a:t>)</a:t>
              </a:r>
            </a:p>
          </p:txBody>
        </p:sp>
        <p:graphicFrame>
          <p:nvGraphicFramePr>
            <p:cNvPr id="7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97528592"/>
                </p:ext>
              </p:extLst>
            </p:nvPr>
          </p:nvGraphicFramePr>
          <p:xfrm>
            <a:off x="269875" y="924211"/>
            <a:ext cx="2566988" cy="10461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7267" name="CS ChemDraw Drawing" r:id="rId3" imgW="1625600" imgH="660400" progId="">
                    <p:embed/>
                  </p:oleObj>
                </mc:Choice>
                <mc:Fallback>
                  <p:oleObj name="CS ChemDraw Drawing" r:id="rId3" imgW="1625600" imgH="660400" progId="">
                    <p:embed/>
                    <p:pic>
                      <p:nvPicPr>
                        <p:cNvPr id="0" name="Picture 32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9875" y="924211"/>
                          <a:ext cx="2566988" cy="10461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2" name="Gruppo 21"/>
          <p:cNvGrpSpPr>
            <a:grpSpLocks/>
          </p:cNvGrpSpPr>
          <p:nvPr/>
        </p:nvGrpSpPr>
        <p:grpSpPr bwMode="auto">
          <a:xfrm>
            <a:off x="5004048" y="1412775"/>
            <a:ext cx="2811193" cy="2052836"/>
            <a:chOff x="357158" y="4857760"/>
            <a:chExt cx="2811462" cy="2052503"/>
          </a:xfrm>
        </p:grpSpPr>
        <p:sp>
          <p:nvSpPr>
            <p:cNvPr id="14" name="Rettangolo 13"/>
            <p:cNvSpPr/>
            <p:nvPr/>
          </p:nvSpPr>
          <p:spPr>
            <a:xfrm>
              <a:off x="1077307" y="6264255"/>
              <a:ext cx="1571775" cy="6460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it-IT" b="1" dirty="0" err="1">
                  <a:solidFill>
                    <a:schemeClr val="tx2"/>
                  </a:solidFill>
                  <a:latin typeface="+mn-lt"/>
                </a:rPr>
                <a:t>Fenbufene</a:t>
              </a:r>
              <a:endParaRPr lang="it-IT" b="1" dirty="0">
                <a:solidFill>
                  <a:schemeClr val="tx2"/>
                </a:solidFill>
                <a:latin typeface="+mn-lt"/>
              </a:endParaRPr>
            </a:p>
            <a:p>
              <a:pPr>
                <a:defRPr/>
              </a:pPr>
              <a:r>
                <a:rPr lang="it-IT" i="1" dirty="0">
                  <a:solidFill>
                    <a:schemeClr val="tx2"/>
                  </a:solidFill>
                  <a:latin typeface="+mn-lt"/>
                </a:rPr>
                <a:t>(</a:t>
              </a:r>
              <a:r>
                <a:rPr lang="it-IT" i="1" dirty="0" err="1">
                  <a:solidFill>
                    <a:schemeClr val="tx2"/>
                  </a:solidFill>
                  <a:latin typeface="+mn-lt"/>
                </a:rPr>
                <a:t>Cinopal</a:t>
              </a:r>
              <a:r>
                <a:rPr lang="it-IT" i="1" dirty="0">
                  <a:solidFill>
                    <a:schemeClr val="tx2"/>
                  </a:solidFill>
                  <a:latin typeface="+mn-lt"/>
                </a:rPr>
                <a:t>)</a:t>
              </a:r>
            </a:p>
          </p:txBody>
        </p:sp>
        <p:graphicFrame>
          <p:nvGraphicFramePr>
            <p:cNvPr id="15" name="Object 7"/>
            <p:cNvGraphicFramePr>
              <a:graphicFrameLocks noChangeAspect="1"/>
            </p:cNvGraphicFramePr>
            <p:nvPr/>
          </p:nvGraphicFramePr>
          <p:xfrm>
            <a:off x="357158" y="4857760"/>
            <a:ext cx="2811462" cy="1477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7268" name="CS ChemDraw Drawing" r:id="rId5" imgW="1778000" imgH="939800" progId="">
                    <p:embed/>
                  </p:oleObj>
                </mc:Choice>
                <mc:Fallback>
                  <p:oleObj name="CS ChemDraw Drawing" r:id="rId5" imgW="1778000" imgH="939800" progId="">
                    <p:embed/>
                    <p:pic>
                      <p:nvPicPr>
                        <p:cNvPr id="0" name="Picture 32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7158" y="4857760"/>
                          <a:ext cx="2811462" cy="14779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7" name="Gruppo 30"/>
          <p:cNvGrpSpPr>
            <a:grpSpLocks/>
          </p:cNvGrpSpPr>
          <p:nvPr/>
        </p:nvGrpSpPr>
        <p:grpSpPr bwMode="auto">
          <a:xfrm>
            <a:off x="624445" y="4359258"/>
            <a:ext cx="3324201" cy="1864118"/>
            <a:chOff x="119063" y="5210175"/>
            <a:chExt cx="3324225" cy="1863815"/>
          </a:xfrm>
        </p:grpSpPr>
        <p:sp>
          <p:nvSpPr>
            <p:cNvPr id="19" name="Rettangolo 18"/>
            <p:cNvSpPr/>
            <p:nvPr/>
          </p:nvSpPr>
          <p:spPr>
            <a:xfrm>
              <a:off x="1189573" y="6427982"/>
              <a:ext cx="1681174" cy="64600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it-IT" b="1" dirty="0" err="1">
                  <a:solidFill>
                    <a:schemeClr val="tx2"/>
                  </a:solidFill>
                  <a:latin typeface="+mn-lt"/>
                </a:rPr>
                <a:t>Benoxaprofene</a:t>
              </a:r>
              <a:endParaRPr lang="it-IT" b="1" dirty="0">
                <a:solidFill>
                  <a:schemeClr val="tx2"/>
                </a:solidFill>
                <a:latin typeface="+mn-lt"/>
              </a:endParaRPr>
            </a:p>
            <a:p>
              <a:pPr>
                <a:defRPr/>
              </a:pPr>
              <a:r>
                <a:rPr lang="it-IT" i="1" dirty="0">
                  <a:solidFill>
                    <a:schemeClr val="tx2"/>
                  </a:solidFill>
                  <a:latin typeface="+mn-lt"/>
                </a:rPr>
                <a:t>(</a:t>
              </a:r>
              <a:r>
                <a:rPr lang="it-IT" i="1" dirty="0" err="1">
                  <a:solidFill>
                    <a:schemeClr val="tx2"/>
                  </a:solidFill>
                  <a:latin typeface="+mn-lt"/>
                </a:rPr>
                <a:t>Oraflex</a:t>
              </a:r>
              <a:r>
                <a:rPr lang="it-IT" i="1" dirty="0">
                  <a:solidFill>
                    <a:schemeClr val="tx2"/>
                  </a:solidFill>
                  <a:latin typeface="+mn-lt"/>
                </a:rPr>
                <a:t>)</a:t>
              </a:r>
            </a:p>
          </p:txBody>
        </p:sp>
        <p:graphicFrame>
          <p:nvGraphicFramePr>
            <p:cNvPr id="20" name="Object 9"/>
            <p:cNvGraphicFramePr>
              <a:graphicFrameLocks noChangeAspect="1"/>
            </p:cNvGraphicFramePr>
            <p:nvPr/>
          </p:nvGraphicFramePr>
          <p:xfrm>
            <a:off x="119063" y="5210175"/>
            <a:ext cx="3324225" cy="1028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7269" name="CS ChemDraw Drawing" r:id="rId7" imgW="2108200" imgH="660400" progId="">
                    <p:embed/>
                  </p:oleObj>
                </mc:Choice>
                <mc:Fallback>
                  <p:oleObj name="CS ChemDraw Drawing" r:id="rId7" imgW="2108200" imgH="660400" progId="">
                    <p:embed/>
                    <p:pic>
                      <p:nvPicPr>
                        <p:cNvPr id="0" name="Picture 32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9063" y="5210175"/>
                          <a:ext cx="3324225" cy="10287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1" name="Rettangolo 20"/>
          <p:cNvSpPr>
            <a:spLocks noChangeArrowheads="1"/>
          </p:cNvSpPr>
          <p:nvPr/>
        </p:nvSpPr>
        <p:spPr bwMode="auto">
          <a:xfrm>
            <a:off x="4572000" y="4653136"/>
            <a:ext cx="4071937" cy="109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ts val="2600"/>
              </a:lnSpc>
              <a:spcBef>
                <a:spcPts val="600"/>
              </a:spcBef>
            </a:pPr>
            <a:r>
              <a:rPr lang="it-IT" sz="2400" dirty="0">
                <a:solidFill>
                  <a:schemeClr val="tx2"/>
                </a:solidFill>
                <a:latin typeface="Calibri" pitchFamily="34" charset="0"/>
              </a:rPr>
              <a:t>Ritirato dal commercio nel 1982 a causa di gravi effetti collaterali e decessi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716016" y="3429000"/>
            <a:ext cx="35102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accent4"/>
                </a:solidFill>
                <a:latin typeface="Arial Black"/>
              </a:rPr>
              <a:t>Non in </a:t>
            </a:r>
            <a:r>
              <a:rPr lang="en-US" dirty="0" err="1">
                <a:solidFill>
                  <a:schemeClr val="accent4"/>
                </a:solidFill>
                <a:latin typeface="Arial Black"/>
              </a:rPr>
              <a:t>commercio</a:t>
            </a:r>
            <a:r>
              <a:rPr lang="en-US" dirty="0">
                <a:solidFill>
                  <a:schemeClr val="accent4"/>
                </a:solidFill>
                <a:latin typeface="Arial Black"/>
              </a:rPr>
              <a:t> in </a:t>
            </a:r>
            <a:r>
              <a:rPr lang="en-US" dirty="0" err="1">
                <a:solidFill>
                  <a:schemeClr val="accent4"/>
                </a:solidFill>
                <a:latin typeface="Arial Black"/>
              </a:rPr>
              <a:t>italia</a:t>
            </a:r>
            <a:endParaRPr lang="en-US" dirty="0">
              <a:solidFill>
                <a:schemeClr val="accent4"/>
              </a:solidFill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351874811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839200" cy="838200"/>
          </a:xfrm>
        </p:spPr>
        <p:txBody>
          <a:bodyPr>
            <a:normAutofit fontScale="90000"/>
          </a:bodyPr>
          <a:lstStyle/>
          <a:p>
            <a:r>
              <a:rPr lang="it-IT" dirty="0" err="1"/>
              <a:t>Profeni</a:t>
            </a:r>
            <a:r>
              <a:rPr lang="it-IT" dirty="0"/>
              <a:t>: sintesi dei singoli </a:t>
            </a:r>
            <a:r>
              <a:rPr lang="it-IT" dirty="0" err="1"/>
              <a:t>enantiomeri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2130226"/>
            <a:ext cx="8686800" cy="2378894"/>
          </a:xfrm>
        </p:spPr>
        <p:txBody>
          <a:bodyPr>
            <a:normAutofit/>
          </a:bodyPr>
          <a:lstStyle/>
          <a:p>
            <a:r>
              <a:rPr lang="it-IT" dirty="0"/>
              <a:t>Risoluzione classica con </a:t>
            </a:r>
            <a:r>
              <a:rPr lang="it-IT" dirty="0" err="1"/>
              <a:t>cinconidina</a:t>
            </a:r>
            <a:endParaRPr lang="it-IT" dirty="0"/>
          </a:p>
          <a:p>
            <a:r>
              <a:rPr lang="it-IT" dirty="0"/>
              <a:t>Risoluzione cinetica con lipasi</a:t>
            </a:r>
          </a:p>
          <a:p>
            <a:r>
              <a:rPr lang="it-IT" dirty="0"/>
              <a:t>Sintesi asimmetrica</a:t>
            </a:r>
          </a:p>
        </p:txBody>
      </p:sp>
      <p:sp>
        <p:nvSpPr>
          <p:cNvPr id="4" name="Titolo 1"/>
          <p:cNvSpPr txBox="1">
            <a:spLocks/>
          </p:cNvSpPr>
          <p:nvPr/>
        </p:nvSpPr>
        <p:spPr>
          <a:xfrm>
            <a:off x="341312" y="4679032"/>
            <a:ext cx="8839200" cy="838200"/>
          </a:xfrm>
          <a:prstGeom prst="rect">
            <a:avLst/>
          </a:prstGeom>
        </p:spPr>
        <p:txBody>
          <a:bodyPr vert="horz" anchor="ctr"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dirty="0" err="1"/>
              <a:t>Naprossene</a:t>
            </a:r>
            <a:r>
              <a:rPr lang="it-IT" dirty="0"/>
              <a:t> come esempio</a:t>
            </a:r>
          </a:p>
        </p:txBody>
      </p:sp>
    </p:spTree>
    <p:extLst>
      <p:ext uri="{BB962C8B-B14F-4D97-AF65-F5344CB8AC3E}">
        <p14:creationId xmlns:p14="http://schemas.microsoft.com/office/powerpoint/2010/main" val="389184535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Risoluzione con </a:t>
            </a:r>
            <a:r>
              <a:rPr lang="it-IT" dirty="0" err="1"/>
              <a:t>cinconidina</a:t>
            </a:r>
            <a:endParaRPr lang="it-IT" dirty="0"/>
          </a:p>
        </p:txBody>
      </p:sp>
      <p:pic>
        <p:nvPicPr>
          <p:cNvPr id="4" name="Picture 2" descr="ws_18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865"/>
          <a:stretch/>
        </p:blipFill>
        <p:spPr bwMode="auto">
          <a:xfrm>
            <a:off x="1685503" y="2145977"/>
            <a:ext cx="5607050" cy="2307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5762203" y="3928739"/>
            <a:ext cx="11271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1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N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3952453" y="2584127"/>
            <a:ext cx="114300" cy="14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1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H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5641553" y="2114227"/>
            <a:ext cx="698500" cy="17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350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H</a:t>
            </a:r>
            <a:r>
              <a:rPr lang="it-IT" sz="90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C   H</a:t>
            </a:r>
            <a:r>
              <a:rPr lang="it-IT" sz="90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6725816" y="2114227"/>
            <a:ext cx="112712" cy="14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1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H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4193753" y="2793677"/>
            <a:ext cx="496888" cy="38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54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ts val="1138"/>
              </a:lnSpc>
            </a:pPr>
            <a:r>
              <a:rPr lang="it-IT"/>
              <a:t>	</a:t>
            </a: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COOH</a:t>
            </a:r>
          </a:p>
          <a:p>
            <a:pPr>
              <a:lnSpc>
                <a:spcPts val="1863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CH</a:t>
            </a:r>
            <a:r>
              <a:rPr lang="it-IT" sz="900">
                <a:solidFill>
                  <a:srgbClr val="000000"/>
                </a:solidFill>
                <a:latin typeface="Times New Roman" pitchFamily="18" charset="0"/>
              </a:rPr>
              <a:t>3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4733503" y="3074664"/>
            <a:ext cx="71438" cy="25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2000"/>
              </a:lnSpc>
            </a:pPr>
            <a:r>
              <a:rPr lang="it-IT" sz="2200" b="1">
                <a:solidFill>
                  <a:srgbClr val="000000"/>
                </a:solidFill>
                <a:latin typeface="Times New Roman" pitchFamily="18" charset="0"/>
              </a:rPr>
              <a:t>.</a:t>
            </a: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5387553" y="2941314"/>
            <a:ext cx="234950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1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HO</a:t>
            </a: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6008266" y="3222302"/>
            <a:ext cx="112712" cy="144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1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H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6324178" y="2830189"/>
            <a:ext cx="112713" cy="14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1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N</a:t>
            </a: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1691853" y="3431852"/>
            <a:ext cx="5600700" cy="2013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tabLst>
                <a:tab pos="254000" algn="l"/>
                <a:tab pos="482600" algn="l"/>
                <a:tab pos="1016000" algn="l"/>
                <a:tab pos="37719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tabLst>
                <a:tab pos="254000" algn="l"/>
                <a:tab pos="482600" algn="l"/>
                <a:tab pos="1016000" algn="l"/>
                <a:tab pos="37719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tabLst>
                <a:tab pos="254000" algn="l"/>
                <a:tab pos="482600" algn="l"/>
                <a:tab pos="1016000" algn="l"/>
                <a:tab pos="37719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tabLst>
                <a:tab pos="254000" algn="l"/>
                <a:tab pos="482600" algn="l"/>
                <a:tab pos="1016000" algn="l"/>
                <a:tab pos="37719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tabLst>
                <a:tab pos="254000" algn="l"/>
                <a:tab pos="482600" algn="l"/>
                <a:tab pos="1016000" algn="l"/>
                <a:tab pos="37719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54000" algn="l"/>
                <a:tab pos="482600" algn="l"/>
                <a:tab pos="1016000" algn="l"/>
                <a:tab pos="37719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54000" algn="l"/>
                <a:tab pos="482600" algn="l"/>
                <a:tab pos="1016000" algn="l"/>
                <a:tab pos="37719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54000" algn="l"/>
                <a:tab pos="482600" algn="l"/>
                <a:tab pos="1016000" algn="l"/>
                <a:tab pos="37719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54000" algn="l"/>
                <a:tab pos="482600" algn="l"/>
                <a:tab pos="1016000" algn="l"/>
                <a:tab pos="37719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ts val="1338"/>
              </a:lnSpc>
            </a:pPr>
            <a:r>
              <a:rPr lang="it-IT" dirty="0"/>
              <a:t>		</a:t>
            </a:r>
            <a:r>
              <a:rPr lang="it-IT" sz="1200" dirty="0">
                <a:solidFill>
                  <a:srgbClr val="000000"/>
                </a:solidFill>
                <a:latin typeface="Times New Roman" pitchFamily="18" charset="0"/>
              </a:rPr>
              <a:t>H</a:t>
            </a:r>
            <a:r>
              <a:rPr lang="it-IT" sz="900" dirty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it-IT" sz="1200" dirty="0">
                <a:solidFill>
                  <a:srgbClr val="000000"/>
                </a:solidFill>
                <a:latin typeface="Times New Roman" pitchFamily="18" charset="0"/>
              </a:rPr>
              <a:t>CO</a:t>
            </a:r>
          </a:p>
          <a:p>
            <a:pPr>
              <a:lnSpc>
                <a:spcPts val="1000"/>
              </a:lnSpc>
            </a:pPr>
            <a:endParaRPr lang="it-IT" sz="1200" dirty="0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ts val="1663"/>
              </a:lnSpc>
            </a:pPr>
            <a:r>
              <a:rPr lang="it-IT" sz="1200" dirty="0">
                <a:solidFill>
                  <a:srgbClr val="000000"/>
                </a:solidFill>
                <a:latin typeface="Times New Roman" pitchFamily="18" charset="0"/>
              </a:rPr>
              <a:t>			</a:t>
            </a:r>
            <a:r>
              <a:rPr lang="it-IT" sz="1400" b="1" dirty="0">
                <a:solidFill>
                  <a:srgbClr val="000000"/>
                </a:solidFill>
                <a:latin typeface="Times New Roman" pitchFamily="18" charset="0"/>
              </a:rPr>
              <a:t>(S)-(+)-</a:t>
            </a:r>
            <a:r>
              <a:rPr lang="it-IT" sz="1400" b="1" dirty="0" err="1">
                <a:solidFill>
                  <a:srgbClr val="000000"/>
                </a:solidFill>
                <a:latin typeface="Times New Roman" pitchFamily="18" charset="0"/>
              </a:rPr>
              <a:t>Naproxene</a:t>
            </a:r>
            <a:endParaRPr lang="it-IT" sz="1400" b="1" dirty="0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ts val="1000"/>
              </a:lnSpc>
            </a:pPr>
            <a:endParaRPr lang="it-IT" sz="1400" b="1" dirty="0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ts val="1000"/>
              </a:lnSpc>
            </a:pPr>
            <a:endParaRPr lang="it-IT" sz="1400" b="1" dirty="0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ts val="1725"/>
              </a:lnSpc>
            </a:pPr>
            <a:r>
              <a:rPr lang="it-IT" sz="1400" b="1" dirty="0">
                <a:solidFill>
                  <a:srgbClr val="000000"/>
                </a:solidFill>
                <a:latin typeface="Times New Roman" pitchFamily="18" charset="0"/>
              </a:rPr>
              <a:t>				</a:t>
            </a:r>
            <a:r>
              <a:rPr lang="it-IT" sz="1400" b="1" dirty="0" err="1">
                <a:solidFill>
                  <a:srgbClr val="000000"/>
                </a:solidFill>
                <a:latin typeface="Times New Roman" pitchFamily="18" charset="0"/>
              </a:rPr>
              <a:t>Cinconidina</a:t>
            </a:r>
            <a:endParaRPr lang="it-IT" sz="1400" b="1" dirty="0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ts val="1000"/>
              </a:lnSpc>
            </a:pPr>
            <a:endParaRPr lang="it-IT" sz="1400" b="1" dirty="0">
              <a:solidFill>
                <a:srgbClr val="000000"/>
              </a:solidFill>
              <a:latin typeface="Times New Roman" pitchFamily="18" charset="0"/>
            </a:endParaRPr>
          </a:p>
          <a:p>
            <a:pPr algn="just">
              <a:lnSpc>
                <a:spcPts val="1675"/>
              </a:lnSpc>
            </a:pPr>
            <a:r>
              <a:rPr lang="it-IT" sz="1600" dirty="0">
                <a:solidFill>
                  <a:schemeClr val="tx2"/>
                </a:solidFill>
                <a:latin typeface="+mn-lt"/>
              </a:rPr>
              <a:t>Il </a:t>
            </a:r>
            <a:r>
              <a:rPr lang="it-IT" sz="1600" dirty="0" err="1">
                <a:solidFill>
                  <a:schemeClr val="tx2"/>
                </a:solidFill>
                <a:latin typeface="+mn-lt"/>
              </a:rPr>
              <a:t>Naproxene</a:t>
            </a:r>
            <a:r>
              <a:rPr lang="it-IT" sz="1600" dirty="0">
                <a:solidFill>
                  <a:schemeClr val="tx2"/>
                </a:solidFill>
                <a:latin typeface="+mn-lt"/>
              </a:rPr>
              <a:t> è il primo FANS commercializzato come singolo  </a:t>
            </a:r>
            <a:r>
              <a:rPr lang="it-IT" sz="1600" dirty="0" err="1">
                <a:solidFill>
                  <a:schemeClr val="tx2"/>
                </a:solidFill>
                <a:latin typeface="+mn-lt"/>
              </a:rPr>
              <a:t>enantiomero</a:t>
            </a:r>
            <a:r>
              <a:rPr lang="it-IT" sz="1600" dirty="0">
                <a:solidFill>
                  <a:schemeClr val="tx2"/>
                </a:solidFill>
                <a:latin typeface="+mn-lt"/>
              </a:rPr>
              <a:t>.  Ha  un  tempo  di  emivita  lungo (12-15h) rispetto agli altri componenti della classe (2-4h).</a:t>
            </a:r>
          </a:p>
          <a:p>
            <a:pPr algn="just">
              <a:lnSpc>
                <a:spcPts val="1900"/>
              </a:lnSpc>
            </a:pPr>
            <a:r>
              <a:rPr lang="it-IT" sz="1600" dirty="0">
                <a:solidFill>
                  <a:schemeClr val="tx2"/>
                </a:solidFill>
                <a:latin typeface="+mn-lt"/>
              </a:rPr>
              <a:t>L'</a:t>
            </a:r>
            <a:r>
              <a:rPr lang="it-IT" sz="1600" dirty="0" err="1">
                <a:solidFill>
                  <a:schemeClr val="tx2"/>
                </a:solidFill>
                <a:latin typeface="+mn-lt"/>
              </a:rPr>
              <a:t>enantiomero</a:t>
            </a:r>
            <a:r>
              <a:rPr lang="it-IT" sz="1600" dirty="0">
                <a:solidFill>
                  <a:schemeClr val="tx2"/>
                </a:solidFill>
                <a:latin typeface="+mn-lt"/>
              </a:rPr>
              <a:t> (S)-(+) è molto più attivo dell'</a:t>
            </a:r>
            <a:r>
              <a:rPr lang="it-IT" sz="1600" dirty="0" err="1">
                <a:solidFill>
                  <a:schemeClr val="tx2"/>
                </a:solidFill>
                <a:latin typeface="+mn-lt"/>
              </a:rPr>
              <a:t>enantiomero</a:t>
            </a:r>
            <a:r>
              <a:rPr lang="it-IT" sz="1600" dirty="0">
                <a:solidFill>
                  <a:schemeClr val="tx2"/>
                </a:solidFill>
                <a:latin typeface="+mn-lt"/>
              </a:rPr>
              <a:t> (R)-(-).</a:t>
            </a:r>
          </a:p>
        </p:txBody>
      </p:sp>
    </p:spTree>
    <p:extLst>
      <p:ext uri="{BB962C8B-B14F-4D97-AF65-F5344CB8AC3E}">
        <p14:creationId xmlns:p14="http://schemas.microsoft.com/office/powerpoint/2010/main" val="47205432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ttangolo 34"/>
          <p:cNvSpPr/>
          <p:nvPr/>
        </p:nvSpPr>
        <p:spPr>
          <a:xfrm>
            <a:off x="1259632" y="1844824"/>
            <a:ext cx="6552728" cy="38164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Risoluzione cinetica con lipasi</a:t>
            </a:r>
          </a:p>
        </p:txBody>
      </p:sp>
      <p:pic>
        <p:nvPicPr>
          <p:cNvPr id="4" name="Picture 2" descr="ws_18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859"/>
          <a:stretch/>
        </p:blipFill>
        <p:spPr bwMode="auto">
          <a:xfrm>
            <a:off x="1837606" y="2228679"/>
            <a:ext cx="5607050" cy="3149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291631" y="3457748"/>
            <a:ext cx="69850" cy="18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488"/>
              </a:lnSpc>
            </a:pPr>
            <a:r>
              <a:rPr lang="it-IT" sz="1600" b="1">
                <a:solidFill>
                  <a:srgbClr val="000000"/>
                </a:solidFill>
                <a:latin typeface="Times New Roman" pitchFamily="18" charset="0"/>
              </a:rPr>
              <a:t>-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2347194" y="5219873"/>
            <a:ext cx="69850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488"/>
              </a:lnSpc>
            </a:pPr>
            <a:r>
              <a:rPr lang="it-IT" sz="1600" b="1">
                <a:solidFill>
                  <a:srgbClr val="000000"/>
                </a:solidFill>
                <a:latin typeface="Times New Roman" pitchFamily="18" charset="0"/>
              </a:rPr>
              <a:t>-</a:t>
            </a:r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3137769" y="2694161"/>
            <a:ext cx="225425" cy="14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1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CH</a:t>
            </a:r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auto">
          <a:xfrm>
            <a:off x="3398119" y="2498898"/>
            <a:ext cx="690562" cy="50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tabLst>
                <a:tab pos="38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tabLst>
                <a:tab pos="38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tabLst>
                <a:tab pos="38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tabLst>
                <a:tab pos="38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tabLst>
                <a:tab pos="38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38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38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38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381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ts val="1350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CH</a:t>
            </a:r>
            <a:r>
              <a:rPr lang="it-IT" sz="900">
                <a:solidFill>
                  <a:srgbClr val="000000"/>
                </a:solidFill>
                <a:latin typeface="Times New Roman" pitchFamily="18" charset="0"/>
              </a:rPr>
              <a:t>3</a:t>
            </a:r>
          </a:p>
          <a:p>
            <a:pPr>
              <a:lnSpc>
                <a:spcPts val="1000"/>
              </a:lnSpc>
            </a:pPr>
            <a:endParaRPr lang="it-IT" sz="900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ts val="1613"/>
              </a:lnSpc>
            </a:pPr>
            <a:r>
              <a:rPr lang="it-IT" sz="900">
                <a:solidFill>
                  <a:srgbClr val="000000"/>
                </a:solidFill>
                <a:latin typeface="Times New Roman" pitchFamily="18" charset="0"/>
              </a:rPr>
              <a:t>	</a:t>
            </a: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COOCH</a:t>
            </a:r>
            <a:r>
              <a:rPr lang="it-IT" sz="900">
                <a:solidFill>
                  <a:srgbClr val="000000"/>
                </a:solidFill>
                <a:latin typeface="Times New Roman" pitchFamily="18" charset="0"/>
              </a:rPr>
              <a:t>3</a:t>
            </a:r>
          </a:p>
        </p:txBody>
      </p:sp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4158531" y="2746548"/>
            <a:ext cx="1425575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1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Carboxylesterasi NP</a:t>
            </a: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7147794" y="2394123"/>
            <a:ext cx="528637" cy="60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ts val="11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COOH</a:t>
            </a:r>
          </a:p>
          <a:p>
            <a:pPr>
              <a:lnSpc>
                <a:spcPts val="1400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		H</a:t>
            </a:r>
          </a:p>
          <a:p>
            <a:pPr>
              <a:lnSpc>
                <a:spcPts val="22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	CH</a:t>
            </a:r>
            <a:r>
              <a:rPr lang="it-IT" sz="900">
                <a:solidFill>
                  <a:srgbClr val="000000"/>
                </a:solidFill>
                <a:latin typeface="Times New Roman" pitchFamily="18" charset="0"/>
              </a:rPr>
              <a:t>3</a:t>
            </a:r>
          </a:p>
        </p:txBody>
      </p: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4437931" y="3000548"/>
            <a:ext cx="854075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1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Resa: &lt;50%</a:t>
            </a: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1475656" y="3243436"/>
            <a:ext cx="412750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3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H</a:t>
            </a:r>
            <a:r>
              <a:rPr lang="it-IT" sz="90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CO</a:t>
            </a:r>
          </a:p>
        </p:txBody>
      </p:sp>
      <p:sp>
        <p:nvSpPr>
          <p:cNvPr id="24" name="Text Box 22"/>
          <p:cNvSpPr txBox="1">
            <a:spLocks noChangeArrowheads="1"/>
          </p:cNvSpPr>
          <p:nvPr/>
        </p:nvSpPr>
        <p:spPr bwMode="auto">
          <a:xfrm>
            <a:off x="2263056" y="3403773"/>
            <a:ext cx="1133475" cy="18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488"/>
              </a:lnSpc>
            </a:pPr>
            <a:r>
              <a:rPr lang="it-IT" sz="1600" b="1">
                <a:solidFill>
                  <a:srgbClr val="000000"/>
                </a:solidFill>
                <a:latin typeface="Times New Roman" pitchFamily="18" charset="0"/>
              </a:rPr>
              <a:t>+   </a:t>
            </a:r>
            <a:r>
              <a:rPr lang="it-IT" sz="1400" b="1">
                <a:solidFill>
                  <a:srgbClr val="000000"/>
                </a:solidFill>
                <a:latin typeface="Times New Roman" pitchFamily="18" charset="0"/>
              </a:rPr>
              <a:t>Naproxene</a:t>
            </a:r>
          </a:p>
        </p:txBody>
      </p:sp>
      <p:sp>
        <p:nvSpPr>
          <p:cNvPr id="25" name="Text Box 23"/>
          <p:cNvSpPr txBox="1">
            <a:spLocks noChangeArrowheads="1"/>
          </p:cNvSpPr>
          <p:nvPr/>
        </p:nvSpPr>
        <p:spPr bwMode="auto">
          <a:xfrm>
            <a:off x="5419006" y="3243436"/>
            <a:ext cx="412750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3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H</a:t>
            </a:r>
            <a:r>
              <a:rPr lang="it-IT" sz="90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CO</a:t>
            </a:r>
          </a:p>
        </p:txBody>
      </p:sp>
      <p:sp>
        <p:nvSpPr>
          <p:cNvPr id="26" name="Text Box 24"/>
          <p:cNvSpPr txBox="1">
            <a:spLocks noChangeArrowheads="1"/>
          </p:cNvSpPr>
          <p:nvPr/>
        </p:nvSpPr>
        <p:spPr bwMode="auto">
          <a:xfrm>
            <a:off x="6233394" y="3433936"/>
            <a:ext cx="647700" cy="141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113"/>
              </a:lnSpc>
            </a:pPr>
            <a:r>
              <a:rPr lang="it-IT" sz="1200" b="1">
                <a:solidFill>
                  <a:srgbClr val="000000"/>
                </a:solidFill>
                <a:latin typeface="Times New Roman" pitchFamily="18" charset="0"/>
              </a:rPr>
              <a:t>100% e.e.</a:t>
            </a:r>
          </a:p>
        </p:txBody>
      </p:sp>
      <p:sp>
        <p:nvSpPr>
          <p:cNvPr id="27" name="Text Box 25"/>
          <p:cNvSpPr txBox="1">
            <a:spLocks noChangeArrowheads="1"/>
          </p:cNvSpPr>
          <p:nvPr/>
        </p:nvSpPr>
        <p:spPr bwMode="auto">
          <a:xfrm>
            <a:off x="1535981" y="4957936"/>
            <a:ext cx="292100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3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H</a:t>
            </a:r>
            <a:r>
              <a:rPr lang="it-IT" sz="90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1959844" y="4543598"/>
            <a:ext cx="288925" cy="17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3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CH</a:t>
            </a:r>
            <a:r>
              <a:rPr lang="it-IT" sz="900">
                <a:solidFill>
                  <a:srgbClr val="000000"/>
                </a:solidFill>
                <a:latin typeface="Times New Roman" pitchFamily="18" charset="0"/>
              </a:rPr>
              <a:t>3</a:t>
            </a:r>
          </a:p>
        </p:txBody>
      </p:sp>
      <p:sp>
        <p:nvSpPr>
          <p:cNvPr id="29" name="Text Box 27"/>
          <p:cNvSpPr txBox="1">
            <a:spLocks noChangeArrowheads="1"/>
          </p:cNvSpPr>
          <p:nvPr/>
        </p:nvSpPr>
        <p:spPr bwMode="auto">
          <a:xfrm>
            <a:off x="3080619" y="4408661"/>
            <a:ext cx="225425" cy="144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1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CH</a:t>
            </a:r>
          </a:p>
        </p:txBody>
      </p:sp>
      <p:sp>
        <p:nvSpPr>
          <p:cNvPr id="30" name="Text Box 28"/>
          <p:cNvSpPr txBox="1">
            <a:spLocks noChangeArrowheads="1"/>
          </p:cNvSpPr>
          <p:nvPr/>
        </p:nvSpPr>
        <p:spPr bwMode="auto">
          <a:xfrm>
            <a:off x="3339381" y="4213398"/>
            <a:ext cx="2416175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tabLst>
                <a:tab pos="50800" algn="l"/>
                <a:tab pos="1028700" algn="l"/>
                <a:tab pos="21336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tabLst>
                <a:tab pos="50800" algn="l"/>
                <a:tab pos="1028700" algn="l"/>
                <a:tab pos="21336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tabLst>
                <a:tab pos="50800" algn="l"/>
                <a:tab pos="1028700" algn="l"/>
                <a:tab pos="21336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tabLst>
                <a:tab pos="50800" algn="l"/>
                <a:tab pos="1028700" algn="l"/>
                <a:tab pos="21336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tabLst>
                <a:tab pos="50800" algn="l"/>
                <a:tab pos="1028700" algn="l"/>
                <a:tab pos="21336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50800" algn="l"/>
                <a:tab pos="1028700" algn="l"/>
                <a:tab pos="21336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50800" algn="l"/>
                <a:tab pos="1028700" algn="l"/>
                <a:tab pos="21336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50800" algn="l"/>
                <a:tab pos="1028700" algn="l"/>
                <a:tab pos="21336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50800" algn="l"/>
                <a:tab pos="1028700" algn="l"/>
                <a:tab pos="21336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ts val="1338"/>
              </a:lnSpc>
            </a:pPr>
            <a:r>
              <a:rPr lang="pt-BR" sz="1200">
                <a:solidFill>
                  <a:srgbClr val="000000"/>
                </a:solidFill>
                <a:latin typeface="Times New Roman" pitchFamily="18" charset="0"/>
              </a:rPr>
              <a:t>CH</a:t>
            </a:r>
            <a:r>
              <a:rPr lang="pt-BR" sz="900">
                <a:solidFill>
                  <a:srgbClr val="000000"/>
                </a:solidFill>
                <a:latin typeface="Times New Roman" pitchFamily="18" charset="0"/>
              </a:rPr>
              <a:t>3</a:t>
            </a:r>
          </a:p>
          <a:p>
            <a:pPr>
              <a:lnSpc>
                <a:spcPts val="1000"/>
              </a:lnSpc>
            </a:pPr>
            <a:endParaRPr lang="pt-BR" sz="900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ts val="1700"/>
              </a:lnSpc>
            </a:pPr>
            <a:r>
              <a:rPr lang="pt-BR" sz="900">
                <a:solidFill>
                  <a:srgbClr val="000000"/>
                </a:solidFill>
                <a:latin typeface="Times New Roman" pitchFamily="18" charset="0"/>
              </a:rPr>
              <a:t>	</a:t>
            </a:r>
            <a:r>
              <a:rPr lang="pt-BR" sz="1200">
                <a:solidFill>
                  <a:srgbClr val="000000"/>
                </a:solidFill>
                <a:latin typeface="Times New Roman" pitchFamily="18" charset="0"/>
              </a:rPr>
              <a:t>COOCH</a:t>
            </a:r>
            <a:r>
              <a:rPr lang="pt-BR" sz="900">
                <a:solidFill>
                  <a:srgbClr val="000000"/>
                </a:solidFill>
                <a:latin typeface="Times New Roman" pitchFamily="18" charset="0"/>
              </a:rPr>
              <a:t>3 </a:t>
            </a:r>
            <a:r>
              <a:rPr lang="pt-BR" sz="1200">
                <a:solidFill>
                  <a:srgbClr val="000000"/>
                </a:solidFill>
                <a:latin typeface="Times New Roman" pitchFamily="18" charset="0"/>
              </a:rPr>
              <a:t>Carboxylesterasi NP</a:t>
            </a:r>
          </a:p>
          <a:p>
            <a:pPr>
              <a:lnSpc>
                <a:spcPts val="1975"/>
              </a:lnSpc>
            </a:pPr>
            <a:r>
              <a:rPr lang="pt-BR" sz="1200">
                <a:solidFill>
                  <a:srgbClr val="000000"/>
                </a:solidFill>
                <a:latin typeface="Times New Roman" pitchFamily="18" charset="0"/>
              </a:rPr>
              <a:t>		Resa: &lt;50%</a:t>
            </a:r>
          </a:p>
          <a:p>
            <a:pPr>
              <a:lnSpc>
                <a:spcPts val="1288"/>
              </a:lnSpc>
            </a:pPr>
            <a:r>
              <a:rPr lang="pt-BR" sz="1200">
                <a:solidFill>
                  <a:srgbClr val="000000"/>
                </a:solidFill>
                <a:latin typeface="Times New Roman" pitchFamily="18" charset="0"/>
              </a:rPr>
              <a:t>			H</a:t>
            </a:r>
            <a:r>
              <a:rPr lang="pt-BR" sz="90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pt-BR" sz="1200">
                <a:solidFill>
                  <a:srgbClr val="000000"/>
                </a:solidFill>
                <a:latin typeface="Times New Roman" pitchFamily="18" charset="0"/>
              </a:rPr>
              <a:t>C</a:t>
            </a:r>
            <a:endParaRPr lang="it-IT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1" name="Text Box 29"/>
          <p:cNvSpPr txBox="1">
            <a:spLocks noChangeArrowheads="1"/>
          </p:cNvSpPr>
          <p:nvPr/>
        </p:nvSpPr>
        <p:spPr bwMode="auto">
          <a:xfrm>
            <a:off x="5887319" y="4557886"/>
            <a:ext cx="292100" cy="16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350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CH</a:t>
            </a:r>
            <a:r>
              <a:rPr lang="it-IT" sz="900">
                <a:solidFill>
                  <a:srgbClr val="000000"/>
                </a:solidFill>
                <a:latin typeface="Times New Roman" pitchFamily="18" charset="0"/>
              </a:rPr>
              <a:t>3</a:t>
            </a:r>
          </a:p>
        </p:txBody>
      </p:sp>
      <p:sp>
        <p:nvSpPr>
          <p:cNvPr id="32" name="Text Box 30"/>
          <p:cNvSpPr txBox="1">
            <a:spLocks noChangeArrowheads="1"/>
          </p:cNvSpPr>
          <p:nvPr/>
        </p:nvSpPr>
        <p:spPr bwMode="auto">
          <a:xfrm>
            <a:off x="7100169" y="4108623"/>
            <a:ext cx="528637" cy="60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41300" algn="l"/>
                <a:tab pos="304800" algn="l"/>
              </a:tabLs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lnSpc>
                <a:spcPts val="11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COOH</a:t>
            </a:r>
          </a:p>
          <a:p>
            <a:pPr>
              <a:lnSpc>
                <a:spcPts val="1400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		H</a:t>
            </a:r>
          </a:p>
          <a:p>
            <a:pPr>
              <a:lnSpc>
                <a:spcPts val="2238"/>
              </a:lnSpc>
            </a:pPr>
            <a:r>
              <a:rPr lang="it-IT" sz="1200">
                <a:solidFill>
                  <a:srgbClr val="000000"/>
                </a:solidFill>
                <a:latin typeface="Times New Roman" pitchFamily="18" charset="0"/>
              </a:rPr>
              <a:t>	CH</a:t>
            </a:r>
            <a:r>
              <a:rPr lang="it-IT" sz="900">
                <a:solidFill>
                  <a:srgbClr val="000000"/>
                </a:solidFill>
                <a:latin typeface="Times New Roman" pitchFamily="18" charset="0"/>
              </a:rPr>
              <a:t>3</a:t>
            </a:r>
          </a:p>
        </p:txBody>
      </p:sp>
      <p:sp>
        <p:nvSpPr>
          <p:cNvPr id="33" name="Text Box 31"/>
          <p:cNvSpPr txBox="1">
            <a:spLocks noChangeArrowheads="1"/>
          </p:cNvSpPr>
          <p:nvPr/>
        </p:nvSpPr>
        <p:spPr bwMode="auto">
          <a:xfrm>
            <a:off x="2317031" y="5162723"/>
            <a:ext cx="1044575" cy="20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625"/>
              </a:lnSpc>
            </a:pPr>
            <a:r>
              <a:rPr lang="it-IT" sz="1600" b="1">
                <a:solidFill>
                  <a:srgbClr val="000000"/>
                </a:solidFill>
                <a:latin typeface="Times New Roman" pitchFamily="18" charset="0"/>
              </a:rPr>
              <a:t>+  </a:t>
            </a:r>
            <a:r>
              <a:rPr lang="it-IT" sz="1400" b="1">
                <a:solidFill>
                  <a:srgbClr val="000000"/>
                </a:solidFill>
                <a:latin typeface="Times New Roman" pitchFamily="18" charset="0"/>
              </a:rPr>
              <a:t>Ibuprofen</a:t>
            </a:r>
          </a:p>
        </p:txBody>
      </p:sp>
      <p:sp>
        <p:nvSpPr>
          <p:cNvPr id="34" name="Text Box 32"/>
          <p:cNvSpPr txBox="1">
            <a:spLocks noChangeArrowheads="1"/>
          </p:cNvSpPr>
          <p:nvPr/>
        </p:nvSpPr>
        <p:spPr bwMode="auto">
          <a:xfrm>
            <a:off x="6269906" y="5221461"/>
            <a:ext cx="569913" cy="141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>
              <a:lnSpc>
                <a:spcPts val="1113"/>
              </a:lnSpc>
            </a:pPr>
            <a:r>
              <a:rPr lang="it-IT" sz="1200" b="1">
                <a:solidFill>
                  <a:srgbClr val="000000"/>
                </a:solidFill>
                <a:latin typeface="Times New Roman" pitchFamily="18" charset="0"/>
              </a:rPr>
              <a:t>95% e.e.</a:t>
            </a:r>
          </a:p>
        </p:txBody>
      </p:sp>
    </p:spTree>
    <p:extLst>
      <p:ext uri="{BB962C8B-B14F-4D97-AF65-F5344CB8AC3E}">
        <p14:creationId xmlns:p14="http://schemas.microsoft.com/office/powerpoint/2010/main" val="241593027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12776"/>
            <a:ext cx="8001000" cy="5087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/>
              <a:t>Sintesi </a:t>
            </a:r>
            <a:r>
              <a:rPr lang="it-IT" dirty="0" err="1"/>
              <a:t>naprossene</a:t>
            </a:r>
            <a:r>
              <a:rPr lang="it-IT" dirty="0"/>
              <a:t> (racemo)</a:t>
            </a:r>
            <a:endParaRPr lang="it-IT" cap="none" dirty="0"/>
          </a:p>
        </p:txBody>
      </p:sp>
    </p:spTree>
    <p:extLst>
      <p:ext uri="{BB962C8B-B14F-4D97-AF65-F5344CB8AC3E}">
        <p14:creationId xmlns:p14="http://schemas.microsoft.com/office/powerpoint/2010/main" val="256767219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124744"/>
            <a:ext cx="4525046" cy="5733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olo 1"/>
          <p:cNvSpPr txBox="1">
            <a:spLocks/>
          </p:cNvSpPr>
          <p:nvPr/>
        </p:nvSpPr>
        <p:spPr>
          <a:xfrm>
            <a:off x="323528" y="18864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it-IT" dirty="0"/>
              <a:t>Sintesi </a:t>
            </a:r>
            <a:r>
              <a:rPr lang="it-IT" dirty="0" err="1"/>
              <a:t>naprossene</a:t>
            </a:r>
            <a:r>
              <a:rPr lang="it-IT" dirty="0"/>
              <a:t> (racemo)</a:t>
            </a:r>
            <a:endParaRPr lang="it-IT" cap="none" dirty="0"/>
          </a:p>
        </p:txBody>
      </p:sp>
    </p:spTree>
    <p:extLst>
      <p:ext uri="{BB962C8B-B14F-4D97-AF65-F5344CB8AC3E}">
        <p14:creationId xmlns:p14="http://schemas.microsoft.com/office/powerpoint/2010/main" val="340285202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869776"/>
            <a:ext cx="47371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774149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/>
              <a:t>Sintesi ENANTIOSELETTIVA </a:t>
            </a:r>
            <a:r>
              <a:rPr lang="it-IT" dirty="0" err="1"/>
              <a:t>naprossene</a:t>
            </a:r>
            <a:endParaRPr lang="it-IT" cap="none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628800"/>
            <a:ext cx="7560840" cy="48301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896" y="2924944"/>
            <a:ext cx="1224136" cy="434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42367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720" y="332656"/>
            <a:ext cx="4649440" cy="642065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419872" y="3429000"/>
            <a:ext cx="648072" cy="28803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896" y="3356992"/>
            <a:ext cx="504057" cy="21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81708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A. Meccanismo di trasposizione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340768"/>
            <a:ext cx="8229600" cy="5016500"/>
          </a:xfrm>
          <a:prstGeom prst="rect">
            <a:avLst/>
          </a:prstGeom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00200"/>
            <a:ext cx="6692900" cy="359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/>
              <a:t>Sintesi ENANTIOSELETTIVA </a:t>
            </a:r>
            <a:r>
              <a:rPr lang="it-IT" dirty="0" err="1"/>
              <a:t>naprossene</a:t>
            </a:r>
            <a:r>
              <a:rPr lang="it-IT" dirty="0"/>
              <a:t> </a:t>
            </a:r>
            <a:endParaRPr lang="it-IT" cap="none" dirty="0"/>
          </a:p>
        </p:txBody>
      </p:sp>
    </p:spTree>
    <p:extLst>
      <p:ext uri="{BB962C8B-B14F-4D97-AF65-F5344CB8AC3E}">
        <p14:creationId xmlns:p14="http://schemas.microsoft.com/office/powerpoint/2010/main" val="591268506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ketorolac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2564904"/>
            <a:ext cx="8686800" cy="4293096"/>
          </a:xfrm>
        </p:spPr>
        <p:txBody>
          <a:bodyPr>
            <a:normAutofit lnSpcReduction="10000"/>
          </a:bodyPr>
          <a:lstStyle/>
          <a:p>
            <a:pPr algn="just">
              <a:buFont typeface="Monotype Sorts" pitchFamily="2" charset="2"/>
              <a:buChar char="ã"/>
            </a:pPr>
            <a:r>
              <a:rPr lang="it-IT" sz="2800" dirty="0"/>
              <a:t>Derivato </a:t>
            </a:r>
            <a:r>
              <a:rPr lang="it-IT" sz="2800" b="1" dirty="0" err="1"/>
              <a:t>eteroarilpropionico</a:t>
            </a:r>
            <a:r>
              <a:rPr lang="it-IT" sz="2800" dirty="0"/>
              <a:t> ciclizzato</a:t>
            </a:r>
          </a:p>
          <a:p>
            <a:pPr algn="just">
              <a:buFont typeface="Monotype Sorts" pitchFamily="2" charset="2"/>
              <a:buChar char="ã"/>
            </a:pPr>
            <a:r>
              <a:rPr lang="it-IT" sz="2800" dirty="0"/>
              <a:t>E’ indicato solo come </a:t>
            </a:r>
            <a:r>
              <a:rPr lang="it-IT" sz="2800" b="1" dirty="0"/>
              <a:t>analgesico periferico </a:t>
            </a:r>
            <a:r>
              <a:rPr lang="it-IT" sz="2800" dirty="0"/>
              <a:t>per brevi trattamenti</a:t>
            </a:r>
          </a:p>
          <a:p>
            <a:pPr algn="just">
              <a:buFont typeface="Monotype Sorts" pitchFamily="2" charset="2"/>
              <a:buChar char="ã"/>
            </a:pPr>
            <a:r>
              <a:rPr lang="it-IT" sz="2800" dirty="0"/>
              <a:t>Possiede attività </a:t>
            </a:r>
            <a:r>
              <a:rPr lang="it-IT" sz="2800" b="1" dirty="0"/>
              <a:t>antiinfiammatoria</a:t>
            </a:r>
            <a:r>
              <a:rPr lang="it-IT" sz="2800" dirty="0"/>
              <a:t> e </a:t>
            </a:r>
            <a:r>
              <a:rPr lang="it-IT" sz="2800" b="1" dirty="0"/>
              <a:t>antipiretica</a:t>
            </a:r>
          </a:p>
          <a:p>
            <a:pPr algn="just">
              <a:buFont typeface="Monotype Sorts" pitchFamily="2" charset="2"/>
              <a:buChar char="ã"/>
            </a:pPr>
            <a:r>
              <a:rPr lang="it-IT" sz="2800" dirty="0"/>
              <a:t>Metabolizzato a p-</a:t>
            </a:r>
            <a:r>
              <a:rPr lang="it-IT" sz="2800" dirty="0" err="1"/>
              <a:t>idrossi</a:t>
            </a:r>
            <a:r>
              <a:rPr lang="it-IT" sz="2800" dirty="0"/>
              <a:t> derivato e a </a:t>
            </a:r>
            <a:r>
              <a:rPr lang="it-IT" sz="2800" dirty="0" err="1"/>
              <a:t>glucuronidi</a:t>
            </a:r>
            <a:r>
              <a:rPr lang="it-IT" sz="2800" dirty="0"/>
              <a:t> escreti prevalentemente tramite le urine</a:t>
            </a:r>
            <a:endParaRPr lang="it-IT" sz="2800" b="1" dirty="0"/>
          </a:p>
          <a:p>
            <a:pPr marL="0" indent="0" algn="ctr">
              <a:buNone/>
            </a:pPr>
            <a:r>
              <a:rPr lang="it-IT" sz="2800" dirty="0"/>
              <a:t>ATTIVITÀ ANALGESICA PARAGONABILE A QUELLA DEGLI ANALGESICI AD AZIONE CENTRALE</a:t>
            </a:r>
          </a:p>
          <a:p>
            <a:pPr marL="0" indent="0" algn="ctr">
              <a:buNone/>
            </a:pPr>
            <a:r>
              <a:rPr lang="it-IT" sz="2800" dirty="0"/>
              <a:t>(analgesia 15-30 mg equivalgono a 12mg di morfina)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5171552" y="1499266"/>
            <a:ext cx="127265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buSzTx/>
              <a:buFontTx/>
              <a:buNone/>
            </a:pPr>
            <a:r>
              <a:rPr lang="it-IT" sz="2000" b="1" dirty="0" err="1">
                <a:solidFill>
                  <a:schemeClr val="tx2"/>
                </a:solidFill>
              </a:rPr>
              <a:t>Ketorolac</a:t>
            </a:r>
            <a:r>
              <a:rPr lang="it-IT" sz="2000" b="1" dirty="0">
                <a:solidFill>
                  <a:schemeClr val="tx2"/>
                </a:solidFill>
              </a:rPr>
              <a:t> </a:t>
            </a:r>
          </a:p>
          <a:p>
            <a:pPr algn="ctr">
              <a:buSzTx/>
              <a:buFontTx/>
              <a:buNone/>
            </a:pPr>
            <a:r>
              <a:rPr lang="it-IT" sz="2000" i="1" dirty="0">
                <a:solidFill>
                  <a:schemeClr val="tx2"/>
                </a:solidFill>
              </a:rPr>
              <a:t>(</a:t>
            </a:r>
            <a:r>
              <a:rPr lang="it-IT" sz="2000" i="1" dirty="0" err="1">
                <a:solidFill>
                  <a:schemeClr val="tx2"/>
                </a:solidFill>
              </a:rPr>
              <a:t>toradol</a:t>
            </a:r>
            <a:r>
              <a:rPr lang="it-IT" sz="2000" i="1" dirty="0">
                <a:solidFill>
                  <a:schemeClr val="tx2"/>
                </a:solidFill>
              </a:rPr>
              <a:t>)</a:t>
            </a:r>
          </a:p>
        </p:txBody>
      </p:sp>
      <p:graphicFrame>
        <p:nvGraphicFramePr>
          <p:cNvPr id="11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4631460"/>
              </p:ext>
            </p:extLst>
          </p:nvPr>
        </p:nvGraphicFramePr>
        <p:xfrm>
          <a:off x="2289061" y="1340768"/>
          <a:ext cx="2585708" cy="11086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71" name="Document" r:id="rId3" imgW="2200320" imgH="942840" progId="">
                  <p:embed/>
                </p:oleObj>
              </mc:Choice>
              <mc:Fallback>
                <p:oleObj name="Document" r:id="rId3" imgW="2200320" imgH="942840" progId="">
                  <p:embed/>
                  <p:pic>
                    <p:nvPicPr>
                      <p:cNvPr id="0" name="Picture 10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9061" y="1340768"/>
                        <a:ext cx="2585708" cy="11086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7788793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Acidi </a:t>
            </a:r>
            <a:r>
              <a:rPr lang="it-IT" dirty="0" err="1"/>
              <a:t>arilacetici</a:t>
            </a:r>
            <a:endParaRPr lang="it-IT" dirty="0"/>
          </a:p>
        </p:txBody>
      </p:sp>
      <p:graphicFrame>
        <p:nvGraphicFramePr>
          <p:cNvPr id="3" name="Ogget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8389251"/>
              </p:ext>
            </p:extLst>
          </p:nvPr>
        </p:nvGraphicFramePr>
        <p:xfrm>
          <a:off x="5029200" y="1447800"/>
          <a:ext cx="2586038" cy="1931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95" name="Document" r:id="rId3" imgW="2162175" imgH="1619250" progId="">
                  <p:embed/>
                </p:oleObj>
              </mc:Choice>
              <mc:Fallback>
                <p:oleObj name="Document" r:id="rId3" imgW="2162175" imgH="1619250" progId="">
                  <p:embed/>
                  <p:pic>
                    <p:nvPicPr>
                      <p:cNvPr id="0" name="Picture 6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1447800"/>
                        <a:ext cx="2586038" cy="1931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0790026"/>
              </p:ext>
            </p:extLst>
          </p:nvPr>
        </p:nvGraphicFramePr>
        <p:xfrm>
          <a:off x="2209800" y="1371600"/>
          <a:ext cx="1633538" cy="217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96" name="Document" r:id="rId5" imgW="1362075" imgH="1809750" progId="">
                  <p:embed/>
                </p:oleObj>
              </mc:Choice>
              <mc:Fallback>
                <p:oleObj name="Document" r:id="rId5" imgW="1362075" imgH="1809750" progId="">
                  <p:embed/>
                  <p:pic>
                    <p:nvPicPr>
                      <p:cNvPr id="0" name="Picture 6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1371600"/>
                        <a:ext cx="1633538" cy="2171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Group 16"/>
          <p:cNvGrpSpPr>
            <a:grpSpLocks/>
          </p:cNvGrpSpPr>
          <p:nvPr/>
        </p:nvGrpSpPr>
        <p:grpSpPr bwMode="auto">
          <a:xfrm>
            <a:off x="3676378" y="3828852"/>
            <a:ext cx="2260600" cy="2776539"/>
            <a:chOff x="1168" y="1209"/>
            <a:chExt cx="1424" cy="1749"/>
          </a:xfrm>
        </p:grpSpPr>
        <p:graphicFrame>
          <p:nvGraphicFramePr>
            <p:cNvPr id="8" name="Object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342179296"/>
                </p:ext>
              </p:extLst>
            </p:nvPr>
          </p:nvGraphicFramePr>
          <p:xfrm>
            <a:off x="1168" y="1209"/>
            <a:ext cx="1424" cy="13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197" name="Document" r:id="rId7" imgW="2000160" imgH="1943280" progId="">
                    <p:embed/>
                  </p:oleObj>
                </mc:Choice>
                <mc:Fallback>
                  <p:oleObj name="Document" r:id="rId7" imgW="2000160" imgH="1943280" progId="">
                    <p:embed/>
                    <p:pic>
                      <p:nvPicPr>
                        <p:cNvPr id="0" name="Picture 66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68" y="1209"/>
                          <a:ext cx="1424" cy="13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" name="Text Box 13"/>
            <p:cNvSpPr txBox="1">
              <a:spLocks noChangeArrowheads="1"/>
            </p:cNvSpPr>
            <p:nvPr/>
          </p:nvSpPr>
          <p:spPr bwMode="auto">
            <a:xfrm>
              <a:off x="1552" y="2609"/>
              <a:ext cx="843" cy="3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it-IT" sz="1500" b="1" dirty="0" err="1">
                  <a:latin typeface="+mj-lt"/>
                </a:rPr>
                <a:t>Indometacina</a:t>
              </a:r>
              <a:endParaRPr lang="it-IT" sz="1500" b="1" dirty="0">
                <a:latin typeface="+mj-lt"/>
              </a:endParaRPr>
            </a:p>
            <a:p>
              <a:pPr algn="ctr"/>
              <a:r>
                <a:rPr lang="it-IT" sz="1500" b="1" dirty="0">
                  <a:latin typeface="+mj-lt"/>
                </a:rPr>
                <a:t>(</a:t>
              </a:r>
              <a:r>
                <a:rPr lang="it-IT" sz="1500" b="1" dirty="0" err="1">
                  <a:latin typeface="+mj-lt"/>
                </a:rPr>
                <a:t>indocin</a:t>
              </a:r>
              <a:r>
                <a:rPr lang="it-IT" sz="1500" b="1" dirty="0">
                  <a:latin typeface="+mj-lt"/>
                </a:rPr>
                <a:t>)</a:t>
              </a:r>
            </a:p>
          </p:txBody>
        </p:sp>
      </p:grpSp>
      <p:grpSp>
        <p:nvGrpSpPr>
          <p:cNvPr id="10" name="Group 17"/>
          <p:cNvGrpSpPr>
            <a:grpSpLocks/>
          </p:cNvGrpSpPr>
          <p:nvPr/>
        </p:nvGrpSpPr>
        <p:grpSpPr bwMode="auto">
          <a:xfrm>
            <a:off x="6773167" y="3793925"/>
            <a:ext cx="2119313" cy="2811463"/>
            <a:chOff x="2651" y="1083"/>
            <a:chExt cx="1335" cy="1771"/>
          </a:xfrm>
        </p:grpSpPr>
        <p:graphicFrame>
          <p:nvGraphicFramePr>
            <p:cNvPr id="11" name="Object 1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95333214"/>
                </p:ext>
              </p:extLst>
            </p:nvPr>
          </p:nvGraphicFramePr>
          <p:xfrm>
            <a:off x="2651" y="1083"/>
            <a:ext cx="1335" cy="15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198" name="Document" r:id="rId9" imgW="1838160" imgH="2181240" progId="">
                    <p:embed/>
                  </p:oleObj>
                </mc:Choice>
                <mc:Fallback>
                  <p:oleObj name="Document" r:id="rId9" imgW="1838160" imgH="2181240" progId="">
                    <p:embed/>
                    <p:pic>
                      <p:nvPicPr>
                        <p:cNvPr id="0" name="Picture 66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51" y="1083"/>
                          <a:ext cx="1335" cy="1584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" name="Text Box 14"/>
            <p:cNvSpPr txBox="1">
              <a:spLocks noChangeArrowheads="1"/>
            </p:cNvSpPr>
            <p:nvPr/>
          </p:nvSpPr>
          <p:spPr bwMode="auto">
            <a:xfrm>
              <a:off x="3202" y="2505"/>
              <a:ext cx="569" cy="3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/>
              <a:r>
                <a:rPr lang="it-IT" sz="1500" b="1" dirty="0" err="1">
                  <a:latin typeface="+mj-lt"/>
                </a:rPr>
                <a:t>Sulindac</a:t>
              </a:r>
              <a:r>
                <a:rPr lang="it-IT" sz="1500" b="1" dirty="0">
                  <a:latin typeface="+mj-lt"/>
                </a:rPr>
                <a:t> </a:t>
              </a:r>
            </a:p>
            <a:p>
              <a:pPr algn="ctr"/>
              <a:r>
                <a:rPr lang="it-IT" sz="1500" b="1" dirty="0">
                  <a:latin typeface="+mj-lt"/>
                </a:rPr>
                <a:t>(</a:t>
              </a:r>
              <a:r>
                <a:rPr lang="it-IT" sz="1500" b="1" dirty="0" err="1">
                  <a:latin typeface="+mj-lt"/>
                </a:rPr>
                <a:t>clinoril</a:t>
              </a:r>
              <a:r>
                <a:rPr lang="it-IT" sz="1500" b="1" dirty="0">
                  <a:latin typeface="+mj-lt"/>
                </a:rPr>
                <a:t>)</a:t>
              </a:r>
            </a:p>
          </p:txBody>
        </p:sp>
      </p:grpSp>
      <p:graphicFrame>
        <p:nvGraphicFramePr>
          <p:cNvPr id="13" name="Oggetto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6368942"/>
              </p:ext>
            </p:extLst>
          </p:nvPr>
        </p:nvGraphicFramePr>
        <p:xfrm>
          <a:off x="539552" y="4279703"/>
          <a:ext cx="3095625" cy="177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99" name="Document" r:id="rId11" imgW="2581275" imgH="1476375" progId="">
                  <p:embed/>
                </p:oleObj>
              </mc:Choice>
              <mc:Fallback>
                <p:oleObj name="Document" r:id="rId11" imgW="2581275" imgH="1476375" progId="">
                  <p:embed/>
                  <p:pic>
                    <p:nvPicPr>
                      <p:cNvPr id="0" name="Picture 6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4279703"/>
                        <a:ext cx="3095625" cy="1771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98540379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e 6"/>
          <p:cNvSpPr/>
          <p:nvPr/>
        </p:nvSpPr>
        <p:spPr>
          <a:xfrm>
            <a:off x="1907704" y="1574855"/>
            <a:ext cx="432048" cy="479618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1331640" y="2445326"/>
            <a:ext cx="432048" cy="479618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diclofenac</a:t>
            </a:r>
            <a:endParaRPr lang="en-US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3645024"/>
            <a:ext cx="8686800" cy="314017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it-IT" dirty="0"/>
              <a:t>Altre attività:</a:t>
            </a:r>
          </a:p>
          <a:p>
            <a:r>
              <a:rPr lang="it-IT" dirty="0"/>
              <a:t>Inibizione </a:t>
            </a:r>
            <a:r>
              <a:rPr lang="it-IT" dirty="0" err="1"/>
              <a:t>lipoossigenasi</a:t>
            </a:r>
            <a:r>
              <a:rPr lang="it-IT" dirty="0"/>
              <a:t>: ↓leucotrieni</a:t>
            </a:r>
          </a:p>
          <a:p>
            <a:r>
              <a:rPr lang="it-IT" dirty="0"/>
              <a:t> Inibizione del rilascio di </a:t>
            </a:r>
            <a:r>
              <a:rPr lang="it-IT" dirty="0" err="1"/>
              <a:t>ac</a:t>
            </a:r>
            <a:r>
              <a:rPr lang="it-IT" dirty="0"/>
              <a:t>. </a:t>
            </a:r>
            <a:r>
              <a:rPr lang="it-IT" dirty="0" err="1"/>
              <a:t>Arachidonico</a:t>
            </a:r>
            <a:r>
              <a:rPr lang="it-IT" dirty="0"/>
              <a:t> e stimolazione del suo riassorbimento</a:t>
            </a:r>
          </a:p>
          <a:p>
            <a:pPr marL="0" indent="0">
              <a:buNone/>
            </a:pPr>
            <a:r>
              <a:rPr lang="it-IT" dirty="0"/>
              <a:t>Proprietà:</a:t>
            </a:r>
          </a:p>
          <a:p>
            <a:r>
              <a:rPr lang="it-IT" dirty="0"/>
              <a:t>Molto potente (antipiretico, analgesico,  antiinfiammatorio), analgesico 6 volte più potente dell’</a:t>
            </a:r>
            <a:r>
              <a:rPr lang="it-IT" dirty="0" err="1"/>
              <a:t>indometacina</a:t>
            </a:r>
            <a:endParaRPr lang="it-IT" dirty="0"/>
          </a:p>
          <a:p>
            <a:r>
              <a:rPr lang="it-IT" dirty="0"/>
              <a:t>Alte concentrazioni nei liquidi sinoviali </a:t>
            </a:r>
          </a:p>
          <a:p>
            <a:pPr marL="0" indent="0">
              <a:buNone/>
            </a:pPr>
            <a:r>
              <a:rPr lang="it-IT" dirty="0"/>
              <a:t>Uso:</a:t>
            </a:r>
          </a:p>
          <a:p>
            <a:r>
              <a:rPr lang="it-IT" dirty="0"/>
              <a:t>Affezioni muscolo-scheletriche</a:t>
            </a:r>
          </a:p>
          <a:p>
            <a:r>
              <a:rPr lang="it-IT" dirty="0"/>
              <a:t>Emicrania</a:t>
            </a:r>
          </a:p>
          <a:p>
            <a:r>
              <a:rPr lang="it-IT" dirty="0"/>
              <a:t>Artrite gottosa, spondilite anchilosante e osteoartrite moderata o lieve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ttangolo 3"/>
          <p:cNvSpPr/>
          <p:nvPr/>
        </p:nvSpPr>
        <p:spPr>
          <a:xfrm>
            <a:off x="2123728" y="1268760"/>
            <a:ext cx="2643187" cy="9540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2000" b="1" dirty="0" err="1">
                <a:solidFill>
                  <a:schemeClr val="tx2"/>
                </a:solidFill>
              </a:rPr>
              <a:t>Diclofenac</a:t>
            </a:r>
            <a:r>
              <a:rPr lang="it-IT" sz="2000" b="1" dirty="0">
                <a:solidFill>
                  <a:schemeClr val="tx2"/>
                </a:solidFill>
              </a:rPr>
              <a:t>  </a:t>
            </a:r>
          </a:p>
          <a:p>
            <a:pPr algn="ctr">
              <a:defRPr/>
            </a:pPr>
            <a:r>
              <a:rPr lang="it-IT" i="1" dirty="0">
                <a:solidFill>
                  <a:schemeClr val="tx2"/>
                </a:solidFill>
              </a:rPr>
              <a:t>(</a:t>
            </a:r>
            <a:r>
              <a:rPr lang="it-IT" i="1" dirty="0" err="1">
                <a:solidFill>
                  <a:schemeClr val="tx2"/>
                </a:solidFill>
              </a:rPr>
              <a:t>Flector</a:t>
            </a:r>
            <a:r>
              <a:rPr lang="it-IT" i="1" dirty="0">
                <a:solidFill>
                  <a:schemeClr val="tx2"/>
                </a:solidFill>
              </a:rPr>
              <a:t> patch, </a:t>
            </a:r>
          </a:p>
          <a:p>
            <a:pPr algn="ctr">
              <a:defRPr/>
            </a:pPr>
            <a:r>
              <a:rPr lang="it-IT" i="1" dirty="0" err="1">
                <a:solidFill>
                  <a:schemeClr val="tx2"/>
                </a:solidFill>
              </a:rPr>
              <a:t>Voltaren</a:t>
            </a:r>
            <a:r>
              <a:rPr lang="it-IT" i="1" dirty="0">
                <a:solidFill>
                  <a:schemeClr val="tx2"/>
                </a:solidFill>
              </a:rPr>
              <a:t>)</a:t>
            </a:r>
          </a:p>
        </p:txBody>
      </p:sp>
      <p:graphicFrame>
        <p:nvGraphicFramePr>
          <p:cNvPr id="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6050218"/>
              </p:ext>
            </p:extLst>
          </p:nvPr>
        </p:nvGraphicFramePr>
        <p:xfrm>
          <a:off x="404944" y="1268760"/>
          <a:ext cx="2035175" cy="1522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18" name="CS ChemDraw Drawing" r:id="rId3" imgW="1320800" imgH="977900" progId="">
                  <p:embed/>
                </p:oleObj>
              </mc:Choice>
              <mc:Fallback>
                <p:oleObj name="CS ChemDraw Drawing" r:id="rId3" imgW="1320800" imgH="977900" progId="">
                  <p:embed/>
                  <p:pic>
                    <p:nvPicPr>
                      <p:cNvPr id="0" name="Picture 1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944" y="1268760"/>
                        <a:ext cx="2035175" cy="15224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ttangolo 22"/>
          <p:cNvSpPr>
            <a:spLocks noChangeArrowheads="1"/>
          </p:cNvSpPr>
          <p:nvPr/>
        </p:nvSpPr>
        <p:spPr bwMode="auto">
          <a:xfrm>
            <a:off x="4572000" y="1574855"/>
            <a:ext cx="4643438" cy="95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2000" b="1" dirty="0">
                <a:solidFill>
                  <a:schemeClr val="tx2"/>
                </a:solidFill>
              </a:rPr>
              <a:t>Acido </a:t>
            </a:r>
            <a:r>
              <a:rPr lang="it-IT" sz="2000" b="1" dirty="0" err="1">
                <a:solidFill>
                  <a:schemeClr val="tx2"/>
                </a:solidFill>
              </a:rPr>
              <a:t>arilacetico</a:t>
            </a:r>
            <a:endParaRPr lang="it-IT" sz="2000" b="1" dirty="0">
              <a:solidFill>
                <a:schemeClr val="tx2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it-IT" sz="2000" b="1" dirty="0">
                <a:solidFill>
                  <a:schemeClr val="tx2"/>
                </a:solidFill>
              </a:rPr>
              <a:t>Omologo superiore degli acidi </a:t>
            </a:r>
            <a:r>
              <a:rPr lang="it-IT" sz="2000" b="1" dirty="0" err="1">
                <a:solidFill>
                  <a:schemeClr val="tx2"/>
                </a:solidFill>
              </a:rPr>
              <a:t>fenamici</a:t>
            </a:r>
            <a:r>
              <a:rPr lang="it-IT" sz="2000" b="1" dirty="0">
                <a:solidFill>
                  <a:schemeClr val="tx2"/>
                </a:solidFill>
              </a:rPr>
              <a:t> </a:t>
            </a:r>
            <a:endParaRPr lang="it-IT" sz="2000" dirty="0">
              <a:solidFill>
                <a:schemeClr val="tx2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1835696" y="2822125"/>
            <a:ext cx="7056784" cy="82289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it-IT" sz="1600" dirty="0"/>
          </a:p>
          <a:p>
            <a:pPr algn="just"/>
            <a:r>
              <a:rPr lang="it-IT" sz="1600" dirty="0"/>
              <a:t>La presenza dei due atomi di Cl forzano l’anello che li contiene fuori dal piano della porzione </a:t>
            </a:r>
            <a:r>
              <a:rPr lang="it-IT" sz="1600" dirty="0" err="1"/>
              <a:t>fenilacetica</a:t>
            </a:r>
            <a:endParaRPr lang="it-IT" sz="1600" dirty="0"/>
          </a:p>
          <a:p>
            <a:pPr algn="just"/>
            <a:r>
              <a:rPr lang="it-IT" sz="1600"/>
              <a:t>Distorsione </a:t>
            </a:r>
            <a:r>
              <a:rPr lang="it-IT" sz="1600" dirty="0"/>
              <a:t>importante per l’interazione con COX</a:t>
            </a:r>
          </a:p>
          <a:p>
            <a:pPr algn="just"/>
            <a:endParaRPr lang="it-IT" sz="1600" dirty="0"/>
          </a:p>
        </p:txBody>
      </p:sp>
    </p:spTree>
    <p:extLst>
      <p:ext uri="{BB962C8B-B14F-4D97-AF65-F5344CB8AC3E}">
        <p14:creationId xmlns:p14="http://schemas.microsoft.com/office/powerpoint/2010/main" val="358452032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Diclofenac</a:t>
            </a:r>
            <a:r>
              <a:rPr lang="it-IT" dirty="0"/>
              <a:t>: sintesi</a:t>
            </a:r>
            <a:endParaRPr lang="en-US" dirty="0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84784"/>
            <a:ext cx="8323263" cy="496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996599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gget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4301421"/>
              </p:ext>
            </p:extLst>
          </p:nvPr>
        </p:nvGraphicFramePr>
        <p:xfrm>
          <a:off x="827584" y="1700808"/>
          <a:ext cx="7906738" cy="33843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96" name="CS ChemDraw Drawing" r:id="rId3" imgW="7366000" imgH="3149600" progId="">
                  <p:embed/>
                </p:oleObj>
              </mc:Choice>
              <mc:Fallback>
                <p:oleObj name="CS ChemDraw Drawing" r:id="rId3" imgW="7366000" imgH="3149600" progId="">
                  <p:embed/>
                  <p:pic>
                    <p:nvPicPr>
                      <p:cNvPr id="0" name="Picture 1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1700808"/>
                        <a:ext cx="7906738" cy="3384376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753097" y="170080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b</a:t>
            </a:r>
            <a:endParaRPr lang="en-US" dirty="0"/>
          </a:p>
        </p:txBody>
      </p:sp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Diclofenac</a:t>
            </a:r>
            <a:r>
              <a:rPr lang="it-IT" dirty="0"/>
              <a:t>: sintesi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917707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554163"/>
            <a:ext cx="2683024" cy="650702"/>
          </a:xfrm>
        </p:spPr>
        <p:txBody>
          <a:bodyPr/>
          <a:lstStyle/>
          <a:p>
            <a:pPr marL="0" indent="0">
              <a:buNone/>
            </a:pPr>
            <a:r>
              <a:rPr lang="it-IT" dirty="0"/>
              <a:t>Wolff-</a:t>
            </a:r>
            <a:r>
              <a:rPr lang="it-IT" dirty="0" err="1"/>
              <a:t>Kishner</a:t>
            </a:r>
            <a:endParaRPr lang="en-US" dirty="0"/>
          </a:p>
        </p:txBody>
      </p:sp>
      <p:pic>
        <p:nvPicPr>
          <p:cNvPr id="24578" name="Picture 2" descr="C:\Users\asus\Pictures\FANS_Wolff_Kishner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06" r="29596"/>
          <a:stretch/>
        </p:blipFill>
        <p:spPr bwMode="auto">
          <a:xfrm rot="5400000">
            <a:off x="3288912" y="-560783"/>
            <a:ext cx="2675649" cy="8750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3095627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3357563" y="2650814"/>
            <a:ext cx="2928937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it-IT" sz="2000" b="1" dirty="0" err="1">
                <a:solidFill>
                  <a:schemeClr val="tx2"/>
                </a:solidFill>
                <a:latin typeface="+mn-lt"/>
              </a:rPr>
              <a:t>Etodolac</a:t>
            </a:r>
            <a:r>
              <a:rPr lang="it-IT" sz="2000" b="1" dirty="0">
                <a:solidFill>
                  <a:schemeClr val="tx2"/>
                </a:solidFill>
                <a:latin typeface="+mn-lt"/>
              </a:rPr>
              <a:t> </a:t>
            </a:r>
            <a:r>
              <a:rPr lang="it-IT" i="1" dirty="0">
                <a:solidFill>
                  <a:schemeClr val="tx2"/>
                </a:solidFill>
                <a:latin typeface="+mn-lt"/>
              </a:rPr>
              <a:t>(</a:t>
            </a:r>
            <a:r>
              <a:rPr lang="it-IT" i="1" dirty="0" err="1">
                <a:solidFill>
                  <a:schemeClr val="tx2"/>
                </a:solidFill>
                <a:latin typeface="+mn-lt"/>
              </a:rPr>
              <a:t>Lodine</a:t>
            </a:r>
            <a:r>
              <a:rPr lang="it-IT" i="1" dirty="0">
                <a:solidFill>
                  <a:schemeClr val="tx2"/>
                </a:solidFill>
                <a:latin typeface="+mn-lt"/>
              </a:rPr>
              <a:t>)</a:t>
            </a:r>
          </a:p>
        </p:txBody>
      </p:sp>
      <p:graphicFrame>
        <p:nvGraphicFramePr>
          <p:cNvPr id="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7914017"/>
              </p:ext>
            </p:extLst>
          </p:nvPr>
        </p:nvGraphicFramePr>
        <p:xfrm>
          <a:off x="3286125" y="1258576"/>
          <a:ext cx="2297113" cy="1357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793" name="CS ChemDraw Drawing" r:id="rId3" imgW="1930400" imgH="1155700" progId="">
                  <p:embed/>
                </p:oleObj>
              </mc:Choice>
              <mc:Fallback>
                <p:oleObj name="CS ChemDraw Drawing" r:id="rId3" imgW="1930400" imgH="1155700" progId="">
                  <p:embed/>
                  <p:pic>
                    <p:nvPicPr>
                      <p:cNvPr id="0" name="Picture 1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6125" y="1258576"/>
                        <a:ext cx="2297113" cy="1357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itolo 16"/>
          <p:cNvSpPr>
            <a:spLocks noGrp="1"/>
          </p:cNvSpPr>
          <p:nvPr>
            <p:ph type="title"/>
          </p:nvPr>
        </p:nvSpPr>
        <p:spPr>
          <a:xfrm>
            <a:off x="301752" y="188640"/>
            <a:ext cx="8686800" cy="841248"/>
          </a:xfrm>
        </p:spPr>
        <p:txBody>
          <a:bodyPr/>
          <a:lstStyle/>
          <a:p>
            <a:r>
              <a:rPr lang="it-IT" dirty="0" err="1"/>
              <a:t>EtoDOLac</a:t>
            </a:r>
            <a:endParaRPr lang="en-US" dirty="0"/>
          </a:p>
        </p:txBody>
      </p:sp>
      <p:sp>
        <p:nvSpPr>
          <p:cNvPr id="15" name="Segnaposto contenuto 14"/>
          <p:cNvSpPr>
            <a:spLocks noGrp="1"/>
          </p:cNvSpPr>
          <p:nvPr>
            <p:ph idx="4294967295"/>
          </p:nvPr>
        </p:nvSpPr>
        <p:spPr>
          <a:xfrm>
            <a:off x="681038" y="3249613"/>
            <a:ext cx="8462962" cy="4330700"/>
          </a:xfrm>
        </p:spPr>
        <p:txBody>
          <a:bodyPr>
            <a:normAutofit/>
          </a:bodyPr>
          <a:lstStyle/>
          <a:p>
            <a:r>
              <a:rPr lang="it-IT" sz="2400" dirty="0"/>
              <a:t>Acido </a:t>
            </a:r>
            <a:r>
              <a:rPr lang="it-IT" sz="2400" dirty="0" err="1"/>
              <a:t>pirancarbossilico</a:t>
            </a:r>
            <a:endParaRPr lang="it-IT" sz="2400" dirty="0"/>
          </a:p>
          <a:p>
            <a:r>
              <a:rPr lang="it-IT" sz="2400" dirty="0"/>
              <a:t>Commercializzato come racemo  (</a:t>
            </a:r>
            <a:r>
              <a:rPr lang="it-IT" sz="2400" dirty="0" err="1"/>
              <a:t>eutomero</a:t>
            </a:r>
            <a:r>
              <a:rPr lang="it-IT" sz="2400" dirty="0"/>
              <a:t>: S)</a:t>
            </a:r>
          </a:p>
          <a:p>
            <a:r>
              <a:rPr lang="it-IT" sz="2400" dirty="0"/>
              <a:t>Antiinfiammatorio 50 volte più attivo dell’aspirina e circa 3 volte più attivo del </a:t>
            </a:r>
            <a:r>
              <a:rPr lang="it-IT" sz="2400" dirty="0" err="1"/>
              <a:t>sulindac</a:t>
            </a:r>
            <a:endParaRPr lang="it-IT" sz="2400" dirty="0"/>
          </a:p>
          <a:p>
            <a:pPr algn="just"/>
            <a:r>
              <a:rPr lang="it-IT" sz="2400" dirty="0"/>
              <a:t>Selettività: Inibizione della sintesi delle PG nei </a:t>
            </a:r>
            <a:r>
              <a:rPr lang="it-IT" sz="2400" dirty="0" err="1"/>
              <a:t>sinoviociti</a:t>
            </a:r>
            <a:r>
              <a:rPr lang="it-IT" sz="2400" dirty="0"/>
              <a:t> e condrociti reumatoidi maggiore che a livello gastrico, quindi presenta una minore incidenza di disturbi gastrointestinali</a:t>
            </a:r>
          </a:p>
        </p:txBody>
      </p:sp>
    </p:spTree>
    <p:extLst>
      <p:ext uri="{BB962C8B-B14F-4D97-AF65-F5344CB8AC3E}">
        <p14:creationId xmlns:p14="http://schemas.microsoft.com/office/powerpoint/2010/main" val="2182138283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652120" y="2348880"/>
            <a:ext cx="2664296" cy="2304256"/>
          </a:xfrm>
          <a:prstGeom prst="rect">
            <a:avLst/>
          </a:prstGeom>
          <a:solidFill>
            <a:srgbClr val="21FF06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1752" y="188640"/>
            <a:ext cx="8686800" cy="841248"/>
          </a:xfrm>
        </p:spPr>
        <p:txBody>
          <a:bodyPr/>
          <a:lstStyle/>
          <a:p>
            <a:r>
              <a:rPr lang="it-IT" dirty="0"/>
              <a:t>ETODOLAC: SINTESI</a:t>
            </a:r>
          </a:p>
        </p:txBody>
      </p:sp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066800"/>
            <a:ext cx="5399336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2514600"/>
            <a:ext cx="2447544" cy="1885950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6781800" y="4343400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3962400" y="3124200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2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91680" y="2996952"/>
            <a:ext cx="77457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 err="1"/>
              <a:t>Indolica</a:t>
            </a:r>
            <a:r>
              <a:rPr lang="en-US" sz="1050" b="1" dirty="0"/>
              <a:t> di</a:t>
            </a:r>
          </a:p>
          <a:p>
            <a:r>
              <a:rPr lang="en-US" sz="1050" b="1" dirty="0"/>
              <a:t>Fischer</a:t>
            </a:r>
          </a:p>
        </p:txBody>
      </p:sp>
    </p:spTree>
    <p:extLst>
      <p:ext uri="{BB962C8B-B14F-4D97-AF65-F5344CB8AC3E}">
        <p14:creationId xmlns:p14="http://schemas.microsoft.com/office/powerpoint/2010/main" val="280885296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>
            <a:off x="2586012" y="2596902"/>
            <a:ext cx="364217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2000" b="1" dirty="0" err="1">
                <a:solidFill>
                  <a:schemeClr val="tx2"/>
                </a:solidFill>
                <a:latin typeface="+mn-lt"/>
              </a:rPr>
              <a:t>Nabumetone</a:t>
            </a:r>
            <a:endParaRPr lang="it-IT" sz="2000" b="1" dirty="0">
              <a:solidFill>
                <a:schemeClr val="tx2"/>
              </a:solidFill>
              <a:latin typeface="+mn-lt"/>
            </a:endParaRPr>
          </a:p>
          <a:p>
            <a:pPr algn="ctr">
              <a:defRPr/>
            </a:pPr>
            <a:r>
              <a:rPr lang="it-IT" i="1" dirty="0">
                <a:solidFill>
                  <a:schemeClr val="tx2"/>
                </a:solidFill>
                <a:latin typeface="+mn-lt"/>
              </a:rPr>
              <a:t>(</a:t>
            </a:r>
            <a:r>
              <a:rPr lang="it-IT" i="1" dirty="0" err="1">
                <a:solidFill>
                  <a:schemeClr val="tx2"/>
                </a:solidFill>
                <a:latin typeface="+mn-lt"/>
              </a:rPr>
              <a:t>Relifex</a:t>
            </a:r>
            <a:r>
              <a:rPr lang="it-IT" i="1" dirty="0">
                <a:solidFill>
                  <a:schemeClr val="tx2"/>
                </a:solidFill>
                <a:latin typeface="+mn-lt"/>
              </a:rPr>
              <a:t>, </a:t>
            </a:r>
            <a:r>
              <a:rPr lang="it-IT" i="1" dirty="0" err="1">
                <a:solidFill>
                  <a:schemeClr val="tx2"/>
                </a:solidFill>
                <a:latin typeface="+mn-lt"/>
              </a:rPr>
              <a:t>Artaxan</a:t>
            </a:r>
            <a:r>
              <a:rPr lang="it-IT" i="1" dirty="0">
                <a:solidFill>
                  <a:schemeClr val="tx2"/>
                </a:solidFill>
                <a:latin typeface="+mn-lt"/>
              </a:rPr>
              <a:t>, </a:t>
            </a:r>
            <a:r>
              <a:rPr lang="it-IT" i="1" dirty="0" err="1">
                <a:solidFill>
                  <a:schemeClr val="tx2"/>
                </a:solidFill>
                <a:latin typeface="+mn-lt"/>
              </a:rPr>
              <a:t>Nabuser</a:t>
            </a:r>
            <a:r>
              <a:rPr lang="it-IT" i="1" dirty="0">
                <a:solidFill>
                  <a:schemeClr val="tx2"/>
                </a:solidFill>
                <a:latin typeface="+mn-lt"/>
              </a:rPr>
              <a:t>)</a:t>
            </a:r>
          </a:p>
        </p:txBody>
      </p:sp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9660025"/>
              </p:ext>
            </p:extLst>
          </p:nvPr>
        </p:nvGraphicFramePr>
        <p:xfrm>
          <a:off x="2915816" y="1484784"/>
          <a:ext cx="2890838" cy="1090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16" name="CS ChemDraw Drawing" r:id="rId3" imgW="2438400" imgH="927100" progId="">
                  <p:embed/>
                </p:oleObj>
              </mc:Choice>
              <mc:Fallback>
                <p:oleObj name="CS ChemDraw Drawing" r:id="rId3" imgW="2438400" imgH="927100" progId="">
                  <p:embed/>
                  <p:pic>
                    <p:nvPicPr>
                      <p:cNvPr id="0" name="Picture 10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5816" y="1484784"/>
                        <a:ext cx="2890838" cy="1090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itolo 16"/>
          <p:cNvSpPr>
            <a:spLocks noGrp="1"/>
          </p:cNvSpPr>
          <p:nvPr>
            <p:ph type="title"/>
          </p:nvPr>
        </p:nvSpPr>
        <p:spPr>
          <a:xfrm>
            <a:off x="301752" y="188640"/>
            <a:ext cx="8686800" cy="841248"/>
          </a:xfrm>
        </p:spPr>
        <p:txBody>
          <a:bodyPr/>
          <a:lstStyle/>
          <a:p>
            <a:r>
              <a:rPr lang="it-IT" dirty="0" err="1"/>
              <a:t>nabumetone</a:t>
            </a:r>
            <a:endParaRPr lang="en-US" dirty="0"/>
          </a:p>
        </p:txBody>
      </p:sp>
      <p:sp>
        <p:nvSpPr>
          <p:cNvPr id="16" name="Segnaposto contenuto 14"/>
          <p:cNvSpPr txBox="1">
            <a:spLocks/>
          </p:cNvSpPr>
          <p:nvPr/>
        </p:nvSpPr>
        <p:spPr>
          <a:xfrm>
            <a:off x="323528" y="3465983"/>
            <a:ext cx="8568952" cy="2843337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2400" dirty="0" err="1"/>
              <a:t>Profarmaco</a:t>
            </a:r>
            <a:r>
              <a:rPr lang="it-IT" sz="2400" dirty="0"/>
              <a:t> non acido</a:t>
            </a:r>
          </a:p>
          <a:p>
            <a:r>
              <a:rPr lang="it-IT" sz="2400" dirty="0"/>
              <a:t>Il </a:t>
            </a:r>
            <a:r>
              <a:rPr lang="it-IT" sz="2400" dirty="0" err="1"/>
              <a:t>nabumetone</a:t>
            </a:r>
            <a:r>
              <a:rPr lang="it-IT" sz="2400" dirty="0"/>
              <a:t> non essendo acido non produce danno primario significativo</a:t>
            </a:r>
          </a:p>
          <a:p>
            <a:r>
              <a:rPr lang="it-IT" sz="2400" dirty="0"/>
              <a:t>Ottimo profilo attività/effetti collaterali</a:t>
            </a:r>
          </a:p>
          <a:p>
            <a:r>
              <a:rPr lang="it-IT" sz="2400" dirty="0"/>
              <a:t>Una volta assorbito il farmaco è metabolizzato in acido 6-metossi naftalen-2-acetico (6MNA)</a:t>
            </a:r>
          </a:p>
        </p:txBody>
      </p:sp>
    </p:spTree>
    <p:extLst>
      <p:ext uri="{BB962C8B-B14F-4D97-AF65-F5344CB8AC3E}">
        <p14:creationId xmlns:p14="http://schemas.microsoft.com/office/powerpoint/2010/main" val="223137694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olo 16"/>
          <p:cNvSpPr>
            <a:spLocks noGrp="1"/>
          </p:cNvSpPr>
          <p:nvPr>
            <p:ph type="title"/>
          </p:nvPr>
        </p:nvSpPr>
        <p:spPr>
          <a:xfrm>
            <a:off x="301752" y="188640"/>
            <a:ext cx="8686800" cy="841248"/>
          </a:xfrm>
        </p:spPr>
        <p:txBody>
          <a:bodyPr/>
          <a:lstStyle/>
          <a:p>
            <a:r>
              <a:rPr lang="it-IT" dirty="0" err="1"/>
              <a:t>nabumetone</a:t>
            </a:r>
            <a:endParaRPr lang="en-US" dirty="0"/>
          </a:p>
        </p:txBody>
      </p:sp>
      <p:graphicFrame>
        <p:nvGraphicFramePr>
          <p:cNvPr id="6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3068336"/>
              </p:ext>
            </p:extLst>
          </p:nvPr>
        </p:nvGraphicFramePr>
        <p:xfrm>
          <a:off x="304800" y="3398217"/>
          <a:ext cx="2838450" cy="112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84" name="Document" r:id="rId3" imgW="2581200" imgH="1019160" progId="">
                  <p:embed/>
                </p:oleObj>
              </mc:Choice>
              <mc:Fallback>
                <p:oleObj name="Document" r:id="rId3" imgW="2581200" imgH="1019160" progId="">
                  <p:embed/>
                  <p:pic>
                    <p:nvPicPr>
                      <p:cNvPr id="0" name="Picture 4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3398217"/>
                        <a:ext cx="2838450" cy="1120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40"/>
          <p:cNvSpPr txBox="1">
            <a:spLocks noChangeArrowheads="1"/>
          </p:cNvSpPr>
          <p:nvPr/>
        </p:nvSpPr>
        <p:spPr bwMode="auto">
          <a:xfrm>
            <a:off x="625818" y="4502601"/>
            <a:ext cx="158363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buSzTx/>
              <a:buFontTx/>
              <a:buNone/>
            </a:pPr>
            <a:r>
              <a:rPr lang="it-IT" dirty="0">
                <a:solidFill>
                  <a:schemeClr val="tx2"/>
                </a:solidFill>
              </a:rPr>
              <a:t>NABUMETONE</a:t>
            </a:r>
          </a:p>
        </p:txBody>
      </p:sp>
      <p:grpSp>
        <p:nvGrpSpPr>
          <p:cNvPr id="8" name="Group 54"/>
          <p:cNvGrpSpPr>
            <a:grpSpLocks/>
          </p:cNvGrpSpPr>
          <p:nvPr/>
        </p:nvGrpSpPr>
        <p:grpSpPr bwMode="auto">
          <a:xfrm>
            <a:off x="6248400" y="1547192"/>
            <a:ext cx="2438400" cy="1371600"/>
            <a:chOff x="3936" y="624"/>
            <a:chExt cx="1536" cy="864"/>
          </a:xfrm>
        </p:grpSpPr>
        <p:sp>
          <p:nvSpPr>
            <p:cNvPr id="11" name="Line 38"/>
            <p:cNvSpPr>
              <a:spLocks noChangeShapeType="1"/>
            </p:cNvSpPr>
            <p:nvPr/>
          </p:nvSpPr>
          <p:spPr bwMode="auto">
            <a:xfrm>
              <a:off x="3936" y="816"/>
              <a:ext cx="5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2" name="AutoShape 39"/>
            <p:cNvSpPr>
              <a:spLocks noChangeArrowheads="1"/>
            </p:cNvSpPr>
            <p:nvPr/>
          </p:nvSpPr>
          <p:spPr bwMode="auto">
            <a:xfrm flipV="1">
              <a:off x="5232" y="768"/>
              <a:ext cx="240" cy="720"/>
            </a:xfrm>
            <a:prstGeom prst="curvedLeftArrow">
              <a:avLst>
                <a:gd name="adj1" fmla="val 1778"/>
                <a:gd name="adj2" fmla="val 60722"/>
                <a:gd name="adj3" fmla="val 32912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3" name="Oval 43"/>
            <p:cNvSpPr>
              <a:spLocks noChangeArrowheads="1"/>
            </p:cNvSpPr>
            <p:nvPr/>
          </p:nvSpPr>
          <p:spPr bwMode="auto">
            <a:xfrm>
              <a:off x="4560" y="624"/>
              <a:ext cx="720" cy="288"/>
            </a:xfrm>
            <a:prstGeom prst="ellipse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1200" b="1"/>
                <a:t>glucuronide</a:t>
              </a:r>
            </a:p>
          </p:txBody>
        </p:sp>
      </p:grpSp>
      <p:grpSp>
        <p:nvGrpSpPr>
          <p:cNvPr id="14" name="Group 56"/>
          <p:cNvGrpSpPr>
            <a:grpSpLocks/>
          </p:cNvGrpSpPr>
          <p:nvPr/>
        </p:nvGrpSpPr>
        <p:grpSpPr bwMode="auto">
          <a:xfrm>
            <a:off x="3276600" y="5381600"/>
            <a:ext cx="5024438" cy="1355725"/>
            <a:chOff x="2064" y="3120"/>
            <a:chExt cx="3165" cy="854"/>
          </a:xfrm>
        </p:grpSpPr>
        <p:sp>
          <p:nvSpPr>
            <p:cNvPr id="15" name="AutoShape 42"/>
            <p:cNvSpPr>
              <a:spLocks noChangeArrowheads="1"/>
            </p:cNvSpPr>
            <p:nvPr/>
          </p:nvSpPr>
          <p:spPr bwMode="auto">
            <a:xfrm>
              <a:off x="4029" y="3379"/>
              <a:ext cx="1200" cy="336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b="1"/>
                <a:t>Metabolita attivo</a:t>
              </a:r>
            </a:p>
          </p:txBody>
        </p:sp>
        <p:sp>
          <p:nvSpPr>
            <p:cNvPr id="18" name="Oval 49"/>
            <p:cNvSpPr>
              <a:spLocks noChangeArrowheads="1"/>
            </p:cNvSpPr>
            <p:nvPr/>
          </p:nvSpPr>
          <p:spPr bwMode="auto">
            <a:xfrm>
              <a:off x="2064" y="3120"/>
              <a:ext cx="1728" cy="854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19" name="Group 55"/>
          <p:cNvGrpSpPr>
            <a:grpSpLocks/>
          </p:cNvGrpSpPr>
          <p:nvPr/>
        </p:nvGrpSpPr>
        <p:grpSpPr bwMode="auto">
          <a:xfrm>
            <a:off x="2133600" y="4725144"/>
            <a:ext cx="3678238" cy="2012950"/>
            <a:chOff x="1344" y="2736"/>
            <a:chExt cx="2317" cy="1268"/>
          </a:xfrm>
        </p:grpSpPr>
        <p:sp>
          <p:nvSpPr>
            <p:cNvPr id="20" name="Line 35"/>
            <p:cNvSpPr>
              <a:spLocks noChangeShapeType="1"/>
            </p:cNvSpPr>
            <p:nvPr/>
          </p:nvSpPr>
          <p:spPr bwMode="auto">
            <a:xfrm rot="-539955">
              <a:off x="1344" y="2736"/>
              <a:ext cx="672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aphicFrame>
          <p:nvGraphicFramePr>
            <p:cNvPr id="21" name="Object 29"/>
            <p:cNvGraphicFramePr>
              <a:graphicFrameLocks noChangeAspect="1"/>
            </p:cNvGraphicFramePr>
            <p:nvPr/>
          </p:nvGraphicFramePr>
          <p:xfrm>
            <a:off x="2064" y="3216"/>
            <a:ext cx="1597" cy="5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785" name="Document" r:id="rId5" imgW="2305080" imgH="762120" progId="">
                    <p:embed/>
                  </p:oleObj>
                </mc:Choice>
                <mc:Fallback>
                  <p:oleObj name="Document" r:id="rId5" imgW="2305080" imgH="762120" progId="">
                    <p:embed/>
                    <p:pic>
                      <p:nvPicPr>
                        <p:cNvPr id="0" name="Picture 45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64" y="3216"/>
                          <a:ext cx="1597" cy="52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" name="Text Box 50"/>
            <p:cNvSpPr txBox="1">
              <a:spLocks noChangeArrowheads="1"/>
            </p:cNvSpPr>
            <p:nvPr/>
          </p:nvSpPr>
          <p:spPr bwMode="auto">
            <a:xfrm>
              <a:off x="2656" y="3792"/>
              <a:ext cx="505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buSzTx/>
                <a:buFontTx/>
                <a:buNone/>
              </a:pPr>
              <a:r>
                <a:rPr lang="it-IT" b="1"/>
                <a:t>6MNA</a:t>
              </a:r>
            </a:p>
          </p:txBody>
        </p:sp>
      </p:grpSp>
      <p:grpSp>
        <p:nvGrpSpPr>
          <p:cNvPr id="23" name="Group 52"/>
          <p:cNvGrpSpPr>
            <a:grpSpLocks/>
          </p:cNvGrpSpPr>
          <p:nvPr/>
        </p:nvGrpSpPr>
        <p:grpSpPr bwMode="auto">
          <a:xfrm>
            <a:off x="2514600" y="3418855"/>
            <a:ext cx="3657600" cy="1176337"/>
            <a:chOff x="1584" y="1803"/>
            <a:chExt cx="2304" cy="741"/>
          </a:xfrm>
        </p:grpSpPr>
        <p:sp>
          <p:nvSpPr>
            <p:cNvPr id="24" name="Line 34"/>
            <p:cNvSpPr>
              <a:spLocks noChangeShapeType="1"/>
            </p:cNvSpPr>
            <p:nvPr/>
          </p:nvSpPr>
          <p:spPr bwMode="auto">
            <a:xfrm>
              <a:off x="1584" y="2256"/>
              <a:ext cx="5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5" name="Oval 47"/>
            <p:cNvSpPr>
              <a:spLocks noChangeArrowheads="1"/>
            </p:cNvSpPr>
            <p:nvPr/>
          </p:nvSpPr>
          <p:spPr bwMode="auto">
            <a:xfrm>
              <a:off x="2064" y="2256"/>
              <a:ext cx="432" cy="288"/>
            </a:xfrm>
            <a:prstGeom prst="ellipse">
              <a:avLst/>
            </a:prstGeom>
            <a:ln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graphicFrame>
          <p:nvGraphicFramePr>
            <p:cNvPr id="26" name="Object 32"/>
            <p:cNvGraphicFramePr>
              <a:graphicFrameLocks noChangeAspect="1"/>
            </p:cNvGraphicFramePr>
            <p:nvPr/>
          </p:nvGraphicFramePr>
          <p:xfrm>
            <a:off x="2212" y="1803"/>
            <a:ext cx="1676" cy="6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786" name="Document" r:id="rId7" imgW="2419200" imgH="1000080" progId="">
                    <p:embed/>
                  </p:oleObj>
                </mc:Choice>
                <mc:Fallback>
                  <p:oleObj name="Document" r:id="rId7" imgW="2419200" imgH="1000080" progId="">
                    <p:embed/>
                    <p:pic>
                      <p:nvPicPr>
                        <p:cNvPr id="0" name="Picture 45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12" y="1803"/>
                          <a:ext cx="1676" cy="69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7" name="Group 53"/>
          <p:cNvGrpSpPr>
            <a:grpSpLocks/>
          </p:cNvGrpSpPr>
          <p:nvPr/>
        </p:nvGrpSpPr>
        <p:grpSpPr bwMode="auto">
          <a:xfrm>
            <a:off x="4876800" y="1928192"/>
            <a:ext cx="3194050" cy="1752600"/>
            <a:chOff x="3072" y="864"/>
            <a:chExt cx="2012" cy="1104"/>
          </a:xfrm>
        </p:grpSpPr>
        <p:sp>
          <p:nvSpPr>
            <p:cNvPr id="28" name="Line 36"/>
            <p:cNvSpPr>
              <a:spLocks noChangeShapeType="1"/>
            </p:cNvSpPr>
            <p:nvPr/>
          </p:nvSpPr>
          <p:spPr bwMode="auto">
            <a:xfrm rot="20495613" flipV="1">
              <a:off x="3072" y="1728"/>
              <a:ext cx="432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9" name="Line 37"/>
            <p:cNvSpPr>
              <a:spLocks noChangeShapeType="1"/>
            </p:cNvSpPr>
            <p:nvPr/>
          </p:nvSpPr>
          <p:spPr bwMode="auto">
            <a:xfrm>
              <a:off x="3216" y="960"/>
              <a:ext cx="384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0" name="Oval 46"/>
            <p:cNvSpPr>
              <a:spLocks noChangeArrowheads="1"/>
            </p:cNvSpPr>
            <p:nvPr/>
          </p:nvSpPr>
          <p:spPr bwMode="auto">
            <a:xfrm>
              <a:off x="3264" y="1392"/>
              <a:ext cx="432" cy="288"/>
            </a:xfrm>
            <a:prstGeom prst="ellipse">
              <a:avLst/>
            </a:prstGeom>
            <a:ln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sp>
          <p:nvSpPr>
            <p:cNvPr id="31" name="Oval 48"/>
            <p:cNvSpPr>
              <a:spLocks noChangeArrowheads="1"/>
            </p:cNvSpPr>
            <p:nvPr/>
          </p:nvSpPr>
          <p:spPr bwMode="auto">
            <a:xfrm>
              <a:off x="4560" y="864"/>
              <a:ext cx="432" cy="288"/>
            </a:xfrm>
            <a:prstGeom prst="ellipse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graphicFrame>
          <p:nvGraphicFramePr>
            <p:cNvPr id="32" name="Object 31"/>
            <p:cNvGraphicFramePr>
              <a:graphicFrameLocks noChangeAspect="1"/>
            </p:cNvGraphicFramePr>
            <p:nvPr/>
          </p:nvGraphicFramePr>
          <p:xfrm>
            <a:off x="3408" y="939"/>
            <a:ext cx="1676" cy="6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787" name="Document" r:id="rId9" imgW="2419200" imgH="1000080" progId="">
                    <p:embed/>
                  </p:oleObj>
                </mc:Choice>
                <mc:Fallback>
                  <p:oleObj name="Document" r:id="rId9" imgW="2419200" imgH="1000080" progId="">
                    <p:embed/>
                    <p:pic>
                      <p:nvPicPr>
                        <p:cNvPr id="0" name="Picture 45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08" y="939"/>
                          <a:ext cx="1676" cy="69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3" name="Group 51"/>
          <p:cNvGrpSpPr>
            <a:grpSpLocks/>
          </p:cNvGrpSpPr>
          <p:nvPr/>
        </p:nvGrpSpPr>
        <p:grpSpPr bwMode="auto">
          <a:xfrm>
            <a:off x="2057400" y="1166192"/>
            <a:ext cx="3886200" cy="2133600"/>
            <a:chOff x="1392" y="384"/>
            <a:chExt cx="2448" cy="1344"/>
          </a:xfrm>
        </p:grpSpPr>
        <p:sp>
          <p:nvSpPr>
            <p:cNvPr id="34" name="Line 33"/>
            <p:cNvSpPr>
              <a:spLocks noChangeShapeType="1"/>
            </p:cNvSpPr>
            <p:nvPr/>
          </p:nvSpPr>
          <p:spPr bwMode="auto">
            <a:xfrm flipV="1">
              <a:off x="1392" y="1200"/>
              <a:ext cx="720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35" name="Oval 45"/>
            <p:cNvSpPr>
              <a:spLocks noChangeArrowheads="1"/>
            </p:cNvSpPr>
            <p:nvPr/>
          </p:nvSpPr>
          <p:spPr bwMode="auto">
            <a:xfrm>
              <a:off x="3312" y="384"/>
              <a:ext cx="432" cy="288"/>
            </a:xfrm>
            <a:prstGeom prst="ellipse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it-IT"/>
            </a:p>
          </p:txBody>
        </p:sp>
        <p:graphicFrame>
          <p:nvGraphicFramePr>
            <p:cNvPr id="36" name="Object 30"/>
            <p:cNvGraphicFramePr>
              <a:graphicFrameLocks noChangeAspect="1"/>
            </p:cNvGraphicFramePr>
            <p:nvPr/>
          </p:nvGraphicFramePr>
          <p:xfrm>
            <a:off x="2052" y="432"/>
            <a:ext cx="1788" cy="7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788" name="Document" r:id="rId11" imgW="2581200" imgH="1019160" progId="">
                    <p:embed/>
                  </p:oleObj>
                </mc:Choice>
                <mc:Fallback>
                  <p:oleObj name="Document" r:id="rId11" imgW="2581200" imgH="1019160" progId="">
                    <p:embed/>
                    <p:pic>
                      <p:nvPicPr>
                        <p:cNvPr id="0" name="Picture 46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52" y="432"/>
                          <a:ext cx="1788" cy="70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993382654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b="1" dirty="0" err="1">
                <a:latin typeface="+mn-lt"/>
              </a:rPr>
              <a:t>Indometacina</a:t>
            </a:r>
            <a:r>
              <a:rPr lang="it-IT" b="1" dirty="0">
                <a:latin typeface="+mn-lt"/>
              </a:rPr>
              <a:t> </a:t>
            </a:r>
            <a:r>
              <a:rPr lang="it-IT" b="1" i="1" cap="none" dirty="0" err="1">
                <a:latin typeface="+mn-lt"/>
              </a:rPr>
              <a:t>Indocin</a:t>
            </a:r>
            <a:endParaRPr lang="en-US" b="1" i="1" cap="none" dirty="0">
              <a:latin typeface="+mn-lt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987824" y="1052736"/>
            <a:ext cx="6156176" cy="26642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t-IT" sz="2000" dirty="0"/>
              <a:t>Uno dei FANS più potenti</a:t>
            </a:r>
          </a:p>
          <a:p>
            <a:pPr marL="0" indent="0">
              <a:buNone/>
            </a:pPr>
            <a:r>
              <a:rPr lang="it-IT" sz="2000" dirty="0"/>
              <a:t>Uso:</a:t>
            </a:r>
          </a:p>
          <a:p>
            <a:r>
              <a:rPr lang="it-IT" sz="2000" dirty="0"/>
              <a:t>Dolore e flogosi in patologie reumatologiche e muscoloscheletriche</a:t>
            </a:r>
          </a:p>
          <a:p>
            <a:r>
              <a:rPr lang="it-IT" sz="2000" dirty="0"/>
              <a:t>Antipiretico. Più potente di paracetamolo e  aspirina</a:t>
            </a:r>
          </a:p>
          <a:p>
            <a:r>
              <a:rPr lang="it-IT" sz="2000" dirty="0"/>
              <a:t>Antidolorifico. Circa 10 volte più potente dell’aspirina</a:t>
            </a:r>
          </a:p>
          <a:p>
            <a:r>
              <a:rPr lang="it-IT" sz="2000" dirty="0"/>
              <a:t>Rilassante </a:t>
            </a:r>
            <a:r>
              <a:rPr lang="it-IT" sz="2000" dirty="0" err="1"/>
              <a:t>miometriale</a:t>
            </a:r>
            <a:r>
              <a:rPr lang="it-IT" sz="2000" dirty="0"/>
              <a:t> (parto prematuro)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9619281"/>
              </p:ext>
            </p:extLst>
          </p:nvPr>
        </p:nvGraphicFramePr>
        <p:xfrm>
          <a:off x="361950" y="1196752"/>
          <a:ext cx="2281238" cy="1916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89" name="CS ChemDraw Drawing" r:id="rId3" imgW="1930400" imgH="1625600" progId="">
                  <p:embed/>
                </p:oleObj>
              </mc:Choice>
              <mc:Fallback>
                <p:oleObj name="CS ChemDraw Drawing" r:id="rId3" imgW="1930400" imgH="1625600" progId="">
                  <p:embed/>
                  <p:pic>
                    <p:nvPicPr>
                      <p:cNvPr id="0" name="Picture 1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950" y="1196752"/>
                        <a:ext cx="2281238" cy="1916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172947"/>
            <a:ext cx="2316485" cy="544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egnaposto contenuto 2"/>
          <p:cNvSpPr txBox="1">
            <a:spLocks/>
          </p:cNvSpPr>
          <p:nvPr/>
        </p:nvSpPr>
        <p:spPr>
          <a:xfrm>
            <a:off x="142875" y="3956120"/>
            <a:ext cx="8829997" cy="2901880"/>
          </a:xfrm>
          <a:prstGeom prst="rect">
            <a:avLst/>
          </a:prstGeom>
        </p:spPr>
        <p:txBody>
          <a:bodyPr vert="horz">
            <a:normAutofit fontScale="62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it-IT" dirty="0"/>
              <a:t>Effetti collaterali (diminuiscono somministrando con cibo e latte):</a:t>
            </a:r>
          </a:p>
          <a:p>
            <a:r>
              <a:rPr lang="it-IT" dirty="0"/>
              <a:t>Disturbi al tratto gastrointestinale</a:t>
            </a:r>
          </a:p>
          <a:p>
            <a:r>
              <a:rPr lang="it-IT" dirty="0"/>
              <a:t>Disturbi al SNC (vertigini, mal di testa)</a:t>
            </a:r>
          </a:p>
          <a:p>
            <a:r>
              <a:rPr lang="en-US" dirty="0"/>
              <a:t>T</a:t>
            </a:r>
            <a:r>
              <a:rPr lang="it-IT" dirty="0" err="1"/>
              <a:t>innito</a:t>
            </a:r>
            <a:r>
              <a:rPr lang="it-IT" dirty="0"/>
              <a:t> (ototossico)</a:t>
            </a:r>
          </a:p>
          <a:p>
            <a:pPr marL="0" indent="0">
              <a:buFont typeface="Wingdings 2"/>
              <a:buNone/>
            </a:pPr>
            <a:r>
              <a:rPr lang="it-IT" dirty="0"/>
              <a:t>Indicazioni:</a:t>
            </a:r>
          </a:p>
          <a:p>
            <a:r>
              <a:rPr lang="it-IT" dirty="0"/>
              <a:t>Artrite reumatoide</a:t>
            </a:r>
          </a:p>
          <a:p>
            <a:r>
              <a:rPr lang="it-IT" dirty="0"/>
              <a:t>Artrite gottosa</a:t>
            </a:r>
          </a:p>
          <a:p>
            <a:r>
              <a:rPr lang="it-IT" dirty="0"/>
              <a:t>Spondilite anchilosante</a:t>
            </a:r>
          </a:p>
          <a:p>
            <a:r>
              <a:rPr lang="it-IT" dirty="0"/>
              <a:t>Osteoartrite lieve o moderata</a:t>
            </a:r>
          </a:p>
        </p:txBody>
      </p:sp>
    </p:spTree>
    <p:extLst>
      <p:ext uri="{BB962C8B-B14F-4D97-AF65-F5344CB8AC3E}">
        <p14:creationId xmlns:p14="http://schemas.microsoft.com/office/powerpoint/2010/main" val="1783175051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905000"/>
            <a:ext cx="6516688" cy="2986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asellaDiTesto 2"/>
          <p:cNvSpPr txBox="1"/>
          <p:nvPr/>
        </p:nvSpPr>
        <p:spPr>
          <a:xfrm>
            <a:off x="1600200" y="4953000"/>
            <a:ext cx="1274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</a:rPr>
              <a:t>PREFERITA</a:t>
            </a:r>
          </a:p>
        </p:txBody>
      </p:sp>
      <p:sp>
        <p:nvSpPr>
          <p:cNvPr id="6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Configurazioni </a:t>
            </a:r>
            <a:r>
              <a:rPr lang="it-IT" dirty="0" err="1"/>
              <a:t>indometacina</a:t>
            </a:r>
            <a:endParaRPr lang="en-US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228600" y="5943600"/>
            <a:ext cx="875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solidFill>
                  <a:srgbClr val="FF0000"/>
                </a:solidFill>
                <a:latin typeface="Arial Black"/>
              </a:rPr>
              <a:t>La </a:t>
            </a:r>
            <a:r>
              <a:rPr lang="it-IT" b="1" dirty="0" err="1">
                <a:solidFill>
                  <a:srgbClr val="FF0000"/>
                </a:solidFill>
                <a:latin typeface="Arial Black"/>
              </a:rPr>
              <a:t>cis</a:t>
            </a:r>
            <a:r>
              <a:rPr lang="it-IT" b="1" dirty="0">
                <a:solidFill>
                  <a:srgbClr val="FF0000"/>
                </a:solidFill>
                <a:latin typeface="Arial Black"/>
              </a:rPr>
              <a:t> è favorita dalla presenza del Metile in </a:t>
            </a:r>
            <a:r>
              <a:rPr lang="it-IT" b="1" dirty="0" err="1">
                <a:solidFill>
                  <a:srgbClr val="FF0000"/>
                </a:solidFill>
                <a:latin typeface="Arial Black"/>
              </a:rPr>
              <a:t>2</a:t>
            </a:r>
            <a:r>
              <a:rPr lang="it-IT" b="1" dirty="0">
                <a:solidFill>
                  <a:srgbClr val="FF0000"/>
                </a:solidFill>
                <a:latin typeface="Arial Black"/>
              </a:rPr>
              <a:t> e del </a:t>
            </a:r>
            <a:r>
              <a:rPr lang="it-IT" b="1" dirty="0" err="1">
                <a:solidFill>
                  <a:srgbClr val="FF0000"/>
                </a:solidFill>
                <a:latin typeface="Arial Black"/>
              </a:rPr>
              <a:t>H</a:t>
            </a:r>
            <a:r>
              <a:rPr lang="it-IT" b="1" dirty="0">
                <a:solidFill>
                  <a:srgbClr val="FF0000"/>
                </a:solidFill>
                <a:latin typeface="Arial Black"/>
              </a:rPr>
              <a:t> in posizione </a:t>
            </a:r>
            <a:r>
              <a:rPr lang="it-IT" b="1" dirty="0" err="1">
                <a:solidFill>
                  <a:srgbClr val="FF0000"/>
                </a:solidFill>
                <a:latin typeface="Arial Black"/>
              </a:rPr>
              <a:t>7</a:t>
            </a:r>
            <a:endParaRPr lang="it-IT" b="1" dirty="0">
              <a:solidFill>
                <a:srgbClr val="FF0000"/>
              </a:solidFill>
              <a:latin typeface="Arial Black"/>
            </a:endParaRPr>
          </a:p>
        </p:txBody>
      </p:sp>
      <p:sp useBgFill="1">
        <p:nvSpPr>
          <p:cNvPr id="2" name="Rectangle 1"/>
          <p:cNvSpPr/>
          <p:nvPr/>
        </p:nvSpPr>
        <p:spPr>
          <a:xfrm>
            <a:off x="1259632" y="4653136"/>
            <a:ext cx="2016224" cy="28803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8" name="Rectangle 7"/>
          <p:cNvSpPr/>
          <p:nvPr/>
        </p:nvSpPr>
        <p:spPr>
          <a:xfrm>
            <a:off x="5292080" y="4653136"/>
            <a:ext cx="2448272" cy="288032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508104" y="4694947"/>
            <a:ext cx="18466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403648" y="4603194"/>
            <a:ext cx="178766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err="1"/>
              <a:t>Conformazione</a:t>
            </a:r>
            <a:r>
              <a:rPr lang="en-US" sz="1200" b="1" dirty="0"/>
              <a:t> “</a:t>
            </a:r>
            <a:r>
              <a:rPr lang="en-US" sz="1200" b="1" dirty="0" err="1"/>
              <a:t>tipo</a:t>
            </a:r>
            <a:r>
              <a:rPr lang="en-US" sz="1200" b="1" dirty="0"/>
              <a:t> </a:t>
            </a:r>
            <a:r>
              <a:rPr lang="en-US" sz="1200" b="1" dirty="0" err="1"/>
              <a:t>cis</a:t>
            </a:r>
            <a:r>
              <a:rPr lang="en-US" sz="1200" b="1" dirty="0"/>
              <a:t>”</a:t>
            </a:r>
          </a:p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652120" y="4653136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err="1"/>
              <a:t>Conformazione</a:t>
            </a:r>
            <a:r>
              <a:rPr lang="en-US" sz="1200" b="1" dirty="0"/>
              <a:t> “</a:t>
            </a:r>
            <a:r>
              <a:rPr lang="en-US" sz="1200" b="1" dirty="0" err="1"/>
              <a:t>tipo</a:t>
            </a:r>
            <a:r>
              <a:rPr lang="en-US" sz="1200" b="1" dirty="0"/>
              <a:t> trans”</a:t>
            </a:r>
          </a:p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66502810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indometacina</a:t>
            </a:r>
            <a:endParaRPr lang="en-US" dirty="0"/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2132518"/>
              </p:ext>
            </p:extLst>
          </p:nvPr>
        </p:nvGraphicFramePr>
        <p:xfrm>
          <a:off x="900113" y="1268413"/>
          <a:ext cx="7315200" cy="242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49" name="CS ChemDraw Drawing" r:id="rId3" imgW="10972800" imgH="3644900" progId="">
                  <p:embed/>
                </p:oleObj>
              </mc:Choice>
              <mc:Fallback>
                <p:oleObj name="CS ChemDraw Drawing" r:id="rId3" imgW="10972800" imgH="3644900" progId="">
                  <p:embed/>
                  <p:pic>
                    <p:nvPicPr>
                      <p:cNvPr id="0" name="Picture 2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1268413"/>
                        <a:ext cx="7315200" cy="2425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3759776"/>
              </p:ext>
            </p:extLst>
          </p:nvPr>
        </p:nvGraphicFramePr>
        <p:xfrm>
          <a:off x="1259631" y="4053841"/>
          <a:ext cx="6432302" cy="26612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950" name="CS ChemDraw Drawing" r:id="rId5" imgW="9156700" imgH="3797300" progId="">
                  <p:embed/>
                </p:oleObj>
              </mc:Choice>
              <mc:Fallback>
                <p:oleObj name="CS ChemDraw Drawing" r:id="rId5" imgW="9156700" imgH="3797300" progId="">
                  <p:embed/>
                  <p:pic>
                    <p:nvPicPr>
                      <p:cNvPr id="0" name="Picture 2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631" y="4053841"/>
                        <a:ext cx="6432302" cy="266128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ttangolo arrotondato 5"/>
          <p:cNvSpPr/>
          <p:nvPr/>
        </p:nvSpPr>
        <p:spPr>
          <a:xfrm>
            <a:off x="683568" y="1124744"/>
            <a:ext cx="7704857" cy="266429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7" name="Rettangolo arrotondato 6"/>
          <p:cNvSpPr/>
          <p:nvPr/>
        </p:nvSpPr>
        <p:spPr>
          <a:xfrm>
            <a:off x="971600" y="3923764"/>
            <a:ext cx="6984776" cy="279136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3" name="CasellaDiTesto 2"/>
          <p:cNvSpPr txBox="1"/>
          <p:nvPr/>
        </p:nvSpPr>
        <p:spPr>
          <a:xfrm>
            <a:off x="3016973" y="3861048"/>
            <a:ext cx="2423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PROCESSO SUMITOMO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3203848" y="1115452"/>
            <a:ext cx="2054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/>
              <a:t>PROCESSO MERCK</a:t>
            </a:r>
          </a:p>
        </p:txBody>
      </p:sp>
    </p:spTree>
    <p:extLst>
      <p:ext uri="{BB962C8B-B14F-4D97-AF65-F5344CB8AC3E}">
        <p14:creationId xmlns:p14="http://schemas.microsoft.com/office/powerpoint/2010/main" val="1342485738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SINTESI INDOLICA DI FISHER</a:t>
            </a:r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78" b="8007"/>
          <a:stretch/>
        </p:blipFill>
        <p:spPr bwMode="auto">
          <a:xfrm>
            <a:off x="1979712" y="1196752"/>
            <a:ext cx="5447296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0549473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vale 14"/>
          <p:cNvSpPr/>
          <p:nvPr/>
        </p:nvSpPr>
        <p:spPr>
          <a:xfrm>
            <a:off x="3779912" y="3130367"/>
            <a:ext cx="448485" cy="455190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Ovale 2"/>
          <p:cNvSpPr/>
          <p:nvPr/>
        </p:nvSpPr>
        <p:spPr>
          <a:xfrm>
            <a:off x="4695496" y="1942495"/>
            <a:ext cx="1071558" cy="100012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sar</a:t>
            </a:r>
            <a:endParaRPr lang="en-US" dirty="0"/>
          </a:p>
        </p:txBody>
      </p:sp>
      <p:sp>
        <p:nvSpPr>
          <p:cNvPr id="4" name="Ovale 3"/>
          <p:cNvSpPr/>
          <p:nvPr/>
        </p:nvSpPr>
        <p:spPr>
          <a:xfrm>
            <a:off x="4481179" y="2871182"/>
            <a:ext cx="1000125" cy="71437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Ovale 4"/>
          <p:cNvSpPr/>
          <p:nvPr/>
        </p:nvSpPr>
        <p:spPr>
          <a:xfrm>
            <a:off x="2123728" y="3514688"/>
            <a:ext cx="2571768" cy="1714512"/>
          </a:xfrm>
          <a:prstGeom prst="ellipse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Ovale 5"/>
          <p:cNvSpPr/>
          <p:nvPr/>
        </p:nvSpPr>
        <p:spPr>
          <a:xfrm>
            <a:off x="2123741" y="1942495"/>
            <a:ext cx="1214438" cy="1000125"/>
          </a:xfrm>
          <a:prstGeom prst="ellipse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0756496"/>
              </p:ext>
            </p:extLst>
          </p:nvPr>
        </p:nvGraphicFramePr>
        <p:xfrm>
          <a:off x="2266616" y="2013932"/>
          <a:ext cx="3357563" cy="281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45" name="CS ChemDraw Drawing" r:id="rId3" imgW="1930400" imgH="1625600" progId="">
                  <p:embed/>
                </p:oleObj>
              </mc:Choice>
              <mc:Fallback>
                <p:oleObj name="CS ChemDraw Drawing" r:id="rId3" imgW="1930400" imgH="1625600" progId="">
                  <p:embed/>
                  <p:pic>
                    <p:nvPicPr>
                      <p:cNvPr id="0" name="Picture 4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6616" y="2013932"/>
                        <a:ext cx="3357563" cy="2819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ttangolo 7"/>
          <p:cNvSpPr/>
          <p:nvPr/>
        </p:nvSpPr>
        <p:spPr>
          <a:xfrm>
            <a:off x="-31270" y="2957453"/>
            <a:ext cx="2714625" cy="18621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1000"/>
              </a:spcBef>
              <a:spcAft>
                <a:spcPts val="0"/>
              </a:spcAft>
              <a:defRPr/>
            </a:pPr>
            <a:r>
              <a:rPr lang="it-IT" b="1" dirty="0">
                <a:solidFill>
                  <a:srgbClr val="006600"/>
                </a:solidFill>
                <a:latin typeface="+mn-lt"/>
              </a:rPr>
              <a:t>F, CH</a:t>
            </a:r>
            <a:r>
              <a:rPr lang="it-IT" b="1" baseline="-25000" dirty="0">
                <a:solidFill>
                  <a:srgbClr val="006600"/>
                </a:solidFill>
                <a:latin typeface="+mn-lt"/>
              </a:rPr>
              <a:t>3</a:t>
            </a:r>
            <a:r>
              <a:rPr lang="it-IT" b="1" dirty="0">
                <a:solidFill>
                  <a:srgbClr val="006600"/>
                </a:solidFill>
                <a:latin typeface="+mn-lt"/>
              </a:rPr>
              <a:t>, CF</a:t>
            </a:r>
            <a:r>
              <a:rPr lang="it-IT" b="1" baseline="-25000" dirty="0">
                <a:solidFill>
                  <a:srgbClr val="006600"/>
                </a:solidFill>
                <a:latin typeface="+mn-lt"/>
              </a:rPr>
              <a:t>3</a:t>
            </a:r>
            <a:r>
              <a:rPr lang="it-IT" b="1" dirty="0">
                <a:solidFill>
                  <a:srgbClr val="006600"/>
                </a:solidFill>
                <a:latin typeface="+mn-lt"/>
              </a:rPr>
              <a:t>, SCH</a:t>
            </a:r>
            <a:r>
              <a:rPr lang="it-IT" b="1" baseline="-25000" dirty="0">
                <a:solidFill>
                  <a:srgbClr val="006600"/>
                </a:solidFill>
                <a:latin typeface="+mn-lt"/>
              </a:rPr>
              <a:t>3</a:t>
            </a:r>
            <a:r>
              <a:rPr lang="it-IT" b="1" dirty="0">
                <a:solidFill>
                  <a:srgbClr val="006600"/>
                </a:solidFill>
                <a:latin typeface="+mn-lt"/>
              </a:rPr>
              <a:t>, N(CH</a:t>
            </a:r>
            <a:r>
              <a:rPr lang="it-IT" b="1" baseline="-25000" dirty="0">
                <a:solidFill>
                  <a:srgbClr val="006600"/>
                </a:solidFill>
                <a:latin typeface="+mn-lt"/>
              </a:rPr>
              <a:t>3</a:t>
            </a:r>
            <a:r>
              <a:rPr lang="it-IT" b="1" dirty="0">
                <a:solidFill>
                  <a:srgbClr val="006600"/>
                </a:solidFill>
                <a:latin typeface="+mn-lt"/>
              </a:rPr>
              <a:t>)</a:t>
            </a:r>
            <a:r>
              <a:rPr lang="it-IT" b="1" baseline="-25000" dirty="0">
                <a:solidFill>
                  <a:srgbClr val="006600"/>
                </a:solidFill>
                <a:latin typeface="+mn-lt"/>
              </a:rPr>
              <a:t>3</a:t>
            </a:r>
          </a:p>
          <a:p>
            <a:pPr fontAlgn="auto">
              <a:spcBef>
                <a:spcPts val="1000"/>
              </a:spcBef>
              <a:spcAft>
                <a:spcPts val="0"/>
              </a:spcAft>
              <a:defRPr/>
            </a:pPr>
            <a:r>
              <a:rPr lang="it-IT" b="1" dirty="0">
                <a:solidFill>
                  <a:srgbClr val="006600"/>
                </a:solidFill>
                <a:latin typeface="+mn-lt"/>
              </a:rPr>
              <a:t>Sfavorevoli le sostituzioni in altre posizioni;</a:t>
            </a:r>
          </a:p>
          <a:p>
            <a:pPr fontAlgn="auto">
              <a:spcBef>
                <a:spcPts val="1000"/>
              </a:spcBef>
              <a:spcAft>
                <a:spcPts val="0"/>
              </a:spcAft>
              <a:defRPr/>
            </a:pPr>
            <a:r>
              <a:rPr lang="it-IT" b="1" dirty="0">
                <a:solidFill>
                  <a:srgbClr val="006600"/>
                </a:solidFill>
                <a:latin typeface="+mn-lt"/>
              </a:rPr>
              <a:t>Sfavorevoli H, Cl</a:t>
            </a:r>
          </a:p>
          <a:p>
            <a:pPr fontAlgn="auto">
              <a:spcBef>
                <a:spcPts val="1000"/>
              </a:spcBef>
              <a:spcAft>
                <a:spcPts val="0"/>
              </a:spcAft>
              <a:defRPr/>
            </a:pPr>
            <a:endParaRPr lang="it-IT" dirty="0">
              <a:solidFill>
                <a:srgbClr val="006600"/>
              </a:solidFill>
              <a:latin typeface="+mn-lt"/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5357813" y="5294808"/>
            <a:ext cx="3786187" cy="135413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1000"/>
              </a:spcBef>
              <a:spcAft>
                <a:spcPts val="0"/>
              </a:spcAft>
              <a:defRPr/>
            </a:pPr>
            <a:r>
              <a:rPr lang="it-IT" b="1" dirty="0">
                <a:solidFill>
                  <a:srgbClr val="000099"/>
                </a:solidFill>
                <a:latin typeface="+mn-lt"/>
              </a:rPr>
              <a:t>Sfavorevoli alchile, </a:t>
            </a:r>
            <a:r>
              <a:rPr lang="it-IT" b="1" dirty="0" err="1">
                <a:solidFill>
                  <a:srgbClr val="000099"/>
                </a:solidFill>
                <a:latin typeface="+mn-lt"/>
              </a:rPr>
              <a:t>acile</a:t>
            </a:r>
            <a:r>
              <a:rPr lang="it-IT" b="1" dirty="0">
                <a:solidFill>
                  <a:srgbClr val="000099"/>
                </a:solidFill>
                <a:latin typeface="+mn-lt"/>
              </a:rPr>
              <a:t> alifatico</a:t>
            </a:r>
          </a:p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it-IT" b="1" dirty="0">
                <a:solidFill>
                  <a:srgbClr val="000099"/>
                </a:solidFill>
                <a:latin typeface="+mn-lt"/>
              </a:rPr>
              <a:t>Isomeria conformazionale: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b="1" dirty="0">
                <a:solidFill>
                  <a:srgbClr val="000099"/>
                </a:solidFill>
                <a:latin typeface="+mn-lt"/>
              </a:rPr>
              <a:t>attiva solo la forma </a:t>
            </a:r>
            <a:r>
              <a:rPr lang="it-IT" b="1" dirty="0" err="1">
                <a:solidFill>
                  <a:srgbClr val="000099"/>
                </a:solidFill>
                <a:latin typeface="+mn-lt"/>
              </a:rPr>
              <a:t>cisoide</a:t>
            </a:r>
            <a:r>
              <a:rPr lang="it-IT" b="1" dirty="0">
                <a:solidFill>
                  <a:srgbClr val="000099"/>
                </a:solidFill>
                <a:latin typeface="+mn-lt"/>
              </a:rPr>
              <a:t> non </a:t>
            </a:r>
            <a:r>
              <a:rPr lang="it-IT" b="1" dirty="0" err="1">
                <a:solidFill>
                  <a:srgbClr val="000099"/>
                </a:solidFill>
                <a:latin typeface="+mn-lt"/>
              </a:rPr>
              <a:t>coplanare</a:t>
            </a:r>
            <a:r>
              <a:rPr lang="it-IT" b="1" dirty="0">
                <a:solidFill>
                  <a:srgbClr val="000099"/>
                </a:solidFill>
                <a:latin typeface="+mn-lt"/>
              </a:rPr>
              <a:t> all’indolo </a:t>
            </a:r>
            <a:endParaRPr lang="it-IT" dirty="0">
              <a:solidFill>
                <a:srgbClr val="000099"/>
              </a:solidFill>
              <a:latin typeface="+mn-lt"/>
            </a:endParaRPr>
          </a:p>
        </p:txBody>
      </p:sp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3937380"/>
              </p:ext>
            </p:extLst>
          </p:nvPr>
        </p:nvGraphicFramePr>
        <p:xfrm>
          <a:off x="6715125" y="4437558"/>
          <a:ext cx="1139825" cy="465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46" name="CS ChemDraw Drawing" r:id="rId5" imgW="2476500" imgH="1016000" progId="">
                  <p:embed/>
                </p:oleObj>
              </mc:Choice>
              <mc:Fallback>
                <p:oleObj name="CS ChemDraw Drawing" r:id="rId5" imgW="2476500" imgH="1016000" progId="">
                  <p:embed/>
                  <p:pic>
                    <p:nvPicPr>
                      <p:cNvPr id="0" name="Picture 4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15125" y="4437558"/>
                        <a:ext cx="1139825" cy="465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1270026"/>
              </p:ext>
            </p:extLst>
          </p:nvPr>
        </p:nvGraphicFramePr>
        <p:xfrm>
          <a:off x="5454749" y="4368650"/>
          <a:ext cx="1133475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47" name="CS ChemDraw Drawing" r:id="rId7" imgW="2184400" imgH="977900" progId="">
                  <p:embed/>
                </p:oleObj>
              </mc:Choice>
              <mc:Fallback>
                <p:oleObj name="CS ChemDraw Drawing" r:id="rId7" imgW="2184400" imgH="977900" progId="">
                  <p:embed/>
                  <p:pic>
                    <p:nvPicPr>
                      <p:cNvPr id="0" name="Picture 4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4749" y="4368650"/>
                        <a:ext cx="1133475" cy="503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5120214"/>
              </p:ext>
            </p:extLst>
          </p:nvPr>
        </p:nvGraphicFramePr>
        <p:xfrm>
          <a:off x="7927975" y="4293096"/>
          <a:ext cx="854075" cy="646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248" name="CS ChemDraw Drawing" r:id="rId9" imgW="1790700" imgH="1358900" progId="">
                  <p:embed/>
                </p:oleObj>
              </mc:Choice>
              <mc:Fallback>
                <p:oleObj name="CS ChemDraw Drawing" r:id="rId9" imgW="1790700" imgH="1358900" progId="">
                  <p:embed/>
                  <p:pic>
                    <p:nvPicPr>
                      <p:cNvPr id="0" name="Picture 4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27975" y="4293096"/>
                        <a:ext cx="854075" cy="646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ttangolo 12"/>
          <p:cNvSpPr/>
          <p:nvPr/>
        </p:nvSpPr>
        <p:spPr>
          <a:xfrm>
            <a:off x="5598368" y="3275871"/>
            <a:ext cx="2286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1000"/>
              </a:spcBef>
              <a:spcAft>
                <a:spcPts val="0"/>
              </a:spcAft>
              <a:defRPr/>
            </a:pPr>
            <a:r>
              <a:rPr lang="it-IT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/>
              </a:rPr>
              <a:t>Sfavorevoli –H, alchile, </a:t>
            </a:r>
            <a:r>
              <a:rPr lang="it-IT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Calibri"/>
              </a:rPr>
              <a:t>arile</a:t>
            </a:r>
            <a:endParaRPr lang="it-IT" b="1" dirty="0">
              <a:solidFill>
                <a:schemeClr val="accent2">
                  <a:lumMod val="60000"/>
                  <a:lumOff val="40000"/>
                </a:schemeClr>
              </a:solidFill>
              <a:latin typeface="Calibri"/>
            </a:endParaRPr>
          </a:p>
        </p:txBody>
      </p:sp>
      <p:sp>
        <p:nvSpPr>
          <p:cNvPr id="14" name="Rettangolo 13"/>
          <p:cNvSpPr/>
          <p:nvPr/>
        </p:nvSpPr>
        <p:spPr>
          <a:xfrm>
            <a:off x="5969234" y="2133647"/>
            <a:ext cx="31869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1000"/>
              </a:spcBef>
              <a:spcAft>
                <a:spcPts val="0"/>
              </a:spcAft>
              <a:defRPr/>
            </a:pPr>
            <a:r>
              <a:rPr lang="it-IT" b="1" dirty="0">
                <a:solidFill>
                  <a:schemeClr val="accent1">
                    <a:lumMod val="75000"/>
                  </a:schemeClr>
                </a:solidFill>
                <a:latin typeface="Calibri"/>
              </a:rPr>
              <a:t>Con altri acidi l’attività diminuisce (maggior acidità </a:t>
            </a:r>
            <a:r>
              <a:rPr lang="it-IT" b="1" dirty="0">
                <a:solidFill>
                  <a:schemeClr val="accent1">
                    <a:lumMod val="75000"/>
                  </a:schemeClr>
                </a:solidFill>
                <a:latin typeface="Calibri"/>
                <a:sym typeface="Wingdings" pitchFamily="2" charset="2"/>
              </a:rPr>
              <a:t>maggior attività)</a:t>
            </a:r>
            <a:endParaRPr lang="it-IT" b="1" dirty="0">
              <a:solidFill>
                <a:schemeClr val="accent1">
                  <a:lumMod val="75000"/>
                </a:schemeClr>
              </a:solidFill>
              <a:latin typeface="Calibri"/>
            </a:endParaRPr>
          </a:p>
        </p:txBody>
      </p:sp>
      <p:sp>
        <p:nvSpPr>
          <p:cNvPr id="16" name="Rettangolo arrotondato 15"/>
          <p:cNvSpPr/>
          <p:nvPr/>
        </p:nvSpPr>
        <p:spPr>
          <a:xfrm>
            <a:off x="1043608" y="5661248"/>
            <a:ext cx="2736304" cy="93610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Rettangolo 16"/>
          <p:cNvSpPr/>
          <p:nvPr/>
        </p:nvSpPr>
        <p:spPr>
          <a:xfrm>
            <a:off x="1187624" y="5735216"/>
            <a:ext cx="2592288" cy="1051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1000"/>
              </a:spcBef>
              <a:spcAft>
                <a:spcPts val="0"/>
              </a:spcAft>
              <a:defRPr/>
            </a:pPr>
            <a:r>
              <a:rPr lang="it-IT" b="1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Azoto </a:t>
            </a:r>
            <a:r>
              <a:rPr lang="it-IT" b="1" dirty="0" err="1">
                <a:solidFill>
                  <a:schemeClr val="bg1">
                    <a:lumMod val="50000"/>
                  </a:schemeClr>
                </a:solidFill>
                <a:latin typeface="Calibri"/>
              </a:rPr>
              <a:t>indolico</a:t>
            </a:r>
            <a:r>
              <a:rPr lang="it-IT" b="1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 non essenziale (vedi </a:t>
            </a:r>
            <a:r>
              <a:rPr lang="it-IT" b="1" dirty="0" err="1">
                <a:solidFill>
                  <a:schemeClr val="bg1">
                    <a:lumMod val="50000"/>
                  </a:schemeClr>
                </a:solidFill>
                <a:latin typeface="Calibri"/>
              </a:rPr>
              <a:t>sulindac</a:t>
            </a:r>
            <a:r>
              <a:rPr lang="it-IT" b="1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)</a:t>
            </a:r>
          </a:p>
          <a:p>
            <a:pPr marL="285750" indent="-285750" fontAlgn="auto">
              <a:spcBef>
                <a:spcPts val="1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b="1" dirty="0">
              <a:solidFill>
                <a:schemeClr val="bg1">
                  <a:lumMod val="50000"/>
                </a:schemeClr>
              </a:solidFill>
              <a:latin typeface="Calibri"/>
            </a:endParaRPr>
          </a:p>
        </p:txBody>
      </p:sp>
      <p:sp>
        <p:nvSpPr>
          <p:cNvPr id="18" name="Freccia in giù 17"/>
          <p:cNvSpPr/>
          <p:nvPr/>
        </p:nvSpPr>
        <p:spPr>
          <a:xfrm>
            <a:off x="4427984" y="1942495"/>
            <a:ext cx="214317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CasellaDiTesto 18"/>
          <p:cNvSpPr txBox="1"/>
          <p:nvPr/>
        </p:nvSpPr>
        <p:spPr>
          <a:xfrm>
            <a:off x="1907704" y="1052736"/>
            <a:ext cx="52995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dirty="0"/>
              <a:t>L’introduzione in un metile porta ad una composto </a:t>
            </a:r>
            <a:r>
              <a:rPr lang="it-IT" dirty="0" err="1"/>
              <a:t>chirale</a:t>
            </a:r>
            <a:r>
              <a:rPr lang="it-IT" dirty="0"/>
              <a:t> di cui solo l’</a:t>
            </a:r>
            <a:r>
              <a:rPr lang="it-IT" dirty="0" err="1"/>
              <a:t>enantiomero</a:t>
            </a:r>
            <a:r>
              <a:rPr lang="it-IT" dirty="0"/>
              <a:t> S(+) è attivo</a:t>
            </a:r>
          </a:p>
        </p:txBody>
      </p:sp>
    </p:spTree>
    <p:extLst>
      <p:ext uri="{BB962C8B-B14F-4D97-AF65-F5344CB8AC3E}">
        <p14:creationId xmlns:p14="http://schemas.microsoft.com/office/powerpoint/2010/main" val="4266178774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metabolismo</a:t>
            </a:r>
            <a:endParaRPr lang="en-US" dirty="0"/>
          </a:p>
        </p:txBody>
      </p:sp>
      <p:graphicFrame>
        <p:nvGraphicFramePr>
          <p:cNvPr id="4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0565184"/>
              </p:ext>
            </p:extLst>
          </p:nvPr>
        </p:nvGraphicFramePr>
        <p:xfrm>
          <a:off x="609600" y="3313584"/>
          <a:ext cx="2000250" cy="212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565" name="Document" r:id="rId3" imgW="2000160" imgH="2124000" progId="">
                  <p:embed/>
                </p:oleObj>
              </mc:Choice>
              <mc:Fallback>
                <p:oleObj name="Document" r:id="rId3" imgW="2000160" imgH="2124000" progId="">
                  <p:embed/>
                  <p:pic>
                    <p:nvPicPr>
                      <p:cNvPr id="0" name="Picture 6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3313584"/>
                        <a:ext cx="2000250" cy="2124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37"/>
          <p:cNvGrpSpPr>
            <a:grpSpLocks/>
          </p:cNvGrpSpPr>
          <p:nvPr/>
        </p:nvGrpSpPr>
        <p:grpSpPr bwMode="auto">
          <a:xfrm>
            <a:off x="2667000" y="5142384"/>
            <a:ext cx="2838450" cy="1447800"/>
            <a:chOff x="1680" y="2784"/>
            <a:chExt cx="1788" cy="912"/>
          </a:xfrm>
        </p:grpSpPr>
        <p:graphicFrame>
          <p:nvGraphicFramePr>
            <p:cNvPr id="6" name="Object 21"/>
            <p:cNvGraphicFramePr>
              <a:graphicFrameLocks noChangeAspect="1"/>
            </p:cNvGraphicFramePr>
            <p:nvPr/>
          </p:nvGraphicFramePr>
          <p:xfrm>
            <a:off x="2208" y="3024"/>
            <a:ext cx="1260" cy="6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566" name="Document" r:id="rId5" imgW="2000160" imgH="1066680" progId="">
                    <p:embed/>
                  </p:oleObj>
                </mc:Choice>
                <mc:Fallback>
                  <p:oleObj name="Document" r:id="rId5" imgW="2000160" imgH="1066680" progId="">
                    <p:embed/>
                    <p:pic>
                      <p:nvPicPr>
                        <p:cNvPr id="0" name="Picture 67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08" y="3024"/>
                          <a:ext cx="1260" cy="6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Line 24"/>
            <p:cNvSpPr>
              <a:spLocks noChangeShapeType="1"/>
            </p:cNvSpPr>
            <p:nvPr/>
          </p:nvSpPr>
          <p:spPr bwMode="auto">
            <a:xfrm>
              <a:off x="1680" y="2784"/>
              <a:ext cx="48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8" name="Text Box 27"/>
          <p:cNvSpPr txBox="1">
            <a:spLocks noChangeArrowheads="1"/>
          </p:cNvSpPr>
          <p:nvPr/>
        </p:nvSpPr>
        <p:spPr bwMode="auto">
          <a:xfrm>
            <a:off x="4114800" y="4151784"/>
            <a:ext cx="407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  <a:buFont typeface="Monotype Sorts" pitchFamily="2" charset="2"/>
              <a:buChar char="$"/>
            </a:pPr>
            <a:endParaRPr lang="en-US"/>
          </a:p>
        </p:txBody>
      </p:sp>
      <p:grpSp>
        <p:nvGrpSpPr>
          <p:cNvPr id="9" name="Group 33"/>
          <p:cNvGrpSpPr>
            <a:grpSpLocks/>
          </p:cNvGrpSpPr>
          <p:nvPr/>
        </p:nvGrpSpPr>
        <p:grpSpPr bwMode="auto">
          <a:xfrm>
            <a:off x="2895600" y="3389784"/>
            <a:ext cx="2590800" cy="1943100"/>
            <a:chOff x="1680" y="1680"/>
            <a:chExt cx="1632" cy="1224"/>
          </a:xfrm>
        </p:grpSpPr>
        <p:sp>
          <p:nvSpPr>
            <p:cNvPr id="10" name="Line 22"/>
            <p:cNvSpPr>
              <a:spLocks noChangeShapeType="1"/>
            </p:cNvSpPr>
            <p:nvPr/>
          </p:nvSpPr>
          <p:spPr bwMode="auto">
            <a:xfrm>
              <a:off x="1680" y="2256"/>
              <a:ext cx="6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Oval 29"/>
            <p:cNvSpPr>
              <a:spLocks noChangeArrowheads="1"/>
            </p:cNvSpPr>
            <p:nvPr/>
          </p:nvSpPr>
          <p:spPr bwMode="auto">
            <a:xfrm>
              <a:off x="2064" y="1776"/>
              <a:ext cx="384" cy="288"/>
            </a:xfrm>
            <a:prstGeom prst="ellipse">
              <a:avLst/>
            </a:prstGeom>
            <a:gradFill rotWithShape="0">
              <a:gsLst>
                <a:gs pos="0">
                  <a:srgbClr val="CCFF99"/>
                </a:gs>
                <a:gs pos="50000">
                  <a:srgbClr val="FFFFFF"/>
                </a:gs>
                <a:gs pos="100000">
                  <a:srgbClr val="CCFF99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12" name="Object 17"/>
            <p:cNvGraphicFramePr>
              <a:graphicFrameLocks noChangeAspect="1"/>
            </p:cNvGraphicFramePr>
            <p:nvPr/>
          </p:nvGraphicFramePr>
          <p:xfrm>
            <a:off x="2154" y="1680"/>
            <a:ext cx="1158" cy="1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567" name="Document" r:id="rId7" imgW="1838160" imgH="1943280" progId="">
                    <p:embed/>
                  </p:oleObj>
                </mc:Choice>
                <mc:Fallback>
                  <p:oleObj name="Document" r:id="rId7" imgW="1838160" imgH="1943280" progId="">
                    <p:embed/>
                    <p:pic>
                      <p:nvPicPr>
                        <p:cNvPr id="0" name="Picture 67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154" y="1680"/>
                          <a:ext cx="1158" cy="1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3" name="Group 36"/>
          <p:cNvGrpSpPr>
            <a:grpSpLocks/>
          </p:cNvGrpSpPr>
          <p:nvPr/>
        </p:nvGrpSpPr>
        <p:grpSpPr bwMode="auto">
          <a:xfrm>
            <a:off x="6248400" y="3389784"/>
            <a:ext cx="2362200" cy="3143250"/>
            <a:chOff x="3936" y="1680"/>
            <a:chExt cx="1488" cy="1980"/>
          </a:xfrm>
        </p:grpSpPr>
        <p:sp>
          <p:nvSpPr>
            <p:cNvPr id="14" name="Line 26"/>
            <p:cNvSpPr>
              <a:spLocks noChangeShapeType="1"/>
            </p:cNvSpPr>
            <p:nvPr/>
          </p:nvSpPr>
          <p:spPr bwMode="auto">
            <a:xfrm>
              <a:off x="4512" y="2496"/>
              <a:ext cx="0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Oval 31"/>
            <p:cNvSpPr>
              <a:spLocks noChangeArrowheads="1"/>
            </p:cNvSpPr>
            <p:nvPr/>
          </p:nvSpPr>
          <p:spPr bwMode="auto">
            <a:xfrm>
              <a:off x="4752" y="2832"/>
              <a:ext cx="672" cy="432"/>
            </a:xfrm>
            <a:prstGeom prst="ellipse">
              <a:avLst/>
            </a:prstGeom>
            <a:gradFill rotWithShape="0">
              <a:gsLst>
                <a:gs pos="0">
                  <a:srgbClr val="CCFF99"/>
                </a:gs>
                <a:gs pos="50000">
                  <a:srgbClr val="FFFFFF"/>
                </a:gs>
                <a:gs pos="100000">
                  <a:srgbClr val="CCFF99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Oval 30"/>
            <p:cNvSpPr>
              <a:spLocks noChangeArrowheads="1"/>
            </p:cNvSpPr>
            <p:nvPr/>
          </p:nvSpPr>
          <p:spPr bwMode="auto">
            <a:xfrm>
              <a:off x="4752" y="1680"/>
              <a:ext cx="384" cy="288"/>
            </a:xfrm>
            <a:prstGeom prst="ellipse">
              <a:avLst/>
            </a:prstGeom>
            <a:gradFill rotWithShape="0">
              <a:gsLst>
                <a:gs pos="0">
                  <a:srgbClr val="CCFF99"/>
                </a:gs>
                <a:gs pos="50000">
                  <a:srgbClr val="FFFFFF"/>
                </a:gs>
                <a:gs pos="100000">
                  <a:srgbClr val="CCFF99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17" name="Object 19"/>
            <p:cNvGraphicFramePr>
              <a:graphicFrameLocks noChangeAspect="1"/>
            </p:cNvGraphicFramePr>
            <p:nvPr/>
          </p:nvGraphicFramePr>
          <p:xfrm>
            <a:off x="3936" y="2976"/>
            <a:ext cx="1440" cy="6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568" name="Document" r:id="rId9" imgW="2286000" imgH="1085760" progId="">
                    <p:embed/>
                  </p:oleObj>
                </mc:Choice>
                <mc:Fallback>
                  <p:oleObj name="Document" r:id="rId9" imgW="2286000" imgH="1085760" progId="">
                    <p:embed/>
                    <p:pic>
                      <p:nvPicPr>
                        <p:cNvPr id="0" name="Picture 67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36" y="2976"/>
                          <a:ext cx="1440" cy="68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8" name="Group 38"/>
          <p:cNvGrpSpPr>
            <a:grpSpLocks/>
          </p:cNvGrpSpPr>
          <p:nvPr/>
        </p:nvGrpSpPr>
        <p:grpSpPr bwMode="auto">
          <a:xfrm>
            <a:off x="2667000" y="1484784"/>
            <a:ext cx="3057525" cy="2057400"/>
            <a:chOff x="1680" y="480"/>
            <a:chExt cx="1926" cy="1296"/>
          </a:xfrm>
        </p:grpSpPr>
        <p:sp>
          <p:nvSpPr>
            <p:cNvPr id="19" name="Line 23"/>
            <p:cNvSpPr>
              <a:spLocks noChangeShapeType="1"/>
            </p:cNvSpPr>
            <p:nvPr/>
          </p:nvSpPr>
          <p:spPr bwMode="auto">
            <a:xfrm flipV="1">
              <a:off x="1680" y="1248"/>
              <a:ext cx="624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20" name="Object 20"/>
            <p:cNvGraphicFramePr>
              <a:graphicFrameLocks noChangeAspect="1"/>
            </p:cNvGraphicFramePr>
            <p:nvPr/>
          </p:nvGraphicFramePr>
          <p:xfrm>
            <a:off x="2064" y="480"/>
            <a:ext cx="1542" cy="1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569" name="Document" r:id="rId11" imgW="2448000" imgH="1943280" progId="">
                    <p:embed/>
                  </p:oleObj>
                </mc:Choice>
                <mc:Fallback>
                  <p:oleObj name="Document" r:id="rId11" imgW="2448000" imgH="1943280" progId="">
                    <p:embed/>
                    <p:pic>
                      <p:nvPicPr>
                        <p:cNvPr id="0" name="Picture 67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64" y="480"/>
                          <a:ext cx="1542" cy="1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1" name="Group 35"/>
          <p:cNvGrpSpPr>
            <a:grpSpLocks/>
          </p:cNvGrpSpPr>
          <p:nvPr/>
        </p:nvGrpSpPr>
        <p:grpSpPr bwMode="auto">
          <a:xfrm>
            <a:off x="4351338" y="3542184"/>
            <a:ext cx="3735387" cy="1066800"/>
            <a:chOff x="2741" y="1776"/>
            <a:chExt cx="2353" cy="672"/>
          </a:xfrm>
        </p:grpSpPr>
        <p:sp>
          <p:nvSpPr>
            <p:cNvPr id="22" name="Text Box 28"/>
            <p:cNvSpPr txBox="1">
              <a:spLocks noChangeArrowheads="1"/>
            </p:cNvSpPr>
            <p:nvPr/>
          </p:nvSpPr>
          <p:spPr bwMode="auto">
            <a:xfrm>
              <a:off x="2741" y="2208"/>
              <a:ext cx="33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  <a:buSzPct val="120000"/>
                <a:buFont typeface="Monotype Sorts" pitchFamily="2" charset="2"/>
                <a:buChar char="$"/>
              </a:pPr>
              <a:r>
                <a:rPr lang="it-IT">
                  <a:solidFill>
                    <a:srgbClr val="FF3300"/>
                  </a:solidFill>
                </a:rPr>
                <a:t> </a:t>
              </a:r>
            </a:p>
          </p:txBody>
        </p:sp>
        <p:sp>
          <p:nvSpPr>
            <p:cNvPr id="23" name="Line 25"/>
            <p:cNvSpPr>
              <a:spLocks noChangeShapeType="1"/>
            </p:cNvSpPr>
            <p:nvPr/>
          </p:nvSpPr>
          <p:spPr bwMode="auto">
            <a:xfrm>
              <a:off x="3264" y="2256"/>
              <a:ext cx="6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aphicFrame>
          <p:nvGraphicFramePr>
            <p:cNvPr id="24" name="Object 18"/>
            <p:cNvGraphicFramePr>
              <a:graphicFrameLocks noChangeAspect="1"/>
            </p:cNvGraphicFramePr>
            <p:nvPr/>
          </p:nvGraphicFramePr>
          <p:xfrm>
            <a:off x="3936" y="1776"/>
            <a:ext cx="1158" cy="6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2570" name="Document" r:id="rId13" imgW="1838160" imgH="1066680" progId="">
                    <p:embed/>
                  </p:oleObj>
                </mc:Choice>
                <mc:Fallback>
                  <p:oleObj name="Document" r:id="rId13" imgW="1838160" imgH="1066680" progId="">
                    <p:embed/>
                    <p:pic>
                      <p:nvPicPr>
                        <p:cNvPr id="0" name="Picture 67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36" y="1776"/>
                          <a:ext cx="1158" cy="6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2752694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/>
              <a:t>Sulindac</a:t>
            </a:r>
            <a:r>
              <a:rPr lang="it-IT" dirty="0"/>
              <a:t> (</a:t>
            </a:r>
            <a:r>
              <a:rPr lang="it-IT" i="1" cap="none" dirty="0" err="1"/>
              <a:t>Clinoril</a:t>
            </a:r>
            <a:r>
              <a:rPr lang="it-IT" i="1" cap="none" dirty="0"/>
              <a:t>)</a:t>
            </a:r>
            <a:endParaRPr lang="en-US" i="1" dirty="0"/>
          </a:p>
        </p:txBody>
      </p:sp>
      <p:sp>
        <p:nvSpPr>
          <p:cNvPr id="4" name="Ovale 3"/>
          <p:cNvSpPr/>
          <p:nvPr/>
        </p:nvSpPr>
        <p:spPr>
          <a:xfrm>
            <a:off x="6072198" y="5572140"/>
            <a:ext cx="1285884" cy="1143008"/>
          </a:xfrm>
          <a:prstGeom prst="ellipse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Ovale 4"/>
          <p:cNvSpPr/>
          <p:nvPr/>
        </p:nvSpPr>
        <p:spPr>
          <a:xfrm>
            <a:off x="6286512" y="2572338"/>
            <a:ext cx="928694" cy="928670"/>
          </a:xfrm>
          <a:prstGeom prst="ellipse">
            <a:avLst/>
          </a:prstGeom>
          <a:ln>
            <a:solidFill>
              <a:schemeClr val="tx2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Ovale 5"/>
          <p:cNvSpPr/>
          <p:nvPr/>
        </p:nvSpPr>
        <p:spPr>
          <a:xfrm>
            <a:off x="3143250" y="1143597"/>
            <a:ext cx="571500" cy="642937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7" name="Ovale 6"/>
          <p:cNvSpPr/>
          <p:nvPr/>
        </p:nvSpPr>
        <p:spPr>
          <a:xfrm>
            <a:off x="6643688" y="1072159"/>
            <a:ext cx="571500" cy="642938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1152525" y="1724622"/>
            <a:ext cx="785813" cy="1000125"/>
          </a:xfrm>
          <a:prstGeom prst="ellipse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9" name="Ovale 8"/>
          <p:cNvSpPr/>
          <p:nvPr/>
        </p:nvSpPr>
        <p:spPr>
          <a:xfrm>
            <a:off x="3857625" y="1715097"/>
            <a:ext cx="785813" cy="1000125"/>
          </a:xfrm>
          <a:prstGeom prst="ellipse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8332676"/>
              </p:ext>
            </p:extLst>
          </p:nvPr>
        </p:nvGraphicFramePr>
        <p:xfrm>
          <a:off x="357188" y="1215034"/>
          <a:ext cx="2282825" cy="191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09" name="CS ChemDraw Drawing" r:id="rId3" imgW="1930400" imgH="1625600" progId="">
                  <p:embed/>
                </p:oleObj>
              </mc:Choice>
              <mc:Fallback>
                <p:oleObj name="CS ChemDraw Drawing" r:id="rId3" imgW="1930400" imgH="1625600" progId="">
                  <p:embed/>
                  <p:pic>
                    <p:nvPicPr>
                      <p:cNvPr id="0" name="Picture 4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8" y="1215034"/>
                        <a:ext cx="2282825" cy="191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ttangolo 10"/>
          <p:cNvSpPr/>
          <p:nvPr/>
        </p:nvSpPr>
        <p:spPr>
          <a:xfrm>
            <a:off x="555830" y="3571875"/>
            <a:ext cx="3786187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b="1" dirty="0" err="1">
                <a:solidFill>
                  <a:schemeClr val="accent4"/>
                </a:solidFill>
                <a:latin typeface="+mn-lt"/>
              </a:rPr>
              <a:t>Indolo-indene</a:t>
            </a:r>
            <a:r>
              <a:rPr lang="it-IT" b="1" dirty="0">
                <a:solidFill>
                  <a:schemeClr val="accent4"/>
                </a:solidFill>
                <a:latin typeface="+mn-lt"/>
              </a:rPr>
              <a:t>: </a:t>
            </a:r>
          </a:p>
          <a:p>
            <a:pPr indent="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b="1" dirty="0">
                <a:solidFill>
                  <a:schemeClr val="accent4"/>
                </a:solidFill>
                <a:latin typeface="+mn-lt"/>
              </a:rPr>
              <a:t>Minori effetti gastrici</a:t>
            </a:r>
          </a:p>
          <a:p>
            <a:pPr indent="3619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b="1" dirty="0">
                <a:solidFill>
                  <a:schemeClr val="accent4"/>
                </a:solidFill>
                <a:latin typeface="+mn-lt"/>
              </a:rPr>
              <a:t>Attività minore di </a:t>
            </a:r>
            <a:r>
              <a:rPr lang="it-IT" b="1" dirty="0" err="1">
                <a:solidFill>
                  <a:schemeClr val="accent4"/>
                </a:solidFill>
                <a:latin typeface="+mn-lt"/>
              </a:rPr>
              <a:t>indometacina</a:t>
            </a:r>
            <a:endParaRPr lang="it-IT" b="1" dirty="0">
              <a:solidFill>
                <a:schemeClr val="accent4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b="1" dirty="0" err="1">
                <a:solidFill>
                  <a:schemeClr val="accent4"/>
                </a:solidFill>
              </a:rPr>
              <a:t>Indene</a:t>
            </a:r>
            <a:r>
              <a:rPr lang="it-IT" b="1" dirty="0">
                <a:solidFill>
                  <a:schemeClr val="accent4"/>
                </a:solidFill>
              </a:rPr>
              <a:t>: isomero Z più potente </a:t>
            </a:r>
            <a:r>
              <a:rPr lang="it-IT" b="1" dirty="0" err="1">
                <a:solidFill>
                  <a:schemeClr val="accent4"/>
                </a:solidFill>
              </a:rPr>
              <a:t>dell’E</a:t>
            </a:r>
            <a:endParaRPr lang="it-IT" dirty="0">
              <a:solidFill>
                <a:schemeClr val="accent4"/>
              </a:solidFill>
              <a:latin typeface="+mn-lt"/>
            </a:endParaRPr>
          </a:p>
        </p:txBody>
      </p:sp>
      <p:sp>
        <p:nvSpPr>
          <p:cNvPr id="12" name="Freccia a destra 11"/>
          <p:cNvSpPr/>
          <p:nvPr/>
        </p:nvSpPr>
        <p:spPr>
          <a:xfrm>
            <a:off x="2643188" y="2072284"/>
            <a:ext cx="500062" cy="500063"/>
          </a:xfrm>
          <a:prstGeom prst="rightArrow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3" name="Freccia a destra 12"/>
          <p:cNvSpPr/>
          <p:nvPr/>
        </p:nvSpPr>
        <p:spPr>
          <a:xfrm>
            <a:off x="5715008" y="2072272"/>
            <a:ext cx="500066" cy="500066"/>
          </a:xfrm>
          <a:prstGeom prst="rightArrow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4" name="Rettangolo 13"/>
          <p:cNvSpPr/>
          <p:nvPr/>
        </p:nvSpPr>
        <p:spPr>
          <a:xfrm>
            <a:off x="4143376" y="3285292"/>
            <a:ext cx="2357437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b="1" dirty="0">
                <a:solidFill>
                  <a:schemeClr val="accent1"/>
                </a:solidFill>
                <a:latin typeface="+mn-lt"/>
              </a:rPr>
              <a:t>Aumento attività analgesica</a:t>
            </a:r>
            <a:endParaRPr lang="it-IT" dirty="0">
              <a:solidFill>
                <a:schemeClr val="accent1"/>
              </a:solidFill>
              <a:latin typeface="+mn-lt"/>
            </a:endParaRPr>
          </a:p>
        </p:txBody>
      </p:sp>
      <p:graphicFrame>
        <p:nvGraphicFramePr>
          <p:cNvPr id="15" name="Object 5"/>
          <p:cNvGraphicFramePr>
            <a:graphicFrameLocks noChangeAspect="1"/>
          </p:cNvGraphicFramePr>
          <p:nvPr/>
        </p:nvGraphicFramePr>
        <p:xfrm>
          <a:off x="6310313" y="4308475"/>
          <a:ext cx="2663825" cy="2317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10" name="CS ChemDraw Drawing" r:id="rId5" imgW="2247900" imgH="1955800" progId="">
                  <p:embed/>
                </p:oleObj>
              </mc:Choice>
              <mc:Fallback>
                <p:oleObj name="CS ChemDraw Drawing" r:id="rId5" imgW="2247900" imgH="1955800" progId="">
                  <p:embed/>
                  <p:pic>
                    <p:nvPicPr>
                      <p:cNvPr id="0" name="Picture 4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0313" y="4308475"/>
                        <a:ext cx="2663825" cy="2317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Freccia a destra 15"/>
          <p:cNvSpPr/>
          <p:nvPr/>
        </p:nvSpPr>
        <p:spPr>
          <a:xfrm rot="5400000">
            <a:off x="6500813" y="3643313"/>
            <a:ext cx="500062" cy="500062"/>
          </a:xfrm>
          <a:prstGeom prst="rightArrow">
            <a:avLst/>
          </a:prstGeom>
          <a:solidFill>
            <a:schemeClr val="bg1"/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7" name="Rettangolo 16"/>
          <p:cNvSpPr/>
          <p:nvPr/>
        </p:nvSpPr>
        <p:spPr>
          <a:xfrm>
            <a:off x="7143750" y="3571875"/>
            <a:ext cx="1643063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b="1" dirty="0">
                <a:solidFill>
                  <a:srgbClr val="000099"/>
                </a:solidFill>
                <a:latin typeface="+mn-lt"/>
              </a:rPr>
              <a:t>Aumento di solubilità</a:t>
            </a:r>
            <a:endParaRPr lang="it-IT" dirty="0">
              <a:solidFill>
                <a:srgbClr val="000099"/>
              </a:solidFill>
              <a:latin typeface="+mn-lt"/>
            </a:endParaRPr>
          </a:p>
        </p:txBody>
      </p:sp>
      <p:graphicFrame>
        <p:nvGraphicFramePr>
          <p:cNvPr id="1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6327505"/>
              </p:ext>
            </p:extLst>
          </p:nvPr>
        </p:nvGraphicFramePr>
        <p:xfrm>
          <a:off x="6500813" y="1284884"/>
          <a:ext cx="2281237" cy="1919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11" name="CS ChemDraw Drawing" r:id="rId7" imgW="1930400" imgH="1625600" progId="">
                  <p:embed/>
                </p:oleObj>
              </mc:Choice>
              <mc:Fallback>
                <p:oleObj name="CS ChemDraw Drawing" r:id="rId7" imgW="1930400" imgH="1625600" progId="">
                  <p:embed/>
                  <p:pic>
                    <p:nvPicPr>
                      <p:cNvPr id="0" name="Picture 4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0813" y="1284884"/>
                        <a:ext cx="2281237" cy="1919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4487314"/>
              </p:ext>
            </p:extLst>
          </p:nvPr>
        </p:nvGraphicFramePr>
        <p:xfrm>
          <a:off x="3071813" y="1143597"/>
          <a:ext cx="2281237" cy="191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312" name="CS ChemDraw Drawing" r:id="rId9" imgW="1930400" imgH="1625600" progId="">
                  <p:embed/>
                </p:oleObj>
              </mc:Choice>
              <mc:Fallback>
                <p:oleObj name="CS ChemDraw Drawing" r:id="rId9" imgW="1930400" imgH="1625600" progId="">
                  <p:embed/>
                  <p:pic>
                    <p:nvPicPr>
                      <p:cNvPr id="0" name="Picture 4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1813" y="1143597"/>
                        <a:ext cx="2281237" cy="191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CasellaDiTesto 20"/>
          <p:cNvSpPr txBox="1"/>
          <p:nvPr/>
        </p:nvSpPr>
        <p:spPr>
          <a:xfrm>
            <a:off x="7727528" y="595897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tx2"/>
                </a:solidFill>
              </a:rPr>
              <a:t>SULINDAC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22" name="CasellaDiTesto 21"/>
          <p:cNvSpPr txBox="1"/>
          <p:nvPr/>
        </p:nvSpPr>
        <p:spPr>
          <a:xfrm>
            <a:off x="1187624" y="2852007"/>
            <a:ext cx="1752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>
                <a:solidFill>
                  <a:schemeClr val="tx2"/>
                </a:solidFill>
              </a:rPr>
              <a:t>INDOMETACINA</a:t>
            </a:r>
            <a:endParaRPr lang="en-US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393309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/>
              <a:t>sulindac</a:t>
            </a:r>
            <a:endParaRPr lang="en-US" dirty="0"/>
          </a:p>
        </p:txBody>
      </p:sp>
      <p:graphicFrame>
        <p:nvGraphicFramePr>
          <p:cNvPr id="1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9122062"/>
              </p:ext>
            </p:extLst>
          </p:nvPr>
        </p:nvGraphicFramePr>
        <p:xfrm>
          <a:off x="467544" y="1196752"/>
          <a:ext cx="2519809" cy="21924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77" name="CS ChemDraw Drawing" r:id="rId3" imgW="2247900" imgH="1955800" progId="">
                  <p:embed/>
                </p:oleObj>
              </mc:Choice>
              <mc:Fallback>
                <p:oleObj name="CS ChemDraw Drawing" r:id="rId3" imgW="2247900" imgH="1955800" progId="">
                  <p:embed/>
                  <p:pic>
                    <p:nvPicPr>
                      <p:cNvPr id="0" name="Picture 1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196752"/>
                        <a:ext cx="2519809" cy="219244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ttangolo 17"/>
          <p:cNvSpPr/>
          <p:nvPr/>
        </p:nvSpPr>
        <p:spPr>
          <a:xfrm>
            <a:off x="323528" y="3314595"/>
            <a:ext cx="8496944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it-IT" sz="2400" b="1" dirty="0">
                <a:solidFill>
                  <a:schemeClr val="tx2"/>
                </a:solidFill>
              </a:rPr>
              <a:t>Attività: </a:t>
            </a:r>
            <a:r>
              <a:rPr lang="it-IT" sz="2400" dirty="0">
                <a:solidFill>
                  <a:schemeClr val="tx2"/>
                </a:solidFill>
              </a:rPr>
              <a:t> Analgesico paragonabile all’</a:t>
            </a:r>
            <a:r>
              <a:rPr lang="it-IT" sz="2400" dirty="0" err="1">
                <a:solidFill>
                  <a:schemeClr val="tx2"/>
                </a:solidFill>
              </a:rPr>
              <a:t>indometacina</a:t>
            </a:r>
            <a:r>
              <a:rPr lang="it-IT" sz="2400" dirty="0">
                <a:solidFill>
                  <a:schemeClr val="tx2"/>
                </a:solidFill>
              </a:rPr>
              <a:t>, antipiretico e antiinfiammatorio  meno potente dell’</a:t>
            </a:r>
            <a:r>
              <a:rPr lang="it-IT" sz="2400" dirty="0" err="1">
                <a:solidFill>
                  <a:schemeClr val="tx2"/>
                </a:solidFill>
              </a:rPr>
              <a:t>indometacina</a:t>
            </a:r>
            <a:endParaRPr lang="it-IT" sz="2400" dirty="0">
              <a:solidFill>
                <a:schemeClr val="tx2"/>
              </a:solidFill>
            </a:endParaRPr>
          </a:p>
          <a:p>
            <a:pPr algn="just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it-IT" sz="2400" b="1" dirty="0">
                <a:solidFill>
                  <a:schemeClr val="tx2"/>
                </a:solidFill>
              </a:rPr>
              <a:t>Tossicità:</a:t>
            </a:r>
            <a:r>
              <a:rPr lang="it-IT" sz="2400" dirty="0">
                <a:solidFill>
                  <a:schemeClr val="tx2"/>
                </a:solidFill>
              </a:rPr>
              <a:t>  La sostituzione del sistema </a:t>
            </a:r>
            <a:r>
              <a:rPr lang="it-IT" sz="2400" dirty="0" err="1">
                <a:solidFill>
                  <a:schemeClr val="tx2"/>
                </a:solidFill>
              </a:rPr>
              <a:t>indolico</a:t>
            </a:r>
            <a:r>
              <a:rPr lang="it-IT" sz="2400" dirty="0">
                <a:solidFill>
                  <a:schemeClr val="tx2"/>
                </a:solidFill>
              </a:rPr>
              <a:t> con quello </a:t>
            </a:r>
            <a:r>
              <a:rPr lang="it-IT" sz="2400" dirty="0" err="1">
                <a:solidFill>
                  <a:schemeClr val="tx2"/>
                </a:solidFill>
              </a:rPr>
              <a:t>indenico</a:t>
            </a:r>
            <a:r>
              <a:rPr lang="it-IT" sz="2400" dirty="0">
                <a:solidFill>
                  <a:schemeClr val="tx2"/>
                </a:solidFill>
              </a:rPr>
              <a:t> porta a minori effetti a livello del SNC e GI, ma è meno solubile dell’</a:t>
            </a:r>
            <a:r>
              <a:rPr lang="it-IT" sz="2400" dirty="0" err="1">
                <a:solidFill>
                  <a:schemeClr val="tx2"/>
                </a:solidFill>
              </a:rPr>
              <a:t>indometacina</a:t>
            </a:r>
            <a:r>
              <a:rPr lang="it-IT" sz="2400" dirty="0">
                <a:solidFill>
                  <a:schemeClr val="tx2"/>
                </a:solidFill>
              </a:rPr>
              <a:t> e dà </a:t>
            </a:r>
            <a:r>
              <a:rPr lang="it-IT" sz="2400" dirty="0" err="1">
                <a:solidFill>
                  <a:schemeClr val="tx2"/>
                </a:solidFill>
              </a:rPr>
              <a:t>cristalluria</a:t>
            </a:r>
            <a:r>
              <a:rPr lang="it-IT" sz="2400" dirty="0">
                <a:solidFill>
                  <a:schemeClr val="tx2"/>
                </a:solidFill>
              </a:rPr>
              <a:t>. È comunque indicata l’assunzione con cibo.</a:t>
            </a:r>
          </a:p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it-IT" sz="2400" b="1" dirty="0">
                <a:solidFill>
                  <a:schemeClr val="tx2"/>
                </a:solidFill>
              </a:rPr>
              <a:t>Uso: </a:t>
            </a:r>
            <a:r>
              <a:rPr lang="it-IT" sz="2400" dirty="0">
                <a:solidFill>
                  <a:schemeClr val="tx2"/>
                </a:solidFill>
              </a:rPr>
              <a:t>terapia a lungo termine dell’infiammazione cronica, artrite gottosa, spondilite anchilosante, osteoartrite moderata o lieve</a:t>
            </a:r>
          </a:p>
        </p:txBody>
      </p:sp>
      <p:sp>
        <p:nvSpPr>
          <p:cNvPr id="22" name="Rettangolo 21"/>
          <p:cNvSpPr/>
          <p:nvPr/>
        </p:nvSpPr>
        <p:spPr>
          <a:xfrm>
            <a:off x="3180332" y="1868051"/>
            <a:ext cx="6072188" cy="98488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it-IT" sz="2400" dirty="0">
                <a:solidFill>
                  <a:schemeClr val="tx2"/>
                </a:solidFill>
                <a:latin typeface="+mn-lt"/>
              </a:rPr>
              <a:t>È uno dei FANS più utilizzati</a:t>
            </a:r>
          </a:p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it-IT" sz="2400" b="1" dirty="0" err="1">
                <a:solidFill>
                  <a:schemeClr val="tx2"/>
                </a:solidFill>
                <a:latin typeface="+mn-lt"/>
              </a:rPr>
              <a:t>Profarmaco</a:t>
            </a:r>
            <a:r>
              <a:rPr lang="it-IT" sz="2400" b="1" dirty="0">
                <a:solidFill>
                  <a:schemeClr val="tx2"/>
                </a:solidFill>
                <a:latin typeface="+mn-lt"/>
              </a:rPr>
              <a:t>:  </a:t>
            </a:r>
            <a:r>
              <a:rPr lang="it-IT" sz="2400" dirty="0">
                <a:solidFill>
                  <a:schemeClr val="tx2"/>
                </a:solidFill>
                <a:latin typeface="+mn-lt"/>
              </a:rPr>
              <a:t>il </a:t>
            </a:r>
            <a:r>
              <a:rPr lang="it-IT" sz="2400" dirty="0" err="1">
                <a:solidFill>
                  <a:schemeClr val="tx2"/>
                </a:solidFill>
                <a:latin typeface="+mn-lt"/>
              </a:rPr>
              <a:t>solfossido</a:t>
            </a:r>
            <a:r>
              <a:rPr lang="it-IT" sz="2400" dirty="0">
                <a:solidFill>
                  <a:schemeClr val="tx2"/>
                </a:solidFill>
                <a:latin typeface="+mn-lt"/>
              </a:rPr>
              <a:t> ridotto a  </a:t>
            </a:r>
            <a:r>
              <a:rPr lang="it-IT" sz="2400" dirty="0" err="1">
                <a:solidFill>
                  <a:schemeClr val="tx2"/>
                </a:solidFill>
                <a:latin typeface="+mn-lt"/>
              </a:rPr>
              <a:t>tioetere</a:t>
            </a:r>
            <a:endParaRPr lang="it-IT" sz="2400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61514139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METABOLISMO</a:t>
            </a: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4114800" y="3429000"/>
            <a:ext cx="4079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  <a:buFont typeface="Monotype Sorts" pitchFamily="2" charset="2"/>
              <a:buChar char="$"/>
            </a:pPr>
            <a:endParaRPr lang="it-IT"/>
          </a:p>
        </p:txBody>
      </p:sp>
      <p:graphicFrame>
        <p:nvGraphicFramePr>
          <p:cNvPr id="5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2660675"/>
              </p:ext>
            </p:extLst>
          </p:nvPr>
        </p:nvGraphicFramePr>
        <p:xfrm>
          <a:off x="179512" y="2514600"/>
          <a:ext cx="1838325" cy="216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83" name="Document" r:id="rId3" imgW="1838160" imgH="2162160" progId="">
                  <p:embed/>
                </p:oleObj>
              </mc:Choice>
              <mc:Fallback>
                <p:oleObj name="Document" r:id="rId3" imgW="1838160" imgH="2162160" progId="">
                  <p:embed/>
                  <p:pic>
                    <p:nvPicPr>
                      <p:cNvPr id="0" name="Picture 6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2514600"/>
                        <a:ext cx="1838325" cy="2162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2699792" y="2636912"/>
            <a:ext cx="3057525" cy="1981200"/>
            <a:chOff x="1824" y="1536"/>
            <a:chExt cx="1926" cy="1248"/>
          </a:xfrm>
        </p:grpSpPr>
        <p:sp>
          <p:nvSpPr>
            <p:cNvPr id="7" name="Line 11"/>
            <p:cNvSpPr>
              <a:spLocks noChangeShapeType="1"/>
            </p:cNvSpPr>
            <p:nvPr/>
          </p:nvSpPr>
          <p:spPr bwMode="auto">
            <a:xfrm>
              <a:off x="1824" y="2256"/>
              <a:ext cx="6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8" name="Oval 12"/>
            <p:cNvSpPr>
              <a:spLocks noChangeArrowheads="1"/>
            </p:cNvSpPr>
            <p:nvPr/>
          </p:nvSpPr>
          <p:spPr bwMode="auto">
            <a:xfrm>
              <a:off x="2496" y="2496"/>
              <a:ext cx="576" cy="288"/>
            </a:xfrm>
            <a:prstGeom prst="ellipse">
              <a:avLst/>
            </a:prstGeom>
            <a:gradFill rotWithShape="0">
              <a:gsLst>
                <a:gs pos="0">
                  <a:srgbClr val="CCFF99"/>
                </a:gs>
                <a:gs pos="50000">
                  <a:srgbClr val="FFFFFF"/>
                </a:gs>
                <a:gs pos="100000">
                  <a:srgbClr val="CCFF99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aphicFrame>
          <p:nvGraphicFramePr>
            <p:cNvPr id="9" name="Object 30"/>
            <p:cNvGraphicFramePr>
              <a:graphicFrameLocks noChangeAspect="1"/>
            </p:cNvGraphicFramePr>
            <p:nvPr/>
          </p:nvGraphicFramePr>
          <p:xfrm>
            <a:off x="2592" y="1536"/>
            <a:ext cx="1158" cy="1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584" name="Document" r:id="rId5" imgW="1838160" imgH="1943280" progId="">
                    <p:embed/>
                  </p:oleObj>
                </mc:Choice>
                <mc:Fallback>
                  <p:oleObj name="Document" r:id="rId5" imgW="1838160" imgH="1943280" progId="">
                    <p:embed/>
                    <p:pic>
                      <p:nvPicPr>
                        <p:cNvPr id="0" name="Picture 64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92" y="1536"/>
                          <a:ext cx="1158" cy="12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" name="Group 41"/>
          <p:cNvGrpSpPr>
            <a:grpSpLocks/>
          </p:cNvGrpSpPr>
          <p:nvPr/>
        </p:nvGrpSpPr>
        <p:grpSpPr bwMode="auto">
          <a:xfrm>
            <a:off x="5364088" y="879351"/>
            <a:ext cx="2971800" cy="2333625"/>
            <a:chOff x="3456" y="336"/>
            <a:chExt cx="1872" cy="1470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4608" y="336"/>
              <a:ext cx="720" cy="288"/>
            </a:xfrm>
            <a:prstGeom prst="ellipse">
              <a:avLst/>
            </a:prstGeom>
            <a:gradFill rotWithShape="0">
              <a:gsLst>
                <a:gs pos="0">
                  <a:srgbClr val="FFFFCC"/>
                </a:gs>
                <a:gs pos="50000">
                  <a:srgbClr val="FFFFFF"/>
                </a:gs>
                <a:gs pos="100000">
                  <a:srgbClr val="FFFFC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aphicFrame>
          <p:nvGraphicFramePr>
            <p:cNvPr id="12" name="Object 28"/>
            <p:cNvGraphicFramePr>
              <a:graphicFrameLocks noChangeAspect="1"/>
            </p:cNvGraphicFramePr>
            <p:nvPr/>
          </p:nvGraphicFramePr>
          <p:xfrm>
            <a:off x="3840" y="432"/>
            <a:ext cx="1440" cy="13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585" name="Document" r:id="rId7" imgW="2286000" imgH="2181240" progId="">
                    <p:embed/>
                  </p:oleObj>
                </mc:Choice>
                <mc:Fallback>
                  <p:oleObj name="Document" r:id="rId7" imgW="2286000" imgH="2181240" progId="">
                    <p:embed/>
                    <p:pic>
                      <p:nvPicPr>
                        <p:cNvPr id="0" name="Picture 64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40" y="432"/>
                          <a:ext cx="1440" cy="13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Line 32"/>
            <p:cNvSpPr>
              <a:spLocks noChangeShapeType="1"/>
            </p:cNvSpPr>
            <p:nvPr/>
          </p:nvSpPr>
          <p:spPr bwMode="auto">
            <a:xfrm>
              <a:off x="3456" y="1152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14" name="Group 40"/>
          <p:cNvGrpSpPr>
            <a:grpSpLocks/>
          </p:cNvGrpSpPr>
          <p:nvPr/>
        </p:nvGrpSpPr>
        <p:grpSpPr bwMode="auto">
          <a:xfrm>
            <a:off x="2051720" y="1103759"/>
            <a:ext cx="2828925" cy="2181225"/>
            <a:chOff x="1680" y="402"/>
            <a:chExt cx="1782" cy="1374"/>
          </a:xfrm>
        </p:grpSpPr>
        <p:sp>
          <p:nvSpPr>
            <p:cNvPr id="15" name="Line 20"/>
            <p:cNvSpPr>
              <a:spLocks noChangeShapeType="1"/>
            </p:cNvSpPr>
            <p:nvPr/>
          </p:nvSpPr>
          <p:spPr bwMode="auto">
            <a:xfrm flipV="1">
              <a:off x="1680" y="1248"/>
              <a:ext cx="624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6" name="Oval 33"/>
            <p:cNvSpPr>
              <a:spLocks noChangeArrowheads="1"/>
            </p:cNvSpPr>
            <p:nvPr/>
          </p:nvSpPr>
          <p:spPr bwMode="auto">
            <a:xfrm>
              <a:off x="2208" y="1440"/>
              <a:ext cx="576" cy="288"/>
            </a:xfrm>
            <a:prstGeom prst="ellipse">
              <a:avLst/>
            </a:prstGeom>
            <a:gradFill rotWithShape="0">
              <a:gsLst>
                <a:gs pos="0">
                  <a:srgbClr val="CCFF99"/>
                </a:gs>
                <a:gs pos="50000">
                  <a:srgbClr val="FFFFFF"/>
                </a:gs>
                <a:gs pos="100000">
                  <a:srgbClr val="CCFF99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aphicFrame>
          <p:nvGraphicFramePr>
            <p:cNvPr id="17" name="Object 31"/>
            <p:cNvGraphicFramePr>
              <a:graphicFrameLocks noChangeAspect="1"/>
            </p:cNvGraphicFramePr>
            <p:nvPr/>
          </p:nvGraphicFramePr>
          <p:xfrm>
            <a:off x="2304" y="402"/>
            <a:ext cx="1158" cy="13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586" name="Document" r:id="rId9" imgW="1838160" imgH="2181240" progId="">
                    <p:embed/>
                  </p:oleObj>
                </mc:Choice>
                <mc:Fallback>
                  <p:oleObj name="Document" r:id="rId9" imgW="1838160" imgH="2181240" progId="">
                    <p:embed/>
                    <p:pic>
                      <p:nvPicPr>
                        <p:cNvPr id="0" name="Picture 64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04" y="402"/>
                          <a:ext cx="1158" cy="13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8" name="AutoShape 34"/>
          <p:cNvSpPr>
            <a:spLocks noChangeArrowheads="1"/>
          </p:cNvSpPr>
          <p:nvPr/>
        </p:nvSpPr>
        <p:spPr bwMode="auto">
          <a:xfrm>
            <a:off x="6395020" y="3471664"/>
            <a:ext cx="1943100" cy="533400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it-IT" b="1" dirty="0"/>
              <a:t>Metabolita attivo</a:t>
            </a:r>
          </a:p>
        </p:txBody>
      </p:sp>
      <p:grpSp>
        <p:nvGrpSpPr>
          <p:cNvPr id="19" name="Group 43"/>
          <p:cNvGrpSpPr>
            <a:grpSpLocks/>
          </p:cNvGrpSpPr>
          <p:nvPr/>
        </p:nvGrpSpPr>
        <p:grpSpPr bwMode="auto">
          <a:xfrm>
            <a:off x="1259632" y="4293096"/>
            <a:ext cx="2743200" cy="2409825"/>
            <a:chOff x="1200" y="2688"/>
            <a:chExt cx="1728" cy="1518"/>
          </a:xfrm>
        </p:grpSpPr>
        <p:sp>
          <p:nvSpPr>
            <p:cNvPr id="20" name="Line 7"/>
            <p:cNvSpPr>
              <a:spLocks noChangeShapeType="1"/>
            </p:cNvSpPr>
            <p:nvPr/>
          </p:nvSpPr>
          <p:spPr bwMode="auto">
            <a:xfrm>
              <a:off x="1200" y="2688"/>
              <a:ext cx="48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1" name="Oval 16"/>
            <p:cNvSpPr>
              <a:spLocks noChangeArrowheads="1"/>
            </p:cNvSpPr>
            <p:nvPr/>
          </p:nvSpPr>
          <p:spPr bwMode="auto">
            <a:xfrm>
              <a:off x="2448" y="3168"/>
              <a:ext cx="480" cy="432"/>
            </a:xfrm>
            <a:prstGeom prst="ellipse">
              <a:avLst/>
            </a:prstGeom>
            <a:gradFill rotWithShape="0">
              <a:gsLst>
                <a:gs pos="0">
                  <a:srgbClr val="FFBC79"/>
                </a:gs>
                <a:gs pos="50000">
                  <a:srgbClr val="FFFFFF"/>
                </a:gs>
                <a:gs pos="100000">
                  <a:srgbClr val="FFBC79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aphicFrame>
          <p:nvGraphicFramePr>
            <p:cNvPr id="22" name="Object 36"/>
            <p:cNvGraphicFramePr>
              <a:graphicFrameLocks noChangeAspect="1"/>
            </p:cNvGraphicFramePr>
            <p:nvPr/>
          </p:nvGraphicFramePr>
          <p:xfrm>
            <a:off x="1680" y="2832"/>
            <a:ext cx="1158" cy="13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587" name="Document" r:id="rId11" imgW="1838160" imgH="2181240" progId="">
                    <p:embed/>
                  </p:oleObj>
                </mc:Choice>
                <mc:Fallback>
                  <p:oleObj name="Document" r:id="rId11" imgW="1838160" imgH="2181240" progId="">
                    <p:embed/>
                    <p:pic>
                      <p:nvPicPr>
                        <p:cNvPr id="0" name="Picture 64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80" y="2832"/>
                          <a:ext cx="1158" cy="13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3" name="Group 44"/>
          <p:cNvGrpSpPr>
            <a:grpSpLocks/>
          </p:cNvGrpSpPr>
          <p:nvPr/>
        </p:nvGrpSpPr>
        <p:grpSpPr bwMode="auto">
          <a:xfrm>
            <a:off x="4283968" y="4343400"/>
            <a:ext cx="3429000" cy="2333625"/>
            <a:chOff x="3072" y="2736"/>
            <a:chExt cx="2160" cy="1470"/>
          </a:xfrm>
        </p:grpSpPr>
        <p:sp>
          <p:nvSpPr>
            <p:cNvPr id="24" name="Line 37"/>
            <p:cNvSpPr>
              <a:spLocks noChangeShapeType="1"/>
            </p:cNvSpPr>
            <p:nvPr/>
          </p:nvSpPr>
          <p:spPr bwMode="auto">
            <a:xfrm>
              <a:off x="3072" y="3504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5" name="Oval 39"/>
            <p:cNvSpPr>
              <a:spLocks noChangeArrowheads="1"/>
            </p:cNvSpPr>
            <p:nvPr/>
          </p:nvSpPr>
          <p:spPr bwMode="auto">
            <a:xfrm>
              <a:off x="4512" y="2736"/>
              <a:ext cx="720" cy="288"/>
            </a:xfrm>
            <a:prstGeom prst="ellipse">
              <a:avLst/>
            </a:prstGeom>
            <a:gradFill rotWithShape="0">
              <a:gsLst>
                <a:gs pos="0">
                  <a:srgbClr val="FFFFCC"/>
                </a:gs>
                <a:gs pos="50000">
                  <a:srgbClr val="FFFFFF"/>
                </a:gs>
                <a:gs pos="100000">
                  <a:srgbClr val="FFFFCC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aphicFrame>
          <p:nvGraphicFramePr>
            <p:cNvPr id="26" name="Object 38"/>
            <p:cNvGraphicFramePr>
              <a:graphicFrameLocks noChangeAspect="1"/>
            </p:cNvGraphicFramePr>
            <p:nvPr/>
          </p:nvGraphicFramePr>
          <p:xfrm>
            <a:off x="3696" y="2832"/>
            <a:ext cx="1446" cy="13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588" name="Document" r:id="rId13" imgW="2295360" imgH="2181240" progId="">
                    <p:embed/>
                  </p:oleObj>
                </mc:Choice>
                <mc:Fallback>
                  <p:oleObj name="Document" r:id="rId13" imgW="2295360" imgH="2181240" progId="">
                    <p:embed/>
                    <p:pic>
                      <p:nvPicPr>
                        <p:cNvPr id="0" name="Picture 64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96" y="2832"/>
                          <a:ext cx="1446" cy="13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7" name="Text Box 45"/>
          <p:cNvSpPr txBox="1">
            <a:spLocks noChangeArrowheads="1"/>
          </p:cNvSpPr>
          <p:nvPr/>
        </p:nvSpPr>
        <p:spPr bwMode="auto">
          <a:xfrm>
            <a:off x="467544" y="4706888"/>
            <a:ext cx="9572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it-IT" sz="1400" b="1" dirty="0">
                <a:solidFill>
                  <a:schemeClr val="tx2"/>
                </a:solidFill>
              </a:rPr>
              <a:t>SULINDAC</a:t>
            </a:r>
          </a:p>
        </p:txBody>
      </p:sp>
      <p:sp>
        <p:nvSpPr>
          <p:cNvPr id="28" name="Freccia a destra 27"/>
          <p:cNvSpPr/>
          <p:nvPr/>
        </p:nvSpPr>
        <p:spPr>
          <a:xfrm>
            <a:off x="5652120" y="3543672"/>
            <a:ext cx="525760" cy="3684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69622645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SINTESI SULINDAC</a:t>
            </a:r>
            <a:endParaRPr lang="en-US" dirty="0"/>
          </a:p>
        </p:txBody>
      </p:sp>
      <p:graphicFrame>
        <p:nvGraphicFramePr>
          <p:cNvPr id="4" name="Ogget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2179773"/>
              </p:ext>
            </p:extLst>
          </p:nvPr>
        </p:nvGraphicFramePr>
        <p:xfrm>
          <a:off x="323528" y="1844824"/>
          <a:ext cx="8569325" cy="3875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2" name="CS ChemDraw Drawing" r:id="rId3" imgW="6756400" imgH="3060700" progId="">
                  <p:embed/>
                </p:oleObj>
              </mc:Choice>
              <mc:Fallback>
                <p:oleObj name="CS ChemDraw Drawing" r:id="rId3" imgW="6756400" imgH="3060700" progId="">
                  <p:embed/>
                  <p:pic>
                    <p:nvPicPr>
                      <p:cNvPr id="0" name="Picture 1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1844824"/>
                        <a:ext cx="8569325" cy="3875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627784" y="4365104"/>
            <a:ext cx="7804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Helvetica"/>
                <a:cs typeface="Helvetica"/>
              </a:rPr>
              <a:t>CH</a:t>
            </a:r>
            <a:r>
              <a:rPr lang="en-US" sz="1200" b="1" baseline="-25000" dirty="0">
                <a:latin typeface="Helvetica"/>
                <a:cs typeface="Helvetica"/>
              </a:rPr>
              <a:t>3</a:t>
            </a:r>
            <a:r>
              <a:rPr lang="en-US" sz="1200" b="1" dirty="0">
                <a:latin typeface="Helvetica"/>
                <a:cs typeface="Helvetica"/>
              </a:rPr>
              <a:t>ONa</a:t>
            </a:r>
          </a:p>
        </p:txBody>
      </p:sp>
    </p:spTree>
    <p:extLst>
      <p:ext uri="{BB962C8B-B14F-4D97-AF65-F5344CB8AC3E}">
        <p14:creationId xmlns:p14="http://schemas.microsoft.com/office/powerpoint/2010/main" val="910481161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9"/>
          <p:cNvSpPr/>
          <p:nvPr/>
        </p:nvSpPr>
        <p:spPr>
          <a:xfrm>
            <a:off x="37208" y="1257170"/>
            <a:ext cx="3286116" cy="1726654"/>
          </a:xfrm>
          <a:prstGeom prst="roundRect">
            <a:avLst/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graphicFrame>
        <p:nvGraphicFramePr>
          <p:cNvPr id="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2760602"/>
              </p:ext>
            </p:extLst>
          </p:nvPr>
        </p:nvGraphicFramePr>
        <p:xfrm>
          <a:off x="251520" y="1340768"/>
          <a:ext cx="2976563" cy="1404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676" name="CS ChemDraw Drawing" r:id="rId3" imgW="2501900" imgH="1193800" progId="">
                  <p:embed/>
                </p:oleObj>
              </mc:Choice>
              <mc:Fallback>
                <p:oleObj name="CS ChemDraw Drawing" r:id="rId3" imgW="2501900" imgH="1193800" progId="">
                  <p:embed/>
                  <p:pic>
                    <p:nvPicPr>
                      <p:cNvPr id="0" name="Picture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1340768"/>
                        <a:ext cx="2976563" cy="1404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ttangolo 13"/>
          <p:cNvSpPr/>
          <p:nvPr/>
        </p:nvSpPr>
        <p:spPr>
          <a:xfrm>
            <a:off x="3491880" y="2420888"/>
            <a:ext cx="542925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000" b="1" dirty="0">
                <a:solidFill>
                  <a:srgbClr val="800000"/>
                </a:solidFill>
                <a:latin typeface="+mn-lt"/>
                <a:ea typeface="+mn-ea"/>
              </a:rPr>
              <a:t>Uso: </a:t>
            </a:r>
            <a:r>
              <a:rPr lang="it-IT" sz="2000" b="1" dirty="0">
                <a:latin typeface="+mn-lt"/>
                <a:ea typeface="+mn-ea"/>
              </a:rPr>
              <a:t>Dolore e flogosi in patologie reumatologiche e </a:t>
            </a:r>
            <a:r>
              <a:rPr lang="it-IT" sz="2000" b="1" dirty="0" err="1">
                <a:latin typeface="+mn-lt"/>
                <a:ea typeface="+mn-ea"/>
              </a:rPr>
              <a:t>muscoloscheletriche</a:t>
            </a:r>
            <a:endParaRPr lang="it-IT" sz="2000" b="1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7" name="Rettangolo 14"/>
          <p:cNvSpPr/>
          <p:nvPr/>
        </p:nvSpPr>
        <p:spPr>
          <a:xfrm>
            <a:off x="3559175" y="1412776"/>
            <a:ext cx="558482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sz="2000" b="1" dirty="0">
                <a:solidFill>
                  <a:srgbClr val="800000"/>
                </a:solidFill>
                <a:latin typeface="Calibri" charset="0"/>
              </a:rPr>
              <a:t>Proprietà: </a:t>
            </a:r>
          </a:p>
          <a:p>
            <a:r>
              <a:rPr lang="it-IT" sz="2000" b="1" dirty="0">
                <a:latin typeface="Calibri" charset="0"/>
              </a:rPr>
              <a:t>Ottimo analgesico, antipiretico , antiinfiammatorio</a:t>
            </a:r>
          </a:p>
          <a:p>
            <a:r>
              <a:rPr lang="it-IT" sz="2000" b="1" dirty="0">
                <a:latin typeface="Calibri" charset="0"/>
              </a:rPr>
              <a:t>Buona tollerabilità</a:t>
            </a:r>
            <a:endParaRPr lang="it-IT" sz="2000" dirty="0">
              <a:latin typeface="Calibri" charset="0"/>
            </a:endParaRPr>
          </a:p>
        </p:txBody>
      </p:sp>
      <p:sp>
        <p:nvSpPr>
          <p:cNvPr id="8" name="Rettangolo 15"/>
          <p:cNvSpPr>
            <a:spLocks noChangeArrowheads="1"/>
          </p:cNvSpPr>
          <p:nvPr/>
        </p:nvSpPr>
        <p:spPr bwMode="auto">
          <a:xfrm>
            <a:off x="71438" y="3059113"/>
            <a:ext cx="8842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2000" b="1">
                <a:solidFill>
                  <a:srgbClr val="800000"/>
                </a:solidFill>
                <a:latin typeface="Calibri" charset="0"/>
              </a:rPr>
              <a:t>Sintesi</a:t>
            </a:r>
            <a:endParaRPr lang="it-IT" sz="2000"/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/>
        </p:nvGraphicFramePr>
        <p:xfrm>
          <a:off x="142875" y="3786188"/>
          <a:ext cx="8664575" cy="2714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677" name="CS ChemDraw Drawing" r:id="rId5" imgW="8813800" imgH="2768600" progId="">
                  <p:embed/>
                </p:oleObj>
              </mc:Choice>
              <mc:Fallback>
                <p:oleObj name="CS ChemDraw Drawing" r:id="rId5" imgW="8813800" imgH="2768600" progId="">
                  <p:embed/>
                  <p:pic>
                    <p:nvPicPr>
                      <p:cNvPr id="0" name="Picture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5" y="3786188"/>
                        <a:ext cx="8664575" cy="2714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ttangolo 16"/>
          <p:cNvSpPr>
            <a:spLocks noChangeArrowheads="1"/>
          </p:cNvSpPr>
          <p:nvPr/>
        </p:nvSpPr>
        <p:spPr bwMode="auto">
          <a:xfrm>
            <a:off x="7072313" y="5815013"/>
            <a:ext cx="12414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2000" b="1">
                <a:solidFill>
                  <a:srgbClr val="800000"/>
                </a:solidFill>
                <a:latin typeface="Calibri" charset="0"/>
              </a:rPr>
              <a:t>Tolmetina</a:t>
            </a:r>
          </a:p>
        </p:txBody>
      </p:sp>
      <p:sp>
        <p:nvSpPr>
          <p:cNvPr id="12" name="CasellaDiTesto 3"/>
          <p:cNvSpPr txBox="1">
            <a:spLocks noChangeArrowheads="1"/>
          </p:cNvSpPr>
          <p:nvPr/>
        </p:nvSpPr>
        <p:spPr bwMode="auto">
          <a:xfrm>
            <a:off x="142875" y="58738"/>
            <a:ext cx="9001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err="1">
                <a:solidFill>
                  <a:srgbClr val="800000"/>
                </a:solidFill>
                <a:latin typeface="Calibri" charset="0"/>
              </a:rPr>
              <a:t>Tolmetina</a:t>
            </a:r>
            <a:r>
              <a:rPr lang="it-IT" sz="3200" b="1" dirty="0">
                <a:solidFill>
                  <a:srgbClr val="800000"/>
                </a:solidFill>
                <a:latin typeface="Calibri" charset="0"/>
              </a:rPr>
              <a:t> </a:t>
            </a:r>
            <a:r>
              <a:rPr lang="it-IT" sz="3200" i="1" dirty="0" err="1">
                <a:solidFill>
                  <a:srgbClr val="800000"/>
                </a:solidFill>
                <a:latin typeface="Calibri" charset="0"/>
              </a:rPr>
              <a:t>Tolectin</a:t>
            </a:r>
            <a:r>
              <a:rPr lang="it-IT" sz="3200" i="1" dirty="0">
                <a:solidFill>
                  <a:srgbClr val="800000"/>
                </a:solidFill>
                <a:latin typeface="Calibri" charset="0"/>
              </a:rPr>
              <a:t> </a:t>
            </a:r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573528123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Derivati </a:t>
            </a:r>
            <a:r>
              <a:rPr lang="it-IT" dirty="0" err="1"/>
              <a:t>pirazolici</a:t>
            </a: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846913" y="3492501"/>
            <a:ext cx="187487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Amminofenazone</a:t>
            </a:r>
            <a:endParaRPr lang="it-IT" b="1" dirty="0">
              <a:solidFill>
                <a:schemeClr val="tx2"/>
              </a:solidFill>
              <a:latin typeface="+mn-lt"/>
            </a:endParaRPr>
          </a:p>
          <a:p>
            <a:pPr algn="ctr">
              <a:defRPr/>
            </a:pPr>
            <a:r>
              <a:rPr lang="it-IT" i="1" dirty="0">
                <a:solidFill>
                  <a:schemeClr val="tx2"/>
                </a:solidFill>
                <a:latin typeface="+mn-lt"/>
              </a:rPr>
              <a:t>(</a:t>
            </a:r>
            <a:r>
              <a:rPr lang="it-IT" i="1" dirty="0" err="1">
                <a:solidFill>
                  <a:schemeClr val="tx2"/>
                </a:solidFill>
                <a:latin typeface="+mn-lt"/>
              </a:rPr>
              <a:t>Pyramidon</a:t>
            </a:r>
            <a:r>
              <a:rPr lang="it-IT" i="1" dirty="0">
                <a:solidFill>
                  <a:schemeClr val="tx2"/>
                </a:solidFill>
                <a:latin typeface="+mn-lt"/>
              </a:rPr>
              <a:t>)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576966" y="3448522"/>
            <a:ext cx="1315232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b="1" dirty="0" err="1">
                <a:solidFill>
                  <a:schemeClr val="tx2"/>
                </a:solidFill>
                <a:latin typeface="+mn-lt"/>
              </a:rPr>
              <a:t>Metamizolo</a:t>
            </a:r>
            <a:endParaRPr lang="it-IT" b="1" dirty="0">
              <a:solidFill>
                <a:schemeClr val="tx2"/>
              </a:solidFill>
              <a:latin typeface="+mn-lt"/>
            </a:endParaRPr>
          </a:p>
          <a:p>
            <a:pPr algn="ctr">
              <a:defRPr/>
            </a:pPr>
            <a:r>
              <a:rPr lang="it-IT" i="1" dirty="0">
                <a:solidFill>
                  <a:schemeClr val="tx2"/>
                </a:solidFill>
                <a:latin typeface="+mn-lt"/>
              </a:rPr>
              <a:t>(</a:t>
            </a:r>
            <a:r>
              <a:rPr lang="it-IT" i="1" dirty="0" err="1">
                <a:solidFill>
                  <a:schemeClr val="tx2"/>
                </a:solidFill>
                <a:latin typeface="+mn-lt"/>
              </a:rPr>
              <a:t>Novalgina</a:t>
            </a:r>
            <a:r>
              <a:rPr lang="it-IT" i="1" dirty="0">
                <a:solidFill>
                  <a:schemeClr val="tx2"/>
                </a:solidFill>
                <a:latin typeface="+mn-lt"/>
              </a:rPr>
              <a:t>)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323528" y="4149080"/>
            <a:ext cx="8568952" cy="9592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000"/>
              </a:spcBef>
              <a:defRPr/>
            </a:pPr>
            <a:r>
              <a:rPr lang="it-IT" sz="2400" dirty="0">
                <a:solidFill>
                  <a:schemeClr val="tx2"/>
                </a:solidFill>
                <a:latin typeface="+mn-lt"/>
              </a:rPr>
              <a:t>Primi antiinfiammatori prodotti (1922)</a:t>
            </a:r>
          </a:p>
          <a:p>
            <a:pPr algn="ctr">
              <a:spcBef>
                <a:spcPts val="1000"/>
              </a:spcBef>
              <a:defRPr/>
            </a:pPr>
            <a:r>
              <a:rPr lang="it-IT" sz="2400" dirty="0">
                <a:solidFill>
                  <a:schemeClr val="tx2"/>
                </a:solidFill>
                <a:latin typeface="+mn-lt"/>
              </a:rPr>
              <a:t>Provocano grave agranulocitosi: vietata la vendita in molti stati</a:t>
            </a: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3598430"/>
              </p:ext>
            </p:extLst>
          </p:nvPr>
        </p:nvGraphicFramePr>
        <p:xfrm>
          <a:off x="899111" y="1124744"/>
          <a:ext cx="1796191" cy="21077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83" name="CS ChemDraw Drawing" r:id="rId3" imgW="1066800" imgH="1244600" progId="">
                  <p:embed/>
                </p:oleObj>
              </mc:Choice>
              <mc:Fallback>
                <p:oleObj name="CS ChemDraw Drawing" r:id="rId3" imgW="1066800" imgH="1244600" progId="">
                  <p:embed/>
                  <p:pic>
                    <p:nvPicPr>
                      <p:cNvPr id="0" name="Picture 3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111" y="1124744"/>
                        <a:ext cx="1796191" cy="210775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CasellaDiTesto 7"/>
          <p:cNvSpPr txBox="1"/>
          <p:nvPr/>
        </p:nvSpPr>
        <p:spPr>
          <a:xfrm>
            <a:off x="6300192" y="3088482"/>
            <a:ext cx="215741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it-IT" b="1" dirty="0">
                <a:solidFill>
                  <a:schemeClr val="tx2"/>
                </a:solidFill>
                <a:latin typeface="+mn-lt"/>
              </a:rPr>
              <a:t>4-ammino antipirina</a:t>
            </a:r>
            <a:endParaRPr lang="it-IT" dirty="0">
              <a:solidFill>
                <a:schemeClr val="tx2"/>
              </a:solidFill>
              <a:latin typeface="+mn-lt"/>
            </a:endParaRPr>
          </a:p>
        </p:txBody>
      </p:sp>
      <p:cxnSp>
        <p:nvCxnSpPr>
          <p:cNvPr id="9" name="Connettore 2 8"/>
          <p:cNvCxnSpPr/>
          <p:nvPr/>
        </p:nvCxnSpPr>
        <p:spPr>
          <a:xfrm>
            <a:off x="5584105" y="1923258"/>
            <a:ext cx="500063" cy="158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6082135"/>
              </p:ext>
            </p:extLst>
          </p:nvPr>
        </p:nvGraphicFramePr>
        <p:xfrm>
          <a:off x="3072955" y="1144265"/>
          <a:ext cx="2337766" cy="2116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84" name="CS ChemDraw Drawing" r:id="rId5" imgW="1828800" imgH="1651000" progId="">
                  <p:embed/>
                </p:oleObj>
              </mc:Choice>
              <mc:Fallback>
                <p:oleObj name="CS ChemDraw Drawing" r:id="rId5" imgW="1828800" imgH="1651000" progId="">
                  <p:embed/>
                  <p:pic>
                    <p:nvPicPr>
                      <p:cNvPr id="0" name="Picture 3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2955" y="1144265"/>
                        <a:ext cx="2337766" cy="211611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6568529"/>
              </p:ext>
            </p:extLst>
          </p:nvPr>
        </p:nvGraphicFramePr>
        <p:xfrm>
          <a:off x="6592764" y="1188245"/>
          <a:ext cx="1507628" cy="1835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85" name="CS ChemDraw Drawing" r:id="rId7" imgW="1181100" imgH="1435100" progId="">
                  <p:embed/>
                </p:oleObj>
              </mc:Choice>
              <mc:Fallback>
                <p:oleObj name="CS ChemDraw Drawing" r:id="rId7" imgW="1181100" imgH="1435100" progId="">
                  <p:embed/>
                  <p:pic>
                    <p:nvPicPr>
                      <p:cNvPr id="0" name="Picture 35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92764" y="1188245"/>
                        <a:ext cx="1507628" cy="18359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ggetto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648580"/>
              </p:ext>
            </p:extLst>
          </p:nvPr>
        </p:nvGraphicFramePr>
        <p:xfrm>
          <a:off x="1858541" y="5310188"/>
          <a:ext cx="1057275" cy="1285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686" name="CS ChemDraw Drawing" r:id="rId9" imgW="1181100" imgH="1435100" progId="">
                  <p:embed/>
                </p:oleObj>
              </mc:Choice>
              <mc:Fallback>
                <p:oleObj name="CS ChemDraw Drawing" r:id="rId9" imgW="1181100" imgH="1435100" progId="">
                  <p:embed/>
                  <p:pic>
                    <p:nvPicPr>
                      <p:cNvPr id="0" name="Picture 3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8541" y="5310188"/>
                        <a:ext cx="1057275" cy="1285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asellaDiTesto 12"/>
          <p:cNvSpPr txBox="1"/>
          <p:nvPr/>
        </p:nvSpPr>
        <p:spPr>
          <a:xfrm>
            <a:off x="2715025" y="5517232"/>
            <a:ext cx="54235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1000"/>
              </a:spcBef>
              <a:defRPr/>
            </a:pPr>
            <a:r>
              <a:rPr lang="it-IT" sz="2000" dirty="0">
                <a:solidFill>
                  <a:schemeClr val="tx2"/>
                </a:solidFill>
              </a:rPr>
              <a:t>Fa eccezione l’antipirina che è usata in preparazioni per l'otite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092280" y="3501008"/>
            <a:ext cx="896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>
                <a:solidFill>
                  <a:srgbClr val="3366FF"/>
                </a:solidFill>
              </a:rPr>
              <a:t>Tossico</a:t>
            </a:r>
            <a:endParaRPr lang="en-US" b="1" dirty="0">
              <a:solidFill>
                <a:srgbClr val="33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952082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/>
              <a:t>Fenilbutazone</a:t>
            </a:r>
            <a:r>
              <a:rPr lang="it-IT" dirty="0"/>
              <a:t> (</a:t>
            </a:r>
            <a:r>
              <a:rPr lang="it-IT" i="1" cap="none" dirty="0" err="1"/>
              <a:t>Butazolidina</a:t>
            </a:r>
            <a:r>
              <a:rPr lang="it-IT" dirty="0"/>
              <a:t>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23528" y="4234259"/>
            <a:ext cx="8686800" cy="2507109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it-IT" sz="2800" dirty="0"/>
              <a:t>Antiinfiammatorio, analgesico e uricosurico</a:t>
            </a:r>
          </a:p>
          <a:p>
            <a:pPr algn="just"/>
            <a:r>
              <a:rPr lang="it-IT" sz="2800" dirty="0"/>
              <a:t>Inizialmente usato come componente solubilizzante acida dell’</a:t>
            </a:r>
            <a:r>
              <a:rPr lang="it-IT" sz="2800" dirty="0" err="1"/>
              <a:t>amminofenazone</a:t>
            </a:r>
            <a:r>
              <a:rPr lang="it-IT" sz="2800" dirty="0"/>
              <a:t> (1949)</a:t>
            </a:r>
          </a:p>
          <a:p>
            <a:pPr algn="just"/>
            <a:r>
              <a:rPr lang="it-IT" sz="2800" dirty="0"/>
              <a:t>Oltre agli effetti collaterali tipici dei FANS, può dare agranulocitosi</a:t>
            </a:r>
          </a:p>
          <a:p>
            <a:pPr algn="just"/>
            <a:r>
              <a:rPr lang="it-IT" sz="2800" dirty="0"/>
              <a:t>Ritenzione di Na+  che può portare ad edemi</a:t>
            </a:r>
          </a:p>
          <a:p>
            <a:pPr algn="just"/>
            <a:r>
              <a:rPr lang="it-IT" sz="2800" dirty="0"/>
              <a:t>Usato soprattutto in veterinaria</a:t>
            </a:r>
          </a:p>
          <a:p>
            <a:pPr algn="just"/>
            <a:endParaRPr lang="it-IT" sz="2400" dirty="0"/>
          </a:p>
        </p:txBody>
      </p:sp>
      <p:sp>
        <p:nvSpPr>
          <p:cNvPr id="4" name="Ovale 3"/>
          <p:cNvSpPr/>
          <p:nvPr/>
        </p:nvSpPr>
        <p:spPr>
          <a:xfrm>
            <a:off x="5874207" y="1988269"/>
            <a:ext cx="810327" cy="580737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Ovale 4"/>
          <p:cNvSpPr/>
          <p:nvPr/>
        </p:nvSpPr>
        <p:spPr>
          <a:xfrm>
            <a:off x="5427910" y="1916831"/>
            <a:ext cx="571500" cy="372965"/>
          </a:xfrm>
          <a:prstGeom prst="ellipse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Ovale 5"/>
          <p:cNvSpPr/>
          <p:nvPr/>
        </p:nvSpPr>
        <p:spPr>
          <a:xfrm rot="2923564">
            <a:off x="3998996" y="2644601"/>
            <a:ext cx="2048706" cy="1319127"/>
          </a:xfrm>
          <a:prstGeom prst="ellipse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3278288"/>
              </p:ext>
            </p:extLst>
          </p:nvPr>
        </p:nvGraphicFramePr>
        <p:xfrm>
          <a:off x="4213495" y="1988191"/>
          <a:ext cx="2357438" cy="210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84" name="CS ChemDraw Drawing" r:id="rId3" imgW="1244600" imgH="1104900" progId="">
                  <p:embed/>
                </p:oleObj>
              </mc:Choice>
              <mc:Fallback>
                <p:oleObj name="CS ChemDraw Drawing" r:id="rId3" imgW="1244600" imgH="1104900" progId="">
                  <p:embed/>
                  <p:pic>
                    <p:nvPicPr>
                      <p:cNvPr id="0" name="Picture 10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3495" y="1988191"/>
                        <a:ext cx="2357438" cy="210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ttangolo 7"/>
          <p:cNvSpPr/>
          <p:nvPr/>
        </p:nvSpPr>
        <p:spPr>
          <a:xfrm>
            <a:off x="197211" y="1353542"/>
            <a:ext cx="4572000" cy="92333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it-IT" dirty="0"/>
              <a:t>Tollerabile la sostituzione in para sull’anello</a:t>
            </a:r>
          </a:p>
          <a:p>
            <a:r>
              <a:rPr lang="it-IT" dirty="0"/>
              <a:t>Un fenile è indispensabile</a:t>
            </a:r>
          </a:p>
          <a:p>
            <a:r>
              <a:rPr lang="it-IT" dirty="0"/>
              <a:t>Gli anelli non sono </a:t>
            </a:r>
            <a:r>
              <a:rPr lang="it-IT" dirty="0" err="1"/>
              <a:t>coplanari</a:t>
            </a:r>
            <a:r>
              <a:rPr lang="it-IT" dirty="0"/>
              <a:t> (45°)</a:t>
            </a:r>
          </a:p>
        </p:txBody>
      </p:sp>
      <p:sp>
        <p:nvSpPr>
          <p:cNvPr id="9" name="Rettangolo 8"/>
          <p:cNvSpPr/>
          <p:nvPr/>
        </p:nvSpPr>
        <p:spPr>
          <a:xfrm>
            <a:off x="6279370" y="1183368"/>
            <a:ext cx="1688966" cy="6463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dirty="0"/>
              <a:t>Necessaria la funzione acida</a:t>
            </a:r>
          </a:p>
        </p:txBody>
      </p:sp>
      <p:sp>
        <p:nvSpPr>
          <p:cNvPr id="10" name="Rettangolo 9"/>
          <p:cNvSpPr/>
          <p:nvPr/>
        </p:nvSpPr>
        <p:spPr>
          <a:xfrm>
            <a:off x="6084168" y="3070701"/>
            <a:ext cx="2934072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dirty="0"/>
              <a:t>Sostituibile con altri alchili a C-3 o C-4 saturi e insaturi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971600" y="3068960"/>
            <a:ext cx="26100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dirty="0">
                <a:solidFill>
                  <a:schemeClr val="tx2"/>
                </a:solidFill>
              </a:rPr>
              <a:t>È un 3,5-pirazolidindione</a:t>
            </a:r>
          </a:p>
        </p:txBody>
      </p:sp>
    </p:spTree>
    <p:extLst>
      <p:ext uri="{BB962C8B-B14F-4D97-AF65-F5344CB8AC3E}">
        <p14:creationId xmlns:p14="http://schemas.microsoft.com/office/powerpoint/2010/main" val="2514049364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fenilbutazone</a:t>
            </a:r>
            <a:endParaRPr lang="it-IT" dirty="0"/>
          </a:p>
        </p:txBody>
      </p:sp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2080592" y="3810000"/>
            <a:ext cx="2286000" cy="2286000"/>
          </a:xfrm>
          <a:prstGeom prst="rect">
            <a:avLst/>
          </a:prstGeom>
          <a:noFill/>
          <a:ln w="9525">
            <a:solidFill>
              <a:srgbClr val="EC2A16"/>
            </a:solidFill>
            <a:miter lim="800000"/>
            <a:headEnd/>
            <a:tailEnd/>
          </a:ln>
          <a:effectLst>
            <a:prstShdw prst="shdw17" dist="17961" dir="2700000">
              <a:srgbClr val="EC2A16">
                <a:gamma/>
                <a:shade val="60000"/>
                <a:invGamma/>
              </a:srgb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wrap="none" anchor="ctr"/>
          <a:lstStyle/>
          <a:p>
            <a:endParaRPr lang="it-IT"/>
          </a:p>
        </p:txBody>
      </p: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909392" y="1752600"/>
            <a:ext cx="1219200" cy="808038"/>
            <a:chOff x="1321" y="1152"/>
            <a:chExt cx="768" cy="509"/>
          </a:xfrm>
        </p:grpSpPr>
        <p:sp>
          <p:nvSpPr>
            <p:cNvPr id="6" name="Line 14"/>
            <p:cNvSpPr>
              <a:spLocks noChangeShapeType="1"/>
            </p:cNvSpPr>
            <p:nvPr/>
          </p:nvSpPr>
          <p:spPr bwMode="auto">
            <a:xfrm>
              <a:off x="1321" y="1392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" name="Text Box 15"/>
            <p:cNvSpPr txBox="1">
              <a:spLocks noChangeArrowheads="1"/>
            </p:cNvSpPr>
            <p:nvPr/>
          </p:nvSpPr>
          <p:spPr bwMode="auto">
            <a:xfrm>
              <a:off x="1452" y="1152"/>
              <a:ext cx="424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/>
                <a:t>EtONa</a:t>
              </a:r>
            </a:p>
          </p:txBody>
        </p:sp>
        <p:sp>
          <p:nvSpPr>
            <p:cNvPr id="8" name="Text Box 16"/>
            <p:cNvSpPr txBox="1">
              <a:spLocks noChangeArrowheads="1"/>
            </p:cNvSpPr>
            <p:nvPr/>
          </p:nvSpPr>
          <p:spPr bwMode="auto">
            <a:xfrm>
              <a:off x="1582" y="1488"/>
              <a:ext cx="192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/>
                <a:t>Δ</a:t>
              </a:r>
            </a:p>
          </p:txBody>
        </p:sp>
      </p:grpSp>
      <p:grpSp>
        <p:nvGrpSpPr>
          <p:cNvPr id="9" name="Group 17"/>
          <p:cNvGrpSpPr>
            <a:grpSpLocks/>
          </p:cNvGrpSpPr>
          <p:nvPr/>
        </p:nvGrpSpPr>
        <p:grpSpPr bwMode="auto">
          <a:xfrm flipH="1">
            <a:off x="4474542" y="4800600"/>
            <a:ext cx="1263650" cy="350838"/>
            <a:chOff x="3069" y="1171"/>
            <a:chExt cx="796" cy="221"/>
          </a:xfrm>
        </p:grpSpPr>
        <p:sp>
          <p:nvSpPr>
            <p:cNvPr id="10" name="Line 18"/>
            <p:cNvSpPr>
              <a:spLocks noChangeShapeType="1"/>
            </p:cNvSpPr>
            <p:nvPr/>
          </p:nvSpPr>
          <p:spPr bwMode="auto">
            <a:xfrm>
              <a:off x="3097" y="1392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" name="Text Box 19"/>
            <p:cNvSpPr txBox="1">
              <a:spLocks noChangeArrowheads="1"/>
            </p:cNvSpPr>
            <p:nvPr/>
          </p:nvSpPr>
          <p:spPr bwMode="auto">
            <a:xfrm>
              <a:off x="3069" y="1171"/>
              <a:ext cx="721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/>
                <a:t>H</a:t>
              </a:r>
              <a:r>
                <a:rPr lang="it-IT" sz="1200" baseline="-25000"/>
                <a:t>2 </a:t>
              </a:r>
              <a:r>
                <a:rPr lang="it-IT" sz="1200"/>
                <a:t>/ Ni Raney</a:t>
              </a:r>
            </a:p>
          </p:txBody>
        </p:sp>
      </p:grpSp>
      <p:graphicFrame>
        <p:nvGraphicFramePr>
          <p:cNvPr id="12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5171771"/>
              </p:ext>
            </p:extLst>
          </p:nvPr>
        </p:nvGraphicFramePr>
        <p:xfrm>
          <a:off x="2156792" y="4000500"/>
          <a:ext cx="2147888" cy="179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961" name="Document" r:id="rId3" imgW="1952640" imgH="1628640" progId="">
                  <p:embed/>
                </p:oleObj>
              </mc:Choice>
              <mc:Fallback>
                <p:oleObj name="Document" r:id="rId3" imgW="1952640" imgH="1628640" progId="">
                  <p:embed/>
                  <p:pic>
                    <p:nvPicPr>
                      <p:cNvPr id="0" name="Picture 5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6792" y="4000500"/>
                        <a:ext cx="2147888" cy="179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0760234"/>
              </p:ext>
            </p:extLst>
          </p:nvPr>
        </p:nvGraphicFramePr>
        <p:xfrm>
          <a:off x="1013792" y="1828800"/>
          <a:ext cx="712788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962" name="Document" r:id="rId5" imgW="647640" imgH="666720" progId="">
                  <p:embed/>
                </p:oleObj>
              </mc:Choice>
              <mc:Fallback>
                <p:oleObj name="Document" r:id="rId5" imgW="647640" imgH="666720" progId="">
                  <p:embed/>
                  <p:pic>
                    <p:nvPicPr>
                      <p:cNvPr id="0" name="Picture 5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3792" y="1828800"/>
                        <a:ext cx="712788" cy="733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6670489"/>
              </p:ext>
            </p:extLst>
          </p:nvPr>
        </p:nvGraphicFramePr>
        <p:xfrm>
          <a:off x="5661992" y="1295400"/>
          <a:ext cx="1676400" cy="169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963" name="Document" r:id="rId7" imgW="1523880" imgH="1542960" progId="">
                  <p:embed/>
                </p:oleObj>
              </mc:Choice>
              <mc:Fallback>
                <p:oleObj name="Document" r:id="rId7" imgW="1523880" imgH="1542960" progId="">
                  <p:embed/>
                  <p:pic>
                    <p:nvPicPr>
                      <p:cNvPr id="0" name="Picture 5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1992" y="1295400"/>
                        <a:ext cx="1676400" cy="1697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3763964"/>
              </p:ext>
            </p:extLst>
          </p:nvPr>
        </p:nvGraphicFramePr>
        <p:xfrm>
          <a:off x="5433392" y="4038600"/>
          <a:ext cx="2147888" cy="179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964" name="Document" r:id="rId9" imgW="1952640" imgH="1628640" progId="">
                  <p:embed/>
                </p:oleObj>
              </mc:Choice>
              <mc:Fallback>
                <p:oleObj name="Document" r:id="rId9" imgW="1952640" imgH="1628640" progId="">
                  <p:embed/>
                  <p:pic>
                    <p:nvPicPr>
                      <p:cNvPr id="0" name="Picture 5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3392" y="4038600"/>
                        <a:ext cx="2147888" cy="179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Group 42"/>
          <p:cNvGrpSpPr>
            <a:grpSpLocks/>
          </p:cNvGrpSpPr>
          <p:nvPr/>
        </p:nvGrpSpPr>
        <p:grpSpPr bwMode="auto">
          <a:xfrm>
            <a:off x="2080592" y="1447800"/>
            <a:ext cx="1639888" cy="1852613"/>
            <a:chOff x="1152" y="912"/>
            <a:chExt cx="1033" cy="1167"/>
          </a:xfrm>
        </p:grpSpPr>
        <p:graphicFrame>
          <p:nvGraphicFramePr>
            <p:cNvPr id="17" name="Object 29"/>
            <p:cNvGraphicFramePr>
              <a:graphicFrameLocks noChangeAspect="1"/>
            </p:cNvGraphicFramePr>
            <p:nvPr/>
          </p:nvGraphicFramePr>
          <p:xfrm>
            <a:off x="1479" y="912"/>
            <a:ext cx="633" cy="97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5965" name="Document" r:id="rId11" imgW="914400" imgH="1400040" progId="">
                    <p:embed/>
                  </p:oleObj>
                </mc:Choice>
                <mc:Fallback>
                  <p:oleObj name="Document" r:id="rId11" imgW="914400" imgH="1400040" progId="">
                    <p:embed/>
                    <p:pic>
                      <p:nvPicPr>
                        <p:cNvPr id="0" name="Picture 5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79" y="912"/>
                          <a:ext cx="633" cy="97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" name="Text Box 32"/>
            <p:cNvSpPr txBox="1">
              <a:spLocks noChangeArrowheads="1"/>
            </p:cNvSpPr>
            <p:nvPr/>
          </p:nvSpPr>
          <p:spPr bwMode="auto">
            <a:xfrm>
              <a:off x="1152" y="1253"/>
              <a:ext cx="185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/>
                <a:t>+</a:t>
              </a:r>
            </a:p>
          </p:txBody>
        </p:sp>
        <p:sp>
          <p:nvSpPr>
            <p:cNvPr id="19" name="Text Box 33"/>
            <p:cNvSpPr txBox="1">
              <a:spLocks noChangeArrowheads="1"/>
            </p:cNvSpPr>
            <p:nvPr/>
          </p:nvSpPr>
          <p:spPr bwMode="auto">
            <a:xfrm>
              <a:off x="1421" y="1906"/>
              <a:ext cx="764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/>
                <a:t>idrazobenzene</a:t>
              </a:r>
            </a:p>
          </p:txBody>
        </p:sp>
      </p:grpSp>
      <p:grpSp>
        <p:nvGrpSpPr>
          <p:cNvPr id="20" name="Group 43"/>
          <p:cNvGrpSpPr>
            <a:grpSpLocks/>
          </p:cNvGrpSpPr>
          <p:nvPr/>
        </p:nvGrpSpPr>
        <p:grpSpPr bwMode="auto">
          <a:xfrm>
            <a:off x="6881192" y="2743200"/>
            <a:ext cx="1219200" cy="1219200"/>
            <a:chOff x="4176" y="1728"/>
            <a:chExt cx="768" cy="768"/>
          </a:xfrm>
        </p:grpSpPr>
        <p:sp>
          <p:nvSpPr>
            <p:cNvPr id="21" name="Line 23"/>
            <p:cNvSpPr>
              <a:spLocks noChangeShapeType="1"/>
            </p:cNvSpPr>
            <p:nvPr/>
          </p:nvSpPr>
          <p:spPr bwMode="auto">
            <a:xfrm rot="5400000">
              <a:off x="3792" y="2112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graphicFrame>
          <p:nvGraphicFramePr>
            <p:cNvPr id="22" name="Object 34"/>
            <p:cNvGraphicFramePr>
              <a:graphicFrameLocks noChangeAspect="1"/>
            </p:cNvGraphicFramePr>
            <p:nvPr/>
          </p:nvGraphicFramePr>
          <p:xfrm>
            <a:off x="4320" y="1872"/>
            <a:ext cx="624" cy="1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5966" name="Document" r:id="rId13" imgW="990720" imgH="276120" progId="">
                    <p:embed/>
                  </p:oleObj>
                </mc:Choice>
                <mc:Fallback>
                  <p:oleObj name="Document" r:id="rId13" imgW="990720" imgH="276120" progId="">
                    <p:embed/>
                    <p:pic>
                      <p:nvPicPr>
                        <p:cNvPr id="0" name="Picture 5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20" y="1872"/>
                          <a:ext cx="624" cy="1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3" name="Group 40"/>
          <p:cNvGrpSpPr>
            <a:grpSpLocks/>
          </p:cNvGrpSpPr>
          <p:nvPr/>
        </p:nvGrpSpPr>
        <p:grpSpPr bwMode="auto">
          <a:xfrm>
            <a:off x="4595192" y="2971800"/>
            <a:ext cx="1219200" cy="838200"/>
            <a:chOff x="2736" y="1872"/>
            <a:chExt cx="768" cy="528"/>
          </a:xfrm>
        </p:grpSpPr>
        <p:sp>
          <p:nvSpPr>
            <p:cNvPr id="24" name="Line 35"/>
            <p:cNvSpPr>
              <a:spLocks noChangeShapeType="1"/>
            </p:cNvSpPr>
            <p:nvPr/>
          </p:nvSpPr>
          <p:spPr bwMode="auto">
            <a:xfrm flipH="1">
              <a:off x="2736" y="1872"/>
              <a:ext cx="768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5" name="Text Box 36"/>
            <p:cNvSpPr txBox="1">
              <a:spLocks noChangeArrowheads="1"/>
            </p:cNvSpPr>
            <p:nvPr/>
          </p:nvSpPr>
          <p:spPr bwMode="auto">
            <a:xfrm>
              <a:off x="2762" y="1922"/>
              <a:ext cx="550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 dirty="0"/>
                <a:t>n-C</a:t>
              </a:r>
              <a:r>
                <a:rPr lang="it-IT" sz="1200" baseline="-25000" dirty="0"/>
                <a:t>4</a:t>
              </a:r>
              <a:r>
                <a:rPr lang="it-IT" sz="1200" dirty="0"/>
                <a:t>H</a:t>
              </a:r>
              <a:r>
                <a:rPr lang="it-IT" sz="1200" baseline="-25000" dirty="0"/>
                <a:t>9</a:t>
              </a:r>
              <a:r>
                <a:rPr lang="it-IT" sz="1200" dirty="0"/>
                <a:t>Br</a:t>
              </a:r>
            </a:p>
          </p:txBody>
        </p:sp>
        <p:sp>
          <p:nvSpPr>
            <p:cNvPr id="26" name="Text Box 37"/>
            <p:cNvSpPr txBox="1">
              <a:spLocks noChangeArrowheads="1"/>
            </p:cNvSpPr>
            <p:nvPr/>
          </p:nvSpPr>
          <p:spPr bwMode="auto">
            <a:xfrm>
              <a:off x="3024" y="2146"/>
              <a:ext cx="339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/>
                <a:t>OH</a:t>
              </a:r>
              <a:r>
                <a:rPr lang="it-IT" sz="1200" baseline="30000"/>
                <a:t>-</a:t>
              </a:r>
              <a:endParaRPr lang="it-IT" sz="1200"/>
            </a:p>
          </p:txBody>
        </p:sp>
      </p:grpSp>
      <p:sp>
        <p:nvSpPr>
          <p:cNvPr id="27" name="Text Box 41"/>
          <p:cNvSpPr txBox="1">
            <a:spLocks noChangeArrowheads="1"/>
          </p:cNvSpPr>
          <p:nvPr/>
        </p:nvSpPr>
        <p:spPr bwMode="auto">
          <a:xfrm>
            <a:off x="2613992" y="5745163"/>
            <a:ext cx="1163638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it-IT" sz="1200" b="1"/>
              <a:t>fenilbutazone</a:t>
            </a:r>
          </a:p>
        </p:txBody>
      </p:sp>
    </p:spTree>
    <p:extLst>
      <p:ext uri="{BB962C8B-B14F-4D97-AF65-F5344CB8AC3E}">
        <p14:creationId xmlns:p14="http://schemas.microsoft.com/office/powerpoint/2010/main" val="3437894815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4414825" y="2832720"/>
            <a:ext cx="1219200" cy="808038"/>
            <a:chOff x="1321" y="1152"/>
            <a:chExt cx="768" cy="509"/>
          </a:xfrm>
        </p:grpSpPr>
        <p:sp>
          <p:nvSpPr>
            <p:cNvPr id="6" name="Line 14"/>
            <p:cNvSpPr>
              <a:spLocks noChangeShapeType="1"/>
            </p:cNvSpPr>
            <p:nvPr/>
          </p:nvSpPr>
          <p:spPr bwMode="auto">
            <a:xfrm>
              <a:off x="1321" y="1392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7" name="Text Box 15"/>
            <p:cNvSpPr txBox="1">
              <a:spLocks noChangeArrowheads="1"/>
            </p:cNvSpPr>
            <p:nvPr/>
          </p:nvSpPr>
          <p:spPr bwMode="auto">
            <a:xfrm>
              <a:off x="1452" y="1152"/>
              <a:ext cx="424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/>
                <a:t>EtONa</a:t>
              </a:r>
            </a:p>
          </p:txBody>
        </p:sp>
        <p:sp>
          <p:nvSpPr>
            <p:cNvPr id="8" name="Text Box 16"/>
            <p:cNvSpPr txBox="1">
              <a:spLocks noChangeArrowheads="1"/>
            </p:cNvSpPr>
            <p:nvPr/>
          </p:nvSpPr>
          <p:spPr bwMode="auto">
            <a:xfrm>
              <a:off x="1582" y="1488"/>
              <a:ext cx="192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/>
                <a:t>Δ</a:t>
              </a:r>
            </a:p>
          </p:txBody>
        </p:sp>
      </p:grpSp>
      <p:grpSp>
        <p:nvGrpSpPr>
          <p:cNvPr id="16" name="Group 42"/>
          <p:cNvGrpSpPr>
            <a:grpSpLocks/>
          </p:cNvGrpSpPr>
          <p:nvPr/>
        </p:nvGrpSpPr>
        <p:grpSpPr bwMode="auto">
          <a:xfrm>
            <a:off x="2586025" y="2566020"/>
            <a:ext cx="1639888" cy="1814513"/>
            <a:chOff x="1152" y="936"/>
            <a:chExt cx="1033" cy="1143"/>
          </a:xfrm>
        </p:grpSpPr>
        <p:graphicFrame>
          <p:nvGraphicFramePr>
            <p:cNvPr id="17" name="Object 2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79624190"/>
                </p:ext>
              </p:extLst>
            </p:nvPr>
          </p:nvGraphicFramePr>
          <p:xfrm>
            <a:off x="1487" y="936"/>
            <a:ext cx="633" cy="97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6862" name="Document" r:id="rId3" imgW="914400" imgH="1400040" progId="">
                    <p:embed/>
                  </p:oleObj>
                </mc:Choice>
                <mc:Fallback>
                  <p:oleObj name="Document" r:id="rId3" imgW="914400" imgH="1400040" progId="">
                    <p:embed/>
                    <p:pic>
                      <p:nvPicPr>
                        <p:cNvPr id="0" name="Picture 22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87" y="936"/>
                          <a:ext cx="633" cy="97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bg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" name="Text Box 32"/>
            <p:cNvSpPr txBox="1">
              <a:spLocks noChangeArrowheads="1"/>
            </p:cNvSpPr>
            <p:nvPr/>
          </p:nvSpPr>
          <p:spPr bwMode="auto">
            <a:xfrm>
              <a:off x="1152" y="1253"/>
              <a:ext cx="185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/>
                <a:t>+</a:t>
              </a:r>
            </a:p>
          </p:txBody>
        </p:sp>
        <p:sp>
          <p:nvSpPr>
            <p:cNvPr id="19" name="Text Box 33"/>
            <p:cNvSpPr txBox="1">
              <a:spLocks noChangeArrowheads="1"/>
            </p:cNvSpPr>
            <p:nvPr/>
          </p:nvSpPr>
          <p:spPr bwMode="auto">
            <a:xfrm>
              <a:off x="1421" y="1906"/>
              <a:ext cx="764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it-IT" sz="1200"/>
                <a:t>idrazobenzene</a:t>
              </a:r>
            </a:p>
          </p:txBody>
        </p:sp>
      </p:grpSp>
      <p:graphicFrame>
        <p:nvGraphicFramePr>
          <p:cNvPr id="28" name="Oggetto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8455642"/>
              </p:ext>
            </p:extLst>
          </p:nvPr>
        </p:nvGraphicFramePr>
        <p:xfrm>
          <a:off x="958421" y="2924944"/>
          <a:ext cx="1454716" cy="5601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863" name="CS ChemDraw Drawing" r:id="rId5" imgW="1549400" imgH="596900" progId="">
                  <p:embed/>
                </p:oleObj>
              </mc:Choice>
              <mc:Fallback>
                <p:oleObj name="CS ChemDraw Drawing" r:id="rId5" imgW="1549400" imgH="596900" progId="">
                  <p:embed/>
                  <p:pic>
                    <p:nvPicPr>
                      <p:cNvPr id="0" name="Picture 2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8421" y="2924944"/>
                        <a:ext cx="1454716" cy="56012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ggetto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2281291"/>
              </p:ext>
            </p:extLst>
          </p:nvPr>
        </p:nvGraphicFramePr>
        <p:xfrm>
          <a:off x="6084168" y="2564904"/>
          <a:ext cx="2141141" cy="15409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864" name="CS ChemDraw Drawing" r:id="rId7" imgW="2019300" imgH="1460500" progId="">
                  <p:embed/>
                </p:oleObj>
              </mc:Choice>
              <mc:Fallback>
                <p:oleObj name="CS ChemDraw Drawing" r:id="rId7" imgW="2019300" imgH="1460500" progId="">
                  <p:embed/>
                  <p:pic>
                    <p:nvPicPr>
                      <p:cNvPr id="0" name="Picture 2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4168" y="2564904"/>
                        <a:ext cx="2141141" cy="154099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olo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fenilbutazone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31067008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Pirazoli in uso clinico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5170363"/>
            <a:ext cx="8686800" cy="149899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t-IT" sz="2400" dirty="0"/>
              <a:t>Limitato all'impiego nell'artrite reumatoide, nella spondilite anchilosante e nella gotta acuta solo in caso di insuccesso terapeutico con altri FANS</a:t>
            </a:r>
          </a:p>
          <a:p>
            <a:pPr algn="just"/>
            <a:endParaRPr lang="it-IT" sz="2400" dirty="0"/>
          </a:p>
        </p:txBody>
      </p:sp>
      <p:sp>
        <p:nvSpPr>
          <p:cNvPr id="6" name="Rettangolo 5"/>
          <p:cNvSpPr/>
          <p:nvPr/>
        </p:nvSpPr>
        <p:spPr bwMode="auto">
          <a:xfrm>
            <a:off x="2699792" y="1479975"/>
            <a:ext cx="20906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2000" b="1" dirty="0" err="1">
                <a:solidFill>
                  <a:schemeClr val="tx2"/>
                </a:solidFill>
                <a:latin typeface="+mn-lt"/>
              </a:rPr>
              <a:t>Oxifenbutazone</a:t>
            </a:r>
            <a:endParaRPr lang="it-IT" sz="2000" b="1" dirty="0">
              <a:solidFill>
                <a:schemeClr val="tx2"/>
              </a:solidFill>
              <a:latin typeface="+mn-lt"/>
            </a:endParaRPr>
          </a:p>
          <a:p>
            <a:pPr algn="ctr">
              <a:defRPr/>
            </a:pPr>
            <a:r>
              <a:rPr lang="it-IT" sz="2000" b="1" dirty="0">
                <a:solidFill>
                  <a:schemeClr val="tx2"/>
                </a:solidFill>
                <a:latin typeface="+mn-lt"/>
              </a:rPr>
              <a:t> </a:t>
            </a:r>
            <a:r>
              <a:rPr lang="it-IT" sz="2000" i="1" dirty="0">
                <a:solidFill>
                  <a:schemeClr val="tx2"/>
                </a:solidFill>
                <a:latin typeface="+mn-lt"/>
              </a:rPr>
              <a:t>(</a:t>
            </a:r>
            <a:r>
              <a:rPr lang="it-IT" sz="2000" i="1" dirty="0" err="1">
                <a:solidFill>
                  <a:schemeClr val="tx2"/>
                </a:solidFill>
                <a:latin typeface="+mn-lt"/>
              </a:rPr>
              <a:t>Tanderil</a:t>
            </a:r>
            <a:r>
              <a:rPr lang="it-IT" sz="2000" i="1" dirty="0">
                <a:solidFill>
                  <a:schemeClr val="tx2"/>
                </a:solidFill>
                <a:latin typeface="+mn-lt"/>
              </a:rPr>
              <a:t>)</a:t>
            </a:r>
          </a:p>
          <a:p>
            <a:pPr algn="ctr">
              <a:defRPr/>
            </a:pPr>
            <a:r>
              <a:rPr lang="it-IT" sz="1600" dirty="0">
                <a:solidFill>
                  <a:schemeClr val="tx2"/>
                </a:solidFill>
              </a:rPr>
              <a:t>minore irritazione GI</a:t>
            </a:r>
          </a:p>
        </p:txBody>
      </p:sp>
      <p:sp>
        <p:nvSpPr>
          <p:cNvPr id="9" name="Rettangolo 8"/>
          <p:cNvSpPr/>
          <p:nvPr/>
        </p:nvSpPr>
        <p:spPr bwMode="auto">
          <a:xfrm>
            <a:off x="6804248" y="1479975"/>
            <a:ext cx="2174268" cy="70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2000" b="1" dirty="0" err="1">
                <a:solidFill>
                  <a:schemeClr val="tx2"/>
                </a:solidFill>
                <a:latin typeface="+mn-lt"/>
              </a:rPr>
              <a:t>Feprazone</a:t>
            </a:r>
            <a:r>
              <a:rPr lang="it-IT" sz="2000" b="1" dirty="0">
                <a:solidFill>
                  <a:schemeClr val="tx2"/>
                </a:solidFill>
                <a:latin typeface="+mn-lt"/>
              </a:rPr>
              <a:t> </a:t>
            </a:r>
            <a:r>
              <a:rPr lang="it-IT" sz="2000" i="1" dirty="0">
                <a:solidFill>
                  <a:schemeClr val="tx2"/>
                </a:solidFill>
                <a:latin typeface="+mn-lt"/>
              </a:rPr>
              <a:t>(</a:t>
            </a:r>
            <a:r>
              <a:rPr lang="it-IT" sz="2000" i="1" dirty="0" err="1">
                <a:solidFill>
                  <a:schemeClr val="tx2"/>
                </a:solidFill>
                <a:latin typeface="+mn-lt"/>
              </a:rPr>
              <a:t>Zepelin</a:t>
            </a:r>
            <a:r>
              <a:rPr lang="it-IT" sz="2000" i="1" dirty="0">
                <a:solidFill>
                  <a:schemeClr val="tx2"/>
                </a:solidFill>
                <a:latin typeface="+mn-lt"/>
              </a:rPr>
              <a:t>)</a:t>
            </a:r>
          </a:p>
        </p:txBody>
      </p:sp>
      <p:sp>
        <p:nvSpPr>
          <p:cNvPr id="12" name="Rettangolo 11"/>
          <p:cNvSpPr/>
          <p:nvPr/>
        </p:nvSpPr>
        <p:spPr bwMode="auto">
          <a:xfrm>
            <a:off x="2823494" y="3408787"/>
            <a:ext cx="1839765" cy="70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2000" b="1" dirty="0" err="1">
                <a:solidFill>
                  <a:schemeClr val="tx2"/>
                </a:solidFill>
                <a:latin typeface="+mn-lt"/>
              </a:rPr>
              <a:t>Sulfinpirazone</a:t>
            </a:r>
            <a:r>
              <a:rPr lang="it-IT" sz="2000" b="1" dirty="0">
                <a:solidFill>
                  <a:schemeClr val="tx2"/>
                </a:solidFill>
                <a:latin typeface="+mn-lt"/>
              </a:rPr>
              <a:t> </a:t>
            </a:r>
            <a:r>
              <a:rPr lang="it-IT" sz="2000" i="1" dirty="0">
                <a:solidFill>
                  <a:schemeClr val="tx2"/>
                </a:solidFill>
                <a:latin typeface="+mn-lt"/>
              </a:rPr>
              <a:t>(</a:t>
            </a:r>
            <a:r>
              <a:rPr lang="it-IT" sz="2000" i="1" dirty="0" err="1">
                <a:solidFill>
                  <a:schemeClr val="tx2"/>
                </a:solidFill>
                <a:latin typeface="+mn-lt"/>
              </a:rPr>
              <a:t>Enturen</a:t>
            </a:r>
            <a:r>
              <a:rPr lang="it-IT" sz="2000" i="1" dirty="0">
                <a:solidFill>
                  <a:schemeClr val="tx2"/>
                </a:solidFill>
                <a:latin typeface="+mn-lt"/>
              </a:rPr>
              <a:t>)</a:t>
            </a:r>
          </a:p>
        </p:txBody>
      </p:sp>
      <p:graphicFrame>
        <p:nvGraphicFramePr>
          <p:cNvPr id="1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893238"/>
              </p:ext>
            </p:extLst>
          </p:nvPr>
        </p:nvGraphicFramePr>
        <p:xfrm>
          <a:off x="1015661" y="1135128"/>
          <a:ext cx="1756139" cy="17178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729" name="CS ChemDraw Drawing" r:id="rId3" imgW="1244600" imgH="1320800" progId="">
                  <p:embed/>
                </p:oleObj>
              </mc:Choice>
              <mc:Fallback>
                <p:oleObj name="CS ChemDraw Drawing" r:id="rId3" imgW="1244600" imgH="1320800" progId="">
                  <p:embed/>
                  <p:pic>
                    <p:nvPicPr>
                      <p:cNvPr id="0" name="Picture 3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5661" y="1135128"/>
                        <a:ext cx="1756139" cy="17178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2230854"/>
              </p:ext>
            </p:extLst>
          </p:nvPr>
        </p:nvGraphicFramePr>
        <p:xfrm>
          <a:off x="5062495" y="1155594"/>
          <a:ext cx="2101793" cy="15368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730" name="CS ChemDraw Drawing" r:id="rId5" imgW="1473200" imgH="1168400" progId="">
                  <p:embed/>
                </p:oleObj>
              </mc:Choice>
              <mc:Fallback>
                <p:oleObj name="CS ChemDraw Drawing" r:id="rId5" imgW="1473200" imgH="1168400" progId="">
                  <p:embed/>
                  <p:pic>
                    <p:nvPicPr>
                      <p:cNvPr id="0" name="Picture 3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2495" y="1155594"/>
                        <a:ext cx="2101793" cy="15368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2332118"/>
              </p:ext>
            </p:extLst>
          </p:nvPr>
        </p:nvGraphicFramePr>
        <p:xfrm>
          <a:off x="392765" y="3161248"/>
          <a:ext cx="2369395" cy="14599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731" name="CS ChemDraw Drawing" r:id="rId7" imgW="1790700" imgH="1206500" progId="">
                  <p:embed/>
                </p:oleObj>
              </mc:Choice>
              <mc:Fallback>
                <p:oleObj name="CS ChemDraw Drawing" r:id="rId7" imgW="1790700" imgH="1206500" progId="">
                  <p:embed/>
                  <p:pic>
                    <p:nvPicPr>
                      <p:cNvPr id="0" name="Picture 35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765" y="3161248"/>
                        <a:ext cx="2369395" cy="14599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ttangolo 18"/>
          <p:cNvSpPr/>
          <p:nvPr/>
        </p:nvSpPr>
        <p:spPr bwMode="auto">
          <a:xfrm>
            <a:off x="7020272" y="3359575"/>
            <a:ext cx="1839765" cy="705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2000" b="1" dirty="0" err="1">
                <a:solidFill>
                  <a:schemeClr val="tx2"/>
                </a:solidFill>
                <a:latin typeface="+mn-lt"/>
              </a:rPr>
              <a:t>Azapropazone</a:t>
            </a:r>
            <a:r>
              <a:rPr lang="it-IT" sz="2000" b="1" dirty="0">
                <a:solidFill>
                  <a:schemeClr val="tx2"/>
                </a:solidFill>
                <a:latin typeface="+mn-lt"/>
              </a:rPr>
              <a:t> </a:t>
            </a:r>
            <a:r>
              <a:rPr lang="it-IT" sz="2000" i="1" dirty="0">
                <a:solidFill>
                  <a:schemeClr val="tx2"/>
                </a:solidFill>
                <a:latin typeface="+mn-lt"/>
              </a:rPr>
              <a:t>(</a:t>
            </a:r>
            <a:r>
              <a:rPr lang="it-IT" sz="2000" i="1" dirty="0" err="1">
                <a:solidFill>
                  <a:schemeClr val="tx2"/>
                </a:solidFill>
                <a:latin typeface="+mn-lt"/>
              </a:rPr>
              <a:t>Prolixan</a:t>
            </a:r>
            <a:r>
              <a:rPr lang="it-IT" sz="2000" i="1" dirty="0">
                <a:solidFill>
                  <a:schemeClr val="tx2"/>
                </a:solidFill>
                <a:latin typeface="+mn-lt"/>
              </a:rPr>
              <a:t>)</a:t>
            </a:r>
          </a:p>
        </p:txBody>
      </p:sp>
      <p:graphicFrame>
        <p:nvGraphicFramePr>
          <p:cNvPr id="20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9792542"/>
              </p:ext>
            </p:extLst>
          </p:nvPr>
        </p:nvGraphicFramePr>
        <p:xfrm>
          <a:off x="4760967" y="3110300"/>
          <a:ext cx="2230019" cy="1439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732" name="CS ChemDraw Drawing" r:id="rId9" imgW="1549400" imgH="1092200" progId="">
                  <p:embed/>
                </p:oleObj>
              </mc:Choice>
              <mc:Fallback>
                <p:oleObj name="CS ChemDraw Drawing" r:id="rId9" imgW="1549400" imgH="1092200" progId="">
                  <p:embed/>
                  <p:pic>
                    <p:nvPicPr>
                      <p:cNvPr id="0" name="Picture 3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0967" y="3110300"/>
                        <a:ext cx="2230019" cy="1439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03025740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611560" y="1268760"/>
            <a:ext cx="8244408" cy="52485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metamizolo</a:t>
            </a:r>
            <a:endParaRPr lang="it-IT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" t="8912" r="2434"/>
          <a:stretch/>
        </p:blipFill>
        <p:spPr bwMode="auto">
          <a:xfrm>
            <a:off x="655886" y="1399334"/>
            <a:ext cx="6863032" cy="102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952" y="2426221"/>
            <a:ext cx="6515100" cy="128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91952" y="3874021"/>
            <a:ext cx="3962400" cy="1144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sellaDiTesto 8"/>
          <p:cNvSpPr txBox="1"/>
          <p:nvPr/>
        </p:nvSpPr>
        <p:spPr>
          <a:xfrm>
            <a:off x="2368352" y="4940821"/>
            <a:ext cx="3257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dirty="0">
                <a:solidFill>
                  <a:schemeClr val="accent1"/>
                </a:solidFill>
                <a:latin typeface="Arial Black"/>
              </a:rPr>
              <a:t>A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5416352" y="4407421"/>
            <a:ext cx="3257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dirty="0">
                <a:solidFill>
                  <a:schemeClr val="accent1"/>
                </a:solidFill>
                <a:latin typeface="Arial Black"/>
              </a:rPr>
              <a:t>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03640" y="1764829"/>
            <a:ext cx="24878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/>
              <a:t>+</a:t>
            </a:r>
          </a:p>
        </p:txBody>
      </p:sp>
      <p:pic>
        <p:nvPicPr>
          <p:cNvPr id="11" name="Immagine 10">
            <a:extLst>
              <a:ext uri="{FF2B5EF4-FFF2-40B4-BE49-F238E27FC236}">
                <a16:creationId xmlns:a16="http://schemas.microsoft.com/office/drawing/2014/main" xmlns="" id="{02FAE5DE-9697-EA4A-8F72-1776542F1F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8200" y="4735316"/>
            <a:ext cx="3952612" cy="1543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658222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e 8"/>
          <p:cNvSpPr/>
          <p:nvPr/>
        </p:nvSpPr>
        <p:spPr>
          <a:xfrm rot="1504095">
            <a:off x="7111319" y="3550665"/>
            <a:ext cx="692973" cy="487661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7142059" y="2635648"/>
            <a:ext cx="656456" cy="1016098"/>
          </a:xfrm>
          <a:prstGeom prst="ellipse">
            <a:avLst/>
          </a:prstGeom>
          <a:ln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Ovale 6"/>
          <p:cNvSpPr/>
          <p:nvPr/>
        </p:nvSpPr>
        <p:spPr>
          <a:xfrm>
            <a:off x="7790131" y="2984850"/>
            <a:ext cx="360040" cy="370877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/>
              <a:t>oxicamici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4437112"/>
            <a:ext cx="8812088" cy="3312368"/>
          </a:xfrm>
        </p:spPr>
        <p:txBody>
          <a:bodyPr>
            <a:normAutofit/>
          </a:bodyPr>
          <a:lstStyle/>
          <a:p>
            <a:pPr algn="just"/>
            <a:r>
              <a:rPr lang="it-IT" sz="2400" dirty="0"/>
              <a:t>L’acidità degli </a:t>
            </a:r>
            <a:r>
              <a:rPr lang="it-IT" sz="2400" dirty="0" err="1"/>
              <a:t>ossicami</a:t>
            </a:r>
            <a:r>
              <a:rPr lang="it-IT" sz="2400" dirty="0"/>
              <a:t> </a:t>
            </a:r>
            <a:r>
              <a:rPr lang="it-IT" sz="2000" dirty="0"/>
              <a:t>(</a:t>
            </a:r>
            <a:r>
              <a:rPr lang="it-IT" sz="2000" dirty="0" err="1"/>
              <a:t>pKa</a:t>
            </a:r>
            <a:r>
              <a:rPr lang="it-IT" sz="2000" dirty="0"/>
              <a:t> = 6.0 -6.5)</a:t>
            </a:r>
            <a:r>
              <a:rPr lang="it-IT" sz="2400" dirty="0"/>
              <a:t> è associata al gruppo 4-OH </a:t>
            </a:r>
            <a:r>
              <a:rPr lang="it-IT" sz="2000" dirty="0"/>
              <a:t>(enolato stabilizzato dal legame H intramolecolare)</a:t>
            </a:r>
          </a:p>
          <a:p>
            <a:pPr algn="just"/>
            <a:r>
              <a:rPr lang="it-IT" sz="2400" dirty="0"/>
              <a:t>Potenza comparabile a quella della </a:t>
            </a:r>
            <a:r>
              <a:rPr lang="it-IT" sz="2400" dirty="0" err="1"/>
              <a:t>indometacina</a:t>
            </a:r>
            <a:endParaRPr lang="it-IT" sz="2400" dirty="0"/>
          </a:p>
          <a:p>
            <a:pPr algn="just"/>
            <a:r>
              <a:rPr lang="it-IT" sz="2400" dirty="0"/>
              <a:t>Effetti collaterali comuni agli altri FANS</a:t>
            </a:r>
          </a:p>
          <a:p>
            <a:pPr algn="just"/>
            <a:r>
              <a:rPr lang="it-IT" sz="2400" dirty="0"/>
              <a:t>Il principale vantaggio degli </a:t>
            </a:r>
            <a:r>
              <a:rPr lang="it-IT" sz="2400" dirty="0" err="1"/>
              <a:t>ossicami</a:t>
            </a:r>
            <a:r>
              <a:rPr lang="it-IT" sz="2400" dirty="0"/>
              <a:t> è la lunga durata d’azione </a:t>
            </a:r>
            <a:r>
              <a:rPr lang="it-IT" sz="2000" dirty="0"/>
              <a:t>(necessaria una somministrazione giornaliera)</a:t>
            </a:r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9042436"/>
              </p:ext>
            </p:extLst>
          </p:nvPr>
        </p:nvGraphicFramePr>
        <p:xfrm>
          <a:off x="251520" y="2729409"/>
          <a:ext cx="7858125" cy="1563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54" name="CS ChemDraw Drawing" r:id="rId3" imgW="4673600" imgH="939800" progId="">
                  <p:embed/>
                </p:oleObj>
              </mc:Choice>
              <mc:Fallback>
                <p:oleObj name="CS ChemDraw Drawing" r:id="rId3" imgW="4673600" imgH="939800" progId="">
                  <p:embed/>
                  <p:pic>
                    <p:nvPicPr>
                      <p:cNvPr id="0" name="Picture 9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520" y="2729409"/>
                        <a:ext cx="7858125" cy="1563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reccia a destra 4"/>
          <p:cNvSpPr/>
          <p:nvPr/>
        </p:nvSpPr>
        <p:spPr>
          <a:xfrm>
            <a:off x="5366368" y="3294556"/>
            <a:ext cx="285752" cy="428628"/>
          </a:xfrm>
          <a:prstGeom prst="rightArrow">
            <a:avLst/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Freccia a destra 5"/>
          <p:cNvSpPr/>
          <p:nvPr/>
        </p:nvSpPr>
        <p:spPr>
          <a:xfrm>
            <a:off x="2558056" y="3223118"/>
            <a:ext cx="285752" cy="428628"/>
          </a:xfrm>
          <a:prstGeom prst="rightArrow">
            <a:avLst/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4734272" y="1916832"/>
            <a:ext cx="4230216" cy="6463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dirty="0" err="1"/>
              <a:t>Eterociclo</a:t>
            </a:r>
            <a:r>
              <a:rPr lang="it-IT" dirty="0"/>
              <a:t> azotato (ottima attività)</a:t>
            </a:r>
          </a:p>
          <a:p>
            <a:r>
              <a:rPr lang="it-IT" dirty="0"/>
              <a:t>Arile (aumenta </a:t>
            </a:r>
            <a:r>
              <a:rPr lang="it-IT" dirty="0" err="1"/>
              <a:t>pKa</a:t>
            </a:r>
            <a:r>
              <a:rPr lang="it-IT" dirty="0"/>
              <a:t> e diminuisce l’attività)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3720877" y="1183200"/>
            <a:ext cx="5315619" cy="646331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it-IT" dirty="0"/>
              <a:t>Importante per l’acidità la funzione </a:t>
            </a:r>
            <a:r>
              <a:rPr lang="it-IT" dirty="0" err="1"/>
              <a:t>carbossamidica</a:t>
            </a:r>
            <a:endParaRPr lang="it-IT" dirty="0"/>
          </a:p>
          <a:p>
            <a:r>
              <a:rPr lang="it-IT" dirty="0"/>
              <a:t>Le ammidi 2° sono più attive delle 3° (minore </a:t>
            </a:r>
            <a:r>
              <a:rPr lang="it-IT" dirty="0" err="1"/>
              <a:t>pKa</a:t>
            </a:r>
            <a:r>
              <a:rPr lang="it-IT" dirty="0"/>
              <a:t>)</a:t>
            </a:r>
          </a:p>
        </p:txBody>
      </p:sp>
      <p:sp>
        <p:nvSpPr>
          <p:cNvPr id="12" name="Rettangolo 11"/>
          <p:cNvSpPr/>
          <p:nvPr/>
        </p:nvSpPr>
        <p:spPr>
          <a:xfrm>
            <a:off x="7380312" y="4139788"/>
            <a:ext cx="169615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dirty="0"/>
              <a:t>Fondamentale</a:t>
            </a:r>
          </a:p>
        </p:txBody>
      </p:sp>
      <p:sp>
        <p:nvSpPr>
          <p:cNvPr id="13" name="Rettangolo 12"/>
          <p:cNvSpPr/>
          <p:nvPr/>
        </p:nvSpPr>
        <p:spPr>
          <a:xfrm>
            <a:off x="323528" y="1425550"/>
            <a:ext cx="31489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dirty="0">
                <a:solidFill>
                  <a:schemeClr val="tx2"/>
                </a:solidFill>
              </a:rPr>
              <a:t>Classe relativamente nuova di derivati 4-idrossi-1,2-benzotiazincarbossammidi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7544" y="4077072"/>
            <a:ext cx="13260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accent4">
                    <a:lumMod val="75000"/>
                  </a:schemeClr>
                </a:solidFill>
              </a:rPr>
              <a:t>1, 3 </a:t>
            </a:r>
            <a:r>
              <a:rPr lang="en-US" sz="1400" b="1" dirty="0" err="1">
                <a:solidFill>
                  <a:schemeClr val="accent4">
                    <a:lumMod val="75000"/>
                  </a:schemeClr>
                </a:solidFill>
              </a:rPr>
              <a:t>indandioni</a:t>
            </a:r>
            <a:endParaRPr lang="en-US" sz="1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05484" y="4215769"/>
            <a:ext cx="16743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b="1" dirty="0" err="1">
                <a:solidFill>
                  <a:srgbClr val="4B7D2C"/>
                </a:solidFill>
              </a:rPr>
              <a:t>benzotiofen</a:t>
            </a:r>
            <a:r>
              <a:rPr lang="it-IT" sz="1400" b="1" dirty="0">
                <a:solidFill>
                  <a:srgbClr val="4B7D2C"/>
                </a:solidFill>
              </a:rPr>
              <a:t> (2H)</a:t>
            </a:r>
            <a:r>
              <a:rPr lang="it-IT" sz="1400" b="1" dirty="0" err="1">
                <a:solidFill>
                  <a:srgbClr val="4B7D2C"/>
                </a:solidFill>
              </a:rPr>
              <a:t>oni</a:t>
            </a:r>
            <a:endParaRPr lang="en-US" sz="1400" b="1" dirty="0">
              <a:solidFill>
                <a:srgbClr val="4B7D2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104850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42" b="30633"/>
          <a:stretch/>
        </p:blipFill>
        <p:spPr bwMode="auto">
          <a:xfrm>
            <a:off x="189384" y="2343519"/>
            <a:ext cx="8775104" cy="2525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ACIDITA’ </a:t>
            </a:r>
            <a:r>
              <a:rPr lang="it-IT" dirty="0" err="1"/>
              <a:t>oxicamici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50877449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 err="1"/>
              <a:t>piroxicam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2420888"/>
            <a:ext cx="8686800" cy="4608512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it-IT" dirty="0"/>
              <a:t>Unico rappresentante di questa classe ad essere usato in clinica</a:t>
            </a:r>
          </a:p>
          <a:p>
            <a:pPr marL="0" indent="0" algn="just">
              <a:buNone/>
            </a:pPr>
            <a:r>
              <a:rPr lang="it-IT" dirty="0"/>
              <a:t>Meccanismo d’azione</a:t>
            </a:r>
          </a:p>
          <a:p>
            <a:pPr algn="just"/>
            <a:r>
              <a:rPr lang="it-IT" dirty="0"/>
              <a:t>Inibisce la migrazione delle cellule polimorfonucleate nel sito di infiammazione</a:t>
            </a:r>
          </a:p>
          <a:p>
            <a:pPr algn="just"/>
            <a:r>
              <a:rPr lang="it-IT" dirty="0"/>
              <a:t>Inibisce il rilascio di enzimi lisosomiali</a:t>
            </a:r>
          </a:p>
          <a:p>
            <a:pPr algn="just"/>
            <a:r>
              <a:rPr lang="it-IT" dirty="0"/>
              <a:t>Impedisce l’aggregazione piastrinica indotta dal collagene</a:t>
            </a:r>
          </a:p>
          <a:p>
            <a:pPr algn="just"/>
            <a:r>
              <a:rPr lang="it-IT" b="1" dirty="0"/>
              <a:t>Inibitore della </a:t>
            </a:r>
            <a:r>
              <a:rPr lang="it-IT" b="1" dirty="0" err="1"/>
              <a:t>cicloossigenasi</a:t>
            </a:r>
            <a:endParaRPr lang="it-IT" b="1" dirty="0"/>
          </a:p>
          <a:p>
            <a:pPr marL="0" indent="0" algn="just">
              <a:buNone/>
            </a:pPr>
            <a:r>
              <a:rPr lang="it-IT" dirty="0"/>
              <a:t>Metabolismo</a:t>
            </a:r>
          </a:p>
          <a:p>
            <a:pPr algn="just"/>
            <a:r>
              <a:rPr lang="it-IT" dirty="0"/>
              <a:t>Prodotto principale deriva dall’</a:t>
            </a:r>
            <a:r>
              <a:rPr lang="it-IT" dirty="0" err="1"/>
              <a:t>idrossilazione</a:t>
            </a:r>
            <a:r>
              <a:rPr lang="it-IT" dirty="0"/>
              <a:t> dell’anello piridinico e </a:t>
            </a:r>
            <a:r>
              <a:rPr lang="it-IT" dirty="0" err="1"/>
              <a:t>glucuronidazione</a:t>
            </a:r>
            <a:endParaRPr lang="it-IT" dirty="0"/>
          </a:p>
          <a:p>
            <a:pPr algn="just"/>
            <a:r>
              <a:rPr lang="it-IT" dirty="0"/>
              <a:t>Si può avere </a:t>
            </a:r>
            <a:r>
              <a:rPr lang="it-IT" dirty="0" err="1"/>
              <a:t>idrossilazione</a:t>
            </a:r>
            <a:r>
              <a:rPr lang="it-IT" dirty="0"/>
              <a:t> aromatica in posizioni diverse dell’anello </a:t>
            </a:r>
            <a:r>
              <a:rPr lang="it-IT" dirty="0" err="1"/>
              <a:t>benzotiazinico</a:t>
            </a:r>
            <a:endParaRPr lang="it-IT" dirty="0"/>
          </a:p>
          <a:p>
            <a:pPr algn="just"/>
            <a:r>
              <a:rPr lang="it-IT" dirty="0"/>
              <a:t>Nessun metabolita è attivo come antiinfiammatorio</a:t>
            </a:r>
          </a:p>
          <a:p>
            <a:pPr marL="0" indent="0" algn="just">
              <a:buNone/>
            </a:pPr>
            <a:r>
              <a:rPr lang="it-IT" dirty="0"/>
              <a:t>Uso</a:t>
            </a:r>
          </a:p>
          <a:p>
            <a:pPr algn="just"/>
            <a:r>
              <a:rPr lang="it-IT" dirty="0"/>
              <a:t>Impiegato per il trattamento osteoartrite e artrite reumatoide</a:t>
            </a:r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1038175"/>
              </p:ext>
            </p:extLst>
          </p:nvPr>
        </p:nvGraphicFramePr>
        <p:xfrm>
          <a:off x="2217415" y="1122545"/>
          <a:ext cx="2138561" cy="13003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77" name="CS ChemDraw Drawing" r:id="rId3" imgW="1498600" imgH="914400" progId="">
                  <p:embed/>
                </p:oleObj>
              </mc:Choice>
              <mc:Fallback>
                <p:oleObj name="CS ChemDraw Drawing" r:id="rId3" imgW="1498600" imgH="914400" progId="">
                  <p:embed/>
                  <p:pic>
                    <p:nvPicPr>
                      <p:cNvPr id="0" name="Picture 9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7415" y="1122545"/>
                        <a:ext cx="2138561" cy="130030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CasellaDiTesto 6"/>
          <p:cNvSpPr txBox="1">
            <a:spLocks noChangeArrowheads="1"/>
          </p:cNvSpPr>
          <p:nvPr/>
        </p:nvSpPr>
        <p:spPr bwMode="auto">
          <a:xfrm>
            <a:off x="4644008" y="1124744"/>
            <a:ext cx="2071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just" eaLnBrk="1" hangingPunct="1"/>
            <a:r>
              <a:rPr lang="it-IT" b="1" dirty="0" err="1">
                <a:solidFill>
                  <a:schemeClr val="tx2"/>
                </a:solidFill>
                <a:latin typeface="Calibri" pitchFamily="34" charset="0"/>
              </a:rPr>
              <a:t>Piroxicam</a:t>
            </a:r>
            <a:r>
              <a:rPr lang="it-IT" b="1" dirty="0">
                <a:solidFill>
                  <a:schemeClr val="tx2"/>
                </a:solidFill>
                <a:latin typeface="Calibri" pitchFamily="34" charset="0"/>
              </a:rPr>
              <a:t> </a:t>
            </a:r>
            <a:r>
              <a:rPr lang="it-IT" i="1" dirty="0">
                <a:solidFill>
                  <a:schemeClr val="tx2"/>
                </a:solidFill>
                <a:latin typeface="Calibri" pitchFamily="34" charset="0"/>
              </a:rPr>
              <a:t>(</a:t>
            </a:r>
            <a:r>
              <a:rPr lang="it-IT" i="1" dirty="0" err="1">
                <a:solidFill>
                  <a:schemeClr val="tx2"/>
                </a:solidFill>
                <a:latin typeface="Calibri" pitchFamily="34" charset="0"/>
              </a:rPr>
              <a:t>Feldene</a:t>
            </a:r>
            <a:r>
              <a:rPr lang="it-IT" i="1" dirty="0">
                <a:solidFill>
                  <a:schemeClr val="tx2"/>
                </a:solidFill>
                <a:latin typeface="Calibri" pitchFamily="34" charset="0"/>
              </a:rPr>
              <a:t>)</a:t>
            </a:r>
          </a:p>
        </p:txBody>
      </p:sp>
      <p:sp>
        <p:nvSpPr>
          <p:cNvPr id="6" name="Rettangolo 5"/>
          <p:cNvSpPr/>
          <p:nvPr/>
        </p:nvSpPr>
        <p:spPr>
          <a:xfrm>
            <a:off x="4894039" y="1700808"/>
            <a:ext cx="1571625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it-IT" b="1" dirty="0">
                <a:solidFill>
                  <a:schemeClr val="tx2"/>
                </a:solidFill>
                <a:latin typeface="+mn-lt"/>
              </a:rPr>
              <a:t>COX-1: 2.4 </a:t>
            </a:r>
            <a:r>
              <a:rPr lang="el-GR" b="1" dirty="0">
                <a:solidFill>
                  <a:schemeClr val="tx2"/>
                </a:solidFill>
                <a:latin typeface="+mn-lt"/>
              </a:rPr>
              <a:t>μ</a:t>
            </a:r>
            <a:r>
              <a:rPr lang="it-IT" b="1" dirty="0">
                <a:solidFill>
                  <a:schemeClr val="tx2"/>
                </a:solidFill>
                <a:latin typeface="+mn-lt"/>
              </a:rPr>
              <a:t>M</a:t>
            </a:r>
          </a:p>
          <a:p>
            <a:pPr>
              <a:defRPr/>
            </a:pPr>
            <a:r>
              <a:rPr lang="it-IT" b="1" dirty="0">
                <a:solidFill>
                  <a:schemeClr val="tx2"/>
                </a:solidFill>
                <a:latin typeface="+mn-lt"/>
              </a:rPr>
              <a:t>COX-2: 7.9 </a:t>
            </a:r>
            <a:r>
              <a:rPr lang="el-GR" b="1" dirty="0">
                <a:solidFill>
                  <a:schemeClr val="tx2"/>
                </a:solidFill>
                <a:latin typeface="+mn-lt"/>
              </a:rPr>
              <a:t>μ</a:t>
            </a:r>
            <a:r>
              <a:rPr lang="it-IT" b="1" dirty="0">
                <a:solidFill>
                  <a:schemeClr val="tx2"/>
                </a:solidFill>
                <a:latin typeface="+mn-lt"/>
              </a:rPr>
              <a:t>M</a:t>
            </a:r>
            <a:endParaRPr lang="it-IT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01562228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000"/>
          <a:stretch/>
        </p:blipFill>
        <p:spPr bwMode="auto">
          <a:xfrm>
            <a:off x="683568" y="1916832"/>
            <a:ext cx="8229600" cy="292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piroxicam</a:t>
            </a:r>
            <a:endParaRPr lang="it-IT" dirty="0"/>
          </a:p>
        </p:txBody>
      </p:sp>
      <p:sp>
        <p:nvSpPr>
          <p:cNvPr id="2" name="TextBox 1"/>
          <p:cNvSpPr txBox="1"/>
          <p:nvPr/>
        </p:nvSpPr>
        <p:spPr>
          <a:xfrm>
            <a:off x="5868144" y="3573016"/>
            <a:ext cx="6262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NaOH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658175516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Sintesi </a:t>
            </a:r>
            <a:r>
              <a:rPr lang="it-IT" dirty="0" err="1"/>
              <a:t>piroxicam</a:t>
            </a:r>
            <a:endParaRPr lang="it-IT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7"/>
            <a:ext cx="7945438" cy="525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5140768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Altri </a:t>
            </a:r>
            <a:r>
              <a:rPr lang="it-IT" dirty="0" err="1"/>
              <a:t>Oxicamici</a:t>
            </a:r>
            <a:endParaRPr lang="it-IT" dirty="0"/>
          </a:p>
        </p:txBody>
      </p:sp>
      <p:sp>
        <p:nvSpPr>
          <p:cNvPr id="4" name="CasellaDiTesto 6"/>
          <p:cNvSpPr txBox="1">
            <a:spLocks noChangeArrowheads="1"/>
          </p:cNvSpPr>
          <p:nvPr/>
        </p:nvSpPr>
        <p:spPr bwMode="auto">
          <a:xfrm>
            <a:off x="6227614" y="2704207"/>
            <a:ext cx="14287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2000" b="1">
                <a:solidFill>
                  <a:schemeClr val="tx2"/>
                </a:solidFill>
                <a:latin typeface="Calibri" pitchFamily="34" charset="0"/>
              </a:rPr>
              <a:t>Isoxicam</a:t>
            </a:r>
          </a:p>
        </p:txBody>
      </p:sp>
      <p:sp>
        <p:nvSpPr>
          <p:cNvPr id="5" name="CasellaDiTesto 6"/>
          <p:cNvSpPr txBox="1">
            <a:spLocks noChangeArrowheads="1"/>
          </p:cNvSpPr>
          <p:nvPr/>
        </p:nvSpPr>
        <p:spPr bwMode="auto">
          <a:xfrm>
            <a:off x="3854723" y="2704207"/>
            <a:ext cx="14287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2000" b="1">
                <a:solidFill>
                  <a:schemeClr val="tx2"/>
                </a:solidFill>
                <a:latin typeface="Calibri" pitchFamily="34" charset="0"/>
              </a:rPr>
              <a:t>Sudoxicam</a:t>
            </a:r>
          </a:p>
        </p:txBody>
      </p:sp>
      <p:sp>
        <p:nvSpPr>
          <p:cNvPr id="6" name="CasellaDiTesto 6"/>
          <p:cNvSpPr txBox="1">
            <a:spLocks noChangeArrowheads="1"/>
          </p:cNvSpPr>
          <p:nvPr/>
        </p:nvSpPr>
        <p:spPr bwMode="auto">
          <a:xfrm>
            <a:off x="971600" y="2704207"/>
            <a:ext cx="20002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2000" b="1">
                <a:solidFill>
                  <a:schemeClr val="tx2"/>
                </a:solidFill>
                <a:latin typeface="Calibri" pitchFamily="34" charset="0"/>
              </a:rPr>
              <a:t>Meloxicam </a:t>
            </a:r>
            <a:r>
              <a:rPr lang="it-IT" sz="2000" i="1">
                <a:solidFill>
                  <a:schemeClr val="tx2"/>
                </a:solidFill>
                <a:latin typeface="Calibri" pitchFamily="34" charset="0"/>
              </a:rPr>
              <a:t>(Mobic)</a:t>
            </a:r>
          </a:p>
        </p:txBody>
      </p:sp>
      <p:graphicFrame>
        <p:nvGraphicFramePr>
          <p:cNvPr id="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4105909"/>
              </p:ext>
            </p:extLst>
          </p:nvPr>
        </p:nvGraphicFramePr>
        <p:xfrm>
          <a:off x="3707904" y="1628800"/>
          <a:ext cx="1825625" cy="1062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009" name="CS ChemDraw Drawing" r:id="rId3" imgW="1473200" imgH="863600" progId="">
                  <p:embed/>
                </p:oleObj>
              </mc:Choice>
              <mc:Fallback>
                <p:oleObj name="CS ChemDraw Drawing" r:id="rId3" imgW="1473200" imgH="863600" progId="">
                  <p:embed/>
                  <p:pic>
                    <p:nvPicPr>
                      <p:cNvPr id="0" name="Picture 49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7904" y="1628800"/>
                        <a:ext cx="1825625" cy="1062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900552"/>
              </p:ext>
            </p:extLst>
          </p:nvPr>
        </p:nvGraphicFramePr>
        <p:xfrm>
          <a:off x="974775" y="1346895"/>
          <a:ext cx="2027238" cy="1309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010" name="CS ChemDraw Drawing" r:id="rId5" imgW="1638300" imgH="1066800" progId="">
                  <p:embed/>
                </p:oleObj>
              </mc:Choice>
              <mc:Fallback>
                <p:oleObj name="CS ChemDraw Drawing" r:id="rId5" imgW="1638300" imgH="1066800" progId="">
                  <p:embed/>
                  <p:pic>
                    <p:nvPicPr>
                      <p:cNvPr id="0" name="Picture 49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4775" y="1346895"/>
                        <a:ext cx="2027238" cy="1309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551629"/>
              </p:ext>
            </p:extLst>
          </p:nvPr>
        </p:nvGraphicFramePr>
        <p:xfrm>
          <a:off x="6156176" y="1346895"/>
          <a:ext cx="2028825" cy="1309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011" name="CS ChemDraw Drawing" r:id="rId7" imgW="1638300" imgH="1054100" progId="">
                  <p:embed/>
                </p:oleObj>
              </mc:Choice>
              <mc:Fallback>
                <p:oleObj name="CS ChemDraw Drawing" r:id="rId7" imgW="1638300" imgH="1054100" progId="">
                  <p:embed/>
                  <p:pic>
                    <p:nvPicPr>
                      <p:cNvPr id="0" name="Picture 49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6176" y="1346895"/>
                        <a:ext cx="2028825" cy="1309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ttangolo 9"/>
          <p:cNvSpPr/>
          <p:nvPr/>
        </p:nvSpPr>
        <p:spPr>
          <a:xfrm>
            <a:off x="971600" y="3356992"/>
            <a:ext cx="20002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it-IT" sz="1600" b="1" dirty="0">
                <a:solidFill>
                  <a:schemeClr val="tx2"/>
                </a:solidFill>
                <a:latin typeface="+mn-lt"/>
              </a:rPr>
              <a:t>COX-1: 5.7 </a:t>
            </a:r>
            <a:r>
              <a:rPr lang="el-GR" sz="1600" b="1" dirty="0">
                <a:solidFill>
                  <a:schemeClr val="tx2"/>
                </a:solidFill>
                <a:latin typeface="+mn-lt"/>
              </a:rPr>
              <a:t>μ</a:t>
            </a:r>
            <a:r>
              <a:rPr lang="it-IT" sz="1600" b="1" dirty="0">
                <a:solidFill>
                  <a:schemeClr val="tx2"/>
                </a:solidFill>
                <a:latin typeface="+mn-lt"/>
              </a:rPr>
              <a:t>M</a:t>
            </a:r>
          </a:p>
          <a:p>
            <a:pPr algn="ctr">
              <a:defRPr/>
            </a:pPr>
            <a:r>
              <a:rPr lang="it-IT" sz="1600" b="1" dirty="0">
                <a:solidFill>
                  <a:schemeClr val="tx2"/>
                </a:solidFill>
                <a:latin typeface="+mn-lt"/>
              </a:rPr>
              <a:t>COX-2: 2.1 </a:t>
            </a:r>
            <a:r>
              <a:rPr lang="el-GR" sz="1600" b="1" dirty="0">
                <a:solidFill>
                  <a:schemeClr val="tx2"/>
                </a:solidFill>
                <a:latin typeface="+mn-lt"/>
              </a:rPr>
              <a:t>μ</a:t>
            </a:r>
            <a:r>
              <a:rPr lang="it-IT" sz="1600" b="1" dirty="0">
                <a:solidFill>
                  <a:schemeClr val="tx2"/>
                </a:solidFill>
                <a:latin typeface="+mn-lt"/>
              </a:rPr>
              <a:t>M</a:t>
            </a:r>
            <a:endParaRPr lang="it-IT" sz="1600" dirty="0">
              <a:solidFill>
                <a:schemeClr val="tx2"/>
              </a:solidFill>
              <a:latin typeface="+mn-lt"/>
            </a:endParaRPr>
          </a:p>
        </p:txBody>
      </p:sp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0349821"/>
              </p:ext>
            </p:extLst>
          </p:nvPr>
        </p:nvGraphicFramePr>
        <p:xfrm>
          <a:off x="958230" y="4851401"/>
          <a:ext cx="1835150" cy="1382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012" name="CS ChemDraw Drawing" r:id="rId9" imgW="1498600" imgH="1117600" progId="">
                  <p:embed/>
                </p:oleObj>
              </mc:Choice>
              <mc:Fallback>
                <p:oleObj name="CS ChemDraw Drawing" r:id="rId9" imgW="1498600" imgH="1117600" progId="">
                  <p:embed/>
                  <p:pic>
                    <p:nvPicPr>
                      <p:cNvPr id="0" name="Picture 49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8230" y="4851401"/>
                        <a:ext cx="1835150" cy="1382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3580669"/>
              </p:ext>
            </p:extLst>
          </p:nvPr>
        </p:nvGraphicFramePr>
        <p:xfrm>
          <a:off x="3387105" y="4854576"/>
          <a:ext cx="2420937" cy="1379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013" name="CS ChemDraw Drawing" r:id="rId11" imgW="1968500" imgH="1117600" progId="">
                  <p:embed/>
                </p:oleObj>
              </mc:Choice>
              <mc:Fallback>
                <p:oleObj name="CS ChemDraw Drawing" r:id="rId11" imgW="1968500" imgH="1117600" progId="">
                  <p:embed/>
                  <p:pic>
                    <p:nvPicPr>
                      <p:cNvPr id="0" name="Picture 49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87105" y="4854576"/>
                        <a:ext cx="2420937" cy="1379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9803310"/>
              </p:ext>
            </p:extLst>
          </p:nvPr>
        </p:nvGraphicFramePr>
        <p:xfrm>
          <a:off x="6458917" y="4779963"/>
          <a:ext cx="1641475" cy="1454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014" name="CS ChemDraw Drawing" r:id="rId13" imgW="1333500" imgH="1181100" progId="">
                  <p:embed/>
                </p:oleObj>
              </mc:Choice>
              <mc:Fallback>
                <p:oleObj name="CS ChemDraw Drawing" r:id="rId13" imgW="1333500" imgH="1181100" progId="">
                  <p:embed/>
                  <p:pic>
                    <p:nvPicPr>
                      <p:cNvPr id="0" name="Picture 49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8917" y="4779963"/>
                        <a:ext cx="1641475" cy="1454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ttangolo 14"/>
          <p:cNvSpPr/>
          <p:nvPr/>
        </p:nvSpPr>
        <p:spPr>
          <a:xfrm>
            <a:off x="395536" y="4119165"/>
            <a:ext cx="336232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just">
              <a:defRPr/>
            </a:pPr>
            <a:r>
              <a:rPr lang="it-IT" sz="2400" b="1" dirty="0" err="1">
                <a:solidFill>
                  <a:schemeClr val="tx2"/>
                </a:solidFill>
                <a:latin typeface="Calibri" pitchFamily="34" charset="0"/>
              </a:rPr>
              <a:t>Profarmaci</a:t>
            </a:r>
            <a:r>
              <a:rPr lang="it-IT" sz="2400" b="1" dirty="0">
                <a:solidFill>
                  <a:schemeClr val="tx2"/>
                </a:solidFill>
                <a:latin typeface="Calibri" pitchFamily="34" charset="0"/>
              </a:rPr>
              <a:t> del </a:t>
            </a:r>
            <a:r>
              <a:rPr lang="it-IT" sz="2400" b="1" dirty="0" err="1">
                <a:solidFill>
                  <a:schemeClr val="tx2"/>
                </a:solidFill>
                <a:latin typeface="Calibri" pitchFamily="34" charset="0"/>
              </a:rPr>
              <a:t>piroxicam</a:t>
            </a:r>
            <a:endParaRPr lang="it-IT" sz="2400" i="1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16" name="CasellaDiTesto 6"/>
          <p:cNvSpPr txBox="1">
            <a:spLocks noChangeArrowheads="1"/>
          </p:cNvSpPr>
          <p:nvPr/>
        </p:nvSpPr>
        <p:spPr bwMode="auto">
          <a:xfrm>
            <a:off x="755576" y="6309320"/>
            <a:ext cx="171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b="1">
                <a:solidFill>
                  <a:schemeClr val="tx2"/>
                </a:solidFill>
                <a:latin typeface="Calibri" pitchFamily="34" charset="0"/>
              </a:rPr>
              <a:t>Ampiroxicam</a:t>
            </a:r>
          </a:p>
        </p:txBody>
      </p:sp>
      <p:sp>
        <p:nvSpPr>
          <p:cNvPr id="17" name="CasellaDiTesto 6"/>
          <p:cNvSpPr txBox="1">
            <a:spLocks noChangeArrowheads="1"/>
          </p:cNvSpPr>
          <p:nvPr/>
        </p:nvSpPr>
        <p:spPr bwMode="auto">
          <a:xfrm>
            <a:off x="3649588" y="6309320"/>
            <a:ext cx="171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b="1" dirty="0" err="1">
                <a:solidFill>
                  <a:schemeClr val="tx2"/>
                </a:solidFill>
                <a:latin typeface="Calibri" pitchFamily="34" charset="0"/>
              </a:rPr>
              <a:t>Cinoxicam</a:t>
            </a:r>
            <a:endParaRPr lang="it-IT" b="1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18" name="CasellaDiTesto 6"/>
          <p:cNvSpPr txBox="1">
            <a:spLocks noChangeArrowheads="1"/>
          </p:cNvSpPr>
          <p:nvPr/>
        </p:nvSpPr>
        <p:spPr bwMode="auto">
          <a:xfrm>
            <a:off x="6385892" y="6309320"/>
            <a:ext cx="1714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b="1">
                <a:solidFill>
                  <a:schemeClr val="tx2"/>
                </a:solidFill>
                <a:latin typeface="Calibri" pitchFamily="34" charset="0"/>
              </a:rPr>
              <a:t>Droxicam</a:t>
            </a:r>
          </a:p>
        </p:txBody>
      </p:sp>
    </p:spTree>
    <p:extLst>
      <p:ext uri="{BB962C8B-B14F-4D97-AF65-F5344CB8AC3E}">
        <p14:creationId xmlns:p14="http://schemas.microsoft.com/office/powerpoint/2010/main" val="3623952188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51520" y="3645024"/>
            <a:ext cx="8856984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/>
              <a:t>FANS COX-2 SELETTIVI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733256"/>
          </a:xfrm>
        </p:spPr>
        <p:txBody>
          <a:bodyPr>
            <a:normAutofit/>
          </a:bodyPr>
          <a:lstStyle/>
          <a:p>
            <a:r>
              <a:rPr lang="it-IT" sz="2800" dirty="0"/>
              <a:t>1970’s  - La </a:t>
            </a:r>
            <a:r>
              <a:rPr lang="it-IT" sz="2800" dirty="0" err="1"/>
              <a:t>cicloossigenasi</a:t>
            </a:r>
            <a:r>
              <a:rPr lang="it-IT" sz="2800" dirty="0"/>
              <a:t> (COX) identificata quale target molecolare dei FANS</a:t>
            </a:r>
          </a:p>
          <a:p>
            <a:r>
              <a:rPr lang="it-IT" sz="2800" dirty="0"/>
              <a:t>1980’s  - Identificate 2 </a:t>
            </a:r>
            <a:r>
              <a:rPr lang="it-IT" sz="2800" dirty="0" err="1"/>
              <a:t>isoforme</a:t>
            </a:r>
            <a:r>
              <a:rPr lang="it-IT" sz="2800" dirty="0"/>
              <a:t> della COX:</a:t>
            </a:r>
          </a:p>
          <a:p>
            <a:pPr marL="0" indent="0">
              <a:buNone/>
            </a:pPr>
            <a:r>
              <a:rPr lang="it-IT" sz="2800" dirty="0"/>
              <a:t>    COX-1, costitutiva</a:t>
            </a:r>
          </a:p>
          <a:p>
            <a:pPr marL="0" indent="0">
              <a:buNone/>
            </a:pPr>
            <a:r>
              <a:rPr lang="it-IT" sz="2800" dirty="0"/>
              <a:t>    COX-2, inducibile (nei siti di infiammazione) </a:t>
            </a:r>
          </a:p>
          <a:p>
            <a:pPr marL="0" indent="0" algn="just">
              <a:buNone/>
            </a:pPr>
            <a:r>
              <a:rPr lang="it-IT" sz="2800" dirty="0"/>
              <a:t>Ipotesi: Gli inibitori selettivi della COX-2 potevano ridurre l’infiammazione senza gli effetti collaterali a livello gastrico</a:t>
            </a:r>
          </a:p>
          <a:p>
            <a:r>
              <a:rPr lang="it-IT" sz="2800" dirty="0"/>
              <a:t>1990’s   - </a:t>
            </a:r>
            <a:r>
              <a:rPr lang="it-IT" sz="2800" dirty="0" err="1"/>
              <a:t>Rational</a:t>
            </a:r>
            <a:r>
              <a:rPr lang="it-IT" sz="2800" dirty="0"/>
              <a:t> </a:t>
            </a:r>
            <a:r>
              <a:rPr lang="it-IT" sz="2800" dirty="0" err="1"/>
              <a:t>drug</a:t>
            </a:r>
            <a:r>
              <a:rPr lang="it-IT" sz="2800" dirty="0"/>
              <a:t> design di inibitori della  COX-2</a:t>
            </a:r>
          </a:p>
          <a:p>
            <a:r>
              <a:rPr lang="it-IT" sz="2800" dirty="0"/>
              <a:t>1994 e 1996: La struttura ai raggi- X evidenzia nella COX-2 la presenza di una tasca lipofila assente nella COX-1</a:t>
            </a:r>
          </a:p>
          <a:p>
            <a:endParaRPr lang="it-IT" sz="2800" dirty="0"/>
          </a:p>
          <a:p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1724336398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-27384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/>
              <a:t>COX-1 e COX-2: differenze strutturali</a:t>
            </a: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311622"/>
            <a:ext cx="3036888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" r="2827"/>
          <a:stretch>
            <a:fillRect/>
          </a:stretch>
        </p:blipFill>
        <p:spPr bwMode="auto">
          <a:xfrm>
            <a:off x="214313" y="4312493"/>
            <a:ext cx="300037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tangolo 17"/>
          <p:cNvSpPr>
            <a:spLocks noChangeArrowheads="1"/>
          </p:cNvSpPr>
          <p:nvPr/>
        </p:nvSpPr>
        <p:spPr bwMode="auto">
          <a:xfrm>
            <a:off x="5929313" y="1268760"/>
            <a:ext cx="96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2400" b="1" dirty="0">
                <a:solidFill>
                  <a:schemeClr val="tx2"/>
                </a:solidFill>
                <a:latin typeface="Calibri" pitchFamily="34" charset="0"/>
              </a:rPr>
              <a:t>COX-1</a:t>
            </a:r>
            <a:endParaRPr lang="it-IT" sz="2400" dirty="0">
              <a:solidFill>
                <a:schemeClr val="tx2"/>
              </a:solidFill>
            </a:endParaRPr>
          </a:p>
        </p:txBody>
      </p:sp>
      <p:sp>
        <p:nvSpPr>
          <p:cNvPr id="8" name="Rettangolo 18"/>
          <p:cNvSpPr>
            <a:spLocks noChangeArrowheads="1"/>
          </p:cNvSpPr>
          <p:nvPr/>
        </p:nvSpPr>
        <p:spPr bwMode="auto">
          <a:xfrm>
            <a:off x="5929313" y="4198193"/>
            <a:ext cx="96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it-IT" sz="2400" b="1">
                <a:solidFill>
                  <a:schemeClr val="tx2"/>
                </a:solidFill>
                <a:latin typeface="Calibri" pitchFamily="34" charset="0"/>
              </a:rPr>
              <a:t>COX-2</a:t>
            </a:r>
            <a:endParaRPr lang="it-IT" sz="2400">
              <a:solidFill>
                <a:schemeClr val="tx2"/>
              </a:solidFill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6000750" y="1954560"/>
            <a:ext cx="2786063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it-IT" b="1" dirty="0" err="1">
                <a:latin typeface="+mn-lt"/>
              </a:rPr>
              <a:t>Ile</a:t>
            </a:r>
            <a:r>
              <a:rPr lang="it-IT" b="1" dirty="0">
                <a:latin typeface="+mn-lt"/>
              </a:rPr>
              <a:t> 523 (</a:t>
            </a:r>
            <a:r>
              <a:rPr lang="it-IT" b="1" dirty="0" err="1">
                <a:latin typeface="+mn-lt"/>
              </a:rPr>
              <a:t>His</a:t>
            </a:r>
            <a:r>
              <a:rPr lang="it-IT" b="1" dirty="0">
                <a:latin typeface="+mn-lt"/>
              </a:rPr>
              <a:t> 513, Ile434) </a:t>
            </a:r>
          </a:p>
        </p:txBody>
      </p:sp>
      <p:sp>
        <p:nvSpPr>
          <p:cNvPr id="10" name="Rettangolo 9"/>
          <p:cNvSpPr/>
          <p:nvPr/>
        </p:nvSpPr>
        <p:spPr>
          <a:xfrm>
            <a:off x="6000750" y="4669680"/>
            <a:ext cx="2786063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it-IT" b="1" dirty="0" err="1">
                <a:latin typeface="+mn-lt"/>
              </a:rPr>
              <a:t>Val</a:t>
            </a:r>
            <a:r>
              <a:rPr lang="it-IT" b="1" dirty="0">
                <a:latin typeface="+mn-lt"/>
              </a:rPr>
              <a:t> 523 (Arg 513, Val434) </a:t>
            </a:r>
          </a:p>
        </p:txBody>
      </p:sp>
      <p:sp>
        <p:nvSpPr>
          <p:cNvPr id="11" name="Freccia a destra 10"/>
          <p:cNvSpPr/>
          <p:nvPr/>
        </p:nvSpPr>
        <p:spPr>
          <a:xfrm>
            <a:off x="6072198" y="2526050"/>
            <a:ext cx="285752" cy="357190"/>
          </a:xfrm>
          <a:prstGeom prst="rightArrow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  <a:tint val="66000"/>
                  <a:satMod val="160000"/>
                </a:schemeClr>
              </a:gs>
              <a:gs pos="50000">
                <a:schemeClr val="tx1">
                  <a:lumMod val="65000"/>
                  <a:lumOff val="35000"/>
                  <a:tint val="44500"/>
                  <a:satMod val="160000"/>
                </a:schemeClr>
              </a:gs>
              <a:gs pos="100000">
                <a:schemeClr val="tx1">
                  <a:lumMod val="65000"/>
                  <a:lumOff val="35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2" name="Freccia a destra 11"/>
          <p:cNvSpPr/>
          <p:nvPr/>
        </p:nvSpPr>
        <p:spPr>
          <a:xfrm>
            <a:off x="6072198" y="5241189"/>
            <a:ext cx="285752" cy="357190"/>
          </a:xfrm>
          <a:prstGeom prst="rightArrow">
            <a:avLst/>
          </a:prstGeom>
          <a:gradFill flip="none" rotWithShape="1">
            <a:gsLst>
              <a:gs pos="0">
                <a:schemeClr val="tx1">
                  <a:lumMod val="65000"/>
                  <a:lumOff val="35000"/>
                  <a:tint val="66000"/>
                  <a:satMod val="160000"/>
                </a:schemeClr>
              </a:gs>
              <a:gs pos="50000">
                <a:schemeClr val="tx1">
                  <a:lumMod val="65000"/>
                  <a:lumOff val="35000"/>
                  <a:tint val="44500"/>
                  <a:satMod val="160000"/>
                </a:schemeClr>
              </a:gs>
              <a:gs pos="100000">
                <a:schemeClr val="tx1">
                  <a:lumMod val="65000"/>
                  <a:lumOff val="35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3" name="Rettangolo 12"/>
          <p:cNvSpPr/>
          <p:nvPr/>
        </p:nvSpPr>
        <p:spPr>
          <a:xfrm>
            <a:off x="6357938" y="2383185"/>
            <a:ext cx="2143125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it-IT" b="1" dirty="0">
                <a:latin typeface="+mn-lt"/>
              </a:rPr>
              <a:t>Assenza </a:t>
            </a:r>
          </a:p>
          <a:p>
            <a:pPr>
              <a:defRPr/>
            </a:pPr>
            <a:r>
              <a:rPr lang="it-IT" b="1" dirty="0">
                <a:latin typeface="+mn-lt"/>
              </a:rPr>
              <a:t>della tasca laterale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1311622"/>
            <a:ext cx="2500313" cy="24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4287093"/>
            <a:ext cx="2478088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ttangolo 15"/>
          <p:cNvSpPr/>
          <p:nvPr/>
        </p:nvSpPr>
        <p:spPr>
          <a:xfrm>
            <a:off x="6429375" y="5098305"/>
            <a:ext cx="214312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it-IT" b="1" dirty="0">
                <a:latin typeface="+mn-lt"/>
              </a:rPr>
              <a:t>Presenza</a:t>
            </a:r>
          </a:p>
          <a:p>
            <a:pPr>
              <a:defRPr/>
            </a:pPr>
            <a:r>
              <a:rPr lang="it-IT" b="1" dirty="0">
                <a:latin typeface="+mn-lt"/>
              </a:rPr>
              <a:t>della tasca laterale</a:t>
            </a:r>
          </a:p>
        </p:txBody>
      </p:sp>
    </p:spTree>
    <p:extLst>
      <p:ext uri="{BB962C8B-B14F-4D97-AF65-F5344CB8AC3E}">
        <p14:creationId xmlns:p14="http://schemas.microsoft.com/office/powerpoint/2010/main" val="622666262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838200" y="1447800"/>
            <a:ext cx="7620000" cy="4800600"/>
            <a:chOff x="192" y="432"/>
            <a:chExt cx="3936" cy="2400"/>
          </a:xfrm>
        </p:grpSpPr>
        <p:sp>
          <p:nvSpPr>
            <p:cNvPr id="5" name="Oval 5"/>
            <p:cNvSpPr>
              <a:spLocks noChangeArrowheads="1"/>
            </p:cNvSpPr>
            <p:nvPr/>
          </p:nvSpPr>
          <p:spPr bwMode="auto">
            <a:xfrm>
              <a:off x="1248" y="432"/>
              <a:ext cx="1056" cy="384"/>
            </a:xfrm>
            <a:prstGeom prst="ellipse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1400">
                  <a:latin typeface="+mj-lt"/>
                </a:rPr>
                <a:t>Acido arachidonico</a:t>
              </a:r>
            </a:p>
          </p:txBody>
        </p:sp>
        <p:sp>
          <p:nvSpPr>
            <p:cNvPr id="6" name="AutoShape 6"/>
            <p:cNvSpPr>
              <a:spLocks noChangeArrowheads="1"/>
            </p:cNvSpPr>
            <p:nvPr/>
          </p:nvSpPr>
          <p:spPr bwMode="auto">
            <a:xfrm>
              <a:off x="520" y="1299"/>
              <a:ext cx="644" cy="408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1400">
                  <a:latin typeface="+mj-lt"/>
                </a:rPr>
                <a:t>COX-1</a:t>
              </a:r>
            </a:p>
          </p:txBody>
        </p:sp>
        <p:sp>
          <p:nvSpPr>
            <p:cNvPr id="7" name="AutoShape 7"/>
            <p:cNvSpPr>
              <a:spLocks noChangeArrowheads="1"/>
            </p:cNvSpPr>
            <p:nvPr/>
          </p:nvSpPr>
          <p:spPr bwMode="auto">
            <a:xfrm>
              <a:off x="2289" y="1299"/>
              <a:ext cx="644" cy="408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1400" dirty="0">
                  <a:latin typeface="+mj-lt"/>
                </a:rPr>
                <a:t>COX-2</a:t>
              </a:r>
            </a:p>
          </p:txBody>
        </p:sp>
        <p:sp>
          <p:nvSpPr>
            <p:cNvPr id="8" name="AutoShape 8"/>
            <p:cNvSpPr>
              <a:spLocks noChangeArrowheads="1"/>
            </p:cNvSpPr>
            <p:nvPr/>
          </p:nvSpPr>
          <p:spPr bwMode="auto">
            <a:xfrm rot="-3140063">
              <a:off x="1111" y="953"/>
              <a:ext cx="416" cy="141"/>
            </a:xfrm>
            <a:prstGeom prst="leftArrow">
              <a:avLst>
                <a:gd name="adj1" fmla="val 50000"/>
                <a:gd name="adj2" fmla="val 73759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it-IT" sz="2000">
                <a:latin typeface="+mj-lt"/>
              </a:endParaRPr>
            </a:p>
          </p:txBody>
        </p:sp>
        <p:sp>
          <p:nvSpPr>
            <p:cNvPr id="9" name="AutoShape 9"/>
            <p:cNvSpPr>
              <a:spLocks noChangeArrowheads="1"/>
            </p:cNvSpPr>
            <p:nvPr/>
          </p:nvSpPr>
          <p:spPr bwMode="auto">
            <a:xfrm rot="3140063" flipH="1">
              <a:off x="1975" y="953"/>
              <a:ext cx="416" cy="141"/>
            </a:xfrm>
            <a:prstGeom prst="leftArrow">
              <a:avLst>
                <a:gd name="adj1" fmla="val 50000"/>
                <a:gd name="adj2" fmla="val 73759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it-IT" sz="2000">
                <a:latin typeface="+mj-lt"/>
              </a:endParaRPr>
            </a:p>
          </p:txBody>
        </p:sp>
        <p:sp>
          <p:nvSpPr>
            <p:cNvPr id="10" name="AutoShape 10"/>
            <p:cNvSpPr>
              <a:spLocks noChangeArrowheads="1"/>
            </p:cNvSpPr>
            <p:nvPr/>
          </p:nvSpPr>
          <p:spPr bwMode="auto">
            <a:xfrm rot="-5382685">
              <a:off x="668" y="1998"/>
              <a:ext cx="340" cy="141"/>
            </a:xfrm>
            <a:prstGeom prst="leftArrow">
              <a:avLst>
                <a:gd name="adj1" fmla="val 50000"/>
                <a:gd name="adj2" fmla="val 60284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it-IT" sz="2000">
                <a:latin typeface="+mj-lt"/>
              </a:endParaRPr>
            </a:p>
          </p:txBody>
        </p:sp>
        <p:sp>
          <p:nvSpPr>
            <p:cNvPr id="11" name="AutoShape 11"/>
            <p:cNvSpPr>
              <a:spLocks noChangeArrowheads="1"/>
            </p:cNvSpPr>
            <p:nvPr/>
          </p:nvSpPr>
          <p:spPr bwMode="auto">
            <a:xfrm rot="-7452910">
              <a:off x="2781" y="1967"/>
              <a:ext cx="340" cy="141"/>
            </a:xfrm>
            <a:prstGeom prst="leftArrow">
              <a:avLst>
                <a:gd name="adj1" fmla="val 50000"/>
                <a:gd name="adj2" fmla="val 60284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it-IT" sz="2000">
                <a:latin typeface="+mj-lt"/>
              </a:endParaRPr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192" y="2256"/>
              <a:ext cx="1104" cy="528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spcBef>
                  <a:spcPct val="0"/>
                </a:spcBef>
                <a:buSzTx/>
                <a:buFontTx/>
                <a:buNone/>
              </a:pPr>
              <a:endParaRPr lang="it-IT" sz="1400">
                <a:latin typeface="+mj-lt"/>
              </a:endParaRPr>
            </a:p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1400">
                  <a:latin typeface="+mj-lt"/>
                </a:rPr>
                <a:t>STOMACO</a:t>
              </a:r>
            </a:p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1400">
                  <a:latin typeface="+mj-lt"/>
                </a:rPr>
                <a:t>INTESTINO</a:t>
              </a:r>
            </a:p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1400">
                  <a:latin typeface="+mj-lt"/>
                </a:rPr>
                <a:t>RENE</a:t>
              </a:r>
            </a:p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1400">
                  <a:latin typeface="+mj-lt"/>
                </a:rPr>
                <a:t>PIASTRINE</a:t>
              </a:r>
            </a:p>
            <a:p>
              <a:pPr algn="ctr">
                <a:spcBef>
                  <a:spcPct val="0"/>
                </a:spcBef>
                <a:buSzTx/>
                <a:buFontTx/>
                <a:buNone/>
              </a:pPr>
              <a:endParaRPr lang="it-IT" sz="1400">
                <a:latin typeface="+mj-lt"/>
              </a:endParaRPr>
            </a:p>
          </p:txBody>
        </p:sp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2544" y="2256"/>
              <a:ext cx="1008" cy="192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1400">
                  <a:latin typeface="+mj-lt"/>
                </a:rPr>
                <a:t>INFIAMMAZIONE</a:t>
              </a:r>
            </a:p>
          </p:txBody>
        </p:sp>
        <p:sp>
          <p:nvSpPr>
            <p:cNvPr id="14" name="AutoShape 14"/>
            <p:cNvSpPr>
              <a:spLocks noChangeArrowheads="1"/>
            </p:cNvSpPr>
            <p:nvPr/>
          </p:nvSpPr>
          <p:spPr bwMode="auto">
            <a:xfrm rot="-3140063">
              <a:off x="2743" y="905"/>
              <a:ext cx="416" cy="141"/>
            </a:xfrm>
            <a:prstGeom prst="leftArrow">
              <a:avLst>
                <a:gd name="adj1" fmla="val 50000"/>
                <a:gd name="adj2" fmla="val 73759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it-IT" sz="2000">
                <a:latin typeface="+mj-lt"/>
              </a:endParaRPr>
            </a:p>
          </p:txBody>
        </p:sp>
        <p:sp>
          <p:nvSpPr>
            <p:cNvPr id="15" name="AutoShape 15"/>
            <p:cNvSpPr>
              <a:spLocks noChangeArrowheads="1"/>
            </p:cNvSpPr>
            <p:nvPr/>
          </p:nvSpPr>
          <p:spPr bwMode="auto">
            <a:xfrm rot="-2149583">
              <a:off x="3072" y="1200"/>
              <a:ext cx="416" cy="141"/>
            </a:xfrm>
            <a:prstGeom prst="leftArrow">
              <a:avLst>
                <a:gd name="adj1" fmla="val 50000"/>
                <a:gd name="adj2" fmla="val 73759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it-IT" sz="2000">
                <a:latin typeface="+mj-lt"/>
              </a:endParaRPr>
            </a:p>
          </p:txBody>
        </p:sp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3072" y="528"/>
              <a:ext cx="432" cy="2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9pPr>
            </a:lstStyle>
            <a:p>
              <a:pPr algn="ctr">
                <a:buSzTx/>
                <a:buFontTx/>
                <a:buNone/>
              </a:pPr>
              <a:r>
                <a:rPr lang="it-IT" sz="1400">
                  <a:latin typeface="+mj-lt"/>
                </a:rPr>
                <a:t>IL-1 </a:t>
              </a:r>
            </a:p>
            <a:p>
              <a:pPr algn="ctr">
                <a:buSzTx/>
                <a:buFontTx/>
                <a:buNone/>
              </a:pPr>
              <a:r>
                <a:rPr lang="it-IT" sz="1400">
                  <a:latin typeface="+mj-lt"/>
                </a:rPr>
                <a:t>TNF</a:t>
              </a:r>
              <a:r>
                <a:rPr lang="it-IT" sz="1400">
                  <a:latin typeface="+mj-lt"/>
                  <a:sym typeface="Symbol" pitchFamily="18" charset="2"/>
                </a:rPr>
                <a:t></a:t>
              </a:r>
              <a:endParaRPr lang="it-IT" sz="1400">
                <a:latin typeface="+mj-lt"/>
              </a:endParaRPr>
            </a:p>
          </p:txBody>
        </p:sp>
        <p:sp>
          <p:nvSpPr>
            <p:cNvPr id="17" name="Oval 17"/>
            <p:cNvSpPr>
              <a:spLocks noChangeArrowheads="1"/>
            </p:cNvSpPr>
            <p:nvPr/>
          </p:nvSpPr>
          <p:spPr bwMode="auto">
            <a:xfrm>
              <a:off x="2736" y="720"/>
              <a:ext cx="240" cy="240"/>
            </a:xfrm>
            <a:prstGeom prst="ellipse">
              <a:avLst/>
            </a:prstGeom>
            <a:noFill/>
            <a:ln w="412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2800">
                  <a:latin typeface="+mj-lt"/>
                </a:rPr>
                <a:t>+</a:t>
              </a:r>
            </a:p>
          </p:txBody>
        </p:sp>
        <p:sp>
          <p:nvSpPr>
            <p:cNvPr id="18" name="Oval 18"/>
            <p:cNvSpPr>
              <a:spLocks noChangeArrowheads="1"/>
            </p:cNvSpPr>
            <p:nvPr/>
          </p:nvSpPr>
          <p:spPr bwMode="auto">
            <a:xfrm>
              <a:off x="3264" y="1248"/>
              <a:ext cx="240" cy="240"/>
            </a:xfrm>
            <a:prstGeom prst="ellipse">
              <a:avLst/>
            </a:prstGeom>
            <a:noFill/>
            <a:ln w="412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2800">
                  <a:latin typeface="+mj-lt"/>
                </a:rPr>
                <a:t>-</a:t>
              </a:r>
            </a:p>
          </p:txBody>
        </p:sp>
        <p:sp>
          <p:nvSpPr>
            <p:cNvPr id="19" name="Text Box 19"/>
            <p:cNvSpPr txBox="1">
              <a:spLocks noChangeArrowheads="1"/>
            </p:cNvSpPr>
            <p:nvPr/>
          </p:nvSpPr>
          <p:spPr bwMode="auto">
            <a:xfrm>
              <a:off x="3264" y="912"/>
              <a:ext cx="864" cy="2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9pPr>
            </a:lstStyle>
            <a:p>
              <a:pPr algn="ctr">
                <a:buSzTx/>
                <a:buFontTx/>
                <a:buNone/>
              </a:pPr>
              <a:r>
                <a:rPr lang="it-IT" sz="1400">
                  <a:latin typeface="+mj-lt"/>
                </a:rPr>
                <a:t>Glucocorticoidi </a:t>
              </a:r>
            </a:p>
            <a:p>
              <a:pPr algn="ctr">
                <a:buSzTx/>
                <a:buFontTx/>
                <a:buNone/>
              </a:pPr>
              <a:r>
                <a:rPr lang="it-IT" sz="1400">
                  <a:latin typeface="+mj-lt"/>
                </a:rPr>
                <a:t>IL-4</a:t>
              </a:r>
            </a:p>
          </p:txBody>
        </p:sp>
        <p:sp>
          <p:nvSpPr>
            <p:cNvPr id="20" name="AutoShape 20"/>
            <p:cNvSpPr>
              <a:spLocks noChangeArrowheads="1"/>
            </p:cNvSpPr>
            <p:nvPr/>
          </p:nvSpPr>
          <p:spPr bwMode="auto">
            <a:xfrm rot="7452910" flipH="1">
              <a:off x="2061" y="1971"/>
              <a:ext cx="340" cy="141"/>
            </a:xfrm>
            <a:prstGeom prst="leftArrow">
              <a:avLst>
                <a:gd name="adj1" fmla="val 50000"/>
                <a:gd name="adj2" fmla="val 60284"/>
              </a:avLst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it-IT" sz="2000">
                <a:latin typeface="+mj-lt"/>
              </a:endParaRPr>
            </a:p>
          </p:txBody>
        </p:sp>
        <p:sp>
          <p:nvSpPr>
            <p:cNvPr id="21" name="Rectangle 21"/>
            <p:cNvSpPr>
              <a:spLocks noChangeArrowheads="1"/>
            </p:cNvSpPr>
            <p:nvPr/>
          </p:nvSpPr>
          <p:spPr bwMode="auto">
            <a:xfrm>
              <a:off x="1344" y="2256"/>
              <a:ext cx="1152" cy="576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1400" dirty="0">
                  <a:latin typeface="+mj-lt"/>
                </a:rPr>
                <a:t>MACROFAGI</a:t>
              </a:r>
            </a:p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1400" dirty="0">
                  <a:latin typeface="+mj-lt"/>
                </a:rPr>
                <a:t>CELLULE ENDOTELIALI</a:t>
              </a:r>
            </a:p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1400" dirty="0">
                  <a:latin typeface="+mj-lt"/>
                </a:rPr>
                <a:t>CERVELLO</a:t>
              </a:r>
            </a:p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1400" dirty="0">
                  <a:latin typeface="+mj-lt"/>
                </a:rPr>
                <a:t>OVAIE</a:t>
              </a:r>
            </a:p>
          </p:txBody>
        </p:sp>
        <p:sp>
          <p:nvSpPr>
            <p:cNvPr id="22" name="Text Box 22"/>
            <p:cNvSpPr txBox="1">
              <a:spLocks noChangeArrowheads="1"/>
            </p:cNvSpPr>
            <p:nvPr/>
          </p:nvSpPr>
          <p:spPr bwMode="auto">
            <a:xfrm>
              <a:off x="520" y="1747"/>
              <a:ext cx="615" cy="1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1400">
                  <a:solidFill>
                    <a:srgbClr val="FF3300"/>
                  </a:solidFill>
                  <a:latin typeface="+mj-lt"/>
                </a:rPr>
                <a:t>costitutiva</a:t>
              </a:r>
            </a:p>
          </p:txBody>
        </p:sp>
        <p:sp>
          <p:nvSpPr>
            <p:cNvPr id="23" name="Text Box 23"/>
            <p:cNvSpPr txBox="1">
              <a:spLocks noChangeArrowheads="1"/>
            </p:cNvSpPr>
            <p:nvPr/>
          </p:nvSpPr>
          <p:spPr bwMode="auto">
            <a:xfrm>
              <a:off x="2029" y="1728"/>
              <a:ext cx="615" cy="1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1400">
                  <a:solidFill>
                    <a:srgbClr val="FF3300"/>
                  </a:solidFill>
                  <a:latin typeface="+mj-lt"/>
                </a:rPr>
                <a:t>costitutiva</a:t>
              </a:r>
            </a:p>
          </p:txBody>
        </p:sp>
        <p:sp>
          <p:nvSpPr>
            <p:cNvPr id="24" name="Text Box 24"/>
            <p:cNvSpPr txBox="1">
              <a:spLocks noChangeArrowheads="1"/>
            </p:cNvSpPr>
            <p:nvPr/>
          </p:nvSpPr>
          <p:spPr bwMode="auto">
            <a:xfrm>
              <a:off x="2597" y="1728"/>
              <a:ext cx="581" cy="1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9pPr>
            </a:lstStyle>
            <a:p>
              <a:pPr algn="ctr">
                <a:spcBef>
                  <a:spcPct val="0"/>
                </a:spcBef>
                <a:buSzTx/>
                <a:buFontTx/>
                <a:buNone/>
              </a:pPr>
              <a:r>
                <a:rPr lang="it-IT" sz="1400">
                  <a:solidFill>
                    <a:srgbClr val="FF3300"/>
                  </a:solidFill>
                  <a:latin typeface="+mj-lt"/>
                </a:rPr>
                <a:t>inducibile</a:t>
              </a:r>
            </a:p>
          </p:txBody>
        </p:sp>
      </p:grpSp>
      <p:sp>
        <p:nvSpPr>
          <p:cNvPr id="26" name="Titolo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3733800" cy="838200"/>
          </a:xfrm>
        </p:spPr>
        <p:txBody>
          <a:bodyPr>
            <a:normAutofit/>
          </a:bodyPr>
          <a:lstStyle/>
          <a:p>
            <a:r>
              <a:rPr lang="it-IT" dirty="0"/>
              <a:t>COX-1 e COX-2</a:t>
            </a:r>
          </a:p>
        </p:txBody>
      </p:sp>
    </p:spTree>
    <p:extLst>
      <p:ext uri="{BB962C8B-B14F-4D97-AF65-F5344CB8AC3E}">
        <p14:creationId xmlns:p14="http://schemas.microsoft.com/office/powerpoint/2010/main" val="2222085202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err="1"/>
              <a:t>Sulidi</a:t>
            </a:r>
            <a:r>
              <a:rPr lang="it-IT" dirty="0"/>
              <a:t> (</a:t>
            </a:r>
            <a:r>
              <a:rPr lang="it-IT" dirty="0" err="1"/>
              <a:t>Arilsolfonammidi</a:t>
            </a:r>
            <a:r>
              <a:rPr lang="it-IT" dirty="0"/>
              <a:t>)</a:t>
            </a:r>
          </a:p>
        </p:txBody>
      </p:sp>
      <p:sp>
        <p:nvSpPr>
          <p:cNvPr id="5" name="Text Box 27"/>
          <p:cNvSpPr txBox="1">
            <a:spLocks noChangeArrowheads="1"/>
          </p:cNvSpPr>
          <p:nvPr/>
        </p:nvSpPr>
        <p:spPr bwMode="auto">
          <a:xfrm>
            <a:off x="4932040" y="4949746"/>
            <a:ext cx="158417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defRPr sz="1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SzPct val="130000"/>
              <a:buFont typeface="Monotype Sorts" pitchFamily="2" charset="2"/>
              <a:defRPr sz="1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SzPct val="130000"/>
              <a:buFont typeface="Monotype Sorts" pitchFamily="2" charset="2"/>
              <a:defRPr sz="1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SzPct val="130000"/>
              <a:buFont typeface="Monotype Sorts" pitchFamily="2" charset="2"/>
              <a:defRPr sz="1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SzPct val="130000"/>
              <a:buFont typeface="Monotype Sorts" pitchFamily="2" charset="2"/>
              <a:defRPr sz="1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/>
            <a:r>
              <a:rPr lang="it-IT" sz="2000" b="1" dirty="0" err="1">
                <a:solidFill>
                  <a:schemeClr val="tx2"/>
                </a:solidFill>
                <a:latin typeface="+mn-lt"/>
              </a:rPr>
              <a:t>Nimesulide</a:t>
            </a:r>
            <a:r>
              <a:rPr lang="it-IT" sz="2000" b="1" dirty="0">
                <a:solidFill>
                  <a:schemeClr val="tx2"/>
                </a:solidFill>
                <a:latin typeface="+mn-lt"/>
              </a:rPr>
              <a:t> </a:t>
            </a:r>
            <a:r>
              <a:rPr lang="it-IT" sz="2000" b="1" i="1" dirty="0">
                <a:solidFill>
                  <a:schemeClr val="tx2"/>
                </a:solidFill>
                <a:latin typeface="+mn-lt"/>
              </a:rPr>
              <a:t>(Aulin) </a:t>
            </a:r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7824557"/>
              </p:ext>
            </p:extLst>
          </p:nvPr>
        </p:nvGraphicFramePr>
        <p:xfrm>
          <a:off x="3563888" y="1744047"/>
          <a:ext cx="5005388" cy="211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722" name="Document" r:id="rId3" imgW="4171950" imgH="1762125" progId="">
                  <p:embed/>
                </p:oleObj>
              </mc:Choice>
              <mc:Fallback>
                <p:oleObj name="Document" r:id="rId3" imgW="4171950" imgH="1762125" progId="">
                  <p:embed/>
                  <p:pic>
                    <p:nvPicPr>
                      <p:cNvPr id="0" name="Picture 2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8" y="1744047"/>
                        <a:ext cx="5005388" cy="2114550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accent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CasellaDiTesto 6"/>
          <p:cNvSpPr txBox="1">
            <a:spLocks noChangeArrowheads="1"/>
          </p:cNvSpPr>
          <p:nvPr/>
        </p:nvSpPr>
        <p:spPr bwMode="auto">
          <a:xfrm>
            <a:off x="1057300" y="3212976"/>
            <a:ext cx="17145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just" eaLnBrk="1" hangingPunct="1"/>
            <a:r>
              <a:rPr lang="it-IT" sz="2000" b="1" dirty="0">
                <a:solidFill>
                  <a:schemeClr val="tx2"/>
                </a:solidFill>
                <a:latin typeface="+mn-lt"/>
              </a:rPr>
              <a:t>NS-398</a:t>
            </a: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9689367"/>
              </p:ext>
            </p:extLst>
          </p:nvPr>
        </p:nvGraphicFramePr>
        <p:xfrm>
          <a:off x="666750" y="1406525"/>
          <a:ext cx="2116138" cy="168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723" name="CS ChemDraw Drawing" r:id="rId5" imgW="1397000" imgH="1130300" progId="">
                  <p:embed/>
                </p:oleObj>
              </mc:Choice>
              <mc:Fallback>
                <p:oleObj name="CS ChemDraw Drawing" r:id="rId5" imgW="1397000" imgH="1130300" progId="">
                  <p:embed/>
                  <p:pic>
                    <p:nvPicPr>
                      <p:cNvPr id="0" name="Picture 2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750" y="1406525"/>
                        <a:ext cx="2116138" cy="168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ggetto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3314068"/>
              </p:ext>
            </p:extLst>
          </p:nvPr>
        </p:nvGraphicFramePr>
        <p:xfrm>
          <a:off x="2771800" y="4437112"/>
          <a:ext cx="2114550" cy="1681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724" name="CS ChemDraw Drawing" r:id="rId7" imgW="1854200" imgH="1511300" progId="">
                  <p:embed/>
                </p:oleObj>
              </mc:Choice>
              <mc:Fallback>
                <p:oleObj name="CS ChemDraw Drawing" r:id="rId7" imgW="1854200" imgH="1511300" progId="">
                  <p:embed/>
                  <p:pic>
                    <p:nvPicPr>
                      <p:cNvPr id="0" name="Picture 2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800" y="4437112"/>
                        <a:ext cx="2114550" cy="1681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ttangolo 11"/>
          <p:cNvSpPr/>
          <p:nvPr/>
        </p:nvSpPr>
        <p:spPr>
          <a:xfrm>
            <a:off x="683568" y="6239053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dirty="0">
                <a:solidFill>
                  <a:schemeClr val="tx2"/>
                </a:solidFill>
              </a:rPr>
              <a:t>Lanciata in Italia (1985) che ne copre il 60% del consumo</a:t>
            </a:r>
          </a:p>
          <a:p>
            <a:pPr algn="ctr"/>
            <a:r>
              <a:rPr lang="it-IT" dirty="0">
                <a:solidFill>
                  <a:schemeClr val="tx2"/>
                </a:solidFill>
              </a:rPr>
              <a:t>Ritirata dal commercio in diversi paesi per sospetta epatotossicità</a:t>
            </a:r>
          </a:p>
        </p:txBody>
      </p:sp>
    </p:spTree>
    <p:extLst>
      <p:ext uri="{BB962C8B-B14F-4D97-AF65-F5344CB8AC3E}">
        <p14:creationId xmlns:p14="http://schemas.microsoft.com/office/powerpoint/2010/main" val="2782624014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Nimesulide</a:t>
            </a:r>
            <a:r>
              <a:rPr lang="it-IT" dirty="0"/>
              <a:t>: sintesi</a:t>
            </a:r>
          </a:p>
        </p:txBody>
      </p:sp>
      <p:graphicFrame>
        <p:nvGraphicFramePr>
          <p:cNvPr id="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545656"/>
              </p:ext>
            </p:extLst>
          </p:nvPr>
        </p:nvGraphicFramePr>
        <p:xfrm>
          <a:off x="1673696" y="1584920"/>
          <a:ext cx="942975" cy="1036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124" name="Document" r:id="rId3" imgW="857250" imgH="942975" progId="">
                  <p:embed/>
                </p:oleObj>
              </mc:Choice>
              <mc:Fallback>
                <p:oleObj name="Document" r:id="rId3" imgW="857250" imgH="942975" progId="">
                  <p:embed/>
                  <p:pic>
                    <p:nvPicPr>
                      <p:cNvPr id="0" name="Picture 5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3696" y="1584920"/>
                        <a:ext cx="942975" cy="1036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0126973"/>
              </p:ext>
            </p:extLst>
          </p:nvPr>
        </p:nvGraphicFramePr>
        <p:xfrm>
          <a:off x="1978496" y="2727920"/>
          <a:ext cx="20320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125" name="Document" r:id="rId5" imgW="1847850" imgH="1247775" progId="">
                  <p:embed/>
                </p:oleObj>
              </mc:Choice>
              <mc:Fallback>
                <p:oleObj name="Document" r:id="rId5" imgW="1847850" imgH="1247775" progId="">
                  <p:embed/>
                  <p:pic>
                    <p:nvPicPr>
                      <p:cNvPr id="0" name="Picture 5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8496" y="2727920"/>
                        <a:ext cx="2032000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7505633"/>
              </p:ext>
            </p:extLst>
          </p:nvPr>
        </p:nvGraphicFramePr>
        <p:xfrm>
          <a:off x="1978496" y="4480520"/>
          <a:ext cx="2032000" cy="1738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126" name="Document" r:id="rId7" imgW="1847850" imgH="1581150" progId="">
                  <p:embed/>
                </p:oleObj>
              </mc:Choice>
              <mc:Fallback>
                <p:oleObj name="Document" r:id="rId7" imgW="1847850" imgH="1581150" progId="">
                  <p:embed/>
                  <p:pic>
                    <p:nvPicPr>
                      <p:cNvPr id="0" name="Picture 5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8496" y="4480520"/>
                        <a:ext cx="2032000" cy="1738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Group 24"/>
          <p:cNvGrpSpPr>
            <a:grpSpLocks/>
          </p:cNvGrpSpPr>
          <p:nvPr/>
        </p:nvGrpSpPr>
        <p:grpSpPr bwMode="auto">
          <a:xfrm>
            <a:off x="2588096" y="1584920"/>
            <a:ext cx="1193800" cy="1089025"/>
            <a:chOff x="1392" y="912"/>
            <a:chExt cx="752" cy="686"/>
          </a:xfrm>
        </p:grpSpPr>
        <p:graphicFrame>
          <p:nvGraphicFramePr>
            <p:cNvPr id="8" name="Object 5"/>
            <p:cNvGraphicFramePr>
              <a:graphicFrameLocks noChangeAspect="1"/>
            </p:cNvGraphicFramePr>
            <p:nvPr/>
          </p:nvGraphicFramePr>
          <p:xfrm>
            <a:off x="1728" y="912"/>
            <a:ext cx="416" cy="6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127" name="Document" r:id="rId9" imgW="600075" imgH="990600" progId="">
                    <p:embed/>
                  </p:oleObj>
                </mc:Choice>
                <mc:Fallback>
                  <p:oleObj name="Document" r:id="rId9" imgW="600075" imgH="990600" progId="">
                    <p:embed/>
                    <p:pic>
                      <p:nvPicPr>
                        <p:cNvPr id="0" name="Picture 5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28" y="912"/>
                          <a:ext cx="416" cy="68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" name="Text Box 12"/>
            <p:cNvSpPr txBox="1">
              <a:spLocks noChangeArrowheads="1"/>
            </p:cNvSpPr>
            <p:nvPr/>
          </p:nvSpPr>
          <p:spPr bwMode="auto">
            <a:xfrm>
              <a:off x="1392" y="1277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9pPr>
            </a:lstStyle>
            <a:p>
              <a:r>
                <a:rPr lang="it-IT" sz="1800"/>
                <a:t>+</a:t>
              </a:r>
            </a:p>
          </p:txBody>
        </p:sp>
      </p:grpSp>
      <p:grpSp>
        <p:nvGrpSpPr>
          <p:cNvPr id="10" name="Group 25"/>
          <p:cNvGrpSpPr>
            <a:grpSpLocks/>
          </p:cNvGrpSpPr>
          <p:nvPr/>
        </p:nvGrpSpPr>
        <p:grpSpPr bwMode="auto">
          <a:xfrm>
            <a:off x="4112096" y="1661120"/>
            <a:ext cx="2973388" cy="1036638"/>
            <a:chOff x="2352" y="960"/>
            <a:chExt cx="1873" cy="653"/>
          </a:xfrm>
        </p:grpSpPr>
        <p:graphicFrame>
          <p:nvGraphicFramePr>
            <p:cNvPr id="11" name="Object 6"/>
            <p:cNvGraphicFramePr>
              <a:graphicFrameLocks noChangeAspect="1"/>
            </p:cNvGraphicFramePr>
            <p:nvPr/>
          </p:nvGraphicFramePr>
          <p:xfrm>
            <a:off x="3216" y="960"/>
            <a:ext cx="1009" cy="6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128" name="Document" r:id="rId11" imgW="1457325" imgH="942975" progId="">
                    <p:embed/>
                  </p:oleObj>
                </mc:Choice>
                <mc:Fallback>
                  <p:oleObj name="Document" r:id="rId11" imgW="1457325" imgH="942975" progId="">
                    <p:embed/>
                    <p:pic>
                      <p:nvPicPr>
                        <p:cNvPr id="0" name="Picture 53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16" y="960"/>
                          <a:ext cx="1009" cy="65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" name="Line 13"/>
            <p:cNvSpPr>
              <a:spLocks noChangeShapeType="1"/>
            </p:cNvSpPr>
            <p:nvPr/>
          </p:nvSpPr>
          <p:spPr bwMode="auto">
            <a:xfrm>
              <a:off x="2352" y="1440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13" name="Group 28"/>
          <p:cNvGrpSpPr>
            <a:grpSpLocks/>
          </p:cNvGrpSpPr>
          <p:nvPr/>
        </p:nvGrpSpPr>
        <p:grpSpPr bwMode="auto">
          <a:xfrm>
            <a:off x="4340696" y="3413720"/>
            <a:ext cx="990600" cy="304800"/>
            <a:chOff x="2496" y="2064"/>
            <a:chExt cx="624" cy="192"/>
          </a:xfrm>
        </p:grpSpPr>
        <p:graphicFrame>
          <p:nvGraphicFramePr>
            <p:cNvPr id="14" name="Object 8"/>
            <p:cNvGraphicFramePr>
              <a:graphicFrameLocks noChangeAspect="1"/>
            </p:cNvGraphicFramePr>
            <p:nvPr/>
          </p:nvGraphicFramePr>
          <p:xfrm>
            <a:off x="2592" y="2064"/>
            <a:ext cx="450" cy="1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129" name="Document" r:id="rId13" imgW="714375" imgH="257175" progId="">
                    <p:embed/>
                  </p:oleObj>
                </mc:Choice>
                <mc:Fallback>
                  <p:oleObj name="Document" r:id="rId13" imgW="714375" imgH="257175" progId="">
                    <p:embed/>
                    <p:pic>
                      <p:nvPicPr>
                        <p:cNvPr id="0" name="Picture 5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92" y="2064"/>
                          <a:ext cx="450" cy="16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" name="Line 15"/>
            <p:cNvSpPr>
              <a:spLocks noChangeShapeType="1"/>
            </p:cNvSpPr>
            <p:nvPr/>
          </p:nvSpPr>
          <p:spPr bwMode="auto">
            <a:xfrm flipH="1">
              <a:off x="2496" y="2256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16" name="Group 27"/>
          <p:cNvGrpSpPr>
            <a:grpSpLocks/>
          </p:cNvGrpSpPr>
          <p:nvPr/>
        </p:nvGrpSpPr>
        <p:grpSpPr bwMode="auto">
          <a:xfrm>
            <a:off x="5483696" y="2727920"/>
            <a:ext cx="1752600" cy="1417638"/>
            <a:chOff x="3216" y="1632"/>
            <a:chExt cx="1104" cy="893"/>
          </a:xfrm>
        </p:grpSpPr>
        <p:graphicFrame>
          <p:nvGraphicFramePr>
            <p:cNvPr id="17" name="Object 7"/>
            <p:cNvGraphicFramePr>
              <a:graphicFrameLocks noChangeAspect="1"/>
            </p:cNvGraphicFramePr>
            <p:nvPr/>
          </p:nvGraphicFramePr>
          <p:xfrm>
            <a:off x="3216" y="1872"/>
            <a:ext cx="1009" cy="6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130" name="Document" r:id="rId15" imgW="1457325" imgH="942975" progId="">
                    <p:embed/>
                  </p:oleObj>
                </mc:Choice>
                <mc:Fallback>
                  <p:oleObj name="Document" r:id="rId15" imgW="1457325" imgH="942975" progId="">
                    <p:embed/>
                    <p:pic>
                      <p:nvPicPr>
                        <p:cNvPr id="0" name="Picture 54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16" y="1872"/>
                          <a:ext cx="1009" cy="65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8" name="Group 26"/>
            <p:cNvGrpSpPr>
              <a:grpSpLocks/>
            </p:cNvGrpSpPr>
            <p:nvPr/>
          </p:nvGrpSpPr>
          <p:grpSpPr bwMode="auto">
            <a:xfrm>
              <a:off x="3696" y="1632"/>
              <a:ext cx="624" cy="432"/>
              <a:chOff x="3696" y="1632"/>
              <a:chExt cx="624" cy="432"/>
            </a:xfrm>
          </p:grpSpPr>
          <p:sp>
            <p:nvSpPr>
              <p:cNvPr id="19" name="Line 14"/>
              <p:cNvSpPr>
                <a:spLocks noChangeShapeType="1"/>
              </p:cNvSpPr>
              <p:nvPr/>
            </p:nvSpPr>
            <p:spPr bwMode="auto">
              <a:xfrm>
                <a:off x="3744" y="1632"/>
                <a:ext cx="0" cy="43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it-IT"/>
              </a:p>
            </p:txBody>
          </p:sp>
          <p:sp>
            <p:nvSpPr>
              <p:cNvPr id="20" name="Text Box 17"/>
              <p:cNvSpPr txBox="1">
                <a:spLocks noChangeArrowheads="1"/>
              </p:cNvSpPr>
              <p:nvPr/>
            </p:nvSpPr>
            <p:spPr bwMode="auto">
              <a:xfrm>
                <a:off x="3792" y="1680"/>
                <a:ext cx="336" cy="1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algn="ctr" eaLnBrk="0" fontAlgn="base" hangingPunct="0">
                  <a:spcBef>
                    <a:spcPct val="50000"/>
                  </a:spcBef>
                  <a:spcAft>
                    <a:spcPct val="0"/>
                  </a:spcAft>
                  <a:buSzPct val="130000"/>
                  <a:buFont typeface="Monotype Sorts" pitchFamily="2" charset="2"/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algn="ctr" eaLnBrk="0" fontAlgn="base" hangingPunct="0">
                  <a:spcBef>
                    <a:spcPct val="50000"/>
                  </a:spcBef>
                  <a:spcAft>
                    <a:spcPct val="0"/>
                  </a:spcAft>
                  <a:buSzPct val="130000"/>
                  <a:buFont typeface="Monotype Sorts" pitchFamily="2" charset="2"/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algn="ctr" eaLnBrk="0" fontAlgn="base" hangingPunct="0">
                  <a:spcBef>
                    <a:spcPct val="50000"/>
                  </a:spcBef>
                  <a:spcAft>
                    <a:spcPct val="0"/>
                  </a:spcAft>
                  <a:buSzPct val="130000"/>
                  <a:buFont typeface="Monotype Sorts" pitchFamily="2" charset="2"/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algn="ctr" eaLnBrk="0" fontAlgn="base" hangingPunct="0">
                  <a:spcBef>
                    <a:spcPct val="50000"/>
                  </a:spcBef>
                  <a:spcAft>
                    <a:spcPct val="0"/>
                  </a:spcAft>
                  <a:buSzPct val="130000"/>
                  <a:buFont typeface="Monotype Sorts" pitchFamily="2" charset="2"/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r>
                  <a:rPr lang="it-IT" sz="1200"/>
                  <a:t>H</a:t>
                </a:r>
                <a:r>
                  <a:rPr lang="it-IT" sz="1200" baseline="-25000"/>
                  <a:t>2</a:t>
                </a:r>
                <a:endParaRPr lang="it-IT" sz="1200"/>
              </a:p>
            </p:txBody>
          </p:sp>
          <p:sp>
            <p:nvSpPr>
              <p:cNvPr id="21" name="Text Box 18"/>
              <p:cNvSpPr txBox="1">
                <a:spLocks noChangeArrowheads="1"/>
              </p:cNvSpPr>
              <p:nvPr/>
            </p:nvSpPr>
            <p:spPr bwMode="auto">
              <a:xfrm>
                <a:off x="3696" y="1824"/>
                <a:ext cx="624" cy="17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1pPr>
                <a:lvl2pPr marL="742950" indent="-285750"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2pPr>
                <a:lvl3pPr marL="1143000" indent="-228600"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3pPr>
                <a:lvl4pPr marL="1600200" indent="-228600"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4pPr>
                <a:lvl5pPr marL="2057400" indent="-228600"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5pPr>
                <a:lvl6pPr marL="2514600" indent="-228600" algn="ctr" eaLnBrk="0" fontAlgn="base" hangingPunct="0">
                  <a:spcBef>
                    <a:spcPct val="50000"/>
                  </a:spcBef>
                  <a:spcAft>
                    <a:spcPct val="0"/>
                  </a:spcAft>
                  <a:buSzPct val="130000"/>
                  <a:buFont typeface="Monotype Sorts" pitchFamily="2" charset="2"/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6pPr>
                <a:lvl7pPr marL="2971800" indent="-228600" algn="ctr" eaLnBrk="0" fontAlgn="base" hangingPunct="0">
                  <a:spcBef>
                    <a:spcPct val="50000"/>
                  </a:spcBef>
                  <a:spcAft>
                    <a:spcPct val="0"/>
                  </a:spcAft>
                  <a:buSzPct val="130000"/>
                  <a:buFont typeface="Monotype Sorts" pitchFamily="2" charset="2"/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7pPr>
                <a:lvl8pPr marL="3429000" indent="-228600" algn="ctr" eaLnBrk="0" fontAlgn="base" hangingPunct="0">
                  <a:spcBef>
                    <a:spcPct val="50000"/>
                  </a:spcBef>
                  <a:spcAft>
                    <a:spcPct val="0"/>
                  </a:spcAft>
                  <a:buSzPct val="130000"/>
                  <a:buFont typeface="Monotype Sorts" pitchFamily="2" charset="2"/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8pPr>
                <a:lvl9pPr marL="3886200" indent="-228600" algn="ctr" eaLnBrk="0" fontAlgn="base" hangingPunct="0">
                  <a:spcBef>
                    <a:spcPct val="50000"/>
                  </a:spcBef>
                  <a:spcAft>
                    <a:spcPct val="0"/>
                  </a:spcAft>
                  <a:buSzPct val="130000"/>
                  <a:buFont typeface="Monotype Sorts" pitchFamily="2" charset="2"/>
                  <a:defRPr sz="1600">
                    <a:solidFill>
                      <a:schemeClr val="tx1"/>
                    </a:solidFill>
                    <a:latin typeface="Comic Sans MS" pitchFamily="66" charset="0"/>
                  </a:defRPr>
                </a:lvl9pPr>
              </a:lstStyle>
              <a:p>
                <a:r>
                  <a:rPr lang="it-IT" sz="1200"/>
                  <a:t>Ni/Raney</a:t>
                </a:r>
              </a:p>
            </p:txBody>
          </p:sp>
        </p:grpSp>
      </p:grp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4112096" y="5394920"/>
            <a:ext cx="1524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16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buSzPct val="130000"/>
              <a:buFont typeface="Monotype Sorts" pitchFamily="2" charset="2"/>
              <a:defRPr sz="16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buSzPct val="130000"/>
              <a:buFont typeface="Monotype Sorts" pitchFamily="2" charset="2"/>
              <a:defRPr sz="16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buSzPct val="130000"/>
              <a:buFont typeface="Monotype Sorts" pitchFamily="2" charset="2"/>
              <a:defRPr sz="16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buSzPct val="130000"/>
              <a:buFont typeface="Monotype Sorts" pitchFamily="2" charset="2"/>
              <a:defRPr sz="16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r>
              <a:rPr lang="it-IT" b="1"/>
              <a:t>nimesulide</a:t>
            </a:r>
          </a:p>
        </p:txBody>
      </p:sp>
      <p:grpSp>
        <p:nvGrpSpPr>
          <p:cNvPr id="23" name="Group 23"/>
          <p:cNvGrpSpPr>
            <a:grpSpLocks/>
          </p:cNvGrpSpPr>
          <p:nvPr/>
        </p:nvGrpSpPr>
        <p:grpSpPr bwMode="auto">
          <a:xfrm>
            <a:off x="1978496" y="4023320"/>
            <a:ext cx="2133600" cy="2286000"/>
            <a:chOff x="1008" y="2448"/>
            <a:chExt cx="1344" cy="1488"/>
          </a:xfrm>
        </p:grpSpPr>
        <p:sp>
          <p:nvSpPr>
            <p:cNvPr id="24" name="Line 16"/>
            <p:cNvSpPr>
              <a:spLocks noChangeShapeType="1"/>
            </p:cNvSpPr>
            <p:nvPr/>
          </p:nvSpPr>
          <p:spPr bwMode="auto">
            <a:xfrm>
              <a:off x="1776" y="2448"/>
              <a:ext cx="0" cy="4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5" name="Text Box 19"/>
            <p:cNvSpPr txBox="1">
              <a:spLocks noChangeArrowheads="1"/>
            </p:cNvSpPr>
            <p:nvPr/>
          </p:nvSpPr>
          <p:spPr bwMode="auto">
            <a:xfrm>
              <a:off x="1776" y="2493"/>
              <a:ext cx="384" cy="1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5pPr>
              <a:lvl6pPr marL="25146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6pPr>
              <a:lvl7pPr marL="29718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7pPr>
              <a:lvl8pPr marL="34290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8pPr>
              <a:lvl9pPr marL="3886200" indent="-228600" algn="ctr" eaLnBrk="0" fontAlgn="base" hangingPunct="0">
                <a:spcBef>
                  <a:spcPct val="50000"/>
                </a:spcBef>
                <a:spcAft>
                  <a:spcPct val="0"/>
                </a:spcAft>
                <a:buSzPct val="130000"/>
                <a:buFont typeface="Monotype Sorts" pitchFamily="2" charset="2"/>
                <a:defRPr sz="1600">
                  <a:solidFill>
                    <a:schemeClr val="tx1"/>
                  </a:solidFill>
                  <a:latin typeface="Comic Sans MS" pitchFamily="66" charset="0"/>
                </a:defRPr>
              </a:lvl9pPr>
            </a:lstStyle>
            <a:p>
              <a:r>
                <a:rPr lang="it-IT" sz="1200"/>
                <a:t>HNO</a:t>
              </a:r>
              <a:r>
                <a:rPr lang="it-IT" sz="1200" baseline="-25000"/>
                <a:t>3</a:t>
              </a:r>
              <a:endParaRPr lang="it-IT" sz="1200"/>
            </a:p>
          </p:txBody>
        </p:sp>
        <p:sp>
          <p:nvSpPr>
            <p:cNvPr id="26" name="Rectangle 21"/>
            <p:cNvSpPr>
              <a:spLocks noChangeArrowheads="1"/>
            </p:cNvSpPr>
            <p:nvPr/>
          </p:nvSpPr>
          <p:spPr bwMode="auto">
            <a:xfrm>
              <a:off x="1008" y="2736"/>
              <a:ext cx="1344" cy="1200"/>
            </a:xfrm>
            <a:prstGeom prst="rect">
              <a:avLst/>
            </a:prstGeom>
            <a:noFill/>
            <a:ln w="9525">
              <a:solidFill>
                <a:schemeClr val="accent2"/>
              </a:solidFill>
              <a:miter lim="800000"/>
              <a:headEnd/>
              <a:tailEnd/>
            </a:ln>
            <a:effectLst>
              <a:prstShdw prst="shdw17" dist="17961" dir="2700000">
                <a:schemeClr val="accent2">
                  <a:gamma/>
                  <a:shade val="60000"/>
                  <a:invGamma/>
                </a:schemeClr>
              </a:prst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it-IT"/>
            </a:p>
          </p:txBody>
        </p:sp>
      </p:grpSp>
    </p:spTree>
    <p:extLst>
      <p:ext uri="{BB962C8B-B14F-4D97-AF65-F5344CB8AC3E}">
        <p14:creationId xmlns:p14="http://schemas.microsoft.com/office/powerpoint/2010/main" val="837138863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it-IT" dirty="0"/>
              <a:t>COXIB</a:t>
            </a:r>
          </a:p>
        </p:txBody>
      </p:sp>
      <p:sp>
        <p:nvSpPr>
          <p:cNvPr id="4" name="CasellaDiTesto 6"/>
          <p:cNvSpPr txBox="1">
            <a:spLocks noChangeArrowheads="1"/>
          </p:cNvSpPr>
          <p:nvPr/>
        </p:nvSpPr>
        <p:spPr bwMode="auto">
          <a:xfrm>
            <a:off x="467544" y="3284984"/>
            <a:ext cx="17145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2000" b="1">
                <a:solidFill>
                  <a:schemeClr val="tx2"/>
                </a:solidFill>
                <a:latin typeface="+mn-lt"/>
              </a:rPr>
              <a:t>DuP-697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6364276"/>
              </p:ext>
            </p:extLst>
          </p:nvPr>
        </p:nvGraphicFramePr>
        <p:xfrm>
          <a:off x="179388" y="1125538"/>
          <a:ext cx="2122487" cy="2039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89" name="CS ChemDraw Drawing" r:id="rId3" imgW="1816100" imgH="1828800" progId="">
                  <p:embed/>
                </p:oleObj>
              </mc:Choice>
              <mc:Fallback>
                <p:oleObj name="CS ChemDraw Drawing" r:id="rId3" imgW="1816100" imgH="1828800" progId="">
                  <p:embed/>
                  <p:pic>
                    <p:nvPicPr>
                      <p:cNvPr id="0" name="Picture 8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1125538"/>
                        <a:ext cx="2122487" cy="2039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161" y="1700808"/>
            <a:ext cx="6643688" cy="494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6551535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s_1D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447800"/>
            <a:ext cx="8725184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1120686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/>
              <a:t>Coxib</a:t>
            </a:r>
            <a:r>
              <a:rPr lang="it-IT" dirty="0"/>
              <a:t>: </a:t>
            </a:r>
            <a:r>
              <a:rPr lang="it-IT" dirty="0" err="1"/>
              <a:t>sar</a:t>
            </a:r>
            <a:endParaRPr lang="it-IT" dirty="0"/>
          </a:p>
        </p:txBody>
      </p:sp>
      <p:sp>
        <p:nvSpPr>
          <p:cNvPr id="4" name="Ovale 3"/>
          <p:cNvSpPr/>
          <p:nvPr/>
        </p:nvSpPr>
        <p:spPr>
          <a:xfrm>
            <a:off x="1674390" y="2214537"/>
            <a:ext cx="571504" cy="1714512"/>
          </a:xfrm>
          <a:prstGeom prst="ellipse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5" name="Ovale 4"/>
          <p:cNvSpPr/>
          <p:nvPr/>
        </p:nvSpPr>
        <p:spPr>
          <a:xfrm>
            <a:off x="745728" y="1643033"/>
            <a:ext cx="1000100" cy="1143008"/>
          </a:xfrm>
          <a:prstGeom prst="ellipse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6" name="Ovale 5"/>
          <p:cNvSpPr/>
          <p:nvPr/>
        </p:nvSpPr>
        <p:spPr>
          <a:xfrm rot="2554378">
            <a:off x="2280580" y="2581528"/>
            <a:ext cx="740533" cy="742233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7" name="CasellaDiTesto 6"/>
          <p:cNvSpPr txBox="1">
            <a:spLocks noChangeArrowheads="1"/>
          </p:cNvSpPr>
          <p:nvPr/>
        </p:nvSpPr>
        <p:spPr bwMode="auto">
          <a:xfrm>
            <a:off x="2531666" y="1785927"/>
            <a:ext cx="10001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just" eaLnBrk="1" hangingPunct="1"/>
            <a:r>
              <a:rPr lang="it-IT" b="1">
                <a:solidFill>
                  <a:schemeClr val="tx2"/>
                </a:solidFill>
                <a:latin typeface="+mn-lt"/>
              </a:rPr>
              <a:t>SC 558</a:t>
            </a:r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4828131"/>
              </p:ext>
            </p:extLst>
          </p:nvPr>
        </p:nvGraphicFramePr>
        <p:xfrm>
          <a:off x="1115616" y="1928802"/>
          <a:ext cx="2130425" cy="184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637" name="CS ChemDraw Drawing" r:id="rId3" imgW="1955800" imgH="1689100" progId="">
                  <p:embed/>
                </p:oleObj>
              </mc:Choice>
              <mc:Fallback>
                <p:oleObj name="CS ChemDraw Drawing" r:id="rId3" imgW="1955800" imgH="1689100" progId="">
                  <p:embed/>
                  <p:pic>
                    <p:nvPicPr>
                      <p:cNvPr id="0" name="Picture 8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1928802"/>
                        <a:ext cx="2130425" cy="1841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478" y="4229089"/>
            <a:ext cx="2687638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ttangolo 12"/>
          <p:cNvSpPr/>
          <p:nvPr/>
        </p:nvSpPr>
        <p:spPr>
          <a:xfrm>
            <a:off x="4860032" y="2740647"/>
            <a:ext cx="3143250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b="1" dirty="0">
                <a:solidFill>
                  <a:srgbClr val="000099"/>
                </a:solidFill>
                <a:latin typeface="Calibri"/>
              </a:rPr>
              <a:t>Gruppo 4-sulfonamido o 4-metilsulfonil: fondamentali per la selettività</a:t>
            </a:r>
            <a:endParaRPr lang="it-IT" dirty="0">
              <a:solidFill>
                <a:srgbClr val="000099"/>
              </a:solidFill>
              <a:latin typeface="+mn-lt"/>
            </a:endParaRPr>
          </a:p>
        </p:txBody>
      </p:sp>
      <p:sp>
        <p:nvSpPr>
          <p:cNvPr id="14" name="Rettangolo 13"/>
          <p:cNvSpPr/>
          <p:nvPr/>
        </p:nvSpPr>
        <p:spPr>
          <a:xfrm>
            <a:off x="4860032" y="2124697"/>
            <a:ext cx="3286125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b="1" dirty="0" err="1">
                <a:solidFill>
                  <a:schemeClr val="accent1"/>
                </a:solidFill>
                <a:latin typeface="Calibri"/>
              </a:rPr>
              <a:t>Scaffold</a:t>
            </a:r>
            <a:r>
              <a:rPr lang="it-IT" b="1" dirty="0">
                <a:solidFill>
                  <a:schemeClr val="accent1"/>
                </a:solidFill>
                <a:latin typeface="Calibri"/>
              </a:rPr>
              <a:t> centrale </a:t>
            </a:r>
            <a:r>
              <a:rPr lang="it-IT" b="1" dirty="0" err="1">
                <a:solidFill>
                  <a:schemeClr val="accent1"/>
                </a:solidFill>
                <a:latin typeface="Calibri"/>
              </a:rPr>
              <a:t>eteroaromatico</a:t>
            </a:r>
            <a:endParaRPr lang="it-IT" b="1" dirty="0">
              <a:solidFill>
                <a:schemeClr val="accent1"/>
              </a:solidFill>
              <a:latin typeface="Calibri"/>
            </a:endParaRPr>
          </a:p>
        </p:txBody>
      </p:sp>
      <p:sp>
        <p:nvSpPr>
          <p:cNvPr id="15" name="Rettangolo 14"/>
          <p:cNvSpPr/>
          <p:nvPr/>
        </p:nvSpPr>
        <p:spPr>
          <a:xfrm>
            <a:off x="4860032" y="3910634"/>
            <a:ext cx="3500437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b="1" dirty="0">
                <a:solidFill>
                  <a:srgbClr val="006600"/>
                </a:solidFill>
                <a:latin typeface="Calibri"/>
              </a:rPr>
              <a:t>Due anelli aromatici in posizioni adiacenti</a:t>
            </a:r>
            <a:endParaRPr lang="it-IT" dirty="0">
              <a:solidFill>
                <a:srgbClr val="0066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46435322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/>
              <a:t>Farmaci cox-2 selettivi</a:t>
            </a:r>
          </a:p>
        </p:txBody>
      </p:sp>
      <p:graphicFrame>
        <p:nvGraphicFramePr>
          <p:cNvPr id="28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3461232"/>
              </p:ext>
            </p:extLst>
          </p:nvPr>
        </p:nvGraphicFramePr>
        <p:xfrm>
          <a:off x="346645" y="1470025"/>
          <a:ext cx="1547812" cy="1350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52" name="CS ChemDraw Drawing" r:id="rId3" imgW="2070100" imgH="1803400" progId="">
                  <p:embed/>
                </p:oleObj>
              </mc:Choice>
              <mc:Fallback>
                <p:oleObj name="CS ChemDraw Drawing" r:id="rId3" imgW="2070100" imgH="1803400" progId="">
                  <p:embed/>
                  <p:pic>
                    <p:nvPicPr>
                      <p:cNvPr id="0" name="Picture 6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645" y="1470025"/>
                        <a:ext cx="1547812" cy="1350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CasellaDiTesto 6"/>
          <p:cNvSpPr txBox="1">
            <a:spLocks noChangeArrowheads="1"/>
          </p:cNvSpPr>
          <p:nvPr/>
        </p:nvSpPr>
        <p:spPr bwMode="auto">
          <a:xfrm>
            <a:off x="346645" y="2843213"/>
            <a:ext cx="1571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1600" b="1">
                <a:solidFill>
                  <a:schemeClr val="tx2"/>
                </a:solidFill>
                <a:latin typeface="Calibri" pitchFamily="34" charset="0"/>
              </a:rPr>
              <a:t>DuP697</a:t>
            </a:r>
          </a:p>
        </p:txBody>
      </p:sp>
      <p:sp>
        <p:nvSpPr>
          <p:cNvPr id="30" name="CasellaDiTesto 6"/>
          <p:cNvSpPr txBox="1">
            <a:spLocks noChangeArrowheads="1"/>
          </p:cNvSpPr>
          <p:nvPr/>
        </p:nvSpPr>
        <p:spPr bwMode="auto">
          <a:xfrm>
            <a:off x="2267744" y="2843213"/>
            <a:ext cx="1571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1600" b="1">
                <a:solidFill>
                  <a:schemeClr val="tx2"/>
                </a:solidFill>
                <a:latin typeface="Calibri" pitchFamily="34" charset="0"/>
              </a:rPr>
              <a:t>SC 57666</a:t>
            </a:r>
          </a:p>
        </p:txBody>
      </p:sp>
      <p:sp>
        <p:nvSpPr>
          <p:cNvPr id="31" name="CasellaDiTesto 6"/>
          <p:cNvSpPr txBox="1">
            <a:spLocks noChangeArrowheads="1"/>
          </p:cNvSpPr>
          <p:nvPr/>
        </p:nvSpPr>
        <p:spPr bwMode="auto">
          <a:xfrm>
            <a:off x="4283968" y="2843213"/>
            <a:ext cx="1571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1600" b="1" dirty="0">
                <a:solidFill>
                  <a:schemeClr val="tx2"/>
                </a:solidFill>
                <a:latin typeface="Calibri" pitchFamily="34" charset="0"/>
              </a:rPr>
              <a:t>SC 58125</a:t>
            </a:r>
          </a:p>
        </p:txBody>
      </p:sp>
      <p:sp>
        <p:nvSpPr>
          <p:cNvPr id="32" name="CasellaDiTesto 6"/>
          <p:cNvSpPr txBox="1">
            <a:spLocks noChangeArrowheads="1"/>
          </p:cNvSpPr>
          <p:nvPr/>
        </p:nvSpPr>
        <p:spPr bwMode="auto">
          <a:xfrm>
            <a:off x="6347395" y="2843213"/>
            <a:ext cx="27860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1600" b="1">
                <a:solidFill>
                  <a:schemeClr val="tx2"/>
                </a:solidFill>
                <a:latin typeface="Calibri" pitchFamily="34" charset="0"/>
              </a:rPr>
              <a:t>Celecoxib, 1999, </a:t>
            </a:r>
            <a:r>
              <a:rPr lang="it-IT" sz="1600" i="1">
                <a:solidFill>
                  <a:schemeClr val="tx2"/>
                </a:solidFill>
                <a:latin typeface="Calibri" pitchFamily="34" charset="0"/>
              </a:rPr>
              <a:t>Celebrex</a:t>
            </a:r>
          </a:p>
        </p:txBody>
      </p:sp>
      <p:graphicFrame>
        <p:nvGraphicFramePr>
          <p:cNvPr id="3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4737636"/>
              </p:ext>
            </p:extLst>
          </p:nvPr>
        </p:nvGraphicFramePr>
        <p:xfrm>
          <a:off x="2275457" y="1362075"/>
          <a:ext cx="1282700" cy="1352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53" name="CS ChemDraw Drawing" r:id="rId5" imgW="1727200" imgH="1816100" progId="">
                  <p:embed/>
                </p:oleObj>
              </mc:Choice>
              <mc:Fallback>
                <p:oleObj name="CS ChemDraw Drawing" r:id="rId5" imgW="1727200" imgH="1816100" progId="">
                  <p:embed/>
                  <p:pic>
                    <p:nvPicPr>
                      <p:cNvPr id="0" name="Picture 6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75457" y="1362075"/>
                        <a:ext cx="1282700" cy="1352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4842447"/>
              </p:ext>
            </p:extLst>
          </p:nvPr>
        </p:nvGraphicFramePr>
        <p:xfrm>
          <a:off x="4204270" y="1362075"/>
          <a:ext cx="1628775" cy="1352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54" name="CS ChemDraw Drawing" r:id="rId7" imgW="2184400" imgH="1816100" progId="">
                  <p:embed/>
                </p:oleObj>
              </mc:Choice>
              <mc:Fallback>
                <p:oleObj name="CS ChemDraw Drawing" r:id="rId7" imgW="2184400" imgH="1816100" progId="">
                  <p:embed/>
                  <p:pic>
                    <p:nvPicPr>
                      <p:cNvPr id="0" name="Picture 6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4270" y="1362075"/>
                        <a:ext cx="1628775" cy="1352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8541399"/>
              </p:ext>
            </p:extLst>
          </p:nvPr>
        </p:nvGraphicFramePr>
        <p:xfrm>
          <a:off x="6633145" y="1219200"/>
          <a:ext cx="1628775" cy="1381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55" name="CS ChemDraw Drawing" r:id="rId9" imgW="2184400" imgH="1854200" progId="">
                  <p:embed/>
                </p:oleObj>
              </mc:Choice>
              <mc:Fallback>
                <p:oleObj name="CS ChemDraw Drawing" r:id="rId9" imgW="2184400" imgH="1854200" progId="">
                  <p:embed/>
                  <p:pic>
                    <p:nvPicPr>
                      <p:cNvPr id="0" name="Picture 6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3145" y="1219200"/>
                        <a:ext cx="1628775" cy="1381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CasellaDiTesto 6"/>
          <p:cNvSpPr txBox="1">
            <a:spLocks noChangeArrowheads="1"/>
          </p:cNvSpPr>
          <p:nvPr/>
        </p:nvSpPr>
        <p:spPr bwMode="auto">
          <a:xfrm>
            <a:off x="275207" y="5576689"/>
            <a:ext cx="1905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1600" b="1" dirty="0" err="1">
                <a:solidFill>
                  <a:schemeClr val="tx2"/>
                </a:solidFill>
                <a:latin typeface="Calibri" pitchFamily="34" charset="0"/>
              </a:rPr>
              <a:t>Rofecoxib</a:t>
            </a:r>
            <a:r>
              <a:rPr lang="it-IT" sz="1600" b="1" dirty="0">
                <a:solidFill>
                  <a:schemeClr val="tx2"/>
                </a:solidFill>
                <a:latin typeface="Calibri" pitchFamily="34" charset="0"/>
              </a:rPr>
              <a:t>, </a:t>
            </a:r>
            <a:r>
              <a:rPr lang="it-IT" sz="1600" i="1" dirty="0" err="1">
                <a:solidFill>
                  <a:schemeClr val="tx2"/>
                </a:solidFill>
                <a:latin typeface="Calibri" pitchFamily="34" charset="0"/>
              </a:rPr>
              <a:t>Vioxx</a:t>
            </a:r>
            <a:endParaRPr lang="it-IT" sz="1600" b="1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37" name="CasellaDiTesto 6"/>
          <p:cNvSpPr txBox="1">
            <a:spLocks noChangeArrowheads="1"/>
          </p:cNvSpPr>
          <p:nvPr/>
        </p:nvSpPr>
        <p:spPr bwMode="auto">
          <a:xfrm>
            <a:off x="2275457" y="5576689"/>
            <a:ext cx="25717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1600" b="1">
                <a:solidFill>
                  <a:schemeClr val="tx2"/>
                </a:solidFill>
                <a:latin typeface="Calibri" pitchFamily="34" charset="0"/>
              </a:rPr>
              <a:t>Etoricoxib, </a:t>
            </a:r>
            <a:r>
              <a:rPr lang="it-IT" sz="1600" i="1">
                <a:solidFill>
                  <a:schemeClr val="tx2"/>
                </a:solidFill>
                <a:latin typeface="Calibri" pitchFamily="34" charset="0"/>
              </a:rPr>
              <a:t>Arcoxia, Tauxib</a:t>
            </a:r>
          </a:p>
        </p:txBody>
      </p:sp>
      <p:sp>
        <p:nvSpPr>
          <p:cNvPr id="38" name="CasellaDiTesto 6"/>
          <p:cNvSpPr txBox="1">
            <a:spLocks noChangeArrowheads="1"/>
          </p:cNvSpPr>
          <p:nvPr/>
        </p:nvSpPr>
        <p:spPr bwMode="auto">
          <a:xfrm>
            <a:off x="4632895" y="5576689"/>
            <a:ext cx="20955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1600" b="1">
                <a:solidFill>
                  <a:schemeClr val="tx2"/>
                </a:solidFill>
                <a:latin typeface="Calibri" pitchFamily="34" charset="0"/>
              </a:rPr>
              <a:t>Valdecoxib, </a:t>
            </a:r>
            <a:r>
              <a:rPr lang="it-IT" sz="1600" i="1">
                <a:solidFill>
                  <a:schemeClr val="tx2"/>
                </a:solidFill>
                <a:latin typeface="Calibri" pitchFamily="34" charset="0"/>
              </a:rPr>
              <a:t>Bextra</a:t>
            </a:r>
          </a:p>
        </p:txBody>
      </p:sp>
      <p:sp>
        <p:nvSpPr>
          <p:cNvPr id="39" name="CasellaDiTesto 14"/>
          <p:cNvSpPr txBox="1">
            <a:spLocks noChangeArrowheads="1"/>
          </p:cNvSpPr>
          <p:nvPr/>
        </p:nvSpPr>
        <p:spPr bwMode="auto">
          <a:xfrm>
            <a:off x="6776020" y="5576689"/>
            <a:ext cx="24765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1600" b="1">
                <a:solidFill>
                  <a:schemeClr val="tx2"/>
                </a:solidFill>
                <a:latin typeface="Calibri" pitchFamily="34" charset="0"/>
              </a:rPr>
              <a:t>Parecoxib, </a:t>
            </a:r>
            <a:r>
              <a:rPr lang="it-IT" sz="1600" i="1">
                <a:solidFill>
                  <a:schemeClr val="tx2"/>
                </a:solidFill>
                <a:latin typeface="Calibri" pitchFamily="34" charset="0"/>
              </a:rPr>
              <a:t>Dinastat</a:t>
            </a:r>
          </a:p>
        </p:txBody>
      </p:sp>
      <p:graphicFrame>
        <p:nvGraphicFramePr>
          <p:cNvPr id="4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1252664"/>
              </p:ext>
            </p:extLst>
          </p:nvPr>
        </p:nvGraphicFramePr>
        <p:xfrm>
          <a:off x="632395" y="4076502"/>
          <a:ext cx="1320800" cy="1352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56" name="CS ChemDraw Drawing" r:id="rId11" imgW="1778000" imgH="1816100" progId="">
                  <p:embed/>
                </p:oleObj>
              </mc:Choice>
              <mc:Fallback>
                <p:oleObj name="CS ChemDraw Drawing" r:id="rId11" imgW="1778000" imgH="1816100" progId="">
                  <p:embed/>
                  <p:pic>
                    <p:nvPicPr>
                      <p:cNvPr id="0" name="Picture 6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395" y="4076502"/>
                        <a:ext cx="1320800" cy="1352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70816"/>
              </p:ext>
            </p:extLst>
          </p:nvPr>
        </p:nvGraphicFramePr>
        <p:xfrm>
          <a:off x="2775520" y="4005064"/>
          <a:ext cx="1546225" cy="1381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57" name="CS ChemDraw Drawing" r:id="rId13" imgW="2082800" imgH="1854200" progId="">
                  <p:embed/>
                </p:oleObj>
              </mc:Choice>
              <mc:Fallback>
                <p:oleObj name="CS ChemDraw Drawing" r:id="rId13" imgW="2082800" imgH="1854200" progId="">
                  <p:embed/>
                  <p:pic>
                    <p:nvPicPr>
                      <p:cNvPr id="0" name="Picture 6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5520" y="4005064"/>
                        <a:ext cx="1546225" cy="1381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9090742"/>
              </p:ext>
            </p:extLst>
          </p:nvPr>
        </p:nvGraphicFramePr>
        <p:xfrm>
          <a:off x="4918645" y="4147939"/>
          <a:ext cx="1409700" cy="1279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58" name="CS ChemDraw Drawing" r:id="rId15" imgW="1892300" imgH="1727200" progId="">
                  <p:embed/>
                </p:oleObj>
              </mc:Choice>
              <mc:Fallback>
                <p:oleObj name="CS ChemDraw Drawing" r:id="rId15" imgW="1892300" imgH="1727200" progId="">
                  <p:embed/>
                  <p:pic>
                    <p:nvPicPr>
                      <p:cNvPr id="0" name="Picture 6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8645" y="4147939"/>
                        <a:ext cx="1409700" cy="1279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778848"/>
              </p:ext>
            </p:extLst>
          </p:nvPr>
        </p:nvGraphicFramePr>
        <p:xfrm>
          <a:off x="6847457" y="4076502"/>
          <a:ext cx="1687513" cy="1319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59" name="CS ChemDraw Drawing" r:id="rId17" imgW="2273300" imgH="1778000" progId="">
                  <p:embed/>
                </p:oleObj>
              </mc:Choice>
              <mc:Fallback>
                <p:oleObj name="CS ChemDraw Drawing" r:id="rId17" imgW="2273300" imgH="1778000" progId="">
                  <p:embed/>
                  <p:pic>
                    <p:nvPicPr>
                      <p:cNvPr id="0" name="Picture 6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7457" y="4076502"/>
                        <a:ext cx="1687513" cy="1319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" name="Rettangolo 44"/>
          <p:cNvSpPr/>
          <p:nvPr/>
        </p:nvSpPr>
        <p:spPr>
          <a:xfrm>
            <a:off x="346645" y="5933877"/>
            <a:ext cx="1857375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b="1" dirty="0">
                <a:solidFill>
                  <a:schemeClr val="tx2"/>
                </a:solidFill>
                <a:latin typeface="+mn-lt"/>
              </a:rPr>
              <a:t>COX-1: 19 </a:t>
            </a:r>
            <a:r>
              <a:rPr lang="el-GR" sz="1600" b="1" dirty="0">
                <a:solidFill>
                  <a:schemeClr val="tx2"/>
                </a:solidFill>
                <a:latin typeface="+mn-lt"/>
              </a:rPr>
              <a:t>μ</a:t>
            </a:r>
            <a:r>
              <a:rPr lang="it-IT" sz="1600" b="1" dirty="0">
                <a:solidFill>
                  <a:schemeClr val="tx2"/>
                </a:solidFill>
                <a:latin typeface="+mn-lt"/>
              </a:rPr>
              <a:t>M</a:t>
            </a:r>
          </a:p>
          <a:p>
            <a:pPr algn="ctr">
              <a:defRPr/>
            </a:pPr>
            <a:r>
              <a:rPr lang="it-IT" sz="1600" b="1" dirty="0">
                <a:solidFill>
                  <a:schemeClr val="tx2"/>
                </a:solidFill>
                <a:latin typeface="+mn-lt"/>
              </a:rPr>
              <a:t>COX-2: 0.53 </a:t>
            </a:r>
            <a:r>
              <a:rPr lang="el-GR" sz="1600" b="1" dirty="0">
                <a:solidFill>
                  <a:schemeClr val="tx2"/>
                </a:solidFill>
                <a:latin typeface="+mn-lt"/>
              </a:rPr>
              <a:t>μ</a:t>
            </a:r>
            <a:r>
              <a:rPr lang="it-IT" sz="1600" b="1" dirty="0">
                <a:solidFill>
                  <a:schemeClr val="tx2"/>
                </a:solidFill>
                <a:latin typeface="+mn-lt"/>
              </a:rPr>
              <a:t>M</a:t>
            </a:r>
            <a:endParaRPr lang="it-IT" sz="16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46" name="Rettangolo 45"/>
          <p:cNvSpPr/>
          <p:nvPr/>
        </p:nvSpPr>
        <p:spPr>
          <a:xfrm>
            <a:off x="4775770" y="5933877"/>
            <a:ext cx="1857375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b="1" dirty="0">
                <a:solidFill>
                  <a:schemeClr val="tx2"/>
                </a:solidFill>
                <a:latin typeface="+mn-lt"/>
              </a:rPr>
              <a:t>COX-1: 26 </a:t>
            </a:r>
            <a:r>
              <a:rPr lang="el-GR" sz="1600" b="1" dirty="0">
                <a:solidFill>
                  <a:schemeClr val="tx2"/>
                </a:solidFill>
                <a:latin typeface="+mn-lt"/>
              </a:rPr>
              <a:t>μ</a:t>
            </a:r>
            <a:r>
              <a:rPr lang="it-IT" sz="1600" b="1" dirty="0">
                <a:solidFill>
                  <a:schemeClr val="tx2"/>
                </a:solidFill>
                <a:latin typeface="+mn-lt"/>
              </a:rPr>
              <a:t>M</a:t>
            </a:r>
          </a:p>
          <a:p>
            <a:pPr algn="ctr">
              <a:defRPr/>
            </a:pPr>
            <a:r>
              <a:rPr lang="it-IT" sz="1600" b="1" dirty="0">
                <a:solidFill>
                  <a:schemeClr val="tx2"/>
                </a:solidFill>
                <a:latin typeface="+mn-lt"/>
              </a:rPr>
              <a:t>COX-2: 0.87</a:t>
            </a:r>
            <a:r>
              <a:rPr lang="el-GR" sz="1600" b="1" dirty="0">
                <a:solidFill>
                  <a:schemeClr val="tx2"/>
                </a:solidFill>
                <a:latin typeface="+mn-lt"/>
              </a:rPr>
              <a:t>μ</a:t>
            </a:r>
            <a:r>
              <a:rPr lang="it-IT" sz="1600" b="1" dirty="0">
                <a:solidFill>
                  <a:schemeClr val="tx2"/>
                </a:solidFill>
                <a:latin typeface="+mn-lt"/>
              </a:rPr>
              <a:t>M</a:t>
            </a:r>
            <a:endParaRPr lang="it-IT" sz="16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47" name="Rettangolo 46"/>
          <p:cNvSpPr/>
          <p:nvPr/>
        </p:nvSpPr>
        <p:spPr>
          <a:xfrm>
            <a:off x="2642170" y="5933877"/>
            <a:ext cx="1857375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b="1" dirty="0">
                <a:solidFill>
                  <a:schemeClr val="tx2"/>
                </a:solidFill>
                <a:latin typeface="+mn-lt"/>
              </a:rPr>
              <a:t>COX-1: 116 </a:t>
            </a:r>
            <a:r>
              <a:rPr lang="el-GR" sz="1600" b="1" dirty="0">
                <a:solidFill>
                  <a:schemeClr val="tx2"/>
                </a:solidFill>
                <a:latin typeface="+mn-lt"/>
              </a:rPr>
              <a:t>μ</a:t>
            </a:r>
            <a:r>
              <a:rPr lang="it-IT" sz="1600" b="1" dirty="0">
                <a:solidFill>
                  <a:schemeClr val="tx2"/>
                </a:solidFill>
                <a:latin typeface="+mn-lt"/>
              </a:rPr>
              <a:t>M</a:t>
            </a:r>
          </a:p>
          <a:p>
            <a:pPr algn="ctr">
              <a:defRPr/>
            </a:pPr>
            <a:r>
              <a:rPr lang="it-IT" sz="1600" b="1" dirty="0">
                <a:solidFill>
                  <a:schemeClr val="tx2"/>
                </a:solidFill>
                <a:latin typeface="+mn-lt"/>
              </a:rPr>
              <a:t>COX-2: 1.1 </a:t>
            </a:r>
            <a:r>
              <a:rPr lang="el-GR" sz="1600" b="1" dirty="0">
                <a:solidFill>
                  <a:schemeClr val="tx2"/>
                </a:solidFill>
                <a:latin typeface="+mn-lt"/>
              </a:rPr>
              <a:t>μ</a:t>
            </a:r>
            <a:r>
              <a:rPr lang="it-IT" sz="1600" b="1" dirty="0">
                <a:solidFill>
                  <a:schemeClr val="tx2"/>
                </a:solidFill>
                <a:latin typeface="+mn-lt"/>
              </a:rPr>
              <a:t>M</a:t>
            </a:r>
            <a:endParaRPr lang="it-IT" sz="16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48" name="Rettangolo 47"/>
          <p:cNvSpPr/>
          <p:nvPr/>
        </p:nvSpPr>
        <p:spPr>
          <a:xfrm>
            <a:off x="6561707" y="3143250"/>
            <a:ext cx="1857375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b="1" dirty="0">
                <a:solidFill>
                  <a:schemeClr val="tx2"/>
                </a:solidFill>
                <a:latin typeface="+mn-lt"/>
              </a:rPr>
              <a:t>COX-1: 6.7 </a:t>
            </a:r>
            <a:r>
              <a:rPr lang="el-GR" sz="1600" b="1" dirty="0">
                <a:solidFill>
                  <a:schemeClr val="tx2"/>
                </a:solidFill>
                <a:latin typeface="+mn-lt"/>
              </a:rPr>
              <a:t>μ</a:t>
            </a:r>
            <a:r>
              <a:rPr lang="it-IT" sz="1600" b="1" dirty="0">
                <a:solidFill>
                  <a:schemeClr val="tx2"/>
                </a:solidFill>
                <a:latin typeface="+mn-lt"/>
              </a:rPr>
              <a:t>M</a:t>
            </a:r>
          </a:p>
          <a:p>
            <a:pPr algn="ctr">
              <a:defRPr/>
            </a:pPr>
            <a:r>
              <a:rPr lang="it-IT" sz="1600" b="1" dirty="0">
                <a:solidFill>
                  <a:schemeClr val="tx2"/>
                </a:solidFill>
                <a:latin typeface="+mn-lt"/>
              </a:rPr>
              <a:t>COX-2: 0.87</a:t>
            </a:r>
            <a:r>
              <a:rPr lang="el-GR" sz="1600" b="1" dirty="0">
                <a:solidFill>
                  <a:schemeClr val="tx2"/>
                </a:solidFill>
                <a:latin typeface="+mn-lt"/>
              </a:rPr>
              <a:t>μ</a:t>
            </a:r>
            <a:r>
              <a:rPr lang="it-IT" sz="1600" b="1" dirty="0">
                <a:solidFill>
                  <a:schemeClr val="tx2"/>
                </a:solidFill>
                <a:latin typeface="+mn-lt"/>
              </a:rPr>
              <a:t>M</a:t>
            </a:r>
            <a:endParaRPr lang="it-IT" sz="16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49" name="CasellaDiTesto 18"/>
          <p:cNvSpPr txBox="1">
            <a:spLocks noChangeArrowheads="1"/>
          </p:cNvSpPr>
          <p:nvPr/>
        </p:nvSpPr>
        <p:spPr bwMode="auto">
          <a:xfrm>
            <a:off x="500063" y="3573016"/>
            <a:ext cx="1571625" cy="33813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1600" b="1">
                <a:solidFill>
                  <a:schemeClr val="tx2"/>
                </a:solidFill>
                <a:latin typeface="Calibri" pitchFamily="34" charset="0"/>
              </a:rPr>
              <a:t>Ritirato 2004</a:t>
            </a:r>
          </a:p>
        </p:txBody>
      </p:sp>
      <p:sp>
        <p:nvSpPr>
          <p:cNvPr id="50" name="CasellaDiTesto 19"/>
          <p:cNvSpPr txBox="1">
            <a:spLocks noChangeArrowheads="1"/>
          </p:cNvSpPr>
          <p:nvPr/>
        </p:nvSpPr>
        <p:spPr bwMode="auto">
          <a:xfrm>
            <a:off x="7490394" y="1208584"/>
            <a:ext cx="1571625" cy="33813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1600" b="1" dirty="0">
                <a:solidFill>
                  <a:schemeClr val="tx2"/>
                </a:solidFill>
                <a:latin typeface="Calibri" pitchFamily="34" charset="0"/>
              </a:rPr>
              <a:t>FDA </a:t>
            </a:r>
            <a:r>
              <a:rPr lang="it-IT" sz="1600" b="1" dirty="0" err="1">
                <a:solidFill>
                  <a:schemeClr val="tx2"/>
                </a:solidFill>
                <a:latin typeface="Calibri" pitchFamily="34" charset="0"/>
              </a:rPr>
              <a:t>Alert</a:t>
            </a:r>
            <a:r>
              <a:rPr lang="it-IT" sz="1600" b="1" dirty="0">
                <a:solidFill>
                  <a:schemeClr val="tx2"/>
                </a:solidFill>
                <a:latin typeface="Calibri" pitchFamily="34" charset="0"/>
              </a:rPr>
              <a:t> 2007</a:t>
            </a:r>
          </a:p>
        </p:txBody>
      </p:sp>
      <p:sp>
        <p:nvSpPr>
          <p:cNvPr id="51" name="CasellaDiTesto 20"/>
          <p:cNvSpPr txBox="1">
            <a:spLocks noChangeArrowheads="1"/>
          </p:cNvSpPr>
          <p:nvPr/>
        </p:nvSpPr>
        <p:spPr bwMode="auto">
          <a:xfrm>
            <a:off x="2428875" y="3356992"/>
            <a:ext cx="2143125" cy="5842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1600" b="1">
                <a:solidFill>
                  <a:schemeClr val="tx2"/>
                </a:solidFill>
                <a:latin typeface="Calibri" pitchFamily="34" charset="0"/>
              </a:rPr>
              <a:t>Revisione sicurezza d’uso (EMEA)</a:t>
            </a:r>
          </a:p>
        </p:txBody>
      </p:sp>
      <p:sp>
        <p:nvSpPr>
          <p:cNvPr id="52" name="CasellaDiTesto 21"/>
          <p:cNvSpPr txBox="1">
            <a:spLocks noChangeArrowheads="1"/>
          </p:cNvSpPr>
          <p:nvPr/>
        </p:nvSpPr>
        <p:spPr bwMode="auto">
          <a:xfrm>
            <a:off x="4786313" y="3573016"/>
            <a:ext cx="1571625" cy="33813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1600" b="1">
                <a:solidFill>
                  <a:schemeClr val="tx2"/>
                </a:solidFill>
                <a:latin typeface="Calibri" pitchFamily="34" charset="0"/>
              </a:rPr>
              <a:t>Ritirato 2005</a:t>
            </a:r>
          </a:p>
        </p:txBody>
      </p:sp>
      <p:sp>
        <p:nvSpPr>
          <p:cNvPr id="53" name="CasellaDiTesto 21"/>
          <p:cNvSpPr txBox="1">
            <a:spLocks noChangeArrowheads="1"/>
          </p:cNvSpPr>
          <p:nvPr/>
        </p:nvSpPr>
        <p:spPr bwMode="auto">
          <a:xfrm>
            <a:off x="6786563" y="3708896"/>
            <a:ext cx="1571625" cy="33813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it-IT" sz="1600" b="1">
                <a:solidFill>
                  <a:schemeClr val="tx2"/>
                </a:solidFill>
                <a:latin typeface="Calibri" pitchFamily="34" charset="0"/>
              </a:rPr>
              <a:t>Ritirato 2005</a:t>
            </a:r>
          </a:p>
        </p:txBody>
      </p:sp>
      <p:sp useBgFill="1">
        <p:nvSpPr>
          <p:cNvPr id="4" name="Oval 3"/>
          <p:cNvSpPr/>
          <p:nvPr/>
        </p:nvSpPr>
        <p:spPr>
          <a:xfrm>
            <a:off x="827584" y="5157192"/>
            <a:ext cx="360040" cy="360040"/>
          </a:xfrm>
          <a:prstGeom prst="ellipse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311786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err="1"/>
              <a:t>Coxibs</a:t>
            </a:r>
            <a:r>
              <a:rPr lang="it-IT" dirty="0"/>
              <a:t>: gravi rischi cardiovascolari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Aumento della percentuale di rischi cardiovascolari in pazienti trattati con inibitori selettivi della COX-2;</a:t>
            </a:r>
          </a:p>
          <a:p>
            <a:r>
              <a:rPr lang="it-IT" dirty="0"/>
              <a:t>Effetti associati alla classe</a:t>
            </a:r>
          </a:p>
          <a:p>
            <a:r>
              <a:rPr lang="it-IT" dirty="0"/>
              <a:t>Non tutti i pazienti evidenziavano questi effetti collaterali;</a:t>
            </a:r>
          </a:p>
          <a:p>
            <a:r>
              <a:rPr lang="it-IT" dirty="0"/>
              <a:t>Causa (ipotesi): sbilanciamento  tra  quantità di PGI2 (antiaggregante) e TXA2 (aggregante e </a:t>
            </a:r>
            <a:r>
              <a:rPr lang="it-IT" dirty="0" err="1"/>
              <a:t>protrombotico</a:t>
            </a:r>
            <a:r>
              <a:rPr lang="it-IT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297970870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686800" cy="838200"/>
          </a:xfrm>
        </p:spPr>
        <p:txBody>
          <a:bodyPr>
            <a:normAutofit/>
          </a:bodyPr>
          <a:lstStyle/>
          <a:p>
            <a:r>
              <a:rPr lang="it-IT" dirty="0" err="1"/>
              <a:t>Coxibs</a:t>
            </a:r>
            <a:r>
              <a:rPr lang="it-IT" dirty="0"/>
              <a:t>: gravi rischi cardiovascolari</a:t>
            </a:r>
          </a:p>
        </p:txBody>
      </p:sp>
      <p:pic>
        <p:nvPicPr>
          <p:cNvPr id="62" name="Immagine 61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21FF06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09600" y="1143000"/>
            <a:ext cx="7994650" cy="5321300"/>
          </a:xfrm>
          <a:prstGeom prst="rect">
            <a:avLst/>
          </a:prstGeom>
        </p:spPr>
      </p:pic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BFFE5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57200" y="533400"/>
            <a:ext cx="8267367" cy="6019800"/>
          </a:xfrm>
          <a:prstGeom prst="rect">
            <a:avLst/>
          </a:prstGeom>
        </p:spPr>
      </p:pic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153400" cy="1371600"/>
          </a:xfrm>
        </p:spPr>
        <p:txBody>
          <a:bodyPr>
            <a:normAutofit fontScale="90000"/>
          </a:bodyPr>
          <a:lstStyle/>
          <a:p>
            <a:r>
              <a:rPr lang="it-IT" sz="3200" b="1">
                <a:effectLst>
                  <a:outerShdw blurRad="38100" dist="38100" dir="2700000" algn="tl">
                    <a:srgbClr val="000000"/>
                  </a:outerShdw>
                </a:effectLst>
                <a:latin typeface="Bookman Old Style" charset="0"/>
              </a:rPr>
              <a:t>PERCHE’ GLI INIBITORI SELETTIVI DELLA COX-2 HANNO EFFETTI CARDIOVASCOLARI?</a:t>
            </a:r>
            <a:endParaRPr lang="it-IT" sz="3600" b="1">
              <a:effectLst>
                <a:outerShdw blurRad="38100" dist="38100" dir="2700000" algn="tl">
                  <a:srgbClr val="000000"/>
                </a:outerShdw>
              </a:effectLst>
              <a:latin typeface="Bookman Old Style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81000" y="1828800"/>
            <a:ext cx="83058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charset="2"/>
              <a:buChar char="n"/>
              <a:tabLst/>
              <a:defRPr/>
            </a:pPr>
            <a:r>
              <a:rPr kumimoji="0" lang="it-IT" sz="2400" b="1" i="1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charset="0"/>
                <a:ea typeface="+mn-ea"/>
                <a:cs typeface="+mn-cs"/>
              </a:rPr>
              <a:t>Un problema, già segnalato nel 2002, è lo spostamento dell’equilibrio tra Prostaciclina (PGI2) e Trombossano A2 .</a:t>
            </a:r>
          </a:p>
          <a:p>
            <a:pPr marL="342900" marR="0" lvl="0" indent="-342900" algn="r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Clr>
                <a:schemeClr val="tx2"/>
              </a:buClr>
              <a:buSzPct val="75000"/>
              <a:buFont typeface="Wingdings" charset="2"/>
              <a:buNone/>
              <a:tabLst/>
              <a:defRPr/>
            </a:pPr>
            <a:r>
              <a:rPr kumimoji="0" lang="it-IT" sz="1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charset="0"/>
                <a:ea typeface="+mn-ea"/>
                <a:cs typeface="+mn-cs"/>
              </a:rPr>
              <a:t>Science. 2002 Apr 19;296(5567):539-41.</a:t>
            </a:r>
            <a:endParaRPr kumimoji="0" lang="it-IT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charset="2"/>
              <a:buChar char="n"/>
              <a:tabLst/>
              <a:defRPr/>
            </a:pPr>
            <a:r>
              <a:rPr kumimoji="0" lang="it-IT" sz="2400" b="1" i="1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charset="0"/>
                <a:ea typeface="+mn-ea"/>
                <a:cs typeface="+mn-cs"/>
              </a:rPr>
              <a:t>La Prostaciclina prodotta principalmente nell’endotelio, ha un effetto vasodilatante, inibisce l’aggregazione piastrinica e la proliferazione cellulare,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charset="2"/>
              <a:buChar char="n"/>
              <a:tabLst/>
              <a:defRPr/>
            </a:pPr>
            <a:r>
              <a:rPr kumimoji="0" lang="it-IT" sz="2400" b="1" i="1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charset="0"/>
                <a:ea typeface="+mn-ea"/>
                <a:cs typeface="+mn-cs"/>
              </a:rPr>
              <a:t>Il Trombossano A2 prodotto principalmente nelle piastrine, invece ha una azione contraria in quanto favorisce l’aggregazione piastrinica, determina vasocostrizione e proliferazione cellulare</a:t>
            </a:r>
          </a:p>
        </p:txBody>
      </p: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09600" y="685800"/>
            <a:ext cx="77724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charset="2"/>
              <a:buChar char="n"/>
              <a:tabLst/>
              <a:defRPr/>
            </a:pPr>
            <a:r>
              <a:rPr kumimoji="0" lang="it-IT" sz="2400" b="1" i="1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charset="0"/>
                <a:ea typeface="+mn-ea"/>
                <a:cs typeface="+mn-cs"/>
              </a:rPr>
              <a:t>La maggior parte del Trombossano A2 è prodotta nelle piastrine ed è mediata dalla COX-1 (la COX-2 non è espressa nelle piastrine) ,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charset="2"/>
              <a:buChar char="n"/>
              <a:tabLst/>
              <a:defRPr/>
            </a:pPr>
            <a:r>
              <a:rPr kumimoji="0" lang="it-IT" sz="2400" b="1" i="1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charset="0"/>
                <a:ea typeface="+mn-ea"/>
                <a:cs typeface="+mn-cs"/>
              </a:rPr>
              <a:t>Studi sperimentali nel topo e nell’uomo hanno dimostrato che la maggior parte della produzione di Prostaciclina è mediata dalla COX-2</a:t>
            </a:r>
          </a:p>
          <a:p>
            <a:pPr marL="342900" marR="0" lvl="0" indent="-342900" algn="r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Clr>
                <a:schemeClr val="tx2"/>
              </a:buClr>
              <a:buSzPct val="75000"/>
              <a:buFont typeface="Wingdings" charset="2"/>
              <a:buNone/>
              <a:tabLst/>
              <a:defRPr/>
            </a:pPr>
            <a:r>
              <a:rPr kumimoji="0" lang="it-IT" sz="1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charset="0"/>
                <a:ea typeface="+mn-ea"/>
                <a:cs typeface="+mn-cs"/>
              </a:rPr>
              <a:t>FitzGerald GA,  Nat Rev Drug Discov 2003;2:879</a:t>
            </a:r>
            <a:endParaRPr kumimoji="0" lang="it-IT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Clr>
                <a:schemeClr val="tx2"/>
              </a:buClr>
              <a:buSzPct val="75000"/>
              <a:buFont typeface="Wingdings" charset="2"/>
              <a:buChar char="n"/>
              <a:tabLst/>
              <a:defRPr/>
            </a:pPr>
            <a:r>
              <a:rPr kumimoji="0" lang="it-IT" sz="2400" b="1" i="1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charset="0"/>
                <a:ea typeface="+mn-ea"/>
                <a:cs typeface="+mn-cs"/>
              </a:rPr>
              <a:t>Mentre ASA e i FANS non selettivi, inibiscono la produzione di entrambi, i COXIB inibiscono la Prostaciclina e non il Trombossano A2 e questo renderebbe ragione dell’innalzamento della PA e della azione pro-trombotica</a:t>
            </a:r>
            <a:endParaRPr kumimoji="0" lang="it-IT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r" defTabSz="914400" rtl="0" eaLnBrk="1" fontAlgn="base" latinLnBrk="0" hangingPunct="1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  <a:buClr>
                <a:schemeClr val="tx2"/>
              </a:buClr>
              <a:buSzPct val="75000"/>
              <a:buFont typeface="Wingdings" charset="2"/>
              <a:buNone/>
              <a:tabLst/>
              <a:defRPr/>
            </a:pPr>
            <a:r>
              <a:rPr kumimoji="0" lang="it-IT" sz="16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charset="0"/>
                <a:ea typeface="+mn-ea"/>
                <a:cs typeface="+mn-cs"/>
              </a:rPr>
              <a:t>Garret A. FitzGerald, M.D. NEJM 21 ott 2004; 351:1709</a:t>
            </a:r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981200"/>
            <a:ext cx="8138040" cy="304800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81000"/>
            <a:ext cx="7632700" cy="1356376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1295400" y="5486400"/>
            <a:ext cx="632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0000FF"/>
                </a:solidFill>
                <a:latin typeface="Arial Black"/>
              </a:rPr>
              <a:t>Possibile impiego di COXIB nel trattamento del carcinoma colon-rettale. In fase di studio</a:t>
            </a:r>
          </a:p>
        </p:txBody>
      </p:sp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66800"/>
            <a:ext cx="4605338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066800"/>
            <a:ext cx="4122737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38400"/>
            <a:ext cx="5459412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3291158" cy="20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Rofecoxib</a:t>
            </a:r>
            <a:r>
              <a:rPr lang="it-IT" dirty="0"/>
              <a:t>: Sintesi 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533400" y="5181600"/>
            <a:ext cx="377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chemeClr val="accent3">
                    <a:lumMod val="75000"/>
                  </a:schemeClr>
                </a:solidFill>
                <a:latin typeface="Arial Black"/>
              </a:rPr>
              <a:t>A</a:t>
            </a:r>
          </a:p>
        </p:txBody>
      </p:sp>
      <p:sp>
        <p:nvSpPr>
          <p:cNvPr id="14" name="Rettangolo 13"/>
          <p:cNvSpPr/>
          <p:nvPr/>
        </p:nvSpPr>
        <p:spPr>
          <a:xfrm>
            <a:off x="6019800" y="2590800"/>
            <a:ext cx="2971800" cy="403860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5600" y="2895600"/>
            <a:ext cx="2133600" cy="3312159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6400800" y="4419600"/>
            <a:ext cx="377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chemeClr val="accent3">
                    <a:lumMod val="75000"/>
                  </a:schemeClr>
                </a:solidFill>
                <a:latin typeface="Arial Black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3857787051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" y="260648"/>
            <a:ext cx="8686800" cy="838200"/>
          </a:xfrm>
        </p:spPr>
        <p:txBody>
          <a:bodyPr/>
          <a:lstStyle/>
          <a:p>
            <a:r>
              <a:rPr lang="it-IT" dirty="0" err="1"/>
              <a:t>Celecoxib</a:t>
            </a:r>
            <a:r>
              <a:rPr lang="it-IT" dirty="0"/>
              <a:t>: sintesi</a:t>
            </a:r>
          </a:p>
        </p:txBody>
      </p:sp>
      <p:pic>
        <p:nvPicPr>
          <p:cNvPr id="4" name="Picture 2" descr="http://www.thieme-chemistry.com/ps/prod/include/images/v03/r100/c267222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020" y="1340768"/>
            <a:ext cx="59563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http://www.thieme-chemistry.com/ps/prod/include/images/v03/r100/c267222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645024"/>
            <a:ext cx="547052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3093456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asus\Pictures\FANS_IC50cox1-2-3.jpg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rgbClr val="7EFF8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2" t="26926" r="9380" b="39098"/>
          <a:stretch/>
        </p:blipFill>
        <p:spPr bwMode="auto">
          <a:xfrm>
            <a:off x="395536" y="1556792"/>
            <a:ext cx="8383185" cy="4700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0462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Terra">
  <a:themeElements>
    <a:clrScheme name="Terr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erra">
      <a:majorFont>
        <a:latin typeface="Franklin Gothic Medium"/>
        <a:ea typeface=""/>
        <a:cs typeface=""/>
        <a:font script="Jpan" typeface="ヒラギノ角ゴ Pro W6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ＭＳ Ｐゴシック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err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Terra.thmx</Template>
  <TotalTime>1913</TotalTime>
  <Words>4009</Words>
  <Application>Microsoft Macintosh PowerPoint</Application>
  <PresentationFormat>On-screen Show (4:3)</PresentationFormat>
  <Paragraphs>911</Paragraphs>
  <Slides>129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129</vt:i4>
      </vt:variant>
    </vt:vector>
  </HeadingPairs>
  <TitlesOfParts>
    <vt:vector size="132" baseType="lpstr">
      <vt:lpstr>Terra</vt:lpstr>
      <vt:lpstr>Document</vt:lpstr>
      <vt:lpstr>CS ChemDraw Drawing</vt:lpstr>
      <vt:lpstr>FANS</vt:lpstr>
      <vt:lpstr>Farmaci antinfiammatori non steroidei (FANS)</vt:lpstr>
      <vt:lpstr>infiammazione</vt:lpstr>
      <vt:lpstr>infiammazione</vt:lpstr>
      <vt:lpstr>infiammazione</vt:lpstr>
      <vt:lpstr>PowerPoint Presentation</vt:lpstr>
      <vt:lpstr>Mediatori dell’infiammazione acuta</vt:lpstr>
      <vt:lpstr>PowerPoint Presentation</vt:lpstr>
      <vt:lpstr>Cascata dell’acido arachidonico</vt:lpstr>
      <vt:lpstr>Cascata dell’acido arachidonico</vt:lpstr>
      <vt:lpstr>Cascata dell’acido arachidonico</vt:lpstr>
      <vt:lpstr>Cascata dell’acido arachidonico</vt:lpstr>
      <vt:lpstr>PowerPoint Presentation</vt:lpstr>
      <vt:lpstr>Attività biologiche dei metaboliti dell'acido arachidonico </vt:lpstr>
      <vt:lpstr>prostaglandine</vt:lpstr>
      <vt:lpstr>prostaglandine</vt:lpstr>
      <vt:lpstr>RUOLO della cox</vt:lpstr>
      <vt:lpstr>ISOFORME DELLE COX</vt:lpstr>
      <vt:lpstr>COX-1</vt:lpstr>
      <vt:lpstr>FANS</vt:lpstr>
      <vt:lpstr>fans</vt:lpstr>
      <vt:lpstr>Classificazione fans non selettivi cox-1/cox-2</vt:lpstr>
      <vt:lpstr>PowerPoint Presentation</vt:lpstr>
      <vt:lpstr>CLASSIFICAZIONE DEI FANS  IN BASE ALL'EFFICACIA CLINICA </vt:lpstr>
      <vt:lpstr>Gastropatia da FANS non COX selettivi</vt:lpstr>
      <vt:lpstr>Analgesici antipiretici</vt:lpstr>
      <vt:lpstr>Analgesici antipiretici</vt:lpstr>
      <vt:lpstr>Analgesici antipiretici: SAR</vt:lpstr>
      <vt:lpstr>Analgesici antipiretici: tossicità</vt:lpstr>
      <vt:lpstr>PowerPoint Presentation</vt:lpstr>
      <vt:lpstr>Sintesi paracetamolo</vt:lpstr>
      <vt:lpstr>DERIVATI DI ACIDI AROMATICI </vt:lpstr>
      <vt:lpstr>salicilati</vt:lpstr>
      <vt:lpstr>salicilati</vt:lpstr>
      <vt:lpstr>Acido acetil salicilico: asa (Aspirina)</vt:lpstr>
      <vt:lpstr>Acido acetil salicilico: asa (Aspirina)</vt:lpstr>
      <vt:lpstr>Asa: meccanismo d’azione </vt:lpstr>
      <vt:lpstr>Altri meccanismi d’azione salicilati</vt:lpstr>
      <vt:lpstr>SALI DI SALICILATI</vt:lpstr>
      <vt:lpstr>Altri salicilati</vt:lpstr>
      <vt:lpstr>PowerPoint Presentation</vt:lpstr>
      <vt:lpstr>Sintesi diflunisal</vt:lpstr>
      <vt:lpstr>sar Salicilati </vt:lpstr>
      <vt:lpstr>Metabolismo Salicilati</vt:lpstr>
      <vt:lpstr>sulfaSALAZINA</vt:lpstr>
      <vt:lpstr>Fenamati (Acidi N-arilantranilici)</vt:lpstr>
      <vt:lpstr>Acido mefenamico</vt:lpstr>
      <vt:lpstr>Sintesi acido flufenamico</vt:lpstr>
      <vt:lpstr>DERIVATI DI ACIDI ARILalcanOICI </vt:lpstr>
      <vt:lpstr>PowerPoint Presentation</vt:lpstr>
      <vt:lpstr>Acidi arilpropionici (Profeni)</vt:lpstr>
      <vt:lpstr>ibuprofene</vt:lpstr>
      <vt:lpstr>ibuprofene</vt:lpstr>
      <vt:lpstr>Ibuprofene</vt:lpstr>
      <vt:lpstr>Chiral Switch. Dexibuprofene Seractil </vt:lpstr>
      <vt:lpstr>Sintesi ibuprofene</vt:lpstr>
      <vt:lpstr>Ibuprofene: sintesi</vt:lpstr>
      <vt:lpstr>Ibuprofene: sintesi</vt:lpstr>
      <vt:lpstr>PowerPoint Presentation</vt:lpstr>
      <vt:lpstr>ketoprofene</vt:lpstr>
      <vt:lpstr>ketoprofene</vt:lpstr>
      <vt:lpstr>KETOPROFENE: SINTESI</vt:lpstr>
      <vt:lpstr>naprossene</vt:lpstr>
      <vt:lpstr>naprossene</vt:lpstr>
      <vt:lpstr>naprossene</vt:lpstr>
      <vt:lpstr>FLURBIPROFENE</vt:lpstr>
      <vt:lpstr>FLURBIPROFENE</vt:lpstr>
      <vt:lpstr>Altri Profeni in uso clinico</vt:lpstr>
      <vt:lpstr>Profeni: sintesi dei singoli enantiomeri</vt:lpstr>
      <vt:lpstr>Risoluzione con cinconidina</vt:lpstr>
      <vt:lpstr>Risoluzione cinetica con lipasi</vt:lpstr>
      <vt:lpstr>Sintesi naprossene (racemo)</vt:lpstr>
      <vt:lpstr>PowerPoint Presentation</vt:lpstr>
      <vt:lpstr>PowerPoint Presentation</vt:lpstr>
      <vt:lpstr>Sintesi ENANTIOSELETTIVA naprossene</vt:lpstr>
      <vt:lpstr>PowerPoint Presentation</vt:lpstr>
      <vt:lpstr>A. Meccanismo di trasposizione</vt:lpstr>
      <vt:lpstr>Sintesi ENANTIOSELETTIVA naprossene </vt:lpstr>
      <vt:lpstr>ketorolac</vt:lpstr>
      <vt:lpstr>Acidi arilacetici</vt:lpstr>
      <vt:lpstr>diclofenac</vt:lpstr>
      <vt:lpstr>Diclofenac: sintesi</vt:lpstr>
      <vt:lpstr>Diclofenac: sintesi</vt:lpstr>
      <vt:lpstr>PowerPoint Presentation</vt:lpstr>
      <vt:lpstr>EtoDOLac</vt:lpstr>
      <vt:lpstr>ETODOLAC: SINTESI</vt:lpstr>
      <vt:lpstr>nabumetone</vt:lpstr>
      <vt:lpstr>nabumetone</vt:lpstr>
      <vt:lpstr>Indometacina Indocin</vt:lpstr>
      <vt:lpstr>Configurazioni indometacina</vt:lpstr>
      <vt:lpstr>Sintesi indometacina</vt:lpstr>
      <vt:lpstr>SINTESI INDOLICA DI FISHER</vt:lpstr>
      <vt:lpstr>sar</vt:lpstr>
      <vt:lpstr>metabolismo</vt:lpstr>
      <vt:lpstr>Sulindac (Clinoril)</vt:lpstr>
      <vt:lpstr>sulindac</vt:lpstr>
      <vt:lpstr>METABOLISMO</vt:lpstr>
      <vt:lpstr>SINTESI SULINDAC</vt:lpstr>
      <vt:lpstr>PowerPoint Presentation</vt:lpstr>
      <vt:lpstr>Derivati pirazolici</vt:lpstr>
      <vt:lpstr>Fenilbutazone (Butazolidina)</vt:lpstr>
      <vt:lpstr>Sintesi fenilbutazone</vt:lpstr>
      <vt:lpstr>Sintesi fenilbutazone</vt:lpstr>
      <vt:lpstr>Pirazoli in uso clinico</vt:lpstr>
      <vt:lpstr>Sintesi metamizolo</vt:lpstr>
      <vt:lpstr>oxicamici</vt:lpstr>
      <vt:lpstr>ACIDITA’ oxicamici</vt:lpstr>
      <vt:lpstr>piroxicam</vt:lpstr>
      <vt:lpstr>Sintesi piroxicam</vt:lpstr>
      <vt:lpstr>Sintesi piroxicam</vt:lpstr>
      <vt:lpstr>Altri Oxicamici</vt:lpstr>
      <vt:lpstr>FANS COX-2 SELETTIVI</vt:lpstr>
      <vt:lpstr>COX-1 e COX-2: differenze strutturali</vt:lpstr>
      <vt:lpstr>COX-1 e COX-2</vt:lpstr>
      <vt:lpstr>Sulidi (Arilsolfonammidi)</vt:lpstr>
      <vt:lpstr>Nimesulide: sintesi</vt:lpstr>
      <vt:lpstr>COXIB</vt:lpstr>
      <vt:lpstr>PowerPoint Presentation</vt:lpstr>
      <vt:lpstr>Coxib: sar</vt:lpstr>
      <vt:lpstr>Farmaci cox-2 selettivi</vt:lpstr>
      <vt:lpstr>Coxibs: gravi rischi cardiovascolari</vt:lpstr>
      <vt:lpstr>Coxibs: gravi rischi cardiovascolari</vt:lpstr>
      <vt:lpstr>PowerPoint Presentation</vt:lpstr>
      <vt:lpstr>PERCHE’ GLI INIBITORI SELETTIVI DELLA COX-2 HANNO EFFETTI CARDIOVASCOLARI?</vt:lpstr>
      <vt:lpstr>PowerPoint Presentation</vt:lpstr>
      <vt:lpstr>PowerPoint Presentation</vt:lpstr>
      <vt:lpstr>Rofecoxib: Sintesi </vt:lpstr>
      <vt:lpstr>Celecoxib: sintesi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FANS</dc:title>
  <dc:creator>Stephanie Federico</dc:creator>
  <cp:lastModifiedBy>Apple</cp:lastModifiedBy>
  <cp:revision>228</cp:revision>
  <dcterms:created xsi:type="dcterms:W3CDTF">2014-10-12T08:43:13Z</dcterms:created>
  <dcterms:modified xsi:type="dcterms:W3CDTF">2023-10-09T11:27:24Z</dcterms:modified>
</cp:coreProperties>
</file>