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9"/>
  </p:notesMasterIdLst>
  <p:sldIdLst>
    <p:sldId id="257" r:id="rId2"/>
    <p:sldId id="258" r:id="rId3"/>
    <p:sldId id="259" r:id="rId4"/>
    <p:sldId id="260" r:id="rId5"/>
    <p:sldId id="264" r:id="rId6"/>
    <p:sldId id="360" r:id="rId7"/>
    <p:sldId id="261" r:id="rId8"/>
    <p:sldId id="262" r:id="rId9"/>
    <p:sldId id="266" r:id="rId10"/>
    <p:sldId id="357" r:id="rId11"/>
    <p:sldId id="358" r:id="rId12"/>
    <p:sldId id="359" r:id="rId13"/>
    <p:sldId id="263" r:id="rId14"/>
    <p:sldId id="350" r:id="rId15"/>
    <p:sldId id="265" r:id="rId16"/>
    <p:sldId id="268" r:id="rId17"/>
    <p:sldId id="361" r:id="rId18"/>
    <p:sldId id="362" r:id="rId19"/>
    <p:sldId id="364" r:id="rId20"/>
    <p:sldId id="363" r:id="rId21"/>
    <p:sldId id="366" r:id="rId22"/>
    <p:sldId id="368" r:id="rId23"/>
    <p:sldId id="365" r:id="rId24"/>
    <p:sldId id="367" r:id="rId25"/>
    <p:sldId id="369" r:id="rId26"/>
    <p:sldId id="267" r:id="rId27"/>
    <p:sldId id="335" r:id="rId28"/>
    <p:sldId id="378" r:id="rId29"/>
    <p:sldId id="269" r:id="rId30"/>
    <p:sldId id="273" r:id="rId31"/>
    <p:sldId id="272" r:id="rId32"/>
    <p:sldId id="274" r:id="rId33"/>
    <p:sldId id="375" r:id="rId34"/>
    <p:sldId id="374" r:id="rId35"/>
    <p:sldId id="370" r:id="rId36"/>
    <p:sldId id="275" r:id="rId37"/>
    <p:sldId id="276" r:id="rId38"/>
    <p:sldId id="371" r:id="rId39"/>
    <p:sldId id="279" r:id="rId40"/>
    <p:sldId id="372" r:id="rId41"/>
    <p:sldId id="288" r:id="rId42"/>
    <p:sldId id="280" r:id="rId43"/>
    <p:sldId id="281" r:id="rId44"/>
    <p:sldId id="285" r:id="rId45"/>
    <p:sldId id="286" r:id="rId46"/>
    <p:sldId id="355" r:id="rId47"/>
    <p:sldId id="282" r:id="rId48"/>
    <p:sldId id="283" r:id="rId49"/>
    <p:sldId id="284" r:id="rId50"/>
    <p:sldId id="287" r:id="rId51"/>
    <p:sldId id="373" r:id="rId52"/>
    <p:sldId id="300" r:id="rId53"/>
    <p:sldId id="291" r:id="rId54"/>
    <p:sldId id="292" r:id="rId55"/>
    <p:sldId id="289" r:id="rId56"/>
    <p:sldId id="296" r:id="rId57"/>
    <p:sldId id="295" r:id="rId58"/>
    <p:sldId id="298" r:id="rId59"/>
    <p:sldId id="293" r:id="rId60"/>
    <p:sldId id="294" r:id="rId61"/>
    <p:sldId id="297" r:id="rId62"/>
    <p:sldId id="376" r:id="rId63"/>
    <p:sldId id="299" r:id="rId64"/>
    <p:sldId id="301" r:id="rId65"/>
    <p:sldId id="302" r:id="rId66"/>
    <p:sldId id="303" r:id="rId67"/>
    <p:sldId id="305" r:id="rId68"/>
    <p:sldId id="306" r:id="rId69"/>
    <p:sldId id="304" r:id="rId70"/>
    <p:sldId id="308" r:id="rId71"/>
    <p:sldId id="334" r:id="rId72"/>
    <p:sldId id="379" r:id="rId73"/>
    <p:sldId id="310" r:id="rId74"/>
    <p:sldId id="313" r:id="rId75"/>
    <p:sldId id="356" r:id="rId76"/>
    <p:sldId id="311" r:id="rId77"/>
    <p:sldId id="309" r:id="rId78"/>
    <p:sldId id="307" r:id="rId79"/>
    <p:sldId id="312" r:id="rId80"/>
    <p:sldId id="314" r:id="rId81"/>
    <p:sldId id="315" r:id="rId82"/>
    <p:sldId id="317" r:id="rId83"/>
    <p:sldId id="316" r:id="rId84"/>
    <p:sldId id="377" r:id="rId85"/>
    <p:sldId id="318" r:id="rId86"/>
    <p:sldId id="319" r:id="rId87"/>
    <p:sldId id="320" r:id="rId88"/>
    <p:sldId id="321" r:id="rId89"/>
    <p:sldId id="322" r:id="rId90"/>
    <p:sldId id="323" r:id="rId91"/>
    <p:sldId id="324" r:id="rId92"/>
    <p:sldId id="326" r:id="rId93"/>
    <p:sldId id="353" r:id="rId94"/>
    <p:sldId id="327" r:id="rId95"/>
    <p:sldId id="328" r:id="rId96"/>
    <p:sldId id="329" r:id="rId97"/>
    <p:sldId id="332" r:id="rId98"/>
    <p:sldId id="330" r:id="rId99"/>
    <p:sldId id="331" r:id="rId100"/>
    <p:sldId id="351" r:id="rId101"/>
    <p:sldId id="346" r:id="rId102"/>
    <p:sldId id="337" r:id="rId103"/>
    <p:sldId id="347" r:id="rId104"/>
    <p:sldId id="348" r:id="rId105"/>
    <p:sldId id="333" r:id="rId106"/>
    <p:sldId id="336" r:id="rId107"/>
    <p:sldId id="352" r:id="rId108"/>
    <p:sldId id="349" r:id="rId109"/>
    <p:sldId id="338" r:id="rId110"/>
    <p:sldId id="339" r:id="rId111"/>
    <p:sldId id="340" r:id="rId112"/>
    <p:sldId id="341" r:id="rId113"/>
    <p:sldId id="342" r:id="rId114"/>
    <p:sldId id="343" r:id="rId115"/>
    <p:sldId id="344" r:id="rId116"/>
    <p:sldId id="345" r:id="rId117"/>
    <p:sldId id="354" r:id="rId11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Stile medio 3 - Colore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0" autoAdjust="0"/>
    <p:restoredTop sz="92193" autoAdjust="0"/>
  </p:normalViewPr>
  <p:slideViewPr>
    <p:cSldViewPr>
      <p:cViewPr varScale="1">
        <p:scale>
          <a:sx n="130" d="100"/>
          <a:sy n="130" d="100"/>
        </p:scale>
        <p:origin x="1664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notesMaster" Target="notesMasters/notesMaster1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viewProps" Target="view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40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image" Target="../media/image6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image" Target="../media/image64.emf"/><Relationship Id="rId4" Type="http://schemas.openxmlformats.org/officeDocument/2006/relationships/image" Target="../media/image67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image" Target="../media/image62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Relationship Id="rId5" Type="http://schemas.openxmlformats.org/officeDocument/2006/relationships/image" Target="../media/image72.emf"/><Relationship Id="rId4" Type="http://schemas.openxmlformats.org/officeDocument/2006/relationships/image" Target="../media/image71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77.emf"/><Relationship Id="rId1" Type="http://schemas.openxmlformats.org/officeDocument/2006/relationships/image" Target="../media/image76.emf"/><Relationship Id="rId4" Type="http://schemas.openxmlformats.org/officeDocument/2006/relationships/image" Target="../media/image79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81.wmf"/><Relationship Id="rId1" Type="http://schemas.openxmlformats.org/officeDocument/2006/relationships/image" Target="../media/image80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image" Target="../media/image83.emf"/><Relationship Id="rId1" Type="http://schemas.openxmlformats.org/officeDocument/2006/relationships/image" Target="../media/image82.emf"/><Relationship Id="rId4" Type="http://schemas.openxmlformats.org/officeDocument/2006/relationships/image" Target="../media/image85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emf"/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emf"/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emf"/><Relationship Id="rId2" Type="http://schemas.openxmlformats.org/officeDocument/2006/relationships/image" Target="../media/image101.emf"/><Relationship Id="rId1" Type="http://schemas.openxmlformats.org/officeDocument/2006/relationships/image" Target="../media/image100.emf"/><Relationship Id="rId6" Type="http://schemas.openxmlformats.org/officeDocument/2006/relationships/image" Target="../media/image105.emf"/><Relationship Id="rId5" Type="http://schemas.openxmlformats.org/officeDocument/2006/relationships/image" Target="../media/image104.emf"/><Relationship Id="rId4" Type="http://schemas.openxmlformats.org/officeDocument/2006/relationships/image" Target="../media/image103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wmf"/><Relationship Id="rId2" Type="http://schemas.openxmlformats.org/officeDocument/2006/relationships/image" Target="../media/image107.wmf"/><Relationship Id="rId1" Type="http://schemas.openxmlformats.org/officeDocument/2006/relationships/image" Target="../media/image106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emf"/><Relationship Id="rId2" Type="http://schemas.openxmlformats.org/officeDocument/2006/relationships/image" Target="../media/image109.emf"/><Relationship Id="rId1" Type="http://schemas.openxmlformats.org/officeDocument/2006/relationships/image" Target="../media/image106.emf"/><Relationship Id="rId4" Type="http://schemas.openxmlformats.org/officeDocument/2006/relationships/image" Target="../media/image111.e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emf"/><Relationship Id="rId1" Type="http://schemas.openxmlformats.org/officeDocument/2006/relationships/image" Target="../media/image113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emf"/><Relationship Id="rId2" Type="http://schemas.openxmlformats.org/officeDocument/2006/relationships/image" Target="../media/image114.emf"/><Relationship Id="rId1" Type="http://schemas.openxmlformats.org/officeDocument/2006/relationships/image" Target="../media/image113.emf"/><Relationship Id="rId4" Type="http://schemas.openxmlformats.org/officeDocument/2006/relationships/image" Target="../media/image126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emf"/><Relationship Id="rId1" Type="http://schemas.openxmlformats.org/officeDocument/2006/relationships/image" Target="../media/image127.e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emf"/><Relationship Id="rId1" Type="http://schemas.openxmlformats.org/officeDocument/2006/relationships/image" Target="../media/image129.e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emf"/><Relationship Id="rId1" Type="http://schemas.openxmlformats.org/officeDocument/2006/relationships/image" Target="../media/image131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image" Target="../media/image52.emf"/><Relationship Id="rId1" Type="http://schemas.openxmlformats.org/officeDocument/2006/relationships/image" Target="../media/image51.emf"/><Relationship Id="rId4" Type="http://schemas.openxmlformats.org/officeDocument/2006/relationships/image" Target="../media/image135.e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emf"/><Relationship Id="rId2" Type="http://schemas.openxmlformats.org/officeDocument/2006/relationships/image" Target="../media/image52.emf"/><Relationship Id="rId1" Type="http://schemas.openxmlformats.org/officeDocument/2006/relationships/image" Target="../media/image51.emf"/><Relationship Id="rId4" Type="http://schemas.openxmlformats.org/officeDocument/2006/relationships/image" Target="../media/image137.e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emf"/><Relationship Id="rId1" Type="http://schemas.openxmlformats.org/officeDocument/2006/relationships/image" Target="../media/image139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8.e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emf"/><Relationship Id="rId2" Type="http://schemas.openxmlformats.org/officeDocument/2006/relationships/image" Target="../media/image163.emf"/><Relationship Id="rId1" Type="http://schemas.openxmlformats.org/officeDocument/2006/relationships/image" Target="../media/image162.emf"/><Relationship Id="rId5" Type="http://schemas.openxmlformats.org/officeDocument/2006/relationships/image" Target="../media/image27.emf"/><Relationship Id="rId4" Type="http://schemas.openxmlformats.org/officeDocument/2006/relationships/image" Target="../media/image165.e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emf"/><Relationship Id="rId1" Type="http://schemas.openxmlformats.org/officeDocument/2006/relationships/image" Target="../media/image165.e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emf"/><Relationship Id="rId2" Type="http://schemas.openxmlformats.org/officeDocument/2006/relationships/image" Target="../media/image170.emf"/><Relationship Id="rId1" Type="http://schemas.openxmlformats.org/officeDocument/2006/relationships/image" Target="../media/image162.emf"/><Relationship Id="rId4" Type="http://schemas.openxmlformats.org/officeDocument/2006/relationships/image" Target="../media/image172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3.e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emf"/><Relationship Id="rId2" Type="http://schemas.openxmlformats.org/officeDocument/2006/relationships/image" Target="../media/image175.emf"/><Relationship Id="rId1" Type="http://schemas.openxmlformats.org/officeDocument/2006/relationships/image" Target="../media/image174.e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emf"/><Relationship Id="rId2" Type="http://schemas.openxmlformats.org/officeDocument/2006/relationships/image" Target="../media/image183.emf"/><Relationship Id="rId1" Type="http://schemas.openxmlformats.org/officeDocument/2006/relationships/image" Target="../media/image182.emf"/><Relationship Id="rId4" Type="http://schemas.openxmlformats.org/officeDocument/2006/relationships/image" Target="../media/image185.emf"/></Relationships>
</file>

<file path=ppt/drawings/_rels/vmlDrawing4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emf"/><Relationship Id="rId1" Type="http://schemas.openxmlformats.org/officeDocument/2006/relationships/image" Target="../media/image185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5.emf"/></Relationships>
</file>

<file path=ppt/drawings/_rels/vmlDrawing4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emf"/><Relationship Id="rId1" Type="http://schemas.openxmlformats.org/officeDocument/2006/relationships/image" Target="../media/image20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AED17-6528-4AE0-85D4-B854D60E012B}" type="datetimeFigureOut">
              <a:rPr lang="it-IT" smtClean="0"/>
              <a:pPr/>
              <a:t>07/10/23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F5267E-E676-4F4A-98AA-26EE0869F88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220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/>
              <a:t>THEJ OURNALO F BIOLOGICACHLE MISTRY</a:t>
            </a:r>
          </a:p>
          <a:p>
            <a:r>
              <a:rPr lang="it-IT" b="1" dirty="0" err="1"/>
              <a:t>VOl</a:t>
            </a:r>
            <a:r>
              <a:rPr lang="it-IT" b="1" dirty="0"/>
              <a:t>. 267, NO. 29, </a:t>
            </a:r>
            <a:r>
              <a:rPr lang="it-IT" b="1" dirty="0" err="1"/>
              <a:t>h</a:t>
            </a:r>
            <a:r>
              <a:rPr lang="it-IT" b="1" dirty="0"/>
              <a:t> </a:t>
            </a:r>
            <a:r>
              <a:rPr lang="it-IT" b="1" dirty="0" err="1"/>
              <a:t>u</a:t>
            </a:r>
            <a:r>
              <a:rPr lang="it-IT" b="1" dirty="0"/>
              <a:t> e </a:t>
            </a:r>
            <a:r>
              <a:rPr lang="it-IT" b="1" dirty="0" err="1"/>
              <a:t>Of</a:t>
            </a:r>
            <a:r>
              <a:rPr lang="it-IT" b="1" dirty="0"/>
              <a:t> </a:t>
            </a:r>
            <a:r>
              <a:rPr lang="it-IT" b="1" dirty="0" err="1"/>
              <a:t>October</a:t>
            </a:r>
            <a:r>
              <a:rPr lang="it-IT" b="1" dirty="0"/>
              <a:t> 15, pp. 20840-20643,1992</a:t>
            </a:r>
          </a:p>
          <a:p>
            <a:endParaRPr lang="it-IT" b="1" dirty="0"/>
          </a:p>
          <a:p>
            <a:endParaRPr lang="it-IT" b="1" dirty="0"/>
          </a:p>
          <a:p>
            <a:endParaRPr lang="it-IT" b="1" dirty="0"/>
          </a:p>
          <a:p>
            <a:r>
              <a:rPr lang="it-IT" b="1" dirty="0"/>
              <a:t>H1</a:t>
            </a:r>
          </a:p>
          <a:p>
            <a:r>
              <a:rPr lang="it-IT" dirty="0"/>
              <a:t>Acido aspartico 107 di TM3 che lega il gruppo amminico</a:t>
            </a:r>
          </a:p>
          <a:p>
            <a:r>
              <a:rPr lang="it-IT" dirty="0"/>
              <a:t>•asparagina 207 di TM5 forma legame a H con Nτ dell’istamina</a:t>
            </a:r>
          </a:p>
          <a:p>
            <a:r>
              <a:rPr lang="it-IT" dirty="0" err="1"/>
              <a:t>•Treonina</a:t>
            </a:r>
            <a:r>
              <a:rPr lang="it-IT" dirty="0"/>
              <a:t> 174 di TM5 (corrisponde all’acido aspartico 186 di H2) che dà legame a </a:t>
            </a:r>
            <a:r>
              <a:rPr lang="it-IT" dirty="0" err="1"/>
              <a:t>H</a:t>
            </a:r>
            <a:r>
              <a:rPr lang="it-IT" dirty="0"/>
              <a:t> sia </a:t>
            </a:r>
            <a:r>
              <a:rPr lang="it-IT" dirty="0" err="1"/>
              <a:t>donor</a:t>
            </a:r>
            <a:r>
              <a:rPr lang="it-IT" dirty="0"/>
              <a:t> che </a:t>
            </a:r>
            <a:r>
              <a:rPr lang="it-IT" dirty="0" err="1"/>
              <a:t>acceptor</a:t>
            </a:r>
            <a:r>
              <a:rPr lang="it-IT" dirty="0"/>
              <a:t> (non discrimina i due tautomeri) non è essenziale al </a:t>
            </a:r>
            <a:r>
              <a:rPr lang="it-IT" dirty="0" err="1"/>
              <a:t>binding</a:t>
            </a:r>
            <a:r>
              <a:rPr lang="it-IT" dirty="0"/>
              <a:t> dell’istamina.</a:t>
            </a:r>
          </a:p>
          <a:p>
            <a:r>
              <a:rPr lang="it-IT" dirty="0" err="1"/>
              <a:t>•</a:t>
            </a:r>
            <a:r>
              <a:rPr lang="it-IT" dirty="0"/>
              <a:t> Lisina 200 di TM5 (coinvolta nel processo di attivazione del recettore) molto importante nel </a:t>
            </a:r>
            <a:r>
              <a:rPr lang="it-IT" dirty="0" err="1"/>
              <a:t>binding</a:t>
            </a:r>
            <a:r>
              <a:rPr lang="it-IT" dirty="0"/>
              <a:t> di antagonisti </a:t>
            </a:r>
            <a:r>
              <a:rPr lang="it-IT" dirty="0" err="1"/>
              <a:t>zwitterionici</a:t>
            </a:r>
            <a:endParaRPr lang="it-IT" dirty="0"/>
          </a:p>
          <a:p>
            <a:endParaRPr lang="it-IT" dirty="0"/>
          </a:p>
          <a:p>
            <a:endParaRPr lang="it-IT" dirty="0"/>
          </a:p>
          <a:p>
            <a:r>
              <a:rPr lang="en-US" dirty="0"/>
              <a:t>It is of note that in the </a:t>
            </a:r>
            <a:r>
              <a:rPr lang="en-US" dirty="0" err="1"/>
              <a:t>structureo</a:t>
            </a:r>
            <a:r>
              <a:rPr lang="en-US" dirty="0"/>
              <a:t> </a:t>
            </a:r>
            <a:r>
              <a:rPr lang="en-US" dirty="0" err="1"/>
              <a:t>f</a:t>
            </a:r>
            <a:r>
              <a:rPr lang="en-US" dirty="0"/>
              <a:t> the H1h </a:t>
            </a:r>
            <a:r>
              <a:rPr lang="en-US" dirty="0" err="1"/>
              <a:t>istamine</a:t>
            </a:r>
            <a:r>
              <a:rPr lang="en-US" dirty="0"/>
              <a:t> receptor</a:t>
            </a:r>
          </a:p>
          <a:p>
            <a:r>
              <a:rPr lang="en-US" b="1" dirty="0"/>
              <a:t>(15), the amino acid that corresponds to Asp"' of the H2</a:t>
            </a:r>
          </a:p>
          <a:p>
            <a:r>
              <a:rPr lang="en-US" dirty="0"/>
              <a:t>receptor is a </a:t>
            </a:r>
            <a:r>
              <a:rPr lang="en-US" dirty="0" err="1"/>
              <a:t>threonine</a:t>
            </a:r>
            <a:r>
              <a:rPr lang="en-US" dirty="0"/>
              <a:t> which can serve as either a H-bond</a:t>
            </a:r>
          </a:p>
          <a:p>
            <a:r>
              <a:rPr lang="en-US" dirty="0"/>
              <a:t>donor or acceptor and, therefore, would not differentiate</a:t>
            </a:r>
          </a:p>
          <a:p>
            <a:r>
              <a:rPr lang="en-US" dirty="0"/>
              <a:t>between the N(1)H or N(3)Hta </a:t>
            </a:r>
            <a:r>
              <a:rPr lang="en-US" dirty="0" err="1"/>
              <a:t>utomers</a:t>
            </a:r>
            <a:r>
              <a:rPr lang="en-US" dirty="0"/>
              <a:t> of histamine</a:t>
            </a:r>
          </a:p>
          <a:p>
            <a:endParaRPr lang="en-US" dirty="0"/>
          </a:p>
          <a:p>
            <a:r>
              <a:rPr lang="en-US" dirty="0"/>
              <a:t>Our data lead us to propose a model (Fig. 6) for histamine</a:t>
            </a:r>
          </a:p>
          <a:p>
            <a:r>
              <a:rPr lang="en-US" dirty="0"/>
              <a:t>binding to </a:t>
            </a:r>
            <a:r>
              <a:rPr lang="en-US" dirty="0" err="1"/>
              <a:t>theH</a:t>
            </a:r>
            <a:r>
              <a:rPr lang="en-US" dirty="0"/>
              <a:t> 2 histamine receptor in which (a) </a:t>
            </a:r>
            <a:r>
              <a:rPr lang="en-US" dirty="0" err="1"/>
              <a:t>ana</a:t>
            </a:r>
            <a:r>
              <a:rPr lang="en-US" dirty="0"/>
              <a:t> </a:t>
            </a:r>
            <a:r>
              <a:rPr lang="en-US" dirty="0" err="1"/>
              <a:t>spartic</a:t>
            </a:r>
            <a:endParaRPr lang="en-US" dirty="0"/>
          </a:p>
          <a:p>
            <a:r>
              <a:rPr lang="en-US" dirty="0"/>
              <a:t>acid residue in the third </a:t>
            </a:r>
            <a:r>
              <a:rPr lang="en-US" dirty="0" err="1"/>
              <a:t>transmembrane</a:t>
            </a:r>
            <a:r>
              <a:rPr lang="en-US" dirty="0"/>
              <a:t> domain (Aspg8) is</a:t>
            </a:r>
          </a:p>
          <a:p>
            <a:r>
              <a:rPr lang="en-US" dirty="0"/>
              <a:t>essential for both histamine binding and action, </a:t>
            </a:r>
            <a:r>
              <a:rPr lang="en-US" b="1" i="1" dirty="0"/>
              <a:t>(</a:t>
            </a:r>
            <a:r>
              <a:rPr lang="en-US" b="1" i="1" dirty="0" err="1"/>
              <a:t>b</a:t>
            </a:r>
            <a:r>
              <a:rPr lang="en-US" b="1" i="1" dirty="0"/>
              <a:t>) an aspartic</a:t>
            </a:r>
          </a:p>
          <a:p>
            <a:r>
              <a:rPr lang="en-US" dirty="0"/>
              <a:t>acid residue in the fifth </a:t>
            </a:r>
            <a:r>
              <a:rPr lang="en-US" dirty="0" err="1"/>
              <a:t>transmembrane</a:t>
            </a:r>
            <a:r>
              <a:rPr lang="en-US" dirty="0"/>
              <a:t> domain (Asp")</a:t>
            </a:r>
          </a:p>
          <a:p>
            <a:r>
              <a:rPr lang="en-US" dirty="0"/>
              <a:t>defines the H2se </a:t>
            </a:r>
            <a:r>
              <a:rPr lang="en-US" dirty="0" err="1"/>
              <a:t>lectivity</a:t>
            </a:r>
            <a:r>
              <a:rPr lang="en-US" dirty="0"/>
              <a:t> of the receptor, and </a:t>
            </a:r>
            <a:r>
              <a:rPr lang="en-US" i="1" dirty="0"/>
              <a:t>(</a:t>
            </a:r>
            <a:r>
              <a:rPr lang="en-US" i="1" dirty="0" err="1"/>
              <a:t>e)a</a:t>
            </a:r>
            <a:r>
              <a:rPr lang="en-US" i="1" dirty="0"/>
              <a:t> </a:t>
            </a:r>
            <a:r>
              <a:rPr lang="en-US" i="1" dirty="0" err="1"/>
              <a:t>n</a:t>
            </a:r>
            <a:r>
              <a:rPr lang="en-US" i="1" dirty="0"/>
              <a:t> additional</a:t>
            </a:r>
          </a:p>
          <a:p>
            <a:r>
              <a:rPr lang="it-IT" dirty="0"/>
              <a:t>amino acid residue in the </a:t>
            </a:r>
            <a:r>
              <a:rPr lang="it-IT" dirty="0" err="1"/>
              <a:t>fifth</a:t>
            </a:r>
            <a:r>
              <a:rPr lang="it-IT" dirty="0"/>
              <a:t> </a:t>
            </a:r>
            <a:r>
              <a:rPr lang="it-IT" dirty="0" err="1"/>
              <a:t>transmembrane</a:t>
            </a:r>
            <a:r>
              <a:rPr lang="it-IT" dirty="0"/>
              <a:t> domain</a:t>
            </a:r>
          </a:p>
          <a:p>
            <a:r>
              <a:rPr lang="en-US" dirty="0"/>
              <a:t>(</a:t>
            </a:r>
            <a:r>
              <a:rPr lang="en-US" dirty="0" err="1"/>
              <a:t>Thrlw</a:t>
            </a:r>
            <a:r>
              <a:rPr lang="en-US" dirty="0"/>
              <a:t>) is important in establishing the kinetics of histamine</a:t>
            </a:r>
          </a:p>
          <a:p>
            <a:r>
              <a:rPr lang="en-US" dirty="0"/>
              <a:t>binding and action, but not an essential component of H2</a:t>
            </a:r>
          </a:p>
          <a:p>
            <a:r>
              <a:rPr lang="it-IT" dirty="0" err="1"/>
              <a:t>selectivity</a:t>
            </a:r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267E-E676-4F4A-98AA-26EE0869F88D}" type="slidenum">
              <a:rPr lang="it-IT" smtClean="0"/>
              <a:pPr/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Replacement of the </a:t>
            </a:r>
            <a:r>
              <a:rPr lang="en-US" dirty="0" err="1"/>
              <a:t>imidazole</a:t>
            </a:r>
            <a:r>
              <a:rPr lang="en-US" dirty="0"/>
              <a:t> system by the 3- and 4-pyridyl group led to inactivity suggesting that the presence of an N atom in the ring  adjacent to the </a:t>
            </a:r>
            <a:r>
              <a:rPr lang="it-IT" dirty="0" err="1"/>
              <a:t>aminoethyl</a:t>
            </a:r>
            <a:r>
              <a:rPr lang="it-IT" dirty="0"/>
              <a:t> </a:t>
            </a:r>
            <a:r>
              <a:rPr lang="it-IT" dirty="0" err="1"/>
              <a:t>sidechain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necessary</a:t>
            </a:r>
            <a:endParaRPr lang="it-IT" dirty="0"/>
          </a:p>
          <a:p>
            <a:pPr>
              <a:lnSpc>
                <a:spcPct val="90000"/>
              </a:lnSpc>
            </a:pPr>
            <a:endParaRPr lang="it-IT" dirty="0"/>
          </a:p>
          <a:p>
            <a:pPr>
              <a:lnSpc>
                <a:spcPct val="90000"/>
              </a:lnSpc>
            </a:pPr>
            <a:r>
              <a:rPr lang="en-US" dirty="0"/>
              <a:t>Substitution at the </a:t>
            </a:r>
            <a:r>
              <a:rPr lang="en-US" dirty="0" err="1"/>
              <a:t>imidazole</a:t>
            </a:r>
            <a:r>
              <a:rPr lang="en-US" dirty="0"/>
              <a:t> ring revealed that H1 </a:t>
            </a:r>
            <a:r>
              <a:rPr lang="en-US" dirty="0" err="1"/>
              <a:t>agonism</a:t>
            </a:r>
            <a:r>
              <a:rPr lang="en-US" dirty="0"/>
              <a:t> can be retained with lower alkyl substitution at the 2- position. Higher alkyl substitution in this position is not tolerated. Thus, the 2-cyclohexylhistamine is completely devoid of H1 activity [10]. Surprisingly, several corresponding 2-arylhistamines (e.g. aryl = phenyl, </a:t>
            </a:r>
            <a:r>
              <a:rPr lang="it-IT" dirty="0"/>
              <a:t>3-pyridyl, 4-pyridyl, 2-thienyl, 3-thienyl) show moderate </a:t>
            </a:r>
            <a:r>
              <a:rPr lang="en-US" dirty="0"/>
              <a:t>H1 agonistic activity. These observations introduced the development of the most potent and selective H1 agonists known thus far. It was found that compounds of a series of 2-(substituted </a:t>
            </a:r>
            <a:r>
              <a:rPr lang="en-US" dirty="0" err="1"/>
              <a:t>phenyl)histamines</a:t>
            </a:r>
            <a:r>
              <a:rPr lang="en-US" dirty="0"/>
              <a:t> showed, depending on their substitution, selective H1 </a:t>
            </a:r>
            <a:r>
              <a:rPr lang="en-US" dirty="0" err="1"/>
              <a:t>agonism</a:t>
            </a:r>
            <a:r>
              <a:rPr lang="en-US" dirty="0"/>
              <a:t>, whereas in some cases antagonism was also observed</a:t>
            </a:r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267E-E676-4F4A-98AA-26EE0869F88D}" type="slidenum">
              <a:rPr lang="it-IT" smtClean="0"/>
              <a:pPr/>
              <a:t>19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267E-E676-4F4A-98AA-26EE0869F88D}" type="slidenum">
              <a:rPr lang="it-IT" smtClean="0"/>
              <a:pPr/>
              <a:t>27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OTC </a:t>
            </a:r>
            <a:r>
              <a:rPr lang="en-US" dirty="0" err="1"/>
              <a:t>coadiuvanti</a:t>
            </a:r>
            <a:r>
              <a:rPr lang="en-US" baseline="0" dirty="0"/>
              <a:t> del </a:t>
            </a:r>
            <a:r>
              <a:rPr lang="en-US" baseline="0" dirty="0" err="1"/>
              <a:t>sonno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267E-E676-4F4A-98AA-26EE0869F88D}" type="slidenum">
              <a:rPr lang="it-IT" smtClean="0"/>
              <a:pPr/>
              <a:t>43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7997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267E-E676-4F4A-98AA-26EE0869F88D}" type="slidenum">
              <a:rPr lang="it-IT" smtClean="0"/>
              <a:pPr/>
              <a:t>55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974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267E-E676-4F4A-98AA-26EE0869F88D}" type="slidenum">
              <a:rPr lang="it-IT" smtClean="0"/>
              <a:pPr/>
              <a:t>58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4593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it-IT" sz="1200" dirty="0"/>
          </a:p>
          <a:p>
            <a:pPr>
              <a:lnSpc>
                <a:spcPct val="80000"/>
              </a:lnSpc>
            </a:pPr>
            <a:endParaRPr lang="it-IT" sz="1200" dirty="0"/>
          </a:p>
          <a:p>
            <a:pPr algn="just">
              <a:lnSpc>
                <a:spcPct val="80000"/>
              </a:lnSpc>
            </a:pPr>
            <a:r>
              <a:rPr lang="it-IT" sz="1200" dirty="0"/>
              <a:t>In </a:t>
            </a:r>
            <a:r>
              <a:rPr lang="it-IT" sz="1200" dirty="0" err="1"/>
              <a:t>this</a:t>
            </a:r>
            <a:r>
              <a:rPr lang="it-IT" sz="1200" dirty="0"/>
              <a:t> </a:t>
            </a:r>
            <a:r>
              <a:rPr lang="en-US" sz="1200" dirty="0"/>
              <a:t>paper, a theoretical three-dimensional model of human histamine H1 receptor (HHR1) was developed on the basis of recently reported high resolution structures of human A2A adenosine receptor, human β2-adrenoceptor and turkey β1-adrenoceptor. Furthermore, three representative H1 receptor antagonists were chosen for docking studies.</a:t>
            </a:r>
          </a:p>
          <a:p>
            <a:pPr algn="just">
              <a:lnSpc>
                <a:spcPct val="80000"/>
              </a:lnSpc>
            </a:pPr>
            <a:r>
              <a:rPr lang="en-US" sz="1200" dirty="0"/>
              <a:t>Subsequently, a qualitative </a:t>
            </a:r>
            <a:r>
              <a:rPr lang="en-US" sz="1200" dirty="0" err="1"/>
              <a:t>pharmacophore</a:t>
            </a:r>
            <a:r>
              <a:rPr lang="en-US" sz="1200" dirty="0"/>
              <a:t> model was developed by </a:t>
            </a:r>
            <a:r>
              <a:rPr lang="en-US" sz="1200" dirty="0" err="1"/>
              <a:t>Hiphop</a:t>
            </a:r>
            <a:r>
              <a:rPr lang="en-US" sz="1200" dirty="0"/>
              <a:t> algorithm based on the docking conformations of these three antagonists. In this </a:t>
            </a:r>
            <a:r>
              <a:rPr lang="en-US" sz="1200" dirty="0" err="1"/>
              <a:t>paper,active</a:t>
            </a:r>
            <a:r>
              <a:rPr lang="en-US" sz="1200" dirty="0"/>
              <a:t> environment, certain key residues, and the corresponding </a:t>
            </a:r>
            <a:r>
              <a:rPr lang="en-US" sz="1200" dirty="0" err="1"/>
              <a:t>pharmacophore</a:t>
            </a:r>
            <a:r>
              <a:rPr lang="en-US" sz="1200" dirty="0"/>
              <a:t> features of H1 receptor were identified by such combinations of receptor-based and </a:t>
            </a:r>
            <a:r>
              <a:rPr lang="en-US" sz="1200" dirty="0" err="1"/>
              <a:t>ligand</a:t>
            </a:r>
            <a:r>
              <a:rPr lang="en-US" sz="1200" dirty="0"/>
              <a:t>-based approaches, which would give sufficient</a:t>
            </a:r>
          </a:p>
          <a:p>
            <a:pPr algn="just">
              <a:lnSpc>
                <a:spcPct val="80000"/>
              </a:lnSpc>
            </a:pPr>
            <a:r>
              <a:rPr lang="en-US" sz="1200" dirty="0"/>
              <a:t>guidance for the rational design of novel antihistamine </a:t>
            </a:r>
            <a:r>
              <a:rPr lang="it-IT" sz="1200" dirty="0" err="1"/>
              <a:t>agents</a:t>
            </a:r>
            <a:r>
              <a:rPr lang="it-IT" sz="1200" dirty="0"/>
              <a:t>.</a:t>
            </a:r>
          </a:p>
          <a:p>
            <a:pPr algn="just">
              <a:lnSpc>
                <a:spcPct val="80000"/>
              </a:lnSpc>
            </a:pPr>
            <a:endParaRPr lang="it-IT" sz="1200" dirty="0"/>
          </a:p>
          <a:p>
            <a:pPr algn="just">
              <a:lnSpc>
                <a:spcPct val="80000"/>
              </a:lnSpc>
            </a:pPr>
            <a:r>
              <a:rPr lang="en-US" sz="1200" dirty="0" err="1"/>
              <a:t>Mepiramina</a:t>
            </a:r>
            <a:r>
              <a:rPr lang="en-US" sz="1200" dirty="0"/>
              <a:t>: the cationic nitrogen on the side chain creates ionic interaction (or so-called salt bridge) with Asp107, which was highlighted as a crucial action for the </a:t>
            </a:r>
            <a:r>
              <a:rPr lang="en-US" sz="1200" dirty="0" err="1"/>
              <a:t>ligand</a:t>
            </a:r>
            <a:r>
              <a:rPr lang="en-US" sz="1200" dirty="0"/>
              <a:t>-receptor binding. Moreover, the two aromatic pyridine and methylbenzene groups are engaged in the </a:t>
            </a:r>
            <a:r>
              <a:rPr lang="en-US" sz="1200" dirty="0" err="1"/>
              <a:t>π</a:t>
            </a:r>
            <a:r>
              <a:rPr lang="en-US" sz="1200" dirty="0"/>
              <a:t>-stacking with Trp428, Tyr431, Phe435, Tyr108, and Phe184</a:t>
            </a:r>
          </a:p>
          <a:p>
            <a:pPr algn="just">
              <a:lnSpc>
                <a:spcPct val="80000"/>
              </a:lnSpc>
            </a:pPr>
            <a:r>
              <a:rPr lang="it-IT" sz="1200" dirty="0"/>
              <a:t>More </a:t>
            </a:r>
            <a:r>
              <a:rPr lang="it-IT" sz="1200" dirty="0" err="1"/>
              <a:t>than</a:t>
            </a:r>
            <a:r>
              <a:rPr lang="it-IT" sz="1200" dirty="0"/>
              <a:t> the </a:t>
            </a:r>
            <a:r>
              <a:rPr lang="en-US" sz="1200" dirty="0"/>
              <a:t>previous ironic interaction on the Asp107 and the hydrophobic interaction, the computational results also discloses</a:t>
            </a:r>
          </a:p>
          <a:p>
            <a:pPr algn="just">
              <a:lnSpc>
                <a:spcPct val="80000"/>
              </a:lnSpc>
            </a:pPr>
            <a:r>
              <a:rPr lang="en-US" sz="1200" dirty="0"/>
              <a:t>that the </a:t>
            </a:r>
            <a:r>
              <a:rPr lang="en-US" sz="1200" dirty="0" err="1"/>
              <a:t>carboxylate</a:t>
            </a:r>
            <a:r>
              <a:rPr lang="en-US" sz="1200" dirty="0"/>
              <a:t> group of </a:t>
            </a:r>
            <a:r>
              <a:rPr lang="en-US" sz="1200" dirty="0" err="1"/>
              <a:t>Levocetirizine</a:t>
            </a:r>
            <a:r>
              <a:rPr lang="en-US" sz="1200" dirty="0"/>
              <a:t> binds to Lys191 through an additional but critical ionic interaction (Fig. 8). This strengthened interaction explains the strong potency of </a:t>
            </a:r>
            <a:r>
              <a:rPr lang="en-US" sz="1200" dirty="0" err="1"/>
              <a:t>Levocetirizine</a:t>
            </a:r>
            <a:r>
              <a:rPr lang="en-US" sz="1200" dirty="0"/>
              <a:t> against H1 receptor.</a:t>
            </a:r>
            <a:endParaRPr lang="it-IT" sz="120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267E-E676-4F4A-98AA-26EE0869F88D}" type="slidenum">
              <a:rPr lang="it-IT" smtClean="0"/>
              <a:pPr/>
              <a:t>62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dirty="0" err="1"/>
              <a:t>C=S</a:t>
            </a:r>
            <a:r>
              <a:rPr lang="it-IT" dirty="0"/>
              <a:t> e forme basiche responsabili della tossicità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267E-E676-4F4A-98AA-26EE0869F88D}" type="slidenum">
              <a:rPr lang="it-IT" smtClean="0"/>
              <a:pPr/>
              <a:t>89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267E-E676-4F4A-98AA-26EE0869F88D}" type="slidenum">
              <a:rPr lang="it-IT" smtClean="0"/>
              <a:pPr/>
              <a:t>105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4803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o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5" name="Segnaposto numero diapositiva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7" name="Segnaposto contenut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19" name="Segnaposto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25" name="Segnaposto tes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8" name="Segnaposto contenut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4" name="Segnaposto piè di pagina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o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9" name="Segnaposto piè di pagina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11" name="Segnaposto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07/10/23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tito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hyperlink" Target="http://upload.wikimedia.org/wikipedia/commons/6/6d/GPCR-Zyklus.pn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9.emf"/><Relationship Id="rId4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6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image" Target="../media/image40.e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7.emf"/><Relationship Id="rId12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39.emf"/><Relationship Id="rId5" Type="http://schemas.openxmlformats.org/officeDocument/2006/relationships/image" Target="../media/image42.png"/><Relationship Id="rId15" Type="http://schemas.openxmlformats.org/officeDocument/2006/relationships/image" Target="../media/image36.emf"/><Relationship Id="rId10" Type="http://schemas.openxmlformats.org/officeDocument/2006/relationships/oleObject" Target="../embeddings/oleObject13.bin"/><Relationship Id="rId4" Type="http://schemas.openxmlformats.org/officeDocument/2006/relationships/image" Target="../media/image41.png"/><Relationship Id="rId9" Type="http://schemas.openxmlformats.org/officeDocument/2006/relationships/image" Target="../media/image38.emf"/><Relationship Id="rId14" Type="http://schemas.openxmlformats.org/officeDocument/2006/relationships/oleObject" Target="../embeddings/oleObject15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4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43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4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6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2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51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3.e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62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64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e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5.emf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67.emf"/><Relationship Id="rId4" Type="http://schemas.openxmlformats.org/officeDocument/2006/relationships/image" Target="../media/image64.emf"/><Relationship Id="rId9" Type="http://schemas.openxmlformats.org/officeDocument/2006/relationships/oleObject" Target="../embeddings/oleObject30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3.e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62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emf"/><Relationship Id="rId13" Type="http://schemas.openxmlformats.org/officeDocument/2006/relationships/image" Target="../media/image73.png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7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9.emf"/><Relationship Id="rId11" Type="http://schemas.openxmlformats.org/officeDocument/2006/relationships/oleObject" Target="../embeddings/oleObject37.bin"/><Relationship Id="rId5" Type="http://schemas.openxmlformats.org/officeDocument/2006/relationships/oleObject" Target="../embeddings/oleObject34.bin"/><Relationship Id="rId10" Type="http://schemas.openxmlformats.org/officeDocument/2006/relationships/image" Target="../media/image71.emf"/><Relationship Id="rId4" Type="http://schemas.openxmlformats.org/officeDocument/2006/relationships/image" Target="../media/image68.emf"/><Relationship Id="rId9" Type="http://schemas.openxmlformats.org/officeDocument/2006/relationships/oleObject" Target="../embeddings/oleObject36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e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77.emf"/><Relationship Id="rId11" Type="http://schemas.openxmlformats.org/officeDocument/2006/relationships/image" Target="../media/image79.emf"/><Relationship Id="rId5" Type="http://schemas.openxmlformats.org/officeDocument/2006/relationships/oleObject" Target="../embeddings/oleObject39.bin"/><Relationship Id="rId10" Type="http://schemas.openxmlformats.org/officeDocument/2006/relationships/oleObject" Target="../embeddings/oleObject41.bin"/><Relationship Id="rId4" Type="http://schemas.openxmlformats.org/officeDocument/2006/relationships/image" Target="../media/image76.emf"/><Relationship Id="rId9" Type="http://schemas.openxmlformats.org/officeDocument/2006/relationships/image" Target="../media/image7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81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80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oleObject" Target="../embeddings/oleObject44.bin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83.emf"/><Relationship Id="rId11" Type="http://schemas.openxmlformats.org/officeDocument/2006/relationships/image" Target="../media/image85.emf"/><Relationship Id="rId5" Type="http://schemas.openxmlformats.org/officeDocument/2006/relationships/oleObject" Target="../embeddings/oleObject45.bin"/><Relationship Id="rId10" Type="http://schemas.openxmlformats.org/officeDocument/2006/relationships/oleObject" Target="../embeddings/oleObject48.bin"/><Relationship Id="rId4" Type="http://schemas.openxmlformats.org/officeDocument/2006/relationships/image" Target="../media/image82.emf"/><Relationship Id="rId9" Type="http://schemas.openxmlformats.org/officeDocument/2006/relationships/image" Target="../media/image84.e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w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8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50.bin"/><Relationship Id="rId5" Type="http://schemas.openxmlformats.org/officeDocument/2006/relationships/image" Target="../media/image88.emf"/><Relationship Id="rId4" Type="http://schemas.openxmlformats.org/officeDocument/2006/relationships/oleObject" Target="../embeddings/oleObject49.bin"/><Relationship Id="rId9" Type="http://schemas.openxmlformats.org/officeDocument/2006/relationships/image" Target="../media/image90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92.e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91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emf"/><Relationship Id="rId3" Type="http://schemas.openxmlformats.org/officeDocument/2006/relationships/oleObject" Target="../embeddings/oleObject54.bin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94.e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93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emf"/><Relationship Id="rId13" Type="http://schemas.openxmlformats.org/officeDocument/2006/relationships/oleObject" Target="../embeddings/oleObject62.bin"/><Relationship Id="rId3" Type="http://schemas.openxmlformats.org/officeDocument/2006/relationships/oleObject" Target="../embeddings/oleObject57.bin"/><Relationship Id="rId7" Type="http://schemas.openxmlformats.org/officeDocument/2006/relationships/oleObject" Target="../embeddings/oleObject59.bin"/><Relationship Id="rId12" Type="http://schemas.openxmlformats.org/officeDocument/2006/relationships/image" Target="../media/image10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01.emf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8.bin"/><Relationship Id="rId15" Type="http://schemas.openxmlformats.org/officeDocument/2006/relationships/image" Target="../media/image73.png"/><Relationship Id="rId10" Type="http://schemas.openxmlformats.org/officeDocument/2006/relationships/image" Target="../media/image103.emf"/><Relationship Id="rId4" Type="http://schemas.openxmlformats.org/officeDocument/2006/relationships/image" Target="../media/image100.emf"/><Relationship Id="rId9" Type="http://schemas.openxmlformats.org/officeDocument/2006/relationships/oleObject" Target="../embeddings/oleObject60.bin"/><Relationship Id="rId14" Type="http://schemas.openxmlformats.org/officeDocument/2006/relationships/image" Target="../media/image105.e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wmf"/><Relationship Id="rId3" Type="http://schemas.openxmlformats.org/officeDocument/2006/relationships/oleObject" Target="../embeddings/oleObject63.bin"/><Relationship Id="rId7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07.wmf"/><Relationship Id="rId5" Type="http://schemas.openxmlformats.org/officeDocument/2006/relationships/oleObject" Target="../embeddings/oleObject64.bin"/><Relationship Id="rId4" Type="http://schemas.openxmlformats.org/officeDocument/2006/relationships/image" Target="../media/image106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emf"/><Relationship Id="rId3" Type="http://schemas.openxmlformats.org/officeDocument/2006/relationships/oleObject" Target="../embeddings/oleObject66.bin"/><Relationship Id="rId7" Type="http://schemas.openxmlformats.org/officeDocument/2006/relationships/oleObject" Target="../embeddings/oleObject6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09.emf"/><Relationship Id="rId5" Type="http://schemas.openxmlformats.org/officeDocument/2006/relationships/oleObject" Target="../embeddings/oleObject67.bin"/><Relationship Id="rId10" Type="http://schemas.openxmlformats.org/officeDocument/2006/relationships/image" Target="../media/image111.emf"/><Relationship Id="rId4" Type="http://schemas.openxmlformats.org/officeDocument/2006/relationships/image" Target="../media/image106.emf"/><Relationship Id="rId9" Type="http://schemas.openxmlformats.org/officeDocument/2006/relationships/oleObject" Target="../embeddings/oleObject69.bin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wm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7" Type="http://schemas.openxmlformats.org/officeDocument/2006/relationships/image" Target="../media/image7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4.e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113.e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emf"/><Relationship Id="rId7" Type="http://schemas.openxmlformats.org/officeDocument/2006/relationships/image" Target="../media/image11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8.emf"/><Relationship Id="rId5" Type="http://schemas.openxmlformats.org/officeDocument/2006/relationships/image" Target="../media/image117.emf"/><Relationship Id="rId4" Type="http://schemas.openxmlformats.org/officeDocument/2006/relationships/image" Target="../media/image116.emf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4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emf"/><Relationship Id="rId3" Type="http://schemas.openxmlformats.org/officeDocument/2006/relationships/oleObject" Target="../embeddings/oleObject72.bin"/><Relationship Id="rId7" Type="http://schemas.openxmlformats.org/officeDocument/2006/relationships/oleObject" Target="../embeddings/oleObject7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4.emf"/><Relationship Id="rId5" Type="http://schemas.openxmlformats.org/officeDocument/2006/relationships/oleObject" Target="../embeddings/oleObject73.bin"/><Relationship Id="rId10" Type="http://schemas.openxmlformats.org/officeDocument/2006/relationships/image" Target="../media/image126.emf"/><Relationship Id="rId4" Type="http://schemas.openxmlformats.org/officeDocument/2006/relationships/image" Target="../media/image113.emf"/><Relationship Id="rId9" Type="http://schemas.openxmlformats.org/officeDocument/2006/relationships/oleObject" Target="../embeddings/oleObject75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6.bin"/><Relationship Id="rId7" Type="http://schemas.openxmlformats.org/officeDocument/2006/relationships/image" Target="../media/image7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28.emf"/><Relationship Id="rId5" Type="http://schemas.openxmlformats.org/officeDocument/2006/relationships/oleObject" Target="../embeddings/oleObject77.bin"/><Relationship Id="rId4" Type="http://schemas.openxmlformats.org/officeDocument/2006/relationships/image" Target="../media/image127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8.bin"/><Relationship Id="rId7" Type="http://schemas.openxmlformats.org/officeDocument/2006/relationships/image" Target="../media/image7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30.e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129.em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3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31.emf"/><Relationship Id="rId5" Type="http://schemas.openxmlformats.org/officeDocument/2006/relationships/oleObject" Target="../embeddings/oleObject80.bin"/><Relationship Id="rId4" Type="http://schemas.openxmlformats.org/officeDocument/2006/relationships/image" Target="../media/image132.png"/><Relationship Id="rId9" Type="http://schemas.openxmlformats.org/officeDocument/2006/relationships/image" Target="../media/image128.emf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emf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3" Type="http://schemas.openxmlformats.org/officeDocument/2006/relationships/oleObject" Target="../embeddings/oleObject82.bin"/><Relationship Id="rId7" Type="http://schemas.openxmlformats.org/officeDocument/2006/relationships/oleObject" Target="../embeddings/oleObject8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52.emf"/><Relationship Id="rId5" Type="http://schemas.openxmlformats.org/officeDocument/2006/relationships/oleObject" Target="../embeddings/oleObject83.bin"/><Relationship Id="rId10" Type="http://schemas.openxmlformats.org/officeDocument/2006/relationships/image" Target="../media/image135.emf"/><Relationship Id="rId4" Type="http://schemas.openxmlformats.org/officeDocument/2006/relationships/image" Target="../media/image51.emf"/><Relationship Id="rId9" Type="http://schemas.openxmlformats.org/officeDocument/2006/relationships/oleObject" Target="../embeddings/oleObject85.bin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emf"/><Relationship Id="rId3" Type="http://schemas.openxmlformats.org/officeDocument/2006/relationships/oleObject" Target="../embeddings/oleObject86.bin"/><Relationship Id="rId7" Type="http://schemas.openxmlformats.org/officeDocument/2006/relationships/oleObject" Target="../embeddings/oleObject8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52.emf"/><Relationship Id="rId5" Type="http://schemas.openxmlformats.org/officeDocument/2006/relationships/oleObject" Target="../embeddings/oleObject87.bin"/><Relationship Id="rId10" Type="http://schemas.openxmlformats.org/officeDocument/2006/relationships/image" Target="../media/image137.emf"/><Relationship Id="rId4" Type="http://schemas.openxmlformats.org/officeDocument/2006/relationships/image" Target="../media/image51.emf"/><Relationship Id="rId9" Type="http://schemas.openxmlformats.org/officeDocument/2006/relationships/oleObject" Target="../embeddings/oleObject89.bin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14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91.bin"/><Relationship Id="rId5" Type="http://schemas.openxmlformats.org/officeDocument/2006/relationships/image" Target="../media/image139.emf"/><Relationship Id="rId4" Type="http://schemas.openxmlformats.org/officeDocument/2006/relationships/oleObject" Target="../embeddings/oleObject90.bin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148.emf"/><Relationship Id="rId4" Type="http://schemas.openxmlformats.org/officeDocument/2006/relationships/oleObject" Target="../embeddings/oleObject92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b/bf/Misoprostol.svg" TargetMode="External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3.pn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15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7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0.png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4.emf"/><Relationship Id="rId3" Type="http://schemas.openxmlformats.org/officeDocument/2006/relationships/oleObject" Target="../embeddings/oleObject93.bin"/><Relationship Id="rId7" Type="http://schemas.openxmlformats.org/officeDocument/2006/relationships/oleObject" Target="../embeddings/oleObject95.bin"/><Relationship Id="rId12" Type="http://schemas.openxmlformats.org/officeDocument/2006/relationships/image" Target="../media/image2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63.e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94.bin"/><Relationship Id="rId10" Type="http://schemas.openxmlformats.org/officeDocument/2006/relationships/image" Target="../media/image165.emf"/><Relationship Id="rId4" Type="http://schemas.openxmlformats.org/officeDocument/2006/relationships/image" Target="../media/image162.emf"/><Relationship Id="rId9" Type="http://schemas.openxmlformats.org/officeDocument/2006/relationships/oleObject" Target="../embeddings/oleObject96.bin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7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6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98.bin"/><Relationship Id="rId5" Type="http://schemas.openxmlformats.org/officeDocument/2006/relationships/image" Target="../media/image165.emf"/><Relationship Id="rId4" Type="http://schemas.openxmlformats.org/officeDocument/2006/relationships/oleObject" Target="../embeddings/oleObject97.bin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1.emf"/><Relationship Id="rId3" Type="http://schemas.openxmlformats.org/officeDocument/2006/relationships/oleObject" Target="../embeddings/oleObject99.bin"/><Relationship Id="rId7" Type="http://schemas.openxmlformats.org/officeDocument/2006/relationships/oleObject" Target="../embeddings/oleObject10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70.emf"/><Relationship Id="rId5" Type="http://schemas.openxmlformats.org/officeDocument/2006/relationships/oleObject" Target="../embeddings/oleObject100.bin"/><Relationship Id="rId10" Type="http://schemas.openxmlformats.org/officeDocument/2006/relationships/image" Target="../media/image172.emf"/><Relationship Id="rId4" Type="http://schemas.openxmlformats.org/officeDocument/2006/relationships/image" Target="../media/image162.emf"/><Relationship Id="rId9" Type="http://schemas.openxmlformats.org/officeDocument/2006/relationships/oleObject" Target="../embeddings/oleObject102.bin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173.emf"/></Relationships>
</file>

<file path=ppt/slides/_rels/slide9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6.emf"/><Relationship Id="rId3" Type="http://schemas.openxmlformats.org/officeDocument/2006/relationships/oleObject" Target="../embeddings/oleObject104.bin"/><Relationship Id="rId7" Type="http://schemas.openxmlformats.org/officeDocument/2006/relationships/oleObject" Target="../embeddings/oleObject10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175.emf"/><Relationship Id="rId5" Type="http://schemas.openxmlformats.org/officeDocument/2006/relationships/oleObject" Target="../embeddings/oleObject105.bin"/><Relationship Id="rId4" Type="http://schemas.openxmlformats.org/officeDocument/2006/relationships/image" Target="../media/image174.emf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emf"/><Relationship Id="rId2" Type="http://schemas.openxmlformats.org/officeDocument/2006/relationships/image" Target="../media/image177.emf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emf"/><Relationship Id="rId2" Type="http://schemas.openxmlformats.org/officeDocument/2006/relationships/image" Target="../media/image179.emf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emf"/><Relationship Id="rId3" Type="http://schemas.openxmlformats.org/officeDocument/2006/relationships/oleObject" Target="../embeddings/oleObject107.bin"/><Relationship Id="rId7" Type="http://schemas.openxmlformats.org/officeDocument/2006/relationships/oleObject" Target="../embeddings/oleObject10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183.emf"/><Relationship Id="rId5" Type="http://schemas.openxmlformats.org/officeDocument/2006/relationships/oleObject" Target="../embeddings/oleObject108.bin"/><Relationship Id="rId10" Type="http://schemas.openxmlformats.org/officeDocument/2006/relationships/image" Target="../media/image185.emf"/><Relationship Id="rId4" Type="http://schemas.openxmlformats.org/officeDocument/2006/relationships/image" Target="../media/image182.emf"/><Relationship Id="rId9" Type="http://schemas.openxmlformats.org/officeDocument/2006/relationships/oleObject" Target="../embeddings/oleObject110.bin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86.emf"/><Relationship Id="rId5" Type="http://schemas.openxmlformats.org/officeDocument/2006/relationships/oleObject" Target="../embeddings/oleObject112.bin"/><Relationship Id="rId4" Type="http://schemas.openxmlformats.org/officeDocument/2006/relationships/image" Target="../media/image185.emf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89.png"/><Relationship Id="rId5" Type="http://schemas.openxmlformats.org/officeDocument/2006/relationships/image" Target="../media/image188.png"/><Relationship Id="rId4" Type="http://schemas.openxmlformats.org/officeDocument/2006/relationships/image" Target="../media/image185.emf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emf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4.png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emf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png"/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emf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3.png"/><Relationship Id="rId3" Type="http://schemas.openxmlformats.org/officeDocument/2006/relationships/oleObject" Target="../embeddings/oleObject114.bin"/><Relationship Id="rId7" Type="http://schemas.openxmlformats.org/officeDocument/2006/relationships/hyperlink" Target="http://upload.wikimedia.org/wikipedia/commons/2/20/Domperidone_structure.png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202.emf"/><Relationship Id="rId5" Type="http://schemas.openxmlformats.org/officeDocument/2006/relationships/oleObject" Target="../embeddings/oleObject115.bin"/><Relationship Id="rId4" Type="http://schemas.openxmlformats.org/officeDocument/2006/relationships/image" Target="../media/image20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51520" y="5805264"/>
            <a:ext cx="8458200" cy="735829"/>
          </a:xfrm>
        </p:spPr>
        <p:txBody>
          <a:bodyPr/>
          <a:lstStyle/>
          <a:p>
            <a:r>
              <a:rPr lang="it-IT" dirty="0"/>
              <a:t>ANTISTAMINICI</a:t>
            </a:r>
            <a:endParaRPr lang="en-US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484784"/>
            <a:ext cx="4008461" cy="30438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1484784"/>
            <a:ext cx="3024336" cy="306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42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istamina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2708920"/>
            <a:ext cx="8424936" cy="365923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it-IT" sz="3000" dirty="0"/>
              <a:t>L'Istamina è un'ammina biogena molto diffusa nell'organismo ed è contenuta nei mastociti dove viene sintetizzata e conservata. </a:t>
            </a:r>
          </a:p>
          <a:p>
            <a:pPr algn="just"/>
            <a:r>
              <a:rPr lang="it-IT" sz="3000" dirty="0"/>
              <a:t>La sua concentrazione è particolarmente elevata (circa 1mg/100 g di tessuto) nella mucosa intestinale, nella cute e nei polmoni.</a:t>
            </a:r>
          </a:p>
          <a:p>
            <a:pPr algn="just"/>
            <a:r>
              <a:rPr lang="it-IT" sz="3000" dirty="0"/>
              <a:t>E' definita un ormone locale o </a:t>
            </a:r>
            <a:r>
              <a:rPr lang="it-IT" sz="3000" dirty="0" err="1"/>
              <a:t>autacoide</a:t>
            </a:r>
            <a:r>
              <a:rPr lang="it-IT" sz="3000" dirty="0"/>
              <a:t>.</a:t>
            </a:r>
          </a:p>
          <a:p>
            <a:pPr algn="just"/>
            <a:r>
              <a:rPr lang="it-IT" sz="3000" dirty="0"/>
              <a:t>Principalmente nota per il suo intervento nei fenomeni dell'allergia e dell'anafilassi</a:t>
            </a:r>
          </a:p>
          <a:p>
            <a:endParaRPr lang="it-IT" dirty="0"/>
          </a:p>
        </p:txBody>
      </p:sp>
      <p:pic>
        <p:nvPicPr>
          <p:cNvPr id="5" name="Segnaposto contenuto 3" descr="2503.gi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595"/>
          <a:stretch/>
        </p:blipFill>
        <p:spPr>
          <a:xfrm>
            <a:off x="2184623" y="1196752"/>
            <a:ext cx="4619625" cy="140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194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Principali Effetti dell’istamina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95936" y="1196752"/>
            <a:ext cx="4995664" cy="540060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it-IT" dirty="0"/>
              <a:t>contrazione della muscolatura liscia (bronchi, stomaco, intestino)</a:t>
            </a:r>
          </a:p>
          <a:p>
            <a:pPr algn="just"/>
            <a:r>
              <a:rPr lang="it-IT" dirty="0"/>
              <a:t>aumento della permeabilità vascolare</a:t>
            </a:r>
          </a:p>
          <a:p>
            <a:pPr algn="just"/>
            <a:r>
              <a:rPr lang="it-IT" dirty="0"/>
              <a:t>diminuzione della pressione</a:t>
            </a:r>
          </a:p>
          <a:p>
            <a:pPr algn="just"/>
            <a:r>
              <a:rPr lang="it-IT" dirty="0"/>
              <a:t>capacità di stimolare i battiti del cuore</a:t>
            </a:r>
          </a:p>
          <a:p>
            <a:pPr algn="just"/>
            <a:r>
              <a:rPr lang="it-IT" dirty="0"/>
              <a:t>aumento della secrezione di succo gastrico</a:t>
            </a:r>
          </a:p>
          <a:p>
            <a:pPr marL="0" indent="0" algn="just">
              <a:buNone/>
            </a:pPr>
            <a:r>
              <a:rPr lang="it-IT" dirty="0"/>
              <a:t>Ha un ruolo sia come mediatore dell’infiammazione che come neurotrasmettitore.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87" y="1196752"/>
            <a:ext cx="3616324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88" y="2979515"/>
            <a:ext cx="3616324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86" y="4533678"/>
            <a:ext cx="3616325" cy="223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Parentesi graffa aperta 9"/>
          <p:cNvSpPr/>
          <p:nvPr/>
        </p:nvSpPr>
        <p:spPr>
          <a:xfrm>
            <a:off x="3779912" y="1340768"/>
            <a:ext cx="360040" cy="3096344"/>
          </a:xfrm>
          <a:prstGeom prst="leftBrace">
            <a:avLst>
              <a:gd name="adj1" fmla="val 8333"/>
              <a:gd name="adj2" fmla="val 1552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asellaDiTesto 10"/>
          <p:cNvSpPr txBox="1"/>
          <p:nvPr/>
        </p:nvSpPr>
        <p:spPr>
          <a:xfrm>
            <a:off x="2699791" y="1676103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b="1" dirty="0">
                <a:solidFill>
                  <a:schemeClr val="accent1"/>
                </a:solidFill>
              </a:rPr>
              <a:t>INFIAMMAZIONEALLERGIA</a:t>
            </a:r>
            <a:endParaRPr lang="en-US" sz="1000" b="1" dirty="0">
              <a:solidFill>
                <a:schemeClr val="accent1"/>
              </a:solidFill>
            </a:endParaRPr>
          </a:p>
        </p:txBody>
      </p:sp>
      <p:sp>
        <p:nvSpPr>
          <p:cNvPr id="12" name="Freccia in su 11"/>
          <p:cNvSpPr/>
          <p:nvPr/>
        </p:nvSpPr>
        <p:spPr>
          <a:xfrm rot="18107887">
            <a:off x="3653897" y="4353658"/>
            <a:ext cx="252028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ccia in su 12"/>
          <p:cNvSpPr/>
          <p:nvPr/>
        </p:nvSpPr>
        <p:spPr>
          <a:xfrm rot="16200000">
            <a:off x="3614517" y="6147302"/>
            <a:ext cx="252028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489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Biosintesi e metabolismo istamina</a:t>
            </a:r>
            <a:endParaRPr lang="en-US" dirty="0"/>
          </a:p>
        </p:txBody>
      </p:sp>
      <p:sp>
        <p:nvSpPr>
          <p:cNvPr id="4" name="Rettangolo 3"/>
          <p:cNvSpPr/>
          <p:nvPr/>
        </p:nvSpPr>
        <p:spPr>
          <a:xfrm>
            <a:off x="1285875" y="4211638"/>
            <a:ext cx="1928813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L-</a:t>
            </a:r>
            <a:r>
              <a:rPr lang="en-US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istidina</a:t>
            </a:r>
            <a:r>
              <a:rPr lang="en-US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en-US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decarbossilasi</a:t>
            </a:r>
            <a:endParaRPr lang="it-IT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7866181"/>
              </p:ext>
            </p:extLst>
          </p:nvPr>
        </p:nvGraphicFramePr>
        <p:xfrm>
          <a:off x="6889750" y="1211263"/>
          <a:ext cx="1936750" cy="102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6" name="CS ChemDraw Drawing" r:id="rId3" imgW="1295400" imgH="685800" progId="">
                  <p:embed/>
                </p:oleObj>
              </mc:Choice>
              <mc:Fallback>
                <p:oleObj name="CS ChemDraw Drawing" r:id="rId3" imgW="1295400" imgH="685800" progId="">
                  <p:embed/>
                  <p:pic>
                    <p:nvPicPr>
                      <p:cNvPr id="0" name="Picture 5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9750" y="1211263"/>
                        <a:ext cx="1936750" cy="1020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2691628"/>
              </p:ext>
            </p:extLst>
          </p:nvPr>
        </p:nvGraphicFramePr>
        <p:xfrm>
          <a:off x="215900" y="3140075"/>
          <a:ext cx="178435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7" name="CS ChemDraw Drawing" r:id="rId5" imgW="1193800" imgH="508000" progId="">
                  <p:embed/>
                </p:oleObj>
              </mc:Choice>
              <mc:Fallback>
                <p:oleObj name="CS ChemDraw Drawing" r:id="rId5" imgW="1193800" imgH="508000" progId="">
                  <p:embed/>
                  <p:pic>
                    <p:nvPicPr>
                      <p:cNvPr id="0" name="Picture 50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900" y="3140075"/>
                        <a:ext cx="1784350" cy="74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2254230"/>
              </p:ext>
            </p:extLst>
          </p:nvPr>
        </p:nvGraphicFramePr>
        <p:xfrm>
          <a:off x="2928938" y="3140075"/>
          <a:ext cx="1785937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8" name="CS ChemDraw Drawing" r:id="rId7" imgW="1193800" imgH="508000" progId="">
                  <p:embed/>
                </p:oleObj>
              </mc:Choice>
              <mc:Fallback>
                <p:oleObj name="CS ChemDraw Drawing" r:id="rId7" imgW="1193800" imgH="508000" progId="">
                  <p:embed/>
                  <p:pic>
                    <p:nvPicPr>
                      <p:cNvPr id="0" name="Picture 50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38" y="3140075"/>
                        <a:ext cx="1785937" cy="74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373914"/>
              </p:ext>
            </p:extLst>
          </p:nvPr>
        </p:nvGraphicFramePr>
        <p:xfrm>
          <a:off x="4143375" y="1211263"/>
          <a:ext cx="2011363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9" name="CS ChemDraw Drawing" r:id="rId9" imgW="1346200" imgH="711200" progId="">
                  <p:embed/>
                </p:oleObj>
              </mc:Choice>
              <mc:Fallback>
                <p:oleObj name="CS ChemDraw Drawing" r:id="rId9" imgW="1346200" imgH="711200" progId="">
                  <p:embed/>
                  <p:pic>
                    <p:nvPicPr>
                      <p:cNvPr id="0" name="Picture 5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75" y="1211263"/>
                        <a:ext cx="2011363" cy="1044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1693384"/>
              </p:ext>
            </p:extLst>
          </p:nvPr>
        </p:nvGraphicFramePr>
        <p:xfrm>
          <a:off x="4294188" y="4783138"/>
          <a:ext cx="1709737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0" name="CS ChemDraw Drawing" r:id="rId11" imgW="1143000" imgH="495300" progId="">
                  <p:embed/>
                </p:oleObj>
              </mc:Choice>
              <mc:Fallback>
                <p:oleObj name="CS ChemDraw Drawing" r:id="rId11" imgW="1143000" imgH="495300" progId="">
                  <p:embed/>
                  <p:pic>
                    <p:nvPicPr>
                      <p:cNvPr id="0" name="Picture 5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4783138"/>
                        <a:ext cx="1709737" cy="725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9030929"/>
              </p:ext>
            </p:extLst>
          </p:nvPr>
        </p:nvGraphicFramePr>
        <p:xfrm>
          <a:off x="6713538" y="4640263"/>
          <a:ext cx="2290762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1" name="CS ChemDraw Drawing" r:id="rId13" imgW="1549400" imgH="685800" progId="">
                  <p:embed/>
                </p:oleObj>
              </mc:Choice>
              <mc:Fallback>
                <p:oleObj name="CS ChemDraw Drawing" r:id="rId13" imgW="1549400" imgH="685800" progId="">
                  <p:embed/>
                  <p:pic>
                    <p:nvPicPr>
                      <p:cNvPr id="0" name="Picture 5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3538" y="4640263"/>
                        <a:ext cx="2290762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Freccia in giù 10"/>
          <p:cNvSpPr/>
          <p:nvPr/>
        </p:nvSpPr>
        <p:spPr>
          <a:xfrm rot="16200000">
            <a:off x="2250281" y="3247232"/>
            <a:ext cx="428625" cy="500062"/>
          </a:xfrm>
          <a:prstGeom prst="down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2"/>
              </a:solidFill>
            </a:endParaRPr>
          </a:p>
        </p:txBody>
      </p:sp>
      <p:sp>
        <p:nvSpPr>
          <p:cNvPr id="12" name="Freccia curva 11"/>
          <p:cNvSpPr/>
          <p:nvPr/>
        </p:nvSpPr>
        <p:spPr>
          <a:xfrm>
            <a:off x="3143240" y="1496785"/>
            <a:ext cx="928694" cy="1260000"/>
          </a:xfrm>
          <a:prstGeom prst="bentArrow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2"/>
              </a:solidFill>
            </a:endParaRPr>
          </a:p>
        </p:txBody>
      </p:sp>
      <p:sp>
        <p:nvSpPr>
          <p:cNvPr id="13" name="Freccia curva 12"/>
          <p:cNvSpPr/>
          <p:nvPr/>
        </p:nvSpPr>
        <p:spPr>
          <a:xfrm rot="10800000" flipH="1">
            <a:off x="3071803" y="4094436"/>
            <a:ext cx="928694" cy="1260000"/>
          </a:xfrm>
          <a:prstGeom prst="bentArrow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2"/>
              </a:solidFill>
            </a:endParaRPr>
          </a:p>
        </p:txBody>
      </p:sp>
      <p:sp>
        <p:nvSpPr>
          <p:cNvPr id="14" name="Freccia in giù 13"/>
          <p:cNvSpPr/>
          <p:nvPr/>
        </p:nvSpPr>
        <p:spPr>
          <a:xfrm rot="16200000">
            <a:off x="6250793" y="1389628"/>
            <a:ext cx="428628" cy="500066"/>
          </a:xfrm>
          <a:prstGeom prst="downArrow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2"/>
              </a:solidFill>
            </a:endParaRPr>
          </a:p>
        </p:txBody>
      </p:sp>
      <p:sp>
        <p:nvSpPr>
          <p:cNvPr id="15" name="Freccia in giù 14"/>
          <p:cNvSpPr/>
          <p:nvPr/>
        </p:nvSpPr>
        <p:spPr>
          <a:xfrm rot="16200000">
            <a:off x="6250793" y="5032967"/>
            <a:ext cx="428628" cy="500066"/>
          </a:xfrm>
          <a:prstGeom prst="downArrow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2"/>
              </a:solidFill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2428875" y="5783263"/>
            <a:ext cx="228600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Diammino</a:t>
            </a:r>
            <a:r>
              <a:rPr lang="en-US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en-US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ossidasi</a:t>
            </a:r>
            <a:endParaRPr lang="it-IT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7" name="Rettangolo 16"/>
          <p:cNvSpPr/>
          <p:nvPr/>
        </p:nvSpPr>
        <p:spPr>
          <a:xfrm>
            <a:off x="6000750" y="1055688"/>
            <a:ext cx="928688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MAO-B</a:t>
            </a:r>
            <a:endParaRPr lang="it-IT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Rettangolo 17"/>
          <p:cNvSpPr/>
          <p:nvPr/>
        </p:nvSpPr>
        <p:spPr>
          <a:xfrm>
            <a:off x="4256088" y="2354263"/>
            <a:ext cx="1785937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/>
                </a:solidFill>
                <a:latin typeface="+mn-lt"/>
              </a:rPr>
              <a:t>N-</a:t>
            </a:r>
            <a:r>
              <a:rPr lang="en-US" b="1" dirty="0" err="1">
                <a:solidFill>
                  <a:schemeClr val="tx2"/>
                </a:solidFill>
                <a:latin typeface="+mn-lt"/>
              </a:rPr>
              <a:t>metilistamina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9" name="Rettangolo 18"/>
          <p:cNvSpPr/>
          <p:nvPr/>
        </p:nvSpPr>
        <p:spPr>
          <a:xfrm>
            <a:off x="4256088" y="5711825"/>
            <a:ext cx="178593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dirty="0" err="1">
                <a:solidFill>
                  <a:schemeClr val="tx2"/>
                </a:solidFill>
                <a:latin typeface="+mn-lt"/>
              </a:rPr>
              <a:t>Acido</a:t>
            </a:r>
            <a:r>
              <a:rPr lang="en-US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en-US" b="1" dirty="0" err="1">
                <a:solidFill>
                  <a:schemeClr val="tx2"/>
                </a:solidFill>
                <a:latin typeface="+mn-lt"/>
              </a:rPr>
              <a:t>imidazolacetico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0" name="Rettangolo 19"/>
          <p:cNvSpPr/>
          <p:nvPr/>
        </p:nvSpPr>
        <p:spPr>
          <a:xfrm>
            <a:off x="6715125" y="5854700"/>
            <a:ext cx="2286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dirty="0" err="1">
                <a:solidFill>
                  <a:schemeClr val="tx2"/>
                </a:solidFill>
                <a:latin typeface="+mn-lt"/>
              </a:rPr>
              <a:t>Acido</a:t>
            </a:r>
            <a:r>
              <a:rPr lang="en-US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en-US" b="1" dirty="0" err="1">
                <a:solidFill>
                  <a:schemeClr val="tx2"/>
                </a:solidFill>
                <a:latin typeface="+mn-lt"/>
              </a:rPr>
              <a:t>imidazolacetico</a:t>
            </a:r>
            <a:r>
              <a:rPr lang="en-US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en-US" b="1" dirty="0" err="1">
                <a:solidFill>
                  <a:schemeClr val="tx2"/>
                </a:solidFill>
                <a:latin typeface="+mn-lt"/>
              </a:rPr>
              <a:t>riboside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1928813" y="1068388"/>
            <a:ext cx="228600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N-</a:t>
            </a:r>
            <a:r>
              <a:rPr lang="en-US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metiltranferasi</a:t>
            </a:r>
            <a:endParaRPr lang="it-IT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2" name="Rettangolo 21"/>
          <p:cNvSpPr/>
          <p:nvPr/>
        </p:nvSpPr>
        <p:spPr>
          <a:xfrm>
            <a:off x="6045200" y="4711700"/>
            <a:ext cx="839788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libri"/>
              </a:rPr>
              <a:t>ribosio</a:t>
            </a:r>
            <a:endParaRPr lang="it-IT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3" name="Rettangolo arrotondato 22"/>
          <p:cNvSpPr/>
          <p:nvPr/>
        </p:nvSpPr>
        <p:spPr>
          <a:xfrm>
            <a:off x="2786063" y="2782888"/>
            <a:ext cx="2143125" cy="1285875"/>
          </a:xfrm>
          <a:prstGeom prst="roundRect">
            <a:avLst/>
          </a:prstGeom>
          <a:noFill/>
          <a:ln w="28575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2"/>
              </a:solidFill>
            </a:endParaRPr>
          </a:p>
        </p:txBody>
      </p:sp>
      <p:sp>
        <p:nvSpPr>
          <p:cNvPr id="24" name="Rettangolo 23"/>
          <p:cNvSpPr/>
          <p:nvPr/>
        </p:nvSpPr>
        <p:spPr>
          <a:xfrm>
            <a:off x="6965950" y="2568575"/>
            <a:ext cx="1785938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dirty="0" err="1">
                <a:solidFill>
                  <a:schemeClr val="tx2"/>
                </a:solidFill>
                <a:latin typeface="+mn-lt"/>
              </a:rPr>
              <a:t>Acido</a:t>
            </a:r>
            <a:r>
              <a:rPr lang="en-US" b="1" dirty="0">
                <a:solidFill>
                  <a:schemeClr val="tx2"/>
                </a:solidFill>
                <a:latin typeface="+mn-lt"/>
              </a:rPr>
              <a:t> N-</a:t>
            </a:r>
            <a:r>
              <a:rPr lang="en-US" b="1" dirty="0" err="1">
                <a:solidFill>
                  <a:schemeClr val="tx2"/>
                </a:solidFill>
                <a:latin typeface="+mn-lt"/>
              </a:rPr>
              <a:t>metil</a:t>
            </a:r>
            <a:r>
              <a:rPr lang="en-US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en-US" b="1" dirty="0" err="1">
                <a:solidFill>
                  <a:schemeClr val="tx2"/>
                </a:solidFill>
                <a:latin typeface="+mn-lt"/>
              </a:rPr>
              <a:t>imidazolacetico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5" name="Rettangolo 24"/>
          <p:cNvSpPr/>
          <p:nvPr/>
        </p:nvSpPr>
        <p:spPr>
          <a:xfrm>
            <a:off x="3646474" y="2919254"/>
            <a:ext cx="1106498" cy="369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 err="1">
                <a:solidFill>
                  <a:schemeClr val="tx2"/>
                </a:solidFill>
                <a:latin typeface="+mn-lt"/>
              </a:rPr>
              <a:t>istamina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6" name="Rettangolo 25"/>
          <p:cNvSpPr/>
          <p:nvPr/>
        </p:nvSpPr>
        <p:spPr>
          <a:xfrm>
            <a:off x="657190" y="3909492"/>
            <a:ext cx="1106498" cy="369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 err="1">
                <a:solidFill>
                  <a:schemeClr val="tx2"/>
                </a:solidFill>
                <a:latin typeface="+mn-lt"/>
              </a:rPr>
              <a:t>istidina</a:t>
            </a:r>
            <a:endParaRPr lang="it-IT" b="1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6446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Rilascio dell’istamina</a:t>
            </a:r>
            <a:endParaRPr lang="en-US" dirty="0"/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1219200"/>
            <a:ext cx="3818479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706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n external file that holds a picture, illustration, etc., usually as some form of binary object. The name of referred object is ch15f3b.jpg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286000"/>
            <a:ext cx="2693988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An external file that holds a picture, illustration, etc., usually as some form of binary object. The name of referred object is ch15f3a.jpg.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857250"/>
            <a:ext cx="2317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sellaDiTesto 9"/>
          <p:cNvSpPr txBox="1">
            <a:spLocks noChangeArrowheads="1"/>
          </p:cNvSpPr>
          <p:nvPr/>
        </p:nvSpPr>
        <p:spPr bwMode="auto">
          <a:xfrm>
            <a:off x="71438" y="37198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600" b="1" dirty="0">
                <a:solidFill>
                  <a:srgbClr val="800000"/>
                </a:solidFill>
                <a:latin typeface="Calibri" charset="0"/>
              </a:rPr>
              <a:t>Recettori dell’istamina</a:t>
            </a:r>
          </a:p>
        </p:txBody>
      </p:sp>
      <p:pic>
        <p:nvPicPr>
          <p:cNvPr id="8" name="Picture 11" descr="File:GPCR-Zyklus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5" y="714375"/>
            <a:ext cx="4786313" cy="337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tangolo 8"/>
          <p:cNvSpPr/>
          <p:nvPr/>
        </p:nvSpPr>
        <p:spPr>
          <a:xfrm>
            <a:off x="4143375" y="4214813"/>
            <a:ext cx="4357688" cy="2016125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ts val="1800"/>
              </a:spcBef>
            </a:pPr>
            <a:r>
              <a:rPr lang="en-US" sz="2000" b="1">
                <a:latin typeface="Calibri" charset="0"/>
              </a:rPr>
              <a:t>Meccanismi specifici</a:t>
            </a:r>
          </a:p>
          <a:p>
            <a:pPr>
              <a:spcBef>
                <a:spcPts val="1800"/>
              </a:spcBef>
            </a:pPr>
            <a:r>
              <a:rPr lang="en-US" sz="2000" b="1">
                <a:latin typeface="Calibri" charset="0"/>
              </a:rPr>
              <a:t>G</a:t>
            </a:r>
            <a:r>
              <a:rPr lang="en-US" sz="2000" b="1" baseline="-25000">
                <a:latin typeface="Calibri" charset="0"/>
              </a:rPr>
              <a:t>αs</a:t>
            </a:r>
            <a:r>
              <a:rPr lang="en-US" sz="2000" b="1">
                <a:latin typeface="Calibri" charset="0"/>
              </a:rPr>
              <a:t> : attivazione della adenilato-ciclasi</a:t>
            </a:r>
          </a:p>
          <a:p>
            <a:pPr>
              <a:spcBef>
                <a:spcPts val="1800"/>
              </a:spcBef>
            </a:pPr>
            <a:r>
              <a:rPr lang="en-US" sz="2000" b="1">
                <a:latin typeface="Calibri" charset="0"/>
              </a:rPr>
              <a:t>G</a:t>
            </a:r>
            <a:r>
              <a:rPr lang="en-US" sz="2000" b="1" baseline="-25000">
                <a:latin typeface="Calibri" charset="0"/>
              </a:rPr>
              <a:t>αi</a:t>
            </a:r>
            <a:r>
              <a:rPr lang="en-US" sz="2000" b="1">
                <a:latin typeface="Calibri" charset="0"/>
              </a:rPr>
              <a:t> </a:t>
            </a:r>
            <a:r>
              <a:rPr lang="en-US" sz="2000" b="1">
                <a:solidFill>
                  <a:srgbClr val="000000"/>
                </a:solidFill>
                <a:latin typeface="Calibri" charset="0"/>
              </a:rPr>
              <a:t>: inibizione della adenilato-ciclasi</a:t>
            </a:r>
          </a:p>
          <a:p>
            <a:pPr>
              <a:spcBef>
                <a:spcPts val="1800"/>
              </a:spcBef>
            </a:pPr>
            <a:r>
              <a:rPr lang="en-US" sz="2000" b="1">
                <a:latin typeface="Calibri" charset="0"/>
              </a:rPr>
              <a:t>G</a:t>
            </a:r>
            <a:r>
              <a:rPr lang="en-US" sz="2000" b="1" baseline="-25000">
                <a:latin typeface="Calibri" charset="0"/>
              </a:rPr>
              <a:t>q/11: </a:t>
            </a:r>
            <a:r>
              <a:rPr lang="en-US" sz="2000" b="1">
                <a:latin typeface="Calibri" charset="0"/>
              </a:rPr>
              <a:t>attivazione della fofolipasi C</a:t>
            </a:r>
            <a:r>
              <a:rPr lang="en-US" sz="2000">
                <a:latin typeface="Calibri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Recettori dell’istamina</a:t>
            </a:r>
            <a:endParaRPr lang="en-US" dirty="0"/>
          </a:p>
        </p:txBody>
      </p:sp>
      <p:pic>
        <p:nvPicPr>
          <p:cNvPr id="4" name="Picture 5" descr="An external file that holds a picture, illustration, etc., usually as some form of binary object. The name of referred object is ch15f3a.jpg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16631"/>
            <a:ext cx="1483419" cy="877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362673"/>
              </p:ext>
            </p:extLst>
          </p:nvPr>
        </p:nvGraphicFramePr>
        <p:xfrm>
          <a:off x="467544" y="1196753"/>
          <a:ext cx="8340602" cy="5958486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63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23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08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409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5407">
                <a:tc>
                  <a:txBody>
                    <a:bodyPr/>
                    <a:lstStyle/>
                    <a:p>
                      <a:endParaRPr lang="it-IT" sz="1800" b="1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800" dirty="0"/>
                        <a:t>H</a:t>
                      </a:r>
                      <a:r>
                        <a:rPr lang="it-IT" sz="1800" baseline="-25000" dirty="0"/>
                        <a:t>1</a:t>
                      </a:r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800" dirty="0"/>
                        <a:t>H</a:t>
                      </a:r>
                      <a:r>
                        <a:rPr lang="it-IT" sz="1800" baseline="-25000" dirty="0"/>
                        <a:t>2</a:t>
                      </a:r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800" dirty="0"/>
                        <a:t>H</a:t>
                      </a:r>
                      <a:r>
                        <a:rPr lang="it-IT" sz="1800" baseline="-25000" dirty="0"/>
                        <a:t>3</a:t>
                      </a:r>
                      <a:endParaRPr lang="it-IT" sz="1800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800" dirty="0"/>
                        <a:t>H</a:t>
                      </a:r>
                      <a:r>
                        <a:rPr lang="it-IT" sz="1800" baseline="-25000" dirty="0"/>
                        <a:t>4</a:t>
                      </a:r>
                      <a:endParaRPr lang="it-IT" sz="1800" dirty="0"/>
                    </a:p>
                  </a:txBody>
                  <a:tcPr marL="91439" marR="91439" marT="45728" marB="4572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476">
                <a:tc>
                  <a:txBody>
                    <a:bodyPr/>
                    <a:lstStyle/>
                    <a:p>
                      <a:r>
                        <a:rPr lang="it-IT" sz="1600" dirty="0"/>
                        <a:t>Scoperta</a:t>
                      </a:r>
                      <a:endParaRPr lang="it-IT" sz="1600" b="1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/>
                        <a:t>1920</a:t>
                      </a:r>
                      <a:endParaRPr lang="it-IT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1948 </a:t>
                      </a:r>
                      <a:r>
                        <a:rPr lang="it-IT" sz="1600" dirty="0" err="1"/>
                        <a:t>Schild</a:t>
                      </a:r>
                      <a:endParaRPr lang="it-IT" sz="1600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600" kern="1200" dirty="0"/>
                        <a:t>1983 (1999)</a:t>
                      </a:r>
                      <a:endParaRPr lang="it-IT" sz="1600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2001</a:t>
                      </a:r>
                    </a:p>
                  </a:txBody>
                  <a:tcPr marL="91439" marR="91439" marT="45728" marB="45728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123">
                <a:tc>
                  <a:txBody>
                    <a:bodyPr/>
                    <a:lstStyle/>
                    <a:p>
                      <a:r>
                        <a:rPr lang="it-IT" sz="1600" dirty="0"/>
                        <a:t>Amminoacidi</a:t>
                      </a:r>
                      <a:endParaRPr lang="it-IT" sz="1600" b="1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487</a:t>
                      </a:r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359</a:t>
                      </a:r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445</a:t>
                      </a:r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390</a:t>
                      </a:r>
                    </a:p>
                  </a:txBody>
                  <a:tcPr marL="91439" marR="91439" marT="45728" marB="457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3611">
                <a:tc>
                  <a:txBody>
                    <a:bodyPr/>
                    <a:lstStyle/>
                    <a:p>
                      <a:r>
                        <a:rPr lang="it-IT" sz="1600" dirty="0"/>
                        <a:t>Localizzazione</a:t>
                      </a:r>
                      <a:endParaRPr lang="it-IT" sz="1600" b="1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600" kern="1200" dirty="0"/>
                        <a:t>muscolatura liscia</a:t>
                      </a:r>
                    </a:p>
                    <a:p>
                      <a:r>
                        <a:rPr lang="it-IT" sz="1600" kern="1200" dirty="0"/>
                        <a:t>cellule endoteliali </a:t>
                      </a:r>
                    </a:p>
                    <a:p>
                      <a:r>
                        <a:rPr lang="it-IT" sz="1600" kern="1200" dirty="0"/>
                        <a:t>SNC</a:t>
                      </a:r>
                      <a:endParaRPr lang="it-IT" sz="16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kern="1200" dirty="0"/>
                        <a:t>cellule ECL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kern="1200" dirty="0"/>
                        <a:t>Cuore, SNC</a:t>
                      </a:r>
                      <a:endParaRPr lang="it-IT" sz="16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SNC</a:t>
                      </a:r>
                    </a:p>
                    <a:p>
                      <a:r>
                        <a:rPr lang="it-IT" sz="1600" dirty="0"/>
                        <a:t>SNP</a:t>
                      </a:r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kern="1200" dirty="0"/>
                        <a:t>cellule ematopoietiche </a:t>
                      </a:r>
                      <a:endParaRPr lang="it-IT" sz="1600" dirty="0"/>
                    </a:p>
                  </a:txBody>
                  <a:tcPr marL="91439" marR="91439"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3126">
                <a:tc>
                  <a:txBody>
                    <a:bodyPr/>
                    <a:lstStyle/>
                    <a:p>
                      <a:r>
                        <a:rPr lang="it-IT" sz="1600" dirty="0"/>
                        <a:t>Proteina G</a:t>
                      </a:r>
                      <a:endParaRPr lang="it-IT" sz="1600" b="1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2400" dirty="0" err="1"/>
                        <a:t>G</a:t>
                      </a:r>
                      <a:r>
                        <a:rPr lang="it-IT" sz="2400" baseline="-25000" dirty="0" err="1"/>
                        <a:t>q</a:t>
                      </a:r>
                      <a:r>
                        <a:rPr lang="it-IT" sz="2400" baseline="-25000" dirty="0"/>
                        <a:t>/11</a:t>
                      </a:r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/>
                        <a:t>G</a:t>
                      </a:r>
                      <a:r>
                        <a:rPr lang="it-IT" sz="2400" baseline="-25000" dirty="0"/>
                        <a:t>s</a:t>
                      </a:r>
                      <a:endParaRPr lang="it-IT" sz="24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/>
                        <a:t>G</a:t>
                      </a:r>
                      <a:r>
                        <a:rPr lang="it-IT" sz="2400" baseline="-25000" dirty="0"/>
                        <a:t>i</a:t>
                      </a:r>
                      <a:r>
                        <a:rPr lang="it-IT" sz="2400" dirty="0"/>
                        <a:t>/G</a:t>
                      </a:r>
                      <a:r>
                        <a:rPr lang="it-IT" sz="2400" baseline="-25000" dirty="0"/>
                        <a:t>o</a:t>
                      </a:r>
                      <a:endParaRPr lang="it-IT" sz="24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2400" dirty="0"/>
                        <a:t>G</a:t>
                      </a:r>
                      <a:r>
                        <a:rPr lang="it-IT" sz="2400" baseline="-25000" dirty="0"/>
                        <a:t>i</a:t>
                      </a:r>
                      <a:r>
                        <a:rPr lang="it-IT" sz="2400" dirty="0"/>
                        <a:t>/G</a:t>
                      </a:r>
                      <a:r>
                        <a:rPr lang="it-IT" sz="2400" baseline="-25000" dirty="0"/>
                        <a:t>o</a:t>
                      </a:r>
                      <a:endParaRPr lang="it-IT" sz="2400" dirty="0"/>
                    </a:p>
                  </a:txBody>
                  <a:tcPr marL="91439" marR="91439"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3611">
                <a:tc>
                  <a:txBody>
                    <a:bodyPr/>
                    <a:lstStyle/>
                    <a:p>
                      <a:r>
                        <a:rPr lang="it-IT" sz="1600" dirty="0"/>
                        <a:t>Trasduzione del segnale</a:t>
                      </a:r>
                      <a:endParaRPr lang="it-IT" sz="1600" b="1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600" kern="1200" dirty="0"/>
                        <a:t>↑PLC </a:t>
                      </a:r>
                    </a:p>
                    <a:p>
                      <a:r>
                        <a:rPr lang="it-IT" sz="1600" kern="1200" dirty="0"/>
                        <a:t>↑Ca</a:t>
                      </a:r>
                      <a:r>
                        <a:rPr lang="it-IT" sz="1600" kern="1200" baseline="30000" dirty="0"/>
                        <a:t>2+</a:t>
                      </a:r>
                      <a:endParaRPr lang="it-IT" sz="1600" baseline="300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kern="1200" dirty="0"/>
                        <a:t>↑</a:t>
                      </a:r>
                      <a:r>
                        <a:rPr lang="it-IT" sz="1600" kern="1200" dirty="0" err="1"/>
                        <a:t>cAMP</a:t>
                      </a:r>
                      <a:endParaRPr lang="it-IT" sz="16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kern="1200" dirty="0"/>
                        <a:t>↓</a:t>
                      </a:r>
                      <a:r>
                        <a:rPr lang="it-IT" sz="1600" kern="1200" dirty="0" err="1"/>
                        <a:t>cAMP</a:t>
                      </a:r>
                      <a:endParaRPr lang="it-IT" sz="1600" dirty="0"/>
                    </a:p>
                    <a:p>
                      <a:r>
                        <a:rPr lang="it-IT" sz="1600" kern="1200" dirty="0"/>
                        <a:t>↑PLC </a:t>
                      </a:r>
                    </a:p>
                    <a:p>
                      <a:r>
                        <a:rPr lang="it-IT" sz="1600" kern="1200" dirty="0"/>
                        <a:t>↑Ca</a:t>
                      </a:r>
                      <a:r>
                        <a:rPr lang="it-IT" sz="1600" kern="1200" baseline="30000" dirty="0"/>
                        <a:t>2+</a:t>
                      </a:r>
                      <a:endParaRPr lang="it-IT" sz="1600" baseline="300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kern="1200" dirty="0"/>
                        <a:t>↓</a:t>
                      </a:r>
                      <a:r>
                        <a:rPr lang="it-IT" sz="1600" kern="1200" dirty="0" err="1"/>
                        <a:t>cAMP</a:t>
                      </a:r>
                      <a:endParaRPr lang="it-IT" sz="1600" dirty="0"/>
                    </a:p>
                    <a:p>
                      <a:r>
                        <a:rPr lang="it-IT" sz="1600" kern="1200" dirty="0"/>
                        <a:t>↑PLC </a:t>
                      </a:r>
                    </a:p>
                    <a:p>
                      <a:r>
                        <a:rPr lang="it-IT" sz="1600" kern="1200" dirty="0"/>
                        <a:t>↑Ca</a:t>
                      </a:r>
                      <a:r>
                        <a:rPr lang="it-IT" sz="1600" kern="1200" baseline="30000" dirty="0"/>
                        <a:t>2+</a:t>
                      </a:r>
                      <a:endParaRPr lang="it-IT" sz="1600" baseline="30000" dirty="0"/>
                    </a:p>
                  </a:txBody>
                  <a:tcPr marL="91439" marR="91439" marT="45728" marB="457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60624">
                <a:tc>
                  <a:txBody>
                    <a:bodyPr/>
                    <a:lstStyle/>
                    <a:p>
                      <a:r>
                        <a:rPr lang="it-IT" sz="1600" dirty="0"/>
                        <a:t>Effetti fisiologici</a:t>
                      </a:r>
                      <a:endParaRPr lang="it-IT" sz="1600" b="1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Contrazione m</a:t>
                      </a:r>
                      <a:r>
                        <a:rPr lang="it-IT" sz="1600" baseline="0" dirty="0"/>
                        <a:t> </a:t>
                      </a:r>
                      <a:r>
                        <a:rPr lang="it-IT" sz="1600" dirty="0"/>
                        <a:t>liscio;</a:t>
                      </a:r>
                    </a:p>
                    <a:p>
                      <a:r>
                        <a:rPr lang="it-IT" sz="1600" dirty="0"/>
                        <a:t>Vasodilatazione;</a:t>
                      </a:r>
                    </a:p>
                    <a:p>
                      <a:r>
                        <a:rPr lang="it-IT" sz="1600" dirty="0"/>
                        <a:t>Regolazione ciclo sonno/veglia;</a:t>
                      </a:r>
                    </a:p>
                    <a:p>
                      <a:r>
                        <a:rPr lang="it-IT" sz="1600" baseline="0" dirty="0"/>
                        <a:t>Regolazione appetito</a:t>
                      </a:r>
                      <a:endParaRPr lang="it-IT" sz="16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Secrezione gastrica</a:t>
                      </a:r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Regolazione sonno/veglia;</a:t>
                      </a:r>
                      <a:r>
                        <a:rPr lang="it-IT" sz="1600" baseline="0" dirty="0"/>
                        <a:t> Regolazione appetito</a:t>
                      </a:r>
                      <a:endParaRPr lang="it-IT" sz="16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C</a:t>
                      </a:r>
                      <a:r>
                        <a:rPr lang="it-IT" sz="1600"/>
                        <a:t>hemiotassi</a:t>
                      </a:r>
                      <a:endParaRPr lang="it-IT" sz="1600" dirty="0"/>
                    </a:p>
                  </a:txBody>
                  <a:tcPr marL="91439" marR="91439" marT="45728" marB="457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3611">
                <a:tc>
                  <a:txBody>
                    <a:bodyPr/>
                    <a:lstStyle/>
                    <a:p>
                      <a:r>
                        <a:rPr lang="it-IT" sz="1600" dirty="0"/>
                        <a:t>Effetti patologici</a:t>
                      </a:r>
                      <a:endParaRPr lang="it-IT" sz="1600" b="1" dirty="0"/>
                    </a:p>
                  </a:txBody>
                  <a:tcPr marL="91439" marR="91439" marT="45728" marB="45728" anchor="ctr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Reazioni allergiche</a:t>
                      </a:r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Ulcera</a:t>
                      </a:r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Deficit cognitivi;</a:t>
                      </a:r>
                    </a:p>
                    <a:p>
                      <a:r>
                        <a:rPr lang="it-IT" sz="1600" dirty="0"/>
                        <a:t>Sindrome</a:t>
                      </a:r>
                      <a:r>
                        <a:rPr lang="it-IT" sz="1600" baseline="0" dirty="0"/>
                        <a:t> metabolica </a:t>
                      </a:r>
                      <a:endParaRPr lang="it-IT" sz="1600" dirty="0"/>
                    </a:p>
                  </a:txBody>
                  <a:tcPr marL="91439" marR="91439" marT="45728" marB="45728"/>
                </a:tc>
                <a:tc>
                  <a:txBody>
                    <a:bodyPr/>
                    <a:lstStyle/>
                    <a:p>
                      <a:r>
                        <a:rPr lang="it-IT" sz="1600" dirty="0"/>
                        <a:t>Infiammazione</a:t>
                      </a:r>
                    </a:p>
                    <a:p>
                      <a:r>
                        <a:rPr lang="it-IT" sz="1600" dirty="0"/>
                        <a:t>Reazioni autoimmuni</a:t>
                      </a:r>
                    </a:p>
                  </a:txBody>
                  <a:tcPr marL="91439" marR="91439" marT="45728" marB="4572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3486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Recettori dell’istamina</a:t>
            </a:r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655" y="4760573"/>
            <a:ext cx="4572601" cy="190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Ogget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7626036"/>
              </p:ext>
            </p:extLst>
          </p:nvPr>
        </p:nvGraphicFramePr>
        <p:xfrm>
          <a:off x="1043608" y="1196752"/>
          <a:ext cx="7200799" cy="3997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0" name="Document" r:id="rId4" imgW="10223500" imgH="6057900" progId="Word.Document.8">
                  <p:embed/>
                </p:oleObj>
              </mc:Choice>
              <mc:Fallback>
                <p:oleObj name="Document" r:id="rId4" imgW="10223500" imgH="6057900" progId="Word.Document.8">
                  <p:embed/>
                  <p:pic>
                    <p:nvPicPr>
                      <p:cNvPr id="0" name="Picture 9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3608" y="1196752"/>
                        <a:ext cx="7200799" cy="399726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7026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Target farmaceutici H</a:t>
            </a:r>
            <a:r>
              <a:rPr lang="it-IT" baseline="-25000" dirty="0"/>
              <a:t>1</a:t>
            </a:r>
            <a:endParaRPr lang="en-US" baseline="-25000" dirty="0"/>
          </a:p>
        </p:txBody>
      </p:sp>
      <p:sp>
        <p:nvSpPr>
          <p:cNvPr id="16" name="Segnaposto contenuto 15"/>
          <p:cNvSpPr>
            <a:spLocks noGrp="1"/>
          </p:cNvSpPr>
          <p:nvPr>
            <p:ph idx="1"/>
          </p:nvPr>
        </p:nvSpPr>
        <p:spPr>
          <a:xfrm>
            <a:off x="6172200" y="2286000"/>
            <a:ext cx="2743200" cy="38862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it-IT" sz="8000" dirty="0">
                <a:solidFill>
                  <a:srgbClr val="0000FF"/>
                </a:solidFill>
                <a:latin typeface="Arial Black"/>
              </a:rPr>
              <a:t>Agonisti</a:t>
            </a:r>
          </a:p>
          <a:p>
            <a:r>
              <a:rPr lang="en-US" sz="8000" dirty="0" err="1">
                <a:latin typeface="Arial Black"/>
              </a:rPr>
              <a:t>Importante</a:t>
            </a:r>
            <a:r>
              <a:rPr lang="en-US" sz="8000" dirty="0">
                <a:latin typeface="Arial Black"/>
              </a:rPr>
              <a:t> tool </a:t>
            </a:r>
            <a:r>
              <a:rPr lang="en-US" sz="8000" dirty="0" err="1">
                <a:latin typeface="Arial Black"/>
              </a:rPr>
              <a:t>farmacologico</a:t>
            </a:r>
            <a:endParaRPr lang="en-US" sz="8000" dirty="0">
              <a:latin typeface="Arial Black"/>
            </a:endParaRPr>
          </a:p>
          <a:p>
            <a:r>
              <a:rPr lang="en-US" sz="8000" dirty="0" err="1">
                <a:latin typeface="Arial Black"/>
              </a:rPr>
              <a:t>Diagnostica</a:t>
            </a:r>
            <a:endParaRPr lang="en-US" sz="8000" dirty="0">
              <a:latin typeface="Arial Black"/>
            </a:endParaRPr>
          </a:p>
          <a:p>
            <a:pPr marL="0" indent="0">
              <a:buNone/>
            </a:pPr>
            <a:r>
              <a:rPr lang="it-IT" sz="8000" dirty="0">
                <a:solidFill>
                  <a:srgbClr val="008000"/>
                </a:solidFill>
                <a:latin typeface="Arial Black"/>
              </a:rPr>
              <a:t>Antagonisti</a:t>
            </a:r>
          </a:p>
          <a:p>
            <a:r>
              <a:rPr lang="it-IT" sz="8000" dirty="0">
                <a:latin typeface="Arial Black"/>
              </a:rPr>
              <a:t>Trattamento di reazioni allergiche</a:t>
            </a:r>
          </a:p>
          <a:p>
            <a:r>
              <a:rPr lang="it-IT" sz="8000" dirty="0">
                <a:latin typeface="Arial Black"/>
              </a:rPr>
              <a:t>Sedazione</a:t>
            </a:r>
          </a:p>
          <a:p>
            <a:r>
              <a:rPr lang="it-IT" sz="8000" dirty="0">
                <a:latin typeface="Arial Black"/>
              </a:rPr>
              <a:t>Cinetosi</a:t>
            </a:r>
          </a:p>
          <a:p>
            <a:endParaRPr lang="en-US" dirty="0"/>
          </a:p>
        </p:txBody>
      </p:sp>
      <p:pic>
        <p:nvPicPr>
          <p:cNvPr id="14" name="Picture 5" descr="http://www.optometric.com/archive/2008/May/images/OM_May_A16_Fig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0"/>
            <a:ext cx="5924859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551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Target farmaceutici H</a:t>
            </a:r>
            <a:r>
              <a:rPr lang="it-IT" baseline="-25000" dirty="0"/>
              <a:t>2</a:t>
            </a:r>
            <a:endParaRPr lang="en-US" dirty="0"/>
          </a:p>
        </p:txBody>
      </p:sp>
      <p:sp>
        <p:nvSpPr>
          <p:cNvPr id="19" name="Segnaposto contenuto 15"/>
          <p:cNvSpPr txBox="1">
            <a:spLocks/>
          </p:cNvSpPr>
          <p:nvPr/>
        </p:nvSpPr>
        <p:spPr>
          <a:xfrm>
            <a:off x="5638800" y="1600200"/>
            <a:ext cx="3505200" cy="3962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it-IT" sz="2800" dirty="0">
                <a:solidFill>
                  <a:srgbClr val="0000FF"/>
                </a:solidFill>
                <a:latin typeface="Arial Black"/>
              </a:rPr>
              <a:t>Agonisti</a:t>
            </a:r>
          </a:p>
          <a:p>
            <a:r>
              <a:rPr lang="en-US" sz="2800" dirty="0" err="1">
                <a:latin typeface="Arial Black"/>
              </a:rPr>
              <a:t>Importante</a:t>
            </a:r>
            <a:r>
              <a:rPr lang="en-US" sz="2800" dirty="0">
                <a:latin typeface="Arial Black"/>
              </a:rPr>
              <a:t> tool </a:t>
            </a:r>
            <a:r>
              <a:rPr lang="en-US" sz="2800" dirty="0" err="1">
                <a:latin typeface="Arial Black"/>
              </a:rPr>
              <a:t>farmacologico</a:t>
            </a:r>
            <a:endParaRPr lang="en-US" sz="2800" dirty="0">
              <a:latin typeface="Arial Black"/>
            </a:endParaRPr>
          </a:p>
          <a:p>
            <a:r>
              <a:rPr lang="en-US" sz="2800" dirty="0" err="1">
                <a:latin typeface="Arial Black"/>
              </a:rPr>
              <a:t>Diagnostica</a:t>
            </a:r>
            <a:endParaRPr lang="en-US" sz="2800" dirty="0">
              <a:latin typeface="Arial Black"/>
            </a:endParaRPr>
          </a:p>
          <a:p>
            <a:pPr marL="0" indent="0">
              <a:buFont typeface="Wingdings 2"/>
              <a:buNone/>
            </a:pPr>
            <a:r>
              <a:rPr lang="it-IT" sz="2800" dirty="0">
                <a:solidFill>
                  <a:srgbClr val="008000"/>
                </a:solidFill>
                <a:latin typeface="Arial Black"/>
              </a:rPr>
              <a:t>Antagonisti</a:t>
            </a:r>
          </a:p>
          <a:p>
            <a:r>
              <a:rPr lang="it-IT" sz="2800" dirty="0">
                <a:latin typeface="Arial Black"/>
              </a:rPr>
              <a:t>Trattamento ulcera gastrica</a:t>
            </a:r>
            <a:endParaRPr lang="en-US" sz="2800" dirty="0">
              <a:latin typeface="Arial Black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05000"/>
            <a:ext cx="5486400" cy="3896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9551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POTENZIALI Target farmaceutici H</a:t>
            </a:r>
            <a:r>
              <a:rPr lang="it-IT" baseline="-25000" dirty="0"/>
              <a:t>3</a:t>
            </a:r>
            <a:endParaRPr lang="en-US" dirty="0"/>
          </a:p>
        </p:txBody>
      </p:sp>
      <p:sp>
        <p:nvSpPr>
          <p:cNvPr id="11" name="Segnaposto contenuto 15"/>
          <p:cNvSpPr txBox="1">
            <a:spLocks/>
          </p:cNvSpPr>
          <p:nvPr/>
        </p:nvSpPr>
        <p:spPr>
          <a:xfrm>
            <a:off x="5791200" y="1371600"/>
            <a:ext cx="3352800" cy="5105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it-IT" sz="2800" dirty="0">
                <a:solidFill>
                  <a:srgbClr val="0000FF"/>
                </a:solidFill>
                <a:latin typeface="Arial Black"/>
              </a:rPr>
              <a:t>Agonisti</a:t>
            </a:r>
          </a:p>
          <a:p>
            <a:r>
              <a:rPr lang="en-US" sz="2800" dirty="0" err="1">
                <a:latin typeface="Arial Black"/>
              </a:rPr>
              <a:t>Importante</a:t>
            </a:r>
            <a:r>
              <a:rPr lang="en-US" sz="2800" dirty="0">
                <a:latin typeface="Arial Black"/>
              </a:rPr>
              <a:t> tool </a:t>
            </a:r>
            <a:r>
              <a:rPr lang="en-US" sz="2800" dirty="0" err="1">
                <a:latin typeface="Arial Black"/>
              </a:rPr>
              <a:t>farmacologico</a:t>
            </a:r>
            <a:endParaRPr lang="en-US" sz="2800" dirty="0">
              <a:latin typeface="Arial Black"/>
            </a:endParaRPr>
          </a:p>
          <a:p>
            <a:pPr marL="0" indent="0">
              <a:buFont typeface="Wingdings 2"/>
              <a:buNone/>
            </a:pPr>
            <a:r>
              <a:rPr lang="it-IT" sz="2800" dirty="0">
                <a:solidFill>
                  <a:srgbClr val="008000"/>
                </a:solidFill>
                <a:latin typeface="Arial Black"/>
              </a:rPr>
              <a:t>Antagonisti</a:t>
            </a:r>
          </a:p>
          <a:p>
            <a:r>
              <a:rPr lang="it-IT" sz="2800" dirty="0">
                <a:latin typeface="Arial Black"/>
              </a:rPr>
              <a:t>Obesità</a:t>
            </a:r>
          </a:p>
          <a:p>
            <a:r>
              <a:rPr lang="it-IT" sz="2800" dirty="0">
                <a:latin typeface="Arial Black"/>
              </a:rPr>
              <a:t>Deficit cognitivi</a:t>
            </a:r>
          </a:p>
          <a:p>
            <a:r>
              <a:rPr lang="it-IT" sz="2800" dirty="0">
                <a:latin typeface="Arial Black"/>
              </a:rPr>
              <a:t>Schizofrenia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28800"/>
            <a:ext cx="5337159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551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POTENZIALI Target farmaceutici H</a:t>
            </a:r>
            <a:r>
              <a:rPr lang="it-IT" baseline="-25000" dirty="0"/>
              <a:t>4</a:t>
            </a:r>
            <a:endParaRPr lang="en-US" dirty="0"/>
          </a:p>
        </p:txBody>
      </p:sp>
      <p:sp>
        <p:nvSpPr>
          <p:cNvPr id="21" name="Segnaposto contenuto 15"/>
          <p:cNvSpPr txBox="1">
            <a:spLocks/>
          </p:cNvSpPr>
          <p:nvPr/>
        </p:nvSpPr>
        <p:spPr>
          <a:xfrm>
            <a:off x="5715000" y="1447800"/>
            <a:ext cx="3429000" cy="48768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it-IT" sz="2800" dirty="0">
                <a:solidFill>
                  <a:srgbClr val="0000FF"/>
                </a:solidFill>
                <a:latin typeface="Arial Black"/>
              </a:rPr>
              <a:t>Agonisti</a:t>
            </a:r>
          </a:p>
          <a:p>
            <a:r>
              <a:rPr lang="en-US" sz="2800" dirty="0" err="1">
                <a:latin typeface="Arial Black"/>
              </a:rPr>
              <a:t>Importante</a:t>
            </a:r>
            <a:r>
              <a:rPr lang="en-US" sz="2800" dirty="0">
                <a:latin typeface="Arial Black"/>
              </a:rPr>
              <a:t> tool </a:t>
            </a:r>
            <a:r>
              <a:rPr lang="en-US" sz="2800" dirty="0" err="1">
                <a:latin typeface="Arial Black"/>
              </a:rPr>
              <a:t>farmacologico</a:t>
            </a:r>
            <a:endParaRPr lang="en-US" sz="2800" dirty="0">
              <a:latin typeface="Arial Black"/>
            </a:endParaRPr>
          </a:p>
          <a:p>
            <a:pPr marL="0" indent="0">
              <a:buFont typeface="Wingdings 2"/>
              <a:buNone/>
            </a:pPr>
            <a:r>
              <a:rPr lang="it-IT" sz="2800" dirty="0">
                <a:solidFill>
                  <a:srgbClr val="008000"/>
                </a:solidFill>
                <a:latin typeface="Arial Black"/>
              </a:rPr>
              <a:t>Antagonisti</a:t>
            </a:r>
          </a:p>
          <a:p>
            <a:r>
              <a:rPr lang="it-IT" sz="2800" dirty="0">
                <a:latin typeface="Arial Black"/>
              </a:rPr>
              <a:t>Trattamento di reazioni allergiche, autoimmuni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71600"/>
            <a:ext cx="5562600" cy="4465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551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arrotondato 7"/>
          <p:cNvSpPr/>
          <p:nvPr/>
        </p:nvSpPr>
        <p:spPr>
          <a:xfrm>
            <a:off x="107504" y="1052736"/>
            <a:ext cx="3024336" cy="439248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Equilibri ionici</a:t>
            </a:r>
            <a:endParaRPr lang="en-US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4" t="5932" r="10814" b="49529"/>
          <a:stretch/>
        </p:blipFill>
        <p:spPr bwMode="auto">
          <a:xfrm>
            <a:off x="4876800" y="1143000"/>
            <a:ext cx="3608999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ttangolo 12"/>
          <p:cNvSpPr/>
          <p:nvPr/>
        </p:nvSpPr>
        <p:spPr>
          <a:xfrm>
            <a:off x="4211960" y="4581128"/>
            <a:ext cx="2466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b="1" dirty="0">
                <a:solidFill>
                  <a:schemeClr val="tx2"/>
                </a:solidFill>
                <a:cs typeface="Arial" pitchFamily="34" charset="0"/>
              </a:rPr>
              <a:t>Preferenza </a:t>
            </a:r>
            <a:r>
              <a:rPr lang="it-IT" b="1" dirty="0" err="1">
                <a:solidFill>
                  <a:schemeClr val="tx2"/>
                </a:solidFill>
                <a:cs typeface="Arial" pitchFamily="34" charset="0"/>
              </a:rPr>
              <a:t>tautomerica</a:t>
            </a:r>
            <a:endParaRPr lang="it-IT" b="1" dirty="0">
              <a:solidFill>
                <a:schemeClr val="tx2"/>
              </a:solidFill>
              <a:cs typeface="Arial" pitchFamily="34" charset="0"/>
            </a:endParaRPr>
          </a:p>
        </p:txBody>
      </p:sp>
      <p:graphicFrame>
        <p:nvGraphicFramePr>
          <p:cNvPr id="16" name="Tabella 15"/>
          <p:cNvGraphicFramePr>
            <a:graphicFrameLocks noGrp="1"/>
          </p:cNvGraphicFramePr>
          <p:nvPr/>
        </p:nvGraphicFramePr>
        <p:xfrm>
          <a:off x="3429000" y="4343400"/>
          <a:ext cx="5562600" cy="2057400"/>
        </p:xfrm>
        <a:graphic>
          <a:graphicData uri="http://schemas.openxmlformats.org/drawingml/2006/table">
            <a:tbl>
              <a:tblPr/>
              <a:tblGrid>
                <a:gridCol w="1515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04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65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43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</a:rPr>
                        <a:t>Specie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</a:rPr>
                        <a:t>n</a:t>
                      </a: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</a:rPr>
                        <a:t> a pH 7.4</a:t>
                      </a:r>
                      <a:endParaRPr kumimoji="0" lang="it-IT" sz="1800" b="1" i="0" u="none" strike="noStrike" cap="none" normalizeH="0" baseline="-2500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</a:rPr>
                        <a:t>n a pH 5.4</a:t>
                      </a:r>
                      <a:endParaRPr kumimoji="0" lang="it-IT" sz="1800" b="1" i="0" u="none" strike="noStrike" cap="none" normalizeH="0" baseline="-2500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94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Dicatione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0.025</a:t>
                      </a: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  <a:ea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0.715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4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Monocatione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0.966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0.285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4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Neutra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0.01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0.0001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94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Anione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2.5 </a:t>
                      </a:r>
                      <a:r>
                        <a:rPr kumimoji="0" 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x</a:t>
                      </a: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 10</a:t>
                      </a:r>
                      <a:r>
                        <a:rPr kumimoji="0" lang="it-IT" sz="18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-6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2.5 </a:t>
                      </a:r>
                      <a:r>
                        <a:rPr kumimoji="0" 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x</a:t>
                      </a: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 10</a:t>
                      </a:r>
                      <a:r>
                        <a:rPr kumimoji="0" lang="it-IT" sz="18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-8</a:t>
                      </a:r>
                      <a:endParaRPr kumimoji="0" lang="it-IT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484784"/>
            <a:ext cx="2853147" cy="3600400"/>
          </a:xfrm>
          <a:prstGeom prst="rect">
            <a:avLst/>
          </a:prstGeom>
        </p:spPr>
      </p:pic>
      <p:sp>
        <p:nvSpPr>
          <p:cNvPr id="14" name="Rettangolo 13"/>
          <p:cNvSpPr/>
          <p:nvPr/>
        </p:nvSpPr>
        <p:spPr>
          <a:xfrm>
            <a:off x="971600" y="2924944"/>
            <a:ext cx="40748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1100" b="1" i="1" dirty="0">
                <a:sym typeface="Symbol" pitchFamily="18" charset="2"/>
              </a:rPr>
              <a:t>tele</a:t>
            </a:r>
            <a:endParaRPr lang="en-US" sz="1100" dirty="0"/>
          </a:p>
        </p:txBody>
      </p:sp>
      <p:sp>
        <p:nvSpPr>
          <p:cNvPr id="11" name="Rettangolo 10"/>
          <p:cNvSpPr/>
          <p:nvPr/>
        </p:nvSpPr>
        <p:spPr>
          <a:xfrm>
            <a:off x="2627784" y="2924944"/>
            <a:ext cx="44755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1100" b="1" i="1" dirty="0" err="1">
                <a:sym typeface="Symbol" pitchFamily="18" charset="2"/>
              </a:rPr>
              <a:t>pros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2841711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71438" y="4318000"/>
            <a:ext cx="8929687" cy="468313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arrotondato 4"/>
          <p:cNvSpPr/>
          <p:nvPr/>
        </p:nvSpPr>
        <p:spPr>
          <a:xfrm>
            <a:off x="0" y="990600"/>
            <a:ext cx="8929687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6" name="Object 3"/>
          <p:cNvGraphicFramePr>
            <a:graphicFrameLocks/>
          </p:cNvGraphicFramePr>
          <p:nvPr/>
        </p:nvGraphicFramePr>
        <p:xfrm>
          <a:off x="714375" y="1981200"/>
          <a:ext cx="4729162" cy="149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04" name="CS ChemDraw Drawing" r:id="rId3" imgW="2641600" imgH="838200" progId="">
                  <p:embed/>
                </p:oleObj>
              </mc:Choice>
              <mc:Fallback>
                <p:oleObj name="CS ChemDraw Drawing" r:id="rId3" imgW="2641600" imgH="838200" progId="">
                  <p:embed/>
                  <p:pic>
                    <p:nvPicPr>
                      <p:cNvPr id="0" name="Picture 4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5" y="1981200"/>
                        <a:ext cx="4729162" cy="1493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asellaDiTesto 7"/>
          <p:cNvSpPr txBox="1">
            <a:spLocks noChangeArrowheads="1"/>
          </p:cNvSpPr>
          <p:nvPr/>
        </p:nvSpPr>
        <p:spPr bwMode="auto">
          <a:xfrm>
            <a:off x="3500437" y="3611563"/>
            <a:ext cx="2257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Calibri" charset="0"/>
                <a:sym typeface="Symbol" charset="2"/>
              </a:rPr>
              <a:t>N</a:t>
            </a:r>
            <a:r>
              <a:rPr lang="it-IT" b="1" baseline="30000">
                <a:latin typeface="Calibri" charset="0"/>
                <a:sym typeface="Symbol" charset="2"/>
              </a:rPr>
              <a:t></a:t>
            </a:r>
            <a:r>
              <a:rPr lang="it-IT" b="1">
                <a:latin typeface="Calibri" charset="0"/>
                <a:sym typeface="Symbol" charset="2"/>
              </a:rPr>
              <a:t>-H (</a:t>
            </a:r>
            <a:r>
              <a:rPr lang="it-IT" b="1" i="1">
                <a:latin typeface="Calibri" charset="0"/>
                <a:sym typeface="Symbol" charset="2"/>
              </a:rPr>
              <a:t>tele</a:t>
            </a:r>
            <a:r>
              <a:rPr lang="it-IT" b="1">
                <a:latin typeface="Calibri" charset="0"/>
                <a:sym typeface="Symbol" charset="2"/>
              </a:rPr>
              <a:t>) tautomero</a:t>
            </a:r>
            <a:endParaRPr lang="it-IT" b="1">
              <a:latin typeface="Calibri" charset="0"/>
            </a:endParaRPr>
          </a:p>
        </p:txBody>
      </p:sp>
      <p:sp>
        <p:nvSpPr>
          <p:cNvPr id="8" name="CasellaDiTesto 8"/>
          <p:cNvSpPr txBox="1">
            <a:spLocks noChangeArrowheads="1"/>
          </p:cNvSpPr>
          <p:nvPr/>
        </p:nvSpPr>
        <p:spPr bwMode="auto">
          <a:xfrm>
            <a:off x="500062" y="3611563"/>
            <a:ext cx="2379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Calibri" charset="0"/>
                <a:sym typeface="Symbol" charset="2"/>
              </a:rPr>
              <a:t>N</a:t>
            </a:r>
            <a:r>
              <a:rPr lang="it-IT" b="1" baseline="30000">
                <a:latin typeface="Calibri" charset="0"/>
                <a:sym typeface="Symbol" charset="2"/>
              </a:rPr>
              <a:t></a:t>
            </a:r>
            <a:r>
              <a:rPr lang="it-IT" b="1">
                <a:latin typeface="Calibri" charset="0"/>
                <a:sym typeface="Symbol" charset="2"/>
              </a:rPr>
              <a:t> -H (</a:t>
            </a:r>
            <a:r>
              <a:rPr lang="it-IT" b="1" i="1">
                <a:latin typeface="Calibri" charset="0"/>
                <a:sym typeface="Symbol" charset="2"/>
              </a:rPr>
              <a:t>pros</a:t>
            </a:r>
            <a:r>
              <a:rPr lang="it-IT" b="1">
                <a:latin typeface="Calibri" charset="0"/>
                <a:sym typeface="Symbol" charset="2"/>
              </a:rPr>
              <a:t>) tautomero</a:t>
            </a:r>
            <a:endParaRPr lang="it-IT" b="1">
              <a:latin typeface="Calibri" charset="0"/>
            </a:endParaRPr>
          </a:p>
        </p:txBody>
      </p:sp>
      <p:sp>
        <p:nvSpPr>
          <p:cNvPr id="9" name="Titolo 1"/>
          <p:cNvSpPr txBox="1">
            <a:spLocks/>
          </p:cNvSpPr>
          <p:nvPr/>
        </p:nvSpPr>
        <p:spPr>
          <a:xfrm>
            <a:off x="38100" y="969962"/>
            <a:ext cx="8820150" cy="515938"/>
          </a:xfrm>
          <a:prstGeom prst="rect">
            <a:avLst/>
          </a:prstGeom>
          <a:noFill/>
        </p:spPr>
        <p:txBody>
          <a:bodyPr tIns="72000" bIns="72000" anchor="ctr">
            <a:prstTxWarp prst="textNoShape">
              <a:avLst/>
            </a:prstTxWarp>
            <a:spAutoFit/>
          </a:bodyPr>
          <a:lstStyle/>
          <a:p>
            <a:r>
              <a:rPr lang="it-IT" sz="2400" b="1" dirty="0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 Tautomeri dell’anello </a:t>
            </a:r>
            <a:r>
              <a:rPr lang="it-IT" sz="2400" b="1" dirty="0" err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imidazolico</a:t>
            </a:r>
            <a:endParaRPr lang="it-IT" sz="2400" b="1" dirty="0">
              <a:solidFill>
                <a:schemeClr val="bg1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180975" y="4289425"/>
            <a:ext cx="8820150" cy="515938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 Preferenza </a:t>
            </a:r>
            <a:r>
              <a:rPr lang="it-IT" sz="2400" b="1" dirty="0" err="1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tautomerica</a:t>
            </a:r>
            <a:endParaRPr lang="it-IT" sz="2400" b="1" dirty="0">
              <a:solidFill>
                <a:schemeClr val="bg1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5786437" y="1981200"/>
            <a:ext cx="3000375" cy="1147763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ts val="2800"/>
              </a:lnSpc>
            </a:pPr>
            <a:r>
              <a:rPr lang="en-US" sz="2000" b="1" dirty="0" err="1">
                <a:solidFill>
                  <a:srgbClr val="404040"/>
                </a:solidFill>
                <a:latin typeface="Calibri" charset="0"/>
                <a:ea typeface="Arial" charset="0"/>
                <a:cs typeface="Arial" charset="0"/>
              </a:rPr>
              <a:t>L’equilibrio</a:t>
            </a:r>
            <a:r>
              <a:rPr lang="en-US" sz="2000" b="1" dirty="0">
                <a:solidFill>
                  <a:srgbClr val="404040"/>
                </a:solidFill>
                <a:latin typeface="Calibri" charset="0"/>
                <a:ea typeface="Arial" charset="0"/>
                <a:cs typeface="Arial" charset="0"/>
              </a:rPr>
              <a:t> </a:t>
            </a:r>
            <a:r>
              <a:rPr lang="en-US" sz="2000" b="1" dirty="0" err="1">
                <a:solidFill>
                  <a:srgbClr val="404040"/>
                </a:solidFill>
                <a:latin typeface="Calibri" charset="0"/>
                <a:ea typeface="Arial" charset="0"/>
                <a:cs typeface="Arial" charset="0"/>
              </a:rPr>
              <a:t>tautomerico</a:t>
            </a:r>
            <a:r>
              <a:rPr lang="en-US" sz="2000" b="1" dirty="0">
                <a:solidFill>
                  <a:srgbClr val="404040"/>
                </a:solidFill>
                <a:latin typeface="Calibri" charset="0"/>
                <a:ea typeface="Arial" charset="0"/>
                <a:cs typeface="Arial" charset="0"/>
              </a:rPr>
              <a:t> </a:t>
            </a:r>
            <a:r>
              <a:rPr lang="en-US" sz="2000" b="1" dirty="0" err="1">
                <a:solidFill>
                  <a:srgbClr val="404040"/>
                </a:solidFill>
                <a:latin typeface="Calibri" charset="0"/>
                <a:ea typeface="Arial" charset="0"/>
                <a:cs typeface="Arial" charset="0"/>
              </a:rPr>
              <a:t>passa</a:t>
            </a:r>
            <a:r>
              <a:rPr lang="en-US" sz="2000" b="1" dirty="0">
                <a:solidFill>
                  <a:srgbClr val="404040"/>
                </a:solidFill>
                <a:latin typeface="Calibri" charset="0"/>
                <a:ea typeface="Arial" charset="0"/>
                <a:cs typeface="Arial" charset="0"/>
              </a:rPr>
              <a:t> </a:t>
            </a:r>
            <a:r>
              <a:rPr lang="en-US" sz="2000" b="1" dirty="0" err="1">
                <a:solidFill>
                  <a:srgbClr val="404040"/>
                </a:solidFill>
                <a:latin typeface="Calibri" charset="0"/>
                <a:ea typeface="Arial" charset="0"/>
                <a:cs typeface="Arial" charset="0"/>
              </a:rPr>
              <a:t>attraverso</a:t>
            </a:r>
            <a:r>
              <a:rPr lang="en-US" sz="2000" b="1" dirty="0">
                <a:solidFill>
                  <a:srgbClr val="404040"/>
                </a:solidFill>
                <a:latin typeface="Calibri" charset="0"/>
                <a:ea typeface="Arial" charset="0"/>
                <a:cs typeface="Arial" charset="0"/>
              </a:rPr>
              <a:t> la forma </a:t>
            </a:r>
            <a:r>
              <a:rPr lang="en-US" sz="2000" b="1" dirty="0" err="1">
                <a:solidFill>
                  <a:srgbClr val="404040"/>
                </a:solidFill>
                <a:latin typeface="Calibri" charset="0"/>
                <a:ea typeface="Arial" charset="0"/>
                <a:cs typeface="Arial" charset="0"/>
              </a:rPr>
              <a:t>protonata</a:t>
            </a:r>
            <a:endParaRPr lang="en-US" sz="2000" b="1" dirty="0">
              <a:solidFill>
                <a:srgbClr val="40404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714375" y="5208588"/>
          <a:ext cx="6858048" cy="1478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110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38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3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it-IT" b="1" dirty="0"/>
                        <a:t>Struttura cristallina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dirty="0"/>
                        <a:t>specie cationica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i="1" dirty="0"/>
                        <a:t>tele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it-IT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dirty="0"/>
                        <a:t>specie neutra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i="1" dirty="0" err="1"/>
                        <a:t>pros</a:t>
                      </a:r>
                      <a:endParaRPr lang="it-IT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1" dirty="0"/>
                        <a:t>Soluzione acquosa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dirty="0"/>
                        <a:t>acida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dirty="0"/>
                        <a:t>prevalenza </a:t>
                      </a:r>
                      <a:r>
                        <a:rPr lang="it-IT" b="1" i="1" dirty="0"/>
                        <a:t>tele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it-IT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dirty="0"/>
                        <a:t>basica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b="1" dirty="0"/>
                        <a:t>prevalenza </a:t>
                      </a:r>
                      <a:r>
                        <a:rPr lang="it-IT" b="1" i="1" dirty="0"/>
                        <a:t>tele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" name="Rettangolo arrotondato 12"/>
          <p:cNvSpPr/>
          <p:nvPr/>
        </p:nvSpPr>
        <p:spPr>
          <a:xfrm>
            <a:off x="0" y="1838325"/>
            <a:ext cx="5786437" cy="2286000"/>
          </a:xfrm>
          <a:prstGeom prst="round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4" name="Rettangolo arrotondato 13"/>
          <p:cNvSpPr/>
          <p:nvPr/>
        </p:nvSpPr>
        <p:spPr>
          <a:xfrm>
            <a:off x="71438" y="71438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6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Equilibri TAUTOMERICI</a:t>
            </a:r>
            <a:endParaRPr lang="en-US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5724128" y="3284984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Sostituenti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 e-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donatori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 in 4 o 5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stabilizzano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il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tautomero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tele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quelli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 e-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attrattori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il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 pros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Derivati dell’istamina</a:t>
            </a:r>
            <a:endParaRPr lang="en-US" dirty="0"/>
          </a:p>
        </p:txBody>
      </p:sp>
      <p:sp>
        <p:nvSpPr>
          <p:cNvPr id="4" name="Rettangolo 3"/>
          <p:cNvSpPr/>
          <p:nvPr/>
        </p:nvSpPr>
        <p:spPr>
          <a:xfrm>
            <a:off x="2555776" y="1124745"/>
            <a:ext cx="3083024" cy="16946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sellaDiTesto 5"/>
          <p:cNvSpPr txBox="1"/>
          <p:nvPr/>
        </p:nvSpPr>
        <p:spPr>
          <a:xfrm>
            <a:off x="1981200" y="114300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chemeClr val="tx2"/>
                </a:solidFill>
              </a:rPr>
              <a:t>Numerazione derivati istamina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332772" y="3142709"/>
            <a:ext cx="2232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tx2"/>
                </a:solidFill>
              </a:rPr>
              <a:t>Tautomeria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ed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attività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biologica</a:t>
            </a:r>
            <a:endParaRPr lang="en-US" b="1" dirty="0">
              <a:solidFill>
                <a:schemeClr val="tx2"/>
              </a:solidFill>
            </a:endParaRPr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8397027"/>
              </p:ext>
            </p:extLst>
          </p:nvPr>
        </p:nvGraphicFramePr>
        <p:xfrm>
          <a:off x="2133466" y="2831977"/>
          <a:ext cx="1264766" cy="737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1" name="CS ChemDraw Drawing" r:id="rId3" imgW="1041400" imgH="622300" progId="">
                  <p:embed/>
                </p:oleObj>
              </mc:Choice>
              <mc:Fallback>
                <p:oleObj name="CS ChemDraw Drawing" r:id="rId3" imgW="1041400" imgH="622300" progId="">
                  <p:embed/>
                  <p:pic>
                    <p:nvPicPr>
                      <p:cNvPr id="0" name="Picture 1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466" y="2831977"/>
                        <a:ext cx="1264766" cy="737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ttangolo 10"/>
          <p:cNvSpPr/>
          <p:nvPr/>
        </p:nvSpPr>
        <p:spPr>
          <a:xfrm>
            <a:off x="827584" y="5877272"/>
            <a:ext cx="83436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chemeClr val="tx2"/>
                </a:solidFill>
              </a:rPr>
              <a:t>L’equilibrio </a:t>
            </a:r>
            <a:r>
              <a:rPr lang="it-IT" b="1" dirty="0" err="1">
                <a:solidFill>
                  <a:schemeClr val="tx2"/>
                </a:solidFill>
              </a:rPr>
              <a:t>tautomerico</a:t>
            </a:r>
            <a:r>
              <a:rPr lang="it-IT" b="1" dirty="0">
                <a:solidFill>
                  <a:schemeClr val="tx2"/>
                </a:solidFill>
              </a:rPr>
              <a:t> non è importante  per l’attività sui recettori H</a:t>
            </a:r>
            <a:r>
              <a:rPr lang="it-IT" b="1" baseline="-25000" dirty="0">
                <a:solidFill>
                  <a:schemeClr val="tx2"/>
                </a:solidFill>
              </a:rPr>
              <a:t>1</a:t>
            </a:r>
          </a:p>
          <a:p>
            <a:r>
              <a:rPr lang="it-IT" b="1" dirty="0">
                <a:solidFill>
                  <a:schemeClr val="tx2"/>
                </a:solidFill>
              </a:rPr>
              <a:t>La forma tele è fondamentale per l’attività sui recettore H</a:t>
            </a:r>
            <a:r>
              <a:rPr lang="it-IT" b="1" baseline="-25000" dirty="0">
                <a:solidFill>
                  <a:schemeClr val="tx2"/>
                </a:solidFill>
              </a:rPr>
              <a:t>2</a:t>
            </a:r>
          </a:p>
          <a:p>
            <a:r>
              <a:rPr lang="it-IT" b="1" dirty="0">
                <a:solidFill>
                  <a:schemeClr val="tx2"/>
                </a:solidFill>
              </a:rPr>
              <a:t>Gruppi e-attrattori favoriscono la forma </a:t>
            </a:r>
            <a:r>
              <a:rPr lang="it-IT" b="1" dirty="0" err="1">
                <a:solidFill>
                  <a:schemeClr val="tx2"/>
                </a:solidFill>
              </a:rPr>
              <a:t>pros</a:t>
            </a:r>
            <a:r>
              <a:rPr lang="it-IT" b="1" dirty="0">
                <a:solidFill>
                  <a:schemeClr val="tx2"/>
                </a:solidFill>
              </a:rPr>
              <a:t>.</a:t>
            </a:r>
          </a:p>
        </p:txBody>
      </p:sp>
      <p:graphicFrame>
        <p:nvGraphicFramePr>
          <p:cNvPr id="12" name="Tabel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384231"/>
              </p:ext>
            </p:extLst>
          </p:nvPr>
        </p:nvGraphicFramePr>
        <p:xfrm>
          <a:off x="762000" y="3733800"/>
          <a:ext cx="6840595" cy="210321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368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81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0974">
                <a:tc>
                  <a:txBody>
                    <a:bodyPr/>
                    <a:lstStyle/>
                    <a:p>
                      <a:r>
                        <a:rPr lang="it-IT" sz="1800" b="1" dirty="0"/>
                        <a:t>Composto</a:t>
                      </a:r>
                    </a:p>
                  </a:txBody>
                  <a:tcPr marL="91448" marR="91448" marT="45729" marB="45729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b="1" dirty="0"/>
                        <a:t>R</a:t>
                      </a:r>
                      <a:endParaRPr lang="it-IT" sz="1800" b="1" baseline="-25000" dirty="0"/>
                    </a:p>
                  </a:txBody>
                  <a:tcPr marL="91448" marR="91448" marT="45729" marB="45729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1" baseline="0" dirty="0"/>
                        <a:t>n </a:t>
                      </a:r>
                      <a:r>
                        <a:rPr lang="it-IT" sz="1800" b="1" baseline="-25000" dirty="0" err="1"/>
                        <a:t>N</a:t>
                      </a:r>
                      <a:r>
                        <a:rPr lang="it-IT" sz="1000" b="1" baseline="0" dirty="0" err="1">
                          <a:latin typeface="Symbol" charset="2"/>
                          <a:cs typeface="Symbol" charset="2"/>
                        </a:rPr>
                        <a:t>t</a:t>
                      </a:r>
                      <a:r>
                        <a:rPr lang="it-IT" sz="1800" b="1" baseline="0" dirty="0">
                          <a:latin typeface="Symbol" charset="2"/>
                          <a:cs typeface="Symbol" charset="2"/>
                        </a:rPr>
                        <a:t> </a:t>
                      </a:r>
                      <a:r>
                        <a:rPr lang="it-IT" sz="1800" b="1" baseline="0" dirty="0"/>
                        <a:t>x 100</a:t>
                      </a:r>
                    </a:p>
                  </a:txBody>
                  <a:tcPr marL="91448" marR="91448" marT="45729" marB="45729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1" baseline="0" dirty="0"/>
                        <a:t> Recettore H</a:t>
                      </a:r>
                      <a:r>
                        <a:rPr lang="it-IT" sz="1800" b="1" baseline="-25000" dirty="0"/>
                        <a:t>1</a:t>
                      </a:r>
                    </a:p>
                  </a:txBody>
                  <a:tcPr marL="91448" marR="91448" marT="45729" marB="45729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1" baseline="0" dirty="0"/>
                        <a:t>Recettore H</a:t>
                      </a:r>
                      <a:r>
                        <a:rPr lang="it-IT" sz="1800" b="1" baseline="-25000" dirty="0"/>
                        <a:t>2</a:t>
                      </a:r>
                      <a:endParaRPr lang="it-IT" sz="1800" b="1" baseline="0" dirty="0"/>
                    </a:p>
                  </a:txBody>
                  <a:tcPr marL="91448" marR="91448" marT="45729" marB="45729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179">
                <a:tc>
                  <a:txBody>
                    <a:bodyPr/>
                    <a:lstStyle/>
                    <a:p>
                      <a:r>
                        <a:rPr lang="it-IT" sz="1800" b="1" dirty="0"/>
                        <a:t>Istamina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b="1" dirty="0"/>
                        <a:t>H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1" dirty="0"/>
                        <a:t>69</a:t>
                      </a:r>
                      <a:endParaRPr lang="it-IT" sz="1800" b="1" baseline="0" dirty="0"/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1" dirty="0"/>
                        <a:t>100</a:t>
                      </a:r>
                      <a:endParaRPr lang="it-IT" sz="1800" b="1" baseline="0" dirty="0"/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1" dirty="0"/>
                        <a:t>100</a:t>
                      </a:r>
                      <a:endParaRPr lang="it-IT" sz="1800" b="1" baseline="0" dirty="0"/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179">
                <a:tc>
                  <a:txBody>
                    <a:bodyPr/>
                    <a:lstStyle/>
                    <a:p>
                      <a:r>
                        <a:rPr lang="it-IT" sz="1800" b="1" dirty="0"/>
                        <a:t>1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b="1" dirty="0"/>
                        <a:t>CH</a:t>
                      </a:r>
                      <a:r>
                        <a:rPr lang="it-IT" sz="1800" b="1" baseline="-25000" dirty="0"/>
                        <a:t>3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1" dirty="0"/>
                        <a:t>70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b="1" dirty="0"/>
                        <a:t>0.23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1" dirty="0"/>
                        <a:t>39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179">
                <a:tc>
                  <a:txBody>
                    <a:bodyPr/>
                    <a:lstStyle/>
                    <a:p>
                      <a:r>
                        <a:rPr lang="it-IT" sz="1800" b="1" dirty="0"/>
                        <a:t>2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b="1" dirty="0"/>
                        <a:t>Cl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1" dirty="0"/>
                        <a:t>12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1" dirty="0"/>
                        <a:t>1.7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1" dirty="0"/>
                        <a:t>12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179">
                <a:tc>
                  <a:txBody>
                    <a:bodyPr/>
                    <a:lstStyle/>
                    <a:p>
                      <a:r>
                        <a:rPr lang="it-IT" sz="1800" b="1" dirty="0"/>
                        <a:t>3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b="1" dirty="0"/>
                        <a:t>NO</a:t>
                      </a:r>
                      <a:r>
                        <a:rPr lang="it-IT" sz="1800" b="1" baseline="-25000" dirty="0"/>
                        <a:t>2</a:t>
                      </a:r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dirty="0"/>
                        <a:t>0.9</a:t>
                      </a:r>
                      <a:endParaRPr lang="it-IT" sz="1800" b="1" dirty="0"/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dirty="0"/>
                        <a:t>0.17</a:t>
                      </a:r>
                      <a:endParaRPr lang="it-IT" sz="1800" b="1" dirty="0"/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dirty="0"/>
                        <a:t>0.6</a:t>
                      </a:r>
                      <a:endParaRPr lang="it-IT" sz="1800" b="1" dirty="0"/>
                    </a:p>
                  </a:txBody>
                  <a:tcPr marL="91448" marR="91448" marT="45729" marB="457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5105400" y="3429000"/>
            <a:ext cx="2303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>
                <a:solidFill>
                  <a:srgbClr val="FF0000"/>
                </a:solidFill>
                <a:latin typeface="Arial Black"/>
              </a:rPr>
              <a:t>Attivita</a:t>
            </a:r>
            <a:r>
              <a:rPr lang="it-IT" dirty="0">
                <a:solidFill>
                  <a:srgbClr val="FF0000"/>
                </a:solidFill>
                <a:latin typeface="Arial Black"/>
              </a:rPr>
              <a:t> agonista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5791200" y="1447800"/>
            <a:ext cx="294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008000"/>
                </a:solidFill>
                <a:latin typeface="Arial Black"/>
              </a:rPr>
              <a:t>L’introduzione di sostituenti in </a:t>
            </a:r>
            <a:r>
              <a:rPr lang="it-IT" dirty="0" err="1">
                <a:solidFill>
                  <a:srgbClr val="008000"/>
                </a:solidFill>
                <a:latin typeface="Arial Black"/>
              </a:rPr>
              <a:t>4</a:t>
            </a:r>
            <a:r>
              <a:rPr lang="it-IT" dirty="0">
                <a:solidFill>
                  <a:srgbClr val="008000"/>
                </a:solidFill>
                <a:latin typeface="Arial Black"/>
              </a:rPr>
              <a:t> o </a:t>
            </a:r>
            <a:r>
              <a:rPr lang="it-IT" dirty="0" err="1">
                <a:solidFill>
                  <a:srgbClr val="008000"/>
                </a:solidFill>
                <a:latin typeface="Arial Black"/>
              </a:rPr>
              <a:t>5</a:t>
            </a:r>
            <a:r>
              <a:rPr lang="it-IT" dirty="0">
                <a:solidFill>
                  <a:srgbClr val="008000"/>
                </a:solidFill>
                <a:latin typeface="Arial Black"/>
              </a:rPr>
              <a:t> riduce l’</a:t>
            </a:r>
            <a:r>
              <a:rPr lang="it-IT" dirty="0" err="1">
                <a:solidFill>
                  <a:srgbClr val="008000"/>
                </a:solidFill>
                <a:latin typeface="Arial Black"/>
              </a:rPr>
              <a:t>attivita</a:t>
            </a:r>
            <a:endParaRPr lang="it-IT" dirty="0">
              <a:solidFill>
                <a:srgbClr val="008000"/>
              </a:solidFill>
              <a:latin typeface="Arial Black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5856" y="1484784"/>
            <a:ext cx="1584176" cy="119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6090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88191"/>
            <a:ext cx="3521075" cy="269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31066"/>
            <a:ext cx="3382962" cy="256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10" y="1340768"/>
            <a:ext cx="2839740" cy="1223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605" y="1391414"/>
            <a:ext cx="2903811" cy="1136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tangolo arrotondato 7"/>
          <p:cNvSpPr/>
          <p:nvPr/>
        </p:nvSpPr>
        <p:spPr>
          <a:xfrm>
            <a:off x="827584" y="404664"/>
            <a:ext cx="3055192" cy="44859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2400" b="1" dirty="0">
                <a:solidFill>
                  <a:schemeClr val="tx2"/>
                </a:solidFill>
              </a:rPr>
              <a:t>Recettore H</a:t>
            </a:r>
            <a:r>
              <a:rPr lang="it-IT" sz="2400" b="1" baseline="-25000" dirty="0">
                <a:solidFill>
                  <a:schemeClr val="tx2"/>
                </a:solidFill>
              </a:rPr>
              <a:t>1</a:t>
            </a:r>
            <a:endParaRPr lang="it-IT" sz="2400" baseline="-25000" dirty="0">
              <a:solidFill>
                <a:schemeClr val="tx2"/>
              </a:solidFill>
            </a:endParaRPr>
          </a:p>
        </p:txBody>
      </p:sp>
      <p:sp>
        <p:nvSpPr>
          <p:cNvPr id="9" name="Rettangolo arrotondato 8"/>
          <p:cNvSpPr/>
          <p:nvPr/>
        </p:nvSpPr>
        <p:spPr>
          <a:xfrm>
            <a:off x="5328146" y="409427"/>
            <a:ext cx="3055193" cy="448592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t-IT" sz="2400" b="1" dirty="0">
                <a:solidFill>
                  <a:schemeClr val="tx2"/>
                </a:solidFill>
              </a:rPr>
              <a:t>Recettore H</a:t>
            </a:r>
            <a:r>
              <a:rPr lang="it-IT" sz="2400" b="1" baseline="-25000" dirty="0">
                <a:solidFill>
                  <a:schemeClr val="tx2"/>
                </a:solidFill>
              </a:rPr>
              <a:t>2</a:t>
            </a:r>
            <a:endParaRPr lang="it-IT" sz="2400" baseline="-25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931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71438" y="4410075"/>
            <a:ext cx="8929687" cy="468313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arrotondato 4"/>
          <p:cNvSpPr/>
          <p:nvPr/>
        </p:nvSpPr>
        <p:spPr>
          <a:xfrm>
            <a:off x="71438" y="944563"/>
            <a:ext cx="8929687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 l="17390" r="11594"/>
          <a:stretch>
            <a:fillRect/>
          </a:stretch>
        </p:blipFill>
        <p:spPr bwMode="auto">
          <a:xfrm>
            <a:off x="0" y="1687513"/>
            <a:ext cx="3929063" cy="25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6"/>
          <p:cNvSpPr/>
          <p:nvPr/>
        </p:nvSpPr>
        <p:spPr>
          <a:xfrm>
            <a:off x="4071938" y="1692275"/>
            <a:ext cx="4857750" cy="1779975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ts val="2400"/>
              </a:lnSpc>
              <a:spcBef>
                <a:spcPts val="600"/>
              </a:spcBef>
            </a:pPr>
            <a:r>
              <a:rPr lang="it-IT" b="1" dirty="0">
                <a:solidFill>
                  <a:srgbClr val="000000"/>
                </a:solidFill>
                <a:latin typeface="Calibri" charset="0"/>
              </a:rPr>
              <a:t>Asp </a:t>
            </a:r>
            <a:r>
              <a:rPr lang="it-IT" b="1" dirty="0">
                <a:latin typeface="Calibri" charset="0"/>
              </a:rPr>
              <a:t>98 di TM3 che lega il gruppo amminico essenziale sia per il </a:t>
            </a:r>
            <a:r>
              <a:rPr lang="it-IT" b="1" dirty="0" err="1">
                <a:latin typeface="Calibri" charset="0"/>
              </a:rPr>
              <a:t>binding</a:t>
            </a:r>
            <a:r>
              <a:rPr lang="it-IT" b="1" dirty="0">
                <a:latin typeface="Calibri" charset="0"/>
              </a:rPr>
              <a:t> che per l’efficacia</a:t>
            </a:r>
          </a:p>
          <a:p>
            <a:pPr algn="just">
              <a:lnSpc>
                <a:spcPts val="2400"/>
              </a:lnSpc>
              <a:spcBef>
                <a:spcPts val="600"/>
              </a:spcBef>
            </a:pPr>
            <a:r>
              <a:rPr lang="it-IT" b="1" dirty="0">
                <a:latin typeface="Calibri" charset="0"/>
              </a:rPr>
              <a:t>Asp 186 di TM5 che forma coppia ionica con </a:t>
            </a:r>
            <a:r>
              <a:rPr lang="it-IT" b="1" dirty="0" err="1">
                <a:latin typeface="Calibri" charset="0"/>
              </a:rPr>
              <a:t>N</a:t>
            </a:r>
            <a:r>
              <a:rPr lang="it-IT" b="1" baseline="30000" dirty="0" err="1">
                <a:latin typeface="Calibri" charset="0"/>
              </a:rPr>
              <a:t>τ</a:t>
            </a:r>
            <a:r>
              <a:rPr lang="it-IT" b="1" baseline="30000" dirty="0">
                <a:latin typeface="Calibri" charset="0"/>
              </a:rPr>
              <a:t> </a:t>
            </a:r>
            <a:r>
              <a:rPr lang="it-IT" b="1" dirty="0">
                <a:latin typeface="Calibri" charset="0"/>
              </a:rPr>
              <a:t>(essenziale per la selettività H</a:t>
            </a:r>
            <a:r>
              <a:rPr lang="it-IT" b="1" baseline="-25000" dirty="0">
                <a:latin typeface="Calibri" charset="0"/>
              </a:rPr>
              <a:t>2</a:t>
            </a:r>
            <a:r>
              <a:rPr lang="it-IT" b="1" dirty="0">
                <a:latin typeface="Calibri" charset="0"/>
              </a:rPr>
              <a:t>)</a:t>
            </a:r>
          </a:p>
          <a:p>
            <a:pPr algn="just">
              <a:lnSpc>
                <a:spcPts val="2400"/>
              </a:lnSpc>
              <a:spcBef>
                <a:spcPts val="600"/>
              </a:spcBef>
            </a:pPr>
            <a:r>
              <a:rPr lang="it-IT" b="1" dirty="0" err="1">
                <a:solidFill>
                  <a:srgbClr val="000000"/>
                </a:solidFill>
                <a:latin typeface="Calibri" charset="0"/>
              </a:rPr>
              <a:t>Thr</a:t>
            </a:r>
            <a:r>
              <a:rPr lang="it-IT" b="1" dirty="0">
                <a:latin typeface="Calibri" charset="0"/>
              </a:rPr>
              <a:t> 190 di TM5 dà legame a H con </a:t>
            </a:r>
            <a:r>
              <a:rPr lang="it-IT" b="1" dirty="0" err="1">
                <a:latin typeface="Calibri" charset="0"/>
              </a:rPr>
              <a:t>N</a:t>
            </a:r>
            <a:r>
              <a:rPr lang="it-IT" b="1" baseline="30000" dirty="0">
                <a:latin typeface="Calibri" charset="0"/>
              </a:rPr>
              <a:t>π</a:t>
            </a:r>
            <a:endParaRPr lang="it-IT" dirty="0">
              <a:latin typeface="Calibri" charset="0"/>
            </a:endParaRPr>
          </a:p>
        </p:txBody>
      </p:sp>
      <p:sp>
        <p:nvSpPr>
          <p:cNvPr id="9" name="CasellaDiTesto 11"/>
          <p:cNvSpPr txBox="1">
            <a:spLocks noChangeArrowheads="1"/>
          </p:cNvSpPr>
          <p:nvPr/>
        </p:nvSpPr>
        <p:spPr bwMode="auto">
          <a:xfrm>
            <a:off x="0" y="1524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Modello di interazione recettoriale</a:t>
            </a: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109538" y="923925"/>
            <a:ext cx="8820150" cy="515938"/>
          </a:xfrm>
          <a:prstGeom prst="rect">
            <a:avLst/>
          </a:prstGeom>
          <a:noFill/>
        </p:spPr>
        <p:txBody>
          <a:bodyPr tIns="72000" bIns="72000" anchor="ctr">
            <a:prstTxWarp prst="textNoShape">
              <a:avLst/>
            </a:prstTxWarp>
            <a:spAutoFit/>
          </a:bodyPr>
          <a:lstStyle/>
          <a:p>
            <a:r>
              <a:rPr lang="it-IT" sz="24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Recettore H</a:t>
            </a:r>
            <a:r>
              <a:rPr lang="it-IT" sz="2400" b="1" baseline="-25000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2</a:t>
            </a:r>
          </a:p>
        </p:txBody>
      </p:sp>
      <p:sp>
        <p:nvSpPr>
          <p:cNvPr id="11" name="Titolo 1"/>
          <p:cNvSpPr txBox="1">
            <a:spLocks/>
          </p:cNvSpPr>
          <p:nvPr/>
        </p:nvSpPr>
        <p:spPr>
          <a:xfrm>
            <a:off x="109538" y="4435475"/>
            <a:ext cx="8820150" cy="514350"/>
          </a:xfrm>
          <a:prstGeom prst="rect">
            <a:avLst/>
          </a:prstGeom>
          <a:noFill/>
        </p:spPr>
        <p:txBody>
          <a:bodyPr tIns="72000" bIns="72000" anchor="ctr">
            <a:prstTxWarp prst="textNoShape">
              <a:avLst/>
            </a:prstTxWarp>
            <a:spAutoFit/>
          </a:bodyPr>
          <a:lstStyle/>
          <a:p>
            <a:r>
              <a:rPr lang="it-IT" sz="24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Recettore H</a:t>
            </a:r>
            <a:r>
              <a:rPr lang="it-IT" sz="2400" b="1" baseline="-25000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1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2857500" y="5092700"/>
            <a:ext cx="6286500" cy="1384300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ts val="2400"/>
              </a:lnSpc>
              <a:spcBef>
                <a:spcPts val="1200"/>
              </a:spcBef>
            </a:pPr>
            <a:r>
              <a:rPr lang="it-IT" b="1">
                <a:solidFill>
                  <a:srgbClr val="000000"/>
                </a:solidFill>
                <a:latin typeface="Calibri" charset="0"/>
              </a:rPr>
              <a:t>Asp </a:t>
            </a:r>
            <a:r>
              <a:rPr lang="it-IT" b="1">
                <a:latin typeface="Calibri" charset="0"/>
              </a:rPr>
              <a:t>107 di TM3 che lega il gruppo amminico</a:t>
            </a:r>
          </a:p>
          <a:p>
            <a:pPr algn="just">
              <a:spcBef>
                <a:spcPts val="1200"/>
              </a:spcBef>
            </a:pPr>
            <a:r>
              <a:rPr lang="it-IT" b="1">
                <a:latin typeface="Calibri" charset="0"/>
              </a:rPr>
              <a:t>Thr 174 di TM5 (corrisponde all’acido aspartico 186 di H2) che è sia donatore che accettore di leg H (non discrimina i due tautomeri)</a:t>
            </a:r>
          </a:p>
        </p:txBody>
      </p:sp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4"/>
          <a:srcRect r="16666"/>
          <a:stretch>
            <a:fillRect/>
          </a:stretch>
        </p:blipFill>
        <p:spPr bwMode="auto">
          <a:xfrm>
            <a:off x="285750" y="5092700"/>
            <a:ext cx="2357438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71438" y="709613"/>
            <a:ext cx="8929687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Ovale 4"/>
          <p:cNvSpPr/>
          <p:nvPr/>
        </p:nvSpPr>
        <p:spPr>
          <a:xfrm>
            <a:off x="7086600" y="2068124"/>
            <a:ext cx="1506501" cy="1208476"/>
          </a:xfrm>
          <a:prstGeom prst="ellipse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85725" y="1214438"/>
            <a:ext cx="7772400" cy="2214562"/>
          </a:xfrm>
          <a:prstGeom prst="rect">
            <a:avLst/>
          </a:prstGeom>
        </p:spPr>
        <p:txBody>
          <a:bodyPr anchor="ctr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it-IT" sz="2200" b="1" dirty="0">
                <a:latin typeface="Calibri" charset="0"/>
                <a:ea typeface="Arial" charset="0"/>
                <a:cs typeface="Arial" charset="0"/>
              </a:rPr>
              <a:t>A1) Metilazione in </a:t>
            </a:r>
            <a:r>
              <a:rPr lang="it-IT" sz="2200" b="1" dirty="0">
                <a:latin typeface="Calibri" charset="0"/>
                <a:ea typeface="Arial" charset="0"/>
                <a:cs typeface="Arial" charset="0"/>
                <a:sym typeface="Symbol" charset="2"/>
              </a:rPr>
              <a:t></a:t>
            </a:r>
            <a:r>
              <a:rPr lang="it-IT" sz="2200" b="1" dirty="0">
                <a:latin typeface="Calibri" charset="0"/>
                <a:ea typeface="Arial" charset="0"/>
                <a:cs typeface="Arial" charset="0"/>
              </a:rPr>
              <a:t> e </a:t>
            </a:r>
            <a:r>
              <a:rPr lang="it-IT" sz="2200" b="1" dirty="0">
                <a:latin typeface="Calibri" charset="0"/>
                <a:ea typeface="Arial" charset="0"/>
                <a:cs typeface="Arial" charset="0"/>
                <a:sym typeface="Symbol" charset="2"/>
              </a:rPr>
              <a:t></a:t>
            </a:r>
            <a:r>
              <a:rPr lang="it-IT" sz="2200" b="1" dirty="0">
                <a:latin typeface="Calibri" charset="0"/>
                <a:ea typeface="Arial" charset="0"/>
                <a:cs typeface="Arial" charset="0"/>
              </a:rPr>
              <a:t>:  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it-IT" sz="2200" b="1" dirty="0">
                <a:latin typeface="Calibri" charset="0"/>
                <a:ea typeface="Arial" charset="0"/>
                <a:cs typeface="Arial" charset="0"/>
              </a:rPr>
              <a:t>Composti meno attivi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it-IT" sz="2200" b="1" dirty="0">
                <a:latin typeface="Calibri" charset="0"/>
                <a:ea typeface="Arial" charset="0"/>
                <a:cs typeface="Arial" charset="0"/>
              </a:rPr>
              <a:t>I 2 </a:t>
            </a:r>
            <a:r>
              <a:rPr lang="it-IT" sz="2200" b="1" dirty="0" err="1">
                <a:latin typeface="Calibri" charset="0"/>
                <a:ea typeface="Arial" charset="0"/>
                <a:cs typeface="Arial" charset="0"/>
              </a:rPr>
              <a:t>enantiomeri</a:t>
            </a:r>
            <a:r>
              <a:rPr lang="it-IT" sz="2200" b="1" dirty="0">
                <a:latin typeface="Calibri" charset="0"/>
                <a:ea typeface="Arial" charset="0"/>
                <a:cs typeface="Arial" charset="0"/>
              </a:rPr>
              <a:t> hanno uguale attività</a:t>
            </a:r>
          </a:p>
          <a:p>
            <a:pPr>
              <a:lnSpc>
                <a:spcPct val="150000"/>
              </a:lnSpc>
            </a:pPr>
            <a:r>
              <a:rPr lang="it-IT" sz="2200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A2) Metilazione in </a:t>
            </a:r>
            <a:r>
              <a:rPr lang="it-IT" sz="2200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N</a:t>
            </a:r>
            <a:r>
              <a:rPr lang="it-IT" sz="2200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: composti attivi ma poco selettivi</a:t>
            </a:r>
            <a:endParaRPr lang="it-IT" sz="2200" b="1" dirty="0">
              <a:latin typeface="Calibri" charset="0"/>
              <a:ea typeface="Arial" charset="0"/>
              <a:cs typeface="Arial" charset="0"/>
            </a:endParaRPr>
          </a:p>
        </p:txBody>
      </p:sp>
      <p:graphicFrame>
        <p:nvGraphicFramePr>
          <p:cNvPr id="7" name="Object 1"/>
          <p:cNvGraphicFramePr>
            <a:graphicFrameLocks noChangeAspect="1"/>
          </p:cNvGraphicFramePr>
          <p:nvPr/>
        </p:nvGraphicFramePr>
        <p:xfrm>
          <a:off x="6121400" y="1454150"/>
          <a:ext cx="2533650" cy="1474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57" name="CS ChemDraw Drawing" r:id="rId3" imgW="1041400" imgH="622300" progId="">
                  <p:embed/>
                </p:oleObj>
              </mc:Choice>
              <mc:Fallback>
                <p:oleObj name="CS ChemDraw Drawing" r:id="rId3" imgW="1041400" imgH="622300" progId="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1400" y="1454150"/>
                        <a:ext cx="2533650" cy="1474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asellaDiTesto 8"/>
          <p:cNvSpPr txBox="1">
            <a:spLocks noChangeArrowheads="1"/>
          </p:cNvSpPr>
          <p:nvPr/>
        </p:nvSpPr>
        <p:spPr bwMode="auto">
          <a:xfrm>
            <a:off x="0" y="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Agonisti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relazioni struttura-attività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109538" y="688975"/>
            <a:ext cx="8820150" cy="515938"/>
          </a:xfrm>
          <a:prstGeom prst="rect">
            <a:avLst/>
          </a:prstGeom>
          <a:noFill/>
        </p:spPr>
        <p:txBody>
          <a:bodyPr tIns="72000" bIns="72000" anchor="ctr">
            <a:prstTxWarp prst="textNoShape">
              <a:avLst/>
            </a:prstTxWarp>
            <a:spAutoFit/>
          </a:bodyPr>
          <a:lstStyle/>
          <a:p>
            <a:r>
              <a:rPr lang="it-IT" sz="24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A) Sostituzioni sulla catena alchilica</a:t>
            </a:r>
            <a:endParaRPr lang="it-IT" sz="2400" b="1" baseline="-25000">
              <a:solidFill>
                <a:schemeClr val="bg1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7620000" y="21336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latin typeface="Symbol"/>
              </a:rPr>
              <a:t>a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7162800" y="26670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latin typeface="Symbol"/>
              </a:rPr>
              <a:t>b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71438" y="709613"/>
            <a:ext cx="8929687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142844" y="1285860"/>
            <a:ext cx="5214974" cy="322263"/>
          </a:xfrm>
          <a:prstGeom prst="rect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prstTxWarp prst="textNoShape">
              <a:avLst/>
            </a:prstTxWarp>
          </a:bodyPr>
          <a:lstStyle/>
          <a:p>
            <a:r>
              <a:rPr lang="it-IT" b="1">
                <a:latin typeface="Calibri" charset="0"/>
                <a:ea typeface="Arial" charset="0"/>
                <a:cs typeface="Arial" charset="0"/>
              </a:rPr>
              <a:t>B1) Sostituzione dell’imidazolo con altri eterocicli</a:t>
            </a:r>
          </a:p>
        </p:txBody>
      </p:sp>
      <p:sp>
        <p:nvSpPr>
          <p:cNvPr id="6" name="Rettangolo 7"/>
          <p:cNvSpPr>
            <a:spLocks noChangeArrowheads="1"/>
          </p:cNvSpPr>
          <p:nvPr/>
        </p:nvSpPr>
        <p:spPr bwMode="auto">
          <a:xfrm>
            <a:off x="285750" y="4143375"/>
            <a:ext cx="5214938" cy="369888"/>
          </a:xfrm>
          <a:prstGeom prst="rect">
            <a:avLst/>
          </a:prstGeom>
          <a:gradFill rotWithShape="1">
            <a:gsLst>
              <a:gs pos="0">
                <a:srgbClr val="CF9299"/>
              </a:gs>
              <a:gs pos="50000">
                <a:srgbClr val="E0BEC2"/>
              </a:gs>
              <a:gs pos="100000">
                <a:srgbClr val="EFE0E1"/>
              </a:gs>
            </a:gsLst>
            <a:lin ang="8100000" scaled="1"/>
          </a:gra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B2) Sostituzioni sull’anello imidazolico</a:t>
            </a:r>
          </a:p>
        </p:txBody>
      </p:sp>
      <p:sp>
        <p:nvSpPr>
          <p:cNvPr id="7" name="Rettangolo 10"/>
          <p:cNvSpPr>
            <a:spLocks noChangeArrowheads="1"/>
          </p:cNvSpPr>
          <p:nvPr/>
        </p:nvSpPr>
        <p:spPr bwMode="auto">
          <a:xfrm>
            <a:off x="5786438" y="2643188"/>
            <a:ext cx="3000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Si ottengono AGO selettivi</a:t>
            </a:r>
          </a:p>
        </p:txBody>
      </p:sp>
      <p:sp>
        <p:nvSpPr>
          <p:cNvPr id="8" name="Rettangolo 11"/>
          <p:cNvSpPr>
            <a:spLocks noChangeArrowheads="1"/>
          </p:cNvSpPr>
          <p:nvPr/>
        </p:nvSpPr>
        <p:spPr bwMode="auto">
          <a:xfrm>
            <a:off x="5715000" y="3500438"/>
            <a:ext cx="3214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Necessaria la presenza di un azoto adiacente alla catena laterale</a:t>
            </a: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4702175"/>
            <a:ext cx="320198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57575" y="4786313"/>
            <a:ext cx="56864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ttangolo 15"/>
          <p:cNvSpPr>
            <a:spLocks noChangeArrowheads="1"/>
          </p:cNvSpPr>
          <p:nvPr/>
        </p:nvSpPr>
        <p:spPr bwMode="auto">
          <a:xfrm>
            <a:off x="571500" y="6416675"/>
            <a:ext cx="3357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b="1" dirty="0">
                <a:latin typeface="Calibri" charset="0"/>
                <a:ea typeface="Arial" charset="0"/>
                <a:cs typeface="Arial" charset="0"/>
              </a:rPr>
              <a:t>Discreti AGO H</a:t>
            </a:r>
            <a:r>
              <a:rPr lang="it-IT" b="1" baseline="-25000" dirty="0">
                <a:latin typeface="Calibri" charset="0"/>
                <a:ea typeface="Arial" charset="0"/>
                <a:cs typeface="Arial" charset="0"/>
              </a:rPr>
              <a:t>1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 selettivi</a:t>
            </a:r>
          </a:p>
        </p:txBody>
      </p:sp>
      <p:graphicFrame>
        <p:nvGraphicFramePr>
          <p:cNvPr id="12" name="Tabella 11"/>
          <p:cNvGraphicFramePr>
            <a:graphicFrameLocks noGrp="1"/>
          </p:cNvGraphicFramePr>
          <p:nvPr/>
        </p:nvGraphicFramePr>
        <p:xfrm>
          <a:off x="241300" y="1714500"/>
          <a:ext cx="5111750" cy="2264349"/>
        </p:xfrm>
        <a:graphic>
          <a:graphicData uri="http://schemas.openxmlformats.org/drawingml/2006/table">
            <a:tbl>
              <a:tblPr/>
              <a:tblGrid>
                <a:gridCol w="1116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19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19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19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Attività agonista relativa all’istamina (100)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Eterociclo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 Recettore H</a:t>
                      </a:r>
                      <a:r>
                        <a:rPr kumimoji="0" lang="it-IT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Recettore H</a:t>
                      </a:r>
                      <a:r>
                        <a:rPr kumimoji="0" lang="it-IT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2</a:t>
                      </a: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 Recettore H</a:t>
                      </a:r>
                      <a:r>
                        <a:rPr kumimoji="0" lang="it-IT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5.6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0.2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antagonista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&lt;0.001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0.4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-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26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0.3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&lt;0.008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0.01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0.1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-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/>
        </p:nvGraphicFramePr>
        <p:xfrm>
          <a:off x="455613" y="2500313"/>
          <a:ext cx="414337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777" name="CS ChemDraw Drawing" r:id="rId6" imgW="546100" imgH="431800" progId="">
                  <p:embed/>
                </p:oleObj>
              </mc:Choice>
              <mc:Fallback>
                <p:oleObj name="CS ChemDraw Drawing" r:id="rId6" imgW="546100" imgH="431800" progId="">
                  <p:embed/>
                  <p:pic>
                    <p:nvPicPr>
                      <p:cNvPr id="0" name="Picture 8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2500313"/>
                        <a:ext cx="414337" cy="33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4"/>
          <p:cNvGraphicFramePr>
            <a:graphicFrameLocks noChangeAspect="1"/>
          </p:cNvGraphicFramePr>
          <p:nvPr/>
        </p:nvGraphicFramePr>
        <p:xfrm>
          <a:off x="455613" y="2857500"/>
          <a:ext cx="414337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778" name="CS ChemDraw Drawing" r:id="rId8" imgW="546100" imgH="482600" progId="">
                  <p:embed/>
                </p:oleObj>
              </mc:Choice>
              <mc:Fallback>
                <p:oleObj name="CS ChemDraw Drawing" r:id="rId8" imgW="546100" imgH="482600" progId="">
                  <p:embed/>
                  <p:pic>
                    <p:nvPicPr>
                      <p:cNvPr id="0" name="Picture 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2857500"/>
                        <a:ext cx="414337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/>
        </p:nvGraphicFramePr>
        <p:xfrm>
          <a:off x="465138" y="3163888"/>
          <a:ext cx="32067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779" name="CS ChemDraw Drawing" r:id="rId10" imgW="419100" imgH="533400" progId="">
                  <p:embed/>
                </p:oleObj>
              </mc:Choice>
              <mc:Fallback>
                <p:oleObj name="CS ChemDraw Drawing" r:id="rId10" imgW="419100" imgH="533400" progId="">
                  <p:embed/>
                  <p:pic>
                    <p:nvPicPr>
                      <p:cNvPr id="0" name="Picture 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8" y="3163888"/>
                        <a:ext cx="320675" cy="40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/>
        </p:nvGraphicFramePr>
        <p:xfrm>
          <a:off x="455613" y="3562350"/>
          <a:ext cx="292100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780" name="CS ChemDraw Drawing" r:id="rId12" imgW="393700" imgH="571500" progId="">
                  <p:embed/>
                </p:oleObj>
              </mc:Choice>
              <mc:Fallback>
                <p:oleObj name="CS ChemDraw Drawing" r:id="rId12" imgW="393700" imgH="571500" progId="">
                  <p:embed/>
                  <p:pic>
                    <p:nvPicPr>
                      <p:cNvPr id="0" name="Picture 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3562350"/>
                        <a:ext cx="292100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Ovale 16"/>
          <p:cNvSpPr/>
          <p:nvPr/>
        </p:nvSpPr>
        <p:spPr>
          <a:xfrm>
            <a:off x="6643702" y="1285848"/>
            <a:ext cx="1071570" cy="1214446"/>
          </a:xfrm>
          <a:prstGeom prst="ellipse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8" name="Object 7"/>
          <p:cNvGraphicFramePr>
            <a:graphicFrameLocks noChangeAspect="1"/>
          </p:cNvGraphicFramePr>
          <p:nvPr/>
        </p:nvGraphicFramePr>
        <p:xfrm>
          <a:off x="6858000" y="1454150"/>
          <a:ext cx="1797050" cy="1046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781" name="CS ChemDraw Drawing" r:id="rId14" imgW="1041400" imgH="622300" progId="">
                  <p:embed/>
                </p:oleObj>
              </mc:Choice>
              <mc:Fallback>
                <p:oleObj name="CS ChemDraw Drawing" r:id="rId14" imgW="1041400" imgH="622300" progId="">
                  <p:embed/>
                  <p:pic>
                    <p:nvPicPr>
                      <p:cNvPr id="0" name="Picture 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1454150"/>
                        <a:ext cx="1797050" cy="1046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ttangolo arrotondato 18"/>
          <p:cNvSpPr/>
          <p:nvPr/>
        </p:nvSpPr>
        <p:spPr>
          <a:xfrm>
            <a:off x="428625" y="4702175"/>
            <a:ext cx="2928938" cy="1714500"/>
          </a:xfrm>
          <a:prstGeom prst="round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1" name="CasellaDiTesto 20"/>
          <p:cNvSpPr txBox="1">
            <a:spLocks noChangeArrowheads="1"/>
          </p:cNvSpPr>
          <p:nvPr/>
        </p:nvSpPr>
        <p:spPr bwMode="auto">
          <a:xfrm>
            <a:off x="71438" y="68263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Agonisti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relazioni struttura-attività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22" name="Titolo 1"/>
          <p:cNvSpPr txBox="1">
            <a:spLocks/>
          </p:cNvSpPr>
          <p:nvPr/>
        </p:nvSpPr>
        <p:spPr>
          <a:xfrm>
            <a:off x="109538" y="688975"/>
            <a:ext cx="8820150" cy="515938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B) Variazioni della porzione </a:t>
            </a:r>
            <a:r>
              <a:rPr lang="it-IT" sz="2400" b="1" dirty="0" err="1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imidazolica</a:t>
            </a:r>
            <a:endParaRPr lang="it-IT" sz="2400" b="1" dirty="0">
              <a:solidFill>
                <a:schemeClr val="bg1"/>
              </a:solidFill>
              <a:latin typeface="+mn-lt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142875" y="3024188"/>
            <a:ext cx="3571875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arrotondato 4"/>
          <p:cNvSpPr/>
          <p:nvPr/>
        </p:nvSpPr>
        <p:spPr>
          <a:xfrm>
            <a:off x="71438" y="709613"/>
            <a:ext cx="3571875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6" name="Tabella 5"/>
          <p:cNvGraphicFramePr>
            <a:graphicFrameLocks noGrp="1"/>
          </p:cNvGraphicFramePr>
          <p:nvPr/>
        </p:nvGraphicFramePr>
        <p:xfrm>
          <a:off x="3929063" y="1143000"/>
          <a:ext cx="4879975" cy="1597597"/>
        </p:xfrm>
        <a:graphic>
          <a:graphicData uri="http://schemas.openxmlformats.org/drawingml/2006/table">
            <a:tbl>
              <a:tblPr/>
              <a:tblGrid>
                <a:gridCol w="1255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2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57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57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1" i="0" u="none" strike="noStrike" cap="none" normalizeH="0" baseline="-25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Attività agonista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Composto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R</a:t>
                      </a:r>
                      <a:endParaRPr kumimoji="0" lang="it-IT" sz="1400" b="1" i="0" u="none" strike="noStrike" cap="none" normalizeH="0" baseline="-25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 Recettore H</a:t>
                      </a:r>
                      <a:r>
                        <a:rPr kumimoji="0" lang="it-IT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Recettore H</a:t>
                      </a:r>
                      <a:r>
                        <a:rPr kumimoji="0" lang="it-IT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2</a:t>
                      </a: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Istamina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H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3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0.23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39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2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2</a:t>
                      </a: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3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&lt;0.1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20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" name="Object 1"/>
          <p:cNvGraphicFramePr>
            <a:graphicFrameLocks noChangeAspect="1"/>
          </p:cNvGraphicFramePr>
          <p:nvPr/>
        </p:nvGraphicFramePr>
        <p:xfrm>
          <a:off x="915988" y="1500188"/>
          <a:ext cx="1941512" cy="1157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4" name="CS ChemDraw Drawing" r:id="rId3" imgW="1054100" imgH="635000" progId="">
                  <p:embed/>
                </p:oleObj>
              </mc:Choice>
              <mc:Fallback>
                <p:oleObj name="CS ChemDraw Drawing" r:id="rId3" imgW="1054100" imgH="635000" progId="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5988" y="1500188"/>
                        <a:ext cx="1941512" cy="1157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Ovale 7"/>
          <p:cNvSpPr/>
          <p:nvPr/>
        </p:nvSpPr>
        <p:spPr>
          <a:xfrm>
            <a:off x="2357438" y="3922713"/>
            <a:ext cx="2857500" cy="1428750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Rettangolo 27"/>
          <p:cNvSpPr>
            <a:spLocks noChangeArrowheads="1"/>
          </p:cNvSpPr>
          <p:nvPr/>
        </p:nvSpPr>
        <p:spPr bwMode="auto">
          <a:xfrm>
            <a:off x="5357813" y="4065588"/>
            <a:ext cx="2114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7F7F7F"/>
                </a:solidFill>
                <a:latin typeface="Calibri" charset="0"/>
                <a:ea typeface="Arial" charset="0"/>
                <a:cs typeface="Arial" charset="0"/>
              </a:rPr>
              <a:t>Mima l’istamina</a:t>
            </a:r>
          </a:p>
        </p:txBody>
      </p:sp>
      <p:sp>
        <p:nvSpPr>
          <p:cNvPr id="10" name="Ovale 9"/>
          <p:cNvSpPr/>
          <p:nvPr/>
        </p:nvSpPr>
        <p:spPr>
          <a:xfrm>
            <a:off x="142875" y="3565525"/>
            <a:ext cx="2143125" cy="1571625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Rettangolo 29"/>
          <p:cNvSpPr>
            <a:spLocks noChangeArrowheads="1"/>
          </p:cNvSpPr>
          <p:nvPr/>
        </p:nvSpPr>
        <p:spPr bwMode="auto">
          <a:xfrm>
            <a:off x="1928813" y="3565525"/>
            <a:ext cx="2114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Arial" pitchFamily="34" charset="0"/>
              </a:rPr>
              <a:t>Sostituibile</a:t>
            </a:r>
          </a:p>
        </p:txBody>
      </p:sp>
      <p:sp>
        <p:nvSpPr>
          <p:cNvPr id="12" name="Rettangolo 30"/>
          <p:cNvSpPr>
            <a:spLocks noChangeArrowheads="1"/>
          </p:cNvSpPr>
          <p:nvPr/>
        </p:nvSpPr>
        <p:spPr bwMode="auto">
          <a:xfrm>
            <a:off x="142875" y="5637213"/>
            <a:ext cx="29289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Potente agonista H</a:t>
            </a:r>
            <a:r>
              <a:rPr lang="it-IT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2</a:t>
            </a:r>
          </a:p>
          <a:p>
            <a:r>
              <a:rPr lang="it-IT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Debole antagonista H</a:t>
            </a:r>
            <a:r>
              <a:rPr lang="it-IT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1</a:t>
            </a:r>
          </a:p>
          <a:p>
            <a:r>
              <a:rPr lang="it-IT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Potente antagonista H</a:t>
            </a:r>
            <a:r>
              <a:rPr lang="it-IT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3 </a:t>
            </a:r>
            <a:r>
              <a:rPr lang="it-IT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e H</a:t>
            </a:r>
            <a:r>
              <a:rPr lang="it-IT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4 </a:t>
            </a:r>
          </a:p>
        </p:txBody>
      </p:sp>
      <p:graphicFrame>
        <p:nvGraphicFramePr>
          <p:cNvPr id="13" name="Object 3"/>
          <p:cNvGraphicFramePr>
            <a:graphicFrameLocks noChangeAspect="1"/>
          </p:cNvGraphicFramePr>
          <p:nvPr/>
        </p:nvGraphicFramePr>
        <p:xfrm>
          <a:off x="458788" y="3962400"/>
          <a:ext cx="4532312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5" name="CS ChemDraw Drawing" r:id="rId5" imgW="3517900" imgH="825500" progId="">
                  <p:embed/>
                </p:oleObj>
              </mc:Choice>
              <mc:Fallback>
                <p:oleObj name="CS ChemDraw Drawing" r:id="rId5" imgW="3517900" imgH="825500" progId="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788" y="3962400"/>
                        <a:ext cx="4532312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ttangolo 30"/>
          <p:cNvSpPr>
            <a:spLocks noChangeArrowheads="1"/>
          </p:cNvSpPr>
          <p:nvPr/>
        </p:nvSpPr>
        <p:spPr bwMode="auto">
          <a:xfrm>
            <a:off x="4071938" y="5637213"/>
            <a:ext cx="4714875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it-IT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Usato in diagnostica</a:t>
            </a:r>
          </a:p>
          <a:p>
            <a:pPr>
              <a:lnSpc>
                <a:spcPct val="150000"/>
              </a:lnSpc>
            </a:pPr>
            <a:r>
              <a:rPr lang="it-IT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Non utilizzabile per studi riguardanti l’affinità </a:t>
            </a:r>
          </a:p>
        </p:txBody>
      </p:sp>
      <p:sp>
        <p:nvSpPr>
          <p:cNvPr id="15" name="Freccia a destra 42"/>
          <p:cNvSpPr>
            <a:spLocks noChangeArrowheads="1"/>
          </p:cNvSpPr>
          <p:nvPr/>
        </p:nvSpPr>
        <p:spPr bwMode="auto">
          <a:xfrm>
            <a:off x="3214688" y="5851525"/>
            <a:ext cx="428625" cy="5715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" name="CasellaDiTesto 17"/>
          <p:cNvSpPr txBox="1">
            <a:spLocks noChangeArrowheads="1"/>
          </p:cNvSpPr>
          <p:nvPr/>
        </p:nvSpPr>
        <p:spPr bwMode="auto">
          <a:xfrm>
            <a:off x="71438" y="68263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Agonisti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2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relazioni struttura-attività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18" name="Titolo 1"/>
          <p:cNvSpPr txBox="1">
            <a:spLocks/>
          </p:cNvSpPr>
          <p:nvPr/>
        </p:nvSpPr>
        <p:spPr>
          <a:xfrm>
            <a:off x="109538" y="714375"/>
            <a:ext cx="3533775" cy="514350"/>
          </a:xfrm>
          <a:prstGeom prst="rect">
            <a:avLst/>
          </a:prstGeom>
          <a:noFill/>
        </p:spPr>
        <p:txBody>
          <a:bodyPr tIns="72000" bIns="72000" anchor="ctr">
            <a:prstTxWarp prst="textNoShape">
              <a:avLst/>
            </a:prstTxWarp>
            <a:spAutoFit/>
          </a:bodyPr>
          <a:lstStyle/>
          <a:p>
            <a:r>
              <a:rPr lang="it-IT" sz="24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A) Analoghi dell’istamina</a:t>
            </a:r>
          </a:p>
        </p:txBody>
      </p:sp>
      <p:sp>
        <p:nvSpPr>
          <p:cNvPr id="19" name="Rettangolo 19"/>
          <p:cNvSpPr>
            <a:spLocks noChangeArrowheads="1"/>
          </p:cNvSpPr>
          <p:nvPr/>
        </p:nvSpPr>
        <p:spPr bwMode="auto">
          <a:xfrm>
            <a:off x="3929063" y="714375"/>
            <a:ext cx="4121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24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Poche le modifiche proficue</a:t>
            </a:r>
          </a:p>
        </p:txBody>
      </p:sp>
      <p:sp>
        <p:nvSpPr>
          <p:cNvPr id="20" name="Titolo 1"/>
          <p:cNvSpPr txBox="1">
            <a:spLocks/>
          </p:cNvSpPr>
          <p:nvPr/>
        </p:nvSpPr>
        <p:spPr>
          <a:xfrm>
            <a:off x="109538" y="3000375"/>
            <a:ext cx="3533775" cy="514350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B) </a:t>
            </a:r>
            <a:r>
              <a:rPr lang="it-IT" sz="2400" b="1" dirty="0" err="1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Impromidina</a:t>
            </a:r>
            <a:endParaRPr lang="it-IT" sz="2400" b="1" dirty="0">
              <a:solidFill>
                <a:schemeClr val="bg1"/>
              </a:solidFill>
              <a:latin typeface="+mn-lt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/>
      <p:bldP spid="10" grpId="0" animBg="1"/>
      <p:bldP spid="11" grpId="0"/>
      <p:bldP spid="12" grpId="0"/>
      <p:bldP spid="14" grpId="0"/>
      <p:bldP spid="15" grpId="0" animBg="1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71438" y="4389438"/>
            <a:ext cx="3571875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arrotondato 4"/>
          <p:cNvSpPr/>
          <p:nvPr/>
        </p:nvSpPr>
        <p:spPr>
          <a:xfrm>
            <a:off x="71438" y="709613"/>
            <a:ext cx="3571875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500063" y="5792788"/>
          <a:ext cx="2357437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696" name="CS ChemDraw Drawing" r:id="rId3" imgW="1371600" imgH="584200" progId="">
                  <p:embed/>
                </p:oleObj>
              </mc:Choice>
              <mc:Fallback>
                <p:oleObj name="CS ChemDraw Drawing" r:id="rId3" imgW="1371600" imgH="584200" progId="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3" y="5792788"/>
                        <a:ext cx="2357437" cy="987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ttangolo 6"/>
          <p:cNvSpPr/>
          <p:nvPr/>
        </p:nvSpPr>
        <p:spPr>
          <a:xfrm>
            <a:off x="3214688" y="5721350"/>
            <a:ext cx="5429250" cy="881063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it-IT" b="1">
                <a:latin typeface="Calibri" charset="0"/>
              </a:rPr>
              <a:t>Agonista H</a:t>
            </a:r>
            <a:r>
              <a:rPr lang="it-IT" b="1" baseline="-25000">
                <a:latin typeface="Calibri" charset="0"/>
              </a:rPr>
              <a:t>2</a:t>
            </a:r>
            <a:r>
              <a:rPr lang="it-IT" b="1">
                <a:latin typeface="Calibri" charset="0"/>
              </a:rPr>
              <a:t> più potente della istamina e del dimaprit;</a:t>
            </a:r>
          </a:p>
          <a:p>
            <a:pPr>
              <a:lnSpc>
                <a:spcPct val="150000"/>
              </a:lnSpc>
            </a:pPr>
            <a:r>
              <a:rPr lang="it-IT" b="1">
                <a:latin typeface="Calibri" charset="0"/>
              </a:rPr>
              <a:t>Elevata selettività</a:t>
            </a:r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3786188" y="714375"/>
            <a:ext cx="5000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Scoperto durante le ricerche di antagonisti H</a:t>
            </a:r>
            <a:r>
              <a:rPr lang="it-IT" sz="2000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2</a:t>
            </a: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 della serie delle isotiouree</a:t>
            </a:r>
          </a:p>
        </p:txBody>
      </p:sp>
      <p:sp>
        <p:nvSpPr>
          <p:cNvPr id="9" name="Rettangolo 19"/>
          <p:cNvSpPr>
            <a:spLocks noChangeArrowheads="1"/>
          </p:cNvSpPr>
          <p:nvPr/>
        </p:nvSpPr>
        <p:spPr bwMode="auto">
          <a:xfrm>
            <a:off x="214313" y="2857500"/>
            <a:ext cx="8429625" cy="120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2200"/>
              </a:lnSpc>
            </a:pP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Modifiche per aumentarne l’attività: tutte deleterie</a:t>
            </a:r>
          </a:p>
          <a:p>
            <a:pPr>
              <a:lnSpc>
                <a:spcPts val="2200"/>
              </a:lnSpc>
              <a:buFont typeface="Arial" charset="0"/>
              <a:buChar char="•"/>
            </a:pP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Variazioni lunghezza catena</a:t>
            </a:r>
          </a:p>
          <a:p>
            <a:pPr>
              <a:lnSpc>
                <a:spcPts val="2200"/>
              </a:lnSpc>
              <a:buFont typeface="Arial" charset="0"/>
              <a:buChar char="•"/>
            </a:pP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Sostituzione isotiourea</a:t>
            </a:r>
          </a:p>
          <a:p>
            <a:pPr>
              <a:lnSpc>
                <a:spcPts val="2200"/>
              </a:lnSpc>
              <a:buFont typeface="Arial" charset="0"/>
              <a:buChar char="•"/>
            </a:pP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Variazioni al gruppo amminico</a:t>
            </a:r>
          </a:p>
        </p:txBody>
      </p:sp>
      <p:graphicFrame>
        <p:nvGraphicFramePr>
          <p:cNvPr id="10" name="Tabella 9"/>
          <p:cNvGraphicFramePr>
            <a:graphicFrameLocks noGrp="1"/>
          </p:cNvGraphicFramePr>
          <p:nvPr/>
        </p:nvGraphicFramePr>
        <p:xfrm>
          <a:off x="3786188" y="1500188"/>
          <a:ext cx="4429125" cy="1160399"/>
        </p:xfrm>
        <a:graphic>
          <a:graphicData uri="http://schemas.openxmlformats.org/drawingml/2006/table">
            <a:tbl>
              <a:tblPr/>
              <a:tblGrid>
                <a:gridCol w="110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6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8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64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Attività agonista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Composto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 Recettore H</a:t>
                      </a:r>
                      <a:r>
                        <a:rPr kumimoji="0" lang="it-IT" sz="12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Recettore H</a:t>
                      </a:r>
                      <a:r>
                        <a:rPr kumimoji="0" lang="it-IT" sz="12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2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Recettore H</a:t>
                      </a:r>
                      <a:r>
                        <a:rPr kumimoji="0" lang="it-IT" sz="12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Istamina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Dimaprit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&lt;0.0001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20-70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Antagonista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/>
        </p:nvGraphicFramePr>
        <p:xfrm>
          <a:off x="214313" y="1428750"/>
          <a:ext cx="2636837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697" name="CS ChemDraw Drawing" r:id="rId5" imgW="1536700" imgH="635000" progId="">
                  <p:embed/>
                </p:oleObj>
              </mc:Choice>
              <mc:Fallback>
                <p:oleObj name="CS ChemDraw Drawing" r:id="rId5" imgW="1536700" imgH="635000" progId="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3" y="1428750"/>
                        <a:ext cx="2636837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>
            <a:spLocks noChangeArrowheads="1"/>
          </p:cNvSpPr>
          <p:nvPr/>
        </p:nvSpPr>
        <p:spPr bwMode="auto">
          <a:xfrm>
            <a:off x="71438" y="68263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Agonisti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2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relazioni struttura-attività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109538" y="688975"/>
            <a:ext cx="3533775" cy="515938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C) </a:t>
            </a:r>
            <a:r>
              <a:rPr lang="it-IT" sz="2400" b="1" dirty="0" err="1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Dimaprit</a:t>
            </a:r>
            <a:endParaRPr lang="it-IT" sz="2400" b="1" dirty="0">
              <a:solidFill>
                <a:schemeClr val="bg1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15" name="Titolo 1"/>
          <p:cNvSpPr txBox="1">
            <a:spLocks/>
          </p:cNvSpPr>
          <p:nvPr/>
        </p:nvSpPr>
        <p:spPr>
          <a:xfrm>
            <a:off x="180975" y="4357688"/>
            <a:ext cx="3533775" cy="514350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D) </a:t>
            </a:r>
            <a:r>
              <a:rPr lang="it-IT" sz="2400" b="1" dirty="0" err="1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Amtamina</a:t>
            </a:r>
            <a:endParaRPr lang="it-IT" sz="2400" b="1" dirty="0">
              <a:solidFill>
                <a:schemeClr val="bg1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16" name="Rettangolo 21"/>
          <p:cNvSpPr>
            <a:spLocks noChangeArrowheads="1"/>
          </p:cNvSpPr>
          <p:nvPr/>
        </p:nvSpPr>
        <p:spPr bwMode="auto">
          <a:xfrm>
            <a:off x="3786188" y="4429125"/>
            <a:ext cx="3668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Analogo ciclico del dimaprit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71438" y="3603625"/>
            <a:ext cx="8929687" cy="468313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arrotondato 4"/>
          <p:cNvSpPr/>
          <p:nvPr/>
        </p:nvSpPr>
        <p:spPr>
          <a:xfrm>
            <a:off x="71438" y="817563"/>
            <a:ext cx="8929687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CasellaDiTesto 6"/>
          <p:cNvSpPr txBox="1">
            <a:spLocks noChangeArrowheads="1"/>
          </p:cNvSpPr>
          <p:nvPr/>
        </p:nvSpPr>
        <p:spPr bwMode="auto">
          <a:xfrm>
            <a:off x="71438" y="68263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Agonisti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2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</a:t>
            </a:r>
            <a:r>
              <a:rPr lang="it-IT" sz="3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modalità di legame del dimaprit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109538" y="785813"/>
            <a:ext cx="8820150" cy="514350"/>
          </a:xfrm>
          <a:prstGeom prst="rect">
            <a:avLst/>
          </a:prstGeom>
          <a:noFill/>
        </p:spPr>
        <p:txBody>
          <a:bodyPr tIns="72000" bIns="72000" anchor="ctr">
            <a:prstTxWarp prst="textNoShape">
              <a:avLst/>
            </a:prstTxWarp>
            <a:spAutoFit/>
          </a:bodyPr>
          <a:lstStyle/>
          <a:p>
            <a:r>
              <a:rPr lang="it-IT" sz="24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Primo modello: analogia con il tautomerismo dell’istamina  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500188"/>
            <a:ext cx="4857750" cy="197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4500563"/>
            <a:ext cx="7215188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25" y="1428750"/>
            <a:ext cx="2214563" cy="95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38" y="2500313"/>
            <a:ext cx="1928812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olo 1"/>
          <p:cNvSpPr txBox="1">
            <a:spLocks/>
          </p:cNvSpPr>
          <p:nvPr/>
        </p:nvSpPr>
        <p:spPr>
          <a:xfrm>
            <a:off x="109538" y="3557588"/>
            <a:ext cx="8820150" cy="514350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Secondo modello: coinvolto un N ed un 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71438" y="714375"/>
            <a:ext cx="8929687" cy="468313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2857500" y="1362075"/>
          <a:ext cx="6000750" cy="1754189"/>
        </p:xfrm>
        <a:graphic>
          <a:graphicData uri="http://schemas.openxmlformats.org/drawingml/2006/table">
            <a:tbl>
              <a:tblPr/>
              <a:tblGrid>
                <a:gridCol w="1741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89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01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2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Attività agonista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Composto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 Recettore H</a:t>
                      </a:r>
                      <a:r>
                        <a:rPr kumimoji="0" lang="it-IT" sz="12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Recettore H</a:t>
                      </a:r>
                      <a:r>
                        <a:rPr kumimoji="0" lang="it-IT" sz="12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2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Recettore H</a:t>
                      </a:r>
                      <a:r>
                        <a:rPr kumimoji="0" lang="it-IT" sz="12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Istamina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sym typeface="Symbol" charset="2"/>
                        </a:rPr>
                        <a:t> (+) S  -CH</a:t>
                      </a:r>
                      <a:r>
                        <a:rPr kumimoji="0" lang="it-IT" sz="12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sym typeface="Symbol" charset="2"/>
                        </a:rPr>
                        <a:t>3</a:t>
                      </a:r>
                      <a:endParaRPr kumimoji="0" lang="it-IT" sz="1200" b="1" i="0" u="none" strike="noStrike" cap="none" normalizeH="0" baseline="-25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sym typeface="Symbol" charset="2"/>
                        </a:rPr>
                        <a:t>0.49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1.7</a:t>
                      </a: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13</a:t>
                      </a: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  <a:sym typeface="Symbol" charset="2"/>
                        </a:rPr>
                        <a:t> (-) R -CH</a:t>
                      </a:r>
                      <a:r>
                        <a:rPr kumimoji="0" lang="it-IT" sz="1200" b="1" i="0" u="none" strike="noStrike" cap="none" normalizeH="0" baseline="-2500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  <a:sym typeface="Symbol" charset="2"/>
                        </a:rPr>
                        <a:t>3</a:t>
                      </a:r>
                      <a:endParaRPr kumimoji="0" lang="it-IT" sz="1200" b="1" i="0" u="none" strike="noStrike" cap="none" normalizeH="0" baseline="-2500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0.49</a:t>
                      </a: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1.0</a:t>
                      </a: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1550</a:t>
                      </a: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sym typeface="Symbol" charset="2"/>
                        </a:rPr>
                        <a:t> -CH</a:t>
                      </a:r>
                      <a:r>
                        <a:rPr kumimoji="0" lang="it-IT" sz="12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sym typeface="Symbol" charset="2"/>
                        </a:rPr>
                        <a:t>3</a:t>
                      </a:r>
                      <a:endParaRPr kumimoji="0" lang="it-IT" sz="1200" b="1" i="0" u="none" strike="noStrike" cap="none" normalizeH="0" baseline="-25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0.83</a:t>
                      </a: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0.89</a:t>
                      </a: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300</a:t>
                      </a:r>
                    </a:p>
                  </a:txBody>
                  <a:tcPr marL="121920" marR="121920" marT="34290" marB="3429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CasellaDiTesto 8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Agonisti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3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</a:t>
            </a:r>
            <a:r>
              <a:rPr lang="it-IT" sz="3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relazioni struttura-attività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109538" y="714375"/>
            <a:ext cx="8820150" cy="514350"/>
          </a:xfrm>
          <a:prstGeom prst="rect">
            <a:avLst/>
          </a:prstGeom>
          <a:noFill/>
        </p:spPr>
        <p:txBody>
          <a:bodyPr tIns="72000" bIns="72000" anchor="ctr">
            <a:prstTxWarp prst="textNoShape">
              <a:avLst/>
            </a:prstTxWarp>
            <a:spAutoFit/>
          </a:bodyPr>
          <a:lstStyle/>
          <a:p>
            <a:r>
              <a:rPr lang="it-IT" sz="24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A) Analoghi dell’istamina: metil-istamine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214313" y="3332163"/>
            <a:ext cx="8501062" cy="811212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2800"/>
              </a:lnSpc>
            </a:pPr>
            <a:r>
              <a:rPr lang="nl-NL" b="1" dirty="0">
                <a:latin typeface="Calibri" charset="0"/>
              </a:rPr>
              <a:t>La </a:t>
            </a:r>
            <a:r>
              <a:rPr lang="nl-NL" b="1" dirty="0" err="1">
                <a:latin typeface="Calibri" charset="0"/>
              </a:rPr>
              <a:t>metilazione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della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catena</a:t>
            </a:r>
            <a:r>
              <a:rPr lang="nl-NL" b="1" dirty="0">
                <a:latin typeface="Calibri" charset="0"/>
              </a:rPr>
              <a:t> laterale </a:t>
            </a:r>
            <a:r>
              <a:rPr lang="nl-NL" b="1" dirty="0" err="1">
                <a:latin typeface="Calibri" charset="0"/>
              </a:rPr>
              <a:t>è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favorevole</a:t>
            </a:r>
            <a:r>
              <a:rPr lang="nl-NL" b="1" dirty="0">
                <a:latin typeface="Calibri" charset="0"/>
              </a:rPr>
              <a:t> per </a:t>
            </a:r>
            <a:r>
              <a:rPr lang="nl-NL" b="1" dirty="0" err="1">
                <a:latin typeface="Calibri" charset="0"/>
              </a:rPr>
              <a:t>l’attività</a:t>
            </a:r>
            <a:r>
              <a:rPr lang="nl-NL" b="1" dirty="0">
                <a:latin typeface="Calibri" charset="0"/>
              </a:rPr>
              <a:t>  H</a:t>
            </a:r>
            <a:r>
              <a:rPr lang="nl-NL" b="1" baseline="-25000" dirty="0">
                <a:latin typeface="Calibri" charset="0"/>
              </a:rPr>
              <a:t>3</a:t>
            </a:r>
          </a:p>
          <a:p>
            <a:pPr>
              <a:lnSpc>
                <a:spcPts val="2800"/>
              </a:lnSpc>
            </a:pPr>
            <a:r>
              <a:rPr lang="nl-NL" b="1" dirty="0" err="1">
                <a:latin typeface="Calibri" charset="0"/>
              </a:rPr>
              <a:t>L’interazione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è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stereoselettiva</a:t>
            </a:r>
            <a:r>
              <a:rPr lang="nl-NL" b="1" dirty="0">
                <a:latin typeface="Calibri" charset="0"/>
              </a:rPr>
              <a:t>:  </a:t>
            </a:r>
            <a:r>
              <a:rPr lang="nl-NL" b="1" dirty="0" err="1">
                <a:latin typeface="Calibri" charset="0"/>
              </a:rPr>
              <a:t>massima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potenza</a:t>
            </a:r>
            <a:r>
              <a:rPr lang="nl-NL" b="1" dirty="0">
                <a:latin typeface="Calibri" charset="0"/>
              </a:rPr>
              <a:t> per  (R)</a:t>
            </a:r>
            <a:r>
              <a:rPr lang="el-GR" b="1" dirty="0">
                <a:latin typeface="Calibri" charset="0"/>
              </a:rPr>
              <a:t>α</a:t>
            </a:r>
            <a:r>
              <a:rPr lang="nl-NL" b="1" dirty="0">
                <a:latin typeface="Calibri" charset="0"/>
              </a:rPr>
              <a:t>-</a:t>
            </a:r>
            <a:r>
              <a:rPr lang="nl-NL" b="1" dirty="0" err="1">
                <a:latin typeface="Calibri" charset="0"/>
              </a:rPr>
              <a:t>metilistamina</a:t>
            </a:r>
            <a:endParaRPr lang="it-IT" b="1" dirty="0">
              <a:latin typeface="Calibri" charset="0"/>
            </a:endParaRPr>
          </a:p>
        </p:txBody>
      </p:sp>
      <p:sp>
        <p:nvSpPr>
          <p:cNvPr id="12" name="Ovale 4"/>
          <p:cNvSpPr/>
          <p:nvPr/>
        </p:nvSpPr>
        <p:spPr>
          <a:xfrm>
            <a:off x="1144712" y="2170766"/>
            <a:ext cx="1506501" cy="1208476"/>
          </a:xfrm>
          <a:prstGeom prst="ellipse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3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345421"/>
              </p:ext>
            </p:extLst>
          </p:nvPr>
        </p:nvGraphicFramePr>
        <p:xfrm>
          <a:off x="179512" y="1556792"/>
          <a:ext cx="2533650" cy="1474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629" name="CS ChemDraw Drawing" r:id="rId3" imgW="1041400" imgH="622300" progId="">
                  <p:embed/>
                </p:oleObj>
              </mc:Choice>
              <mc:Fallback>
                <p:oleObj name="CS ChemDraw Drawing" r:id="rId3" imgW="1041400" imgH="622300" progId="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1556792"/>
                        <a:ext cx="2533650" cy="1474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CasellaDiTesto 7"/>
          <p:cNvSpPr txBox="1"/>
          <p:nvPr/>
        </p:nvSpPr>
        <p:spPr>
          <a:xfrm>
            <a:off x="1678112" y="223624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latin typeface="Symbol"/>
              </a:rPr>
              <a:t>a</a:t>
            </a:r>
          </a:p>
        </p:txBody>
      </p:sp>
      <p:sp>
        <p:nvSpPr>
          <p:cNvPr id="15" name="CasellaDiTesto 10"/>
          <p:cNvSpPr txBox="1"/>
          <p:nvPr/>
        </p:nvSpPr>
        <p:spPr>
          <a:xfrm>
            <a:off x="1220912" y="276964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latin typeface="Symbol"/>
              </a:rPr>
              <a:t>b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71438" y="817563"/>
            <a:ext cx="8929687" cy="468312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285750" y="1500188"/>
            <a:ext cx="1357313" cy="320675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 err="1">
                <a:solidFill>
                  <a:srgbClr val="800000"/>
                </a:solidFill>
                <a:latin typeface="+mn-lt"/>
                <a:ea typeface="+mj-ea"/>
                <a:cs typeface="Arial" pitchFamily="34" charset="0"/>
              </a:rPr>
              <a:t>Imetit</a:t>
            </a:r>
            <a:endParaRPr lang="it-IT" sz="2400" b="1" dirty="0">
              <a:solidFill>
                <a:srgbClr val="800000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2857500" y="1643063"/>
            <a:ext cx="5357813" cy="1169987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2800"/>
              </a:lnSpc>
            </a:pPr>
            <a:r>
              <a:rPr lang="nl-NL" b="1">
                <a:latin typeface="Calibri" charset="0"/>
              </a:rPr>
              <a:t>Non ha attività H</a:t>
            </a:r>
            <a:r>
              <a:rPr lang="nl-NL" b="1" baseline="-25000">
                <a:latin typeface="Calibri" charset="0"/>
              </a:rPr>
              <a:t>1</a:t>
            </a:r>
            <a:r>
              <a:rPr lang="nl-NL" b="1">
                <a:latin typeface="Calibri" charset="0"/>
              </a:rPr>
              <a:t> e H</a:t>
            </a:r>
            <a:r>
              <a:rPr lang="nl-NL" b="1" baseline="-25000">
                <a:latin typeface="Calibri" charset="0"/>
              </a:rPr>
              <a:t>2</a:t>
            </a:r>
            <a:r>
              <a:rPr lang="nl-NL" b="1">
                <a:latin typeface="Calibri" charset="0"/>
              </a:rPr>
              <a:t>, attivo verso H</a:t>
            </a:r>
            <a:r>
              <a:rPr lang="nl-NL" b="1" baseline="-25000">
                <a:latin typeface="Calibri" charset="0"/>
              </a:rPr>
              <a:t>4</a:t>
            </a:r>
          </a:p>
          <a:p>
            <a:pPr>
              <a:lnSpc>
                <a:spcPts val="2800"/>
              </a:lnSpc>
            </a:pPr>
            <a:r>
              <a:rPr lang="nl-NL" b="1">
                <a:latin typeface="Calibri" charset="0"/>
              </a:rPr>
              <a:t>L’S non è coinvolto nel legame</a:t>
            </a:r>
          </a:p>
          <a:p>
            <a:pPr>
              <a:lnSpc>
                <a:spcPts val="2800"/>
              </a:lnSpc>
            </a:pPr>
            <a:r>
              <a:rPr lang="nl-NL" b="1">
                <a:latin typeface="Calibri" charset="0"/>
              </a:rPr>
              <a:t>Effetto anoressizzante in topi (PNAS, 2006)</a:t>
            </a:r>
            <a:endParaRPr lang="it-IT" b="1">
              <a:latin typeface="Calibri" charset="0"/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285750" y="3363913"/>
            <a:ext cx="1714500" cy="320675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 err="1">
                <a:solidFill>
                  <a:srgbClr val="800000"/>
                </a:solidFill>
                <a:latin typeface="+mn-lt"/>
                <a:ea typeface="+mj-ea"/>
                <a:cs typeface="Arial" pitchFamily="34" charset="0"/>
              </a:rPr>
              <a:t>Immepip</a:t>
            </a:r>
            <a:endParaRPr lang="it-IT" sz="2400" b="1" dirty="0">
              <a:solidFill>
                <a:srgbClr val="800000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2786063" y="3857625"/>
            <a:ext cx="6357937" cy="1169988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2800"/>
              </a:lnSpc>
            </a:pPr>
            <a:r>
              <a:rPr lang="nl-NL" b="1" dirty="0" err="1">
                <a:latin typeface="Calibri" charset="0"/>
              </a:rPr>
              <a:t>Omologo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superiore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dell’istamina</a:t>
            </a:r>
            <a:r>
              <a:rPr lang="nl-NL" b="1" dirty="0">
                <a:latin typeface="Calibri" charset="0"/>
              </a:rPr>
              <a:t> a </a:t>
            </a:r>
            <a:r>
              <a:rPr lang="nl-NL" b="1" dirty="0" err="1">
                <a:latin typeface="Calibri" charset="0"/>
              </a:rPr>
              <a:t>conformazione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bloccata</a:t>
            </a:r>
            <a:endParaRPr lang="nl-NL" b="1" dirty="0">
              <a:latin typeface="Calibri" charset="0"/>
            </a:endParaRPr>
          </a:p>
          <a:p>
            <a:pPr>
              <a:lnSpc>
                <a:spcPts val="2800"/>
              </a:lnSpc>
            </a:pPr>
            <a:r>
              <a:rPr lang="nl-NL" b="1" dirty="0">
                <a:latin typeface="Calibri" charset="0"/>
              </a:rPr>
              <a:t>Non ha </a:t>
            </a:r>
            <a:r>
              <a:rPr lang="nl-NL" b="1" dirty="0" err="1">
                <a:latin typeface="Calibri" charset="0"/>
              </a:rPr>
              <a:t>attività</a:t>
            </a:r>
            <a:r>
              <a:rPr lang="nl-NL" b="1" dirty="0">
                <a:latin typeface="Calibri" charset="0"/>
              </a:rPr>
              <a:t> H</a:t>
            </a:r>
            <a:r>
              <a:rPr lang="nl-NL" b="1" baseline="-25000" dirty="0">
                <a:latin typeface="Calibri" charset="0"/>
              </a:rPr>
              <a:t>1</a:t>
            </a:r>
            <a:r>
              <a:rPr lang="nl-NL" b="1" dirty="0">
                <a:latin typeface="Calibri" charset="0"/>
              </a:rPr>
              <a:t> e H</a:t>
            </a:r>
            <a:r>
              <a:rPr lang="nl-NL" b="1" baseline="-25000" dirty="0">
                <a:latin typeface="Calibri" charset="0"/>
              </a:rPr>
              <a:t>2</a:t>
            </a:r>
            <a:r>
              <a:rPr lang="nl-NL" b="1" dirty="0">
                <a:latin typeface="Calibri" charset="0"/>
              </a:rPr>
              <a:t>, </a:t>
            </a:r>
            <a:r>
              <a:rPr lang="nl-NL" b="1" dirty="0" err="1">
                <a:solidFill>
                  <a:srgbClr val="000000"/>
                </a:solidFill>
                <a:latin typeface="Calibri" charset="0"/>
              </a:rPr>
              <a:t>attivo</a:t>
            </a:r>
            <a:r>
              <a:rPr lang="nl-NL" b="1" dirty="0">
                <a:solidFill>
                  <a:srgbClr val="000000"/>
                </a:solidFill>
                <a:latin typeface="Calibri" charset="0"/>
              </a:rPr>
              <a:t> verso H</a:t>
            </a:r>
            <a:r>
              <a:rPr lang="nl-NL" b="1" baseline="-25000" dirty="0">
                <a:solidFill>
                  <a:srgbClr val="000000"/>
                </a:solidFill>
                <a:latin typeface="Calibri" charset="0"/>
              </a:rPr>
              <a:t>3</a:t>
            </a:r>
            <a:r>
              <a:rPr lang="nl-NL" b="1" dirty="0">
                <a:solidFill>
                  <a:srgbClr val="000000"/>
                </a:solidFill>
                <a:latin typeface="Calibri" charset="0"/>
              </a:rPr>
              <a:t> e H</a:t>
            </a:r>
            <a:r>
              <a:rPr lang="nl-NL" b="1" baseline="-25000" dirty="0">
                <a:solidFill>
                  <a:srgbClr val="000000"/>
                </a:solidFill>
                <a:latin typeface="Calibri" charset="0"/>
              </a:rPr>
              <a:t>4</a:t>
            </a:r>
            <a:endParaRPr lang="nl-NL" b="1" dirty="0">
              <a:latin typeface="Calibri" charset="0"/>
            </a:endParaRPr>
          </a:p>
          <a:p>
            <a:pPr>
              <a:lnSpc>
                <a:spcPts val="2800"/>
              </a:lnSpc>
            </a:pPr>
            <a:r>
              <a:rPr lang="nl-NL" b="1" dirty="0" err="1">
                <a:latin typeface="Calibri" charset="0"/>
              </a:rPr>
              <a:t>Utilizzato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come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i="1" dirty="0">
                <a:latin typeface="Calibri" charset="0"/>
              </a:rPr>
              <a:t>tool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farmacologico</a:t>
            </a:r>
            <a:r>
              <a:rPr lang="nl-NL" b="1" dirty="0">
                <a:latin typeface="Calibri" charset="0"/>
              </a:rPr>
              <a:t> per </a:t>
            </a:r>
            <a:r>
              <a:rPr lang="nl-NL" b="1" dirty="0" err="1">
                <a:latin typeface="Calibri" charset="0"/>
              </a:rPr>
              <a:t>elucidare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il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ruolo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degli</a:t>
            </a:r>
            <a:r>
              <a:rPr lang="nl-NL" b="1" dirty="0">
                <a:latin typeface="Calibri" charset="0"/>
              </a:rPr>
              <a:t> H</a:t>
            </a:r>
            <a:r>
              <a:rPr lang="nl-NL" b="1" baseline="-25000" dirty="0">
                <a:latin typeface="Calibri" charset="0"/>
              </a:rPr>
              <a:t>3</a:t>
            </a:r>
            <a:endParaRPr lang="it-IT" b="1" baseline="-25000" dirty="0">
              <a:latin typeface="Calibri" charset="0"/>
            </a:endParaRPr>
          </a:p>
        </p:txBody>
      </p:sp>
      <p:sp>
        <p:nvSpPr>
          <p:cNvPr id="9" name="Titolo 1"/>
          <p:cNvSpPr txBox="1">
            <a:spLocks/>
          </p:cNvSpPr>
          <p:nvPr/>
        </p:nvSpPr>
        <p:spPr>
          <a:xfrm>
            <a:off x="285750" y="5184775"/>
            <a:ext cx="2000250" cy="322263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 err="1">
                <a:solidFill>
                  <a:srgbClr val="800000"/>
                </a:solidFill>
                <a:latin typeface="+mn-lt"/>
                <a:ea typeface="+mj-ea"/>
                <a:cs typeface="Arial" pitchFamily="34" charset="0"/>
              </a:rPr>
              <a:t>Immetridina</a:t>
            </a:r>
            <a:endParaRPr lang="it-IT" sz="2400" b="1" dirty="0">
              <a:solidFill>
                <a:srgbClr val="800000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2915816" y="5949280"/>
            <a:ext cx="5286375" cy="796799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2800"/>
              </a:lnSpc>
            </a:pPr>
            <a:r>
              <a:rPr lang="nl-NL" b="1" dirty="0">
                <a:latin typeface="Calibri" charset="0"/>
              </a:rPr>
              <a:t>Non </a:t>
            </a:r>
            <a:r>
              <a:rPr lang="nl-NL" b="1" dirty="0" err="1">
                <a:latin typeface="Calibri" charset="0"/>
              </a:rPr>
              <a:t>è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necessaria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una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catena</a:t>
            </a:r>
            <a:r>
              <a:rPr lang="nl-NL" b="1" dirty="0">
                <a:latin typeface="Calibri" charset="0"/>
              </a:rPr>
              <a:t> laterale molto </a:t>
            </a:r>
            <a:r>
              <a:rPr lang="nl-NL" b="1" dirty="0" err="1">
                <a:latin typeface="Calibri" charset="0"/>
              </a:rPr>
              <a:t>basica</a:t>
            </a:r>
            <a:r>
              <a:rPr lang="nl-NL" b="1" dirty="0">
                <a:latin typeface="Calibri" charset="0"/>
              </a:rPr>
              <a:t>: </a:t>
            </a:r>
            <a:r>
              <a:rPr lang="nl-NL" b="1" dirty="0" err="1">
                <a:latin typeface="Calibri" charset="0"/>
              </a:rPr>
              <a:t>Selettivo</a:t>
            </a:r>
            <a:r>
              <a:rPr lang="nl-NL" b="1" dirty="0">
                <a:latin typeface="Calibri" charset="0"/>
              </a:rPr>
              <a:t> </a:t>
            </a:r>
            <a:r>
              <a:rPr lang="nl-NL" b="1" dirty="0" err="1">
                <a:latin typeface="Calibri" charset="0"/>
              </a:rPr>
              <a:t>vs</a:t>
            </a:r>
            <a:r>
              <a:rPr lang="nl-NL" b="1" dirty="0">
                <a:latin typeface="Calibri" charset="0"/>
              </a:rPr>
              <a:t> H</a:t>
            </a:r>
            <a:r>
              <a:rPr lang="nl-NL" b="1" baseline="-25000" dirty="0">
                <a:latin typeface="Calibri" charset="0"/>
              </a:rPr>
              <a:t>3</a:t>
            </a:r>
            <a:endParaRPr lang="it-IT" b="1" baseline="-25000" dirty="0">
              <a:latin typeface="Calibri" charset="0"/>
            </a:endParaRPr>
          </a:p>
        </p:txBody>
      </p:sp>
      <p:sp>
        <p:nvSpPr>
          <p:cNvPr id="11" name="Ovale 10"/>
          <p:cNvSpPr/>
          <p:nvPr/>
        </p:nvSpPr>
        <p:spPr>
          <a:xfrm>
            <a:off x="1071563" y="5929313"/>
            <a:ext cx="1047750" cy="785812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2" name="Object 2"/>
          <p:cNvGraphicFramePr>
            <a:graphicFrameLocks noChangeAspect="1"/>
          </p:cNvGraphicFramePr>
          <p:nvPr/>
        </p:nvGraphicFramePr>
        <p:xfrm>
          <a:off x="285750" y="2100263"/>
          <a:ext cx="2081213" cy="982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763" name="CS ChemDraw Drawing" r:id="rId3" imgW="1346200" imgH="635000" progId="">
                  <p:embed/>
                </p:oleObj>
              </mc:Choice>
              <mc:Fallback>
                <p:oleObj name="CS ChemDraw Drawing" r:id="rId3" imgW="1346200" imgH="635000" progId="">
                  <p:embed/>
                  <p:pic>
                    <p:nvPicPr>
                      <p:cNvPr id="0" name="Picture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2100263"/>
                        <a:ext cx="2081213" cy="982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/>
        </p:nvGraphicFramePr>
        <p:xfrm>
          <a:off x="285750" y="3963988"/>
          <a:ext cx="1755775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764" name="CS ChemDraw Drawing" r:id="rId5" imgW="1143000" imgH="622300" progId="">
                  <p:embed/>
                </p:oleObj>
              </mc:Choice>
              <mc:Fallback>
                <p:oleObj name="CS ChemDraw Drawing" r:id="rId5" imgW="1143000" imgH="622300" progId="">
                  <p:embed/>
                  <p:pic>
                    <p:nvPicPr>
                      <p:cNvPr id="0" name="Picture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3963988"/>
                        <a:ext cx="1755775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4"/>
          <p:cNvGraphicFramePr>
            <a:graphicFrameLocks noChangeAspect="1"/>
          </p:cNvGraphicFramePr>
          <p:nvPr/>
        </p:nvGraphicFramePr>
        <p:xfrm>
          <a:off x="285750" y="5786438"/>
          <a:ext cx="16129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765" name="CS ChemDraw Drawing" r:id="rId7" imgW="1054100" imgH="622300" progId="">
                  <p:embed/>
                </p:oleObj>
              </mc:Choice>
              <mc:Fallback>
                <p:oleObj name="CS ChemDraw Drawing" r:id="rId7" imgW="1054100" imgH="622300" progId="">
                  <p:embed/>
                  <p:pic>
                    <p:nvPicPr>
                      <p:cNvPr id="0" name="Picture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5786438"/>
                        <a:ext cx="16129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CasellaDiTesto 15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Agonisti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3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</a:t>
            </a:r>
            <a:r>
              <a:rPr lang="it-IT" sz="3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relazioni struttura-attività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17" name="Titolo 1"/>
          <p:cNvSpPr txBox="1">
            <a:spLocks/>
          </p:cNvSpPr>
          <p:nvPr/>
        </p:nvSpPr>
        <p:spPr>
          <a:xfrm>
            <a:off x="109538" y="785813"/>
            <a:ext cx="8820150" cy="514350"/>
          </a:xfrm>
          <a:prstGeom prst="rect">
            <a:avLst/>
          </a:prstGeom>
          <a:noFill/>
        </p:spPr>
        <p:txBody>
          <a:bodyPr tIns="72000" bIns="72000" anchor="ctr">
            <a:prstTxWarp prst="textNoShape">
              <a:avLst/>
            </a:prstTxWarp>
            <a:spAutoFit/>
          </a:bodyPr>
          <a:lstStyle/>
          <a:p>
            <a:r>
              <a:rPr lang="it-IT" sz="24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B) Analoghi dell’istamina: sostituzione della funzione amminica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8" y="642938"/>
            <a:ext cx="5449887" cy="30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olo 1"/>
          <p:cNvSpPr txBox="1">
            <a:spLocks/>
          </p:cNvSpPr>
          <p:nvPr/>
        </p:nvSpPr>
        <p:spPr bwMode="auto">
          <a:xfrm>
            <a:off x="142875" y="1071563"/>
            <a:ext cx="3286125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000" b="1">
                <a:latin typeface="Calibri" charset="0"/>
                <a:ea typeface="Arial" charset="0"/>
                <a:cs typeface="Arial" charset="0"/>
              </a:rPr>
              <a:t>Recettori H</a:t>
            </a:r>
            <a:r>
              <a:rPr lang="it-IT" sz="2000" b="1" baseline="-25000">
                <a:latin typeface="Calibri" charset="0"/>
                <a:ea typeface="Arial" charset="0"/>
                <a:cs typeface="Arial" charset="0"/>
              </a:rPr>
              <a:t>4</a:t>
            </a:r>
            <a:r>
              <a:rPr lang="it-IT" sz="2000" b="1">
                <a:latin typeface="Calibri" charset="0"/>
                <a:ea typeface="Arial" charset="0"/>
                <a:cs typeface="Arial" charset="0"/>
              </a:rPr>
              <a:t>: 43% di omologia con i recettori H</a:t>
            </a:r>
            <a:r>
              <a:rPr lang="it-IT" sz="2000" b="1" baseline="-25000">
                <a:latin typeface="Calibri" charset="0"/>
                <a:ea typeface="Arial" charset="0"/>
                <a:cs typeface="Arial" charset="0"/>
              </a:rPr>
              <a:t>3</a:t>
            </a:r>
            <a:r>
              <a:rPr lang="it-IT" sz="2000" b="1">
                <a:latin typeface="Calibri" charset="0"/>
                <a:ea typeface="Arial" charset="0"/>
                <a:cs typeface="Arial" charset="0"/>
              </a:rPr>
              <a:t>. Molti agonisti H</a:t>
            </a:r>
            <a:r>
              <a:rPr lang="it-IT" sz="2000" b="1" baseline="-25000">
                <a:latin typeface="Calibri" charset="0"/>
                <a:ea typeface="Arial" charset="0"/>
                <a:cs typeface="Arial" charset="0"/>
              </a:rPr>
              <a:t>3</a:t>
            </a:r>
            <a:r>
              <a:rPr lang="it-IT" sz="2000" b="1">
                <a:latin typeface="Calibri" charset="0"/>
                <a:ea typeface="Arial" charset="0"/>
                <a:cs typeface="Arial" charset="0"/>
              </a:rPr>
              <a:t> sono ugualmente attivi verso i recettori H</a:t>
            </a:r>
            <a:r>
              <a:rPr lang="it-IT" sz="2000" b="1" baseline="-25000">
                <a:latin typeface="Calibri" charset="0"/>
                <a:ea typeface="Arial" charset="0"/>
                <a:cs typeface="Arial" charset="0"/>
              </a:rPr>
              <a:t>4</a:t>
            </a:r>
            <a:r>
              <a:rPr lang="it-IT" sz="2000" b="1">
                <a:latin typeface="Calibri" charset="0"/>
                <a:ea typeface="Arial" charset="0"/>
                <a:cs typeface="Arial" charset="0"/>
              </a:rPr>
              <a:t> </a:t>
            </a:r>
          </a:p>
        </p:txBody>
      </p:sp>
      <p:sp>
        <p:nvSpPr>
          <p:cNvPr id="6" name="Titolo 1"/>
          <p:cNvSpPr txBox="1">
            <a:spLocks/>
          </p:cNvSpPr>
          <p:nvPr/>
        </p:nvSpPr>
        <p:spPr bwMode="auto">
          <a:xfrm>
            <a:off x="285750" y="4421188"/>
            <a:ext cx="3857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000" b="1">
                <a:latin typeface="Calibri" charset="0"/>
                <a:ea typeface="Arial" charset="0"/>
                <a:cs typeface="Arial" charset="0"/>
              </a:rPr>
              <a:t>5-metil-istamina: agonista potente e selettivo (100volte) verso i recettori H</a:t>
            </a:r>
            <a:r>
              <a:rPr lang="it-IT" sz="2000" b="1" baseline="-25000">
                <a:latin typeface="Calibri" charset="0"/>
                <a:ea typeface="Arial" charset="0"/>
                <a:cs typeface="Arial" charset="0"/>
              </a:rPr>
              <a:t>4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4351338"/>
            <a:ext cx="34925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tangolo 7"/>
          <p:cNvSpPr/>
          <p:nvPr/>
        </p:nvSpPr>
        <p:spPr>
          <a:xfrm>
            <a:off x="5500688" y="4065588"/>
            <a:ext cx="2176462" cy="307975"/>
          </a:xfrm>
          <a:prstGeom prst="rect">
            <a:avLst/>
          </a:prstGeom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400" i="1">
                <a:latin typeface="Calibri" charset="0"/>
              </a:rPr>
              <a:t>JPET</a:t>
            </a:r>
            <a:r>
              <a:rPr lang="it-IT" sz="1400">
                <a:latin typeface="Calibri" charset="0"/>
              </a:rPr>
              <a:t> </a:t>
            </a:r>
            <a:r>
              <a:rPr lang="it-IT" sz="1400" b="1">
                <a:latin typeface="Calibri" charset="0"/>
              </a:rPr>
              <a:t>2005</a:t>
            </a:r>
            <a:r>
              <a:rPr lang="it-IT" sz="1400">
                <a:latin typeface="Calibri" charset="0"/>
              </a:rPr>
              <a:t> 314, 1310–1321 </a:t>
            </a:r>
          </a:p>
        </p:txBody>
      </p:sp>
      <p:sp>
        <p:nvSpPr>
          <p:cNvPr id="10" name="CasellaDiTesto 9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Agonisti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4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</a:t>
            </a:r>
            <a:r>
              <a:rPr lang="it-IT" sz="3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relazioni struttura-attività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Farmaci Inibitori del rilascio di istamina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12776"/>
            <a:ext cx="8388424" cy="52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3947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295400"/>
            <a:ext cx="4758990" cy="5165375"/>
          </a:xfrm>
          <a:prstGeom prst="rect">
            <a:avLst/>
          </a:prstGeom>
        </p:spPr>
      </p:pic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dirty="0"/>
              <a:t>Farmaci Inibitori del rilascio di istamina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5410200" y="1295400"/>
            <a:ext cx="3327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8000"/>
                </a:solidFill>
                <a:latin typeface="Arial Black"/>
              </a:rPr>
              <a:t>Khellina</a:t>
            </a:r>
            <a:r>
              <a:rPr lang="it-IT" b="1" dirty="0">
                <a:solidFill>
                  <a:srgbClr val="008000"/>
                </a:solidFill>
                <a:latin typeface="Arial Black"/>
              </a:rPr>
              <a:t>:</a:t>
            </a:r>
            <a:r>
              <a:rPr lang="it-IT" b="1" dirty="0" err="1">
                <a:solidFill>
                  <a:srgbClr val="008000"/>
                </a:solidFill>
                <a:latin typeface="Arial Black"/>
              </a:rPr>
              <a:t>cromone</a:t>
            </a:r>
            <a:r>
              <a:rPr lang="it-IT" b="1" dirty="0">
                <a:solidFill>
                  <a:srgbClr val="008000"/>
                </a:solidFill>
                <a:latin typeface="Arial Black"/>
              </a:rPr>
              <a:t> di origine vegetale con proprietà antiasmatiche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474677" y="2286000"/>
            <a:ext cx="36693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0090"/>
                </a:solidFill>
                <a:latin typeface="Arial Black"/>
              </a:rPr>
              <a:t>Cromolin</a:t>
            </a:r>
            <a:r>
              <a:rPr lang="it-IT" b="1" dirty="0">
                <a:solidFill>
                  <a:srgbClr val="000090"/>
                </a:solidFill>
                <a:latin typeface="Arial Black"/>
              </a:rPr>
              <a:t>: utilizzato per la prevenzione dell’asma bronchiale e in soluzione ad uso oftalmico per cheratiti e congiuntiviti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5501557" y="3810000"/>
            <a:ext cx="3413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FF0000"/>
                </a:solidFill>
                <a:latin typeface="Arial Black"/>
              </a:rPr>
              <a:t>Nedocromile</a:t>
            </a:r>
            <a:r>
              <a:rPr lang="it-IT" b="1" dirty="0">
                <a:solidFill>
                  <a:srgbClr val="FF0000"/>
                </a:solidFill>
                <a:latin typeface="Arial Black"/>
              </a:rPr>
              <a:t>: utilizzato come antiasmatico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486400" y="4495800"/>
            <a:ext cx="3581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chemeClr val="accent2">
                    <a:lumMod val="75000"/>
                  </a:schemeClr>
                </a:solidFill>
                <a:latin typeface="Arial Black"/>
              </a:rPr>
              <a:t>Lodoxamide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 e </a:t>
            </a:r>
            <a:r>
              <a:rPr lang="it-IT" b="1" dirty="0" err="1">
                <a:solidFill>
                  <a:schemeClr val="accent2">
                    <a:lumMod val="75000"/>
                  </a:schemeClr>
                </a:solidFill>
                <a:latin typeface="Arial Black"/>
              </a:rPr>
              <a:t>Pemirolast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: usati </a:t>
            </a:r>
            <a:r>
              <a:rPr lang="it-IT" b="1" dirty="0" err="1">
                <a:solidFill>
                  <a:schemeClr val="accent2">
                    <a:lumMod val="75000"/>
                  </a:schemeClr>
                </a:solidFill>
                <a:latin typeface="Arial Black"/>
              </a:rPr>
              <a:t>topicamente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 in oftalmologia. Per la </a:t>
            </a:r>
            <a:r>
              <a:rPr lang="it-IT" b="1" dirty="0" err="1">
                <a:solidFill>
                  <a:schemeClr val="accent2">
                    <a:lumMod val="75000"/>
                  </a:schemeClr>
                </a:solidFill>
                <a:latin typeface="Arial Black"/>
              </a:rPr>
              <a:t>Lodoxamide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 non è ben chiaro il meccanismo di azione mentre il </a:t>
            </a:r>
            <a:r>
              <a:rPr lang="it-IT" b="1" dirty="0" err="1">
                <a:solidFill>
                  <a:schemeClr val="accent2">
                    <a:lumMod val="75000"/>
                  </a:schemeClr>
                </a:solidFill>
                <a:latin typeface="Arial Black"/>
              </a:rPr>
              <a:t>Pemirolast</a:t>
            </a:r>
            <a:r>
              <a:rPr lang="it-IT" b="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 è un inibitore del rilascio di istamina.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196752"/>
            <a:ext cx="7272808" cy="5504175"/>
          </a:xfrm>
          <a:prstGeom prst="rect">
            <a:avLst/>
          </a:prstGeom>
        </p:spPr>
      </p:pic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MECCANISMO DI AZIONE</a:t>
            </a:r>
          </a:p>
        </p:txBody>
      </p:sp>
    </p:spTree>
    <p:extLst>
      <p:ext uri="{BB962C8B-B14F-4D97-AF65-F5344CB8AC3E}">
        <p14:creationId xmlns:p14="http://schemas.microsoft.com/office/powerpoint/2010/main" val="42124107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Anti-h</a:t>
            </a:r>
            <a:r>
              <a:rPr lang="it-IT" baseline="-25000" dirty="0"/>
              <a:t>1</a:t>
            </a:r>
            <a:endParaRPr lang="en-US" baseline="-25000" dirty="0"/>
          </a:p>
        </p:txBody>
      </p:sp>
      <p:sp>
        <p:nvSpPr>
          <p:cNvPr id="15" name="Rettangolo 14"/>
          <p:cNvSpPr/>
          <p:nvPr/>
        </p:nvSpPr>
        <p:spPr>
          <a:xfrm>
            <a:off x="249113" y="1268760"/>
            <a:ext cx="8715375" cy="862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ts val="3000"/>
              </a:lnSpc>
              <a:defRPr/>
            </a:pPr>
            <a:r>
              <a:rPr lang="it-IT" sz="2400" b="1" dirty="0">
                <a:solidFill>
                  <a:schemeClr val="tx2"/>
                </a:solidFill>
                <a:latin typeface="+mn-lt"/>
                <a:cs typeface="Arial" pitchFamily="34" charset="0"/>
              </a:rPr>
              <a:t>Tutti gli antistaminici attivi sul recettore H</a:t>
            </a:r>
            <a:r>
              <a:rPr lang="it-IT" sz="2400" b="1" baseline="-25000" dirty="0">
                <a:solidFill>
                  <a:schemeClr val="tx2"/>
                </a:solidFill>
                <a:latin typeface="+mn-lt"/>
                <a:cs typeface="Arial" pitchFamily="34" charset="0"/>
              </a:rPr>
              <a:t>1</a:t>
            </a:r>
            <a:r>
              <a:rPr lang="it-IT" sz="2400" b="1" dirty="0">
                <a:solidFill>
                  <a:schemeClr val="tx2"/>
                </a:solidFill>
                <a:latin typeface="+mn-lt"/>
                <a:cs typeface="Arial" pitchFamily="34" charset="0"/>
              </a:rPr>
              <a:t> agiscono da agonisti inversi e non da antagonisti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31" y="2492325"/>
            <a:ext cx="2932112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343" y="2420888"/>
            <a:ext cx="2982913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443" y="2420888"/>
            <a:ext cx="2952750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itolo 1"/>
          <p:cNvSpPr txBox="1">
            <a:spLocks/>
          </p:cNvSpPr>
          <p:nvPr/>
        </p:nvSpPr>
        <p:spPr bwMode="auto">
          <a:xfrm>
            <a:off x="857250" y="5000625"/>
            <a:ext cx="27146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it-IT" sz="2800" b="1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Antagonisti H</a:t>
            </a:r>
            <a:r>
              <a:rPr lang="it-IT" sz="2800" b="1" baseline="-25000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1</a:t>
            </a:r>
            <a:endParaRPr lang="it-IT" sz="2800" b="1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20" name="Titolo 1"/>
          <p:cNvSpPr txBox="1">
            <a:spLocks/>
          </p:cNvSpPr>
          <p:nvPr/>
        </p:nvSpPr>
        <p:spPr bwMode="auto">
          <a:xfrm>
            <a:off x="5072063" y="5000625"/>
            <a:ext cx="2786062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it-IT" sz="2800" b="1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Antistaminici H</a:t>
            </a:r>
            <a:r>
              <a:rPr lang="it-IT" sz="2800" b="1" baseline="-25000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1</a:t>
            </a:r>
            <a:endParaRPr lang="it-IT" sz="2800" b="1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21" name="Freccia a destra 20"/>
          <p:cNvSpPr/>
          <p:nvPr/>
        </p:nvSpPr>
        <p:spPr>
          <a:xfrm>
            <a:off x="4214813" y="5000625"/>
            <a:ext cx="285750" cy="500063"/>
          </a:xfrm>
          <a:prstGeom prst="right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8642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arrotondato 9"/>
          <p:cNvSpPr/>
          <p:nvPr/>
        </p:nvSpPr>
        <p:spPr>
          <a:xfrm>
            <a:off x="71438" y="3286125"/>
            <a:ext cx="8929687" cy="468313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Rettangolo arrotondato 7"/>
          <p:cNvSpPr/>
          <p:nvPr/>
        </p:nvSpPr>
        <p:spPr>
          <a:xfrm>
            <a:off x="71438" y="771525"/>
            <a:ext cx="8929687" cy="468313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Titolo 1"/>
          <p:cNvSpPr txBox="1">
            <a:spLocks/>
          </p:cNvSpPr>
          <p:nvPr/>
        </p:nvSpPr>
        <p:spPr bwMode="auto">
          <a:xfrm>
            <a:off x="285750" y="1541463"/>
            <a:ext cx="77724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lnSpc>
                <a:spcPts val="3000"/>
              </a:lnSpc>
              <a:buFont typeface="Arial" charset="0"/>
              <a:buChar char="•"/>
            </a:pPr>
            <a:r>
              <a:rPr lang="it-IT" sz="2000" b="1">
                <a:solidFill>
                  <a:srgbClr val="800000"/>
                </a:solidFill>
                <a:latin typeface="Calibri" charset="0"/>
                <a:cs typeface="Arial" charset="0"/>
              </a:rPr>
              <a:t>Reazioni allergiche (reazioni di ipersensibilità I)</a:t>
            </a:r>
          </a:p>
          <a:p>
            <a:pPr algn="just" eaLnBrk="1" hangingPunct="1">
              <a:lnSpc>
                <a:spcPts val="3000"/>
              </a:lnSpc>
            </a:pPr>
            <a:r>
              <a:rPr lang="it-IT" sz="2000" b="1">
                <a:latin typeface="Calibri" charset="0"/>
                <a:cs typeface="Arial" charset="0"/>
              </a:rPr>
              <a:t>	Rinite e congiuntiviti allergiche, prurito, dermatosi, orticaria</a:t>
            </a:r>
          </a:p>
          <a:p>
            <a:pPr algn="just" eaLnBrk="1" hangingPunct="1">
              <a:lnSpc>
                <a:spcPts val="3000"/>
              </a:lnSpc>
              <a:buFont typeface="Arial" charset="0"/>
              <a:buChar char="•"/>
            </a:pPr>
            <a:r>
              <a:rPr lang="it-IT" sz="2000" b="1">
                <a:solidFill>
                  <a:srgbClr val="800000"/>
                </a:solidFill>
                <a:latin typeface="Calibri" charset="0"/>
                <a:cs typeface="Arial" charset="0"/>
              </a:rPr>
              <a:t>Cinetosi</a:t>
            </a:r>
            <a:r>
              <a:rPr lang="it-IT" sz="2000" b="1">
                <a:solidFill>
                  <a:srgbClr val="990033"/>
                </a:solidFill>
                <a:latin typeface="Calibri" charset="0"/>
                <a:cs typeface="Arial" charset="0"/>
              </a:rPr>
              <a:t> </a:t>
            </a:r>
            <a:r>
              <a:rPr lang="it-IT" sz="2000" b="1">
                <a:latin typeface="Calibri" charset="0"/>
                <a:cs typeface="Arial" charset="0"/>
              </a:rPr>
              <a:t>(azione antiistaminica centrale ed anticolinergica)</a:t>
            </a:r>
          </a:p>
          <a:p>
            <a:pPr algn="just" eaLnBrk="1" hangingPunct="1">
              <a:lnSpc>
                <a:spcPts val="3000"/>
              </a:lnSpc>
              <a:buFont typeface="Arial" charset="0"/>
              <a:buChar char="•"/>
            </a:pPr>
            <a:r>
              <a:rPr lang="it-IT" sz="2000" b="1">
                <a:solidFill>
                  <a:srgbClr val="800000"/>
                </a:solidFill>
                <a:latin typeface="Calibri" charset="0"/>
                <a:cs typeface="Arial" charset="0"/>
              </a:rPr>
              <a:t>Insonnia</a:t>
            </a:r>
          </a:p>
        </p:txBody>
      </p:sp>
      <p:sp>
        <p:nvSpPr>
          <p:cNvPr id="9" name="Titolo 1"/>
          <p:cNvSpPr txBox="1">
            <a:spLocks/>
          </p:cNvSpPr>
          <p:nvPr/>
        </p:nvSpPr>
        <p:spPr bwMode="auto">
          <a:xfrm>
            <a:off x="285750" y="4076700"/>
            <a:ext cx="835818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55600" indent="-355600" algn="just">
              <a:lnSpc>
                <a:spcPts val="3000"/>
              </a:lnSpc>
              <a:buFont typeface="Arial" pitchFamily="34" charset="0"/>
              <a:buChar char="•"/>
              <a:defRPr/>
            </a:pPr>
            <a:r>
              <a:rPr lang="it-IT" sz="2000" b="1" dirty="0">
                <a:solidFill>
                  <a:srgbClr val="800000"/>
                </a:solidFill>
                <a:latin typeface="+mn-lt"/>
                <a:ea typeface="+mj-ea"/>
                <a:cs typeface="Arial" pitchFamily="34" charset="0"/>
              </a:rPr>
              <a:t>SNC (effetti mediati dai recettori H</a:t>
            </a:r>
            <a:r>
              <a:rPr lang="it-IT" sz="2000" b="1" baseline="-25000" dirty="0">
                <a:solidFill>
                  <a:srgbClr val="800000"/>
                </a:solidFill>
                <a:latin typeface="+mn-lt"/>
                <a:ea typeface="+mj-ea"/>
                <a:cs typeface="Arial" pitchFamily="34" charset="0"/>
              </a:rPr>
              <a:t>1</a:t>
            </a:r>
            <a:r>
              <a:rPr lang="it-IT" sz="2000" b="1" dirty="0">
                <a:solidFill>
                  <a:srgbClr val="800000"/>
                </a:solidFill>
                <a:latin typeface="+mn-lt"/>
                <a:ea typeface="+mj-ea"/>
                <a:cs typeface="Arial" pitchFamily="34" charset="0"/>
              </a:rPr>
              <a:t> centrali)</a:t>
            </a:r>
          </a:p>
          <a:p>
            <a:pPr marL="355600" indent="-355600" algn="just">
              <a:lnSpc>
                <a:spcPts val="3000"/>
              </a:lnSpc>
              <a:defRPr/>
            </a:pPr>
            <a:r>
              <a:rPr lang="it-IT" sz="2000" b="1" dirty="0">
                <a:latin typeface="+mn-lt"/>
                <a:ea typeface="+mj-ea"/>
                <a:cs typeface="Arial" pitchFamily="34" charset="0"/>
              </a:rPr>
              <a:t>	</a:t>
            </a:r>
            <a:r>
              <a:rPr lang="it-IT" sz="2000" b="1" dirty="0" err="1">
                <a:latin typeface="+mn-lt"/>
                <a:ea typeface="+mj-ea"/>
                <a:cs typeface="Arial" pitchFamily="34" charset="0"/>
              </a:rPr>
              <a:t>Sedazione</a:t>
            </a:r>
            <a:r>
              <a:rPr lang="it-IT" sz="2000" b="1" dirty="0">
                <a:latin typeface="+mn-lt"/>
                <a:ea typeface="+mj-ea"/>
                <a:cs typeface="Arial" pitchFamily="34" charset="0"/>
              </a:rPr>
              <a:t> e sonnolenza, perdita di concentrazione</a:t>
            </a:r>
          </a:p>
          <a:p>
            <a:pPr marL="355600" indent="-355600" algn="just">
              <a:lnSpc>
                <a:spcPts val="3000"/>
              </a:lnSpc>
              <a:buFont typeface="Arial" pitchFamily="34" charset="0"/>
              <a:buChar char="•"/>
              <a:defRPr/>
            </a:pPr>
            <a:r>
              <a:rPr lang="it-IT" sz="2000" b="1" dirty="0">
                <a:solidFill>
                  <a:srgbClr val="800000"/>
                </a:solidFill>
                <a:latin typeface="+mn-lt"/>
                <a:ea typeface="+mj-ea"/>
                <a:cs typeface="Arial" pitchFamily="34" charset="0"/>
              </a:rPr>
              <a:t>Sistema colinergico</a:t>
            </a:r>
          </a:p>
          <a:p>
            <a:pPr marL="355600" indent="-355600" algn="just">
              <a:lnSpc>
                <a:spcPts val="3000"/>
              </a:lnSpc>
              <a:defRPr/>
            </a:pPr>
            <a:r>
              <a:rPr lang="it-IT" sz="2000" b="1" dirty="0">
                <a:ea typeface="+mj-ea"/>
                <a:cs typeface="Arial" pitchFamily="34" charset="0"/>
              </a:rPr>
              <a:t>    </a:t>
            </a:r>
            <a:r>
              <a:rPr lang="it-IT" sz="2000" b="1" dirty="0">
                <a:latin typeface="+mn-lt"/>
                <a:ea typeface="+mj-ea"/>
                <a:cs typeface="Arial" pitchFamily="34" charset="0"/>
              </a:rPr>
              <a:t>Effetti antimuscarinici (secchezza delle mucose, inibizione delle peristalsi, tachicardia)</a:t>
            </a:r>
          </a:p>
        </p:txBody>
      </p:sp>
      <p:sp>
        <p:nvSpPr>
          <p:cNvPr id="10" name="Rettangolo arrotondato 11"/>
          <p:cNvSpPr/>
          <p:nvPr/>
        </p:nvSpPr>
        <p:spPr>
          <a:xfrm>
            <a:off x="71438" y="61913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CasellaDiTesto 12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</a:t>
            </a:r>
            <a:r>
              <a:rPr lang="it-IT" sz="3200" b="1">
                <a:solidFill>
                  <a:srgbClr val="800000"/>
                </a:solidFill>
                <a:latin typeface="Calibri" charset="0"/>
                <a:cs typeface="Arial" charset="0"/>
              </a:rPr>
              <a:t>proprietà farmacologiche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12" name="Titolo 1"/>
          <p:cNvSpPr txBox="1">
            <a:spLocks/>
          </p:cNvSpPr>
          <p:nvPr/>
        </p:nvSpPr>
        <p:spPr>
          <a:xfrm>
            <a:off x="109538" y="747713"/>
            <a:ext cx="8820150" cy="514350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Impieghi terapeutici</a:t>
            </a:r>
          </a:p>
        </p:txBody>
      </p:sp>
      <p:sp>
        <p:nvSpPr>
          <p:cNvPr id="13" name="Titolo 1"/>
          <p:cNvSpPr txBox="1">
            <a:spLocks/>
          </p:cNvSpPr>
          <p:nvPr/>
        </p:nvSpPr>
        <p:spPr>
          <a:xfrm>
            <a:off x="109538" y="3286125"/>
            <a:ext cx="8820150" cy="514350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j-ea"/>
                <a:cs typeface="Arial" pitchFamily="34" charset="0"/>
              </a:rPr>
              <a:t>Effetti collaterali </a:t>
            </a:r>
          </a:p>
        </p:txBody>
      </p:sp>
    </p:spTree>
    <p:extLst>
      <p:ext uri="{BB962C8B-B14F-4D97-AF65-F5344CB8AC3E}">
        <p14:creationId xmlns:p14="http://schemas.microsoft.com/office/powerpoint/2010/main" val="16671801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Anti-h</a:t>
            </a:r>
            <a:r>
              <a:rPr lang="it-IT" baseline="-25000" dirty="0"/>
              <a:t>1</a:t>
            </a:r>
            <a:endParaRPr lang="en-US" baseline="-25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722710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Arial Black"/>
              </a:rPr>
              <a:t>Classificazione</a:t>
            </a:r>
          </a:p>
          <a:p>
            <a:pPr marL="514350" indent="-514350">
              <a:buFont typeface="+mj-lt"/>
              <a:buAutoNum type="arabicPeriod"/>
            </a:pPr>
            <a:endParaRPr lang="it-IT" dirty="0"/>
          </a:p>
        </p:txBody>
      </p:sp>
      <p:sp>
        <p:nvSpPr>
          <p:cNvPr id="4" name="Rectangle 5"/>
          <p:cNvSpPr>
            <a:spLocks noChangeAspect="1" noChangeArrowheads="1"/>
          </p:cNvSpPr>
          <p:nvPr/>
        </p:nvSpPr>
        <p:spPr bwMode="auto">
          <a:xfrm>
            <a:off x="4648200" y="2971800"/>
            <a:ext cx="3733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it-IT" sz="1000" b="1" dirty="0">
                <a:solidFill>
                  <a:srgbClr val="FF0000"/>
                </a:solidFill>
                <a:latin typeface="Arial Black"/>
              </a:rPr>
              <a:t>X = </a:t>
            </a:r>
            <a:r>
              <a:rPr lang="it-IT" sz="1000" b="1" dirty="0" err="1">
                <a:solidFill>
                  <a:srgbClr val="FF0000"/>
                </a:solidFill>
                <a:latin typeface="Arial Black"/>
              </a:rPr>
              <a:t>N</a:t>
            </a:r>
            <a:r>
              <a:rPr lang="it-IT" sz="1000" b="1" dirty="0">
                <a:solidFill>
                  <a:srgbClr val="FF0000"/>
                </a:solidFill>
                <a:latin typeface="Arial Black"/>
              </a:rPr>
              <a:t>             </a:t>
            </a:r>
            <a:r>
              <a:rPr lang="it-IT" sz="1000" b="1" dirty="0">
                <a:solidFill>
                  <a:srgbClr val="008000"/>
                </a:solidFill>
                <a:latin typeface="Arial Black"/>
              </a:rPr>
              <a:t>DERIVATI ETILENDIAMMINICI</a:t>
            </a:r>
          </a:p>
          <a:p>
            <a:r>
              <a:rPr lang="it-IT" sz="1000" b="1" dirty="0">
                <a:solidFill>
                  <a:srgbClr val="FF0000"/>
                </a:solidFill>
                <a:latin typeface="Arial Black"/>
              </a:rPr>
              <a:t>X = CH-O       </a:t>
            </a:r>
            <a:r>
              <a:rPr lang="it-IT" sz="1000" b="1" dirty="0">
                <a:solidFill>
                  <a:srgbClr val="008000"/>
                </a:solidFill>
                <a:latin typeface="Arial Black"/>
              </a:rPr>
              <a:t>DERIVATI ETANOLAMMINICI</a:t>
            </a:r>
          </a:p>
          <a:p>
            <a:r>
              <a:rPr lang="it-IT" sz="1000" b="1" dirty="0">
                <a:solidFill>
                  <a:srgbClr val="FF0000"/>
                </a:solidFill>
                <a:latin typeface="Arial Black"/>
              </a:rPr>
              <a:t>X = CH           </a:t>
            </a:r>
            <a:r>
              <a:rPr lang="it-IT" sz="1000" b="1" dirty="0">
                <a:solidFill>
                  <a:srgbClr val="008000"/>
                </a:solidFill>
                <a:latin typeface="Arial Black"/>
              </a:rPr>
              <a:t>DERIVATI AMMINOPROPILICI</a:t>
            </a:r>
          </a:p>
          <a:p>
            <a:r>
              <a:rPr lang="it-IT" sz="1000" b="1" dirty="0">
                <a:solidFill>
                  <a:srgbClr val="FF0000"/>
                </a:solidFill>
                <a:latin typeface="Arial Black"/>
              </a:rPr>
              <a:t>A = CH</a:t>
            </a:r>
            <a:r>
              <a:rPr lang="it-IT" sz="1000" b="1" baseline="-25000" dirty="0">
                <a:solidFill>
                  <a:srgbClr val="FF0000"/>
                </a:solidFill>
                <a:latin typeface="Arial Black"/>
              </a:rPr>
              <a:t>2</a:t>
            </a:r>
            <a:r>
              <a:rPr lang="it-IT" sz="1000" b="1" dirty="0">
                <a:solidFill>
                  <a:srgbClr val="FF0000"/>
                </a:solidFill>
                <a:latin typeface="Arial Black"/>
              </a:rPr>
              <a:t>-CH</a:t>
            </a:r>
            <a:r>
              <a:rPr lang="it-IT" sz="1000" b="1" baseline="-25000" dirty="0">
                <a:solidFill>
                  <a:srgbClr val="FF0000"/>
                </a:solidFill>
                <a:latin typeface="Arial Black"/>
              </a:rPr>
              <a:t>2 </a:t>
            </a:r>
            <a:r>
              <a:rPr lang="it-IT" sz="1000" b="1" dirty="0">
                <a:solidFill>
                  <a:srgbClr val="FF0000"/>
                </a:solidFill>
                <a:latin typeface="Arial Black"/>
              </a:rPr>
              <a:t>  </a:t>
            </a:r>
            <a:r>
              <a:rPr lang="it-IT" sz="1000" b="1" dirty="0">
                <a:solidFill>
                  <a:srgbClr val="008000"/>
                </a:solidFill>
                <a:latin typeface="Arial Black"/>
              </a:rPr>
              <a:t>DERIVATI PIPERAZINICI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67544" y="236995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1"/>
                </a:solidFill>
                <a:latin typeface="Arial Black"/>
              </a:rPr>
              <a:t>1.</a:t>
            </a:r>
            <a:endParaRPr lang="en-US" b="1" dirty="0">
              <a:solidFill>
                <a:schemeClr val="accent1"/>
              </a:solidFill>
              <a:latin typeface="Arial Black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67544" y="428643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1"/>
                </a:solidFill>
                <a:latin typeface="Arial Black"/>
              </a:rPr>
              <a:t>2.</a:t>
            </a:r>
            <a:endParaRPr lang="en-US" b="1" dirty="0">
              <a:solidFill>
                <a:schemeClr val="accent1"/>
              </a:solidFill>
              <a:latin typeface="Arial Black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67544" y="507852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1"/>
                </a:solidFill>
                <a:latin typeface="Arial Black"/>
              </a:rPr>
              <a:t>3.</a:t>
            </a:r>
            <a:endParaRPr lang="en-US" b="1" dirty="0">
              <a:solidFill>
                <a:schemeClr val="accent1"/>
              </a:solidFill>
              <a:latin typeface="Arial Black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971600" y="4338697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chemeClr val="tx2"/>
                </a:solidFill>
                <a:latin typeface="Arial Black"/>
                <a:cs typeface="Times" pitchFamily="18" charset="0"/>
              </a:rPr>
              <a:t>DERIVATI TRICLICI</a:t>
            </a:r>
            <a:endParaRPr lang="en-US" sz="1400" b="1" dirty="0">
              <a:solidFill>
                <a:schemeClr val="tx2"/>
              </a:solidFill>
              <a:latin typeface="Arial Black"/>
              <a:cs typeface="Times" pitchFamily="18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971600" y="5130785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chemeClr val="tx2"/>
                </a:solidFill>
                <a:latin typeface="Arial Black"/>
                <a:cs typeface="Times" pitchFamily="18" charset="0"/>
              </a:rPr>
              <a:t>ANTAGONISTI CON BASSE PROPRIETÀ SEDATIVE</a:t>
            </a:r>
            <a:endParaRPr lang="en-US" sz="1400" b="1" dirty="0">
              <a:solidFill>
                <a:schemeClr val="tx2"/>
              </a:solidFill>
              <a:latin typeface="Arial Black"/>
              <a:cs typeface="Times" pitchFamily="18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 rot="5400000">
            <a:off x="7481374" y="3415226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chemeClr val="tx2"/>
                </a:solidFill>
              </a:rPr>
              <a:t>PRIMA GENERAZIONE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9" name="Freccia a destra 8"/>
          <p:cNvSpPr/>
          <p:nvPr/>
        </p:nvSpPr>
        <p:spPr>
          <a:xfrm>
            <a:off x="5334000" y="5157192"/>
            <a:ext cx="648072" cy="1753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6372200" y="507852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tx2"/>
                </a:solidFill>
              </a:rPr>
              <a:t>SECONDA GENERAZIONE</a:t>
            </a:r>
          </a:p>
        </p:txBody>
      </p:sp>
      <p:sp>
        <p:nvSpPr>
          <p:cNvPr id="15" name="Ovale 14"/>
          <p:cNvSpPr/>
          <p:nvPr/>
        </p:nvSpPr>
        <p:spPr>
          <a:xfrm>
            <a:off x="1095366" y="3109915"/>
            <a:ext cx="357190" cy="357190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75000"/>
                  <a:tint val="66000"/>
                  <a:satMod val="160000"/>
                </a:schemeClr>
              </a:gs>
              <a:gs pos="50000">
                <a:schemeClr val="accent2">
                  <a:lumMod val="75000"/>
                  <a:tint val="44500"/>
                  <a:satMod val="160000"/>
                </a:schemeClr>
              </a:gs>
              <a:gs pos="100000">
                <a:schemeClr val="accent2">
                  <a:lumMod val="7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6" name="Ovale 15"/>
          <p:cNvSpPr/>
          <p:nvPr/>
        </p:nvSpPr>
        <p:spPr>
          <a:xfrm>
            <a:off x="238110" y="2752725"/>
            <a:ext cx="785818" cy="107157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50000"/>
                  <a:tint val="66000"/>
                  <a:satMod val="160000"/>
                </a:schemeClr>
              </a:gs>
              <a:gs pos="50000">
                <a:schemeClr val="accent3">
                  <a:lumMod val="50000"/>
                  <a:tint val="44500"/>
                  <a:satMod val="160000"/>
                </a:schemeClr>
              </a:gs>
              <a:gs pos="100000">
                <a:schemeClr val="accent3">
                  <a:lumMod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7" name="Ovale 16"/>
          <p:cNvSpPr/>
          <p:nvPr/>
        </p:nvSpPr>
        <p:spPr>
          <a:xfrm>
            <a:off x="3738572" y="2752725"/>
            <a:ext cx="785818" cy="1071570"/>
          </a:xfrm>
          <a:prstGeom prst="ellips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8" name="Rettangolo arrotondato 17"/>
          <p:cNvSpPr/>
          <p:nvPr/>
        </p:nvSpPr>
        <p:spPr>
          <a:xfrm>
            <a:off x="1524000" y="2895600"/>
            <a:ext cx="2143125" cy="78581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9" name="Rettangolo 18"/>
          <p:cNvSpPr/>
          <p:nvPr/>
        </p:nvSpPr>
        <p:spPr bwMode="auto">
          <a:xfrm>
            <a:off x="1666875" y="3154363"/>
            <a:ext cx="1857375" cy="393700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lnSpc>
                <a:spcPts val="2500"/>
              </a:lnSpc>
              <a:defRPr/>
            </a:pPr>
            <a:r>
              <a:rPr lang="it-IT" b="1" dirty="0">
                <a:latin typeface="+mn-lt"/>
                <a:cs typeface="Arial" pitchFamily="34" charset="0"/>
              </a:rPr>
              <a:t>SPAZIATORE</a:t>
            </a: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2065921"/>
              </p:ext>
            </p:extLst>
          </p:nvPr>
        </p:nvGraphicFramePr>
        <p:xfrm>
          <a:off x="3524250" y="2895600"/>
          <a:ext cx="739775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893" name="CS ChemDraw Drawing" r:id="rId3" imgW="419100" imgH="482600" progId="">
                  <p:embed/>
                </p:oleObj>
              </mc:Choice>
              <mc:Fallback>
                <p:oleObj name="CS ChemDraw Drawing" r:id="rId3" imgW="419100" imgH="482600" progId="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0" y="2895600"/>
                        <a:ext cx="739775" cy="857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1162070"/>
              </p:ext>
            </p:extLst>
          </p:nvPr>
        </p:nvGraphicFramePr>
        <p:xfrm>
          <a:off x="523875" y="2897188"/>
          <a:ext cx="1144588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894" name="CS ChemDraw Drawing" r:id="rId5" imgW="647700" imgH="482600" progId="">
                  <p:embed/>
                </p:oleObj>
              </mc:Choice>
              <mc:Fallback>
                <p:oleObj name="CS ChemDraw Drawing" r:id="rId5" imgW="647700" imgH="482600" progId="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875" y="2897188"/>
                        <a:ext cx="1144588" cy="854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Arco 21"/>
          <p:cNvSpPr/>
          <p:nvPr/>
        </p:nvSpPr>
        <p:spPr>
          <a:xfrm>
            <a:off x="1143000" y="2743200"/>
            <a:ext cx="2743200" cy="533400"/>
          </a:xfrm>
          <a:prstGeom prst="arc">
            <a:avLst>
              <a:gd name="adj1" fmla="val 10615270"/>
              <a:gd name="adj2" fmla="val 0"/>
            </a:avLst>
          </a:prstGeom>
          <a:ln>
            <a:solidFill>
              <a:srgbClr val="660066"/>
            </a:solidFill>
          </a:ln>
          <a:effectLst>
            <a:outerShdw blurRad="76200" dist="50800" dir="5400000" rotWithShape="0">
              <a:srgbClr val="660066">
                <a:alpha val="6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CasellaDiTesto 22"/>
          <p:cNvSpPr txBox="1"/>
          <p:nvPr/>
        </p:nvSpPr>
        <p:spPr>
          <a:xfrm>
            <a:off x="2362200" y="2438400"/>
            <a:ext cx="377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Black"/>
              </a:rPr>
              <a:t>A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486544" y="601980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1"/>
                </a:solidFill>
                <a:latin typeface="Arial Black"/>
              </a:rPr>
              <a:t>4.</a:t>
            </a:r>
            <a:endParaRPr lang="en-US" b="1" dirty="0">
              <a:solidFill>
                <a:schemeClr val="accent1"/>
              </a:solidFill>
              <a:latin typeface="Arial Black"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962472" y="6096000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chemeClr val="tx2"/>
                </a:solidFill>
                <a:latin typeface="Arial Black"/>
                <a:cs typeface="Times" pitchFamily="18" charset="0"/>
              </a:rPr>
              <a:t>ANTAGONISTI CON BASSE PROPRIETÀ SEDATIVE- ATOSSICI</a:t>
            </a:r>
            <a:endParaRPr lang="en-US" sz="1400" b="1" dirty="0">
              <a:solidFill>
                <a:schemeClr val="tx2"/>
              </a:solidFill>
              <a:latin typeface="Arial Black"/>
              <a:cs typeface="Times" pitchFamily="18" charset="0"/>
            </a:endParaRPr>
          </a:p>
        </p:txBody>
      </p:sp>
      <p:sp>
        <p:nvSpPr>
          <p:cNvPr id="26" name="Freccia a destra 8"/>
          <p:cNvSpPr/>
          <p:nvPr/>
        </p:nvSpPr>
        <p:spPr>
          <a:xfrm>
            <a:off x="5334000" y="6172200"/>
            <a:ext cx="648072" cy="1753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CasellaDiTesto 26"/>
          <p:cNvSpPr txBox="1"/>
          <p:nvPr/>
        </p:nvSpPr>
        <p:spPr>
          <a:xfrm>
            <a:off x="6407696" y="601980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tx2"/>
                </a:solidFill>
              </a:rPr>
              <a:t>TERZA GENERAZIONE</a:t>
            </a:r>
          </a:p>
        </p:txBody>
      </p:sp>
      <p:sp>
        <p:nvSpPr>
          <p:cNvPr id="28" name="Parentesi quadra chiusa 27"/>
          <p:cNvSpPr/>
          <p:nvPr/>
        </p:nvSpPr>
        <p:spPr>
          <a:xfrm>
            <a:off x="8153400" y="2438400"/>
            <a:ext cx="304800" cy="2209800"/>
          </a:xfrm>
          <a:prstGeom prst="righ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81889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6"/>
          <p:cNvSpPr>
            <a:spLocks noChangeArrowheads="1"/>
          </p:cNvSpPr>
          <p:nvPr/>
        </p:nvSpPr>
        <p:spPr bwMode="auto">
          <a:xfrm>
            <a:off x="1357313" y="1000125"/>
            <a:ext cx="5857875" cy="1347788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180000" tIns="180000" rIns="180000" bIns="180000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it-IT" sz="1600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PROTOTIPO INIZIALE: Piperossano (1937)</a:t>
            </a:r>
          </a:p>
          <a:p>
            <a:pPr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Scarsa potenza</a:t>
            </a:r>
          </a:p>
          <a:p>
            <a:pPr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Bassa specificità (effetti adrenergici)</a:t>
            </a:r>
          </a:p>
          <a:p>
            <a:pPr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Non utilizzato in clinica </a:t>
            </a:r>
            <a:endParaRPr lang="it-IT"/>
          </a:p>
        </p:txBody>
      </p:sp>
      <p:graphicFrame>
        <p:nvGraphicFramePr>
          <p:cNvPr id="19" name="Object 2"/>
          <p:cNvGraphicFramePr>
            <a:graphicFrameLocks noChangeAspect="1"/>
          </p:cNvGraphicFramePr>
          <p:nvPr/>
        </p:nvGraphicFramePr>
        <p:xfrm>
          <a:off x="5064125" y="1214438"/>
          <a:ext cx="1884363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81" name="CS ChemDraw Drawing" r:id="rId3" imgW="1346200" imgH="508000" progId="">
                  <p:embed/>
                </p:oleObj>
              </mc:Choice>
              <mc:Fallback>
                <p:oleObj name="CS ChemDraw Drawing" r:id="rId3" imgW="1346200" imgH="508000" progId="">
                  <p:embed/>
                  <p:pic>
                    <p:nvPicPr>
                      <p:cNvPr id="0" name="Picture 2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4125" y="1214438"/>
                        <a:ext cx="1884363" cy="71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ttangolo 9"/>
          <p:cNvSpPr>
            <a:spLocks noChangeArrowheads="1"/>
          </p:cNvSpPr>
          <p:nvPr/>
        </p:nvSpPr>
        <p:spPr bwMode="auto">
          <a:xfrm>
            <a:off x="142875" y="2786063"/>
            <a:ext cx="4071938" cy="1579562"/>
          </a:xfrm>
          <a:prstGeom prst="rect">
            <a:avLst/>
          </a:prstGeom>
          <a:gradFill rotWithShape="1">
            <a:gsLst>
              <a:gs pos="0">
                <a:srgbClr val="CACACA"/>
              </a:gs>
              <a:gs pos="50000">
                <a:srgbClr val="DDDDDD"/>
              </a:gs>
              <a:gs pos="100000">
                <a:srgbClr val="EEEEEE"/>
              </a:gs>
            </a:gsLst>
            <a:lin ang="8100000" scaled="1"/>
          </a:gradFill>
          <a:ln w="28575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lIns="180000" tIns="180000" rIns="180000" bIns="180000">
            <a:prstTxWarp prst="textNoShape">
              <a:avLst/>
            </a:prstTxWarp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it-IT" sz="1600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Antistaminici di prima generazione</a:t>
            </a:r>
          </a:p>
          <a:p>
            <a:pPr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Alta potenza ed efficacia</a:t>
            </a:r>
          </a:p>
          <a:p>
            <a:pPr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Bassa specificità (effetti colinergici)</a:t>
            </a:r>
          </a:p>
          <a:p>
            <a:pPr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Significativi effetti collaterali (sedazione)</a:t>
            </a:r>
            <a:endParaRPr lang="it-IT"/>
          </a:p>
        </p:txBody>
      </p:sp>
      <p:sp>
        <p:nvSpPr>
          <p:cNvPr id="21" name="Rettangolo 10"/>
          <p:cNvSpPr>
            <a:spLocks noChangeArrowheads="1"/>
          </p:cNvSpPr>
          <p:nvPr/>
        </p:nvSpPr>
        <p:spPr bwMode="auto">
          <a:xfrm>
            <a:off x="4643438" y="2786063"/>
            <a:ext cx="4286250" cy="1579562"/>
          </a:xfrm>
          <a:prstGeom prst="rect">
            <a:avLst/>
          </a:prstGeom>
          <a:gradFill rotWithShape="1">
            <a:gsLst>
              <a:gs pos="0">
                <a:srgbClr val="CACACA"/>
              </a:gs>
              <a:gs pos="50000">
                <a:srgbClr val="DDDDDD"/>
              </a:gs>
              <a:gs pos="100000">
                <a:srgbClr val="EEEEEE"/>
              </a:gs>
            </a:gsLst>
            <a:lin ang="8100000" scaled="1"/>
          </a:gradFill>
          <a:ln w="28575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lIns="180000" tIns="180000" rIns="180000" bIns="180000">
            <a:prstTxWarp prst="textNoShape">
              <a:avLst/>
            </a:prstTxWarp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it-IT" sz="1600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Antistaminici di prima generazione</a:t>
            </a:r>
          </a:p>
          <a:p>
            <a:pPr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Alta potenza ed efficacia</a:t>
            </a:r>
          </a:p>
          <a:p>
            <a:pPr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Maggiore specificità (minori effetti colinergici)</a:t>
            </a:r>
          </a:p>
          <a:p>
            <a:pPr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Minori effetti collaterali (sedazione)</a:t>
            </a:r>
            <a:endParaRPr lang="it-IT"/>
          </a:p>
        </p:txBody>
      </p:sp>
      <p:sp>
        <p:nvSpPr>
          <p:cNvPr id="22" name="Freccia a destra 11"/>
          <p:cNvSpPr>
            <a:spLocks noChangeArrowheads="1"/>
          </p:cNvSpPr>
          <p:nvPr/>
        </p:nvSpPr>
        <p:spPr bwMode="auto">
          <a:xfrm>
            <a:off x="4286250" y="3071813"/>
            <a:ext cx="285750" cy="500062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B8B8B8"/>
              </a:gs>
              <a:gs pos="50000">
                <a:srgbClr val="D3D3D3"/>
              </a:gs>
              <a:gs pos="100000">
                <a:srgbClr val="E9E9E9"/>
              </a:gs>
            </a:gsLst>
            <a:lin ang="54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23" name="Rettangolo 12"/>
          <p:cNvSpPr>
            <a:spLocks noChangeArrowheads="1"/>
          </p:cNvSpPr>
          <p:nvPr/>
        </p:nvSpPr>
        <p:spPr bwMode="auto">
          <a:xfrm>
            <a:off x="4714875" y="5135563"/>
            <a:ext cx="4214813" cy="1579562"/>
          </a:xfrm>
          <a:prstGeom prst="rect">
            <a:avLst/>
          </a:prstGeom>
          <a:gradFill rotWithShape="1">
            <a:gsLst>
              <a:gs pos="0">
                <a:srgbClr val="CACACA"/>
              </a:gs>
              <a:gs pos="50000">
                <a:srgbClr val="DDDDDD"/>
              </a:gs>
              <a:gs pos="100000">
                <a:srgbClr val="EEEEEE"/>
              </a:gs>
            </a:gsLst>
            <a:lin ang="8100000" scaled="1"/>
          </a:gradFill>
          <a:ln w="28575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lIns="180000" tIns="180000" rIns="180000" bIns="180000">
            <a:prstTxWarp prst="textNoShape">
              <a:avLst/>
            </a:prstTxWarp>
            <a:spAutoFit/>
          </a:bodyPr>
          <a:lstStyle/>
          <a:p>
            <a:pPr algn="just">
              <a:spcBef>
                <a:spcPts val="600"/>
              </a:spcBef>
              <a:defRPr/>
            </a:pPr>
            <a:r>
              <a:rPr lang="it-IT" sz="1600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Antistaminici di seconda generazione</a:t>
            </a:r>
          </a:p>
          <a:p>
            <a:pPr algn="just"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Alta potenza ed efficacia</a:t>
            </a:r>
          </a:p>
          <a:p>
            <a:pPr algn="just"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Specificità (trascurabili effetti collaterali)</a:t>
            </a:r>
          </a:p>
          <a:p>
            <a:pPr algn="just"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Potenziali effetti collaterali cardiaci</a:t>
            </a:r>
            <a:endParaRPr lang="it-IT"/>
          </a:p>
        </p:txBody>
      </p:sp>
      <p:sp>
        <p:nvSpPr>
          <p:cNvPr id="24" name="Rettangolo 13"/>
          <p:cNvSpPr>
            <a:spLocks noChangeArrowheads="1"/>
          </p:cNvSpPr>
          <p:nvPr/>
        </p:nvSpPr>
        <p:spPr bwMode="auto">
          <a:xfrm>
            <a:off x="71438" y="5135563"/>
            <a:ext cx="4143375" cy="1579562"/>
          </a:xfrm>
          <a:prstGeom prst="rect">
            <a:avLst/>
          </a:prstGeom>
          <a:gradFill rotWithShape="1">
            <a:gsLst>
              <a:gs pos="0">
                <a:srgbClr val="CACACA"/>
              </a:gs>
              <a:gs pos="50000">
                <a:srgbClr val="DDDDDD"/>
              </a:gs>
              <a:gs pos="100000">
                <a:srgbClr val="EEEEEE"/>
              </a:gs>
            </a:gsLst>
            <a:lin ang="8100000" scaled="1"/>
          </a:gradFill>
          <a:ln w="28575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lIns="180000" tIns="180000" rIns="180000" bIns="180000">
            <a:prstTxWarp prst="textNoShape">
              <a:avLst/>
            </a:prstTxWarp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it-IT" sz="1600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Antistaminici di </a:t>
            </a:r>
            <a:r>
              <a:rPr lang="it-IT" sz="1600" b="1" i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terza</a:t>
            </a:r>
            <a:r>
              <a:rPr lang="it-IT" sz="1600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 generazione</a:t>
            </a:r>
          </a:p>
          <a:p>
            <a:pPr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Alta potenza ed efficacia</a:t>
            </a:r>
          </a:p>
          <a:p>
            <a:pPr>
              <a:spcBef>
                <a:spcPts val="600"/>
              </a:spcBef>
              <a:defRPr/>
            </a:pPr>
            <a:r>
              <a:rPr lang="it-IT" sz="1600" b="1">
                <a:latin typeface="Calibri" charset="0"/>
                <a:ea typeface="Arial" charset="0"/>
                <a:cs typeface="Arial" charset="0"/>
              </a:rPr>
              <a:t>Specificità (Trascurabili effetti collaterali)</a:t>
            </a:r>
          </a:p>
          <a:p>
            <a:pPr algn="just">
              <a:spcBef>
                <a:spcPts val="600"/>
              </a:spcBef>
              <a:defRPr/>
            </a:pP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Ridotti effetti collaterali cardiaci</a:t>
            </a:r>
            <a:endParaRPr lang="it-IT"/>
          </a:p>
        </p:txBody>
      </p:sp>
      <p:sp>
        <p:nvSpPr>
          <p:cNvPr id="25" name="Freccia a destra 12"/>
          <p:cNvSpPr>
            <a:spLocks noChangeArrowheads="1"/>
          </p:cNvSpPr>
          <p:nvPr/>
        </p:nvSpPr>
        <p:spPr bwMode="auto">
          <a:xfrm rot="5400000">
            <a:off x="6465094" y="4464844"/>
            <a:ext cx="285750" cy="500062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B8B8B8"/>
              </a:gs>
              <a:gs pos="50000">
                <a:srgbClr val="D3D3D3"/>
              </a:gs>
              <a:gs pos="100000">
                <a:srgbClr val="E9E9E9"/>
              </a:gs>
            </a:gsLst>
            <a:lin ang="54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26" name="Freccia a destra 13"/>
          <p:cNvSpPr>
            <a:spLocks noChangeArrowheads="1"/>
          </p:cNvSpPr>
          <p:nvPr/>
        </p:nvSpPr>
        <p:spPr bwMode="auto">
          <a:xfrm flipH="1">
            <a:off x="4286250" y="5707063"/>
            <a:ext cx="285750" cy="500062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B8B8B8"/>
              </a:gs>
              <a:gs pos="50000">
                <a:srgbClr val="D3D3D3"/>
              </a:gs>
              <a:gs pos="100000">
                <a:srgbClr val="E9E9E9"/>
              </a:gs>
            </a:gsLst>
            <a:lin ang="54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28" name="CasellaDiTesto 16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Sviluppo degli antistaminici</a:t>
            </a:r>
            <a:r>
              <a:rPr lang="it-IT" sz="3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 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65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347663" y="857250"/>
          <a:ext cx="2260600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58" name="CS ChemDraw Drawing" r:id="rId3" imgW="1346200" imgH="508000" progId="">
                  <p:embed/>
                </p:oleObj>
              </mc:Choice>
              <mc:Fallback>
                <p:oleObj name="CS ChemDraw Drawing" r:id="rId3" imgW="1346200" imgH="508000" progId="">
                  <p:embed/>
                  <p:pic>
                    <p:nvPicPr>
                      <p:cNvPr id="0" name="Picture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663" y="857250"/>
                        <a:ext cx="2260600" cy="857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CasellaDiTesto 16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Sviluppo degli antistaminici </a:t>
            </a:r>
            <a:r>
              <a:rPr lang="it-IT" sz="3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 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5" name="Rettangolo 15"/>
          <p:cNvSpPr>
            <a:spLocks noChangeArrowheads="1"/>
          </p:cNvSpPr>
          <p:nvPr/>
        </p:nvSpPr>
        <p:spPr bwMode="auto">
          <a:xfrm>
            <a:off x="852488" y="1643063"/>
            <a:ext cx="14017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Piperossano </a:t>
            </a:r>
            <a:endParaRPr lang="it-IT"/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352425" y="2571750"/>
          <a:ext cx="2252663" cy="109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59" name="CS ChemDraw Drawing" r:id="rId5" imgW="1333500" imgH="647700" progId="">
                  <p:embed/>
                </p:oleObj>
              </mc:Choice>
              <mc:Fallback>
                <p:oleObj name="CS ChemDraw Drawing" r:id="rId5" imgW="1333500" imgH="647700" progId="">
                  <p:embed/>
                  <p:pic>
                    <p:nvPicPr>
                      <p:cNvPr id="0" name="Picture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" y="2571750"/>
                        <a:ext cx="2252663" cy="1090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/>
        </p:nvGraphicFramePr>
        <p:xfrm>
          <a:off x="352425" y="4138613"/>
          <a:ext cx="2251075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60" name="CS ChemDraw Drawing" r:id="rId7" imgW="1333500" imgH="584200" progId="">
                  <p:embed/>
                </p:oleObj>
              </mc:Choice>
              <mc:Fallback>
                <p:oleObj name="CS ChemDraw Drawing" r:id="rId7" imgW="1333500" imgH="584200" progId="">
                  <p:embed/>
                  <p:pic>
                    <p:nvPicPr>
                      <p:cNvPr id="0" name="Picture 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" y="4138613"/>
                        <a:ext cx="2251075" cy="981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352425" y="5572125"/>
          <a:ext cx="2251075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61" name="CS ChemDraw Drawing" r:id="rId9" imgW="1333500" imgH="711200" progId="">
                  <p:embed/>
                </p:oleObj>
              </mc:Choice>
              <mc:Fallback>
                <p:oleObj name="CS ChemDraw Drawing" r:id="rId9" imgW="1333500" imgH="711200" progId="">
                  <p:embed/>
                  <p:pic>
                    <p:nvPicPr>
                      <p:cNvPr id="0" name="Picture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" y="5572125"/>
                        <a:ext cx="2251075" cy="1190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Freccia in giù 17"/>
          <p:cNvSpPr/>
          <p:nvPr/>
        </p:nvSpPr>
        <p:spPr>
          <a:xfrm>
            <a:off x="1263890" y="2238375"/>
            <a:ext cx="428628" cy="285752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75000"/>
                  <a:tint val="66000"/>
                  <a:satMod val="160000"/>
                </a:schemeClr>
              </a:gs>
              <a:gs pos="50000">
                <a:schemeClr val="accent1">
                  <a:lumMod val="75000"/>
                  <a:tint val="44500"/>
                  <a:satMod val="160000"/>
                </a:schemeClr>
              </a:gs>
              <a:gs pos="100000">
                <a:schemeClr val="accent1">
                  <a:lumMod val="7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Rettangolo 20"/>
          <p:cNvSpPr>
            <a:spLocks noChangeArrowheads="1"/>
          </p:cNvSpPr>
          <p:nvPr/>
        </p:nvSpPr>
        <p:spPr bwMode="auto">
          <a:xfrm>
            <a:off x="1781175" y="2166938"/>
            <a:ext cx="2076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36699"/>
                </a:solidFill>
                <a:latin typeface="Calibri" charset="0"/>
                <a:ea typeface="Arial" charset="0"/>
                <a:cs typeface="Arial" charset="0"/>
              </a:rPr>
              <a:t>Apertura dell’anello</a:t>
            </a:r>
            <a:endParaRPr lang="it-IT">
              <a:solidFill>
                <a:srgbClr val="336699"/>
              </a:solidFill>
            </a:endParaRPr>
          </a:p>
        </p:txBody>
      </p:sp>
      <p:sp>
        <p:nvSpPr>
          <p:cNvPr id="11" name="Freccia in giù 21"/>
          <p:cNvSpPr/>
          <p:nvPr/>
        </p:nvSpPr>
        <p:spPr>
          <a:xfrm>
            <a:off x="1263890" y="5238771"/>
            <a:ext cx="428628" cy="285752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75000"/>
                  <a:tint val="66000"/>
                  <a:satMod val="160000"/>
                </a:schemeClr>
              </a:gs>
              <a:gs pos="50000">
                <a:schemeClr val="accent1">
                  <a:lumMod val="75000"/>
                  <a:tint val="44500"/>
                  <a:satMod val="160000"/>
                </a:schemeClr>
              </a:gs>
              <a:gs pos="100000">
                <a:schemeClr val="accent1">
                  <a:lumMod val="7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" name="Freccia in giù 22"/>
          <p:cNvSpPr/>
          <p:nvPr/>
        </p:nvSpPr>
        <p:spPr>
          <a:xfrm>
            <a:off x="1263890" y="3667135"/>
            <a:ext cx="428628" cy="285752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75000"/>
                  <a:tint val="66000"/>
                  <a:satMod val="160000"/>
                </a:schemeClr>
              </a:gs>
              <a:gs pos="50000">
                <a:schemeClr val="accent1">
                  <a:lumMod val="75000"/>
                  <a:tint val="44500"/>
                  <a:satMod val="160000"/>
                </a:schemeClr>
              </a:gs>
              <a:gs pos="100000">
                <a:schemeClr val="accent1">
                  <a:lumMod val="7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3" name="Rettangolo 23"/>
          <p:cNvSpPr>
            <a:spLocks noChangeArrowheads="1"/>
          </p:cNvSpPr>
          <p:nvPr/>
        </p:nvSpPr>
        <p:spPr bwMode="auto">
          <a:xfrm>
            <a:off x="1781175" y="3595688"/>
            <a:ext cx="1816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36699"/>
                </a:solidFill>
                <a:latin typeface="Calibri" charset="0"/>
                <a:ea typeface="Arial" charset="0"/>
                <a:cs typeface="Arial" charset="0"/>
              </a:rPr>
              <a:t>Sostituzione N/O</a:t>
            </a:r>
            <a:endParaRPr lang="it-IT">
              <a:solidFill>
                <a:srgbClr val="336699"/>
              </a:solidFill>
            </a:endParaRPr>
          </a:p>
        </p:txBody>
      </p:sp>
      <p:sp>
        <p:nvSpPr>
          <p:cNvPr id="14" name="Rettangolo 24"/>
          <p:cNvSpPr>
            <a:spLocks noChangeArrowheads="1"/>
          </p:cNvSpPr>
          <p:nvPr/>
        </p:nvSpPr>
        <p:spPr bwMode="auto">
          <a:xfrm>
            <a:off x="1781175" y="5167313"/>
            <a:ext cx="1833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36699"/>
                </a:solidFill>
                <a:latin typeface="Calibri" charset="0"/>
                <a:ea typeface="Arial" charset="0"/>
                <a:cs typeface="Arial" charset="0"/>
              </a:rPr>
              <a:t>Ammina terziaria</a:t>
            </a:r>
            <a:endParaRPr lang="it-IT">
              <a:solidFill>
                <a:srgbClr val="336699"/>
              </a:solidFill>
            </a:endParaRPr>
          </a:p>
        </p:txBody>
      </p:sp>
      <p:sp>
        <p:nvSpPr>
          <p:cNvPr id="15" name="Rettangolo arrotondato 14"/>
          <p:cNvSpPr/>
          <p:nvPr/>
        </p:nvSpPr>
        <p:spPr>
          <a:xfrm>
            <a:off x="71438" y="714375"/>
            <a:ext cx="4214812" cy="60007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6" name="Freccia a destra 26"/>
          <p:cNvSpPr>
            <a:spLocks noChangeArrowheads="1"/>
          </p:cNvSpPr>
          <p:nvPr/>
        </p:nvSpPr>
        <p:spPr bwMode="auto">
          <a:xfrm>
            <a:off x="4500563" y="2643188"/>
            <a:ext cx="285750" cy="1857375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F9299"/>
              </a:gs>
              <a:gs pos="50000">
                <a:srgbClr val="E0BEC2"/>
              </a:gs>
              <a:gs pos="100000">
                <a:srgbClr val="EFE0E1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" name="Rettangolo arrotondato 16"/>
          <p:cNvSpPr/>
          <p:nvPr/>
        </p:nvSpPr>
        <p:spPr>
          <a:xfrm>
            <a:off x="4857750" y="714375"/>
            <a:ext cx="4214813" cy="6000750"/>
          </a:xfrm>
          <a:prstGeom prst="roundRect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8" name="Titolo 1"/>
          <p:cNvSpPr txBox="1">
            <a:spLocks/>
          </p:cNvSpPr>
          <p:nvPr/>
        </p:nvSpPr>
        <p:spPr bwMode="auto">
          <a:xfrm>
            <a:off x="5000625" y="831850"/>
            <a:ext cx="4143375" cy="44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r>
              <a:rPr lang="it-IT" sz="2300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antistaminici H</a:t>
            </a:r>
            <a:r>
              <a:rPr lang="it-IT" sz="2300" b="1" baseline="-25000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1</a:t>
            </a:r>
            <a:r>
              <a:rPr lang="it-IT" sz="2300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 di I generazione</a:t>
            </a:r>
          </a:p>
        </p:txBody>
      </p:sp>
      <p:sp>
        <p:nvSpPr>
          <p:cNvPr id="19" name="Titolo 1"/>
          <p:cNvSpPr txBox="1">
            <a:spLocks/>
          </p:cNvSpPr>
          <p:nvPr/>
        </p:nvSpPr>
        <p:spPr bwMode="auto">
          <a:xfrm>
            <a:off x="5000625" y="1714500"/>
            <a:ext cx="4000500" cy="4556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Wingdings" charset="2"/>
              <a:buChar char="§"/>
            </a:pPr>
            <a:r>
              <a:rPr lang="it-IT" sz="2000" b="1">
                <a:latin typeface="Calibri" charset="0"/>
                <a:ea typeface="Arial" charset="0"/>
                <a:cs typeface="Arial" charset="0"/>
              </a:rPr>
              <a:t>Effetto collaterale principale: sedazione 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Wingdings" charset="2"/>
              <a:buChar char="§"/>
            </a:pPr>
            <a:r>
              <a:rPr lang="it-IT" sz="2000" b="1">
                <a:latin typeface="Calibri" charset="0"/>
                <a:ea typeface="Arial" charset="0"/>
                <a:cs typeface="Arial" charset="0"/>
              </a:rPr>
              <a:t>Impiego terapeutico: 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000" b="1">
                <a:latin typeface="Calibri" charset="0"/>
                <a:ea typeface="Arial" charset="0"/>
                <a:cs typeface="Arial" charset="0"/>
              </a:rPr>
              <a:t>Trattamento della cinetosi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000" b="1">
                <a:latin typeface="Calibri" charset="0"/>
                <a:ea typeface="Arial" charset="0"/>
                <a:cs typeface="Arial" charset="0"/>
              </a:rPr>
              <a:t>Sedativi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000" b="1">
                <a:latin typeface="Calibri" charset="0"/>
                <a:ea typeface="Arial" charset="0"/>
                <a:cs typeface="Arial" charset="0"/>
              </a:rPr>
              <a:t>Antiallergici per uso topico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Wingdings" charset="2"/>
              <a:buChar char="§"/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Classificazione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Antagonisti classici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Piperazine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Triciclici</a:t>
            </a:r>
          </a:p>
        </p:txBody>
      </p:sp>
    </p:spTree>
    <p:extLst>
      <p:ext uri="{BB962C8B-B14F-4D97-AF65-F5344CB8AC3E}">
        <p14:creationId xmlns:p14="http://schemas.microsoft.com/office/powerpoint/2010/main" val="215165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/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1"/>
          <p:cNvSpPr/>
          <p:nvPr/>
        </p:nvSpPr>
        <p:spPr>
          <a:xfrm>
            <a:off x="1285852" y="5000636"/>
            <a:ext cx="3429024" cy="1571636"/>
          </a:xfrm>
          <a:prstGeom prst="roundRect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3" name="Rettangolo arrotondato 2"/>
          <p:cNvSpPr/>
          <p:nvPr/>
        </p:nvSpPr>
        <p:spPr>
          <a:xfrm>
            <a:off x="5857884" y="4643446"/>
            <a:ext cx="3071834" cy="1000132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" name="Rettangolo arrotondato 3"/>
          <p:cNvSpPr/>
          <p:nvPr/>
        </p:nvSpPr>
        <p:spPr>
          <a:xfrm>
            <a:off x="214282" y="857232"/>
            <a:ext cx="4500594" cy="242889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50000"/>
                  <a:tint val="66000"/>
                  <a:satMod val="160000"/>
                </a:schemeClr>
              </a:gs>
              <a:gs pos="50000">
                <a:schemeClr val="accent3">
                  <a:lumMod val="50000"/>
                  <a:tint val="44500"/>
                  <a:satMod val="160000"/>
                </a:schemeClr>
              </a:gs>
              <a:gs pos="100000">
                <a:schemeClr val="accent3">
                  <a:lumMod val="5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5" name="Rettangolo arrotondato 4"/>
          <p:cNvSpPr>
            <a:spLocks noChangeArrowheads="1"/>
          </p:cNvSpPr>
          <p:nvPr/>
        </p:nvSpPr>
        <p:spPr bwMode="auto">
          <a:xfrm>
            <a:off x="5429250" y="928688"/>
            <a:ext cx="3714750" cy="12144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AB5E4"/>
              </a:gs>
              <a:gs pos="50000">
                <a:srgbClr val="C2D1ED"/>
              </a:gs>
              <a:gs pos="100000">
                <a:srgbClr val="E1E8F5"/>
              </a:gs>
            </a:gsLst>
            <a:lin ang="8100000" scaled="1"/>
          </a:gradFill>
          <a:ln w="25400">
            <a:noFill/>
            <a:round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6" name="Ovale 5"/>
          <p:cNvSpPr/>
          <p:nvPr/>
        </p:nvSpPr>
        <p:spPr>
          <a:xfrm>
            <a:off x="3286116" y="3786190"/>
            <a:ext cx="357190" cy="357190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75000"/>
                  <a:tint val="66000"/>
                  <a:satMod val="160000"/>
                </a:schemeClr>
              </a:gs>
              <a:gs pos="50000">
                <a:schemeClr val="accent2">
                  <a:lumMod val="75000"/>
                  <a:tint val="44500"/>
                  <a:satMod val="160000"/>
                </a:schemeClr>
              </a:gs>
              <a:gs pos="100000">
                <a:schemeClr val="accent2">
                  <a:lumMod val="7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Ovale 6"/>
          <p:cNvSpPr/>
          <p:nvPr/>
        </p:nvSpPr>
        <p:spPr>
          <a:xfrm>
            <a:off x="2428860" y="3429000"/>
            <a:ext cx="785818" cy="107157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50000"/>
                  <a:tint val="66000"/>
                  <a:satMod val="160000"/>
                </a:schemeClr>
              </a:gs>
              <a:gs pos="50000">
                <a:schemeClr val="accent3">
                  <a:lumMod val="50000"/>
                  <a:tint val="44500"/>
                  <a:satMod val="160000"/>
                </a:schemeClr>
              </a:gs>
              <a:gs pos="100000">
                <a:schemeClr val="accent3">
                  <a:lumMod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5929322" y="3429000"/>
            <a:ext cx="785818" cy="1071570"/>
          </a:xfrm>
          <a:prstGeom prst="ellips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Rettangolo arrotondato 8"/>
          <p:cNvSpPr>
            <a:spLocks noChangeArrowheads="1"/>
          </p:cNvSpPr>
          <p:nvPr/>
        </p:nvSpPr>
        <p:spPr bwMode="auto">
          <a:xfrm>
            <a:off x="3714750" y="3571875"/>
            <a:ext cx="2143125" cy="7858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AB5E4"/>
              </a:gs>
              <a:gs pos="50000">
                <a:srgbClr val="C2D1ED"/>
              </a:gs>
              <a:gs pos="100000">
                <a:srgbClr val="E1E8F5"/>
              </a:gs>
            </a:gsLst>
            <a:lin ang="8100000" scaled="1"/>
          </a:gradFill>
          <a:ln w="25400">
            <a:noFill/>
            <a:round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10" name="Rettangolo 8"/>
          <p:cNvSpPr>
            <a:spLocks noChangeArrowheads="1"/>
          </p:cNvSpPr>
          <p:nvPr/>
        </p:nvSpPr>
        <p:spPr bwMode="auto">
          <a:xfrm>
            <a:off x="3857625" y="3830638"/>
            <a:ext cx="1857375" cy="3937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ts val="2500"/>
              </a:lnSpc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SPAZIATORE</a:t>
            </a: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/>
        </p:nvGraphicFramePr>
        <p:xfrm>
          <a:off x="5715000" y="3571875"/>
          <a:ext cx="739775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48" name="CS ChemDraw Drawing" r:id="rId3" imgW="419100" imgH="482600" progId="">
                  <p:embed/>
                </p:oleObj>
              </mc:Choice>
              <mc:Fallback>
                <p:oleObj name="CS ChemDraw Drawing" r:id="rId3" imgW="419100" imgH="482600" progId="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3571875"/>
                        <a:ext cx="739775" cy="857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/>
          <p:cNvGraphicFramePr>
            <a:graphicFrameLocks noChangeAspect="1"/>
          </p:cNvGraphicFramePr>
          <p:nvPr/>
        </p:nvGraphicFramePr>
        <p:xfrm>
          <a:off x="2714625" y="3573463"/>
          <a:ext cx="1144588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49" name="CS ChemDraw Drawing" r:id="rId5" imgW="647700" imgH="482600" progId="">
                  <p:embed/>
                </p:oleObj>
              </mc:Choice>
              <mc:Fallback>
                <p:oleObj name="CS ChemDraw Drawing" r:id="rId5" imgW="647700" imgH="482600" progId="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4625" y="3573463"/>
                        <a:ext cx="1144588" cy="854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itolo 1"/>
          <p:cNvSpPr txBox="1">
            <a:spLocks/>
          </p:cNvSpPr>
          <p:nvPr/>
        </p:nvSpPr>
        <p:spPr bwMode="auto">
          <a:xfrm>
            <a:off x="1428750" y="5126038"/>
            <a:ext cx="3500438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>
              <a:lnSpc>
                <a:spcPts val="3000"/>
              </a:lnSpc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X=N Etilendiammine</a:t>
            </a:r>
          </a:p>
          <a:p>
            <a:pPr algn="just">
              <a:lnSpc>
                <a:spcPts val="3000"/>
              </a:lnSpc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X=O Eteri delle etanolammine</a:t>
            </a:r>
          </a:p>
          <a:p>
            <a:pPr algn="just">
              <a:lnSpc>
                <a:spcPts val="3000"/>
              </a:lnSpc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X=CH</a:t>
            </a:r>
            <a:r>
              <a:rPr lang="it-IT" b="1" baseline="-25000">
                <a:latin typeface="Calibri" charset="0"/>
                <a:ea typeface="Arial" charset="0"/>
                <a:cs typeface="Arial" charset="0"/>
              </a:rPr>
              <a:t>2</a:t>
            </a:r>
            <a:r>
              <a:rPr lang="it-IT" b="1">
                <a:latin typeface="Calibri" charset="0"/>
                <a:ea typeface="Arial" charset="0"/>
                <a:cs typeface="Arial" charset="0"/>
              </a:rPr>
              <a:t> Alchilammine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 bwMode="auto">
          <a:xfrm>
            <a:off x="285750" y="877888"/>
            <a:ext cx="4214813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>
              <a:lnSpc>
                <a:spcPts val="2500"/>
              </a:lnSpc>
            </a:pPr>
            <a:r>
              <a:rPr lang="it-IT" b="1" dirty="0">
                <a:latin typeface="Calibri" charset="0"/>
                <a:ea typeface="Arial" charset="0"/>
                <a:cs typeface="Arial" charset="0"/>
              </a:rPr>
              <a:t>Ar</a:t>
            </a:r>
            <a:r>
              <a:rPr lang="it-IT" b="1" baseline="-25000" dirty="0">
                <a:latin typeface="Calibri" charset="0"/>
                <a:ea typeface="Arial" charset="0"/>
                <a:cs typeface="Arial" charset="0"/>
              </a:rPr>
              <a:t>1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 e Ar</a:t>
            </a:r>
            <a:r>
              <a:rPr lang="it-IT" b="1" baseline="-25000" dirty="0">
                <a:latin typeface="Calibri" charset="0"/>
                <a:ea typeface="Arial" charset="0"/>
                <a:cs typeface="Arial" charset="0"/>
              </a:rPr>
              <a:t>2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 gruppi aromatici:</a:t>
            </a:r>
          </a:p>
          <a:p>
            <a:pPr algn="just">
              <a:lnSpc>
                <a:spcPts val="2500"/>
              </a:lnSpc>
              <a:buFont typeface="Arial" charset="0"/>
              <a:buChar char="•"/>
            </a:pPr>
            <a:r>
              <a:rPr lang="it-IT" b="1" dirty="0">
                <a:latin typeface="Calibri" charset="0"/>
                <a:ea typeface="Arial" charset="0"/>
                <a:cs typeface="Arial" charset="0"/>
              </a:rPr>
              <a:t>Sostituenti in </a:t>
            </a:r>
            <a:r>
              <a:rPr lang="it-IT" b="1" i="1" dirty="0" err="1">
                <a:latin typeface="Calibri" charset="0"/>
                <a:ea typeface="Arial" charset="0"/>
                <a:cs typeface="Arial" charset="0"/>
              </a:rPr>
              <a:t>ortho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: </a:t>
            </a:r>
            <a:r>
              <a:rPr lang="it-IT" b="1" dirty="0">
                <a:latin typeface="Calibri" charset="0"/>
                <a:ea typeface="Arial" charset="0"/>
                <a:cs typeface="Arial" charset="0"/>
                <a:sym typeface="Symbol" charset="2"/>
              </a:rPr>
              <a:t> effetto </a:t>
            </a:r>
            <a:r>
              <a:rPr lang="it-IT" b="1" dirty="0" err="1">
                <a:latin typeface="Calibri" charset="0"/>
                <a:ea typeface="Arial" charset="0"/>
                <a:cs typeface="Arial" charset="0"/>
                <a:sym typeface="Symbol" charset="2"/>
              </a:rPr>
              <a:t>antiM</a:t>
            </a:r>
            <a:r>
              <a:rPr lang="it-IT" b="1" dirty="0">
                <a:latin typeface="Calibri" charset="0"/>
                <a:ea typeface="Arial" charset="0"/>
                <a:cs typeface="Arial" charset="0"/>
                <a:sym typeface="Symbol" charset="2"/>
              </a:rPr>
              <a:t>, effetto </a:t>
            </a:r>
            <a:r>
              <a:rPr lang="it-IT" b="1" dirty="0" err="1">
                <a:latin typeface="Calibri" charset="0"/>
                <a:ea typeface="Arial" charset="0"/>
                <a:cs typeface="Arial" charset="0"/>
                <a:sym typeface="Symbol" charset="2"/>
              </a:rPr>
              <a:t>antiH</a:t>
            </a:r>
            <a:endParaRPr lang="it-IT" b="1" dirty="0">
              <a:latin typeface="Calibri" charset="0"/>
              <a:ea typeface="Arial" charset="0"/>
              <a:cs typeface="Arial" charset="0"/>
              <a:sym typeface="Symbol" charset="2"/>
            </a:endParaRPr>
          </a:p>
          <a:p>
            <a:pPr algn="just">
              <a:lnSpc>
                <a:spcPts val="2500"/>
              </a:lnSpc>
              <a:buFont typeface="Arial" charset="0"/>
              <a:buChar char="•"/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Piccoli sostituenti in </a:t>
            </a:r>
            <a:r>
              <a:rPr lang="it-IT" b="1" i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para 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su un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Ar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: 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  <a:sym typeface="Symbol" charset="2"/>
              </a:rPr>
              <a:t>effetto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  <a:sym typeface="Symbol" charset="2"/>
              </a:rPr>
              <a:t>antiH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  <a:sym typeface="Symbol" charset="2"/>
              </a:rPr>
              <a:t>, effetto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  <a:sym typeface="Symbol" charset="2"/>
              </a:rPr>
              <a:t>antiM</a:t>
            </a:r>
            <a:endParaRPr lang="it-IT" b="1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  <a:sym typeface="Symbol" charset="2"/>
            </a:endParaRPr>
          </a:p>
          <a:p>
            <a:pPr algn="just">
              <a:lnSpc>
                <a:spcPts val="2500"/>
              </a:lnSpc>
              <a:buFont typeface="Arial" charset="0"/>
              <a:buChar char="•"/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Sostituenti in </a:t>
            </a:r>
            <a:r>
              <a:rPr lang="it-IT" b="1" i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para 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su entrambi gli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Ar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: 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  <a:sym typeface="Symbol" charset="2"/>
              </a:rPr>
              <a:t>effetto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  <a:sym typeface="Symbol" charset="2"/>
              </a:rPr>
              <a:t>antiH</a:t>
            </a:r>
            <a:endParaRPr lang="it-IT" b="1" dirty="0"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15" name="Titolo 1"/>
          <p:cNvSpPr txBox="1">
            <a:spLocks/>
          </p:cNvSpPr>
          <p:nvPr/>
        </p:nvSpPr>
        <p:spPr bwMode="auto">
          <a:xfrm>
            <a:off x="5500688" y="1000125"/>
            <a:ext cx="357187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>
              <a:lnSpc>
                <a:spcPts val="2500"/>
              </a:lnSpc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2/3 atomi</a:t>
            </a:r>
          </a:p>
          <a:p>
            <a:pPr algn="just">
              <a:lnSpc>
                <a:spcPts val="2500"/>
              </a:lnSpc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Lineare o appartenente ad un ciclo</a:t>
            </a:r>
          </a:p>
          <a:p>
            <a:pPr algn="just">
              <a:lnSpc>
                <a:spcPts val="2500"/>
              </a:lnSpc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saturo od insaturo</a:t>
            </a:r>
          </a:p>
        </p:txBody>
      </p:sp>
      <p:sp>
        <p:nvSpPr>
          <p:cNvPr id="16" name="Titolo 1"/>
          <p:cNvSpPr txBox="1">
            <a:spLocks/>
          </p:cNvSpPr>
          <p:nvPr/>
        </p:nvSpPr>
        <p:spPr bwMode="auto">
          <a:xfrm>
            <a:off x="6000750" y="4767263"/>
            <a:ext cx="2928938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>
              <a:lnSpc>
                <a:spcPts val="2500"/>
              </a:lnSpc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R</a:t>
            </a:r>
            <a:r>
              <a:rPr lang="it-IT" b="1" baseline="-25000">
                <a:latin typeface="Calibri" charset="0"/>
                <a:ea typeface="Arial" charset="0"/>
                <a:cs typeface="Arial" charset="0"/>
              </a:rPr>
              <a:t>1</a:t>
            </a:r>
            <a:r>
              <a:rPr lang="it-IT" b="1">
                <a:latin typeface="Calibri" charset="0"/>
                <a:ea typeface="Arial" charset="0"/>
                <a:cs typeface="Arial" charset="0"/>
              </a:rPr>
              <a:t> e R</a:t>
            </a:r>
            <a:r>
              <a:rPr lang="it-IT" b="1" baseline="-25000">
                <a:latin typeface="Calibri" charset="0"/>
                <a:ea typeface="Arial" charset="0"/>
                <a:cs typeface="Arial" charset="0"/>
              </a:rPr>
              <a:t>2</a:t>
            </a:r>
            <a:r>
              <a:rPr lang="it-IT" b="1">
                <a:latin typeface="Calibri" charset="0"/>
                <a:ea typeface="Arial" charset="0"/>
                <a:cs typeface="Arial" charset="0"/>
              </a:rPr>
              <a:t> sono gruppi alchilici semplici (Me) o aralchilici</a:t>
            </a:r>
          </a:p>
        </p:txBody>
      </p:sp>
      <p:sp>
        <p:nvSpPr>
          <p:cNvPr id="18" name="CasellaDiTesto 20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di I</a:t>
            </a:r>
            <a:r>
              <a:rPr lang="it-IT" sz="3200" b="1" baseline="30000">
                <a:solidFill>
                  <a:srgbClr val="800000"/>
                </a:solidFill>
                <a:latin typeface="Calibri" charset="0"/>
              </a:rPr>
              <a:t>a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generazione: classici</a:t>
            </a:r>
          </a:p>
        </p:txBody>
      </p:sp>
    </p:spTree>
    <p:extLst>
      <p:ext uri="{BB962C8B-B14F-4D97-AF65-F5344CB8AC3E}">
        <p14:creationId xmlns:p14="http://schemas.microsoft.com/office/powerpoint/2010/main" val="21516525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7"/>
          <p:cNvSpPr>
            <a:spLocks noChangeArrowheads="1"/>
          </p:cNvSpPr>
          <p:nvPr/>
        </p:nvSpPr>
        <p:spPr bwMode="auto">
          <a:xfrm>
            <a:off x="219075" y="2782888"/>
            <a:ext cx="14224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16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Fenbenzamina</a:t>
            </a:r>
          </a:p>
        </p:txBody>
      </p:sp>
      <p:sp>
        <p:nvSpPr>
          <p:cNvPr id="3" name="Rettangolo 8"/>
          <p:cNvSpPr>
            <a:spLocks noChangeArrowheads="1"/>
          </p:cNvSpPr>
          <p:nvPr/>
        </p:nvSpPr>
        <p:spPr bwMode="auto">
          <a:xfrm>
            <a:off x="1776413" y="2730500"/>
            <a:ext cx="15700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Tripelenammina</a:t>
            </a:r>
          </a:p>
          <a:p>
            <a:pPr algn="ctr"/>
            <a:r>
              <a:rPr lang="it-IT" sz="16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Piribenzamina</a:t>
            </a:r>
          </a:p>
        </p:txBody>
      </p:sp>
      <p:sp>
        <p:nvSpPr>
          <p:cNvPr id="4" name="Rettangolo 9"/>
          <p:cNvSpPr>
            <a:spLocks noChangeArrowheads="1"/>
          </p:cNvSpPr>
          <p:nvPr/>
        </p:nvSpPr>
        <p:spPr bwMode="auto">
          <a:xfrm>
            <a:off x="3836988" y="2730500"/>
            <a:ext cx="12255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Mepiramina</a:t>
            </a:r>
          </a:p>
          <a:p>
            <a:pPr algn="ctr"/>
            <a:r>
              <a:rPr lang="it-IT" sz="16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Pirilammina</a:t>
            </a:r>
          </a:p>
        </p:txBody>
      </p:sp>
      <p:sp>
        <p:nvSpPr>
          <p:cNvPr id="5" name="Rettangolo 10"/>
          <p:cNvSpPr>
            <a:spLocks noChangeArrowheads="1"/>
          </p:cNvSpPr>
          <p:nvPr/>
        </p:nvSpPr>
        <p:spPr bwMode="auto">
          <a:xfrm>
            <a:off x="5719763" y="2782888"/>
            <a:ext cx="12842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Metapirilene</a:t>
            </a:r>
          </a:p>
        </p:txBody>
      </p:sp>
      <p:sp>
        <p:nvSpPr>
          <p:cNvPr id="6" name="Rettangolo 11"/>
          <p:cNvSpPr>
            <a:spLocks noChangeArrowheads="1"/>
          </p:cNvSpPr>
          <p:nvPr/>
        </p:nvSpPr>
        <p:spPr bwMode="auto">
          <a:xfrm>
            <a:off x="7618413" y="2782888"/>
            <a:ext cx="10874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Antazolina</a:t>
            </a:r>
          </a:p>
        </p:txBody>
      </p:sp>
      <p:sp>
        <p:nvSpPr>
          <p:cNvPr id="8" name="CasellaDiTesto 20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Anti-H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I</a:t>
            </a:r>
            <a:r>
              <a:rPr lang="it-IT" sz="3200" b="1" baseline="30000">
                <a:solidFill>
                  <a:srgbClr val="800000"/>
                </a:solidFill>
                <a:latin typeface="Calibri" charset="0"/>
              </a:rPr>
              <a:t>a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gen classici: etilendiammine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204788" y="1373188"/>
          <a:ext cx="1336675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81" name="CS ChemDraw Drawing" r:id="rId3" imgW="1168400" imgH="977900" progId="">
                  <p:embed/>
                </p:oleObj>
              </mc:Choice>
              <mc:Fallback>
                <p:oleObj name="CS ChemDraw Drawing" r:id="rId3" imgW="1168400" imgH="977900" progId="">
                  <p:embed/>
                  <p:pic>
                    <p:nvPicPr>
                      <p:cNvPr id="0" name="Picture 8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88" y="1373188"/>
                        <a:ext cx="1336675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/>
        </p:nvGraphicFramePr>
        <p:xfrm>
          <a:off x="1962150" y="1373188"/>
          <a:ext cx="1338263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82" name="CS ChemDraw Drawing" r:id="rId5" imgW="1181100" imgH="977900" progId="">
                  <p:embed/>
                </p:oleObj>
              </mc:Choice>
              <mc:Fallback>
                <p:oleObj name="CS ChemDraw Drawing" r:id="rId5" imgW="1181100" imgH="977900" progId="">
                  <p:embed/>
                  <p:pic>
                    <p:nvPicPr>
                      <p:cNvPr id="0" name="Picture 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2150" y="1373188"/>
                        <a:ext cx="1338263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/>
        </p:nvGraphicFramePr>
        <p:xfrm>
          <a:off x="3657600" y="1371600"/>
          <a:ext cx="1830388" cy="1160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83" name="CS ChemDraw Drawing" r:id="rId7" imgW="1600200" imgH="1016000" progId="">
                  <p:embed/>
                </p:oleObj>
              </mc:Choice>
              <mc:Fallback>
                <p:oleObj name="CS ChemDraw Drawing" r:id="rId7" imgW="1600200" imgH="1016000" progId="">
                  <p:embed/>
                  <p:pic>
                    <p:nvPicPr>
                      <p:cNvPr id="0" name="Picture 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1371600"/>
                        <a:ext cx="1830388" cy="1160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8"/>
          <p:cNvGraphicFramePr>
            <a:graphicFrameLocks noChangeAspect="1"/>
          </p:cNvGraphicFramePr>
          <p:nvPr/>
        </p:nvGraphicFramePr>
        <p:xfrm>
          <a:off x="5845175" y="1373188"/>
          <a:ext cx="1338263" cy="1058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84" name="CS ChemDraw Drawing" r:id="rId9" imgW="1181100" imgH="939800" progId="">
                  <p:embed/>
                </p:oleObj>
              </mc:Choice>
              <mc:Fallback>
                <p:oleObj name="CS ChemDraw Drawing" r:id="rId9" imgW="1181100" imgH="939800" progId="">
                  <p:embed/>
                  <p:pic>
                    <p:nvPicPr>
                      <p:cNvPr id="0" name="Picture 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5175" y="1373188"/>
                        <a:ext cx="1338263" cy="1058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/>
        </p:nvGraphicFramePr>
        <p:xfrm>
          <a:off x="7605713" y="1373188"/>
          <a:ext cx="131445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85" name="CS ChemDraw Drawing" r:id="rId11" imgW="1155700" imgH="977900" progId="">
                  <p:embed/>
                </p:oleObj>
              </mc:Choice>
              <mc:Fallback>
                <p:oleObj name="CS ChemDraw Drawing" r:id="rId11" imgW="1155700" imgH="977900" progId="">
                  <p:embed/>
                  <p:pic>
                    <p:nvPicPr>
                      <p:cNvPr id="0" name="Picture 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5713" y="1373188"/>
                        <a:ext cx="131445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ttangolo 26"/>
          <p:cNvSpPr>
            <a:spLocks noChangeArrowheads="1"/>
          </p:cNvSpPr>
          <p:nvPr/>
        </p:nvSpPr>
        <p:spPr bwMode="auto">
          <a:xfrm>
            <a:off x="285750" y="3643313"/>
            <a:ext cx="8001000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61950" indent="-361950" algn="just">
              <a:lnSpc>
                <a:spcPts val="3000"/>
              </a:lnSpc>
              <a:spcBef>
                <a:spcPts val="600"/>
              </a:spcBef>
              <a:buSzPct val="80000"/>
              <a:buFontTx/>
              <a:buBlip>
                <a:blip r:embed="rId13"/>
              </a:buBlip>
            </a:pPr>
            <a:r>
              <a:rPr lang="it-IT" b="1" dirty="0">
                <a:latin typeface="Calibri" charset="0"/>
                <a:ea typeface="Arial" charset="0"/>
                <a:cs typeface="Arial" charset="0"/>
              </a:rPr>
              <a:t>Caratteristiche tipiche degli </a:t>
            </a:r>
            <a:r>
              <a:rPr lang="it-IT" b="1" dirty="0" err="1">
                <a:latin typeface="Calibri" charset="0"/>
                <a:ea typeface="Arial" charset="0"/>
                <a:cs typeface="Arial" charset="0"/>
              </a:rPr>
              <a:t>antiistaminici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 di prima generazione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SzPct val="80000"/>
              <a:buFontTx/>
              <a:buBlip>
                <a:blip r:embed="rId13"/>
              </a:buBlip>
            </a:pPr>
            <a:r>
              <a:rPr lang="it-IT" b="1" dirty="0">
                <a:latin typeface="Calibri" charset="0"/>
                <a:ea typeface="Arial" charset="0"/>
                <a:cs typeface="Arial" charset="0"/>
              </a:rPr>
              <a:t>Alcuni (Es: </a:t>
            </a:r>
            <a:r>
              <a:rPr lang="it-IT" b="1" dirty="0" err="1">
                <a:latin typeface="Calibri" charset="0"/>
                <a:ea typeface="Arial" charset="0"/>
                <a:cs typeface="Arial" charset="0"/>
              </a:rPr>
              <a:t>Metapirilene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) hanno un forte effetto sedativo: utilizzati </a:t>
            </a:r>
            <a:r>
              <a:rPr lang="it-IT" b="1">
                <a:latin typeface="Calibri" charset="0"/>
                <a:ea typeface="Arial" charset="0"/>
                <a:cs typeface="Arial" charset="0"/>
              </a:rPr>
              <a:t>nel trattamento 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dell’insonnia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SzPct val="80000"/>
              <a:buFontTx/>
              <a:buBlip>
                <a:blip r:embed="rId13"/>
              </a:buBlip>
            </a:pPr>
            <a:r>
              <a:rPr lang="it-IT" b="1" dirty="0">
                <a:latin typeface="Calibri" charset="0"/>
                <a:ea typeface="Arial" charset="0"/>
                <a:cs typeface="Arial" charset="0"/>
              </a:rPr>
              <a:t>Alcuni (Es: </a:t>
            </a:r>
            <a:r>
              <a:rPr lang="it-IT" b="1" dirty="0" err="1">
                <a:latin typeface="Calibri" charset="0"/>
                <a:ea typeface="Arial" charset="0"/>
                <a:cs typeface="Arial" charset="0"/>
              </a:rPr>
              <a:t>pirilamina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) utilizzati come sostanza d’abuso (in associazione con oppioidi)</a:t>
            </a:r>
          </a:p>
        </p:txBody>
      </p:sp>
    </p:spTree>
    <p:extLst>
      <p:ext uri="{BB962C8B-B14F-4D97-AF65-F5344CB8AC3E}">
        <p14:creationId xmlns:p14="http://schemas.microsoft.com/office/powerpoint/2010/main" val="21516525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metapirilene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506686"/>
          </a:xfrm>
        </p:spPr>
        <p:txBody>
          <a:bodyPr/>
          <a:lstStyle/>
          <a:p>
            <a:pPr marL="0" indent="0" algn="ctr">
              <a:buNone/>
            </a:pPr>
            <a:r>
              <a:rPr lang="it-IT" sz="2000" dirty="0"/>
              <a:t>Ha un forte effetto sedativo: utilizzato nel  trattamento dell’insonnia</a:t>
            </a:r>
          </a:p>
          <a:p>
            <a:endParaRPr lang="it-IT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2276872"/>
            <a:ext cx="7704137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61703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tripelenamina</a:t>
            </a:r>
            <a:endParaRPr lang="it-IT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411" y="2420888"/>
            <a:ext cx="7466013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85435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3"/>
          <p:cNvSpPr>
            <a:spLocks noChangeArrowheads="1"/>
          </p:cNvSpPr>
          <p:nvPr/>
        </p:nvSpPr>
        <p:spPr bwMode="auto">
          <a:xfrm>
            <a:off x="250825" y="3000375"/>
            <a:ext cx="1546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Difenidramina</a:t>
            </a:r>
            <a:endParaRPr lang="it-IT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3" name="Rettangolo 14"/>
          <p:cNvSpPr>
            <a:spLocks noChangeArrowheads="1"/>
          </p:cNvSpPr>
          <p:nvPr/>
        </p:nvSpPr>
        <p:spPr bwMode="auto">
          <a:xfrm>
            <a:off x="7380288" y="3141663"/>
            <a:ext cx="1241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Clemastina</a:t>
            </a:r>
            <a:endParaRPr lang="it-IT" b="1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4" name="Rettangolo 15"/>
          <p:cNvSpPr>
            <a:spLocks noChangeArrowheads="1"/>
          </p:cNvSpPr>
          <p:nvPr/>
        </p:nvSpPr>
        <p:spPr bwMode="auto">
          <a:xfrm>
            <a:off x="5364163" y="3141663"/>
            <a:ext cx="16208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Carbinoxamina</a:t>
            </a:r>
            <a:endParaRPr lang="it-IT" b="1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6" name="CasellaDiTesto 22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Anti-H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I</a:t>
            </a:r>
            <a:r>
              <a:rPr lang="it-IT" sz="3200" b="1" baseline="30000">
                <a:solidFill>
                  <a:srgbClr val="800000"/>
                </a:solidFill>
                <a:latin typeface="Calibri" charset="0"/>
              </a:rPr>
              <a:t>a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 gen classici:  eteri delle etanolammine</a:t>
            </a:r>
          </a:p>
        </p:txBody>
      </p:sp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250825" y="1017588"/>
          <a:ext cx="1979613" cy="1462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62" name="CS ChemDraw Drawing" r:id="rId3" imgW="1333500" imgH="977900" progId="">
                  <p:embed/>
                </p:oleObj>
              </mc:Choice>
              <mc:Fallback>
                <p:oleObj name="CS ChemDraw Drawing" r:id="rId3" imgW="1333500" imgH="977900" progId="">
                  <p:embed/>
                  <p:pic>
                    <p:nvPicPr>
                      <p:cNvPr id="0" name="Picture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017588"/>
                        <a:ext cx="1979613" cy="1462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/>
        </p:nvGraphicFramePr>
        <p:xfrm>
          <a:off x="4716463" y="1052513"/>
          <a:ext cx="1978025" cy="178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63" name="CS ChemDraw Drawing" r:id="rId5" imgW="1333500" imgH="1193800" progId="">
                  <p:embed/>
                </p:oleObj>
              </mc:Choice>
              <mc:Fallback>
                <p:oleObj name="CS ChemDraw Drawing" r:id="rId5" imgW="1333500" imgH="1193800" progId="">
                  <p:embed/>
                  <p:pic>
                    <p:nvPicPr>
                      <p:cNvPr id="0" name="Picture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1052513"/>
                        <a:ext cx="1978025" cy="178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/>
        </p:nvGraphicFramePr>
        <p:xfrm>
          <a:off x="6388100" y="1196975"/>
          <a:ext cx="2755900" cy="138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64" name="CS ChemDraw Drawing" r:id="rId7" imgW="1854200" imgH="939800" progId="">
                  <p:embed/>
                </p:oleObj>
              </mc:Choice>
              <mc:Fallback>
                <p:oleObj name="CS ChemDraw Drawing" r:id="rId7" imgW="1854200" imgH="939800" progId="">
                  <p:embed/>
                  <p:pic>
                    <p:nvPicPr>
                      <p:cNvPr id="0" name="Picture 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8100" y="1196975"/>
                        <a:ext cx="2755900" cy="1385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0" y="4214813"/>
            <a:ext cx="8929688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61950" indent="-361950" algn="just">
              <a:lnSpc>
                <a:spcPts val="3000"/>
              </a:lnSpc>
              <a:spcBef>
                <a:spcPts val="600"/>
              </a:spcBef>
              <a:buSzPct val="80000"/>
              <a:buFontTx/>
              <a:buBlip>
                <a:blip r:embed="rId9"/>
              </a:buBlip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Primo antiistaminico approvato (1946) ma ancora molto utilizzato: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Per un’azione antiallergica (topica) efficace e veloce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Cinetosi (</a:t>
            </a:r>
            <a:r>
              <a:rPr lang="it-IT" b="1" i="1">
                <a:latin typeface="Calibri" charset="0"/>
                <a:ea typeface="Arial" charset="0"/>
                <a:cs typeface="Arial" charset="0"/>
              </a:rPr>
              <a:t>Dimenidrato = difenidramina + teofillina</a:t>
            </a:r>
            <a:r>
              <a:rPr lang="it-IT" i="1">
                <a:latin typeface="Calibri" charset="0"/>
                <a:ea typeface="Arial" charset="0"/>
                <a:cs typeface="Arial" charset="0"/>
              </a:rPr>
              <a:t>: </a:t>
            </a:r>
            <a:r>
              <a:rPr lang="it-IT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Dramamina, Xamamina, Travelgum)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Disturbi del sonno negli adulti </a:t>
            </a:r>
          </a:p>
          <a:p>
            <a:pPr marL="361950" indent="-361950" algn="just">
              <a:lnSpc>
                <a:spcPts val="3000"/>
              </a:lnSpc>
              <a:spcBef>
                <a:spcPts val="600"/>
              </a:spcBef>
              <a:buSzPct val="80000"/>
              <a:buFontTx/>
              <a:buBlip>
                <a:blip r:embed="rId9"/>
              </a:buBlip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Precauzioni d’uso: fotosensibilizzante</a:t>
            </a:r>
          </a:p>
        </p:txBody>
      </p:sp>
      <p:sp>
        <p:nvSpPr>
          <p:cNvPr id="11" name="Rettangolo arrotondato 10"/>
          <p:cNvSpPr/>
          <p:nvPr/>
        </p:nvSpPr>
        <p:spPr>
          <a:xfrm>
            <a:off x="142875" y="785813"/>
            <a:ext cx="2268538" cy="30718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" name="Rettangolo arrotondato 11"/>
          <p:cNvSpPr/>
          <p:nvPr/>
        </p:nvSpPr>
        <p:spPr>
          <a:xfrm>
            <a:off x="71438" y="4000500"/>
            <a:ext cx="8858250" cy="271462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3" name="Rettangolo 13"/>
          <p:cNvSpPr>
            <a:spLocks noChangeArrowheads="1"/>
          </p:cNvSpPr>
          <p:nvPr/>
        </p:nvSpPr>
        <p:spPr bwMode="auto">
          <a:xfrm>
            <a:off x="2554288" y="3106738"/>
            <a:ext cx="12620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Doxilamina</a:t>
            </a:r>
            <a:endParaRPr lang="it-IT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graphicFrame>
        <p:nvGraphicFramePr>
          <p:cNvPr id="14" name="Object 8"/>
          <p:cNvGraphicFramePr>
            <a:graphicFrameLocks noChangeAspect="1"/>
          </p:cNvGraphicFramePr>
          <p:nvPr/>
        </p:nvGraphicFramePr>
        <p:xfrm>
          <a:off x="2627313" y="1125538"/>
          <a:ext cx="1979612" cy="1462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65" name="CS ChemDraw Drawing" r:id="rId10" imgW="1778000" imgH="1308100" progId="">
                  <p:embed/>
                </p:oleObj>
              </mc:Choice>
              <mc:Fallback>
                <p:oleObj name="CS ChemDraw Drawing" r:id="rId10" imgW="1778000" imgH="1308100" progId="">
                  <p:embed/>
                  <p:pic>
                    <p:nvPicPr>
                      <p:cNvPr id="0" name="Picture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313" y="1125538"/>
                        <a:ext cx="1979612" cy="1462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5165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difenidramina</a:t>
            </a:r>
            <a:endParaRPr lang="it-IT" dirty="0"/>
          </a:p>
        </p:txBody>
      </p:sp>
      <p:grpSp>
        <p:nvGrpSpPr>
          <p:cNvPr id="4" name="Group 47"/>
          <p:cNvGrpSpPr>
            <a:grpSpLocks/>
          </p:cNvGrpSpPr>
          <p:nvPr/>
        </p:nvGrpSpPr>
        <p:grpSpPr bwMode="auto">
          <a:xfrm>
            <a:off x="914400" y="4027512"/>
            <a:ext cx="7467600" cy="2209800"/>
            <a:chOff x="576" y="2352"/>
            <a:chExt cx="4704" cy="1392"/>
          </a:xfrm>
        </p:grpSpPr>
        <p:sp>
          <p:nvSpPr>
            <p:cNvPr id="5" name="AutoShape 45"/>
            <p:cNvSpPr>
              <a:spLocks noChangeArrowheads="1"/>
            </p:cNvSpPr>
            <p:nvPr/>
          </p:nvSpPr>
          <p:spPr bwMode="auto">
            <a:xfrm flipH="1">
              <a:off x="1920" y="2352"/>
              <a:ext cx="3360" cy="1392"/>
            </a:xfrm>
            <a:prstGeom prst="homePlate">
              <a:avLst>
                <a:gd name="adj" fmla="val 60345"/>
              </a:avLst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sp>
          <p:nvSpPr>
            <p:cNvPr id="6" name="Text Box 46"/>
            <p:cNvSpPr txBox="1">
              <a:spLocks noChangeArrowheads="1"/>
            </p:cNvSpPr>
            <p:nvPr/>
          </p:nvSpPr>
          <p:spPr bwMode="auto">
            <a:xfrm>
              <a:off x="576" y="2850"/>
              <a:ext cx="1632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b="1" dirty="0">
                  <a:solidFill>
                    <a:schemeClr val="tx2"/>
                  </a:solidFill>
                </a:rPr>
                <a:t>Impiegato come </a:t>
              </a:r>
              <a:r>
                <a:rPr lang="it-IT" b="1" dirty="0" err="1">
                  <a:solidFill>
                    <a:schemeClr val="tx2"/>
                  </a:solidFill>
                </a:rPr>
                <a:t>anticinetosico</a:t>
              </a:r>
              <a:endParaRPr lang="it-IT" b="1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609600" y="1589112"/>
            <a:ext cx="2743200" cy="2057400"/>
            <a:chOff x="384" y="1152"/>
            <a:chExt cx="1728" cy="1296"/>
          </a:xfrm>
        </p:grpSpPr>
        <p:sp>
          <p:nvSpPr>
            <p:cNvPr id="8" name="Rectangle 27"/>
            <p:cNvSpPr>
              <a:spLocks noChangeArrowheads="1"/>
            </p:cNvSpPr>
            <p:nvPr/>
          </p:nvSpPr>
          <p:spPr bwMode="auto">
            <a:xfrm>
              <a:off x="384" y="1152"/>
              <a:ext cx="1728" cy="1296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endParaRPr lang="it-IT"/>
            </a:p>
          </p:txBody>
        </p:sp>
        <p:graphicFrame>
          <p:nvGraphicFramePr>
            <p:cNvPr id="9" name="Object 28"/>
            <p:cNvGraphicFramePr>
              <a:graphicFrameLocks noChangeAspect="1"/>
            </p:cNvGraphicFramePr>
            <p:nvPr/>
          </p:nvGraphicFramePr>
          <p:xfrm>
            <a:off x="528" y="1200"/>
            <a:ext cx="1440" cy="9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56" name="Document" r:id="rId3" imgW="2076480" imgH="1400040" progId="">
                    <p:embed/>
                  </p:oleObj>
                </mc:Choice>
                <mc:Fallback>
                  <p:oleObj name="Document" r:id="rId3" imgW="2076480" imgH="1400040" progId="">
                    <p:embed/>
                    <p:pic>
                      <p:nvPicPr>
                        <p:cNvPr id="0" name="Picture 15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200"/>
                          <a:ext cx="1440" cy="9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xmlns="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 xmlns="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Text Box 29"/>
            <p:cNvSpPr txBox="1">
              <a:spLocks noChangeArrowheads="1"/>
            </p:cNvSpPr>
            <p:nvPr/>
          </p:nvSpPr>
          <p:spPr bwMode="auto">
            <a:xfrm>
              <a:off x="720" y="2256"/>
              <a:ext cx="1008" cy="19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1400" b="1"/>
                <a:t>Difenidramina</a:t>
              </a:r>
            </a:p>
          </p:txBody>
        </p:sp>
      </p:grpSp>
      <p:sp>
        <p:nvSpPr>
          <p:cNvPr id="11" name="Text Box 31"/>
          <p:cNvSpPr txBox="1">
            <a:spLocks noChangeArrowheads="1"/>
          </p:cNvSpPr>
          <p:nvPr/>
        </p:nvSpPr>
        <p:spPr bwMode="auto">
          <a:xfrm>
            <a:off x="3733800" y="1360512"/>
            <a:ext cx="3352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it-IT"/>
              <a:t> Antagonista dei recettori H</a:t>
            </a:r>
            <a:r>
              <a:rPr lang="it-IT" baseline="-25000"/>
              <a:t>1</a:t>
            </a:r>
            <a:endParaRPr lang="it-IT"/>
          </a:p>
        </p:txBody>
      </p:sp>
      <p:sp>
        <p:nvSpPr>
          <p:cNvPr id="12" name="Text Box 36"/>
          <p:cNvSpPr txBox="1">
            <a:spLocks noChangeArrowheads="1"/>
          </p:cNvSpPr>
          <p:nvPr/>
        </p:nvSpPr>
        <p:spPr bwMode="auto">
          <a:xfrm>
            <a:off x="3733800" y="1693887"/>
            <a:ext cx="44958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buFontTx/>
              <a:buChar char="•"/>
            </a:pPr>
            <a:r>
              <a:rPr lang="it-IT" dirty="0"/>
              <a:t>Associazioni con stimolanti del sistema      nervoso centrale (derivati xantinici)</a:t>
            </a:r>
          </a:p>
        </p:txBody>
      </p:sp>
      <p:grpSp>
        <p:nvGrpSpPr>
          <p:cNvPr id="13" name="Group 50"/>
          <p:cNvGrpSpPr>
            <a:grpSpLocks/>
          </p:cNvGrpSpPr>
          <p:nvPr/>
        </p:nvGrpSpPr>
        <p:grpSpPr bwMode="auto">
          <a:xfrm>
            <a:off x="6477000" y="1817712"/>
            <a:ext cx="2133600" cy="1524000"/>
            <a:chOff x="4080" y="960"/>
            <a:chExt cx="1344" cy="960"/>
          </a:xfrm>
        </p:grpSpPr>
        <p:grpSp>
          <p:nvGrpSpPr>
            <p:cNvPr id="14" name="Group 38"/>
            <p:cNvGrpSpPr>
              <a:grpSpLocks/>
            </p:cNvGrpSpPr>
            <p:nvPr/>
          </p:nvGrpSpPr>
          <p:grpSpPr bwMode="auto">
            <a:xfrm>
              <a:off x="4080" y="1248"/>
              <a:ext cx="1104" cy="672"/>
              <a:chOff x="3312" y="1728"/>
              <a:chExt cx="1104" cy="672"/>
            </a:xfrm>
          </p:grpSpPr>
          <p:sp>
            <p:nvSpPr>
              <p:cNvPr id="16" name="Text Box 32"/>
              <p:cNvSpPr txBox="1">
                <a:spLocks noChangeArrowheads="1"/>
              </p:cNvSpPr>
              <p:nvPr/>
            </p:nvSpPr>
            <p:spPr bwMode="auto">
              <a:xfrm>
                <a:off x="3408" y="1824"/>
                <a:ext cx="1008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/>
                  <a:t> Sonnolenza</a:t>
                </a:r>
              </a:p>
            </p:txBody>
          </p:sp>
          <p:sp>
            <p:nvSpPr>
              <p:cNvPr id="17" name="Text Box 33"/>
              <p:cNvSpPr txBox="1">
                <a:spLocks noChangeArrowheads="1"/>
              </p:cNvSpPr>
              <p:nvPr/>
            </p:nvSpPr>
            <p:spPr bwMode="auto">
              <a:xfrm>
                <a:off x="3408" y="2064"/>
                <a:ext cx="1008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/>
                  <a:t> Nervosismo</a:t>
                </a:r>
              </a:p>
            </p:txBody>
          </p:sp>
          <p:sp>
            <p:nvSpPr>
              <p:cNvPr id="18" name="AutoShape 34"/>
              <p:cNvSpPr>
                <a:spLocks/>
              </p:cNvSpPr>
              <p:nvPr/>
            </p:nvSpPr>
            <p:spPr bwMode="auto">
              <a:xfrm>
                <a:off x="4176" y="1728"/>
                <a:ext cx="192" cy="672"/>
              </a:xfrm>
              <a:prstGeom prst="rightBrace">
                <a:avLst>
                  <a:gd name="adj1" fmla="val 29167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9" name="AutoShape 35"/>
              <p:cNvSpPr>
                <a:spLocks noChangeArrowheads="1"/>
              </p:cNvSpPr>
              <p:nvPr/>
            </p:nvSpPr>
            <p:spPr bwMode="auto">
              <a:xfrm>
                <a:off x="3312" y="1824"/>
                <a:ext cx="144" cy="432"/>
              </a:xfrm>
              <a:prstGeom prst="downArrow">
                <a:avLst>
                  <a:gd name="adj1" fmla="val 50000"/>
                  <a:gd name="adj2" fmla="val 75000"/>
                </a:avLst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15" name="AutoShape 37"/>
            <p:cNvSpPr>
              <a:spLocks noChangeArrowheads="1"/>
            </p:cNvSpPr>
            <p:nvPr/>
          </p:nvSpPr>
          <p:spPr bwMode="auto">
            <a:xfrm>
              <a:off x="5184" y="960"/>
              <a:ext cx="240" cy="864"/>
            </a:xfrm>
            <a:prstGeom prst="curvedLeftArrow">
              <a:avLst>
                <a:gd name="adj1" fmla="val 72000"/>
                <a:gd name="adj2" fmla="val 144000"/>
                <a:gd name="adj3" fmla="val 33333"/>
              </a:avLst>
            </a:prstGeom>
            <a:gradFill rotWithShape="0">
              <a:gsLst>
                <a:gs pos="0">
                  <a:srgbClr val="FAB74A">
                    <a:gamma/>
                    <a:shade val="46275"/>
                    <a:invGamma/>
                  </a:srgbClr>
                </a:gs>
                <a:gs pos="100000">
                  <a:srgbClr val="FAB74A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20" name="Group 49"/>
          <p:cNvGrpSpPr>
            <a:grpSpLocks/>
          </p:cNvGrpSpPr>
          <p:nvPr/>
        </p:nvGrpSpPr>
        <p:grpSpPr bwMode="auto">
          <a:xfrm>
            <a:off x="3657600" y="2274912"/>
            <a:ext cx="4953000" cy="3946525"/>
            <a:chOff x="2304" y="1248"/>
            <a:chExt cx="3120" cy="2486"/>
          </a:xfrm>
        </p:grpSpPr>
        <p:grpSp>
          <p:nvGrpSpPr>
            <p:cNvPr id="21" name="Group 43"/>
            <p:cNvGrpSpPr>
              <a:grpSpLocks/>
            </p:cNvGrpSpPr>
            <p:nvPr/>
          </p:nvGrpSpPr>
          <p:grpSpPr bwMode="auto">
            <a:xfrm>
              <a:off x="2304" y="1248"/>
              <a:ext cx="3120" cy="1048"/>
              <a:chOff x="2304" y="1248"/>
              <a:chExt cx="3120" cy="1048"/>
            </a:xfrm>
          </p:grpSpPr>
          <p:sp>
            <p:nvSpPr>
              <p:cNvPr id="25" name="Text Box 40"/>
              <p:cNvSpPr txBox="1">
                <a:spLocks noChangeArrowheads="1"/>
              </p:cNvSpPr>
              <p:nvPr/>
            </p:nvSpPr>
            <p:spPr bwMode="auto">
              <a:xfrm>
                <a:off x="2304" y="1930"/>
                <a:ext cx="3120" cy="3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  <a:buChar char="•"/>
                </a:pPr>
                <a:r>
                  <a:rPr lang="it-IT" dirty="0"/>
                  <a:t> La </a:t>
                </a:r>
                <a:r>
                  <a:rPr lang="it-IT" dirty="0" err="1"/>
                  <a:t>difenidramina</a:t>
                </a:r>
                <a:r>
                  <a:rPr lang="it-IT" dirty="0"/>
                  <a:t> è stata trasformata nel corrispondente 8-cloroteofillinato (</a:t>
                </a:r>
                <a:r>
                  <a:rPr lang="it-IT" b="1" dirty="0" err="1"/>
                  <a:t>dimenidrinato</a:t>
                </a:r>
                <a:r>
                  <a:rPr lang="it-IT" dirty="0"/>
                  <a:t>) </a:t>
                </a:r>
              </a:p>
            </p:txBody>
          </p:sp>
          <p:sp>
            <p:nvSpPr>
              <p:cNvPr id="26" name="AutoShape 42"/>
              <p:cNvSpPr>
                <a:spLocks noChangeArrowheads="1"/>
              </p:cNvSpPr>
              <p:nvPr/>
            </p:nvSpPr>
            <p:spPr bwMode="auto">
              <a:xfrm>
                <a:off x="2832" y="1248"/>
                <a:ext cx="240" cy="624"/>
              </a:xfrm>
              <a:prstGeom prst="downArrow">
                <a:avLst>
                  <a:gd name="adj1" fmla="val 50000"/>
                  <a:gd name="adj2" fmla="val 65000"/>
                </a:avLst>
              </a:prstGeom>
              <a:gradFill rotWithShape="0">
                <a:gsLst>
                  <a:gs pos="0">
                    <a:srgbClr val="FAB74A">
                      <a:gamma/>
                      <a:shade val="46275"/>
                      <a:invGamma/>
                    </a:srgbClr>
                  </a:gs>
                  <a:gs pos="100000">
                    <a:srgbClr val="FAB74A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22" name="Group 48"/>
            <p:cNvGrpSpPr>
              <a:grpSpLocks/>
            </p:cNvGrpSpPr>
            <p:nvPr/>
          </p:nvGrpSpPr>
          <p:grpSpPr bwMode="auto">
            <a:xfrm>
              <a:off x="2544" y="2448"/>
              <a:ext cx="2641" cy="1286"/>
              <a:chOff x="2544" y="2448"/>
              <a:chExt cx="2641" cy="1286"/>
            </a:xfrm>
          </p:grpSpPr>
          <p:graphicFrame>
            <p:nvGraphicFramePr>
              <p:cNvPr id="23" name="Object 39"/>
              <p:cNvGraphicFramePr>
                <a:graphicFrameLocks noChangeAspect="1"/>
              </p:cNvGraphicFramePr>
              <p:nvPr/>
            </p:nvGraphicFramePr>
            <p:xfrm>
              <a:off x="2544" y="2448"/>
              <a:ext cx="2641" cy="10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4557" name="Document" r:id="rId5" imgW="3809880" imgH="1514520" progId="">
                      <p:embed/>
                    </p:oleObj>
                  </mc:Choice>
                  <mc:Fallback>
                    <p:oleObj name="Document" r:id="rId5" imgW="3809880" imgH="1514520" progId="">
                      <p:embed/>
                      <p:pic>
                        <p:nvPicPr>
                          <p:cNvPr id="0" name="Picture 15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544" y="2448"/>
                            <a:ext cx="2641" cy="105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 xmlns="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xmlns="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 xmlns="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4" name="Text Box 44"/>
              <p:cNvSpPr txBox="1">
                <a:spLocks noChangeArrowheads="1"/>
              </p:cNvSpPr>
              <p:nvPr/>
            </p:nvSpPr>
            <p:spPr bwMode="auto">
              <a:xfrm>
                <a:off x="3360" y="3408"/>
                <a:ext cx="1248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it-IT" sz="1400" b="1"/>
                  <a:t>Dimenidrinato (XAMAMINA)</a:t>
                </a:r>
              </a:p>
            </p:txBody>
          </p:sp>
        </p:grpSp>
      </p:grpSp>
      <p:sp>
        <p:nvSpPr>
          <p:cNvPr id="27" name="Rettangolo 26"/>
          <p:cNvSpPr/>
          <p:nvPr/>
        </p:nvSpPr>
        <p:spPr>
          <a:xfrm>
            <a:off x="0" y="6372036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L’attività antistaminica maggiore si osserva quando i due anelli aromatici non sono </a:t>
            </a:r>
            <a:r>
              <a:rPr lang="it-IT" dirty="0" err="1"/>
              <a:t>coplanari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893964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ccia a destra 22"/>
          <p:cNvSpPr>
            <a:spLocks noChangeArrowheads="1"/>
          </p:cNvSpPr>
          <p:nvPr/>
        </p:nvSpPr>
        <p:spPr bwMode="auto">
          <a:xfrm>
            <a:off x="2071688" y="1876425"/>
            <a:ext cx="357187" cy="428625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B8B8B8"/>
              </a:gs>
              <a:gs pos="50000">
                <a:srgbClr val="D3D3D3"/>
              </a:gs>
              <a:gs pos="100000">
                <a:srgbClr val="E9E9E9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3" name="Rettangolo 23"/>
          <p:cNvSpPr>
            <a:spLocks noChangeArrowheads="1"/>
          </p:cNvSpPr>
          <p:nvPr/>
        </p:nvSpPr>
        <p:spPr bwMode="auto">
          <a:xfrm>
            <a:off x="285750" y="2590800"/>
            <a:ext cx="13985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latin typeface="Calibri" charset="0"/>
                <a:ea typeface="Arial" charset="0"/>
                <a:cs typeface="Arial" charset="0"/>
              </a:rPr>
              <a:t>Difenidramina</a:t>
            </a:r>
          </a:p>
        </p:txBody>
      </p:sp>
      <p:sp>
        <p:nvSpPr>
          <p:cNvPr id="4" name="Rettangolo 24"/>
          <p:cNvSpPr>
            <a:spLocks noChangeArrowheads="1"/>
          </p:cNvSpPr>
          <p:nvPr/>
        </p:nvSpPr>
        <p:spPr bwMode="auto">
          <a:xfrm>
            <a:off x="4243388" y="1714500"/>
            <a:ext cx="2266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latin typeface="Calibri" charset="0"/>
                <a:ea typeface="Arial" charset="0"/>
                <a:cs typeface="Arial" charset="0"/>
              </a:rPr>
              <a:t>Debole antistaminico</a:t>
            </a:r>
          </a:p>
        </p:txBody>
      </p:sp>
      <p:sp>
        <p:nvSpPr>
          <p:cNvPr id="5" name="Rettangolo 26"/>
          <p:cNvSpPr>
            <a:spLocks noChangeArrowheads="1"/>
          </p:cNvSpPr>
          <p:nvPr/>
        </p:nvSpPr>
        <p:spPr bwMode="auto">
          <a:xfrm>
            <a:off x="387350" y="5376863"/>
            <a:ext cx="13985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latin typeface="Calibri" charset="0"/>
                <a:ea typeface="Arial" charset="0"/>
                <a:cs typeface="Arial" charset="0"/>
              </a:rPr>
              <a:t>Difenidramina</a:t>
            </a:r>
          </a:p>
        </p:txBody>
      </p:sp>
      <p:sp>
        <p:nvSpPr>
          <p:cNvPr id="6" name="Rettangolo 28"/>
          <p:cNvSpPr>
            <a:spLocks noChangeArrowheads="1"/>
          </p:cNvSpPr>
          <p:nvPr/>
        </p:nvSpPr>
        <p:spPr bwMode="auto">
          <a:xfrm>
            <a:off x="5572125" y="3786188"/>
            <a:ext cx="27860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Fluoxetina</a:t>
            </a:r>
          </a:p>
          <a:p>
            <a:pPr algn="ctr"/>
            <a:r>
              <a:rPr lang="it-IT" b="1">
                <a:latin typeface="Calibri" charset="0"/>
                <a:ea typeface="Arial" charset="0"/>
                <a:cs typeface="Arial" charset="0"/>
              </a:rPr>
              <a:t>(inibitore del riassorbimento della serotonina)</a:t>
            </a:r>
          </a:p>
        </p:txBody>
      </p:sp>
      <p:sp>
        <p:nvSpPr>
          <p:cNvPr id="7" name="Rettangolo 29"/>
          <p:cNvSpPr>
            <a:spLocks noChangeArrowheads="1"/>
          </p:cNvSpPr>
          <p:nvPr/>
        </p:nvSpPr>
        <p:spPr bwMode="auto">
          <a:xfrm>
            <a:off x="5772150" y="5429250"/>
            <a:ext cx="25860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Feniltoloxamina</a:t>
            </a:r>
          </a:p>
          <a:p>
            <a:pPr algn="ctr"/>
            <a:r>
              <a:rPr lang="it-IT" b="1">
                <a:latin typeface="Calibri" charset="0"/>
                <a:ea typeface="Arial" charset="0"/>
                <a:cs typeface="Arial" charset="0"/>
              </a:rPr>
              <a:t>(antistaminico con forte attività colinergica)</a:t>
            </a:r>
          </a:p>
        </p:txBody>
      </p:sp>
      <p:graphicFrame>
        <p:nvGraphicFramePr>
          <p:cNvPr id="8" name="Object 13"/>
          <p:cNvGraphicFramePr>
            <a:graphicFrameLocks noChangeAspect="1"/>
          </p:cNvGraphicFramePr>
          <p:nvPr/>
        </p:nvGraphicFramePr>
        <p:xfrm>
          <a:off x="500063" y="4162425"/>
          <a:ext cx="1519237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29" name="CS ChemDraw Drawing" r:id="rId3" imgW="1333500" imgH="977900" progId="">
                  <p:embed/>
                </p:oleObj>
              </mc:Choice>
              <mc:Fallback>
                <p:oleObj name="CS ChemDraw Drawing" r:id="rId3" imgW="1333500" imgH="977900" progId="">
                  <p:embed/>
                  <p:pic>
                    <p:nvPicPr>
                      <p:cNvPr id="0" name="Picture 8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3" y="4162425"/>
                        <a:ext cx="1519237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4"/>
          <p:cNvGraphicFramePr>
            <a:graphicFrameLocks noChangeAspect="1"/>
          </p:cNvGraphicFramePr>
          <p:nvPr/>
        </p:nvGraphicFramePr>
        <p:xfrm>
          <a:off x="2714625" y="1519238"/>
          <a:ext cx="1319213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30" name="CS ChemDraw Drawing" r:id="rId5" imgW="1333500" imgH="977900" progId="">
                  <p:embed/>
                </p:oleObj>
              </mc:Choice>
              <mc:Fallback>
                <p:oleObj name="CS ChemDraw Drawing" r:id="rId5" imgW="1333500" imgH="977900" progId="">
                  <p:embed/>
                  <p:pic>
                    <p:nvPicPr>
                      <p:cNvPr id="0" name="Picture 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4625" y="1519238"/>
                        <a:ext cx="1319213" cy="97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357188" y="1447800"/>
          <a:ext cx="1320800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31" name="CS ChemDraw Drawing" r:id="rId7" imgW="1333500" imgH="977900" progId="">
                  <p:embed/>
                </p:oleObj>
              </mc:Choice>
              <mc:Fallback>
                <p:oleObj name="CS ChemDraw Drawing" r:id="rId7" imgW="1333500" imgH="977900" progId="">
                  <p:embed/>
                  <p:pic>
                    <p:nvPicPr>
                      <p:cNvPr id="0" name="Picture 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1447800"/>
                        <a:ext cx="1320800" cy="97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6"/>
          <p:cNvGraphicFramePr>
            <a:graphicFrameLocks noChangeAspect="1"/>
          </p:cNvGraphicFramePr>
          <p:nvPr/>
        </p:nvGraphicFramePr>
        <p:xfrm>
          <a:off x="3095625" y="3786188"/>
          <a:ext cx="1890713" cy="97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32" name="CS ChemDraw Drawing" r:id="rId8" imgW="1663700" imgH="850900" progId="">
                  <p:embed/>
                </p:oleObj>
              </mc:Choice>
              <mc:Fallback>
                <p:oleObj name="CS ChemDraw Drawing" r:id="rId8" imgW="1663700" imgH="850900" progId="">
                  <p:embed/>
                  <p:pic>
                    <p:nvPicPr>
                      <p:cNvPr id="0" name="Picture 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5625" y="3786188"/>
                        <a:ext cx="1890713" cy="974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7"/>
          <p:cNvGraphicFramePr>
            <a:graphicFrameLocks noChangeAspect="1"/>
          </p:cNvGraphicFramePr>
          <p:nvPr/>
        </p:nvGraphicFramePr>
        <p:xfrm>
          <a:off x="3178175" y="5357813"/>
          <a:ext cx="1700213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33" name="CS ChemDraw Drawing" r:id="rId10" imgW="1485900" imgH="977900" progId="">
                  <p:embed/>
                </p:oleObj>
              </mc:Choice>
              <mc:Fallback>
                <p:oleObj name="CS ChemDraw Drawing" r:id="rId10" imgW="1485900" imgH="977900" progId="">
                  <p:embed/>
                  <p:pic>
                    <p:nvPicPr>
                      <p:cNvPr id="0" name="Picture 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8175" y="5357813"/>
                        <a:ext cx="1700213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Freccia a destra 15"/>
          <p:cNvSpPr>
            <a:spLocks noChangeArrowheads="1"/>
          </p:cNvSpPr>
          <p:nvPr/>
        </p:nvSpPr>
        <p:spPr bwMode="auto">
          <a:xfrm>
            <a:off x="2143125" y="4519613"/>
            <a:ext cx="357188" cy="428625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B8B8B8"/>
              </a:gs>
              <a:gs pos="50000">
                <a:srgbClr val="D3D3D3"/>
              </a:gs>
              <a:gs pos="100000">
                <a:srgbClr val="E9E9E9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109718" y="785794"/>
            <a:ext cx="8820000" cy="514738"/>
          </a:xfrm>
          <a:prstGeom prst="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tIns="72000" bIns="72000" anchor="ctr">
            <a:prstTxWarp prst="textNoShape">
              <a:avLst/>
            </a:prstTxWarp>
            <a:spAutoFit/>
          </a:bodyPr>
          <a:lstStyle/>
          <a:p>
            <a:pPr algn="just">
              <a:defRPr/>
            </a:pPr>
            <a:r>
              <a:rPr lang="it-IT" sz="24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Sostituzione isosterica di N, O e CH</a:t>
            </a:r>
            <a:r>
              <a:rPr lang="it-IT" sz="2400" b="1" baseline="-25000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2</a:t>
            </a:r>
            <a:r>
              <a:rPr lang="it-IT" sz="24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 con S:</a:t>
            </a:r>
          </a:p>
        </p:txBody>
      </p:sp>
      <p:sp>
        <p:nvSpPr>
          <p:cNvPr id="15" name="Titolo 1"/>
          <p:cNvSpPr txBox="1">
            <a:spLocks/>
          </p:cNvSpPr>
          <p:nvPr/>
        </p:nvSpPr>
        <p:spPr>
          <a:xfrm>
            <a:off x="109718" y="3071810"/>
            <a:ext cx="8820000" cy="514738"/>
          </a:xfrm>
          <a:prstGeom prst="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tIns="72000" bIns="72000" anchor="ctr">
            <a:spAutoFit/>
          </a:bodyPr>
          <a:lstStyle/>
          <a:p>
            <a:pPr algn="just"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cs typeface="Arial" pitchFamily="34" charset="0"/>
              </a:rPr>
              <a:t>Variazione della disposizione dei gruppi aromatici</a:t>
            </a:r>
          </a:p>
        </p:txBody>
      </p:sp>
      <p:sp>
        <p:nvSpPr>
          <p:cNvPr id="17" name="CasellaDiTesto 23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Anti-H</a:t>
            </a:r>
            <a:r>
              <a:rPr lang="it-IT" sz="3200" b="1" baseline="-25000" dirty="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I</a:t>
            </a:r>
            <a:r>
              <a:rPr lang="it-IT" sz="3200" b="1" baseline="30000" dirty="0" err="1">
                <a:solidFill>
                  <a:srgbClr val="800000"/>
                </a:solidFill>
                <a:latin typeface="Calibri" charset="0"/>
              </a:rPr>
              <a:t>a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gen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classici:  eteri delle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etanolammine</a:t>
            </a:r>
            <a:endParaRPr lang="it-IT" sz="3200" b="1" dirty="0">
              <a:solidFill>
                <a:srgbClr val="8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65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1676400" y="1676400"/>
            <a:ext cx="5770847" cy="4101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sellaDiTesto 23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Distribuzione spaziale dei fenili</a:t>
            </a:r>
          </a:p>
        </p:txBody>
      </p:sp>
    </p:spTree>
    <p:extLst>
      <p:ext uri="{BB962C8B-B14F-4D97-AF65-F5344CB8AC3E}">
        <p14:creationId xmlns:p14="http://schemas.microsoft.com/office/powerpoint/2010/main" val="12137671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Difenidramina</a:t>
            </a:r>
            <a:endParaRPr lang="it-IT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2224088"/>
            <a:ext cx="7961313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08640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tangolo 19"/>
          <p:cNvSpPr>
            <a:spLocks noChangeArrowheads="1"/>
          </p:cNvSpPr>
          <p:nvPr/>
        </p:nvSpPr>
        <p:spPr bwMode="auto">
          <a:xfrm>
            <a:off x="3370263" y="3068638"/>
            <a:ext cx="1279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Triprolidina</a:t>
            </a:r>
            <a:endParaRPr lang="it-IT" b="1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16" name="Rettangolo 20"/>
          <p:cNvSpPr>
            <a:spLocks noChangeArrowheads="1"/>
          </p:cNvSpPr>
          <p:nvPr/>
        </p:nvSpPr>
        <p:spPr bwMode="auto">
          <a:xfrm>
            <a:off x="179388" y="3068638"/>
            <a:ext cx="3240087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b="1" dirty="0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(Cloro, Bromo)</a:t>
            </a:r>
          </a:p>
          <a:p>
            <a:pPr algn="ctr"/>
            <a:r>
              <a:rPr lang="it-IT" b="1" dirty="0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 </a:t>
            </a:r>
            <a:r>
              <a:rPr lang="it-IT" b="1" dirty="0" err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R</a:t>
            </a:r>
            <a:r>
              <a:rPr lang="it-IT" b="1" dirty="0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 = </a:t>
            </a:r>
            <a:r>
              <a:rPr lang="it-IT" b="1" dirty="0" err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H</a:t>
            </a:r>
            <a:r>
              <a:rPr lang="it-IT" b="1" dirty="0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, </a:t>
            </a:r>
            <a:r>
              <a:rPr lang="it-IT" b="1" dirty="0" err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Feniramina</a:t>
            </a:r>
            <a:endParaRPr lang="it-IT" b="1" dirty="0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  <a:p>
            <a:pPr algn="ctr"/>
            <a:r>
              <a:rPr lang="it-IT" b="1" i="1" dirty="0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</a:t>
            </a:r>
            <a:r>
              <a:rPr lang="it-IT" b="1" dirty="0" err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Desclorfeniramina</a:t>
            </a:r>
            <a:r>
              <a:rPr lang="it-IT" b="1" i="1" dirty="0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: </a:t>
            </a:r>
            <a:r>
              <a:rPr lang="it-IT" b="1" i="1" dirty="0" err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Polaramin</a:t>
            </a:r>
            <a:r>
              <a:rPr lang="it-IT" b="1" i="1" dirty="0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)</a:t>
            </a:r>
          </a:p>
        </p:txBody>
      </p:sp>
      <p:sp>
        <p:nvSpPr>
          <p:cNvPr id="17" name="Rettangolo 21"/>
          <p:cNvSpPr>
            <a:spLocks noChangeArrowheads="1"/>
          </p:cNvSpPr>
          <p:nvPr/>
        </p:nvSpPr>
        <p:spPr bwMode="auto">
          <a:xfrm>
            <a:off x="6429375" y="3068638"/>
            <a:ext cx="1568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Pirrobutamina</a:t>
            </a:r>
            <a:endParaRPr lang="it-IT" b="1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18" name="Rettangolo arrotondato 17"/>
          <p:cNvSpPr/>
          <p:nvPr/>
        </p:nvSpPr>
        <p:spPr>
          <a:xfrm>
            <a:off x="71438" y="61913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19" name="CasellaDiTesto 22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Anti-H</a:t>
            </a:r>
            <a:r>
              <a:rPr lang="it-IT" sz="3200" b="1" baseline="-25000" dirty="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I</a:t>
            </a:r>
            <a:r>
              <a:rPr lang="it-IT" sz="3200" b="1" baseline="30000" dirty="0" err="1">
                <a:solidFill>
                  <a:srgbClr val="800000"/>
                </a:solidFill>
                <a:latin typeface="Calibri" charset="0"/>
              </a:rPr>
              <a:t>a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gen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classici: Derivati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amminopropilici</a:t>
            </a:r>
            <a:endParaRPr lang="it-IT" sz="3200" b="1" dirty="0">
              <a:solidFill>
                <a:srgbClr val="800000"/>
              </a:solidFill>
              <a:latin typeface="Calibri" charset="0"/>
            </a:endParaRPr>
          </a:p>
        </p:txBody>
      </p:sp>
      <p:graphicFrame>
        <p:nvGraphicFramePr>
          <p:cNvPr id="20" name="Object 4"/>
          <p:cNvGraphicFramePr>
            <a:graphicFrameLocks noChangeAspect="1"/>
          </p:cNvGraphicFramePr>
          <p:nvPr/>
        </p:nvGraphicFramePr>
        <p:xfrm>
          <a:off x="642938" y="996950"/>
          <a:ext cx="1744662" cy="178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6" name="CS ChemDraw Drawing" r:id="rId4" imgW="1181100" imgH="1193800" progId="">
                  <p:embed/>
                </p:oleObj>
              </mc:Choice>
              <mc:Fallback>
                <p:oleObj name="CS ChemDraw Drawing" r:id="rId4" imgW="1181100" imgH="1193800" progId="">
                  <p:embed/>
                  <p:pic>
                    <p:nvPicPr>
                      <p:cNvPr id="0" name="Picture 2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996950"/>
                        <a:ext cx="1744662" cy="1785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5"/>
          <p:cNvGraphicFramePr>
            <a:graphicFrameLocks noChangeAspect="1"/>
          </p:cNvGraphicFramePr>
          <p:nvPr/>
        </p:nvGraphicFramePr>
        <p:xfrm>
          <a:off x="3214688" y="925513"/>
          <a:ext cx="1952625" cy="178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7" name="CS ChemDraw Drawing" r:id="rId6" imgW="1320800" imgH="1193800" progId="">
                  <p:embed/>
                </p:oleObj>
              </mc:Choice>
              <mc:Fallback>
                <p:oleObj name="CS ChemDraw Drawing" r:id="rId6" imgW="1320800" imgH="1193800" progId="">
                  <p:embed/>
                  <p:pic>
                    <p:nvPicPr>
                      <p:cNvPr id="0" name="Picture 2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4688" y="925513"/>
                        <a:ext cx="1952625" cy="178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6"/>
          <p:cNvGraphicFramePr>
            <a:graphicFrameLocks noChangeAspect="1"/>
          </p:cNvGraphicFramePr>
          <p:nvPr/>
        </p:nvGraphicFramePr>
        <p:xfrm>
          <a:off x="5715000" y="1139825"/>
          <a:ext cx="1860550" cy="1525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8" name="CS ChemDraw Drawing" r:id="rId8" imgW="1244600" imgH="1028700" progId="">
                  <p:embed/>
                </p:oleObj>
              </mc:Choice>
              <mc:Fallback>
                <p:oleObj name="CS ChemDraw Drawing" r:id="rId8" imgW="1244600" imgH="1028700" progId="">
                  <p:embed/>
                  <p:pic>
                    <p:nvPicPr>
                      <p:cNvPr id="0" name="Picture 2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1139825"/>
                        <a:ext cx="1860550" cy="1525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Freccia a destra 9"/>
          <p:cNvSpPr>
            <a:spLocks noChangeArrowheads="1"/>
          </p:cNvSpPr>
          <p:nvPr/>
        </p:nvSpPr>
        <p:spPr bwMode="auto">
          <a:xfrm rot="16200000">
            <a:off x="1109662" y="3940176"/>
            <a:ext cx="500063" cy="785812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98ACCE"/>
              </a:gs>
              <a:gs pos="50000">
                <a:srgbClr val="C1CCDF"/>
              </a:gs>
              <a:gs pos="100000">
                <a:srgbClr val="E1E6E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24" name="Rettangolo 11"/>
          <p:cNvSpPr>
            <a:spLocks noChangeArrowheads="1"/>
          </p:cNvSpPr>
          <p:nvPr/>
        </p:nvSpPr>
        <p:spPr bwMode="auto">
          <a:xfrm>
            <a:off x="538163" y="5011738"/>
            <a:ext cx="7358062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61950" indent="-266700" algn="just">
              <a:lnSpc>
                <a:spcPts val="2200"/>
              </a:lnSpc>
              <a:spcBef>
                <a:spcPts val="600"/>
              </a:spcBef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Antistaminici molto usati (OTC, allergie stagionali non gravi)</a:t>
            </a:r>
          </a:p>
          <a:p>
            <a:pPr marL="361950" indent="-266700" algn="just">
              <a:lnSpc>
                <a:spcPts val="2200"/>
              </a:lnSpc>
              <a:spcBef>
                <a:spcPts val="600"/>
              </a:spcBef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Caratteristiche:</a:t>
            </a:r>
          </a:p>
          <a:p>
            <a:pPr marL="361950" indent="-266700" algn="just">
              <a:lnSpc>
                <a:spcPts val="22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Lunga durata d’azione</a:t>
            </a:r>
          </a:p>
          <a:p>
            <a:pPr marL="361950" indent="-266700" algn="just">
              <a:lnSpc>
                <a:spcPts val="22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Minimi effetti sedativi</a:t>
            </a:r>
          </a:p>
        </p:txBody>
      </p:sp>
      <p:sp>
        <p:nvSpPr>
          <p:cNvPr id="25" name="Rettangolo arrotondato 24"/>
          <p:cNvSpPr/>
          <p:nvPr/>
        </p:nvSpPr>
        <p:spPr>
          <a:xfrm>
            <a:off x="323850" y="4797425"/>
            <a:ext cx="6357938" cy="1857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203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arrotondato 20"/>
          <p:cNvSpPr/>
          <p:nvPr/>
        </p:nvSpPr>
        <p:spPr>
          <a:xfrm>
            <a:off x="146869" y="930548"/>
            <a:ext cx="8929687" cy="503237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0161555"/>
              </p:ext>
            </p:extLst>
          </p:nvPr>
        </p:nvGraphicFramePr>
        <p:xfrm>
          <a:off x="289744" y="2060848"/>
          <a:ext cx="3413125" cy="1185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48" name="CS ChemDraw Drawing" r:id="rId3" imgW="3416300" imgH="1193800" progId="">
                  <p:embed/>
                </p:oleObj>
              </mc:Choice>
              <mc:Fallback>
                <p:oleObj name="CS ChemDraw Drawing" r:id="rId3" imgW="3416300" imgH="1193800" progId="">
                  <p:embed/>
                  <p:pic>
                    <p:nvPicPr>
                      <p:cNvPr id="0" name="Picture 1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744" y="2060848"/>
                        <a:ext cx="3413125" cy="1185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0252697"/>
              </p:ext>
            </p:extLst>
          </p:nvPr>
        </p:nvGraphicFramePr>
        <p:xfrm>
          <a:off x="5076056" y="2060848"/>
          <a:ext cx="2889250" cy="1458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49" name="CS ChemDraw Drawing" r:id="rId5" imgW="2908300" imgH="1473200" progId="">
                  <p:embed/>
                </p:oleObj>
              </mc:Choice>
              <mc:Fallback>
                <p:oleObj name="CS ChemDraw Drawing" r:id="rId5" imgW="2908300" imgH="1473200" progId="">
                  <p:embed/>
                  <p:pic>
                    <p:nvPicPr>
                      <p:cNvPr id="0" name="Picture 1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56" y="2060848"/>
                        <a:ext cx="2889250" cy="1458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ttangolo 9"/>
          <p:cNvSpPr>
            <a:spLocks noChangeArrowheads="1"/>
          </p:cNvSpPr>
          <p:nvPr/>
        </p:nvSpPr>
        <p:spPr bwMode="auto">
          <a:xfrm>
            <a:off x="380231" y="3703910"/>
            <a:ext cx="16652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1600" b="1" i="1">
                <a:latin typeface="Calibri" charset="0"/>
                <a:cs typeface="Arial" charset="0"/>
              </a:rPr>
              <a:t>trans</a:t>
            </a:r>
            <a:r>
              <a:rPr lang="it-IT" sz="1600" b="1">
                <a:latin typeface="Calibri" charset="0"/>
                <a:cs typeface="Arial" charset="0"/>
              </a:rPr>
              <a:t>-Triprolidina</a:t>
            </a:r>
          </a:p>
          <a:p>
            <a:pPr algn="ctr"/>
            <a:r>
              <a:rPr lang="it-IT" sz="1600" b="1" i="1">
                <a:latin typeface="Calibri" charset="0"/>
                <a:cs typeface="Arial" charset="0"/>
              </a:rPr>
              <a:t>1150</a:t>
            </a:r>
          </a:p>
        </p:txBody>
      </p:sp>
      <p:sp>
        <p:nvSpPr>
          <p:cNvPr id="21" name="Rettangolo 10"/>
          <p:cNvSpPr>
            <a:spLocks noChangeArrowheads="1"/>
          </p:cNvSpPr>
          <p:nvPr/>
        </p:nvSpPr>
        <p:spPr bwMode="auto">
          <a:xfrm>
            <a:off x="4737919" y="3703910"/>
            <a:ext cx="1920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1600" b="1" i="1">
                <a:latin typeface="Calibri" charset="0"/>
                <a:cs typeface="Arial" charset="0"/>
              </a:rPr>
              <a:t>trans</a:t>
            </a:r>
            <a:r>
              <a:rPr lang="it-IT" sz="1600" b="1">
                <a:latin typeface="Calibri" charset="0"/>
                <a:cs typeface="Arial" charset="0"/>
              </a:rPr>
              <a:t>-Pirrobutamina</a:t>
            </a:r>
          </a:p>
          <a:p>
            <a:pPr algn="ctr"/>
            <a:r>
              <a:rPr lang="it-IT" sz="1600" b="1" i="1">
                <a:latin typeface="Calibri" charset="0"/>
                <a:cs typeface="Arial" charset="0"/>
              </a:rPr>
              <a:t>1000</a:t>
            </a:r>
          </a:p>
        </p:txBody>
      </p:sp>
      <p:sp>
        <p:nvSpPr>
          <p:cNvPr id="22" name="Rettangolo 11"/>
          <p:cNvSpPr>
            <a:spLocks noChangeArrowheads="1"/>
          </p:cNvSpPr>
          <p:nvPr/>
        </p:nvSpPr>
        <p:spPr bwMode="auto">
          <a:xfrm>
            <a:off x="2166169" y="3703910"/>
            <a:ext cx="14398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1600" b="1" i="1">
                <a:latin typeface="Calibri" charset="0"/>
                <a:cs typeface="Arial" charset="0"/>
              </a:rPr>
              <a:t>cis</a:t>
            </a:r>
            <a:r>
              <a:rPr lang="it-IT" sz="1600" b="1">
                <a:latin typeface="Calibri" charset="0"/>
                <a:cs typeface="Arial" charset="0"/>
              </a:rPr>
              <a:t>-Triprolidina</a:t>
            </a:r>
          </a:p>
          <a:p>
            <a:pPr algn="ctr"/>
            <a:r>
              <a:rPr lang="it-IT" sz="1600" b="1" i="1">
                <a:latin typeface="Calibri" charset="0"/>
                <a:cs typeface="Arial" charset="0"/>
              </a:rPr>
              <a:t>1</a:t>
            </a:r>
          </a:p>
        </p:txBody>
      </p:sp>
      <p:sp>
        <p:nvSpPr>
          <p:cNvPr id="23" name="Rettangolo 12"/>
          <p:cNvSpPr>
            <a:spLocks noChangeArrowheads="1"/>
          </p:cNvSpPr>
          <p:nvPr/>
        </p:nvSpPr>
        <p:spPr bwMode="auto">
          <a:xfrm>
            <a:off x="6881044" y="3703910"/>
            <a:ext cx="169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1600" b="1" i="1">
                <a:latin typeface="Calibri" charset="0"/>
                <a:cs typeface="Arial" charset="0"/>
              </a:rPr>
              <a:t>cis</a:t>
            </a:r>
            <a:r>
              <a:rPr lang="it-IT" sz="1600" b="1">
                <a:latin typeface="Calibri" charset="0"/>
                <a:cs typeface="Arial" charset="0"/>
              </a:rPr>
              <a:t>-Pirrobutamina</a:t>
            </a:r>
          </a:p>
          <a:p>
            <a:pPr algn="ctr"/>
            <a:r>
              <a:rPr lang="it-IT" sz="1600" b="1" i="1">
                <a:latin typeface="Calibri" charset="0"/>
                <a:cs typeface="Arial" charset="0"/>
              </a:rPr>
              <a:t>1</a:t>
            </a:r>
          </a:p>
        </p:txBody>
      </p:sp>
      <p:sp>
        <p:nvSpPr>
          <p:cNvPr id="24" name="Titolo 1"/>
          <p:cNvSpPr txBox="1">
            <a:spLocks/>
          </p:cNvSpPr>
          <p:nvPr/>
        </p:nvSpPr>
        <p:spPr>
          <a:xfrm>
            <a:off x="184969" y="930548"/>
            <a:ext cx="8820150" cy="514350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algn="just"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Isomeria geometrica</a:t>
            </a:r>
          </a:p>
        </p:txBody>
      </p:sp>
      <p:sp>
        <p:nvSpPr>
          <p:cNvPr id="25" name="Rettangolo arrotondato 10"/>
          <p:cNvSpPr/>
          <p:nvPr/>
        </p:nvSpPr>
        <p:spPr>
          <a:xfrm>
            <a:off x="146869" y="206648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26" name="CasellaDiTesto 11"/>
          <p:cNvSpPr txBox="1">
            <a:spLocks noChangeArrowheads="1"/>
          </p:cNvSpPr>
          <p:nvPr/>
        </p:nvSpPr>
        <p:spPr bwMode="auto">
          <a:xfrm>
            <a:off x="146869" y="203473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Anti-H</a:t>
            </a:r>
            <a:r>
              <a:rPr lang="it-IT" sz="3200" b="1" baseline="-25000" dirty="0">
                <a:solidFill>
                  <a:srgbClr val="800000"/>
                </a:solidFill>
                <a:latin typeface="Calibri"/>
                <a:ea typeface="+mn-ea"/>
              </a:rPr>
              <a:t>1</a:t>
            </a: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 </a:t>
            </a:r>
            <a:r>
              <a:rPr lang="it-IT" sz="3200" b="1" dirty="0" err="1">
                <a:solidFill>
                  <a:srgbClr val="800000"/>
                </a:solidFill>
                <a:latin typeface="Calibri"/>
                <a:ea typeface="+mn-ea"/>
              </a:rPr>
              <a:t>I</a:t>
            </a:r>
            <a:r>
              <a:rPr lang="it-IT" sz="3200" b="1" baseline="30000" dirty="0" err="1">
                <a:solidFill>
                  <a:srgbClr val="800000"/>
                </a:solidFill>
                <a:latin typeface="Calibri"/>
                <a:ea typeface="+mn-ea"/>
              </a:rPr>
              <a:t>a</a:t>
            </a: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  </a:t>
            </a:r>
            <a:r>
              <a:rPr lang="it-IT" sz="3200" b="1" dirty="0" err="1">
                <a:solidFill>
                  <a:srgbClr val="800000"/>
                </a:solidFill>
                <a:latin typeface="Calibri"/>
                <a:ea typeface="+mn-ea"/>
              </a:rPr>
              <a:t>gen</a:t>
            </a: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 classici: </a:t>
            </a:r>
            <a:r>
              <a:rPr lang="it-IT" sz="3200" b="1" dirty="0">
                <a:solidFill>
                  <a:srgbClr val="800000"/>
                </a:solidFill>
                <a:latin typeface="+mn-lt"/>
                <a:ea typeface="+mn-ea"/>
              </a:rPr>
              <a:t>isomeria geometrica</a:t>
            </a:r>
          </a:p>
        </p:txBody>
      </p:sp>
      <p:sp>
        <p:nvSpPr>
          <p:cNvPr id="27" name="Freccia a destra 15"/>
          <p:cNvSpPr>
            <a:spLocks noChangeArrowheads="1"/>
          </p:cNvSpPr>
          <p:nvPr/>
        </p:nvSpPr>
        <p:spPr bwMode="auto">
          <a:xfrm>
            <a:off x="861244" y="4824685"/>
            <a:ext cx="357187" cy="428625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98ACCE"/>
              </a:gs>
              <a:gs pos="50000">
                <a:srgbClr val="C1CCDF"/>
              </a:gs>
              <a:gs pos="100000">
                <a:srgbClr val="E1E6EF"/>
              </a:gs>
            </a:gsLst>
            <a:lin ang="2700000" scaled="1"/>
          </a:gradFill>
          <a:ln>
            <a:noFill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8" name="Rettangolo 16"/>
          <p:cNvSpPr/>
          <p:nvPr/>
        </p:nvSpPr>
        <p:spPr>
          <a:xfrm>
            <a:off x="1432744" y="4851673"/>
            <a:ext cx="7358062" cy="3730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1950" indent="-266700" algn="just">
              <a:lnSpc>
                <a:spcPts val="2200"/>
              </a:lnSpc>
              <a:spcBef>
                <a:spcPts val="600"/>
              </a:spcBef>
              <a:defRPr/>
            </a:pPr>
            <a:r>
              <a:rPr lang="it-IT" sz="2400" b="1" dirty="0">
                <a:latin typeface="+mn-lt"/>
                <a:ea typeface="+mn-ea"/>
                <a:cs typeface="Arial" pitchFamily="34" charset="0"/>
              </a:rPr>
              <a:t>Siti di legame distinti per i due sistemi aromatici</a:t>
            </a:r>
          </a:p>
        </p:txBody>
      </p:sp>
      <p:sp>
        <p:nvSpPr>
          <p:cNvPr id="29" name="Freccia a destra 17"/>
          <p:cNvSpPr>
            <a:spLocks noChangeArrowheads="1"/>
          </p:cNvSpPr>
          <p:nvPr/>
        </p:nvSpPr>
        <p:spPr bwMode="auto">
          <a:xfrm>
            <a:off x="861244" y="5753373"/>
            <a:ext cx="357187" cy="428625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98ACCE"/>
              </a:gs>
              <a:gs pos="50000">
                <a:srgbClr val="C1CCDF"/>
              </a:gs>
              <a:gs pos="100000">
                <a:srgbClr val="E1E6EF"/>
              </a:gs>
            </a:gsLst>
            <a:lin ang="2700000" scaled="1"/>
          </a:gradFill>
          <a:ln>
            <a:noFill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0" name="Rettangolo 18"/>
          <p:cNvSpPr/>
          <p:nvPr/>
        </p:nvSpPr>
        <p:spPr>
          <a:xfrm>
            <a:off x="1432744" y="5774010"/>
            <a:ext cx="7358062" cy="385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1950" indent="-266700" algn="just">
              <a:lnSpc>
                <a:spcPts val="2200"/>
              </a:lnSpc>
              <a:spcBef>
                <a:spcPts val="600"/>
              </a:spcBef>
              <a:defRPr/>
            </a:pPr>
            <a:r>
              <a:rPr lang="it-IT" sz="2400" b="1" dirty="0">
                <a:latin typeface="+mn-lt"/>
                <a:ea typeface="+mn-ea"/>
                <a:cs typeface="Arial" pitchFamily="34" charset="0"/>
              </a:rPr>
              <a:t>Critica la distanza tra N ed i due sistemi aromatici</a:t>
            </a:r>
          </a:p>
        </p:txBody>
      </p:sp>
      <p:sp>
        <p:nvSpPr>
          <p:cNvPr id="31" name="Rettangolo arrotondato 19"/>
          <p:cNvSpPr/>
          <p:nvPr/>
        </p:nvSpPr>
        <p:spPr>
          <a:xfrm>
            <a:off x="361181" y="4645298"/>
            <a:ext cx="8215313" cy="17859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224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29" grpId="0" animBg="1"/>
      <p:bldP spid="30" grpId="0"/>
      <p:bldP spid="3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arrotondato 15"/>
          <p:cNvSpPr/>
          <p:nvPr/>
        </p:nvSpPr>
        <p:spPr>
          <a:xfrm>
            <a:off x="71438" y="785813"/>
            <a:ext cx="8929687" cy="503237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357188" y="1604963"/>
          <a:ext cx="154305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99" name="CS ChemDraw Drawing" r:id="rId3" imgW="1549400" imgH="1041400" progId="">
                  <p:embed/>
                </p:oleObj>
              </mc:Choice>
              <mc:Fallback>
                <p:oleObj name="CS ChemDraw Drawing" r:id="rId3" imgW="1549400" imgH="1041400" progId="">
                  <p:embed/>
                  <p:pic>
                    <p:nvPicPr>
                      <p:cNvPr id="0" name="Picture 1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1604963"/>
                        <a:ext cx="154305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ttangolo 13"/>
          <p:cNvSpPr>
            <a:spLocks noChangeArrowheads="1"/>
          </p:cNvSpPr>
          <p:nvPr/>
        </p:nvSpPr>
        <p:spPr bwMode="auto">
          <a:xfrm>
            <a:off x="7000875" y="1462088"/>
            <a:ext cx="18573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1600" b="1">
                <a:solidFill>
                  <a:srgbClr val="990033"/>
                </a:solidFill>
                <a:latin typeface="Calibri" charset="0"/>
                <a:cs typeface="Arial" charset="0"/>
              </a:rPr>
              <a:t>Clorfeniramina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(+)-(R): pA</a:t>
            </a:r>
            <a:r>
              <a:rPr lang="it-IT" sz="1600" b="1" baseline="-25000">
                <a:latin typeface="Calibri" charset="0"/>
                <a:cs typeface="Arial" charset="0"/>
              </a:rPr>
              <a:t>2</a:t>
            </a:r>
            <a:r>
              <a:rPr lang="it-IT" sz="1600" b="1">
                <a:latin typeface="Calibri" charset="0"/>
                <a:cs typeface="Arial" charset="0"/>
              </a:rPr>
              <a:t> = 8.76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(-)-(S): pA</a:t>
            </a:r>
            <a:r>
              <a:rPr lang="it-IT" sz="1600" b="1" baseline="-25000">
                <a:latin typeface="Calibri" charset="0"/>
                <a:cs typeface="Arial" charset="0"/>
              </a:rPr>
              <a:t>2</a:t>
            </a:r>
            <a:r>
              <a:rPr lang="it-IT" sz="1600" b="1">
                <a:latin typeface="Calibri" charset="0"/>
                <a:cs typeface="Arial" charset="0"/>
              </a:rPr>
              <a:t> = 6.87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ER=78</a:t>
            </a:r>
          </a:p>
        </p:txBody>
      </p:sp>
      <p:sp>
        <p:nvSpPr>
          <p:cNvPr id="12" name="Rettangolo 14"/>
          <p:cNvSpPr>
            <a:spLocks noChangeArrowheads="1"/>
          </p:cNvSpPr>
          <p:nvPr/>
        </p:nvSpPr>
        <p:spPr bwMode="auto">
          <a:xfrm>
            <a:off x="2071688" y="1533525"/>
            <a:ext cx="207168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1600" b="1">
                <a:solidFill>
                  <a:srgbClr val="990033"/>
                </a:solidFill>
                <a:latin typeface="Calibri" charset="0"/>
                <a:cs typeface="Arial" charset="0"/>
              </a:rPr>
              <a:t>Neobenodina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(+)-(S): pA</a:t>
            </a:r>
            <a:r>
              <a:rPr lang="it-IT" sz="1600" b="1" baseline="-25000">
                <a:latin typeface="Calibri" charset="0"/>
                <a:cs typeface="Arial" charset="0"/>
              </a:rPr>
              <a:t>2</a:t>
            </a:r>
            <a:r>
              <a:rPr lang="it-IT" sz="1600" b="1">
                <a:latin typeface="Calibri" charset="0"/>
                <a:cs typeface="Arial" charset="0"/>
              </a:rPr>
              <a:t> = 9.3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(-)-(R): pA</a:t>
            </a:r>
            <a:r>
              <a:rPr lang="it-IT" sz="1600" b="1" baseline="-25000">
                <a:latin typeface="Calibri" charset="0"/>
                <a:cs typeface="Arial" charset="0"/>
              </a:rPr>
              <a:t>2</a:t>
            </a:r>
            <a:r>
              <a:rPr lang="it-IT" sz="1600" b="1">
                <a:latin typeface="Calibri" charset="0"/>
                <a:cs typeface="Arial" charset="0"/>
              </a:rPr>
              <a:t> = 7.8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ER= 29 (vivo= 200)</a:t>
            </a:r>
          </a:p>
        </p:txBody>
      </p:sp>
      <p:graphicFrame>
        <p:nvGraphicFramePr>
          <p:cNvPr id="13" name="Object 7"/>
          <p:cNvGraphicFramePr>
            <a:graphicFrameLocks noChangeAspect="1"/>
          </p:cNvGraphicFramePr>
          <p:nvPr/>
        </p:nvGraphicFramePr>
        <p:xfrm>
          <a:off x="5500688" y="1533525"/>
          <a:ext cx="1303337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00" name="CS ChemDraw Drawing" r:id="rId5" imgW="1320800" imgH="1041400" progId="">
                  <p:embed/>
                </p:oleObj>
              </mc:Choice>
              <mc:Fallback>
                <p:oleObj name="CS ChemDraw Drawing" r:id="rId5" imgW="1320800" imgH="1041400" progId="">
                  <p:embed/>
                  <p:pic>
                    <p:nvPicPr>
                      <p:cNvPr id="0" name="Picture 1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0688" y="1533525"/>
                        <a:ext cx="1303337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/>
        </p:nvGraphicFramePr>
        <p:xfrm>
          <a:off x="357188" y="3571875"/>
          <a:ext cx="1595437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01" name="CS ChemDraw Drawing" r:id="rId7" imgW="1600200" imgH="1041400" progId="">
                  <p:embed/>
                </p:oleObj>
              </mc:Choice>
              <mc:Fallback>
                <p:oleObj name="CS ChemDraw Drawing" r:id="rId7" imgW="1600200" imgH="1041400" progId="">
                  <p:embed/>
                  <p:pic>
                    <p:nvPicPr>
                      <p:cNvPr id="0" name="Picture 1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3571875"/>
                        <a:ext cx="1595437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ttangolo 17"/>
          <p:cNvSpPr>
            <a:spLocks noChangeArrowheads="1"/>
          </p:cNvSpPr>
          <p:nvPr/>
        </p:nvSpPr>
        <p:spPr bwMode="auto">
          <a:xfrm>
            <a:off x="2214563" y="3319463"/>
            <a:ext cx="2071687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1600" b="1">
                <a:solidFill>
                  <a:srgbClr val="990033"/>
                </a:solidFill>
                <a:latin typeface="Calibri" charset="0"/>
                <a:cs typeface="Arial" charset="0"/>
              </a:rPr>
              <a:t>Clemastina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R, R: pA</a:t>
            </a:r>
            <a:r>
              <a:rPr lang="it-IT" sz="1600" b="1" baseline="-25000">
                <a:latin typeface="Calibri" charset="0"/>
                <a:cs typeface="Arial" charset="0"/>
              </a:rPr>
              <a:t>2</a:t>
            </a:r>
            <a:r>
              <a:rPr lang="it-IT" sz="1600" b="1">
                <a:latin typeface="Calibri" charset="0"/>
                <a:cs typeface="Arial" charset="0"/>
              </a:rPr>
              <a:t> = 9.45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R, S: pA</a:t>
            </a:r>
            <a:r>
              <a:rPr lang="it-IT" sz="1600" b="1" baseline="-25000">
                <a:latin typeface="Calibri" charset="0"/>
                <a:cs typeface="Arial" charset="0"/>
              </a:rPr>
              <a:t>2</a:t>
            </a:r>
            <a:r>
              <a:rPr lang="it-IT" sz="1600" b="1">
                <a:latin typeface="Calibri" charset="0"/>
                <a:cs typeface="Arial" charset="0"/>
              </a:rPr>
              <a:t> = 9.40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S, S: pA</a:t>
            </a:r>
            <a:r>
              <a:rPr lang="it-IT" sz="1600" b="1" baseline="-25000">
                <a:latin typeface="Calibri" charset="0"/>
                <a:cs typeface="Arial" charset="0"/>
              </a:rPr>
              <a:t>2</a:t>
            </a:r>
            <a:r>
              <a:rPr lang="it-IT" sz="1600" b="1">
                <a:latin typeface="Calibri" charset="0"/>
                <a:cs typeface="Arial" charset="0"/>
              </a:rPr>
              <a:t> = 7.99</a:t>
            </a:r>
          </a:p>
          <a:p>
            <a:pPr algn="ctr">
              <a:lnSpc>
                <a:spcPct val="150000"/>
              </a:lnSpc>
            </a:pPr>
            <a:r>
              <a:rPr lang="it-IT" sz="1600" b="1">
                <a:latin typeface="Calibri" charset="0"/>
                <a:cs typeface="Arial" charset="0"/>
              </a:rPr>
              <a:t>S, R: pA</a:t>
            </a:r>
            <a:r>
              <a:rPr lang="it-IT" sz="1600" b="1" baseline="-25000">
                <a:latin typeface="Calibri" charset="0"/>
                <a:cs typeface="Arial" charset="0"/>
              </a:rPr>
              <a:t>2</a:t>
            </a:r>
            <a:r>
              <a:rPr lang="it-IT" sz="1600" b="1">
                <a:latin typeface="Calibri" charset="0"/>
                <a:cs typeface="Arial" charset="0"/>
              </a:rPr>
              <a:t> = 8.57</a:t>
            </a:r>
          </a:p>
        </p:txBody>
      </p:sp>
      <p:sp>
        <p:nvSpPr>
          <p:cNvPr id="16" name="Rettangolo 18"/>
          <p:cNvSpPr>
            <a:spLocks noChangeArrowheads="1"/>
          </p:cNvSpPr>
          <p:nvPr/>
        </p:nvSpPr>
        <p:spPr bwMode="auto">
          <a:xfrm>
            <a:off x="4357688" y="3462338"/>
            <a:ext cx="3616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it-IT" sz="1600" b="1">
                <a:solidFill>
                  <a:srgbClr val="000000"/>
                </a:solidFill>
                <a:latin typeface="Calibri" charset="0"/>
                <a:cs typeface="Arial" charset="0"/>
              </a:rPr>
              <a:t>Il centro chirale sul C benzidrilico è più importante di quello sul C pirrolidinico</a:t>
            </a:r>
          </a:p>
        </p:txBody>
      </p:sp>
      <p:sp>
        <p:nvSpPr>
          <p:cNvPr id="17" name="Titolo 1"/>
          <p:cNvSpPr txBox="1">
            <a:spLocks/>
          </p:cNvSpPr>
          <p:nvPr/>
        </p:nvSpPr>
        <p:spPr>
          <a:xfrm>
            <a:off x="109538" y="785813"/>
            <a:ext cx="8820150" cy="514350"/>
          </a:xfrm>
          <a:prstGeom prst="rect">
            <a:avLst/>
          </a:prstGeom>
          <a:noFill/>
        </p:spPr>
        <p:txBody>
          <a:bodyPr tIns="72000" bIns="72000" anchor="ctr">
            <a:spAutoFit/>
          </a:bodyPr>
          <a:lstStyle/>
          <a:p>
            <a:pPr algn="just"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Isomeria ottica</a:t>
            </a:r>
          </a:p>
        </p:txBody>
      </p:sp>
      <p:sp>
        <p:nvSpPr>
          <p:cNvPr id="18" name="Rettangolo 14"/>
          <p:cNvSpPr/>
          <p:nvPr/>
        </p:nvSpPr>
        <p:spPr>
          <a:xfrm>
            <a:off x="1785938" y="5480050"/>
            <a:ext cx="6357937" cy="1092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ts val="2600"/>
              </a:lnSpc>
            </a:pPr>
            <a:r>
              <a:rPr lang="it-IT" sz="2400" b="1">
                <a:latin typeface="Calibri" charset="0"/>
                <a:cs typeface="Arial" charset="0"/>
              </a:rPr>
              <a:t>Queste osservazioni, confermate da dati strutturali, hanno permesso di stabilire la distanza ottimale tra l</a:t>
            </a:r>
            <a:r>
              <a:rPr lang="ja-JP" altLang="it-IT" sz="2400" b="1">
                <a:latin typeface="Calibri" charset="0"/>
                <a:cs typeface="Arial" charset="0"/>
              </a:rPr>
              <a:t>’</a:t>
            </a:r>
            <a:r>
              <a:rPr lang="it-IT" sz="2400" b="1">
                <a:latin typeface="Calibri" charset="0"/>
                <a:cs typeface="Arial" charset="0"/>
              </a:rPr>
              <a:t>N e gli anelli aromatici</a:t>
            </a:r>
          </a:p>
        </p:txBody>
      </p:sp>
      <p:sp>
        <p:nvSpPr>
          <p:cNvPr id="19" name="Rettangolo arrotondato 16"/>
          <p:cNvSpPr/>
          <p:nvPr/>
        </p:nvSpPr>
        <p:spPr>
          <a:xfrm>
            <a:off x="71438" y="61913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20" name="CasellaDiTesto 17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Anti-H</a:t>
            </a:r>
            <a:r>
              <a:rPr lang="it-IT" sz="3200" b="1" baseline="-25000" dirty="0">
                <a:solidFill>
                  <a:srgbClr val="800000"/>
                </a:solidFill>
                <a:latin typeface="Calibri"/>
                <a:ea typeface="+mn-ea"/>
              </a:rPr>
              <a:t>1</a:t>
            </a: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 </a:t>
            </a:r>
            <a:r>
              <a:rPr lang="it-IT" sz="3200" b="1" dirty="0" err="1">
                <a:solidFill>
                  <a:srgbClr val="800000"/>
                </a:solidFill>
                <a:latin typeface="Calibri"/>
                <a:ea typeface="+mn-ea"/>
              </a:rPr>
              <a:t>I</a:t>
            </a:r>
            <a:r>
              <a:rPr lang="it-IT" sz="3200" b="1" baseline="30000" dirty="0" err="1">
                <a:solidFill>
                  <a:srgbClr val="800000"/>
                </a:solidFill>
                <a:latin typeface="Calibri"/>
                <a:ea typeface="+mn-ea"/>
              </a:rPr>
              <a:t>a</a:t>
            </a: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  </a:t>
            </a:r>
            <a:r>
              <a:rPr lang="it-IT" sz="3200" b="1" dirty="0" err="1">
                <a:solidFill>
                  <a:srgbClr val="800000"/>
                </a:solidFill>
                <a:latin typeface="Calibri"/>
                <a:ea typeface="+mn-ea"/>
              </a:rPr>
              <a:t>gen</a:t>
            </a: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 classici: </a:t>
            </a:r>
            <a:r>
              <a:rPr lang="it-IT" sz="3200" b="1" dirty="0">
                <a:solidFill>
                  <a:srgbClr val="800000"/>
                </a:solidFill>
                <a:latin typeface="+mn-lt"/>
                <a:ea typeface="+mn-ea"/>
              </a:rPr>
              <a:t>stereochimica</a:t>
            </a:r>
          </a:p>
        </p:txBody>
      </p:sp>
      <p:sp>
        <p:nvSpPr>
          <p:cNvPr id="21" name="Freccia a destra 18"/>
          <p:cNvSpPr>
            <a:spLocks noChangeArrowheads="1"/>
          </p:cNvSpPr>
          <p:nvPr/>
        </p:nvSpPr>
        <p:spPr bwMode="auto">
          <a:xfrm>
            <a:off x="928688" y="5500688"/>
            <a:ext cx="500062" cy="714375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98ACCE"/>
              </a:gs>
              <a:gs pos="50000">
                <a:srgbClr val="C1CCDF"/>
              </a:gs>
              <a:gs pos="100000">
                <a:srgbClr val="E1E6EF"/>
              </a:gs>
            </a:gsLst>
            <a:lin ang="2700000" scaled="1"/>
          </a:gradFill>
          <a:ln>
            <a:noFill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  <a:extLs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2" name="Rettangolo arrotondato 19"/>
          <p:cNvSpPr/>
          <p:nvPr/>
        </p:nvSpPr>
        <p:spPr>
          <a:xfrm>
            <a:off x="285750" y="5286375"/>
            <a:ext cx="8215313" cy="135731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08880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 animBg="1"/>
      <p:bldP spid="2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8600" y="0"/>
            <a:ext cx="8686800" cy="838200"/>
          </a:xfrm>
        </p:spPr>
        <p:txBody>
          <a:bodyPr/>
          <a:lstStyle/>
          <a:p>
            <a:r>
              <a:rPr lang="it-IT" dirty="0"/>
              <a:t>Mappa </a:t>
            </a:r>
            <a:r>
              <a:rPr lang="it-IT" dirty="0" err="1"/>
              <a:t>farmacoforica</a:t>
            </a:r>
            <a:r>
              <a:rPr lang="it-IT" dirty="0"/>
              <a:t> ANTI-H1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00200"/>
            <a:ext cx="4762633" cy="38862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676400"/>
            <a:ext cx="4953000" cy="3834140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152400" y="60198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>
                <a:solidFill>
                  <a:schemeClr val="accent5">
                    <a:lumMod val="75000"/>
                  </a:schemeClr>
                </a:solidFill>
                <a:latin typeface="Arial Black"/>
              </a:rPr>
              <a:t>Mappa </a:t>
            </a:r>
            <a:r>
              <a:rPr lang="it-IT" sz="2400" dirty="0" err="1">
                <a:solidFill>
                  <a:schemeClr val="accent5">
                    <a:lumMod val="75000"/>
                  </a:schemeClr>
                </a:solidFill>
                <a:latin typeface="Arial Black"/>
              </a:rPr>
              <a:t>Farmacoforica</a:t>
            </a:r>
            <a:r>
              <a:rPr lang="it-IT" sz="2400" dirty="0">
                <a:solidFill>
                  <a:schemeClr val="accent5">
                    <a:lumMod val="75000"/>
                  </a:schemeClr>
                </a:solidFill>
                <a:latin typeface="Arial Black"/>
              </a:rPr>
              <a:t> costruita sulla </a:t>
            </a:r>
            <a:r>
              <a:rPr lang="it-IT" sz="2400" dirty="0" err="1">
                <a:solidFill>
                  <a:schemeClr val="accent5">
                    <a:lumMod val="75000"/>
                  </a:schemeClr>
                </a:solidFill>
                <a:latin typeface="Arial Black"/>
              </a:rPr>
              <a:t>difenidramina</a:t>
            </a:r>
            <a:endParaRPr lang="it-IT" sz="2400" dirty="0">
              <a:solidFill>
                <a:schemeClr val="accent5">
                  <a:lumMod val="75000"/>
                </a:schemeClr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feniramina</a:t>
            </a:r>
            <a:endParaRPr lang="it-IT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305644"/>
            <a:ext cx="8475663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243204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feniramina</a:t>
            </a:r>
            <a:endParaRPr lang="it-IT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2095500"/>
            <a:ext cx="8208963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5257800" y="3352800"/>
            <a:ext cx="1371600" cy="381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77105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43000" y="2819400"/>
            <a:ext cx="1674912" cy="6480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2000" b="1" dirty="0"/>
              <a:t>CLEMIZOLO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4538290"/>
              </p:ext>
            </p:extLst>
          </p:nvPr>
        </p:nvGraphicFramePr>
        <p:xfrm>
          <a:off x="990600" y="1066800"/>
          <a:ext cx="1635590" cy="1933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1" name="CS ChemDraw Drawing" r:id="rId3" imgW="1600200" imgH="1892300" progId="">
                  <p:embed/>
                </p:oleObj>
              </mc:Choice>
              <mc:Fallback>
                <p:oleObj name="CS ChemDraw Drawing" r:id="rId3" imgW="1600200" imgH="1892300" progId="">
                  <p:embed/>
                  <p:pic>
                    <p:nvPicPr>
                      <p:cNvPr id="0" name="Picture 3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066800"/>
                        <a:ext cx="1635590" cy="19331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9496924"/>
              </p:ext>
            </p:extLst>
          </p:nvPr>
        </p:nvGraphicFramePr>
        <p:xfrm>
          <a:off x="2971800" y="1219200"/>
          <a:ext cx="1563912" cy="13358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2" name="CS ChemDraw Drawing" r:id="rId5" imgW="1536700" imgH="1308100" progId="">
                  <p:embed/>
                </p:oleObj>
              </mc:Choice>
              <mc:Fallback>
                <p:oleObj name="CS ChemDraw Drawing" r:id="rId5" imgW="1536700" imgH="1308100" progId="">
                  <p:embed/>
                  <p:pic>
                    <p:nvPicPr>
                      <p:cNvPr id="0" name="Picture 3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1219200"/>
                        <a:ext cx="1563912" cy="133584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2124938"/>
              </p:ext>
            </p:extLst>
          </p:nvPr>
        </p:nvGraphicFramePr>
        <p:xfrm>
          <a:off x="4724400" y="1219200"/>
          <a:ext cx="1594321" cy="126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3" name="CS ChemDraw Drawing" r:id="rId7" imgW="1562100" imgH="1244600" progId="">
                  <p:embed/>
                </p:oleObj>
              </mc:Choice>
              <mc:Fallback>
                <p:oleObj name="CS ChemDraw Drawing" r:id="rId7" imgW="1562100" imgH="1244600" progId="">
                  <p:embed/>
                  <p:pic>
                    <p:nvPicPr>
                      <p:cNvPr id="0" name="Picture 3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1219200"/>
                        <a:ext cx="1594321" cy="1264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Segnaposto contenuto 2"/>
          <p:cNvSpPr txBox="1">
            <a:spLocks/>
          </p:cNvSpPr>
          <p:nvPr/>
        </p:nvSpPr>
        <p:spPr>
          <a:xfrm>
            <a:off x="2743200" y="2590800"/>
            <a:ext cx="1674912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000" b="1" dirty="0"/>
              <a:t>ANTAZOLINA</a:t>
            </a:r>
          </a:p>
        </p:txBody>
      </p:sp>
      <p:sp>
        <p:nvSpPr>
          <p:cNvPr id="8" name="Segnaposto contenuto 2"/>
          <p:cNvSpPr txBox="1">
            <a:spLocks/>
          </p:cNvSpPr>
          <p:nvPr/>
        </p:nvSpPr>
        <p:spPr>
          <a:xfrm>
            <a:off x="4495800" y="2590800"/>
            <a:ext cx="1674912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000" b="1" dirty="0"/>
              <a:t>TENALDINA</a:t>
            </a:r>
          </a:p>
        </p:txBody>
      </p:sp>
      <p:graphicFrame>
        <p:nvGraphicFramePr>
          <p:cNvPr id="20583" name="Object 3"/>
          <p:cNvGraphicFramePr>
            <a:graphicFrameLocks noChangeAspect="1"/>
          </p:cNvGraphicFramePr>
          <p:nvPr/>
        </p:nvGraphicFramePr>
        <p:xfrm>
          <a:off x="6629400" y="1219200"/>
          <a:ext cx="1905000" cy="14726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4" name="CS ChemDraw Drawing" r:id="rId9" imgW="1358900" imgH="1054100" progId="">
                  <p:embed/>
                </p:oleObj>
              </mc:Choice>
              <mc:Fallback>
                <p:oleObj name="CS ChemDraw Drawing" r:id="rId9" imgW="1358900" imgH="1054100" progId="">
                  <p:embed/>
                  <p:pic>
                    <p:nvPicPr>
                      <p:cNvPr id="0" name="Picture 3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1219200"/>
                        <a:ext cx="1905000" cy="147269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Segnaposto contenuto 2"/>
          <p:cNvSpPr txBox="1">
            <a:spLocks/>
          </p:cNvSpPr>
          <p:nvPr/>
        </p:nvSpPr>
        <p:spPr>
          <a:xfrm>
            <a:off x="6553200" y="2590800"/>
            <a:ext cx="1674912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000" b="1" dirty="0"/>
              <a:t>CICLIZINA</a:t>
            </a:r>
          </a:p>
        </p:txBody>
      </p:sp>
      <p:graphicFrame>
        <p:nvGraphicFramePr>
          <p:cNvPr id="20584" name="Object 11"/>
          <p:cNvGraphicFramePr>
            <a:graphicFrameLocks noChangeAspect="1"/>
          </p:cNvGraphicFramePr>
          <p:nvPr/>
        </p:nvGraphicFramePr>
        <p:xfrm>
          <a:off x="1905000" y="3048000"/>
          <a:ext cx="2350041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5" name="CS ChemDraw Drawing" r:id="rId11" imgW="1625600" imgH="1054100" progId="">
                  <p:embed/>
                </p:oleObj>
              </mc:Choice>
              <mc:Fallback>
                <p:oleObj name="CS ChemDraw Drawing" r:id="rId11" imgW="1625600" imgH="1054100" progId="">
                  <p:embed/>
                  <p:pic>
                    <p:nvPicPr>
                      <p:cNvPr id="0" name="Picture 3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3048000"/>
                        <a:ext cx="2350041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Segnaposto contenuto 2"/>
          <p:cNvSpPr txBox="1">
            <a:spLocks/>
          </p:cNvSpPr>
          <p:nvPr/>
        </p:nvSpPr>
        <p:spPr>
          <a:xfrm>
            <a:off x="2133600" y="4495800"/>
            <a:ext cx="1981200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000" b="1" dirty="0"/>
              <a:t>CLORCICLIZINA</a:t>
            </a:r>
          </a:p>
        </p:txBody>
      </p:sp>
      <p:graphicFrame>
        <p:nvGraphicFramePr>
          <p:cNvPr id="20585" name="Object 12"/>
          <p:cNvGraphicFramePr>
            <a:graphicFrameLocks noChangeAspect="1"/>
          </p:cNvGraphicFramePr>
          <p:nvPr/>
        </p:nvGraphicFramePr>
        <p:xfrm>
          <a:off x="4572000" y="3124200"/>
          <a:ext cx="2971800" cy="1609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6" name="CS ChemDraw Drawing" r:id="rId13" imgW="2184400" imgH="1181100" progId="">
                  <p:embed/>
                </p:oleObj>
              </mc:Choice>
              <mc:Fallback>
                <p:oleObj name="CS ChemDraw Drawing" r:id="rId13" imgW="2184400" imgH="1181100" progId="">
                  <p:embed/>
                  <p:pic>
                    <p:nvPicPr>
                      <p:cNvPr id="0" name="Picture 3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124200"/>
                        <a:ext cx="2971800" cy="16095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Segnaposto contenuto 2"/>
          <p:cNvSpPr txBox="1">
            <a:spLocks/>
          </p:cNvSpPr>
          <p:nvPr/>
        </p:nvSpPr>
        <p:spPr>
          <a:xfrm>
            <a:off x="5105400" y="4495800"/>
            <a:ext cx="1981200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000" b="1" dirty="0"/>
              <a:t>OXATOMIDE</a:t>
            </a:r>
          </a:p>
        </p:txBody>
      </p:sp>
      <p:sp>
        <p:nvSpPr>
          <p:cNvPr id="18" name="Rettangolo 17"/>
          <p:cNvSpPr/>
          <p:nvPr/>
        </p:nvSpPr>
        <p:spPr>
          <a:xfrm>
            <a:off x="228600" y="5149840"/>
            <a:ext cx="8572500" cy="1708160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pPr marL="361950" indent="-266700" algn="just">
              <a:spcBef>
                <a:spcPts val="600"/>
              </a:spcBef>
              <a:buSzPct val="80000"/>
              <a:buFontTx/>
              <a:buBlip>
                <a:blip r:embed="rId15"/>
              </a:buBlip>
            </a:pPr>
            <a:r>
              <a:rPr lang="it-IT" b="1" dirty="0">
                <a:latin typeface="Calibri" charset="0"/>
                <a:ea typeface="Arial" charset="0"/>
                <a:cs typeface="Arial" charset="0"/>
              </a:rPr>
              <a:t>Chimicamente collegate alle </a:t>
            </a:r>
            <a:r>
              <a:rPr lang="it-IT" b="1" dirty="0" err="1">
                <a:latin typeface="Calibri" charset="0"/>
                <a:ea typeface="Arial" charset="0"/>
                <a:cs typeface="Arial" charset="0"/>
              </a:rPr>
              <a:t>etilendiammine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 e agli eteri </a:t>
            </a:r>
            <a:r>
              <a:rPr lang="it-IT" b="1" dirty="0" err="1">
                <a:latin typeface="Calibri" charset="0"/>
                <a:ea typeface="Arial" charset="0"/>
                <a:cs typeface="Arial" charset="0"/>
              </a:rPr>
              <a:t>benzidrilici</a:t>
            </a:r>
            <a:r>
              <a:rPr lang="it-IT" b="1" dirty="0">
                <a:latin typeface="Calibri" charset="0"/>
                <a:ea typeface="Arial" charset="0"/>
                <a:cs typeface="Arial" charset="0"/>
              </a:rPr>
              <a:t> delle </a:t>
            </a:r>
            <a:r>
              <a:rPr lang="it-IT" b="1" dirty="0" err="1">
                <a:latin typeface="Calibri" charset="0"/>
                <a:ea typeface="Arial" charset="0"/>
                <a:cs typeface="Arial" charset="0"/>
              </a:rPr>
              <a:t>etanolammine</a:t>
            </a:r>
            <a:endParaRPr lang="it-IT" b="1" dirty="0">
              <a:latin typeface="Calibri" charset="0"/>
              <a:ea typeface="Arial" charset="0"/>
              <a:cs typeface="Arial" charset="0"/>
            </a:endParaRPr>
          </a:p>
          <a:p>
            <a:pPr marL="361950" indent="-266700" algn="just">
              <a:spcBef>
                <a:spcPts val="600"/>
              </a:spcBef>
              <a:buSzPct val="80000"/>
              <a:buFontTx/>
              <a:buBlip>
                <a:blip r:embed="rId15"/>
              </a:buBlip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Buone proprietà anticolinergiche centrali</a:t>
            </a:r>
            <a:endParaRPr lang="it-IT" b="1" dirty="0">
              <a:latin typeface="Calibri" charset="0"/>
              <a:ea typeface="Arial" charset="0"/>
              <a:cs typeface="Arial" charset="0"/>
            </a:endParaRPr>
          </a:p>
          <a:p>
            <a:pPr marL="361950" indent="-266700" algn="just">
              <a:spcBef>
                <a:spcPts val="600"/>
              </a:spcBef>
              <a:buSzPct val="80000"/>
              <a:buFontTx/>
              <a:buBlip>
                <a:blip r:embed="rId15"/>
              </a:buBlip>
            </a:pPr>
            <a:r>
              <a:rPr lang="it-IT" b="1" dirty="0">
                <a:latin typeface="Calibri" charset="0"/>
                <a:ea typeface="Arial" charset="0"/>
                <a:cs typeface="Arial" charset="0"/>
              </a:rPr>
              <a:t>Uso: 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soprattutto nel trattamento delle cinetosi, vertigini e vomito</a:t>
            </a:r>
            <a:endParaRPr lang="it-IT" b="1" dirty="0">
              <a:latin typeface="Calibri" charset="0"/>
              <a:ea typeface="Arial" charset="0"/>
              <a:cs typeface="Arial" charset="0"/>
            </a:endParaRPr>
          </a:p>
          <a:p>
            <a:pPr marL="361950" indent="-266700" algn="just">
              <a:spcBef>
                <a:spcPts val="600"/>
              </a:spcBef>
              <a:buSzPct val="80000"/>
              <a:buFontTx/>
              <a:buBlip>
                <a:blip r:embed="rId15"/>
              </a:buBlip>
            </a:pPr>
            <a:r>
              <a:rPr lang="it-IT" b="1" dirty="0">
                <a:latin typeface="Calibri" charset="0"/>
                <a:ea typeface="Arial" charset="0"/>
                <a:cs typeface="Arial" charset="0"/>
              </a:rPr>
              <a:t>Trattamento topico del prurito</a:t>
            </a:r>
          </a:p>
        </p:txBody>
      </p:sp>
      <p:sp>
        <p:nvSpPr>
          <p:cNvPr id="19" name="CasellaDiTesto 17"/>
          <p:cNvSpPr txBox="1">
            <a:spLocks noChangeArrowheads="1"/>
          </p:cNvSpPr>
          <p:nvPr/>
        </p:nvSpPr>
        <p:spPr bwMode="auto">
          <a:xfrm>
            <a:off x="0" y="3048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Anti-H</a:t>
            </a:r>
            <a:r>
              <a:rPr lang="it-IT" sz="3200" b="1" baseline="-25000" dirty="0">
                <a:solidFill>
                  <a:srgbClr val="800000"/>
                </a:solidFill>
                <a:latin typeface="Calibri"/>
                <a:ea typeface="+mn-ea"/>
              </a:rPr>
              <a:t>1</a:t>
            </a: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 </a:t>
            </a:r>
            <a:r>
              <a:rPr lang="it-IT" sz="3200" b="1" dirty="0" err="1">
                <a:solidFill>
                  <a:srgbClr val="800000"/>
                </a:solidFill>
                <a:latin typeface="Calibri"/>
                <a:ea typeface="+mn-ea"/>
              </a:rPr>
              <a:t>I</a:t>
            </a:r>
            <a:r>
              <a:rPr lang="it-IT" sz="3200" b="1" baseline="30000" dirty="0" err="1">
                <a:solidFill>
                  <a:srgbClr val="800000"/>
                </a:solidFill>
                <a:latin typeface="Calibri"/>
                <a:ea typeface="+mn-ea"/>
              </a:rPr>
              <a:t>a</a:t>
            </a: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  </a:t>
            </a:r>
            <a:r>
              <a:rPr lang="it-IT" sz="3200" b="1" dirty="0" err="1">
                <a:solidFill>
                  <a:srgbClr val="800000"/>
                </a:solidFill>
                <a:latin typeface="Calibri"/>
                <a:ea typeface="+mn-ea"/>
              </a:rPr>
              <a:t>gen</a:t>
            </a:r>
            <a:r>
              <a:rPr lang="it-IT" sz="3200" b="1" dirty="0">
                <a:solidFill>
                  <a:srgbClr val="800000"/>
                </a:solidFill>
                <a:latin typeface="Calibri"/>
                <a:ea typeface="+mn-ea"/>
              </a:rPr>
              <a:t>: Piperazine e analoghi ciclici</a:t>
            </a:r>
          </a:p>
        </p:txBody>
      </p:sp>
    </p:spTree>
    <p:extLst>
      <p:ext uri="{BB962C8B-B14F-4D97-AF65-F5344CB8AC3E}">
        <p14:creationId xmlns:p14="http://schemas.microsoft.com/office/powerpoint/2010/main" val="6212966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9648977"/>
              </p:ext>
            </p:extLst>
          </p:nvPr>
        </p:nvGraphicFramePr>
        <p:xfrm>
          <a:off x="1187624" y="4208239"/>
          <a:ext cx="2946400" cy="159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0" name="CS ChemDraw Drawing" r:id="rId3" imgW="1892300" imgH="1028700" progId="">
                  <p:embed/>
                </p:oleObj>
              </mc:Choice>
              <mc:Fallback>
                <p:oleObj name="CS ChemDraw Drawing" r:id="rId3" imgW="1892300" imgH="1028700" progId="">
                  <p:embed/>
                  <p:pic>
                    <p:nvPicPr>
                      <p:cNvPr id="0" name="Picture 2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4208239"/>
                        <a:ext cx="2946400" cy="159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ttangolo 10"/>
          <p:cNvSpPr>
            <a:spLocks noChangeArrowheads="1"/>
          </p:cNvSpPr>
          <p:nvPr/>
        </p:nvSpPr>
        <p:spPr bwMode="auto">
          <a:xfrm>
            <a:off x="4902374" y="4208239"/>
            <a:ext cx="3571875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it-IT" sz="16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Y= CH</a:t>
            </a:r>
            <a:r>
              <a:rPr lang="it-IT" sz="1600" b="1" baseline="-25000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2</a:t>
            </a:r>
            <a:r>
              <a:rPr lang="it-IT" sz="16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, S, O, NH, CH=CH, CH</a:t>
            </a:r>
            <a:r>
              <a:rPr lang="it-IT" sz="1600" b="1" baseline="-25000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2</a:t>
            </a:r>
            <a:r>
              <a:rPr lang="it-IT" sz="16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-CH</a:t>
            </a:r>
            <a:r>
              <a:rPr lang="it-IT" sz="1600" b="1" baseline="-25000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2</a:t>
            </a:r>
          </a:p>
          <a:p>
            <a:pPr>
              <a:spcBef>
                <a:spcPts val="600"/>
              </a:spcBef>
            </a:pPr>
            <a:r>
              <a:rPr lang="it-IT" sz="16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X= C, CH, N</a:t>
            </a:r>
          </a:p>
          <a:p>
            <a:pPr>
              <a:spcBef>
                <a:spcPts val="600"/>
              </a:spcBef>
            </a:pPr>
            <a:r>
              <a:rPr lang="it-IT" sz="16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Spaziatore = 2 o 3 atomi</a:t>
            </a:r>
          </a:p>
          <a:p>
            <a:pPr>
              <a:spcBef>
                <a:spcPts val="600"/>
              </a:spcBef>
            </a:pPr>
            <a:r>
              <a:rPr lang="it-IT" sz="16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R</a:t>
            </a:r>
            <a:r>
              <a:rPr lang="it-IT" sz="1600" b="1" baseline="-25000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1</a:t>
            </a:r>
            <a:r>
              <a:rPr lang="it-IT" sz="16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 e R</a:t>
            </a:r>
            <a:r>
              <a:rPr lang="it-IT" sz="1600" b="1" baseline="-25000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2</a:t>
            </a:r>
            <a:r>
              <a:rPr lang="it-IT" sz="1600" b="1" dirty="0">
                <a:solidFill>
                  <a:srgbClr val="000000"/>
                </a:solidFill>
                <a:latin typeface="Calibri" pitchFamily="34" charset="0"/>
                <a:cs typeface="Arial" charset="0"/>
              </a:rPr>
              <a:t> = metili o cicli</a:t>
            </a:r>
          </a:p>
        </p:txBody>
      </p: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1371600" y="1295400"/>
            <a:ext cx="6400800" cy="2286000"/>
            <a:chOff x="864" y="816"/>
            <a:chExt cx="4032" cy="1440"/>
          </a:xfrm>
        </p:grpSpPr>
        <p:sp>
          <p:nvSpPr>
            <p:cNvPr id="7" name="Rectangle 11"/>
            <p:cNvSpPr>
              <a:spLocks noChangeArrowheads="1"/>
            </p:cNvSpPr>
            <p:nvPr/>
          </p:nvSpPr>
          <p:spPr bwMode="auto">
            <a:xfrm>
              <a:off x="864" y="816"/>
              <a:ext cx="4032" cy="1440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endParaRPr lang="it-IT"/>
            </a:p>
          </p:txBody>
        </p:sp>
        <p:grpSp>
          <p:nvGrpSpPr>
            <p:cNvPr id="8" name="Group 35"/>
            <p:cNvGrpSpPr>
              <a:grpSpLocks/>
            </p:cNvGrpSpPr>
            <p:nvPr/>
          </p:nvGrpSpPr>
          <p:grpSpPr bwMode="auto">
            <a:xfrm>
              <a:off x="1440" y="864"/>
              <a:ext cx="1150" cy="1392"/>
              <a:chOff x="1440" y="864"/>
              <a:chExt cx="1150" cy="1392"/>
            </a:xfrm>
          </p:grpSpPr>
          <p:graphicFrame>
            <p:nvGraphicFramePr>
              <p:cNvPr id="9" name="Object 31"/>
              <p:cNvGraphicFramePr>
                <a:graphicFrameLocks noChangeAspect="1"/>
              </p:cNvGraphicFramePr>
              <p:nvPr/>
            </p:nvGraphicFramePr>
            <p:xfrm>
              <a:off x="1488" y="864"/>
              <a:ext cx="1102" cy="11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1811" name="Document" r:id="rId5" imgW="1457280" imgH="1486080" progId="">
                      <p:embed/>
                    </p:oleObj>
                  </mc:Choice>
                  <mc:Fallback>
                    <p:oleObj name="Document" r:id="rId5" imgW="1457280" imgH="1486080" progId="">
                      <p:embed/>
                      <p:pic>
                        <p:nvPicPr>
                          <p:cNvPr id="0" name="Picture 21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488" y="864"/>
                            <a:ext cx="1102" cy="112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 xmlns="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xmlns="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 xmlns="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 Box 33"/>
              <p:cNvSpPr txBox="1">
                <a:spLocks noChangeArrowheads="1"/>
              </p:cNvSpPr>
              <p:nvPr/>
            </p:nvSpPr>
            <p:spPr bwMode="auto">
              <a:xfrm>
                <a:off x="1440" y="2064"/>
                <a:ext cx="1104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it-IT" sz="1400" b="1"/>
                  <a:t>Antagonista H</a:t>
                </a:r>
                <a:r>
                  <a:rPr lang="it-IT" sz="1400" b="1" baseline="-25000"/>
                  <a:t>1</a:t>
                </a:r>
                <a:endParaRPr lang="it-IT" sz="1400" b="1"/>
              </a:p>
            </p:txBody>
          </p:sp>
        </p:grpSp>
      </p:grpSp>
      <p:grpSp>
        <p:nvGrpSpPr>
          <p:cNvPr id="11" name="Group 36"/>
          <p:cNvGrpSpPr>
            <a:grpSpLocks/>
          </p:cNvGrpSpPr>
          <p:nvPr/>
        </p:nvGrpSpPr>
        <p:grpSpPr bwMode="auto">
          <a:xfrm>
            <a:off x="4343400" y="1371600"/>
            <a:ext cx="3200400" cy="2209800"/>
            <a:chOff x="2736" y="864"/>
            <a:chExt cx="2016" cy="1392"/>
          </a:xfrm>
        </p:grpSpPr>
        <p:graphicFrame>
          <p:nvGraphicFramePr>
            <p:cNvPr id="12" name="Object 30"/>
            <p:cNvGraphicFramePr>
              <a:graphicFrameLocks noChangeAspect="1"/>
            </p:cNvGraphicFramePr>
            <p:nvPr/>
          </p:nvGraphicFramePr>
          <p:xfrm>
            <a:off x="3408" y="864"/>
            <a:ext cx="1102" cy="11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812" name="Document" r:id="rId7" imgW="1457280" imgH="1533600" progId="">
                    <p:embed/>
                  </p:oleObj>
                </mc:Choice>
                <mc:Fallback>
                  <p:oleObj name="Document" r:id="rId7" imgW="1457280" imgH="1533600" progId="">
                    <p:embed/>
                    <p:pic>
                      <p:nvPicPr>
                        <p:cNvPr id="0" name="Picture 2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8" y="864"/>
                          <a:ext cx="1102" cy="11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xmlns="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 xmlns="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Line 32"/>
            <p:cNvSpPr>
              <a:spLocks noChangeShapeType="1"/>
            </p:cNvSpPr>
            <p:nvPr/>
          </p:nvSpPr>
          <p:spPr bwMode="auto">
            <a:xfrm>
              <a:off x="2736" y="1440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4" name="Text Box 34"/>
            <p:cNvSpPr txBox="1">
              <a:spLocks noChangeArrowheads="1"/>
            </p:cNvSpPr>
            <p:nvPr/>
          </p:nvSpPr>
          <p:spPr bwMode="auto">
            <a:xfrm>
              <a:off x="3120" y="2064"/>
              <a:ext cx="1632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1400" b="1"/>
                <a:t>Antagonista H</a:t>
              </a:r>
              <a:r>
                <a:rPr lang="it-IT" sz="1400" b="1" baseline="-25000"/>
                <a:t>1 </a:t>
              </a:r>
              <a:r>
                <a:rPr lang="it-IT" sz="1400" b="1"/>
                <a:t>triciclico</a:t>
              </a:r>
            </a:p>
          </p:txBody>
        </p:sp>
      </p:grpSp>
      <p:sp>
        <p:nvSpPr>
          <p:cNvPr id="16" name="CasellaDiTesto 17"/>
          <p:cNvSpPr txBox="1">
            <a:spLocks noChangeArrowheads="1"/>
          </p:cNvSpPr>
          <p:nvPr/>
        </p:nvSpPr>
        <p:spPr bwMode="auto">
          <a:xfrm>
            <a:off x="0" y="3048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Anti-H</a:t>
            </a:r>
            <a:r>
              <a:rPr lang="it-IT" sz="3200" b="1" baseline="-25000" dirty="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I</a:t>
            </a:r>
            <a:r>
              <a:rPr lang="it-IT" sz="3200" b="1" baseline="30000" dirty="0" err="1">
                <a:solidFill>
                  <a:srgbClr val="800000"/>
                </a:solidFill>
                <a:latin typeface="Calibri" charset="0"/>
              </a:rPr>
              <a:t>a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gen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: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triciclici</a:t>
            </a:r>
            <a:endParaRPr lang="it-IT" sz="3200" b="1" dirty="0">
              <a:solidFill>
                <a:srgbClr val="8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940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142875" y="714375"/>
          <a:ext cx="2946400" cy="159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10" name="CS ChemDraw Drawing" r:id="rId3" imgW="1892300" imgH="1028700" progId="">
                  <p:embed/>
                </p:oleObj>
              </mc:Choice>
              <mc:Fallback>
                <p:oleObj name="CS ChemDraw Drawing" r:id="rId3" imgW="1892300" imgH="1028700" progId="">
                  <p:embed/>
                  <p:pic>
                    <p:nvPicPr>
                      <p:cNvPr id="0" name="Picture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" y="714375"/>
                        <a:ext cx="2946400" cy="159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ttangolo 10"/>
          <p:cNvSpPr>
            <a:spLocks noChangeArrowheads="1"/>
          </p:cNvSpPr>
          <p:nvPr/>
        </p:nvSpPr>
        <p:spPr bwMode="auto">
          <a:xfrm>
            <a:off x="3857625" y="714375"/>
            <a:ext cx="3571875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ts val="600"/>
              </a:spcBef>
            </a:pP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Y= CH</a:t>
            </a:r>
            <a:r>
              <a:rPr lang="it-IT" sz="1600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2</a:t>
            </a: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, S, O, NH, CH=CH, CH</a:t>
            </a:r>
            <a:r>
              <a:rPr lang="it-IT" sz="1600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2</a:t>
            </a: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-CH</a:t>
            </a:r>
            <a:r>
              <a:rPr lang="it-IT" sz="1600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2</a:t>
            </a:r>
          </a:p>
          <a:p>
            <a:pPr>
              <a:spcBef>
                <a:spcPts val="600"/>
              </a:spcBef>
            </a:pP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X= C, CH, N</a:t>
            </a:r>
          </a:p>
          <a:p>
            <a:pPr>
              <a:spcBef>
                <a:spcPts val="600"/>
              </a:spcBef>
            </a:pP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Spaziatore = 2 o 3 atomi</a:t>
            </a:r>
          </a:p>
          <a:p>
            <a:pPr>
              <a:spcBef>
                <a:spcPts val="600"/>
              </a:spcBef>
            </a:pP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R</a:t>
            </a:r>
            <a:r>
              <a:rPr lang="it-IT" sz="1600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1</a:t>
            </a: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 e R</a:t>
            </a:r>
            <a:r>
              <a:rPr lang="it-IT" sz="1600" b="1" baseline="-2500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2</a:t>
            </a:r>
            <a:r>
              <a:rPr lang="it-IT" sz="16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 = metili o cicli</a:t>
            </a:r>
          </a:p>
        </p:txBody>
      </p:sp>
      <p:graphicFrame>
        <p:nvGraphicFramePr>
          <p:cNvPr id="4" name="Object 5"/>
          <p:cNvGraphicFramePr>
            <a:graphicFrameLocks noChangeAspect="1"/>
          </p:cNvGraphicFramePr>
          <p:nvPr/>
        </p:nvGraphicFramePr>
        <p:xfrm>
          <a:off x="785813" y="2571750"/>
          <a:ext cx="1314450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11" name="CS ChemDraw Drawing" r:id="rId5" imgW="1016000" imgH="1016000" progId="">
                  <p:embed/>
                </p:oleObj>
              </mc:Choice>
              <mc:Fallback>
                <p:oleObj name="CS ChemDraw Drawing" r:id="rId5" imgW="1016000" imgH="1016000" progId="">
                  <p:embed/>
                  <p:pic>
                    <p:nvPicPr>
                      <p:cNvPr id="0" name="Picture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5813" y="2571750"/>
                        <a:ext cx="1314450" cy="130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ttangolo 12"/>
          <p:cNvSpPr>
            <a:spLocks noChangeArrowheads="1"/>
          </p:cNvSpPr>
          <p:nvPr/>
        </p:nvSpPr>
        <p:spPr bwMode="auto">
          <a:xfrm>
            <a:off x="655638" y="4222750"/>
            <a:ext cx="17764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Prometazina</a:t>
            </a:r>
          </a:p>
          <a:p>
            <a:pPr algn="ctr"/>
            <a:r>
              <a:rPr lang="it-IT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(</a:t>
            </a:r>
            <a:r>
              <a:rPr lang="it-IT" i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Fargan, Fenazil</a:t>
            </a:r>
            <a:r>
              <a:rPr lang="it-IT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)</a:t>
            </a:r>
          </a:p>
        </p:txBody>
      </p:sp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3446463" y="2571750"/>
          <a:ext cx="1417637" cy="164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12" name="CS ChemDraw Drawing" r:id="rId7" imgW="1473200" imgH="1689100" progId="">
                  <p:embed/>
                </p:oleObj>
              </mc:Choice>
              <mc:Fallback>
                <p:oleObj name="CS ChemDraw Drawing" r:id="rId7" imgW="1473200" imgH="1689100" progId="">
                  <p:embed/>
                  <p:pic>
                    <p:nvPicPr>
                      <p:cNvPr id="0" name="Picture 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6463" y="2571750"/>
                        <a:ext cx="1417637" cy="1641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ttangolo 14"/>
          <p:cNvSpPr>
            <a:spLocks noChangeArrowheads="1"/>
          </p:cNvSpPr>
          <p:nvPr/>
        </p:nvSpPr>
        <p:spPr bwMode="auto">
          <a:xfrm>
            <a:off x="3429000" y="4429125"/>
            <a:ext cx="1535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Ciproeptadina</a:t>
            </a:r>
          </a:p>
        </p:txBody>
      </p:sp>
      <p:sp>
        <p:nvSpPr>
          <p:cNvPr id="8" name="Rettangolo 14"/>
          <p:cNvSpPr>
            <a:spLocks noChangeArrowheads="1"/>
          </p:cNvSpPr>
          <p:nvPr/>
        </p:nvSpPr>
        <p:spPr bwMode="auto">
          <a:xfrm>
            <a:off x="6500813" y="4429125"/>
            <a:ext cx="1182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Ketotifene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6286500" y="2571750"/>
          <a:ext cx="1352550" cy="192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13" name="CS ChemDraw Drawing" r:id="rId9" imgW="1041400" imgH="1485900" progId="">
                  <p:embed/>
                </p:oleObj>
              </mc:Choice>
              <mc:Fallback>
                <p:oleObj name="CS ChemDraw Drawing" r:id="rId9" imgW="1041400" imgH="1485900" progId="">
                  <p:embed/>
                  <p:pic>
                    <p:nvPicPr>
                      <p:cNvPr id="0" name="Picture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6500" y="2571750"/>
                        <a:ext cx="1352550" cy="1920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ttangolo arrotondato 9"/>
          <p:cNvSpPr/>
          <p:nvPr/>
        </p:nvSpPr>
        <p:spPr>
          <a:xfrm>
            <a:off x="500063" y="2357438"/>
            <a:ext cx="2071687" cy="25717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Rettangolo 10"/>
          <p:cNvSpPr>
            <a:spLocks noChangeArrowheads="1"/>
          </p:cNvSpPr>
          <p:nvPr/>
        </p:nvSpPr>
        <p:spPr bwMode="auto">
          <a:xfrm>
            <a:off x="214313" y="5214938"/>
            <a:ext cx="857250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725488" indent="-630238" algn="just">
              <a:lnSpc>
                <a:spcPts val="3000"/>
              </a:lnSpc>
              <a:spcBef>
                <a:spcPts val="600"/>
              </a:spcBef>
            </a:pPr>
            <a:r>
              <a:rPr lang="it-IT" b="1">
                <a:latin typeface="Calibri" charset="0"/>
                <a:ea typeface="Arial" charset="0"/>
                <a:cs typeface="Arial" charset="0"/>
              </a:rPr>
              <a:t>Uso: rinite; orticaria; urgenze per reazioni allergiche; premedicazione; sedazione notturna e insonnia (utilizzo a breve termine); vomito e nausea; vertigini; disturbi del labirinto; cinetosi</a:t>
            </a:r>
          </a:p>
        </p:txBody>
      </p:sp>
      <p:sp>
        <p:nvSpPr>
          <p:cNvPr id="12" name="Rettangolo arrotondato 11"/>
          <p:cNvSpPr/>
          <p:nvPr/>
        </p:nvSpPr>
        <p:spPr>
          <a:xfrm>
            <a:off x="71438" y="5000625"/>
            <a:ext cx="8858250" cy="157162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4" name="CasellaDiTesto 17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Anti-H</a:t>
            </a:r>
            <a:r>
              <a:rPr lang="it-IT" sz="3200" b="1" baseline="-25000" dirty="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I</a:t>
            </a:r>
            <a:r>
              <a:rPr lang="it-IT" sz="3200" b="1" baseline="30000" dirty="0" err="1">
                <a:solidFill>
                  <a:srgbClr val="800000"/>
                </a:solidFill>
                <a:latin typeface="Calibri" charset="0"/>
              </a:rPr>
              <a:t>a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gen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: </a:t>
            </a:r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triciclici</a:t>
            </a:r>
            <a:endParaRPr lang="it-IT" sz="3200" b="1" dirty="0">
              <a:solidFill>
                <a:srgbClr val="8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65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 animBg="1"/>
      <p:bldP spid="11" grpId="0"/>
      <p:bldP spid="1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57200"/>
            <a:ext cx="423545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9385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 txBox="1">
            <a:spLocks/>
          </p:cNvSpPr>
          <p:nvPr/>
        </p:nvSpPr>
        <p:spPr bwMode="auto">
          <a:xfrm>
            <a:off x="323850" y="1646238"/>
            <a:ext cx="7772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marL="361950" indent="-266700" algn="just">
              <a:lnSpc>
                <a:spcPts val="3000"/>
              </a:lnSpc>
              <a:spcBef>
                <a:spcPts val="600"/>
              </a:spcBef>
              <a:buSzPct val="80000"/>
              <a:buFontTx/>
              <a:buBlip>
                <a:blip r:embed="rId2"/>
              </a:buBlip>
            </a:pPr>
            <a:r>
              <a:rPr lang="it-IT" sz="2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Scoperti</a:t>
            </a:r>
            <a:r>
              <a:rPr lang="it-IT" sz="2200" b="1">
                <a:latin typeface="Calibri" charset="0"/>
                <a:ea typeface="Arial" charset="0"/>
                <a:cs typeface="Arial" charset="0"/>
              </a:rPr>
              <a:t> casualmente negli anni 80</a:t>
            </a:r>
          </a:p>
        </p:txBody>
      </p:sp>
      <p:sp>
        <p:nvSpPr>
          <p:cNvPr id="7" name="Titolo 1"/>
          <p:cNvSpPr txBox="1">
            <a:spLocks/>
          </p:cNvSpPr>
          <p:nvPr/>
        </p:nvSpPr>
        <p:spPr bwMode="auto">
          <a:xfrm>
            <a:off x="323850" y="765175"/>
            <a:ext cx="85725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marL="361950" indent="-266700">
              <a:lnSpc>
                <a:spcPts val="3000"/>
              </a:lnSpc>
              <a:spcBef>
                <a:spcPts val="600"/>
              </a:spcBef>
              <a:buSzPct val="80000"/>
              <a:buFontTx/>
              <a:buBlip>
                <a:blip r:embed="rId2"/>
              </a:buBlip>
            </a:pPr>
            <a:r>
              <a:rPr lang="it-IT" sz="2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Necessità:</a:t>
            </a:r>
            <a:r>
              <a:rPr lang="it-IT" sz="2200" b="1">
                <a:latin typeface="Calibri" charset="0"/>
                <a:ea typeface="Arial" charset="0"/>
                <a:cs typeface="Arial" charset="0"/>
              </a:rPr>
              <a:t> ricerca di antistaminici  migliori (maggiore azione 			antistaminica periferica ed effetti centrali ridotti)</a:t>
            </a:r>
          </a:p>
        </p:txBody>
      </p:sp>
      <p:sp>
        <p:nvSpPr>
          <p:cNvPr id="8" name="Titolo 1"/>
          <p:cNvSpPr txBox="1">
            <a:spLocks/>
          </p:cNvSpPr>
          <p:nvPr/>
        </p:nvSpPr>
        <p:spPr bwMode="auto">
          <a:xfrm>
            <a:off x="323850" y="2649538"/>
            <a:ext cx="7772400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marL="361950" indent="-266700" algn="just">
              <a:lnSpc>
                <a:spcPts val="3000"/>
              </a:lnSpc>
              <a:spcAft>
                <a:spcPts val="600"/>
              </a:spcAft>
              <a:buSzPct val="80000"/>
              <a:buFontTx/>
              <a:buBlip>
                <a:blip r:embed="rId2"/>
              </a:buBlip>
            </a:pPr>
            <a:r>
              <a:rPr lang="it-IT" sz="2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Sono caratterizzati da:</a:t>
            </a:r>
          </a:p>
          <a:p>
            <a:pPr marL="361950" indent="-266700" algn="just">
              <a:lnSpc>
                <a:spcPts val="28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200" b="1">
                <a:latin typeface="Calibri" charset="0"/>
                <a:ea typeface="Arial" charset="0"/>
                <a:cs typeface="Arial" charset="0"/>
              </a:rPr>
              <a:t>Migliore affinità per gli H</a:t>
            </a:r>
            <a:r>
              <a:rPr lang="it-IT" sz="2200" b="1" baseline="-25000">
                <a:latin typeface="Calibri" charset="0"/>
                <a:ea typeface="Arial" charset="0"/>
                <a:cs typeface="Arial" charset="0"/>
              </a:rPr>
              <a:t>1</a:t>
            </a:r>
            <a:r>
              <a:rPr lang="it-IT" sz="2200" b="1">
                <a:latin typeface="Calibri" charset="0"/>
                <a:ea typeface="Arial" charset="0"/>
                <a:cs typeface="Arial" charset="0"/>
              </a:rPr>
              <a:t> periferici</a:t>
            </a:r>
          </a:p>
          <a:p>
            <a:pPr marL="361950" indent="-266700" algn="just">
              <a:lnSpc>
                <a:spcPts val="28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200" b="1">
                <a:latin typeface="Calibri" charset="0"/>
                <a:ea typeface="Arial" charset="0"/>
                <a:cs typeface="Arial" charset="0"/>
              </a:rPr>
              <a:t>Bassa gli H</a:t>
            </a:r>
            <a:r>
              <a:rPr lang="it-IT" sz="2200" b="1" baseline="-25000">
                <a:latin typeface="Calibri" charset="0"/>
                <a:ea typeface="Arial" charset="0"/>
                <a:cs typeface="Arial" charset="0"/>
              </a:rPr>
              <a:t>1</a:t>
            </a:r>
            <a:r>
              <a:rPr lang="it-IT" sz="2200" b="1">
                <a:latin typeface="Calibri" charset="0"/>
                <a:ea typeface="Arial" charset="0"/>
                <a:cs typeface="Arial" charset="0"/>
              </a:rPr>
              <a:t> centrali</a:t>
            </a:r>
          </a:p>
          <a:p>
            <a:pPr marL="361950" indent="-266700" algn="just">
              <a:lnSpc>
                <a:spcPts val="28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200" b="1">
                <a:latin typeface="Calibri" charset="0"/>
                <a:ea typeface="Arial" charset="0"/>
                <a:cs typeface="Arial" charset="0"/>
              </a:rPr>
              <a:t>Bassa affinità per i recettori muscarinici</a:t>
            </a:r>
          </a:p>
          <a:p>
            <a:pPr marL="361950" indent="-266700" algn="just">
              <a:lnSpc>
                <a:spcPts val="28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200" b="1">
                <a:latin typeface="Calibri" charset="0"/>
                <a:ea typeface="Arial" charset="0"/>
                <a:cs typeface="Arial" charset="0"/>
              </a:rPr>
              <a:t>Bassa affinità per i recettori adrenergici</a:t>
            </a:r>
          </a:p>
          <a:p>
            <a:pPr marL="361950" indent="-266700" algn="just">
              <a:lnSpc>
                <a:spcPts val="28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sz="2200" b="1">
                <a:solidFill>
                  <a:srgbClr val="336699"/>
                </a:solidFill>
                <a:latin typeface="Calibri" charset="0"/>
                <a:ea typeface="Arial" charset="0"/>
                <a:cs typeface="Arial" charset="0"/>
              </a:rPr>
              <a:t>Scarsa capacità di attraversare la BEE</a:t>
            </a:r>
          </a:p>
        </p:txBody>
      </p:sp>
      <p:sp>
        <p:nvSpPr>
          <p:cNvPr id="9" name="Titolo 1"/>
          <p:cNvSpPr txBox="1">
            <a:spLocks/>
          </p:cNvSpPr>
          <p:nvPr/>
        </p:nvSpPr>
        <p:spPr bwMode="auto">
          <a:xfrm>
            <a:off x="323850" y="2143125"/>
            <a:ext cx="878681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marL="361950" indent="-266700" algn="just">
              <a:lnSpc>
                <a:spcPts val="3000"/>
              </a:lnSpc>
              <a:spcBef>
                <a:spcPts val="600"/>
              </a:spcBef>
              <a:buSzPct val="80000"/>
              <a:buFontTx/>
              <a:buBlip>
                <a:blip r:embed="rId2"/>
              </a:buBlip>
            </a:pPr>
            <a:r>
              <a:rPr lang="it-IT" sz="2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Strutturalmente</a:t>
            </a:r>
            <a:r>
              <a:rPr lang="it-IT" sz="2200" b="1">
                <a:latin typeface="Calibri" charset="0"/>
                <a:ea typeface="Arial" charset="0"/>
                <a:cs typeface="Arial" charset="0"/>
              </a:rPr>
              <a:t> correlati agli antistaminici classici (generalmente)</a:t>
            </a:r>
          </a:p>
        </p:txBody>
      </p:sp>
      <p:sp>
        <p:nvSpPr>
          <p:cNvPr id="11" name="CasellaDiTesto 10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di II</a:t>
            </a:r>
            <a:r>
              <a:rPr lang="it-IT" sz="3200" b="1" baseline="30000">
                <a:solidFill>
                  <a:srgbClr val="800000"/>
                </a:solidFill>
                <a:latin typeface="Calibri" charset="0"/>
              </a:rPr>
              <a:t>a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generazione</a:t>
            </a:r>
          </a:p>
        </p:txBody>
      </p:sp>
      <p:sp>
        <p:nvSpPr>
          <p:cNvPr id="12" name="Rettangolo 8"/>
          <p:cNvSpPr>
            <a:spLocks noChangeArrowheads="1"/>
          </p:cNvSpPr>
          <p:nvPr/>
        </p:nvSpPr>
        <p:spPr bwMode="auto">
          <a:xfrm>
            <a:off x="1547813" y="5445125"/>
            <a:ext cx="6840537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indent="358775" algn="just">
              <a:lnSpc>
                <a:spcPts val="2800"/>
              </a:lnSpc>
              <a:buFont typeface="Arial" charset="0"/>
              <a:buChar char="•"/>
            </a:pPr>
            <a:r>
              <a:rPr lang="it-IT" sz="2200" b="1" dirty="0">
                <a:solidFill>
                  <a:srgbClr val="336699"/>
                </a:solidFill>
                <a:latin typeface="Calibri" charset="0"/>
                <a:ea typeface="Arial" charset="0"/>
                <a:cs typeface="Arial" charset="0"/>
              </a:rPr>
              <a:t>Idrofilia (</a:t>
            </a:r>
            <a:r>
              <a:rPr lang="it-IT" sz="2200" b="1" dirty="0" err="1">
                <a:solidFill>
                  <a:srgbClr val="336699"/>
                </a:solidFill>
                <a:latin typeface="Calibri" charset="0"/>
                <a:ea typeface="Arial" charset="0"/>
                <a:cs typeface="Arial" charset="0"/>
              </a:rPr>
              <a:t>zwitterioni</a:t>
            </a:r>
            <a:r>
              <a:rPr lang="it-IT" sz="2200" b="1" dirty="0">
                <a:solidFill>
                  <a:srgbClr val="336699"/>
                </a:solidFill>
                <a:latin typeface="Calibri" charset="0"/>
                <a:ea typeface="Arial" charset="0"/>
                <a:cs typeface="Arial" charset="0"/>
              </a:rPr>
              <a:t>)</a:t>
            </a:r>
          </a:p>
          <a:p>
            <a:pPr indent="358775" algn="just">
              <a:lnSpc>
                <a:spcPts val="2800"/>
              </a:lnSpc>
              <a:buFont typeface="Arial" charset="0"/>
              <a:buChar char="•"/>
            </a:pPr>
            <a:r>
              <a:rPr lang="it-IT" sz="2200" b="1" dirty="0">
                <a:solidFill>
                  <a:srgbClr val="336699"/>
                </a:solidFill>
                <a:latin typeface="Calibri" charset="0"/>
                <a:ea typeface="Arial" charset="0"/>
                <a:cs typeface="Arial" charset="0"/>
              </a:rPr>
              <a:t>Substrati per le </a:t>
            </a:r>
            <a:r>
              <a:rPr lang="it-IT" sz="2200" b="1" dirty="0" err="1">
                <a:solidFill>
                  <a:srgbClr val="336699"/>
                </a:solidFill>
                <a:latin typeface="Calibri" charset="0"/>
                <a:ea typeface="Arial" charset="0"/>
                <a:cs typeface="Arial" charset="0"/>
              </a:rPr>
              <a:t>P-gp</a:t>
            </a:r>
            <a:endParaRPr lang="it-IT" sz="2200" b="1" dirty="0">
              <a:solidFill>
                <a:srgbClr val="336699"/>
              </a:solidFill>
              <a:latin typeface="Calibri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6199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2"/>
          <p:cNvGraphicFramePr>
            <a:graphicFrameLocks noChangeAspect="1"/>
          </p:cNvGraphicFramePr>
          <p:nvPr/>
        </p:nvGraphicFramePr>
        <p:xfrm>
          <a:off x="155575" y="1100138"/>
          <a:ext cx="3597275" cy="143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42" name="CS ChemDraw Drawing" r:id="rId3" imgW="2628900" imgH="1041400" progId="">
                  <p:embed/>
                </p:oleObj>
              </mc:Choice>
              <mc:Fallback>
                <p:oleObj name="CS ChemDraw Drawing" r:id="rId3" imgW="2628900" imgH="1041400" progId="">
                  <p:embed/>
                  <p:pic>
                    <p:nvPicPr>
                      <p:cNvPr id="0" name="Picture 1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575" y="1100138"/>
                        <a:ext cx="3597275" cy="1431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0" y="3603625"/>
          <a:ext cx="3673475" cy="186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43" name="CS ChemDraw Drawing" r:id="rId5" imgW="2692400" imgH="1358900" progId="">
                  <p:embed/>
                </p:oleObj>
              </mc:Choice>
              <mc:Fallback>
                <p:oleObj name="CS ChemDraw Drawing" r:id="rId5" imgW="2692400" imgH="1358900" progId="">
                  <p:embed/>
                  <p:pic>
                    <p:nvPicPr>
                      <p:cNvPr id="0" name="Picture 1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603625"/>
                        <a:ext cx="3673475" cy="186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6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di II generazione</a:t>
            </a:r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auto">
          <a:xfrm>
            <a:off x="4143375" y="928688"/>
            <a:ext cx="4714875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61950" indent="-361950" algn="just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Porzione fenil metilpiperazinica: potente effetto antistaminico;</a:t>
            </a:r>
          </a:p>
          <a:p>
            <a:pPr marL="361950" indent="-361950" algn="just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Porzione N-fenilbutanolica: associata alla bassa interazione con altri sistemi recettoriali</a:t>
            </a:r>
          </a:p>
          <a:p>
            <a:pPr marL="361950" indent="-361950" algn="just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Non passano la BEE: scarsi effetti centrali </a:t>
            </a:r>
          </a:p>
          <a:p>
            <a:pPr marL="361950" indent="-361950" algn="just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(Lenta cinetica di dissociazione dal recettore: lunga (&gt;12h) durata d’azione;</a:t>
            </a:r>
          </a:p>
          <a:p>
            <a:pPr marL="361950" indent="-361950" algn="just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Blocco dei i canali del potassio codificati da hERG:  </a:t>
            </a:r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cardiotossicità</a:t>
            </a: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 (incrementata da antifungini azolici): ritirati dal commercio</a:t>
            </a:r>
          </a:p>
        </p:txBody>
      </p:sp>
      <p:sp>
        <p:nvSpPr>
          <p:cNvPr id="18" name="Rettangolo 8"/>
          <p:cNvSpPr>
            <a:spLocks noChangeArrowheads="1"/>
          </p:cNvSpPr>
          <p:nvPr/>
        </p:nvSpPr>
        <p:spPr bwMode="auto">
          <a:xfrm>
            <a:off x="606425" y="2598738"/>
            <a:ext cx="17145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4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Terfenadina</a:t>
            </a:r>
          </a:p>
        </p:txBody>
      </p:sp>
      <p:sp>
        <p:nvSpPr>
          <p:cNvPr id="19" name="Rettangolo 13"/>
          <p:cNvSpPr>
            <a:spLocks noChangeArrowheads="1"/>
          </p:cNvSpPr>
          <p:nvPr/>
        </p:nvSpPr>
        <p:spPr bwMode="auto">
          <a:xfrm>
            <a:off x="0" y="5572125"/>
            <a:ext cx="2714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4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Astemizolo </a:t>
            </a:r>
          </a:p>
        </p:txBody>
      </p:sp>
    </p:spTree>
    <p:extLst>
      <p:ext uri="{BB962C8B-B14F-4D97-AF65-F5344CB8AC3E}">
        <p14:creationId xmlns:p14="http://schemas.microsoft.com/office/powerpoint/2010/main" val="4173238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arallelogramma 20"/>
          <p:cNvSpPr/>
          <p:nvPr/>
        </p:nvSpPr>
        <p:spPr>
          <a:xfrm rot="1719969">
            <a:off x="4927044" y="3840628"/>
            <a:ext cx="1359132" cy="1574126"/>
          </a:xfrm>
          <a:prstGeom prst="parallelogram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Rettangolo 19"/>
          <p:cNvSpPr/>
          <p:nvPr/>
        </p:nvSpPr>
        <p:spPr>
          <a:xfrm>
            <a:off x="6781800" y="5029200"/>
            <a:ext cx="762000" cy="457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arrotondato 18"/>
          <p:cNvSpPr/>
          <p:nvPr/>
        </p:nvSpPr>
        <p:spPr>
          <a:xfrm>
            <a:off x="8229600" y="5562600"/>
            <a:ext cx="533400" cy="38100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Rettangolo 17"/>
          <p:cNvSpPr/>
          <p:nvPr/>
        </p:nvSpPr>
        <p:spPr>
          <a:xfrm>
            <a:off x="8458200" y="2895600"/>
            <a:ext cx="304800" cy="381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Diamante 16"/>
          <p:cNvSpPr/>
          <p:nvPr/>
        </p:nvSpPr>
        <p:spPr>
          <a:xfrm>
            <a:off x="7467600" y="2286000"/>
            <a:ext cx="533400" cy="609600"/>
          </a:xfrm>
          <a:prstGeom prst="diamond">
            <a:avLst/>
          </a:prstGeom>
          <a:solidFill>
            <a:schemeClr val="accent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Ovale 15"/>
          <p:cNvSpPr/>
          <p:nvPr/>
        </p:nvSpPr>
        <p:spPr>
          <a:xfrm>
            <a:off x="4267200" y="2590800"/>
            <a:ext cx="533400" cy="5334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Trapezio 14"/>
          <p:cNvSpPr/>
          <p:nvPr/>
        </p:nvSpPr>
        <p:spPr>
          <a:xfrm rot="10800000">
            <a:off x="1346200" y="1371600"/>
            <a:ext cx="381000" cy="381000"/>
          </a:xfrm>
          <a:prstGeom prst="trapezoid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Ovale 13"/>
          <p:cNvSpPr/>
          <p:nvPr/>
        </p:nvSpPr>
        <p:spPr>
          <a:xfrm>
            <a:off x="1346200" y="2209800"/>
            <a:ext cx="381000" cy="304800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304800" y="188640"/>
            <a:ext cx="8686800" cy="838200"/>
          </a:xfrm>
          <a:prstGeom prst="rect">
            <a:avLst/>
          </a:prstGeom>
        </p:spPr>
        <p:txBody>
          <a:bodyPr vert="horz" anchor="ctr">
            <a:normAutofit fontScale="8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1200" cap="all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SVILUPPO DELLA TERFENADINA E DEL ASTEMIZOLO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371600"/>
            <a:ext cx="1270000" cy="15240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0" y="1600200"/>
            <a:ext cx="1524000" cy="1388533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8800" y="1447800"/>
            <a:ext cx="3016250" cy="1734138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7800" y="4038600"/>
            <a:ext cx="3420039" cy="1816100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" y="4038600"/>
            <a:ext cx="3352800" cy="1619794"/>
          </a:xfrm>
          <a:prstGeom prst="rect">
            <a:avLst/>
          </a:prstGeom>
        </p:spPr>
      </p:pic>
      <p:sp>
        <p:nvSpPr>
          <p:cNvPr id="22" name="CasellaDiTesto 21"/>
          <p:cNvSpPr txBox="1"/>
          <p:nvPr/>
        </p:nvSpPr>
        <p:spPr>
          <a:xfrm>
            <a:off x="838200" y="2971800"/>
            <a:ext cx="1557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err="1">
                <a:solidFill>
                  <a:srgbClr val="008000"/>
                </a:solidFill>
                <a:latin typeface="Arial Black"/>
              </a:rPr>
              <a:t>Ciclizina-anti</a:t>
            </a:r>
            <a:r>
              <a:rPr lang="it-IT" sz="1200" dirty="0">
                <a:solidFill>
                  <a:srgbClr val="008000"/>
                </a:solidFill>
                <a:latin typeface="Arial Black"/>
              </a:rPr>
              <a:t> H1</a:t>
            </a:r>
          </a:p>
        </p:txBody>
      </p:sp>
      <p:sp>
        <p:nvSpPr>
          <p:cNvPr id="23" name="Freccia destra 22"/>
          <p:cNvSpPr/>
          <p:nvPr/>
        </p:nvSpPr>
        <p:spPr>
          <a:xfrm>
            <a:off x="2286000" y="2133600"/>
            <a:ext cx="685800" cy="228600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CasellaDiTesto 23"/>
          <p:cNvSpPr txBox="1"/>
          <p:nvPr/>
        </p:nvSpPr>
        <p:spPr>
          <a:xfrm>
            <a:off x="2743200" y="3200400"/>
            <a:ext cx="2540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err="1">
                <a:solidFill>
                  <a:srgbClr val="008000"/>
                </a:solidFill>
                <a:latin typeface="Arial Black"/>
              </a:rPr>
              <a:t>Azaciclonololo-allucinogeno</a:t>
            </a:r>
            <a:endParaRPr lang="it-IT" sz="1200" dirty="0">
              <a:solidFill>
                <a:srgbClr val="008000"/>
              </a:solidFill>
              <a:latin typeface="Arial Black"/>
            </a:endParaRPr>
          </a:p>
        </p:txBody>
      </p:sp>
      <p:sp>
        <p:nvSpPr>
          <p:cNvPr id="25" name="Freccia destra 24"/>
          <p:cNvSpPr/>
          <p:nvPr/>
        </p:nvSpPr>
        <p:spPr>
          <a:xfrm>
            <a:off x="4724400" y="2133600"/>
            <a:ext cx="685800" cy="228600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CasellaDiTesto 25"/>
          <p:cNvSpPr txBox="1"/>
          <p:nvPr/>
        </p:nvSpPr>
        <p:spPr>
          <a:xfrm>
            <a:off x="5791200" y="2971800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 err="1">
                <a:solidFill>
                  <a:srgbClr val="008000"/>
                </a:solidFill>
                <a:latin typeface="Arial Black"/>
              </a:rPr>
              <a:t>Butirrofenone</a:t>
            </a:r>
            <a:r>
              <a:rPr lang="it-IT" sz="1200" dirty="0">
                <a:solidFill>
                  <a:srgbClr val="008000"/>
                </a:solidFill>
                <a:latin typeface="Arial Black"/>
              </a:rPr>
              <a:t>: blando antipsicotico e blando anti H1</a:t>
            </a:r>
          </a:p>
        </p:txBody>
      </p:sp>
      <p:sp>
        <p:nvSpPr>
          <p:cNvPr id="27" name="Freccia destra 26"/>
          <p:cNvSpPr/>
          <p:nvPr/>
        </p:nvSpPr>
        <p:spPr>
          <a:xfrm rot="5400000">
            <a:off x="6858000" y="3962400"/>
            <a:ext cx="685800" cy="228600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CasellaDiTesto 28"/>
          <p:cNvSpPr txBox="1"/>
          <p:nvPr/>
        </p:nvSpPr>
        <p:spPr>
          <a:xfrm>
            <a:off x="5715000" y="5943600"/>
            <a:ext cx="1857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err="1">
                <a:solidFill>
                  <a:srgbClr val="008000"/>
                </a:solidFill>
                <a:latin typeface="Arial Black"/>
              </a:rPr>
              <a:t>Terfenadina-Anti</a:t>
            </a:r>
            <a:r>
              <a:rPr lang="it-IT" sz="1200" dirty="0">
                <a:solidFill>
                  <a:srgbClr val="008000"/>
                </a:solidFill>
                <a:latin typeface="Arial Black"/>
              </a:rPr>
              <a:t> H1</a:t>
            </a:r>
          </a:p>
        </p:txBody>
      </p:sp>
      <p:sp>
        <p:nvSpPr>
          <p:cNvPr id="30" name="Freccia destra 29"/>
          <p:cNvSpPr/>
          <p:nvPr/>
        </p:nvSpPr>
        <p:spPr>
          <a:xfrm rot="10800000">
            <a:off x="3657600" y="4495800"/>
            <a:ext cx="685800" cy="228600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CasellaDiTesto 31"/>
          <p:cNvSpPr txBox="1"/>
          <p:nvPr/>
        </p:nvSpPr>
        <p:spPr>
          <a:xfrm>
            <a:off x="1143000" y="5867400"/>
            <a:ext cx="18416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err="1">
                <a:solidFill>
                  <a:srgbClr val="008000"/>
                </a:solidFill>
                <a:latin typeface="Arial Black"/>
              </a:rPr>
              <a:t>Astemizolo-</a:t>
            </a:r>
            <a:r>
              <a:rPr lang="it-IT" sz="1200" dirty="0">
                <a:solidFill>
                  <a:srgbClr val="008000"/>
                </a:solidFill>
                <a:latin typeface="Arial Black"/>
              </a:rPr>
              <a:t> Anti H1</a:t>
            </a:r>
          </a:p>
        </p:txBody>
      </p:sp>
      <p:sp>
        <p:nvSpPr>
          <p:cNvPr id="33" name="CasellaDiTesto 32"/>
          <p:cNvSpPr txBox="1"/>
          <p:nvPr/>
        </p:nvSpPr>
        <p:spPr>
          <a:xfrm>
            <a:off x="3505200" y="4267200"/>
            <a:ext cx="11167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err="1">
                <a:solidFill>
                  <a:srgbClr val="FF0000"/>
                </a:solidFill>
                <a:latin typeface="Arial Black"/>
              </a:rPr>
              <a:t>Clemizolo</a:t>
            </a:r>
            <a:endParaRPr lang="it-IT" sz="1200" dirty="0">
              <a:solidFill>
                <a:srgbClr val="FF0000"/>
              </a:solidFill>
              <a:latin typeface="Arial Black"/>
            </a:endParaRPr>
          </a:p>
          <a:p>
            <a:endParaRPr lang="it-IT" sz="1200" dirty="0">
              <a:solidFill>
                <a:srgbClr val="FF0000"/>
              </a:solidFill>
              <a:latin typeface="Arial Black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Black"/>
              </a:rPr>
              <a:t>Ibridazione</a:t>
            </a:r>
          </a:p>
        </p:txBody>
      </p:sp>
    </p:spTree>
    <p:extLst>
      <p:ext uri="{BB962C8B-B14F-4D97-AF65-F5344CB8AC3E}">
        <p14:creationId xmlns:p14="http://schemas.microsoft.com/office/powerpoint/2010/main" val="115355459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azaciclonolo</a:t>
            </a:r>
            <a:endParaRPr lang="it-IT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" y="2038350"/>
            <a:ext cx="8647113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175642" y="3090446"/>
            <a:ext cx="5079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3679348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8532813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terfenadina</a:t>
            </a:r>
            <a:endParaRPr lang="it-IT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40768"/>
            <a:ext cx="8532813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186" b="78473"/>
          <a:stretch/>
        </p:blipFill>
        <p:spPr bwMode="auto">
          <a:xfrm>
            <a:off x="304843" y="4251987"/>
            <a:ext cx="666757" cy="617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51835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485192" y="1124744"/>
            <a:ext cx="8407288" cy="55446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astemizolo</a:t>
            </a:r>
            <a:endParaRPr lang="it-IT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796"/>
          <a:stretch/>
        </p:blipFill>
        <p:spPr bwMode="auto">
          <a:xfrm>
            <a:off x="485192" y="1124744"/>
            <a:ext cx="6770687" cy="1993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4" t="72872" r="30195" b="-674"/>
          <a:stretch/>
        </p:blipFill>
        <p:spPr bwMode="auto">
          <a:xfrm>
            <a:off x="5813784" y="3068960"/>
            <a:ext cx="3078696" cy="1530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" t="37935" r="65102" b="26333"/>
          <a:stretch/>
        </p:blipFill>
        <p:spPr bwMode="auto">
          <a:xfrm>
            <a:off x="6389848" y="1150750"/>
            <a:ext cx="2352260" cy="196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1" t="35903" b="25147"/>
          <a:stretch/>
        </p:blipFill>
        <p:spPr bwMode="auto">
          <a:xfrm>
            <a:off x="485192" y="3012807"/>
            <a:ext cx="5351488" cy="214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0" t="78446" r="74271" b="9010"/>
          <a:stretch/>
        </p:blipFill>
        <p:spPr bwMode="auto">
          <a:xfrm>
            <a:off x="5885792" y="3894695"/>
            <a:ext cx="1026368" cy="690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7" t="72872" b="-674"/>
          <a:stretch/>
        </p:blipFill>
        <p:spPr bwMode="auto">
          <a:xfrm>
            <a:off x="502479" y="5138751"/>
            <a:ext cx="2082843" cy="1530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8" t="22893" r="15792" b="5108"/>
          <a:stretch/>
        </p:blipFill>
        <p:spPr bwMode="auto">
          <a:xfrm>
            <a:off x="2501416" y="4653137"/>
            <a:ext cx="5245136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775832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arrotondato 17"/>
          <p:cNvSpPr/>
          <p:nvPr/>
        </p:nvSpPr>
        <p:spPr>
          <a:xfrm>
            <a:off x="5220072" y="1124744"/>
            <a:ext cx="3816424" cy="561662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55976" y="1052736"/>
            <a:ext cx="5491336" cy="838200"/>
          </a:xfrm>
        </p:spPr>
        <p:txBody>
          <a:bodyPr>
            <a:normAutofit/>
          </a:bodyPr>
          <a:lstStyle/>
          <a:p>
            <a:pPr algn="ctr"/>
            <a:r>
              <a:rPr lang="it-IT" sz="2800" dirty="0"/>
              <a:t>NON CARDIOTOSSICI</a:t>
            </a: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609262"/>
              </p:ext>
            </p:extLst>
          </p:nvPr>
        </p:nvGraphicFramePr>
        <p:xfrm>
          <a:off x="623119" y="2046089"/>
          <a:ext cx="3597275" cy="143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41" name="CS ChemDraw Drawing" r:id="rId3" imgW="2628900" imgH="1041400" progId="">
                  <p:embed/>
                </p:oleObj>
              </mc:Choice>
              <mc:Fallback>
                <p:oleObj name="CS ChemDraw Drawing" r:id="rId3" imgW="2628900" imgH="1041400" progId="">
                  <p:embed/>
                  <p:pic>
                    <p:nvPicPr>
                      <p:cNvPr id="0" name="Picture 2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3119" y="2046089"/>
                        <a:ext cx="3597275" cy="1431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ttangolo 8"/>
          <p:cNvSpPr>
            <a:spLocks noChangeArrowheads="1"/>
          </p:cNvSpPr>
          <p:nvPr/>
        </p:nvSpPr>
        <p:spPr bwMode="auto">
          <a:xfrm>
            <a:off x="1073969" y="3544689"/>
            <a:ext cx="1714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it-IT" sz="2400" b="1">
                <a:solidFill>
                  <a:srgbClr val="800000"/>
                </a:solidFill>
                <a:latin typeface="Calibri" pitchFamily="34" charset="0"/>
                <a:cs typeface="Arial" charset="0"/>
              </a:rPr>
              <a:t>Terfenadina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8220546"/>
              </p:ext>
            </p:extLst>
          </p:nvPr>
        </p:nvGraphicFramePr>
        <p:xfrm>
          <a:off x="467544" y="4310905"/>
          <a:ext cx="3673475" cy="186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42" name="CS ChemDraw Drawing" r:id="rId5" imgW="2692400" imgH="1358900" progId="">
                  <p:embed/>
                </p:oleObj>
              </mc:Choice>
              <mc:Fallback>
                <p:oleObj name="CS ChemDraw Drawing" r:id="rId5" imgW="2692400" imgH="1358900" progId="">
                  <p:embed/>
                  <p:pic>
                    <p:nvPicPr>
                      <p:cNvPr id="0" name="Picture 2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4310905"/>
                        <a:ext cx="3673475" cy="186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ttangolo 13"/>
          <p:cNvSpPr>
            <a:spLocks noChangeArrowheads="1"/>
          </p:cNvSpPr>
          <p:nvPr/>
        </p:nvSpPr>
        <p:spPr bwMode="auto">
          <a:xfrm>
            <a:off x="467544" y="6279405"/>
            <a:ext cx="2714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it-IT" sz="2400" b="1">
                <a:solidFill>
                  <a:srgbClr val="800000"/>
                </a:solidFill>
                <a:latin typeface="Calibri" pitchFamily="34" charset="0"/>
                <a:cs typeface="Arial" charset="0"/>
              </a:rPr>
              <a:t>Astemizolo </a:t>
            </a:r>
          </a:p>
        </p:txBody>
      </p:sp>
      <p:sp>
        <p:nvSpPr>
          <p:cNvPr id="10" name="Freccia a destra 9"/>
          <p:cNvSpPr/>
          <p:nvPr/>
        </p:nvSpPr>
        <p:spPr>
          <a:xfrm>
            <a:off x="4325164" y="2803315"/>
            <a:ext cx="785812" cy="714389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4325169" y="3017639"/>
            <a:ext cx="75247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Cyp3A4</a:t>
            </a:r>
          </a:p>
        </p:txBody>
      </p:sp>
      <p:sp>
        <p:nvSpPr>
          <p:cNvPr id="12" name="Freccia a destra 11"/>
          <p:cNvSpPr/>
          <p:nvPr/>
        </p:nvSpPr>
        <p:spPr>
          <a:xfrm>
            <a:off x="4325164" y="5136399"/>
            <a:ext cx="785812" cy="714389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4325169" y="5350718"/>
            <a:ext cx="75247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Cyp3A4</a:t>
            </a:r>
          </a:p>
        </p:txBody>
      </p:sp>
      <p:sp>
        <p:nvSpPr>
          <p:cNvPr id="14" name="Rettangolo 9"/>
          <p:cNvSpPr>
            <a:spLocks noChangeArrowheads="1"/>
          </p:cNvSpPr>
          <p:nvPr/>
        </p:nvSpPr>
        <p:spPr bwMode="auto">
          <a:xfrm>
            <a:off x="5511032" y="3544689"/>
            <a:ext cx="3282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2400" b="1">
                <a:solidFill>
                  <a:srgbClr val="800000"/>
                </a:solidFill>
                <a:latin typeface="Calibri" pitchFamily="34" charset="0"/>
                <a:cs typeface="Arial" charset="0"/>
              </a:rPr>
              <a:t>Fexofenadina </a:t>
            </a:r>
            <a:r>
              <a:rPr lang="it-IT" sz="2400">
                <a:solidFill>
                  <a:srgbClr val="800000"/>
                </a:solidFill>
                <a:latin typeface="Calibri" pitchFamily="34" charset="0"/>
                <a:cs typeface="Arial" charset="0"/>
              </a:rPr>
              <a:t>(</a:t>
            </a:r>
            <a:r>
              <a:rPr lang="it-IT" sz="2400" i="1">
                <a:solidFill>
                  <a:srgbClr val="800000"/>
                </a:solidFill>
                <a:latin typeface="Calibri" pitchFamily="34" charset="0"/>
                <a:cs typeface="Arial" charset="0"/>
              </a:rPr>
              <a:t>Allegra</a:t>
            </a:r>
            <a:r>
              <a:rPr lang="it-IT" sz="2400" i="1">
                <a:solidFill>
                  <a:srgbClr val="800000"/>
                </a:solidFill>
                <a:latin typeface="Calibri" pitchFamily="34" charset="0"/>
                <a:cs typeface="Arial" charset="0"/>
                <a:sym typeface="Symbol" pitchFamily="18" charset="2"/>
              </a:rPr>
              <a:t></a:t>
            </a:r>
            <a:r>
              <a:rPr lang="it-IT" sz="2400">
                <a:solidFill>
                  <a:srgbClr val="800000"/>
                </a:solidFill>
                <a:latin typeface="Calibri" pitchFamily="34" charset="0"/>
                <a:cs typeface="Arial" charset="0"/>
              </a:rPr>
              <a:t>)</a:t>
            </a:r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6068244" y="6279405"/>
            <a:ext cx="20335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2400" b="1">
                <a:solidFill>
                  <a:srgbClr val="800000"/>
                </a:solidFill>
                <a:latin typeface="Calibri" pitchFamily="34" charset="0"/>
                <a:cs typeface="Arial" charset="0"/>
              </a:rPr>
              <a:t>Norastemizolo</a:t>
            </a:r>
          </a:p>
        </p:txBody>
      </p:sp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4820876"/>
              </p:ext>
            </p:extLst>
          </p:nvPr>
        </p:nvGraphicFramePr>
        <p:xfrm>
          <a:off x="5253857" y="1792089"/>
          <a:ext cx="3797300" cy="145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43" name="CS ChemDraw Drawing" r:id="rId7" imgW="2768600" imgH="1066800" progId="">
                  <p:embed/>
                </p:oleObj>
              </mc:Choice>
              <mc:Fallback>
                <p:oleObj name="CS ChemDraw Drawing" r:id="rId7" imgW="2768600" imgH="1066800" progId="">
                  <p:embed/>
                  <p:pic>
                    <p:nvPicPr>
                      <p:cNvPr id="0" name="Picture 2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3857" y="1792089"/>
                        <a:ext cx="3797300" cy="1454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4651326"/>
              </p:ext>
            </p:extLst>
          </p:nvPr>
        </p:nvGraphicFramePr>
        <p:xfrm>
          <a:off x="6107932" y="4564905"/>
          <a:ext cx="2090737" cy="167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44" name="CS ChemDraw Drawing" r:id="rId9" imgW="1536700" imgH="1231900" progId="">
                  <p:embed/>
                </p:oleObj>
              </mc:Choice>
              <mc:Fallback>
                <p:oleObj name="CS ChemDraw Drawing" r:id="rId9" imgW="1536700" imgH="1231900" progId="">
                  <p:embed/>
                  <p:pic>
                    <p:nvPicPr>
                      <p:cNvPr id="0" name="Picture 2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7932" y="4564905"/>
                        <a:ext cx="2090737" cy="167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itolo 1"/>
          <p:cNvSpPr txBox="1">
            <a:spLocks/>
          </p:cNvSpPr>
          <p:nvPr/>
        </p:nvSpPr>
        <p:spPr>
          <a:xfrm>
            <a:off x="304800" y="188640"/>
            <a:ext cx="8686800" cy="838200"/>
          </a:xfrm>
          <a:prstGeom prst="rect">
            <a:avLst/>
          </a:prstGeom>
        </p:spPr>
        <p:txBody>
          <a:bodyPr vert="horz" anchor="ctr"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1200" cap="all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METABOLISMO TERFENADINA E  </a:t>
            </a:r>
            <a:r>
              <a:rPr kumimoji="0" lang="it-IT" sz="3600" b="0" i="0" u="none" strike="noStrike" kern="1200" cap="all" spc="0" normalizeH="0" baseline="0" noProof="0" dirty="0" err="1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astemizolo</a:t>
            </a:r>
            <a:endParaRPr kumimoji="0" lang="it-IT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0906854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arrotondato 11"/>
          <p:cNvSpPr/>
          <p:nvPr/>
        </p:nvSpPr>
        <p:spPr>
          <a:xfrm>
            <a:off x="71438" y="714375"/>
            <a:ext cx="8929687" cy="503238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/>
        </p:nvGraphicFramePr>
        <p:xfrm>
          <a:off x="214313" y="1500188"/>
          <a:ext cx="2976562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86" name="CS ChemDraw Drawing" r:id="rId3" imgW="2387600" imgH="1016000" progId="">
                  <p:embed/>
                </p:oleObj>
              </mc:Choice>
              <mc:Fallback>
                <p:oleObj name="CS ChemDraw Drawing" r:id="rId3" imgW="2387600" imgH="1016000" progId="">
                  <p:embed/>
                  <p:pic>
                    <p:nvPicPr>
                      <p:cNvPr id="0" name="Picture 1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3" y="1500188"/>
                        <a:ext cx="2976562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/>
        </p:nvGraphicFramePr>
        <p:xfrm>
          <a:off x="5381625" y="1500188"/>
          <a:ext cx="2976563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87" name="CS ChemDraw Drawing" r:id="rId5" imgW="2387600" imgH="1016000" progId="">
                  <p:embed/>
                </p:oleObj>
              </mc:Choice>
              <mc:Fallback>
                <p:oleObj name="CS ChemDraw Drawing" r:id="rId5" imgW="2387600" imgH="1016000" progId="">
                  <p:embed/>
                  <p:pic>
                    <p:nvPicPr>
                      <p:cNvPr id="0" name="Picture 1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1625" y="1500188"/>
                        <a:ext cx="2976563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ttangolo 6"/>
          <p:cNvSpPr>
            <a:spLocks noChangeArrowheads="1"/>
          </p:cNvSpPr>
          <p:nvPr/>
        </p:nvSpPr>
        <p:spPr bwMode="auto">
          <a:xfrm>
            <a:off x="5429250" y="3000375"/>
            <a:ext cx="2857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Levocetirizina 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(Xyzal)</a:t>
            </a:r>
            <a:endParaRPr lang="it-IT" sz="2000" b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16" name="Rettangolo 7"/>
          <p:cNvSpPr>
            <a:spLocks noChangeArrowheads="1"/>
          </p:cNvSpPr>
          <p:nvPr/>
        </p:nvSpPr>
        <p:spPr bwMode="auto">
          <a:xfrm>
            <a:off x="285750" y="3028950"/>
            <a:ext cx="2571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Cetirizina 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(Zyrtec)</a:t>
            </a:r>
          </a:p>
        </p:txBody>
      </p:sp>
      <p:sp>
        <p:nvSpPr>
          <p:cNvPr id="17" name="Rettangolo 10"/>
          <p:cNvSpPr>
            <a:spLocks noChangeArrowheads="1"/>
          </p:cNvSpPr>
          <p:nvPr/>
        </p:nvSpPr>
        <p:spPr bwMode="auto">
          <a:xfrm>
            <a:off x="71438" y="708025"/>
            <a:ext cx="8858250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t-IT" sz="20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Non hanno affinità per i canali del potassio codificati da </a:t>
            </a:r>
            <a:r>
              <a:rPr lang="it-IT" sz="2000" b="1">
                <a:solidFill>
                  <a:schemeClr val="bg1"/>
                </a:solidFill>
                <a:latin typeface="Calibri" charset="0"/>
              </a:rPr>
              <a:t>hERG (</a:t>
            </a:r>
            <a:r>
              <a:rPr lang="it-IT" sz="20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non cardiotossici)  </a:t>
            </a:r>
          </a:p>
        </p:txBody>
      </p:sp>
      <p:sp>
        <p:nvSpPr>
          <p:cNvPr id="19" name="CasellaDiTesto 13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di III generazione</a:t>
            </a:r>
          </a:p>
        </p:txBody>
      </p:sp>
      <p:sp>
        <p:nvSpPr>
          <p:cNvPr id="20" name="Freccia a destra 14"/>
          <p:cNvSpPr>
            <a:spLocks noChangeArrowheads="1"/>
          </p:cNvSpPr>
          <p:nvPr/>
        </p:nvSpPr>
        <p:spPr bwMode="auto">
          <a:xfrm>
            <a:off x="3357563" y="2357438"/>
            <a:ext cx="1285875" cy="5715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98ACCE"/>
              </a:gs>
              <a:gs pos="50000">
                <a:srgbClr val="C1CCDF"/>
              </a:gs>
              <a:gs pos="100000">
                <a:srgbClr val="E1E6EF"/>
              </a:gs>
            </a:gsLst>
            <a:lin ang="54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21" name="Rettangolo 7"/>
          <p:cNvSpPr>
            <a:spLocks noChangeArrowheads="1"/>
          </p:cNvSpPr>
          <p:nvPr/>
        </p:nvSpPr>
        <p:spPr bwMode="auto">
          <a:xfrm>
            <a:off x="3143250" y="1714500"/>
            <a:ext cx="1714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Giustificato il </a:t>
            </a:r>
            <a:r>
              <a:rPr lang="it-IT" sz="2000" b="1" i="1" dirty="0" err="1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chiral</a:t>
            </a:r>
            <a:r>
              <a:rPr lang="it-IT" sz="2000" b="1" i="1" dirty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it-IT" sz="2000" b="1" i="1" dirty="0" err="1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swich</a:t>
            </a:r>
            <a:endParaRPr lang="it-IT" sz="2000" b="1" i="1" dirty="0">
              <a:solidFill>
                <a:schemeClr val="accent1">
                  <a:lumMod val="50000"/>
                </a:schemeClr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22" name="Rettangolo 16"/>
          <p:cNvSpPr>
            <a:spLocks noChangeArrowheads="1"/>
          </p:cNvSpPr>
          <p:nvPr/>
        </p:nvSpPr>
        <p:spPr bwMode="auto">
          <a:xfrm>
            <a:off x="357188" y="3813175"/>
            <a:ext cx="8358187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55600" indent="-355600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Strutturalmente correlato agli antistaminici di I generazione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piperazinici</a:t>
            </a:r>
            <a:endParaRPr lang="it-IT" b="1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  <a:p>
            <a:pPr marL="355600" indent="-355600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Composto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zwitterionico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: non passa agevolmente la BEE;</a:t>
            </a:r>
          </a:p>
          <a:p>
            <a:pPr marL="355600" indent="-355600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Eutomero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: (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R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)-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cetirizina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,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levocetirizina</a:t>
            </a:r>
            <a:endParaRPr lang="it-IT" b="1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  <a:p>
            <a:pPr marL="355600" indent="-355600">
              <a:lnSpc>
                <a:spcPts val="2800"/>
              </a:lnSpc>
              <a:buFont typeface="Arial" charset="0"/>
              <a:buChar char="•"/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ER = 30</a:t>
            </a:r>
          </a:p>
          <a:p>
            <a:pPr marL="355600" indent="-355600">
              <a:lnSpc>
                <a:spcPts val="2800"/>
              </a:lnSpc>
              <a:buFont typeface="Arial" charset="0"/>
              <a:buChar char="•"/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Non si ha inversione di configurazione in vivo</a:t>
            </a:r>
          </a:p>
          <a:p>
            <a:pPr marL="355600" indent="-355600">
              <a:lnSpc>
                <a:spcPts val="2800"/>
              </a:lnSpc>
              <a:buFont typeface="Arial" charset="0"/>
              <a:buChar char="•"/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Migliori proprietà farmacocinetiche dell’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eutomero</a:t>
            </a:r>
            <a:endParaRPr lang="it-IT" b="1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  <a:p>
            <a:pPr marL="355600" indent="-355600">
              <a:lnSpc>
                <a:spcPts val="2800"/>
              </a:lnSpc>
              <a:buFont typeface="Arial" charset="0"/>
              <a:buChar char="•"/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L’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eutomero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 non presenta effetti collaterali maggiori rispetto al racemo</a:t>
            </a:r>
          </a:p>
        </p:txBody>
      </p:sp>
    </p:spTree>
    <p:extLst>
      <p:ext uri="{BB962C8B-B14F-4D97-AF65-F5344CB8AC3E}">
        <p14:creationId xmlns:p14="http://schemas.microsoft.com/office/powerpoint/2010/main" val="463306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Object 4"/>
          <p:cNvGraphicFramePr>
            <a:graphicFrameLocks noChangeAspect="1"/>
          </p:cNvGraphicFramePr>
          <p:nvPr/>
        </p:nvGraphicFramePr>
        <p:xfrm>
          <a:off x="5072063" y="1571625"/>
          <a:ext cx="2133600" cy="180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06" name="CS ChemDraw Drawing" r:id="rId3" imgW="1371600" imgH="1168400" progId="">
                  <p:embed/>
                </p:oleObj>
              </mc:Choice>
              <mc:Fallback>
                <p:oleObj name="CS ChemDraw Drawing" r:id="rId3" imgW="1371600" imgH="1168400" progId="">
                  <p:embed/>
                  <p:pic>
                    <p:nvPicPr>
                      <p:cNvPr id="0" name="Picture 1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2063" y="1571625"/>
                        <a:ext cx="2133600" cy="180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/>
        </p:nvGraphicFramePr>
        <p:xfrm>
          <a:off x="855663" y="1712913"/>
          <a:ext cx="2130425" cy="193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07" name="CS ChemDraw Drawing" r:id="rId5" imgW="1371600" imgH="1244600" progId="">
                  <p:embed/>
                </p:oleObj>
              </mc:Choice>
              <mc:Fallback>
                <p:oleObj name="CS ChemDraw Drawing" r:id="rId5" imgW="1371600" imgH="1244600" progId="">
                  <p:embed/>
                  <p:pic>
                    <p:nvPicPr>
                      <p:cNvPr id="0" name="Picture 1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5663" y="1712913"/>
                        <a:ext cx="2130425" cy="193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ttangolo 10"/>
          <p:cNvSpPr>
            <a:spLocks noChangeArrowheads="1"/>
          </p:cNvSpPr>
          <p:nvPr/>
        </p:nvSpPr>
        <p:spPr bwMode="auto">
          <a:xfrm>
            <a:off x="857250" y="3786188"/>
            <a:ext cx="2946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Loratadina 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(Clarytin)</a:t>
            </a:r>
            <a:endParaRPr lang="it-IT" sz="2000" b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21" name="Rettangolo 11"/>
          <p:cNvSpPr>
            <a:spLocks noChangeArrowheads="1"/>
          </p:cNvSpPr>
          <p:nvPr/>
        </p:nvSpPr>
        <p:spPr bwMode="auto">
          <a:xfrm>
            <a:off x="5286375" y="3786188"/>
            <a:ext cx="3714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Desloratadina 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(Clarinex, Aerius)</a:t>
            </a:r>
            <a:endParaRPr lang="it-IT" sz="2000" b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23" name="CasellaDiTesto 13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di III generazione</a:t>
            </a:r>
          </a:p>
        </p:txBody>
      </p:sp>
      <p:sp>
        <p:nvSpPr>
          <p:cNvPr id="24" name="Rettangolo 15"/>
          <p:cNvSpPr>
            <a:spLocks noChangeArrowheads="1"/>
          </p:cNvSpPr>
          <p:nvPr/>
        </p:nvSpPr>
        <p:spPr bwMode="auto">
          <a:xfrm>
            <a:off x="357188" y="4605338"/>
            <a:ext cx="83581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55600" indent="-355600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Strutturalmente correlate agli antistaminici di I generazione triciclici</a:t>
            </a:r>
          </a:p>
          <a:p>
            <a:pPr marL="355600" indent="-355600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Efficaci in tutte le patologie di tipo allergico</a:t>
            </a:r>
          </a:p>
          <a:p>
            <a:pPr marL="355600" indent="-355600">
              <a:lnSpc>
                <a:spcPts val="2800"/>
              </a:lnSpc>
              <a:spcBef>
                <a:spcPts val="600"/>
              </a:spcBef>
              <a:buSzPct val="80000"/>
              <a:buFontTx/>
              <a:buBlip>
                <a:blip r:embed="rId7"/>
              </a:buBlip>
            </a:pPr>
            <a:r>
              <a:rPr lang="it-IT" sz="2000" b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Molto sicure (utilizzate anche in pediatria)</a:t>
            </a:r>
          </a:p>
        </p:txBody>
      </p:sp>
      <p:sp>
        <p:nvSpPr>
          <p:cNvPr id="25" name="Freccia a destra 16"/>
          <p:cNvSpPr/>
          <p:nvPr/>
        </p:nvSpPr>
        <p:spPr>
          <a:xfrm>
            <a:off x="3857620" y="2000231"/>
            <a:ext cx="1000126" cy="1071579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6" name="CasellaDiTesto 25"/>
          <p:cNvSpPr txBox="1"/>
          <p:nvPr/>
        </p:nvSpPr>
        <p:spPr>
          <a:xfrm>
            <a:off x="3857625" y="2286000"/>
            <a:ext cx="8318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CYP3A4</a:t>
            </a:r>
          </a:p>
          <a:p>
            <a:pPr>
              <a:defRPr/>
            </a:pPr>
            <a:r>
              <a:rPr 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CYP2D9</a:t>
            </a:r>
          </a:p>
        </p:txBody>
      </p:sp>
      <p:sp>
        <p:nvSpPr>
          <p:cNvPr id="27" name="Rettangolo arrotondato 26"/>
          <p:cNvSpPr/>
          <p:nvPr/>
        </p:nvSpPr>
        <p:spPr>
          <a:xfrm>
            <a:off x="71438" y="714375"/>
            <a:ext cx="8929687" cy="503238"/>
          </a:xfrm>
          <a:prstGeom prst="roundRect">
            <a:avLst/>
          </a:prstGeom>
          <a:gradFill flip="none" rotWithShape="1">
            <a:gsLst>
              <a:gs pos="0">
                <a:srgbClr val="800000">
                  <a:shade val="30000"/>
                  <a:satMod val="115000"/>
                </a:srgbClr>
              </a:gs>
              <a:gs pos="50000">
                <a:srgbClr val="800000">
                  <a:shade val="67500"/>
                  <a:satMod val="115000"/>
                </a:srgbClr>
              </a:gs>
              <a:gs pos="100000">
                <a:srgbClr val="8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8" name="Rettangolo 18"/>
          <p:cNvSpPr>
            <a:spLocks noChangeArrowheads="1"/>
          </p:cNvSpPr>
          <p:nvPr/>
        </p:nvSpPr>
        <p:spPr bwMode="auto">
          <a:xfrm>
            <a:off x="71438" y="708025"/>
            <a:ext cx="8858250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t-IT" sz="20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Non hanno affinità per i canali del potassio codificati da </a:t>
            </a:r>
            <a:r>
              <a:rPr lang="it-IT" sz="2000" b="1">
                <a:solidFill>
                  <a:schemeClr val="bg1"/>
                </a:solidFill>
                <a:latin typeface="Calibri" charset="0"/>
              </a:rPr>
              <a:t>hERG (</a:t>
            </a:r>
            <a:r>
              <a:rPr lang="it-IT" sz="2000" b="1">
                <a:solidFill>
                  <a:schemeClr val="bg1"/>
                </a:solidFill>
                <a:latin typeface="Calibri" charset="0"/>
                <a:ea typeface="Arial" charset="0"/>
                <a:cs typeface="Arial" charset="0"/>
              </a:rPr>
              <a:t>non cardiotossici)  </a:t>
            </a:r>
          </a:p>
        </p:txBody>
      </p:sp>
    </p:spTree>
    <p:extLst>
      <p:ext uri="{BB962C8B-B14F-4D97-AF65-F5344CB8AC3E}">
        <p14:creationId xmlns:p14="http://schemas.microsoft.com/office/powerpoint/2010/main" val="49230649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563" y="857250"/>
            <a:ext cx="3746500" cy="32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tangolo 9"/>
          <p:cNvSpPr>
            <a:spLocks noChangeArrowheads="1"/>
          </p:cNvSpPr>
          <p:nvPr/>
        </p:nvSpPr>
        <p:spPr bwMode="auto">
          <a:xfrm>
            <a:off x="1285875" y="6000750"/>
            <a:ext cx="12255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Mepiramina</a:t>
            </a: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1077913" y="4664075"/>
          <a:ext cx="1831975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496" name="CS ChemDraw Drawing" r:id="rId5" imgW="1600200" imgH="1041400" progId="">
                  <p:embed/>
                </p:oleObj>
              </mc:Choice>
              <mc:Fallback>
                <p:oleObj name="CS ChemDraw Drawing" r:id="rId5" imgW="1600200" imgH="1041400" progId="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7913" y="4664075"/>
                        <a:ext cx="1831975" cy="1177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928688"/>
            <a:ext cx="385762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Object 3"/>
          <p:cNvGraphicFramePr>
            <a:graphicFrameLocks noChangeAspect="1"/>
          </p:cNvGraphicFramePr>
          <p:nvPr/>
        </p:nvGraphicFramePr>
        <p:xfrm>
          <a:off x="5500688" y="4572000"/>
          <a:ext cx="2976562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497" name="CS ChemDraw Drawing" r:id="rId8" imgW="2387600" imgH="1016000" progId="">
                  <p:embed/>
                </p:oleObj>
              </mc:Choice>
              <mc:Fallback>
                <p:oleObj name="CS ChemDraw Drawing" r:id="rId8" imgW="2387600" imgH="1016000" progId="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0688" y="4572000"/>
                        <a:ext cx="2976562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ttangolo 6"/>
          <p:cNvSpPr>
            <a:spLocks noChangeArrowheads="1"/>
          </p:cNvSpPr>
          <p:nvPr/>
        </p:nvSpPr>
        <p:spPr bwMode="auto">
          <a:xfrm>
            <a:off x="5715000" y="6000750"/>
            <a:ext cx="28575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Levocetirizina</a:t>
            </a:r>
          </a:p>
        </p:txBody>
      </p:sp>
      <p:sp>
        <p:nvSpPr>
          <p:cNvPr id="11" name="CasellaDiTesto 11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1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caratteristiche di binding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3643313" y="6519863"/>
            <a:ext cx="1676400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i="1" dirty="0">
                <a:latin typeface="+mn-lt"/>
              </a:rPr>
              <a:t>J </a:t>
            </a:r>
            <a:r>
              <a:rPr lang="it-IT" sz="1600" i="1" dirty="0" err="1">
                <a:latin typeface="+mn-lt"/>
              </a:rPr>
              <a:t>Mol</a:t>
            </a:r>
            <a:r>
              <a:rPr lang="it-IT" sz="1600" i="1" dirty="0">
                <a:latin typeface="+mn-lt"/>
              </a:rPr>
              <a:t> </a:t>
            </a:r>
            <a:r>
              <a:rPr lang="it-IT" sz="1600" i="1" dirty="0" err="1">
                <a:latin typeface="+mn-lt"/>
              </a:rPr>
              <a:t>Model</a:t>
            </a:r>
            <a:r>
              <a:rPr lang="it-IT" sz="1600" i="1" dirty="0">
                <a:latin typeface="+mn-lt"/>
              </a:rPr>
              <a:t> </a:t>
            </a:r>
            <a:r>
              <a:rPr lang="it-IT" sz="1600" b="1" dirty="0">
                <a:latin typeface="+mn-lt"/>
              </a:rPr>
              <a:t>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Recettore h</a:t>
            </a:r>
            <a:r>
              <a:rPr lang="it-IT" baseline="-25000" dirty="0"/>
              <a:t>3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it-IT" dirty="0"/>
              <a:t>Prevalente collocazione presinaptica</a:t>
            </a:r>
          </a:p>
          <a:p>
            <a:pPr algn="just"/>
            <a:r>
              <a:rPr lang="it-IT" dirty="0"/>
              <a:t>SNC: gangli   della   base,   ippocampo,   </a:t>
            </a:r>
            <a:r>
              <a:rPr lang="it-IT" dirty="0" err="1"/>
              <a:t>areecorticali</a:t>
            </a:r>
            <a:r>
              <a:rPr lang="it-IT" dirty="0"/>
              <a:t>,   cioè   le   zone   che   controllano   la (</a:t>
            </a:r>
            <a:r>
              <a:rPr lang="it-IT" dirty="0" err="1"/>
              <a:t>pato</a:t>
            </a:r>
            <a:r>
              <a:rPr lang="it-IT" dirty="0"/>
              <a:t>)fisiologia dei processi cognitivi.</a:t>
            </a:r>
          </a:p>
          <a:p>
            <a:pPr algn="just"/>
            <a:r>
              <a:rPr lang="it-IT" dirty="0"/>
              <a:t>Periferia: tratto  gastrointestinale,  vie  aeree, sistema cardiovascolare</a:t>
            </a:r>
          </a:p>
          <a:p>
            <a:pPr algn="just"/>
            <a:r>
              <a:rPr lang="it-IT" dirty="0"/>
              <a:t>E' un autorecettore presinaptico che inibisce la sintesi ed il rilascio di istamina. Agisce anche da </a:t>
            </a:r>
            <a:r>
              <a:rPr lang="it-IT" dirty="0" err="1"/>
              <a:t>eterorecettore</a:t>
            </a:r>
            <a:r>
              <a:rPr lang="it-IT" dirty="0"/>
              <a:t> modulando il rilascio di </a:t>
            </a:r>
            <a:r>
              <a:rPr lang="it-IT" dirty="0" err="1"/>
              <a:t>ACh</a:t>
            </a:r>
            <a:r>
              <a:rPr lang="it-IT" dirty="0"/>
              <a:t>, NA, DA, 5-HT.</a:t>
            </a:r>
          </a:p>
          <a:p>
            <a:pPr marL="0" indent="0" algn="just">
              <a:buNone/>
            </a:pPr>
            <a:r>
              <a:rPr lang="it-IT" dirty="0"/>
              <a:t>Applicazioni terapeutiche (potenziali)</a:t>
            </a:r>
          </a:p>
          <a:p>
            <a:pPr algn="just"/>
            <a:r>
              <a:rPr lang="it-IT" dirty="0"/>
              <a:t>Agonisti: ansiolitico, contro l'insonnia</a:t>
            </a:r>
          </a:p>
          <a:p>
            <a:pPr algn="just"/>
            <a:r>
              <a:rPr lang="it-IT" dirty="0"/>
              <a:t>Antagonisti: morbo di Alzheimer</a:t>
            </a:r>
            <a:r>
              <a:rPr lang="it-IT"/>
              <a:t>, narcolessia</a:t>
            </a:r>
            <a:r>
              <a:rPr lang="it-IT" dirty="0"/>
              <a:t>, obesità, epilessia, schizofrenia. Riniti allergiche (duali antiH</a:t>
            </a:r>
            <a:r>
              <a:rPr lang="it-IT" baseline="-25000" dirty="0"/>
              <a:t>1</a:t>
            </a:r>
            <a:r>
              <a:rPr lang="it-IT" dirty="0"/>
              <a:t>-H</a:t>
            </a:r>
            <a:r>
              <a:rPr lang="it-IT" baseline="-25000" dirty="0"/>
              <a:t>3</a:t>
            </a:r>
            <a:r>
              <a:rPr lang="it-IT" dirty="0"/>
              <a:t>)</a:t>
            </a:r>
          </a:p>
          <a:p>
            <a:pPr algn="just"/>
            <a:endParaRPr lang="it-IT" dirty="0"/>
          </a:p>
          <a:p>
            <a:pPr algn="just"/>
            <a:endParaRPr lang="it-IT" dirty="0"/>
          </a:p>
          <a:p>
            <a:pPr algn="just"/>
            <a:endParaRPr lang="it-IT" dirty="0"/>
          </a:p>
          <a:p>
            <a:pPr algn="just"/>
            <a:endParaRPr lang="it-IT" dirty="0"/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521412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Agonisti H</a:t>
            </a:r>
            <a:r>
              <a:rPr lang="it-IT" baseline="-25000" dirty="0"/>
              <a:t>3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sz="2800" dirty="0"/>
              <a:t>Analoghi dell’istamina: </a:t>
            </a:r>
            <a:r>
              <a:rPr lang="it-IT" sz="2800" dirty="0" err="1"/>
              <a:t>metil</a:t>
            </a:r>
            <a:r>
              <a:rPr lang="it-IT" sz="2800" dirty="0"/>
              <a:t>-istamine</a:t>
            </a:r>
          </a:p>
          <a:p>
            <a:pPr algn="just"/>
            <a:endParaRPr lang="it-IT" sz="2800" dirty="0"/>
          </a:p>
          <a:p>
            <a:pPr algn="just"/>
            <a:endParaRPr lang="it-IT" sz="2800" dirty="0"/>
          </a:p>
          <a:p>
            <a:pPr algn="just"/>
            <a:endParaRPr lang="it-IT" sz="2800" dirty="0"/>
          </a:p>
          <a:p>
            <a:pPr algn="just"/>
            <a:endParaRPr lang="it-IT" sz="2800" dirty="0"/>
          </a:p>
          <a:p>
            <a:pPr algn="just"/>
            <a:r>
              <a:rPr lang="it-IT" sz="2800" dirty="0"/>
              <a:t>La metilazione della catena laterale è favorevole per l’attività  H</a:t>
            </a:r>
            <a:r>
              <a:rPr lang="it-IT" sz="2800" baseline="-25000" dirty="0"/>
              <a:t>3</a:t>
            </a:r>
          </a:p>
          <a:p>
            <a:pPr algn="just"/>
            <a:r>
              <a:rPr lang="it-IT" sz="2800" dirty="0"/>
              <a:t>L’interazione è </a:t>
            </a:r>
            <a:r>
              <a:rPr lang="it-IT" sz="2800" dirty="0" err="1"/>
              <a:t>stereoselettiva</a:t>
            </a:r>
            <a:r>
              <a:rPr lang="it-IT" sz="2800" dirty="0"/>
              <a:t>:  massima potenza per  (R)α-</a:t>
            </a:r>
            <a:r>
              <a:rPr lang="it-IT" sz="2800" dirty="0" err="1"/>
              <a:t>metilistamina</a:t>
            </a:r>
            <a:endParaRPr lang="it-IT" sz="2800" dirty="0"/>
          </a:p>
          <a:p>
            <a:pPr marL="0" indent="0" algn="just">
              <a:buNone/>
            </a:pPr>
            <a:endParaRPr lang="it-IT" dirty="0"/>
          </a:p>
        </p:txBody>
      </p:sp>
      <p:sp>
        <p:nvSpPr>
          <p:cNvPr id="4" name="Ovale 3"/>
          <p:cNvSpPr/>
          <p:nvPr/>
        </p:nvSpPr>
        <p:spPr>
          <a:xfrm>
            <a:off x="1143000" y="2939440"/>
            <a:ext cx="990599" cy="946760"/>
          </a:xfrm>
          <a:prstGeom prst="ellipse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493654"/>
              </p:ext>
            </p:extLst>
          </p:nvPr>
        </p:nvGraphicFramePr>
        <p:xfrm>
          <a:off x="2891730" y="2159868"/>
          <a:ext cx="6000750" cy="175577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742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8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0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01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20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it-IT" sz="1200" b="1" dirty="0"/>
                    </a:p>
                  </a:txBody>
                  <a:tcPr marL="91439" marR="91439" marT="45703" marB="45703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200" b="1" baseline="0" dirty="0"/>
                        <a:t>Attività agonista</a:t>
                      </a:r>
                    </a:p>
                  </a:txBody>
                  <a:tcPr marL="91439" marR="91439" marT="45703" marB="45703" anchor="b"/>
                </a:tc>
                <a:tc hMerge="1">
                  <a:txBody>
                    <a:bodyPr/>
                    <a:lstStyle/>
                    <a:p>
                      <a:pPr algn="ctr"/>
                      <a:endParaRPr lang="it-IT" sz="18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it-IT" sz="1200" b="1" baseline="0" dirty="0"/>
                    </a:p>
                  </a:txBody>
                  <a:tcPr marL="91439" marR="91439" marT="45703" marB="45703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1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200" b="1" dirty="0"/>
                        <a:t>Composto</a:t>
                      </a:r>
                    </a:p>
                  </a:txBody>
                  <a:tcPr marL="91439" marR="91439" marT="45703" marB="45703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200" b="1" baseline="0" dirty="0"/>
                        <a:t> Recettore H</a:t>
                      </a:r>
                      <a:r>
                        <a:rPr lang="it-IT" sz="1200" b="1" baseline="-25000" dirty="0"/>
                        <a:t>1</a:t>
                      </a:r>
                    </a:p>
                  </a:txBody>
                  <a:tcPr marL="91439" marR="91439" marT="45703" marB="4570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baseline="0" dirty="0"/>
                        <a:t>Recettore H</a:t>
                      </a:r>
                      <a:r>
                        <a:rPr lang="it-IT" sz="1200" b="1" baseline="-25000" dirty="0"/>
                        <a:t>2</a:t>
                      </a:r>
                      <a:endParaRPr lang="it-IT" sz="1200" b="1" baseline="0" dirty="0"/>
                    </a:p>
                  </a:txBody>
                  <a:tcPr marL="91439" marR="91439" marT="45703" marB="45703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baseline="0" dirty="0"/>
                        <a:t>Recettore H</a:t>
                      </a:r>
                      <a:r>
                        <a:rPr lang="it-IT" sz="1200" b="1" baseline="-25000" dirty="0"/>
                        <a:t>3</a:t>
                      </a:r>
                      <a:endParaRPr lang="it-IT" sz="1200" b="1" baseline="0" dirty="0"/>
                    </a:p>
                  </a:txBody>
                  <a:tcPr marL="91439" marR="91439" marT="45703" marB="45703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1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200" b="1" dirty="0"/>
                        <a:t>Istamina</a:t>
                      </a:r>
                    </a:p>
                  </a:txBody>
                  <a:tcPr marL="91439" marR="91439" marT="45703" marB="45703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dirty="0"/>
                        <a:t>100</a:t>
                      </a:r>
                      <a:endParaRPr lang="it-IT" sz="1200" b="1" baseline="0" dirty="0"/>
                    </a:p>
                  </a:txBody>
                  <a:tcPr marL="91439" marR="91439" marT="45703" marB="45703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200" b="1" dirty="0"/>
                        <a:t>100</a:t>
                      </a:r>
                      <a:endParaRPr lang="it-IT" sz="1200" b="1" baseline="0" dirty="0"/>
                    </a:p>
                  </a:txBody>
                  <a:tcPr marL="91439" marR="91439" marT="45703" marB="45703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200" b="1" baseline="0" dirty="0"/>
                        <a:t>100</a:t>
                      </a:r>
                    </a:p>
                  </a:txBody>
                  <a:tcPr marL="91439" marR="91439" marT="45703" marB="45703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821">
                <a:tc>
                  <a:txBody>
                    <a:bodyPr/>
                    <a:lstStyle/>
                    <a:p>
                      <a:r>
                        <a:rPr lang="it-IT" sz="1200" b="1" dirty="0">
                          <a:sym typeface="Symbol"/>
                        </a:rPr>
                        <a:t> (+) S  -CH</a:t>
                      </a:r>
                      <a:r>
                        <a:rPr lang="it-IT" sz="1200" b="1" baseline="-25000" dirty="0">
                          <a:sym typeface="Symbol"/>
                        </a:rPr>
                        <a:t>3</a:t>
                      </a:r>
                      <a:endParaRPr lang="it-IT" sz="1200" b="1" baseline="-25000" dirty="0"/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b="1" dirty="0">
                          <a:sym typeface="Symbol"/>
                        </a:rPr>
                        <a:t>0.49</a:t>
                      </a:r>
                      <a:endParaRPr lang="it-IT" sz="1200" b="1" dirty="0"/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b="1" dirty="0"/>
                        <a:t>1.7</a:t>
                      </a:r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b="1" dirty="0"/>
                        <a:t>13</a:t>
                      </a:r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8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dirty="0">
                          <a:solidFill>
                            <a:srgbClr val="800000"/>
                          </a:solidFill>
                          <a:sym typeface="Symbol"/>
                        </a:rPr>
                        <a:t> (-) R -CH</a:t>
                      </a:r>
                      <a:r>
                        <a:rPr lang="it-IT" sz="1200" b="1" baseline="-25000" dirty="0">
                          <a:solidFill>
                            <a:srgbClr val="800000"/>
                          </a:solidFill>
                          <a:sym typeface="Symbol"/>
                        </a:rPr>
                        <a:t>3</a:t>
                      </a:r>
                      <a:endParaRPr lang="it-IT" sz="1200" b="1" baseline="-25000" dirty="0">
                        <a:solidFill>
                          <a:srgbClr val="800000"/>
                        </a:solidFill>
                      </a:endParaRPr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b="1" dirty="0">
                          <a:solidFill>
                            <a:srgbClr val="800000"/>
                          </a:solidFill>
                        </a:rPr>
                        <a:t>0.49</a:t>
                      </a:r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b="1" dirty="0">
                          <a:solidFill>
                            <a:srgbClr val="800000"/>
                          </a:solidFill>
                        </a:rPr>
                        <a:t>1.0</a:t>
                      </a:r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b="1" dirty="0">
                          <a:solidFill>
                            <a:srgbClr val="800000"/>
                          </a:solidFill>
                        </a:rPr>
                        <a:t>1550</a:t>
                      </a:r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8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dirty="0">
                          <a:sym typeface="Symbol"/>
                        </a:rPr>
                        <a:t> -CH</a:t>
                      </a:r>
                      <a:r>
                        <a:rPr lang="it-IT" sz="1200" b="1" baseline="-25000" dirty="0">
                          <a:sym typeface="Symbol"/>
                        </a:rPr>
                        <a:t>3</a:t>
                      </a:r>
                      <a:endParaRPr lang="it-IT" sz="1200" b="1" baseline="-25000" dirty="0"/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b="1" dirty="0"/>
                        <a:t>0.83</a:t>
                      </a:r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b="1" dirty="0"/>
                        <a:t>0.89</a:t>
                      </a:r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b="1" dirty="0"/>
                        <a:t>300</a:t>
                      </a:r>
                    </a:p>
                  </a:txBody>
                  <a:tcPr marL="121919" marR="121919" marT="34278" marB="34278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76400" y="2895600"/>
            <a:ext cx="2979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Symbol" charset="2"/>
                <a:cs typeface="Symbol" charset="2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3429000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Symbol" charset="2"/>
                <a:cs typeface="Symbol" charset="2"/>
              </a:rPr>
              <a:t>b</a:t>
            </a: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895600"/>
            <a:ext cx="2438400" cy="83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1436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Agonisti H</a:t>
            </a:r>
            <a:r>
              <a:rPr lang="it-IT" baseline="-25000" dirty="0"/>
              <a:t>3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2852936"/>
            <a:ext cx="2592288" cy="1152128"/>
          </a:xfrm>
        </p:spPr>
        <p:txBody>
          <a:bodyPr>
            <a:noAutofit/>
          </a:bodyPr>
          <a:lstStyle/>
          <a:p>
            <a:pPr marL="72000" indent="-72000" algn="just"/>
            <a:r>
              <a:rPr lang="it-IT" sz="1400" dirty="0"/>
              <a:t>Non ha attività H</a:t>
            </a:r>
            <a:r>
              <a:rPr lang="it-IT" sz="1400" baseline="-25000" dirty="0"/>
              <a:t>1</a:t>
            </a:r>
            <a:r>
              <a:rPr lang="it-IT" sz="1400" dirty="0"/>
              <a:t> e H</a:t>
            </a:r>
            <a:r>
              <a:rPr lang="it-IT" sz="1400" baseline="-25000" dirty="0"/>
              <a:t>2</a:t>
            </a:r>
            <a:r>
              <a:rPr lang="it-IT" sz="1400" dirty="0"/>
              <a:t>, attivo verso H</a:t>
            </a:r>
            <a:r>
              <a:rPr lang="it-IT" sz="1400" baseline="-25000" dirty="0"/>
              <a:t>4</a:t>
            </a:r>
          </a:p>
          <a:p>
            <a:pPr marL="72000" indent="-72000" algn="just"/>
            <a:r>
              <a:rPr lang="it-IT" sz="1400" dirty="0"/>
              <a:t>L’S non è coinvolto nel legame</a:t>
            </a:r>
          </a:p>
          <a:p>
            <a:pPr marL="72000" indent="-72000" algn="just"/>
            <a:r>
              <a:rPr lang="it-IT" sz="1400" dirty="0"/>
              <a:t>Effetto anoressizzante in topi (PNAS, 2006)</a:t>
            </a: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1043608" y="2348880"/>
            <a:ext cx="1357313" cy="320675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 err="1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Imetit</a:t>
            </a:r>
            <a:endParaRPr lang="it-IT" sz="2400" b="1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3649588" y="2348880"/>
            <a:ext cx="1714500" cy="320675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 err="1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Immepip</a:t>
            </a:r>
            <a:endParaRPr lang="it-IT" sz="2400" b="1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6316166" y="2348880"/>
            <a:ext cx="2000250" cy="322263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 err="1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Immetridina</a:t>
            </a:r>
            <a:endParaRPr lang="it-IT" sz="2400" b="1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8" name="Ovale 7"/>
          <p:cNvSpPr/>
          <p:nvPr/>
        </p:nvSpPr>
        <p:spPr>
          <a:xfrm>
            <a:off x="7196658" y="1407939"/>
            <a:ext cx="1047750" cy="785812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7403977"/>
              </p:ext>
            </p:extLst>
          </p:nvPr>
        </p:nvGraphicFramePr>
        <p:xfrm>
          <a:off x="690587" y="1268760"/>
          <a:ext cx="2081213" cy="982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4" name="CS ChemDraw Drawing" r:id="rId3" imgW="1346200" imgH="635000" progId="">
                  <p:embed/>
                </p:oleObj>
              </mc:Choice>
              <mc:Fallback>
                <p:oleObj name="CS ChemDraw Drawing" r:id="rId3" imgW="1346200" imgH="635000" progId="">
                  <p:embed/>
                  <p:pic>
                    <p:nvPicPr>
                      <p:cNvPr id="0" name="Picture 2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587" y="1268760"/>
                        <a:ext cx="2081213" cy="982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898319"/>
              </p:ext>
            </p:extLst>
          </p:nvPr>
        </p:nvGraphicFramePr>
        <p:xfrm>
          <a:off x="3563938" y="1268413"/>
          <a:ext cx="1755775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5" name="CS ChemDraw Drawing" r:id="rId5" imgW="1143000" imgH="622300" progId="">
                  <p:embed/>
                </p:oleObj>
              </mc:Choice>
              <mc:Fallback>
                <p:oleObj name="CS ChemDraw Drawing" r:id="rId5" imgW="1143000" imgH="622300" progId="">
                  <p:embed/>
                  <p:pic>
                    <p:nvPicPr>
                      <p:cNvPr id="0" name="Picture 2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938" y="1268413"/>
                        <a:ext cx="1755775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3540125"/>
              </p:ext>
            </p:extLst>
          </p:nvPr>
        </p:nvGraphicFramePr>
        <p:xfrm>
          <a:off x="6410845" y="1265064"/>
          <a:ext cx="16129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6" name="CS ChemDraw Drawing" r:id="rId7" imgW="1054100" imgH="622300" progId="">
                  <p:embed/>
                </p:oleObj>
              </mc:Choice>
              <mc:Fallback>
                <p:oleObj name="CS ChemDraw Drawing" r:id="rId7" imgW="1054100" imgH="622300" progId="">
                  <p:embed/>
                  <p:pic>
                    <p:nvPicPr>
                      <p:cNvPr id="0" name="Picture 2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10845" y="1265064"/>
                        <a:ext cx="16129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gget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419052"/>
              </p:ext>
            </p:extLst>
          </p:nvPr>
        </p:nvGraphicFramePr>
        <p:xfrm>
          <a:off x="2915816" y="5074440"/>
          <a:ext cx="1349450" cy="130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7" name="CS ChemDraw Drawing" r:id="rId9" imgW="1155700" imgH="1117600" progId="">
                  <p:embed/>
                </p:oleObj>
              </mc:Choice>
              <mc:Fallback>
                <p:oleObj name="CS ChemDraw Drawing" r:id="rId9" imgW="1155700" imgH="1117600" progId="">
                  <p:embed/>
                  <p:pic>
                    <p:nvPicPr>
                      <p:cNvPr id="0" name="Picture 2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5074440"/>
                        <a:ext cx="1349450" cy="1306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itolo 1"/>
          <p:cNvSpPr txBox="1">
            <a:spLocks/>
          </p:cNvSpPr>
          <p:nvPr/>
        </p:nvSpPr>
        <p:spPr>
          <a:xfrm>
            <a:off x="4513684" y="5484589"/>
            <a:ext cx="1714500" cy="320675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SCH50971</a:t>
            </a:r>
          </a:p>
        </p:txBody>
      </p:sp>
      <p:sp>
        <p:nvSpPr>
          <p:cNvPr id="14" name="Segnaposto contenuto 2"/>
          <p:cNvSpPr txBox="1">
            <a:spLocks/>
          </p:cNvSpPr>
          <p:nvPr/>
        </p:nvSpPr>
        <p:spPr>
          <a:xfrm>
            <a:off x="3203848" y="2780928"/>
            <a:ext cx="2592288" cy="1152128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 algn="just"/>
            <a:r>
              <a:rPr lang="it-IT" sz="1400" dirty="0"/>
              <a:t>Omologo superiore dell’istamina a conformazione bloccata</a:t>
            </a:r>
          </a:p>
          <a:p>
            <a:pPr marL="72000" indent="-72000" algn="just"/>
            <a:r>
              <a:rPr lang="it-IT" sz="1400" dirty="0"/>
              <a:t>Non ha attività H</a:t>
            </a:r>
            <a:r>
              <a:rPr lang="it-IT" sz="1400" baseline="-25000" dirty="0"/>
              <a:t>1</a:t>
            </a:r>
            <a:r>
              <a:rPr lang="it-IT" sz="1400" dirty="0"/>
              <a:t> e H</a:t>
            </a:r>
            <a:r>
              <a:rPr lang="it-IT" sz="1400" baseline="-25000" dirty="0"/>
              <a:t>2</a:t>
            </a:r>
            <a:r>
              <a:rPr lang="it-IT" sz="1400" dirty="0"/>
              <a:t>, attivo verso H</a:t>
            </a:r>
            <a:r>
              <a:rPr lang="it-IT" sz="1400" baseline="-25000" dirty="0"/>
              <a:t>4</a:t>
            </a:r>
          </a:p>
          <a:p>
            <a:pPr marL="72000" indent="-72000" algn="just"/>
            <a:r>
              <a:rPr lang="it-IT" sz="1400" dirty="0"/>
              <a:t>Utilizzato come </a:t>
            </a:r>
            <a:r>
              <a:rPr lang="it-IT" sz="1400" dirty="0" err="1"/>
              <a:t>tool</a:t>
            </a:r>
            <a:r>
              <a:rPr lang="it-IT" sz="1400" dirty="0"/>
              <a:t> farmacologico per elucidare il ruolo degli H</a:t>
            </a:r>
            <a:r>
              <a:rPr lang="it-IT" sz="1400" baseline="-25000" dirty="0"/>
              <a:t>3</a:t>
            </a:r>
          </a:p>
        </p:txBody>
      </p:sp>
      <p:sp>
        <p:nvSpPr>
          <p:cNvPr id="15" name="Segnaposto contenuto 2"/>
          <p:cNvSpPr txBox="1">
            <a:spLocks/>
          </p:cNvSpPr>
          <p:nvPr/>
        </p:nvSpPr>
        <p:spPr>
          <a:xfrm>
            <a:off x="6012160" y="2780928"/>
            <a:ext cx="2592288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 algn="just"/>
            <a:r>
              <a:rPr lang="it-IT" sz="1400" dirty="0"/>
              <a:t>Non è necessaria una catena laterale molto basica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99992" y="5949280"/>
            <a:ext cx="27491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Effetto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sedativo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 in 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modelli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bg2">
                    <a:lumMod val="50000"/>
                  </a:schemeClr>
                </a:solidFill>
              </a:rPr>
              <a:t>animali</a:t>
            </a:r>
            <a:endParaRPr lang="en-US" sz="1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29911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AntAGONISTI</a:t>
            </a:r>
            <a:r>
              <a:rPr lang="it-IT" dirty="0"/>
              <a:t> h</a:t>
            </a:r>
            <a:r>
              <a:rPr lang="it-IT" baseline="-25000" dirty="0"/>
              <a:t>3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8625" y="1124744"/>
            <a:ext cx="8562975" cy="61206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dirty="0"/>
              <a:t>Usi</a:t>
            </a:r>
          </a:p>
          <a:p>
            <a:pPr algn="just"/>
            <a:r>
              <a:rPr lang="it-IT" dirty="0"/>
              <a:t>Congestione nasale </a:t>
            </a:r>
            <a:r>
              <a:rPr lang="it-IT" sz="2400" dirty="0"/>
              <a:t>(Abbondantemente presenti nella mucosa nasale; modulano la risposta vascolare contrattile inibendo il rilascio di noradrenalina)</a:t>
            </a:r>
          </a:p>
          <a:p>
            <a:pPr algn="just"/>
            <a:r>
              <a:rPr lang="it-IT" dirty="0"/>
              <a:t>Obesità </a:t>
            </a:r>
            <a:r>
              <a:rPr lang="it-IT" sz="2400" dirty="0"/>
              <a:t>(L’istamina (H</a:t>
            </a:r>
            <a:r>
              <a:rPr lang="it-IT" sz="2400" baseline="-25000" dirty="0"/>
              <a:t>1</a:t>
            </a:r>
            <a:r>
              <a:rPr lang="it-IT" sz="2400" dirty="0"/>
              <a:t> ipotalamici) regola l’appetito; I recettori H</a:t>
            </a:r>
            <a:r>
              <a:rPr lang="it-IT" sz="2400" baseline="-25000" dirty="0"/>
              <a:t>3</a:t>
            </a:r>
            <a:r>
              <a:rPr lang="it-IT" sz="2400" dirty="0"/>
              <a:t> centrali modulano negativamente il rilascio di istamina a livello ipotalamico)</a:t>
            </a:r>
          </a:p>
          <a:p>
            <a:pPr algn="just"/>
            <a:r>
              <a:rPr lang="it-IT" dirty="0"/>
              <a:t>Disordini del sonno e deficit cognitivi </a:t>
            </a:r>
            <a:r>
              <a:rPr lang="it-IT" sz="2600" dirty="0"/>
              <a:t>(Gli </a:t>
            </a:r>
            <a:r>
              <a:rPr lang="it-IT" sz="2600" dirty="0" err="1"/>
              <a:t>antiistaminici</a:t>
            </a:r>
            <a:r>
              <a:rPr lang="it-IT" sz="2600" dirty="0"/>
              <a:t> (H</a:t>
            </a:r>
            <a:r>
              <a:rPr lang="it-IT" sz="2600" baseline="-25000" dirty="0"/>
              <a:t>1</a:t>
            </a:r>
            <a:r>
              <a:rPr lang="it-IT" sz="2600" dirty="0"/>
              <a:t> centrali) provocano sedazione e deficit cognitivi; I recettori H</a:t>
            </a:r>
            <a:r>
              <a:rPr lang="it-IT" sz="2600" baseline="-25000" dirty="0"/>
              <a:t>3</a:t>
            </a:r>
            <a:r>
              <a:rPr lang="it-IT" sz="2600" dirty="0"/>
              <a:t> cerebrali modulano negativamente il rilascio di istamina a livello ipotalamico; Il blocco dei recettori H</a:t>
            </a:r>
            <a:r>
              <a:rPr lang="it-IT" sz="2600" baseline="-25000" dirty="0"/>
              <a:t>3</a:t>
            </a:r>
            <a:r>
              <a:rPr lang="it-IT" sz="2600" dirty="0"/>
              <a:t> ha dato risultati positivi in diversi modelli sperimentali di disordini neuropsichiatrici (narcolessia, ADHD, schizofrenia e AD))</a:t>
            </a:r>
          </a:p>
        </p:txBody>
      </p:sp>
    </p:spTree>
    <p:extLst>
      <p:ext uri="{BB962C8B-B14F-4D97-AF65-F5344CB8AC3E}">
        <p14:creationId xmlns:p14="http://schemas.microsoft.com/office/powerpoint/2010/main" val="351176244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39552" y="4237632"/>
            <a:ext cx="7929563" cy="2071688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6215063" y="2805459"/>
            <a:ext cx="1357312" cy="32067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Imetit</a:t>
            </a:r>
            <a:endParaRPr lang="it-IT" b="1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857250" y="2805459"/>
            <a:ext cx="1714500" cy="32067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Immepip</a:t>
            </a:r>
            <a:endParaRPr lang="it-IT" b="1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5438358"/>
              </p:ext>
            </p:extLst>
          </p:nvPr>
        </p:nvGraphicFramePr>
        <p:xfrm>
          <a:off x="5929313" y="1662459"/>
          <a:ext cx="2081212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4" name="CS ChemDraw Drawing" r:id="rId3" imgW="1346200" imgH="635000" progId="">
                  <p:embed/>
                </p:oleObj>
              </mc:Choice>
              <mc:Fallback>
                <p:oleObj name="CS ChemDraw Drawing" r:id="rId3" imgW="1346200" imgH="635000" progId="">
                  <p:embed/>
                  <p:pic>
                    <p:nvPicPr>
                      <p:cNvPr id="0" name="Picture 2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9313" y="1662459"/>
                        <a:ext cx="2081212" cy="981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2696202"/>
              </p:ext>
            </p:extLst>
          </p:nvPr>
        </p:nvGraphicFramePr>
        <p:xfrm>
          <a:off x="887413" y="1662459"/>
          <a:ext cx="1755775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5" name="CS ChemDraw Drawing" r:id="rId5" imgW="1143000" imgH="622300" progId="">
                  <p:embed/>
                </p:oleObj>
              </mc:Choice>
              <mc:Fallback>
                <p:oleObj name="CS ChemDraw Drawing" r:id="rId5" imgW="1143000" imgH="622300" progId="">
                  <p:embed/>
                  <p:pic>
                    <p:nvPicPr>
                      <p:cNvPr id="0" name="Picture 2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7413" y="1662459"/>
                        <a:ext cx="1755775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ttangolo 9"/>
          <p:cNvSpPr/>
          <p:nvPr/>
        </p:nvSpPr>
        <p:spPr>
          <a:xfrm>
            <a:off x="3821113" y="2162522"/>
            <a:ext cx="12223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tx2"/>
                </a:solidFill>
                <a:latin typeface="+mn-lt"/>
                <a:cs typeface="Arial" pitchFamily="34" charset="0"/>
              </a:rPr>
              <a:t>Agonisti</a:t>
            </a:r>
          </a:p>
        </p:txBody>
      </p:sp>
      <p:sp>
        <p:nvSpPr>
          <p:cNvPr id="11" name="Freccia in giù 10"/>
          <p:cNvSpPr/>
          <p:nvPr/>
        </p:nvSpPr>
        <p:spPr>
          <a:xfrm>
            <a:off x="4143372" y="3661568"/>
            <a:ext cx="642942" cy="500066"/>
          </a:xfrm>
          <a:prstGeom prst="down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" name="Titolo 1"/>
          <p:cNvSpPr txBox="1">
            <a:spLocks/>
          </p:cNvSpPr>
          <p:nvPr/>
        </p:nvSpPr>
        <p:spPr>
          <a:xfrm>
            <a:off x="1111052" y="5880695"/>
            <a:ext cx="1714500" cy="320675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it-IT" sz="2000" b="1" dirty="0" err="1">
                <a:solidFill>
                  <a:srgbClr val="990033"/>
                </a:solidFill>
                <a:latin typeface="+mn-lt"/>
                <a:ea typeface="+mj-ea"/>
                <a:cs typeface="Arial" pitchFamily="34" charset="0"/>
              </a:rPr>
              <a:t>Tioperamide</a:t>
            </a:r>
            <a:endParaRPr lang="it-IT" sz="2000" b="1" dirty="0">
              <a:solidFill>
                <a:srgbClr val="990033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13" name="Titolo 1"/>
          <p:cNvSpPr txBox="1">
            <a:spLocks/>
          </p:cNvSpPr>
          <p:nvPr/>
        </p:nvSpPr>
        <p:spPr>
          <a:xfrm>
            <a:off x="5897365" y="5880695"/>
            <a:ext cx="1714500" cy="320675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it-IT" sz="2000" b="1" dirty="0" err="1">
                <a:solidFill>
                  <a:srgbClr val="990033"/>
                </a:solidFill>
                <a:latin typeface="+mn-lt"/>
                <a:ea typeface="+mj-ea"/>
                <a:cs typeface="Arial" pitchFamily="34" charset="0"/>
              </a:rPr>
              <a:t>Clorbenpropit</a:t>
            </a:r>
            <a:endParaRPr lang="it-IT" sz="2000" b="1" dirty="0">
              <a:solidFill>
                <a:srgbClr val="990033"/>
              </a:solidFill>
              <a:latin typeface="+mn-lt"/>
              <a:ea typeface="+mj-ea"/>
              <a:cs typeface="Arial" pitchFamily="34" charset="0"/>
            </a:endParaRPr>
          </a:p>
        </p:txBody>
      </p:sp>
      <p:graphicFrame>
        <p:nvGraphicFramePr>
          <p:cNvPr id="1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0736651"/>
              </p:ext>
            </p:extLst>
          </p:nvPr>
        </p:nvGraphicFramePr>
        <p:xfrm>
          <a:off x="5156002" y="4402732"/>
          <a:ext cx="3138488" cy="136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6" name="CS ChemDraw Drawing" r:id="rId7" imgW="2032000" imgH="889000" progId="">
                  <p:embed/>
                </p:oleObj>
              </mc:Choice>
              <mc:Fallback>
                <p:oleObj name="CS ChemDraw Drawing" r:id="rId7" imgW="2032000" imgH="889000" progId="">
                  <p:embed/>
                  <p:pic>
                    <p:nvPicPr>
                      <p:cNvPr id="0" name="Picture 2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6002" y="4402732"/>
                        <a:ext cx="3138488" cy="1366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6668092"/>
              </p:ext>
            </p:extLst>
          </p:nvPr>
        </p:nvGraphicFramePr>
        <p:xfrm>
          <a:off x="607815" y="4596407"/>
          <a:ext cx="2786062" cy="1116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7" name="CS ChemDraw Drawing" r:id="rId9" imgW="2413000" imgH="965200" progId="">
                  <p:embed/>
                </p:oleObj>
              </mc:Choice>
              <mc:Fallback>
                <p:oleObj name="CS ChemDraw Drawing" r:id="rId9" imgW="2413000" imgH="965200" progId="">
                  <p:embed/>
                  <p:pic>
                    <p:nvPicPr>
                      <p:cNvPr id="0" name="Picture 2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815" y="4596407"/>
                        <a:ext cx="2786062" cy="1116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ttangolo 15"/>
          <p:cNvSpPr/>
          <p:nvPr/>
        </p:nvSpPr>
        <p:spPr>
          <a:xfrm>
            <a:off x="3111302" y="5407620"/>
            <a:ext cx="2320925" cy="8302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rgbClr val="990033"/>
                </a:solidFill>
                <a:latin typeface="+mn-lt"/>
                <a:cs typeface="Arial" pitchFamily="34" charset="0"/>
              </a:rPr>
              <a:t>Antagonisti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rgbClr val="990033"/>
                </a:solidFill>
                <a:latin typeface="+mn-lt"/>
                <a:cs typeface="Arial" pitchFamily="34" charset="0"/>
              </a:rPr>
              <a:t>(Agonisti inversi)</a:t>
            </a:r>
          </a:p>
        </p:txBody>
      </p:sp>
      <p:sp>
        <p:nvSpPr>
          <p:cNvPr id="17" name="Titolo 1"/>
          <p:cNvSpPr txBox="1">
            <a:spLocks/>
          </p:cNvSpPr>
          <p:nvPr/>
        </p:nvSpPr>
        <p:spPr>
          <a:xfrm>
            <a:off x="2143125" y="3157512"/>
            <a:ext cx="5021263" cy="460375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Introduzione di una porzione </a:t>
            </a:r>
            <a:r>
              <a:rPr lang="it-IT" sz="2400" b="1" dirty="0" err="1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lipofila</a:t>
            </a:r>
            <a:endParaRPr lang="it-IT" sz="2400" b="1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18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AntAGONISTI</a:t>
            </a:r>
            <a:r>
              <a:rPr lang="it-IT" dirty="0"/>
              <a:t> h</a:t>
            </a:r>
            <a:r>
              <a:rPr lang="it-IT" baseline="-250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9397793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AntAGONISTI</a:t>
            </a:r>
            <a:r>
              <a:rPr lang="it-IT" dirty="0"/>
              <a:t> h</a:t>
            </a:r>
            <a:r>
              <a:rPr lang="it-IT" baseline="-25000" dirty="0"/>
              <a:t>3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5" t="66638" r="56664" b="21803"/>
          <a:stretch/>
        </p:blipFill>
        <p:spPr bwMode="auto">
          <a:xfrm>
            <a:off x="485529" y="2452608"/>
            <a:ext cx="3734726" cy="1120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28" t="42934" r="12311" b="42342"/>
          <a:stretch/>
        </p:blipFill>
        <p:spPr bwMode="auto">
          <a:xfrm>
            <a:off x="4852346" y="2276872"/>
            <a:ext cx="3536078" cy="1408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/>
          <p:nvPr/>
        </p:nvSpPr>
        <p:spPr>
          <a:xfrm>
            <a:off x="1452792" y="386104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tx2"/>
                </a:solidFill>
              </a:rPr>
              <a:t>JNJ5207852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5720285" y="386104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chemeClr val="tx2"/>
                </a:solidFill>
              </a:rPr>
              <a:t>ABT-239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066800" y="1676400"/>
            <a:ext cx="7059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accent2"/>
                </a:solidFill>
                <a:latin typeface="Arial Black"/>
              </a:rPr>
              <a:t>Composti privi del nucleo </a:t>
            </a:r>
            <a:r>
              <a:rPr lang="it-IT" dirty="0" err="1">
                <a:solidFill>
                  <a:schemeClr val="accent2"/>
                </a:solidFill>
                <a:latin typeface="Arial Black"/>
              </a:rPr>
              <a:t>imidazolico</a:t>
            </a:r>
            <a:r>
              <a:rPr lang="it-IT" dirty="0">
                <a:solidFill>
                  <a:schemeClr val="accent2"/>
                </a:solidFill>
                <a:latin typeface="Arial Black"/>
              </a:rPr>
              <a:t>, in fase di studio</a:t>
            </a:r>
          </a:p>
        </p:txBody>
      </p:sp>
    </p:spTree>
    <p:extLst>
      <p:ext uri="{BB962C8B-B14F-4D97-AF65-F5344CB8AC3E}">
        <p14:creationId xmlns:p14="http://schemas.microsoft.com/office/powerpoint/2010/main" val="410902448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ligandi</a:t>
            </a:r>
            <a:r>
              <a:rPr lang="it-IT" dirty="0"/>
              <a:t> H</a:t>
            </a:r>
            <a:r>
              <a:rPr lang="it-IT" baseline="-25000" dirty="0"/>
              <a:t>4</a:t>
            </a:r>
          </a:p>
        </p:txBody>
      </p:sp>
      <p:sp>
        <p:nvSpPr>
          <p:cNvPr id="16" name="Titolo 1"/>
          <p:cNvSpPr txBox="1">
            <a:spLocks/>
          </p:cNvSpPr>
          <p:nvPr/>
        </p:nvSpPr>
        <p:spPr bwMode="auto">
          <a:xfrm>
            <a:off x="152400" y="1132289"/>
            <a:ext cx="351574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it-IT" sz="2200" dirty="0">
                <a:solidFill>
                  <a:schemeClr val="tx2"/>
                </a:solidFill>
                <a:ea typeface="+mj-ea"/>
                <a:cs typeface="Arial" pitchFamily="34" charset="0"/>
              </a:rPr>
              <a:t>Recettori H</a:t>
            </a:r>
            <a:r>
              <a:rPr lang="it-IT" sz="2200" baseline="-25000" dirty="0">
                <a:solidFill>
                  <a:schemeClr val="tx2"/>
                </a:solidFill>
                <a:ea typeface="+mj-ea"/>
                <a:cs typeface="Arial" pitchFamily="34" charset="0"/>
              </a:rPr>
              <a:t>4</a:t>
            </a:r>
            <a:endParaRPr lang="it-IT" sz="2200" dirty="0">
              <a:solidFill>
                <a:schemeClr val="tx2"/>
              </a:solidFill>
              <a:ea typeface="+mj-ea"/>
              <a:cs typeface="Arial" pitchFamily="34" charset="0"/>
            </a:endParaRPr>
          </a:p>
          <a:p>
            <a:pPr marL="324000" indent="-324000" algn="just">
              <a:buFont typeface="Arial" pitchFamily="34" charset="0"/>
              <a:buChar char="•"/>
              <a:defRPr/>
            </a:pPr>
            <a:r>
              <a:rPr lang="it-IT" sz="2200" dirty="0">
                <a:solidFill>
                  <a:schemeClr val="tx2"/>
                </a:solidFill>
                <a:ea typeface="+mj-ea"/>
                <a:cs typeface="Arial" pitchFamily="34" charset="0"/>
              </a:rPr>
              <a:t>Espresso nei mastociti</a:t>
            </a:r>
          </a:p>
          <a:p>
            <a:pPr marL="324000" indent="-324000" algn="just">
              <a:buFont typeface="Arial" pitchFamily="34" charset="0"/>
              <a:buChar char="•"/>
              <a:defRPr/>
            </a:pPr>
            <a:r>
              <a:rPr lang="it-IT" sz="2200" dirty="0">
                <a:solidFill>
                  <a:schemeClr val="tx2"/>
                </a:solidFill>
                <a:ea typeface="+mj-ea"/>
                <a:cs typeface="Arial" pitchFamily="34" charset="0"/>
              </a:rPr>
              <a:t>Ruolo nell’infiammazione</a:t>
            </a:r>
          </a:p>
          <a:p>
            <a:pPr marL="324000" indent="-324000" algn="just">
              <a:buFont typeface="Arial" pitchFamily="34" charset="0"/>
              <a:buChar char="•"/>
              <a:defRPr/>
            </a:pPr>
            <a:r>
              <a:rPr lang="it-IT" sz="2200" dirty="0">
                <a:solidFill>
                  <a:schemeClr val="tx2"/>
                </a:solidFill>
                <a:ea typeface="+mj-ea"/>
                <a:cs typeface="Arial" pitchFamily="34" charset="0"/>
              </a:rPr>
              <a:t>43% di omologia con i recettori </a:t>
            </a:r>
            <a:r>
              <a:rPr lang="it-IT" sz="2200" dirty="0">
                <a:solidFill>
                  <a:schemeClr val="tx2"/>
                </a:solidFill>
                <a:cs typeface="Arial" pitchFamily="34" charset="0"/>
              </a:rPr>
              <a:t>H</a:t>
            </a:r>
            <a:r>
              <a:rPr lang="it-IT" sz="2200" baseline="-25000" dirty="0">
                <a:solidFill>
                  <a:schemeClr val="tx2"/>
                </a:solidFill>
                <a:cs typeface="Arial" pitchFamily="34" charset="0"/>
              </a:rPr>
              <a:t>3</a:t>
            </a:r>
            <a:r>
              <a:rPr lang="it-IT" sz="2200" dirty="0">
                <a:solidFill>
                  <a:schemeClr val="tx2"/>
                </a:solidFill>
                <a:cs typeface="Arial" pitchFamily="34" charset="0"/>
              </a:rPr>
              <a:t>. Molti agonisti H</a:t>
            </a:r>
            <a:r>
              <a:rPr lang="it-IT" sz="2200" baseline="-25000" dirty="0">
                <a:solidFill>
                  <a:schemeClr val="tx2"/>
                </a:solidFill>
                <a:cs typeface="Arial" pitchFamily="34" charset="0"/>
              </a:rPr>
              <a:t>3</a:t>
            </a:r>
            <a:r>
              <a:rPr lang="it-IT" sz="2200" dirty="0">
                <a:solidFill>
                  <a:schemeClr val="tx2"/>
                </a:solidFill>
                <a:cs typeface="Arial" pitchFamily="34" charset="0"/>
              </a:rPr>
              <a:t> sono ugualmente attivi verso i recettori H</a:t>
            </a:r>
            <a:r>
              <a:rPr lang="it-IT" sz="2200" baseline="-25000" dirty="0">
                <a:solidFill>
                  <a:schemeClr val="tx2"/>
                </a:solidFill>
                <a:cs typeface="Arial" pitchFamily="34" charset="0"/>
              </a:rPr>
              <a:t>4</a:t>
            </a:r>
            <a:r>
              <a:rPr lang="it-IT" sz="2200" dirty="0">
                <a:solidFill>
                  <a:schemeClr val="tx2"/>
                </a:solidFill>
                <a:ea typeface="+mj-ea"/>
                <a:cs typeface="Arial" pitchFamily="34" charset="0"/>
              </a:rPr>
              <a:t> </a:t>
            </a:r>
          </a:p>
        </p:txBody>
      </p:sp>
      <p:sp>
        <p:nvSpPr>
          <p:cNvPr id="17" name="Titolo 1"/>
          <p:cNvSpPr txBox="1">
            <a:spLocks/>
          </p:cNvSpPr>
          <p:nvPr/>
        </p:nvSpPr>
        <p:spPr bwMode="auto">
          <a:xfrm>
            <a:off x="2482502" y="4409817"/>
            <a:ext cx="266556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it-IT" sz="2000" b="1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5-METIL-ISTAMINA</a:t>
            </a:r>
          </a:p>
          <a:p>
            <a:pPr algn="just">
              <a:defRPr/>
            </a:pPr>
            <a:r>
              <a:rPr lang="it-IT" sz="2000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agonista potente e selettivo (100 volte) verso i recettori H</a:t>
            </a:r>
            <a:r>
              <a:rPr lang="it-IT" sz="2000" baseline="-25000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4</a:t>
            </a:r>
          </a:p>
        </p:txBody>
      </p:sp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617" y="1052736"/>
            <a:ext cx="5449887" cy="30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Oggetto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7964270"/>
              </p:ext>
            </p:extLst>
          </p:nvPr>
        </p:nvGraphicFramePr>
        <p:xfrm>
          <a:off x="407701" y="4221088"/>
          <a:ext cx="1932051" cy="1152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43" name="CS ChemDraw Drawing" r:id="rId4" imgW="1397000" imgH="838200" progId="">
                  <p:embed/>
                </p:oleObj>
              </mc:Choice>
              <mc:Fallback>
                <p:oleObj name="CS ChemDraw Drawing" r:id="rId4" imgW="1397000" imgH="838200" progId="">
                  <p:embed/>
                  <p:pic>
                    <p:nvPicPr>
                      <p:cNvPr id="0" name="Picture 1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701" y="4221088"/>
                        <a:ext cx="1932051" cy="11521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ggetto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8628625"/>
              </p:ext>
            </p:extLst>
          </p:nvPr>
        </p:nvGraphicFramePr>
        <p:xfrm>
          <a:off x="5220072" y="4080629"/>
          <a:ext cx="2448272" cy="16368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44" name="CS ChemDraw Drawing" r:id="rId6" imgW="1968500" imgH="1320800" progId="">
                  <p:embed/>
                </p:oleObj>
              </mc:Choice>
              <mc:Fallback>
                <p:oleObj name="CS ChemDraw Drawing" r:id="rId6" imgW="1968500" imgH="1320800" progId="">
                  <p:embed/>
                  <p:pic>
                    <p:nvPicPr>
                      <p:cNvPr id="0" name="Picture 1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4080629"/>
                        <a:ext cx="2448272" cy="163688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itolo 1"/>
          <p:cNvSpPr txBox="1">
            <a:spLocks/>
          </p:cNvSpPr>
          <p:nvPr/>
        </p:nvSpPr>
        <p:spPr bwMode="auto">
          <a:xfrm>
            <a:off x="6263555" y="4571256"/>
            <a:ext cx="406908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it-IT" sz="2000" b="1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JNJ7777120</a:t>
            </a:r>
          </a:p>
          <a:p>
            <a:pPr algn="ctr">
              <a:defRPr/>
            </a:pPr>
            <a:r>
              <a:rPr lang="it-IT" sz="2000" b="1" dirty="0">
                <a:solidFill>
                  <a:schemeClr val="tx2"/>
                </a:solidFill>
                <a:ea typeface="+mj-ea"/>
                <a:cs typeface="Arial" pitchFamily="34" charset="0"/>
              </a:rPr>
              <a:t>antagonista</a:t>
            </a:r>
            <a:endParaRPr lang="it-IT" sz="2400" b="1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25" name="Titolo 1"/>
          <p:cNvSpPr txBox="1">
            <a:spLocks/>
          </p:cNvSpPr>
          <p:nvPr/>
        </p:nvSpPr>
        <p:spPr bwMode="auto">
          <a:xfrm>
            <a:off x="323528" y="5805264"/>
            <a:ext cx="86409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it-IT" sz="2400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Antagonisti H</a:t>
            </a:r>
            <a:r>
              <a:rPr lang="it-IT" sz="2400" baseline="-25000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4</a:t>
            </a:r>
            <a:r>
              <a:rPr lang="it-IT" sz="2400" dirty="0">
                <a:solidFill>
                  <a:schemeClr val="tx2"/>
                </a:solidFill>
                <a:latin typeface="+mn-lt"/>
                <a:ea typeface="+mj-ea"/>
                <a:cs typeface="Arial" pitchFamily="34" charset="0"/>
              </a:rPr>
              <a:t> bloccano la chemiotassi: artrite reumatoidi, riniti allergiche asma</a:t>
            </a:r>
            <a:endParaRPr lang="it-IT" sz="2000" baseline="-25000" dirty="0">
              <a:solidFill>
                <a:schemeClr val="tx2"/>
              </a:solidFill>
              <a:latin typeface="+mn-lt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17377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antiulcera</a:t>
            </a:r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/>
              <a:t>Sistema </a:t>
            </a:r>
            <a:r>
              <a:rPr lang="it-IT" dirty="0" err="1"/>
              <a:t>gastrinico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2355666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686800" cy="838200"/>
          </a:xfrm>
        </p:spPr>
        <p:txBody>
          <a:bodyPr/>
          <a:lstStyle/>
          <a:p>
            <a:r>
              <a:rPr lang="it-IT" dirty="0"/>
              <a:t>ULCERA PEPTICA</a:t>
            </a:r>
            <a:endParaRPr lang="en-US" dirty="0"/>
          </a:p>
        </p:txBody>
      </p:sp>
      <p:pic>
        <p:nvPicPr>
          <p:cNvPr id="11" name="Picture 2" descr="http://www.buzzle.com/img/articleImages/274507-3315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1600200"/>
            <a:ext cx="250507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https://www.bcbsri.com/BCBSRIWeb/images/image_popup/r7_ulcer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1219200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CasellaDiTesto 4"/>
          <p:cNvSpPr txBox="1">
            <a:spLocks noChangeArrowheads="1"/>
          </p:cNvSpPr>
          <p:nvPr/>
        </p:nvSpPr>
        <p:spPr bwMode="auto">
          <a:xfrm>
            <a:off x="0" y="1066800"/>
            <a:ext cx="2376488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ts val="2800"/>
              </a:lnSpc>
            </a:pPr>
            <a:r>
              <a:rPr lang="it-IT" sz="2400" b="1">
                <a:solidFill>
                  <a:srgbClr val="800000"/>
                </a:solidFill>
                <a:latin typeface="Calibri" charset="0"/>
              </a:rPr>
              <a:t>Erosione della mucosa gastro-intestinale</a:t>
            </a:r>
          </a:p>
        </p:txBody>
      </p:sp>
      <p:sp>
        <p:nvSpPr>
          <p:cNvPr id="24" name="CasellaDiTesto 5"/>
          <p:cNvSpPr txBox="1">
            <a:spLocks noChangeArrowheads="1"/>
          </p:cNvSpPr>
          <p:nvPr/>
        </p:nvSpPr>
        <p:spPr bwMode="auto">
          <a:xfrm>
            <a:off x="6329362" y="5111750"/>
            <a:ext cx="2592388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73050" indent="-273050">
              <a:lnSpc>
                <a:spcPts val="2800"/>
              </a:lnSpc>
              <a:buFont typeface="Arial" charset="0"/>
              <a:buChar char="•"/>
            </a:pPr>
            <a:r>
              <a:rPr lang="it-IT" sz="2000" b="1">
                <a:latin typeface="Calibri" charset="0"/>
              </a:rPr>
              <a:t>Dolore e bruciore</a:t>
            </a:r>
          </a:p>
          <a:p>
            <a:pPr marL="273050" indent="-273050">
              <a:lnSpc>
                <a:spcPts val="2800"/>
              </a:lnSpc>
              <a:buFont typeface="Arial" charset="0"/>
              <a:buChar char="•"/>
            </a:pPr>
            <a:r>
              <a:rPr lang="it-IT" sz="2000" b="1">
                <a:latin typeface="Calibri" charset="0"/>
              </a:rPr>
              <a:t>Nausea e vomito;</a:t>
            </a:r>
          </a:p>
          <a:p>
            <a:pPr marL="273050" indent="-273050">
              <a:lnSpc>
                <a:spcPts val="2800"/>
              </a:lnSpc>
              <a:buFont typeface="Arial" charset="0"/>
              <a:buChar char="•"/>
            </a:pPr>
            <a:r>
              <a:rPr lang="it-IT" sz="2000" b="1">
                <a:latin typeface="Calibri" charset="0"/>
              </a:rPr>
              <a:t>Ematemesi</a:t>
            </a:r>
          </a:p>
        </p:txBody>
      </p:sp>
      <p:sp>
        <p:nvSpPr>
          <p:cNvPr id="25" name="CasellaDiTesto 6"/>
          <p:cNvSpPr txBox="1">
            <a:spLocks noChangeArrowheads="1"/>
          </p:cNvSpPr>
          <p:nvPr/>
        </p:nvSpPr>
        <p:spPr bwMode="auto">
          <a:xfrm>
            <a:off x="136525" y="2541588"/>
            <a:ext cx="2016125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2800"/>
              </a:lnSpc>
            </a:pPr>
            <a:r>
              <a:rPr lang="it-IT" sz="2000" b="1">
                <a:solidFill>
                  <a:srgbClr val="800000"/>
                </a:solidFill>
                <a:latin typeface="Calibri" charset="0"/>
              </a:rPr>
              <a:t>Tipi </a:t>
            </a:r>
          </a:p>
          <a:p>
            <a:pPr>
              <a:lnSpc>
                <a:spcPts val="2800"/>
              </a:lnSpc>
              <a:buFont typeface="Arial" charset="0"/>
              <a:buChar char="•"/>
            </a:pPr>
            <a:r>
              <a:rPr lang="it-IT" sz="2000" b="1">
                <a:latin typeface="Calibri" charset="0"/>
              </a:rPr>
              <a:t>Gastrica</a:t>
            </a:r>
          </a:p>
          <a:p>
            <a:pPr>
              <a:lnSpc>
                <a:spcPts val="2800"/>
              </a:lnSpc>
              <a:buFont typeface="Arial" charset="0"/>
              <a:buChar char="•"/>
            </a:pPr>
            <a:r>
              <a:rPr lang="it-IT" sz="2000" b="1">
                <a:latin typeface="Calibri" charset="0"/>
              </a:rPr>
              <a:t>Esofagea</a:t>
            </a:r>
          </a:p>
          <a:p>
            <a:pPr>
              <a:lnSpc>
                <a:spcPts val="2800"/>
              </a:lnSpc>
              <a:buFont typeface="Arial" charset="0"/>
              <a:buChar char="•"/>
            </a:pPr>
            <a:r>
              <a:rPr lang="it-IT" sz="2000" b="1">
                <a:latin typeface="Calibri" charset="0"/>
              </a:rPr>
              <a:t>Duodenale</a:t>
            </a:r>
          </a:p>
        </p:txBody>
      </p:sp>
      <p:sp>
        <p:nvSpPr>
          <p:cNvPr id="26" name="CasellaDiTesto 7"/>
          <p:cNvSpPr txBox="1">
            <a:spLocks noChangeArrowheads="1"/>
          </p:cNvSpPr>
          <p:nvPr/>
        </p:nvSpPr>
        <p:spPr bwMode="auto">
          <a:xfrm>
            <a:off x="207962" y="4552950"/>
            <a:ext cx="5834063" cy="211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2800"/>
              </a:lnSpc>
            </a:pPr>
            <a:r>
              <a:rPr lang="it-IT" sz="2800" b="1">
                <a:solidFill>
                  <a:srgbClr val="800000"/>
                </a:solidFill>
                <a:latin typeface="Calibri" charset="0"/>
              </a:rPr>
              <a:t>Cause: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it-IT" sz="2400" b="1">
                <a:latin typeface="Calibri" charset="0"/>
              </a:rPr>
              <a:t>Infezione da  Helicobacter pylori (70-90%)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it-IT" sz="2400" b="1">
                <a:latin typeface="Calibri" charset="0"/>
              </a:rPr>
              <a:t>Uso (non corretto) di FANS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it-IT" sz="2400" b="1">
                <a:latin typeface="Calibri" charset="0"/>
              </a:rPr>
              <a:t>Tumori (4%)</a:t>
            </a:r>
          </a:p>
        </p:txBody>
      </p:sp>
      <p:sp>
        <p:nvSpPr>
          <p:cNvPr id="27" name="Rettangolo 9"/>
          <p:cNvSpPr>
            <a:spLocks noChangeArrowheads="1"/>
          </p:cNvSpPr>
          <p:nvPr/>
        </p:nvSpPr>
        <p:spPr bwMode="auto">
          <a:xfrm>
            <a:off x="6400800" y="990600"/>
            <a:ext cx="12477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lnSpc>
                <a:spcPts val="2800"/>
              </a:lnSpc>
            </a:pPr>
            <a:r>
              <a:rPr lang="it-IT" sz="2400" b="1" dirty="0">
                <a:solidFill>
                  <a:srgbClr val="800000"/>
                </a:solidFill>
                <a:latin typeface="Calibri" charset="0"/>
              </a:rPr>
              <a:t>Sintomi:</a:t>
            </a:r>
          </a:p>
        </p:txBody>
      </p:sp>
      <p:sp>
        <p:nvSpPr>
          <p:cNvPr id="28" name="Rettangolo arrotondato 27"/>
          <p:cNvSpPr/>
          <p:nvPr/>
        </p:nvSpPr>
        <p:spPr>
          <a:xfrm>
            <a:off x="136525" y="4408488"/>
            <a:ext cx="5832475" cy="230346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619594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arrotondato 50"/>
          <p:cNvSpPr/>
          <p:nvPr/>
        </p:nvSpPr>
        <p:spPr>
          <a:xfrm>
            <a:off x="0" y="304800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124744"/>
            <a:ext cx="7087407" cy="5301208"/>
          </a:xfrm>
          <a:prstGeom prst="rect">
            <a:avLst/>
          </a:prstGeom>
        </p:spPr>
      </p:pic>
      <p:sp>
        <p:nvSpPr>
          <p:cNvPr id="5" name="CasellaDiTesto 51"/>
          <p:cNvSpPr txBox="1">
            <a:spLocks noChangeArrowheads="1"/>
          </p:cNvSpPr>
          <p:nvPr/>
        </p:nvSpPr>
        <p:spPr bwMode="auto">
          <a:xfrm>
            <a:off x="251520" y="32452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Regolazione della secrezione gastrica</a:t>
            </a:r>
            <a:endParaRPr lang="it-IT" sz="3200" b="1" baseline="-25000" dirty="0">
              <a:solidFill>
                <a:srgbClr val="8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01500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285750" y="1600200"/>
            <a:ext cx="5000625" cy="3429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3500437" y="1671638"/>
            <a:ext cx="173196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rgbClr val="336699"/>
                </a:solidFill>
                <a:latin typeface="+mn-lt"/>
              </a:rPr>
              <a:t>Cellula parietale</a:t>
            </a:r>
          </a:p>
        </p:txBody>
      </p:sp>
      <p:sp>
        <p:nvSpPr>
          <p:cNvPr id="10" name="Ovale 9"/>
          <p:cNvSpPr/>
          <p:nvPr/>
        </p:nvSpPr>
        <p:spPr>
          <a:xfrm>
            <a:off x="1857375" y="1314450"/>
            <a:ext cx="857250" cy="857250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i="1" dirty="0" err="1"/>
              <a:t>ATPasi</a:t>
            </a:r>
            <a:endParaRPr lang="it-IT" b="1" i="1" dirty="0"/>
          </a:p>
        </p:txBody>
      </p:sp>
      <p:cxnSp>
        <p:nvCxnSpPr>
          <p:cNvPr id="11" name="Connettore 2 10"/>
          <p:cNvCxnSpPr/>
          <p:nvPr/>
        </p:nvCxnSpPr>
        <p:spPr>
          <a:xfrm rot="5400000" flipH="1" flipV="1">
            <a:off x="1177924" y="1706563"/>
            <a:ext cx="1357313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 rot="16200000" flipH="1">
            <a:off x="2036762" y="1706563"/>
            <a:ext cx="1357313" cy="158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0"/>
          <p:cNvSpPr txBox="1">
            <a:spLocks noChangeArrowheads="1"/>
          </p:cNvSpPr>
          <p:nvPr/>
        </p:nvSpPr>
        <p:spPr bwMode="auto">
          <a:xfrm>
            <a:off x="1357312" y="885825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36699"/>
                </a:solidFill>
              </a:rPr>
              <a:t>H</a:t>
            </a:r>
            <a:r>
              <a:rPr lang="it-IT" b="1" baseline="30000">
                <a:solidFill>
                  <a:srgbClr val="336699"/>
                </a:solidFill>
              </a:rPr>
              <a:t>+</a:t>
            </a:r>
          </a:p>
        </p:txBody>
      </p:sp>
      <p:sp>
        <p:nvSpPr>
          <p:cNvPr id="14" name="CasellaDiTesto 11"/>
          <p:cNvSpPr txBox="1">
            <a:spLocks noChangeArrowheads="1"/>
          </p:cNvSpPr>
          <p:nvPr/>
        </p:nvSpPr>
        <p:spPr bwMode="auto">
          <a:xfrm>
            <a:off x="2786062" y="2171700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36699"/>
                </a:solidFill>
              </a:rPr>
              <a:t>K</a:t>
            </a:r>
            <a:r>
              <a:rPr lang="it-IT" b="1" baseline="30000">
                <a:solidFill>
                  <a:srgbClr val="336699"/>
                </a:solidFill>
              </a:rPr>
              <a:t>+</a:t>
            </a:r>
          </a:p>
        </p:txBody>
      </p:sp>
      <p:sp>
        <p:nvSpPr>
          <p:cNvPr id="15" name="Rettangolo 14"/>
          <p:cNvSpPr/>
          <p:nvPr/>
        </p:nvSpPr>
        <p:spPr>
          <a:xfrm>
            <a:off x="4857750" y="3457575"/>
            <a:ext cx="785812" cy="5000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</a:rPr>
              <a:t>H</a:t>
            </a:r>
            <a:r>
              <a:rPr lang="it-IT" b="1" baseline="-2500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6" name="Rettangolo 15"/>
          <p:cNvSpPr/>
          <p:nvPr/>
        </p:nvSpPr>
        <p:spPr>
          <a:xfrm>
            <a:off x="4857750" y="2600325"/>
            <a:ext cx="785812" cy="5000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</a:rPr>
              <a:t>CCK</a:t>
            </a:r>
            <a:r>
              <a:rPr lang="it-IT" b="1" baseline="-2500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auto">
          <a:xfrm>
            <a:off x="2714625" y="4814888"/>
            <a:ext cx="714375" cy="500062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  <a:latin typeface="Calibri" charset="0"/>
              </a:rPr>
              <a:t>M</a:t>
            </a:r>
            <a:r>
              <a:rPr lang="it-IT" b="1" baseline="-25000">
                <a:solidFill>
                  <a:srgbClr val="FFFFFF"/>
                </a:solidFill>
                <a:latin typeface="Calibri" charset="0"/>
              </a:rPr>
              <a:t>3</a:t>
            </a:r>
          </a:p>
        </p:txBody>
      </p:sp>
      <p:sp>
        <p:nvSpPr>
          <p:cNvPr id="18" name="Rettangolo 17"/>
          <p:cNvSpPr/>
          <p:nvPr/>
        </p:nvSpPr>
        <p:spPr>
          <a:xfrm>
            <a:off x="3786187" y="4814888"/>
            <a:ext cx="785813" cy="50006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/>
              <a:t>PG</a:t>
            </a:r>
          </a:p>
        </p:txBody>
      </p:sp>
      <p:cxnSp>
        <p:nvCxnSpPr>
          <p:cNvPr id="19" name="Connettore 2 18"/>
          <p:cNvCxnSpPr>
            <a:endCxn id="14" idx="3"/>
          </p:cNvCxnSpPr>
          <p:nvPr/>
        </p:nvCxnSpPr>
        <p:spPr>
          <a:xfrm rot="10800000">
            <a:off x="3227387" y="2355850"/>
            <a:ext cx="1487488" cy="45878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>
            <a:endCxn id="14" idx="2"/>
          </p:cNvCxnSpPr>
          <p:nvPr/>
        </p:nvCxnSpPr>
        <p:spPr>
          <a:xfrm rot="10800000">
            <a:off x="3006725" y="2541588"/>
            <a:ext cx="1636712" cy="1273175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/>
          <p:nvPr/>
        </p:nvCxnSpPr>
        <p:spPr>
          <a:xfrm rot="16200000" flipV="1">
            <a:off x="1571624" y="3243263"/>
            <a:ext cx="2214563" cy="64293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/>
          <p:cNvCxnSpPr/>
          <p:nvPr/>
        </p:nvCxnSpPr>
        <p:spPr>
          <a:xfrm rot="16200000" flipV="1">
            <a:off x="2393156" y="2850357"/>
            <a:ext cx="2143125" cy="1500187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8"/>
          <p:cNvSpPr txBox="1">
            <a:spLocks noChangeArrowheads="1"/>
          </p:cNvSpPr>
          <p:nvPr/>
        </p:nvSpPr>
        <p:spPr bwMode="auto">
          <a:xfrm>
            <a:off x="5715000" y="3529013"/>
            <a:ext cx="5445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His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4" name="CasellaDiTesto 29"/>
          <p:cNvSpPr txBox="1">
            <a:spLocks noChangeArrowheads="1"/>
          </p:cNvSpPr>
          <p:nvPr/>
        </p:nvSpPr>
        <p:spPr bwMode="auto">
          <a:xfrm>
            <a:off x="5643562" y="2684463"/>
            <a:ext cx="1120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Gastrina</a:t>
            </a:r>
          </a:p>
        </p:txBody>
      </p:sp>
      <p:sp>
        <p:nvSpPr>
          <p:cNvPr id="25" name="CasellaDiTesto 30"/>
          <p:cNvSpPr txBox="1">
            <a:spLocks noChangeArrowheads="1"/>
          </p:cNvSpPr>
          <p:nvPr/>
        </p:nvSpPr>
        <p:spPr bwMode="auto">
          <a:xfrm>
            <a:off x="2770187" y="5470525"/>
            <a:ext cx="658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ACh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6" name="CasellaDiTesto 31"/>
          <p:cNvSpPr txBox="1">
            <a:spLocks noChangeArrowheads="1"/>
          </p:cNvSpPr>
          <p:nvPr/>
        </p:nvSpPr>
        <p:spPr bwMode="auto">
          <a:xfrm>
            <a:off x="3829050" y="5470525"/>
            <a:ext cx="6715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PGE</a:t>
            </a:r>
          </a:p>
        </p:txBody>
      </p:sp>
      <p:sp>
        <p:nvSpPr>
          <p:cNvPr id="27" name="Rettangolo 26"/>
          <p:cNvSpPr/>
          <p:nvPr/>
        </p:nvSpPr>
        <p:spPr>
          <a:xfrm>
            <a:off x="6786578" y="4386263"/>
            <a:ext cx="1857359" cy="1143000"/>
          </a:xfrm>
          <a:prstGeom prst="rect">
            <a:avLst/>
          </a:prstGeom>
          <a:gradFill flip="none" rotWithShape="1">
            <a:gsLst>
              <a:gs pos="0">
                <a:srgbClr val="FF9900">
                  <a:tint val="66000"/>
                  <a:satMod val="160000"/>
                </a:srgbClr>
              </a:gs>
              <a:gs pos="50000">
                <a:srgbClr val="FF9900">
                  <a:tint val="44500"/>
                  <a:satMod val="160000"/>
                </a:srgbClr>
              </a:gs>
              <a:gs pos="100000">
                <a:srgbClr val="FF990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CasellaDiTesto 27"/>
          <p:cNvSpPr txBox="1"/>
          <p:nvPr/>
        </p:nvSpPr>
        <p:spPr>
          <a:xfrm>
            <a:off x="7143750" y="5172075"/>
            <a:ext cx="11334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Cellule 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ECL</a:t>
            </a:r>
          </a:p>
        </p:txBody>
      </p:sp>
      <p:sp>
        <p:nvSpPr>
          <p:cNvPr id="29" name="CasellaDiTesto 34"/>
          <p:cNvSpPr txBox="1">
            <a:spLocks noChangeArrowheads="1"/>
          </p:cNvSpPr>
          <p:nvPr/>
        </p:nvSpPr>
        <p:spPr bwMode="auto">
          <a:xfrm>
            <a:off x="7215187" y="4814888"/>
            <a:ext cx="5445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His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cxnSp>
        <p:nvCxnSpPr>
          <p:cNvPr id="30" name="Connettore 2 29"/>
          <p:cNvCxnSpPr/>
          <p:nvPr/>
        </p:nvCxnSpPr>
        <p:spPr>
          <a:xfrm rot="10800000">
            <a:off x="6143625" y="3898900"/>
            <a:ext cx="571500" cy="500063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ttangolo 30"/>
          <p:cNvSpPr>
            <a:spLocks noChangeArrowheads="1"/>
          </p:cNvSpPr>
          <p:nvPr/>
        </p:nvSpPr>
        <p:spPr bwMode="auto">
          <a:xfrm>
            <a:off x="7072312" y="4029075"/>
            <a:ext cx="642938" cy="500063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 dirty="0">
                <a:solidFill>
                  <a:srgbClr val="FFFFFF"/>
                </a:solidFill>
                <a:latin typeface="Calibri" charset="0"/>
              </a:rPr>
              <a:t>M</a:t>
            </a:r>
            <a:r>
              <a:rPr lang="it-IT" b="1" baseline="-25000" dirty="0">
                <a:solidFill>
                  <a:srgbClr val="FFFFFF"/>
                </a:solidFill>
                <a:latin typeface="Calibri" charset="0"/>
              </a:rPr>
              <a:t>1</a:t>
            </a:r>
          </a:p>
        </p:txBody>
      </p:sp>
      <p:sp>
        <p:nvSpPr>
          <p:cNvPr id="32" name="Rettangolo 31"/>
          <p:cNvSpPr>
            <a:spLocks noChangeArrowheads="1"/>
          </p:cNvSpPr>
          <p:nvPr/>
        </p:nvSpPr>
        <p:spPr bwMode="auto">
          <a:xfrm>
            <a:off x="7786687" y="4029075"/>
            <a:ext cx="785813" cy="500063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  <a:latin typeface="Calibri" charset="0"/>
              </a:rPr>
              <a:t>CCK</a:t>
            </a:r>
            <a:r>
              <a:rPr lang="it-IT" b="1" baseline="-25000">
                <a:solidFill>
                  <a:srgbClr val="FFFFFF"/>
                </a:solidFill>
                <a:latin typeface="Calibri" charset="0"/>
              </a:rPr>
              <a:t>2</a:t>
            </a:r>
          </a:p>
        </p:txBody>
      </p:sp>
      <p:sp>
        <p:nvSpPr>
          <p:cNvPr id="33" name="CasellaDiTesto 39"/>
          <p:cNvSpPr txBox="1">
            <a:spLocks noChangeArrowheads="1"/>
          </p:cNvSpPr>
          <p:nvPr/>
        </p:nvSpPr>
        <p:spPr bwMode="auto">
          <a:xfrm>
            <a:off x="7000875" y="3529013"/>
            <a:ext cx="658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ACh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34" name="CasellaDiTesto 40"/>
          <p:cNvSpPr txBox="1">
            <a:spLocks noChangeArrowheads="1"/>
          </p:cNvSpPr>
          <p:nvPr/>
        </p:nvSpPr>
        <p:spPr bwMode="auto">
          <a:xfrm>
            <a:off x="7715250" y="3529013"/>
            <a:ext cx="1120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Gastrina</a:t>
            </a:r>
          </a:p>
        </p:txBody>
      </p:sp>
      <p:sp>
        <p:nvSpPr>
          <p:cNvPr id="35" name="Rettangolo 34"/>
          <p:cNvSpPr/>
          <p:nvPr/>
        </p:nvSpPr>
        <p:spPr>
          <a:xfrm>
            <a:off x="7358062" y="1612890"/>
            <a:ext cx="1214438" cy="64294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36" name="CasellaDiTesto 35"/>
          <p:cNvSpPr txBox="1"/>
          <p:nvPr/>
        </p:nvSpPr>
        <p:spPr>
          <a:xfrm>
            <a:off x="7429500" y="1755775"/>
            <a:ext cx="10271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Cellula G</a:t>
            </a:r>
          </a:p>
        </p:txBody>
      </p:sp>
      <p:cxnSp>
        <p:nvCxnSpPr>
          <p:cNvPr id="37" name="Connettore 2 36"/>
          <p:cNvCxnSpPr/>
          <p:nvPr/>
        </p:nvCxnSpPr>
        <p:spPr>
          <a:xfrm rot="10800000" flipV="1">
            <a:off x="6572250" y="2041525"/>
            <a:ext cx="714375" cy="64293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2 37"/>
          <p:cNvCxnSpPr>
            <a:endCxn id="34" idx="0"/>
          </p:cNvCxnSpPr>
          <p:nvPr/>
        </p:nvCxnSpPr>
        <p:spPr>
          <a:xfrm rot="5400000">
            <a:off x="7716044" y="2958306"/>
            <a:ext cx="1130300" cy="11113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uppo 52"/>
          <p:cNvGrpSpPr>
            <a:grpSpLocks/>
          </p:cNvGrpSpPr>
          <p:nvPr/>
        </p:nvGrpSpPr>
        <p:grpSpPr bwMode="auto">
          <a:xfrm>
            <a:off x="2500312" y="3184525"/>
            <a:ext cx="319088" cy="369888"/>
            <a:chOff x="5786446" y="857232"/>
            <a:chExt cx="319318" cy="369332"/>
          </a:xfrm>
        </p:grpSpPr>
        <p:sp>
          <p:nvSpPr>
            <p:cNvPr id="40" name="Ovale 39"/>
            <p:cNvSpPr/>
            <p:nvPr/>
          </p:nvSpPr>
          <p:spPr>
            <a:xfrm>
              <a:off x="5786446" y="928563"/>
              <a:ext cx="285956" cy="285320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1" name="CasellaDiTesto 48"/>
            <p:cNvSpPr txBox="1">
              <a:spLocks noChangeArrowheads="1"/>
            </p:cNvSpPr>
            <p:nvPr/>
          </p:nvSpPr>
          <p:spPr bwMode="auto">
            <a:xfrm>
              <a:off x="5786446" y="857232"/>
              <a:ext cx="3193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42" name="Gruppo 51"/>
          <p:cNvGrpSpPr>
            <a:grpSpLocks/>
          </p:cNvGrpSpPr>
          <p:nvPr/>
        </p:nvGrpSpPr>
        <p:grpSpPr bwMode="auto">
          <a:xfrm>
            <a:off x="3286125" y="3327400"/>
            <a:ext cx="285750" cy="369888"/>
            <a:chOff x="6429388" y="1000108"/>
            <a:chExt cx="285752" cy="369332"/>
          </a:xfrm>
        </p:grpSpPr>
        <p:sp>
          <p:nvSpPr>
            <p:cNvPr id="43" name="Ovale 42"/>
            <p:cNvSpPr/>
            <p:nvPr/>
          </p:nvSpPr>
          <p:spPr>
            <a:xfrm>
              <a:off x="6429388" y="1071439"/>
              <a:ext cx="285752" cy="28532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4" name="CasellaDiTesto 50"/>
            <p:cNvSpPr txBox="1">
              <a:spLocks noChangeArrowheads="1"/>
            </p:cNvSpPr>
            <p:nvPr/>
          </p:nvSpPr>
          <p:spPr bwMode="auto">
            <a:xfrm>
              <a:off x="6429388" y="1000108"/>
              <a:ext cx="26161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-</a:t>
              </a:r>
            </a:p>
          </p:txBody>
        </p:sp>
      </p:grpSp>
      <p:grpSp>
        <p:nvGrpSpPr>
          <p:cNvPr id="45" name="Gruppo 53"/>
          <p:cNvGrpSpPr>
            <a:grpSpLocks/>
          </p:cNvGrpSpPr>
          <p:nvPr/>
        </p:nvGrpSpPr>
        <p:grpSpPr bwMode="auto">
          <a:xfrm>
            <a:off x="3857625" y="3184525"/>
            <a:ext cx="319087" cy="369888"/>
            <a:chOff x="5786446" y="857232"/>
            <a:chExt cx="319318" cy="369332"/>
          </a:xfrm>
        </p:grpSpPr>
        <p:sp>
          <p:nvSpPr>
            <p:cNvPr id="46" name="Ovale 45"/>
            <p:cNvSpPr/>
            <p:nvPr/>
          </p:nvSpPr>
          <p:spPr>
            <a:xfrm>
              <a:off x="5786446" y="928563"/>
              <a:ext cx="285957" cy="285320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7" name="CasellaDiTesto 55"/>
            <p:cNvSpPr txBox="1">
              <a:spLocks noChangeArrowheads="1"/>
            </p:cNvSpPr>
            <p:nvPr/>
          </p:nvSpPr>
          <p:spPr bwMode="auto">
            <a:xfrm>
              <a:off x="5786446" y="857232"/>
              <a:ext cx="3193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48" name="Gruppo 56"/>
          <p:cNvGrpSpPr>
            <a:grpSpLocks/>
          </p:cNvGrpSpPr>
          <p:nvPr/>
        </p:nvGrpSpPr>
        <p:grpSpPr bwMode="auto">
          <a:xfrm>
            <a:off x="4000500" y="2470150"/>
            <a:ext cx="319087" cy="369888"/>
            <a:chOff x="5786446" y="857232"/>
            <a:chExt cx="319318" cy="369332"/>
          </a:xfrm>
        </p:grpSpPr>
        <p:sp>
          <p:nvSpPr>
            <p:cNvPr id="49" name="Ovale 48"/>
            <p:cNvSpPr/>
            <p:nvPr/>
          </p:nvSpPr>
          <p:spPr>
            <a:xfrm>
              <a:off x="5786446" y="928563"/>
              <a:ext cx="285957" cy="285320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50" name="CasellaDiTesto 58"/>
            <p:cNvSpPr txBox="1">
              <a:spLocks noChangeArrowheads="1"/>
            </p:cNvSpPr>
            <p:nvPr/>
          </p:nvSpPr>
          <p:spPr bwMode="auto">
            <a:xfrm>
              <a:off x="5786446" y="857232"/>
              <a:ext cx="3193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+</a:t>
              </a:r>
            </a:p>
          </p:txBody>
        </p:sp>
      </p:grpSp>
      <p:sp>
        <p:nvSpPr>
          <p:cNvPr id="51" name="Rettangolo arrotondato 50"/>
          <p:cNvSpPr/>
          <p:nvPr/>
        </p:nvSpPr>
        <p:spPr>
          <a:xfrm>
            <a:off x="0" y="304800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2" name="CasellaDiTesto 51"/>
          <p:cNvSpPr txBox="1">
            <a:spLocks noChangeArrowheads="1"/>
          </p:cNvSpPr>
          <p:nvPr/>
        </p:nvSpPr>
        <p:spPr bwMode="auto">
          <a:xfrm>
            <a:off x="0" y="18864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Regolazione della secrezione gastrica</a:t>
            </a:r>
            <a:endParaRPr lang="it-IT" sz="3200" b="1" baseline="-25000" dirty="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53" name="Rettangolo 52"/>
          <p:cNvSpPr/>
          <p:nvPr/>
        </p:nvSpPr>
        <p:spPr>
          <a:xfrm>
            <a:off x="7499710" y="369332"/>
            <a:ext cx="838200" cy="533400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4" name="CasellaDiTesto 53"/>
          <p:cNvSpPr txBox="1"/>
          <p:nvPr/>
        </p:nvSpPr>
        <p:spPr>
          <a:xfrm>
            <a:off x="7543800" y="457200"/>
            <a:ext cx="65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Vago</a:t>
            </a:r>
          </a:p>
        </p:txBody>
      </p:sp>
      <p:cxnSp>
        <p:nvCxnSpPr>
          <p:cNvPr id="56" name="Connettore 2 55"/>
          <p:cNvCxnSpPr/>
          <p:nvPr/>
        </p:nvCxnSpPr>
        <p:spPr>
          <a:xfrm rot="5400000">
            <a:off x="7735095" y="1256507"/>
            <a:ext cx="533401" cy="1589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Rettangolo 56"/>
          <p:cNvSpPr>
            <a:spLocks noChangeArrowheads="1"/>
          </p:cNvSpPr>
          <p:nvPr/>
        </p:nvSpPr>
        <p:spPr bwMode="auto">
          <a:xfrm>
            <a:off x="7239000" y="1143000"/>
            <a:ext cx="642938" cy="381000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 dirty="0">
                <a:solidFill>
                  <a:srgbClr val="FFFFFF"/>
                </a:solidFill>
                <a:latin typeface="Calibri" charset="0"/>
              </a:rPr>
              <a:t>M</a:t>
            </a:r>
            <a:r>
              <a:rPr lang="it-IT" b="1" baseline="-25000" dirty="0">
                <a:solidFill>
                  <a:srgbClr val="FFFFFF"/>
                </a:solidFill>
                <a:latin typeface="Calibri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5921387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Difese della mucosa gastrica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95400"/>
            <a:ext cx="7340217" cy="521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3742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Difese della mucosa gastrica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71600"/>
            <a:ext cx="7315200" cy="5253696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2819400" y="4038600"/>
            <a:ext cx="1556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008000"/>
                </a:solidFill>
                <a:latin typeface="Arial Black"/>
              </a:rPr>
              <a:t>Fisiologico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943600" y="4038600"/>
            <a:ext cx="1523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Black"/>
              </a:rPr>
              <a:t>Patologico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Farmaci antiulcera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t-IT" dirty="0"/>
              <a:t>Antiacidi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Citoprotettivi o di barriera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Antisecretivi:</a:t>
            </a:r>
          </a:p>
          <a:p>
            <a:pPr marL="914400" lvl="1" indent="-514350">
              <a:buFont typeface="Wingdings" pitchFamily="2" charset="2"/>
              <a:buChar char="ü"/>
            </a:pPr>
            <a:r>
              <a:rPr lang="it-IT" dirty="0" err="1"/>
              <a:t>Antigastrinici</a:t>
            </a:r>
            <a:endParaRPr lang="it-IT" dirty="0"/>
          </a:p>
          <a:p>
            <a:pPr marL="914400" lvl="1" indent="-514350">
              <a:buFont typeface="Wingdings" pitchFamily="2" charset="2"/>
              <a:buChar char="ü"/>
            </a:pPr>
            <a:r>
              <a:rPr lang="it-IT" dirty="0"/>
              <a:t>Anticolinergici (M</a:t>
            </a:r>
            <a:r>
              <a:rPr lang="it-IT" baseline="-25000" dirty="0"/>
              <a:t>1</a:t>
            </a:r>
            <a:r>
              <a:rPr lang="it-IT" dirty="0"/>
              <a:t>)</a:t>
            </a:r>
          </a:p>
          <a:p>
            <a:pPr marL="914400" lvl="1" indent="-514350">
              <a:buFont typeface="Wingdings" pitchFamily="2" charset="2"/>
              <a:buChar char="ü"/>
            </a:pPr>
            <a:r>
              <a:rPr lang="it-IT" dirty="0"/>
              <a:t>Antistaminici (H</a:t>
            </a:r>
            <a:r>
              <a:rPr lang="it-IT" baseline="-25000" dirty="0"/>
              <a:t>2</a:t>
            </a:r>
            <a:r>
              <a:rPr lang="it-IT" dirty="0"/>
              <a:t>)</a:t>
            </a:r>
          </a:p>
          <a:p>
            <a:pPr marL="914400" lvl="1" indent="-514350">
              <a:buFont typeface="Wingdings" pitchFamily="2" charset="2"/>
              <a:buChar char="ü"/>
            </a:pPr>
            <a:r>
              <a:rPr lang="it-IT" dirty="0"/>
              <a:t>Inibitori della pompa protonica (IPP)</a:t>
            </a:r>
          </a:p>
        </p:txBody>
      </p:sp>
    </p:spTree>
    <p:extLst>
      <p:ext uri="{BB962C8B-B14F-4D97-AF65-F5344CB8AC3E}">
        <p14:creationId xmlns:p14="http://schemas.microsoft.com/office/powerpoint/2010/main" val="107754501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357188" y="1987550"/>
            <a:ext cx="5000625" cy="3429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3571875" y="2058988"/>
            <a:ext cx="173196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rgbClr val="336699"/>
                </a:solidFill>
                <a:latin typeface="+mn-lt"/>
              </a:rPr>
              <a:t>Cellula parietale</a:t>
            </a:r>
          </a:p>
        </p:txBody>
      </p:sp>
      <p:sp>
        <p:nvSpPr>
          <p:cNvPr id="9" name="Ovale 8"/>
          <p:cNvSpPr/>
          <p:nvPr/>
        </p:nvSpPr>
        <p:spPr>
          <a:xfrm>
            <a:off x="1928813" y="1701800"/>
            <a:ext cx="857250" cy="857250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i="1" dirty="0" err="1"/>
              <a:t>ATPasi</a:t>
            </a:r>
            <a:endParaRPr lang="it-IT" b="1" i="1" dirty="0"/>
          </a:p>
        </p:txBody>
      </p:sp>
      <p:cxnSp>
        <p:nvCxnSpPr>
          <p:cNvPr id="10" name="Connettore 2 9"/>
          <p:cNvCxnSpPr/>
          <p:nvPr/>
        </p:nvCxnSpPr>
        <p:spPr>
          <a:xfrm rot="5400000" flipH="1" flipV="1">
            <a:off x="1249362" y="2093913"/>
            <a:ext cx="1357313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/>
          <p:nvPr/>
        </p:nvCxnSpPr>
        <p:spPr>
          <a:xfrm rot="16200000" flipH="1">
            <a:off x="2108200" y="2093913"/>
            <a:ext cx="1357313" cy="158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0"/>
          <p:cNvSpPr txBox="1">
            <a:spLocks noChangeArrowheads="1"/>
          </p:cNvSpPr>
          <p:nvPr/>
        </p:nvSpPr>
        <p:spPr bwMode="auto">
          <a:xfrm>
            <a:off x="1428750" y="1273175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36699"/>
                </a:solidFill>
              </a:rPr>
              <a:t>H</a:t>
            </a:r>
            <a:r>
              <a:rPr lang="it-IT" b="1" baseline="30000">
                <a:solidFill>
                  <a:srgbClr val="336699"/>
                </a:solidFill>
              </a:rPr>
              <a:t>+</a:t>
            </a:r>
          </a:p>
        </p:txBody>
      </p:sp>
      <p:sp>
        <p:nvSpPr>
          <p:cNvPr id="13" name="CasellaDiTesto 11"/>
          <p:cNvSpPr txBox="1">
            <a:spLocks noChangeArrowheads="1"/>
          </p:cNvSpPr>
          <p:nvPr/>
        </p:nvSpPr>
        <p:spPr bwMode="auto">
          <a:xfrm>
            <a:off x="2857500" y="2559050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36699"/>
                </a:solidFill>
              </a:rPr>
              <a:t>K</a:t>
            </a:r>
            <a:r>
              <a:rPr lang="it-IT" b="1" baseline="30000">
                <a:solidFill>
                  <a:srgbClr val="336699"/>
                </a:solidFill>
              </a:rPr>
              <a:t>+</a:t>
            </a:r>
          </a:p>
        </p:txBody>
      </p:sp>
      <p:sp>
        <p:nvSpPr>
          <p:cNvPr id="14" name="Rettangolo 13"/>
          <p:cNvSpPr/>
          <p:nvPr/>
        </p:nvSpPr>
        <p:spPr>
          <a:xfrm>
            <a:off x="4929188" y="3844925"/>
            <a:ext cx="785812" cy="5000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</a:rPr>
              <a:t>H</a:t>
            </a:r>
            <a:r>
              <a:rPr lang="it-IT" b="1" baseline="-2500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5" name="Rettangolo 14"/>
          <p:cNvSpPr/>
          <p:nvPr/>
        </p:nvSpPr>
        <p:spPr>
          <a:xfrm>
            <a:off x="4929188" y="2987675"/>
            <a:ext cx="785812" cy="5000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</a:rPr>
              <a:t>CCK</a:t>
            </a:r>
            <a:r>
              <a:rPr lang="it-IT" b="1" baseline="-2500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auto">
          <a:xfrm>
            <a:off x="2786063" y="5202238"/>
            <a:ext cx="714375" cy="500062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  <a:latin typeface="Calibri" charset="0"/>
              </a:rPr>
              <a:t>M</a:t>
            </a:r>
            <a:r>
              <a:rPr lang="it-IT" b="1" baseline="-25000">
                <a:solidFill>
                  <a:srgbClr val="FFFFFF"/>
                </a:solidFill>
                <a:latin typeface="Calibri" charset="0"/>
              </a:rPr>
              <a:t>3</a:t>
            </a:r>
          </a:p>
        </p:txBody>
      </p:sp>
      <p:sp>
        <p:nvSpPr>
          <p:cNvPr id="17" name="Rettangolo 16"/>
          <p:cNvSpPr/>
          <p:nvPr/>
        </p:nvSpPr>
        <p:spPr>
          <a:xfrm>
            <a:off x="3857625" y="5202238"/>
            <a:ext cx="785813" cy="50006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/>
              <a:t>PG</a:t>
            </a:r>
          </a:p>
        </p:txBody>
      </p:sp>
      <p:cxnSp>
        <p:nvCxnSpPr>
          <p:cNvPr id="18" name="Connettore 2 17"/>
          <p:cNvCxnSpPr>
            <a:endCxn id="13" idx="3"/>
          </p:cNvCxnSpPr>
          <p:nvPr/>
        </p:nvCxnSpPr>
        <p:spPr>
          <a:xfrm rot="10800000">
            <a:off x="3298825" y="2743200"/>
            <a:ext cx="1487488" cy="45878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/>
          <p:cNvCxnSpPr>
            <a:endCxn id="13" idx="2"/>
          </p:cNvCxnSpPr>
          <p:nvPr/>
        </p:nvCxnSpPr>
        <p:spPr>
          <a:xfrm rot="10800000">
            <a:off x="3078163" y="2928938"/>
            <a:ext cx="1636712" cy="1273175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 rot="16200000" flipV="1">
            <a:off x="1643062" y="3630613"/>
            <a:ext cx="2214563" cy="64293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/>
          <p:nvPr/>
        </p:nvCxnSpPr>
        <p:spPr>
          <a:xfrm rot="16200000" flipV="1">
            <a:off x="2464594" y="3237707"/>
            <a:ext cx="2143125" cy="1500187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8"/>
          <p:cNvSpPr txBox="1">
            <a:spLocks noChangeArrowheads="1"/>
          </p:cNvSpPr>
          <p:nvPr/>
        </p:nvSpPr>
        <p:spPr bwMode="auto">
          <a:xfrm>
            <a:off x="5786438" y="3916363"/>
            <a:ext cx="5445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His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3" name="CasellaDiTesto 29"/>
          <p:cNvSpPr txBox="1">
            <a:spLocks noChangeArrowheads="1"/>
          </p:cNvSpPr>
          <p:nvPr/>
        </p:nvSpPr>
        <p:spPr bwMode="auto">
          <a:xfrm>
            <a:off x="5715000" y="3071813"/>
            <a:ext cx="1120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Gastrina</a:t>
            </a:r>
          </a:p>
        </p:txBody>
      </p:sp>
      <p:sp>
        <p:nvSpPr>
          <p:cNvPr id="24" name="CasellaDiTesto 30"/>
          <p:cNvSpPr txBox="1">
            <a:spLocks noChangeArrowheads="1"/>
          </p:cNvSpPr>
          <p:nvPr/>
        </p:nvSpPr>
        <p:spPr bwMode="auto">
          <a:xfrm>
            <a:off x="2841625" y="5857875"/>
            <a:ext cx="658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ACh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5" name="CasellaDiTesto 31"/>
          <p:cNvSpPr txBox="1">
            <a:spLocks noChangeArrowheads="1"/>
          </p:cNvSpPr>
          <p:nvPr/>
        </p:nvSpPr>
        <p:spPr bwMode="auto">
          <a:xfrm>
            <a:off x="3900488" y="5857875"/>
            <a:ext cx="6715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PGE</a:t>
            </a:r>
          </a:p>
        </p:txBody>
      </p:sp>
      <p:sp>
        <p:nvSpPr>
          <p:cNvPr id="26" name="Rettangolo 25"/>
          <p:cNvSpPr/>
          <p:nvPr/>
        </p:nvSpPr>
        <p:spPr>
          <a:xfrm>
            <a:off x="6858016" y="4773613"/>
            <a:ext cx="1857359" cy="1143000"/>
          </a:xfrm>
          <a:prstGeom prst="rect">
            <a:avLst/>
          </a:prstGeom>
          <a:gradFill flip="none" rotWithShape="1">
            <a:gsLst>
              <a:gs pos="0">
                <a:srgbClr val="FF9900">
                  <a:tint val="66000"/>
                  <a:satMod val="160000"/>
                </a:srgbClr>
              </a:gs>
              <a:gs pos="50000">
                <a:srgbClr val="FF9900">
                  <a:tint val="44500"/>
                  <a:satMod val="160000"/>
                </a:srgbClr>
              </a:gs>
              <a:gs pos="100000">
                <a:srgbClr val="FF990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CasellaDiTesto 26"/>
          <p:cNvSpPr txBox="1"/>
          <p:nvPr/>
        </p:nvSpPr>
        <p:spPr>
          <a:xfrm>
            <a:off x="7215188" y="5559425"/>
            <a:ext cx="11334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Cellule 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ECL</a:t>
            </a:r>
          </a:p>
        </p:txBody>
      </p:sp>
      <p:sp>
        <p:nvSpPr>
          <p:cNvPr id="28" name="CasellaDiTesto 34"/>
          <p:cNvSpPr txBox="1">
            <a:spLocks noChangeArrowheads="1"/>
          </p:cNvSpPr>
          <p:nvPr/>
        </p:nvSpPr>
        <p:spPr bwMode="auto">
          <a:xfrm>
            <a:off x="7286625" y="5202238"/>
            <a:ext cx="5445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His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cxnSp>
        <p:nvCxnSpPr>
          <p:cNvPr id="29" name="Connettore 2 28"/>
          <p:cNvCxnSpPr/>
          <p:nvPr/>
        </p:nvCxnSpPr>
        <p:spPr>
          <a:xfrm rot="10800000">
            <a:off x="6215063" y="4286250"/>
            <a:ext cx="571500" cy="500063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ttangolo 29"/>
          <p:cNvSpPr>
            <a:spLocks noChangeArrowheads="1"/>
          </p:cNvSpPr>
          <p:nvPr/>
        </p:nvSpPr>
        <p:spPr bwMode="auto">
          <a:xfrm>
            <a:off x="7143750" y="4416425"/>
            <a:ext cx="642938" cy="500063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 dirty="0">
                <a:solidFill>
                  <a:srgbClr val="FFFFFF"/>
                </a:solidFill>
                <a:latin typeface="Calibri" charset="0"/>
              </a:rPr>
              <a:t>M</a:t>
            </a:r>
            <a:r>
              <a:rPr lang="it-IT" b="1" baseline="-25000" dirty="0">
                <a:solidFill>
                  <a:srgbClr val="FFFFFF"/>
                </a:solidFill>
                <a:latin typeface="Calibri" charset="0"/>
              </a:rPr>
              <a:t>1</a:t>
            </a:r>
          </a:p>
        </p:txBody>
      </p:sp>
      <p:sp>
        <p:nvSpPr>
          <p:cNvPr id="31" name="Rettangolo 30"/>
          <p:cNvSpPr>
            <a:spLocks noChangeArrowheads="1"/>
          </p:cNvSpPr>
          <p:nvPr/>
        </p:nvSpPr>
        <p:spPr bwMode="auto">
          <a:xfrm>
            <a:off x="7858125" y="4416425"/>
            <a:ext cx="785813" cy="500063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  <a:latin typeface="Calibri" charset="0"/>
              </a:rPr>
              <a:t>CCK</a:t>
            </a:r>
            <a:r>
              <a:rPr lang="it-IT" b="1" baseline="-25000">
                <a:solidFill>
                  <a:srgbClr val="FFFFFF"/>
                </a:solidFill>
                <a:latin typeface="Calibri" charset="0"/>
              </a:rPr>
              <a:t>2</a:t>
            </a:r>
          </a:p>
        </p:txBody>
      </p:sp>
      <p:sp>
        <p:nvSpPr>
          <p:cNvPr id="32" name="CasellaDiTesto 39"/>
          <p:cNvSpPr txBox="1">
            <a:spLocks noChangeArrowheads="1"/>
          </p:cNvSpPr>
          <p:nvPr/>
        </p:nvSpPr>
        <p:spPr bwMode="auto">
          <a:xfrm>
            <a:off x="7072313" y="3916363"/>
            <a:ext cx="658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ACh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33" name="CasellaDiTesto 40"/>
          <p:cNvSpPr txBox="1">
            <a:spLocks noChangeArrowheads="1"/>
          </p:cNvSpPr>
          <p:nvPr/>
        </p:nvSpPr>
        <p:spPr bwMode="auto">
          <a:xfrm>
            <a:off x="7786688" y="3916363"/>
            <a:ext cx="1120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Gastrina</a:t>
            </a:r>
          </a:p>
        </p:txBody>
      </p:sp>
      <p:sp>
        <p:nvSpPr>
          <p:cNvPr id="34" name="Rettangolo 33"/>
          <p:cNvSpPr/>
          <p:nvPr/>
        </p:nvSpPr>
        <p:spPr>
          <a:xfrm>
            <a:off x="7429500" y="2000240"/>
            <a:ext cx="1214438" cy="64294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35" name="CasellaDiTesto 34"/>
          <p:cNvSpPr txBox="1"/>
          <p:nvPr/>
        </p:nvSpPr>
        <p:spPr>
          <a:xfrm>
            <a:off x="7500938" y="2143125"/>
            <a:ext cx="10271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Cellula G</a:t>
            </a:r>
          </a:p>
        </p:txBody>
      </p:sp>
      <p:cxnSp>
        <p:nvCxnSpPr>
          <p:cNvPr id="36" name="Connettore 2 35"/>
          <p:cNvCxnSpPr/>
          <p:nvPr/>
        </p:nvCxnSpPr>
        <p:spPr>
          <a:xfrm rot="10800000" flipV="1">
            <a:off x="6643688" y="2428875"/>
            <a:ext cx="714375" cy="64293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2 36"/>
          <p:cNvCxnSpPr>
            <a:endCxn id="33" idx="0"/>
          </p:cNvCxnSpPr>
          <p:nvPr/>
        </p:nvCxnSpPr>
        <p:spPr>
          <a:xfrm rot="5400000">
            <a:off x="7787482" y="3345656"/>
            <a:ext cx="1130300" cy="11113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uppo 52"/>
          <p:cNvGrpSpPr>
            <a:grpSpLocks/>
          </p:cNvGrpSpPr>
          <p:nvPr/>
        </p:nvGrpSpPr>
        <p:grpSpPr bwMode="auto">
          <a:xfrm>
            <a:off x="2571750" y="3571875"/>
            <a:ext cx="319088" cy="369888"/>
            <a:chOff x="5786446" y="857232"/>
            <a:chExt cx="319318" cy="369332"/>
          </a:xfrm>
        </p:grpSpPr>
        <p:sp>
          <p:nvSpPr>
            <p:cNvPr id="39" name="Ovale 38"/>
            <p:cNvSpPr/>
            <p:nvPr/>
          </p:nvSpPr>
          <p:spPr>
            <a:xfrm>
              <a:off x="5786446" y="928563"/>
              <a:ext cx="285956" cy="285320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0" name="CasellaDiTesto 48"/>
            <p:cNvSpPr txBox="1">
              <a:spLocks noChangeArrowheads="1"/>
            </p:cNvSpPr>
            <p:nvPr/>
          </p:nvSpPr>
          <p:spPr bwMode="auto">
            <a:xfrm>
              <a:off x="5786446" y="857232"/>
              <a:ext cx="3193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41" name="Gruppo 51"/>
          <p:cNvGrpSpPr>
            <a:grpSpLocks/>
          </p:cNvGrpSpPr>
          <p:nvPr/>
        </p:nvGrpSpPr>
        <p:grpSpPr bwMode="auto">
          <a:xfrm>
            <a:off x="3357563" y="3714750"/>
            <a:ext cx="285750" cy="369888"/>
            <a:chOff x="6429388" y="1000108"/>
            <a:chExt cx="285752" cy="369332"/>
          </a:xfrm>
        </p:grpSpPr>
        <p:sp>
          <p:nvSpPr>
            <p:cNvPr id="42" name="Ovale 41"/>
            <p:cNvSpPr/>
            <p:nvPr/>
          </p:nvSpPr>
          <p:spPr>
            <a:xfrm>
              <a:off x="6429388" y="1071439"/>
              <a:ext cx="285752" cy="28532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3" name="CasellaDiTesto 50"/>
            <p:cNvSpPr txBox="1">
              <a:spLocks noChangeArrowheads="1"/>
            </p:cNvSpPr>
            <p:nvPr/>
          </p:nvSpPr>
          <p:spPr bwMode="auto">
            <a:xfrm>
              <a:off x="6429388" y="1000108"/>
              <a:ext cx="26161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-</a:t>
              </a:r>
            </a:p>
          </p:txBody>
        </p:sp>
      </p:grpSp>
      <p:grpSp>
        <p:nvGrpSpPr>
          <p:cNvPr id="44" name="Gruppo 53"/>
          <p:cNvGrpSpPr>
            <a:grpSpLocks/>
          </p:cNvGrpSpPr>
          <p:nvPr/>
        </p:nvGrpSpPr>
        <p:grpSpPr bwMode="auto">
          <a:xfrm>
            <a:off x="3929063" y="3571875"/>
            <a:ext cx="319087" cy="369888"/>
            <a:chOff x="5786446" y="857232"/>
            <a:chExt cx="319318" cy="369332"/>
          </a:xfrm>
        </p:grpSpPr>
        <p:sp>
          <p:nvSpPr>
            <p:cNvPr id="45" name="Ovale 44"/>
            <p:cNvSpPr/>
            <p:nvPr/>
          </p:nvSpPr>
          <p:spPr>
            <a:xfrm>
              <a:off x="5786446" y="928563"/>
              <a:ext cx="285957" cy="285320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6" name="CasellaDiTesto 55"/>
            <p:cNvSpPr txBox="1">
              <a:spLocks noChangeArrowheads="1"/>
            </p:cNvSpPr>
            <p:nvPr/>
          </p:nvSpPr>
          <p:spPr bwMode="auto">
            <a:xfrm>
              <a:off x="5786446" y="857232"/>
              <a:ext cx="3193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47" name="Gruppo 56"/>
          <p:cNvGrpSpPr>
            <a:grpSpLocks/>
          </p:cNvGrpSpPr>
          <p:nvPr/>
        </p:nvGrpSpPr>
        <p:grpSpPr bwMode="auto">
          <a:xfrm>
            <a:off x="4071938" y="2857500"/>
            <a:ext cx="319087" cy="369888"/>
            <a:chOff x="5786446" y="857232"/>
            <a:chExt cx="319318" cy="369332"/>
          </a:xfrm>
        </p:grpSpPr>
        <p:sp>
          <p:nvSpPr>
            <p:cNvPr id="48" name="Ovale 47"/>
            <p:cNvSpPr/>
            <p:nvPr/>
          </p:nvSpPr>
          <p:spPr>
            <a:xfrm>
              <a:off x="5786446" y="928563"/>
              <a:ext cx="285957" cy="285320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9" name="CasellaDiTesto 58"/>
            <p:cNvSpPr txBox="1">
              <a:spLocks noChangeArrowheads="1"/>
            </p:cNvSpPr>
            <p:nvPr/>
          </p:nvSpPr>
          <p:spPr bwMode="auto">
            <a:xfrm>
              <a:off x="5786446" y="857232"/>
              <a:ext cx="3193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+</a:t>
              </a:r>
            </a:p>
          </p:txBody>
        </p:sp>
      </p:grpSp>
      <p:sp>
        <p:nvSpPr>
          <p:cNvPr id="50" name="Rettangolo arrotondato 49"/>
          <p:cNvSpPr/>
          <p:nvPr/>
        </p:nvSpPr>
        <p:spPr>
          <a:xfrm>
            <a:off x="71438" y="61913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1" name="CasellaDiTesto 50"/>
          <p:cNvSpPr txBox="1">
            <a:spLocks noChangeArrowheads="1"/>
          </p:cNvSpPr>
          <p:nvPr/>
        </p:nvSpPr>
        <p:spPr bwMode="auto">
          <a:xfrm>
            <a:off x="71438" y="5873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Farmaci antiulcera (1)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pic>
        <p:nvPicPr>
          <p:cNvPr id="52" name="Picture 2" descr="http://anthropologynet.files.wordpress.com/2008/10/helicobacter-pylo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714375"/>
            <a:ext cx="1016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Rettangolo 52"/>
          <p:cNvSpPr/>
          <p:nvPr/>
        </p:nvSpPr>
        <p:spPr>
          <a:xfrm>
            <a:off x="3571875" y="150018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H. </a:t>
            </a:r>
            <a:r>
              <a:rPr lang="it-IT" b="1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pylori</a:t>
            </a:r>
            <a:endParaRPr lang="it-IT" b="1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54" name="CasellaDiTesto 33"/>
          <p:cNvSpPr txBox="1">
            <a:spLocks noChangeArrowheads="1"/>
          </p:cNvSpPr>
          <p:nvPr/>
        </p:nvSpPr>
        <p:spPr bwMode="auto">
          <a:xfrm>
            <a:off x="5000625" y="785813"/>
            <a:ext cx="1762125" cy="1200150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chemeClr val="bg1"/>
                </a:solidFill>
              </a:rPr>
              <a:t>metronidazolo</a:t>
            </a:r>
          </a:p>
          <a:p>
            <a:r>
              <a:rPr lang="it-IT" b="1">
                <a:solidFill>
                  <a:schemeClr val="bg1"/>
                </a:solidFill>
              </a:rPr>
              <a:t>tetracicline</a:t>
            </a:r>
          </a:p>
          <a:p>
            <a:r>
              <a:rPr lang="it-IT" b="1">
                <a:solidFill>
                  <a:schemeClr val="bg1"/>
                </a:solidFill>
              </a:rPr>
              <a:t>claritromicina</a:t>
            </a:r>
          </a:p>
          <a:p>
            <a:r>
              <a:rPr lang="it-IT" b="1">
                <a:solidFill>
                  <a:schemeClr val="bg1"/>
                </a:solidFill>
              </a:rPr>
              <a:t>amoxicillina</a:t>
            </a:r>
          </a:p>
        </p:txBody>
      </p:sp>
      <p:pic>
        <p:nvPicPr>
          <p:cNvPr id="55" name="Picture 4" descr="http://www.usi.edu/Science/biology/ceseeley/lab13_files/image0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0" y="5572125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6" name="Connettore 2 55"/>
          <p:cNvCxnSpPr/>
          <p:nvPr/>
        </p:nvCxnSpPr>
        <p:spPr>
          <a:xfrm rot="10800000" flipH="1" flipV="1">
            <a:off x="4429125" y="5715000"/>
            <a:ext cx="571500" cy="500063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asellaDiTesto 29"/>
          <p:cNvSpPr txBox="1">
            <a:spLocks noChangeArrowheads="1"/>
          </p:cNvSpPr>
          <p:nvPr/>
        </p:nvSpPr>
        <p:spPr bwMode="auto">
          <a:xfrm>
            <a:off x="4572000" y="6488113"/>
            <a:ext cx="2505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Muco: </a:t>
            </a: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citoprotezione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58" name="CasellaDiTesto 33"/>
          <p:cNvSpPr txBox="1">
            <a:spLocks noChangeArrowheads="1"/>
          </p:cNvSpPr>
          <p:nvPr/>
        </p:nvSpPr>
        <p:spPr bwMode="auto">
          <a:xfrm>
            <a:off x="7162800" y="6019800"/>
            <a:ext cx="1287462" cy="369887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 dirty="0" err="1">
                <a:solidFill>
                  <a:schemeClr val="bg1"/>
                </a:solidFill>
              </a:rPr>
              <a:t>sucralfato</a:t>
            </a:r>
            <a:endParaRPr lang="it-IT" b="1" dirty="0">
              <a:solidFill>
                <a:schemeClr val="bg1"/>
              </a:solidFill>
            </a:endParaRPr>
          </a:p>
        </p:txBody>
      </p:sp>
      <p:sp>
        <p:nvSpPr>
          <p:cNvPr id="59" name="CasellaDiTesto 33"/>
          <p:cNvSpPr txBox="1">
            <a:spLocks noChangeArrowheads="1"/>
          </p:cNvSpPr>
          <p:nvPr/>
        </p:nvSpPr>
        <p:spPr bwMode="auto">
          <a:xfrm>
            <a:off x="2282825" y="6273800"/>
            <a:ext cx="1646238" cy="369888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chemeClr val="bg1"/>
                </a:solidFill>
              </a:rPr>
              <a:t>misoprostolo</a:t>
            </a:r>
          </a:p>
        </p:txBody>
      </p:sp>
      <p:sp>
        <p:nvSpPr>
          <p:cNvPr id="60" name="CasellaDiTesto 35"/>
          <p:cNvSpPr txBox="1">
            <a:spLocks noChangeArrowheads="1"/>
          </p:cNvSpPr>
          <p:nvPr/>
        </p:nvSpPr>
        <p:spPr bwMode="auto">
          <a:xfrm>
            <a:off x="214313" y="987425"/>
            <a:ext cx="1158875" cy="369888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chemeClr val="bg1"/>
                </a:solidFill>
              </a:rPr>
              <a:t>Antiacidi</a:t>
            </a:r>
          </a:p>
        </p:txBody>
      </p:sp>
      <p:sp>
        <p:nvSpPr>
          <p:cNvPr id="62" name="CasellaDiTesto 33"/>
          <p:cNvSpPr txBox="1">
            <a:spLocks noChangeArrowheads="1"/>
          </p:cNvSpPr>
          <p:nvPr/>
        </p:nvSpPr>
        <p:spPr bwMode="auto">
          <a:xfrm>
            <a:off x="7162800" y="6400800"/>
            <a:ext cx="1634695" cy="369332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 dirty="0" err="1">
                <a:solidFill>
                  <a:schemeClr val="bg1"/>
                </a:solidFill>
              </a:rPr>
              <a:t>Carbenoxolone</a:t>
            </a:r>
            <a:endParaRPr lang="it-IT" b="1" dirty="0">
              <a:solidFill>
                <a:schemeClr val="bg1"/>
              </a:solidFill>
            </a:endParaRPr>
          </a:p>
        </p:txBody>
      </p:sp>
      <p:sp>
        <p:nvSpPr>
          <p:cNvPr id="61" name="Rettangolo 60"/>
          <p:cNvSpPr/>
          <p:nvPr/>
        </p:nvSpPr>
        <p:spPr>
          <a:xfrm>
            <a:off x="7575910" y="750332"/>
            <a:ext cx="838200" cy="533400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3" name="CasellaDiTesto 62"/>
          <p:cNvSpPr txBox="1"/>
          <p:nvPr/>
        </p:nvSpPr>
        <p:spPr>
          <a:xfrm>
            <a:off x="7620000" y="838200"/>
            <a:ext cx="65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Vago</a:t>
            </a:r>
          </a:p>
        </p:txBody>
      </p:sp>
      <p:cxnSp>
        <p:nvCxnSpPr>
          <p:cNvPr id="64" name="Connettore 2 63"/>
          <p:cNvCxnSpPr/>
          <p:nvPr/>
        </p:nvCxnSpPr>
        <p:spPr>
          <a:xfrm rot="5400000">
            <a:off x="7811295" y="1637507"/>
            <a:ext cx="533401" cy="1589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Rettangolo 64"/>
          <p:cNvSpPr>
            <a:spLocks noChangeArrowheads="1"/>
          </p:cNvSpPr>
          <p:nvPr/>
        </p:nvSpPr>
        <p:spPr bwMode="auto">
          <a:xfrm>
            <a:off x="7315200" y="1524000"/>
            <a:ext cx="642938" cy="381000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 dirty="0">
                <a:solidFill>
                  <a:srgbClr val="FFFFFF"/>
                </a:solidFill>
                <a:latin typeface="Calibri" charset="0"/>
              </a:rPr>
              <a:t>M</a:t>
            </a:r>
            <a:r>
              <a:rPr lang="it-IT" b="1" baseline="-25000" dirty="0">
                <a:solidFill>
                  <a:srgbClr val="FFFFFF"/>
                </a:solidFill>
                <a:latin typeface="Calibri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607740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 animBg="1"/>
      <p:bldP spid="57" grpId="0"/>
      <p:bldP spid="58" grpId="0" animBg="1"/>
      <p:bldP spid="59" grpId="0" animBg="1"/>
      <p:bldP spid="60" grpId="0" animBg="1"/>
      <p:bldP spid="62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85750" y="2133600"/>
            <a:ext cx="5000625" cy="3429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3500437" y="2205038"/>
            <a:ext cx="173196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rgbClr val="336699"/>
                </a:solidFill>
                <a:latin typeface="+mn-lt"/>
              </a:rPr>
              <a:t>Cellula parietale</a:t>
            </a:r>
          </a:p>
        </p:txBody>
      </p:sp>
      <p:sp>
        <p:nvSpPr>
          <p:cNvPr id="9" name="Ovale 8"/>
          <p:cNvSpPr/>
          <p:nvPr/>
        </p:nvSpPr>
        <p:spPr>
          <a:xfrm>
            <a:off x="1857375" y="1847850"/>
            <a:ext cx="857250" cy="857250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i="1" dirty="0" err="1"/>
              <a:t>ATPasi</a:t>
            </a:r>
            <a:endParaRPr lang="it-IT" b="1" i="1" dirty="0"/>
          </a:p>
        </p:txBody>
      </p:sp>
      <p:cxnSp>
        <p:nvCxnSpPr>
          <p:cNvPr id="10" name="Connettore 2 9"/>
          <p:cNvCxnSpPr/>
          <p:nvPr/>
        </p:nvCxnSpPr>
        <p:spPr>
          <a:xfrm rot="5400000" flipH="1" flipV="1">
            <a:off x="1177924" y="2239963"/>
            <a:ext cx="1357313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/>
          <p:nvPr/>
        </p:nvCxnSpPr>
        <p:spPr>
          <a:xfrm rot="16200000" flipH="1">
            <a:off x="2036762" y="2239963"/>
            <a:ext cx="1357313" cy="158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0"/>
          <p:cNvSpPr txBox="1">
            <a:spLocks noChangeArrowheads="1"/>
          </p:cNvSpPr>
          <p:nvPr/>
        </p:nvSpPr>
        <p:spPr bwMode="auto">
          <a:xfrm>
            <a:off x="1357312" y="1419225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36699"/>
                </a:solidFill>
              </a:rPr>
              <a:t>H</a:t>
            </a:r>
            <a:r>
              <a:rPr lang="it-IT" b="1" baseline="30000">
                <a:solidFill>
                  <a:srgbClr val="336699"/>
                </a:solidFill>
              </a:rPr>
              <a:t>+</a:t>
            </a:r>
          </a:p>
        </p:txBody>
      </p:sp>
      <p:sp>
        <p:nvSpPr>
          <p:cNvPr id="13" name="CasellaDiTesto 11"/>
          <p:cNvSpPr txBox="1">
            <a:spLocks noChangeArrowheads="1"/>
          </p:cNvSpPr>
          <p:nvPr/>
        </p:nvSpPr>
        <p:spPr bwMode="auto">
          <a:xfrm>
            <a:off x="2786062" y="2705100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36699"/>
                </a:solidFill>
              </a:rPr>
              <a:t>K</a:t>
            </a:r>
            <a:r>
              <a:rPr lang="it-IT" b="1" baseline="30000">
                <a:solidFill>
                  <a:srgbClr val="336699"/>
                </a:solidFill>
              </a:rPr>
              <a:t>+</a:t>
            </a:r>
          </a:p>
        </p:txBody>
      </p:sp>
      <p:sp>
        <p:nvSpPr>
          <p:cNvPr id="14" name="Rettangolo 13"/>
          <p:cNvSpPr/>
          <p:nvPr/>
        </p:nvSpPr>
        <p:spPr>
          <a:xfrm>
            <a:off x="4857750" y="3990975"/>
            <a:ext cx="785812" cy="5000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</a:rPr>
              <a:t>H</a:t>
            </a:r>
            <a:r>
              <a:rPr lang="it-IT" b="1" baseline="-2500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5" name="Rettangolo 14"/>
          <p:cNvSpPr/>
          <p:nvPr/>
        </p:nvSpPr>
        <p:spPr>
          <a:xfrm>
            <a:off x="4857750" y="3133725"/>
            <a:ext cx="785812" cy="5000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</a:rPr>
              <a:t>CCK</a:t>
            </a:r>
            <a:r>
              <a:rPr lang="it-IT" b="1" baseline="-2500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auto">
          <a:xfrm>
            <a:off x="2714625" y="5348288"/>
            <a:ext cx="714375" cy="500062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  <a:latin typeface="Calibri" charset="0"/>
              </a:rPr>
              <a:t>M</a:t>
            </a:r>
            <a:r>
              <a:rPr lang="it-IT" b="1" baseline="-25000">
                <a:solidFill>
                  <a:srgbClr val="FFFFFF"/>
                </a:solidFill>
                <a:latin typeface="Calibri" charset="0"/>
              </a:rPr>
              <a:t>3</a:t>
            </a:r>
          </a:p>
        </p:txBody>
      </p:sp>
      <p:sp>
        <p:nvSpPr>
          <p:cNvPr id="17" name="Rettangolo 16"/>
          <p:cNvSpPr/>
          <p:nvPr/>
        </p:nvSpPr>
        <p:spPr>
          <a:xfrm>
            <a:off x="3786187" y="5348288"/>
            <a:ext cx="785813" cy="50006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/>
              <a:t>PG</a:t>
            </a:r>
          </a:p>
        </p:txBody>
      </p:sp>
      <p:cxnSp>
        <p:nvCxnSpPr>
          <p:cNvPr id="18" name="Connettore 2 17"/>
          <p:cNvCxnSpPr>
            <a:endCxn id="13" idx="3"/>
          </p:cNvCxnSpPr>
          <p:nvPr/>
        </p:nvCxnSpPr>
        <p:spPr>
          <a:xfrm rot="10800000">
            <a:off x="3227387" y="2889250"/>
            <a:ext cx="1487488" cy="45878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/>
          <p:cNvCxnSpPr>
            <a:endCxn id="13" idx="2"/>
          </p:cNvCxnSpPr>
          <p:nvPr/>
        </p:nvCxnSpPr>
        <p:spPr>
          <a:xfrm rot="10800000">
            <a:off x="3006725" y="3074988"/>
            <a:ext cx="1636712" cy="1273175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 rot="16200000" flipV="1">
            <a:off x="1571624" y="3776663"/>
            <a:ext cx="2214563" cy="64293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/>
          <p:nvPr/>
        </p:nvCxnSpPr>
        <p:spPr>
          <a:xfrm rot="16200000" flipV="1">
            <a:off x="2393156" y="3383757"/>
            <a:ext cx="2143125" cy="1500187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8"/>
          <p:cNvSpPr txBox="1">
            <a:spLocks noChangeArrowheads="1"/>
          </p:cNvSpPr>
          <p:nvPr/>
        </p:nvSpPr>
        <p:spPr bwMode="auto">
          <a:xfrm>
            <a:off x="5715000" y="4062413"/>
            <a:ext cx="5445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His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3" name="CasellaDiTesto 29"/>
          <p:cNvSpPr txBox="1">
            <a:spLocks noChangeArrowheads="1"/>
          </p:cNvSpPr>
          <p:nvPr/>
        </p:nvSpPr>
        <p:spPr bwMode="auto">
          <a:xfrm>
            <a:off x="5643562" y="3217863"/>
            <a:ext cx="1120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Gastrina</a:t>
            </a:r>
          </a:p>
        </p:txBody>
      </p:sp>
      <p:sp>
        <p:nvSpPr>
          <p:cNvPr id="24" name="CasellaDiTesto 30"/>
          <p:cNvSpPr txBox="1">
            <a:spLocks noChangeArrowheads="1"/>
          </p:cNvSpPr>
          <p:nvPr/>
        </p:nvSpPr>
        <p:spPr bwMode="auto">
          <a:xfrm>
            <a:off x="2770187" y="6003925"/>
            <a:ext cx="658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ACh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5" name="CasellaDiTesto 31"/>
          <p:cNvSpPr txBox="1">
            <a:spLocks noChangeArrowheads="1"/>
          </p:cNvSpPr>
          <p:nvPr/>
        </p:nvSpPr>
        <p:spPr bwMode="auto">
          <a:xfrm>
            <a:off x="3829050" y="6003925"/>
            <a:ext cx="6715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PGE</a:t>
            </a:r>
          </a:p>
        </p:txBody>
      </p:sp>
      <p:sp>
        <p:nvSpPr>
          <p:cNvPr id="26" name="Rettangolo 25"/>
          <p:cNvSpPr/>
          <p:nvPr/>
        </p:nvSpPr>
        <p:spPr>
          <a:xfrm>
            <a:off x="6786578" y="4919663"/>
            <a:ext cx="1857359" cy="1143000"/>
          </a:xfrm>
          <a:prstGeom prst="rect">
            <a:avLst/>
          </a:prstGeom>
          <a:gradFill flip="none" rotWithShape="1">
            <a:gsLst>
              <a:gs pos="0">
                <a:srgbClr val="FF9900">
                  <a:tint val="66000"/>
                  <a:satMod val="160000"/>
                </a:srgbClr>
              </a:gs>
              <a:gs pos="50000">
                <a:srgbClr val="FF9900">
                  <a:tint val="44500"/>
                  <a:satMod val="160000"/>
                </a:srgbClr>
              </a:gs>
              <a:gs pos="100000">
                <a:srgbClr val="FF990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CasellaDiTesto 26"/>
          <p:cNvSpPr txBox="1"/>
          <p:nvPr/>
        </p:nvSpPr>
        <p:spPr>
          <a:xfrm>
            <a:off x="7143750" y="5705475"/>
            <a:ext cx="11334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Cellule </a:t>
            </a:r>
            <a:r>
              <a:rPr lang="it-IT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ECL</a:t>
            </a:r>
          </a:p>
        </p:txBody>
      </p:sp>
      <p:sp>
        <p:nvSpPr>
          <p:cNvPr id="28" name="CasellaDiTesto 34"/>
          <p:cNvSpPr txBox="1">
            <a:spLocks noChangeArrowheads="1"/>
          </p:cNvSpPr>
          <p:nvPr/>
        </p:nvSpPr>
        <p:spPr bwMode="auto">
          <a:xfrm>
            <a:off x="7215187" y="5348288"/>
            <a:ext cx="5445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His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cxnSp>
        <p:nvCxnSpPr>
          <p:cNvPr id="29" name="Connettore 2 28"/>
          <p:cNvCxnSpPr/>
          <p:nvPr/>
        </p:nvCxnSpPr>
        <p:spPr>
          <a:xfrm rot="10800000">
            <a:off x="6143625" y="4432300"/>
            <a:ext cx="571500" cy="500063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ttangolo 29"/>
          <p:cNvSpPr>
            <a:spLocks noChangeArrowheads="1"/>
          </p:cNvSpPr>
          <p:nvPr/>
        </p:nvSpPr>
        <p:spPr bwMode="auto">
          <a:xfrm>
            <a:off x="7072312" y="4562475"/>
            <a:ext cx="642938" cy="500063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 dirty="0">
                <a:solidFill>
                  <a:srgbClr val="FFFFFF"/>
                </a:solidFill>
                <a:latin typeface="Calibri" charset="0"/>
              </a:rPr>
              <a:t>M</a:t>
            </a:r>
            <a:r>
              <a:rPr lang="it-IT" b="1" baseline="-25000" dirty="0">
                <a:solidFill>
                  <a:srgbClr val="FFFFFF"/>
                </a:solidFill>
                <a:latin typeface="Calibri" charset="0"/>
              </a:rPr>
              <a:t>1</a:t>
            </a:r>
          </a:p>
        </p:txBody>
      </p:sp>
      <p:sp>
        <p:nvSpPr>
          <p:cNvPr id="31" name="Rettangolo 30"/>
          <p:cNvSpPr>
            <a:spLocks noChangeArrowheads="1"/>
          </p:cNvSpPr>
          <p:nvPr/>
        </p:nvSpPr>
        <p:spPr bwMode="auto">
          <a:xfrm>
            <a:off x="7786687" y="4562475"/>
            <a:ext cx="785813" cy="500063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>
                <a:solidFill>
                  <a:srgbClr val="FFFFFF"/>
                </a:solidFill>
                <a:latin typeface="Calibri" charset="0"/>
              </a:rPr>
              <a:t>CCK</a:t>
            </a:r>
            <a:r>
              <a:rPr lang="it-IT" b="1" baseline="-25000">
                <a:solidFill>
                  <a:srgbClr val="FFFFFF"/>
                </a:solidFill>
                <a:latin typeface="Calibri" charset="0"/>
              </a:rPr>
              <a:t>2</a:t>
            </a:r>
          </a:p>
        </p:txBody>
      </p:sp>
      <p:sp>
        <p:nvSpPr>
          <p:cNvPr id="32" name="CasellaDiTesto 39"/>
          <p:cNvSpPr txBox="1">
            <a:spLocks noChangeArrowheads="1"/>
          </p:cNvSpPr>
          <p:nvPr/>
        </p:nvSpPr>
        <p:spPr bwMode="auto">
          <a:xfrm>
            <a:off x="7000875" y="4062413"/>
            <a:ext cx="658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ACh</a:t>
            </a:r>
            <a:endParaRPr lang="it-IT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33" name="CasellaDiTesto 40"/>
          <p:cNvSpPr txBox="1">
            <a:spLocks noChangeArrowheads="1"/>
          </p:cNvSpPr>
          <p:nvPr/>
        </p:nvSpPr>
        <p:spPr bwMode="auto">
          <a:xfrm>
            <a:off x="7715250" y="4062413"/>
            <a:ext cx="1120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Gastrina</a:t>
            </a:r>
          </a:p>
        </p:txBody>
      </p:sp>
      <p:sp>
        <p:nvSpPr>
          <p:cNvPr id="34" name="Rettangolo 33"/>
          <p:cNvSpPr/>
          <p:nvPr/>
        </p:nvSpPr>
        <p:spPr>
          <a:xfrm>
            <a:off x="7358062" y="2146290"/>
            <a:ext cx="1214438" cy="64294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35" name="CasellaDiTesto 34"/>
          <p:cNvSpPr txBox="1"/>
          <p:nvPr/>
        </p:nvSpPr>
        <p:spPr>
          <a:xfrm>
            <a:off x="7429500" y="2289175"/>
            <a:ext cx="10271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Cellula G</a:t>
            </a:r>
          </a:p>
        </p:txBody>
      </p:sp>
      <p:cxnSp>
        <p:nvCxnSpPr>
          <p:cNvPr id="36" name="Connettore 2 35"/>
          <p:cNvCxnSpPr/>
          <p:nvPr/>
        </p:nvCxnSpPr>
        <p:spPr>
          <a:xfrm rot="10800000" flipV="1">
            <a:off x="6572250" y="2574925"/>
            <a:ext cx="714375" cy="64293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2 36"/>
          <p:cNvCxnSpPr>
            <a:endCxn id="33" idx="0"/>
          </p:cNvCxnSpPr>
          <p:nvPr/>
        </p:nvCxnSpPr>
        <p:spPr>
          <a:xfrm rot="5400000">
            <a:off x="7716044" y="3491706"/>
            <a:ext cx="1130300" cy="11113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uppo 52"/>
          <p:cNvGrpSpPr>
            <a:grpSpLocks/>
          </p:cNvGrpSpPr>
          <p:nvPr/>
        </p:nvGrpSpPr>
        <p:grpSpPr bwMode="auto">
          <a:xfrm>
            <a:off x="2500312" y="3717925"/>
            <a:ext cx="319088" cy="369888"/>
            <a:chOff x="5786446" y="857232"/>
            <a:chExt cx="319318" cy="369332"/>
          </a:xfrm>
        </p:grpSpPr>
        <p:sp>
          <p:nvSpPr>
            <p:cNvPr id="39" name="Ovale 38"/>
            <p:cNvSpPr/>
            <p:nvPr/>
          </p:nvSpPr>
          <p:spPr>
            <a:xfrm>
              <a:off x="5786446" y="928563"/>
              <a:ext cx="285956" cy="285320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0" name="CasellaDiTesto 48"/>
            <p:cNvSpPr txBox="1">
              <a:spLocks noChangeArrowheads="1"/>
            </p:cNvSpPr>
            <p:nvPr/>
          </p:nvSpPr>
          <p:spPr bwMode="auto">
            <a:xfrm>
              <a:off x="5786446" y="857232"/>
              <a:ext cx="3193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41" name="Gruppo 51"/>
          <p:cNvGrpSpPr>
            <a:grpSpLocks/>
          </p:cNvGrpSpPr>
          <p:nvPr/>
        </p:nvGrpSpPr>
        <p:grpSpPr bwMode="auto">
          <a:xfrm>
            <a:off x="3286125" y="3860800"/>
            <a:ext cx="285750" cy="369888"/>
            <a:chOff x="6429388" y="1000108"/>
            <a:chExt cx="285752" cy="369332"/>
          </a:xfrm>
        </p:grpSpPr>
        <p:sp>
          <p:nvSpPr>
            <p:cNvPr id="42" name="Ovale 41"/>
            <p:cNvSpPr/>
            <p:nvPr/>
          </p:nvSpPr>
          <p:spPr>
            <a:xfrm>
              <a:off x="6429388" y="1071439"/>
              <a:ext cx="285752" cy="28532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3" name="CasellaDiTesto 50"/>
            <p:cNvSpPr txBox="1">
              <a:spLocks noChangeArrowheads="1"/>
            </p:cNvSpPr>
            <p:nvPr/>
          </p:nvSpPr>
          <p:spPr bwMode="auto">
            <a:xfrm>
              <a:off x="6429388" y="1000108"/>
              <a:ext cx="26161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-</a:t>
              </a:r>
            </a:p>
          </p:txBody>
        </p:sp>
      </p:grpSp>
      <p:grpSp>
        <p:nvGrpSpPr>
          <p:cNvPr id="44" name="Gruppo 53"/>
          <p:cNvGrpSpPr>
            <a:grpSpLocks/>
          </p:cNvGrpSpPr>
          <p:nvPr/>
        </p:nvGrpSpPr>
        <p:grpSpPr bwMode="auto">
          <a:xfrm>
            <a:off x="3857625" y="3717925"/>
            <a:ext cx="319087" cy="369888"/>
            <a:chOff x="5786446" y="857232"/>
            <a:chExt cx="319318" cy="369332"/>
          </a:xfrm>
        </p:grpSpPr>
        <p:sp>
          <p:nvSpPr>
            <p:cNvPr id="45" name="Ovale 44"/>
            <p:cNvSpPr/>
            <p:nvPr/>
          </p:nvSpPr>
          <p:spPr>
            <a:xfrm>
              <a:off x="5786446" y="928563"/>
              <a:ext cx="285957" cy="285320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6" name="CasellaDiTesto 55"/>
            <p:cNvSpPr txBox="1">
              <a:spLocks noChangeArrowheads="1"/>
            </p:cNvSpPr>
            <p:nvPr/>
          </p:nvSpPr>
          <p:spPr bwMode="auto">
            <a:xfrm>
              <a:off x="5786446" y="857232"/>
              <a:ext cx="3193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47" name="Gruppo 56"/>
          <p:cNvGrpSpPr>
            <a:grpSpLocks/>
          </p:cNvGrpSpPr>
          <p:nvPr/>
        </p:nvGrpSpPr>
        <p:grpSpPr bwMode="auto">
          <a:xfrm>
            <a:off x="4000500" y="3003550"/>
            <a:ext cx="319087" cy="369888"/>
            <a:chOff x="5786446" y="857232"/>
            <a:chExt cx="319318" cy="369332"/>
          </a:xfrm>
        </p:grpSpPr>
        <p:sp>
          <p:nvSpPr>
            <p:cNvPr id="48" name="Ovale 47"/>
            <p:cNvSpPr/>
            <p:nvPr/>
          </p:nvSpPr>
          <p:spPr>
            <a:xfrm>
              <a:off x="5786446" y="928563"/>
              <a:ext cx="285957" cy="285320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49" name="CasellaDiTesto 58"/>
            <p:cNvSpPr txBox="1">
              <a:spLocks noChangeArrowheads="1"/>
            </p:cNvSpPr>
            <p:nvPr/>
          </p:nvSpPr>
          <p:spPr bwMode="auto">
            <a:xfrm>
              <a:off x="5786446" y="857232"/>
              <a:ext cx="3193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chemeClr val="bg1"/>
                  </a:solidFill>
                </a:rPr>
                <a:t>+</a:t>
              </a:r>
            </a:p>
          </p:txBody>
        </p:sp>
      </p:grpSp>
      <p:sp>
        <p:nvSpPr>
          <p:cNvPr id="50" name="CasellaDiTesto 34"/>
          <p:cNvSpPr txBox="1">
            <a:spLocks noChangeArrowheads="1"/>
          </p:cNvSpPr>
          <p:nvPr/>
        </p:nvSpPr>
        <p:spPr bwMode="auto">
          <a:xfrm>
            <a:off x="428625" y="3070225"/>
            <a:ext cx="1714500" cy="646113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chemeClr val="bg1"/>
                </a:solidFill>
              </a:rPr>
              <a:t>Inibitori di pompa</a:t>
            </a:r>
          </a:p>
        </p:txBody>
      </p:sp>
      <p:sp>
        <p:nvSpPr>
          <p:cNvPr id="51" name="CasellaDiTesto 33"/>
          <p:cNvSpPr txBox="1">
            <a:spLocks noChangeArrowheads="1"/>
          </p:cNvSpPr>
          <p:nvPr/>
        </p:nvSpPr>
        <p:spPr bwMode="auto">
          <a:xfrm>
            <a:off x="4648200" y="6172200"/>
            <a:ext cx="2634054" cy="369332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 dirty="0">
                <a:solidFill>
                  <a:schemeClr val="bg1"/>
                </a:solidFill>
              </a:rPr>
              <a:t>Antimuscarinici M1 o M3</a:t>
            </a:r>
          </a:p>
        </p:txBody>
      </p:sp>
      <p:sp>
        <p:nvSpPr>
          <p:cNvPr id="52" name="CasellaDiTesto 32"/>
          <p:cNvSpPr txBox="1">
            <a:spLocks noChangeArrowheads="1"/>
          </p:cNvSpPr>
          <p:nvPr/>
        </p:nvSpPr>
        <p:spPr bwMode="auto">
          <a:xfrm>
            <a:off x="5929312" y="3646488"/>
            <a:ext cx="2070100" cy="369887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chemeClr val="bg1"/>
                </a:solidFill>
              </a:rPr>
              <a:t>H</a:t>
            </a:r>
            <a:r>
              <a:rPr lang="it-IT" b="1" baseline="-25000">
                <a:solidFill>
                  <a:schemeClr val="bg1"/>
                </a:solidFill>
              </a:rPr>
              <a:t>2</a:t>
            </a:r>
            <a:r>
              <a:rPr lang="it-IT" b="1">
                <a:solidFill>
                  <a:schemeClr val="bg1"/>
                </a:solidFill>
              </a:rPr>
              <a:t>-Antiistaminici</a:t>
            </a:r>
          </a:p>
        </p:txBody>
      </p:sp>
      <p:sp>
        <p:nvSpPr>
          <p:cNvPr id="53" name="Rettangolo arrotondato 52"/>
          <p:cNvSpPr/>
          <p:nvPr/>
        </p:nvSpPr>
        <p:spPr>
          <a:xfrm>
            <a:off x="0" y="207963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4" name="CasellaDiTesto 53"/>
          <p:cNvSpPr txBox="1">
            <a:spLocks noChangeArrowheads="1"/>
          </p:cNvSpPr>
          <p:nvPr/>
        </p:nvSpPr>
        <p:spPr bwMode="auto">
          <a:xfrm>
            <a:off x="0" y="20478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Farmaci antiulcera (2)</a:t>
            </a:r>
            <a:endParaRPr lang="it-IT" sz="3200" b="1" baseline="-25000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55" name="CasellaDiTesto 33"/>
          <p:cNvSpPr txBox="1">
            <a:spLocks noChangeArrowheads="1"/>
          </p:cNvSpPr>
          <p:nvPr/>
        </p:nvSpPr>
        <p:spPr bwMode="auto">
          <a:xfrm>
            <a:off x="7010400" y="3048000"/>
            <a:ext cx="1282360" cy="369332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 dirty="0" err="1">
                <a:solidFill>
                  <a:schemeClr val="bg1"/>
                </a:solidFill>
              </a:rPr>
              <a:t>Proglumide</a:t>
            </a:r>
            <a:endParaRPr lang="it-IT" b="1" dirty="0">
              <a:solidFill>
                <a:schemeClr val="bg1"/>
              </a:solidFill>
            </a:endParaRPr>
          </a:p>
        </p:txBody>
      </p:sp>
      <p:sp>
        <p:nvSpPr>
          <p:cNvPr id="56" name="Rettangolo 55"/>
          <p:cNvSpPr/>
          <p:nvPr/>
        </p:nvSpPr>
        <p:spPr>
          <a:xfrm>
            <a:off x="7543800" y="838200"/>
            <a:ext cx="838200" cy="533400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" name="CasellaDiTesto 56"/>
          <p:cNvSpPr txBox="1"/>
          <p:nvPr/>
        </p:nvSpPr>
        <p:spPr>
          <a:xfrm>
            <a:off x="7587890" y="926068"/>
            <a:ext cx="65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Vago</a:t>
            </a:r>
          </a:p>
        </p:txBody>
      </p:sp>
      <p:cxnSp>
        <p:nvCxnSpPr>
          <p:cNvPr id="58" name="Connettore 2 57"/>
          <p:cNvCxnSpPr/>
          <p:nvPr/>
        </p:nvCxnSpPr>
        <p:spPr>
          <a:xfrm rot="5400000">
            <a:off x="7779185" y="1725375"/>
            <a:ext cx="533401" cy="1589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Rettangolo 58"/>
          <p:cNvSpPr>
            <a:spLocks noChangeArrowheads="1"/>
          </p:cNvSpPr>
          <p:nvPr/>
        </p:nvSpPr>
        <p:spPr bwMode="auto">
          <a:xfrm>
            <a:off x="7283090" y="1611868"/>
            <a:ext cx="642938" cy="381000"/>
          </a:xfrm>
          <a:prstGeom prst="rect">
            <a:avLst/>
          </a:prstGeom>
          <a:gradFill rotWithShape="1">
            <a:gsLst>
              <a:gs pos="0">
                <a:srgbClr val="484848"/>
              </a:gs>
              <a:gs pos="50000">
                <a:srgbClr val="6A6A6A"/>
              </a:gs>
              <a:gs pos="100000">
                <a:srgbClr val="7F7F7F"/>
              </a:gs>
            </a:gsLst>
            <a:lin ang="81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it-IT" b="1" dirty="0">
                <a:solidFill>
                  <a:srgbClr val="FFFFFF"/>
                </a:solidFill>
                <a:latin typeface="Calibri" charset="0"/>
              </a:rPr>
              <a:t>M</a:t>
            </a:r>
            <a:r>
              <a:rPr lang="it-IT" b="1" baseline="-25000" dirty="0">
                <a:solidFill>
                  <a:srgbClr val="FFFFFF"/>
                </a:solidFill>
                <a:latin typeface="Calibri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8299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5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antiacidi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554162"/>
            <a:ext cx="8812088" cy="4525963"/>
          </a:xfrm>
        </p:spPr>
        <p:txBody>
          <a:bodyPr>
            <a:normAutofit fontScale="85000" lnSpcReduction="20000"/>
          </a:bodyPr>
          <a:lstStyle/>
          <a:p>
            <a:r>
              <a:rPr lang="it-IT" dirty="0"/>
              <a:t>Sono farmaci sintomatici, non curativi, usati per neutralizzare l’iperacidità gastrica.</a:t>
            </a:r>
          </a:p>
          <a:p>
            <a:pPr marL="0" indent="0">
              <a:buNone/>
            </a:pPr>
            <a:r>
              <a:rPr lang="it-IT" dirty="0"/>
              <a:t>Possibili limiti ed effetti indesiderati:</a:t>
            </a:r>
          </a:p>
          <a:p>
            <a:r>
              <a:rPr lang="it-IT" dirty="0"/>
              <a:t>Alcalosi sistemica</a:t>
            </a:r>
          </a:p>
          <a:p>
            <a:r>
              <a:rPr lang="it-IT" dirty="0"/>
              <a:t>Azione sulla peristalsi intestinale (diarrea, stipsi)</a:t>
            </a:r>
          </a:p>
          <a:p>
            <a:r>
              <a:rPr lang="it-IT" dirty="0"/>
              <a:t>Formazione di anidride carbonica (NaHCO</a:t>
            </a:r>
            <a:r>
              <a:rPr lang="it-IT" baseline="-25000" dirty="0"/>
              <a:t>3</a:t>
            </a:r>
            <a:r>
              <a:rPr lang="it-IT" dirty="0"/>
              <a:t>)</a:t>
            </a:r>
          </a:p>
          <a:p>
            <a:r>
              <a:rPr lang="it-IT" dirty="0"/>
              <a:t>“Ritorno acido”</a:t>
            </a:r>
          </a:p>
          <a:p>
            <a:pPr marL="0" indent="0">
              <a:buNone/>
            </a:pPr>
            <a:r>
              <a:rPr lang="it-IT" dirty="0"/>
              <a:t>Meccanismo d’azione</a:t>
            </a:r>
          </a:p>
          <a:p>
            <a:r>
              <a:rPr lang="it-IT" dirty="0"/>
              <a:t>neutralizzando l’acido gastrico, provocando aumento del pH (</a:t>
            </a:r>
            <a:r>
              <a:rPr lang="it-IT" dirty="0" err="1"/>
              <a:t>attivita’</a:t>
            </a:r>
            <a:r>
              <a:rPr lang="it-IT" dirty="0"/>
              <a:t> peptica si interrompe a pH=5)</a:t>
            </a:r>
          </a:p>
          <a:p>
            <a:r>
              <a:rPr lang="it-IT" dirty="0"/>
              <a:t>Stimolando la produzione di bicarbonato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9533778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antiacidi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NaHCO</a:t>
            </a:r>
            <a:r>
              <a:rPr lang="it-IT" baseline="-25000" dirty="0"/>
              <a:t>3</a:t>
            </a:r>
            <a:r>
              <a:rPr lang="it-IT" dirty="0"/>
              <a:t>: (sistemico) effetto immediato ma sviluppa anidride carbonica (aerofagia), può dare alcalosi e dilatazione della parete gastrica</a:t>
            </a:r>
          </a:p>
          <a:p>
            <a:r>
              <a:rPr lang="it-IT" dirty="0"/>
              <a:t>CaCO</a:t>
            </a:r>
            <a:r>
              <a:rPr lang="it-IT" baseline="-25000" dirty="0"/>
              <a:t>3</a:t>
            </a:r>
            <a:r>
              <a:rPr lang="it-IT" dirty="0"/>
              <a:t>: azione più lunga e non viene assorbito</a:t>
            </a:r>
          </a:p>
          <a:p>
            <a:r>
              <a:rPr lang="it-IT" dirty="0"/>
              <a:t>Mg(OH)</a:t>
            </a:r>
            <a:r>
              <a:rPr lang="it-IT" baseline="-25000" dirty="0"/>
              <a:t>2</a:t>
            </a:r>
            <a:r>
              <a:rPr lang="it-IT" dirty="0"/>
              <a:t> e Al(OH)</a:t>
            </a:r>
            <a:r>
              <a:rPr lang="it-IT" baseline="-25000" dirty="0"/>
              <a:t>3</a:t>
            </a:r>
            <a:r>
              <a:rPr lang="it-IT" dirty="0"/>
              <a:t>: azione prolungata e sono colloidali. Vengono usati in associazione (</a:t>
            </a:r>
            <a:r>
              <a:rPr lang="it-IT" i="1" dirty="0" err="1"/>
              <a:t>Maalox</a:t>
            </a:r>
            <a:r>
              <a:rPr lang="it-IT" dirty="0"/>
              <a:t>®) perché l’idrossido di magnesio accelera la peristalsi (lassativo) mentre quello di alluminio la rallenta (stipsi)</a:t>
            </a:r>
          </a:p>
        </p:txBody>
      </p:sp>
    </p:spTree>
    <p:extLst>
      <p:ext uri="{BB962C8B-B14F-4D97-AF65-F5344CB8AC3E}">
        <p14:creationId xmlns:p14="http://schemas.microsoft.com/office/powerpoint/2010/main" val="163061682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citoprotettivi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2533554" y="3861048"/>
            <a:ext cx="3672408" cy="686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dirty="0"/>
              <a:t>Usato come sale sodico</a:t>
            </a:r>
            <a:endParaRPr lang="en-US" sz="2400" dirty="0"/>
          </a:p>
        </p:txBody>
      </p:sp>
      <p:pic>
        <p:nvPicPr>
          <p:cNvPr id="33794" name="Picture 2" descr="C:\Users\asus\Pictures\citoprotettivi_antiulcera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73" t="21206" r="26923" b="59033"/>
          <a:stretch/>
        </p:blipFill>
        <p:spPr bwMode="auto">
          <a:xfrm>
            <a:off x="2691353" y="1412776"/>
            <a:ext cx="3356811" cy="2105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1367644" y="508518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GLICIRIZZINA</a:t>
            </a:r>
            <a:endParaRPr lang="en-US" dirty="0"/>
          </a:p>
        </p:txBody>
      </p:sp>
      <p:cxnSp>
        <p:nvCxnSpPr>
          <p:cNvPr id="7" name="Connettore 2 6"/>
          <p:cNvCxnSpPr>
            <a:stCxn id="5" idx="3"/>
          </p:cNvCxnSpPr>
          <p:nvPr/>
        </p:nvCxnSpPr>
        <p:spPr>
          <a:xfrm>
            <a:off x="2879812" y="5269850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455876" y="508518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AC. GLICIRRETICO</a:t>
            </a:r>
            <a:endParaRPr lang="en-US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2960204" y="4900518"/>
            <a:ext cx="423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H</a:t>
            </a:r>
            <a:r>
              <a:rPr lang="it-IT" baseline="30000" dirty="0"/>
              <a:t>+</a:t>
            </a:r>
            <a:endParaRPr lang="en-US" baseline="30000" dirty="0"/>
          </a:p>
        </p:txBody>
      </p:sp>
      <p:cxnSp>
        <p:nvCxnSpPr>
          <p:cNvPr id="11" name="Connettore 2 10"/>
          <p:cNvCxnSpPr/>
          <p:nvPr/>
        </p:nvCxnSpPr>
        <p:spPr>
          <a:xfrm>
            <a:off x="5400092" y="5269850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8090712"/>
              </p:ext>
            </p:extLst>
          </p:nvPr>
        </p:nvGraphicFramePr>
        <p:xfrm>
          <a:off x="5353447" y="4857838"/>
          <a:ext cx="597346" cy="274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97" name="CS ChemDraw Drawing" r:id="rId4" imgW="1993900" imgH="914400" progId="">
                  <p:embed/>
                </p:oleObj>
              </mc:Choice>
              <mc:Fallback>
                <p:oleObj name="CS ChemDraw Drawing" r:id="rId4" imgW="1993900" imgH="914400" progId="">
                  <p:embed/>
                  <p:pic>
                    <p:nvPicPr>
                      <p:cNvPr id="0" name="Picture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3447" y="4857838"/>
                        <a:ext cx="597346" cy="2743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6048164" y="508518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CARBENOXOLONE</a:t>
            </a:r>
            <a:endParaRPr lang="en-US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762000" y="5486400"/>
            <a:ext cx="3012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Presenta in posizione </a:t>
            </a:r>
            <a:r>
              <a:rPr lang="it-IT" b="1" dirty="0" err="1">
                <a:solidFill>
                  <a:srgbClr val="FF0000"/>
                </a:solidFill>
              </a:rPr>
              <a:t>3</a:t>
            </a:r>
            <a:r>
              <a:rPr lang="it-IT" b="1" dirty="0">
                <a:solidFill>
                  <a:srgbClr val="FF0000"/>
                </a:solidFill>
              </a:rPr>
              <a:t> due molecole di acido </a:t>
            </a:r>
            <a:r>
              <a:rPr lang="it-IT" b="1" dirty="0" err="1">
                <a:solidFill>
                  <a:srgbClr val="FF0000"/>
                </a:solidFill>
              </a:rPr>
              <a:t>glucuronico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152400" y="4343400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008000"/>
                </a:solidFill>
              </a:rPr>
              <a:t>Stimola la produzione di mucoproteine, effetti collaterali dovuti alla struttura steroidea</a:t>
            </a:r>
          </a:p>
        </p:txBody>
      </p:sp>
    </p:spTree>
    <p:extLst>
      <p:ext uri="{BB962C8B-B14F-4D97-AF65-F5344CB8AC3E}">
        <p14:creationId xmlns:p14="http://schemas.microsoft.com/office/powerpoint/2010/main" val="215148390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citoprotettivi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179512" y="1340768"/>
            <a:ext cx="4968552" cy="53038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sz="2400" b="1" dirty="0"/>
              <a:t>SUCRALFATO</a:t>
            </a:r>
          </a:p>
          <a:p>
            <a:pPr algn="just"/>
            <a:r>
              <a:rPr lang="it-IT" sz="2400" dirty="0"/>
              <a:t>Agisce come ‘cerotto’ sulla lesione permettendo la cicatrizzazione del tessuto sottostante</a:t>
            </a:r>
          </a:p>
          <a:p>
            <a:pPr algn="just"/>
            <a:r>
              <a:rPr lang="it-IT" sz="2400" dirty="0"/>
              <a:t>In presenza di acidi ha polimerizzazione e formazione di un gel protettivo. Stimola anche produzione di PG locali, di muco e </a:t>
            </a:r>
            <a:r>
              <a:rPr lang="it-IT" sz="2400"/>
              <a:t>di bicarbonato.</a:t>
            </a:r>
          </a:p>
          <a:p>
            <a:pPr algn="just"/>
            <a:r>
              <a:rPr lang="it-IT" sz="2400" dirty="0"/>
              <a:t>Non neutralizza l’acido</a:t>
            </a:r>
          </a:p>
          <a:p>
            <a:pPr algn="just"/>
            <a:r>
              <a:rPr lang="it-IT" sz="2400" dirty="0"/>
              <a:t>Somministrato per </a:t>
            </a:r>
            <a:r>
              <a:rPr lang="it-IT" sz="2400" dirty="0" err="1"/>
              <a:t>os</a:t>
            </a:r>
            <a:r>
              <a:rPr lang="it-IT" sz="2400" dirty="0"/>
              <a:t>, una piccola parte viene assorbita e passa nel circolo sistemico (riduce l’assorbimento di altri farmaci quali teofillina, </a:t>
            </a:r>
            <a:r>
              <a:rPr lang="it-IT" sz="2400" dirty="0" err="1"/>
              <a:t>tetraclicline</a:t>
            </a:r>
            <a:r>
              <a:rPr lang="it-IT" sz="2400" dirty="0"/>
              <a:t>, digossina, </a:t>
            </a:r>
            <a:r>
              <a:rPr lang="it-IT" sz="2400" dirty="0" err="1"/>
              <a:t>amitriptilina</a:t>
            </a:r>
            <a:r>
              <a:rPr lang="it-IT" sz="2400" dirty="0"/>
              <a:t>)</a:t>
            </a:r>
          </a:p>
          <a:p>
            <a:pPr marL="0" indent="0" algn="just">
              <a:buNone/>
            </a:pPr>
            <a:r>
              <a:rPr lang="it-IT" sz="2400" dirty="0"/>
              <a:t>Effetti collaterali</a:t>
            </a:r>
          </a:p>
          <a:p>
            <a:pPr algn="just"/>
            <a:r>
              <a:rPr lang="it-IT" sz="2400" dirty="0"/>
              <a:t>Costipazione (0-15% dei pazienti)</a:t>
            </a:r>
          </a:p>
          <a:p>
            <a:pPr algn="just"/>
            <a:r>
              <a:rPr lang="it-IT" sz="2400" dirty="0"/>
              <a:t>Raramente: secchezza delle fauci, nausea, vomito</a:t>
            </a:r>
          </a:p>
          <a:p>
            <a:pPr algn="just"/>
            <a:endParaRPr lang="it-IT" sz="2400" dirty="0"/>
          </a:p>
          <a:p>
            <a:pPr algn="just"/>
            <a:endParaRPr lang="it-IT" sz="2400" dirty="0"/>
          </a:p>
          <a:p>
            <a:pPr algn="just"/>
            <a:endParaRPr lang="it-IT" sz="2400" dirty="0"/>
          </a:p>
          <a:p>
            <a:endParaRPr lang="it-IT" sz="2400" dirty="0"/>
          </a:p>
          <a:p>
            <a:endParaRPr lang="en-US" dirty="0"/>
          </a:p>
        </p:txBody>
      </p:sp>
      <p:pic>
        <p:nvPicPr>
          <p:cNvPr id="14" name="Picture 3" descr="ws_4C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87" t="2386" b="1323"/>
          <a:stretch/>
        </p:blipFill>
        <p:spPr bwMode="auto">
          <a:xfrm>
            <a:off x="5148064" y="1295400"/>
            <a:ext cx="3780419" cy="5238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ttangolo 6"/>
          <p:cNvSpPr/>
          <p:nvPr/>
        </p:nvSpPr>
        <p:spPr>
          <a:xfrm>
            <a:off x="5181600" y="152400"/>
            <a:ext cx="3733800" cy="2971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457200"/>
            <a:ext cx="3655676" cy="2362200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5334000" y="2895600"/>
            <a:ext cx="35060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00" b="1" dirty="0"/>
              <a:t>Complesso </a:t>
            </a:r>
            <a:r>
              <a:rPr lang="it-IT" sz="1000" b="1" dirty="0" err="1"/>
              <a:t>Saccarosio-octasolfato</a:t>
            </a:r>
            <a:r>
              <a:rPr lang="it-IT" sz="1000" b="1" dirty="0"/>
              <a:t> e </a:t>
            </a:r>
            <a:r>
              <a:rPr lang="it-IT" sz="1000" b="1" dirty="0" err="1"/>
              <a:t>poliidrossido</a:t>
            </a:r>
            <a:r>
              <a:rPr lang="it-IT" sz="1000" b="1" dirty="0"/>
              <a:t> di alluminio</a:t>
            </a:r>
          </a:p>
        </p:txBody>
      </p:sp>
    </p:spTree>
    <p:extLst>
      <p:ext uri="{BB962C8B-B14F-4D97-AF65-F5344CB8AC3E}">
        <p14:creationId xmlns:p14="http://schemas.microsoft.com/office/powerpoint/2010/main" val="292880396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citoprotettivi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3"/>
            <a:ext cx="4123184" cy="425110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it-IT" sz="2400" b="1" dirty="0"/>
              <a:t>MISOPROSTOLO</a:t>
            </a:r>
          </a:p>
          <a:p>
            <a:pPr marL="0" indent="0" algn="just">
              <a:buNone/>
            </a:pPr>
            <a:endParaRPr lang="it-IT" sz="2400" b="1" dirty="0"/>
          </a:p>
          <a:p>
            <a:pPr marL="0" indent="0" algn="just">
              <a:buNone/>
            </a:pPr>
            <a:endParaRPr lang="it-IT" sz="2400" b="1" dirty="0"/>
          </a:p>
          <a:p>
            <a:pPr marL="0" indent="0" algn="just">
              <a:buNone/>
            </a:pPr>
            <a:endParaRPr lang="it-IT" sz="2400" b="1" dirty="0"/>
          </a:p>
          <a:p>
            <a:pPr marL="0" indent="0" algn="just">
              <a:buNone/>
            </a:pPr>
            <a:endParaRPr lang="it-IT" sz="2400" b="1" dirty="0"/>
          </a:p>
          <a:p>
            <a:pPr marL="0" indent="0" algn="just">
              <a:buNone/>
            </a:pPr>
            <a:r>
              <a:rPr lang="it-IT" altLang="it-IT" sz="2400" dirty="0"/>
              <a:t>è un analogo sintetico della PGE2 usato anche come citoprotettivo e agente antisecretorio gastrico con effetti protettivi sulla mucosa gastroduodenale</a:t>
            </a:r>
          </a:p>
          <a:p>
            <a:pPr marL="0" indent="0" algn="just">
              <a:buNone/>
            </a:pPr>
            <a:endParaRPr lang="en-US" sz="2400" b="1" dirty="0"/>
          </a:p>
        </p:txBody>
      </p:sp>
      <p:pic>
        <p:nvPicPr>
          <p:cNvPr id="6" name="Picture 3" descr="ws_4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2" t="25146" r="22836" b="13227"/>
          <a:stretch/>
        </p:blipFill>
        <p:spPr bwMode="auto">
          <a:xfrm>
            <a:off x="4427984" y="1340768"/>
            <a:ext cx="4489367" cy="373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Image:Misoprostol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81200"/>
            <a:ext cx="3071813" cy="167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47061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ANTIGASTRINICI</a:t>
            </a:r>
            <a:endParaRPr lang="en-US" dirty="0"/>
          </a:p>
        </p:txBody>
      </p:sp>
      <p:pic>
        <p:nvPicPr>
          <p:cNvPr id="9" name="Segnaposto contenuto 3" descr="2502.gif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70" b="-2970"/>
          <a:stretch/>
        </p:blipFill>
        <p:spPr>
          <a:xfrm>
            <a:off x="228600" y="1143000"/>
            <a:ext cx="8686800" cy="4525963"/>
          </a:xfrm>
        </p:spPr>
      </p:pic>
      <p:sp>
        <p:nvSpPr>
          <p:cNvPr id="11" name="CasellaDiTesto 10"/>
          <p:cNvSpPr txBox="1"/>
          <p:nvPr/>
        </p:nvSpPr>
        <p:spPr>
          <a:xfrm>
            <a:off x="457200" y="5867400"/>
            <a:ext cx="8578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accent5">
                    <a:lumMod val="50000"/>
                  </a:schemeClr>
                </a:solidFill>
                <a:latin typeface="Arial Black"/>
              </a:rPr>
              <a:t>Ormone peptidico presente nella mucosa protettiva dello stomaco</a:t>
            </a:r>
          </a:p>
        </p:txBody>
      </p:sp>
    </p:spTree>
    <p:extLst>
      <p:ext uri="{BB962C8B-B14F-4D97-AF65-F5344CB8AC3E}">
        <p14:creationId xmlns:p14="http://schemas.microsoft.com/office/powerpoint/2010/main" val="37740463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395536" y="3253541"/>
            <a:ext cx="6264696" cy="360445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ANTIGASTRINICI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124744"/>
            <a:ext cx="6787480" cy="25229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b="1" dirty="0"/>
              <a:t>PROGLUMIDE</a:t>
            </a:r>
          </a:p>
          <a:p>
            <a:pPr marL="0" indent="0" algn="just">
              <a:buNone/>
            </a:pPr>
            <a:r>
              <a:rPr lang="it-IT" sz="2400" dirty="0"/>
              <a:t>è un antagonista del recettore CCK2, con conseguente riduzione del volume, dell’ acidità e del potere proteolitico del succo gastrico</a:t>
            </a:r>
          </a:p>
          <a:p>
            <a:pPr marL="0" indent="0">
              <a:buNone/>
            </a:pPr>
            <a:r>
              <a:rPr lang="it-IT" sz="2400" dirty="0"/>
              <a:t>SINTESI</a:t>
            </a:r>
            <a:endParaRPr lang="en-US" sz="24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55406"/>
          <a:stretch/>
        </p:blipFill>
        <p:spPr bwMode="auto">
          <a:xfrm>
            <a:off x="6660232" y="1124744"/>
            <a:ext cx="2701925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79" y="3253541"/>
            <a:ext cx="6259253" cy="183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1168"/>
            <a:ext cx="5937671" cy="1876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40463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anticolinergici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27784" y="2940968"/>
            <a:ext cx="3888432" cy="101074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2400" b="1" dirty="0"/>
              <a:t>ATROPINA</a:t>
            </a:r>
          </a:p>
          <a:p>
            <a:pPr marL="0" indent="0" algn="ctr">
              <a:buNone/>
            </a:pPr>
            <a:r>
              <a:rPr lang="it-IT" sz="2000" dirty="0"/>
              <a:t>Antagonista non selettivo</a:t>
            </a:r>
            <a:endParaRPr lang="en-US" sz="2000" dirty="0"/>
          </a:p>
        </p:txBody>
      </p:sp>
      <p:sp>
        <p:nvSpPr>
          <p:cNvPr id="4" name="AutoShape 2" descr="data:image/jpeg;base64,/9j/4AAQSkZJRgABAQAAAQABAAD/2wCEAAkGBxIHBhQTBxIVFhQUExsbGRYXGB8aHxohIRcnHSAdGyAYHC0gIB8mGxsYITEkMSsrLi4xGiIzOD84QzQvMCsBCgoKBQUFDgUFDisZExkrKysrKysrKysrKysrKysrKysrKysrKysrKysrKysrKysrKysrKysrKysrKysrKysrK//AABEIAKgArgMBIgACEQEDEQH/xAAbAAEBAQEBAQEBAAAAAAAAAAAABQQDAgYBB//EADoQAAICAQMCBAIGCAYDAAAAAAECABEDBBIhBTETIkFRBmEyNVJxdLIUJCUzNkKBkSM0obGztHJztf/EABQBAQAAAAAAAAAAAAAAAAAAAAD/xAAUEQEAAAAAAAAAAAAAAAAAAAAA/9oADAMBAAIRAxEAPwD+4xEQEROR1CLgLl12KCS1igB3JPYVRv2qB1nHDqFzZWGPnYaJ9L9gfUj19rmfNv1mYpj3Ii/SccMx9k+Xu39B6ka8OJcGILhFKBwIHuIiAiIgIiICIiAiIgIiICIiAiIgIiICfC9SUdO+DtWyUMWXFq949Fcl6b2AbkN7sVPcsT91J2Z66vjwgL4b4MzMtCiQ+Mf2rI9j1uBRiY9Pqydc+LUCmA3KQCAyE1wT3ZSKYDtuU/zCbICIiAiIgIiICIiAiIgIiICIiAiIgIiZ9drF0WINlDG2CqqqWLE9gAP9zQHckCzA0SL1PUDS/EGFmV2/V84ARSxJOXCBwBwL9TQHckDmd3x6jXnzt4GP1C02Rue276KCgQaDHzcFSLPEaddN8Q4FxXX6NqO5JPOXDZJPJgfuo0ufqmRC7fo6ody7drZb7d2BRRW4EU97u4rnqNZm0WP9p494A5yYFY3x38K2cc+gL+nzqnEDhpNXj1uHdpHDCyOD2INEH2IIIIPIIIM7zHq+mpqHLLaZK/eIdrfK/Rq9mBHy7zgjajQis36wg7MAFydv5hwjG7Njb3rbxZCnE46PVLrdMuTTklWFi1Kn+oYAg/IgGdoCIiAiIgIiICIiAiIgIiICS1vV/EB48mnx0D6HI/J47gpjVeex8cj0M3avUpotI+TUnamNCzHvQAsnjnsDM/RsLYtCDqV2u5LspIO0sb2naSLUUtjg1cDdJeo/ifB+Gz/8mGaNZ1LHpCAxLOfo40G5zyBwB2FkWxpRdkgczC66jN1JM6YQAmJ08NnAc72RrJW1FeHVWe8C1EnYetYny7NQWxZPsZRsJNWQhPlyV6lCwFi5QBscQP2IiBO+H/qlfvf85lGTvh/6pX73/OZRgIiICJMGvy5V8TTY1bCL7tTsB3Kiq+4Ei69JQw5Rnwq2I2rAEH3BFjv8oHuIiAiIgIiICIiBM68mTLp0TS4y4bIu/wAwUBR5udx7EqFNBvpdu5BtDl1jftDKVWv3eElLPuzg7+K4AKjk3u4qnEDhpdHj0i1pUVb77RV/f7zvEQPOTGMqEZQCD3BFg/3k7J0gIb6blyYTd0p3IfWij2oBPfbtY+4lOIE1tXm0OMt1FVbGilmy47FACyfDNn0PALHkSgzf4ZK+09SVoj+hO2ncUoUnD7bAANvyKE1Xqu0gnzBQ6/D31FgPq2JWP3su4n+5MoSf8Pfw/p/w+P8AIJQgIiIEhMOXS4vBwBCnYZGblQx9VrzG7A5F8dpS0uAabTKmO6RQovvQFcz5jr4/a+X7+mf/AEHn1kBERAREQEREBERAREQEREBERATD1jSvqNITo68ZPNjs0CfssaNKwtSaNA2OQJuiBK+Hc6npePFyMmLEiujAqylRtPBHawabsRyCRRlWZtdol1iDfYZeUda3IfdSQR/Qgg9iCLEy5NVk6bgJ19OoKhWXh2ZnCKhX6NlmUbrC88gDmBTiTk1eXT51HUFSshpdhJpqLbTu72AeeO3znk6XL1D6wOzH64VIO4e2Rq5Ha1WhxRLAkEIXXM4ydVynCGZAdDudVJVfC1jZMm5hwNqEMfYHmfXY3GXGGxkEEWCPWMaDFjAxgAAUAOAJhydN8HMcnTTsdvpLyUf15W6DH7YF9rugIFCJg0/UgcuzXL4WT0VmBD/PGw+kL4o03uBYvy/UjqMu3pajJ9rJY8NPkSOWbm9oHpyRYsNmp1CaXFu1DBV9z/t98zaPquPVZAo3oxFhciNjLCrsBwL4okd1umANgful6cuLN4moJyZfttfHyRSaQVQod65s8zRqdMmqxbdSoZfY/wCh++B1iT9PpsuhZVwP4mOwKysS6Dtw9EuAPtWxPdpyHUMuXD42nRThqwCfOyj+Yeg9wp9ALomgFWJK0PXMWp1GZcjoox5FVbYAsGwJkBINEfvK/pNXStX+n9Nx5aA8RA1A2ORfBga4iICIiAiIgIiICZuo6Ma7S7GNUyMD7Mjh1JHqNyix6iaYgTUwZtXqEOvVEGJty7HLbjtK2bUbRTHjnuOeOaURAREQJfxSL+G9Tfpp8hHyIQ0R85TVQq0ooD0EmfFH8Nar8Nl/4zKkBERASQujz4NP4GAY/CraMhY7lU+mzbTEDi9w96968QJPS+jrpM+c5VRhkyqycWdq6fHj81jvuxt78V9w1dH0p0PS8WPJVogU124Hpx2myICIiAiIgIiICIiAiIgIiICJy1OpTS4t2pYKPcn/AEHuflMIy5uoORiU4cXo5I3v77V5CrRFMTuu/KOCQ5/EmUZel5sGK2y5cLqqKCT5lKgmvorf8xoTfpNYmsUnATx3BBUj7wwBE/NDocegxbdKtAmySSWY1W52YlmagPMSSakvqPTsi5Q6hsxUmmVhjzYwTdIRSuu7baMQCF53EUQuxI2l6sUH60N2OyPGXiiK4yofMjc8VuHFkrYEr4sgy4w2IgqRYINgj3BED1ERAREQEREBERAREQEREBERAREQJfVG29Swkei5T/ZRNfTcx1PTsT5e741Y17lQTMfVvrDD/wCGX8gmjon1Ng/9KfkEDbERAyZunY8usGWiuQV51O0sBflevpr5m8psC7FHmZ/h3/IP+J1H/ZeU5M+Hf8i/4nUf9l4FOIiAiIgIiICIiAiIgIiICIiAiIgTOrLs1OLI6sUUOG2gkjctXQ5rvNmhVF0SDSm0CAKbvgChO8n5emBMrP08+FkY21Dyufd17EngFhTUAL4EChPGXKuDEWzMFVQSWJoAAWSSewAmDF1Tw6XqajDkNAAtaMTxSPQuzwAQrH2k7E+TqZVsRXNyGD8rgTmwVAJOZh5WH8pK2Chqg3v1gb1OJP8ACujkYkXwaGJQpZzYF/RFEkE1U6dCxNi0B8UEFs2ZwD3p8zOt+x2sOPSe9L01MOfxMlvlojxH5IBqwvooNLYUAGhc2wEREBERAREQEREBERAREQEREBERAREQPOTGMuMrlAKkUQRYIPcEH0nqIgIiICIiAiIgf//Z"/>
          <p:cNvSpPr>
            <a:spLocks noChangeAspect="1" noChangeArrowheads="1"/>
          </p:cNvSpPr>
          <p:nvPr/>
        </p:nvSpPr>
        <p:spPr bwMode="auto">
          <a:xfrm>
            <a:off x="63500" y="-15398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data:image/jpeg;base64,/9j/4AAQSkZJRgABAQAAAQABAAD/2wCEAAkGBxIHBhQTBxIVFhQUExsbGRYXGB8aHxohIRcnHSAdGyAYHC0gIB8mGxsYITEkMSsrLi4xGiIzOD84QzQvMCsBCgoKBQUFDgUFDisZExkrKysrKysrKysrKysrKysrKysrKysrKysrKysrKysrKysrKysrKysrKysrKysrKysrK//AABEIAKgArgMBIgACEQEDEQH/xAAbAAEBAQEBAQEBAAAAAAAAAAAABQQDAgYBB//EADoQAAICAQMCBAIGCAYDAAAAAAECABEDBBIhBTETIkFRBmEyNVJxdLIUJCUzNkKBkSM0obGztHJztf/EABQBAQAAAAAAAAAAAAAAAAAAAAD/xAAUEQEAAAAAAAAAAAAAAAAAAAAA/9oADAMBAAIRAxEAPwD+4xEQEROR1CLgLl12KCS1igB3JPYVRv2qB1nHDqFzZWGPnYaJ9L9gfUj19rmfNv1mYpj3Ii/SccMx9k+Xu39B6ka8OJcGILhFKBwIHuIiAiIgIiICIiAiIgIiICIiAiIgIiICfC9SUdO+DtWyUMWXFq949Fcl6b2AbkN7sVPcsT91J2Z66vjwgL4b4MzMtCiQ+Mf2rI9j1uBRiY9Pqydc+LUCmA3KQCAyE1wT3ZSKYDtuU/zCbICIiAiIgIiICIiAiIgIiICIiAiIgIiZ9drF0WINlDG2CqqqWLE9gAP9zQHckCzA0SL1PUDS/EGFmV2/V84ARSxJOXCBwBwL9TQHckDmd3x6jXnzt4GP1C02Rue276KCgQaDHzcFSLPEaddN8Q4FxXX6NqO5JPOXDZJPJgfuo0ufqmRC7fo6ody7drZb7d2BRRW4EU97u4rnqNZm0WP9p494A5yYFY3x38K2cc+gL+nzqnEDhpNXj1uHdpHDCyOD2INEH2IIIIPIIIM7zHq+mpqHLLaZK/eIdrfK/Rq9mBHy7zgjajQis36wg7MAFydv5hwjG7Njb3rbxZCnE46PVLrdMuTTklWFi1Kn+oYAg/IgGdoCIiAiIgIiICIiAiIgIiICS1vV/EB48mnx0D6HI/J47gpjVeex8cj0M3avUpotI+TUnamNCzHvQAsnjnsDM/RsLYtCDqV2u5LspIO0sb2naSLUUtjg1cDdJeo/ifB+Gz/8mGaNZ1LHpCAxLOfo40G5zyBwB2FkWxpRdkgczC66jN1JM6YQAmJ08NnAc72RrJW1FeHVWe8C1EnYetYny7NQWxZPsZRsJNWQhPlyV6lCwFi5QBscQP2IiBO+H/qlfvf85lGTvh/6pX73/OZRgIiICJMGvy5V8TTY1bCL7tTsB3Kiq+4Ei69JQw5Rnwq2I2rAEH3BFjv8oHuIiAiIgIiICIiBM68mTLp0TS4y4bIu/wAwUBR5udx7EqFNBvpdu5BtDl1jftDKVWv3eElLPuzg7+K4AKjk3u4qnEDhpdHj0i1pUVb77RV/f7zvEQPOTGMqEZQCD3BFg/3k7J0gIb6blyYTd0p3IfWij2oBPfbtY+4lOIE1tXm0OMt1FVbGilmy47FACyfDNn0PALHkSgzf4ZK+09SVoj+hO2ncUoUnD7bAANvyKE1Xqu0gnzBQ6/D31FgPq2JWP3su4n+5MoSf8Pfw/p/w+P8AIJQgIiIEhMOXS4vBwBCnYZGblQx9VrzG7A5F8dpS0uAabTKmO6RQovvQFcz5jr4/a+X7+mf/AEHn1kBERAREQEREBERAREQEREBERATD1jSvqNITo68ZPNjs0CfssaNKwtSaNA2OQJuiBK+Hc6npePFyMmLEiujAqylRtPBHawabsRyCRRlWZtdol1iDfYZeUda3IfdSQR/Qgg9iCLEy5NVk6bgJ19OoKhWXh2ZnCKhX6NlmUbrC88gDmBTiTk1eXT51HUFSshpdhJpqLbTu72AeeO3znk6XL1D6wOzH64VIO4e2Rq5Ha1WhxRLAkEIXXM4ydVynCGZAdDudVJVfC1jZMm5hwNqEMfYHmfXY3GXGGxkEEWCPWMaDFjAxgAAUAOAJhydN8HMcnTTsdvpLyUf15W6DH7YF9rugIFCJg0/UgcuzXL4WT0VmBD/PGw+kL4o03uBYvy/UjqMu3pajJ9rJY8NPkSOWbm9oHpyRYsNmp1CaXFu1DBV9z/t98zaPquPVZAo3oxFhciNjLCrsBwL4okd1umANgful6cuLN4moJyZfttfHyRSaQVQod65s8zRqdMmqxbdSoZfY/wCh++B1iT9PpsuhZVwP4mOwKysS6Dtw9EuAPtWxPdpyHUMuXD42nRThqwCfOyj+Yeg9wp9ALomgFWJK0PXMWp1GZcjoox5FVbYAsGwJkBINEfvK/pNXStX+n9Nx5aA8RA1A2ORfBga4iICIiAiIgIiICZuo6Ma7S7GNUyMD7Mjh1JHqNyix6iaYgTUwZtXqEOvVEGJty7HLbjtK2bUbRTHjnuOeOaURAREQJfxSL+G9Tfpp8hHyIQ0R85TVQq0ooD0EmfFH8Nar8Nl/4zKkBERASQujz4NP4GAY/CraMhY7lU+mzbTEDi9w96968QJPS+jrpM+c5VRhkyqycWdq6fHj81jvuxt78V9w1dH0p0PS8WPJVogU124Hpx2myICIiAiIgIiICIiAiIgIiICJy1OpTS4t2pYKPcn/AEHuflMIy5uoORiU4cXo5I3v77V5CrRFMTuu/KOCQ5/EmUZel5sGK2y5cLqqKCT5lKgmvorf8xoTfpNYmsUnATx3BBUj7wwBE/NDocegxbdKtAmySSWY1W52YlmagPMSSakvqPTsi5Q6hsxUmmVhjzYwTdIRSuu7baMQCF53EUQuxI2l6sUH60N2OyPGXiiK4yofMjc8VuHFkrYEr4sgy4w2IgqRYINgj3BED1ERAREQEREBERAREQEREBERAREQJfVG29Swkei5T/ZRNfTcx1PTsT5e741Y17lQTMfVvrDD/wCGX8gmjon1Ng/9KfkEDbERAyZunY8usGWiuQV51O0sBflevpr5m8psC7FHmZ/h3/IP+J1H/ZeU5M+Hf8i/4nUf9l4FOIiAiIgIiICIiAiIgIiICIiAiIgTOrLs1OLI6sUUOG2gkjctXQ5rvNmhVF0SDSm0CAKbvgChO8n5emBMrP08+FkY21Dyufd17EngFhTUAL4EChPGXKuDEWzMFVQSWJoAAWSSewAmDF1Tw6XqajDkNAAtaMTxSPQuzwAQrH2k7E+TqZVsRXNyGD8rgTmwVAJOZh5WH8pK2Chqg3v1gb1OJP8ACujkYkXwaGJQpZzYF/RFEkE1U6dCxNi0B8UEFs2ZwD3p8zOt+x2sOPSe9L01MOfxMlvlojxH5IBqwvooNLYUAGhc2wEREBERAREQEREBERAREQEREBERAREQPOTGMuMrlAKkUQRYIPcEH0nqIgIiICIiAiIgf//Z"/>
          <p:cNvSpPr>
            <a:spLocks noChangeAspect="1" noChangeArrowheads="1"/>
          </p:cNvSpPr>
          <p:nvPr/>
        </p:nvSpPr>
        <p:spPr bwMode="auto">
          <a:xfrm>
            <a:off x="215900" y="-158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40768"/>
            <a:ext cx="165735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7" descr="data:image/jpeg;base64,/9j/4AAQSkZJRgABAQAAAQABAAD/2wCEAAkGBxMHBhUUBxQVEhUWGBgZFRgYGSIeGxsaICEdICAiGRggHSghHRslHRgfKD0tJyorLi4vISU2ODMsNygtLi0BCgoKBQUFDgUFDisZExkrKysrKysrKysrKysrKysrKysrKysrKysrKysrKysrKysrKysrKysrKysrKysrKysrK//AABEIARAAsAMBIgACEQEDEQH/xAAbAAEAAgMBAQAAAAAAAAAAAAAABQYCAwQHAf/EAEsQAAICAQIEAgUGCQgIBwAAAAECAAMEBREGEiExQVETImFxgQcUIzJCUjU2U2Jyc5GhsiRjdIKDkqKzFhdDRJOxw9IVJSYzNKPw/8QAFAEBAAAAAAAAAAAAAAAAAAAAAP/EABQRAQAAAAAAAAAAAAAAAAAAAAD/2gAMAwEAAhEDEQA/APcYiICIiAiIgfCdh1lXs+UPTq7yrZA2VuRrArGoN5G0DlB+Mz+Uu5qOA8s0EqfREEjuFJAYj+qTJPTdPor4dSmlE9D6ILy7DlKkeXbrAkUcWIDWQQRuCOxHsmUp/wAlDluDEB6olt6VHzrWxgvXyAG3uEuEBERAREQEREBERAREQEREBERAREQEREDC+lcilkvAZWBVgexB6EH2bShavwlXomjsGzM1MJdg1CMpCoxAIDledaxvufW6DfwnoE1ZWOuXitXkDmV1KsD4gjYj9hgQmiZa4WqtgpWlVddVb4vL2ar6rf1lYeHgy+csE853sxNM6ktk6Vb17724pH7TvSfb66T0LHvXJx1eg7qwDKfMHqIGyIiAiIgIiICIiAiIgIiICIiAiIgIiICIiBVeKQNH1enO2HJ0x8r9U59Rm9iWHx7BmkHwpxlhaMt2LZcDVTY3zdwrFTW3rcoIXb6NiV6eAEmtdsPE2oNgYh+hXb57YPunqKVP33Hf7qnzIloopXHpVKAFVQAoHYAdgIFb/wBYOnfl/wDA3/bH+sHTvy/+Bv8AtloiB5VVxHkaNx/mW5bs+Ab6aHBJPoGetCjgHshY7H37zfxRqd1T656C2xRXj0GrlcjkJTclNj6pPsli0vh42anqY1WsGnKsTlB2PMnolU9PDqDKnjcFZ2Lo+q03/TG2qurFckbuiAhebc9CFIHXygSWt/KPgPwnauJlj0xoYLtzBufl6bHbvvLdwdc2RwliNkEszY9JZidySUUkk+JJmOu4NmXwhbTQN7GoZAN/tFdtt/fN3C2I+n8M4tWUNnroqRx32ZUUHr7xAlIiICIiAiIgIiasvJTCxmsy2CIgJZmOwAHiTAztsFVZa0hVAJJPQADuSfKVmvjmhk57a8hKD9S81E1Ov3gy7lV9rAA+Ei9Vz11nF+ca7vTp6n6KnY+kym+zzJ35Sfqp1Ldz5Sy8OHJupazV1WrnI9FQvU1IB0Dv9pz3O3Qdhv3gdemarRq1HPpltdy+aMG/bt2nZITU+E8PUr+e+lVs8La967B7rE2b985Do2bp530jM9Iv5PKTn+AtQqw95DQLNIDifVbKSuNo2xyrweQnqKk+1a48l8B4tsJH53FmTo2E765guOUdHpsFlZPQKGJCsm7EDcqQPEyT4Z0ZsBXu1Eh8q8hrnHYbfVRPKtB0Hmdz4wO3Q9Jr0XTVqxdyBuWY/Wdz1ZmPixPWd8RAREQE5dUwRqWnvVaWUOpHMp2Ye0EdiDOqIEBw1qljWti6zsMmkdW8Lq+y2r7+xHg3s2k/IbiTRzqVSWYDCvJpPNQ/t8UbzRx0I+PcSJwOLMnWMJW0bBdmPR2tsFdSsCQwVtmZwGB6hQD5wLfOTUtUp0qjn1K2ulfN2Cj9/eQg0fO1A/8Am2YKl/J4qcvwNzlmI9wUzr07hPD0+/0ldIe38raTZYf67kmBxWccUcvPj1ZFtI2571qPo1X73M2xZfaobbvLLRcuRSGoIZWAKkHcEHsQfKRnEJyasdX0YLYUbeylunpU7EK/2XHcb9D2O2+4rGm540jGOTw+GtwSzfOMfb6TGcE85RO+wO/NX4dx5EL7E04eWmdirZhstiOAVZTuCD4gzdA5tRz69Mwmtz3WutBuzMdgBKVqeX8/VMniVHWjmX5nhAb2XWd1axPFvEJ2Uesx8pbiykHXtPfJHPWLnQqfq87ISjkduZSmw/SkljaEletvk5LG61vVrLbbVJ92seG56k9z7gIHHo2jWZOaMviLY37H0VQO6Y6nwU/asPi3wGwliiICIiBUNeSzUdUzMK9vo78Lmp/Nfd1bb3E1t8ZN8L53/ifDtFp6F60JHkduo9++8juJB814iwbwBt6R6HP5tq9P/srSOBz83pycc7/yfJtUb/dfa1fhtZt8IFliIgIiICIiBH8Q5w0zQr7m/wBnW7fsBld4fW3Tc3Awq29WvDazIO31n9RRv5bszt8DO3jo+mwaMcHY5GTSnvVT6R/hy1kfGfeHx864ozrtuitVjr7q15m/x2kfCBZIiICV3W9FsqzTl8O8qZG21iHomQo7K58GHg3XbfxEsUQKDpmUcVnyeGkc185+e4JAFlVnctWvYP4lfquDzKfO6abqFeqYK24DB0cbqR/+6GceboSX6xXk4zNTavR2X/a1/csHiATuD3Hh3Mi+FqFHFGovijkT0lSFR9U2KnM77duZvSKCfHlgdHygVk8LWWVDdqCl6jzNTB9viFMn6bBdUGr6hgCPcZjk0DJxmS3qrKVI9hGx/wCcg+AMhruE6VvO71A0ufzqiUP71gWGIiAiIgV3j+k2cJ3PWN2p5b08+aphZ09vqTRp1wr43cofVy8Wu1R+dWSrH+49cs1yCyki3qpBDb+R7yir6XVs+mzg9axThK6I9pblv3HKa0I6hBsDz9RzAdDsYF9iVzD4tRLlr19GwbmOwWw71uf5u76r+7ofYJY4CIiAiJXcziys5DVaIjZty9GWr6in+cuPqJ37dT5AwNWp2+m42pD7cmNj3Xt7GbZF/wAPpJs+T6v/ANLV2v8AWyGfIb+1YuP8LCQjvdo+oW38XpV6HLRK7HqZuXHABCo5I6oedvXG2xPbY7i84ta04yrjbBFUBdu3KBsNvZtA2xEQEREDF3FaEv0AG590rvyfg2cNLdZuDkPZed+4FjFgPgpAm7jvKbF4Tv8Am/13T0df6dhCL+9pL4OKMLCSur6qKqD3KAB/ygb5SsPVK9E1vNxsq6vHe2z02MbeinnQA7bkBuV1JIB+1LrNOVipmUlctFsU91YAj9hgV8avn4H4RxFyE/KYtm5PtNT8pA28madOBxfh5uR6MWiq38lcDXZ/ccAn4Tn/ANC6MX8BPdgnypbZP+CwNf7t5x6hp+f835NRqxNVq36qy+hcD3HnRjt+jv7IFxmFtgpqLWkKqgkk9AAO5J8p59g5eHoWUhuOXpYUjeq0n5uR19UMeesDr9lge0lq6X4zsD5oavBBBSo9GyNjuGsHhV5L9ruenSBjzPxw/q7pp4PU9Q2X7vu4/wC9/wBHvbaaloqC0gKqgBQOgAHYATJQFXZegHafYGnLxUzcZkzEWxGGzKw3BHtBldPDd2kEHhS70Sj/AHe0F6SPJDvzVfDcfmy0RA864k40yNA45rTKVTiDHrfJ271F3ZA/N3KBgB27GTmbrNqcdUY+KVNVmLbbt5upUL63cD1pyXad88+Uu8ZdZamzT0rYlfVP0lm679t9j2le4X0vK0j5S68fNVnox8a5ce7Y7NUzKVVm7cybFe++wEC2jh2/V25uKL+dD/u1O6VD2O2/Nb8dgfuyw4eJXg4wrwkWtF6KqgAD3ATfEDGxBbWRYAQRsQexHtlR5X4Is9Tms08+HdsX3eLUfvT2r2uE+MOZdm6g94GNNq30hqCGVgCpB3BB7EHxEznmfF2qX8LcU4y6Av8AJqsey6/HQbA1h1DFRt9Zefm+ElNZ1EatxTgVUv6TEyqMhnQfUsXlUrv+2BN6hxfh4OR6NrhZb+SqBss/uJuZzNrGdn/gvEFKdfpMp+X4ipOYke9lnLp+n5wp5NLpxNLqB2AVfSuQO3qjkRTt7W29s6/9DKcrrrtl2afEXP8AR/8ABUKn7QTAjdQ1JNb1PCxKbqsmxLVtyvRdVArUkbgE8u9vLsCfAy7zTiYleFSEw0WtR2VVAH7BN0BERAREQPjKGXZuon0dO0RAREQEREDj1lzVpFxrJBFbkEdweU9pq4dtN2gY7XEszVVkk9ySo3Jmeu/gS/8AVWfwmauF/wAW8b9TV/CIEnERAREQKvlafZZ8o1V3ITUMO6tm+zzM9ZAPvAMrOm8KZGi/KRR82UvgoMh6j+SNg3KHr9XmHT2H2T06ICIiAiIgIiICIiAiIgIiICJpy8pMLGazLZa0UbszHYAe0mVs61k8QdOGEFdR75Vynb+xq6Gz9IkL5c0Dt4x1ijSdDs/8QsVC6MiKT6zsQQAq9ydz4SH0DiJ9D0qiri6n5rslarcDzUk7AAO2wNT79Nm6b9iZLYHCONjh2zl+dW2Ly223gOzDy7bKvsUATht0HI0VD/o+wvo7Nh3ncbHuKbTuVHf1WDL4DlEC1owdAUIIPUEdiPZMp59o+1N7Lwi/za1fWs07J3C/2fc1gn7ScyezrvLNpnES5GPYdUrfDekD0ot6KN/Fbfqup27j4gHpAm4kVpHEeJrVhGk5FVxHUhHBIHu8pKwEREBERAREQEREBERAREQEiuJdUbSNJNmMgsctXWis3KpZ3VBzNsdgC2/aSsr3HH4GT+k4n+dXA14nCxyskXcT2fO7VO6Jty0Vnw5Ktzuw+82593aWWIgIiIEdrWh0a3SBqCcxU7o4PK6HzRx6yn3GVDW9O+c8Wadhaq7ZFSpfc3pNvpHTYJzgABuUPv28J6BITifh1ddrrauxqL6W56LlG5RttjuD0ZSDsR4wID5TMGvA02nLwkVMii+gVMoAYqzqjJuO6lWPSXlTusqVPCuRnahVZxRljJSlg9dVdPo0Ljs1nrsWI36DoBLdAREQEREBERAREQEREBERASvccfgZP6Tif51csMqGNr2NxhqGRhevXZi3VsR03b0bqwK9/V5l2PjAt8SJ0bXU1XUcqqpWU41grYnbZiVDbr7Nj4yWgIiICIiAiIgIiICIiAiIgIiICIiAiYW2rTUWuIVQNySdgB5k+AlZbiG7XDy8JIGTscq0EVD21r0Nx9xC/neECx35SYzKMh1QueVASBzN5L5meV4ej2ZAzsvRh/K8TULnrH5ROSvnqJ8mG/x2l90nhirCy/T5rNlZP5a3qR7K17Vr7F+O8ksDTatONnzNAnpXNlm32nIAJPt2UfsgUL5NNdpzczU8osK6nyKju/q8pKKuzb9jzdJ6ODuOkjsTQMbDFwx6UAvbmuG24c+1T0kO2gX6D63Cbg1jviWk+j/srOpqPs2K+wQLVEhNI4lq1DJ9DkBsfJA3NFvRvaUPaxfau/wk3AREQEREBERAREQEREBERAREQKrxLiJqXFWFTnD0lRXIc1n6rMno+UsvZttztvLSo5V2XoB2ld1b8d8L9Vlf9KWOAiIgIiIENxbptWpaFaM1A/IjOhPdWAJDK3dWBHcTo4dtN2gY7WksxqrJJ7klR1Mz138CX/qrP4TNXC/4t436mr+EQJOIiAiIgIiICIiAiIgIiICIiBXNW/HfC/VZX/Sljla1mwV8cYPpCBvXlAbnbc/RdB5mWWAiIgIiIHDrv4Ev/VWfwmauF/xbxv1NX8ImXEVq06Be1xCgVWbknYD1T4zHhj8W8b9TV/CIEnERAREQEREBERAREQEREBERA4tW0qnWMQ16lWti99iOx8Cp7gjzHWQQx83hz/4hbPxx9hztkIPzHPS0extj+cZaogRui65RrdROA+5U7OhHK6HydD1U++SUjczQ6MzUa77U2urI5bFJVtvusR9ZD5HpPNeHtXu0DivLuy25sK7NfHs33+hs2Qo/6LF+U9tukD1yV3O4oD5TU8PV/PL16NyttVWf523YhfcAW9khOGcRdV1rWKswsUbJrBAYjpyKdgQdwD+8S64GDXpuIteAi1IvRVUbAfAQIHH4WOdeLeKrBlOp5krA2orPhy17nmYfebc+QEsoGw6T7EBERAREQEREBERAREQEREBERAREQEqGlcOijTs+rX+T0WXk2MBzd0dUVevg3MOnt2lvle45/Ayf0nE/zq4EX8m3C+Rwy+WNVcW+ktU1vvuzIq8o5h4HYCXWIgIiICIiAiIgIiICIiAiIgIiICIiAiIgJXuOPwMn9JxP86uWGR2vaYdWwlRW5NrabN9t/wD23V9ttx35dvZAkYiICIiAiIgIiICIiAiIgIiIH//Z"/>
          <p:cNvSpPr>
            <a:spLocks noChangeAspect="1" noChangeArrowheads="1"/>
          </p:cNvSpPr>
          <p:nvPr/>
        </p:nvSpPr>
        <p:spPr bwMode="auto">
          <a:xfrm>
            <a:off x="368300" y="15081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584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76632"/>
            <a:ext cx="1558280" cy="240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692" y="3276600"/>
            <a:ext cx="1531652" cy="2436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egnaposto contenuto 2"/>
          <p:cNvSpPr txBox="1">
            <a:spLocks/>
          </p:cNvSpPr>
          <p:nvPr/>
        </p:nvSpPr>
        <p:spPr>
          <a:xfrm>
            <a:off x="971600" y="5847260"/>
            <a:ext cx="2317773" cy="505370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400" b="1" dirty="0"/>
              <a:t>PIRENZEPINA (M1)</a:t>
            </a:r>
          </a:p>
        </p:txBody>
      </p:sp>
      <p:sp>
        <p:nvSpPr>
          <p:cNvPr id="11" name="Segnaposto contenuto 2"/>
          <p:cNvSpPr txBox="1">
            <a:spLocks/>
          </p:cNvSpPr>
          <p:nvPr/>
        </p:nvSpPr>
        <p:spPr>
          <a:xfrm>
            <a:off x="5743631" y="5791200"/>
            <a:ext cx="2317773" cy="89410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2000" b="1" dirty="0"/>
              <a:t>TELENZEPINA (M1)</a:t>
            </a:r>
          </a:p>
        </p:txBody>
      </p:sp>
      <p:sp>
        <p:nvSpPr>
          <p:cNvPr id="16" name="Freccia destra 15"/>
          <p:cNvSpPr/>
          <p:nvPr/>
        </p:nvSpPr>
        <p:spPr>
          <a:xfrm>
            <a:off x="2590800" y="2133600"/>
            <a:ext cx="762000" cy="304800"/>
          </a:xfrm>
          <a:prstGeom prst="rightArrow">
            <a:avLst/>
          </a:prstGeom>
          <a:solidFill>
            <a:schemeClr val="accent6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228600" y="18288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chemeClr val="accent4">
                    <a:lumMod val="75000"/>
                  </a:schemeClr>
                </a:solidFill>
                <a:latin typeface="Arial Black"/>
              </a:rPr>
              <a:t>Effetti sia centrali che periferici su tutti i sottotipi di recettori M. Svariati effetti collaterali.</a:t>
            </a:r>
          </a:p>
        </p:txBody>
      </p:sp>
    </p:spTree>
    <p:extLst>
      <p:ext uri="{BB962C8B-B14F-4D97-AF65-F5344CB8AC3E}">
        <p14:creationId xmlns:p14="http://schemas.microsoft.com/office/powerpoint/2010/main" val="2977634670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PIRENZEPINA: SINTESI</a:t>
            </a:r>
            <a:endParaRPr lang="en-US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192688" cy="5607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291603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14708" y="166436"/>
            <a:ext cx="8686800" cy="838200"/>
          </a:xfrm>
        </p:spPr>
        <p:txBody>
          <a:bodyPr/>
          <a:lstStyle/>
          <a:p>
            <a:r>
              <a:rPr lang="it-IT" dirty="0"/>
              <a:t>ANTI-H</a:t>
            </a:r>
            <a:r>
              <a:rPr lang="it-IT" baseline="-25000" dirty="0"/>
              <a:t>2</a:t>
            </a:r>
            <a:endParaRPr lang="en-US" baseline="-25000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5652120" y="1208360"/>
            <a:ext cx="2806080" cy="200461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spcBef>
                <a:spcPts val="0"/>
              </a:spcBef>
              <a:buNone/>
              <a:defRPr/>
            </a:pPr>
            <a:r>
              <a:rPr lang="it-IT" sz="2400" dirty="0">
                <a:solidFill>
                  <a:srgbClr val="002060"/>
                </a:solidFill>
              </a:rPr>
              <a:t>Introduzione di gruppi che: </a:t>
            </a:r>
          </a:p>
          <a:p>
            <a:pPr>
              <a:spcBef>
                <a:spcPts val="0"/>
              </a:spcBef>
              <a:defRPr/>
            </a:pPr>
            <a:r>
              <a:rPr lang="it-IT" sz="2400" b="1" dirty="0">
                <a:solidFill>
                  <a:srgbClr val="002060"/>
                </a:solidFill>
              </a:rPr>
              <a:t>Diminuiscano la basicità dell’anello imidazolico</a:t>
            </a:r>
          </a:p>
          <a:p>
            <a:pPr>
              <a:spcBef>
                <a:spcPts val="0"/>
              </a:spcBef>
              <a:defRPr/>
            </a:pPr>
            <a:r>
              <a:rPr lang="it-IT" sz="2400" b="1" dirty="0">
                <a:solidFill>
                  <a:srgbClr val="002060"/>
                </a:solidFill>
              </a:rPr>
              <a:t>favoriscano il tautomero tele</a:t>
            </a:r>
          </a:p>
        </p:txBody>
      </p:sp>
      <p:sp>
        <p:nvSpPr>
          <p:cNvPr id="7" name="Ovale 6"/>
          <p:cNvSpPr/>
          <p:nvPr/>
        </p:nvSpPr>
        <p:spPr>
          <a:xfrm>
            <a:off x="6822103" y="3429000"/>
            <a:ext cx="642942" cy="571504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tint val="66000"/>
                  <a:satMod val="160000"/>
                </a:schemeClr>
              </a:gs>
              <a:gs pos="50000">
                <a:schemeClr val="tx1">
                  <a:lumMod val="50000"/>
                  <a:lumOff val="50000"/>
                  <a:tint val="44500"/>
                  <a:satMod val="160000"/>
                </a:schemeClr>
              </a:gs>
              <a:gs pos="100000">
                <a:schemeClr val="tx1">
                  <a:lumMod val="50000"/>
                  <a:lumOff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4036329" y="3788479"/>
            <a:ext cx="714380" cy="642942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tint val="66000"/>
                  <a:satMod val="160000"/>
                </a:schemeClr>
              </a:gs>
              <a:gs pos="50000">
                <a:schemeClr val="tx1">
                  <a:lumMod val="50000"/>
                  <a:lumOff val="50000"/>
                  <a:tint val="44500"/>
                  <a:satMod val="160000"/>
                </a:schemeClr>
              </a:gs>
              <a:gs pos="100000">
                <a:schemeClr val="tx1">
                  <a:lumMod val="50000"/>
                  <a:lumOff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Ovale 8"/>
          <p:cNvSpPr/>
          <p:nvPr/>
        </p:nvSpPr>
        <p:spPr>
          <a:xfrm>
            <a:off x="2121285" y="900474"/>
            <a:ext cx="928688" cy="85725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9995893"/>
              </p:ext>
            </p:extLst>
          </p:nvPr>
        </p:nvGraphicFramePr>
        <p:xfrm>
          <a:off x="322387" y="3717032"/>
          <a:ext cx="2427287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304" name="CS ChemDraw Drawing" r:id="rId3" imgW="1879600" imgH="520700" progId="">
                  <p:embed/>
                </p:oleObj>
              </mc:Choice>
              <mc:Fallback>
                <p:oleObj name="CS ChemDraw Drawing" r:id="rId3" imgW="1879600" imgH="520700" progId="">
                  <p:embed/>
                  <p:pic>
                    <p:nvPicPr>
                      <p:cNvPr id="0" name="Picture 2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387" y="3717032"/>
                        <a:ext cx="2427287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asellaDiTesto 11"/>
          <p:cNvSpPr txBox="1"/>
          <p:nvPr/>
        </p:nvSpPr>
        <p:spPr>
          <a:xfrm>
            <a:off x="749063" y="4787860"/>
            <a:ext cx="120924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dirty="0" err="1">
                <a:solidFill>
                  <a:schemeClr val="tx2"/>
                </a:solidFill>
                <a:latin typeface="+mn-lt"/>
              </a:rPr>
              <a:t>pKa=</a:t>
            </a:r>
            <a:r>
              <a:rPr lang="it-IT" dirty="0">
                <a:solidFill>
                  <a:schemeClr val="tx2"/>
                </a:solidFill>
                <a:latin typeface="+mn-lt"/>
              </a:rPr>
              <a:t> 7.25</a:t>
            </a:r>
          </a:p>
        </p:txBody>
      </p:sp>
      <p:graphicFrame>
        <p:nvGraphicFramePr>
          <p:cNvPr id="1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2229736"/>
              </p:ext>
            </p:extLst>
          </p:nvPr>
        </p:nvGraphicFramePr>
        <p:xfrm>
          <a:off x="2335598" y="1043349"/>
          <a:ext cx="1371600" cy="59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305" name="CS ChemDraw Drawing" r:id="rId5" imgW="1066800" imgH="469900" progId="">
                  <p:embed/>
                </p:oleObj>
              </mc:Choice>
              <mc:Fallback>
                <p:oleObj name="CS ChemDraw Drawing" r:id="rId5" imgW="1066800" imgH="469900" progId="">
                  <p:embed/>
                  <p:pic>
                    <p:nvPicPr>
                      <p:cNvPr id="0" name="Picture 2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5598" y="1043349"/>
                        <a:ext cx="1371600" cy="598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CasellaDiTesto 13"/>
          <p:cNvSpPr txBox="1"/>
          <p:nvPr/>
        </p:nvSpPr>
        <p:spPr>
          <a:xfrm>
            <a:off x="2236967" y="1979827"/>
            <a:ext cx="109837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dirty="0" err="1">
                <a:solidFill>
                  <a:schemeClr val="tx2"/>
                </a:solidFill>
                <a:latin typeface="+mn-lt"/>
              </a:rPr>
              <a:t>pKa=</a:t>
            </a:r>
            <a:r>
              <a:rPr lang="it-IT" dirty="0">
                <a:solidFill>
                  <a:schemeClr val="tx2"/>
                </a:solidFill>
                <a:latin typeface="+mn-lt"/>
              </a:rPr>
              <a:t> 5.6</a:t>
            </a:r>
          </a:p>
        </p:txBody>
      </p:sp>
      <p:sp>
        <p:nvSpPr>
          <p:cNvPr id="15" name="Rettangolo 14"/>
          <p:cNvSpPr/>
          <p:nvPr/>
        </p:nvSpPr>
        <p:spPr>
          <a:xfrm>
            <a:off x="677626" y="4502110"/>
            <a:ext cx="13740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Burimamide</a:t>
            </a:r>
            <a:endParaRPr lang="it-IT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2271432" y="1694077"/>
            <a:ext cx="10294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b="1" dirty="0">
                <a:solidFill>
                  <a:schemeClr val="tx2"/>
                </a:solidFill>
                <a:latin typeface="+mn-lt"/>
              </a:rPr>
              <a:t>Istamina</a:t>
            </a:r>
            <a:endParaRPr lang="it-IT" dirty="0">
              <a:solidFill>
                <a:schemeClr val="tx2"/>
              </a:solidFill>
              <a:latin typeface="+mn-lt"/>
            </a:endParaRPr>
          </a:p>
        </p:txBody>
      </p:sp>
      <p:graphicFrame>
        <p:nvGraphicFramePr>
          <p:cNvPr id="1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555878"/>
              </p:ext>
            </p:extLst>
          </p:nvPr>
        </p:nvGraphicFramePr>
        <p:xfrm>
          <a:off x="3464857" y="3717032"/>
          <a:ext cx="2427287" cy="693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306" name="CS ChemDraw Drawing" r:id="rId7" imgW="1879600" imgH="546100" progId="">
                  <p:embed/>
                </p:oleObj>
              </mc:Choice>
              <mc:Fallback>
                <p:oleObj name="CS ChemDraw Drawing" r:id="rId7" imgW="1879600" imgH="546100" progId="">
                  <p:embed/>
                  <p:pic>
                    <p:nvPicPr>
                      <p:cNvPr id="0" name="Picture 2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4857" y="3717032"/>
                        <a:ext cx="2427287" cy="693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CasellaDiTesto 18"/>
          <p:cNvSpPr txBox="1"/>
          <p:nvPr/>
        </p:nvSpPr>
        <p:spPr>
          <a:xfrm>
            <a:off x="3750607" y="4788594"/>
            <a:ext cx="123463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dirty="0" err="1">
                <a:solidFill>
                  <a:schemeClr val="tx2"/>
                </a:solidFill>
                <a:latin typeface="+mn-lt"/>
              </a:rPr>
              <a:t>pKa=</a:t>
            </a:r>
            <a:r>
              <a:rPr lang="it-IT" dirty="0">
                <a:solidFill>
                  <a:schemeClr val="tx2"/>
                </a:solidFill>
                <a:latin typeface="+mn-lt"/>
              </a:rPr>
              <a:t> 6.25</a:t>
            </a:r>
          </a:p>
        </p:txBody>
      </p:sp>
      <p:sp>
        <p:nvSpPr>
          <p:cNvPr id="20" name="Rettangolo 19"/>
          <p:cNvSpPr/>
          <p:nvPr/>
        </p:nvSpPr>
        <p:spPr>
          <a:xfrm>
            <a:off x="3679169" y="4499272"/>
            <a:ext cx="16367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Tiaburimamide</a:t>
            </a:r>
            <a:endParaRPr lang="it-IT" dirty="0">
              <a:solidFill>
                <a:schemeClr val="tx2"/>
              </a:solidFill>
              <a:latin typeface="+mn-lt"/>
            </a:endParaRPr>
          </a:p>
        </p:txBody>
      </p:sp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3290717"/>
              </p:ext>
            </p:extLst>
          </p:nvPr>
        </p:nvGraphicFramePr>
        <p:xfrm>
          <a:off x="6680023" y="3589337"/>
          <a:ext cx="2424112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307" name="CS ChemDraw Drawing" r:id="rId9" imgW="1866900" imgH="635000" progId="">
                  <p:embed/>
                </p:oleObj>
              </mc:Choice>
              <mc:Fallback>
                <p:oleObj name="CS ChemDraw Drawing" r:id="rId9" imgW="1866900" imgH="635000" progId="">
                  <p:embed/>
                  <p:pic>
                    <p:nvPicPr>
                      <p:cNvPr id="0" name="Picture 2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0023" y="3589337"/>
                        <a:ext cx="2424112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CasellaDiTesto 21"/>
          <p:cNvSpPr txBox="1"/>
          <p:nvPr/>
        </p:nvSpPr>
        <p:spPr>
          <a:xfrm>
            <a:off x="7164288" y="4725144"/>
            <a:ext cx="123463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dirty="0" err="1">
                <a:solidFill>
                  <a:schemeClr val="tx2"/>
                </a:solidFill>
                <a:latin typeface="+mn-lt"/>
              </a:rPr>
              <a:t>pKa=</a:t>
            </a:r>
            <a:r>
              <a:rPr lang="it-IT" dirty="0">
                <a:solidFill>
                  <a:schemeClr val="tx2"/>
                </a:solidFill>
                <a:latin typeface="+mn-lt"/>
              </a:rPr>
              <a:t> 6.80</a:t>
            </a:r>
          </a:p>
        </p:txBody>
      </p:sp>
      <p:sp>
        <p:nvSpPr>
          <p:cNvPr id="23" name="Rettangolo 22"/>
          <p:cNvSpPr/>
          <p:nvPr/>
        </p:nvSpPr>
        <p:spPr>
          <a:xfrm>
            <a:off x="7154936" y="4499272"/>
            <a:ext cx="1233488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Metiamide</a:t>
            </a:r>
            <a:endParaRPr lang="it-IT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6" name="Freccia in giù 25"/>
          <p:cNvSpPr/>
          <p:nvPr/>
        </p:nvSpPr>
        <p:spPr>
          <a:xfrm rot="16200000">
            <a:off x="5942088" y="4395742"/>
            <a:ext cx="450873" cy="404738"/>
          </a:xfrm>
          <a:prstGeom prst="downArrow">
            <a:avLst>
              <a:gd name="adj1" fmla="val 50000"/>
              <a:gd name="adj2" fmla="val 49999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8" name="Freccia in giù 27"/>
          <p:cNvSpPr/>
          <p:nvPr/>
        </p:nvSpPr>
        <p:spPr>
          <a:xfrm rot="16200000">
            <a:off x="2840532" y="4495270"/>
            <a:ext cx="450873" cy="404738"/>
          </a:xfrm>
          <a:prstGeom prst="downArrow">
            <a:avLst>
              <a:gd name="adj1" fmla="val 50000"/>
              <a:gd name="adj2" fmla="val 49999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9" name="Segnaposto contenuto 4"/>
          <p:cNvSpPr txBox="1">
            <a:spLocks/>
          </p:cNvSpPr>
          <p:nvPr/>
        </p:nvSpPr>
        <p:spPr>
          <a:xfrm>
            <a:off x="6410515" y="5013176"/>
            <a:ext cx="2553973" cy="200461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defRPr/>
            </a:pPr>
            <a:r>
              <a:rPr lang="it-IT" sz="1800" dirty="0">
                <a:solidFill>
                  <a:srgbClr val="002060"/>
                </a:solidFill>
              </a:rPr>
              <a:t>10 volte più attiva di </a:t>
            </a:r>
            <a:r>
              <a:rPr lang="it-IT" sz="1800" dirty="0" err="1">
                <a:solidFill>
                  <a:srgbClr val="002060"/>
                </a:solidFill>
              </a:rPr>
              <a:t>Burimamide</a:t>
            </a:r>
            <a:endParaRPr lang="it-IT" sz="18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defRPr/>
            </a:pPr>
            <a:r>
              <a:rPr lang="it-IT" sz="1800" dirty="0">
                <a:solidFill>
                  <a:srgbClr val="002060"/>
                </a:solidFill>
              </a:rPr>
              <a:t>Tossica (</a:t>
            </a:r>
            <a:r>
              <a:rPr lang="it-IT" sz="1800" dirty="0" err="1">
                <a:solidFill>
                  <a:srgbClr val="002060"/>
                </a:solidFill>
              </a:rPr>
              <a:t>granulocitopenia</a:t>
            </a:r>
            <a:r>
              <a:rPr lang="it-IT" sz="1800" dirty="0">
                <a:solidFill>
                  <a:srgbClr val="002060"/>
                </a:solidFill>
              </a:rPr>
              <a:t>)</a:t>
            </a:r>
          </a:p>
          <a:p>
            <a:pPr algn="just">
              <a:spcBef>
                <a:spcPts val="0"/>
              </a:spcBef>
              <a:defRPr/>
            </a:pPr>
            <a:r>
              <a:rPr lang="it-IT" sz="1800" dirty="0">
                <a:solidFill>
                  <a:srgbClr val="002060"/>
                </a:solidFill>
              </a:rPr>
              <a:t>Tossicità associata al gruppo </a:t>
            </a:r>
            <a:r>
              <a:rPr lang="it-IT" sz="1800" dirty="0" err="1">
                <a:solidFill>
                  <a:srgbClr val="002060"/>
                </a:solidFill>
              </a:rPr>
              <a:t>tioureidico</a:t>
            </a:r>
            <a:endParaRPr lang="it-IT" sz="1800" dirty="0">
              <a:solidFill>
                <a:srgbClr val="002060"/>
              </a:solidFill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228600" y="5257800"/>
            <a:ext cx="2623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008000"/>
                </a:solidFill>
              </a:rPr>
              <a:t>Poco potente ma solo H</a:t>
            </a:r>
            <a:r>
              <a:rPr lang="it-IT" b="1" baseline="-25000" dirty="0">
                <a:solidFill>
                  <a:srgbClr val="008000"/>
                </a:solidFill>
              </a:rPr>
              <a:t>2</a:t>
            </a:r>
          </a:p>
        </p:txBody>
      </p:sp>
      <p:graphicFrame>
        <p:nvGraphicFramePr>
          <p:cNvPr id="25" name="Object 3">
            <a:extLst>
              <a:ext uri="{FF2B5EF4-FFF2-40B4-BE49-F238E27FC236}">
                <a16:creationId xmlns:a16="http://schemas.microsoft.com/office/drawing/2014/main" id="{6627D970-EB26-F940-862A-6D5CA74C10A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6768337"/>
              </p:ext>
            </p:extLst>
          </p:nvPr>
        </p:nvGraphicFramePr>
        <p:xfrm>
          <a:off x="1187624" y="1916832"/>
          <a:ext cx="3803118" cy="12014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308" name="CS ChemDraw Drawing" r:id="rId11" imgW="2641600" imgH="838200" progId="">
                  <p:embed/>
                </p:oleObj>
              </mc:Choice>
              <mc:Fallback>
                <p:oleObj name="CS ChemDraw Drawing" r:id="rId11" imgW="2641600" imgH="838200" progId="">
                  <p:embed/>
                  <p:pic>
                    <p:nvPicPr>
                      <p:cNvPr id="6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1916832"/>
                        <a:ext cx="3803118" cy="12014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CasellaDiTesto 7">
            <a:extLst>
              <a:ext uri="{FF2B5EF4-FFF2-40B4-BE49-F238E27FC236}">
                <a16:creationId xmlns:a16="http://schemas.microsoft.com/office/drawing/2014/main" id="{D199A685-9E34-294D-9FED-C54C8821B6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1801" y="2946184"/>
            <a:ext cx="17547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it-IT" sz="1200" b="1" dirty="0" err="1">
                <a:latin typeface="Calibri" charset="0"/>
                <a:sym typeface="Symbol" charset="2"/>
              </a:rPr>
              <a:t>N</a:t>
            </a:r>
            <a:r>
              <a:rPr lang="it-IT" sz="1200" b="1" baseline="30000" dirty="0">
                <a:latin typeface="Calibri" charset="0"/>
                <a:sym typeface="Symbol" charset="2"/>
              </a:rPr>
              <a:t></a:t>
            </a:r>
            <a:r>
              <a:rPr lang="it-IT" sz="1200" b="1" dirty="0">
                <a:latin typeface="Calibri" charset="0"/>
                <a:sym typeface="Symbol" charset="2"/>
              </a:rPr>
              <a:t>-H (</a:t>
            </a:r>
            <a:r>
              <a:rPr lang="it-IT" sz="1200" b="1" i="1" dirty="0">
                <a:latin typeface="Calibri" charset="0"/>
                <a:sym typeface="Symbol" charset="2"/>
              </a:rPr>
              <a:t>tele</a:t>
            </a:r>
            <a:r>
              <a:rPr lang="it-IT" sz="1200" b="1" dirty="0">
                <a:latin typeface="Calibri" charset="0"/>
                <a:sym typeface="Symbol" charset="2"/>
              </a:rPr>
              <a:t>) tautomero</a:t>
            </a:r>
            <a:endParaRPr lang="it-IT" sz="1200" b="1" dirty="0">
              <a:latin typeface="Calibri" charset="0"/>
            </a:endParaRPr>
          </a:p>
        </p:txBody>
      </p:sp>
      <p:sp>
        <p:nvSpPr>
          <p:cNvPr id="30" name="CasellaDiTesto 8">
            <a:extLst>
              <a:ext uri="{FF2B5EF4-FFF2-40B4-BE49-F238E27FC236}">
                <a16:creationId xmlns:a16="http://schemas.microsoft.com/office/drawing/2014/main" id="{D5D8AAEC-2AEE-8343-B309-E66D8A3E6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172" y="3036465"/>
            <a:ext cx="184975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it-IT" sz="1200" b="1" dirty="0" err="1">
                <a:latin typeface="Calibri" charset="0"/>
                <a:sym typeface="Symbol" charset="2"/>
              </a:rPr>
              <a:t>N</a:t>
            </a:r>
            <a:r>
              <a:rPr lang="it-IT" sz="1200" b="1" baseline="30000" dirty="0">
                <a:latin typeface="Calibri" charset="0"/>
                <a:sym typeface="Symbol" charset="2"/>
              </a:rPr>
              <a:t></a:t>
            </a:r>
            <a:r>
              <a:rPr lang="it-IT" sz="1200" b="1" dirty="0">
                <a:latin typeface="Calibri" charset="0"/>
                <a:sym typeface="Symbol" charset="2"/>
              </a:rPr>
              <a:t> -H (</a:t>
            </a:r>
            <a:r>
              <a:rPr lang="it-IT" sz="1200" b="1" i="1" dirty="0" err="1">
                <a:latin typeface="Calibri" charset="0"/>
                <a:sym typeface="Symbol" charset="2"/>
              </a:rPr>
              <a:t>pros</a:t>
            </a:r>
            <a:r>
              <a:rPr lang="it-IT" sz="1200" b="1" dirty="0">
                <a:latin typeface="Calibri" charset="0"/>
                <a:sym typeface="Symbol" charset="2"/>
              </a:rPr>
              <a:t>) tautomero</a:t>
            </a:r>
            <a:endParaRPr lang="it-IT" sz="1200" b="1" dirty="0">
              <a:latin typeface="Calibri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1E84483A-4969-C742-A50C-DA567EF2C9B0}"/>
              </a:ext>
            </a:extLst>
          </p:cNvPr>
          <p:cNvSpPr txBox="1"/>
          <p:nvPr/>
        </p:nvSpPr>
        <p:spPr>
          <a:xfrm>
            <a:off x="1475861" y="324885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H</a:t>
            </a:r>
            <a:r>
              <a:rPr lang="it-IT" b="1" baseline="-25000" dirty="0"/>
              <a:t>1</a:t>
            </a:r>
            <a:endParaRPr lang="it-IT" dirty="0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008F33B-3367-CA4D-8B29-E00EF97E877B}"/>
              </a:ext>
            </a:extLst>
          </p:cNvPr>
          <p:cNvSpPr txBox="1"/>
          <p:nvPr/>
        </p:nvSpPr>
        <p:spPr>
          <a:xfrm>
            <a:off x="3602397" y="3210975"/>
            <a:ext cx="95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H</a:t>
            </a:r>
            <a:r>
              <a:rPr lang="it-IT" b="1" baseline="-25000" dirty="0"/>
              <a:t>1</a:t>
            </a:r>
            <a:r>
              <a:rPr lang="it-IT" b="1" dirty="0"/>
              <a:t> e H</a:t>
            </a:r>
            <a:r>
              <a:rPr lang="it-IT" b="1" baseline="-25000" dirty="0"/>
              <a:t>2</a:t>
            </a:r>
            <a:r>
              <a:rPr lang="it-I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67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2" grpId="0"/>
      <p:bldP spid="23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e 12"/>
          <p:cNvSpPr/>
          <p:nvPr/>
        </p:nvSpPr>
        <p:spPr>
          <a:xfrm>
            <a:off x="2000232" y="1217596"/>
            <a:ext cx="1143008" cy="107157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tint val="66000"/>
                  <a:satMod val="160000"/>
                </a:schemeClr>
              </a:gs>
              <a:gs pos="50000">
                <a:schemeClr val="tx1">
                  <a:lumMod val="50000"/>
                  <a:lumOff val="50000"/>
                  <a:tint val="44500"/>
                  <a:satMod val="160000"/>
                </a:schemeClr>
              </a:gs>
              <a:gs pos="100000">
                <a:schemeClr val="tx1">
                  <a:lumMod val="50000"/>
                  <a:lumOff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4" name="Ovale 13"/>
          <p:cNvSpPr/>
          <p:nvPr/>
        </p:nvSpPr>
        <p:spPr>
          <a:xfrm>
            <a:off x="6357950" y="1074720"/>
            <a:ext cx="1214446" cy="1214446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tint val="66000"/>
                  <a:satMod val="160000"/>
                </a:schemeClr>
              </a:gs>
              <a:gs pos="50000">
                <a:schemeClr val="tx1">
                  <a:lumMod val="50000"/>
                  <a:lumOff val="50000"/>
                  <a:tint val="44500"/>
                  <a:satMod val="160000"/>
                </a:schemeClr>
              </a:gs>
              <a:gs pos="100000">
                <a:schemeClr val="tx1">
                  <a:lumMod val="50000"/>
                  <a:lumOff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5" name="Rettangolo 5"/>
          <p:cNvSpPr>
            <a:spLocks noChangeArrowheads="1"/>
          </p:cNvSpPr>
          <p:nvPr/>
        </p:nvSpPr>
        <p:spPr bwMode="auto">
          <a:xfrm>
            <a:off x="428625" y="2562225"/>
            <a:ext cx="15890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400" b="1">
                <a:latin typeface="Calibri" charset="0"/>
              </a:rPr>
              <a:t>Metiamide</a:t>
            </a:r>
            <a:endParaRPr lang="it-IT" sz="2400">
              <a:latin typeface="Calibri" charset="0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4286250" y="2562225"/>
            <a:ext cx="3643313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sz="2400" b="1" dirty="0" err="1">
                <a:solidFill>
                  <a:srgbClr val="990033"/>
                </a:solidFill>
                <a:latin typeface="+mn-lt"/>
              </a:rPr>
              <a:t>Cimetidina</a:t>
            </a:r>
            <a:r>
              <a:rPr lang="it-IT" sz="2400" b="1" dirty="0">
                <a:solidFill>
                  <a:srgbClr val="990033"/>
                </a:solidFill>
                <a:latin typeface="+mn-lt"/>
              </a:rPr>
              <a:t> </a:t>
            </a:r>
            <a:r>
              <a:rPr lang="it-IT" sz="2400" dirty="0">
                <a:solidFill>
                  <a:srgbClr val="990033"/>
                </a:solidFill>
                <a:latin typeface="+mn-lt"/>
              </a:rPr>
              <a:t>(</a:t>
            </a:r>
            <a:r>
              <a:rPr lang="it-IT" sz="2400" i="1" dirty="0" err="1">
                <a:solidFill>
                  <a:srgbClr val="990033"/>
                </a:solidFill>
                <a:latin typeface="+mn-lt"/>
              </a:rPr>
              <a:t>Tagamet</a:t>
            </a:r>
            <a:r>
              <a:rPr lang="it-IT" sz="2400" dirty="0">
                <a:solidFill>
                  <a:srgbClr val="990033"/>
                </a:solidFill>
                <a:latin typeface="+mn-lt"/>
              </a:rPr>
              <a:t>)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0" y="5003800"/>
            <a:ext cx="80724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it-IT" sz="2000" b="1" dirty="0">
                <a:solidFill>
                  <a:srgbClr val="002060"/>
                </a:solidFill>
                <a:latin typeface="+mn-lt"/>
              </a:rPr>
              <a:t>1976 (Smith, </a:t>
            </a:r>
            <a:r>
              <a:rPr lang="it-IT" sz="2000" b="1" dirty="0" err="1">
                <a:solidFill>
                  <a:srgbClr val="002060"/>
                </a:solidFill>
                <a:latin typeface="+mn-lt"/>
              </a:rPr>
              <a:t>Kline</a:t>
            </a:r>
            <a:r>
              <a:rPr lang="it-IT" sz="2000" b="1" dirty="0">
                <a:solidFill>
                  <a:srgbClr val="002060"/>
                </a:solidFill>
                <a:latin typeface="+mn-lt"/>
              </a:rPr>
              <a:t> &amp; </a:t>
            </a:r>
            <a:r>
              <a:rPr lang="it-IT" sz="2000" b="1" dirty="0" err="1">
                <a:solidFill>
                  <a:srgbClr val="002060"/>
                </a:solidFill>
                <a:latin typeface="+mn-lt"/>
              </a:rPr>
              <a:t>French</a:t>
            </a:r>
            <a:r>
              <a:rPr lang="it-IT" sz="2000" b="1" dirty="0">
                <a:solidFill>
                  <a:srgbClr val="002060"/>
                </a:solidFill>
                <a:latin typeface="+mn-lt"/>
              </a:rPr>
              <a:t>) Primo </a:t>
            </a:r>
            <a:r>
              <a:rPr lang="it-IT" sz="2000" b="1" i="1" dirty="0">
                <a:solidFill>
                  <a:srgbClr val="002060"/>
                </a:solidFill>
                <a:latin typeface="+mn-lt"/>
              </a:rPr>
              <a:t>blockbuster </a:t>
            </a:r>
            <a:r>
              <a:rPr lang="it-IT" sz="2000" b="1" i="1" dirty="0" err="1">
                <a:solidFill>
                  <a:srgbClr val="002060"/>
                </a:solidFill>
                <a:latin typeface="+mn-lt"/>
              </a:rPr>
              <a:t>drug</a:t>
            </a:r>
            <a:endParaRPr lang="it-IT" sz="2000" b="1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8" name="Rettangolo arrotondato 17"/>
          <p:cNvSpPr/>
          <p:nvPr/>
        </p:nvSpPr>
        <p:spPr>
          <a:xfrm>
            <a:off x="71438" y="136525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9" name="CasellaDiTesto 23"/>
          <p:cNvSpPr txBox="1">
            <a:spLocks noChangeArrowheads="1"/>
          </p:cNvSpPr>
          <p:nvPr/>
        </p:nvSpPr>
        <p:spPr bwMode="auto">
          <a:xfrm>
            <a:off x="71438" y="13335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Sviluppo di 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2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riduzione della tossicità</a:t>
            </a:r>
          </a:p>
        </p:txBody>
      </p:sp>
      <p:sp>
        <p:nvSpPr>
          <p:cNvPr id="20" name="CasellaDiTesto 19"/>
          <p:cNvSpPr txBox="1">
            <a:spLocks noChangeArrowheads="1"/>
          </p:cNvSpPr>
          <p:nvPr/>
        </p:nvSpPr>
        <p:spPr bwMode="auto">
          <a:xfrm>
            <a:off x="71438" y="5503862"/>
            <a:ext cx="87153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65125" indent="-365125" algn="just">
              <a:spcBef>
                <a:spcPts val="600"/>
              </a:spcBef>
              <a:buFont typeface="Arial" charset="0"/>
              <a:buChar char="•"/>
            </a:pPr>
            <a:r>
              <a:rPr lang="it-IT" b="1">
                <a:latin typeface="Calibri" charset="0"/>
              </a:rPr>
              <a:t>3 somministrazioni giornaliere, facilmente assorbita e rapidamente eliminata</a:t>
            </a:r>
          </a:p>
          <a:p>
            <a:pPr marL="365125" indent="-365125" algn="just">
              <a:spcBef>
                <a:spcPts val="600"/>
              </a:spcBef>
              <a:buFont typeface="Arial" charset="0"/>
              <a:buChar char="•"/>
            </a:pPr>
            <a:r>
              <a:rPr lang="it-IT" b="1">
                <a:latin typeface="Calibri" charset="0"/>
              </a:rPr>
              <a:t>Interazioni con molti farmaci (inibisce enzimi Cyt P450 dipendenti)</a:t>
            </a:r>
          </a:p>
          <a:p>
            <a:pPr marL="365125" indent="-365125" algn="just">
              <a:spcBef>
                <a:spcPts val="600"/>
              </a:spcBef>
              <a:buFont typeface="Arial" charset="0"/>
              <a:buChar char="•"/>
            </a:pPr>
            <a:r>
              <a:rPr lang="it-IT" b="1">
                <a:latin typeface="Calibri" charset="0"/>
              </a:rPr>
              <a:t>Gli effetti collaterali sono dovuti ad interferenze con il  metabolismo degli ormoni steroidei</a:t>
            </a:r>
          </a:p>
        </p:txBody>
      </p:sp>
      <p:graphicFrame>
        <p:nvGraphicFramePr>
          <p:cNvPr id="21" name="Object 3"/>
          <p:cNvGraphicFramePr>
            <a:graphicFrameLocks noChangeAspect="1"/>
          </p:cNvGraphicFramePr>
          <p:nvPr/>
        </p:nvGraphicFramePr>
        <p:xfrm>
          <a:off x="357188" y="1217612"/>
          <a:ext cx="3152775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0" name="CS ChemDraw Drawing" r:id="rId4" imgW="1866900" imgH="635000" progId="">
                  <p:embed/>
                </p:oleObj>
              </mc:Choice>
              <mc:Fallback>
                <p:oleObj name="CS ChemDraw Drawing" r:id="rId4" imgW="1866900" imgH="635000" progId="">
                  <p:embed/>
                  <p:pic>
                    <p:nvPicPr>
                      <p:cNvPr id="0" name="Picture 1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1217612"/>
                        <a:ext cx="3152775" cy="103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"/>
          <p:cNvGraphicFramePr>
            <a:graphicFrameLocks noChangeAspect="1"/>
          </p:cNvGraphicFramePr>
          <p:nvPr/>
        </p:nvGraphicFramePr>
        <p:xfrm>
          <a:off x="4857750" y="1146175"/>
          <a:ext cx="3155950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1" name="CS ChemDraw Drawing" r:id="rId6" imgW="1879600" imgH="622300" progId="">
                  <p:embed/>
                </p:oleObj>
              </mc:Choice>
              <mc:Fallback>
                <p:oleObj name="CS ChemDraw Drawing" r:id="rId6" imgW="1879600" imgH="622300" progId="">
                  <p:embed/>
                  <p:pic>
                    <p:nvPicPr>
                      <p:cNvPr id="0" name="Picture 1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1146175"/>
                        <a:ext cx="3155950" cy="103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8" y="3432175"/>
            <a:ext cx="79248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Freccia curva 13"/>
          <p:cNvSpPr>
            <a:spLocks/>
          </p:cNvSpPr>
          <p:nvPr/>
        </p:nvSpPr>
        <p:spPr bwMode="auto">
          <a:xfrm rot="16200000" flipV="1">
            <a:off x="8042275" y="3462338"/>
            <a:ext cx="1000125" cy="654050"/>
          </a:xfrm>
          <a:custGeom>
            <a:avLst/>
            <a:gdLst>
              <a:gd name="T0" fmla="*/ 836541 w 1000132"/>
              <a:gd name="T1" fmla="*/ 0 h 654366"/>
              <a:gd name="T2" fmla="*/ 836541 w 1000132"/>
              <a:gd name="T3" fmla="*/ 388458 h 654366"/>
              <a:gd name="T4" fmla="*/ 81796 w 1000132"/>
              <a:gd name="T5" fmla="*/ 654366 h 654366"/>
              <a:gd name="T6" fmla="*/ 1000132 w 1000132"/>
              <a:gd name="T7" fmla="*/ 194229 h 654366"/>
              <a:gd name="T8" fmla="*/ 17694720 60000 65536"/>
              <a:gd name="T9" fmla="*/ 5898240 60000 65536"/>
              <a:gd name="T10" fmla="*/ 589824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132" h="654366">
                <a:moveTo>
                  <a:pt x="0" y="654366"/>
                </a:moveTo>
                <a:lnTo>
                  <a:pt x="0" y="398718"/>
                </a:lnTo>
                <a:lnTo>
                  <a:pt x="-1" y="398717"/>
                </a:lnTo>
                <a:cubicBezTo>
                  <a:pt x="-1" y="240607"/>
                  <a:pt x="128174" y="112432"/>
                  <a:pt x="286285" y="112432"/>
                </a:cubicBezTo>
                <a:lnTo>
                  <a:pt x="836541" y="112433"/>
                </a:lnTo>
                <a:lnTo>
                  <a:pt x="836541" y="0"/>
                </a:lnTo>
                <a:lnTo>
                  <a:pt x="1000132" y="194229"/>
                </a:lnTo>
                <a:lnTo>
                  <a:pt x="836541" y="388458"/>
                </a:lnTo>
                <a:lnTo>
                  <a:pt x="836541" y="276025"/>
                </a:lnTo>
                <a:lnTo>
                  <a:pt x="286285" y="276025"/>
                </a:lnTo>
                <a:lnTo>
                  <a:pt x="286285" y="276024"/>
                </a:lnTo>
                <a:cubicBezTo>
                  <a:pt x="218522" y="276024"/>
                  <a:pt x="163590" y="330956"/>
                  <a:pt x="163590" y="398718"/>
                </a:cubicBezTo>
                <a:lnTo>
                  <a:pt x="163592" y="654366"/>
                </a:lnTo>
                <a:close/>
              </a:path>
            </a:pathLst>
          </a:custGeom>
          <a:gradFill rotWithShape="1">
            <a:gsLst>
              <a:gs pos="0">
                <a:srgbClr val="C19696"/>
              </a:gs>
              <a:gs pos="50000">
                <a:srgbClr val="D7C0C0"/>
              </a:gs>
              <a:gs pos="100000">
                <a:srgbClr val="EBE1E1"/>
              </a:gs>
            </a:gsLst>
            <a:lin ang="2700000" scaled="1"/>
          </a:gradFill>
          <a:ln w="25400" cap="flat" cmpd="sng">
            <a:noFill/>
            <a:prstDash val="solid"/>
            <a:round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>
              <a:defRPr/>
            </a:pPr>
            <a:endParaRPr lang="it-IT"/>
          </a:p>
        </p:txBody>
      </p:sp>
      <p:sp>
        <p:nvSpPr>
          <p:cNvPr id="25" name="Rettangolo arrotondato 24"/>
          <p:cNvSpPr/>
          <p:nvPr/>
        </p:nvSpPr>
        <p:spPr>
          <a:xfrm>
            <a:off x="142875" y="3432175"/>
            <a:ext cx="7929563" cy="1428750"/>
          </a:xfrm>
          <a:prstGeom prst="roundRect">
            <a:avLst/>
          </a:prstGeom>
          <a:noFill/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6" name="Rettangolo arrotondato 25"/>
          <p:cNvSpPr/>
          <p:nvPr/>
        </p:nvSpPr>
        <p:spPr>
          <a:xfrm>
            <a:off x="3857625" y="717550"/>
            <a:ext cx="4857750" cy="2500312"/>
          </a:xfrm>
          <a:prstGeom prst="roundRect">
            <a:avLst/>
          </a:prstGeom>
          <a:noFill/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290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0" grpId="0"/>
      <p:bldP spid="24" grpId="0" animBg="1"/>
      <p:bldP spid="25" grpId="0" animBg="1"/>
      <p:bldP spid="26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1238250"/>
            <a:ext cx="779938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813" y="3810000"/>
            <a:ext cx="62642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ttangolo arrotondato 14"/>
          <p:cNvSpPr/>
          <p:nvPr/>
        </p:nvSpPr>
        <p:spPr>
          <a:xfrm>
            <a:off x="214313" y="228600"/>
            <a:ext cx="8929687" cy="100965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6" name="CasellaDiTesto 15"/>
          <p:cNvSpPr txBox="1">
            <a:spLocks noChangeArrowheads="1"/>
          </p:cNvSpPr>
          <p:nvPr/>
        </p:nvSpPr>
        <p:spPr bwMode="auto">
          <a:xfrm>
            <a:off x="285750" y="212725"/>
            <a:ext cx="864393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it-IT" sz="2800" b="1" dirty="0">
                <a:solidFill>
                  <a:srgbClr val="800000"/>
                </a:solidFill>
                <a:latin typeface="+mn-lt"/>
              </a:rPr>
              <a:t>Isomeri conformazionali: teorie alternative riguardanti il legame della </a:t>
            </a:r>
            <a:r>
              <a:rPr lang="it-IT" sz="2800" b="1" dirty="0" err="1">
                <a:solidFill>
                  <a:srgbClr val="800000"/>
                </a:solidFill>
                <a:latin typeface="+mn-lt"/>
              </a:rPr>
              <a:t>cimetidina</a:t>
            </a:r>
            <a:r>
              <a:rPr lang="it-IT" sz="2800" b="1" dirty="0">
                <a:solidFill>
                  <a:srgbClr val="800000"/>
                </a:solidFill>
                <a:latin typeface="+mn-lt"/>
              </a:rPr>
              <a:t> con la regione antagonista</a:t>
            </a:r>
          </a:p>
        </p:txBody>
      </p:sp>
    </p:spTree>
    <p:extLst>
      <p:ext uri="{BB962C8B-B14F-4D97-AF65-F5344CB8AC3E}">
        <p14:creationId xmlns:p14="http://schemas.microsoft.com/office/powerpoint/2010/main" val="273124818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arrotondato 11"/>
          <p:cNvSpPr/>
          <p:nvPr/>
        </p:nvSpPr>
        <p:spPr>
          <a:xfrm>
            <a:off x="0" y="155575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3" name="CasellaDiTesto 23"/>
          <p:cNvSpPr txBox="1">
            <a:spLocks noChangeArrowheads="1"/>
          </p:cNvSpPr>
          <p:nvPr/>
        </p:nvSpPr>
        <p:spPr bwMode="auto">
          <a:xfrm>
            <a:off x="0" y="1524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Sviluppo di 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2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: ranitidina </a:t>
            </a:r>
            <a:r>
              <a:rPr lang="it-IT" sz="3200" i="1">
                <a:solidFill>
                  <a:srgbClr val="800000"/>
                </a:solidFill>
                <a:latin typeface="Calibri" charset="0"/>
              </a:rPr>
              <a:t>(Zantac)</a:t>
            </a:r>
          </a:p>
        </p:txBody>
      </p:sp>
      <p:graphicFrame>
        <p:nvGraphicFramePr>
          <p:cNvPr id="14" name="Object 2"/>
          <p:cNvGraphicFramePr>
            <a:graphicFrameLocks noChangeAspect="1"/>
          </p:cNvGraphicFramePr>
          <p:nvPr/>
        </p:nvGraphicFramePr>
        <p:xfrm>
          <a:off x="142875" y="1165225"/>
          <a:ext cx="2806700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303" name="CS ChemDraw Drawing" r:id="rId3" imgW="1879600" imgH="520700" progId="">
                  <p:embed/>
                </p:oleObj>
              </mc:Choice>
              <mc:Fallback>
                <p:oleObj name="CS ChemDraw Drawing" r:id="rId3" imgW="1879600" imgH="520700" progId="">
                  <p:embed/>
                  <p:pic>
                    <p:nvPicPr>
                      <p:cNvPr id="0" name="Picture 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" y="1165225"/>
                        <a:ext cx="2806700" cy="77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ttangolo 21"/>
          <p:cNvSpPr>
            <a:spLocks noChangeArrowheads="1"/>
          </p:cNvSpPr>
          <p:nvPr/>
        </p:nvSpPr>
        <p:spPr bwMode="auto">
          <a:xfrm>
            <a:off x="642937" y="2308225"/>
            <a:ext cx="14938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800000"/>
                </a:solidFill>
                <a:latin typeface="Calibri" charset="0"/>
              </a:rPr>
              <a:t>Burimamide</a:t>
            </a:r>
            <a:endParaRPr lang="it-IT" sz="200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/>
        </p:nvGraphicFramePr>
        <p:xfrm>
          <a:off x="5786437" y="1022350"/>
          <a:ext cx="2741613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304" name="CS ChemDraw Drawing" r:id="rId5" imgW="1828800" imgH="546100" progId="">
                  <p:embed/>
                </p:oleObj>
              </mc:Choice>
              <mc:Fallback>
                <p:oleObj name="CS ChemDraw Drawing" r:id="rId5" imgW="1828800" imgH="546100" progId="">
                  <p:embed/>
                  <p:pic>
                    <p:nvPicPr>
                      <p:cNvPr id="0" name="Picture 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6437" y="1022350"/>
                        <a:ext cx="2741613" cy="795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Freccia in giù 26"/>
          <p:cNvSpPr>
            <a:spLocks noChangeArrowheads="1"/>
          </p:cNvSpPr>
          <p:nvPr/>
        </p:nvSpPr>
        <p:spPr bwMode="auto">
          <a:xfrm rot="16200000">
            <a:off x="4239419" y="1689893"/>
            <a:ext cx="450850" cy="642937"/>
          </a:xfrm>
          <a:prstGeom prst="downArrow">
            <a:avLst>
              <a:gd name="adj1" fmla="val 50000"/>
              <a:gd name="adj2" fmla="val 50004"/>
            </a:avLst>
          </a:prstGeom>
          <a:gradFill rotWithShape="1">
            <a:gsLst>
              <a:gs pos="0">
                <a:srgbClr val="98ACCE"/>
              </a:gs>
              <a:gs pos="50000">
                <a:srgbClr val="C1CCDF"/>
              </a:gs>
              <a:gs pos="100000">
                <a:srgbClr val="E1E6EF"/>
              </a:gs>
            </a:gsLst>
            <a:lin ang="54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18" name="Rettangolo 27"/>
          <p:cNvSpPr>
            <a:spLocks noChangeArrowheads="1"/>
          </p:cNvSpPr>
          <p:nvPr/>
        </p:nvSpPr>
        <p:spPr bwMode="auto">
          <a:xfrm>
            <a:off x="3500437" y="808037"/>
            <a:ext cx="22145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336699"/>
                </a:solidFill>
                <a:latin typeface="Calibri" charset="0"/>
              </a:rPr>
              <a:t>Sostituzione dell’anello imidazolico</a:t>
            </a:r>
            <a:endParaRPr lang="it-IT">
              <a:solidFill>
                <a:srgbClr val="336699"/>
              </a:solidFill>
            </a:endParaRPr>
          </a:p>
        </p:txBody>
      </p:sp>
      <p:sp>
        <p:nvSpPr>
          <p:cNvPr id="19" name="Rettangolo 28"/>
          <p:cNvSpPr>
            <a:spLocks noChangeArrowheads="1"/>
          </p:cNvSpPr>
          <p:nvPr/>
        </p:nvSpPr>
        <p:spPr bwMode="auto">
          <a:xfrm>
            <a:off x="5861050" y="1951037"/>
            <a:ext cx="27114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Calibri" charset="0"/>
              </a:rPr>
              <a:t>Debole azione antagonista</a:t>
            </a:r>
          </a:p>
          <a:p>
            <a:r>
              <a:rPr lang="it-IT" b="1">
                <a:latin typeface="Calibri" charset="0"/>
              </a:rPr>
              <a:t>Poco solubile in acqua</a:t>
            </a:r>
            <a:endParaRPr lang="it-IT"/>
          </a:p>
        </p:txBody>
      </p:sp>
      <p:sp>
        <p:nvSpPr>
          <p:cNvPr id="20" name="Freccia in giù 29"/>
          <p:cNvSpPr>
            <a:spLocks noChangeArrowheads="1"/>
          </p:cNvSpPr>
          <p:nvPr/>
        </p:nvSpPr>
        <p:spPr bwMode="auto">
          <a:xfrm>
            <a:off x="6692900" y="2808287"/>
            <a:ext cx="450850" cy="642938"/>
          </a:xfrm>
          <a:prstGeom prst="downArrow">
            <a:avLst>
              <a:gd name="adj1" fmla="val 50000"/>
              <a:gd name="adj2" fmla="val 50004"/>
            </a:avLst>
          </a:prstGeom>
          <a:gradFill rotWithShape="1">
            <a:gsLst>
              <a:gs pos="0">
                <a:srgbClr val="98ACCE"/>
              </a:gs>
              <a:gs pos="50000">
                <a:srgbClr val="C1CCDF"/>
              </a:gs>
              <a:gs pos="100000">
                <a:srgbClr val="E1E6EF"/>
              </a:gs>
            </a:gsLst>
            <a:lin ang="54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21" name="Rettangolo 30"/>
          <p:cNvSpPr>
            <a:spLocks noChangeArrowheads="1"/>
          </p:cNvSpPr>
          <p:nvPr/>
        </p:nvSpPr>
        <p:spPr bwMode="auto">
          <a:xfrm>
            <a:off x="7143750" y="2665412"/>
            <a:ext cx="1928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b="1">
                <a:solidFill>
                  <a:srgbClr val="336699"/>
                </a:solidFill>
                <a:latin typeface="Calibri" charset="0"/>
              </a:rPr>
              <a:t>Introduzione di una catena laterale basica</a:t>
            </a:r>
            <a:endParaRPr lang="it-IT">
              <a:solidFill>
                <a:srgbClr val="336699"/>
              </a:solidFill>
            </a:endParaRPr>
          </a:p>
        </p:txBody>
      </p:sp>
      <p:graphicFrame>
        <p:nvGraphicFramePr>
          <p:cNvPr id="22" name="Object 6"/>
          <p:cNvGraphicFramePr>
            <a:graphicFrameLocks noChangeAspect="1"/>
          </p:cNvGraphicFramePr>
          <p:nvPr/>
        </p:nvGraphicFramePr>
        <p:xfrm>
          <a:off x="5280025" y="3736975"/>
          <a:ext cx="3721100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305" name="CS ChemDraw Drawing" r:id="rId7" imgW="2489200" imgH="647700" progId="">
                  <p:embed/>
                </p:oleObj>
              </mc:Choice>
              <mc:Fallback>
                <p:oleObj name="CS ChemDraw Drawing" r:id="rId7" imgW="2489200" imgH="647700" progId="">
                  <p:embed/>
                  <p:pic>
                    <p:nvPicPr>
                      <p:cNvPr id="0" name="Picture 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0025" y="3736975"/>
                        <a:ext cx="3721100" cy="962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ttangolo 31"/>
          <p:cNvSpPr>
            <a:spLocks noChangeArrowheads="1"/>
          </p:cNvSpPr>
          <p:nvPr/>
        </p:nvSpPr>
        <p:spPr bwMode="auto">
          <a:xfrm>
            <a:off x="6000750" y="4737100"/>
            <a:ext cx="2781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Calibri" charset="0"/>
              </a:rPr>
              <a:t>Potente azione antagonista</a:t>
            </a:r>
          </a:p>
        </p:txBody>
      </p:sp>
      <p:sp>
        <p:nvSpPr>
          <p:cNvPr id="24" name="Freccia in giù 32"/>
          <p:cNvSpPr>
            <a:spLocks noChangeArrowheads="1"/>
          </p:cNvSpPr>
          <p:nvPr/>
        </p:nvSpPr>
        <p:spPr bwMode="auto">
          <a:xfrm rot="5400000" flipH="1">
            <a:off x="4239419" y="4212431"/>
            <a:ext cx="450850" cy="642937"/>
          </a:xfrm>
          <a:prstGeom prst="downArrow">
            <a:avLst>
              <a:gd name="adj1" fmla="val 50000"/>
              <a:gd name="adj2" fmla="val 50004"/>
            </a:avLst>
          </a:prstGeom>
          <a:gradFill rotWithShape="1">
            <a:gsLst>
              <a:gs pos="0">
                <a:srgbClr val="98ACCE"/>
              </a:gs>
              <a:gs pos="50000">
                <a:srgbClr val="C1CCDF"/>
              </a:gs>
              <a:gs pos="100000">
                <a:srgbClr val="E1E6EF"/>
              </a:gs>
            </a:gsLst>
            <a:lin ang="54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25" name="Rettangolo 33"/>
          <p:cNvSpPr>
            <a:spLocks noChangeArrowheads="1"/>
          </p:cNvSpPr>
          <p:nvPr/>
        </p:nvSpPr>
        <p:spPr bwMode="auto">
          <a:xfrm>
            <a:off x="3786187" y="3165475"/>
            <a:ext cx="1571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b="1" dirty="0">
                <a:solidFill>
                  <a:srgbClr val="336699"/>
                </a:solidFill>
                <a:latin typeface="Calibri" charset="0"/>
              </a:rPr>
              <a:t>Sostituzione del gruppo </a:t>
            </a:r>
            <a:r>
              <a:rPr lang="it-IT" b="1">
                <a:solidFill>
                  <a:srgbClr val="336699"/>
                </a:solidFill>
                <a:latin typeface="Calibri" charset="0"/>
              </a:rPr>
              <a:t>tioureidico</a:t>
            </a:r>
            <a:endParaRPr lang="it-IT" dirty="0">
              <a:solidFill>
                <a:srgbClr val="336699"/>
              </a:solidFill>
            </a:endParaRPr>
          </a:p>
        </p:txBody>
      </p:sp>
      <p:graphicFrame>
        <p:nvGraphicFramePr>
          <p:cNvPr id="26" name="Object 7"/>
          <p:cNvGraphicFramePr>
            <a:graphicFrameLocks noChangeAspect="1"/>
          </p:cNvGraphicFramePr>
          <p:nvPr/>
        </p:nvGraphicFramePr>
        <p:xfrm>
          <a:off x="63500" y="3962400"/>
          <a:ext cx="3724275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306" name="CS ChemDraw Drawing" r:id="rId9" imgW="2489200" imgH="647700" progId="">
                  <p:embed/>
                </p:oleObj>
              </mc:Choice>
              <mc:Fallback>
                <p:oleObj name="CS ChemDraw Drawing" r:id="rId9" imgW="2489200" imgH="647700" progId="">
                  <p:embed/>
                  <p:pic>
                    <p:nvPicPr>
                      <p:cNvPr id="0" name="Picture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00" y="3962400"/>
                        <a:ext cx="3724275" cy="95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ttangolo arrotondato 26"/>
          <p:cNvSpPr/>
          <p:nvPr/>
        </p:nvSpPr>
        <p:spPr>
          <a:xfrm>
            <a:off x="71437" y="3451225"/>
            <a:ext cx="3714750" cy="1857375"/>
          </a:xfrm>
          <a:prstGeom prst="roundRect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8" name="Rettangolo 27"/>
          <p:cNvSpPr>
            <a:spLocks noChangeArrowheads="1"/>
          </p:cNvSpPr>
          <p:nvPr/>
        </p:nvSpPr>
        <p:spPr bwMode="auto">
          <a:xfrm>
            <a:off x="285750" y="5522912"/>
            <a:ext cx="79375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ts val="600"/>
              </a:spcBef>
            </a:pPr>
            <a:r>
              <a:rPr lang="it-IT" b="1">
                <a:latin typeface="Calibri" charset="0"/>
              </a:rPr>
              <a:t>Sintetizzata nel 1976, introdotta nel 1981: nel 1988 è stata il farmaco più venduto</a:t>
            </a:r>
          </a:p>
          <a:p>
            <a:pPr>
              <a:spcBef>
                <a:spcPts val="600"/>
              </a:spcBef>
            </a:pPr>
            <a:r>
              <a:rPr lang="it-IT" b="1">
                <a:latin typeface="Calibri" charset="0"/>
              </a:rPr>
              <a:t>Molto più potente e selettiva della cimetidina (minori effetti collaterali)</a:t>
            </a:r>
          </a:p>
          <a:p>
            <a:pPr>
              <a:spcBef>
                <a:spcPts val="600"/>
              </a:spcBef>
            </a:pPr>
            <a:r>
              <a:rPr lang="it-IT" b="1">
                <a:latin typeface="Calibri" charset="0"/>
              </a:rPr>
              <a:t>Unica somministrazione giornaliera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2170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ANTI-H</a:t>
            </a:r>
            <a:r>
              <a:rPr lang="it-IT" baseline="-25000" dirty="0"/>
              <a:t>2</a:t>
            </a:r>
            <a:r>
              <a:rPr lang="it-IT" dirty="0"/>
              <a:t>  competitivi: </a:t>
            </a:r>
            <a:r>
              <a:rPr lang="it-IT" dirty="0" err="1"/>
              <a:t>sar</a:t>
            </a:r>
            <a:endParaRPr lang="en-US" dirty="0"/>
          </a:p>
        </p:txBody>
      </p:sp>
      <p:sp>
        <p:nvSpPr>
          <p:cNvPr id="10" name="Ovale 9"/>
          <p:cNvSpPr/>
          <p:nvPr/>
        </p:nvSpPr>
        <p:spPr>
          <a:xfrm>
            <a:off x="4981576" y="2552691"/>
            <a:ext cx="928694" cy="714380"/>
          </a:xfrm>
          <a:prstGeom prst="ellipse">
            <a:avLst/>
          </a:prstGeom>
          <a:gradFill flip="none" rotWithShape="1">
            <a:gsLst>
              <a:gs pos="0">
                <a:srgbClr val="336699">
                  <a:tint val="66000"/>
                  <a:satMod val="160000"/>
                </a:srgbClr>
              </a:gs>
              <a:gs pos="50000">
                <a:srgbClr val="336699">
                  <a:tint val="44500"/>
                  <a:satMod val="160000"/>
                </a:srgbClr>
              </a:gs>
              <a:gs pos="100000">
                <a:srgbClr val="336699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Ovale 10"/>
          <p:cNvSpPr/>
          <p:nvPr/>
        </p:nvSpPr>
        <p:spPr>
          <a:xfrm>
            <a:off x="4195758" y="3052757"/>
            <a:ext cx="571504" cy="50006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50000"/>
                  <a:tint val="66000"/>
                  <a:satMod val="160000"/>
                </a:schemeClr>
              </a:gs>
              <a:gs pos="50000">
                <a:schemeClr val="accent3">
                  <a:lumMod val="50000"/>
                  <a:tint val="44500"/>
                  <a:satMod val="160000"/>
                </a:schemeClr>
              </a:gs>
              <a:gs pos="100000">
                <a:schemeClr val="accent3">
                  <a:lumMod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" name="Ovale 11"/>
          <p:cNvSpPr/>
          <p:nvPr/>
        </p:nvSpPr>
        <p:spPr>
          <a:xfrm>
            <a:off x="2766998" y="2338377"/>
            <a:ext cx="1285884" cy="1500198"/>
          </a:xfrm>
          <a:prstGeom prst="ellipse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3" name="Rettangolo arrotondato 12"/>
          <p:cNvSpPr/>
          <p:nvPr/>
        </p:nvSpPr>
        <p:spPr>
          <a:xfrm>
            <a:off x="623888" y="4267200"/>
            <a:ext cx="4286250" cy="1071563"/>
          </a:xfrm>
          <a:prstGeom prst="roundRect">
            <a:avLst/>
          </a:prstGeom>
          <a:gradFill flip="none" rotWithShape="1">
            <a:gsLst>
              <a:gs pos="0">
                <a:srgbClr val="990033">
                  <a:tint val="66000"/>
                  <a:satMod val="160000"/>
                </a:srgbClr>
              </a:gs>
              <a:gs pos="50000">
                <a:srgbClr val="990033">
                  <a:tint val="44500"/>
                  <a:satMod val="160000"/>
                </a:srgbClr>
              </a:gs>
              <a:gs pos="100000">
                <a:srgbClr val="990033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7959237"/>
              </p:ext>
            </p:extLst>
          </p:nvPr>
        </p:nvGraphicFramePr>
        <p:xfrm>
          <a:off x="2909888" y="2624138"/>
          <a:ext cx="3336925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83" name="CS ChemDraw Drawing" r:id="rId3" imgW="2235200" imgH="736600" progId="">
                  <p:embed/>
                </p:oleObj>
              </mc:Choice>
              <mc:Fallback>
                <p:oleObj name="CS ChemDraw Drawing" r:id="rId3" imgW="2235200" imgH="736600" progId="">
                  <p:embed/>
                  <p:pic>
                    <p:nvPicPr>
                      <p:cNvPr id="0" name="Picture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9888" y="2624138"/>
                        <a:ext cx="3336925" cy="1082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ttangolo 24"/>
          <p:cNvSpPr>
            <a:spLocks noChangeArrowheads="1"/>
          </p:cNvSpPr>
          <p:nvPr/>
        </p:nvSpPr>
        <p:spPr bwMode="auto">
          <a:xfrm>
            <a:off x="685800" y="4343400"/>
            <a:ext cx="370627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>
                <a:latin typeface="Calibri" pitchFamily="34" charset="0"/>
              </a:rPr>
              <a:t>Anello aromatico od </a:t>
            </a:r>
            <a:r>
              <a:rPr lang="it-IT" b="1" dirty="0" err="1">
                <a:latin typeface="Calibri" pitchFamily="34" charset="0"/>
              </a:rPr>
              <a:t>eteroaromatico</a:t>
            </a:r>
            <a:r>
              <a:rPr lang="it-IT" b="1" dirty="0">
                <a:latin typeface="Calibri" pitchFamily="34" charset="0"/>
              </a:rPr>
              <a:t> </a:t>
            </a:r>
          </a:p>
          <a:p>
            <a:r>
              <a:rPr lang="it-IT" b="1" dirty="0">
                <a:latin typeface="Calibri" pitchFamily="34" charset="0"/>
              </a:rPr>
              <a:t>Z = CH, N, O, S</a:t>
            </a:r>
          </a:p>
          <a:p>
            <a:r>
              <a:rPr lang="it-IT" b="1" dirty="0">
                <a:latin typeface="Calibri" pitchFamily="34" charset="0"/>
              </a:rPr>
              <a:t>A= H, CH</a:t>
            </a:r>
            <a:r>
              <a:rPr lang="it-IT" b="1" baseline="-25000" dirty="0">
                <a:latin typeface="Calibri" pitchFamily="34" charset="0"/>
              </a:rPr>
              <a:t>2</a:t>
            </a:r>
            <a:r>
              <a:rPr lang="it-IT" b="1" dirty="0">
                <a:latin typeface="Calibri" pitchFamily="34" charset="0"/>
              </a:rPr>
              <a:t>NR</a:t>
            </a:r>
            <a:r>
              <a:rPr lang="it-IT" b="1" baseline="-25000" dirty="0">
                <a:latin typeface="Calibri" pitchFamily="34" charset="0"/>
              </a:rPr>
              <a:t>2</a:t>
            </a:r>
            <a:endParaRPr lang="it-IT" baseline="-25000" dirty="0"/>
          </a:p>
        </p:txBody>
      </p:sp>
      <p:sp>
        <p:nvSpPr>
          <p:cNvPr id="16" name="Rettangolo arrotondato 15"/>
          <p:cNvSpPr/>
          <p:nvPr/>
        </p:nvSpPr>
        <p:spPr>
          <a:xfrm>
            <a:off x="4267196" y="1559969"/>
            <a:ext cx="1071570" cy="64294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50000"/>
                  <a:tint val="66000"/>
                  <a:satMod val="160000"/>
                </a:schemeClr>
              </a:gs>
              <a:gs pos="50000">
                <a:schemeClr val="accent3">
                  <a:lumMod val="50000"/>
                  <a:tint val="44500"/>
                  <a:satMod val="160000"/>
                </a:schemeClr>
              </a:gs>
              <a:gs pos="100000">
                <a:schemeClr val="accent3">
                  <a:lumMod val="50000"/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7" name="Rettangolo 38"/>
          <p:cNvSpPr>
            <a:spLocks noChangeArrowheads="1"/>
          </p:cNvSpPr>
          <p:nvPr/>
        </p:nvSpPr>
        <p:spPr bwMode="auto">
          <a:xfrm>
            <a:off x="4267200" y="1702862"/>
            <a:ext cx="1047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>
                <a:latin typeface="Calibri" pitchFamily="34" charset="0"/>
              </a:rPr>
              <a:t>X= S, CH</a:t>
            </a:r>
            <a:r>
              <a:rPr lang="it-IT" b="1" baseline="-25000">
                <a:latin typeface="Calibri" pitchFamily="34" charset="0"/>
              </a:rPr>
              <a:t>2</a:t>
            </a:r>
            <a:endParaRPr lang="it-IT" baseline="-25000"/>
          </a:p>
        </p:txBody>
      </p:sp>
      <p:sp>
        <p:nvSpPr>
          <p:cNvPr id="18" name="Rettangolo arrotondato 17"/>
          <p:cNvSpPr/>
          <p:nvPr/>
        </p:nvSpPr>
        <p:spPr>
          <a:xfrm>
            <a:off x="5481642" y="4124327"/>
            <a:ext cx="2000264" cy="642942"/>
          </a:xfrm>
          <a:prstGeom prst="roundRect">
            <a:avLst/>
          </a:prstGeom>
          <a:gradFill flip="none" rotWithShape="1">
            <a:gsLst>
              <a:gs pos="0">
                <a:srgbClr val="336699">
                  <a:tint val="66000"/>
                  <a:satMod val="160000"/>
                </a:srgbClr>
              </a:gs>
              <a:gs pos="50000">
                <a:srgbClr val="336699">
                  <a:tint val="44500"/>
                  <a:satMod val="160000"/>
                </a:srgbClr>
              </a:gs>
              <a:gs pos="100000">
                <a:srgbClr val="336699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9" name="Rettangolo 41"/>
          <p:cNvSpPr>
            <a:spLocks noChangeArrowheads="1"/>
          </p:cNvSpPr>
          <p:nvPr/>
        </p:nvSpPr>
        <p:spPr bwMode="auto">
          <a:xfrm>
            <a:off x="5481638" y="4267200"/>
            <a:ext cx="1939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>
                <a:latin typeface="Calibri" pitchFamily="34" charset="0"/>
              </a:rPr>
              <a:t>Y = S, NCN, CHNO</a:t>
            </a:r>
            <a:r>
              <a:rPr lang="it-IT" b="1" baseline="-25000">
                <a:latin typeface="Calibri" pitchFamily="34" charset="0"/>
              </a:rPr>
              <a:t>2</a:t>
            </a:r>
            <a:endParaRPr lang="it-IT" baseline="-25000"/>
          </a:p>
        </p:txBody>
      </p:sp>
    </p:spTree>
    <p:extLst>
      <p:ext uri="{BB962C8B-B14F-4D97-AF65-F5344CB8AC3E}">
        <p14:creationId xmlns:p14="http://schemas.microsoft.com/office/powerpoint/2010/main" val="298358725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 bwMode="auto">
          <a:xfrm>
            <a:off x="76200" y="4570413"/>
            <a:ext cx="5357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Nizatidina 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(Nizax, Zanizal, Axid) </a:t>
            </a:r>
            <a:r>
              <a:rPr lang="it-IT" sz="2000" b="1">
                <a:solidFill>
                  <a:srgbClr val="800000"/>
                </a:solidFill>
                <a:latin typeface="Calibri" charset="0"/>
              </a:rPr>
              <a:t>1987 (Ely Lilly)</a:t>
            </a:r>
            <a:endParaRPr lang="it-IT" sz="2000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503237" y="5562600"/>
          <a:ext cx="298132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930" name="CS ChemDraw Drawing" r:id="rId3" imgW="3073400" imgH="838200" progId="">
                  <p:embed/>
                </p:oleObj>
              </mc:Choice>
              <mc:Fallback>
                <p:oleObj name="CS ChemDraw Drawing" r:id="rId3" imgW="3073400" imgH="838200" progId="">
                  <p:embed/>
                  <p:pic>
                    <p:nvPicPr>
                      <p:cNvPr id="0" name="Picture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237" y="5562600"/>
                        <a:ext cx="2981325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4"/>
          <p:cNvSpPr txBox="1">
            <a:spLocks noChangeArrowheads="1"/>
          </p:cNvSpPr>
          <p:nvPr/>
        </p:nvSpPr>
        <p:spPr bwMode="auto">
          <a:xfrm>
            <a:off x="3719512" y="5427663"/>
            <a:ext cx="5143500" cy="12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spcBef>
                <a:spcPts val="600"/>
              </a:spcBef>
            </a:pPr>
            <a:r>
              <a:rPr lang="it-IT" b="1">
                <a:latin typeface="Calibri" charset="0"/>
              </a:rPr>
              <a:t>Usato in alternativa alla Ranitidina</a:t>
            </a:r>
          </a:p>
          <a:p>
            <a:pPr algn="just">
              <a:spcBef>
                <a:spcPts val="600"/>
              </a:spcBef>
            </a:pPr>
            <a:r>
              <a:rPr lang="it-IT" b="1">
                <a:latin typeface="Calibri" charset="0"/>
              </a:rPr>
              <a:t>Ultimo nuovo antistaminico H</a:t>
            </a:r>
            <a:r>
              <a:rPr lang="it-IT" b="1" baseline="-25000">
                <a:latin typeface="Calibri" charset="0"/>
              </a:rPr>
              <a:t>2</a:t>
            </a:r>
            <a:r>
              <a:rPr lang="it-IT" b="1">
                <a:latin typeface="Calibri" charset="0"/>
              </a:rPr>
              <a:t> messo in commercio prima dell’ingresso degli inibitori della pompa protonica</a:t>
            </a:r>
          </a:p>
        </p:txBody>
      </p:sp>
      <p:sp>
        <p:nvSpPr>
          <p:cNvPr id="7" name="Titolo 1"/>
          <p:cNvSpPr txBox="1">
            <a:spLocks/>
          </p:cNvSpPr>
          <p:nvPr/>
        </p:nvSpPr>
        <p:spPr bwMode="auto">
          <a:xfrm>
            <a:off x="76200" y="784225"/>
            <a:ext cx="7500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Famotidina 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(Pepcidine , Pepcid)</a:t>
            </a:r>
            <a:r>
              <a:rPr lang="it-IT" sz="2000" b="1">
                <a:solidFill>
                  <a:srgbClr val="800000"/>
                </a:solidFill>
                <a:latin typeface="Calibri" charset="0"/>
              </a:rPr>
              <a:t> 1985 (Merck and Johnson &amp; Johnson)</a:t>
            </a:r>
            <a:endParaRPr lang="it-IT" sz="2000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graphicFrame>
        <p:nvGraphicFramePr>
          <p:cNvPr id="8" name="Object 3"/>
          <p:cNvGraphicFramePr>
            <a:graphicFrameLocks noChangeAspect="1"/>
          </p:cNvGraphicFramePr>
          <p:nvPr/>
        </p:nvGraphicFramePr>
        <p:xfrm>
          <a:off x="511175" y="1349375"/>
          <a:ext cx="2982912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931" name="CS ChemDraw Drawing" r:id="rId5" imgW="2311400" imgH="774700" progId="">
                  <p:embed/>
                </p:oleObj>
              </mc:Choice>
              <mc:Fallback>
                <p:oleObj name="CS ChemDraw Drawing" r:id="rId5" imgW="2311400" imgH="774700" progId="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175" y="1349375"/>
                        <a:ext cx="2982912" cy="987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431800" y="3294063"/>
          <a:ext cx="3359150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932" name="CS ChemDraw Drawing" r:id="rId7" imgW="2590800" imgH="660400" progId="">
                  <p:embed/>
                </p:oleObj>
              </mc:Choice>
              <mc:Fallback>
                <p:oleObj name="CS ChemDraw Drawing" r:id="rId7" imgW="2590800" imgH="660400" progId="">
                  <p:embed/>
                  <p:pic>
                    <p:nvPicPr>
                      <p:cNvPr id="0" name="Picture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800" y="3294063"/>
                        <a:ext cx="3359150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olo 1"/>
          <p:cNvSpPr txBox="1">
            <a:spLocks/>
          </p:cNvSpPr>
          <p:nvPr/>
        </p:nvSpPr>
        <p:spPr bwMode="auto">
          <a:xfrm>
            <a:off x="76200" y="2508250"/>
            <a:ext cx="55578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Roxatidina 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(Altat, Roxit)</a:t>
            </a:r>
            <a:r>
              <a:rPr lang="it-IT" sz="2000" b="1">
                <a:solidFill>
                  <a:srgbClr val="800000"/>
                </a:solidFill>
                <a:latin typeface="Calibri" charset="0"/>
              </a:rPr>
              <a:t> 1986 (Teikoku Hormone)</a:t>
            </a:r>
            <a:endParaRPr lang="it-IT" sz="2000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  <a:p>
            <a:pPr algn="just"/>
            <a:endParaRPr lang="it-IT" sz="2000" i="1">
              <a:solidFill>
                <a:srgbClr val="8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11" name="CasellaDiTesto 12"/>
          <p:cNvSpPr txBox="1">
            <a:spLocks noChangeArrowheads="1"/>
          </p:cNvSpPr>
          <p:nvPr/>
        </p:nvSpPr>
        <p:spPr bwMode="auto">
          <a:xfrm>
            <a:off x="4148137" y="3213100"/>
            <a:ext cx="4929188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spcBef>
                <a:spcPts val="600"/>
              </a:spcBef>
            </a:pPr>
            <a:r>
              <a:rPr lang="it-IT" b="1">
                <a:latin typeface="Calibri" charset="0"/>
              </a:rPr>
              <a:t>Unico antistaminico con un anello a sei termini</a:t>
            </a:r>
          </a:p>
          <a:p>
            <a:pPr algn="just">
              <a:spcBef>
                <a:spcPts val="600"/>
              </a:spcBef>
            </a:pPr>
            <a:r>
              <a:rPr lang="it-IT" b="1">
                <a:latin typeface="Calibri" charset="0"/>
              </a:rPr>
              <a:t>Diffuso in Giappone, non molto usato in UE, non in commercio in USA</a:t>
            </a:r>
          </a:p>
        </p:txBody>
      </p:sp>
      <p:sp>
        <p:nvSpPr>
          <p:cNvPr id="12" name="Rettangolo arrotondato 11"/>
          <p:cNvSpPr/>
          <p:nvPr/>
        </p:nvSpPr>
        <p:spPr>
          <a:xfrm>
            <a:off x="76200" y="131763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3" name="CasellaDiTesto 14"/>
          <p:cNvSpPr txBox="1">
            <a:spLocks noChangeArrowheads="1"/>
          </p:cNvSpPr>
          <p:nvPr/>
        </p:nvSpPr>
        <p:spPr bwMode="auto">
          <a:xfrm>
            <a:off x="76200" y="12858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just"/>
            <a:r>
              <a:rPr lang="it-IT" sz="3200" b="1">
                <a:solidFill>
                  <a:srgbClr val="800000"/>
                </a:solidFill>
                <a:latin typeface="Calibri" charset="0"/>
              </a:rPr>
              <a:t>Antistaminici H</a:t>
            </a:r>
            <a:r>
              <a:rPr lang="it-IT" sz="3200" b="1" baseline="-25000">
                <a:solidFill>
                  <a:srgbClr val="800000"/>
                </a:solidFill>
                <a:latin typeface="Calibri" charset="0"/>
              </a:rPr>
              <a:t>2</a:t>
            </a:r>
            <a:r>
              <a:rPr lang="it-IT" sz="3200" b="1">
                <a:solidFill>
                  <a:srgbClr val="800000"/>
                </a:solidFill>
                <a:latin typeface="Calibri" charset="0"/>
              </a:rPr>
              <a:t> usati in terapia</a:t>
            </a:r>
            <a:endParaRPr lang="it-IT" sz="3200" i="1">
              <a:solidFill>
                <a:srgbClr val="800000"/>
              </a:solidFill>
              <a:latin typeface="Calibri" charset="0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cimetidina</a:t>
            </a:r>
            <a:endParaRPr lang="en-US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755576" y="5301208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solidFill>
                  <a:schemeClr val="tx2">
                    <a:lumMod val="50000"/>
                  </a:schemeClr>
                </a:solidFill>
              </a:rPr>
              <a:t>PREPARAZIONE N-CIANO-N’,S-DIMETILISOTIOUREA</a:t>
            </a:r>
            <a:endParaRPr lang="en-US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124744"/>
            <a:ext cx="6912768" cy="4193746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5517232"/>
            <a:ext cx="6984776" cy="9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31051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ranitidina</a:t>
            </a:r>
            <a:endParaRPr lang="en-US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912396" y="4653136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solidFill>
                  <a:schemeClr val="tx2">
                    <a:lumMod val="50000"/>
                  </a:schemeClr>
                </a:solidFill>
              </a:rPr>
              <a:t>PREPARAZIONE 1-BISMETILTIO-2-NITROETENE</a:t>
            </a:r>
            <a:endParaRPr lang="en-US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340768"/>
            <a:ext cx="7056784" cy="3075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5085184"/>
            <a:ext cx="7680196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23056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INIBITORI DELLA POMPA PROTONICA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8600" y="5647035"/>
            <a:ext cx="8686800" cy="121096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it-IT" dirty="0"/>
              <a:t>INIBITORI DELLA POMPA PROTONICA</a:t>
            </a:r>
          </a:p>
          <a:p>
            <a:r>
              <a:rPr lang="it-IT" dirty="0"/>
              <a:t>Inibiscono    la    pompa    legandosi    in    maniera	irreversibile a dei residui di cisteina localizzati nella porzione luminale della pompa.</a:t>
            </a:r>
          </a:p>
          <a:p>
            <a:r>
              <a:rPr lang="it-IT" dirty="0"/>
              <a:t>2 molecole di inibitore/</a:t>
            </a:r>
            <a:r>
              <a:rPr lang="it-IT" dirty="0" err="1"/>
              <a:t>subunita</a:t>
            </a:r>
            <a:r>
              <a:rPr lang="it-IT" dirty="0"/>
              <a:t>’</a:t>
            </a:r>
          </a:p>
        </p:txBody>
      </p:sp>
      <p:sp>
        <p:nvSpPr>
          <p:cNvPr id="6" name="Rettangolo 5"/>
          <p:cNvSpPr/>
          <p:nvPr/>
        </p:nvSpPr>
        <p:spPr>
          <a:xfrm>
            <a:off x="228600" y="4724400"/>
            <a:ext cx="8915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b="1" dirty="0">
                <a:solidFill>
                  <a:schemeClr val="tx2"/>
                </a:solidFill>
              </a:rPr>
              <a:t>Questa pompa appartiene alla grande famiglia delle </a:t>
            </a:r>
            <a:r>
              <a:rPr lang="it-IT" b="1" dirty="0" err="1">
                <a:solidFill>
                  <a:schemeClr val="tx2"/>
                </a:solidFill>
              </a:rPr>
              <a:t>ATPasi</a:t>
            </a:r>
            <a:r>
              <a:rPr lang="it-IT" b="1" dirty="0">
                <a:solidFill>
                  <a:schemeClr val="tx2"/>
                </a:solidFill>
              </a:rPr>
              <a:t> di tipo P che forma un intermedio fosforilato</a:t>
            </a:r>
          </a:p>
          <a:p>
            <a:pPr algn="just"/>
            <a:r>
              <a:rPr lang="it-IT" b="1" dirty="0">
                <a:solidFill>
                  <a:schemeClr val="tx2"/>
                </a:solidFill>
              </a:rPr>
              <a:t>E’ </a:t>
            </a:r>
            <a:r>
              <a:rPr lang="it-IT" b="1" dirty="0" err="1">
                <a:solidFill>
                  <a:schemeClr val="tx2"/>
                </a:solidFill>
              </a:rPr>
              <a:t>elettroneutra</a:t>
            </a:r>
            <a:r>
              <a:rPr lang="it-IT" b="1" dirty="0">
                <a:solidFill>
                  <a:schemeClr val="tx2"/>
                </a:solidFill>
              </a:rPr>
              <a:t>, cioè scambia uno ione K</a:t>
            </a:r>
            <a:r>
              <a:rPr lang="it-IT" b="1" baseline="30000" dirty="0">
                <a:solidFill>
                  <a:schemeClr val="tx2"/>
                </a:solidFill>
              </a:rPr>
              <a:t>+</a:t>
            </a:r>
            <a:r>
              <a:rPr lang="it-IT" b="1" dirty="0">
                <a:solidFill>
                  <a:schemeClr val="tx2"/>
                </a:solidFill>
              </a:rPr>
              <a:t> per un H</a:t>
            </a:r>
            <a:r>
              <a:rPr lang="it-IT" b="1" baseline="30000" dirty="0">
                <a:solidFill>
                  <a:schemeClr val="tx2"/>
                </a:solidFill>
              </a:rPr>
              <a:t>+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143000"/>
            <a:ext cx="6864350" cy="358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01607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SVILUPPO OMEPRAZOLO</a:t>
            </a:r>
            <a:endParaRPr lang="en-US" dirty="0"/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/>
        </p:nvGraphicFramePr>
        <p:xfrm>
          <a:off x="304800" y="1387475"/>
          <a:ext cx="1911350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47" name="CS ChemDraw Drawing" r:id="rId3" imgW="1422400" imgH="812800" progId="">
                  <p:embed/>
                </p:oleObj>
              </mc:Choice>
              <mc:Fallback>
                <p:oleObj name="CS ChemDraw Drawing" r:id="rId3" imgW="1422400" imgH="812800" progId="">
                  <p:embed/>
                  <p:pic>
                    <p:nvPicPr>
                      <p:cNvPr id="0" name="Picture 1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387475"/>
                        <a:ext cx="1911350" cy="1085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/>
        </p:nvGraphicFramePr>
        <p:xfrm>
          <a:off x="3343275" y="1387475"/>
          <a:ext cx="1911350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48" name="CS ChemDraw Drawing" r:id="rId5" imgW="1422400" imgH="812800" progId="">
                  <p:embed/>
                </p:oleObj>
              </mc:Choice>
              <mc:Fallback>
                <p:oleObj name="CS ChemDraw Drawing" r:id="rId5" imgW="1422400" imgH="812800" progId="">
                  <p:embed/>
                  <p:pic>
                    <p:nvPicPr>
                      <p:cNvPr id="0" name="Picture 1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3275" y="1387475"/>
                        <a:ext cx="1911350" cy="1085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6291263" y="1285875"/>
          <a:ext cx="2852737" cy="1528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49" name="CS ChemDraw Drawing" r:id="rId7" imgW="2120900" imgH="1130300" progId="">
                  <p:embed/>
                </p:oleObj>
              </mc:Choice>
              <mc:Fallback>
                <p:oleObj name="CS ChemDraw Drawing" r:id="rId7" imgW="2120900" imgH="1130300" progId="">
                  <p:embed/>
                  <p:pic>
                    <p:nvPicPr>
                      <p:cNvPr id="0" name="Picture 1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1263" y="1285875"/>
                        <a:ext cx="2852737" cy="1528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/>
        </p:nvGraphicFramePr>
        <p:xfrm>
          <a:off x="4876800" y="4876800"/>
          <a:ext cx="3600450" cy="167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50" name="CS ChemDraw Drawing" r:id="rId9" imgW="2273300" imgH="1054100" progId="">
                  <p:embed/>
                </p:oleObj>
              </mc:Choice>
              <mc:Fallback>
                <p:oleObj name="CS ChemDraw Drawing" r:id="rId9" imgW="2273300" imgH="1054100" progId="">
                  <p:embed/>
                  <p:pic>
                    <p:nvPicPr>
                      <p:cNvPr id="0" name="Picture 1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4876800"/>
                        <a:ext cx="3600450" cy="167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ttangolo 12"/>
          <p:cNvSpPr>
            <a:spLocks noChangeArrowheads="1"/>
          </p:cNvSpPr>
          <p:nvPr/>
        </p:nvSpPr>
        <p:spPr bwMode="auto">
          <a:xfrm>
            <a:off x="90487" y="3117850"/>
            <a:ext cx="3357563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Calibri" charset="0"/>
              </a:rPr>
              <a:t>Progetto Astra-Zeneca:  individuazione di inibitori della secrezione gastrica</a:t>
            </a:r>
          </a:p>
          <a:p>
            <a:r>
              <a:rPr lang="it-IT" b="1">
                <a:latin typeface="Calibri" charset="0"/>
              </a:rPr>
              <a:t>1973: scoperta del primo hit</a:t>
            </a:r>
            <a:endParaRPr lang="it-IT"/>
          </a:p>
          <a:p>
            <a:endParaRPr lang="it-IT"/>
          </a:p>
        </p:txBody>
      </p:sp>
      <p:sp>
        <p:nvSpPr>
          <p:cNvPr id="15" name="Rettangolo 13"/>
          <p:cNvSpPr>
            <a:spLocks noChangeArrowheads="1"/>
          </p:cNvSpPr>
          <p:nvPr/>
        </p:nvSpPr>
        <p:spPr bwMode="auto">
          <a:xfrm>
            <a:off x="447675" y="2667000"/>
            <a:ext cx="1014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800000"/>
                </a:solidFill>
                <a:latin typeface="Calibri" charset="0"/>
              </a:rPr>
              <a:t>H174/26</a:t>
            </a:r>
            <a:endParaRPr lang="it-IT">
              <a:solidFill>
                <a:srgbClr val="800000"/>
              </a:solidFill>
            </a:endParaRPr>
          </a:p>
        </p:txBody>
      </p:sp>
      <p:sp>
        <p:nvSpPr>
          <p:cNvPr id="16" name="Freccia a destra 14"/>
          <p:cNvSpPr>
            <a:spLocks noChangeArrowheads="1"/>
          </p:cNvSpPr>
          <p:nvPr/>
        </p:nvSpPr>
        <p:spPr bwMode="auto">
          <a:xfrm>
            <a:off x="2601912" y="1716087"/>
            <a:ext cx="357188" cy="428625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ACACA"/>
              </a:gs>
              <a:gs pos="50000">
                <a:srgbClr val="DDDDDD"/>
              </a:gs>
              <a:gs pos="100000">
                <a:srgbClr val="EEEEEE"/>
              </a:gs>
            </a:gsLst>
            <a:lin ang="108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auto">
          <a:xfrm>
            <a:off x="3448050" y="2667000"/>
            <a:ext cx="2101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800000"/>
                </a:solidFill>
                <a:latin typeface="Calibri" charset="0"/>
              </a:rPr>
              <a:t>H83/69 timoprazolo</a:t>
            </a:r>
            <a:endParaRPr lang="it-IT">
              <a:solidFill>
                <a:srgbClr val="800000"/>
              </a:solidFill>
            </a:endParaRPr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auto">
          <a:xfrm>
            <a:off x="3519487" y="3117850"/>
            <a:ext cx="27146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Calibri" charset="0"/>
              </a:rPr>
              <a:t>Metabolita di H174/26</a:t>
            </a:r>
          </a:p>
          <a:p>
            <a:r>
              <a:rPr lang="it-IT" b="1">
                <a:latin typeface="Calibri" charset="0"/>
              </a:rPr>
              <a:t>Più attivo</a:t>
            </a:r>
          </a:p>
          <a:p>
            <a:r>
              <a:rPr lang="it-IT" b="1">
                <a:latin typeface="Calibri" charset="0"/>
              </a:rPr>
              <a:t>Tossicità a lungo termine (tiroide) </a:t>
            </a:r>
            <a:endParaRPr lang="it-IT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auto">
          <a:xfrm>
            <a:off x="6734175" y="2667000"/>
            <a:ext cx="12874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800000"/>
                </a:solidFill>
                <a:latin typeface="Calibri" charset="0"/>
              </a:rPr>
              <a:t>picoprazolo</a:t>
            </a:r>
            <a:endParaRPr lang="it-IT">
              <a:solidFill>
                <a:srgbClr val="800000"/>
              </a:solidFill>
            </a:endParaRPr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auto">
          <a:xfrm>
            <a:off x="6286500" y="3236913"/>
            <a:ext cx="2857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Calibri" charset="0"/>
              </a:rPr>
              <a:t>Potente attività antisecretoria</a:t>
            </a:r>
          </a:p>
          <a:p>
            <a:r>
              <a:rPr lang="it-IT" b="1">
                <a:latin typeface="Calibri" charset="0"/>
              </a:rPr>
              <a:t>Lunga durata d’azione</a:t>
            </a:r>
            <a:endParaRPr lang="it-IT"/>
          </a:p>
        </p:txBody>
      </p:sp>
      <p:sp>
        <p:nvSpPr>
          <p:cNvPr id="21" name="Rettangolo 20"/>
          <p:cNvSpPr/>
          <p:nvPr/>
        </p:nvSpPr>
        <p:spPr>
          <a:xfrm>
            <a:off x="7377112" y="4225925"/>
            <a:ext cx="1600200" cy="369887"/>
          </a:xfrm>
          <a:prstGeom prst="rect">
            <a:avLst/>
          </a:prstGeom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376092"/>
                </a:solidFill>
                <a:latin typeface="Calibri" charset="0"/>
              </a:rPr>
              <a:t>Ottimizzazione</a:t>
            </a:r>
            <a:endParaRPr lang="it-IT">
              <a:solidFill>
                <a:srgbClr val="376092"/>
              </a:solidFill>
            </a:endParaRPr>
          </a:p>
        </p:txBody>
      </p:sp>
      <p:sp>
        <p:nvSpPr>
          <p:cNvPr id="22" name="Rettangolo 21"/>
          <p:cNvSpPr/>
          <p:nvPr/>
        </p:nvSpPr>
        <p:spPr>
          <a:xfrm>
            <a:off x="590550" y="4810125"/>
            <a:ext cx="2852737" cy="369887"/>
          </a:xfrm>
          <a:prstGeom prst="rect">
            <a:avLst/>
          </a:prstGeom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800000"/>
                </a:solidFill>
                <a:latin typeface="Calibri" charset="0"/>
              </a:rPr>
              <a:t>omeprazolo (</a:t>
            </a:r>
            <a:r>
              <a:rPr lang="it-IT" i="1">
                <a:solidFill>
                  <a:srgbClr val="990033"/>
                </a:solidFill>
                <a:latin typeface="Calibri" charset="0"/>
                <a:ea typeface="Arial" charset="0"/>
                <a:cs typeface="Arial" charset="0"/>
              </a:rPr>
              <a:t>Losec, Prilosec)</a:t>
            </a:r>
            <a:endParaRPr lang="it-IT">
              <a:solidFill>
                <a:srgbClr val="800000"/>
              </a:solidFill>
              <a:latin typeface="Calibri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519112" y="5238750"/>
            <a:ext cx="3714750" cy="1200150"/>
          </a:xfrm>
          <a:prstGeom prst="rect">
            <a:avLst/>
          </a:prstGeom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Calibri" charset="0"/>
              </a:rPr>
              <a:t>1982: trials clinici:</a:t>
            </a:r>
          </a:p>
          <a:p>
            <a:pPr>
              <a:buFont typeface="Arial" charset="0"/>
              <a:buChar char="•"/>
            </a:pPr>
            <a:r>
              <a:rPr lang="it-IT" b="1">
                <a:latin typeface="Calibri" charset="0"/>
              </a:rPr>
              <a:t>superiore agli anti-H2;</a:t>
            </a:r>
          </a:p>
          <a:p>
            <a:pPr>
              <a:buFont typeface="Arial" charset="0"/>
              <a:buChar char="•"/>
            </a:pPr>
            <a:r>
              <a:rPr lang="it-IT" b="1">
                <a:latin typeface="Calibri" charset="0"/>
              </a:rPr>
              <a:t>sicuro</a:t>
            </a:r>
          </a:p>
          <a:p>
            <a:r>
              <a:rPr lang="it-IT" b="1">
                <a:latin typeface="Calibri" charset="0"/>
              </a:rPr>
              <a:t>1989: commercializzazione</a:t>
            </a:r>
            <a:endParaRPr lang="it-IT"/>
          </a:p>
        </p:txBody>
      </p:sp>
      <p:sp>
        <p:nvSpPr>
          <p:cNvPr id="24" name="Freccia a destra 24"/>
          <p:cNvSpPr>
            <a:spLocks noChangeArrowheads="1"/>
          </p:cNvSpPr>
          <p:nvPr/>
        </p:nvSpPr>
        <p:spPr bwMode="auto">
          <a:xfrm>
            <a:off x="5640387" y="1716087"/>
            <a:ext cx="357188" cy="428625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ACACA"/>
              </a:gs>
              <a:gs pos="50000">
                <a:srgbClr val="DDDDDD"/>
              </a:gs>
              <a:gs pos="100000">
                <a:srgbClr val="EEEEEE"/>
              </a:gs>
            </a:gsLst>
            <a:lin ang="10800000" scaled="1"/>
          </a:gradFill>
          <a:ln w="25400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it-IT">
              <a:solidFill>
                <a:schemeClr val="lt1"/>
              </a:solidFill>
              <a:latin typeface="+mn-lt"/>
            </a:endParaRPr>
          </a:p>
        </p:txBody>
      </p:sp>
      <p:sp>
        <p:nvSpPr>
          <p:cNvPr id="25" name="Freccia a destra 25"/>
          <p:cNvSpPr/>
          <p:nvPr/>
        </p:nvSpPr>
        <p:spPr>
          <a:xfrm rot="5400000">
            <a:off x="6948503" y="4238631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336699">
                  <a:tint val="66000"/>
                  <a:satMod val="160000"/>
                </a:srgbClr>
              </a:gs>
              <a:gs pos="50000">
                <a:srgbClr val="336699">
                  <a:tint val="44500"/>
                  <a:satMod val="160000"/>
                </a:srgbClr>
              </a:gs>
              <a:gs pos="100000">
                <a:srgbClr val="336699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6" name="Rettangolo arrotondato 25"/>
          <p:cNvSpPr/>
          <p:nvPr/>
        </p:nvSpPr>
        <p:spPr>
          <a:xfrm>
            <a:off x="304800" y="4667250"/>
            <a:ext cx="8572500" cy="19288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2610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6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INIBITORI DELLA POMPA PROTONICA</a:t>
            </a:r>
            <a:endParaRPr lang="en-US" dirty="0"/>
          </a:p>
        </p:txBody>
      </p:sp>
      <p:sp>
        <p:nvSpPr>
          <p:cNvPr id="5" name="Ovale 4"/>
          <p:cNvSpPr/>
          <p:nvPr/>
        </p:nvSpPr>
        <p:spPr>
          <a:xfrm>
            <a:off x="4957763" y="1928812"/>
            <a:ext cx="571500" cy="571500"/>
          </a:xfrm>
          <a:prstGeom prst="ellipse">
            <a:avLst/>
          </a:prstGeom>
          <a:gradFill flip="none" rotWithShape="1">
            <a:gsLst>
              <a:gs pos="0">
                <a:srgbClr val="336699">
                  <a:tint val="66000"/>
                  <a:satMod val="160000"/>
                </a:srgbClr>
              </a:gs>
              <a:gs pos="50000">
                <a:srgbClr val="336699">
                  <a:tint val="44500"/>
                  <a:satMod val="160000"/>
                </a:srgbClr>
              </a:gs>
              <a:gs pos="100000">
                <a:srgbClr val="336699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Ovale 5"/>
          <p:cNvSpPr/>
          <p:nvPr/>
        </p:nvSpPr>
        <p:spPr>
          <a:xfrm>
            <a:off x="3743325" y="1071562"/>
            <a:ext cx="571500" cy="571500"/>
          </a:xfrm>
          <a:prstGeom prst="ellipse">
            <a:avLst/>
          </a:prstGeom>
          <a:gradFill flip="none" rotWithShape="1">
            <a:gsLst>
              <a:gs pos="0">
                <a:srgbClr val="336699">
                  <a:tint val="66000"/>
                  <a:satMod val="160000"/>
                </a:srgbClr>
              </a:gs>
              <a:gs pos="50000">
                <a:srgbClr val="336699">
                  <a:tint val="44500"/>
                  <a:satMod val="160000"/>
                </a:srgbClr>
              </a:gs>
              <a:gs pos="100000">
                <a:srgbClr val="336699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5457825" y="2214562"/>
            <a:ext cx="571500" cy="571500"/>
          </a:xfrm>
          <a:prstGeom prst="ellipse">
            <a:avLst/>
          </a:prstGeom>
          <a:gradFill flip="none" rotWithShape="1">
            <a:gsLst>
              <a:gs pos="0">
                <a:srgbClr val="336699">
                  <a:tint val="66000"/>
                  <a:satMod val="160000"/>
                </a:srgbClr>
              </a:gs>
              <a:gs pos="50000">
                <a:srgbClr val="336699">
                  <a:tint val="44500"/>
                  <a:satMod val="160000"/>
                </a:srgbClr>
              </a:gs>
              <a:gs pos="100000">
                <a:srgbClr val="336699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Ovale 8"/>
          <p:cNvSpPr/>
          <p:nvPr/>
        </p:nvSpPr>
        <p:spPr>
          <a:xfrm>
            <a:off x="3457575" y="857250"/>
            <a:ext cx="571500" cy="571500"/>
          </a:xfrm>
          <a:prstGeom prst="ellipse">
            <a:avLst/>
          </a:prstGeom>
          <a:gradFill flip="none" rotWithShape="1">
            <a:gsLst>
              <a:gs pos="0">
                <a:srgbClr val="336699">
                  <a:tint val="66000"/>
                  <a:satMod val="160000"/>
                </a:srgbClr>
              </a:gs>
              <a:gs pos="50000">
                <a:srgbClr val="336699">
                  <a:tint val="44500"/>
                  <a:satMod val="160000"/>
                </a:srgbClr>
              </a:gs>
              <a:gs pos="100000">
                <a:srgbClr val="336699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Ovale 9"/>
          <p:cNvSpPr/>
          <p:nvPr/>
        </p:nvSpPr>
        <p:spPr>
          <a:xfrm>
            <a:off x="2528888" y="1214437"/>
            <a:ext cx="571500" cy="571500"/>
          </a:xfrm>
          <a:prstGeom prst="ellipse">
            <a:avLst/>
          </a:prstGeom>
          <a:gradFill flip="none" rotWithShape="1">
            <a:gsLst>
              <a:gs pos="0">
                <a:srgbClr val="336699">
                  <a:tint val="66000"/>
                  <a:satMod val="160000"/>
                </a:srgbClr>
              </a:gs>
              <a:gs pos="50000">
                <a:srgbClr val="336699">
                  <a:tint val="44500"/>
                  <a:satMod val="160000"/>
                </a:srgbClr>
              </a:gs>
              <a:gs pos="100000">
                <a:srgbClr val="336699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/>
        </p:nvGraphicFramePr>
        <p:xfrm>
          <a:off x="2571750" y="1143000"/>
          <a:ext cx="3600450" cy="167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401" name="CS ChemDraw Drawing" r:id="rId3" imgW="2273300" imgH="1054100" progId="">
                  <p:embed/>
                </p:oleObj>
              </mc:Choice>
              <mc:Fallback>
                <p:oleObj name="CS ChemDraw Drawing" r:id="rId3" imgW="2273300" imgH="1054100" progId="">
                  <p:embed/>
                  <p:pic>
                    <p:nvPicPr>
                      <p:cNvPr id="0" name="Picture 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50" y="1143000"/>
                        <a:ext cx="3600450" cy="167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/>
        </p:nvGraphicFramePr>
        <p:xfrm>
          <a:off x="2743200" y="1143000"/>
          <a:ext cx="3170238" cy="167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402" name="CS ChemDraw Drawing" r:id="rId5" imgW="2006600" imgH="1054100" progId="">
                  <p:embed/>
                </p:oleObj>
              </mc:Choice>
              <mc:Fallback>
                <p:oleObj name="CS ChemDraw Drawing" r:id="rId5" imgW="2006600" imgH="1054100" progId="">
                  <p:embed/>
                  <p:pic>
                    <p:nvPicPr>
                      <p:cNvPr id="0" name="Picture 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1143000"/>
                        <a:ext cx="3170238" cy="167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Tabella 14"/>
          <p:cNvGraphicFramePr>
            <a:graphicFrameLocks noGrp="1"/>
          </p:cNvGraphicFramePr>
          <p:nvPr/>
        </p:nvGraphicFramePr>
        <p:xfrm>
          <a:off x="285750" y="3000375"/>
          <a:ext cx="8572500" cy="2809878"/>
        </p:xfrm>
        <a:graphic>
          <a:graphicData uri="http://schemas.openxmlformats.org/drawingml/2006/table">
            <a:tbl>
              <a:tblPr/>
              <a:tblGrid>
                <a:gridCol w="1928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8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86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charset="0"/>
                        </a:rPr>
                        <a:t>Molecola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charset="0"/>
                          <a:sym typeface="Symbol" charset="2"/>
                        </a:rPr>
                        <a:t></a:t>
                      </a: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</a:rPr>
                        <a:t>R1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</a:rPr>
                        <a:t>R2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</a:rPr>
                        <a:t>R3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0"/>
                        </a:rPr>
                        <a:t>R4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Omeprazolo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Prilosec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OCH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Lansoprazolo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Prevacid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2</a:t>
                      </a: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CF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Rabeprazolo (1)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Aciphex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(CH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2</a:t>
                      </a: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)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OCH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Pantoprazolo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Protonix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OCHF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2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OCH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Tenatoprazolo (2)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Calibri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N</a:t>
                      </a:r>
                      <a:endParaRPr kumimoji="0" 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OCH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CH</a:t>
                      </a:r>
                      <a:r>
                        <a:rPr kumimoji="0" lang="it-IT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3</a:t>
                      </a:r>
                      <a:endParaRPr kumimoji="0" 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" name="Rettangolo 15"/>
          <p:cNvSpPr>
            <a:spLocks noChangeArrowheads="1"/>
          </p:cNvSpPr>
          <p:nvPr/>
        </p:nvSpPr>
        <p:spPr bwMode="auto">
          <a:xfrm>
            <a:off x="357188" y="6000750"/>
            <a:ext cx="2620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Calibri" charset="0"/>
              </a:rPr>
              <a:t>(1): bassa durata d’azione</a:t>
            </a:r>
          </a:p>
          <a:p>
            <a:r>
              <a:rPr lang="it-IT" b="1">
                <a:latin typeface="Calibri" charset="0"/>
              </a:rPr>
              <a:t>(2): lunga durata d’azione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7336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6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MECCANISMO DEGLI IPP</a:t>
            </a:r>
            <a:endParaRPr lang="en-US" dirty="0"/>
          </a:p>
        </p:txBody>
      </p:sp>
      <p:pic>
        <p:nvPicPr>
          <p:cNvPr id="4" name="Segnaposto contenuto 3" descr="2557.gif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84"/>
          <a:stretch/>
        </p:blipFill>
        <p:spPr>
          <a:xfrm>
            <a:off x="1152562" y="1124744"/>
            <a:ext cx="6515782" cy="5589239"/>
          </a:xfrm>
        </p:spPr>
      </p:pic>
    </p:spTree>
    <p:extLst>
      <p:ext uri="{BB962C8B-B14F-4D97-AF65-F5344CB8AC3E}">
        <p14:creationId xmlns:p14="http://schemas.microsoft.com/office/powerpoint/2010/main" val="349955845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838200"/>
          </a:xfrm>
        </p:spPr>
        <p:txBody>
          <a:bodyPr>
            <a:normAutofit/>
          </a:bodyPr>
          <a:lstStyle/>
          <a:p>
            <a:r>
              <a:rPr lang="it-IT" sz="2800" dirty="0"/>
              <a:t>Dall’</a:t>
            </a:r>
            <a:r>
              <a:rPr lang="it-IT" sz="2800" dirty="0" err="1"/>
              <a:t>omeprazolo</a:t>
            </a:r>
            <a:r>
              <a:rPr lang="it-IT" sz="2800" dirty="0"/>
              <a:t> all’</a:t>
            </a:r>
            <a:r>
              <a:rPr lang="it-IT" sz="2800" dirty="0" err="1"/>
              <a:t>esomeprazolo</a:t>
            </a:r>
            <a:r>
              <a:rPr lang="it-IT" sz="2800" dirty="0"/>
              <a:t> (</a:t>
            </a:r>
            <a:r>
              <a:rPr lang="it-IT" sz="2800" dirty="0" err="1"/>
              <a:t>nexium</a:t>
            </a:r>
            <a:r>
              <a:rPr lang="it-IT" sz="2800" dirty="0"/>
              <a:t>)</a:t>
            </a:r>
          </a:p>
        </p:txBody>
      </p:sp>
      <p:sp>
        <p:nvSpPr>
          <p:cNvPr id="4" name="Ovale 3"/>
          <p:cNvSpPr/>
          <p:nvPr/>
        </p:nvSpPr>
        <p:spPr>
          <a:xfrm>
            <a:off x="1895475" y="1714500"/>
            <a:ext cx="571500" cy="714375"/>
          </a:xfrm>
          <a:prstGeom prst="ellipse">
            <a:avLst/>
          </a:prstGeom>
          <a:gradFill flip="none" rotWithShape="1">
            <a:gsLst>
              <a:gs pos="0">
                <a:srgbClr val="336699">
                  <a:tint val="66000"/>
                  <a:satMod val="160000"/>
                </a:srgbClr>
              </a:gs>
              <a:gs pos="50000">
                <a:srgbClr val="336699">
                  <a:tint val="44500"/>
                  <a:satMod val="160000"/>
                </a:srgbClr>
              </a:gs>
              <a:gs pos="100000">
                <a:srgbClr val="336699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109537" y="3429000"/>
            <a:ext cx="4857750" cy="2157412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ts val="2500"/>
              </a:lnSpc>
              <a:spcBef>
                <a:spcPts val="1200"/>
              </a:spcBef>
            </a:pPr>
            <a:r>
              <a:rPr lang="it-IT" b="1">
                <a:latin typeface="Calibri" charset="0"/>
              </a:rPr>
              <a:t>Presenza di centro chirale (solfossido chirale);</a:t>
            </a:r>
          </a:p>
          <a:p>
            <a:pPr algn="just">
              <a:lnSpc>
                <a:spcPts val="2500"/>
              </a:lnSpc>
              <a:spcBef>
                <a:spcPts val="1200"/>
              </a:spcBef>
            </a:pPr>
            <a:r>
              <a:rPr lang="it-IT" b="1">
                <a:latin typeface="Calibri" charset="0"/>
              </a:rPr>
              <a:t>La sulfenammide non è chirale;</a:t>
            </a:r>
          </a:p>
          <a:p>
            <a:pPr algn="just">
              <a:lnSpc>
                <a:spcPts val="2500"/>
              </a:lnSpc>
              <a:spcBef>
                <a:spcPts val="1200"/>
              </a:spcBef>
            </a:pPr>
            <a:r>
              <a:rPr lang="it-IT" b="1">
                <a:latin typeface="Calibri" charset="0"/>
              </a:rPr>
              <a:t>In vitro i due enantiomeri hanno uguali proprietà</a:t>
            </a:r>
          </a:p>
          <a:p>
            <a:pPr algn="just">
              <a:lnSpc>
                <a:spcPts val="2500"/>
              </a:lnSpc>
              <a:spcBef>
                <a:spcPts val="1200"/>
              </a:spcBef>
            </a:pPr>
            <a:r>
              <a:rPr lang="it-IT" b="1">
                <a:latin typeface="Calibri" charset="0"/>
              </a:rPr>
              <a:t>Differenze farmacocinetiche: l’enantiomero R viene metabolizzato più velocemente (CYP2C19)</a:t>
            </a: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538162" y="1357312"/>
          <a:ext cx="3600450" cy="167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8" name="CS ChemDraw Drawing" r:id="rId3" imgW="2273300" imgH="1054100" progId="">
                  <p:embed/>
                </p:oleObj>
              </mc:Choice>
              <mc:Fallback>
                <p:oleObj name="CS ChemDraw Drawing" r:id="rId3" imgW="2273300" imgH="1054100" progId="">
                  <p:embed/>
                  <p:pic>
                    <p:nvPicPr>
                      <p:cNvPr id="0" name="Picture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162" y="1357312"/>
                        <a:ext cx="3600450" cy="167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81600" y="609600"/>
            <a:ext cx="3806825" cy="289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81600" y="3429000"/>
            <a:ext cx="3810000" cy="3271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24000" y="0"/>
            <a:ext cx="6344205" cy="10156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 altLang="it-IT" sz="2800" b="1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r>
              <a:rPr lang="en-US" altLang="it-IT" sz="3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+mj-lt"/>
              </a:rPr>
              <a:t>PPI:  </a:t>
            </a:r>
            <a:r>
              <a:rPr lang="en-US" altLang="it-IT" sz="3200" b="1" dirty="0" err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+mj-lt"/>
              </a:rPr>
              <a:t>Metabolismo</a:t>
            </a:r>
            <a:r>
              <a:rPr lang="en-US" altLang="it-IT" sz="32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+mj-lt"/>
              </a:rPr>
              <a:t> </a:t>
            </a:r>
            <a:r>
              <a:rPr lang="en-US" altLang="it-IT" sz="3200" b="1" dirty="0" err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+mj-lt"/>
              </a:rPr>
              <a:t>dell’Omeprazolo</a:t>
            </a:r>
            <a:endParaRPr lang="it-IT" sz="32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DDDDDD"/>
                </a:outerShdw>
              </a:effectLst>
              <a:latin typeface="+mj-lt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23963"/>
            <a:ext cx="6400800" cy="54816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CARAtteristiche</a:t>
            </a:r>
            <a:r>
              <a:rPr lang="it-IT" dirty="0"/>
              <a:t> degli inibitori </a:t>
            </a:r>
          </a:p>
        </p:txBody>
      </p:sp>
      <p:sp>
        <p:nvSpPr>
          <p:cNvPr id="5" name="Rectangle 2051"/>
          <p:cNvSpPr txBox="1">
            <a:spLocks noChangeArrowheads="1"/>
          </p:cNvSpPr>
          <p:nvPr/>
        </p:nvSpPr>
        <p:spPr bwMode="auto">
          <a:xfrm>
            <a:off x="685800" y="16764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Derivati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benzimidazolici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sostituiti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(e.g., 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solfinilbenzimidazoli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)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sono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il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prototipo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dei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PPI. 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Tutti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contengono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un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anello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piridinico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basico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che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protona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nel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fluido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gastrico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,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permettendo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il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legame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del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farmaco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ai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residui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anionici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dell’enzima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.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Questi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composti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contengono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anche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un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atomo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zolfo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(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il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gruppo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solfossido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), ma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sono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dei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profarmaci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inattivi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.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Quando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vengono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attivati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per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protonazione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,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essi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subiscono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una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serie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riarrangiamenti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non-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enzimatici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che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rendono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reattivo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l’atomo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zolfo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,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che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a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sua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volta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lega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covalentemente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al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gruppo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SH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della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CYS</a:t>
            </a:r>
            <a:r>
              <a:rPr kumimoji="1" lang="en-US" altLang="it-IT" sz="2200" b="0" i="0" u="none" strike="noStrike" kern="0" cap="none" spc="0" normalizeH="0" baseline="-2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813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dell’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ATPasi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Una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volta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che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si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è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formato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il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ponte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disolfuro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,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l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’ H</a:t>
            </a:r>
            <a:r>
              <a:rPr kumimoji="1" lang="en-US" altLang="it-IT" sz="2200" b="0" i="0" u="none" strike="noStrike" kern="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+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/K</a:t>
            </a:r>
            <a:r>
              <a:rPr kumimoji="1" lang="en-US" altLang="it-IT" sz="2200" b="0" i="0" u="none" strike="noStrike" kern="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+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-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ATPasi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è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inattivata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irreversibilmente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, per cui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PPI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hanno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una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lunga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durata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di</a:t>
            </a:r>
            <a:r>
              <a:rPr kumimoji="1" lang="en-US" altLang="it-IT" sz="2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 </a:t>
            </a:r>
            <a:r>
              <a:rPr kumimoji="1" lang="en-US" altLang="it-IT" sz="22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charset="0"/>
                <a:ea typeface="+mn-ea"/>
                <a:cs typeface="+mn-cs"/>
              </a:rPr>
              <a:t>azione</a:t>
            </a:r>
            <a:endParaRPr kumimoji="1" lang="en-US" altLang="it-IT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charset="0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it-IT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magin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457200"/>
            <a:ext cx="7913854" cy="5943600"/>
          </a:xfrm>
          <a:prstGeom prst="rect">
            <a:avLst/>
          </a:prstGeom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04800"/>
            <a:ext cx="8191781" cy="5962650"/>
          </a:xfrm>
          <a:prstGeom prst="rect">
            <a:avLst/>
          </a:prstGeom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10816" y="1124745"/>
            <a:ext cx="8807492" cy="30243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ttangolo 9"/>
          <p:cNvSpPr/>
          <p:nvPr/>
        </p:nvSpPr>
        <p:spPr>
          <a:xfrm>
            <a:off x="467543" y="4253253"/>
            <a:ext cx="2706517" cy="25093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/>
              <a:t>SINTESI OMEPRAZOLO</a:t>
            </a:r>
            <a:endParaRPr lang="en-US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4" y="1117029"/>
            <a:ext cx="5206531" cy="1735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911"/>
          <a:stretch/>
        </p:blipFill>
        <p:spPr bwMode="auto">
          <a:xfrm>
            <a:off x="3563888" y="4610566"/>
            <a:ext cx="5107633" cy="169405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r="17493" b="79265"/>
          <a:stretch/>
        </p:blipFill>
        <p:spPr bwMode="auto">
          <a:xfrm>
            <a:off x="4893850" y="1368080"/>
            <a:ext cx="4196465" cy="1378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81" b="53634"/>
          <a:stretch/>
        </p:blipFill>
        <p:spPr bwMode="auto">
          <a:xfrm>
            <a:off x="173035" y="2564904"/>
            <a:ext cx="5400600" cy="1652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54" r="48278" b="29900"/>
          <a:stretch/>
        </p:blipFill>
        <p:spPr bwMode="auto">
          <a:xfrm>
            <a:off x="467544" y="4253252"/>
            <a:ext cx="2582733" cy="1305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3583648" y="5181200"/>
            <a:ext cx="247601" cy="27771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ttangolo 11"/>
          <p:cNvSpPr/>
          <p:nvPr/>
        </p:nvSpPr>
        <p:spPr>
          <a:xfrm>
            <a:off x="4074948" y="5167418"/>
            <a:ext cx="334606" cy="305282"/>
          </a:xfrm>
          <a:prstGeom prst="rect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20" t="48754" b="29900"/>
          <a:stretch/>
        </p:blipFill>
        <p:spPr bwMode="auto">
          <a:xfrm>
            <a:off x="679084" y="5457591"/>
            <a:ext cx="2355891" cy="1305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CasellaDiTesto 13"/>
          <p:cNvSpPr txBox="1"/>
          <p:nvPr/>
        </p:nvSpPr>
        <p:spPr>
          <a:xfrm>
            <a:off x="6172200" y="1905000"/>
            <a:ext cx="8759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err="1">
                <a:solidFill>
                  <a:srgbClr val="0000FF"/>
                </a:solidFill>
              </a:rPr>
              <a:t>polonovski</a:t>
            </a:r>
            <a:endParaRPr lang="it-IT" sz="1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35912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Trasposizione di </a:t>
            </a:r>
            <a:r>
              <a:rPr lang="it-IT" dirty="0" err="1"/>
              <a:t>polonovski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057400"/>
            <a:ext cx="7251700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>
            <a:normAutofit/>
          </a:bodyPr>
          <a:lstStyle/>
          <a:p>
            <a:r>
              <a:rPr lang="it-IT" sz="2800" dirty="0"/>
              <a:t>Ossidazione </a:t>
            </a:r>
            <a:r>
              <a:rPr lang="it-IT" sz="2800" dirty="0" err="1"/>
              <a:t>enantioselettiva</a:t>
            </a:r>
            <a:r>
              <a:rPr lang="it-IT" sz="2800" dirty="0"/>
              <a:t>:</a:t>
            </a:r>
            <a:r>
              <a:rPr lang="it-IT" sz="2800" dirty="0" err="1"/>
              <a:t>esomeprazolo</a:t>
            </a:r>
            <a:endParaRPr lang="it-IT" sz="2800" dirty="0"/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162" y="1071562"/>
            <a:ext cx="8572500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286000"/>
            <a:ext cx="8102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ttangolo arrotondato 14"/>
          <p:cNvSpPr/>
          <p:nvPr/>
        </p:nvSpPr>
        <p:spPr>
          <a:xfrm>
            <a:off x="2697162" y="1000125"/>
            <a:ext cx="3786188" cy="1143000"/>
          </a:xfrm>
          <a:prstGeom prst="roundRect">
            <a:avLst/>
          </a:prstGeom>
          <a:noFill/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6" name="Rettangolo arrotondato 15"/>
          <p:cNvSpPr/>
          <p:nvPr/>
        </p:nvSpPr>
        <p:spPr>
          <a:xfrm>
            <a:off x="339725" y="2214562"/>
            <a:ext cx="3071812" cy="1785938"/>
          </a:xfrm>
          <a:prstGeom prst="roundRect">
            <a:avLst/>
          </a:prstGeom>
          <a:noFill/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Inibitori competitivi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1219200"/>
            <a:ext cx="5676900" cy="4559300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0" y="5791200"/>
            <a:ext cx="86750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3">
                    <a:lumMod val="75000"/>
                  </a:schemeClr>
                </a:solidFill>
              </a:rPr>
              <a:t>Sono in via di sviluppo. Si legano in modo competitivo al sito di legame del potassio. Il derivato SCH si è mostrato epatotossico gli altri due derivati ancora i sperimentazione clinica per valutarne la reale efficacia</a:t>
            </a: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85800" y="0"/>
            <a:ext cx="8458200" cy="132343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40000"/>
              </a:lnSpc>
            </a:pPr>
            <a:endParaRPr lang="it-IT" sz="2800" b="1" dirty="0">
              <a:solidFill>
                <a:srgbClr val="800000"/>
              </a:solidFill>
            </a:endParaRPr>
          </a:p>
          <a:p>
            <a:pPr>
              <a:lnSpc>
                <a:spcPct val="40000"/>
              </a:lnSpc>
            </a:pPr>
            <a:endParaRPr lang="it-IT" sz="2800" b="1" dirty="0">
              <a:solidFill>
                <a:srgbClr val="800000"/>
              </a:solidFill>
            </a:endParaRPr>
          </a:p>
          <a:p>
            <a:pPr>
              <a:lnSpc>
                <a:spcPct val="40000"/>
              </a:lnSpc>
            </a:pPr>
            <a:endParaRPr lang="it-IT" sz="2800" b="1" dirty="0">
              <a:solidFill>
                <a:srgbClr val="800000"/>
              </a:solidFill>
            </a:endParaRPr>
          </a:p>
          <a:p>
            <a:pPr>
              <a:lnSpc>
                <a:spcPct val="40000"/>
              </a:lnSpc>
            </a:pPr>
            <a:endParaRPr lang="it-IT" sz="3200" b="1" dirty="0">
              <a:solidFill>
                <a:srgbClr val="0000FF"/>
              </a:solidFill>
            </a:endParaRPr>
          </a:p>
          <a:p>
            <a:pPr>
              <a:lnSpc>
                <a:spcPct val="40000"/>
              </a:lnSpc>
            </a:pPr>
            <a:r>
              <a:rPr lang="it-IT" sz="3200" b="1" dirty="0">
                <a:solidFill>
                  <a:srgbClr val="0000FF"/>
                </a:solidFill>
              </a:rPr>
              <a:t>Ulcera gastroduodenale: malattia infettiva?</a:t>
            </a:r>
            <a:r>
              <a:rPr lang="it-IT" b="1" dirty="0" err="1">
                <a:latin typeface="Arial" charset="0"/>
              </a:rPr>
              <a:t> </a:t>
            </a:r>
            <a:endParaRPr lang="it-IT" b="1" dirty="0">
              <a:solidFill>
                <a:srgbClr val="000080"/>
              </a:solidFill>
              <a:latin typeface="Arial" charset="0"/>
            </a:endParaRPr>
          </a:p>
          <a:p>
            <a:endParaRPr lang="it-IT" dirty="0">
              <a:latin typeface="Times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050925" y="1295400"/>
            <a:ext cx="7635875" cy="44465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it-IT" sz="2200" dirty="0">
              <a:solidFill>
                <a:srgbClr val="000000"/>
              </a:solidFill>
            </a:endParaRPr>
          </a:p>
          <a:p>
            <a:endParaRPr lang="it-IT" sz="2200" dirty="0">
              <a:solidFill>
                <a:srgbClr val="000000"/>
              </a:solidFill>
            </a:endParaRPr>
          </a:p>
          <a:p>
            <a:pPr algn="just"/>
            <a:r>
              <a:rPr lang="it-IT" sz="2200" dirty="0">
                <a:solidFill>
                  <a:srgbClr val="000000"/>
                </a:solidFill>
              </a:rPr>
              <a:t>Nel 1893 Giulio </a:t>
            </a:r>
            <a:r>
              <a:rPr lang="it-IT" sz="2200" dirty="0" err="1">
                <a:solidFill>
                  <a:srgbClr val="000000"/>
                </a:solidFill>
              </a:rPr>
              <a:t>Bizzozero</a:t>
            </a:r>
            <a:r>
              <a:rPr lang="it-IT" sz="2200" dirty="0">
                <a:solidFill>
                  <a:srgbClr val="000000"/>
                </a:solidFill>
              </a:rPr>
              <a:t> aveva osservato, nello stomaco di cani, la presenza di batteri; ma la sua logica deduzione, cioè che un agente infettivo potesse essere la causa dell’ulcera, era completamente sovrastata dall’assioma "</a:t>
            </a:r>
            <a:r>
              <a:rPr lang="it-IT" sz="2200" b="1" dirty="0">
                <a:solidFill>
                  <a:srgbClr val="000000"/>
                </a:solidFill>
              </a:rPr>
              <a:t>niente acido, niente ulcera</a:t>
            </a:r>
            <a:r>
              <a:rPr lang="it-IT" sz="2200" dirty="0">
                <a:solidFill>
                  <a:srgbClr val="000000"/>
                </a:solidFill>
              </a:rPr>
              <a:t>" per cui la presenza di batteri nello stomaco non era altro che la conseguenza di contaminazione </a:t>
            </a:r>
            <a:r>
              <a:rPr lang="it-IT" sz="2200" dirty="0" err="1">
                <a:solidFill>
                  <a:srgbClr val="000000"/>
                </a:solidFill>
              </a:rPr>
              <a:t>post-mortem</a:t>
            </a:r>
            <a:r>
              <a:rPr lang="it-IT" sz="2200" dirty="0">
                <a:solidFill>
                  <a:srgbClr val="000000"/>
                </a:solidFill>
              </a:rPr>
              <a:t>.</a:t>
            </a: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r>
              <a:rPr lang="it-IT" sz="2200" dirty="0">
                <a:solidFill>
                  <a:srgbClr val="000000"/>
                </a:solidFill>
              </a:rPr>
              <a:t>Questo concetto di sterilità dello stomaco, come conseguenza del succo gastrico, è perdurato per decenni, fin quando Peter </a:t>
            </a:r>
            <a:r>
              <a:rPr lang="it-IT" sz="2200" dirty="0" err="1">
                <a:solidFill>
                  <a:srgbClr val="000000"/>
                </a:solidFill>
              </a:rPr>
              <a:t>Lewin</a:t>
            </a:r>
            <a:r>
              <a:rPr lang="it-IT" sz="2200" dirty="0">
                <a:solidFill>
                  <a:srgbClr val="000000"/>
                </a:solidFill>
              </a:rPr>
              <a:t> ha dimostrato che la mucosa gastrica può essere colonizzata dall’</a:t>
            </a:r>
            <a:r>
              <a:rPr lang="it-IT" sz="2200" i="1" dirty="0" err="1">
                <a:solidFill>
                  <a:srgbClr val="000000"/>
                </a:solidFill>
              </a:rPr>
              <a:t>Helicobacter</a:t>
            </a:r>
            <a:r>
              <a:rPr lang="it-IT" sz="2200" i="1" dirty="0">
                <a:solidFill>
                  <a:srgbClr val="000000"/>
                </a:solidFill>
              </a:rPr>
              <a:t> </a:t>
            </a:r>
            <a:r>
              <a:rPr lang="it-IT" sz="2200" i="1" dirty="0" err="1">
                <a:solidFill>
                  <a:srgbClr val="000000"/>
                </a:solidFill>
              </a:rPr>
              <a:t>pylori</a:t>
            </a:r>
            <a:r>
              <a:rPr lang="it-IT" sz="2200" dirty="0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12925" y="381000"/>
            <a:ext cx="6645275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2800" b="1" dirty="0">
                <a:solidFill>
                  <a:schemeClr val="accent5">
                    <a:lumMod val="50000"/>
                  </a:schemeClr>
                </a:solidFill>
              </a:rPr>
              <a:t>Cosa è e cosa fa l’</a:t>
            </a:r>
            <a:r>
              <a:rPr lang="it-IT" sz="2800" b="1" dirty="0" err="1">
                <a:solidFill>
                  <a:schemeClr val="accent5">
                    <a:lumMod val="50000"/>
                  </a:schemeClr>
                </a:solidFill>
              </a:rPr>
              <a:t>Helicobacter</a:t>
            </a:r>
            <a:r>
              <a:rPr lang="it-IT" sz="28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t-IT" sz="2800" b="1" dirty="0" err="1">
                <a:solidFill>
                  <a:schemeClr val="accent5">
                    <a:lumMod val="50000"/>
                  </a:schemeClr>
                </a:solidFill>
              </a:rPr>
              <a:t>pylori</a:t>
            </a:r>
            <a:r>
              <a:rPr lang="it-IT" b="1" dirty="0">
                <a:solidFill>
                  <a:schemeClr val="accent5">
                    <a:lumMod val="50000"/>
                  </a:schemeClr>
                </a:solidFill>
                <a:latin typeface="Arial" charset="0"/>
              </a:rPr>
              <a:t> </a:t>
            </a:r>
            <a:endParaRPr lang="it-IT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98525" y="1147763"/>
            <a:ext cx="7788275" cy="51768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200" dirty="0">
                <a:solidFill>
                  <a:srgbClr val="000000"/>
                </a:solidFill>
              </a:rPr>
              <a:t>E’ un batterio di 0,2-0,5 </a:t>
            </a:r>
            <a:r>
              <a:rPr lang="it-IT" sz="2200" dirty="0" err="1">
                <a:solidFill>
                  <a:srgbClr val="000000"/>
                </a:solidFill>
              </a:rPr>
              <a:t>µm</a:t>
            </a:r>
            <a:r>
              <a:rPr lang="it-IT" sz="2200" dirty="0">
                <a:solidFill>
                  <a:srgbClr val="000000"/>
                </a:solidFill>
              </a:rPr>
              <a:t> di lunghezza, spiraliforme, che si localizza negli strati profondi del gel di muco che riveste la mucosa gastrica e sulla superficie apicale delle cellule epiteliali della mucosa.</a:t>
            </a: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r>
              <a:rPr lang="it-IT" dirty="0"/>
              <a:t>http://www.cellsalive.com/</a:t>
            </a:r>
            <a:r>
              <a:rPr lang="it-IT" dirty="0" err="1"/>
              <a:t>helico.htm</a:t>
            </a:r>
            <a:endParaRPr lang="it-IT" dirty="0"/>
          </a:p>
          <a:p>
            <a:r>
              <a:rPr lang="it-IT" dirty="0"/>
              <a:t>http://www.hpylori.com.au/</a:t>
            </a:r>
          </a:p>
        </p:txBody>
      </p:sp>
      <p:pic>
        <p:nvPicPr>
          <p:cNvPr id="6" name="Picture 4" descr="helico2.gif                                                    00000010Macintosh HD                   ABA78158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invGray">
          <a:xfrm>
            <a:off x="2362200" y="2667000"/>
            <a:ext cx="4051300" cy="2635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203325" y="838200"/>
            <a:ext cx="7559675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it-IT">
              <a:solidFill>
                <a:srgbClr val="000000"/>
              </a:solidFill>
              <a:latin typeface="Arial" charset="0"/>
            </a:endParaRPr>
          </a:p>
          <a:p>
            <a:endParaRPr lang="it-IT">
              <a:latin typeface="Times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050925" y="1208088"/>
            <a:ext cx="7559675" cy="544764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200" dirty="0">
                <a:solidFill>
                  <a:srgbClr val="000000"/>
                </a:solidFill>
              </a:rPr>
              <a:t>Esso produce una varietà di proteine che sembrano mediare o facilitare il danno che provoca alla mucosa gastrica:</a:t>
            </a: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r>
              <a:rPr lang="it-IT" sz="2200" dirty="0">
                <a:solidFill>
                  <a:srgbClr val="000000"/>
                </a:solidFill>
              </a:rPr>
              <a:t>*l’ureasi prodotta da </a:t>
            </a:r>
            <a:r>
              <a:rPr lang="it-IT" sz="2200" i="1" dirty="0">
                <a:solidFill>
                  <a:srgbClr val="000000"/>
                </a:solidFill>
              </a:rPr>
              <a:t>H. </a:t>
            </a:r>
            <a:r>
              <a:rPr lang="it-IT" sz="2200" i="1" dirty="0" err="1">
                <a:solidFill>
                  <a:srgbClr val="000000"/>
                </a:solidFill>
              </a:rPr>
              <a:t>pylori</a:t>
            </a:r>
            <a:r>
              <a:rPr lang="it-IT" sz="2200" dirty="0">
                <a:solidFill>
                  <a:srgbClr val="000000"/>
                </a:solidFill>
              </a:rPr>
              <a:t> catalizza l’idrolisi di urea per formare ammoniaca e anidride carbonica; ciò rende il microambiente più alcalino, il che protegge il batterio dagli effetti dell’acido gastrico e impedisce la colonizzazione di altri batteri.</a:t>
            </a:r>
          </a:p>
          <a:p>
            <a:pPr algn="just"/>
            <a:r>
              <a:rPr lang="it-IT" sz="2200" dirty="0">
                <a:solidFill>
                  <a:srgbClr val="000000"/>
                </a:solidFill>
              </a:rPr>
              <a:t>L’ureasi altera le cellule epiteliali mucose a causa degli ioni </a:t>
            </a:r>
            <a:r>
              <a:rPr lang="it-IT" sz="2200" dirty="0" err="1">
                <a:solidFill>
                  <a:srgbClr val="000000"/>
                </a:solidFill>
              </a:rPr>
              <a:t>OH</a:t>
            </a:r>
            <a:r>
              <a:rPr lang="it-IT" sz="2200" baseline="30000" dirty="0" err="1">
                <a:solidFill>
                  <a:srgbClr val="000000"/>
                </a:solidFill>
              </a:rPr>
              <a:t>–</a:t>
            </a:r>
            <a:r>
              <a:rPr lang="it-IT" sz="2200" dirty="0">
                <a:solidFill>
                  <a:srgbClr val="000000"/>
                </a:solidFill>
              </a:rPr>
              <a:t> generati dalla reazione tra acqua e ammoniaca.</a:t>
            </a: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r>
              <a:rPr lang="it-IT" sz="2200" dirty="0" err="1">
                <a:solidFill>
                  <a:srgbClr val="000000"/>
                </a:solidFill>
              </a:rPr>
              <a:t>*superossidi</a:t>
            </a:r>
            <a:r>
              <a:rPr lang="it-IT" sz="2200" dirty="0">
                <a:solidFill>
                  <a:srgbClr val="000000"/>
                </a:solidFill>
              </a:rPr>
              <a:t>, </a:t>
            </a:r>
            <a:r>
              <a:rPr lang="it-IT" sz="2200" dirty="0" err="1">
                <a:solidFill>
                  <a:srgbClr val="000000"/>
                </a:solidFill>
              </a:rPr>
              <a:t>proteasi</a:t>
            </a:r>
            <a:r>
              <a:rPr lang="it-IT" sz="2200" dirty="0">
                <a:solidFill>
                  <a:srgbClr val="000000"/>
                </a:solidFill>
              </a:rPr>
              <a:t> e </a:t>
            </a:r>
            <a:r>
              <a:rPr lang="it-IT" sz="2200" dirty="0" err="1">
                <a:solidFill>
                  <a:srgbClr val="000000"/>
                </a:solidFill>
              </a:rPr>
              <a:t>fosfolipasi</a:t>
            </a:r>
            <a:r>
              <a:rPr lang="it-IT" sz="2200" dirty="0">
                <a:solidFill>
                  <a:srgbClr val="000000"/>
                </a:solidFill>
              </a:rPr>
              <a:t> che degradano il complesso </a:t>
            </a:r>
            <a:r>
              <a:rPr lang="it-IT" sz="2200" dirty="0" err="1">
                <a:solidFill>
                  <a:srgbClr val="000000"/>
                </a:solidFill>
              </a:rPr>
              <a:t>glicoproteine-lipidi</a:t>
            </a:r>
            <a:r>
              <a:rPr lang="it-IT" sz="2200" dirty="0">
                <a:solidFill>
                  <a:srgbClr val="000000"/>
                </a:solidFill>
              </a:rPr>
              <a:t> dello strato di gel mucoso; ciò riduce lo spessore e la viscosità del gel di muco gastrico protettivo che sovrasta le cellule della mucosa gastrica</a:t>
            </a:r>
          </a:p>
          <a:p>
            <a:endParaRPr lang="it-IT" dirty="0">
              <a:latin typeface="Times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057400" y="471488"/>
            <a:ext cx="5803804" cy="52322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800" b="1" dirty="0">
                <a:solidFill>
                  <a:schemeClr val="accent5">
                    <a:lumMod val="50000"/>
                  </a:schemeClr>
                </a:solidFill>
              </a:rPr>
              <a:t>Cosa è e cosa fa l’</a:t>
            </a:r>
            <a:r>
              <a:rPr lang="it-IT" sz="2800" b="1" i="1" dirty="0" err="1">
                <a:solidFill>
                  <a:schemeClr val="accent5">
                    <a:lumMod val="50000"/>
                  </a:schemeClr>
                </a:solidFill>
              </a:rPr>
              <a:t>Helicobacter</a:t>
            </a:r>
            <a:r>
              <a:rPr lang="it-IT" sz="2800" b="1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t-IT" sz="2800" b="1" i="1" dirty="0" err="1">
                <a:solidFill>
                  <a:schemeClr val="accent5">
                    <a:lumMod val="50000"/>
                  </a:schemeClr>
                </a:solidFill>
              </a:rPr>
              <a:t>pylori</a:t>
            </a:r>
            <a:endParaRPr lang="it-IT" sz="28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050925" y="2119313"/>
            <a:ext cx="7483475" cy="17668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200" dirty="0">
                <a:solidFill>
                  <a:srgbClr val="000000"/>
                </a:solidFill>
              </a:rPr>
              <a:t>Una volta colonizzato lo stomaco, l’</a:t>
            </a:r>
            <a:r>
              <a:rPr lang="it-IT" sz="2200" i="1" dirty="0">
                <a:solidFill>
                  <a:srgbClr val="000000"/>
                </a:solidFill>
              </a:rPr>
              <a:t>H. </a:t>
            </a:r>
            <a:r>
              <a:rPr lang="it-IT" sz="2200" i="1" dirty="0" err="1">
                <a:solidFill>
                  <a:srgbClr val="000000"/>
                </a:solidFill>
              </a:rPr>
              <a:t>pylori</a:t>
            </a:r>
            <a:r>
              <a:rPr lang="it-IT" sz="2200" dirty="0">
                <a:solidFill>
                  <a:srgbClr val="000000"/>
                </a:solidFill>
              </a:rPr>
              <a:t> esercita, quindi, sulla mucosa gastrica, sia un danno diretto, attraverso le sostanze su elencate, sia un danno mediato dalla risposta immune dell’ospite, innescata dall’attivazione di cellule immunitarie da parte dell’ureasi e delle altre proteine batteriche.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676400" y="533400"/>
            <a:ext cx="5803804" cy="52322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800" b="1" dirty="0">
                <a:solidFill>
                  <a:schemeClr val="accent5">
                    <a:lumMod val="50000"/>
                  </a:schemeClr>
                </a:solidFill>
              </a:rPr>
              <a:t>Cosa è e cosa fa l’</a:t>
            </a:r>
            <a:r>
              <a:rPr lang="it-IT" sz="2800" b="1" i="1" dirty="0" err="1">
                <a:solidFill>
                  <a:schemeClr val="accent5">
                    <a:lumMod val="50000"/>
                  </a:schemeClr>
                </a:solidFill>
              </a:rPr>
              <a:t>Helicobacter</a:t>
            </a:r>
            <a:r>
              <a:rPr lang="it-IT" sz="2800" b="1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t-IT" sz="2800" b="1" i="1" dirty="0" err="1">
                <a:solidFill>
                  <a:schemeClr val="accent5">
                    <a:lumMod val="50000"/>
                  </a:schemeClr>
                </a:solidFill>
              </a:rPr>
              <a:t>pylori</a:t>
            </a:r>
            <a:endParaRPr lang="it-IT" sz="28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431925" y="395288"/>
            <a:ext cx="68453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800" b="1" dirty="0">
                <a:solidFill>
                  <a:schemeClr val="accent5">
                    <a:lumMod val="75000"/>
                  </a:schemeClr>
                </a:solidFill>
              </a:rPr>
              <a:t>Ruolo dell’ H. </a:t>
            </a:r>
            <a:r>
              <a:rPr lang="it-IT" sz="2800" b="1" dirty="0" err="1">
                <a:solidFill>
                  <a:schemeClr val="accent5">
                    <a:lumMod val="75000"/>
                  </a:schemeClr>
                </a:solidFill>
              </a:rPr>
              <a:t>pylori</a:t>
            </a:r>
            <a:r>
              <a:rPr lang="it-IT" sz="2800" b="1" dirty="0">
                <a:solidFill>
                  <a:schemeClr val="accent5">
                    <a:lumMod val="75000"/>
                  </a:schemeClr>
                </a:solidFill>
              </a:rPr>
              <a:t> nella malattia ulcerosa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27125" y="1208088"/>
            <a:ext cx="7712075" cy="517064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200" dirty="0">
                <a:solidFill>
                  <a:srgbClr val="000000"/>
                </a:solidFill>
              </a:rPr>
              <a:t>Esistono almeno </a:t>
            </a:r>
            <a:r>
              <a:rPr lang="it-IT" sz="2200" dirty="0" err="1">
                <a:solidFill>
                  <a:srgbClr val="000000"/>
                </a:solidFill>
              </a:rPr>
              <a:t>4</a:t>
            </a:r>
            <a:r>
              <a:rPr lang="it-IT" sz="2200" dirty="0">
                <a:solidFill>
                  <a:srgbClr val="000000"/>
                </a:solidFill>
              </a:rPr>
              <a:t> osservazioni che sostengono l’ipotesi che </a:t>
            </a:r>
            <a:r>
              <a:rPr lang="it-IT" sz="2200" i="1" dirty="0" err="1">
                <a:solidFill>
                  <a:srgbClr val="000000"/>
                </a:solidFill>
              </a:rPr>
              <a:t>H.p</a:t>
            </a:r>
            <a:r>
              <a:rPr lang="it-IT" sz="2200" dirty="0" err="1">
                <a:solidFill>
                  <a:srgbClr val="000000"/>
                </a:solidFill>
              </a:rPr>
              <a:t>.</a:t>
            </a:r>
            <a:r>
              <a:rPr lang="it-IT" sz="2200" dirty="0">
                <a:solidFill>
                  <a:srgbClr val="000000"/>
                </a:solidFill>
              </a:rPr>
              <a:t> sia il principale fattore eziologico dell’ulcera peptica:</a:t>
            </a:r>
          </a:p>
          <a:p>
            <a:pPr algn="just"/>
            <a:endParaRPr lang="it-IT" sz="2200" dirty="0">
              <a:solidFill>
                <a:srgbClr val="000000"/>
              </a:solidFill>
            </a:endParaRPr>
          </a:p>
          <a:p>
            <a:pPr algn="just"/>
            <a:r>
              <a:rPr lang="it-IT" sz="2200" dirty="0" err="1">
                <a:solidFill>
                  <a:srgbClr val="000000"/>
                </a:solidFill>
              </a:rPr>
              <a:t>*la</a:t>
            </a:r>
            <a:r>
              <a:rPr lang="it-IT" sz="2200" dirty="0">
                <a:solidFill>
                  <a:srgbClr val="000000"/>
                </a:solidFill>
              </a:rPr>
              <a:t> maggioranza dei pazienti con ulcera duodenale o gastrica hanno un’infezione da </a:t>
            </a:r>
            <a:r>
              <a:rPr lang="it-IT" sz="2200" i="1" dirty="0" err="1">
                <a:solidFill>
                  <a:srgbClr val="000000"/>
                </a:solidFill>
              </a:rPr>
              <a:t>H.p</a:t>
            </a:r>
            <a:r>
              <a:rPr lang="it-IT" sz="2200" dirty="0" err="1">
                <a:solidFill>
                  <a:srgbClr val="000000"/>
                </a:solidFill>
              </a:rPr>
              <a:t>.</a:t>
            </a:r>
            <a:r>
              <a:rPr lang="it-IT" sz="2200" dirty="0">
                <a:solidFill>
                  <a:srgbClr val="000000"/>
                </a:solidFill>
              </a:rPr>
              <a:t> (le statistiche attuali 	dicono che è presente nel 92% dei casi di ulcera duodenale, nel 65% dei casi di ulcera gastrica, dal 40 al 75% dei casi di carcinoma gastrico)</a:t>
            </a:r>
          </a:p>
          <a:p>
            <a:pPr algn="just"/>
            <a:r>
              <a:rPr lang="it-IT" sz="2200" dirty="0">
                <a:solidFill>
                  <a:srgbClr val="000000"/>
                </a:solidFill>
              </a:rPr>
              <a:t>*l’ulcera duodenale si sviluppa con maggiore frequenza nei soggetti con infezione da </a:t>
            </a:r>
            <a:r>
              <a:rPr lang="it-IT" sz="2200" i="1" dirty="0" err="1">
                <a:solidFill>
                  <a:srgbClr val="000000"/>
                </a:solidFill>
              </a:rPr>
              <a:t>H.p</a:t>
            </a:r>
            <a:r>
              <a:rPr lang="it-IT" sz="2200" dirty="0" err="1">
                <a:solidFill>
                  <a:srgbClr val="000000"/>
                </a:solidFill>
              </a:rPr>
              <a:t>.</a:t>
            </a:r>
            <a:r>
              <a:rPr lang="it-IT" sz="2200" dirty="0">
                <a:solidFill>
                  <a:srgbClr val="000000"/>
                </a:solidFill>
              </a:rPr>
              <a:t> </a:t>
            </a:r>
          </a:p>
          <a:p>
            <a:pPr algn="just"/>
            <a:r>
              <a:rPr lang="it-IT" sz="2200" dirty="0" err="1">
                <a:solidFill>
                  <a:srgbClr val="000000"/>
                </a:solidFill>
              </a:rPr>
              <a:t>*le</a:t>
            </a:r>
            <a:r>
              <a:rPr lang="it-IT" sz="2200" dirty="0">
                <a:solidFill>
                  <a:srgbClr val="000000"/>
                </a:solidFill>
              </a:rPr>
              <a:t> recidive sono state marcatamente ridotte dalla terapia di eradicazione dell’infezione da </a:t>
            </a:r>
            <a:r>
              <a:rPr lang="it-IT" sz="2200" i="1" dirty="0" err="1">
                <a:solidFill>
                  <a:srgbClr val="000000"/>
                </a:solidFill>
              </a:rPr>
              <a:t>H.p</a:t>
            </a:r>
            <a:r>
              <a:rPr lang="it-IT" sz="2200" dirty="0" err="1">
                <a:solidFill>
                  <a:srgbClr val="000000"/>
                </a:solidFill>
              </a:rPr>
              <a:t>.</a:t>
            </a:r>
            <a:r>
              <a:rPr lang="it-IT" sz="2200" dirty="0">
                <a:solidFill>
                  <a:srgbClr val="000000"/>
                </a:solidFill>
              </a:rPr>
              <a:t> </a:t>
            </a:r>
          </a:p>
          <a:p>
            <a:pPr algn="just"/>
            <a:r>
              <a:rPr lang="it-IT" sz="2200" dirty="0">
                <a:solidFill>
                  <a:srgbClr val="000000"/>
                </a:solidFill>
              </a:rPr>
              <a:t>*</a:t>
            </a:r>
            <a:r>
              <a:rPr lang="it-IT" sz="2200" i="1" dirty="0">
                <a:solidFill>
                  <a:srgbClr val="000000"/>
                </a:solidFill>
              </a:rPr>
              <a:t>H.p</a:t>
            </a:r>
            <a:r>
              <a:rPr lang="it-IT" sz="2200" dirty="0">
                <a:solidFill>
                  <a:srgbClr val="000000"/>
                </a:solidFill>
              </a:rPr>
              <a:t>. è la causa, o una delle principali cause, di una forma di gastrite detta gastrite cronica attiva, in cui è stato riscontrato praticamente nel 100% dei casi.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127125" y="1182688"/>
            <a:ext cx="7559675" cy="41116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200">
                <a:solidFill>
                  <a:srgbClr val="000000"/>
                </a:solidFill>
              </a:rPr>
              <a:t>In realtà ci sono vari dati che tendono a ridimensionare il ruolo svolto dal batterio nella genesi dell’ulcera.</a:t>
            </a:r>
          </a:p>
          <a:p>
            <a:pPr algn="just"/>
            <a:endParaRPr lang="it-IT" sz="2200">
              <a:solidFill>
                <a:srgbClr val="000000"/>
              </a:solidFill>
            </a:endParaRPr>
          </a:p>
          <a:p>
            <a:pPr algn="just"/>
            <a:r>
              <a:rPr lang="it-IT" sz="2200">
                <a:solidFill>
                  <a:srgbClr val="000000"/>
                </a:solidFill>
              </a:rPr>
              <a:t>In primo luogo solo il 15-20% dei pazienti con infezione da </a:t>
            </a:r>
            <a:r>
              <a:rPr lang="it-IT" sz="2200" i="1">
                <a:solidFill>
                  <a:srgbClr val="000000"/>
                </a:solidFill>
              </a:rPr>
              <a:t>H.p.</a:t>
            </a:r>
            <a:r>
              <a:rPr lang="it-IT" sz="2200">
                <a:solidFill>
                  <a:srgbClr val="000000"/>
                </a:solidFill>
              </a:rPr>
              <a:t> sviluppa un’ulcera peptica; ciò significa che la maggior parte dei pazienti con colonizzazione gastrica non sviluppa mai l’ulcera e resta asintomatica: perché? </a:t>
            </a:r>
          </a:p>
          <a:p>
            <a:pPr algn="just"/>
            <a:r>
              <a:rPr lang="it-IT" sz="2200">
                <a:solidFill>
                  <a:srgbClr val="000000"/>
                </a:solidFill>
              </a:rPr>
              <a:t>Come si spiega la frequente presenza del batterio in soggetti asintomatici per altro sani?</a:t>
            </a:r>
          </a:p>
          <a:p>
            <a:pPr algn="just"/>
            <a:r>
              <a:rPr lang="it-IT" sz="2200">
                <a:solidFill>
                  <a:srgbClr val="000000"/>
                </a:solidFill>
              </a:rPr>
              <a:t>Si deve dedurre che esistono ceppi (tipi) di </a:t>
            </a:r>
            <a:r>
              <a:rPr lang="it-IT" sz="2200" i="1">
                <a:solidFill>
                  <a:srgbClr val="000000"/>
                </a:solidFill>
              </a:rPr>
              <a:t>H.p.</a:t>
            </a:r>
            <a:r>
              <a:rPr lang="it-IT" sz="2200">
                <a:solidFill>
                  <a:srgbClr val="000000"/>
                </a:solidFill>
              </a:rPr>
              <a:t> saprofiti (non patogeni) e ceppi patogeni? o i saprofiti diventano patogeni in determinate condizioni?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524000" y="447675"/>
            <a:ext cx="67691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800" b="1" dirty="0">
                <a:solidFill>
                  <a:schemeClr val="accent5">
                    <a:lumMod val="75000"/>
                  </a:schemeClr>
                </a:solidFill>
              </a:rPr>
              <a:t>Ruolo dell’ H. </a:t>
            </a:r>
            <a:r>
              <a:rPr lang="it-IT" sz="2800" b="1" dirty="0" err="1">
                <a:solidFill>
                  <a:schemeClr val="accent5">
                    <a:lumMod val="75000"/>
                  </a:schemeClr>
                </a:solidFill>
              </a:rPr>
              <a:t>pylori</a:t>
            </a:r>
            <a:r>
              <a:rPr lang="it-IT" sz="2800" b="1" dirty="0">
                <a:solidFill>
                  <a:schemeClr val="accent5">
                    <a:lumMod val="75000"/>
                  </a:schemeClr>
                </a:solidFill>
              </a:rPr>
              <a:t> nella malattia ulcerosa</a:t>
            </a: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26"/>
          <p:cNvSpPr txBox="1">
            <a:spLocks noChangeArrowheads="1"/>
          </p:cNvSpPr>
          <p:nvPr/>
        </p:nvSpPr>
        <p:spPr bwMode="auto">
          <a:xfrm>
            <a:off x="1127125" y="1371600"/>
            <a:ext cx="7712075" cy="4781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200">
                <a:solidFill>
                  <a:srgbClr val="000000"/>
                </a:solidFill>
              </a:rPr>
              <a:t>La " quasi totalità" dei pazienti affetti da ulcera ha un’infezione da </a:t>
            </a:r>
            <a:r>
              <a:rPr lang="it-IT" sz="2200" i="1">
                <a:solidFill>
                  <a:srgbClr val="000000"/>
                </a:solidFill>
              </a:rPr>
              <a:t>H.p.</a:t>
            </a:r>
            <a:r>
              <a:rPr lang="it-IT" sz="2200">
                <a:solidFill>
                  <a:srgbClr val="000000"/>
                </a:solidFill>
              </a:rPr>
              <a:t>: ciò significa che esiste una pur piccola percentuale di pazienti ulcerosi che non hanno un’infezione da </a:t>
            </a:r>
            <a:r>
              <a:rPr lang="it-IT" sz="2200" i="1">
                <a:solidFill>
                  <a:srgbClr val="000000"/>
                </a:solidFill>
              </a:rPr>
              <a:t>H.p.</a:t>
            </a:r>
            <a:r>
              <a:rPr lang="it-IT" sz="2200">
                <a:solidFill>
                  <a:srgbClr val="000000"/>
                </a:solidFill>
              </a:rPr>
              <a:t>: come si spiega?</a:t>
            </a:r>
          </a:p>
          <a:p>
            <a:pPr algn="just"/>
            <a:endParaRPr lang="it-IT" sz="2200">
              <a:solidFill>
                <a:srgbClr val="000000"/>
              </a:solidFill>
            </a:endParaRPr>
          </a:p>
          <a:p>
            <a:pPr algn="just"/>
            <a:r>
              <a:rPr lang="it-IT" sz="2200">
                <a:solidFill>
                  <a:srgbClr val="000000"/>
                </a:solidFill>
              </a:rPr>
              <a:t>L’eradicazione dell’infezione da </a:t>
            </a:r>
            <a:r>
              <a:rPr lang="it-IT" sz="2200" i="1">
                <a:solidFill>
                  <a:srgbClr val="000000"/>
                </a:solidFill>
              </a:rPr>
              <a:t>H.p.</a:t>
            </a:r>
            <a:r>
              <a:rPr lang="it-IT" sz="2200">
                <a:solidFill>
                  <a:srgbClr val="000000"/>
                </a:solidFill>
              </a:rPr>
              <a:t> richiede di associare alla terapia tradizionale uno o più antibiotici per ottenere questo scopo: ma, in pratica, quanti pazienti seguono la terapia correttamente?</a:t>
            </a:r>
          </a:p>
          <a:p>
            <a:pPr algn="just"/>
            <a:endParaRPr lang="it-IT" sz="2200">
              <a:solidFill>
                <a:srgbClr val="000000"/>
              </a:solidFill>
            </a:endParaRPr>
          </a:p>
          <a:p>
            <a:pPr algn="just"/>
            <a:r>
              <a:rPr lang="it-IT" sz="2200">
                <a:solidFill>
                  <a:srgbClr val="000000"/>
                </a:solidFill>
              </a:rPr>
              <a:t>Alla luce di queste osservazioni si può concludere che il ruolo di </a:t>
            </a:r>
            <a:r>
              <a:rPr lang="it-IT" sz="2200" i="1">
                <a:solidFill>
                  <a:srgbClr val="000000"/>
                </a:solidFill>
              </a:rPr>
              <a:t>Helicobacter pylori</a:t>
            </a:r>
            <a:r>
              <a:rPr lang="it-IT" sz="2200">
                <a:solidFill>
                  <a:srgbClr val="000000"/>
                </a:solidFill>
              </a:rPr>
              <a:t>  nello sviluppo dell’ulcera peptica non è certo quello dell’attore protagonista, e che la sua presenza in scena riflette soltanto un’associazione commensale estremamente frequente.</a:t>
            </a:r>
            <a:endParaRPr lang="it-IT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Text Box 1027"/>
          <p:cNvSpPr txBox="1">
            <a:spLocks noChangeArrowheads="1"/>
          </p:cNvSpPr>
          <p:nvPr/>
        </p:nvSpPr>
        <p:spPr bwMode="auto">
          <a:xfrm>
            <a:off x="1447800" y="457200"/>
            <a:ext cx="67691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800" b="1" dirty="0">
                <a:solidFill>
                  <a:schemeClr val="accent5">
                    <a:lumMod val="75000"/>
                  </a:schemeClr>
                </a:solidFill>
              </a:rPr>
              <a:t>Ruolo dell’ H. </a:t>
            </a:r>
            <a:r>
              <a:rPr lang="it-IT" sz="2800" b="1" dirty="0" err="1">
                <a:solidFill>
                  <a:schemeClr val="accent5">
                    <a:lumMod val="75000"/>
                  </a:schemeClr>
                </a:solidFill>
              </a:rPr>
              <a:t>pylori</a:t>
            </a:r>
            <a:r>
              <a:rPr lang="it-IT" sz="2800" b="1" dirty="0">
                <a:solidFill>
                  <a:schemeClr val="accent5">
                    <a:lumMod val="75000"/>
                  </a:schemeClr>
                </a:solidFill>
              </a:rPr>
              <a:t> nella malattia ulcerosa</a:t>
            </a: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260725" y="547688"/>
            <a:ext cx="34290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800" b="1" dirty="0">
                <a:solidFill>
                  <a:schemeClr val="accent5">
                    <a:lumMod val="50000"/>
                  </a:schemeClr>
                </a:solidFill>
              </a:rPr>
              <a:t>Farmaci Antimicrobici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295400" y="1328738"/>
            <a:ext cx="7620000" cy="377666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/>
            <a:r>
              <a:rPr lang="it-IT" sz="2200"/>
              <a:t>La terapia ottimale dei pazienti con ulcera peptica infetti da </a:t>
            </a:r>
            <a:r>
              <a:rPr lang="it-IT" sz="2200" i="1"/>
              <a:t>Helicobacter pylori</a:t>
            </a:r>
            <a:r>
              <a:rPr lang="it-IT" sz="2200"/>
              <a:t> richiede il trattamento antimicrobico con varie associazioni di antibiotici e chemioterapici, ad es.:</a:t>
            </a:r>
          </a:p>
          <a:p>
            <a:pPr algn="just"/>
            <a:endParaRPr lang="it-IT" sz="2200"/>
          </a:p>
          <a:p>
            <a:pPr algn="just">
              <a:buFontTx/>
              <a:buChar char="•"/>
            </a:pPr>
            <a:r>
              <a:rPr lang="it-IT" sz="2200" b="1"/>
              <a:t>Bismuto</a:t>
            </a:r>
            <a:r>
              <a:rPr lang="it-IT" sz="2200"/>
              <a:t>, </a:t>
            </a:r>
            <a:r>
              <a:rPr lang="it-IT" sz="2200" b="1"/>
              <a:t>metronidazolo</a:t>
            </a:r>
            <a:r>
              <a:rPr lang="it-IT" sz="2200"/>
              <a:t>, </a:t>
            </a:r>
            <a:r>
              <a:rPr lang="it-IT" sz="2200" b="1"/>
              <a:t>tetraciclina</a:t>
            </a:r>
            <a:r>
              <a:rPr lang="it-IT" sz="2200"/>
              <a:t> (cui spesso si aggiunge un </a:t>
            </a:r>
            <a:r>
              <a:rPr lang="it-IT" sz="2200" b="1"/>
              <a:t>antisecretivo</a:t>
            </a:r>
            <a:r>
              <a:rPr lang="it-IT" sz="2200"/>
              <a:t>)</a:t>
            </a:r>
          </a:p>
          <a:p>
            <a:pPr algn="just"/>
            <a:endParaRPr lang="it-IT" sz="2200"/>
          </a:p>
          <a:p>
            <a:pPr algn="just">
              <a:buFontTx/>
              <a:buChar char="•"/>
            </a:pPr>
            <a:r>
              <a:rPr lang="it-IT" sz="2200" b="1"/>
              <a:t>Metronidazolo</a:t>
            </a:r>
            <a:r>
              <a:rPr lang="it-IT" sz="2200"/>
              <a:t>, </a:t>
            </a:r>
            <a:r>
              <a:rPr lang="it-IT" sz="2200" b="1"/>
              <a:t>amossicillina</a:t>
            </a:r>
            <a:r>
              <a:rPr lang="it-IT" sz="2200"/>
              <a:t> (più </a:t>
            </a:r>
            <a:r>
              <a:rPr lang="it-IT" sz="2200" b="1"/>
              <a:t>omeprazolo</a:t>
            </a:r>
            <a:r>
              <a:rPr lang="it-IT" sz="2200"/>
              <a:t>)</a:t>
            </a:r>
          </a:p>
          <a:p>
            <a:pPr algn="just"/>
            <a:endParaRPr lang="it-IT" sz="2200"/>
          </a:p>
          <a:p>
            <a:pPr algn="just"/>
            <a:endParaRPr lang="it-IT" sz="2200"/>
          </a:p>
          <a:p>
            <a:endParaRPr lang="it-IT" sz="220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4516438"/>
            <a:ext cx="1905000" cy="157956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8"/>
          <p:cNvSpPr>
            <a:spLocks noChangeArrowheads="1"/>
          </p:cNvSpPr>
          <p:nvPr/>
        </p:nvSpPr>
        <p:spPr bwMode="auto">
          <a:xfrm>
            <a:off x="395288" y="2924175"/>
            <a:ext cx="324008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/>
            <a:r>
              <a:rPr lang="it-IT" b="1" dirty="0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Antagonista D2 e 5-HT</a:t>
            </a:r>
            <a:r>
              <a:rPr lang="it-IT" b="1" baseline="-25000" dirty="0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3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 con attività </a:t>
            </a:r>
            <a:r>
              <a:rPr lang="it-IT" b="1" dirty="0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agonista su 5-HT</a:t>
            </a:r>
            <a:r>
              <a:rPr lang="it-IT" b="1" baseline="-25000" dirty="0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4</a:t>
            </a:r>
            <a:r>
              <a:rPr lang="it-IT" b="1" dirty="0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 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e proprietà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gastrocinetiche</a:t>
            </a:r>
            <a:endParaRPr lang="it-IT" b="1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  <a:p>
            <a:pPr algn="just"/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favorisce lo svuotamento dello stomaco e diminuisce il reflusso dal duodeno nello stomaco e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nell¹esofago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.</a:t>
            </a:r>
          </a:p>
        </p:txBody>
      </p:sp>
      <p:graphicFrame>
        <p:nvGraphicFramePr>
          <p:cNvPr id="5" name="Object 3"/>
          <p:cNvGraphicFramePr>
            <a:graphicFrameLocks noChangeAspect="1"/>
          </p:cNvGraphicFramePr>
          <p:nvPr/>
        </p:nvGraphicFramePr>
        <p:xfrm>
          <a:off x="4214813" y="763588"/>
          <a:ext cx="4305300" cy="162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09" name="CS ChemDraw Drawing" r:id="rId3" imgW="5753100" imgH="2184400" progId="">
                  <p:embed/>
                </p:oleObj>
              </mc:Choice>
              <mc:Fallback>
                <p:oleObj name="CS ChemDraw Drawing" r:id="rId3" imgW="5753100" imgH="2184400" progId="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3" y="763588"/>
                        <a:ext cx="4305300" cy="1628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ttangolo 10"/>
          <p:cNvSpPr>
            <a:spLocks noChangeArrowheads="1"/>
          </p:cNvSpPr>
          <p:nvPr/>
        </p:nvSpPr>
        <p:spPr bwMode="auto">
          <a:xfrm>
            <a:off x="5643563" y="2408238"/>
            <a:ext cx="23447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Cisapride 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(Prepulsid)</a:t>
            </a:r>
          </a:p>
        </p:txBody>
      </p:sp>
      <p:sp>
        <p:nvSpPr>
          <p:cNvPr id="7" name="Rettangolo 11"/>
          <p:cNvSpPr>
            <a:spLocks noChangeArrowheads="1"/>
          </p:cNvSpPr>
          <p:nvPr/>
        </p:nvSpPr>
        <p:spPr bwMode="auto">
          <a:xfrm>
            <a:off x="3733800" y="2971800"/>
            <a:ext cx="5643562" cy="2164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73038" indent="-173038">
              <a:lnSpc>
                <a:spcPts val="24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 dirty="0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Agonista 5-HT</a:t>
            </a:r>
            <a:r>
              <a:rPr lang="it-IT" b="1" baseline="-25000" dirty="0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4</a:t>
            </a:r>
            <a:r>
              <a:rPr lang="it-IT" b="1" dirty="0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 senza attività </a:t>
            </a:r>
            <a:r>
              <a:rPr lang="it-IT" b="1" dirty="0" err="1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D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, moderata antagonista su 5-HT</a:t>
            </a:r>
            <a:r>
              <a:rPr lang="it-IT" b="1" baseline="-25000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3</a:t>
            </a:r>
          </a:p>
          <a:p>
            <a:pPr marL="173038" indent="-173038">
              <a:lnSpc>
                <a:spcPts val="24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Proprietà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gastrocinetiche</a:t>
            </a:r>
            <a:endParaRPr lang="it-IT" b="1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  <a:p>
            <a:pPr marL="173038" indent="-173038">
              <a:lnSpc>
                <a:spcPts val="24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Utilizzato in clinica per disturbi del tratto GI (costipazione, malattia da reflusso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gastro-esofageo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)</a:t>
            </a:r>
          </a:p>
          <a:p>
            <a:pPr marL="173038" indent="-173038">
              <a:lnSpc>
                <a:spcPts val="2400"/>
              </a:lnSpc>
              <a:spcBef>
                <a:spcPts val="600"/>
              </a:spcBef>
              <a:buFont typeface="Arial" charset="0"/>
              <a:buChar char="•"/>
            </a:pP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Ritirato nel 2000 (aritmie)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357188" y="836613"/>
          <a:ext cx="2767012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10" name="CS ChemDraw Drawing" r:id="rId5" imgW="2768600" imgH="1168400" progId="">
                  <p:embed/>
                </p:oleObj>
              </mc:Choice>
              <mc:Fallback>
                <p:oleObj name="CS ChemDraw Drawing" r:id="rId5" imgW="2768600" imgH="1168400" progId="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836613"/>
                        <a:ext cx="2767012" cy="115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ttangolo 14"/>
          <p:cNvSpPr>
            <a:spLocks noChangeArrowheads="1"/>
          </p:cNvSpPr>
          <p:nvPr/>
        </p:nvSpPr>
        <p:spPr bwMode="auto">
          <a:xfrm>
            <a:off x="642938" y="2408238"/>
            <a:ext cx="27289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Metoclopramide (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Plasil</a:t>
            </a:r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)</a:t>
            </a:r>
          </a:p>
        </p:txBody>
      </p:sp>
      <p:sp>
        <p:nvSpPr>
          <p:cNvPr id="10" name="Rettangolo 20"/>
          <p:cNvSpPr>
            <a:spLocks noChangeArrowheads="1"/>
          </p:cNvSpPr>
          <p:nvPr/>
        </p:nvSpPr>
        <p:spPr bwMode="auto">
          <a:xfrm>
            <a:off x="357188" y="6340475"/>
            <a:ext cx="286067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Domperidone (</a:t>
            </a:r>
            <a:r>
              <a:rPr lang="it-IT" sz="2000" i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Motilium</a:t>
            </a:r>
            <a:r>
              <a:rPr lang="it-IT" sz="20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)</a:t>
            </a:r>
          </a:p>
        </p:txBody>
      </p:sp>
      <p:sp>
        <p:nvSpPr>
          <p:cNvPr id="11" name="Rettangolo 22"/>
          <p:cNvSpPr>
            <a:spLocks noChangeArrowheads="1"/>
          </p:cNvSpPr>
          <p:nvPr/>
        </p:nvSpPr>
        <p:spPr bwMode="auto">
          <a:xfrm>
            <a:off x="3779838" y="5334000"/>
            <a:ext cx="5364162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ts val="2500"/>
              </a:lnSpc>
            </a:pPr>
            <a:r>
              <a:rPr lang="it-IT" b="1" dirty="0">
                <a:solidFill>
                  <a:srgbClr val="0070C0"/>
                </a:solidFill>
                <a:latin typeface="Calibri" charset="0"/>
                <a:ea typeface="Arial" charset="0"/>
                <a:cs typeface="Arial" charset="0"/>
              </a:rPr>
              <a:t>Antagonista D2 </a:t>
            </a:r>
            <a:r>
              <a:rPr lang="it-IT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a livello del centro regolatore del vomito e dei neuroni motori del plesso </a:t>
            </a:r>
            <a:r>
              <a:rPr lang="it-IT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mioenterico</a:t>
            </a:r>
            <a:endParaRPr lang="it-IT" b="1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  <a:p>
            <a:pPr algn="just">
              <a:lnSpc>
                <a:spcPts val="2500"/>
              </a:lnSpc>
            </a:pPr>
            <a:r>
              <a:rPr lang="pt-BR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Uso: </a:t>
            </a:r>
            <a:r>
              <a:rPr lang="pt-BR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Nausea</a:t>
            </a:r>
            <a:r>
              <a:rPr lang="pt-BR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 e vomito, dispepsia, </a:t>
            </a:r>
            <a:r>
              <a:rPr lang="pt-BR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reflusso</a:t>
            </a:r>
            <a:r>
              <a:rPr lang="pt-BR" b="1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 </a:t>
            </a:r>
            <a:r>
              <a:rPr lang="pt-BR" b="1" dirty="0" err="1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gastroesofageo</a:t>
            </a:r>
            <a:endParaRPr lang="pt-BR" b="1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  <a:p>
            <a:pPr algn="just">
              <a:lnSpc>
                <a:spcPts val="2500"/>
              </a:lnSpc>
            </a:pPr>
            <a:endParaRPr lang="it-IT" b="1" baseline="-25000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13" name="Rettangolo arrotondato 12"/>
          <p:cNvSpPr/>
          <p:nvPr/>
        </p:nvSpPr>
        <p:spPr>
          <a:xfrm>
            <a:off x="71438" y="71438"/>
            <a:ext cx="8929687" cy="57626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14" name="CasellaDiTesto 18"/>
          <p:cNvSpPr txBox="1">
            <a:spLocks noChangeArrowheads="1"/>
          </p:cNvSpPr>
          <p:nvPr/>
        </p:nvSpPr>
        <p:spPr bwMode="auto">
          <a:xfrm>
            <a:off x="71438" y="68263"/>
            <a:ext cx="90725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r>
              <a:rPr lang="it-IT" sz="3200" b="1">
                <a:solidFill>
                  <a:srgbClr val="800000"/>
                </a:solidFill>
                <a:latin typeface="Calibri" charset="0"/>
                <a:ea typeface="Arial" charset="0"/>
                <a:cs typeface="Arial" charset="0"/>
              </a:rPr>
              <a:t>Agenti procinetici</a:t>
            </a:r>
          </a:p>
        </p:txBody>
      </p:sp>
      <p:pic>
        <p:nvPicPr>
          <p:cNvPr id="15" name="Picture 6" descr="File:Domperidone structure.png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825" y="5013325"/>
            <a:ext cx="3384550" cy="129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rra">
  <a:themeElements>
    <a:clrScheme name="Terr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rra">
      <a:majorFont>
        <a:latin typeface="Franklin Gothic Medium"/>
        <a:ea typeface=""/>
        <a:cs typeface=""/>
        <a:font script="Jpan" typeface="ヒラギノ角ゴ Pro W6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ＭＳ Ｐゴシック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er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Terra.thmx</Template>
  <TotalTime>1702</TotalTime>
  <Words>5769</Words>
  <Application>Microsoft Macintosh PowerPoint</Application>
  <PresentationFormat>Presentazione su schermo (4:3)</PresentationFormat>
  <Paragraphs>1117</Paragraphs>
  <Slides>117</Slides>
  <Notes>9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117</vt:i4>
      </vt:variant>
    </vt:vector>
  </HeadingPairs>
  <TitlesOfParts>
    <vt:vector size="130" baseType="lpstr">
      <vt:lpstr>Arial</vt:lpstr>
      <vt:lpstr>Arial Black</vt:lpstr>
      <vt:lpstr>Calibri</vt:lpstr>
      <vt:lpstr>Franklin Gothic Book</vt:lpstr>
      <vt:lpstr>Franklin Gothic Medium</vt:lpstr>
      <vt:lpstr>Symbol</vt:lpstr>
      <vt:lpstr>Times</vt:lpstr>
      <vt:lpstr>Times New Roman</vt:lpstr>
      <vt:lpstr>Wingdings</vt:lpstr>
      <vt:lpstr>Wingdings 2</vt:lpstr>
      <vt:lpstr>Terra</vt:lpstr>
      <vt:lpstr>CS ChemDraw Drawing</vt:lpstr>
      <vt:lpstr>Document</vt:lpstr>
      <vt:lpstr>ANTISTAMINICI</vt:lpstr>
      <vt:lpstr>istamina</vt:lpstr>
      <vt:lpstr>Principali Effetti dell’istamina</vt:lpstr>
      <vt:lpstr>Biosintesi e metabolismo istamina</vt:lpstr>
      <vt:lpstr>Rilascio dell’istamina</vt:lpstr>
      <vt:lpstr>Presentazione standard di PowerPoint</vt:lpstr>
      <vt:lpstr>Recettori dell’istamina</vt:lpstr>
      <vt:lpstr>Recettori dell’istamina</vt:lpstr>
      <vt:lpstr>Target farmaceutici H1</vt:lpstr>
      <vt:lpstr>Target farmaceutici H2</vt:lpstr>
      <vt:lpstr>POTENZIALI Target farmaceutici H3</vt:lpstr>
      <vt:lpstr>POTENZIALI Target farmaceutici H4</vt:lpstr>
      <vt:lpstr>Equilibri ionici</vt:lpstr>
      <vt:lpstr>Equilibri TAUTOMERICI</vt:lpstr>
      <vt:lpstr>Derivati dell’istamina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Farmaci Inibitori del rilascio di istamina </vt:lpstr>
      <vt:lpstr>Farmaci Inibitori del rilascio di istamina </vt:lpstr>
      <vt:lpstr>MECCANISMO DI AZIONE</vt:lpstr>
      <vt:lpstr>Anti-h1</vt:lpstr>
      <vt:lpstr>Presentazione standard di PowerPoint</vt:lpstr>
      <vt:lpstr>Anti-h1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Sintesi metapirilene</vt:lpstr>
      <vt:lpstr>Sintesi tripelenamina</vt:lpstr>
      <vt:lpstr>Presentazione standard di PowerPoint</vt:lpstr>
      <vt:lpstr>difenidramina</vt:lpstr>
      <vt:lpstr>Presentazione standard di PowerPoint</vt:lpstr>
      <vt:lpstr>Presentazione standard di PowerPoint</vt:lpstr>
      <vt:lpstr>Sintesi Difenidramina</vt:lpstr>
      <vt:lpstr>Presentazione standard di PowerPoint</vt:lpstr>
      <vt:lpstr>Presentazione standard di PowerPoint</vt:lpstr>
      <vt:lpstr>Presentazione standard di PowerPoint</vt:lpstr>
      <vt:lpstr>Mappa farmacoforica ANTI-H1</vt:lpstr>
      <vt:lpstr>Sintesi feniramina</vt:lpstr>
      <vt:lpstr>Sintesi feniramina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Sintesi azaciclonolo</vt:lpstr>
      <vt:lpstr>Sintesi terfenadina</vt:lpstr>
      <vt:lpstr>Sintesi astemizolo</vt:lpstr>
      <vt:lpstr>NON CARDIOTOSSICI</vt:lpstr>
      <vt:lpstr>Presentazione standard di PowerPoint</vt:lpstr>
      <vt:lpstr>Presentazione standard di PowerPoint</vt:lpstr>
      <vt:lpstr>Presentazione standard di PowerPoint</vt:lpstr>
      <vt:lpstr>Recettore h3</vt:lpstr>
      <vt:lpstr>Agonisti H3</vt:lpstr>
      <vt:lpstr>Agonisti H3</vt:lpstr>
      <vt:lpstr>AntAGONISTI h3</vt:lpstr>
      <vt:lpstr>AntAGONISTI h3</vt:lpstr>
      <vt:lpstr>AntAGONISTI h3</vt:lpstr>
      <vt:lpstr>ligandi H4</vt:lpstr>
      <vt:lpstr>antiulcera</vt:lpstr>
      <vt:lpstr>ULCERA PEPTICA</vt:lpstr>
      <vt:lpstr>Presentazione standard di PowerPoint</vt:lpstr>
      <vt:lpstr>Presentazione standard di PowerPoint</vt:lpstr>
      <vt:lpstr>Difese della mucosa gastrica</vt:lpstr>
      <vt:lpstr>Difese della mucosa gastrica</vt:lpstr>
      <vt:lpstr>Farmaci antiulcera</vt:lpstr>
      <vt:lpstr>Presentazione standard di PowerPoint</vt:lpstr>
      <vt:lpstr>Presentazione standard di PowerPoint</vt:lpstr>
      <vt:lpstr>antiacidi</vt:lpstr>
      <vt:lpstr>antiacidi</vt:lpstr>
      <vt:lpstr>citoprotettivi</vt:lpstr>
      <vt:lpstr>citoprotettivi</vt:lpstr>
      <vt:lpstr>citoprotettivi</vt:lpstr>
      <vt:lpstr>ANTIGASTRINICI</vt:lpstr>
      <vt:lpstr>ANTIGASTRINICI</vt:lpstr>
      <vt:lpstr>anticolinergici</vt:lpstr>
      <vt:lpstr>PIRENZEPINA: SINTESI</vt:lpstr>
      <vt:lpstr>ANTI-H2</vt:lpstr>
      <vt:lpstr>Presentazione standard di PowerPoint</vt:lpstr>
      <vt:lpstr>Presentazione standard di PowerPoint</vt:lpstr>
      <vt:lpstr>Presentazione standard di PowerPoint</vt:lpstr>
      <vt:lpstr>ANTI-H2  competitivi: sar</vt:lpstr>
      <vt:lpstr>Presentazione standard di PowerPoint</vt:lpstr>
      <vt:lpstr>Sintesi cimetidina</vt:lpstr>
      <vt:lpstr>Sintesi ranitidina</vt:lpstr>
      <vt:lpstr>INIBITORI DELLA POMPA PROTONICA</vt:lpstr>
      <vt:lpstr>SVILUPPO OMEPRAZOLO</vt:lpstr>
      <vt:lpstr>INIBITORI DELLA POMPA PROTONICA</vt:lpstr>
      <vt:lpstr>MECCANISMO DEGLI IPP</vt:lpstr>
      <vt:lpstr>Dall’omeprazolo all’esomeprazolo (nexium)</vt:lpstr>
      <vt:lpstr>Presentazione standard di PowerPoint</vt:lpstr>
      <vt:lpstr>CARAtteristiche degli inibitori </vt:lpstr>
      <vt:lpstr>Presentazione standard di PowerPoint</vt:lpstr>
      <vt:lpstr>Presentazione standard di PowerPoint</vt:lpstr>
      <vt:lpstr>SINTESI OMEPRAZOLO</vt:lpstr>
      <vt:lpstr>Trasposizione di polonovski</vt:lpstr>
      <vt:lpstr>Ossidazione enantioselettiva:esomeprazolo</vt:lpstr>
      <vt:lpstr>Inibitori competitivi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ANTISTAMINICI</dc:title>
  <dc:creator>Stephanie Federico</dc:creator>
  <cp:lastModifiedBy>Microsoft Office User</cp:lastModifiedBy>
  <cp:revision>246</cp:revision>
  <dcterms:created xsi:type="dcterms:W3CDTF">2014-10-19T08:42:43Z</dcterms:created>
  <dcterms:modified xsi:type="dcterms:W3CDTF">2023-10-07T07:41:53Z</dcterms:modified>
</cp:coreProperties>
</file>