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58" r:id="rId4"/>
    <p:sldId id="259" r:id="rId5"/>
    <p:sldId id="260" r:id="rId6"/>
    <p:sldId id="261" r:id="rId7"/>
    <p:sldId id="264" r:id="rId8"/>
    <p:sldId id="262" r:id="rId9"/>
    <p:sldId id="263" r:id="rId10"/>
    <p:sldId id="265" r:id="rId11"/>
    <p:sldId id="266" r:id="rId12"/>
    <p:sldId id="267" r:id="rId13"/>
    <p:sldId id="268" r:id="rId14"/>
    <p:sldId id="269" r:id="rId15"/>
    <p:sldId id="270" r:id="rId16"/>
    <p:sldId id="271" r:id="rId17"/>
  </p:sldIdLst>
  <p:sldSz cx="9144000" cy="6858000" type="screen4x3"/>
  <p:notesSz cx="6858000" cy="9144000"/>
  <p:defaultTex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90" d="100"/>
          <a:sy n="190" d="100"/>
        </p:scale>
        <p:origin x="-165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printerSettings" Target="printerSettings/printerSettings1.bin"/><Relationship Id="rId19" Type="http://schemas.openxmlformats.org/officeDocument/2006/relationships/presProps" Target="pres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stile</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AC270594-200C-B34F-AACE-A30A9F06C4AB}" type="datetimeFigureOut">
              <a:rPr lang="it-IT" smtClean="0"/>
              <a:pPr/>
              <a:t>23/10/18</a:t>
            </a:fld>
            <a:endParaRPr lang="it-IT"/>
          </a:p>
        </p:txBody>
      </p:sp>
      <p:sp>
        <p:nvSpPr>
          <p:cNvPr id="2" name="Segnaposto piè di pagina 1"/>
          <p:cNvSpPr>
            <a:spLocks noGrp="1"/>
          </p:cNvSpPr>
          <p:nvPr>
            <p:ph type="ftr" sz="quarter" idx="11"/>
          </p:nvPr>
        </p:nvSpPr>
        <p:spPr/>
        <p:txBody>
          <a:bodyPr/>
          <a:lstStyle/>
          <a:p>
            <a:endParaRPr lang="it-IT"/>
          </a:p>
        </p:txBody>
      </p:sp>
      <p:sp>
        <p:nvSpPr>
          <p:cNvPr id="15" name="Segnaposto numero diapositiva 14"/>
          <p:cNvSpPr>
            <a:spLocks noGrp="1"/>
          </p:cNvSpPr>
          <p:nvPr>
            <p:ph type="sldNum" sz="quarter" idx="12"/>
          </p:nvPr>
        </p:nvSpPr>
        <p:spPr>
          <a:xfrm>
            <a:off x="8229600" y="6473952"/>
            <a:ext cx="758952" cy="246888"/>
          </a:xfrm>
        </p:spPr>
        <p:txBody>
          <a:bodyPr/>
          <a:lstStyle/>
          <a:p>
            <a:fld id="{8D114D4B-7FE2-FB48-932A-F0106F3C48FA}" type="slidenum">
              <a:rPr lang="it-IT" smtClean="0"/>
              <a:pPr/>
              <a:t>‹#›</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stile</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gli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AC270594-200C-B34F-AACE-A30A9F06C4AB}" type="datetimeFigureOut">
              <a:rPr lang="it-IT" smtClean="0"/>
              <a:pPr/>
              <a:t>23/10/18</a:t>
            </a:fld>
            <a:endParaRPr lang="it-IT"/>
          </a:p>
        </p:txBody>
      </p:sp>
      <p:sp>
        <p:nvSpPr>
          <p:cNvPr id="19" name="Segnaposto piè di pagina 18"/>
          <p:cNvSpPr>
            <a:spLocks noGrp="1"/>
          </p:cNvSpPr>
          <p:nvPr>
            <p:ph type="ftr" sz="quarter" idx="11"/>
          </p:nvPr>
        </p:nvSpPr>
        <p:spPr>
          <a:xfrm>
            <a:off x="3581400" y="76200"/>
            <a:ext cx="2895600" cy="288925"/>
          </a:xfrm>
        </p:spPr>
        <p:txBody>
          <a:bodyPr/>
          <a:lstStyle/>
          <a:p>
            <a:endParaRPr lang="it-IT"/>
          </a:p>
        </p:txBody>
      </p:sp>
      <p:sp>
        <p:nvSpPr>
          <p:cNvPr id="16" name="Segnaposto numero diapositiva 15"/>
          <p:cNvSpPr>
            <a:spLocks noGrp="1"/>
          </p:cNvSpPr>
          <p:nvPr>
            <p:ph type="sldNum" sz="quarter" idx="12"/>
          </p:nvPr>
        </p:nvSpPr>
        <p:spPr>
          <a:xfrm>
            <a:off x="8229600" y="6473952"/>
            <a:ext cx="758952" cy="246888"/>
          </a:xfrm>
        </p:spPr>
        <p:txBody>
          <a:bodyPr/>
          <a:lstStyle/>
          <a:p>
            <a:fld id="{8D114D4B-7FE2-FB48-932A-F0106F3C48FA}" type="slidenum">
              <a:rPr lang="it-IT" smtClean="0"/>
              <a:pPr/>
              <a:t>‹#›</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gli stili del testo dello schema</a:t>
            </a:r>
          </a:p>
        </p:txBody>
      </p:sp>
      <p:sp>
        <p:nvSpPr>
          <p:cNvPr id="19" name="Segnaposto data 18"/>
          <p:cNvSpPr>
            <a:spLocks noGrp="1"/>
          </p:cNvSpPr>
          <p:nvPr>
            <p:ph type="dt" sz="half" idx="10"/>
          </p:nvPr>
        </p:nvSpPr>
        <p:spPr/>
        <p:txBody>
          <a:bodyPr/>
          <a:lstStyle/>
          <a:p>
            <a:fld id="{AC270594-200C-B34F-AACE-A30A9F06C4AB}" type="datetimeFigureOut">
              <a:rPr lang="it-IT" smtClean="0"/>
              <a:pPr/>
              <a:t>23/10/18</a:t>
            </a:fld>
            <a:endParaRPr lang="it-IT"/>
          </a:p>
        </p:txBody>
      </p:sp>
      <p:sp>
        <p:nvSpPr>
          <p:cNvPr id="11" name="Segnaposto piè di pagina 10"/>
          <p:cNvSpPr>
            <a:spLocks noGrp="1"/>
          </p:cNvSpPr>
          <p:nvPr>
            <p:ph type="ftr" sz="quarter" idx="11"/>
          </p:nvPr>
        </p:nvSpPr>
        <p:spPr/>
        <p:txBody>
          <a:bodyPr/>
          <a:lstStyle/>
          <a:p>
            <a:endParaRPr lang="it-IT"/>
          </a:p>
        </p:txBody>
      </p:sp>
      <p:sp>
        <p:nvSpPr>
          <p:cNvPr id="16" name="Segnaposto numero diapositiva 15"/>
          <p:cNvSpPr>
            <a:spLocks noGrp="1"/>
          </p:cNvSpPr>
          <p:nvPr>
            <p:ph type="sldNum" sz="quarter" idx="12"/>
          </p:nvPr>
        </p:nvSpPr>
        <p:spPr/>
        <p:txBody>
          <a:bodyPr/>
          <a:lstStyle/>
          <a:p>
            <a:fld id="{8D114D4B-7FE2-FB48-932A-F0106F3C48FA}" type="slidenum">
              <a:rPr lang="it-IT" smtClean="0"/>
              <a:pPr/>
              <a:t>‹#›</a:t>
            </a:fld>
            <a:endParaRPr lang="it-IT"/>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stile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stile</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gli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gli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AC270594-200C-B34F-AACE-A30A9F06C4AB}" type="datetimeFigureOut">
              <a:rPr lang="it-IT" smtClean="0"/>
              <a:pPr/>
              <a:t>23/10/18</a:t>
            </a:fld>
            <a:endParaRPr lang="it-IT"/>
          </a:p>
        </p:txBody>
      </p:sp>
      <p:sp>
        <p:nvSpPr>
          <p:cNvPr id="10" name="Segnaposto piè di pagina 9"/>
          <p:cNvSpPr>
            <a:spLocks noGrp="1"/>
          </p:cNvSpPr>
          <p:nvPr>
            <p:ph type="ftr" sz="quarter" idx="11"/>
          </p:nvPr>
        </p:nvSpPr>
        <p:spPr/>
        <p:txBody>
          <a:bodyPr/>
          <a:lstStyle/>
          <a:p>
            <a:endParaRPr lang="it-IT"/>
          </a:p>
        </p:txBody>
      </p:sp>
      <p:sp>
        <p:nvSpPr>
          <p:cNvPr id="31" name="Segnaposto numero diapositiva 30"/>
          <p:cNvSpPr>
            <a:spLocks noGrp="1"/>
          </p:cNvSpPr>
          <p:nvPr>
            <p:ph type="sldNum" sz="quarter" idx="12"/>
          </p:nvPr>
        </p:nvSpPr>
        <p:spPr/>
        <p:txBody>
          <a:bodyPr/>
          <a:lstStyle/>
          <a:p>
            <a:fld id="{8D114D4B-7FE2-FB48-932A-F0106F3C48FA}" type="slidenum">
              <a:rPr lang="it-IT" smtClean="0"/>
              <a:pPr/>
              <a:t>‹#›</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stile</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gli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gli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gli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gli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AC270594-200C-B34F-AACE-A30A9F06C4AB}" type="datetimeFigureOut">
              <a:rPr lang="it-IT" smtClean="0"/>
              <a:pPr/>
              <a:t>23/10/18</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a:xfrm>
            <a:off x="8229600" y="6477000"/>
            <a:ext cx="762000" cy="246888"/>
          </a:xfrm>
        </p:spPr>
        <p:txBody>
          <a:bodyPr/>
          <a:lstStyle/>
          <a:p>
            <a:fld id="{8D114D4B-7FE2-FB48-932A-F0106F3C48FA}" type="slidenum">
              <a:rPr lang="it-IT" smtClean="0"/>
              <a:pPr/>
              <a:t>‹#›</a:t>
            </a:fld>
            <a:endParaRPr lang="it-IT"/>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stile</a:t>
            </a:r>
            <a:endParaRPr kumimoji="0" lang="en-US"/>
          </a:p>
        </p:txBody>
      </p:sp>
      <p:sp>
        <p:nvSpPr>
          <p:cNvPr id="12" name="Segnaposto data 11"/>
          <p:cNvSpPr>
            <a:spLocks noGrp="1"/>
          </p:cNvSpPr>
          <p:nvPr>
            <p:ph type="dt" sz="half" idx="10"/>
          </p:nvPr>
        </p:nvSpPr>
        <p:spPr/>
        <p:txBody>
          <a:bodyPr/>
          <a:lstStyle/>
          <a:p>
            <a:fld id="{AC270594-200C-B34F-AACE-A30A9F06C4AB}" type="datetimeFigureOut">
              <a:rPr lang="it-IT" smtClean="0"/>
              <a:pPr/>
              <a:t>23/10/18</a:t>
            </a:fld>
            <a:endParaRPr lang="it-IT"/>
          </a:p>
        </p:txBody>
      </p:sp>
      <p:sp>
        <p:nvSpPr>
          <p:cNvPr id="21" name="Segnaposto piè di pagina 20"/>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8D114D4B-7FE2-FB48-932A-F0106F3C48FA}" type="slidenum">
              <a:rPr lang="it-IT" smtClean="0"/>
              <a:pPr/>
              <a:t>‹#›</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uoto">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AC270594-200C-B34F-AACE-A30A9F06C4AB}" type="datetimeFigureOut">
              <a:rPr lang="it-IT" smtClean="0"/>
              <a:pPr/>
              <a:t>23/10/18</a:t>
            </a:fld>
            <a:endParaRPr lang="it-IT"/>
          </a:p>
        </p:txBody>
      </p:sp>
      <p:sp>
        <p:nvSpPr>
          <p:cNvPr id="24" name="Segnaposto piè di pagina 23"/>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8D114D4B-7FE2-FB48-932A-F0106F3C48FA}" type="slidenum">
              <a:rPr lang="it-IT" smtClean="0"/>
              <a:pPr/>
              <a:t>‹#›</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stile</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gli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gli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AC270594-200C-B34F-AACE-A30A9F06C4AB}" type="datetimeFigureOut">
              <a:rPr lang="it-IT" smtClean="0"/>
              <a:pPr/>
              <a:t>23/10/18</a:t>
            </a:fld>
            <a:endParaRPr lang="it-IT"/>
          </a:p>
        </p:txBody>
      </p:sp>
      <p:sp>
        <p:nvSpPr>
          <p:cNvPr id="29" name="Segnaposto piè di pagina 28"/>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8D114D4B-7FE2-FB48-932A-F0106F3C48FA}" type="slidenum">
              <a:rPr lang="it-IT" smtClean="0"/>
              <a:pPr/>
              <a:t>‹#›</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AC270594-200C-B34F-AACE-A30A9F06C4AB}" type="datetimeFigureOut">
              <a:rPr lang="it-IT" smtClean="0"/>
              <a:pPr/>
              <a:t>23/10/18</a:t>
            </a:fld>
            <a:endParaRPr lang="it-IT"/>
          </a:p>
        </p:txBody>
      </p:sp>
      <p:sp>
        <p:nvSpPr>
          <p:cNvPr id="5" name="Segnaposto piè di pagina 4"/>
          <p:cNvSpPr>
            <a:spLocks noGrp="1"/>
          </p:cNvSpPr>
          <p:nvPr>
            <p:ph type="ftr" sz="quarter" idx="11"/>
          </p:nvPr>
        </p:nvSpPr>
        <p:spPr/>
        <p:txBody>
          <a:bodyPr/>
          <a:lstStyle/>
          <a:p>
            <a:endParaRPr lang="it-IT"/>
          </a:p>
        </p:txBody>
      </p:sp>
      <p:sp>
        <p:nvSpPr>
          <p:cNvPr id="31" name="Segnaposto numero diapositiva 30"/>
          <p:cNvSpPr>
            <a:spLocks noGrp="1"/>
          </p:cNvSpPr>
          <p:nvPr>
            <p:ph type="sldNum" sz="quarter" idx="12"/>
          </p:nvPr>
        </p:nvSpPr>
        <p:spPr/>
        <p:txBody>
          <a:bodyPr/>
          <a:lstStyle/>
          <a:p>
            <a:fld id="{8D114D4B-7FE2-FB48-932A-F0106F3C48FA}" type="slidenum">
              <a:rPr lang="it-IT" smtClean="0"/>
              <a:pPr/>
              <a:t>‹#›</a:t>
            </a:fld>
            <a:endParaRPr lang="it-IT"/>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stile</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gli stili del testo dello schema</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stile</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gli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AC270594-200C-B34F-AACE-A30A9F06C4AB}" type="datetimeFigureOut">
              <a:rPr lang="it-IT" smtClean="0"/>
              <a:pPr/>
              <a:t>23/10/18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8D114D4B-7FE2-FB48-932A-F0106F3C48FA}" type="slidenum">
              <a:rPr lang="it-IT" smtClean="0"/>
              <a:pPr/>
              <a:t>‹#›</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stile</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gli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AC270594-200C-B34F-AACE-A30A9F06C4AB}" type="datetimeFigureOut">
              <a:rPr lang="it-IT" smtClean="0"/>
              <a:pPr/>
              <a:t>23/10/18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8D114D4B-7FE2-FB48-932A-F0106F3C48FA}" type="slidenum">
              <a:rPr lang="it-IT" smtClean="0"/>
              <a:pPr/>
              <a:t>‹#›</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gli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AC270594-200C-B34F-AACE-A30A9F06C4AB}" type="datetimeFigureOut">
              <a:rPr lang="it-IT" smtClean="0"/>
              <a:pPr/>
              <a:t>23/10/18</a:t>
            </a:fld>
            <a:endParaRPr lang="it-IT"/>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it-IT"/>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8D114D4B-7FE2-FB48-932A-F0106F3C48FA}" type="slidenum">
              <a:rPr lang="it-IT" smtClean="0"/>
              <a:pPr/>
              <a:t>‹#›</a:t>
            </a:fld>
            <a:endParaRPr lang="it-IT"/>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stile</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 Id="rId3"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223405" y="5886894"/>
            <a:ext cx="8458200" cy="699738"/>
          </a:xfrm>
        </p:spPr>
        <p:txBody>
          <a:bodyPr/>
          <a:lstStyle/>
          <a:p>
            <a:r>
              <a:rPr lang="it-IT" dirty="0" smtClean="0"/>
              <a:t>SISTEMA NERVOSO CENTRALE (SNC)</a:t>
            </a:r>
            <a:endParaRPr lang="it-IT" dirty="0"/>
          </a:p>
        </p:txBody>
      </p:sp>
      <p:pic>
        <p:nvPicPr>
          <p:cNvPr id="4" name="Picture 1065" descr="cervello_383x273"/>
          <p:cNvPicPr>
            <a:picLocks noChangeAspect="1" noChangeArrowheads="1"/>
          </p:cNvPicPr>
          <p:nvPr/>
        </p:nvPicPr>
        <p:blipFill>
          <a:blip r:embed="rId2"/>
          <a:srcRect/>
          <a:stretch>
            <a:fillRect/>
          </a:stretch>
        </p:blipFill>
        <p:spPr bwMode="auto">
          <a:xfrm>
            <a:off x="1279303" y="585340"/>
            <a:ext cx="6348413" cy="4437062"/>
          </a:xfrm>
          <a:prstGeom prst="rect">
            <a:avLst/>
          </a:prstGeom>
          <a:solidFill>
            <a:srgbClr val="CCFFFF"/>
          </a:solidFill>
        </p:spPr>
      </p:pic>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660578" y="222497"/>
            <a:ext cx="4496099" cy="838200"/>
          </a:xfrm>
        </p:spPr>
        <p:txBody>
          <a:bodyPr>
            <a:normAutofit/>
          </a:bodyPr>
          <a:lstStyle/>
          <a:p>
            <a:r>
              <a:rPr lang="it-IT" dirty="0" smtClean="0"/>
              <a:t>STRUTTURA DEL SNC</a:t>
            </a:r>
            <a:endParaRPr lang="it-IT" dirty="0"/>
          </a:p>
        </p:txBody>
      </p:sp>
      <p:sp>
        <p:nvSpPr>
          <p:cNvPr id="3" name="Segnaposto contenuto 2"/>
          <p:cNvSpPr>
            <a:spLocks noGrp="1"/>
          </p:cNvSpPr>
          <p:nvPr>
            <p:ph idx="1"/>
          </p:nvPr>
        </p:nvSpPr>
        <p:spPr/>
        <p:txBody>
          <a:bodyPr>
            <a:normAutofit fontScale="92500" lnSpcReduction="20000"/>
          </a:bodyPr>
          <a:lstStyle/>
          <a:p>
            <a:pPr>
              <a:buFont typeface="Wingdings" charset="2"/>
              <a:buChar char="v"/>
            </a:pPr>
            <a:r>
              <a:rPr lang="it-IT" dirty="0" smtClean="0"/>
              <a:t>Il sistema nervoso è costituito da neuroni, cioè cellule nervose specializzate,che trasferiscono segnali nelle varie parti del corpo.</a:t>
            </a:r>
          </a:p>
          <a:p>
            <a:pPr>
              <a:buFont typeface="Wingdings" charset="2"/>
              <a:buChar char="v"/>
            </a:pPr>
            <a:r>
              <a:rPr lang="it-IT" dirty="0" smtClean="0"/>
              <a:t>Un neurone è formato da un corpo cellulare contenente il nucleo e gli organuli, e da lunghi prolungamenti detti fibre nervose che trasmettono i segnali.</a:t>
            </a:r>
          </a:p>
          <a:p>
            <a:pPr>
              <a:buFont typeface="Wingdings" charset="2"/>
              <a:buChar char="v"/>
            </a:pPr>
            <a:r>
              <a:rPr lang="it-IT" dirty="0" smtClean="0"/>
              <a:t>Ogni neurone crea reti di connessioni con le altre cellule nervose che ci permettono di svolgere ogni nostra azione (imparare, ricordare e muoverci ecc..)</a:t>
            </a:r>
          </a:p>
          <a:p>
            <a:endParaRPr lang="it-IT" dirty="0"/>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p:txBody>
          <a:bodyPr/>
          <a:lstStyle/>
          <a:p>
            <a:endParaRPr lang="it-IT" dirty="0"/>
          </a:p>
        </p:txBody>
      </p:sp>
      <p:pic>
        <p:nvPicPr>
          <p:cNvPr id="4" name="Immagine 3"/>
          <p:cNvPicPr>
            <a:picLocks noChangeAspect="1"/>
          </p:cNvPicPr>
          <p:nvPr/>
        </p:nvPicPr>
        <p:blipFill>
          <a:blip r:embed="rId2"/>
          <a:stretch>
            <a:fillRect/>
          </a:stretch>
        </p:blipFill>
        <p:spPr>
          <a:xfrm>
            <a:off x="349250" y="349250"/>
            <a:ext cx="8445500" cy="615950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304800" y="124922"/>
            <a:ext cx="8686800" cy="664555"/>
          </a:xfrm>
        </p:spPr>
        <p:txBody>
          <a:bodyPr>
            <a:normAutofit fontScale="90000"/>
          </a:bodyPr>
          <a:lstStyle/>
          <a:p>
            <a:r>
              <a:rPr lang="it-IT" dirty="0" smtClean="0"/>
              <a:t>Da cosa è costituito il sistema nervoso?</a:t>
            </a:r>
            <a:endParaRPr lang="it-IT" dirty="0"/>
          </a:p>
        </p:txBody>
      </p:sp>
      <p:sp>
        <p:nvSpPr>
          <p:cNvPr id="3" name="Segnaposto contenuto 2"/>
          <p:cNvSpPr>
            <a:spLocks noGrp="1"/>
          </p:cNvSpPr>
          <p:nvPr>
            <p:ph idx="1"/>
          </p:nvPr>
        </p:nvSpPr>
        <p:spPr>
          <a:xfrm>
            <a:off x="194548" y="1353522"/>
            <a:ext cx="4885452" cy="4893475"/>
          </a:xfrm>
        </p:spPr>
        <p:txBody>
          <a:bodyPr>
            <a:normAutofit/>
          </a:bodyPr>
          <a:lstStyle/>
          <a:p>
            <a:pPr>
              <a:buFontTx/>
              <a:buNone/>
            </a:pPr>
            <a:r>
              <a:rPr lang="it-IT" sz="2400" dirty="0" smtClean="0"/>
              <a:t>Il sistema nervoso è costituito da due tipi di cellule:</a:t>
            </a:r>
          </a:p>
          <a:p>
            <a:r>
              <a:rPr lang="it-IT" sz="2400" dirty="0" smtClean="0"/>
              <a:t> NEURONI (cellule nervose) che sono specializzati nella trasmissione degli impulsi nelle varie parti del corpo</a:t>
            </a:r>
          </a:p>
          <a:p>
            <a:r>
              <a:rPr lang="it-IT" sz="2400" dirty="0" smtClean="0"/>
              <a:t>CELLULE </a:t>
            </a:r>
            <a:r>
              <a:rPr lang="it-IT" sz="2400" dirty="0" err="1" smtClean="0"/>
              <a:t>DI</a:t>
            </a:r>
            <a:r>
              <a:rPr lang="it-IT" sz="2400" dirty="0" smtClean="0"/>
              <a:t> SOSTEGNO che proteggono, isolano e sostengono i neuroni. Il neurone possiede un corpo cellulare contenente il nucleo e gli organuli citoplasmatici. </a:t>
            </a:r>
          </a:p>
          <a:p>
            <a:endParaRPr lang="it-IT" sz="1600" dirty="0"/>
          </a:p>
        </p:txBody>
      </p:sp>
      <p:pic>
        <p:nvPicPr>
          <p:cNvPr id="4" name="Immagine 3"/>
          <p:cNvPicPr>
            <a:picLocks noChangeAspect="1"/>
          </p:cNvPicPr>
          <p:nvPr/>
        </p:nvPicPr>
        <p:blipFill>
          <a:blip r:embed="rId2"/>
          <a:stretch>
            <a:fillRect/>
          </a:stretch>
        </p:blipFill>
        <p:spPr>
          <a:xfrm>
            <a:off x="5080000" y="1782432"/>
            <a:ext cx="3911600" cy="412750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566610" y="457200"/>
            <a:ext cx="6408360" cy="838200"/>
          </a:xfrm>
        </p:spPr>
        <p:txBody>
          <a:bodyPr/>
          <a:lstStyle/>
          <a:p>
            <a:r>
              <a:rPr lang="it-IT" dirty="0" smtClean="0"/>
              <a:t>La struttura del neurone</a:t>
            </a:r>
            <a:endParaRPr lang="it-IT" dirty="0"/>
          </a:p>
        </p:txBody>
      </p:sp>
      <p:pic>
        <p:nvPicPr>
          <p:cNvPr id="4" name="Immagine 3"/>
          <p:cNvPicPr>
            <a:picLocks noChangeAspect="1"/>
          </p:cNvPicPr>
          <p:nvPr/>
        </p:nvPicPr>
        <p:blipFill>
          <a:blip r:embed="rId2"/>
          <a:stretch>
            <a:fillRect/>
          </a:stretch>
        </p:blipFill>
        <p:spPr>
          <a:xfrm>
            <a:off x="1428750" y="1718849"/>
            <a:ext cx="6286500" cy="483870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3471696" y="457200"/>
            <a:ext cx="2532211" cy="838200"/>
          </a:xfrm>
        </p:spPr>
        <p:txBody>
          <a:bodyPr/>
          <a:lstStyle/>
          <a:p>
            <a:r>
              <a:rPr lang="it-IT" dirty="0" smtClean="0"/>
              <a:t>La sinapsi</a:t>
            </a:r>
            <a:endParaRPr lang="it-IT" dirty="0"/>
          </a:p>
        </p:txBody>
      </p:sp>
      <p:sp>
        <p:nvSpPr>
          <p:cNvPr id="3" name="Segnaposto contenuto 2"/>
          <p:cNvSpPr>
            <a:spLocks noGrp="1"/>
          </p:cNvSpPr>
          <p:nvPr>
            <p:ph idx="1"/>
          </p:nvPr>
        </p:nvSpPr>
        <p:spPr>
          <a:xfrm>
            <a:off x="304800" y="1295400"/>
            <a:ext cx="4546600" cy="5207000"/>
          </a:xfrm>
        </p:spPr>
        <p:txBody>
          <a:bodyPr>
            <a:normAutofit lnSpcReduction="10000"/>
          </a:bodyPr>
          <a:lstStyle/>
          <a:p>
            <a:pPr>
              <a:buFontTx/>
              <a:buNone/>
            </a:pPr>
            <a:endParaRPr lang="it-IT" dirty="0" smtClean="0"/>
          </a:p>
          <a:p>
            <a:pPr>
              <a:buFontTx/>
              <a:buNone/>
            </a:pPr>
            <a:r>
              <a:rPr lang="it-IT" dirty="0" smtClean="0"/>
              <a:t>I neuroni comunicano attraverso la sinapsi.</a:t>
            </a:r>
          </a:p>
          <a:p>
            <a:pPr>
              <a:buFontTx/>
              <a:buNone/>
            </a:pPr>
            <a:r>
              <a:rPr lang="it-IT" dirty="0" smtClean="0"/>
              <a:t>La </a:t>
            </a:r>
            <a:r>
              <a:rPr lang="it-IT" b="1" dirty="0" smtClean="0"/>
              <a:t>sinapsi </a:t>
            </a:r>
            <a:r>
              <a:rPr lang="it-IT" dirty="0" smtClean="0"/>
              <a:t>è la giunzione tra due neuroni o tra o tra un neurone e una cellula effettrice.</a:t>
            </a:r>
          </a:p>
          <a:p>
            <a:pPr>
              <a:buNone/>
            </a:pPr>
            <a:r>
              <a:rPr lang="it-IT" smtClean="0"/>
              <a:t>Ve ne sono due tipi :la sinapsi </a:t>
            </a:r>
            <a:r>
              <a:rPr lang="it-IT" b="1" smtClean="0"/>
              <a:t>elettrica </a:t>
            </a:r>
            <a:r>
              <a:rPr lang="it-IT" smtClean="0"/>
              <a:t>e la sinapsi </a:t>
            </a:r>
            <a:r>
              <a:rPr lang="it-IT" b="1" smtClean="0"/>
              <a:t>chimica</a:t>
            </a:r>
            <a:r>
              <a:rPr lang="it-IT" smtClean="0"/>
              <a:t> </a:t>
            </a:r>
          </a:p>
          <a:p>
            <a:pPr>
              <a:buFontTx/>
              <a:buNone/>
            </a:pPr>
            <a:endParaRPr lang="it-IT" dirty="0" smtClean="0"/>
          </a:p>
          <a:p>
            <a:endParaRPr lang="it-IT" dirty="0"/>
          </a:p>
        </p:txBody>
      </p:sp>
      <p:pic>
        <p:nvPicPr>
          <p:cNvPr id="4" name="Immagine 3"/>
          <p:cNvPicPr>
            <a:picLocks noChangeAspect="1"/>
          </p:cNvPicPr>
          <p:nvPr/>
        </p:nvPicPr>
        <p:blipFill>
          <a:blip r:embed="rId2"/>
          <a:stretch>
            <a:fillRect/>
          </a:stretch>
        </p:blipFill>
        <p:spPr>
          <a:xfrm>
            <a:off x="4851400" y="1295400"/>
            <a:ext cx="4140200" cy="520700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712961" y="38100"/>
            <a:ext cx="4090918" cy="838200"/>
          </a:xfrm>
        </p:spPr>
        <p:txBody>
          <a:bodyPr/>
          <a:lstStyle/>
          <a:p>
            <a:r>
              <a:rPr lang="it-IT" dirty="0" smtClean="0"/>
              <a:t>SINAPSI ELETTRICA</a:t>
            </a:r>
            <a:endParaRPr lang="it-IT" dirty="0"/>
          </a:p>
        </p:txBody>
      </p:sp>
      <p:sp>
        <p:nvSpPr>
          <p:cNvPr id="3" name="Segnaposto contenuto 2"/>
          <p:cNvSpPr>
            <a:spLocks noGrp="1"/>
          </p:cNvSpPr>
          <p:nvPr>
            <p:ph idx="1"/>
          </p:nvPr>
        </p:nvSpPr>
        <p:spPr>
          <a:xfrm>
            <a:off x="304800" y="1096786"/>
            <a:ext cx="5130800" cy="5761214"/>
          </a:xfrm>
        </p:spPr>
        <p:txBody>
          <a:bodyPr/>
          <a:lstStyle/>
          <a:p>
            <a:endParaRPr lang="it-IT" dirty="0"/>
          </a:p>
        </p:txBody>
      </p:sp>
      <p:pic>
        <p:nvPicPr>
          <p:cNvPr id="5" name="Immagine 4"/>
          <p:cNvPicPr>
            <a:picLocks noChangeAspect="1"/>
          </p:cNvPicPr>
          <p:nvPr/>
        </p:nvPicPr>
        <p:blipFill>
          <a:blip r:embed="rId2"/>
          <a:stretch>
            <a:fillRect/>
          </a:stretch>
        </p:blipFill>
        <p:spPr>
          <a:xfrm>
            <a:off x="304800" y="1096786"/>
            <a:ext cx="5130800" cy="5761214"/>
          </a:xfrm>
          <a:prstGeom prst="rect">
            <a:avLst/>
          </a:prstGeom>
        </p:spPr>
      </p:pic>
      <p:sp>
        <p:nvSpPr>
          <p:cNvPr id="6" name="Rettangolo 5"/>
          <p:cNvSpPr/>
          <p:nvPr/>
        </p:nvSpPr>
        <p:spPr>
          <a:xfrm>
            <a:off x="5435600" y="1723519"/>
            <a:ext cx="3708400" cy="3970318"/>
          </a:xfrm>
          <a:prstGeom prst="rect">
            <a:avLst/>
          </a:prstGeom>
        </p:spPr>
        <p:txBody>
          <a:bodyPr wrap="square">
            <a:spAutoFit/>
          </a:bodyPr>
          <a:lstStyle/>
          <a:p>
            <a:r>
              <a:rPr lang="it-IT" dirty="0" err="1" smtClean="0">
                <a:solidFill>
                  <a:srgbClr val="CD0000"/>
                </a:solidFill>
                <a:latin typeface="Comic Sans MS"/>
              </a:rPr>
              <a:t>•</a:t>
            </a:r>
            <a:r>
              <a:rPr lang="it-IT" dirty="0" smtClean="0">
                <a:solidFill>
                  <a:srgbClr val="CD0000"/>
                </a:solidFill>
                <a:latin typeface="Comic Sans MS"/>
              </a:rPr>
              <a:t> </a:t>
            </a:r>
            <a:r>
              <a:rPr lang="it-IT" dirty="0" smtClean="0">
                <a:solidFill>
                  <a:srgbClr val="000000"/>
                </a:solidFill>
                <a:latin typeface="Comic Sans MS"/>
              </a:rPr>
              <a:t>Continuità citoplasmatica tra</a:t>
            </a:r>
          </a:p>
          <a:p>
            <a:r>
              <a:rPr lang="it-IT" dirty="0" smtClean="0">
                <a:solidFill>
                  <a:srgbClr val="000000"/>
                </a:solidFill>
                <a:latin typeface="Comic Sans MS"/>
              </a:rPr>
              <a:t>cellula </a:t>
            </a:r>
            <a:r>
              <a:rPr lang="it-IT" dirty="0" err="1" smtClean="0">
                <a:solidFill>
                  <a:srgbClr val="000000"/>
                </a:solidFill>
                <a:latin typeface="Comic Sans MS"/>
              </a:rPr>
              <a:t>pre-</a:t>
            </a:r>
            <a:r>
              <a:rPr lang="it-IT" dirty="0" smtClean="0">
                <a:solidFill>
                  <a:srgbClr val="000000"/>
                </a:solidFill>
                <a:latin typeface="Comic Sans MS"/>
              </a:rPr>
              <a:t> e </a:t>
            </a:r>
            <a:r>
              <a:rPr lang="it-IT" dirty="0" err="1" smtClean="0">
                <a:solidFill>
                  <a:srgbClr val="000000"/>
                </a:solidFill>
                <a:latin typeface="Comic Sans MS"/>
              </a:rPr>
              <a:t>post-sinaptica</a:t>
            </a:r>
            <a:endParaRPr lang="it-IT" dirty="0" smtClean="0">
              <a:solidFill>
                <a:srgbClr val="000000"/>
              </a:solidFill>
              <a:latin typeface="Comic Sans MS"/>
            </a:endParaRPr>
          </a:p>
          <a:p>
            <a:r>
              <a:rPr lang="it-IT" dirty="0" err="1" smtClean="0">
                <a:solidFill>
                  <a:srgbClr val="CD0000"/>
                </a:solidFill>
                <a:latin typeface="Comic Sans MS"/>
              </a:rPr>
              <a:t>•</a:t>
            </a:r>
            <a:r>
              <a:rPr lang="it-IT" dirty="0" smtClean="0">
                <a:solidFill>
                  <a:srgbClr val="CD0000"/>
                </a:solidFill>
                <a:latin typeface="Comic Sans MS"/>
              </a:rPr>
              <a:t> </a:t>
            </a:r>
            <a:r>
              <a:rPr lang="it-IT" dirty="0" smtClean="0">
                <a:solidFill>
                  <a:srgbClr val="000000"/>
                </a:solidFill>
                <a:latin typeface="Comic Sans MS"/>
              </a:rPr>
              <a:t>Componenti ultrastrutturali:</a:t>
            </a:r>
          </a:p>
          <a:p>
            <a:r>
              <a:rPr lang="it-IT" dirty="0" smtClean="0">
                <a:solidFill>
                  <a:srgbClr val="000000"/>
                </a:solidFill>
                <a:latin typeface="Comic Sans MS"/>
              </a:rPr>
              <a:t>canali delle giunzioni comunicanti</a:t>
            </a:r>
          </a:p>
          <a:p>
            <a:r>
              <a:rPr lang="it-IT" dirty="0" smtClean="0">
                <a:solidFill>
                  <a:srgbClr val="000000"/>
                </a:solidFill>
                <a:latin typeface="Comic Sans MS"/>
              </a:rPr>
              <a:t>(</a:t>
            </a:r>
            <a:r>
              <a:rPr lang="it-IT" dirty="0" err="1" smtClean="0">
                <a:solidFill>
                  <a:srgbClr val="000000"/>
                </a:solidFill>
                <a:latin typeface="Comic Sans MS"/>
              </a:rPr>
              <a:t>gap-junctions</a:t>
            </a:r>
            <a:r>
              <a:rPr lang="it-IT" dirty="0" smtClean="0">
                <a:solidFill>
                  <a:srgbClr val="000000"/>
                </a:solidFill>
                <a:latin typeface="Comic Sans MS"/>
              </a:rPr>
              <a:t>)</a:t>
            </a:r>
          </a:p>
          <a:p>
            <a:r>
              <a:rPr lang="it-IT" dirty="0" err="1" smtClean="0">
                <a:solidFill>
                  <a:srgbClr val="CD0000"/>
                </a:solidFill>
                <a:latin typeface="Comic Sans MS"/>
              </a:rPr>
              <a:t>•</a:t>
            </a:r>
            <a:r>
              <a:rPr lang="it-IT" dirty="0" smtClean="0">
                <a:solidFill>
                  <a:srgbClr val="CD0000"/>
                </a:solidFill>
                <a:latin typeface="Comic Sans MS"/>
              </a:rPr>
              <a:t> </a:t>
            </a:r>
            <a:r>
              <a:rPr lang="it-IT" dirty="0" smtClean="0">
                <a:solidFill>
                  <a:srgbClr val="000000"/>
                </a:solidFill>
                <a:latin typeface="Comic Sans MS"/>
              </a:rPr>
              <a:t>Trasmissione del segnale</a:t>
            </a:r>
          </a:p>
          <a:p>
            <a:r>
              <a:rPr lang="it-IT" dirty="0" smtClean="0">
                <a:solidFill>
                  <a:srgbClr val="000000"/>
                </a:solidFill>
                <a:latin typeface="Comic Sans MS"/>
              </a:rPr>
              <a:t>virtualmente istantanea, per</a:t>
            </a:r>
          </a:p>
          <a:p>
            <a:r>
              <a:rPr lang="it-IT" dirty="0" smtClean="0">
                <a:solidFill>
                  <a:srgbClr val="000000"/>
                </a:solidFill>
                <a:latin typeface="Comic Sans MS"/>
              </a:rPr>
              <a:t>passaggio diretto di correnti</a:t>
            </a:r>
          </a:p>
          <a:p>
            <a:r>
              <a:rPr lang="it-IT" dirty="0" smtClean="0">
                <a:solidFill>
                  <a:srgbClr val="000000"/>
                </a:solidFill>
                <a:latin typeface="Comic Sans MS"/>
              </a:rPr>
              <a:t>ioniche da elemento </a:t>
            </a:r>
            <a:r>
              <a:rPr lang="it-IT" dirty="0" err="1" smtClean="0">
                <a:solidFill>
                  <a:srgbClr val="000000"/>
                </a:solidFill>
                <a:latin typeface="Comic Sans MS"/>
              </a:rPr>
              <a:t>presinaptico</a:t>
            </a:r>
            <a:endParaRPr lang="it-IT" dirty="0" smtClean="0">
              <a:solidFill>
                <a:srgbClr val="000000"/>
              </a:solidFill>
              <a:latin typeface="Comic Sans MS"/>
            </a:endParaRPr>
          </a:p>
          <a:p>
            <a:r>
              <a:rPr lang="it-IT" dirty="0" smtClean="0">
                <a:solidFill>
                  <a:srgbClr val="000000"/>
                </a:solidFill>
                <a:latin typeface="Comic Sans MS"/>
              </a:rPr>
              <a:t> postsinaptico</a:t>
            </a:r>
          </a:p>
          <a:p>
            <a:r>
              <a:rPr lang="it-IT" dirty="0" err="1" smtClean="0">
                <a:solidFill>
                  <a:srgbClr val="CD0000"/>
                </a:solidFill>
                <a:latin typeface="Comic Sans MS"/>
              </a:rPr>
              <a:t>•</a:t>
            </a:r>
            <a:r>
              <a:rPr lang="it-IT" dirty="0" smtClean="0">
                <a:solidFill>
                  <a:srgbClr val="CD0000"/>
                </a:solidFill>
                <a:latin typeface="Comic Sans MS"/>
              </a:rPr>
              <a:t> </a:t>
            </a:r>
            <a:r>
              <a:rPr lang="it-IT" dirty="0" smtClean="0">
                <a:solidFill>
                  <a:srgbClr val="000000"/>
                </a:solidFill>
                <a:latin typeface="Comic Sans MS"/>
              </a:rPr>
              <a:t>Trasmissione sia uni- che</a:t>
            </a:r>
          </a:p>
          <a:p>
            <a:r>
              <a:rPr lang="it-IT" dirty="0" smtClean="0">
                <a:solidFill>
                  <a:srgbClr val="000000"/>
                </a:solidFill>
                <a:latin typeface="Comic Sans MS"/>
              </a:rPr>
              <a:t>bidirezionale</a:t>
            </a:r>
          </a:p>
          <a:p>
            <a:r>
              <a:rPr lang="it-IT" dirty="0" err="1" smtClean="0">
                <a:solidFill>
                  <a:srgbClr val="CD0000"/>
                </a:solidFill>
                <a:latin typeface="Comic Sans MS"/>
              </a:rPr>
              <a:t>•</a:t>
            </a:r>
            <a:r>
              <a:rPr lang="it-IT" dirty="0" smtClean="0">
                <a:solidFill>
                  <a:srgbClr val="CD0000"/>
                </a:solidFill>
                <a:latin typeface="Comic Sans MS"/>
              </a:rPr>
              <a:t> </a:t>
            </a:r>
            <a:r>
              <a:rPr lang="it-IT" dirty="0" smtClean="0">
                <a:solidFill>
                  <a:srgbClr val="000000"/>
                </a:solidFill>
                <a:latin typeface="Comic Sans MS"/>
              </a:rPr>
              <a:t>Sincronizzano le risposte di</a:t>
            </a:r>
          </a:p>
          <a:p>
            <a:r>
              <a:rPr lang="it-IT" dirty="0" smtClean="0">
                <a:solidFill>
                  <a:srgbClr val="000000"/>
                </a:solidFill>
                <a:latin typeface="Comic Sans MS"/>
              </a:rPr>
              <a:t>popolazioni neuronali</a:t>
            </a:r>
            <a:endParaRPr lang="it-IT" dirty="0"/>
          </a:p>
        </p:txBody>
      </p:sp>
    </p:spTree>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987214" y="38100"/>
            <a:ext cx="5229020" cy="838200"/>
          </a:xfrm>
        </p:spPr>
        <p:txBody>
          <a:bodyPr>
            <a:normAutofit/>
          </a:bodyPr>
          <a:lstStyle/>
          <a:p>
            <a:r>
              <a:rPr lang="it-IT" dirty="0" smtClean="0"/>
              <a:t>La sinapsi CHIMICA</a:t>
            </a:r>
            <a:endParaRPr lang="it-IT" dirty="0"/>
          </a:p>
        </p:txBody>
      </p:sp>
      <p:sp>
        <p:nvSpPr>
          <p:cNvPr id="3" name="Segnaposto contenuto 2"/>
          <p:cNvSpPr>
            <a:spLocks noGrp="1"/>
          </p:cNvSpPr>
          <p:nvPr>
            <p:ph idx="1"/>
          </p:nvPr>
        </p:nvSpPr>
        <p:spPr>
          <a:xfrm>
            <a:off x="304800" y="775172"/>
            <a:ext cx="7628935" cy="3776093"/>
          </a:xfrm>
        </p:spPr>
        <p:txBody>
          <a:bodyPr/>
          <a:lstStyle/>
          <a:p>
            <a:endParaRPr lang="it-IT" dirty="0"/>
          </a:p>
        </p:txBody>
      </p:sp>
      <p:pic>
        <p:nvPicPr>
          <p:cNvPr id="5" name="Immagine 4"/>
          <p:cNvPicPr>
            <a:picLocks noChangeAspect="1"/>
          </p:cNvPicPr>
          <p:nvPr/>
        </p:nvPicPr>
        <p:blipFill>
          <a:blip r:embed="rId2"/>
          <a:stretch>
            <a:fillRect/>
          </a:stretch>
        </p:blipFill>
        <p:spPr>
          <a:xfrm>
            <a:off x="740445" y="775172"/>
            <a:ext cx="4298779" cy="3636087"/>
          </a:xfrm>
          <a:prstGeom prst="rect">
            <a:avLst/>
          </a:prstGeom>
        </p:spPr>
      </p:pic>
      <p:pic>
        <p:nvPicPr>
          <p:cNvPr id="6" name="Immagine 5"/>
          <p:cNvPicPr>
            <a:picLocks noChangeAspect="1"/>
          </p:cNvPicPr>
          <p:nvPr/>
        </p:nvPicPr>
        <p:blipFill>
          <a:blip r:embed="rId3"/>
          <a:stretch>
            <a:fillRect/>
          </a:stretch>
        </p:blipFill>
        <p:spPr>
          <a:xfrm>
            <a:off x="5039224" y="775172"/>
            <a:ext cx="3108936" cy="3674965"/>
          </a:xfrm>
          <a:prstGeom prst="rect">
            <a:avLst/>
          </a:prstGeom>
        </p:spPr>
      </p:pic>
      <p:sp>
        <p:nvSpPr>
          <p:cNvPr id="7" name="Rettangolo 6"/>
          <p:cNvSpPr/>
          <p:nvPr/>
        </p:nvSpPr>
        <p:spPr>
          <a:xfrm>
            <a:off x="740445" y="4450137"/>
            <a:ext cx="7843360" cy="2031325"/>
          </a:xfrm>
          <a:prstGeom prst="rect">
            <a:avLst/>
          </a:prstGeom>
        </p:spPr>
        <p:txBody>
          <a:bodyPr wrap="square">
            <a:spAutoFit/>
          </a:bodyPr>
          <a:lstStyle/>
          <a:p>
            <a:pPr algn="just"/>
            <a:r>
              <a:rPr lang="it-IT" dirty="0" smtClean="0"/>
              <a:t>Elemento </a:t>
            </a:r>
            <a:r>
              <a:rPr lang="it-IT" dirty="0" err="1" smtClean="0"/>
              <a:t>pre-</a:t>
            </a:r>
            <a:r>
              <a:rPr lang="it-IT" dirty="0" smtClean="0"/>
              <a:t> e </a:t>
            </a:r>
            <a:r>
              <a:rPr lang="it-IT" dirty="0" err="1" smtClean="0"/>
              <a:t>postsinaptico</a:t>
            </a:r>
            <a:r>
              <a:rPr lang="it-IT" dirty="0" smtClean="0"/>
              <a:t> separati dal vallo </a:t>
            </a:r>
            <a:r>
              <a:rPr lang="it-IT" dirty="0" err="1" smtClean="0"/>
              <a:t>sinaptico</a:t>
            </a:r>
            <a:r>
              <a:rPr lang="it-IT" dirty="0" smtClean="0"/>
              <a:t> (20-40 </a:t>
            </a:r>
            <a:r>
              <a:rPr lang="it-IT" dirty="0" err="1" smtClean="0"/>
              <a:t>nm</a:t>
            </a:r>
            <a:r>
              <a:rPr lang="it-IT" dirty="0" smtClean="0"/>
              <a:t>).</a:t>
            </a:r>
          </a:p>
          <a:p>
            <a:pPr algn="just"/>
            <a:r>
              <a:rPr lang="it-IT" dirty="0" smtClean="0"/>
              <a:t>Depolarizzazione </a:t>
            </a:r>
            <a:r>
              <a:rPr lang="it-IT" dirty="0" err="1" smtClean="0"/>
              <a:t>presinaptico</a:t>
            </a:r>
            <a:r>
              <a:rPr lang="it-IT" dirty="0" smtClean="0"/>
              <a:t> ,liberazione </a:t>
            </a:r>
            <a:r>
              <a:rPr lang="it-IT" b="1" dirty="0" smtClean="0"/>
              <a:t>neurotrasmettitore,</a:t>
            </a:r>
          </a:p>
          <a:p>
            <a:pPr algn="just"/>
            <a:r>
              <a:rPr lang="it-IT" dirty="0" smtClean="0"/>
              <a:t>interazione con </a:t>
            </a:r>
            <a:r>
              <a:rPr lang="it-IT" b="1" dirty="0" smtClean="0"/>
              <a:t>recettori specifici della membrana </a:t>
            </a:r>
            <a:r>
              <a:rPr lang="it-IT" b="1" dirty="0" err="1" smtClean="0"/>
              <a:t>postsinaptica</a:t>
            </a:r>
            <a:r>
              <a:rPr lang="it-IT" b="1" dirty="0" smtClean="0"/>
              <a:t>,</a:t>
            </a:r>
          </a:p>
          <a:p>
            <a:pPr algn="just"/>
            <a:r>
              <a:rPr lang="it-IT" dirty="0" smtClean="0"/>
              <a:t>modificazione del potenziale di membrana.</a:t>
            </a:r>
          </a:p>
          <a:p>
            <a:pPr algn="just"/>
            <a:r>
              <a:rPr lang="it-IT" dirty="0" smtClean="0"/>
              <a:t>Le sinapsi chimiche sono caratterizzate da un ritardo della risposta</a:t>
            </a:r>
          </a:p>
          <a:p>
            <a:pPr algn="just"/>
            <a:r>
              <a:rPr lang="it-IT" dirty="0" smtClean="0"/>
              <a:t>(da 0.3 ms a qualche ms).</a:t>
            </a:r>
          </a:p>
          <a:p>
            <a:pPr algn="just"/>
            <a:r>
              <a:rPr lang="it-IT" dirty="0" smtClean="0"/>
              <a:t>Sono unidirezionali e permettono l’amplificazione del segnale.</a:t>
            </a:r>
            <a:endParaRPr lang="it-IT" dirty="0"/>
          </a:p>
        </p:txBody>
      </p:sp>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825999" y="112668"/>
            <a:ext cx="3829431" cy="689064"/>
          </a:xfrm>
        </p:spPr>
        <p:txBody>
          <a:bodyPr>
            <a:normAutofit/>
          </a:bodyPr>
          <a:lstStyle/>
          <a:p>
            <a:r>
              <a:rPr lang="it-IT" sz="2800" b="1" dirty="0" smtClean="0"/>
              <a:t>AUTO e ETEROCETTORI</a:t>
            </a:r>
            <a:endParaRPr lang="it-IT" sz="2800" dirty="0"/>
          </a:p>
        </p:txBody>
      </p:sp>
      <p:pic>
        <p:nvPicPr>
          <p:cNvPr id="4" name="Immagine 3"/>
          <p:cNvPicPr>
            <a:picLocks noChangeAspect="1"/>
          </p:cNvPicPr>
          <p:nvPr/>
        </p:nvPicPr>
        <p:blipFill>
          <a:blip r:embed="rId2"/>
          <a:stretch>
            <a:fillRect/>
          </a:stretch>
        </p:blipFill>
        <p:spPr>
          <a:xfrm>
            <a:off x="2309311" y="927895"/>
            <a:ext cx="4477727" cy="3992455"/>
          </a:xfrm>
          <a:prstGeom prst="rect">
            <a:avLst/>
          </a:prstGeom>
        </p:spPr>
      </p:pic>
      <p:sp>
        <p:nvSpPr>
          <p:cNvPr id="5" name="CasellaDiTesto 4"/>
          <p:cNvSpPr txBox="1"/>
          <p:nvPr/>
        </p:nvSpPr>
        <p:spPr>
          <a:xfrm>
            <a:off x="304800" y="4920350"/>
            <a:ext cx="8645720" cy="1323439"/>
          </a:xfrm>
          <a:prstGeom prst="rect">
            <a:avLst/>
          </a:prstGeom>
          <a:noFill/>
        </p:spPr>
        <p:txBody>
          <a:bodyPr wrap="square" rtlCol="0">
            <a:spAutoFit/>
          </a:bodyPr>
          <a:lstStyle/>
          <a:p>
            <a:r>
              <a:rPr lang="it-IT" sz="2000" b="1" dirty="0" err="1" smtClean="0"/>
              <a:t>Autocettori</a:t>
            </a:r>
            <a:r>
              <a:rPr lang="it-IT" sz="2000" b="1" dirty="0" smtClean="0"/>
              <a:t> </a:t>
            </a:r>
            <a:r>
              <a:rPr lang="it-IT" sz="2000" b="1" dirty="0" err="1" smtClean="0"/>
              <a:t>presinaptici</a:t>
            </a:r>
            <a:r>
              <a:rPr lang="it-IT" sz="2000" dirty="0" smtClean="0"/>
              <a:t>: recettori che rispondono allo stesso NT e svolgono un ruolo di feedback negativo. La loro stimolazione provoca </a:t>
            </a:r>
            <a:r>
              <a:rPr lang="it-IT" sz="2000" dirty="0" err="1" smtClean="0"/>
              <a:t>diminuizione</a:t>
            </a:r>
            <a:r>
              <a:rPr lang="it-IT" sz="2000" dirty="0" smtClean="0"/>
              <a:t> del rilascio di NT mentre il loro blocco un aumento. Se tali recettori sono posti su una terminazione a diverso NT si chiamano </a:t>
            </a:r>
            <a:r>
              <a:rPr lang="it-IT" sz="2000" dirty="0" err="1" smtClean="0"/>
              <a:t>eterocettori</a:t>
            </a:r>
            <a:endParaRPr lang="it-IT" sz="2000" dirty="0"/>
          </a:p>
        </p:txBody>
      </p:sp>
    </p:spTree>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679972" y="156684"/>
            <a:ext cx="3761033" cy="838200"/>
          </a:xfrm>
        </p:spPr>
        <p:txBody>
          <a:bodyPr/>
          <a:lstStyle/>
          <a:p>
            <a:r>
              <a:rPr lang="it-IT" dirty="0" smtClean="0"/>
              <a:t>Sinapsi chimica</a:t>
            </a:r>
            <a:endParaRPr lang="it-IT" dirty="0"/>
          </a:p>
        </p:txBody>
      </p:sp>
      <p:sp>
        <p:nvSpPr>
          <p:cNvPr id="3" name="Segnaposto contenuto 2"/>
          <p:cNvSpPr>
            <a:spLocks noGrp="1"/>
          </p:cNvSpPr>
          <p:nvPr>
            <p:ph idx="1"/>
          </p:nvPr>
        </p:nvSpPr>
        <p:spPr>
          <a:xfrm>
            <a:off x="4591974" y="849390"/>
            <a:ext cx="4399626" cy="5904498"/>
          </a:xfrm>
        </p:spPr>
        <p:txBody>
          <a:bodyPr/>
          <a:lstStyle/>
          <a:p>
            <a:endParaRPr lang="it-IT" dirty="0"/>
          </a:p>
        </p:txBody>
      </p:sp>
      <p:pic>
        <p:nvPicPr>
          <p:cNvPr id="4" name="Immagine 3"/>
          <p:cNvPicPr>
            <a:picLocks noChangeAspect="1"/>
          </p:cNvPicPr>
          <p:nvPr/>
        </p:nvPicPr>
        <p:blipFill>
          <a:blip r:embed="rId2"/>
          <a:stretch>
            <a:fillRect/>
          </a:stretch>
        </p:blipFill>
        <p:spPr>
          <a:xfrm>
            <a:off x="4591974" y="1107849"/>
            <a:ext cx="4020079" cy="5516181"/>
          </a:xfrm>
          <a:prstGeom prst="rect">
            <a:avLst/>
          </a:prstGeom>
        </p:spPr>
      </p:pic>
      <p:sp>
        <p:nvSpPr>
          <p:cNvPr id="5" name="CasellaDiTesto 4"/>
          <p:cNvSpPr txBox="1"/>
          <p:nvPr/>
        </p:nvSpPr>
        <p:spPr>
          <a:xfrm>
            <a:off x="765688" y="1261627"/>
            <a:ext cx="3444836" cy="5078314"/>
          </a:xfrm>
          <a:prstGeom prst="rect">
            <a:avLst/>
          </a:prstGeom>
          <a:noFill/>
        </p:spPr>
        <p:txBody>
          <a:bodyPr wrap="square" rtlCol="0">
            <a:spAutoFit/>
          </a:bodyPr>
          <a:lstStyle/>
          <a:p>
            <a:endParaRPr lang="it-IT" dirty="0" smtClean="0"/>
          </a:p>
          <a:p>
            <a:endParaRPr lang="it-IT" dirty="0" smtClean="0"/>
          </a:p>
          <a:p>
            <a:r>
              <a:rPr lang="it-IT" dirty="0" smtClean="0"/>
              <a:t>Trasmissione </a:t>
            </a:r>
            <a:r>
              <a:rPr lang="it-IT" dirty="0" err="1" smtClean="0"/>
              <a:t>sinaptica</a:t>
            </a:r>
            <a:r>
              <a:rPr lang="it-IT" dirty="0" smtClean="0"/>
              <a:t> chimica</a:t>
            </a:r>
          </a:p>
          <a:p>
            <a:r>
              <a:rPr lang="it-IT" dirty="0" smtClean="0"/>
              <a:t>mediata da due differenti tipi di</a:t>
            </a:r>
          </a:p>
          <a:p>
            <a:r>
              <a:rPr lang="it-IT" dirty="0" smtClean="0"/>
              <a:t>recettori </a:t>
            </a:r>
            <a:r>
              <a:rPr lang="it-IT" dirty="0" err="1" smtClean="0"/>
              <a:t>postsinaptici</a:t>
            </a:r>
            <a:r>
              <a:rPr lang="it-IT" dirty="0" smtClean="0"/>
              <a:t>:</a:t>
            </a:r>
          </a:p>
          <a:p>
            <a:r>
              <a:rPr lang="it-IT" dirty="0" smtClean="0"/>
              <a:t> </a:t>
            </a:r>
            <a:r>
              <a:rPr lang="it-IT" b="1" dirty="0" smtClean="0"/>
              <a:t>Recettori ionotropici, associati</a:t>
            </a:r>
          </a:p>
          <a:p>
            <a:r>
              <a:rPr lang="it-IT" dirty="0" smtClean="0"/>
              <a:t>a canali ionici. Responsabili di</a:t>
            </a:r>
          </a:p>
          <a:p>
            <a:r>
              <a:rPr lang="it-IT" dirty="0" smtClean="0"/>
              <a:t>risposte rapide.</a:t>
            </a:r>
          </a:p>
          <a:p>
            <a:r>
              <a:rPr lang="it-IT" dirty="0" smtClean="0"/>
              <a:t> </a:t>
            </a:r>
            <a:r>
              <a:rPr lang="it-IT" b="1" dirty="0" smtClean="0"/>
              <a:t>Recettori metabotropici,</a:t>
            </a:r>
          </a:p>
          <a:p>
            <a:r>
              <a:rPr lang="it-IT" dirty="0" smtClean="0"/>
              <a:t>accoppiati indirettamente a</a:t>
            </a:r>
          </a:p>
          <a:p>
            <a:r>
              <a:rPr lang="it-IT" dirty="0" smtClean="0"/>
              <a:t>canali ionici per mezzo di secondi</a:t>
            </a:r>
          </a:p>
          <a:p>
            <a:r>
              <a:rPr lang="it-IT" dirty="0" smtClean="0"/>
              <a:t>messaggeri. Responsabili di</a:t>
            </a:r>
          </a:p>
          <a:p>
            <a:r>
              <a:rPr lang="it-IT" dirty="0" smtClean="0"/>
              <a:t>risposte lente.</a:t>
            </a:r>
          </a:p>
          <a:p>
            <a:r>
              <a:rPr lang="it-IT" dirty="0" smtClean="0"/>
              <a:t> L’effetto postsinaptico </a:t>
            </a:r>
            <a:r>
              <a:rPr lang="it-IT" smtClean="0"/>
              <a:t>(depo o</a:t>
            </a:r>
            <a:endParaRPr lang="it-IT" dirty="0" smtClean="0"/>
          </a:p>
          <a:p>
            <a:r>
              <a:rPr lang="it-IT" dirty="0" err="1" smtClean="0"/>
              <a:t>iperpolarizzazione</a:t>
            </a:r>
            <a:r>
              <a:rPr lang="it-IT" dirty="0" smtClean="0"/>
              <a:t>) non dipende</a:t>
            </a:r>
          </a:p>
          <a:p>
            <a:r>
              <a:rPr lang="it-IT" dirty="0" smtClean="0"/>
              <a:t>dal neurotrasmettitore, ma dal</a:t>
            </a:r>
          </a:p>
          <a:p>
            <a:r>
              <a:rPr lang="it-IT" dirty="0" smtClean="0"/>
              <a:t>tipo di recettore con cui il</a:t>
            </a:r>
          </a:p>
          <a:p>
            <a:r>
              <a:rPr lang="it-IT" dirty="0" smtClean="0"/>
              <a:t>neurotrasmettitore interagisce.</a:t>
            </a:r>
            <a:endParaRPr lang="it-IT" dirty="0"/>
          </a:p>
        </p:txBody>
      </p:sp>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943976" y="285903"/>
            <a:ext cx="7424182" cy="672997"/>
          </a:xfrm>
        </p:spPr>
        <p:txBody>
          <a:bodyPr/>
          <a:lstStyle/>
          <a:p>
            <a:r>
              <a:rPr lang="it-IT" dirty="0" smtClean="0"/>
              <a:t>Risposte </a:t>
            </a:r>
            <a:r>
              <a:rPr lang="it-IT" dirty="0" err="1" smtClean="0"/>
              <a:t>eccitatorie</a:t>
            </a:r>
            <a:r>
              <a:rPr lang="it-IT" dirty="0" smtClean="0"/>
              <a:t> e inibitorie</a:t>
            </a:r>
            <a:endParaRPr lang="it-IT" dirty="0"/>
          </a:p>
        </p:txBody>
      </p:sp>
      <p:pic>
        <p:nvPicPr>
          <p:cNvPr id="4" name="Immagine 3"/>
          <p:cNvPicPr>
            <a:picLocks noChangeAspect="1"/>
          </p:cNvPicPr>
          <p:nvPr/>
        </p:nvPicPr>
        <p:blipFill>
          <a:blip r:embed="rId2"/>
          <a:stretch>
            <a:fillRect/>
          </a:stretch>
        </p:blipFill>
        <p:spPr>
          <a:xfrm>
            <a:off x="1730332" y="958900"/>
            <a:ext cx="5779985" cy="4188555"/>
          </a:xfrm>
          <a:prstGeom prst="rect">
            <a:avLst/>
          </a:prstGeom>
        </p:spPr>
      </p:pic>
      <p:sp>
        <p:nvSpPr>
          <p:cNvPr id="6" name="CasellaDiTesto 5"/>
          <p:cNvSpPr txBox="1"/>
          <p:nvPr/>
        </p:nvSpPr>
        <p:spPr>
          <a:xfrm>
            <a:off x="1589530" y="5147455"/>
            <a:ext cx="5920787" cy="1477328"/>
          </a:xfrm>
          <a:prstGeom prst="rect">
            <a:avLst/>
          </a:prstGeom>
          <a:noFill/>
        </p:spPr>
        <p:txBody>
          <a:bodyPr wrap="square" rtlCol="0">
            <a:spAutoFit/>
          </a:bodyPr>
          <a:lstStyle/>
          <a:p>
            <a:pPr algn="just"/>
            <a:r>
              <a:rPr lang="it-IT" b="1" dirty="0" smtClean="0"/>
              <a:t>Depolarizzazione dà in genere una risposta </a:t>
            </a:r>
            <a:r>
              <a:rPr lang="it-IT" b="1" dirty="0" err="1" smtClean="0"/>
              <a:t>stimolatoria</a:t>
            </a:r>
            <a:r>
              <a:rPr lang="it-IT" b="1" dirty="0" smtClean="0"/>
              <a:t>, anche se una </a:t>
            </a:r>
            <a:r>
              <a:rPr lang="it-IT" b="1" dirty="0" smtClean="0"/>
              <a:t>parziale depolarizzazione </a:t>
            </a:r>
            <a:r>
              <a:rPr lang="it-IT" b="1" dirty="0" smtClean="0"/>
              <a:t>a livello presinaptico genera un effetto opposto a causa della riduzione del rapporto </a:t>
            </a:r>
            <a:r>
              <a:rPr lang="it-IT" b="1" dirty="0" err="1" smtClean="0"/>
              <a:t>elettrosecretorio</a:t>
            </a:r>
            <a:r>
              <a:rPr lang="it-IT" b="1" dirty="0" smtClean="0"/>
              <a:t>.</a:t>
            </a:r>
          </a:p>
          <a:p>
            <a:pPr algn="just"/>
            <a:r>
              <a:rPr lang="it-IT" b="1" dirty="0" err="1" smtClean="0"/>
              <a:t>Iperpolarizzazione</a:t>
            </a:r>
            <a:r>
              <a:rPr lang="it-IT" b="1" dirty="0" smtClean="0"/>
              <a:t> dà una risposta inibitoria</a:t>
            </a:r>
            <a:endParaRPr lang="it-IT" b="1" dirty="0"/>
          </a:p>
        </p:txBody>
      </p:sp>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19668" y="197589"/>
            <a:ext cx="7348490" cy="731873"/>
          </a:xfrm>
        </p:spPr>
        <p:txBody>
          <a:bodyPr>
            <a:normAutofit fontScale="90000"/>
          </a:bodyPr>
          <a:lstStyle/>
          <a:p>
            <a:r>
              <a:rPr lang="it-IT" dirty="0" smtClean="0"/>
              <a:t>RISPOSTE </a:t>
            </a:r>
            <a:r>
              <a:rPr lang="it-IT" dirty="0" err="1" smtClean="0"/>
              <a:t>ECcITATORIE</a:t>
            </a:r>
            <a:r>
              <a:rPr lang="it-IT" dirty="0" smtClean="0"/>
              <a:t> E INIBITORIE</a:t>
            </a:r>
            <a:endParaRPr lang="it-IT" dirty="0"/>
          </a:p>
        </p:txBody>
      </p:sp>
      <p:sp>
        <p:nvSpPr>
          <p:cNvPr id="3" name="Segnaposto contenuto 2"/>
          <p:cNvSpPr>
            <a:spLocks noGrp="1"/>
          </p:cNvSpPr>
          <p:nvPr>
            <p:ph idx="1"/>
          </p:nvPr>
        </p:nvSpPr>
        <p:spPr/>
        <p:txBody>
          <a:bodyPr>
            <a:normAutofit lnSpcReduction="10000"/>
          </a:bodyPr>
          <a:lstStyle/>
          <a:p>
            <a:r>
              <a:rPr lang="it-IT" dirty="0" smtClean="0"/>
              <a:t>Non sempre una segnale di tipo </a:t>
            </a:r>
            <a:r>
              <a:rPr lang="it-IT" dirty="0" err="1" smtClean="0"/>
              <a:t>eccitatorio</a:t>
            </a:r>
            <a:r>
              <a:rPr lang="it-IT" dirty="0" smtClean="0"/>
              <a:t> dà come esito una stimolazione, infatti la stimolazione di un sistema inibitorio dà come risposta finale una depressione. Analogamente una inibizione di un sistema inibitorio dà come risultato una eccitazione.</a:t>
            </a:r>
          </a:p>
          <a:p>
            <a:r>
              <a:rPr lang="it-IT" b="1" dirty="0" smtClean="0"/>
              <a:t>Risultato: </a:t>
            </a:r>
            <a:r>
              <a:rPr lang="it-IT" dirty="0" smtClean="0"/>
              <a:t>Il SNC è un sistema assai complesso non solo da un punto di vista fisiologico ma soprattutto terapeutico.</a:t>
            </a:r>
            <a:endParaRPr lang="it-IT" dirty="0"/>
          </a:p>
        </p:txBody>
      </p:sp>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113018" y="159627"/>
            <a:ext cx="7158848" cy="838200"/>
          </a:xfrm>
        </p:spPr>
        <p:txBody>
          <a:bodyPr/>
          <a:lstStyle/>
          <a:p>
            <a:r>
              <a:rPr lang="it-IT" dirty="0" smtClean="0"/>
              <a:t>Principali neurotrasmettitori</a:t>
            </a:r>
            <a:endParaRPr lang="it-IT" dirty="0"/>
          </a:p>
        </p:txBody>
      </p:sp>
      <p:pic>
        <p:nvPicPr>
          <p:cNvPr id="5" name="Immagine 4"/>
          <p:cNvPicPr>
            <a:picLocks noChangeAspect="1"/>
          </p:cNvPicPr>
          <p:nvPr/>
        </p:nvPicPr>
        <p:blipFill>
          <a:blip r:embed="rId2"/>
          <a:stretch>
            <a:fillRect/>
          </a:stretch>
        </p:blipFill>
        <p:spPr>
          <a:xfrm>
            <a:off x="1884769" y="1198196"/>
            <a:ext cx="5125288" cy="5390675"/>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919139" y="156684"/>
            <a:ext cx="3224970" cy="838200"/>
          </a:xfrm>
        </p:spPr>
        <p:txBody>
          <a:bodyPr/>
          <a:lstStyle/>
          <a:p>
            <a:r>
              <a:rPr lang="it-IT" dirty="0" err="1" smtClean="0"/>
              <a:t>Neuropeptidi</a:t>
            </a:r>
            <a:endParaRPr lang="it-IT" dirty="0"/>
          </a:p>
        </p:txBody>
      </p:sp>
      <p:sp>
        <p:nvSpPr>
          <p:cNvPr id="5" name="CasellaDiTesto 4"/>
          <p:cNvSpPr txBox="1"/>
          <p:nvPr/>
        </p:nvSpPr>
        <p:spPr>
          <a:xfrm>
            <a:off x="511322" y="1105032"/>
            <a:ext cx="3067191" cy="1354217"/>
          </a:xfrm>
          <a:prstGeom prst="rect">
            <a:avLst/>
          </a:prstGeom>
          <a:noFill/>
        </p:spPr>
        <p:txBody>
          <a:bodyPr wrap="none" rtlCol="0">
            <a:spAutoFit/>
          </a:bodyPr>
          <a:lstStyle/>
          <a:p>
            <a:r>
              <a:rPr lang="it-IT" sz="1200" dirty="0" smtClean="0">
                <a:solidFill>
                  <a:srgbClr val="000090"/>
                </a:solidFill>
                <a:latin typeface="Arial Black"/>
              </a:rPr>
              <a:t>Peptidi ipofisari</a:t>
            </a:r>
          </a:p>
          <a:p>
            <a:r>
              <a:rPr lang="it-IT" sz="1000" dirty="0" smtClean="0">
                <a:solidFill>
                  <a:srgbClr val="008000"/>
                </a:solidFill>
                <a:latin typeface="Arial Black"/>
              </a:rPr>
              <a:t>Corticotropina (ACTH)</a:t>
            </a:r>
          </a:p>
          <a:p>
            <a:r>
              <a:rPr lang="it-IT" sz="1000" dirty="0" smtClean="0">
                <a:solidFill>
                  <a:srgbClr val="008000"/>
                </a:solidFill>
                <a:latin typeface="Arial Black"/>
              </a:rPr>
              <a:t>Ormone della crescita (GH)</a:t>
            </a:r>
          </a:p>
          <a:p>
            <a:r>
              <a:rPr lang="it-IT" sz="1000" dirty="0" err="1" smtClean="0">
                <a:solidFill>
                  <a:srgbClr val="008000"/>
                </a:solidFill>
                <a:latin typeface="Symbol"/>
              </a:rPr>
              <a:t>b</a:t>
            </a:r>
            <a:r>
              <a:rPr lang="it-IT" sz="1000" dirty="0" err="1" smtClean="0">
                <a:solidFill>
                  <a:srgbClr val="008000"/>
                </a:solidFill>
                <a:latin typeface="Arial Black"/>
              </a:rPr>
              <a:t>-Lipotropina</a:t>
            </a:r>
            <a:endParaRPr lang="it-IT" sz="1000" dirty="0" smtClean="0">
              <a:solidFill>
                <a:srgbClr val="008000"/>
              </a:solidFill>
              <a:latin typeface="Arial Black"/>
            </a:endParaRPr>
          </a:p>
          <a:p>
            <a:r>
              <a:rPr lang="it-IT" sz="1000" dirty="0" smtClean="0">
                <a:solidFill>
                  <a:srgbClr val="008000"/>
                </a:solidFill>
                <a:latin typeface="Arial Black"/>
              </a:rPr>
              <a:t>Ormone </a:t>
            </a:r>
            <a:r>
              <a:rPr lang="it-IT" sz="1000" dirty="0" err="1" smtClean="0">
                <a:solidFill>
                  <a:srgbClr val="008000"/>
                </a:solidFill>
                <a:latin typeface="Symbol"/>
              </a:rPr>
              <a:t>a</a:t>
            </a:r>
            <a:r>
              <a:rPr lang="it-IT" sz="1000" dirty="0" err="1" smtClean="0">
                <a:solidFill>
                  <a:srgbClr val="008000"/>
                </a:solidFill>
                <a:latin typeface="Arial Black"/>
              </a:rPr>
              <a:t>-melanocita</a:t>
            </a:r>
            <a:r>
              <a:rPr lang="it-IT" sz="1000" dirty="0" smtClean="0">
                <a:solidFill>
                  <a:srgbClr val="008000"/>
                </a:solidFill>
                <a:latin typeface="Arial Black"/>
              </a:rPr>
              <a:t> stimolante (</a:t>
            </a:r>
            <a:r>
              <a:rPr lang="it-IT" sz="1000" dirty="0" err="1" smtClean="0">
                <a:solidFill>
                  <a:srgbClr val="008000"/>
                </a:solidFill>
                <a:latin typeface="Symbol"/>
              </a:rPr>
              <a:t>a</a:t>
            </a:r>
            <a:r>
              <a:rPr lang="it-IT" sz="1000" dirty="0" err="1" smtClean="0">
                <a:solidFill>
                  <a:srgbClr val="008000"/>
                </a:solidFill>
                <a:latin typeface="Arial Black"/>
              </a:rPr>
              <a:t>-MSH</a:t>
            </a:r>
            <a:r>
              <a:rPr lang="it-IT" sz="1000" dirty="0" smtClean="0">
                <a:solidFill>
                  <a:srgbClr val="008000"/>
                </a:solidFill>
                <a:latin typeface="Arial Black"/>
              </a:rPr>
              <a:t>)</a:t>
            </a:r>
          </a:p>
          <a:p>
            <a:r>
              <a:rPr lang="it-IT" sz="1000" dirty="0" err="1" smtClean="0">
                <a:solidFill>
                  <a:srgbClr val="008000"/>
                </a:solidFill>
                <a:latin typeface="Arial Black"/>
              </a:rPr>
              <a:t>Ossitocina</a:t>
            </a:r>
            <a:endParaRPr lang="it-IT" sz="1000" dirty="0" smtClean="0">
              <a:solidFill>
                <a:srgbClr val="008000"/>
              </a:solidFill>
              <a:latin typeface="Arial Black"/>
            </a:endParaRPr>
          </a:p>
          <a:p>
            <a:r>
              <a:rPr lang="it-IT" sz="1000" dirty="0" smtClean="0">
                <a:solidFill>
                  <a:srgbClr val="008000"/>
                </a:solidFill>
                <a:latin typeface="Arial Black"/>
              </a:rPr>
              <a:t>Ormone stimolante della tiroide (TSH)</a:t>
            </a:r>
          </a:p>
          <a:p>
            <a:r>
              <a:rPr lang="it-IT" sz="1000" dirty="0" smtClean="0">
                <a:solidFill>
                  <a:srgbClr val="008000"/>
                </a:solidFill>
                <a:latin typeface="Arial Black"/>
              </a:rPr>
              <a:t>Vasopressina</a:t>
            </a:r>
            <a:endParaRPr lang="it-IT" sz="1000" dirty="0">
              <a:solidFill>
                <a:srgbClr val="008000"/>
              </a:solidFill>
              <a:latin typeface="Arial Black"/>
            </a:endParaRPr>
          </a:p>
        </p:txBody>
      </p:sp>
      <p:sp>
        <p:nvSpPr>
          <p:cNvPr id="7" name="CasellaDiTesto 6"/>
          <p:cNvSpPr txBox="1"/>
          <p:nvPr/>
        </p:nvSpPr>
        <p:spPr>
          <a:xfrm>
            <a:off x="511322" y="2459249"/>
            <a:ext cx="2005076" cy="1046440"/>
          </a:xfrm>
          <a:prstGeom prst="rect">
            <a:avLst/>
          </a:prstGeom>
          <a:noFill/>
        </p:spPr>
        <p:txBody>
          <a:bodyPr wrap="none" rtlCol="0">
            <a:spAutoFit/>
          </a:bodyPr>
          <a:lstStyle/>
          <a:p>
            <a:r>
              <a:rPr lang="it-IT" sz="1200" dirty="0" smtClean="0">
                <a:solidFill>
                  <a:srgbClr val="000090"/>
                </a:solidFill>
                <a:latin typeface="Arial Black"/>
              </a:rPr>
              <a:t>Ormoni circolante</a:t>
            </a:r>
          </a:p>
          <a:p>
            <a:r>
              <a:rPr lang="it-IT" sz="1000" dirty="0" err="1" smtClean="0">
                <a:solidFill>
                  <a:srgbClr val="008000"/>
                </a:solidFill>
                <a:latin typeface="Arial Black"/>
              </a:rPr>
              <a:t>Angiotensina</a:t>
            </a:r>
            <a:endParaRPr lang="it-IT" sz="1000" dirty="0" smtClean="0">
              <a:solidFill>
                <a:srgbClr val="008000"/>
              </a:solidFill>
              <a:latin typeface="Arial Black"/>
            </a:endParaRPr>
          </a:p>
          <a:p>
            <a:r>
              <a:rPr lang="it-IT" sz="1000" dirty="0" smtClean="0">
                <a:solidFill>
                  <a:srgbClr val="008000"/>
                </a:solidFill>
                <a:latin typeface="Arial Black"/>
              </a:rPr>
              <a:t>Calcitonina</a:t>
            </a:r>
          </a:p>
          <a:p>
            <a:r>
              <a:rPr lang="it-IT" sz="1000" dirty="0" err="1" smtClean="0">
                <a:solidFill>
                  <a:srgbClr val="008000"/>
                </a:solidFill>
                <a:latin typeface="Arial Black"/>
              </a:rPr>
              <a:t>Glucagone</a:t>
            </a:r>
            <a:endParaRPr lang="it-IT" sz="1000" dirty="0" smtClean="0">
              <a:solidFill>
                <a:srgbClr val="008000"/>
              </a:solidFill>
              <a:latin typeface="Arial Black"/>
            </a:endParaRPr>
          </a:p>
          <a:p>
            <a:r>
              <a:rPr lang="it-IT" sz="1000" dirty="0" smtClean="0">
                <a:solidFill>
                  <a:srgbClr val="008000"/>
                </a:solidFill>
                <a:latin typeface="Arial Black"/>
              </a:rPr>
              <a:t>Peptide inibitorio gastrico</a:t>
            </a:r>
          </a:p>
          <a:p>
            <a:r>
              <a:rPr lang="it-IT" sz="1000" dirty="0" smtClean="0">
                <a:solidFill>
                  <a:srgbClr val="008000"/>
                </a:solidFill>
                <a:latin typeface="Arial Black"/>
              </a:rPr>
              <a:t>Insulina</a:t>
            </a:r>
            <a:endParaRPr lang="it-IT" sz="1000" dirty="0">
              <a:solidFill>
                <a:srgbClr val="008000"/>
              </a:solidFill>
              <a:latin typeface="Arial Black"/>
            </a:endParaRPr>
          </a:p>
        </p:txBody>
      </p:sp>
      <p:sp>
        <p:nvSpPr>
          <p:cNvPr id="6" name="CasellaDiTesto 5"/>
          <p:cNvSpPr txBox="1"/>
          <p:nvPr/>
        </p:nvSpPr>
        <p:spPr>
          <a:xfrm>
            <a:off x="511322" y="3505689"/>
            <a:ext cx="3172663" cy="2739211"/>
          </a:xfrm>
          <a:prstGeom prst="rect">
            <a:avLst/>
          </a:prstGeom>
          <a:noFill/>
        </p:spPr>
        <p:txBody>
          <a:bodyPr wrap="none" rtlCol="0">
            <a:spAutoFit/>
          </a:bodyPr>
          <a:lstStyle/>
          <a:p>
            <a:r>
              <a:rPr lang="it-IT" sz="1200" dirty="0" smtClean="0">
                <a:solidFill>
                  <a:srgbClr val="000090"/>
                </a:solidFill>
                <a:latin typeface="Arial Black"/>
              </a:rPr>
              <a:t>Ormoni del canale alimentare</a:t>
            </a:r>
          </a:p>
          <a:p>
            <a:r>
              <a:rPr lang="it-IT" sz="1000" dirty="0" smtClean="0">
                <a:solidFill>
                  <a:srgbClr val="008000"/>
                </a:solidFill>
                <a:latin typeface="Arial Black"/>
              </a:rPr>
              <a:t>Polipeptide pancreatico aviario</a:t>
            </a:r>
          </a:p>
          <a:p>
            <a:r>
              <a:rPr lang="it-IT" sz="1000" dirty="0" err="1" smtClean="0">
                <a:solidFill>
                  <a:srgbClr val="008000"/>
                </a:solidFill>
                <a:latin typeface="Arial Black"/>
              </a:rPr>
              <a:t>Bombesina</a:t>
            </a:r>
            <a:endParaRPr lang="it-IT" sz="1000" dirty="0" smtClean="0">
              <a:solidFill>
                <a:srgbClr val="008000"/>
              </a:solidFill>
              <a:latin typeface="Arial Black"/>
            </a:endParaRPr>
          </a:p>
          <a:p>
            <a:r>
              <a:rPr lang="it-IT" sz="1000" dirty="0" smtClean="0">
                <a:solidFill>
                  <a:srgbClr val="008000"/>
                </a:solidFill>
                <a:latin typeface="Arial Black"/>
              </a:rPr>
              <a:t>Peptide correlato al gene della calcitonina</a:t>
            </a:r>
          </a:p>
          <a:p>
            <a:r>
              <a:rPr lang="it-IT" sz="1000" dirty="0" err="1" smtClean="0">
                <a:solidFill>
                  <a:srgbClr val="008000"/>
                </a:solidFill>
                <a:latin typeface="Arial Black"/>
              </a:rPr>
              <a:t>Colecistochinina</a:t>
            </a:r>
            <a:r>
              <a:rPr lang="it-IT" sz="1000" dirty="0" smtClean="0">
                <a:solidFill>
                  <a:srgbClr val="008000"/>
                </a:solidFill>
                <a:latin typeface="Arial Black"/>
              </a:rPr>
              <a:t> (CCK)</a:t>
            </a:r>
          </a:p>
          <a:p>
            <a:r>
              <a:rPr lang="it-IT" sz="1000" dirty="0" smtClean="0">
                <a:solidFill>
                  <a:srgbClr val="008000"/>
                </a:solidFill>
                <a:latin typeface="Arial Black"/>
              </a:rPr>
              <a:t>Gastrina</a:t>
            </a:r>
          </a:p>
          <a:p>
            <a:r>
              <a:rPr lang="it-IT" sz="1000" dirty="0" err="1" smtClean="0">
                <a:solidFill>
                  <a:srgbClr val="008000"/>
                </a:solidFill>
                <a:latin typeface="Arial Black"/>
              </a:rPr>
              <a:t>Fisalemina</a:t>
            </a:r>
            <a:endParaRPr lang="it-IT" sz="1000" dirty="0" smtClean="0">
              <a:solidFill>
                <a:srgbClr val="008000"/>
              </a:solidFill>
              <a:latin typeface="Arial Black"/>
            </a:endParaRPr>
          </a:p>
          <a:p>
            <a:r>
              <a:rPr lang="it-IT" sz="1000" dirty="0" err="1" smtClean="0">
                <a:solidFill>
                  <a:srgbClr val="008000"/>
                </a:solidFill>
                <a:latin typeface="Arial Black"/>
              </a:rPr>
              <a:t>Eleidosina</a:t>
            </a:r>
            <a:endParaRPr lang="it-IT" sz="1000" dirty="0" smtClean="0">
              <a:solidFill>
                <a:srgbClr val="008000"/>
              </a:solidFill>
              <a:latin typeface="Arial Black"/>
            </a:endParaRPr>
          </a:p>
          <a:p>
            <a:r>
              <a:rPr lang="it-IT" sz="1000" dirty="0" err="1" smtClean="0">
                <a:solidFill>
                  <a:srgbClr val="008000"/>
                </a:solidFill>
                <a:latin typeface="Arial Black"/>
              </a:rPr>
              <a:t>Ceruleina</a:t>
            </a:r>
            <a:endParaRPr lang="it-IT" sz="1000" dirty="0" smtClean="0">
              <a:solidFill>
                <a:srgbClr val="008000"/>
              </a:solidFill>
              <a:latin typeface="Arial Black"/>
            </a:endParaRPr>
          </a:p>
          <a:p>
            <a:r>
              <a:rPr lang="it-IT" sz="1000" dirty="0" err="1" smtClean="0">
                <a:solidFill>
                  <a:srgbClr val="008000"/>
                </a:solidFill>
                <a:latin typeface="Arial Black"/>
              </a:rPr>
              <a:t>Neurotensina</a:t>
            </a:r>
            <a:endParaRPr lang="it-IT" sz="1000" dirty="0" smtClean="0">
              <a:solidFill>
                <a:srgbClr val="008000"/>
              </a:solidFill>
              <a:latin typeface="Arial Black"/>
            </a:endParaRPr>
          </a:p>
          <a:p>
            <a:r>
              <a:rPr lang="it-IT" sz="1000" dirty="0" err="1" smtClean="0">
                <a:solidFill>
                  <a:srgbClr val="008000"/>
                </a:solidFill>
                <a:latin typeface="Arial Black"/>
              </a:rPr>
              <a:t>Neuropeptide</a:t>
            </a:r>
            <a:r>
              <a:rPr lang="it-IT" sz="1000" dirty="0" smtClean="0">
                <a:solidFill>
                  <a:srgbClr val="008000"/>
                </a:solidFill>
                <a:latin typeface="Arial Black"/>
              </a:rPr>
              <a:t> </a:t>
            </a:r>
            <a:r>
              <a:rPr lang="it-IT" sz="1000" dirty="0" err="1" smtClean="0">
                <a:solidFill>
                  <a:srgbClr val="008000"/>
                </a:solidFill>
                <a:latin typeface="Arial Black"/>
              </a:rPr>
              <a:t>Y</a:t>
            </a:r>
            <a:endParaRPr lang="it-IT" sz="1000" dirty="0" smtClean="0">
              <a:solidFill>
                <a:srgbClr val="008000"/>
              </a:solidFill>
              <a:latin typeface="Arial Black"/>
            </a:endParaRPr>
          </a:p>
          <a:p>
            <a:r>
              <a:rPr lang="it-IT" sz="1000" dirty="0" err="1" smtClean="0">
                <a:solidFill>
                  <a:srgbClr val="008000"/>
                </a:solidFill>
                <a:latin typeface="Arial Black"/>
              </a:rPr>
              <a:t>Neurochinina</a:t>
            </a:r>
            <a:r>
              <a:rPr lang="it-IT" sz="1000" dirty="0" smtClean="0">
                <a:solidFill>
                  <a:srgbClr val="008000"/>
                </a:solidFill>
                <a:latin typeface="Arial Black"/>
              </a:rPr>
              <a:t> A </a:t>
            </a:r>
            <a:r>
              <a:rPr lang="it-IT" sz="1000" dirty="0" err="1" smtClean="0">
                <a:solidFill>
                  <a:srgbClr val="008000"/>
                </a:solidFill>
                <a:latin typeface="Arial Black"/>
              </a:rPr>
              <a:t>eB</a:t>
            </a:r>
            <a:endParaRPr lang="it-IT" sz="1000" dirty="0" smtClean="0">
              <a:solidFill>
                <a:srgbClr val="008000"/>
              </a:solidFill>
              <a:latin typeface="Arial Black"/>
            </a:endParaRPr>
          </a:p>
          <a:p>
            <a:r>
              <a:rPr lang="it-IT" sz="1000" dirty="0" err="1" smtClean="0">
                <a:solidFill>
                  <a:srgbClr val="008000"/>
                </a:solidFill>
                <a:latin typeface="Arial Black"/>
              </a:rPr>
              <a:t>Motilina</a:t>
            </a:r>
            <a:endParaRPr lang="it-IT" sz="1000" dirty="0" smtClean="0">
              <a:solidFill>
                <a:srgbClr val="008000"/>
              </a:solidFill>
              <a:latin typeface="Arial Black"/>
            </a:endParaRPr>
          </a:p>
          <a:p>
            <a:r>
              <a:rPr lang="it-IT" sz="1000" dirty="0" smtClean="0">
                <a:solidFill>
                  <a:srgbClr val="008000"/>
                </a:solidFill>
                <a:latin typeface="Arial Black"/>
              </a:rPr>
              <a:t>Polipeptide pancreatico (PP)</a:t>
            </a:r>
          </a:p>
          <a:p>
            <a:r>
              <a:rPr lang="it-IT" sz="1000" dirty="0" smtClean="0">
                <a:solidFill>
                  <a:srgbClr val="008000"/>
                </a:solidFill>
                <a:latin typeface="Arial Black"/>
              </a:rPr>
              <a:t>Secretina</a:t>
            </a:r>
          </a:p>
          <a:p>
            <a:r>
              <a:rPr lang="it-IT" sz="1000" dirty="0" smtClean="0">
                <a:solidFill>
                  <a:srgbClr val="008000"/>
                </a:solidFill>
                <a:latin typeface="Arial Black"/>
              </a:rPr>
              <a:t>Sostanza </a:t>
            </a:r>
            <a:r>
              <a:rPr lang="it-IT" sz="1000" dirty="0" err="1" smtClean="0">
                <a:solidFill>
                  <a:srgbClr val="008000"/>
                </a:solidFill>
                <a:latin typeface="Arial Black"/>
              </a:rPr>
              <a:t>P</a:t>
            </a:r>
            <a:endParaRPr lang="it-IT" sz="1000" dirty="0" smtClean="0">
              <a:solidFill>
                <a:srgbClr val="008000"/>
              </a:solidFill>
              <a:latin typeface="Arial Black"/>
            </a:endParaRPr>
          </a:p>
          <a:p>
            <a:r>
              <a:rPr lang="it-IT" sz="1000" dirty="0" smtClean="0">
                <a:solidFill>
                  <a:srgbClr val="008000"/>
                </a:solidFill>
                <a:latin typeface="Arial Black"/>
              </a:rPr>
              <a:t>Polipeptide intestinale vasoattivo (VIP)</a:t>
            </a:r>
            <a:endParaRPr lang="it-IT" sz="1000" dirty="0">
              <a:solidFill>
                <a:srgbClr val="008000"/>
              </a:solidFill>
              <a:latin typeface="Arial Black"/>
            </a:endParaRPr>
          </a:p>
        </p:txBody>
      </p:sp>
      <p:sp>
        <p:nvSpPr>
          <p:cNvPr id="8" name="CasellaDiTesto 7"/>
          <p:cNvSpPr txBox="1"/>
          <p:nvPr/>
        </p:nvSpPr>
        <p:spPr>
          <a:xfrm>
            <a:off x="4968722" y="1125480"/>
            <a:ext cx="1488809" cy="1046440"/>
          </a:xfrm>
          <a:prstGeom prst="rect">
            <a:avLst/>
          </a:prstGeom>
          <a:noFill/>
        </p:spPr>
        <p:txBody>
          <a:bodyPr wrap="none" rtlCol="0">
            <a:spAutoFit/>
          </a:bodyPr>
          <a:lstStyle/>
          <a:p>
            <a:r>
              <a:rPr lang="it-IT" sz="1200" dirty="0" smtClean="0">
                <a:solidFill>
                  <a:srgbClr val="000090"/>
                </a:solidFill>
                <a:latin typeface="Arial Black"/>
              </a:rPr>
              <a:t>Peptidi oppioidi</a:t>
            </a:r>
          </a:p>
          <a:p>
            <a:r>
              <a:rPr lang="it-IT" sz="1000" dirty="0" err="1" smtClean="0">
                <a:solidFill>
                  <a:srgbClr val="008000"/>
                </a:solidFill>
                <a:latin typeface="Arial Black"/>
              </a:rPr>
              <a:t>Dinorfina</a:t>
            </a:r>
            <a:endParaRPr lang="it-IT" sz="1000" dirty="0" smtClean="0">
              <a:solidFill>
                <a:srgbClr val="008000"/>
              </a:solidFill>
              <a:latin typeface="Arial Black"/>
            </a:endParaRPr>
          </a:p>
          <a:p>
            <a:r>
              <a:rPr lang="it-IT" sz="1000" dirty="0" smtClean="0">
                <a:solidFill>
                  <a:srgbClr val="008000"/>
                </a:solidFill>
                <a:latin typeface="Symbol"/>
              </a:rPr>
              <a:t>b</a:t>
            </a:r>
            <a:r>
              <a:rPr lang="it-IT" sz="1000" dirty="0" smtClean="0">
                <a:solidFill>
                  <a:srgbClr val="008000"/>
                </a:solidFill>
                <a:latin typeface="Arial Black"/>
              </a:rPr>
              <a:t>-Endorfina</a:t>
            </a:r>
          </a:p>
          <a:p>
            <a:r>
              <a:rPr lang="it-IT" sz="1000" dirty="0" err="1" smtClean="0">
                <a:solidFill>
                  <a:srgbClr val="008000"/>
                </a:solidFill>
                <a:latin typeface="Arial Black"/>
              </a:rPr>
              <a:t>Met-encefalina</a:t>
            </a:r>
            <a:endParaRPr lang="it-IT" sz="1000" dirty="0" smtClean="0">
              <a:solidFill>
                <a:srgbClr val="008000"/>
              </a:solidFill>
              <a:latin typeface="Arial Black"/>
            </a:endParaRPr>
          </a:p>
          <a:p>
            <a:r>
              <a:rPr lang="it-IT" sz="1000" dirty="0" err="1" smtClean="0">
                <a:solidFill>
                  <a:srgbClr val="008000"/>
                </a:solidFill>
                <a:latin typeface="Arial Black"/>
              </a:rPr>
              <a:t>Leu-encefalina</a:t>
            </a:r>
            <a:endParaRPr lang="it-IT" sz="1000" dirty="0" smtClean="0">
              <a:solidFill>
                <a:srgbClr val="008000"/>
              </a:solidFill>
              <a:latin typeface="Arial Black"/>
            </a:endParaRPr>
          </a:p>
          <a:p>
            <a:r>
              <a:rPr lang="it-IT" sz="1000" dirty="0" err="1" smtClean="0">
                <a:solidFill>
                  <a:srgbClr val="008000"/>
                </a:solidFill>
                <a:latin typeface="Arial Black"/>
              </a:rPr>
              <a:t>Kyotorfina</a:t>
            </a:r>
            <a:endParaRPr lang="it-IT" sz="1000" dirty="0">
              <a:solidFill>
                <a:srgbClr val="008000"/>
              </a:solidFill>
              <a:latin typeface="Arial Black"/>
            </a:endParaRPr>
          </a:p>
        </p:txBody>
      </p:sp>
      <p:sp>
        <p:nvSpPr>
          <p:cNvPr id="9" name="CasellaDiTesto 8"/>
          <p:cNvSpPr txBox="1"/>
          <p:nvPr/>
        </p:nvSpPr>
        <p:spPr>
          <a:xfrm>
            <a:off x="5001710" y="2319050"/>
            <a:ext cx="3667315" cy="1508105"/>
          </a:xfrm>
          <a:prstGeom prst="rect">
            <a:avLst/>
          </a:prstGeom>
          <a:noFill/>
        </p:spPr>
        <p:txBody>
          <a:bodyPr wrap="none" rtlCol="0">
            <a:spAutoFit/>
          </a:bodyPr>
          <a:lstStyle/>
          <a:p>
            <a:r>
              <a:rPr lang="it-IT" sz="1200" dirty="0" smtClean="0">
                <a:solidFill>
                  <a:srgbClr val="000090"/>
                </a:solidFill>
                <a:latin typeface="Arial Black"/>
              </a:rPr>
              <a:t>Ormoni rilascianti ipotalamici</a:t>
            </a:r>
          </a:p>
          <a:p>
            <a:r>
              <a:rPr lang="it-IT" sz="1000" dirty="0" smtClean="0">
                <a:solidFill>
                  <a:srgbClr val="008000"/>
                </a:solidFill>
                <a:latin typeface="Arial Black"/>
              </a:rPr>
              <a:t>Bradichinina</a:t>
            </a:r>
          </a:p>
          <a:p>
            <a:r>
              <a:rPr lang="it-IT" sz="1000" dirty="0" smtClean="0">
                <a:solidFill>
                  <a:srgbClr val="008000"/>
                </a:solidFill>
                <a:latin typeface="Arial Black"/>
              </a:rPr>
              <a:t>Fattore di rilascio della corticotropina</a:t>
            </a:r>
          </a:p>
          <a:p>
            <a:r>
              <a:rPr lang="it-IT" sz="1000" dirty="0" smtClean="0">
                <a:solidFill>
                  <a:srgbClr val="008000"/>
                </a:solidFill>
                <a:latin typeface="Arial Black"/>
              </a:rPr>
              <a:t>Ormone di rilascio della gonadotropina</a:t>
            </a:r>
          </a:p>
          <a:p>
            <a:r>
              <a:rPr lang="it-IT" sz="1000" dirty="0" smtClean="0">
                <a:solidFill>
                  <a:srgbClr val="008000"/>
                </a:solidFill>
                <a:latin typeface="Arial Black"/>
              </a:rPr>
              <a:t>Ormone di rilascio della crescita</a:t>
            </a:r>
          </a:p>
          <a:p>
            <a:r>
              <a:rPr lang="it-IT" sz="1000" dirty="0" smtClean="0">
                <a:solidFill>
                  <a:srgbClr val="008000"/>
                </a:solidFill>
                <a:latin typeface="Arial Black"/>
              </a:rPr>
              <a:t>Ormone di rilascio della dell’ormone </a:t>
            </a:r>
            <a:r>
              <a:rPr lang="it-IT" sz="1000" dirty="0" err="1" smtClean="0">
                <a:solidFill>
                  <a:srgbClr val="008000"/>
                </a:solidFill>
                <a:latin typeface="Arial Black"/>
              </a:rPr>
              <a:t>luteinizzante</a:t>
            </a:r>
            <a:endParaRPr lang="it-IT" sz="1000" dirty="0" smtClean="0">
              <a:solidFill>
                <a:srgbClr val="008000"/>
              </a:solidFill>
              <a:latin typeface="Arial Black"/>
            </a:endParaRPr>
          </a:p>
          <a:p>
            <a:r>
              <a:rPr lang="it-IT" sz="1000" dirty="0" smtClean="0">
                <a:solidFill>
                  <a:srgbClr val="008000"/>
                </a:solidFill>
                <a:latin typeface="Arial Black"/>
              </a:rPr>
              <a:t>Somatostatina</a:t>
            </a:r>
          </a:p>
          <a:p>
            <a:r>
              <a:rPr lang="it-IT" sz="1000" dirty="0" smtClean="0">
                <a:solidFill>
                  <a:srgbClr val="008000"/>
                </a:solidFill>
                <a:latin typeface="Arial Black"/>
              </a:rPr>
              <a:t>Ormone di rilascio della tirotropina (THR)</a:t>
            </a:r>
          </a:p>
          <a:p>
            <a:endParaRPr lang="it-IT" sz="1000" dirty="0">
              <a:solidFill>
                <a:srgbClr val="008000"/>
              </a:solidFill>
              <a:latin typeface="Arial Black"/>
            </a:endParaRPr>
          </a:p>
        </p:txBody>
      </p:sp>
      <p:sp>
        <p:nvSpPr>
          <p:cNvPr id="10" name="CasellaDiTesto 9"/>
          <p:cNvSpPr txBox="1"/>
          <p:nvPr/>
        </p:nvSpPr>
        <p:spPr>
          <a:xfrm>
            <a:off x="5034698" y="3827155"/>
            <a:ext cx="1229874" cy="1200329"/>
          </a:xfrm>
          <a:prstGeom prst="rect">
            <a:avLst/>
          </a:prstGeom>
          <a:noFill/>
        </p:spPr>
        <p:txBody>
          <a:bodyPr wrap="none" rtlCol="0">
            <a:spAutoFit/>
          </a:bodyPr>
          <a:lstStyle/>
          <a:p>
            <a:r>
              <a:rPr lang="it-IT" sz="1200" dirty="0" smtClean="0">
                <a:solidFill>
                  <a:srgbClr val="000090"/>
                </a:solidFill>
                <a:latin typeface="Arial Black"/>
              </a:rPr>
              <a:t>Peptidi vari</a:t>
            </a:r>
          </a:p>
          <a:p>
            <a:r>
              <a:rPr lang="it-IT" sz="1000" dirty="0" err="1" smtClean="0">
                <a:solidFill>
                  <a:srgbClr val="008000"/>
                </a:solidFill>
                <a:latin typeface="Arial Black"/>
              </a:rPr>
              <a:t>Bombesina</a:t>
            </a:r>
            <a:endParaRPr lang="it-IT" sz="1000" dirty="0" smtClean="0">
              <a:solidFill>
                <a:srgbClr val="008000"/>
              </a:solidFill>
              <a:latin typeface="Arial Black"/>
            </a:endParaRPr>
          </a:p>
          <a:p>
            <a:r>
              <a:rPr lang="it-IT" sz="1000" dirty="0" smtClean="0">
                <a:solidFill>
                  <a:srgbClr val="008000"/>
                </a:solidFill>
                <a:latin typeface="Arial Black"/>
              </a:rPr>
              <a:t>Bradichinina</a:t>
            </a:r>
          </a:p>
          <a:p>
            <a:r>
              <a:rPr lang="it-IT" sz="1000" dirty="0" err="1" smtClean="0">
                <a:solidFill>
                  <a:srgbClr val="008000"/>
                </a:solidFill>
                <a:latin typeface="Arial Black"/>
              </a:rPr>
              <a:t>Camosina</a:t>
            </a:r>
            <a:endParaRPr lang="it-IT" sz="1000" dirty="0" smtClean="0">
              <a:solidFill>
                <a:srgbClr val="008000"/>
              </a:solidFill>
              <a:latin typeface="Arial Black"/>
            </a:endParaRPr>
          </a:p>
          <a:p>
            <a:r>
              <a:rPr lang="it-IT" sz="1000" dirty="0" err="1" smtClean="0">
                <a:solidFill>
                  <a:srgbClr val="008000"/>
                </a:solidFill>
                <a:latin typeface="Arial Black"/>
              </a:rPr>
              <a:t>Neuropeptide</a:t>
            </a:r>
            <a:r>
              <a:rPr lang="it-IT" sz="1000" dirty="0" smtClean="0">
                <a:solidFill>
                  <a:srgbClr val="008000"/>
                </a:solidFill>
                <a:latin typeface="Arial Black"/>
              </a:rPr>
              <a:t> </a:t>
            </a:r>
            <a:r>
              <a:rPr lang="it-IT" sz="1000" dirty="0" err="1" smtClean="0">
                <a:solidFill>
                  <a:srgbClr val="008000"/>
                </a:solidFill>
                <a:latin typeface="Symbol"/>
              </a:rPr>
              <a:t>g</a:t>
            </a:r>
            <a:endParaRPr lang="it-IT" sz="1000" dirty="0" smtClean="0">
              <a:solidFill>
                <a:srgbClr val="008000"/>
              </a:solidFill>
              <a:latin typeface="Symbol"/>
            </a:endParaRPr>
          </a:p>
          <a:p>
            <a:r>
              <a:rPr lang="it-IT" sz="1000" dirty="0" err="1" smtClean="0">
                <a:solidFill>
                  <a:srgbClr val="008000"/>
                </a:solidFill>
                <a:latin typeface="Arial Black"/>
              </a:rPr>
              <a:t>Neurotensina</a:t>
            </a:r>
            <a:endParaRPr lang="it-IT" sz="1000" dirty="0" smtClean="0">
              <a:solidFill>
                <a:srgbClr val="008000"/>
              </a:solidFill>
              <a:latin typeface="Arial Black"/>
            </a:endParaRPr>
          </a:p>
          <a:p>
            <a:r>
              <a:rPr lang="it-IT" sz="1000" smtClean="0">
                <a:solidFill>
                  <a:srgbClr val="008000"/>
                </a:solidFill>
                <a:latin typeface="Arial Black"/>
              </a:rPr>
              <a:t>Proctolina</a:t>
            </a:r>
            <a:endParaRPr lang="it-IT" sz="1000" dirty="0">
              <a:solidFill>
                <a:srgbClr val="008000"/>
              </a:solidFill>
              <a:latin typeface="Arial Black"/>
            </a:endParaRPr>
          </a:p>
        </p:txBody>
      </p:sp>
    </p:spTree>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err="1" smtClean="0"/>
              <a:t>Neurotrasmettirori</a:t>
            </a:r>
            <a:r>
              <a:rPr lang="it-IT" dirty="0" smtClean="0"/>
              <a:t> e recettori centrali</a:t>
            </a:r>
            <a:endParaRPr lang="it-IT" dirty="0"/>
          </a:p>
        </p:txBody>
      </p:sp>
      <p:sp>
        <p:nvSpPr>
          <p:cNvPr id="3" name="Segnaposto contenuto 2"/>
          <p:cNvSpPr>
            <a:spLocks noGrp="1"/>
          </p:cNvSpPr>
          <p:nvPr>
            <p:ph idx="1"/>
          </p:nvPr>
        </p:nvSpPr>
        <p:spPr/>
        <p:txBody>
          <a:bodyPr>
            <a:normAutofit lnSpcReduction="10000"/>
          </a:bodyPr>
          <a:lstStyle/>
          <a:p>
            <a:r>
              <a:rPr lang="it-IT" dirty="0" smtClean="0"/>
              <a:t>Bisogna altresì considerare che tali neurotrasmettitori interagiscono con diversi sottotipi recettoriali che svolgono diverse funzioni. Inoltre bisogna precisare che attualmente esistono ancora centinaia di recettori definiti “orfani” di cui non si conosce ruolo e funzione.</a:t>
            </a:r>
          </a:p>
          <a:p>
            <a:r>
              <a:rPr lang="it-IT" dirty="0" smtClean="0"/>
              <a:t>Tutto ciò rende il SNC un labirinto ancora tutto da esplorare</a:t>
            </a:r>
            <a:endParaRPr lang="it-IT" dirty="0"/>
          </a:p>
        </p:txBody>
      </p:sp>
    </p:spTree>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904742" y="280032"/>
            <a:ext cx="5377469" cy="676912"/>
          </a:xfrm>
        </p:spPr>
        <p:txBody>
          <a:bodyPr/>
          <a:lstStyle/>
          <a:p>
            <a:r>
              <a:rPr lang="it-IT" dirty="0" smtClean="0"/>
              <a:t>FARMACI ATTIVI SUL SNC</a:t>
            </a:r>
            <a:endParaRPr lang="it-IT" dirty="0"/>
          </a:p>
        </p:txBody>
      </p:sp>
      <p:sp>
        <p:nvSpPr>
          <p:cNvPr id="3" name="Segnaposto contenuto 2"/>
          <p:cNvSpPr>
            <a:spLocks noGrp="1"/>
          </p:cNvSpPr>
          <p:nvPr>
            <p:ph idx="1"/>
          </p:nvPr>
        </p:nvSpPr>
        <p:spPr>
          <a:xfrm>
            <a:off x="304800" y="1228730"/>
            <a:ext cx="8686800" cy="5302502"/>
          </a:xfrm>
        </p:spPr>
        <p:txBody>
          <a:bodyPr>
            <a:normAutofit/>
          </a:bodyPr>
          <a:lstStyle/>
          <a:p>
            <a:r>
              <a:rPr lang="it-IT" sz="2400" b="1" dirty="0" smtClean="0"/>
              <a:t>Possono essere grossolanamente classificati in:</a:t>
            </a:r>
          </a:p>
          <a:p>
            <a:endParaRPr lang="it-IT" sz="2400" dirty="0" smtClean="0"/>
          </a:p>
          <a:p>
            <a:r>
              <a:rPr lang="it-IT" sz="2400" dirty="0" err="1" smtClean="0"/>
              <a:t>1</a:t>
            </a:r>
            <a:r>
              <a:rPr lang="it-IT" sz="2400" dirty="0" smtClean="0"/>
              <a:t>) DEPRESSORI GENERALI DEL SNC: Farmaci che hanno un effetto depressivo generalizzato, non selettivo sia a livello </a:t>
            </a:r>
            <a:r>
              <a:rPr lang="it-IT" sz="2400" dirty="0" err="1" smtClean="0"/>
              <a:t>pre-</a:t>
            </a:r>
            <a:r>
              <a:rPr lang="it-IT" sz="2400" dirty="0" smtClean="0"/>
              <a:t> che </a:t>
            </a:r>
            <a:r>
              <a:rPr lang="it-IT" sz="2400" dirty="0" err="1" smtClean="0"/>
              <a:t>post-sinaptico</a:t>
            </a:r>
            <a:r>
              <a:rPr lang="it-IT" sz="2400" dirty="0" smtClean="0"/>
              <a:t> (</a:t>
            </a:r>
            <a:r>
              <a:rPr lang="it-IT" sz="2400" dirty="0" err="1" smtClean="0"/>
              <a:t>es</a:t>
            </a:r>
            <a:r>
              <a:rPr lang="it-IT" sz="2400" dirty="0" smtClean="0"/>
              <a:t>: ipnotico sedativi, </a:t>
            </a:r>
            <a:r>
              <a:rPr lang="it-IT" sz="2400" smtClean="0"/>
              <a:t>anestetici generali)</a:t>
            </a:r>
            <a:r>
              <a:rPr lang="it-IT" sz="2400" dirty="0" smtClean="0"/>
              <a:t>.</a:t>
            </a:r>
          </a:p>
          <a:p>
            <a:r>
              <a:rPr lang="it-IT" sz="2400" dirty="0" err="1" smtClean="0"/>
              <a:t>2</a:t>
            </a:r>
            <a:r>
              <a:rPr lang="it-IT" sz="2400" dirty="0" smtClean="0"/>
              <a:t>) STIMOLANTI DEL SNC: Farmaci che in maniera non selettiva provocano eccitazione sia diretta che per blocco di una inibizione (</a:t>
            </a:r>
            <a:r>
              <a:rPr lang="it-IT" sz="2400" dirty="0" err="1" smtClean="0"/>
              <a:t>es</a:t>
            </a:r>
            <a:r>
              <a:rPr lang="it-IT" sz="2400" dirty="0" smtClean="0"/>
              <a:t> stricnina, </a:t>
            </a:r>
            <a:r>
              <a:rPr lang="it-IT" sz="2400" dirty="0" err="1" smtClean="0"/>
              <a:t>picrotossina</a:t>
            </a:r>
            <a:r>
              <a:rPr lang="it-IT" sz="2400" dirty="0" smtClean="0"/>
              <a:t>).</a:t>
            </a:r>
          </a:p>
          <a:p>
            <a:r>
              <a:rPr lang="it-IT" sz="2400" dirty="0" err="1" smtClean="0"/>
              <a:t>3</a:t>
            </a:r>
            <a:r>
              <a:rPr lang="it-IT" sz="2400" dirty="0" smtClean="0"/>
              <a:t>) FARMACI AD AZIONE SELETTIVA SUL SNC: Sostanze che agiscono con meccanismi diversi come depressori o stimolanti del SNC (</a:t>
            </a:r>
            <a:r>
              <a:rPr lang="it-IT" sz="2400" dirty="0" err="1" smtClean="0"/>
              <a:t>es</a:t>
            </a:r>
            <a:r>
              <a:rPr lang="it-IT" sz="2400" dirty="0" smtClean="0"/>
              <a:t>: miorilassanti centrali, analgesici, psicofarmaci)</a:t>
            </a:r>
            <a:endParaRPr lang="it-IT" sz="2400" dirty="0"/>
          </a:p>
        </p:txBody>
      </p:sp>
    </p:spTree>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Terra">
  <a:themeElements>
    <a:clrScheme name="Terra">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erra">
      <a:majorFont>
        <a:latin typeface="Franklin Gothic Medium"/>
        <a:ea typeface=""/>
        <a:cs typeface=""/>
        <a:font script="Jpan" typeface="ヒラギノ角ゴ Pro W6"/>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ＭＳ Ｐゴシック"/>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erra">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Terra.thmx</Template>
  <TotalTime>112</TotalTime>
  <Words>848</Words>
  <Application>Microsoft Macintosh PowerPoint</Application>
  <PresentationFormat>On-screen Show (4:3)</PresentationFormat>
  <Paragraphs>128</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Terra</vt:lpstr>
      <vt:lpstr>SISTEMA NERVOSO CENTRALE (SNC)</vt:lpstr>
      <vt:lpstr>STRUTTURA DEL SNC</vt:lpstr>
      <vt:lpstr>PowerPoint Presentation</vt:lpstr>
      <vt:lpstr>Da cosa è costituito il sistema nervoso?</vt:lpstr>
      <vt:lpstr>La struttura del neurone</vt:lpstr>
      <vt:lpstr>La sinapsi</vt:lpstr>
      <vt:lpstr>SINAPSI ELETTRICA</vt:lpstr>
      <vt:lpstr>La sinapsi CHIMICA</vt:lpstr>
      <vt:lpstr>AUTO e ETEROCETTORI</vt:lpstr>
      <vt:lpstr>Sinapsi chimica</vt:lpstr>
      <vt:lpstr>Risposte eccitatorie e inibitorie</vt:lpstr>
      <vt:lpstr>RISPOSTE ECcITATORIE E INIBITORIE</vt:lpstr>
      <vt:lpstr>Principali neurotrasmettitori</vt:lpstr>
      <vt:lpstr>Neuropeptidi</vt:lpstr>
      <vt:lpstr>Neurotrasmettirori e recettori centrali</vt:lpstr>
      <vt:lpstr>FARMACI ATTIVI SUL SNC</vt:lpstr>
    </vt:vector>
  </TitlesOfParts>
  <Company>Apple Apple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SISTEMA NERVOSO CENTRALE (SNC)</dc:title>
  <dc:creator>Giampiero</dc:creator>
  <cp:lastModifiedBy>Apple</cp:lastModifiedBy>
  <cp:revision>80</cp:revision>
  <dcterms:created xsi:type="dcterms:W3CDTF">2014-10-19T08:45:08Z</dcterms:created>
  <dcterms:modified xsi:type="dcterms:W3CDTF">2018-10-23T06:17:15Z</dcterms:modified>
</cp:coreProperties>
</file>