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notesSlides/notesSlide6.xml" ContentType="application/vnd.openxmlformats-officedocument.presentationml.notesSlide+xml"/>
  <Override PartName="/ppt/embeddings/oleObject3.bin" ContentType="application/vnd.openxmlformats-officedocument.oleObject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embeddings/oleObject4.bin" ContentType="application/vnd.openxmlformats-officedocument.oleObject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3"/>
  </p:notesMasterIdLst>
  <p:sldIdLst>
    <p:sldId id="256" r:id="rId2"/>
    <p:sldId id="281" r:id="rId3"/>
    <p:sldId id="257" r:id="rId4"/>
    <p:sldId id="258" r:id="rId5"/>
    <p:sldId id="294" r:id="rId6"/>
    <p:sldId id="293" r:id="rId7"/>
    <p:sldId id="259" r:id="rId8"/>
    <p:sldId id="295" r:id="rId9"/>
    <p:sldId id="312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283" r:id="rId25"/>
    <p:sldId id="310" r:id="rId26"/>
    <p:sldId id="284" r:id="rId27"/>
    <p:sldId id="311" r:id="rId28"/>
    <p:sldId id="269" r:id="rId29"/>
    <p:sldId id="270" r:id="rId30"/>
    <p:sldId id="271" r:id="rId31"/>
    <p:sldId id="272" r:id="rId32"/>
    <p:sldId id="273" r:id="rId33"/>
    <p:sldId id="313" r:id="rId34"/>
    <p:sldId id="314" r:id="rId35"/>
    <p:sldId id="315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3" r:id="rId44"/>
    <p:sldId id="324" r:id="rId45"/>
    <p:sldId id="325" r:id="rId46"/>
    <p:sldId id="275" r:id="rId47"/>
    <p:sldId id="276" r:id="rId48"/>
    <p:sldId id="326" r:id="rId49"/>
    <p:sldId id="327" r:id="rId50"/>
    <p:sldId id="287" r:id="rId51"/>
    <p:sldId id="277" r:id="rId52"/>
    <p:sldId id="328" r:id="rId53"/>
    <p:sldId id="288" r:id="rId54"/>
    <p:sldId id="289" r:id="rId55"/>
    <p:sldId id="329" r:id="rId56"/>
    <p:sldId id="330" r:id="rId57"/>
    <p:sldId id="278" r:id="rId58"/>
    <p:sldId id="279" r:id="rId59"/>
    <p:sldId id="280" r:id="rId60"/>
    <p:sldId id="290" r:id="rId61"/>
    <p:sldId id="291" r:id="rId62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A"/>
    <a:srgbClr val="21FF06"/>
    <a:srgbClr val="996633"/>
    <a:srgbClr val="20FFFF"/>
    <a:srgbClr val="8BFF8F"/>
    <a:srgbClr val="FD918D"/>
    <a:srgbClr val="57FFFD"/>
    <a:srgbClr val="6BFFDD"/>
    <a:srgbClr val="ECFF4E"/>
    <a:srgbClr val="F1C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22" autoAdjust="0"/>
  </p:normalViewPr>
  <p:slideViewPr>
    <p:cSldViewPr snapToGrid="0" snapToObjects="1">
      <p:cViewPr>
        <p:scale>
          <a:sx n="200" d="100"/>
          <a:sy n="200" d="100"/>
        </p:scale>
        <p:origin x="-1856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notesMaster" Target="notesMasters/notesMaster1.xml"/><Relationship Id="rId64" Type="http://schemas.openxmlformats.org/officeDocument/2006/relationships/printerSettings" Target="printerSettings/printerSettings1.bin"/><Relationship Id="rId65" Type="http://schemas.openxmlformats.org/officeDocument/2006/relationships/presProps" Target="presProps.xml"/><Relationship Id="rId66" Type="http://schemas.openxmlformats.org/officeDocument/2006/relationships/viewProps" Target="viewProps.xml"/><Relationship Id="rId67" Type="http://schemas.openxmlformats.org/officeDocument/2006/relationships/theme" Target="theme/theme1.xml"/><Relationship Id="rId68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Relationship Id="rId2" Type="http://schemas.openxmlformats.org/officeDocument/2006/relationships/image" Target="../media/image2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E2F6B-6D55-4DE0-9DA6-292EB32B452B}" type="datetimeFigureOut">
              <a:rPr lang="it-IT" smtClean="0"/>
              <a:t>14/11/23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518CD-3C1D-4FD3-8BC3-1342E8FB0179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8723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Amino_sugar" TargetMode="External"/><Relationship Id="rId4" Type="http://schemas.openxmlformats.org/officeDocument/2006/relationships/hyperlink" Target="https://en.wikipedia.org/wiki/Glucose" TargetMode="External"/><Relationship Id="rId5" Type="http://schemas.openxmlformats.org/officeDocument/2006/relationships/hyperlink" Target="https://en.wikipedia.org/wiki/Excipient" TargetMode="External"/><Relationship Id="rId6" Type="http://schemas.openxmlformats.org/officeDocument/2006/relationships/hyperlink" Target="https://en.wikipedia.org/wiki/Contrast_medium" TargetMode="External"/><Relationship Id="rId7" Type="http://schemas.openxmlformats.org/officeDocument/2006/relationships/hyperlink" Target="https://en.wikipedia.org/wiki/Diatrizoate_meglumine" TargetMode="External"/><Relationship Id="rId8" Type="http://schemas.openxmlformats.org/officeDocument/2006/relationships/hyperlink" Target="https://en.wikipedia.org/wiki/Iothalamate" TargetMode="External"/><Relationship Id="rId9" Type="http://schemas.openxmlformats.org/officeDocument/2006/relationships/hyperlink" Target="https://en.wikipedia.org/wiki/Iodipamide_meglumi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Amino_sugar" TargetMode="External"/><Relationship Id="rId4" Type="http://schemas.openxmlformats.org/officeDocument/2006/relationships/hyperlink" Target="https://en.wikipedia.org/wiki/Glucose" TargetMode="External"/><Relationship Id="rId5" Type="http://schemas.openxmlformats.org/officeDocument/2006/relationships/hyperlink" Target="https://en.wikipedia.org/wiki/Excipient" TargetMode="External"/><Relationship Id="rId6" Type="http://schemas.openxmlformats.org/officeDocument/2006/relationships/hyperlink" Target="https://en.wikipedia.org/wiki/Contrast_medium" TargetMode="External"/><Relationship Id="rId7" Type="http://schemas.openxmlformats.org/officeDocument/2006/relationships/hyperlink" Target="https://en.wikipedia.org/wiki/Diatrizoate_meglumine" TargetMode="External"/><Relationship Id="rId8" Type="http://schemas.openxmlformats.org/officeDocument/2006/relationships/hyperlink" Target="https://en.wikipedia.org/wiki/Iothalamate" TargetMode="External"/><Relationship Id="rId9" Type="http://schemas.openxmlformats.org/officeDocument/2006/relationships/hyperlink" Target="https://en.wikipedia.org/wiki/Iodipamide_meglumi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9" Type="http://schemas.openxmlformats.org/officeDocument/2006/relationships/hyperlink" Target="https://it.wikipedia.org/wiki/Artrografia" TargetMode="External"/><Relationship Id="rId20" Type="http://schemas.openxmlformats.org/officeDocument/2006/relationships/hyperlink" Target="https://en.wikipedia.org/wiki/Osmolality" TargetMode="External"/><Relationship Id="rId21" Type="http://schemas.openxmlformats.org/officeDocument/2006/relationships/hyperlink" Target="https://en.wikipedia.org/wiki/Iohexol" TargetMode="External"/><Relationship Id="rId22" Type="http://schemas.openxmlformats.org/officeDocument/2006/relationships/hyperlink" Target="https://en.wikipedia.org/wiki/Iodixanol%23cite_note-2" TargetMode="External"/><Relationship Id="rId23" Type="http://schemas.openxmlformats.org/officeDocument/2006/relationships/hyperlink" Target="https://en.wikipedia.org/wiki/Radiocontrast_agent" TargetMode="External"/><Relationship Id="rId24" Type="http://schemas.openxmlformats.org/officeDocument/2006/relationships/hyperlink" Target="https://en.wikipedia.org/wiki/Central_nervous_system" TargetMode="External"/><Relationship Id="rId25" Type="http://schemas.openxmlformats.org/officeDocument/2006/relationships/hyperlink" Target="https://en.wikipedia.org/wiki/Ventricular_system" TargetMode="External"/><Relationship Id="rId26" Type="http://schemas.openxmlformats.org/officeDocument/2006/relationships/hyperlink" Target="https://en.wikipedia.org/wiki/Cerebrospinal_fluid" TargetMode="External"/><Relationship Id="rId27" Type="http://schemas.openxmlformats.org/officeDocument/2006/relationships/hyperlink" Target="https://en.wikipedia.org/wiki/Iotrolan%23cite_note-1" TargetMode="External"/><Relationship Id="rId28" Type="http://schemas.openxmlformats.org/officeDocument/2006/relationships/hyperlink" Target="https://en.wikipedia.org/wiki/Endoscopic_retrograde_cholangiopancreatography" TargetMode="External"/><Relationship Id="rId29" Type="http://schemas.openxmlformats.org/officeDocument/2006/relationships/hyperlink" Target="https://en.wikipedia.org/wiki/Wikipedia:Citation_needed" TargetMode="External"/><Relationship Id="rId30" Type="http://schemas.openxmlformats.org/officeDocument/2006/relationships/hyperlink" Target="https://en.wikipedia.org/wiki/Dimer_(chemistry)" TargetMode="External"/><Relationship Id="rId31" Type="http://schemas.openxmlformats.org/officeDocument/2006/relationships/hyperlink" Target="https://en.wikipedia.org/wiki/Isophthalic_acid" TargetMode="External"/><Relationship Id="rId10" Type="http://schemas.openxmlformats.org/officeDocument/2006/relationships/hyperlink" Target="https://en.wikipedia.org/wiki/Contrast_agent" TargetMode="External"/><Relationship Id="rId11" Type="http://schemas.openxmlformats.org/officeDocument/2006/relationships/hyperlink" Target="https://en.wikipedia.org/wiki/Intravenously" TargetMode="External"/><Relationship Id="rId12" Type="http://schemas.openxmlformats.org/officeDocument/2006/relationships/hyperlink" Target="https://en.wikipedia.org/wiki/X-ray" TargetMode="External"/><Relationship Id="rId13" Type="http://schemas.openxmlformats.org/officeDocument/2006/relationships/hyperlink" Target="https://en.wikipedia.org/wiki/Artery" TargetMode="External"/><Relationship Id="rId14" Type="http://schemas.openxmlformats.org/officeDocument/2006/relationships/hyperlink" Target="https://en.wikipedia.org/wiki/Guerbet" TargetMode="External"/><Relationship Id="rId15" Type="http://schemas.openxmlformats.org/officeDocument/2006/relationships/hyperlink" Target="https://en.wikipedia.org/wiki/Radiocontrast_agent%23Non-ionic" TargetMode="External"/><Relationship Id="rId16" Type="http://schemas.openxmlformats.org/officeDocument/2006/relationships/hyperlink" Target="https://en.wikipedia.org/wiki/Differential_centrifugation" TargetMode="External"/><Relationship Id="rId17" Type="http://schemas.openxmlformats.org/officeDocument/2006/relationships/hyperlink" Target="https://en.wikipedia.org/wiki/Iodixanol%23cite_note-1" TargetMode="External"/><Relationship Id="rId18" Type="http://schemas.openxmlformats.org/officeDocument/2006/relationships/hyperlink" Target="https://en.wikipedia.org/wiki/Radiocontrast" TargetMode="External"/><Relationship Id="rId19" Type="http://schemas.openxmlformats.org/officeDocument/2006/relationships/hyperlink" Target="https://en.wikipedia.org/wiki/Coronary_angiography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Relationship Id="rId3" Type="http://schemas.openxmlformats.org/officeDocument/2006/relationships/hyperlink" Target="https://it.wikipedia.org/wiki/Monomero" TargetMode="External"/><Relationship Id="rId4" Type="http://schemas.openxmlformats.org/officeDocument/2006/relationships/hyperlink" Target="https://it.wikipedia.org/wiki/Mezzo_di_contrasto" TargetMode="External"/><Relationship Id="rId5" Type="http://schemas.openxmlformats.org/officeDocument/2006/relationships/hyperlink" Target="https://it.wikipedia.org/wiki/Mielografia" TargetMode="External"/><Relationship Id="rId6" Type="http://schemas.openxmlformats.org/officeDocument/2006/relationships/hyperlink" Target="https://it.wikipedia.org/wiki/Ventricolografia" TargetMode="External"/><Relationship Id="rId7" Type="http://schemas.openxmlformats.org/officeDocument/2006/relationships/hyperlink" Target="https://it.wikipedia.org/wiki/Angiografia" TargetMode="External"/><Relationship Id="rId8" Type="http://schemas.openxmlformats.org/officeDocument/2006/relationships/hyperlink" Target="https://it.wikipedia.org/wiki/Urografia" TargetMode="External"/></Relationships>
</file>

<file path=ppt/notesSlides/_rels/notesSlide8.xml.rels><?xml version="1.0" encoding="UTF-8" standalone="yes"?>
<Relationships xmlns="http://schemas.openxmlformats.org/package/2006/relationships"><Relationship Id="rId9" Type="http://schemas.openxmlformats.org/officeDocument/2006/relationships/hyperlink" Target="https://it.wikipedia.org/wiki/Artrografia" TargetMode="External"/><Relationship Id="rId20" Type="http://schemas.openxmlformats.org/officeDocument/2006/relationships/hyperlink" Target="https://en.wikipedia.org/wiki/Osmolality" TargetMode="External"/><Relationship Id="rId21" Type="http://schemas.openxmlformats.org/officeDocument/2006/relationships/hyperlink" Target="https://en.wikipedia.org/wiki/Iohexol" TargetMode="External"/><Relationship Id="rId22" Type="http://schemas.openxmlformats.org/officeDocument/2006/relationships/hyperlink" Target="https://en.wikipedia.org/wiki/Iodixanol%23cite_note-2" TargetMode="External"/><Relationship Id="rId23" Type="http://schemas.openxmlformats.org/officeDocument/2006/relationships/hyperlink" Target="https://en.wikipedia.org/wiki/Radiocontrast_agent" TargetMode="External"/><Relationship Id="rId24" Type="http://schemas.openxmlformats.org/officeDocument/2006/relationships/hyperlink" Target="https://en.wikipedia.org/wiki/Central_nervous_system" TargetMode="External"/><Relationship Id="rId25" Type="http://schemas.openxmlformats.org/officeDocument/2006/relationships/hyperlink" Target="https://en.wikipedia.org/wiki/Ventricular_system" TargetMode="External"/><Relationship Id="rId26" Type="http://schemas.openxmlformats.org/officeDocument/2006/relationships/hyperlink" Target="https://en.wikipedia.org/wiki/Cerebrospinal_fluid" TargetMode="External"/><Relationship Id="rId27" Type="http://schemas.openxmlformats.org/officeDocument/2006/relationships/hyperlink" Target="https://en.wikipedia.org/wiki/Iotrolan%23cite_note-1" TargetMode="External"/><Relationship Id="rId28" Type="http://schemas.openxmlformats.org/officeDocument/2006/relationships/hyperlink" Target="https://en.wikipedia.org/wiki/Endoscopic_retrograde_cholangiopancreatography" TargetMode="External"/><Relationship Id="rId29" Type="http://schemas.openxmlformats.org/officeDocument/2006/relationships/hyperlink" Target="https://en.wikipedia.org/wiki/Wikipedia:Citation_needed" TargetMode="External"/><Relationship Id="rId30" Type="http://schemas.openxmlformats.org/officeDocument/2006/relationships/hyperlink" Target="https://en.wikipedia.org/wiki/Dimer_(chemistry)" TargetMode="External"/><Relationship Id="rId31" Type="http://schemas.openxmlformats.org/officeDocument/2006/relationships/hyperlink" Target="https://en.wikipedia.org/wiki/Isophthalic_acid" TargetMode="External"/><Relationship Id="rId10" Type="http://schemas.openxmlformats.org/officeDocument/2006/relationships/hyperlink" Target="https://en.wikipedia.org/wiki/Contrast_agent" TargetMode="External"/><Relationship Id="rId11" Type="http://schemas.openxmlformats.org/officeDocument/2006/relationships/hyperlink" Target="https://en.wikipedia.org/wiki/Intravenously" TargetMode="External"/><Relationship Id="rId12" Type="http://schemas.openxmlformats.org/officeDocument/2006/relationships/hyperlink" Target="https://en.wikipedia.org/wiki/X-ray" TargetMode="External"/><Relationship Id="rId13" Type="http://schemas.openxmlformats.org/officeDocument/2006/relationships/hyperlink" Target="https://en.wikipedia.org/wiki/Artery" TargetMode="External"/><Relationship Id="rId14" Type="http://schemas.openxmlformats.org/officeDocument/2006/relationships/hyperlink" Target="https://en.wikipedia.org/wiki/Guerbet" TargetMode="External"/><Relationship Id="rId15" Type="http://schemas.openxmlformats.org/officeDocument/2006/relationships/hyperlink" Target="https://en.wikipedia.org/wiki/Radiocontrast_agent%23Non-ionic" TargetMode="External"/><Relationship Id="rId16" Type="http://schemas.openxmlformats.org/officeDocument/2006/relationships/hyperlink" Target="https://en.wikipedia.org/wiki/Differential_centrifugation" TargetMode="External"/><Relationship Id="rId17" Type="http://schemas.openxmlformats.org/officeDocument/2006/relationships/hyperlink" Target="https://en.wikipedia.org/wiki/Iodixanol%23cite_note-1" TargetMode="External"/><Relationship Id="rId18" Type="http://schemas.openxmlformats.org/officeDocument/2006/relationships/hyperlink" Target="https://en.wikipedia.org/wiki/Radiocontrast" TargetMode="External"/><Relationship Id="rId19" Type="http://schemas.openxmlformats.org/officeDocument/2006/relationships/hyperlink" Target="https://en.wikipedia.org/wiki/Coronary_angiography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Relationship Id="rId3" Type="http://schemas.openxmlformats.org/officeDocument/2006/relationships/hyperlink" Target="https://it.wikipedia.org/wiki/Monomero" TargetMode="External"/><Relationship Id="rId4" Type="http://schemas.openxmlformats.org/officeDocument/2006/relationships/hyperlink" Target="https://it.wikipedia.org/wiki/Mezzo_di_contrasto" TargetMode="External"/><Relationship Id="rId5" Type="http://schemas.openxmlformats.org/officeDocument/2006/relationships/hyperlink" Target="https://it.wikipedia.org/wiki/Mielografia" TargetMode="External"/><Relationship Id="rId6" Type="http://schemas.openxmlformats.org/officeDocument/2006/relationships/hyperlink" Target="https://it.wikipedia.org/wiki/Ventricolografia" TargetMode="External"/><Relationship Id="rId7" Type="http://schemas.openxmlformats.org/officeDocument/2006/relationships/hyperlink" Target="https://it.wikipedia.org/wiki/Angiografia" TargetMode="External"/><Relationship Id="rId8" Type="http://schemas.openxmlformats.org/officeDocument/2006/relationships/hyperlink" Target="https://it.wikipedia.org/wiki/Urografia" TargetMode="Externa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26.xml.rels><?xml version="1.0" encoding="UTF-8" standalone="yes"?>
<Relationships xmlns="http://schemas.openxmlformats.org/package/2006/relationships"><Relationship Id="rId11" Type="http://schemas.openxmlformats.org/officeDocument/2006/relationships/hyperlink" Target="https://it.wikipedia.org/wiki/Raggi_gamma" TargetMode="External"/><Relationship Id="rId12" Type="http://schemas.openxmlformats.org/officeDocument/2006/relationships/hyperlink" Target="https://it.wikipedia.org/wiki/Emivita_(fisica)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Relationship Id="rId3" Type="http://schemas.openxmlformats.org/officeDocument/2006/relationships/hyperlink" Target="https://it.wikipedia.org/wiki/Metastabilit%C3%A0" TargetMode="External"/><Relationship Id="rId4" Type="http://schemas.openxmlformats.org/officeDocument/2006/relationships/hyperlink" Target="https://it.wikipedia.org/wiki/Atomo" TargetMode="External"/><Relationship Id="rId5" Type="http://schemas.openxmlformats.org/officeDocument/2006/relationships/hyperlink" Target="https://it.wikipedia.org/wiki/Eccitazione" TargetMode="External"/><Relationship Id="rId6" Type="http://schemas.openxmlformats.org/officeDocument/2006/relationships/hyperlink" Target="https://it.wikipedia.org/wiki/Protone" TargetMode="External"/><Relationship Id="rId7" Type="http://schemas.openxmlformats.org/officeDocument/2006/relationships/hyperlink" Target="https://it.wikipedia.org/wiki/Neutrone" TargetMode="External"/><Relationship Id="rId8" Type="http://schemas.openxmlformats.org/officeDocument/2006/relationships/hyperlink" Target="https://it.wikipedia.org/wiki/Spin" TargetMode="External"/><Relationship Id="rId9" Type="http://schemas.openxmlformats.org/officeDocument/2006/relationships/hyperlink" Target="https://it.wikipedia.org/wiki/Modo_di_decadimento" TargetMode="External"/><Relationship Id="rId10" Type="http://schemas.openxmlformats.org/officeDocument/2006/relationships/hyperlink" Target="https://it.wikipedia.org/wiki/Fotone" TargetMode="External"/></Relationships>
</file>

<file path=ppt/notesSlides/_rels/notesSlide27.xml.rels><?xml version="1.0" encoding="UTF-8" standalone="yes"?>
<Relationships xmlns="http://schemas.openxmlformats.org/package/2006/relationships"><Relationship Id="rId11" Type="http://schemas.openxmlformats.org/officeDocument/2006/relationships/hyperlink" Target="https://it.wikipedia.org/wiki/Raggi_gamma" TargetMode="External"/><Relationship Id="rId12" Type="http://schemas.openxmlformats.org/officeDocument/2006/relationships/hyperlink" Target="https://it.wikipedia.org/wiki/Emivita_(fisica)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Relationship Id="rId3" Type="http://schemas.openxmlformats.org/officeDocument/2006/relationships/hyperlink" Target="https://it.wikipedia.org/wiki/Metastabilit%C3%A0" TargetMode="External"/><Relationship Id="rId4" Type="http://schemas.openxmlformats.org/officeDocument/2006/relationships/hyperlink" Target="https://it.wikipedia.org/wiki/Atomo" TargetMode="External"/><Relationship Id="rId5" Type="http://schemas.openxmlformats.org/officeDocument/2006/relationships/hyperlink" Target="https://it.wikipedia.org/wiki/Eccitazione" TargetMode="External"/><Relationship Id="rId6" Type="http://schemas.openxmlformats.org/officeDocument/2006/relationships/hyperlink" Target="https://it.wikipedia.org/wiki/Protone" TargetMode="External"/><Relationship Id="rId7" Type="http://schemas.openxmlformats.org/officeDocument/2006/relationships/hyperlink" Target="https://it.wikipedia.org/wiki/Neutrone" TargetMode="External"/><Relationship Id="rId8" Type="http://schemas.openxmlformats.org/officeDocument/2006/relationships/hyperlink" Target="https://it.wikipedia.org/wiki/Spin" TargetMode="External"/><Relationship Id="rId9" Type="http://schemas.openxmlformats.org/officeDocument/2006/relationships/hyperlink" Target="https://it.wikipedia.org/wiki/Modo_di_decadimento" TargetMode="External"/><Relationship Id="rId10" Type="http://schemas.openxmlformats.org/officeDocument/2006/relationships/hyperlink" Target="https://it.wikipedia.org/wiki/Fotone" TargetMode="External"/></Relationships>
</file>

<file path=ppt/notesSlides/_rels/notesSlide28.xml.rels><?xml version="1.0" encoding="UTF-8" standalone="yes"?>
<Relationships xmlns="http://schemas.openxmlformats.org/package/2006/relationships"><Relationship Id="rId11" Type="http://schemas.openxmlformats.org/officeDocument/2006/relationships/hyperlink" Target="https://it.wikipedia.org/wiki/Raggi_gamma" TargetMode="External"/><Relationship Id="rId12" Type="http://schemas.openxmlformats.org/officeDocument/2006/relationships/hyperlink" Target="https://it.wikipedia.org/wiki/Emivita_(fisica)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Relationship Id="rId3" Type="http://schemas.openxmlformats.org/officeDocument/2006/relationships/hyperlink" Target="https://it.wikipedia.org/wiki/Metastabilit%C3%A0" TargetMode="External"/><Relationship Id="rId4" Type="http://schemas.openxmlformats.org/officeDocument/2006/relationships/hyperlink" Target="https://it.wikipedia.org/wiki/Atomo" TargetMode="External"/><Relationship Id="rId5" Type="http://schemas.openxmlformats.org/officeDocument/2006/relationships/hyperlink" Target="https://it.wikipedia.org/wiki/Eccitazione" TargetMode="External"/><Relationship Id="rId6" Type="http://schemas.openxmlformats.org/officeDocument/2006/relationships/hyperlink" Target="https://it.wikipedia.org/wiki/Protone" TargetMode="External"/><Relationship Id="rId7" Type="http://schemas.openxmlformats.org/officeDocument/2006/relationships/hyperlink" Target="https://it.wikipedia.org/wiki/Neutrone" TargetMode="External"/><Relationship Id="rId8" Type="http://schemas.openxmlformats.org/officeDocument/2006/relationships/hyperlink" Target="https://it.wikipedia.org/wiki/Spin" TargetMode="External"/><Relationship Id="rId9" Type="http://schemas.openxmlformats.org/officeDocument/2006/relationships/hyperlink" Target="https://it.wikipedia.org/wiki/Modo_di_decadimento" TargetMode="External"/><Relationship Id="rId10" Type="http://schemas.openxmlformats.org/officeDocument/2006/relationships/hyperlink" Target="https://it.wikipedia.org/wiki/Fotone" TargetMode="Externa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Pagina 1044 </a:t>
            </a:r>
            <a:r>
              <a:rPr lang="it-IT" dirty="0" err="1" smtClean="0"/>
              <a:t>foye</a:t>
            </a:r>
            <a:endParaRPr lang="it-IT" dirty="0" smtClean="0"/>
          </a:p>
          <a:p>
            <a:r>
              <a:rPr lang="it-IT" sz="1200" b="1" i="1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Thyroid</a:t>
            </a:r>
            <a:r>
              <a:rPr lang="it-IT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b="1" i="1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Imaging</a:t>
            </a:r>
            <a:r>
              <a:rPr lang="it-IT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</a:t>
            </a:r>
            <a:r>
              <a:rPr lang="it-IT" sz="1200" b="1" i="1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gents</a:t>
            </a:r>
            <a:r>
              <a:rPr lang="it-IT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1377</a:t>
            </a:r>
          </a:p>
          <a:p>
            <a:r>
              <a:rPr lang="it-IT" sz="1200" b="1" i="1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Molecular</a:t>
            </a:r>
            <a:r>
              <a:rPr lang="it-IT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b="1" i="1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imaging</a:t>
            </a:r>
            <a:r>
              <a:rPr lang="it-IT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23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5033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Nella radiografia tradizionale e</a:t>
            </a:r>
            <a:r>
              <a:rPr lang="it-IT" baseline="0" dirty="0" smtClean="0"/>
              <a:t> nella tomografia computerizzata i tessuti vengono visualizzati in base alla diversa capacità di attenuare il fascio di raggi X (fotoni) prima che esso raggiunga il </a:t>
            </a:r>
            <a:r>
              <a:rPr lang="it-IT" baseline="0" dirty="0" err="1" smtClean="0"/>
              <a:t>rovelatore</a:t>
            </a:r>
            <a:r>
              <a:rPr lang="it-IT" baseline="0" dirty="0" smtClean="0"/>
              <a:t>. La graduazione dell’attenuazione dipende dalla densità del tessuto: ossa dense (assorbono, zone </a:t>
            </a:r>
            <a:r>
              <a:rPr lang="it-IT" baseline="0" dirty="0" err="1" smtClean="0"/>
              <a:t>bianhce</a:t>
            </a:r>
            <a:r>
              <a:rPr lang="it-IT" baseline="0" dirty="0" smtClean="0"/>
              <a:t>), </a:t>
            </a:r>
            <a:r>
              <a:rPr lang="it-IT" baseline="0" dirty="0" err="1" smtClean="0"/>
              <a:t>polmono</a:t>
            </a:r>
            <a:r>
              <a:rPr lang="it-IT" baseline="0" dirty="0" smtClean="0"/>
              <a:t> (</a:t>
            </a:r>
            <a:r>
              <a:rPr lang="it-IT" baseline="0" dirty="0" err="1" smtClean="0"/>
              <a:t>acuqa</a:t>
            </a:r>
            <a:r>
              <a:rPr lang="it-IT" baseline="0" dirty="0" smtClean="0"/>
              <a:t> e aria che sono trasparenti per cui scuri)</a:t>
            </a:r>
          </a:p>
          <a:p>
            <a:r>
              <a:rPr lang="it-IT" baseline="0" dirty="0" smtClean="0"/>
              <a:t>TC attuali riescono a vedere una differenza di densità dello 0.5%.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0732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Nella radiografia tradizionale e</a:t>
            </a:r>
            <a:r>
              <a:rPr lang="it-IT" baseline="0" dirty="0" smtClean="0"/>
              <a:t> nella tomografia computerizzata i tessuti vengono visualizzati in base alla diversa capacità di attenuare il fascio di raggi X (fotoni) prima che esso raggiunga il </a:t>
            </a:r>
            <a:r>
              <a:rPr lang="it-IT" baseline="0" dirty="0" err="1" smtClean="0"/>
              <a:t>rovelatore</a:t>
            </a:r>
            <a:r>
              <a:rPr lang="it-IT" baseline="0" dirty="0" smtClean="0"/>
              <a:t>. La graduazione dell’attenuazione dipende dalla densità del tessuto: ossa dense (assorbono, zone </a:t>
            </a:r>
            <a:r>
              <a:rPr lang="it-IT" baseline="0" dirty="0" err="1" smtClean="0"/>
              <a:t>bianhce</a:t>
            </a:r>
            <a:r>
              <a:rPr lang="it-IT" baseline="0" dirty="0" smtClean="0"/>
              <a:t>), </a:t>
            </a:r>
            <a:r>
              <a:rPr lang="it-IT" baseline="0" dirty="0" err="1" smtClean="0"/>
              <a:t>polmono</a:t>
            </a:r>
            <a:r>
              <a:rPr lang="it-IT" baseline="0" dirty="0" smtClean="0"/>
              <a:t> (</a:t>
            </a:r>
            <a:r>
              <a:rPr lang="it-IT" baseline="0" dirty="0" err="1" smtClean="0"/>
              <a:t>acuqa</a:t>
            </a:r>
            <a:r>
              <a:rPr lang="it-IT" baseline="0" dirty="0" smtClean="0"/>
              <a:t> e aria che sono trasparenti per cui scuri)</a:t>
            </a:r>
          </a:p>
          <a:p>
            <a:r>
              <a:rPr lang="it-IT" baseline="0" dirty="0" smtClean="0"/>
              <a:t>TC attuali riescono a vedere una differenza di densità dello 0.5%.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0732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Nella radiografia tradizionale e</a:t>
            </a:r>
            <a:r>
              <a:rPr lang="it-IT" baseline="0" dirty="0" smtClean="0"/>
              <a:t> nella tomografia computerizzata i tessuti vengono visualizzati in base alla diversa capacità di attenuare il fascio di raggi X (fotoni) prima che esso raggiunga il </a:t>
            </a:r>
            <a:r>
              <a:rPr lang="it-IT" baseline="0" dirty="0" err="1" smtClean="0"/>
              <a:t>rovelatore</a:t>
            </a:r>
            <a:r>
              <a:rPr lang="it-IT" baseline="0" dirty="0" smtClean="0"/>
              <a:t>. La graduazione dell’attenuazione dipende dalla densità del tessuto: ossa dense (assorbono, zone </a:t>
            </a:r>
            <a:r>
              <a:rPr lang="it-IT" baseline="0" dirty="0" err="1" smtClean="0"/>
              <a:t>bianhce</a:t>
            </a:r>
            <a:r>
              <a:rPr lang="it-IT" baseline="0" dirty="0" smtClean="0"/>
              <a:t>), </a:t>
            </a:r>
            <a:r>
              <a:rPr lang="it-IT" baseline="0" dirty="0" err="1" smtClean="0"/>
              <a:t>polmono</a:t>
            </a:r>
            <a:r>
              <a:rPr lang="it-IT" baseline="0" dirty="0" smtClean="0"/>
              <a:t> (</a:t>
            </a:r>
            <a:r>
              <a:rPr lang="it-IT" baseline="0" dirty="0" err="1" smtClean="0"/>
              <a:t>acuqa</a:t>
            </a:r>
            <a:r>
              <a:rPr lang="it-IT" baseline="0" dirty="0" smtClean="0"/>
              <a:t> e aria che sono trasparenti per cui scuri)</a:t>
            </a:r>
          </a:p>
          <a:p>
            <a:r>
              <a:rPr lang="it-IT" baseline="0" dirty="0" smtClean="0"/>
              <a:t>TC attuali riescono a vedere una differenza di densità dello 0.5%.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07326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Una volta in circolo si dissociano</a:t>
            </a:r>
            <a:r>
              <a:rPr lang="it-IT" baseline="0" dirty="0" smtClean="0"/>
              <a:t> dando due ioni </a:t>
            </a:r>
          </a:p>
          <a:p>
            <a:r>
              <a:rPr lang="it-IT" baseline="0" dirty="0" smtClean="0"/>
              <a:t>rapporto iodio/ioni=3/2=1.5</a:t>
            </a:r>
          </a:p>
          <a:p>
            <a:r>
              <a:rPr lang="it-IT" baseline="0" dirty="0" smtClean="0"/>
              <a:t>Tali farmaci devono essere somministrati a dosi elevate per avere un numero elevato di atomi di iodio e danno ipertonia del plasma e quindi numerosi effetti di tipo osmotico e dolori vascolari-</a:t>
            </a:r>
          </a:p>
          <a:p>
            <a:r>
              <a:rPr lang="it-IT" baseline="0" dirty="0" smtClean="0"/>
              <a:t>Usati </a:t>
            </a:r>
            <a:r>
              <a:rPr lang="it-IT" baseline="0" dirty="0" err="1" smtClean="0"/>
              <a:t>qundi</a:t>
            </a:r>
            <a:r>
              <a:rPr lang="it-IT" baseline="0" dirty="0" smtClean="0"/>
              <a:t> per urografia e altri per colangiografia (cistifellea per via </a:t>
            </a:r>
            <a:r>
              <a:rPr lang="it-IT" baseline="0" dirty="0" err="1" smtClean="0"/>
              <a:t>e.v.</a:t>
            </a:r>
            <a:r>
              <a:rPr lang="it-IT" baseline="0" dirty="0" smtClean="0"/>
              <a:t>)</a:t>
            </a:r>
          </a:p>
          <a:p>
            <a:r>
              <a:rPr lang="it-IT" baseline="0" dirty="0" smtClean="0"/>
              <a:t>Per aumentare il numero di atomi di iodio sono stati sintetizzati </a:t>
            </a:r>
            <a:r>
              <a:rPr lang="it-IT" baseline="0" dirty="0" err="1" smtClean="0"/>
              <a:t>diemri</a:t>
            </a:r>
            <a:r>
              <a:rPr lang="it-IT" baseline="0" dirty="0" smtClean="0"/>
              <a:t> </a:t>
            </a:r>
            <a:r>
              <a:rPr lang="it-IT" baseline="0" dirty="0" err="1" smtClean="0"/>
              <a:t>esaiodurati</a:t>
            </a:r>
            <a:r>
              <a:rPr lang="it-IT" baseline="0" dirty="0" smtClean="0"/>
              <a:t> con rapporto 6iodio/2ioni=3</a:t>
            </a:r>
          </a:p>
          <a:p>
            <a:r>
              <a:rPr lang="it-IT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Amino sugar"/>
              </a:rPr>
              <a:t>amino sugar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derived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from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Glucose"/>
              </a:rPr>
              <a:t>glucose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often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used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Excipient"/>
              </a:rPr>
              <a:t>excipient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pharmaceuticals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in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conjunction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iodinated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compounds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Contrast medium"/>
              </a:rPr>
              <a:t>contrast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Contrast medium"/>
              </a:rPr>
              <a:t> media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such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Diatrizoate meglumine"/>
              </a:rPr>
              <a:t>diatrizoate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Diatrizoate meglumine"/>
              </a:rPr>
              <a:t> 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Diatrizoate meglumine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Iothalamate"/>
              </a:rPr>
              <a:t>iothalamate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Iothalamate"/>
              </a:rPr>
              <a:t> 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Iothalamate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Iodipamide meglumine"/>
              </a:rPr>
              <a:t>iodipamide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Iodipamide meglumine"/>
              </a:rPr>
              <a:t> 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Iodipamide meglumine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822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Una volta in circolo si dissociano</a:t>
            </a:r>
            <a:r>
              <a:rPr lang="it-IT" baseline="0" dirty="0" smtClean="0"/>
              <a:t> dando due ioni </a:t>
            </a:r>
          </a:p>
          <a:p>
            <a:r>
              <a:rPr lang="it-IT" baseline="0" dirty="0" smtClean="0"/>
              <a:t>rapporto iodio/ioni=3/2=1.5</a:t>
            </a:r>
          </a:p>
          <a:p>
            <a:r>
              <a:rPr lang="it-IT" baseline="0" dirty="0" smtClean="0"/>
              <a:t>Tali farmaci devono essere somministrati a dosi elevate per avere un numero elevato di atomi di iodio e danno ipertonia del plasma e quindi numerosi effetti di tipo osmotico e dolori vascolari-</a:t>
            </a:r>
          </a:p>
          <a:p>
            <a:r>
              <a:rPr lang="it-IT" baseline="0" dirty="0" smtClean="0"/>
              <a:t>Usati </a:t>
            </a:r>
            <a:r>
              <a:rPr lang="it-IT" baseline="0" dirty="0" err="1" smtClean="0"/>
              <a:t>qundi</a:t>
            </a:r>
            <a:r>
              <a:rPr lang="it-IT" baseline="0" dirty="0" smtClean="0"/>
              <a:t> per urografia e altri per colangiografia (cistifellea per via </a:t>
            </a:r>
            <a:r>
              <a:rPr lang="it-IT" baseline="0" dirty="0" err="1" smtClean="0"/>
              <a:t>e.v.</a:t>
            </a:r>
            <a:r>
              <a:rPr lang="it-IT" baseline="0" dirty="0" smtClean="0"/>
              <a:t>)</a:t>
            </a:r>
          </a:p>
          <a:p>
            <a:r>
              <a:rPr lang="it-IT" baseline="0" dirty="0" smtClean="0"/>
              <a:t>Per aumentare il numero di atomi di iodio sono stati sintetizzati </a:t>
            </a:r>
            <a:r>
              <a:rPr lang="it-IT" baseline="0" dirty="0" err="1" smtClean="0"/>
              <a:t>diemri</a:t>
            </a:r>
            <a:r>
              <a:rPr lang="it-IT" baseline="0" dirty="0" smtClean="0"/>
              <a:t> </a:t>
            </a:r>
            <a:r>
              <a:rPr lang="it-IT" baseline="0" dirty="0" err="1" smtClean="0"/>
              <a:t>esaiodurati</a:t>
            </a:r>
            <a:r>
              <a:rPr lang="it-IT" baseline="0" dirty="0" smtClean="0"/>
              <a:t> con rapporto 6iodio/2ioni=3</a:t>
            </a:r>
          </a:p>
          <a:p>
            <a:r>
              <a:rPr lang="it-IT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Amino sugar"/>
              </a:rPr>
              <a:t>amino sugar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derived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from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Glucose"/>
              </a:rPr>
              <a:t>glucose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often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used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Excipient"/>
              </a:rPr>
              <a:t>excipient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pharmaceuticals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in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conjunction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iodinated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compounds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Contrast medium"/>
              </a:rPr>
              <a:t>contrast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Contrast medium"/>
              </a:rPr>
              <a:t> media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such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Diatrizoate meglumine"/>
              </a:rPr>
              <a:t>diatrizoate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Diatrizoate meglumine"/>
              </a:rPr>
              <a:t> 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Diatrizoate meglumine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Iothalamate"/>
              </a:rPr>
              <a:t>iothalamate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Iothalamate"/>
              </a:rPr>
              <a:t> 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Iothalamate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Iodipamide meglumine"/>
              </a:rPr>
              <a:t>iodipamide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Iodipamide meglumine"/>
              </a:rPr>
              <a:t> 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Iodipamide meglumine"/>
              </a:rPr>
              <a:t>meglumine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8224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it-IT" dirty="0" err="1" smtClean="0"/>
              <a:t>Metrizamide</a:t>
            </a:r>
            <a:endParaRPr lang="it-IT" dirty="0" smtClean="0">
              <a:effectLst/>
            </a:endParaRPr>
          </a:p>
          <a:p>
            <a:pPr fontAlgn="t" latinLnBrk="1"/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è un composto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Monomero"/>
              </a:rPr>
              <a:t>monomero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non ionico utilizzato come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Mezzo di contrasto"/>
              </a:rPr>
              <a:t>mezzo di contrasto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soprattutto nella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Mielografia"/>
              </a:rPr>
              <a:t>mielografia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(totale, cervicale, lombare, toracica), nella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cisternografia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nella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Ventricolografia"/>
              </a:rPr>
              <a:t>ventricolografia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ed inoltre nell'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ngiografia"/>
              </a:rPr>
              <a:t>angiografia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nell'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Urografia"/>
              </a:rPr>
              <a:t>urografia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intravenosa e nell'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Artrografia"/>
              </a:rPr>
              <a:t>artrografia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oxilan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is a diagnostic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 tooltip="Contrast agent"/>
              </a:rPr>
              <a:t>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is injected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 tooltip="Intravenously"/>
              </a:rPr>
              <a:t>intravenously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before taking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 tooltip="X-ray"/>
              </a:rPr>
              <a:t>X-ray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images to increase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3" tooltip="Artery"/>
              </a:rPr>
              <a:t>arterial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contrast in the final image. It is marketed under the trade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Oxilan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by 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4" tooltip="Guerbet"/>
              </a:rPr>
              <a:t>Guerbet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L.L.C.</a:t>
            </a:r>
          </a:p>
          <a:p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Iodixanol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is an iodine-containing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5" tooltip="Radiocontrast agent"/>
              </a:rPr>
              <a:t>non-ionic radiocontrast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is sold under the trade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it is also sold as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6" tooltip="Differential centrifugation"/>
              </a:rPr>
              <a:t>density gradient medium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under the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OptiPrep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7"/>
              </a:rPr>
              <a:t>[1]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commonly used as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8" tooltip="Radiocontrast"/>
              </a:rPr>
              <a:t>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during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9" tooltip="Coronary angiography"/>
              </a:rPr>
              <a:t>coronary angiography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is the only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iso-osmolar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contrast agent, with an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0" tooltip="Osmolality"/>
              </a:rPr>
              <a:t>osmolality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of 290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/kg H</a:t>
            </a:r>
            <a:r>
              <a:rPr lang="en-US" sz="1200" b="0" i="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O, the same as blood. It is sold in 2 main concentrations 270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mgI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/ml and 320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mgI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/ml - hence the name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270 or 320. It is sold in single dose units and a large 500ml plastic bottle for multi-dose dispensing.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was originally made by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Nycomed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which then merged with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Amersham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which finally was bought by Jeff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Immelt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become GE Healthcare. The majority of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made in Cork, Ireland, with additional plants in China and Oslo. All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Iodixanol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bulk powder is made in Norway by GE Healthcare.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very similar product also manufactured by GE Healthcare is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Omnipaque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1" tooltip="Iohexol"/>
              </a:rPr>
              <a:t>Iohexol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as the main drug substance).</a:t>
            </a:r>
          </a:p>
          <a:p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Iodixanol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also the active ingredient in a number of 'cushion' products used during the centrifugation of stallion semen. It is layered underneath the extended stallion semen allowing for a higher g force to be used with less sperm damage and better recovery rates. Post centrifugation the supernatant above and the cushion below is removed, leaving a concentrated sperm pellet in the conical tube. 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2"/>
              </a:rPr>
              <a:t>[2]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Iotrolan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(trade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Isovist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is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3" tooltip="Radiocontrast agent"/>
              </a:rPr>
              <a:t>radiocontrast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substance used to improve the visibility of body structures on images obtained by </a:t>
            </a:r>
            <a:r>
              <a:rPr lang="en-US" sz="1200" b="0" i="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/>
              </a:rPr>
              <a:t>X-ray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techniques. It is particularly used to image spaces surrounding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4" tooltip="Central nervous system"/>
              </a:rPr>
              <a:t>central nervous system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such as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5" tooltip="Ventricular system"/>
              </a:rPr>
              <a:t>ventricles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after injection into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6" tooltip="Cerebrospinal fluid"/>
              </a:rPr>
              <a:t>cerebrospinal fluid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7"/>
              </a:rPr>
              <a:t>[1]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It can also be used to image joint spaces and in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8" tooltip="Endoscopic retrograde cholangiopancreatography"/>
              </a:rPr>
              <a:t>endoscopic retrograde cholangiopancreatography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(ERCP).</a:t>
            </a:r>
            <a:r>
              <a:rPr lang="en-US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</a:t>
            </a:r>
            <a:r>
              <a:rPr lang="en-US" sz="1200" b="0" i="1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9" tooltip="Wikipedia:Citation needed"/>
              </a:rPr>
              <a:t>citation needed</a:t>
            </a:r>
            <a:r>
              <a:rPr lang="en-US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]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Chemically, the substance is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0" tooltip="Dimer (chemistry)"/>
              </a:rPr>
              <a:t>dimer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of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triiodinated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1" tooltip="Isophthalic acid"/>
              </a:rPr>
              <a:t>isophthalic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1" tooltip="Isophthalic acid"/>
              </a:rPr>
              <a:t> acid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derivatives.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1367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it-IT" dirty="0" err="1" smtClean="0"/>
              <a:t>Metrizamide</a:t>
            </a:r>
            <a:endParaRPr lang="it-IT" dirty="0" smtClean="0">
              <a:effectLst/>
            </a:endParaRPr>
          </a:p>
          <a:p>
            <a:pPr fontAlgn="t" latinLnBrk="1"/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è un composto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Monomero"/>
              </a:rPr>
              <a:t>monomero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non ionico utilizzato come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Mezzo di contrasto"/>
              </a:rPr>
              <a:t>mezzo di contrasto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soprattutto nella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Mielografia"/>
              </a:rPr>
              <a:t>mielografia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(totale, cervicale, lombare, toracica), nella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cisternografia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nella 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Ventricolografia"/>
              </a:rPr>
              <a:t>ventricolografia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ed inoltre nell'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ngiografia"/>
              </a:rPr>
              <a:t>angiografia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nell'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Urografia"/>
              </a:rPr>
              <a:t>urografia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intravenosa e nell'</a:t>
            </a:r>
            <a:r>
              <a:rPr lang="it-IT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Artrografia"/>
              </a:rPr>
              <a:t>artrografia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oxilan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is a diagnostic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 tooltip="Contrast agent"/>
              </a:rPr>
              <a:t>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is injected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 tooltip="Intravenously"/>
              </a:rPr>
              <a:t>intravenously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before taking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 tooltip="X-ray"/>
              </a:rPr>
              <a:t>X-ray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images to increase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3" tooltip="Artery"/>
              </a:rPr>
              <a:t>arterial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contrast in the final image. It is marketed under the trade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Oxilan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by 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4" tooltip="Guerbet"/>
              </a:rPr>
              <a:t>Guerbet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L.L.C.</a:t>
            </a:r>
          </a:p>
          <a:p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Iodixanol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is an iodine-containing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5" tooltip="Radiocontrast agent"/>
              </a:rPr>
              <a:t>non-ionic radiocontrast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is sold under the trade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it is also sold as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6" tooltip="Differential centrifugation"/>
              </a:rPr>
              <a:t>density gradient medium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under the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OptiPrep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7"/>
              </a:rPr>
              <a:t>[1]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commonly used as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8" tooltip="Radiocontrast"/>
              </a:rPr>
              <a:t>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during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9" tooltip="Coronary angiography"/>
              </a:rPr>
              <a:t>coronary angiography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is the only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iso-osmolar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contrast agent, with an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0" tooltip="Osmolality"/>
              </a:rPr>
              <a:t>osmolality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of 290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/kg H</a:t>
            </a:r>
            <a:r>
              <a:rPr lang="en-US" sz="1200" b="0" i="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O, the same as blood. It is sold in 2 main concentrations 270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mgI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/ml and 320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mgI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/ml - hence the name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270 or 320. It is sold in single dose units and a large 500ml plastic bottle for multi-dose dispensing.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was originally made by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Nycomed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which then merged with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Amersham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which finally was bought by Jeff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Immelt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become GE Healthcare. The majority of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made in Cork, Ireland, with additional plants in China and Oslo. All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Iodixanol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bulk powder is made in Norway by GE Healthcare.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very similar product also manufactured by GE Healthcare is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Omnipaque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1" tooltip="Iohexol"/>
              </a:rPr>
              <a:t>Iohexol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as the main drug substance).</a:t>
            </a:r>
          </a:p>
          <a:p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Iodixanol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also the active ingredient in a number of 'cushion' products used during the centrifugation of stallion semen. It is layered underneath the extended stallion semen allowing for a higher g force to be used with less sperm damage and better recovery rates. Post centrifugation the supernatant above and the cushion below is removed, leaving a concentrated sperm pellet in the conical tube. 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2"/>
              </a:rPr>
              <a:t>[2]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Iotrolan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(trade name </a:t>
            </a:r>
            <a:r>
              <a:rPr lang="en-US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Isovist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is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3" tooltip="Radiocontrast agent"/>
              </a:rPr>
              <a:t>radiocontrast agent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substance used to improve the visibility of body structures on images obtained by </a:t>
            </a:r>
            <a:r>
              <a:rPr lang="en-US" sz="1200" b="0" i="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/>
              </a:rPr>
              <a:t>X-ray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techniques. It is particularly used to image spaces surrounding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4" tooltip="Central nervous system"/>
              </a:rPr>
              <a:t>central nervous system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such as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5" tooltip="Ventricular system"/>
              </a:rPr>
              <a:t>ventricles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after injection into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6" tooltip="Cerebrospinal fluid"/>
              </a:rPr>
              <a:t>cerebrospinal fluid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7"/>
              </a:rPr>
              <a:t>[1]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It can also be used to image joint spaces and in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8" tooltip="Endoscopic retrograde cholangiopancreatography"/>
              </a:rPr>
              <a:t>endoscopic retrograde cholangiopancreatography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(ERCP).</a:t>
            </a:r>
            <a:r>
              <a:rPr lang="en-US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</a:t>
            </a:r>
            <a:r>
              <a:rPr lang="en-US" sz="1200" b="0" i="1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9" tooltip="Wikipedia:Citation needed"/>
              </a:rPr>
              <a:t>citation needed</a:t>
            </a:r>
            <a:r>
              <a:rPr lang="en-US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]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Chemically, the substance is a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0" tooltip="Dimer (chemistry)"/>
              </a:rPr>
              <a:t>dimer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of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triiodinated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1" tooltip="Isophthalic acid"/>
              </a:rPr>
              <a:t>isophthalic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1" tooltip="Isophthalic acid"/>
              </a:rPr>
              <a:t> acid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derivatives.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27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13672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Non </a:t>
            </a:r>
            <a:r>
              <a:rPr lang="it-IT" dirty="0" err="1" smtClean="0"/>
              <a:t>idrosulubili</a:t>
            </a:r>
            <a:r>
              <a:rPr lang="it-IT" dirty="0" smtClean="0"/>
              <a:t>: colecistografia</a:t>
            </a:r>
            <a:r>
              <a:rPr lang="it-IT" baseline="0" dirty="0" smtClean="0"/>
              <a:t> orale (cistifellea)</a:t>
            </a:r>
          </a:p>
          <a:p>
            <a:r>
              <a:rPr lang="it-IT" baseline="0" dirty="0" smtClean="0"/>
              <a:t>Hanno la posizione 5 libera: si legano alla sieroalbumina, </a:t>
            </a:r>
            <a:r>
              <a:rPr lang="it-IT" baseline="0" dirty="0" err="1" smtClean="0"/>
              <a:t>finiscoo</a:t>
            </a:r>
            <a:r>
              <a:rPr lang="it-IT" baseline="0" dirty="0" smtClean="0"/>
              <a:t> nel fegato dove subiscono </a:t>
            </a:r>
            <a:r>
              <a:rPr lang="it-IT" baseline="0" dirty="0" err="1" smtClean="0"/>
              <a:t>glucoronidazione</a:t>
            </a:r>
            <a:r>
              <a:rPr lang="it-IT" baseline="0" dirty="0" smtClean="0"/>
              <a:t> e vengono eliminati con la bile.</a:t>
            </a:r>
          </a:p>
          <a:p>
            <a:r>
              <a:rPr lang="it-IT" baseline="0" dirty="0" smtClean="0"/>
              <a:t>Quando invece sono 5 sostituiti non </a:t>
            </a:r>
            <a:r>
              <a:rPr lang="it-IT" baseline="0" dirty="0" err="1" smtClean="0"/>
              <a:t>silgeano</a:t>
            </a:r>
            <a:r>
              <a:rPr lang="it-IT" baseline="0" dirty="0" smtClean="0"/>
              <a:t> alle proteine plasmatiche per cui escono immodificati con i reni.</a:t>
            </a:r>
          </a:p>
          <a:p>
            <a:r>
              <a:rPr lang="it-IT" baseline="0" dirty="0" smtClean="0"/>
              <a:t>Quando sono dimeri, anche se la posizione 5 è libera non vengono metabolizzati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8851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Non </a:t>
            </a:r>
            <a:r>
              <a:rPr lang="it-IT" dirty="0" err="1" smtClean="0"/>
              <a:t>idrosulubili</a:t>
            </a:r>
            <a:r>
              <a:rPr lang="it-IT" dirty="0" smtClean="0"/>
              <a:t> sono i più stabili sono acidi </a:t>
            </a:r>
            <a:r>
              <a:rPr lang="it-IT" dirty="0" err="1" smtClean="0"/>
              <a:t>fenialcanoici</a:t>
            </a:r>
            <a:r>
              <a:rPr lang="it-IT" dirty="0" smtClean="0"/>
              <a:t> e loro esteri (</a:t>
            </a:r>
            <a:r>
              <a:rPr lang="it-IT" dirty="0" err="1" smtClean="0"/>
              <a:t>insolibili</a:t>
            </a:r>
            <a:r>
              <a:rPr lang="it-IT" dirty="0" smtClean="0"/>
              <a:t> in acqua). </a:t>
            </a:r>
            <a:r>
              <a:rPr lang="it-IT" dirty="0" err="1" smtClean="0"/>
              <a:t>Iodendilato</a:t>
            </a:r>
            <a:r>
              <a:rPr lang="it-IT" dirty="0" smtClean="0"/>
              <a:t>:</a:t>
            </a:r>
            <a:r>
              <a:rPr lang="it-IT" baseline="0" dirty="0" smtClean="0"/>
              <a:t> mielografia: midollo </a:t>
            </a:r>
            <a:r>
              <a:rPr lang="it-IT" baseline="0" dirty="0" err="1" smtClean="0"/>
              <a:t>sinale</a:t>
            </a:r>
            <a:r>
              <a:rPr lang="it-IT" baseline="0" dirty="0" smtClean="0"/>
              <a:t> e spazio subaracnoideo)</a:t>
            </a:r>
          </a:p>
          <a:p>
            <a:r>
              <a:rPr lang="it-IT" baseline="0" dirty="0" smtClean="0"/>
              <a:t>È una miscela di due isomeri del </a:t>
            </a:r>
            <a:r>
              <a:rPr lang="it-IT" baseline="0" dirty="0" err="1" smtClean="0"/>
              <a:t>iodofenilundecanoato</a:t>
            </a:r>
            <a:r>
              <a:rPr lang="it-IT" baseline="0" dirty="0" smtClean="0"/>
              <a:t> di etile. Non è miscibile ne con l’</a:t>
            </a:r>
            <a:r>
              <a:rPr lang="it-IT" baseline="0" dirty="0" err="1" smtClean="0"/>
              <a:t>acuqa</a:t>
            </a:r>
            <a:r>
              <a:rPr lang="it-IT" baseline="0" dirty="0" smtClean="0"/>
              <a:t> né con il fluido spinale: rimozione per aspirazione, ora </a:t>
            </a:r>
            <a:r>
              <a:rPr lang="it-IT" baseline="0" dirty="0" err="1" smtClean="0"/>
              <a:t>utilizati</a:t>
            </a:r>
            <a:r>
              <a:rPr lang="it-IT" baseline="0" dirty="0" smtClean="0"/>
              <a:t> altri.</a:t>
            </a:r>
          </a:p>
          <a:p>
            <a:r>
              <a:rPr lang="it-IT" baseline="0" dirty="0" smtClean="0"/>
              <a:t>Con rapporto 3 di iodio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929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Broncografia per </a:t>
            </a:r>
            <a:r>
              <a:rPr lang="it-IT" dirty="0" err="1" smtClean="0"/>
              <a:t>iniezion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intratracheale</a:t>
            </a:r>
            <a:r>
              <a:rPr lang="it-IT" baseline="0" dirty="0" smtClean="0"/>
              <a:t> (</a:t>
            </a:r>
            <a:r>
              <a:rPr lang="it-IT" baseline="0" dirty="0" err="1" smtClean="0"/>
              <a:t>formualzioni</a:t>
            </a:r>
            <a:r>
              <a:rPr lang="it-IT" baseline="0" dirty="0" smtClean="0"/>
              <a:t> opportune) si depositano sulle pareti dei bronchi e alveoli. </a:t>
            </a:r>
            <a:r>
              <a:rPr lang="it-IT" baseline="0" dirty="0" err="1" smtClean="0"/>
              <a:t>Vemgono</a:t>
            </a:r>
            <a:r>
              <a:rPr lang="it-IT" baseline="0" dirty="0" smtClean="0"/>
              <a:t> eliminati poi con la tosse, espettorato, </a:t>
            </a:r>
            <a:r>
              <a:rPr lang="it-IT" baseline="0" dirty="0" err="1" smtClean="0"/>
              <a:t>azionemucociliare</a:t>
            </a:r>
            <a:r>
              <a:rPr lang="it-IT" baseline="0" dirty="0" smtClean="0"/>
              <a:t>, assorbimento. Richiede mesi, è irritante e richiede anestesia generale: sono praticamente esclusi dalla pratica clinica,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65310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39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Terapia: policitemia vera con fosforo radioattivo.</a:t>
            </a:r>
            <a:r>
              <a:rPr lang="it-IT" baseline="0" dirty="0" smtClean="0"/>
              <a:t> Fa parte delle malattie mieloproliferative disturbo cronico caratterizzato da un aumento della concentrazione dell’</a:t>
            </a:r>
            <a:r>
              <a:rPr lang="it-IT" baseline="0" dirty="0" err="1" smtClean="0"/>
              <a:t>Hb</a:t>
            </a:r>
            <a:r>
              <a:rPr lang="it-IT" baseline="0" dirty="0" smtClean="0"/>
              <a:t> e della massa dei globuli rossi. Il 32P si accumula nelle ossa ed ha effetto antitumorale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4377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IODIO: esiste 123 I (sia</a:t>
            </a:r>
            <a:r>
              <a:rPr lang="it-IT" baseline="0" dirty="0" smtClean="0"/>
              <a:t> </a:t>
            </a:r>
            <a:r>
              <a:rPr lang="it-IT" baseline="0" dirty="0" err="1" smtClean="0"/>
              <a:t>vvciicna</a:t>
            </a:r>
            <a:r>
              <a:rPr lang="it-IT" baseline="0" dirty="0" smtClean="0"/>
              <a:t> al radionuclide </a:t>
            </a:r>
            <a:r>
              <a:rPr lang="it-IT" baseline="0" dirty="0" err="1" smtClean="0"/>
              <a:t>ideae</a:t>
            </a:r>
            <a:r>
              <a:rPr lang="it-IT" baseline="0" dirty="0" smtClean="0"/>
              <a:t> ma ha un costo molto elevato. Il 125I </a:t>
            </a:r>
            <a:r>
              <a:rPr lang="it-IT" baseline="0" dirty="0" err="1" smtClean="0"/>
              <a:t>dàradiaizoni</a:t>
            </a:r>
            <a:r>
              <a:rPr lang="it-IT" baseline="0" dirty="0" smtClean="0"/>
              <a:t> troppo deboli (28-35KeV) utilizzato per saggi in vitro, ha un’emivita di 60 giorni. I131 invece è quello </a:t>
            </a:r>
            <a:r>
              <a:rPr lang="it-IT" baseline="0" dirty="0" err="1" smtClean="0"/>
              <a:t>piùsato</a:t>
            </a:r>
            <a:r>
              <a:rPr lang="it-IT" baseline="0" dirty="0" smtClean="0"/>
              <a:t>, </a:t>
            </a:r>
            <a:r>
              <a:rPr lang="it-IT" baseline="0" dirty="0" err="1" smtClean="0"/>
              <a:t>disonibile</a:t>
            </a:r>
            <a:r>
              <a:rPr lang="it-IT" baseline="0" dirty="0" smtClean="0"/>
              <a:t> ed economico. 364 </a:t>
            </a:r>
            <a:r>
              <a:rPr lang="it-IT" baseline="0" dirty="0" err="1" smtClean="0"/>
              <a:t>KeV</a:t>
            </a:r>
            <a:r>
              <a:rPr lang="it-IT" baseline="0" dirty="0" smtClean="0"/>
              <a:t>, 8 giorni di emivita (permane nei tessuti) si </a:t>
            </a:r>
            <a:r>
              <a:rPr lang="it-IT" baseline="0" dirty="0" err="1" smtClean="0"/>
              <a:t>deiodura</a:t>
            </a:r>
            <a:r>
              <a:rPr lang="it-IT" baseline="0" dirty="0" smtClean="0"/>
              <a:t> rapidamente i n vitro</a:t>
            </a:r>
          </a:p>
          <a:p>
            <a:r>
              <a:rPr lang="it-IT" baseline="0" dirty="0" smtClean="0"/>
              <a:t>Altro </a:t>
            </a:r>
            <a:r>
              <a:rPr lang="it-IT" baseline="0" dirty="0" err="1" smtClean="0"/>
              <a:t>aligeno</a:t>
            </a:r>
            <a:r>
              <a:rPr lang="it-IT" baseline="0" dirty="0" smtClean="0"/>
              <a:t> è 18F ma </a:t>
            </a:r>
            <a:r>
              <a:rPr lang="it-IT" baseline="0" dirty="0" err="1" smtClean="0"/>
              <a:t>tmessi</a:t>
            </a:r>
            <a:r>
              <a:rPr lang="it-IT" baseline="0" dirty="0" smtClean="0"/>
              <a:t> di soli 1.83h, ma emette positroni per cui è utile in PET</a:t>
            </a:r>
          </a:p>
          <a:p>
            <a:r>
              <a:rPr lang="it-IT" baseline="0" dirty="0" smtClean="0"/>
              <a:t>Tc99m: </a:t>
            </a:r>
            <a:r>
              <a:rPr lang="it-IT" baseline="0" dirty="0" err="1" smtClean="0"/>
              <a:t>propritàsimili</a:t>
            </a:r>
            <a:r>
              <a:rPr lang="it-IT" baseline="0" dirty="0" smtClean="0"/>
              <a:t> al Re e al Mn. Raggi gamma da 140 </a:t>
            </a:r>
            <a:r>
              <a:rPr lang="it-IT" baseline="0" dirty="0" err="1" smtClean="0"/>
              <a:t>keV</a:t>
            </a:r>
            <a:r>
              <a:rPr lang="it-IT" baseline="0" dirty="0" smtClean="0"/>
              <a:t>, emivita 6h. Deriva dal decadimento del Mo99m che ha un’emivita di 2.7 giorni. Si lega questo ad una colonna, durante il decadimento si modificano e </a:t>
            </a:r>
            <a:r>
              <a:rPr lang="it-IT" baseline="0" dirty="0" err="1" smtClean="0"/>
              <a:t>carateristiche</a:t>
            </a:r>
            <a:r>
              <a:rPr lang="it-IT" baseline="0" dirty="0" smtClean="0"/>
              <a:t> chimiche e quindi il legame con la colonna, si fa una eluizione e si ottiene Tc99m </a:t>
            </a:r>
            <a:r>
              <a:rPr lang="it-IT" baseline="0" dirty="0" err="1" smtClean="0"/>
              <a:t>iprodotti</a:t>
            </a:r>
            <a:r>
              <a:rPr lang="it-IT" baseline="0" dirty="0" smtClean="0"/>
              <a:t> sono </a:t>
            </a:r>
            <a:r>
              <a:rPr lang="it-IT" baseline="0" dirty="0" err="1" smtClean="0"/>
              <a:t>slai</a:t>
            </a:r>
            <a:r>
              <a:rPr lang="it-IT" baseline="0" dirty="0" smtClean="0"/>
              <a:t>, colloidi chelati.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 </a:t>
            </a:r>
            <a:r>
              <a:rPr lang="it-IT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isomero nucleare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è uno stato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Metastabilità"/>
              </a:rPr>
              <a:t>metastabile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(o </a:t>
            </a:r>
            <a:r>
              <a:rPr lang="it-IT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isomerico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Atomo"/>
              </a:rPr>
              <a:t>atomo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prodotto dall'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Eccitazione"/>
              </a:rPr>
              <a:t>eccitazione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Protone"/>
              </a:rPr>
              <a:t>protone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Neutrone"/>
              </a:rPr>
              <a:t>neutrone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nel nucleo atomico, tale da rendere necessario un cambiamento nel suo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Spin"/>
              </a:rPr>
              <a:t>spin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affinché possa scaricare l'energia in suo possesso e </a:t>
            </a:r>
            <a:r>
              <a:rPr lang="it-IT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decadere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uno stato non eccitato. Questo decadimento può avvenire in due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odo di decadimento"/>
              </a:rPr>
              <a:t>modi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 emissione 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 tooltip="Fotone"/>
              </a:rPr>
              <a:t>fotone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γ (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 tooltip="Raggi gamma"/>
              </a:rPr>
              <a:t>raggio gamma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un fotone ad alta energia)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conversione interna (l'energia è usata per ionizzare l'atomo)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 gran parte degli isomeri nucleari sono molto instabili e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reirradiano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la loro energia immediatamente (in media entro un tempo dell'ordine di 10</a:t>
            </a:r>
            <a:r>
              <a:rPr lang="it-IT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−12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secondi). Il termine viene quindi utilizzato solo per quegli isotopi che restano nello stato eccitato per un tempo più lungo della media: si parla di isomeri nucleari quando l'isotopo in questione ha una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 tooltip="Emivita (fisica)"/>
              </a:rPr>
              <a:t>emivita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almeno superiore a 10</a:t>
            </a:r>
            <a:r>
              <a:rPr lang="it-IT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−9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secondi.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Tecnezio 61 giorni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62058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IODIO: esiste 123 I (sia</a:t>
            </a:r>
            <a:r>
              <a:rPr lang="it-IT" baseline="0" dirty="0" smtClean="0"/>
              <a:t> </a:t>
            </a:r>
            <a:r>
              <a:rPr lang="it-IT" baseline="0" dirty="0" err="1" smtClean="0"/>
              <a:t>vvciicna</a:t>
            </a:r>
            <a:r>
              <a:rPr lang="it-IT" baseline="0" dirty="0" smtClean="0"/>
              <a:t> al radionuclide </a:t>
            </a:r>
            <a:r>
              <a:rPr lang="it-IT" baseline="0" dirty="0" err="1" smtClean="0"/>
              <a:t>ideae</a:t>
            </a:r>
            <a:r>
              <a:rPr lang="it-IT" baseline="0" dirty="0" smtClean="0"/>
              <a:t> ma ha un costo molto elevato. Il 125I </a:t>
            </a:r>
            <a:r>
              <a:rPr lang="it-IT" baseline="0" dirty="0" err="1" smtClean="0"/>
              <a:t>dàradiaizoni</a:t>
            </a:r>
            <a:r>
              <a:rPr lang="it-IT" baseline="0" dirty="0" smtClean="0"/>
              <a:t> troppo deboli (28-35KeV) utilizzato per saggi in vitro, ha un’emivita di 60 giorni. I131 invece è quello </a:t>
            </a:r>
            <a:r>
              <a:rPr lang="it-IT" baseline="0" dirty="0" err="1" smtClean="0"/>
              <a:t>piùsato</a:t>
            </a:r>
            <a:r>
              <a:rPr lang="it-IT" baseline="0" dirty="0" smtClean="0"/>
              <a:t>, </a:t>
            </a:r>
            <a:r>
              <a:rPr lang="it-IT" baseline="0" dirty="0" err="1" smtClean="0"/>
              <a:t>disonibile</a:t>
            </a:r>
            <a:r>
              <a:rPr lang="it-IT" baseline="0" dirty="0" smtClean="0"/>
              <a:t> ed economico. 364 </a:t>
            </a:r>
            <a:r>
              <a:rPr lang="it-IT" baseline="0" dirty="0" err="1" smtClean="0"/>
              <a:t>KeV</a:t>
            </a:r>
            <a:r>
              <a:rPr lang="it-IT" baseline="0" dirty="0" smtClean="0"/>
              <a:t>, 8 giorni di emivita (permane nei tessuti) si </a:t>
            </a:r>
            <a:r>
              <a:rPr lang="it-IT" baseline="0" dirty="0" err="1" smtClean="0"/>
              <a:t>deiodura</a:t>
            </a:r>
            <a:r>
              <a:rPr lang="it-IT" baseline="0" dirty="0" smtClean="0"/>
              <a:t> rapidamente i n vitro</a:t>
            </a:r>
          </a:p>
          <a:p>
            <a:r>
              <a:rPr lang="it-IT" baseline="0" dirty="0" smtClean="0"/>
              <a:t>Altro </a:t>
            </a:r>
            <a:r>
              <a:rPr lang="it-IT" baseline="0" dirty="0" err="1" smtClean="0"/>
              <a:t>aligeno</a:t>
            </a:r>
            <a:r>
              <a:rPr lang="it-IT" baseline="0" dirty="0" smtClean="0"/>
              <a:t> è 18F ma </a:t>
            </a:r>
            <a:r>
              <a:rPr lang="it-IT" baseline="0" dirty="0" err="1" smtClean="0"/>
              <a:t>tmessi</a:t>
            </a:r>
            <a:r>
              <a:rPr lang="it-IT" baseline="0" dirty="0" smtClean="0"/>
              <a:t> di soli 1.83h, ma emette positroni per cui è utile in PET</a:t>
            </a:r>
          </a:p>
          <a:p>
            <a:r>
              <a:rPr lang="it-IT" baseline="0" dirty="0" smtClean="0"/>
              <a:t>Tc99m: </a:t>
            </a:r>
            <a:r>
              <a:rPr lang="it-IT" baseline="0" dirty="0" err="1" smtClean="0"/>
              <a:t>propritàsimili</a:t>
            </a:r>
            <a:r>
              <a:rPr lang="it-IT" baseline="0" dirty="0" smtClean="0"/>
              <a:t> al Re e al Mn. Raggi gamma da 140 </a:t>
            </a:r>
            <a:r>
              <a:rPr lang="it-IT" baseline="0" dirty="0" err="1" smtClean="0"/>
              <a:t>keV</a:t>
            </a:r>
            <a:r>
              <a:rPr lang="it-IT" baseline="0" dirty="0" smtClean="0"/>
              <a:t>, emivita 6h. Deriva dal decadimento del Mo99m che ha un’emivita di 2.7 giorni. Si lega questo ad una colonna, durante il decadimento si modificano e </a:t>
            </a:r>
            <a:r>
              <a:rPr lang="it-IT" baseline="0" dirty="0" err="1" smtClean="0"/>
              <a:t>carateristiche</a:t>
            </a:r>
            <a:r>
              <a:rPr lang="it-IT" baseline="0" dirty="0" smtClean="0"/>
              <a:t> chimiche e quindi il legame con la colonna, si fa una eluizione e si ottiene Tc99m </a:t>
            </a:r>
            <a:r>
              <a:rPr lang="it-IT" baseline="0" dirty="0" err="1" smtClean="0"/>
              <a:t>iprodotti</a:t>
            </a:r>
            <a:r>
              <a:rPr lang="it-IT" baseline="0" dirty="0" smtClean="0"/>
              <a:t> sono </a:t>
            </a:r>
            <a:r>
              <a:rPr lang="it-IT" baseline="0" dirty="0" err="1" smtClean="0"/>
              <a:t>slai</a:t>
            </a:r>
            <a:r>
              <a:rPr lang="it-IT" baseline="0" dirty="0" smtClean="0"/>
              <a:t>, colloidi chelati.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 </a:t>
            </a:r>
            <a:r>
              <a:rPr lang="it-IT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isomero nucleare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è uno stato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Metastabilità"/>
              </a:rPr>
              <a:t>metastabile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(o </a:t>
            </a:r>
            <a:r>
              <a:rPr lang="it-IT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isomerico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Atomo"/>
              </a:rPr>
              <a:t>atomo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prodotto dall'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Eccitazione"/>
              </a:rPr>
              <a:t>eccitazione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Protone"/>
              </a:rPr>
              <a:t>protone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Neutrone"/>
              </a:rPr>
              <a:t>neutrone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nel nucleo atomico, tale da rendere necessario un cambiamento nel suo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Spin"/>
              </a:rPr>
              <a:t>spin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affinché possa scaricare l'energia in suo possesso e </a:t>
            </a:r>
            <a:r>
              <a:rPr lang="it-IT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decadere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uno stato non eccitato. Questo decadimento può avvenire in due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odo di decadimento"/>
              </a:rPr>
              <a:t>modi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 emissione 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 tooltip="Fotone"/>
              </a:rPr>
              <a:t>fotone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γ (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 tooltip="Raggi gamma"/>
              </a:rPr>
              <a:t>raggio gamma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un fotone ad alta energia)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conversione interna (l'energia è usata per ionizzare l'atomo)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 gran parte degli isomeri nucleari sono molto instabili e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reirradiano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la loro energia immediatamente (in media entro un tempo dell'ordine di 10</a:t>
            </a:r>
            <a:r>
              <a:rPr lang="it-IT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−12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secondi). Il termine viene quindi utilizzato solo per quegli isotopi che restano nello stato eccitato per un tempo più lungo della media: si parla di isomeri nucleari quando l'isotopo in questione ha una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 tooltip="Emivita (fisica)"/>
              </a:rPr>
              <a:t>emivita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almeno superiore a 10</a:t>
            </a:r>
            <a:r>
              <a:rPr lang="it-IT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−9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secondi.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Tecnezio 61 giorni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62058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IODIO: esiste 123 I (sia</a:t>
            </a:r>
            <a:r>
              <a:rPr lang="it-IT" baseline="0" dirty="0" smtClean="0"/>
              <a:t> </a:t>
            </a:r>
            <a:r>
              <a:rPr lang="it-IT" baseline="0" dirty="0" err="1" smtClean="0"/>
              <a:t>vvciicna</a:t>
            </a:r>
            <a:r>
              <a:rPr lang="it-IT" baseline="0" dirty="0" smtClean="0"/>
              <a:t> al radionuclide </a:t>
            </a:r>
            <a:r>
              <a:rPr lang="it-IT" baseline="0" dirty="0" err="1" smtClean="0"/>
              <a:t>ideae</a:t>
            </a:r>
            <a:r>
              <a:rPr lang="it-IT" baseline="0" dirty="0" smtClean="0"/>
              <a:t> ma ha un costo molto elevato. Il 125I </a:t>
            </a:r>
            <a:r>
              <a:rPr lang="it-IT" baseline="0" dirty="0" err="1" smtClean="0"/>
              <a:t>dàradiaizoni</a:t>
            </a:r>
            <a:r>
              <a:rPr lang="it-IT" baseline="0" dirty="0" smtClean="0"/>
              <a:t> troppo deboli (28-35KeV) utilizzato per saggi in vitro, ha un’emivita di 60 giorni. I131 invece è quello </a:t>
            </a:r>
            <a:r>
              <a:rPr lang="it-IT" baseline="0" dirty="0" err="1" smtClean="0"/>
              <a:t>piùsato</a:t>
            </a:r>
            <a:r>
              <a:rPr lang="it-IT" baseline="0" dirty="0" smtClean="0"/>
              <a:t>, </a:t>
            </a:r>
            <a:r>
              <a:rPr lang="it-IT" baseline="0" dirty="0" err="1" smtClean="0"/>
              <a:t>disonibile</a:t>
            </a:r>
            <a:r>
              <a:rPr lang="it-IT" baseline="0" dirty="0" smtClean="0"/>
              <a:t> ed economico. 364 </a:t>
            </a:r>
            <a:r>
              <a:rPr lang="it-IT" baseline="0" dirty="0" err="1" smtClean="0"/>
              <a:t>KeV</a:t>
            </a:r>
            <a:r>
              <a:rPr lang="it-IT" baseline="0" dirty="0" smtClean="0"/>
              <a:t>, 8 giorni di emivita (permane nei tessuti) si </a:t>
            </a:r>
            <a:r>
              <a:rPr lang="it-IT" baseline="0" dirty="0" err="1" smtClean="0"/>
              <a:t>deiodura</a:t>
            </a:r>
            <a:r>
              <a:rPr lang="it-IT" baseline="0" dirty="0" smtClean="0"/>
              <a:t> rapidamente i n vitro</a:t>
            </a:r>
          </a:p>
          <a:p>
            <a:r>
              <a:rPr lang="it-IT" baseline="0" dirty="0" smtClean="0"/>
              <a:t>Altro </a:t>
            </a:r>
            <a:r>
              <a:rPr lang="it-IT" baseline="0" dirty="0" err="1" smtClean="0"/>
              <a:t>aligeno</a:t>
            </a:r>
            <a:r>
              <a:rPr lang="it-IT" baseline="0" dirty="0" smtClean="0"/>
              <a:t> è 18F ma </a:t>
            </a:r>
            <a:r>
              <a:rPr lang="it-IT" baseline="0" dirty="0" err="1" smtClean="0"/>
              <a:t>tmessi</a:t>
            </a:r>
            <a:r>
              <a:rPr lang="it-IT" baseline="0" dirty="0" smtClean="0"/>
              <a:t> di soli 1.83h, ma emette positroni per cui è utile in PET</a:t>
            </a:r>
          </a:p>
          <a:p>
            <a:r>
              <a:rPr lang="it-IT" baseline="0" dirty="0" smtClean="0"/>
              <a:t>Tc99m: </a:t>
            </a:r>
            <a:r>
              <a:rPr lang="it-IT" baseline="0" dirty="0" err="1" smtClean="0"/>
              <a:t>propritàsimili</a:t>
            </a:r>
            <a:r>
              <a:rPr lang="it-IT" baseline="0" dirty="0" smtClean="0"/>
              <a:t> al Re e al Mn. Raggi gamma da 140 </a:t>
            </a:r>
            <a:r>
              <a:rPr lang="it-IT" baseline="0" dirty="0" err="1" smtClean="0"/>
              <a:t>keV</a:t>
            </a:r>
            <a:r>
              <a:rPr lang="it-IT" baseline="0" dirty="0" smtClean="0"/>
              <a:t>, emivita 6h. Deriva dal decadimento del Mo99m che ha un’emivita di 2.7 giorni. Si lega questo ad una colonna, durante il decadimento si modificano e </a:t>
            </a:r>
            <a:r>
              <a:rPr lang="it-IT" baseline="0" dirty="0" err="1" smtClean="0"/>
              <a:t>carateristiche</a:t>
            </a:r>
            <a:r>
              <a:rPr lang="it-IT" baseline="0" dirty="0" smtClean="0"/>
              <a:t> chimiche e quindi il legame con la colonna, si fa una eluizione e si ottiene Tc99m </a:t>
            </a:r>
            <a:r>
              <a:rPr lang="it-IT" baseline="0" dirty="0" err="1" smtClean="0"/>
              <a:t>iprodotti</a:t>
            </a:r>
            <a:r>
              <a:rPr lang="it-IT" baseline="0" dirty="0" smtClean="0"/>
              <a:t> sono </a:t>
            </a:r>
            <a:r>
              <a:rPr lang="it-IT" baseline="0" dirty="0" err="1" smtClean="0"/>
              <a:t>slai</a:t>
            </a:r>
            <a:r>
              <a:rPr lang="it-IT" baseline="0" dirty="0" smtClean="0"/>
              <a:t>, colloidi chelati.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 </a:t>
            </a:r>
            <a:r>
              <a:rPr lang="it-IT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isomero nucleare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è uno stato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Metastabilità"/>
              </a:rPr>
              <a:t>metastabile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(o </a:t>
            </a:r>
            <a:r>
              <a:rPr lang="it-IT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isomerico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Atomo"/>
              </a:rPr>
              <a:t>atomo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prodotto dall'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Eccitazione"/>
              </a:rPr>
              <a:t>eccitazione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Protone"/>
              </a:rPr>
              <a:t>protone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Neutrone"/>
              </a:rPr>
              <a:t>neutrone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nel nucleo atomico, tale da rendere necessario un cambiamento nel suo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Spin"/>
              </a:rPr>
              <a:t>spin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affinché possa scaricare l'energia in suo possesso e </a:t>
            </a:r>
            <a:r>
              <a:rPr lang="it-IT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decadere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uno stato non eccitato. Questo decadimento può avvenire in due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odo di decadimento"/>
              </a:rPr>
              <a:t>modi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 emissione di un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 tooltip="Fotone"/>
              </a:rPr>
              <a:t>fotone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γ (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 tooltip="Raggi gamma"/>
              </a:rPr>
              <a:t>raggio gamma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un fotone ad alta energia)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conversione interna (l'energia è usata per ionizzare l'atomo)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 gran parte degli isomeri nucleari sono molto instabili e </a:t>
            </a:r>
            <a:r>
              <a:rPr lang="it-IT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reirradiano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la loro energia immediatamente (in media entro un tempo dell'ordine di 10</a:t>
            </a:r>
            <a:r>
              <a:rPr lang="it-IT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−12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secondi). Il termine viene quindi utilizzato solo per quegli isotopi che restano nello stato eccitato per un tempo più lungo della media: si parla di isomeri nucleari quando l'isotopo in questione ha una </a:t>
            </a:r>
            <a:r>
              <a:rPr lang="it-IT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 tooltip="Emivita (fisica)"/>
              </a:rPr>
              <a:t>emivita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almeno superiore a 10</a:t>
            </a:r>
            <a:r>
              <a:rPr lang="it-IT" sz="1200" b="0" i="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−9</a:t>
            </a:r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secondi.</a:t>
            </a:r>
          </a:p>
          <a:p>
            <a:r>
              <a:rPr lang="it-IT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Tecnezio 61 giorni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49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620585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50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067691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Cellule di </a:t>
            </a:r>
            <a:r>
              <a:rPr lang="en-US" dirty="0" err="1" smtClean="0"/>
              <a:t>kupfer</a:t>
            </a:r>
            <a:r>
              <a:rPr lang="en-US" dirty="0" smtClean="0"/>
              <a:t> </a:t>
            </a:r>
            <a:r>
              <a:rPr lang="en-US" dirty="0" err="1" smtClean="0"/>
              <a:t>macrofagi</a:t>
            </a:r>
            <a:r>
              <a:rPr lang="en-US" dirty="0" smtClean="0"/>
              <a:t> del </a:t>
            </a:r>
            <a:r>
              <a:rPr lang="en-US" dirty="0" err="1" smtClean="0"/>
              <a:t>sisytema</a:t>
            </a:r>
            <a:r>
              <a:rPr lang="en-US" dirty="0" smtClean="0"/>
              <a:t> </a:t>
            </a:r>
            <a:r>
              <a:rPr lang="en-US" dirty="0" err="1" smtClean="0"/>
              <a:t>reticoloendoteliale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53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73596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Isonanza</a:t>
            </a:r>
            <a:r>
              <a:rPr lang="it-IT" dirty="0" smtClean="0"/>
              <a:t> magnetica </a:t>
            </a:r>
            <a:r>
              <a:rPr lang="it-IT" dirty="0" err="1" smtClean="0"/>
              <a:t>epr</a:t>
            </a:r>
            <a:r>
              <a:rPr lang="it-IT" dirty="0" smtClean="0"/>
              <a:t> </a:t>
            </a:r>
            <a:r>
              <a:rPr lang="it-IT" dirty="0" err="1" smtClean="0"/>
              <a:t>imamgini</a:t>
            </a:r>
            <a:endParaRPr lang="it-IT" dirty="0" smtClean="0"/>
          </a:p>
          <a:p>
            <a:r>
              <a:rPr lang="it-IT" dirty="0" smtClean="0"/>
              <a:t>All’</a:t>
            </a:r>
            <a:r>
              <a:rPr lang="it-IT" dirty="0" err="1" smtClean="0"/>
              <a:t>nmr</a:t>
            </a:r>
            <a:r>
              <a:rPr lang="it-IT" dirty="0" smtClean="0"/>
              <a:t> su va a vedere come da uno stato di non equilibrio</a:t>
            </a:r>
            <a:r>
              <a:rPr lang="it-IT" baseline="0" dirty="0" smtClean="0"/>
              <a:t> gli atomi tornino ad uno stato di equilibrio (rilassamento)</a:t>
            </a:r>
          </a:p>
          <a:p>
            <a:r>
              <a:rPr lang="it-IT" baseline="0" dirty="0" smtClean="0"/>
              <a:t>Tempi di rilassamento: quanto veloce un elettrone di spin dimentica </a:t>
            </a:r>
            <a:r>
              <a:rPr lang="it-IT" baseline="0" dirty="0" smtClean="0"/>
              <a:t>la sua </a:t>
            </a:r>
            <a:r>
              <a:rPr lang="it-IT" baseline="0" dirty="0" smtClean="0"/>
              <a:t>direzione </a:t>
            </a:r>
          </a:p>
          <a:p>
            <a:r>
              <a:rPr lang="it-IT" baseline="0" dirty="0" err="1" smtClean="0"/>
              <a:t>Lesostanze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paramagentice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contenfono</a:t>
            </a:r>
            <a:r>
              <a:rPr lang="it-IT" baseline="0" dirty="0" smtClean="0"/>
              <a:t> </a:t>
            </a:r>
            <a:r>
              <a:rPr lang="it-IT" baseline="0" dirty="0" err="1" smtClean="0"/>
              <a:t>nuemrosi</a:t>
            </a:r>
            <a:r>
              <a:rPr lang="it-IT" baseline="0" dirty="0" smtClean="0"/>
              <a:t> orbitali con </a:t>
            </a:r>
            <a:r>
              <a:rPr lang="it-IT" baseline="0" dirty="0" err="1" smtClean="0"/>
              <a:t>liveli</a:t>
            </a:r>
            <a:r>
              <a:rPr lang="it-IT" baseline="0" dirty="0" smtClean="0"/>
              <a:t> energetici simili, in ciascuno dei quali può essere sistemato un solo elettrone. Gli elettroni hanno tutti </a:t>
            </a:r>
            <a:r>
              <a:rPr lang="it-IT" baseline="0" dirty="0" err="1" smtClean="0"/>
              <a:t>los</a:t>
            </a:r>
            <a:r>
              <a:rPr lang="it-IT" baseline="0" dirty="0" smtClean="0"/>
              <a:t> teso spin e quindi il </a:t>
            </a:r>
            <a:r>
              <a:rPr lang="it-IT" baseline="0" dirty="0" err="1" smtClean="0"/>
              <a:t>sietma</a:t>
            </a:r>
            <a:r>
              <a:rPr lang="it-IT" baseline="0" dirty="0" smtClean="0"/>
              <a:t> possiede uno spin. I </a:t>
            </a:r>
            <a:r>
              <a:rPr lang="it-IT" baseline="0" dirty="0" err="1" smtClean="0"/>
              <a:t>campimagnetici</a:t>
            </a:r>
            <a:r>
              <a:rPr lang="it-IT" baseline="0" dirty="0" smtClean="0"/>
              <a:t> generati localmente da tali elettroni spaiati abbreviano T1 e T2 dei </a:t>
            </a:r>
            <a:r>
              <a:rPr lang="it-IT" baseline="0" dirty="0" err="1" smtClean="0"/>
              <a:t>prootni</a:t>
            </a:r>
            <a:r>
              <a:rPr lang="it-IT" baseline="0" dirty="0" smtClean="0"/>
              <a:t> dell’intorno influenzando l’</a:t>
            </a:r>
            <a:r>
              <a:rPr lang="it-IT" baseline="0" dirty="0" err="1" smtClean="0"/>
              <a:t>inensità</a:t>
            </a:r>
            <a:r>
              <a:rPr lang="it-IT" baseline="0" dirty="0" smtClean="0"/>
              <a:t> dell’immagine. La forma libera del </a:t>
            </a:r>
            <a:r>
              <a:rPr lang="it-IT" baseline="0" dirty="0" err="1" smtClean="0"/>
              <a:t>mettallo</a:t>
            </a:r>
            <a:r>
              <a:rPr lang="it-IT" baseline="0" dirty="0" smtClean="0"/>
              <a:t> Gd </a:t>
            </a:r>
            <a:r>
              <a:rPr lang="it-IT" baseline="0" dirty="0" err="1" smtClean="0"/>
              <a:t>ètossica</a:t>
            </a:r>
            <a:r>
              <a:rPr lang="it-IT" baseline="0" dirty="0" smtClean="0"/>
              <a:t> per cui </a:t>
            </a:r>
            <a:r>
              <a:rPr lang="it-IT" baseline="0" dirty="0" err="1" smtClean="0"/>
              <a:t>devev</a:t>
            </a:r>
            <a:r>
              <a:rPr lang="it-IT" baseline="0" dirty="0" smtClean="0"/>
              <a:t> essere presente in chelati  multidentati.</a:t>
            </a:r>
          </a:p>
          <a:p>
            <a:r>
              <a:rPr lang="it-IT" baseline="0" dirty="0" smtClean="0"/>
              <a:t>Si somministrano per </a:t>
            </a:r>
            <a:r>
              <a:rPr lang="it-IT" baseline="0" dirty="0" err="1" smtClean="0"/>
              <a:t>e.v</a:t>
            </a:r>
            <a:r>
              <a:rPr lang="it-IT" baseline="0" dirty="0" smtClean="0"/>
              <a:t> </a:t>
            </a:r>
            <a:r>
              <a:rPr lang="it-IT" baseline="0" dirty="0" err="1" smtClean="0"/>
              <a:t>urografia:si</a:t>
            </a:r>
            <a:r>
              <a:rPr lang="it-IT" baseline="0" dirty="0" smtClean="0"/>
              <a:t> </a:t>
            </a:r>
            <a:r>
              <a:rPr lang="it-IT" baseline="0" dirty="0" err="1" smtClean="0"/>
              <a:t>dirtibuiscono</a:t>
            </a:r>
            <a:r>
              <a:rPr lang="it-IT" baseline="0" dirty="0" smtClean="0"/>
              <a:t> negli spazi </a:t>
            </a:r>
            <a:r>
              <a:rPr lang="it-IT" baseline="0" dirty="0" err="1" smtClean="0"/>
              <a:t>extracellualri</a:t>
            </a:r>
            <a:r>
              <a:rPr lang="it-IT" baseline="0" dirty="0" smtClean="0"/>
              <a:t> e vanno </a:t>
            </a:r>
            <a:r>
              <a:rPr lang="it-IT" baseline="0" dirty="0" err="1" smtClean="0"/>
              <a:t>incornto</a:t>
            </a:r>
            <a:r>
              <a:rPr lang="it-IT" baseline="0" dirty="0" smtClean="0"/>
              <a:t> a rapida escrezione </a:t>
            </a:r>
            <a:r>
              <a:rPr lang="it-IT" baseline="0" dirty="0" err="1" smtClean="0"/>
              <a:t>ranel</a:t>
            </a:r>
            <a:r>
              <a:rPr lang="it-IT" baseline="0" dirty="0" smtClean="0"/>
              <a:t> (20’ di emivita), </a:t>
            </a:r>
            <a:r>
              <a:rPr lang="it-IT" baseline="0" dirty="0" err="1" smtClean="0"/>
              <a:t>gadopentetato</a:t>
            </a:r>
            <a:r>
              <a:rPr lang="it-IT" baseline="0" dirty="0" smtClean="0"/>
              <a:t> ha una distribuzione </a:t>
            </a:r>
            <a:r>
              <a:rPr lang="it-IT" baseline="0" dirty="0" err="1" smtClean="0"/>
              <a:t>asoecifica</a:t>
            </a:r>
            <a:r>
              <a:rPr lang="it-IT" baseline="0" dirty="0" smtClean="0"/>
              <a:t> (rene, cuore, infiammazione, neoplasie, e soprattutto cervello, perché normalmente non supera la BB  ma se c’è lesione la supera.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518CD-3C1D-4FD3-8BC3-1342E8FB0179}" type="slidenum">
              <a:rPr lang="it-IT" smtClean="0"/>
              <a:t>60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9095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/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AD6BBFA-CFF8-444D-AE9D-555E401BC920}" type="datetimeFigureOut">
              <a:rPr lang="it-IT" smtClean="0"/>
              <a:pPr/>
              <a:t>14/11/23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C59FE0F-B966-1C46-8ECE-073722CA5C3F}" type="slidenum">
              <a:rPr lang="it-IT" smtClean="0"/>
              <a:pPr/>
              <a:t>‹#›</a:t>
            </a:fld>
            <a:endParaRPr lang="it-IT"/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4.e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25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oleObject" Target="../embeddings/oleObject3.bin"/><Relationship Id="rId7" Type="http://schemas.openxmlformats.org/officeDocument/2006/relationships/image" Target="../media/image26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4" Type="http://schemas.openxmlformats.org/officeDocument/2006/relationships/oleObject" Target="../embeddings/oleObject4.bin"/><Relationship Id="rId5" Type="http://schemas.openxmlformats.org/officeDocument/2006/relationships/image" Target="../media/image31.emf"/><Relationship Id="rId6" Type="http://schemas.openxmlformats.org/officeDocument/2006/relationships/image" Target="../media/image32.png"/><Relationship Id="rId7" Type="http://schemas.openxmlformats.org/officeDocument/2006/relationships/image" Target="../media/image33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7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58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0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png"/><Relationship Id="rId3" Type="http://schemas.openxmlformats.org/officeDocument/2006/relationships/image" Target="../media/image62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4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Gadoteridol.png" TargetMode="External"/><Relationship Id="rId4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81000" y="5711826"/>
            <a:ext cx="8458200" cy="1222375"/>
          </a:xfrm>
        </p:spPr>
        <p:txBody>
          <a:bodyPr>
            <a:normAutofit/>
          </a:bodyPr>
          <a:lstStyle/>
          <a:p>
            <a:r>
              <a:rPr lang="it-IT" sz="3200" dirty="0" smtClean="0"/>
              <a:t>FARMACI Per la visualizzazione di organi</a:t>
            </a:r>
            <a:endParaRPr lang="it-IT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596900"/>
            <a:ext cx="8272590" cy="48725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11667"/>
            <a:ext cx="8686800" cy="838200"/>
          </a:xfrm>
        </p:spPr>
        <p:txBody>
          <a:bodyPr/>
          <a:lstStyle/>
          <a:p>
            <a:r>
              <a:rPr lang="it-IT" dirty="0" smtClean="0"/>
              <a:t>Metodi diagnostici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/>
              <a:t>Scintigrafia (</a:t>
            </a:r>
            <a:r>
              <a:rPr lang="it-IT" b="1" dirty="0" err="1" smtClean="0"/>
              <a:t>radiofarmaci</a:t>
            </a:r>
            <a:r>
              <a:rPr lang="it-IT" b="1" dirty="0" smtClean="0"/>
              <a:t>)</a:t>
            </a:r>
          </a:p>
          <a:p>
            <a:r>
              <a:rPr lang="it-IT" b="1" dirty="0" smtClean="0"/>
              <a:t>Radiologia convenzionale (raggi X)</a:t>
            </a:r>
          </a:p>
          <a:p>
            <a:r>
              <a:rPr lang="it-IT" b="1" dirty="0" smtClean="0"/>
              <a:t>Tomografia computerizzata (raggi X)</a:t>
            </a:r>
          </a:p>
          <a:p>
            <a:r>
              <a:rPr lang="it-IT" b="1" dirty="0" smtClean="0"/>
              <a:t>Ultrasonografia (ultrasuoni)</a:t>
            </a:r>
          </a:p>
          <a:p>
            <a:r>
              <a:rPr lang="it-IT" b="1" dirty="0" smtClean="0"/>
              <a:t>Risonanza magnetica nucleare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4176068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arrotondato 8"/>
          <p:cNvSpPr/>
          <p:nvPr/>
        </p:nvSpPr>
        <p:spPr>
          <a:xfrm>
            <a:off x="357312" y="226771"/>
            <a:ext cx="77876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86757" y="1273205"/>
            <a:ext cx="801914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b="1" dirty="0">
                <a:solidFill>
                  <a:schemeClr val="tx2"/>
                </a:solidFill>
              </a:rPr>
              <a:t>Sono sostanze che vengono utilizzate </a:t>
            </a:r>
            <a:r>
              <a:rPr lang="it-IT" sz="3200" b="1" dirty="0" smtClean="0">
                <a:solidFill>
                  <a:schemeClr val="tx2"/>
                </a:solidFill>
              </a:rPr>
              <a:t>per aumentare le prestazioni di procedure diagnostiche, </a:t>
            </a:r>
            <a:r>
              <a:rPr lang="it-IT" sz="3200" b="1" dirty="0">
                <a:solidFill>
                  <a:schemeClr val="tx2"/>
                </a:solidFill>
              </a:rPr>
              <a:t>per verificare le condizioni fisio-patologiche di organi e/o tessuti.</a:t>
            </a:r>
          </a:p>
          <a:p>
            <a:pPr algn="just"/>
            <a:endParaRPr lang="it-IT" sz="3200" dirty="0" smtClean="0">
              <a:solidFill>
                <a:schemeClr val="tx2"/>
              </a:solidFill>
            </a:endParaRPr>
          </a:p>
          <a:p>
            <a:pPr algn="just"/>
            <a:r>
              <a:rPr lang="it-IT" sz="3200" dirty="0" smtClean="0">
                <a:solidFill>
                  <a:schemeClr val="tx2"/>
                </a:solidFill>
              </a:rPr>
              <a:t>Si </a:t>
            </a:r>
            <a:r>
              <a:rPr lang="it-IT" sz="3200" dirty="0">
                <a:solidFill>
                  <a:schemeClr val="tx2"/>
                </a:solidFill>
              </a:rPr>
              <a:t>dividono in due categorie</a:t>
            </a:r>
            <a:r>
              <a:rPr lang="it-IT" sz="3200" dirty="0" smtClean="0">
                <a:solidFill>
                  <a:schemeClr val="tx2"/>
                </a:solidFill>
              </a:rPr>
              <a:t>:</a:t>
            </a:r>
            <a:endParaRPr lang="it-IT" sz="3200" dirty="0">
              <a:solidFill>
                <a:schemeClr val="tx2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it-IT" sz="3200" dirty="0" smtClean="0">
                <a:solidFill>
                  <a:srgbClr val="23B114"/>
                </a:solidFill>
              </a:rPr>
              <a:t>MEZZI </a:t>
            </a:r>
            <a:r>
              <a:rPr lang="it-IT" sz="3200" dirty="0">
                <a:solidFill>
                  <a:srgbClr val="23B114"/>
                </a:solidFill>
              </a:rPr>
              <a:t>DI CONTRASTO </a:t>
            </a:r>
            <a:r>
              <a:rPr lang="it-IT" sz="2800" dirty="0">
                <a:solidFill>
                  <a:schemeClr val="tx2"/>
                </a:solidFill>
              </a:rPr>
              <a:t>(radiologia </a:t>
            </a:r>
            <a:r>
              <a:rPr lang="it-IT" sz="2800" dirty="0" smtClean="0">
                <a:solidFill>
                  <a:schemeClr val="tx2"/>
                </a:solidFill>
              </a:rPr>
              <a:t>convenzionale, TAC)</a:t>
            </a:r>
            <a:endParaRPr lang="it-IT" sz="3200" dirty="0">
              <a:solidFill>
                <a:schemeClr val="tx2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it-IT" sz="3200" dirty="0" smtClean="0">
              <a:solidFill>
                <a:srgbClr val="0000FF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it-IT" sz="3200" dirty="0" smtClean="0">
                <a:solidFill>
                  <a:srgbClr val="0000FF"/>
                </a:solidFill>
              </a:rPr>
              <a:t>RADIOFARMACI </a:t>
            </a:r>
            <a:r>
              <a:rPr lang="it-IT" sz="2800" dirty="0">
                <a:solidFill>
                  <a:schemeClr val="tx2"/>
                </a:solidFill>
              </a:rPr>
              <a:t>(</a:t>
            </a:r>
            <a:r>
              <a:rPr lang="it-IT" sz="2800" dirty="0" smtClean="0">
                <a:solidFill>
                  <a:schemeClr val="tx2"/>
                </a:solidFill>
              </a:rPr>
              <a:t>scintigrafia, MRI, TAC)</a:t>
            </a:r>
            <a:endParaRPr lang="it-IT" sz="2800" dirty="0">
              <a:solidFill>
                <a:schemeClr val="tx2"/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502090" y="226771"/>
            <a:ext cx="694332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smtClean="0">
                <a:solidFill>
                  <a:schemeClr val="accent6">
                    <a:lumMod val="50000"/>
                  </a:schemeClr>
                </a:solidFill>
              </a:rPr>
              <a:t>Farmaci per la visualizzazione di organi</a:t>
            </a:r>
            <a:endParaRPr lang="it-IT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933" y="1765301"/>
            <a:ext cx="8229600" cy="3949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733" y="1460500"/>
            <a:ext cx="8034867" cy="492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99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667" y="1261532"/>
            <a:ext cx="7552267" cy="540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6325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2157" t="21679" r="2378" b="4659"/>
          <a:stretch/>
        </p:blipFill>
        <p:spPr>
          <a:xfrm>
            <a:off x="742950" y="1671626"/>
            <a:ext cx="7758113" cy="4157663"/>
          </a:xfrm>
          <a:prstGeom prst="rect">
            <a:avLst/>
          </a:prstGeom>
        </p:spPr>
      </p:pic>
      <p:sp>
        <p:nvSpPr>
          <p:cNvPr id="2" name="Freccia in giù 1"/>
          <p:cNvSpPr/>
          <p:nvPr/>
        </p:nvSpPr>
        <p:spPr>
          <a:xfrm>
            <a:off x="1457322" y="4243378"/>
            <a:ext cx="428625" cy="44291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Freccia in giù 6"/>
          <p:cNvSpPr/>
          <p:nvPr/>
        </p:nvSpPr>
        <p:spPr>
          <a:xfrm>
            <a:off x="7410447" y="4243378"/>
            <a:ext cx="428625" cy="44291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471482" y="4724921"/>
            <a:ext cx="2314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solidFill>
                  <a:schemeClr val="accent1"/>
                </a:solidFill>
              </a:rPr>
              <a:t>Mezzi di contrasto negativi</a:t>
            </a:r>
            <a:endParaRPr lang="it-IT" sz="1600" b="1" dirty="0">
              <a:solidFill>
                <a:schemeClr val="accent1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496047" y="4691574"/>
            <a:ext cx="2314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solidFill>
                  <a:schemeClr val="accent1"/>
                </a:solidFill>
              </a:rPr>
              <a:t>Mezzi di contrasto positivi</a:t>
            </a:r>
            <a:endParaRPr lang="it-IT" sz="1600" b="1" dirty="0">
              <a:solidFill>
                <a:schemeClr val="accent1"/>
              </a:solidFill>
            </a:endParaRPr>
          </a:p>
        </p:txBody>
      </p:sp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sp>
        <p:nvSpPr>
          <p:cNvPr id="34" name="TextBox 33"/>
          <p:cNvSpPr txBox="1"/>
          <p:nvPr/>
        </p:nvSpPr>
        <p:spPr>
          <a:xfrm>
            <a:off x="179512" y="1099850"/>
            <a:ext cx="31697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err="1" smtClean="0">
                <a:solidFill>
                  <a:srgbClr val="FF6600"/>
                </a:solidFill>
              </a:rPr>
              <a:t>Classificazione</a:t>
            </a:r>
            <a:endParaRPr lang="en-US" sz="3600" b="1" i="1" dirty="0">
              <a:solidFill>
                <a:srgbClr val="FF6600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960033"/>
            <a:ext cx="8770638" cy="429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60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1C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59933" y="1168398"/>
            <a:ext cx="6688667" cy="555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84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67" y="1498600"/>
            <a:ext cx="8500533" cy="452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231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135" y="1168399"/>
            <a:ext cx="7640976" cy="554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23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67" y="1397000"/>
            <a:ext cx="8542867" cy="487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221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257301"/>
            <a:ext cx="8534400" cy="507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779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67" y="1337734"/>
            <a:ext cx="8466667" cy="50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9342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67" y="1278466"/>
            <a:ext cx="8454199" cy="515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041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266" y="1375834"/>
            <a:ext cx="8398933" cy="472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33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1223433"/>
            <a:ext cx="8517467" cy="522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485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070429"/>
            <a:ext cx="5596466" cy="28879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8702" y="4085349"/>
            <a:ext cx="5576699" cy="2612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94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587500"/>
            <a:ext cx="8485203" cy="462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493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253067"/>
            <a:ext cx="8602133" cy="50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6798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66" y="1299634"/>
            <a:ext cx="8269780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799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79512" y="4876800"/>
            <a:ext cx="6492221" cy="1735667"/>
          </a:xfrm>
          <a:prstGeom prst="rect">
            <a:avLst/>
          </a:prstGeom>
          <a:solidFill>
            <a:srgbClr val="6FF957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79512" y="3225800"/>
            <a:ext cx="6492221" cy="1464733"/>
          </a:xfrm>
          <a:prstGeom prst="rect">
            <a:avLst/>
          </a:prstGeom>
          <a:solidFill>
            <a:srgbClr val="6DFFF8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79512" y="1244600"/>
            <a:ext cx="6492221" cy="173566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 IODURATI</a:t>
            </a:r>
            <a:endParaRPr lang="it-IT" dirty="0"/>
          </a:p>
        </p:txBody>
      </p:sp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179512" y="1389514"/>
            <a:ext cx="8686800" cy="5222953"/>
          </a:xfrm>
        </p:spPr>
        <p:txBody>
          <a:bodyPr>
            <a:normAutofit fontScale="92500" lnSpcReduction="20000"/>
          </a:bodyPr>
          <a:lstStyle/>
          <a:p>
            <a:r>
              <a:rPr lang="it-IT" b="1" dirty="0" smtClean="0"/>
              <a:t>Composti ionici idrosolubili</a:t>
            </a:r>
          </a:p>
          <a:p>
            <a:pPr lvl="1"/>
            <a:r>
              <a:rPr lang="it-IT" b="1" dirty="0" smtClean="0"/>
              <a:t>Sali dell’acido </a:t>
            </a:r>
            <a:r>
              <a:rPr lang="it-IT" b="1" dirty="0" err="1" smtClean="0"/>
              <a:t>triiodobenzoico</a:t>
            </a:r>
            <a:r>
              <a:rPr lang="it-IT" b="1" dirty="0" smtClean="0"/>
              <a:t> </a:t>
            </a:r>
          </a:p>
          <a:p>
            <a:pPr lvl="2"/>
            <a:r>
              <a:rPr lang="it-IT" b="1" dirty="0" smtClean="0"/>
              <a:t>Monomeri</a:t>
            </a:r>
          </a:p>
          <a:p>
            <a:pPr lvl="2"/>
            <a:r>
              <a:rPr lang="it-IT" b="1" dirty="0" smtClean="0"/>
              <a:t>Dimeri</a:t>
            </a:r>
          </a:p>
          <a:p>
            <a:endParaRPr lang="it-IT" b="1" dirty="0" smtClean="0"/>
          </a:p>
          <a:p>
            <a:r>
              <a:rPr lang="it-IT" b="1" dirty="0" smtClean="0"/>
              <a:t>Composti non ionici idrosolubili</a:t>
            </a:r>
          </a:p>
          <a:p>
            <a:pPr lvl="2"/>
            <a:r>
              <a:rPr lang="it-IT" b="1" dirty="0" smtClean="0"/>
              <a:t>Monomeri</a:t>
            </a:r>
          </a:p>
          <a:p>
            <a:pPr lvl="2"/>
            <a:r>
              <a:rPr lang="it-IT" b="1" dirty="0" smtClean="0"/>
              <a:t>Dimeri</a:t>
            </a:r>
          </a:p>
          <a:p>
            <a:pPr marL="0" indent="0">
              <a:buNone/>
            </a:pPr>
            <a:endParaRPr lang="it-IT" b="1" dirty="0" smtClean="0"/>
          </a:p>
          <a:p>
            <a:pPr marL="0" indent="0">
              <a:buNone/>
            </a:pPr>
            <a:r>
              <a:rPr lang="it-IT" b="1" dirty="0" smtClean="0"/>
              <a:t>Composti non ionici (Non idrosolubili)</a:t>
            </a:r>
          </a:p>
          <a:p>
            <a:pPr lvl="1"/>
            <a:r>
              <a:rPr lang="it-IT" b="1" dirty="0" smtClean="0"/>
              <a:t>Derivati dell’acido </a:t>
            </a:r>
            <a:r>
              <a:rPr lang="it-IT" b="1" dirty="0" err="1" smtClean="0"/>
              <a:t>iopanoico</a:t>
            </a:r>
            <a:endParaRPr lang="it-IT" b="1" dirty="0" smtClean="0"/>
          </a:p>
          <a:p>
            <a:pPr lvl="1"/>
            <a:r>
              <a:rPr lang="it-IT" b="1" dirty="0" smtClean="0"/>
              <a:t>Derivati degli acidi </a:t>
            </a:r>
            <a:r>
              <a:rPr lang="it-IT" b="1" dirty="0" err="1" smtClean="0"/>
              <a:t>fenilalcanoici</a:t>
            </a:r>
            <a:endParaRPr lang="it-IT" b="1" dirty="0" smtClean="0"/>
          </a:p>
          <a:p>
            <a:pPr lvl="1"/>
            <a:r>
              <a:rPr lang="it-IT" b="1" dirty="0" err="1" smtClean="0"/>
              <a:t>Piridoni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382782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304800" y="232229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smtClean="0"/>
              <a:t>MEZZI DI CONTRASTO</a:t>
            </a:r>
            <a:endParaRPr lang="it-I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308100"/>
            <a:ext cx="8585200" cy="498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869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157133" y="2607733"/>
            <a:ext cx="3556000" cy="242146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507067" y="2607733"/>
            <a:ext cx="2650066" cy="242146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ttangolo arrotondato 8"/>
          <p:cNvSpPr/>
          <p:nvPr/>
        </p:nvSpPr>
        <p:spPr>
          <a:xfrm>
            <a:off x="179512" y="266698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dirty="0" smtClean="0"/>
              <a:t>Iodurati ionici idrosolubili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70335" y="1198562"/>
            <a:ext cx="8686800" cy="4525963"/>
          </a:xfrm>
        </p:spPr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Monomeri: derivati dell’acido </a:t>
            </a:r>
            <a:r>
              <a:rPr lang="it-IT" b="1" dirty="0" err="1" smtClean="0">
                <a:solidFill>
                  <a:srgbClr val="FF0000"/>
                </a:solidFill>
              </a:rPr>
              <a:t>triodobenzoico</a:t>
            </a:r>
            <a:endParaRPr lang="it-IT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t-IT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3632289"/>
              </p:ext>
            </p:extLst>
          </p:nvPr>
        </p:nvGraphicFramePr>
        <p:xfrm>
          <a:off x="2193397" y="3111504"/>
          <a:ext cx="1114388" cy="142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1" name="CS ChemDraw Drawing" r:id="rId4" imgW="1444441" imgH="1846580" progId="ChemDraw.Document.6.0">
                  <p:embed/>
                </p:oleObj>
              </mc:Choice>
              <mc:Fallback>
                <p:oleObj name="CS ChemDraw Drawing" r:id="rId4" imgW="1444441" imgH="184658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93397" y="3111504"/>
                        <a:ext cx="1114388" cy="14242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104382"/>
              </p:ext>
            </p:extLst>
          </p:nvPr>
        </p:nvGraphicFramePr>
        <p:xfrm>
          <a:off x="4643368" y="3138489"/>
          <a:ext cx="2027836" cy="16335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2" name="CS ChemDraw Drawing" r:id="rId6" imgW="2686091" imgH="2163572" progId="ChemDraw.Document.6.0">
                  <p:embed/>
                </p:oleObj>
              </mc:Choice>
              <mc:Fallback>
                <p:oleObj name="CS ChemDraw Drawing" r:id="rId6" imgW="2686091" imgH="216357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43368" y="3138489"/>
                        <a:ext cx="2027836" cy="16335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04240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4800" y="1946275"/>
            <a:ext cx="2647958" cy="3099858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ttangolo arrotondato 8"/>
          <p:cNvSpPr/>
          <p:nvPr/>
        </p:nvSpPr>
        <p:spPr>
          <a:xfrm>
            <a:off x="179512" y="266698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dirty="0" smtClean="0"/>
              <a:t>Iodurati ionici idrosolubili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800098"/>
            <a:ext cx="8686800" cy="4141258"/>
          </a:xfrm>
        </p:spPr>
        <p:txBody>
          <a:bodyPr/>
          <a:lstStyle/>
          <a:p>
            <a:pPr marL="0" indent="0">
              <a:buNone/>
            </a:pPr>
            <a:endParaRPr lang="it-IT" dirty="0"/>
          </a:p>
          <a:p>
            <a:r>
              <a:rPr lang="it-IT" b="1" dirty="0" smtClean="0">
                <a:solidFill>
                  <a:srgbClr val="0000FF"/>
                </a:solidFill>
              </a:rPr>
              <a:t>Dimeri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8" y="1946275"/>
            <a:ext cx="3099858" cy="3099858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258" y="1946275"/>
            <a:ext cx="3099858" cy="3099858"/>
          </a:xfrm>
          <a:prstGeom prst="rect">
            <a:avLst/>
          </a:prstGeom>
        </p:spPr>
      </p:pic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1657820"/>
              </p:ext>
            </p:extLst>
          </p:nvPr>
        </p:nvGraphicFramePr>
        <p:xfrm>
          <a:off x="667808" y="2243138"/>
          <a:ext cx="1965325" cy="243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9" name="CS ChemDraw Drawing" r:id="rId6" imgW="1827152" imgH="2267204" progId="ChemDraw.Document.6.0">
                  <p:embed/>
                </p:oleObj>
              </mc:Choice>
              <mc:Fallback>
                <p:oleObj name="CS ChemDraw Drawing" r:id="rId6" imgW="1827152" imgH="226720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7808" y="2243138"/>
                        <a:ext cx="1965325" cy="2438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310466" y="5071533"/>
            <a:ext cx="1656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00FF"/>
                </a:solidFill>
              </a:rPr>
              <a:t>Sodio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ioxaglato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26200" y="5080000"/>
            <a:ext cx="2194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00FF"/>
                </a:solidFill>
              </a:rPr>
              <a:t>Meglumina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ioxaglato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6633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5212153" y="2429933"/>
            <a:ext cx="3415380" cy="249766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422400" y="2429933"/>
            <a:ext cx="3158067" cy="249766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ttangolo arrotondato 8"/>
          <p:cNvSpPr/>
          <p:nvPr/>
        </p:nvSpPr>
        <p:spPr>
          <a:xfrm>
            <a:off x="179512" y="215895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6267"/>
            <a:ext cx="8686800" cy="838200"/>
          </a:xfrm>
        </p:spPr>
        <p:txBody>
          <a:bodyPr/>
          <a:lstStyle/>
          <a:p>
            <a:r>
              <a:rPr lang="it-IT" dirty="0" smtClean="0"/>
              <a:t>Iodurati non ionici idrosolubili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0000FF"/>
                </a:solidFill>
              </a:rPr>
              <a:t>Monomeri</a:t>
            </a:r>
            <a:endParaRPr lang="it-IT" b="1" dirty="0">
              <a:solidFill>
                <a:srgbClr val="0000FF"/>
              </a:solidFill>
            </a:endParaRPr>
          </a:p>
          <a:p>
            <a:endParaRPr lang="it-IT" dirty="0"/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2050" name="Picture 2" descr="Metrizamide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957" y="2915959"/>
            <a:ext cx="2627144" cy="154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oxilan structur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408" y="2869140"/>
            <a:ext cx="3047079" cy="159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2276931" y="4583166"/>
            <a:ext cx="1395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 smtClean="0">
                <a:solidFill>
                  <a:srgbClr val="0000FF"/>
                </a:solidFill>
              </a:rPr>
              <a:t>Metrizamide</a:t>
            </a:r>
            <a:endParaRPr lang="it-IT" b="1" dirty="0">
              <a:solidFill>
                <a:srgbClr val="0000FF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6541317" y="4599598"/>
            <a:ext cx="804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 smtClean="0">
                <a:solidFill>
                  <a:srgbClr val="0000FF"/>
                </a:solidFill>
              </a:rPr>
              <a:t>Ioxilan</a:t>
            </a:r>
            <a:endParaRPr lang="it-IT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8830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634385" y="3547533"/>
            <a:ext cx="3357211" cy="224366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9467" y="3547533"/>
            <a:ext cx="4978400" cy="224366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582333" y="1114392"/>
            <a:ext cx="2260600" cy="2323075"/>
          </a:xfrm>
          <a:prstGeom prst="rect">
            <a:avLst/>
          </a:prstGeom>
          <a:solidFill>
            <a:srgbClr val="5CFB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ttangolo arrotondato 8"/>
          <p:cNvSpPr/>
          <p:nvPr/>
        </p:nvSpPr>
        <p:spPr>
          <a:xfrm>
            <a:off x="179512" y="215895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6267"/>
            <a:ext cx="8686800" cy="838200"/>
          </a:xfrm>
        </p:spPr>
        <p:txBody>
          <a:bodyPr/>
          <a:lstStyle/>
          <a:p>
            <a:r>
              <a:rPr lang="it-IT" dirty="0" smtClean="0"/>
              <a:t>Iodurati non ionici idrosolubili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9909" y="648225"/>
            <a:ext cx="8686800" cy="4525963"/>
          </a:xfrm>
        </p:spPr>
        <p:txBody>
          <a:bodyPr/>
          <a:lstStyle/>
          <a:p>
            <a:pPr marL="0" indent="0">
              <a:buNone/>
            </a:pPr>
            <a:endParaRPr lang="it-IT" dirty="0"/>
          </a:p>
          <a:p>
            <a:r>
              <a:rPr lang="it-IT" b="1" dirty="0" smtClean="0">
                <a:solidFill>
                  <a:srgbClr val="0000FF"/>
                </a:solidFill>
              </a:rPr>
              <a:t>Dimeri</a:t>
            </a:r>
          </a:p>
          <a:p>
            <a:endParaRPr lang="it-IT" dirty="0"/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5549973"/>
              </p:ext>
            </p:extLst>
          </p:nvPr>
        </p:nvGraphicFramePr>
        <p:xfrm>
          <a:off x="2759842" y="1114392"/>
          <a:ext cx="1827213" cy="225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2" name="CS ChemDraw Drawing" r:id="rId4" imgW="1827152" imgH="2251964" progId="ChemDraw.Document.6.0">
                  <p:embed/>
                </p:oleObj>
              </mc:Choice>
              <mc:Fallback>
                <p:oleObj name="CS ChemDraw Drawing" r:id="rId4" imgW="1827152" imgH="225196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59842" y="1114392"/>
                        <a:ext cx="1827213" cy="2252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4" name="Picture 6" descr="Iodixanol-2D-skeletal.sv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64" y="3919327"/>
            <a:ext cx="4662270" cy="149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otrola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522" y="3658655"/>
            <a:ext cx="28575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asellaDiTesto 15"/>
          <p:cNvSpPr txBox="1"/>
          <p:nvPr/>
        </p:nvSpPr>
        <p:spPr>
          <a:xfrm>
            <a:off x="6942018" y="5421868"/>
            <a:ext cx="917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 smtClean="0">
                <a:solidFill>
                  <a:srgbClr val="0000FF"/>
                </a:solidFill>
              </a:rPr>
              <a:t>Iotrolan</a:t>
            </a:r>
            <a:endParaRPr lang="it-IT" b="1" dirty="0">
              <a:solidFill>
                <a:srgbClr val="0000FF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3416616" y="5432004"/>
            <a:ext cx="1053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 smtClean="0">
                <a:solidFill>
                  <a:srgbClr val="0000FF"/>
                </a:solidFill>
              </a:rPr>
              <a:t>Iodixanol</a:t>
            </a:r>
            <a:endParaRPr lang="it-IT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4392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arrotondato 8"/>
          <p:cNvSpPr/>
          <p:nvPr/>
        </p:nvSpPr>
        <p:spPr>
          <a:xfrm>
            <a:off x="179512" y="122762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EFFF7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64156" y="1409630"/>
            <a:ext cx="8827444" cy="5143065"/>
          </a:xfrm>
          <a:prstGeom prst="rect">
            <a:avLst/>
          </a:prstGeom>
        </p:spPr>
      </p:pic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304800" y="84656"/>
            <a:ext cx="8686800" cy="838200"/>
          </a:xfrm>
        </p:spPr>
        <p:txBody>
          <a:bodyPr>
            <a:normAutofit/>
          </a:bodyPr>
          <a:lstStyle/>
          <a:p>
            <a:r>
              <a:rPr lang="it-IT" b="1" dirty="0"/>
              <a:t>Iodurati </a:t>
            </a:r>
            <a:r>
              <a:rPr lang="it-IT" b="1" dirty="0" smtClean="0"/>
              <a:t>: </a:t>
            </a:r>
            <a:r>
              <a:rPr lang="it-IT" sz="3100" b="1" dirty="0" smtClean="0"/>
              <a:t>COLECISTOGRAFIA</a:t>
            </a:r>
            <a:endParaRPr lang="it-IT" sz="3100" b="1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3629024" y="1538292"/>
            <a:ext cx="371475" cy="31908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arrotondato 8"/>
          <p:cNvSpPr/>
          <p:nvPr/>
        </p:nvSpPr>
        <p:spPr>
          <a:xfrm>
            <a:off x="179512" y="245534"/>
            <a:ext cx="85242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45534"/>
            <a:ext cx="8686800" cy="838200"/>
          </a:xfrm>
        </p:spPr>
        <p:txBody>
          <a:bodyPr/>
          <a:lstStyle/>
          <a:p>
            <a:r>
              <a:rPr lang="it-IT" b="1" dirty="0" smtClean="0"/>
              <a:t>IODIO derivati usati per </a:t>
            </a:r>
            <a:r>
              <a:rPr lang="it-IT" b="1" dirty="0" err="1" smtClean="0"/>
              <a:t>MIelografia</a:t>
            </a:r>
            <a:endParaRPr lang="it-IT" b="1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7FF8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543051" y="1767952"/>
            <a:ext cx="6178549" cy="4258898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3544903" y="5657518"/>
            <a:ext cx="2260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>
                <a:solidFill>
                  <a:srgbClr val="000090"/>
                </a:solidFill>
              </a:rPr>
              <a:t>Devono essere </a:t>
            </a:r>
            <a:r>
              <a:rPr lang="it-IT" b="1" dirty="0" err="1" smtClean="0">
                <a:solidFill>
                  <a:srgbClr val="000090"/>
                </a:solidFill>
              </a:rPr>
              <a:t>lipofili</a:t>
            </a:r>
            <a:endParaRPr lang="it-IT" b="1" dirty="0">
              <a:solidFill>
                <a:srgbClr val="00009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arrotondato 8"/>
          <p:cNvSpPr/>
          <p:nvPr/>
        </p:nvSpPr>
        <p:spPr>
          <a:xfrm>
            <a:off x="179512" y="215895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6267"/>
            <a:ext cx="8686800" cy="838200"/>
          </a:xfrm>
        </p:spPr>
        <p:txBody>
          <a:bodyPr/>
          <a:lstStyle/>
          <a:p>
            <a:r>
              <a:rPr lang="it-IT" b="1" dirty="0" err="1" smtClean="0"/>
              <a:t>IoDODERIVATI</a:t>
            </a:r>
            <a:r>
              <a:rPr lang="it-IT" b="1" dirty="0" smtClean="0"/>
              <a:t> PER BRONCOGRAFIA</a:t>
            </a:r>
            <a:endParaRPr lang="it-IT" b="1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BBF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77013" y="1783852"/>
            <a:ext cx="6744549" cy="389340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arrotondato 8"/>
          <p:cNvSpPr/>
          <p:nvPr/>
        </p:nvSpPr>
        <p:spPr>
          <a:xfrm>
            <a:off x="179512" y="351365"/>
            <a:ext cx="6797021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37066"/>
            <a:ext cx="8686800" cy="838200"/>
          </a:xfrm>
        </p:spPr>
        <p:txBody>
          <a:bodyPr/>
          <a:lstStyle/>
          <a:p>
            <a:r>
              <a:rPr lang="it-IT" dirty="0" smtClean="0"/>
              <a:t>TECNICHE </a:t>
            </a:r>
            <a:r>
              <a:rPr lang="it-IT" dirty="0" err="1" smtClean="0"/>
              <a:t>RADIografiche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6DFFF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13695" y="1452693"/>
            <a:ext cx="8076021" cy="49411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466" y="4017434"/>
            <a:ext cx="7958667" cy="27001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600" y="1316567"/>
            <a:ext cx="4910667" cy="2457203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80104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68" y="1090462"/>
            <a:ext cx="4394200" cy="3008698"/>
          </a:xfrm>
          <a:prstGeom prst="rect">
            <a:avLst/>
          </a:prstGeom>
        </p:spPr>
      </p:pic>
      <p:sp>
        <p:nvSpPr>
          <p:cNvPr id="7" name="CasellaDiTesto 4"/>
          <p:cNvSpPr txBox="1"/>
          <p:nvPr/>
        </p:nvSpPr>
        <p:spPr>
          <a:xfrm>
            <a:off x="6584461" y="1345738"/>
            <a:ext cx="953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aseline="50000" dirty="0" smtClean="0">
                <a:solidFill>
                  <a:schemeClr val="tx2"/>
                </a:solidFill>
              </a:rPr>
              <a:t>A</a:t>
            </a:r>
            <a:r>
              <a:rPr lang="it-IT" sz="2800" dirty="0" smtClean="0">
                <a:solidFill>
                  <a:schemeClr val="tx2"/>
                </a:solidFill>
              </a:rPr>
              <a:t>X</a:t>
            </a:r>
            <a:endParaRPr lang="it-IT" sz="2800" dirty="0">
              <a:solidFill>
                <a:schemeClr val="tx2"/>
              </a:solidFill>
            </a:endParaRPr>
          </a:p>
        </p:txBody>
      </p:sp>
      <p:sp>
        <p:nvSpPr>
          <p:cNvPr id="8" name="CasellaDiTesto 5"/>
          <p:cNvSpPr txBox="1"/>
          <p:nvPr/>
        </p:nvSpPr>
        <p:spPr>
          <a:xfrm>
            <a:off x="5454703" y="1870282"/>
            <a:ext cx="36892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>
                <a:solidFill>
                  <a:schemeClr val="tx2"/>
                </a:solidFill>
                <a:sym typeface="Wingdings" pitchFamily="2" charset="2"/>
              </a:rPr>
              <a:t>A = numero totale di nucleoni (massa atomica)</a:t>
            </a:r>
          </a:p>
          <a:p>
            <a:r>
              <a:rPr lang="it-IT" sz="2000" dirty="0" smtClean="0">
                <a:solidFill>
                  <a:schemeClr val="tx2"/>
                </a:solidFill>
                <a:sym typeface="Wingdings" pitchFamily="2" charset="2"/>
              </a:rPr>
              <a:t>Z= numero di neutroni (numero atomico)</a:t>
            </a:r>
            <a:endParaRPr lang="it-IT" sz="2000" dirty="0">
              <a:solidFill>
                <a:schemeClr val="tx2"/>
              </a:solidFill>
            </a:endParaRPr>
          </a:p>
        </p:txBody>
      </p:sp>
      <p:sp>
        <p:nvSpPr>
          <p:cNvPr id="9" name="CasellaDiTesto 14"/>
          <p:cNvSpPr txBox="1"/>
          <p:nvPr/>
        </p:nvSpPr>
        <p:spPr>
          <a:xfrm>
            <a:off x="6575994" y="166993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aseline="30000" dirty="0" smtClean="0">
                <a:solidFill>
                  <a:schemeClr val="tx2"/>
                </a:solidFill>
              </a:rPr>
              <a:t>Z</a:t>
            </a:r>
            <a:endParaRPr lang="it-IT" sz="2400" dirty="0">
              <a:solidFill>
                <a:schemeClr val="tx2"/>
              </a:solidFill>
            </a:endParaRPr>
          </a:p>
        </p:txBody>
      </p:sp>
      <p:sp>
        <p:nvSpPr>
          <p:cNvPr id="10" name="CasellaDiTesto 6"/>
          <p:cNvSpPr txBox="1"/>
          <p:nvPr/>
        </p:nvSpPr>
        <p:spPr>
          <a:xfrm>
            <a:off x="5454703" y="3206905"/>
            <a:ext cx="37515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solidFill>
                  <a:schemeClr val="tx2"/>
                </a:solidFill>
                <a:sym typeface="Wingdings" pitchFamily="2" charset="2"/>
              </a:rPr>
              <a:t>ISOTOPI  = stesso numero di protoni (Z)</a:t>
            </a:r>
          </a:p>
          <a:p>
            <a:r>
              <a:rPr lang="it-IT" sz="1400" b="1" dirty="0" smtClean="0">
                <a:solidFill>
                  <a:schemeClr val="tx2"/>
                </a:solidFill>
                <a:sym typeface="Wingdings" pitchFamily="2" charset="2"/>
              </a:rPr>
              <a:t>ISOTONI  = stesso numero di neutroni </a:t>
            </a:r>
          </a:p>
          <a:p>
            <a:r>
              <a:rPr lang="it-IT" sz="1400" b="1" dirty="0" smtClean="0">
                <a:solidFill>
                  <a:schemeClr val="tx2"/>
                </a:solidFill>
                <a:sym typeface="Wingdings" pitchFamily="2" charset="2"/>
              </a:rPr>
              <a:t>ISOBARI  = stesso numero di nucleoni (A)</a:t>
            </a:r>
            <a:endParaRPr lang="it-IT" sz="1400" b="1" dirty="0">
              <a:solidFill>
                <a:schemeClr val="tx2"/>
              </a:solidFill>
            </a:endParaRPr>
          </a:p>
        </p:txBody>
      </p:sp>
      <p:sp>
        <p:nvSpPr>
          <p:cNvPr id="11" name="CasellaDiTesto 7"/>
          <p:cNvSpPr txBox="1"/>
          <p:nvPr/>
        </p:nvSpPr>
        <p:spPr>
          <a:xfrm>
            <a:off x="745068" y="4107775"/>
            <a:ext cx="410099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aseline="50000" dirty="0" smtClean="0">
                <a:solidFill>
                  <a:schemeClr val="tx2"/>
                </a:solidFill>
              </a:rPr>
              <a:t>12</a:t>
            </a:r>
            <a:r>
              <a:rPr lang="it-IT" sz="2800" dirty="0" smtClean="0">
                <a:solidFill>
                  <a:schemeClr val="tx2"/>
                </a:solidFill>
              </a:rPr>
              <a:t>C   </a:t>
            </a:r>
            <a:r>
              <a:rPr lang="it-IT" dirty="0" smtClean="0">
                <a:solidFill>
                  <a:schemeClr val="tx2"/>
                </a:solidFill>
              </a:rPr>
              <a:t>elettricamente neutro  </a:t>
            </a:r>
          </a:p>
          <a:p>
            <a:r>
              <a:rPr lang="it-IT" dirty="0" smtClean="0">
                <a:solidFill>
                  <a:schemeClr val="tx2"/>
                </a:solidFill>
              </a:rPr>
              <a:t>stesso numero di protoni ed elettroni</a:t>
            </a:r>
            <a:endParaRPr lang="it-IT" dirty="0">
              <a:solidFill>
                <a:schemeClr val="tx2"/>
              </a:solidFill>
            </a:endParaRPr>
          </a:p>
        </p:txBody>
      </p:sp>
      <p:sp>
        <p:nvSpPr>
          <p:cNvPr id="12" name="CasellaDiTesto 8"/>
          <p:cNvSpPr txBox="1"/>
          <p:nvPr/>
        </p:nvSpPr>
        <p:spPr>
          <a:xfrm>
            <a:off x="5368223" y="4075724"/>
            <a:ext cx="3066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aseline="50000" dirty="0" smtClean="0">
                <a:solidFill>
                  <a:schemeClr val="tx2"/>
                </a:solidFill>
              </a:rPr>
              <a:t>14</a:t>
            </a:r>
            <a:r>
              <a:rPr lang="it-IT" sz="2800" dirty="0" smtClean="0">
                <a:solidFill>
                  <a:schemeClr val="tx2"/>
                </a:solidFill>
              </a:rPr>
              <a:t>C   </a:t>
            </a:r>
            <a:r>
              <a:rPr lang="it-IT" dirty="0" smtClean="0">
                <a:solidFill>
                  <a:schemeClr val="tx2"/>
                </a:solidFill>
              </a:rPr>
              <a:t>due neutroni in più</a:t>
            </a:r>
            <a:endParaRPr lang="it-IT" dirty="0">
              <a:solidFill>
                <a:schemeClr val="tx2"/>
              </a:solidFill>
            </a:endParaRPr>
          </a:p>
        </p:txBody>
      </p:sp>
      <p:sp>
        <p:nvSpPr>
          <p:cNvPr id="13" name="CasellaDiTesto 9"/>
          <p:cNvSpPr txBox="1"/>
          <p:nvPr/>
        </p:nvSpPr>
        <p:spPr>
          <a:xfrm>
            <a:off x="3700151" y="4945723"/>
            <a:ext cx="4166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FF6600"/>
                </a:solidFill>
              </a:rPr>
              <a:t>Stesse proprietà chimiche</a:t>
            </a:r>
            <a:endParaRPr lang="it-IT" b="1" dirty="0">
              <a:solidFill>
                <a:srgbClr val="FF6600"/>
              </a:solidFill>
            </a:endParaRPr>
          </a:p>
        </p:txBody>
      </p:sp>
      <p:cxnSp>
        <p:nvCxnSpPr>
          <p:cNvPr id="14" name="Connettore 2 10"/>
          <p:cNvCxnSpPr/>
          <p:nvPr/>
        </p:nvCxnSpPr>
        <p:spPr>
          <a:xfrm>
            <a:off x="7241576" y="4826993"/>
            <a:ext cx="0" cy="483350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1"/>
          <p:cNvSpPr txBox="1"/>
          <p:nvPr/>
        </p:nvSpPr>
        <p:spPr>
          <a:xfrm>
            <a:off x="6300786" y="4592021"/>
            <a:ext cx="1928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 smtClean="0">
                <a:solidFill>
                  <a:srgbClr val="0000FF"/>
                </a:solidFill>
              </a:rPr>
              <a:t>Nucleo instabile</a:t>
            </a:r>
            <a:endParaRPr lang="it-IT" sz="1200" b="1" dirty="0">
              <a:solidFill>
                <a:srgbClr val="0000FF"/>
              </a:solidFill>
            </a:endParaRPr>
          </a:p>
        </p:txBody>
      </p:sp>
      <p:sp>
        <p:nvSpPr>
          <p:cNvPr id="16" name="CasellaDiTesto 12"/>
          <p:cNvSpPr txBox="1"/>
          <p:nvPr/>
        </p:nvSpPr>
        <p:spPr>
          <a:xfrm>
            <a:off x="6122996" y="5315055"/>
            <a:ext cx="25551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chemeClr val="tx2"/>
                </a:solidFill>
              </a:rPr>
              <a:t>Decadimento radioattivo</a:t>
            </a:r>
          </a:p>
          <a:p>
            <a:pPr algn="ctr"/>
            <a:r>
              <a:rPr lang="it-IT" sz="1100" dirty="0" smtClean="0">
                <a:solidFill>
                  <a:schemeClr val="tx2"/>
                </a:solidFill>
              </a:rPr>
              <a:t>(attività, t</a:t>
            </a:r>
            <a:r>
              <a:rPr lang="it-IT" sz="1100" baseline="-25000" dirty="0" smtClean="0">
                <a:solidFill>
                  <a:schemeClr val="tx2"/>
                </a:solidFill>
              </a:rPr>
              <a:t>1/2</a:t>
            </a:r>
            <a:r>
              <a:rPr lang="it-IT" sz="1100" dirty="0" smtClean="0">
                <a:solidFill>
                  <a:schemeClr val="tx2"/>
                </a:solidFill>
              </a:rPr>
              <a:t>)</a:t>
            </a:r>
            <a:endParaRPr lang="it-IT" sz="1100" dirty="0">
              <a:solidFill>
                <a:schemeClr val="tx2"/>
              </a:solidFill>
            </a:endParaRPr>
          </a:p>
        </p:txBody>
      </p:sp>
      <p:sp>
        <p:nvSpPr>
          <p:cNvPr id="17" name="CasellaDiTesto 13"/>
          <p:cNvSpPr txBox="1"/>
          <p:nvPr/>
        </p:nvSpPr>
        <p:spPr>
          <a:xfrm>
            <a:off x="567268" y="5663561"/>
            <a:ext cx="5465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chemeClr val="tx2"/>
                </a:solidFill>
              </a:rPr>
              <a:t>Il decadimento radioattivo dà emissione di energia:</a:t>
            </a:r>
          </a:p>
          <a:p>
            <a:pPr marL="171450" indent="-171450"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2"/>
                </a:solidFill>
              </a:rPr>
              <a:t>Particelle (raggi </a:t>
            </a:r>
            <a:r>
              <a:rPr lang="el-GR" dirty="0" smtClean="0">
                <a:solidFill>
                  <a:schemeClr val="tx2"/>
                </a:solidFill>
              </a:rPr>
              <a:t>α</a:t>
            </a:r>
            <a:r>
              <a:rPr lang="it-IT" dirty="0" smtClean="0">
                <a:solidFill>
                  <a:schemeClr val="tx2"/>
                </a:solidFill>
              </a:rPr>
              <a:t> e </a:t>
            </a:r>
            <a:r>
              <a:rPr lang="el-GR" dirty="0" smtClean="0">
                <a:solidFill>
                  <a:schemeClr val="tx2"/>
                </a:solidFill>
              </a:rPr>
              <a:t>β</a:t>
            </a:r>
            <a:r>
              <a:rPr lang="it-IT" dirty="0" smtClean="0">
                <a:solidFill>
                  <a:schemeClr val="tx2"/>
                </a:solidFill>
              </a:rPr>
              <a:t>)</a:t>
            </a:r>
          </a:p>
          <a:p>
            <a:pPr marL="171450" indent="-171450"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2"/>
                </a:solidFill>
              </a:rPr>
              <a:t>Radiazione elettromagnetica priva di massa, i raggi </a:t>
            </a:r>
            <a:r>
              <a:rPr lang="el-GR" dirty="0" smtClean="0">
                <a:solidFill>
                  <a:schemeClr val="tx2"/>
                </a:solidFill>
                <a:cs typeface="Times New Roman" pitchFamily="18" charset="0"/>
              </a:rPr>
              <a:t>γ</a:t>
            </a:r>
            <a:endParaRPr lang="it-IT" dirty="0" smtClean="0">
              <a:solidFill>
                <a:schemeClr val="tx2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7650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270000"/>
            <a:ext cx="7095067" cy="45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7174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655233"/>
            <a:ext cx="8415867" cy="421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6406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1375834"/>
            <a:ext cx="7391400" cy="502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288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933" y="1397000"/>
            <a:ext cx="7874000" cy="524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129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866" y="1219201"/>
            <a:ext cx="7433733" cy="512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5319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67" y="1320799"/>
            <a:ext cx="7264399" cy="486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932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67" y="1253067"/>
            <a:ext cx="7950200" cy="536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1780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68" y="1049867"/>
            <a:ext cx="6096000" cy="31535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5667" y="3886200"/>
            <a:ext cx="4783667" cy="289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2883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267" y="1930400"/>
            <a:ext cx="7730067" cy="372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582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599" y="1155701"/>
            <a:ext cx="7366000" cy="544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8192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00" y="1134533"/>
            <a:ext cx="7577667" cy="538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1051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6" name="Immagin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CFF4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04800" y="1814643"/>
            <a:ext cx="8598391" cy="391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830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6BFFDD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3767" y="1991783"/>
            <a:ext cx="7950200" cy="4279900"/>
          </a:xfrm>
          <a:prstGeom prst="rect">
            <a:avLst/>
          </a:prstGeom>
        </p:spPr>
      </p:pic>
      <p:sp>
        <p:nvSpPr>
          <p:cNvPr id="5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91833" y="1244601"/>
            <a:ext cx="7537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3366FF"/>
                </a:solidFill>
              </a:rPr>
              <a:t>CARATTERISTICHE DI UN BUON RADIONUCLIDE</a:t>
            </a:r>
            <a:endParaRPr lang="en-US" sz="28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D918D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140200" y="1878921"/>
            <a:ext cx="4851400" cy="44196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57FFFD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8600" y="1840821"/>
            <a:ext cx="3911600" cy="4457700"/>
          </a:xfrm>
          <a:prstGeom prst="rect">
            <a:avLst/>
          </a:prstGeom>
        </p:spPr>
      </p:pic>
      <p:sp>
        <p:nvSpPr>
          <p:cNvPr id="7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333" y="1519767"/>
            <a:ext cx="8161867" cy="449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162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267" y="1138210"/>
            <a:ext cx="7848599" cy="554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23583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5467" y="4842933"/>
            <a:ext cx="6654800" cy="84666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egnaposto contenuto 2"/>
          <p:cNvSpPr txBox="1">
            <a:spLocks/>
          </p:cNvSpPr>
          <p:nvPr/>
        </p:nvSpPr>
        <p:spPr>
          <a:xfrm>
            <a:off x="629659" y="1463790"/>
            <a:ext cx="8142865" cy="467983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>
              <a:buFont typeface="Wingdings 2"/>
              <a:buNone/>
            </a:pPr>
            <a:endParaRPr lang="it-IT" sz="1100" b="1" dirty="0" smtClean="0"/>
          </a:p>
          <a:p>
            <a:pPr marL="0" indent="0" algn="just" defTabSz="914400">
              <a:buFont typeface="Wingdings 2"/>
              <a:buNone/>
            </a:pPr>
            <a:r>
              <a:rPr lang="it-IT" sz="2800" b="1" dirty="0" smtClean="0"/>
              <a:t>Per una localizzazione specifica si possono sfruttare:</a:t>
            </a:r>
          </a:p>
          <a:p>
            <a:pPr algn="just" defTabSz="914400"/>
            <a:r>
              <a:rPr lang="it-IT" sz="2800" b="1" dirty="0" smtClean="0"/>
              <a:t>Trasporto attivo</a:t>
            </a:r>
          </a:p>
          <a:p>
            <a:pPr algn="just" defTabSz="914400"/>
            <a:r>
              <a:rPr lang="it-IT" sz="2800" b="1" dirty="0" smtClean="0"/>
              <a:t>Compartimentalizzazione</a:t>
            </a:r>
          </a:p>
          <a:p>
            <a:pPr algn="just" defTabSz="914400"/>
            <a:r>
              <a:rPr lang="it-IT" sz="2800" b="1" dirty="0" smtClean="0"/>
              <a:t>Diffusione</a:t>
            </a:r>
          </a:p>
          <a:p>
            <a:pPr algn="just" defTabSz="914400"/>
            <a:r>
              <a:rPr lang="it-IT" sz="2800" b="1" dirty="0" smtClean="0"/>
              <a:t>Fagocitosi</a:t>
            </a:r>
          </a:p>
          <a:p>
            <a:pPr algn="just" defTabSz="914400"/>
            <a:r>
              <a:rPr lang="it-IT" sz="2800" b="1" dirty="0" smtClean="0"/>
              <a:t>Blocco dei capillari</a:t>
            </a:r>
          </a:p>
          <a:p>
            <a:pPr algn="just" defTabSz="914400"/>
            <a:endParaRPr lang="it-IT" sz="2000" dirty="0" smtClean="0"/>
          </a:p>
          <a:p>
            <a:pPr marL="0" indent="0" algn="ctr" defTabSz="914400">
              <a:lnSpc>
                <a:spcPts val="760"/>
              </a:lnSpc>
              <a:spcBef>
                <a:spcPts val="0"/>
              </a:spcBef>
              <a:buFont typeface="Wingdings 2"/>
              <a:buNone/>
            </a:pPr>
            <a:r>
              <a:rPr lang="it-IT" sz="2000" dirty="0" smtClean="0"/>
              <a:t>  INCORPORAZIONE TESSUTO BERSAGLIO            10</a:t>
            </a:r>
          </a:p>
          <a:p>
            <a:pPr marL="0" indent="0" algn="ctr" defTabSz="914400">
              <a:lnSpc>
                <a:spcPts val="760"/>
              </a:lnSpc>
              <a:spcBef>
                <a:spcPts val="0"/>
              </a:spcBef>
              <a:buFont typeface="Wingdings 2"/>
              <a:buNone/>
            </a:pPr>
            <a:r>
              <a:rPr lang="it-IT" baseline="30000" dirty="0" smtClean="0"/>
              <a:t>___________________________________     </a:t>
            </a:r>
            <a:r>
              <a:rPr lang="it-IT" baseline="-15000" dirty="0" smtClean="0"/>
              <a:t>=</a:t>
            </a:r>
            <a:r>
              <a:rPr lang="it-IT" baseline="30000" dirty="0" smtClean="0"/>
              <a:t>   ___</a:t>
            </a:r>
          </a:p>
          <a:p>
            <a:pPr marL="0" indent="0" algn="ctr" defTabSz="914400">
              <a:lnSpc>
                <a:spcPts val="760"/>
              </a:lnSpc>
              <a:spcBef>
                <a:spcPts val="0"/>
              </a:spcBef>
              <a:buFont typeface="Wingdings 2"/>
              <a:buNone/>
            </a:pPr>
            <a:r>
              <a:rPr lang="it-IT" sz="2000" dirty="0" smtClean="0"/>
              <a:t>INCORPORAZIONE TESSUTO CIRCOSTANTE           1</a:t>
            </a:r>
          </a:p>
          <a:p>
            <a:pPr marL="0" indent="0" algn="ctr" defTabSz="914400">
              <a:lnSpc>
                <a:spcPts val="760"/>
              </a:lnSpc>
              <a:spcBef>
                <a:spcPts val="0"/>
              </a:spcBef>
              <a:buFont typeface="Wingdings 2"/>
              <a:buNone/>
            </a:pPr>
            <a:endParaRPr lang="it-IT" sz="2800" dirty="0" smtClean="0"/>
          </a:p>
          <a:p>
            <a:pPr marL="0" indent="0" algn="ctr" defTabSz="914400">
              <a:spcBef>
                <a:spcPts val="0"/>
              </a:spcBef>
              <a:buFont typeface="Wingdings 2"/>
              <a:buNone/>
            </a:pPr>
            <a:endParaRPr lang="it-IT" sz="1600" dirty="0" smtClean="0"/>
          </a:p>
        </p:txBody>
      </p:sp>
      <p:sp>
        <p:nvSpPr>
          <p:cNvPr id="3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7170027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Classi di </a:t>
            </a:r>
            <a:r>
              <a:rPr lang="it-IT" dirty="0" err="1" smtClean="0"/>
              <a:t>radiofarmaci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BFF8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42950" y="1631441"/>
            <a:ext cx="7658100" cy="4584700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64067" y="4986867"/>
            <a:ext cx="8458200" cy="1329267"/>
          </a:xfrm>
          <a:prstGeom prst="rect">
            <a:avLst/>
          </a:prstGeom>
          <a:solidFill>
            <a:srgbClr val="F1C9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64067" y="3149600"/>
            <a:ext cx="8458200" cy="1329267"/>
          </a:xfrm>
          <a:prstGeom prst="rect">
            <a:avLst/>
          </a:prstGeom>
          <a:solidFill>
            <a:srgbClr val="57FFF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64067" y="1625600"/>
            <a:ext cx="8458200" cy="982133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egnaposto contenuto 2"/>
          <p:cNvSpPr txBox="1">
            <a:spLocks/>
          </p:cNvSpPr>
          <p:nvPr/>
        </p:nvSpPr>
        <p:spPr>
          <a:xfrm>
            <a:off x="301047" y="1035182"/>
            <a:ext cx="8585778" cy="8420629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1800" b="1" dirty="0" smtClean="0"/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/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/>
              <a:t>CERVELLO = lesioni permettono il superamento della BEE. </a:t>
            </a:r>
            <a:r>
              <a:rPr lang="it-IT" sz="2400" b="1" baseline="30000" dirty="0" smtClean="0"/>
              <a:t>18</a:t>
            </a:r>
            <a:r>
              <a:rPr lang="it-IT" sz="2400" b="1" dirty="0" smtClean="0"/>
              <a:t>F-FDG svela anormalità nel metabolismo del glucosio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/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/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/>
              <a:t>MIOCARDIO = aree ischemiche come hot </a:t>
            </a:r>
            <a:r>
              <a:rPr lang="it-IT" sz="2400" b="1" dirty="0" err="1" smtClean="0"/>
              <a:t>spots</a:t>
            </a:r>
            <a:r>
              <a:rPr lang="it-IT" sz="2400" b="1" dirty="0" smtClean="0"/>
              <a:t> </a:t>
            </a:r>
            <a:r>
              <a:rPr lang="it-IT" sz="2400" b="1" dirty="0" smtClean="0">
                <a:sym typeface="Wingdings" pitchFamily="2" charset="2"/>
              </a:rPr>
              <a:t> complesso col calcio (</a:t>
            </a:r>
            <a:r>
              <a:rPr lang="it-IT" sz="2400" b="1" baseline="30000" dirty="0" smtClean="0">
                <a:sym typeface="Wingdings" pitchFamily="2" charset="2"/>
              </a:rPr>
              <a:t>99m</a:t>
            </a:r>
            <a:r>
              <a:rPr lang="it-IT" sz="2400" b="1" dirty="0" smtClean="0">
                <a:sym typeface="Wingdings" pitchFamily="2" charset="2"/>
              </a:rPr>
              <a:t>Tc-pirofosfato) legame con la miosina (Ab-</a:t>
            </a:r>
            <a:r>
              <a:rPr lang="it-IT" sz="2400" b="1" baseline="30000" dirty="0" smtClean="0">
                <a:sym typeface="Wingdings" pitchFamily="2" charset="2"/>
              </a:rPr>
              <a:t>111</a:t>
            </a:r>
            <a:r>
              <a:rPr lang="it-IT" sz="2400" b="1" dirty="0" smtClean="0">
                <a:sym typeface="Wingdings" pitchFamily="2" charset="2"/>
              </a:rPr>
              <a:t>In-)</a:t>
            </a:r>
            <a:r>
              <a:rPr lang="it-IT" sz="2400" b="1" dirty="0" err="1" smtClean="0">
                <a:sym typeface="Wingdings" pitchFamily="2" charset="2"/>
              </a:rPr>
              <a:t>antimiosina</a:t>
            </a:r>
            <a:endParaRPr lang="it-IT" sz="2400" b="1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>
                <a:sym typeface="Wingdings" pitchFamily="2" charset="2"/>
              </a:rPr>
              <a:t>POLMONE = particelle </a:t>
            </a:r>
            <a:r>
              <a:rPr lang="it-IT" sz="2400" b="1" dirty="0" smtClean="0">
                <a:sym typeface="Symbol"/>
              </a:rPr>
              <a:t></a:t>
            </a:r>
            <a:r>
              <a:rPr lang="it-IT" sz="2400" b="1" dirty="0" smtClean="0">
                <a:sym typeface="Wingdings" pitchFamily="2" charset="2"/>
              </a:rPr>
              <a:t>10-50 µm vengono intrappolate nei capillari, le  zone  meno  ventilate  (meno  perfuse)   possono   essere   visualizzate   con   gas radioattivi (</a:t>
            </a:r>
            <a:r>
              <a:rPr lang="it-IT" sz="2400" b="1" baseline="30000" dirty="0" smtClean="0">
                <a:sym typeface="Wingdings" pitchFamily="2" charset="2"/>
              </a:rPr>
              <a:t>133</a:t>
            </a:r>
            <a:r>
              <a:rPr lang="it-IT" sz="2400" b="1" dirty="0" smtClean="0">
                <a:sym typeface="Wingdings" pitchFamily="2" charset="2"/>
              </a:rPr>
              <a:t>-Xe, </a:t>
            </a:r>
            <a:r>
              <a:rPr lang="it-IT" sz="2400" b="1" baseline="30000" dirty="0" smtClean="0">
                <a:sym typeface="Wingdings" pitchFamily="2" charset="2"/>
              </a:rPr>
              <a:t>11</a:t>
            </a:r>
            <a:r>
              <a:rPr lang="it-IT" sz="2400" b="1" dirty="0" smtClean="0">
                <a:sym typeface="Wingdings" pitchFamily="2" charset="2"/>
              </a:rPr>
              <a:t>C-CO2)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1800" dirty="0" smtClean="0"/>
              <a:t>                                                                      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1800" dirty="0" smtClean="0"/>
              <a:t>                                                                                      </a:t>
            </a:r>
          </a:p>
        </p:txBody>
      </p:sp>
      <p:sp>
        <p:nvSpPr>
          <p:cNvPr id="8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704710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7067" y="2641599"/>
            <a:ext cx="8830733" cy="3970867"/>
          </a:xfrm>
          <a:prstGeom prst="rect">
            <a:avLst/>
          </a:prstGeom>
          <a:solidFill>
            <a:srgbClr val="57FFFD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237067" y="1219200"/>
            <a:ext cx="8754533" cy="1032933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egnaposto contenuto 2"/>
          <p:cNvSpPr txBox="1">
            <a:spLocks/>
          </p:cNvSpPr>
          <p:nvPr/>
        </p:nvSpPr>
        <p:spPr>
          <a:xfrm>
            <a:off x="301047" y="1035182"/>
            <a:ext cx="8585778" cy="8420629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1800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>
                <a:sym typeface="Wingdings" pitchFamily="2" charset="2"/>
              </a:rPr>
              <a:t>TIROIDE = ioduri si accumulano selettivamente per la sintesi della tiroxina (</a:t>
            </a:r>
            <a:r>
              <a:rPr lang="it-IT" sz="2400" b="1" baseline="30000" dirty="0" smtClean="0">
                <a:sym typeface="Wingdings" pitchFamily="2" charset="2"/>
              </a:rPr>
              <a:t>123</a:t>
            </a:r>
            <a:r>
              <a:rPr lang="it-IT" sz="2400" b="1" dirty="0" smtClean="0">
                <a:sym typeface="Wingdings" pitchFamily="2" charset="2"/>
              </a:rPr>
              <a:t>I). Anche </a:t>
            </a:r>
            <a:r>
              <a:rPr lang="it-IT" sz="2400" b="1" baseline="30000" dirty="0" smtClean="0">
                <a:sym typeface="Wingdings" pitchFamily="2" charset="2"/>
              </a:rPr>
              <a:t>99m</a:t>
            </a:r>
            <a:r>
              <a:rPr lang="it-IT" sz="2400" b="1" dirty="0" smtClean="0">
                <a:sym typeface="Wingdings" pitchFamily="2" charset="2"/>
              </a:rPr>
              <a:t>Tc-pertectenato si accumula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>
                <a:sym typeface="Wingdings" pitchFamily="2" charset="2"/>
              </a:rPr>
              <a:t>FEGATO =  gli epatociti inglobano selettivamente alcuni coloranti e farmaci per eliminarli con la bile (</a:t>
            </a:r>
            <a:r>
              <a:rPr lang="it-IT" sz="2400" b="1" baseline="30000" dirty="0" smtClean="0">
                <a:sym typeface="Wingdings" pitchFamily="2" charset="2"/>
              </a:rPr>
              <a:t>99m</a:t>
            </a:r>
            <a:r>
              <a:rPr lang="it-IT" sz="2400" b="1" dirty="0" smtClean="0">
                <a:sym typeface="Wingdings" pitchFamily="2" charset="2"/>
              </a:rPr>
              <a:t>Tc-lidofenina, HIDA)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/>
              <a:t>                                                                      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/>
              <a:t>                                                                                      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/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/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/>
              <a:t>	</a:t>
            </a:r>
            <a:r>
              <a:rPr lang="it-IT" sz="2400" b="1" dirty="0" smtClean="0"/>
              <a:t>			    </a:t>
            </a:r>
            <a:r>
              <a:rPr lang="it-IT" sz="2400" dirty="0" smtClean="0">
                <a:solidFill>
                  <a:srgbClr val="996633"/>
                </a:solidFill>
              </a:rPr>
              <a:t>o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400" b="1" dirty="0" smtClean="0"/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400" b="1" dirty="0" smtClean="0"/>
              <a:t>le cellule di Kupfer (sistema RE) </a:t>
            </a:r>
            <a:r>
              <a:rPr lang="it-IT" sz="2400" b="1" dirty="0" err="1" smtClean="0"/>
              <a:t>fagogitano</a:t>
            </a:r>
            <a:r>
              <a:rPr lang="it-IT" sz="2400" b="1" dirty="0" smtClean="0"/>
              <a:t> particelle colloidali (</a:t>
            </a:r>
            <a:r>
              <a:rPr lang="it-IT" sz="2400" b="1" baseline="30000" dirty="0" smtClean="0"/>
              <a:t>99m</a:t>
            </a:r>
            <a:r>
              <a:rPr lang="it-IT" sz="2400" b="1" dirty="0" smtClean="0"/>
              <a:t>Tc-zolfo) </a:t>
            </a:r>
            <a:r>
              <a:rPr lang="it-IT" sz="2400" b="1" dirty="0" smtClean="0">
                <a:sym typeface="Wingdings" pitchFamily="2" charset="2"/>
              </a:rPr>
              <a:t>   anomalie come </a:t>
            </a:r>
            <a:r>
              <a:rPr lang="it-IT" sz="2400" b="1" dirty="0" err="1" smtClean="0">
                <a:sym typeface="Wingdings" pitchFamily="2" charset="2"/>
              </a:rPr>
              <a:t>cold</a:t>
            </a:r>
            <a:r>
              <a:rPr lang="it-IT" sz="2400" b="1" dirty="0" smtClean="0">
                <a:sym typeface="Wingdings" pitchFamily="2" charset="2"/>
              </a:rPr>
              <a:t> </a:t>
            </a:r>
            <a:r>
              <a:rPr lang="it-IT" sz="2400" b="1" dirty="0" err="1" smtClean="0">
                <a:sym typeface="Wingdings" pitchFamily="2" charset="2"/>
              </a:rPr>
              <a:t>spots</a:t>
            </a:r>
            <a:endParaRPr lang="it-IT" sz="2400" b="1" dirty="0" smtClean="0">
              <a:sym typeface="Wingdings" pitchFamily="2" charset="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89"/>
          <a:stretch/>
        </p:blipFill>
        <p:spPr bwMode="auto">
          <a:xfrm>
            <a:off x="3917546" y="3647113"/>
            <a:ext cx="2070585" cy="110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ttangolo 8"/>
          <p:cNvSpPr/>
          <p:nvPr/>
        </p:nvSpPr>
        <p:spPr>
          <a:xfrm>
            <a:off x="5988131" y="4077150"/>
            <a:ext cx="116288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600" dirty="0"/>
              <a:t> </a:t>
            </a:r>
            <a:r>
              <a:rPr lang="it-IT" sz="1600" baseline="30000" dirty="0"/>
              <a:t>99m</a:t>
            </a:r>
            <a:r>
              <a:rPr lang="it-IT" sz="1600" dirty="0"/>
              <a:t>Tc-HIDA</a:t>
            </a:r>
          </a:p>
        </p:txBody>
      </p:sp>
      <p:sp>
        <p:nvSpPr>
          <p:cNvPr id="8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212162718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8599" y="5367867"/>
            <a:ext cx="8695267" cy="990600"/>
          </a:xfrm>
          <a:prstGeom prst="rect">
            <a:avLst/>
          </a:prstGeom>
          <a:solidFill>
            <a:srgbClr val="F1C9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28600" y="4244793"/>
            <a:ext cx="8695267" cy="749714"/>
          </a:xfrm>
          <a:prstGeom prst="rect">
            <a:avLst/>
          </a:prstGeom>
          <a:solidFill>
            <a:srgbClr val="21FF0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8600" y="3288888"/>
            <a:ext cx="8695267" cy="69044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2289821"/>
            <a:ext cx="8695267" cy="707381"/>
          </a:xfrm>
          <a:prstGeom prst="rect">
            <a:avLst/>
          </a:prstGeom>
          <a:solidFill>
            <a:srgbClr val="57FFF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228600" y="1265352"/>
            <a:ext cx="8695267" cy="74971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egnaposto contenuto 2"/>
          <p:cNvSpPr txBox="1">
            <a:spLocks/>
          </p:cNvSpPr>
          <p:nvPr/>
        </p:nvSpPr>
        <p:spPr>
          <a:xfrm>
            <a:off x="301046" y="1265352"/>
            <a:ext cx="8461953" cy="842062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200" b="1" dirty="0" smtClean="0">
                <a:sym typeface="Wingdings" pitchFamily="2" charset="2"/>
              </a:rPr>
              <a:t>MILZA e MIDOLLO OSSEO = sistema </a:t>
            </a:r>
            <a:r>
              <a:rPr lang="it-IT" sz="2200" b="1" dirty="0" err="1" smtClean="0">
                <a:sym typeface="Wingdings" pitchFamily="2" charset="2"/>
              </a:rPr>
              <a:t>ReticoloEndoteliale</a:t>
            </a:r>
            <a:r>
              <a:rPr lang="it-IT" sz="2200" b="1" dirty="0" smtClean="0">
                <a:sym typeface="Wingdings" pitchFamily="2" charset="2"/>
              </a:rPr>
              <a:t> colloidi; o globuli rossi denaturati marcati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200" b="1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200" b="1" dirty="0" smtClean="0">
                <a:sym typeface="Wingdings" pitchFamily="2" charset="2"/>
              </a:rPr>
              <a:t>PANCREAS = </a:t>
            </a:r>
            <a:r>
              <a:rPr lang="it-IT" sz="2200" b="1" baseline="30000" dirty="0" smtClean="0">
                <a:sym typeface="Wingdings" pitchFamily="2" charset="2"/>
              </a:rPr>
              <a:t>75</a:t>
            </a:r>
            <a:r>
              <a:rPr lang="it-IT" sz="2200" b="1" dirty="0" smtClean="0">
                <a:sym typeface="Wingdings" pitchFamily="2" charset="2"/>
              </a:rPr>
              <a:t>Se-selenometionina alterazioni come </a:t>
            </a:r>
            <a:r>
              <a:rPr lang="it-IT" sz="2200" b="1" dirty="0" err="1" smtClean="0">
                <a:sym typeface="Wingdings" pitchFamily="2" charset="2"/>
              </a:rPr>
              <a:t>cold</a:t>
            </a:r>
            <a:r>
              <a:rPr lang="it-IT" sz="2200" b="1" dirty="0" smtClean="0">
                <a:sym typeface="Wingdings" pitchFamily="2" charset="2"/>
              </a:rPr>
              <a:t> </a:t>
            </a:r>
            <a:r>
              <a:rPr lang="it-IT" sz="2200" b="1" dirty="0" err="1" smtClean="0">
                <a:sym typeface="Wingdings" pitchFamily="2" charset="2"/>
              </a:rPr>
              <a:t>spots</a:t>
            </a:r>
            <a:r>
              <a:rPr lang="it-IT" sz="2200" b="1" dirty="0" smtClean="0">
                <a:sym typeface="Wingdings" pitchFamily="2" charset="2"/>
              </a:rPr>
              <a:t>  rapporto </a:t>
            </a:r>
            <a:r>
              <a:rPr lang="it-IT" sz="2200" b="1" cap="small" dirty="0" smtClean="0">
                <a:sym typeface="Wingdings" pitchFamily="2" charset="2"/>
              </a:rPr>
              <a:t>pancreas/fegato&lt;10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200" b="1" cap="small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200" b="1" cap="small" dirty="0" smtClean="0">
                <a:sym typeface="Wingdings" pitchFamily="2" charset="2"/>
              </a:rPr>
              <a:t>SISTEMA SCHELETRICO = </a:t>
            </a:r>
            <a:r>
              <a:rPr lang="it-IT" sz="2200" b="1" dirty="0" smtClean="0">
                <a:sym typeface="Wingdings" pitchFamily="2" charset="2"/>
              </a:rPr>
              <a:t>assimilazione di </a:t>
            </a:r>
            <a:r>
              <a:rPr lang="it-IT" sz="2200" b="1" dirty="0" err="1" smtClean="0">
                <a:sym typeface="Wingdings" pitchFamily="2" charset="2"/>
              </a:rPr>
              <a:t>calciofosfato</a:t>
            </a:r>
            <a:r>
              <a:rPr lang="it-IT" sz="2200" b="1" dirty="0" smtClean="0">
                <a:sym typeface="Wingdings" pitchFamily="2" charset="2"/>
              </a:rPr>
              <a:t>, polifosfati di </a:t>
            </a:r>
            <a:r>
              <a:rPr lang="it-IT" sz="2200" b="1" baseline="30000" dirty="0" smtClean="0">
                <a:sym typeface="Wingdings" pitchFamily="2" charset="2"/>
              </a:rPr>
              <a:t>99m</a:t>
            </a:r>
            <a:r>
              <a:rPr lang="it-IT" sz="2200" b="1" dirty="0" smtClean="0">
                <a:sym typeface="Wingdings" pitchFamily="2" charset="2"/>
              </a:rPr>
              <a:t>Tc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200" b="1" cap="small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200" b="1" dirty="0" smtClean="0">
                <a:sym typeface="Wingdings" pitchFamily="2" charset="2"/>
              </a:rPr>
              <a:t>RENE = farmaci o composti eliminati per le vie urinarie (diuretici = </a:t>
            </a:r>
            <a:r>
              <a:rPr lang="it-IT" sz="2200" b="1" baseline="30000" dirty="0" smtClean="0">
                <a:sym typeface="Wingdings" pitchFamily="2" charset="2"/>
              </a:rPr>
              <a:t>99m</a:t>
            </a:r>
            <a:r>
              <a:rPr lang="it-IT" sz="2200" b="1" dirty="0" smtClean="0">
                <a:sym typeface="Wingdings" pitchFamily="2" charset="2"/>
              </a:rPr>
              <a:t>Tc-glucoeptonato)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200" b="1" dirty="0" smtClean="0">
              <a:sym typeface="Wingdings" pitchFamily="2" charset="2"/>
            </a:endParaRP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r>
              <a:rPr lang="it-IT" sz="2200" dirty="0" smtClean="0">
                <a:sym typeface="Wingdings" pitchFamily="2" charset="2"/>
              </a:rPr>
              <a:t>TUMORI = coniugazione con anticorpi specifici (</a:t>
            </a:r>
            <a:r>
              <a:rPr lang="it-IT" sz="2200" baseline="30000" dirty="0" smtClean="0">
                <a:sym typeface="Wingdings" pitchFamily="2" charset="2"/>
              </a:rPr>
              <a:t>111</a:t>
            </a:r>
            <a:r>
              <a:rPr lang="it-IT" sz="2200" dirty="0" smtClean="0">
                <a:sym typeface="Wingdings" pitchFamily="2" charset="2"/>
              </a:rPr>
              <a:t>In-satumomab </a:t>
            </a:r>
            <a:r>
              <a:rPr lang="it-IT" sz="2200" dirty="0" err="1" smtClean="0">
                <a:sym typeface="Wingdings" pitchFamily="2" charset="2"/>
              </a:rPr>
              <a:t>pentenide</a:t>
            </a:r>
            <a:r>
              <a:rPr lang="it-IT" sz="2200" dirty="0" smtClean="0">
                <a:sym typeface="Wingdings" pitchFamily="2" charset="2"/>
              </a:rPr>
              <a:t>) o analoghi a  sostanze che si accumulano preferenzialmente nel tumore</a:t>
            </a:r>
          </a:p>
          <a:p>
            <a:pPr marL="0" indent="0" algn="just" defTabSz="914400">
              <a:spcBef>
                <a:spcPts val="0"/>
              </a:spcBef>
              <a:buFont typeface="Wingdings 2"/>
              <a:buNone/>
            </a:pPr>
            <a:endParaRPr lang="it-IT" sz="2200" dirty="0" smtClean="0"/>
          </a:p>
        </p:txBody>
      </p:sp>
      <p:sp>
        <p:nvSpPr>
          <p:cNvPr id="3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8069418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033" y="1185334"/>
            <a:ext cx="7319860" cy="55372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903133" y="2904067"/>
            <a:ext cx="1972734" cy="10668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0933" y="2887133"/>
            <a:ext cx="1557867" cy="115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55693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834" y="1151468"/>
            <a:ext cx="7099300" cy="549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71370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607575" y="1239497"/>
            <a:ext cx="5749959" cy="5467346"/>
          </a:xfrm>
          <a:prstGeom prst="rect">
            <a:avLst/>
          </a:prstGeom>
        </p:spPr>
      </p:pic>
      <p:sp>
        <p:nvSpPr>
          <p:cNvPr id="3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22052" y="1331897"/>
            <a:ext cx="8257881" cy="5354448"/>
          </a:xfrm>
          <a:prstGeom prst="rect">
            <a:avLst/>
          </a:prstGeom>
        </p:spPr>
      </p:pic>
      <p:sp>
        <p:nvSpPr>
          <p:cNvPr id="3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ESEMPIO </a:t>
            </a:r>
            <a:r>
              <a:rPr lang="it-IT" dirty="0" err="1" smtClean="0"/>
              <a:t>DI</a:t>
            </a:r>
            <a:r>
              <a:rPr lang="it-IT" dirty="0" smtClean="0"/>
              <a:t> </a:t>
            </a:r>
            <a:r>
              <a:rPr lang="it-IT" dirty="0" err="1" smtClean="0"/>
              <a:t>RADIOFARMACo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322396" y="1684156"/>
            <a:ext cx="6333020" cy="4383815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638059" y="6067971"/>
            <a:ext cx="7452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>
                <a:solidFill>
                  <a:srgbClr val="996633"/>
                </a:solidFill>
              </a:rPr>
              <a:t>USATI PER EVIDENZIARE LESIONI OSSEE, </a:t>
            </a:r>
            <a:r>
              <a:rPr lang="it-IT" b="1" dirty="0" err="1" smtClean="0">
                <a:solidFill>
                  <a:srgbClr val="996633"/>
                </a:solidFill>
              </a:rPr>
              <a:t>es</a:t>
            </a:r>
            <a:r>
              <a:rPr lang="it-IT" b="1" dirty="0" smtClean="0">
                <a:solidFill>
                  <a:srgbClr val="996633"/>
                </a:solidFill>
              </a:rPr>
              <a:t> tumori, metastasi, osteoporosi</a:t>
            </a:r>
            <a:endParaRPr lang="it-IT" b="1" dirty="0">
              <a:solidFill>
                <a:srgbClr val="99663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52600" y="1684156"/>
            <a:ext cx="5520267" cy="424044"/>
          </a:xfrm>
          <a:prstGeom prst="rect">
            <a:avLst/>
          </a:prstGeom>
          <a:solidFill>
            <a:srgbClr val="20FFF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861733" y="1738868"/>
            <a:ext cx="3390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3366FF"/>
                </a:solidFill>
              </a:rPr>
              <a:t>Leganti</a:t>
            </a:r>
            <a:r>
              <a:rPr lang="en-US" b="1" dirty="0" smtClean="0">
                <a:solidFill>
                  <a:srgbClr val="3366FF"/>
                </a:solidFill>
              </a:rPr>
              <a:t> </a:t>
            </a:r>
            <a:r>
              <a:rPr lang="en-US" b="1" dirty="0" err="1" smtClean="0">
                <a:solidFill>
                  <a:srgbClr val="3366FF"/>
                </a:solidFill>
              </a:rPr>
              <a:t>difosfonici</a:t>
            </a:r>
            <a:r>
              <a:rPr lang="en-US" b="1" dirty="0" smtClean="0">
                <a:solidFill>
                  <a:srgbClr val="3366FF"/>
                </a:solidFill>
              </a:rPr>
              <a:t> per </a:t>
            </a:r>
            <a:r>
              <a:rPr lang="en-US" b="1" dirty="0" err="1" smtClean="0">
                <a:solidFill>
                  <a:srgbClr val="3366FF"/>
                </a:solidFill>
              </a:rPr>
              <a:t>il</a:t>
            </a:r>
            <a:r>
              <a:rPr lang="en-US" b="1" dirty="0" smtClean="0">
                <a:solidFill>
                  <a:srgbClr val="3366FF"/>
                </a:solidFill>
              </a:rPr>
              <a:t> </a:t>
            </a:r>
            <a:r>
              <a:rPr lang="en-US" b="1" dirty="0" err="1" smtClean="0">
                <a:solidFill>
                  <a:srgbClr val="3366FF"/>
                </a:solidFill>
              </a:rPr>
              <a:t>Tecnezio</a:t>
            </a:r>
            <a:endParaRPr lang="en-US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122362"/>
            <a:ext cx="8686800" cy="838200"/>
          </a:xfrm>
        </p:spPr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Mezzi di contrasto in MRI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019829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Fattori che determinano l’immagine:</a:t>
            </a:r>
          </a:p>
          <a:p>
            <a:r>
              <a:rPr lang="it-IT" dirty="0" smtClean="0"/>
              <a:t>Densità dei protoni</a:t>
            </a:r>
          </a:p>
          <a:p>
            <a:r>
              <a:rPr lang="it-IT" dirty="0" smtClean="0"/>
              <a:t>Tempi di rilassamento</a:t>
            </a:r>
          </a:p>
          <a:p>
            <a:r>
              <a:rPr lang="it-IT" dirty="0" smtClean="0"/>
              <a:t>Flusso sanguigno</a:t>
            </a:r>
          </a:p>
          <a:p>
            <a:pPr marL="0" indent="0">
              <a:buNone/>
            </a:pPr>
            <a:r>
              <a:rPr lang="it-IT" dirty="0" err="1" smtClean="0"/>
              <a:t>MdC</a:t>
            </a:r>
            <a:r>
              <a:rPr lang="it-IT" dirty="0" smtClean="0"/>
              <a:t> in MRI: modificano l’intorno magnetico dei nuclei osservati, si osservano sostanze paramagnetiche</a:t>
            </a:r>
          </a:p>
          <a:p>
            <a:pPr marL="0" indent="0">
              <a:buNone/>
            </a:pPr>
            <a:r>
              <a:rPr lang="it-IT" dirty="0" smtClean="0"/>
              <a:t>GADOLINIO, 7 elettroni spaiati</a:t>
            </a:r>
          </a:p>
        </p:txBody>
      </p:sp>
      <p:sp>
        <p:nvSpPr>
          <p:cNvPr id="4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304800" y="1524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smtClean="0"/>
              <a:t>RADIOFARMACI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31317104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307667" y="2122748"/>
            <a:ext cx="2480733" cy="214894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8" descr="http://www.newdruginfo.com/pharmacopeia/usp28/v28230/uspnf/pub/images/v28230/g-1287.gi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99" y="2122748"/>
            <a:ext cx="5672213" cy="214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http://upload.wikimedia.org/wikipedia/commons/thumb/b/b3/Gadoteridol.png/150px-Gadoteridol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275" y="2302140"/>
            <a:ext cx="1918957" cy="185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tangolo 5"/>
          <p:cNvSpPr/>
          <p:nvPr/>
        </p:nvSpPr>
        <p:spPr>
          <a:xfrm>
            <a:off x="657224" y="4536986"/>
            <a:ext cx="80513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3366FF"/>
                </a:solidFill>
              </a:rPr>
              <a:t> </a:t>
            </a:r>
            <a:r>
              <a:rPr lang="it-IT" b="1" dirty="0" smtClean="0">
                <a:solidFill>
                  <a:srgbClr val="3366FF"/>
                </a:solidFill>
              </a:rPr>
              <a:t>Gadolinio </a:t>
            </a:r>
            <a:r>
              <a:rPr lang="it-IT" b="1" dirty="0" err="1">
                <a:solidFill>
                  <a:srgbClr val="3366FF"/>
                </a:solidFill>
              </a:rPr>
              <a:t>dietilentetramminopentacetato</a:t>
            </a:r>
            <a:r>
              <a:rPr lang="it-IT" b="1" dirty="0">
                <a:solidFill>
                  <a:srgbClr val="3366FF"/>
                </a:solidFill>
              </a:rPr>
              <a:t>  </a:t>
            </a:r>
            <a:r>
              <a:rPr lang="it-IT" b="1" dirty="0" smtClean="0">
                <a:solidFill>
                  <a:srgbClr val="3366FF"/>
                </a:solidFill>
              </a:rPr>
              <a:t>                                   </a:t>
            </a:r>
            <a:r>
              <a:rPr lang="it-IT" b="1" dirty="0">
                <a:solidFill>
                  <a:srgbClr val="3366FF"/>
                </a:solidFill>
              </a:rPr>
              <a:t>GADOTERIDOLO</a:t>
            </a:r>
          </a:p>
          <a:p>
            <a:r>
              <a:rPr lang="it-IT" b="1" dirty="0">
                <a:solidFill>
                  <a:srgbClr val="3366FF"/>
                </a:solidFill>
              </a:rPr>
              <a:t>                    </a:t>
            </a:r>
            <a:r>
              <a:rPr lang="it-IT" b="1" dirty="0" smtClean="0">
                <a:solidFill>
                  <a:srgbClr val="3366FF"/>
                </a:solidFill>
              </a:rPr>
              <a:t>  </a:t>
            </a:r>
            <a:r>
              <a:rPr lang="it-IT" b="1" dirty="0">
                <a:solidFill>
                  <a:srgbClr val="3366FF"/>
                </a:solidFill>
              </a:rPr>
              <a:t>GADOPENTETATO</a:t>
            </a:r>
          </a:p>
        </p:txBody>
      </p:sp>
      <p:sp>
        <p:nvSpPr>
          <p:cNvPr id="7" name="Rettangolo arrotondato 8"/>
          <p:cNvSpPr/>
          <p:nvPr/>
        </p:nvSpPr>
        <p:spPr>
          <a:xfrm>
            <a:off x="111778" y="232831"/>
            <a:ext cx="8117821" cy="75776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r>
              <a:rPr lang="it-IT" b="1" dirty="0" smtClean="0"/>
              <a:t>RADIOFARMACI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5785359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1200</TotalTime>
  <Words>2481</Words>
  <Application>Microsoft Macintosh PowerPoint</Application>
  <PresentationFormat>On-screen Show (4:3)</PresentationFormat>
  <Paragraphs>296</Paragraphs>
  <Slides>61</Slides>
  <Notes>31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3" baseType="lpstr">
      <vt:lpstr>Terra</vt:lpstr>
      <vt:lpstr>CS ChemDraw Drawing</vt:lpstr>
      <vt:lpstr>FARMACI Per la visualizzazione di organi</vt:lpstr>
      <vt:lpstr>Metodi diagnostici</vt:lpstr>
      <vt:lpstr>PowerPoint Presentation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</vt:lpstr>
      <vt:lpstr>MEZZI DI CONTRASTO IODURATI</vt:lpstr>
      <vt:lpstr>MEZZI DI CONTRASTO</vt:lpstr>
      <vt:lpstr>Iodurati ionici idrosolubili</vt:lpstr>
      <vt:lpstr>Iodurati ionici idrosolubili</vt:lpstr>
      <vt:lpstr>Iodurati non ionici idrosolubili</vt:lpstr>
      <vt:lpstr>Iodurati non ionici idrosolubili</vt:lpstr>
      <vt:lpstr>Iodurati : COLECISTOGRAFIA</vt:lpstr>
      <vt:lpstr>IODIO derivati usati per MIelografia</vt:lpstr>
      <vt:lpstr>IoDODERIVATI PER BRONCOGRAFIA</vt:lpstr>
      <vt:lpstr>TECNICHE RADIografiche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Classi di 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RADIOFARMACI</vt:lpstr>
      <vt:lpstr>ESEMPIO DI RADIOFARMACo</vt:lpstr>
      <vt:lpstr>Mezzi di contrasto in MRI</vt:lpstr>
      <vt:lpstr>RADIOFARMACI</vt:lpstr>
    </vt:vector>
  </TitlesOfParts>
  <Company>Apple Apple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FARMACI Per la visualizzazione di organi</dc:title>
  <dc:creator>Giampiero</dc:creator>
  <cp:lastModifiedBy>Apple</cp:lastModifiedBy>
  <cp:revision>104</cp:revision>
  <dcterms:created xsi:type="dcterms:W3CDTF">2013-09-23T08:38:17Z</dcterms:created>
  <dcterms:modified xsi:type="dcterms:W3CDTF">2023-11-14T16:33:11Z</dcterms:modified>
</cp:coreProperties>
</file>