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webextensions/webextension1.xml" ContentType="application/vnd.ms-office.webextension+xml"/>
  <Override PartName="/ppt/webextensions/webextension2.xml" ContentType="application/vnd.ms-office.webextension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301" r:id="rId2"/>
    <p:sldId id="256" r:id="rId3"/>
    <p:sldId id="257" r:id="rId4"/>
    <p:sldId id="258" r:id="rId5"/>
    <p:sldId id="259" r:id="rId6"/>
    <p:sldId id="260" r:id="rId7"/>
    <p:sldId id="261" r:id="rId8"/>
    <p:sldId id="30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303" r:id="rId17"/>
    <p:sldId id="304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1pPr>
    <a:lvl2pPr marL="4572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2pPr>
    <a:lvl3pPr marL="9144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3pPr>
    <a:lvl4pPr marL="13716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4pPr>
    <a:lvl5pPr marL="1828800" marR="0" indent="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Pct val="100000"/>
      <a:buFontTx/>
      <a:buChar char="•"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70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4D4D4D"/>
        </a:solidFill>
        <a:effectLst/>
        <a:uFillTx/>
        <a:latin typeface="Tahoma"/>
        <a:ea typeface="Tahoma"/>
        <a:cs typeface="Tahoma"/>
        <a:sym typeface="Tahom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424FFF-DDD9-D334-0774-85515582AD21}" v="34" dt="2022-10-12T06:54:58.183"/>
    <p1510:client id="{307E6E0E-88F9-FE5D-5020-32DDC73B0621}" v="4" dt="2023-09-26T07:35:07.017"/>
    <p1510:client id="{D6A58400-D0D3-FEF5-4473-5D1ADA24C6F7}" v="38" dt="2023-10-02T06:51:35.252"/>
    <p1510:client id="{FE1769D2-0417-BD0C-43BD-E72B695EE8C2}" v="53" dt="2022-10-02T10:01:07.18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DDCADD"/>
          </a:solidFill>
        </a:fill>
      </a:tcStyle>
    </a:wholeTbl>
    <a:band2H>
      <a:tcTxStyle/>
      <a:tcStyle>
        <a:tcBdr/>
        <a:fill>
          <a:solidFill>
            <a:srgbClr val="EFE6E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ECF4FF"/>
          </a:solidFill>
        </a:fill>
      </a:tcStyle>
    </a:wholeTbl>
    <a:band2H>
      <a:tcTxStyle/>
      <a:tcStyle>
        <a:tcBdr/>
        <a:fill>
          <a:solidFill>
            <a:srgbClr val="F5FA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F6E6CA"/>
          </a:solidFill>
        </a:fill>
      </a:tcStyle>
    </a:wholeTbl>
    <a:band2H>
      <a:tcTxStyle/>
      <a:tcStyle>
        <a:tcBdr/>
        <a:fill>
          <a:solidFill>
            <a:srgbClr val="FAF3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E8E8"/>
          </a:solidFill>
        </a:fill>
      </a:tcStyle>
    </a:wholeTbl>
    <a:band2H>
      <a:tcTxStyle/>
      <a:tcStyle>
        <a:tcBdr/>
        <a:fill>
          <a:solidFill>
            <a:srgbClr val="99CC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9CC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CFCFCF"/>
          </a:solidFill>
        </a:fill>
      </a:tcStyle>
    </a:wholeTbl>
    <a:band2H>
      <a:tcTxStyle/>
      <a:tcStyle>
        <a:tcBdr/>
        <a:fill>
          <a:solidFill>
            <a:srgbClr val="E8E8E8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38100" cap="flat">
              <a:solidFill>
                <a:srgbClr val="99CCFF"/>
              </a:solidFill>
              <a:prstDash val="solid"/>
              <a:round/>
            </a:ln>
          </a:top>
          <a:bottom>
            <a:ln w="127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99CCFF"/>
      </a:tcTxStyle>
      <a:tcStyle>
        <a:tcBdr>
          <a:left>
            <a:ln w="12700" cap="flat">
              <a:solidFill>
                <a:srgbClr val="99CCFF"/>
              </a:solidFill>
              <a:prstDash val="solid"/>
              <a:round/>
            </a:ln>
          </a:left>
          <a:right>
            <a:ln w="12700" cap="flat">
              <a:solidFill>
                <a:srgbClr val="99CCFF"/>
              </a:solidFill>
              <a:prstDash val="solid"/>
              <a:round/>
            </a:ln>
          </a:right>
          <a:top>
            <a:ln w="12700" cap="flat">
              <a:solidFill>
                <a:srgbClr val="99CCFF"/>
              </a:solidFill>
              <a:prstDash val="solid"/>
              <a:round/>
            </a:ln>
          </a:top>
          <a:bottom>
            <a:ln w="38100" cap="flat">
              <a:solidFill>
                <a:srgbClr val="99CCFF"/>
              </a:solidFill>
              <a:prstDash val="solid"/>
              <a:round/>
            </a:ln>
          </a:bottom>
          <a:insideH>
            <a:ln w="12700" cap="flat">
              <a:solidFill>
                <a:srgbClr val="99CCFF"/>
              </a:solidFill>
              <a:prstDash val="solid"/>
              <a:round/>
            </a:ln>
          </a:insideH>
          <a:insideV>
            <a:ln w="12700" cap="flat">
              <a:solidFill>
                <a:srgbClr val="99CCFF"/>
              </a:solidFill>
              <a:prstDash val="solid"/>
              <a:round/>
            </a:ln>
          </a:insideV>
        </a:tcBdr>
        <a:fill>
          <a:solidFill>
            <a:srgbClr val="4D4D4D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solidFill>
            <a:srgbClr val="4D4D4D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solidFill>
            <a:srgbClr val="4D4D4D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50800" cap="flat">
              <a:solidFill>
                <a:srgbClr val="4D4D4D"/>
              </a:solidFill>
              <a:prstDash val="solid"/>
              <a:round/>
            </a:ln>
          </a:top>
          <a:bottom>
            <a:ln w="127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4D4D4D"/>
      </a:tcTxStyle>
      <a:tcStyle>
        <a:tcBdr>
          <a:left>
            <a:ln w="12700" cap="flat">
              <a:solidFill>
                <a:srgbClr val="4D4D4D"/>
              </a:solidFill>
              <a:prstDash val="solid"/>
              <a:round/>
            </a:ln>
          </a:left>
          <a:right>
            <a:ln w="12700" cap="flat">
              <a:solidFill>
                <a:srgbClr val="4D4D4D"/>
              </a:solidFill>
              <a:prstDash val="solid"/>
              <a:round/>
            </a:ln>
          </a:right>
          <a:top>
            <a:ln w="12700" cap="flat">
              <a:solidFill>
                <a:srgbClr val="4D4D4D"/>
              </a:solidFill>
              <a:prstDash val="solid"/>
              <a:round/>
            </a:ln>
          </a:top>
          <a:bottom>
            <a:ln w="25400" cap="flat">
              <a:solidFill>
                <a:srgbClr val="4D4D4D"/>
              </a:solidFill>
              <a:prstDash val="solid"/>
              <a:round/>
            </a:ln>
          </a:bottom>
          <a:insideH>
            <a:ln w="12700" cap="flat">
              <a:solidFill>
                <a:srgbClr val="4D4D4D"/>
              </a:solidFill>
              <a:prstDash val="solid"/>
              <a:round/>
            </a:ln>
          </a:insideH>
          <a:insideV>
            <a:ln w="12700" cap="flat">
              <a:solidFill>
                <a:srgbClr val="4D4D4D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PAN MICHELE" userId="S::4390@ds.units.it::da00a2aa-4c64-4bcb-a497-1055e4cd2351" providerId="AD" clId="Web-{FE1769D2-0417-BD0C-43BD-E72B695EE8C2}"/>
    <pc:docChg chg="addSld modSld sldOrd">
      <pc:chgData name="PIPAN MICHELE" userId="S::4390@ds.units.it::da00a2aa-4c64-4bcb-a497-1055e4cd2351" providerId="AD" clId="Web-{FE1769D2-0417-BD0C-43BD-E72B695EE8C2}" dt="2022-10-02T10:03:44.878" v="51" actId="1076"/>
      <pc:docMkLst>
        <pc:docMk/>
      </pc:docMkLst>
      <pc:sldChg chg="modSp">
        <pc:chgData name="PIPAN MICHELE" userId="S::4390@ds.units.it::da00a2aa-4c64-4bcb-a497-1055e4cd2351" providerId="AD" clId="Web-{FE1769D2-0417-BD0C-43BD-E72B695EE8C2}" dt="2022-10-02T09:28:16.864" v="16" actId="20577"/>
        <pc:sldMkLst>
          <pc:docMk/>
          <pc:sldMk cId="0" sldId="257"/>
        </pc:sldMkLst>
        <pc:spChg chg="mod">
          <ac:chgData name="PIPAN MICHELE" userId="S::4390@ds.units.it::da00a2aa-4c64-4bcb-a497-1055e4cd2351" providerId="AD" clId="Web-{FE1769D2-0417-BD0C-43BD-E72B695EE8C2}" dt="2022-10-02T09:25:02.795" v="8" actId="20577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PIPAN MICHELE" userId="S::4390@ds.units.it::da00a2aa-4c64-4bcb-a497-1055e4cd2351" providerId="AD" clId="Web-{FE1769D2-0417-BD0C-43BD-E72B695EE8C2}" dt="2022-10-02T09:28:16.864" v="16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PIPAN MICHELE" userId="S::4390@ds.units.it::da00a2aa-4c64-4bcb-a497-1055e4cd2351" providerId="AD" clId="Web-{FE1769D2-0417-BD0C-43BD-E72B695EE8C2}" dt="2022-10-02T09:29:29.679" v="21"/>
        <pc:sldMkLst>
          <pc:docMk/>
          <pc:sldMk cId="0" sldId="261"/>
        </pc:sldMkLst>
        <pc:graphicFrameChg chg="mod modGraphic">
          <ac:chgData name="PIPAN MICHELE" userId="S::4390@ds.units.it::da00a2aa-4c64-4bcb-a497-1055e4cd2351" providerId="AD" clId="Web-{FE1769D2-0417-BD0C-43BD-E72B695EE8C2}" dt="2022-10-02T09:29:29.679" v="21"/>
          <ac:graphicFrameMkLst>
            <pc:docMk/>
            <pc:sldMk cId="0" sldId="261"/>
            <ac:graphicFrameMk id="134" creationId="{00000000-0000-0000-0000-000000000000}"/>
          </ac:graphicFrameMkLst>
        </pc:graphicFrameChg>
      </pc:sldChg>
      <pc:sldChg chg="delSp">
        <pc:chgData name="PIPAN MICHELE" userId="S::4390@ds.units.it::da00a2aa-4c64-4bcb-a497-1055e4cd2351" providerId="AD" clId="Web-{FE1769D2-0417-BD0C-43BD-E72B695EE8C2}" dt="2022-10-02T09:45:43.764" v="22"/>
        <pc:sldMkLst>
          <pc:docMk/>
          <pc:sldMk cId="0" sldId="272"/>
        </pc:sldMkLst>
        <pc:graphicFrameChg chg="del">
          <ac:chgData name="PIPAN MICHELE" userId="S::4390@ds.units.it::da00a2aa-4c64-4bcb-a497-1055e4cd2351" providerId="AD" clId="Web-{FE1769D2-0417-BD0C-43BD-E72B695EE8C2}" dt="2022-10-02T09:45:43.764" v="22"/>
          <ac:graphicFrameMkLst>
            <pc:docMk/>
            <pc:sldMk cId="0" sldId="272"/>
            <ac:graphicFrameMk id="2" creationId="{3A9B42D5-F3C5-3E59-0641-15946CA81E53}"/>
          </ac:graphicFrameMkLst>
        </pc:graphicFrameChg>
      </pc:sldChg>
      <pc:sldChg chg="addSp delSp modSp add ord replId">
        <pc:chgData name="PIPAN MICHELE" userId="S::4390@ds.units.it::da00a2aa-4c64-4bcb-a497-1055e4cd2351" providerId="AD" clId="Web-{FE1769D2-0417-BD0C-43BD-E72B695EE8C2}" dt="2022-10-02T10:00:18.824" v="44" actId="1076"/>
        <pc:sldMkLst>
          <pc:docMk/>
          <pc:sldMk cId="4139926592" sldId="301"/>
        </pc:sldMkLst>
        <pc:spChg chg="add mod">
          <ac:chgData name="PIPAN MICHELE" userId="S::4390@ds.units.it::da00a2aa-4c64-4bcb-a497-1055e4cd2351" providerId="AD" clId="Web-{FE1769D2-0417-BD0C-43BD-E72B695EE8C2}" dt="2022-10-02T10:00:18.824" v="44" actId="1076"/>
          <ac:spMkLst>
            <pc:docMk/>
            <pc:sldMk cId="4139926592" sldId="301"/>
            <ac:spMk id="3" creationId="{C5595C01-E104-120F-6052-9DB65B2B67CF}"/>
          </ac:spMkLst>
        </pc:spChg>
        <pc:graphicFrameChg chg="mod">
          <ac:chgData name="PIPAN MICHELE" userId="S::4390@ds.units.it::da00a2aa-4c64-4bcb-a497-1055e4cd2351" providerId="AD" clId="Web-{FE1769D2-0417-BD0C-43BD-E72B695EE8C2}" dt="2022-10-02T09:59:26.229" v="36" actId="1076"/>
          <ac:graphicFrameMkLst>
            <pc:docMk/>
            <pc:sldMk cId="4139926592" sldId="301"/>
            <ac:graphicFrameMk id="2" creationId="{D68A6EA2-374A-38C4-D236-04088F3923EB}"/>
          </ac:graphicFrameMkLst>
        </pc:graphicFrameChg>
        <pc:graphicFrameChg chg="del">
          <ac:chgData name="PIPAN MICHELE" userId="S::4390@ds.units.it::da00a2aa-4c64-4bcb-a497-1055e4cd2351" providerId="AD" clId="Web-{FE1769D2-0417-BD0C-43BD-E72B695EE8C2}" dt="2022-10-02T09:55:26.643" v="24"/>
          <ac:graphicFrameMkLst>
            <pc:docMk/>
            <pc:sldMk cId="4139926592" sldId="301"/>
            <ac:graphicFrameMk id="103" creationId="{00000000-0000-0000-0000-000000000000}"/>
          </ac:graphicFrameMkLst>
        </pc:graphicFrameChg>
      </pc:sldChg>
      <pc:sldChg chg="modSp add replId">
        <pc:chgData name="PIPAN MICHELE" userId="S::4390@ds.units.it::da00a2aa-4c64-4bcb-a497-1055e4cd2351" providerId="AD" clId="Web-{FE1769D2-0417-BD0C-43BD-E72B695EE8C2}" dt="2022-10-02T10:03:44.878" v="51" actId="1076"/>
        <pc:sldMkLst>
          <pc:docMk/>
          <pc:sldMk cId="791798208" sldId="302"/>
        </pc:sldMkLst>
        <pc:graphicFrameChg chg="mod">
          <ac:chgData name="PIPAN MICHELE" userId="S::4390@ds.units.it::da00a2aa-4c64-4bcb-a497-1055e4cd2351" providerId="AD" clId="Web-{FE1769D2-0417-BD0C-43BD-E72B695EE8C2}" dt="2022-10-02T10:03:44.878" v="51" actId="1076"/>
          <ac:graphicFrameMkLst>
            <pc:docMk/>
            <pc:sldMk cId="791798208" sldId="302"/>
            <ac:graphicFrameMk id="2" creationId="{83C4B500-B2CE-C346-5963-342DD4178934}"/>
          </ac:graphicFrameMkLst>
        </pc:graphicFrameChg>
        <pc:graphicFrameChg chg="mod modGraphic">
          <ac:chgData name="PIPAN MICHELE" userId="S::4390@ds.units.it::da00a2aa-4c64-4bcb-a497-1055e4cd2351" providerId="AD" clId="Web-{FE1769D2-0417-BD0C-43BD-E72B695EE8C2}" dt="2022-10-02T10:01:07.185" v="47"/>
          <ac:graphicFrameMkLst>
            <pc:docMk/>
            <pc:sldMk cId="791798208" sldId="302"/>
            <ac:graphicFrameMk id="134" creationId="{00000000-0000-0000-0000-000000000000}"/>
          </ac:graphicFrameMkLst>
        </pc:graphicFrameChg>
      </pc:sldChg>
    </pc:docChg>
  </pc:docChgLst>
  <pc:docChgLst>
    <pc:chgData name="PIPAN MICHELE" userId="S::4390@ds.units.it::da00a2aa-4c64-4bcb-a497-1055e4cd2351" providerId="AD" clId="Web-{307E6E0E-88F9-FE5D-5020-32DDC73B0621}"/>
    <pc:docChg chg="addSld delSld modSld">
      <pc:chgData name="PIPAN MICHELE" userId="S::4390@ds.units.it::da00a2aa-4c64-4bcb-a497-1055e4cd2351" providerId="AD" clId="Web-{307E6E0E-88F9-FE5D-5020-32DDC73B0621}" dt="2023-09-26T07:35:07.017" v="3" actId="14100"/>
      <pc:docMkLst>
        <pc:docMk/>
      </pc:docMkLst>
      <pc:sldChg chg="modSp">
        <pc:chgData name="PIPAN MICHELE" userId="S::4390@ds.units.it::da00a2aa-4c64-4bcb-a497-1055e4cd2351" providerId="AD" clId="Web-{307E6E0E-88F9-FE5D-5020-32DDC73B0621}" dt="2023-09-26T07:35:07.017" v="3" actId="14100"/>
        <pc:sldMkLst>
          <pc:docMk/>
          <pc:sldMk cId="0" sldId="263"/>
        </pc:sldMkLst>
        <pc:spChg chg="mod">
          <ac:chgData name="PIPAN MICHELE" userId="S::4390@ds.units.it::da00a2aa-4c64-4bcb-a497-1055e4cd2351" providerId="AD" clId="Web-{307E6E0E-88F9-FE5D-5020-32DDC73B0621}" dt="2023-09-26T07:35:07.017" v="3" actId="14100"/>
          <ac:spMkLst>
            <pc:docMk/>
            <pc:sldMk cId="0" sldId="263"/>
            <ac:spMk id="145" creationId="{00000000-0000-0000-0000-000000000000}"/>
          </ac:spMkLst>
        </pc:spChg>
      </pc:sldChg>
      <pc:sldChg chg="new del">
        <pc:chgData name="PIPAN MICHELE" userId="S::4390@ds.units.it::da00a2aa-4c64-4bcb-a497-1055e4cd2351" providerId="AD" clId="Web-{307E6E0E-88F9-FE5D-5020-32DDC73B0621}" dt="2023-09-26T07:27:36.690" v="1"/>
        <pc:sldMkLst>
          <pc:docMk/>
          <pc:sldMk cId="4157529131" sldId="305"/>
        </pc:sldMkLst>
      </pc:sldChg>
    </pc:docChg>
  </pc:docChgLst>
  <pc:docChgLst>
    <pc:chgData name="PIPAN MICHELE" userId="S::4390@ds.units.it::da00a2aa-4c64-4bcb-a497-1055e4cd2351" providerId="AD" clId="Web-{D6A58400-D0D3-FEF5-4473-5D1ADA24C6F7}"/>
    <pc:docChg chg="modSld">
      <pc:chgData name="PIPAN MICHELE" userId="S::4390@ds.units.it::da00a2aa-4c64-4bcb-a497-1055e4cd2351" providerId="AD" clId="Web-{D6A58400-D0D3-FEF5-4473-5D1ADA24C6F7}" dt="2023-10-02T06:51:31.220" v="21"/>
      <pc:docMkLst>
        <pc:docMk/>
      </pc:docMkLst>
      <pc:sldChg chg="modSp">
        <pc:chgData name="PIPAN MICHELE" userId="S::4390@ds.units.it::da00a2aa-4c64-4bcb-a497-1055e4cd2351" providerId="AD" clId="Web-{D6A58400-D0D3-FEF5-4473-5D1ADA24C6F7}" dt="2023-10-02T06:51:16.689" v="19" actId="20577"/>
        <pc:sldMkLst>
          <pc:docMk/>
          <pc:sldMk cId="0" sldId="257"/>
        </pc:sldMkLst>
        <pc:spChg chg="mod">
          <ac:chgData name="PIPAN MICHELE" userId="S::4390@ds.units.it::da00a2aa-4c64-4bcb-a497-1055e4cd2351" providerId="AD" clId="Web-{D6A58400-D0D3-FEF5-4473-5D1ADA24C6F7}" dt="2023-10-02T06:51:03.406" v="10" actId="20577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PIPAN MICHELE" userId="S::4390@ds.units.it::da00a2aa-4c64-4bcb-a497-1055e4cd2351" providerId="AD" clId="Web-{D6A58400-D0D3-FEF5-4473-5D1ADA24C6F7}" dt="2023-10-02T06:51:16.689" v="19" actId="20577"/>
          <ac:spMkLst>
            <pc:docMk/>
            <pc:sldMk cId="0" sldId="257"/>
            <ac:spMk id="110" creationId="{00000000-0000-0000-0000-000000000000}"/>
          </ac:spMkLst>
        </pc:spChg>
      </pc:sldChg>
      <pc:sldChg chg="modSp">
        <pc:chgData name="PIPAN MICHELE" userId="S::4390@ds.units.it::da00a2aa-4c64-4bcb-a497-1055e4cd2351" providerId="AD" clId="Web-{D6A58400-D0D3-FEF5-4473-5D1ADA24C6F7}" dt="2023-10-02T06:51:31.220" v="21"/>
        <pc:sldMkLst>
          <pc:docMk/>
          <pc:sldMk cId="0" sldId="261"/>
        </pc:sldMkLst>
        <pc:graphicFrameChg chg="mod modGraphic">
          <ac:chgData name="PIPAN MICHELE" userId="S::4390@ds.units.it::da00a2aa-4c64-4bcb-a497-1055e4cd2351" providerId="AD" clId="Web-{D6A58400-D0D3-FEF5-4473-5D1ADA24C6F7}" dt="2023-10-02T06:51:31.220" v="21"/>
          <ac:graphicFrameMkLst>
            <pc:docMk/>
            <pc:sldMk cId="0" sldId="261"/>
            <ac:graphicFrameMk id="134" creationId="{00000000-0000-0000-0000-000000000000}"/>
          </ac:graphicFrameMkLst>
        </pc:graphicFrameChg>
      </pc:sldChg>
    </pc:docChg>
  </pc:docChgLst>
  <pc:docChgLst>
    <pc:chgData name="PIPAN MICHELE" userId="S::4390@ds.units.it::da00a2aa-4c64-4bcb-a497-1055e4cd2351" providerId="AD" clId="Web-{11424FFF-DDD9-D334-0774-85515582AD21}"/>
    <pc:docChg chg="addSld modSld">
      <pc:chgData name="PIPAN MICHELE" userId="S::4390@ds.units.it::da00a2aa-4c64-4bcb-a497-1055e4cd2351" providerId="AD" clId="Web-{11424FFF-DDD9-D334-0774-85515582AD21}" dt="2022-10-12T06:54:58.183" v="18" actId="14100"/>
      <pc:docMkLst>
        <pc:docMk/>
      </pc:docMkLst>
      <pc:sldChg chg="addSp delSp modSp add replId">
        <pc:chgData name="PIPAN MICHELE" userId="S::4390@ds.units.it::da00a2aa-4c64-4bcb-a497-1055e4cd2351" providerId="AD" clId="Web-{11424FFF-DDD9-D334-0774-85515582AD21}" dt="2022-10-12T06:54:05.088" v="12" actId="1076"/>
        <pc:sldMkLst>
          <pc:docMk/>
          <pc:sldMk cId="4066669614" sldId="303"/>
        </pc:sldMkLst>
        <pc:graphicFrameChg chg="del mod modGraphic">
          <ac:chgData name="PIPAN MICHELE" userId="S::4390@ds.units.it::da00a2aa-4c64-4bcb-a497-1055e4cd2351" providerId="AD" clId="Web-{11424FFF-DDD9-D334-0774-85515582AD21}" dt="2022-10-12T06:49:50.874" v="3"/>
          <ac:graphicFrameMkLst>
            <pc:docMk/>
            <pc:sldMk cId="4066669614" sldId="303"/>
            <ac:graphicFrameMk id="173" creationId="{00000000-0000-0000-0000-000000000000}"/>
          </ac:graphicFrameMkLst>
        </pc:graphicFrameChg>
        <pc:picChg chg="add mod">
          <ac:chgData name="PIPAN MICHELE" userId="S::4390@ds.units.it::da00a2aa-4c64-4bcb-a497-1055e4cd2351" providerId="AD" clId="Web-{11424FFF-DDD9-D334-0774-85515582AD21}" dt="2022-10-12T06:54:05.088" v="12" actId="1076"/>
          <ac:picMkLst>
            <pc:docMk/>
            <pc:sldMk cId="4066669614" sldId="303"/>
            <ac:picMk id="2" creationId="{4E1178D9-8DCB-30AF-B437-70F5B7FA52F7}"/>
          </ac:picMkLst>
        </pc:picChg>
        <pc:picChg chg="add mod">
          <ac:chgData name="PIPAN MICHELE" userId="S::4390@ds.units.it::da00a2aa-4c64-4bcb-a497-1055e4cd2351" providerId="AD" clId="Web-{11424FFF-DDD9-D334-0774-85515582AD21}" dt="2022-10-12T06:54:05.072" v="11" actId="1076"/>
          <ac:picMkLst>
            <pc:docMk/>
            <pc:sldMk cId="4066669614" sldId="303"/>
            <ac:picMk id="3" creationId="{5219E05F-AD47-E913-A8AA-0CE0413D38C1}"/>
          </ac:picMkLst>
        </pc:picChg>
      </pc:sldChg>
      <pc:sldChg chg="addSp delSp modSp add replId">
        <pc:chgData name="PIPAN MICHELE" userId="S::4390@ds.units.it::da00a2aa-4c64-4bcb-a497-1055e4cd2351" providerId="AD" clId="Web-{11424FFF-DDD9-D334-0774-85515582AD21}" dt="2022-10-12T06:54:58.183" v="18" actId="14100"/>
        <pc:sldMkLst>
          <pc:docMk/>
          <pc:sldMk cId="3869428733" sldId="304"/>
        </pc:sldMkLst>
        <pc:picChg chg="del">
          <ac:chgData name="PIPAN MICHELE" userId="S::4390@ds.units.it::da00a2aa-4c64-4bcb-a497-1055e4cd2351" providerId="AD" clId="Web-{11424FFF-DDD9-D334-0774-85515582AD21}" dt="2022-10-12T06:54:13.447" v="14"/>
          <ac:picMkLst>
            <pc:docMk/>
            <pc:sldMk cId="3869428733" sldId="304"/>
            <ac:picMk id="2" creationId="{4E1178D9-8DCB-30AF-B437-70F5B7FA52F7}"/>
          </ac:picMkLst>
        </pc:picChg>
        <pc:picChg chg="del">
          <ac:chgData name="PIPAN MICHELE" userId="S::4390@ds.units.it::da00a2aa-4c64-4bcb-a497-1055e4cd2351" providerId="AD" clId="Web-{11424FFF-DDD9-D334-0774-85515582AD21}" dt="2022-10-12T06:54:14.572" v="15"/>
          <ac:picMkLst>
            <pc:docMk/>
            <pc:sldMk cId="3869428733" sldId="304"/>
            <ac:picMk id="3" creationId="{5219E05F-AD47-E913-A8AA-0CE0413D38C1}"/>
          </ac:picMkLst>
        </pc:picChg>
        <pc:picChg chg="add mod">
          <ac:chgData name="PIPAN MICHELE" userId="S::4390@ds.units.it::da00a2aa-4c64-4bcb-a497-1055e4cd2351" providerId="AD" clId="Web-{11424FFF-DDD9-D334-0774-85515582AD21}" dt="2022-10-12T06:54:58.183" v="18" actId="14100"/>
          <ac:picMkLst>
            <pc:docMk/>
            <pc:sldMk cId="3869428733" sldId="304"/>
            <ac:picMk id="4" creationId="{F3136E99-545D-71BA-81D7-CFEB8FB5AED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utoShape 2"/>
          <p:cNvSpPr/>
          <p:nvPr/>
        </p:nvSpPr>
        <p:spPr>
          <a:xfrm>
            <a:off x="1600200" y="-2209800"/>
            <a:ext cx="9144000" cy="9067800"/>
          </a:xfrm>
          <a:prstGeom prst="diamond">
            <a:avLst/>
          </a:prstGeom>
          <a:gradFill>
            <a:gsLst>
              <a:gs pos="0">
                <a:srgbClr val="99CCFF"/>
              </a:gs>
              <a:gs pos="100000">
                <a:srgbClr val="EAEAEA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4" name="Rectangle 5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" name="Rectangle 6"/>
          <p:cNvSpPr/>
          <p:nvPr/>
        </p:nvSpPr>
        <p:spPr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914400" y="15240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32766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286000"/>
            <a:ext cx="7543800" cy="36576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cap="all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400"/>
              </a:spcBef>
              <a:buClrTx/>
              <a:buSzTx/>
              <a:buNone/>
              <a:defRPr sz="2000"/>
            </a:lvl1pPr>
            <a:lvl2pPr marL="0" indent="457200">
              <a:spcBef>
                <a:spcPts val="1400"/>
              </a:spcBef>
              <a:buClrTx/>
              <a:buSzTx/>
              <a:buNone/>
              <a:defRPr sz="2000"/>
            </a:lvl2pPr>
            <a:lvl3pPr marL="0" indent="914400">
              <a:spcBef>
                <a:spcPts val="1400"/>
              </a:spcBef>
              <a:buClrTx/>
              <a:buSzTx/>
              <a:buNone/>
              <a:defRPr sz="2000"/>
            </a:lvl3pPr>
            <a:lvl4pPr marL="0" indent="1371600">
              <a:spcBef>
                <a:spcPts val="1400"/>
              </a:spcBef>
              <a:buClrTx/>
              <a:buSzTx/>
              <a:buNone/>
              <a:defRPr sz="2000"/>
            </a:lvl4pPr>
            <a:lvl5pPr marL="0" indent="1828800">
              <a:spcBef>
                <a:spcPts val="1400"/>
              </a:spcBef>
              <a:buClrTx/>
              <a:buSzTx/>
              <a:buNone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000"/>
              </a:spcBef>
              <a:defRPr sz="2800"/>
            </a:lvl1pPr>
            <a:lvl2pPr marL="790575" indent="-333375">
              <a:spcBef>
                <a:spcPts val="2000"/>
              </a:spcBef>
              <a:defRPr sz="2800"/>
            </a:lvl2pPr>
            <a:lvl3pPr marL="1234439" indent="-320039">
              <a:spcBef>
                <a:spcPts val="2000"/>
              </a:spcBef>
              <a:defRPr sz="2800"/>
            </a:lvl3pPr>
            <a:lvl4pPr marL="1727200" indent="-355600">
              <a:spcBef>
                <a:spcPts val="2000"/>
              </a:spcBef>
              <a:defRPr sz="2800"/>
            </a:lvl4pPr>
            <a:lvl5pPr marL="2184400" indent="-355600">
              <a:spcBef>
                <a:spcPts val="20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700"/>
              </a:spcBef>
              <a:buClrTx/>
              <a:buSzTx/>
              <a:buNone/>
              <a:defRPr sz="2400"/>
            </a:lvl1pPr>
            <a:lvl2pPr marL="0" indent="457200">
              <a:spcBef>
                <a:spcPts val="1700"/>
              </a:spcBef>
              <a:buClrTx/>
              <a:buSzTx/>
              <a:buNone/>
              <a:defRPr sz="2400"/>
            </a:lvl2pPr>
            <a:lvl3pPr marL="0" indent="914400">
              <a:spcBef>
                <a:spcPts val="1700"/>
              </a:spcBef>
              <a:buClrTx/>
              <a:buSzTx/>
              <a:buNone/>
              <a:defRPr sz="2400"/>
            </a:lvl3pPr>
            <a:lvl4pPr marL="0" indent="1371600">
              <a:spcBef>
                <a:spcPts val="1700"/>
              </a:spcBef>
              <a:buClrTx/>
              <a:buSzTx/>
              <a:buNone/>
              <a:defRPr sz="2400"/>
            </a:lvl4pPr>
            <a:lvl5pPr marL="0" indent="1828800">
              <a:spcBef>
                <a:spcPts val="1700"/>
              </a:spcBef>
              <a:buClrTx/>
              <a:buSz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700"/>
              </a:spcBef>
              <a:buClrTx/>
              <a:buSzTx/>
              <a:buNone/>
              <a:defRPr sz="2400"/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300"/>
              </a:spcBef>
              <a:defRPr sz="3200"/>
            </a:lvl1pPr>
            <a:lvl2pPr marL="783771" indent="-326571">
              <a:spcBef>
                <a:spcPts val="2300"/>
              </a:spcBef>
              <a:defRPr sz="3200"/>
            </a:lvl2pPr>
            <a:lvl3pPr marL="1219200" indent="-304800">
              <a:spcBef>
                <a:spcPts val="2300"/>
              </a:spcBef>
              <a:defRPr sz="3200"/>
            </a:lvl3pPr>
            <a:lvl4pPr marL="1737360" indent="-365760">
              <a:spcBef>
                <a:spcPts val="2300"/>
              </a:spcBef>
              <a:defRPr sz="3200"/>
            </a:lvl4pPr>
            <a:lvl5pPr marL="2194560" indent="-365760">
              <a:spcBef>
                <a:spcPts val="23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Segnaposto testo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10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88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ClrTx/>
              <a:buSzTx/>
              <a:buNone/>
              <a:defRPr sz="1400"/>
            </a:lvl1pPr>
            <a:lvl2pPr marL="0" indent="457200">
              <a:spcBef>
                <a:spcPts val="1000"/>
              </a:spcBef>
              <a:buClrTx/>
              <a:buSzTx/>
              <a:buNone/>
              <a:defRPr sz="1400"/>
            </a:lvl2pPr>
            <a:lvl3pPr marL="0" indent="914400">
              <a:spcBef>
                <a:spcPts val="1000"/>
              </a:spcBef>
              <a:buClrTx/>
              <a:buSzTx/>
              <a:buNone/>
              <a:defRPr sz="1400"/>
            </a:lvl3pPr>
            <a:lvl4pPr marL="0" indent="1371600">
              <a:spcBef>
                <a:spcPts val="1000"/>
              </a:spcBef>
              <a:buClrTx/>
              <a:buSzTx/>
              <a:buNone/>
              <a:defRPr sz="1400"/>
            </a:lvl4pPr>
            <a:lvl5pPr marL="0" indent="1828800">
              <a:spcBef>
                <a:spcPts val="1000"/>
              </a:spcBef>
              <a:buClrTx/>
              <a:buSz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99CC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/>
          <p:nvPr/>
        </p:nvSpPr>
        <p:spPr>
          <a:xfrm>
            <a:off x="0" y="0"/>
            <a:ext cx="381000" cy="6858000"/>
          </a:xfrm>
          <a:prstGeom prst="rect">
            <a:avLst/>
          </a:prstGeom>
          <a:solidFill>
            <a:srgbClr val="EAEAEA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" name="Rectangle 9"/>
          <p:cNvSpPr/>
          <p:nvPr/>
        </p:nvSpPr>
        <p:spPr>
          <a:xfrm>
            <a:off x="0" y="0"/>
            <a:ext cx="381000" cy="2286000"/>
          </a:xfrm>
          <a:prstGeom prst="rect">
            <a:avLst/>
          </a:prstGeom>
          <a:solidFill>
            <a:srgbClr val="B2B2B2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3" cy="3073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spcBef>
                <a:spcPts val="300"/>
              </a:spcBef>
              <a:buSzTx/>
              <a:buNone/>
              <a:defRPr sz="14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1pPr>
      <a:lvl2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2pPr>
      <a:lvl3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3pPr>
      <a:lvl4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4pPr>
      <a:lvl5pPr marL="0" marR="0" indent="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5pPr>
      <a:lvl6pPr marL="0" marR="0" indent="4572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6pPr>
      <a:lvl7pPr marL="0" marR="0" indent="9144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7pPr>
      <a:lvl8pPr marL="0" marR="0" indent="13716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8pPr>
      <a:lvl9pPr marL="0" marR="0" indent="1828800" algn="l" defTabSz="914400" rtl="0" latinLnBrk="0">
        <a:lnSpc>
          <a:spcPct val="8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•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1pPr>
      <a:lvl2pPr marL="786911" marR="0" indent="-329711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–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2pPr>
      <a:lvl3pPr marL="1200150" marR="0" indent="-28575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•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3pPr>
      <a:lvl4pPr marL="17145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–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4pPr>
      <a:lvl5pPr marL="2171700" marR="0" indent="-3429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5pPr>
      <a:lvl6pPr marL="26670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6pPr>
      <a:lvl7pPr marL="31242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7pPr>
      <a:lvl8pPr marL="35814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8pPr>
      <a:lvl9pPr marL="4038600" marR="0" indent="-381000" algn="l" defTabSz="914400" rtl="0" latinLnBrk="0">
        <a:lnSpc>
          <a:spcPct val="100000"/>
        </a:lnSpc>
        <a:spcBef>
          <a:spcPts val="2100"/>
        </a:spcBef>
        <a:spcAft>
          <a:spcPts val="0"/>
        </a:spcAft>
        <a:buClr>
          <a:srgbClr val="4D4D4D"/>
        </a:buClr>
        <a:buSzPct val="100000"/>
        <a:buFontTx/>
        <a:buChar char="»"/>
        <a:tabLst/>
        <a:defRPr sz="3000" b="0" i="0" u="none" strike="noStrike" cap="none" spc="0" baseline="0">
          <a:solidFill>
            <a:srgbClr val="4D4D4D"/>
          </a:solidFill>
          <a:effectLst>
            <a:outerShdw blurRad="38100" dist="38100" dir="2700000" rotWithShape="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4572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9144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13716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1828800" marR="0" indent="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Pct val="100000"/>
        <a:buFontTx/>
        <a:buChar char="•"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22860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27432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32004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3657600" algn="r" defTabSz="914400" rtl="0" latinLnBrk="0">
        <a:lnSpc>
          <a:spcPct val="100000"/>
        </a:lnSpc>
        <a:spcBef>
          <a:spcPts val="30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o.units.it/SebinaOpac/.d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0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0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2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Oggetto 1">
                <a:extLst>
                  <a:ext uri="{FF2B5EF4-FFF2-40B4-BE49-F238E27FC236}">
                    <a16:creationId xmlns:a16="http://schemas.microsoft.com/office/drawing/2014/main" id="{D68A6EA2-374A-38C4-D236-04088F3923E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80464520"/>
                  </p:ext>
                </p:extLst>
              </p:nvPr>
            </p:nvGraphicFramePr>
            <p:xfrm>
              <a:off x="4226219" y="1776934"/>
              <a:ext cx="4892167" cy="468725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Oggetto 1">
                <a:extLst>
                  <a:ext uri="{FF2B5EF4-FFF2-40B4-BE49-F238E27FC236}">
                    <a16:creationId xmlns:a16="http://schemas.microsoft.com/office/drawing/2014/main" id="{D68A6EA2-374A-38C4-D236-04088F3923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4226219" y="1776934"/>
                <a:ext cx="4892167" cy="4687259"/>
              </a:xfrm>
              <a:prstGeom prst="rect">
                <a:avLst/>
              </a:prstGeom>
            </p:spPr>
          </p:pic>
        </mc:Fallback>
      </mc:AlternateContent>
      <p:sp>
        <p:nvSpPr>
          <p:cNvPr id="3" name="CasellaDiTesto 2">
            <a:extLst>
              <a:ext uri="{FF2B5EF4-FFF2-40B4-BE49-F238E27FC236}">
                <a16:creationId xmlns:a16="http://schemas.microsoft.com/office/drawing/2014/main" id="{C5595C01-E104-120F-6052-9DB65B2B67CF}"/>
              </a:ext>
            </a:extLst>
          </p:cNvPr>
          <p:cNvSpPr txBox="1"/>
          <p:nvPr/>
        </p:nvSpPr>
        <p:spPr>
          <a:xfrm>
            <a:off x="473848" y="1485579"/>
            <a:ext cx="4021310" cy="643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None/>
              <a:tabLst/>
            </a:pPr>
            <a:r>
              <a:rPr lang="it-IT" b="1" dirty="0"/>
              <a:t>www.wooclap.com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3992659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0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01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2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p:graphicFrame>
        <p:nvGraphicFramePr>
          <p:cNvPr id="103" name="Group 78"/>
          <p:cNvGraphicFramePr/>
          <p:nvPr/>
        </p:nvGraphicFramePr>
        <p:xfrm>
          <a:off x="1047750" y="1643063"/>
          <a:ext cx="7239000" cy="374904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45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6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 gridSpan="2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Programma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38"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Laurea STAN (6 CFU)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Metodi elettrici, Ground Penetrating Radar,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Analisi dati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Laurea Geologia (9 CFU)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Metodi elettrici, Ground Penetrating Radar,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Analisi dati, 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Sismica a rifrazione,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Onde superficiali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06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07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08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Trieste-DMG -Exploration Geophysics Group</a:t>
            </a:r>
          </a:p>
        </p:txBody>
      </p:sp>
      <p:sp>
        <p:nvSpPr>
          <p:cNvPr id="109" name="CODICE DI ACCESSO TEAMS…"/>
          <p:cNvSpPr txBox="1"/>
          <p:nvPr/>
        </p:nvSpPr>
        <p:spPr>
          <a:xfrm>
            <a:off x="745953" y="1816031"/>
            <a:ext cx="7652093" cy="156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buSzTx/>
              <a:buNone/>
            </a:pPr>
            <a:r>
              <a:rPr dirty="0"/>
              <a:t>TEAMS</a:t>
            </a:r>
          </a:p>
          <a:p>
            <a:pPr algn="ctr">
              <a:buNone/>
            </a:pPr>
            <a:r>
              <a:rPr lang="it-IT" b="1" dirty="0"/>
              <a:t>CD2023 148SM GEOFISICA APPLICATA</a:t>
            </a:r>
            <a:endParaRPr lang="it-IT" dirty="0"/>
          </a:p>
          <a:p>
            <a:pPr algn="ctr" defTabSz="457200">
              <a:spcBef>
                <a:spcPts val="0"/>
              </a:spcBef>
              <a:buNone/>
              <a:defRPr b="1">
                <a:solidFill>
                  <a:srgbClr val="242424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dirty="0">
                <a:solidFill>
                  <a:srgbClr val="242424"/>
                </a:solidFill>
              </a:rPr>
              <a:t>4wbgoww</a:t>
            </a:r>
            <a:endParaRPr lang="en-US" dirty="0"/>
          </a:p>
        </p:txBody>
      </p:sp>
      <p:sp>
        <p:nvSpPr>
          <p:cNvPr id="110" name="MOODLE2 UNITS…"/>
          <p:cNvSpPr txBox="1"/>
          <p:nvPr/>
        </p:nvSpPr>
        <p:spPr>
          <a:xfrm>
            <a:off x="1446466" y="3751923"/>
            <a:ext cx="6251068" cy="156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tIns="45720" rIns="45719" bIns="45720" anchor="t">
            <a:spAutoFit/>
          </a:bodyPr>
          <a:lstStyle/>
          <a:p>
            <a:pPr algn="ctr">
              <a:buSzTx/>
              <a:buNone/>
            </a:pPr>
            <a:r>
              <a:rPr dirty="0"/>
              <a:t>MOODLE2 UNITS</a:t>
            </a:r>
          </a:p>
          <a:p>
            <a:pPr algn="ctr">
              <a:buSzTx/>
              <a:buNone/>
            </a:pPr>
            <a:r>
              <a:rPr dirty="0"/>
              <a:t>148SM GEOFISICA APPLICATA </a:t>
            </a:r>
            <a:r>
              <a:rPr lang="it-IT" dirty="0"/>
              <a:t>2023</a:t>
            </a:r>
            <a:endParaRPr dirty="0"/>
          </a:p>
          <a:p>
            <a:pPr algn="ctr" defTabSz="457200">
              <a:spcBef>
                <a:spcPts val="0"/>
              </a:spcBef>
              <a:buSzTx/>
              <a:buNone/>
              <a:defRPr b="1">
                <a:solidFill>
                  <a:srgbClr val="242424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it-IT" dirty="0"/>
              <a:t>GEOFAPP2023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13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14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15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16" name="Group 78"/>
          <p:cNvGraphicFramePr/>
          <p:nvPr/>
        </p:nvGraphicFramePr>
        <p:xfrm>
          <a:off x="762000" y="1412875"/>
          <a:ext cx="7239000" cy="44196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9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ORARIO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8038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Lunedi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>
                          <a:solidFill>
                            <a:srgbClr val="000000"/>
                          </a:solidFill>
                        </a:rPr>
                        <a:t>Aula D- Pal.Q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rPr>
                          <a:solidFill>
                            <a:srgbClr val="000000"/>
                          </a:solidFill>
                        </a:rPr>
                        <a:t>(Lezioni)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+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Parco S.Giovanni (esercitazioni con strumenti)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+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Aula Computer pal.N</a:t>
                      </a:r>
                    </a:p>
                    <a:p>
                      <a:pPr algn="l">
                        <a:spcBef>
                          <a:spcPts val="0"/>
                        </a:spcBef>
                        <a:defRPr>
                          <a:solidFill>
                            <a:srgbClr val="00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  <a:r>
                        <a:t>(esercitazioni al computer)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Martedi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(09:15 -10:45)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Mercoledi’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Giovedi’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200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09-11</a:t>
                      </a:r>
                    </a:p>
                    <a:p>
                      <a:pPr algn="l">
                        <a:spcBef>
                          <a:spcPts val="0"/>
                        </a:spcBef>
                        <a:defRPr sz="28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(09:15-10:45)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19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20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21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22" name="Group 48"/>
          <p:cNvGraphicFramePr/>
          <p:nvPr/>
        </p:nvGraphicFramePr>
        <p:xfrm>
          <a:off x="990600" y="2057400"/>
          <a:ext cx="7239000" cy="30737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9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STRUTTURA CORSO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238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LEZIONI FRONTALI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 ore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 settimane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ESERCITAZIONI e TRAINING CON STRUMENTAZIONE ed AL CALCOLATORE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 ore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7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settimane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25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2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27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28" name="Group 48"/>
          <p:cNvGraphicFramePr/>
          <p:nvPr/>
        </p:nvGraphicFramePr>
        <p:xfrm>
          <a:off x="1066800" y="1676400"/>
          <a:ext cx="7239000" cy="430085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400">
                <a:tc gridSpan="3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STRUTTURA CORSO (2)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Tema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Frontale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Esercitazione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Geoelettrica (SP-resistivita’)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Ground Penetrating Radar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/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Analisi dati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Sismica a rifrazione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638"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Onde Superficiali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1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3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33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4" name="Group 78"/>
          <p:cNvGraphicFramePr/>
          <p:nvPr>
            <p:extLst>
              <p:ext uri="{D42A27DB-BD31-4B8C-83A1-F6EECF244321}">
                <p14:modId xmlns:p14="http://schemas.microsoft.com/office/powerpoint/2010/main" val="4045653736"/>
              </p:ext>
            </p:extLst>
          </p:nvPr>
        </p:nvGraphicFramePr>
        <p:xfrm>
          <a:off x="976312" y="1600200"/>
          <a:ext cx="7710486" cy="442563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71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56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 err="1"/>
                        <a:t>Materiale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didattico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su</a:t>
                      </a:r>
                      <a:r>
                        <a:rPr sz="2400" dirty="0"/>
                        <a:t> </a:t>
                      </a:r>
                      <a:r>
                        <a:rPr sz="2400" u="sng" dirty="0"/>
                        <a:t>http://moodle2.units.it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Corso 148SM – Geofisica </a:t>
                      </a:r>
                      <a:r>
                        <a:rPr sz="2400" dirty="0" err="1"/>
                        <a:t>Applicata</a:t>
                      </a:r>
                      <a:r>
                        <a:rPr sz="2400" dirty="0"/>
                        <a:t> </a:t>
                      </a:r>
                      <a:r>
                        <a:rPr lang="it-IT" sz="2400" dirty="0"/>
                        <a:t>2023</a:t>
                      </a:r>
                      <a:endParaRPr sz="2400" dirty="0"/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(con </a:t>
                      </a:r>
                      <a:r>
                        <a:rPr sz="2400" dirty="0" err="1"/>
                        <a:t>chiave</a:t>
                      </a:r>
                      <a:r>
                        <a:rPr sz="2400" dirty="0"/>
                        <a:t> di accesso)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sz="2400" dirty="0"/>
                    </a:p>
                    <a:p>
                      <a:pPr algn="ctr">
                        <a:spcBef>
                          <a:spcPts val="0"/>
                        </a:spcBef>
                      </a:pPr>
                      <a:r>
                        <a:rPr sz="2400" dirty="0"/>
                        <a:t>MICHELE PIPAN</a:t>
                      </a:r>
                      <a:r>
                        <a:rPr lang="it-IT" sz="2400" b="1" dirty="0"/>
                        <a:t> </a:t>
                      </a:r>
                    </a:p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rPr sz="2400" dirty="0"/>
                        <a:t>E-mail: </a:t>
                      </a:r>
                      <a:r>
                        <a:rPr sz="2400" u="sng" dirty="0"/>
                        <a:t>pipan@units.it</a:t>
                      </a:r>
                      <a:r>
                        <a:rPr lang="it-IT" sz="2400" u="sng" dirty="0"/>
                        <a:t> </a:t>
                      </a:r>
                      <a:r>
                        <a:rPr lang="it-IT" sz="2400" dirty="0"/>
                        <a:t> </a:t>
                      </a:r>
                      <a:endParaRPr sz="2400" dirty="0"/>
                    </a:p>
                  </a:txBody>
                  <a:tcPr marL="45720" marR="45720" anchor="ctr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1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sp>
        <p:nvSpPr>
          <p:cNvPr id="132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4572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t>Corso di Geofisica</a:t>
            </a:r>
          </a:p>
        </p:txBody>
      </p:sp>
      <p:sp>
        <p:nvSpPr>
          <p:cNvPr id="133" name="Text Box 4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4" name="Group 78"/>
          <p:cNvGraphicFramePr/>
          <p:nvPr>
            <p:extLst>
              <p:ext uri="{D42A27DB-BD31-4B8C-83A1-F6EECF244321}">
                <p14:modId xmlns:p14="http://schemas.microsoft.com/office/powerpoint/2010/main" val="2773138718"/>
              </p:ext>
            </p:extLst>
          </p:nvPr>
        </p:nvGraphicFramePr>
        <p:xfrm>
          <a:off x="976312" y="1600200"/>
          <a:ext cx="7710486" cy="442563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71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25633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3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endParaRPr lang="it-IT" sz="2400" u="sng" dirty="0"/>
                    </a:p>
                  </a:txBody>
                  <a:tcPr marL="45720" marR="45720" anchor="ctr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66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Oggetto 1">
                <a:extLst>
                  <a:ext uri="{FF2B5EF4-FFF2-40B4-BE49-F238E27FC236}">
                    <a16:creationId xmlns:a16="http://schemas.microsoft.com/office/drawing/2014/main" id="{83C4B500-B2CE-C346-5963-342DD417893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24091221"/>
                  </p:ext>
                </p:extLst>
              </p:nvPr>
            </p:nvGraphicFramePr>
            <p:xfrm>
              <a:off x="998925" y="1636060"/>
              <a:ext cx="7722452" cy="435428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2" name="Oggetto 1">
                <a:extLst>
                  <a:ext uri="{FF2B5EF4-FFF2-40B4-BE49-F238E27FC236}">
                    <a16:creationId xmlns:a16="http://schemas.microsoft.com/office/drawing/2014/main" id="{83C4B500-B2CE-C346-5963-342DD417893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>
                <a:clrChange>
                  <a:clrFrom>
                    <a:prstClr val="black"/>
                  </a:clrFrom>
                  <a:clrTo>
                    <a:prstClr val="black">
                      <a:alpha val="0"/>
                    </a:prstClr>
                  </a:clrTo>
                </a:clrChange>
              </a:blip>
              <a:stretch>
                <a:fillRect/>
              </a:stretch>
            </p:blipFill>
            <p:spPr>
              <a:xfrm>
                <a:off x="998925" y="1636060"/>
                <a:ext cx="7722452" cy="435428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9179820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37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38" name="Text Box 1027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39" name="Group 1042"/>
          <p:cNvGraphicFramePr/>
          <p:nvPr/>
        </p:nvGraphicFramePr>
        <p:xfrm>
          <a:off x="685800" y="838200"/>
          <a:ext cx="8153400" cy="49225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15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STRUTTURA CORSO (3)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…per i moduli metodologici considereremo: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Strumentazione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Acquisizione dati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Fondamenti teorici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Elaborazione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Inversione/Interpretazione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Esercitazione in campagna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…per il modulo di trattamento dati: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Cenni sul trattamento e l’interpretazione dati</a:t>
                      </a:r>
                    </a:p>
                    <a:p>
                      <a:pPr algn="l">
                        <a:spcBef>
                          <a:spcPts val="1000"/>
                        </a:spcBef>
                        <a:defRPr sz="2000"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digitali con esercitazioni al computer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42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43" name="Text Box 1026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44" name="Group 1050"/>
          <p:cNvGraphicFramePr/>
          <p:nvPr/>
        </p:nvGraphicFramePr>
        <p:xfrm>
          <a:off x="533400" y="1066800"/>
          <a:ext cx="8382000" cy="485648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38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D4D4D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TESTI CONSIGLIATI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3438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Everett M.E. Near-Surface Applied Geophysics Cambridge University Press</a:t>
                      </a:r>
                    </a:p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Reynolds J.M., An Introduction to Applied and Environmental Geophysics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John Wiley &amp; Sons Ltd.</a:t>
                      </a:r>
                    </a:p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Sharma P.V. - Environmental and Engineering Geophysics Cambridge University Press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algn="just">
                        <a:spcBef>
                          <a:spcPts val="10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Telford W.M., Geldart L.P., Sheriff R.E. - Applied Geophysics (2</a:t>
                      </a:r>
                      <a:r>
                        <a:rPr baseline="30000"/>
                        <a:t>nd</a:t>
                      </a:r>
                      <a:r>
                        <a:t> Ed.)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Cambridge University Press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Dobrin M.B., Savit C.H. - Introduction to Geophysical Prospecting (4</a:t>
                      </a:r>
                      <a:r>
                        <a:rPr baseline="30000"/>
                        <a:t>th</a:t>
                      </a:r>
                      <a:r>
                        <a:t> Ed.) </a:t>
                      </a:r>
                    </a:p>
                    <a:p>
                      <a:pPr algn="just">
                        <a:spcBef>
                          <a:spcPts val="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McGraw-Hill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EAEA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5" name="Rounded Rectangle 11"/>
          <p:cNvSpPr/>
          <p:nvPr/>
        </p:nvSpPr>
        <p:spPr>
          <a:xfrm>
            <a:off x="495300" y="1716976"/>
            <a:ext cx="8382000" cy="312296"/>
          </a:xfrm>
          <a:prstGeom prst="roundRect">
            <a:avLst>
              <a:gd name="adj" fmla="val 16667"/>
            </a:avLst>
          </a:prstGeom>
          <a:ln w="76200">
            <a:solidFill>
              <a:srgbClr val="FF3300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pPr>
              <a:buSzTx/>
              <a:buNone/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48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437599" y="6248400"/>
            <a:ext cx="201201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49" name="Text Box 1026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pic>
        <p:nvPicPr>
          <p:cNvPr id="15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184" y="686276"/>
            <a:ext cx="5823336" cy="2961582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Text"/>
          <p:cNvSpPr txBox="1"/>
          <p:nvPr/>
        </p:nvSpPr>
        <p:spPr>
          <a:xfrm>
            <a:off x="4083212" y="3154679"/>
            <a:ext cx="635085" cy="396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2000"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52" name="Istruzioni per accedere al testo dal portale:…"/>
          <p:cNvSpPr txBox="1"/>
          <p:nvPr/>
        </p:nvSpPr>
        <p:spPr>
          <a:xfrm>
            <a:off x="1935473" y="3721994"/>
            <a:ext cx="5466617" cy="2250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spcBef>
                <a:spcPts val="0"/>
              </a:spcBef>
              <a:buSzTx/>
              <a:buNone/>
              <a:defRPr sz="1400" b="1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Istruzioni per accedere al testo dal portale: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433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u="sng">
                <a:uFill>
                  <a:solidFill>
                    <a:srgbClr val="FFFFFF"/>
                  </a:solidFill>
                </a:uFill>
                <a:hlinkClick r:id="rId3"/>
              </a:rPr>
              <a:t>https://www.biblio.units.it/SebinaOpac/.do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(dove troverete sia le risorse cartacee che online)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marL="120315" indent="-120315" defTabSz="457200">
              <a:spcBef>
                <a:spcPts val="0"/>
              </a:spcBef>
              <a:buChar char="-"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trovato il testo cliccare sul folder “online"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- il link al fulltext conducono alla pagina di Ebscohost dove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c'è il testo: cliccando su "Testo completo in PDF" si ha l'accesso al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testo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- se volete scaricarlo dovete cliccare su "Download completo" </a:t>
            </a:r>
          </a:p>
          <a:p>
            <a:pPr defTabSz="457200"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(sarà richiesta la creazione di un account)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55" name="Segnaposto numero diapositiva 3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56" name="Rectangle 2"/>
          <p:cNvSpPr txBox="1">
            <a:spLocks noGrp="1"/>
          </p:cNvSpPr>
          <p:nvPr>
            <p:ph type="title" idx="4294967295"/>
          </p:nvPr>
        </p:nvSpPr>
        <p:spPr>
          <a:xfrm>
            <a:off x="533400" y="609600"/>
            <a:ext cx="8610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>
                <a:effectLst/>
              </a:defRPr>
            </a:pPr>
            <a:r>
              <a:t>Corso di Geofisica</a:t>
            </a:r>
          </a:p>
        </p:txBody>
      </p:sp>
      <p:sp>
        <p:nvSpPr>
          <p:cNvPr id="157" name="Text Box 3"/>
          <p:cNvSpPr txBox="1"/>
          <p:nvPr/>
        </p:nvSpPr>
        <p:spPr>
          <a:xfrm>
            <a:off x="2103120" y="304800"/>
            <a:ext cx="5166360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800"/>
              </a:spcBef>
              <a:buSzTx/>
              <a:buNone/>
              <a:defRPr sz="1400"/>
            </a:lvl1pPr>
          </a:lstStyle>
          <a:p>
            <a:r>
              <a:t>Universita’ di Trieste-DGM -Exploration Geophysics Group</a:t>
            </a:r>
          </a:p>
        </p:txBody>
      </p:sp>
      <p:graphicFrame>
        <p:nvGraphicFramePr>
          <p:cNvPr id="158" name="Group 29"/>
          <p:cNvGraphicFramePr/>
          <p:nvPr/>
        </p:nvGraphicFramePr>
        <p:xfrm>
          <a:off x="990600" y="2057400"/>
          <a:ext cx="7510463" cy="194310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789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0588">
                <a:tc gridSpan="2">
                  <a:txBody>
                    <a:bodyPr/>
                    <a:lstStyle/>
                    <a:p>
                      <a:pPr algn="ctr">
                        <a:spcBef>
                          <a:spcPts val="25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 i="1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ESAME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solidFill>
                      <a:srgbClr val="B2B2B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2513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Orale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+ relazione su un’esercitazione a scelta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6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62" name="Rectangle 2"/>
          <p:cNvSpPr txBox="1">
            <a:spLocks noGrp="1"/>
          </p:cNvSpPr>
          <p:nvPr>
            <p:ph type="title"/>
          </p:nvPr>
        </p:nvSpPr>
        <p:spPr>
          <a:xfrm>
            <a:off x="914400" y="-152400"/>
            <a:ext cx="7315200" cy="1143000"/>
          </a:xfrm>
          <a:prstGeom prst="rect">
            <a:avLst/>
          </a:prstGeom>
        </p:spPr>
        <p:txBody>
          <a:bodyPr/>
          <a:lstStyle/>
          <a:p>
            <a:r>
              <a:t>DEFINIZIONI</a:t>
            </a:r>
          </a:p>
        </p:txBody>
      </p:sp>
      <p:sp>
        <p:nvSpPr>
          <p:cNvPr id="163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762000"/>
            <a:ext cx="8686800" cy="5181600"/>
          </a:xfrm>
          <a:prstGeom prst="rect">
            <a:avLst/>
          </a:prstGeom>
        </p:spPr>
        <p:txBody>
          <a:bodyPr/>
          <a:lstStyle/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SzTx/>
              <a:buNone/>
              <a:defRPr sz="2159">
                <a:effectLst/>
              </a:defRPr>
            </a:pPr>
            <a:r>
              <a:t>GEOFISICA:</a:t>
            </a:r>
            <a:r>
              <a:rPr>
                <a:effectLst>
                  <a:outerShdw blurRad="34289" dist="34289" dir="2700000" rotWithShape="0">
                    <a:srgbClr val="DDDDDD"/>
                  </a:outerShdw>
                </a:effectLst>
              </a:rPr>
              <a:t> </a:t>
            </a:r>
            <a:r>
              <a:t>la scienza che si occupa dell’applicazione della fisica allo studio 	della terra e dei pianeti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SzTx/>
              <a:buNone/>
              <a:defRPr sz="2159">
                <a:effectLst/>
              </a:defRPr>
            </a:pPr>
            <a:r>
              <a:t>GEOFISICA DI ESPLORAZIONE (APPLICATA): la scienza che cura la determinazione delle condizioni subsuperficiali attraverso l’esecuzione ed interpretazione di misure per determinare proprieta’ fisiche dei materiali, con obiettivi pratici, tra i quali: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Risorse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Energia (fonti fossili o rinnovabili)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Ingegneria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Ambiente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Beni culturali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Rischi naturali, industriali, militari</a:t>
            </a:r>
          </a:p>
          <a:p>
            <a:pPr marL="308609" indent="-308609" defTabSz="822959">
              <a:lnSpc>
                <a:spcPct val="90000"/>
              </a:lnSpc>
              <a:spcBef>
                <a:spcPts val="1100"/>
              </a:spcBef>
              <a:buChar char="➢"/>
              <a:defRPr sz="2159">
                <a:effectLst/>
              </a:defRPr>
            </a:pPr>
            <a:r>
              <a:t>…..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6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6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r>
              <a:t>BREVE STORIA</a:t>
            </a:r>
          </a:p>
        </p:txBody>
      </p:sp>
      <p:sp>
        <p:nvSpPr>
          <p:cNvPr id="168" name="Rectangle 3"/>
          <p:cNvSpPr txBox="1">
            <a:spLocks noGrp="1"/>
          </p:cNvSpPr>
          <p:nvPr>
            <p:ph type="body" idx="1"/>
          </p:nvPr>
        </p:nvSpPr>
        <p:spPr>
          <a:xfrm>
            <a:off x="457200" y="990600"/>
            <a:ext cx="8686800" cy="45720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1600 – Gilbert, De Magnete (applicazioni magnetismo)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1840 – Prime prospezioni magnetiche per minerali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1900 – Prospezioni gravimetriche e sismiche per idrocarburi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           Prospezioni elettriche ed elettromagnetiche</a:t>
            </a:r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1960 – Strumentazione geofisica digitale</a:t>
            </a:r>
          </a:p>
          <a:p>
            <a:pPr>
              <a:spcBef>
                <a:spcPts val="1600"/>
              </a:spcBef>
              <a:buSzTx/>
              <a:buNone/>
              <a:defRPr sz="2400">
                <a:effectLst/>
              </a:defRPr>
            </a:pPr>
            <a:endParaRPr/>
          </a:p>
          <a:p>
            <a:pPr>
              <a:spcBef>
                <a:spcPts val="1200"/>
              </a:spcBef>
              <a:buSzTx/>
              <a:buNone/>
              <a:defRPr sz="2400">
                <a:effectLst/>
              </a:defRPr>
            </a:pPr>
            <a:r>
              <a:t>OGGI: </a:t>
            </a:r>
            <a:r>
              <a:rPr>
                <a:solidFill>
                  <a:srgbClr val="FF0000"/>
                </a:solidFill>
              </a:rPr>
              <a:t>Sismica</a:t>
            </a:r>
            <a:r>
              <a:t>, Georadar, Geoelettrica, Metodi EM, Magnetometria, Gravimetria, Metodi termici, Radioattivita’, </a:t>
            </a:r>
            <a:r>
              <a:rPr>
                <a:solidFill>
                  <a:srgbClr val="FF0000"/>
                </a:solidFill>
              </a:rPr>
              <a:t>Metodi geofisici in pozzo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graphicFrame>
        <p:nvGraphicFramePr>
          <p:cNvPr id="173" name="Table 6"/>
          <p:cNvGraphicFramePr/>
          <p:nvPr/>
        </p:nvGraphicFramePr>
        <p:xfrm>
          <a:off x="1524000" y="1397000"/>
          <a:ext cx="6096000" cy="424180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99CCFF"/>
                          </a:solidFill>
                        </a:rPr>
                        <a:t>Metodo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99CCFF"/>
                          </a:solidFill>
                        </a:rPr>
                        <a:t>Proprieta’ fisiche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Gravimetria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Densita’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Magnetometria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Suscettivita’ magnetica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elettrici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Conduttivita’/resistivita’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elettromagnetici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Conduttivita’-Permettivita’ dielettrica-permeabilita’ magnetica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Metodi sismici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4D4D4D"/>
                          </a:solidFill>
                        </a:rPr>
                        <a:t>Costanti elastiche-densita’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3200">
                <a:tc gridSpan="2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defRPr sz="1800"/>
                      </a:pPr>
                      <a:endParaRPr/>
                    </a:p>
                    <a:p>
                      <a:pPr algn="ctr">
                        <a:spcBef>
                          <a:spcPts val="0"/>
                        </a:spcBef>
                        <a:defRPr sz="1800"/>
                      </a:pPr>
                      <a:r>
                        <a:t>La sensibilita’ di ciascun metodo a proprieta’ fisiche differenti impone una scelta di metodi differenti a seconda degli obiettivi dell’indagine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pic>
        <p:nvPicPr>
          <p:cNvPr id="2" name="Immagine 2">
            <a:extLst>
              <a:ext uri="{FF2B5EF4-FFF2-40B4-BE49-F238E27FC236}">
                <a16:creationId xmlns:a16="http://schemas.microsoft.com/office/drawing/2014/main" id="{4E1178D9-8DCB-30AF-B437-70F5B7FA5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342" y="1971435"/>
            <a:ext cx="2787063" cy="2787063"/>
          </a:xfrm>
          <a:prstGeom prst="rect">
            <a:avLst/>
          </a:prstGeom>
        </p:spPr>
      </p:pic>
      <p:pic>
        <p:nvPicPr>
          <p:cNvPr id="3" name="Immagine 3" descr="Immagine che contiene aperto&#10;&#10;Descrizione generata automaticamente">
            <a:extLst>
              <a:ext uri="{FF2B5EF4-FFF2-40B4-BE49-F238E27FC236}">
                <a16:creationId xmlns:a16="http://schemas.microsoft.com/office/drawing/2014/main" id="{5219E05F-AD47-E913-A8AA-0CE0413D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947" y="2069813"/>
            <a:ext cx="2743200" cy="271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6961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Proprieta’ fisiche e metodi</a:t>
            </a:r>
          </a:p>
        </p:txBody>
      </p:sp>
      <p:pic>
        <p:nvPicPr>
          <p:cNvPr id="4" name="Immagine 4">
            <a:extLst>
              <a:ext uri="{FF2B5EF4-FFF2-40B4-BE49-F238E27FC236}">
                <a16:creationId xmlns:a16="http://schemas.microsoft.com/office/drawing/2014/main" id="{F3136E99-545D-71BA-81D7-CFEB8FB5A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762" y="1249431"/>
            <a:ext cx="5202090" cy="438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2873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7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17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Obiettivi e tecniche (1)</a:t>
            </a:r>
          </a:p>
        </p:txBody>
      </p:sp>
      <p:pic>
        <p:nvPicPr>
          <p:cNvPr id="17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8077200" cy="3325813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Rectangle 5"/>
          <p:cNvSpPr/>
          <p:nvPr/>
        </p:nvSpPr>
        <p:spPr>
          <a:xfrm>
            <a:off x="1066800" y="1295400"/>
            <a:ext cx="7543800" cy="762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82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83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Obiettivi e tecniche (2)</a:t>
            </a:r>
          </a:p>
        </p:txBody>
      </p:sp>
      <p:pic>
        <p:nvPicPr>
          <p:cNvPr id="184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0200"/>
            <a:ext cx="8312150" cy="32305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8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18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Tre equazioni fondamentali in</a:t>
            </a:r>
            <a:br/>
            <a:r>
              <a:t>Geofisica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9" name="Equation"/>
              <p:cNvSpPr txBox="1"/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blipFill>
                <a:blip r:embed="rId2"/>
                <a:stretch>
                  <a:fillRect r="-4502" b="-1359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0" name="Laplace"/>
          <p:cNvSpPr txBox="1"/>
          <p:nvPr/>
        </p:nvSpPr>
        <p:spPr>
          <a:xfrm>
            <a:off x="6052263" y="1823782"/>
            <a:ext cx="1367692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Laplace</a:t>
            </a:r>
          </a:p>
        </p:txBody>
      </p:sp>
      <p:sp>
        <p:nvSpPr>
          <p:cNvPr id="191" name="Diffusione"/>
          <p:cNvSpPr txBox="1"/>
          <p:nvPr/>
        </p:nvSpPr>
        <p:spPr>
          <a:xfrm>
            <a:off x="5988763" y="3240153"/>
            <a:ext cx="17760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Diffusione</a:t>
            </a:r>
          </a:p>
        </p:txBody>
      </p:sp>
      <p:sp>
        <p:nvSpPr>
          <p:cNvPr id="192" name="Onda"/>
          <p:cNvSpPr txBox="1"/>
          <p:nvPr/>
        </p:nvSpPr>
        <p:spPr>
          <a:xfrm>
            <a:off x="6378414" y="5018996"/>
            <a:ext cx="9967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3" name="Equation"/>
              <p:cNvSpPr txBox="1"/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sz="52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9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blipFill>
                <a:blip r:embed="rId3"/>
                <a:stretch>
                  <a:fillRect b="-646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4" name="Equation"/>
              <p:cNvSpPr txBox="1"/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48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19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blipFill>
                <a:blip r:embed="rId4"/>
                <a:stretch>
                  <a:fillRect r="-2941" b="-38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19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19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Ripresa alcuni concetti fondamentali</a:t>
            </a:r>
          </a:p>
        </p:txBody>
      </p:sp>
      <p:sp>
        <p:nvSpPr>
          <p:cNvPr id="199" name="Gradiente"/>
          <p:cNvSpPr txBox="1"/>
          <p:nvPr/>
        </p:nvSpPr>
        <p:spPr>
          <a:xfrm>
            <a:off x="644106" y="1467380"/>
            <a:ext cx="1727856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Gradiente</a:t>
            </a:r>
          </a:p>
        </p:txBody>
      </p:sp>
      <p:sp>
        <p:nvSpPr>
          <p:cNvPr id="200" name="Divergenza"/>
          <p:cNvSpPr txBox="1"/>
          <p:nvPr/>
        </p:nvSpPr>
        <p:spPr>
          <a:xfrm>
            <a:off x="624663" y="2417704"/>
            <a:ext cx="1965237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Divergenza</a:t>
            </a:r>
          </a:p>
        </p:txBody>
      </p:sp>
      <p:sp>
        <p:nvSpPr>
          <p:cNvPr id="201" name="Rotore"/>
          <p:cNvSpPr txBox="1"/>
          <p:nvPr/>
        </p:nvSpPr>
        <p:spPr>
          <a:xfrm>
            <a:off x="748543" y="3874161"/>
            <a:ext cx="1210864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Rotore</a:t>
            </a:r>
          </a:p>
        </p:txBody>
      </p:sp>
      <p:pic>
        <p:nvPicPr>
          <p:cNvPr id="2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251" y="2935689"/>
            <a:ext cx="7076837" cy="7631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049" y="1257102"/>
            <a:ext cx="3690405" cy="969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172" y="4122738"/>
            <a:ext cx="3010849" cy="1930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07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208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Operatore nabla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9" name="Equation"/>
              <p:cNvSpPr txBox="1"/>
              <p:nvPr/>
            </p:nvSpPr>
            <p:spPr>
              <a:xfrm>
                <a:off x="4955666" y="324382"/>
                <a:ext cx="1068007" cy="119157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139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</m:oMath>
                  </m:oMathPara>
                </a14:m>
                <a:endParaRPr sz="139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0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666" y="324382"/>
                <a:ext cx="1068007" cy="1191579"/>
              </a:xfrm>
              <a:prstGeom prst="rect">
                <a:avLst/>
              </a:prstGeom>
              <a:blipFill>
                <a:blip r:embed="rId2"/>
                <a:stretch>
                  <a:fillRect r="-571" b="-4540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0" name="Equation"/>
              <p:cNvSpPr txBox="1"/>
              <p:nvPr/>
            </p:nvSpPr>
            <p:spPr>
              <a:xfrm>
                <a:off x="1100858" y="2667012"/>
                <a:ext cx="7514595" cy="168668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Upp>
                        <m:limUp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li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</m:lim>
                      </m:limUpp>
                      <m:f>
                        <m:f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num>
                        <m:den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858" y="2667012"/>
                <a:ext cx="7514595" cy="1686688"/>
              </a:xfrm>
              <a:prstGeom prst="rect">
                <a:avLst/>
              </a:prstGeom>
              <a:blipFill>
                <a:blip r:embed="rId3"/>
                <a:stretch>
                  <a:fillRect b="-724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13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214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300"/>
            </a:lvl1pPr>
          </a:lstStyle>
          <a:p>
            <a:pPr>
              <a:defRPr>
                <a:effectLst/>
              </a:defRPr>
            </a:pPr>
            <a:r>
              <a:t>Laplaciano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Equation"/>
              <p:cNvSpPr txBox="1"/>
              <p:nvPr/>
            </p:nvSpPr>
            <p:spPr>
              <a:xfrm>
                <a:off x="4162774" y="213761"/>
                <a:ext cx="1366035" cy="117267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10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sz="10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774" y="213761"/>
                <a:ext cx="1366035" cy="1172678"/>
              </a:xfrm>
              <a:prstGeom prst="rect">
                <a:avLst/>
              </a:prstGeom>
              <a:blipFill>
                <a:blip r:embed="rId2"/>
                <a:stretch>
                  <a:fillRect r="-1786" b="-1458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6" name="Equation"/>
              <p:cNvSpPr txBox="1"/>
              <p:nvPr/>
            </p:nvSpPr>
            <p:spPr>
              <a:xfrm>
                <a:off x="878131" y="2420639"/>
                <a:ext cx="7284165" cy="200982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sz="63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sz="63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sz="63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63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1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131" y="2420639"/>
                <a:ext cx="7284165" cy="2009820"/>
              </a:xfrm>
              <a:prstGeom prst="rect">
                <a:avLst/>
              </a:prstGeom>
              <a:blipFill>
                <a:blip r:embed="rId3"/>
                <a:stretch>
                  <a:fillRect r="-6276" b="-393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7" name="IL LAPLACIANO E’ LA DIVERGENZA DEL GRADIENTE"/>
          <p:cNvSpPr txBox="1"/>
          <p:nvPr/>
        </p:nvSpPr>
        <p:spPr>
          <a:xfrm>
            <a:off x="921942" y="5479498"/>
            <a:ext cx="7464467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  <a:defRPr sz="2500"/>
            </a:lvl1pPr>
          </a:lstStyle>
          <a:p>
            <a:r>
              <a:t>IL LAPLACIANO E’ LA DIVERGENZA DEL GRADIENTE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1" animBg="1" advAuto="0"/>
      <p:bldP spid="217" grpId="2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2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221" name="Rectangle 2"/>
          <p:cNvSpPr txBox="1">
            <a:spLocks noGrp="1"/>
          </p:cNvSpPr>
          <p:nvPr>
            <p:ph type="title"/>
          </p:nvPr>
        </p:nvSpPr>
        <p:spPr>
          <a:xfrm>
            <a:off x="914400" y="228600"/>
            <a:ext cx="7315200" cy="1143000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Tre equazioni fondamentali in</a:t>
            </a:r>
            <a:br/>
            <a:r>
              <a:t>Geofisica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2" name="Equation"/>
              <p:cNvSpPr txBox="1"/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7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7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sz="57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979" y="1785029"/>
                <a:ext cx="2576442" cy="626146"/>
              </a:xfrm>
              <a:prstGeom prst="rect">
                <a:avLst/>
              </a:prstGeom>
              <a:blipFill>
                <a:blip r:embed="rId2"/>
                <a:stretch>
                  <a:fillRect r="-4502" b="-1359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3" name="Laplace"/>
          <p:cNvSpPr txBox="1"/>
          <p:nvPr/>
        </p:nvSpPr>
        <p:spPr>
          <a:xfrm>
            <a:off x="6052263" y="1823782"/>
            <a:ext cx="1367692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Laplace</a:t>
            </a:r>
          </a:p>
        </p:txBody>
      </p:sp>
      <p:sp>
        <p:nvSpPr>
          <p:cNvPr id="224" name="Diffusione"/>
          <p:cNvSpPr txBox="1"/>
          <p:nvPr/>
        </p:nvSpPr>
        <p:spPr>
          <a:xfrm>
            <a:off x="5988763" y="3240153"/>
            <a:ext cx="17760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Diffusione</a:t>
            </a:r>
          </a:p>
        </p:txBody>
      </p:sp>
      <p:sp>
        <p:nvSpPr>
          <p:cNvPr id="225" name="Onda"/>
          <p:cNvSpPr txBox="1"/>
          <p:nvPr/>
        </p:nvSpPr>
        <p:spPr>
          <a:xfrm>
            <a:off x="6378414" y="5018996"/>
            <a:ext cx="996738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buSzTx/>
              <a:buNone/>
            </a:lvl1pPr>
          </a:lstStyle>
          <a:p>
            <a:r>
              <a:t>Onda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6" name="Equation"/>
              <p:cNvSpPr txBox="1"/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52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f>
                        <m:fPr>
                          <m:ctrl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sz="52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sz="52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2276" y="2862704"/>
                <a:ext cx="3583557" cy="1415238"/>
              </a:xfrm>
              <a:prstGeom prst="rect">
                <a:avLst/>
              </a:prstGeom>
              <a:blipFill>
                <a:blip r:embed="rId3"/>
                <a:stretch>
                  <a:fillRect b="-646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7" name="Equation"/>
              <p:cNvSpPr txBox="1"/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spcBef>
                    <a:spcPts val="0"/>
                  </a:spcBef>
                  <a:buSzTx/>
                  <a:buNone/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p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Φ</m:t>
                      </m:r>
                      <m:r>
                        <a:rPr sz="4800" i="1">
                          <a:solidFill>
                            <a:srgbClr val="4D4D4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4D4D4D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4D4D4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4800">
                  <a:solidFill>
                    <a:srgbClr val="4D4D4D"/>
                  </a:solidFill>
                </a:endParaRPr>
              </a:p>
            </p:txBody>
          </p:sp>
        </mc:Choice>
        <mc:Fallback xmlns="">
          <p:sp>
            <p:nvSpPr>
              <p:cNvPr id="22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4792" y="4650077"/>
                <a:ext cx="3729830" cy="1416687"/>
              </a:xfrm>
              <a:prstGeom prst="rect">
                <a:avLst/>
              </a:prstGeom>
              <a:blipFill>
                <a:blip r:embed="rId4"/>
                <a:stretch>
                  <a:fillRect r="-2941" b="-387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3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23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971550"/>
            <a:ext cx="6892281" cy="5100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3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23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pic>
        <p:nvPicPr>
          <p:cNvPr id="2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739" y="925500"/>
            <a:ext cx="6611481" cy="51823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4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24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gradiente</a:t>
            </a:r>
          </a:p>
        </p:txBody>
      </p:sp>
      <p:sp>
        <p:nvSpPr>
          <p:cNvPr id="242" name="%Script per creare il grafico di una funzione 2-D…"/>
          <p:cNvSpPr txBox="1"/>
          <p:nvPr/>
        </p:nvSpPr>
        <p:spPr>
          <a:xfrm>
            <a:off x="1256489" y="904938"/>
            <a:ext cx="6631021" cy="5212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r>
              <a:t>%Script per creare il grafico di una funzione 2-D</a:t>
            </a:r>
          </a:p>
          <a:p>
            <a:pPr>
              <a:defRPr sz="2200"/>
            </a:pPr>
            <a:r>
              <a:t>% - calcolarne il gradiente</a:t>
            </a:r>
          </a:p>
          <a:p>
            <a:pPr>
              <a:defRPr sz="2200"/>
            </a:pPr>
            <a:r>
              <a:t>% - creare grafico gradiente</a:t>
            </a:r>
          </a:p>
          <a:p>
            <a:pPr>
              <a:defRPr sz="2200"/>
            </a:pPr>
            <a:endParaRPr/>
          </a:p>
          <a:p>
            <a:pPr>
              <a:defRPr sz="2200"/>
            </a:pPr>
            <a:r>
              <a:t>[X,Y] = meshgrid(-8:.5:8); </a:t>
            </a:r>
          </a:p>
          <a:p>
            <a:pPr>
              <a:defRPr sz="2200"/>
            </a:pPr>
            <a:r>
              <a:t>R = sqrt(X.^2 + Y.^2) + eps;</a:t>
            </a:r>
          </a:p>
          <a:p>
            <a:pPr>
              <a:defRPr sz="2200"/>
            </a:pPr>
            <a:r>
              <a:t>Z = sin(R)./R;</a:t>
            </a:r>
          </a:p>
          <a:p>
            <a:pPr>
              <a:defRPr sz="2200"/>
            </a:pPr>
            <a:r>
              <a:t>figure(1)</a:t>
            </a:r>
          </a:p>
          <a:p>
            <a:pPr>
              <a:defRPr sz="2200"/>
            </a:pPr>
            <a:r>
              <a:t>mesh(X,Y,Z)</a:t>
            </a:r>
          </a:p>
          <a:p>
            <a:pPr>
              <a:defRPr sz="2200"/>
            </a:pPr>
            <a:r>
              <a:t>[G1,G2]=gradient(Z)</a:t>
            </a:r>
          </a:p>
          <a:p>
            <a:pPr>
              <a:defRPr sz="2200"/>
            </a:pPr>
            <a:r>
              <a:t>figure(2)</a:t>
            </a:r>
          </a:p>
          <a:p>
            <a:pPr>
              <a:defRPr sz="2200"/>
            </a:pPr>
            <a:r>
              <a:t>quiver(X,Y,G1,G2)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4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24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pic>
        <p:nvPicPr>
          <p:cNvPr id="2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996950"/>
            <a:ext cx="7139633" cy="5228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5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25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pic>
        <p:nvPicPr>
          <p:cNvPr id="2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908050"/>
            <a:ext cx="7091874" cy="5424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5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sp>
        <p:nvSpPr>
          <p:cNvPr id="25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divergenza</a:t>
            </a:r>
          </a:p>
        </p:txBody>
      </p:sp>
      <p:sp>
        <p:nvSpPr>
          <p:cNvPr id="257" name="%calcolo e display divergenza di un campo vettoriale…"/>
          <p:cNvSpPr txBox="1"/>
          <p:nvPr/>
        </p:nvSpPr>
        <p:spPr>
          <a:xfrm>
            <a:off x="1711198" y="1268978"/>
            <a:ext cx="3886756" cy="4577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1200"/>
            </a:pPr>
            <a:r>
              <a:t>%calcolo e display divergenza di un campo vettoriale</a:t>
            </a:r>
          </a:p>
          <a:p>
            <a:pPr>
              <a:buSzTx/>
              <a:buNone/>
              <a:defRPr sz="1200"/>
            </a:pPr>
            <a:r>
              <a:t>load wind</a:t>
            </a:r>
          </a:p>
          <a:p>
            <a:pPr>
              <a:buSzTx/>
              <a:buNone/>
              <a:defRPr sz="1200"/>
            </a:pPr>
            <a:r>
              <a:t>%display del campo vettoriale.</a:t>
            </a:r>
          </a:p>
          <a:p>
            <a:pPr>
              <a:buSzTx/>
              <a:buNone/>
              <a:defRPr sz="1200"/>
            </a:pPr>
            <a:r>
              <a:t>figure(3)</a:t>
            </a:r>
          </a:p>
          <a:p>
            <a:pPr>
              <a:buSzTx/>
              <a:buNone/>
              <a:defRPr sz="1200"/>
            </a:pPr>
            <a:r>
              <a:t>quiver3(x,y,z,u,v,w);</a:t>
            </a:r>
          </a:p>
          <a:p>
            <a:pPr>
              <a:buSzTx/>
              <a:buNone/>
              <a:defRPr sz="1200"/>
            </a:pPr>
            <a:r>
              <a:t>%calcolo divergenza</a:t>
            </a:r>
          </a:p>
          <a:p>
            <a:pPr>
              <a:buSzTx/>
              <a:buNone/>
              <a:defRPr sz="1200"/>
            </a:pPr>
            <a:r>
              <a:t>div = divergence(x,y,z,u,v,w);</a:t>
            </a:r>
          </a:p>
          <a:p>
            <a:pPr>
              <a:buSzTx/>
              <a:buNone/>
              <a:defRPr sz="1200"/>
            </a:pPr>
            <a:r>
              <a:t>%Display della divergenza lungo piani del volume (slice)</a:t>
            </a:r>
          </a:p>
          <a:p>
            <a:pPr>
              <a:buSzTx/>
              <a:buNone/>
              <a:defRPr sz="1200"/>
            </a:pPr>
            <a:r>
              <a:t>figure(4)</a:t>
            </a:r>
          </a:p>
          <a:p>
            <a:pPr>
              <a:buSzTx/>
              <a:buNone/>
              <a:defRPr sz="1200"/>
            </a:pPr>
            <a:r>
              <a:t>h = slice(x,y,z,div,[90 134],59,0);</a:t>
            </a:r>
          </a:p>
          <a:p>
            <a:pPr>
              <a:buSzTx/>
              <a:buNone/>
              <a:defRPr sz="1200"/>
            </a:pPr>
            <a:r>
              <a:t>shading interp</a:t>
            </a:r>
          </a:p>
          <a:p>
            <a:pPr>
              <a:buSzTx/>
              <a:buNone/>
              <a:defRPr sz="1200"/>
            </a:pPr>
            <a:r>
              <a:t>colorbar</a:t>
            </a:r>
          </a:p>
          <a:p>
            <a:pPr>
              <a:buSzTx/>
              <a:buNone/>
              <a:defRPr sz="1200"/>
            </a:pPr>
            <a:r>
              <a:t>daspect([1 1 1]);</a:t>
            </a:r>
          </a:p>
          <a:p>
            <a:pPr>
              <a:buSzTx/>
              <a:buNone/>
              <a:defRPr sz="1200"/>
            </a:pPr>
            <a:r>
              <a:t>axis tight</a:t>
            </a:r>
          </a:p>
          <a:p>
            <a:pPr>
              <a:buSzTx/>
              <a:buNone/>
              <a:defRPr sz="1200"/>
            </a:pPr>
            <a:r>
              <a:t>camlight</a:t>
            </a:r>
          </a:p>
          <a:p>
            <a:pPr>
              <a:buSzTx/>
              <a:buNone/>
              <a:defRPr sz="1200"/>
            </a:pPr>
            <a:r>
              <a:t>set([h(1),h(2)],'ambientstrength',0.6);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6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  <p:sp>
        <p:nvSpPr>
          <p:cNvPr id="261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rotore</a:t>
            </a:r>
          </a:p>
        </p:txBody>
      </p:sp>
      <p:pic>
        <p:nvPicPr>
          <p:cNvPr id="2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0" y="1022350"/>
            <a:ext cx="6832607" cy="52848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6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266" name="Rectangle 2"/>
          <p:cNvSpPr txBox="1">
            <a:spLocks noGrp="1"/>
          </p:cNvSpPr>
          <p:nvPr>
            <p:ph type="title"/>
          </p:nvPr>
        </p:nvSpPr>
        <p:spPr>
          <a:xfrm>
            <a:off x="914400" y="-59218"/>
            <a:ext cx="7315200" cy="1143001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Esempio rotore</a:t>
            </a:r>
          </a:p>
        </p:txBody>
      </p:sp>
      <p:pic>
        <p:nvPicPr>
          <p:cNvPr id="2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922478"/>
            <a:ext cx="6905250" cy="5314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7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  <p:sp>
        <p:nvSpPr>
          <p:cNvPr id="271" name="Rectangle 2"/>
          <p:cNvSpPr txBox="1">
            <a:spLocks noGrp="1"/>
          </p:cNvSpPr>
          <p:nvPr>
            <p:ph type="title"/>
          </p:nvPr>
        </p:nvSpPr>
        <p:spPr>
          <a:xfrm>
            <a:off x="564291" y="167322"/>
            <a:ext cx="7315201" cy="1143001"/>
          </a:xfrm>
          <a:prstGeom prst="rect">
            <a:avLst/>
          </a:prstGeom>
        </p:spPr>
        <p:txBody>
          <a:bodyPr/>
          <a:lstStyle/>
          <a:p>
            <a:pPr defTabSz="813816">
              <a:defRPr sz="3738">
                <a:effectLst/>
              </a:defRPr>
            </a:pPr>
            <a:r>
              <a:t>Esempio </a:t>
            </a:r>
          </a:p>
          <a:p>
            <a:pPr defTabSz="813816">
              <a:defRPr sz="3738">
                <a:effectLst/>
              </a:defRPr>
            </a:pPr>
            <a:r>
              <a:t>rotore</a:t>
            </a:r>
          </a:p>
        </p:txBody>
      </p:sp>
      <p:sp>
        <p:nvSpPr>
          <p:cNvPr id="272" name="load wind…"/>
          <p:cNvSpPr txBox="1"/>
          <p:nvPr/>
        </p:nvSpPr>
        <p:spPr>
          <a:xfrm>
            <a:off x="3698052" y="322648"/>
            <a:ext cx="3997938" cy="589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buSzTx/>
              <a:buNone/>
              <a:defRPr sz="1300"/>
            </a:pPr>
            <a:r>
              <a:t>load wind</a:t>
            </a:r>
          </a:p>
          <a:p>
            <a:pPr>
              <a:buSzTx/>
              <a:buNone/>
              <a:defRPr sz="1300"/>
            </a:pPr>
            <a:r>
              <a:t>[curlx,curly,curlz,cav] = curl(x,y,z,u,v,w);</a:t>
            </a:r>
          </a:p>
          <a:p>
            <a:pPr>
              <a:buSzTx/>
              <a:buNone/>
              <a:defRPr sz="1300"/>
            </a:pPr>
            <a:endParaRPr/>
          </a:p>
          <a:p>
            <a:pPr>
              <a:buSzTx/>
              <a:buNone/>
              <a:defRPr sz="1300"/>
            </a:pPr>
            <a:r>
              <a:t>k = 1;</a:t>
            </a:r>
          </a:p>
          <a:p>
            <a:pPr>
              <a:buSzTx/>
              <a:buNone/>
              <a:defRPr sz="1300"/>
            </a:pPr>
            <a:r>
              <a:t>xs = x(:,:,k); </a:t>
            </a:r>
          </a:p>
          <a:p>
            <a:pPr>
              <a:buSzTx/>
              <a:buNone/>
              <a:defRPr sz="1300"/>
            </a:pPr>
            <a:r>
              <a:t>ys = y(:,:,k); </a:t>
            </a:r>
          </a:p>
          <a:p>
            <a:pPr>
              <a:buSzTx/>
              <a:buNone/>
              <a:defRPr sz="1300"/>
            </a:pPr>
            <a:r>
              <a:t>zs = z(:,:,k); </a:t>
            </a:r>
          </a:p>
          <a:p>
            <a:pPr>
              <a:buSzTx/>
              <a:buNone/>
              <a:defRPr sz="1300"/>
            </a:pPr>
            <a:r>
              <a:t>us = u(:,:,k); </a:t>
            </a:r>
          </a:p>
          <a:p>
            <a:pPr>
              <a:buSzTx/>
              <a:buNone/>
              <a:defRPr sz="1300"/>
            </a:pPr>
            <a:r>
              <a:t>vs = v(:,:,k); </a:t>
            </a:r>
          </a:p>
          <a:p>
            <a:pPr>
              <a:buSzTx/>
              <a:buNone/>
              <a:defRPr sz="1300"/>
            </a:pPr>
            <a:endParaRPr/>
          </a:p>
          <a:p>
            <a:pPr>
              <a:buSzTx/>
              <a:buNone/>
              <a:defRPr sz="1300"/>
            </a:pPr>
            <a:r>
              <a:t>figure(5)</a:t>
            </a:r>
          </a:p>
          <a:p>
            <a:pPr>
              <a:buSzTx/>
              <a:buNone/>
              <a:defRPr sz="1300"/>
            </a:pPr>
            <a:r>
              <a:t>pcolor(xs,ys,cav(:,:,k))</a:t>
            </a:r>
          </a:p>
          <a:p>
            <a:pPr>
              <a:buSzTx/>
              <a:buNone/>
              <a:defRPr sz="1300"/>
            </a:pPr>
            <a:r>
              <a:t>shading interp</a:t>
            </a:r>
          </a:p>
          <a:p>
            <a:pPr>
              <a:buSzTx/>
              <a:buNone/>
              <a:defRPr sz="1300"/>
            </a:pPr>
            <a:r>
              <a:t>colorbar</a:t>
            </a:r>
          </a:p>
          <a:p>
            <a:pPr>
              <a:buSzTx/>
              <a:buNone/>
              <a:defRPr sz="1300"/>
            </a:pPr>
            <a:r>
              <a:t>hold on</a:t>
            </a:r>
          </a:p>
          <a:p>
            <a:pPr>
              <a:buSzTx/>
              <a:buNone/>
              <a:defRPr sz="1300"/>
            </a:pPr>
            <a:r>
              <a:t>quiver(xs,ys,us,vs,'k')</a:t>
            </a:r>
          </a:p>
          <a:p>
            <a:pPr>
              <a:buSzTx/>
              <a:buNone/>
              <a:defRPr sz="1300"/>
            </a:pPr>
            <a:r>
              <a:t>hold off</a:t>
            </a:r>
          </a:p>
          <a:p>
            <a:pPr>
              <a:buSzTx/>
              <a:buNone/>
              <a:defRPr sz="1300"/>
            </a:pPr>
            <a:r>
              <a:t>figure(6)</a:t>
            </a:r>
          </a:p>
          <a:p>
            <a:pPr>
              <a:buSzTx/>
              <a:buNone/>
              <a:defRPr sz="1300"/>
            </a:pPr>
            <a:r>
              <a:t>quiver3(xs,ys,zs,curlx(:,:,k),curly(:,:,k),curlz(:,:,k),'b')</a:t>
            </a:r>
          </a:p>
          <a:p>
            <a:pPr>
              <a:buSzTx/>
              <a:buNone/>
              <a:defRPr sz="1300"/>
            </a:pPr>
            <a:r>
              <a:t>view(0,90)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7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sp>
        <p:nvSpPr>
          <p:cNvPr id="27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77" name="Group 56"/>
          <p:cNvGraphicFramePr/>
          <p:nvPr/>
        </p:nvGraphicFramePr>
        <p:xfrm>
          <a:off x="1524000" y="1397000"/>
          <a:ext cx="6096000" cy="43180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Massa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Kilogrammo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kg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Lunghezza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Tempo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secondo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Accelerazione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Metro/secondo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m/s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Sub-unita’ per gravimetria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Unita’ di gravita’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g.u.=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m</a:t>
                      </a:r>
                      <a:r>
                        <a:t>m/s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Densita’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Kilogrammo/metro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Kg/m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Forza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newton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Pressione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Pascal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Viscosita’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Pascal sec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Pa s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8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sp>
        <p:nvSpPr>
          <p:cNvPr id="28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82" name="Group 64"/>
          <p:cNvGraphicFramePr/>
          <p:nvPr/>
        </p:nvGraphicFramePr>
        <p:xfrm>
          <a:off x="1524000" y="1397000"/>
          <a:ext cx="6096000" cy="41151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energia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Joule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J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potenza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Watt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Flusso calore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Watt/metro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Conduttivita’ termica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Watt/metro </a:t>
                      </a:r>
                      <a:r>
                        <a:rPr baseline="30000"/>
                        <a:t>o</a:t>
                      </a:r>
                      <a: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 </a:t>
                      </a:r>
                      <a:r>
                        <a:rPr baseline="30000"/>
                        <a:t>o</a:t>
                      </a:r>
                      <a: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Produzione calore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Watt/metro cubo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W/m</a:t>
                      </a:r>
                      <a:r>
                        <a:rPr baseline="30000"/>
                        <a:t>3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corrente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Differenza potenziale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Volt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Campo elettrico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Volt/metro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V/m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Carica elettrica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Coulomb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8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28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87" name="Group 55"/>
          <p:cNvGraphicFramePr/>
          <p:nvPr/>
        </p:nvGraphicFramePr>
        <p:xfrm>
          <a:off x="1447800" y="990600"/>
          <a:ext cx="6096000" cy="468407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Capacita’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Farad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Resistenza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ohm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  <a:latin typeface="Symbol"/>
                          <a:ea typeface="Symbol"/>
                          <a:cs typeface="Symbol"/>
                          <a:sym typeface="Symbol"/>
                        </a:rPr>
                        <a:t>Ω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Resistivita’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Ohm 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W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Conduttivita’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Siemen/metro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Permettivita’ dielettrica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Farad/metro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e</a:t>
                      </a:r>
                      <a:r>
                        <a:rPr baseline="-25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=8.85*10</a:t>
                      </a:r>
                      <a:r>
                        <a:rPr baseline="30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-12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F/m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Flusso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Weber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Wb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Densita’ flusso magnetico (B)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tesla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Sub-unita’ per magnetometria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Nanotesla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nT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Intensita’ campo magnetico (H)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9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sp>
        <p:nvSpPr>
          <p:cNvPr id="291" name="Rectangle 1026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r>
              <a:t>UNITA’ DI MISURA</a:t>
            </a:r>
          </a:p>
        </p:txBody>
      </p:sp>
      <p:graphicFrame>
        <p:nvGraphicFramePr>
          <p:cNvPr id="292" name="Group 1074"/>
          <p:cNvGraphicFramePr/>
          <p:nvPr/>
        </p:nvGraphicFramePr>
        <p:xfrm>
          <a:off x="1524000" y="1397000"/>
          <a:ext cx="6096000" cy="29467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Quantita’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Nome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8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600">
                          <a:solidFill>
                            <a:srgbClr val="4D4D4D"/>
                          </a:solidFill>
                        </a:rPr>
                        <a:t>simbolo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28575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Induttanza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Henry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Permeabilita’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Henry/metro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>
                          <a:latin typeface="Symbol"/>
                          <a:ea typeface="Symbol"/>
                          <a:cs typeface="Symbol"/>
                          <a:sym typeface="Symbol"/>
                        </a:defRPr>
                      </a:pPr>
                      <a:r>
                        <a:t>m</a:t>
                      </a:r>
                      <a:r>
                        <a:rPr baseline="-25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=4</a:t>
                      </a:r>
                      <a:r>
                        <a:t>p*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10</a:t>
                      </a:r>
                      <a:r>
                        <a:rPr baseline="30000">
                          <a:latin typeface="Tahoma"/>
                          <a:ea typeface="Tahoma"/>
                          <a:cs typeface="Tahoma"/>
                          <a:sym typeface="Tahoma"/>
                        </a:rPr>
                        <a:t>-7</a:t>
                      </a:r>
                      <a:r>
                        <a:rPr>
                          <a:latin typeface="Tahoma"/>
                          <a:ea typeface="Tahoma"/>
                          <a:cs typeface="Tahoma"/>
                          <a:sym typeface="Tahoma"/>
                        </a:rPr>
                        <a:t> H/m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Suscettivita’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Adimensionale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  <a:latin typeface="Symbol"/>
                          <a:ea typeface="Symbol"/>
                          <a:cs typeface="Symbol"/>
                          <a:sym typeface="Symbol"/>
                        </a:rPr>
                        <a:t>κ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Forza di polo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 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 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Momento magnetico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Ampere metro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600"/>
                      </a:pPr>
                      <a:r>
                        <a:t>A m</a:t>
                      </a:r>
                      <a:r>
                        <a:rPr baseline="30000"/>
                        <a:t>2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12700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magnetizzazione</a:t>
                      </a:r>
                    </a:p>
                  </a:txBody>
                  <a:tcPr marL="45720" marR="45720" horzOverflow="overflow">
                    <a:lnL w="28575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Ampere/metro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12700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1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4D4D4D"/>
                          </a:solidFill>
                        </a:rPr>
                        <a:t>A/m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4D4D4D"/>
                      </a:solidFill>
                      <a:miter/>
                    </a:lnL>
                    <a:lnR w="28575">
                      <a:solidFill>
                        <a:srgbClr val="4D4D4D"/>
                      </a:solidFill>
                      <a:miter/>
                    </a:lnR>
                    <a:lnT w="12700">
                      <a:solidFill>
                        <a:srgbClr val="4D4D4D"/>
                      </a:solidFill>
                      <a:miter/>
                    </a:lnT>
                    <a:lnB w="28575">
                      <a:solidFill>
                        <a:srgbClr val="4D4D4D"/>
                      </a:solidFill>
                      <a:miter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29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29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PROGETTAZIONE RILIEVI</a:t>
            </a:r>
          </a:p>
        </p:txBody>
      </p:sp>
      <p:sp>
        <p:nvSpPr>
          <p:cNvPr id="297" name="Rectangle"/>
          <p:cNvSpPr/>
          <p:nvPr/>
        </p:nvSpPr>
        <p:spPr>
          <a:xfrm>
            <a:off x="3352800" y="990600"/>
            <a:ext cx="20574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298" name="OBIETTIVI INDAGINE"/>
          <p:cNvSpPr txBox="1"/>
          <p:nvPr/>
        </p:nvSpPr>
        <p:spPr>
          <a:xfrm>
            <a:off x="3354804" y="1129029"/>
            <a:ext cx="2053392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OBIETTIVI INDAGINE</a:t>
            </a:r>
          </a:p>
        </p:txBody>
      </p:sp>
      <p:sp>
        <p:nvSpPr>
          <p:cNvPr id="299" name="Rectangle"/>
          <p:cNvSpPr/>
          <p:nvPr/>
        </p:nvSpPr>
        <p:spPr>
          <a:xfrm>
            <a:off x="1524000" y="1981200"/>
            <a:ext cx="20574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0" name="SPECIFICHE RILIEVI"/>
          <p:cNvSpPr txBox="1"/>
          <p:nvPr/>
        </p:nvSpPr>
        <p:spPr>
          <a:xfrm>
            <a:off x="1577895" y="2119629"/>
            <a:ext cx="194961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SPECIFICHE RILIEVI</a:t>
            </a:r>
          </a:p>
        </p:txBody>
      </p:sp>
      <p:sp>
        <p:nvSpPr>
          <p:cNvPr id="301" name="Rectangle"/>
          <p:cNvSpPr/>
          <p:nvPr/>
        </p:nvSpPr>
        <p:spPr>
          <a:xfrm>
            <a:off x="5181600" y="1981200"/>
            <a:ext cx="2514600" cy="6096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2" name="SPECIFICHE GEOFISICHE"/>
          <p:cNvSpPr txBox="1"/>
          <p:nvPr/>
        </p:nvSpPr>
        <p:spPr>
          <a:xfrm>
            <a:off x="5240307" y="2119629"/>
            <a:ext cx="2397186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SPECIFICHE GEOFISICHE</a:t>
            </a:r>
          </a:p>
        </p:txBody>
      </p:sp>
      <p:sp>
        <p:nvSpPr>
          <p:cNvPr id="303" name="AutoShape 9"/>
          <p:cNvSpPr/>
          <p:nvPr/>
        </p:nvSpPr>
        <p:spPr>
          <a:xfrm flipH="1">
            <a:off x="3581399" y="1828800"/>
            <a:ext cx="838201" cy="4572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AutoShape 10"/>
          <p:cNvSpPr/>
          <p:nvPr/>
        </p:nvSpPr>
        <p:spPr>
          <a:xfrm>
            <a:off x="4419599" y="1828800"/>
            <a:ext cx="762001" cy="4572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5" name="Rectangle"/>
          <p:cNvSpPr/>
          <p:nvPr/>
        </p:nvSpPr>
        <p:spPr>
          <a:xfrm>
            <a:off x="1752600" y="1447800"/>
            <a:ext cx="990600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6" name="BUDGET"/>
          <p:cNvSpPr txBox="1"/>
          <p:nvPr/>
        </p:nvSpPr>
        <p:spPr>
          <a:xfrm>
            <a:off x="1879937" y="1471929"/>
            <a:ext cx="86326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BUDGET</a:t>
            </a:r>
          </a:p>
        </p:txBody>
      </p:sp>
      <p:sp>
        <p:nvSpPr>
          <p:cNvPr id="307" name="Rectangle"/>
          <p:cNvSpPr/>
          <p:nvPr/>
        </p:nvSpPr>
        <p:spPr>
          <a:xfrm>
            <a:off x="5943600" y="1447800"/>
            <a:ext cx="1828800" cy="3048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08" name="LOGISTICA"/>
          <p:cNvSpPr txBox="1"/>
          <p:nvPr/>
        </p:nvSpPr>
        <p:spPr>
          <a:xfrm>
            <a:off x="6302890" y="1433830"/>
            <a:ext cx="1110220" cy="332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LOGISTICA</a:t>
            </a:r>
          </a:p>
        </p:txBody>
      </p:sp>
      <p:sp>
        <p:nvSpPr>
          <p:cNvPr id="309" name="AutoShape 13"/>
          <p:cNvSpPr/>
          <p:nvPr/>
        </p:nvSpPr>
        <p:spPr>
          <a:xfrm>
            <a:off x="2743200" y="1638300"/>
            <a:ext cx="1676400" cy="1143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0" name="AutoShape 14"/>
          <p:cNvSpPr/>
          <p:nvPr/>
        </p:nvSpPr>
        <p:spPr>
          <a:xfrm flipH="1">
            <a:off x="4343400" y="1600199"/>
            <a:ext cx="1600201" cy="152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1" name="AutoShape 15"/>
          <p:cNvSpPr/>
          <p:nvPr/>
        </p:nvSpPr>
        <p:spPr>
          <a:xfrm>
            <a:off x="2552700" y="2590799"/>
            <a:ext cx="1866901" cy="533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2" name="AutoShape 16"/>
          <p:cNvSpPr/>
          <p:nvPr/>
        </p:nvSpPr>
        <p:spPr>
          <a:xfrm flipH="1">
            <a:off x="4419599" y="2590799"/>
            <a:ext cx="2019301" cy="533402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3" name="AutoShape 17"/>
          <p:cNvSpPr/>
          <p:nvPr/>
        </p:nvSpPr>
        <p:spPr>
          <a:xfrm flipH="1" flipV="1">
            <a:off x="4381499" y="1600200"/>
            <a:ext cx="38101" cy="228600"/>
          </a:xfrm>
          <a:prstGeom prst="line">
            <a:avLst/>
          </a:prstGeom>
          <a:ln>
            <a:solidFill>
              <a:srgbClr val="4D4D4D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14" name="Rectangle"/>
          <p:cNvSpPr/>
          <p:nvPr/>
        </p:nvSpPr>
        <p:spPr>
          <a:xfrm>
            <a:off x="3352800" y="3276600"/>
            <a:ext cx="20574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15" name="SELEZIONE METODO"/>
          <p:cNvSpPr txBox="1"/>
          <p:nvPr/>
        </p:nvSpPr>
        <p:spPr>
          <a:xfrm>
            <a:off x="3380154" y="3300729"/>
            <a:ext cx="2002692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SELEZIONE METODO</a:t>
            </a:r>
          </a:p>
        </p:txBody>
      </p:sp>
      <p:sp>
        <p:nvSpPr>
          <p:cNvPr id="330" name="AutoShape 23"/>
          <p:cNvSpPr/>
          <p:nvPr/>
        </p:nvSpPr>
        <p:spPr>
          <a:xfrm>
            <a:off x="4381500" y="3467100"/>
            <a:ext cx="0" cy="129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extrusionOk="0">
                <a:moveTo>
                  <a:pt x="0" y="0"/>
                </a:moveTo>
                <a:cubicBezTo>
                  <a:pt x="0" y="7200"/>
                  <a:pt x="0" y="14400"/>
                  <a:pt x="0" y="21600"/>
                </a:cubicBez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31" name="AutoShape 24"/>
          <p:cNvSpPr/>
          <p:nvPr/>
        </p:nvSpPr>
        <p:spPr>
          <a:xfrm>
            <a:off x="2552700" y="4076699"/>
            <a:ext cx="4076700" cy="76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32" name="AutoShape 25"/>
          <p:cNvSpPr/>
          <p:nvPr/>
        </p:nvSpPr>
        <p:spPr>
          <a:xfrm>
            <a:off x="4381500" y="4762500"/>
            <a:ext cx="76200" cy="723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>
            <a:solidFill>
              <a:srgbClr val="4D4D4D"/>
            </a:solidFill>
            <a:miter/>
          </a:ln>
        </p:spPr>
        <p:txBody>
          <a:bodyPr/>
          <a:lstStyle/>
          <a:p>
            <a:endParaRPr/>
          </a:p>
        </p:txBody>
      </p:sp>
      <p:sp>
        <p:nvSpPr>
          <p:cNvPr id="319" name="Rectangle"/>
          <p:cNvSpPr/>
          <p:nvPr/>
        </p:nvSpPr>
        <p:spPr>
          <a:xfrm>
            <a:off x="1524000" y="3886200"/>
            <a:ext cx="2057400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0" name="POSIZIONAMENTO"/>
          <p:cNvSpPr txBox="1"/>
          <p:nvPr/>
        </p:nvSpPr>
        <p:spPr>
          <a:xfrm>
            <a:off x="1650920" y="3910329"/>
            <a:ext cx="180356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POSIZIONAMENTO</a:t>
            </a:r>
          </a:p>
        </p:txBody>
      </p:sp>
      <p:sp>
        <p:nvSpPr>
          <p:cNvPr id="321" name="Rectangle"/>
          <p:cNvSpPr/>
          <p:nvPr/>
        </p:nvSpPr>
        <p:spPr>
          <a:xfrm>
            <a:off x="5410200" y="3962400"/>
            <a:ext cx="2699654" cy="381000"/>
          </a:xfrm>
          <a:prstGeom prst="rect">
            <a:avLst/>
          </a:prstGeom>
          <a:solidFill>
            <a:srgbClr val="EAEAEA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2" name="OTTIMIZZAZIONE RILIEVI"/>
          <p:cNvSpPr txBox="1"/>
          <p:nvPr/>
        </p:nvSpPr>
        <p:spPr>
          <a:xfrm>
            <a:off x="5439055" y="3986529"/>
            <a:ext cx="264194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OTTIMIZZAZIONE RILIEVI</a:t>
            </a:r>
          </a:p>
        </p:txBody>
      </p:sp>
      <p:sp>
        <p:nvSpPr>
          <p:cNvPr id="323" name="Rectangle"/>
          <p:cNvSpPr/>
          <p:nvPr/>
        </p:nvSpPr>
        <p:spPr>
          <a:xfrm>
            <a:off x="3352800" y="4572000"/>
            <a:ext cx="20574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4" name="ACQUISIZIONE DATI"/>
          <p:cNvSpPr txBox="1"/>
          <p:nvPr/>
        </p:nvSpPr>
        <p:spPr>
          <a:xfrm>
            <a:off x="3392060" y="4596129"/>
            <a:ext cx="1978880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ACQUISIZIONE DATI</a:t>
            </a:r>
          </a:p>
        </p:txBody>
      </p:sp>
      <p:sp>
        <p:nvSpPr>
          <p:cNvPr id="325" name="Rectangle"/>
          <p:cNvSpPr/>
          <p:nvPr/>
        </p:nvSpPr>
        <p:spPr>
          <a:xfrm>
            <a:off x="3276600" y="5257800"/>
            <a:ext cx="2362200" cy="457200"/>
          </a:xfrm>
          <a:prstGeom prst="rect">
            <a:avLst/>
          </a:prstGeom>
          <a:solidFill>
            <a:srgbClr val="FFFFFF"/>
          </a:solidFill>
          <a:ln>
            <a:solidFill>
              <a:srgbClr val="4D4D4D"/>
            </a:solidFill>
            <a:miter/>
          </a:ln>
        </p:spPr>
        <p:txBody>
          <a:bodyPr lIns="45719" rIns="45719" anchor="ctr"/>
          <a:lstStyle/>
          <a:p>
            <a:pPr algn="ctr">
              <a:buSzTx/>
              <a:buNone/>
              <a:defRPr sz="1600"/>
            </a:pPr>
            <a:endParaRPr/>
          </a:p>
        </p:txBody>
      </p:sp>
      <p:sp>
        <p:nvSpPr>
          <p:cNvPr id="326" name="MEMORIZZAZIONE  DATI"/>
          <p:cNvSpPr txBox="1"/>
          <p:nvPr/>
        </p:nvSpPr>
        <p:spPr>
          <a:xfrm>
            <a:off x="3268930" y="5320030"/>
            <a:ext cx="2377540" cy="332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600"/>
            </a:lvl1pPr>
          </a:lstStyle>
          <a:p>
            <a:r>
              <a:t>MEMORIZZAZIONE  DATI</a:t>
            </a:r>
          </a:p>
        </p:txBody>
      </p:sp>
      <p:sp>
        <p:nvSpPr>
          <p:cNvPr id="327" name="Line"/>
          <p:cNvSpPr/>
          <p:nvPr/>
        </p:nvSpPr>
        <p:spPr>
          <a:xfrm>
            <a:off x="4398979" y="3126382"/>
            <a:ext cx="1" cy="144958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28" name="Line"/>
          <p:cNvSpPr/>
          <p:nvPr/>
        </p:nvSpPr>
        <p:spPr>
          <a:xfrm>
            <a:off x="600066" y="1887864"/>
            <a:ext cx="8401067" cy="1"/>
          </a:xfrm>
          <a:prstGeom prst="line">
            <a:avLst/>
          </a:prstGeom>
          <a:ln w="38100">
            <a:solidFill>
              <a:srgbClr val="FF2600"/>
            </a:solidFill>
            <a:custDash>
              <a:ds d="200000" sp="200000"/>
            </a:custDash>
            <a:miter lim="400000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29" name="Line"/>
          <p:cNvSpPr/>
          <p:nvPr/>
        </p:nvSpPr>
        <p:spPr>
          <a:xfrm>
            <a:off x="600066" y="3119098"/>
            <a:ext cx="8401067" cy="1"/>
          </a:xfrm>
          <a:prstGeom prst="line">
            <a:avLst/>
          </a:prstGeom>
          <a:ln w="38100">
            <a:solidFill>
              <a:srgbClr val="FF2600"/>
            </a:solidFill>
            <a:custDash>
              <a:ds d="200000" sp="200000"/>
            </a:custDash>
            <a:miter lim="400000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3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336" name="Rectangle 2"/>
          <p:cNvSpPr txBox="1">
            <a:spLocks noGrp="1"/>
          </p:cNvSpPr>
          <p:nvPr>
            <p:ph type="title"/>
          </p:nvPr>
        </p:nvSpPr>
        <p:spPr>
          <a:xfrm>
            <a:off x="381000" y="4572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ANOMALIA GEOFISICA</a:t>
            </a:r>
          </a:p>
        </p:txBody>
      </p:sp>
      <p:pic>
        <p:nvPicPr>
          <p:cNvPr id="33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609600"/>
            <a:ext cx="3789363" cy="57118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4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34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AMBIGUITA’ DI INTERPRETAZIONE</a:t>
            </a:r>
          </a:p>
        </p:txBody>
      </p:sp>
      <p:pic>
        <p:nvPicPr>
          <p:cNvPr id="342" name="Picture 38" descr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400" y="1066800"/>
            <a:ext cx="3546475" cy="5153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4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34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OBIETTIVI IDENTIFICABILI</a:t>
            </a:r>
          </a:p>
        </p:txBody>
      </p:sp>
      <p:pic>
        <p:nvPicPr>
          <p:cNvPr id="347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05000"/>
            <a:ext cx="7924800" cy="33575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5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351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MODALITA’ RAPPRESENTAZIONE RISULTATI</a:t>
            </a:r>
          </a:p>
        </p:txBody>
      </p:sp>
      <p:pic>
        <p:nvPicPr>
          <p:cNvPr id="35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609600"/>
            <a:ext cx="4114800" cy="5576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egnaposto piè di pagina 2"/>
          <p:cNvSpPr txBox="1"/>
          <p:nvPr/>
        </p:nvSpPr>
        <p:spPr>
          <a:xfrm>
            <a:off x="589453" y="6248400"/>
            <a:ext cx="3393094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2018-19- Michele Pipan</a:t>
            </a:r>
          </a:p>
        </p:txBody>
      </p:sp>
      <p:sp>
        <p:nvSpPr>
          <p:cNvPr id="35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356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MODALITA’ RAPPRESENTAZIONE RISULTATI</a:t>
            </a:r>
          </a:p>
        </p:txBody>
      </p:sp>
      <p:pic>
        <p:nvPicPr>
          <p:cNvPr id="35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-3630"/>
            <a:ext cx="8689099" cy="6861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" grpId="1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60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44</a:t>
            </a:fld>
            <a:endParaRPr/>
          </a:p>
        </p:txBody>
      </p:sp>
      <p:sp>
        <p:nvSpPr>
          <p:cNvPr id="361" name="Rectangle 2"/>
          <p:cNvSpPr txBox="1">
            <a:spLocks noGrp="1"/>
          </p:cNvSpPr>
          <p:nvPr>
            <p:ph type="title"/>
          </p:nvPr>
        </p:nvSpPr>
        <p:spPr>
          <a:xfrm>
            <a:off x="228600" y="3810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CAMPIONAMENTO (1)</a:t>
            </a:r>
          </a:p>
        </p:txBody>
      </p:sp>
      <p:pic>
        <p:nvPicPr>
          <p:cNvPr id="362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381000"/>
            <a:ext cx="3786188" cy="5583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65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45</a:t>
            </a:fld>
            <a:endParaRPr/>
          </a:p>
        </p:txBody>
      </p:sp>
      <p:pic>
        <p:nvPicPr>
          <p:cNvPr id="36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0"/>
            <a:ext cx="5589588" cy="6251575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Rectangle 4"/>
          <p:cNvSpPr/>
          <p:nvPr/>
        </p:nvSpPr>
        <p:spPr>
          <a:xfrm>
            <a:off x="6934200" y="4876800"/>
            <a:ext cx="1905000" cy="12954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368" name="Rectangle 2"/>
          <p:cNvSpPr txBox="1">
            <a:spLocks noGrp="1"/>
          </p:cNvSpPr>
          <p:nvPr>
            <p:ph type="title"/>
          </p:nvPr>
        </p:nvSpPr>
        <p:spPr>
          <a:xfrm>
            <a:off x="457200" y="251460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>
              <a:defRPr>
                <a:effectLst/>
              </a:defRPr>
            </a:pPr>
            <a:r>
              <a:t>CAMPIONAMENTO (2)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7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46</a:t>
            </a:fld>
            <a:endParaRPr/>
          </a:p>
        </p:txBody>
      </p:sp>
      <p:sp>
        <p:nvSpPr>
          <p:cNvPr id="37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CAMPIONAMENTO (3)</a:t>
            </a:r>
          </a:p>
        </p:txBody>
      </p:sp>
      <p:pic>
        <p:nvPicPr>
          <p:cNvPr id="373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1103312"/>
            <a:ext cx="5591175" cy="4964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7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47</a:t>
            </a:fld>
            <a:endParaRPr/>
          </a:p>
        </p:txBody>
      </p:sp>
      <p:sp>
        <p:nvSpPr>
          <p:cNvPr id="37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(1)</a:t>
            </a:r>
          </a:p>
        </p:txBody>
      </p:sp>
      <p:pic>
        <p:nvPicPr>
          <p:cNvPr id="378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47812"/>
            <a:ext cx="8534400" cy="3378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81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48</a:t>
            </a:fld>
            <a:endParaRPr/>
          </a:p>
        </p:txBody>
      </p:sp>
      <p:sp>
        <p:nvSpPr>
          <p:cNvPr id="382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(2)</a:t>
            </a:r>
          </a:p>
        </p:txBody>
      </p:sp>
      <p:pic>
        <p:nvPicPr>
          <p:cNvPr id="383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3" y="985837"/>
            <a:ext cx="5705476" cy="4886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egnaposto piè di pagina 2"/>
          <p:cNvSpPr txBox="1"/>
          <p:nvPr/>
        </p:nvSpPr>
        <p:spPr>
          <a:xfrm>
            <a:off x="437202" y="6477000"/>
            <a:ext cx="4611996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300"/>
              </a:spcBef>
              <a:buSzTx/>
              <a:buNone/>
              <a:defRPr sz="1400"/>
            </a:lvl1pPr>
          </a:lstStyle>
          <a:p>
            <a:r>
              <a:t>Corso di Geofisica Applicata – primo livello- Michele Pipan</a:t>
            </a:r>
          </a:p>
        </p:txBody>
      </p:sp>
      <p:sp>
        <p:nvSpPr>
          <p:cNvPr id="386" name="Segnaposto numero diapositiva 5"/>
          <p:cNvSpPr txBox="1">
            <a:spLocks noGrp="1"/>
          </p:cNvSpPr>
          <p:nvPr>
            <p:ph type="sldNum" sz="quarter" idx="2"/>
          </p:nvPr>
        </p:nvSpPr>
        <p:spPr>
          <a:xfrm>
            <a:off x="5340538" y="6248400"/>
            <a:ext cx="298262" cy="30734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49</a:t>
            </a:fld>
            <a:endParaRPr/>
          </a:p>
        </p:txBody>
      </p:sp>
      <p:sp>
        <p:nvSpPr>
          <p:cNvPr id="387" name="Rectangle 2"/>
          <p:cNvSpPr txBox="1">
            <a:spLocks noGrp="1"/>
          </p:cNvSpPr>
          <p:nvPr>
            <p:ph type="title"/>
          </p:nvPr>
        </p:nvSpPr>
        <p:spPr>
          <a:xfrm>
            <a:off x="914400" y="0"/>
            <a:ext cx="7315200" cy="114300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>
              <a:defRPr>
                <a:effectLst/>
              </a:defRPr>
            </a:pPr>
            <a:r>
              <a:t>Segnale e rumore (3)</a:t>
            </a:r>
          </a:p>
        </p:txBody>
      </p:sp>
      <p:pic>
        <p:nvPicPr>
          <p:cNvPr id="388" name="Picture 4" descr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560512"/>
            <a:ext cx="8305800" cy="38433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4D4D4D"/>
      </a:dk1>
      <a:lt1>
        <a:srgbClr val="FFFFFF"/>
      </a:lt1>
      <a:dk2>
        <a:srgbClr val="A7A7A7"/>
      </a:dk2>
      <a:lt2>
        <a:srgbClr val="535353"/>
      </a:lt2>
      <a:accent1>
        <a:srgbClr val="990099"/>
      </a:accent1>
      <a:accent2>
        <a:srgbClr val="FFCC00"/>
      </a:accent2>
      <a:accent3>
        <a:srgbClr val="CAE2FF"/>
      </a:accent3>
      <a:accent4>
        <a:srgbClr val="404040"/>
      </a:accent4>
      <a:accent5>
        <a:srgbClr val="CAAACA"/>
      </a:accent5>
      <a:accent6>
        <a:srgbClr val="E7B900"/>
      </a:accent6>
      <a:hlink>
        <a:srgbClr val="0000FF"/>
      </a:hlink>
      <a:folHlink>
        <a:srgbClr val="FF00FF"/>
      </a:folHlink>
    </a:clrScheme>
    <a:fontScheme name="Default Design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C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90099"/>
      </a:accent1>
      <a:accent2>
        <a:srgbClr val="FFCC00"/>
      </a:accent2>
      <a:accent3>
        <a:srgbClr val="CAE2FF"/>
      </a:accent3>
      <a:accent4>
        <a:srgbClr val="404040"/>
      </a:accent4>
      <a:accent5>
        <a:srgbClr val="CAAACA"/>
      </a:accent5>
      <a:accent6>
        <a:srgbClr val="E7B900"/>
      </a:accent6>
      <a:hlink>
        <a:srgbClr val="0000FF"/>
      </a:hlink>
      <a:folHlink>
        <a:srgbClr val="FF00FF"/>
      </a:folHlink>
    </a:clrScheme>
    <a:fontScheme name="Default Design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9CC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700"/>
          </a:spcBef>
          <a:spcAft>
            <a:spcPts val="0"/>
          </a:spcAft>
          <a:buClrTx/>
          <a:buSzPct val="100000"/>
          <a:buFontTx/>
          <a:buChar char="•"/>
          <a:tabLst/>
          <a:defRPr kumimoji="0" sz="3000" b="0" i="0" u="none" strike="noStrike" cap="none" spc="0" normalizeH="0" baseline="0">
            <a:ln>
              <a:noFill/>
            </a:ln>
            <a:solidFill>
              <a:srgbClr val="4D4D4D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webextension1.xml><?xml version="1.0" encoding="utf-8"?>
<we:webextension xmlns:we="http://schemas.microsoft.com/office/webextensions/webextension/2010/11" id="{82CC3C93-8C0F-40F7-B8CB-C7BFEC770224}">
  <we:reference id="WA104381682" version="1.0.0.4" store="it-IT" storeType="omex"/>
  <we:alternateReferences>
    <we:reference id="WA104381682" version="1.0.0.4" store="omex" storeType="omex"/>
  </we:alternateReferences>
  <we:properties>
    <we:property name="addinSlideId" value="302"/>
    <we:property name="selectedSlug" value="&quot;IUSOXZ&quot;"/>
    <we:property name="selectedQuestionId" value="&quot;63395f886221dc99701f1dd2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826970A4-FFE9-4887-A57F-09AE75B283E1}">
  <we:reference id="WA104381682" version="1.0.0.4" store="it-IT" storeType="omex"/>
  <we:alternateReferences>
    <we:reference id="WA104381682" version="1.0.0.4" store="omex" storeType="omex"/>
  </we:alternateReferences>
  <we:properties>
    <we:property name="addinSlideId" value="302"/>
    <we:property name="selectedSlug" value="&quot;IUSOXZ&quot;"/>
    <we:property name="selectedQuestionId" value="&quot;63395fe67c7659de117f197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Presentazione su schermo (4:3)</PresentationFormat>
  <Slides>49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0" baseType="lpstr">
      <vt:lpstr>Default Design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Corso di Geofisica</vt:lpstr>
      <vt:lpstr>Presentazione standard di PowerPoint</vt:lpstr>
      <vt:lpstr>Presentazione standard di PowerPoint</vt:lpstr>
      <vt:lpstr>Presentazione standard di PowerPoint</vt:lpstr>
      <vt:lpstr>Corso di Geofisica</vt:lpstr>
      <vt:lpstr>DEFINIZIONI</vt:lpstr>
      <vt:lpstr>BREVE STORIA</vt:lpstr>
      <vt:lpstr>Proprieta’ fisiche e metodi</vt:lpstr>
      <vt:lpstr>Proprieta’ fisiche e metodi</vt:lpstr>
      <vt:lpstr>Proprieta’ fisiche e metodi</vt:lpstr>
      <vt:lpstr>Obiettivi e tecniche (1)</vt:lpstr>
      <vt:lpstr>Obiettivi e tecniche (2)</vt:lpstr>
      <vt:lpstr>Tre equazioni fondamentali in Geofisica</vt:lpstr>
      <vt:lpstr>Ripresa alcuni concetti fondamentali</vt:lpstr>
      <vt:lpstr>Operatore nabla </vt:lpstr>
      <vt:lpstr>Laplaciano</vt:lpstr>
      <vt:lpstr>Tre equazioni fondamentali in Geofisica</vt:lpstr>
      <vt:lpstr>Esempio gradiente</vt:lpstr>
      <vt:lpstr>Esempio gradiente</vt:lpstr>
      <vt:lpstr>Esempio gradiente</vt:lpstr>
      <vt:lpstr>Esempio divergenza</vt:lpstr>
      <vt:lpstr>Esempio divergenza</vt:lpstr>
      <vt:lpstr>Esempio divergenza</vt:lpstr>
      <vt:lpstr>Esempio rotore</vt:lpstr>
      <vt:lpstr>Esempio rotore</vt:lpstr>
      <vt:lpstr>Esempio  rotore</vt:lpstr>
      <vt:lpstr>UNITA’ DI MISURA</vt:lpstr>
      <vt:lpstr>UNITA’ DI MISURA</vt:lpstr>
      <vt:lpstr>UNITA’ DI MISURA</vt:lpstr>
      <vt:lpstr>UNITA’ DI MISURA</vt:lpstr>
      <vt:lpstr>PROGETTAZIONE RILIEVI</vt:lpstr>
      <vt:lpstr>ANOMALIA GEOFISICA</vt:lpstr>
      <vt:lpstr>AMBIGUITA’ DI INTERPRETAZIONE</vt:lpstr>
      <vt:lpstr>OBIETTIVI IDENTIFICABILI</vt:lpstr>
      <vt:lpstr>MODALITA’ RAPPRESENTAZIONE RISULTATI</vt:lpstr>
      <vt:lpstr>MODALITA’ RAPPRESENTAZIONE RISULTATI</vt:lpstr>
      <vt:lpstr>CAMPIONAMENTO (1)</vt:lpstr>
      <vt:lpstr>CAMPIONAMENTO (2)</vt:lpstr>
      <vt:lpstr>CAMPIONAMENTO (3)</vt:lpstr>
      <vt:lpstr>Segnale e rumore (1)</vt:lpstr>
      <vt:lpstr>Segnale e rumore (2)</vt:lpstr>
      <vt:lpstr>Segnale e rumore (3)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Geofisica</dc:title>
  <cp:revision>66</cp:revision>
  <dcterms:modified xsi:type="dcterms:W3CDTF">2023-10-02T06:51:43Z</dcterms:modified>
</cp:coreProperties>
</file>