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4" r:id="rId6"/>
    <p:sldId id="260" r:id="rId7"/>
    <p:sldId id="262" r:id="rId8"/>
    <p:sldId id="261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4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5" r:id="rId26"/>
    <p:sldId id="466" r:id="rId27"/>
    <p:sldId id="280" r:id="rId28"/>
    <p:sldId id="281" r:id="rId29"/>
    <p:sldId id="467" r:id="rId30"/>
    <p:sldId id="468" r:id="rId31"/>
    <p:sldId id="323" r:id="rId32"/>
    <p:sldId id="325" r:id="rId33"/>
    <p:sldId id="327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88430" autoAdjust="0"/>
  </p:normalViewPr>
  <p:slideViewPr>
    <p:cSldViewPr snapToGrid="0">
      <p:cViewPr varScale="1">
        <p:scale>
          <a:sx n="111" d="100"/>
          <a:sy n="111" d="100"/>
        </p:scale>
        <p:origin x="5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BBO PIERANGELO" userId="16e9d2d9-df57-4a06-a537-9892638f7b8a" providerId="ADAL" clId="{2F1B9814-87AB-425A-8D23-F5368C434E91}"/>
    <pc:docChg chg="modSld sldOrd">
      <pc:chgData name="GOBBO PIERANGELO" userId="16e9d2d9-df57-4a06-a537-9892638f7b8a" providerId="ADAL" clId="{2F1B9814-87AB-425A-8D23-F5368C434E91}" dt="2023-11-23T13:38:53.800" v="0"/>
      <pc:docMkLst>
        <pc:docMk/>
      </pc:docMkLst>
      <pc:sldChg chg="ord">
        <pc:chgData name="GOBBO PIERANGELO" userId="16e9d2d9-df57-4a06-a537-9892638f7b8a" providerId="ADAL" clId="{2F1B9814-87AB-425A-8D23-F5368C434E91}" dt="2023-11-23T13:38:53.800" v="0"/>
        <pc:sldMkLst>
          <pc:docMk/>
          <pc:sldMk cId="3594917234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94542-1FFE-47D7-B0A9-F845FA8C2D8B}" type="datetimeFigureOut">
              <a:rPr lang="en-US" smtClean="0"/>
              <a:t>8/14/24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78443-99BF-41C0-BBE7-30951B2C4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22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lezione 40 ore (20 lezioni)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78443-99BF-41C0-BBE7-30951B2C4F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7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lezione 42h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78443-99BF-41C0-BBE7-30951B2C4F8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144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lezione 17.  </a:t>
            </a:r>
            <a:r>
              <a:rPr lang="it-IT"/>
              <a:t>40 ore 2022.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78443-99BF-41C0-BBE7-30951B2C4F8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62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>
            <a:extLst>
              <a:ext uri="{FF2B5EF4-FFF2-40B4-BE49-F238E27FC236}">
                <a16:creationId xmlns:a16="http://schemas.microsoft.com/office/drawing/2014/main" id="{CF83F528-FFD8-3F3F-E8A3-46D9C3A15F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D85AA24-EF98-CE4F-A765-B7AB1DBDCB55}" type="slidenum">
              <a:rPr lang="it-IT" altLang="it-IT" smtClean="0"/>
              <a:pPr>
                <a:spcBef>
                  <a:spcPct val="0"/>
                </a:spcBef>
              </a:pPr>
              <a:t>26</a:t>
            </a:fld>
            <a:endParaRPr lang="it-IT" altLang="it-IT"/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B949B2FC-A474-F4E0-EB0C-8975EE084FD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CBF86FCA-C73D-11E3-F877-4F7F50B410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272DF2CF-E568-9A05-9639-B18E4F8882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0BF148F-A46B-7C40-8B66-683AFB663926}" type="slidenum">
              <a:rPr lang="it-IT" altLang="it-IT" sz="1200"/>
              <a:pPr/>
              <a:t>29</a:t>
            </a:fld>
            <a:endParaRPr lang="it-IT" altLang="it-IT" sz="1200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81CD65CA-DD3F-3A14-FD94-88461E576A7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1CD88459-E100-3287-F61A-CE0E365B68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1B09A1CA-C7E6-C59B-245A-1A06E8AD3C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3B9AE5F-A4BD-5748-A13E-A85B9AC1156D}" type="slidenum">
              <a:rPr lang="it-IT" altLang="it-IT" sz="1200"/>
              <a:pPr/>
              <a:t>30</a:t>
            </a:fld>
            <a:endParaRPr lang="it-IT" altLang="it-IT" sz="120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DDE20399-6EE5-FFB6-7728-A8C64A3A265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8CB85643-869C-41C2-8865-6FA55EECA1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B784C1D1-8781-0814-5C3A-53132BE429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8F218CF-6989-3044-BDF6-3A784F93CB06}" type="slidenum">
              <a:rPr lang="it-IT" altLang="it-IT" sz="1200">
                <a:solidFill>
                  <a:srgbClr val="000000"/>
                </a:solidFill>
              </a:rPr>
              <a:pPr/>
              <a:t>32</a:t>
            </a:fld>
            <a:endParaRPr lang="it-IT" altLang="it-IT" sz="1200">
              <a:solidFill>
                <a:srgbClr val="000000"/>
              </a:solidFill>
            </a:endParaRPr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3AA14E93-6579-91CD-12B3-FE33D6FD0BD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1BB42201-86C4-E1FC-2EC3-62A654B196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0279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24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1315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400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5303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9770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37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12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9332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653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11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6CFA0-D519-4676-8003-D28718ED0BA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4891E-6FAD-443F-8DD1-10457A1B36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91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Aldeidi e chetoni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7236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ab1301"/>
          <p:cNvPicPr>
            <a:picLocks noGrp="1" noChangeAspect="1" noChangeArrowheads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42"/>
          <a:stretch/>
        </p:blipFill>
        <p:spPr>
          <a:xfrm>
            <a:off x="225188" y="0"/>
            <a:ext cx="11415430" cy="62329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796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Addizione Nucleofila al Carbonile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986" y="1585038"/>
            <a:ext cx="7550162" cy="514539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859749-286F-4D38-BD67-E89530C0CE8D}"/>
              </a:ext>
            </a:extLst>
          </p:cNvPr>
          <p:cNvSpPr txBox="1"/>
          <p:nvPr/>
        </p:nvSpPr>
        <p:spPr>
          <a:xfrm>
            <a:off x="2663786" y="241792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_</a:t>
            </a:r>
            <a:endParaRPr lang="en-US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1297868-B4EB-4A8F-9881-DBBAC493A59E}"/>
              </a:ext>
            </a:extLst>
          </p:cNvPr>
          <p:cNvSpPr txBox="1"/>
          <p:nvPr/>
        </p:nvSpPr>
        <p:spPr>
          <a:xfrm>
            <a:off x="5124450" y="429577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_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0010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Addizione di acqua- idratazione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b="7729"/>
          <a:stretch/>
        </p:blipFill>
        <p:spPr>
          <a:xfrm>
            <a:off x="3348136" y="1690688"/>
            <a:ext cx="4135979" cy="138610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330" y="3596878"/>
            <a:ext cx="9273102" cy="229895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8147713" y="2274451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err="1"/>
              <a:t>gem</a:t>
            </a:r>
            <a:r>
              <a:rPr lang="it-IT" dirty="0"/>
              <a:t>-diolo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306472" y="5895833"/>
            <a:ext cx="6845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Equilibrio spostato verso il prodotto solo per la formaldeide (formalina)</a:t>
            </a:r>
          </a:p>
        </p:txBody>
      </p:sp>
    </p:spTree>
    <p:extLst>
      <p:ext uri="{BB962C8B-B14F-4D97-AF65-F5344CB8AC3E}">
        <p14:creationId xmlns:p14="http://schemas.microsoft.com/office/powerpoint/2010/main" val="532709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Addizione di alcoli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83467"/>
            <a:ext cx="9536725" cy="342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94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Addizione di alcoli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09" y="1856966"/>
            <a:ext cx="10375637" cy="432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39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Addizione di Alcoli: Meccanismo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37" y="1905252"/>
            <a:ext cx="10519885" cy="287146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8584442" y="5090615"/>
            <a:ext cx="1858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/>
              <a:t>Emiacetale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9268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Addizione di Alcoli: Meccanismo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06" y="2359997"/>
            <a:ext cx="11975057" cy="2785209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 flipH="1">
            <a:off x="5818721" y="4891185"/>
            <a:ext cx="1755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Carbocatione</a:t>
            </a:r>
            <a:r>
              <a:rPr lang="it-IT" dirty="0"/>
              <a:t> stabilizzato per risonanza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680883" y="4891185"/>
            <a:ext cx="1212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emiacetale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0677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Acetali </a:t>
            </a:r>
          </a:p>
        </p:txBody>
      </p:sp>
      <p:pic>
        <p:nvPicPr>
          <p:cNvPr id="4" name="Picture 4" descr="p377"/>
          <p:cNvPicPr>
            <a:picLocks noGrp="1" noChangeAspect="1" noChangeArrowheads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60"/>
          <a:stretch/>
        </p:blipFill>
        <p:spPr>
          <a:xfrm>
            <a:off x="333233" y="1690688"/>
            <a:ext cx="10765440" cy="40277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5186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Emiacetali</a:t>
            </a:r>
            <a:r>
              <a:rPr lang="it-IT" dirty="0"/>
              <a:t> Ciclici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94" y="1852055"/>
            <a:ext cx="10263443" cy="351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182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Emiacetali</a:t>
            </a:r>
            <a:r>
              <a:rPr lang="it-IT" dirty="0"/>
              <a:t> Ciclici 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51" y="1979873"/>
            <a:ext cx="11008203" cy="407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227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Introduzione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it-IT" dirty="0"/>
              <a:t> Contengono il gruppo carbonilico come gruppo funzionale </a:t>
            </a:r>
          </a:p>
          <a:p>
            <a:r>
              <a:rPr lang="it-IT" dirty="0"/>
              <a:t>Aldeidi:  hanno un idrogeno legato al gruppo carbonilico</a:t>
            </a:r>
          </a:p>
          <a:p>
            <a:r>
              <a:rPr lang="it-IT" dirty="0"/>
              <a:t>Chetoni: hanno due gruppi alchilici legati al carbonile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013" y="3757174"/>
            <a:ext cx="7325494" cy="241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39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Addizione di Ammine Primarie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236" y="1534221"/>
            <a:ext cx="8772542" cy="498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456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Addizione di Ammine: Meccanismo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37" y="1581505"/>
            <a:ext cx="8801125" cy="511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77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Esercizi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2" y="1781781"/>
            <a:ext cx="2645788" cy="170515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597" y="3578030"/>
            <a:ext cx="3637959" cy="284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102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Riduzione di aldeidi e chetoni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71" y="2151736"/>
            <a:ext cx="9295416" cy="424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41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Riduzione di aldeidi e chetoni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498" y="1907469"/>
            <a:ext cx="10276995" cy="463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1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09625" y="207963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Riduzione di aldeidi e chetoni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DF5138-B967-D12B-394A-C854A0EC8BE9}"/>
              </a:ext>
            </a:extLst>
          </p:cNvPr>
          <p:cNvSpPr txBox="1"/>
          <p:nvPr/>
        </p:nvSpPr>
        <p:spPr>
          <a:xfrm>
            <a:off x="720667" y="1376762"/>
            <a:ext cx="9378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b) Riduzione con sodio boro idruro (NaBH</a:t>
            </a:r>
            <a:r>
              <a:rPr lang="it-IT" sz="2400" baseline="-25000" dirty="0"/>
              <a:t>4</a:t>
            </a:r>
            <a:r>
              <a:rPr lang="it-IT" sz="2400" dirty="0"/>
              <a:t>) e litio alluminio idruro (LiAlH</a:t>
            </a:r>
            <a:r>
              <a:rPr lang="it-IT" sz="2400" baseline="-25000" dirty="0"/>
              <a:t>4</a:t>
            </a:r>
            <a:r>
              <a:rPr lang="it-IT" sz="2400" dirty="0"/>
              <a:t>), entrambi donatori di protoni (H</a:t>
            </a:r>
            <a:r>
              <a:rPr lang="it-IT" sz="2400" baseline="30000" dirty="0"/>
              <a:t>+</a:t>
            </a:r>
            <a:r>
              <a:rPr lang="it-IT" sz="2400" dirty="0"/>
              <a:t>). </a:t>
            </a:r>
          </a:p>
        </p:txBody>
      </p:sp>
      <p:pic>
        <p:nvPicPr>
          <p:cNvPr id="11" name="Immagine 1">
            <a:extLst>
              <a:ext uri="{FF2B5EF4-FFF2-40B4-BE49-F238E27FC236}">
                <a16:creationId xmlns:a16="http://schemas.microsoft.com/office/drawing/2014/main" id="{29F44B83-808A-D47B-4CEC-DDD249774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5" t="33281" r="51285" b="6029"/>
          <a:stretch>
            <a:fillRect/>
          </a:stretch>
        </p:blipFill>
        <p:spPr bwMode="auto">
          <a:xfrm>
            <a:off x="140205" y="2435161"/>
            <a:ext cx="6109916" cy="411724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magine 3">
            <a:extLst>
              <a:ext uri="{FF2B5EF4-FFF2-40B4-BE49-F238E27FC236}">
                <a16:creationId xmlns:a16="http://schemas.microsoft.com/office/drawing/2014/main" id="{03C85810-F66D-3E77-B5D4-15E6E7CE0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1" t="40147" r="24522" b="7896"/>
          <a:stretch>
            <a:fillRect/>
          </a:stretch>
        </p:blipFill>
        <p:spPr bwMode="auto">
          <a:xfrm>
            <a:off x="6924515" y="3429000"/>
            <a:ext cx="4400710" cy="198424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936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C8F45DDD-1876-54CA-C100-AA29BB472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65011" y="643115"/>
            <a:ext cx="8688195" cy="1144163"/>
          </a:xfrm>
        </p:spPr>
        <p:txBody>
          <a:bodyPr>
            <a:normAutofit fontScale="90000"/>
          </a:bodyPr>
          <a:lstStyle/>
          <a:p>
            <a:pPr algn="l"/>
            <a:r>
              <a:rPr lang="it-IT" altLang="it-IT" sz="2930" b="1" dirty="0">
                <a:solidFill>
                  <a:srgbClr val="FF0000"/>
                </a:solidFill>
                <a:latin typeface="Arial" panose="020B0604020202020204" pitchFamily="34" charset="0"/>
              </a:rPr>
              <a:t>NaBH</a:t>
            </a:r>
            <a:r>
              <a:rPr lang="it-IT" altLang="it-IT" sz="2930" b="1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4  </a:t>
            </a:r>
            <a:r>
              <a:rPr lang="it-IT" altLang="it-IT" sz="293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930" dirty="0">
                <a:solidFill>
                  <a:srgbClr val="FF0000"/>
                </a:solidFill>
                <a:latin typeface="Arial" panose="020B0604020202020204" pitchFamily="34" charset="0"/>
              </a:rPr>
              <a:t>è selettivo per gruppi carbonilici</a:t>
            </a:r>
            <a:br>
              <a:rPr lang="it-IT" altLang="it-IT" sz="293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br>
              <a:rPr lang="it-IT" altLang="it-IT" sz="293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it-IT" altLang="it-IT" sz="2930" b="1" dirty="0">
                <a:solidFill>
                  <a:srgbClr val="FF0000"/>
                </a:solidFill>
                <a:latin typeface="Arial" panose="020B0604020202020204" pitchFamily="34" charset="0"/>
              </a:rPr>
              <a:t>LiAlH</a:t>
            </a:r>
            <a:r>
              <a:rPr lang="it-IT" altLang="it-IT" sz="2930" b="1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  <a:r>
              <a:rPr lang="it-IT" altLang="it-IT" sz="293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930" dirty="0">
                <a:solidFill>
                  <a:srgbClr val="FF0000"/>
                </a:solidFill>
                <a:latin typeface="Arial" panose="020B0604020202020204" pitchFamily="34" charset="0"/>
              </a:rPr>
              <a:t>riduce anche acidi carbossilici ed esteri</a:t>
            </a:r>
            <a:br>
              <a:rPr lang="it-IT" altLang="it-IT" sz="293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endParaRPr lang="it-IT" altLang="it-IT" sz="293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55298" name="Picture 5" descr="Cap-17_0014a">
            <a:extLst>
              <a:ext uri="{FF2B5EF4-FFF2-40B4-BE49-F238E27FC236}">
                <a16:creationId xmlns:a16="http://schemas.microsoft.com/office/drawing/2014/main" id="{87E9E3EE-E0B4-946B-7445-12360B6F9406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16"/>
          <a:stretch>
            <a:fillRect/>
          </a:stretch>
        </p:blipFill>
        <p:spPr>
          <a:xfrm>
            <a:off x="1951950" y="2417662"/>
            <a:ext cx="6569633" cy="2744130"/>
          </a:xfrm>
          <a:noFill/>
        </p:spPr>
      </p:pic>
      <p:sp>
        <p:nvSpPr>
          <p:cNvPr id="55300" name="CasellaDiTesto 1">
            <a:extLst>
              <a:ext uri="{FF2B5EF4-FFF2-40B4-BE49-F238E27FC236}">
                <a16:creationId xmlns:a16="http://schemas.microsoft.com/office/drawing/2014/main" id="{93948B5B-5BD5-DAED-934D-7FBD436636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1693" y="4386721"/>
            <a:ext cx="4552849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2800" dirty="0">
                <a:solidFill>
                  <a:srgbClr val="FF0000"/>
                </a:solidFill>
              </a:rPr>
              <a:t>Non riducono i legami C=C!!!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Ossidazione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950" y="1690688"/>
            <a:ext cx="8388099" cy="453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464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0" y="376238"/>
            <a:ext cx="7122101" cy="626745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28625" y="2428875"/>
            <a:ext cx="41481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u="sng" dirty="0"/>
              <a:t>Tautomeri</a:t>
            </a:r>
            <a:r>
              <a:rPr lang="it-IT" sz="2800" b="1" dirty="0"/>
              <a:t>: </a:t>
            </a:r>
            <a:r>
              <a:rPr lang="it-IT" sz="2800" dirty="0"/>
              <a:t>isomeri che differiscono per la posizione di un doppio legame e di un idrogeno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2B7A49-813D-9698-5797-D7E9749D6444}"/>
              </a:ext>
            </a:extLst>
          </p:cNvPr>
          <p:cNvSpPr txBox="1"/>
          <p:nvPr/>
        </p:nvSpPr>
        <p:spPr>
          <a:xfrm>
            <a:off x="428625" y="4608576"/>
            <a:ext cx="4333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Avviene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sia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nelle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aldeidi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nei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chetoni</a:t>
            </a:r>
            <a:r>
              <a:rPr lang="en-US" sz="2400" dirty="0">
                <a:solidFill>
                  <a:srgbClr val="FF0000"/>
                </a:solidFill>
              </a:rPr>
              <a:t> con lo </a:t>
            </a:r>
            <a:r>
              <a:rPr lang="en-US" sz="2400" dirty="0" err="1">
                <a:solidFill>
                  <a:srgbClr val="FF0000"/>
                </a:solidFill>
              </a:rPr>
              <a:t>stesso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meccanismo</a:t>
            </a:r>
            <a:r>
              <a:rPr lang="en-US" sz="2400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22250"/>
            <a:ext cx="6864096" cy="1325563"/>
          </a:xfrm>
        </p:spPr>
        <p:txBody>
          <a:bodyPr/>
          <a:lstStyle/>
          <a:p>
            <a:pPr algn="ctr"/>
            <a:r>
              <a:rPr lang="it-IT" dirty="0"/>
              <a:t>Tautomeria Cheto-Enolica </a:t>
            </a:r>
          </a:p>
        </p:txBody>
      </p:sp>
    </p:spTree>
    <p:extLst>
      <p:ext uri="{BB962C8B-B14F-4D97-AF65-F5344CB8AC3E}">
        <p14:creationId xmlns:p14="http://schemas.microsoft.com/office/powerpoint/2010/main" val="3416103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AC70D9F8-F921-E290-EF46-1D55B82EB3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t-IT" altLang="it-IT" sz="1172">
                <a:solidFill>
                  <a:schemeClr val="bg1"/>
                </a:solidFill>
                <a:latin typeface="Arial" panose="020B0604020202020204" pitchFamily="34" charset="0"/>
              </a:rPr>
              <a:t>Figura 22.1 MECCANISMO: </a:t>
            </a:r>
            <a:br>
              <a:rPr lang="it-IT" altLang="it-IT" sz="1172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it-IT" altLang="it-IT" sz="1172">
                <a:solidFill>
                  <a:schemeClr val="bg1"/>
                </a:solidFill>
                <a:latin typeface="Arial" panose="020B0604020202020204" pitchFamily="34" charset="0"/>
              </a:rPr>
              <a:t>Formazione di un enolo acido-catalizzata. La perdita di H1 dall’intermedio protonato può avvenire dall’atomo di ossigeno così da rigenerare il tautomero chetonico, oppure dall’atomo di carbonio in a per dare l’enolo. </a:t>
            </a:r>
          </a:p>
        </p:txBody>
      </p:sp>
      <p:pic>
        <p:nvPicPr>
          <p:cNvPr id="26626" name="Picture 5" descr="Cap-22_0003">
            <a:extLst>
              <a:ext uri="{FF2B5EF4-FFF2-40B4-BE49-F238E27FC236}">
                <a16:creationId xmlns:a16="http://schemas.microsoft.com/office/drawing/2014/main" id="{36DBF154-BA89-1552-1F83-266ACE2B557B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60"/>
          <a:stretch>
            <a:fillRect/>
          </a:stretch>
        </p:blipFill>
        <p:spPr>
          <a:xfrm>
            <a:off x="1554232" y="1002305"/>
            <a:ext cx="9050979" cy="4967341"/>
          </a:xfrm>
          <a:noFill/>
        </p:spPr>
      </p:pic>
      <p:sp>
        <p:nvSpPr>
          <p:cNvPr id="26627" name="TextBox 6">
            <a:extLst>
              <a:ext uri="{FF2B5EF4-FFF2-40B4-BE49-F238E27FC236}">
                <a16:creationId xmlns:a16="http://schemas.microsoft.com/office/drawing/2014/main" id="{1D3A8B43-3EFD-49F5-195D-70C5C3768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2671" y="0"/>
            <a:ext cx="7226658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3200" b="1" dirty="0"/>
              <a:t>Formazione di enoli catalizzata da acidi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Altri gruppi funzionali che contengono il gruppo carbonilico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b="43307"/>
          <a:stretch/>
        </p:blipFill>
        <p:spPr>
          <a:xfrm>
            <a:off x="1032457" y="2078247"/>
            <a:ext cx="10458451" cy="189381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032457" y="4201791"/>
            <a:ext cx="25653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Acidi carbossilici</a:t>
            </a:r>
          </a:p>
        </p:txBody>
      </p:sp>
      <p:sp>
        <p:nvSpPr>
          <p:cNvPr id="6" name="Rettangolo 5"/>
          <p:cNvSpPr/>
          <p:nvPr/>
        </p:nvSpPr>
        <p:spPr>
          <a:xfrm>
            <a:off x="4136667" y="4201791"/>
            <a:ext cx="167411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Alogenuri </a:t>
            </a:r>
          </a:p>
          <a:p>
            <a:r>
              <a:rPr lang="it-IT" sz="2800" dirty="0"/>
              <a:t>acilici</a:t>
            </a:r>
          </a:p>
        </p:txBody>
      </p:sp>
      <p:sp>
        <p:nvSpPr>
          <p:cNvPr id="7" name="Rettangolo 6"/>
          <p:cNvSpPr/>
          <p:nvPr/>
        </p:nvSpPr>
        <p:spPr>
          <a:xfrm>
            <a:off x="6821533" y="4359620"/>
            <a:ext cx="10792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Esteri </a:t>
            </a:r>
          </a:p>
        </p:txBody>
      </p:sp>
      <p:sp>
        <p:nvSpPr>
          <p:cNvPr id="8" name="Rettangolo 7"/>
          <p:cNvSpPr/>
          <p:nvPr/>
        </p:nvSpPr>
        <p:spPr>
          <a:xfrm>
            <a:off x="9073413" y="4329369"/>
            <a:ext cx="14013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Ammidi </a:t>
            </a:r>
          </a:p>
        </p:txBody>
      </p:sp>
    </p:spTree>
    <p:extLst>
      <p:ext uri="{BB962C8B-B14F-4D97-AF65-F5344CB8AC3E}">
        <p14:creationId xmlns:p14="http://schemas.microsoft.com/office/powerpoint/2010/main" val="18150189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858939F7-0240-3234-AE4B-01DCD98B80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t-IT" altLang="it-IT" sz="1172">
                <a:solidFill>
                  <a:schemeClr val="bg1"/>
                </a:solidFill>
                <a:latin typeface="Arial" panose="020B0604020202020204" pitchFamily="34" charset="0"/>
              </a:rPr>
              <a:t>Figura 22.2 MECCANISMO: Formazione di un enolo base-catalizzata. Lo ione enolato intermedio, ibrido di risonanza di due forme, può essere protonato sia al carbonio, così da rigenerare il tautomero chetonico, sia all’ossigeno, dando il tautomero enolico.</a:t>
            </a:r>
          </a:p>
        </p:txBody>
      </p:sp>
      <p:pic>
        <p:nvPicPr>
          <p:cNvPr id="28674" name="Picture 5" descr="Cap-22_0004">
            <a:extLst>
              <a:ext uri="{FF2B5EF4-FFF2-40B4-BE49-F238E27FC236}">
                <a16:creationId xmlns:a16="http://schemas.microsoft.com/office/drawing/2014/main" id="{6DCA4826-5E49-FBB2-14A0-5D1E269F0E18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2132" y="1109281"/>
            <a:ext cx="8230066" cy="4765019"/>
          </a:xfrm>
          <a:noFill/>
        </p:spPr>
      </p:pic>
      <p:sp>
        <p:nvSpPr>
          <p:cNvPr id="28675" name="TextBox 6">
            <a:extLst>
              <a:ext uri="{FF2B5EF4-FFF2-40B4-BE49-F238E27FC236}">
                <a16:creationId xmlns:a16="http://schemas.microsoft.com/office/drawing/2014/main" id="{73E8F743-EA0D-13A9-E5FD-1663B4264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2095" y="0"/>
            <a:ext cx="6987811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3200" b="1" dirty="0"/>
              <a:t>Formazione di enoli catalizzata da basi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olo 1">
            <a:extLst>
              <a:ext uri="{FF2B5EF4-FFF2-40B4-BE49-F238E27FC236}">
                <a16:creationId xmlns:a16="http://schemas.microsoft.com/office/drawing/2014/main" id="{9EFA4210-05CA-3265-E292-A82849CEEA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br>
              <a:rPr lang="it-IT" altLang="it-IT" b="1" dirty="0"/>
            </a:br>
            <a:r>
              <a:rPr lang="it-IT" altLang="it-IT" b="1" dirty="0"/>
              <a:t>Condensazione aldolica</a:t>
            </a:r>
            <a:br>
              <a:rPr lang="it-IT" altLang="it-IT" b="1" dirty="0"/>
            </a:br>
            <a:endParaRPr lang="it-IT" altLang="it-IT" b="1" dirty="0"/>
          </a:p>
        </p:txBody>
      </p:sp>
      <p:pic>
        <p:nvPicPr>
          <p:cNvPr id="36867" name="Picture 5" descr="Cap-22_0004a">
            <a:extLst>
              <a:ext uri="{FF2B5EF4-FFF2-40B4-BE49-F238E27FC236}">
                <a16:creationId xmlns:a16="http://schemas.microsoft.com/office/drawing/2014/main" id="{C7AA1381-768E-3DE4-1E1C-878829E6A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725" y="2741612"/>
            <a:ext cx="6223129" cy="80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DBA04B0B-1697-913F-6A2E-BCA9B001D0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19326" y="686033"/>
            <a:ext cx="7776586" cy="1144163"/>
          </a:xfrm>
        </p:spPr>
        <p:txBody>
          <a:bodyPr/>
          <a:lstStyle/>
          <a:p>
            <a:pPr algn="l"/>
            <a:r>
              <a:rPr lang="it-IT" altLang="it-IT" sz="1172">
                <a:solidFill>
                  <a:schemeClr val="bg1"/>
                </a:solidFill>
                <a:latin typeface="Arial" panose="020B0604020202020204" pitchFamily="34" charset="0"/>
              </a:rPr>
              <a:t>Figura 22.6 I due modi di reagire di un enolato con un </a:t>
            </a:r>
            <a:br>
              <a:rPr lang="it-IT" altLang="it-IT" sz="1172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it-IT" altLang="it-IT" sz="1172">
                <a:solidFill>
                  <a:schemeClr val="bg1"/>
                </a:solidFill>
                <a:latin typeface="Arial" panose="020B0604020202020204" pitchFamily="34" charset="0"/>
              </a:rPr>
              <a:t>elettrofilo, E1. La reazione al </a:t>
            </a:r>
            <a:br>
              <a:rPr lang="it-IT" altLang="it-IT" sz="1172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it-IT" altLang="it-IT" sz="1172">
                <a:solidFill>
                  <a:schemeClr val="bg1"/>
                </a:solidFill>
                <a:latin typeface="Arial" panose="020B0604020202020204" pitchFamily="34" charset="0"/>
              </a:rPr>
              <a:t>carbonio, che forma un composto carbonilico a-sostituito, </a:t>
            </a:r>
            <a:br>
              <a:rPr lang="it-IT" altLang="it-IT" sz="1172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it-IT" altLang="it-IT" sz="1172">
                <a:solidFill>
                  <a:schemeClr val="bg1"/>
                </a:solidFill>
                <a:latin typeface="Arial" panose="020B0604020202020204" pitchFamily="34" charset="0"/>
              </a:rPr>
              <a:t>è più comune.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62EC243-49EA-0ADC-E0E3-2928C494DA91}"/>
              </a:ext>
            </a:extLst>
          </p:cNvPr>
          <p:cNvSpPr txBox="1">
            <a:spLocks/>
          </p:cNvSpPr>
          <p:nvPr/>
        </p:nvSpPr>
        <p:spPr bwMode="auto">
          <a:xfrm>
            <a:off x="964397" y="4210380"/>
            <a:ext cx="5472979" cy="1267415"/>
          </a:xfrm>
          <a:prstGeom prst="rect">
            <a:avLst/>
          </a:prstGeom>
          <a:noFill/>
          <a:ln>
            <a:noFill/>
          </a:ln>
        </p:spPr>
        <p:txBody>
          <a:bodyPr lIns="91461" tIns="45731" rIns="91461" bIns="45731" anchor="ctr"/>
          <a:lstStyle>
            <a:lvl1pPr algn="ctr" defTabSz="62388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62388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Times New Roman" charset="0"/>
              </a:defRPr>
            </a:lvl2pPr>
            <a:lvl3pPr algn="ctr" defTabSz="62388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Times New Roman" charset="0"/>
              </a:defRPr>
            </a:lvl3pPr>
            <a:lvl4pPr algn="ctr" defTabSz="62388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Times New Roman" charset="0"/>
              </a:defRPr>
            </a:lvl4pPr>
            <a:lvl5pPr algn="ctr" defTabSz="62388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Times New Roman" charset="0"/>
              </a:defRPr>
            </a:lvl5pPr>
            <a:lvl6pPr marL="457200" algn="ctr" defTabSz="623888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Times New Roman" charset="0"/>
              </a:defRPr>
            </a:lvl6pPr>
            <a:lvl7pPr marL="914400" algn="ctr" defTabSz="623888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Times New Roman" charset="0"/>
              </a:defRPr>
            </a:lvl7pPr>
            <a:lvl8pPr marL="1371600" algn="ctr" defTabSz="623888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Times New Roman" charset="0"/>
              </a:defRPr>
            </a:lvl8pPr>
            <a:lvl9pPr marL="1828800" algn="ctr" defTabSz="623888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it-IT" sz="2000" b="1" kern="0" dirty="0">
                <a:solidFill>
                  <a:srgbClr val="FF0000"/>
                </a:solidFill>
              </a:rPr>
              <a:t>La </a:t>
            </a:r>
            <a:r>
              <a:rPr lang="it-IT" sz="2000" b="1" kern="0" dirty="0" err="1">
                <a:solidFill>
                  <a:srgbClr val="FF0000"/>
                </a:solidFill>
              </a:rPr>
              <a:t>deprotonazione</a:t>
            </a:r>
            <a:r>
              <a:rPr lang="it-IT" sz="2000" b="1" kern="0" dirty="0">
                <a:solidFill>
                  <a:srgbClr val="FF0000"/>
                </a:solidFill>
              </a:rPr>
              <a:t> del C in alfa da parte di basi forti (</a:t>
            </a:r>
            <a:r>
              <a:rPr lang="it-IT" sz="2000" b="1" i="1" kern="0" dirty="0">
                <a:solidFill>
                  <a:srgbClr val="FF0000"/>
                </a:solidFill>
              </a:rPr>
              <a:t>e.g.</a:t>
            </a:r>
            <a:r>
              <a:rPr lang="it-IT" sz="2000" b="1" kern="0" dirty="0">
                <a:solidFill>
                  <a:srgbClr val="FF0000"/>
                </a:solidFill>
              </a:rPr>
              <a:t>, NaOH) porta alla formazione di anioni enolato: centri di reazione </a:t>
            </a:r>
            <a:r>
              <a:rPr lang="it-IT" sz="2000" b="1" kern="0" dirty="0" err="1">
                <a:solidFill>
                  <a:srgbClr val="FF0000"/>
                </a:solidFill>
              </a:rPr>
              <a:t>elettron</a:t>
            </a:r>
            <a:r>
              <a:rPr lang="it-IT" sz="2000" b="1" kern="0" dirty="0">
                <a:solidFill>
                  <a:srgbClr val="FF0000"/>
                </a:solidFill>
              </a:rPr>
              <a:t>-ricchi</a:t>
            </a:r>
          </a:p>
        </p:txBody>
      </p:sp>
      <p:pic>
        <p:nvPicPr>
          <p:cNvPr id="37891" name="Picture 5" descr="Cap-22_0004a">
            <a:extLst>
              <a:ext uri="{FF2B5EF4-FFF2-40B4-BE49-F238E27FC236}">
                <a16:creationId xmlns:a16="http://schemas.microsoft.com/office/drawing/2014/main" id="{308572A4-DB24-64A3-056A-BD6B32849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58"/>
          <a:stretch>
            <a:fillRect/>
          </a:stretch>
        </p:blipFill>
        <p:spPr bwMode="auto">
          <a:xfrm>
            <a:off x="821690" y="1784634"/>
            <a:ext cx="6223129" cy="21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5" descr="Cap-22_0014a">
            <a:extLst>
              <a:ext uri="{FF2B5EF4-FFF2-40B4-BE49-F238E27FC236}">
                <a16:creationId xmlns:a16="http://schemas.microsoft.com/office/drawing/2014/main" id="{FF5F947F-139A-6472-75A6-BFAA8512C8C4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4" r="36307" b="60782"/>
          <a:stretch>
            <a:fillRect/>
          </a:stretch>
        </p:blipFill>
        <p:spPr>
          <a:xfrm>
            <a:off x="8560216" y="2019726"/>
            <a:ext cx="2667387" cy="2818547"/>
          </a:xfrm>
          <a:noFill/>
          <a:ln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7893" name="CasellaDiTesto 1">
            <a:extLst>
              <a:ext uri="{FF2B5EF4-FFF2-40B4-BE49-F238E27FC236}">
                <a16:creationId xmlns:a16="http://schemas.microsoft.com/office/drawing/2014/main" id="{FF091058-7F09-BA1A-BD9C-7C968563B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6486" y="1871045"/>
            <a:ext cx="1306768" cy="453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en-US" sz="2344" dirty="0" err="1">
                <a:solidFill>
                  <a:srgbClr val="7030A0"/>
                </a:solidFill>
              </a:rPr>
              <a:t>pKa</a:t>
            </a:r>
            <a:r>
              <a:rPr lang="it-IT" altLang="en-US" sz="2344" dirty="0">
                <a:solidFill>
                  <a:srgbClr val="7030A0"/>
                </a:solidFill>
              </a:rPr>
              <a:t> = 20</a:t>
            </a:r>
            <a:endParaRPr lang="en-GB" altLang="en-US" sz="2344" dirty="0">
              <a:solidFill>
                <a:srgbClr val="7030A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71A9C0-0402-5622-B2F7-726E707805C1}"/>
              </a:ext>
            </a:extLst>
          </p:cNvPr>
          <p:cNvSpPr txBox="1"/>
          <p:nvPr/>
        </p:nvSpPr>
        <p:spPr>
          <a:xfrm>
            <a:off x="7952773" y="5000111"/>
            <a:ext cx="3609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Anione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enolato</a:t>
            </a:r>
            <a:r>
              <a:rPr lang="en-US" dirty="0">
                <a:solidFill>
                  <a:srgbClr val="FF0000"/>
                </a:solidFill>
              </a:rPr>
              <a:t> stabile per </a:t>
            </a:r>
            <a:r>
              <a:rPr lang="en-US" dirty="0" err="1">
                <a:solidFill>
                  <a:srgbClr val="FF0000"/>
                </a:solidFill>
              </a:rPr>
              <a:t>risonanza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9D03876-C277-4546-B4AD-9A2AD54B835A}"/>
              </a:ext>
            </a:extLst>
          </p:cNvPr>
          <p:cNvCxnSpPr/>
          <p:nvPr/>
        </p:nvCxnSpPr>
        <p:spPr>
          <a:xfrm>
            <a:off x="6096000" y="3429000"/>
            <a:ext cx="1856773" cy="0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C:\Users\Lucia\Desktop\FARMA 2013 GENERICO\Immagini Libri\Chimica\Bruice - Chimica Organica\Cap19\852.gif">
            <a:extLst>
              <a:ext uri="{FF2B5EF4-FFF2-40B4-BE49-F238E27FC236}">
                <a16:creationId xmlns:a16="http://schemas.microsoft.com/office/drawing/2014/main" id="{4C8C93BF-928D-729C-7FC5-4B25F5582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258" y="1530202"/>
            <a:ext cx="9083536" cy="326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TextBox 4">
            <a:extLst>
              <a:ext uri="{FF2B5EF4-FFF2-40B4-BE49-F238E27FC236}">
                <a16:creationId xmlns:a16="http://schemas.microsoft.com/office/drawing/2014/main" id="{83200BF5-BA03-EADB-7DC2-43D728489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716" y="239549"/>
            <a:ext cx="11705484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2800" dirty="0">
                <a:solidFill>
                  <a:srgbClr val="000000"/>
                </a:solidFill>
              </a:rPr>
              <a:t>La condensazione aldolica vede la reazione tra un anione enolato ed un chetone (o un’aldeide) per dare un </a:t>
            </a:r>
            <a:r>
              <a:rPr lang="it-IT" altLang="it-IT" sz="2800" i="1" dirty="0">
                <a:solidFill>
                  <a:srgbClr val="000000"/>
                </a:solidFill>
                <a:latin typeface="Symbol" pitchFamily="2" charset="2"/>
              </a:rPr>
              <a:t>b</a:t>
            </a:r>
            <a:r>
              <a:rPr lang="it-IT" altLang="it-IT" sz="2800" dirty="0">
                <a:solidFill>
                  <a:srgbClr val="000000"/>
                </a:solidFill>
              </a:rPr>
              <a:t>-</a:t>
            </a:r>
            <a:r>
              <a:rPr lang="it-IT" altLang="it-IT" sz="2800" dirty="0" err="1">
                <a:solidFill>
                  <a:srgbClr val="000000"/>
                </a:solidFill>
              </a:rPr>
              <a:t>idrossichetone</a:t>
            </a:r>
            <a:endParaRPr lang="it-IT" altLang="it-IT" sz="2800" dirty="0">
              <a:solidFill>
                <a:srgbClr val="000000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EF6085EF-FF52-EB0E-C5BB-9846BCFEF63B}"/>
              </a:ext>
            </a:extLst>
          </p:cNvPr>
          <p:cNvSpPr/>
          <p:nvPr/>
        </p:nvSpPr>
        <p:spPr>
          <a:xfrm>
            <a:off x="1436964" y="4161543"/>
            <a:ext cx="3058078" cy="11581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637">
              <a:solidFill>
                <a:srgbClr val="FFFFFF"/>
              </a:solidFill>
            </a:endParaRPr>
          </a:p>
        </p:txBody>
      </p:sp>
      <p:pic>
        <p:nvPicPr>
          <p:cNvPr id="39940" name="Immagine 1">
            <a:extLst>
              <a:ext uri="{FF2B5EF4-FFF2-40B4-BE49-F238E27FC236}">
                <a16:creationId xmlns:a16="http://schemas.microsoft.com/office/drawing/2014/main" id="{18A5DE67-BC7E-FADD-2690-E71863BE3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196" y="4167357"/>
            <a:ext cx="3258074" cy="23046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Struttura del gruppo carbonilico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b="2980"/>
          <a:stretch/>
        </p:blipFill>
        <p:spPr>
          <a:xfrm>
            <a:off x="1961174" y="1966225"/>
            <a:ext cx="8051287" cy="311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326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Struttura del gruppo carbonilico</a:t>
            </a:r>
          </a:p>
        </p:txBody>
      </p:sp>
      <p:pic>
        <p:nvPicPr>
          <p:cNvPr id="7" name="Picture 4" descr="p370_2"/>
          <p:cNvPicPr>
            <a:picLocks noGrp="1" noChangeAspect="1" noChangeArrowheads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63" b="28253"/>
          <a:stretch/>
        </p:blipFill>
        <p:spPr>
          <a:xfrm>
            <a:off x="2025697" y="1690688"/>
            <a:ext cx="7563070" cy="412325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116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31942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Nomenclatura delle aldeidi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62566" y="1283866"/>
            <a:ext cx="10515600" cy="2044395"/>
          </a:xfrm>
        </p:spPr>
        <p:txBody>
          <a:bodyPr/>
          <a:lstStyle/>
          <a:p>
            <a:r>
              <a:rPr lang="it-IT" dirty="0"/>
              <a:t>Trova la catena più lunga contenente il gruppo CHO</a:t>
            </a:r>
          </a:p>
          <a:p>
            <a:r>
              <a:rPr lang="it-IT" dirty="0"/>
              <a:t>Cambia la -</a:t>
            </a:r>
            <a:r>
              <a:rPr lang="it-IT" i="1" dirty="0"/>
              <a:t>o</a:t>
            </a:r>
            <a:r>
              <a:rPr lang="it-IT" dirty="0"/>
              <a:t> finale del nome dell’alcano con il suffisso -</a:t>
            </a:r>
            <a:r>
              <a:rPr lang="it-IT" i="1" dirty="0" err="1"/>
              <a:t>ale</a:t>
            </a:r>
            <a:r>
              <a:rPr lang="it-IT" dirty="0"/>
              <a:t> </a:t>
            </a:r>
          </a:p>
          <a:p>
            <a:r>
              <a:rPr lang="it-IT" dirty="0"/>
              <a:t>Se il gruppo CHO è legato ad un anello, nomina l’anello e aggiungi il suffisso -</a:t>
            </a:r>
            <a:r>
              <a:rPr lang="it-IT" i="1" dirty="0" err="1"/>
              <a:t>carbaldeide</a:t>
            </a:r>
            <a:r>
              <a:rPr lang="it-IT" i="1" dirty="0"/>
              <a:t>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b="40333"/>
          <a:stretch/>
        </p:blipFill>
        <p:spPr>
          <a:xfrm>
            <a:off x="662566" y="3195294"/>
            <a:ext cx="11168710" cy="118489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197700" y="4593358"/>
            <a:ext cx="1327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Metanale</a:t>
            </a:r>
          </a:p>
          <a:p>
            <a:r>
              <a:rPr lang="it-IT" dirty="0"/>
              <a:t>formaldeide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40661" y="4593358"/>
            <a:ext cx="14381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Etanale</a:t>
            </a:r>
          </a:p>
          <a:p>
            <a:r>
              <a:rPr lang="it-IT" dirty="0"/>
              <a:t>acetaldeide</a:t>
            </a:r>
          </a:p>
        </p:txBody>
      </p:sp>
      <p:sp>
        <p:nvSpPr>
          <p:cNvPr id="7" name="Rettangolo 6"/>
          <p:cNvSpPr/>
          <p:nvPr/>
        </p:nvSpPr>
        <p:spPr>
          <a:xfrm>
            <a:off x="4148919" y="4593358"/>
            <a:ext cx="1947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propanale</a:t>
            </a:r>
          </a:p>
          <a:p>
            <a:r>
              <a:rPr lang="it-IT" dirty="0" err="1"/>
              <a:t>propionaldeide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965296" y="4593358"/>
            <a:ext cx="14046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Butanale</a:t>
            </a:r>
            <a:endParaRPr lang="it-IT" dirty="0"/>
          </a:p>
          <a:p>
            <a:r>
              <a:rPr lang="it-IT" dirty="0" err="1"/>
              <a:t>butirraldeide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580497" y="4593358"/>
            <a:ext cx="1330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Pentanale</a:t>
            </a:r>
            <a:endParaRPr lang="it-IT" dirty="0"/>
          </a:p>
          <a:p>
            <a:r>
              <a:rPr lang="it-IT" dirty="0" err="1"/>
              <a:t>valeraldeide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9776476" y="4593358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Esanale</a:t>
            </a:r>
            <a:endParaRPr lang="it-IT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006" y="5198741"/>
            <a:ext cx="1605060" cy="135528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3496772" y="5943931"/>
            <a:ext cx="2144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cicloesancarbaldeide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8653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366"/>
          <p:cNvPicPr>
            <a:picLocks noGrp="1" noChangeAspect="1" noChangeArrowheads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20"/>
          <a:stretch/>
        </p:blipFill>
        <p:spPr>
          <a:xfrm>
            <a:off x="903974" y="542025"/>
            <a:ext cx="9645745" cy="596453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963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Nomenclature dei chetoni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84431"/>
            <a:ext cx="10515600" cy="1886566"/>
          </a:xfrm>
        </p:spPr>
        <p:txBody>
          <a:bodyPr/>
          <a:lstStyle/>
          <a:p>
            <a:r>
              <a:rPr lang="it-IT" dirty="0"/>
              <a:t>Trova la catena più lunga contenente il gruppo -CO</a:t>
            </a:r>
          </a:p>
          <a:p>
            <a:r>
              <a:rPr lang="it-IT" dirty="0"/>
              <a:t>Cambia la -</a:t>
            </a:r>
            <a:r>
              <a:rPr lang="it-IT" i="1" dirty="0"/>
              <a:t>o</a:t>
            </a:r>
            <a:r>
              <a:rPr lang="it-IT" dirty="0"/>
              <a:t> finale del nome dell’alcano con il suffisso –</a:t>
            </a:r>
            <a:r>
              <a:rPr lang="it-IT" i="1" dirty="0" err="1"/>
              <a:t>one</a:t>
            </a:r>
            <a:r>
              <a:rPr lang="it-IT" i="1" dirty="0"/>
              <a:t> </a:t>
            </a:r>
            <a:r>
              <a:rPr lang="it-IT" dirty="0"/>
              <a:t>e aggiungi davanti al nome il numero (più basso possibile) del carbonio che porta il doppio legame con l’ossigeno.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492" y="3728394"/>
            <a:ext cx="2454916" cy="136407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216461" y="5392294"/>
            <a:ext cx="1783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2-butanone</a:t>
            </a:r>
          </a:p>
          <a:p>
            <a:r>
              <a:rPr lang="it-IT" dirty="0" err="1"/>
              <a:t>metiletilchetone</a:t>
            </a:r>
            <a:r>
              <a:rPr lang="it-IT" dirty="0"/>
              <a:t> </a:t>
            </a:r>
          </a:p>
        </p:txBody>
      </p:sp>
      <p:pic>
        <p:nvPicPr>
          <p:cNvPr id="7" name="Picture 4" descr="p370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7" t="853" r="9047" b="42896"/>
          <a:stretch/>
        </p:blipFill>
        <p:spPr>
          <a:xfrm>
            <a:off x="5812408" y="3590179"/>
            <a:ext cx="5923128" cy="180024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ttangolo 10"/>
          <p:cNvSpPr/>
          <p:nvPr/>
        </p:nvSpPr>
        <p:spPr>
          <a:xfrm>
            <a:off x="3603008" y="3884123"/>
            <a:ext cx="3848669" cy="13238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7652854" y="5390427"/>
            <a:ext cx="1423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3-pentanone</a:t>
            </a:r>
          </a:p>
          <a:p>
            <a:r>
              <a:rPr lang="it-IT" dirty="0" err="1"/>
              <a:t>dietilchetone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 flipH="1">
            <a:off x="9688917" y="5609609"/>
            <a:ext cx="245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dicicloesilchetone</a:t>
            </a:r>
            <a:endParaRPr lang="it-IT" dirty="0"/>
          </a:p>
        </p:txBody>
      </p:sp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145405"/>
              </p:ext>
            </p:extLst>
          </p:nvPr>
        </p:nvGraphicFramePr>
        <p:xfrm>
          <a:off x="994025" y="4045838"/>
          <a:ext cx="1705352" cy="1046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740198" imgH="453694" progId="ChemDraw.Document.6.0">
                  <p:embed/>
                </p:oleObj>
              </mc:Choice>
              <mc:Fallback>
                <p:oleObj name="CS ChemDraw Drawing" r:id="rId4" imgW="740198" imgH="453694" progId="ChemDraw.Document.6.0">
                  <p:embed/>
                  <p:pic>
                    <p:nvPicPr>
                      <p:cNvPr id="15" name="Oggetto 1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4025" y="4045838"/>
                        <a:ext cx="1705352" cy="10466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asellaDiTesto 15"/>
          <p:cNvSpPr txBox="1"/>
          <p:nvPr/>
        </p:nvSpPr>
        <p:spPr>
          <a:xfrm>
            <a:off x="1433015" y="5424943"/>
            <a:ext cx="101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Acetone </a:t>
            </a:r>
          </a:p>
        </p:txBody>
      </p:sp>
    </p:spTree>
    <p:extLst>
      <p:ext uri="{BB962C8B-B14F-4D97-AF65-F5344CB8AC3E}">
        <p14:creationId xmlns:p14="http://schemas.microsoft.com/office/powerpoint/2010/main" val="4240575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Residui contenenti il C=O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470" y="2244974"/>
            <a:ext cx="8162334" cy="186300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569017" y="4268786"/>
            <a:ext cx="1082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formile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654795" y="4297212"/>
            <a:ext cx="1011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acetile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7670041" y="4360177"/>
            <a:ext cx="1234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benzoile</a:t>
            </a:r>
          </a:p>
        </p:txBody>
      </p:sp>
    </p:spTree>
    <p:extLst>
      <p:ext uri="{BB962C8B-B14F-4D97-AF65-F5344CB8AC3E}">
        <p14:creationId xmlns:p14="http://schemas.microsoft.com/office/powerpoint/2010/main" val="32967900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542</Words>
  <Application>Microsoft Macintosh PowerPoint</Application>
  <PresentationFormat>Widescreen</PresentationFormat>
  <Paragraphs>91</Paragraphs>
  <Slides>33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Symbol</vt:lpstr>
      <vt:lpstr>Times New Roman</vt:lpstr>
      <vt:lpstr>Tema di Office</vt:lpstr>
      <vt:lpstr>CS ChemDraw Drawing</vt:lpstr>
      <vt:lpstr>Aldeidi e chetoni</vt:lpstr>
      <vt:lpstr>Introduzione </vt:lpstr>
      <vt:lpstr>Altri gruppi funzionali che contengono il gruppo carbonilico</vt:lpstr>
      <vt:lpstr>Struttura del gruppo carbonilico</vt:lpstr>
      <vt:lpstr>Struttura del gruppo carbonilico</vt:lpstr>
      <vt:lpstr>Nomenclatura delle aldeidi</vt:lpstr>
      <vt:lpstr>PowerPoint Presentation</vt:lpstr>
      <vt:lpstr>Nomenclature dei chetoni</vt:lpstr>
      <vt:lpstr>Residui contenenti il C=O</vt:lpstr>
      <vt:lpstr>PowerPoint Presentation</vt:lpstr>
      <vt:lpstr>Addizione Nucleofila al Carbonile </vt:lpstr>
      <vt:lpstr>Addizione di acqua- idratazione</vt:lpstr>
      <vt:lpstr>Addizione di alcoli</vt:lpstr>
      <vt:lpstr>Addizione di alcoli</vt:lpstr>
      <vt:lpstr>Addizione di Alcoli: Meccanismo </vt:lpstr>
      <vt:lpstr>Addizione di Alcoli: Meccanismo </vt:lpstr>
      <vt:lpstr>Acetali </vt:lpstr>
      <vt:lpstr>Emiacetali Ciclici </vt:lpstr>
      <vt:lpstr>Emiacetali Ciclici </vt:lpstr>
      <vt:lpstr>Addizione di Ammine Primarie </vt:lpstr>
      <vt:lpstr>Addizione di Ammine: Meccanismo </vt:lpstr>
      <vt:lpstr>Esercizi </vt:lpstr>
      <vt:lpstr>Riduzione di aldeidi e chetoni</vt:lpstr>
      <vt:lpstr>Riduzione di aldeidi e chetoni</vt:lpstr>
      <vt:lpstr>Riduzione di aldeidi e chetoni</vt:lpstr>
      <vt:lpstr>NaBH4   è selettivo per gruppi carbonilici  LiAlH4 riduce anche acidi carbossilici ed esteri </vt:lpstr>
      <vt:lpstr>Ossidazione </vt:lpstr>
      <vt:lpstr>Tautomeria Cheto-Enolica </vt:lpstr>
      <vt:lpstr>Figura 22.1 MECCANISMO:  Formazione di un enolo acido-catalizzata. La perdita di H1 dall’intermedio protonato può avvenire dall’atomo di ossigeno così da rigenerare il tautomero chetonico, oppure dall’atomo di carbonio in a per dare l’enolo. </vt:lpstr>
      <vt:lpstr>Figura 22.2 MECCANISMO: Formazione di un enolo base-catalizzata. Lo ione enolato intermedio, ibrido di risonanza di due forme, può essere protonato sia al carbonio, così da rigenerare il tautomero chetonico, sia all’ossigeno, dando il tautomero enolico.</vt:lpstr>
      <vt:lpstr> Condensazione aldolica </vt:lpstr>
      <vt:lpstr>Figura 22.6 I due modi di reagire di un enolato con un  elettrofilo, E1. La reazione al  carbonio, che forma un composto carbonilico a-sostituito,  è più comune.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Aldeidi e chetoni</dc:title>
  <dc:creator>NITTI PATRIZIA</dc:creator>
  <cp:lastModifiedBy>GOBBO PIERANGELO</cp:lastModifiedBy>
  <cp:revision>31</cp:revision>
  <dcterms:created xsi:type="dcterms:W3CDTF">2021-12-12T10:09:58Z</dcterms:created>
  <dcterms:modified xsi:type="dcterms:W3CDTF">2024-08-14T12:28:33Z</dcterms:modified>
</cp:coreProperties>
</file>