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74" r:id="rId14"/>
    <p:sldId id="268" r:id="rId15"/>
    <p:sldId id="269" r:id="rId16"/>
    <p:sldId id="270" r:id="rId17"/>
    <p:sldId id="271" r:id="rId18"/>
    <p:sldId id="272" r:id="rId19"/>
    <p:sldId id="380" r:id="rId20"/>
    <p:sldId id="381" r:id="rId21"/>
    <p:sldId id="475" r:id="rId22"/>
    <p:sldId id="275" r:id="rId23"/>
    <p:sldId id="278" r:id="rId24"/>
    <p:sldId id="279" r:id="rId25"/>
    <p:sldId id="283" r:id="rId26"/>
    <p:sldId id="276" r:id="rId27"/>
    <p:sldId id="297" r:id="rId28"/>
    <p:sldId id="280" r:id="rId29"/>
    <p:sldId id="298" r:id="rId30"/>
    <p:sldId id="277" r:id="rId31"/>
    <p:sldId id="281" r:id="rId32"/>
    <p:sldId id="299" r:id="rId33"/>
    <p:sldId id="300" r:id="rId34"/>
    <p:sldId id="284" r:id="rId35"/>
    <p:sldId id="285" r:id="rId36"/>
    <p:sldId id="287" r:id="rId37"/>
    <p:sldId id="288" r:id="rId38"/>
    <p:sldId id="286" r:id="rId39"/>
    <p:sldId id="289" r:id="rId40"/>
    <p:sldId id="290" r:id="rId41"/>
    <p:sldId id="291" r:id="rId42"/>
    <p:sldId id="292" r:id="rId43"/>
    <p:sldId id="293" r:id="rId44"/>
    <p:sldId id="294" r:id="rId45"/>
    <p:sldId id="295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TTI PATRIZIA" initials="NP" lastIdx="2" clrIdx="0">
    <p:extLst>
      <p:ext uri="{19B8F6BF-5375-455C-9EA6-DF929625EA0E}">
        <p15:presenceInfo xmlns:p15="http://schemas.microsoft.com/office/powerpoint/2012/main" userId="S-1-5-21-1619864426-3327682432-3151101478-10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3" autoAdjust="0"/>
    <p:restoredTop sz="88154" autoAdjust="0"/>
  </p:normalViewPr>
  <p:slideViewPr>
    <p:cSldViewPr snapToGrid="0">
      <p:cViewPr varScale="1">
        <p:scale>
          <a:sx n="111" d="100"/>
          <a:sy n="111" d="100"/>
        </p:scale>
        <p:origin x="60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6D618D-E83B-4E71-958B-2C787F09FBD1}" type="datetimeFigureOut">
              <a:rPr lang="it-IT" smtClean="0"/>
              <a:t>14/08/24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BF1C3-C82F-47AC-A7B7-1BB5B3C9495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919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BF1C3-C82F-47AC-A7B7-1BB5B3C94959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0546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Fine 14 lezioni, 33h.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BF1C3-C82F-47AC-A7B7-1BB5B3C94959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27006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Imidazolo nell’istidina (AA)</a:t>
            </a:r>
          </a:p>
          <a:p>
            <a:r>
              <a:rPr lang="it-IT" dirty="0"/>
              <a:t>Indolo nel triptofano (AA)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BF1C3-C82F-47AC-A7B7-1BB5B3C94959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426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Fine 15 lezione, 36 ore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BF1C3-C82F-47AC-A7B7-1BB5B3C94959}" type="slidenum">
              <a:rPr lang="it-IT" smtClean="0"/>
              <a:t>38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94509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Acido </a:t>
            </a:r>
            <a:r>
              <a:rPr lang="it-IT" dirty="0" err="1"/>
              <a:t>benzendioico</a:t>
            </a:r>
            <a:r>
              <a:rPr lang="it-IT" dirty="0"/>
              <a:t>?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BF1C3-C82F-47AC-A7B7-1BB5B3C94959}" type="slidenum">
              <a:rPr lang="it-IT" smtClean="0"/>
              <a:t>40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7409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EB872A-3D54-4487-A2B5-DF128A6483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93657A1-AD8C-40CC-AD4C-6DB456FBD2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420E872-8915-4771-B99D-58DA98E30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1C7B-403D-4BFD-A1FB-3510FC894749}" type="datetimeFigureOut">
              <a:rPr lang="en-US" smtClean="0"/>
              <a:t>8/14/24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134610F-E5AA-4E72-969D-863484CB2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918E003-4366-4BF0-BA54-F06989B2F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F818C-4227-4C19-B64B-C51A326E2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960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EA322A-C2D3-48CE-9203-FFBF790CB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56FD601-9720-41EC-A015-42E92ACDB4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3D93F98-B6DE-4516-80EE-464FB9CCE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1C7B-403D-4BFD-A1FB-3510FC894749}" type="datetimeFigureOut">
              <a:rPr lang="en-US" smtClean="0"/>
              <a:t>8/14/24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8A4BEF5-4AF3-49B9-9074-CBDAE7495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36FE0F1-D30E-4741-A54C-EDF38913B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F818C-4227-4C19-B64B-C51A326E2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50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E9E882C-6D26-4166-8449-7D442ACD06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1BE8E20-9CEA-48E0-AF3F-92F0A6500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056C4FD-6ECB-4386-AD54-B8FAA4081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1C7B-403D-4BFD-A1FB-3510FC894749}" type="datetimeFigureOut">
              <a:rPr lang="en-US" smtClean="0"/>
              <a:t>8/14/24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877E3B2-50AD-4CE7-B48A-017A86DC7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32E8362-E014-44C9-9336-3680899AF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F818C-4227-4C19-B64B-C51A326E2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513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8652B1-A055-4B36-AFEA-08B075C74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6F0F8E-8E79-4DB6-9436-52BB7B7874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B86CFBB-9DAF-4BB3-9550-6C15F934D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1C7B-403D-4BFD-A1FB-3510FC894749}" type="datetimeFigureOut">
              <a:rPr lang="en-US" smtClean="0"/>
              <a:t>8/14/24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7694035-2D8C-4B29-98FD-FF24A3E93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93D061B-74C8-41D0-8792-056EA9085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F818C-4227-4C19-B64B-C51A326E2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407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BAEB7E-CEF5-4494-819B-91B792D47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7D2A223-BC90-4D39-8E13-93BB6B2EF1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8EE4F17-A757-4AAF-87AF-A265F91E4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1C7B-403D-4BFD-A1FB-3510FC894749}" type="datetimeFigureOut">
              <a:rPr lang="en-US" smtClean="0"/>
              <a:t>8/14/24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CDF68A5-AFC0-47A6-8B84-1D5DA12C0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B129C5E-E627-4ABD-96DA-94C91408C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F818C-4227-4C19-B64B-C51A326E2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233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132B05-8689-43E1-956B-F69DC60F3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D2D3E29-5C4C-4F4C-AEE5-0A529E8973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829C235-BC79-4993-9E30-0467E0369F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E6F36F6-74B8-4888-A452-C268E66D6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1C7B-403D-4BFD-A1FB-3510FC894749}" type="datetimeFigureOut">
              <a:rPr lang="en-US" smtClean="0"/>
              <a:t>8/14/24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191161C-0999-4C6F-8044-AC809086E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23D5574-B67D-4851-81BE-9F7E14588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F818C-4227-4C19-B64B-C51A326E2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733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11D9D2-26BF-438B-B0EF-45975C087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427D9D7-5D9C-417C-957E-0B06DF3D5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6BE33D0-30ED-48DD-87E8-5706602EE5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03D83DB-4FD1-404A-A14A-9B2D8678EA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410E81C-B290-4A3E-BF88-B6EE04B5AA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628F8BD-0B3D-4E71-B81F-A1A05B417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1C7B-403D-4BFD-A1FB-3510FC894749}" type="datetimeFigureOut">
              <a:rPr lang="en-US" smtClean="0"/>
              <a:t>8/14/24</a:t>
            </a:fld>
            <a:endParaRPr lang="en-US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BD11F9F-A579-4839-AD19-E3E939D95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8958999-1D0A-4BCD-B51E-6AB96C288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F818C-4227-4C19-B64B-C51A326E2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25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A5368E-2956-4414-A842-46CC8AAC8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8FDA705-A4EE-42B0-9DAB-4DF09DC56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1C7B-403D-4BFD-A1FB-3510FC894749}" type="datetimeFigureOut">
              <a:rPr lang="en-US" smtClean="0"/>
              <a:t>8/14/24</a:t>
            </a:fld>
            <a:endParaRPr lang="en-US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42B0BD3-AA3B-46EF-80FE-9278FCF44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C06EAF4-E21C-40D2-A84C-D3AA1F399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F818C-4227-4C19-B64B-C51A326E2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175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397229F-4E33-4325-B3C3-16B1FBB34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1C7B-403D-4BFD-A1FB-3510FC894749}" type="datetimeFigureOut">
              <a:rPr lang="en-US" smtClean="0"/>
              <a:t>8/14/24</a:t>
            </a:fld>
            <a:endParaRPr lang="en-US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20FC70D-D8A9-456E-BD40-965E0DC9D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257E696-84F0-485E-91F2-436D6FCD4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F818C-4227-4C19-B64B-C51A326E2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715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64483A-CA9D-44F4-970C-6541E7FFA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0BE454F-61E7-44E5-B391-2911D1CFDF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4FECF52-F66A-49EE-9F12-5E2D74F4FE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F411B70-C989-4D22-8A57-41EA18F3F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1C7B-403D-4BFD-A1FB-3510FC894749}" type="datetimeFigureOut">
              <a:rPr lang="en-US" smtClean="0"/>
              <a:t>8/14/24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AA5BBF7-3948-4720-A99B-BA679D1A1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B1E6580-AE8A-4D4D-A7F0-F03CECB36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F818C-4227-4C19-B64B-C51A326E2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633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C79BFF-9C54-4C05-8D54-4B181705A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1AD0D90-2DC4-4972-9F2C-404E5DBD55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033178A-69C4-4CA2-8FA7-CE093498C2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8BCCD4C-0265-4A97-A7B8-86A01A831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1C7B-403D-4BFD-A1FB-3510FC894749}" type="datetimeFigureOut">
              <a:rPr lang="en-US" smtClean="0"/>
              <a:t>8/14/24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05D3AEA-650B-44F5-B537-292F9B3FD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CB35AC9-DB9D-4A43-805E-6A90C61B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F818C-4227-4C19-B64B-C51A326E2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870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46B97C8-706B-45B9-8E23-6BA615CCE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9DECB42-4F32-4842-A115-CD68AFDD7D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ECC4111-5D31-491C-9380-E4D7775433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A1C7B-403D-4BFD-A1FB-3510FC894749}" type="datetimeFigureOut">
              <a:rPr lang="en-US" smtClean="0"/>
              <a:t>8/14/24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D6B7E6F-D88D-462D-A4BC-1C9AD3A153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A035729-92A0-4C22-866C-C2B47782C5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F818C-4227-4C19-B64B-C51A326E2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028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25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4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45ACC1-ACA3-4225-B489-0AF68C1588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Benzene e </a:t>
            </a:r>
            <a:r>
              <a:rPr lang="en-US" dirty="0" err="1"/>
              <a:t>Derivati</a:t>
            </a:r>
            <a:r>
              <a:rPr lang="en-US" dirty="0"/>
              <a:t>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E8B7807-4A49-449F-8C1E-3A1A6BE49A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5753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EB216F-A885-48B8-BE27-A1EF43A4C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Criteri di aromaticità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1030A9-F730-409A-994D-6A3B4B98EE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molecola deve essere ciclica</a:t>
            </a:r>
          </a:p>
          <a:p>
            <a:r>
              <a:rPr lang="it-IT" dirty="0"/>
              <a:t>Tutti gli atomi devono essere ibridati sp</a:t>
            </a:r>
            <a:r>
              <a:rPr lang="it-IT" baseline="30000" dirty="0"/>
              <a:t>2</a:t>
            </a:r>
          </a:p>
          <a:p>
            <a:r>
              <a:rPr lang="it-IT" dirty="0"/>
              <a:t>La molecola deve essere planare</a:t>
            </a:r>
          </a:p>
          <a:p>
            <a:r>
              <a:rPr lang="it-IT" dirty="0"/>
              <a:t>La molecola deve avere 2, 6, 10, 14, .…(4n+2) elettroni </a:t>
            </a:r>
            <a:r>
              <a:rPr lang="el-GR" dirty="0"/>
              <a:t>π</a:t>
            </a:r>
            <a:endParaRPr lang="it-IT" dirty="0"/>
          </a:p>
          <a:p>
            <a:pPr lvl="1"/>
            <a:r>
              <a:rPr lang="it-IT" dirty="0"/>
              <a:t>Regola di </a:t>
            </a:r>
            <a:r>
              <a:rPr lang="en-US" dirty="0" err="1"/>
              <a:t>Hückel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32339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F32750-0FD0-4019-AB36-437341CC8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Idrocarburi policiclici aromatici (IPA)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1808747-E81A-4CD4-84C0-80A0376AF0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52"/>
          <a:stretch/>
        </p:blipFill>
        <p:spPr>
          <a:xfrm>
            <a:off x="2108599" y="1688591"/>
            <a:ext cx="7135906" cy="2359156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417E0A8D-5E18-479C-B169-8229169D01ED}"/>
              </a:ext>
            </a:extLst>
          </p:cNvPr>
          <p:cNvSpPr txBox="1"/>
          <p:nvPr/>
        </p:nvSpPr>
        <p:spPr>
          <a:xfrm>
            <a:off x="2407642" y="4003952"/>
            <a:ext cx="1076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naftalene</a:t>
            </a:r>
            <a:endParaRPr lang="en-US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9115F80-90E7-438F-BCBA-C268EAF9F4EC}"/>
              </a:ext>
            </a:extLst>
          </p:cNvPr>
          <p:cNvSpPr txBox="1"/>
          <p:nvPr/>
        </p:nvSpPr>
        <p:spPr>
          <a:xfrm>
            <a:off x="4840449" y="4003952"/>
            <a:ext cx="1128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antracene</a:t>
            </a:r>
            <a:endParaRPr lang="en-US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042C443-2978-4BA0-ACE2-167D5B952353}"/>
              </a:ext>
            </a:extLst>
          </p:cNvPr>
          <p:cNvSpPr txBox="1"/>
          <p:nvPr/>
        </p:nvSpPr>
        <p:spPr>
          <a:xfrm>
            <a:off x="7449426" y="4003952"/>
            <a:ext cx="1223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fenantrene</a:t>
            </a:r>
            <a:endParaRPr lang="en-US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3AC1CD4-19E9-4016-87E7-2F0CEDCF62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2781" y="4939226"/>
            <a:ext cx="8498541" cy="1299882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298347" y="3401416"/>
            <a:ext cx="18371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(4n+2) elettroni </a:t>
            </a:r>
            <a:r>
              <a:rPr lang="el-GR" dirty="0"/>
              <a:t>π</a:t>
            </a:r>
            <a:endParaRPr lang="it-IT" dirty="0"/>
          </a:p>
          <a:p>
            <a:r>
              <a:rPr lang="it-IT" dirty="0"/>
              <a:t>n = 2</a:t>
            </a:r>
          </a:p>
        </p:txBody>
      </p:sp>
      <p:sp>
        <p:nvSpPr>
          <p:cNvPr id="9" name="Rettangolo 8"/>
          <p:cNvSpPr/>
          <p:nvPr/>
        </p:nvSpPr>
        <p:spPr>
          <a:xfrm>
            <a:off x="7937639" y="3438010"/>
            <a:ext cx="29532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(4n+2) elettroni </a:t>
            </a:r>
            <a:r>
              <a:rPr lang="el-GR" dirty="0"/>
              <a:t>π</a:t>
            </a:r>
            <a:endParaRPr lang="it-IT" dirty="0"/>
          </a:p>
          <a:p>
            <a:r>
              <a:rPr lang="it-IT" dirty="0"/>
              <a:t>n = 3</a:t>
            </a:r>
          </a:p>
        </p:txBody>
      </p:sp>
    </p:spTree>
    <p:extLst>
      <p:ext uri="{BB962C8B-B14F-4D97-AF65-F5344CB8AC3E}">
        <p14:creationId xmlns:p14="http://schemas.microsoft.com/office/powerpoint/2010/main" val="36995931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F32750-0FD0-4019-AB36-437341CC8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921" y="-27296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Idrocarburi policiclici aromatici (IPA)</a:t>
            </a:r>
            <a:endParaRPr lang="en-US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9CC148E-90CE-4156-BF73-EB3DB4A01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921" y="1093694"/>
            <a:ext cx="7888941" cy="5764306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8732817" y="1412592"/>
            <a:ext cx="32572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GORWBY+Verdana"/>
              </a:rPr>
              <a:t>La regola di </a:t>
            </a:r>
            <a:r>
              <a:rPr lang="it-IT" dirty="0" err="1">
                <a:solidFill>
                  <a:srgbClr val="000000"/>
                </a:solidFill>
                <a:latin typeface="GORWBY+Verdana"/>
              </a:rPr>
              <a:t>Hückel</a:t>
            </a:r>
            <a:r>
              <a:rPr lang="it-IT" dirty="0">
                <a:solidFill>
                  <a:srgbClr val="000000"/>
                </a:solidFill>
                <a:latin typeface="GORWBY+Verdana"/>
              </a:rPr>
              <a:t> non si applica a sistemi grandi: tutti i sistemi policiclici insaturi con più di 3 anelli sono aromatici.</a:t>
            </a:r>
          </a:p>
        </p:txBody>
      </p:sp>
    </p:spTree>
    <p:extLst>
      <p:ext uri="{BB962C8B-B14F-4D97-AF65-F5344CB8AC3E}">
        <p14:creationId xmlns:p14="http://schemas.microsoft.com/office/powerpoint/2010/main" val="4019213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2072" y="218319"/>
            <a:ext cx="8679976" cy="640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8774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0F8C92-53AA-4C95-AF81-F2CF28953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Composti</a:t>
            </a:r>
            <a:r>
              <a:rPr lang="en-US" dirty="0"/>
              <a:t> </a:t>
            </a:r>
            <a:r>
              <a:rPr lang="en-US" dirty="0" err="1"/>
              <a:t>Eterociclici</a:t>
            </a:r>
            <a:r>
              <a:rPr lang="en-US" dirty="0"/>
              <a:t> </a:t>
            </a:r>
            <a:r>
              <a:rPr lang="en-US" dirty="0" err="1"/>
              <a:t>Aromatici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6AC2478-F37F-4C19-8F8C-79E77DEABC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05"/>
          <a:stretch/>
        </p:blipFill>
        <p:spPr>
          <a:xfrm>
            <a:off x="3186994" y="1690688"/>
            <a:ext cx="5163671" cy="3292144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FC95C7FD-80B7-4562-B76F-D8E7EEC088F7}"/>
              </a:ext>
            </a:extLst>
          </p:cNvPr>
          <p:cNvSpPr txBox="1"/>
          <p:nvPr/>
        </p:nvSpPr>
        <p:spPr>
          <a:xfrm>
            <a:off x="1924334" y="5385065"/>
            <a:ext cx="93214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Il doppietto dell’azoto è in un orbitale sp</a:t>
            </a:r>
            <a:r>
              <a:rPr lang="it-IT" sz="2800" baseline="30000" dirty="0"/>
              <a:t>2 </a:t>
            </a:r>
            <a:endParaRPr lang="it-IT" sz="2800" dirty="0"/>
          </a:p>
          <a:p>
            <a:r>
              <a:rPr lang="it-IT" sz="2800" dirty="0"/>
              <a:t>Piridina e pirimidina sono sostanze basiche e debolmente nucleofile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58619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4AF9AE-D222-4CC8-8E5B-B332C62C4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Composti</a:t>
            </a:r>
            <a:r>
              <a:rPr lang="en-US" dirty="0"/>
              <a:t> </a:t>
            </a:r>
            <a:r>
              <a:rPr lang="en-US" dirty="0" err="1"/>
              <a:t>Eterociclici</a:t>
            </a:r>
            <a:r>
              <a:rPr lang="en-US" dirty="0"/>
              <a:t> </a:t>
            </a:r>
            <a:r>
              <a:rPr lang="en-US" dirty="0" err="1"/>
              <a:t>Aromatici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450D040-8CF9-4406-9BF5-FD7DBDDF81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6126" y="1658470"/>
            <a:ext cx="6920753" cy="3541059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BE1E8B46-A204-4F94-8803-E6CE65F79D34}"/>
              </a:ext>
            </a:extLst>
          </p:cNvPr>
          <p:cNvSpPr txBox="1"/>
          <p:nvPr/>
        </p:nvSpPr>
        <p:spPr>
          <a:xfrm>
            <a:off x="1098070" y="5199529"/>
            <a:ext cx="93415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Il doppietto dell’azoto è nell’orbitale 2p e fa parte degli elettroni </a:t>
            </a:r>
            <a:r>
              <a:rPr lang="el-GR" sz="2800" dirty="0"/>
              <a:t>π</a:t>
            </a:r>
            <a:r>
              <a:rPr lang="it-IT" sz="2800" dirty="0"/>
              <a:t> delocalizzati, contribuisce all’aromaticità del sistema</a:t>
            </a:r>
          </a:p>
          <a:p>
            <a:r>
              <a:rPr lang="it-IT" sz="2800" dirty="0"/>
              <a:t>Pirrolo e indolo non sono sostanze basiche</a:t>
            </a:r>
            <a:endParaRPr lang="en-US" sz="2800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22EF6EE-EDE7-4743-889A-E3340158A0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4880" y="1526530"/>
            <a:ext cx="1775776" cy="1014412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2D2B6081-AB52-4B97-ACFD-C2666255EDEC}"/>
              </a:ext>
            </a:extLst>
          </p:cNvPr>
          <p:cNvSpPr txBox="1"/>
          <p:nvPr/>
        </p:nvSpPr>
        <p:spPr>
          <a:xfrm>
            <a:off x="9505431" y="2728867"/>
            <a:ext cx="914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Istidina </a:t>
            </a:r>
            <a:endParaRPr lang="en-US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4B16515F-593A-4207-A549-763AACB870A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0972" b="62778"/>
          <a:stretch/>
        </p:blipFill>
        <p:spPr>
          <a:xfrm>
            <a:off x="8313450" y="3077386"/>
            <a:ext cx="3298636" cy="1389827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B9B6EE2E-CF32-4D1E-9030-6848EEA1F6F9}"/>
              </a:ext>
            </a:extLst>
          </p:cNvPr>
          <p:cNvSpPr txBox="1"/>
          <p:nvPr/>
        </p:nvSpPr>
        <p:spPr>
          <a:xfrm>
            <a:off x="9359686" y="4588208"/>
            <a:ext cx="1206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Triptofano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932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567017-8857-471A-B4A8-1D59AF421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532" y="12459"/>
            <a:ext cx="10515600" cy="1325563"/>
          </a:xfrm>
        </p:spPr>
        <p:txBody>
          <a:bodyPr/>
          <a:lstStyle/>
          <a:p>
            <a:pPr algn="ctr"/>
            <a:r>
              <a:rPr lang="en-US" dirty="0" err="1"/>
              <a:t>Nomenclatura</a:t>
            </a:r>
            <a:r>
              <a:rPr lang="en-US" dirty="0"/>
              <a:t> del benzene </a:t>
            </a:r>
            <a:r>
              <a:rPr lang="en-US" dirty="0" err="1"/>
              <a:t>monosostituito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8381FBF-EBDE-419B-8B01-6FBB156160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42" y="1142917"/>
            <a:ext cx="7422776" cy="222324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002BD60-E8F1-4E83-9392-30CBA794AC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9317" y="3806463"/>
            <a:ext cx="7924800" cy="2483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8571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DB3BD7-7299-41B9-AE8D-C4EB90A02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Nomenclatura</a:t>
            </a:r>
            <a:r>
              <a:rPr lang="en-US" dirty="0"/>
              <a:t> del benzene </a:t>
            </a:r>
            <a:r>
              <a:rPr lang="en-US" dirty="0" err="1"/>
              <a:t>monosostituito</a:t>
            </a:r>
            <a:endParaRPr lang="en-US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32070FD-3627-4FC1-87C2-04E160E594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2191" y="1794031"/>
            <a:ext cx="7494494" cy="153296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1F2FB5E-98C6-4CA3-8E60-0C1D1F062027}"/>
              </a:ext>
            </a:extLst>
          </p:cNvPr>
          <p:cNvSpPr txBox="1"/>
          <p:nvPr/>
        </p:nvSpPr>
        <p:spPr>
          <a:xfrm>
            <a:off x="1040234" y="2164360"/>
            <a:ext cx="8435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C</a:t>
            </a:r>
            <a:r>
              <a:rPr lang="it-IT" sz="2400" baseline="-25000" dirty="0"/>
              <a:t>6</a:t>
            </a:r>
            <a:r>
              <a:rPr lang="it-IT" sz="2400" dirty="0"/>
              <a:t>H</a:t>
            </a:r>
            <a:r>
              <a:rPr lang="it-IT" sz="2400" baseline="-25000" dirty="0"/>
              <a:t>5</a:t>
            </a:r>
            <a:r>
              <a:rPr lang="it-IT" sz="2400" dirty="0"/>
              <a:t>-</a:t>
            </a:r>
          </a:p>
          <a:p>
            <a:r>
              <a:rPr lang="it-IT" sz="2400" dirty="0" err="1"/>
              <a:t>Ph</a:t>
            </a:r>
            <a:endParaRPr lang="en-US" sz="24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39FC706-C06A-41AD-B8AE-D3A05225741B}"/>
              </a:ext>
            </a:extLst>
          </p:cNvPr>
          <p:cNvSpPr txBox="1"/>
          <p:nvPr/>
        </p:nvSpPr>
        <p:spPr>
          <a:xfrm>
            <a:off x="9265094" y="2375847"/>
            <a:ext cx="13035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C</a:t>
            </a:r>
            <a:r>
              <a:rPr lang="it-IT" sz="2400" baseline="-25000" dirty="0"/>
              <a:t>6</a:t>
            </a:r>
            <a:r>
              <a:rPr lang="it-IT" sz="2400" dirty="0"/>
              <a:t>H</a:t>
            </a:r>
            <a:r>
              <a:rPr lang="it-IT" sz="2400" baseline="-25000" dirty="0"/>
              <a:t>5</a:t>
            </a:r>
            <a:r>
              <a:rPr lang="it-IT" sz="2400" dirty="0"/>
              <a:t>CH</a:t>
            </a:r>
            <a:r>
              <a:rPr lang="it-IT" sz="2400" baseline="-25000" dirty="0"/>
              <a:t>2</a:t>
            </a:r>
            <a:r>
              <a:rPr lang="it-IT" sz="2400" dirty="0"/>
              <a:t>-</a:t>
            </a:r>
            <a:endParaRPr lang="en-US" sz="2400" dirty="0"/>
          </a:p>
        </p:txBody>
      </p:sp>
      <p:graphicFrame>
        <p:nvGraphicFramePr>
          <p:cNvPr id="8" name="Oggetto 7">
            <a:extLst>
              <a:ext uri="{FF2B5EF4-FFF2-40B4-BE49-F238E27FC236}">
                <a16:creationId xmlns:a16="http://schemas.microsoft.com/office/drawing/2014/main" id="{E0F8861C-EB3F-4F31-9D4B-14868FDC47E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632161"/>
              </p:ext>
            </p:extLst>
          </p:nvPr>
        </p:nvGraphicFramePr>
        <p:xfrm>
          <a:off x="7689851" y="3429000"/>
          <a:ext cx="964234" cy="1532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3" imgW="468726" imgH="744656" progId="ChemDraw.Document.6.0">
                  <p:embed/>
                </p:oleObj>
              </mc:Choice>
              <mc:Fallback>
                <p:oleObj name="CS ChemDraw Drawing" r:id="rId3" imgW="468726" imgH="74465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689851" y="3429000"/>
                        <a:ext cx="964234" cy="15329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asellaDiTesto 8">
            <a:extLst>
              <a:ext uri="{FF2B5EF4-FFF2-40B4-BE49-F238E27FC236}">
                <a16:creationId xmlns:a16="http://schemas.microsoft.com/office/drawing/2014/main" id="{7FB0840E-F1F6-4CEA-AFE1-0F80F3814BB5}"/>
              </a:ext>
            </a:extLst>
          </p:cNvPr>
          <p:cNvSpPr txBox="1"/>
          <p:nvPr/>
        </p:nvSpPr>
        <p:spPr>
          <a:xfrm>
            <a:off x="7437087" y="5352176"/>
            <a:ext cx="1469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Benzil</a:t>
            </a:r>
            <a:r>
              <a:rPr lang="it-IT" dirty="0"/>
              <a:t> cloruro</a:t>
            </a:r>
            <a:endParaRPr lang="en-US" dirty="0"/>
          </a:p>
        </p:txBody>
      </p:sp>
      <p:graphicFrame>
        <p:nvGraphicFramePr>
          <p:cNvPr id="10" name="Oggetto 9">
            <a:extLst>
              <a:ext uri="{FF2B5EF4-FFF2-40B4-BE49-F238E27FC236}">
                <a16:creationId xmlns:a16="http://schemas.microsoft.com/office/drawing/2014/main" id="{FBA7AC8F-51B4-4778-BA98-DC48D109BB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7464657"/>
              </p:ext>
            </p:extLst>
          </p:nvPr>
        </p:nvGraphicFramePr>
        <p:xfrm>
          <a:off x="3684127" y="3568727"/>
          <a:ext cx="859503" cy="15329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5" imgW="366913" imgH="653301" progId="ChemDraw.Document.6.0">
                  <p:embed/>
                </p:oleObj>
              </mc:Choice>
              <mc:Fallback>
                <p:oleObj name="CS ChemDraw Drawing" r:id="rId5" imgW="366913" imgH="65330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684127" y="3568727"/>
                        <a:ext cx="859503" cy="15329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8D8C609-FB3D-496F-826A-A25DECE7E633}"/>
              </a:ext>
            </a:extLst>
          </p:cNvPr>
          <p:cNvSpPr txBox="1"/>
          <p:nvPr/>
        </p:nvSpPr>
        <p:spPr>
          <a:xfrm>
            <a:off x="3227058" y="5352176"/>
            <a:ext cx="14789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Clorobenzene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3194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87411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Nomenclatura del benzene </a:t>
            </a:r>
            <a:r>
              <a:rPr lang="it-IT" dirty="0" err="1"/>
              <a:t>disostituito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721" y="2351305"/>
            <a:ext cx="8452974" cy="4117733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274929" y="1453247"/>
            <a:ext cx="25182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Benzene 1,2-disostituito:</a:t>
            </a:r>
          </a:p>
          <a:p>
            <a:r>
              <a:rPr lang="it-IT" dirty="0"/>
              <a:t>Isomero </a:t>
            </a:r>
            <a:r>
              <a:rPr lang="it-IT" b="1" i="1" dirty="0"/>
              <a:t>orto</a:t>
            </a:r>
          </a:p>
        </p:txBody>
      </p:sp>
      <p:sp>
        <p:nvSpPr>
          <p:cNvPr id="7" name="Rettangolo 6"/>
          <p:cNvSpPr/>
          <p:nvPr/>
        </p:nvSpPr>
        <p:spPr>
          <a:xfrm>
            <a:off x="4494663" y="1453247"/>
            <a:ext cx="31480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Benzene 1,3-disostituito:</a:t>
            </a:r>
          </a:p>
          <a:p>
            <a:r>
              <a:rPr lang="it-IT" dirty="0"/>
              <a:t>Isomero </a:t>
            </a:r>
            <a:r>
              <a:rPr lang="it-IT" b="1" i="1" dirty="0"/>
              <a:t>meta</a:t>
            </a:r>
          </a:p>
        </p:txBody>
      </p:sp>
      <p:sp>
        <p:nvSpPr>
          <p:cNvPr id="9" name="Rettangolo 8"/>
          <p:cNvSpPr/>
          <p:nvPr/>
        </p:nvSpPr>
        <p:spPr>
          <a:xfrm>
            <a:off x="7922618" y="1453247"/>
            <a:ext cx="26977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Benzene 1,4-disostiruito:</a:t>
            </a:r>
          </a:p>
          <a:p>
            <a:r>
              <a:rPr lang="it-IT" dirty="0"/>
              <a:t>Isomero </a:t>
            </a:r>
            <a:r>
              <a:rPr lang="it-IT" b="1" i="1" dirty="0"/>
              <a:t>para</a:t>
            </a:r>
          </a:p>
        </p:txBody>
      </p:sp>
    </p:spTree>
    <p:extLst>
      <p:ext uri="{BB962C8B-B14F-4D97-AF65-F5344CB8AC3E}">
        <p14:creationId xmlns:p14="http://schemas.microsoft.com/office/powerpoint/2010/main" val="21121285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2">
            <a:extLst>
              <a:ext uri="{FF2B5EF4-FFF2-40B4-BE49-F238E27FC236}">
                <a16:creationId xmlns:a16="http://schemas.microsoft.com/office/drawing/2014/main" id="{62D30928-B31C-EF44-9F1D-A34611E4A8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499" y="1650159"/>
            <a:ext cx="6772085" cy="5071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298" name="Picture 2">
            <a:extLst>
              <a:ext uri="{FF2B5EF4-FFF2-40B4-BE49-F238E27FC236}">
                <a16:creationId xmlns:a16="http://schemas.microsoft.com/office/drawing/2014/main" id="{356067E5-C4E2-8B4E-BDDD-8466AA4D07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6" t="53979" r="7175" b="11670"/>
          <a:stretch>
            <a:fillRect/>
          </a:stretch>
        </p:blipFill>
        <p:spPr bwMode="auto">
          <a:xfrm>
            <a:off x="5151406" y="1538542"/>
            <a:ext cx="4720834" cy="143718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1B7EC43-A683-DE3B-BCC8-9F813730A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Nomenclatura: 3 o Più Sostituenti 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0F24FF9-6BB8-0243-B157-DFB0DF52F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CDF1E6-4799-8448-9528-867B1404F953}" type="slidenum">
              <a:rPr lang="it-IT" altLang="en-US" smtClean="0"/>
              <a:pPr>
                <a:defRPr/>
              </a:pPr>
              <a:t>19</a:t>
            </a:fld>
            <a:endParaRPr lang="it-IT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D8483E-9F04-D366-C700-6E95A9AB7643}"/>
              </a:ext>
            </a:extLst>
          </p:cNvPr>
          <p:cNvSpPr/>
          <p:nvPr/>
        </p:nvSpPr>
        <p:spPr>
          <a:xfrm>
            <a:off x="3044142" y="1690688"/>
            <a:ext cx="1539433" cy="6473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752A62-67C0-4010-BCD6-933FCD226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587" y="117906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Benzene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ABFE58-3DF2-4E1D-9ADE-CB4147C7AE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587" y="1579291"/>
            <a:ext cx="10515600" cy="2774595"/>
          </a:xfrm>
        </p:spPr>
        <p:txBody>
          <a:bodyPr>
            <a:normAutofit/>
          </a:bodyPr>
          <a:lstStyle/>
          <a:p>
            <a:r>
              <a:rPr lang="it-IT" dirty="0"/>
              <a:t>I</a:t>
            </a:r>
            <a:r>
              <a:rPr lang="en-US" dirty="0"/>
              <a:t>l benzene (C</a:t>
            </a:r>
            <a:r>
              <a:rPr lang="en-US" baseline="-25000" dirty="0"/>
              <a:t>6</a:t>
            </a:r>
            <a:r>
              <a:rPr lang="en-US" dirty="0"/>
              <a:t>H</a:t>
            </a:r>
            <a:r>
              <a:rPr lang="en-US" baseline="-25000" dirty="0"/>
              <a:t>6</a:t>
            </a:r>
            <a:r>
              <a:rPr lang="en-US" dirty="0"/>
              <a:t>) è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più</a:t>
            </a:r>
            <a:r>
              <a:rPr lang="en-US" dirty="0"/>
              <a:t> semplice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gli</a:t>
            </a:r>
            <a:r>
              <a:rPr lang="en-US" dirty="0"/>
              <a:t> IDROCARBURI AROMATICI (o </a:t>
            </a:r>
            <a:r>
              <a:rPr lang="en-US" dirty="0" err="1"/>
              <a:t>areni</a:t>
            </a:r>
            <a:r>
              <a:rPr lang="en-US" dirty="0"/>
              <a:t>)</a:t>
            </a:r>
          </a:p>
          <a:p>
            <a:r>
              <a:rPr lang="it-IT" dirty="0"/>
              <a:t>H</a:t>
            </a:r>
            <a:r>
              <a:rPr lang="en-US" dirty="0"/>
              <a:t>a 4 </a:t>
            </a:r>
            <a:r>
              <a:rPr lang="en-US" dirty="0" err="1"/>
              <a:t>gradi</a:t>
            </a:r>
            <a:r>
              <a:rPr lang="en-US" dirty="0"/>
              <a:t> di </a:t>
            </a:r>
            <a:r>
              <a:rPr lang="en-US" dirty="0" err="1"/>
              <a:t>insaturazione</a:t>
            </a:r>
            <a:endParaRPr lang="en-US" dirty="0"/>
          </a:p>
          <a:p>
            <a:r>
              <a:rPr lang="it-IT" dirty="0"/>
              <a:t>È</a:t>
            </a:r>
            <a:r>
              <a:rPr lang="en-US" dirty="0"/>
              <a:t> </a:t>
            </a:r>
            <a:r>
              <a:rPr lang="en-US" dirty="0" err="1"/>
              <a:t>planare</a:t>
            </a:r>
            <a:endParaRPr lang="en-US" dirty="0"/>
          </a:p>
          <a:p>
            <a:r>
              <a:rPr lang="it-IT" dirty="0"/>
              <a:t>Tutti i legami C-C hanno la stessa lunghezza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3DD92A7F-F9D9-48BB-B706-D15864EEC2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6170348"/>
              </p:ext>
            </p:extLst>
          </p:nvPr>
        </p:nvGraphicFramePr>
        <p:xfrm>
          <a:off x="7797887" y="1998026"/>
          <a:ext cx="1670487" cy="19155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3" imgW="767635" imgH="880536" progId="ChemDraw.Document.6.0">
                  <p:embed/>
                </p:oleObj>
              </mc:Choice>
              <mc:Fallback>
                <p:oleObj name="CS ChemDraw Drawing" r:id="rId3" imgW="767635" imgH="88053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797887" y="1998026"/>
                        <a:ext cx="1670487" cy="19155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ggetto 4">
            <a:extLst>
              <a:ext uri="{FF2B5EF4-FFF2-40B4-BE49-F238E27FC236}">
                <a16:creationId xmlns:a16="http://schemas.microsoft.com/office/drawing/2014/main" id="{88683035-F944-4296-8BE6-F73361A527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1128077"/>
              </p:ext>
            </p:extLst>
          </p:nvPr>
        </p:nvGraphicFramePr>
        <p:xfrm>
          <a:off x="3807903" y="5388782"/>
          <a:ext cx="2993714" cy="9375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5" imgW="1338943" imgH="418773" progId="ChemDraw.Document.6.0">
                  <p:embed/>
                </p:oleObj>
              </mc:Choice>
              <mc:Fallback>
                <p:oleObj name="CS ChemDraw Drawing" r:id="rId5" imgW="1338943" imgH="41877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807903" y="5388782"/>
                        <a:ext cx="2993714" cy="9375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0D129E47-C145-4B3E-8526-53DA5EA82BD8}"/>
              </a:ext>
            </a:extLst>
          </p:cNvPr>
          <p:cNvSpPr txBox="1"/>
          <p:nvPr/>
        </p:nvSpPr>
        <p:spPr>
          <a:xfrm>
            <a:off x="2132449" y="4625295"/>
            <a:ext cx="72086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Kekulè</a:t>
            </a:r>
            <a:r>
              <a:rPr lang="en-US" dirty="0"/>
              <a:t> </a:t>
            </a:r>
            <a:r>
              <a:rPr lang="en-US" dirty="0" err="1"/>
              <a:t>nel</a:t>
            </a:r>
            <a:r>
              <a:rPr lang="en-US" dirty="0"/>
              <a:t> 1865</a:t>
            </a:r>
            <a:r>
              <a:rPr lang="it-IT" dirty="0"/>
              <a:t> descrisse la sua struttura come un equilibrio tra due forme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744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9061" y="44370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Nomenclatura: 3 o Più Sostituenti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/>
          <a:srcRect b="47663"/>
          <a:stretch/>
        </p:blipFill>
        <p:spPr>
          <a:xfrm>
            <a:off x="1081664" y="1196399"/>
            <a:ext cx="9890167" cy="2856986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107" y="4260068"/>
            <a:ext cx="2849120" cy="1890691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4408227" y="4998730"/>
            <a:ext cx="37753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GORWBY+Verdana"/>
              </a:rPr>
              <a:t>4-cloro-2-nitro-5-propilbenzaldeide </a:t>
            </a:r>
            <a:endParaRPr lang="it-IT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E72C67-3622-FF1F-909F-7C56253D3918}"/>
              </a:ext>
            </a:extLst>
          </p:cNvPr>
          <p:cNvSpPr txBox="1"/>
          <p:nvPr/>
        </p:nvSpPr>
        <p:spPr>
          <a:xfrm>
            <a:off x="1559107" y="3684053"/>
            <a:ext cx="1802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Ordine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alfabetico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BA4871-391C-DC85-4FFA-DB19FC271E1F}"/>
              </a:ext>
            </a:extLst>
          </p:cNvPr>
          <p:cNvSpPr txBox="1"/>
          <p:nvPr/>
        </p:nvSpPr>
        <p:spPr>
          <a:xfrm>
            <a:off x="8729663" y="3684053"/>
            <a:ext cx="1730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OH ha la </a:t>
            </a:r>
            <a:r>
              <a:rPr lang="en-US" dirty="0" err="1">
                <a:solidFill>
                  <a:srgbClr val="FF0000"/>
                </a:solidFill>
              </a:rPr>
              <a:t>priorità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142D93-9D09-0E49-B0A6-D12F89658228}"/>
              </a:ext>
            </a:extLst>
          </p:cNvPr>
          <p:cNvSpPr txBox="1"/>
          <p:nvPr/>
        </p:nvSpPr>
        <p:spPr>
          <a:xfrm>
            <a:off x="5222360" y="5476935"/>
            <a:ext cx="2147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Aldeide</a:t>
            </a:r>
            <a:r>
              <a:rPr lang="en-US" dirty="0">
                <a:solidFill>
                  <a:srgbClr val="FF0000"/>
                </a:solidFill>
              </a:rPr>
              <a:t> ha la </a:t>
            </a:r>
            <a:r>
              <a:rPr lang="en-US" dirty="0" err="1">
                <a:solidFill>
                  <a:srgbClr val="FF0000"/>
                </a:solidFill>
              </a:rPr>
              <a:t>priorità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8216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3A5785CF-7DBD-4D45-ACAD-A66EBF111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73"/>
          <a:stretch>
            <a:fillRect/>
          </a:stretch>
        </p:blipFill>
        <p:spPr bwMode="auto">
          <a:xfrm>
            <a:off x="3828076" y="897367"/>
            <a:ext cx="4535845" cy="1405576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869EBA84-D3EC-5C45-AAE6-831AC211E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496" y="2581354"/>
            <a:ext cx="6065009" cy="174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27B5C344-918F-C24E-9A3E-F554B0B2C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784" y="4608436"/>
            <a:ext cx="5478429" cy="192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3FF1FF6-3E9C-DD4C-83D8-F500B704CC17}"/>
              </a:ext>
            </a:extLst>
          </p:cNvPr>
          <p:cNvSpPr/>
          <p:nvPr/>
        </p:nvSpPr>
        <p:spPr>
          <a:xfrm>
            <a:off x="4091790" y="1952213"/>
            <a:ext cx="4008421" cy="2109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637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9E8F0B-B3B3-074E-A76F-E77254155571}"/>
              </a:ext>
            </a:extLst>
          </p:cNvPr>
          <p:cNvSpPr/>
          <p:nvPr/>
        </p:nvSpPr>
        <p:spPr>
          <a:xfrm>
            <a:off x="3142427" y="3800127"/>
            <a:ext cx="5669624" cy="4727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637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A0BC1D0-6BE3-2A41-A21D-44E8E47320BA}"/>
              </a:ext>
            </a:extLst>
          </p:cNvPr>
          <p:cNvSpPr/>
          <p:nvPr/>
        </p:nvSpPr>
        <p:spPr>
          <a:xfrm>
            <a:off x="3458881" y="6024114"/>
            <a:ext cx="5168753" cy="3584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637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8D3114-0AF9-6A4B-A6D9-2D32DBF29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CDF1E6-4799-8448-9528-867B1404F953}" type="slidenum">
              <a:rPr lang="it-IT" altLang="en-US" smtClean="0"/>
              <a:pPr>
                <a:defRPr/>
              </a:pPr>
              <a:t>21</a:t>
            </a:fld>
            <a:endParaRPr lang="it-IT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49F252-A4DC-8EC0-0E72-E9115E5B9E27}"/>
              </a:ext>
            </a:extLst>
          </p:cNvPr>
          <p:cNvSpPr txBox="1"/>
          <p:nvPr/>
        </p:nvSpPr>
        <p:spPr>
          <a:xfrm>
            <a:off x="0" y="0"/>
            <a:ext cx="17367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/>
              <a:t>Esercizio</a:t>
            </a:r>
            <a:r>
              <a:rPr lang="en-US" sz="32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6811587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Sostituzione elettrofila aromatica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6411" y="2313691"/>
            <a:ext cx="6963789" cy="274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7609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776" y="580222"/>
            <a:ext cx="11171042" cy="477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3760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940" y="809628"/>
            <a:ext cx="9621060" cy="523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8818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76439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Sostituzione elettrofila aromatica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2194" y="1022530"/>
            <a:ext cx="5671862" cy="583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8933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9621663" y="1360734"/>
            <a:ext cx="17043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/>
              <a:t>Elettrofilo 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9059136" y="2524350"/>
            <a:ext cx="28294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/>
              <a:t>Ione </a:t>
            </a:r>
            <a:r>
              <a:rPr lang="it-IT" sz="2000" dirty="0" err="1"/>
              <a:t>cloronio</a:t>
            </a:r>
            <a:r>
              <a:rPr lang="it-IT" sz="2000" dirty="0"/>
              <a:t> o </a:t>
            </a:r>
            <a:r>
              <a:rPr lang="it-IT" sz="2000" dirty="0" err="1"/>
              <a:t>bromonio</a:t>
            </a:r>
            <a:endParaRPr lang="it-IT" sz="2000" dirty="0"/>
          </a:p>
        </p:txBody>
      </p:sp>
      <p:pic>
        <p:nvPicPr>
          <p:cNvPr id="11" name="Picture 1" descr="09page278_01.jpg">
            <a:extLst>
              <a:ext uri="{FF2B5EF4-FFF2-40B4-BE49-F238E27FC236}">
                <a16:creationId xmlns:a16="http://schemas.microsoft.com/office/drawing/2014/main" id="{955A0CB7-770E-4C8A-AC71-2871D40ACCA8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lum/>
          </a:blip>
          <a:srcRect l="1693" t="-18" r="-1693" b="40936"/>
          <a:stretch/>
        </p:blipFill>
        <p:spPr>
          <a:xfrm>
            <a:off x="1464404" y="1245482"/>
            <a:ext cx="6381750" cy="1794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F209F46E-3716-48E6-B89A-A42E9F71B7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2334"/>
          <a:stretch/>
        </p:blipFill>
        <p:spPr>
          <a:xfrm>
            <a:off x="995810" y="3159856"/>
            <a:ext cx="9144793" cy="2636063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4939CD8-B626-4C76-872B-2137FFCB5DE0}"/>
              </a:ext>
            </a:extLst>
          </p:cNvPr>
          <p:cNvSpPr txBox="1"/>
          <p:nvPr/>
        </p:nvSpPr>
        <p:spPr>
          <a:xfrm>
            <a:off x="9790010" y="1880987"/>
            <a:ext cx="13676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/>
              <a:t>Cl</a:t>
            </a:r>
            <a:r>
              <a:rPr lang="it-IT" sz="2800" baseline="30000" dirty="0"/>
              <a:t>+</a:t>
            </a:r>
            <a:r>
              <a:rPr lang="it-IT" sz="2800" dirty="0"/>
              <a:t> o Br</a:t>
            </a:r>
            <a:r>
              <a:rPr lang="it-IT" sz="2800" baseline="30000" dirty="0"/>
              <a:t>+</a:t>
            </a:r>
            <a:endParaRPr lang="en-US" sz="2800" baseline="30000" dirty="0"/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266DB243-B01D-499A-A33B-3AB239DFF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407" y="-4467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4000" dirty="0"/>
              <a:t>Reazione di </a:t>
            </a:r>
            <a:r>
              <a:rPr lang="it-IT" dirty="0"/>
              <a:t>alogenazione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479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9FFE8F-DA60-4B7E-97AA-8F4D7B23B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46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4000" dirty="0"/>
              <a:t>Reazione di </a:t>
            </a:r>
            <a:r>
              <a:rPr lang="it-IT" dirty="0"/>
              <a:t>alogenazione</a:t>
            </a:r>
            <a:endParaRPr lang="en-US" dirty="0"/>
          </a:p>
        </p:txBody>
      </p:sp>
      <p:pic>
        <p:nvPicPr>
          <p:cNvPr id="4" name="Picture 1" descr="09page280_03.jpg">
            <a:extLst>
              <a:ext uri="{FF2B5EF4-FFF2-40B4-BE49-F238E27FC236}">
                <a16:creationId xmlns:a16="http://schemas.microsoft.com/office/drawing/2014/main" id="{C0600609-39BD-4170-A239-F6B7D3A9C1AB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lum/>
          </a:blip>
          <a:srcRect b="38127"/>
          <a:stretch/>
        </p:blipFill>
        <p:spPr>
          <a:xfrm>
            <a:off x="838200" y="1935163"/>
            <a:ext cx="9144000" cy="1741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1" descr="09page280_04.jpg">
            <a:extLst>
              <a:ext uri="{FF2B5EF4-FFF2-40B4-BE49-F238E27FC236}">
                <a16:creationId xmlns:a16="http://schemas.microsoft.com/office/drawing/2014/main" id="{884F9776-2DEA-4C3D-953E-E33CFF2F889C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3">
            <a:lum/>
          </a:blip>
          <a:srcRect b="37332"/>
          <a:stretch/>
        </p:blipFill>
        <p:spPr>
          <a:xfrm>
            <a:off x="1352550" y="4090989"/>
            <a:ext cx="7753350" cy="18777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80424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/>
          <p:cNvSpPr txBox="1"/>
          <p:nvPr/>
        </p:nvSpPr>
        <p:spPr>
          <a:xfrm>
            <a:off x="1513915" y="298803"/>
            <a:ext cx="72733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/>
              <a:t>Reazione di nitrazione: sostituzione di H con NO</a:t>
            </a:r>
            <a:r>
              <a:rPr lang="it-IT" sz="2800" baseline="-25000" dirty="0"/>
              <a:t>2</a:t>
            </a:r>
          </a:p>
        </p:txBody>
      </p:sp>
      <p:sp>
        <p:nvSpPr>
          <p:cNvPr id="3" name="Rettangolo 2"/>
          <p:cNvSpPr/>
          <p:nvPr/>
        </p:nvSpPr>
        <p:spPr>
          <a:xfrm>
            <a:off x="9672406" y="1541109"/>
            <a:ext cx="15334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dirty="0"/>
              <a:t>Ione nitronio</a:t>
            </a:r>
          </a:p>
        </p:txBody>
      </p:sp>
      <p:pic>
        <p:nvPicPr>
          <p:cNvPr id="8" name="Picture 1" descr="09page279_01.jpg"/>
          <p:cNvPicPr>
            <a:picLocks noGrp="1" noChangeAspect="1"/>
          </p:cNvPicPr>
          <p:nvPr isPhoto="1"/>
        </p:nvPicPr>
        <p:blipFill rotWithShape="1">
          <a:blip r:embed="rId2">
            <a:lum/>
          </a:blip>
          <a:srcRect b="43053"/>
          <a:stretch/>
        </p:blipFill>
        <p:spPr>
          <a:xfrm>
            <a:off x="1304365" y="1203239"/>
            <a:ext cx="7482888" cy="185616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sellaDiTesto 3"/>
          <p:cNvSpPr txBox="1"/>
          <p:nvPr/>
        </p:nvSpPr>
        <p:spPr>
          <a:xfrm>
            <a:off x="9672406" y="463891"/>
            <a:ext cx="183396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/>
              <a:t>Elettrofilo</a:t>
            </a:r>
          </a:p>
          <a:p>
            <a:r>
              <a:rPr lang="it-IT" sz="3200" dirty="0"/>
              <a:t>NO</a:t>
            </a:r>
            <a:r>
              <a:rPr lang="it-IT" sz="3200" baseline="-25000" dirty="0"/>
              <a:t>2</a:t>
            </a:r>
            <a:r>
              <a:rPr lang="it-IT" sz="3200" baseline="30000" dirty="0"/>
              <a:t>+</a:t>
            </a:r>
          </a:p>
        </p:txBody>
      </p:sp>
      <p:pic>
        <p:nvPicPr>
          <p:cNvPr id="12" name="Picture 1" descr="09page281_01.jpg"/>
          <p:cNvPicPr>
            <a:picLocks noGrp="1" noChangeAspect="1"/>
          </p:cNvPicPr>
          <p:nvPr isPhoto="1"/>
        </p:nvPicPr>
        <p:blipFill rotWithShape="1">
          <a:blip r:embed="rId3">
            <a:lum/>
          </a:blip>
          <a:srcRect b="42187"/>
          <a:stretch/>
        </p:blipFill>
        <p:spPr>
          <a:xfrm>
            <a:off x="1513915" y="3059402"/>
            <a:ext cx="7109824" cy="1773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" descr="09page281_02.jpg"/>
          <p:cNvPicPr>
            <a:picLocks noGrp="1" noChangeAspect="1"/>
          </p:cNvPicPr>
          <p:nvPr isPhoto="1"/>
        </p:nvPicPr>
        <p:blipFill rotWithShape="1">
          <a:blip r:embed="rId4">
            <a:lum/>
          </a:blip>
          <a:srcRect b="46418"/>
          <a:stretch/>
        </p:blipFill>
        <p:spPr>
          <a:xfrm>
            <a:off x="831998" y="4970312"/>
            <a:ext cx="9144000" cy="1532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9543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Nitrazione del benzene</a:t>
            </a:r>
          </a:p>
        </p:txBody>
      </p:sp>
      <p:pic>
        <p:nvPicPr>
          <p:cNvPr id="4" name="Picture 1" descr="09page282_02.jpg"/>
          <p:cNvPicPr>
            <a:picLocks noGrp="1" noChangeAspect="1"/>
          </p:cNvPicPr>
          <p:nvPr isPhoto="1"/>
        </p:nvPicPr>
        <p:blipFill rotWithShape="1">
          <a:blip r:embed="rId2">
            <a:lum/>
          </a:blip>
          <a:srcRect b="38436"/>
          <a:stretch/>
        </p:blipFill>
        <p:spPr>
          <a:xfrm>
            <a:off x="1008993" y="1690688"/>
            <a:ext cx="9144000" cy="2056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/>
          <a:srcRect l="-1896" t="6946" r="1896" b="37578"/>
          <a:stretch/>
        </p:blipFill>
        <p:spPr>
          <a:xfrm>
            <a:off x="2519063" y="4224551"/>
            <a:ext cx="5395227" cy="193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622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0DC5CA-21AD-4E57-8DD1-529C31B3F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Benzene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D12EAB4-3CF8-4648-A2C3-4FE61AE91B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024922"/>
          </a:xfrm>
        </p:spPr>
        <p:txBody>
          <a:bodyPr/>
          <a:lstStyle/>
          <a:p>
            <a:r>
              <a:rPr lang="it-IT" dirty="0"/>
              <a:t>Mentre gli idrocarburi insaturi (alcheni e alchini) danno facile reazione di addizione, il benzene NO!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5" name="Oggetto 4">
            <a:extLst>
              <a:ext uri="{FF2B5EF4-FFF2-40B4-BE49-F238E27FC236}">
                <a16:creationId xmlns:a16="http://schemas.microsoft.com/office/drawing/2014/main" id="{4991CDB0-E9D2-4DCC-9ACD-66E42D697F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2211159"/>
              </p:ext>
            </p:extLst>
          </p:nvPr>
        </p:nvGraphicFramePr>
        <p:xfrm>
          <a:off x="2597674" y="3090469"/>
          <a:ext cx="6344435" cy="4329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2" imgW="2768557" imgH="188851" progId="ChemDraw.Document.6.0">
                  <p:embed/>
                </p:oleObj>
              </mc:Choice>
              <mc:Fallback>
                <p:oleObj name="CS ChemDraw Drawing" r:id="rId2" imgW="2768557" imgH="18885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97674" y="3090469"/>
                        <a:ext cx="6344435" cy="4329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ttangolo 5">
            <a:extLst>
              <a:ext uri="{FF2B5EF4-FFF2-40B4-BE49-F238E27FC236}">
                <a16:creationId xmlns:a16="http://schemas.microsoft.com/office/drawing/2014/main" id="{71731026-5132-4956-A884-B2E42BBC109B}"/>
              </a:ext>
            </a:extLst>
          </p:cNvPr>
          <p:cNvSpPr/>
          <p:nvPr/>
        </p:nvSpPr>
        <p:spPr>
          <a:xfrm>
            <a:off x="2108433" y="525363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7BD52C6-C047-4F68-A879-168ABF2224F0}"/>
              </a:ext>
            </a:extLst>
          </p:cNvPr>
          <p:cNvSpPr txBox="1"/>
          <p:nvPr/>
        </p:nvSpPr>
        <p:spPr>
          <a:xfrm flipH="1">
            <a:off x="838200" y="3850547"/>
            <a:ext cx="108180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Il benzene è molto stabile e reagisce con bromo solo il presenza di un catalizzatore, FeBr</a:t>
            </a:r>
            <a:r>
              <a:rPr lang="it-IT" sz="2800" baseline="-25000" dirty="0"/>
              <a:t>3</a:t>
            </a:r>
            <a:r>
              <a:rPr lang="it-IT" sz="2800" dirty="0"/>
              <a:t> (un acido di Lewis)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La reazione è una sostituzione non una addizione</a:t>
            </a:r>
            <a:endParaRPr lang="en-US" sz="2800" dirty="0"/>
          </a:p>
        </p:txBody>
      </p:sp>
      <p:graphicFrame>
        <p:nvGraphicFramePr>
          <p:cNvPr id="8" name="Oggetto 7">
            <a:extLst>
              <a:ext uri="{FF2B5EF4-FFF2-40B4-BE49-F238E27FC236}">
                <a16:creationId xmlns:a16="http://schemas.microsoft.com/office/drawing/2014/main" id="{B4252246-55C7-4CC2-81BE-AE74BE5BD7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6639844"/>
              </p:ext>
            </p:extLst>
          </p:nvPr>
        </p:nvGraphicFramePr>
        <p:xfrm>
          <a:off x="2376859" y="5454243"/>
          <a:ext cx="5559148" cy="9075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4" imgW="2791609" imgH="455622" progId="ChemDraw.Document.6.0">
                  <p:embed/>
                </p:oleObj>
              </mc:Choice>
              <mc:Fallback>
                <p:oleObj name="CS ChemDraw Drawing" r:id="rId4" imgW="2791609" imgH="45562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76859" y="5454243"/>
                        <a:ext cx="5559148" cy="9075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2303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709681" y="171472"/>
            <a:ext cx="6719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Reazione di solfonazione: sostituzione di H con HSO</a:t>
            </a:r>
            <a:r>
              <a:rPr lang="it-IT" sz="2400" baseline="-25000" dirty="0"/>
              <a:t>3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9460267" y="673483"/>
            <a:ext cx="17043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/>
              <a:t>Elettrofilo </a:t>
            </a:r>
          </a:p>
        </p:txBody>
      </p:sp>
      <p:sp>
        <p:nvSpPr>
          <p:cNvPr id="22" name="Rettangolo 21"/>
          <p:cNvSpPr/>
          <p:nvPr/>
        </p:nvSpPr>
        <p:spPr>
          <a:xfrm>
            <a:off x="9460267" y="1273647"/>
            <a:ext cx="207505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dirty="0"/>
              <a:t>HSO</a:t>
            </a:r>
            <a:r>
              <a:rPr lang="it-IT" sz="2800" baseline="-25000" dirty="0"/>
              <a:t>3</a:t>
            </a:r>
            <a:r>
              <a:rPr lang="it-IT" sz="2800" baseline="30000" dirty="0"/>
              <a:t>+</a:t>
            </a:r>
          </a:p>
          <a:p>
            <a:r>
              <a:rPr lang="it-IT" sz="2800" dirty="0"/>
              <a:t>Ione </a:t>
            </a:r>
            <a:r>
              <a:rPr lang="it-IT" sz="2800" dirty="0" err="1"/>
              <a:t>solfonio</a:t>
            </a:r>
            <a:endParaRPr lang="it-IT" sz="2800" dirty="0"/>
          </a:p>
        </p:txBody>
      </p:sp>
      <p:pic>
        <p:nvPicPr>
          <p:cNvPr id="10" name="Picture 1" descr="09page279_02.jpg"/>
          <p:cNvPicPr>
            <a:picLocks noGrp="1" noChangeAspect="1"/>
          </p:cNvPicPr>
          <p:nvPr isPhoto="1"/>
        </p:nvPicPr>
        <p:blipFill rotWithShape="1">
          <a:blip r:embed="rId2">
            <a:lum/>
          </a:blip>
          <a:srcRect b="41490"/>
          <a:stretch/>
        </p:blipFill>
        <p:spPr>
          <a:xfrm>
            <a:off x="709681" y="776260"/>
            <a:ext cx="7781925" cy="19488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" descr="09page281_03.jpg"/>
          <p:cNvPicPr>
            <a:picLocks noGrp="1" noChangeAspect="1"/>
          </p:cNvPicPr>
          <p:nvPr isPhoto="1"/>
        </p:nvPicPr>
        <p:blipFill rotWithShape="1">
          <a:blip r:embed="rId3">
            <a:lum/>
          </a:blip>
          <a:srcRect b="40430"/>
          <a:stretch/>
        </p:blipFill>
        <p:spPr>
          <a:xfrm>
            <a:off x="1168455" y="2963479"/>
            <a:ext cx="9144000" cy="1820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" descr="09page282_01.jpg"/>
          <p:cNvPicPr>
            <a:picLocks noGrp="1" noChangeAspect="1"/>
          </p:cNvPicPr>
          <p:nvPr isPhoto="1"/>
        </p:nvPicPr>
        <p:blipFill rotWithShape="1">
          <a:blip r:embed="rId4">
            <a:lum/>
          </a:blip>
          <a:srcRect b="36415"/>
          <a:stretch/>
        </p:blipFill>
        <p:spPr>
          <a:xfrm>
            <a:off x="3863510" y="4730255"/>
            <a:ext cx="5469678" cy="20547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322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9860961" y="503171"/>
            <a:ext cx="17043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/>
              <a:t>Elettrofilo 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774312" y="241561"/>
            <a:ext cx="82122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Reazione di alchilazione di </a:t>
            </a:r>
            <a:r>
              <a:rPr lang="it-IT" sz="2400" dirty="0" err="1"/>
              <a:t>Friedel-Crafts</a:t>
            </a:r>
            <a:r>
              <a:rPr lang="it-IT" sz="2400" dirty="0"/>
              <a:t>: sostituzione di H con </a:t>
            </a:r>
            <a:r>
              <a:rPr lang="it-IT" sz="2800" dirty="0"/>
              <a:t>R</a:t>
            </a:r>
            <a:endParaRPr lang="it-IT" sz="2800" baseline="-250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9670845" y="971680"/>
            <a:ext cx="208461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800" dirty="0"/>
              <a:t>R</a:t>
            </a:r>
            <a:r>
              <a:rPr lang="it-IT" sz="2800" baseline="30000" dirty="0"/>
              <a:t>+</a:t>
            </a:r>
          </a:p>
          <a:p>
            <a:r>
              <a:rPr lang="it-IT" sz="2800" dirty="0" err="1"/>
              <a:t>carbocatione</a:t>
            </a:r>
            <a:endParaRPr lang="it-IT" sz="2800" dirty="0"/>
          </a:p>
        </p:txBody>
      </p:sp>
      <p:pic>
        <p:nvPicPr>
          <p:cNvPr id="10" name="Picture 1" descr="09page283_02.jpg"/>
          <p:cNvPicPr>
            <a:picLocks noGrp="1" noChangeAspect="1"/>
          </p:cNvPicPr>
          <p:nvPr isPhoto="1"/>
        </p:nvPicPr>
        <p:blipFill rotWithShape="1">
          <a:blip r:embed="rId2">
            <a:lum/>
          </a:blip>
          <a:srcRect b="29070"/>
          <a:stretch/>
        </p:blipFill>
        <p:spPr>
          <a:xfrm>
            <a:off x="1796380" y="3394939"/>
            <a:ext cx="7119020" cy="2976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" descr="09page279_03.jpg"/>
          <p:cNvPicPr>
            <a:picLocks noGrp="1" noChangeAspect="1"/>
          </p:cNvPicPr>
          <p:nvPr isPhoto="1"/>
        </p:nvPicPr>
        <p:blipFill rotWithShape="1">
          <a:blip r:embed="rId3">
            <a:lum/>
          </a:blip>
          <a:srcRect b="43452"/>
          <a:stretch/>
        </p:blipFill>
        <p:spPr>
          <a:xfrm>
            <a:off x="1079294" y="971680"/>
            <a:ext cx="8045656" cy="2216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778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Reazione di alchilazione di </a:t>
            </a:r>
            <a:r>
              <a:rPr lang="it-IT" dirty="0" err="1"/>
              <a:t>Friedel-Crafts</a:t>
            </a:r>
            <a:endParaRPr lang="it-IT" dirty="0"/>
          </a:p>
        </p:txBody>
      </p:sp>
      <p:pic>
        <p:nvPicPr>
          <p:cNvPr id="4" name="Picture 1" descr="09page283_03.jpg"/>
          <p:cNvPicPr>
            <a:picLocks noGrp="1" noChangeAspect="1"/>
          </p:cNvPicPr>
          <p:nvPr isPhoto="1"/>
        </p:nvPicPr>
        <p:blipFill rotWithShape="1">
          <a:blip r:embed="rId2">
            <a:lum/>
          </a:blip>
          <a:srcRect b="34870"/>
          <a:stretch/>
        </p:blipFill>
        <p:spPr>
          <a:xfrm>
            <a:off x="1524000" y="1690688"/>
            <a:ext cx="9144000" cy="2141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/>
          <a:srcRect b="46761"/>
          <a:stretch/>
        </p:blipFill>
        <p:spPr>
          <a:xfrm>
            <a:off x="2343410" y="4220659"/>
            <a:ext cx="8061831" cy="148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7972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9387066" y="359555"/>
            <a:ext cx="17043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/>
              <a:t>Elettrofilo 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499269" y="390333"/>
            <a:ext cx="8312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Reazione di </a:t>
            </a:r>
            <a:r>
              <a:rPr lang="it-IT" sz="2400" dirty="0" err="1"/>
              <a:t>acilazione</a:t>
            </a:r>
            <a:r>
              <a:rPr lang="it-IT" sz="2400" dirty="0"/>
              <a:t> di </a:t>
            </a:r>
            <a:r>
              <a:rPr lang="it-IT" sz="2400" dirty="0" err="1"/>
              <a:t>Friedel-Crafts</a:t>
            </a:r>
            <a:r>
              <a:rPr lang="it-IT" sz="2400" dirty="0"/>
              <a:t>: sostituzione di H con RCO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279" y="3217497"/>
            <a:ext cx="9619084" cy="2981480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9387066" y="862925"/>
            <a:ext cx="175240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dirty="0"/>
              <a:t>RCO</a:t>
            </a:r>
            <a:r>
              <a:rPr lang="it-IT" sz="2800" baseline="30000" dirty="0"/>
              <a:t>+</a:t>
            </a:r>
          </a:p>
          <a:p>
            <a:r>
              <a:rPr lang="it-IT" sz="2800" dirty="0"/>
              <a:t>Ione </a:t>
            </a:r>
            <a:r>
              <a:rPr lang="it-IT" sz="2800" dirty="0" err="1"/>
              <a:t>acilio</a:t>
            </a:r>
            <a:r>
              <a:rPr lang="it-IT" sz="2800" dirty="0"/>
              <a:t> </a:t>
            </a:r>
          </a:p>
        </p:txBody>
      </p:sp>
      <p:pic>
        <p:nvPicPr>
          <p:cNvPr id="9" name="Picture 1" descr="09page279_04.jpg"/>
          <p:cNvPicPr>
            <a:picLocks noGrp="1" noChangeAspect="1"/>
          </p:cNvPicPr>
          <p:nvPr isPhoto="1"/>
        </p:nvPicPr>
        <p:blipFill rotWithShape="1">
          <a:blip r:embed="rId3">
            <a:lum/>
          </a:blip>
          <a:srcRect b="38152"/>
          <a:stretch/>
        </p:blipFill>
        <p:spPr>
          <a:xfrm>
            <a:off x="833279" y="980093"/>
            <a:ext cx="8031701" cy="2421627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CasellaDiTesto 18"/>
          <p:cNvSpPr txBox="1"/>
          <p:nvPr/>
        </p:nvSpPr>
        <p:spPr>
          <a:xfrm>
            <a:off x="5931516" y="3230737"/>
            <a:ext cx="14520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err="1"/>
              <a:t>Aril</a:t>
            </a:r>
            <a:r>
              <a:rPr lang="it-IT" sz="2000" dirty="0"/>
              <a:t> chetone</a:t>
            </a:r>
          </a:p>
        </p:txBody>
      </p:sp>
    </p:spTree>
    <p:extLst>
      <p:ext uri="{BB962C8B-B14F-4D97-AF65-F5344CB8AC3E}">
        <p14:creationId xmlns:p14="http://schemas.microsoft.com/office/powerpoint/2010/main" val="1085482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067033" y="164037"/>
            <a:ext cx="3480179" cy="1325563"/>
          </a:xfrm>
        </p:spPr>
        <p:txBody>
          <a:bodyPr/>
          <a:lstStyle/>
          <a:p>
            <a:pPr algn="ctr"/>
            <a:r>
              <a:rPr lang="it-IT" dirty="0" err="1"/>
              <a:t>Disostituzione</a:t>
            </a:r>
            <a:r>
              <a:rPr lang="it-IT" dirty="0"/>
              <a:t> </a:t>
            </a:r>
          </a:p>
        </p:txBody>
      </p:sp>
      <p:grpSp>
        <p:nvGrpSpPr>
          <p:cNvPr id="8" name="Gruppo 7"/>
          <p:cNvGrpSpPr/>
          <p:nvPr/>
        </p:nvGrpSpPr>
        <p:grpSpPr>
          <a:xfrm>
            <a:off x="632849" y="2292822"/>
            <a:ext cx="9625883" cy="3193577"/>
            <a:chOff x="632849" y="2292822"/>
            <a:chExt cx="9625883" cy="3193577"/>
          </a:xfrm>
        </p:grpSpPr>
        <p:pic>
          <p:nvPicPr>
            <p:cNvPr id="4" name="Immagine 3"/>
            <p:cNvPicPr>
              <a:picLocks noChangeAspect="1"/>
            </p:cNvPicPr>
            <p:nvPr/>
          </p:nvPicPr>
          <p:blipFill rotWithShape="1">
            <a:blip r:embed="rId2"/>
            <a:srcRect b="68060"/>
            <a:stretch/>
          </p:blipFill>
          <p:spPr>
            <a:xfrm>
              <a:off x="632849" y="2292822"/>
              <a:ext cx="9625883" cy="3193577"/>
            </a:xfrm>
            <a:prstGeom prst="rect">
              <a:avLst/>
            </a:prstGeom>
          </p:spPr>
        </p:pic>
        <p:sp>
          <p:nvSpPr>
            <p:cNvPr id="7" name="Rettangolo 6"/>
            <p:cNvSpPr/>
            <p:nvPr/>
          </p:nvSpPr>
          <p:spPr>
            <a:xfrm>
              <a:off x="4203510" y="3630304"/>
              <a:ext cx="859809" cy="2593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9" name="CasellaDiTesto 8"/>
          <p:cNvSpPr txBox="1"/>
          <p:nvPr/>
        </p:nvSpPr>
        <p:spPr>
          <a:xfrm>
            <a:off x="4290307" y="3044027"/>
            <a:ext cx="686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FeBr</a:t>
            </a:r>
            <a:r>
              <a:rPr lang="it-IT" baseline="-250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659801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Disostituzione</a:t>
            </a:r>
            <a:endParaRPr lang="it-IT" dirty="0"/>
          </a:p>
        </p:txBody>
      </p:sp>
      <p:pic>
        <p:nvPicPr>
          <p:cNvPr id="4" name="Picture 4" descr="p255"/>
          <p:cNvPicPr>
            <a:picLocks noGrp="1" noChangeAspect="1" noChangeArrowheads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313" b="11436"/>
          <a:stretch/>
        </p:blipFill>
        <p:spPr>
          <a:xfrm>
            <a:off x="671015" y="1937981"/>
            <a:ext cx="9418626" cy="413527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52535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438" y="2238173"/>
            <a:ext cx="9737049" cy="3289170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802073" y="442499"/>
            <a:ext cx="1108198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>
                <a:solidFill>
                  <a:srgbClr val="000000"/>
                </a:solidFill>
                <a:latin typeface="GORWBY+Verdana"/>
              </a:rPr>
              <a:t>Sostituenti contenenti </a:t>
            </a:r>
            <a:r>
              <a:rPr lang="it-IT" sz="2800" dirty="0" err="1">
                <a:solidFill>
                  <a:srgbClr val="000000"/>
                </a:solidFill>
                <a:latin typeface="GORWBY+Verdana"/>
              </a:rPr>
              <a:t>lone</a:t>
            </a:r>
            <a:r>
              <a:rPr lang="it-IT" sz="2800" dirty="0">
                <a:solidFill>
                  <a:srgbClr val="000000"/>
                </a:solidFill>
                <a:latin typeface="GORWBY+Verdana"/>
              </a:rPr>
              <a:t> </a:t>
            </a:r>
            <a:r>
              <a:rPr lang="it-IT" sz="2800" dirty="0" err="1">
                <a:solidFill>
                  <a:srgbClr val="000000"/>
                </a:solidFill>
                <a:latin typeface="GORWBY+Verdana"/>
              </a:rPr>
              <a:t>pairs</a:t>
            </a:r>
            <a:r>
              <a:rPr lang="it-IT" sz="2800" dirty="0">
                <a:solidFill>
                  <a:srgbClr val="000000"/>
                </a:solidFill>
                <a:latin typeface="GORWBY+Verdana"/>
              </a:rPr>
              <a:t> aumentano la densità elettronica nelle posizioni </a:t>
            </a:r>
            <a:r>
              <a:rPr lang="it-IT" sz="2800" i="1" dirty="0">
                <a:solidFill>
                  <a:srgbClr val="000000"/>
                </a:solidFill>
                <a:latin typeface="GORWBY+Verdana"/>
              </a:rPr>
              <a:t>orto</a:t>
            </a:r>
            <a:r>
              <a:rPr lang="it-IT" sz="2800" dirty="0">
                <a:solidFill>
                  <a:srgbClr val="000000"/>
                </a:solidFill>
                <a:latin typeface="GORWBY+Verdana"/>
              </a:rPr>
              <a:t> e </a:t>
            </a:r>
            <a:r>
              <a:rPr lang="it-IT" sz="2800" i="1" dirty="0">
                <a:solidFill>
                  <a:srgbClr val="000000"/>
                </a:solidFill>
                <a:latin typeface="GORWBY+Verdana"/>
              </a:rPr>
              <a:t>para</a:t>
            </a:r>
            <a:r>
              <a:rPr lang="it-IT" sz="2800" dirty="0">
                <a:solidFill>
                  <a:srgbClr val="000000"/>
                </a:solidFill>
                <a:latin typeface="GORWBY+Verdana"/>
              </a:rPr>
              <a:t>  per risonanza perché gli elettroni sono delocalizzati dal sostituente verso l’anello (effetto +R)</a:t>
            </a:r>
          </a:p>
        </p:txBody>
      </p:sp>
    </p:spTree>
    <p:extLst>
      <p:ext uri="{BB962C8B-B14F-4D97-AF65-F5344CB8AC3E}">
        <p14:creationId xmlns:p14="http://schemas.microsoft.com/office/powerpoint/2010/main" val="39561148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48" y="1964517"/>
            <a:ext cx="11417352" cy="2275099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2370" y="4239616"/>
            <a:ext cx="5017991" cy="2195303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232011" y="384952"/>
            <a:ext cx="1151871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>
                <a:solidFill>
                  <a:srgbClr val="000000"/>
                </a:solidFill>
                <a:latin typeface="GORWBY+Verdana"/>
              </a:rPr>
              <a:t>Sostituenti contenenti doppi o tripli legami polari (</a:t>
            </a:r>
            <a:r>
              <a:rPr lang="it-IT" sz="2800" dirty="0" err="1">
                <a:solidFill>
                  <a:srgbClr val="000000"/>
                </a:solidFill>
                <a:latin typeface="GORWBY+Verdana"/>
              </a:rPr>
              <a:t>Ar</a:t>
            </a:r>
            <a:r>
              <a:rPr lang="it-IT" sz="2800" dirty="0">
                <a:solidFill>
                  <a:srgbClr val="000000"/>
                </a:solidFill>
                <a:latin typeface="GORWBY+Verdana"/>
              </a:rPr>
              <a:t>-Y=Z), diminuiscono la densità di carica elettronica nelle posizioni </a:t>
            </a:r>
            <a:r>
              <a:rPr lang="it-IT" sz="2800" i="1" dirty="0">
                <a:solidFill>
                  <a:srgbClr val="000000"/>
                </a:solidFill>
                <a:latin typeface="GORWBY+Verdana"/>
              </a:rPr>
              <a:t>orto</a:t>
            </a:r>
            <a:r>
              <a:rPr lang="it-IT" sz="2800" dirty="0">
                <a:solidFill>
                  <a:srgbClr val="000000"/>
                </a:solidFill>
                <a:latin typeface="GORWBY+Verdana"/>
              </a:rPr>
              <a:t> e </a:t>
            </a:r>
            <a:r>
              <a:rPr lang="it-IT" sz="2800" i="1" dirty="0">
                <a:solidFill>
                  <a:srgbClr val="000000"/>
                </a:solidFill>
                <a:latin typeface="GORWBY+Verdana"/>
              </a:rPr>
              <a:t>para</a:t>
            </a:r>
            <a:r>
              <a:rPr lang="it-IT" sz="2800" dirty="0">
                <a:solidFill>
                  <a:srgbClr val="000000"/>
                </a:solidFill>
                <a:latin typeface="GORWBY+Verdana"/>
              </a:rPr>
              <a:t> perché gli elettroni sono delocalizzati dall’anello verso il sostituente (effetto –R)</a:t>
            </a:r>
          </a:p>
        </p:txBody>
      </p:sp>
    </p:spTree>
    <p:extLst>
      <p:ext uri="{BB962C8B-B14F-4D97-AF65-F5344CB8AC3E}">
        <p14:creationId xmlns:p14="http://schemas.microsoft.com/office/powerpoint/2010/main" val="38458788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tab090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35"/>
          <a:stretch/>
        </p:blipFill>
        <p:spPr>
          <a:xfrm>
            <a:off x="539087" y="314751"/>
            <a:ext cx="11214995" cy="607240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63654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7421" y="0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Ossidazione di </a:t>
            </a:r>
            <a:r>
              <a:rPr lang="it-IT" dirty="0" err="1"/>
              <a:t>Alchilbenzeni</a:t>
            </a:r>
            <a:r>
              <a:rPr lang="it-IT" dirty="0"/>
              <a:t>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6192" y="1325563"/>
            <a:ext cx="6958057" cy="5637435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6651764D-9E36-4E8A-A60E-CF6126313BA5}"/>
              </a:ext>
            </a:extLst>
          </p:cNvPr>
          <p:cNvSpPr txBox="1"/>
          <p:nvPr/>
        </p:nvSpPr>
        <p:spPr>
          <a:xfrm>
            <a:off x="9134475" y="5629275"/>
            <a:ext cx="1452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Non avviene!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0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22DAEB-680F-482E-825D-3BA1942EB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Legami delocalizzati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FAD38E3-B4BE-4D76-AC9E-5DDBD04461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3732"/>
          <a:stretch/>
        </p:blipFill>
        <p:spPr>
          <a:xfrm>
            <a:off x="2523770" y="1873131"/>
            <a:ext cx="5701553" cy="278276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97EBA039-E122-4BE4-99D4-731FF076C6ED}"/>
              </a:ext>
            </a:extLst>
          </p:cNvPr>
          <p:cNvSpPr txBox="1"/>
          <p:nvPr/>
        </p:nvSpPr>
        <p:spPr>
          <a:xfrm>
            <a:off x="2805782" y="4908419"/>
            <a:ext cx="24828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Sei orbitali 2p </a:t>
            </a:r>
          </a:p>
          <a:p>
            <a:r>
              <a:rPr lang="it-IT" dirty="0"/>
              <a:t>con 1 elettrone ciascuno</a:t>
            </a:r>
            <a:endParaRPr lang="en-US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4BF0350-0710-4537-9CA1-E696246574AE}"/>
              </a:ext>
            </a:extLst>
          </p:cNvPr>
          <p:cNvSpPr txBox="1"/>
          <p:nvPr/>
        </p:nvSpPr>
        <p:spPr>
          <a:xfrm>
            <a:off x="6213499" y="4838334"/>
            <a:ext cx="33827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Nuvola elettronica con 6 elettroni </a:t>
            </a:r>
          </a:p>
          <a:p>
            <a:r>
              <a:rPr lang="it-IT" dirty="0"/>
              <a:t>delocalizzati su tutta la molecola</a:t>
            </a:r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7E0AE8C-2951-4F19-AAD5-6383A195C9BB}"/>
              </a:ext>
            </a:extLst>
          </p:cNvPr>
          <p:cNvSpPr/>
          <p:nvPr/>
        </p:nvSpPr>
        <p:spPr>
          <a:xfrm>
            <a:off x="6096000" y="4546363"/>
            <a:ext cx="1808860" cy="1965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5524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7421" y="0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Ossidazione di </a:t>
            </a:r>
            <a:r>
              <a:rPr lang="it-IT" dirty="0" err="1"/>
              <a:t>Alchilbenzeni</a:t>
            </a:r>
            <a:r>
              <a:rPr lang="it-IT" dirty="0"/>
              <a:t> 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/>
          <a:srcRect r="59563"/>
          <a:stretch/>
        </p:blipFill>
        <p:spPr>
          <a:xfrm>
            <a:off x="2227882" y="1146893"/>
            <a:ext cx="6153111" cy="223775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/>
          <a:srcRect l="42904"/>
          <a:stretch/>
        </p:blipFill>
        <p:spPr>
          <a:xfrm>
            <a:off x="1801504" y="3882900"/>
            <a:ext cx="7815250" cy="2012933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2446246" y="3079774"/>
            <a:ext cx="1242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orto-xilene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29F4D1B-0B8B-446E-8C62-2EDB6F692BE3}"/>
              </a:ext>
            </a:extLst>
          </p:cNvPr>
          <p:cNvSpPr txBox="1"/>
          <p:nvPr/>
        </p:nvSpPr>
        <p:spPr>
          <a:xfrm>
            <a:off x="5876925" y="3079774"/>
            <a:ext cx="30706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Acido 1,2-benzendicarbossilico</a:t>
            </a:r>
          </a:p>
          <a:p>
            <a:r>
              <a:rPr lang="it-IT" dirty="0"/>
              <a:t>Acido ftalico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6996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Riduzione di Nitrobenzeni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025" y="2358679"/>
            <a:ext cx="11559950" cy="215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4166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58" y="1292885"/>
            <a:ext cx="11709049" cy="3879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8807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Fenoli (Alcoli Aromatici)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/>
          <a:srcRect t="5363"/>
          <a:stretch/>
        </p:blipFill>
        <p:spPr>
          <a:xfrm>
            <a:off x="672317" y="2251881"/>
            <a:ext cx="10847365" cy="3193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0106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Acidità dei Fenoli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717" y="1950641"/>
            <a:ext cx="10972083" cy="279878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674427" y="3165365"/>
            <a:ext cx="1520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Alcol benzilico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998008" y="4969076"/>
            <a:ext cx="873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Fenolo </a:t>
            </a:r>
          </a:p>
        </p:txBody>
      </p:sp>
    </p:spTree>
    <p:extLst>
      <p:ext uri="{BB962C8B-B14F-4D97-AF65-F5344CB8AC3E}">
        <p14:creationId xmlns:p14="http://schemas.microsoft.com/office/powerpoint/2010/main" val="21943942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Acidità dei Fenoli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364" y="1690688"/>
            <a:ext cx="11369486" cy="4669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386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9486ED-3E67-4356-A29D-6A032BAF7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Risonanza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FC952D-63B9-41E0-BDDE-2AEBA29AE2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Le strutture di risonanza (forme limite di risonanza) non sono reali</a:t>
            </a:r>
          </a:p>
          <a:p>
            <a:r>
              <a:rPr lang="it-IT" dirty="0"/>
              <a:t>Nessuna singola struttura di risonanza può adeguatamente rappresentare la reale struttura di una specie con elettroni delocalizzati</a:t>
            </a:r>
          </a:p>
          <a:p>
            <a:r>
              <a:rPr lang="it-IT" dirty="0"/>
              <a:t>Le strutture di risonanza NON sono isomeri, differiscono solo per la distribuzione degli elettroni (</a:t>
            </a:r>
            <a:r>
              <a:rPr lang="it-IT" dirty="0">
                <a:latin typeface="Symbol" panose="05050102010706020507" pitchFamily="18" charset="2"/>
              </a:rPr>
              <a:t>p</a:t>
            </a:r>
            <a:r>
              <a:rPr lang="it-IT" dirty="0"/>
              <a:t> o doppietti non condivisi), non dei nuclei</a:t>
            </a:r>
          </a:p>
          <a:p>
            <a:r>
              <a:rPr lang="it-IT" dirty="0"/>
              <a:t>Le strutture di risonanza NON sono in equilibrio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701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C73D24-9BBF-4031-8662-A579064A5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Risonanza</a:t>
            </a:r>
            <a:endParaRPr lang="en-US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20DDA0D4-F3AB-4729-BB77-1E869AED64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7925" y="1957968"/>
            <a:ext cx="2976282" cy="131781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B7EBD7F-C395-4D4B-9A57-A723B25C4A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175"/>
          <a:stretch/>
        </p:blipFill>
        <p:spPr>
          <a:xfrm>
            <a:off x="6268595" y="2330590"/>
            <a:ext cx="1219200" cy="887506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29A21E1-6E7D-400D-B7D5-341C383D3B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8795" y="2240943"/>
            <a:ext cx="1326776" cy="88750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18E02250-C402-450E-AE8C-DA75F6407F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6393" y="4621984"/>
            <a:ext cx="5809129" cy="1290918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961A9535-2A86-4B20-9967-32AC88523475}"/>
              </a:ext>
            </a:extLst>
          </p:cNvPr>
          <p:cNvSpPr txBox="1"/>
          <p:nvPr/>
        </p:nvSpPr>
        <p:spPr>
          <a:xfrm>
            <a:off x="1644035" y="3582221"/>
            <a:ext cx="2552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Forme limite di risonanza</a:t>
            </a:r>
            <a:endParaRPr lang="en-US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F5063F5-75F2-4F0B-9F5E-A2724D0FBCC5}"/>
              </a:ext>
            </a:extLst>
          </p:cNvPr>
          <p:cNvSpPr txBox="1"/>
          <p:nvPr/>
        </p:nvSpPr>
        <p:spPr>
          <a:xfrm>
            <a:off x="5670958" y="3488666"/>
            <a:ext cx="1918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Ibrido di risonanza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52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973762-8D18-48B7-A447-7FF9D1B05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956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Aromaticità, energia di risonanza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C2D0789-F19C-4CC5-8CB1-8F1B8884E0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7125" y="2058241"/>
            <a:ext cx="8785412" cy="366656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654F7B8-1775-45A2-9463-DFA184ADAD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3012" y="1323135"/>
            <a:ext cx="5020235" cy="73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922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3F703A-6681-43D0-B9BF-8E078194A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Aromaticità, energia di risonanza</a:t>
            </a:r>
            <a:endParaRPr lang="en-US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78CF944-457B-4519-BF5C-E56AD6DB51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162" y="2314908"/>
            <a:ext cx="8749553" cy="3083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42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28D65E-73D2-41C3-BF4E-FCA5EBB72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Stabilità del benzene aromaticità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CDFF5B0-ADFA-4029-B818-E99190BDF1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022"/>
          <a:stretch/>
        </p:blipFill>
        <p:spPr>
          <a:xfrm>
            <a:off x="4251491" y="2302151"/>
            <a:ext cx="3689017" cy="2886635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EC8088AD-7440-452E-B689-23E8CA83BFFD}"/>
              </a:ext>
            </a:extLst>
          </p:cNvPr>
          <p:cNvSpPr txBox="1"/>
          <p:nvPr/>
        </p:nvSpPr>
        <p:spPr>
          <a:xfrm>
            <a:off x="1330556" y="2646727"/>
            <a:ext cx="24963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La reazione di addizione </a:t>
            </a:r>
          </a:p>
          <a:p>
            <a:r>
              <a:rPr lang="it-IT" dirty="0"/>
              <a:t>non avviene</a:t>
            </a:r>
            <a:endParaRPr lang="en-US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7590EDB-B17C-4BD5-AEAB-F498485DC8CA}"/>
              </a:ext>
            </a:extLst>
          </p:cNvPr>
          <p:cNvSpPr txBox="1"/>
          <p:nvPr/>
        </p:nvSpPr>
        <p:spPr>
          <a:xfrm>
            <a:off x="8237989" y="2810528"/>
            <a:ext cx="2832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Verrebbe persa l’aromaticità</a:t>
            </a:r>
            <a:endParaRPr lang="en-US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6C6BD64-B568-4656-80B7-44D4CFBB20CC}"/>
              </a:ext>
            </a:extLst>
          </p:cNvPr>
          <p:cNvSpPr txBox="1"/>
          <p:nvPr/>
        </p:nvSpPr>
        <p:spPr>
          <a:xfrm>
            <a:off x="1330556" y="4161247"/>
            <a:ext cx="20574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Avviene la reazione </a:t>
            </a:r>
          </a:p>
          <a:p>
            <a:r>
              <a:rPr lang="it-IT" dirty="0"/>
              <a:t>di sostituzione</a:t>
            </a:r>
            <a:endParaRPr lang="en-US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629DDD3-016D-4697-9B43-8C8A67CE1D2B}"/>
              </a:ext>
            </a:extLst>
          </p:cNvPr>
          <p:cNvSpPr txBox="1"/>
          <p:nvPr/>
        </p:nvSpPr>
        <p:spPr>
          <a:xfrm>
            <a:off x="8320232" y="4299700"/>
            <a:ext cx="26676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Il prodotto di sostituzione mantiene l’anello aromatico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9437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1405</TotalTime>
  <Words>661</Words>
  <Application>Microsoft Macintosh PowerPoint</Application>
  <PresentationFormat>Widescreen</PresentationFormat>
  <Paragraphs>138</Paragraphs>
  <Slides>45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2" baseType="lpstr">
      <vt:lpstr>Arial</vt:lpstr>
      <vt:lpstr>Calibri</vt:lpstr>
      <vt:lpstr>Calibri Light</vt:lpstr>
      <vt:lpstr>GORWBY+Verdana</vt:lpstr>
      <vt:lpstr>Symbol</vt:lpstr>
      <vt:lpstr>Tema di Office</vt:lpstr>
      <vt:lpstr>CS ChemDraw Drawing</vt:lpstr>
      <vt:lpstr>Benzene e Derivati </vt:lpstr>
      <vt:lpstr>Benzene</vt:lpstr>
      <vt:lpstr>Benzene</vt:lpstr>
      <vt:lpstr>Legami delocalizzati</vt:lpstr>
      <vt:lpstr>Risonanza</vt:lpstr>
      <vt:lpstr>Risonanza</vt:lpstr>
      <vt:lpstr>Aromaticità, energia di risonanza</vt:lpstr>
      <vt:lpstr>Aromaticità, energia di risonanza</vt:lpstr>
      <vt:lpstr>Stabilità del benzene aromaticità</vt:lpstr>
      <vt:lpstr>Criteri di aromaticità</vt:lpstr>
      <vt:lpstr>Idrocarburi policiclici aromatici (IPA)</vt:lpstr>
      <vt:lpstr>Idrocarburi policiclici aromatici (IPA)</vt:lpstr>
      <vt:lpstr>PowerPoint Presentation</vt:lpstr>
      <vt:lpstr>Composti Eterociclici Aromatici</vt:lpstr>
      <vt:lpstr>Composti Eterociclici Aromatici</vt:lpstr>
      <vt:lpstr>Nomenclatura del benzene monosostituito</vt:lpstr>
      <vt:lpstr>Nomenclatura del benzene monosostituito</vt:lpstr>
      <vt:lpstr>Nomenclatura del benzene disostituito</vt:lpstr>
      <vt:lpstr>Nomenclatura: 3 o Più Sostituenti </vt:lpstr>
      <vt:lpstr>Nomenclatura: 3 o Più Sostituenti </vt:lpstr>
      <vt:lpstr>PowerPoint Presentation</vt:lpstr>
      <vt:lpstr>Sostituzione elettrofila aromatica</vt:lpstr>
      <vt:lpstr>PowerPoint Presentation</vt:lpstr>
      <vt:lpstr>PowerPoint Presentation</vt:lpstr>
      <vt:lpstr>Sostituzione elettrofila aromatica</vt:lpstr>
      <vt:lpstr>Reazione di alogenazione</vt:lpstr>
      <vt:lpstr>Reazione di alogenazione</vt:lpstr>
      <vt:lpstr>PowerPoint Presentation</vt:lpstr>
      <vt:lpstr>Nitrazione del benzene</vt:lpstr>
      <vt:lpstr>PowerPoint Presentation</vt:lpstr>
      <vt:lpstr>PowerPoint Presentation</vt:lpstr>
      <vt:lpstr>Reazione di alchilazione di Friedel-Crafts</vt:lpstr>
      <vt:lpstr>PowerPoint Presentation</vt:lpstr>
      <vt:lpstr>Disostituzione </vt:lpstr>
      <vt:lpstr>Disostituzione</vt:lpstr>
      <vt:lpstr>PowerPoint Presentation</vt:lpstr>
      <vt:lpstr>PowerPoint Presentation</vt:lpstr>
      <vt:lpstr>PowerPoint Presentation</vt:lpstr>
      <vt:lpstr>Ossidazione di Alchilbenzeni </vt:lpstr>
      <vt:lpstr>Ossidazione di Alchilbenzeni </vt:lpstr>
      <vt:lpstr>Riduzione di Nitrobenzeni </vt:lpstr>
      <vt:lpstr>PowerPoint Presentation</vt:lpstr>
      <vt:lpstr>Fenoli (Alcoli Aromatici) </vt:lpstr>
      <vt:lpstr>Acidità dei Fenoli </vt:lpstr>
      <vt:lpstr>Acidità dei Fenoli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Benzene e Derivati</dc:title>
  <dc:creator>NITTI PATRIZIA</dc:creator>
  <cp:lastModifiedBy>GOBBO PIERANGELO</cp:lastModifiedBy>
  <cp:revision>78</cp:revision>
  <dcterms:created xsi:type="dcterms:W3CDTF">2021-11-30T08:13:41Z</dcterms:created>
  <dcterms:modified xsi:type="dcterms:W3CDTF">2024-08-14T11:59:41Z</dcterms:modified>
</cp:coreProperties>
</file>