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88" r:id="rId5"/>
    <p:sldId id="259" r:id="rId6"/>
    <p:sldId id="260" r:id="rId7"/>
    <p:sldId id="28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90" r:id="rId16"/>
    <p:sldId id="268" r:id="rId17"/>
    <p:sldId id="269" r:id="rId18"/>
    <p:sldId id="270" r:id="rId19"/>
    <p:sldId id="271" r:id="rId20"/>
    <p:sldId id="272" r:id="rId21"/>
    <p:sldId id="277" r:id="rId22"/>
    <p:sldId id="278" r:id="rId23"/>
    <p:sldId id="273" r:id="rId24"/>
    <p:sldId id="274" r:id="rId25"/>
    <p:sldId id="275" r:id="rId26"/>
    <p:sldId id="279" r:id="rId27"/>
    <p:sldId id="276" r:id="rId28"/>
    <p:sldId id="280" r:id="rId29"/>
    <p:sldId id="283" r:id="rId30"/>
    <p:sldId id="300" r:id="rId31"/>
    <p:sldId id="282" r:id="rId32"/>
    <p:sldId id="286" r:id="rId33"/>
    <p:sldId id="287" r:id="rId34"/>
    <p:sldId id="303" r:id="rId35"/>
    <p:sldId id="305" r:id="rId36"/>
    <p:sldId id="306" r:id="rId37"/>
    <p:sldId id="30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74" autoAdjust="0"/>
  </p:normalViewPr>
  <p:slideViewPr>
    <p:cSldViewPr snapToGrid="0">
      <p:cViewPr varScale="1">
        <p:scale>
          <a:sx n="124" d="100"/>
          <a:sy n="124" d="100"/>
        </p:scale>
        <p:origin x="6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BBO PIERANGELO" userId="16e9d2d9-df57-4a06-a537-9892638f7b8a" providerId="ADAL" clId="{673BFF93-3039-F44C-8503-123CCF9A34F5}"/>
    <pc:docChg chg="delSld">
      <pc:chgData name="GOBBO PIERANGELO" userId="16e9d2d9-df57-4a06-a537-9892638f7b8a" providerId="ADAL" clId="{673BFF93-3039-F44C-8503-123CCF9A34F5}" dt="2023-08-10T10:01:49.687" v="12" actId="2696"/>
      <pc:docMkLst>
        <pc:docMk/>
      </pc:docMkLst>
      <pc:sldChg chg="del">
        <pc:chgData name="GOBBO PIERANGELO" userId="16e9d2d9-df57-4a06-a537-9892638f7b8a" providerId="ADAL" clId="{673BFF93-3039-F44C-8503-123CCF9A34F5}" dt="2023-08-10T10:01:03.056" v="2" actId="2696"/>
        <pc:sldMkLst>
          <pc:docMk/>
          <pc:sldMk cId="3250286063" sldId="281"/>
        </pc:sldMkLst>
      </pc:sldChg>
      <pc:sldChg chg="del">
        <pc:chgData name="GOBBO PIERANGELO" userId="16e9d2d9-df57-4a06-a537-9892638f7b8a" providerId="ADAL" clId="{673BFF93-3039-F44C-8503-123CCF9A34F5}" dt="2023-08-10T10:01:00.559" v="1" actId="2696"/>
        <pc:sldMkLst>
          <pc:docMk/>
          <pc:sldMk cId="1122172088" sldId="291"/>
        </pc:sldMkLst>
      </pc:sldChg>
      <pc:sldChg chg="del">
        <pc:chgData name="GOBBO PIERANGELO" userId="16e9d2d9-df57-4a06-a537-9892638f7b8a" providerId="ADAL" clId="{673BFF93-3039-F44C-8503-123CCF9A34F5}" dt="2023-08-10T10:01:21.475" v="3" actId="2696"/>
        <pc:sldMkLst>
          <pc:docMk/>
          <pc:sldMk cId="1963749017" sldId="292"/>
        </pc:sldMkLst>
      </pc:sldChg>
      <pc:sldChg chg="del">
        <pc:chgData name="GOBBO PIERANGELO" userId="16e9d2d9-df57-4a06-a537-9892638f7b8a" providerId="ADAL" clId="{673BFF93-3039-F44C-8503-123CCF9A34F5}" dt="2023-08-10T10:01:24.987" v="5" actId="2696"/>
        <pc:sldMkLst>
          <pc:docMk/>
          <pc:sldMk cId="3069270220" sldId="293"/>
        </pc:sldMkLst>
      </pc:sldChg>
      <pc:sldChg chg="del">
        <pc:chgData name="GOBBO PIERANGELO" userId="16e9d2d9-df57-4a06-a537-9892638f7b8a" providerId="ADAL" clId="{673BFF93-3039-F44C-8503-123CCF9A34F5}" dt="2023-08-10T10:01:33.017" v="8" actId="2696"/>
        <pc:sldMkLst>
          <pc:docMk/>
          <pc:sldMk cId="2816490929" sldId="294"/>
        </pc:sldMkLst>
      </pc:sldChg>
      <pc:sldChg chg="del">
        <pc:chgData name="GOBBO PIERANGELO" userId="16e9d2d9-df57-4a06-a537-9892638f7b8a" providerId="ADAL" clId="{673BFF93-3039-F44C-8503-123CCF9A34F5}" dt="2023-08-10T10:01:31.137" v="7" actId="2696"/>
        <pc:sldMkLst>
          <pc:docMk/>
          <pc:sldMk cId="4019275028" sldId="295"/>
        </pc:sldMkLst>
      </pc:sldChg>
      <pc:sldChg chg="del">
        <pc:chgData name="GOBBO PIERANGELO" userId="16e9d2d9-df57-4a06-a537-9892638f7b8a" providerId="ADAL" clId="{673BFF93-3039-F44C-8503-123CCF9A34F5}" dt="2023-08-10T10:01:46.357" v="10" actId="2696"/>
        <pc:sldMkLst>
          <pc:docMk/>
          <pc:sldMk cId="695937332" sldId="296"/>
        </pc:sldMkLst>
      </pc:sldChg>
      <pc:sldChg chg="del">
        <pc:chgData name="GOBBO PIERANGELO" userId="16e9d2d9-df57-4a06-a537-9892638f7b8a" providerId="ADAL" clId="{673BFF93-3039-F44C-8503-123CCF9A34F5}" dt="2023-08-10T10:01:45.615" v="9" actId="2696"/>
        <pc:sldMkLst>
          <pc:docMk/>
          <pc:sldMk cId="3282718362" sldId="297"/>
        </pc:sldMkLst>
      </pc:sldChg>
      <pc:sldChg chg="del">
        <pc:chgData name="GOBBO PIERANGELO" userId="16e9d2d9-df57-4a06-a537-9892638f7b8a" providerId="ADAL" clId="{673BFF93-3039-F44C-8503-123CCF9A34F5}" dt="2023-08-10T10:01:47.617" v="11" actId="2696"/>
        <pc:sldMkLst>
          <pc:docMk/>
          <pc:sldMk cId="23978347" sldId="298"/>
        </pc:sldMkLst>
      </pc:sldChg>
      <pc:sldChg chg="del">
        <pc:chgData name="GOBBO PIERANGELO" userId="16e9d2d9-df57-4a06-a537-9892638f7b8a" providerId="ADAL" clId="{673BFF93-3039-F44C-8503-123CCF9A34F5}" dt="2023-08-10T10:01:49.687" v="12" actId="2696"/>
        <pc:sldMkLst>
          <pc:docMk/>
          <pc:sldMk cId="4134626586" sldId="299"/>
        </pc:sldMkLst>
      </pc:sldChg>
      <pc:sldChg chg="del">
        <pc:chgData name="GOBBO PIERANGELO" userId="16e9d2d9-df57-4a06-a537-9892638f7b8a" providerId="ADAL" clId="{673BFF93-3039-F44C-8503-123CCF9A34F5}" dt="2023-08-10T10:00:59.190" v="0" actId="2696"/>
        <pc:sldMkLst>
          <pc:docMk/>
          <pc:sldMk cId="687446017" sldId="301"/>
        </pc:sldMkLst>
      </pc:sldChg>
      <pc:sldChg chg="del">
        <pc:chgData name="GOBBO PIERANGELO" userId="16e9d2d9-df57-4a06-a537-9892638f7b8a" providerId="ADAL" clId="{673BFF93-3039-F44C-8503-123CCF9A34F5}" dt="2023-08-10T10:01:23.174" v="4" actId="2696"/>
        <pc:sldMkLst>
          <pc:docMk/>
          <pc:sldMk cId="742105661" sldId="302"/>
        </pc:sldMkLst>
      </pc:sldChg>
      <pc:sldChg chg="del">
        <pc:chgData name="GOBBO PIERANGELO" userId="16e9d2d9-df57-4a06-a537-9892638f7b8a" providerId="ADAL" clId="{673BFF93-3039-F44C-8503-123CCF9A34F5}" dt="2023-08-10T10:01:30.227" v="6" actId="2696"/>
        <pc:sldMkLst>
          <pc:docMk/>
          <pc:sldMk cId="477487941" sldId="30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CDA51-54C4-4B39-8190-867DF0FFF3DC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CFCF4-55C1-424C-94D0-79C6C5A75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9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Lezione 11, 26 ore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CFCF4-55C1-424C-94D0-79C6C5A757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984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24h (</a:t>
            </a:r>
            <a:r>
              <a:rPr lang="it-IT"/>
              <a:t>12 lezioni, metà </a:t>
            </a:r>
            <a:r>
              <a:rPr lang="it-IT" dirty="0"/>
              <a:t>corso)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CFCF4-55C1-424C-94D0-79C6C5A757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70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12 lezione, 28 ore 2022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CFCF4-55C1-424C-94D0-79C6C5A757D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3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26 ore, 13 lezioni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CFCF4-55C1-424C-94D0-79C6C5A757D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64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82FC13-4818-461E-A764-3FD023AE3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67563F0-1480-48FC-B992-84877A2F8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632810-B8E6-4FF5-9C39-E5657443B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74002E-3283-430C-A2F7-BAD5E2466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328EBF-E706-4E2C-B0BC-FB614509A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18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53CBC3-65EC-4ECD-BB5E-C533382A7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D615F00-FE1C-4AAF-94FA-03BFDCB51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C82B871-79EA-4AA0-8752-2A67E4CC0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2BE4D2-5D2C-4BA6-8A25-BA6986AFD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7B2883-4C01-4636-B495-93EA65591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00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CE80EF9-0089-4C47-A6B8-D20B3B299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CE235C-EFBC-426C-953D-219D1AA4E8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8E1BB2-499D-4881-AA39-95DDD6B36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7E68D8-57B3-4812-AC85-A2A837AB1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B98DB0-5401-425E-BCDB-0217B394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8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B96B14-F155-4FFD-AED7-CA5971038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405287-5B63-4AF3-B016-44A451E07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1EE2C5-AC4A-4653-8130-0B3B326AA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BBAD4A-2D1D-4208-9E55-6F407BB0E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9820AB-D278-40F8-9D3E-4431C639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3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C5BE59-A04A-44F2-ADD7-3131B8D79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CE5D68-D994-4961-9EF4-1B1E40486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B0224A-309C-4516-A4C6-312E86B3E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B4FECD-29E0-43C1-AEE7-80EF20117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D07EFA-FFE2-40A2-99D1-5BE12A4B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4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0EDCBA-E622-4322-A301-970EBF616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236BBF-1216-44BE-8753-B8E48FD41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0E8FF3D-2828-487E-BBD9-A4923125D5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EE9BCB-741B-4B28-B194-68C824847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82E722E-1582-4496-8437-80AE3529A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6D6C372-C0EE-4B3F-A766-97BDB8899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6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2A7B1A-7479-4497-A11E-8E77A1054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028AFE5-ADBD-4A2C-8E21-01DA7DEF3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F68544-F7EE-4A23-AE52-3A295DAE9F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9A17076-59CD-44F3-A80B-ABDFD187D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9F34CB3-7EBC-471E-B649-4B173980EC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77D825-297A-433B-A1D6-13B236AE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7355880-8EA0-496B-82F1-13DFBABE3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F6C1868-D341-4BA9-A1C2-9851B74DE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2704C8-AA19-44EF-AAF2-CD0BB30C1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ACEFEC9-6BAA-47BF-A850-CBC408BBC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11B0486-D2C6-4C5C-A1C0-3AD604B7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38F3F04-811D-4346-B48A-496D6ACE1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92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1B17DDB-00F0-4F35-9646-EBEBEA7B6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4D40297-22A4-40EB-BC45-871FC51E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A626CD-752C-4EB4-A4AF-1CD84B9EF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01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F87ACA-F40C-4FED-BCBD-B0E05F49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1385BB-8A39-4095-BFEE-D9C40AA6C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AB03265-7032-42E6-9145-5CAFBBE23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97F4301-D4D5-41B7-94C5-9167E1294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30D2593-5C11-4BD5-B1C6-EE7DF835B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2154AC-30D1-43FB-B20F-E3CFB7DC9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7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C9332A-A29C-4195-BC8D-FE8D2A03D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959F962-5157-4C43-80D6-2BB3B4DA95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9F93516-DCE7-4614-BFF1-2B0CA4670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C9B2137-7BA4-4BF8-A20D-857A3C62E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9F78F4-12CB-4578-ACB3-C5DC282E7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B5B461-A185-497D-BFDF-EB600633C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18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FF61BDC-1FFD-4543-AC86-6AEAAE2F7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768306-EF15-467C-B991-20D6257FB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847924-5875-4447-94B6-1944D2F75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0143F-098E-4488-B40B-A400D390E7A8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FF316E-2415-421F-A6EE-0662D81A5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49E59B-3227-404C-AE41-B7DDBDC52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E3E82-30F5-438B-8750-E948932D9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4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FE80F6-5D88-456B-AEC2-9B1DF48285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Alogenoalcani</a:t>
            </a:r>
            <a:r>
              <a:rPr lang="it-IT" dirty="0"/>
              <a:t> 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64C8222-7A07-4C6B-B3EB-7615874693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30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227AD-F9CF-4328-8BA4-D261D53B4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Stereochimica del meccanismo S</a:t>
            </a:r>
            <a:r>
              <a:rPr lang="it-IT" baseline="-25000" dirty="0"/>
              <a:t>N</a:t>
            </a:r>
            <a:r>
              <a:rPr lang="it-IT" dirty="0"/>
              <a:t>2</a:t>
            </a:r>
            <a:endParaRPr lang="en-US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E3FA3E7-7E10-4765-BF30-27330F4ED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Attacco del nucleofilo dalla parte opposta dell’alogenuro</a:t>
            </a:r>
          </a:p>
          <a:p>
            <a:pPr lvl="1"/>
            <a:r>
              <a:rPr lang="it-IT" dirty="0"/>
              <a:t>Inversione di configurazione</a:t>
            </a:r>
            <a:endParaRPr lang="en-US" dirty="0"/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D400C909-997F-4868-A226-2B554D1E6208}"/>
              </a:ext>
            </a:extLst>
          </p:cNvPr>
          <p:cNvGrpSpPr/>
          <p:nvPr/>
        </p:nvGrpSpPr>
        <p:grpSpPr>
          <a:xfrm>
            <a:off x="986116" y="3104921"/>
            <a:ext cx="10219765" cy="2294965"/>
            <a:chOff x="986116" y="3104921"/>
            <a:chExt cx="10219765" cy="2294965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66AF7FE0-0DFC-48C6-B0E7-BBDE6A4A8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6116" y="3104921"/>
              <a:ext cx="10219765" cy="22949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CE11F2A4-2B82-422E-A891-288745A9944F}"/>
                </a:ext>
              </a:extLst>
            </p:cNvPr>
            <p:cNvSpPr/>
            <p:nvPr/>
          </p:nvSpPr>
          <p:spPr>
            <a:xfrm>
              <a:off x="1281322" y="3879542"/>
              <a:ext cx="497150" cy="372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C3096897-3F0E-451D-89F1-2E09E1737539}"/>
                </a:ext>
              </a:extLst>
            </p:cNvPr>
            <p:cNvSpPr txBox="1"/>
            <p:nvPr/>
          </p:nvSpPr>
          <p:spPr>
            <a:xfrm>
              <a:off x="1225967" y="3912491"/>
              <a:ext cx="6078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/>
                <a:t>Nu</a:t>
              </a:r>
              <a:r>
                <a:rPr lang="it-IT" sz="2400" baseline="30000" dirty="0"/>
                <a:t>-</a:t>
              </a:r>
              <a:endParaRPr lang="en-US" sz="2400" baseline="30000" dirty="0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87DCC4AE-DEAE-4B80-AD66-A6C2DD76E423}"/>
                </a:ext>
              </a:extLst>
            </p:cNvPr>
            <p:cNvSpPr/>
            <p:nvPr/>
          </p:nvSpPr>
          <p:spPr>
            <a:xfrm>
              <a:off x="5033639" y="4001294"/>
              <a:ext cx="417250" cy="3728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CD14E960-94D6-4B81-903F-176629BAE254}"/>
                </a:ext>
              </a:extLst>
            </p:cNvPr>
            <p:cNvSpPr/>
            <p:nvPr/>
          </p:nvSpPr>
          <p:spPr>
            <a:xfrm>
              <a:off x="8833281" y="3950291"/>
              <a:ext cx="470517" cy="423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4D4B48B8-FDCB-4A43-BF88-FBEE1CDA65C5}"/>
                </a:ext>
              </a:extLst>
            </p:cNvPr>
            <p:cNvSpPr txBox="1"/>
            <p:nvPr/>
          </p:nvSpPr>
          <p:spPr>
            <a:xfrm>
              <a:off x="4969593" y="3931390"/>
              <a:ext cx="5453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/>
                <a:t>Nu</a:t>
              </a:r>
              <a:endParaRPr lang="en-US" sz="2400" baseline="30000" dirty="0"/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6D02990F-BEFF-4AFB-A74B-FA540BC473F1}"/>
                </a:ext>
              </a:extLst>
            </p:cNvPr>
            <p:cNvSpPr txBox="1"/>
            <p:nvPr/>
          </p:nvSpPr>
          <p:spPr>
            <a:xfrm>
              <a:off x="8833281" y="3931389"/>
              <a:ext cx="5453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/>
                <a:t>Nu</a:t>
              </a:r>
              <a:endParaRPr lang="en-US" sz="2400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7417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227AD-F9CF-4328-8BA4-D261D53B4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Stereochimica del meccanismo S</a:t>
            </a:r>
            <a:r>
              <a:rPr lang="it-IT" baseline="-25000" dirty="0"/>
              <a:t>N</a:t>
            </a:r>
            <a:r>
              <a:rPr lang="it-IT" dirty="0"/>
              <a:t>2</a:t>
            </a:r>
            <a:endParaRPr lang="en-US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E3FA3E7-7E10-4765-BF30-27330F4ED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587" y="1557177"/>
            <a:ext cx="10515600" cy="724628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Attacco del nucleofilo dalla parte opposta dell’alogenuro</a:t>
            </a:r>
          </a:p>
          <a:p>
            <a:pPr lvl="1"/>
            <a:r>
              <a:rPr lang="it-IT" dirty="0"/>
              <a:t>Inversione di configurazione</a:t>
            </a:r>
            <a:endParaRPr lang="en-US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28C38F9-0244-45CB-B83B-ACDA44B78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844" y="2541666"/>
            <a:ext cx="6974376" cy="39512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0E3F0B-6530-449C-9E3F-E9E3F61270F4}"/>
              </a:ext>
            </a:extLst>
          </p:cNvPr>
          <p:cNvSpPr txBox="1"/>
          <p:nvPr/>
        </p:nvSpPr>
        <p:spPr>
          <a:xfrm>
            <a:off x="8976220" y="3665989"/>
            <a:ext cx="2517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HS</a:t>
            </a:r>
            <a:r>
              <a:rPr lang="it-IT" baseline="30000" dirty="0"/>
              <a:t>-</a:t>
            </a:r>
            <a:r>
              <a:rPr lang="it-IT" dirty="0"/>
              <a:t> ione idrogenosolfuro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369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8B43F0-D142-43A0-86AD-1C507588F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Meccanismo S</a:t>
            </a:r>
            <a:r>
              <a:rPr lang="it-IT" baseline="-25000" dirty="0"/>
              <a:t>N</a:t>
            </a:r>
            <a:r>
              <a:rPr lang="it-IT" dirty="0"/>
              <a:t>2: profilo energetico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0D80CC4-CA43-4626-967E-F4634DEF0E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3377" y="1597519"/>
            <a:ext cx="5701553" cy="66338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F82A7BF-3A41-4C32-86AA-D57B0B56D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934" y="2611435"/>
            <a:ext cx="7463571" cy="422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51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AFACCA-2FF4-4C7E-B406-6907F513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Cinetica del meccanismo S</a:t>
            </a:r>
            <a:r>
              <a:rPr lang="it-IT" baseline="-25000" dirty="0"/>
              <a:t>N</a:t>
            </a:r>
            <a:r>
              <a:rPr lang="it-IT" dirty="0"/>
              <a:t>1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92DD233-B054-4697-B234-6187C9032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819" y="2246967"/>
            <a:ext cx="9646024" cy="173018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DA5C67F-01C1-4AA9-9226-63E0EA163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401" y="4191535"/>
            <a:ext cx="3621741" cy="94129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872E2B-FB30-4850-9AB1-2361B3D03EB8}"/>
              </a:ext>
            </a:extLst>
          </p:cNvPr>
          <p:cNvSpPr txBox="1"/>
          <p:nvPr/>
        </p:nvSpPr>
        <p:spPr>
          <a:xfrm>
            <a:off x="1317071" y="5452844"/>
            <a:ext cx="103400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primo passaggio cioè la rottura del legame C-X è il passaggio lento, la formazione del legame Nu-C è veloce</a:t>
            </a:r>
          </a:p>
          <a:p>
            <a:r>
              <a:rPr lang="it-IT" dirty="0"/>
              <a:t>La velocità della reazione dipende solo dalla concentrazione dell’alogenuro alchilico</a:t>
            </a:r>
          </a:p>
          <a:p>
            <a:r>
              <a:rPr lang="it-IT" dirty="0"/>
              <a:t>L’equazione è del primo ordine (S</a:t>
            </a:r>
            <a:r>
              <a:rPr lang="it-IT" baseline="-25000" dirty="0"/>
              <a:t>N</a:t>
            </a:r>
            <a:r>
              <a:rPr lang="it-IT" dirty="0"/>
              <a:t>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87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8AC77D-052D-4B39-B37C-76DB9E5D4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Stereochimica del meccanismo S</a:t>
            </a:r>
            <a:r>
              <a:rPr lang="it-IT" baseline="-25000" dirty="0"/>
              <a:t>N</a:t>
            </a:r>
            <a:r>
              <a:rPr lang="it-IT" dirty="0"/>
              <a:t>1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AFD7FE2-D7EF-4D8E-BB20-2B35413DB0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0424" y="2624099"/>
            <a:ext cx="8580595" cy="435133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02FC83-F823-4719-989B-EA01F20EC0B3}"/>
              </a:ext>
            </a:extLst>
          </p:cNvPr>
          <p:cNvSpPr txBox="1"/>
          <p:nvPr/>
        </p:nvSpPr>
        <p:spPr>
          <a:xfrm>
            <a:off x="255441" y="1382935"/>
            <a:ext cx="114446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perdita del gruppo uscente porta alla formazione di un </a:t>
            </a:r>
            <a:r>
              <a:rPr lang="it-IT" sz="2400" dirty="0" err="1"/>
              <a:t>carbocatione</a:t>
            </a:r>
            <a:r>
              <a:rPr lang="it-IT" sz="2400" dirty="0"/>
              <a:t> planare achirale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L’attacco del nucleofilo può avvenire da entrambe le parti con egual probabilità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Racemizzazione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2162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page199_02.jpg">
            <a:extLst>
              <a:ext uri="{FF2B5EF4-FFF2-40B4-BE49-F238E27FC236}">
                <a16:creationId xmlns:a16="http://schemas.microsoft.com/office/drawing/2014/main" id="{8B32D055-469D-4D79-A796-73BE4AA02FF9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8051"/>
          <a:stretch/>
        </p:blipFill>
        <p:spPr>
          <a:xfrm>
            <a:off x="3172089" y="256798"/>
            <a:ext cx="5007007" cy="155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" descr="07page199_03.jpg">
            <a:extLst>
              <a:ext uri="{FF2B5EF4-FFF2-40B4-BE49-F238E27FC236}">
                <a16:creationId xmlns:a16="http://schemas.microsoft.com/office/drawing/2014/main" id="{34474E0C-5EA0-4575-8D8B-0717AE622CAF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29984"/>
          <a:stretch/>
        </p:blipFill>
        <p:spPr>
          <a:xfrm>
            <a:off x="1216240" y="1867038"/>
            <a:ext cx="9144000" cy="25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6D60301-32E3-48EE-8185-735034620B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3379"/>
          <a:stretch/>
        </p:blipFill>
        <p:spPr>
          <a:xfrm>
            <a:off x="1860956" y="4804544"/>
            <a:ext cx="7283045" cy="140206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DC9D1A-F2C0-4430-9CE5-49C3DAD14549}"/>
              </a:ext>
            </a:extLst>
          </p:cNvPr>
          <p:cNvSpPr txBox="1"/>
          <p:nvPr/>
        </p:nvSpPr>
        <p:spPr>
          <a:xfrm>
            <a:off x="639192" y="850269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1)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1ABF517-09A9-416D-8C65-66F471F2B2AD}"/>
              </a:ext>
            </a:extLst>
          </p:cNvPr>
          <p:cNvSpPr txBox="1"/>
          <p:nvPr/>
        </p:nvSpPr>
        <p:spPr>
          <a:xfrm>
            <a:off x="639192" y="3244334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2)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6B60DE4-D09F-4554-9137-8A4B9FD62E2A}"/>
              </a:ext>
            </a:extLst>
          </p:cNvPr>
          <p:cNvSpPr txBox="1"/>
          <p:nvPr/>
        </p:nvSpPr>
        <p:spPr>
          <a:xfrm>
            <a:off x="639192" y="5320908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450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5EACD-C247-492B-ABC1-D79C5D89F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Meccanismo S</a:t>
            </a:r>
            <a:r>
              <a:rPr lang="it-IT" baseline="-25000" dirty="0"/>
              <a:t>N</a:t>
            </a:r>
            <a:r>
              <a:rPr lang="it-IT" dirty="0"/>
              <a:t>1: profilo energetico</a:t>
            </a: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DF9ED13-33C4-4760-8B71-FBB0578DD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44" y="1690688"/>
            <a:ext cx="9047900" cy="468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99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7FB4AC-C973-4958-B20C-5DDDFEAB8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10101" cy="1325563"/>
          </a:xfrm>
        </p:spPr>
        <p:txBody>
          <a:bodyPr/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1) struttura dell’alogenuro alchilico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34A6D9-73D1-46DD-B9D7-02AD3C5F8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03388"/>
          </a:xfrm>
        </p:spPr>
        <p:txBody>
          <a:bodyPr>
            <a:normAutofit/>
          </a:bodyPr>
          <a:lstStyle/>
          <a:p>
            <a:r>
              <a:rPr lang="it-IT" sz="2400" dirty="0"/>
              <a:t>L’aumentare del numero di gruppi R sul carbonio che porta il gruppo uscente rende l’attacco del nucleofilo più difficile e il meccanismo S</a:t>
            </a:r>
            <a:r>
              <a:rPr lang="it-IT" sz="2400" baseline="-25000" dirty="0"/>
              <a:t>N</a:t>
            </a:r>
            <a:r>
              <a:rPr lang="it-IT" sz="2400" dirty="0"/>
              <a:t>2 è sfavorito</a:t>
            </a:r>
          </a:p>
          <a:p>
            <a:endParaRPr lang="it-IT" sz="2400" dirty="0"/>
          </a:p>
          <a:p>
            <a:endParaRPr lang="it-IT" sz="2400" dirty="0"/>
          </a:p>
          <a:p>
            <a:endParaRPr lang="en-US" sz="2400" dirty="0"/>
          </a:p>
          <a:p>
            <a:r>
              <a:rPr lang="it-IT" sz="2400" dirty="0"/>
              <a:t>L’aumentare del numero di gruppi R sul carbonio che porta il gruppo uscente rende il corrispondente </a:t>
            </a:r>
            <a:r>
              <a:rPr lang="it-IT" sz="2400" dirty="0" err="1"/>
              <a:t>carbocatione</a:t>
            </a:r>
            <a:r>
              <a:rPr lang="it-IT" sz="2400" dirty="0"/>
              <a:t> più stabile e il meccanismo S</a:t>
            </a:r>
            <a:r>
              <a:rPr lang="it-IT" sz="2400" baseline="-25000" dirty="0"/>
              <a:t>N</a:t>
            </a:r>
            <a:r>
              <a:rPr lang="it-IT" sz="2400" dirty="0"/>
              <a:t>1 viene favorito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12AEAD-0485-4218-A37B-22E93CA3F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127" y="2544766"/>
            <a:ext cx="1860545" cy="136721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6E78CF0-C610-482A-9F0F-8B0493AB86B0}"/>
              </a:ext>
            </a:extLst>
          </p:cNvPr>
          <p:cNvSpPr txBox="1"/>
          <p:nvPr/>
        </p:nvSpPr>
        <p:spPr>
          <a:xfrm>
            <a:off x="5296251" y="3165149"/>
            <a:ext cx="20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Attacco ingombrato</a:t>
            </a: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927C994-4B62-498D-860E-3CDB836BF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562" y="5015974"/>
            <a:ext cx="3493438" cy="147690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7E004AB-23DD-4ED4-B0F3-243D43F37132}"/>
              </a:ext>
            </a:extLst>
          </p:cNvPr>
          <p:cNvSpPr txBox="1"/>
          <p:nvPr/>
        </p:nvSpPr>
        <p:spPr>
          <a:xfrm>
            <a:off x="6568580" y="5629013"/>
            <a:ext cx="2453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Carbocatione</a:t>
            </a:r>
            <a:r>
              <a:rPr lang="it-IT" dirty="0"/>
              <a:t> più stabile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937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248562-6E0E-439C-87B5-15C5A8D2A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1) struttura dell’alogenuro alchilico</a:t>
            </a:r>
            <a:endParaRPr lang="en-US" dirty="0"/>
          </a:p>
        </p:txBody>
      </p:sp>
      <p:pic>
        <p:nvPicPr>
          <p:cNvPr id="4" name="Picture 1" descr="07page205_02.jpg">
            <a:extLst>
              <a:ext uri="{FF2B5EF4-FFF2-40B4-BE49-F238E27FC236}">
                <a16:creationId xmlns:a16="http://schemas.microsoft.com/office/drawing/2014/main" id="{ABD2158B-CD05-43C9-9017-957A1C5AE949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b="32775"/>
          <a:stretch/>
        </p:blipFill>
        <p:spPr>
          <a:xfrm>
            <a:off x="838200" y="2576693"/>
            <a:ext cx="9178322" cy="2857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7398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248562-6E0E-439C-87B5-15C5A8D2A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2) struttura del nucleofilo</a:t>
            </a:r>
            <a:endParaRPr lang="en-US" dirty="0"/>
          </a:p>
        </p:txBody>
      </p:sp>
      <p:pic>
        <p:nvPicPr>
          <p:cNvPr id="6" name="Picture 1" descr="tab0702.jpg">
            <a:extLst>
              <a:ext uri="{FF2B5EF4-FFF2-40B4-BE49-F238E27FC236}">
                <a16:creationId xmlns:a16="http://schemas.microsoft.com/office/drawing/2014/main" id="{08DCC5C4-CA83-488F-AEAA-C3D20027607C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b="17560"/>
          <a:stretch/>
        </p:blipFill>
        <p:spPr>
          <a:xfrm>
            <a:off x="1007370" y="1631502"/>
            <a:ext cx="7486197" cy="513040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EC3ABEE-C911-45C0-8309-DEFE5C297E0C}"/>
              </a:ext>
            </a:extLst>
          </p:cNvPr>
          <p:cNvSpPr txBox="1"/>
          <p:nvPr/>
        </p:nvSpPr>
        <p:spPr>
          <a:xfrm>
            <a:off x="8841997" y="2692866"/>
            <a:ext cx="3246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Più forte è il nucleofilo più è favorito il meccanismo S</a:t>
            </a:r>
            <a:r>
              <a:rPr lang="it-IT" baseline="-25000" dirty="0"/>
              <a:t>N</a:t>
            </a:r>
            <a:r>
              <a:rPr lang="it-IT" dirty="0"/>
              <a:t>2</a:t>
            </a:r>
          </a:p>
          <a:p>
            <a:r>
              <a:rPr lang="it-IT" dirty="0"/>
              <a:t>V = K[Nu][RX]</a:t>
            </a:r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4C16A7-30D5-47E0-B1D6-B35FA9EFA2C2}"/>
              </a:ext>
            </a:extLst>
          </p:cNvPr>
          <p:cNvSpPr txBox="1"/>
          <p:nvPr/>
        </p:nvSpPr>
        <p:spPr>
          <a:xfrm>
            <a:off x="4563122" y="3339197"/>
            <a:ext cx="547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/>
              <a:t>tiolati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4190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C5D3A-3853-43B4-B335-99A3EF055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Alogenoalcani</a:t>
            </a:r>
            <a:r>
              <a:rPr lang="it-IT" dirty="0"/>
              <a:t>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664CD2-77FC-43B6-8034-D0E0574B4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21829" cy="4351338"/>
          </a:xfrm>
        </p:spPr>
        <p:txBody>
          <a:bodyPr/>
          <a:lstStyle/>
          <a:p>
            <a:r>
              <a:rPr lang="it-IT" dirty="0"/>
              <a:t>Sono composti contenenti un atomo di alogeno legato covalentemente ad un atomo di carbonio ibridato sp</a:t>
            </a:r>
            <a:r>
              <a:rPr lang="it-IT" baseline="30000" dirty="0"/>
              <a:t>3</a:t>
            </a:r>
            <a:endParaRPr lang="it-IT" dirty="0"/>
          </a:p>
          <a:p>
            <a:r>
              <a:rPr lang="it-IT" dirty="0"/>
              <a:t>Hanno formula generale R-X (alogenuro alchilico)</a:t>
            </a:r>
          </a:p>
          <a:p>
            <a:r>
              <a:rPr lang="it-IT" dirty="0"/>
              <a:t>Sono importanti perché spesso utilizzati quali substrati di partenza per la sintesi di alcoli, eteri, ammine ed alcheni.</a:t>
            </a:r>
          </a:p>
          <a:p>
            <a:r>
              <a:rPr lang="it-IT" dirty="0"/>
              <a:t>Le principali reazioni di questi composti sono reazioni di:</a:t>
            </a:r>
          </a:p>
          <a:p>
            <a:pPr lvl="1"/>
            <a:r>
              <a:rPr lang="en-US" b="1" dirty="0" err="1"/>
              <a:t>sostituzione</a:t>
            </a:r>
            <a:r>
              <a:rPr lang="en-US" b="1" dirty="0"/>
              <a:t> </a:t>
            </a:r>
            <a:r>
              <a:rPr lang="en-US" b="1" dirty="0" err="1"/>
              <a:t>nucleofila</a:t>
            </a:r>
            <a:endParaRPr lang="en-US" b="1" dirty="0"/>
          </a:p>
          <a:p>
            <a:pPr lvl="1"/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b="1" dirty="0"/>
              <a:t>-</a:t>
            </a:r>
            <a:r>
              <a:rPr lang="en-US" b="1" dirty="0" err="1"/>
              <a:t>eliminazione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70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DC81D1-6178-48D4-95BB-3F0BA206D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3) struttura del gruppo uscente (</a:t>
            </a:r>
            <a:r>
              <a:rPr lang="en-US" dirty="0"/>
              <a:t>Leaving Group)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6B3696-2B03-44EF-9AEA-B66859B4B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Buoni gruppi uscenti favoriscono entrambi i meccanismi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F</a:t>
            </a:r>
            <a:r>
              <a:rPr lang="it-IT" baseline="30000" dirty="0"/>
              <a:t>- </a:t>
            </a:r>
            <a:r>
              <a:rPr lang="it-IT" dirty="0"/>
              <a:t>è il peggior gruppo uscente tra gli alogeni e non dà reazioni di sostituzione</a:t>
            </a:r>
            <a:endParaRPr lang="en-US" baseline="30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7081501-7BE1-4479-B224-E66207268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915" y="2808625"/>
            <a:ext cx="4840941" cy="259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87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64C137-3C8C-4A2D-9F08-37B74F0D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3) struttura del gruppo uscente (</a:t>
            </a:r>
            <a:r>
              <a:rPr lang="en-US" dirty="0"/>
              <a:t>Leaving Group) </a:t>
            </a:r>
          </a:p>
        </p:txBody>
      </p:sp>
      <p:pic>
        <p:nvPicPr>
          <p:cNvPr id="4" name="Picture 1" descr="07page203_01.jpg">
            <a:extLst>
              <a:ext uri="{FF2B5EF4-FFF2-40B4-BE49-F238E27FC236}">
                <a16:creationId xmlns:a16="http://schemas.microsoft.com/office/drawing/2014/main" id="{9A164E32-6AD4-4D93-951D-12102E5ED2AB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>
            <a:lum/>
          </a:blip>
          <a:srcRect b="34766"/>
          <a:stretch/>
        </p:blipFill>
        <p:spPr>
          <a:xfrm>
            <a:off x="131767" y="2172829"/>
            <a:ext cx="11222033" cy="3137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CF408A-3C79-4BA8-9BE0-46155CFDFC70}"/>
              </a:ext>
            </a:extLst>
          </p:cNvPr>
          <p:cNvSpPr txBox="1"/>
          <p:nvPr/>
        </p:nvSpPr>
        <p:spPr>
          <a:xfrm>
            <a:off x="9574425" y="3918207"/>
            <a:ext cx="2301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Sono le basi coniugate </a:t>
            </a:r>
            <a:r>
              <a:rPr lang="it-IT"/>
              <a:t>di acidi </a:t>
            </a:r>
            <a:r>
              <a:rPr lang="it-IT" dirty="0"/>
              <a:t>deboli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317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64C137-3C8C-4A2D-9F08-37B74F0D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3) struttura del gruppo uscente (</a:t>
            </a:r>
            <a:r>
              <a:rPr lang="en-US" dirty="0"/>
              <a:t>Leaving Group) </a:t>
            </a:r>
          </a:p>
        </p:txBody>
      </p:sp>
      <p:pic>
        <p:nvPicPr>
          <p:cNvPr id="6" name="Picture 1" descr="07page203_02.jpg">
            <a:extLst>
              <a:ext uri="{FF2B5EF4-FFF2-40B4-BE49-F238E27FC236}">
                <a16:creationId xmlns:a16="http://schemas.microsoft.com/office/drawing/2014/main" id="{E7B42F7D-74A4-4C05-A16D-59FEBE36B71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25554"/>
          <a:stretch/>
        </p:blipFill>
        <p:spPr>
          <a:xfrm>
            <a:off x="419258" y="2019534"/>
            <a:ext cx="10934542" cy="3483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390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6A9191-E49C-4A86-A4B4-65AB8592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4) solvente</a:t>
            </a:r>
            <a:r>
              <a:rPr lang="en-US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997A16-F6C3-4111-842E-91D3B0591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solventi organici si suddividono in solventi </a:t>
            </a:r>
            <a:r>
              <a:rPr lang="it-IT" b="1" dirty="0"/>
              <a:t>polari e apolari</a:t>
            </a:r>
          </a:p>
          <a:p>
            <a:r>
              <a:rPr lang="it-IT" dirty="0"/>
              <a:t>I solventi </a:t>
            </a:r>
            <a:r>
              <a:rPr lang="it-IT" b="1" dirty="0"/>
              <a:t>apolari</a:t>
            </a:r>
            <a:r>
              <a:rPr lang="it-IT" dirty="0"/>
              <a:t> (esano, etere di petrolio ecc.) non vengono mai utilizzati nelle S</a:t>
            </a:r>
            <a:r>
              <a:rPr lang="it-IT" baseline="-25000" dirty="0"/>
              <a:t>N</a:t>
            </a:r>
            <a:r>
              <a:rPr lang="it-IT" dirty="0"/>
              <a:t> perché difficilmente sciolgono i nucleofili</a:t>
            </a:r>
          </a:p>
          <a:p>
            <a:r>
              <a:rPr lang="it-IT" dirty="0"/>
              <a:t>Si utilizzano solventi polari che si suddividono in</a:t>
            </a:r>
          </a:p>
          <a:p>
            <a:pPr lvl="1"/>
            <a:r>
              <a:rPr lang="it-IT" dirty="0"/>
              <a:t>Polari </a:t>
            </a:r>
            <a:r>
              <a:rPr lang="it-IT" dirty="0" err="1"/>
              <a:t>protici</a:t>
            </a:r>
            <a:r>
              <a:rPr lang="it-IT" dirty="0"/>
              <a:t> (accettori e donatori di legami idrogeno)</a:t>
            </a:r>
          </a:p>
          <a:p>
            <a:pPr lvl="1"/>
            <a:r>
              <a:rPr lang="it-IT" dirty="0"/>
              <a:t>Polari aprotici (solo accettori di legami idrogeno)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CB3CFF6-DB97-470B-BA6D-5ACE154E3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230" y="4664323"/>
            <a:ext cx="2907770" cy="174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29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6A9191-E49C-4A86-A4B4-65AB8592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4) solvente</a:t>
            </a:r>
            <a:r>
              <a:rPr lang="en-US" dirty="0"/>
              <a:t> </a:t>
            </a:r>
          </a:p>
        </p:txBody>
      </p:sp>
      <p:pic>
        <p:nvPicPr>
          <p:cNvPr id="4" name="Picture 1" descr="tab0703.jpg">
            <a:extLst>
              <a:ext uri="{FF2B5EF4-FFF2-40B4-BE49-F238E27FC236}">
                <a16:creationId xmlns:a16="http://schemas.microsoft.com/office/drawing/2014/main" id="{20902807-B2A3-4DEE-B089-3817C5E47094}"/>
              </a:ext>
            </a:extLst>
          </p:cNvPr>
          <p:cNvPicPr>
            <a:picLocks noGrp="1" noChangeAspect="1"/>
          </p:cNvPicPr>
          <p:nvPr isPhoto="1">
            <p:ph idx="1"/>
          </p:nvPr>
        </p:nvPicPr>
        <p:blipFill rotWithShape="1">
          <a:blip r:embed="rId2" cstate="print">
            <a:lum/>
          </a:blip>
          <a:srcRect b="20353"/>
          <a:stretch/>
        </p:blipFill>
        <p:spPr>
          <a:xfrm>
            <a:off x="732172" y="1951044"/>
            <a:ext cx="10621628" cy="397997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4F6C1F5-B986-4DBB-8B94-3E56B05CC50E}"/>
              </a:ext>
            </a:extLst>
          </p:cNvPr>
          <p:cNvSpPr txBox="1"/>
          <p:nvPr/>
        </p:nvSpPr>
        <p:spPr>
          <a:xfrm flipH="1">
            <a:off x="1362789" y="6191075"/>
            <a:ext cx="89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Favorite le S</a:t>
            </a:r>
            <a:r>
              <a:rPr lang="it-IT" baseline="-25000" dirty="0"/>
              <a:t>N</a:t>
            </a:r>
            <a:r>
              <a:rPr lang="it-IT" dirty="0"/>
              <a:t>1 vengono solvatati sia  l’anione (gruppo uscente) che il </a:t>
            </a:r>
            <a:r>
              <a:rPr lang="it-IT" dirty="0" err="1"/>
              <a:t>carbocatione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68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6A9191-E49C-4A86-A4B4-65AB8592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4) solvente</a:t>
            </a:r>
            <a:r>
              <a:rPr lang="en-US" dirty="0"/>
              <a:t> </a:t>
            </a:r>
          </a:p>
        </p:txBody>
      </p:sp>
      <p:pic>
        <p:nvPicPr>
          <p:cNvPr id="6" name="Picture 1" descr="tab0704.jpg">
            <a:extLst>
              <a:ext uri="{FF2B5EF4-FFF2-40B4-BE49-F238E27FC236}">
                <a16:creationId xmlns:a16="http://schemas.microsoft.com/office/drawing/2014/main" id="{93E92B68-4D85-43B9-94F0-2420D1B62237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</a:blip>
          <a:srcRect b="20651"/>
          <a:stretch/>
        </p:blipFill>
        <p:spPr>
          <a:xfrm>
            <a:off x="973122" y="2023656"/>
            <a:ext cx="9619573" cy="35634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1289C34-2CB3-4F14-8029-81AA5C539847}"/>
              </a:ext>
            </a:extLst>
          </p:cNvPr>
          <p:cNvSpPr txBox="1"/>
          <p:nvPr/>
        </p:nvSpPr>
        <p:spPr>
          <a:xfrm>
            <a:off x="1124125" y="5920036"/>
            <a:ext cx="7607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nucleofilo negativo risulta poco solvatato e quindi più reattivo, favorite le S</a:t>
            </a:r>
            <a:r>
              <a:rPr lang="it-IT" baseline="-25000" dirty="0"/>
              <a:t>N</a:t>
            </a:r>
            <a:r>
              <a:rPr lang="it-IT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236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CEECDA-3152-43EC-A22F-83F8FFCC9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Fattori che influenzano il meccanismo: </a:t>
            </a:r>
            <a:br>
              <a:rPr lang="it-IT" dirty="0"/>
            </a:br>
            <a:r>
              <a:rPr lang="it-IT" dirty="0"/>
              <a:t>4) solvente</a:t>
            </a:r>
            <a:r>
              <a:rPr lang="en-US" dirty="0"/>
              <a:t> </a:t>
            </a:r>
          </a:p>
        </p:txBody>
      </p:sp>
      <p:pic>
        <p:nvPicPr>
          <p:cNvPr id="4" name="Picture 1" descr="07page205_01.jpg">
            <a:extLst>
              <a:ext uri="{FF2B5EF4-FFF2-40B4-BE49-F238E27FC236}">
                <a16:creationId xmlns:a16="http://schemas.microsoft.com/office/drawing/2014/main" id="{3FDC11FB-0D6A-48D3-9DD8-5EA71661860F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3381"/>
          <a:stretch/>
        </p:blipFill>
        <p:spPr>
          <a:xfrm>
            <a:off x="1216404" y="2592389"/>
            <a:ext cx="9144000" cy="2331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789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0705.jpg">
            <a:extLst>
              <a:ext uri="{FF2B5EF4-FFF2-40B4-BE49-F238E27FC236}">
                <a16:creationId xmlns:a16="http://schemas.microsoft.com/office/drawing/2014/main" id="{7DF73129-E7DF-43D8-A201-BAAA11A191CA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16942"/>
          <a:stretch/>
        </p:blipFill>
        <p:spPr>
          <a:xfrm>
            <a:off x="1066100" y="251671"/>
            <a:ext cx="9504027" cy="6020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2172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0270C3-091A-4244-B52B-B65FE5CD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Reazione di </a:t>
            </a:r>
            <a:r>
              <a:rPr lang="it-IT" dirty="0">
                <a:latin typeface="Symbol" panose="05050102010706020507" pitchFamily="18" charset="2"/>
              </a:rPr>
              <a:t>b</a:t>
            </a:r>
            <a:r>
              <a:rPr lang="it-IT" dirty="0"/>
              <a:t>-eliminazione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462687-A348-407C-96DB-DBEE873CB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534" y="2657005"/>
            <a:ext cx="8065734" cy="192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13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C0925F-79C9-4AF8-8CA8-0F7779ECF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Regola</a:t>
            </a:r>
            <a:r>
              <a:rPr lang="en-US" dirty="0"/>
              <a:t> di  Zaitsev (</a:t>
            </a:r>
            <a:r>
              <a:rPr lang="en-US" dirty="0" err="1"/>
              <a:t>Saytzeff</a:t>
            </a:r>
            <a:r>
              <a:rPr lang="en-US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F9CA29-9C14-4640-B225-4044737A7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forma l’alchene più stabile, il più sostituito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B38E919-2509-413D-AB36-DD5160A40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228" y="2713001"/>
            <a:ext cx="8056918" cy="346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65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1E2C48-AE2C-4276-A0B8-16C4ACA1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Alogenoalcani</a:t>
            </a:r>
            <a:r>
              <a:rPr lang="it-IT" dirty="0"/>
              <a:t> o alogenuri alchilici 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2A90F52-47FC-4B1D-B23E-2721C7154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3438" y="2329829"/>
            <a:ext cx="9000565" cy="1631576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E11AA45-3669-42BC-8238-B6B3F9E88A52}"/>
              </a:ext>
            </a:extLst>
          </p:cNvPr>
          <p:cNvSpPr txBox="1"/>
          <p:nvPr/>
        </p:nvSpPr>
        <p:spPr>
          <a:xfrm>
            <a:off x="1503438" y="4253218"/>
            <a:ext cx="29310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1-Iodo-2,2-dimetilbutano</a:t>
            </a:r>
          </a:p>
          <a:p>
            <a:r>
              <a:rPr lang="it-IT" dirty="0" err="1"/>
              <a:t>Iodoalcano</a:t>
            </a:r>
            <a:r>
              <a:rPr lang="it-IT" dirty="0"/>
              <a:t> o ioduro alchilico </a:t>
            </a:r>
          </a:p>
          <a:p>
            <a:r>
              <a:rPr lang="it-IT" b="1" dirty="0"/>
              <a:t>primario</a:t>
            </a:r>
            <a:endParaRPr lang="en-US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04BC126-2A25-4CA2-99FA-22810DC7F8E7}"/>
              </a:ext>
            </a:extLst>
          </p:cNvPr>
          <p:cNvSpPr txBox="1"/>
          <p:nvPr/>
        </p:nvSpPr>
        <p:spPr>
          <a:xfrm flipH="1">
            <a:off x="4940205" y="4253218"/>
            <a:ext cx="2127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Bromocicloesano</a:t>
            </a:r>
            <a:endParaRPr lang="it-IT" dirty="0"/>
          </a:p>
          <a:p>
            <a:r>
              <a:rPr lang="it-IT" dirty="0" err="1"/>
              <a:t>Cicloesil</a:t>
            </a:r>
            <a:r>
              <a:rPr lang="it-IT" dirty="0"/>
              <a:t> bromuro</a:t>
            </a:r>
          </a:p>
          <a:p>
            <a:r>
              <a:rPr lang="it-IT" b="1" dirty="0"/>
              <a:t>secondario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2CC928-D944-43E3-A763-0F1319D1E870}"/>
              </a:ext>
            </a:extLst>
          </p:cNvPr>
          <p:cNvSpPr txBox="1"/>
          <p:nvPr/>
        </p:nvSpPr>
        <p:spPr>
          <a:xfrm>
            <a:off x="8136304" y="4281764"/>
            <a:ext cx="23676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3-cloro-3-metilpentano</a:t>
            </a:r>
          </a:p>
          <a:p>
            <a:r>
              <a:rPr lang="it-IT" dirty="0"/>
              <a:t>Cloruro alchilico</a:t>
            </a:r>
          </a:p>
          <a:p>
            <a:r>
              <a:rPr lang="it-IT" b="1" dirty="0"/>
              <a:t>terziario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41751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418BD7-1488-4B2F-808A-721554380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Reazione di </a:t>
            </a:r>
            <a:r>
              <a:rPr lang="it-IT" dirty="0">
                <a:latin typeface="Symbol" panose="05050102010706020507" pitchFamily="18" charset="2"/>
              </a:rPr>
              <a:t>b</a:t>
            </a:r>
            <a:r>
              <a:rPr lang="it-IT" dirty="0"/>
              <a:t>-eliminazione </a:t>
            </a:r>
            <a:endParaRPr lang="en-US" dirty="0"/>
          </a:p>
        </p:txBody>
      </p:sp>
      <p:pic>
        <p:nvPicPr>
          <p:cNvPr id="4" name="Picture 1" descr="07page208_02.jpg">
            <a:extLst>
              <a:ext uri="{FF2B5EF4-FFF2-40B4-BE49-F238E27FC236}">
                <a16:creationId xmlns:a16="http://schemas.microsoft.com/office/drawing/2014/main" id="{BCCB7E3F-80C5-4FDE-976C-F2D7C87C256D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16047"/>
          <a:stretch/>
        </p:blipFill>
        <p:spPr>
          <a:xfrm>
            <a:off x="1685488" y="2015702"/>
            <a:ext cx="7617903" cy="4359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482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06A4D8-ECAB-4409-83B1-12BBF6A96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Meccanismo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B1ED6A2-9585-4E2D-B805-B0D60397C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36" y="1871814"/>
            <a:ext cx="7794195" cy="395254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04BAF8A9-D283-4778-B423-5350563E7CE1}"/>
              </a:ext>
            </a:extLst>
          </p:cNvPr>
          <p:cNvSpPr txBox="1"/>
          <p:nvPr/>
        </p:nvSpPr>
        <p:spPr>
          <a:xfrm>
            <a:off x="4035105" y="5594315"/>
            <a:ext cx="1704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Formazione di </a:t>
            </a:r>
          </a:p>
          <a:p>
            <a:r>
              <a:rPr lang="it-IT" dirty="0"/>
              <a:t>un </a:t>
            </a:r>
            <a:r>
              <a:rPr lang="it-IT" dirty="0" err="1"/>
              <a:t>carbocatione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7295C2-7BBA-4DA9-8708-2034BF15E540}"/>
              </a:ext>
            </a:extLst>
          </p:cNvPr>
          <p:cNvSpPr txBox="1"/>
          <p:nvPr/>
        </p:nvSpPr>
        <p:spPr>
          <a:xfrm>
            <a:off x="8246378" y="2667699"/>
            <a:ext cx="2734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Meccanismo favorito in presenza di basi forti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240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6EF7C-AC4F-474A-94A1-5337B2F6E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Reazione di </a:t>
            </a:r>
            <a:r>
              <a:rPr lang="it-IT" dirty="0">
                <a:latin typeface="Symbol" panose="05050102010706020507" pitchFamily="18" charset="2"/>
              </a:rPr>
              <a:t>b</a:t>
            </a:r>
            <a:r>
              <a:rPr lang="it-IT" dirty="0"/>
              <a:t>-eliminazione 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32C0E81-D118-4792-A26B-7C1D44F78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6" y="2581424"/>
            <a:ext cx="10148047" cy="275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02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F327327-D629-46DA-BA6D-B1AD0C995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137" y="416091"/>
            <a:ext cx="7829725" cy="602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601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4B5EBE-F580-455A-ADEA-8D785182DE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694"/>
          <a:stretch/>
        </p:blipFill>
        <p:spPr>
          <a:xfrm>
            <a:off x="609203" y="726227"/>
            <a:ext cx="9144793" cy="110257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A8B3557-1CC6-47E5-9758-9137BCD55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" t="2079" r="-1845" b="43370"/>
          <a:stretch/>
        </p:blipFill>
        <p:spPr>
          <a:xfrm>
            <a:off x="813390" y="1981451"/>
            <a:ext cx="9144793" cy="167614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28A96A6-178D-4616-BE66-1B69BB7BBF8D}"/>
              </a:ext>
            </a:extLst>
          </p:cNvPr>
          <p:cNvSpPr txBox="1"/>
          <p:nvPr/>
        </p:nvSpPr>
        <p:spPr>
          <a:xfrm>
            <a:off x="9469911" y="2634859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+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D129B73-5186-4DD5-9C4B-B16F8FF9C8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612" t="-9197" r="-1171" b="41566"/>
          <a:stretch/>
        </p:blipFill>
        <p:spPr>
          <a:xfrm>
            <a:off x="2361460" y="4096068"/>
            <a:ext cx="5812310" cy="195850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C22E2EA-8ACE-4617-BA52-183E416F80F2}"/>
              </a:ext>
            </a:extLst>
          </p:cNvPr>
          <p:cNvSpPr txBox="1"/>
          <p:nvPr/>
        </p:nvSpPr>
        <p:spPr>
          <a:xfrm>
            <a:off x="4571999" y="1092847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</a:t>
            </a:r>
            <a:r>
              <a:rPr lang="it-IT" baseline="-25000" dirty="0"/>
              <a:t>N</a:t>
            </a:r>
            <a:r>
              <a:rPr lang="it-IT" dirty="0"/>
              <a:t>2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F29C51B-FE37-4911-A62B-A00DF1795D4D}"/>
              </a:ext>
            </a:extLst>
          </p:cNvPr>
          <p:cNvSpPr txBox="1"/>
          <p:nvPr/>
        </p:nvSpPr>
        <p:spPr>
          <a:xfrm>
            <a:off x="5014180" y="507532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</a:t>
            </a:r>
            <a:r>
              <a:rPr lang="it-IT" baseline="-25000" dirty="0"/>
              <a:t>N</a:t>
            </a:r>
            <a:r>
              <a:rPr lang="it-IT" dirty="0"/>
              <a:t>1</a:t>
            </a:r>
            <a:endParaRPr lang="en-US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EC772B-F06A-4C2A-B42D-9E8FCF5B10BC}"/>
              </a:ext>
            </a:extLst>
          </p:cNvPr>
          <p:cNvSpPr txBox="1"/>
          <p:nvPr/>
        </p:nvSpPr>
        <p:spPr>
          <a:xfrm>
            <a:off x="3524013" y="2502517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</a:t>
            </a:r>
            <a:r>
              <a:rPr lang="it-IT" baseline="-25000" dirty="0"/>
              <a:t>N</a:t>
            </a:r>
            <a:r>
              <a:rPr lang="it-IT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10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42208C4-EC47-4C01-8017-807BCF1D95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3039"/>
          <a:stretch/>
        </p:blipFill>
        <p:spPr>
          <a:xfrm>
            <a:off x="857778" y="423429"/>
            <a:ext cx="9144793" cy="168058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898280B-3CA8-45DF-AB68-764A337B1E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142"/>
          <a:stretch/>
        </p:blipFill>
        <p:spPr>
          <a:xfrm>
            <a:off x="857778" y="2489209"/>
            <a:ext cx="9144793" cy="187958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EB68C1A-6657-47BA-B506-A1C144F039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2759"/>
          <a:stretch/>
        </p:blipFill>
        <p:spPr>
          <a:xfrm>
            <a:off x="857778" y="4753990"/>
            <a:ext cx="9144793" cy="155811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4CFE7BC-0D2F-45BB-803F-8A3B16B71063}"/>
              </a:ext>
            </a:extLst>
          </p:cNvPr>
          <p:cNvSpPr txBox="1"/>
          <p:nvPr/>
        </p:nvSpPr>
        <p:spPr>
          <a:xfrm>
            <a:off x="5160709" y="1263719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839B86-7110-4F2B-A880-3E007293DB93}"/>
              </a:ext>
            </a:extLst>
          </p:cNvPr>
          <p:cNvSpPr txBox="1"/>
          <p:nvPr/>
        </p:nvSpPr>
        <p:spPr>
          <a:xfrm>
            <a:off x="5430174" y="3160451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402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E7C5CFA-2395-4DB1-9909-C24F2E7453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855"/>
          <a:stretch/>
        </p:blipFill>
        <p:spPr>
          <a:xfrm>
            <a:off x="840023" y="450643"/>
            <a:ext cx="9144793" cy="182204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DD8FBEA-3BCF-42B7-9FF1-7120295F11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733"/>
          <a:stretch/>
        </p:blipFill>
        <p:spPr>
          <a:xfrm>
            <a:off x="1061964" y="2592280"/>
            <a:ext cx="9144793" cy="27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41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74BFE3F-AC99-4046-A1CF-F346D11ED7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331"/>
          <a:stretch/>
        </p:blipFill>
        <p:spPr>
          <a:xfrm>
            <a:off x="1035331" y="1220581"/>
            <a:ext cx="9144793" cy="131843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6616A93-C90D-4D67-BEF0-F74718311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0952"/>
          <a:stretch/>
        </p:blipFill>
        <p:spPr>
          <a:xfrm>
            <a:off x="1523603" y="3429000"/>
            <a:ext cx="9144793" cy="183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08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7page192_02.jpg">
            <a:extLst>
              <a:ext uri="{FF2B5EF4-FFF2-40B4-BE49-F238E27FC236}">
                <a16:creationId xmlns:a16="http://schemas.microsoft.com/office/drawing/2014/main" id="{14C31D4F-AB45-4541-8FF2-F69ABDED5321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41139"/>
          <a:stretch/>
        </p:blipFill>
        <p:spPr>
          <a:xfrm>
            <a:off x="2370338" y="654406"/>
            <a:ext cx="5965794" cy="2109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E84AF94-8847-4871-9D4F-C35C2D38E6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985"/>
          <a:stretch/>
        </p:blipFill>
        <p:spPr>
          <a:xfrm>
            <a:off x="2588924" y="3315238"/>
            <a:ext cx="5827108" cy="263930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6892190-7561-4407-8343-DC5BA4A8DAD6}"/>
              </a:ext>
            </a:extLst>
          </p:cNvPr>
          <p:cNvSpPr/>
          <p:nvPr/>
        </p:nvSpPr>
        <p:spPr>
          <a:xfrm>
            <a:off x="2849732" y="3622089"/>
            <a:ext cx="3246268" cy="13849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11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43B000-F066-4C71-B9CE-41668EB19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Alogenoalcani</a:t>
            </a:r>
            <a:r>
              <a:rPr lang="it-IT" dirty="0"/>
              <a:t> o alogenuri alchilici 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F5F69F-2027-4967-837A-14C018533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CH</a:t>
            </a:r>
            <a:r>
              <a:rPr lang="it-IT" baseline="-25000" dirty="0"/>
              <a:t>3</a:t>
            </a:r>
            <a:r>
              <a:rPr lang="it-IT" dirty="0"/>
              <a:t>Cl </a:t>
            </a:r>
            <a:r>
              <a:rPr lang="it-IT" dirty="0" err="1"/>
              <a:t>clorometano</a:t>
            </a:r>
            <a:r>
              <a:rPr lang="it-IT" dirty="0"/>
              <a:t> o </a:t>
            </a:r>
            <a:r>
              <a:rPr lang="it-IT" dirty="0" err="1"/>
              <a:t>metil</a:t>
            </a:r>
            <a:r>
              <a:rPr lang="it-IT" dirty="0"/>
              <a:t> cloruro (gas)</a:t>
            </a:r>
          </a:p>
          <a:p>
            <a:r>
              <a:rPr lang="it-IT" dirty="0"/>
              <a:t>CH</a:t>
            </a:r>
            <a:r>
              <a:rPr lang="it-IT" baseline="-25000" dirty="0"/>
              <a:t>2</a:t>
            </a:r>
            <a:r>
              <a:rPr lang="it-IT" dirty="0"/>
              <a:t>Cl</a:t>
            </a:r>
            <a:r>
              <a:rPr lang="it-IT" baseline="-25000" dirty="0"/>
              <a:t>2</a:t>
            </a:r>
            <a:r>
              <a:rPr lang="it-IT" dirty="0"/>
              <a:t> diclorometano o </a:t>
            </a:r>
            <a:r>
              <a:rPr lang="it-IT" dirty="0" err="1"/>
              <a:t>metilencloruro</a:t>
            </a:r>
            <a:r>
              <a:rPr lang="it-IT" dirty="0"/>
              <a:t> o cloruro di metilene</a:t>
            </a:r>
          </a:p>
          <a:p>
            <a:pPr lvl="1"/>
            <a:r>
              <a:rPr lang="it-IT" dirty="0"/>
              <a:t>Solvente clorurato più denso dell’acqua (</a:t>
            </a:r>
            <a:r>
              <a:rPr lang="en-US" dirty="0"/>
              <a:t>1,33 g/mL)</a:t>
            </a:r>
            <a:endParaRPr lang="it-IT" dirty="0"/>
          </a:p>
          <a:p>
            <a:r>
              <a:rPr lang="it-IT" dirty="0"/>
              <a:t>CHCl</a:t>
            </a:r>
            <a:r>
              <a:rPr lang="it-IT" baseline="-25000" dirty="0"/>
              <a:t>3 </a:t>
            </a:r>
            <a:r>
              <a:rPr lang="it-IT" dirty="0"/>
              <a:t>cloroformio (o triclorometano) </a:t>
            </a:r>
          </a:p>
          <a:p>
            <a:pPr lvl="1"/>
            <a:r>
              <a:rPr lang="it-IT" dirty="0"/>
              <a:t>Solvente clorurato più denso dell’acqua (</a:t>
            </a:r>
            <a:r>
              <a:rPr lang="en-US" dirty="0"/>
              <a:t>1,49 g/mL)</a:t>
            </a:r>
            <a:endParaRPr lang="it-IT" dirty="0"/>
          </a:p>
          <a:p>
            <a:r>
              <a:rPr lang="it-IT" dirty="0"/>
              <a:t>CCl</a:t>
            </a:r>
            <a:r>
              <a:rPr lang="it-IT" baseline="-25000" dirty="0"/>
              <a:t>4</a:t>
            </a:r>
            <a:r>
              <a:rPr lang="it-IT" dirty="0"/>
              <a:t> tetracloruro di carbonio</a:t>
            </a:r>
          </a:p>
          <a:p>
            <a:pPr lvl="1"/>
            <a:r>
              <a:rPr lang="it-IT" dirty="0"/>
              <a:t>Solvente clorurato più denso dell’acqua (1,59 g/</a:t>
            </a:r>
            <a:r>
              <a:rPr lang="it-IT" dirty="0" err="1"/>
              <a:t>mL</a:t>
            </a:r>
            <a:r>
              <a:rPr lang="it-IT" dirty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56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E3FCE-A79E-4CFD-AF74-9631627CA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854" y="183073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Polarità del legame C-X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E8AE225-495D-4265-8EA0-865B00A891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8342" y="1592820"/>
            <a:ext cx="2588580" cy="172572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742925C-98AC-4279-A151-D5C0EB647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632" y="4895193"/>
            <a:ext cx="8536045" cy="124879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0873CC5-AA7A-41F1-AD95-751A16C4BC47}"/>
              </a:ext>
            </a:extLst>
          </p:cNvPr>
          <p:cNvSpPr txBox="1"/>
          <p:nvPr/>
        </p:nvSpPr>
        <p:spPr>
          <a:xfrm>
            <a:off x="3817403" y="3777826"/>
            <a:ext cx="691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Gli alogenuri alchilici reagiscono con i nucleofili: </a:t>
            </a:r>
            <a:r>
              <a:rPr lang="it-IT" b="1" dirty="0"/>
              <a:t>sostituzione nucleofila </a:t>
            </a:r>
            <a:endParaRPr lang="en-US" b="1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C3960D0-E4C7-4C94-973E-FE3B75A6651D}"/>
              </a:ext>
            </a:extLst>
          </p:cNvPr>
          <p:cNvSpPr/>
          <p:nvPr/>
        </p:nvSpPr>
        <p:spPr>
          <a:xfrm>
            <a:off x="1815641" y="6143985"/>
            <a:ext cx="8210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Gli alogenuri alchilici reagiscono con le basi di </a:t>
            </a:r>
            <a:r>
              <a:rPr lang="it-IT" dirty="0" err="1"/>
              <a:t>Bronsted-Lowry</a:t>
            </a:r>
            <a:r>
              <a:rPr lang="it-IT" dirty="0"/>
              <a:t>: </a:t>
            </a:r>
            <a:r>
              <a:rPr lang="it-IT" b="1" dirty="0"/>
              <a:t>eliminazione</a:t>
            </a:r>
            <a:endParaRPr lang="en-US" b="1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BDAE890-5799-4945-AC46-0933311493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1792"/>
          <a:stretch/>
        </p:blipFill>
        <p:spPr>
          <a:xfrm>
            <a:off x="4044863" y="1512236"/>
            <a:ext cx="6457422" cy="188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07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5A06572-DC70-4605-86FC-8742B0D93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978"/>
          <a:stretch/>
        </p:blipFill>
        <p:spPr>
          <a:xfrm>
            <a:off x="271851" y="1689352"/>
            <a:ext cx="11164991" cy="31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83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5D6528-6BD6-448A-867F-6816F4E6C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Meccanismi della sostituzione nucleofila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125379-0B31-496C-BD9D-71B2D8E72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98453"/>
            <a:ext cx="10889609" cy="5212739"/>
          </a:xfrm>
        </p:spPr>
        <p:txBody>
          <a:bodyPr/>
          <a:lstStyle/>
          <a:p>
            <a:r>
              <a:rPr lang="it-IT" dirty="0"/>
              <a:t>Contemporaneamente si rompe il legame C-X e si forma il legame C-Nu</a:t>
            </a:r>
          </a:p>
          <a:p>
            <a:pPr lvl="1"/>
            <a:r>
              <a:rPr lang="it-IT" dirty="0"/>
              <a:t>Meccanismo a uno stadio S</a:t>
            </a:r>
            <a:r>
              <a:rPr lang="it-IT" baseline="-25000" dirty="0"/>
              <a:t>N</a:t>
            </a:r>
            <a:r>
              <a:rPr lang="it-IT" dirty="0"/>
              <a:t>2</a:t>
            </a:r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r>
              <a:rPr lang="it-IT" dirty="0"/>
              <a:t>Prima si rompe il legame C-X e poi si forma il legame C-Nu</a:t>
            </a:r>
          </a:p>
          <a:p>
            <a:pPr lvl="1"/>
            <a:r>
              <a:rPr lang="it-IT" dirty="0"/>
              <a:t>Meccanismo a due stadi S</a:t>
            </a:r>
            <a:r>
              <a:rPr lang="it-IT" baseline="-25000" dirty="0"/>
              <a:t>N</a:t>
            </a:r>
            <a:r>
              <a:rPr lang="it-IT" dirty="0"/>
              <a:t>1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82BD4A3-D894-4FB8-8B95-3B9DAC86A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027" y="2386961"/>
            <a:ext cx="6499164" cy="120931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082ED71-9CD9-47AA-B4EB-9988350F5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56" y="4877466"/>
            <a:ext cx="7544663" cy="194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63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5227AD-F9CF-4328-8BA4-D261D53B4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Meccanismo S</a:t>
            </a:r>
            <a:r>
              <a:rPr lang="it-IT" baseline="-25000" dirty="0"/>
              <a:t>N</a:t>
            </a:r>
            <a:r>
              <a:rPr lang="it-IT" dirty="0"/>
              <a:t>2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0D01DCAD-5323-4FE4-9F29-7510424A4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45" t="58232" r="47457" b="12093"/>
          <a:stretch/>
        </p:blipFill>
        <p:spPr>
          <a:xfrm>
            <a:off x="2982897" y="4385569"/>
            <a:ext cx="3932808" cy="79011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06DAB6-FB04-4783-A206-91D8AE60C626}"/>
              </a:ext>
            </a:extLst>
          </p:cNvPr>
          <p:cNvSpPr txBox="1"/>
          <p:nvPr/>
        </p:nvSpPr>
        <p:spPr>
          <a:xfrm>
            <a:off x="1114283" y="5276675"/>
            <a:ext cx="9963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velocità della reazione dipende dalla concentrazione dell’alogenuro alchilico e da quella del nucleofilo</a:t>
            </a:r>
          </a:p>
          <a:p>
            <a:r>
              <a:rPr lang="it-IT" dirty="0"/>
              <a:t>L’equazione è del secondo ordine (S</a:t>
            </a:r>
            <a:r>
              <a:rPr lang="it-IT" baseline="-25000" dirty="0"/>
              <a:t>N</a:t>
            </a:r>
            <a:r>
              <a:rPr lang="it-IT" dirty="0"/>
              <a:t>2)</a:t>
            </a:r>
            <a:endParaRPr lang="en-US" dirty="0"/>
          </a:p>
        </p:txBody>
      </p:sp>
      <p:pic>
        <p:nvPicPr>
          <p:cNvPr id="6" name="Picture 1" descr="07page198_01.jpg">
            <a:extLst>
              <a:ext uri="{FF2B5EF4-FFF2-40B4-BE49-F238E27FC236}">
                <a16:creationId xmlns:a16="http://schemas.microsoft.com/office/drawing/2014/main" id="{06A94CCC-032C-4049-A592-775CC4528C0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lum/>
          </a:blip>
          <a:srcRect b="34326"/>
          <a:stretch/>
        </p:blipFill>
        <p:spPr>
          <a:xfrm>
            <a:off x="838200" y="1887342"/>
            <a:ext cx="9144000" cy="2225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64420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1863</TotalTime>
  <Words>744</Words>
  <Application>Microsoft Macintosh PowerPoint</Application>
  <PresentationFormat>Widescreen</PresentationFormat>
  <Paragraphs>124</Paragraphs>
  <Slides>37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Symbol</vt:lpstr>
      <vt:lpstr>Times New Roman</vt:lpstr>
      <vt:lpstr>Tema di Office</vt:lpstr>
      <vt:lpstr>Alogenoalcani </vt:lpstr>
      <vt:lpstr>Alogenoalcani </vt:lpstr>
      <vt:lpstr>Alogenoalcani o alogenuri alchilici </vt:lpstr>
      <vt:lpstr>PowerPoint Presentation</vt:lpstr>
      <vt:lpstr>Alogenoalcani o alogenuri alchilici </vt:lpstr>
      <vt:lpstr>Polarità del legame C-X</vt:lpstr>
      <vt:lpstr>PowerPoint Presentation</vt:lpstr>
      <vt:lpstr>Meccanismi della sostituzione nucleofila</vt:lpstr>
      <vt:lpstr>Meccanismo SN2</vt:lpstr>
      <vt:lpstr>Stereochimica del meccanismo SN2</vt:lpstr>
      <vt:lpstr>Stereochimica del meccanismo SN2</vt:lpstr>
      <vt:lpstr>Meccanismo SN2: profilo energetico</vt:lpstr>
      <vt:lpstr>Cinetica del meccanismo SN1</vt:lpstr>
      <vt:lpstr>Stereochimica del meccanismo SN1</vt:lpstr>
      <vt:lpstr>PowerPoint Presentation</vt:lpstr>
      <vt:lpstr>Meccanismo SN1: profilo energetico</vt:lpstr>
      <vt:lpstr>Fattori che influenzano il meccanismo:  1) struttura dell’alogenuro alchilico</vt:lpstr>
      <vt:lpstr>Fattori che influenzano il meccanismo:  1) struttura dell’alogenuro alchilico</vt:lpstr>
      <vt:lpstr>Fattori che influenzano il meccanismo:  2) struttura del nucleofilo</vt:lpstr>
      <vt:lpstr>Fattori che influenzano il meccanismo:  3) struttura del gruppo uscente (Leaving Group) </vt:lpstr>
      <vt:lpstr>Fattori che influenzano il meccanismo:  3) struttura del gruppo uscente (Leaving Group) </vt:lpstr>
      <vt:lpstr>Fattori che influenzano il meccanismo:  3) struttura del gruppo uscente (Leaving Group) </vt:lpstr>
      <vt:lpstr>Fattori che influenzano il meccanismo:  4) solvente </vt:lpstr>
      <vt:lpstr>Fattori che influenzano il meccanismo:  4) solvente </vt:lpstr>
      <vt:lpstr>Fattori che influenzano il meccanismo:  4) solvente </vt:lpstr>
      <vt:lpstr>Fattori che influenzano il meccanismo:  4) solvente </vt:lpstr>
      <vt:lpstr>PowerPoint Presentation</vt:lpstr>
      <vt:lpstr>Reazione di b-eliminazione</vt:lpstr>
      <vt:lpstr>Regola di  Zaitsev (Saytzeff)</vt:lpstr>
      <vt:lpstr>Reazione di b-eliminazione </vt:lpstr>
      <vt:lpstr>Meccanismo</vt:lpstr>
      <vt:lpstr>Reazione di b-eliminazione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Alogenoalcani</dc:title>
  <dc:creator>NITTI PATRIZIA</dc:creator>
  <cp:lastModifiedBy>GOBBO PIERANGELO</cp:lastModifiedBy>
  <cp:revision>65</cp:revision>
  <dcterms:created xsi:type="dcterms:W3CDTF">2022-03-18T10:47:33Z</dcterms:created>
  <dcterms:modified xsi:type="dcterms:W3CDTF">2023-08-10T10:01:54Z</dcterms:modified>
</cp:coreProperties>
</file>