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59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349" r:id="rId12"/>
    <p:sldId id="448" r:id="rId13"/>
    <p:sldId id="267" r:id="rId14"/>
    <p:sldId id="292" r:id="rId15"/>
    <p:sldId id="298" r:id="rId16"/>
    <p:sldId id="274" r:id="rId17"/>
    <p:sldId id="273" r:id="rId18"/>
    <p:sldId id="283" r:id="rId19"/>
    <p:sldId id="284" r:id="rId20"/>
    <p:sldId id="268" r:id="rId21"/>
    <p:sldId id="293" r:id="rId22"/>
    <p:sldId id="270" r:id="rId23"/>
    <p:sldId id="271" r:id="rId24"/>
    <p:sldId id="290" r:id="rId25"/>
    <p:sldId id="297" r:id="rId26"/>
    <p:sldId id="296" r:id="rId27"/>
    <p:sldId id="286" r:id="rId28"/>
    <p:sldId id="272" r:id="rId29"/>
    <p:sldId id="275" r:id="rId30"/>
    <p:sldId id="276" r:id="rId31"/>
    <p:sldId id="277" r:id="rId32"/>
    <p:sldId id="280" r:id="rId33"/>
    <p:sldId id="281" r:id="rId34"/>
    <p:sldId id="282" r:id="rId35"/>
    <p:sldId id="291" r:id="rId36"/>
    <p:sldId id="294" r:id="rId37"/>
    <p:sldId id="285" r:id="rId38"/>
    <p:sldId id="279" r:id="rId39"/>
    <p:sldId id="333" r:id="rId40"/>
    <p:sldId id="402" r:id="rId41"/>
    <p:sldId id="449" r:id="rId42"/>
    <p:sldId id="287" r:id="rId43"/>
    <p:sldId id="288" r:id="rId44"/>
    <p:sldId id="289" r:id="rId45"/>
    <p:sldId id="295" r:id="rId4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84986" autoAdjust="0"/>
  </p:normalViewPr>
  <p:slideViewPr>
    <p:cSldViewPr snapToGrid="0">
      <p:cViewPr varScale="1">
        <p:scale>
          <a:sx n="106" d="100"/>
          <a:sy n="106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04855-51A8-4D42-BD75-0E754C793CEE}" type="datetimeFigureOut">
              <a:rPr lang="en-US" smtClean="0"/>
              <a:t>8/14/24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88396-CC88-43B2-82E3-4E9E32732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29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>
            <a:extLst>
              <a:ext uri="{FF2B5EF4-FFF2-40B4-BE49-F238E27FC236}">
                <a16:creationId xmlns:a16="http://schemas.microsoft.com/office/drawing/2014/main" id="{535874C3-D723-C3FA-A62F-067015E84D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8AE8D2C-AD49-1B43-8C61-193DDBB333FA}" type="slidenum">
              <a:rPr lang="it-IT" altLang="it-IT" smtClean="0"/>
              <a:pPr>
                <a:spcBef>
                  <a:spcPct val="0"/>
                </a:spcBef>
              </a:pPr>
              <a:t>11</a:t>
            </a:fld>
            <a:endParaRPr lang="it-IT" altLang="it-IT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11B04DB6-137E-965C-23E2-9CBD72C283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AD50F730-6615-B655-ABE5-53CB8FB895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Fine 43 ore.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F88396-CC88-43B2-82E3-4E9E32732D6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98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>
            <a:extLst>
              <a:ext uri="{FF2B5EF4-FFF2-40B4-BE49-F238E27FC236}">
                <a16:creationId xmlns:a16="http://schemas.microsoft.com/office/drawing/2014/main" id="{6111BAAC-BB52-CDCD-B0BB-8989306E4C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C990AF8-A278-2B4F-B726-8D2161842DA9}" type="slidenum">
              <a:rPr lang="it-IT" altLang="it-IT" smtClean="0"/>
              <a:pPr>
                <a:spcBef>
                  <a:spcPct val="0"/>
                </a:spcBef>
              </a:pPr>
              <a:t>39</a:t>
            </a:fld>
            <a:endParaRPr lang="it-IT" altLang="it-IT"/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7956FD6E-A267-262E-DDF6-6144EA75C89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407CD3FF-6903-163C-2B75-4CA381E78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853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>
            <a:extLst>
              <a:ext uri="{FF2B5EF4-FFF2-40B4-BE49-F238E27FC236}">
                <a16:creationId xmlns:a16="http://schemas.microsoft.com/office/drawing/2014/main" id="{EDF804CA-4086-D898-4549-BA975921EE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A77316F-ADC1-9E40-9CA5-9AACFE52799E}" type="slidenum">
              <a:rPr lang="it-IT" altLang="it-IT" smtClean="0"/>
              <a:pPr>
                <a:spcBef>
                  <a:spcPct val="0"/>
                </a:spcBef>
              </a:pPr>
              <a:t>40</a:t>
            </a:fld>
            <a:endParaRPr lang="it-IT" altLang="it-IT"/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490914C7-7C40-495F-96ED-8B7DE33EA45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62FB95BC-C174-E586-331D-69D071EF3C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101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>
            <a:extLst>
              <a:ext uri="{FF2B5EF4-FFF2-40B4-BE49-F238E27FC236}">
                <a16:creationId xmlns:a16="http://schemas.microsoft.com/office/drawing/2014/main" id="{5D406484-1DA9-7F50-8ED2-DB3EB2DD06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74490E5-9E74-6041-8CE0-BA053A5903DF}" type="slidenum">
              <a:rPr lang="it-IT" altLang="it-IT" smtClean="0"/>
              <a:pPr>
                <a:spcBef>
                  <a:spcPct val="0"/>
                </a:spcBef>
              </a:pPr>
              <a:t>41</a:t>
            </a:fld>
            <a:endParaRPr lang="it-IT" altLang="it-IT"/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84E4CAC4-9FB5-35C7-E3E2-2F97ED1E263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8DB103A0-0DD9-66A1-273C-9254E58146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43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DEAC-BEFB-47CF-9DEC-ACC8C8BFF611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94F-CF2B-403B-9F1D-96E5391EA17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723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DEAC-BEFB-47CF-9DEC-ACC8C8BFF611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94F-CF2B-403B-9F1D-96E5391EA17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7123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DEAC-BEFB-47CF-9DEC-ACC8C8BFF611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94F-CF2B-403B-9F1D-96E5391EA17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93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DEAC-BEFB-47CF-9DEC-ACC8C8BFF611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94F-CF2B-403B-9F1D-96E5391EA17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5593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DEAC-BEFB-47CF-9DEC-ACC8C8BFF611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94F-CF2B-403B-9F1D-96E5391EA17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7431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DEAC-BEFB-47CF-9DEC-ACC8C8BFF611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94F-CF2B-403B-9F1D-96E5391EA17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438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DEAC-BEFB-47CF-9DEC-ACC8C8BFF611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94F-CF2B-403B-9F1D-96E5391EA17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3107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DEAC-BEFB-47CF-9DEC-ACC8C8BFF611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94F-CF2B-403B-9F1D-96E5391EA17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787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DEAC-BEFB-47CF-9DEC-ACC8C8BFF611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94F-CF2B-403B-9F1D-96E5391EA17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726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DEAC-BEFB-47CF-9DEC-ACC8C8BFF611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94F-CF2B-403B-9F1D-96E5391EA17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8931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DEAC-BEFB-47CF-9DEC-ACC8C8BFF611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94F-CF2B-403B-9F1D-96E5391EA17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1678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CDEAC-BEFB-47CF-9DEC-ACC8C8BFF611}" type="datetimeFigureOut">
              <a:rPr lang="it-IT" smtClean="0"/>
              <a:t>14/08/24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6F94F-CF2B-403B-9F1D-96E5391EA17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5093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emf"/><Relationship Id="rId4" Type="http://schemas.openxmlformats.org/officeDocument/2006/relationships/oleObject" Target="../embeddings/oleObject2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4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Acidi Carbossilici e Derivati 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6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Gruppo carbossilico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877" y="2443026"/>
            <a:ext cx="2286448" cy="207793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3488" y="2159896"/>
            <a:ext cx="7583379" cy="286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75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b="19168"/>
          <a:stretch/>
        </p:blipFill>
        <p:spPr>
          <a:xfrm>
            <a:off x="753170" y="120183"/>
            <a:ext cx="10921761" cy="644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481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9770" y="66477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Nomenclatura degli acidi carbossilici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8639"/>
          <a:stretch/>
        </p:blipFill>
        <p:spPr>
          <a:xfrm>
            <a:off x="1937685" y="1219317"/>
            <a:ext cx="8079770" cy="2178057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337480" y="3397374"/>
            <a:ext cx="2613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Acido 4,5-dimetilesanoico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807015" y="3397374"/>
            <a:ext cx="2013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Acido 3-pentenoico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7873557" y="3397374"/>
            <a:ext cx="2416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Acido 3-bromobenzoico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600" y="3887432"/>
            <a:ext cx="10554075" cy="1817332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542547" y="5735522"/>
            <a:ext cx="17528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Acido ossalico</a:t>
            </a:r>
          </a:p>
          <a:p>
            <a:r>
              <a:rPr lang="it-IT" dirty="0"/>
              <a:t>Acido etandioico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5000633" y="5718629"/>
            <a:ext cx="2190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Acido malonico</a:t>
            </a:r>
          </a:p>
          <a:p>
            <a:r>
              <a:rPr lang="it-IT" dirty="0"/>
              <a:t>Acido </a:t>
            </a:r>
            <a:r>
              <a:rPr lang="it-IT" dirty="0" err="1"/>
              <a:t>propandioico</a:t>
            </a:r>
            <a:endParaRPr lang="it-IT" dirty="0"/>
          </a:p>
        </p:txBody>
      </p:sp>
      <p:sp>
        <p:nvSpPr>
          <p:cNvPr id="13" name="Rettangolo 12"/>
          <p:cNvSpPr/>
          <p:nvPr/>
        </p:nvSpPr>
        <p:spPr>
          <a:xfrm>
            <a:off x="8861524" y="5772381"/>
            <a:ext cx="19843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Acido succinico</a:t>
            </a:r>
          </a:p>
          <a:p>
            <a:r>
              <a:rPr lang="it-IT" dirty="0"/>
              <a:t>Acido </a:t>
            </a:r>
            <a:r>
              <a:rPr lang="it-IT" dirty="0" err="1"/>
              <a:t>butandioico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52507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Proprietà fisiche</a:t>
            </a:r>
          </a:p>
        </p:txBody>
      </p:sp>
      <p:pic>
        <p:nvPicPr>
          <p:cNvPr id="4" name="Picture 4" descr="p406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11" r="53585" b="22146"/>
          <a:stretch/>
        </p:blipFill>
        <p:spPr>
          <a:xfrm>
            <a:off x="2939528" y="1869744"/>
            <a:ext cx="5412902" cy="28800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2593075" y="5117910"/>
            <a:ext cx="74926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Gli acidi carbossilici si associano in dimeri tramite legami idrogeno intermolecolari</a:t>
            </a:r>
          </a:p>
        </p:txBody>
      </p:sp>
    </p:spTree>
    <p:extLst>
      <p:ext uri="{BB962C8B-B14F-4D97-AF65-F5344CB8AC3E}">
        <p14:creationId xmlns:p14="http://schemas.microsoft.com/office/powerpoint/2010/main" val="1010464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Acidità degli acidi carbossilici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3426" y="1567858"/>
            <a:ext cx="9891136" cy="195617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332" y="3524037"/>
            <a:ext cx="8547324" cy="306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383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Struttura dell’anione carbossilato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788" y="1390050"/>
            <a:ext cx="2564744" cy="180319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671572" y="1901350"/>
            <a:ext cx="5181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4 elettroni </a:t>
            </a:r>
            <a:r>
              <a:rPr lang="el-GR" sz="2400" dirty="0"/>
              <a:t>π</a:t>
            </a:r>
            <a:r>
              <a:rPr lang="it-IT" sz="2400" dirty="0"/>
              <a:t> delocalizzati in 3 orbitali 2p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37" y="3159919"/>
            <a:ext cx="3988046" cy="162248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8318" y="3003640"/>
            <a:ext cx="1617903" cy="1630654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5826521" y="4897628"/>
            <a:ext cx="1918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Ibrido di risonanza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7468614" y="3192904"/>
            <a:ext cx="13784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La carica negativa è delocalizzata sui due ossigeni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7007" y="3159919"/>
            <a:ext cx="2585244" cy="165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250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Acidi carbossilici sostituiti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38" y="1322199"/>
            <a:ext cx="7581436" cy="5167312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8335542" y="2878043"/>
            <a:ext cx="371543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Atomi elettronegativi stabilizzano l’anione carbossilato e di conseguenza l’acidità dell’acido aumenta</a:t>
            </a:r>
          </a:p>
        </p:txBody>
      </p:sp>
    </p:spTree>
    <p:extLst>
      <p:ext uri="{BB962C8B-B14F-4D97-AF65-F5344CB8AC3E}">
        <p14:creationId xmlns:p14="http://schemas.microsoft.com/office/powerpoint/2010/main" val="1575503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Acidi carbossilici sostituiti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5796" y="2533717"/>
            <a:ext cx="7548483" cy="75539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015" y="4132139"/>
            <a:ext cx="9974996" cy="168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699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1326" y="0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REAZIONI CON BASI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83357" y="1225124"/>
            <a:ext cx="10639567" cy="822041"/>
          </a:xfrm>
        </p:spPr>
        <p:txBody>
          <a:bodyPr>
            <a:normAutofit lnSpcReduction="10000"/>
          </a:bodyPr>
          <a:lstStyle/>
          <a:p>
            <a:r>
              <a:rPr lang="it-IT" dirty="0"/>
              <a:t>Gli acidi carbossilici reagiscono irreversibilmente con le basi per dare i corrispondenti sali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878" y="2166154"/>
            <a:ext cx="6649995" cy="453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066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01710F43-C27F-A5CE-C5DB-A44C39FD2C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it-IT" altLang="it-IT" sz="1172">
                <a:solidFill>
                  <a:schemeClr val="bg1"/>
                </a:solidFill>
                <a:latin typeface="Arial" panose="020B0604020202020204" pitchFamily="34" charset="0"/>
              </a:rPr>
              <a:t>Acido oleico, cis-9-Ottadecen-1-olo</a:t>
            </a:r>
          </a:p>
        </p:txBody>
      </p:sp>
      <p:pic>
        <p:nvPicPr>
          <p:cNvPr id="64514" name="Picture 5" descr="Cap-20_0013a">
            <a:extLst>
              <a:ext uri="{FF2B5EF4-FFF2-40B4-BE49-F238E27FC236}">
                <a16:creationId xmlns:a16="http://schemas.microsoft.com/office/drawing/2014/main" id="{614DF794-87D1-BDBE-06C5-CCF89894E30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3535" y="2639482"/>
            <a:ext cx="9060281" cy="1581363"/>
          </a:xfrm>
        </p:spPr>
      </p:pic>
      <p:sp>
        <p:nvSpPr>
          <p:cNvPr id="64515" name="TextBox 6">
            <a:extLst>
              <a:ext uri="{FF2B5EF4-FFF2-40B4-BE49-F238E27FC236}">
                <a16:creationId xmlns:a16="http://schemas.microsoft.com/office/drawing/2014/main" id="{87B57616-AB13-AA8D-454B-E901394B4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8060" y="0"/>
            <a:ext cx="7531229" cy="63337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3516" b="1" dirty="0"/>
              <a:t>Riduzione di acidi carbossilici ad alcol</a:t>
            </a:r>
          </a:p>
        </p:txBody>
      </p:sp>
      <p:sp>
        <p:nvSpPr>
          <p:cNvPr id="64516" name="TextBox 7">
            <a:extLst>
              <a:ext uri="{FF2B5EF4-FFF2-40B4-BE49-F238E27FC236}">
                <a16:creationId xmlns:a16="http://schemas.microsoft.com/office/drawing/2014/main" id="{E41C21BF-04B1-CC0E-0741-F259DD2E4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0380" y="4646419"/>
            <a:ext cx="4626588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>
                <a:solidFill>
                  <a:srgbClr val="FF0000"/>
                </a:solidFill>
              </a:rPr>
              <a:t>Il doppio legame non reagisce!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Immagine 1">
            <a:extLst>
              <a:ext uri="{FF2B5EF4-FFF2-40B4-BE49-F238E27FC236}">
                <a16:creationId xmlns:a16="http://schemas.microsoft.com/office/drawing/2014/main" id="{820D17DB-820E-1C4A-51F3-30CCA5AE8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131" y="276740"/>
            <a:ext cx="8588198" cy="6581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DERIVATI DEGLI ACIDI CARBOSSILICI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275" y="1827392"/>
            <a:ext cx="8736616" cy="425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94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13page413_1.jpg">
            <a:extLst>
              <a:ext uri="{FF2B5EF4-FFF2-40B4-BE49-F238E27FC236}">
                <a16:creationId xmlns:a16="http://schemas.microsoft.com/office/drawing/2014/main" id="{DEBAF3A0-F307-462A-A17B-439A36E3EBE7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</a:blip>
          <a:srcRect b="29366"/>
          <a:stretch/>
        </p:blipFill>
        <p:spPr>
          <a:xfrm>
            <a:off x="1208015" y="2517833"/>
            <a:ext cx="9144000" cy="224711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D2E53A8D-F2D6-4830-996E-84FD09C56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090" y="700684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DERIVATI DEGLI ACIDI CARBOSSILICI </a:t>
            </a:r>
          </a:p>
        </p:txBody>
      </p:sp>
    </p:spTree>
    <p:extLst>
      <p:ext uri="{BB962C8B-B14F-4D97-AF65-F5344CB8AC3E}">
        <p14:creationId xmlns:p14="http://schemas.microsoft.com/office/powerpoint/2010/main" val="2317056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50E6BD-F03C-4038-BA7D-B853B53BA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791"/>
            <a:ext cx="10515600" cy="968725"/>
          </a:xfrm>
        </p:spPr>
        <p:txBody>
          <a:bodyPr>
            <a:normAutofit/>
          </a:bodyPr>
          <a:lstStyle/>
          <a:p>
            <a:r>
              <a:rPr lang="it-IT" sz="3600" dirty="0"/>
              <a:t>Nomenclatura dei derivati degli acidi carbossilici</a:t>
            </a:r>
            <a:endParaRPr lang="en-US" sz="3600" dirty="0"/>
          </a:p>
        </p:txBody>
      </p:sp>
      <p:pic>
        <p:nvPicPr>
          <p:cNvPr id="4" name="Picture 1" descr="13page418_3.jpg">
            <a:extLst>
              <a:ext uri="{FF2B5EF4-FFF2-40B4-BE49-F238E27FC236}">
                <a16:creationId xmlns:a16="http://schemas.microsoft.com/office/drawing/2014/main" id="{13249358-249E-4E13-9905-EEE6CB76AD2B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</a:blip>
          <a:srcRect b="17448"/>
          <a:stretch/>
        </p:blipFill>
        <p:spPr>
          <a:xfrm>
            <a:off x="838200" y="1451472"/>
            <a:ext cx="9739619" cy="47892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6021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Nomenclatura degli esteri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8784" y="1900913"/>
            <a:ext cx="9147926" cy="3313396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2825087" y="5424535"/>
            <a:ext cx="1231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Etil</a:t>
            </a:r>
            <a:r>
              <a:rPr lang="it-IT" dirty="0"/>
              <a:t> acetato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176215" y="5809874"/>
            <a:ext cx="3261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Isopropil</a:t>
            </a:r>
            <a:r>
              <a:rPr lang="it-IT" dirty="0"/>
              <a:t> </a:t>
            </a:r>
            <a:r>
              <a:rPr lang="it-IT" dirty="0" err="1"/>
              <a:t>ciclopentancarbossilato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889410" y="5424535"/>
            <a:ext cx="1603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Metil</a:t>
            </a:r>
            <a:r>
              <a:rPr lang="it-IT" dirty="0"/>
              <a:t> benzoato</a:t>
            </a:r>
          </a:p>
        </p:txBody>
      </p:sp>
    </p:spTree>
    <p:extLst>
      <p:ext uri="{BB962C8B-B14F-4D97-AF65-F5344CB8AC3E}">
        <p14:creationId xmlns:p14="http://schemas.microsoft.com/office/powerpoint/2010/main" val="1610131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6314" y="112842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Lattoni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91069" y="1690688"/>
            <a:ext cx="43826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/>
              <a:t>I lattoni sono esteri ciclici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710" y="2454306"/>
            <a:ext cx="5014682" cy="175145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531" y="4559951"/>
            <a:ext cx="5876730" cy="2018270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 flipH="1">
            <a:off x="7260608" y="3062228"/>
            <a:ext cx="2483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atin typeface="Symbol" panose="05050102010706020507" pitchFamily="18" charset="2"/>
              </a:rPr>
              <a:t>g</a:t>
            </a:r>
            <a:r>
              <a:rPr lang="it-IT" sz="3200" dirty="0"/>
              <a:t>-lattoni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7260608" y="5569086"/>
            <a:ext cx="25161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>
                <a:latin typeface="Symbol" panose="05050102010706020507" pitchFamily="18" charset="2"/>
              </a:rPr>
              <a:t>d</a:t>
            </a:r>
            <a:r>
              <a:rPr lang="it-IT" sz="3200" dirty="0"/>
              <a:t>-lattoni</a:t>
            </a:r>
          </a:p>
        </p:txBody>
      </p:sp>
    </p:spTree>
    <p:extLst>
      <p:ext uri="{BB962C8B-B14F-4D97-AF65-F5344CB8AC3E}">
        <p14:creationId xmlns:p14="http://schemas.microsoft.com/office/powerpoint/2010/main" val="3287681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2E4AA8-BF63-4231-A4DD-FA7B9A158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198" y="385233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Nomenclatura ammidi primarie </a:t>
            </a:r>
            <a:endParaRPr lang="en-US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1D5700A-CD72-4280-BA84-551BE1BC07A9}"/>
              </a:ext>
            </a:extLst>
          </p:cNvPr>
          <p:cNvSpPr txBox="1"/>
          <p:nvPr/>
        </p:nvSpPr>
        <p:spPr>
          <a:xfrm>
            <a:off x="1362487" y="3615113"/>
            <a:ext cx="17917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/>
              <a:t>acetammide</a:t>
            </a:r>
            <a:endParaRPr lang="en-US" b="1" dirty="0"/>
          </a:p>
          <a:p>
            <a:r>
              <a:rPr lang="it-IT" dirty="0"/>
              <a:t>Deriva </a:t>
            </a:r>
          </a:p>
          <a:p>
            <a:r>
              <a:rPr lang="it-IT" dirty="0"/>
              <a:t>dall’acido acetico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BA84974-E946-4244-9C30-8088FBF5A9E1}"/>
              </a:ext>
            </a:extLst>
          </p:cNvPr>
          <p:cNvSpPr txBox="1"/>
          <p:nvPr/>
        </p:nvSpPr>
        <p:spPr>
          <a:xfrm>
            <a:off x="3815384" y="3753612"/>
            <a:ext cx="2614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 err="1"/>
              <a:t>benzammide</a:t>
            </a:r>
            <a:endParaRPr lang="en-US" b="1" dirty="0"/>
          </a:p>
          <a:p>
            <a:r>
              <a:rPr lang="it-IT" dirty="0"/>
              <a:t>Deriva dall’acido benzoico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741256F-6660-4748-96AE-A2D97AD8F115}"/>
              </a:ext>
            </a:extLst>
          </p:cNvPr>
          <p:cNvSpPr txBox="1"/>
          <p:nvPr/>
        </p:nvSpPr>
        <p:spPr>
          <a:xfrm>
            <a:off x="6812763" y="3753612"/>
            <a:ext cx="39496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2-metilciclopentancarbossammide</a:t>
            </a:r>
            <a:endParaRPr lang="en-US" b="1" dirty="0"/>
          </a:p>
          <a:p>
            <a:r>
              <a:rPr lang="it-IT" dirty="0"/>
              <a:t>Deriva dall’acido 2-metilciclopentancarbossilico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5CFD0F89-DF4B-41BF-9636-AD256E521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801" y="2297679"/>
            <a:ext cx="1362635" cy="113851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291E535B-61AF-42EE-9ADE-E98E56240D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81"/>
          <a:stretch/>
        </p:blipFill>
        <p:spPr>
          <a:xfrm>
            <a:off x="4168176" y="2220813"/>
            <a:ext cx="4912659" cy="139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058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2E4AA8-BF63-4231-A4DD-FA7B9A158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368" y="427179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Nomenclatura ammidi </a:t>
            </a:r>
            <a:br>
              <a:rPr lang="it-IT" dirty="0"/>
            </a:br>
            <a:r>
              <a:rPr lang="it-IT" dirty="0"/>
              <a:t>secondarie e terziarie</a:t>
            </a:r>
            <a:endParaRPr lang="en-US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D5E7C2C-E7D9-4574-9FBC-2926BF42D9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630"/>
          <a:stretch/>
        </p:blipFill>
        <p:spPr>
          <a:xfrm>
            <a:off x="989202" y="2524529"/>
            <a:ext cx="2115671" cy="1225351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67FCD9A-304A-4751-A55E-19BDB108AE95}"/>
              </a:ext>
            </a:extLst>
          </p:cNvPr>
          <p:cNvSpPr txBox="1"/>
          <p:nvPr/>
        </p:nvSpPr>
        <p:spPr>
          <a:xfrm>
            <a:off x="765304" y="3967891"/>
            <a:ext cx="24996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/>
              <a:t>N-</a:t>
            </a:r>
            <a:r>
              <a:rPr lang="it-IT" b="1" dirty="0" err="1"/>
              <a:t>etilformammide</a:t>
            </a:r>
            <a:endParaRPr lang="it-IT" b="1" dirty="0"/>
          </a:p>
          <a:p>
            <a:r>
              <a:rPr lang="it-IT" dirty="0"/>
              <a:t>Deriva dall’acido formico</a:t>
            </a:r>
            <a:endParaRPr lang="en-US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64C9A11-41CE-4C92-AD8A-FBD60A2F4C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91" b="42909"/>
          <a:stretch/>
        </p:blipFill>
        <p:spPr>
          <a:xfrm>
            <a:off x="3990856" y="2588950"/>
            <a:ext cx="3013951" cy="1325563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B4E1951-0C6A-4E5C-B205-36B675AEF1B2}"/>
              </a:ext>
            </a:extLst>
          </p:cNvPr>
          <p:cNvSpPr txBox="1"/>
          <p:nvPr/>
        </p:nvSpPr>
        <p:spPr>
          <a:xfrm>
            <a:off x="3744507" y="4118892"/>
            <a:ext cx="2614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i="1" dirty="0"/>
              <a:t>N</a:t>
            </a:r>
            <a:r>
              <a:rPr lang="it-IT" b="1" dirty="0"/>
              <a:t>,</a:t>
            </a:r>
            <a:r>
              <a:rPr lang="it-IT" b="1" i="1" dirty="0"/>
              <a:t>N</a:t>
            </a:r>
            <a:r>
              <a:rPr lang="it-IT" b="1" dirty="0"/>
              <a:t>-</a:t>
            </a:r>
            <a:r>
              <a:rPr lang="it-IT" b="1" dirty="0" err="1"/>
              <a:t>dimetilbenzammide</a:t>
            </a:r>
            <a:endParaRPr lang="it-IT" b="1" dirty="0"/>
          </a:p>
          <a:p>
            <a:r>
              <a:rPr lang="it-IT" dirty="0"/>
              <a:t>Deriva dall’acido benzoico</a:t>
            </a:r>
            <a:endParaRPr lang="en-US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4FE3790-B680-4DD9-AA54-ED2EB5352F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0522"/>
          <a:stretch/>
        </p:blipFill>
        <p:spPr>
          <a:xfrm>
            <a:off x="7476399" y="2672890"/>
            <a:ext cx="3514165" cy="1157681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05D7818-D7C8-45D0-A31C-0966E4A592E2}"/>
              </a:ext>
            </a:extLst>
          </p:cNvPr>
          <p:cNvSpPr txBox="1"/>
          <p:nvPr/>
        </p:nvSpPr>
        <p:spPr>
          <a:xfrm>
            <a:off x="7907568" y="4043494"/>
            <a:ext cx="32874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/>
              <a:t>N</a:t>
            </a:r>
            <a:r>
              <a:rPr lang="it-IT" b="1" dirty="0"/>
              <a:t>-</a:t>
            </a:r>
            <a:r>
              <a:rPr lang="it-IT" b="1" dirty="0" err="1"/>
              <a:t>cicloesil</a:t>
            </a:r>
            <a:r>
              <a:rPr lang="it-IT" b="1" dirty="0"/>
              <a:t>-</a:t>
            </a:r>
            <a:r>
              <a:rPr lang="it-IT" b="1" i="1" dirty="0"/>
              <a:t>N</a:t>
            </a:r>
            <a:r>
              <a:rPr lang="it-IT" b="1" dirty="0"/>
              <a:t>-</a:t>
            </a:r>
            <a:r>
              <a:rPr lang="it-IT" b="1" dirty="0" err="1"/>
              <a:t>metilbutanammide</a:t>
            </a:r>
            <a:endParaRPr lang="it-IT" b="1" dirty="0"/>
          </a:p>
          <a:p>
            <a:r>
              <a:rPr lang="it-IT" dirty="0"/>
              <a:t>Deriva dall’acido </a:t>
            </a:r>
            <a:r>
              <a:rPr lang="it-IT" dirty="0" err="1"/>
              <a:t>butanoico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5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000" dirty="0"/>
              <a:t>REAZIONI DI ACIDI CARBOSSILICI E DERIVATI: SOSTITUZIONE NUCLEOFILA ACILICA 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024" y="1826222"/>
            <a:ext cx="8057703" cy="2786556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980756-6E90-4F39-BB08-EA56C21A34C8}"/>
              </a:ext>
            </a:extLst>
          </p:cNvPr>
          <p:cNvSpPr txBox="1"/>
          <p:nvPr/>
        </p:nvSpPr>
        <p:spPr>
          <a:xfrm>
            <a:off x="1212131" y="4829619"/>
            <a:ext cx="3401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/>
              <a:t>X = Cl, OCOR, OR, NR</a:t>
            </a:r>
            <a:r>
              <a:rPr lang="it-IT" sz="2800" baseline="-25000" dirty="0"/>
              <a:t>2</a:t>
            </a:r>
            <a:endParaRPr lang="en-US" sz="2800" baseline="-250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72EE6C4-9159-4F10-A2EA-4DFFBE497202}"/>
              </a:ext>
            </a:extLst>
          </p:cNvPr>
          <p:cNvSpPr txBox="1"/>
          <p:nvPr/>
        </p:nvSpPr>
        <p:spPr>
          <a:xfrm>
            <a:off x="3352800" y="1748138"/>
            <a:ext cx="275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_</a:t>
            </a:r>
            <a:endParaRPr lang="en-US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39F89A6-5CE9-469F-980E-A40F579E63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4296"/>
          <a:stretch/>
        </p:blipFill>
        <p:spPr>
          <a:xfrm>
            <a:off x="6673124" y="4129863"/>
            <a:ext cx="4306745" cy="2103412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5A24DB6-A901-46CC-AEFD-F49B9AD6E42B}"/>
              </a:ext>
            </a:extLst>
          </p:cNvPr>
          <p:cNvSpPr txBox="1"/>
          <p:nvPr/>
        </p:nvSpPr>
        <p:spPr>
          <a:xfrm>
            <a:off x="8372213" y="2567656"/>
            <a:ext cx="639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+ X</a:t>
            </a:r>
            <a:r>
              <a:rPr lang="it-IT" sz="2400" baseline="30000" dirty="0"/>
              <a:t>-</a:t>
            </a:r>
            <a:endParaRPr lang="en-US" sz="2400" baseline="30000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6E6CD38-0DE2-49C9-86AB-C9467D25D999}"/>
              </a:ext>
            </a:extLst>
          </p:cNvPr>
          <p:cNvSpPr/>
          <p:nvPr/>
        </p:nvSpPr>
        <p:spPr>
          <a:xfrm>
            <a:off x="9748007" y="4829620"/>
            <a:ext cx="92279" cy="136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00</a:t>
            </a:r>
            <a:endParaRPr lang="en-US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4D54D8F-F872-4507-8524-71D85E2B42E1}"/>
              </a:ext>
            </a:extLst>
          </p:cNvPr>
          <p:cNvSpPr txBox="1"/>
          <p:nvPr/>
        </p:nvSpPr>
        <p:spPr>
          <a:xfrm>
            <a:off x="9613648" y="4713286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Cl</a:t>
            </a:r>
            <a:endParaRPr lang="en-US" baseline="30000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56AE40F-CE60-4C9A-B88F-5B4623533DDE}"/>
              </a:ext>
            </a:extLst>
          </p:cNvPr>
          <p:cNvSpPr/>
          <p:nvPr/>
        </p:nvSpPr>
        <p:spPr>
          <a:xfrm>
            <a:off x="5763237" y="2233804"/>
            <a:ext cx="142613" cy="131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88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92004C10-EA62-4714-808C-82A8F27C5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312" y="574849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DERIVATI DEGLI ACIDI CARBOSSILICI </a:t>
            </a:r>
          </a:p>
        </p:txBody>
      </p:sp>
      <p:pic>
        <p:nvPicPr>
          <p:cNvPr id="8" name="Picture 1" descr="13page437_1.jpg">
            <a:extLst>
              <a:ext uri="{FF2B5EF4-FFF2-40B4-BE49-F238E27FC236}">
                <a16:creationId xmlns:a16="http://schemas.microsoft.com/office/drawing/2014/main" id="{73F0B5F5-35A4-4450-8936-23C254656946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</a:blip>
          <a:srcRect b="29710"/>
          <a:stretch/>
        </p:blipFill>
        <p:spPr>
          <a:xfrm>
            <a:off x="1057013" y="1917677"/>
            <a:ext cx="9144000" cy="39333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86890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150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67"/>
          <a:stretch/>
        </p:blipFill>
        <p:spPr>
          <a:xfrm>
            <a:off x="985608" y="1534105"/>
            <a:ext cx="9894913" cy="49109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AC7E7599-7768-4A23-B1A7-B7D787243868}"/>
              </a:ext>
            </a:extLst>
          </p:cNvPr>
          <p:cNvGrpSpPr/>
          <p:nvPr/>
        </p:nvGrpSpPr>
        <p:grpSpPr>
          <a:xfrm>
            <a:off x="6242466" y="1860951"/>
            <a:ext cx="4185049" cy="369332"/>
            <a:chOff x="6603193" y="980107"/>
            <a:chExt cx="4185049" cy="369332"/>
          </a:xfrm>
        </p:grpSpPr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02A5B404-834B-46DA-A825-BDF92833AD8F}"/>
                </a:ext>
              </a:extLst>
            </p:cNvPr>
            <p:cNvSpPr txBox="1"/>
            <p:nvPr/>
          </p:nvSpPr>
          <p:spPr>
            <a:xfrm>
              <a:off x="6603193" y="980107"/>
              <a:ext cx="16505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RCOOH + SOCl</a:t>
              </a:r>
              <a:r>
                <a:rPr lang="it-IT" baseline="-25000" dirty="0"/>
                <a:t>2</a:t>
              </a:r>
              <a:endParaRPr lang="en-US" baseline="-25000" dirty="0"/>
            </a:p>
          </p:txBody>
        </p:sp>
        <p:cxnSp>
          <p:nvCxnSpPr>
            <p:cNvPr id="5" name="Connettore 2 4">
              <a:extLst>
                <a:ext uri="{FF2B5EF4-FFF2-40B4-BE49-F238E27FC236}">
                  <a16:creationId xmlns:a16="http://schemas.microsoft.com/office/drawing/2014/main" id="{8CA3D2DA-B46F-4AC8-97DA-03B3BE130578}"/>
                </a:ext>
              </a:extLst>
            </p:cNvPr>
            <p:cNvCxnSpPr/>
            <p:nvPr/>
          </p:nvCxnSpPr>
          <p:spPr>
            <a:xfrm>
              <a:off x="8176093" y="1164773"/>
              <a:ext cx="49495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11BC29A6-1D05-4219-96F6-EB23AD45480B}"/>
                </a:ext>
              </a:extLst>
            </p:cNvPr>
            <p:cNvSpPr txBox="1"/>
            <p:nvPr/>
          </p:nvSpPr>
          <p:spPr>
            <a:xfrm>
              <a:off x="8764380" y="980107"/>
              <a:ext cx="20238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err="1"/>
                <a:t>RCOCl</a:t>
              </a:r>
              <a:r>
                <a:rPr lang="it-IT" dirty="0"/>
                <a:t> + SO</a:t>
              </a:r>
              <a:r>
                <a:rPr lang="it-IT" baseline="-25000" dirty="0"/>
                <a:t>2</a:t>
              </a:r>
              <a:r>
                <a:rPr lang="it-IT" dirty="0"/>
                <a:t> + </a:t>
              </a:r>
              <a:r>
                <a:rPr lang="it-IT" dirty="0" err="1"/>
                <a:t>HCl</a:t>
              </a:r>
              <a:endParaRPr lang="en-US" dirty="0"/>
            </a:p>
          </p:txBody>
        </p:sp>
      </p:grp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1E18F2C-1E88-4BED-9558-71CC182F90CA}"/>
              </a:ext>
            </a:extLst>
          </p:cNvPr>
          <p:cNvSpPr txBox="1"/>
          <p:nvPr/>
        </p:nvSpPr>
        <p:spPr>
          <a:xfrm>
            <a:off x="3271706" y="406571"/>
            <a:ext cx="877041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Con quale nucleofilo converto il cloruro acilico in anidride? In estere? In ammide ? In acido?</a:t>
            </a:r>
          </a:p>
          <a:p>
            <a:r>
              <a:rPr lang="it-IT" dirty="0"/>
              <a:t>Con quale nucleofilo converto l’anidride in estere? In ammide ? In acido?</a:t>
            </a:r>
            <a:endParaRPr lang="en-US" dirty="0"/>
          </a:p>
          <a:p>
            <a:r>
              <a:rPr lang="it-IT" dirty="0"/>
              <a:t>Con quale nucleofilo converto l’estere in ammide ? In acido?</a:t>
            </a:r>
            <a:endParaRPr lang="en-US" dirty="0"/>
          </a:p>
          <a:p>
            <a:r>
              <a:rPr lang="it-IT" dirty="0"/>
              <a:t>Con quale nucleofilo converto l’ammide in acido?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6371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6313" y="365125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REAZIONI DI ACIDI CARBOSSILICI E DERIVATI: IDROLISI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563" y="1540562"/>
            <a:ext cx="5025538" cy="494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1307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Idrolisi di esteri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25648" y="1951475"/>
            <a:ext cx="19081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Acido catalizzata</a:t>
            </a:r>
          </a:p>
          <a:p>
            <a:r>
              <a:rPr lang="it-IT" sz="2000" dirty="0"/>
              <a:t>reversibile</a:t>
            </a:r>
            <a:endParaRPr lang="it-IT" dirty="0"/>
          </a:p>
        </p:txBody>
      </p:sp>
      <p:pic>
        <p:nvPicPr>
          <p:cNvPr id="9" name="Picture 1" descr="13page421_3.jpg">
            <a:extLst>
              <a:ext uri="{FF2B5EF4-FFF2-40B4-BE49-F238E27FC236}">
                <a16:creationId xmlns:a16="http://schemas.microsoft.com/office/drawing/2014/main" id="{E7774DED-6072-4DBF-80FA-285E52F9E950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</a:blip>
          <a:srcRect b="15352"/>
          <a:stretch/>
        </p:blipFill>
        <p:spPr>
          <a:xfrm>
            <a:off x="2956202" y="1518407"/>
            <a:ext cx="7224025" cy="504331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B9993A1F-7D85-48F4-AF60-027F0EF8E61B}"/>
              </a:ext>
            </a:extLst>
          </p:cNvPr>
          <p:cNvSpPr/>
          <p:nvPr/>
        </p:nvSpPr>
        <p:spPr>
          <a:xfrm>
            <a:off x="8061820" y="5679347"/>
            <a:ext cx="11744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2208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0754" y="41945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Idrolisi di esteri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73978" y="1758528"/>
            <a:ext cx="2189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Idrolisi basica</a:t>
            </a:r>
          </a:p>
          <a:p>
            <a:r>
              <a:rPr lang="it-IT" sz="2000" dirty="0"/>
              <a:t>Saponificazione:</a:t>
            </a:r>
          </a:p>
          <a:p>
            <a:r>
              <a:rPr lang="it-IT" sz="2000" dirty="0"/>
              <a:t>1) </a:t>
            </a:r>
            <a:r>
              <a:rPr lang="it-IT" sz="2000" dirty="0" err="1"/>
              <a:t>NaOH</a:t>
            </a:r>
            <a:r>
              <a:rPr lang="it-IT" sz="2000" dirty="0"/>
              <a:t> non è un catalizzatore</a:t>
            </a:r>
          </a:p>
          <a:p>
            <a:r>
              <a:rPr lang="it-IT" sz="2000" dirty="0"/>
              <a:t>2) irreversibile</a:t>
            </a:r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9993A1F-7D85-48F4-AF60-027F0EF8E61B}"/>
              </a:ext>
            </a:extLst>
          </p:cNvPr>
          <p:cNvSpPr/>
          <p:nvPr/>
        </p:nvSpPr>
        <p:spPr>
          <a:xfrm>
            <a:off x="8061820" y="5679347"/>
            <a:ext cx="11744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1" descr="13page422_1.jpg">
            <a:extLst>
              <a:ext uri="{FF2B5EF4-FFF2-40B4-BE49-F238E27FC236}">
                <a16:creationId xmlns:a16="http://schemas.microsoft.com/office/drawing/2014/main" id="{7D3A0F85-0FC2-48E3-BD12-CBB59FFDF7B5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>
            <a:lum/>
          </a:blip>
          <a:srcRect b="52836"/>
          <a:stretch/>
        </p:blipFill>
        <p:spPr>
          <a:xfrm>
            <a:off x="2463567" y="1132934"/>
            <a:ext cx="7029974" cy="136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B87FEEF-ED93-4F88-939D-DA67161A63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3254"/>
          <a:stretch/>
        </p:blipFill>
        <p:spPr>
          <a:xfrm>
            <a:off x="2807120" y="2572373"/>
            <a:ext cx="4029574" cy="125154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37B6F7A-CBE4-4543-9B2E-13CE6D80C3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3254"/>
          <a:stretch/>
        </p:blipFill>
        <p:spPr>
          <a:xfrm>
            <a:off x="2589789" y="3823919"/>
            <a:ext cx="4464235" cy="138654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BBB97C93-8065-459A-890B-3649A44847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6328"/>
          <a:stretch/>
        </p:blipFill>
        <p:spPr>
          <a:xfrm>
            <a:off x="2689674" y="5403254"/>
            <a:ext cx="4818473" cy="96723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0B6CFC3-AF24-4A92-8770-A9E90FAE3463}"/>
              </a:ext>
            </a:extLst>
          </p:cNvPr>
          <p:cNvSpPr txBox="1"/>
          <p:nvPr/>
        </p:nvSpPr>
        <p:spPr>
          <a:xfrm flipH="1">
            <a:off x="7673130" y="5851114"/>
            <a:ext cx="3640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Ultimo passaggio irreversibile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06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Idrolisi di esteri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91424" y="1414579"/>
            <a:ext cx="1970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Acido catalizzata</a:t>
            </a:r>
            <a:r>
              <a:rPr lang="it-IT" dirty="0"/>
              <a:t>: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91424" y="4084759"/>
            <a:ext cx="315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Idrolisi basica (saponificazione):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7802647" y="5846544"/>
            <a:ext cx="2715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Ultimo passaggio irreversibile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156EB52-B4EB-469D-81DE-9C146CF228E0}"/>
              </a:ext>
            </a:extLst>
          </p:cNvPr>
          <p:cNvSpPr txBox="1"/>
          <p:nvPr/>
        </p:nvSpPr>
        <p:spPr>
          <a:xfrm>
            <a:off x="4307273" y="1282502"/>
            <a:ext cx="3616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Completare con le opportune frecce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Oggetto 5">
            <a:extLst>
              <a:ext uri="{FF2B5EF4-FFF2-40B4-BE49-F238E27FC236}">
                <a16:creationId xmlns:a16="http://schemas.microsoft.com/office/drawing/2014/main" id="{BD42881B-FB29-4790-985F-D7DB804B31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6758" y="4651809"/>
          <a:ext cx="9682015" cy="831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6008530" imgH="516269" progId="ChemDraw.Document.6.0">
                  <p:embed/>
                </p:oleObj>
              </mc:Choice>
              <mc:Fallback>
                <p:oleObj name="CS ChemDraw Drawing" r:id="rId2" imgW="6008530" imgH="516269" progId="ChemDraw.Document.6.0">
                  <p:embed/>
                  <p:pic>
                    <p:nvPicPr>
                      <p:cNvPr id="6" name="Oggetto 5">
                        <a:extLst>
                          <a:ext uri="{FF2B5EF4-FFF2-40B4-BE49-F238E27FC236}">
                            <a16:creationId xmlns:a16="http://schemas.microsoft.com/office/drawing/2014/main" id="{BD42881B-FB29-4790-985F-D7DB804B31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76758" y="4651809"/>
                        <a:ext cx="9682015" cy="831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ggetto 7">
            <a:extLst>
              <a:ext uri="{FF2B5EF4-FFF2-40B4-BE49-F238E27FC236}">
                <a16:creationId xmlns:a16="http://schemas.microsoft.com/office/drawing/2014/main" id="{A85801B7-CE69-4CDD-99E6-A39657D0AB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3664" y="1982152"/>
          <a:ext cx="8350177" cy="1978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6357769" imgH="1506969" progId="ChemDraw.Document.6.0">
                  <p:embed/>
                </p:oleObj>
              </mc:Choice>
              <mc:Fallback>
                <p:oleObj name="CS ChemDraw Drawing" r:id="rId4" imgW="6357769" imgH="1506969" progId="ChemDraw.Document.6.0">
                  <p:embed/>
                  <p:pic>
                    <p:nvPicPr>
                      <p:cNvPr id="8" name="Oggetto 7">
                        <a:extLst>
                          <a:ext uri="{FF2B5EF4-FFF2-40B4-BE49-F238E27FC236}">
                            <a16:creationId xmlns:a16="http://schemas.microsoft.com/office/drawing/2014/main" id="{A85801B7-CE69-4CDD-99E6-A39657D0AB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3664" y="1982152"/>
                        <a:ext cx="8350177" cy="19786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17628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8AA223-5A57-4E8F-A862-BE98D047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54" y="666627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Idrolisi acida e basica di ammidi è difficile e necessita di riscaldamento</a:t>
            </a:r>
            <a:endParaRPr lang="en-US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213FFD8-835B-4E43-9089-BE1846DC5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080" y="2570979"/>
            <a:ext cx="7497582" cy="285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7214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SINTESI DI ESTERI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r="50624"/>
          <a:stretch/>
        </p:blipFill>
        <p:spPr>
          <a:xfrm>
            <a:off x="3687727" y="1580379"/>
            <a:ext cx="5068216" cy="49830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4805B9B-A175-458F-B7A1-00C357DE07FB}"/>
              </a:ext>
            </a:extLst>
          </p:cNvPr>
          <p:cNvSpPr txBox="1"/>
          <p:nvPr/>
        </p:nvSpPr>
        <p:spPr>
          <a:xfrm>
            <a:off x="1249775" y="5578679"/>
            <a:ext cx="2017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transesterificazione</a:t>
            </a:r>
            <a:endParaRPr lang="en-US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5ADC74D-E318-4D14-970F-4A7DCD03B6F1}"/>
              </a:ext>
            </a:extLst>
          </p:cNvPr>
          <p:cNvSpPr txBox="1"/>
          <p:nvPr/>
        </p:nvSpPr>
        <p:spPr>
          <a:xfrm>
            <a:off x="1345942" y="2155970"/>
            <a:ext cx="2484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Esterificazione di Fischer</a:t>
            </a:r>
          </a:p>
          <a:p>
            <a:r>
              <a:rPr lang="it-IT" dirty="0"/>
              <a:t>Catalisi acida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7763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42666" y="146761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Esterificazione di FISCHER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3279" y="3181703"/>
            <a:ext cx="10345237" cy="180105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117745" y="1472324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È una reazione di equilibrio che può essere spostata a destra usando un eccesso di alcol o rimuovendo l’acqua che si forma</a:t>
            </a:r>
          </a:p>
        </p:txBody>
      </p:sp>
    </p:spTree>
    <p:extLst>
      <p:ext uri="{BB962C8B-B14F-4D97-AF65-F5344CB8AC3E}">
        <p14:creationId xmlns:p14="http://schemas.microsoft.com/office/powerpoint/2010/main" val="3508431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5495" y="228648"/>
            <a:ext cx="10515600" cy="1325563"/>
          </a:xfrm>
        </p:spPr>
        <p:txBody>
          <a:bodyPr/>
          <a:lstStyle/>
          <a:p>
            <a:r>
              <a:rPr lang="it-IT" dirty="0"/>
              <a:t>Meccanismo della esterificazione di Fischer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00" y="1863107"/>
            <a:ext cx="8411906" cy="3954155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9316568" y="3529373"/>
            <a:ext cx="2584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Trasferimento protonico</a:t>
            </a:r>
          </a:p>
          <a:p>
            <a:r>
              <a:rPr lang="it-IT" dirty="0"/>
              <a:t>che porta alla formazione di un buon gruppo uscente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9316568" y="2483892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1) Addizione 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9223905" y="5248480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2) Eliminazione </a:t>
            </a:r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0018CDFA-69DC-4A8B-83AB-535A3A1648D1}"/>
              </a:ext>
            </a:extLst>
          </p:cNvPr>
          <p:cNvCxnSpPr>
            <a:cxnSpLocks/>
          </p:cNvCxnSpPr>
          <p:nvPr/>
        </p:nvCxnSpPr>
        <p:spPr>
          <a:xfrm>
            <a:off x="2743200" y="2445875"/>
            <a:ext cx="0" cy="296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o 14">
            <a:extLst>
              <a:ext uri="{FF2B5EF4-FFF2-40B4-BE49-F238E27FC236}">
                <a16:creationId xmlns:a16="http://schemas.microsoft.com/office/drawing/2014/main" id="{3CB5E463-DE95-4F36-91F1-7863F7CCBD01}"/>
              </a:ext>
            </a:extLst>
          </p:cNvPr>
          <p:cNvSpPr/>
          <p:nvPr/>
        </p:nvSpPr>
        <p:spPr>
          <a:xfrm>
            <a:off x="1464468" y="2085039"/>
            <a:ext cx="1342238" cy="1167038"/>
          </a:xfrm>
          <a:prstGeom prst="arc">
            <a:avLst>
              <a:gd name="adj1" fmla="val 15637395"/>
              <a:gd name="adj2" fmla="val 201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0695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28303" y="146467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Sintesi di esteri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02" y="1335846"/>
            <a:ext cx="8190328" cy="2969896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575" y="4406942"/>
            <a:ext cx="8187950" cy="193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754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9889FB-5E9E-4EE5-BEC9-9ED21C118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Ammidi </a:t>
            </a:r>
            <a:endParaRPr lang="en-US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8E6250C-1A3A-41F3-AEFF-22EB61DA3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188" y="1354443"/>
            <a:ext cx="7351059" cy="181983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D67E746A-FA6E-4AB5-8A28-99F072BE2583}"/>
              </a:ext>
            </a:extLst>
          </p:cNvPr>
          <p:cNvSpPr txBox="1"/>
          <p:nvPr/>
        </p:nvSpPr>
        <p:spPr>
          <a:xfrm>
            <a:off x="1946245" y="3360558"/>
            <a:ext cx="18229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Ammide primaria</a:t>
            </a:r>
          </a:p>
          <a:p>
            <a:r>
              <a:rPr lang="it-IT" dirty="0"/>
              <a:t>1 legame N</a:t>
            </a:r>
            <a:r>
              <a:rPr lang="it-IT" b="1" dirty="0">
                <a:solidFill>
                  <a:srgbClr val="FF0000"/>
                </a:solidFill>
              </a:rPr>
              <a:t>-</a:t>
            </a:r>
            <a:r>
              <a:rPr lang="it-IT" dirty="0"/>
              <a:t>C</a:t>
            </a:r>
            <a:endParaRPr lang="en-US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C20C968-CB64-4ED8-A653-46BC0E9EA692}"/>
              </a:ext>
            </a:extLst>
          </p:cNvPr>
          <p:cNvSpPr/>
          <p:nvPr/>
        </p:nvSpPr>
        <p:spPr>
          <a:xfrm>
            <a:off x="4608352" y="3360557"/>
            <a:ext cx="21867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Ammide secondaria</a:t>
            </a:r>
          </a:p>
          <a:p>
            <a:r>
              <a:rPr lang="it-IT" dirty="0"/>
              <a:t>2 legami N</a:t>
            </a:r>
            <a:r>
              <a:rPr lang="it-IT" b="1" dirty="0">
                <a:solidFill>
                  <a:srgbClr val="FF0000"/>
                </a:solidFill>
              </a:rPr>
              <a:t>-</a:t>
            </a:r>
            <a:r>
              <a:rPr lang="it-IT" dirty="0"/>
              <a:t>C</a:t>
            </a:r>
            <a:endParaRPr lang="en-US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77E8281-E9DB-435A-B984-4DF96A138FA2}"/>
              </a:ext>
            </a:extLst>
          </p:cNvPr>
          <p:cNvSpPr/>
          <p:nvPr/>
        </p:nvSpPr>
        <p:spPr>
          <a:xfrm>
            <a:off x="7634254" y="3343778"/>
            <a:ext cx="21867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Ammide terziaria</a:t>
            </a:r>
          </a:p>
          <a:p>
            <a:r>
              <a:rPr lang="it-IT" dirty="0"/>
              <a:t>3 legami N</a:t>
            </a:r>
            <a:r>
              <a:rPr lang="it-IT" b="1" dirty="0">
                <a:solidFill>
                  <a:srgbClr val="FF0000"/>
                </a:solidFill>
              </a:rPr>
              <a:t>-</a:t>
            </a:r>
            <a:r>
              <a:rPr lang="it-IT" dirty="0"/>
              <a:t>C</a:t>
            </a:r>
            <a:endParaRPr lang="en-US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4698FA07-B450-4AE9-BB5E-6EC372C5EB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647"/>
          <a:stretch/>
        </p:blipFill>
        <p:spPr>
          <a:xfrm>
            <a:off x="1946245" y="4741118"/>
            <a:ext cx="7781365" cy="1305656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9D141292-C5B4-4BB4-96A4-28BB471B2F65}"/>
              </a:ext>
            </a:extLst>
          </p:cNvPr>
          <p:cNvSpPr txBox="1"/>
          <p:nvPr/>
        </p:nvSpPr>
        <p:spPr>
          <a:xfrm>
            <a:off x="4244829" y="4371786"/>
            <a:ext cx="245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Lattami: ammidi cicliche</a:t>
            </a:r>
            <a:endParaRPr lang="en-US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01C8B87-A0A7-45DA-8FD5-58E5C1B82E0A}"/>
              </a:ext>
            </a:extLst>
          </p:cNvPr>
          <p:cNvSpPr txBox="1"/>
          <p:nvPr/>
        </p:nvSpPr>
        <p:spPr>
          <a:xfrm>
            <a:off x="2688942" y="6188113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Benzil</a:t>
            </a:r>
            <a:r>
              <a:rPr lang="it-IT" dirty="0"/>
              <a:t> penicillina</a:t>
            </a:r>
            <a:endParaRPr lang="en-US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2D23115-0D09-4C03-9E2D-D61E6E645E95}"/>
              </a:ext>
            </a:extLst>
          </p:cNvPr>
          <p:cNvSpPr txBox="1"/>
          <p:nvPr/>
        </p:nvSpPr>
        <p:spPr>
          <a:xfrm>
            <a:off x="7916410" y="6231440"/>
            <a:ext cx="1099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Symbol" panose="05050102010706020507" pitchFamily="18" charset="2"/>
              </a:rPr>
              <a:t>g</a:t>
            </a:r>
            <a:r>
              <a:rPr lang="it-IT" dirty="0"/>
              <a:t>-lattame</a:t>
            </a:r>
            <a:endParaRPr lang="en-US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9ECE615-38BE-4D6B-BA88-2483B7E9C5A1}"/>
              </a:ext>
            </a:extLst>
          </p:cNvPr>
          <p:cNvSpPr txBox="1"/>
          <p:nvPr/>
        </p:nvSpPr>
        <p:spPr>
          <a:xfrm>
            <a:off x="5695294" y="6188113"/>
            <a:ext cx="1099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Symbol" panose="05050102010706020507" pitchFamily="18" charset="2"/>
              </a:rPr>
              <a:t>b</a:t>
            </a:r>
            <a:r>
              <a:rPr lang="it-IT" dirty="0"/>
              <a:t>-lattame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486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F129F2-AFF9-4283-AD95-08D60FA7B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030" y="67497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Ammidi : proprietà fisiche</a:t>
            </a:r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2B79B39-CEC2-4ABB-AAA4-F8AC986E6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030" y="1402241"/>
            <a:ext cx="10515600" cy="489736"/>
          </a:xfrm>
        </p:spPr>
        <p:txBody>
          <a:bodyPr/>
          <a:lstStyle/>
          <a:p>
            <a:r>
              <a:rPr lang="it-IT" dirty="0"/>
              <a:t>Interazioni dipolo-dipolo e legami idrogeno</a:t>
            </a:r>
            <a:endParaRPr lang="en-US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E5DD659-51D0-4105-8BE7-1EBF7FBAE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7540" y="1948603"/>
            <a:ext cx="8068235" cy="1909482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48414DBE-FAE1-4A4C-8336-26F0CD2C326F}"/>
              </a:ext>
            </a:extLst>
          </p:cNvPr>
          <p:cNvSpPr txBox="1"/>
          <p:nvPr/>
        </p:nvSpPr>
        <p:spPr>
          <a:xfrm>
            <a:off x="4539166" y="3796019"/>
            <a:ext cx="1804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Legame idrogeno</a:t>
            </a:r>
            <a:endParaRPr lang="en-US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AAAC9CE-501D-4088-9C80-96BBF344AD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229"/>
          <a:stretch/>
        </p:blipFill>
        <p:spPr>
          <a:xfrm>
            <a:off x="834622" y="4525983"/>
            <a:ext cx="9660005" cy="185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579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1F2C9C-6E56-4FF4-9B84-E9AC20902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Ammidi: struttura</a:t>
            </a:r>
            <a:endParaRPr lang="en-US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2BE9D56-F454-4919-8E3E-056CE5FDA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930" y="1634373"/>
            <a:ext cx="7422776" cy="1712259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3A9C95F-06F8-455E-9643-895A1BC2D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436" y="1709100"/>
            <a:ext cx="2230737" cy="121235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C195076A-90F7-445C-A5A4-31C2118D7D4C}"/>
              </a:ext>
            </a:extLst>
          </p:cNvPr>
          <p:cNvSpPr txBox="1"/>
          <p:nvPr/>
        </p:nvSpPr>
        <p:spPr>
          <a:xfrm>
            <a:off x="2430038" y="3511369"/>
            <a:ext cx="61356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Non c’è libera rotazione attorno al legame N-CO</a:t>
            </a:r>
            <a:endParaRPr lang="en-US" sz="24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4355867-64B6-4D1F-90CD-B46EBC7F37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303" y="4535904"/>
            <a:ext cx="5450541" cy="2088776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A27FBB9C-A664-4C05-BE8C-EA748693519D}"/>
              </a:ext>
            </a:extLst>
          </p:cNvPr>
          <p:cNvSpPr txBox="1"/>
          <p:nvPr/>
        </p:nvSpPr>
        <p:spPr>
          <a:xfrm>
            <a:off x="5380420" y="5038961"/>
            <a:ext cx="5372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E’ preferita la configurazione con i gruppi R e R’ in </a:t>
            </a:r>
            <a:r>
              <a:rPr lang="it-IT" i="1" dirty="0"/>
              <a:t>trans</a:t>
            </a:r>
            <a:endParaRPr lang="it-IT" dirty="0"/>
          </a:p>
          <a:p>
            <a:r>
              <a:rPr lang="it-IT" dirty="0"/>
              <a:t>Le ammidi non sono basiche</a:t>
            </a:r>
            <a:endParaRPr lang="en-US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B76C288-FEC6-4853-9601-EA6A4DDB5D63}"/>
              </a:ext>
            </a:extLst>
          </p:cNvPr>
          <p:cNvSpPr txBox="1"/>
          <p:nvPr/>
        </p:nvSpPr>
        <p:spPr>
          <a:xfrm>
            <a:off x="1075930" y="6255348"/>
            <a:ext cx="733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/>
              <a:t>trans </a:t>
            </a:r>
            <a:endParaRPr lang="en-US" i="1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4CC22CD-F306-4454-8963-CA0C47050B12}"/>
              </a:ext>
            </a:extLst>
          </p:cNvPr>
          <p:cNvSpPr txBox="1"/>
          <p:nvPr/>
        </p:nvSpPr>
        <p:spPr>
          <a:xfrm>
            <a:off x="4018326" y="6308209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/>
              <a:t>cis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1828637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SINTESI DI AMMIDI</a:t>
            </a:r>
            <a:br>
              <a:rPr lang="it-IT" dirty="0"/>
            </a:br>
            <a:r>
              <a:rPr lang="it-IT" sz="2800" dirty="0"/>
              <a:t>alogenuri acilici + ammine primarie o secondarie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887AA20-187C-4FE0-8A64-A5523244CD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277"/>
          <a:stretch/>
        </p:blipFill>
        <p:spPr>
          <a:xfrm>
            <a:off x="1448102" y="2357897"/>
            <a:ext cx="9144793" cy="195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3495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13page428_2.jpg">
            <a:extLst>
              <a:ext uri="{FF2B5EF4-FFF2-40B4-BE49-F238E27FC236}">
                <a16:creationId xmlns:a16="http://schemas.microsoft.com/office/drawing/2014/main" id="{5408BAB2-8F1D-401F-B5ED-68D7BB410C6E}"/>
              </a:ext>
            </a:extLst>
          </p:cNvPr>
          <p:cNvPicPr>
            <a:picLocks noGrp="1" noChangeAspect="1"/>
          </p:cNvPicPr>
          <p:nvPr isPhoto="1">
            <p:ph idx="1"/>
          </p:nvPr>
        </p:nvPicPr>
        <p:blipFill rotWithShape="1">
          <a:blip r:embed="rId2">
            <a:lum/>
          </a:blip>
          <a:srcRect b="28128"/>
          <a:stretch/>
        </p:blipFill>
        <p:spPr>
          <a:xfrm>
            <a:off x="2075240" y="2033265"/>
            <a:ext cx="7447116" cy="369641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91D6AE63-C32D-49FD-B4EA-CB8C3955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SINTESI DI AMMIDI </a:t>
            </a:r>
            <a:br>
              <a:rPr lang="it-IT" dirty="0"/>
            </a:br>
            <a:r>
              <a:rPr lang="it-IT" sz="2800" dirty="0"/>
              <a:t>anidridi + ammine primarie o secondarie</a:t>
            </a:r>
          </a:p>
        </p:txBody>
      </p:sp>
    </p:spTree>
    <p:extLst>
      <p:ext uri="{BB962C8B-B14F-4D97-AF65-F5344CB8AC3E}">
        <p14:creationId xmlns:p14="http://schemas.microsoft.com/office/powerpoint/2010/main" val="27186836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C899B5-4FC0-4F98-AB09-E2190244A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Reazioni</a:t>
            </a:r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A49A53-1032-4AFB-8516-7441E7C2B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42742"/>
          </a:xfrm>
        </p:spPr>
        <p:txBody>
          <a:bodyPr/>
          <a:lstStyle/>
          <a:p>
            <a:r>
              <a:rPr lang="it-IT" dirty="0"/>
              <a:t>Le ammidi sono le meno reattive di tutti i derivati degli acidi carbossilici</a:t>
            </a:r>
            <a:endParaRPr lang="en-US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DD26E7D-0831-434C-AF76-514613BBC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791" y="3314364"/>
            <a:ext cx="54864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056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Riduzione di alogenuri acilici, ammidi, esteri ed anidridi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2725957"/>
            <a:ext cx="10515600" cy="958518"/>
          </a:xfrm>
        </p:spPr>
        <p:txBody>
          <a:bodyPr/>
          <a:lstStyle/>
          <a:p>
            <a:r>
              <a:rPr lang="it-IT" dirty="0"/>
              <a:t>Gli alogenuri acilici, le amidi, gli esteri e le anidridi vengono ridotti ad alcoli primari con litio alluminio idruro (LiAlH</a:t>
            </a:r>
            <a:r>
              <a:rPr lang="it-IT" baseline="-25000" dirty="0"/>
              <a:t>4</a:t>
            </a:r>
            <a:r>
              <a:rPr lang="it-IT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320619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5" descr="Cap-21_0017">
            <a:extLst>
              <a:ext uri="{FF2B5EF4-FFF2-40B4-BE49-F238E27FC236}">
                <a16:creationId xmlns:a16="http://schemas.microsoft.com/office/drawing/2014/main" id="{70AEB7F0-7202-0DE7-0A9C-CA2F8C9ACFF6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147"/>
          <a:stretch>
            <a:fillRect/>
          </a:stretch>
        </p:blipFill>
        <p:spPr>
          <a:xfrm>
            <a:off x="1877483" y="1425553"/>
            <a:ext cx="7876583" cy="4218519"/>
          </a:xfrm>
          <a:noFill/>
        </p:spPr>
      </p:pic>
      <p:sp>
        <p:nvSpPr>
          <p:cNvPr id="130051" name="TextBox 6">
            <a:extLst>
              <a:ext uri="{FF2B5EF4-FFF2-40B4-BE49-F238E27FC236}">
                <a16:creationId xmlns:a16="http://schemas.microsoft.com/office/drawing/2014/main" id="{1D54A32B-8102-D7E3-B0B8-EC81A7DF0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8635" y="0"/>
            <a:ext cx="753473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3200" b="1" dirty="0"/>
              <a:t>Riduzione di alogenuri acilici  con LiAlH</a:t>
            </a:r>
            <a:r>
              <a:rPr lang="it-IT" altLang="it-IT" sz="3200" b="1" baseline="-250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864055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2">
            <a:extLst>
              <a:ext uri="{FF2B5EF4-FFF2-40B4-BE49-F238E27FC236}">
                <a16:creationId xmlns:a16="http://schemas.microsoft.com/office/drawing/2014/main" id="{80A27DDE-4440-321C-D481-04C0148EBD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it-IT" altLang="it-IT" sz="1172">
                <a:solidFill>
                  <a:schemeClr val="bg1"/>
                </a:solidFill>
                <a:latin typeface="Arial" panose="020B0604020202020204" pitchFamily="34" charset="0"/>
              </a:rPr>
              <a:t>N-Metildodecanammide, Dodecilmetilammina, Ammide, Ione imminio, Lattame, Ammina ciclica</a:t>
            </a:r>
          </a:p>
        </p:txBody>
      </p:sp>
      <p:pic>
        <p:nvPicPr>
          <p:cNvPr id="132098" name="Picture 5" descr="Cap-21_0028">
            <a:extLst>
              <a:ext uri="{FF2B5EF4-FFF2-40B4-BE49-F238E27FC236}">
                <a16:creationId xmlns:a16="http://schemas.microsoft.com/office/drawing/2014/main" id="{C9871761-83DD-43E2-89A2-384D2F4E4EA8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7482" y="918587"/>
            <a:ext cx="8232391" cy="5781278"/>
          </a:xfrm>
          <a:noFill/>
        </p:spPr>
      </p:pic>
      <p:sp>
        <p:nvSpPr>
          <p:cNvPr id="132099" name="TextBox 6">
            <a:extLst>
              <a:ext uri="{FF2B5EF4-FFF2-40B4-BE49-F238E27FC236}">
                <a16:creationId xmlns:a16="http://schemas.microsoft.com/office/drawing/2014/main" id="{7C35C182-6471-C492-5A10-257B2C9C2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831" y="0"/>
            <a:ext cx="3852337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200" b="1" dirty="0"/>
              <a:t>Riduzione di ammidi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E929F95-2C90-4835-ED8D-DB1AEDD304D4}"/>
              </a:ext>
            </a:extLst>
          </p:cNvPr>
          <p:cNvSpPr/>
          <p:nvPr/>
        </p:nvSpPr>
        <p:spPr>
          <a:xfrm>
            <a:off x="3563495" y="4906877"/>
            <a:ext cx="5799882" cy="18999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2637"/>
          </a:p>
        </p:txBody>
      </p:sp>
      <p:pic>
        <p:nvPicPr>
          <p:cNvPr id="132101" name="Picture 5" descr="Cap-21_0028">
            <a:extLst>
              <a:ext uri="{FF2B5EF4-FFF2-40B4-BE49-F238E27FC236}">
                <a16:creationId xmlns:a16="http://schemas.microsoft.com/office/drawing/2014/main" id="{EABAEBCA-A579-7B6A-A1CC-0A41F1C34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21"/>
          <a:stretch>
            <a:fillRect/>
          </a:stretch>
        </p:blipFill>
        <p:spPr bwMode="auto">
          <a:xfrm>
            <a:off x="1877483" y="4648744"/>
            <a:ext cx="8016115" cy="2041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9117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2">
            <a:extLst>
              <a:ext uri="{FF2B5EF4-FFF2-40B4-BE49-F238E27FC236}">
                <a16:creationId xmlns:a16="http://schemas.microsoft.com/office/drawing/2014/main" id="{52F40088-F748-72BB-E573-840C7E6B6A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7708" y="-11628"/>
            <a:ext cx="7776586" cy="1144164"/>
          </a:xfrm>
        </p:spPr>
        <p:txBody>
          <a:bodyPr/>
          <a:lstStyle/>
          <a:p>
            <a:pPr algn="l" eaLnBrk="1" hangingPunct="1"/>
            <a:r>
              <a:rPr lang="it-IT" altLang="it-IT" sz="1172">
                <a:solidFill>
                  <a:schemeClr val="bg1"/>
                </a:solidFill>
                <a:latin typeface="Arial" panose="020B0604020202020204" pitchFamily="34" charset="0"/>
              </a:rPr>
              <a:t>Un alcol primario</a:t>
            </a:r>
          </a:p>
        </p:txBody>
      </p:sp>
      <p:pic>
        <p:nvPicPr>
          <p:cNvPr id="134146" name="Picture 5" descr="Cap-21_0025">
            <a:extLst>
              <a:ext uri="{FF2B5EF4-FFF2-40B4-BE49-F238E27FC236}">
                <a16:creationId xmlns:a16="http://schemas.microsoft.com/office/drawing/2014/main" id="{13519FDF-0F29-CB80-EC2E-3B930190476C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57" b="23814"/>
          <a:stretch>
            <a:fillRect/>
          </a:stretch>
        </p:blipFill>
        <p:spPr>
          <a:xfrm>
            <a:off x="1730974" y="1299974"/>
            <a:ext cx="8630058" cy="2169723"/>
          </a:xfrm>
          <a:noFill/>
          <a:ln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34147" name="TextBox 6">
            <a:extLst>
              <a:ext uri="{FF2B5EF4-FFF2-40B4-BE49-F238E27FC236}">
                <a16:creationId xmlns:a16="http://schemas.microsoft.com/office/drawing/2014/main" id="{08907061-B97E-E68C-5030-80F7CC104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2192" y="0"/>
            <a:ext cx="3467616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3200" b="1" dirty="0"/>
              <a:t>Riduzione di esteri</a:t>
            </a:r>
          </a:p>
        </p:txBody>
      </p:sp>
      <p:pic>
        <p:nvPicPr>
          <p:cNvPr id="134148" name="Picture 5" descr="Cap-21_0025">
            <a:extLst>
              <a:ext uri="{FF2B5EF4-FFF2-40B4-BE49-F238E27FC236}">
                <a16:creationId xmlns:a16="http://schemas.microsoft.com/office/drawing/2014/main" id="{BA4F7F61-0C1C-2353-0EDF-C03A17299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224"/>
          <a:stretch>
            <a:fillRect/>
          </a:stretch>
        </p:blipFill>
        <p:spPr bwMode="auto">
          <a:xfrm>
            <a:off x="1686789" y="3555743"/>
            <a:ext cx="8818425" cy="31650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7659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5561"/>
            <a:ext cx="10515600" cy="1325563"/>
          </a:xfrm>
        </p:spPr>
        <p:txBody>
          <a:bodyPr>
            <a:normAutofit/>
          </a:bodyPr>
          <a:lstStyle/>
          <a:p>
            <a:r>
              <a:rPr lang="it-IT" sz="4000" dirty="0"/>
              <a:t>Esercizio: scrivi i prodotti delle seguenti reazioni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522" y="1785337"/>
            <a:ext cx="7636335" cy="404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1156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>
            <a:extLst>
              <a:ext uri="{FF2B5EF4-FFF2-40B4-BE49-F238E27FC236}">
                <a16:creationId xmlns:a16="http://schemas.microsoft.com/office/drawing/2014/main" id="{C8634FF7-123F-4112-B6ED-4B17F04091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4" y="209550"/>
            <a:ext cx="8205787" cy="1143000"/>
          </a:xfrm>
        </p:spPr>
        <p:txBody>
          <a:bodyPr/>
          <a:lstStyle/>
          <a:p>
            <a:pPr algn="ctr"/>
            <a:r>
              <a:rPr lang="it-IT" altLang="it-IT" sz="3600" dirty="0"/>
              <a:t>Anidridi dell’acido fosforico H</a:t>
            </a:r>
            <a:r>
              <a:rPr lang="it-IT" altLang="it-IT" sz="3600" baseline="-25000" dirty="0"/>
              <a:t>3</a:t>
            </a:r>
            <a:r>
              <a:rPr lang="it-IT" altLang="it-IT" sz="3600" dirty="0"/>
              <a:t>PO</a:t>
            </a:r>
            <a:r>
              <a:rPr lang="it-IT" altLang="it-IT" sz="3600" baseline="-25000" dirty="0"/>
              <a:t>4</a:t>
            </a:r>
            <a:r>
              <a:rPr lang="it-IT" altLang="it-IT" sz="3600" dirty="0"/>
              <a:t> </a:t>
            </a:r>
          </a:p>
        </p:txBody>
      </p:sp>
      <p:pic>
        <p:nvPicPr>
          <p:cNvPr id="3075" name="Immagine 12">
            <a:extLst>
              <a:ext uri="{FF2B5EF4-FFF2-40B4-BE49-F238E27FC236}">
                <a16:creationId xmlns:a16="http://schemas.microsoft.com/office/drawing/2014/main" id="{5F58F262-41BB-4803-85BA-3CAD0556B3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9"/>
          <a:stretch>
            <a:fillRect/>
          </a:stretch>
        </p:blipFill>
        <p:spPr bwMode="auto">
          <a:xfrm>
            <a:off x="1568450" y="1352550"/>
            <a:ext cx="8629650" cy="340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ttangolo 13">
            <a:extLst>
              <a:ext uri="{FF2B5EF4-FFF2-40B4-BE49-F238E27FC236}">
                <a16:creationId xmlns:a16="http://schemas.microsoft.com/office/drawing/2014/main" id="{FDA81576-1D09-4FEF-8DF1-EE5933855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2714" y="5105603"/>
            <a:ext cx="890498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rgbClr val="000000"/>
                </a:solidFill>
                <a:latin typeface="+mn-lt"/>
              </a:rPr>
              <a:t>Le due anidridi che si ottengono sono estremamente importanti in biochimica, infatti sono capaci di </a:t>
            </a:r>
            <a:r>
              <a:rPr lang="it-IT" altLang="it-IT" sz="2400" b="1" dirty="0">
                <a:solidFill>
                  <a:srgbClr val="000000"/>
                </a:solidFill>
                <a:latin typeface="+mn-lt"/>
              </a:rPr>
              <a:t>trasferire energia </a:t>
            </a:r>
            <a:r>
              <a:rPr lang="it-IT" altLang="it-IT" sz="2400" dirty="0">
                <a:solidFill>
                  <a:srgbClr val="000000"/>
                </a:solidFill>
                <a:latin typeface="+mn-lt"/>
              </a:rPr>
              <a:t>essendo il legame </a:t>
            </a:r>
            <a:r>
              <a:rPr lang="it-IT" altLang="it-IT" sz="2400" b="1" dirty="0">
                <a:solidFill>
                  <a:srgbClr val="000000"/>
                </a:solidFill>
                <a:latin typeface="+mn-lt"/>
              </a:rPr>
              <a:t>P -O -P </a:t>
            </a:r>
            <a:r>
              <a:rPr lang="it-IT" altLang="it-IT" sz="2400" dirty="0">
                <a:solidFill>
                  <a:srgbClr val="000000"/>
                </a:solidFill>
                <a:latin typeface="+mn-lt"/>
              </a:rPr>
              <a:t>un legame definito ad </a:t>
            </a:r>
            <a:r>
              <a:rPr lang="it-IT" altLang="it-IT" sz="2400" b="1" dirty="0">
                <a:solidFill>
                  <a:srgbClr val="000000"/>
                </a:solidFill>
                <a:latin typeface="+mn-lt"/>
              </a:rPr>
              <a:t>"alta energia”.</a:t>
            </a:r>
            <a:endParaRPr lang="it-IT" altLang="it-IT" sz="24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olo 1">
            <a:extLst>
              <a:ext uri="{FF2B5EF4-FFF2-40B4-BE49-F238E27FC236}">
                <a16:creationId xmlns:a16="http://schemas.microsoft.com/office/drawing/2014/main" id="{A615F07C-A471-4ABD-9443-45DAB8F8B6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4" y="209550"/>
            <a:ext cx="8205787" cy="1143000"/>
          </a:xfrm>
        </p:spPr>
        <p:txBody>
          <a:bodyPr/>
          <a:lstStyle/>
          <a:p>
            <a:r>
              <a:rPr lang="it-IT" altLang="it-IT" sz="3600" dirty="0"/>
              <a:t>Esteri dell’acido fosforico </a:t>
            </a:r>
          </a:p>
        </p:txBody>
      </p:sp>
      <p:pic>
        <p:nvPicPr>
          <p:cNvPr id="4099" name="Immagine 5">
            <a:extLst>
              <a:ext uri="{FF2B5EF4-FFF2-40B4-BE49-F238E27FC236}">
                <a16:creationId xmlns:a16="http://schemas.microsoft.com/office/drawing/2014/main" id="{FBF84393-35DF-4BD2-B077-D6A095248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" r="78070"/>
          <a:stretch>
            <a:fillRect/>
          </a:stretch>
        </p:blipFill>
        <p:spPr bwMode="auto">
          <a:xfrm>
            <a:off x="2495551" y="3227388"/>
            <a:ext cx="1800225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00" name="Oggetto 11">
            <a:extLst>
              <a:ext uri="{FF2B5EF4-FFF2-40B4-BE49-F238E27FC236}">
                <a16:creationId xmlns:a16="http://schemas.microsoft.com/office/drawing/2014/main" id="{A6AD6FF9-682B-4A13-BCF6-42AC07D509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19738" y="3644901"/>
          <a:ext cx="3587750" cy="145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3" imgW="1831395" imgH="741754" progId="ChemDraw.Document.6.0">
                  <p:embed/>
                </p:oleObj>
              </mc:Choice>
              <mc:Fallback>
                <p:oleObj name="CS ChemDraw Drawing" r:id="rId3" imgW="1831395" imgH="741754" progId="ChemDraw.Document.6.0">
                  <p:embed/>
                  <p:pic>
                    <p:nvPicPr>
                      <p:cNvPr id="4100" name="Oggetto 11">
                        <a:extLst>
                          <a:ext uri="{FF2B5EF4-FFF2-40B4-BE49-F238E27FC236}">
                            <a16:creationId xmlns:a16="http://schemas.microsoft.com/office/drawing/2014/main" id="{A6AD6FF9-682B-4A13-BCF6-42AC07D509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9738" y="3644901"/>
                        <a:ext cx="3587750" cy="1450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ggetto 1">
            <a:extLst>
              <a:ext uri="{FF2B5EF4-FFF2-40B4-BE49-F238E27FC236}">
                <a16:creationId xmlns:a16="http://schemas.microsoft.com/office/drawing/2014/main" id="{DF0DE51A-463D-4D70-8115-97F6403E88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7188" y="1628776"/>
          <a:ext cx="6210300" cy="1439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5" imgW="3087122" imgH="715601" progId="ChemDraw.Document.6.0">
                  <p:embed/>
                </p:oleObj>
              </mc:Choice>
              <mc:Fallback>
                <p:oleObj name="CS ChemDraw Drawing" r:id="rId5" imgW="3087122" imgH="715601" progId="ChemDraw.Document.6.0">
                  <p:embed/>
                  <p:pic>
                    <p:nvPicPr>
                      <p:cNvPr id="4101" name="Oggetto 1">
                        <a:extLst>
                          <a:ext uri="{FF2B5EF4-FFF2-40B4-BE49-F238E27FC236}">
                            <a16:creationId xmlns:a16="http://schemas.microsoft.com/office/drawing/2014/main" id="{DF0DE51A-463D-4D70-8115-97F6403E884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7188" y="1628776"/>
                        <a:ext cx="6210300" cy="1439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13page444_1.jpg">
            <a:extLst>
              <a:ext uri="{FF2B5EF4-FFF2-40B4-BE49-F238E27FC236}">
                <a16:creationId xmlns:a16="http://schemas.microsoft.com/office/drawing/2014/main" id="{F8AF3803-C3AB-4DDE-9C3B-E3D165D0063B}"/>
              </a:ext>
            </a:extLst>
          </p:cNvPr>
          <p:cNvPicPr>
            <a:picLocks noGrp="1" noChangeAspect="1"/>
          </p:cNvPicPr>
          <p:nvPr isPhoto="1">
            <p:ph idx="1"/>
          </p:nvPr>
        </p:nvPicPr>
        <p:blipFill rotWithShape="1">
          <a:blip r:embed="rId2">
            <a:lum/>
          </a:blip>
          <a:srcRect b="22823"/>
          <a:stretch/>
        </p:blipFill>
        <p:spPr>
          <a:xfrm>
            <a:off x="1320243" y="762388"/>
            <a:ext cx="5533561" cy="46950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DEDBDE5A-E6D9-432F-9C18-1B97AE525523}"/>
              </a:ext>
            </a:extLst>
          </p:cNvPr>
          <p:cNvSpPr txBox="1"/>
          <p:nvPr/>
        </p:nvSpPr>
        <p:spPr>
          <a:xfrm>
            <a:off x="7944374" y="2004969"/>
            <a:ext cx="2155334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Both"/>
            </a:pPr>
            <a:r>
              <a:rPr lang="it-IT" dirty="0"/>
              <a:t>Cl</a:t>
            </a:r>
            <a:r>
              <a:rPr lang="it-IT" baseline="-25000" dirty="0"/>
              <a:t>2</a:t>
            </a:r>
            <a:r>
              <a:rPr lang="it-IT" dirty="0"/>
              <a:t>, FeCl</a:t>
            </a:r>
            <a:r>
              <a:rPr lang="it-IT" baseline="-25000" dirty="0"/>
              <a:t>3</a:t>
            </a:r>
          </a:p>
          <a:p>
            <a:pPr marL="342900" indent="-342900">
              <a:buAutoNum type="arabicParenBoth"/>
            </a:pPr>
            <a:r>
              <a:rPr lang="it-IT" dirty="0"/>
              <a:t>HNO</a:t>
            </a:r>
            <a:r>
              <a:rPr lang="it-IT" baseline="-25000" dirty="0"/>
              <a:t>3</a:t>
            </a:r>
            <a:r>
              <a:rPr lang="it-IT" dirty="0"/>
              <a:t>, H</a:t>
            </a:r>
            <a:r>
              <a:rPr lang="it-IT" baseline="-25000" dirty="0"/>
              <a:t>2</a:t>
            </a:r>
            <a:r>
              <a:rPr lang="it-IT" dirty="0"/>
              <a:t>SO</a:t>
            </a:r>
            <a:r>
              <a:rPr lang="it-IT" baseline="-25000" dirty="0"/>
              <a:t>4</a:t>
            </a:r>
          </a:p>
          <a:p>
            <a:pPr marL="342900" indent="-342900">
              <a:buFontTx/>
              <a:buAutoNum type="arabicParenBoth"/>
            </a:pPr>
            <a:r>
              <a:rPr lang="it-IT" dirty="0"/>
              <a:t>Cl</a:t>
            </a:r>
            <a:r>
              <a:rPr lang="it-IT" baseline="-25000" dirty="0"/>
              <a:t>2</a:t>
            </a:r>
            <a:r>
              <a:rPr lang="it-IT" dirty="0"/>
              <a:t>, FeCl</a:t>
            </a:r>
            <a:r>
              <a:rPr lang="it-IT" baseline="-25000" dirty="0"/>
              <a:t>3</a:t>
            </a:r>
          </a:p>
          <a:p>
            <a:pPr marL="342900" indent="-342900">
              <a:buAutoNum type="arabicParenBoth"/>
            </a:pPr>
            <a:r>
              <a:rPr lang="it-IT" dirty="0"/>
              <a:t>H</a:t>
            </a:r>
            <a:r>
              <a:rPr lang="it-IT" baseline="-25000" dirty="0"/>
              <a:t>2</a:t>
            </a:r>
            <a:r>
              <a:rPr lang="it-IT" dirty="0"/>
              <a:t>/Pd</a:t>
            </a:r>
          </a:p>
          <a:p>
            <a:pPr marL="342900" indent="-342900">
              <a:buAutoNum type="arabicParenBoth"/>
            </a:pPr>
            <a:r>
              <a:rPr lang="it-IT" dirty="0" err="1"/>
              <a:t>Propanoil</a:t>
            </a:r>
            <a:r>
              <a:rPr lang="it-IT" dirty="0"/>
              <a:t> cloruro</a:t>
            </a:r>
          </a:p>
          <a:p>
            <a:pPr marL="342900" indent="-342900">
              <a:buAutoNum type="arabicParenBoth"/>
            </a:pP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95758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630</Words>
  <Application>Microsoft Macintosh PowerPoint</Application>
  <PresentationFormat>Widescreen</PresentationFormat>
  <Paragraphs>140</Paragraphs>
  <Slides>45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Calibri</vt:lpstr>
      <vt:lpstr>Calibri Light</vt:lpstr>
      <vt:lpstr>Symbol</vt:lpstr>
      <vt:lpstr>Times New Roman</vt:lpstr>
      <vt:lpstr>Tema di Office</vt:lpstr>
      <vt:lpstr>CS ChemDraw Drawing</vt:lpstr>
      <vt:lpstr>Acidi Carbossilici e Derivati </vt:lpstr>
      <vt:lpstr>Gruppo carbossilico</vt:lpstr>
      <vt:lpstr>PowerPoint Presentation</vt:lpstr>
      <vt:lpstr>Nomenclatura degli acidi carbossilici</vt:lpstr>
      <vt:lpstr>Proprietà fisiche</vt:lpstr>
      <vt:lpstr>Acidità degli acidi carbossilici</vt:lpstr>
      <vt:lpstr>Struttura dell’anione carbossilato</vt:lpstr>
      <vt:lpstr>Acidi carbossilici sostituiti</vt:lpstr>
      <vt:lpstr>Acidi carbossilici sostituiti</vt:lpstr>
      <vt:lpstr>REAZIONI CON BASI </vt:lpstr>
      <vt:lpstr>Acido oleico, cis-9-Ottadecen-1-olo</vt:lpstr>
      <vt:lpstr>PowerPoint Presentation</vt:lpstr>
      <vt:lpstr>DERIVATI DEGLI ACIDI CARBOSSILICI </vt:lpstr>
      <vt:lpstr>DERIVATI DEGLI ACIDI CARBOSSILICI </vt:lpstr>
      <vt:lpstr>Nomenclatura dei derivati degli acidi carbossilici</vt:lpstr>
      <vt:lpstr>Nomenclatura degli esteri</vt:lpstr>
      <vt:lpstr>Lattoni</vt:lpstr>
      <vt:lpstr>Nomenclatura ammidi primarie </vt:lpstr>
      <vt:lpstr>Nomenclatura ammidi  secondarie e terziarie</vt:lpstr>
      <vt:lpstr>REAZIONI DI ACIDI CARBOSSILICI E DERIVATI: SOSTITUZIONE NUCLEOFILA ACILICA </vt:lpstr>
      <vt:lpstr>DERIVATI DEGLI ACIDI CARBOSSILICI </vt:lpstr>
      <vt:lpstr>PowerPoint Presentation</vt:lpstr>
      <vt:lpstr>REAZIONI DI ACIDI CARBOSSILICI E DERIVATI: IDROLISI </vt:lpstr>
      <vt:lpstr>Idrolisi di esteri</vt:lpstr>
      <vt:lpstr>Idrolisi di esteri</vt:lpstr>
      <vt:lpstr>Idrolisi di esteri</vt:lpstr>
      <vt:lpstr>Idrolisi acida e basica di ammidi è difficile e necessita di riscaldamento</vt:lpstr>
      <vt:lpstr>SINTESI DI ESTERI</vt:lpstr>
      <vt:lpstr>Esterificazione di FISCHER</vt:lpstr>
      <vt:lpstr>Meccanismo della esterificazione di Fischer</vt:lpstr>
      <vt:lpstr>Sintesi di esteri </vt:lpstr>
      <vt:lpstr>Ammidi </vt:lpstr>
      <vt:lpstr>Ammidi : proprietà fisiche</vt:lpstr>
      <vt:lpstr>Ammidi: struttura</vt:lpstr>
      <vt:lpstr>SINTESI DI AMMIDI alogenuri acilici + ammine primarie o secondarie</vt:lpstr>
      <vt:lpstr>SINTESI DI AMMIDI  anidridi + ammine primarie o secondarie</vt:lpstr>
      <vt:lpstr>Reazioni</vt:lpstr>
      <vt:lpstr>Riduzione di alogenuri acilici, ammidi, esteri ed anidridi</vt:lpstr>
      <vt:lpstr>PowerPoint Presentation</vt:lpstr>
      <vt:lpstr>N-Metildodecanammide, Dodecilmetilammina, Ammide, Ione imminio, Lattame, Ammina ciclica</vt:lpstr>
      <vt:lpstr>Un alcol primario</vt:lpstr>
      <vt:lpstr>Esercizio: scrivi i prodotti delle seguenti reazioni</vt:lpstr>
      <vt:lpstr>Anidridi dell’acido fosforico H3PO4 </vt:lpstr>
      <vt:lpstr>Esteri dell’acido fosforico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Acidi Carbossilici e Derivati</dc:title>
  <dc:creator>NITTI PATRIZIA</dc:creator>
  <cp:lastModifiedBy>GOBBO PIERANGELO</cp:lastModifiedBy>
  <cp:revision>65</cp:revision>
  <dcterms:created xsi:type="dcterms:W3CDTF">2021-12-12T12:44:08Z</dcterms:created>
  <dcterms:modified xsi:type="dcterms:W3CDTF">2024-08-14T12:44:47Z</dcterms:modified>
</cp:coreProperties>
</file>