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19" r:id="rId1"/>
  </p:sldMasterIdLst>
  <p:notesMasterIdLst>
    <p:notesMasterId r:id="rId22"/>
  </p:notesMasterIdLst>
  <p:handoutMasterIdLst>
    <p:handoutMasterId r:id="rId23"/>
  </p:handoutMasterIdLst>
  <p:sldIdLst>
    <p:sldId id="328" r:id="rId2"/>
    <p:sldId id="257" r:id="rId3"/>
    <p:sldId id="385" r:id="rId4"/>
    <p:sldId id="330" r:id="rId5"/>
    <p:sldId id="331" r:id="rId6"/>
    <p:sldId id="332" r:id="rId7"/>
    <p:sldId id="333" r:id="rId8"/>
    <p:sldId id="383" r:id="rId9"/>
    <p:sldId id="335" r:id="rId10"/>
    <p:sldId id="336" r:id="rId11"/>
    <p:sldId id="337" r:id="rId12"/>
    <p:sldId id="338" r:id="rId13"/>
    <p:sldId id="341" r:id="rId14"/>
    <p:sldId id="344" r:id="rId15"/>
    <p:sldId id="379" r:id="rId16"/>
    <p:sldId id="370" r:id="rId17"/>
    <p:sldId id="349" r:id="rId18"/>
    <p:sldId id="375" r:id="rId19"/>
    <p:sldId id="292" r:id="rId20"/>
    <p:sldId id="293" r:id="rId21"/>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charset="0"/>
        <a:ea typeface="+mn-ea"/>
        <a:cs typeface="Arial" charset="0"/>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positor" initials="CO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FF"/>
    <a:srgbClr val="ED9BA9"/>
    <a:srgbClr val="FFB481"/>
    <a:srgbClr val="FFFF8B"/>
    <a:srgbClr val="FFDE75"/>
    <a:srgbClr val="5DBAFF"/>
    <a:srgbClr val="9FE181"/>
    <a:srgbClr val="94E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5662" autoAdjust="0"/>
  </p:normalViewPr>
  <p:slideViewPr>
    <p:cSldViewPr>
      <p:cViewPr>
        <p:scale>
          <a:sx n="50" d="100"/>
          <a:sy n="50" d="100"/>
        </p:scale>
        <p:origin x="-12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220A287-F764-4423-8356-A1EBC6565C9A}" type="datetimeFigureOut">
              <a:rPr lang="en-US"/>
              <a:pPr>
                <a:defRPr/>
              </a:pPr>
              <a:t>4/11/2016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38DF5D6-2A51-4FF3-8EE0-42EA7CCBE2EE}" type="slidenum">
              <a:rPr lang="en-US"/>
              <a:pPr>
                <a:defRPr/>
              </a:pPr>
              <a:t>‹#›</a:t>
            </a:fld>
            <a:endParaRPr lang="en-US"/>
          </a:p>
        </p:txBody>
      </p:sp>
    </p:spTree>
    <p:extLst>
      <p:ext uri="{BB962C8B-B14F-4D97-AF65-F5344CB8AC3E}">
        <p14:creationId xmlns:p14="http://schemas.microsoft.com/office/powerpoint/2010/main" val="2787037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9" name="Rectangle 7"/>
          <p:cNvSpPr txBox="1">
            <a:spLocks noGrp="1" noChangeArrowheads="1"/>
          </p:cNvSpPr>
          <p:nvPr/>
        </p:nvSpPr>
        <p:spPr bwMode="auto">
          <a:xfrm>
            <a:off x="1544638" y="8588375"/>
            <a:ext cx="42259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nchor="b"/>
          <a:lstStyle>
            <a:lvl1pPr defTabSz="966788" eaLnBrk="0" hangingPunct="0">
              <a:defRPr sz="3600">
                <a:solidFill>
                  <a:schemeClr val="tx1"/>
                </a:solidFill>
                <a:latin typeface="Arial" pitchFamily="34" charset="0"/>
                <a:cs typeface="Arial" pitchFamily="34" charset="0"/>
              </a:defRPr>
            </a:lvl1pPr>
            <a:lvl2pPr marL="742950" indent="-285750" defTabSz="966788" eaLnBrk="0" hangingPunct="0">
              <a:defRPr sz="3600">
                <a:solidFill>
                  <a:schemeClr val="tx1"/>
                </a:solidFill>
                <a:latin typeface="Arial" pitchFamily="34" charset="0"/>
                <a:cs typeface="Arial" pitchFamily="34" charset="0"/>
              </a:defRPr>
            </a:lvl2pPr>
            <a:lvl3pPr marL="1143000" indent="-228600" defTabSz="966788" eaLnBrk="0" hangingPunct="0">
              <a:defRPr sz="3600">
                <a:solidFill>
                  <a:schemeClr val="tx1"/>
                </a:solidFill>
                <a:latin typeface="Arial" pitchFamily="34" charset="0"/>
                <a:cs typeface="Arial" pitchFamily="34" charset="0"/>
              </a:defRPr>
            </a:lvl3pPr>
            <a:lvl4pPr marL="1600200" indent="-228600" defTabSz="966788" eaLnBrk="0" hangingPunct="0">
              <a:defRPr sz="3600">
                <a:solidFill>
                  <a:schemeClr val="tx1"/>
                </a:solidFill>
                <a:latin typeface="Arial" pitchFamily="34" charset="0"/>
                <a:cs typeface="Arial" pitchFamily="34" charset="0"/>
              </a:defRPr>
            </a:lvl4pPr>
            <a:lvl5pPr marL="2057400" indent="-228600" defTabSz="966788" eaLnBrk="0" hangingPunct="0">
              <a:defRPr sz="3600">
                <a:solidFill>
                  <a:schemeClr val="tx1"/>
                </a:solidFill>
                <a:latin typeface="Arial" pitchFamily="34" charset="0"/>
                <a:cs typeface="Arial" pitchFamily="34" charset="0"/>
              </a:defRPr>
            </a:lvl5pPr>
            <a:lvl6pPr marL="25146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defRPr/>
            </a:pPr>
            <a:r>
              <a:rPr lang="en-US" sz="900" i="1" dirty="0" smtClean="0"/>
              <a:t>Multimedia Lecture Support Package to Accompany Basic Marketing </a:t>
            </a:r>
          </a:p>
          <a:p>
            <a:pPr eaLnBrk="1" hangingPunct="1">
              <a:defRPr/>
            </a:pPr>
            <a:r>
              <a:rPr lang="en-US" sz="900" i="1" dirty="0" smtClean="0"/>
              <a:t>Lecture Script 2-</a:t>
            </a:r>
            <a:fld id="{C0395401-486C-4CAF-9612-33F0CC513D0F}" type="slidenum">
              <a:rPr lang="en-US" sz="900" i="1" smtClean="0"/>
              <a:pPr eaLnBrk="1" hangingPunct="1">
                <a:defRPr/>
              </a:pPr>
              <a:t>‹#›</a:t>
            </a:fld>
            <a:endParaRPr lang="en-US" sz="900" i="1" dirty="0" smtClean="0"/>
          </a:p>
        </p:txBody>
      </p:sp>
    </p:spTree>
    <p:extLst>
      <p:ext uri="{BB962C8B-B14F-4D97-AF65-F5344CB8AC3E}">
        <p14:creationId xmlns:p14="http://schemas.microsoft.com/office/powerpoint/2010/main" val="1685227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EB0B1F07-63CE-418E-A87E-C6118994C0BA}" type="slidenum">
              <a:rPr lang="en-US" sz="1200" smtClean="0"/>
              <a:pPr eaLnBrk="1" hangingPunct="1"/>
              <a:t>1</a:t>
            </a:fld>
            <a:endParaRPr lang="en-US" sz="1200" dirty="0" smtClean="0"/>
          </a:p>
        </p:txBody>
      </p:sp>
      <p:sp>
        <p:nvSpPr>
          <p:cNvPr id="50179" name="Rectangle 2"/>
          <p:cNvSpPr>
            <a:spLocks noGrp="1" noRot="1" noChangeAspect="1" noChangeArrowheads="1" noTextEdit="1"/>
          </p:cNvSpPr>
          <p:nvPr>
            <p:ph type="sldImg"/>
          </p:nvPr>
        </p:nvSpPr>
        <p:spPr>
          <a:xfrm>
            <a:off x="519113" y="542925"/>
            <a:ext cx="3238500" cy="2428875"/>
          </a:xfrm>
          <a:ln/>
        </p:spPr>
      </p:sp>
      <p:sp>
        <p:nvSpPr>
          <p:cNvPr id="10"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50181" name="Text Box 5"/>
          <p:cNvSpPr txBox="1">
            <a:spLocks noChangeArrowheads="1"/>
          </p:cNvSpPr>
          <p:nvPr/>
        </p:nvSpPr>
        <p:spPr bwMode="auto">
          <a:xfrm>
            <a:off x="1050925" y="3581400"/>
            <a:ext cx="5105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3200" b="1" dirty="0"/>
              <a:t>CHAPTER TWO</a:t>
            </a:r>
          </a:p>
          <a:p>
            <a:pPr eaLnBrk="1" hangingPunct="1"/>
            <a:endParaRPr lang="en-US" sz="2000" b="1" dirty="0"/>
          </a:p>
          <a:p>
            <a:pPr eaLnBrk="1" hangingPunct="1"/>
            <a:r>
              <a:rPr lang="en-US" sz="2000" b="1" dirty="0"/>
              <a:t>Lecture Notes for </a:t>
            </a:r>
          </a:p>
          <a:p>
            <a:pPr eaLnBrk="1" hangingPunct="1"/>
            <a:r>
              <a:rPr lang="en-US" sz="2000" b="1" i="1" dirty="0" smtClean="0"/>
              <a:t>Basic Marketing </a:t>
            </a:r>
            <a:r>
              <a:rPr lang="en-US" sz="2000" b="1" dirty="0" smtClean="0"/>
              <a:t>19e</a:t>
            </a:r>
            <a:endParaRPr lang="en-US" sz="2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A9767B72-8C39-49C2-A3C2-4D0FFED00FFF}" type="slidenum">
              <a:rPr lang="en-US" sz="1200" smtClean="0"/>
              <a:pPr eaLnBrk="1" hangingPunct="1"/>
              <a:t>10</a:t>
            </a:fld>
            <a:endParaRPr lang="en-US" sz="1200" smtClean="0"/>
          </a:p>
        </p:txBody>
      </p:sp>
      <p:sp>
        <p:nvSpPr>
          <p:cNvPr id="60419"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defRPr/>
            </a:pPr>
            <a:r>
              <a:rPr lang="en-US" b="1" dirty="0" smtClean="0">
                <a:latin typeface="Arial" pitchFamily="34" charset="0"/>
                <a:cs typeface="Arial" pitchFamily="34" charset="0"/>
              </a:rPr>
              <a:t>Summary Overview</a:t>
            </a:r>
          </a:p>
          <a:p>
            <a:pPr eaLnBrk="1" hangingPunct="1">
              <a:defRPr/>
            </a:pPr>
            <a:r>
              <a:rPr lang="en-US" dirty="0" smtClean="0">
                <a:latin typeface="Arial" pitchFamily="34" charset="0"/>
                <a:cs typeface="Arial" pitchFamily="34" charset="0"/>
              </a:rPr>
              <a:t>Promotion involves </a:t>
            </a:r>
            <a:r>
              <a:rPr lang="en-US" u="sng" dirty="0" smtClean="0">
                <a:latin typeface="Arial" pitchFamily="34" charset="0"/>
                <a:cs typeface="Arial" pitchFamily="34" charset="0"/>
              </a:rPr>
              <a:t>telling the target market about the product and selling the product</a:t>
            </a:r>
            <a:r>
              <a:rPr lang="en-US" dirty="0" smtClean="0">
                <a:latin typeface="Arial" pitchFamily="34" charset="0"/>
                <a:cs typeface="Arial" pitchFamily="34" charset="0"/>
              </a:rPr>
              <a:t> to the target customer.  There are three main types of promotion.</a:t>
            </a:r>
          </a:p>
          <a:p>
            <a:pPr eaLnBrk="1" hangingPunct="1">
              <a:defRPr/>
            </a:pPr>
            <a:endParaRPr lang="en-US" dirty="0" smtClean="0">
              <a:latin typeface="Arial" pitchFamily="34" charset="0"/>
              <a:cs typeface="Arial" pitchFamily="34" charset="0"/>
            </a:endParaRPr>
          </a:p>
          <a:p>
            <a:pPr eaLnBrk="1" hangingPunct="1">
              <a:defRPr/>
            </a:pPr>
            <a:r>
              <a:rPr lang="en-US" b="1" dirty="0" smtClean="0">
                <a:latin typeface="Arial" pitchFamily="34" charset="0"/>
                <a:cs typeface="Arial" pitchFamily="34" charset="0"/>
              </a:rPr>
              <a:t>Key Issues</a:t>
            </a:r>
            <a:r>
              <a:rPr lang="en-US" dirty="0" smtClean="0">
                <a:latin typeface="Arial" pitchFamily="34" charset="0"/>
                <a:cs typeface="Arial" pitchFamily="34" charset="0"/>
              </a:rPr>
              <a:t> </a:t>
            </a:r>
          </a:p>
          <a:p>
            <a:pPr eaLnBrk="1" hangingPunct="1">
              <a:defRPr/>
            </a:pPr>
            <a:r>
              <a:rPr lang="en-US" b="1" dirty="0" smtClean="0">
                <a:sym typeface="Wingdings" pitchFamily="2" charset="2"/>
              </a:rPr>
              <a:t></a:t>
            </a:r>
            <a:r>
              <a:rPr lang="en-US" b="1" u="sng" dirty="0" smtClean="0">
                <a:latin typeface="Arial" pitchFamily="34" charset="0"/>
                <a:cs typeface="Arial" pitchFamily="34" charset="0"/>
              </a:rPr>
              <a:t>Personal selling</a:t>
            </a:r>
            <a:r>
              <a:rPr lang="en-US" b="1" dirty="0" smtClean="0">
                <a:latin typeface="Arial" pitchFamily="34" charset="0"/>
                <a:cs typeface="Arial" pitchFamily="34" charset="0"/>
              </a:rPr>
              <a:t>—</a:t>
            </a:r>
            <a:r>
              <a:rPr lang="en-US" dirty="0" smtClean="0">
                <a:latin typeface="Arial" pitchFamily="34" charset="0"/>
                <a:cs typeface="Arial" pitchFamily="34" charset="0"/>
              </a:rPr>
              <a:t>direct spoken communication between sellers and potential customers. Sometimes this involves </a:t>
            </a:r>
            <a:r>
              <a:rPr lang="en-US" u="sng" dirty="0" smtClean="0">
                <a:latin typeface="Arial" pitchFamily="34" charset="0"/>
                <a:cs typeface="Arial" pitchFamily="34" charset="0"/>
              </a:rPr>
              <a:t>customer service</a:t>
            </a:r>
            <a:r>
              <a:rPr lang="en-US" dirty="0" smtClean="0">
                <a:latin typeface="Arial" pitchFamily="34" charset="0"/>
                <a:cs typeface="Arial" pitchFamily="34" charset="0"/>
              </a:rPr>
              <a:t>—a personal communication between a seller and a customer who wants the seller to resolve a problem with a purchase.</a:t>
            </a:r>
          </a:p>
          <a:p>
            <a:pPr eaLnBrk="1" hangingPunct="1">
              <a:defRPr/>
            </a:pPr>
            <a:r>
              <a:rPr lang="en-US" b="1" dirty="0" smtClean="0">
                <a:sym typeface="Wingdings" pitchFamily="2" charset="2"/>
              </a:rPr>
              <a:t></a:t>
            </a:r>
            <a:r>
              <a:rPr lang="en-US" b="1" u="sng" dirty="0" smtClean="0">
                <a:latin typeface="Arial" pitchFamily="34" charset="0"/>
                <a:cs typeface="Arial" pitchFamily="34" charset="0"/>
              </a:rPr>
              <a:t>Mass selling</a:t>
            </a:r>
            <a:r>
              <a:rPr lang="en-US" b="1" dirty="0" smtClean="0">
                <a:latin typeface="Arial" pitchFamily="34" charset="0"/>
                <a:cs typeface="Arial" pitchFamily="34" charset="0"/>
              </a:rPr>
              <a:t>—</a:t>
            </a:r>
            <a:r>
              <a:rPr lang="en-US" dirty="0" smtClean="0">
                <a:latin typeface="Arial" pitchFamily="34" charset="0"/>
                <a:cs typeface="Arial" pitchFamily="34" charset="0"/>
              </a:rPr>
              <a:t>communicates with large numbers of customers at the same time.</a:t>
            </a:r>
            <a:r>
              <a:rPr lang="en-US" b="1" dirty="0" smtClean="0">
                <a:latin typeface="Arial" pitchFamily="34" charset="0"/>
                <a:cs typeface="Arial" pitchFamily="34" charset="0"/>
              </a:rPr>
              <a:t>  </a:t>
            </a:r>
          </a:p>
          <a:p>
            <a:pPr lvl="1" eaLnBrk="1" hangingPunct="1">
              <a:buFontTx/>
              <a:buChar char="•"/>
              <a:defRPr/>
            </a:pPr>
            <a:r>
              <a:rPr lang="en-US" dirty="0" smtClean="0">
                <a:latin typeface="Arial" pitchFamily="34" charset="0"/>
                <a:cs typeface="Arial" pitchFamily="34" charset="0"/>
                <a:sym typeface="Wingdings" pitchFamily="2" charset="2"/>
              </a:rPr>
              <a:t> </a:t>
            </a:r>
            <a:r>
              <a:rPr lang="en-US" b="1" u="sng" dirty="0" smtClean="0">
                <a:latin typeface="Arial" pitchFamily="34" charset="0"/>
                <a:cs typeface="Arial" pitchFamily="34" charset="0"/>
              </a:rPr>
              <a:t>Advertising</a:t>
            </a:r>
            <a:r>
              <a:rPr lang="en-US" b="1" dirty="0" smtClean="0">
                <a:latin typeface="Arial" pitchFamily="34" charset="0"/>
                <a:cs typeface="Arial" pitchFamily="34" charset="0"/>
              </a:rPr>
              <a:t>—</a:t>
            </a:r>
            <a:r>
              <a:rPr lang="en-US" dirty="0" smtClean="0">
                <a:latin typeface="Arial" pitchFamily="34" charset="0"/>
                <a:cs typeface="Arial" pitchFamily="34" charset="0"/>
              </a:rPr>
              <a:t>any paid form of </a:t>
            </a:r>
            <a:r>
              <a:rPr lang="en-US" dirty="0" err="1" smtClean="0">
                <a:latin typeface="Arial" pitchFamily="34" charset="0"/>
                <a:cs typeface="Arial" pitchFamily="34" charset="0"/>
              </a:rPr>
              <a:t>nonpersonal</a:t>
            </a:r>
            <a:r>
              <a:rPr lang="en-US" dirty="0" smtClean="0">
                <a:latin typeface="Arial" pitchFamily="34" charset="0"/>
                <a:cs typeface="Arial" pitchFamily="34" charset="0"/>
              </a:rPr>
              <a:t> presentation of ideas, goods, and services by an identified sponsor.</a:t>
            </a:r>
          </a:p>
          <a:p>
            <a:pPr lvl="1" eaLnBrk="1" hangingPunct="1">
              <a:buFontTx/>
              <a:buChar char="•"/>
              <a:defRPr/>
            </a:pPr>
            <a:r>
              <a:rPr lang="en-US" b="1" u="sng" dirty="0" smtClean="0">
                <a:latin typeface="Arial" pitchFamily="34" charset="0"/>
                <a:cs typeface="Arial" pitchFamily="34" charset="0"/>
              </a:rPr>
              <a:t> Publicity</a:t>
            </a:r>
            <a:r>
              <a:rPr lang="en-US" dirty="0" smtClean="0">
                <a:latin typeface="Arial" pitchFamily="34" charset="0"/>
                <a:cs typeface="Arial" pitchFamily="34" charset="0"/>
              </a:rPr>
              <a:t>—unpaid, </a:t>
            </a:r>
            <a:r>
              <a:rPr lang="en-US" dirty="0" err="1" smtClean="0">
                <a:latin typeface="Arial" pitchFamily="34" charset="0"/>
                <a:cs typeface="Arial" pitchFamily="34" charset="0"/>
              </a:rPr>
              <a:t>nonpersonal</a:t>
            </a:r>
            <a:r>
              <a:rPr lang="en-US" dirty="0" smtClean="0">
                <a:latin typeface="Arial" pitchFamily="34" charset="0"/>
                <a:cs typeface="Arial" pitchFamily="34" charset="0"/>
              </a:rPr>
              <a:t> presentation of ideas, goods, or services. It also includes creating and placing content on the web for customers to find or pass along to others.</a:t>
            </a:r>
          </a:p>
          <a:p>
            <a:pPr lvl="1" eaLnBrk="1" hangingPunct="1">
              <a:defRPr/>
            </a:pPr>
            <a:endParaRPr lang="en-US" dirty="0" smtClean="0">
              <a:latin typeface="Arial" pitchFamily="34" charset="0"/>
              <a:cs typeface="Arial" pitchFamily="34" charset="0"/>
            </a:endParaRPr>
          </a:p>
          <a:p>
            <a:pPr eaLnBrk="1" hangingPunct="1">
              <a:defRPr/>
            </a:pPr>
            <a:r>
              <a:rPr lang="en-US" b="1" i="1" dirty="0" smtClean="0">
                <a:latin typeface="Arial" pitchFamily="34" charset="0"/>
                <a:cs typeface="Arial" pitchFamily="34" charset="0"/>
              </a:rPr>
              <a:t>Discussion Question: An old adage in marketing is that “Advertising is paid for, publicity is prayed for.” What is meant by this statement? What implications does the statement have for the marketing manager?</a:t>
            </a:r>
          </a:p>
          <a:p>
            <a:pPr eaLnBrk="1" hangingPunct="1">
              <a:defRPr/>
            </a:pPr>
            <a:endParaRPr lang="en-US" b="1" dirty="0" smtClean="0">
              <a:latin typeface="Arial" pitchFamily="34" charset="0"/>
              <a:cs typeface="Arial" pitchFamily="34" charset="0"/>
            </a:endParaRPr>
          </a:p>
          <a:p>
            <a:pPr eaLnBrk="1" hangingPunct="1">
              <a:defRPr/>
            </a:pPr>
            <a:r>
              <a:rPr lang="en-US" b="1" dirty="0" smtClean="0">
                <a:sym typeface="Wingdings" pitchFamily="2" charset="2"/>
              </a:rPr>
              <a:t></a:t>
            </a:r>
            <a:r>
              <a:rPr lang="en-US" b="1" u="sng" dirty="0" smtClean="0">
                <a:latin typeface="Arial" pitchFamily="34" charset="0"/>
                <a:cs typeface="Arial" pitchFamily="34" charset="0"/>
              </a:rPr>
              <a:t>Sales promotion</a:t>
            </a:r>
            <a:r>
              <a:rPr lang="en-US" b="1" dirty="0" smtClean="0">
                <a:latin typeface="Arial" pitchFamily="34" charset="0"/>
                <a:cs typeface="Arial" pitchFamily="34" charset="0"/>
              </a:rPr>
              <a:t>—</a:t>
            </a:r>
            <a:r>
              <a:rPr lang="en-US" dirty="0" smtClean="0">
                <a:latin typeface="Arial" pitchFamily="34" charset="0"/>
                <a:cs typeface="Arial" pitchFamily="34" charset="0"/>
              </a:rPr>
              <a:t>promotion activities</a:t>
            </a:r>
            <a:r>
              <a:rPr lang="en-US" b="1" dirty="0" smtClean="0">
                <a:latin typeface="Arial" pitchFamily="34" charset="0"/>
                <a:cs typeface="Arial" pitchFamily="34" charset="0"/>
              </a:rPr>
              <a:t>—</a:t>
            </a:r>
            <a:r>
              <a:rPr lang="en-US" dirty="0" smtClean="0">
                <a:latin typeface="Arial" pitchFamily="34" charset="0"/>
                <a:cs typeface="Arial" pitchFamily="34" charset="0"/>
              </a:rPr>
              <a:t>other than advertising, publicity, and personal selling</a:t>
            </a:r>
            <a:r>
              <a:rPr lang="en-US" b="1" dirty="0" smtClean="0">
                <a:latin typeface="Arial" pitchFamily="34" charset="0"/>
                <a:cs typeface="Arial" pitchFamily="34" charset="0"/>
              </a:rPr>
              <a:t>—</a:t>
            </a:r>
            <a:r>
              <a:rPr lang="en-US" dirty="0" smtClean="0">
                <a:latin typeface="Arial" pitchFamily="34" charset="0"/>
                <a:cs typeface="Arial" pitchFamily="34" charset="0"/>
              </a:rPr>
              <a:t>that stimulate interest, trial, or purchase. </a:t>
            </a:r>
          </a:p>
          <a:p>
            <a:pPr marL="228600" indent="-228600" eaLnBrk="1" hangingPunct="1">
              <a:defRPr/>
            </a:pPr>
            <a:endParaRPr lang="en-US" dirty="0" smtClean="0"/>
          </a:p>
        </p:txBody>
      </p:sp>
      <p:sp>
        <p:nvSpPr>
          <p:cNvPr id="60421"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a:t>
            </a:r>
            <a:r>
              <a:rPr lang="en-US" sz="1500" b="1" dirty="0" smtClean="0"/>
              <a:t>38.</a:t>
            </a: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A1E67A83-6BC9-452E-B4AF-1CEFF3BBF070}" type="slidenum">
              <a:rPr lang="en-US" sz="1200" smtClean="0"/>
              <a:pPr eaLnBrk="1" hangingPunct="1"/>
              <a:t>11</a:t>
            </a:fld>
            <a:endParaRPr lang="en-US" sz="1200" smtClean="0"/>
          </a:p>
        </p:txBody>
      </p:sp>
      <p:sp>
        <p:nvSpPr>
          <p:cNvPr id="61443" name="Rectangle 2"/>
          <p:cNvSpPr>
            <a:spLocks noGrp="1" noRot="1" noChangeAspect="1" noChangeArrowheads="1" noTextEdit="1"/>
          </p:cNvSpPr>
          <p:nvPr>
            <p:ph type="sldImg"/>
          </p:nvPr>
        </p:nvSpPr>
        <p:spPr>
          <a:xfrm>
            <a:off x="522288" y="549275"/>
            <a:ext cx="3216275" cy="2413000"/>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solidFill>
                  <a:srgbClr val="000000"/>
                </a:solidFill>
              </a:rPr>
              <a:t>Summary Overview</a:t>
            </a:r>
          </a:p>
          <a:p>
            <a:pPr eaLnBrk="1" hangingPunct="1"/>
            <a:r>
              <a:rPr lang="en-US" smtClean="0">
                <a:solidFill>
                  <a:srgbClr val="000000"/>
                </a:solidFill>
              </a:rPr>
              <a:t>Price is the revenue-generating function of the marketing mix. In setting the “</a:t>
            </a:r>
            <a:r>
              <a:rPr lang="en-US" u="sng" smtClean="0">
                <a:solidFill>
                  <a:srgbClr val="000000"/>
                </a:solidFill>
              </a:rPr>
              <a:t>right</a:t>
            </a:r>
            <a:r>
              <a:rPr lang="en-US" smtClean="0">
                <a:solidFill>
                  <a:srgbClr val="000000"/>
                </a:solidFill>
              </a:rPr>
              <a:t>” price, marketing managers must consider many factors, all of which combine to make pricing a combination of science and art.</a:t>
            </a:r>
            <a:br>
              <a:rPr lang="en-US" smtClean="0">
                <a:solidFill>
                  <a:srgbClr val="000000"/>
                </a:solidFill>
              </a:rPr>
            </a:br>
            <a:endParaRPr lang="en-US" smtClean="0">
              <a:solidFill>
                <a:srgbClr val="000000"/>
              </a:solidFill>
            </a:endParaRPr>
          </a:p>
          <a:p>
            <a:pPr eaLnBrk="1" hangingPunct="1"/>
            <a:r>
              <a:rPr lang="en-US" b="1" smtClean="0">
                <a:solidFill>
                  <a:srgbClr val="000000"/>
                </a:solidFill>
              </a:rPr>
              <a:t>Key Issues</a:t>
            </a:r>
          </a:p>
          <a:p>
            <a:pPr eaLnBrk="1" hangingPunct="1"/>
            <a:r>
              <a:rPr lang="en-US" b="1" smtClean="0">
                <a:sym typeface="Wingdings" pitchFamily="2" charset="2"/>
              </a:rPr>
              <a:t></a:t>
            </a:r>
            <a:r>
              <a:rPr lang="en-US" smtClean="0"/>
              <a:t>Marketers can choose from several different </a:t>
            </a:r>
            <a:r>
              <a:rPr lang="en-US" u="sng" smtClean="0"/>
              <a:t>pricing objectives</a:t>
            </a:r>
            <a:r>
              <a:rPr lang="en-US" smtClean="0"/>
              <a:t> and policies. Among the policies are:</a:t>
            </a:r>
          </a:p>
          <a:p>
            <a:pPr lvl="1" eaLnBrk="1" hangingPunct="1"/>
            <a:r>
              <a:rPr lang="en-US" b="1" smtClean="0">
                <a:sym typeface="Wingdings" pitchFamily="2" charset="2"/>
              </a:rPr>
              <a:t></a:t>
            </a:r>
            <a:r>
              <a:rPr lang="en-US" u="sng" smtClean="0"/>
              <a:t>price flexibility</a:t>
            </a:r>
            <a:r>
              <a:rPr lang="en-US" smtClean="0"/>
              <a:t>;</a:t>
            </a:r>
          </a:p>
          <a:p>
            <a:pPr lvl="1" eaLnBrk="1" hangingPunct="1">
              <a:buFontTx/>
              <a:buChar char="•"/>
            </a:pPr>
            <a:r>
              <a:rPr lang="en-US" smtClean="0"/>
              <a:t> how </a:t>
            </a:r>
            <a:r>
              <a:rPr lang="en-US" u="sng" smtClean="0"/>
              <a:t>price changes over the product life cycle</a:t>
            </a:r>
            <a:r>
              <a:rPr lang="en-US" smtClean="0"/>
              <a:t>;</a:t>
            </a:r>
          </a:p>
          <a:p>
            <a:pPr lvl="1" eaLnBrk="1" hangingPunct="1"/>
            <a:r>
              <a:rPr lang="en-US" b="1" smtClean="0">
                <a:sym typeface="Wingdings" pitchFamily="2" charset="2"/>
              </a:rPr>
              <a:t></a:t>
            </a:r>
            <a:r>
              <a:rPr lang="en-US" smtClean="0"/>
              <a:t>various </a:t>
            </a:r>
            <a:r>
              <a:rPr lang="en-US" u="sng" smtClean="0"/>
              <a:t>allowances, discounts; </a:t>
            </a:r>
          </a:p>
          <a:p>
            <a:pPr lvl="1" eaLnBrk="1" hangingPunct="1">
              <a:buFontTx/>
              <a:buChar char="•"/>
            </a:pPr>
            <a:r>
              <a:rPr lang="en-US" u="sng" smtClean="0"/>
              <a:t> geographic terms</a:t>
            </a:r>
            <a:r>
              <a:rPr lang="en-US" smtClean="0"/>
              <a:t> that affect the final price; and</a:t>
            </a:r>
          </a:p>
          <a:p>
            <a:pPr lvl="1" eaLnBrk="1" hangingPunct="1"/>
            <a:r>
              <a:rPr lang="en-US" b="1" smtClean="0">
                <a:sym typeface="Wingdings" pitchFamily="2" charset="2"/>
              </a:rPr>
              <a:t></a:t>
            </a:r>
            <a:r>
              <a:rPr lang="en-US" u="sng" smtClean="0"/>
              <a:t>competition</a:t>
            </a:r>
            <a:r>
              <a:rPr lang="en-US" smtClean="0"/>
              <a:t>.</a:t>
            </a:r>
            <a:endParaRPr lang="en-US" u="sng" smtClean="0"/>
          </a:p>
          <a:p>
            <a:pPr eaLnBrk="1" hangingPunct="1">
              <a:buFontTx/>
              <a:buChar char="•"/>
            </a:pPr>
            <a:r>
              <a:rPr lang="en-US" smtClean="0"/>
              <a:t> A manager must try to estimate customer reaction to possible prices.</a:t>
            </a:r>
          </a:p>
          <a:p>
            <a:pPr eaLnBrk="1" hangingPunct="1">
              <a:buFontTx/>
              <a:buChar char="•"/>
            </a:pPr>
            <a:r>
              <a:rPr lang="en-US" smtClean="0"/>
              <a:t> The manager must know current practices as to markups, discounts, and other terms of sale.</a:t>
            </a:r>
          </a:p>
          <a:p>
            <a:pPr eaLnBrk="1" hangingPunct="1"/>
            <a:endParaRPr lang="en-US" smtClean="0"/>
          </a:p>
          <a:p>
            <a:pPr eaLnBrk="1" hangingPunct="1"/>
            <a:r>
              <a:rPr lang="en-US" b="1" i="1" smtClean="0"/>
              <a:t>Discussion Question: Can you think of examples of products, introduced in the last few years, whose prices changed significantly the longer they were in the market? Is the age of the product the only factor in these price changes?</a:t>
            </a:r>
            <a:endParaRPr lang="en-US" b="1" smtClean="0"/>
          </a:p>
        </p:txBody>
      </p:sp>
      <p:sp>
        <p:nvSpPr>
          <p:cNvPr id="61445" name="Text Box 25"/>
          <p:cNvSpPr txBox="1">
            <a:spLocks noChangeArrowheads="1"/>
          </p:cNvSpPr>
          <p:nvPr/>
        </p:nvSpPr>
        <p:spPr bwMode="auto">
          <a:xfrm>
            <a:off x="4389438" y="400050"/>
            <a:ext cx="2438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relates to material on pp. 36, 38.</a:t>
            </a:r>
          </a:p>
          <a:p>
            <a:pPr algn="l" eaLnBrk="1" hangingPunct="1">
              <a:spcBef>
                <a:spcPct val="50000"/>
              </a:spcBef>
            </a:pPr>
            <a:endParaRPr lang="en-US" sz="1500" b="1"/>
          </a:p>
          <a:p>
            <a:pPr algn="l" eaLnBrk="1" hangingPunct="1">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4482A5FC-A172-45F7-B6B6-C5E99F9A5755}" type="slidenum">
              <a:rPr lang="en-US" sz="1200" smtClean="0"/>
              <a:pPr eaLnBrk="1" hangingPunct="1"/>
              <a:t>12</a:t>
            </a:fld>
            <a:endParaRPr lang="en-US" sz="1200" smtClean="0"/>
          </a:p>
        </p:txBody>
      </p:sp>
      <p:sp>
        <p:nvSpPr>
          <p:cNvPr id="62467" name="Rectangle 2"/>
          <p:cNvSpPr>
            <a:spLocks noGrp="1" noRot="1" noChangeAspect="1" noChangeArrowheads="1" noTextEdit="1"/>
          </p:cNvSpPr>
          <p:nvPr>
            <p:ph type="sldImg"/>
          </p:nvPr>
        </p:nvSpPr>
        <p:spPr>
          <a:xfrm>
            <a:off x="522288" y="549275"/>
            <a:ext cx="3216275" cy="2413000"/>
          </a:xfrm>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Summary Overview</a:t>
            </a:r>
          </a:p>
          <a:p>
            <a:pPr eaLnBrk="1" hangingPunct="1"/>
            <a:r>
              <a:rPr lang="en-US" smtClean="0"/>
              <a:t>All of the four Ps—product, place, promotion, and price—have an impact on satisfying the needs of consumers in the target market. No single area is more important than the others—they are all interconnected.</a:t>
            </a:r>
          </a:p>
          <a:p>
            <a:pPr eaLnBrk="1" hangingPunct="1"/>
            <a:endParaRPr lang="en-US" smtClean="0"/>
          </a:p>
          <a:p>
            <a:pPr eaLnBrk="1" hangingPunct="1"/>
            <a:r>
              <a:rPr lang="en-US" b="1" smtClean="0"/>
              <a:t>Key Issues</a:t>
            </a:r>
          </a:p>
          <a:p>
            <a:pPr eaLnBrk="1" hangingPunct="1">
              <a:buFontTx/>
              <a:buChar char="•"/>
            </a:pPr>
            <a:r>
              <a:rPr lang="en-US" smtClean="0"/>
              <a:t> When a marketing mix is being developed, all decisions about the Ps should be made at the same time. That’s why the four Ps are arranged around the target customer in a circle—to show that they all are equally important. </a:t>
            </a:r>
          </a:p>
          <a:p>
            <a:pPr eaLnBrk="1" hangingPunct="1">
              <a:buFontTx/>
              <a:buChar char="•"/>
            </a:pPr>
            <a:r>
              <a:rPr lang="en-US" smtClean="0"/>
              <a:t> Strategy jobs must be done together.</a:t>
            </a:r>
          </a:p>
          <a:p>
            <a:pPr eaLnBrk="1" hangingPunct="1"/>
            <a:r>
              <a:rPr lang="en-US" b="1" smtClean="0">
                <a:sym typeface="Wingdings" pitchFamily="2" charset="2"/>
              </a:rPr>
              <a:t></a:t>
            </a:r>
            <a:r>
              <a:rPr lang="en-US" smtClean="0"/>
              <a:t> Understanding target markets leads to good strategies</a:t>
            </a:r>
          </a:p>
          <a:p>
            <a:pPr eaLnBrk="1" hangingPunct="1">
              <a:buFontTx/>
              <a:buChar char="•"/>
            </a:pPr>
            <a:endParaRPr lang="en-US" b="1" i="1" smtClean="0"/>
          </a:p>
          <a:p>
            <a:pPr eaLnBrk="1" hangingPunct="1"/>
            <a:r>
              <a:rPr lang="en-US" b="1" i="1" smtClean="0"/>
              <a:t>Discussion Question: Choose a product or service and discuss how the elements of the marketing mix interact with each other. For example, how do product decisions affect decisions about place, promotion, and price?</a:t>
            </a:r>
            <a:endParaRPr lang="en-US" b="1" smtClean="0"/>
          </a:p>
          <a:p>
            <a:pPr eaLnBrk="1" hangingPunct="1"/>
            <a:endParaRPr lang="en-US" smtClean="0"/>
          </a:p>
          <a:p>
            <a:pPr eaLnBrk="1" hangingPunct="1"/>
            <a:endParaRPr lang="en-US" smtClean="0"/>
          </a:p>
          <a:p>
            <a:pPr eaLnBrk="1" hangingPunct="1"/>
            <a:r>
              <a:rPr lang="en-US" smtClean="0"/>
              <a:t>Your text provides an example of Toddler University, a shoe company whose shoes were targeted to a specific type of parent. The company’s founder understood the target market very well, developed a marketing mix aimed at the needs of the target market, and increased sales from $100,000 to $40 million in four years!</a:t>
            </a:r>
            <a:endParaRPr lang="en-US" b="1" smtClean="0"/>
          </a:p>
        </p:txBody>
      </p:sp>
      <p:sp>
        <p:nvSpPr>
          <p:cNvPr id="62469" name="Text Box 25"/>
          <p:cNvSpPr txBox="1">
            <a:spLocks noChangeArrowheads="1"/>
          </p:cNvSpPr>
          <p:nvPr/>
        </p:nvSpPr>
        <p:spPr bwMode="auto">
          <a:xfrm>
            <a:off x="4389438" y="400050"/>
            <a:ext cx="2438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38-40.</a:t>
            </a:r>
          </a:p>
          <a:p>
            <a:pPr algn="l" eaLnBrk="1" hangingPunct="1">
              <a:spcBef>
                <a:spcPct val="50000"/>
              </a:spcBef>
            </a:pP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72EA7AC7-4AAA-48A1-BF6F-18472AFCC669}" type="slidenum">
              <a:rPr lang="en-US" sz="1200" smtClean="0"/>
              <a:pPr eaLnBrk="1" hangingPunct="1"/>
              <a:t>13</a:t>
            </a:fld>
            <a:endParaRPr lang="en-US" sz="1200" smtClean="0"/>
          </a:p>
        </p:txBody>
      </p:sp>
      <p:sp>
        <p:nvSpPr>
          <p:cNvPr id="65539" name="Rectangle 2"/>
          <p:cNvSpPr>
            <a:spLocks noGrp="1" noRot="1" noChangeAspect="1" noChangeArrowheads="1" noTextEdit="1"/>
          </p:cNvSpPr>
          <p:nvPr>
            <p:ph type="sldImg"/>
          </p:nvPr>
        </p:nvSpPr>
        <p:spPr>
          <a:xfrm>
            <a:off x="522288" y="549275"/>
            <a:ext cx="3216275" cy="2413000"/>
          </a:xfrm>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solidFill>
                  <a:srgbClr val="000000"/>
                </a:solidFill>
              </a:rPr>
              <a:t>Summary Overview</a:t>
            </a:r>
          </a:p>
          <a:p>
            <a:pPr eaLnBrk="1" hangingPunct="1"/>
            <a:r>
              <a:rPr lang="en-US" smtClean="0">
                <a:solidFill>
                  <a:srgbClr val="000000"/>
                </a:solidFill>
              </a:rPr>
              <a:t>A marketing plan is a written statement that </a:t>
            </a:r>
            <a:r>
              <a:rPr lang="en-US" u="sng" smtClean="0">
                <a:solidFill>
                  <a:srgbClr val="000000"/>
                </a:solidFill>
              </a:rPr>
              <a:t>fills out the marketing strategy</a:t>
            </a:r>
            <a:r>
              <a:rPr lang="en-US" smtClean="0">
                <a:solidFill>
                  <a:srgbClr val="000000"/>
                </a:solidFill>
              </a:rPr>
              <a:t> by specifying the time-related details for carrying out the strategy. </a:t>
            </a:r>
          </a:p>
          <a:p>
            <a:pPr eaLnBrk="1" hangingPunct="1"/>
            <a:endParaRPr lang="en-US" smtClean="0">
              <a:solidFill>
                <a:srgbClr val="000000"/>
              </a:solidFill>
            </a:endParaRPr>
          </a:p>
          <a:p>
            <a:pPr eaLnBrk="1" hangingPunct="1"/>
            <a:r>
              <a:rPr lang="en-US" b="1" smtClean="0">
                <a:solidFill>
                  <a:srgbClr val="000000"/>
                </a:solidFill>
              </a:rPr>
              <a:t>Key Issues</a:t>
            </a:r>
          </a:p>
          <a:p>
            <a:pPr eaLnBrk="1" hangingPunct="1"/>
            <a:r>
              <a:rPr lang="en-US" smtClean="0">
                <a:solidFill>
                  <a:srgbClr val="000000"/>
                </a:solidFill>
              </a:rPr>
              <a:t>A marketing strategy, as we have already discussed, includes a target market and a marketing mix.   </a:t>
            </a:r>
          </a:p>
          <a:p>
            <a:pPr eaLnBrk="1" hangingPunct="1"/>
            <a:r>
              <a:rPr lang="en-US" b="1" smtClean="0">
                <a:sym typeface="Wingdings" pitchFamily="2" charset="2"/>
              </a:rPr>
              <a:t></a:t>
            </a:r>
            <a:r>
              <a:rPr lang="en-US" smtClean="0">
                <a:solidFill>
                  <a:srgbClr val="000000"/>
                </a:solidFill>
              </a:rPr>
              <a:t>When time related details are added to the marketing strategy, you have a marketing plan.  Marketing plans should make clear the following: </a:t>
            </a:r>
          </a:p>
          <a:p>
            <a:pPr lvl="1" eaLnBrk="1" hangingPunct="1">
              <a:buFontTx/>
              <a:buChar char="•"/>
            </a:pPr>
            <a:r>
              <a:rPr lang="en-US" smtClean="0">
                <a:solidFill>
                  <a:srgbClr val="000000"/>
                </a:solidFill>
              </a:rPr>
              <a:t> What marketing mix will be offered, to whom, and for how long.</a:t>
            </a:r>
          </a:p>
          <a:p>
            <a:pPr lvl="1" eaLnBrk="1" hangingPunct="1">
              <a:buFontTx/>
              <a:buChar char="•"/>
            </a:pPr>
            <a:r>
              <a:rPr lang="en-US" smtClean="0">
                <a:solidFill>
                  <a:srgbClr val="000000"/>
                </a:solidFill>
              </a:rPr>
              <a:t> What company resources will be needed at what rate.</a:t>
            </a:r>
          </a:p>
          <a:p>
            <a:pPr lvl="1" eaLnBrk="1" hangingPunct="1">
              <a:buFontTx/>
              <a:buChar char="•"/>
            </a:pPr>
            <a:r>
              <a:rPr lang="en-US" smtClean="0">
                <a:solidFill>
                  <a:srgbClr val="000000"/>
                </a:solidFill>
              </a:rPr>
              <a:t> What results are expected (this should also specify some means of control).</a:t>
            </a:r>
          </a:p>
          <a:p>
            <a:pPr lvl="1" eaLnBrk="1" hangingPunct="1">
              <a:buFontTx/>
              <a:buChar char="•"/>
            </a:pPr>
            <a:r>
              <a:rPr lang="en-US" smtClean="0">
                <a:solidFill>
                  <a:srgbClr val="000000"/>
                </a:solidFill>
              </a:rPr>
              <a:t> The plan should also include some control procedures—so that whoever is to carry out the plan will know if things are going wrong.</a:t>
            </a:r>
          </a:p>
          <a:p>
            <a:pPr lvl="1" eaLnBrk="1" hangingPunct="1"/>
            <a:r>
              <a:rPr lang="en-US" b="1" smtClean="0">
                <a:sym typeface="Wingdings" pitchFamily="2" charset="2"/>
              </a:rPr>
              <a:t></a:t>
            </a:r>
            <a:r>
              <a:rPr lang="en-US" smtClean="0">
                <a:solidFill>
                  <a:srgbClr val="000000"/>
                </a:solidFill>
              </a:rPr>
              <a:t>Adding together more than one marketing plan results in a firm’s marketing program.  </a:t>
            </a:r>
          </a:p>
          <a:p>
            <a:pPr lvl="1" eaLnBrk="1" hangingPunct="1">
              <a:buFontTx/>
              <a:buChar char="•"/>
            </a:pPr>
            <a:r>
              <a:rPr lang="en-US" smtClean="0">
                <a:solidFill>
                  <a:srgbClr val="000000"/>
                </a:solidFill>
              </a:rPr>
              <a:t> Marketing program: blends all of the firm’s marketing plans into one “big” plan.  </a:t>
            </a:r>
          </a:p>
        </p:txBody>
      </p:sp>
      <p:sp>
        <p:nvSpPr>
          <p:cNvPr id="65541"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relates to material on pp. 40-42.</a:t>
            </a:r>
          </a:p>
          <a:p>
            <a:pPr algn="l" eaLnBrk="1" hangingPunct="1">
              <a:spcBef>
                <a:spcPct val="50000"/>
              </a:spcBef>
            </a:pPr>
            <a:r>
              <a:rPr lang="en-US" sz="1500" b="1">
                <a:sym typeface="Wingdings" pitchFamily="2" charset="2"/>
              </a:rPr>
              <a:t></a:t>
            </a:r>
            <a:r>
              <a:rPr lang="en-US" sz="1500" b="1"/>
              <a:t>Indicates place where slide “builds” to include the corresponding point (upon mouse click).</a:t>
            </a:r>
            <a:endParaRPr lang="en-US" sz="1500" b="1">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ADFA08E3-FB73-4E7E-B535-456C2EF85A3B}" type="slidenum">
              <a:rPr lang="en-US" sz="1200" smtClean="0"/>
              <a:pPr eaLnBrk="1" hangingPunct="1"/>
              <a:t>14</a:t>
            </a:fld>
            <a:endParaRPr lang="en-US" sz="1200" smtClean="0"/>
          </a:p>
        </p:txBody>
      </p:sp>
      <p:sp>
        <p:nvSpPr>
          <p:cNvPr id="68611" name="Rectangle 2"/>
          <p:cNvSpPr>
            <a:spLocks noGrp="1" noRot="1" noChangeAspect="1" noChangeArrowheads="1" noTextEdit="1"/>
          </p:cNvSpPr>
          <p:nvPr>
            <p:ph type="sldImg"/>
          </p:nvPr>
        </p:nvSpPr>
        <p:spPr>
          <a:xfrm>
            <a:off x="522288" y="549275"/>
            <a:ext cx="3216275" cy="2413000"/>
          </a:xfrm>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b="1" dirty="0" smtClean="0"/>
              <a:t>Summary Overview</a:t>
            </a:r>
          </a:p>
          <a:p>
            <a:pPr eaLnBrk="1" hangingPunct="1">
              <a:lnSpc>
                <a:spcPct val="80000"/>
              </a:lnSpc>
            </a:pPr>
            <a:r>
              <a:rPr lang="en-US" b="1" dirty="0" smtClean="0">
                <a:sym typeface="Wingdings" pitchFamily="2" charset="2"/>
              </a:rPr>
              <a:t></a:t>
            </a:r>
            <a:r>
              <a:rPr lang="en-US" b="1" u="sng" dirty="0" smtClean="0"/>
              <a:t>Customer Lifetime Value</a:t>
            </a:r>
            <a:r>
              <a:rPr lang="en-US" dirty="0" smtClean="0"/>
              <a:t> </a:t>
            </a:r>
            <a:r>
              <a:rPr lang="en-US" sz="1200" b="0" kern="1200" dirty="0" smtClean="0">
                <a:solidFill>
                  <a:schemeClr val="tx1"/>
                </a:solidFill>
                <a:latin typeface="Arial" charset="0"/>
                <a:ea typeface="+mn-ea"/>
                <a:cs typeface="Arial" charset="0"/>
              </a:rPr>
              <a:t>is the total stream of purchases that a customer could contribute to the company over the length of the relationship.</a:t>
            </a:r>
            <a:r>
              <a:rPr lang="en-US" dirty="0" smtClean="0"/>
              <a:t>  </a:t>
            </a:r>
          </a:p>
          <a:p>
            <a:pPr eaLnBrk="1" hangingPunct="1">
              <a:lnSpc>
                <a:spcPct val="80000"/>
              </a:lnSpc>
            </a:pPr>
            <a:endParaRPr lang="en-US" dirty="0" smtClean="0"/>
          </a:p>
          <a:p>
            <a:pPr eaLnBrk="1" hangingPunct="1">
              <a:lnSpc>
                <a:spcPct val="80000"/>
              </a:lnSpc>
            </a:pPr>
            <a:r>
              <a:rPr lang="en-US" b="1" dirty="0" smtClean="0"/>
              <a:t>Key Issues</a:t>
            </a:r>
            <a:r>
              <a:rPr lang="en-US" dirty="0" smtClean="0"/>
              <a:t> </a:t>
            </a:r>
          </a:p>
          <a:p>
            <a:pPr eaLnBrk="1" hangingPunct="1">
              <a:lnSpc>
                <a:spcPct val="80000"/>
              </a:lnSpc>
            </a:pPr>
            <a:r>
              <a:rPr lang="en-US" b="0" dirty="0" smtClean="0">
                <a:sym typeface="Wingdings" pitchFamily="2" charset="2"/>
              </a:rPr>
              <a:t>Recall from chapter 1 that developing relationships with satisfied customers leads them to buy more over time.  Over a customer’s lifetime,</a:t>
            </a:r>
            <a:r>
              <a:rPr lang="en-US" b="0" baseline="0" dirty="0" smtClean="0">
                <a:sym typeface="Wingdings" pitchFamily="2" charset="2"/>
              </a:rPr>
              <a:t> this can add up.  </a:t>
            </a:r>
          </a:p>
          <a:p>
            <a:pPr eaLnBrk="1" hangingPunct="1">
              <a:lnSpc>
                <a:spcPct val="80000"/>
              </a:lnSpc>
            </a:pPr>
            <a:endParaRPr lang="en-US" b="0" baseline="0" dirty="0" smtClean="0">
              <a:sym typeface="Wingdings" pitchFamily="2" charset="2"/>
            </a:endParaRPr>
          </a:p>
          <a:p>
            <a:pPr eaLnBrk="1" hangingPunct="1">
              <a:lnSpc>
                <a:spcPct val="80000"/>
              </a:lnSpc>
            </a:pPr>
            <a:r>
              <a:rPr lang="en-US" b="0" baseline="0" dirty="0" smtClean="0">
                <a:sym typeface="Wingdings" pitchFamily="2" charset="2"/>
              </a:rPr>
              <a:t>Consider a customer of fast food restaurant Taco Bell.  If their parents go to Taco Bell even just once a month during their youth, this person could purchase $600 worth of fast Mexican food before they turn 18.  This assumes about $4 per visit, leading to about $50 for 12 years a year from age 6 – 18.  At age 18, consumption could double or triple – or more, as college students tend to eat more cheap, fast food.  Possibly resulting in purchases of $150 a year during that time – another $600 over four years.  Later as an adult consumption may increase if this person has children and takes them to Taco Bell.  </a:t>
            </a:r>
          </a:p>
          <a:p>
            <a:pPr eaLnBrk="1" hangingPunct="1">
              <a:lnSpc>
                <a:spcPct val="80000"/>
              </a:lnSpc>
            </a:pPr>
            <a:endParaRPr lang="en-US" b="0" baseline="0" dirty="0" smtClean="0">
              <a:sym typeface="Wingdings" pitchFamily="2" charset="2"/>
            </a:endParaRPr>
          </a:p>
          <a:p>
            <a:pPr eaLnBrk="1" hangingPunct="1">
              <a:lnSpc>
                <a:spcPct val="80000"/>
              </a:lnSpc>
            </a:pPr>
            <a:r>
              <a:rPr lang="en-US" b="0" baseline="0" dirty="0" smtClean="0">
                <a:sym typeface="Wingdings" pitchFamily="2" charset="2"/>
              </a:rPr>
              <a:t>The point here is to recognize that while a single transaction at Taco Bell may be small, a single satisfied customer might be worth thousands of dollars.  This is customer lifetime value and reinforces the importance of satisfying customers.    </a:t>
            </a:r>
            <a:endParaRPr lang="en-US" b="0" dirty="0" smtClean="0"/>
          </a:p>
        </p:txBody>
      </p:sp>
      <p:sp>
        <p:nvSpPr>
          <p:cNvPr id="68613"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a:t>
            </a:r>
            <a:r>
              <a:rPr lang="en-US" sz="1500" b="1" dirty="0" smtClean="0"/>
              <a:t>p. 42.</a:t>
            </a: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ADFA08E3-FB73-4E7E-B535-456C2EF85A3B}" type="slidenum">
              <a:rPr lang="en-US" sz="1200" smtClean="0"/>
              <a:pPr eaLnBrk="1" hangingPunct="1"/>
              <a:t>15</a:t>
            </a:fld>
            <a:endParaRPr lang="en-US" sz="1200" smtClean="0"/>
          </a:p>
        </p:txBody>
      </p:sp>
      <p:sp>
        <p:nvSpPr>
          <p:cNvPr id="68611" name="Rectangle 2"/>
          <p:cNvSpPr>
            <a:spLocks noGrp="1" noRot="1" noChangeAspect="1" noChangeArrowheads="1" noTextEdit="1"/>
          </p:cNvSpPr>
          <p:nvPr>
            <p:ph type="sldImg"/>
          </p:nvPr>
        </p:nvSpPr>
        <p:spPr>
          <a:xfrm>
            <a:off x="522288" y="549275"/>
            <a:ext cx="3216275" cy="2413000"/>
          </a:xfrm>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b="1" smtClean="0"/>
              <a:t>Summary Overview</a:t>
            </a:r>
          </a:p>
          <a:p>
            <a:pPr eaLnBrk="1" hangingPunct="1">
              <a:lnSpc>
                <a:spcPct val="80000"/>
              </a:lnSpc>
            </a:pPr>
            <a:r>
              <a:rPr lang="en-US" b="1" smtClean="0">
                <a:sym typeface="Wingdings" pitchFamily="2" charset="2"/>
              </a:rPr>
              <a:t></a:t>
            </a:r>
            <a:r>
              <a:rPr lang="en-US" b="1" u="sng" smtClean="0"/>
              <a:t>Customer equity</a:t>
            </a:r>
            <a:r>
              <a:rPr lang="en-US" smtClean="0"/>
              <a:t> is the expected earnings stream or the profitability of a firm’s current and prospective customers over time.  Marketing strategy planning should guide the firm to increasing customer equity.  </a:t>
            </a:r>
          </a:p>
          <a:p>
            <a:pPr eaLnBrk="1" hangingPunct="1">
              <a:lnSpc>
                <a:spcPct val="80000"/>
              </a:lnSpc>
            </a:pPr>
            <a:endParaRPr lang="en-US" smtClean="0"/>
          </a:p>
          <a:p>
            <a:pPr eaLnBrk="1" hangingPunct="1">
              <a:lnSpc>
                <a:spcPct val="80000"/>
              </a:lnSpc>
            </a:pPr>
            <a:r>
              <a:rPr lang="en-US" b="1" smtClean="0"/>
              <a:t>Key Issues</a:t>
            </a:r>
            <a:r>
              <a:rPr lang="en-US" smtClean="0"/>
              <a:t> </a:t>
            </a:r>
          </a:p>
          <a:p>
            <a:pPr eaLnBrk="1" hangingPunct="1">
              <a:lnSpc>
                <a:spcPct val="80000"/>
              </a:lnSpc>
            </a:pPr>
            <a:r>
              <a:rPr lang="en-US" b="1" smtClean="0">
                <a:sym typeface="Wingdings" pitchFamily="2" charset="2"/>
              </a:rPr>
              <a:t></a:t>
            </a:r>
            <a:r>
              <a:rPr lang="en-US" smtClean="0"/>
              <a:t>Top management expects marketing strategy planners to help </a:t>
            </a:r>
            <a:r>
              <a:rPr lang="en-US" u="sng" smtClean="0"/>
              <a:t>identify opportunities </a:t>
            </a:r>
            <a:r>
              <a:rPr lang="en-US" smtClean="0"/>
              <a:t>that will lead to an increase in the firm’s customer equity. </a:t>
            </a:r>
          </a:p>
          <a:p>
            <a:pPr eaLnBrk="1" hangingPunct="1">
              <a:lnSpc>
                <a:spcPct val="80000"/>
              </a:lnSpc>
            </a:pPr>
            <a:r>
              <a:rPr lang="en-US" b="1" smtClean="0">
                <a:sym typeface="Wingdings" pitchFamily="2" charset="2"/>
              </a:rPr>
              <a:t></a:t>
            </a:r>
            <a:r>
              <a:rPr lang="en-US" smtClean="0"/>
              <a:t>Customer equity directs managers to </a:t>
            </a:r>
            <a:r>
              <a:rPr lang="en-US" u="sng" smtClean="0"/>
              <a:t>focus on long-term profits</a:t>
            </a:r>
            <a:r>
              <a:rPr lang="en-US" smtClean="0"/>
              <a:t>.  </a:t>
            </a:r>
          </a:p>
        </p:txBody>
      </p:sp>
      <p:sp>
        <p:nvSpPr>
          <p:cNvPr id="68613"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a:t>
            </a:r>
            <a:r>
              <a:rPr lang="en-US" sz="1500" b="1" dirty="0" smtClean="0"/>
              <a:t>42-43.</a:t>
            </a: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7806989A-1F6E-4EAD-B5E6-5BD8AAAB24CC}" type="slidenum">
              <a:rPr lang="en-US" sz="1200" smtClean="0"/>
              <a:pPr eaLnBrk="1" hangingPunct="1"/>
              <a:t>16</a:t>
            </a:fld>
            <a:endParaRPr lang="en-US" sz="1200" smtClean="0"/>
          </a:p>
        </p:txBody>
      </p:sp>
      <p:sp>
        <p:nvSpPr>
          <p:cNvPr id="72707" name="Rectangle 2"/>
          <p:cNvSpPr>
            <a:spLocks noGrp="1" noRot="1" noChangeAspect="1" noChangeArrowheads="1" noTextEdit="1"/>
          </p:cNvSpPr>
          <p:nvPr>
            <p:ph type="sldImg"/>
          </p:nvPr>
        </p:nvSpPr>
        <p:spPr>
          <a:xfrm>
            <a:off x="522288" y="549275"/>
            <a:ext cx="3216275" cy="2413000"/>
          </a:xfrm>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b="1" smtClean="0"/>
              <a:t>Summary Overview</a:t>
            </a:r>
          </a:p>
          <a:p>
            <a:pPr eaLnBrk="1" hangingPunct="1">
              <a:lnSpc>
                <a:spcPct val="90000"/>
              </a:lnSpc>
            </a:pPr>
            <a:r>
              <a:rPr lang="en-US" sz="1100" smtClean="0">
                <a:cs typeface="Times New Roman" pitchFamily="18" charset="0"/>
              </a:rPr>
              <a:t>The marketing strategy planning process guides the selection of a target market and the development of a marketing mix. </a:t>
            </a:r>
          </a:p>
          <a:p>
            <a:pPr eaLnBrk="1" hangingPunct="1">
              <a:lnSpc>
                <a:spcPct val="90000"/>
              </a:lnSpc>
            </a:pPr>
            <a:endParaRPr lang="en-US" sz="1100" smtClean="0">
              <a:cs typeface="Times New Roman" pitchFamily="18" charset="0"/>
            </a:endParaRPr>
          </a:p>
          <a:p>
            <a:pPr eaLnBrk="1" hangingPunct="1">
              <a:lnSpc>
                <a:spcPct val="90000"/>
              </a:lnSpc>
            </a:pPr>
            <a:r>
              <a:rPr lang="en-US" sz="1100" b="1" smtClean="0"/>
              <a:t>Key Issues</a:t>
            </a:r>
            <a:endParaRPr lang="en-US" sz="1100" b="1" smtClean="0">
              <a:cs typeface="Times New Roman" pitchFamily="18" charset="0"/>
            </a:endParaRPr>
          </a:p>
          <a:p>
            <a:pPr eaLnBrk="1" hangingPunct="1">
              <a:lnSpc>
                <a:spcPct val="90000"/>
              </a:lnSpc>
              <a:buFontTx/>
              <a:buChar char="•"/>
            </a:pPr>
            <a:r>
              <a:rPr lang="en-US" sz="1100" smtClean="0">
                <a:cs typeface="Times New Roman" pitchFamily="18" charset="0"/>
              </a:rPr>
              <a:t> Marketing strategy planning begins by gathering information about the market and company.</a:t>
            </a:r>
          </a:p>
          <a:p>
            <a:pPr eaLnBrk="1" hangingPunct="1">
              <a:lnSpc>
                <a:spcPct val="90000"/>
              </a:lnSpc>
              <a:buFontTx/>
              <a:buChar char="•"/>
            </a:pPr>
            <a:r>
              <a:rPr lang="en-US" sz="1100" smtClean="0">
                <a:cs typeface="Times New Roman" pitchFamily="18" charset="0"/>
              </a:rPr>
              <a:t> </a:t>
            </a:r>
            <a:r>
              <a:rPr lang="en-US" smtClean="0">
                <a:cs typeface="Times New Roman" pitchFamily="18" charset="0"/>
              </a:rPr>
              <a:t>Marketing strategy planning </a:t>
            </a:r>
            <a:r>
              <a:rPr lang="en-US" smtClean="0"/>
              <a:t>narrows down from broad opportunities to specific strategy.</a:t>
            </a:r>
          </a:p>
          <a:p>
            <a:pPr eaLnBrk="1" hangingPunct="1">
              <a:lnSpc>
                <a:spcPct val="90000"/>
              </a:lnSpc>
              <a:buFontTx/>
              <a:buChar char="•"/>
            </a:pPr>
            <a:r>
              <a:rPr lang="en-US" smtClean="0"/>
              <a:t> Screening criteria makes it clear why you select a strategy.</a:t>
            </a:r>
          </a:p>
          <a:p>
            <a:pPr eaLnBrk="1" hangingPunct="1">
              <a:lnSpc>
                <a:spcPct val="90000"/>
              </a:lnSpc>
              <a:buFontTx/>
              <a:buChar char="•"/>
            </a:pPr>
            <a:r>
              <a:rPr lang="en-US" smtClean="0"/>
              <a:t> Segmentation helps pinpoint the target.</a:t>
            </a:r>
          </a:p>
          <a:p>
            <a:pPr eaLnBrk="1" hangingPunct="1">
              <a:lnSpc>
                <a:spcPct val="90000"/>
              </a:lnSpc>
              <a:buFontTx/>
              <a:buChar char="•"/>
            </a:pPr>
            <a:r>
              <a:rPr lang="en-US" smtClean="0"/>
              <a:t> Narrow down to a superior marketing mix.</a:t>
            </a:r>
          </a:p>
          <a:p>
            <a:pPr eaLnBrk="1" hangingPunct="1">
              <a:lnSpc>
                <a:spcPct val="90000"/>
              </a:lnSpc>
              <a:buFontTx/>
              <a:buChar char="•"/>
            </a:pPr>
            <a:r>
              <a:rPr lang="en-US" smtClean="0"/>
              <a:t> S.W.O.T. analysis highlights advantages and disadvantages.</a:t>
            </a:r>
          </a:p>
          <a:p>
            <a:pPr eaLnBrk="1" hangingPunct="1">
              <a:lnSpc>
                <a:spcPct val="90000"/>
              </a:lnSpc>
            </a:pPr>
            <a:endParaRPr lang="en-US" sz="1100" smtClean="0">
              <a:cs typeface="Times New Roman" pitchFamily="18" charset="0"/>
            </a:endParaRPr>
          </a:p>
        </p:txBody>
      </p:sp>
      <p:sp>
        <p:nvSpPr>
          <p:cNvPr id="72709"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a:t>
            </a:r>
            <a:r>
              <a:rPr lang="en-US" sz="1500" b="1" dirty="0" smtClean="0"/>
              <a:t>47-49.</a:t>
            </a: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BB0D12F5-8476-45FD-BC39-26289B497AE6}" type="slidenum">
              <a:rPr lang="en-US" sz="1200" smtClean="0"/>
              <a:pPr eaLnBrk="1" hangingPunct="1"/>
              <a:t>17</a:t>
            </a:fld>
            <a:endParaRPr lang="en-US" sz="1200" smtClean="0"/>
          </a:p>
        </p:txBody>
      </p:sp>
      <p:sp>
        <p:nvSpPr>
          <p:cNvPr id="74755" name="Rectangle 2"/>
          <p:cNvSpPr>
            <a:spLocks noGrp="1" noRot="1" noChangeAspect="1" noChangeArrowheads="1" noTextEdit="1"/>
          </p:cNvSpPr>
          <p:nvPr>
            <p:ph type="sldImg"/>
          </p:nvPr>
        </p:nvSpPr>
        <p:spPr>
          <a:xfrm>
            <a:off x="522288" y="549275"/>
            <a:ext cx="3216275" cy="2413000"/>
          </a:xfrm>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purpose of this exercise is to help students extend their conceptual knowledge of the strategic marketing planning process, specifically as it relates to the broad types of strategies that a firm might choose to pursue. </a:t>
            </a:r>
          </a:p>
          <a:p>
            <a:pPr eaLnBrk="1" hangingPunct="1"/>
            <a:r>
              <a:rPr lang="en-US" smtClean="0"/>
              <a:t>For each of the four strategic opportunities (market penetration, market development, product development, and diversification), students are shown statements describing marketing actions undertaken in the context of specific brands.  Students are expected to select the statement description that best illustrates the particular type of strategic opportunity that is under consideration. </a:t>
            </a:r>
          </a:p>
          <a:p>
            <a:pPr eaLnBrk="1" hangingPunct="1"/>
            <a:endParaRPr lang="en-US" smtClean="0"/>
          </a:p>
          <a:p>
            <a:pPr eaLnBrk="1" hangingPunct="1"/>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p:txBody>
      </p:sp>
      <p:sp>
        <p:nvSpPr>
          <p:cNvPr id="74757"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a:t>
            </a:r>
            <a:r>
              <a:rPr lang="en-US" sz="1500" b="1" dirty="0" smtClean="0"/>
              <a:t>50-51.</a:t>
            </a: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14797967-B451-427E-AC74-5C767B10550A}" type="slidenum">
              <a:rPr lang="en-US" sz="1200" smtClean="0"/>
              <a:pPr eaLnBrk="1" hangingPunct="1"/>
              <a:t>18</a:t>
            </a:fld>
            <a:endParaRPr lang="en-US" sz="1200" smtClean="0"/>
          </a:p>
        </p:txBody>
      </p:sp>
      <p:sp>
        <p:nvSpPr>
          <p:cNvPr id="80899" name="Rectangle 2"/>
          <p:cNvSpPr>
            <a:spLocks noGrp="1" noRot="1" noChangeAspect="1" noChangeArrowheads="1" noTextEdit="1"/>
          </p:cNvSpPr>
          <p:nvPr>
            <p:ph type="sldImg"/>
          </p:nvPr>
        </p:nvSpPr>
        <p:spPr>
          <a:xfrm>
            <a:off x="522288" y="549275"/>
            <a:ext cx="3216275" cy="2413000"/>
          </a:xfrm>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Summary Overview</a:t>
            </a:r>
          </a:p>
          <a:p>
            <a:pPr eaLnBrk="1" hangingPunct="1"/>
            <a:r>
              <a:rPr lang="en-US" smtClean="0">
                <a:solidFill>
                  <a:srgbClr val="000000"/>
                </a:solidFill>
              </a:rPr>
              <a:t>In the ever-increasing interdependency of the global economy, marketing managers should consider international opportunities.</a:t>
            </a:r>
          </a:p>
          <a:p>
            <a:pPr eaLnBrk="1" hangingPunct="1"/>
            <a:endParaRPr lang="en-US" smtClean="0">
              <a:solidFill>
                <a:srgbClr val="000000"/>
              </a:solidFill>
            </a:endParaRPr>
          </a:p>
          <a:p>
            <a:pPr eaLnBrk="1" hangingPunct="1"/>
            <a:r>
              <a:rPr lang="en-US" b="1" smtClean="0">
                <a:solidFill>
                  <a:srgbClr val="000000"/>
                </a:solidFill>
              </a:rPr>
              <a:t>Key Issues</a:t>
            </a:r>
          </a:p>
          <a:p>
            <a:pPr eaLnBrk="1" hangingPunct="1"/>
            <a:r>
              <a:rPr lang="en-US" b="1" smtClean="0">
                <a:sym typeface="Wingdings" pitchFamily="2" charset="2"/>
              </a:rPr>
              <a:t></a:t>
            </a:r>
            <a:r>
              <a:rPr lang="en-US" b="1" u="sng" smtClean="0">
                <a:solidFill>
                  <a:srgbClr val="000000"/>
                </a:solidFill>
              </a:rPr>
              <a:t>The world is getting smaller</a:t>
            </a:r>
            <a:r>
              <a:rPr lang="en-US" b="1" smtClean="0">
                <a:solidFill>
                  <a:srgbClr val="000000"/>
                </a:solidFill>
              </a:rPr>
              <a:t>:</a:t>
            </a:r>
          </a:p>
          <a:p>
            <a:pPr lvl="1" eaLnBrk="1" hangingPunct="1">
              <a:buFontTx/>
              <a:buChar char="•"/>
            </a:pPr>
            <a:r>
              <a:rPr lang="en-US" smtClean="0">
                <a:solidFill>
                  <a:srgbClr val="000000"/>
                </a:solidFill>
              </a:rPr>
              <a:t>Traditional barriers to international trade are improving in favor of more trade.  </a:t>
            </a:r>
          </a:p>
          <a:p>
            <a:pPr lvl="1" eaLnBrk="1" hangingPunct="1">
              <a:buFontTx/>
              <a:buChar char="•"/>
            </a:pPr>
            <a:r>
              <a:rPr lang="en-US" smtClean="0">
                <a:solidFill>
                  <a:srgbClr val="000000"/>
                </a:solidFill>
              </a:rPr>
              <a:t>Telecommunications infrastructure is rapidly improving and expanding.</a:t>
            </a:r>
          </a:p>
          <a:p>
            <a:pPr eaLnBrk="1" hangingPunct="1"/>
            <a:r>
              <a:rPr lang="en-US" b="1" smtClean="0">
                <a:sym typeface="Wingdings" pitchFamily="2" charset="2"/>
              </a:rPr>
              <a:t></a:t>
            </a:r>
            <a:r>
              <a:rPr lang="en-US" b="1" u="sng" smtClean="0">
                <a:solidFill>
                  <a:srgbClr val="000000"/>
                </a:solidFill>
              </a:rPr>
              <a:t>Competitive advantage</a:t>
            </a:r>
            <a:r>
              <a:rPr lang="en-US" b="1" smtClean="0">
                <a:solidFill>
                  <a:srgbClr val="000000"/>
                </a:solidFill>
              </a:rPr>
              <a:t>:</a:t>
            </a:r>
            <a:r>
              <a:rPr lang="en-US" smtClean="0">
                <a:solidFill>
                  <a:srgbClr val="000000"/>
                </a:solidFill>
              </a:rPr>
              <a:t> Successful expansion into international markets can help drive down per unit manufacturing costs. </a:t>
            </a:r>
          </a:p>
          <a:p>
            <a:pPr eaLnBrk="1" hangingPunct="1"/>
            <a:r>
              <a:rPr lang="en-US" b="1" smtClean="0">
                <a:sym typeface="Wingdings" pitchFamily="2" charset="2"/>
              </a:rPr>
              <a:t></a:t>
            </a:r>
            <a:r>
              <a:rPr lang="en-US" b="1" u="sng" smtClean="0">
                <a:solidFill>
                  <a:srgbClr val="000000"/>
                </a:solidFill>
              </a:rPr>
              <a:t>Getting an early start in a new international market</a:t>
            </a:r>
            <a:r>
              <a:rPr lang="en-US" b="1" smtClean="0">
                <a:solidFill>
                  <a:srgbClr val="000000"/>
                </a:solidFill>
              </a:rPr>
              <a:t> </a:t>
            </a:r>
            <a:r>
              <a:rPr lang="en-US" smtClean="0">
                <a:solidFill>
                  <a:srgbClr val="000000"/>
                </a:solidFill>
              </a:rPr>
              <a:t>may be the key to long-term success for many firms.</a:t>
            </a:r>
          </a:p>
          <a:p>
            <a:pPr eaLnBrk="1" hangingPunct="1"/>
            <a:r>
              <a:rPr lang="en-US" b="1" smtClean="0">
                <a:sym typeface="Wingdings" pitchFamily="2" charset="2"/>
              </a:rPr>
              <a:t></a:t>
            </a:r>
            <a:r>
              <a:rPr lang="en-US" smtClean="0">
                <a:solidFill>
                  <a:srgbClr val="000000"/>
                </a:solidFill>
              </a:rPr>
              <a:t>Marketers may also </a:t>
            </a:r>
            <a:r>
              <a:rPr lang="en-US" b="1" u="sng" smtClean="0">
                <a:solidFill>
                  <a:srgbClr val="000000"/>
                </a:solidFill>
              </a:rPr>
              <a:t>find better trends</a:t>
            </a:r>
            <a:r>
              <a:rPr lang="en-US" smtClean="0">
                <a:solidFill>
                  <a:srgbClr val="000000"/>
                </a:solidFill>
              </a:rPr>
              <a:t> in international markets, because there may be more favorable combinations of variables affecting how well a firm competes.</a:t>
            </a:r>
          </a:p>
          <a:p>
            <a:pPr eaLnBrk="1" hangingPunct="1"/>
            <a:r>
              <a:rPr lang="en-US" b="1" smtClean="0">
                <a:sym typeface="Wingdings" pitchFamily="2" charset="2"/>
              </a:rPr>
              <a:t></a:t>
            </a:r>
            <a:r>
              <a:rPr lang="en-US" b="1" smtClean="0">
                <a:solidFill>
                  <a:srgbClr val="000000"/>
                </a:solidFill>
              </a:rPr>
              <a:t>Risks</a:t>
            </a:r>
            <a:r>
              <a:rPr lang="en-US" smtClean="0">
                <a:solidFill>
                  <a:srgbClr val="000000"/>
                </a:solidFill>
              </a:rPr>
              <a:t> are high in foreign markets.</a:t>
            </a:r>
          </a:p>
          <a:p>
            <a:endParaRPr lang="en-US" smtClean="0">
              <a:solidFill>
                <a:srgbClr val="000000"/>
              </a:solidFill>
            </a:endParaRPr>
          </a:p>
          <a:p>
            <a:pPr eaLnBrk="1" hangingPunct="1"/>
            <a:r>
              <a:rPr lang="en-US" b="1" i="1" smtClean="0">
                <a:solidFill>
                  <a:srgbClr val="000000"/>
                </a:solidFill>
              </a:rPr>
              <a:t>Discussion Question: The percentage of cigarette smokers  in the U.S. population has declined dramatically in the past several years. However, there is still industry growth in international markets. Why?</a:t>
            </a:r>
            <a:endParaRPr lang="en-US" b="1" i="1" smtClean="0"/>
          </a:p>
          <a:p>
            <a:pPr eaLnBrk="1" hangingPunct="1">
              <a:lnSpc>
                <a:spcPct val="90000"/>
              </a:lnSpc>
            </a:pPr>
            <a:endParaRPr lang="en-US" sz="1100" smtClean="0">
              <a:cs typeface="Times New Roman" pitchFamily="18" charset="0"/>
            </a:endParaRPr>
          </a:p>
        </p:txBody>
      </p:sp>
      <p:sp>
        <p:nvSpPr>
          <p:cNvPr id="80901"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a:t>
            </a:r>
            <a:r>
              <a:rPr lang="en-US" sz="1500" b="1" dirty="0" smtClean="0"/>
              <a:t>51-52.</a:t>
            </a: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91CA77E5-4B80-4C29-A3BE-C4FF7D25B56E}" type="slidenum">
              <a:rPr lang="en-US" sz="1200" smtClean="0"/>
              <a:pPr eaLnBrk="1" hangingPunct="1"/>
              <a:t>19</a:t>
            </a:fld>
            <a:endParaRPr lang="en-US" sz="1200" smtClean="0"/>
          </a:p>
        </p:txBody>
      </p:sp>
      <p:sp>
        <p:nvSpPr>
          <p:cNvPr id="84995" name="Rectangle 2"/>
          <p:cNvSpPr>
            <a:spLocks noGrp="1" noRot="1" noChangeAspect="1" noChangeArrowheads="1" noTextEdit="1"/>
          </p:cNvSpPr>
          <p:nvPr>
            <p:ph type="sldImg"/>
          </p:nvPr>
        </p:nvSpPr>
        <p:spPr>
          <a:xfrm>
            <a:off x="522288" y="549275"/>
            <a:ext cx="3216275" cy="2413000"/>
          </a:xfrm>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100" b="1" dirty="0" smtClean="0"/>
              <a:t>Summary Overview</a:t>
            </a:r>
          </a:p>
          <a:p>
            <a:pPr eaLnBrk="1" hangingPunct="1">
              <a:lnSpc>
                <a:spcPct val="80000"/>
              </a:lnSpc>
            </a:pPr>
            <a:r>
              <a:rPr lang="en-US" sz="1100" dirty="0" smtClean="0"/>
              <a:t>These are key terms you should be familiar with based upon the material in this presentation.</a:t>
            </a:r>
            <a:r>
              <a:rPr lang="en-US" sz="1100" u="sng" dirty="0" smtClean="0"/>
              <a:t> </a:t>
            </a:r>
          </a:p>
          <a:p>
            <a:pPr eaLnBrk="1" hangingPunct="1">
              <a:lnSpc>
                <a:spcPct val="80000"/>
              </a:lnSpc>
            </a:pPr>
            <a:endParaRPr lang="en-US" sz="1100" u="sng" dirty="0" smtClean="0"/>
          </a:p>
          <a:p>
            <a:pPr eaLnBrk="1" hangingPunct="1">
              <a:lnSpc>
                <a:spcPct val="80000"/>
              </a:lnSpc>
            </a:pPr>
            <a:r>
              <a:rPr lang="en-US" sz="1100" b="1" dirty="0" smtClean="0"/>
              <a:t>Key Issues</a:t>
            </a:r>
            <a:r>
              <a:rPr lang="en-US" sz="1100" b="1" u="sng" dirty="0" smtClean="0"/>
              <a:t> </a:t>
            </a:r>
          </a:p>
          <a:p>
            <a:pPr eaLnBrk="1" hangingPunct="1">
              <a:lnSpc>
                <a:spcPct val="80000"/>
              </a:lnSpc>
            </a:pPr>
            <a:r>
              <a:rPr lang="en-US" sz="1100" u="sng" dirty="0" smtClean="0"/>
              <a:t>Marketing management process:</a:t>
            </a:r>
            <a:r>
              <a:rPr lang="en-US" sz="1100" dirty="0" smtClean="0"/>
              <a:t>  the process of (1) planning marketing activities, (2) directing the implementation of the plans, and (3) controlling these plans.</a:t>
            </a:r>
            <a:endParaRPr lang="en-US" sz="1100" u="sng" dirty="0" smtClean="0"/>
          </a:p>
          <a:p>
            <a:pPr eaLnBrk="1" hangingPunct="1">
              <a:lnSpc>
                <a:spcPct val="80000"/>
              </a:lnSpc>
            </a:pPr>
            <a:r>
              <a:rPr lang="en-US" sz="1100" u="sng" dirty="0" smtClean="0"/>
              <a:t>Strategic (management) planning:</a:t>
            </a:r>
            <a:r>
              <a:rPr lang="en-US" sz="1100" dirty="0" smtClean="0"/>
              <a:t>  the managerial process of developing and maintaining a match between an organization’s resources and its market opportunities.</a:t>
            </a:r>
            <a:r>
              <a:rPr lang="en-US" sz="1100" u="sng" dirty="0" smtClean="0"/>
              <a:t> </a:t>
            </a:r>
          </a:p>
          <a:p>
            <a:pPr eaLnBrk="1" hangingPunct="1">
              <a:lnSpc>
                <a:spcPct val="80000"/>
              </a:lnSpc>
            </a:pPr>
            <a:r>
              <a:rPr lang="en-US" sz="1100" u="sng" dirty="0" smtClean="0"/>
              <a:t>Marketing strategy:</a:t>
            </a:r>
            <a:r>
              <a:rPr lang="en-US" sz="1100" dirty="0" smtClean="0"/>
              <a:t>  specifies a target market and a related marketing mix.</a:t>
            </a:r>
            <a:endParaRPr lang="en-US" sz="1100" u="sng" dirty="0" smtClean="0"/>
          </a:p>
          <a:p>
            <a:pPr eaLnBrk="1" hangingPunct="1">
              <a:lnSpc>
                <a:spcPct val="80000"/>
              </a:lnSpc>
            </a:pPr>
            <a:r>
              <a:rPr lang="en-US" sz="1100" u="sng" dirty="0" smtClean="0"/>
              <a:t>Target market:</a:t>
            </a:r>
            <a:r>
              <a:rPr lang="en-US" sz="1100" dirty="0" smtClean="0"/>
              <a:t>  a fairly homogeneous (similar) group of customers to whom a company wishes to appeal.</a:t>
            </a:r>
            <a:endParaRPr lang="en-US" sz="1100" u="sng" dirty="0" smtClean="0"/>
          </a:p>
          <a:p>
            <a:pPr eaLnBrk="1" hangingPunct="1">
              <a:lnSpc>
                <a:spcPct val="80000"/>
              </a:lnSpc>
            </a:pPr>
            <a:r>
              <a:rPr lang="en-US" sz="1100" u="sng" dirty="0" smtClean="0"/>
              <a:t>Marketing mix:</a:t>
            </a:r>
            <a:r>
              <a:rPr lang="en-US" sz="1100" dirty="0" smtClean="0"/>
              <a:t>  the controllable variables the company puts together to satisfy this target group.</a:t>
            </a:r>
            <a:endParaRPr lang="en-US" sz="1100" u="sng" dirty="0" smtClean="0"/>
          </a:p>
          <a:p>
            <a:pPr eaLnBrk="1" hangingPunct="1">
              <a:lnSpc>
                <a:spcPct val="80000"/>
              </a:lnSpc>
            </a:pPr>
            <a:r>
              <a:rPr lang="en-US" sz="1100" u="sng" dirty="0" smtClean="0"/>
              <a:t>Target marketing:</a:t>
            </a:r>
            <a:r>
              <a:rPr lang="en-US" sz="1100" dirty="0" smtClean="0"/>
              <a:t> a marketing mix that is tailored to fit some specific target customers.</a:t>
            </a:r>
            <a:endParaRPr lang="en-US" sz="1100" u="sng" dirty="0" smtClean="0"/>
          </a:p>
          <a:p>
            <a:pPr eaLnBrk="1" hangingPunct="1">
              <a:lnSpc>
                <a:spcPct val="80000"/>
              </a:lnSpc>
            </a:pPr>
            <a:r>
              <a:rPr lang="en-US" sz="1100" u="sng" dirty="0" smtClean="0"/>
              <a:t>Mass marketing:</a:t>
            </a:r>
            <a:r>
              <a:rPr lang="en-US" sz="1100" dirty="0" smtClean="0"/>
              <a:t>  the typical production-oriented approach—vaguely aims at “everyone” with the same marketing mix.</a:t>
            </a:r>
            <a:endParaRPr lang="en-US" sz="1100" u="sng" dirty="0" smtClean="0"/>
          </a:p>
          <a:p>
            <a:pPr eaLnBrk="1" hangingPunct="1">
              <a:lnSpc>
                <a:spcPct val="80000"/>
              </a:lnSpc>
            </a:pPr>
            <a:r>
              <a:rPr lang="en-US" sz="1100" u="sng" dirty="0" smtClean="0"/>
              <a:t>Channel of distribution:</a:t>
            </a:r>
            <a:r>
              <a:rPr lang="en-US" sz="1100" dirty="0" smtClean="0"/>
              <a:t>  any series of firms (or individuals) that participate in the flow of products from producer to final user or consumer.</a:t>
            </a:r>
            <a:endParaRPr lang="en-US" sz="1100" u="sng" dirty="0" smtClean="0"/>
          </a:p>
          <a:p>
            <a:pPr eaLnBrk="1" hangingPunct="1">
              <a:lnSpc>
                <a:spcPct val="80000"/>
              </a:lnSpc>
            </a:pPr>
            <a:r>
              <a:rPr lang="en-US" sz="1100" u="sng" dirty="0" smtClean="0"/>
              <a:t>Personal selling:</a:t>
            </a:r>
            <a:r>
              <a:rPr lang="en-US" sz="1100" dirty="0" smtClean="0"/>
              <a:t>  direct spoken communication between sellers and potential customers. </a:t>
            </a:r>
          </a:p>
          <a:p>
            <a:pPr eaLnBrk="1" hangingPunct="1">
              <a:lnSpc>
                <a:spcPct val="80000"/>
              </a:lnSpc>
            </a:pPr>
            <a:r>
              <a:rPr lang="en-US" sz="1100" u="sng" dirty="0" smtClean="0"/>
              <a:t>Customer service:</a:t>
            </a:r>
            <a:r>
              <a:rPr lang="en-US" sz="1100" dirty="0" smtClean="0"/>
              <a:t>  a personal communication between a seller and a customer who wants the seller to resolve a problem with a purchase. </a:t>
            </a:r>
            <a:endParaRPr lang="en-US" sz="1100" u="sng" dirty="0" smtClean="0"/>
          </a:p>
          <a:p>
            <a:pPr eaLnBrk="1" hangingPunct="1">
              <a:lnSpc>
                <a:spcPct val="80000"/>
              </a:lnSpc>
            </a:pPr>
            <a:r>
              <a:rPr lang="en-US" sz="1100" u="sng" dirty="0" smtClean="0"/>
              <a:t>Mass selling:</a:t>
            </a:r>
            <a:r>
              <a:rPr lang="en-US" sz="1100" dirty="0" smtClean="0"/>
              <a:t>  communicating with large numbers of customers at the same time.</a:t>
            </a:r>
            <a:endParaRPr lang="en-US" sz="1100" u="sng" dirty="0" smtClean="0"/>
          </a:p>
          <a:p>
            <a:pPr eaLnBrk="1" hangingPunct="1">
              <a:lnSpc>
                <a:spcPct val="80000"/>
              </a:lnSpc>
            </a:pPr>
            <a:r>
              <a:rPr lang="en-US" sz="1100" u="sng" dirty="0" smtClean="0"/>
              <a:t>Advertising:</a:t>
            </a:r>
            <a:r>
              <a:rPr lang="en-US" sz="1100" dirty="0" smtClean="0"/>
              <a:t>  any paid form of </a:t>
            </a:r>
            <a:r>
              <a:rPr lang="en-US" sz="1100" dirty="0" err="1" smtClean="0"/>
              <a:t>nonpersonal</a:t>
            </a:r>
            <a:r>
              <a:rPr lang="en-US" sz="1100" dirty="0" smtClean="0"/>
              <a:t> presentation of ideas, goods, or services by an identified sponsor.</a:t>
            </a:r>
            <a:endParaRPr lang="en-US" sz="1100" u="sng" dirty="0" smtClean="0"/>
          </a:p>
          <a:p>
            <a:pPr eaLnBrk="1" hangingPunct="1">
              <a:lnSpc>
                <a:spcPct val="80000"/>
              </a:lnSpc>
            </a:pPr>
            <a:r>
              <a:rPr lang="en-US" sz="1100" u="sng" dirty="0" smtClean="0"/>
              <a:t>Publicity:</a:t>
            </a:r>
            <a:r>
              <a:rPr lang="en-US" sz="1100" dirty="0" smtClean="0"/>
              <a:t>  any unpaid form of </a:t>
            </a:r>
            <a:r>
              <a:rPr lang="en-US" sz="1100" dirty="0" err="1" smtClean="0"/>
              <a:t>nonpersonal</a:t>
            </a:r>
            <a:r>
              <a:rPr lang="en-US" sz="1100" dirty="0" smtClean="0"/>
              <a:t> presentation of ideas, goods, or services.</a:t>
            </a:r>
            <a:endParaRPr lang="en-US" sz="1100" u="sng" dirty="0" smtClean="0"/>
          </a:p>
          <a:p>
            <a:pPr eaLnBrk="1" hangingPunct="1">
              <a:lnSpc>
                <a:spcPct val="80000"/>
              </a:lnSpc>
            </a:pPr>
            <a:r>
              <a:rPr lang="en-US" sz="1100" u="sng" dirty="0" smtClean="0"/>
              <a:t>Sales promotion:</a:t>
            </a:r>
            <a:r>
              <a:rPr lang="en-US" sz="1100" dirty="0" smtClean="0"/>
              <a:t>  promotion activities—other than advertising, publicity, and personal selling—that stimulate interest, trial, or purchase by final customers or others in the channel. </a:t>
            </a:r>
            <a:endParaRPr lang="en-US" sz="1100" u="sng" dirty="0" smtClean="0"/>
          </a:p>
          <a:p>
            <a:pPr eaLnBrk="1" hangingPunct="1">
              <a:lnSpc>
                <a:spcPct val="80000"/>
              </a:lnSpc>
            </a:pPr>
            <a:r>
              <a:rPr lang="en-US" sz="1100" u="sng" dirty="0" smtClean="0"/>
              <a:t>Marketing plan:</a:t>
            </a:r>
            <a:r>
              <a:rPr lang="en-US" sz="1100" dirty="0" smtClean="0"/>
              <a:t>  a written statement of a marketing strategy and the time-related details for carrying out the strategy.</a:t>
            </a:r>
            <a:endParaRPr lang="en-US" sz="1100" u="sng" dirty="0" smtClean="0"/>
          </a:p>
          <a:p>
            <a:pPr eaLnBrk="1" hangingPunct="1">
              <a:lnSpc>
                <a:spcPct val="80000"/>
              </a:lnSpc>
            </a:pPr>
            <a:r>
              <a:rPr lang="en-US" sz="1100" u="sng" dirty="0" smtClean="0"/>
              <a:t>Implementation:</a:t>
            </a:r>
            <a:r>
              <a:rPr lang="en-US" sz="1100" dirty="0" smtClean="0"/>
              <a:t>  putting marketing plans into operation.</a:t>
            </a:r>
            <a:endParaRPr lang="en-US" sz="1100" u="sng" dirty="0" smtClean="0"/>
          </a:p>
          <a:p>
            <a:pPr eaLnBrk="1" hangingPunct="1">
              <a:lnSpc>
                <a:spcPct val="80000"/>
              </a:lnSpc>
            </a:pPr>
            <a:r>
              <a:rPr lang="en-US" sz="1100" u="sng" dirty="0" smtClean="0"/>
              <a:t>Operational decisions:</a:t>
            </a:r>
            <a:r>
              <a:rPr lang="en-US" sz="1100" dirty="0" smtClean="0"/>
              <a:t>  short-run decisions to help implement strategies.</a:t>
            </a:r>
            <a:endParaRPr lang="en-US" sz="1100" u="sng" dirty="0" smtClean="0"/>
          </a:p>
          <a:p>
            <a:pPr eaLnBrk="1" hangingPunct="1">
              <a:lnSpc>
                <a:spcPct val="80000"/>
              </a:lnSpc>
            </a:pPr>
            <a:r>
              <a:rPr lang="en-US" sz="1100" u="sng" dirty="0" smtClean="0"/>
              <a:t>Marketing program:</a:t>
            </a:r>
            <a:r>
              <a:rPr lang="en-US" sz="1100" dirty="0" smtClean="0"/>
              <a:t>  blends all of the firm’s marketing plans into one “big” plan.</a:t>
            </a:r>
            <a:endParaRPr lang="en-US" sz="1100" u="sng" dirty="0" smtClean="0"/>
          </a:p>
          <a:p>
            <a:pPr eaLnBrk="1" hangingPunct="1">
              <a:lnSpc>
                <a:spcPct val="80000"/>
              </a:lnSpc>
            </a:pPr>
            <a:r>
              <a:rPr lang="en-US" sz="1100" u="sng" dirty="0" smtClean="0"/>
              <a:t>Customer equity</a:t>
            </a:r>
            <a:r>
              <a:rPr lang="en-US" sz="1100" dirty="0" smtClean="0"/>
              <a:t>:  the expected earnings stream (profitability) of a firm’s current and prospective customers over some period of time.</a:t>
            </a:r>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p:txBody>
      </p:sp>
      <p:sp>
        <p:nvSpPr>
          <p:cNvPr id="84997" name="Text Box 3"/>
          <p:cNvSpPr txBox="1">
            <a:spLocks noChangeArrowheads="1"/>
          </p:cNvSpPr>
          <p:nvPr/>
        </p:nvSpPr>
        <p:spPr bwMode="auto">
          <a:xfrm>
            <a:off x="4389438" y="401638"/>
            <a:ext cx="24368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refers to boldfaced terms appearing in Chapter 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7785C6FF-07C8-40F1-BF30-6A8BCAAD63C7}" type="slidenum">
              <a:rPr lang="en-US" sz="1200" smtClean="0"/>
              <a:pPr eaLnBrk="1" hangingPunct="1"/>
              <a:t>2</a:t>
            </a:fld>
            <a:endParaRPr lang="en-US" sz="1200" dirty="0" smtClean="0"/>
          </a:p>
        </p:txBody>
      </p:sp>
      <p:sp>
        <p:nvSpPr>
          <p:cNvPr id="51203" name="Rectangle 2"/>
          <p:cNvSpPr>
            <a:spLocks noGrp="1" noRot="1" noChangeAspect="1" noChangeArrowheads="1" noTextEdit="1"/>
          </p:cNvSpPr>
          <p:nvPr>
            <p:ph type="sldImg"/>
          </p:nvPr>
        </p:nvSpPr>
        <p:spPr>
          <a:xfrm>
            <a:off x="522288" y="549275"/>
            <a:ext cx="3216275" cy="2413000"/>
          </a:xfrm>
          <a:ln/>
        </p:spPr>
      </p:sp>
      <p:sp>
        <p:nvSpPr>
          <p:cNvPr id="51204" name="Rectangle 3"/>
          <p:cNvSpPr>
            <a:spLocks noGrp="1" noChangeArrowheads="1"/>
          </p:cNvSpPr>
          <p:nvPr>
            <p:ph type="body" idx="1"/>
          </p:nvPr>
        </p:nvSpPr>
        <p:spPr>
          <a:xfrm>
            <a:off x="195263" y="3124200"/>
            <a:ext cx="6510337" cy="565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b="1" smtClean="0"/>
              <a:t>At the end of this presentation, you should be able to:</a:t>
            </a:r>
          </a:p>
          <a:p>
            <a:pPr marL="228600" indent="-228600" eaLnBrk="1" hangingPunct="1"/>
            <a:endParaRPr lang="en-US" smtClean="0"/>
          </a:p>
          <a:p>
            <a:pPr marL="228600" indent="-228600" eaLnBrk="1" hangingPunct="1">
              <a:buFontTx/>
              <a:buAutoNum type="arabicPeriod"/>
            </a:pPr>
            <a:r>
              <a:rPr lang="en-US" smtClean="0"/>
              <a:t>Understand what a marketing manager does.</a:t>
            </a:r>
          </a:p>
          <a:p>
            <a:pPr marL="228600" indent="-228600" eaLnBrk="1" hangingPunct="1">
              <a:buFontTx/>
              <a:buAutoNum type="arabicPeriod"/>
            </a:pPr>
            <a:r>
              <a:rPr lang="en-US" smtClean="0"/>
              <a:t>Know what marketing strategy planning is—and why it is the focus of the book.</a:t>
            </a:r>
          </a:p>
          <a:p>
            <a:pPr marL="228600" indent="-228600" eaLnBrk="1" hangingPunct="1">
              <a:buFontTx/>
              <a:buAutoNum type="arabicPeriod"/>
            </a:pPr>
            <a:r>
              <a:rPr lang="en-US" smtClean="0"/>
              <a:t>Understand target marketing.</a:t>
            </a:r>
          </a:p>
          <a:p>
            <a:pPr marL="228600" indent="-228600" eaLnBrk="1" hangingPunct="1">
              <a:buFontTx/>
              <a:buAutoNum type="arabicPeriod"/>
            </a:pPr>
            <a:r>
              <a:rPr lang="en-US" smtClean="0"/>
              <a:t>Be familiar with the four Ps in a marketing mix.</a:t>
            </a:r>
          </a:p>
          <a:p>
            <a:pPr marL="228600" indent="-228600" eaLnBrk="1" hangingPunct="1">
              <a:buFontTx/>
              <a:buAutoNum type="arabicPeriod"/>
            </a:pPr>
            <a:r>
              <a:rPr lang="en-US" smtClean="0"/>
              <a:t>Know the difference between a marketing strategy, a marketing plan, and a marketing program.</a:t>
            </a:r>
          </a:p>
        </p:txBody>
      </p:sp>
      <p:sp>
        <p:nvSpPr>
          <p:cNvPr id="51205"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refers to material on pp. 32.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17397B12-33C1-4DA0-BD05-5B301BAE7152}" type="slidenum">
              <a:rPr lang="en-US" sz="1200" smtClean="0"/>
              <a:pPr eaLnBrk="1" hangingPunct="1"/>
              <a:t>20</a:t>
            </a:fld>
            <a:endParaRPr lang="en-US" sz="1200" smtClean="0"/>
          </a:p>
        </p:txBody>
      </p:sp>
      <p:sp>
        <p:nvSpPr>
          <p:cNvPr id="86019" name="Rectangle 2"/>
          <p:cNvSpPr>
            <a:spLocks noGrp="1" noRot="1" noChangeAspect="1" noChangeArrowheads="1" noTextEdit="1"/>
          </p:cNvSpPr>
          <p:nvPr>
            <p:ph type="sldImg"/>
          </p:nvPr>
        </p:nvSpPr>
        <p:spPr>
          <a:xfrm>
            <a:off x="522288" y="549275"/>
            <a:ext cx="3216275" cy="2413000"/>
          </a:xfrm>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100" b="1" dirty="0" smtClean="0"/>
              <a:t>Summary Overview</a:t>
            </a:r>
          </a:p>
          <a:p>
            <a:pPr eaLnBrk="1" hangingPunct="1">
              <a:lnSpc>
                <a:spcPct val="90000"/>
              </a:lnSpc>
            </a:pPr>
            <a:r>
              <a:rPr lang="en-US" sz="1100" dirty="0" smtClean="0"/>
              <a:t>These are additional key terms you should be familiar with based upon the material in this presentation.</a:t>
            </a:r>
          </a:p>
          <a:p>
            <a:pPr eaLnBrk="1" hangingPunct="1">
              <a:lnSpc>
                <a:spcPct val="90000"/>
              </a:lnSpc>
            </a:pPr>
            <a:r>
              <a:rPr lang="en-US" sz="1100" u="sng" dirty="0" smtClean="0"/>
              <a:t> </a:t>
            </a:r>
          </a:p>
          <a:p>
            <a:pPr eaLnBrk="1" hangingPunct="1">
              <a:lnSpc>
                <a:spcPct val="90000"/>
              </a:lnSpc>
            </a:pPr>
            <a:r>
              <a:rPr lang="en-US" sz="1100" b="1" dirty="0" smtClean="0"/>
              <a:t>Key Issues</a:t>
            </a:r>
            <a:r>
              <a:rPr lang="en-US" sz="1100" u="sng" dirty="0" smtClean="0"/>
              <a:t> </a:t>
            </a:r>
          </a:p>
          <a:p>
            <a:pPr eaLnBrk="1" hangingPunct="1">
              <a:lnSpc>
                <a:spcPct val="90000"/>
              </a:lnSpc>
            </a:pPr>
            <a:r>
              <a:rPr lang="en-US" sz="1100" u="sng" dirty="0" smtClean="0"/>
              <a:t>Breakthrough opportunities:</a:t>
            </a:r>
            <a:r>
              <a:rPr lang="en-US" sz="1100" dirty="0" smtClean="0"/>
              <a:t>  opportunities that help innovators develop hard-to-copy marketing strategies that will be very profitable for a long time.</a:t>
            </a:r>
            <a:endParaRPr lang="en-US" sz="1100" u="sng" dirty="0" smtClean="0"/>
          </a:p>
          <a:p>
            <a:pPr eaLnBrk="1" hangingPunct="1">
              <a:lnSpc>
                <a:spcPct val="90000"/>
              </a:lnSpc>
            </a:pPr>
            <a:r>
              <a:rPr lang="en-US" sz="1100" u="sng" dirty="0" smtClean="0"/>
              <a:t>Competitive advantage:</a:t>
            </a:r>
            <a:r>
              <a:rPr lang="en-US" sz="1100" dirty="0" smtClean="0"/>
              <a:t>  when a firm has a marketing mix that the target market sees as better than a competitor’s mix. </a:t>
            </a:r>
            <a:endParaRPr lang="en-US" sz="1100" u="sng" dirty="0" smtClean="0"/>
          </a:p>
          <a:p>
            <a:pPr marL="0" marR="0" indent="0" algn="l" defTabSz="914400" rtl="0" eaLnBrk="1" fontAlgn="base" latinLnBrk="0" hangingPunct="1">
              <a:lnSpc>
                <a:spcPct val="90000"/>
              </a:lnSpc>
              <a:spcBef>
                <a:spcPct val="30000"/>
              </a:spcBef>
              <a:spcAft>
                <a:spcPct val="0"/>
              </a:spcAft>
              <a:buClrTx/>
              <a:buSzTx/>
              <a:buFontTx/>
              <a:buNone/>
              <a:tabLst/>
              <a:defRPr/>
            </a:pPr>
            <a:r>
              <a:rPr lang="en-US" sz="1100" u="sng" dirty="0" smtClean="0"/>
              <a:t>S.W.O.T. analysis:</a:t>
            </a:r>
            <a:r>
              <a:rPr lang="en-US" sz="1100" dirty="0" smtClean="0"/>
              <a:t>  an aid which includes and lists the firm’s strengths and weaknesses and its opportunities and threats. </a:t>
            </a:r>
            <a:endParaRPr lang="en-US" sz="1100" u="sng" dirty="0" smtClean="0"/>
          </a:p>
          <a:p>
            <a:pPr eaLnBrk="1" hangingPunct="1">
              <a:lnSpc>
                <a:spcPct val="90000"/>
              </a:lnSpc>
            </a:pPr>
            <a:r>
              <a:rPr lang="en-US" sz="1100" u="sng" dirty="0" smtClean="0"/>
              <a:t>Differentiation:</a:t>
            </a:r>
            <a:r>
              <a:rPr lang="en-US" sz="1100" dirty="0" smtClean="0"/>
              <a:t>  the marketing mix is distinct from and better than what is available from a competitor. </a:t>
            </a:r>
            <a:endParaRPr lang="en-US" sz="1100" u="sng" dirty="0" smtClean="0"/>
          </a:p>
          <a:p>
            <a:pPr eaLnBrk="1" hangingPunct="1">
              <a:lnSpc>
                <a:spcPct val="90000"/>
              </a:lnSpc>
            </a:pPr>
            <a:r>
              <a:rPr lang="en-US" sz="1100" u="sng" dirty="0" smtClean="0"/>
              <a:t>Market penetration:</a:t>
            </a:r>
            <a:r>
              <a:rPr lang="en-US" sz="1100" dirty="0" smtClean="0"/>
              <a:t>  trying to increase sales of a firm’s present products in its present markets—probably through a more aggressive marketing mix.</a:t>
            </a:r>
            <a:endParaRPr lang="en-US" sz="1100" u="sng" dirty="0" smtClean="0"/>
          </a:p>
          <a:p>
            <a:pPr eaLnBrk="1" hangingPunct="1">
              <a:lnSpc>
                <a:spcPct val="90000"/>
              </a:lnSpc>
            </a:pPr>
            <a:r>
              <a:rPr lang="en-US" sz="1100" u="sng" dirty="0" smtClean="0"/>
              <a:t>Market development:</a:t>
            </a:r>
            <a:r>
              <a:rPr lang="en-US" sz="1100" dirty="0" smtClean="0"/>
              <a:t>  trying to increase sales by selling present products in new markets. </a:t>
            </a:r>
            <a:endParaRPr lang="en-US" sz="1100" u="sng" dirty="0" smtClean="0"/>
          </a:p>
          <a:p>
            <a:pPr eaLnBrk="1" hangingPunct="1">
              <a:lnSpc>
                <a:spcPct val="90000"/>
              </a:lnSpc>
            </a:pPr>
            <a:r>
              <a:rPr lang="en-US" sz="1100" u="sng" dirty="0" smtClean="0"/>
              <a:t>Product development:</a:t>
            </a:r>
            <a:r>
              <a:rPr lang="en-US" sz="1100" dirty="0" smtClean="0"/>
              <a:t>  offering new or improved products for present markets.</a:t>
            </a:r>
            <a:endParaRPr lang="en-US" sz="1100" u="sng" dirty="0" smtClean="0"/>
          </a:p>
          <a:p>
            <a:pPr eaLnBrk="1" hangingPunct="1">
              <a:lnSpc>
                <a:spcPct val="90000"/>
              </a:lnSpc>
            </a:pPr>
            <a:r>
              <a:rPr lang="en-US" sz="1100" u="sng" dirty="0" smtClean="0"/>
              <a:t>Diversification:</a:t>
            </a:r>
            <a:r>
              <a:rPr lang="en-US" sz="1100" dirty="0" smtClean="0"/>
              <a:t>  moving into totally different lines of business—perhaps unfamiliar products, markets, or even levels in the production-marketing system.</a:t>
            </a:r>
            <a:endParaRPr lang="en-US" sz="1100" u="sng" dirty="0" smtClean="0"/>
          </a:p>
          <a:p>
            <a:pPr eaLnBrk="1" hangingPunct="1">
              <a:lnSpc>
                <a:spcPct val="80000"/>
              </a:lnSpc>
            </a:pPr>
            <a:endParaRPr lang="en-US" sz="1100" dirty="0" smtClean="0"/>
          </a:p>
          <a:p>
            <a:pPr eaLnBrk="1" hangingPunct="1">
              <a:lnSpc>
                <a:spcPct val="80000"/>
              </a:lnSpc>
            </a:pPr>
            <a:endParaRPr lang="en-US" sz="1100" dirty="0" smtClean="0">
              <a:latin typeface="Times New Roman" pitchFamily="18" charset="0"/>
              <a:cs typeface="Times New Roman" pitchFamily="18" charset="0"/>
            </a:endParaRPr>
          </a:p>
        </p:txBody>
      </p:sp>
      <p:sp>
        <p:nvSpPr>
          <p:cNvPr id="86021" name="Text Box 3"/>
          <p:cNvSpPr txBox="1">
            <a:spLocks noChangeArrowheads="1"/>
          </p:cNvSpPr>
          <p:nvPr/>
        </p:nvSpPr>
        <p:spPr bwMode="auto">
          <a:xfrm>
            <a:off x="4389438" y="401638"/>
            <a:ext cx="24368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refers to boldfaced terms appearing in Chapter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E49CC670-C2E3-491C-A05A-81AD6BCE4ABB}" type="slidenum">
              <a:rPr lang="en-US" sz="1200" smtClean="0"/>
              <a:pPr eaLnBrk="1" hangingPunct="1"/>
              <a:t>3</a:t>
            </a:fld>
            <a:endParaRPr lang="en-US" sz="1200" smtClean="0"/>
          </a:p>
        </p:txBody>
      </p:sp>
      <p:sp>
        <p:nvSpPr>
          <p:cNvPr id="83971" name="Rectangle 2"/>
          <p:cNvSpPr>
            <a:spLocks noGrp="1" noRot="1" noChangeAspect="1" noChangeArrowheads="1" noTextEdit="1"/>
          </p:cNvSpPr>
          <p:nvPr>
            <p:ph type="sldImg"/>
          </p:nvPr>
        </p:nvSpPr>
        <p:spPr>
          <a:xfrm>
            <a:off x="522288" y="549275"/>
            <a:ext cx="3216275" cy="2413000"/>
          </a:xfrm>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b="1" dirty="0" smtClean="0"/>
              <a:t>You should now be able to:</a:t>
            </a:r>
          </a:p>
          <a:p>
            <a:pPr marL="228600" indent="-228600" eaLnBrk="1" hangingPunct="1"/>
            <a:endParaRPr lang="en-US" b="1" dirty="0" smtClean="0"/>
          </a:p>
          <a:p>
            <a:pPr marL="228600" marR="0" indent="-228600" algn="l" defTabSz="914400" rtl="0" eaLnBrk="1" fontAlgn="base" latinLnBrk="0" hangingPunct="1">
              <a:lnSpc>
                <a:spcPct val="100000"/>
              </a:lnSpc>
              <a:spcBef>
                <a:spcPct val="30000"/>
              </a:spcBef>
              <a:spcAft>
                <a:spcPct val="0"/>
              </a:spcAft>
              <a:buClrTx/>
              <a:buSzTx/>
              <a:buFont typeface="+mj-lt"/>
              <a:buAutoNum type="arabicPeriod" startAt="6"/>
              <a:tabLst/>
              <a:defRPr/>
            </a:pPr>
            <a:r>
              <a:rPr lang="en-US" smtClean="0"/>
              <a:t>Understand what customer lifetime value and customer equity are and why marketing strategy planners seek to increase them. </a:t>
            </a:r>
          </a:p>
          <a:p>
            <a:pPr marL="228600" indent="-228600" eaLnBrk="1" hangingPunct="1">
              <a:buFont typeface="+mj-lt"/>
              <a:buAutoNum type="arabicPeriod" startAt="6"/>
            </a:pPr>
            <a:r>
              <a:rPr lang="en-US" dirty="0" smtClean="0"/>
              <a:t>Be familiar with the text’s framework for marketing strategy planning.</a:t>
            </a:r>
          </a:p>
          <a:p>
            <a:pPr marL="228600" indent="-228600" eaLnBrk="1" hangingPunct="1">
              <a:buFont typeface="+mj-lt"/>
              <a:buAutoNum type="arabicPeriod" startAt="6"/>
            </a:pPr>
            <a:r>
              <a:rPr lang="en-US" dirty="0" smtClean="0"/>
              <a:t>Know four broad types of marketing opportunities that help in identifying new strategies.</a:t>
            </a:r>
          </a:p>
          <a:p>
            <a:pPr marL="228600" indent="-228600" eaLnBrk="1" hangingPunct="1">
              <a:buFont typeface="+mj-lt"/>
              <a:buAutoNum type="arabicPeriod" startAt="6"/>
            </a:pPr>
            <a:r>
              <a:rPr lang="en-US" dirty="0" smtClean="0"/>
              <a:t>Understand why strategies for opportunities in international markets should be considered.</a:t>
            </a:r>
          </a:p>
          <a:p>
            <a:pPr marL="228600" indent="-228600" eaLnBrk="1" hangingPunct="1">
              <a:buFont typeface="+mj-lt"/>
              <a:buAutoNum type="arabicPeriod" startAt="6"/>
            </a:pPr>
            <a:r>
              <a:rPr lang="en-US" dirty="0" smtClean="0"/>
              <a:t> Understand the important new terms.</a:t>
            </a:r>
          </a:p>
          <a:p>
            <a:pPr marL="228600" indent="-228600" eaLnBrk="1" hangingPunct="1"/>
            <a:endParaRPr lang="en-US" dirty="0" smtClean="0"/>
          </a:p>
          <a:p>
            <a:pPr marL="228600" indent="-228600" eaLnBrk="1" hangingPunct="1"/>
            <a:endParaRPr lang="en-US" dirty="0" smtClean="0"/>
          </a:p>
        </p:txBody>
      </p:sp>
      <p:sp>
        <p:nvSpPr>
          <p:cNvPr id="83973"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refers to material on pp. 32.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9F8969C9-7388-4688-B5F7-36C0EC607E66}" type="slidenum">
              <a:rPr lang="en-US" sz="1200" smtClean="0"/>
              <a:pPr eaLnBrk="1" hangingPunct="1"/>
              <a:t>4</a:t>
            </a:fld>
            <a:endParaRPr lang="en-US" sz="1200" smtClean="0"/>
          </a:p>
        </p:txBody>
      </p:sp>
      <p:sp>
        <p:nvSpPr>
          <p:cNvPr id="53251" name="Rectangle 2"/>
          <p:cNvSpPr>
            <a:spLocks noGrp="1" noRot="1" noChangeAspect="1" noChangeArrowheads="1" noTextEdit="1"/>
          </p:cNvSpPr>
          <p:nvPr>
            <p:ph type="sldImg"/>
          </p:nvPr>
        </p:nvSpPr>
        <p:spPr>
          <a:xfrm>
            <a:off x="522288" y="549275"/>
            <a:ext cx="3216275" cy="2413000"/>
          </a:xfrm>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Summary Overview</a:t>
            </a:r>
          </a:p>
          <a:p>
            <a:pPr eaLnBrk="1" hangingPunct="1">
              <a:spcBef>
                <a:spcPct val="0"/>
              </a:spcBef>
            </a:pPr>
            <a:r>
              <a:rPr lang="en-US" smtClean="0">
                <a:solidFill>
                  <a:srgbClr val="000000"/>
                </a:solidFill>
              </a:rPr>
              <a:t>The </a:t>
            </a:r>
            <a:r>
              <a:rPr lang="en-US" u="sng" smtClean="0">
                <a:solidFill>
                  <a:srgbClr val="000000"/>
                </a:solidFill>
              </a:rPr>
              <a:t>marketing management process</a:t>
            </a:r>
            <a:r>
              <a:rPr lang="en-US" smtClean="0">
                <a:solidFill>
                  <a:srgbClr val="000000"/>
                </a:solidFill>
              </a:rPr>
              <a:t> refers to the planning, implementation, and control of marketing activities. These activities are continuous, and decisions made in the past in one area can have implications on the other areas as well.</a:t>
            </a:r>
          </a:p>
          <a:p>
            <a:pPr eaLnBrk="1" hangingPunct="1">
              <a:spcBef>
                <a:spcPct val="0"/>
              </a:spcBef>
            </a:pPr>
            <a:endParaRPr lang="en-US" smtClean="0">
              <a:solidFill>
                <a:srgbClr val="000000"/>
              </a:solidFill>
            </a:endParaRPr>
          </a:p>
          <a:p>
            <a:pPr eaLnBrk="1" hangingPunct="1">
              <a:spcBef>
                <a:spcPct val="0"/>
              </a:spcBef>
            </a:pPr>
            <a:r>
              <a:rPr lang="en-US" b="1" smtClean="0">
                <a:solidFill>
                  <a:srgbClr val="000000"/>
                </a:solidFill>
              </a:rPr>
              <a:t>Key Issues</a:t>
            </a:r>
          </a:p>
          <a:p>
            <a:pPr eaLnBrk="1" hangingPunct="1">
              <a:spcBef>
                <a:spcPct val="0"/>
              </a:spcBef>
              <a:buFontTx/>
              <a:buChar char="•"/>
            </a:pPr>
            <a:r>
              <a:rPr lang="en-US" b="1" smtClean="0">
                <a:solidFill>
                  <a:srgbClr val="000000"/>
                </a:solidFill>
              </a:rPr>
              <a:t> </a:t>
            </a:r>
            <a:r>
              <a:rPr lang="en-US" b="1" u="sng" smtClean="0">
                <a:solidFill>
                  <a:srgbClr val="000000"/>
                </a:solidFill>
              </a:rPr>
              <a:t>Planning</a:t>
            </a:r>
            <a:r>
              <a:rPr lang="en-US" b="1" smtClean="0">
                <a:solidFill>
                  <a:srgbClr val="000000"/>
                </a:solidFill>
              </a:rPr>
              <a:t>—</a:t>
            </a:r>
            <a:r>
              <a:rPr lang="en-US" smtClean="0">
                <a:solidFill>
                  <a:srgbClr val="000000"/>
                </a:solidFill>
              </a:rPr>
              <a:t>required because marketing managers must seek new opportunities. </a:t>
            </a:r>
          </a:p>
          <a:p>
            <a:pPr eaLnBrk="1" hangingPunct="1">
              <a:spcBef>
                <a:spcPct val="0"/>
              </a:spcBef>
            </a:pPr>
            <a:r>
              <a:rPr lang="en-US" b="1" smtClean="0">
                <a:sym typeface="Wingdings" pitchFamily="2" charset="2"/>
              </a:rPr>
              <a:t></a:t>
            </a:r>
            <a:r>
              <a:rPr lang="en-US" b="1" u="sng" smtClean="0">
                <a:solidFill>
                  <a:srgbClr val="000000"/>
                </a:solidFill>
              </a:rPr>
              <a:t>Implementation</a:t>
            </a:r>
            <a:r>
              <a:rPr lang="en-US" b="1" smtClean="0">
                <a:solidFill>
                  <a:srgbClr val="000000"/>
                </a:solidFill>
              </a:rPr>
              <a:t>—</a:t>
            </a:r>
            <a:r>
              <a:rPr lang="en-US" smtClean="0">
                <a:solidFill>
                  <a:srgbClr val="000000"/>
                </a:solidFill>
              </a:rPr>
              <a:t>the process of putting marketing plans into action.</a:t>
            </a:r>
          </a:p>
          <a:p>
            <a:pPr eaLnBrk="1" hangingPunct="1">
              <a:spcBef>
                <a:spcPct val="0"/>
              </a:spcBef>
            </a:pPr>
            <a:endParaRPr lang="en-US" i="1" smtClean="0">
              <a:solidFill>
                <a:srgbClr val="000000"/>
              </a:solidFill>
            </a:endParaRPr>
          </a:p>
          <a:p>
            <a:pPr eaLnBrk="1" hangingPunct="1">
              <a:spcBef>
                <a:spcPct val="0"/>
              </a:spcBef>
            </a:pPr>
            <a:r>
              <a:rPr lang="en-US" b="1" i="1" smtClean="0">
                <a:solidFill>
                  <a:srgbClr val="000000"/>
                </a:solidFill>
              </a:rPr>
              <a:t>Discussion Question: Which is more important—good planning or good implementation? Explain.</a:t>
            </a:r>
          </a:p>
          <a:p>
            <a:pPr eaLnBrk="1" hangingPunct="1">
              <a:spcBef>
                <a:spcPct val="0"/>
              </a:spcBef>
            </a:pPr>
            <a:endParaRPr lang="en-US" b="1" smtClean="0">
              <a:solidFill>
                <a:srgbClr val="000000"/>
              </a:solidFill>
            </a:endParaRPr>
          </a:p>
          <a:p>
            <a:pPr eaLnBrk="1" hangingPunct="1">
              <a:spcBef>
                <a:spcPct val="0"/>
              </a:spcBef>
            </a:pPr>
            <a:r>
              <a:rPr lang="en-US" b="1" smtClean="0">
                <a:sym typeface="Wingdings" pitchFamily="2" charset="2"/>
              </a:rPr>
              <a:t></a:t>
            </a:r>
            <a:r>
              <a:rPr lang="en-US" b="1" u="sng" smtClean="0">
                <a:solidFill>
                  <a:srgbClr val="000000"/>
                </a:solidFill>
              </a:rPr>
              <a:t>Control</a:t>
            </a:r>
            <a:r>
              <a:rPr lang="en-US" b="1" smtClean="0">
                <a:solidFill>
                  <a:srgbClr val="000000"/>
                </a:solidFill>
              </a:rPr>
              <a:t>—assessing and evaluating marketing performance</a:t>
            </a:r>
            <a:r>
              <a:rPr lang="en-US" smtClean="0">
                <a:solidFill>
                  <a:srgbClr val="000000"/>
                </a:solidFill>
              </a:rPr>
              <a:t>. </a:t>
            </a:r>
          </a:p>
          <a:p>
            <a:pPr lvl="1" eaLnBrk="1" hangingPunct="1">
              <a:spcBef>
                <a:spcPct val="0"/>
              </a:spcBef>
              <a:buFontTx/>
              <a:buChar char="•"/>
            </a:pPr>
            <a:r>
              <a:rPr lang="en-US" smtClean="0">
                <a:solidFill>
                  <a:srgbClr val="000000"/>
                </a:solidFill>
              </a:rPr>
              <a:t>When performance falls short of expectations, the marketing manager must take corrective action.</a:t>
            </a:r>
          </a:p>
          <a:p>
            <a:pPr eaLnBrk="1" hangingPunct="1">
              <a:spcBef>
                <a:spcPct val="0"/>
              </a:spcBef>
            </a:pPr>
            <a:r>
              <a:rPr lang="en-US" b="1" smtClean="0">
                <a:sym typeface="Wingdings" pitchFamily="2" charset="2"/>
              </a:rPr>
              <a:t></a:t>
            </a:r>
            <a:r>
              <a:rPr lang="en-US" b="1" u="sng" smtClean="0">
                <a:solidFill>
                  <a:srgbClr val="000000"/>
                </a:solidFill>
              </a:rPr>
              <a:t>Strategic (management) planning</a:t>
            </a:r>
            <a:r>
              <a:rPr lang="en-US" b="1" smtClean="0">
                <a:solidFill>
                  <a:srgbClr val="000000"/>
                </a:solidFill>
              </a:rPr>
              <a:t>—developing and maintaining a match between an organization’s resources and its market opportunities.</a:t>
            </a:r>
          </a:p>
          <a:p>
            <a:pPr lvl="1" eaLnBrk="1" hangingPunct="1">
              <a:spcBef>
                <a:spcPct val="0"/>
              </a:spcBef>
              <a:buFontTx/>
              <a:buChar char="•"/>
            </a:pPr>
            <a:r>
              <a:rPr lang="en-US" b="1" smtClean="0">
                <a:solidFill>
                  <a:srgbClr val="000000"/>
                </a:solidFill>
              </a:rPr>
              <a:t> </a:t>
            </a:r>
            <a:r>
              <a:rPr lang="en-US" smtClean="0">
                <a:solidFill>
                  <a:srgbClr val="000000"/>
                </a:solidFill>
              </a:rPr>
              <a:t>It is a top management job. </a:t>
            </a:r>
            <a:endParaRPr lang="en-US" smtClean="0"/>
          </a:p>
          <a:p>
            <a:pPr lvl="1" eaLnBrk="1" hangingPunct="1">
              <a:spcBef>
                <a:spcPct val="0"/>
              </a:spcBef>
              <a:buFontTx/>
              <a:buChar char="•"/>
            </a:pPr>
            <a:r>
              <a:rPr lang="en-US" smtClean="0"/>
              <a:t> It includes planning for marketing, production, finance, human resources, and other areas.</a:t>
            </a:r>
          </a:p>
          <a:p>
            <a:pPr lvl="1" eaLnBrk="1" hangingPunct="1">
              <a:spcBef>
                <a:spcPct val="0"/>
              </a:spcBef>
              <a:buFontTx/>
              <a:buChar char="•"/>
            </a:pPr>
            <a:r>
              <a:rPr lang="en-US" smtClean="0"/>
              <a:t> Though, marketing strategies are not whole-company plans, company plans should be market-oriented.</a:t>
            </a:r>
          </a:p>
          <a:p>
            <a:pPr lvl="1" eaLnBrk="1" hangingPunct="1">
              <a:spcBef>
                <a:spcPct val="0"/>
              </a:spcBef>
              <a:buFontTx/>
              <a:buChar char="•"/>
            </a:pPr>
            <a:r>
              <a:rPr lang="en-US" smtClean="0"/>
              <a:t> The marketing plan sets the tone and direction for the whole company.</a:t>
            </a:r>
          </a:p>
        </p:txBody>
      </p:sp>
      <p:sp>
        <p:nvSpPr>
          <p:cNvPr id="53253" name="Text Box 25"/>
          <p:cNvSpPr txBox="1">
            <a:spLocks noChangeArrowheads="1"/>
          </p:cNvSpPr>
          <p:nvPr/>
        </p:nvSpPr>
        <p:spPr bwMode="auto">
          <a:xfrm>
            <a:off x="4389438" y="400050"/>
            <a:ext cx="24384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relates to material on pp. 32-33.</a:t>
            </a:r>
          </a:p>
          <a:p>
            <a:pPr algn="l" eaLnBrk="1" hangingPunct="1">
              <a:spcBef>
                <a:spcPct val="50000"/>
              </a:spcBef>
            </a:pPr>
            <a:r>
              <a:rPr lang="en-US" sz="1500" b="1">
                <a:sym typeface="Wingdings" pitchFamily="2" charset="2"/>
              </a:rPr>
              <a:t></a:t>
            </a:r>
            <a:r>
              <a:rPr lang="en-US" sz="1500" b="1"/>
              <a:t>Indicates place where slide “builds” to include the corresponding point (upon mouse click).</a:t>
            </a:r>
          </a:p>
          <a:p>
            <a:pPr algn="l" eaLnBrk="1" hangingPunct="1">
              <a:spcBef>
                <a:spcPct val="50000"/>
              </a:spcBef>
            </a:pPr>
            <a:endParaRPr lang="en-US" sz="1500" b="1"/>
          </a:p>
          <a:p>
            <a:pPr algn="l" eaLnBrk="1" hangingPunct="1">
              <a:spcBef>
                <a:spcPct val="50000"/>
              </a:spcBef>
            </a:pPr>
            <a:r>
              <a:rPr lang="en-US" sz="1500" b="1"/>
              <a:t> </a:t>
            </a:r>
          </a:p>
          <a:p>
            <a:pPr algn="l" eaLnBrk="1" hangingPunct="1">
              <a:spcBef>
                <a:spcPct val="50000"/>
              </a:spcBef>
            </a:pPr>
            <a:endParaRPr lang="en-US" sz="15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A7906998-9BF1-4FAB-B432-D63FBB91700C}" type="slidenum">
              <a:rPr lang="en-US" sz="1200" smtClean="0"/>
              <a:pPr eaLnBrk="1" hangingPunct="1"/>
              <a:t>5</a:t>
            </a:fld>
            <a:endParaRPr lang="en-US" sz="1200" smtClean="0"/>
          </a:p>
        </p:txBody>
      </p:sp>
      <p:sp>
        <p:nvSpPr>
          <p:cNvPr id="54275"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defRPr/>
            </a:pPr>
            <a:r>
              <a:rPr lang="en-US" b="1" dirty="0" smtClean="0">
                <a:latin typeface="Arial" pitchFamily="34" charset="0"/>
                <a:cs typeface="Arial" pitchFamily="34" charset="0"/>
              </a:rPr>
              <a:t>Summary Overview</a:t>
            </a:r>
          </a:p>
          <a:p>
            <a:pPr eaLnBrk="1" hangingPunct="1">
              <a:defRPr/>
            </a:pPr>
            <a:r>
              <a:rPr lang="en-US" dirty="0" smtClean="0">
                <a:latin typeface="Arial" pitchFamily="34" charset="0"/>
                <a:cs typeface="Arial" pitchFamily="34" charset="0"/>
              </a:rPr>
              <a:t>Marketing strategy planning means finding opportunities and developing profitable marketing strategies that the company can use to capitalize on the opportunities.</a:t>
            </a:r>
          </a:p>
          <a:p>
            <a:pPr eaLnBrk="1" hangingPunct="1">
              <a:defRPr/>
            </a:pPr>
            <a:r>
              <a:rPr lang="en-US" b="1" dirty="0" smtClean="0">
                <a:latin typeface="Arial" pitchFamily="34" charset="0"/>
                <a:cs typeface="Arial" pitchFamily="34" charset="0"/>
              </a:rPr>
              <a:t>Key Issues</a:t>
            </a:r>
          </a:p>
          <a:p>
            <a:pPr eaLnBrk="1" hangingPunct="1">
              <a:buFontTx/>
              <a:buChar char="•"/>
              <a:defRPr/>
            </a:pPr>
            <a:r>
              <a:rPr lang="en-US" b="1" dirty="0" smtClean="0">
                <a:latin typeface="Arial" pitchFamily="34" charset="0"/>
                <a:cs typeface="Arial" pitchFamily="34" charset="0"/>
              </a:rPr>
              <a:t> Marketing strategy</a:t>
            </a:r>
            <a:r>
              <a:rPr lang="en-US" dirty="0" smtClean="0">
                <a:latin typeface="Arial" pitchFamily="34" charset="0"/>
                <a:cs typeface="Arial" pitchFamily="34" charset="0"/>
              </a:rPr>
              <a:t>—specifies a target market and a related marketing mix; provides a “big picture” of what the firm will do.</a:t>
            </a:r>
            <a:r>
              <a:rPr lang="en-US" b="1" dirty="0" smtClean="0">
                <a:latin typeface="Arial" pitchFamily="34" charset="0"/>
                <a:cs typeface="Arial" pitchFamily="34" charset="0"/>
              </a:rPr>
              <a:t>  </a:t>
            </a:r>
          </a:p>
          <a:p>
            <a:pPr lvl="1" eaLnBrk="1" hangingPunct="1">
              <a:buFontTx/>
              <a:buChar char="•"/>
              <a:defRPr/>
            </a:pPr>
            <a:r>
              <a:rPr lang="en-US" dirty="0" smtClean="0">
                <a:latin typeface="Arial" pitchFamily="34" charset="0"/>
                <a:cs typeface="Arial" pitchFamily="34" charset="0"/>
              </a:rPr>
              <a:t> Target market—a fairly homogeneous (similar) group of customers to whom a company wishes to appeal.</a:t>
            </a:r>
          </a:p>
          <a:p>
            <a:pPr lvl="1" eaLnBrk="1" hangingPunct="1">
              <a:buFontTx/>
              <a:buChar char="•"/>
              <a:defRPr/>
            </a:pPr>
            <a:r>
              <a:rPr lang="en-US" dirty="0" smtClean="0">
                <a:latin typeface="Arial" pitchFamily="34" charset="0"/>
                <a:cs typeface="Arial" pitchFamily="34" charset="0"/>
              </a:rPr>
              <a:t> Marketing mix—the controllable variables the company puts together to satisfy the target market.</a:t>
            </a:r>
          </a:p>
          <a:p>
            <a:pPr lvl="1" eaLnBrk="1" hangingPunct="1">
              <a:buFontTx/>
              <a:buChar char="•"/>
              <a:defRPr/>
            </a:pPr>
            <a:r>
              <a:rPr lang="en-US" dirty="0" smtClean="0">
                <a:latin typeface="Arial" pitchFamily="34" charset="0"/>
                <a:cs typeface="Arial" pitchFamily="34" charset="0"/>
              </a:rPr>
              <a:t> The customer is surrounded by the controllable variables that we call the “marketing mix.”</a:t>
            </a:r>
          </a:p>
          <a:p>
            <a:pPr lvl="1" eaLnBrk="1" hangingPunct="1">
              <a:defRPr/>
            </a:pPr>
            <a:endParaRPr lang="en-US" dirty="0" smtClean="0">
              <a:latin typeface="Arial" pitchFamily="34" charset="0"/>
              <a:cs typeface="Arial" pitchFamily="34" charset="0"/>
            </a:endParaRPr>
          </a:p>
          <a:p>
            <a:pPr eaLnBrk="1" hangingPunct="1">
              <a:defRPr/>
            </a:pPr>
            <a:r>
              <a:rPr lang="en-US" b="1" i="1" dirty="0" smtClean="0">
                <a:latin typeface="Arial" pitchFamily="34" charset="0"/>
                <a:cs typeface="Arial" pitchFamily="34" charset="0"/>
              </a:rPr>
              <a:t>Discussion Question:</a:t>
            </a:r>
            <a:r>
              <a:rPr lang="en-US" b="1" dirty="0" smtClean="0">
                <a:latin typeface="Arial" pitchFamily="34" charset="0"/>
                <a:cs typeface="Arial" pitchFamily="34" charset="0"/>
              </a:rPr>
              <a:t> </a:t>
            </a:r>
            <a:r>
              <a:rPr lang="en-US" b="1" i="1" dirty="0" smtClean="0">
                <a:latin typeface="Arial" pitchFamily="34" charset="0"/>
                <a:cs typeface="Arial" pitchFamily="34" charset="0"/>
              </a:rPr>
              <a:t>Why does the target market appear in the center of the diagram of a marketing strategy?</a:t>
            </a:r>
          </a:p>
          <a:p>
            <a:pPr eaLnBrk="1" hangingPunct="1">
              <a:defRPr/>
            </a:pPr>
            <a:endParaRPr lang="en-US" b="1" dirty="0" smtClean="0">
              <a:latin typeface="Arial" pitchFamily="34" charset="0"/>
              <a:cs typeface="Arial" pitchFamily="34" charset="0"/>
            </a:endParaRPr>
          </a:p>
          <a:p>
            <a:pPr lvl="1" eaLnBrk="1" hangingPunct="1">
              <a:spcBef>
                <a:spcPct val="50000"/>
              </a:spcBef>
              <a:defRPr/>
            </a:pPr>
            <a:endParaRPr lang="en-US" dirty="0" smtClean="0"/>
          </a:p>
          <a:p>
            <a:pPr lvl="1" eaLnBrk="1" hangingPunct="1">
              <a:spcBef>
                <a:spcPct val="50000"/>
              </a:spcBef>
              <a:buFontTx/>
              <a:buChar char="•"/>
              <a:defRPr/>
            </a:pPr>
            <a:endParaRPr lang="en-US" sz="1000" dirty="0" smtClean="0"/>
          </a:p>
          <a:p>
            <a:pPr eaLnBrk="1" hangingPunct="1">
              <a:defRPr/>
            </a:pPr>
            <a:endParaRPr lang="en-US" sz="1000" dirty="0" smtClean="0"/>
          </a:p>
          <a:p>
            <a:pPr eaLnBrk="1" hangingPunct="1">
              <a:defRPr/>
            </a:pPr>
            <a:endParaRPr lang="en-US" sz="1000" dirty="0" smtClean="0"/>
          </a:p>
          <a:p>
            <a:pPr marL="228600" indent="-228600" eaLnBrk="1" hangingPunct="1">
              <a:defRPr/>
            </a:pPr>
            <a:endParaRPr lang="en-US" dirty="0" smtClean="0"/>
          </a:p>
        </p:txBody>
      </p:sp>
      <p:sp>
        <p:nvSpPr>
          <p:cNvPr id="54277"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a:t>
            </a:r>
            <a:r>
              <a:rPr lang="en-US" sz="1500" b="1" dirty="0" smtClean="0"/>
              <a:t>33-34.</a:t>
            </a:r>
            <a:endParaRPr lang="en-US" sz="1500" b="1" dirty="0"/>
          </a:p>
          <a:p>
            <a:pPr algn="l" eaLnBrk="1" hangingPunct="1">
              <a:spcBef>
                <a:spcPct val="50000"/>
              </a:spcBef>
            </a:pPr>
            <a:r>
              <a:rPr lang="en-US" sz="1500" b="1" dirty="0">
                <a:sym typeface="Wingdings" pitchFamily="2" charset="2"/>
              </a:rPr>
              <a:t></a:t>
            </a:r>
            <a:r>
              <a:rPr lang="en-US" sz="1500" b="1" dirty="0"/>
              <a:t>Indicates place where slide “builds” to include the corresponding point (upon mouse click).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90250F18-C624-4444-B26A-1BD5D93DBC53}" type="slidenum">
              <a:rPr lang="en-US" sz="1200" smtClean="0"/>
              <a:pPr eaLnBrk="1" hangingPunct="1"/>
              <a:t>6</a:t>
            </a:fld>
            <a:endParaRPr lang="en-US" sz="1200" smtClean="0"/>
          </a:p>
        </p:txBody>
      </p:sp>
      <p:sp>
        <p:nvSpPr>
          <p:cNvPr id="55299" name="Rectangle 2"/>
          <p:cNvSpPr>
            <a:spLocks noGrp="1" noRot="1" noChangeAspect="1" noChangeArrowheads="1" noTextEdit="1"/>
          </p:cNvSpPr>
          <p:nvPr>
            <p:ph type="sldImg"/>
          </p:nvPr>
        </p:nvSpPr>
        <p:spPr>
          <a:xfrm>
            <a:off x="522288" y="549275"/>
            <a:ext cx="3216275" cy="2413000"/>
          </a:xfrm>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t>Summary Overview</a:t>
            </a:r>
          </a:p>
          <a:p>
            <a:pPr eaLnBrk="1" hangingPunct="1">
              <a:spcBef>
                <a:spcPct val="0"/>
              </a:spcBef>
            </a:pPr>
            <a:r>
              <a:rPr lang="en-US" dirty="0" smtClean="0"/>
              <a:t>The difference between target marketing and mass marketing is directly linked to the concept of a marketing strategy, because a marketing strategy specifies some particular target customers. </a:t>
            </a:r>
          </a:p>
          <a:p>
            <a:pPr eaLnBrk="1" hangingPunct="1">
              <a:spcBef>
                <a:spcPct val="0"/>
              </a:spcBef>
            </a:pPr>
            <a:endParaRPr lang="en-US" dirty="0" smtClean="0"/>
          </a:p>
          <a:p>
            <a:pPr eaLnBrk="1" hangingPunct="1">
              <a:spcBef>
                <a:spcPct val="0"/>
              </a:spcBef>
            </a:pPr>
            <a:r>
              <a:rPr lang="en-US" b="1" dirty="0" smtClean="0"/>
              <a:t>Key Issues</a:t>
            </a:r>
          </a:p>
          <a:p>
            <a:pPr eaLnBrk="1" hangingPunct="1">
              <a:spcBef>
                <a:spcPct val="0"/>
              </a:spcBef>
              <a:buFontTx/>
              <a:buChar char="•"/>
            </a:pPr>
            <a:r>
              <a:rPr lang="en-US" b="1" dirty="0" smtClean="0">
                <a:solidFill>
                  <a:srgbClr val="000000"/>
                </a:solidFill>
              </a:rPr>
              <a:t> </a:t>
            </a:r>
            <a:r>
              <a:rPr lang="en-US" b="1" u="sng" dirty="0" smtClean="0">
                <a:solidFill>
                  <a:srgbClr val="000000"/>
                </a:solidFill>
              </a:rPr>
              <a:t>Target marketing</a:t>
            </a:r>
            <a:r>
              <a:rPr lang="en-US" dirty="0" smtClean="0"/>
              <a:t>—</a:t>
            </a:r>
            <a:r>
              <a:rPr lang="en-US" dirty="0" smtClean="0">
                <a:solidFill>
                  <a:srgbClr val="000000"/>
                </a:solidFill>
              </a:rPr>
              <a:t>tailoring the marketing mix to meet the needs of a specific group of target customers.</a:t>
            </a:r>
          </a:p>
          <a:p>
            <a:pPr lvl="1" eaLnBrk="1" hangingPunct="1">
              <a:spcBef>
                <a:spcPct val="0"/>
              </a:spcBef>
              <a:buFontTx/>
              <a:buChar char="•"/>
            </a:pPr>
            <a:r>
              <a:rPr lang="en-US" dirty="0" smtClean="0">
                <a:solidFill>
                  <a:srgbClr val="000000"/>
                </a:solidFill>
              </a:rPr>
              <a:t> It can be considered as </a:t>
            </a:r>
            <a:r>
              <a:rPr lang="en-US" dirty="0" smtClean="0"/>
              <a:t>“rifle approach.”</a:t>
            </a:r>
            <a:r>
              <a:rPr lang="en-US" dirty="0" smtClean="0">
                <a:solidFill>
                  <a:srgbClr val="000000"/>
                </a:solidFill>
              </a:rPr>
              <a:t> </a:t>
            </a:r>
          </a:p>
          <a:p>
            <a:pPr eaLnBrk="1" hangingPunct="1">
              <a:spcBef>
                <a:spcPct val="0"/>
              </a:spcBef>
            </a:pPr>
            <a:r>
              <a:rPr lang="en-US" b="1" dirty="0" smtClean="0">
                <a:sym typeface="Wingdings" pitchFamily="2" charset="2"/>
              </a:rPr>
              <a:t></a:t>
            </a:r>
            <a:r>
              <a:rPr lang="en-US" b="1" u="sng" dirty="0" smtClean="0">
                <a:solidFill>
                  <a:srgbClr val="000000"/>
                </a:solidFill>
              </a:rPr>
              <a:t>Mass marketing</a:t>
            </a:r>
            <a:r>
              <a:rPr lang="en-US" dirty="0" smtClean="0"/>
              <a:t>—</a:t>
            </a:r>
            <a:r>
              <a:rPr lang="en-US" dirty="0" smtClean="0">
                <a:solidFill>
                  <a:srgbClr val="000000"/>
                </a:solidFill>
              </a:rPr>
              <a:t>offering a single marketing mix combination to everyone.</a:t>
            </a:r>
          </a:p>
          <a:p>
            <a:pPr lvl="1" eaLnBrk="1" hangingPunct="1">
              <a:spcBef>
                <a:spcPct val="0"/>
              </a:spcBef>
              <a:buFontTx/>
              <a:buChar char="•"/>
            </a:pPr>
            <a:r>
              <a:rPr lang="en-US" dirty="0" smtClean="0">
                <a:solidFill>
                  <a:srgbClr val="000000"/>
                </a:solidFill>
              </a:rPr>
              <a:t> It can be considered as </a:t>
            </a:r>
            <a:r>
              <a:rPr lang="en-US" dirty="0" smtClean="0"/>
              <a:t>“shotgun approach.”</a:t>
            </a:r>
          </a:p>
          <a:p>
            <a:pPr lvl="1" eaLnBrk="1" hangingPunct="1">
              <a:spcBef>
                <a:spcPct val="0"/>
              </a:spcBef>
              <a:buFontTx/>
              <a:buChar char="•"/>
            </a:pPr>
            <a:r>
              <a:rPr lang="en-US" dirty="0" smtClean="0"/>
              <a:t> It assumes that everyone is the same.</a:t>
            </a:r>
          </a:p>
          <a:p>
            <a:pPr lvl="1" eaLnBrk="1" hangingPunct="1">
              <a:spcBef>
                <a:spcPct val="0"/>
              </a:spcBef>
              <a:buFontTx/>
              <a:buChar char="•"/>
            </a:pPr>
            <a:r>
              <a:rPr lang="en-US" dirty="0" smtClean="0"/>
              <a:t> It considers everyone to be a potential customer.</a:t>
            </a:r>
          </a:p>
          <a:p>
            <a:pPr lvl="1" eaLnBrk="1" hangingPunct="1">
              <a:spcBef>
                <a:spcPct val="0"/>
              </a:spcBef>
              <a:buFontTx/>
              <a:buChar char="•"/>
            </a:pPr>
            <a:r>
              <a:rPr lang="en-US" dirty="0" smtClean="0"/>
              <a:t> Mass marketing and mass marketers do not mean the same thing.</a:t>
            </a:r>
          </a:p>
          <a:p>
            <a:pPr lvl="2" eaLnBrk="1" hangingPunct="1">
              <a:spcBef>
                <a:spcPct val="0"/>
              </a:spcBef>
              <a:buFontTx/>
              <a:buChar char="•"/>
            </a:pPr>
            <a:r>
              <a:rPr lang="en-US" dirty="0" smtClean="0"/>
              <a:t> Mass marketers like Kraft Foods and </a:t>
            </a:r>
            <a:r>
              <a:rPr lang="en-US" dirty="0" err="1" smtClean="0"/>
              <a:t>Walmart</a:t>
            </a:r>
            <a:r>
              <a:rPr lang="en-US" dirty="0" smtClean="0"/>
              <a:t> are aiming at clearly defined target markets.</a:t>
            </a:r>
          </a:p>
          <a:p>
            <a:pPr lvl="3" eaLnBrk="1" hangingPunct="1">
              <a:spcBef>
                <a:spcPct val="0"/>
              </a:spcBef>
              <a:buFontTx/>
              <a:buChar char="•"/>
            </a:pPr>
            <a:r>
              <a:rPr lang="en-US" dirty="0" smtClean="0"/>
              <a:t> Their target markets are large and spread out.</a:t>
            </a:r>
          </a:p>
          <a:p>
            <a:pPr lvl="3" eaLnBrk="1" hangingPunct="1">
              <a:spcBef>
                <a:spcPct val="0"/>
              </a:spcBef>
              <a:buFontTx/>
              <a:buChar char="•"/>
            </a:pPr>
            <a:endParaRPr lang="en-US" dirty="0" smtClean="0"/>
          </a:p>
          <a:p>
            <a:pPr eaLnBrk="1" hangingPunct="1">
              <a:spcBef>
                <a:spcPct val="0"/>
              </a:spcBef>
            </a:pPr>
            <a:r>
              <a:rPr lang="en-US" b="1" i="1" dirty="0" smtClean="0">
                <a:solidFill>
                  <a:srgbClr val="000000"/>
                </a:solidFill>
              </a:rPr>
              <a:t>Discussion Question: Why are organizations moving in the direction of target marketing as opposed to mass marketing?</a:t>
            </a:r>
          </a:p>
          <a:p>
            <a:pPr eaLnBrk="1" hangingPunct="1">
              <a:spcBef>
                <a:spcPct val="0"/>
              </a:spcBef>
            </a:pPr>
            <a:endParaRPr lang="en-US" b="1" i="1" dirty="0" smtClean="0">
              <a:solidFill>
                <a:srgbClr val="000000"/>
              </a:solidFill>
            </a:endParaRPr>
          </a:p>
          <a:p>
            <a:pPr>
              <a:spcBef>
                <a:spcPct val="0"/>
              </a:spcBef>
            </a:pPr>
            <a:r>
              <a:rPr lang="en-US" b="1" dirty="0" smtClean="0">
                <a:sym typeface="Wingdings" pitchFamily="2" charset="2"/>
              </a:rPr>
              <a:t></a:t>
            </a:r>
            <a:r>
              <a:rPr lang="en-US" b="1" u="sng" dirty="0" smtClean="0"/>
              <a:t>Target marketing can mean big markets and profits</a:t>
            </a:r>
            <a:endParaRPr lang="en-US" b="1" dirty="0" smtClean="0"/>
          </a:p>
          <a:p>
            <a:pPr lvl="1">
              <a:spcBef>
                <a:spcPct val="0"/>
              </a:spcBef>
              <a:buFontTx/>
              <a:buChar char="•"/>
            </a:pPr>
            <a:r>
              <a:rPr lang="en-US" dirty="0" smtClean="0"/>
              <a:t> Target marketing is not limited to small market segments—only to fairly homogeneous ones.</a:t>
            </a:r>
          </a:p>
          <a:p>
            <a:pPr lvl="1">
              <a:spcBef>
                <a:spcPct val="0"/>
              </a:spcBef>
              <a:buFontTx/>
              <a:buChar char="•"/>
            </a:pPr>
            <a:r>
              <a:rPr lang="en-US" dirty="0" smtClean="0"/>
              <a:t> The basic reason to focus on some specific target customers is so that you can develop a marketing mix that satisfies those customers’ specific needs better than they are satisfied by some other firm.</a:t>
            </a:r>
          </a:p>
        </p:txBody>
      </p:sp>
      <p:sp>
        <p:nvSpPr>
          <p:cNvPr id="55301"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relates to material on pp. 34-35.</a:t>
            </a:r>
          </a:p>
          <a:p>
            <a:pPr algn="l" eaLnBrk="1" hangingPunct="1">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E24BE970-15FC-4591-9B1E-85CCB1AB636E}" type="slidenum">
              <a:rPr lang="en-US" sz="1200" smtClean="0"/>
              <a:pPr eaLnBrk="1" hangingPunct="1"/>
              <a:t>7</a:t>
            </a:fld>
            <a:endParaRPr lang="en-US" sz="1200" smtClean="0"/>
          </a:p>
        </p:txBody>
      </p:sp>
      <p:sp>
        <p:nvSpPr>
          <p:cNvPr id="57347"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defRPr/>
            </a:pPr>
            <a:r>
              <a:rPr lang="en-US" b="1" dirty="0" smtClean="0">
                <a:solidFill>
                  <a:srgbClr val="000000"/>
                </a:solidFill>
                <a:latin typeface="Arial" pitchFamily="34" charset="0"/>
                <a:cs typeface="Arial" pitchFamily="34" charset="0"/>
              </a:rPr>
              <a:t>Summary Overview</a:t>
            </a:r>
          </a:p>
          <a:p>
            <a:pPr eaLnBrk="1" hangingPunct="1">
              <a:defRPr/>
            </a:pPr>
            <a:r>
              <a:rPr lang="en-US" dirty="0" smtClean="0">
                <a:solidFill>
                  <a:srgbClr val="000000"/>
                </a:solidFill>
                <a:latin typeface="Arial" pitchFamily="34" charset="0"/>
                <a:cs typeface="Arial" pitchFamily="34" charset="0"/>
              </a:rPr>
              <a:t>Marketers have to make many decisions in developing a marketing mix that will satisfy their target customers. All of these variables making up the marketing mix can be reduced to four basic categories.</a:t>
            </a:r>
          </a:p>
          <a:p>
            <a:pPr eaLnBrk="1" hangingPunct="1">
              <a:defRPr/>
            </a:pPr>
            <a:endParaRPr lang="en-US" dirty="0" smtClean="0">
              <a:solidFill>
                <a:srgbClr val="000000"/>
              </a:solidFill>
              <a:latin typeface="Arial" pitchFamily="34" charset="0"/>
              <a:cs typeface="Arial" pitchFamily="34" charset="0"/>
            </a:endParaRPr>
          </a:p>
          <a:p>
            <a:pPr eaLnBrk="1" hangingPunct="1">
              <a:defRPr/>
            </a:pPr>
            <a:r>
              <a:rPr lang="en-US" b="1" dirty="0" smtClean="0">
                <a:solidFill>
                  <a:srgbClr val="000000"/>
                </a:solidFill>
                <a:latin typeface="Arial" pitchFamily="34" charset="0"/>
                <a:cs typeface="Arial" pitchFamily="34" charset="0"/>
              </a:rPr>
              <a:t>Key Issues </a:t>
            </a:r>
          </a:p>
          <a:p>
            <a:pPr eaLnBrk="1" hangingPunct="1">
              <a:buFontTx/>
              <a:buChar char="•"/>
              <a:defRPr/>
            </a:pPr>
            <a:r>
              <a:rPr lang="en-US" b="1" u="sng" dirty="0" smtClean="0">
                <a:solidFill>
                  <a:srgbClr val="000000"/>
                </a:solidFill>
                <a:latin typeface="Arial" pitchFamily="34" charset="0"/>
                <a:cs typeface="Arial" pitchFamily="34" charset="0"/>
              </a:rPr>
              <a:t> The four Ps make up a marketing mix</a:t>
            </a:r>
            <a:r>
              <a:rPr lang="en-US" b="1" dirty="0" smtClean="0">
                <a:solidFill>
                  <a:srgbClr val="000000"/>
                </a:solidFill>
                <a:latin typeface="Arial" pitchFamily="34" charset="0"/>
                <a:cs typeface="Arial" pitchFamily="34" charset="0"/>
              </a:rPr>
              <a:t>: </a:t>
            </a:r>
          </a:p>
          <a:p>
            <a:pPr lvl="1" eaLnBrk="1" hangingPunct="1">
              <a:buFontTx/>
              <a:buChar char="•"/>
              <a:defRPr/>
            </a:pPr>
            <a:r>
              <a:rPr lang="en-US" dirty="0" smtClean="0">
                <a:solidFill>
                  <a:srgbClr val="000000"/>
                </a:solidFill>
                <a:latin typeface="Arial" pitchFamily="34" charset="0"/>
                <a:cs typeface="Arial" pitchFamily="34" charset="0"/>
              </a:rPr>
              <a:t> product; </a:t>
            </a:r>
          </a:p>
          <a:p>
            <a:pPr lvl="1" eaLnBrk="1" hangingPunct="1">
              <a:buFontTx/>
              <a:buChar char="•"/>
              <a:defRPr/>
            </a:pPr>
            <a:r>
              <a:rPr lang="en-US" dirty="0" smtClean="0">
                <a:solidFill>
                  <a:srgbClr val="000000"/>
                </a:solidFill>
                <a:latin typeface="Arial" pitchFamily="34" charset="0"/>
                <a:cs typeface="Arial" pitchFamily="34" charset="0"/>
              </a:rPr>
              <a:t> place; </a:t>
            </a:r>
          </a:p>
          <a:p>
            <a:pPr lvl="1" eaLnBrk="1" hangingPunct="1">
              <a:buFontTx/>
              <a:buChar char="•"/>
              <a:defRPr/>
            </a:pPr>
            <a:r>
              <a:rPr lang="en-US" dirty="0" smtClean="0">
                <a:solidFill>
                  <a:srgbClr val="000000"/>
                </a:solidFill>
                <a:latin typeface="Arial" pitchFamily="34" charset="0"/>
                <a:cs typeface="Arial" pitchFamily="34" charset="0"/>
              </a:rPr>
              <a:t> promotion; </a:t>
            </a:r>
          </a:p>
          <a:p>
            <a:pPr lvl="1" eaLnBrk="1" hangingPunct="1">
              <a:buFontTx/>
              <a:buChar char="•"/>
              <a:defRPr/>
            </a:pPr>
            <a:r>
              <a:rPr lang="en-US" dirty="0" smtClean="0">
                <a:solidFill>
                  <a:srgbClr val="000000"/>
                </a:solidFill>
                <a:latin typeface="Arial" pitchFamily="34" charset="0"/>
                <a:cs typeface="Arial" pitchFamily="34" charset="0"/>
              </a:rPr>
              <a:t> and price. </a:t>
            </a:r>
          </a:p>
          <a:p>
            <a:pPr eaLnBrk="1" hangingPunct="1">
              <a:lnSpc>
                <a:spcPct val="90000"/>
              </a:lnSpc>
              <a:buFontTx/>
              <a:buChar char="•"/>
              <a:defRPr/>
            </a:pPr>
            <a:r>
              <a:rPr lang="en-US" dirty="0" smtClean="0">
                <a:solidFill>
                  <a:srgbClr val="000000"/>
                </a:solidFill>
                <a:latin typeface="Arial" pitchFamily="34" charset="0"/>
                <a:cs typeface="Arial" pitchFamily="34" charset="0"/>
              </a:rPr>
              <a:t> These “</a:t>
            </a:r>
            <a:r>
              <a:rPr lang="en-US" u="sng" dirty="0" smtClean="0">
                <a:solidFill>
                  <a:srgbClr val="000000"/>
                </a:solidFill>
                <a:latin typeface="Arial" pitchFamily="34" charset="0"/>
                <a:cs typeface="Arial" pitchFamily="34" charset="0"/>
              </a:rPr>
              <a:t>Four Ps</a:t>
            </a:r>
            <a:r>
              <a:rPr lang="en-US" dirty="0" smtClean="0">
                <a:solidFill>
                  <a:srgbClr val="000000"/>
                </a:solidFill>
                <a:latin typeface="Arial" pitchFamily="34" charset="0"/>
                <a:cs typeface="Arial" pitchFamily="34" charset="0"/>
              </a:rPr>
              <a:t>” are combined in differing ways to match the needs and wants of different target markets.</a:t>
            </a:r>
          </a:p>
          <a:p>
            <a:pPr eaLnBrk="1" hangingPunct="1">
              <a:lnSpc>
                <a:spcPct val="90000"/>
              </a:lnSpc>
              <a:buFontTx/>
              <a:buChar char="•"/>
              <a:defRPr/>
            </a:pPr>
            <a:r>
              <a:rPr lang="en-US" dirty="0" smtClean="0">
                <a:solidFill>
                  <a:srgbClr val="000000"/>
                </a:solidFill>
                <a:latin typeface="Arial" pitchFamily="34" charset="0"/>
                <a:cs typeface="Arial" pitchFamily="34" charset="0"/>
              </a:rPr>
              <a:t> The C stands for some specific customers— the target market.</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Product</a:t>
            </a:r>
            <a:r>
              <a:rPr lang="en-US" dirty="0" smtClean="0">
                <a:solidFill>
                  <a:srgbClr val="000000"/>
                </a:solidFill>
                <a:latin typeface="Arial" pitchFamily="34" charset="0"/>
                <a:cs typeface="Arial" pitchFamily="34" charset="0"/>
              </a:rPr>
              <a:t>: concerned with developing the right “product” for the target market.</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Place</a:t>
            </a:r>
            <a:r>
              <a:rPr lang="en-US" dirty="0" smtClean="0">
                <a:solidFill>
                  <a:srgbClr val="000000"/>
                </a:solidFill>
                <a:latin typeface="Arial" pitchFamily="34" charset="0"/>
                <a:cs typeface="Arial" pitchFamily="34" charset="0"/>
              </a:rPr>
              <a:t>: concerned with all the decisions involved in getting the “right” product to the target market’s place.</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Promotion</a:t>
            </a:r>
            <a:r>
              <a:rPr lang="en-US" dirty="0" smtClean="0">
                <a:solidFill>
                  <a:srgbClr val="000000"/>
                </a:solidFill>
                <a:latin typeface="Arial" pitchFamily="34" charset="0"/>
                <a:cs typeface="Arial" pitchFamily="34" charset="0"/>
              </a:rPr>
              <a:t>: concerned with telling the target market or others in the channel of distribution about the “right” product.</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Price: </a:t>
            </a:r>
            <a:r>
              <a:rPr lang="en-US" dirty="0" smtClean="0">
                <a:solidFill>
                  <a:srgbClr val="000000"/>
                </a:solidFill>
                <a:latin typeface="Arial" pitchFamily="34" charset="0"/>
                <a:cs typeface="Arial" pitchFamily="34" charset="0"/>
              </a:rPr>
              <a:t>concerned with the kind of competition in the target market and the cost of the whole marketing mix.</a:t>
            </a:r>
            <a:endParaRPr lang="en-US" i="1" dirty="0" smtClean="0">
              <a:solidFill>
                <a:srgbClr val="000000"/>
              </a:solidFill>
              <a:latin typeface="Arial" pitchFamily="34" charset="0"/>
              <a:cs typeface="Arial" pitchFamily="34" charset="0"/>
            </a:endParaRPr>
          </a:p>
          <a:p>
            <a:pPr eaLnBrk="1" hangingPunct="1">
              <a:lnSpc>
                <a:spcPct val="90000"/>
              </a:lnSpc>
              <a:defRPr/>
            </a:pPr>
            <a:r>
              <a:rPr lang="en-US" b="1" i="1" dirty="0" smtClean="0">
                <a:solidFill>
                  <a:srgbClr val="000000"/>
                </a:solidFill>
                <a:latin typeface="Arial" pitchFamily="34" charset="0"/>
                <a:cs typeface="Arial" pitchFamily="34" charset="0"/>
              </a:rPr>
              <a:t>Discussion Question: The customer is </a:t>
            </a:r>
            <a:r>
              <a:rPr lang="en-US" b="1" i="1" u="sng" dirty="0" smtClean="0">
                <a:solidFill>
                  <a:srgbClr val="000000"/>
                </a:solidFill>
                <a:latin typeface="Arial" pitchFamily="34" charset="0"/>
                <a:cs typeface="Arial" pitchFamily="34" charset="0"/>
              </a:rPr>
              <a:t>not</a:t>
            </a:r>
            <a:r>
              <a:rPr lang="en-US" b="1" i="1" dirty="0" smtClean="0">
                <a:solidFill>
                  <a:srgbClr val="000000"/>
                </a:solidFill>
                <a:latin typeface="Arial" pitchFamily="34" charset="0"/>
                <a:cs typeface="Arial" pitchFamily="34" charset="0"/>
              </a:rPr>
              <a:t> part of the marketing mix.  Why?</a:t>
            </a:r>
          </a:p>
          <a:p>
            <a:pPr eaLnBrk="1" hangingPunct="1">
              <a:lnSpc>
                <a:spcPct val="90000"/>
              </a:lnSpc>
              <a:defRPr/>
            </a:pPr>
            <a:endParaRPr lang="en-US" b="1" dirty="0" smtClean="0">
              <a:solidFill>
                <a:srgbClr val="000000"/>
              </a:solidFill>
              <a:latin typeface="Arial" pitchFamily="34" charset="0"/>
              <a:cs typeface="Arial" pitchFamily="34" charset="0"/>
            </a:endParaRPr>
          </a:p>
          <a:p>
            <a:pPr eaLnBrk="1" hangingPunct="1">
              <a:lnSpc>
                <a:spcPct val="90000"/>
              </a:lnSpc>
              <a:buFontTx/>
              <a:buChar char="•"/>
              <a:defRPr/>
            </a:pPr>
            <a:r>
              <a:rPr lang="en-US" dirty="0" smtClean="0">
                <a:solidFill>
                  <a:srgbClr val="000000"/>
                </a:solidFill>
                <a:latin typeface="Arial" pitchFamily="34" charset="0"/>
                <a:cs typeface="Arial" pitchFamily="34" charset="0"/>
              </a:rPr>
              <a:t> The four Ps are things that the marketer can control, but the marketer cannot directly control the customer’s behavior. </a:t>
            </a:r>
          </a:p>
          <a:p>
            <a:pPr eaLnBrk="1" hangingPunct="1">
              <a:defRPr/>
            </a:pPr>
            <a:endParaRPr lang="en-US" sz="1000" dirty="0" smtClean="0"/>
          </a:p>
          <a:p>
            <a:pPr eaLnBrk="1" hangingPunct="1">
              <a:defRPr/>
            </a:pPr>
            <a:endParaRPr lang="en-US" sz="1000" dirty="0" smtClean="0"/>
          </a:p>
          <a:p>
            <a:pPr marL="228600" indent="-228600" eaLnBrk="1" hangingPunct="1">
              <a:defRPr/>
            </a:pPr>
            <a:endParaRPr lang="en-US" dirty="0" smtClean="0"/>
          </a:p>
        </p:txBody>
      </p:sp>
      <p:sp>
        <p:nvSpPr>
          <p:cNvPr id="57349" name="Text Box 25"/>
          <p:cNvSpPr txBox="1">
            <a:spLocks noChangeArrowheads="1"/>
          </p:cNvSpPr>
          <p:nvPr/>
        </p:nvSpPr>
        <p:spPr bwMode="auto">
          <a:xfrm>
            <a:off x="4389438" y="400050"/>
            <a:ext cx="2438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a:t>This slide relates to material on pp. 35-38.</a:t>
            </a:r>
          </a:p>
          <a:p>
            <a:pPr algn="l" eaLnBrk="1" hangingPunct="1">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6324599"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793832DB-9D89-42CD-9018-D1124FEA4458}" type="slidenum">
              <a:rPr lang="en-US" sz="1200" smtClean="0">
                <a:solidFill>
                  <a:srgbClr val="000000"/>
                </a:solidFill>
              </a:rPr>
              <a:pPr eaLnBrk="1" hangingPunct="1"/>
              <a:t>8</a:t>
            </a:fld>
            <a:endParaRPr lang="en-US" sz="1200" dirty="0" smtClean="0">
              <a:solidFill>
                <a:srgbClr val="000000"/>
              </a:solidFill>
            </a:endParaRPr>
          </a:p>
        </p:txBody>
      </p:sp>
      <p:sp>
        <p:nvSpPr>
          <p:cNvPr id="58371" name="Rectangle 2"/>
          <p:cNvSpPr>
            <a:spLocks noGrp="1" noRot="1" noChangeAspect="1" noChangeArrowheads="1" noTextEdit="1"/>
          </p:cNvSpPr>
          <p:nvPr>
            <p:ph type="sldImg"/>
          </p:nvPr>
        </p:nvSpPr>
        <p:spPr>
          <a:xfrm>
            <a:off x="522288" y="549275"/>
            <a:ext cx="3216275" cy="2413000"/>
          </a:xfrm>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cs typeface="Arial" pitchFamily="34" charset="0"/>
              </a:rPr>
              <a:t>Summary Overview</a:t>
            </a:r>
          </a:p>
          <a:p>
            <a:pPr eaLnBrk="1" hangingPunct="1"/>
            <a:r>
              <a:rPr lang="en-US" smtClean="0">
                <a:latin typeface="Arial" pitchFamily="34" charset="0"/>
                <a:cs typeface="Arial" pitchFamily="34" charset="0"/>
              </a:rPr>
              <a:t>Newell Rubbermaid is a global marketer of consumer and commercial products. </a:t>
            </a:r>
          </a:p>
          <a:p>
            <a:pPr eaLnBrk="1" hangingPunct="1"/>
            <a:endParaRPr lang="en-US" smtClean="0">
              <a:latin typeface="Arial" pitchFamily="34" charset="0"/>
              <a:cs typeface="Arial" pitchFamily="34" charset="0"/>
            </a:endParaRPr>
          </a:p>
          <a:p>
            <a:pPr eaLnBrk="1" hangingPunct="1"/>
            <a:r>
              <a:rPr lang="en-US" b="1" smtClean="0">
                <a:latin typeface="Arial" pitchFamily="34" charset="0"/>
                <a:cs typeface="Arial" pitchFamily="34" charset="0"/>
              </a:rPr>
              <a:t>Key Issues</a:t>
            </a:r>
          </a:p>
          <a:p>
            <a:pPr eaLnBrk="1" hangingPunct="1">
              <a:buFontTx/>
              <a:buChar char="•"/>
            </a:pPr>
            <a:r>
              <a:rPr lang="en-US" smtClean="0">
                <a:solidFill>
                  <a:srgbClr val="000000"/>
                </a:solidFill>
                <a:latin typeface="Arial" pitchFamily="34" charset="0"/>
                <a:cs typeface="Arial" pitchFamily="34" charset="0"/>
              </a:rPr>
              <a:t> New Rubbermaid collapsible containers can be </a:t>
            </a:r>
            <a:r>
              <a:rPr lang="en-US" smtClean="0">
                <a:latin typeface="Arial" pitchFamily="34" charset="0"/>
                <a:cs typeface="Arial" pitchFamily="34" charset="0"/>
              </a:rPr>
              <a:t>collapsed with the lid on and they are only one inch high for storage.</a:t>
            </a:r>
          </a:p>
          <a:p>
            <a:pPr eaLnBrk="1" hangingPunct="1">
              <a:buFontTx/>
              <a:buChar char="•"/>
            </a:pPr>
            <a:r>
              <a:rPr lang="en-US" smtClean="0">
                <a:latin typeface="Arial" pitchFamily="34" charset="0"/>
                <a:cs typeface="Arial" pitchFamily="34" charset="0"/>
              </a:rPr>
              <a:t> The size of the container can be changed once it is filled, so there is less air in the container, which keeps food fresh for longer time.</a:t>
            </a:r>
          </a:p>
          <a:p>
            <a:pPr eaLnBrk="1" hangingPunct="1">
              <a:buFontTx/>
              <a:buChar char="•"/>
            </a:pPr>
            <a:r>
              <a:rPr lang="en-US" smtClean="0">
                <a:solidFill>
                  <a:srgbClr val="000000"/>
                </a:solidFill>
                <a:latin typeface="Arial" pitchFamily="34" charset="0"/>
                <a:cs typeface="Arial" pitchFamily="34" charset="0"/>
              </a:rPr>
              <a:t> The collapsing feature is easy to use.</a:t>
            </a:r>
          </a:p>
          <a:p>
            <a:pPr eaLnBrk="1" hangingPunct="1">
              <a:buFontTx/>
              <a:buChar char="•"/>
            </a:pPr>
            <a:r>
              <a:rPr lang="en-US" smtClean="0">
                <a:solidFill>
                  <a:srgbClr val="000000"/>
                </a:solidFill>
                <a:latin typeface="Arial" pitchFamily="34" charset="0"/>
                <a:cs typeface="Arial" pitchFamily="34" charset="0"/>
              </a:rPr>
              <a:t> The containers take lesser space in the shelves or drawers.</a:t>
            </a:r>
          </a:p>
          <a:p>
            <a:pPr eaLnBrk="1" hangingPunct="1">
              <a:buFontTx/>
              <a:buChar char="•"/>
            </a:pPr>
            <a:endParaRPr lang="en-US" smtClean="0">
              <a:solidFill>
                <a:srgbClr val="000000"/>
              </a:solidFill>
              <a:latin typeface="Arial" pitchFamily="34" charset="0"/>
              <a:cs typeface="Arial" pitchFamily="34" charset="0"/>
            </a:endParaRPr>
          </a:p>
          <a:p>
            <a:pPr eaLnBrk="1" hangingPunct="1"/>
            <a:r>
              <a:rPr lang="en-US" b="1" i="1" smtClean="0">
                <a:solidFill>
                  <a:srgbClr val="000000"/>
                </a:solidFill>
                <a:latin typeface="Arial" pitchFamily="34" charset="0"/>
                <a:cs typeface="Arial" pitchFamily="34" charset="0"/>
              </a:rPr>
              <a:t>Discussion Question: What are the tangible elements of the New Rubbermaid collapsible containers </a:t>
            </a:r>
            <a:r>
              <a:rPr lang="en-US" b="1" i="1" smtClean="0">
                <a:solidFill>
                  <a:srgbClr val="000000"/>
                </a:solidFill>
                <a:latin typeface="Arial" pitchFamily="34" charset="0"/>
                <a:cs typeface="Arial" pitchFamily="34" charset="0"/>
                <a:sym typeface="Symbol" pitchFamily="18" charset="2"/>
              </a:rPr>
              <a:t>promoted in this ad?</a:t>
            </a:r>
          </a:p>
          <a:p>
            <a:pPr eaLnBrk="1" hangingPunct="1"/>
            <a:endParaRPr lang="en-US" b="1" i="1" smtClean="0">
              <a:solidFill>
                <a:srgbClr val="000000"/>
              </a:solidFill>
              <a:latin typeface="Arial" pitchFamily="34" charset="0"/>
              <a:cs typeface="Arial" pitchFamily="34" charset="0"/>
              <a:sym typeface="Symbol" pitchFamily="18" charset="2"/>
            </a:endParaRPr>
          </a:p>
          <a:p>
            <a:pPr eaLnBrk="1" hangingPunct="1">
              <a:buFontTx/>
              <a:buChar char="•"/>
            </a:pPr>
            <a:r>
              <a:rPr lang="en-US" b="1" smtClean="0">
                <a:latin typeface="Arial" pitchFamily="34" charset="0"/>
                <a:cs typeface="Arial" pitchFamily="34" charset="0"/>
              </a:rPr>
              <a:t> Product considerations include: </a:t>
            </a:r>
          </a:p>
          <a:p>
            <a:pPr lvl="1" eaLnBrk="1" hangingPunct="1">
              <a:buFontTx/>
              <a:buChar char="•"/>
            </a:pPr>
            <a:r>
              <a:rPr lang="en-US" smtClean="0">
                <a:latin typeface="Arial" pitchFamily="34" charset="0"/>
                <a:cs typeface="Arial" pitchFamily="34" charset="0"/>
              </a:rPr>
              <a:t> physical characteristics; </a:t>
            </a:r>
          </a:p>
          <a:p>
            <a:pPr lvl="1" eaLnBrk="1" hangingPunct="1">
              <a:buFontTx/>
              <a:buChar char="•"/>
            </a:pPr>
            <a:r>
              <a:rPr lang="en-US" smtClean="0">
                <a:latin typeface="Arial" pitchFamily="34" charset="0"/>
                <a:cs typeface="Arial" pitchFamily="34" charset="0"/>
              </a:rPr>
              <a:t> warranties; </a:t>
            </a:r>
          </a:p>
          <a:p>
            <a:pPr lvl="1" eaLnBrk="1" hangingPunct="1">
              <a:buFontTx/>
              <a:buChar char="•"/>
            </a:pPr>
            <a:r>
              <a:rPr lang="en-US" smtClean="0">
                <a:latin typeface="Arial" pitchFamily="34" charset="0"/>
                <a:cs typeface="Arial" pitchFamily="34" charset="0"/>
              </a:rPr>
              <a:t> new product development. </a:t>
            </a:r>
          </a:p>
          <a:p>
            <a:pPr eaLnBrk="1" hangingPunct="1">
              <a:buFontTx/>
              <a:buChar char="•"/>
            </a:pPr>
            <a:endParaRPr lang="en-US" smtClean="0">
              <a:latin typeface="Arial" pitchFamily="34" charset="0"/>
              <a:cs typeface="Arial" pitchFamily="34" charset="0"/>
            </a:endParaRPr>
          </a:p>
        </p:txBody>
      </p:sp>
      <p:sp>
        <p:nvSpPr>
          <p:cNvPr id="58373" name="Text Box 4"/>
          <p:cNvSpPr txBox="1">
            <a:spLocks noChangeArrowheads="1"/>
          </p:cNvSpPr>
          <p:nvPr/>
        </p:nvSpPr>
        <p:spPr bwMode="auto">
          <a:xfrm>
            <a:off x="4389438" y="401638"/>
            <a:ext cx="24368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68375" eaLnBrk="0" hangingPunct="0">
              <a:defRPr sz="3600">
                <a:solidFill>
                  <a:schemeClr val="tx1"/>
                </a:solidFill>
                <a:latin typeface="Arial" pitchFamily="34" charset="0"/>
                <a:cs typeface="Arial" pitchFamily="34" charset="0"/>
              </a:defRPr>
            </a:lvl1pPr>
            <a:lvl2pPr marL="742950" indent="-285750" defTabSz="968375" eaLnBrk="0" hangingPunct="0">
              <a:defRPr sz="3600">
                <a:solidFill>
                  <a:schemeClr val="tx1"/>
                </a:solidFill>
                <a:latin typeface="Arial" pitchFamily="34" charset="0"/>
                <a:cs typeface="Arial" pitchFamily="34" charset="0"/>
              </a:defRPr>
            </a:lvl2pPr>
            <a:lvl3pPr marL="1143000" indent="-228600" defTabSz="968375" eaLnBrk="0" hangingPunct="0">
              <a:defRPr sz="3600">
                <a:solidFill>
                  <a:schemeClr val="tx1"/>
                </a:solidFill>
                <a:latin typeface="Arial" pitchFamily="34" charset="0"/>
                <a:cs typeface="Arial" pitchFamily="34" charset="0"/>
              </a:defRPr>
            </a:lvl3pPr>
            <a:lvl4pPr marL="1600200" indent="-228600" defTabSz="968375" eaLnBrk="0" hangingPunct="0">
              <a:defRPr sz="3600">
                <a:solidFill>
                  <a:schemeClr val="tx1"/>
                </a:solidFill>
                <a:latin typeface="Arial" pitchFamily="34" charset="0"/>
                <a:cs typeface="Arial" pitchFamily="34" charset="0"/>
              </a:defRPr>
            </a:lvl4pPr>
            <a:lvl5pPr marL="2057400" indent="-228600" defTabSz="968375" eaLnBrk="0" hangingPunct="0">
              <a:defRPr sz="3600">
                <a:solidFill>
                  <a:schemeClr val="tx1"/>
                </a:solidFill>
                <a:latin typeface="Arial" pitchFamily="34" charset="0"/>
                <a:cs typeface="Arial" pitchFamily="34" charset="0"/>
              </a:defRPr>
            </a:lvl5pPr>
            <a:lvl6pPr marL="25146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t>This slide relates to material on </a:t>
            </a:r>
            <a:r>
              <a:rPr lang="en-US" sz="1500" b="1" dirty="0" smtClean="0"/>
              <a:t>p. </a:t>
            </a:r>
            <a:r>
              <a:rPr lang="en-US" sz="1500" b="1" dirty="0"/>
              <a:t>36.</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xfrm>
            <a:off x="6324600" y="8685213"/>
            <a:ext cx="5318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fld id="{ADA7ACF4-8B61-4F09-B1DC-63E05CF1F308}" type="slidenum">
              <a:rPr lang="en-US" sz="1200" smtClean="0"/>
              <a:pPr eaLnBrk="1" hangingPunct="1"/>
              <a:t>9</a:t>
            </a:fld>
            <a:endParaRPr lang="en-US" sz="1200" smtClean="0"/>
          </a:p>
        </p:txBody>
      </p:sp>
      <p:sp>
        <p:nvSpPr>
          <p:cNvPr id="59395"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spcBef>
                <a:spcPts val="0"/>
              </a:spcBef>
              <a:defRPr/>
            </a:pPr>
            <a:r>
              <a:rPr lang="en-US" b="1" dirty="0" smtClean="0">
                <a:latin typeface="Arial" pitchFamily="34" charset="0"/>
                <a:cs typeface="Arial" pitchFamily="34" charset="0"/>
              </a:rPr>
              <a:t>Summary Overview</a:t>
            </a:r>
          </a:p>
          <a:p>
            <a:pPr eaLnBrk="1" hangingPunct="1">
              <a:spcBef>
                <a:spcPts val="0"/>
              </a:spcBef>
              <a:defRPr/>
            </a:pPr>
            <a:r>
              <a:rPr lang="en-US" dirty="0" smtClean="0">
                <a:latin typeface="Arial" pitchFamily="34" charset="0"/>
                <a:cs typeface="Arial" pitchFamily="34" charset="0"/>
              </a:rPr>
              <a:t>The objective for the place, or distribution, element of the marketing mix is to get the right product, to the right consumer, in the right place, at the right time, in the right quantity, and in the right condition, hopefully all at a reasonable cost. </a:t>
            </a:r>
          </a:p>
          <a:p>
            <a:pPr eaLnBrk="1" hangingPunct="1">
              <a:spcBef>
                <a:spcPts val="0"/>
              </a:spcBef>
              <a:defRPr/>
            </a:pPr>
            <a:endParaRPr lang="en-US" dirty="0" smtClean="0">
              <a:latin typeface="Arial" pitchFamily="34" charset="0"/>
              <a:cs typeface="Arial" pitchFamily="34" charset="0"/>
            </a:endParaRPr>
          </a:p>
          <a:p>
            <a:pPr eaLnBrk="1" hangingPunct="1">
              <a:spcBef>
                <a:spcPts val="0"/>
              </a:spcBef>
              <a:defRPr/>
            </a:pPr>
            <a:r>
              <a:rPr lang="en-US" b="1" dirty="0" smtClean="0">
                <a:latin typeface="Arial" pitchFamily="34" charset="0"/>
                <a:cs typeface="Arial" pitchFamily="34" charset="0"/>
              </a:rPr>
              <a:t>Key Issues</a:t>
            </a:r>
          </a:p>
          <a:p>
            <a:pPr eaLnBrk="1" hangingPunct="1">
              <a:spcBef>
                <a:spcPts val="0"/>
              </a:spcBef>
              <a:buFontTx/>
              <a:buChar char="•"/>
              <a:defRPr/>
            </a:pPr>
            <a:r>
              <a:rPr lang="en-US" u="sng" dirty="0" smtClean="0">
                <a:solidFill>
                  <a:srgbClr val="000000"/>
                </a:solidFill>
                <a:latin typeface="Arial" pitchFamily="34" charset="0"/>
                <a:cs typeface="Arial" pitchFamily="34" charset="0"/>
              </a:rPr>
              <a:t> </a:t>
            </a:r>
            <a:r>
              <a:rPr lang="en-US" b="1" u="sng" dirty="0" smtClean="0">
                <a:solidFill>
                  <a:srgbClr val="000000"/>
                </a:solidFill>
                <a:latin typeface="Arial" pitchFamily="34" charset="0"/>
                <a:cs typeface="Arial" pitchFamily="34" charset="0"/>
              </a:rPr>
              <a:t>Channel of distribution</a:t>
            </a:r>
            <a:r>
              <a:rPr lang="en-US" dirty="0" smtClean="0">
                <a:solidFill>
                  <a:srgbClr val="000000"/>
                </a:solidFill>
                <a:latin typeface="Arial" pitchFamily="34" charset="0"/>
                <a:cs typeface="Arial" pitchFamily="34" charset="0"/>
              </a:rPr>
              <a:t>—any series of firms or persons used to move goods from producers to final users. Channels can be:</a:t>
            </a:r>
          </a:p>
          <a:p>
            <a:pPr lvl="1" eaLnBrk="1" hangingPunct="1">
              <a:spcBef>
                <a:spcPts val="0"/>
              </a:spcBef>
              <a:buFontTx/>
              <a:buChar char="•"/>
              <a:defRPr/>
            </a:pPr>
            <a:r>
              <a:rPr lang="en-US" dirty="0" smtClean="0">
                <a:solidFill>
                  <a:srgbClr val="000000"/>
                </a:solidFill>
                <a:latin typeface="Arial" pitchFamily="34" charset="0"/>
                <a:cs typeface="Arial" pitchFamily="34" charset="0"/>
              </a:rPr>
              <a:t> short;</a:t>
            </a:r>
          </a:p>
          <a:p>
            <a:pPr lvl="1" eaLnBrk="1" hangingPunct="1">
              <a:spcBef>
                <a:spcPts val="0"/>
              </a:spcBef>
              <a:buFontTx/>
              <a:buChar char="•"/>
              <a:defRPr/>
            </a:pPr>
            <a:r>
              <a:rPr lang="en-US" dirty="0" smtClean="0">
                <a:solidFill>
                  <a:srgbClr val="000000"/>
                </a:solidFill>
                <a:latin typeface="Arial" pitchFamily="34" charset="0"/>
                <a:cs typeface="Arial" pitchFamily="34" charset="0"/>
              </a:rPr>
              <a:t> complex. </a:t>
            </a:r>
          </a:p>
          <a:p>
            <a:pPr eaLnBrk="1" hangingPunct="1">
              <a:spcBef>
                <a:spcPts val="0"/>
              </a:spcBef>
              <a:buFontTx/>
              <a:buChar char="•"/>
              <a:defRPr/>
            </a:pPr>
            <a:r>
              <a:rPr lang="en-US" b="1" dirty="0" smtClean="0">
                <a:solidFill>
                  <a:srgbClr val="000000"/>
                </a:solidFill>
                <a:latin typeface="Arial" pitchFamily="34" charset="0"/>
                <a:cs typeface="Arial" pitchFamily="34" charset="0"/>
              </a:rPr>
              <a:t> Marketers must:</a:t>
            </a:r>
            <a:r>
              <a:rPr lang="en-US" dirty="0" smtClean="0">
                <a:solidFill>
                  <a:srgbClr val="000000"/>
                </a:solidFill>
                <a:latin typeface="Arial" pitchFamily="34" charset="0"/>
                <a:cs typeface="Arial" pitchFamily="34" charset="0"/>
              </a:rPr>
              <a:t> </a:t>
            </a:r>
          </a:p>
          <a:p>
            <a:pPr lvl="1" eaLnBrk="1" hangingPunct="1">
              <a:spcBef>
                <a:spcPts val="0"/>
              </a:spcBef>
              <a:buFontTx/>
              <a:buChar char="•"/>
              <a:defRPr/>
            </a:pPr>
            <a:r>
              <a:rPr lang="en-US" dirty="0" smtClean="0">
                <a:solidFill>
                  <a:srgbClr val="000000"/>
                </a:solidFill>
                <a:latin typeface="Arial" pitchFamily="34" charset="0"/>
                <a:cs typeface="Arial" pitchFamily="34" charset="0"/>
              </a:rPr>
              <a:t> find the best kinds and types of channels for the product;</a:t>
            </a:r>
          </a:p>
          <a:p>
            <a:pPr lvl="1" eaLnBrk="1" hangingPunct="1">
              <a:spcBef>
                <a:spcPts val="0"/>
              </a:spcBef>
              <a:buFontTx/>
              <a:buChar char="•"/>
              <a:defRPr/>
            </a:pPr>
            <a:r>
              <a:rPr lang="en-US" dirty="0" smtClean="0">
                <a:solidFill>
                  <a:srgbClr val="000000"/>
                </a:solidFill>
                <a:latin typeface="Arial" pitchFamily="34" charset="0"/>
                <a:cs typeface="Arial" pitchFamily="34" charset="0"/>
              </a:rPr>
              <a:t> effectively manage the channel.</a:t>
            </a:r>
          </a:p>
          <a:p>
            <a:pPr lvl="1" eaLnBrk="1" hangingPunct="1">
              <a:spcBef>
                <a:spcPts val="0"/>
              </a:spcBef>
              <a:defRPr/>
            </a:pPr>
            <a:endParaRPr lang="en-US" dirty="0" smtClean="0">
              <a:solidFill>
                <a:srgbClr val="000000"/>
              </a:solidFill>
              <a:latin typeface="Arial" pitchFamily="34" charset="0"/>
              <a:cs typeface="Arial" pitchFamily="34" charset="0"/>
            </a:endParaRPr>
          </a:p>
          <a:p>
            <a:pPr eaLnBrk="1" hangingPunct="1">
              <a:spcBef>
                <a:spcPts val="0"/>
              </a:spcBef>
              <a:defRPr/>
            </a:pPr>
            <a:r>
              <a:rPr lang="en-US" b="1" i="1" dirty="0" smtClean="0">
                <a:solidFill>
                  <a:srgbClr val="000000"/>
                </a:solidFill>
                <a:latin typeface="Arial" pitchFamily="34" charset="0"/>
                <a:cs typeface="Arial" pitchFamily="34" charset="0"/>
              </a:rPr>
              <a:t>Discussion Question: What are some of the reasons why marketers are paying increased attention to their distribution strategies and tactics? Hint: Think about what happens when distribution does not work as it should.</a:t>
            </a:r>
            <a:endParaRPr lang="en-US" b="1" dirty="0" smtClean="0">
              <a:solidFill>
                <a:srgbClr val="000000"/>
              </a:solidFill>
              <a:latin typeface="Arial" pitchFamily="34" charset="0"/>
              <a:cs typeface="Arial" pitchFamily="34" charset="0"/>
            </a:endParaRPr>
          </a:p>
          <a:p>
            <a:pPr eaLnBrk="1" hangingPunct="1">
              <a:lnSpc>
                <a:spcPct val="90000"/>
              </a:lnSpc>
              <a:defRPr/>
            </a:pPr>
            <a:endParaRPr lang="en-US" dirty="0" smtClean="0">
              <a:latin typeface="Arial" pitchFamily="34" charset="0"/>
              <a:cs typeface="Arial" pitchFamily="34" charset="0"/>
            </a:endParaRPr>
          </a:p>
          <a:p>
            <a:pPr eaLnBrk="1" hangingPunct="1">
              <a:defRPr/>
            </a:pPr>
            <a:endParaRPr lang="en-US" sz="1000" dirty="0" smtClean="0"/>
          </a:p>
          <a:p>
            <a:pPr marL="228600" indent="-228600" eaLnBrk="1" hangingPunct="1">
              <a:defRPr/>
            </a:pPr>
            <a:endParaRPr lang="en-US" dirty="0" smtClean="0"/>
          </a:p>
        </p:txBody>
      </p:sp>
      <p:sp>
        <p:nvSpPr>
          <p:cNvPr id="59397" name="Text Box 25"/>
          <p:cNvSpPr txBox="1">
            <a:spLocks noChangeArrowheads="1"/>
          </p:cNvSpPr>
          <p:nvPr/>
        </p:nvSpPr>
        <p:spPr bwMode="auto">
          <a:xfrm>
            <a:off x="4389438" y="400050"/>
            <a:ext cx="2438400" cy="55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t>This slide relates to material on pp. </a:t>
            </a:r>
            <a:r>
              <a:rPr lang="en-US" sz="1500" b="1" dirty="0" smtClean="0"/>
              <a:t>37.</a:t>
            </a:r>
            <a:endParaRPr lang="en-US" sz="1500"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AAE63C79-39B6-4D88-AA17-7EF505C3B7F2}" type="datetimeFigureOut">
              <a:rPr lang="en-US" smtClean="0"/>
              <a:pPr>
                <a:defRPr/>
              </a:pPr>
              <a:t>4/11/2016</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99662B3B-2061-4A42-A75B-B00CDB06B3B0}" type="slidenum">
              <a:rPr lang="en-US" smtClean="0"/>
              <a:pPr>
                <a:defRPr/>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4591494"/>
      </p:ext>
    </p:extLst>
  </p:cSld>
  <p:clrMapOvr>
    <a:masterClrMapping/>
  </p:clrMapOvr>
  <p:transition>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A2F72123-005B-42BF-8C3A-8C14D435DBE3}" type="datetimeFigureOut">
              <a:rPr lang="en-US" smtClean="0"/>
              <a:pPr>
                <a:defRPr/>
              </a:pPr>
              <a:t>4/11/2016</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AC5F96-D7DA-44F9-941C-CA1DB6F8C267}" type="slidenum">
              <a:rPr lang="en-US" smtClean="0"/>
              <a:pPr>
                <a:defRPr/>
              </a:pPr>
              <a:t>‹#›</a:t>
            </a:fld>
            <a:endParaRPr lang="en-US"/>
          </a:p>
        </p:txBody>
      </p:sp>
    </p:spTree>
    <p:extLst>
      <p:ext uri="{BB962C8B-B14F-4D97-AF65-F5344CB8AC3E}">
        <p14:creationId xmlns:p14="http://schemas.microsoft.com/office/powerpoint/2010/main" val="2086442298"/>
      </p:ext>
    </p:extLst>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758D11D-D672-4E37-9A2E-7E68E1E2E595}" type="datetimeFigureOut">
              <a:rPr lang="en-US" smtClean="0"/>
              <a:pPr>
                <a:defRPr/>
              </a:pPr>
              <a:t>4/11/2016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5AA0976-628A-42E3-8E73-7166EF838996}" type="slidenum">
              <a:rPr lang="en-US" smtClean="0"/>
              <a:pPr>
                <a:defRPr/>
              </a:pPr>
              <a:t>‹#›</a:t>
            </a:fld>
            <a:endParaRPr lang="en-US"/>
          </a:p>
        </p:txBody>
      </p:sp>
    </p:spTree>
    <p:extLst>
      <p:ext uri="{BB962C8B-B14F-4D97-AF65-F5344CB8AC3E}">
        <p14:creationId xmlns:p14="http://schemas.microsoft.com/office/powerpoint/2010/main" val="2431965958"/>
      </p:ext>
    </p:extLst>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16CA6FBA-7C92-43CE-9AA3-C03BDA483EDF}" type="datetimeFigureOut">
              <a:rPr lang="en-US" smtClean="0"/>
              <a:pPr>
                <a:defRPr/>
              </a:pPr>
              <a:t>4/11/2016</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91797F3F-F649-4AB2-9226-891D24A350B7}" type="slidenum">
              <a:rPr lang="en-US" smtClean="0"/>
              <a:pPr>
                <a:defRPr/>
              </a:pPr>
              <a:t>‹#›</a:t>
            </a:fld>
            <a:endParaRPr lang="en-US"/>
          </a:p>
        </p:txBody>
      </p:sp>
    </p:spTree>
    <p:extLst>
      <p:ext uri="{BB962C8B-B14F-4D97-AF65-F5344CB8AC3E}">
        <p14:creationId xmlns:p14="http://schemas.microsoft.com/office/powerpoint/2010/main" val="904916717"/>
      </p:ext>
    </p:extLst>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71CAE2B-BC91-41A8-90B7-1F1D10D713E3}" type="datetimeFigureOut">
              <a:rPr lang="en-US" smtClean="0"/>
              <a:pPr>
                <a:defRPr/>
              </a:pPr>
              <a:t>4/11/2016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721F489-226C-480C-AE34-09F4FD702BA3}" type="slidenum">
              <a:rPr lang="en-US" smtClean="0"/>
              <a:pPr>
                <a:defRPr/>
              </a:pPr>
              <a:t>‹#›</a:t>
            </a:fld>
            <a:endParaRPr lang="en-US"/>
          </a:p>
        </p:txBody>
      </p:sp>
    </p:spTree>
    <p:extLst>
      <p:ext uri="{BB962C8B-B14F-4D97-AF65-F5344CB8AC3E}">
        <p14:creationId xmlns:p14="http://schemas.microsoft.com/office/powerpoint/2010/main" val="1689547325"/>
      </p:ext>
    </p:extLst>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DE62293-C2A8-45B0-AAEC-A0324FAB008A}" type="datetimeFigureOut">
              <a:rPr lang="en-US" smtClean="0"/>
              <a:pPr>
                <a:defRPr/>
              </a:pPr>
              <a:t>4/11/2016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699977B-3616-4788-8972-361E1BF69B58}" type="slidenum">
              <a:rPr lang="en-US" smtClean="0"/>
              <a:pPr>
                <a:defRPr/>
              </a:pPr>
              <a:t>‹#›</a:t>
            </a:fld>
            <a:endParaRPr lang="en-US"/>
          </a:p>
        </p:txBody>
      </p:sp>
    </p:spTree>
    <p:extLst>
      <p:ext uri="{BB962C8B-B14F-4D97-AF65-F5344CB8AC3E}">
        <p14:creationId xmlns:p14="http://schemas.microsoft.com/office/powerpoint/2010/main" val="423920622"/>
      </p:ext>
    </p:extLst>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CA7ED942-2DE4-4850-955C-112E70DC8CD3}" type="datetimeFigureOut">
              <a:rPr lang="en-US" smtClean="0"/>
              <a:pPr>
                <a:defRPr/>
              </a:pPr>
              <a:t>4/11/2016</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6899D0DA-C2AD-4F92-845F-753DC664C201}"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420" r:id="rId1"/>
    <p:sldLayoutId id="2147485421" r:id="rId2"/>
    <p:sldLayoutId id="2147485422" r:id="rId3"/>
    <p:sldLayoutId id="2147485423" r:id="rId4"/>
    <p:sldLayoutId id="2147485424" r:id="rId5"/>
    <p:sldLayoutId id="2147485425" r:id="rId6"/>
  </p:sldLayoutIdLst>
  <p:transition>
    <p:pull dir="ru"/>
  </p:transition>
  <p:timing>
    <p:tnLst>
      <p:par>
        <p:cTn id="1" dur="indefinite" restart="never" nodeType="tmRoot"/>
      </p:par>
    </p:tnLst>
  </p:timing>
  <p:txStyles>
    <p:titleStyle>
      <a:lvl1pPr algn="l" rtl="0" eaLnBrk="1" fontAlgn="base" hangingPunct="1">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200">
          <a:solidFill>
            <a:srgbClr val="FFC453"/>
          </a:solidFill>
          <a:latin typeface="Century Gothic" pitchFamily="34" charset="0"/>
        </a:defRPr>
      </a:lvl2pPr>
      <a:lvl3pPr algn="l" rtl="0" eaLnBrk="1" fontAlgn="base" hangingPunct="1">
        <a:spcBef>
          <a:spcPct val="0"/>
        </a:spcBef>
        <a:spcAft>
          <a:spcPct val="0"/>
        </a:spcAft>
        <a:defRPr sz="4200">
          <a:solidFill>
            <a:srgbClr val="FFC453"/>
          </a:solidFill>
          <a:latin typeface="Century Gothic" pitchFamily="34" charset="0"/>
        </a:defRPr>
      </a:lvl3pPr>
      <a:lvl4pPr algn="l" rtl="0" eaLnBrk="1" fontAlgn="base" hangingPunct="1">
        <a:spcBef>
          <a:spcPct val="0"/>
        </a:spcBef>
        <a:spcAft>
          <a:spcPct val="0"/>
        </a:spcAft>
        <a:defRPr sz="4200">
          <a:solidFill>
            <a:srgbClr val="FFC453"/>
          </a:solidFill>
          <a:latin typeface="Century Gothic" pitchFamily="34" charset="0"/>
        </a:defRPr>
      </a:lvl4pPr>
      <a:lvl5pPr algn="l" rtl="0" eaLnBrk="1" fontAlgn="base" hangingPunct="1">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marL="63500" indent="-63500" algn="l" rtl="0" eaLnBrk="1" fontAlgn="base" hangingPunct="1">
        <a:spcBef>
          <a:spcPct val="20000"/>
        </a:spcBef>
        <a:spcAft>
          <a:spcPct val="0"/>
        </a:spcAft>
        <a:buClr>
          <a:schemeClr val="accent1"/>
        </a:buClr>
        <a:buSzPct val="80000"/>
        <a:buFont typeface="Wingdings 2" pitchFamily="18" charset="2"/>
        <a:defRPr sz="3000" kern="1200">
          <a:solidFill>
            <a:schemeClr val="tx1"/>
          </a:solidFill>
          <a:latin typeface="+mn-lt"/>
          <a:ea typeface="+mn-ea"/>
          <a:cs typeface="+mn-cs"/>
        </a:defRPr>
      </a:lvl1pPr>
      <a:lvl2pPr marL="536575" indent="-79375" algn="l" rtl="0" eaLnBrk="1" fontAlgn="base" hangingPunct="1">
        <a:spcBef>
          <a:spcPct val="20000"/>
        </a:spcBef>
        <a:spcAft>
          <a:spcPct val="0"/>
        </a:spcAft>
        <a:buClr>
          <a:schemeClr val="accent1"/>
        </a:buClr>
        <a:buSzPct val="95000"/>
        <a:buFont typeface="Verdana" pitchFamily="34" charset="0"/>
        <a:defRPr sz="2600" kern="1200">
          <a:solidFill>
            <a:schemeClr val="tx1"/>
          </a:solidFill>
          <a:latin typeface="+mn-lt"/>
          <a:ea typeface="+mn-ea"/>
          <a:cs typeface="+mn-cs"/>
        </a:defRPr>
      </a:lvl2pPr>
      <a:lvl3pPr marL="876300" indent="38100" algn="l" rtl="0" eaLnBrk="1" fontAlgn="base" hangingPunct="1">
        <a:spcBef>
          <a:spcPct val="20000"/>
        </a:spcBef>
        <a:spcAft>
          <a:spcPct val="0"/>
        </a:spcAft>
        <a:buClr>
          <a:schemeClr val="accent1"/>
        </a:buClr>
        <a:buFont typeface="Wingdings 2" pitchFamily="18" charset="2"/>
        <a:defRPr sz="2400" kern="1200">
          <a:solidFill>
            <a:schemeClr val="tx1"/>
          </a:solidFill>
          <a:latin typeface="+mn-lt"/>
          <a:ea typeface="+mn-ea"/>
          <a:cs typeface="+mn-cs"/>
        </a:defRPr>
      </a:lvl3pPr>
      <a:lvl4pPr marL="1162050" indent="209550" algn="l" rtl="0" eaLnBrk="1" fontAlgn="base" hangingPunct="1">
        <a:spcBef>
          <a:spcPct val="20000"/>
        </a:spcBef>
        <a:spcAft>
          <a:spcPct val="0"/>
        </a:spcAft>
        <a:buClr>
          <a:schemeClr val="accent1"/>
        </a:buClr>
        <a:buFont typeface="Wingdings 2" pitchFamily="18" charset="2"/>
        <a:defRPr sz="2000" kern="1200">
          <a:solidFill>
            <a:schemeClr val="tx1"/>
          </a:solidFill>
          <a:latin typeface="+mn-lt"/>
          <a:ea typeface="+mn-ea"/>
          <a:cs typeface="+mn-cs"/>
        </a:defRPr>
      </a:lvl4pPr>
      <a:lvl5pPr marL="1390650" indent="438150" algn="l" rtl="0" eaLnBrk="1" fontAlgn="base" hangingPunct="1">
        <a:spcBef>
          <a:spcPct val="20000"/>
        </a:spcBef>
        <a:spcAft>
          <a:spcPct val="0"/>
        </a:spcAft>
        <a:buClr>
          <a:srgbClr val="F4C689"/>
        </a:buClr>
        <a:buFont typeface="Wingdings 2" pitchFamily="18" charset="2"/>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assets/MarketingStrategy.ex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Chapter 2</a:t>
            </a:r>
            <a:br>
              <a:rPr lang="en-US" smtClean="0"/>
            </a:br>
            <a:endParaRPr lang="en-US" dirty="0"/>
          </a:p>
        </p:txBody>
      </p:sp>
      <p:sp>
        <p:nvSpPr>
          <p:cNvPr id="3" name="Subtitle 2"/>
          <p:cNvSpPr>
            <a:spLocks noGrp="1"/>
          </p:cNvSpPr>
          <p:nvPr>
            <p:ph type="subTitle" idx="1"/>
          </p:nvPr>
        </p:nvSpPr>
        <p:spPr/>
        <p:txBody>
          <a:bodyPr/>
          <a:lstStyle/>
          <a:p>
            <a:r>
              <a:rPr lang="en-US" smtClean="0"/>
              <a:t>Marketing Strategy Planning</a:t>
            </a:r>
          </a:p>
          <a:p>
            <a:endParaRPr lang="en-US" dirty="0"/>
          </a:p>
        </p:txBody>
      </p:sp>
      <p:sp>
        <p:nvSpPr>
          <p:cNvPr id="4" name="Text Box 4"/>
          <p:cNvSpPr txBox="1">
            <a:spLocks noChangeArrowheads="1"/>
          </p:cNvSpPr>
          <p:nvPr/>
        </p:nvSpPr>
        <p:spPr bwMode="auto">
          <a:xfrm>
            <a:off x="4227513" y="6553200"/>
            <a:ext cx="491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N W3" pitchFamily="-1" charset="-128"/>
              </a:defRPr>
            </a:lvl1pPr>
            <a:lvl2pPr marL="742950" indent="-285750" eaLnBrk="0" hangingPunct="0">
              <a:defRPr>
                <a:solidFill>
                  <a:schemeClr val="tx1"/>
                </a:solidFill>
                <a:latin typeface="Arial" charset="0"/>
                <a:ea typeface="ヒラギノ角ゴ ProN W3" pitchFamily="-1" charset="-128"/>
              </a:defRPr>
            </a:lvl2pPr>
            <a:lvl3pPr marL="1143000" indent="-228600" eaLnBrk="0" hangingPunct="0">
              <a:defRPr>
                <a:solidFill>
                  <a:schemeClr val="tx1"/>
                </a:solidFill>
                <a:latin typeface="Arial" charset="0"/>
                <a:ea typeface="ヒラギノ角ゴ ProN W3" pitchFamily="-1" charset="-128"/>
              </a:defRPr>
            </a:lvl3pPr>
            <a:lvl4pPr marL="1600200" indent="-228600" eaLnBrk="0" hangingPunct="0">
              <a:defRPr>
                <a:solidFill>
                  <a:schemeClr val="tx1"/>
                </a:solidFill>
                <a:latin typeface="Arial" charset="0"/>
                <a:ea typeface="ヒラギノ角ゴ ProN W3" pitchFamily="-1" charset="-128"/>
              </a:defRPr>
            </a:lvl4pPr>
            <a:lvl5pPr marL="2057400" indent="-228600" eaLnBrk="0" hangingPunct="0">
              <a:defRPr>
                <a:solidFill>
                  <a:schemeClr val="tx1"/>
                </a:solidFill>
                <a:latin typeface="Arial" charset="0"/>
                <a:ea typeface="ヒラギノ角ゴ ProN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N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N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N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N W3" pitchFamily="-1" charset="-128"/>
              </a:defRPr>
            </a:lvl9pPr>
          </a:lstStyle>
          <a:p>
            <a:r>
              <a:rPr lang="en-US" sz="1200" b="1" i="1" dirty="0">
                <a:latin typeface="Times" pitchFamily="18" charset="0"/>
              </a:rPr>
              <a:t>Copyright © 2014 by The McGraw-Hill Companies, Inc. All rights reserved</a:t>
            </a:r>
            <a:endParaRPr lang="en-US" sz="1200" b="1" dirty="0">
              <a:latin typeface="Times" pitchFamily="18" charset="0"/>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103312"/>
          </a:xfrm>
        </p:spPr>
        <p:txBody>
          <a:bodyPr>
            <a:normAutofit fontScale="90000"/>
          </a:bodyPr>
          <a:lstStyle/>
          <a:p>
            <a:r>
              <a:rPr lang="en-IN" dirty="0" smtClean="0"/>
              <a:t>The Promotion Element of the Marketing Mix</a:t>
            </a:r>
            <a:endParaRPr lang="en-US" dirty="0" smtClean="0"/>
          </a:p>
        </p:txBody>
      </p:sp>
      <p:sp>
        <p:nvSpPr>
          <p:cNvPr id="48" name="Line 16"/>
          <p:cNvSpPr>
            <a:spLocks noChangeShapeType="1"/>
          </p:cNvSpPr>
          <p:nvPr/>
        </p:nvSpPr>
        <p:spPr bwMode="auto">
          <a:xfrm flipH="1" flipV="1">
            <a:off x="4572000" y="441960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56" name="Line 16"/>
          <p:cNvSpPr>
            <a:spLocks noChangeShapeType="1"/>
          </p:cNvSpPr>
          <p:nvPr/>
        </p:nvSpPr>
        <p:spPr bwMode="auto">
          <a:xfrm>
            <a:off x="2711450" y="2072481"/>
            <a:ext cx="946150" cy="8231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59" name="Line 16"/>
          <p:cNvSpPr>
            <a:spLocks noChangeShapeType="1"/>
          </p:cNvSpPr>
          <p:nvPr/>
        </p:nvSpPr>
        <p:spPr bwMode="auto">
          <a:xfrm flipH="1">
            <a:off x="5562600" y="2209800"/>
            <a:ext cx="9144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5606" name="Oval 28"/>
          <p:cNvSpPr>
            <a:spLocks noChangeArrowheads="1"/>
          </p:cNvSpPr>
          <p:nvPr/>
        </p:nvSpPr>
        <p:spPr bwMode="auto">
          <a:xfrm>
            <a:off x="3429000" y="2362200"/>
            <a:ext cx="2306638" cy="22987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2300" b="1">
                <a:latin typeface="Arial" pitchFamily="34" charset="0"/>
                <a:cs typeface="Arial" pitchFamily="34" charset="0"/>
              </a:rPr>
              <a:t> </a:t>
            </a:r>
            <a:r>
              <a:rPr lang="en-US" sz="2400" b="1">
                <a:latin typeface="Arial" pitchFamily="34" charset="0"/>
                <a:cs typeface="Arial" pitchFamily="34" charset="0"/>
              </a:rPr>
              <a:t>Telling and </a:t>
            </a:r>
            <a:br>
              <a:rPr lang="en-US" sz="2400" b="1">
                <a:latin typeface="Arial" pitchFamily="34" charset="0"/>
                <a:cs typeface="Arial" pitchFamily="34" charset="0"/>
              </a:rPr>
            </a:br>
            <a:r>
              <a:rPr lang="en-US" sz="2400" b="1">
                <a:latin typeface="Arial" pitchFamily="34" charset="0"/>
                <a:cs typeface="Arial" pitchFamily="34" charset="0"/>
              </a:rPr>
              <a:t>Selling </a:t>
            </a:r>
            <a:br>
              <a:rPr lang="en-US" sz="2400" b="1">
                <a:latin typeface="Arial" pitchFamily="34" charset="0"/>
                <a:cs typeface="Arial" pitchFamily="34" charset="0"/>
              </a:rPr>
            </a:br>
            <a:r>
              <a:rPr lang="en-US" sz="2400" b="1">
                <a:latin typeface="Arial" pitchFamily="34" charset="0"/>
                <a:cs typeface="Arial" pitchFamily="34" charset="0"/>
              </a:rPr>
              <a:t>the Customer</a:t>
            </a:r>
          </a:p>
        </p:txBody>
      </p:sp>
      <p:sp>
        <p:nvSpPr>
          <p:cNvPr id="65" name="AutoShape 6"/>
          <p:cNvSpPr>
            <a:spLocks noChangeArrowheads="1"/>
          </p:cNvSpPr>
          <p:nvPr/>
        </p:nvSpPr>
        <p:spPr bwMode="auto">
          <a:xfrm>
            <a:off x="6400800" y="1295400"/>
            <a:ext cx="2101850" cy="155416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a:latin typeface="Arial" pitchFamily="34" charset="0"/>
                <a:cs typeface="Arial" pitchFamily="34" charset="0"/>
              </a:rPr>
              <a:t>Mass Selling</a:t>
            </a:r>
          </a:p>
        </p:txBody>
      </p:sp>
      <p:sp>
        <p:nvSpPr>
          <p:cNvPr id="66" name="AutoShape 6"/>
          <p:cNvSpPr>
            <a:spLocks noChangeArrowheads="1"/>
          </p:cNvSpPr>
          <p:nvPr/>
        </p:nvSpPr>
        <p:spPr bwMode="auto">
          <a:xfrm>
            <a:off x="609600" y="1295400"/>
            <a:ext cx="2101850" cy="155416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dirty="0">
                <a:latin typeface="Arial" pitchFamily="34" charset="0"/>
                <a:cs typeface="Arial" pitchFamily="34" charset="0"/>
              </a:rPr>
              <a:t>Personal </a:t>
            </a:r>
            <a:br>
              <a:rPr lang="en-US" sz="2400" b="1" dirty="0">
                <a:latin typeface="Arial" pitchFamily="34" charset="0"/>
                <a:cs typeface="Arial" pitchFamily="34" charset="0"/>
              </a:rPr>
            </a:br>
            <a:r>
              <a:rPr lang="en-US" sz="2400" b="1" dirty="0">
                <a:latin typeface="Arial" pitchFamily="34" charset="0"/>
                <a:cs typeface="Arial" pitchFamily="34" charset="0"/>
              </a:rPr>
              <a:t>Selling</a:t>
            </a:r>
          </a:p>
        </p:txBody>
      </p:sp>
      <p:sp>
        <p:nvSpPr>
          <p:cNvPr id="67" name="AutoShape 6"/>
          <p:cNvSpPr>
            <a:spLocks noChangeArrowheads="1"/>
          </p:cNvSpPr>
          <p:nvPr/>
        </p:nvSpPr>
        <p:spPr bwMode="auto">
          <a:xfrm>
            <a:off x="3536950" y="5181600"/>
            <a:ext cx="2101850" cy="155416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a:latin typeface="Arial" pitchFamily="34" charset="0"/>
                <a:cs typeface="Arial" pitchFamily="34" charset="0"/>
              </a:rPr>
              <a:t>Sales</a:t>
            </a:r>
            <a:br>
              <a:rPr lang="en-US" sz="2400" b="1">
                <a:latin typeface="Arial" pitchFamily="34" charset="0"/>
                <a:cs typeface="Arial" pitchFamily="34" charset="0"/>
              </a:rPr>
            </a:br>
            <a:r>
              <a:rPr lang="en-US" sz="2400" b="1">
                <a:latin typeface="Arial" pitchFamily="34" charset="0"/>
                <a:cs typeface="Arial" pitchFamily="34" charset="0"/>
              </a:rPr>
              <a:t>Promotion</a:t>
            </a:r>
          </a:p>
        </p:txBody>
      </p:sp>
      <p:sp>
        <p:nvSpPr>
          <p:cNvPr id="10"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right)">
                                      <p:cBhvr>
                                        <p:cTn id="11" dur="500"/>
                                        <p:tgtEl>
                                          <p:spTgt spid="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66"/>
                                        </p:tgtEl>
                                        <p:attrNameLst>
                                          <p:attrName>style.color</p:attrName>
                                        </p:attrNameLst>
                                      </p:cBhvr>
                                      <p:by>
                                        <p:hsl h="0" s="-70588" l="0"/>
                                      </p:by>
                                    </p:animClr>
                                    <p:animClr clrSpc="hsl" dir="cw">
                                      <p:cBhvr>
                                        <p:cTn id="16" dur="500" fill="hold"/>
                                        <p:tgtEl>
                                          <p:spTgt spid="66"/>
                                        </p:tgtEl>
                                        <p:attrNameLst>
                                          <p:attrName>fillcolor</p:attrName>
                                        </p:attrNameLst>
                                      </p:cBhvr>
                                      <p:by>
                                        <p:hsl h="0" s="-70588" l="0"/>
                                      </p:by>
                                    </p:animClr>
                                    <p:animClr clrSpc="hsl" dir="cw">
                                      <p:cBhvr>
                                        <p:cTn id="17" dur="500" fill="hold"/>
                                        <p:tgtEl>
                                          <p:spTgt spid="66"/>
                                        </p:tgtEl>
                                        <p:attrNameLst>
                                          <p:attrName>stroke.color</p:attrName>
                                        </p:attrNameLst>
                                      </p:cBhvr>
                                      <p:by>
                                        <p:hsl h="0" s="-70588" l="0"/>
                                      </p:by>
                                    </p:animClr>
                                    <p:set>
                                      <p:cBhvr>
                                        <p:cTn id="18" dur="500" fill="hold"/>
                                        <p:tgtEl>
                                          <p:spTgt spid="66"/>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65"/>
                                        </p:tgtEl>
                                        <p:attrNameLst>
                                          <p:attrName>style.color</p:attrName>
                                        </p:attrNameLst>
                                      </p:cBhvr>
                                      <p:by>
                                        <p:hsl h="0" s="-70588" l="0"/>
                                      </p:by>
                                    </p:animClr>
                                    <p:animClr clrSpc="hsl" dir="cw">
                                      <p:cBhvr>
                                        <p:cTn id="30" dur="500" fill="hold"/>
                                        <p:tgtEl>
                                          <p:spTgt spid="65"/>
                                        </p:tgtEl>
                                        <p:attrNameLst>
                                          <p:attrName>fillcolor</p:attrName>
                                        </p:attrNameLst>
                                      </p:cBhvr>
                                      <p:by>
                                        <p:hsl h="0" s="-70588" l="0"/>
                                      </p:by>
                                    </p:animClr>
                                    <p:animClr clrSpc="hsl" dir="cw">
                                      <p:cBhvr>
                                        <p:cTn id="31" dur="500" fill="hold"/>
                                        <p:tgtEl>
                                          <p:spTgt spid="65"/>
                                        </p:tgtEl>
                                        <p:attrNameLst>
                                          <p:attrName>stroke.color</p:attrName>
                                        </p:attrNameLst>
                                      </p:cBhvr>
                                      <p:by>
                                        <p:hsl h="0" s="-70588" l="0"/>
                                      </p:by>
                                    </p:animClr>
                                    <p:set>
                                      <p:cBhvr>
                                        <p:cTn id="32" dur="500" fill="hold"/>
                                        <p:tgtEl>
                                          <p:spTgt spid="65"/>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up)">
                                      <p:cBhvr>
                                        <p:cTn id="3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6" grpId="0" animBg="1"/>
      <p:bldP spid="59" grpId="0" animBg="1"/>
      <p:bldP spid="65" grpId="0" animBg="1"/>
      <p:bldP spid="65" grpId="1" animBg="1"/>
      <p:bldP spid="66" grpId="0" animBg="1"/>
      <p:bldP spid="66" grpId="1"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398587"/>
          </a:xfrm>
        </p:spPr>
        <p:txBody>
          <a:bodyPr/>
          <a:lstStyle/>
          <a:p>
            <a:r>
              <a:rPr lang="en-IN" dirty="0" smtClean="0"/>
              <a:t>The Price Element of the Marketing Mix</a:t>
            </a:r>
            <a:endParaRPr lang="en-US" dirty="0" smtClean="0"/>
          </a:p>
        </p:txBody>
      </p:sp>
      <p:cxnSp>
        <p:nvCxnSpPr>
          <p:cNvPr id="10" name="Straight Arrow Connector 41"/>
          <p:cNvCxnSpPr>
            <a:cxnSpLocks noChangeShapeType="1"/>
          </p:cNvCxnSpPr>
          <p:nvPr/>
        </p:nvCxnSpPr>
        <p:spPr bwMode="auto">
          <a:xfrm>
            <a:off x="5562600" y="4037013"/>
            <a:ext cx="838200"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38"/>
          <p:cNvCxnSpPr>
            <a:cxnSpLocks noChangeShapeType="1"/>
          </p:cNvCxnSpPr>
          <p:nvPr/>
        </p:nvCxnSpPr>
        <p:spPr bwMode="auto">
          <a:xfrm rot="10800000">
            <a:off x="2667000" y="4038600"/>
            <a:ext cx="11430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32"/>
          <p:cNvCxnSpPr>
            <a:cxnSpLocks noChangeShapeType="1"/>
          </p:cNvCxnSpPr>
          <p:nvPr/>
        </p:nvCxnSpPr>
        <p:spPr bwMode="auto">
          <a:xfrm rot="5400000" flipH="1" flipV="1">
            <a:off x="5257800" y="2667000"/>
            <a:ext cx="533400" cy="5334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29"/>
          <p:cNvCxnSpPr>
            <a:cxnSpLocks noChangeShapeType="1"/>
          </p:cNvCxnSpPr>
          <p:nvPr/>
        </p:nvCxnSpPr>
        <p:spPr bwMode="auto">
          <a:xfrm rot="10800000" flipV="1">
            <a:off x="3124200" y="4876800"/>
            <a:ext cx="762000" cy="6096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8"/>
          <p:cNvCxnSpPr>
            <a:cxnSpLocks noChangeShapeType="1"/>
          </p:cNvCxnSpPr>
          <p:nvPr/>
        </p:nvCxnSpPr>
        <p:spPr bwMode="auto">
          <a:xfrm rot="16200000" flipV="1">
            <a:off x="3276600" y="2667000"/>
            <a:ext cx="685800" cy="6858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AutoShape 3">
            <a:hlinkHover r:id="" action="ppaction://macro?name=changecolor"/>
          </p:cNvPr>
          <p:cNvSpPr>
            <a:spLocks noChangeArrowheads="1"/>
          </p:cNvSpPr>
          <p:nvPr/>
        </p:nvSpPr>
        <p:spPr bwMode="auto">
          <a:xfrm>
            <a:off x="5562600" y="15240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a:t>Price Flexibility</a:t>
            </a:r>
          </a:p>
        </p:txBody>
      </p:sp>
      <p:sp>
        <p:nvSpPr>
          <p:cNvPr id="16" name="AutoShape 4">
            <a:hlinkHover r:id="" action="ppaction://macro?name=changecolor"/>
          </p:cNvPr>
          <p:cNvSpPr>
            <a:spLocks noChangeArrowheads="1"/>
          </p:cNvSpPr>
          <p:nvPr/>
        </p:nvSpPr>
        <p:spPr bwMode="auto">
          <a:xfrm>
            <a:off x="6477000" y="35052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200" dirty="0"/>
              <a:t>Price  </a:t>
            </a:r>
            <a:r>
              <a:rPr lang="en-US" sz="2200" dirty="0" smtClean="0"/>
              <a:t>Over </a:t>
            </a:r>
            <a:r>
              <a:rPr lang="en-US" sz="2200" dirty="0"/>
              <a:t>the Life Cycle</a:t>
            </a:r>
          </a:p>
        </p:txBody>
      </p:sp>
      <p:sp>
        <p:nvSpPr>
          <p:cNvPr id="17" name="AutoShape 11">
            <a:hlinkHover r:id="" action="ppaction://macro?name=changecolor"/>
          </p:cNvPr>
          <p:cNvSpPr>
            <a:spLocks noChangeArrowheads="1"/>
          </p:cNvSpPr>
          <p:nvPr/>
        </p:nvSpPr>
        <p:spPr bwMode="auto">
          <a:xfrm>
            <a:off x="1371600" y="15240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a:t>Pricing Objectives</a:t>
            </a:r>
          </a:p>
        </p:txBody>
      </p:sp>
      <p:sp>
        <p:nvSpPr>
          <p:cNvPr id="18" name="AutoShape 15">
            <a:hlinkHover r:id="" action="ppaction://macro?name=changecolor"/>
          </p:cNvPr>
          <p:cNvSpPr>
            <a:spLocks noChangeArrowheads="1"/>
          </p:cNvSpPr>
          <p:nvPr/>
        </p:nvSpPr>
        <p:spPr bwMode="auto">
          <a:xfrm>
            <a:off x="5562600" y="55626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a:t>Discounts and Allowances</a:t>
            </a:r>
          </a:p>
        </p:txBody>
      </p:sp>
      <p:sp>
        <p:nvSpPr>
          <p:cNvPr id="19" name="AutoShape 16">
            <a:hlinkHover r:id="" action="ppaction://macro?name=changecolor"/>
          </p:cNvPr>
          <p:cNvSpPr>
            <a:spLocks noChangeArrowheads="1"/>
          </p:cNvSpPr>
          <p:nvPr/>
        </p:nvSpPr>
        <p:spPr bwMode="auto">
          <a:xfrm>
            <a:off x="1828800" y="55626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a:t>Geographic Pricing Terms</a:t>
            </a:r>
          </a:p>
        </p:txBody>
      </p:sp>
      <p:sp>
        <p:nvSpPr>
          <p:cNvPr id="20" name="AutoShape 26">
            <a:hlinkHover r:id="" action="ppaction://macro?name=changecolor"/>
          </p:cNvPr>
          <p:cNvSpPr>
            <a:spLocks noChangeArrowheads="1"/>
          </p:cNvSpPr>
          <p:nvPr/>
        </p:nvSpPr>
        <p:spPr bwMode="auto">
          <a:xfrm>
            <a:off x="381000" y="35052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a:t>Competition </a:t>
            </a:r>
          </a:p>
        </p:txBody>
      </p:sp>
      <p:sp>
        <p:nvSpPr>
          <p:cNvPr id="26638" name="Oval 12"/>
          <p:cNvSpPr>
            <a:spLocks noChangeArrowheads="1"/>
          </p:cNvSpPr>
          <p:nvPr/>
        </p:nvSpPr>
        <p:spPr bwMode="auto">
          <a:xfrm>
            <a:off x="3429000" y="2895600"/>
            <a:ext cx="2314575" cy="220662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2800" b="1"/>
              <a:t>Price</a:t>
            </a:r>
            <a:br>
              <a:rPr lang="en-US" sz="2800" b="1"/>
            </a:br>
            <a:r>
              <a:rPr lang="en-US" sz="2800" b="1"/>
              <a:t>Setting</a:t>
            </a:r>
          </a:p>
        </p:txBody>
      </p:sp>
      <p:cxnSp>
        <p:nvCxnSpPr>
          <p:cNvPr id="22" name="Straight Arrow Connector 43"/>
          <p:cNvCxnSpPr>
            <a:cxnSpLocks noChangeShapeType="1"/>
          </p:cNvCxnSpPr>
          <p:nvPr/>
        </p:nvCxnSpPr>
        <p:spPr bwMode="auto">
          <a:xfrm rot="16200000" flipH="1">
            <a:off x="5486400" y="4800600"/>
            <a:ext cx="685800" cy="6858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11</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7"/>
                                        </p:tgtEl>
                                        <p:attrNameLst>
                                          <p:attrName>style.color</p:attrName>
                                        </p:attrNameLst>
                                      </p:cBhvr>
                                      <p:by>
                                        <p:hsl h="0" s="-70588" l="0"/>
                                      </p:by>
                                    </p:animClr>
                                    <p:animClr clrSpc="hsl" dir="cw">
                                      <p:cBhvr>
                                        <p:cTn id="16" dur="500" fill="hold"/>
                                        <p:tgtEl>
                                          <p:spTgt spid="17"/>
                                        </p:tgtEl>
                                        <p:attrNameLst>
                                          <p:attrName>fillcolor</p:attrName>
                                        </p:attrNameLst>
                                      </p:cBhvr>
                                      <p:by>
                                        <p:hsl h="0" s="-70588" l="0"/>
                                      </p:by>
                                    </p:animClr>
                                    <p:animClr clrSpc="hsl" dir="cw">
                                      <p:cBhvr>
                                        <p:cTn id="17" dur="500" fill="hold"/>
                                        <p:tgtEl>
                                          <p:spTgt spid="17"/>
                                        </p:tgtEl>
                                        <p:attrNameLst>
                                          <p:attrName>stroke.color</p:attrName>
                                        </p:attrNameLst>
                                      </p:cBhvr>
                                      <p:by>
                                        <p:hsl h="0" s="-70588" l="0"/>
                                      </p:by>
                                    </p:animClr>
                                    <p:set>
                                      <p:cBhvr>
                                        <p:cTn id="18" dur="500" fill="hold"/>
                                        <p:tgtEl>
                                          <p:spTgt spid="17"/>
                                        </p:tgtEl>
                                        <p:attrNameLst>
                                          <p:attrName>fill.type</p:attrName>
                                        </p:attrNameLst>
                                      </p:cBhvr>
                                      <p:to>
                                        <p:strVal val="solid"/>
                                      </p:to>
                                    </p:se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mph" presetSubtype="0" fill="hold" grpId="1" nodeType="clickEffect">
                                  <p:stCondLst>
                                    <p:cond delay="0"/>
                                  </p:stCondLst>
                                  <p:childTnLst>
                                    <p:animClr clrSpc="hsl" dir="cw">
                                      <p:cBhvr override="childStyle">
                                        <p:cTn id="37" dur="500" fill="hold"/>
                                        <p:tgtEl>
                                          <p:spTgt spid="15"/>
                                        </p:tgtEl>
                                        <p:attrNameLst>
                                          <p:attrName>style.color</p:attrName>
                                        </p:attrNameLst>
                                      </p:cBhvr>
                                      <p:by>
                                        <p:hsl h="0" s="-70588" l="0"/>
                                      </p:by>
                                    </p:animClr>
                                    <p:animClr clrSpc="hsl" dir="cw">
                                      <p:cBhvr>
                                        <p:cTn id="38" dur="500" fill="hold"/>
                                        <p:tgtEl>
                                          <p:spTgt spid="15"/>
                                        </p:tgtEl>
                                        <p:attrNameLst>
                                          <p:attrName>fillcolor</p:attrName>
                                        </p:attrNameLst>
                                      </p:cBhvr>
                                      <p:by>
                                        <p:hsl h="0" s="-70588" l="0"/>
                                      </p:by>
                                    </p:animClr>
                                    <p:animClr clrSpc="hsl" dir="cw">
                                      <p:cBhvr>
                                        <p:cTn id="39" dur="500" fill="hold"/>
                                        <p:tgtEl>
                                          <p:spTgt spid="15"/>
                                        </p:tgtEl>
                                        <p:attrNameLst>
                                          <p:attrName>stroke.color</p:attrName>
                                        </p:attrNameLst>
                                      </p:cBhvr>
                                      <p:by>
                                        <p:hsl h="0" s="-70588" l="0"/>
                                      </p:by>
                                    </p:animClr>
                                    <p:set>
                                      <p:cBhvr>
                                        <p:cTn id="40" dur="500" fill="hold"/>
                                        <p:tgtEl>
                                          <p:spTgt spid="15"/>
                                        </p:tgtEl>
                                        <p:attrNameLst>
                                          <p:attrName>fill.type</p:attrName>
                                        </p:attrNameLst>
                                      </p:cBhvr>
                                      <p:to>
                                        <p:strVal val="solid"/>
                                      </p:to>
                                    </p:set>
                                  </p:childTnLst>
                                </p:cTn>
                              </p:par>
                              <p:par>
                                <p:cTn id="41" presetID="25" presetClass="emph" presetSubtype="0" fill="hold" grpId="1" nodeType="withEffect">
                                  <p:stCondLst>
                                    <p:cond delay="0"/>
                                  </p:stCondLst>
                                  <p:childTnLst>
                                    <p:animClr clrSpc="hsl" dir="cw">
                                      <p:cBhvr override="childStyle">
                                        <p:cTn id="42" dur="500" fill="hold"/>
                                        <p:tgtEl>
                                          <p:spTgt spid="16"/>
                                        </p:tgtEl>
                                        <p:attrNameLst>
                                          <p:attrName>style.color</p:attrName>
                                        </p:attrNameLst>
                                      </p:cBhvr>
                                      <p:by>
                                        <p:hsl h="0" s="-70588" l="0"/>
                                      </p:by>
                                    </p:animClr>
                                    <p:animClr clrSpc="hsl" dir="cw">
                                      <p:cBhvr>
                                        <p:cTn id="43" dur="500" fill="hold"/>
                                        <p:tgtEl>
                                          <p:spTgt spid="16"/>
                                        </p:tgtEl>
                                        <p:attrNameLst>
                                          <p:attrName>fillcolor</p:attrName>
                                        </p:attrNameLst>
                                      </p:cBhvr>
                                      <p:by>
                                        <p:hsl h="0" s="-70588" l="0"/>
                                      </p:by>
                                    </p:animClr>
                                    <p:animClr clrSpc="hsl" dir="cw">
                                      <p:cBhvr>
                                        <p:cTn id="44" dur="500" fill="hold"/>
                                        <p:tgtEl>
                                          <p:spTgt spid="16"/>
                                        </p:tgtEl>
                                        <p:attrNameLst>
                                          <p:attrName>stroke.color</p:attrName>
                                        </p:attrNameLst>
                                      </p:cBhvr>
                                      <p:by>
                                        <p:hsl h="0" s="-70588" l="0"/>
                                      </p:by>
                                    </p:animClr>
                                    <p:set>
                                      <p:cBhvr>
                                        <p:cTn id="45" dur="500" fill="hold"/>
                                        <p:tgtEl>
                                          <p:spTgt spid="16"/>
                                        </p:tgtEl>
                                        <p:attrNameLst>
                                          <p:attrName>fill.type</p:attrName>
                                        </p:attrNameLst>
                                      </p:cBhvr>
                                      <p:to>
                                        <p:strVal val="solid"/>
                                      </p:to>
                                    </p:set>
                                  </p:childTnLst>
                                </p:cTn>
                              </p:par>
                              <p:par>
                                <p:cTn id="46" presetID="22" presetClass="entr" presetSubtype="1"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nodeType="afterGroup">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nodeType="afterGroup">
                            <p:stCondLst>
                              <p:cond delay="1000"/>
                            </p:stCondLst>
                            <p:childTnLst>
                              <p:par>
                                <p:cTn id="54" presetID="22" presetClass="entr" presetSubtype="1"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par>
                          <p:cTn id="57" fill="hold" nodeType="afterGroup">
                            <p:stCondLst>
                              <p:cond delay="1500"/>
                            </p:stCondLst>
                            <p:childTnLst>
                              <p:par>
                                <p:cTn id="58" presetID="22" presetClass="entr" presetSubtype="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mph" presetSubtype="0" fill="hold" grpId="1" nodeType="clickEffect">
                                  <p:stCondLst>
                                    <p:cond delay="0"/>
                                  </p:stCondLst>
                                  <p:childTnLst>
                                    <p:animClr clrSpc="hsl" dir="cw">
                                      <p:cBhvr override="childStyle">
                                        <p:cTn id="64" dur="500" fill="hold"/>
                                        <p:tgtEl>
                                          <p:spTgt spid="19"/>
                                        </p:tgtEl>
                                        <p:attrNameLst>
                                          <p:attrName>style.color</p:attrName>
                                        </p:attrNameLst>
                                      </p:cBhvr>
                                      <p:by>
                                        <p:hsl h="0" s="-70588" l="0"/>
                                      </p:by>
                                    </p:animClr>
                                    <p:animClr clrSpc="hsl" dir="cw">
                                      <p:cBhvr>
                                        <p:cTn id="65" dur="500" fill="hold"/>
                                        <p:tgtEl>
                                          <p:spTgt spid="19"/>
                                        </p:tgtEl>
                                        <p:attrNameLst>
                                          <p:attrName>fillcolor</p:attrName>
                                        </p:attrNameLst>
                                      </p:cBhvr>
                                      <p:by>
                                        <p:hsl h="0" s="-70588" l="0"/>
                                      </p:by>
                                    </p:animClr>
                                    <p:animClr clrSpc="hsl" dir="cw">
                                      <p:cBhvr>
                                        <p:cTn id="66" dur="500" fill="hold"/>
                                        <p:tgtEl>
                                          <p:spTgt spid="19"/>
                                        </p:tgtEl>
                                        <p:attrNameLst>
                                          <p:attrName>stroke.color</p:attrName>
                                        </p:attrNameLst>
                                      </p:cBhvr>
                                      <p:by>
                                        <p:hsl h="0" s="-70588" l="0"/>
                                      </p:by>
                                    </p:animClr>
                                    <p:set>
                                      <p:cBhvr>
                                        <p:cTn id="67" dur="500" fill="hold"/>
                                        <p:tgtEl>
                                          <p:spTgt spid="19"/>
                                        </p:tgtEl>
                                        <p:attrNameLst>
                                          <p:attrName>fill.type</p:attrName>
                                        </p:attrNameLst>
                                      </p:cBhvr>
                                      <p:to>
                                        <p:strVal val="solid"/>
                                      </p:to>
                                    </p:set>
                                  </p:childTnLst>
                                </p:cTn>
                              </p:par>
                              <p:par>
                                <p:cTn id="68" presetID="25" presetClass="emph" presetSubtype="0" fill="hold" grpId="1" nodeType="withEffect">
                                  <p:stCondLst>
                                    <p:cond delay="0"/>
                                  </p:stCondLst>
                                  <p:childTnLst>
                                    <p:animClr clrSpc="hsl" dir="cw">
                                      <p:cBhvr override="childStyle">
                                        <p:cTn id="69" dur="500" fill="hold"/>
                                        <p:tgtEl>
                                          <p:spTgt spid="18"/>
                                        </p:tgtEl>
                                        <p:attrNameLst>
                                          <p:attrName>style.color</p:attrName>
                                        </p:attrNameLst>
                                      </p:cBhvr>
                                      <p:by>
                                        <p:hsl h="0" s="-70588" l="0"/>
                                      </p:by>
                                    </p:animClr>
                                    <p:animClr clrSpc="hsl" dir="cw">
                                      <p:cBhvr>
                                        <p:cTn id="70" dur="500" fill="hold"/>
                                        <p:tgtEl>
                                          <p:spTgt spid="18"/>
                                        </p:tgtEl>
                                        <p:attrNameLst>
                                          <p:attrName>fillcolor</p:attrName>
                                        </p:attrNameLst>
                                      </p:cBhvr>
                                      <p:by>
                                        <p:hsl h="0" s="-70588" l="0"/>
                                      </p:by>
                                    </p:animClr>
                                    <p:animClr clrSpc="hsl" dir="cw">
                                      <p:cBhvr>
                                        <p:cTn id="71" dur="500" fill="hold"/>
                                        <p:tgtEl>
                                          <p:spTgt spid="18"/>
                                        </p:tgtEl>
                                        <p:attrNameLst>
                                          <p:attrName>stroke.color</p:attrName>
                                        </p:attrNameLst>
                                      </p:cBhvr>
                                      <p:by>
                                        <p:hsl h="0" s="-70588" l="0"/>
                                      </p:by>
                                    </p:animClr>
                                    <p:set>
                                      <p:cBhvr>
                                        <p:cTn id="72" dur="500" fill="hold"/>
                                        <p:tgtEl>
                                          <p:spTgt spid="18"/>
                                        </p:tgtEl>
                                        <p:attrNameLst>
                                          <p:attrName>fill.type</p:attrName>
                                        </p:attrNameLst>
                                      </p:cBhvr>
                                      <p:to>
                                        <p:strVal val="solid"/>
                                      </p:to>
                                    </p:set>
                                  </p:childTnLst>
                                </p:cTn>
                              </p:par>
                              <p:par>
                                <p:cTn id="73" presetID="22" presetClass="entr" presetSubtype="2"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
                                        <p:tgtEl>
                                          <p:spTgt spid="11"/>
                                        </p:tgtEl>
                                      </p:cBhvr>
                                    </p:animEffect>
                                  </p:childTnLst>
                                </p:cTn>
                              </p:par>
                            </p:childTnLst>
                          </p:cTn>
                        </p:par>
                        <p:par>
                          <p:cTn id="76" fill="hold" nodeType="afterGroup">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398587"/>
          </a:xfrm>
        </p:spPr>
        <p:txBody>
          <a:bodyPr/>
          <a:lstStyle/>
          <a:p>
            <a:r>
              <a:rPr lang="en-IN" dirty="0" smtClean="0"/>
              <a:t>All Four Ps Contribute to the Whole</a:t>
            </a:r>
            <a:endParaRPr lang="en-US" dirty="0" smtClean="0"/>
          </a:p>
        </p:txBody>
      </p:sp>
      <p:grpSp>
        <p:nvGrpSpPr>
          <p:cNvPr id="2" name="Group 67"/>
          <p:cNvGrpSpPr>
            <a:grpSpLocks/>
          </p:cNvGrpSpPr>
          <p:nvPr/>
        </p:nvGrpSpPr>
        <p:grpSpPr bwMode="auto">
          <a:xfrm>
            <a:off x="914400" y="1600200"/>
            <a:ext cx="2828925" cy="4495800"/>
            <a:chOff x="576" y="864"/>
            <a:chExt cx="1782" cy="2832"/>
          </a:xfrm>
        </p:grpSpPr>
        <p:grpSp>
          <p:nvGrpSpPr>
            <p:cNvPr id="27665" name="Group 62"/>
            <p:cNvGrpSpPr>
              <a:grpSpLocks/>
            </p:cNvGrpSpPr>
            <p:nvPr/>
          </p:nvGrpSpPr>
          <p:grpSpPr bwMode="auto">
            <a:xfrm>
              <a:off x="966" y="864"/>
              <a:ext cx="1392" cy="2832"/>
              <a:chOff x="966" y="864"/>
              <a:chExt cx="1392" cy="2832"/>
            </a:xfrm>
          </p:grpSpPr>
          <p:sp>
            <p:nvSpPr>
              <p:cNvPr id="27672" name="AutoShape 13">
                <a:hlinkHover r:id="" action="ppaction://macro?name=changecolor"/>
              </p:cNvPr>
              <p:cNvSpPr>
                <a:spLocks noChangeArrowheads="1"/>
              </p:cNvSpPr>
              <p:nvPr/>
            </p:nvSpPr>
            <p:spPr bwMode="auto">
              <a:xfrm>
                <a:off x="966" y="864"/>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dirty="0"/>
                  <a:t>Product</a:t>
                </a:r>
              </a:p>
            </p:txBody>
          </p:sp>
          <p:sp>
            <p:nvSpPr>
              <p:cNvPr id="27673" name="AutoShape 14">
                <a:hlinkHover r:id="" action="ppaction://macro?name=changecolor"/>
              </p:cNvPr>
              <p:cNvSpPr>
                <a:spLocks noChangeArrowheads="1"/>
              </p:cNvSpPr>
              <p:nvPr/>
            </p:nvSpPr>
            <p:spPr bwMode="auto">
              <a:xfrm>
                <a:off x="966" y="1605"/>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a:t>Place</a:t>
                </a:r>
              </a:p>
            </p:txBody>
          </p:sp>
          <p:sp>
            <p:nvSpPr>
              <p:cNvPr id="27674" name="AutoShape 15">
                <a:hlinkHover r:id="" action="ppaction://macro?name=changecolor"/>
              </p:cNvPr>
              <p:cNvSpPr>
                <a:spLocks noChangeArrowheads="1"/>
              </p:cNvSpPr>
              <p:nvPr/>
            </p:nvSpPr>
            <p:spPr bwMode="auto">
              <a:xfrm>
                <a:off x="966" y="2345"/>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a:t>Promotion</a:t>
                </a:r>
              </a:p>
            </p:txBody>
          </p:sp>
          <p:sp>
            <p:nvSpPr>
              <p:cNvPr id="27675" name="AutoShape 16">
                <a:hlinkHover r:id="" action="ppaction://macro?name=changecolor"/>
              </p:cNvPr>
              <p:cNvSpPr>
                <a:spLocks noChangeArrowheads="1"/>
              </p:cNvSpPr>
              <p:nvPr/>
            </p:nvSpPr>
            <p:spPr bwMode="auto">
              <a:xfrm>
                <a:off x="966" y="3086"/>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a:t>Price</a:t>
                </a:r>
              </a:p>
            </p:txBody>
          </p:sp>
        </p:grpSp>
        <p:grpSp>
          <p:nvGrpSpPr>
            <p:cNvPr id="27666" name="Group 61"/>
            <p:cNvGrpSpPr>
              <a:grpSpLocks/>
            </p:cNvGrpSpPr>
            <p:nvPr/>
          </p:nvGrpSpPr>
          <p:grpSpPr bwMode="auto">
            <a:xfrm>
              <a:off x="576" y="1169"/>
              <a:ext cx="384" cy="2237"/>
              <a:chOff x="576" y="1169"/>
              <a:chExt cx="384" cy="2237"/>
            </a:xfrm>
          </p:grpSpPr>
          <p:sp>
            <p:nvSpPr>
              <p:cNvPr id="27667" name="Line 17"/>
              <p:cNvSpPr>
                <a:spLocks noChangeShapeType="1"/>
              </p:cNvSpPr>
              <p:nvPr/>
            </p:nvSpPr>
            <p:spPr bwMode="auto">
              <a:xfrm flipH="1">
                <a:off x="576" y="1169"/>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Line 18"/>
              <p:cNvSpPr>
                <a:spLocks noChangeShapeType="1"/>
              </p:cNvSpPr>
              <p:nvPr/>
            </p:nvSpPr>
            <p:spPr bwMode="auto">
              <a:xfrm flipH="1">
                <a:off x="576" y="191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19"/>
              <p:cNvSpPr>
                <a:spLocks noChangeShapeType="1"/>
              </p:cNvSpPr>
              <p:nvPr/>
            </p:nvSpPr>
            <p:spPr bwMode="auto">
              <a:xfrm flipH="1">
                <a:off x="576" y="265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20"/>
              <p:cNvSpPr>
                <a:spLocks noChangeShapeType="1"/>
              </p:cNvSpPr>
              <p:nvPr/>
            </p:nvSpPr>
            <p:spPr bwMode="auto">
              <a:xfrm flipH="1">
                <a:off x="576" y="3391"/>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1"/>
              <p:cNvSpPr>
                <a:spLocks noChangeShapeType="1"/>
              </p:cNvSpPr>
              <p:nvPr/>
            </p:nvSpPr>
            <p:spPr bwMode="auto">
              <a:xfrm>
                <a:off x="576" y="1169"/>
                <a:ext cx="0" cy="22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 name="Group 70"/>
          <p:cNvGrpSpPr>
            <a:grpSpLocks/>
          </p:cNvGrpSpPr>
          <p:nvPr/>
        </p:nvGrpSpPr>
        <p:grpSpPr bwMode="auto">
          <a:xfrm>
            <a:off x="3819525" y="2171700"/>
            <a:ext cx="4667250" cy="3587750"/>
            <a:chOff x="2406" y="1224"/>
            <a:chExt cx="2940" cy="2260"/>
          </a:xfrm>
        </p:grpSpPr>
        <p:grpSp>
          <p:nvGrpSpPr>
            <p:cNvPr id="27659" name="Group 68"/>
            <p:cNvGrpSpPr>
              <a:grpSpLocks/>
            </p:cNvGrpSpPr>
            <p:nvPr/>
          </p:nvGrpSpPr>
          <p:grpSpPr bwMode="auto">
            <a:xfrm>
              <a:off x="2406" y="1224"/>
              <a:ext cx="1674" cy="2260"/>
              <a:chOff x="2406" y="1224"/>
              <a:chExt cx="1674" cy="2260"/>
            </a:xfrm>
          </p:grpSpPr>
          <p:sp>
            <p:nvSpPr>
              <p:cNvPr id="27661" name="Line 4"/>
              <p:cNvSpPr>
                <a:spLocks noChangeShapeType="1"/>
              </p:cNvSpPr>
              <p:nvPr/>
            </p:nvSpPr>
            <p:spPr bwMode="auto">
              <a:xfrm>
                <a:off x="2406" y="1224"/>
                <a:ext cx="1584" cy="610"/>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27662" name="Line 5"/>
              <p:cNvSpPr>
                <a:spLocks noChangeShapeType="1"/>
              </p:cNvSpPr>
              <p:nvPr/>
            </p:nvSpPr>
            <p:spPr bwMode="auto">
              <a:xfrm>
                <a:off x="2412" y="1965"/>
                <a:ext cx="1446" cy="253"/>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27663" name="Line 7"/>
              <p:cNvSpPr>
                <a:spLocks noChangeShapeType="1"/>
              </p:cNvSpPr>
              <p:nvPr/>
            </p:nvSpPr>
            <p:spPr bwMode="auto">
              <a:xfrm flipV="1">
                <a:off x="2406" y="2770"/>
                <a:ext cx="1674" cy="714"/>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27664" name="Line 9"/>
              <p:cNvSpPr>
                <a:spLocks noChangeShapeType="1"/>
              </p:cNvSpPr>
              <p:nvPr/>
            </p:nvSpPr>
            <p:spPr bwMode="auto">
              <a:xfrm flipV="1">
                <a:off x="2418" y="2470"/>
                <a:ext cx="1476" cy="273"/>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grpSp>
        <p:sp>
          <p:nvSpPr>
            <p:cNvPr id="27660" name="Oval 11"/>
            <p:cNvSpPr>
              <a:spLocks noChangeArrowheads="1"/>
            </p:cNvSpPr>
            <p:nvPr/>
          </p:nvSpPr>
          <p:spPr bwMode="auto">
            <a:xfrm>
              <a:off x="3888" y="1554"/>
              <a:ext cx="1458" cy="139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r>
                <a:rPr lang="en-US" sz="2800" b="1"/>
                <a:t>Selection</a:t>
              </a:r>
              <a:br>
                <a:rPr lang="en-US" sz="2800" b="1"/>
              </a:br>
              <a:r>
                <a:rPr lang="en-US" sz="2800" b="1"/>
                <a:t>of Target</a:t>
              </a:r>
              <a:br>
                <a:rPr lang="en-US" sz="2800" b="1"/>
              </a:br>
              <a:r>
                <a:rPr lang="en-US" sz="2800" b="1"/>
                <a:t>Market</a:t>
              </a:r>
            </a:p>
          </p:txBody>
        </p:sp>
      </p:grpSp>
      <p:sp>
        <p:nvSpPr>
          <p:cNvPr id="42" name="Text Box 22"/>
          <p:cNvSpPr txBox="1">
            <a:spLocks noChangeArrowheads="1"/>
          </p:cNvSpPr>
          <p:nvPr/>
        </p:nvSpPr>
        <p:spPr bwMode="auto">
          <a:xfrm>
            <a:off x="0" y="6324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2400" b="1">
                <a:solidFill>
                  <a:schemeClr val="tx2"/>
                </a:solidFill>
              </a:rPr>
              <a:t>Understanding the Target Market Leads to Good Strategies!</a:t>
            </a:r>
          </a:p>
        </p:txBody>
      </p:sp>
      <p:grpSp>
        <p:nvGrpSpPr>
          <p:cNvPr id="7" name="Group 69"/>
          <p:cNvGrpSpPr>
            <a:grpSpLocks/>
          </p:cNvGrpSpPr>
          <p:nvPr/>
        </p:nvGrpSpPr>
        <p:grpSpPr bwMode="auto">
          <a:xfrm>
            <a:off x="3810000" y="1905000"/>
            <a:ext cx="2628900" cy="3586163"/>
            <a:chOff x="2400" y="1056"/>
            <a:chExt cx="1656" cy="2259"/>
          </a:xfrm>
        </p:grpSpPr>
        <p:sp>
          <p:nvSpPr>
            <p:cNvPr id="27655" name="Line 3"/>
            <p:cNvSpPr>
              <a:spLocks noChangeShapeType="1"/>
            </p:cNvSpPr>
            <p:nvPr/>
          </p:nvSpPr>
          <p:spPr bwMode="auto">
            <a:xfrm flipH="1" flipV="1">
              <a:off x="2406" y="1056"/>
              <a:ext cx="1650" cy="67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6" name="Line 6"/>
            <p:cNvSpPr>
              <a:spLocks noChangeShapeType="1"/>
            </p:cNvSpPr>
            <p:nvPr/>
          </p:nvSpPr>
          <p:spPr bwMode="auto">
            <a:xfrm flipH="1" flipV="1">
              <a:off x="2406" y="1792"/>
              <a:ext cx="1464" cy="2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10"/>
            <p:cNvSpPr>
              <a:spLocks noChangeShapeType="1"/>
            </p:cNvSpPr>
            <p:nvPr/>
          </p:nvSpPr>
          <p:spPr bwMode="auto">
            <a:xfrm flipH="1">
              <a:off x="2400" y="2332"/>
              <a:ext cx="1458" cy="24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Line 8"/>
            <p:cNvSpPr>
              <a:spLocks noChangeShapeType="1"/>
            </p:cNvSpPr>
            <p:nvPr/>
          </p:nvSpPr>
          <p:spPr bwMode="auto">
            <a:xfrm flipH="1">
              <a:off x="2412" y="2680"/>
              <a:ext cx="1578" cy="63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8"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ox(out)">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IN" dirty="0" smtClean="0"/>
              <a:t>Elements of a Firm’s Marketing Program (Figure 2-8)</a:t>
            </a:r>
            <a:endParaRPr lang="en-US" dirty="0" smtClean="0"/>
          </a:p>
        </p:txBody>
      </p:sp>
      <p:sp>
        <p:nvSpPr>
          <p:cNvPr id="35" name="Text Box 32"/>
          <p:cNvSpPr txBox="1">
            <a:spLocks noChangeArrowheads="1"/>
          </p:cNvSpPr>
          <p:nvPr/>
        </p:nvSpPr>
        <p:spPr bwMode="auto">
          <a:xfrm>
            <a:off x="3124200" y="37338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3200" b="1"/>
              <a:t>+</a:t>
            </a:r>
          </a:p>
        </p:txBody>
      </p:sp>
      <p:sp>
        <p:nvSpPr>
          <p:cNvPr id="36" name="AutoShape 33">
            <a:hlinkHover r:id="" action="ppaction://macro?name=changecolor"/>
          </p:cNvPr>
          <p:cNvSpPr>
            <a:spLocks noChangeArrowheads="1"/>
          </p:cNvSpPr>
          <p:nvPr/>
        </p:nvSpPr>
        <p:spPr bwMode="auto">
          <a:xfrm>
            <a:off x="2514600" y="4267200"/>
            <a:ext cx="1752600" cy="106680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Time-Related Details</a:t>
            </a:r>
          </a:p>
        </p:txBody>
      </p:sp>
      <p:sp>
        <p:nvSpPr>
          <p:cNvPr id="43" name="AutoShape 34">
            <a:hlinkHover r:id="" action="ppaction://macro?name=changecolor"/>
          </p:cNvPr>
          <p:cNvSpPr>
            <a:spLocks noChangeArrowheads="1"/>
          </p:cNvSpPr>
          <p:nvPr/>
        </p:nvSpPr>
        <p:spPr bwMode="auto">
          <a:xfrm>
            <a:off x="4800600" y="3505200"/>
            <a:ext cx="1828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b="1" dirty="0">
                <a:latin typeface="Arial" pitchFamily="34" charset="0"/>
                <a:cs typeface="Arial" pitchFamily="34" charset="0"/>
              </a:rPr>
              <a:t>Marketing Plan</a:t>
            </a:r>
          </a:p>
        </p:txBody>
      </p:sp>
      <p:sp>
        <p:nvSpPr>
          <p:cNvPr id="48" name="Text Box 35"/>
          <p:cNvSpPr txBox="1">
            <a:spLocks noChangeArrowheads="1"/>
          </p:cNvSpPr>
          <p:nvPr/>
        </p:nvSpPr>
        <p:spPr bwMode="auto">
          <a:xfrm>
            <a:off x="4267200" y="37465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3200" b="1"/>
              <a:t>=</a:t>
            </a:r>
          </a:p>
        </p:txBody>
      </p:sp>
      <p:sp>
        <p:nvSpPr>
          <p:cNvPr id="49" name="AutoShape 40">
            <a:hlinkHover r:id="" action="ppaction://macro?name=changecolor"/>
          </p:cNvPr>
          <p:cNvSpPr>
            <a:spLocks noChangeArrowheads="1"/>
          </p:cNvSpPr>
          <p:nvPr/>
        </p:nvSpPr>
        <p:spPr bwMode="auto">
          <a:xfrm>
            <a:off x="228600" y="1828800"/>
            <a:ext cx="17526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b="1" dirty="0">
                <a:latin typeface="Arial" pitchFamily="34" charset="0"/>
                <a:cs typeface="Arial" pitchFamily="34" charset="0"/>
              </a:rPr>
              <a:t>Target Market</a:t>
            </a:r>
          </a:p>
        </p:txBody>
      </p:sp>
      <p:sp>
        <p:nvSpPr>
          <p:cNvPr id="50" name="AutoShape 41">
            <a:hlinkHover r:id="" action="ppaction://macro?name=changecolor"/>
          </p:cNvPr>
          <p:cNvSpPr>
            <a:spLocks noChangeArrowheads="1"/>
          </p:cNvSpPr>
          <p:nvPr/>
        </p:nvSpPr>
        <p:spPr bwMode="auto">
          <a:xfrm>
            <a:off x="228600" y="3429000"/>
            <a:ext cx="1828800" cy="1066800"/>
          </a:xfrm>
          <a:prstGeom prst="roundRect">
            <a:avLst>
              <a:gd name="adj" fmla="val 2619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dirty="0">
                <a:latin typeface="Arial" pitchFamily="34" charset="0"/>
                <a:cs typeface="Arial" pitchFamily="34" charset="0"/>
              </a:rPr>
              <a:t>Marketing Mix</a:t>
            </a:r>
          </a:p>
        </p:txBody>
      </p:sp>
      <p:sp>
        <p:nvSpPr>
          <p:cNvPr id="51" name="AutoShape 42">
            <a:hlinkHover r:id="" action="ppaction://macro?name=changecolor"/>
          </p:cNvPr>
          <p:cNvSpPr>
            <a:spLocks noChangeArrowheads="1"/>
          </p:cNvSpPr>
          <p:nvPr/>
        </p:nvSpPr>
        <p:spPr bwMode="auto">
          <a:xfrm>
            <a:off x="2514600" y="2667000"/>
            <a:ext cx="1828800" cy="1066800"/>
          </a:xfrm>
          <a:prstGeom prst="roundRect">
            <a:avLst>
              <a:gd name="adj" fmla="val 2619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dirty="0">
                <a:latin typeface="Arial" pitchFamily="34" charset="0"/>
                <a:cs typeface="Arial" pitchFamily="34" charset="0"/>
              </a:rPr>
              <a:t>Marketing Strategy</a:t>
            </a:r>
          </a:p>
        </p:txBody>
      </p:sp>
      <p:sp>
        <p:nvSpPr>
          <p:cNvPr id="52" name="AutoShape 44">
            <a:hlinkHover r:id="" action="ppaction://macro?name=changecolor"/>
          </p:cNvPr>
          <p:cNvSpPr>
            <a:spLocks noChangeArrowheads="1"/>
          </p:cNvSpPr>
          <p:nvPr/>
        </p:nvSpPr>
        <p:spPr bwMode="auto">
          <a:xfrm>
            <a:off x="7023100" y="4114800"/>
            <a:ext cx="1968500" cy="152400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A Firm’s Marketing Program</a:t>
            </a:r>
          </a:p>
        </p:txBody>
      </p:sp>
      <p:sp>
        <p:nvSpPr>
          <p:cNvPr id="53" name="Text Box 45"/>
          <p:cNvSpPr txBox="1">
            <a:spLocks noChangeArrowheads="1"/>
          </p:cNvSpPr>
          <p:nvPr/>
        </p:nvSpPr>
        <p:spPr bwMode="auto">
          <a:xfrm>
            <a:off x="6477000" y="45720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3200" b="1"/>
              <a:t>=</a:t>
            </a:r>
          </a:p>
        </p:txBody>
      </p:sp>
      <p:sp>
        <p:nvSpPr>
          <p:cNvPr id="54" name="Text Box 47"/>
          <p:cNvSpPr txBox="1">
            <a:spLocks noChangeArrowheads="1"/>
          </p:cNvSpPr>
          <p:nvPr/>
        </p:nvSpPr>
        <p:spPr bwMode="auto">
          <a:xfrm>
            <a:off x="1676400" y="2819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3200" b="1"/>
              <a:t>=</a:t>
            </a:r>
          </a:p>
        </p:txBody>
      </p:sp>
      <p:sp>
        <p:nvSpPr>
          <p:cNvPr id="55" name="Text Box 48"/>
          <p:cNvSpPr txBox="1">
            <a:spLocks noChangeArrowheads="1"/>
          </p:cNvSpPr>
          <p:nvPr/>
        </p:nvSpPr>
        <p:spPr bwMode="auto">
          <a:xfrm>
            <a:off x="838200" y="28956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3200" b="1"/>
              <a:t>+</a:t>
            </a:r>
          </a:p>
        </p:txBody>
      </p:sp>
      <p:sp>
        <p:nvSpPr>
          <p:cNvPr id="56" name="Text Box 49"/>
          <p:cNvSpPr txBox="1">
            <a:spLocks noChangeArrowheads="1"/>
          </p:cNvSpPr>
          <p:nvPr/>
        </p:nvSpPr>
        <p:spPr bwMode="auto">
          <a:xfrm>
            <a:off x="5486400" y="460216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3200" b="1"/>
              <a:t>+</a:t>
            </a:r>
          </a:p>
        </p:txBody>
      </p:sp>
      <p:sp>
        <p:nvSpPr>
          <p:cNvPr id="57" name="AutoShape 50">
            <a:hlinkHover r:id="" action="ppaction://macro?name=changecolor"/>
          </p:cNvPr>
          <p:cNvSpPr>
            <a:spLocks noChangeArrowheads="1"/>
          </p:cNvSpPr>
          <p:nvPr/>
        </p:nvSpPr>
        <p:spPr bwMode="auto">
          <a:xfrm>
            <a:off x="4800600" y="5181600"/>
            <a:ext cx="1828800" cy="1066800"/>
          </a:xfrm>
          <a:prstGeom prst="roundRect">
            <a:avLst>
              <a:gd name="adj" fmla="val 2619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sz="2400" b="1">
                <a:latin typeface="Arial" pitchFamily="34" charset="0"/>
                <a:cs typeface="Arial" pitchFamily="34" charset="0"/>
              </a:rPr>
              <a:t>Other Marketing Plans</a:t>
            </a:r>
          </a:p>
        </p:txBody>
      </p:sp>
      <p:sp>
        <p:nvSpPr>
          <p:cNvPr id="16"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up)">
                                      <p:cBhvr>
                                        <p:cTn id="11" dur="500"/>
                                        <p:tgtEl>
                                          <p:spTgt spid="5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left)">
                                      <p:cBhvr>
                                        <p:cTn id="18" dur="500"/>
                                        <p:tgtEl>
                                          <p:spTgt spid="54"/>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par>
                          <p:cTn id="36" fill="hold" nodeType="afterGroup">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up)">
                                      <p:cBhvr>
                                        <p:cTn id="44" dur="500"/>
                                        <p:tgtEl>
                                          <p:spTgt spid="56"/>
                                        </p:tgtEl>
                                      </p:cBhvr>
                                    </p:animEffect>
                                  </p:childTnLst>
                                </p:cTn>
                              </p:par>
                            </p:childTnLst>
                          </p:cTn>
                        </p:par>
                        <p:par>
                          <p:cTn id="45" fill="hold" nodeType="afterGroup">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up)">
                                      <p:cBhvr>
                                        <p:cTn id="48" dur="500"/>
                                        <p:tgtEl>
                                          <p:spTgt spid="57"/>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par>
                          <p:cTn id="53" fill="hold" nodeType="afterGroup">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43" grpId="0" animBg="1"/>
      <p:bldP spid="48" grpId="0"/>
      <p:bldP spid="49" grpId="0" animBg="1"/>
      <p:bldP spid="50" grpId="0" animBg="1"/>
      <p:bldP spid="51" grpId="0" animBg="1"/>
      <p:bldP spid="52" grpId="0" animBg="1"/>
      <p:bldP spid="53" grpId="0"/>
      <p:bldP spid="54" grpId="0"/>
      <p:bldP spid="55" grpId="0"/>
      <p:bldP spid="56" grpId="0"/>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IN" dirty="0" smtClean="0"/>
              <a:t>Customer Lifetime Value</a:t>
            </a:r>
            <a:endParaRPr lang="en-US" dirty="0" smtClean="0"/>
          </a:p>
        </p:txBody>
      </p:sp>
      <p:sp>
        <p:nvSpPr>
          <p:cNvPr id="24" name="AutoShape 6"/>
          <p:cNvSpPr>
            <a:spLocks noChangeArrowheads="1"/>
          </p:cNvSpPr>
          <p:nvPr/>
        </p:nvSpPr>
        <p:spPr bwMode="auto">
          <a:xfrm>
            <a:off x="381000" y="2514600"/>
            <a:ext cx="2438400" cy="18288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smtClean="0">
                <a:latin typeface="Arial" pitchFamily="34" charset="0"/>
                <a:cs typeface="Arial" pitchFamily="34" charset="0"/>
              </a:rPr>
              <a:t>Relationships That Develop</a:t>
            </a:r>
          </a:p>
          <a:p>
            <a:r>
              <a:rPr lang="en-US" sz="2400" b="1" dirty="0" smtClean="0">
                <a:latin typeface="Arial" pitchFamily="34" charset="0"/>
                <a:cs typeface="Arial" pitchFamily="34" charset="0"/>
              </a:rPr>
              <a:t>Satisfied Customers</a:t>
            </a:r>
            <a:endParaRPr lang="en-US" sz="2400" b="1" dirty="0">
              <a:latin typeface="Arial" pitchFamily="34" charset="0"/>
              <a:cs typeface="Arial" pitchFamily="34" charset="0"/>
            </a:endParaRPr>
          </a:p>
        </p:txBody>
      </p:sp>
      <p:sp>
        <p:nvSpPr>
          <p:cNvPr id="12" name="AutoShape 6"/>
          <p:cNvSpPr>
            <a:spLocks noChangeArrowheads="1"/>
          </p:cNvSpPr>
          <p:nvPr/>
        </p:nvSpPr>
        <p:spPr bwMode="auto">
          <a:xfrm>
            <a:off x="3352800" y="2514600"/>
            <a:ext cx="2438400" cy="18288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smtClean="0">
                <a:latin typeface="Arial" pitchFamily="34" charset="0"/>
                <a:cs typeface="Arial" pitchFamily="34" charset="0"/>
              </a:rPr>
              <a:t>Time</a:t>
            </a:r>
          </a:p>
        </p:txBody>
      </p:sp>
      <p:sp>
        <p:nvSpPr>
          <p:cNvPr id="13" name="AutoShape 6"/>
          <p:cNvSpPr>
            <a:spLocks noChangeArrowheads="1"/>
          </p:cNvSpPr>
          <p:nvPr/>
        </p:nvSpPr>
        <p:spPr bwMode="auto">
          <a:xfrm>
            <a:off x="6248400" y="2514600"/>
            <a:ext cx="2438400" cy="18288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smtClean="0">
                <a:latin typeface="Arial" pitchFamily="34" charset="0"/>
                <a:cs typeface="Arial" pitchFamily="34" charset="0"/>
              </a:rPr>
              <a:t>Return Business</a:t>
            </a:r>
            <a:endParaRPr lang="en-US" sz="2400" b="1" dirty="0">
              <a:latin typeface="Arial" pitchFamily="34" charset="0"/>
              <a:cs typeface="Arial" pitchFamily="34" charset="0"/>
            </a:endParaRPr>
          </a:p>
        </p:txBody>
      </p:sp>
      <p:sp>
        <p:nvSpPr>
          <p:cNvPr id="4" name="TextBox 3"/>
          <p:cNvSpPr txBox="1"/>
          <p:nvPr/>
        </p:nvSpPr>
        <p:spPr>
          <a:xfrm>
            <a:off x="2876139" y="3105835"/>
            <a:ext cx="453971" cy="646331"/>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5794429" y="3105835"/>
            <a:ext cx="453971" cy="646331"/>
          </a:xfrm>
          <a:prstGeom prst="rect">
            <a:avLst/>
          </a:prstGeom>
          <a:noFill/>
        </p:spPr>
        <p:txBody>
          <a:bodyPr wrap="none" rtlCol="0">
            <a:spAutoFit/>
          </a:bodyPr>
          <a:lstStyle/>
          <a:p>
            <a:r>
              <a:rPr lang="en-US" dirty="0" smtClean="0"/>
              <a:t>=</a:t>
            </a:r>
            <a:endParaRPr lang="en-US" dirty="0"/>
          </a:p>
        </p:txBody>
      </p:sp>
      <p:sp>
        <p:nvSpPr>
          <p:cNvPr id="8"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13" grpId="0" animBg="1"/>
      <p:bldP spid="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IN" smtClean="0"/>
              <a:t>Customer Equity</a:t>
            </a:r>
            <a:endParaRPr lang="en-US" smtClean="0"/>
          </a:p>
        </p:txBody>
      </p:sp>
      <p:sp>
        <p:nvSpPr>
          <p:cNvPr id="17" name="Line 16"/>
          <p:cNvSpPr>
            <a:spLocks noChangeShapeType="1"/>
          </p:cNvSpPr>
          <p:nvPr/>
        </p:nvSpPr>
        <p:spPr bwMode="auto">
          <a:xfrm flipH="1" flipV="1">
            <a:off x="4572000" y="4160838"/>
            <a:ext cx="0" cy="7159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2743200" y="2438400"/>
            <a:ext cx="9144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flipH="1">
            <a:off x="5562600" y="2438400"/>
            <a:ext cx="9144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8" name="Oval 28"/>
          <p:cNvSpPr>
            <a:spLocks noChangeArrowheads="1"/>
          </p:cNvSpPr>
          <p:nvPr/>
        </p:nvSpPr>
        <p:spPr bwMode="auto">
          <a:xfrm>
            <a:off x="3429000" y="2133600"/>
            <a:ext cx="2306638" cy="22987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r>
              <a:rPr lang="en-US" sz="2400" b="1">
                <a:latin typeface="Arial" pitchFamily="34" charset="0"/>
                <a:cs typeface="Arial" pitchFamily="34" charset="0"/>
              </a:rPr>
              <a:t>Marketing </a:t>
            </a:r>
            <a:br>
              <a:rPr lang="en-US" sz="2400" b="1">
                <a:latin typeface="Arial" pitchFamily="34" charset="0"/>
                <a:cs typeface="Arial" pitchFamily="34" charset="0"/>
              </a:rPr>
            </a:br>
            <a:r>
              <a:rPr lang="en-US" sz="2400" b="1">
                <a:latin typeface="Arial" pitchFamily="34" charset="0"/>
                <a:cs typeface="Arial" pitchFamily="34" charset="0"/>
              </a:rPr>
              <a:t>Program </a:t>
            </a:r>
            <a:br>
              <a:rPr lang="en-US" sz="2400" b="1">
                <a:latin typeface="Arial" pitchFamily="34" charset="0"/>
                <a:cs typeface="Arial" pitchFamily="34" charset="0"/>
              </a:rPr>
            </a:br>
            <a:r>
              <a:rPr lang="en-US" sz="2400" b="1">
                <a:latin typeface="Arial" pitchFamily="34" charset="0"/>
                <a:cs typeface="Arial" pitchFamily="34" charset="0"/>
              </a:rPr>
              <a:t>should benefit</a:t>
            </a:r>
            <a:br>
              <a:rPr lang="en-US" sz="2400" b="1">
                <a:latin typeface="Arial" pitchFamily="34" charset="0"/>
                <a:cs typeface="Arial" pitchFamily="34" charset="0"/>
              </a:rPr>
            </a:br>
            <a:r>
              <a:rPr lang="en-US" sz="2400" b="1">
                <a:latin typeface="Arial" pitchFamily="34" charset="0"/>
                <a:cs typeface="Arial" pitchFamily="34" charset="0"/>
              </a:rPr>
              <a:t>firm</a:t>
            </a:r>
          </a:p>
        </p:txBody>
      </p:sp>
      <p:sp>
        <p:nvSpPr>
          <p:cNvPr id="21" name="AutoShape 6"/>
          <p:cNvSpPr>
            <a:spLocks noChangeArrowheads="1"/>
          </p:cNvSpPr>
          <p:nvPr/>
        </p:nvSpPr>
        <p:spPr bwMode="auto">
          <a:xfrm>
            <a:off x="6248400" y="1325563"/>
            <a:ext cx="2438400" cy="18288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b="1">
                <a:latin typeface="Arial" pitchFamily="34" charset="0"/>
                <a:cs typeface="Arial" pitchFamily="34" charset="0"/>
              </a:rPr>
              <a:t>Identify opportunities to enhance customer equity</a:t>
            </a:r>
          </a:p>
        </p:txBody>
      </p:sp>
      <p:sp>
        <p:nvSpPr>
          <p:cNvPr id="22" name="AutoShape 6"/>
          <p:cNvSpPr>
            <a:spLocks noChangeArrowheads="1"/>
          </p:cNvSpPr>
          <p:nvPr/>
        </p:nvSpPr>
        <p:spPr bwMode="auto">
          <a:xfrm>
            <a:off x="3384550" y="4876800"/>
            <a:ext cx="2438400" cy="18288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b="1">
                <a:latin typeface="Arial" pitchFamily="34" charset="0"/>
                <a:cs typeface="Arial" pitchFamily="34" charset="0"/>
              </a:rPr>
              <a:t>Focus should be on long-term profits</a:t>
            </a:r>
          </a:p>
        </p:txBody>
      </p:sp>
      <p:sp>
        <p:nvSpPr>
          <p:cNvPr id="24" name="AutoShape 6"/>
          <p:cNvSpPr>
            <a:spLocks noChangeArrowheads="1"/>
          </p:cNvSpPr>
          <p:nvPr/>
        </p:nvSpPr>
        <p:spPr bwMode="auto">
          <a:xfrm>
            <a:off x="457200" y="1325563"/>
            <a:ext cx="2438400" cy="18288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400" b="1">
                <a:latin typeface="Arial" pitchFamily="34" charset="0"/>
                <a:cs typeface="Arial" pitchFamily="34" charset="0"/>
              </a:rPr>
              <a:t>Profits depend on customer equity</a:t>
            </a:r>
          </a:p>
        </p:txBody>
      </p:sp>
      <p:sp>
        <p:nvSpPr>
          <p:cNvPr id="10"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15</a:t>
            </a:fld>
            <a:endParaRPr lang="en-US" dirty="0"/>
          </a:p>
        </p:txBody>
      </p:sp>
    </p:spTree>
    <p:extLst>
      <p:ext uri="{BB962C8B-B14F-4D97-AF65-F5344CB8AC3E}">
        <p14:creationId xmlns:p14="http://schemas.microsoft.com/office/powerpoint/2010/main" val="221245241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4"/>
                                        </p:tgtEl>
                                        <p:attrNameLst>
                                          <p:attrName>style.color</p:attrName>
                                        </p:attrNameLst>
                                      </p:cBhvr>
                                      <p:by>
                                        <p:hsl h="0" s="-70588" l="0"/>
                                      </p:by>
                                    </p:animClr>
                                    <p:animClr clrSpc="hsl" dir="cw">
                                      <p:cBhvr>
                                        <p:cTn id="16" dur="500" fill="hold"/>
                                        <p:tgtEl>
                                          <p:spTgt spid="24"/>
                                        </p:tgtEl>
                                        <p:attrNameLst>
                                          <p:attrName>fillcolor</p:attrName>
                                        </p:attrNameLst>
                                      </p:cBhvr>
                                      <p:by>
                                        <p:hsl h="0" s="-70588" l="0"/>
                                      </p:by>
                                    </p:animClr>
                                    <p:animClr clrSpc="hsl" dir="cw">
                                      <p:cBhvr>
                                        <p:cTn id="17" dur="500" fill="hold"/>
                                        <p:tgtEl>
                                          <p:spTgt spid="24"/>
                                        </p:tgtEl>
                                        <p:attrNameLst>
                                          <p:attrName>stroke.color</p:attrName>
                                        </p:attrNameLst>
                                      </p:cBhvr>
                                      <p:by>
                                        <p:hsl h="0" s="-70588" l="0"/>
                                      </p:by>
                                    </p:animClr>
                                    <p:set>
                                      <p:cBhvr>
                                        <p:cTn id="18" dur="500" fill="hold"/>
                                        <p:tgtEl>
                                          <p:spTgt spid="24"/>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21"/>
                                        </p:tgtEl>
                                        <p:attrNameLst>
                                          <p:attrName>style.color</p:attrName>
                                        </p:attrNameLst>
                                      </p:cBhvr>
                                      <p:by>
                                        <p:hsl h="0" s="-70588" l="0"/>
                                      </p:by>
                                    </p:animClr>
                                    <p:animClr clrSpc="hsl" dir="cw">
                                      <p:cBhvr>
                                        <p:cTn id="30" dur="500" fill="hold"/>
                                        <p:tgtEl>
                                          <p:spTgt spid="21"/>
                                        </p:tgtEl>
                                        <p:attrNameLst>
                                          <p:attrName>fillcolor</p:attrName>
                                        </p:attrNameLst>
                                      </p:cBhvr>
                                      <p:by>
                                        <p:hsl h="0" s="-70588" l="0"/>
                                      </p:by>
                                    </p:animClr>
                                    <p:animClr clrSpc="hsl" dir="cw">
                                      <p:cBhvr>
                                        <p:cTn id="31" dur="500" fill="hold"/>
                                        <p:tgtEl>
                                          <p:spTgt spid="21"/>
                                        </p:tgtEl>
                                        <p:attrNameLst>
                                          <p:attrName>stroke.color</p:attrName>
                                        </p:attrNameLst>
                                      </p:cBhvr>
                                      <p:by>
                                        <p:hsl h="0" s="-70588" l="0"/>
                                      </p:by>
                                    </p:animClr>
                                    <p:set>
                                      <p:cBhvr>
                                        <p:cTn id="32" dur="500" fill="hold"/>
                                        <p:tgtEl>
                                          <p:spTgt spid="21"/>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1" grpId="1" animBg="1"/>
      <p:bldP spid="22" grpId="0" animBg="1"/>
      <p:bldP spid="24" grpId="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68289"/>
            <a:ext cx="8229600" cy="1103311"/>
          </a:xfrm>
        </p:spPr>
        <p:txBody>
          <a:bodyPr>
            <a:normAutofit fontScale="90000"/>
          </a:bodyPr>
          <a:lstStyle/>
          <a:p>
            <a:r>
              <a:rPr lang="en-IN" dirty="0" smtClean="0"/>
              <a:t>Marketing Strategy Planning Process Highlights Opportunities  (Exhibit 2-9)</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28800"/>
            <a:ext cx="6711142" cy="4845920"/>
          </a:xfrm>
          <a:prstGeom prst="rect">
            <a:avLst/>
          </a:prstGeom>
          <a:effectLst>
            <a:outerShdw blurRad="50800" dist="38100" dir="2700000" algn="tl" rotWithShape="0">
              <a:prstClr val="black">
                <a:alpha val="40000"/>
              </a:prstClr>
            </a:outerShdw>
          </a:effectLst>
        </p:spPr>
      </p:pic>
      <p:sp>
        <p:nvSpPr>
          <p:cNvPr id="4"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16</a:t>
            </a:fld>
            <a:endParaRPr lang="en-US" dirty="0"/>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Interactive Exercise: Marketing Strategy</a:t>
            </a:r>
          </a:p>
        </p:txBody>
      </p:sp>
      <p:grpSp>
        <p:nvGrpSpPr>
          <p:cNvPr id="37892" name="Group 14"/>
          <p:cNvGrpSpPr>
            <a:grpSpLocks/>
          </p:cNvGrpSpPr>
          <p:nvPr/>
        </p:nvGrpSpPr>
        <p:grpSpPr bwMode="auto">
          <a:xfrm>
            <a:off x="381000" y="1905000"/>
            <a:ext cx="8323263" cy="3138488"/>
            <a:chOff x="286" y="1364"/>
            <a:chExt cx="5243" cy="1977"/>
          </a:xfrm>
        </p:grpSpPr>
        <p:sp>
          <p:nvSpPr>
            <p:cNvPr id="37907" name="Freeform 38"/>
            <p:cNvSpPr>
              <a:spLocks/>
            </p:cNvSpPr>
            <p:nvPr/>
          </p:nvSpPr>
          <p:spPr bwMode="auto">
            <a:xfrm>
              <a:off x="1104" y="1678"/>
              <a:ext cx="4425" cy="1663"/>
            </a:xfrm>
            <a:custGeom>
              <a:avLst/>
              <a:gdLst>
                <a:gd name="T0" fmla="*/ 0 w 4425"/>
                <a:gd name="T1" fmla="*/ 265 h 1663"/>
                <a:gd name="T2" fmla="*/ 0 w 4425"/>
                <a:gd name="T3" fmla="*/ 265 h 1663"/>
                <a:gd name="T4" fmla="*/ 6 w 4425"/>
                <a:gd name="T5" fmla="*/ 210 h 1663"/>
                <a:gd name="T6" fmla="*/ 22 w 4425"/>
                <a:gd name="T7" fmla="*/ 160 h 1663"/>
                <a:gd name="T8" fmla="*/ 44 w 4425"/>
                <a:gd name="T9" fmla="*/ 116 h 1663"/>
                <a:gd name="T10" fmla="*/ 77 w 4425"/>
                <a:gd name="T11" fmla="*/ 77 h 1663"/>
                <a:gd name="T12" fmla="*/ 116 w 4425"/>
                <a:gd name="T13" fmla="*/ 44 h 1663"/>
                <a:gd name="T14" fmla="*/ 165 w 4425"/>
                <a:gd name="T15" fmla="*/ 22 h 1663"/>
                <a:gd name="T16" fmla="*/ 215 w 4425"/>
                <a:gd name="T17" fmla="*/ 6 h 1663"/>
                <a:gd name="T18" fmla="*/ 264 w 4425"/>
                <a:gd name="T19" fmla="*/ 0 h 1663"/>
                <a:gd name="T20" fmla="*/ 4161 w 4425"/>
                <a:gd name="T21" fmla="*/ 0 h 1663"/>
                <a:gd name="T22" fmla="*/ 4161 w 4425"/>
                <a:gd name="T23" fmla="*/ 0 h 1663"/>
                <a:gd name="T24" fmla="*/ 4216 w 4425"/>
                <a:gd name="T25" fmla="*/ 6 h 1663"/>
                <a:gd name="T26" fmla="*/ 4266 w 4425"/>
                <a:gd name="T27" fmla="*/ 22 h 1663"/>
                <a:gd name="T28" fmla="*/ 4310 w 4425"/>
                <a:gd name="T29" fmla="*/ 44 h 1663"/>
                <a:gd name="T30" fmla="*/ 4348 w 4425"/>
                <a:gd name="T31" fmla="*/ 77 h 1663"/>
                <a:gd name="T32" fmla="*/ 4381 w 4425"/>
                <a:gd name="T33" fmla="*/ 116 h 1663"/>
                <a:gd name="T34" fmla="*/ 4403 w 4425"/>
                <a:gd name="T35" fmla="*/ 160 h 1663"/>
                <a:gd name="T36" fmla="*/ 4420 w 4425"/>
                <a:gd name="T37" fmla="*/ 210 h 1663"/>
                <a:gd name="T38" fmla="*/ 4425 w 4425"/>
                <a:gd name="T39" fmla="*/ 265 h 1663"/>
                <a:gd name="T40" fmla="*/ 4425 w 4425"/>
                <a:gd name="T41" fmla="*/ 1399 h 1663"/>
                <a:gd name="T42" fmla="*/ 4425 w 4425"/>
                <a:gd name="T43" fmla="*/ 1399 h 1663"/>
                <a:gd name="T44" fmla="*/ 4420 w 4425"/>
                <a:gd name="T45" fmla="*/ 1454 h 1663"/>
                <a:gd name="T46" fmla="*/ 4403 w 4425"/>
                <a:gd name="T47" fmla="*/ 1504 h 1663"/>
                <a:gd name="T48" fmla="*/ 4381 w 4425"/>
                <a:gd name="T49" fmla="*/ 1548 h 1663"/>
                <a:gd name="T50" fmla="*/ 4348 w 4425"/>
                <a:gd name="T51" fmla="*/ 1586 h 1663"/>
                <a:gd name="T52" fmla="*/ 4310 w 4425"/>
                <a:gd name="T53" fmla="*/ 1619 h 1663"/>
                <a:gd name="T54" fmla="*/ 4266 w 4425"/>
                <a:gd name="T55" fmla="*/ 1641 h 1663"/>
                <a:gd name="T56" fmla="*/ 4216 w 4425"/>
                <a:gd name="T57" fmla="*/ 1658 h 1663"/>
                <a:gd name="T58" fmla="*/ 4161 w 4425"/>
                <a:gd name="T59" fmla="*/ 1663 h 1663"/>
                <a:gd name="T60" fmla="*/ 264 w 4425"/>
                <a:gd name="T61" fmla="*/ 1663 h 1663"/>
                <a:gd name="T62" fmla="*/ 264 w 4425"/>
                <a:gd name="T63" fmla="*/ 1663 h 1663"/>
                <a:gd name="T64" fmla="*/ 215 w 4425"/>
                <a:gd name="T65" fmla="*/ 1658 h 1663"/>
                <a:gd name="T66" fmla="*/ 165 w 4425"/>
                <a:gd name="T67" fmla="*/ 1641 h 1663"/>
                <a:gd name="T68" fmla="*/ 116 w 4425"/>
                <a:gd name="T69" fmla="*/ 1619 h 1663"/>
                <a:gd name="T70" fmla="*/ 77 w 4425"/>
                <a:gd name="T71" fmla="*/ 1586 h 1663"/>
                <a:gd name="T72" fmla="*/ 44 w 4425"/>
                <a:gd name="T73" fmla="*/ 1548 h 1663"/>
                <a:gd name="T74" fmla="*/ 22 w 4425"/>
                <a:gd name="T75" fmla="*/ 1504 h 1663"/>
                <a:gd name="T76" fmla="*/ 6 w 4425"/>
                <a:gd name="T77" fmla="*/ 1454 h 1663"/>
                <a:gd name="T78" fmla="*/ 0 w 4425"/>
                <a:gd name="T79" fmla="*/ 1399 h 1663"/>
                <a:gd name="T80" fmla="*/ 0 w 4425"/>
                <a:gd name="T81" fmla="*/ 265 h 16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5"/>
                <a:gd name="T124" fmla="*/ 0 h 1663"/>
                <a:gd name="T125" fmla="*/ 4425 w 4425"/>
                <a:gd name="T126" fmla="*/ 1663 h 16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5" h="1663">
                  <a:moveTo>
                    <a:pt x="0" y="265"/>
                  </a:moveTo>
                  <a:lnTo>
                    <a:pt x="0" y="265"/>
                  </a:lnTo>
                  <a:lnTo>
                    <a:pt x="6" y="210"/>
                  </a:lnTo>
                  <a:lnTo>
                    <a:pt x="22" y="160"/>
                  </a:lnTo>
                  <a:lnTo>
                    <a:pt x="44" y="116"/>
                  </a:lnTo>
                  <a:lnTo>
                    <a:pt x="77" y="77"/>
                  </a:lnTo>
                  <a:lnTo>
                    <a:pt x="116" y="44"/>
                  </a:lnTo>
                  <a:lnTo>
                    <a:pt x="165" y="22"/>
                  </a:lnTo>
                  <a:lnTo>
                    <a:pt x="215" y="6"/>
                  </a:lnTo>
                  <a:lnTo>
                    <a:pt x="264" y="0"/>
                  </a:lnTo>
                  <a:lnTo>
                    <a:pt x="4161" y="0"/>
                  </a:lnTo>
                  <a:lnTo>
                    <a:pt x="4216" y="6"/>
                  </a:lnTo>
                  <a:lnTo>
                    <a:pt x="4266" y="22"/>
                  </a:lnTo>
                  <a:lnTo>
                    <a:pt x="4310" y="44"/>
                  </a:lnTo>
                  <a:lnTo>
                    <a:pt x="4348" y="77"/>
                  </a:lnTo>
                  <a:lnTo>
                    <a:pt x="4381" y="116"/>
                  </a:lnTo>
                  <a:lnTo>
                    <a:pt x="4403" y="160"/>
                  </a:lnTo>
                  <a:lnTo>
                    <a:pt x="4420" y="210"/>
                  </a:lnTo>
                  <a:lnTo>
                    <a:pt x="4425" y="265"/>
                  </a:lnTo>
                  <a:lnTo>
                    <a:pt x="4425" y="1399"/>
                  </a:lnTo>
                  <a:lnTo>
                    <a:pt x="4420" y="1454"/>
                  </a:lnTo>
                  <a:lnTo>
                    <a:pt x="4403" y="1504"/>
                  </a:lnTo>
                  <a:lnTo>
                    <a:pt x="4381" y="1548"/>
                  </a:lnTo>
                  <a:lnTo>
                    <a:pt x="4348" y="1586"/>
                  </a:lnTo>
                  <a:lnTo>
                    <a:pt x="4310" y="1619"/>
                  </a:lnTo>
                  <a:lnTo>
                    <a:pt x="4266" y="1641"/>
                  </a:lnTo>
                  <a:lnTo>
                    <a:pt x="4216" y="1658"/>
                  </a:lnTo>
                  <a:lnTo>
                    <a:pt x="4161" y="1663"/>
                  </a:lnTo>
                  <a:lnTo>
                    <a:pt x="264" y="1663"/>
                  </a:lnTo>
                  <a:lnTo>
                    <a:pt x="215" y="1658"/>
                  </a:lnTo>
                  <a:lnTo>
                    <a:pt x="165" y="1641"/>
                  </a:lnTo>
                  <a:lnTo>
                    <a:pt x="116" y="1619"/>
                  </a:lnTo>
                  <a:lnTo>
                    <a:pt x="77" y="1586"/>
                  </a:lnTo>
                  <a:lnTo>
                    <a:pt x="44" y="1548"/>
                  </a:lnTo>
                  <a:lnTo>
                    <a:pt x="22" y="1504"/>
                  </a:lnTo>
                  <a:lnTo>
                    <a:pt x="6" y="1454"/>
                  </a:lnTo>
                  <a:lnTo>
                    <a:pt x="0" y="1399"/>
                  </a:lnTo>
                  <a:lnTo>
                    <a:pt x="0" y="265"/>
                  </a:lnTo>
                  <a:close/>
                </a:path>
              </a:pathLst>
            </a:cu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grpSp>
          <p:nvGrpSpPr>
            <p:cNvPr id="37895" name="Group 15"/>
            <p:cNvGrpSpPr>
              <a:grpSpLocks/>
            </p:cNvGrpSpPr>
            <p:nvPr/>
          </p:nvGrpSpPr>
          <p:grpSpPr bwMode="auto">
            <a:xfrm>
              <a:off x="3320" y="2528"/>
              <a:ext cx="2150" cy="736"/>
              <a:chOff x="3320" y="2528"/>
              <a:chExt cx="2150" cy="736"/>
            </a:xfrm>
          </p:grpSpPr>
          <p:sp>
            <p:nvSpPr>
              <p:cNvPr id="37917" name="Freeform 16"/>
              <p:cNvSpPr>
                <a:spLocks/>
              </p:cNvSpPr>
              <p:nvPr/>
            </p:nvSpPr>
            <p:spPr bwMode="auto">
              <a:xfrm flipH="1">
                <a:off x="3320" y="2528"/>
                <a:ext cx="2150" cy="736"/>
              </a:xfrm>
              <a:custGeom>
                <a:avLst/>
                <a:gdLst>
                  <a:gd name="T0" fmla="*/ 0 w 2218"/>
                  <a:gd name="T1" fmla="*/ 2 h 835"/>
                  <a:gd name="T2" fmla="*/ 0 w 2218"/>
                  <a:gd name="T3" fmla="*/ 2 h 835"/>
                  <a:gd name="T4" fmla="*/ 1484 w 2218"/>
                  <a:gd name="T5" fmla="*/ 0 h 835"/>
                  <a:gd name="T6" fmla="*/ 1478 w 2218"/>
                  <a:gd name="T7" fmla="*/ 110 h 835"/>
                  <a:gd name="T8" fmla="*/ 99 w 2218"/>
                  <a:gd name="T9" fmla="*/ 110 h 835"/>
                  <a:gd name="T10" fmla="*/ 99 w 2218"/>
                  <a:gd name="T11" fmla="*/ 110 h 835"/>
                  <a:gd name="T12" fmla="*/ 80 w 2218"/>
                  <a:gd name="T13" fmla="*/ 110 h 835"/>
                  <a:gd name="T14" fmla="*/ 54 w 2218"/>
                  <a:gd name="T15" fmla="*/ 109 h 835"/>
                  <a:gd name="T16" fmla="*/ 42 w 2218"/>
                  <a:gd name="T17" fmla="*/ 108 h 835"/>
                  <a:gd name="T18" fmla="*/ 41 w 2218"/>
                  <a:gd name="T19" fmla="*/ 104 h 835"/>
                  <a:gd name="T20" fmla="*/ 23 w 2218"/>
                  <a:gd name="T21" fmla="*/ 103 h 835"/>
                  <a:gd name="T22" fmla="*/ 12 w 2218"/>
                  <a:gd name="T23" fmla="*/ 98 h 835"/>
                  <a:gd name="T24" fmla="*/ 3 w 2218"/>
                  <a:gd name="T25" fmla="*/ 95 h 835"/>
                  <a:gd name="T26" fmla="*/ 0 w 2218"/>
                  <a:gd name="T27" fmla="*/ 91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30" name="Rectangle 17"/>
              <p:cNvSpPr>
                <a:spLocks noChangeArrowheads="1"/>
              </p:cNvSpPr>
              <p:nvPr/>
            </p:nvSpPr>
            <p:spPr bwMode="auto">
              <a:xfrm>
                <a:off x="3829" y="2807"/>
                <a:ext cx="1243" cy="240"/>
              </a:xfrm>
              <a:prstGeom prst="rect">
                <a:avLst/>
              </a:prstGeom>
              <a:noFill/>
              <a:ln w="9525">
                <a:noFill/>
                <a:miter lim="800000"/>
                <a:headEnd/>
                <a:tailEnd/>
              </a:ln>
            </p:spPr>
            <p:txBody>
              <a:bodyPr wrap="none" lIns="0" tIns="0" rIns="0" bIns="0">
                <a:spAutoFit/>
              </a:bodyPr>
              <a:lstStyle/>
              <a:p>
                <a:pPr>
                  <a:defRPr/>
                </a:pPr>
                <a:r>
                  <a:rPr lang="en-US" sz="2500" dirty="0"/>
                  <a:t>Diversification</a:t>
                </a:r>
                <a:endParaRPr lang="en-US" sz="2800" dirty="0">
                  <a:effectLst>
                    <a:outerShdw blurRad="38100" dist="38100" dir="2700000" algn="tl">
                      <a:srgbClr val="C0C0C0"/>
                    </a:outerShdw>
                  </a:effectLst>
                </a:endParaRPr>
              </a:p>
            </p:txBody>
          </p:sp>
        </p:grpSp>
        <p:grpSp>
          <p:nvGrpSpPr>
            <p:cNvPr id="37896" name="Group 18"/>
            <p:cNvGrpSpPr>
              <a:grpSpLocks/>
            </p:cNvGrpSpPr>
            <p:nvPr/>
          </p:nvGrpSpPr>
          <p:grpSpPr bwMode="auto">
            <a:xfrm>
              <a:off x="1198" y="2523"/>
              <a:ext cx="2124" cy="741"/>
              <a:chOff x="1198" y="2523"/>
              <a:chExt cx="2124" cy="741"/>
            </a:xfrm>
          </p:grpSpPr>
          <p:sp>
            <p:nvSpPr>
              <p:cNvPr id="37914" name="Freeform 19"/>
              <p:cNvSpPr>
                <a:spLocks/>
              </p:cNvSpPr>
              <p:nvPr/>
            </p:nvSpPr>
            <p:spPr bwMode="auto">
              <a:xfrm>
                <a:off x="1198" y="2523"/>
                <a:ext cx="2124" cy="741"/>
              </a:xfrm>
              <a:custGeom>
                <a:avLst/>
                <a:gdLst>
                  <a:gd name="T0" fmla="*/ 0 w 2218"/>
                  <a:gd name="T1" fmla="*/ 2 h 835"/>
                  <a:gd name="T2" fmla="*/ 0 w 2218"/>
                  <a:gd name="T3" fmla="*/ 2 h 835"/>
                  <a:gd name="T4" fmla="*/ 1733 w 2218"/>
                  <a:gd name="T5" fmla="*/ 0 h 835"/>
                  <a:gd name="T6" fmla="*/ 1726 w 2218"/>
                  <a:gd name="T7" fmla="*/ 116 h 835"/>
                  <a:gd name="T8" fmla="*/ 106 w 2218"/>
                  <a:gd name="T9" fmla="*/ 116 h 835"/>
                  <a:gd name="T10" fmla="*/ 106 w 2218"/>
                  <a:gd name="T11" fmla="*/ 116 h 835"/>
                  <a:gd name="T12" fmla="*/ 80 w 2218"/>
                  <a:gd name="T13" fmla="*/ 116 h 835"/>
                  <a:gd name="T14" fmla="*/ 69 w 2218"/>
                  <a:gd name="T15" fmla="*/ 114 h 835"/>
                  <a:gd name="T16" fmla="*/ 62 w 2218"/>
                  <a:gd name="T17" fmla="*/ 113 h 835"/>
                  <a:gd name="T18" fmla="*/ 41 w 2218"/>
                  <a:gd name="T19" fmla="*/ 109 h 835"/>
                  <a:gd name="T20" fmla="*/ 23 w 2218"/>
                  <a:gd name="T21" fmla="*/ 107 h 835"/>
                  <a:gd name="T22" fmla="*/ 12 w 2218"/>
                  <a:gd name="T23" fmla="*/ 103 h 835"/>
                  <a:gd name="T24" fmla="*/ 3 w 2218"/>
                  <a:gd name="T25" fmla="*/ 99 h 835"/>
                  <a:gd name="T26" fmla="*/ 0 w 2218"/>
                  <a:gd name="T27" fmla="*/ 94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27" name="Rectangle 20"/>
              <p:cNvSpPr>
                <a:spLocks noChangeArrowheads="1"/>
              </p:cNvSpPr>
              <p:nvPr/>
            </p:nvSpPr>
            <p:spPr bwMode="auto">
              <a:xfrm>
                <a:off x="1943" y="2719"/>
                <a:ext cx="612" cy="240"/>
              </a:xfrm>
              <a:prstGeom prst="rect">
                <a:avLst/>
              </a:prstGeom>
              <a:noFill/>
              <a:ln w="9525">
                <a:noFill/>
                <a:miter lim="800000"/>
                <a:headEnd/>
                <a:tailEnd/>
              </a:ln>
            </p:spPr>
            <p:txBody>
              <a:bodyPr wrap="none" lIns="0" tIns="0" rIns="0" bIns="0">
                <a:spAutoFit/>
              </a:bodyPr>
              <a:lstStyle/>
              <a:p>
                <a:pPr>
                  <a:defRPr/>
                </a:pPr>
                <a:r>
                  <a:rPr lang="en-US" sz="2500" dirty="0"/>
                  <a:t>Market</a:t>
                </a:r>
                <a:endParaRPr lang="en-US" sz="2800" dirty="0">
                  <a:effectLst>
                    <a:outerShdw blurRad="38100" dist="38100" dir="2700000" algn="tl">
                      <a:srgbClr val="C0C0C0"/>
                    </a:outerShdw>
                  </a:effectLst>
                </a:endParaRPr>
              </a:p>
            </p:txBody>
          </p:sp>
          <p:sp>
            <p:nvSpPr>
              <p:cNvPr id="28" name="Rectangle 21"/>
              <p:cNvSpPr>
                <a:spLocks noChangeArrowheads="1"/>
              </p:cNvSpPr>
              <p:nvPr/>
            </p:nvSpPr>
            <p:spPr bwMode="auto">
              <a:xfrm>
                <a:off x="1672" y="2917"/>
                <a:ext cx="1144" cy="240"/>
              </a:xfrm>
              <a:prstGeom prst="rect">
                <a:avLst/>
              </a:prstGeom>
              <a:noFill/>
              <a:ln w="9525">
                <a:noFill/>
                <a:miter lim="800000"/>
                <a:headEnd/>
                <a:tailEnd/>
              </a:ln>
            </p:spPr>
            <p:txBody>
              <a:bodyPr wrap="none" lIns="0" tIns="0" rIns="0" bIns="0">
                <a:spAutoFit/>
              </a:bodyPr>
              <a:lstStyle/>
              <a:p>
                <a:pPr>
                  <a:defRPr/>
                </a:pPr>
                <a:r>
                  <a:rPr lang="en-US" sz="2500" dirty="0"/>
                  <a:t>development</a:t>
                </a:r>
                <a:endParaRPr lang="en-US" sz="2800" dirty="0">
                  <a:effectLst>
                    <a:outerShdw blurRad="38100" dist="38100" dir="2700000" algn="tl">
                      <a:srgbClr val="C0C0C0"/>
                    </a:outerShdw>
                  </a:effectLst>
                </a:endParaRPr>
              </a:p>
            </p:txBody>
          </p:sp>
        </p:grpSp>
        <p:grpSp>
          <p:nvGrpSpPr>
            <p:cNvPr id="37897" name="Group 22"/>
            <p:cNvGrpSpPr>
              <a:grpSpLocks/>
            </p:cNvGrpSpPr>
            <p:nvPr/>
          </p:nvGrpSpPr>
          <p:grpSpPr bwMode="auto">
            <a:xfrm>
              <a:off x="3312" y="1748"/>
              <a:ext cx="2158" cy="765"/>
              <a:chOff x="3312" y="1748"/>
              <a:chExt cx="2158" cy="765"/>
            </a:xfrm>
          </p:grpSpPr>
          <p:sp>
            <p:nvSpPr>
              <p:cNvPr id="37911" name="Freeform 23"/>
              <p:cNvSpPr>
                <a:spLocks/>
              </p:cNvSpPr>
              <p:nvPr/>
            </p:nvSpPr>
            <p:spPr bwMode="auto">
              <a:xfrm flipH="1" flipV="1">
                <a:off x="3312" y="1748"/>
                <a:ext cx="2158" cy="765"/>
              </a:xfrm>
              <a:custGeom>
                <a:avLst/>
                <a:gdLst>
                  <a:gd name="T0" fmla="*/ 0 w 2218"/>
                  <a:gd name="T1" fmla="*/ 2 h 835"/>
                  <a:gd name="T2" fmla="*/ 0 w 2218"/>
                  <a:gd name="T3" fmla="*/ 2 h 835"/>
                  <a:gd name="T4" fmla="*/ 1484 w 2218"/>
                  <a:gd name="T5" fmla="*/ 0 h 835"/>
                  <a:gd name="T6" fmla="*/ 1478 w 2218"/>
                  <a:gd name="T7" fmla="*/ 399 h 835"/>
                  <a:gd name="T8" fmla="*/ 99 w 2218"/>
                  <a:gd name="T9" fmla="*/ 399 h 835"/>
                  <a:gd name="T10" fmla="*/ 99 w 2218"/>
                  <a:gd name="T11" fmla="*/ 399 h 835"/>
                  <a:gd name="T12" fmla="*/ 80 w 2218"/>
                  <a:gd name="T13" fmla="*/ 396 h 835"/>
                  <a:gd name="T14" fmla="*/ 54 w 2218"/>
                  <a:gd name="T15" fmla="*/ 392 h 835"/>
                  <a:gd name="T16" fmla="*/ 42 w 2218"/>
                  <a:gd name="T17" fmla="*/ 386 h 835"/>
                  <a:gd name="T18" fmla="*/ 41 w 2218"/>
                  <a:gd name="T19" fmla="*/ 376 h 835"/>
                  <a:gd name="T20" fmla="*/ 23 w 2218"/>
                  <a:gd name="T21" fmla="*/ 366 h 835"/>
                  <a:gd name="T22" fmla="*/ 12 w 2218"/>
                  <a:gd name="T23" fmla="*/ 353 h 835"/>
                  <a:gd name="T24" fmla="*/ 3 w 2218"/>
                  <a:gd name="T25" fmla="*/ 339 h 835"/>
                  <a:gd name="T26" fmla="*/ 0 w 2218"/>
                  <a:gd name="T27" fmla="*/ 324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24" name="Rectangle 24"/>
              <p:cNvSpPr>
                <a:spLocks noChangeArrowheads="1"/>
              </p:cNvSpPr>
              <p:nvPr/>
            </p:nvSpPr>
            <p:spPr bwMode="auto">
              <a:xfrm>
                <a:off x="4109" y="1887"/>
                <a:ext cx="689" cy="240"/>
              </a:xfrm>
              <a:prstGeom prst="rect">
                <a:avLst/>
              </a:prstGeom>
              <a:noFill/>
              <a:ln w="9525">
                <a:noFill/>
                <a:miter lim="800000"/>
                <a:headEnd/>
                <a:tailEnd/>
              </a:ln>
            </p:spPr>
            <p:txBody>
              <a:bodyPr wrap="none" lIns="0" tIns="0" rIns="0" bIns="0">
                <a:spAutoFit/>
              </a:bodyPr>
              <a:lstStyle/>
              <a:p>
                <a:pPr>
                  <a:defRPr/>
                </a:pPr>
                <a:r>
                  <a:rPr lang="en-US" sz="2500" dirty="0"/>
                  <a:t>Product</a:t>
                </a:r>
                <a:endParaRPr lang="en-US" sz="2800" dirty="0">
                  <a:effectLst>
                    <a:outerShdw blurRad="38100" dist="38100" dir="2700000" algn="tl">
                      <a:srgbClr val="C0C0C0"/>
                    </a:outerShdw>
                  </a:effectLst>
                </a:endParaRPr>
              </a:p>
            </p:txBody>
          </p:sp>
          <p:sp>
            <p:nvSpPr>
              <p:cNvPr id="25" name="Rectangle 25"/>
              <p:cNvSpPr>
                <a:spLocks noChangeArrowheads="1"/>
              </p:cNvSpPr>
              <p:nvPr/>
            </p:nvSpPr>
            <p:spPr bwMode="auto">
              <a:xfrm>
                <a:off x="3890" y="2086"/>
                <a:ext cx="1144" cy="240"/>
              </a:xfrm>
              <a:prstGeom prst="rect">
                <a:avLst/>
              </a:prstGeom>
              <a:noFill/>
              <a:ln w="9525">
                <a:noFill/>
                <a:miter lim="800000"/>
                <a:headEnd/>
                <a:tailEnd/>
              </a:ln>
            </p:spPr>
            <p:txBody>
              <a:bodyPr wrap="none" lIns="0" tIns="0" rIns="0" bIns="0">
                <a:spAutoFit/>
              </a:bodyPr>
              <a:lstStyle/>
              <a:p>
                <a:pPr>
                  <a:defRPr/>
                </a:pPr>
                <a:r>
                  <a:rPr lang="en-US" sz="2500" dirty="0"/>
                  <a:t>development</a:t>
                </a:r>
                <a:endParaRPr lang="en-US" sz="2800" dirty="0">
                  <a:effectLst>
                    <a:outerShdw blurRad="38100" dist="38100" dir="2700000" algn="tl">
                      <a:srgbClr val="C0C0C0"/>
                    </a:outerShdw>
                  </a:effectLst>
                </a:endParaRPr>
              </a:p>
            </p:txBody>
          </p:sp>
        </p:grpSp>
        <p:grpSp>
          <p:nvGrpSpPr>
            <p:cNvPr id="37898" name="Group 26"/>
            <p:cNvGrpSpPr>
              <a:grpSpLocks/>
            </p:cNvGrpSpPr>
            <p:nvPr/>
          </p:nvGrpSpPr>
          <p:grpSpPr bwMode="auto">
            <a:xfrm>
              <a:off x="1198" y="1748"/>
              <a:ext cx="2124" cy="769"/>
              <a:chOff x="1198" y="1748"/>
              <a:chExt cx="2124" cy="769"/>
            </a:xfrm>
          </p:grpSpPr>
          <p:sp>
            <p:nvSpPr>
              <p:cNvPr id="37908" name="Freeform 27"/>
              <p:cNvSpPr>
                <a:spLocks/>
              </p:cNvSpPr>
              <p:nvPr/>
            </p:nvSpPr>
            <p:spPr bwMode="auto">
              <a:xfrm flipV="1">
                <a:off x="1198" y="1748"/>
                <a:ext cx="2124" cy="769"/>
              </a:xfrm>
              <a:custGeom>
                <a:avLst/>
                <a:gdLst>
                  <a:gd name="T0" fmla="*/ 0 w 2218"/>
                  <a:gd name="T1" fmla="*/ 2 h 835"/>
                  <a:gd name="T2" fmla="*/ 0 w 2218"/>
                  <a:gd name="T3" fmla="*/ 2 h 835"/>
                  <a:gd name="T4" fmla="*/ 1733 w 2218"/>
                  <a:gd name="T5" fmla="*/ 0 h 835"/>
                  <a:gd name="T6" fmla="*/ 1726 w 2218"/>
                  <a:gd name="T7" fmla="*/ 471 h 835"/>
                  <a:gd name="T8" fmla="*/ 106 w 2218"/>
                  <a:gd name="T9" fmla="*/ 471 h 835"/>
                  <a:gd name="T10" fmla="*/ 106 w 2218"/>
                  <a:gd name="T11" fmla="*/ 471 h 835"/>
                  <a:gd name="T12" fmla="*/ 80 w 2218"/>
                  <a:gd name="T13" fmla="*/ 469 h 835"/>
                  <a:gd name="T14" fmla="*/ 69 w 2218"/>
                  <a:gd name="T15" fmla="*/ 463 h 835"/>
                  <a:gd name="T16" fmla="*/ 62 w 2218"/>
                  <a:gd name="T17" fmla="*/ 455 h 835"/>
                  <a:gd name="T18" fmla="*/ 41 w 2218"/>
                  <a:gd name="T19" fmla="*/ 443 h 835"/>
                  <a:gd name="T20" fmla="*/ 23 w 2218"/>
                  <a:gd name="T21" fmla="*/ 432 h 835"/>
                  <a:gd name="T22" fmla="*/ 12 w 2218"/>
                  <a:gd name="T23" fmla="*/ 418 h 835"/>
                  <a:gd name="T24" fmla="*/ 3 w 2218"/>
                  <a:gd name="T25" fmla="*/ 399 h 835"/>
                  <a:gd name="T26" fmla="*/ 0 w 2218"/>
                  <a:gd name="T27" fmla="*/ 381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21" name="Rectangle 28"/>
              <p:cNvSpPr>
                <a:spLocks noChangeArrowheads="1"/>
              </p:cNvSpPr>
              <p:nvPr/>
            </p:nvSpPr>
            <p:spPr bwMode="auto">
              <a:xfrm>
                <a:off x="1943" y="1887"/>
                <a:ext cx="612" cy="240"/>
              </a:xfrm>
              <a:prstGeom prst="rect">
                <a:avLst/>
              </a:prstGeom>
              <a:noFill/>
              <a:ln w="9525">
                <a:noFill/>
                <a:miter lim="800000"/>
                <a:headEnd/>
                <a:tailEnd/>
              </a:ln>
            </p:spPr>
            <p:txBody>
              <a:bodyPr wrap="none" lIns="0" tIns="0" rIns="0" bIns="0">
                <a:spAutoFit/>
              </a:bodyPr>
              <a:lstStyle/>
              <a:p>
                <a:pPr>
                  <a:defRPr/>
                </a:pPr>
                <a:r>
                  <a:rPr lang="en-US" sz="2500" dirty="0"/>
                  <a:t>Market</a:t>
                </a:r>
                <a:endParaRPr lang="en-US" sz="2800" dirty="0">
                  <a:effectLst>
                    <a:outerShdw blurRad="38100" dist="38100" dir="2700000" algn="tl">
                      <a:srgbClr val="C0C0C0"/>
                    </a:outerShdw>
                  </a:effectLst>
                </a:endParaRPr>
              </a:p>
            </p:txBody>
          </p:sp>
          <p:sp>
            <p:nvSpPr>
              <p:cNvPr id="22" name="Rectangle 29"/>
              <p:cNvSpPr>
                <a:spLocks noChangeArrowheads="1"/>
              </p:cNvSpPr>
              <p:nvPr/>
            </p:nvSpPr>
            <p:spPr bwMode="auto">
              <a:xfrm>
                <a:off x="1741" y="2086"/>
                <a:ext cx="1000" cy="240"/>
              </a:xfrm>
              <a:prstGeom prst="rect">
                <a:avLst/>
              </a:prstGeom>
              <a:noFill/>
              <a:ln w="9525">
                <a:noFill/>
                <a:miter lim="800000"/>
                <a:headEnd/>
                <a:tailEnd/>
              </a:ln>
            </p:spPr>
            <p:txBody>
              <a:bodyPr wrap="none" lIns="0" tIns="0" rIns="0" bIns="0">
                <a:spAutoFit/>
              </a:bodyPr>
              <a:lstStyle/>
              <a:p>
                <a:pPr>
                  <a:defRPr/>
                </a:pPr>
                <a:r>
                  <a:rPr lang="en-US" sz="2500" dirty="0"/>
                  <a:t>penetration</a:t>
                </a:r>
                <a:endParaRPr lang="en-US" sz="2800" dirty="0">
                  <a:effectLst>
                    <a:outerShdw blurRad="38100" dist="38100" dir="2700000" algn="tl">
                      <a:srgbClr val="C0C0C0"/>
                    </a:outerShdw>
                  </a:effectLst>
                </a:endParaRPr>
              </a:p>
            </p:txBody>
          </p:sp>
        </p:grpSp>
        <p:sp>
          <p:nvSpPr>
            <p:cNvPr id="10" name="Rectangle 30"/>
            <p:cNvSpPr>
              <a:spLocks noChangeArrowheads="1"/>
            </p:cNvSpPr>
            <p:nvPr/>
          </p:nvSpPr>
          <p:spPr bwMode="auto">
            <a:xfrm>
              <a:off x="1443" y="1364"/>
              <a:ext cx="1512" cy="240"/>
            </a:xfrm>
            <a:prstGeom prst="rect">
              <a:avLst/>
            </a:prstGeom>
            <a:noFill/>
            <a:ln w="9525">
              <a:noFill/>
              <a:miter lim="800000"/>
              <a:headEnd/>
              <a:tailEnd/>
            </a:ln>
          </p:spPr>
          <p:txBody>
            <a:bodyPr wrap="none" lIns="0" tIns="0" rIns="0" bIns="0">
              <a:spAutoFit/>
            </a:bodyPr>
            <a:lstStyle/>
            <a:p>
              <a:pPr>
                <a:defRPr/>
              </a:pPr>
              <a:r>
                <a:rPr lang="en-US" sz="2500" dirty="0"/>
                <a:t>Present products</a:t>
              </a:r>
              <a:endParaRPr lang="en-US" sz="2800" dirty="0">
                <a:effectLst>
                  <a:outerShdw blurRad="38100" dist="38100" dir="2700000" algn="tl">
                    <a:srgbClr val="C0C0C0"/>
                  </a:outerShdw>
                </a:effectLst>
              </a:endParaRPr>
            </a:p>
          </p:txBody>
        </p:sp>
        <p:sp>
          <p:nvSpPr>
            <p:cNvPr id="11" name="Rectangle 31"/>
            <p:cNvSpPr>
              <a:spLocks noChangeArrowheads="1"/>
            </p:cNvSpPr>
            <p:nvPr/>
          </p:nvSpPr>
          <p:spPr bwMode="auto">
            <a:xfrm>
              <a:off x="3790" y="1364"/>
              <a:ext cx="1222" cy="240"/>
            </a:xfrm>
            <a:prstGeom prst="rect">
              <a:avLst/>
            </a:prstGeom>
            <a:noFill/>
            <a:ln w="9525">
              <a:noFill/>
              <a:miter lim="800000"/>
              <a:headEnd/>
              <a:tailEnd/>
            </a:ln>
          </p:spPr>
          <p:txBody>
            <a:bodyPr wrap="none" lIns="0" tIns="0" rIns="0" bIns="0">
              <a:spAutoFit/>
            </a:bodyPr>
            <a:lstStyle/>
            <a:p>
              <a:pPr>
                <a:defRPr/>
              </a:pPr>
              <a:r>
                <a:rPr lang="en-US" sz="2500" dirty="0"/>
                <a:t>New products</a:t>
              </a:r>
              <a:endParaRPr lang="en-US" sz="2800" dirty="0">
                <a:effectLst>
                  <a:outerShdw blurRad="38100" dist="38100" dir="2700000" algn="tl">
                    <a:srgbClr val="C0C0C0"/>
                  </a:outerShdw>
                </a:effectLst>
              </a:endParaRPr>
            </a:p>
          </p:txBody>
        </p:sp>
        <p:sp>
          <p:nvSpPr>
            <p:cNvPr id="12" name="Rectangle 32"/>
            <p:cNvSpPr>
              <a:spLocks noChangeArrowheads="1"/>
            </p:cNvSpPr>
            <p:nvPr/>
          </p:nvSpPr>
          <p:spPr bwMode="auto">
            <a:xfrm>
              <a:off x="317" y="1893"/>
              <a:ext cx="689" cy="240"/>
            </a:xfrm>
            <a:prstGeom prst="rect">
              <a:avLst/>
            </a:prstGeom>
            <a:noFill/>
            <a:ln w="9525">
              <a:noFill/>
              <a:miter lim="800000"/>
              <a:headEnd/>
              <a:tailEnd/>
            </a:ln>
          </p:spPr>
          <p:txBody>
            <a:bodyPr wrap="none" lIns="0" tIns="0" rIns="0" bIns="0">
              <a:spAutoFit/>
            </a:bodyPr>
            <a:lstStyle/>
            <a:p>
              <a:pPr>
                <a:defRPr/>
              </a:pPr>
              <a:r>
                <a:rPr lang="en-US" sz="2500" dirty="0"/>
                <a:t>Present</a:t>
              </a:r>
              <a:endParaRPr lang="en-US" sz="2800" dirty="0">
                <a:effectLst>
                  <a:outerShdw blurRad="38100" dist="38100" dir="2700000" algn="tl">
                    <a:srgbClr val="C0C0C0"/>
                  </a:outerShdw>
                </a:effectLst>
              </a:endParaRPr>
            </a:p>
          </p:txBody>
        </p:sp>
        <p:sp>
          <p:nvSpPr>
            <p:cNvPr id="13" name="Rectangle 33"/>
            <p:cNvSpPr>
              <a:spLocks noChangeArrowheads="1"/>
            </p:cNvSpPr>
            <p:nvPr/>
          </p:nvSpPr>
          <p:spPr bwMode="auto">
            <a:xfrm>
              <a:off x="286" y="2091"/>
              <a:ext cx="712" cy="240"/>
            </a:xfrm>
            <a:prstGeom prst="rect">
              <a:avLst/>
            </a:prstGeom>
            <a:noFill/>
            <a:ln w="9525">
              <a:noFill/>
              <a:miter lim="800000"/>
              <a:headEnd/>
              <a:tailEnd/>
            </a:ln>
          </p:spPr>
          <p:txBody>
            <a:bodyPr wrap="none" lIns="0" tIns="0" rIns="0" bIns="0">
              <a:spAutoFit/>
            </a:bodyPr>
            <a:lstStyle/>
            <a:p>
              <a:pPr>
                <a:defRPr/>
              </a:pPr>
              <a:r>
                <a:rPr lang="en-US" sz="2500" dirty="0"/>
                <a:t>markets</a:t>
              </a:r>
              <a:endParaRPr lang="en-US" sz="2800" dirty="0">
                <a:effectLst>
                  <a:outerShdw blurRad="38100" dist="38100" dir="2700000" algn="tl">
                    <a:srgbClr val="C0C0C0"/>
                  </a:outerShdw>
                </a:effectLst>
              </a:endParaRPr>
            </a:p>
          </p:txBody>
        </p:sp>
        <p:sp>
          <p:nvSpPr>
            <p:cNvPr id="14" name="Rectangle 34"/>
            <p:cNvSpPr>
              <a:spLocks noChangeArrowheads="1"/>
            </p:cNvSpPr>
            <p:nvPr/>
          </p:nvSpPr>
          <p:spPr bwMode="auto">
            <a:xfrm>
              <a:off x="610" y="2724"/>
              <a:ext cx="399" cy="240"/>
            </a:xfrm>
            <a:prstGeom prst="rect">
              <a:avLst/>
            </a:prstGeom>
            <a:noFill/>
            <a:ln w="9525">
              <a:noFill/>
              <a:miter lim="800000"/>
              <a:headEnd/>
              <a:tailEnd/>
            </a:ln>
          </p:spPr>
          <p:txBody>
            <a:bodyPr wrap="none" lIns="0" tIns="0" rIns="0" bIns="0">
              <a:spAutoFit/>
            </a:bodyPr>
            <a:lstStyle/>
            <a:p>
              <a:pPr>
                <a:defRPr/>
              </a:pPr>
              <a:r>
                <a:rPr lang="en-US" sz="2500" dirty="0"/>
                <a:t>New</a:t>
              </a:r>
              <a:endParaRPr lang="en-US" sz="2800" dirty="0">
                <a:effectLst>
                  <a:outerShdw blurRad="38100" dist="38100" dir="2700000" algn="tl">
                    <a:srgbClr val="C0C0C0"/>
                  </a:outerShdw>
                </a:effectLst>
              </a:endParaRPr>
            </a:p>
          </p:txBody>
        </p:sp>
        <p:sp>
          <p:nvSpPr>
            <p:cNvPr id="16" name="Rectangle 35"/>
            <p:cNvSpPr>
              <a:spLocks noChangeArrowheads="1"/>
            </p:cNvSpPr>
            <p:nvPr/>
          </p:nvSpPr>
          <p:spPr bwMode="auto">
            <a:xfrm>
              <a:off x="286" y="2923"/>
              <a:ext cx="712" cy="240"/>
            </a:xfrm>
            <a:prstGeom prst="rect">
              <a:avLst/>
            </a:prstGeom>
            <a:noFill/>
            <a:ln w="9525">
              <a:noFill/>
              <a:miter lim="800000"/>
              <a:headEnd/>
              <a:tailEnd/>
            </a:ln>
          </p:spPr>
          <p:txBody>
            <a:bodyPr wrap="none" lIns="0" tIns="0" rIns="0" bIns="0">
              <a:spAutoFit/>
            </a:bodyPr>
            <a:lstStyle/>
            <a:p>
              <a:pPr>
                <a:defRPr/>
              </a:pPr>
              <a:r>
                <a:rPr lang="en-US" sz="2500" dirty="0"/>
                <a:t>markets</a:t>
              </a:r>
              <a:endParaRPr lang="en-US" sz="2800" dirty="0">
                <a:effectLst>
                  <a:outerShdw blurRad="38100" dist="38100" dir="2700000" algn="tl">
                    <a:srgbClr val="C0C0C0"/>
                  </a:outerShdw>
                </a:effectLst>
              </a:endParaRPr>
            </a:p>
          </p:txBody>
        </p:sp>
        <p:sp>
          <p:nvSpPr>
            <p:cNvPr id="37905" name="Line 36"/>
            <p:cNvSpPr>
              <a:spLocks noChangeShapeType="1"/>
            </p:cNvSpPr>
            <p:nvPr/>
          </p:nvSpPr>
          <p:spPr bwMode="auto">
            <a:xfrm>
              <a:off x="1110" y="2515"/>
              <a:ext cx="4419" cy="1"/>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37"/>
            <p:cNvSpPr>
              <a:spLocks noChangeShapeType="1"/>
            </p:cNvSpPr>
            <p:nvPr/>
          </p:nvSpPr>
          <p:spPr bwMode="auto">
            <a:xfrm>
              <a:off x="3317" y="1684"/>
              <a:ext cx="1" cy="1652"/>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 name="Oval 39">
            <a:hlinkClick r:id="rId3" action="ppaction://program"/>
          </p:cNvPr>
          <p:cNvSpPr>
            <a:spLocks noChangeArrowheads="1"/>
          </p:cNvSpPr>
          <p:nvPr/>
        </p:nvSpPr>
        <p:spPr bwMode="auto">
          <a:xfrm>
            <a:off x="8077200" y="4800600"/>
            <a:ext cx="533400" cy="533400"/>
          </a:xfrm>
          <a:prstGeom prst="ellipse">
            <a:avLst/>
          </a:prstGeom>
          <a:solidFill>
            <a:schemeClr val="tx2"/>
          </a:solidFill>
          <a:ln w="38100">
            <a:solidFill>
              <a:srgbClr val="A8A776"/>
            </a:solidFill>
            <a:round/>
            <a:headEnd/>
            <a:tailEnd/>
          </a:ln>
        </p:spPr>
        <p:txBody>
          <a:bodyPr wrap="none" anchor="ctr"/>
          <a:lstStyle/>
          <a:p>
            <a:endParaRPr lang="en-US"/>
          </a:p>
        </p:txBody>
      </p:sp>
      <p:sp>
        <p:nvSpPr>
          <p:cNvPr id="37894" name="AutoShape 40">
            <a:hlinkClick r:id="rId3" action="ppaction://program"/>
          </p:cNvPr>
          <p:cNvSpPr>
            <a:spLocks noChangeArrowheads="1"/>
          </p:cNvSpPr>
          <p:nvPr/>
        </p:nvSpPr>
        <p:spPr bwMode="auto">
          <a:xfrm rot="5400000">
            <a:off x="8239125" y="49720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2"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IN" smtClean="0"/>
              <a:t>International Opportunities Should Be Considered</a:t>
            </a:r>
            <a:endParaRPr lang="en-US" smtClean="0"/>
          </a:p>
        </p:txBody>
      </p:sp>
      <p:sp>
        <p:nvSpPr>
          <p:cNvPr id="4" name="Line 3"/>
          <p:cNvSpPr>
            <a:spLocks noChangeShapeType="1"/>
          </p:cNvSpPr>
          <p:nvPr/>
        </p:nvSpPr>
        <p:spPr bwMode="auto">
          <a:xfrm>
            <a:off x="2667000" y="3581400"/>
            <a:ext cx="6858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5" name="AutoShape 4"/>
          <p:cNvSpPr>
            <a:spLocks noChangeArrowheads="1"/>
          </p:cNvSpPr>
          <p:nvPr/>
        </p:nvSpPr>
        <p:spPr bwMode="auto">
          <a:xfrm>
            <a:off x="762000" y="56388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Better Trends?</a:t>
            </a:r>
          </a:p>
        </p:txBody>
      </p:sp>
      <p:sp>
        <p:nvSpPr>
          <p:cNvPr id="6" name="Line 6"/>
          <p:cNvSpPr>
            <a:spLocks noChangeShapeType="1"/>
          </p:cNvSpPr>
          <p:nvPr/>
        </p:nvSpPr>
        <p:spPr bwMode="auto">
          <a:xfrm flipV="1">
            <a:off x="5791200" y="3657600"/>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7" name="AutoShape 7"/>
          <p:cNvSpPr>
            <a:spLocks noChangeArrowheads="1"/>
          </p:cNvSpPr>
          <p:nvPr/>
        </p:nvSpPr>
        <p:spPr bwMode="auto">
          <a:xfrm>
            <a:off x="6324600" y="28194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Competitive Advantage</a:t>
            </a:r>
          </a:p>
        </p:txBody>
      </p:sp>
      <p:sp>
        <p:nvSpPr>
          <p:cNvPr id="8" name="Line 9"/>
          <p:cNvSpPr>
            <a:spLocks noChangeShapeType="1"/>
          </p:cNvSpPr>
          <p:nvPr/>
        </p:nvSpPr>
        <p:spPr bwMode="auto">
          <a:xfrm flipH="1">
            <a:off x="2819400" y="5181600"/>
            <a:ext cx="1066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9" name="AutoShape 10"/>
          <p:cNvSpPr>
            <a:spLocks noChangeArrowheads="1"/>
          </p:cNvSpPr>
          <p:nvPr/>
        </p:nvSpPr>
        <p:spPr bwMode="auto">
          <a:xfrm>
            <a:off x="6248400" y="57912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Early Start</a:t>
            </a:r>
          </a:p>
        </p:txBody>
      </p:sp>
      <p:sp>
        <p:nvSpPr>
          <p:cNvPr id="11" name="Line 12"/>
          <p:cNvSpPr>
            <a:spLocks noChangeShapeType="1"/>
          </p:cNvSpPr>
          <p:nvPr/>
        </p:nvSpPr>
        <p:spPr bwMode="auto">
          <a:xfrm>
            <a:off x="4572000" y="25908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pic>
        <p:nvPicPr>
          <p:cNvPr id="12"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895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4"/>
          <p:cNvSpPr>
            <a:spLocks noChangeArrowheads="1"/>
          </p:cNvSpPr>
          <p:nvPr/>
        </p:nvSpPr>
        <p:spPr bwMode="auto">
          <a:xfrm>
            <a:off x="609600" y="27432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Risks Involved</a:t>
            </a:r>
          </a:p>
        </p:txBody>
      </p:sp>
      <p:sp>
        <p:nvSpPr>
          <p:cNvPr id="14" name="Line 6"/>
          <p:cNvSpPr>
            <a:spLocks noChangeShapeType="1"/>
          </p:cNvSpPr>
          <p:nvPr/>
        </p:nvSpPr>
        <p:spPr bwMode="auto">
          <a:xfrm>
            <a:off x="5410200" y="5257800"/>
            <a:ext cx="8382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10" name="AutoShape 13"/>
          <p:cNvSpPr>
            <a:spLocks noChangeArrowheads="1"/>
          </p:cNvSpPr>
          <p:nvPr/>
        </p:nvSpPr>
        <p:spPr bwMode="auto">
          <a:xfrm>
            <a:off x="3505200" y="16764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latin typeface="Arial" pitchFamily="34" charset="0"/>
                <a:cs typeface="Arial" pitchFamily="34" charset="0"/>
              </a:rPr>
              <a:t>Smaller World</a:t>
            </a:r>
          </a:p>
        </p:txBody>
      </p:sp>
      <p:sp>
        <p:nvSpPr>
          <p:cNvPr id="15"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mph" presetSubtype="0" fill="hold" grpId="1" nodeType="clickEffect">
                                  <p:stCondLst>
                                    <p:cond delay="0"/>
                                  </p:stCondLst>
                                  <p:childTnLst>
                                    <p:animClr clrSpc="hsl" dir="cw">
                                      <p:cBhvr override="childStyle">
                                        <p:cTn id="20" dur="500" fill="hold"/>
                                        <p:tgtEl>
                                          <p:spTgt spid="10"/>
                                        </p:tgtEl>
                                        <p:attrNameLst>
                                          <p:attrName>style.color</p:attrName>
                                        </p:attrNameLst>
                                      </p:cBhvr>
                                      <p:by>
                                        <p:hsl h="0" s="-70588" l="0"/>
                                      </p:by>
                                    </p:animClr>
                                    <p:animClr clrSpc="hsl" dir="cw">
                                      <p:cBhvr>
                                        <p:cTn id="21" dur="500" fill="hold"/>
                                        <p:tgtEl>
                                          <p:spTgt spid="10"/>
                                        </p:tgtEl>
                                        <p:attrNameLst>
                                          <p:attrName>fillcolor</p:attrName>
                                        </p:attrNameLst>
                                      </p:cBhvr>
                                      <p:by>
                                        <p:hsl h="0" s="-70588" l="0"/>
                                      </p:by>
                                    </p:animClr>
                                    <p:animClr clrSpc="hsl" dir="cw">
                                      <p:cBhvr>
                                        <p:cTn id="22" dur="500" fill="hold"/>
                                        <p:tgtEl>
                                          <p:spTgt spid="10"/>
                                        </p:tgtEl>
                                        <p:attrNameLst>
                                          <p:attrName>stroke.color</p:attrName>
                                        </p:attrNameLst>
                                      </p:cBhvr>
                                      <p:by>
                                        <p:hsl h="0" s="-70588" l="0"/>
                                      </p:by>
                                    </p:animClr>
                                    <p:set>
                                      <p:cBhvr>
                                        <p:cTn id="23" dur="500" fill="hold"/>
                                        <p:tgtEl>
                                          <p:spTgt spid="10"/>
                                        </p:tgtEl>
                                        <p:attrNameLst>
                                          <p:attrName>fill.type</p:attrName>
                                        </p:attrNameLst>
                                      </p:cBhvr>
                                      <p:to>
                                        <p:strVal val="solid"/>
                                      </p:to>
                                    </p:se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7"/>
                                        </p:tgtEl>
                                        <p:attrNameLst>
                                          <p:attrName>style.color</p:attrName>
                                        </p:attrNameLst>
                                      </p:cBhvr>
                                      <p:by>
                                        <p:hsl h="0" s="-70588" l="0"/>
                                      </p:by>
                                    </p:animClr>
                                    <p:animClr clrSpc="hsl" dir="cw">
                                      <p:cBhvr>
                                        <p:cTn id="35" dur="500" fill="hold"/>
                                        <p:tgtEl>
                                          <p:spTgt spid="7"/>
                                        </p:tgtEl>
                                        <p:attrNameLst>
                                          <p:attrName>fillcolor</p:attrName>
                                        </p:attrNameLst>
                                      </p:cBhvr>
                                      <p:by>
                                        <p:hsl h="0" s="-70588" l="0"/>
                                      </p:by>
                                    </p:animClr>
                                    <p:animClr clrSpc="hsl" dir="cw">
                                      <p:cBhvr>
                                        <p:cTn id="36" dur="500" fill="hold"/>
                                        <p:tgtEl>
                                          <p:spTgt spid="7"/>
                                        </p:tgtEl>
                                        <p:attrNameLst>
                                          <p:attrName>stroke.color</p:attrName>
                                        </p:attrNameLst>
                                      </p:cBhvr>
                                      <p:by>
                                        <p:hsl h="0" s="-70588" l="0"/>
                                      </p:by>
                                    </p:animClr>
                                    <p:set>
                                      <p:cBhvr>
                                        <p:cTn id="37" dur="500" fill="hold"/>
                                        <p:tgtEl>
                                          <p:spTgt spid="7"/>
                                        </p:tgtEl>
                                        <p:attrNameLst>
                                          <p:attrName>fill.type</p:attrName>
                                        </p:attrNameLst>
                                      </p:cBhvr>
                                      <p:to>
                                        <p:strVal val="solid"/>
                                      </p:to>
                                    </p:set>
                                  </p:childTnLst>
                                </p:cTn>
                              </p:par>
                              <p:par>
                                <p:cTn id="38" presetID="22"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mph" presetSubtype="0" fill="hold" grpId="1" nodeType="clickEffect">
                                  <p:stCondLst>
                                    <p:cond delay="0"/>
                                  </p:stCondLst>
                                  <p:childTnLst>
                                    <p:animClr clrSpc="hsl" dir="cw">
                                      <p:cBhvr override="childStyle">
                                        <p:cTn id="48" dur="500" fill="hold"/>
                                        <p:tgtEl>
                                          <p:spTgt spid="9"/>
                                        </p:tgtEl>
                                        <p:attrNameLst>
                                          <p:attrName>style.color</p:attrName>
                                        </p:attrNameLst>
                                      </p:cBhvr>
                                      <p:by>
                                        <p:hsl h="0" s="-70588" l="0"/>
                                      </p:by>
                                    </p:animClr>
                                    <p:animClr clrSpc="hsl" dir="cw">
                                      <p:cBhvr>
                                        <p:cTn id="49" dur="500" fill="hold"/>
                                        <p:tgtEl>
                                          <p:spTgt spid="9"/>
                                        </p:tgtEl>
                                        <p:attrNameLst>
                                          <p:attrName>fillcolor</p:attrName>
                                        </p:attrNameLst>
                                      </p:cBhvr>
                                      <p:by>
                                        <p:hsl h="0" s="-70588" l="0"/>
                                      </p:by>
                                    </p:animClr>
                                    <p:animClr clrSpc="hsl" dir="cw">
                                      <p:cBhvr>
                                        <p:cTn id="50" dur="500" fill="hold"/>
                                        <p:tgtEl>
                                          <p:spTgt spid="9"/>
                                        </p:tgtEl>
                                        <p:attrNameLst>
                                          <p:attrName>stroke.color</p:attrName>
                                        </p:attrNameLst>
                                      </p:cBhvr>
                                      <p:by>
                                        <p:hsl h="0" s="-70588" l="0"/>
                                      </p:by>
                                    </p:animClr>
                                    <p:set>
                                      <p:cBhvr>
                                        <p:cTn id="51" dur="500" fill="hold"/>
                                        <p:tgtEl>
                                          <p:spTgt spid="9"/>
                                        </p:tgtEl>
                                        <p:attrNameLst>
                                          <p:attrName>fill.type</p:attrName>
                                        </p:attrNameLst>
                                      </p:cBhvr>
                                      <p:to>
                                        <p:strVal val="solid"/>
                                      </p:to>
                                    </p:set>
                                  </p:childTnLst>
                                </p:cTn>
                              </p:par>
                              <p:par>
                                <p:cTn id="52" presetID="22" presetClass="entr" presetSubtype="1"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nodeType="afterGroup">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right)">
                                      <p:cBhvr>
                                        <p:cTn id="58" dur="50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mph" presetSubtype="0" fill="hold" grpId="1" nodeType="clickEffect">
                                  <p:stCondLst>
                                    <p:cond delay="0"/>
                                  </p:stCondLst>
                                  <p:childTnLst>
                                    <p:animClr clrSpc="hsl" dir="cw">
                                      <p:cBhvr override="childStyle">
                                        <p:cTn id="62" dur="500" fill="hold"/>
                                        <p:tgtEl>
                                          <p:spTgt spid="5"/>
                                        </p:tgtEl>
                                        <p:attrNameLst>
                                          <p:attrName>style.color</p:attrName>
                                        </p:attrNameLst>
                                      </p:cBhvr>
                                      <p:by>
                                        <p:hsl h="0" s="-70588" l="0"/>
                                      </p:by>
                                    </p:animClr>
                                    <p:animClr clrSpc="hsl" dir="cw">
                                      <p:cBhvr>
                                        <p:cTn id="63" dur="500" fill="hold"/>
                                        <p:tgtEl>
                                          <p:spTgt spid="5"/>
                                        </p:tgtEl>
                                        <p:attrNameLst>
                                          <p:attrName>fillcolor</p:attrName>
                                        </p:attrNameLst>
                                      </p:cBhvr>
                                      <p:by>
                                        <p:hsl h="0" s="-70588" l="0"/>
                                      </p:by>
                                    </p:animClr>
                                    <p:animClr clrSpc="hsl" dir="cw">
                                      <p:cBhvr>
                                        <p:cTn id="64" dur="500" fill="hold"/>
                                        <p:tgtEl>
                                          <p:spTgt spid="5"/>
                                        </p:tgtEl>
                                        <p:attrNameLst>
                                          <p:attrName>stroke.color</p:attrName>
                                        </p:attrNameLst>
                                      </p:cBhvr>
                                      <p:by>
                                        <p:hsl h="0" s="-70588" l="0"/>
                                      </p:by>
                                    </p:animClr>
                                    <p:set>
                                      <p:cBhvr>
                                        <p:cTn id="65" dur="500" fill="hold"/>
                                        <p:tgtEl>
                                          <p:spTgt spid="5"/>
                                        </p:tgtEl>
                                        <p:attrNameLst>
                                          <p:attrName>fill.type</p:attrName>
                                        </p:attrNameLst>
                                      </p:cBhvr>
                                      <p:to>
                                        <p:strVal val="solid"/>
                                      </p:to>
                                    </p:set>
                                  </p:childTnLst>
                                </p:cTn>
                              </p:par>
                              <p:par>
                                <p:cTn id="66" presetID="22" presetClass="entr" presetSubtype="4"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childTnLst>
                          </p:cTn>
                        </p:par>
                        <p:par>
                          <p:cTn id="69" fill="hold" nodeType="afterGroup">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right)">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P spid="11" grpId="0" animBg="1"/>
      <p:bldP spid="13" grpId="0" animBg="1"/>
      <p:bldP spid="14" grpId="0"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Key Terms</a:t>
            </a:r>
          </a:p>
        </p:txBody>
      </p:sp>
      <p:sp>
        <p:nvSpPr>
          <p:cNvPr id="119812" name="Rectangle 4"/>
          <p:cNvSpPr>
            <a:spLocks noGrp="1" noChangeArrowheads="1"/>
          </p:cNvSpPr>
          <p:nvPr>
            <p:ph sz="half" idx="1"/>
          </p:nvPr>
        </p:nvSpPr>
        <p:spPr/>
        <p:txBody>
          <a:bodyPr/>
          <a:lstStyle/>
          <a:p>
            <a:pPr marL="514350" indent="-514350">
              <a:buFont typeface="+mj-lt"/>
              <a:buAutoNum type="arabicPeriod"/>
            </a:pPr>
            <a:r>
              <a:rPr lang="en-US" sz="2400" dirty="0" smtClean="0"/>
              <a:t>marketing management process</a:t>
            </a:r>
          </a:p>
          <a:p>
            <a:pPr marL="514350" indent="-514350">
              <a:buFont typeface="+mj-lt"/>
              <a:buAutoNum type="arabicPeriod"/>
            </a:pPr>
            <a:r>
              <a:rPr lang="en-US" sz="2400" dirty="0" smtClean="0"/>
              <a:t>strategic (management) planning</a:t>
            </a:r>
          </a:p>
          <a:p>
            <a:pPr marL="514350" indent="-514350">
              <a:buFont typeface="+mj-lt"/>
              <a:buAutoNum type="arabicPeriod"/>
            </a:pPr>
            <a:r>
              <a:rPr lang="en-US" sz="2400" dirty="0" smtClean="0"/>
              <a:t>marketing strategy</a:t>
            </a:r>
          </a:p>
          <a:p>
            <a:pPr marL="514350" indent="-514350">
              <a:buFont typeface="+mj-lt"/>
              <a:buAutoNum type="arabicPeriod"/>
            </a:pPr>
            <a:r>
              <a:rPr lang="en-US" sz="2400" dirty="0" smtClean="0"/>
              <a:t>target market</a:t>
            </a:r>
          </a:p>
          <a:p>
            <a:pPr marL="514350" indent="-514350">
              <a:buFont typeface="+mj-lt"/>
              <a:buAutoNum type="arabicPeriod"/>
            </a:pPr>
            <a:r>
              <a:rPr lang="en-US" sz="2400" dirty="0" smtClean="0"/>
              <a:t>marketing mix</a:t>
            </a:r>
          </a:p>
          <a:p>
            <a:pPr marL="514350" indent="-514350">
              <a:buFont typeface="+mj-lt"/>
              <a:buAutoNum type="arabicPeriod"/>
            </a:pPr>
            <a:r>
              <a:rPr lang="en-US" sz="2400" dirty="0" smtClean="0"/>
              <a:t>target marketing</a:t>
            </a:r>
          </a:p>
          <a:p>
            <a:pPr marL="514350" indent="-514350">
              <a:buFont typeface="+mj-lt"/>
              <a:buAutoNum type="arabicPeriod"/>
            </a:pPr>
            <a:r>
              <a:rPr lang="en-US" sz="2400" dirty="0" smtClean="0"/>
              <a:t>mass marketing</a:t>
            </a:r>
          </a:p>
          <a:p>
            <a:pPr marL="514350" indent="-514350">
              <a:buFont typeface="+mj-lt"/>
              <a:buAutoNum type="arabicPeriod"/>
            </a:pPr>
            <a:r>
              <a:rPr lang="en-US" sz="2400" dirty="0" smtClean="0"/>
              <a:t>channel of distribution</a:t>
            </a:r>
          </a:p>
        </p:txBody>
      </p:sp>
      <p:sp>
        <p:nvSpPr>
          <p:cNvPr id="119813" name="Rectangle 5"/>
          <p:cNvSpPr>
            <a:spLocks noGrp="1" noChangeArrowheads="1"/>
          </p:cNvSpPr>
          <p:nvPr>
            <p:ph sz="half" idx="2"/>
          </p:nvPr>
        </p:nvSpPr>
        <p:spPr/>
        <p:txBody>
          <a:bodyPr/>
          <a:lstStyle/>
          <a:p>
            <a:pPr marL="514350" indent="-514350">
              <a:buFont typeface="+mj-lt"/>
              <a:buAutoNum type="arabicPeriod" startAt="9"/>
            </a:pPr>
            <a:r>
              <a:rPr lang="en-US" sz="2400" dirty="0" smtClean="0"/>
              <a:t>personal selling</a:t>
            </a:r>
          </a:p>
          <a:p>
            <a:pPr marL="514350" indent="-514350">
              <a:buFont typeface="+mj-lt"/>
              <a:buAutoNum type="arabicPeriod" startAt="9"/>
            </a:pPr>
            <a:r>
              <a:rPr lang="en-US" sz="2400" dirty="0" smtClean="0"/>
              <a:t>customer service</a:t>
            </a:r>
          </a:p>
          <a:p>
            <a:pPr marL="514350" indent="-514350">
              <a:buFont typeface="+mj-lt"/>
              <a:buAutoNum type="arabicPeriod" startAt="9"/>
            </a:pPr>
            <a:r>
              <a:rPr lang="en-US" sz="2400" dirty="0" smtClean="0"/>
              <a:t>mass selling</a:t>
            </a:r>
          </a:p>
          <a:p>
            <a:pPr marL="514350" indent="-514350">
              <a:buFont typeface="+mj-lt"/>
              <a:buAutoNum type="arabicPeriod" startAt="9"/>
            </a:pPr>
            <a:r>
              <a:rPr lang="en-US" sz="2400" dirty="0" smtClean="0"/>
              <a:t>advertising</a:t>
            </a:r>
          </a:p>
          <a:p>
            <a:pPr marL="514350" indent="-514350">
              <a:buFont typeface="+mj-lt"/>
              <a:buAutoNum type="arabicPeriod" startAt="9"/>
            </a:pPr>
            <a:r>
              <a:rPr lang="en-US" sz="2400" dirty="0" smtClean="0"/>
              <a:t>publicity</a:t>
            </a:r>
          </a:p>
          <a:p>
            <a:pPr marL="514350" indent="-514350">
              <a:buFont typeface="+mj-lt"/>
              <a:buAutoNum type="arabicPeriod" startAt="9"/>
            </a:pPr>
            <a:r>
              <a:rPr lang="en-US" sz="2400" dirty="0" smtClean="0"/>
              <a:t>sales promotion</a:t>
            </a:r>
          </a:p>
          <a:p>
            <a:pPr marL="514350" indent="-514350">
              <a:buFont typeface="+mj-lt"/>
              <a:buAutoNum type="arabicPeriod" startAt="9"/>
            </a:pPr>
            <a:r>
              <a:rPr lang="en-US" sz="2400" dirty="0" smtClean="0"/>
              <a:t>marketing plan</a:t>
            </a:r>
          </a:p>
          <a:p>
            <a:pPr marL="514350" indent="-514350">
              <a:buFont typeface="+mj-lt"/>
              <a:buAutoNum type="arabicPeriod" startAt="9"/>
            </a:pPr>
            <a:r>
              <a:rPr lang="en-US" sz="2400" dirty="0" smtClean="0"/>
              <a:t>implementation</a:t>
            </a:r>
          </a:p>
          <a:p>
            <a:pPr marL="514350" indent="-514350">
              <a:buFont typeface="+mj-lt"/>
              <a:buAutoNum type="arabicPeriod" startAt="9"/>
            </a:pPr>
            <a:r>
              <a:rPr lang="en-US" sz="2400" dirty="0" smtClean="0"/>
              <a:t>operational decisions</a:t>
            </a:r>
          </a:p>
          <a:p>
            <a:pPr marL="514350" indent="-514350">
              <a:buFont typeface="+mj-lt"/>
              <a:buAutoNum type="arabicPeriod" startAt="9"/>
            </a:pPr>
            <a:r>
              <a:rPr lang="en-US" sz="2400" dirty="0" smtClean="0"/>
              <a:t>marketing program</a:t>
            </a:r>
          </a:p>
        </p:txBody>
      </p:sp>
      <p:sp>
        <p:nvSpPr>
          <p:cNvPr id="5"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19</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wipe(up)">
                                      <p:cBhvr>
                                        <p:cTn id="7" dur="500"/>
                                        <p:tgtEl>
                                          <p:spTgt spid="11981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9812">
                                            <p:txEl>
                                              <p:pRg st="1" end="1"/>
                                            </p:txEl>
                                          </p:spTgt>
                                        </p:tgtEl>
                                        <p:attrNameLst>
                                          <p:attrName>style.visibility</p:attrName>
                                        </p:attrNameLst>
                                      </p:cBhvr>
                                      <p:to>
                                        <p:strVal val="visible"/>
                                      </p:to>
                                    </p:set>
                                    <p:animEffect transition="in" filter="wipe(up)">
                                      <p:cBhvr>
                                        <p:cTn id="11" dur="500"/>
                                        <p:tgtEl>
                                          <p:spTgt spid="11981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9812">
                                            <p:txEl>
                                              <p:pRg st="2" end="2"/>
                                            </p:txEl>
                                          </p:spTgt>
                                        </p:tgtEl>
                                        <p:attrNameLst>
                                          <p:attrName>style.visibility</p:attrName>
                                        </p:attrNameLst>
                                      </p:cBhvr>
                                      <p:to>
                                        <p:strVal val="visible"/>
                                      </p:to>
                                    </p:set>
                                    <p:animEffect transition="in" filter="wipe(up)">
                                      <p:cBhvr>
                                        <p:cTn id="15" dur="500"/>
                                        <p:tgtEl>
                                          <p:spTgt spid="11981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9812">
                                            <p:txEl>
                                              <p:pRg st="3" end="3"/>
                                            </p:txEl>
                                          </p:spTgt>
                                        </p:tgtEl>
                                        <p:attrNameLst>
                                          <p:attrName>style.visibility</p:attrName>
                                        </p:attrNameLst>
                                      </p:cBhvr>
                                      <p:to>
                                        <p:strVal val="visible"/>
                                      </p:to>
                                    </p:set>
                                    <p:animEffect transition="in" filter="wipe(up)">
                                      <p:cBhvr>
                                        <p:cTn id="19" dur="500"/>
                                        <p:tgtEl>
                                          <p:spTgt spid="11981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9812">
                                            <p:txEl>
                                              <p:pRg st="4" end="4"/>
                                            </p:txEl>
                                          </p:spTgt>
                                        </p:tgtEl>
                                        <p:attrNameLst>
                                          <p:attrName>style.visibility</p:attrName>
                                        </p:attrNameLst>
                                      </p:cBhvr>
                                      <p:to>
                                        <p:strVal val="visible"/>
                                      </p:to>
                                    </p:set>
                                    <p:animEffect transition="in" filter="wipe(up)">
                                      <p:cBhvr>
                                        <p:cTn id="23" dur="500"/>
                                        <p:tgtEl>
                                          <p:spTgt spid="119812">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19812">
                                            <p:txEl>
                                              <p:pRg st="5" end="5"/>
                                            </p:txEl>
                                          </p:spTgt>
                                        </p:tgtEl>
                                        <p:attrNameLst>
                                          <p:attrName>style.visibility</p:attrName>
                                        </p:attrNameLst>
                                      </p:cBhvr>
                                      <p:to>
                                        <p:strVal val="visible"/>
                                      </p:to>
                                    </p:set>
                                    <p:animEffect transition="in" filter="wipe(up)">
                                      <p:cBhvr>
                                        <p:cTn id="27" dur="500"/>
                                        <p:tgtEl>
                                          <p:spTgt spid="119812">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19812">
                                            <p:txEl>
                                              <p:pRg st="6" end="6"/>
                                            </p:txEl>
                                          </p:spTgt>
                                        </p:tgtEl>
                                        <p:attrNameLst>
                                          <p:attrName>style.visibility</p:attrName>
                                        </p:attrNameLst>
                                      </p:cBhvr>
                                      <p:to>
                                        <p:strVal val="visible"/>
                                      </p:to>
                                    </p:set>
                                    <p:animEffect transition="in" filter="wipe(up)">
                                      <p:cBhvr>
                                        <p:cTn id="31" dur="500"/>
                                        <p:tgtEl>
                                          <p:spTgt spid="119812">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19812">
                                            <p:txEl>
                                              <p:pRg st="7" end="7"/>
                                            </p:txEl>
                                          </p:spTgt>
                                        </p:tgtEl>
                                        <p:attrNameLst>
                                          <p:attrName>style.visibility</p:attrName>
                                        </p:attrNameLst>
                                      </p:cBhvr>
                                      <p:to>
                                        <p:strVal val="visible"/>
                                      </p:to>
                                    </p:set>
                                    <p:animEffect transition="in" filter="wipe(up)">
                                      <p:cBhvr>
                                        <p:cTn id="35" dur="500"/>
                                        <p:tgtEl>
                                          <p:spTgt spid="119812">
                                            <p:txEl>
                                              <p:pRg st="7" end="7"/>
                                            </p:txEl>
                                          </p:spTgt>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119813">
                                            <p:txEl>
                                              <p:pRg st="0" end="0"/>
                                            </p:txEl>
                                          </p:spTgt>
                                        </p:tgtEl>
                                        <p:attrNameLst>
                                          <p:attrName>style.visibility</p:attrName>
                                        </p:attrNameLst>
                                      </p:cBhvr>
                                      <p:to>
                                        <p:strVal val="visible"/>
                                      </p:to>
                                    </p:set>
                                    <p:animEffect transition="in" filter="wipe(up)">
                                      <p:cBhvr>
                                        <p:cTn id="39" dur="500"/>
                                        <p:tgtEl>
                                          <p:spTgt spid="119813">
                                            <p:txEl>
                                              <p:pRg st="0" end="0"/>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19813">
                                            <p:txEl>
                                              <p:pRg st="1" end="1"/>
                                            </p:txEl>
                                          </p:spTgt>
                                        </p:tgtEl>
                                        <p:attrNameLst>
                                          <p:attrName>style.visibility</p:attrName>
                                        </p:attrNameLst>
                                      </p:cBhvr>
                                      <p:to>
                                        <p:strVal val="visible"/>
                                      </p:to>
                                    </p:set>
                                    <p:animEffect transition="in" filter="wipe(up)">
                                      <p:cBhvr>
                                        <p:cTn id="43" dur="500"/>
                                        <p:tgtEl>
                                          <p:spTgt spid="119813">
                                            <p:txEl>
                                              <p:pRg st="1" end="1"/>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9813">
                                            <p:txEl>
                                              <p:pRg st="2" end="2"/>
                                            </p:txEl>
                                          </p:spTgt>
                                        </p:tgtEl>
                                        <p:attrNameLst>
                                          <p:attrName>style.visibility</p:attrName>
                                        </p:attrNameLst>
                                      </p:cBhvr>
                                      <p:to>
                                        <p:strVal val="visible"/>
                                      </p:to>
                                    </p:set>
                                    <p:animEffect transition="in" filter="wipe(up)">
                                      <p:cBhvr>
                                        <p:cTn id="47" dur="500"/>
                                        <p:tgtEl>
                                          <p:spTgt spid="119813">
                                            <p:txEl>
                                              <p:pRg st="2" end="2"/>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19813">
                                            <p:txEl>
                                              <p:pRg st="3" end="3"/>
                                            </p:txEl>
                                          </p:spTgt>
                                        </p:tgtEl>
                                        <p:attrNameLst>
                                          <p:attrName>style.visibility</p:attrName>
                                        </p:attrNameLst>
                                      </p:cBhvr>
                                      <p:to>
                                        <p:strVal val="visible"/>
                                      </p:to>
                                    </p:set>
                                    <p:animEffect transition="in" filter="wipe(up)">
                                      <p:cBhvr>
                                        <p:cTn id="51" dur="500"/>
                                        <p:tgtEl>
                                          <p:spTgt spid="119813">
                                            <p:txEl>
                                              <p:pRg st="3" end="3"/>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19813">
                                            <p:txEl>
                                              <p:pRg st="4" end="4"/>
                                            </p:txEl>
                                          </p:spTgt>
                                        </p:tgtEl>
                                        <p:attrNameLst>
                                          <p:attrName>style.visibility</p:attrName>
                                        </p:attrNameLst>
                                      </p:cBhvr>
                                      <p:to>
                                        <p:strVal val="visible"/>
                                      </p:to>
                                    </p:set>
                                    <p:animEffect transition="in" filter="wipe(up)">
                                      <p:cBhvr>
                                        <p:cTn id="55" dur="500"/>
                                        <p:tgtEl>
                                          <p:spTgt spid="119813">
                                            <p:txEl>
                                              <p:pRg st="4" end="4"/>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19813">
                                            <p:txEl>
                                              <p:pRg st="5" end="5"/>
                                            </p:txEl>
                                          </p:spTgt>
                                        </p:tgtEl>
                                        <p:attrNameLst>
                                          <p:attrName>style.visibility</p:attrName>
                                        </p:attrNameLst>
                                      </p:cBhvr>
                                      <p:to>
                                        <p:strVal val="visible"/>
                                      </p:to>
                                    </p:set>
                                    <p:animEffect transition="in" filter="wipe(up)">
                                      <p:cBhvr>
                                        <p:cTn id="59" dur="500"/>
                                        <p:tgtEl>
                                          <p:spTgt spid="119813">
                                            <p:txEl>
                                              <p:pRg st="5" end="5"/>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19813">
                                            <p:txEl>
                                              <p:pRg st="6" end="6"/>
                                            </p:txEl>
                                          </p:spTgt>
                                        </p:tgtEl>
                                        <p:attrNameLst>
                                          <p:attrName>style.visibility</p:attrName>
                                        </p:attrNameLst>
                                      </p:cBhvr>
                                      <p:to>
                                        <p:strVal val="visible"/>
                                      </p:to>
                                    </p:set>
                                    <p:animEffect transition="in" filter="wipe(up)">
                                      <p:cBhvr>
                                        <p:cTn id="63" dur="500"/>
                                        <p:tgtEl>
                                          <p:spTgt spid="119813">
                                            <p:txEl>
                                              <p:pRg st="6" end="6"/>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119813">
                                            <p:txEl>
                                              <p:pRg st="7" end="7"/>
                                            </p:txEl>
                                          </p:spTgt>
                                        </p:tgtEl>
                                        <p:attrNameLst>
                                          <p:attrName>style.visibility</p:attrName>
                                        </p:attrNameLst>
                                      </p:cBhvr>
                                      <p:to>
                                        <p:strVal val="visible"/>
                                      </p:to>
                                    </p:set>
                                    <p:animEffect transition="in" filter="wipe(up)">
                                      <p:cBhvr>
                                        <p:cTn id="67" dur="500"/>
                                        <p:tgtEl>
                                          <p:spTgt spid="119813">
                                            <p:txEl>
                                              <p:pRg st="7" end="7"/>
                                            </p:txEl>
                                          </p:spTgt>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19813">
                                            <p:txEl>
                                              <p:pRg st="8" end="8"/>
                                            </p:txEl>
                                          </p:spTgt>
                                        </p:tgtEl>
                                        <p:attrNameLst>
                                          <p:attrName>style.visibility</p:attrName>
                                        </p:attrNameLst>
                                      </p:cBhvr>
                                      <p:to>
                                        <p:strVal val="visible"/>
                                      </p:to>
                                    </p:set>
                                    <p:animEffect transition="in" filter="wipe(up)">
                                      <p:cBhvr>
                                        <p:cTn id="71" dur="500"/>
                                        <p:tgtEl>
                                          <p:spTgt spid="119813">
                                            <p:txEl>
                                              <p:pRg st="8" end="8"/>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119813">
                                            <p:txEl>
                                              <p:pRg st="9" end="9"/>
                                            </p:txEl>
                                          </p:spTgt>
                                        </p:tgtEl>
                                        <p:attrNameLst>
                                          <p:attrName>style.visibility</p:attrName>
                                        </p:attrNameLst>
                                      </p:cBhvr>
                                      <p:to>
                                        <p:strVal val="visible"/>
                                      </p:to>
                                    </p:set>
                                    <p:animEffect transition="in" filter="wipe(up)">
                                      <p:cBhvr>
                                        <p:cTn id="75" dur="500"/>
                                        <p:tgtEl>
                                          <p:spTgt spid="1198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p:txBody>
          <a:bodyPr>
            <a:normAutofit lnSpcReduction="10000"/>
          </a:bodyPr>
          <a:lstStyle/>
          <a:p>
            <a:pPr marL="514350" indent="-514350">
              <a:buFont typeface="+mj-lt"/>
              <a:buAutoNum type="arabicPeriod"/>
            </a:pPr>
            <a:r>
              <a:rPr lang="en-US" dirty="0" smtClean="0"/>
              <a:t>Understand what a marketing manager does.</a:t>
            </a:r>
          </a:p>
          <a:p>
            <a:pPr marL="514350" indent="-514350">
              <a:buFont typeface="+mj-lt"/>
              <a:buAutoNum type="arabicPeriod"/>
            </a:pPr>
            <a:r>
              <a:rPr lang="en-US" dirty="0" smtClean="0"/>
              <a:t>Know what marketing strategy planning is—and why it is the focus of this book.</a:t>
            </a:r>
          </a:p>
          <a:p>
            <a:pPr marL="514350" indent="-514350">
              <a:buFont typeface="+mj-lt"/>
              <a:buAutoNum type="arabicPeriod"/>
            </a:pPr>
            <a:r>
              <a:rPr lang="en-US" dirty="0" smtClean="0"/>
              <a:t>Understand target marketing.</a:t>
            </a:r>
          </a:p>
          <a:p>
            <a:pPr marL="514350" indent="-514350">
              <a:buFont typeface="+mj-lt"/>
              <a:buAutoNum type="arabicPeriod"/>
            </a:pPr>
            <a:r>
              <a:rPr lang="en-US" dirty="0" smtClean="0"/>
              <a:t>Be familiar with the four Ps in a marketing mix.</a:t>
            </a:r>
          </a:p>
          <a:p>
            <a:pPr marL="514350" indent="-514350">
              <a:buFont typeface="+mj-lt"/>
              <a:buAutoNum type="arabicPeriod"/>
            </a:pPr>
            <a:r>
              <a:rPr lang="en-US" dirty="0" smtClean="0"/>
              <a:t>Know the difference between a marketing strategy, a marketing plan, and a marketing program.</a:t>
            </a:r>
          </a:p>
        </p:txBody>
      </p:sp>
      <p:sp>
        <p:nvSpPr>
          <p:cNvPr id="4"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Key Terms</a:t>
            </a:r>
          </a:p>
        </p:txBody>
      </p:sp>
      <p:sp>
        <p:nvSpPr>
          <p:cNvPr id="122883" name="Rectangle 3"/>
          <p:cNvSpPr>
            <a:spLocks noGrp="1" noChangeArrowheads="1"/>
          </p:cNvSpPr>
          <p:nvPr>
            <p:ph sz="half" idx="1"/>
          </p:nvPr>
        </p:nvSpPr>
        <p:spPr>
          <a:xfrm>
            <a:off x="457200" y="1722437"/>
            <a:ext cx="4419600" cy="4525963"/>
          </a:xfrm>
        </p:spPr>
        <p:txBody>
          <a:bodyPr/>
          <a:lstStyle/>
          <a:p>
            <a:pPr marL="514350" indent="-514350">
              <a:buFont typeface="+mj-lt"/>
              <a:buAutoNum type="arabicPeriod" startAt="19"/>
            </a:pPr>
            <a:r>
              <a:rPr lang="en-US" sz="2400" dirty="0" smtClean="0"/>
              <a:t>customer lifetime value</a:t>
            </a:r>
          </a:p>
          <a:p>
            <a:pPr marL="514350" indent="-514350">
              <a:buFont typeface="+mj-lt"/>
              <a:buAutoNum type="arabicPeriod" startAt="19"/>
            </a:pPr>
            <a:r>
              <a:rPr lang="en-US" sz="2400" dirty="0" smtClean="0"/>
              <a:t>customer equity</a:t>
            </a:r>
          </a:p>
          <a:p>
            <a:pPr marL="514350" indent="-514350">
              <a:buFont typeface="+mj-lt"/>
              <a:buAutoNum type="arabicPeriod" startAt="19"/>
            </a:pPr>
            <a:r>
              <a:rPr lang="en-US" sz="2400" dirty="0" smtClean="0"/>
              <a:t>breakthrough opportunities</a:t>
            </a:r>
          </a:p>
          <a:p>
            <a:pPr marL="514350" indent="-514350">
              <a:buFont typeface="+mj-lt"/>
              <a:buAutoNum type="arabicPeriod" startAt="19"/>
            </a:pPr>
            <a:r>
              <a:rPr lang="en-US" sz="2400" dirty="0" smtClean="0"/>
              <a:t>competitive advantage</a:t>
            </a:r>
          </a:p>
          <a:p>
            <a:pPr marL="514350" indent="-514350">
              <a:buFont typeface="+mj-lt"/>
              <a:buAutoNum type="arabicPeriod" startAt="19"/>
            </a:pPr>
            <a:r>
              <a:rPr lang="en-US" sz="2400" dirty="0"/>
              <a:t>s.w.o.t. analysis</a:t>
            </a:r>
          </a:p>
          <a:p>
            <a:pPr marL="514350" indent="-514350">
              <a:buFont typeface="+mj-lt"/>
              <a:buAutoNum type="arabicPeriod" startAt="19"/>
            </a:pPr>
            <a:r>
              <a:rPr lang="en-US" sz="2400" dirty="0" smtClean="0"/>
              <a:t>differentiation</a:t>
            </a:r>
          </a:p>
          <a:p>
            <a:pPr marL="514350" indent="-514350">
              <a:buFont typeface="+mj-lt"/>
              <a:buAutoNum type="arabicPeriod" startAt="19"/>
            </a:pPr>
            <a:r>
              <a:rPr lang="en-US" sz="2400" dirty="0" smtClean="0"/>
              <a:t>market penetration</a:t>
            </a:r>
          </a:p>
          <a:p>
            <a:pPr marL="514350" indent="-514350">
              <a:buFont typeface="+mj-lt"/>
              <a:buAutoNum type="arabicPeriod" startAt="19"/>
            </a:pPr>
            <a:r>
              <a:rPr lang="en-US" sz="2400" dirty="0" smtClean="0"/>
              <a:t>market development</a:t>
            </a:r>
          </a:p>
          <a:p>
            <a:pPr marL="514350" indent="-514350">
              <a:buFont typeface="+mj-lt"/>
              <a:buAutoNum type="arabicPeriod" startAt="19"/>
            </a:pPr>
            <a:r>
              <a:rPr lang="en-US" sz="2400" dirty="0" smtClean="0"/>
              <a:t>product development</a:t>
            </a:r>
          </a:p>
          <a:p>
            <a:pPr marL="514350" indent="-514350">
              <a:buFont typeface="+mj-lt"/>
              <a:buAutoNum type="arabicPeriod" startAt="19"/>
            </a:pPr>
            <a:r>
              <a:rPr lang="en-US" sz="2400" dirty="0" smtClean="0"/>
              <a:t>diversification</a:t>
            </a:r>
          </a:p>
        </p:txBody>
      </p:sp>
      <p:sp>
        <p:nvSpPr>
          <p:cNvPr id="4"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20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animEffect transition="in" filter="wipe(up)">
                                      <p:cBhvr>
                                        <p:cTn id="35" dur="500"/>
                                        <p:tgtEl>
                                          <p:spTgt spid="122883">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animEffect transition="in" filter="wipe(up)">
                                      <p:cBhvr>
                                        <p:cTn id="39" dur="500"/>
                                        <p:tgtEl>
                                          <p:spTgt spid="122883">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22883">
                                            <p:txEl>
                                              <p:pRg st="9" end="9"/>
                                            </p:txEl>
                                          </p:spTgt>
                                        </p:tgtEl>
                                        <p:attrNameLst>
                                          <p:attrName>style.visibility</p:attrName>
                                        </p:attrNameLst>
                                      </p:cBhvr>
                                      <p:to>
                                        <p:strVal val="visible"/>
                                      </p:to>
                                    </p:set>
                                    <p:animEffect transition="in" filter="wipe(up)">
                                      <p:cBhvr>
                                        <p:cTn id="43" dur="500"/>
                                        <p:tgtEl>
                                          <p:spTgt spid="1228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IN" smtClean="0"/>
              <a:t>You should now be able to:</a:t>
            </a:r>
          </a:p>
        </p:txBody>
      </p:sp>
      <p:sp>
        <p:nvSpPr>
          <p:cNvPr id="60419" name="Rectangle 3"/>
          <p:cNvSpPr>
            <a:spLocks noGrp="1" noChangeArrowheads="1"/>
          </p:cNvSpPr>
          <p:nvPr>
            <p:ph idx="1"/>
          </p:nvPr>
        </p:nvSpPr>
        <p:spPr>
          <a:xfrm>
            <a:off x="457200" y="1676400"/>
            <a:ext cx="8229600" cy="4778408"/>
          </a:xfrm>
        </p:spPr>
        <p:txBody>
          <a:bodyPr>
            <a:normAutofit fontScale="85000" lnSpcReduction="20000"/>
          </a:bodyPr>
          <a:lstStyle/>
          <a:p>
            <a:pPr marL="514350" indent="-514350">
              <a:lnSpc>
                <a:spcPct val="120000"/>
              </a:lnSpc>
              <a:buFont typeface="+mj-lt"/>
              <a:buAutoNum type="arabicPeriod" startAt="6"/>
            </a:pPr>
            <a:r>
              <a:rPr lang="en-US" dirty="0" smtClean="0"/>
              <a:t>Understand what customer lifetime value and customer equity are and why marketing strategy planners seek to increase them.</a:t>
            </a:r>
          </a:p>
          <a:p>
            <a:pPr marL="514350" indent="-514350">
              <a:lnSpc>
                <a:spcPct val="120000"/>
              </a:lnSpc>
              <a:buFont typeface="+mj-lt"/>
              <a:buAutoNum type="arabicPeriod" startAt="6"/>
            </a:pPr>
            <a:r>
              <a:rPr lang="en-US" dirty="0" smtClean="0"/>
              <a:t>Be familiar with the text’s framework for marketing strategy planning..</a:t>
            </a:r>
          </a:p>
          <a:p>
            <a:pPr marL="514350" indent="-514350">
              <a:lnSpc>
                <a:spcPct val="120000"/>
              </a:lnSpc>
              <a:buFont typeface="+mj-lt"/>
              <a:buAutoNum type="arabicPeriod" startAt="6"/>
            </a:pPr>
            <a:r>
              <a:rPr lang="en-US" dirty="0" smtClean="0"/>
              <a:t>Know four broad types of marketing opportunities that help in identifying new strategies.</a:t>
            </a:r>
          </a:p>
          <a:p>
            <a:pPr marL="514350" indent="-514350">
              <a:lnSpc>
                <a:spcPct val="120000"/>
              </a:lnSpc>
              <a:buFont typeface="+mj-lt"/>
              <a:buAutoNum type="arabicPeriod" startAt="6"/>
            </a:pPr>
            <a:r>
              <a:rPr lang="en-US" dirty="0" smtClean="0"/>
              <a:t>Understand why strategies for opportunities in international markets should be considered.</a:t>
            </a:r>
          </a:p>
          <a:p>
            <a:pPr marL="514350" indent="-514350">
              <a:lnSpc>
                <a:spcPct val="120000"/>
              </a:lnSpc>
              <a:buFont typeface="+mj-lt"/>
              <a:buAutoNum type="arabicPeriod" startAt="6"/>
            </a:pPr>
            <a:r>
              <a:rPr lang="en-US" dirty="0" smtClean="0"/>
              <a:t>Understand the important new terms.</a:t>
            </a:r>
          </a:p>
          <a:p>
            <a:endParaRPr lang="en-US" dirty="0" smtClean="0"/>
          </a:p>
        </p:txBody>
      </p:sp>
      <p:sp>
        <p:nvSpPr>
          <p:cNvPr id="4"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3</a:t>
            </a:fld>
            <a:endParaRPr lang="en-US" dirty="0"/>
          </a:p>
        </p:txBody>
      </p:sp>
    </p:spTree>
    <p:extLst>
      <p:ext uri="{BB962C8B-B14F-4D97-AF65-F5344CB8AC3E}">
        <p14:creationId xmlns:p14="http://schemas.microsoft.com/office/powerpoint/2010/main" val="419412535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wipe(up)">
                                      <p:cBhvr>
                                        <p:cTn id="19" dur="500"/>
                                        <p:tgtEl>
                                          <p:spTgt spid="60419">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Effect transition="in" filter="wipe(up)">
                                      <p:cBhvr>
                                        <p:cTn id="23"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The Management Job in Marketing (Exhibit 2-1)</a:t>
            </a:r>
          </a:p>
        </p:txBody>
      </p:sp>
      <p:sp>
        <p:nvSpPr>
          <p:cNvPr id="5" name="AutoShape 13"/>
          <p:cNvSpPr>
            <a:spLocks noChangeArrowheads="1"/>
          </p:cNvSpPr>
          <p:nvPr/>
        </p:nvSpPr>
        <p:spPr bwMode="auto">
          <a:xfrm>
            <a:off x="304800" y="5029200"/>
            <a:ext cx="3886200" cy="1143000"/>
          </a:xfrm>
          <a:prstGeom prst="roundRect">
            <a:avLst>
              <a:gd name="adj" fmla="val 3555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2800" b="1" dirty="0">
                <a:solidFill>
                  <a:schemeClr val="lt1"/>
                </a:solidFill>
                <a:latin typeface="Arial" pitchFamily="34" charset="0"/>
                <a:cs typeface="Arial" pitchFamily="34" charset="0"/>
              </a:rPr>
              <a:t>Control Marketing </a:t>
            </a:r>
            <a:r>
              <a:rPr lang="en-US" sz="2800" b="1" dirty="0" smtClean="0">
                <a:solidFill>
                  <a:schemeClr val="lt1"/>
                </a:solidFill>
                <a:latin typeface="Arial" pitchFamily="34" charset="0"/>
                <a:cs typeface="Arial" pitchFamily="34" charset="0"/>
              </a:rPr>
              <a:t/>
            </a:r>
            <a:br>
              <a:rPr lang="en-US" sz="2800" b="1" dirty="0" smtClean="0">
                <a:solidFill>
                  <a:schemeClr val="lt1"/>
                </a:solidFill>
                <a:latin typeface="Arial" pitchFamily="34" charset="0"/>
                <a:cs typeface="Arial" pitchFamily="34" charset="0"/>
              </a:rPr>
            </a:br>
            <a:r>
              <a:rPr lang="en-US" sz="2800" b="1" dirty="0" smtClean="0">
                <a:solidFill>
                  <a:schemeClr val="lt1"/>
                </a:solidFill>
                <a:latin typeface="Arial" pitchFamily="34" charset="0"/>
                <a:cs typeface="Arial" pitchFamily="34" charset="0"/>
              </a:rPr>
              <a:t>Plan(s</a:t>
            </a:r>
            <a:r>
              <a:rPr lang="en-US" sz="2800" b="1" dirty="0">
                <a:solidFill>
                  <a:schemeClr val="lt1"/>
                </a:solidFill>
                <a:latin typeface="Arial" pitchFamily="34" charset="0"/>
                <a:cs typeface="Arial" pitchFamily="34" charset="0"/>
              </a:rPr>
              <a:t>) </a:t>
            </a:r>
            <a:r>
              <a:rPr lang="en-US" sz="2800" b="1" dirty="0" smtClean="0">
                <a:solidFill>
                  <a:schemeClr val="lt1"/>
                </a:solidFill>
                <a:latin typeface="Arial" pitchFamily="34" charset="0"/>
                <a:cs typeface="Arial" pitchFamily="34" charset="0"/>
              </a:rPr>
              <a:t>and </a:t>
            </a:r>
            <a:r>
              <a:rPr lang="en-US" sz="2800" b="1" dirty="0">
                <a:solidFill>
                  <a:schemeClr val="lt1"/>
                </a:solidFill>
                <a:latin typeface="Arial" pitchFamily="34" charset="0"/>
                <a:cs typeface="Arial" pitchFamily="34" charset="0"/>
              </a:rPr>
              <a:t>Program</a:t>
            </a:r>
          </a:p>
        </p:txBody>
      </p:sp>
      <p:sp>
        <p:nvSpPr>
          <p:cNvPr id="6" name="AutoShape 14"/>
          <p:cNvSpPr>
            <a:spLocks noChangeArrowheads="1"/>
          </p:cNvSpPr>
          <p:nvPr/>
        </p:nvSpPr>
        <p:spPr bwMode="auto">
          <a:xfrm>
            <a:off x="4648200" y="5084763"/>
            <a:ext cx="3886200" cy="1143000"/>
          </a:xfrm>
          <a:prstGeom prst="roundRect">
            <a:avLst>
              <a:gd name="adj" fmla="val 3555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2800" b="1" dirty="0">
                <a:solidFill>
                  <a:schemeClr val="lt1"/>
                </a:solidFill>
                <a:latin typeface="Arial" pitchFamily="34" charset="0"/>
                <a:cs typeface="Arial" pitchFamily="34" charset="0"/>
              </a:rPr>
              <a:t>Implement Marketing </a:t>
            </a:r>
            <a:r>
              <a:rPr lang="en-US" sz="2800" b="1" dirty="0" smtClean="0">
                <a:solidFill>
                  <a:schemeClr val="lt1"/>
                </a:solidFill>
                <a:latin typeface="Arial" pitchFamily="34" charset="0"/>
                <a:cs typeface="Arial" pitchFamily="34" charset="0"/>
              </a:rPr>
              <a:t/>
            </a:r>
            <a:br>
              <a:rPr lang="en-US" sz="2800" b="1" dirty="0" smtClean="0">
                <a:solidFill>
                  <a:schemeClr val="lt1"/>
                </a:solidFill>
                <a:latin typeface="Arial" pitchFamily="34" charset="0"/>
                <a:cs typeface="Arial" pitchFamily="34" charset="0"/>
              </a:rPr>
            </a:br>
            <a:r>
              <a:rPr lang="en-US" sz="2800" b="1" dirty="0" smtClean="0">
                <a:solidFill>
                  <a:schemeClr val="lt1"/>
                </a:solidFill>
                <a:latin typeface="Arial" pitchFamily="34" charset="0"/>
                <a:cs typeface="Arial" pitchFamily="34" charset="0"/>
              </a:rPr>
              <a:t>Plan(s</a:t>
            </a:r>
            <a:r>
              <a:rPr lang="en-US" sz="2800" b="1" dirty="0">
                <a:solidFill>
                  <a:schemeClr val="lt1"/>
                </a:solidFill>
                <a:latin typeface="Arial" pitchFamily="34" charset="0"/>
                <a:cs typeface="Arial" pitchFamily="34" charset="0"/>
              </a:rPr>
              <a:t>) and Program</a:t>
            </a:r>
          </a:p>
        </p:txBody>
      </p:sp>
      <p:sp>
        <p:nvSpPr>
          <p:cNvPr id="7" name="AutoShape 19"/>
          <p:cNvSpPr>
            <a:spLocks noChangeArrowheads="1"/>
          </p:cNvSpPr>
          <p:nvPr/>
        </p:nvSpPr>
        <p:spPr bwMode="auto">
          <a:xfrm>
            <a:off x="2667000" y="2341563"/>
            <a:ext cx="3429000" cy="1390650"/>
          </a:xfrm>
          <a:prstGeom prst="roundRect">
            <a:avLst>
              <a:gd name="adj" fmla="val 3555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r>
              <a:rPr lang="en-US" sz="2800" b="1" dirty="0">
                <a:latin typeface="Arial" pitchFamily="34" charset="0"/>
                <a:cs typeface="Arial" pitchFamily="34" charset="0"/>
              </a:rPr>
              <a:t>Marketing</a:t>
            </a:r>
            <a:br>
              <a:rPr lang="en-US" sz="2800" b="1" dirty="0">
                <a:latin typeface="Arial" pitchFamily="34" charset="0"/>
                <a:cs typeface="Arial" pitchFamily="34" charset="0"/>
              </a:rPr>
            </a:br>
            <a:r>
              <a:rPr lang="en-US" sz="2800" b="1" dirty="0">
                <a:latin typeface="Arial" pitchFamily="34" charset="0"/>
                <a:cs typeface="Arial" pitchFamily="34" charset="0"/>
              </a:rPr>
              <a:t>Planning</a:t>
            </a:r>
          </a:p>
        </p:txBody>
      </p:sp>
      <p:cxnSp>
        <p:nvCxnSpPr>
          <p:cNvPr id="8" name="AutoShape 24"/>
          <p:cNvCxnSpPr>
            <a:cxnSpLocks noChangeShapeType="1"/>
            <a:stCxn id="7" idx="3"/>
          </p:cNvCxnSpPr>
          <p:nvPr/>
        </p:nvCxnSpPr>
        <p:spPr bwMode="auto">
          <a:xfrm>
            <a:off x="6115050" y="3036888"/>
            <a:ext cx="800100" cy="2024062"/>
          </a:xfrm>
          <a:prstGeom prst="curvedConnector2">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AutoShape 26"/>
          <p:cNvCxnSpPr>
            <a:cxnSpLocks noChangeShapeType="1"/>
          </p:cNvCxnSpPr>
          <p:nvPr/>
        </p:nvCxnSpPr>
        <p:spPr bwMode="auto">
          <a:xfrm rot="5400000">
            <a:off x="4418806" y="4077494"/>
            <a:ext cx="1588" cy="4343400"/>
          </a:xfrm>
          <a:prstGeom prst="curvedConnector3">
            <a:avLst>
              <a:gd name="adj1" fmla="val 28700009"/>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42" name="Oval 17"/>
          <p:cNvSpPr>
            <a:spLocks noChangeArrowheads="1"/>
          </p:cNvSpPr>
          <p:nvPr/>
        </p:nvSpPr>
        <p:spPr bwMode="auto">
          <a:xfrm>
            <a:off x="5638800" y="1274763"/>
            <a:ext cx="2997200" cy="2895600"/>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sz="2400"/>
          </a:p>
        </p:txBody>
      </p:sp>
      <p:sp>
        <p:nvSpPr>
          <p:cNvPr id="12" name="Text Box 18"/>
          <p:cNvSpPr txBox="1">
            <a:spLocks noChangeArrowheads="1"/>
          </p:cNvSpPr>
          <p:nvPr/>
        </p:nvSpPr>
        <p:spPr bwMode="auto">
          <a:xfrm>
            <a:off x="5867400" y="1997076"/>
            <a:ext cx="2514600" cy="1446213"/>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sz="2200" b="1" dirty="0" smtClean="0"/>
              <a:t>Whole-Company</a:t>
            </a:r>
            <a:br>
              <a:rPr lang="en-US" sz="2200" b="1" dirty="0" smtClean="0"/>
            </a:br>
            <a:r>
              <a:rPr lang="en-US" sz="2200" b="1" dirty="0" smtClean="0"/>
              <a:t>Strategic</a:t>
            </a:r>
            <a:br>
              <a:rPr lang="en-US" sz="2200" b="1" dirty="0" smtClean="0"/>
            </a:br>
            <a:r>
              <a:rPr lang="en-US" sz="2200" b="1" dirty="0" smtClean="0"/>
              <a:t>Management</a:t>
            </a:r>
            <a:br>
              <a:rPr lang="en-US" sz="2200" b="1" dirty="0" smtClean="0"/>
            </a:br>
            <a:r>
              <a:rPr lang="en-US" sz="2200" b="1" dirty="0" smtClean="0"/>
              <a:t>Planning</a:t>
            </a:r>
            <a:endParaRPr lang="en-US" sz="2200" b="1" dirty="0" smtClean="0">
              <a:effectLst>
                <a:outerShdw blurRad="38100" dist="38100" dir="2700000" algn="tl">
                  <a:srgbClr val="FFFFFF"/>
                </a:outerShdw>
              </a:effectLst>
            </a:endParaRPr>
          </a:p>
        </p:txBody>
      </p:sp>
      <p:cxnSp>
        <p:nvCxnSpPr>
          <p:cNvPr id="13" name="AutoShape 29"/>
          <p:cNvCxnSpPr>
            <a:cxnSpLocks noChangeShapeType="1"/>
          </p:cNvCxnSpPr>
          <p:nvPr/>
        </p:nvCxnSpPr>
        <p:spPr bwMode="auto">
          <a:xfrm rot="-5400000">
            <a:off x="1176337" y="3548063"/>
            <a:ext cx="1971675" cy="971550"/>
          </a:xfrm>
          <a:prstGeom prst="curvedConnector2">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mph" presetSubtype="0" fill="hold" grpId="1" nodeType="clickEffect">
                                  <p:stCondLst>
                                    <p:cond delay="0"/>
                                  </p:stCondLst>
                                  <p:childTnLst>
                                    <p:animClr clrSpc="hsl" dir="cw">
                                      <p:cBhvr override="childStyle">
                                        <p:cTn id="20" dur="500" fill="hold"/>
                                        <p:tgtEl>
                                          <p:spTgt spid="6"/>
                                        </p:tgtEl>
                                        <p:attrNameLst>
                                          <p:attrName>style.color</p:attrName>
                                        </p:attrNameLst>
                                      </p:cBhvr>
                                      <p:by>
                                        <p:hsl h="0" s="-70588" l="0"/>
                                      </p:by>
                                    </p:animClr>
                                    <p:animClr clrSpc="hsl" dir="cw">
                                      <p:cBhvr>
                                        <p:cTn id="21" dur="500" fill="hold"/>
                                        <p:tgtEl>
                                          <p:spTgt spid="6"/>
                                        </p:tgtEl>
                                        <p:attrNameLst>
                                          <p:attrName>fillcolor</p:attrName>
                                        </p:attrNameLst>
                                      </p:cBhvr>
                                      <p:by>
                                        <p:hsl h="0" s="-70588" l="0"/>
                                      </p:by>
                                    </p:animClr>
                                    <p:animClr clrSpc="hsl" dir="cw">
                                      <p:cBhvr>
                                        <p:cTn id="22" dur="500" fill="hold"/>
                                        <p:tgtEl>
                                          <p:spTgt spid="6"/>
                                        </p:tgtEl>
                                        <p:attrNameLst>
                                          <p:attrName>stroke.color</p:attrName>
                                        </p:attrNameLst>
                                      </p:cBhvr>
                                      <p:by>
                                        <p:hsl h="0" s="-70588" l="0"/>
                                      </p:by>
                                    </p:animClr>
                                    <p:set>
                                      <p:cBhvr>
                                        <p:cTn id="23" dur="500" fill="hold"/>
                                        <p:tgtEl>
                                          <p:spTgt spid="6"/>
                                        </p:tgtEl>
                                        <p:attrNameLst>
                                          <p:attrName>fill.type</p:attrName>
                                        </p:attrNameLst>
                                      </p:cBhvr>
                                      <p:to>
                                        <p:strVal val="solid"/>
                                      </p:to>
                                    </p:set>
                                  </p:childTnLst>
                                </p:cTn>
                              </p:par>
                              <p:par>
                                <p:cTn id="24" presetID="22" presetClass="entr" presetSubtype="2"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par>
                          <p:cTn id="27" fill="hold" nodeType="afterGroup">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5"/>
                                        </p:tgtEl>
                                        <p:attrNameLst>
                                          <p:attrName>style.color</p:attrName>
                                        </p:attrNameLst>
                                      </p:cBhvr>
                                      <p:by>
                                        <p:hsl h="0" s="-70588" l="0"/>
                                      </p:by>
                                    </p:animClr>
                                    <p:animClr clrSpc="hsl" dir="cw">
                                      <p:cBhvr>
                                        <p:cTn id="35" dur="500" fill="hold"/>
                                        <p:tgtEl>
                                          <p:spTgt spid="5"/>
                                        </p:tgtEl>
                                        <p:attrNameLst>
                                          <p:attrName>fillcolor</p:attrName>
                                        </p:attrNameLst>
                                      </p:cBhvr>
                                      <p:by>
                                        <p:hsl h="0" s="-70588" l="0"/>
                                      </p:by>
                                    </p:animClr>
                                    <p:animClr clrSpc="hsl" dir="cw">
                                      <p:cBhvr>
                                        <p:cTn id="36" dur="500" fill="hold"/>
                                        <p:tgtEl>
                                          <p:spTgt spid="5"/>
                                        </p:tgtEl>
                                        <p:attrNameLst>
                                          <p:attrName>stroke.color</p:attrName>
                                        </p:attrNameLst>
                                      </p:cBhvr>
                                      <p:by>
                                        <p:hsl h="0" s="-70588" l="0"/>
                                      </p:by>
                                    </p:animClr>
                                    <p:set>
                                      <p:cBhvr>
                                        <p:cTn id="37" dur="500" fill="hold"/>
                                        <p:tgtEl>
                                          <p:spTgt spid="5"/>
                                        </p:tgtEl>
                                        <p:attrNameLst>
                                          <p:attrName>fill.type</p:attrName>
                                        </p:attrNameLst>
                                      </p:cBhvr>
                                      <p:to>
                                        <p:strVal val="solid"/>
                                      </p:to>
                                    </p:set>
                                  </p:childTnLst>
                                </p:cTn>
                              </p:par>
                              <p:par>
                                <p:cTn id="38" presetID="2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IN" dirty="0" smtClean="0"/>
              <a:t>What is a Marketing Strategy? (Exhibit 2-2)</a:t>
            </a:r>
            <a:endParaRPr lang="en-US" dirty="0" smtClean="0"/>
          </a:p>
        </p:txBody>
      </p:sp>
      <p:sp>
        <p:nvSpPr>
          <p:cNvPr id="19459" name="Line 9"/>
          <p:cNvSpPr>
            <a:spLocks noChangeShapeType="1"/>
          </p:cNvSpPr>
          <p:nvPr/>
        </p:nvSpPr>
        <p:spPr bwMode="auto">
          <a:xfrm>
            <a:off x="4578350" y="3965575"/>
            <a:ext cx="15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1"/>
          <p:cNvGrpSpPr>
            <a:grpSpLocks/>
          </p:cNvGrpSpPr>
          <p:nvPr/>
        </p:nvGrpSpPr>
        <p:grpSpPr bwMode="auto">
          <a:xfrm>
            <a:off x="2438400" y="1905000"/>
            <a:ext cx="4419600" cy="4341813"/>
            <a:chOff x="2438400" y="1905000"/>
            <a:chExt cx="4419600" cy="4341813"/>
          </a:xfrm>
        </p:grpSpPr>
        <p:sp>
          <p:nvSpPr>
            <p:cNvPr id="19463" name="Oval 10"/>
            <p:cNvSpPr>
              <a:spLocks noChangeAspect="1" noChangeArrowheads="1"/>
            </p:cNvSpPr>
            <p:nvPr/>
          </p:nvSpPr>
          <p:spPr bwMode="auto">
            <a:xfrm>
              <a:off x="2438400" y="1905000"/>
              <a:ext cx="4419600" cy="4341813"/>
            </a:xfrm>
            <a:prstGeom prst="ellipse">
              <a:avLst/>
            </a:prstGeom>
            <a:solidFill>
              <a:srgbClr val="FF0000"/>
            </a:solidFill>
            <a:ln w="146050" algn="ctr">
              <a:noFill/>
              <a:round/>
              <a:headEnd/>
              <a:tailEnd/>
            </a:ln>
          </p:spPr>
          <p:txBody>
            <a:bodyPr wrap="none" anchor="ctr"/>
            <a:lstStyle/>
            <a:p>
              <a:endParaRPr lang="en-US"/>
            </a:p>
          </p:txBody>
        </p:sp>
        <p:sp>
          <p:nvSpPr>
            <p:cNvPr id="19464" name="Oval 15"/>
            <p:cNvSpPr>
              <a:spLocks noChangeAspect="1" noChangeArrowheads="1"/>
            </p:cNvSpPr>
            <p:nvPr/>
          </p:nvSpPr>
          <p:spPr bwMode="auto">
            <a:xfrm>
              <a:off x="3429000" y="2971800"/>
              <a:ext cx="2362200" cy="2362200"/>
            </a:xfrm>
            <a:prstGeom prst="ellipse">
              <a:avLst/>
            </a:prstGeom>
            <a:solidFill>
              <a:schemeClr val="bg1"/>
            </a:solidFill>
            <a:ln w="146050" algn="ctr">
              <a:solidFill>
                <a:srgbClr val="FF0000"/>
              </a:solidFill>
              <a:round/>
              <a:headEnd/>
              <a:tailEnd/>
            </a:ln>
          </p:spPr>
          <p:txBody>
            <a:bodyPr wrap="none" anchor="ctr"/>
            <a:lstStyle/>
            <a:p>
              <a:endParaRPr lang="en-US"/>
            </a:p>
          </p:txBody>
        </p:sp>
        <p:sp>
          <p:nvSpPr>
            <p:cNvPr id="19465" name="Freeform 10"/>
            <p:cNvSpPr>
              <a:spLocks noChangeAspect="1"/>
            </p:cNvSpPr>
            <p:nvPr/>
          </p:nvSpPr>
          <p:spPr bwMode="auto">
            <a:xfrm>
              <a:off x="3708400" y="3284538"/>
              <a:ext cx="1828800" cy="1744662"/>
            </a:xfrm>
            <a:custGeom>
              <a:avLst/>
              <a:gdLst>
                <a:gd name="T0" fmla="*/ 0 w 992"/>
                <a:gd name="T1" fmla="*/ 2147483647 h 994"/>
                <a:gd name="T2" fmla="*/ 2147483647 w 992"/>
                <a:gd name="T3" fmla="*/ 2147483647 h 994"/>
                <a:gd name="T4" fmla="*/ 2147483647 w 992"/>
                <a:gd name="T5" fmla="*/ 2147483647 h 994"/>
                <a:gd name="T6" fmla="*/ 2147483647 w 992"/>
                <a:gd name="T7" fmla="*/ 2147483647 h 994"/>
                <a:gd name="T8" fmla="*/ 2147483647 w 992"/>
                <a:gd name="T9" fmla="*/ 2147483647 h 994"/>
                <a:gd name="T10" fmla="*/ 2147483647 w 992"/>
                <a:gd name="T11" fmla="*/ 2147483647 h 994"/>
                <a:gd name="T12" fmla="*/ 2147483647 w 992"/>
                <a:gd name="T13" fmla="*/ 2147483647 h 994"/>
                <a:gd name="T14" fmla="*/ 2147483647 w 992"/>
                <a:gd name="T15" fmla="*/ 2147483647 h 994"/>
                <a:gd name="T16" fmla="*/ 2147483647 w 992"/>
                <a:gd name="T17" fmla="*/ 2147483647 h 994"/>
                <a:gd name="T18" fmla="*/ 2147483647 w 992"/>
                <a:gd name="T19" fmla="*/ 2147483647 h 994"/>
                <a:gd name="T20" fmla="*/ 2147483647 w 992"/>
                <a:gd name="T21" fmla="*/ 2147483647 h 994"/>
                <a:gd name="T22" fmla="*/ 2147483647 w 992"/>
                <a:gd name="T23" fmla="*/ 2147483647 h 994"/>
                <a:gd name="T24" fmla="*/ 2147483647 w 992"/>
                <a:gd name="T25" fmla="*/ 2147483647 h 994"/>
                <a:gd name="T26" fmla="*/ 2147483647 w 992"/>
                <a:gd name="T27" fmla="*/ 2147483647 h 994"/>
                <a:gd name="T28" fmla="*/ 2147483647 w 992"/>
                <a:gd name="T29" fmla="*/ 2147483647 h 994"/>
                <a:gd name="T30" fmla="*/ 2147483647 w 992"/>
                <a:gd name="T31" fmla="*/ 2147483647 h 994"/>
                <a:gd name="T32" fmla="*/ 2147483647 w 992"/>
                <a:gd name="T33" fmla="*/ 2147483647 h 994"/>
                <a:gd name="T34" fmla="*/ 2147483647 w 992"/>
                <a:gd name="T35" fmla="*/ 2147483647 h 994"/>
                <a:gd name="T36" fmla="*/ 2147483647 w 992"/>
                <a:gd name="T37" fmla="*/ 2147483647 h 994"/>
                <a:gd name="T38" fmla="*/ 2147483647 w 992"/>
                <a:gd name="T39" fmla="*/ 2147483647 h 994"/>
                <a:gd name="T40" fmla="*/ 2147483647 w 992"/>
                <a:gd name="T41" fmla="*/ 2147483647 h 994"/>
                <a:gd name="T42" fmla="*/ 2147483647 w 992"/>
                <a:gd name="T43" fmla="*/ 2147483647 h 994"/>
                <a:gd name="T44" fmla="*/ 2147483647 w 992"/>
                <a:gd name="T45" fmla="*/ 2147483647 h 994"/>
                <a:gd name="T46" fmla="*/ 2147483647 w 992"/>
                <a:gd name="T47" fmla="*/ 2147483647 h 994"/>
                <a:gd name="T48" fmla="*/ 2147483647 w 992"/>
                <a:gd name="T49" fmla="*/ 2147483647 h 994"/>
                <a:gd name="T50" fmla="*/ 2147483647 w 992"/>
                <a:gd name="T51" fmla="*/ 2147483647 h 994"/>
                <a:gd name="T52" fmla="*/ 2147483647 w 992"/>
                <a:gd name="T53" fmla="*/ 2147483647 h 994"/>
                <a:gd name="T54" fmla="*/ 2147483647 w 992"/>
                <a:gd name="T55" fmla="*/ 2147483647 h 994"/>
                <a:gd name="T56" fmla="*/ 2147483647 w 992"/>
                <a:gd name="T57" fmla="*/ 2147483647 h 994"/>
                <a:gd name="T58" fmla="*/ 2147483647 w 992"/>
                <a:gd name="T59" fmla="*/ 2147483647 h 994"/>
                <a:gd name="T60" fmla="*/ 2147483647 w 992"/>
                <a:gd name="T61" fmla="*/ 2147483647 h 994"/>
                <a:gd name="T62" fmla="*/ 2147483647 w 992"/>
                <a:gd name="T63" fmla="*/ 2147483647 h 994"/>
                <a:gd name="T64" fmla="*/ 2147483647 w 992"/>
                <a:gd name="T65" fmla="*/ 2147483647 h 994"/>
                <a:gd name="T66" fmla="*/ 2147483647 w 992"/>
                <a:gd name="T67" fmla="*/ 2147483647 h 994"/>
                <a:gd name="T68" fmla="*/ 2147483647 w 992"/>
                <a:gd name="T69" fmla="*/ 2147483647 h 994"/>
                <a:gd name="T70" fmla="*/ 2147483647 w 992"/>
                <a:gd name="T71" fmla="*/ 2147483647 h 994"/>
                <a:gd name="T72" fmla="*/ 2147483647 w 992"/>
                <a:gd name="T73" fmla="*/ 2147483647 h 994"/>
                <a:gd name="T74" fmla="*/ 2147483647 w 992"/>
                <a:gd name="T75" fmla="*/ 2147483647 h 994"/>
                <a:gd name="T76" fmla="*/ 2147483647 w 992"/>
                <a:gd name="T77" fmla="*/ 2147483647 h 994"/>
                <a:gd name="T78" fmla="*/ 2147483647 w 992"/>
                <a:gd name="T79" fmla="*/ 2147483647 h 994"/>
                <a:gd name="T80" fmla="*/ 2147483647 w 992"/>
                <a:gd name="T81" fmla="*/ 2147483647 h 994"/>
                <a:gd name="T82" fmla="*/ 2147483647 w 992"/>
                <a:gd name="T83" fmla="*/ 2147483647 h 994"/>
                <a:gd name="T84" fmla="*/ 2147483647 w 992"/>
                <a:gd name="T85" fmla="*/ 2147483647 h 994"/>
                <a:gd name="T86" fmla="*/ 0 w 992"/>
                <a:gd name="T87" fmla="*/ 2147483647 h 9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2"/>
                <a:gd name="T133" fmla="*/ 0 h 994"/>
                <a:gd name="T134" fmla="*/ 992 w 992"/>
                <a:gd name="T135" fmla="*/ 994 h 9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2" h="994">
                  <a:moveTo>
                    <a:pt x="0" y="496"/>
                  </a:moveTo>
                  <a:lnTo>
                    <a:pt x="0" y="496"/>
                  </a:lnTo>
                  <a:lnTo>
                    <a:pt x="0" y="472"/>
                  </a:lnTo>
                  <a:lnTo>
                    <a:pt x="2" y="447"/>
                  </a:lnTo>
                  <a:lnTo>
                    <a:pt x="5" y="421"/>
                  </a:lnTo>
                  <a:lnTo>
                    <a:pt x="9" y="397"/>
                  </a:lnTo>
                  <a:lnTo>
                    <a:pt x="14" y="373"/>
                  </a:lnTo>
                  <a:lnTo>
                    <a:pt x="22" y="349"/>
                  </a:lnTo>
                  <a:lnTo>
                    <a:pt x="29" y="327"/>
                  </a:lnTo>
                  <a:lnTo>
                    <a:pt x="38" y="303"/>
                  </a:lnTo>
                  <a:lnTo>
                    <a:pt x="47" y="281"/>
                  </a:lnTo>
                  <a:lnTo>
                    <a:pt x="59" y="261"/>
                  </a:lnTo>
                  <a:lnTo>
                    <a:pt x="71" y="239"/>
                  </a:lnTo>
                  <a:lnTo>
                    <a:pt x="84" y="219"/>
                  </a:lnTo>
                  <a:lnTo>
                    <a:pt x="97" y="200"/>
                  </a:lnTo>
                  <a:lnTo>
                    <a:pt x="112" y="182"/>
                  </a:lnTo>
                  <a:lnTo>
                    <a:pt x="128" y="163"/>
                  </a:lnTo>
                  <a:lnTo>
                    <a:pt x="145" y="145"/>
                  </a:lnTo>
                  <a:lnTo>
                    <a:pt x="161" y="129"/>
                  </a:lnTo>
                  <a:lnTo>
                    <a:pt x="180" y="114"/>
                  </a:lnTo>
                  <a:lnTo>
                    <a:pt x="198" y="99"/>
                  </a:lnTo>
                  <a:lnTo>
                    <a:pt x="218" y="84"/>
                  </a:lnTo>
                  <a:lnTo>
                    <a:pt x="239" y="72"/>
                  </a:lnTo>
                  <a:lnTo>
                    <a:pt x="259" y="61"/>
                  </a:lnTo>
                  <a:lnTo>
                    <a:pt x="281" y="49"/>
                  </a:lnTo>
                  <a:lnTo>
                    <a:pt x="303" y="40"/>
                  </a:lnTo>
                  <a:lnTo>
                    <a:pt x="325" y="31"/>
                  </a:lnTo>
                  <a:lnTo>
                    <a:pt x="347" y="22"/>
                  </a:lnTo>
                  <a:lnTo>
                    <a:pt x="371" y="16"/>
                  </a:lnTo>
                  <a:lnTo>
                    <a:pt x="395" y="11"/>
                  </a:lnTo>
                  <a:lnTo>
                    <a:pt x="421" y="5"/>
                  </a:lnTo>
                  <a:lnTo>
                    <a:pt x="445" y="4"/>
                  </a:lnTo>
                  <a:lnTo>
                    <a:pt x="470" y="2"/>
                  </a:lnTo>
                  <a:lnTo>
                    <a:pt x="496" y="0"/>
                  </a:lnTo>
                  <a:lnTo>
                    <a:pt x="522" y="2"/>
                  </a:lnTo>
                  <a:lnTo>
                    <a:pt x="546" y="4"/>
                  </a:lnTo>
                  <a:lnTo>
                    <a:pt x="571" y="5"/>
                  </a:lnTo>
                  <a:lnTo>
                    <a:pt x="595" y="11"/>
                  </a:lnTo>
                  <a:lnTo>
                    <a:pt x="619" y="16"/>
                  </a:lnTo>
                  <a:lnTo>
                    <a:pt x="643" y="22"/>
                  </a:lnTo>
                  <a:lnTo>
                    <a:pt x="667" y="31"/>
                  </a:lnTo>
                  <a:lnTo>
                    <a:pt x="689" y="40"/>
                  </a:lnTo>
                  <a:lnTo>
                    <a:pt x="711" y="49"/>
                  </a:lnTo>
                  <a:lnTo>
                    <a:pt x="733" y="61"/>
                  </a:lnTo>
                  <a:lnTo>
                    <a:pt x="753" y="72"/>
                  </a:lnTo>
                  <a:lnTo>
                    <a:pt x="774" y="84"/>
                  </a:lnTo>
                  <a:lnTo>
                    <a:pt x="792" y="99"/>
                  </a:lnTo>
                  <a:lnTo>
                    <a:pt x="812" y="114"/>
                  </a:lnTo>
                  <a:lnTo>
                    <a:pt x="829" y="129"/>
                  </a:lnTo>
                  <a:lnTo>
                    <a:pt x="847" y="145"/>
                  </a:lnTo>
                  <a:lnTo>
                    <a:pt x="864" y="163"/>
                  </a:lnTo>
                  <a:lnTo>
                    <a:pt x="878" y="182"/>
                  </a:lnTo>
                  <a:lnTo>
                    <a:pt x="893" y="200"/>
                  </a:lnTo>
                  <a:lnTo>
                    <a:pt x="908" y="219"/>
                  </a:lnTo>
                  <a:lnTo>
                    <a:pt x="921" y="239"/>
                  </a:lnTo>
                  <a:lnTo>
                    <a:pt x="932" y="261"/>
                  </a:lnTo>
                  <a:lnTo>
                    <a:pt x="943" y="281"/>
                  </a:lnTo>
                  <a:lnTo>
                    <a:pt x="954" y="303"/>
                  </a:lnTo>
                  <a:lnTo>
                    <a:pt x="963" y="327"/>
                  </a:lnTo>
                  <a:lnTo>
                    <a:pt x="970" y="349"/>
                  </a:lnTo>
                  <a:lnTo>
                    <a:pt x="976" y="373"/>
                  </a:lnTo>
                  <a:lnTo>
                    <a:pt x="981" y="397"/>
                  </a:lnTo>
                  <a:lnTo>
                    <a:pt x="987" y="421"/>
                  </a:lnTo>
                  <a:lnTo>
                    <a:pt x="990" y="447"/>
                  </a:lnTo>
                  <a:lnTo>
                    <a:pt x="992" y="472"/>
                  </a:lnTo>
                  <a:lnTo>
                    <a:pt x="992" y="496"/>
                  </a:lnTo>
                  <a:lnTo>
                    <a:pt x="992" y="522"/>
                  </a:lnTo>
                  <a:lnTo>
                    <a:pt x="990" y="548"/>
                  </a:lnTo>
                  <a:lnTo>
                    <a:pt x="987" y="573"/>
                  </a:lnTo>
                  <a:lnTo>
                    <a:pt x="981" y="597"/>
                  </a:lnTo>
                  <a:lnTo>
                    <a:pt x="976" y="621"/>
                  </a:lnTo>
                  <a:lnTo>
                    <a:pt x="970" y="645"/>
                  </a:lnTo>
                  <a:lnTo>
                    <a:pt x="963" y="667"/>
                  </a:lnTo>
                  <a:lnTo>
                    <a:pt x="954" y="691"/>
                  </a:lnTo>
                  <a:lnTo>
                    <a:pt x="943" y="713"/>
                  </a:lnTo>
                  <a:lnTo>
                    <a:pt x="932" y="733"/>
                  </a:lnTo>
                  <a:lnTo>
                    <a:pt x="921" y="755"/>
                  </a:lnTo>
                  <a:lnTo>
                    <a:pt x="908" y="776"/>
                  </a:lnTo>
                  <a:lnTo>
                    <a:pt x="893" y="794"/>
                  </a:lnTo>
                  <a:lnTo>
                    <a:pt x="878" y="812"/>
                  </a:lnTo>
                  <a:lnTo>
                    <a:pt x="864" y="831"/>
                  </a:lnTo>
                  <a:lnTo>
                    <a:pt x="847" y="849"/>
                  </a:lnTo>
                  <a:lnTo>
                    <a:pt x="829" y="864"/>
                  </a:lnTo>
                  <a:lnTo>
                    <a:pt x="812" y="880"/>
                  </a:lnTo>
                  <a:lnTo>
                    <a:pt x="792" y="895"/>
                  </a:lnTo>
                  <a:lnTo>
                    <a:pt x="774" y="910"/>
                  </a:lnTo>
                  <a:lnTo>
                    <a:pt x="753" y="923"/>
                  </a:lnTo>
                  <a:lnTo>
                    <a:pt x="733" y="934"/>
                  </a:lnTo>
                  <a:lnTo>
                    <a:pt x="711" y="945"/>
                  </a:lnTo>
                  <a:lnTo>
                    <a:pt x="689" y="954"/>
                  </a:lnTo>
                  <a:lnTo>
                    <a:pt x="667" y="963"/>
                  </a:lnTo>
                  <a:lnTo>
                    <a:pt x="643" y="972"/>
                  </a:lnTo>
                  <a:lnTo>
                    <a:pt x="619" y="978"/>
                  </a:lnTo>
                  <a:lnTo>
                    <a:pt x="595" y="983"/>
                  </a:lnTo>
                  <a:lnTo>
                    <a:pt x="571" y="989"/>
                  </a:lnTo>
                  <a:lnTo>
                    <a:pt x="546" y="991"/>
                  </a:lnTo>
                  <a:lnTo>
                    <a:pt x="522" y="992"/>
                  </a:lnTo>
                  <a:lnTo>
                    <a:pt x="496" y="994"/>
                  </a:lnTo>
                  <a:lnTo>
                    <a:pt x="470" y="992"/>
                  </a:lnTo>
                  <a:lnTo>
                    <a:pt x="445" y="991"/>
                  </a:lnTo>
                  <a:lnTo>
                    <a:pt x="421" y="989"/>
                  </a:lnTo>
                  <a:lnTo>
                    <a:pt x="395" y="983"/>
                  </a:lnTo>
                  <a:lnTo>
                    <a:pt x="371" y="978"/>
                  </a:lnTo>
                  <a:lnTo>
                    <a:pt x="347" y="972"/>
                  </a:lnTo>
                  <a:lnTo>
                    <a:pt x="325" y="963"/>
                  </a:lnTo>
                  <a:lnTo>
                    <a:pt x="303" y="954"/>
                  </a:lnTo>
                  <a:lnTo>
                    <a:pt x="281" y="945"/>
                  </a:lnTo>
                  <a:lnTo>
                    <a:pt x="259" y="934"/>
                  </a:lnTo>
                  <a:lnTo>
                    <a:pt x="239" y="923"/>
                  </a:lnTo>
                  <a:lnTo>
                    <a:pt x="218" y="910"/>
                  </a:lnTo>
                  <a:lnTo>
                    <a:pt x="198" y="895"/>
                  </a:lnTo>
                  <a:lnTo>
                    <a:pt x="180" y="880"/>
                  </a:lnTo>
                  <a:lnTo>
                    <a:pt x="161" y="864"/>
                  </a:lnTo>
                  <a:lnTo>
                    <a:pt x="145" y="849"/>
                  </a:lnTo>
                  <a:lnTo>
                    <a:pt x="128" y="831"/>
                  </a:lnTo>
                  <a:lnTo>
                    <a:pt x="112" y="812"/>
                  </a:lnTo>
                  <a:lnTo>
                    <a:pt x="97" y="794"/>
                  </a:lnTo>
                  <a:lnTo>
                    <a:pt x="84" y="776"/>
                  </a:lnTo>
                  <a:lnTo>
                    <a:pt x="71" y="755"/>
                  </a:lnTo>
                  <a:lnTo>
                    <a:pt x="59" y="733"/>
                  </a:lnTo>
                  <a:lnTo>
                    <a:pt x="47" y="713"/>
                  </a:lnTo>
                  <a:lnTo>
                    <a:pt x="38" y="691"/>
                  </a:lnTo>
                  <a:lnTo>
                    <a:pt x="29" y="667"/>
                  </a:lnTo>
                  <a:lnTo>
                    <a:pt x="22" y="645"/>
                  </a:lnTo>
                  <a:lnTo>
                    <a:pt x="14" y="621"/>
                  </a:lnTo>
                  <a:lnTo>
                    <a:pt x="9" y="597"/>
                  </a:lnTo>
                  <a:lnTo>
                    <a:pt x="5" y="573"/>
                  </a:lnTo>
                  <a:lnTo>
                    <a:pt x="2" y="548"/>
                  </a:lnTo>
                  <a:lnTo>
                    <a:pt x="0" y="522"/>
                  </a:lnTo>
                  <a:lnTo>
                    <a:pt x="0" y="496"/>
                  </a:lnTo>
                  <a:close/>
                </a:path>
              </a:pathLst>
            </a:custGeom>
            <a:solidFill>
              <a:srgbClr val="FFF05B"/>
            </a:solidFill>
            <a:ln w="146050">
              <a:solidFill>
                <a:srgbClr val="FFEB34"/>
              </a:solidFill>
              <a:round/>
              <a:headEnd/>
              <a:tailEnd/>
            </a:ln>
          </p:spPr>
          <p:txBody>
            <a:bodyPr/>
            <a:lstStyle/>
            <a:p>
              <a:endParaRPr lang="en-US"/>
            </a:p>
          </p:txBody>
        </p:sp>
        <p:sp>
          <p:nvSpPr>
            <p:cNvPr id="21" name="Rectangle 13"/>
            <p:cNvSpPr>
              <a:spLocks noChangeArrowheads="1"/>
            </p:cNvSpPr>
            <p:nvPr/>
          </p:nvSpPr>
          <p:spPr bwMode="auto">
            <a:xfrm>
              <a:off x="3886200" y="3657600"/>
              <a:ext cx="1522413" cy="862013"/>
            </a:xfrm>
            <a:prstGeom prst="rect">
              <a:avLst/>
            </a:prstGeom>
            <a:noFill/>
            <a:ln w="9525">
              <a:noFill/>
              <a:miter lim="800000"/>
              <a:headEnd/>
              <a:tailEnd/>
            </a:ln>
          </p:spPr>
          <p:txBody>
            <a:bodyPr wrap="none" lIns="0" tIns="0" rIns="0" bIns="0">
              <a:spAutoFit/>
            </a:bodyPr>
            <a:lstStyle/>
            <a:p>
              <a:pPr>
                <a:defRPr/>
              </a:pPr>
              <a:r>
                <a:rPr lang="en-US" sz="2800" dirty="0">
                  <a:solidFill>
                    <a:srgbClr val="FF0000"/>
                  </a:solidFill>
                  <a:effectLst>
                    <a:outerShdw blurRad="38100" dist="38100" dir="2700000" algn="tl">
                      <a:srgbClr val="C0C0C0"/>
                    </a:outerShdw>
                  </a:effectLst>
                </a:rPr>
                <a:t>TARGET </a:t>
              </a:r>
            </a:p>
            <a:p>
              <a:pPr>
                <a:defRPr/>
              </a:pPr>
              <a:r>
                <a:rPr lang="en-US" sz="2800" dirty="0">
                  <a:solidFill>
                    <a:srgbClr val="FF0000"/>
                  </a:solidFill>
                  <a:effectLst>
                    <a:outerShdw blurRad="38100" dist="38100" dir="2700000" algn="tl">
                      <a:srgbClr val="C0C0C0"/>
                    </a:outerShdw>
                  </a:effectLst>
                </a:rPr>
                <a:t>MARKET</a:t>
              </a:r>
            </a:p>
          </p:txBody>
        </p:sp>
        <p:sp>
          <p:nvSpPr>
            <p:cNvPr id="22" name="Rectangle 11"/>
            <p:cNvSpPr>
              <a:spLocks noChangeArrowheads="1"/>
            </p:cNvSpPr>
            <p:nvPr/>
          </p:nvSpPr>
          <p:spPr bwMode="auto">
            <a:xfrm>
              <a:off x="4267200" y="2057400"/>
              <a:ext cx="727075" cy="492125"/>
            </a:xfrm>
            <a:prstGeom prst="rect">
              <a:avLst/>
            </a:prstGeom>
            <a:noFill/>
            <a:ln w="9525">
              <a:noFill/>
              <a:miter lim="800000"/>
              <a:headEnd/>
              <a:tailEnd/>
            </a:ln>
          </p:spPr>
          <p:txBody>
            <a:bodyPr wrap="none" lIns="0" tIns="0" rIns="0" bIns="0">
              <a:spAutoFit/>
            </a:bodyPr>
            <a:lstStyle/>
            <a:p>
              <a:pPr>
                <a:defRPr/>
              </a:pPr>
              <a:r>
                <a:rPr lang="en-US" sz="3200" b="1" dirty="0"/>
                <a:t>The</a:t>
              </a:r>
              <a:endParaRPr lang="en-US" sz="3200" b="1" dirty="0">
                <a:effectLst>
                  <a:outerShdw blurRad="38100" dist="38100" dir="2700000" algn="tl">
                    <a:srgbClr val="C0C0C0"/>
                  </a:outerShdw>
                </a:effectLst>
              </a:endParaRPr>
            </a:p>
          </p:txBody>
        </p:sp>
        <p:sp>
          <p:nvSpPr>
            <p:cNvPr id="23" name="Rectangle 12"/>
            <p:cNvSpPr>
              <a:spLocks noChangeArrowheads="1"/>
            </p:cNvSpPr>
            <p:nvPr/>
          </p:nvSpPr>
          <p:spPr bwMode="auto">
            <a:xfrm>
              <a:off x="3276600" y="2514600"/>
              <a:ext cx="2779713" cy="492125"/>
            </a:xfrm>
            <a:prstGeom prst="rect">
              <a:avLst/>
            </a:prstGeom>
            <a:noFill/>
            <a:ln w="9525">
              <a:noFill/>
              <a:miter lim="800000"/>
              <a:headEnd/>
              <a:tailEnd/>
            </a:ln>
          </p:spPr>
          <p:txBody>
            <a:bodyPr wrap="none" lIns="0" tIns="0" rIns="0" bIns="0">
              <a:spAutoFit/>
            </a:bodyPr>
            <a:lstStyle/>
            <a:p>
              <a:pPr>
                <a:defRPr/>
              </a:pPr>
              <a:r>
                <a:rPr lang="en-US" sz="3200" b="1" dirty="0"/>
                <a:t>marketing</a:t>
              </a:r>
              <a:r>
                <a:rPr lang="en-US" sz="3200" dirty="0"/>
                <a:t> </a:t>
              </a:r>
              <a:r>
                <a:rPr lang="en-US" sz="3200" b="1" dirty="0"/>
                <a:t>mix</a:t>
              </a:r>
              <a:endParaRPr lang="en-US" sz="3200" b="1" dirty="0">
                <a:effectLst>
                  <a:outerShdw blurRad="38100" dist="38100" dir="2700000" algn="tl">
                    <a:srgbClr val="C0C0C0"/>
                  </a:outerShdw>
                </a:effectLst>
              </a:endParaRPr>
            </a:p>
          </p:txBody>
        </p:sp>
      </p:grpSp>
      <p:sp>
        <p:nvSpPr>
          <p:cNvPr id="11"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n-IN" sz="3200" dirty="0" smtClean="0"/>
              <a:t>Selecting a Marketing-Oriented Strategy Is Target Marketing (Exhibit 2-3)</a:t>
            </a:r>
            <a:endParaRPr lang="en-US" sz="3200" dirty="0" smtClean="0"/>
          </a:p>
        </p:txBody>
      </p:sp>
      <p:sp>
        <p:nvSpPr>
          <p:cNvPr id="20483" name="Line 9"/>
          <p:cNvSpPr>
            <a:spLocks noChangeShapeType="1"/>
          </p:cNvSpPr>
          <p:nvPr/>
        </p:nvSpPr>
        <p:spPr bwMode="auto">
          <a:xfrm>
            <a:off x="4578350" y="4330700"/>
            <a:ext cx="15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9"/>
          <p:cNvGrpSpPr>
            <a:grpSpLocks/>
          </p:cNvGrpSpPr>
          <p:nvPr/>
        </p:nvGrpSpPr>
        <p:grpSpPr bwMode="auto">
          <a:xfrm>
            <a:off x="152400" y="1760538"/>
            <a:ext cx="4495800" cy="4945062"/>
            <a:chOff x="96" y="879"/>
            <a:chExt cx="2832" cy="3115"/>
          </a:xfrm>
        </p:grpSpPr>
        <p:sp>
          <p:nvSpPr>
            <p:cNvPr id="20499" name="Freeform 3"/>
            <p:cNvSpPr>
              <a:spLocks/>
            </p:cNvSpPr>
            <p:nvPr/>
          </p:nvSpPr>
          <p:spPr bwMode="auto">
            <a:xfrm>
              <a:off x="207" y="879"/>
              <a:ext cx="2669" cy="1247"/>
            </a:xfrm>
            <a:custGeom>
              <a:avLst/>
              <a:gdLst>
                <a:gd name="T0" fmla="*/ 3852862 w 2669"/>
                <a:gd name="T1" fmla="*/ 1979612 h 1247"/>
                <a:gd name="T2" fmla="*/ 3930650 w 2669"/>
                <a:gd name="T3" fmla="*/ 1968500 h 1247"/>
                <a:gd name="T4" fmla="*/ 4006850 w 2669"/>
                <a:gd name="T5" fmla="*/ 1951037 h 1247"/>
                <a:gd name="T6" fmla="*/ 4071936 w 2669"/>
                <a:gd name="T7" fmla="*/ 1914525 h 1247"/>
                <a:gd name="T8" fmla="*/ 4171899 w 2669"/>
                <a:gd name="T9" fmla="*/ 1808162 h 1247"/>
                <a:gd name="T10" fmla="*/ 4208460 w 2669"/>
                <a:gd name="T11" fmla="*/ 1743075 h 1247"/>
                <a:gd name="T12" fmla="*/ 4232272 w 2669"/>
                <a:gd name="T13" fmla="*/ 1673225 h 1247"/>
                <a:gd name="T14" fmla="*/ 4237036 w 2669"/>
                <a:gd name="T15" fmla="*/ 1595437 h 1247"/>
                <a:gd name="T16" fmla="*/ 4237036 w 2669"/>
                <a:gd name="T17" fmla="*/ 384175 h 1247"/>
                <a:gd name="T18" fmla="*/ 4232272 w 2669"/>
                <a:gd name="T19" fmla="*/ 307975 h 1247"/>
                <a:gd name="T20" fmla="*/ 4208460 w 2669"/>
                <a:gd name="T21" fmla="*/ 236537 h 1247"/>
                <a:gd name="T22" fmla="*/ 4171899 w 2669"/>
                <a:gd name="T23" fmla="*/ 171450 h 1247"/>
                <a:gd name="T24" fmla="*/ 4071936 w 2669"/>
                <a:gd name="T25" fmla="*/ 65087 h 1247"/>
                <a:gd name="T26" fmla="*/ 4006850 w 2669"/>
                <a:gd name="T27" fmla="*/ 30162 h 1247"/>
                <a:gd name="T28" fmla="*/ 3930650 w 2669"/>
                <a:gd name="T29" fmla="*/ 6350 h 1247"/>
                <a:gd name="T30" fmla="*/ 3852862 w 2669"/>
                <a:gd name="T31" fmla="*/ 0 h 1247"/>
                <a:gd name="T32" fmla="*/ 384175 w 2669"/>
                <a:gd name="T33" fmla="*/ 0 h 1247"/>
                <a:gd name="T34" fmla="*/ 306387 w 2669"/>
                <a:gd name="T35" fmla="*/ 6350 h 1247"/>
                <a:gd name="T36" fmla="*/ 236537 w 2669"/>
                <a:gd name="T37" fmla="*/ 30162 h 1247"/>
                <a:gd name="T38" fmla="*/ 171450 w 2669"/>
                <a:gd name="T39" fmla="*/ 65087 h 1247"/>
                <a:gd name="T40" fmla="*/ 65087 w 2669"/>
                <a:gd name="T41" fmla="*/ 171450 h 1247"/>
                <a:gd name="T42" fmla="*/ 30162 w 2669"/>
                <a:gd name="T43" fmla="*/ 236537 h 1247"/>
                <a:gd name="T44" fmla="*/ 11112 w 2669"/>
                <a:gd name="T45" fmla="*/ 307975 h 1247"/>
                <a:gd name="T46" fmla="*/ 0 w 2669"/>
                <a:gd name="T47" fmla="*/ 384175 h 1247"/>
                <a:gd name="T48" fmla="*/ 0 w 2669"/>
                <a:gd name="T49" fmla="*/ 1595437 h 1247"/>
                <a:gd name="T50" fmla="*/ 11112 w 2669"/>
                <a:gd name="T51" fmla="*/ 1673225 h 1247"/>
                <a:gd name="T52" fmla="*/ 30162 w 2669"/>
                <a:gd name="T53" fmla="*/ 1743075 h 1247"/>
                <a:gd name="T54" fmla="*/ 65087 w 2669"/>
                <a:gd name="T55" fmla="*/ 1808162 h 1247"/>
                <a:gd name="T56" fmla="*/ 171450 w 2669"/>
                <a:gd name="T57" fmla="*/ 1914525 h 1247"/>
                <a:gd name="T58" fmla="*/ 236537 w 2669"/>
                <a:gd name="T59" fmla="*/ 1951037 h 1247"/>
                <a:gd name="T60" fmla="*/ 306387 w 2669"/>
                <a:gd name="T61" fmla="*/ 1968500 h 1247"/>
                <a:gd name="T62" fmla="*/ 384175 w 2669"/>
                <a:gd name="T63" fmla="*/ 1979612 h 1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9"/>
                <a:gd name="T97" fmla="*/ 0 h 1247"/>
                <a:gd name="T98" fmla="*/ 2669 w 2669"/>
                <a:gd name="T99" fmla="*/ 1247 h 1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9" h="1247">
                  <a:moveTo>
                    <a:pt x="2427" y="1247"/>
                  </a:moveTo>
                  <a:lnTo>
                    <a:pt x="2427" y="1247"/>
                  </a:lnTo>
                  <a:lnTo>
                    <a:pt x="2453" y="1243"/>
                  </a:lnTo>
                  <a:lnTo>
                    <a:pt x="2476" y="1240"/>
                  </a:lnTo>
                  <a:lnTo>
                    <a:pt x="2502" y="1236"/>
                  </a:lnTo>
                  <a:lnTo>
                    <a:pt x="2524" y="1229"/>
                  </a:lnTo>
                  <a:lnTo>
                    <a:pt x="2543" y="1217"/>
                  </a:lnTo>
                  <a:lnTo>
                    <a:pt x="2565" y="1206"/>
                  </a:lnTo>
                  <a:lnTo>
                    <a:pt x="2599" y="1176"/>
                  </a:lnTo>
                  <a:lnTo>
                    <a:pt x="2628" y="1139"/>
                  </a:lnTo>
                  <a:lnTo>
                    <a:pt x="2639" y="1121"/>
                  </a:lnTo>
                  <a:lnTo>
                    <a:pt x="2651" y="1098"/>
                  </a:lnTo>
                  <a:lnTo>
                    <a:pt x="2658" y="1076"/>
                  </a:lnTo>
                  <a:lnTo>
                    <a:pt x="2666" y="1054"/>
                  </a:lnTo>
                  <a:lnTo>
                    <a:pt x="2669" y="1031"/>
                  </a:lnTo>
                  <a:lnTo>
                    <a:pt x="2669" y="1005"/>
                  </a:lnTo>
                  <a:lnTo>
                    <a:pt x="2669" y="242"/>
                  </a:lnTo>
                  <a:lnTo>
                    <a:pt x="2669" y="216"/>
                  </a:lnTo>
                  <a:lnTo>
                    <a:pt x="2666" y="194"/>
                  </a:lnTo>
                  <a:lnTo>
                    <a:pt x="2658" y="171"/>
                  </a:lnTo>
                  <a:lnTo>
                    <a:pt x="2651" y="149"/>
                  </a:lnTo>
                  <a:lnTo>
                    <a:pt x="2639" y="126"/>
                  </a:lnTo>
                  <a:lnTo>
                    <a:pt x="2628" y="108"/>
                  </a:lnTo>
                  <a:lnTo>
                    <a:pt x="2599" y="71"/>
                  </a:lnTo>
                  <a:lnTo>
                    <a:pt x="2565" y="41"/>
                  </a:lnTo>
                  <a:lnTo>
                    <a:pt x="2543" y="30"/>
                  </a:lnTo>
                  <a:lnTo>
                    <a:pt x="2524" y="19"/>
                  </a:lnTo>
                  <a:lnTo>
                    <a:pt x="2502" y="11"/>
                  </a:lnTo>
                  <a:lnTo>
                    <a:pt x="2476" y="4"/>
                  </a:lnTo>
                  <a:lnTo>
                    <a:pt x="2453" y="0"/>
                  </a:lnTo>
                  <a:lnTo>
                    <a:pt x="2427" y="0"/>
                  </a:lnTo>
                  <a:lnTo>
                    <a:pt x="242" y="0"/>
                  </a:lnTo>
                  <a:lnTo>
                    <a:pt x="216" y="0"/>
                  </a:lnTo>
                  <a:lnTo>
                    <a:pt x="193" y="4"/>
                  </a:lnTo>
                  <a:lnTo>
                    <a:pt x="171" y="11"/>
                  </a:lnTo>
                  <a:lnTo>
                    <a:pt x="149" y="19"/>
                  </a:lnTo>
                  <a:lnTo>
                    <a:pt x="126" y="30"/>
                  </a:lnTo>
                  <a:lnTo>
                    <a:pt x="108" y="41"/>
                  </a:lnTo>
                  <a:lnTo>
                    <a:pt x="71" y="71"/>
                  </a:lnTo>
                  <a:lnTo>
                    <a:pt x="41" y="108"/>
                  </a:lnTo>
                  <a:lnTo>
                    <a:pt x="30" y="126"/>
                  </a:lnTo>
                  <a:lnTo>
                    <a:pt x="19" y="149"/>
                  </a:lnTo>
                  <a:lnTo>
                    <a:pt x="11" y="171"/>
                  </a:lnTo>
                  <a:lnTo>
                    <a:pt x="7" y="194"/>
                  </a:lnTo>
                  <a:lnTo>
                    <a:pt x="4" y="216"/>
                  </a:lnTo>
                  <a:lnTo>
                    <a:pt x="0" y="242"/>
                  </a:lnTo>
                  <a:lnTo>
                    <a:pt x="0" y="1005"/>
                  </a:lnTo>
                  <a:lnTo>
                    <a:pt x="4" y="1031"/>
                  </a:lnTo>
                  <a:lnTo>
                    <a:pt x="7" y="1054"/>
                  </a:lnTo>
                  <a:lnTo>
                    <a:pt x="11" y="1076"/>
                  </a:lnTo>
                  <a:lnTo>
                    <a:pt x="19" y="1098"/>
                  </a:lnTo>
                  <a:lnTo>
                    <a:pt x="30" y="1121"/>
                  </a:lnTo>
                  <a:lnTo>
                    <a:pt x="41" y="1139"/>
                  </a:lnTo>
                  <a:lnTo>
                    <a:pt x="71" y="1176"/>
                  </a:lnTo>
                  <a:lnTo>
                    <a:pt x="108" y="1206"/>
                  </a:lnTo>
                  <a:lnTo>
                    <a:pt x="126" y="1217"/>
                  </a:lnTo>
                  <a:lnTo>
                    <a:pt x="149" y="1229"/>
                  </a:lnTo>
                  <a:lnTo>
                    <a:pt x="171" y="1236"/>
                  </a:lnTo>
                  <a:lnTo>
                    <a:pt x="193" y="1240"/>
                  </a:lnTo>
                  <a:lnTo>
                    <a:pt x="216" y="1243"/>
                  </a:lnTo>
                  <a:lnTo>
                    <a:pt x="242" y="1247"/>
                  </a:lnTo>
                  <a:lnTo>
                    <a:pt x="2427" y="1247"/>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050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 y="1032"/>
              <a:ext cx="29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5" y="1032"/>
              <a:ext cx="29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 y="1032"/>
              <a:ext cx="29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 y="1032"/>
              <a:ext cx="29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 y="1032"/>
              <a:ext cx="29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Freeform 4"/>
            <p:cNvSpPr>
              <a:spLocks/>
            </p:cNvSpPr>
            <p:nvPr/>
          </p:nvSpPr>
          <p:spPr bwMode="auto">
            <a:xfrm>
              <a:off x="2355" y="2026"/>
              <a:ext cx="317" cy="216"/>
            </a:xfrm>
            <a:custGeom>
              <a:avLst/>
              <a:gdLst>
                <a:gd name="T0" fmla="*/ 260350 w 317"/>
                <a:gd name="T1" fmla="*/ 342900 h 216"/>
                <a:gd name="T2" fmla="*/ 260350 w 317"/>
                <a:gd name="T3" fmla="*/ 342900 h 216"/>
                <a:gd name="T4" fmla="*/ 307975 w 317"/>
                <a:gd name="T5" fmla="*/ 342900 h 216"/>
                <a:gd name="T6" fmla="*/ 354012 w 317"/>
                <a:gd name="T7" fmla="*/ 330200 h 216"/>
                <a:gd name="T8" fmla="*/ 395287 w 317"/>
                <a:gd name="T9" fmla="*/ 319088 h 216"/>
                <a:gd name="T10" fmla="*/ 431800 w 317"/>
                <a:gd name="T11" fmla="*/ 301625 h 216"/>
                <a:gd name="T12" fmla="*/ 460375 w 317"/>
                <a:gd name="T13" fmla="*/ 277813 h 216"/>
                <a:gd name="T14" fmla="*/ 484187 w 317"/>
                <a:gd name="T15" fmla="*/ 254000 h 216"/>
                <a:gd name="T16" fmla="*/ 496887 w 317"/>
                <a:gd name="T17" fmla="*/ 223838 h 216"/>
                <a:gd name="T18" fmla="*/ 503237 w 317"/>
                <a:gd name="T19" fmla="*/ 188912 h 216"/>
                <a:gd name="T20" fmla="*/ 503237 w 317"/>
                <a:gd name="T21" fmla="*/ 188912 h 216"/>
                <a:gd name="T22" fmla="*/ 496887 w 317"/>
                <a:gd name="T23" fmla="*/ 152400 h 216"/>
                <a:gd name="T24" fmla="*/ 484187 w 317"/>
                <a:gd name="T25" fmla="*/ 117475 h 216"/>
                <a:gd name="T26" fmla="*/ 460375 w 317"/>
                <a:gd name="T27" fmla="*/ 87312 h 216"/>
                <a:gd name="T28" fmla="*/ 431800 w 317"/>
                <a:gd name="T29" fmla="*/ 58738 h 216"/>
                <a:gd name="T30" fmla="*/ 395287 w 317"/>
                <a:gd name="T31" fmla="*/ 34925 h 216"/>
                <a:gd name="T32" fmla="*/ 354012 w 317"/>
                <a:gd name="T33" fmla="*/ 17463 h 216"/>
                <a:gd name="T34" fmla="*/ 307975 w 317"/>
                <a:gd name="T35" fmla="*/ 4763 h 216"/>
                <a:gd name="T36" fmla="*/ 260350 w 317"/>
                <a:gd name="T37" fmla="*/ 0 h 216"/>
                <a:gd name="T38" fmla="*/ 260350 w 317"/>
                <a:gd name="T39" fmla="*/ 0 h 216"/>
                <a:gd name="T40" fmla="*/ 206375 w 317"/>
                <a:gd name="T41" fmla="*/ 4763 h 216"/>
                <a:gd name="T42" fmla="*/ 160337 w 317"/>
                <a:gd name="T43" fmla="*/ 17463 h 216"/>
                <a:gd name="T44" fmla="*/ 119062 w 317"/>
                <a:gd name="T45" fmla="*/ 34925 h 216"/>
                <a:gd name="T46" fmla="*/ 76200 w 317"/>
                <a:gd name="T47" fmla="*/ 58738 h 216"/>
                <a:gd name="T48" fmla="*/ 47625 w 317"/>
                <a:gd name="T49" fmla="*/ 87312 h 216"/>
                <a:gd name="T50" fmla="*/ 23812 w 317"/>
                <a:gd name="T51" fmla="*/ 117475 h 216"/>
                <a:gd name="T52" fmla="*/ 6350 w 317"/>
                <a:gd name="T53" fmla="*/ 152400 h 216"/>
                <a:gd name="T54" fmla="*/ 0 w 317"/>
                <a:gd name="T55" fmla="*/ 188912 h 216"/>
                <a:gd name="T56" fmla="*/ 0 w 317"/>
                <a:gd name="T57" fmla="*/ 188912 h 216"/>
                <a:gd name="T58" fmla="*/ 6350 w 317"/>
                <a:gd name="T59" fmla="*/ 223838 h 216"/>
                <a:gd name="T60" fmla="*/ 23812 w 317"/>
                <a:gd name="T61" fmla="*/ 254000 h 216"/>
                <a:gd name="T62" fmla="*/ 47625 w 317"/>
                <a:gd name="T63" fmla="*/ 277813 h 216"/>
                <a:gd name="T64" fmla="*/ 76200 w 317"/>
                <a:gd name="T65" fmla="*/ 301625 h 216"/>
                <a:gd name="T66" fmla="*/ 119062 w 317"/>
                <a:gd name="T67" fmla="*/ 319088 h 216"/>
                <a:gd name="T68" fmla="*/ 160337 w 317"/>
                <a:gd name="T69" fmla="*/ 330200 h 216"/>
                <a:gd name="T70" fmla="*/ 206375 w 317"/>
                <a:gd name="T71" fmla="*/ 342900 h 216"/>
                <a:gd name="T72" fmla="*/ 260350 w 317"/>
                <a:gd name="T73" fmla="*/ 342900 h 216"/>
                <a:gd name="T74" fmla="*/ 260350 w 317"/>
                <a:gd name="T75" fmla="*/ 342900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7"/>
                <a:gd name="T115" fmla="*/ 0 h 216"/>
                <a:gd name="T116" fmla="*/ 317 w 317"/>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7" h="216">
                  <a:moveTo>
                    <a:pt x="164" y="216"/>
                  </a:moveTo>
                  <a:lnTo>
                    <a:pt x="164" y="216"/>
                  </a:lnTo>
                  <a:lnTo>
                    <a:pt x="194" y="216"/>
                  </a:lnTo>
                  <a:lnTo>
                    <a:pt x="223" y="208"/>
                  </a:lnTo>
                  <a:lnTo>
                    <a:pt x="249" y="201"/>
                  </a:lnTo>
                  <a:lnTo>
                    <a:pt x="272" y="190"/>
                  </a:lnTo>
                  <a:lnTo>
                    <a:pt x="290" y="175"/>
                  </a:lnTo>
                  <a:lnTo>
                    <a:pt x="305" y="160"/>
                  </a:lnTo>
                  <a:lnTo>
                    <a:pt x="313" y="141"/>
                  </a:lnTo>
                  <a:lnTo>
                    <a:pt x="317" y="119"/>
                  </a:lnTo>
                  <a:lnTo>
                    <a:pt x="313" y="96"/>
                  </a:lnTo>
                  <a:lnTo>
                    <a:pt x="305" y="74"/>
                  </a:lnTo>
                  <a:lnTo>
                    <a:pt x="290" y="55"/>
                  </a:lnTo>
                  <a:lnTo>
                    <a:pt x="272" y="37"/>
                  </a:lnTo>
                  <a:lnTo>
                    <a:pt x="249" y="22"/>
                  </a:lnTo>
                  <a:lnTo>
                    <a:pt x="223" y="11"/>
                  </a:lnTo>
                  <a:lnTo>
                    <a:pt x="194" y="3"/>
                  </a:lnTo>
                  <a:lnTo>
                    <a:pt x="164" y="0"/>
                  </a:lnTo>
                  <a:lnTo>
                    <a:pt x="130" y="3"/>
                  </a:lnTo>
                  <a:lnTo>
                    <a:pt x="101" y="11"/>
                  </a:lnTo>
                  <a:lnTo>
                    <a:pt x="75" y="22"/>
                  </a:lnTo>
                  <a:lnTo>
                    <a:pt x="48" y="37"/>
                  </a:lnTo>
                  <a:lnTo>
                    <a:pt x="30" y="55"/>
                  </a:lnTo>
                  <a:lnTo>
                    <a:pt x="15" y="74"/>
                  </a:lnTo>
                  <a:lnTo>
                    <a:pt x="4" y="96"/>
                  </a:lnTo>
                  <a:lnTo>
                    <a:pt x="0" y="119"/>
                  </a:lnTo>
                  <a:lnTo>
                    <a:pt x="4" y="141"/>
                  </a:lnTo>
                  <a:lnTo>
                    <a:pt x="15" y="160"/>
                  </a:lnTo>
                  <a:lnTo>
                    <a:pt x="30" y="175"/>
                  </a:lnTo>
                  <a:lnTo>
                    <a:pt x="48" y="190"/>
                  </a:lnTo>
                  <a:lnTo>
                    <a:pt x="75" y="201"/>
                  </a:lnTo>
                  <a:lnTo>
                    <a:pt x="101" y="208"/>
                  </a:lnTo>
                  <a:lnTo>
                    <a:pt x="130" y="216"/>
                  </a:lnTo>
                  <a:lnTo>
                    <a:pt x="164" y="216"/>
                  </a:lnTo>
                  <a:close/>
                </a:path>
              </a:pathLst>
            </a:custGeom>
            <a:solidFill>
              <a:srgbClr val="FFFFFF"/>
            </a:solidFill>
            <a:ln w="23813">
              <a:solidFill>
                <a:srgbClr val="000000"/>
              </a:solidFill>
              <a:round/>
              <a:headEnd/>
              <a:tailEnd/>
            </a:ln>
          </p:spPr>
          <p:txBody>
            <a:bodyPr/>
            <a:lstStyle/>
            <a:p>
              <a:endParaRPr lang="en-US"/>
            </a:p>
          </p:txBody>
        </p:sp>
        <p:sp>
          <p:nvSpPr>
            <p:cNvPr id="20506" name="Freeform 5"/>
            <p:cNvSpPr>
              <a:spLocks/>
            </p:cNvSpPr>
            <p:nvPr/>
          </p:nvSpPr>
          <p:spPr bwMode="auto">
            <a:xfrm>
              <a:off x="2266" y="2316"/>
              <a:ext cx="201" cy="138"/>
            </a:xfrm>
            <a:custGeom>
              <a:avLst/>
              <a:gdLst>
                <a:gd name="T0" fmla="*/ 158750 w 201"/>
                <a:gd name="T1" fmla="*/ 219075 h 138"/>
                <a:gd name="T2" fmla="*/ 158750 w 201"/>
                <a:gd name="T3" fmla="*/ 219075 h 138"/>
                <a:gd name="T4" fmla="*/ 195263 w 201"/>
                <a:gd name="T5" fmla="*/ 219075 h 138"/>
                <a:gd name="T6" fmla="*/ 223838 w 201"/>
                <a:gd name="T7" fmla="*/ 212725 h 138"/>
                <a:gd name="T8" fmla="*/ 247650 w 201"/>
                <a:gd name="T9" fmla="*/ 201612 h 138"/>
                <a:gd name="T10" fmla="*/ 271463 w 201"/>
                <a:gd name="T11" fmla="*/ 188912 h 138"/>
                <a:gd name="T12" fmla="*/ 288925 w 201"/>
                <a:gd name="T13" fmla="*/ 177800 h 138"/>
                <a:gd name="T14" fmla="*/ 306388 w 201"/>
                <a:gd name="T15" fmla="*/ 160337 h 138"/>
                <a:gd name="T16" fmla="*/ 312738 w 201"/>
                <a:gd name="T17" fmla="*/ 141287 h 138"/>
                <a:gd name="T18" fmla="*/ 319088 w 201"/>
                <a:gd name="T19" fmla="*/ 119062 h 138"/>
                <a:gd name="T20" fmla="*/ 319088 w 201"/>
                <a:gd name="T21" fmla="*/ 119062 h 138"/>
                <a:gd name="T22" fmla="*/ 312738 w 201"/>
                <a:gd name="T23" fmla="*/ 100012 h 138"/>
                <a:gd name="T24" fmla="*/ 306388 w 201"/>
                <a:gd name="T25" fmla="*/ 76200 h 138"/>
                <a:gd name="T26" fmla="*/ 288925 w 201"/>
                <a:gd name="T27" fmla="*/ 53975 h 138"/>
                <a:gd name="T28" fmla="*/ 271463 w 201"/>
                <a:gd name="T29" fmla="*/ 34925 h 138"/>
                <a:gd name="T30" fmla="*/ 247650 w 201"/>
                <a:gd name="T31" fmla="*/ 23812 h 138"/>
                <a:gd name="T32" fmla="*/ 223838 w 201"/>
                <a:gd name="T33" fmla="*/ 12700 h 138"/>
                <a:gd name="T34" fmla="*/ 195263 w 201"/>
                <a:gd name="T35" fmla="*/ 6350 h 138"/>
                <a:gd name="T36" fmla="*/ 158750 w 201"/>
                <a:gd name="T37" fmla="*/ 0 h 138"/>
                <a:gd name="T38" fmla="*/ 158750 w 201"/>
                <a:gd name="T39" fmla="*/ 0 h 138"/>
                <a:gd name="T40" fmla="*/ 130175 w 201"/>
                <a:gd name="T41" fmla="*/ 6350 h 138"/>
                <a:gd name="T42" fmla="*/ 100013 w 201"/>
                <a:gd name="T43" fmla="*/ 12700 h 138"/>
                <a:gd name="T44" fmla="*/ 69850 w 201"/>
                <a:gd name="T45" fmla="*/ 23812 h 138"/>
                <a:gd name="T46" fmla="*/ 46038 w 201"/>
                <a:gd name="T47" fmla="*/ 34925 h 138"/>
                <a:gd name="T48" fmla="*/ 28575 w 201"/>
                <a:gd name="T49" fmla="*/ 53975 h 138"/>
                <a:gd name="T50" fmla="*/ 11113 w 201"/>
                <a:gd name="T51" fmla="*/ 76200 h 138"/>
                <a:gd name="T52" fmla="*/ 0 w 201"/>
                <a:gd name="T53" fmla="*/ 100012 h 138"/>
                <a:gd name="T54" fmla="*/ 0 w 201"/>
                <a:gd name="T55" fmla="*/ 119062 h 138"/>
                <a:gd name="T56" fmla="*/ 0 w 201"/>
                <a:gd name="T57" fmla="*/ 119062 h 138"/>
                <a:gd name="T58" fmla="*/ 0 w 201"/>
                <a:gd name="T59" fmla="*/ 141287 h 138"/>
                <a:gd name="T60" fmla="*/ 11113 w 201"/>
                <a:gd name="T61" fmla="*/ 160337 h 138"/>
                <a:gd name="T62" fmla="*/ 28575 w 201"/>
                <a:gd name="T63" fmla="*/ 177800 h 138"/>
                <a:gd name="T64" fmla="*/ 46038 w 201"/>
                <a:gd name="T65" fmla="*/ 188912 h 138"/>
                <a:gd name="T66" fmla="*/ 69850 w 201"/>
                <a:gd name="T67" fmla="*/ 201612 h 138"/>
                <a:gd name="T68" fmla="*/ 100013 w 201"/>
                <a:gd name="T69" fmla="*/ 212725 h 138"/>
                <a:gd name="T70" fmla="*/ 130175 w 201"/>
                <a:gd name="T71" fmla="*/ 219075 h 138"/>
                <a:gd name="T72" fmla="*/ 158750 w 201"/>
                <a:gd name="T73" fmla="*/ 219075 h 138"/>
                <a:gd name="T74" fmla="*/ 158750 w 201"/>
                <a:gd name="T75" fmla="*/ 219075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138"/>
                <a:gd name="T116" fmla="*/ 201 w 201"/>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138">
                  <a:moveTo>
                    <a:pt x="100" y="138"/>
                  </a:moveTo>
                  <a:lnTo>
                    <a:pt x="100" y="138"/>
                  </a:lnTo>
                  <a:lnTo>
                    <a:pt x="123" y="138"/>
                  </a:lnTo>
                  <a:lnTo>
                    <a:pt x="141" y="134"/>
                  </a:lnTo>
                  <a:lnTo>
                    <a:pt x="156" y="127"/>
                  </a:lnTo>
                  <a:lnTo>
                    <a:pt x="171" y="119"/>
                  </a:lnTo>
                  <a:lnTo>
                    <a:pt x="182" y="112"/>
                  </a:lnTo>
                  <a:lnTo>
                    <a:pt x="193" y="101"/>
                  </a:lnTo>
                  <a:lnTo>
                    <a:pt x="197" y="89"/>
                  </a:lnTo>
                  <a:lnTo>
                    <a:pt x="201" y="75"/>
                  </a:lnTo>
                  <a:lnTo>
                    <a:pt x="197" y="63"/>
                  </a:lnTo>
                  <a:lnTo>
                    <a:pt x="193" y="48"/>
                  </a:lnTo>
                  <a:lnTo>
                    <a:pt x="182" y="34"/>
                  </a:lnTo>
                  <a:lnTo>
                    <a:pt x="171" y="22"/>
                  </a:lnTo>
                  <a:lnTo>
                    <a:pt x="156" y="15"/>
                  </a:lnTo>
                  <a:lnTo>
                    <a:pt x="141" y="8"/>
                  </a:lnTo>
                  <a:lnTo>
                    <a:pt x="123" y="4"/>
                  </a:lnTo>
                  <a:lnTo>
                    <a:pt x="100" y="0"/>
                  </a:lnTo>
                  <a:lnTo>
                    <a:pt x="82" y="4"/>
                  </a:lnTo>
                  <a:lnTo>
                    <a:pt x="63" y="8"/>
                  </a:lnTo>
                  <a:lnTo>
                    <a:pt x="44" y="15"/>
                  </a:lnTo>
                  <a:lnTo>
                    <a:pt x="29" y="22"/>
                  </a:lnTo>
                  <a:lnTo>
                    <a:pt x="18" y="34"/>
                  </a:lnTo>
                  <a:lnTo>
                    <a:pt x="7" y="48"/>
                  </a:lnTo>
                  <a:lnTo>
                    <a:pt x="0" y="63"/>
                  </a:lnTo>
                  <a:lnTo>
                    <a:pt x="0" y="75"/>
                  </a:lnTo>
                  <a:lnTo>
                    <a:pt x="0" y="89"/>
                  </a:lnTo>
                  <a:lnTo>
                    <a:pt x="7" y="101"/>
                  </a:lnTo>
                  <a:lnTo>
                    <a:pt x="18" y="112"/>
                  </a:lnTo>
                  <a:lnTo>
                    <a:pt x="29" y="119"/>
                  </a:lnTo>
                  <a:lnTo>
                    <a:pt x="44" y="127"/>
                  </a:lnTo>
                  <a:lnTo>
                    <a:pt x="63" y="134"/>
                  </a:lnTo>
                  <a:lnTo>
                    <a:pt x="82" y="138"/>
                  </a:lnTo>
                  <a:lnTo>
                    <a:pt x="100" y="138"/>
                  </a:lnTo>
                  <a:close/>
                </a:path>
              </a:pathLst>
            </a:custGeom>
            <a:solidFill>
              <a:srgbClr val="FFFFFF"/>
            </a:solidFill>
            <a:ln w="23813">
              <a:solidFill>
                <a:srgbClr val="000000"/>
              </a:solidFill>
              <a:round/>
              <a:headEnd/>
              <a:tailEnd/>
            </a:ln>
          </p:spPr>
          <p:txBody>
            <a:bodyPr/>
            <a:lstStyle/>
            <a:p>
              <a:endParaRPr lang="en-US"/>
            </a:p>
          </p:txBody>
        </p:sp>
        <p:pic>
          <p:nvPicPr>
            <p:cNvPr id="20507"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 y="2256"/>
              <a:ext cx="90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0508" name="Text Box 29"/>
            <p:cNvSpPr txBox="1">
              <a:spLocks noChangeArrowheads="1"/>
            </p:cNvSpPr>
            <p:nvPr/>
          </p:nvSpPr>
          <p:spPr bwMode="auto">
            <a:xfrm>
              <a:off x="96" y="3360"/>
              <a:ext cx="283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2000" dirty="0"/>
                <a:t>Production-oriented manager sees everyone as basically similar and practices “mass marketing”</a:t>
              </a:r>
            </a:p>
          </p:txBody>
        </p:sp>
      </p:grpSp>
      <p:grpSp>
        <p:nvGrpSpPr>
          <p:cNvPr id="3" name="Group 42"/>
          <p:cNvGrpSpPr>
            <a:grpSpLocks/>
          </p:cNvGrpSpPr>
          <p:nvPr/>
        </p:nvGrpSpPr>
        <p:grpSpPr bwMode="auto">
          <a:xfrm>
            <a:off x="4578350" y="1760538"/>
            <a:ext cx="4489450" cy="4945062"/>
            <a:chOff x="2884" y="879"/>
            <a:chExt cx="2828" cy="3115"/>
          </a:xfrm>
        </p:grpSpPr>
        <p:sp>
          <p:nvSpPr>
            <p:cNvPr id="20489" name="Freeform 8"/>
            <p:cNvSpPr>
              <a:spLocks/>
            </p:cNvSpPr>
            <p:nvPr/>
          </p:nvSpPr>
          <p:spPr bwMode="auto">
            <a:xfrm>
              <a:off x="3293" y="2316"/>
              <a:ext cx="205" cy="138"/>
            </a:xfrm>
            <a:custGeom>
              <a:avLst/>
              <a:gdLst>
                <a:gd name="T0" fmla="*/ 160337 w 205"/>
                <a:gd name="T1" fmla="*/ 219075 h 138"/>
                <a:gd name="T2" fmla="*/ 160337 w 205"/>
                <a:gd name="T3" fmla="*/ 219075 h 138"/>
                <a:gd name="T4" fmla="*/ 130175 w 205"/>
                <a:gd name="T5" fmla="*/ 219075 h 138"/>
                <a:gd name="T6" fmla="*/ 101600 w 205"/>
                <a:gd name="T7" fmla="*/ 212725 h 138"/>
                <a:gd name="T8" fmla="*/ 71437 w 205"/>
                <a:gd name="T9" fmla="*/ 201612 h 138"/>
                <a:gd name="T10" fmla="*/ 47625 w 205"/>
                <a:gd name="T11" fmla="*/ 188912 h 138"/>
                <a:gd name="T12" fmla="*/ 30162 w 205"/>
                <a:gd name="T13" fmla="*/ 177800 h 138"/>
                <a:gd name="T14" fmla="*/ 12700 w 205"/>
                <a:gd name="T15" fmla="*/ 160337 h 138"/>
                <a:gd name="T16" fmla="*/ 6350 w 205"/>
                <a:gd name="T17" fmla="*/ 141287 h 138"/>
                <a:gd name="T18" fmla="*/ 0 w 205"/>
                <a:gd name="T19" fmla="*/ 119062 h 138"/>
                <a:gd name="T20" fmla="*/ 0 w 205"/>
                <a:gd name="T21" fmla="*/ 119062 h 138"/>
                <a:gd name="T22" fmla="*/ 6350 w 205"/>
                <a:gd name="T23" fmla="*/ 100012 h 138"/>
                <a:gd name="T24" fmla="*/ 12700 w 205"/>
                <a:gd name="T25" fmla="*/ 76200 h 138"/>
                <a:gd name="T26" fmla="*/ 30162 w 205"/>
                <a:gd name="T27" fmla="*/ 53975 h 138"/>
                <a:gd name="T28" fmla="*/ 47625 w 205"/>
                <a:gd name="T29" fmla="*/ 34925 h 138"/>
                <a:gd name="T30" fmla="*/ 71437 w 205"/>
                <a:gd name="T31" fmla="*/ 23812 h 138"/>
                <a:gd name="T32" fmla="*/ 101600 w 205"/>
                <a:gd name="T33" fmla="*/ 12700 h 138"/>
                <a:gd name="T34" fmla="*/ 130175 w 205"/>
                <a:gd name="T35" fmla="*/ 6350 h 138"/>
                <a:gd name="T36" fmla="*/ 160337 w 205"/>
                <a:gd name="T37" fmla="*/ 0 h 138"/>
                <a:gd name="T38" fmla="*/ 160337 w 205"/>
                <a:gd name="T39" fmla="*/ 0 h 138"/>
                <a:gd name="T40" fmla="*/ 188912 w 205"/>
                <a:gd name="T41" fmla="*/ 6350 h 138"/>
                <a:gd name="T42" fmla="*/ 219075 w 205"/>
                <a:gd name="T43" fmla="*/ 12700 h 138"/>
                <a:gd name="T44" fmla="*/ 249237 w 205"/>
                <a:gd name="T45" fmla="*/ 23812 h 138"/>
                <a:gd name="T46" fmla="*/ 273050 w 205"/>
                <a:gd name="T47" fmla="*/ 34925 h 138"/>
                <a:gd name="T48" fmla="*/ 295275 w 205"/>
                <a:gd name="T49" fmla="*/ 53975 h 138"/>
                <a:gd name="T50" fmla="*/ 307975 w 205"/>
                <a:gd name="T51" fmla="*/ 76200 h 138"/>
                <a:gd name="T52" fmla="*/ 319087 w 205"/>
                <a:gd name="T53" fmla="*/ 100012 h 138"/>
                <a:gd name="T54" fmla="*/ 325437 w 205"/>
                <a:gd name="T55" fmla="*/ 119062 h 138"/>
                <a:gd name="T56" fmla="*/ 325437 w 205"/>
                <a:gd name="T57" fmla="*/ 119062 h 138"/>
                <a:gd name="T58" fmla="*/ 319087 w 205"/>
                <a:gd name="T59" fmla="*/ 141287 h 138"/>
                <a:gd name="T60" fmla="*/ 307975 w 205"/>
                <a:gd name="T61" fmla="*/ 160337 h 138"/>
                <a:gd name="T62" fmla="*/ 295275 w 205"/>
                <a:gd name="T63" fmla="*/ 177800 h 138"/>
                <a:gd name="T64" fmla="*/ 273050 w 205"/>
                <a:gd name="T65" fmla="*/ 188912 h 138"/>
                <a:gd name="T66" fmla="*/ 249237 w 205"/>
                <a:gd name="T67" fmla="*/ 201612 h 138"/>
                <a:gd name="T68" fmla="*/ 219075 w 205"/>
                <a:gd name="T69" fmla="*/ 212725 h 138"/>
                <a:gd name="T70" fmla="*/ 188912 w 205"/>
                <a:gd name="T71" fmla="*/ 219075 h 138"/>
                <a:gd name="T72" fmla="*/ 160337 w 205"/>
                <a:gd name="T73" fmla="*/ 219075 h 138"/>
                <a:gd name="T74" fmla="*/ 160337 w 205"/>
                <a:gd name="T75" fmla="*/ 219075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5"/>
                <a:gd name="T115" fmla="*/ 0 h 138"/>
                <a:gd name="T116" fmla="*/ 205 w 205"/>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5" h="138">
                  <a:moveTo>
                    <a:pt x="101" y="138"/>
                  </a:moveTo>
                  <a:lnTo>
                    <a:pt x="101" y="138"/>
                  </a:lnTo>
                  <a:lnTo>
                    <a:pt x="82" y="138"/>
                  </a:lnTo>
                  <a:lnTo>
                    <a:pt x="64" y="134"/>
                  </a:lnTo>
                  <a:lnTo>
                    <a:pt x="45" y="127"/>
                  </a:lnTo>
                  <a:lnTo>
                    <a:pt x="30" y="119"/>
                  </a:lnTo>
                  <a:lnTo>
                    <a:pt x="19" y="112"/>
                  </a:lnTo>
                  <a:lnTo>
                    <a:pt x="8" y="101"/>
                  </a:lnTo>
                  <a:lnTo>
                    <a:pt x="4" y="89"/>
                  </a:lnTo>
                  <a:lnTo>
                    <a:pt x="0" y="75"/>
                  </a:lnTo>
                  <a:lnTo>
                    <a:pt x="4" y="63"/>
                  </a:lnTo>
                  <a:lnTo>
                    <a:pt x="8" y="48"/>
                  </a:lnTo>
                  <a:lnTo>
                    <a:pt x="19" y="34"/>
                  </a:lnTo>
                  <a:lnTo>
                    <a:pt x="30" y="22"/>
                  </a:lnTo>
                  <a:lnTo>
                    <a:pt x="45" y="15"/>
                  </a:lnTo>
                  <a:lnTo>
                    <a:pt x="64" y="8"/>
                  </a:lnTo>
                  <a:lnTo>
                    <a:pt x="82" y="4"/>
                  </a:lnTo>
                  <a:lnTo>
                    <a:pt x="101" y="0"/>
                  </a:lnTo>
                  <a:lnTo>
                    <a:pt x="119" y="4"/>
                  </a:lnTo>
                  <a:lnTo>
                    <a:pt x="138" y="8"/>
                  </a:lnTo>
                  <a:lnTo>
                    <a:pt x="157" y="15"/>
                  </a:lnTo>
                  <a:lnTo>
                    <a:pt x="172" y="22"/>
                  </a:lnTo>
                  <a:lnTo>
                    <a:pt x="186" y="34"/>
                  </a:lnTo>
                  <a:lnTo>
                    <a:pt x="194" y="48"/>
                  </a:lnTo>
                  <a:lnTo>
                    <a:pt x="201" y="63"/>
                  </a:lnTo>
                  <a:lnTo>
                    <a:pt x="205" y="75"/>
                  </a:lnTo>
                  <a:lnTo>
                    <a:pt x="201" y="89"/>
                  </a:lnTo>
                  <a:lnTo>
                    <a:pt x="194" y="101"/>
                  </a:lnTo>
                  <a:lnTo>
                    <a:pt x="186" y="112"/>
                  </a:lnTo>
                  <a:lnTo>
                    <a:pt x="172" y="119"/>
                  </a:lnTo>
                  <a:lnTo>
                    <a:pt x="157" y="127"/>
                  </a:lnTo>
                  <a:lnTo>
                    <a:pt x="138" y="134"/>
                  </a:lnTo>
                  <a:lnTo>
                    <a:pt x="119" y="138"/>
                  </a:lnTo>
                  <a:lnTo>
                    <a:pt x="101" y="138"/>
                  </a:lnTo>
                  <a:close/>
                </a:path>
              </a:pathLst>
            </a:custGeom>
            <a:solidFill>
              <a:srgbClr val="FFFFFF"/>
            </a:solidFill>
            <a:ln w="23813">
              <a:solidFill>
                <a:srgbClr val="000000"/>
              </a:solidFill>
              <a:round/>
              <a:headEnd/>
              <a:tailEnd/>
            </a:ln>
          </p:spPr>
          <p:txBody>
            <a:bodyPr/>
            <a:lstStyle/>
            <a:p>
              <a:endParaRPr lang="en-US"/>
            </a:p>
          </p:txBody>
        </p:sp>
        <p:sp>
          <p:nvSpPr>
            <p:cNvPr id="20490" name="Freeform 6"/>
            <p:cNvSpPr>
              <a:spLocks/>
            </p:cNvSpPr>
            <p:nvPr/>
          </p:nvSpPr>
          <p:spPr bwMode="auto">
            <a:xfrm>
              <a:off x="2884" y="879"/>
              <a:ext cx="2669" cy="1247"/>
            </a:xfrm>
            <a:custGeom>
              <a:avLst/>
              <a:gdLst>
                <a:gd name="T0" fmla="*/ 384175 w 2669"/>
                <a:gd name="T1" fmla="*/ 1979612 h 1247"/>
                <a:gd name="T2" fmla="*/ 306388 w 2669"/>
                <a:gd name="T3" fmla="*/ 1968500 h 1247"/>
                <a:gd name="T4" fmla="*/ 236538 w 2669"/>
                <a:gd name="T5" fmla="*/ 1951037 h 1247"/>
                <a:gd name="T6" fmla="*/ 171450 w 2669"/>
                <a:gd name="T7" fmla="*/ 1914525 h 1247"/>
                <a:gd name="T8" fmla="*/ 65088 w 2669"/>
                <a:gd name="T9" fmla="*/ 1808162 h 1247"/>
                <a:gd name="T10" fmla="*/ 28575 w 2669"/>
                <a:gd name="T11" fmla="*/ 1743075 h 1247"/>
                <a:gd name="T12" fmla="*/ 4763 w 2669"/>
                <a:gd name="T13" fmla="*/ 1673225 h 1247"/>
                <a:gd name="T14" fmla="*/ 0 w 2669"/>
                <a:gd name="T15" fmla="*/ 1595437 h 1247"/>
                <a:gd name="T16" fmla="*/ 0 w 2669"/>
                <a:gd name="T17" fmla="*/ 384175 h 1247"/>
                <a:gd name="T18" fmla="*/ 4763 w 2669"/>
                <a:gd name="T19" fmla="*/ 307975 h 1247"/>
                <a:gd name="T20" fmla="*/ 28575 w 2669"/>
                <a:gd name="T21" fmla="*/ 236537 h 1247"/>
                <a:gd name="T22" fmla="*/ 65088 w 2669"/>
                <a:gd name="T23" fmla="*/ 171450 h 1247"/>
                <a:gd name="T24" fmla="*/ 171450 w 2669"/>
                <a:gd name="T25" fmla="*/ 65087 h 1247"/>
                <a:gd name="T26" fmla="*/ 236538 w 2669"/>
                <a:gd name="T27" fmla="*/ 30162 h 1247"/>
                <a:gd name="T28" fmla="*/ 306388 w 2669"/>
                <a:gd name="T29" fmla="*/ 6350 h 1247"/>
                <a:gd name="T30" fmla="*/ 384175 w 2669"/>
                <a:gd name="T31" fmla="*/ 0 h 1247"/>
                <a:gd name="T32" fmla="*/ 3852862 w 2669"/>
                <a:gd name="T33" fmla="*/ 0 h 1247"/>
                <a:gd name="T34" fmla="*/ 3930650 w 2669"/>
                <a:gd name="T35" fmla="*/ 6350 h 1247"/>
                <a:gd name="T36" fmla="*/ 4000500 w 2669"/>
                <a:gd name="T37" fmla="*/ 30162 h 1247"/>
                <a:gd name="T38" fmla="*/ 4065588 w 2669"/>
                <a:gd name="T39" fmla="*/ 65087 h 1247"/>
                <a:gd name="T40" fmla="*/ 4171899 w 2669"/>
                <a:gd name="T41" fmla="*/ 171450 h 1247"/>
                <a:gd name="T42" fmla="*/ 4206876 w 2669"/>
                <a:gd name="T43" fmla="*/ 236537 h 1247"/>
                <a:gd name="T44" fmla="*/ 4230688 w 2669"/>
                <a:gd name="T45" fmla="*/ 307975 h 1247"/>
                <a:gd name="T46" fmla="*/ 4237036 w 2669"/>
                <a:gd name="T47" fmla="*/ 384175 h 1247"/>
                <a:gd name="T48" fmla="*/ 4237036 w 2669"/>
                <a:gd name="T49" fmla="*/ 1595437 h 1247"/>
                <a:gd name="T50" fmla="*/ 4230688 w 2669"/>
                <a:gd name="T51" fmla="*/ 1673225 h 1247"/>
                <a:gd name="T52" fmla="*/ 4206876 w 2669"/>
                <a:gd name="T53" fmla="*/ 1743075 h 1247"/>
                <a:gd name="T54" fmla="*/ 4171899 w 2669"/>
                <a:gd name="T55" fmla="*/ 1808162 h 1247"/>
                <a:gd name="T56" fmla="*/ 4065588 w 2669"/>
                <a:gd name="T57" fmla="*/ 1914525 h 1247"/>
                <a:gd name="T58" fmla="*/ 4000500 w 2669"/>
                <a:gd name="T59" fmla="*/ 1951037 h 1247"/>
                <a:gd name="T60" fmla="*/ 3930650 w 2669"/>
                <a:gd name="T61" fmla="*/ 1968500 h 1247"/>
                <a:gd name="T62" fmla="*/ 3852862 w 2669"/>
                <a:gd name="T63" fmla="*/ 1979612 h 1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9"/>
                <a:gd name="T97" fmla="*/ 0 h 1247"/>
                <a:gd name="T98" fmla="*/ 2669 w 2669"/>
                <a:gd name="T99" fmla="*/ 1247 h 1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9" h="1247">
                  <a:moveTo>
                    <a:pt x="242" y="1247"/>
                  </a:moveTo>
                  <a:lnTo>
                    <a:pt x="242" y="1247"/>
                  </a:lnTo>
                  <a:lnTo>
                    <a:pt x="216" y="1243"/>
                  </a:lnTo>
                  <a:lnTo>
                    <a:pt x="193" y="1240"/>
                  </a:lnTo>
                  <a:lnTo>
                    <a:pt x="171" y="1236"/>
                  </a:lnTo>
                  <a:lnTo>
                    <a:pt x="149" y="1229"/>
                  </a:lnTo>
                  <a:lnTo>
                    <a:pt x="126" y="1217"/>
                  </a:lnTo>
                  <a:lnTo>
                    <a:pt x="108" y="1206"/>
                  </a:lnTo>
                  <a:lnTo>
                    <a:pt x="70" y="1176"/>
                  </a:lnTo>
                  <a:lnTo>
                    <a:pt x="41" y="1139"/>
                  </a:lnTo>
                  <a:lnTo>
                    <a:pt x="30" y="1121"/>
                  </a:lnTo>
                  <a:lnTo>
                    <a:pt x="18" y="1098"/>
                  </a:lnTo>
                  <a:lnTo>
                    <a:pt x="11" y="1076"/>
                  </a:lnTo>
                  <a:lnTo>
                    <a:pt x="3" y="1054"/>
                  </a:lnTo>
                  <a:lnTo>
                    <a:pt x="0" y="1031"/>
                  </a:lnTo>
                  <a:lnTo>
                    <a:pt x="0" y="1005"/>
                  </a:lnTo>
                  <a:lnTo>
                    <a:pt x="0" y="242"/>
                  </a:lnTo>
                  <a:lnTo>
                    <a:pt x="0" y="216"/>
                  </a:lnTo>
                  <a:lnTo>
                    <a:pt x="3" y="194"/>
                  </a:lnTo>
                  <a:lnTo>
                    <a:pt x="11" y="171"/>
                  </a:lnTo>
                  <a:lnTo>
                    <a:pt x="18" y="149"/>
                  </a:lnTo>
                  <a:lnTo>
                    <a:pt x="30" y="126"/>
                  </a:lnTo>
                  <a:lnTo>
                    <a:pt x="41" y="108"/>
                  </a:lnTo>
                  <a:lnTo>
                    <a:pt x="70" y="71"/>
                  </a:lnTo>
                  <a:lnTo>
                    <a:pt x="108" y="41"/>
                  </a:lnTo>
                  <a:lnTo>
                    <a:pt x="126" y="30"/>
                  </a:lnTo>
                  <a:lnTo>
                    <a:pt x="149" y="19"/>
                  </a:lnTo>
                  <a:lnTo>
                    <a:pt x="171" y="11"/>
                  </a:lnTo>
                  <a:lnTo>
                    <a:pt x="193" y="4"/>
                  </a:lnTo>
                  <a:lnTo>
                    <a:pt x="216" y="0"/>
                  </a:lnTo>
                  <a:lnTo>
                    <a:pt x="242" y="0"/>
                  </a:lnTo>
                  <a:lnTo>
                    <a:pt x="2427" y="0"/>
                  </a:lnTo>
                  <a:lnTo>
                    <a:pt x="2453" y="0"/>
                  </a:lnTo>
                  <a:lnTo>
                    <a:pt x="2476" y="4"/>
                  </a:lnTo>
                  <a:lnTo>
                    <a:pt x="2502" y="11"/>
                  </a:lnTo>
                  <a:lnTo>
                    <a:pt x="2520" y="19"/>
                  </a:lnTo>
                  <a:lnTo>
                    <a:pt x="2543" y="30"/>
                  </a:lnTo>
                  <a:lnTo>
                    <a:pt x="2561" y="41"/>
                  </a:lnTo>
                  <a:lnTo>
                    <a:pt x="2598" y="71"/>
                  </a:lnTo>
                  <a:lnTo>
                    <a:pt x="2628" y="108"/>
                  </a:lnTo>
                  <a:lnTo>
                    <a:pt x="2639" y="126"/>
                  </a:lnTo>
                  <a:lnTo>
                    <a:pt x="2650" y="149"/>
                  </a:lnTo>
                  <a:lnTo>
                    <a:pt x="2658" y="171"/>
                  </a:lnTo>
                  <a:lnTo>
                    <a:pt x="2665" y="194"/>
                  </a:lnTo>
                  <a:lnTo>
                    <a:pt x="2669" y="216"/>
                  </a:lnTo>
                  <a:lnTo>
                    <a:pt x="2669" y="242"/>
                  </a:lnTo>
                  <a:lnTo>
                    <a:pt x="2669" y="1005"/>
                  </a:lnTo>
                  <a:lnTo>
                    <a:pt x="2669" y="1031"/>
                  </a:lnTo>
                  <a:lnTo>
                    <a:pt x="2665" y="1054"/>
                  </a:lnTo>
                  <a:lnTo>
                    <a:pt x="2658" y="1076"/>
                  </a:lnTo>
                  <a:lnTo>
                    <a:pt x="2650" y="1098"/>
                  </a:lnTo>
                  <a:lnTo>
                    <a:pt x="2639" y="1121"/>
                  </a:lnTo>
                  <a:lnTo>
                    <a:pt x="2628" y="1139"/>
                  </a:lnTo>
                  <a:lnTo>
                    <a:pt x="2598" y="1176"/>
                  </a:lnTo>
                  <a:lnTo>
                    <a:pt x="2561" y="1206"/>
                  </a:lnTo>
                  <a:lnTo>
                    <a:pt x="2543" y="1217"/>
                  </a:lnTo>
                  <a:lnTo>
                    <a:pt x="2520" y="1229"/>
                  </a:lnTo>
                  <a:lnTo>
                    <a:pt x="2502" y="1236"/>
                  </a:lnTo>
                  <a:lnTo>
                    <a:pt x="2476" y="1240"/>
                  </a:lnTo>
                  <a:lnTo>
                    <a:pt x="2453" y="1243"/>
                  </a:lnTo>
                  <a:lnTo>
                    <a:pt x="2427" y="1247"/>
                  </a:lnTo>
                  <a:lnTo>
                    <a:pt x="242" y="1247"/>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0491"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5" y="1032"/>
              <a:ext cx="428"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1" y="1043"/>
              <a:ext cx="35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5" y="1035"/>
              <a:ext cx="31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80" y="1032"/>
              <a:ext cx="335"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66" y="1035"/>
              <a:ext cx="305"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3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96" y="2256"/>
              <a:ext cx="90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0497" name="Text Box 30"/>
            <p:cNvSpPr txBox="1">
              <a:spLocks noChangeArrowheads="1"/>
            </p:cNvSpPr>
            <p:nvPr/>
          </p:nvSpPr>
          <p:spPr bwMode="auto">
            <a:xfrm>
              <a:off x="3120" y="3360"/>
              <a:ext cx="259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2000"/>
                <a:t>Marketing-oriented manager sees everyone as different and practices “target marketing”</a:t>
              </a:r>
            </a:p>
          </p:txBody>
        </p:sp>
        <p:sp>
          <p:nvSpPr>
            <p:cNvPr id="20498" name="Freeform 7"/>
            <p:cNvSpPr>
              <a:spLocks/>
            </p:cNvSpPr>
            <p:nvPr/>
          </p:nvSpPr>
          <p:spPr bwMode="auto">
            <a:xfrm>
              <a:off x="3043" y="2040"/>
              <a:ext cx="317" cy="216"/>
            </a:xfrm>
            <a:custGeom>
              <a:avLst/>
              <a:gdLst>
                <a:gd name="T0" fmla="*/ 249238 w 317"/>
                <a:gd name="T1" fmla="*/ 342900 h 216"/>
                <a:gd name="T2" fmla="*/ 249238 w 317"/>
                <a:gd name="T3" fmla="*/ 342900 h 216"/>
                <a:gd name="T4" fmla="*/ 195263 w 317"/>
                <a:gd name="T5" fmla="*/ 342900 h 216"/>
                <a:gd name="T6" fmla="*/ 153988 w 317"/>
                <a:gd name="T7" fmla="*/ 330200 h 216"/>
                <a:gd name="T8" fmla="*/ 112713 w 317"/>
                <a:gd name="T9" fmla="*/ 319088 h 216"/>
                <a:gd name="T10" fmla="*/ 71438 w 317"/>
                <a:gd name="T11" fmla="*/ 301625 h 216"/>
                <a:gd name="T12" fmla="*/ 42863 w 317"/>
                <a:gd name="T13" fmla="*/ 277813 h 216"/>
                <a:gd name="T14" fmla="*/ 23813 w 317"/>
                <a:gd name="T15" fmla="*/ 254000 h 216"/>
                <a:gd name="T16" fmla="*/ 6350 w 317"/>
                <a:gd name="T17" fmla="*/ 223838 h 216"/>
                <a:gd name="T18" fmla="*/ 0 w 317"/>
                <a:gd name="T19" fmla="*/ 188912 h 216"/>
                <a:gd name="T20" fmla="*/ 0 w 317"/>
                <a:gd name="T21" fmla="*/ 188912 h 216"/>
                <a:gd name="T22" fmla="*/ 6350 w 317"/>
                <a:gd name="T23" fmla="*/ 152400 h 216"/>
                <a:gd name="T24" fmla="*/ 23813 w 317"/>
                <a:gd name="T25" fmla="*/ 117475 h 216"/>
                <a:gd name="T26" fmla="*/ 42863 w 317"/>
                <a:gd name="T27" fmla="*/ 87312 h 216"/>
                <a:gd name="T28" fmla="*/ 71438 w 317"/>
                <a:gd name="T29" fmla="*/ 58738 h 216"/>
                <a:gd name="T30" fmla="*/ 112713 w 317"/>
                <a:gd name="T31" fmla="*/ 34925 h 216"/>
                <a:gd name="T32" fmla="*/ 153988 w 317"/>
                <a:gd name="T33" fmla="*/ 17463 h 216"/>
                <a:gd name="T34" fmla="*/ 195263 w 317"/>
                <a:gd name="T35" fmla="*/ 4763 h 216"/>
                <a:gd name="T36" fmla="*/ 249238 w 317"/>
                <a:gd name="T37" fmla="*/ 0 h 216"/>
                <a:gd name="T38" fmla="*/ 249238 w 317"/>
                <a:gd name="T39" fmla="*/ 0 h 216"/>
                <a:gd name="T40" fmla="*/ 296863 w 317"/>
                <a:gd name="T41" fmla="*/ 4763 h 216"/>
                <a:gd name="T42" fmla="*/ 342900 w 317"/>
                <a:gd name="T43" fmla="*/ 17463 h 216"/>
                <a:gd name="T44" fmla="*/ 384175 w 317"/>
                <a:gd name="T45" fmla="*/ 34925 h 216"/>
                <a:gd name="T46" fmla="*/ 427038 w 317"/>
                <a:gd name="T47" fmla="*/ 58738 h 216"/>
                <a:gd name="T48" fmla="*/ 455613 w 317"/>
                <a:gd name="T49" fmla="*/ 87312 h 216"/>
                <a:gd name="T50" fmla="*/ 479425 w 317"/>
                <a:gd name="T51" fmla="*/ 117475 h 216"/>
                <a:gd name="T52" fmla="*/ 496888 w 317"/>
                <a:gd name="T53" fmla="*/ 152400 h 216"/>
                <a:gd name="T54" fmla="*/ 503238 w 317"/>
                <a:gd name="T55" fmla="*/ 188912 h 216"/>
                <a:gd name="T56" fmla="*/ 503238 w 317"/>
                <a:gd name="T57" fmla="*/ 188912 h 216"/>
                <a:gd name="T58" fmla="*/ 496888 w 317"/>
                <a:gd name="T59" fmla="*/ 223838 h 216"/>
                <a:gd name="T60" fmla="*/ 479425 w 317"/>
                <a:gd name="T61" fmla="*/ 254000 h 216"/>
                <a:gd name="T62" fmla="*/ 455613 w 317"/>
                <a:gd name="T63" fmla="*/ 277813 h 216"/>
                <a:gd name="T64" fmla="*/ 427038 w 317"/>
                <a:gd name="T65" fmla="*/ 301625 h 216"/>
                <a:gd name="T66" fmla="*/ 384175 w 317"/>
                <a:gd name="T67" fmla="*/ 319088 h 216"/>
                <a:gd name="T68" fmla="*/ 342900 w 317"/>
                <a:gd name="T69" fmla="*/ 330200 h 216"/>
                <a:gd name="T70" fmla="*/ 296863 w 317"/>
                <a:gd name="T71" fmla="*/ 342900 h 216"/>
                <a:gd name="T72" fmla="*/ 249238 w 317"/>
                <a:gd name="T73" fmla="*/ 342900 h 216"/>
                <a:gd name="T74" fmla="*/ 249238 w 317"/>
                <a:gd name="T75" fmla="*/ 342900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7"/>
                <a:gd name="T115" fmla="*/ 0 h 216"/>
                <a:gd name="T116" fmla="*/ 317 w 317"/>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7" h="216">
                  <a:moveTo>
                    <a:pt x="157" y="216"/>
                  </a:moveTo>
                  <a:lnTo>
                    <a:pt x="157" y="216"/>
                  </a:lnTo>
                  <a:lnTo>
                    <a:pt x="123" y="216"/>
                  </a:lnTo>
                  <a:lnTo>
                    <a:pt x="97" y="208"/>
                  </a:lnTo>
                  <a:lnTo>
                    <a:pt x="71" y="201"/>
                  </a:lnTo>
                  <a:lnTo>
                    <a:pt x="45" y="190"/>
                  </a:lnTo>
                  <a:lnTo>
                    <a:pt x="27" y="175"/>
                  </a:lnTo>
                  <a:lnTo>
                    <a:pt x="15" y="160"/>
                  </a:lnTo>
                  <a:lnTo>
                    <a:pt x="4" y="141"/>
                  </a:lnTo>
                  <a:lnTo>
                    <a:pt x="0" y="119"/>
                  </a:lnTo>
                  <a:lnTo>
                    <a:pt x="4" y="96"/>
                  </a:lnTo>
                  <a:lnTo>
                    <a:pt x="15" y="74"/>
                  </a:lnTo>
                  <a:lnTo>
                    <a:pt x="27" y="55"/>
                  </a:lnTo>
                  <a:lnTo>
                    <a:pt x="45" y="37"/>
                  </a:lnTo>
                  <a:lnTo>
                    <a:pt x="71" y="22"/>
                  </a:lnTo>
                  <a:lnTo>
                    <a:pt x="97" y="11"/>
                  </a:lnTo>
                  <a:lnTo>
                    <a:pt x="123" y="3"/>
                  </a:lnTo>
                  <a:lnTo>
                    <a:pt x="157" y="0"/>
                  </a:lnTo>
                  <a:lnTo>
                    <a:pt x="187" y="3"/>
                  </a:lnTo>
                  <a:lnTo>
                    <a:pt x="216" y="11"/>
                  </a:lnTo>
                  <a:lnTo>
                    <a:pt x="242" y="22"/>
                  </a:lnTo>
                  <a:lnTo>
                    <a:pt x="269" y="37"/>
                  </a:lnTo>
                  <a:lnTo>
                    <a:pt x="287" y="55"/>
                  </a:lnTo>
                  <a:lnTo>
                    <a:pt x="302" y="74"/>
                  </a:lnTo>
                  <a:lnTo>
                    <a:pt x="313" y="96"/>
                  </a:lnTo>
                  <a:lnTo>
                    <a:pt x="317" y="119"/>
                  </a:lnTo>
                  <a:lnTo>
                    <a:pt x="313" y="141"/>
                  </a:lnTo>
                  <a:lnTo>
                    <a:pt x="302" y="160"/>
                  </a:lnTo>
                  <a:lnTo>
                    <a:pt x="287" y="175"/>
                  </a:lnTo>
                  <a:lnTo>
                    <a:pt x="269" y="190"/>
                  </a:lnTo>
                  <a:lnTo>
                    <a:pt x="242" y="201"/>
                  </a:lnTo>
                  <a:lnTo>
                    <a:pt x="216" y="208"/>
                  </a:lnTo>
                  <a:lnTo>
                    <a:pt x="187" y="216"/>
                  </a:lnTo>
                  <a:lnTo>
                    <a:pt x="157" y="216"/>
                  </a:lnTo>
                  <a:close/>
                </a:path>
              </a:pathLst>
            </a:custGeom>
            <a:solidFill>
              <a:srgbClr val="FFFFFF"/>
            </a:solidFill>
            <a:ln w="23813">
              <a:solidFill>
                <a:srgbClr val="000000"/>
              </a:solidFill>
              <a:round/>
              <a:headEnd/>
              <a:tailEnd/>
            </a:ln>
          </p:spPr>
          <p:txBody>
            <a:bodyPr/>
            <a:lstStyle/>
            <a:p>
              <a:endParaRPr lang="en-US"/>
            </a:p>
          </p:txBody>
        </p:sp>
      </p:grpSp>
      <p:sp>
        <p:nvSpPr>
          <p:cNvPr id="26"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9688"/>
            <a:ext cx="8229600" cy="1103312"/>
          </a:xfrm>
        </p:spPr>
        <p:txBody>
          <a:bodyPr>
            <a:normAutofit fontScale="90000"/>
          </a:bodyPr>
          <a:lstStyle/>
          <a:p>
            <a:r>
              <a:rPr lang="en-IN" dirty="0" smtClean="0"/>
              <a:t>Developing Marketing Mixes for Target Markets (Exhibit 2-4)</a:t>
            </a:r>
            <a:endParaRPr lang="en-US" dirty="0" smtClean="0"/>
          </a:p>
        </p:txBody>
      </p:sp>
      <p:sp>
        <p:nvSpPr>
          <p:cNvPr id="22531" name="Line 9"/>
          <p:cNvSpPr>
            <a:spLocks noChangeShapeType="1"/>
          </p:cNvSpPr>
          <p:nvPr/>
        </p:nvSpPr>
        <p:spPr bwMode="auto">
          <a:xfrm>
            <a:off x="4578350" y="3965575"/>
            <a:ext cx="15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 name="Picture 3" descr="reshmi.png"/>
          <p:cNvPicPr preferRelativeResize="0">
            <a:picLocks/>
          </p:cNvPicPr>
          <p:nvPr/>
        </p:nvPicPr>
        <p:blipFill>
          <a:blip r:embed="rId3" cstate="print">
            <a:extLst>
              <a:ext uri="{BEBA8EAE-BF5A-486C-A8C5-ECC9F3942E4B}">
                <a14:imgProps xmlns:a14="http://schemas.microsoft.com/office/drawing/2010/main">
                  <a14:imgLayer r:embed="rId4">
                    <a14:imgEffect>
                      <a14:backgroundRemoval t="0" b="90000" l="0" r="92691">
                        <a14:foregroundMark x1="4319" y1="61935" x2="4319" y2="61935"/>
                        <a14:foregroundMark x1="7641" y1="65484" x2="7641" y2="65484"/>
                        <a14:foregroundMark x1="11628" y1="68387" x2="11628" y2="68387"/>
                        <a14:foregroundMark x1="21595" y1="63548" x2="21595" y2="63548"/>
                        <a14:foregroundMark x1="45515" y1="48065" x2="45515" y2="48065"/>
                        <a14:foregroundMark x1="61130" y1="27742" x2="61130" y2="27742"/>
                        <a14:foregroundMark x1="68106" y1="17742" x2="68106" y2="17742"/>
                        <a14:foregroundMark x1="69767" y1="7419" x2="69767" y2="7419"/>
                        <a14:foregroundMark x1="69767" y1="5484" x2="69767" y2="5484"/>
                        <a14:foregroundMark x1="66113" y1="4839" x2="66113" y2="4839"/>
                        <a14:foregroundMark x1="67110" y1="9032" x2="67110" y2="9032"/>
                        <a14:foregroundMark x1="61794" y1="13871" x2="61794" y2="13871"/>
                        <a14:foregroundMark x1="59801" y1="19677" x2="59801" y2="19677"/>
                        <a14:foregroundMark x1="66445" y1="15161" x2="66445" y2="15161"/>
                        <a14:foregroundMark x1="62126" y1="24516" x2="62126" y2="24516"/>
                        <a14:foregroundMark x1="59801" y1="31935" x2="59801" y2="31935"/>
                        <a14:foregroundMark x1="53821" y1="31935" x2="53821" y2="31935"/>
                        <a14:foregroundMark x1="47508" y1="41290" x2="47508" y2="41290"/>
                        <a14:foregroundMark x1="51495" y1="37419" x2="51495" y2="37419"/>
                        <a14:foregroundMark x1="58804" y1="38710" x2="58804" y2="38710"/>
                        <a14:foregroundMark x1="54817" y1="44839" x2="54817" y2="44839"/>
                        <a14:foregroundMark x1="48173" y1="53548" x2="48173" y2="53548"/>
                        <a14:foregroundMark x1="43522" y1="44516" x2="43522" y2="44516"/>
                        <a14:foregroundMark x1="40199" y1="47419" x2="40199" y2="47419"/>
                        <a14:foregroundMark x1="33555" y1="52258" x2="33555" y2="52258"/>
                        <a14:foregroundMark x1="38206" y1="60323" x2="38206" y2="60323"/>
                        <a14:foregroundMark x1="27575" y1="56774" x2="27575" y2="56774"/>
                        <a14:foregroundMark x1="22591" y1="58387" x2="22591" y2="58387"/>
                        <a14:foregroundMark x1="18272" y1="66452" x2="18272" y2="66452"/>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3810000"/>
            <a:ext cx="297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89.PNG"/>
          <p:cNvPicPr preferRelativeResize="0">
            <a:picLocks/>
          </p:cNvPicPr>
          <p:nvPr/>
        </p:nvPicPr>
        <p:blipFill>
          <a:blip r:embed="rId5" cstate="print">
            <a:extLst>
              <a:ext uri="{BEBA8EAE-BF5A-486C-A8C5-ECC9F3942E4B}">
                <a14:imgProps xmlns:a14="http://schemas.microsoft.com/office/drawing/2010/main">
                  <a14:imgLayer r:embed="rId6">
                    <a14:imgEffect>
                      <a14:backgroundRemoval t="0" b="100000" l="0" r="99668">
                        <a14:foregroundMark x1="29900" y1="32270" x2="29900" y2="32270"/>
                        <a14:foregroundMark x1="32890" y1="31560" x2="32890" y2="31560"/>
                        <a14:foregroundMark x1="31561" y1="35816" x2="31561" y2="35816"/>
                        <a14:foregroundMark x1="27575" y1="34043" x2="27575" y2="34043"/>
                        <a14:foregroundMark x1="39867" y1="35816" x2="39867" y2="35816"/>
                        <a14:foregroundMark x1="36877" y1="40071" x2="36877" y2="40071"/>
                        <a14:foregroundMark x1="45515" y1="48227" x2="45515" y2="48227"/>
                        <a14:foregroundMark x1="50498" y1="45390" x2="50498" y2="45390"/>
                        <a14:foregroundMark x1="48173" y1="51418" x2="48173" y2="51418"/>
                        <a14:foregroundMark x1="59136" y1="55674" x2="59136" y2="55674"/>
                        <a14:foregroundMark x1="53821" y1="55319" x2="53821" y2="55319"/>
                        <a14:foregroundMark x1="51163" y1="58511" x2="51163" y2="58511"/>
                        <a14:foregroundMark x1="61130" y1="67021" x2="61130" y2="67021"/>
                        <a14:foregroundMark x1="58472" y1="67021" x2="58472" y2="67021"/>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1162050"/>
            <a:ext cx="2971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58.png"/>
          <p:cNvPicPr preferRelativeResize="0">
            <a:picLocks/>
          </p:cNvPicPr>
          <p:nvPr/>
        </p:nvPicPr>
        <p:blipFill>
          <a:blip r:embed="rId7" cstate="print">
            <a:extLst>
              <a:ext uri="{BEBA8EAE-BF5A-486C-A8C5-ECC9F3942E4B}">
                <a14:imgProps xmlns:a14="http://schemas.microsoft.com/office/drawing/2010/main">
                  <a14:imgLayer r:embed="rId8">
                    <a14:imgEffect>
                      <a14:backgroundRemoval t="0" b="90000" l="10000" r="100000">
                        <a14:foregroundMark x1="42258" y1="32903" x2="42258" y2="32903"/>
                        <a14:foregroundMark x1="48710" y1="42581" x2="48710" y2="42581"/>
                        <a14:foregroundMark x1="53226" y1="46452" x2="53226" y2="46452"/>
                        <a14:foregroundMark x1="58710" y1="54839" x2="58710" y2="54839"/>
                        <a14:foregroundMark x1="59032" y1="51935" x2="59032" y2="51935"/>
                        <a14:foregroundMark x1="60000" y1="46774" x2="60000" y2="46774"/>
                        <a14:foregroundMark x1="63871" y1="51613" x2="63871" y2="51613"/>
                        <a14:foregroundMark x1="67742" y1="60323" x2="67742" y2="60323"/>
                        <a14:foregroundMark x1="70645" y1="59032" x2="70645" y2="59032"/>
                        <a14:foregroundMark x1="45806" y1="31290" x2="45806" y2="31290"/>
                      </a14:backgroundRemoval>
                    </a14:imgEffect>
                  </a14:imgLayer>
                </a14:imgProps>
              </a:ext>
              <a:ext uri="{28A0092B-C50C-407E-A947-70E740481C1C}">
                <a14:useLocalDpi xmlns:a14="http://schemas.microsoft.com/office/drawing/2010/main" val="0"/>
              </a:ext>
            </a:extLst>
          </a:blip>
          <a:srcRect/>
          <a:stretch>
            <a:fillRect/>
          </a:stretch>
        </p:blipFill>
        <p:spPr bwMode="auto">
          <a:xfrm>
            <a:off x="1600200" y="3810000"/>
            <a:ext cx="30114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78.png"/>
          <p:cNvPicPr preferRelativeResize="0">
            <a:picLocks/>
          </p:cNvPicPr>
          <p:nvPr/>
        </p:nvPicPr>
        <p:blipFill>
          <a:blip r:embed="rId9" cstate="print">
            <a:extLst>
              <a:ext uri="{BEBA8EAE-BF5A-486C-A8C5-ECC9F3942E4B}">
                <a14:imgProps xmlns:a14="http://schemas.microsoft.com/office/drawing/2010/main">
                  <a14:imgLayer r:embed="rId10">
                    <a14:imgEffect>
                      <a14:backgroundRemoval t="356" b="100000" l="0" r="100000">
                        <a14:foregroundMark x1="52104" y1="44128" x2="52104" y2="44128"/>
                        <a14:foregroundMark x1="53722" y1="44484" x2="53722" y2="44484"/>
                        <a14:foregroundMark x1="57282" y1="51957" x2="57282" y2="51957"/>
                        <a14:foregroundMark x1="43366" y1="58719" x2="43366" y2="58719"/>
                        <a14:foregroundMark x1="35922" y1="71530" x2="35922" y2="71530"/>
                        <a14:foregroundMark x1="36893" y1="69395" x2="36893" y2="69395"/>
                        <a14:foregroundMark x1="72168" y1="68327" x2="72168" y2="68327"/>
                        <a14:foregroundMark x1="79612" y1="77580" x2="79612" y2="77580"/>
                        <a14:foregroundMark x1="36893" y1="75089" x2="36893" y2="75089"/>
                        <a14:foregroundMark x1="33333" y1="82918" x2="33333" y2="82918"/>
                        <a14:foregroundMark x1="33657" y1="80427" x2="33657" y2="80427"/>
                        <a14:foregroundMark x1="83819" y1="25623" x2="83819" y2="25623"/>
                        <a14:foregroundMark x1="73463" y1="26690" x2="73463" y2="26690"/>
                        <a14:foregroundMark x1="70550" y1="33096" x2="70550" y2="33096"/>
                        <a14:foregroundMark x1="65372" y1="34875" x2="65372" y2="34875"/>
                        <a14:foregroundMark x1="67314" y1="39858" x2="67314" y2="39858"/>
                        <a14:foregroundMark x1="66343" y1="44128" x2="66343" y2="44128"/>
                        <a14:foregroundMark x1="57929" y1="38434" x2="57929" y2="38434"/>
                        <a14:foregroundMark x1="50162" y1="50890" x2="50162" y2="50890"/>
                        <a14:foregroundMark x1="41100" y1="61566" x2="41100" y2="61566"/>
                        <a14:foregroundMark x1="43042" y1="55160" x2="43042" y2="55160"/>
                        <a14:foregroundMark x1="77346" y1="60854" x2="77346" y2="60854"/>
                        <a14:foregroundMark x1="87055" y1="69039" x2="87055" y2="69039"/>
                        <a14:foregroundMark x1="88026" y1="81139" x2="88026" y2="81139"/>
                        <a14:foregroundMark x1="77023" y1="93238" x2="77023" y2="93238"/>
                        <a14:foregroundMark x1="65372" y1="91103" x2="65372" y2="91103"/>
                        <a14:foregroundMark x1="34304" y1="86121" x2="34304" y2="86121"/>
                        <a14:backgroundMark x1="23625" y1="17082" x2="23625" y2="17082"/>
                      </a14:backgroundRemoval>
                    </a14:imgEffect>
                  </a14:imgLayer>
                </a14:imgProps>
              </a:ext>
              <a:ext uri="{28A0092B-C50C-407E-A947-70E740481C1C}">
                <a14:useLocalDpi xmlns:a14="http://schemas.microsoft.com/office/drawing/2010/main" val="0"/>
              </a:ext>
            </a:extLst>
          </a:blip>
          <a:srcRect/>
          <a:stretch>
            <a:fillRect/>
          </a:stretch>
        </p:blipFill>
        <p:spPr bwMode="auto">
          <a:xfrm>
            <a:off x="1620837" y="1179513"/>
            <a:ext cx="3027363"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Oval 2"/>
          <p:cNvSpPr>
            <a:spLocks noChangeArrowheads="1"/>
          </p:cNvSpPr>
          <p:nvPr/>
        </p:nvSpPr>
        <p:spPr bwMode="auto">
          <a:xfrm>
            <a:off x="3429000" y="2670048"/>
            <a:ext cx="2362200" cy="2286000"/>
          </a:xfrm>
          <a:prstGeom prst="ellipse">
            <a:avLst/>
          </a:prstGeom>
          <a:solidFill>
            <a:srgbClr val="FFDB69"/>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en-US"/>
          </a:p>
        </p:txBody>
      </p:sp>
      <p:sp>
        <p:nvSpPr>
          <p:cNvPr id="22539" name="Text Box 10"/>
          <p:cNvSpPr txBox="1">
            <a:spLocks noChangeArrowheads="1"/>
          </p:cNvSpPr>
          <p:nvPr/>
        </p:nvSpPr>
        <p:spPr bwMode="auto">
          <a:xfrm>
            <a:off x="3733800" y="3276600"/>
            <a:ext cx="1828800" cy="954088"/>
          </a:xfrm>
          <a:prstGeom prst="rect">
            <a:avLst/>
          </a:prstGeom>
          <a:noFill/>
          <a:ln w="38100" algn="ctr">
            <a:noFill/>
            <a:miter lim="800000"/>
            <a:headEnd/>
            <a:tailEnd/>
          </a:ln>
        </p:spPr>
        <p:txBody>
          <a:bodyPr>
            <a:spAutoFit/>
          </a:bodyPr>
          <a:lstStyle/>
          <a:p>
            <a:pPr>
              <a:defRPr/>
            </a:pPr>
            <a:r>
              <a:rPr lang="en-US" sz="2800" dirty="0">
                <a:solidFill>
                  <a:srgbClr val="FF0000"/>
                </a:solidFill>
              </a:rPr>
              <a:t>TARGET </a:t>
            </a:r>
          </a:p>
          <a:p>
            <a:pPr>
              <a:defRPr/>
            </a:pPr>
            <a:r>
              <a:rPr lang="en-US" sz="2800" dirty="0">
                <a:solidFill>
                  <a:srgbClr val="FF0000"/>
                </a:solidFill>
              </a:rPr>
              <a:t>MARKET</a:t>
            </a:r>
          </a:p>
        </p:txBody>
      </p:sp>
      <p:sp>
        <p:nvSpPr>
          <p:cNvPr id="10"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ou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ou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ou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381000" y="6477000"/>
            <a:ext cx="2895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900">
                <a:latin typeface="Times New Roman" pitchFamily="18" charset="0"/>
                <a:cs typeface="Times New Roman" pitchFamily="18" charset="0"/>
              </a:rPr>
              <a:t>Courtesy of Clear Blue Inc.</a:t>
            </a:r>
          </a:p>
        </p:txBody>
      </p:sp>
      <p:pic>
        <p:nvPicPr>
          <p:cNvPr id="23556" name="Picture 7" descr="ad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76200"/>
            <a:ext cx="5065713" cy="6705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649288"/>
            <a:ext cx="4876800" cy="1636712"/>
          </a:xfrm>
        </p:spPr>
        <p:txBody>
          <a:bodyPr>
            <a:normAutofit fontScale="90000"/>
          </a:bodyPr>
          <a:lstStyle/>
          <a:p>
            <a:r>
              <a:rPr lang="en-US" dirty="0" smtClean="0"/>
              <a:t>The Product Element of the Marketing Mix</a:t>
            </a:r>
            <a:br>
              <a:rPr lang="en-US" dirty="0" smtClean="0"/>
            </a:br>
            <a:endParaRPr lang="en-US" dirty="0"/>
          </a:p>
        </p:txBody>
      </p:sp>
      <p:sp>
        <p:nvSpPr>
          <p:cNvPr id="5"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8</a:t>
            </a:fld>
            <a:endParaRPr lang="en-US" dirty="0"/>
          </a:p>
        </p:txBody>
      </p:sp>
    </p:spTree>
    <p:extLst>
      <p:ext uri="{BB962C8B-B14F-4D97-AF65-F5344CB8AC3E}">
        <p14:creationId xmlns:p14="http://schemas.microsoft.com/office/powerpoint/2010/main" val="3475474237"/>
      </p:ext>
    </p:extLst>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16012"/>
          </a:xfrm>
        </p:spPr>
        <p:txBody>
          <a:bodyPr>
            <a:normAutofit fontScale="90000"/>
          </a:bodyPr>
          <a:lstStyle/>
          <a:p>
            <a:r>
              <a:rPr lang="en-IN" dirty="0" smtClean="0"/>
              <a:t>The Place Element of the Marketing Mix (Exhibit 2-6)</a:t>
            </a:r>
            <a:endParaRPr lang="en-US" dirty="0" smtClean="0"/>
          </a:p>
        </p:txBody>
      </p:sp>
      <p:sp>
        <p:nvSpPr>
          <p:cNvPr id="24579" name="Line 38"/>
          <p:cNvSpPr>
            <a:spLocks noChangeShapeType="1"/>
          </p:cNvSpPr>
          <p:nvPr/>
        </p:nvSpPr>
        <p:spPr bwMode="auto">
          <a:xfrm>
            <a:off x="5664200" y="5616575"/>
            <a:ext cx="0" cy="4794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80" name="Line 37"/>
          <p:cNvSpPr>
            <a:spLocks noChangeShapeType="1"/>
          </p:cNvSpPr>
          <p:nvPr/>
        </p:nvSpPr>
        <p:spPr bwMode="auto">
          <a:xfrm>
            <a:off x="3556000" y="5616575"/>
            <a:ext cx="0" cy="4794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81" name="Line 15"/>
          <p:cNvSpPr>
            <a:spLocks noChangeShapeType="1"/>
          </p:cNvSpPr>
          <p:nvPr/>
        </p:nvSpPr>
        <p:spPr bwMode="auto">
          <a:xfrm>
            <a:off x="5661025" y="2782888"/>
            <a:ext cx="1588" cy="4175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82" name="Line 2"/>
          <p:cNvSpPr>
            <a:spLocks noChangeShapeType="1"/>
          </p:cNvSpPr>
          <p:nvPr/>
        </p:nvSpPr>
        <p:spPr bwMode="auto">
          <a:xfrm>
            <a:off x="7696200" y="2782888"/>
            <a:ext cx="1588" cy="4175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83" name="Line 14"/>
          <p:cNvSpPr>
            <a:spLocks noChangeShapeType="1"/>
          </p:cNvSpPr>
          <p:nvPr/>
        </p:nvSpPr>
        <p:spPr bwMode="auto">
          <a:xfrm>
            <a:off x="3551238" y="2760663"/>
            <a:ext cx="1587" cy="234473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84" name="Line 13"/>
          <p:cNvSpPr>
            <a:spLocks noChangeShapeType="1"/>
          </p:cNvSpPr>
          <p:nvPr/>
        </p:nvSpPr>
        <p:spPr bwMode="auto">
          <a:xfrm>
            <a:off x="1492250" y="2787650"/>
            <a:ext cx="1588" cy="33083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85" name="AutoShape 20"/>
          <p:cNvSpPr>
            <a:spLocks noChangeArrowheads="1"/>
          </p:cNvSpPr>
          <p:nvPr/>
        </p:nvSpPr>
        <p:spPr bwMode="auto">
          <a:xfrm>
            <a:off x="850900" y="1384300"/>
            <a:ext cx="7467600" cy="45720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solidFill>
                <a:schemeClr val="tx1"/>
              </a:solidFill>
              <a:latin typeface="Arial" pitchFamily="34" charset="0"/>
              <a:cs typeface="Arial" pitchFamily="34" charset="0"/>
            </a:endParaRPr>
          </a:p>
        </p:txBody>
      </p:sp>
      <p:sp>
        <p:nvSpPr>
          <p:cNvPr id="28" name="Rectangle 22"/>
          <p:cNvSpPr>
            <a:spLocks noChangeArrowheads="1"/>
          </p:cNvSpPr>
          <p:nvPr/>
        </p:nvSpPr>
        <p:spPr bwMode="auto">
          <a:xfrm>
            <a:off x="3057525" y="1477963"/>
            <a:ext cx="3103563" cy="304800"/>
          </a:xfrm>
          <a:prstGeom prst="rect">
            <a:avLst/>
          </a:prstGeom>
          <a:noFill/>
          <a:ln w="9525">
            <a:noFill/>
            <a:miter lim="800000"/>
            <a:headEnd/>
            <a:tailEnd/>
          </a:ln>
        </p:spPr>
        <p:txBody>
          <a:bodyPr wrap="none" lIns="0" tIns="0" rIns="0" bIns="0">
            <a:spAutoFit/>
          </a:bodyPr>
          <a:lstStyle/>
          <a:p>
            <a:pPr>
              <a:defRPr/>
            </a:pPr>
            <a:r>
              <a:rPr lang="en-US" sz="2000" b="1" dirty="0">
                <a:latin typeface="Arial" pitchFamily="34" charset="0"/>
                <a:cs typeface="Arial" pitchFamily="34" charset="0"/>
              </a:rPr>
              <a:t>Manufacturer or producer</a:t>
            </a:r>
            <a:endParaRPr lang="en-US" sz="2000" b="1" dirty="0">
              <a:effectLst>
                <a:outerShdw blurRad="38100" dist="38100" dir="2700000" algn="tl">
                  <a:srgbClr val="C0C0C0"/>
                </a:outerShdw>
              </a:effectLst>
              <a:latin typeface="Arial" pitchFamily="34" charset="0"/>
              <a:cs typeface="Arial" pitchFamily="34" charset="0"/>
            </a:endParaRPr>
          </a:p>
        </p:txBody>
      </p:sp>
      <p:sp>
        <p:nvSpPr>
          <p:cNvPr id="24587" name="AutoShape 19"/>
          <p:cNvSpPr>
            <a:spLocks noChangeArrowheads="1"/>
          </p:cNvSpPr>
          <p:nvPr/>
        </p:nvSpPr>
        <p:spPr bwMode="auto">
          <a:xfrm>
            <a:off x="838200" y="2057400"/>
            <a:ext cx="1447800" cy="76200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solidFill>
                <a:schemeClr val="tx1"/>
              </a:solidFill>
              <a:latin typeface="Arial" pitchFamily="34" charset="0"/>
              <a:cs typeface="Arial" pitchFamily="34" charset="0"/>
            </a:endParaRPr>
          </a:p>
        </p:txBody>
      </p:sp>
      <p:sp>
        <p:nvSpPr>
          <p:cNvPr id="24588" name="Rectangle 23"/>
          <p:cNvSpPr>
            <a:spLocks noChangeArrowheads="1"/>
          </p:cNvSpPr>
          <p:nvPr/>
        </p:nvSpPr>
        <p:spPr bwMode="auto">
          <a:xfrm>
            <a:off x="990600" y="2286000"/>
            <a:ext cx="1219200" cy="284163"/>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spAutoFit/>
          </a:bodyPr>
          <a:lstStyle/>
          <a:p>
            <a:r>
              <a:rPr lang="en-US" sz="1800" b="1">
                <a:solidFill>
                  <a:schemeClr val="tx1"/>
                </a:solidFill>
                <a:latin typeface="Arial" pitchFamily="34" charset="0"/>
                <a:cs typeface="Arial" pitchFamily="34" charset="0"/>
              </a:rPr>
              <a:t>Geico</a:t>
            </a:r>
          </a:p>
        </p:txBody>
      </p:sp>
      <p:grpSp>
        <p:nvGrpSpPr>
          <p:cNvPr id="2" name="Group 47"/>
          <p:cNvGrpSpPr>
            <a:grpSpLocks/>
          </p:cNvGrpSpPr>
          <p:nvPr/>
        </p:nvGrpSpPr>
        <p:grpSpPr bwMode="auto">
          <a:xfrm>
            <a:off x="2832100" y="2057400"/>
            <a:ext cx="1447800" cy="762000"/>
            <a:chOff x="1784" y="1296"/>
            <a:chExt cx="912" cy="480"/>
          </a:xfrm>
          <a:effectLst/>
        </p:grpSpPr>
        <p:sp>
          <p:nvSpPr>
            <p:cNvPr id="32" name="AutoShape 16"/>
            <p:cNvSpPr>
              <a:spLocks noChangeArrowheads="1"/>
            </p:cNvSpPr>
            <p:nvPr/>
          </p:nvSpPr>
          <p:spPr bwMode="auto">
            <a:xfrm>
              <a:off x="1784" y="1296"/>
              <a:ext cx="912" cy="48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33" name="Rectangle 24"/>
            <p:cNvSpPr>
              <a:spLocks noChangeArrowheads="1"/>
            </p:cNvSpPr>
            <p:nvPr/>
          </p:nvSpPr>
          <p:spPr bwMode="auto">
            <a:xfrm>
              <a:off x="2013" y="1440"/>
              <a:ext cx="478"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Toyota</a:t>
              </a:r>
            </a:p>
          </p:txBody>
        </p:sp>
      </p:grpSp>
      <p:grpSp>
        <p:nvGrpSpPr>
          <p:cNvPr id="3" name="Group 49"/>
          <p:cNvGrpSpPr>
            <a:grpSpLocks/>
          </p:cNvGrpSpPr>
          <p:nvPr/>
        </p:nvGrpSpPr>
        <p:grpSpPr bwMode="auto">
          <a:xfrm>
            <a:off x="4940300" y="2057400"/>
            <a:ext cx="1447800" cy="762000"/>
            <a:chOff x="3112" y="1296"/>
            <a:chExt cx="912" cy="480"/>
          </a:xfrm>
          <a:effectLst/>
        </p:grpSpPr>
        <p:sp>
          <p:nvSpPr>
            <p:cNvPr id="35" name="AutoShape 17"/>
            <p:cNvSpPr>
              <a:spLocks noChangeArrowheads="1"/>
            </p:cNvSpPr>
            <p:nvPr/>
          </p:nvSpPr>
          <p:spPr bwMode="auto">
            <a:xfrm>
              <a:off x="3112" y="1296"/>
              <a:ext cx="912" cy="48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36" name="Rectangle 25"/>
            <p:cNvSpPr>
              <a:spLocks noChangeArrowheads="1"/>
            </p:cNvSpPr>
            <p:nvPr/>
          </p:nvSpPr>
          <p:spPr bwMode="auto">
            <a:xfrm>
              <a:off x="3397" y="1377"/>
              <a:ext cx="318"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Sara</a:t>
              </a:r>
            </a:p>
          </p:txBody>
        </p:sp>
        <p:sp>
          <p:nvSpPr>
            <p:cNvPr id="37" name="Rectangle 26"/>
            <p:cNvSpPr>
              <a:spLocks noChangeArrowheads="1"/>
            </p:cNvSpPr>
            <p:nvPr/>
          </p:nvSpPr>
          <p:spPr bwMode="auto">
            <a:xfrm>
              <a:off x="3429" y="1523"/>
              <a:ext cx="254"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Lee</a:t>
              </a:r>
            </a:p>
          </p:txBody>
        </p:sp>
      </p:grpSp>
      <p:grpSp>
        <p:nvGrpSpPr>
          <p:cNvPr id="4" name="Group 52"/>
          <p:cNvGrpSpPr>
            <a:grpSpLocks/>
          </p:cNvGrpSpPr>
          <p:nvPr/>
        </p:nvGrpSpPr>
        <p:grpSpPr bwMode="auto">
          <a:xfrm>
            <a:off x="6959600" y="2057400"/>
            <a:ext cx="1447800" cy="762000"/>
            <a:chOff x="4384" y="1296"/>
            <a:chExt cx="912" cy="480"/>
          </a:xfrm>
          <a:effectLst/>
        </p:grpSpPr>
        <p:sp>
          <p:nvSpPr>
            <p:cNvPr id="39" name="AutoShape 18"/>
            <p:cNvSpPr>
              <a:spLocks noChangeArrowheads="1"/>
            </p:cNvSpPr>
            <p:nvPr/>
          </p:nvSpPr>
          <p:spPr bwMode="auto">
            <a:xfrm>
              <a:off x="4384" y="1296"/>
              <a:ext cx="912" cy="48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40" name="Rectangle 27"/>
            <p:cNvSpPr>
              <a:spLocks noChangeArrowheads="1"/>
            </p:cNvSpPr>
            <p:nvPr/>
          </p:nvSpPr>
          <p:spPr bwMode="auto">
            <a:xfrm>
              <a:off x="4629" y="1440"/>
              <a:ext cx="486"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Nestle´</a:t>
              </a:r>
              <a:endParaRPr lang="en-US" sz="1600" b="1" baseline="50000" dirty="0">
                <a:solidFill>
                  <a:schemeClr val="tx1"/>
                </a:solidFill>
                <a:latin typeface="Arial" pitchFamily="34" charset="0"/>
                <a:cs typeface="Arial" pitchFamily="34" charset="0"/>
              </a:endParaRPr>
            </a:p>
          </p:txBody>
        </p:sp>
      </p:grpSp>
      <p:grpSp>
        <p:nvGrpSpPr>
          <p:cNvPr id="5" name="Group 61"/>
          <p:cNvGrpSpPr>
            <a:grpSpLocks/>
          </p:cNvGrpSpPr>
          <p:nvPr/>
        </p:nvGrpSpPr>
        <p:grpSpPr bwMode="auto">
          <a:xfrm>
            <a:off x="4940300" y="3276600"/>
            <a:ext cx="1447800" cy="457200"/>
            <a:chOff x="3112" y="2064"/>
            <a:chExt cx="912" cy="288"/>
          </a:xfrm>
          <a:effectLst/>
        </p:grpSpPr>
        <p:sp>
          <p:nvSpPr>
            <p:cNvPr id="42" name="AutoShape 12"/>
            <p:cNvSpPr>
              <a:spLocks noChangeArrowheads="1"/>
            </p:cNvSpPr>
            <p:nvPr/>
          </p:nvSpPr>
          <p:spPr bwMode="auto">
            <a:xfrm>
              <a:off x="3112" y="2064"/>
              <a:ext cx="912" cy="288"/>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43" name="Rectangle 33"/>
            <p:cNvSpPr>
              <a:spLocks noChangeArrowheads="1"/>
            </p:cNvSpPr>
            <p:nvPr/>
          </p:nvSpPr>
          <p:spPr bwMode="auto">
            <a:xfrm>
              <a:off x="3191" y="2125"/>
              <a:ext cx="768" cy="173"/>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Wholesaler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sp>
        <p:nvSpPr>
          <p:cNvPr id="24593" name="Line 36"/>
          <p:cNvSpPr>
            <a:spLocks noChangeShapeType="1"/>
          </p:cNvSpPr>
          <p:nvPr/>
        </p:nvSpPr>
        <p:spPr bwMode="auto">
          <a:xfrm>
            <a:off x="5661025" y="3738563"/>
            <a:ext cx="1588" cy="136683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grpSp>
        <p:nvGrpSpPr>
          <p:cNvPr id="6" name="Group 57"/>
          <p:cNvGrpSpPr>
            <a:grpSpLocks/>
          </p:cNvGrpSpPr>
          <p:nvPr/>
        </p:nvGrpSpPr>
        <p:grpSpPr bwMode="auto">
          <a:xfrm>
            <a:off x="2832100" y="5168900"/>
            <a:ext cx="1447800" cy="457200"/>
            <a:chOff x="1784" y="3256"/>
            <a:chExt cx="912" cy="288"/>
          </a:xfrm>
          <a:effectLst/>
        </p:grpSpPr>
        <p:sp>
          <p:nvSpPr>
            <p:cNvPr id="46" name="AutoShape 11"/>
            <p:cNvSpPr>
              <a:spLocks noChangeArrowheads="1"/>
            </p:cNvSpPr>
            <p:nvPr/>
          </p:nvSpPr>
          <p:spPr bwMode="auto">
            <a:xfrm>
              <a:off x="1784" y="3256"/>
              <a:ext cx="912"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47" name="Rectangle 35"/>
            <p:cNvSpPr>
              <a:spLocks noChangeArrowheads="1"/>
            </p:cNvSpPr>
            <p:nvPr/>
          </p:nvSpPr>
          <p:spPr bwMode="auto">
            <a:xfrm>
              <a:off x="1983" y="3308"/>
              <a:ext cx="534" cy="179"/>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Retailer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grpSp>
        <p:nvGrpSpPr>
          <p:cNvPr id="7" name="Group 56"/>
          <p:cNvGrpSpPr>
            <a:grpSpLocks/>
          </p:cNvGrpSpPr>
          <p:nvPr/>
        </p:nvGrpSpPr>
        <p:grpSpPr bwMode="auto">
          <a:xfrm>
            <a:off x="4940300" y="5168900"/>
            <a:ext cx="1447800" cy="457200"/>
            <a:chOff x="3112" y="3256"/>
            <a:chExt cx="912" cy="288"/>
          </a:xfrm>
          <a:effectLst/>
        </p:grpSpPr>
        <p:sp>
          <p:nvSpPr>
            <p:cNvPr id="49" name="AutoShape 10"/>
            <p:cNvSpPr>
              <a:spLocks noChangeArrowheads="1"/>
            </p:cNvSpPr>
            <p:nvPr/>
          </p:nvSpPr>
          <p:spPr bwMode="auto">
            <a:xfrm>
              <a:off x="3112" y="3256"/>
              <a:ext cx="912"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50" name="Rectangle 34"/>
            <p:cNvSpPr>
              <a:spLocks noChangeArrowheads="1"/>
            </p:cNvSpPr>
            <p:nvPr/>
          </p:nvSpPr>
          <p:spPr bwMode="auto">
            <a:xfrm>
              <a:off x="3297" y="3308"/>
              <a:ext cx="534" cy="179"/>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Retailer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sp>
        <p:nvSpPr>
          <p:cNvPr id="24596" name="Line 3"/>
          <p:cNvSpPr>
            <a:spLocks noChangeShapeType="1"/>
          </p:cNvSpPr>
          <p:nvPr/>
        </p:nvSpPr>
        <p:spPr bwMode="auto">
          <a:xfrm>
            <a:off x="7696200" y="3733800"/>
            <a:ext cx="1588" cy="4175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97" name="Line 4"/>
          <p:cNvSpPr>
            <a:spLocks noChangeShapeType="1"/>
          </p:cNvSpPr>
          <p:nvPr/>
        </p:nvSpPr>
        <p:spPr bwMode="auto">
          <a:xfrm>
            <a:off x="7696200" y="4648200"/>
            <a:ext cx="1588"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98" name="Line 5"/>
          <p:cNvSpPr>
            <a:spLocks noChangeShapeType="1"/>
          </p:cNvSpPr>
          <p:nvPr/>
        </p:nvSpPr>
        <p:spPr bwMode="auto">
          <a:xfrm>
            <a:off x="7696200" y="5638800"/>
            <a:ext cx="1588"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24599" name="AutoShape 7"/>
          <p:cNvSpPr>
            <a:spLocks noChangeArrowheads="1"/>
          </p:cNvSpPr>
          <p:nvPr/>
        </p:nvSpPr>
        <p:spPr bwMode="auto">
          <a:xfrm>
            <a:off x="6959600" y="3276600"/>
            <a:ext cx="1447800" cy="457200"/>
          </a:xfrm>
          <a:prstGeom prst="roundRect">
            <a:avLst>
              <a:gd name="adj" fmla="val 50000"/>
            </a:avLst>
          </a:prstGeom>
          <a:ln/>
          <a:ex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solidFill>
                <a:schemeClr val="tx1"/>
              </a:solidFill>
              <a:latin typeface="Arial" pitchFamily="34" charset="0"/>
              <a:cs typeface="Arial" pitchFamily="34" charset="0"/>
            </a:endParaRPr>
          </a:p>
        </p:txBody>
      </p:sp>
      <p:sp>
        <p:nvSpPr>
          <p:cNvPr id="55" name="Rectangle 29"/>
          <p:cNvSpPr>
            <a:spLocks noChangeArrowheads="1"/>
          </p:cNvSpPr>
          <p:nvPr/>
        </p:nvSpPr>
        <p:spPr bwMode="auto">
          <a:xfrm>
            <a:off x="7104063" y="3373438"/>
            <a:ext cx="1219200" cy="274637"/>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Wholesaler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nvGrpSpPr>
          <p:cNvPr id="8" name="Group 54"/>
          <p:cNvGrpSpPr>
            <a:grpSpLocks/>
          </p:cNvGrpSpPr>
          <p:nvPr/>
        </p:nvGrpSpPr>
        <p:grpSpPr bwMode="auto">
          <a:xfrm>
            <a:off x="6959600" y="4191000"/>
            <a:ext cx="1447800" cy="457200"/>
            <a:chOff x="4384" y="2640"/>
            <a:chExt cx="912" cy="288"/>
          </a:xfrm>
          <a:effectLst/>
        </p:grpSpPr>
        <p:sp>
          <p:nvSpPr>
            <p:cNvPr id="57" name="AutoShape 8"/>
            <p:cNvSpPr>
              <a:spLocks noChangeArrowheads="1"/>
            </p:cNvSpPr>
            <p:nvPr/>
          </p:nvSpPr>
          <p:spPr bwMode="auto">
            <a:xfrm>
              <a:off x="4384" y="2640"/>
              <a:ext cx="912" cy="288"/>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58" name="Rectangle 30"/>
            <p:cNvSpPr>
              <a:spLocks noChangeArrowheads="1"/>
            </p:cNvSpPr>
            <p:nvPr/>
          </p:nvSpPr>
          <p:spPr bwMode="auto">
            <a:xfrm>
              <a:off x="4475" y="2715"/>
              <a:ext cx="768" cy="173"/>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Wholesaler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grpSp>
        <p:nvGrpSpPr>
          <p:cNvPr id="9" name="Group 58"/>
          <p:cNvGrpSpPr>
            <a:grpSpLocks/>
          </p:cNvGrpSpPr>
          <p:nvPr/>
        </p:nvGrpSpPr>
        <p:grpSpPr bwMode="auto">
          <a:xfrm>
            <a:off x="6959600" y="5168900"/>
            <a:ext cx="1447800" cy="457200"/>
            <a:chOff x="4384" y="3256"/>
            <a:chExt cx="912" cy="288"/>
          </a:xfrm>
          <a:effectLst/>
        </p:grpSpPr>
        <p:sp>
          <p:nvSpPr>
            <p:cNvPr id="60" name="AutoShape 9"/>
            <p:cNvSpPr>
              <a:spLocks noChangeArrowheads="1"/>
            </p:cNvSpPr>
            <p:nvPr/>
          </p:nvSpPr>
          <p:spPr bwMode="auto">
            <a:xfrm>
              <a:off x="4384" y="3256"/>
              <a:ext cx="912"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61" name="Rectangle 31"/>
            <p:cNvSpPr>
              <a:spLocks noChangeArrowheads="1"/>
            </p:cNvSpPr>
            <p:nvPr/>
          </p:nvSpPr>
          <p:spPr bwMode="auto">
            <a:xfrm>
              <a:off x="4585" y="3308"/>
              <a:ext cx="534" cy="179"/>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defRPr/>
              </a:pPr>
              <a:r>
                <a:rPr lang="en-US" sz="1800" b="1" dirty="0">
                  <a:solidFill>
                    <a:schemeClr val="tx1"/>
                  </a:solidFill>
                  <a:latin typeface="Arial" pitchFamily="34" charset="0"/>
                  <a:cs typeface="Arial" pitchFamily="34" charset="0"/>
                </a:rPr>
                <a:t>Retailer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grpSp>
        <p:nvGrpSpPr>
          <p:cNvPr id="10" name="Group 46"/>
          <p:cNvGrpSpPr>
            <a:grpSpLocks/>
          </p:cNvGrpSpPr>
          <p:nvPr/>
        </p:nvGrpSpPr>
        <p:grpSpPr bwMode="auto">
          <a:xfrm>
            <a:off x="850900" y="6134100"/>
            <a:ext cx="7467600" cy="457200"/>
            <a:chOff x="536" y="3864"/>
            <a:chExt cx="4704" cy="288"/>
          </a:xfrm>
          <a:effectLst/>
        </p:grpSpPr>
        <p:sp>
          <p:nvSpPr>
            <p:cNvPr id="63" name="AutoShape 6"/>
            <p:cNvSpPr>
              <a:spLocks noChangeArrowheads="1"/>
            </p:cNvSpPr>
            <p:nvPr/>
          </p:nvSpPr>
          <p:spPr bwMode="auto">
            <a:xfrm>
              <a:off x="536" y="3864"/>
              <a:ext cx="4704"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dirty="0">
                <a:solidFill>
                  <a:schemeClr val="tx1"/>
                </a:solidFill>
                <a:latin typeface="Arial" pitchFamily="34" charset="0"/>
                <a:cs typeface="Arial" pitchFamily="34" charset="0"/>
              </a:endParaRPr>
            </a:p>
          </p:txBody>
        </p:sp>
        <p:sp>
          <p:nvSpPr>
            <p:cNvPr id="64" name="Rectangle 32"/>
            <p:cNvSpPr>
              <a:spLocks noChangeArrowheads="1"/>
            </p:cNvSpPr>
            <p:nvPr/>
          </p:nvSpPr>
          <p:spPr bwMode="auto">
            <a:xfrm>
              <a:off x="2507" y="3915"/>
              <a:ext cx="800" cy="194"/>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defRPr/>
              </a:pPr>
              <a:r>
                <a:rPr lang="en-US" sz="2000" b="1" dirty="0">
                  <a:solidFill>
                    <a:schemeClr val="tx1"/>
                  </a:solidFill>
                  <a:latin typeface="Arial" pitchFamily="34" charset="0"/>
                  <a:cs typeface="Arial" pitchFamily="34" charset="0"/>
                </a:rPr>
                <a:t>Consumer</a:t>
              </a:r>
              <a:endParaRPr lang="en-US" sz="2000" b="1" dirty="0">
                <a:solidFill>
                  <a:schemeClr val="tx1"/>
                </a:solidFill>
                <a:effectLst>
                  <a:outerShdw blurRad="38100" dist="38100" dir="2700000" algn="tl">
                    <a:srgbClr val="C0C0C0"/>
                  </a:outerShdw>
                </a:effectLst>
                <a:latin typeface="Arial" pitchFamily="34" charset="0"/>
                <a:cs typeface="Arial" pitchFamily="34" charset="0"/>
              </a:endParaRPr>
            </a:p>
          </p:txBody>
        </p:sp>
      </p:grpSp>
      <p:sp>
        <p:nvSpPr>
          <p:cNvPr id="48" name="Slide Number Placeholder 22"/>
          <p:cNvSpPr txBox="1">
            <a:spLocks/>
          </p:cNvSpPr>
          <p:nvPr/>
        </p:nvSpPr>
        <p:spPr>
          <a:xfrm>
            <a:off x="53180" y="47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2-</a:t>
            </a:r>
            <a:fld id="{95A93DFA-160E-468B-8067-BDB21CB2F241}" type="slidenum">
              <a:rPr lang="en-US" smtClean="0"/>
              <a:pPr>
                <a:defRPr/>
              </a:pPr>
              <a:t>9</a:t>
            </a:fld>
            <a:endParaRPr lang="en-US" dirty="0"/>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4274</TotalTime>
  <Words>3992</Words>
  <Application>Microsoft Office PowerPoint</Application>
  <PresentationFormat>On-screen Show (4:3)</PresentationFormat>
  <Paragraphs>480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Verve</vt:lpstr>
      <vt:lpstr>Chapter 2 </vt:lpstr>
      <vt:lpstr>At the end of this presentation, you should be able to:</vt:lpstr>
      <vt:lpstr>You should now be able to:</vt:lpstr>
      <vt:lpstr>The Management Job in Marketing (Exhibit 2-1)</vt:lpstr>
      <vt:lpstr>What is a Marketing Strategy? (Exhibit 2-2)</vt:lpstr>
      <vt:lpstr>Selecting a Marketing-Oriented Strategy Is Target Marketing (Exhibit 2-3)</vt:lpstr>
      <vt:lpstr>Developing Marketing Mixes for Target Markets (Exhibit 2-4)</vt:lpstr>
      <vt:lpstr>The Product Element of the Marketing Mix </vt:lpstr>
      <vt:lpstr>The Place Element of the Marketing Mix (Exhibit 2-6)</vt:lpstr>
      <vt:lpstr>The Promotion Element of the Marketing Mix</vt:lpstr>
      <vt:lpstr>The Price Element of the Marketing Mix</vt:lpstr>
      <vt:lpstr>All Four Ps Contribute to the Whole</vt:lpstr>
      <vt:lpstr>Elements of a Firm’s Marketing Program (Figure 2-8)</vt:lpstr>
      <vt:lpstr>Customer Lifetime Value</vt:lpstr>
      <vt:lpstr>Customer Equity</vt:lpstr>
      <vt:lpstr>Marketing Strategy Planning Process Highlights Opportunities  (Exhibit 2-9)</vt:lpstr>
      <vt:lpstr>Interactive Exercise: Marketing Strategy</vt:lpstr>
      <vt:lpstr>International Opportunities Should Be Considered</vt:lpstr>
      <vt:lpstr>Key Terms</vt:lpstr>
      <vt:lpstr>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James Reardon</cp:lastModifiedBy>
  <cp:revision>1085</cp:revision>
  <dcterms:created xsi:type="dcterms:W3CDTF">2010-05-28T04:39:50Z</dcterms:created>
  <dcterms:modified xsi:type="dcterms:W3CDTF">2016-04-11T07:03:09Z</dcterms:modified>
</cp:coreProperties>
</file>