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19" r:id="rId1"/>
  </p:sldMasterIdLst>
  <p:notesMasterIdLst>
    <p:notesMasterId r:id="rId24"/>
  </p:notesMasterIdLst>
  <p:handoutMasterIdLst>
    <p:handoutMasterId r:id="rId25"/>
  </p:handoutMasterIdLst>
  <p:sldIdLst>
    <p:sldId id="328" r:id="rId2"/>
    <p:sldId id="330" r:id="rId3"/>
    <p:sldId id="331" r:id="rId4"/>
    <p:sldId id="332" r:id="rId5"/>
    <p:sldId id="333" r:id="rId6"/>
    <p:sldId id="334" r:id="rId7"/>
    <p:sldId id="335" r:id="rId8"/>
    <p:sldId id="371" r:id="rId9"/>
    <p:sldId id="372" r:id="rId10"/>
    <p:sldId id="373" r:id="rId11"/>
    <p:sldId id="339" r:id="rId12"/>
    <p:sldId id="341" r:id="rId13"/>
    <p:sldId id="342" r:id="rId14"/>
    <p:sldId id="344" r:id="rId15"/>
    <p:sldId id="345" r:id="rId16"/>
    <p:sldId id="346" r:id="rId17"/>
    <p:sldId id="356" r:id="rId18"/>
    <p:sldId id="358" r:id="rId19"/>
    <p:sldId id="359" r:id="rId20"/>
    <p:sldId id="363" r:id="rId21"/>
    <p:sldId id="367" r:id="rId22"/>
    <p:sldId id="368" r:id="rId23"/>
  </p:sldIdLst>
  <p:sldSz cx="9144000" cy="6858000" type="screen4x3"/>
  <p:notesSz cx="6858000" cy="9144000"/>
  <p:defaultTextStyle>
    <a:defPPr>
      <a:defRPr lang="en-US"/>
    </a:defPPr>
    <a:lvl1pPr algn="ctr" rtl="0" fontAlgn="base">
      <a:spcBef>
        <a:spcPct val="0"/>
      </a:spcBef>
      <a:spcAft>
        <a:spcPct val="0"/>
      </a:spcAft>
      <a:defRPr sz="3600" kern="1200">
        <a:solidFill>
          <a:schemeClr val="tx1"/>
        </a:solidFill>
        <a:latin typeface="Arial" pitchFamily="34" charset="0"/>
        <a:ea typeface="+mn-ea"/>
        <a:cs typeface="Arial" pitchFamily="34" charset="0"/>
      </a:defRPr>
    </a:lvl1pPr>
    <a:lvl2pPr marL="457200" algn="ctr" rtl="0" fontAlgn="base">
      <a:spcBef>
        <a:spcPct val="0"/>
      </a:spcBef>
      <a:spcAft>
        <a:spcPct val="0"/>
      </a:spcAft>
      <a:defRPr sz="3600" kern="1200">
        <a:solidFill>
          <a:schemeClr val="tx1"/>
        </a:solidFill>
        <a:latin typeface="Arial" pitchFamily="34" charset="0"/>
        <a:ea typeface="+mn-ea"/>
        <a:cs typeface="Arial" pitchFamily="34" charset="0"/>
      </a:defRPr>
    </a:lvl2pPr>
    <a:lvl3pPr marL="914400" algn="ctr" rtl="0" fontAlgn="base">
      <a:spcBef>
        <a:spcPct val="0"/>
      </a:spcBef>
      <a:spcAft>
        <a:spcPct val="0"/>
      </a:spcAft>
      <a:defRPr sz="3600" kern="1200">
        <a:solidFill>
          <a:schemeClr val="tx1"/>
        </a:solidFill>
        <a:latin typeface="Arial" pitchFamily="34" charset="0"/>
        <a:ea typeface="+mn-ea"/>
        <a:cs typeface="Arial" pitchFamily="34" charset="0"/>
      </a:defRPr>
    </a:lvl3pPr>
    <a:lvl4pPr marL="1371600" algn="ctr" rtl="0" fontAlgn="base">
      <a:spcBef>
        <a:spcPct val="0"/>
      </a:spcBef>
      <a:spcAft>
        <a:spcPct val="0"/>
      </a:spcAft>
      <a:defRPr sz="3600" kern="1200">
        <a:solidFill>
          <a:schemeClr val="tx1"/>
        </a:solidFill>
        <a:latin typeface="Arial" pitchFamily="34" charset="0"/>
        <a:ea typeface="+mn-ea"/>
        <a:cs typeface="Arial" pitchFamily="34" charset="0"/>
      </a:defRPr>
    </a:lvl4pPr>
    <a:lvl5pPr marL="1828800" algn="ctr" rtl="0" fontAlgn="base">
      <a:spcBef>
        <a:spcPct val="0"/>
      </a:spcBef>
      <a:spcAft>
        <a:spcPct val="0"/>
      </a:spcAft>
      <a:defRPr sz="3600" kern="1200">
        <a:solidFill>
          <a:schemeClr val="tx1"/>
        </a:solidFill>
        <a:latin typeface="Arial" pitchFamily="34" charset="0"/>
        <a:ea typeface="+mn-ea"/>
        <a:cs typeface="Arial" pitchFamily="34" charset="0"/>
      </a:defRPr>
    </a:lvl5pPr>
    <a:lvl6pPr marL="2286000" algn="l" defTabSz="914400" rtl="0" eaLnBrk="1" latinLnBrk="0" hangingPunct="1">
      <a:defRPr sz="3600" kern="1200">
        <a:solidFill>
          <a:schemeClr val="tx1"/>
        </a:solidFill>
        <a:latin typeface="Arial" pitchFamily="34" charset="0"/>
        <a:ea typeface="+mn-ea"/>
        <a:cs typeface="Arial" pitchFamily="34" charset="0"/>
      </a:defRPr>
    </a:lvl6pPr>
    <a:lvl7pPr marL="2743200" algn="l" defTabSz="914400" rtl="0" eaLnBrk="1" latinLnBrk="0" hangingPunct="1">
      <a:defRPr sz="3600" kern="1200">
        <a:solidFill>
          <a:schemeClr val="tx1"/>
        </a:solidFill>
        <a:latin typeface="Arial" pitchFamily="34" charset="0"/>
        <a:ea typeface="+mn-ea"/>
        <a:cs typeface="Arial" pitchFamily="34" charset="0"/>
      </a:defRPr>
    </a:lvl7pPr>
    <a:lvl8pPr marL="3200400" algn="l" defTabSz="914400" rtl="0" eaLnBrk="1" latinLnBrk="0" hangingPunct="1">
      <a:defRPr sz="3600" kern="1200">
        <a:solidFill>
          <a:schemeClr val="tx1"/>
        </a:solidFill>
        <a:latin typeface="Arial" pitchFamily="34" charset="0"/>
        <a:ea typeface="+mn-ea"/>
        <a:cs typeface="Arial" pitchFamily="34" charset="0"/>
      </a:defRPr>
    </a:lvl8pPr>
    <a:lvl9pPr marL="3657600" algn="l" defTabSz="914400" rtl="0" eaLnBrk="1" latinLnBrk="0" hangingPunct="1">
      <a:defRPr sz="36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DE"/>
    <a:srgbClr val="1D9EFF"/>
    <a:srgbClr val="69BFFF"/>
    <a:srgbClr val="93D1FF"/>
    <a:srgbClr val="B9E1FF"/>
    <a:srgbClr val="3BABFF"/>
    <a:srgbClr val="97D2FF"/>
    <a:srgbClr val="6DC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autoAdjust="0"/>
    <p:restoredTop sz="82759" autoAdjust="0"/>
  </p:normalViewPr>
  <p:slideViewPr>
    <p:cSldViewPr>
      <p:cViewPr>
        <p:scale>
          <a:sx n="50" d="100"/>
          <a:sy n="50" d="100"/>
        </p:scale>
        <p:origin x="-1234"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253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2D27688C-32B8-47EB-9A33-7D682C6BD448}" type="datetimeFigureOut">
              <a:rPr lang="en-US"/>
              <a:pPr>
                <a:defRPr/>
              </a:pPr>
              <a:t>4/11/2016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DC907EB6-9283-45E0-B17B-AC1012907A7F}" type="slidenum">
              <a:rPr lang="en-US"/>
              <a:pPr>
                <a:defRPr/>
              </a:pPr>
              <a:t>‹#›</a:t>
            </a:fld>
            <a:endParaRPr lang="en-US"/>
          </a:p>
        </p:txBody>
      </p:sp>
    </p:spTree>
    <p:extLst>
      <p:ext uri="{BB962C8B-B14F-4D97-AF65-F5344CB8AC3E}">
        <p14:creationId xmlns:p14="http://schemas.microsoft.com/office/powerpoint/2010/main" val="3568133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9318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838200" y="685800"/>
            <a:ext cx="2514600" cy="1905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5"/>
          <p:cNvSpPr>
            <a:spLocks noGrp="1" noChangeArrowheads="1"/>
          </p:cNvSpPr>
          <p:nvPr>
            <p:ph type="body" sz="quarter" idx="3"/>
          </p:nvPr>
        </p:nvSpPr>
        <p:spPr bwMode="auto">
          <a:xfrm>
            <a:off x="192088" y="3127375"/>
            <a:ext cx="6510337" cy="5659438"/>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93191" name="Rectangle 7"/>
          <p:cNvSpPr>
            <a:spLocks noGrp="1" noChangeArrowheads="1"/>
          </p:cNvSpPr>
          <p:nvPr>
            <p:ph type="sldNum" sz="quarter" idx="5"/>
          </p:nvPr>
        </p:nvSpPr>
        <p:spPr bwMode="auto">
          <a:xfrm>
            <a:off x="6324600" y="8685213"/>
            <a:ext cx="531813"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0A779CC9-9C95-4B00-AE41-F678D4CE0F30}" type="slidenum">
              <a:rPr lang="en-US"/>
              <a:pPr>
                <a:defRPr/>
              </a:pPr>
              <a:t>‹#›</a:t>
            </a:fld>
            <a:endParaRPr lang="en-US" dirty="0"/>
          </a:p>
        </p:txBody>
      </p:sp>
      <p:sp>
        <p:nvSpPr>
          <p:cNvPr id="45063" name="Rectangle 7"/>
          <p:cNvSpPr txBox="1">
            <a:spLocks noGrp="1" noChangeArrowheads="1"/>
          </p:cNvSpPr>
          <p:nvPr/>
        </p:nvSpPr>
        <p:spPr bwMode="auto">
          <a:xfrm>
            <a:off x="1544638" y="8588375"/>
            <a:ext cx="42259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nchor="b"/>
          <a:lstStyle>
            <a:lvl1pPr defTabSz="966788" eaLnBrk="0" hangingPunct="0">
              <a:defRPr sz="3600">
                <a:solidFill>
                  <a:schemeClr val="tx1"/>
                </a:solidFill>
                <a:latin typeface="Arial" charset="0"/>
                <a:cs typeface="Arial" charset="0"/>
              </a:defRPr>
            </a:lvl1pPr>
            <a:lvl2pPr marL="742950" indent="-285750" defTabSz="966788" eaLnBrk="0" hangingPunct="0">
              <a:defRPr sz="3600">
                <a:solidFill>
                  <a:schemeClr val="tx1"/>
                </a:solidFill>
                <a:latin typeface="Arial" charset="0"/>
                <a:cs typeface="Arial" charset="0"/>
              </a:defRPr>
            </a:lvl2pPr>
            <a:lvl3pPr marL="1143000" indent="-228600" defTabSz="966788" eaLnBrk="0" hangingPunct="0">
              <a:defRPr sz="3600">
                <a:solidFill>
                  <a:schemeClr val="tx1"/>
                </a:solidFill>
                <a:latin typeface="Arial" charset="0"/>
                <a:cs typeface="Arial" charset="0"/>
              </a:defRPr>
            </a:lvl3pPr>
            <a:lvl4pPr marL="1600200" indent="-228600" defTabSz="966788" eaLnBrk="0" hangingPunct="0">
              <a:defRPr sz="3600">
                <a:solidFill>
                  <a:schemeClr val="tx1"/>
                </a:solidFill>
                <a:latin typeface="Arial" charset="0"/>
                <a:cs typeface="Arial" charset="0"/>
              </a:defRPr>
            </a:lvl4pPr>
            <a:lvl5pPr marL="2057400" indent="-228600" defTabSz="966788" eaLnBrk="0" hangingPunct="0">
              <a:defRPr sz="3600">
                <a:solidFill>
                  <a:schemeClr val="tx1"/>
                </a:solidFill>
                <a:latin typeface="Arial" charset="0"/>
                <a:cs typeface="Arial" charset="0"/>
              </a:defRPr>
            </a:lvl5pPr>
            <a:lvl6pPr marL="2514600" indent="-228600" algn="ctr" defTabSz="966788" eaLnBrk="0" fontAlgn="base" hangingPunct="0">
              <a:spcBef>
                <a:spcPct val="0"/>
              </a:spcBef>
              <a:spcAft>
                <a:spcPct val="0"/>
              </a:spcAft>
              <a:defRPr sz="3600">
                <a:solidFill>
                  <a:schemeClr val="tx1"/>
                </a:solidFill>
                <a:latin typeface="Arial" charset="0"/>
                <a:cs typeface="Arial" charset="0"/>
              </a:defRPr>
            </a:lvl6pPr>
            <a:lvl7pPr marL="2971800" indent="-228600" algn="ctr" defTabSz="966788" eaLnBrk="0" fontAlgn="base" hangingPunct="0">
              <a:spcBef>
                <a:spcPct val="0"/>
              </a:spcBef>
              <a:spcAft>
                <a:spcPct val="0"/>
              </a:spcAft>
              <a:defRPr sz="3600">
                <a:solidFill>
                  <a:schemeClr val="tx1"/>
                </a:solidFill>
                <a:latin typeface="Arial" charset="0"/>
                <a:cs typeface="Arial" charset="0"/>
              </a:defRPr>
            </a:lvl7pPr>
            <a:lvl8pPr marL="3429000" indent="-228600" algn="ctr" defTabSz="966788" eaLnBrk="0" fontAlgn="base" hangingPunct="0">
              <a:spcBef>
                <a:spcPct val="0"/>
              </a:spcBef>
              <a:spcAft>
                <a:spcPct val="0"/>
              </a:spcAft>
              <a:defRPr sz="3600">
                <a:solidFill>
                  <a:schemeClr val="tx1"/>
                </a:solidFill>
                <a:latin typeface="Arial" charset="0"/>
                <a:cs typeface="Arial" charset="0"/>
              </a:defRPr>
            </a:lvl8pPr>
            <a:lvl9pPr marL="3886200" indent="-228600" algn="ctr" defTabSz="966788" eaLnBrk="0" fontAlgn="base" hangingPunct="0">
              <a:spcBef>
                <a:spcPct val="0"/>
              </a:spcBef>
              <a:spcAft>
                <a:spcPct val="0"/>
              </a:spcAft>
              <a:defRPr sz="3600">
                <a:solidFill>
                  <a:schemeClr val="tx1"/>
                </a:solidFill>
                <a:latin typeface="Arial" charset="0"/>
                <a:cs typeface="Arial" charset="0"/>
              </a:defRPr>
            </a:lvl9pPr>
          </a:lstStyle>
          <a:p>
            <a:pPr eaLnBrk="1" hangingPunct="1">
              <a:defRPr/>
            </a:pPr>
            <a:r>
              <a:rPr lang="en-US" sz="900" i="1" dirty="0" smtClean="0"/>
              <a:t>Multimedia Lecture Support Package to Accompany Basic Marketing </a:t>
            </a:r>
          </a:p>
          <a:p>
            <a:pPr eaLnBrk="1" hangingPunct="1">
              <a:defRPr/>
            </a:pPr>
            <a:r>
              <a:rPr lang="en-US" sz="900" i="1" dirty="0" smtClean="0"/>
              <a:t>Lecture Script 10-</a:t>
            </a:r>
            <a:fld id="{A4A6524A-A8E7-4EF3-A5B2-F34353497925}" type="slidenum">
              <a:rPr lang="en-US" sz="900" i="1" smtClean="0"/>
              <a:pPr eaLnBrk="1" hangingPunct="1">
                <a:defRPr/>
              </a:pPr>
              <a:t>‹#›</a:t>
            </a:fld>
            <a:endParaRPr lang="en-US" sz="900" i="1" dirty="0" smtClean="0"/>
          </a:p>
        </p:txBody>
      </p:sp>
    </p:spTree>
    <p:extLst>
      <p:ext uri="{BB962C8B-B14F-4D97-AF65-F5344CB8AC3E}">
        <p14:creationId xmlns:p14="http://schemas.microsoft.com/office/powerpoint/2010/main" val="6626155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1B09247F-40FC-4B82-AEBD-98865EE4F8BF}" type="slidenum">
              <a:rPr lang="en-US" sz="1200" smtClean="0">
                <a:solidFill>
                  <a:srgbClr val="000000"/>
                </a:solidFill>
              </a:rPr>
              <a:pPr eaLnBrk="1" hangingPunct="1"/>
              <a:t>1</a:t>
            </a:fld>
            <a:endParaRPr lang="en-US" sz="1200" dirty="0" smtClean="0">
              <a:solidFill>
                <a:srgbClr val="000000"/>
              </a:solidFill>
            </a:endParaRPr>
          </a:p>
        </p:txBody>
      </p:sp>
      <p:sp>
        <p:nvSpPr>
          <p:cNvPr id="46083" name="Rectangle 2"/>
          <p:cNvSpPr>
            <a:spLocks noGrp="1" noRot="1" noChangeAspect="1" noChangeArrowheads="1" noTextEdit="1"/>
          </p:cNvSpPr>
          <p:nvPr>
            <p:ph type="sldImg"/>
          </p:nvPr>
        </p:nvSpPr>
        <p:spPr>
          <a:xfrm>
            <a:off x="444500" y="533400"/>
            <a:ext cx="3149600" cy="2362200"/>
          </a:xfrm>
          <a:ln/>
        </p:spPr>
      </p:sp>
      <p:sp>
        <p:nvSpPr>
          <p:cNvPr id="6" name="Text Box 5"/>
          <p:cNvSpPr txBox="1">
            <a:spLocks noChangeArrowheads="1"/>
          </p:cNvSpPr>
          <p:nvPr/>
        </p:nvSpPr>
        <p:spPr bwMode="auto">
          <a:xfrm>
            <a:off x="685800" y="7620000"/>
            <a:ext cx="5854700" cy="466725"/>
          </a:xfrm>
          <a:prstGeom prst="rect">
            <a:avLst/>
          </a:prstGeom>
          <a:noFill/>
          <a:ln>
            <a:noFill/>
          </a:ln>
          <a:extLst/>
        </p:spPr>
        <p:txBody>
          <a:bodyPr lIns="96790" tIns="48395" rIns="96790" bIns="48395">
            <a:spAutoFit/>
          </a:bodyPr>
          <a:lstStyle>
            <a:lvl1pPr algn="l" defTabSz="968375">
              <a:defRPr>
                <a:solidFill>
                  <a:schemeClr val="tx1"/>
                </a:solidFill>
                <a:latin typeface="Arial" charset="0"/>
                <a:cs typeface="Arial" charset="0"/>
              </a:defRPr>
            </a:lvl1pPr>
            <a:lvl2pPr marL="768350" indent="-293688" algn="l" defTabSz="968375">
              <a:defRPr>
                <a:solidFill>
                  <a:schemeClr val="tx1"/>
                </a:solidFill>
                <a:latin typeface="Arial" charset="0"/>
                <a:cs typeface="Arial" charset="0"/>
              </a:defRPr>
            </a:lvl2pPr>
            <a:lvl3pPr marL="1185863" indent="-239713" algn="l" defTabSz="968375">
              <a:defRPr>
                <a:solidFill>
                  <a:schemeClr val="tx1"/>
                </a:solidFill>
                <a:latin typeface="Arial" charset="0"/>
                <a:cs typeface="Arial" charset="0"/>
              </a:defRPr>
            </a:lvl3pPr>
            <a:lvl4pPr marL="1660525" indent="-238125" algn="l" defTabSz="968375">
              <a:defRPr>
                <a:solidFill>
                  <a:schemeClr val="tx1"/>
                </a:solidFill>
                <a:latin typeface="Arial" charset="0"/>
                <a:cs typeface="Arial" charset="0"/>
              </a:defRPr>
            </a:lvl4pPr>
            <a:lvl5pPr marL="2132013" indent="-234950" algn="l" defTabSz="968375">
              <a:defRPr>
                <a:solidFill>
                  <a:schemeClr val="tx1"/>
                </a:solidFill>
                <a:latin typeface="Arial" charset="0"/>
                <a:cs typeface="Arial" charset="0"/>
              </a:defRPr>
            </a:lvl5pPr>
            <a:lvl6pPr marL="2589213" indent="-234950" defTabSz="968375" fontAlgn="base">
              <a:spcBef>
                <a:spcPct val="0"/>
              </a:spcBef>
              <a:spcAft>
                <a:spcPct val="0"/>
              </a:spcAft>
              <a:defRPr>
                <a:solidFill>
                  <a:schemeClr val="tx1"/>
                </a:solidFill>
                <a:latin typeface="Arial" charset="0"/>
                <a:cs typeface="Arial" charset="0"/>
              </a:defRPr>
            </a:lvl6pPr>
            <a:lvl7pPr marL="3046413" indent="-234950" defTabSz="968375" fontAlgn="base">
              <a:spcBef>
                <a:spcPct val="0"/>
              </a:spcBef>
              <a:spcAft>
                <a:spcPct val="0"/>
              </a:spcAft>
              <a:defRPr>
                <a:solidFill>
                  <a:schemeClr val="tx1"/>
                </a:solidFill>
                <a:latin typeface="Arial" charset="0"/>
                <a:cs typeface="Arial" charset="0"/>
              </a:defRPr>
            </a:lvl7pPr>
            <a:lvl8pPr marL="3503613" indent="-234950" defTabSz="968375" fontAlgn="base">
              <a:spcBef>
                <a:spcPct val="0"/>
              </a:spcBef>
              <a:spcAft>
                <a:spcPct val="0"/>
              </a:spcAft>
              <a:defRPr>
                <a:solidFill>
                  <a:schemeClr val="tx1"/>
                </a:solidFill>
                <a:latin typeface="Arial" charset="0"/>
                <a:cs typeface="Arial" charset="0"/>
              </a:defRPr>
            </a:lvl8pPr>
            <a:lvl9pPr marL="3960813" indent="-234950" defTabSz="968375" fontAlgn="base">
              <a:spcBef>
                <a:spcPct val="0"/>
              </a:spcBef>
              <a:spcAft>
                <a:spcPct val="0"/>
              </a:spcAft>
              <a:defRPr>
                <a:solidFill>
                  <a:schemeClr val="tx1"/>
                </a:solidFill>
                <a:latin typeface="Arial" charset="0"/>
                <a:cs typeface="Arial" charset="0"/>
              </a:defRPr>
            </a:lvl9pPr>
          </a:lstStyle>
          <a:p>
            <a:pPr algn="ctr">
              <a:defRPr/>
            </a:pPr>
            <a:r>
              <a:rPr lang="en-US" sz="1200" dirty="0" smtClean="0">
                <a:latin typeface="Arial" pitchFamily="34" charset="0"/>
                <a:cs typeface="Arial" pitchFamily="34" charset="0"/>
              </a:rPr>
              <a:t>For use only with Perreault/Cannon/McCarthy or Perreault/McCarthy texts. </a:t>
            </a:r>
            <a:br>
              <a:rPr lang="en-US" sz="1200" dirty="0" smtClean="0">
                <a:latin typeface="Arial" pitchFamily="34" charset="0"/>
                <a:cs typeface="Arial" pitchFamily="34" charset="0"/>
              </a:rPr>
            </a:br>
            <a:r>
              <a:rPr lang="en-US" sz="1200" dirty="0" smtClean="0">
                <a:latin typeface="Arial" pitchFamily="34" charset="0"/>
                <a:cs typeface="Arial" pitchFamily="34" charset="0"/>
              </a:rPr>
              <a:t>© 2014 McGraw-Hill Companies, Inc. McGraw-Hill/Irwin</a:t>
            </a:r>
            <a:endParaRPr lang="en-US" sz="1200" dirty="0" smtClean="0">
              <a:effectLst>
                <a:outerShdw blurRad="38100" dist="38100" dir="2700000" algn="tl">
                  <a:srgbClr val="C0C0C0"/>
                </a:outerShdw>
              </a:effectLst>
              <a:latin typeface="Arial" pitchFamily="34" charset="0"/>
              <a:cs typeface="Arial" pitchFamily="34" charset="0"/>
            </a:endParaRPr>
          </a:p>
        </p:txBody>
      </p:sp>
      <p:sp>
        <p:nvSpPr>
          <p:cNvPr id="46085" name="Text Box 5"/>
          <p:cNvSpPr txBox="1">
            <a:spLocks noChangeArrowheads="1"/>
          </p:cNvSpPr>
          <p:nvPr/>
        </p:nvSpPr>
        <p:spPr bwMode="auto">
          <a:xfrm>
            <a:off x="1050925" y="3581400"/>
            <a:ext cx="51054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0" tIns="48395" rIns="96790" bIns="48395">
            <a:spAutoFit/>
          </a:bodyPr>
          <a:lstStyle>
            <a:lvl1pPr defTabSz="968375" eaLnBrk="0" hangingPunct="0">
              <a:defRPr sz="3600">
                <a:solidFill>
                  <a:schemeClr val="tx1"/>
                </a:solidFill>
                <a:latin typeface="Arial" pitchFamily="34" charset="0"/>
                <a:cs typeface="Arial" pitchFamily="34" charset="0"/>
              </a:defRPr>
            </a:lvl1pPr>
            <a:lvl2pPr marL="742950" indent="-285750" defTabSz="968375" eaLnBrk="0" hangingPunct="0">
              <a:defRPr sz="3600">
                <a:solidFill>
                  <a:schemeClr val="tx1"/>
                </a:solidFill>
                <a:latin typeface="Arial" pitchFamily="34" charset="0"/>
                <a:cs typeface="Arial" pitchFamily="34" charset="0"/>
              </a:defRPr>
            </a:lvl2pPr>
            <a:lvl3pPr marL="1143000" indent="-228600" defTabSz="968375" eaLnBrk="0" hangingPunct="0">
              <a:defRPr sz="3600">
                <a:solidFill>
                  <a:schemeClr val="tx1"/>
                </a:solidFill>
                <a:latin typeface="Arial" pitchFamily="34" charset="0"/>
                <a:cs typeface="Arial" pitchFamily="34" charset="0"/>
              </a:defRPr>
            </a:lvl3pPr>
            <a:lvl4pPr marL="1600200" indent="-228600" defTabSz="968375" eaLnBrk="0" hangingPunct="0">
              <a:defRPr sz="3600">
                <a:solidFill>
                  <a:schemeClr val="tx1"/>
                </a:solidFill>
                <a:latin typeface="Arial" pitchFamily="34" charset="0"/>
                <a:cs typeface="Arial" pitchFamily="34" charset="0"/>
              </a:defRPr>
            </a:lvl4pPr>
            <a:lvl5pPr marL="2057400" indent="-228600" defTabSz="968375" eaLnBrk="0" hangingPunct="0">
              <a:defRPr sz="3600">
                <a:solidFill>
                  <a:schemeClr val="tx1"/>
                </a:solidFill>
                <a:latin typeface="Arial" pitchFamily="34" charset="0"/>
                <a:cs typeface="Arial" pitchFamily="34" charset="0"/>
              </a:defRPr>
            </a:lvl5pPr>
            <a:lvl6pPr marL="2514600" indent="-228600" algn="ctr" defTabSz="968375"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8375"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8375"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8375"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sz="3200" b="1" dirty="0"/>
              <a:t>CHAPTER TEN</a:t>
            </a:r>
          </a:p>
          <a:p>
            <a:pPr eaLnBrk="1" hangingPunct="1"/>
            <a:endParaRPr lang="en-US" sz="2000" b="1" dirty="0"/>
          </a:p>
          <a:p>
            <a:pPr eaLnBrk="1" hangingPunct="1"/>
            <a:r>
              <a:rPr lang="en-US" sz="2000" b="1" dirty="0"/>
              <a:t>Lecture Notes for </a:t>
            </a:r>
          </a:p>
          <a:p>
            <a:pPr eaLnBrk="1" hangingPunct="1"/>
            <a:r>
              <a:rPr lang="en-US" sz="2000" b="1" i="1"/>
              <a:t>Basic Marketing </a:t>
            </a:r>
            <a:r>
              <a:rPr lang="en-US" sz="2000" b="1"/>
              <a:t>19e</a:t>
            </a:r>
            <a:endParaRPr lang="en-US" sz="2000"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BF8F8BDA-1485-4629-9D9F-DD3F46321686}" type="slidenum">
              <a:rPr lang="en-US" sz="1200" smtClean="0">
                <a:solidFill>
                  <a:srgbClr val="000000"/>
                </a:solidFill>
              </a:rPr>
              <a:pPr eaLnBrk="1" hangingPunct="1"/>
              <a:t>10</a:t>
            </a:fld>
            <a:endParaRPr lang="en-US" sz="1200" smtClean="0">
              <a:solidFill>
                <a:srgbClr val="000000"/>
              </a:solidFill>
            </a:endParaRPr>
          </a:p>
        </p:txBody>
      </p:sp>
      <p:sp>
        <p:nvSpPr>
          <p:cNvPr id="56323" name="Rectangle 2"/>
          <p:cNvSpPr>
            <a:spLocks noGrp="1" noRot="1" noChangeAspect="1" noChangeArrowheads="1" noTextEdit="1"/>
          </p:cNvSpPr>
          <p:nvPr>
            <p:ph type="sldImg"/>
          </p:nvPr>
        </p:nvSpPr>
        <p:spPr>
          <a:xfrm>
            <a:off x="522288" y="549275"/>
            <a:ext cx="3216275" cy="2413000"/>
          </a:xfrm>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000000"/>
                </a:solidFill>
              </a:rPr>
              <a:t>Summary Overview</a:t>
            </a:r>
          </a:p>
          <a:p>
            <a:r>
              <a:rPr lang="en-US" smtClean="0">
                <a:solidFill>
                  <a:srgbClr val="000000"/>
                </a:solidFill>
              </a:rPr>
              <a:t>The assortment and quantity of products consumers desire may be different than the assortment and quantity of products offered by producers. Considerable distances may separate producers and consumers. Customers may not be adequately informed about product choices. Channel specialists have evolved to deal with these market separations and discrepancies.</a:t>
            </a:r>
          </a:p>
          <a:p>
            <a:endParaRPr lang="en-US" smtClean="0">
              <a:solidFill>
                <a:srgbClr val="000000"/>
              </a:solidFill>
            </a:endParaRPr>
          </a:p>
          <a:p>
            <a:r>
              <a:rPr lang="en-US" b="1" smtClean="0">
                <a:solidFill>
                  <a:srgbClr val="000000"/>
                </a:solidFill>
              </a:rPr>
              <a:t>Key Issues</a:t>
            </a:r>
          </a:p>
          <a:p>
            <a:pPr>
              <a:buFontTx/>
              <a:buChar char="•"/>
            </a:pPr>
            <a:r>
              <a:rPr lang="en-US" b="1" u="sng" smtClean="0">
                <a:solidFill>
                  <a:srgbClr val="000000"/>
                </a:solidFill>
              </a:rPr>
              <a:t> Intermediaries may supply needed information</a:t>
            </a:r>
            <a:r>
              <a:rPr lang="en-US" b="1" smtClean="0">
                <a:solidFill>
                  <a:srgbClr val="000000"/>
                </a:solidFill>
              </a:rPr>
              <a:t> to consumers and bring buyers together with sellers. </a:t>
            </a:r>
          </a:p>
          <a:p>
            <a:pPr lvl="1">
              <a:buFontTx/>
              <a:buChar char="•"/>
            </a:pPr>
            <a:r>
              <a:rPr lang="en-US" smtClean="0">
                <a:solidFill>
                  <a:srgbClr val="000000"/>
                </a:solidFill>
              </a:rPr>
              <a:t> Intermediaries can take advantage of their understanding of customers to predict consumer needs and develop accurate demand forecasts. </a:t>
            </a:r>
          </a:p>
          <a:p>
            <a:pPr lvl="1">
              <a:buFontTx/>
              <a:buChar char="•"/>
            </a:pPr>
            <a:r>
              <a:rPr lang="en-US" smtClean="0">
                <a:solidFill>
                  <a:srgbClr val="000000"/>
                </a:solidFill>
              </a:rPr>
              <a:t> This information can reduce channel costs, smooth out production runs, and permit easier access to international markets.</a:t>
            </a:r>
          </a:p>
          <a:p>
            <a:pPr>
              <a:buFontTx/>
              <a:buChar char="•"/>
            </a:pPr>
            <a:r>
              <a:rPr lang="en-US" smtClean="0">
                <a:solidFill>
                  <a:srgbClr val="000000"/>
                </a:solidFill>
              </a:rPr>
              <a:t> </a:t>
            </a:r>
            <a:r>
              <a:rPr lang="en-US" b="1" smtClean="0">
                <a:solidFill>
                  <a:srgbClr val="000000"/>
                </a:solidFill>
              </a:rPr>
              <a:t>Intermediaries can help to rectify </a:t>
            </a:r>
            <a:r>
              <a:rPr lang="en-US" b="1" u="sng" smtClean="0">
                <a:solidFill>
                  <a:srgbClr val="000000"/>
                </a:solidFill>
              </a:rPr>
              <a:t>discrepancies of quantity and assortment</a:t>
            </a:r>
            <a:r>
              <a:rPr lang="en-US" b="1" smtClean="0">
                <a:solidFill>
                  <a:srgbClr val="000000"/>
                </a:solidFill>
              </a:rPr>
              <a:t>.  </a:t>
            </a:r>
          </a:p>
          <a:p>
            <a:pPr>
              <a:buFontTx/>
              <a:buChar char="•"/>
            </a:pPr>
            <a:r>
              <a:rPr lang="en-US" b="1" u="sng" smtClean="0">
                <a:solidFill>
                  <a:srgbClr val="000000"/>
                </a:solidFill>
              </a:rPr>
              <a:t> Discrepancy of quantity</a:t>
            </a:r>
            <a:r>
              <a:rPr lang="en-US" b="1" smtClean="0">
                <a:solidFill>
                  <a:srgbClr val="000000"/>
                </a:solidFill>
              </a:rPr>
              <a:t>: </a:t>
            </a:r>
            <a:r>
              <a:rPr lang="en-US" smtClean="0">
                <a:solidFill>
                  <a:srgbClr val="000000"/>
                </a:solidFill>
              </a:rPr>
              <a:t>the difference between the quantity of products it is economical for a producer to make and the quantity that consumers or users really want. </a:t>
            </a:r>
          </a:p>
          <a:p>
            <a:pPr>
              <a:buFontTx/>
              <a:buChar char="•"/>
            </a:pPr>
            <a:r>
              <a:rPr lang="en-US" smtClean="0">
                <a:solidFill>
                  <a:srgbClr val="000000"/>
                </a:solidFill>
              </a:rPr>
              <a:t> As shown in this ad, Tesco (a UK supermarket) utilizes Emerson to deliver “the freshest foods available” to its customers.  Emerson serves as an intermediary assisting Tesco with adjusting discrepancies of quantity and assortment.  </a:t>
            </a:r>
          </a:p>
          <a:p>
            <a:pPr>
              <a:buFontTx/>
              <a:buChar char="•"/>
            </a:pPr>
            <a:endParaRPr lang="en-US" smtClean="0">
              <a:solidFill>
                <a:srgbClr val="000000"/>
              </a:solidFill>
            </a:endParaRPr>
          </a:p>
          <a:p>
            <a:r>
              <a:rPr lang="en-US" b="1" i="1" smtClean="0">
                <a:solidFill>
                  <a:srgbClr val="000000"/>
                </a:solidFill>
              </a:rPr>
              <a:t>Discussion Question: Other than a grocery store, can you provide examples of other intermediaries that deal with discrepancy of quantity? How do they do it?</a:t>
            </a:r>
          </a:p>
          <a:p>
            <a:endParaRPr lang="en-US" smtClean="0"/>
          </a:p>
          <a:p>
            <a:endParaRPr lang="en-US" smtClean="0"/>
          </a:p>
        </p:txBody>
      </p:sp>
      <p:sp>
        <p:nvSpPr>
          <p:cNvPr id="56325" name="Text Box 4"/>
          <p:cNvSpPr txBox="1">
            <a:spLocks noChangeArrowheads="1"/>
          </p:cNvSpPr>
          <p:nvPr/>
        </p:nvSpPr>
        <p:spPr bwMode="auto">
          <a:xfrm>
            <a:off x="4191000" y="609600"/>
            <a:ext cx="2436813"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4" tIns="48391" rIns="96784" bIns="48391">
            <a:spAutoFit/>
          </a:bodyPr>
          <a:lstStyle>
            <a:lvl1pPr defTabSz="982663" eaLnBrk="0" hangingPunct="0">
              <a:defRPr sz="3600">
                <a:solidFill>
                  <a:schemeClr val="tx1"/>
                </a:solidFill>
                <a:latin typeface="Arial" pitchFamily="34" charset="0"/>
                <a:cs typeface="Arial" pitchFamily="34" charset="0"/>
              </a:defRPr>
            </a:lvl1pPr>
            <a:lvl2pPr marL="742950" indent="-285750" defTabSz="982663" eaLnBrk="0" hangingPunct="0">
              <a:defRPr sz="3600">
                <a:solidFill>
                  <a:schemeClr val="tx1"/>
                </a:solidFill>
                <a:latin typeface="Arial" pitchFamily="34" charset="0"/>
                <a:cs typeface="Arial" pitchFamily="34" charset="0"/>
              </a:defRPr>
            </a:lvl2pPr>
            <a:lvl3pPr marL="1143000" indent="-228600" defTabSz="982663" eaLnBrk="0" hangingPunct="0">
              <a:defRPr sz="3600">
                <a:solidFill>
                  <a:schemeClr val="tx1"/>
                </a:solidFill>
                <a:latin typeface="Arial" pitchFamily="34" charset="0"/>
                <a:cs typeface="Arial" pitchFamily="34" charset="0"/>
              </a:defRPr>
            </a:lvl3pPr>
            <a:lvl4pPr marL="1600200" indent="-228600" defTabSz="982663" eaLnBrk="0" hangingPunct="0">
              <a:defRPr sz="3600">
                <a:solidFill>
                  <a:schemeClr val="tx1"/>
                </a:solidFill>
                <a:latin typeface="Arial" pitchFamily="34" charset="0"/>
                <a:cs typeface="Arial" pitchFamily="34" charset="0"/>
              </a:defRPr>
            </a:lvl4pPr>
            <a:lvl5pPr marL="2057400" indent="-228600" defTabSz="982663" eaLnBrk="0" hangingPunct="0">
              <a:defRPr sz="3600">
                <a:solidFill>
                  <a:schemeClr val="tx1"/>
                </a:solidFill>
                <a:latin typeface="Arial" pitchFamily="34" charset="0"/>
                <a:cs typeface="Arial" pitchFamily="34" charset="0"/>
              </a:defRPr>
            </a:lvl5pPr>
            <a:lvl6pPr marL="25146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relates to material on pp. </a:t>
            </a:r>
            <a:r>
              <a:rPr lang="en-US" sz="1500" b="1" dirty="0" smtClean="0">
                <a:solidFill>
                  <a:srgbClr val="000000"/>
                </a:solidFill>
              </a:rPr>
              <a:t>260-261.</a:t>
            </a:r>
            <a:endParaRPr lang="en-US" sz="1500" b="1" dirty="0">
              <a:solidFill>
                <a:srgbClr val="000000"/>
              </a:solidFill>
            </a:endParaRPr>
          </a:p>
          <a:p>
            <a:pPr algn="l" eaLnBrk="1" hangingPunct="1">
              <a:spcBef>
                <a:spcPct val="50000"/>
              </a:spcBef>
            </a:pPr>
            <a:endParaRPr lang="en-US" sz="1500" b="1" dirty="0">
              <a:solidFill>
                <a:srgbClr val="000000"/>
              </a:solidFill>
            </a:endParaRP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ED01D690-5755-44DA-B5EC-780D646CAE1E}" type="slidenum">
              <a:rPr lang="en-US" sz="1200" smtClean="0">
                <a:solidFill>
                  <a:srgbClr val="000000"/>
                </a:solidFill>
              </a:rPr>
              <a:pPr eaLnBrk="1" hangingPunct="1"/>
              <a:t>11</a:t>
            </a:fld>
            <a:endParaRPr lang="en-US" sz="1200" dirty="0" smtClean="0">
              <a:solidFill>
                <a:srgbClr val="000000"/>
              </a:solidFill>
            </a:endParaRPr>
          </a:p>
        </p:txBody>
      </p:sp>
      <p:sp>
        <p:nvSpPr>
          <p:cNvPr id="57347" name="Rectangle 2"/>
          <p:cNvSpPr>
            <a:spLocks noGrp="1" noRot="1" noChangeAspect="1" noChangeArrowheads="1" noTextEdit="1"/>
          </p:cNvSpPr>
          <p:nvPr>
            <p:ph type="sldImg"/>
          </p:nvPr>
        </p:nvSpPr>
        <p:spPr>
          <a:xfrm>
            <a:off x="522288" y="549275"/>
            <a:ext cx="3216275" cy="2413000"/>
          </a:xfrm>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solidFill>
                  <a:srgbClr val="000000"/>
                </a:solidFill>
                <a:sym typeface="Wingdings" pitchFamily="2" charset="2"/>
              </a:rPr>
              <a:t>Summary Overview</a:t>
            </a:r>
          </a:p>
          <a:p>
            <a:r>
              <a:rPr lang="en-US" dirty="0" smtClean="0">
                <a:solidFill>
                  <a:srgbClr val="000000"/>
                </a:solidFill>
                <a:sym typeface="Wingdings" pitchFamily="2" charset="2"/>
              </a:rPr>
              <a:t>A discrepancy of assortment is the difference between the lines of products a producer typically makes and the assortments final consumers or users want. Like discrepancies of quantity, intermediaries are equipped to deal with discrepancies of assortment. </a:t>
            </a:r>
          </a:p>
          <a:p>
            <a:endParaRPr lang="en-US" dirty="0" smtClean="0">
              <a:solidFill>
                <a:srgbClr val="000000"/>
              </a:solidFill>
              <a:sym typeface="Wingdings" pitchFamily="2" charset="2"/>
            </a:endParaRPr>
          </a:p>
          <a:p>
            <a:r>
              <a:rPr lang="en-US" b="1" dirty="0" smtClean="0">
                <a:solidFill>
                  <a:srgbClr val="000000"/>
                </a:solidFill>
                <a:sym typeface="Wingdings" pitchFamily="2" charset="2"/>
              </a:rPr>
              <a:t>Key Issues</a:t>
            </a:r>
          </a:p>
          <a:p>
            <a:pPr>
              <a:buFontTx/>
              <a:buChar char="•"/>
            </a:pPr>
            <a:r>
              <a:rPr lang="en-US" baseline="0" dirty="0" smtClean="0">
                <a:solidFill>
                  <a:srgbClr val="000000"/>
                </a:solidFill>
              </a:rPr>
              <a:t> W</a:t>
            </a:r>
            <a:r>
              <a:rPr lang="en-US" dirty="0" smtClean="0">
                <a:solidFill>
                  <a:srgbClr val="000000"/>
                </a:solidFill>
              </a:rPr>
              <a:t>holesalers and retailers adjust this discrepancy by bringing assortments of different types to consumers. </a:t>
            </a:r>
          </a:p>
          <a:p>
            <a:pPr>
              <a:buFontTx/>
              <a:buChar char="•"/>
            </a:pPr>
            <a:r>
              <a:rPr lang="en-US" b="1" dirty="0" smtClean="0">
                <a:solidFill>
                  <a:srgbClr val="000000"/>
                </a:solidFill>
                <a:sym typeface="Wingdings" pitchFamily="2" charset="2"/>
              </a:rPr>
              <a:t> The need to resolve discrepancies of assortment can lead to a complex web of relationships involving many firms. </a:t>
            </a:r>
          </a:p>
          <a:p>
            <a:endParaRPr lang="en-US" b="1" dirty="0" smtClean="0">
              <a:solidFill>
                <a:srgbClr val="000000"/>
              </a:solidFill>
              <a:sym typeface="Wingdings" pitchFamily="2" charset="2"/>
            </a:endParaRPr>
          </a:p>
          <a:p>
            <a:r>
              <a:rPr lang="en-US" b="1" i="1" dirty="0" smtClean="0">
                <a:solidFill>
                  <a:srgbClr val="000000"/>
                </a:solidFill>
                <a:sym typeface="Wingdings" pitchFamily="2" charset="2"/>
              </a:rPr>
              <a:t>Discussion Question</a:t>
            </a:r>
            <a:r>
              <a:rPr lang="en-US" i="1" dirty="0" smtClean="0">
                <a:solidFill>
                  <a:srgbClr val="000000"/>
                </a:solidFill>
                <a:sym typeface="Wingdings" pitchFamily="2" charset="2"/>
              </a:rPr>
              <a:t>:</a:t>
            </a:r>
            <a:r>
              <a:rPr lang="en-US" b="1" i="1" dirty="0" smtClean="0">
                <a:solidFill>
                  <a:srgbClr val="000000"/>
                </a:solidFill>
                <a:sym typeface="Wingdings" pitchFamily="2" charset="2"/>
              </a:rPr>
              <a:t> Some retailers have broadened their assortments in recent years, while others have deepened their assortments. For example, Walgreen’s is more than just a drugstore in that it carries many lines of products. On the other hand, Circuit City has abandoned large home appliances, such as refrigerators and dishwashers, to concentrate on offering a deeper selection of electronics. How can you explain these different strategies in terms of discrepancies of assortment?</a:t>
            </a:r>
          </a:p>
        </p:txBody>
      </p:sp>
      <p:sp>
        <p:nvSpPr>
          <p:cNvPr id="57349" name="Text Box 4"/>
          <p:cNvSpPr txBox="1">
            <a:spLocks noChangeArrowheads="1"/>
          </p:cNvSpPr>
          <p:nvPr/>
        </p:nvSpPr>
        <p:spPr bwMode="auto">
          <a:xfrm>
            <a:off x="4191000" y="609600"/>
            <a:ext cx="2436813"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4" tIns="48391" rIns="96784" bIns="48391">
            <a:spAutoFit/>
          </a:bodyPr>
          <a:lstStyle>
            <a:lvl1pPr defTabSz="982663" eaLnBrk="0" hangingPunct="0">
              <a:defRPr sz="3600">
                <a:solidFill>
                  <a:schemeClr val="tx1"/>
                </a:solidFill>
                <a:latin typeface="Arial" pitchFamily="34" charset="0"/>
                <a:cs typeface="Arial" pitchFamily="34" charset="0"/>
              </a:defRPr>
            </a:lvl1pPr>
            <a:lvl2pPr marL="742950" indent="-285750" defTabSz="982663" eaLnBrk="0" hangingPunct="0">
              <a:defRPr sz="3600">
                <a:solidFill>
                  <a:schemeClr val="tx1"/>
                </a:solidFill>
                <a:latin typeface="Arial" pitchFamily="34" charset="0"/>
                <a:cs typeface="Arial" pitchFamily="34" charset="0"/>
              </a:defRPr>
            </a:lvl2pPr>
            <a:lvl3pPr marL="1143000" indent="-228600" defTabSz="982663" eaLnBrk="0" hangingPunct="0">
              <a:defRPr sz="3600">
                <a:solidFill>
                  <a:schemeClr val="tx1"/>
                </a:solidFill>
                <a:latin typeface="Arial" pitchFamily="34" charset="0"/>
                <a:cs typeface="Arial" pitchFamily="34" charset="0"/>
              </a:defRPr>
            </a:lvl3pPr>
            <a:lvl4pPr marL="1600200" indent="-228600" defTabSz="982663" eaLnBrk="0" hangingPunct="0">
              <a:defRPr sz="3600">
                <a:solidFill>
                  <a:schemeClr val="tx1"/>
                </a:solidFill>
                <a:latin typeface="Arial" pitchFamily="34" charset="0"/>
                <a:cs typeface="Arial" pitchFamily="34" charset="0"/>
              </a:defRPr>
            </a:lvl4pPr>
            <a:lvl5pPr marL="2057400" indent="-228600" defTabSz="982663" eaLnBrk="0" hangingPunct="0">
              <a:defRPr sz="3600">
                <a:solidFill>
                  <a:schemeClr val="tx1"/>
                </a:solidFill>
                <a:latin typeface="Arial" pitchFamily="34" charset="0"/>
                <a:cs typeface="Arial" pitchFamily="34" charset="0"/>
              </a:defRPr>
            </a:lvl5pPr>
            <a:lvl6pPr marL="25146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relates to material on pp. </a:t>
            </a:r>
            <a:r>
              <a:rPr lang="en-US" sz="1500" b="1" dirty="0" smtClean="0">
                <a:solidFill>
                  <a:srgbClr val="000000"/>
                </a:solidFill>
              </a:rPr>
              <a:t>261.</a:t>
            </a:r>
            <a:endParaRPr lang="en-US" sz="1500" b="1" dirty="0">
              <a:solidFill>
                <a:srgbClr val="000000"/>
              </a:solidFill>
            </a:endParaRPr>
          </a:p>
          <a:p>
            <a:pPr algn="l" eaLnBrk="1" hangingPunct="1">
              <a:spcBef>
                <a:spcPct val="50000"/>
              </a:spcBef>
            </a:pPr>
            <a:endParaRPr lang="en-US" sz="1500" b="1" dirty="0">
              <a:solidFill>
                <a:srgbClr val="000000"/>
              </a:solidFill>
            </a:endParaRP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03238" y="539750"/>
            <a:ext cx="3162300" cy="2373313"/>
          </a:xfrm>
          <a:ln/>
        </p:spPr>
      </p:sp>
      <p:sp>
        <p:nvSpPr>
          <p:cNvPr id="58371" name="Rectangle 3"/>
          <p:cNvSpPr>
            <a:spLocks noGrp="1" noChangeArrowheads="1"/>
          </p:cNvSpPr>
          <p:nvPr>
            <p:ph type="body" idx="1"/>
          </p:nvPr>
        </p:nvSpPr>
        <p:spPr>
          <a:xfrm>
            <a:off x="179388" y="3076575"/>
            <a:ext cx="6367462" cy="5565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smtClean="0">
                <a:solidFill>
                  <a:srgbClr val="000000"/>
                </a:solidFill>
              </a:rPr>
              <a:t>Summary Overview</a:t>
            </a:r>
          </a:p>
          <a:p>
            <a:pPr>
              <a:defRPr/>
            </a:pPr>
            <a:r>
              <a:rPr lang="en-US" u="sng" dirty="0" smtClean="0">
                <a:solidFill>
                  <a:srgbClr val="000000"/>
                </a:solidFill>
              </a:rPr>
              <a:t>Regrouping activities</a:t>
            </a:r>
            <a:r>
              <a:rPr lang="en-US" dirty="0" smtClean="0">
                <a:solidFill>
                  <a:srgbClr val="000000"/>
                </a:solidFill>
              </a:rPr>
              <a:t> are activities that adjust discrepancies in quantity or assortment. </a:t>
            </a:r>
          </a:p>
          <a:p>
            <a:pPr>
              <a:defRPr/>
            </a:pPr>
            <a:endParaRPr lang="en-US" dirty="0" smtClean="0">
              <a:solidFill>
                <a:srgbClr val="000000"/>
              </a:solidFill>
            </a:endParaRPr>
          </a:p>
          <a:p>
            <a:pPr>
              <a:defRPr/>
            </a:pPr>
            <a:r>
              <a:rPr lang="en-US" b="1" dirty="0" smtClean="0">
                <a:solidFill>
                  <a:srgbClr val="000000"/>
                </a:solidFill>
              </a:rPr>
              <a:t>Key Issues</a:t>
            </a:r>
          </a:p>
          <a:p>
            <a:pPr>
              <a:buFontTx/>
              <a:buChar char="•"/>
              <a:defRPr/>
            </a:pPr>
            <a:r>
              <a:rPr lang="en-US" b="1" dirty="0" smtClean="0">
                <a:solidFill>
                  <a:srgbClr val="000000"/>
                </a:solidFill>
              </a:rPr>
              <a:t> Channel specialists </a:t>
            </a:r>
            <a:r>
              <a:rPr lang="en-US" b="1" u="sng" dirty="0" smtClean="0">
                <a:solidFill>
                  <a:srgbClr val="000000"/>
                </a:solidFill>
              </a:rPr>
              <a:t>adjust quantity discrepancies by accumulating and bulk-breaking</a:t>
            </a:r>
            <a:r>
              <a:rPr lang="en-US" b="1" dirty="0" smtClean="0">
                <a:solidFill>
                  <a:srgbClr val="000000"/>
                </a:solidFill>
              </a:rPr>
              <a:t>.</a:t>
            </a:r>
          </a:p>
          <a:p>
            <a:pPr lvl="1">
              <a:buFontTx/>
              <a:buChar char="•"/>
              <a:defRPr/>
            </a:pPr>
            <a:r>
              <a:rPr lang="en-US" u="sng" dirty="0" smtClean="0">
                <a:solidFill>
                  <a:srgbClr val="000000"/>
                </a:solidFill>
                <a:sym typeface="Wingdings" pitchFamily="2" charset="2"/>
              </a:rPr>
              <a:t> </a:t>
            </a:r>
            <a:r>
              <a:rPr lang="en-US" u="sng" dirty="0" smtClean="0">
                <a:solidFill>
                  <a:srgbClr val="000000"/>
                </a:solidFill>
              </a:rPr>
              <a:t>Accumulating</a:t>
            </a:r>
            <a:r>
              <a:rPr lang="en-US" dirty="0" smtClean="0">
                <a:solidFill>
                  <a:srgbClr val="000000"/>
                </a:solidFill>
              </a:rPr>
              <a:t>: collecting products from many small producers. </a:t>
            </a:r>
          </a:p>
          <a:p>
            <a:pPr marL="628650" lvl="1" indent="-171450">
              <a:buFont typeface="Wingdings" pitchFamily="2" charset="2"/>
              <a:buChar char="à"/>
              <a:defRPr/>
            </a:pPr>
            <a:r>
              <a:rPr lang="en-US" u="sng" dirty="0" smtClean="0">
                <a:solidFill>
                  <a:srgbClr val="000000"/>
                </a:solidFill>
              </a:rPr>
              <a:t>Bulk-breaking</a:t>
            </a:r>
            <a:r>
              <a:rPr lang="en-US" dirty="0" smtClean="0">
                <a:solidFill>
                  <a:srgbClr val="000000"/>
                </a:solidFill>
              </a:rPr>
              <a:t>: dividing larger quantities into smaller quantities. Several levels of a channel may be involved.</a:t>
            </a:r>
          </a:p>
          <a:p>
            <a:pPr marL="628650" lvl="1" indent="-171450">
              <a:buFont typeface="Wingdings" pitchFamily="2" charset="2"/>
              <a:buChar char="à"/>
              <a:defRPr/>
            </a:pPr>
            <a:endParaRPr lang="en-US" dirty="0" smtClean="0">
              <a:solidFill>
                <a:srgbClr val="000000"/>
              </a:solidFill>
            </a:endParaRPr>
          </a:p>
          <a:p>
            <a:pPr>
              <a:defRPr/>
            </a:pPr>
            <a:r>
              <a:rPr lang="en-US" b="1" i="1" dirty="0" smtClean="0">
                <a:solidFill>
                  <a:srgbClr val="000000"/>
                </a:solidFill>
              </a:rPr>
              <a:t>Discussion Question: When consumers purchase household products from a warehouse store, such as Costco or Sam’s Club, they often have to buy larger quantities than they would normally buy for their immediate use. How are they compensated for taking on some of the bulk-breaking that a traditional retailer might provide?</a:t>
            </a:r>
          </a:p>
          <a:p>
            <a:pPr>
              <a:defRPr/>
            </a:pPr>
            <a:endParaRPr lang="en-US" b="1" i="1" dirty="0" smtClean="0">
              <a:solidFill>
                <a:srgbClr val="000000"/>
              </a:solidFill>
            </a:endParaRPr>
          </a:p>
          <a:p>
            <a:pPr>
              <a:buFontTx/>
              <a:buChar char="•"/>
              <a:defRPr/>
            </a:pPr>
            <a:r>
              <a:rPr lang="en-US" dirty="0" smtClean="0">
                <a:solidFill>
                  <a:srgbClr val="000000"/>
                </a:solidFill>
              </a:rPr>
              <a:t> Wholesalers and retailers </a:t>
            </a:r>
            <a:r>
              <a:rPr lang="en-US" u="sng" dirty="0" smtClean="0">
                <a:solidFill>
                  <a:srgbClr val="000000"/>
                </a:solidFill>
              </a:rPr>
              <a:t>adjust assortment discrepancies by sorting and assorting</a:t>
            </a:r>
            <a:r>
              <a:rPr lang="en-US" dirty="0" smtClean="0">
                <a:solidFill>
                  <a:srgbClr val="000000"/>
                </a:solidFill>
              </a:rPr>
              <a:t>.</a:t>
            </a:r>
          </a:p>
          <a:p>
            <a:pPr>
              <a:defRPr/>
            </a:pPr>
            <a:r>
              <a:rPr lang="en-US" b="1" dirty="0" smtClean="0">
                <a:sym typeface="Wingdings" pitchFamily="2" charset="2"/>
              </a:rPr>
              <a:t> </a:t>
            </a:r>
            <a:r>
              <a:rPr lang="en-US" u="sng" dirty="0" smtClean="0">
                <a:solidFill>
                  <a:srgbClr val="000000"/>
                </a:solidFill>
              </a:rPr>
              <a:t>Sorting</a:t>
            </a:r>
            <a:r>
              <a:rPr lang="en-US" dirty="0" smtClean="0">
                <a:solidFill>
                  <a:srgbClr val="000000"/>
                </a:solidFill>
              </a:rPr>
              <a:t>: separating products into the grades and qualities desired by consumers. </a:t>
            </a:r>
          </a:p>
          <a:p>
            <a:pPr>
              <a:defRPr/>
            </a:pPr>
            <a:r>
              <a:rPr lang="en-US" b="1" dirty="0" smtClean="0">
                <a:sym typeface="Wingdings" pitchFamily="2" charset="2"/>
              </a:rPr>
              <a:t> </a:t>
            </a:r>
            <a:r>
              <a:rPr lang="en-US" u="sng" dirty="0" smtClean="0">
                <a:solidFill>
                  <a:srgbClr val="000000"/>
                </a:solidFill>
              </a:rPr>
              <a:t>Assorting</a:t>
            </a:r>
            <a:r>
              <a:rPr lang="en-US" dirty="0" smtClean="0">
                <a:solidFill>
                  <a:srgbClr val="000000"/>
                </a:solidFill>
              </a:rPr>
              <a:t>: putting together a variety of products to give a target market what it wants. </a:t>
            </a:r>
          </a:p>
          <a:p>
            <a:pPr>
              <a:buFontTx/>
              <a:buChar char="•"/>
              <a:defRPr/>
            </a:pPr>
            <a:r>
              <a:rPr lang="en-US" dirty="0" smtClean="0">
                <a:solidFill>
                  <a:srgbClr val="000000"/>
                </a:solidFill>
              </a:rPr>
              <a:t> </a:t>
            </a:r>
            <a:r>
              <a:rPr lang="en-US" dirty="0" smtClean="0"/>
              <a:t>Even without a physical form, distribution remains an important marketing strategy decision for firms with digital products.</a:t>
            </a:r>
            <a:endParaRPr lang="en-US" dirty="0" smtClean="0">
              <a:solidFill>
                <a:srgbClr val="000000"/>
              </a:solidFill>
            </a:endParaRPr>
          </a:p>
          <a:p>
            <a:pPr>
              <a:buFontTx/>
              <a:buChar char="•"/>
              <a:defRPr/>
            </a:pPr>
            <a:r>
              <a:rPr lang="en-US" dirty="0" smtClean="0">
                <a:solidFill>
                  <a:srgbClr val="000000"/>
                </a:solidFill>
              </a:rPr>
              <a:t> It is important for marketers to </a:t>
            </a:r>
            <a:r>
              <a:rPr lang="en-US" u="sng" dirty="0" smtClean="0">
                <a:solidFill>
                  <a:srgbClr val="000000"/>
                </a:solidFill>
              </a:rPr>
              <a:t>watch for changes</a:t>
            </a:r>
            <a:r>
              <a:rPr lang="en-US" dirty="0" smtClean="0">
                <a:solidFill>
                  <a:srgbClr val="000000"/>
                </a:solidFill>
              </a:rPr>
              <a:t> needed in assortments and quantities as consumer needs change, or as the marketing environment shifts. </a:t>
            </a:r>
            <a:endParaRPr lang="en-US" dirty="0" smtClean="0"/>
          </a:p>
          <a:p>
            <a:pPr>
              <a:defRPr/>
            </a:pPr>
            <a:endParaRPr lang="en-US" dirty="0" smtClean="0"/>
          </a:p>
          <a:p>
            <a:pPr>
              <a:defRPr/>
            </a:pPr>
            <a:endParaRPr lang="en-US" dirty="0" smtClean="0"/>
          </a:p>
        </p:txBody>
      </p:sp>
      <p:sp>
        <p:nvSpPr>
          <p:cNvPr id="58372" name="Text Box 4"/>
          <p:cNvSpPr txBox="1">
            <a:spLocks noChangeArrowheads="1"/>
          </p:cNvSpPr>
          <p:nvPr/>
        </p:nvSpPr>
        <p:spPr bwMode="auto">
          <a:xfrm>
            <a:off x="4294188" y="395288"/>
            <a:ext cx="23876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pitchFamily="34" charset="0"/>
                <a:cs typeface="Arial" pitchFamily="34" charset="0"/>
              </a:defRPr>
            </a:lvl1pPr>
            <a:lvl2pPr marL="742950" indent="-285750" defTabSz="965200" eaLnBrk="0" hangingPunct="0">
              <a:defRPr sz="3600">
                <a:solidFill>
                  <a:schemeClr val="tx1"/>
                </a:solidFill>
                <a:latin typeface="Arial" pitchFamily="34" charset="0"/>
                <a:cs typeface="Arial" pitchFamily="34" charset="0"/>
              </a:defRPr>
            </a:lvl2pPr>
            <a:lvl3pPr marL="1143000" indent="-228600" defTabSz="965200" eaLnBrk="0" hangingPunct="0">
              <a:defRPr sz="3600">
                <a:solidFill>
                  <a:schemeClr val="tx1"/>
                </a:solidFill>
                <a:latin typeface="Arial" pitchFamily="34" charset="0"/>
                <a:cs typeface="Arial" pitchFamily="34" charset="0"/>
              </a:defRPr>
            </a:lvl3pPr>
            <a:lvl4pPr marL="1600200" indent="-228600" defTabSz="965200" eaLnBrk="0" hangingPunct="0">
              <a:defRPr sz="3600">
                <a:solidFill>
                  <a:schemeClr val="tx1"/>
                </a:solidFill>
                <a:latin typeface="Arial" pitchFamily="34" charset="0"/>
                <a:cs typeface="Arial" pitchFamily="34" charset="0"/>
              </a:defRPr>
            </a:lvl4pPr>
            <a:lvl5pPr marL="2057400" indent="-228600" defTabSz="965200" eaLnBrk="0" hangingPunct="0">
              <a:defRPr sz="3600">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261-262.</a:t>
            </a:r>
            <a:endParaRPr lang="en-US" sz="1500" b="1" dirty="0">
              <a:solidFill>
                <a:srgbClr val="000000"/>
              </a:solidFill>
            </a:endParaRPr>
          </a:p>
          <a:p>
            <a:pPr algn="l" eaLnBrk="1" hangingPunct="1">
              <a:spcBef>
                <a:spcPct val="50000"/>
              </a:spcBef>
            </a:pPr>
            <a:r>
              <a:rPr lang="en-US" sz="1400" b="1" dirty="0">
                <a:sym typeface="Wingdings" pitchFamily="2" charset="2"/>
              </a:rPr>
              <a:t> </a:t>
            </a:r>
            <a:r>
              <a:rPr lang="en-US" sz="1400" b="1" dirty="0"/>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
        <p:nvSpPr>
          <p:cNvPr id="6" name="Rectangle 7"/>
          <p:cNvSpPr>
            <a:spLocks noGrp="1" noChangeArrowheads="1"/>
          </p:cNvSpPr>
          <p:nvPr>
            <p:ph type="sldNum" sz="quarter" idx="5"/>
          </p:nvPr>
        </p:nvSpPr>
        <p:spPr>
          <a:xfrm>
            <a:off x="6324600" y="8685213"/>
            <a:ext cx="5318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ED01D690-5755-44DA-B5EC-780D646CAE1E}" type="slidenum">
              <a:rPr lang="en-US" sz="1200" smtClean="0">
                <a:solidFill>
                  <a:srgbClr val="000000"/>
                </a:solidFill>
              </a:rPr>
              <a:pPr eaLnBrk="1" hangingPunct="1"/>
              <a:t>12</a:t>
            </a:fld>
            <a:endParaRPr lang="en-US" sz="1200" dirty="0"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503238" y="539750"/>
            <a:ext cx="3162300" cy="2373313"/>
          </a:xfrm>
          <a:ln/>
        </p:spPr>
      </p:sp>
      <p:sp>
        <p:nvSpPr>
          <p:cNvPr id="59395"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objective of this exercise is to show a graphical example that indicates how adding a wholesale level can, in fact, reduce total transaction costs in a channel of distribution. The exercise contains a hypothetical example, assuming that there are 50 manufacturers and 800 retailers in a channel system. The total transaction cost in a channel system with no wholesale level is computed and compared to the total transaction costs in channels that contain one and two wholesalers, respectively. </a:t>
            </a:r>
          </a:p>
          <a:p>
            <a:r>
              <a:rPr lang="en-US" smtClean="0"/>
              <a:t>Working through the exercise, the students will learn how the number of transactions and the total cost of transactions go down when a wholesaler is added to the channel system.</a:t>
            </a:r>
          </a:p>
          <a:p>
            <a:endParaRPr lang="en-US" smtClean="0"/>
          </a:p>
          <a:p>
            <a:r>
              <a:rPr lang="en-US" b="1" smtClean="0"/>
              <a:t>For complete information and suggestions on using this Interactive Exercise, please refer to the “Notes on the Interactive Exercise” section for this chapter in the </a:t>
            </a:r>
            <a:r>
              <a:rPr lang="en-US" b="1" i="1" smtClean="0"/>
              <a:t>Multimedia Lecture Support Package to Accompany Basic Marketing</a:t>
            </a:r>
            <a:r>
              <a:rPr lang="en-US" b="1" smtClean="0"/>
              <a:t>.  That same information is available as a Word document in the assets folder for the PowerPoint file.</a:t>
            </a:r>
          </a:p>
          <a:p>
            <a:endParaRPr lang="en-US" smtClean="0"/>
          </a:p>
        </p:txBody>
      </p:sp>
      <p:sp>
        <p:nvSpPr>
          <p:cNvPr id="59396" name="Text Box 4"/>
          <p:cNvSpPr txBox="1">
            <a:spLocks noChangeArrowheads="1"/>
          </p:cNvSpPr>
          <p:nvPr/>
        </p:nvSpPr>
        <p:spPr bwMode="auto">
          <a:xfrm>
            <a:off x="4294188" y="395288"/>
            <a:ext cx="23606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pitchFamily="34" charset="0"/>
                <a:cs typeface="Arial" pitchFamily="34" charset="0"/>
              </a:defRPr>
            </a:lvl1pPr>
            <a:lvl2pPr marL="742950" indent="-285750" defTabSz="965200" eaLnBrk="0" hangingPunct="0">
              <a:defRPr sz="3600">
                <a:solidFill>
                  <a:schemeClr val="tx1"/>
                </a:solidFill>
                <a:latin typeface="Arial" pitchFamily="34" charset="0"/>
                <a:cs typeface="Arial" pitchFamily="34" charset="0"/>
              </a:defRPr>
            </a:lvl2pPr>
            <a:lvl3pPr marL="1143000" indent="-228600" defTabSz="965200" eaLnBrk="0" hangingPunct="0">
              <a:defRPr sz="3600">
                <a:solidFill>
                  <a:schemeClr val="tx1"/>
                </a:solidFill>
                <a:latin typeface="Arial" pitchFamily="34" charset="0"/>
                <a:cs typeface="Arial" pitchFamily="34" charset="0"/>
              </a:defRPr>
            </a:lvl3pPr>
            <a:lvl4pPr marL="1600200" indent="-228600" defTabSz="965200" eaLnBrk="0" hangingPunct="0">
              <a:defRPr sz="3600">
                <a:solidFill>
                  <a:schemeClr val="tx1"/>
                </a:solidFill>
                <a:latin typeface="Arial" pitchFamily="34" charset="0"/>
                <a:cs typeface="Arial" pitchFamily="34" charset="0"/>
              </a:defRPr>
            </a:lvl4pPr>
            <a:lvl5pPr marL="2057400" indent="-228600" defTabSz="965200" eaLnBrk="0" hangingPunct="0">
              <a:defRPr sz="3600">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261-262.</a:t>
            </a:r>
            <a:endParaRPr lang="en-US" sz="1500" b="1" dirty="0">
              <a:solidFill>
                <a:srgbClr val="000000"/>
              </a:solidFill>
            </a:endParaRPr>
          </a:p>
        </p:txBody>
      </p:sp>
      <p:sp>
        <p:nvSpPr>
          <p:cNvPr id="6" name="Rectangle 7"/>
          <p:cNvSpPr>
            <a:spLocks noGrp="1" noChangeArrowheads="1"/>
          </p:cNvSpPr>
          <p:nvPr>
            <p:ph type="sldNum" sz="quarter" idx="5"/>
          </p:nvPr>
        </p:nvSpPr>
        <p:spPr>
          <a:xfrm>
            <a:off x="6324600" y="8685213"/>
            <a:ext cx="5318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ED01D690-5755-44DA-B5EC-780D646CAE1E}" type="slidenum">
              <a:rPr lang="en-US" sz="1200" smtClean="0">
                <a:solidFill>
                  <a:srgbClr val="000000"/>
                </a:solidFill>
              </a:rPr>
              <a:pPr eaLnBrk="1" hangingPunct="1"/>
              <a:t>13</a:t>
            </a:fld>
            <a:endParaRPr lang="en-US" sz="1200" dirty="0"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503238" y="539750"/>
            <a:ext cx="3162300" cy="2373313"/>
          </a:xfrm>
          <a:ln/>
        </p:spPr>
      </p:sp>
      <p:sp>
        <p:nvSpPr>
          <p:cNvPr id="60419" name="Rectangle 3"/>
          <p:cNvSpPr>
            <a:spLocks noGrp="1" noChangeArrowheads="1"/>
          </p:cNvSpPr>
          <p:nvPr>
            <p:ph type="body" idx="1"/>
          </p:nvPr>
        </p:nvSpPr>
        <p:spPr>
          <a:xfrm>
            <a:off x="179388" y="3076575"/>
            <a:ext cx="6367462" cy="5565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smtClean="0">
                <a:solidFill>
                  <a:srgbClr val="000000"/>
                </a:solidFill>
                <a:latin typeface="Arial" charset="0"/>
                <a:cs typeface="Arial" charset="0"/>
              </a:rPr>
              <a:t>Summary Overview</a:t>
            </a:r>
          </a:p>
          <a:p>
            <a:pPr>
              <a:defRPr/>
            </a:pPr>
            <a:r>
              <a:rPr lang="en-US" dirty="0" smtClean="0">
                <a:solidFill>
                  <a:srgbClr val="000000"/>
                </a:solidFill>
                <a:latin typeface="Arial" charset="0"/>
                <a:cs typeface="Arial" charset="0"/>
              </a:rPr>
              <a:t>Just as intermediaries are specialists in certain areas, they are also separate businesses that may not have the same objectives as the marketer of the product. </a:t>
            </a:r>
          </a:p>
          <a:p>
            <a:pPr>
              <a:defRPr/>
            </a:pPr>
            <a:endParaRPr lang="en-US" dirty="0" smtClean="0">
              <a:solidFill>
                <a:srgbClr val="000000"/>
              </a:solidFill>
              <a:latin typeface="Arial" charset="0"/>
              <a:cs typeface="Arial" charset="0"/>
            </a:endParaRPr>
          </a:p>
          <a:p>
            <a:pPr>
              <a:defRPr/>
            </a:pPr>
            <a:r>
              <a:rPr lang="en-US" b="1" dirty="0" smtClean="0">
                <a:solidFill>
                  <a:srgbClr val="000000"/>
                </a:solidFill>
                <a:latin typeface="Arial" charset="0"/>
                <a:cs typeface="Arial" charset="0"/>
              </a:rPr>
              <a:t>Key Issues</a:t>
            </a:r>
          </a:p>
          <a:p>
            <a:pPr>
              <a:buFontTx/>
              <a:buChar char="•"/>
              <a:defRPr/>
            </a:pPr>
            <a:r>
              <a:rPr lang="en-US" dirty="0" smtClean="0">
                <a:solidFill>
                  <a:srgbClr val="000000"/>
                </a:solidFill>
                <a:latin typeface="Arial" charset="0"/>
                <a:cs typeface="Arial" charset="0"/>
              </a:rPr>
              <a:t> The </a:t>
            </a:r>
            <a:r>
              <a:rPr lang="en-US" u="sng" dirty="0" smtClean="0">
                <a:solidFill>
                  <a:srgbClr val="000000"/>
                </a:solidFill>
                <a:latin typeface="Arial" charset="0"/>
                <a:cs typeface="Arial" charset="0"/>
              </a:rPr>
              <a:t>marketing manager must choose the type</a:t>
            </a:r>
            <a:r>
              <a:rPr lang="en-US" dirty="0" smtClean="0">
                <a:solidFill>
                  <a:srgbClr val="000000"/>
                </a:solidFill>
                <a:latin typeface="Arial" charset="0"/>
                <a:cs typeface="Arial" charset="0"/>
              </a:rPr>
              <a:t> of channel system to join or develop. </a:t>
            </a:r>
          </a:p>
          <a:p>
            <a:pPr marL="171450" indent="-171450">
              <a:buFont typeface="Wingdings" pitchFamily="2" charset="2"/>
              <a:buChar char="à"/>
              <a:defRPr/>
            </a:pPr>
            <a:r>
              <a:rPr lang="en-US" u="sng" dirty="0" smtClean="0">
                <a:solidFill>
                  <a:srgbClr val="000000"/>
                </a:solidFill>
                <a:latin typeface="Arial" charset="0"/>
                <a:cs typeface="Arial" charset="0"/>
              </a:rPr>
              <a:t>The whole channel should have a product-market commitment</a:t>
            </a:r>
            <a:r>
              <a:rPr lang="en-US" dirty="0" smtClean="0">
                <a:solidFill>
                  <a:srgbClr val="000000"/>
                </a:solidFill>
                <a:latin typeface="Arial" charset="0"/>
                <a:cs typeface="Arial" charset="0"/>
              </a:rPr>
              <a:t>.  All members must focus on the same target market at the end of the channel and share the various marketing functions in appropriate ways.</a:t>
            </a:r>
          </a:p>
          <a:p>
            <a:pPr marL="171450" indent="-171450">
              <a:buFont typeface="Wingdings" pitchFamily="2" charset="2"/>
              <a:buChar char="à"/>
              <a:defRPr/>
            </a:pPr>
            <a:endParaRPr lang="en-US" dirty="0" smtClean="0">
              <a:solidFill>
                <a:srgbClr val="000000"/>
              </a:solidFill>
              <a:latin typeface="Arial" charset="0"/>
              <a:cs typeface="Arial" charset="0"/>
            </a:endParaRPr>
          </a:p>
          <a:p>
            <a:pPr>
              <a:defRPr/>
            </a:pPr>
            <a:r>
              <a:rPr lang="en-US" b="1" i="1" dirty="0" smtClean="0">
                <a:solidFill>
                  <a:srgbClr val="000000"/>
                </a:solidFill>
                <a:latin typeface="Arial" charset="0"/>
                <a:cs typeface="Arial" charset="0"/>
              </a:rPr>
              <a:t>Discussion Question: How might a producer generate a common product-market commitment among all channel members?</a:t>
            </a:r>
          </a:p>
          <a:p>
            <a:pPr>
              <a:defRPr/>
            </a:pPr>
            <a:endParaRPr lang="en-US" b="1" i="1" dirty="0" smtClean="0">
              <a:solidFill>
                <a:srgbClr val="000000"/>
              </a:solidFill>
              <a:latin typeface="Arial" charset="0"/>
              <a:cs typeface="Arial" charset="0"/>
            </a:endParaRPr>
          </a:p>
          <a:p>
            <a:pPr>
              <a:buFontTx/>
              <a:buChar char="•"/>
              <a:defRPr/>
            </a:pPr>
            <a:r>
              <a:rPr lang="en-US" u="sng" dirty="0" smtClean="0">
                <a:solidFill>
                  <a:srgbClr val="000000"/>
                </a:solidFill>
                <a:latin typeface="Arial" charset="0"/>
                <a:cs typeface="Arial" charset="0"/>
              </a:rPr>
              <a:t> Traditional channel system</a:t>
            </a:r>
            <a:r>
              <a:rPr lang="en-US" dirty="0" smtClean="0">
                <a:solidFill>
                  <a:srgbClr val="000000"/>
                </a:solidFill>
                <a:latin typeface="Arial" charset="0"/>
                <a:cs typeface="Arial" charset="0"/>
              </a:rPr>
              <a:t>: members make little or no effort to cooperate with each other. </a:t>
            </a:r>
          </a:p>
          <a:p>
            <a:pPr>
              <a:defRPr/>
            </a:pPr>
            <a:r>
              <a:rPr lang="en-US" b="1" dirty="0" smtClean="0">
                <a:latin typeface="Arial" charset="0"/>
                <a:cs typeface="Arial" charset="0"/>
                <a:sym typeface="Wingdings" pitchFamily="2" charset="2"/>
              </a:rPr>
              <a:t> </a:t>
            </a:r>
            <a:r>
              <a:rPr lang="en-US" dirty="0" smtClean="0">
                <a:solidFill>
                  <a:srgbClr val="000000"/>
                </a:solidFill>
                <a:latin typeface="Arial" charset="0"/>
                <a:cs typeface="Arial" charset="0"/>
              </a:rPr>
              <a:t>Channel specialization can lead to </a:t>
            </a:r>
            <a:r>
              <a:rPr lang="en-US" u="sng" dirty="0" smtClean="0">
                <a:solidFill>
                  <a:srgbClr val="000000"/>
                </a:solidFill>
                <a:latin typeface="Arial" charset="0"/>
                <a:cs typeface="Arial" charset="0"/>
              </a:rPr>
              <a:t>conflict that gets in the way</a:t>
            </a:r>
            <a:r>
              <a:rPr lang="en-US" dirty="0" smtClean="0">
                <a:solidFill>
                  <a:srgbClr val="000000"/>
                </a:solidFill>
                <a:latin typeface="Arial" charset="0"/>
                <a:cs typeface="Arial" charset="0"/>
              </a:rPr>
              <a:t>. </a:t>
            </a:r>
          </a:p>
          <a:p>
            <a:pPr lvl="1">
              <a:buFontTx/>
              <a:buChar char="•"/>
              <a:defRPr/>
            </a:pPr>
            <a:r>
              <a:rPr lang="en-US" i="1" dirty="0" smtClean="0">
                <a:solidFill>
                  <a:srgbClr val="000000"/>
                </a:solidFill>
                <a:latin typeface="Arial" charset="0"/>
                <a:cs typeface="Arial" charset="0"/>
              </a:rPr>
              <a:t> Vertical conflict</a:t>
            </a:r>
            <a:r>
              <a:rPr lang="en-US" dirty="0" smtClean="0">
                <a:solidFill>
                  <a:srgbClr val="000000"/>
                </a:solidFill>
                <a:latin typeface="Arial" charset="0"/>
                <a:cs typeface="Arial" charset="0"/>
              </a:rPr>
              <a:t> is conflict between two firms at different levels in the channel of distribution, as between a producer and wholesaler. </a:t>
            </a:r>
          </a:p>
          <a:p>
            <a:pPr lvl="1">
              <a:buFontTx/>
              <a:buChar char="•"/>
              <a:defRPr/>
            </a:pPr>
            <a:r>
              <a:rPr lang="en-US" i="1" dirty="0" smtClean="0">
                <a:solidFill>
                  <a:srgbClr val="000000"/>
                </a:solidFill>
                <a:latin typeface="Arial" charset="0"/>
                <a:cs typeface="Arial" charset="0"/>
              </a:rPr>
              <a:t> Horizontal conflict</a:t>
            </a:r>
            <a:r>
              <a:rPr lang="en-US" dirty="0" smtClean="0">
                <a:solidFill>
                  <a:srgbClr val="000000"/>
                </a:solidFill>
                <a:latin typeface="Arial" charset="0"/>
                <a:cs typeface="Arial" charset="0"/>
              </a:rPr>
              <a:t> occurs between two firms at the same level in the channel of distribution, such as two retail</a:t>
            </a:r>
            <a:r>
              <a:rPr lang="en-US" u="sng" dirty="0" smtClean="0">
                <a:solidFill>
                  <a:srgbClr val="000000"/>
                </a:solidFill>
                <a:latin typeface="Arial" charset="0"/>
                <a:cs typeface="Arial" charset="0"/>
              </a:rPr>
              <a:t>ers.</a:t>
            </a:r>
          </a:p>
          <a:p>
            <a:pPr>
              <a:buFontTx/>
              <a:buChar char="•"/>
              <a:defRPr/>
            </a:pPr>
            <a:r>
              <a:rPr lang="en-US" u="sng" dirty="0" smtClean="0">
                <a:solidFill>
                  <a:srgbClr val="000000"/>
                </a:solidFill>
                <a:latin typeface="Arial" charset="0"/>
                <a:cs typeface="Arial" charset="0"/>
              </a:rPr>
              <a:t> Managing channel conflict: </a:t>
            </a:r>
            <a:r>
              <a:rPr lang="en-US" dirty="0" smtClean="0">
                <a:solidFill>
                  <a:srgbClr val="000000"/>
                </a:solidFill>
                <a:latin typeface="Arial" charset="0"/>
                <a:cs typeface="Arial" charset="0"/>
              </a:rPr>
              <a:t>Some level of conflict may be inevitable—or even useful if that is what it takes for customers at the end of the channel to receive better value. </a:t>
            </a:r>
          </a:p>
          <a:p>
            <a:pPr lvl="1">
              <a:buFontTx/>
              <a:buChar char="•"/>
              <a:defRPr/>
            </a:pPr>
            <a:r>
              <a:rPr lang="en-US" u="sng" dirty="0" smtClean="0">
                <a:solidFill>
                  <a:srgbClr val="000000"/>
                </a:solidFill>
                <a:latin typeface="Arial" charset="0"/>
                <a:cs typeface="Arial" charset="0"/>
              </a:rPr>
              <a:t> Most marketing managers try to avoid conflicts that harm relationships with channel partners.</a:t>
            </a:r>
            <a:endParaRPr lang="en-US" dirty="0" smtClean="0">
              <a:solidFill>
                <a:srgbClr val="000000"/>
              </a:solidFill>
              <a:latin typeface="Arial" charset="0"/>
              <a:cs typeface="Arial" charset="0"/>
            </a:endParaRPr>
          </a:p>
          <a:p>
            <a:pPr>
              <a:defRPr/>
            </a:pPr>
            <a:r>
              <a:rPr lang="en-US" b="1" dirty="0" smtClean="0">
                <a:latin typeface="Arial" charset="0"/>
                <a:cs typeface="Arial" charset="0"/>
                <a:sym typeface="Wingdings" pitchFamily="2" charset="2"/>
              </a:rPr>
              <a:t> </a:t>
            </a:r>
            <a:r>
              <a:rPr lang="en-US" b="1" u="sng" dirty="0" smtClean="0">
                <a:solidFill>
                  <a:srgbClr val="000000"/>
                </a:solidFill>
                <a:latin typeface="Arial" charset="0"/>
                <a:cs typeface="Arial" charset="0"/>
              </a:rPr>
              <a:t>Channel captain</a:t>
            </a:r>
            <a:r>
              <a:rPr lang="en-US" dirty="0" smtClean="0">
                <a:solidFill>
                  <a:srgbClr val="000000"/>
                </a:solidFill>
                <a:latin typeface="Arial" charset="0"/>
                <a:cs typeface="Arial" charset="0"/>
              </a:rPr>
              <a:t>: a manager who guides channel relationships. The captain helps direct the activities of the whole channel and tries to avoid or resolve channel conflicts.</a:t>
            </a:r>
          </a:p>
        </p:txBody>
      </p:sp>
      <p:sp>
        <p:nvSpPr>
          <p:cNvPr id="60420" name="Text Box 4"/>
          <p:cNvSpPr txBox="1">
            <a:spLocks noChangeArrowheads="1"/>
          </p:cNvSpPr>
          <p:nvPr/>
        </p:nvSpPr>
        <p:spPr bwMode="auto">
          <a:xfrm>
            <a:off x="4294188" y="395288"/>
            <a:ext cx="23876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pitchFamily="34" charset="0"/>
                <a:cs typeface="Arial" pitchFamily="34" charset="0"/>
              </a:defRPr>
            </a:lvl1pPr>
            <a:lvl2pPr marL="742950" indent="-285750" defTabSz="965200" eaLnBrk="0" hangingPunct="0">
              <a:defRPr sz="3600">
                <a:solidFill>
                  <a:schemeClr val="tx1"/>
                </a:solidFill>
                <a:latin typeface="Arial" pitchFamily="34" charset="0"/>
                <a:cs typeface="Arial" pitchFamily="34" charset="0"/>
              </a:defRPr>
            </a:lvl2pPr>
            <a:lvl3pPr marL="1143000" indent="-228600" defTabSz="965200" eaLnBrk="0" hangingPunct="0">
              <a:defRPr sz="3600">
                <a:solidFill>
                  <a:schemeClr val="tx1"/>
                </a:solidFill>
                <a:latin typeface="Arial" pitchFamily="34" charset="0"/>
                <a:cs typeface="Arial" pitchFamily="34" charset="0"/>
              </a:defRPr>
            </a:lvl3pPr>
            <a:lvl4pPr marL="1600200" indent="-228600" defTabSz="965200" eaLnBrk="0" hangingPunct="0">
              <a:defRPr sz="3600">
                <a:solidFill>
                  <a:schemeClr val="tx1"/>
                </a:solidFill>
                <a:latin typeface="Arial" pitchFamily="34" charset="0"/>
                <a:cs typeface="Arial" pitchFamily="34" charset="0"/>
              </a:defRPr>
            </a:lvl4pPr>
            <a:lvl5pPr marL="2057400" indent="-228600" defTabSz="965200" eaLnBrk="0" hangingPunct="0">
              <a:defRPr sz="3600">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262-264.</a:t>
            </a:r>
            <a:endParaRPr lang="en-US" sz="1500" b="1" dirty="0">
              <a:solidFill>
                <a:srgbClr val="000000"/>
              </a:solidFill>
            </a:endParaRPr>
          </a:p>
          <a:p>
            <a:pPr algn="l" eaLnBrk="1" hangingPunct="1">
              <a:spcBef>
                <a:spcPct val="50000"/>
              </a:spcBef>
            </a:pPr>
            <a:r>
              <a:rPr lang="en-US" sz="1400" b="1" dirty="0">
                <a:sym typeface="Wingdings" pitchFamily="2" charset="2"/>
              </a:rPr>
              <a:t> </a:t>
            </a:r>
            <a:r>
              <a:rPr lang="en-US" sz="1400" b="1" dirty="0"/>
              <a:t>Indicates place where slide “builds” to include the corresponding point (upon mouse click).</a:t>
            </a:r>
          </a:p>
          <a:p>
            <a:pPr eaLnBrk="1" hangingPunct="1">
              <a:spcBef>
                <a:spcPct val="50000"/>
              </a:spcBef>
            </a:pPr>
            <a:endParaRPr lang="en-US" sz="1500" b="1" dirty="0">
              <a:solidFill>
                <a:srgbClr val="000000"/>
              </a:solidFill>
            </a:endParaRPr>
          </a:p>
        </p:txBody>
      </p:sp>
      <p:sp>
        <p:nvSpPr>
          <p:cNvPr id="6" name="Rectangle 7"/>
          <p:cNvSpPr>
            <a:spLocks noGrp="1" noChangeArrowheads="1"/>
          </p:cNvSpPr>
          <p:nvPr>
            <p:ph type="sldNum" sz="quarter" idx="5"/>
          </p:nvPr>
        </p:nvSpPr>
        <p:spPr>
          <a:xfrm>
            <a:off x="6324600" y="8685213"/>
            <a:ext cx="5318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ED01D690-5755-44DA-B5EC-780D646CAE1E}" type="slidenum">
              <a:rPr lang="en-US" sz="1200" smtClean="0">
                <a:solidFill>
                  <a:srgbClr val="000000"/>
                </a:solidFill>
              </a:rPr>
              <a:pPr eaLnBrk="1" hangingPunct="1"/>
              <a:t>14</a:t>
            </a:fld>
            <a:endParaRPr lang="en-US" sz="1200" dirty="0"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503238" y="539750"/>
            <a:ext cx="3162300" cy="2373313"/>
          </a:xfrm>
          <a:ln/>
        </p:spPr>
      </p:sp>
      <p:sp>
        <p:nvSpPr>
          <p:cNvPr id="61443"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Summary Overview</a:t>
            </a:r>
          </a:p>
          <a:p>
            <a:r>
              <a:rPr lang="en-US" dirty="0" smtClean="0"/>
              <a:t>Although it is often the case that producers assume leadership positions in channels of distribution, powerful intermediaries may also serve as channel captains. In recent years, it has become more popular for intermediaries to take on this role.</a:t>
            </a:r>
          </a:p>
          <a:p>
            <a:endParaRPr lang="en-US" dirty="0" smtClean="0"/>
          </a:p>
          <a:p>
            <a:r>
              <a:rPr lang="en-US" b="1" dirty="0" smtClean="0">
                <a:solidFill>
                  <a:srgbClr val="000000"/>
                </a:solidFill>
              </a:rPr>
              <a:t>Key Issues</a:t>
            </a:r>
          </a:p>
          <a:p>
            <a:pPr>
              <a:buFontTx/>
              <a:buChar char="•"/>
            </a:pPr>
            <a:r>
              <a:rPr lang="en-US" dirty="0" smtClean="0">
                <a:solidFill>
                  <a:srgbClr val="000000"/>
                </a:solidFill>
              </a:rPr>
              <a:t> This exhibit illustrates an example of how a producer-led channel might operate.</a:t>
            </a:r>
          </a:p>
          <a:p>
            <a:pPr lvl="1">
              <a:buFontTx/>
              <a:buChar char="•"/>
            </a:pPr>
            <a:r>
              <a:rPr lang="en-US" dirty="0" smtClean="0">
                <a:solidFill>
                  <a:srgbClr val="000000"/>
                </a:solidFill>
              </a:rPr>
              <a:t> The producer develops the product and the price structure, but relies mainly on intermediaries to help with distribution and promotion. </a:t>
            </a:r>
          </a:p>
          <a:p>
            <a:pPr>
              <a:buFontTx/>
              <a:buNone/>
            </a:pPr>
            <a:r>
              <a:rPr lang="en-US" dirty="0" smtClean="0">
                <a:solidFill>
                  <a:srgbClr val="000000"/>
                </a:solidFill>
                <a:sym typeface="Wingdings" pitchFamily="2" charset="2"/>
              </a:rPr>
              <a:t> </a:t>
            </a:r>
            <a:r>
              <a:rPr lang="en-US" dirty="0" smtClean="0">
                <a:solidFill>
                  <a:srgbClr val="000000"/>
                </a:solidFill>
              </a:rPr>
              <a:t>Wholesalers or retailers might also be channel captains, either because of their size or their proximity to consumers. </a:t>
            </a:r>
          </a:p>
          <a:p>
            <a:pPr lvl="1">
              <a:buFontTx/>
              <a:buChar char="•"/>
            </a:pPr>
            <a:r>
              <a:rPr lang="en-US" dirty="0" smtClean="0">
                <a:solidFill>
                  <a:srgbClr val="000000"/>
                </a:solidFill>
              </a:rPr>
              <a:t> In this case, the intermediary takes on all of the place and promotion functions, and part of the pricing and product functions. </a:t>
            </a:r>
          </a:p>
          <a:p>
            <a:pPr lvl="1">
              <a:buFontTx/>
              <a:buChar char="•"/>
            </a:pPr>
            <a:r>
              <a:rPr lang="en-US" dirty="0" smtClean="0">
                <a:solidFill>
                  <a:srgbClr val="000000"/>
                </a:solidFill>
              </a:rPr>
              <a:t> A retailer or wholesaler might get involved with the product and pricing by developing dealer brands.</a:t>
            </a:r>
          </a:p>
          <a:p>
            <a:pPr>
              <a:buFontTx/>
              <a:buChar char="•"/>
            </a:pPr>
            <a:r>
              <a:rPr lang="en-US" dirty="0" smtClean="0">
                <a:solidFill>
                  <a:srgbClr val="000000"/>
                </a:solidFill>
              </a:rPr>
              <a:t> When intermediaries are large and wield channel power because of their size, they can influence the structure and processes in the channel. </a:t>
            </a:r>
          </a:p>
          <a:p>
            <a:pPr lvl="1">
              <a:buFontTx/>
              <a:buChar char="•"/>
            </a:pPr>
            <a:r>
              <a:rPr lang="en-US" dirty="0" smtClean="0">
                <a:solidFill>
                  <a:srgbClr val="000000"/>
                </a:solidFill>
              </a:rPr>
              <a:t> Large retailers buy in such large volume from producers that they often bypass wholesalers and deal with the producers directly. </a:t>
            </a:r>
          </a:p>
          <a:p>
            <a:pPr lvl="1">
              <a:buFontTx/>
              <a:buChar char="•"/>
            </a:pPr>
            <a:r>
              <a:rPr lang="en-US" dirty="0" smtClean="0">
                <a:solidFill>
                  <a:srgbClr val="000000"/>
                </a:solidFill>
              </a:rPr>
              <a:t> They also secure volume discounts from producers.</a:t>
            </a:r>
          </a:p>
          <a:p>
            <a:endParaRPr lang="en-US" dirty="0" smtClean="0"/>
          </a:p>
          <a:p>
            <a:endParaRPr lang="en-US" dirty="0" smtClean="0"/>
          </a:p>
        </p:txBody>
      </p:sp>
      <p:sp>
        <p:nvSpPr>
          <p:cNvPr id="61444"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pitchFamily="34" charset="0"/>
                <a:cs typeface="Arial" pitchFamily="34" charset="0"/>
              </a:defRPr>
            </a:lvl1pPr>
            <a:lvl2pPr marL="742950" indent="-285750" defTabSz="965200" eaLnBrk="0" hangingPunct="0">
              <a:defRPr sz="3600">
                <a:solidFill>
                  <a:schemeClr val="tx1"/>
                </a:solidFill>
                <a:latin typeface="Arial" pitchFamily="34" charset="0"/>
                <a:cs typeface="Arial" pitchFamily="34" charset="0"/>
              </a:defRPr>
            </a:lvl2pPr>
            <a:lvl3pPr marL="1143000" indent="-228600" defTabSz="965200" eaLnBrk="0" hangingPunct="0">
              <a:defRPr sz="3600">
                <a:solidFill>
                  <a:schemeClr val="tx1"/>
                </a:solidFill>
                <a:latin typeface="Arial" pitchFamily="34" charset="0"/>
                <a:cs typeface="Arial" pitchFamily="34" charset="0"/>
              </a:defRPr>
            </a:lvl3pPr>
            <a:lvl4pPr marL="1600200" indent="-228600" defTabSz="965200" eaLnBrk="0" hangingPunct="0">
              <a:defRPr sz="3600">
                <a:solidFill>
                  <a:schemeClr val="tx1"/>
                </a:solidFill>
                <a:latin typeface="Arial" pitchFamily="34" charset="0"/>
                <a:cs typeface="Arial" pitchFamily="34" charset="0"/>
              </a:defRPr>
            </a:lvl4pPr>
            <a:lvl5pPr marL="2057400" indent="-228600" defTabSz="965200" eaLnBrk="0" hangingPunct="0">
              <a:defRPr sz="3600">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265-266.</a:t>
            </a:r>
            <a:endParaRPr lang="en-US" sz="1500" b="1" dirty="0">
              <a:solidFill>
                <a:srgbClr val="000000"/>
              </a:solidFill>
            </a:endParaRPr>
          </a:p>
        </p:txBody>
      </p:sp>
      <p:sp>
        <p:nvSpPr>
          <p:cNvPr id="6" name="Rectangle 7"/>
          <p:cNvSpPr>
            <a:spLocks noGrp="1" noChangeArrowheads="1"/>
          </p:cNvSpPr>
          <p:nvPr>
            <p:ph type="sldNum" sz="quarter" idx="5"/>
          </p:nvPr>
        </p:nvSpPr>
        <p:spPr>
          <a:xfrm>
            <a:off x="6324600" y="8685213"/>
            <a:ext cx="5318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ED01D690-5755-44DA-B5EC-780D646CAE1E}" type="slidenum">
              <a:rPr lang="en-US" sz="1200" smtClean="0">
                <a:solidFill>
                  <a:srgbClr val="000000"/>
                </a:solidFill>
              </a:rPr>
              <a:pPr eaLnBrk="1" hangingPunct="1"/>
              <a:t>15</a:t>
            </a:fld>
            <a:endParaRPr lang="en-US" sz="1200" dirty="0"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503238" y="539750"/>
            <a:ext cx="3162300" cy="2373313"/>
          </a:xfrm>
          <a:ln/>
        </p:spPr>
      </p:sp>
      <p:sp>
        <p:nvSpPr>
          <p:cNvPr id="62467"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Summary Overview</a:t>
            </a:r>
            <a:endParaRPr lang="en-US" b="1" smtClean="0">
              <a:solidFill>
                <a:srgbClr val="000000"/>
              </a:solidFill>
            </a:endParaRPr>
          </a:p>
          <a:p>
            <a:r>
              <a:rPr lang="en-US" smtClean="0">
                <a:solidFill>
                  <a:srgbClr val="000000"/>
                </a:solidFill>
              </a:rPr>
              <a:t>Compared to a traditional channel, in a </a:t>
            </a:r>
            <a:r>
              <a:rPr lang="en-US" u="sng" smtClean="0">
                <a:solidFill>
                  <a:srgbClr val="000000"/>
                </a:solidFill>
              </a:rPr>
              <a:t>vertical marketing system</a:t>
            </a:r>
            <a:r>
              <a:rPr lang="en-US" smtClean="0">
                <a:solidFill>
                  <a:srgbClr val="000000"/>
                </a:solidFill>
              </a:rPr>
              <a:t>, the whole channel focuses on the same target market at the end of the channel. </a:t>
            </a:r>
          </a:p>
          <a:p>
            <a:endParaRPr lang="en-US" smtClean="0">
              <a:solidFill>
                <a:srgbClr val="000000"/>
              </a:solidFill>
            </a:endParaRPr>
          </a:p>
          <a:p>
            <a:r>
              <a:rPr lang="en-US" b="1" smtClean="0">
                <a:solidFill>
                  <a:srgbClr val="000000"/>
                </a:solidFill>
              </a:rPr>
              <a:t>Key Issues</a:t>
            </a:r>
          </a:p>
          <a:p>
            <a:r>
              <a:rPr lang="en-US" b="1" smtClean="0">
                <a:sym typeface="Wingdings" pitchFamily="2" charset="2"/>
              </a:rPr>
              <a:t> </a:t>
            </a:r>
            <a:r>
              <a:rPr lang="en-US" b="1" u="sng" smtClean="0">
                <a:solidFill>
                  <a:srgbClr val="000000"/>
                </a:solidFill>
              </a:rPr>
              <a:t>Corporate channel system</a:t>
            </a:r>
            <a:r>
              <a:rPr lang="en-US" b="1" smtClean="0">
                <a:solidFill>
                  <a:srgbClr val="000000"/>
                </a:solidFill>
              </a:rPr>
              <a:t>:</a:t>
            </a:r>
            <a:r>
              <a:rPr lang="en-US" smtClean="0">
                <a:solidFill>
                  <a:srgbClr val="000000"/>
                </a:solidFill>
              </a:rPr>
              <a:t> characterized by the ownership of each level of the channel by the same corporation, giving the appearance that the firm is going direct.  </a:t>
            </a:r>
          </a:p>
          <a:p>
            <a:pPr lvl="1">
              <a:buFontTx/>
              <a:buChar char="•"/>
            </a:pPr>
            <a:r>
              <a:rPr lang="en-US" u="sng" smtClean="0">
                <a:solidFill>
                  <a:srgbClr val="000000"/>
                </a:solidFill>
              </a:rPr>
              <a:t> Vertical integration</a:t>
            </a:r>
            <a:r>
              <a:rPr lang="en-US" smtClean="0">
                <a:solidFill>
                  <a:srgbClr val="000000"/>
                </a:solidFill>
              </a:rPr>
              <a:t> -- the buying of other firms by one member of the channel.  Any level of the channel may become the acquiring corporation.</a:t>
            </a:r>
          </a:p>
          <a:p>
            <a:pPr>
              <a:buFontTx/>
              <a:buChar char="•"/>
            </a:pPr>
            <a:r>
              <a:rPr lang="en-US" u="sng" smtClean="0">
                <a:solidFill>
                  <a:srgbClr val="000000"/>
                </a:solidFill>
              </a:rPr>
              <a:t> </a:t>
            </a:r>
            <a:r>
              <a:rPr lang="en-US" b="1" u="sng" smtClean="0">
                <a:solidFill>
                  <a:srgbClr val="000000"/>
                </a:solidFill>
              </a:rPr>
              <a:t>Administered channel system</a:t>
            </a:r>
            <a:r>
              <a:rPr lang="en-US" b="1" smtClean="0">
                <a:solidFill>
                  <a:srgbClr val="000000"/>
                </a:solidFill>
              </a:rPr>
              <a:t>:</a:t>
            </a:r>
            <a:r>
              <a:rPr lang="en-US" smtClean="0">
                <a:solidFill>
                  <a:srgbClr val="000000"/>
                </a:solidFill>
              </a:rPr>
              <a:t> channel members informally agree to cooperate with each other.  Such agreements typically cover procedures to routinize ordering, standardize accounting, and coordinate promotion efforts.</a:t>
            </a:r>
          </a:p>
          <a:p>
            <a:pPr>
              <a:buFontTx/>
              <a:buChar char="•"/>
            </a:pPr>
            <a:endParaRPr lang="en-US" smtClean="0">
              <a:solidFill>
                <a:srgbClr val="000000"/>
              </a:solidFill>
            </a:endParaRPr>
          </a:p>
          <a:p>
            <a:r>
              <a:rPr lang="en-US" b="1" i="1" smtClean="0">
                <a:solidFill>
                  <a:srgbClr val="000000"/>
                </a:solidFill>
              </a:rPr>
              <a:t>Discussion Question: Do you think there might be the potential for a channel captain to emerge in an administered system? Why or why not?</a:t>
            </a:r>
          </a:p>
          <a:p>
            <a:endParaRPr lang="en-US" b="1" i="1" smtClean="0">
              <a:solidFill>
                <a:srgbClr val="000000"/>
              </a:solidFill>
            </a:endParaRPr>
          </a:p>
          <a:p>
            <a:pPr>
              <a:buFontTx/>
              <a:buChar char="•"/>
            </a:pPr>
            <a:r>
              <a:rPr lang="en-US" u="sng" smtClean="0">
                <a:solidFill>
                  <a:srgbClr val="000000"/>
                </a:solidFill>
              </a:rPr>
              <a:t> </a:t>
            </a:r>
            <a:r>
              <a:rPr lang="en-US" b="1" u="sng" smtClean="0">
                <a:solidFill>
                  <a:srgbClr val="000000"/>
                </a:solidFill>
              </a:rPr>
              <a:t>Contractual channel system</a:t>
            </a:r>
            <a:r>
              <a:rPr lang="en-US" b="1" smtClean="0">
                <a:solidFill>
                  <a:srgbClr val="000000"/>
                </a:solidFill>
              </a:rPr>
              <a:t>: </a:t>
            </a:r>
            <a:r>
              <a:rPr lang="en-US" smtClean="0">
                <a:solidFill>
                  <a:srgbClr val="000000"/>
                </a:solidFill>
              </a:rPr>
              <a:t>channel members formally agree to cooperate via contracts. Many popular franchise systems are examples of contractual channels.</a:t>
            </a:r>
          </a:p>
          <a:p>
            <a:pPr>
              <a:buFontTx/>
              <a:buChar char="•"/>
            </a:pPr>
            <a:r>
              <a:rPr lang="en-US" u="sng" smtClean="0">
                <a:solidFill>
                  <a:srgbClr val="000000"/>
                </a:solidFill>
              </a:rPr>
              <a:t> </a:t>
            </a:r>
            <a:r>
              <a:rPr lang="en-US" b="1" u="sng" smtClean="0">
                <a:solidFill>
                  <a:srgbClr val="000000"/>
                </a:solidFill>
              </a:rPr>
              <a:t>Vertical marketing systems are a dominant force in the marketplace</a:t>
            </a:r>
            <a:r>
              <a:rPr lang="en-US" b="1" smtClean="0">
                <a:solidFill>
                  <a:srgbClr val="000000"/>
                </a:solidFill>
              </a:rPr>
              <a:t>. </a:t>
            </a:r>
            <a:r>
              <a:rPr lang="en-US" smtClean="0">
                <a:solidFill>
                  <a:srgbClr val="000000"/>
                </a:solidFill>
              </a:rPr>
              <a:t>In fact, they capture a majority of retail sales and should increase their share in the future.</a:t>
            </a:r>
          </a:p>
          <a:p>
            <a:endParaRPr lang="en-US" smtClean="0"/>
          </a:p>
          <a:p>
            <a:endParaRPr lang="en-US" smtClean="0"/>
          </a:p>
          <a:p>
            <a:endParaRPr lang="en-US" smtClean="0"/>
          </a:p>
        </p:txBody>
      </p:sp>
      <p:sp>
        <p:nvSpPr>
          <p:cNvPr id="62468" name="Text Box 4"/>
          <p:cNvSpPr txBox="1">
            <a:spLocks noChangeArrowheads="1"/>
          </p:cNvSpPr>
          <p:nvPr/>
        </p:nvSpPr>
        <p:spPr bwMode="auto">
          <a:xfrm>
            <a:off x="4294188" y="395288"/>
            <a:ext cx="23876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pitchFamily="34" charset="0"/>
                <a:cs typeface="Arial" pitchFamily="34" charset="0"/>
              </a:defRPr>
            </a:lvl1pPr>
            <a:lvl2pPr marL="742950" indent="-285750" defTabSz="965200" eaLnBrk="0" hangingPunct="0">
              <a:defRPr sz="3600">
                <a:solidFill>
                  <a:schemeClr val="tx1"/>
                </a:solidFill>
                <a:latin typeface="Arial" pitchFamily="34" charset="0"/>
                <a:cs typeface="Arial" pitchFamily="34" charset="0"/>
              </a:defRPr>
            </a:lvl2pPr>
            <a:lvl3pPr marL="1143000" indent="-228600" defTabSz="965200" eaLnBrk="0" hangingPunct="0">
              <a:defRPr sz="3600">
                <a:solidFill>
                  <a:schemeClr val="tx1"/>
                </a:solidFill>
                <a:latin typeface="Arial" pitchFamily="34" charset="0"/>
                <a:cs typeface="Arial" pitchFamily="34" charset="0"/>
              </a:defRPr>
            </a:lvl3pPr>
            <a:lvl4pPr marL="1600200" indent="-228600" defTabSz="965200" eaLnBrk="0" hangingPunct="0">
              <a:defRPr sz="3600">
                <a:solidFill>
                  <a:schemeClr val="tx1"/>
                </a:solidFill>
                <a:latin typeface="Arial" pitchFamily="34" charset="0"/>
                <a:cs typeface="Arial" pitchFamily="34" charset="0"/>
              </a:defRPr>
            </a:lvl4pPr>
            <a:lvl5pPr marL="2057400" indent="-228600" defTabSz="965200" eaLnBrk="0" hangingPunct="0">
              <a:defRPr sz="3600">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266-268.</a:t>
            </a:r>
            <a:endParaRPr lang="en-US" sz="1500" b="1" dirty="0">
              <a:solidFill>
                <a:srgbClr val="000000"/>
              </a:solidFill>
            </a:endParaRPr>
          </a:p>
          <a:p>
            <a:pPr algn="l" eaLnBrk="1" hangingPunct="1">
              <a:spcBef>
                <a:spcPct val="50000"/>
              </a:spcBef>
            </a:pPr>
            <a:r>
              <a:rPr lang="en-US" sz="1400" b="1" dirty="0">
                <a:sym typeface="Wingdings" pitchFamily="2" charset="2"/>
              </a:rPr>
              <a:t> </a:t>
            </a:r>
            <a:r>
              <a:rPr lang="en-US" sz="1400" b="1" dirty="0"/>
              <a:t>Indicates place where slide “builds” to include the corresponding point (upon mouse click).</a:t>
            </a:r>
          </a:p>
          <a:p>
            <a:pPr eaLnBrk="1" hangingPunct="1">
              <a:spcBef>
                <a:spcPct val="50000"/>
              </a:spcBef>
            </a:pPr>
            <a:endParaRPr lang="en-US" sz="1500" b="1" dirty="0">
              <a:solidFill>
                <a:srgbClr val="000000"/>
              </a:solidFill>
            </a:endParaRPr>
          </a:p>
        </p:txBody>
      </p:sp>
      <p:sp>
        <p:nvSpPr>
          <p:cNvPr id="6" name="Rectangle 7"/>
          <p:cNvSpPr>
            <a:spLocks noGrp="1" noChangeArrowheads="1"/>
          </p:cNvSpPr>
          <p:nvPr>
            <p:ph type="sldNum" sz="quarter" idx="5"/>
          </p:nvPr>
        </p:nvSpPr>
        <p:spPr>
          <a:xfrm>
            <a:off x="6324600" y="8685213"/>
            <a:ext cx="5318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ED01D690-5755-44DA-B5EC-780D646CAE1E}" type="slidenum">
              <a:rPr lang="en-US" sz="1200" smtClean="0">
                <a:solidFill>
                  <a:srgbClr val="000000"/>
                </a:solidFill>
              </a:rPr>
              <a:pPr eaLnBrk="1" hangingPunct="1"/>
              <a:t>16</a:t>
            </a:fld>
            <a:endParaRPr lang="en-US" sz="1200" dirty="0"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503238" y="539750"/>
            <a:ext cx="3162300" cy="2373313"/>
          </a:xfrm>
          <a:ln/>
        </p:spPr>
      </p:sp>
      <p:sp>
        <p:nvSpPr>
          <p:cNvPr id="67587"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purpose of this exercise is to help students relate their understanding of the different levels of distribution intensity to the distribution strategies employed in the marketing of consumer goods and business products.  Three consumer goods and three business products are listed; students are challenged to match each product to the distribution strategy that each exemplifies. </a:t>
            </a:r>
          </a:p>
          <a:p>
            <a:endParaRPr lang="en-US" smtClean="0"/>
          </a:p>
          <a:p>
            <a:r>
              <a:rPr lang="en-US" b="1" smtClean="0"/>
              <a:t>For complete information and suggestions on using this Interactive Exercise, please refer to the “Notes on the Interactive Exercise” section for this chapter in the </a:t>
            </a:r>
            <a:r>
              <a:rPr lang="en-US" b="1" i="1" smtClean="0"/>
              <a:t>Multimedia Lecture Support Package to Accompany Basic Marketing</a:t>
            </a:r>
            <a:r>
              <a:rPr lang="en-US" b="1" smtClean="0"/>
              <a:t>.  That same information is available as a Word document in the assets folder for the PowerPoint file.</a:t>
            </a:r>
          </a:p>
          <a:p>
            <a:endParaRPr lang="en-US" smtClean="0"/>
          </a:p>
          <a:p>
            <a:endParaRPr lang="en-US" smtClean="0"/>
          </a:p>
        </p:txBody>
      </p:sp>
      <p:sp>
        <p:nvSpPr>
          <p:cNvPr id="67588"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pitchFamily="34" charset="0"/>
                <a:cs typeface="Arial" pitchFamily="34" charset="0"/>
              </a:defRPr>
            </a:lvl1pPr>
            <a:lvl2pPr marL="742950" indent="-285750" defTabSz="965200" eaLnBrk="0" hangingPunct="0">
              <a:defRPr sz="3600">
                <a:solidFill>
                  <a:schemeClr val="tx1"/>
                </a:solidFill>
                <a:latin typeface="Arial" pitchFamily="34" charset="0"/>
                <a:cs typeface="Arial" pitchFamily="34" charset="0"/>
              </a:defRPr>
            </a:lvl2pPr>
            <a:lvl3pPr marL="1143000" indent="-228600" defTabSz="965200" eaLnBrk="0" hangingPunct="0">
              <a:defRPr sz="3600">
                <a:solidFill>
                  <a:schemeClr val="tx1"/>
                </a:solidFill>
                <a:latin typeface="Arial" pitchFamily="34" charset="0"/>
                <a:cs typeface="Arial" pitchFamily="34" charset="0"/>
              </a:defRPr>
            </a:lvl3pPr>
            <a:lvl4pPr marL="1600200" indent="-228600" defTabSz="965200" eaLnBrk="0" hangingPunct="0">
              <a:defRPr sz="3600">
                <a:solidFill>
                  <a:schemeClr val="tx1"/>
                </a:solidFill>
                <a:latin typeface="Arial" pitchFamily="34" charset="0"/>
                <a:cs typeface="Arial" pitchFamily="34" charset="0"/>
              </a:defRPr>
            </a:lvl4pPr>
            <a:lvl5pPr marL="2057400" indent="-228600" defTabSz="965200" eaLnBrk="0" hangingPunct="0">
              <a:defRPr sz="3600">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268-269.</a:t>
            </a:r>
            <a:endParaRPr lang="en-US" sz="1500" b="1" dirty="0">
              <a:solidFill>
                <a:srgbClr val="000000"/>
              </a:solidFill>
            </a:endParaRPr>
          </a:p>
        </p:txBody>
      </p:sp>
      <p:sp>
        <p:nvSpPr>
          <p:cNvPr id="6" name="Rectangle 7"/>
          <p:cNvSpPr>
            <a:spLocks noGrp="1" noChangeArrowheads="1"/>
          </p:cNvSpPr>
          <p:nvPr>
            <p:ph type="sldNum" sz="quarter" idx="5"/>
          </p:nvPr>
        </p:nvSpPr>
        <p:spPr>
          <a:xfrm>
            <a:off x="6324600" y="8685213"/>
            <a:ext cx="5318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ED01D690-5755-44DA-B5EC-780D646CAE1E}" type="slidenum">
              <a:rPr lang="en-US" sz="1200" smtClean="0">
                <a:solidFill>
                  <a:srgbClr val="000000"/>
                </a:solidFill>
              </a:rPr>
              <a:pPr eaLnBrk="1" hangingPunct="1"/>
              <a:t>17</a:t>
            </a:fld>
            <a:endParaRPr lang="en-US" sz="1200" dirty="0"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503238" y="539750"/>
            <a:ext cx="3162300" cy="2373313"/>
          </a:xfrm>
          <a:ln/>
        </p:spPr>
      </p:sp>
      <p:sp>
        <p:nvSpPr>
          <p:cNvPr id="69635"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Summary Overview</a:t>
            </a:r>
          </a:p>
          <a:p>
            <a:r>
              <a:rPr lang="en-US" smtClean="0"/>
              <a:t>Exclusive distribution is an area considered under U.S. antimonopoly laws. Courts currently focus on the potential harm to competition in answering the question, “</a:t>
            </a:r>
            <a:r>
              <a:rPr lang="en-US" u="sng" smtClean="0"/>
              <a:t>Is limiting market exposure illegal</a:t>
            </a:r>
            <a:r>
              <a:rPr lang="en-US" smtClean="0"/>
              <a:t>?” </a:t>
            </a:r>
          </a:p>
          <a:p>
            <a:endParaRPr lang="en-US" smtClean="0"/>
          </a:p>
          <a:p>
            <a:r>
              <a:rPr lang="en-US" b="1" smtClean="0">
                <a:solidFill>
                  <a:srgbClr val="000000"/>
                </a:solidFill>
              </a:rPr>
              <a:t>Key Issues</a:t>
            </a:r>
          </a:p>
          <a:p>
            <a:pPr>
              <a:buFontTx/>
              <a:buChar char="•"/>
            </a:pPr>
            <a:r>
              <a:rPr lang="en-US" b="1" smtClean="0">
                <a:solidFill>
                  <a:srgbClr val="000000"/>
                </a:solidFill>
              </a:rPr>
              <a:t> Horizontal arrangements among competitors are illegal. </a:t>
            </a:r>
          </a:p>
          <a:p>
            <a:pPr lvl="1">
              <a:buFontTx/>
              <a:buChar char="•"/>
            </a:pPr>
            <a:r>
              <a:rPr lang="en-US" smtClean="0">
                <a:solidFill>
                  <a:srgbClr val="000000"/>
                </a:solidFill>
              </a:rPr>
              <a:t> These arrangements exist among the firms at one level of the channel. </a:t>
            </a:r>
          </a:p>
          <a:p>
            <a:pPr lvl="1">
              <a:buFontTx/>
              <a:buChar char="•"/>
            </a:pPr>
            <a:r>
              <a:rPr lang="en-US" smtClean="0">
                <a:solidFill>
                  <a:srgbClr val="000000"/>
                </a:solidFill>
              </a:rPr>
              <a:t> They are considered to be collusion that reduces competition and harms customers. </a:t>
            </a:r>
          </a:p>
          <a:p>
            <a:r>
              <a:rPr lang="en-US" b="1" smtClean="0">
                <a:sym typeface="Wingdings" pitchFamily="2" charset="2"/>
              </a:rPr>
              <a:t> </a:t>
            </a:r>
            <a:r>
              <a:rPr lang="en-US" b="1" smtClean="0">
                <a:solidFill>
                  <a:srgbClr val="000000"/>
                </a:solidFill>
              </a:rPr>
              <a:t>Vertical arrangements may or not be illegal. </a:t>
            </a:r>
          </a:p>
          <a:p>
            <a:pPr lvl="1">
              <a:buFontTx/>
              <a:buChar char="•"/>
            </a:pPr>
            <a:r>
              <a:rPr lang="en-US" smtClean="0">
                <a:solidFill>
                  <a:srgbClr val="000000"/>
                </a:solidFill>
              </a:rPr>
              <a:t> These arrangements exist across different levels of the channel. </a:t>
            </a:r>
          </a:p>
          <a:p>
            <a:pPr lvl="1">
              <a:buFontTx/>
              <a:buChar char="•"/>
            </a:pPr>
            <a:r>
              <a:rPr lang="en-US" smtClean="0">
                <a:solidFill>
                  <a:srgbClr val="000000"/>
                </a:solidFill>
              </a:rPr>
              <a:t> Courts weigh the possible good effects of these arrangements against the possible restrictions on competition. </a:t>
            </a:r>
          </a:p>
          <a:p>
            <a:pPr lvl="1">
              <a:buFontTx/>
              <a:buChar char="•"/>
            </a:pPr>
            <a:endParaRPr lang="en-US" smtClean="0">
              <a:solidFill>
                <a:srgbClr val="000000"/>
              </a:solidFill>
            </a:endParaRPr>
          </a:p>
          <a:p>
            <a:r>
              <a:rPr lang="en-US" b="1" i="1" smtClean="0">
                <a:solidFill>
                  <a:srgbClr val="000000"/>
                </a:solidFill>
              </a:rPr>
              <a:t>Discussion Question: Rolex watches are typically distributed via strict arrangements between Rolex and its “authorized dealers.” These arrangements limit the pricing latitude that dealers have in selling Rolexes. Can you create arguments that: a.) this arrangement benefits customers; and b.) this arrangement harms customers?</a:t>
            </a:r>
          </a:p>
          <a:p>
            <a:endParaRPr lang="en-US" b="1" i="1" smtClean="0">
              <a:solidFill>
                <a:srgbClr val="000000"/>
              </a:solidFill>
            </a:endParaRPr>
          </a:p>
          <a:p>
            <a:pPr>
              <a:buFontTx/>
              <a:buChar char="•"/>
            </a:pPr>
            <a:r>
              <a:rPr lang="en-US" smtClean="0">
                <a:solidFill>
                  <a:srgbClr val="000000"/>
                </a:solidFill>
              </a:rPr>
              <a:t> </a:t>
            </a:r>
            <a:r>
              <a:rPr lang="en-US" b="1" smtClean="0">
                <a:solidFill>
                  <a:srgbClr val="000000"/>
                </a:solidFill>
              </a:rPr>
              <a:t>Firms should be cautious </a:t>
            </a:r>
            <a:r>
              <a:rPr lang="en-US" smtClean="0">
                <a:solidFill>
                  <a:srgbClr val="000000"/>
                </a:solidFill>
              </a:rPr>
              <a:t>about entering into exclusive distribution arrangements. The courts can force companies to change long-standing channel structures and pay large damage awards.</a:t>
            </a:r>
          </a:p>
          <a:p>
            <a:endParaRPr lang="en-US" smtClean="0"/>
          </a:p>
          <a:p>
            <a:endParaRPr lang="en-US" smtClean="0"/>
          </a:p>
        </p:txBody>
      </p:sp>
      <p:sp>
        <p:nvSpPr>
          <p:cNvPr id="69636" name="Text Box 4"/>
          <p:cNvSpPr txBox="1">
            <a:spLocks noChangeArrowheads="1"/>
          </p:cNvSpPr>
          <p:nvPr/>
        </p:nvSpPr>
        <p:spPr bwMode="auto">
          <a:xfrm>
            <a:off x="4294188" y="395288"/>
            <a:ext cx="23876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pitchFamily="34" charset="0"/>
                <a:cs typeface="Arial" pitchFamily="34" charset="0"/>
              </a:defRPr>
            </a:lvl1pPr>
            <a:lvl2pPr marL="742950" indent="-285750" defTabSz="965200" eaLnBrk="0" hangingPunct="0">
              <a:defRPr sz="3600">
                <a:solidFill>
                  <a:schemeClr val="tx1"/>
                </a:solidFill>
                <a:latin typeface="Arial" pitchFamily="34" charset="0"/>
                <a:cs typeface="Arial" pitchFamily="34" charset="0"/>
              </a:defRPr>
            </a:lvl2pPr>
            <a:lvl3pPr marL="1143000" indent="-228600" defTabSz="965200" eaLnBrk="0" hangingPunct="0">
              <a:defRPr sz="3600">
                <a:solidFill>
                  <a:schemeClr val="tx1"/>
                </a:solidFill>
                <a:latin typeface="Arial" pitchFamily="34" charset="0"/>
                <a:cs typeface="Arial" pitchFamily="34" charset="0"/>
              </a:defRPr>
            </a:lvl3pPr>
            <a:lvl4pPr marL="1600200" indent="-228600" defTabSz="965200" eaLnBrk="0" hangingPunct="0">
              <a:defRPr sz="3600">
                <a:solidFill>
                  <a:schemeClr val="tx1"/>
                </a:solidFill>
                <a:latin typeface="Arial" pitchFamily="34" charset="0"/>
                <a:cs typeface="Arial" pitchFamily="34" charset="0"/>
              </a:defRPr>
            </a:lvl4pPr>
            <a:lvl5pPr marL="2057400" indent="-228600" defTabSz="965200" eaLnBrk="0" hangingPunct="0">
              <a:defRPr sz="3600">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269.</a:t>
            </a:r>
            <a:endParaRPr lang="en-US" sz="1500" b="1" dirty="0">
              <a:solidFill>
                <a:srgbClr val="000000"/>
              </a:solidFill>
            </a:endParaRPr>
          </a:p>
          <a:p>
            <a:pPr algn="l" eaLnBrk="1" hangingPunct="1">
              <a:spcBef>
                <a:spcPct val="50000"/>
              </a:spcBef>
            </a:pPr>
            <a:r>
              <a:rPr lang="en-US" sz="1400" b="1" dirty="0">
                <a:sym typeface="Wingdings" pitchFamily="2" charset="2"/>
              </a:rPr>
              <a:t> </a:t>
            </a:r>
            <a:r>
              <a:rPr lang="en-US" sz="1400" b="1" dirty="0"/>
              <a:t>Indicates place where slide “builds” to include the corresponding point (upon mouse click).</a:t>
            </a:r>
          </a:p>
          <a:p>
            <a:pPr eaLnBrk="1" hangingPunct="1">
              <a:spcBef>
                <a:spcPct val="50000"/>
              </a:spcBef>
            </a:pPr>
            <a:endParaRPr lang="en-US" sz="1500" b="1" dirty="0">
              <a:solidFill>
                <a:srgbClr val="000000"/>
              </a:solidFill>
            </a:endParaRPr>
          </a:p>
        </p:txBody>
      </p:sp>
      <p:sp>
        <p:nvSpPr>
          <p:cNvPr id="6" name="Rectangle 7"/>
          <p:cNvSpPr>
            <a:spLocks noGrp="1" noChangeArrowheads="1"/>
          </p:cNvSpPr>
          <p:nvPr>
            <p:ph type="sldNum" sz="quarter" idx="5"/>
          </p:nvPr>
        </p:nvSpPr>
        <p:spPr>
          <a:xfrm>
            <a:off x="6324600" y="8685213"/>
            <a:ext cx="5318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ED01D690-5755-44DA-B5EC-780D646CAE1E}" type="slidenum">
              <a:rPr lang="en-US" sz="1200" smtClean="0">
                <a:solidFill>
                  <a:srgbClr val="000000"/>
                </a:solidFill>
              </a:rPr>
              <a:pPr eaLnBrk="1" hangingPunct="1"/>
              <a:t>18</a:t>
            </a:fld>
            <a:endParaRPr lang="en-US" sz="1200" dirty="0"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503238" y="539750"/>
            <a:ext cx="3162300" cy="2373313"/>
          </a:xfrm>
          <a:ln/>
        </p:spPr>
      </p:sp>
      <p:sp>
        <p:nvSpPr>
          <p:cNvPr id="70659"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b="1" smtClean="0"/>
              <a:t>Summary Overview</a:t>
            </a:r>
          </a:p>
          <a:p>
            <a:pPr>
              <a:spcBef>
                <a:spcPct val="0"/>
              </a:spcBef>
            </a:pPr>
            <a:r>
              <a:rPr lang="en-US" smtClean="0"/>
              <a:t>Channels of distribution can involve a complex set of relationships among many organizations.</a:t>
            </a:r>
          </a:p>
          <a:p>
            <a:pPr>
              <a:spcBef>
                <a:spcPct val="0"/>
              </a:spcBef>
            </a:pPr>
            <a:r>
              <a:rPr lang="en-US" smtClean="0"/>
              <a:t> </a:t>
            </a:r>
          </a:p>
          <a:p>
            <a:pPr>
              <a:spcBef>
                <a:spcPct val="0"/>
              </a:spcBef>
            </a:pPr>
            <a:r>
              <a:rPr lang="en-US" b="1" smtClean="0">
                <a:solidFill>
                  <a:srgbClr val="000000"/>
                </a:solidFill>
              </a:rPr>
              <a:t>Key Issues</a:t>
            </a:r>
          </a:p>
          <a:p>
            <a:pPr>
              <a:spcBef>
                <a:spcPct val="0"/>
              </a:spcBef>
              <a:buFontTx/>
              <a:buChar char="•"/>
            </a:pPr>
            <a:r>
              <a:rPr lang="en-US" b="1" smtClean="0">
                <a:solidFill>
                  <a:srgbClr val="000000"/>
                </a:solidFill>
              </a:rPr>
              <a:t> This exhibit shows an example of a channel arrangement for a publisher of computer books. </a:t>
            </a:r>
          </a:p>
          <a:p>
            <a:pPr lvl="1">
              <a:spcBef>
                <a:spcPct val="0"/>
              </a:spcBef>
              <a:buFontTx/>
              <a:buChar char="•"/>
            </a:pPr>
            <a:r>
              <a:rPr lang="en-US" smtClean="0">
                <a:solidFill>
                  <a:srgbClr val="000000"/>
                </a:solidFill>
              </a:rPr>
              <a:t> Books pass first to the wholesale level, either to general book wholesalers or wholesalers of computer accessories and supplies.</a:t>
            </a:r>
          </a:p>
          <a:p>
            <a:pPr lvl="1">
              <a:spcBef>
                <a:spcPct val="0"/>
              </a:spcBef>
              <a:buFontTx/>
              <a:buChar char="•"/>
            </a:pPr>
            <a:r>
              <a:rPr lang="en-US" smtClean="0">
                <a:solidFill>
                  <a:srgbClr val="000000"/>
                </a:solidFill>
              </a:rPr>
              <a:t> The general book wholesaler resells to online retailers or to other independent bookstores. </a:t>
            </a:r>
          </a:p>
          <a:p>
            <a:pPr lvl="1">
              <a:spcBef>
                <a:spcPct val="0"/>
              </a:spcBef>
              <a:buFontTx/>
              <a:buChar char="•"/>
            </a:pPr>
            <a:r>
              <a:rPr lang="en-US" smtClean="0">
                <a:solidFill>
                  <a:srgbClr val="000000"/>
                </a:solidFill>
              </a:rPr>
              <a:t> The computer supplies wholesaler distributes to electronics superstores or large bookstore chains. </a:t>
            </a:r>
          </a:p>
          <a:p>
            <a:pPr lvl="1">
              <a:spcBef>
                <a:spcPct val="0"/>
              </a:spcBef>
              <a:buFontTx/>
              <a:buChar char="•"/>
            </a:pPr>
            <a:r>
              <a:rPr lang="en-US" smtClean="0">
                <a:solidFill>
                  <a:srgbClr val="000000"/>
                </a:solidFill>
              </a:rPr>
              <a:t> However, there may also be some direct sales from the publisher’s Web site to provide adequate coverage. </a:t>
            </a:r>
          </a:p>
          <a:p>
            <a:pPr>
              <a:spcBef>
                <a:spcPct val="0"/>
              </a:spcBef>
              <a:buFontTx/>
              <a:buChar char="•"/>
            </a:pPr>
            <a:r>
              <a:rPr lang="en-US" b="1" u="sng" smtClean="0">
                <a:solidFill>
                  <a:srgbClr val="000000"/>
                </a:solidFill>
              </a:rPr>
              <a:t> Multichannel distribution</a:t>
            </a:r>
            <a:r>
              <a:rPr lang="en-US" b="1" smtClean="0">
                <a:solidFill>
                  <a:srgbClr val="000000"/>
                </a:solidFill>
              </a:rPr>
              <a:t>: </a:t>
            </a:r>
            <a:r>
              <a:rPr lang="en-US" smtClean="0">
                <a:solidFill>
                  <a:srgbClr val="000000"/>
                </a:solidFill>
              </a:rPr>
              <a:t>occurs when a producer uses several competing channels to reach the same target market.</a:t>
            </a:r>
          </a:p>
          <a:p>
            <a:pPr>
              <a:spcBef>
                <a:spcPct val="0"/>
              </a:spcBef>
              <a:buFontTx/>
              <a:buChar char="•"/>
            </a:pPr>
            <a:endParaRPr lang="en-US" smtClean="0">
              <a:solidFill>
                <a:srgbClr val="000000"/>
              </a:solidFill>
            </a:endParaRPr>
          </a:p>
          <a:p>
            <a:pPr>
              <a:spcBef>
                <a:spcPct val="0"/>
              </a:spcBef>
            </a:pPr>
            <a:r>
              <a:rPr lang="en-US" b="1" i="1" smtClean="0">
                <a:solidFill>
                  <a:srgbClr val="000000"/>
                </a:solidFill>
              </a:rPr>
              <a:t>Discussion Question: If you were an established bookstore, how would you react to a publisher’s announcement that it planned to sell direct via a Web site?</a:t>
            </a:r>
          </a:p>
          <a:p>
            <a:pPr>
              <a:spcBef>
                <a:spcPct val="0"/>
              </a:spcBef>
            </a:pPr>
            <a:endParaRPr lang="en-US" b="1" i="1" smtClean="0">
              <a:solidFill>
                <a:srgbClr val="000000"/>
              </a:solidFill>
            </a:endParaRPr>
          </a:p>
          <a:p>
            <a:pPr>
              <a:spcBef>
                <a:spcPct val="0"/>
              </a:spcBef>
              <a:buFontTx/>
              <a:buChar char="•"/>
            </a:pPr>
            <a:r>
              <a:rPr lang="en-US" b="1" u="sng" smtClean="0">
                <a:solidFill>
                  <a:srgbClr val="000000"/>
                </a:solidFill>
              </a:rPr>
              <a:t> Ethical decisions may be required</a:t>
            </a:r>
            <a:r>
              <a:rPr lang="en-US" b="1" smtClean="0">
                <a:solidFill>
                  <a:srgbClr val="000000"/>
                </a:solidFill>
              </a:rPr>
              <a:t> </a:t>
            </a:r>
            <a:r>
              <a:rPr lang="en-US" smtClean="0">
                <a:solidFill>
                  <a:srgbClr val="000000"/>
                </a:solidFill>
              </a:rPr>
              <a:t>to deal fairly with all channel members across all channels. </a:t>
            </a:r>
          </a:p>
          <a:p>
            <a:pPr>
              <a:spcBef>
                <a:spcPct val="0"/>
              </a:spcBef>
              <a:buFontTx/>
              <a:buChar char="•"/>
            </a:pPr>
            <a:r>
              <a:rPr lang="en-US" smtClean="0">
                <a:solidFill>
                  <a:srgbClr val="000000"/>
                </a:solidFill>
              </a:rPr>
              <a:t> Environmental factors cause the development of </a:t>
            </a:r>
            <a:r>
              <a:rPr lang="en-US" u="sng" smtClean="0">
                <a:solidFill>
                  <a:srgbClr val="000000"/>
                </a:solidFill>
              </a:rPr>
              <a:t>reverse channels</a:t>
            </a:r>
            <a:r>
              <a:rPr lang="en-US" smtClean="0">
                <a:solidFill>
                  <a:srgbClr val="000000"/>
                </a:solidFill>
              </a:rPr>
              <a:t>—channels used to retrieve products from consumers. A comprehensive distribution strategy means that </a:t>
            </a:r>
            <a:r>
              <a:rPr lang="en-US" u="sng" smtClean="0">
                <a:solidFill>
                  <a:srgbClr val="000000"/>
                </a:solidFill>
              </a:rPr>
              <a:t>reverse channels must be planned</a:t>
            </a:r>
            <a:r>
              <a:rPr lang="en-US" smtClean="0">
                <a:solidFill>
                  <a:srgbClr val="000000"/>
                </a:solidFill>
              </a:rPr>
              <a:t> for in the event they are needed.</a:t>
            </a:r>
          </a:p>
          <a:p>
            <a:pPr lvl="1">
              <a:spcBef>
                <a:spcPct val="0"/>
              </a:spcBef>
              <a:buFontTx/>
              <a:buChar char="•"/>
            </a:pPr>
            <a:r>
              <a:rPr lang="en-US" smtClean="0">
                <a:solidFill>
                  <a:srgbClr val="000000"/>
                </a:solidFill>
              </a:rPr>
              <a:t> New laws require reverse channels in some industries.</a:t>
            </a:r>
          </a:p>
          <a:p>
            <a:pPr lvl="1">
              <a:spcBef>
                <a:spcPct val="0"/>
              </a:spcBef>
              <a:buFontTx/>
              <a:buChar char="•"/>
            </a:pPr>
            <a:r>
              <a:rPr lang="en-US" smtClean="0">
                <a:solidFill>
                  <a:srgbClr val="000000"/>
                </a:solidFill>
              </a:rPr>
              <a:t> Reverse channels are </a:t>
            </a:r>
            <a:r>
              <a:rPr lang="en-US" u="sng" smtClean="0">
                <a:solidFill>
                  <a:srgbClr val="000000"/>
                </a:solidFill>
              </a:rPr>
              <a:t>sustainable </a:t>
            </a:r>
            <a:r>
              <a:rPr lang="en-US" smtClean="0">
                <a:solidFill>
                  <a:srgbClr val="000000"/>
                </a:solidFill>
              </a:rPr>
              <a:t>and</a:t>
            </a:r>
            <a:r>
              <a:rPr lang="en-US" u="sng" smtClean="0">
                <a:solidFill>
                  <a:srgbClr val="000000"/>
                </a:solidFill>
              </a:rPr>
              <a:t> profitable</a:t>
            </a:r>
            <a:r>
              <a:rPr lang="en-US" smtClean="0">
                <a:solidFill>
                  <a:srgbClr val="000000"/>
                </a:solidFill>
              </a:rPr>
              <a:t>.</a:t>
            </a:r>
          </a:p>
          <a:p>
            <a:pPr lvl="1">
              <a:spcBef>
                <a:spcPct val="0"/>
              </a:spcBef>
              <a:buFontTx/>
              <a:buChar char="•"/>
            </a:pPr>
            <a:r>
              <a:rPr lang="en-US" smtClean="0">
                <a:solidFill>
                  <a:srgbClr val="000000"/>
                </a:solidFill>
              </a:rPr>
              <a:t> </a:t>
            </a:r>
            <a:r>
              <a:rPr lang="en-US" u="sng" smtClean="0">
                <a:solidFill>
                  <a:srgbClr val="000000"/>
                </a:solidFill>
              </a:rPr>
              <a:t>Plan</a:t>
            </a:r>
            <a:r>
              <a:rPr lang="en-US" smtClean="0">
                <a:solidFill>
                  <a:srgbClr val="000000"/>
                </a:solidFill>
              </a:rPr>
              <a:t> for reverse channels.</a:t>
            </a:r>
          </a:p>
          <a:p>
            <a:endParaRPr lang="en-US" sz="1100" smtClean="0"/>
          </a:p>
          <a:p>
            <a:endParaRPr lang="en-US" sz="1100" smtClean="0"/>
          </a:p>
        </p:txBody>
      </p:sp>
      <p:sp>
        <p:nvSpPr>
          <p:cNvPr id="70660"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pitchFamily="34" charset="0"/>
                <a:cs typeface="Arial" pitchFamily="34" charset="0"/>
              </a:defRPr>
            </a:lvl1pPr>
            <a:lvl2pPr marL="742950" indent="-285750" defTabSz="965200" eaLnBrk="0" hangingPunct="0">
              <a:defRPr sz="3600">
                <a:solidFill>
                  <a:schemeClr val="tx1"/>
                </a:solidFill>
                <a:latin typeface="Arial" pitchFamily="34" charset="0"/>
                <a:cs typeface="Arial" pitchFamily="34" charset="0"/>
              </a:defRPr>
            </a:lvl2pPr>
            <a:lvl3pPr marL="1143000" indent="-228600" defTabSz="965200" eaLnBrk="0" hangingPunct="0">
              <a:defRPr sz="3600">
                <a:solidFill>
                  <a:schemeClr val="tx1"/>
                </a:solidFill>
                <a:latin typeface="Arial" pitchFamily="34" charset="0"/>
                <a:cs typeface="Arial" pitchFamily="34" charset="0"/>
              </a:defRPr>
            </a:lvl3pPr>
            <a:lvl4pPr marL="1600200" indent="-228600" defTabSz="965200" eaLnBrk="0" hangingPunct="0">
              <a:defRPr sz="3600">
                <a:solidFill>
                  <a:schemeClr val="tx1"/>
                </a:solidFill>
                <a:latin typeface="Arial" pitchFamily="34" charset="0"/>
                <a:cs typeface="Arial" pitchFamily="34" charset="0"/>
              </a:defRPr>
            </a:lvl4pPr>
            <a:lvl5pPr marL="2057400" indent="-228600" defTabSz="965200" eaLnBrk="0" hangingPunct="0">
              <a:defRPr sz="3600">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270-273.</a:t>
            </a:r>
            <a:endParaRPr lang="en-US" sz="1500" b="1" dirty="0">
              <a:solidFill>
                <a:srgbClr val="000000"/>
              </a:solidFill>
            </a:endParaRPr>
          </a:p>
        </p:txBody>
      </p:sp>
      <p:sp>
        <p:nvSpPr>
          <p:cNvPr id="6" name="Rectangle 7"/>
          <p:cNvSpPr>
            <a:spLocks noGrp="1" noChangeArrowheads="1"/>
          </p:cNvSpPr>
          <p:nvPr>
            <p:ph type="sldNum" sz="quarter" idx="5"/>
          </p:nvPr>
        </p:nvSpPr>
        <p:spPr>
          <a:xfrm>
            <a:off x="6324600" y="8685213"/>
            <a:ext cx="5318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ED01D690-5755-44DA-B5EC-780D646CAE1E}" type="slidenum">
              <a:rPr lang="en-US" sz="1200" smtClean="0">
                <a:solidFill>
                  <a:srgbClr val="000000"/>
                </a:solidFill>
              </a:rPr>
              <a:pPr eaLnBrk="1" hangingPunct="1"/>
              <a:t>19</a:t>
            </a:fld>
            <a:endParaRPr lang="en-US" sz="1200" dirty="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t>At the end of this presentation, you should:</a:t>
            </a:r>
          </a:p>
          <a:p>
            <a:pPr>
              <a:defRPr/>
            </a:pPr>
            <a:endParaRPr lang="en-US" dirty="0" smtClean="0"/>
          </a:p>
          <a:p>
            <a:pPr>
              <a:defRPr/>
            </a:pPr>
            <a:r>
              <a:rPr lang="en-US" dirty="0" smtClean="0"/>
              <a:t>1.  Understand what product classes suggest about Place objectives.</a:t>
            </a:r>
          </a:p>
          <a:p>
            <a:pPr>
              <a:defRPr/>
            </a:pPr>
            <a:r>
              <a:rPr lang="en-US" dirty="0" smtClean="0"/>
              <a:t>2.  Understand why some firms use direct channel systems while others work with intermediaries and indirect systems.</a:t>
            </a:r>
          </a:p>
          <a:p>
            <a:pPr>
              <a:defRPr/>
            </a:pPr>
            <a:r>
              <a:rPr lang="en-US" dirty="0" smtClean="0"/>
              <a:t>3.  Understand how and why marketing specialists develop to make channel systems more effective.</a:t>
            </a:r>
          </a:p>
          <a:p>
            <a:pPr>
              <a:defRPr/>
            </a:pPr>
            <a:r>
              <a:rPr lang="en-US" dirty="0" smtClean="0"/>
              <a:t>4.  Understand how to develop cooperative relationships and avoid conflict in channel systems.</a:t>
            </a:r>
          </a:p>
          <a:p>
            <a:pPr>
              <a:defRPr/>
            </a:pPr>
            <a:r>
              <a:rPr lang="en-US" dirty="0" smtClean="0"/>
              <a:t>5.  Know how channel members in vertical marketing systems shift and share functions to meet customer needs.</a:t>
            </a:r>
          </a:p>
          <a:p>
            <a:pPr>
              <a:defRPr/>
            </a:pPr>
            <a:endParaRPr lang="en-US" dirty="0" smtClean="0"/>
          </a:p>
          <a:p>
            <a:pPr>
              <a:defRPr/>
            </a:pPr>
            <a:endParaRPr lang="en-US" dirty="0" smtClean="0"/>
          </a:p>
          <a:p>
            <a:pPr>
              <a:defRPr/>
            </a:pPr>
            <a:endParaRPr lang="en-US" dirty="0" smtClean="0"/>
          </a:p>
          <a:p>
            <a:pPr marL="266669" indent="-266669">
              <a:defRPr/>
            </a:pPr>
            <a:endParaRPr lang="en-US" dirty="0" smtClean="0"/>
          </a:p>
        </p:txBody>
      </p:sp>
      <p:sp>
        <p:nvSpPr>
          <p:cNvPr id="47108"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pitchFamily="34" charset="0"/>
                <a:cs typeface="Arial" pitchFamily="34" charset="0"/>
              </a:defRPr>
            </a:lvl1pPr>
            <a:lvl2pPr marL="742950" indent="-285750" defTabSz="965200" eaLnBrk="0" hangingPunct="0">
              <a:defRPr sz="3600">
                <a:solidFill>
                  <a:schemeClr val="tx1"/>
                </a:solidFill>
                <a:latin typeface="Arial" pitchFamily="34" charset="0"/>
                <a:cs typeface="Arial" pitchFamily="34" charset="0"/>
              </a:defRPr>
            </a:lvl2pPr>
            <a:lvl3pPr marL="1143000" indent="-228600" defTabSz="965200" eaLnBrk="0" hangingPunct="0">
              <a:defRPr sz="3600">
                <a:solidFill>
                  <a:schemeClr val="tx1"/>
                </a:solidFill>
                <a:latin typeface="Arial" pitchFamily="34" charset="0"/>
                <a:cs typeface="Arial" pitchFamily="34" charset="0"/>
              </a:defRPr>
            </a:lvl3pPr>
            <a:lvl4pPr marL="1600200" indent="-228600" defTabSz="965200" eaLnBrk="0" hangingPunct="0">
              <a:defRPr sz="3600">
                <a:solidFill>
                  <a:schemeClr val="tx1"/>
                </a:solidFill>
                <a:latin typeface="Arial" pitchFamily="34" charset="0"/>
                <a:cs typeface="Arial" pitchFamily="34" charset="0"/>
              </a:defRPr>
            </a:lvl4pPr>
            <a:lvl5pPr marL="2057400" indent="-228600" defTabSz="965200" eaLnBrk="0" hangingPunct="0">
              <a:defRPr sz="3600">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a:t>
            </a:r>
            <a:r>
              <a:rPr lang="en-US" sz="1500" b="1" dirty="0" smtClean="0">
                <a:solidFill>
                  <a:srgbClr val="000000"/>
                </a:solidFill>
              </a:rPr>
              <a:t>p. 254.</a:t>
            </a:r>
            <a:endParaRPr lang="en-US" sz="1500" b="1" dirty="0">
              <a:solidFill>
                <a:srgbClr val="000000"/>
              </a:solidFill>
            </a:endParaRPr>
          </a:p>
        </p:txBody>
      </p:sp>
      <p:sp>
        <p:nvSpPr>
          <p:cNvPr id="47109"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sz="1200">
                <a:solidFill>
                  <a:srgbClr val="000000"/>
                </a:solidFill>
              </a:rPr>
              <a:t>2</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03238" y="539750"/>
            <a:ext cx="3162300" cy="2373313"/>
          </a:xfrm>
          <a:ln/>
        </p:spPr>
      </p:sp>
      <p:sp>
        <p:nvSpPr>
          <p:cNvPr id="72707"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Summary Overview</a:t>
            </a:r>
          </a:p>
          <a:p>
            <a:r>
              <a:rPr lang="en-US" dirty="0" smtClean="0"/>
              <a:t>All the strategy decisions for Place apply whether a firm is just focused on its domestic market or if it is also trying to reach target customers in international markets.  </a:t>
            </a:r>
          </a:p>
          <a:p>
            <a:endParaRPr lang="en-US" dirty="0" smtClean="0"/>
          </a:p>
          <a:p>
            <a:r>
              <a:rPr lang="en-US" b="1" dirty="0" smtClean="0"/>
              <a:t>Key Issues</a:t>
            </a:r>
          </a:p>
          <a:p>
            <a:r>
              <a:rPr lang="en-US" dirty="0" smtClean="0"/>
              <a:t>What are the five basic ways to enter international markets?</a:t>
            </a:r>
          </a:p>
          <a:p>
            <a:r>
              <a:rPr lang="en-US" b="1" u="sng" dirty="0" smtClean="0"/>
              <a:t>Exporting often comes first. </a:t>
            </a:r>
            <a:r>
              <a:rPr lang="en-US" b="1" dirty="0" smtClean="0"/>
              <a:t> </a:t>
            </a:r>
          </a:p>
          <a:p>
            <a:pPr lvl="1">
              <a:buFontTx/>
              <a:buChar char="•"/>
            </a:pPr>
            <a:r>
              <a:rPr lang="en-US" dirty="0" smtClean="0"/>
              <a:t> Usually get started by working with intermediaries- they are typically specialists in international marketing and the target country.</a:t>
            </a:r>
            <a:r>
              <a:rPr lang="en-US" b="1" dirty="0" smtClean="0"/>
              <a:t>  </a:t>
            </a:r>
          </a:p>
          <a:p>
            <a:pPr lvl="1">
              <a:buFontTx/>
              <a:buChar char="•"/>
            </a:pPr>
            <a:r>
              <a:rPr lang="en-US" dirty="0" smtClean="0"/>
              <a:t> Often allows a firm to test an international market with low investment of time and money. </a:t>
            </a:r>
          </a:p>
          <a:p>
            <a:r>
              <a:rPr lang="en-US" b="1" dirty="0" smtClean="0">
                <a:sym typeface="Wingdings" pitchFamily="2" charset="2"/>
              </a:rPr>
              <a:t> </a:t>
            </a:r>
            <a:r>
              <a:rPr lang="en-US" b="1" u="sng" dirty="0" smtClean="0"/>
              <a:t>Licensing is often an easy way.</a:t>
            </a:r>
          </a:p>
          <a:p>
            <a:pPr lvl="1">
              <a:buFontTx/>
              <a:buChar char="•"/>
            </a:pPr>
            <a:r>
              <a:rPr lang="en-US" dirty="0" smtClean="0"/>
              <a:t> The licensee in the foreign market takes most of the risk, because it must make some initial investment to get started.  </a:t>
            </a:r>
          </a:p>
          <a:p>
            <a:pPr lvl="1">
              <a:buFontTx/>
              <a:buChar char="•"/>
            </a:pPr>
            <a:r>
              <a:rPr lang="en-US" dirty="0" smtClean="0"/>
              <a:t> If good partners are available, this can be an effective way to enter a market. </a:t>
            </a:r>
          </a:p>
          <a:p>
            <a:r>
              <a:rPr lang="en-US" b="1" dirty="0" smtClean="0">
                <a:sym typeface="Wingdings" pitchFamily="2" charset="2"/>
              </a:rPr>
              <a:t> </a:t>
            </a:r>
            <a:r>
              <a:rPr lang="en-US" b="1" u="sng" dirty="0" smtClean="0"/>
              <a:t>Management contracting sells know-how:</a:t>
            </a:r>
          </a:p>
          <a:p>
            <a:pPr lvl="1">
              <a:buFontTx/>
              <a:buChar char="•"/>
            </a:pPr>
            <a:r>
              <a:rPr lang="en-US" dirty="0" smtClean="0"/>
              <a:t> Relatively low risk approach to international marketing.</a:t>
            </a:r>
          </a:p>
          <a:p>
            <a:pPr lvl="1">
              <a:buFontTx/>
              <a:buChar char="•"/>
            </a:pPr>
            <a:r>
              <a:rPr lang="en-US" dirty="0" smtClean="0"/>
              <a:t> Can be especially important in developing nations or ones where the government is less stable. </a:t>
            </a:r>
          </a:p>
          <a:p>
            <a:r>
              <a:rPr lang="en-US" b="1" dirty="0" smtClean="0">
                <a:sym typeface="Wingdings" pitchFamily="2" charset="2"/>
              </a:rPr>
              <a:t> </a:t>
            </a:r>
            <a:r>
              <a:rPr lang="en-US" b="1" u="sng" dirty="0" smtClean="0"/>
              <a:t>Joint venture increases involvement:</a:t>
            </a:r>
          </a:p>
          <a:p>
            <a:pPr lvl="1">
              <a:buFontTx/>
              <a:buChar char="•"/>
            </a:pPr>
            <a:r>
              <a:rPr lang="en-US" dirty="0" smtClean="0"/>
              <a:t> Sometimes this is the only way a firm can enter a new market. </a:t>
            </a:r>
          </a:p>
          <a:p>
            <a:r>
              <a:rPr lang="en-US" b="1" dirty="0" smtClean="0">
                <a:sym typeface="Wingdings" pitchFamily="2" charset="2"/>
              </a:rPr>
              <a:t> </a:t>
            </a:r>
            <a:r>
              <a:rPr lang="en-US" b="1" u="sng" dirty="0" smtClean="0"/>
              <a:t>Direct investment involves ownership.</a:t>
            </a:r>
          </a:p>
          <a:p>
            <a:pPr lvl="1">
              <a:buFontTx/>
              <a:buChar char="•"/>
            </a:pPr>
            <a:r>
              <a:rPr lang="en-US" dirty="0" smtClean="0"/>
              <a:t> It is a big commitment and usually means greater risks. </a:t>
            </a:r>
          </a:p>
          <a:p>
            <a:endParaRPr lang="en-US" dirty="0" smtClean="0"/>
          </a:p>
          <a:p>
            <a:endParaRPr lang="en-US" sz="1100" dirty="0" smtClean="0"/>
          </a:p>
        </p:txBody>
      </p:sp>
      <p:sp>
        <p:nvSpPr>
          <p:cNvPr id="72708"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pitchFamily="34" charset="0"/>
                <a:cs typeface="Arial" pitchFamily="34" charset="0"/>
              </a:defRPr>
            </a:lvl1pPr>
            <a:lvl2pPr marL="742950" indent="-285750" defTabSz="965200" eaLnBrk="0" hangingPunct="0">
              <a:defRPr sz="3600">
                <a:solidFill>
                  <a:schemeClr val="tx1"/>
                </a:solidFill>
                <a:latin typeface="Arial" pitchFamily="34" charset="0"/>
                <a:cs typeface="Arial" pitchFamily="34" charset="0"/>
              </a:defRPr>
            </a:lvl2pPr>
            <a:lvl3pPr marL="1143000" indent="-228600" defTabSz="965200" eaLnBrk="0" hangingPunct="0">
              <a:defRPr sz="3600">
                <a:solidFill>
                  <a:schemeClr val="tx1"/>
                </a:solidFill>
                <a:latin typeface="Arial" pitchFamily="34" charset="0"/>
                <a:cs typeface="Arial" pitchFamily="34" charset="0"/>
              </a:defRPr>
            </a:lvl3pPr>
            <a:lvl4pPr marL="1600200" indent="-228600" defTabSz="965200" eaLnBrk="0" hangingPunct="0">
              <a:defRPr sz="3600">
                <a:solidFill>
                  <a:schemeClr val="tx1"/>
                </a:solidFill>
                <a:latin typeface="Arial" pitchFamily="34" charset="0"/>
                <a:cs typeface="Arial" pitchFamily="34" charset="0"/>
              </a:defRPr>
            </a:lvl4pPr>
            <a:lvl5pPr marL="2057400" indent="-228600" defTabSz="965200" eaLnBrk="0" hangingPunct="0">
              <a:defRPr sz="3600">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273-275.</a:t>
            </a:r>
            <a:endParaRPr lang="en-US" sz="1500" b="1" dirty="0">
              <a:solidFill>
                <a:srgbClr val="000000"/>
              </a:solidFill>
            </a:endParaRPr>
          </a:p>
        </p:txBody>
      </p:sp>
      <p:sp>
        <p:nvSpPr>
          <p:cNvPr id="6" name="Rectangle 7"/>
          <p:cNvSpPr>
            <a:spLocks noGrp="1" noChangeArrowheads="1"/>
          </p:cNvSpPr>
          <p:nvPr>
            <p:ph type="sldNum" sz="quarter" idx="5"/>
          </p:nvPr>
        </p:nvSpPr>
        <p:spPr>
          <a:xfrm>
            <a:off x="6324600" y="8685213"/>
            <a:ext cx="5318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ED01D690-5755-44DA-B5EC-780D646CAE1E}" type="slidenum">
              <a:rPr lang="en-US" sz="1200" smtClean="0">
                <a:solidFill>
                  <a:srgbClr val="000000"/>
                </a:solidFill>
              </a:rPr>
              <a:pPr eaLnBrk="1" hangingPunct="1"/>
              <a:t>20</a:t>
            </a:fld>
            <a:endParaRPr lang="en-US" sz="1200" dirty="0"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503238" y="539750"/>
            <a:ext cx="3162300" cy="2373313"/>
          </a:xfrm>
          <a:ln/>
        </p:spPr>
      </p:sp>
      <p:sp>
        <p:nvSpPr>
          <p:cNvPr id="75779" name="Notes Placeholder 2"/>
          <p:cNvSpPr>
            <a:spLocks noGrp="1"/>
          </p:cNvSpPr>
          <p:nvPr>
            <p:ph type="body" idx="1"/>
          </p:nvPr>
        </p:nvSpPr>
        <p:spPr>
          <a:xfrm>
            <a:off x="179388" y="3076575"/>
            <a:ext cx="6367462" cy="5565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defRPr/>
            </a:pPr>
            <a:r>
              <a:rPr lang="en-US" sz="1050" b="1" dirty="0" smtClean="0"/>
              <a:t>Summary Overview</a:t>
            </a:r>
          </a:p>
          <a:p>
            <a:pPr>
              <a:lnSpc>
                <a:spcPct val="90000"/>
              </a:lnSpc>
              <a:defRPr/>
            </a:pPr>
            <a:r>
              <a:rPr lang="en-US" sz="1050" dirty="0" smtClean="0"/>
              <a:t>These are key terms you should be familiar with based upon the material in this presentation.</a:t>
            </a:r>
          </a:p>
          <a:p>
            <a:pPr>
              <a:lnSpc>
                <a:spcPct val="90000"/>
              </a:lnSpc>
              <a:defRPr/>
            </a:pPr>
            <a:r>
              <a:rPr lang="en-US" sz="1050" b="1" dirty="0" smtClean="0"/>
              <a:t>Key Issues</a:t>
            </a:r>
            <a:r>
              <a:rPr lang="en-US" sz="1050" b="1" u="sng" dirty="0" smtClean="0"/>
              <a:t> </a:t>
            </a:r>
          </a:p>
          <a:p>
            <a:pPr>
              <a:lnSpc>
                <a:spcPct val="90000"/>
              </a:lnSpc>
              <a:defRPr/>
            </a:pPr>
            <a:r>
              <a:rPr lang="en-US" sz="1050" u="sng" dirty="0" smtClean="0">
                <a:cs typeface="Times New Roman" pitchFamily="18" charset="0"/>
              </a:rPr>
              <a:t>Place</a:t>
            </a:r>
            <a:r>
              <a:rPr lang="en-US" sz="1050" dirty="0" smtClean="0">
                <a:cs typeface="Times New Roman" pitchFamily="18" charset="0"/>
              </a:rPr>
              <a:t>: making goods and services available in the right quantities and locations--when customers want them.</a:t>
            </a:r>
          </a:p>
          <a:p>
            <a:pPr>
              <a:lnSpc>
                <a:spcPct val="90000"/>
              </a:lnSpc>
              <a:defRPr/>
            </a:pPr>
            <a:r>
              <a:rPr lang="en-US" sz="1050" u="sng" dirty="0" smtClean="0">
                <a:cs typeface="Times New Roman" pitchFamily="18" charset="0"/>
              </a:rPr>
              <a:t>Channel of distribution</a:t>
            </a:r>
            <a:r>
              <a:rPr lang="en-US" sz="1050" dirty="0" smtClean="0">
                <a:cs typeface="Times New Roman" pitchFamily="18" charset="0"/>
              </a:rPr>
              <a:t>: any series of firms or individuals who participate in the flow of products from producer to final user or consumer.</a:t>
            </a:r>
          </a:p>
          <a:p>
            <a:pPr>
              <a:lnSpc>
                <a:spcPct val="90000"/>
              </a:lnSpc>
              <a:defRPr/>
            </a:pPr>
            <a:r>
              <a:rPr lang="en-US" sz="1050" u="sng" dirty="0" smtClean="0">
                <a:cs typeface="Times New Roman" pitchFamily="18" charset="0"/>
              </a:rPr>
              <a:t>Direct marketing</a:t>
            </a:r>
            <a:r>
              <a:rPr lang="en-US" sz="1050" dirty="0" smtClean="0">
                <a:cs typeface="Times New Roman" pitchFamily="18" charset="0"/>
              </a:rPr>
              <a:t>: direct communication between a seller and an individual customer using a promotion method other than face-to-face personal selling.</a:t>
            </a:r>
          </a:p>
          <a:p>
            <a:pPr>
              <a:lnSpc>
                <a:spcPct val="90000"/>
              </a:lnSpc>
              <a:defRPr/>
            </a:pPr>
            <a:r>
              <a:rPr lang="en-US" sz="1050" u="sng" dirty="0" smtClean="0">
                <a:cs typeface="Times New Roman" pitchFamily="18" charset="0"/>
              </a:rPr>
              <a:t>Discrepancy of quantity</a:t>
            </a:r>
            <a:r>
              <a:rPr lang="en-US" sz="1050" dirty="0" smtClean="0">
                <a:cs typeface="Times New Roman" pitchFamily="18" charset="0"/>
              </a:rPr>
              <a:t>: the difference between the quantity of products it is economical for a producer to make and the quantity final users or consumers normally want.</a:t>
            </a:r>
          </a:p>
          <a:p>
            <a:pPr>
              <a:lnSpc>
                <a:spcPct val="90000"/>
              </a:lnSpc>
              <a:defRPr/>
            </a:pPr>
            <a:r>
              <a:rPr lang="en-US" sz="1050" u="sng" dirty="0" smtClean="0">
                <a:cs typeface="Times New Roman" pitchFamily="18" charset="0"/>
              </a:rPr>
              <a:t>Discrepancy of assortment</a:t>
            </a:r>
            <a:r>
              <a:rPr lang="en-US" sz="1050" dirty="0" smtClean="0">
                <a:cs typeface="Times New Roman" pitchFamily="18" charset="0"/>
              </a:rPr>
              <a:t>: the difference between the lines a typical producer makes and the assortment final consumers or users want.</a:t>
            </a:r>
          </a:p>
          <a:p>
            <a:pPr>
              <a:lnSpc>
                <a:spcPct val="90000"/>
              </a:lnSpc>
              <a:defRPr/>
            </a:pPr>
            <a:r>
              <a:rPr lang="en-US" sz="1050" u="sng" dirty="0" smtClean="0">
                <a:cs typeface="Times New Roman" pitchFamily="18" charset="0"/>
              </a:rPr>
              <a:t>Regrouping activities</a:t>
            </a:r>
            <a:r>
              <a:rPr lang="en-US" sz="1050" dirty="0" smtClean="0">
                <a:cs typeface="Times New Roman" pitchFamily="18" charset="0"/>
              </a:rPr>
              <a:t>: adjusting the quantities and/or assortments of products handled at each level in a channel of distribution.</a:t>
            </a:r>
          </a:p>
          <a:p>
            <a:pPr>
              <a:lnSpc>
                <a:spcPct val="90000"/>
              </a:lnSpc>
              <a:defRPr/>
            </a:pPr>
            <a:r>
              <a:rPr lang="en-US" sz="1050" u="sng" dirty="0" smtClean="0">
                <a:cs typeface="Times New Roman" pitchFamily="18" charset="0"/>
              </a:rPr>
              <a:t>Accumulating</a:t>
            </a:r>
            <a:r>
              <a:rPr lang="en-US" sz="1050" dirty="0" smtClean="0">
                <a:cs typeface="Times New Roman" pitchFamily="18" charset="0"/>
              </a:rPr>
              <a:t>: collecting products from many small producers.</a:t>
            </a:r>
          </a:p>
          <a:p>
            <a:pPr>
              <a:lnSpc>
                <a:spcPct val="90000"/>
              </a:lnSpc>
              <a:defRPr/>
            </a:pPr>
            <a:r>
              <a:rPr lang="en-US" sz="1050" u="sng" dirty="0" smtClean="0">
                <a:cs typeface="Times New Roman" pitchFamily="18" charset="0"/>
              </a:rPr>
              <a:t>Bulk‑breaking</a:t>
            </a:r>
            <a:r>
              <a:rPr lang="en-US" sz="1050" dirty="0" smtClean="0">
                <a:cs typeface="Times New Roman" pitchFamily="18" charset="0"/>
              </a:rPr>
              <a:t>: dividing larger quantities into smaller quantities as products get closer to the final market.</a:t>
            </a:r>
          </a:p>
          <a:p>
            <a:pPr>
              <a:lnSpc>
                <a:spcPct val="90000"/>
              </a:lnSpc>
              <a:defRPr/>
            </a:pPr>
            <a:r>
              <a:rPr lang="en-US" sz="1050" u="sng" dirty="0" smtClean="0">
                <a:cs typeface="Times New Roman" pitchFamily="18" charset="0"/>
              </a:rPr>
              <a:t>Sorting</a:t>
            </a:r>
            <a:r>
              <a:rPr lang="en-US" sz="1050" dirty="0" smtClean="0">
                <a:cs typeface="Times New Roman" pitchFamily="18" charset="0"/>
              </a:rPr>
              <a:t>: separating products into grades and qualities desired by different target markets.</a:t>
            </a:r>
          </a:p>
          <a:p>
            <a:pPr>
              <a:lnSpc>
                <a:spcPct val="90000"/>
              </a:lnSpc>
              <a:defRPr/>
            </a:pPr>
            <a:r>
              <a:rPr lang="en-US" sz="1050" u="sng" dirty="0" smtClean="0">
                <a:cs typeface="Times New Roman" pitchFamily="18" charset="0"/>
              </a:rPr>
              <a:t>Assorting</a:t>
            </a:r>
            <a:r>
              <a:rPr lang="en-US" sz="1050" dirty="0" smtClean="0">
                <a:cs typeface="Times New Roman" pitchFamily="18" charset="0"/>
              </a:rPr>
              <a:t>: putting together a variety of products to give a target market what it wants.</a:t>
            </a:r>
          </a:p>
          <a:p>
            <a:pPr>
              <a:lnSpc>
                <a:spcPct val="90000"/>
              </a:lnSpc>
              <a:defRPr/>
            </a:pPr>
            <a:r>
              <a:rPr lang="en-US" sz="1050" u="sng" dirty="0" smtClean="0">
                <a:cs typeface="Times New Roman" pitchFamily="18" charset="0"/>
              </a:rPr>
              <a:t>Traditional channel systems</a:t>
            </a:r>
            <a:r>
              <a:rPr lang="en-US" sz="1050" dirty="0" smtClean="0">
                <a:cs typeface="Times New Roman" pitchFamily="18" charset="0"/>
              </a:rPr>
              <a:t>: a channel in which the various channel members make little or no effort to cooperate with each other.</a:t>
            </a:r>
          </a:p>
          <a:p>
            <a:pPr>
              <a:lnSpc>
                <a:spcPct val="90000"/>
              </a:lnSpc>
              <a:defRPr/>
            </a:pPr>
            <a:r>
              <a:rPr lang="en-US" sz="1050" u="sng" dirty="0" smtClean="0">
                <a:cs typeface="Times New Roman" pitchFamily="18" charset="0"/>
              </a:rPr>
              <a:t>Channel captain</a:t>
            </a:r>
            <a:r>
              <a:rPr lang="en-US" sz="1050" dirty="0" smtClean="0">
                <a:cs typeface="Times New Roman" pitchFamily="18" charset="0"/>
              </a:rPr>
              <a:t>: a manager who helps direct the activities of a whole channel and tries to avoid‑‑or solve‑‑channel conflicts.</a:t>
            </a:r>
          </a:p>
          <a:p>
            <a:pPr>
              <a:lnSpc>
                <a:spcPct val="90000"/>
              </a:lnSpc>
              <a:defRPr/>
            </a:pPr>
            <a:r>
              <a:rPr lang="en-US" sz="1050" u="sng" dirty="0" smtClean="0">
                <a:cs typeface="Times New Roman" pitchFamily="18" charset="0"/>
              </a:rPr>
              <a:t>Vertical marketing systems</a:t>
            </a:r>
            <a:r>
              <a:rPr lang="en-US" sz="1050" dirty="0" smtClean="0">
                <a:cs typeface="Times New Roman" pitchFamily="18" charset="0"/>
              </a:rPr>
              <a:t>: channel systems in which the whole channel focuses on the same target market at the end of the channel.</a:t>
            </a:r>
          </a:p>
          <a:p>
            <a:pPr>
              <a:lnSpc>
                <a:spcPct val="90000"/>
              </a:lnSpc>
              <a:defRPr/>
            </a:pPr>
            <a:r>
              <a:rPr lang="en-US" sz="1050" u="sng" dirty="0" smtClean="0">
                <a:cs typeface="Times New Roman" pitchFamily="18" charset="0"/>
              </a:rPr>
              <a:t>Corporate channel systems</a:t>
            </a:r>
            <a:r>
              <a:rPr lang="en-US" sz="1050" dirty="0" smtClean="0">
                <a:cs typeface="Times New Roman" pitchFamily="18" charset="0"/>
              </a:rPr>
              <a:t>: corporate ownership all along the channel.</a:t>
            </a:r>
          </a:p>
          <a:p>
            <a:pPr>
              <a:lnSpc>
                <a:spcPct val="90000"/>
              </a:lnSpc>
              <a:defRPr/>
            </a:pPr>
            <a:r>
              <a:rPr lang="en-US" sz="1050" u="sng" dirty="0" smtClean="0">
                <a:cs typeface="Times New Roman" pitchFamily="18" charset="0"/>
              </a:rPr>
              <a:t>Vertical integration</a:t>
            </a:r>
            <a:r>
              <a:rPr lang="en-US" sz="1050" dirty="0" smtClean="0">
                <a:cs typeface="Times New Roman" pitchFamily="18" charset="0"/>
              </a:rPr>
              <a:t>: acquiring firms at different levels of channel activity.</a:t>
            </a:r>
          </a:p>
          <a:p>
            <a:pPr>
              <a:lnSpc>
                <a:spcPct val="90000"/>
              </a:lnSpc>
              <a:defRPr/>
            </a:pPr>
            <a:r>
              <a:rPr lang="en-US" sz="1050" u="sng" dirty="0" smtClean="0">
                <a:cs typeface="Times New Roman" pitchFamily="18" charset="0"/>
              </a:rPr>
              <a:t>Administered channel systems</a:t>
            </a:r>
            <a:r>
              <a:rPr lang="en-US" sz="1050" dirty="0" smtClean="0">
                <a:cs typeface="Times New Roman" pitchFamily="18" charset="0"/>
              </a:rPr>
              <a:t>: various channel members informally agree to cooperate with each other.</a:t>
            </a:r>
          </a:p>
          <a:p>
            <a:pPr>
              <a:lnSpc>
                <a:spcPct val="90000"/>
              </a:lnSpc>
              <a:defRPr/>
            </a:pPr>
            <a:r>
              <a:rPr lang="en-US" sz="1050" u="sng" dirty="0" smtClean="0">
                <a:cs typeface="Times New Roman" pitchFamily="18" charset="0"/>
              </a:rPr>
              <a:t>Contractual channel systems</a:t>
            </a:r>
            <a:r>
              <a:rPr lang="en-US" sz="1050" dirty="0" smtClean="0">
                <a:cs typeface="Times New Roman" pitchFamily="18" charset="0"/>
              </a:rPr>
              <a:t>: various channel members agree by contract to cooperate with each other.</a:t>
            </a:r>
          </a:p>
          <a:p>
            <a:pPr>
              <a:lnSpc>
                <a:spcPct val="90000"/>
              </a:lnSpc>
              <a:defRPr/>
            </a:pPr>
            <a:endParaRPr lang="en-US" sz="1050" dirty="0" smtClean="0"/>
          </a:p>
          <a:p>
            <a:pPr>
              <a:lnSpc>
                <a:spcPct val="80000"/>
              </a:lnSpc>
              <a:defRPr/>
            </a:pPr>
            <a:endParaRPr lang="en-US" sz="1050" dirty="0" smtClean="0"/>
          </a:p>
        </p:txBody>
      </p:sp>
      <p:sp>
        <p:nvSpPr>
          <p:cNvPr id="75781" name="Text Box 3"/>
          <p:cNvSpPr txBox="1">
            <a:spLocks noChangeArrowheads="1"/>
          </p:cNvSpPr>
          <p:nvPr/>
        </p:nvSpPr>
        <p:spPr bwMode="auto">
          <a:xfrm>
            <a:off x="4294188" y="395288"/>
            <a:ext cx="2387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1" tIns="45776" rIns="91551" bIns="45776">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2300" b="1" baseline="-25000">
                <a:solidFill>
                  <a:srgbClr val="000000"/>
                </a:solidFill>
              </a:rPr>
              <a:t>This slide refers to boldfaced terms appearing in Chapter 10.</a:t>
            </a:r>
          </a:p>
        </p:txBody>
      </p:sp>
      <p:sp>
        <p:nvSpPr>
          <p:cNvPr id="6" name="Rectangle 7"/>
          <p:cNvSpPr>
            <a:spLocks noGrp="1" noChangeArrowheads="1"/>
          </p:cNvSpPr>
          <p:nvPr>
            <p:ph type="sldNum" sz="quarter" idx="5"/>
          </p:nvPr>
        </p:nvSpPr>
        <p:spPr>
          <a:xfrm>
            <a:off x="6324600" y="8685213"/>
            <a:ext cx="5318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ED01D690-5755-44DA-B5EC-780D646CAE1E}" type="slidenum">
              <a:rPr lang="en-US" sz="1200" smtClean="0">
                <a:solidFill>
                  <a:srgbClr val="000000"/>
                </a:solidFill>
              </a:rPr>
              <a:pPr eaLnBrk="1" hangingPunct="1"/>
              <a:t>21</a:t>
            </a:fld>
            <a:endParaRPr lang="en-US" sz="1200" dirty="0"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503238" y="539750"/>
            <a:ext cx="3162300" cy="2373313"/>
          </a:xfrm>
          <a:ln/>
        </p:spPr>
      </p:sp>
      <p:sp>
        <p:nvSpPr>
          <p:cNvPr id="76803" name="Notes Placeholder 2"/>
          <p:cNvSpPr>
            <a:spLocks noGrp="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b="1" dirty="0" smtClean="0"/>
              <a:t>Summary Overview</a:t>
            </a:r>
          </a:p>
          <a:p>
            <a:r>
              <a:rPr lang="en-US" sz="1100" dirty="0" smtClean="0"/>
              <a:t>These are additional key terms.</a:t>
            </a:r>
          </a:p>
          <a:p>
            <a:r>
              <a:rPr lang="en-US" sz="1100" b="1" dirty="0" smtClean="0"/>
              <a:t>Key Issues</a:t>
            </a:r>
          </a:p>
          <a:p>
            <a:r>
              <a:rPr lang="en-US" sz="1100" u="sng" dirty="0" smtClean="0">
                <a:cs typeface="Times New Roman" pitchFamily="18" charset="0"/>
              </a:rPr>
              <a:t>Ideal market exposure</a:t>
            </a:r>
            <a:r>
              <a:rPr lang="en-US" sz="1100" dirty="0" smtClean="0">
                <a:cs typeface="Times New Roman" pitchFamily="18" charset="0"/>
              </a:rPr>
              <a:t>: when a product is available widely enough to satisfy target customers' needs but not exceed them.</a:t>
            </a:r>
          </a:p>
          <a:p>
            <a:r>
              <a:rPr lang="en-US" sz="1100" u="sng" dirty="0" smtClean="0">
                <a:cs typeface="Times New Roman" pitchFamily="18" charset="0"/>
              </a:rPr>
              <a:t>Intensive distribution</a:t>
            </a:r>
            <a:r>
              <a:rPr lang="en-US" sz="1100" dirty="0" smtClean="0">
                <a:cs typeface="Times New Roman" pitchFamily="18" charset="0"/>
              </a:rPr>
              <a:t>: selling a product through all responsible and suitable wholesalers or retailers who will stock and/or sell the product.</a:t>
            </a:r>
          </a:p>
          <a:p>
            <a:r>
              <a:rPr lang="en-US" sz="1100" u="sng" dirty="0" smtClean="0">
                <a:cs typeface="Times New Roman" pitchFamily="18" charset="0"/>
              </a:rPr>
              <a:t>Selective distribution</a:t>
            </a:r>
            <a:r>
              <a:rPr lang="en-US" sz="1100" dirty="0" smtClean="0">
                <a:cs typeface="Times New Roman" pitchFamily="18" charset="0"/>
              </a:rPr>
              <a:t>: selling through only those intermediaries who will give the product special attention.</a:t>
            </a:r>
          </a:p>
          <a:p>
            <a:r>
              <a:rPr lang="en-US" sz="1100" u="sng" dirty="0" smtClean="0">
                <a:cs typeface="Times New Roman" pitchFamily="18" charset="0"/>
              </a:rPr>
              <a:t>Exclusive distribution</a:t>
            </a:r>
            <a:r>
              <a:rPr lang="en-US" sz="1100" dirty="0" smtClean="0">
                <a:cs typeface="Times New Roman" pitchFamily="18" charset="0"/>
              </a:rPr>
              <a:t>: selling through only one intermediary in a particular geographic area.</a:t>
            </a:r>
          </a:p>
          <a:p>
            <a:r>
              <a:rPr lang="en-US" sz="1100" u="sng" dirty="0" smtClean="0">
                <a:cs typeface="Times New Roman" pitchFamily="18" charset="0"/>
              </a:rPr>
              <a:t>Multichannel distribution</a:t>
            </a:r>
            <a:r>
              <a:rPr lang="en-US" sz="1100" dirty="0" smtClean="0">
                <a:cs typeface="Times New Roman" pitchFamily="18" charset="0"/>
              </a:rPr>
              <a:t>: when a producer uses several competing channels to reach the same target market--perhaps using several intermediaries in addition to selling directly.</a:t>
            </a:r>
          </a:p>
          <a:p>
            <a:r>
              <a:rPr lang="en-US" sz="1100" u="sng" dirty="0" smtClean="0">
                <a:cs typeface="Times New Roman" pitchFamily="18" charset="0"/>
              </a:rPr>
              <a:t>Reverse channels</a:t>
            </a:r>
            <a:r>
              <a:rPr lang="en-US" sz="1100" dirty="0" smtClean="0">
                <a:cs typeface="Times New Roman" pitchFamily="18" charset="0"/>
              </a:rPr>
              <a:t>: channels used to retrieve products that customers no longer want.</a:t>
            </a:r>
          </a:p>
          <a:p>
            <a:r>
              <a:rPr lang="en-US" sz="1100" u="sng" dirty="0" smtClean="0">
                <a:cs typeface="Times New Roman" pitchFamily="18" charset="0"/>
              </a:rPr>
              <a:t>Exporting:</a:t>
            </a:r>
            <a:r>
              <a:rPr lang="en-US" sz="1100" dirty="0" smtClean="0">
                <a:cs typeface="Times New Roman" pitchFamily="18" charset="0"/>
              </a:rPr>
              <a:t> selling some of what the firm produces to foreign markets.</a:t>
            </a:r>
            <a:endParaRPr lang="en-US" sz="1100" u="sng" dirty="0" smtClean="0">
              <a:cs typeface="Times New Roman" pitchFamily="18" charset="0"/>
            </a:endParaRPr>
          </a:p>
          <a:p>
            <a:r>
              <a:rPr lang="en-US" sz="1100" u="sng" dirty="0" smtClean="0">
                <a:cs typeface="Times New Roman" pitchFamily="18" charset="0"/>
              </a:rPr>
              <a:t>Licensing: </a:t>
            </a:r>
            <a:r>
              <a:rPr lang="en-US" sz="1100" dirty="0" smtClean="0">
                <a:cs typeface="Times New Roman" pitchFamily="18" charset="0"/>
              </a:rPr>
              <a:t>selling the right to use some process, trademark, patent, or other right for a fee or royalty.</a:t>
            </a:r>
            <a:endParaRPr lang="en-US" sz="1100" u="sng" dirty="0" smtClean="0">
              <a:cs typeface="Times New Roman" pitchFamily="18" charset="0"/>
            </a:endParaRPr>
          </a:p>
          <a:p>
            <a:r>
              <a:rPr lang="en-US" sz="1100" u="sng" dirty="0" smtClean="0">
                <a:cs typeface="Times New Roman" pitchFamily="18" charset="0"/>
              </a:rPr>
              <a:t>Management contracting:</a:t>
            </a:r>
            <a:r>
              <a:rPr lang="en-US" sz="1100" dirty="0" smtClean="0">
                <a:cs typeface="Times New Roman" pitchFamily="18" charset="0"/>
              </a:rPr>
              <a:t> when the seller provides only management and marketing skills – others own the production and distribution facilities. </a:t>
            </a:r>
            <a:endParaRPr lang="en-US" sz="1100" u="sng" dirty="0" smtClean="0">
              <a:cs typeface="Times New Roman" pitchFamily="18" charset="0"/>
            </a:endParaRPr>
          </a:p>
          <a:p>
            <a:r>
              <a:rPr lang="en-US" sz="1100" u="sng" dirty="0" smtClean="0">
                <a:cs typeface="Times New Roman" pitchFamily="18" charset="0"/>
              </a:rPr>
              <a:t>Joint venture</a:t>
            </a:r>
            <a:r>
              <a:rPr lang="en-US" sz="1100" dirty="0" smtClean="0">
                <a:cs typeface="Times New Roman" pitchFamily="18" charset="0"/>
              </a:rPr>
              <a:t>: a domestic firm enters into a partnership with a foreign firm.</a:t>
            </a:r>
          </a:p>
          <a:p>
            <a:r>
              <a:rPr lang="en-US" sz="1100" u="sng" dirty="0" smtClean="0">
                <a:cs typeface="Times New Roman" pitchFamily="18" charset="0"/>
              </a:rPr>
              <a:t>Direct investment:</a:t>
            </a:r>
            <a:r>
              <a:rPr lang="en-US" sz="1100" dirty="0" smtClean="0">
                <a:cs typeface="Times New Roman" pitchFamily="18" charset="0"/>
              </a:rPr>
              <a:t> when a parent firm has a division (or owns a separate subsidiary firm) in a foreign market. </a:t>
            </a:r>
            <a:endParaRPr lang="en-US" sz="1100" u="sng" dirty="0" smtClean="0">
              <a:cs typeface="Times New Roman" pitchFamily="18" charset="0"/>
            </a:endParaRPr>
          </a:p>
          <a:p>
            <a:endParaRPr lang="en-US" sz="1100" dirty="0" smtClean="0">
              <a:cs typeface="Times New Roman" pitchFamily="18" charset="0"/>
            </a:endParaRPr>
          </a:p>
        </p:txBody>
      </p:sp>
      <p:sp>
        <p:nvSpPr>
          <p:cNvPr id="76805" name="Text Box 3"/>
          <p:cNvSpPr txBox="1">
            <a:spLocks noChangeArrowheads="1"/>
          </p:cNvSpPr>
          <p:nvPr/>
        </p:nvSpPr>
        <p:spPr bwMode="auto">
          <a:xfrm>
            <a:off x="4294188" y="395288"/>
            <a:ext cx="2387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1" tIns="45776" rIns="91551" bIns="45776">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2300" b="1" baseline="-25000">
                <a:solidFill>
                  <a:srgbClr val="000000"/>
                </a:solidFill>
              </a:rPr>
              <a:t>This slide refers to boldfaced terms appearing in Chapter 10.</a:t>
            </a:r>
          </a:p>
        </p:txBody>
      </p:sp>
      <p:sp>
        <p:nvSpPr>
          <p:cNvPr id="6" name="Rectangle 7"/>
          <p:cNvSpPr>
            <a:spLocks noGrp="1" noChangeArrowheads="1"/>
          </p:cNvSpPr>
          <p:nvPr>
            <p:ph type="sldNum" sz="quarter" idx="5"/>
          </p:nvPr>
        </p:nvSpPr>
        <p:spPr>
          <a:xfrm>
            <a:off x="6324600" y="8685213"/>
            <a:ext cx="5318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ED01D690-5755-44DA-B5EC-780D646CAE1E}" type="slidenum">
              <a:rPr lang="en-US" sz="1200" smtClean="0">
                <a:solidFill>
                  <a:srgbClr val="000000"/>
                </a:solidFill>
              </a:rPr>
              <a:pPr eaLnBrk="1" hangingPunct="1"/>
              <a:t>22</a:t>
            </a:fld>
            <a:endParaRPr lang="en-US" sz="1200" dirty="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marL="261713" indent="-261713">
              <a:defRPr/>
            </a:pPr>
            <a:r>
              <a:rPr lang="en-US" b="1" dirty="0" smtClean="0"/>
              <a:t>At the end of this presentation, you should be able to:</a:t>
            </a:r>
          </a:p>
          <a:p>
            <a:pPr marL="261713" indent="-261713">
              <a:defRPr/>
            </a:pPr>
            <a:endParaRPr lang="en-US" dirty="0" smtClean="0"/>
          </a:p>
          <a:p>
            <a:pPr marL="261713" indent="-261713">
              <a:buFontTx/>
              <a:buAutoNum type="arabicPeriod" startAt="6"/>
              <a:defRPr/>
            </a:pPr>
            <a:r>
              <a:rPr lang="en-US" dirty="0" smtClean="0"/>
              <a:t>Understand the differences between intensive, selective, and exclusive distribution.</a:t>
            </a:r>
          </a:p>
          <a:p>
            <a:pPr marL="261713" indent="-261713">
              <a:buFontTx/>
              <a:buAutoNum type="arabicPeriod" startAt="6"/>
              <a:defRPr/>
            </a:pPr>
            <a:r>
              <a:rPr lang="en-US" sz="1200" kern="1200" dirty="0" smtClean="0">
                <a:solidFill>
                  <a:schemeClr val="tx1"/>
                </a:solidFill>
                <a:latin typeface="Arial" pitchFamily="34" charset="0"/>
                <a:ea typeface="+mn-ea"/>
                <a:cs typeface="Arial" pitchFamily="34" charset="0"/>
              </a:rPr>
              <a:t>Know how multichannel distribution and reverse channels operate.</a:t>
            </a:r>
            <a:endParaRPr lang="en-US" dirty="0" smtClean="0"/>
          </a:p>
          <a:p>
            <a:pPr marL="261713" indent="-261713">
              <a:buFontTx/>
              <a:buAutoNum type="arabicPeriod" startAt="6"/>
              <a:defRPr/>
            </a:pPr>
            <a:r>
              <a:rPr lang="en-US" dirty="0" smtClean="0"/>
              <a:t>Know the main approaches firms use to reach customers in international markets.</a:t>
            </a:r>
          </a:p>
          <a:p>
            <a:pPr marL="261713" indent="-261713">
              <a:buFontTx/>
              <a:buAutoNum type="arabicPeriod" startAt="6"/>
              <a:defRPr/>
            </a:pPr>
            <a:r>
              <a:rPr lang="en-US" dirty="0" smtClean="0"/>
              <a:t>Understand important new terms.</a:t>
            </a:r>
          </a:p>
          <a:p>
            <a:pPr marL="261713" indent="-261713">
              <a:defRPr/>
            </a:pPr>
            <a:endParaRPr lang="en-US" dirty="0" smtClean="0"/>
          </a:p>
          <a:p>
            <a:pPr marL="261713" indent="-261713">
              <a:defRPr/>
            </a:pPr>
            <a:endParaRPr lang="en-US" dirty="0" smtClean="0"/>
          </a:p>
          <a:p>
            <a:pPr marL="266669" indent="-266669">
              <a:defRPr/>
            </a:pPr>
            <a:endParaRPr lang="en-US" dirty="0" smtClean="0"/>
          </a:p>
        </p:txBody>
      </p:sp>
      <p:sp>
        <p:nvSpPr>
          <p:cNvPr id="48132" name="Text Box 4"/>
          <p:cNvSpPr txBox="1">
            <a:spLocks noChangeArrowheads="1"/>
          </p:cNvSpPr>
          <p:nvPr/>
        </p:nvSpPr>
        <p:spPr bwMode="auto">
          <a:xfrm>
            <a:off x="4294188" y="395288"/>
            <a:ext cx="23606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pitchFamily="34" charset="0"/>
                <a:cs typeface="Arial" pitchFamily="34" charset="0"/>
              </a:defRPr>
            </a:lvl1pPr>
            <a:lvl2pPr marL="742950" indent="-285750" defTabSz="965200" eaLnBrk="0" hangingPunct="0">
              <a:defRPr sz="3600">
                <a:solidFill>
                  <a:schemeClr val="tx1"/>
                </a:solidFill>
                <a:latin typeface="Arial" pitchFamily="34" charset="0"/>
                <a:cs typeface="Arial" pitchFamily="34" charset="0"/>
              </a:defRPr>
            </a:lvl2pPr>
            <a:lvl3pPr marL="1143000" indent="-228600" defTabSz="965200" eaLnBrk="0" hangingPunct="0">
              <a:defRPr sz="3600">
                <a:solidFill>
                  <a:schemeClr val="tx1"/>
                </a:solidFill>
                <a:latin typeface="Arial" pitchFamily="34" charset="0"/>
                <a:cs typeface="Arial" pitchFamily="34" charset="0"/>
              </a:defRPr>
            </a:lvl3pPr>
            <a:lvl4pPr marL="1600200" indent="-228600" defTabSz="965200" eaLnBrk="0" hangingPunct="0">
              <a:defRPr sz="3600">
                <a:solidFill>
                  <a:schemeClr val="tx1"/>
                </a:solidFill>
                <a:latin typeface="Arial" pitchFamily="34" charset="0"/>
                <a:cs typeface="Arial" pitchFamily="34" charset="0"/>
              </a:defRPr>
            </a:lvl4pPr>
            <a:lvl5pPr marL="2057400" indent="-228600" defTabSz="965200" eaLnBrk="0" hangingPunct="0">
              <a:defRPr sz="3600">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a:t>
            </a:r>
            <a:r>
              <a:rPr lang="en-US" sz="1500" b="1" dirty="0" smtClean="0">
                <a:solidFill>
                  <a:srgbClr val="000000"/>
                </a:solidFill>
              </a:rPr>
              <a:t>p. 254.</a:t>
            </a:r>
            <a:endParaRPr lang="en-US" sz="1500" b="1" dirty="0">
              <a:solidFill>
                <a:srgbClr val="000000"/>
              </a:solidFill>
            </a:endParaRPr>
          </a:p>
        </p:txBody>
      </p:sp>
      <p:sp>
        <p:nvSpPr>
          <p:cNvPr id="48133"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sz="1200">
                <a:solidFill>
                  <a:srgbClr val="000000"/>
                </a:solidFill>
              </a:rPr>
              <a:t>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sz="1400" dirty="0" smtClean="0">
                <a:solidFill>
                  <a:srgbClr val="000000"/>
                </a:solidFill>
                <a:latin typeface="Times New Roman" pitchFamily="18" charset="0"/>
                <a:sym typeface="Wingdings" pitchFamily="2" charset="2"/>
              </a:rPr>
              <a:t></a:t>
            </a:r>
            <a:r>
              <a:rPr lang="en-US" dirty="0" smtClean="0"/>
              <a:t> In this presentation we will look more closely at one of the four Ps – Place.  </a:t>
            </a:r>
          </a:p>
          <a:p>
            <a:pPr>
              <a:defRPr/>
            </a:pPr>
            <a:endParaRPr lang="en-US" dirty="0" smtClean="0"/>
          </a:p>
          <a:p>
            <a:pPr>
              <a:defRPr/>
            </a:pPr>
            <a:r>
              <a:rPr lang="en-US" dirty="0" smtClean="0"/>
              <a:t>When managers think about Place, they are concerned with making goods and services available in the right quantities, right locations, when customers want them.  </a:t>
            </a:r>
          </a:p>
          <a:p>
            <a:pPr>
              <a:defRPr/>
            </a:pPr>
            <a:endParaRPr lang="en-US" dirty="0" smtClean="0"/>
          </a:p>
          <a:p>
            <a:pPr marL="266669" indent="-266669">
              <a:defRPr/>
            </a:pPr>
            <a:endParaRPr lang="en-US" dirty="0" smtClean="0"/>
          </a:p>
        </p:txBody>
      </p:sp>
      <p:sp>
        <p:nvSpPr>
          <p:cNvPr id="49156"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pitchFamily="34" charset="0"/>
                <a:cs typeface="Arial" pitchFamily="34" charset="0"/>
              </a:defRPr>
            </a:lvl1pPr>
            <a:lvl2pPr marL="742950" indent="-285750" defTabSz="965200" eaLnBrk="0" hangingPunct="0">
              <a:defRPr sz="3600">
                <a:solidFill>
                  <a:schemeClr val="tx1"/>
                </a:solidFill>
                <a:latin typeface="Arial" pitchFamily="34" charset="0"/>
                <a:cs typeface="Arial" pitchFamily="34" charset="0"/>
              </a:defRPr>
            </a:lvl2pPr>
            <a:lvl3pPr marL="1143000" indent="-228600" defTabSz="965200" eaLnBrk="0" hangingPunct="0">
              <a:defRPr sz="3600">
                <a:solidFill>
                  <a:schemeClr val="tx1"/>
                </a:solidFill>
                <a:latin typeface="Arial" pitchFamily="34" charset="0"/>
                <a:cs typeface="Arial" pitchFamily="34" charset="0"/>
              </a:defRPr>
            </a:lvl3pPr>
            <a:lvl4pPr marL="1600200" indent="-228600" defTabSz="965200" eaLnBrk="0" hangingPunct="0">
              <a:defRPr sz="3600">
                <a:solidFill>
                  <a:schemeClr val="tx1"/>
                </a:solidFill>
                <a:latin typeface="Arial" pitchFamily="34" charset="0"/>
                <a:cs typeface="Arial" pitchFamily="34" charset="0"/>
              </a:defRPr>
            </a:lvl4pPr>
            <a:lvl5pPr marL="2057400" indent="-228600" defTabSz="965200" eaLnBrk="0" hangingPunct="0">
              <a:defRPr sz="3600">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a:t>
            </a:r>
            <a:r>
              <a:rPr lang="en-US" sz="1500" b="1" dirty="0" smtClean="0">
                <a:solidFill>
                  <a:srgbClr val="000000"/>
                </a:solidFill>
              </a:rPr>
              <a:t>p. 255.</a:t>
            </a:r>
            <a:endParaRPr lang="en-US" sz="1500" b="1" dirty="0">
              <a:solidFill>
                <a:srgbClr val="000000"/>
              </a:solidFill>
            </a:endParaRPr>
          </a:p>
        </p:txBody>
      </p:sp>
      <p:sp>
        <p:nvSpPr>
          <p:cNvPr id="49157"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sz="1200">
                <a:solidFill>
                  <a:srgbClr val="000000"/>
                </a:solidFill>
              </a:rPr>
              <a:t>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t>Summary Overview</a:t>
            </a:r>
          </a:p>
          <a:p>
            <a:pPr>
              <a:defRPr/>
            </a:pPr>
            <a:r>
              <a:rPr lang="en-US" u="sng" dirty="0" smtClean="0"/>
              <a:t>Place</a:t>
            </a:r>
            <a:r>
              <a:rPr lang="en-US" dirty="0" smtClean="0"/>
              <a:t> is the part of the marketing mix that deals with making goods and services available in the right quantities and locations when customers want them.</a:t>
            </a:r>
          </a:p>
          <a:p>
            <a:pPr>
              <a:defRPr/>
            </a:pPr>
            <a:endParaRPr lang="en-US" dirty="0" smtClean="0"/>
          </a:p>
          <a:p>
            <a:pPr>
              <a:defRPr/>
            </a:pPr>
            <a:r>
              <a:rPr lang="en-US" b="1" dirty="0" smtClean="0"/>
              <a:t>Key Issues</a:t>
            </a:r>
          </a:p>
          <a:p>
            <a:pPr>
              <a:buFont typeface="Arial" pitchFamily="34" charset="0"/>
              <a:buChar char="•"/>
              <a:defRPr/>
            </a:pPr>
            <a:r>
              <a:rPr lang="en-US" b="1" u="sng" dirty="0" smtClean="0"/>
              <a:t> Channel of distribution</a:t>
            </a:r>
            <a:r>
              <a:rPr lang="en-US" b="1" dirty="0" smtClean="0"/>
              <a:t>: </a:t>
            </a:r>
            <a:r>
              <a:rPr lang="en-US" dirty="0" smtClean="0"/>
              <a:t>any series of firms or individuals participating in the flow of products from producer to final user or consumer.  Among the key strategy decision areas in distribution are:</a:t>
            </a:r>
          </a:p>
          <a:p>
            <a:pPr lvl="1">
              <a:buFont typeface="Arial" pitchFamily="34" charset="0"/>
              <a:buChar char="•"/>
              <a:defRPr/>
            </a:pPr>
            <a:r>
              <a:rPr lang="en-US" dirty="0" smtClean="0"/>
              <a:t> The organization must develop objectives for Place.</a:t>
            </a:r>
          </a:p>
          <a:p>
            <a:pPr lvl="1">
              <a:buFont typeface="Arial" pitchFamily="34" charset="0"/>
              <a:buChar char="•"/>
              <a:defRPr/>
            </a:pPr>
            <a:r>
              <a:rPr lang="en-US" dirty="0" smtClean="0"/>
              <a:t> There must be a choice of the type of channels, such as direct-to-customer, or indirect—involving intermediaries. </a:t>
            </a:r>
          </a:p>
          <a:p>
            <a:pPr lvl="1">
              <a:buFont typeface="Arial" pitchFamily="34" charset="0"/>
              <a:buChar char="•"/>
              <a:defRPr/>
            </a:pPr>
            <a:r>
              <a:rPr lang="en-US" dirty="0" smtClean="0"/>
              <a:t> If the chosen channel is indirect, the marketer must determine the degree of market exposure desired. </a:t>
            </a:r>
          </a:p>
          <a:p>
            <a:pPr lvl="1">
              <a:buFont typeface="Arial" pitchFamily="34" charset="0"/>
              <a:buChar char="•"/>
              <a:defRPr/>
            </a:pPr>
            <a:r>
              <a:rPr lang="en-US" dirty="0" smtClean="0"/>
              <a:t> In addition, the marketer must decide on the types of intermediaries needed, how many of them are needed, and how to manage them.</a:t>
            </a:r>
          </a:p>
          <a:p>
            <a:pPr lvl="1">
              <a:buFont typeface="Arial" pitchFamily="34" charset="0"/>
              <a:buChar char="•"/>
              <a:defRPr/>
            </a:pPr>
            <a:r>
              <a:rPr lang="en-US" dirty="0" smtClean="0"/>
              <a:t> The type of channel is also related to the level of customer service required by the target customer. </a:t>
            </a:r>
          </a:p>
          <a:p>
            <a:pPr lvl="1">
              <a:buFont typeface="Arial" pitchFamily="34" charset="0"/>
              <a:buChar char="•"/>
              <a:defRPr/>
            </a:pPr>
            <a:r>
              <a:rPr lang="en-US" dirty="0" smtClean="0"/>
              <a:t> Finally, physical distribution activities must be developed and managed in order to achieve the distribution objectives. </a:t>
            </a:r>
          </a:p>
          <a:p>
            <a:pPr lvl="1">
              <a:buFont typeface="Arial" pitchFamily="34" charset="0"/>
              <a:buChar char="•"/>
              <a:defRPr/>
            </a:pPr>
            <a:endParaRPr lang="en-US" dirty="0" smtClean="0"/>
          </a:p>
          <a:p>
            <a:pPr>
              <a:defRPr/>
            </a:pPr>
            <a:r>
              <a:rPr lang="en-US" b="1" i="1" dirty="0" smtClean="0"/>
              <a:t>Discussion Question: It is often said that unlike the other elements of the marketing mix, distribution is mostly invisible to consumers unless something goes wrong. What does this statement mean?</a:t>
            </a:r>
          </a:p>
          <a:p>
            <a:pPr>
              <a:defRPr/>
            </a:pPr>
            <a:endParaRPr lang="en-US" dirty="0" smtClean="0"/>
          </a:p>
          <a:p>
            <a:pPr marL="266669" indent="-266669">
              <a:defRPr/>
            </a:pPr>
            <a:endParaRPr lang="en-US" dirty="0" smtClean="0"/>
          </a:p>
        </p:txBody>
      </p:sp>
      <p:sp>
        <p:nvSpPr>
          <p:cNvPr id="50180" name="Text Box 4"/>
          <p:cNvSpPr txBox="1">
            <a:spLocks noChangeArrowheads="1"/>
          </p:cNvSpPr>
          <p:nvPr/>
        </p:nvSpPr>
        <p:spPr bwMode="auto">
          <a:xfrm>
            <a:off x="4294188" y="395288"/>
            <a:ext cx="23876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pitchFamily="34" charset="0"/>
                <a:cs typeface="Arial" pitchFamily="34" charset="0"/>
              </a:defRPr>
            </a:lvl1pPr>
            <a:lvl2pPr marL="742950" indent="-285750" defTabSz="965200" eaLnBrk="0" hangingPunct="0">
              <a:defRPr sz="3600">
                <a:solidFill>
                  <a:schemeClr val="tx1"/>
                </a:solidFill>
                <a:latin typeface="Arial" pitchFamily="34" charset="0"/>
                <a:cs typeface="Arial" pitchFamily="34" charset="0"/>
              </a:defRPr>
            </a:lvl2pPr>
            <a:lvl3pPr marL="1143000" indent="-228600" defTabSz="965200" eaLnBrk="0" hangingPunct="0">
              <a:defRPr sz="3600">
                <a:solidFill>
                  <a:schemeClr val="tx1"/>
                </a:solidFill>
                <a:latin typeface="Arial" pitchFamily="34" charset="0"/>
                <a:cs typeface="Arial" pitchFamily="34" charset="0"/>
              </a:defRPr>
            </a:lvl3pPr>
            <a:lvl4pPr marL="1600200" indent="-228600" defTabSz="965200" eaLnBrk="0" hangingPunct="0">
              <a:defRPr sz="3600">
                <a:solidFill>
                  <a:schemeClr val="tx1"/>
                </a:solidFill>
                <a:latin typeface="Arial" pitchFamily="34" charset="0"/>
                <a:cs typeface="Arial" pitchFamily="34" charset="0"/>
              </a:defRPr>
            </a:lvl4pPr>
            <a:lvl5pPr marL="2057400" indent="-228600" defTabSz="965200" eaLnBrk="0" hangingPunct="0">
              <a:defRPr sz="3600">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254-255.</a:t>
            </a:r>
            <a:endParaRPr lang="en-US" sz="1500" b="1" dirty="0">
              <a:solidFill>
                <a:srgbClr val="000000"/>
              </a:solidFill>
            </a:endParaRPr>
          </a:p>
          <a:p>
            <a:pPr algn="l" eaLnBrk="1" hangingPunct="1">
              <a:spcBef>
                <a:spcPct val="50000"/>
              </a:spcBef>
            </a:pPr>
            <a:r>
              <a:rPr lang="en-US" sz="1400" b="1" dirty="0">
                <a:sym typeface="Wingdings" pitchFamily="2" charset="2"/>
              </a:rPr>
              <a:t> </a:t>
            </a:r>
            <a:r>
              <a:rPr lang="en-US" sz="1400" b="1" dirty="0"/>
              <a:t>Indicates place where slide “builds” to include the corresponding point (upon mouse click).</a:t>
            </a:r>
          </a:p>
          <a:p>
            <a:pPr eaLnBrk="1" hangingPunct="1">
              <a:spcBef>
                <a:spcPct val="50000"/>
              </a:spcBef>
            </a:pPr>
            <a:endParaRPr lang="en-US" sz="1500" b="1" dirty="0">
              <a:solidFill>
                <a:srgbClr val="000000"/>
              </a:solidFill>
            </a:endParaRPr>
          </a:p>
        </p:txBody>
      </p:sp>
      <p:sp>
        <p:nvSpPr>
          <p:cNvPr id="50181"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sz="1200">
                <a:solidFill>
                  <a:srgbClr val="000000"/>
                </a:solidFill>
              </a:rPr>
              <a:t>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503238" y="539750"/>
            <a:ext cx="3162300" cy="2373313"/>
          </a:xfrm>
          <a:ln/>
        </p:spPr>
      </p:sp>
      <p:sp>
        <p:nvSpPr>
          <p:cNvPr id="51203"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Summary Overview</a:t>
            </a:r>
          </a:p>
          <a:p>
            <a:r>
              <a:rPr lang="en-US" smtClean="0"/>
              <a:t>Customers may have different needs with respect to time, place, and possession as they make different purchases.</a:t>
            </a:r>
          </a:p>
          <a:p>
            <a:endParaRPr lang="en-US" smtClean="0"/>
          </a:p>
          <a:p>
            <a:r>
              <a:rPr lang="en-US" b="1" smtClean="0"/>
              <a:t>Key Issues</a:t>
            </a:r>
          </a:p>
          <a:p>
            <a:pPr>
              <a:buFontTx/>
              <a:buChar char="•"/>
            </a:pPr>
            <a:r>
              <a:rPr lang="en-US" b="1" u="sng" smtClean="0">
                <a:solidFill>
                  <a:srgbClr val="000000"/>
                </a:solidFill>
              </a:rPr>
              <a:t> Product classes suggest place objectives</a:t>
            </a:r>
            <a:r>
              <a:rPr lang="en-US" b="1" smtClean="0">
                <a:solidFill>
                  <a:srgbClr val="000000"/>
                </a:solidFill>
              </a:rPr>
              <a:t>. </a:t>
            </a:r>
          </a:p>
          <a:p>
            <a:pPr lvl="1">
              <a:buFontTx/>
              <a:buChar char="•"/>
            </a:pPr>
            <a:r>
              <a:rPr lang="en-US" smtClean="0">
                <a:solidFill>
                  <a:srgbClr val="000000"/>
                </a:solidFill>
              </a:rPr>
              <a:t> Different levels of customer urgency, convenience, and product information needs naturally suggest different place needs as well.</a:t>
            </a:r>
          </a:p>
          <a:p>
            <a:r>
              <a:rPr lang="en-US" b="1" i="1" smtClean="0">
                <a:solidFill>
                  <a:srgbClr val="000000"/>
                </a:solidFill>
              </a:rPr>
              <a:t>Discussion Question: Think about the differences among convenience, shopping, and specialty goods. How would the distribution objectives differ for each product type? (Hint: Refer to Exhibit 8-6.)</a:t>
            </a:r>
          </a:p>
          <a:p>
            <a:r>
              <a:rPr lang="en-US" b="1" smtClean="0">
                <a:sym typeface="Wingdings" pitchFamily="2" charset="2"/>
              </a:rPr>
              <a:t> </a:t>
            </a:r>
            <a:r>
              <a:rPr lang="en-US" b="1" u="sng" smtClean="0">
                <a:solidFill>
                  <a:srgbClr val="000000"/>
                </a:solidFill>
              </a:rPr>
              <a:t>The place system is not automatic</a:t>
            </a:r>
            <a:r>
              <a:rPr lang="en-US" b="1" smtClean="0">
                <a:solidFill>
                  <a:srgbClr val="000000"/>
                </a:solidFill>
              </a:rPr>
              <a:t>. </a:t>
            </a:r>
          </a:p>
          <a:p>
            <a:pPr lvl="1">
              <a:buFontTx/>
              <a:buChar char="•"/>
            </a:pPr>
            <a:r>
              <a:rPr lang="en-US" smtClean="0">
                <a:solidFill>
                  <a:srgbClr val="000000"/>
                </a:solidFill>
              </a:rPr>
              <a:t> More than one place arrangement may be appropriate or needed to reach different target markets effectively. </a:t>
            </a:r>
          </a:p>
          <a:p>
            <a:r>
              <a:rPr lang="en-US" b="1" smtClean="0">
                <a:sym typeface="Wingdings" pitchFamily="2" charset="2"/>
              </a:rPr>
              <a:t> </a:t>
            </a:r>
            <a:r>
              <a:rPr lang="en-US" b="1" u="sng" smtClean="0">
                <a:solidFill>
                  <a:srgbClr val="000000"/>
                </a:solidFill>
              </a:rPr>
              <a:t>Place decisions have long-run effects</a:t>
            </a:r>
            <a:r>
              <a:rPr lang="en-US" smtClean="0">
                <a:solidFill>
                  <a:srgbClr val="000000"/>
                </a:solidFill>
              </a:rPr>
              <a:t>, and are usually harder to change than those made for the other components of the mix.  </a:t>
            </a:r>
          </a:p>
          <a:p>
            <a:pPr lvl="1">
              <a:buFontTx/>
              <a:buChar char="•"/>
            </a:pPr>
            <a:r>
              <a:rPr lang="en-US" smtClean="0">
                <a:solidFill>
                  <a:srgbClr val="000000"/>
                </a:solidFill>
              </a:rPr>
              <a:t> In part, this is because other firms in the channel of distribution may carry out much of the place strategy.  </a:t>
            </a:r>
          </a:p>
          <a:p>
            <a:pPr lvl="1">
              <a:buFontTx/>
              <a:buChar char="•"/>
            </a:pPr>
            <a:r>
              <a:rPr lang="en-US" smtClean="0">
                <a:solidFill>
                  <a:srgbClr val="000000"/>
                </a:solidFill>
              </a:rPr>
              <a:t> Gaining access to desired retail space or outlets typically involves a great deal of time and then is bound by contractual arrangements.  </a:t>
            </a:r>
          </a:p>
          <a:p>
            <a:endParaRPr lang="en-US" i="1" smtClean="0"/>
          </a:p>
          <a:p>
            <a:endParaRPr lang="en-US" smtClean="0"/>
          </a:p>
        </p:txBody>
      </p:sp>
      <p:sp>
        <p:nvSpPr>
          <p:cNvPr id="51204" name="Text Box 4"/>
          <p:cNvSpPr txBox="1">
            <a:spLocks noChangeArrowheads="1"/>
          </p:cNvSpPr>
          <p:nvPr/>
        </p:nvSpPr>
        <p:spPr bwMode="auto">
          <a:xfrm>
            <a:off x="4294188" y="395288"/>
            <a:ext cx="23876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pitchFamily="34" charset="0"/>
                <a:cs typeface="Arial" pitchFamily="34" charset="0"/>
              </a:defRPr>
            </a:lvl1pPr>
            <a:lvl2pPr marL="742950" indent="-285750" defTabSz="965200" eaLnBrk="0" hangingPunct="0">
              <a:defRPr sz="3600">
                <a:solidFill>
                  <a:schemeClr val="tx1"/>
                </a:solidFill>
                <a:latin typeface="Arial" pitchFamily="34" charset="0"/>
                <a:cs typeface="Arial" pitchFamily="34" charset="0"/>
              </a:defRPr>
            </a:lvl2pPr>
            <a:lvl3pPr marL="1143000" indent="-228600" defTabSz="965200" eaLnBrk="0" hangingPunct="0">
              <a:defRPr sz="3600">
                <a:solidFill>
                  <a:schemeClr val="tx1"/>
                </a:solidFill>
                <a:latin typeface="Arial" pitchFamily="34" charset="0"/>
                <a:cs typeface="Arial" pitchFamily="34" charset="0"/>
              </a:defRPr>
            </a:lvl3pPr>
            <a:lvl4pPr marL="1600200" indent="-228600" defTabSz="965200" eaLnBrk="0" hangingPunct="0">
              <a:defRPr sz="3600">
                <a:solidFill>
                  <a:schemeClr val="tx1"/>
                </a:solidFill>
                <a:latin typeface="Arial" pitchFamily="34" charset="0"/>
                <a:cs typeface="Arial" pitchFamily="34" charset="0"/>
              </a:defRPr>
            </a:lvl4pPr>
            <a:lvl5pPr marL="2057400" indent="-228600" defTabSz="965200" eaLnBrk="0" hangingPunct="0">
              <a:defRPr sz="3600">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255-256.</a:t>
            </a:r>
            <a:endParaRPr lang="en-US" sz="1500" b="1" dirty="0">
              <a:solidFill>
                <a:srgbClr val="000000"/>
              </a:solidFill>
            </a:endParaRPr>
          </a:p>
          <a:p>
            <a:pPr algn="l" eaLnBrk="1" hangingPunct="1">
              <a:spcBef>
                <a:spcPct val="50000"/>
              </a:spcBef>
            </a:pPr>
            <a:r>
              <a:rPr lang="en-US" sz="1400" b="1" dirty="0">
                <a:sym typeface="Wingdings" pitchFamily="2" charset="2"/>
              </a:rPr>
              <a:t> </a:t>
            </a:r>
            <a:r>
              <a:rPr lang="en-US" sz="1400" b="1" dirty="0"/>
              <a:t>Indicates place where slide “builds” to include the corresponding point (upon mouse click).</a:t>
            </a:r>
          </a:p>
          <a:p>
            <a:pPr eaLnBrk="1" hangingPunct="1">
              <a:spcBef>
                <a:spcPct val="50000"/>
              </a:spcBef>
            </a:pPr>
            <a:endParaRPr lang="en-US" sz="1500" b="1" dirty="0">
              <a:solidFill>
                <a:srgbClr val="000000"/>
              </a:solidFill>
            </a:endParaRPr>
          </a:p>
        </p:txBody>
      </p:sp>
      <p:sp>
        <p:nvSpPr>
          <p:cNvPr id="51205" name="TextBox 4"/>
          <p:cNvSpPr txBox="1">
            <a:spLocks noChangeArrowheads="1"/>
          </p:cNvSpPr>
          <p:nvPr/>
        </p:nvSpPr>
        <p:spPr bwMode="auto">
          <a:xfrm>
            <a:off x="6429375" y="8853488"/>
            <a:ext cx="357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sz="1200">
                <a:solidFill>
                  <a:srgbClr val="000000"/>
                </a:solidFill>
              </a:rPr>
              <a:t>6</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503238" y="539750"/>
            <a:ext cx="3162300" cy="2373313"/>
          </a:xfrm>
          <a:ln/>
        </p:spPr>
      </p:sp>
      <p:sp>
        <p:nvSpPr>
          <p:cNvPr id="52227" name="Rectangle 3"/>
          <p:cNvSpPr>
            <a:spLocks noGrp="1" noChangeArrowheads="1"/>
          </p:cNvSpPr>
          <p:nvPr>
            <p:ph type="body" idx="1"/>
          </p:nvPr>
        </p:nvSpPr>
        <p:spPr>
          <a:xfrm>
            <a:off x="179388" y="3076575"/>
            <a:ext cx="6367462" cy="5565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smtClean="0">
                <a:solidFill>
                  <a:srgbClr val="000000"/>
                </a:solidFill>
              </a:rPr>
              <a:t>Summary Overview</a:t>
            </a:r>
          </a:p>
          <a:p>
            <a:pPr>
              <a:defRPr/>
            </a:pPr>
            <a:r>
              <a:rPr lang="en-US" dirty="0" smtClean="0">
                <a:solidFill>
                  <a:srgbClr val="000000"/>
                </a:solidFill>
              </a:rPr>
              <a:t>Marketing channels can be direct or indirect.  Direct contact with customers helps a company keep abreast of market changes.  Often, this is a preferred way of handling place decisions. However, some products require the work of specialists to match producer output to user needs.</a:t>
            </a:r>
          </a:p>
          <a:p>
            <a:pPr>
              <a:defRPr/>
            </a:pPr>
            <a:endParaRPr lang="en-US" dirty="0" smtClean="0">
              <a:solidFill>
                <a:srgbClr val="000000"/>
              </a:solidFill>
            </a:endParaRPr>
          </a:p>
          <a:p>
            <a:pPr>
              <a:defRPr/>
            </a:pPr>
            <a:r>
              <a:rPr lang="en-US" b="1" dirty="0" smtClean="0">
                <a:solidFill>
                  <a:srgbClr val="000000"/>
                </a:solidFill>
              </a:rPr>
              <a:t>Key Issues</a:t>
            </a:r>
          </a:p>
          <a:p>
            <a:pPr>
              <a:buFontTx/>
              <a:buChar char="•"/>
              <a:defRPr/>
            </a:pPr>
            <a:r>
              <a:rPr lang="en-US" u="sng" dirty="0" smtClean="0">
                <a:solidFill>
                  <a:srgbClr val="000000"/>
                </a:solidFill>
              </a:rPr>
              <a:t> </a:t>
            </a:r>
            <a:r>
              <a:rPr lang="en-US" b="1" u="sng" dirty="0" smtClean="0">
                <a:solidFill>
                  <a:srgbClr val="000000"/>
                </a:solidFill>
              </a:rPr>
              <a:t>Why a firm might want to use direct distribution</a:t>
            </a:r>
            <a:r>
              <a:rPr lang="en-US" b="1" dirty="0" smtClean="0">
                <a:solidFill>
                  <a:srgbClr val="000000"/>
                </a:solidFill>
              </a:rPr>
              <a:t>. </a:t>
            </a:r>
          </a:p>
          <a:p>
            <a:pPr lvl="1">
              <a:buFontTx/>
              <a:buChar char="•"/>
              <a:defRPr/>
            </a:pPr>
            <a:r>
              <a:rPr lang="en-US" dirty="0" smtClean="0">
                <a:solidFill>
                  <a:srgbClr val="000000"/>
                </a:solidFill>
                <a:cs typeface="Times New Roman" pitchFamily="18" charset="0"/>
                <a:sym typeface="Wingdings" pitchFamily="2" charset="2"/>
              </a:rPr>
              <a:t> </a:t>
            </a:r>
            <a:r>
              <a:rPr lang="en-US" dirty="0" smtClean="0">
                <a:solidFill>
                  <a:srgbClr val="000000"/>
                </a:solidFill>
                <a:cs typeface="Times New Roman" pitchFamily="18" charset="0"/>
              </a:rPr>
              <a:t>One reason is to </a:t>
            </a:r>
            <a:r>
              <a:rPr lang="en-US" u="sng" dirty="0" smtClean="0">
                <a:solidFill>
                  <a:srgbClr val="000000"/>
                </a:solidFill>
                <a:cs typeface="Times New Roman" pitchFamily="18" charset="0"/>
              </a:rPr>
              <a:t>get better control</a:t>
            </a:r>
            <a:r>
              <a:rPr lang="en-US" dirty="0" smtClean="0">
                <a:solidFill>
                  <a:srgbClr val="000000"/>
                </a:solidFill>
                <a:cs typeface="Times New Roman" pitchFamily="18" charset="0"/>
              </a:rPr>
              <a:t> over the whole marketing job .</a:t>
            </a:r>
          </a:p>
          <a:p>
            <a:pPr lvl="1">
              <a:defRPr/>
            </a:pPr>
            <a:r>
              <a:rPr lang="en-US" b="1" dirty="0" smtClean="0">
                <a:sym typeface="Wingdings" pitchFamily="2" charset="2"/>
              </a:rPr>
              <a:t> </a:t>
            </a:r>
            <a:r>
              <a:rPr lang="en-US" dirty="0" smtClean="0">
                <a:solidFill>
                  <a:srgbClr val="000000"/>
                </a:solidFill>
                <a:cs typeface="Times New Roman" pitchFamily="18" charset="0"/>
              </a:rPr>
              <a:t>They might be able to </a:t>
            </a:r>
            <a:r>
              <a:rPr lang="en-US" u="sng" dirty="0" smtClean="0">
                <a:solidFill>
                  <a:srgbClr val="000000"/>
                </a:solidFill>
                <a:cs typeface="Times New Roman" pitchFamily="18" charset="0"/>
              </a:rPr>
              <a:t>serve target customers at a lower cost</a:t>
            </a:r>
            <a:r>
              <a:rPr lang="en-US" dirty="0" smtClean="0">
                <a:solidFill>
                  <a:srgbClr val="000000"/>
                </a:solidFill>
                <a:cs typeface="Times New Roman" pitchFamily="18" charset="0"/>
              </a:rPr>
              <a:t>. Also, wholesalers and retailers with different objectives may not meet the firm's need.  </a:t>
            </a:r>
          </a:p>
          <a:p>
            <a:pPr marL="628650" lvl="1" indent="-171450">
              <a:buFont typeface="Wingdings" pitchFamily="2" charset="2"/>
              <a:buChar char="à"/>
              <a:defRPr/>
            </a:pPr>
            <a:r>
              <a:rPr lang="en-US" dirty="0" smtClean="0">
                <a:solidFill>
                  <a:srgbClr val="000000"/>
                </a:solidFill>
                <a:cs typeface="Times New Roman" pitchFamily="18" charset="0"/>
              </a:rPr>
              <a:t>The </a:t>
            </a:r>
            <a:r>
              <a:rPr lang="en-US" u="sng" dirty="0" smtClean="0">
                <a:solidFill>
                  <a:srgbClr val="000000"/>
                </a:solidFill>
                <a:cs typeface="Times New Roman" pitchFamily="18" charset="0"/>
              </a:rPr>
              <a:t>Internet makes direct distribution easier</a:t>
            </a:r>
            <a:r>
              <a:rPr lang="en-US" dirty="0" smtClean="0">
                <a:solidFill>
                  <a:srgbClr val="000000"/>
                </a:solidFill>
                <a:cs typeface="Times New Roman" pitchFamily="18" charset="0"/>
              </a:rPr>
              <a:t> for many firms.</a:t>
            </a:r>
          </a:p>
          <a:p>
            <a:pPr marL="628650" lvl="1" indent="-171450">
              <a:buFont typeface="Wingdings" pitchFamily="2" charset="2"/>
              <a:buChar char="à"/>
              <a:defRPr/>
            </a:pPr>
            <a:endParaRPr lang="en-US" dirty="0" smtClean="0">
              <a:solidFill>
                <a:srgbClr val="000000"/>
              </a:solidFill>
              <a:cs typeface="Times New Roman" pitchFamily="18" charset="0"/>
            </a:endParaRPr>
          </a:p>
          <a:p>
            <a:pPr>
              <a:defRPr/>
            </a:pPr>
            <a:r>
              <a:rPr lang="en-US" b="1" i="1" dirty="0" smtClean="0">
                <a:solidFill>
                  <a:srgbClr val="000000"/>
                </a:solidFill>
                <a:cs typeface="Times New Roman" pitchFamily="18" charset="0"/>
              </a:rPr>
              <a:t>Discussion Question: If direct distribution is so attractive because of the wide reach of the Internet, why have so many dot-com direct distributors failed?</a:t>
            </a:r>
          </a:p>
          <a:p>
            <a:pPr>
              <a:defRPr/>
            </a:pPr>
            <a:endParaRPr lang="en-US" b="1" i="1" dirty="0" smtClean="0">
              <a:solidFill>
                <a:srgbClr val="000000"/>
              </a:solidFill>
              <a:cs typeface="Times New Roman" pitchFamily="18" charset="0"/>
            </a:endParaRPr>
          </a:p>
          <a:p>
            <a:pPr lvl="1">
              <a:defRPr/>
            </a:pPr>
            <a:r>
              <a:rPr lang="en-US" b="1" dirty="0" smtClean="0">
                <a:sym typeface="Wingdings" pitchFamily="2" charset="2"/>
              </a:rPr>
              <a:t> </a:t>
            </a:r>
            <a:r>
              <a:rPr lang="en-US" dirty="0" smtClean="0">
                <a:solidFill>
                  <a:srgbClr val="000000"/>
                </a:solidFill>
                <a:cs typeface="Times New Roman" pitchFamily="18" charset="0"/>
              </a:rPr>
              <a:t>A firm having </a:t>
            </a:r>
            <a:r>
              <a:rPr lang="en-US" u="sng" dirty="0" smtClean="0">
                <a:solidFill>
                  <a:srgbClr val="000000"/>
                </a:solidFill>
                <a:cs typeface="Times New Roman" pitchFamily="18" charset="0"/>
              </a:rPr>
              <a:t>direct contact with customers is more aware of changes</a:t>
            </a:r>
            <a:r>
              <a:rPr lang="en-US" dirty="0" smtClean="0">
                <a:solidFill>
                  <a:srgbClr val="000000"/>
                </a:solidFill>
                <a:cs typeface="Times New Roman" pitchFamily="18" charset="0"/>
              </a:rPr>
              <a:t> in customer attitudes. </a:t>
            </a:r>
          </a:p>
          <a:p>
            <a:pPr lvl="1">
              <a:defRPr/>
            </a:pPr>
            <a:r>
              <a:rPr lang="en-US" b="1" dirty="0" smtClean="0">
                <a:sym typeface="Wingdings" pitchFamily="2" charset="2"/>
              </a:rPr>
              <a:t> </a:t>
            </a:r>
            <a:r>
              <a:rPr lang="en-US" u="sng" dirty="0" smtClean="0">
                <a:solidFill>
                  <a:srgbClr val="000000"/>
                </a:solidFill>
                <a:cs typeface="Times New Roman" pitchFamily="18" charset="0"/>
              </a:rPr>
              <a:t>Making adjustments is often easier</a:t>
            </a:r>
            <a:r>
              <a:rPr lang="en-US" dirty="0" smtClean="0">
                <a:solidFill>
                  <a:srgbClr val="000000"/>
                </a:solidFill>
                <a:cs typeface="Times New Roman" pitchFamily="18" charset="0"/>
              </a:rPr>
              <a:t> and faster because intermediaries are not involved.</a:t>
            </a:r>
          </a:p>
          <a:p>
            <a:pPr lvl="1">
              <a:defRPr/>
            </a:pPr>
            <a:r>
              <a:rPr lang="en-US" b="1" dirty="0" smtClean="0">
                <a:sym typeface="Wingdings" pitchFamily="2" charset="2"/>
              </a:rPr>
              <a:t> </a:t>
            </a:r>
            <a:r>
              <a:rPr lang="en-US" dirty="0" smtClean="0">
                <a:solidFill>
                  <a:srgbClr val="000000"/>
                </a:solidFill>
                <a:cs typeface="Times New Roman" pitchFamily="18" charset="0"/>
              </a:rPr>
              <a:t>Sometimes, </a:t>
            </a:r>
            <a:r>
              <a:rPr lang="en-US" u="sng" dirty="0" smtClean="0">
                <a:solidFill>
                  <a:srgbClr val="000000"/>
                </a:solidFill>
                <a:cs typeface="Times New Roman" pitchFamily="18" charset="0"/>
              </a:rPr>
              <a:t>suitable intermediaries are not available</a:t>
            </a:r>
            <a:r>
              <a:rPr lang="en-US" dirty="0" smtClean="0">
                <a:solidFill>
                  <a:srgbClr val="000000"/>
                </a:solidFill>
                <a:cs typeface="Times New Roman" pitchFamily="18" charset="0"/>
              </a:rPr>
              <a:t> or will not cooperate.</a:t>
            </a:r>
            <a:r>
              <a:rPr lang="en-US" dirty="0" smtClean="0">
                <a:solidFill>
                  <a:srgbClr val="000000"/>
                </a:solidFill>
              </a:rPr>
              <a:t> </a:t>
            </a:r>
          </a:p>
          <a:p>
            <a:pPr>
              <a:defRPr/>
            </a:pPr>
            <a:endParaRPr lang="en-US" dirty="0" smtClean="0"/>
          </a:p>
          <a:p>
            <a:pPr>
              <a:defRPr/>
            </a:pPr>
            <a:endParaRPr lang="en-US" dirty="0" smtClean="0"/>
          </a:p>
        </p:txBody>
      </p:sp>
      <p:sp>
        <p:nvSpPr>
          <p:cNvPr id="52228" name="Text Box 4"/>
          <p:cNvSpPr txBox="1">
            <a:spLocks noChangeArrowheads="1"/>
          </p:cNvSpPr>
          <p:nvPr/>
        </p:nvSpPr>
        <p:spPr bwMode="auto">
          <a:xfrm>
            <a:off x="4294188" y="395288"/>
            <a:ext cx="23876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pitchFamily="34" charset="0"/>
                <a:cs typeface="Arial" pitchFamily="34" charset="0"/>
              </a:defRPr>
            </a:lvl1pPr>
            <a:lvl2pPr marL="742950" indent="-285750" defTabSz="965200" eaLnBrk="0" hangingPunct="0">
              <a:defRPr sz="3600">
                <a:solidFill>
                  <a:schemeClr val="tx1"/>
                </a:solidFill>
                <a:latin typeface="Arial" pitchFamily="34" charset="0"/>
                <a:cs typeface="Arial" pitchFamily="34" charset="0"/>
              </a:defRPr>
            </a:lvl2pPr>
            <a:lvl3pPr marL="1143000" indent="-228600" defTabSz="965200" eaLnBrk="0" hangingPunct="0">
              <a:defRPr sz="3600">
                <a:solidFill>
                  <a:schemeClr val="tx1"/>
                </a:solidFill>
                <a:latin typeface="Arial" pitchFamily="34" charset="0"/>
                <a:cs typeface="Arial" pitchFamily="34" charset="0"/>
              </a:defRPr>
            </a:lvl3pPr>
            <a:lvl4pPr marL="1600200" indent="-228600" defTabSz="965200" eaLnBrk="0" hangingPunct="0">
              <a:defRPr sz="3600">
                <a:solidFill>
                  <a:schemeClr val="tx1"/>
                </a:solidFill>
                <a:latin typeface="Arial" pitchFamily="34" charset="0"/>
                <a:cs typeface="Arial" pitchFamily="34" charset="0"/>
              </a:defRPr>
            </a:lvl4pPr>
            <a:lvl5pPr marL="2057400" indent="-228600" defTabSz="965200" eaLnBrk="0" hangingPunct="0">
              <a:defRPr sz="3600">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256-257.</a:t>
            </a:r>
            <a:endParaRPr lang="en-US" sz="1500" b="1" dirty="0">
              <a:solidFill>
                <a:srgbClr val="000000"/>
              </a:solidFill>
            </a:endParaRPr>
          </a:p>
          <a:p>
            <a:pPr algn="l" eaLnBrk="1" hangingPunct="1">
              <a:spcBef>
                <a:spcPct val="50000"/>
              </a:spcBef>
            </a:pPr>
            <a:r>
              <a:rPr lang="en-US" sz="1400" b="1" dirty="0">
                <a:sym typeface="Wingdings" pitchFamily="2" charset="2"/>
              </a:rPr>
              <a:t> </a:t>
            </a:r>
            <a:r>
              <a:rPr lang="en-US" sz="1400" b="1" dirty="0"/>
              <a:t>Indicates place where slide “builds” to include the corresponding point (upon mouse click).</a:t>
            </a:r>
          </a:p>
          <a:p>
            <a:pPr eaLnBrk="1" hangingPunct="1">
              <a:spcBef>
                <a:spcPct val="50000"/>
              </a:spcBef>
            </a:pPr>
            <a:endParaRPr lang="en-US" sz="1500" b="1" dirty="0">
              <a:solidFill>
                <a:srgbClr val="000000"/>
              </a:solidFill>
            </a:endParaRPr>
          </a:p>
        </p:txBody>
      </p:sp>
      <p:sp>
        <p:nvSpPr>
          <p:cNvPr id="52229" name="TextBox 4"/>
          <p:cNvSpPr txBox="1">
            <a:spLocks noChangeArrowheads="1"/>
          </p:cNvSpPr>
          <p:nvPr/>
        </p:nvSpPr>
        <p:spPr bwMode="auto">
          <a:xfrm>
            <a:off x="6429375" y="8769350"/>
            <a:ext cx="3571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sz="1200">
                <a:solidFill>
                  <a:srgbClr val="000000"/>
                </a:solidFill>
              </a:rPr>
              <a:t>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87496D4F-3E77-44CB-B22D-1A1C68DCAC78}" type="slidenum">
              <a:rPr lang="en-US" sz="1200" smtClean="0">
                <a:solidFill>
                  <a:srgbClr val="000000"/>
                </a:solidFill>
              </a:rPr>
              <a:pPr eaLnBrk="1" hangingPunct="1"/>
              <a:t>8</a:t>
            </a:fld>
            <a:endParaRPr lang="en-US" sz="1200" smtClean="0">
              <a:solidFill>
                <a:srgbClr val="000000"/>
              </a:solidFill>
            </a:endParaRPr>
          </a:p>
        </p:txBody>
      </p:sp>
      <p:sp>
        <p:nvSpPr>
          <p:cNvPr id="53251" name="Rectangle 2"/>
          <p:cNvSpPr>
            <a:spLocks noGrp="1" noRot="1" noChangeAspect="1" noChangeArrowheads="1" noTextEdit="1"/>
          </p:cNvSpPr>
          <p:nvPr>
            <p:ph type="sldImg"/>
          </p:nvPr>
        </p:nvSpPr>
        <p:spPr>
          <a:xfrm>
            <a:off x="522288" y="549275"/>
            <a:ext cx="3216275" cy="2413000"/>
          </a:xfrm>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solidFill>
                  <a:srgbClr val="000000"/>
                </a:solidFill>
                <a:sym typeface="Wingdings" pitchFamily="2" charset="2"/>
              </a:rPr>
              <a:t>Summary Overview</a:t>
            </a:r>
          </a:p>
          <a:p>
            <a:r>
              <a:rPr lang="en-US" dirty="0" smtClean="0">
                <a:solidFill>
                  <a:srgbClr val="000000"/>
                </a:solidFill>
                <a:sym typeface="Wingdings" pitchFamily="2" charset="2"/>
              </a:rPr>
              <a:t>Many business products are sold direct-to-customer. For example, robotic solution, featured in this ad for Fanuc Robotics, might be sold direct.</a:t>
            </a:r>
            <a:r>
              <a:rPr lang="en-US" b="1" dirty="0" smtClean="0">
                <a:solidFill>
                  <a:srgbClr val="000000"/>
                </a:solidFill>
                <a:sym typeface="Wingdings" pitchFamily="2" charset="2"/>
              </a:rPr>
              <a:t> </a:t>
            </a:r>
          </a:p>
          <a:p>
            <a:endParaRPr lang="en-US" b="1" dirty="0" smtClean="0">
              <a:solidFill>
                <a:srgbClr val="000000"/>
              </a:solidFill>
              <a:sym typeface="Wingdings" pitchFamily="2" charset="2"/>
            </a:endParaRPr>
          </a:p>
          <a:p>
            <a:r>
              <a:rPr lang="en-US" b="1" dirty="0" smtClean="0">
                <a:solidFill>
                  <a:srgbClr val="000000"/>
                </a:solidFill>
                <a:sym typeface="Wingdings" pitchFamily="2" charset="2"/>
              </a:rPr>
              <a:t>Key Issues </a:t>
            </a:r>
          </a:p>
          <a:p>
            <a:pPr>
              <a:buFontTx/>
              <a:buChar char="•"/>
            </a:pPr>
            <a:r>
              <a:rPr lang="en-US" dirty="0" smtClean="0">
                <a:solidFill>
                  <a:srgbClr val="000000"/>
                </a:solidFill>
                <a:sym typeface="Wingdings" pitchFamily="2" charset="2"/>
              </a:rPr>
              <a:t> In business markets, there are fewer transactions, orders tend to be larger, and customers tend to be concentrated in geographic areas. </a:t>
            </a:r>
          </a:p>
          <a:p>
            <a:pPr>
              <a:buFontTx/>
              <a:buChar char="•"/>
            </a:pPr>
            <a:r>
              <a:rPr lang="en-US" dirty="0" smtClean="0">
                <a:solidFill>
                  <a:srgbClr val="000000"/>
                </a:solidFill>
                <a:sym typeface="Wingdings" pitchFamily="2" charset="2"/>
              </a:rPr>
              <a:t> Once relationships are established, e-commerce systems can handle routine replenishment.</a:t>
            </a:r>
          </a:p>
          <a:p>
            <a:pPr>
              <a:buFontTx/>
              <a:buChar char="•"/>
            </a:pPr>
            <a:r>
              <a:rPr lang="en-US" dirty="0" smtClean="0">
                <a:solidFill>
                  <a:srgbClr val="000000"/>
                </a:solidFill>
                <a:sym typeface="Wingdings" pitchFamily="2" charset="2"/>
              </a:rPr>
              <a:t> Service firms also frequently use direct channels. However, some producers use intermediaries to provide after-sale services.</a:t>
            </a:r>
          </a:p>
          <a:p>
            <a:pPr>
              <a:buFontTx/>
              <a:buChar char="•"/>
            </a:pPr>
            <a:r>
              <a:rPr lang="en-US" dirty="0" smtClean="0">
                <a:solidFill>
                  <a:srgbClr val="000000"/>
                </a:solidFill>
                <a:sym typeface="Wingdings" pitchFamily="2" charset="2"/>
              </a:rPr>
              <a:t> Some consumer products are sold direct, such as vacuum cleaners, cosmetics, and household products. </a:t>
            </a:r>
          </a:p>
          <a:p>
            <a:pPr lvl="1">
              <a:buFontTx/>
              <a:buChar char="•"/>
            </a:pPr>
            <a:r>
              <a:rPr lang="en-US" dirty="0" smtClean="0">
                <a:solidFill>
                  <a:srgbClr val="000000"/>
                </a:solidFill>
              </a:rPr>
              <a:t> Direct sales of consumer products have grown in popularity in many international markets.</a:t>
            </a:r>
          </a:p>
          <a:p>
            <a:pPr lvl="1">
              <a:buFontTx/>
              <a:buChar char="•"/>
            </a:pPr>
            <a:endParaRPr lang="en-US" dirty="0" smtClean="0">
              <a:solidFill>
                <a:srgbClr val="000000"/>
              </a:solidFill>
            </a:endParaRPr>
          </a:p>
          <a:p>
            <a:r>
              <a:rPr lang="en-US" b="1" i="1" dirty="0" smtClean="0">
                <a:solidFill>
                  <a:srgbClr val="000000"/>
                </a:solidFill>
                <a:sym typeface="Wingdings" pitchFamily="2" charset="2"/>
              </a:rPr>
              <a:t>Discussion Question: Mary Kay cosmetics are typically sold through independent distributors who are not employees of Mary Kay Cosmetics, Inc. These independent distributors purchase products from Mary Kay and resell them. Therefore, is Mary Kay a true direct channel?</a:t>
            </a:r>
          </a:p>
          <a:p>
            <a:endParaRPr lang="en-US" b="1" i="1" dirty="0" smtClean="0">
              <a:solidFill>
                <a:srgbClr val="000000"/>
              </a:solidFill>
              <a:sym typeface="Wingdings" pitchFamily="2" charset="2"/>
            </a:endParaRPr>
          </a:p>
          <a:p>
            <a:pPr>
              <a:buFontTx/>
              <a:buChar char="•"/>
            </a:pPr>
            <a:r>
              <a:rPr lang="en-US" u="sng" dirty="0" smtClean="0">
                <a:solidFill>
                  <a:srgbClr val="000000"/>
                </a:solidFill>
                <a:sym typeface="Wingdings" pitchFamily="2" charset="2"/>
              </a:rPr>
              <a:t> </a:t>
            </a:r>
            <a:r>
              <a:rPr lang="en-US" b="1" u="sng" dirty="0" smtClean="0">
                <a:solidFill>
                  <a:srgbClr val="000000"/>
                </a:solidFill>
                <a:sym typeface="Wingdings" pitchFamily="2" charset="2"/>
              </a:rPr>
              <a:t>Direct marketing</a:t>
            </a:r>
            <a:r>
              <a:rPr lang="en-US" dirty="0" smtClean="0">
                <a:solidFill>
                  <a:srgbClr val="000000"/>
                </a:solidFill>
                <a:sym typeface="Wingdings" pitchFamily="2" charset="2"/>
              </a:rPr>
              <a:t>: direct communication between a seller and an individual using a promotion method other than face-to-face selling. </a:t>
            </a:r>
          </a:p>
          <a:p>
            <a:pPr lvl="1">
              <a:buFontTx/>
              <a:buChar char="•"/>
            </a:pPr>
            <a:r>
              <a:rPr lang="en-US" dirty="0" smtClean="0">
                <a:solidFill>
                  <a:srgbClr val="000000"/>
                </a:solidFill>
              </a:rPr>
              <a:t> Direct marketing is more concerned with promotion than it is with distribution.</a:t>
            </a:r>
          </a:p>
        </p:txBody>
      </p:sp>
      <p:sp>
        <p:nvSpPr>
          <p:cNvPr id="53253" name="Text Box 4"/>
          <p:cNvSpPr txBox="1">
            <a:spLocks noChangeArrowheads="1"/>
          </p:cNvSpPr>
          <p:nvPr/>
        </p:nvSpPr>
        <p:spPr bwMode="auto">
          <a:xfrm>
            <a:off x="4191000" y="609600"/>
            <a:ext cx="2436813"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4" tIns="48391" rIns="96784" bIns="48391">
            <a:spAutoFit/>
          </a:bodyPr>
          <a:lstStyle>
            <a:lvl1pPr defTabSz="982663" eaLnBrk="0" hangingPunct="0">
              <a:defRPr sz="3600">
                <a:solidFill>
                  <a:schemeClr val="tx1"/>
                </a:solidFill>
                <a:latin typeface="Arial" pitchFamily="34" charset="0"/>
                <a:cs typeface="Arial" pitchFamily="34" charset="0"/>
              </a:defRPr>
            </a:lvl1pPr>
            <a:lvl2pPr marL="742950" indent="-285750" defTabSz="982663" eaLnBrk="0" hangingPunct="0">
              <a:defRPr sz="3600">
                <a:solidFill>
                  <a:schemeClr val="tx1"/>
                </a:solidFill>
                <a:latin typeface="Arial" pitchFamily="34" charset="0"/>
                <a:cs typeface="Arial" pitchFamily="34" charset="0"/>
              </a:defRPr>
            </a:lvl2pPr>
            <a:lvl3pPr marL="1143000" indent="-228600" defTabSz="982663" eaLnBrk="0" hangingPunct="0">
              <a:defRPr sz="3600">
                <a:solidFill>
                  <a:schemeClr val="tx1"/>
                </a:solidFill>
                <a:latin typeface="Arial" pitchFamily="34" charset="0"/>
                <a:cs typeface="Arial" pitchFamily="34" charset="0"/>
              </a:defRPr>
            </a:lvl3pPr>
            <a:lvl4pPr marL="1600200" indent="-228600" defTabSz="982663" eaLnBrk="0" hangingPunct="0">
              <a:defRPr sz="3600">
                <a:solidFill>
                  <a:schemeClr val="tx1"/>
                </a:solidFill>
                <a:latin typeface="Arial" pitchFamily="34" charset="0"/>
                <a:cs typeface="Arial" pitchFamily="34" charset="0"/>
              </a:defRPr>
            </a:lvl4pPr>
            <a:lvl5pPr marL="2057400" indent="-228600" defTabSz="982663" eaLnBrk="0" hangingPunct="0">
              <a:defRPr sz="3600">
                <a:solidFill>
                  <a:schemeClr val="tx1"/>
                </a:solidFill>
                <a:latin typeface="Arial" pitchFamily="34" charset="0"/>
                <a:cs typeface="Arial" pitchFamily="34" charset="0"/>
              </a:defRPr>
            </a:lvl5pPr>
            <a:lvl6pPr marL="25146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relates to material on pp. </a:t>
            </a:r>
            <a:r>
              <a:rPr lang="en-US" sz="1500" b="1" dirty="0" smtClean="0">
                <a:solidFill>
                  <a:srgbClr val="000000"/>
                </a:solidFill>
              </a:rPr>
              <a:t>258-259.</a:t>
            </a:r>
            <a:endParaRPr lang="en-US" sz="1500" b="1" dirty="0">
              <a:solidFill>
                <a:srgbClr val="000000"/>
              </a:solidFill>
            </a:endParaRPr>
          </a:p>
          <a:p>
            <a:pPr algn="l" eaLnBrk="1" hangingPunct="1">
              <a:spcBef>
                <a:spcPct val="50000"/>
              </a:spcBef>
            </a:pPr>
            <a:endParaRPr lang="en-US" sz="1500" b="1" dirty="0">
              <a:solidFill>
                <a:srgbClr val="000000"/>
              </a:solidFill>
            </a:endParaRP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A73C0703-E75D-4B5A-A945-CDFDF679B059}" type="slidenum">
              <a:rPr lang="en-US" sz="1200" smtClean="0">
                <a:solidFill>
                  <a:srgbClr val="000000"/>
                </a:solidFill>
              </a:rPr>
              <a:pPr eaLnBrk="1" hangingPunct="1"/>
              <a:t>9</a:t>
            </a:fld>
            <a:endParaRPr lang="en-US" sz="1200" smtClean="0">
              <a:solidFill>
                <a:srgbClr val="000000"/>
              </a:solidFill>
            </a:endParaRPr>
          </a:p>
        </p:txBody>
      </p:sp>
      <p:sp>
        <p:nvSpPr>
          <p:cNvPr id="54275" name="Rectangle 2"/>
          <p:cNvSpPr>
            <a:spLocks noGrp="1" noRot="1" noChangeAspect="1" noChangeArrowheads="1" noTextEdit="1"/>
          </p:cNvSpPr>
          <p:nvPr>
            <p:ph type="sldImg"/>
          </p:nvPr>
        </p:nvSpPr>
        <p:spPr>
          <a:xfrm>
            <a:off x="522288" y="549275"/>
            <a:ext cx="3216275" cy="2413000"/>
          </a:xfrm>
          <a:ln/>
        </p:spPr>
      </p:sp>
      <p:sp>
        <p:nvSpPr>
          <p:cNvPr id="54276"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Even if a producer would like to handle the whole distribution job, sometimes it is simply not feasible</a:t>
            </a:r>
            <a:r>
              <a:rPr lang="en-US" b="1" dirty="0" smtClean="0">
                <a:solidFill>
                  <a:srgbClr val="000000"/>
                </a:solidFill>
                <a:sym typeface="Wingdings" pitchFamily="2" charset="2"/>
              </a:rPr>
              <a:t>.</a:t>
            </a:r>
          </a:p>
          <a:p>
            <a:pPr>
              <a:defRPr/>
            </a:pPr>
            <a:endParaRPr lang="en-US" b="1"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defRPr/>
            </a:pPr>
            <a:r>
              <a:rPr lang="en-US" b="1" u="sng" dirty="0" smtClean="0">
                <a:solidFill>
                  <a:srgbClr val="000000"/>
                </a:solidFill>
                <a:sym typeface="Wingdings" pitchFamily="2" charset="2"/>
              </a:rPr>
              <a:t>Consumers want convenience</a:t>
            </a:r>
            <a:r>
              <a:rPr lang="en-US" b="1" dirty="0" smtClean="0">
                <a:solidFill>
                  <a:srgbClr val="000000"/>
                </a:solidFill>
                <a:sym typeface="Wingdings" pitchFamily="2" charset="2"/>
              </a:rPr>
              <a:t>. </a:t>
            </a:r>
          </a:p>
          <a:p>
            <a:pPr marL="171450" indent="-171450">
              <a:buFont typeface="Arial" pitchFamily="34" charset="0"/>
              <a:buChar char="•"/>
              <a:defRPr/>
            </a:pPr>
            <a:r>
              <a:rPr lang="en-US" dirty="0" smtClean="0">
                <a:solidFill>
                  <a:srgbClr val="000000"/>
                </a:solidFill>
                <a:sym typeface="Wingdings" pitchFamily="2" charset="2"/>
              </a:rPr>
              <a:t>For example, as illustrated by this ad for Celestial Seasonings – Organic Tea, consumers may be spread over a wide area and prefer to shop at a specific place. </a:t>
            </a:r>
          </a:p>
          <a:p>
            <a:pPr marL="171450" indent="-171450">
              <a:buFont typeface="Arial" pitchFamily="34" charset="0"/>
              <a:buChar char="•"/>
              <a:defRPr/>
            </a:pPr>
            <a:r>
              <a:rPr lang="en-US" dirty="0" smtClean="0">
                <a:solidFill>
                  <a:srgbClr val="000000"/>
                </a:solidFill>
                <a:sym typeface="Wingdings" pitchFamily="2" charset="2"/>
              </a:rPr>
              <a:t>Some consumers see department or retail stores as THE place to shop for consumer products, and they will buy only those brands carried by their favorite store. </a:t>
            </a:r>
          </a:p>
          <a:p>
            <a:pPr marL="171450" indent="-171450">
              <a:buFont typeface="Arial" pitchFamily="34" charset="0"/>
              <a:buChar char="•"/>
              <a:defRPr/>
            </a:pPr>
            <a:r>
              <a:rPr lang="en-US" dirty="0" smtClean="0">
                <a:solidFill>
                  <a:srgbClr val="000000"/>
                </a:solidFill>
                <a:sym typeface="Wingdings" pitchFamily="2" charset="2"/>
              </a:rPr>
              <a:t>Convenience is a major reason why so many consumer product producers rely on indirect channels.</a:t>
            </a:r>
          </a:p>
          <a:p>
            <a:pPr marL="171450" indent="-171450">
              <a:buFont typeface="Arial" pitchFamily="34" charset="0"/>
              <a:buChar char="•"/>
              <a:defRPr/>
            </a:pPr>
            <a:endParaRPr lang="en-US"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Would Celestial Seasonings ever want to use direct distribution to final consumers? What things would the company consider in deciding whether to establish a direct or indirect linkage with a final consumer?</a:t>
            </a:r>
            <a:r>
              <a:rPr lang="en-US" b="1" dirty="0" smtClean="0">
                <a:solidFill>
                  <a:srgbClr val="000000"/>
                </a:solidFill>
                <a:sym typeface="Wingdings" pitchFamily="2" charset="2"/>
              </a:rPr>
              <a:t> </a:t>
            </a:r>
          </a:p>
          <a:p>
            <a:pPr>
              <a:defRPr/>
            </a:pPr>
            <a:endParaRPr lang="en-US" b="1"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p:txBody>
      </p:sp>
      <p:sp>
        <p:nvSpPr>
          <p:cNvPr id="54277" name="Text Box 4"/>
          <p:cNvSpPr txBox="1">
            <a:spLocks noChangeArrowheads="1"/>
          </p:cNvSpPr>
          <p:nvPr/>
        </p:nvSpPr>
        <p:spPr bwMode="auto">
          <a:xfrm>
            <a:off x="4389438" y="401638"/>
            <a:ext cx="2436812"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4" tIns="48391" rIns="96784" bIns="48391">
            <a:spAutoFit/>
          </a:bodyPr>
          <a:lstStyle>
            <a:lvl1pPr defTabSz="982663" eaLnBrk="0" hangingPunct="0">
              <a:defRPr sz="3600">
                <a:solidFill>
                  <a:schemeClr val="tx1"/>
                </a:solidFill>
                <a:latin typeface="Arial" pitchFamily="34" charset="0"/>
                <a:cs typeface="Arial" pitchFamily="34" charset="0"/>
              </a:defRPr>
            </a:lvl1pPr>
            <a:lvl2pPr marL="742950" indent="-285750" defTabSz="982663" eaLnBrk="0" hangingPunct="0">
              <a:defRPr sz="3600">
                <a:solidFill>
                  <a:schemeClr val="tx1"/>
                </a:solidFill>
                <a:latin typeface="Arial" pitchFamily="34" charset="0"/>
                <a:cs typeface="Arial" pitchFamily="34" charset="0"/>
              </a:defRPr>
            </a:lvl2pPr>
            <a:lvl3pPr marL="1143000" indent="-228600" defTabSz="982663" eaLnBrk="0" hangingPunct="0">
              <a:defRPr sz="3600">
                <a:solidFill>
                  <a:schemeClr val="tx1"/>
                </a:solidFill>
                <a:latin typeface="Arial" pitchFamily="34" charset="0"/>
                <a:cs typeface="Arial" pitchFamily="34" charset="0"/>
              </a:defRPr>
            </a:lvl3pPr>
            <a:lvl4pPr marL="1600200" indent="-228600" defTabSz="982663" eaLnBrk="0" hangingPunct="0">
              <a:defRPr sz="3600">
                <a:solidFill>
                  <a:schemeClr val="tx1"/>
                </a:solidFill>
                <a:latin typeface="Arial" pitchFamily="34" charset="0"/>
                <a:cs typeface="Arial" pitchFamily="34" charset="0"/>
              </a:defRPr>
            </a:lvl4pPr>
            <a:lvl5pPr marL="2057400" indent="-228600" defTabSz="982663" eaLnBrk="0" hangingPunct="0">
              <a:defRPr sz="3600">
                <a:solidFill>
                  <a:schemeClr val="tx1"/>
                </a:solidFill>
                <a:latin typeface="Arial" pitchFamily="34" charset="0"/>
                <a:cs typeface="Arial" pitchFamily="34" charset="0"/>
              </a:defRPr>
            </a:lvl5pPr>
            <a:lvl6pPr marL="25146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relates to material on pp. </a:t>
            </a:r>
            <a:r>
              <a:rPr lang="en-US" sz="1500" b="1" dirty="0" smtClean="0">
                <a:solidFill>
                  <a:srgbClr val="000000"/>
                </a:solidFill>
              </a:rPr>
              <a:t>259.</a:t>
            </a:r>
            <a:endParaRPr lang="en-US" sz="1500" b="1" dirty="0">
              <a:solidFill>
                <a:srgbClr val="000000"/>
              </a:solidFill>
            </a:endParaRPr>
          </a:p>
          <a:p>
            <a:pPr algn="l" eaLnBrk="1" hangingPunct="1">
              <a:spcBef>
                <a:spcPct val="50000"/>
              </a:spcBef>
            </a:pPr>
            <a:endParaRPr lang="en-US" sz="1500" b="1" dirty="0">
              <a:solidFill>
                <a:srgbClr val="000000"/>
              </a:solidFill>
            </a:endParaRPr>
          </a:p>
          <a:p>
            <a:pPr algn="l" eaLnBrk="1" hangingPunct="1">
              <a:spcBef>
                <a:spcPct val="50000"/>
              </a:spcBef>
            </a:pPr>
            <a:endParaRPr lang="en-US" sz="1500" b="1"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86400" y="776288"/>
            <a:ext cx="3117056" cy="1470025"/>
          </a:xfrm>
        </p:spPr>
        <p:txBody>
          <a:bodyPr wrap="square" lIns="91440" tIns="45720" rIns="91440" bIns="45720" numCol="1" anchor="b" anchorCtr="0" compatLnSpc="1">
            <a:prstTxWarp prst="textNoShape">
              <a:avLst/>
            </a:prstTxWarp>
          </a:bodyPr>
          <a:lstStyle>
            <a:lvl1pPr marL="0" indent="0">
              <a:defRPr lang="en-US" sz="4400" dirty="0">
                <a:ln>
                  <a:noFill/>
                </a:ln>
                <a:effectLst>
                  <a:outerShdw blurRad="38100" dist="38100" dir="2700000" algn="tl">
                    <a:srgbClr val="000000"/>
                  </a:outerShdw>
                </a:effectLst>
              </a:defRPr>
            </a:lvl1pPr>
          </a:lstStyle>
          <a:p>
            <a:pPr lvl="0"/>
            <a:r>
              <a:rPr lang="en-US" smtClean="0"/>
              <a:t>Click to edit Master title style</a:t>
            </a:r>
            <a:endParaRPr lang="en-US" dirty="0"/>
          </a:p>
        </p:txBody>
      </p:sp>
      <p:sp>
        <p:nvSpPr>
          <p:cNvPr id="9" name="Subtitle 8"/>
          <p:cNvSpPr>
            <a:spLocks noGrp="1"/>
          </p:cNvSpPr>
          <p:nvPr>
            <p:ph type="subTitle" idx="1"/>
          </p:nvPr>
        </p:nvSpPr>
        <p:spPr>
          <a:xfrm>
            <a:off x="5486400" y="2250280"/>
            <a:ext cx="3117056"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65087" indent="0">
              <a:buNone/>
              <a:defRPr lang="en-US" dirty="0">
                <a:ln>
                  <a:noFill/>
                </a:ln>
                <a:solidFill>
                  <a:srgbClr val="FFFFFF"/>
                </a:solidFill>
              </a:defRPr>
            </a:lvl1pPr>
          </a:lstStyle>
          <a:p>
            <a:pPr lvl="0"/>
            <a:r>
              <a:rPr lang="en-US" smtClean="0"/>
              <a:t>Click to edit Master subtitle style</a:t>
            </a:r>
            <a:endParaRPr lang="en-US" dirty="0"/>
          </a:p>
        </p:txBody>
      </p:sp>
      <p:sp>
        <p:nvSpPr>
          <p:cNvPr id="6"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7F8B77C2-6D6F-42D5-A4C0-A7352E724223}" type="datetimeFigureOut">
              <a:rPr lang="en-US" smtClean="0"/>
              <a:pPr>
                <a:defRPr/>
              </a:pPr>
              <a:t>4/11/2016</a:t>
            </a:fld>
            <a:endParaRPr lang="en-US"/>
          </a:p>
        </p:txBody>
      </p:sp>
      <p:sp>
        <p:nvSpPr>
          <p:cNvPr id="7"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10"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8D64C916-FE21-4178-8E2B-83AD261EE383}" type="slidenum">
              <a:rPr lang="en-US" smtClean="0"/>
              <a:pPr>
                <a:defRPr/>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67285"/>
            <a:ext cx="4038600" cy="5507182"/>
          </a:xfrm>
          <a:prstGeom prst="roundRect">
            <a:avLst>
              <a:gd name="adj" fmla="val 4167"/>
            </a:avLst>
          </a:prstGeom>
          <a:solidFill>
            <a:srgbClr val="FFFFFF"/>
          </a:solidFill>
          <a:ln w="76200" cap="sq">
            <a:solidFill>
              <a:schemeClr val="accent1"/>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501595393"/>
      </p:ext>
    </p:extLst>
  </p:cSld>
  <p:clrMapOvr>
    <a:masterClrMapping/>
  </p:clrMapOvr>
  <p:transition>
    <p:pull dir="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82808"/>
            <a:ext cx="8229600" cy="45720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07C4C5B4-D49F-4B17-90AA-C35F434D6E02}" type="datetimeFigureOut">
              <a:rPr lang="en-US" smtClean="0"/>
              <a:pPr>
                <a:defRPr/>
              </a:pPr>
              <a:t>4/11/2016</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4D4766-3D38-4321-B0EE-D7CB7CE446A4}" type="slidenum">
              <a:rPr lang="en-US" smtClean="0"/>
              <a:pPr>
                <a:defRPr/>
              </a:pPr>
              <a:t>‹#›</a:t>
            </a:fld>
            <a:endParaRPr lang="en-US"/>
          </a:p>
        </p:txBody>
      </p:sp>
    </p:spTree>
    <p:extLst>
      <p:ext uri="{BB962C8B-B14F-4D97-AF65-F5344CB8AC3E}">
        <p14:creationId xmlns:p14="http://schemas.microsoft.com/office/powerpoint/2010/main" val="2056836755"/>
      </p:ext>
    </p:extLst>
  </p:cSld>
  <p:clrMapOvr>
    <a:masterClrMapping/>
  </p:clrMapOvr>
  <p:transition>
    <p:pull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6801710-9D0B-4FBD-B6A7-DE9C8DB87CB2}" type="datetimeFigureOut">
              <a:rPr lang="en-US" smtClean="0"/>
              <a:pPr>
                <a:defRPr/>
              </a:pPr>
              <a:t>4/11/2016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156AD17-776F-40B6-8317-8C7B721EAA9A}" type="slidenum">
              <a:rPr lang="en-US" smtClean="0"/>
              <a:pPr>
                <a:defRPr/>
              </a:pPr>
              <a:t>‹#›</a:t>
            </a:fld>
            <a:endParaRPr lang="en-US"/>
          </a:p>
        </p:txBody>
      </p:sp>
    </p:spTree>
    <p:extLst>
      <p:ext uri="{BB962C8B-B14F-4D97-AF65-F5344CB8AC3E}">
        <p14:creationId xmlns:p14="http://schemas.microsoft.com/office/powerpoint/2010/main" val="590431741"/>
      </p:ext>
    </p:extLst>
  </p:cSld>
  <p:clrMapOvr>
    <a:masterClrMapping/>
  </p:clrMapOvr>
  <p:transition>
    <p:pull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no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no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BAEEFABE-3F71-4B7D-94BF-86D5C4708874}" type="datetimeFigureOut">
              <a:rPr lang="en-US" smtClean="0"/>
              <a:pPr>
                <a:defRPr/>
              </a:pPr>
              <a:t>4/11/2016</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B72C7D05-FB03-4F4C-8799-2176851AA349}" type="slidenum">
              <a:rPr lang="en-US" smtClean="0"/>
              <a:pPr>
                <a:defRPr/>
              </a:pPr>
              <a:t>‹#›</a:t>
            </a:fld>
            <a:endParaRPr lang="en-US"/>
          </a:p>
        </p:txBody>
      </p:sp>
    </p:spTree>
    <p:extLst>
      <p:ext uri="{BB962C8B-B14F-4D97-AF65-F5344CB8AC3E}">
        <p14:creationId xmlns:p14="http://schemas.microsoft.com/office/powerpoint/2010/main" val="2035109441"/>
      </p:ext>
    </p:extLst>
  </p:cSld>
  <p:clrMapOvr>
    <a:overrideClrMapping bg1="dk1" tx1="lt1" bg2="dk2" tx2="lt2" accent1="accent1" accent2="accent2" accent3="accent3" accent4="accent4" accent5="accent5" accent6="accent6" hlink="hlink" folHlink="folHlink"/>
  </p:clrMapOvr>
  <p:transition>
    <p:pull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DE2D8026-7C7E-4C40-8C22-EA49C843C0B6}" type="datetimeFigureOut">
              <a:rPr lang="en-US" smtClean="0"/>
              <a:pPr>
                <a:defRPr/>
              </a:pPr>
              <a:t>4/11/2016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B0052EB-5CE9-47EB-954C-CA96B0BF0022}" type="slidenum">
              <a:rPr lang="en-US" smtClean="0"/>
              <a:pPr>
                <a:defRPr/>
              </a:pPr>
              <a:t>‹#›</a:t>
            </a:fld>
            <a:endParaRPr lang="en-US"/>
          </a:p>
        </p:txBody>
      </p:sp>
    </p:spTree>
    <p:extLst>
      <p:ext uri="{BB962C8B-B14F-4D97-AF65-F5344CB8AC3E}">
        <p14:creationId xmlns:p14="http://schemas.microsoft.com/office/powerpoint/2010/main" val="1664433794"/>
      </p:ext>
    </p:extLst>
  </p:cSld>
  <p:clrMapOvr>
    <a:masterClrMapping/>
  </p:clrMapOvr>
  <p:transition>
    <p:pull dir="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1BC0B16-6F83-41C2-8CCC-D654A62EF9E7}" type="datetimeFigureOut">
              <a:rPr lang="en-US" smtClean="0"/>
              <a:pPr>
                <a:defRPr/>
              </a:pPr>
              <a:t>4/11/2016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BBA3898-C644-443C-BD3B-02EA59F3D66D}" type="slidenum">
              <a:rPr lang="en-US" smtClean="0"/>
              <a:pPr>
                <a:defRPr/>
              </a:pPr>
              <a:t>‹#›</a:t>
            </a:fld>
            <a:endParaRPr lang="en-US"/>
          </a:p>
        </p:txBody>
      </p:sp>
    </p:spTree>
    <p:extLst>
      <p:ext uri="{BB962C8B-B14F-4D97-AF65-F5344CB8AC3E}">
        <p14:creationId xmlns:p14="http://schemas.microsoft.com/office/powerpoint/2010/main" val="1676615264"/>
      </p:ext>
    </p:extLst>
  </p:cSld>
  <p:clrMapOvr>
    <a:masterClrMapping/>
  </p:clrMapOvr>
  <p:transition>
    <p:pull dir="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dirty="0"/>
          </a:p>
        </p:txBody>
      </p:sp>
      <p:sp>
        <p:nvSpPr>
          <p:cNvPr id="1030"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cs typeface="+mn-cs"/>
              </a:defRPr>
            </a:lvl1pPr>
          </a:lstStyle>
          <a:p>
            <a:pPr>
              <a:defRPr/>
            </a:pPr>
            <a:fld id="{526D6C9F-255B-4FE4-862E-26A3DCAE5A4C}" type="datetimeFigureOut">
              <a:rPr lang="en-US" smtClean="0"/>
              <a:pPr>
                <a:defRPr/>
              </a:pPr>
              <a:t>4/11/2016</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cs typeface="+mn-cs"/>
              </a:defRPr>
            </a:lvl1pPr>
          </a:lstStyle>
          <a:p>
            <a:pPr>
              <a:defRPr/>
            </a:pPr>
            <a:fld id="{BAD59B51-B751-428A-9B66-F2F3149C302A}"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5520" r:id="rId1"/>
    <p:sldLayoutId id="2147485521" r:id="rId2"/>
    <p:sldLayoutId id="2147485522" r:id="rId3"/>
    <p:sldLayoutId id="2147485523" r:id="rId4"/>
    <p:sldLayoutId id="2147485524" r:id="rId5"/>
    <p:sldLayoutId id="2147485525" r:id="rId6"/>
  </p:sldLayoutIdLst>
  <p:transition>
    <p:pull dir="ru"/>
  </p:transition>
  <p:timing>
    <p:tnLst>
      <p:par>
        <p:cTn id="1" dur="indefinite" restart="never" nodeType="tmRoot"/>
      </p:par>
    </p:tnLst>
  </p:timing>
  <p:txStyles>
    <p:titleStyle>
      <a:lvl1pPr algn="l" rtl="0" eaLnBrk="1" fontAlgn="base" hangingPunct="1">
        <a:spcBef>
          <a:spcPct val="0"/>
        </a:spcBef>
        <a:spcAft>
          <a:spcPct val="0"/>
        </a:spcAft>
        <a:defRPr sz="4200" kern="1200">
          <a:ln w="6350">
            <a:solidFill>
              <a:schemeClr val="accent1">
                <a:shade val="43000"/>
              </a:schemeClr>
            </a:solidFill>
          </a:ln>
          <a:solidFill>
            <a:srgbClr val="FFC453"/>
          </a:solidFill>
          <a:effectLst>
            <a:outerShdw blurRad="26000" dist="26000" dir="14500000" algn="tl" rotWithShape="0">
              <a:srgbClr val="000000">
                <a:alpha val="40000"/>
              </a:srgbClr>
            </a:outerShdw>
          </a:effectLst>
          <a:latin typeface="+mj-lt"/>
          <a:ea typeface="+mj-ea"/>
          <a:cs typeface="+mj-cs"/>
        </a:defRPr>
      </a:lvl1pPr>
      <a:lvl2pPr algn="l" rtl="0" eaLnBrk="1" fontAlgn="base" hangingPunct="1">
        <a:spcBef>
          <a:spcPct val="0"/>
        </a:spcBef>
        <a:spcAft>
          <a:spcPct val="0"/>
        </a:spcAft>
        <a:defRPr sz="4200">
          <a:solidFill>
            <a:srgbClr val="FFC453"/>
          </a:solidFill>
          <a:latin typeface="Century Gothic" pitchFamily="34" charset="0"/>
        </a:defRPr>
      </a:lvl2pPr>
      <a:lvl3pPr algn="l" rtl="0" eaLnBrk="1" fontAlgn="base" hangingPunct="1">
        <a:spcBef>
          <a:spcPct val="0"/>
        </a:spcBef>
        <a:spcAft>
          <a:spcPct val="0"/>
        </a:spcAft>
        <a:defRPr sz="4200">
          <a:solidFill>
            <a:srgbClr val="FFC453"/>
          </a:solidFill>
          <a:latin typeface="Century Gothic" pitchFamily="34" charset="0"/>
        </a:defRPr>
      </a:lvl3pPr>
      <a:lvl4pPr algn="l" rtl="0" eaLnBrk="1" fontAlgn="base" hangingPunct="1">
        <a:spcBef>
          <a:spcPct val="0"/>
        </a:spcBef>
        <a:spcAft>
          <a:spcPct val="0"/>
        </a:spcAft>
        <a:defRPr sz="4200">
          <a:solidFill>
            <a:srgbClr val="FFC453"/>
          </a:solidFill>
          <a:latin typeface="Century Gothic" pitchFamily="34" charset="0"/>
        </a:defRPr>
      </a:lvl4pPr>
      <a:lvl5pPr algn="l" rtl="0" eaLnBrk="1" fontAlgn="base" hangingPunct="1">
        <a:spcBef>
          <a:spcPct val="0"/>
        </a:spcBef>
        <a:spcAft>
          <a:spcPct val="0"/>
        </a:spcAft>
        <a:defRPr sz="4200">
          <a:solidFill>
            <a:srgbClr val="FFC453"/>
          </a:solidFill>
          <a:latin typeface="Century Gothic" pitchFamily="34" charset="0"/>
        </a:defRPr>
      </a:lvl5pPr>
      <a:lvl6pPr marL="941388" indent="-484188" algn="l" rtl="0" eaLnBrk="1" fontAlgn="base" hangingPunct="1">
        <a:spcBef>
          <a:spcPct val="0"/>
        </a:spcBef>
        <a:spcAft>
          <a:spcPct val="0"/>
        </a:spcAft>
        <a:defRPr sz="4200">
          <a:solidFill>
            <a:srgbClr val="FFC453"/>
          </a:solidFill>
          <a:latin typeface="Century Gothic" pitchFamily="34" charset="0"/>
        </a:defRPr>
      </a:lvl6pPr>
      <a:lvl7pPr marL="1398588" indent="-484188" algn="l" rtl="0" eaLnBrk="1" fontAlgn="base" hangingPunct="1">
        <a:spcBef>
          <a:spcPct val="0"/>
        </a:spcBef>
        <a:spcAft>
          <a:spcPct val="0"/>
        </a:spcAft>
        <a:defRPr sz="4200">
          <a:solidFill>
            <a:srgbClr val="FFC453"/>
          </a:solidFill>
          <a:latin typeface="Century Gothic" pitchFamily="34" charset="0"/>
        </a:defRPr>
      </a:lvl7pPr>
      <a:lvl8pPr marL="1855788" indent="-484188" algn="l" rtl="0" eaLnBrk="1" fontAlgn="base" hangingPunct="1">
        <a:spcBef>
          <a:spcPct val="0"/>
        </a:spcBef>
        <a:spcAft>
          <a:spcPct val="0"/>
        </a:spcAft>
        <a:defRPr sz="4200">
          <a:solidFill>
            <a:srgbClr val="FFC453"/>
          </a:solidFill>
          <a:latin typeface="Century Gothic" pitchFamily="34" charset="0"/>
        </a:defRPr>
      </a:lvl8pPr>
      <a:lvl9pPr marL="2312988" indent="-484188" algn="l" rtl="0" eaLnBrk="1" fontAlgn="base" hangingPunct="1">
        <a:spcBef>
          <a:spcPct val="0"/>
        </a:spcBef>
        <a:spcAft>
          <a:spcPct val="0"/>
        </a:spcAft>
        <a:defRPr sz="4200">
          <a:solidFill>
            <a:srgbClr val="FFC453"/>
          </a:solidFill>
          <a:latin typeface="Century Gothic" pitchFamily="34" charset="0"/>
        </a:defRPr>
      </a:lvl9pPr>
    </p:titleStyle>
    <p:bodyStyle>
      <a:lvl1pPr algn="l" rtl="0" eaLnBrk="1" fontAlgn="base" hangingPunct="1">
        <a:spcBef>
          <a:spcPct val="20000"/>
        </a:spcBef>
        <a:spcAft>
          <a:spcPct val="0"/>
        </a:spcAft>
        <a:buClr>
          <a:schemeClr val="accent1"/>
        </a:buClr>
        <a:buSzPct val="80000"/>
        <a:buFont typeface="Wingdings 2" pitchFamily="18" charset="2"/>
        <a:defRPr sz="3000" kern="1200">
          <a:solidFill>
            <a:schemeClr val="tx1"/>
          </a:solidFill>
          <a:latin typeface="+mn-lt"/>
          <a:ea typeface="+mn-ea"/>
          <a:cs typeface="+mn-cs"/>
        </a:defRPr>
      </a:lvl1pPr>
      <a:lvl2pPr marL="461963" indent="-461963" algn="l" rtl="0" eaLnBrk="1" fontAlgn="base" hangingPunct="1">
        <a:spcBef>
          <a:spcPct val="20000"/>
        </a:spcBef>
        <a:spcAft>
          <a:spcPct val="0"/>
        </a:spcAft>
        <a:buClr>
          <a:schemeClr val="accent1"/>
        </a:buClr>
        <a:buSzPct val="95000"/>
        <a:buFont typeface="Verdana" pitchFamily="34" charset="0"/>
        <a:defRPr sz="2600" kern="1200">
          <a:solidFill>
            <a:schemeClr val="tx1"/>
          </a:solidFill>
          <a:latin typeface="+mn-lt"/>
          <a:ea typeface="+mn-ea"/>
          <a:cs typeface="+mn-cs"/>
        </a:defRPr>
      </a:lvl2pPr>
      <a:lvl3pPr marL="876300" indent="38100" algn="l" rtl="0" eaLnBrk="1" fontAlgn="base" hangingPunct="1">
        <a:spcBef>
          <a:spcPct val="20000"/>
        </a:spcBef>
        <a:spcAft>
          <a:spcPct val="0"/>
        </a:spcAft>
        <a:buClr>
          <a:schemeClr val="accent1"/>
        </a:buClr>
        <a:buFont typeface="Wingdings 2" pitchFamily="18" charset="2"/>
        <a:defRPr sz="2400" kern="1200">
          <a:solidFill>
            <a:schemeClr val="tx1"/>
          </a:solidFill>
          <a:latin typeface="+mn-lt"/>
          <a:ea typeface="+mn-ea"/>
          <a:cs typeface="+mn-cs"/>
        </a:defRPr>
      </a:lvl3pPr>
      <a:lvl4pPr marL="1162050" indent="209550" algn="l" rtl="0" eaLnBrk="1" fontAlgn="base" hangingPunct="1">
        <a:spcBef>
          <a:spcPct val="20000"/>
        </a:spcBef>
        <a:spcAft>
          <a:spcPct val="0"/>
        </a:spcAft>
        <a:buClr>
          <a:schemeClr val="accent1"/>
        </a:buClr>
        <a:buFont typeface="Wingdings 2" pitchFamily="18" charset="2"/>
        <a:defRPr sz="2000" kern="1200">
          <a:solidFill>
            <a:schemeClr val="tx1"/>
          </a:solidFill>
          <a:latin typeface="+mn-lt"/>
          <a:ea typeface="+mn-ea"/>
          <a:cs typeface="+mn-cs"/>
        </a:defRPr>
      </a:lvl4pPr>
      <a:lvl5pPr marL="1390650" indent="438150" algn="l" rtl="0" eaLnBrk="1" fontAlgn="base" hangingPunct="1">
        <a:spcBef>
          <a:spcPct val="20000"/>
        </a:spcBef>
        <a:spcAft>
          <a:spcPct val="0"/>
        </a:spcAft>
        <a:buClr>
          <a:srgbClr val="F4C689"/>
        </a:buClr>
        <a:buFont typeface="Wingdings 2" pitchFamily="18" charset="2"/>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assets/ChannelEfficiency.ex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assets/DistributionStrategy.ex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776288"/>
            <a:ext cx="3429000" cy="1470025"/>
          </a:xfrm>
        </p:spPr>
        <p:txBody>
          <a:bodyPr/>
          <a:lstStyle/>
          <a:p>
            <a:r>
              <a:rPr lang="en-US" dirty="0" smtClean="0"/>
              <a:t>Chapter 10</a:t>
            </a:r>
            <a:endParaRPr lang="en-US" dirty="0"/>
          </a:p>
        </p:txBody>
      </p:sp>
      <p:sp>
        <p:nvSpPr>
          <p:cNvPr id="3" name="Subtitle 2"/>
          <p:cNvSpPr>
            <a:spLocks noGrp="1"/>
          </p:cNvSpPr>
          <p:nvPr>
            <p:ph type="subTitle" idx="1"/>
          </p:nvPr>
        </p:nvSpPr>
        <p:spPr/>
        <p:txBody>
          <a:bodyPr>
            <a:normAutofit lnSpcReduction="10000"/>
          </a:bodyPr>
          <a:lstStyle/>
          <a:p>
            <a:r>
              <a:rPr lang="en-US" dirty="0" smtClean="0"/>
              <a:t>Place and Development of Channel Systems</a:t>
            </a:r>
          </a:p>
          <a:p>
            <a:endParaRPr lang="en-US" dirty="0"/>
          </a:p>
        </p:txBody>
      </p:sp>
      <p:sp>
        <p:nvSpPr>
          <p:cNvPr id="4" name="Text Box 4"/>
          <p:cNvSpPr txBox="1">
            <a:spLocks noChangeArrowheads="1"/>
          </p:cNvSpPr>
          <p:nvPr/>
        </p:nvSpPr>
        <p:spPr bwMode="auto">
          <a:xfrm>
            <a:off x="4227513" y="6553200"/>
            <a:ext cx="49164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N W3" pitchFamily="-1" charset="-128"/>
              </a:defRPr>
            </a:lvl1pPr>
            <a:lvl2pPr marL="742950" indent="-285750" eaLnBrk="0" hangingPunct="0">
              <a:defRPr>
                <a:solidFill>
                  <a:schemeClr val="tx1"/>
                </a:solidFill>
                <a:latin typeface="Arial" charset="0"/>
                <a:ea typeface="ヒラギノ角ゴ ProN W3" pitchFamily="-1" charset="-128"/>
              </a:defRPr>
            </a:lvl2pPr>
            <a:lvl3pPr marL="1143000" indent="-228600" eaLnBrk="0" hangingPunct="0">
              <a:defRPr>
                <a:solidFill>
                  <a:schemeClr val="tx1"/>
                </a:solidFill>
                <a:latin typeface="Arial" charset="0"/>
                <a:ea typeface="ヒラギノ角ゴ ProN W3" pitchFamily="-1" charset="-128"/>
              </a:defRPr>
            </a:lvl3pPr>
            <a:lvl4pPr marL="1600200" indent="-228600" eaLnBrk="0" hangingPunct="0">
              <a:defRPr>
                <a:solidFill>
                  <a:schemeClr val="tx1"/>
                </a:solidFill>
                <a:latin typeface="Arial" charset="0"/>
                <a:ea typeface="ヒラギノ角ゴ ProN W3" pitchFamily="-1" charset="-128"/>
              </a:defRPr>
            </a:lvl4pPr>
            <a:lvl5pPr marL="2057400" indent="-228600" eaLnBrk="0" hangingPunct="0">
              <a:defRPr>
                <a:solidFill>
                  <a:schemeClr val="tx1"/>
                </a:solidFill>
                <a:latin typeface="Arial" charset="0"/>
                <a:ea typeface="ヒラギノ角ゴ ProN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N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N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N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N W3" pitchFamily="-1" charset="-128"/>
              </a:defRPr>
            </a:lvl9pPr>
          </a:lstStyle>
          <a:p>
            <a:r>
              <a:rPr lang="en-US" sz="1200" b="1" i="1" dirty="0">
                <a:latin typeface="Times" pitchFamily="18" charset="0"/>
              </a:rPr>
              <a:t>Copyright © 2014 by The McGraw-Hill Companies, Inc. All rights reserved</a:t>
            </a:r>
            <a:endParaRPr lang="en-US" sz="1200" b="1" dirty="0">
              <a:latin typeface="Times" pitchFamily="18" charset="0"/>
            </a:endParaRPr>
          </a:p>
        </p:txBody>
      </p:sp>
    </p:spTree>
  </p:cSld>
  <p:clrMapOvr>
    <a:masterClrMapping/>
  </p:clrMapOvr>
  <p:transition>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13" descr="em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5489" y="48491"/>
            <a:ext cx="5237729"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le 1"/>
          <p:cNvSpPr>
            <a:spLocks noGrp="1"/>
          </p:cNvSpPr>
          <p:nvPr>
            <p:ph type="title"/>
          </p:nvPr>
        </p:nvSpPr>
        <p:spPr>
          <a:xfrm>
            <a:off x="457200" y="268288"/>
            <a:ext cx="3514725" cy="4151312"/>
          </a:xfrm>
        </p:spPr>
        <p:txBody>
          <a:bodyPr>
            <a:normAutofit fontScale="90000"/>
          </a:bodyPr>
          <a:lstStyle/>
          <a:p>
            <a:r>
              <a:rPr lang="en-IN" dirty="0" smtClean="0"/>
              <a:t>Channel Specialists May Reduce Discrepancies and Separations</a:t>
            </a:r>
            <a:br>
              <a:rPr lang="en-IN" dirty="0" smtClean="0"/>
            </a:br>
            <a:endParaRPr lang="en-US" dirty="0"/>
          </a:p>
        </p:txBody>
      </p:sp>
      <p:sp>
        <p:nvSpPr>
          <p:cNvPr id="5" name="Slide Number Placeholder 22"/>
          <p:cNvSpPr txBox="1">
            <a:spLocks/>
          </p:cNvSpPr>
          <p:nvPr/>
        </p:nvSpPr>
        <p:spPr>
          <a:xfrm>
            <a:off x="205580" y="157162"/>
            <a:ext cx="708820"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10-</a:t>
            </a:r>
            <a:fld id="{95A93DFA-160E-468B-8067-BDB21CB2F241}" type="slidenum">
              <a:rPr lang="en-US" smtClean="0"/>
              <a:pPr>
                <a:defRPr/>
              </a:pPr>
              <a:t>10</a:t>
            </a:fld>
            <a:endParaRPr lang="en-US" dirty="0"/>
          </a:p>
        </p:txBody>
      </p:sp>
    </p:spTree>
    <p:extLst>
      <p:ext uri="{BB962C8B-B14F-4D97-AF65-F5344CB8AC3E}">
        <p14:creationId xmlns:p14="http://schemas.microsoft.com/office/powerpoint/2010/main" val="1086183469"/>
      </p:ext>
    </p:extLst>
  </p:cSld>
  <p:clrMapOvr>
    <a:masterClrMapping/>
  </p:clrMapOvr>
  <p:transition>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Discrepancy of </a:t>
            </a:r>
            <a:r>
              <a:rPr lang="en-US" dirty="0" smtClean="0"/>
              <a:t>Assortment</a:t>
            </a:r>
            <a:endParaRPr lang="en-US" dirty="0"/>
          </a:p>
        </p:txBody>
      </p:sp>
      <p:sp>
        <p:nvSpPr>
          <p:cNvPr id="4" name="Rounded Rectangle 3"/>
          <p:cNvSpPr/>
          <p:nvPr/>
        </p:nvSpPr>
        <p:spPr>
          <a:xfrm>
            <a:off x="3162300" y="1752600"/>
            <a:ext cx="2819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Skiing?</a:t>
            </a:r>
            <a:endParaRPr lang="en-US" b="1" dirty="0">
              <a:latin typeface="Arial" pitchFamily="34" charset="0"/>
              <a:cs typeface="Arial" pitchFamily="34" charset="0"/>
            </a:endParaRPr>
          </a:p>
        </p:txBody>
      </p:sp>
      <p:cxnSp>
        <p:nvCxnSpPr>
          <p:cNvPr id="7" name="Elbow Connector 6"/>
          <p:cNvCxnSpPr>
            <a:stCxn id="4" idx="1"/>
            <a:endCxn id="13" idx="0"/>
          </p:cNvCxnSpPr>
          <p:nvPr/>
        </p:nvCxnSpPr>
        <p:spPr>
          <a:xfrm rot="10800000" flipV="1">
            <a:off x="1562100" y="2209799"/>
            <a:ext cx="1600200" cy="1143001"/>
          </a:xfrm>
          <a:prstGeom prst="bentConnector2">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172200" y="3346623"/>
            <a:ext cx="2819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Wax</a:t>
            </a:r>
            <a:endParaRPr lang="en-US" b="1" dirty="0">
              <a:latin typeface="Arial" pitchFamily="34" charset="0"/>
              <a:cs typeface="Arial" pitchFamily="34" charset="0"/>
            </a:endParaRPr>
          </a:p>
        </p:txBody>
      </p:sp>
      <p:sp>
        <p:nvSpPr>
          <p:cNvPr id="12" name="Rounded Rectangle 11"/>
          <p:cNvSpPr/>
          <p:nvPr/>
        </p:nvSpPr>
        <p:spPr>
          <a:xfrm>
            <a:off x="3162300" y="3346623"/>
            <a:ext cx="2819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Goggles</a:t>
            </a:r>
            <a:endParaRPr lang="en-US" b="1" dirty="0">
              <a:latin typeface="Arial" pitchFamily="34" charset="0"/>
              <a:cs typeface="Arial" pitchFamily="34" charset="0"/>
            </a:endParaRPr>
          </a:p>
        </p:txBody>
      </p:sp>
      <p:sp>
        <p:nvSpPr>
          <p:cNvPr id="13" name="Rounded Rectangle 12"/>
          <p:cNvSpPr/>
          <p:nvPr/>
        </p:nvSpPr>
        <p:spPr>
          <a:xfrm>
            <a:off x="152400" y="3352801"/>
            <a:ext cx="2819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Skis, Poles</a:t>
            </a:r>
            <a:endParaRPr lang="en-US" b="1" dirty="0">
              <a:latin typeface="Arial" pitchFamily="34" charset="0"/>
              <a:cs typeface="Arial" pitchFamily="34" charset="0"/>
            </a:endParaRPr>
          </a:p>
        </p:txBody>
      </p:sp>
      <p:cxnSp>
        <p:nvCxnSpPr>
          <p:cNvPr id="16" name="Elbow Connector 15"/>
          <p:cNvCxnSpPr>
            <a:stCxn id="4" idx="3"/>
            <a:endCxn id="11" idx="0"/>
          </p:cNvCxnSpPr>
          <p:nvPr/>
        </p:nvCxnSpPr>
        <p:spPr>
          <a:xfrm>
            <a:off x="5981700" y="2209800"/>
            <a:ext cx="1600200" cy="1136823"/>
          </a:xfrm>
          <a:prstGeom prst="bentConnector2">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2"/>
          </p:cNvCxnSpPr>
          <p:nvPr/>
        </p:nvCxnSpPr>
        <p:spPr>
          <a:xfrm>
            <a:off x="4572000" y="2667000"/>
            <a:ext cx="0" cy="67962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3162300" y="5029200"/>
            <a:ext cx="28194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Sporting Goods Retailer</a:t>
            </a:r>
            <a:endParaRPr lang="en-US" b="1" dirty="0">
              <a:latin typeface="Arial" pitchFamily="34" charset="0"/>
              <a:cs typeface="Arial" pitchFamily="34" charset="0"/>
            </a:endParaRPr>
          </a:p>
        </p:txBody>
      </p:sp>
      <p:cxnSp>
        <p:nvCxnSpPr>
          <p:cNvPr id="20" name="Straight Arrow Connector 19"/>
          <p:cNvCxnSpPr>
            <a:stCxn id="12" idx="2"/>
            <a:endCxn id="21" idx="0"/>
          </p:cNvCxnSpPr>
          <p:nvPr/>
        </p:nvCxnSpPr>
        <p:spPr>
          <a:xfrm>
            <a:off x="4572000" y="4261023"/>
            <a:ext cx="0" cy="7681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a:endCxn id="21" idx="1"/>
          </p:cNvCxnSpPr>
          <p:nvPr/>
        </p:nvCxnSpPr>
        <p:spPr>
          <a:xfrm>
            <a:off x="1562100" y="4267201"/>
            <a:ext cx="1600200" cy="156209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2"/>
            <a:endCxn id="21" idx="3"/>
          </p:cNvCxnSpPr>
          <p:nvPr/>
        </p:nvCxnSpPr>
        <p:spPr>
          <a:xfrm flipH="1">
            <a:off x="5981700" y="4261023"/>
            <a:ext cx="1600200" cy="15682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Slide Number Placeholder 22"/>
          <p:cNvSpPr txBox="1">
            <a:spLocks/>
          </p:cNvSpPr>
          <p:nvPr/>
        </p:nvSpPr>
        <p:spPr>
          <a:xfrm>
            <a:off x="205580" y="157162"/>
            <a:ext cx="708820"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10-</a:t>
            </a:r>
            <a:fld id="{95A93DFA-160E-468B-8067-BDB21CB2F241}" type="slidenum">
              <a:rPr lang="en-US" smtClean="0"/>
              <a:pPr>
                <a:defRPr/>
              </a:pPr>
              <a:t>11</a:t>
            </a:fld>
            <a:endParaRPr lang="en-US" dirty="0"/>
          </a:p>
        </p:txBody>
      </p:sp>
    </p:spTree>
  </p:cSld>
  <p:clrMapOvr>
    <a:masterClrMapping/>
  </p:clrMapOvr>
  <p:transition>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79040" y="157162"/>
            <a:ext cx="8686800" cy="1398587"/>
          </a:xfrm>
        </p:spPr>
        <p:txBody>
          <a:bodyPr>
            <a:noAutofit/>
          </a:bodyPr>
          <a:lstStyle/>
          <a:p>
            <a:r>
              <a:rPr lang="en-US" altLang="en-US" sz="3200" dirty="0" smtClean="0"/>
              <a:t>Channel Specialists Adjust Discrepancies with Regrouping Activities</a:t>
            </a:r>
            <a:endParaRPr lang="en-US" sz="3200" dirty="0" smtClean="0"/>
          </a:p>
        </p:txBody>
      </p:sp>
      <p:sp>
        <p:nvSpPr>
          <p:cNvPr id="8" name="Line 4"/>
          <p:cNvSpPr>
            <a:spLocks noChangeShapeType="1"/>
          </p:cNvSpPr>
          <p:nvPr/>
        </p:nvSpPr>
        <p:spPr bwMode="auto">
          <a:xfrm rot="10800000">
            <a:off x="5715000" y="4838700"/>
            <a:ext cx="3302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8"/>
          <p:cNvSpPr>
            <a:spLocks noChangeShapeType="1"/>
          </p:cNvSpPr>
          <p:nvPr/>
        </p:nvSpPr>
        <p:spPr bwMode="auto">
          <a:xfrm rot="6300000">
            <a:off x="5765800" y="3175000"/>
            <a:ext cx="4318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1"/>
          <p:cNvSpPr>
            <a:spLocks noChangeShapeType="1"/>
          </p:cNvSpPr>
          <p:nvPr/>
        </p:nvSpPr>
        <p:spPr bwMode="auto">
          <a:xfrm>
            <a:off x="3048000" y="3132138"/>
            <a:ext cx="330200" cy="2968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7"/>
          <p:cNvSpPr>
            <a:spLocks noChangeShapeType="1"/>
          </p:cNvSpPr>
          <p:nvPr/>
        </p:nvSpPr>
        <p:spPr bwMode="auto">
          <a:xfrm rot="7200000">
            <a:off x="3113881" y="4747419"/>
            <a:ext cx="427038"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8683" name="Picture 18" descr="box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4200" y="2438400"/>
            <a:ext cx="2998788" cy="29987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AutoShape 3">
            <a:hlinkHover r:id="" action="ppaction://macro?name=changecolor"/>
          </p:cNvPr>
          <p:cNvSpPr>
            <a:spLocks noChangeArrowheads="1"/>
          </p:cNvSpPr>
          <p:nvPr/>
        </p:nvSpPr>
        <p:spPr bwMode="auto">
          <a:xfrm>
            <a:off x="6019800" y="4876800"/>
            <a:ext cx="2743200" cy="16764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r>
              <a:rPr lang="en-US" sz="2800" b="1">
                <a:latin typeface="Arial" pitchFamily="34" charset="0"/>
                <a:cs typeface="Arial" pitchFamily="34" charset="0"/>
              </a:rPr>
              <a:t>Sorting</a:t>
            </a:r>
          </a:p>
        </p:txBody>
      </p:sp>
      <p:sp>
        <p:nvSpPr>
          <p:cNvPr id="9" name="AutoShape 7">
            <a:hlinkHover r:id="" action="ppaction://macro?name=changecolor"/>
          </p:cNvPr>
          <p:cNvSpPr>
            <a:spLocks noChangeArrowheads="1"/>
          </p:cNvSpPr>
          <p:nvPr/>
        </p:nvSpPr>
        <p:spPr bwMode="auto">
          <a:xfrm>
            <a:off x="6019800" y="1447800"/>
            <a:ext cx="2743200" cy="16764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r>
              <a:rPr lang="en-US" sz="2800" b="1">
                <a:latin typeface="Arial" pitchFamily="34" charset="0"/>
                <a:cs typeface="Arial" pitchFamily="34" charset="0"/>
              </a:rPr>
              <a:t>Bulk-Breaking</a:t>
            </a:r>
          </a:p>
        </p:txBody>
      </p:sp>
      <p:sp>
        <p:nvSpPr>
          <p:cNvPr id="12" name="AutoShape 12">
            <a:hlinkHover r:id="" action="ppaction://macro?name=changecolor"/>
          </p:cNvPr>
          <p:cNvSpPr>
            <a:spLocks noChangeArrowheads="1"/>
          </p:cNvSpPr>
          <p:nvPr/>
        </p:nvSpPr>
        <p:spPr bwMode="auto">
          <a:xfrm>
            <a:off x="457200" y="1447800"/>
            <a:ext cx="2743200" cy="1684338"/>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r>
              <a:rPr lang="en-US" sz="2800" b="1">
                <a:latin typeface="Arial" pitchFamily="34" charset="0"/>
                <a:cs typeface="Arial" pitchFamily="34" charset="0"/>
              </a:rPr>
              <a:t>Accumulating</a:t>
            </a:r>
          </a:p>
        </p:txBody>
      </p:sp>
      <p:sp>
        <p:nvSpPr>
          <p:cNvPr id="13" name="AutoShape 16">
            <a:hlinkHover r:id="" action="ppaction://macro?name=changecolor"/>
          </p:cNvPr>
          <p:cNvSpPr>
            <a:spLocks noChangeArrowheads="1"/>
          </p:cNvSpPr>
          <p:nvPr/>
        </p:nvSpPr>
        <p:spPr bwMode="auto">
          <a:xfrm>
            <a:off x="457200" y="4878388"/>
            <a:ext cx="2743200" cy="1674812"/>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r>
              <a:rPr lang="en-US" sz="2800" b="1">
                <a:latin typeface="Arial" pitchFamily="34" charset="0"/>
                <a:cs typeface="Arial" pitchFamily="34" charset="0"/>
              </a:rPr>
              <a:t>Assorting</a:t>
            </a:r>
          </a:p>
        </p:txBody>
      </p:sp>
      <p:sp>
        <p:nvSpPr>
          <p:cNvPr id="15" name="Slide Number Placeholder 22"/>
          <p:cNvSpPr txBox="1">
            <a:spLocks/>
          </p:cNvSpPr>
          <p:nvPr/>
        </p:nvSpPr>
        <p:spPr>
          <a:xfrm>
            <a:off x="205580" y="157162"/>
            <a:ext cx="708820"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10-</a:t>
            </a:r>
            <a:fld id="{95A93DFA-160E-468B-8067-BDB21CB2F241}" type="slidenum">
              <a:rPr lang="en-US" smtClean="0"/>
              <a:pPr>
                <a:defRPr/>
              </a:pPr>
              <a:t>12</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12"/>
                                        </p:tgtEl>
                                        <p:attrNameLst>
                                          <p:attrName>style.color</p:attrName>
                                        </p:attrNameLst>
                                      </p:cBhvr>
                                      <p:by>
                                        <p:hsl h="0" s="-70588" l="0"/>
                                      </p:by>
                                    </p:animClr>
                                    <p:animClr clrSpc="hsl" dir="cw">
                                      <p:cBhvr>
                                        <p:cTn id="16" dur="500" fill="hold"/>
                                        <p:tgtEl>
                                          <p:spTgt spid="12"/>
                                        </p:tgtEl>
                                        <p:attrNameLst>
                                          <p:attrName>fillcolor</p:attrName>
                                        </p:attrNameLst>
                                      </p:cBhvr>
                                      <p:by>
                                        <p:hsl h="0" s="-70588" l="0"/>
                                      </p:by>
                                    </p:animClr>
                                    <p:animClr clrSpc="hsl" dir="cw">
                                      <p:cBhvr>
                                        <p:cTn id="17" dur="500" fill="hold"/>
                                        <p:tgtEl>
                                          <p:spTgt spid="12"/>
                                        </p:tgtEl>
                                        <p:attrNameLst>
                                          <p:attrName>stroke.color</p:attrName>
                                        </p:attrNameLst>
                                      </p:cBhvr>
                                      <p:by>
                                        <p:hsl h="0" s="-70588" l="0"/>
                                      </p:by>
                                    </p:animClr>
                                    <p:set>
                                      <p:cBhvr>
                                        <p:cTn id="18" dur="500" fill="hold"/>
                                        <p:tgtEl>
                                          <p:spTgt spid="12"/>
                                        </p:tgtEl>
                                        <p:attrNameLst>
                                          <p:attrName>fill.type</p:attrName>
                                        </p:attrNameLst>
                                      </p:cBhvr>
                                      <p:to>
                                        <p:strVal val="solid"/>
                                      </p:to>
                                    </p:se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9"/>
                                        </p:tgtEl>
                                        <p:attrNameLst>
                                          <p:attrName>style.color</p:attrName>
                                        </p:attrNameLst>
                                      </p:cBhvr>
                                      <p:by>
                                        <p:hsl h="0" s="-70588" l="0"/>
                                      </p:by>
                                    </p:animClr>
                                    <p:animClr clrSpc="hsl" dir="cw">
                                      <p:cBhvr>
                                        <p:cTn id="30" dur="500" fill="hold"/>
                                        <p:tgtEl>
                                          <p:spTgt spid="9"/>
                                        </p:tgtEl>
                                        <p:attrNameLst>
                                          <p:attrName>fillcolor</p:attrName>
                                        </p:attrNameLst>
                                      </p:cBhvr>
                                      <p:by>
                                        <p:hsl h="0" s="-70588" l="0"/>
                                      </p:by>
                                    </p:animClr>
                                    <p:animClr clrSpc="hsl" dir="cw">
                                      <p:cBhvr>
                                        <p:cTn id="31" dur="500" fill="hold"/>
                                        <p:tgtEl>
                                          <p:spTgt spid="9"/>
                                        </p:tgtEl>
                                        <p:attrNameLst>
                                          <p:attrName>stroke.color</p:attrName>
                                        </p:attrNameLst>
                                      </p:cBhvr>
                                      <p:by>
                                        <p:hsl h="0" s="-70588" l="0"/>
                                      </p:by>
                                    </p:animClr>
                                    <p:set>
                                      <p:cBhvr>
                                        <p:cTn id="32" dur="500" fill="hold"/>
                                        <p:tgtEl>
                                          <p:spTgt spid="9"/>
                                        </p:tgtEl>
                                        <p:attrNameLst>
                                          <p:attrName>fill.type</p:attrName>
                                        </p:attrNameLst>
                                      </p:cBhvr>
                                      <p:to>
                                        <p:strVal val="solid"/>
                                      </p:to>
                                    </p:set>
                                  </p:childTnLst>
                                </p:cTn>
                              </p:par>
                              <p:par>
                                <p:cTn id="33" presetID="2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mph" presetSubtype="0" fill="hold" grpId="1" nodeType="clickEffect">
                                  <p:stCondLst>
                                    <p:cond delay="0"/>
                                  </p:stCondLst>
                                  <p:childTnLst>
                                    <p:animClr clrSpc="hsl" dir="cw">
                                      <p:cBhvr override="childStyle">
                                        <p:cTn id="43" dur="500" fill="hold"/>
                                        <p:tgtEl>
                                          <p:spTgt spid="7"/>
                                        </p:tgtEl>
                                        <p:attrNameLst>
                                          <p:attrName>style.color</p:attrName>
                                        </p:attrNameLst>
                                      </p:cBhvr>
                                      <p:by>
                                        <p:hsl h="0" s="-70588" l="0"/>
                                      </p:by>
                                    </p:animClr>
                                    <p:animClr clrSpc="hsl" dir="cw">
                                      <p:cBhvr>
                                        <p:cTn id="44" dur="500" fill="hold"/>
                                        <p:tgtEl>
                                          <p:spTgt spid="7"/>
                                        </p:tgtEl>
                                        <p:attrNameLst>
                                          <p:attrName>fillcolor</p:attrName>
                                        </p:attrNameLst>
                                      </p:cBhvr>
                                      <p:by>
                                        <p:hsl h="0" s="-70588" l="0"/>
                                      </p:by>
                                    </p:animClr>
                                    <p:animClr clrSpc="hsl" dir="cw">
                                      <p:cBhvr>
                                        <p:cTn id="45" dur="500" fill="hold"/>
                                        <p:tgtEl>
                                          <p:spTgt spid="7"/>
                                        </p:tgtEl>
                                        <p:attrNameLst>
                                          <p:attrName>stroke.color</p:attrName>
                                        </p:attrNameLst>
                                      </p:cBhvr>
                                      <p:by>
                                        <p:hsl h="0" s="-70588" l="0"/>
                                      </p:by>
                                    </p:animClr>
                                    <p:set>
                                      <p:cBhvr>
                                        <p:cTn id="46" dur="500" fill="hold"/>
                                        <p:tgtEl>
                                          <p:spTgt spid="7"/>
                                        </p:tgtEl>
                                        <p:attrNameLst>
                                          <p:attrName>fill.type</p:attrName>
                                        </p:attrNameLst>
                                      </p:cBhvr>
                                      <p:to>
                                        <p:strVal val="solid"/>
                                      </p:to>
                                    </p:set>
                                  </p:childTnLst>
                                </p:cTn>
                              </p:par>
                              <p:par>
                                <p:cTn id="47" presetID="22" presetClass="entr" presetSubtype="1"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nodeType="afterGroup">
                            <p:stCondLst>
                              <p:cond delay="500"/>
                            </p:stCondLst>
                            <p:childTnLst>
                              <p:par>
                                <p:cTn id="51" presetID="22" presetClass="entr" presetSubtype="2"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right)">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4" grpId="0" animBg="1"/>
      <p:bldP spid="7" grpId="0" animBg="1"/>
      <p:bldP spid="7" grpId="1" animBg="1"/>
      <p:bldP spid="9" grpId="0" animBg="1"/>
      <p:bldP spid="9" grpId="1" animBg="1"/>
      <p:bldP spid="12" grpId="0" animBg="1"/>
      <p:bldP spid="12" grpId="1"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0"/>
            <a:ext cx="8229600" cy="1398587"/>
          </a:xfrm>
        </p:spPr>
        <p:txBody>
          <a:bodyPr>
            <a:normAutofit/>
          </a:bodyPr>
          <a:lstStyle/>
          <a:p>
            <a:r>
              <a:rPr lang="en-US" sz="3600" dirty="0" smtClean="0"/>
              <a:t>Interactive Exercise: Channel Efficiency</a:t>
            </a:r>
          </a:p>
        </p:txBody>
      </p:sp>
      <p:pic>
        <p:nvPicPr>
          <p:cNvPr id="29699" name="Picture 13" descr="ie_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1304925"/>
            <a:ext cx="7099300" cy="532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4">
            <a:hlinkClick r:id="rId4" action="ppaction://program"/>
          </p:cNvPr>
          <p:cNvSpPr>
            <a:spLocks noChangeArrowheads="1"/>
          </p:cNvSpPr>
          <p:nvPr/>
        </p:nvSpPr>
        <p:spPr bwMode="auto">
          <a:xfrm>
            <a:off x="7772400" y="6248400"/>
            <a:ext cx="533400" cy="533400"/>
          </a:xfrm>
          <a:prstGeom prst="ellipse">
            <a:avLst/>
          </a:prstGeom>
          <a:solidFill>
            <a:schemeClr val="tx2"/>
          </a:solidFill>
          <a:ln w="38100">
            <a:solidFill>
              <a:srgbClr val="A8A776"/>
            </a:solidFill>
            <a:round/>
            <a:headEnd/>
            <a:tailEnd/>
          </a:ln>
        </p:spPr>
        <p:txBody>
          <a:bodyPr wrap="none" anchor="ctr"/>
          <a:lstStyle/>
          <a:p>
            <a:endParaRPr lang="en-US"/>
          </a:p>
        </p:txBody>
      </p:sp>
      <p:sp>
        <p:nvSpPr>
          <p:cNvPr id="29701" name="AutoShape 15">
            <a:hlinkClick r:id="rId4" action="ppaction://program"/>
          </p:cNvPr>
          <p:cNvSpPr>
            <a:spLocks noChangeArrowheads="1"/>
          </p:cNvSpPr>
          <p:nvPr/>
        </p:nvSpPr>
        <p:spPr bwMode="auto">
          <a:xfrm rot="5400000">
            <a:off x="7934325" y="6419850"/>
            <a:ext cx="292100" cy="190500"/>
          </a:xfrm>
          <a:prstGeom prst="triangle">
            <a:avLst>
              <a:gd name="adj" fmla="val 50000"/>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sp>
        <p:nvSpPr>
          <p:cNvPr id="6" name="Slide Number Placeholder 22"/>
          <p:cNvSpPr txBox="1">
            <a:spLocks/>
          </p:cNvSpPr>
          <p:nvPr/>
        </p:nvSpPr>
        <p:spPr>
          <a:xfrm>
            <a:off x="205580" y="157162"/>
            <a:ext cx="708820"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10-</a:t>
            </a:r>
            <a:fld id="{95A93DFA-160E-468B-8067-BDB21CB2F241}" type="slidenum">
              <a:rPr lang="en-US" smtClean="0"/>
              <a:pPr>
                <a:defRPr/>
              </a:pPr>
              <a:t>13</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Channel Relationship Must Be Managed</a:t>
            </a:r>
          </a:p>
        </p:txBody>
      </p:sp>
      <p:sp>
        <p:nvSpPr>
          <p:cNvPr id="17" name="AutoShape 3"/>
          <p:cNvSpPr>
            <a:spLocks noChangeArrowheads="1"/>
          </p:cNvSpPr>
          <p:nvPr/>
        </p:nvSpPr>
        <p:spPr bwMode="auto">
          <a:xfrm>
            <a:off x="4724400" y="4800600"/>
            <a:ext cx="3962400" cy="838200"/>
          </a:xfrm>
          <a:prstGeom prst="roundRect">
            <a:avLst>
              <a:gd name="adj" fmla="val 375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spcBef>
                <a:spcPct val="50000"/>
              </a:spcBef>
            </a:pPr>
            <a:r>
              <a:rPr lang="en-US" altLang="en-US" sz="2300" b="1">
                <a:latin typeface="Arial" pitchFamily="34" charset="0"/>
                <a:cs typeface="Arial" pitchFamily="34" charset="0"/>
              </a:rPr>
              <a:t>Role of Channel Captain</a:t>
            </a:r>
          </a:p>
        </p:txBody>
      </p:sp>
      <p:sp>
        <p:nvSpPr>
          <p:cNvPr id="18" name="Line 4"/>
          <p:cNvSpPr>
            <a:spLocks noChangeShapeType="1"/>
          </p:cNvSpPr>
          <p:nvPr/>
        </p:nvSpPr>
        <p:spPr bwMode="auto">
          <a:xfrm>
            <a:off x="3581400" y="3962400"/>
            <a:ext cx="11430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19" name="Line 7"/>
          <p:cNvSpPr>
            <a:spLocks noChangeShapeType="1"/>
          </p:cNvSpPr>
          <p:nvPr/>
        </p:nvSpPr>
        <p:spPr bwMode="auto">
          <a:xfrm flipH="1" flipV="1">
            <a:off x="3581400" y="3962400"/>
            <a:ext cx="11430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20" name="AutoShape 8"/>
          <p:cNvSpPr>
            <a:spLocks noChangeArrowheads="1"/>
          </p:cNvSpPr>
          <p:nvPr/>
        </p:nvSpPr>
        <p:spPr bwMode="auto">
          <a:xfrm>
            <a:off x="4724400" y="3757613"/>
            <a:ext cx="3962400" cy="838200"/>
          </a:xfrm>
          <a:prstGeom prst="roundRect">
            <a:avLst>
              <a:gd name="adj" fmla="val 375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spcBef>
                <a:spcPct val="50000"/>
              </a:spcBef>
            </a:pPr>
            <a:r>
              <a:rPr lang="en-US" altLang="en-US" sz="2300" b="1">
                <a:latin typeface="Arial" pitchFamily="34" charset="0"/>
                <a:cs typeface="Arial" pitchFamily="34" charset="0"/>
              </a:rPr>
              <a:t>Conflict Handling</a:t>
            </a:r>
          </a:p>
        </p:txBody>
      </p:sp>
      <p:sp>
        <p:nvSpPr>
          <p:cNvPr id="21" name="AutoShape 10"/>
          <p:cNvSpPr>
            <a:spLocks noChangeArrowheads="1"/>
          </p:cNvSpPr>
          <p:nvPr/>
        </p:nvSpPr>
        <p:spPr bwMode="auto">
          <a:xfrm>
            <a:off x="4724400" y="2667000"/>
            <a:ext cx="3962400" cy="838200"/>
          </a:xfrm>
          <a:prstGeom prst="roundRect">
            <a:avLst>
              <a:gd name="adj" fmla="val 375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spcBef>
                <a:spcPct val="50000"/>
              </a:spcBef>
            </a:pPr>
            <a:r>
              <a:rPr lang="en-US" altLang="en-US" sz="2300" b="1">
                <a:latin typeface="Arial" pitchFamily="34" charset="0"/>
                <a:cs typeface="Arial" pitchFamily="34" charset="0"/>
              </a:rPr>
              <a:t>Whole-Channel Product-Market Commitment</a:t>
            </a:r>
          </a:p>
        </p:txBody>
      </p:sp>
      <p:sp>
        <p:nvSpPr>
          <p:cNvPr id="22" name="Line 11"/>
          <p:cNvSpPr>
            <a:spLocks noChangeShapeType="1"/>
          </p:cNvSpPr>
          <p:nvPr/>
        </p:nvSpPr>
        <p:spPr bwMode="auto">
          <a:xfrm flipV="1">
            <a:off x="3581400" y="3048000"/>
            <a:ext cx="114300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23" name="AutoShape 14"/>
          <p:cNvSpPr>
            <a:spLocks noChangeArrowheads="1"/>
          </p:cNvSpPr>
          <p:nvPr/>
        </p:nvSpPr>
        <p:spPr bwMode="auto">
          <a:xfrm>
            <a:off x="4724400" y="1600200"/>
            <a:ext cx="3962400" cy="838200"/>
          </a:xfrm>
          <a:prstGeom prst="roundRect">
            <a:avLst>
              <a:gd name="adj" fmla="val 375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spcBef>
                <a:spcPct val="50000"/>
              </a:spcBef>
            </a:pPr>
            <a:r>
              <a:rPr lang="en-US" altLang="en-US" sz="2300" b="1">
                <a:latin typeface="Arial" pitchFamily="34" charset="0"/>
                <a:cs typeface="Arial" pitchFamily="34" charset="0"/>
              </a:rPr>
              <a:t>Choosing the Type of Relationship</a:t>
            </a:r>
          </a:p>
        </p:txBody>
      </p:sp>
      <p:sp>
        <p:nvSpPr>
          <p:cNvPr id="24" name="Line 15"/>
          <p:cNvSpPr>
            <a:spLocks noChangeShapeType="1"/>
          </p:cNvSpPr>
          <p:nvPr/>
        </p:nvSpPr>
        <p:spPr bwMode="auto">
          <a:xfrm flipV="1">
            <a:off x="3581400" y="1981200"/>
            <a:ext cx="1143000" cy="1981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30731" name="Oval 18"/>
          <p:cNvSpPr>
            <a:spLocks noChangeArrowheads="1"/>
          </p:cNvSpPr>
          <p:nvPr/>
        </p:nvSpPr>
        <p:spPr bwMode="auto">
          <a:xfrm>
            <a:off x="838200" y="2590800"/>
            <a:ext cx="2743200" cy="27432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t"/>
          <a:lstStyle/>
          <a:p>
            <a:r>
              <a:rPr lang="en-US" sz="2600" b="1" dirty="0">
                <a:latin typeface="Arial" pitchFamily="34" charset="0"/>
                <a:cs typeface="Arial" pitchFamily="34" charset="0"/>
              </a:rPr>
              <a:t>Key</a:t>
            </a:r>
            <a:br>
              <a:rPr lang="en-US" sz="2600" b="1" dirty="0">
                <a:latin typeface="Arial" pitchFamily="34" charset="0"/>
                <a:cs typeface="Arial" pitchFamily="34" charset="0"/>
              </a:rPr>
            </a:br>
            <a:r>
              <a:rPr lang="en-US" sz="2600" b="1" dirty="0">
                <a:latin typeface="Arial" pitchFamily="34" charset="0"/>
                <a:cs typeface="Arial" pitchFamily="34" charset="0"/>
              </a:rPr>
              <a:t>Issues In</a:t>
            </a:r>
            <a:br>
              <a:rPr lang="en-US" sz="2600" b="1" dirty="0">
                <a:latin typeface="Arial" pitchFamily="34" charset="0"/>
                <a:cs typeface="Arial" pitchFamily="34" charset="0"/>
              </a:rPr>
            </a:br>
            <a:r>
              <a:rPr lang="en-US" sz="2600" b="1" dirty="0">
                <a:latin typeface="Arial" pitchFamily="34" charset="0"/>
                <a:cs typeface="Arial" pitchFamily="34" charset="0"/>
              </a:rPr>
              <a:t>Channel</a:t>
            </a:r>
            <a:br>
              <a:rPr lang="en-US" sz="2600" b="1" dirty="0">
                <a:latin typeface="Arial" pitchFamily="34" charset="0"/>
                <a:cs typeface="Arial" pitchFamily="34" charset="0"/>
              </a:rPr>
            </a:br>
            <a:r>
              <a:rPr lang="en-US" sz="2600" b="1" dirty="0">
                <a:latin typeface="Arial" pitchFamily="34" charset="0"/>
                <a:cs typeface="Arial" pitchFamily="34" charset="0"/>
              </a:rPr>
              <a:t>Management</a:t>
            </a:r>
          </a:p>
        </p:txBody>
      </p:sp>
      <p:sp>
        <p:nvSpPr>
          <p:cNvPr id="12" name="Slide Number Placeholder 22"/>
          <p:cNvSpPr txBox="1">
            <a:spLocks/>
          </p:cNvSpPr>
          <p:nvPr/>
        </p:nvSpPr>
        <p:spPr>
          <a:xfrm>
            <a:off x="205580" y="157162"/>
            <a:ext cx="708820"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10-</a:t>
            </a:r>
            <a:fld id="{95A93DFA-160E-468B-8067-BDB21CB2F241}" type="slidenum">
              <a:rPr lang="en-US" smtClean="0"/>
              <a:pPr>
                <a:defRPr/>
              </a:pPr>
              <a:t>14</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23"/>
                                        </p:tgtEl>
                                        <p:attrNameLst>
                                          <p:attrName>style.color</p:attrName>
                                        </p:attrNameLst>
                                      </p:cBhvr>
                                      <p:by>
                                        <p:hsl h="0" s="-70588" l="0"/>
                                      </p:by>
                                    </p:animClr>
                                    <p:animClr clrSpc="hsl" dir="cw">
                                      <p:cBhvr>
                                        <p:cTn id="16" dur="500" fill="hold"/>
                                        <p:tgtEl>
                                          <p:spTgt spid="23"/>
                                        </p:tgtEl>
                                        <p:attrNameLst>
                                          <p:attrName>fillcolor</p:attrName>
                                        </p:attrNameLst>
                                      </p:cBhvr>
                                      <p:by>
                                        <p:hsl h="0" s="-70588" l="0"/>
                                      </p:by>
                                    </p:animClr>
                                    <p:animClr clrSpc="hsl" dir="cw">
                                      <p:cBhvr>
                                        <p:cTn id="17" dur="500" fill="hold"/>
                                        <p:tgtEl>
                                          <p:spTgt spid="23"/>
                                        </p:tgtEl>
                                        <p:attrNameLst>
                                          <p:attrName>stroke.color</p:attrName>
                                        </p:attrNameLst>
                                      </p:cBhvr>
                                      <p:by>
                                        <p:hsl h="0" s="-70588" l="0"/>
                                      </p:by>
                                    </p:animClr>
                                    <p:set>
                                      <p:cBhvr>
                                        <p:cTn id="18" dur="500" fill="hold"/>
                                        <p:tgtEl>
                                          <p:spTgt spid="23"/>
                                        </p:tgtEl>
                                        <p:attrNameLst>
                                          <p:attrName>fill.type</p:attrName>
                                        </p:attrNameLst>
                                      </p:cBhvr>
                                      <p:to>
                                        <p:strVal val="solid"/>
                                      </p:to>
                                    </p:set>
                                  </p:childTnLst>
                                </p:cTn>
                              </p:par>
                              <p:par>
                                <p:cTn id="19" presetID="2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21"/>
                                        </p:tgtEl>
                                        <p:attrNameLst>
                                          <p:attrName>style.color</p:attrName>
                                        </p:attrNameLst>
                                      </p:cBhvr>
                                      <p:by>
                                        <p:hsl h="0" s="-70588" l="0"/>
                                      </p:by>
                                    </p:animClr>
                                    <p:animClr clrSpc="hsl" dir="cw">
                                      <p:cBhvr>
                                        <p:cTn id="30" dur="500" fill="hold"/>
                                        <p:tgtEl>
                                          <p:spTgt spid="21"/>
                                        </p:tgtEl>
                                        <p:attrNameLst>
                                          <p:attrName>fillcolor</p:attrName>
                                        </p:attrNameLst>
                                      </p:cBhvr>
                                      <p:by>
                                        <p:hsl h="0" s="-70588" l="0"/>
                                      </p:by>
                                    </p:animClr>
                                    <p:animClr clrSpc="hsl" dir="cw">
                                      <p:cBhvr>
                                        <p:cTn id="31" dur="500" fill="hold"/>
                                        <p:tgtEl>
                                          <p:spTgt spid="21"/>
                                        </p:tgtEl>
                                        <p:attrNameLst>
                                          <p:attrName>stroke.color</p:attrName>
                                        </p:attrNameLst>
                                      </p:cBhvr>
                                      <p:by>
                                        <p:hsl h="0" s="-70588" l="0"/>
                                      </p:by>
                                    </p:animClr>
                                    <p:set>
                                      <p:cBhvr>
                                        <p:cTn id="32" dur="500" fill="hold"/>
                                        <p:tgtEl>
                                          <p:spTgt spid="21"/>
                                        </p:tgtEl>
                                        <p:attrNameLst>
                                          <p:attrName>fill.type</p:attrName>
                                        </p:attrNameLst>
                                      </p:cBhvr>
                                      <p:to>
                                        <p:strVal val="solid"/>
                                      </p:to>
                                    </p:set>
                                  </p:childTnLst>
                                </p:cTn>
                              </p:par>
                              <p:par>
                                <p:cTn id="33" presetID="2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mph" presetSubtype="0" fill="hold" grpId="1" nodeType="clickEffect">
                                  <p:stCondLst>
                                    <p:cond delay="0"/>
                                  </p:stCondLst>
                                  <p:childTnLst>
                                    <p:animClr clrSpc="hsl" dir="cw">
                                      <p:cBhvr override="childStyle">
                                        <p:cTn id="43" dur="500" fill="hold"/>
                                        <p:tgtEl>
                                          <p:spTgt spid="20"/>
                                        </p:tgtEl>
                                        <p:attrNameLst>
                                          <p:attrName>style.color</p:attrName>
                                        </p:attrNameLst>
                                      </p:cBhvr>
                                      <p:by>
                                        <p:hsl h="0" s="-70588" l="0"/>
                                      </p:by>
                                    </p:animClr>
                                    <p:animClr clrSpc="hsl" dir="cw">
                                      <p:cBhvr>
                                        <p:cTn id="44" dur="500" fill="hold"/>
                                        <p:tgtEl>
                                          <p:spTgt spid="20"/>
                                        </p:tgtEl>
                                        <p:attrNameLst>
                                          <p:attrName>fillcolor</p:attrName>
                                        </p:attrNameLst>
                                      </p:cBhvr>
                                      <p:by>
                                        <p:hsl h="0" s="-70588" l="0"/>
                                      </p:by>
                                    </p:animClr>
                                    <p:animClr clrSpc="hsl" dir="cw">
                                      <p:cBhvr>
                                        <p:cTn id="45" dur="500" fill="hold"/>
                                        <p:tgtEl>
                                          <p:spTgt spid="20"/>
                                        </p:tgtEl>
                                        <p:attrNameLst>
                                          <p:attrName>stroke.color</p:attrName>
                                        </p:attrNameLst>
                                      </p:cBhvr>
                                      <p:by>
                                        <p:hsl h="0" s="-70588" l="0"/>
                                      </p:by>
                                    </p:animClr>
                                    <p:set>
                                      <p:cBhvr>
                                        <p:cTn id="46" dur="500" fill="hold"/>
                                        <p:tgtEl>
                                          <p:spTgt spid="20"/>
                                        </p:tgtEl>
                                        <p:attrNameLst>
                                          <p:attrName>fill.type</p:attrName>
                                        </p:attrNameLst>
                                      </p:cBhvr>
                                      <p:to>
                                        <p:strVal val="solid"/>
                                      </p:to>
                                    </p:set>
                                  </p:childTnLst>
                                </p:cTn>
                              </p:par>
                              <p:par>
                                <p:cTn id="47" presetID="22" presetClass="entr" presetSubtype="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par>
                          <p:cTn id="50" fill="hold" nodeType="afterGroup">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0" grpId="1" animBg="1"/>
      <p:bldP spid="21" grpId="0" animBg="1"/>
      <p:bldP spid="21" grpId="1" animBg="1"/>
      <p:bldP spid="22" grpId="0" animBg="1"/>
      <p:bldP spid="23" grpId="0" animBg="1"/>
      <p:bldP spid="23" grpId="1"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534400" cy="1398587"/>
          </a:xfrm>
        </p:spPr>
        <p:txBody>
          <a:bodyPr>
            <a:normAutofit/>
          </a:bodyPr>
          <a:lstStyle/>
          <a:p>
            <a:r>
              <a:rPr lang="en-US" altLang="en-US" sz="3200" dirty="0" smtClean="0"/>
              <a:t>Producers or Intermediaries May Be Channel Captains (Exhibit 10-2)</a:t>
            </a:r>
            <a:endParaRPr lang="en-US" sz="3200" dirty="0" smtClean="0"/>
          </a:p>
        </p:txBody>
      </p:sp>
      <p:sp>
        <p:nvSpPr>
          <p:cNvPr id="5" name="Freeform 4"/>
          <p:cNvSpPr>
            <a:spLocks/>
          </p:cNvSpPr>
          <p:nvPr/>
        </p:nvSpPr>
        <p:spPr bwMode="auto">
          <a:xfrm>
            <a:off x="2368999" y="4600778"/>
            <a:ext cx="877983" cy="2028622"/>
          </a:xfrm>
          <a:custGeom>
            <a:avLst/>
            <a:gdLst>
              <a:gd name="T0" fmla="*/ 512 w 512"/>
              <a:gd name="T1" fmla="*/ 3 h 1183"/>
              <a:gd name="T2" fmla="*/ 512 w 512"/>
              <a:gd name="T3" fmla="*/ 3 h 1183"/>
              <a:gd name="T4" fmla="*/ 512 w 512"/>
              <a:gd name="T5" fmla="*/ 45 h 1183"/>
              <a:gd name="T6" fmla="*/ 512 w 512"/>
              <a:gd name="T7" fmla="*/ 96 h 1183"/>
              <a:gd name="T8" fmla="*/ 503 w 512"/>
              <a:gd name="T9" fmla="*/ 160 h 1183"/>
              <a:gd name="T10" fmla="*/ 497 w 512"/>
              <a:gd name="T11" fmla="*/ 193 h 1183"/>
              <a:gd name="T12" fmla="*/ 488 w 512"/>
              <a:gd name="T13" fmla="*/ 232 h 1183"/>
              <a:gd name="T14" fmla="*/ 479 w 512"/>
              <a:gd name="T15" fmla="*/ 271 h 1183"/>
              <a:gd name="T16" fmla="*/ 464 w 512"/>
              <a:gd name="T17" fmla="*/ 310 h 1183"/>
              <a:gd name="T18" fmla="*/ 449 w 512"/>
              <a:gd name="T19" fmla="*/ 352 h 1183"/>
              <a:gd name="T20" fmla="*/ 428 w 512"/>
              <a:gd name="T21" fmla="*/ 394 h 1183"/>
              <a:gd name="T22" fmla="*/ 404 w 512"/>
              <a:gd name="T23" fmla="*/ 434 h 1183"/>
              <a:gd name="T24" fmla="*/ 376 w 512"/>
              <a:gd name="T25" fmla="*/ 476 h 1183"/>
              <a:gd name="T26" fmla="*/ 376 w 512"/>
              <a:gd name="T27" fmla="*/ 476 h 1183"/>
              <a:gd name="T28" fmla="*/ 346 w 512"/>
              <a:gd name="T29" fmla="*/ 512 h 1183"/>
              <a:gd name="T30" fmla="*/ 319 w 512"/>
              <a:gd name="T31" fmla="*/ 542 h 1183"/>
              <a:gd name="T32" fmla="*/ 262 w 512"/>
              <a:gd name="T33" fmla="*/ 596 h 1183"/>
              <a:gd name="T34" fmla="*/ 208 w 512"/>
              <a:gd name="T35" fmla="*/ 644 h 1183"/>
              <a:gd name="T36" fmla="*/ 181 w 512"/>
              <a:gd name="T37" fmla="*/ 671 h 1183"/>
              <a:gd name="T38" fmla="*/ 157 w 512"/>
              <a:gd name="T39" fmla="*/ 698 h 1183"/>
              <a:gd name="T40" fmla="*/ 136 w 512"/>
              <a:gd name="T41" fmla="*/ 732 h 1183"/>
              <a:gd name="T42" fmla="*/ 115 w 512"/>
              <a:gd name="T43" fmla="*/ 771 h 1183"/>
              <a:gd name="T44" fmla="*/ 97 w 512"/>
              <a:gd name="T45" fmla="*/ 816 h 1183"/>
              <a:gd name="T46" fmla="*/ 81 w 512"/>
              <a:gd name="T47" fmla="*/ 867 h 1183"/>
              <a:gd name="T48" fmla="*/ 69 w 512"/>
              <a:gd name="T49" fmla="*/ 927 h 1183"/>
              <a:gd name="T50" fmla="*/ 60 w 512"/>
              <a:gd name="T51" fmla="*/ 999 h 1183"/>
              <a:gd name="T52" fmla="*/ 54 w 512"/>
              <a:gd name="T53" fmla="*/ 1081 h 1183"/>
              <a:gd name="T54" fmla="*/ 54 w 512"/>
              <a:gd name="T55" fmla="*/ 1177 h 1183"/>
              <a:gd name="T56" fmla="*/ 36 w 512"/>
              <a:gd name="T57" fmla="*/ 1180 h 1183"/>
              <a:gd name="T58" fmla="*/ 36 w 512"/>
              <a:gd name="T59" fmla="*/ 1180 h 1183"/>
              <a:gd name="T60" fmla="*/ 0 w 512"/>
              <a:gd name="T61" fmla="*/ 1183 h 1183"/>
              <a:gd name="T62" fmla="*/ 0 w 512"/>
              <a:gd name="T63" fmla="*/ 391 h 1183"/>
              <a:gd name="T64" fmla="*/ 0 w 512"/>
              <a:gd name="T65" fmla="*/ 391 h 1183"/>
              <a:gd name="T66" fmla="*/ 36 w 512"/>
              <a:gd name="T67" fmla="*/ 385 h 1183"/>
              <a:gd name="T68" fmla="*/ 75 w 512"/>
              <a:gd name="T69" fmla="*/ 376 h 1183"/>
              <a:gd name="T70" fmla="*/ 112 w 512"/>
              <a:gd name="T71" fmla="*/ 364 h 1183"/>
              <a:gd name="T72" fmla="*/ 145 w 512"/>
              <a:gd name="T73" fmla="*/ 352 h 1183"/>
              <a:gd name="T74" fmla="*/ 178 w 512"/>
              <a:gd name="T75" fmla="*/ 334 h 1183"/>
              <a:gd name="T76" fmla="*/ 208 w 512"/>
              <a:gd name="T77" fmla="*/ 313 h 1183"/>
              <a:gd name="T78" fmla="*/ 238 w 512"/>
              <a:gd name="T79" fmla="*/ 292 h 1183"/>
              <a:gd name="T80" fmla="*/ 265 w 512"/>
              <a:gd name="T81" fmla="*/ 265 h 1183"/>
              <a:gd name="T82" fmla="*/ 289 w 512"/>
              <a:gd name="T83" fmla="*/ 238 h 1183"/>
              <a:gd name="T84" fmla="*/ 313 w 512"/>
              <a:gd name="T85" fmla="*/ 211 h 1183"/>
              <a:gd name="T86" fmla="*/ 331 w 512"/>
              <a:gd name="T87" fmla="*/ 178 h 1183"/>
              <a:gd name="T88" fmla="*/ 349 w 512"/>
              <a:gd name="T89" fmla="*/ 145 h 1183"/>
              <a:gd name="T90" fmla="*/ 364 w 512"/>
              <a:gd name="T91" fmla="*/ 111 h 1183"/>
              <a:gd name="T92" fmla="*/ 376 w 512"/>
              <a:gd name="T93" fmla="*/ 75 h 1183"/>
              <a:gd name="T94" fmla="*/ 382 w 512"/>
              <a:gd name="T95" fmla="*/ 36 h 1183"/>
              <a:gd name="T96" fmla="*/ 388 w 512"/>
              <a:gd name="T97" fmla="*/ 0 h 1183"/>
              <a:gd name="T98" fmla="*/ 512 w 512"/>
              <a:gd name="T99" fmla="*/ 0 h 1183"/>
              <a:gd name="T100" fmla="*/ 512 w 512"/>
              <a:gd name="T101" fmla="*/ 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 h="1183">
                <a:moveTo>
                  <a:pt x="512" y="3"/>
                </a:moveTo>
                <a:lnTo>
                  <a:pt x="512" y="3"/>
                </a:lnTo>
                <a:lnTo>
                  <a:pt x="512" y="45"/>
                </a:lnTo>
                <a:lnTo>
                  <a:pt x="512" y="96"/>
                </a:lnTo>
                <a:lnTo>
                  <a:pt x="503" y="160"/>
                </a:lnTo>
                <a:lnTo>
                  <a:pt x="497" y="193"/>
                </a:lnTo>
                <a:lnTo>
                  <a:pt x="488" y="232"/>
                </a:lnTo>
                <a:lnTo>
                  <a:pt x="479" y="271"/>
                </a:lnTo>
                <a:lnTo>
                  <a:pt x="464" y="310"/>
                </a:lnTo>
                <a:lnTo>
                  <a:pt x="449" y="352"/>
                </a:lnTo>
                <a:lnTo>
                  <a:pt x="428" y="394"/>
                </a:lnTo>
                <a:lnTo>
                  <a:pt x="404" y="434"/>
                </a:lnTo>
                <a:lnTo>
                  <a:pt x="376" y="476"/>
                </a:lnTo>
                <a:lnTo>
                  <a:pt x="376" y="476"/>
                </a:lnTo>
                <a:lnTo>
                  <a:pt x="346" y="512"/>
                </a:lnTo>
                <a:lnTo>
                  <a:pt x="319" y="542"/>
                </a:lnTo>
                <a:lnTo>
                  <a:pt x="262" y="596"/>
                </a:lnTo>
                <a:lnTo>
                  <a:pt x="208" y="644"/>
                </a:lnTo>
                <a:lnTo>
                  <a:pt x="181" y="671"/>
                </a:lnTo>
                <a:lnTo>
                  <a:pt x="157" y="698"/>
                </a:lnTo>
                <a:lnTo>
                  <a:pt x="136" y="732"/>
                </a:lnTo>
                <a:lnTo>
                  <a:pt x="115" y="771"/>
                </a:lnTo>
                <a:lnTo>
                  <a:pt x="97" y="816"/>
                </a:lnTo>
                <a:lnTo>
                  <a:pt x="81" y="867"/>
                </a:lnTo>
                <a:lnTo>
                  <a:pt x="69" y="927"/>
                </a:lnTo>
                <a:lnTo>
                  <a:pt x="60" y="999"/>
                </a:lnTo>
                <a:lnTo>
                  <a:pt x="54" y="1081"/>
                </a:lnTo>
                <a:lnTo>
                  <a:pt x="54" y="1177"/>
                </a:lnTo>
                <a:lnTo>
                  <a:pt x="36" y="1180"/>
                </a:lnTo>
                <a:lnTo>
                  <a:pt x="36" y="1180"/>
                </a:lnTo>
                <a:lnTo>
                  <a:pt x="0" y="1183"/>
                </a:lnTo>
                <a:lnTo>
                  <a:pt x="0" y="391"/>
                </a:lnTo>
                <a:lnTo>
                  <a:pt x="0" y="391"/>
                </a:lnTo>
                <a:lnTo>
                  <a:pt x="36" y="385"/>
                </a:lnTo>
                <a:lnTo>
                  <a:pt x="75" y="376"/>
                </a:lnTo>
                <a:lnTo>
                  <a:pt x="112" y="364"/>
                </a:lnTo>
                <a:lnTo>
                  <a:pt x="145" y="352"/>
                </a:lnTo>
                <a:lnTo>
                  <a:pt x="178" y="334"/>
                </a:lnTo>
                <a:lnTo>
                  <a:pt x="208" y="313"/>
                </a:lnTo>
                <a:lnTo>
                  <a:pt x="238" y="292"/>
                </a:lnTo>
                <a:lnTo>
                  <a:pt x="265" y="265"/>
                </a:lnTo>
                <a:lnTo>
                  <a:pt x="289" y="238"/>
                </a:lnTo>
                <a:lnTo>
                  <a:pt x="313" y="211"/>
                </a:lnTo>
                <a:lnTo>
                  <a:pt x="331" y="178"/>
                </a:lnTo>
                <a:lnTo>
                  <a:pt x="349" y="145"/>
                </a:lnTo>
                <a:lnTo>
                  <a:pt x="364" y="111"/>
                </a:lnTo>
                <a:lnTo>
                  <a:pt x="376" y="75"/>
                </a:lnTo>
                <a:lnTo>
                  <a:pt x="382" y="36"/>
                </a:lnTo>
                <a:lnTo>
                  <a:pt x="388" y="0"/>
                </a:lnTo>
                <a:lnTo>
                  <a:pt x="512" y="0"/>
                </a:lnTo>
                <a:lnTo>
                  <a:pt x="512" y="3"/>
                </a:lnTo>
                <a:close/>
              </a:path>
            </a:pathLst>
          </a:custGeom>
          <a:solidFill>
            <a:srgbClr val="00A777"/>
          </a:solidFill>
          <a:ln w="57150">
            <a:solidFill>
              <a:schemeClr val="tx1"/>
            </a:solid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 name="Freeform 5"/>
          <p:cNvSpPr>
            <a:spLocks/>
          </p:cNvSpPr>
          <p:nvPr/>
        </p:nvSpPr>
        <p:spPr bwMode="auto">
          <a:xfrm>
            <a:off x="2638223" y="4600778"/>
            <a:ext cx="1759396" cy="2002900"/>
          </a:xfrm>
          <a:custGeom>
            <a:avLst/>
            <a:gdLst>
              <a:gd name="T0" fmla="*/ 478 w 1026"/>
              <a:gd name="T1" fmla="*/ 0 h 1168"/>
              <a:gd name="T2" fmla="*/ 475 w 1026"/>
              <a:gd name="T3" fmla="*/ 93 h 1168"/>
              <a:gd name="T4" fmla="*/ 463 w 1026"/>
              <a:gd name="T5" fmla="*/ 193 h 1168"/>
              <a:gd name="T6" fmla="*/ 442 w 1026"/>
              <a:gd name="T7" fmla="*/ 271 h 1168"/>
              <a:gd name="T8" fmla="*/ 412 w 1026"/>
              <a:gd name="T9" fmla="*/ 352 h 1168"/>
              <a:gd name="T10" fmla="*/ 370 w 1026"/>
              <a:gd name="T11" fmla="*/ 434 h 1168"/>
              <a:gd name="T12" fmla="*/ 343 w 1026"/>
              <a:gd name="T13" fmla="*/ 476 h 1168"/>
              <a:gd name="T14" fmla="*/ 283 w 1026"/>
              <a:gd name="T15" fmla="*/ 542 h 1168"/>
              <a:gd name="T16" fmla="*/ 219 w 1026"/>
              <a:gd name="T17" fmla="*/ 593 h 1168"/>
              <a:gd name="T18" fmla="*/ 132 w 1026"/>
              <a:gd name="T19" fmla="*/ 665 h 1168"/>
              <a:gd name="T20" fmla="*/ 81 w 1026"/>
              <a:gd name="T21" fmla="*/ 726 h 1168"/>
              <a:gd name="T22" fmla="*/ 39 w 1026"/>
              <a:gd name="T23" fmla="*/ 807 h 1168"/>
              <a:gd name="T24" fmla="*/ 12 w 1026"/>
              <a:gd name="T25" fmla="*/ 918 h 1168"/>
              <a:gd name="T26" fmla="*/ 0 w 1026"/>
              <a:gd name="T27" fmla="*/ 1072 h 1168"/>
              <a:gd name="T28" fmla="*/ 3 w 1026"/>
              <a:gd name="T29" fmla="*/ 1168 h 1168"/>
              <a:gd name="T30" fmla="*/ 57 w 1026"/>
              <a:gd name="T31" fmla="*/ 1156 h 1168"/>
              <a:gd name="T32" fmla="*/ 159 w 1026"/>
              <a:gd name="T33" fmla="*/ 1132 h 1168"/>
              <a:gd name="T34" fmla="*/ 259 w 1026"/>
              <a:gd name="T35" fmla="*/ 1096 h 1168"/>
              <a:gd name="T36" fmla="*/ 355 w 1026"/>
              <a:gd name="T37" fmla="*/ 1054 h 1168"/>
              <a:gd name="T38" fmla="*/ 448 w 1026"/>
              <a:gd name="T39" fmla="*/ 1002 h 1168"/>
              <a:gd name="T40" fmla="*/ 532 w 1026"/>
              <a:gd name="T41" fmla="*/ 942 h 1168"/>
              <a:gd name="T42" fmla="*/ 614 w 1026"/>
              <a:gd name="T43" fmla="*/ 879 h 1168"/>
              <a:gd name="T44" fmla="*/ 689 w 1026"/>
              <a:gd name="T45" fmla="*/ 807 h 1168"/>
              <a:gd name="T46" fmla="*/ 755 w 1026"/>
              <a:gd name="T47" fmla="*/ 729 h 1168"/>
              <a:gd name="T48" fmla="*/ 818 w 1026"/>
              <a:gd name="T49" fmla="*/ 647 h 1168"/>
              <a:gd name="T50" fmla="*/ 873 w 1026"/>
              <a:gd name="T51" fmla="*/ 557 h 1168"/>
              <a:gd name="T52" fmla="*/ 921 w 1026"/>
              <a:gd name="T53" fmla="*/ 467 h 1168"/>
              <a:gd name="T54" fmla="*/ 960 w 1026"/>
              <a:gd name="T55" fmla="*/ 367 h 1168"/>
              <a:gd name="T56" fmla="*/ 990 w 1026"/>
              <a:gd name="T57" fmla="*/ 268 h 1168"/>
              <a:gd name="T58" fmla="*/ 1011 w 1026"/>
              <a:gd name="T59" fmla="*/ 163 h 1168"/>
              <a:gd name="T60" fmla="*/ 1023 w 1026"/>
              <a:gd name="T61" fmla="*/ 54 h 1168"/>
              <a:gd name="T62" fmla="*/ 478 w 1026"/>
              <a:gd name="T63" fmla="*/ 0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6" h="1168">
                <a:moveTo>
                  <a:pt x="478" y="0"/>
                </a:moveTo>
                <a:lnTo>
                  <a:pt x="478" y="0"/>
                </a:lnTo>
                <a:lnTo>
                  <a:pt x="478" y="42"/>
                </a:lnTo>
                <a:lnTo>
                  <a:pt x="475" y="93"/>
                </a:lnTo>
                <a:lnTo>
                  <a:pt x="469" y="157"/>
                </a:lnTo>
                <a:lnTo>
                  <a:pt x="463" y="193"/>
                </a:lnTo>
                <a:lnTo>
                  <a:pt x="454" y="229"/>
                </a:lnTo>
                <a:lnTo>
                  <a:pt x="442" y="271"/>
                </a:lnTo>
                <a:lnTo>
                  <a:pt x="430" y="310"/>
                </a:lnTo>
                <a:lnTo>
                  <a:pt x="412" y="352"/>
                </a:lnTo>
                <a:lnTo>
                  <a:pt x="394" y="394"/>
                </a:lnTo>
                <a:lnTo>
                  <a:pt x="370" y="434"/>
                </a:lnTo>
                <a:lnTo>
                  <a:pt x="343" y="476"/>
                </a:lnTo>
                <a:lnTo>
                  <a:pt x="343" y="476"/>
                </a:lnTo>
                <a:lnTo>
                  <a:pt x="313" y="512"/>
                </a:lnTo>
                <a:lnTo>
                  <a:pt x="283" y="542"/>
                </a:lnTo>
                <a:lnTo>
                  <a:pt x="253" y="569"/>
                </a:lnTo>
                <a:lnTo>
                  <a:pt x="219" y="593"/>
                </a:lnTo>
                <a:lnTo>
                  <a:pt x="159" y="641"/>
                </a:lnTo>
                <a:lnTo>
                  <a:pt x="132" y="665"/>
                </a:lnTo>
                <a:lnTo>
                  <a:pt x="105" y="695"/>
                </a:lnTo>
                <a:lnTo>
                  <a:pt x="81" y="726"/>
                </a:lnTo>
                <a:lnTo>
                  <a:pt x="57" y="765"/>
                </a:lnTo>
                <a:lnTo>
                  <a:pt x="39" y="807"/>
                </a:lnTo>
                <a:lnTo>
                  <a:pt x="24" y="858"/>
                </a:lnTo>
                <a:lnTo>
                  <a:pt x="12" y="918"/>
                </a:lnTo>
                <a:lnTo>
                  <a:pt x="3" y="990"/>
                </a:lnTo>
                <a:lnTo>
                  <a:pt x="0" y="1072"/>
                </a:lnTo>
                <a:lnTo>
                  <a:pt x="3" y="1168"/>
                </a:lnTo>
                <a:lnTo>
                  <a:pt x="3" y="1168"/>
                </a:lnTo>
                <a:lnTo>
                  <a:pt x="3" y="1168"/>
                </a:lnTo>
                <a:lnTo>
                  <a:pt x="57" y="1156"/>
                </a:lnTo>
                <a:lnTo>
                  <a:pt x="108" y="1144"/>
                </a:lnTo>
                <a:lnTo>
                  <a:pt x="159" y="1132"/>
                </a:lnTo>
                <a:lnTo>
                  <a:pt x="210" y="1114"/>
                </a:lnTo>
                <a:lnTo>
                  <a:pt x="259" y="1096"/>
                </a:lnTo>
                <a:lnTo>
                  <a:pt x="310" y="1075"/>
                </a:lnTo>
                <a:lnTo>
                  <a:pt x="355" y="1054"/>
                </a:lnTo>
                <a:lnTo>
                  <a:pt x="403" y="1029"/>
                </a:lnTo>
                <a:lnTo>
                  <a:pt x="448" y="1002"/>
                </a:lnTo>
                <a:lnTo>
                  <a:pt x="490" y="972"/>
                </a:lnTo>
                <a:lnTo>
                  <a:pt x="532" y="942"/>
                </a:lnTo>
                <a:lnTo>
                  <a:pt x="575" y="912"/>
                </a:lnTo>
                <a:lnTo>
                  <a:pt x="614" y="879"/>
                </a:lnTo>
                <a:lnTo>
                  <a:pt x="653" y="843"/>
                </a:lnTo>
                <a:lnTo>
                  <a:pt x="689" y="807"/>
                </a:lnTo>
                <a:lnTo>
                  <a:pt x="722" y="771"/>
                </a:lnTo>
                <a:lnTo>
                  <a:pt x="755" y="729"/>
                </a:lnTo>
                <a:lnTo>
                  <a:pt x="788" y="689"/>
                </a:lnTo>
                <a:lnTo>
                  <a:pt x="818" y="647"/>
                </a:lnTo>
                <a:lnTo>
                  <a:pt x="846" y="602"/>
                </a:lnTo>
                <a:lnTo>
                  <a:pt x="873" y="557"/>
                </a:lnTo>
                <a:lnTo>
                  <a:pt x="897" y="512"/>
                </a:lnTo>
                <a:lnTo>
                  <a:pt x="921" y="467"/>
                </a:lnTo>
                <a:lnTo>
                  <a:pt x="942" y="418"/>
                </a:lnTo>
                <a:lnTo>
                  <a:pt x="960" y="367"/>
                </a:lnTo>
                <a:lnTo>
                  <a:pt x="975" y="319"/>
                </a:lnTo>
                <a:lnTo>
                  <a:pt x="990" y="268"/>
                </a:lnTo>
                <a:lnTo>
                  <a:pt x="1002" y="214"/>
                </a:lnTo>
                <a:lnTo>
                  <a:pt x="1011" y="163"/>
                </a:lnTo>
                <a:lnTo>
                  <a:pt x="1020" y="108"/>
                </a:lnTo>
                <a:lnTo>
                  <a:pt x="1023" y="54"/>
                </a:lnTo>
                <a:lnTo>
                  <a:pt x="1026" y="0"/>
                </a:lnTo>
                <a:lnTo>
                  <a:pt x="478" y="0"/>
                </a:lnTo>
                <a:close/>
              </a:path>
            </a:pathLst>
          </a:custGeom>
          <a:solidFill>
            <a:srgbClr val="00A777"/>
          </a:solidFill>
          <a:ln w="57150">
            <a:solidFill>
              <a:schemeClr val="tx1"/>
            </a:solid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 name="Freeform 6"/>
          <p:cNvSpPr>
            <a:spLocks/>
          </p:cNvSpPr>
          <p:nvPr/>
        </p:nvSpPr>
        <p:spPr bwMode="auto">
          <a:xfrm>
            <a:off x="2363854" y="2458978"/>
            <a:ext cx="759662" cy="2018333"/>
          </a:xfrm>
          <a:custGeom>
            <a:avLst/>
            <a:gdLst>
              <a:gd name="T0" fmla="*/ 214 w 443"/>
              <a:gd name="T1" fmla="*/ 27 h 1177"/>
              <a:gd name="T2" fmla="*/ 214 w 443"/>
              <a:gd name="T3" fmla="*/ 27 h 1177"/>
              <a:gd name="T4" fmla="*/ 208 w 443"/>
              <a:gd name="T5" fmla="*/ 90 h 1177"/>
              <a:gd name="T6" fmla="*/ 196 w 443"/>
              <a:gd name="T7" fmla="*/ 229 h 1177"/>
              <a:gd name="T8" fmla="*/ 190 w 443"/>
              <a:gd name="T9" fmla="*/ 307 h 1177"/>
              <a:gd name="T10" fmla="*/ 184 w 443"/>
              <a:gd name="T11" fmla="*/ 385 h 1177"/>
              <a:gd name="T12" fmla="*/ 184 w 443"/>
              <a:gd name="T13" fmla="*/ 449 h 1177"/>
              <a:gd name="T14" fmla="*/ 187 w 443"/>
              <a:gd name="T15" fmla="*/ 491 h 1177"/>
              <a:gd name="T16" fmla="*/ 187 w 443"/>
              <a:gd name="T17" fmla="*/ 491 h 1177"/>
              <a:gd name="T18" fmla="*/ 193 w 443"/>
              <a:gd name="T19" fmla="*/ 521 h 1177"/>
              <a:gd name="T20" fmla="*/ 202 w 443"/>
              <a:gd name="T21" fmla="*/ 545 h 1177"/>
              <a:gd name="T22" fmla="*/ 211 w 443"/>
              <a:gd name="T23" fmla="*/ 566 h 1177"/>
              <a:gd name="T24" fmla="*/ 223 w 443"/>
              <a:gd name="T25" fmla="*/ 587 h 1177"/>
              <a:gd name="T26" fmla="*/ 241 w 443"/>
              <a:gd name="T27" fmla="*/ 605 h 1177"/>
              <a:gd name="T28" fmla="*/ 262 w 443"/>
              <a:gd name="T29" fmla="*/ 626 h 1177"/>
              <a:gd name="T30" fmla="*/ 319 w 443"/>
              <a:gd name="T31" fmla="*/ 677 h 1177"/>
              <a:gd name="T32" fmla="*/ 319 w 443"/>
              <a:gd name="T33" fmla="*/ 677 h 1177"/>
              <a:gd name="T34" fmla="*/ 352 w 443"/>
              <a:gd name="T35" fmla="*/ 707 h 1177"/>
              <a:gd name="T36" fmla="*/ 379 w 443"/>
              <a:gd name="T37" fmla="*/ 737 h 1177"/>
              <a:gd name="T38" fmla="*/ 391 w 443"/>
              <a:gd name="T39" fmla="*/ 756 h 1177"/>
              <a:gd name="T40" fmla="*/ 404 w 443"/>
              <a:gd name="T41" fmla="*/ 774 h 1177"/>
              <a:gd name="T42" fmla="*/ 413 w 443"/>
              <a:gd name="T43" fmla="*/ 798 h 1177"/>
              <a:gd name="T44" fmla="*/ 422 w 443"/>
              <a:gd name="T45" fmla="*/ 822 h 1177"/>
              <a:gd name="T46" fmla="*/ 428 w 443"/>
              <a:gd name="T47" fmla="*/ 849 h 1177"/>
              <a:gd name="T48" fmla="*/ 434 w 443"/>
              <a:gd name="T49" fmla="*/ 882 h 1177"/>
              <a:gd name="T50" fmla="*/ 440 w 443"/>
              <a:gd name="T51" fmla="*/ 957 h 1177"/>
              <a:gd name="T52" fmla="*/ 443 w 443"/>
              <a:gd name="T53" fmla="*/ 1053 h 1177"/>
              <a:gd name="T54" fmla="*/ 443 w 443"/>
              <a:gd name="T55" fmla="*/ 1174 h 1177"/>
              <a:gd name="T56" fmla="*/ 443 w 443"/>
              <a:gd name="T57" fmla="*/ 1177 h 1177"/>
              <a:gd name="T58" fmla="*/ 391 w 443"/>
              <a:gd name="T59" fmla="*/ 1177 h 1177"/>
              <a:gd name="T60" fmla="*/ 391 w 443"/>
              <a:gd name="T61" fmla="*/ 1177 h 1177"/>
              <a:gd name="T62" fmla="*/ 385 w 443"/>
              <a:gd name="T63" fmla="*/ 1138 h 1177"/>
              <a:gd name="T64" fmla="*/ 376 w 443"/>
              <a:gd name="T65" fmla="*/ 1102 h 1177"/>
              <a:gd name="T66" fmla="*/ 364 w 443"/>
              <a:gd name="T67" fmla="*/ 1066 h 1177"/>
              <a:gd name="T68" fmla="*/ 352 w 443"/>
              <a:gd name="T69" fmla="*/ 1032 h 1177"/>
              <a:gd name="T70" fmla="*/ 334 w 443"/>
              <a:gd name="T71" fmla="*/ 999 h 1177"/>
              <a:gd name="T72" fmla="*/ 313 w 443"/>
              <a:gd name="T73" fmla="*/ 969 h 1177"/>
              <a:gd name="T74" fmla="*/ 292 w 443"/>
              <a:gd name="T75" fmla="*/ 939 h 1177"/>
              <a:gd name="T76" fmla="*/ 265 w 443"/>
              <a:gd name="T77" fmla="*/ 912 h 1177"/>
              <a:gd name="T78" fmla="*/ 238 w 443"/>
              <a:gd name="T79" fmla="*/ 888 h 1177"/>
              <a:gd name="T80" fmla="*/ 208 w 443"/>
              <a:gd name="T81" fmla="*/ 867 h 1177"/>
              <a:gd name="T82" fmla="*/ 178 w 443"/>
              <a:gd name="T83" fmla="*/ 846 h 1177"/>
              <a:gd name="T84" fmla="*/ 145 w 443"/>
              <a:gd name="T85" fmla="*/ 831 h 1177"/>
              <a:gd name="T86" fmla="*/ 112 w 443"/>
              <a:gd name="T87" fmla="*/ 816 h 1177"/>
              <a:gd name="T88" fmla="*/ 75 w 443"/>
              <a:gd name="T89" fmla="*/ 804 h 1177"/>
              <a:gd name="T90" fmla="*/ 36 w 443"/>
              <a:gd name="T91" fmla="*/ 795 h 1177"/>
              <a:gd name="T92" fmla="*/ 0 w 443"/>
              <a:gd name="T93" fmla="*/ 792 h 1177"/>
              <a:gd name="T94" fmla="*/ 0 w 443"/>
              <a:gd name="T95" fmla="*/ 0 h 1177"/>
              <a:gd name="T96" fmla="*/ 0 w 443"/>
              <a:gd name="T97" fmla="*/ 0 h 1177"/>
              <a:gd name="T98" fmla="*/ 54 w 443"/>
              <a:gd name="T99" fmla="*/ 3 h 1177"/>
              <a:gd name="T100" fmla="*/ 109 w 443"/>
              <a:gd name="T101" fmla="*/ 6 h 1177"/>
              <a:gd name="T102" fmla="*/ 163 w 443"/>
              <a:gd name="T103" fmla="*/ 15 h 1177"/>
              <a:gd name="T104" fmla="*/ 214 w 443"/>
              <a:gd name="T105" fmla="*/ 24 h 1177"/>
              <a:gd name="T106" fmla="*/ 214 w 443"/>
              <a:gd name="T107" fmla="*/ 27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3" h="1177">
                <a:moveTo>
                  <a:pt x="214" y="27"/>
                </a:moveTo>
                <a:lnTo>
                  <a:pt x="214" y="27"/>
                </a:lnTo>
                <a:lnTo>
                  <a:pt x="208" y="90"/>
                </a:lnTo>
                <a:lnTo>
                  <a:pt x="196" y="229"/>
                </a:lnTo>
                <a:lnTo>
                  <a:pt x="190" y="307"/>
                </a:lnTo>
                <a:lnTo>
                  <a:pt x="184" y="385"/>
                </a:lnTo>
                <a:lnTo>
                  <a:pt x="184" y="449"/>
                </a:lnTo>
                <a:lnTo>
                  <a:pt x="187" y="491"/>
                </a:lnTo>
                <a:lnTo>
                  <a:pt x="187" y="491"/>
                </a:lnTo>
                <a:lnTo>
                  <a:pt x="193" y="521"/>
                </a:lnTo>
                <a:lnTo>
                  <a:pt x="202" y="545"/>
                </a:lnTo>
                <a:lnTo>
                  <a:pt x="211" y="566"/>
                </a:lnTo>
                <a:lnTo>
                  <a:pt x="223" y="587"/>
                </a:lnTo>
                <a:lnTo>
                  <a:pt x="241" y="605"/>
                </a:lnTo>
                <a:lnTo>
                  <a:pt x="262" y="626"/>
                </a:lnTo>
                <a:lnTo>
                  <a:pt x="319" y="677"/>
                </a:lnTo>
                <a:lnTo>
                  <a:pt x="319" y="677"/>
                </a:lnTo>
                <a:lnTo>
                  <a:pt x="352" y="707"/>
                </a:lnTo>
                <a:lnTo>
                  <a:pt x="379" y="737"/>
                </a:lnTo>
                <a:lnTo>
                  <a:pt x="391" y="756"/>
                </a:lnTo>
                <a:lnTo>
                  <a:pt x="404" y="774"/>
                </a:lnTo>
                <a:lnTo>
                  <a:pt x="413" y="798"/>
                </a:lnTo>
                <a:lnTo>
                  <a:pt x="422" y="822"/>
                </a:lnTo>
                <a:lnTo>
                  <a:pt x="428" y="849"/>
                </a:lnTo>
                <a:lnTo>
                  <a:pt x="434" y="882"/>
                </a:lnTo>
                <a:lnTo>
                  <a:pt x="440" y="957"/>
                </a:lnTo>
                <a:lnTo>
                  <a:pt x="443" y="1053"/>
                </a:lnTo>
                <a:lnTo>
                  <a:pt x="443" y="1174"/>
                </a:lnTo>
                <a:lnTo>
                  <a:pt x="443" y="1177"/>
                </a:lnTo>
                <a:lnTo>
                  <a:pt x="391" y="1177"/>
                </a:lnTo>
                <a:lnTo>
                  <a:pt x="391" y="1177"/>
                </a:lnTo>
                <a:lnTo>
                  <a:pt x="385" y="1138"/>
                </a:lnTo>
                <a:lnTo>
                  <a:pt x="376" y="1102"/>
                </a:lnTo>
                <a:lnTo>
                  <a:pt x="364" y="1066"/>
                </a:lnTo>
                <a:lnTo>
                  <a:pt x="352" y="1032"/>
                </a:lnTo>
                <a:lnTo>
                  <a:pt x="334" y="999"/>
                </a:lnTo>
                <a:lnTo>
                  <a:pt x="313" y="969"/>
                </a:lnTo>
                <a:lnTo>
                  <a:pt x="292" y="939"/>
                </a:lnTo>
                <a:lnTo>
                  <a:pt x="265" y="912"/>
                </a:lnTo>
                <a:lnTo>
                  <a:pt x="238" y="888"/>
                </a:lnTo>
                <a:lnTo>
                  <a:pt x="208" y="867"/>
                </a:lnTo>
                <a:lnTo>
                  <a:pt x="178" y="846"/>
                </a:lnTo>
                <a:lnTo>
                  <a:pt x="145" y="831"/>
                </a:lnTo>
                <a:lnTo>
                  <a:pt x="112" y="816"/>
                </a:lnTo>
                <a:lnTo>
                  <a:pt x="75" y="804"/>
                </a:lnTo>
                <a:lnTo>
                  <a:pt x="36" y="795"/>
                </a:lnTo>
                <a:lnTo>
                  <a:pt x="0" y="792"/>
                </a:lnTo>
                <a:lnTo>
                  <a:pt x="0" y="0"/>
                </a:lnTo>
                <a:lnTo>
                  <a:pt x="0" y="0"/>
                </a:lnTo>
                <a:lnTo>
                  <a:pt x="54" y="3"/>
                </a:lnTo>
                <a:lnTo>
                  <a:pt x="109" y="6"/>
                </a:lnTo>
                <a:lnTo>
                  <a:pt x="163" y="15"/>
                </a:lnTo>
                <a:lnTo>
                  <a:pt x="214" y="24"/>
                </a:lnTo>
                <a:lnTo>
                  <a:pt x="214" y="27"/>
                </a:lnTo>
                <a:close/>
              </a:path>
            </a:pathLst>
          </a:custGeom>
          <a:solidFill>
            <a:srgbClr val="845BA6"/>
          </a:solidFill>
          <a:ln w="57150">
            <a:solidFill>
              <a:schemeClr val="tx1"/>
            </a:solid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8" name="Freeform 7"/>
          <p:cNvSpPr>
            <a:spLocks/>
          </p:cNvSpPr>
          <p:nvPr/>
        </p:nvSpPr>
        <p:spPr bwMode="auto">
          <a:xfrm>
            <a:off x="2900590" y="2556723"/>
            <a:ext cx="1497031" cy="1920589"/>
          </a:xfrm>
          <a:custGeom>
            <a:avLst/>
            <a:gdLst>
              <a:gd name="T0" fmla="*/ 24 w 873"/>
              <a:gd name="T1" fmla="*/ 0 h 1120"/>
              <a:gd name="T2" fmla="*/ 24 w 873"/>
              <a:gd name="T3" fmla="*/ 0 h 1120"/>
              <a:gd name="T4" fmla="*/ 18 w 873"/>
              <a:gd name="T5" fmla="*/ 54 h 1120"/>
              <a:gd name="T6" fmla="*/ 9 w 873"/>
              <a:gd name="T7" fmla="*/ 187 h 1120"/>
              <a:gd name="T8" fmla="*/ 3 w 873"/>
              <a:gd name="T9" fmla="*/ 259 h 1120"/>
              <a:gd name="T10" fmla="*/ 0 w 873"/>
              <a:gd name="T11" fmla="*/ 331 h 1120"/>
              <a:gd name="T12" fmla="*/ 0 w 873"/>
              <a:gd name="T13" fmla="*/ 392 h 1120"/>
              <a:gd name="T14" fmla="*/ 3 w 873"/>
              <a:gd name="T15" fmla="*/ 434 h 1120"/>
              <a:gd name="T16" fmla="*/ 3 w 873"/>
              <a:gd name="T17" fmla="*/ 434 h 1120"/>
              <a:gd name="T18" fmla="*/ 9 w 873"/>
              <a:gd name="T19" fmla="*/ 464 h 1120"/>
              <a:gd name="T20" fmla="*/ 15 w 873"/>
              <a:gd name="T21" fmla="*/ 488 h 1120"/>
              <a:gd name="T22" fmla="*/ 27 w 873"/>
              <a:gd name="T23" fmla="*/ 509 h 1120"/>
              <a:gd name="T24" fmla="*/ 39 w 873"/>
              <a:gd name="T25" fmla="*/ 530 h 1120"/>
              <a:gd name="T26" fmla="*/ 54 w 873"/>
              <a:gd name="T27" fmla="*/ 548 h 1120"/>
              <a:gd name="T28" fmla="*/ 75 w 873"/>
              <a:gd name="T29" fmla="*/ 569 h 1120"/>
              <a:gd name="T30" fmla="*/ 136 w 873"/>
              <a:gd name="T31" fmla="*/ 620 h 1120"/>
              <a:gd name="T32" fmla="*/ 136 w 873"/>
              <a:gd name="T33" fmla="*/ 620 h 1120"/>
              <a:gd name="T34" fmla="*/ 169 w 873"/>
              <a:gd name="T35" fmla="*/ 650 h 1120"/>
              <a:gd name="T36" fmla="*/ 196 w 873"/>
              <a:gd name="T37" fmla="*/ 680 h 1120"/>
              <a:gd name="T38" fmla="*/ 208 w 873"/>
              <a:gd name="T39" fmla="*/ 699 h 1120"/>
              <a:gd name="T40" fmla="*/ 220 w 873"/>
              <a:gd name="T41" fmla="*/ 720 h 1120"/>
              <a:gd name="T42" fmla="*/ 229 w 873"/>
              <a:gd name="T43" fmla="*/ 741 h 1120"/>
              <a:gd name="T44" fmla="*/ 238 w 873"/>
              <a:gd name="T45" fmla="*/ 765 h 1120"/>
              <a:gd name="T46" fmla="*/ 244 w 873"/>
              <a:gd name="T47" fmla="*/ 795 h 1120"/>
              <a:gd name="T48" fmla="*/ 250 w 873"/>
              <a:gd name="T49" fmla="*/ 825 h 1120"/>
              <a:gd name="T50" fmla="*/ 256 w 873"/>
              <a:gd name="T51" fmla="*/ 903 h 1120"/>
              <a:gd name="T52" fmla="*/ 259 w 873"/>
              <a:gd name="T53" fmla="*/ 999 h 1120"/>
              <a:gd name="T54" fmla="*/ 259 w 873"/>
              <a:gd name="T55" fmla="*/ 1120 h 1120"/>
              <a:gd name="T56" fmla="*/ 873 w 873"/>
              <a:gd name="T57" fmla="*/ 1120 h 1120"/>
              <a:gd name="T58" fmla="*/ 873 w 873"/>
              <a:gd name="T59" fmla="*/ 1120 h 1120"/>
              <a:gd name="T60" fmla="*/ 870 w 873"/>
              <a:gd name="T61" fmla="*/ 1072 h 1120"/>
              <a:gd name="T62" fmla="*/ 867 w 873"/>
              <a:gd name="T63" fmla="*/ 1024 h 1120"/>
              <a:gd name="T64" fmla="*/ 861 w 873"/>
              <a:gd name="T65" fmla="*/ 975 h 1120"/>
              <a:gd name="T66" fmla="*/ 852 w 873"/>
              <a:gd name="T67" fmla="*/ 927 h 1120"/>
              <a:gd name="T68" fmla="*/ 843 w 873"/>
              <a:gd name="T69" fmla="*/ 882 h 1120"/>
              <a:gd name="T70" fmla="*/ 831 w 873"/>
              <a:gd name="T71" fmla="*/ 834 h 1120"/>
              <a:gd name="T72" fmla="*/ 816 w 873"/>
              <a:gd name="T73" fmla="*/ 789 h 1120"/>
              <a:gd name="T74" fmla="*/ 801 w 873"/>
              <a:gd name="T75" fmla="*/ 744 h 1120"/>
              <a:gd name="T76" fmla="*/ 786 w 873"/>
              <a:gd name="T77" fmla="*/ 702 h 1120"/>
              <a:gd name="T78" fmla="*/ 768 w 873"/>
              <a:gd name="T79" fmla="*/ 659 h 1120"/>
              <a:gd name="T80" fmla="*/ 726 w 873"/>
              <a:gd name="T81" fmla="*/ 575 h 1120"/>
              <a:gd name="T82" fmla="*/ 677 w 873"/>
              <a:gd name="T83" fmla="*/ 497 h 1120"/>
              <a:gd name="T84" fmla="*/ 623 w 873"/>
              <a:gd name="T85" fmla="*/ 422 h 1120"/>
              <a:gd name="T86" fmla="*/ 566 w 873"/>
              <a:gd name="T87" fmla="*/ 349 h 1120"/>
              <a:gd name="T88" fmla="*/ 500 w 873"/>
              <a:gd name="T89" fmla="*/ 283 h 1120"/>
              <a:gd name="T90" fmla="*/ 434 w 873"/>
              <a:gd name="T91" fmla="*/ 223 h 1120"/>
              <a:gd name="T92" fmla="*/ 358 w 873"/>
              <a:gd name="T93" fmla="*/ 166 h 1120"/>
              <a:gd name="T94" fmla="*/ 280 w 873"/>
              <a:gd name="T95" fmla="*/ 115 h 1120"/>
              <a:gd name="T96" fmla="*/ 199 w 873"/>
              <a:gd name="T97" fmla="*/ 69 h 1120"/>
              <a:gd name="T98" fmla="*/ 115 w 873"/>
              <a:gd name="T99" fmla="*/ 30 h 1120"/>
              <a:gd name="T100" fmla="*/ 69 w 873"/>
              <a:gd name="T101" fmla="*/ 15 h 1120"/>
              <a:gd name="T102" fmla="*/ 27 w 873"/>
              <a:gd name="T103" fmla="*/ 0 h 1120"/>
              <a:gd name="T104" fmla="*/ 24 w 873"/>
              <a:gd name="T10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3" h="1120">
                <a:moveTo>
                  <a:pt x="24" y="0"/>
                </a:moveTo>
                <a:lnTo>
                  <a:pt x="24" y="0"/>
                </a:lnTo>
                <a:lnTo>
                  <a:pt x="18" y="54"/>
                </a:lnTo>
                <a:lnTo>
                  <a:pt x="9" y="187"/>
                </a:lnTo>
                <a:lnTo>
                  <a:pt x="3" y="259"/>
                </a:lnTo>
                <a:lnTo>
                  <a:pt x="0" y="331"/>
                </a:lnTo>
                <a:lnTo>
                  <a:pt x="0" y="392"/>
                </a:lnTo>
                <a:lnTo>
                  <a:pt x="3" y="434"/>
                </a:lnTo>
                <a:lnTo>
                  <a:pt x="3" y="434"/>
                </a:lnTo>
                <a:lnTo>
                  <a:pt x="9" y="464"/>
                </a:lnTo>
                <a:lnTo>
                  <a:pt x="15" y="488"/>
                </a:lnTo>
                <a:lnTo>
                  <a:pt x="27" y="509"/>
                </a:lnTo>
                <a:lnTo>
                  <a:pt x="39" y="530"/>
                </a:lnTo>
                <a:lnTo>
                  <a:pt x="54" y="548"/>
                </a:lnTo>
                <a:lnTo>
                  <a:pt x="75" y="569"/>
                </a:lnTo>
                <a:lnTo>
                  <a:pt x="136" y="620"/>
                </a:lnTo>
                <a:lnTo>
                  <a:pt x="136" y="620"/>
                </a:lnTo>
                <a:lnTo>
                  <a:pt x="169" y="650"/>
                </a:lnTo>
                <a:lnTo>
                  <a:pt x="196" y="680"/>
                </a:lnTo>
                <a:lnTo>
                  <a:pt x="208" y="699"/>
                </a:lnTo>
                <a:lnTo>
                  <a:pt x="220" y="720"/>
                </a:lnTo>
                <a:lnTo>
                  <a:pt x="229" y="741"/>
                </a:lnTo>
                <a:lnTo>
                  <a:pt x="238" y="765"/>
                </a:lnTo>
                <a:lnTo>
                  <a:pt x="244" y="795"/>
                </a:lnTo>
                <a:lnTo>
                  <a:pt x="250" y="825"/>
                </a:lnTo>
                <a:lnTo>
                  <a:pt x="256" y="903"/>
                </a:lnTo>
                <a:lnTo>
                  <a:pt x="259" y="999"/>
                </a:lnTo>
                <a:lnTo>
                  <a:pt x="259" y="1120"/>
                </a:lnTo>
                <a:lnTo>
                  <a:pt x="873" y="1120"/>
                </a:lnTo>
                <a:lnTo>
                  <a:pt x="873" y="1120"/>
                </a:lnTo>
                <a:lnTo>
                  <a:pt x="870" y="1072"/>
                </a:lnTo>
                <a:lnTo>
                  <a:pt x="867" y="1024"/>
                </a:lnTo>
                <a:lnTo>
                  <a:pt x="861" y="975"/>
                </a:lnTo>
                <a:lnTo>
                  <a:pt x="852" y="927"/>
                </a:lnTo>
                <a:lnTo>
                  <a:pt x="843" y="882"/>
                </a:lnTo>
                <a:lnTo>
                  <a:pt x="831" y="834"/>
                </a:lnTo>
                <a:lnTo>
                  <a:pt x="816" y="789"/>
                </a:lnTo>
                <a:lnTo>
                  <a:pt x="801" y="744"/>
                </a:lnTo>
                <a:lnTo>
                  <a:pt x="786" y="702"/>
                </a:lnTo>
                <a:lnTo>
                  <a:pt x="768" y="659"/>
                </a:lnTo>
                <a:lnTo>
                  <a:pt x="726" y="575"/>
                </a:lnTo>
                <a:lnTo>
                  <a:pt x="677" y="497"/>
                </a:lnTo>
                <a:lnTo>
                  <a:pt x="623" y="422"/>
                </a:lnTo>
                <a:lnTo>
                  <a:pt x="566" y="349"/>
                </a:lnTo>
                <a:lnTo>
                  <a:pt x="500" y="283"/>
                </a:lnTo>
                <a:lnTo>
                  <a:pt x="434" y="223"/>
                </a:lnTo>
                <a:lnTo>
                  <a:pt x="358" y="166"/>
                </a:lnTo>
                <a:lnTo>
                  <a:pt x="280" y="115"/>
                </a:lnTo>
                <a:lnTo>
                  <a:pt x="199" y="69"/>
                </a:lnTo>
                <a:lnTo>
                  <a:pt x="115" y="30"/>
                </a:lnTo>
                <a:lnTo>
                  <a:pt x="69" y="15"/>
                </a:lnTo>
                <a:lnTo>
                  <a:pt x="27" y="0"/>
                </a:lnTo>
                <a:lnTo>
                  <a:pt x="24" y="0"/>
                </a:lnTo>
                <a:close/>
              </a:path>
            </a:pathLst>
          </a:custGeom>
          <a:solidFill>
            <a:srgbClr val="845BA6"/>
          </a:solidFill>
          <a:ln w="57150">
            <a:solidFill>
              <a:schemeClr val="tx1"/>
            </a:solid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 name="Freeform 8"/>
          <p:cNvSpPr>
            <a:spLocks/>
          </p:cNvSpPr>
          <p:nvPr/>
        </p:nvSpPr>
        <p:spPr bwMode="auto">
          <a:xfrm>
            <a:off x="206621" y="2458978"/>
            <a:ext cx="2028622" cy="2023477"/>
          </a:xfrm>
          <a:custGeom>
            <a:avLst/>
            <a:gdLst>
              <a:gd name="T0" fmla="*/ 1183 w 1183"/>
              <a:gd name="T1" fmla="*/ 792 h 1180"/>
              <a:gd name="T2" fmla="*/ 1183 w 1183"/>
              <a:gd name="T3" fmla="*/ 792 h 1180"/>
              <a:gd name="T4" fmla="*/ 1147 w 1183"/>
              <a:gd name="T5" fmla="*/ 798 h 1180"/>
              <a:gd name="T6" fmla="*/ 1108 w 1183"/>
              <a:gd name="T7" fmla="*/ 807 h 1180"/>
              <a:gd name="T8" fmla="*/ 1075 w 1183"/>
              <a:gd name="T9" fmla="*/ 816 h 1180"/>
              <a:gd name="T10" fmla="*/ 1038 w 1183"/>
              <a:gd name="T11" fmla="*/ 831 h 1180"/>
              <a:gd name="T12" fmla="*/ 1005 w 1183"/>
              <a:gd name="T13" fmla="*/ 849 h 1180"/>
              <a:gd name="T14" fmla="*/ 975 w 1183"/>
              <a:gd name="T15" fmla="*/ 870 h 1180"/>
              <a:gd name="T16" fmla="*/ 948 w 1183"/>
              <a:gd name="T17" fmla="*/ 891 h 1180"/>
              <a:gd name="T18" fmla="*/ 921 w 1183"/>
              <a:gd name="T19" fmla="*/ 915 h 1180"/>
              <a:gd name="T20" fmla="*/ 894 w 1183"/>
              <a:gd name="T21" fmla="*/ 942 h 1180"/>
              <a:gd name="T22" fmla="*/ 873 w 1183"/>
              <a:gd name="T23" fmla="*/ 972 h 1180"/>
              <a:gd name="T24" fmla="*/ 852 w 1183"/>
              <a:gd name="T25" fmla="*/ 1002 h 1180"/>
              <a:gd name="T26" fmla="*/ 837 w 1183"/>
              <a:gd name="T27" fmla="*/ 1035 h 1180"/>
              <a:gd name="T28" fmla="*/ 822 w 1183"/>
              <a:gd name="T29" fmla="*/ 1069 h 1180"/>
              <a:gd name="T30" fmla="*/ 810 w 1183"/>
              <a:gd name="T31" fmla="*/ 1105 h 1180"/>
              <a:gd name="T32" fmla="*/ 801 w 1183"/>
              <a:gd name="T33" fmla="*/ 1141 h 1180"/>
              <a:gd name="T34" fmla="*/ 798 w 1183"/>
              <a:gd name="T35" fmla="*/ 1180 h 1180"/>
              <a:gd name="T36" fmla="*/ 0 w 1183"/>
              <a:gd name="T37" fmla="*/ 1180 h 1180"/>
              <a:gd name="T38" fmla="*/ 0 w 1183"/>
              <a:gd name="T39" fmla="*/ 1180 h 1180"/>
              <a:gd name="T40" fmla="*/ 3 w 1183"/>
              <a:gd name="T41" fmla="*/ 1120 h 1180"/>
              <a:gd name="T42" fmla="*/ 9 w 1183"/>
              <a:gd name="T43" fmla="*/ 1060 h 1180"/>
              <a:gd name="T44" fmla="*/ 18 w 1183"/>
              <a:gd name="T45" fmla="*/ 1002 h 1180"/>
              <a:gd name="T46" fmla="*/ 30 w 1183"/>
              <a:gd name="T47" fmla="*/ 945 h 1180"/>
              <a:gd name="T48" fmla="*/ 45 w 1183"/>
              <a:gd name="T49" fmla="*/ 888 h 1180"/>
              <a:gd name="T50" fmla="*/ 60 w 1183"/>
              <a:gd name="T51" fmla="*/ 834 h 1180"/>
              <a:gd name="T52" fmla="*/ 81 w 1183"/>
              <a:gd name="T53" fmla="*/ 780 h 1180"/>
              <a:gd name="T54" fmla="*/ 102 w 1183"/>
              <a:gd name="T55" fmla="*/ 725 h 1180"/>
              <a:gd name="T56" fmla="*/ 126 w 1183"/>
              <a:gd name="T57" fmla="*/ 674 h 1180"/>
              <a:gd name="T58" fmla="*/ 154 w 1183"/>
              <a:gd name="T59" fmla="*/ 623 h 1180"/>
              <a:gd name="T60" fmla="*/ 181 w 1183"/>
              <a:gd name="T61" fmla="*/ 575 h 1180"/>
              <a:gd name="T62" fmla="*/ 214 w 1183"/>
              <a:gd name="T63" fmla="*/ 527 h 1180"/>
              <a:gd name="T64" fmla="*/ 247 w 1183"/>
              <a:gd name="T65" fmla="*/ 482 h 1180"/>
              <a:gd name="T66" fmla="*/ 280 w 1183"/>
              <a:gd name="T67" fmla="*/ 439 h 1180"/>
              <a:gd name="T68" fmla="*/ 319 w 1183"/>
              <a:gd name="T69" fmla="*/ 394 h 1180"/>
              <a:gd name="T70" fmla="*/ 355 w 1183"/>
              <a:gd name="T71" fmla="*/ 355 h 1180"/>
              <a:gd name="T72" fmla="*/ 397 w 1183"/>
              <a:gd name="T73" fmla="*/ 316 h 1180"/>
              <a:gd name="T74" fmla="*/ 439 w 1183"/>
              <a:gd name="T75" fmla="*/ 280 h 1180"/>
              <a:gd name="T76" fmla="*/ 485 w 1183"/>
              <a:gd name="T77" fmla="*/ 244 h 1180"/>
              <a:gd name="T78" fmla="*/ 530 w 1183"/>
              <a:gd name="T79" fmla="*/ 211 h 1180"/>
              <a:gd name="T80" fmla="*/ 578 w 1183"/>
              <a:gd name="T81" fmla="*/ 181 h 1180"/>
              <a:gd name="T82" fmla="*/ 626 w 1183"/>
              <a:gd name="T83" fmla="*/ 151 h 1180"/>
              <a:gd name="T84" fmla="*/ 677 w 1183"/>
              <a:gd name="T85" fmla="*/ 126 h 1180"/>
              <a:gd name="T86" fmla="*/ 728 w 1183"/>
              <a:gd name="T87" fmla="*/ 102 h 1180"/>
              <a:gd name="T88" fmla="*/ 783 w 1183"/>
              <a:gd name="T89" fmla="*/ 78 h 1180"/>
              <a:gd name="T90" fmla="*/ 837 w 1183"/>
              <a:gd name="T91" fmla="*/ 60 h 1180"/>
              <a:gd name="T92" fmla="*/ 891 w 1183"/>
              <a:gd name="T93" fmla="*/ 42 h 1180"/>
              <a:gd name="T94" fmla="*/ 948 w 1183"/>
              <a:gd name="T95" fmla="*/ 30 h 1180"/>
              <a:gd name="T96" fmla="*/ 1005 w 1183"/>
              <a:gd name="T97" fmla="*/ 18 h 1180"/>
              <a:gd name="T98" fmla="*/ 1063 w 1183"/>
              <a:gd name="T99" fmla="*/ 9 h 1180"/>
              <a:gd name="T100" fmla="*/ 1123 w 1183"/>
              <a:gd name="T101" fmla="*/ 3 h 1180"/>
              <a:gd name="T102" fmla="*/ 1183 w 1183"/>
              <a:gd name="T103" fmla="*/ 0 h 1180"/>
              <a:gd name="T104" fmla="*/ 1183 w 1183"/>
              <a:gd name="T105" fmla="*/ 792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3" h="1180">
                <a:moveTo>
                  <a:pt x="1183" y="792"/>
                </a:moveTo>
                <a:lnTo>
                  <a:pt x="1183" y="792"/>
                </a:lnTo>
                <a:lnTo>
                  <a:pt x="1147" y="798"/>
                </a:lnTo>
                <a:lnTo>
                  <a:pt x="1108" y="807"/>
                </a:lnTo>
                <a:lnTo>
                  <a:pt x="1075" y="816"/>
                </a:lnTo>
                <a:lnTo>
                  <a:pt x="1038" y="831"/>
                </a:lnTo>
                <a:lnTo>
                  <a:pt x="1005" y="849"/>
                </a:lnTo>
                <a:lnTo>
                  <a:pt x="975" y="870"/>
                </a:lnTo>
                <a:lnTo>
                  <a:pt x="948" y="891"/>
                </a:lnTo>
                <a:lnTo>
                  <a:pt x="921" y="915"/>
                </a:lnTo>
                <a:lnTo>
                  <a:pt x="894" y="942"/>
                </a:lnTo>
                <a:lnTo>
                  <a:pt x="873" y="972"/>
                </a:lnTo>
                <a:lnTo>
                  <a:pt x="852" y="1002"/>
                </a:lnTo>
                <a:lnTo>
                  <a:pt x="837" y="1035"/>
                </a:lnTo>
                <a:lnTo>
                  <a:pt x="822" y="1069"/>
                </a:lnTo>
                <a:lnTo>
                  <a:pt x="810" y="1105"/>
                </a:lnTo>
                <a:lnTo>
                  <a:pt x="801" y="1141"/>
                </a:lnTo>
                <a:lnTo>
                  <a:pt x="798" y="1180"/>
                </a:lnTo>
                <a:lnTo>
                  <a:pt x="0" y="1180"/>
                </a:lnTo>
                <a:lnTo>
                  <a:pt x="0" y="1180"/>
                </a:lnTo>
                <a:lnTo>
                  <a:pt x="3" y="1120"/>
                </a:lnTo>
                <a:lnTo>
                  <a:pt x="9" y="1060"/>
                </a:lnTo>
                <a:lnTo>
                  <a:pt x="18" y="1002"/>
                </a:lnTo>
                <a:lnTo>
                  <a:pt x="30" y="945"/>
                </a:lnTo>
                <a:lnTo>
                  <a:pt x="45" y="888"/>
                </a:lnTo>
                <a:lnTo>
                  <a:pt x="60" y="834"/>
                </a:lnTo>
                <a:lnTo>
                  <a:pt x="81" y="780"/>
                </a:lnTo>
                <a:lnTo>
                  <a:pt x="102" y="725"/>
                </a:lnTo>
                <a:lnTo>
                  <a:pt x="126" y="674"/>
                </a:lnTo>
                <a:lnTo>
                  <a:pt x="154" y="623"/>
                </a:lnTo>
                <a:lnTo>
                  <a:pt x="181" y="575"/>
                </a:lnTo>
                <a:lnTo>
                  <a:pt x="214" y="527"/>
                </a:lnTo>
                <a:lnTo>
                  <a:pt x="247" y="482"/>
                </a:lnTo>
                <a:lnTo>
                  <a:pt x="280" y="439"/>
                </a:lnTo>
                <a:lnTo>
                  <a:pt x="319" y="394"/>
                </a:lnTo>
                <a:lnTo>
                  <a:pt x="355" y="355"/>
                </a:lnTo>
                <a:lnTo>
                  <a:pt x="397" y="316"/>
                </a:lnTo>
                <a:lnTo>
                  <a:pt x="439" y="280"/>
                </a:lnTo>
                <a:lnTo>
                  <a:pt x="485" y="244"/>
                </a:lnTo>
                <a:lnTo>
                  <a:pt x="530" y="211"/>
                </a:lnTo>
                <a:lnTo>
                  <a:pt x="578" y="181"/>
                </a:lnTo>
                <a:lnTo>
                  <a:pt x="626" y="151"/>
                </a:lnTo>
                <a:lnTo>
                  <a:pt x="677" y="126"/>
                </a:lnTo>
                <a:lnTo>
                  <a:pt x="728" y="102"/>
                </a:lnTo>
                <a:lnTo>
                  <a:pt x="783" y="78"/>
                </a:lnTo>
                <a:lnTo>
                  <a:pt x="837" y="60"/>
                </a:lnTo>
                <a:lnTo>
                  <a:pt x="891" y="42"/>
                </a:lnTo>
                <a:lnTo>
                  <a:pt x="948" y="30"/>
                </a:lnTo>
                <a:lnTo>
                  <a:pt x="1005" y="18"/>
                </a:lnTo>
                <a:lnTo>
                  <a:pt x="1063" y="9"/>
                </a:lnTo>
                <a:lnTo>
                  <a:pt x="1123" y="3"/>
                </a:lnTo>
                <a:lnTo>
                  <a:pt x="1183" y="0"/>
                </a:lnTo>
                <a:lnTo>
                  <a:pt x="1183" y="792"/>
                </a:lnTo>
                <a:close/>
              </a:path>
            </a:pathLst>
          </a:custGeom>
          <a:solidFill>
            <a:srgbClr val="ED1C24"/>
          </a:solidFill>
          <a:ln w="57150">
            <a:solidFill>
              <a:schemeClr val="tx1"/>
            </a:solid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 name="Freeform 11"/>
          <p:cNvSpPr>
            <a:spLocks/>
          </p:cNvSpPr>
          <p:nvPr/>
        </p:nvSpPr>
        <p:spPr bwMode="auto">
          <a:xfrm>
            <a:off x="206621" y="4600778"/>
            <a:ext cx="2038911" cy="2028622"/>
          </a:xfrm>
          <a:custGeom>
            <a:avLst/>
            <a:gdLst>
              <a:gd name="T0" fmla="*/ 1189 w 1189"/>
              <a:gd name="T1" fmla="*/ 391 h 1183"/>
              <a:gd name="T2" fmla="*/ 1189 w 1189"/>
              <a:gd name="T3" fmla="*/ 391 h 1183"/>
              <a:gd name="T4" fmla="*/ 1150 w 1189"/>
              <a:gd name="T5" fmla="*/ 385 h 1183"/>
              <a:gd name="T6" fmla="*/ 1114 w 1189"/>
              <a:gd name="T7" fmla="*/ 376 h 1183"/>
              <a:gd name="T8" fmla="*/ 1078 w 1189"/>
              <a:gd name="T9" fmla="*/ 367 h 1183"/>
              <a:gd name="T10" fmla="*/ 1041 w 1189"/>
              <a:gd name="T11" fmla="*/ 352 h 1183"/>
              <a:gd name="T12" fmla="*/ 1008 w 1189"/>
              <a:gd name="T13" fmla="*/ 334 h 1183"/>
              <a:gd name="T14" fmla="*/ 978 w 1189"/>
              <a:gd name="T15" fmla="*/ 313 h 1183"/>
              <a:gd name="T16" fmla="*/ 948 w 1189"/>
              <a:gd name="T17" fmla="*/ 292 h 1183"/>
              <a:gd name="T18" fmla="*/ 921 w 1189"/>
              <a:gd name="T19" fmla="*/ 268 h 1183"/>
              <a:gd name="T20" fmla="*/ 897 w 1189"/>
              <a:gd name="T21" fmla="*/ 241 h 1183"/>
              <a:gd name="T22" fmla="*/ 873 w 1189"/>
              <a:gd name="T23" fmla="*/ 211 h 1183"/>
              <a:gd name="T24" fmla="*/ 852 w 1189"/>
              <a:gd name="T25" fmla="*/ 181 h 1183"/>
              <a:gd name="T26" fmla="*/ 837 w 1189"/>
              <a:gd name="T27" fmla="*/ 148 h 1183"/>
              <a:gd name="T28" fmla="*/ 822 w 1189"/>
              <a:gd name="T29" fmla="*/ 111 h 1183"/>
              <a:gd name="T30" fmla="*/ 810 w 1189"/>
              <a:gd name="T31" fmla="*/ 78 h 1183"/>
              <a:gd name="T32" fmla="*/ 801 w 1189"/>
              <a:gd name="T33" fmla="*/ 39 h 1183"/>
              <a:gd name="T34" fmla="*/ 798 w 1189"/>
              <a:gd name="T35" fmla="*/ 0 h 1183"/>
              <a:gd name="T36" fmla="*/ 0 w 1189"/>
              <a:gd name="T37" fmla="*/ 0 h 1183"/>
              <a:gd name="T38" fmla="*/ 0 w 1189"/>
              <a:gd name="T39" fmla="*/ 0 h 1183"/>
              <a:gd name="T40" fmla="*/ 3 w 1189"/>
              <a:gd name="T41" fmla="*/ 60 h 1183"/>
              <a:gd name="T42" fmla="*/ 9 w 1189"/>
              <a:gd name="T43" fmla="*/ 121 h 1183"/>
              <a:gd name="T44" fmla="*/ 18 w 1189"/>
              <a:gd name="T45" fmla="*/ 178 h 1183"/>
              <a:gd name="T46" fmla="*/ 30 w 1189"/>
              <a:gd name="T47" fmla="*/ 238 h 1183"/>
              <a:gd name="T48" fmla="*/ 45 w 1189"/>
              <a:gd name="T49" fmla="*/ 292 h 1183"/>
              <a:gd name="T50" fmla="*/ 60 w 1189"/>
              <a:gd name="T51" fmla="*/ 349 h 1183"/>
              <a:gd name="T52" fmla="*/ 81 w 1189"/>
              <a:gd name="T53" fmla="*/ 403 h 1183"/>
              <a:gd name="T54" fmla="*/ 102 w 1189"/>
              <a:gd name="T55" fmla="*/ 455 h 1183"/>
              <a:gd name="T56" fmla="*/ 126 w 1189"/>
              <a:gd name="T57" fmla="*/ 506 h 1183"/>
              <a:gd name="T58" fmla="*/ 154 w 1189"/>
              <a:gd name="T59" fmla="*/ 557 h 1183"/>
              <a:gd name="T60" fmla="*/ 184 w 1189"/>
              <a:gd name="T61" fmla="*/ 605 h 1183"/>
              <a:gd name="T62" fmla="*/ 214 w 1189"/>
              <a:gd name="T63" fmla="*/ 653 h 1183"/>
              <a:gd name="T64" fmla="*/ 247 w 1189"/>
              <a:gd name="T65" fmla="*/ 698 h 1183"/>
              <a:gd name="T66" fmla="*/ 283 w 1189"/>
              <a:gd name="T67" fmla="*/ 744 h 1183"/>
              <a:gd name="T68" fmla="*/ 319 w 1189"/>
              <a:gd name="T69" fmla="*/ 786 h 1183"/>
              <a:gd name="T70" fmla="*/ 358 w 1189"/>
              <a:gd name="T71" fmla="*/ 828 h 1183"/>
              <a:gd name="T72" fmla="*/ 400 w 1189"/>
              <a:gd name="T73" fmla="*/ 867 h 1183"/>
              <a:gd name="T74" fmla="*/ 442 w 1189"/>
              <a:gd name="T75" fmla="*/ 903 h 1183"/>
              <a:gd name="T76" fmla="*/ 488 w 1189"/>
              <a:gd name="T77" fmla="*/ 939 h 1183"/>
              <a:gd name="T78" fmla="*/ 533 w 1189"/>
              <a:gd name="T79" fmla="*/ 972 h 1183"/>
              <a:gd name="T80" fmla="*/ 581 w 1189"/>
              <a:gd name="T81" fmla="*/ 1002 h 1183"/>
              <a:gd name="T82" fmla="*/ 629 w 1189"/>
              <a:gd name="T83" fmla="*/ 1029 h 1183"/>
              <a:gd name="T84" fmla="*/ 680 w 1189"/>
              <a:gd name="T85" fmla="*/ 1057 h 1183"/>
              <a:gd name="T86" fmla="*/ 731 w 1189"/>
              <a:gd name="T87" fmla="*/ 1081 h 1183"/>
              <a:gd name="T88" fmla="*/ 786 w 1189"/>
              <a:gd name="T89" fmla="*/ 1102 h 1183"/>
              <a:gd name="T90" fmla="*/ 840 w 1189"/>
              <a:gd name="T91" fmla="*/ 1123 h 1183"/>
              <a:gd name="T92" fmla="*/ 894 w 1189"/>
              <a:gd name="T93" fmla="*/ 1138 h 1183"/>
              <a:gd name="T94" fmla="*/ 951 w 1189"/>
              <a:gd name="T95" fmla="*/ 1153 h 1183"/>
              <a:gd name="T96" fmla="*/ 1008 w 1189"/>
              <a:gd name="T97" fmla="*/ 1165 h 1183"/>
              <a:gd name="T98" fmla="*/ 1069 w 1189"/>
              <a:gd name="T99" fmla="*/ 1174 h 1183"/>
              <a:gd name="T100" fmla="*/ 1129 w 1189"/>
              <a:gd name="T101" fmla="*/ 1180 h 1183"/>
              <a:gd name="T102" fmla="*/ 1189 w 1189"/>
              <a:gd name="T103" fmla="*/ 1183 h 1183"/>
              <a:gd name="T104" fmla="*/ 1189 w 1189"/>
              <a:gd name="T105" fmla="*/ 391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9" h="1183">
                <a:moveTo>
                  <a:pt x="1189" y="391"/>
                </a:moveTo>
                <a:lnTo>
                  <a:pt x="1189" y="391"/>
                </a:lnTo>
                <a:lnTo>
                  <a:pt x="1150" y="385"/>
                </a:lnTo>
                <a:lnTo>
                  <a:pt x="1114" y="376"/>
                </a:lnTo>
                <a:lnTo>
                  <a:pt x="1078" y="367"/>
                </a:lnTo>
                <a:lnTo>
                  <a:pt x="1041" y="352"/>
                </a:lnTo>
                <a:lnTo>
                  <a:pt x="1008" y="334"/>
                </a:lnTo>
                <a:lnTo>
                  <a:pt x="978" y="313"/>
                </a:lnTo>
                <a:lnTo>
                  <a:pt x="948" y="292"/>
                </a:lnTo>
                <a:lnTo>
                  <a:pt x="921" y="268"/>
                </a:lnTo>
                <a:lnTo>
                  <a:pt x="897" y="241"/>
                </a:lnTo>
                <a:lnTo>
                  <a:pt x="873" y="211"/>
                </a:lnTo>
                <a:lnTo>
                  <a:pt x="852" y="181"/>
                </a:lnTo>
                <a:lnTo>
                  <a:pt x="837" y="148"/>
                </a:lnTo>
                <a:lnTo>
                  <a:pt x="822" y="111"/>
                </a:lnTo>
                <a:lnTo>
                  <a:pt x="810" y="78"/>
                </a:lnTo>
                <a:lnTo>
                  <a:pt x="801" y="39"/>
                </a:lnTo>
                <a:lnTo>
                  <a:pt x="798" y="0"/>
                </a:lnTo>
                <a:lnTo>
                  <a:pt x="0" y="0"/>
                </a:lnTo>
                <a:lnTo>
                  <a:pt x="0" y="0"/>
                </a:lnTo>
                <a:lnTo>
                  <a:pt x="3" y="60"/>
                </a:lnTo>
                <a:lnTo>
                  <a:pt x="9" y="121"/>
                </a:lnTo>
                <a:lnTo>
                  <a:pt x="18" y="178"/>
                </a:lnTo>
                <a:lnTo>
                  <a:pt x="30" y="238"/>
                </a:lnTo>
                <a:lnTo>
                  <a:pt x="45" y="292"/>
                </a:lnTo>
                <a:lnTo>
                  <a:pt x="60" y="349"/>
                </a:lnTo>
                <a:lnTo>
                  <a:pt x="81" y="403"/>
                </a:lnTo>
                <a:lnTo>
                  <a:pt x="102" y="455"/>
                </a:lnTo>
                <a:lnTo>
                  <a:pt x="126" y="506"/>
                </a:lnTo>
                <a:lnTo>
                  <a:pt x="154" y="557"/>
                </a:lnTo>
                <a:lnTo>
                  <a:pt x="184" y="605"/>
                </a:lnTo>
                <a:lnTo>
                  <a:pt x="214" y="653"/>
                </a:lnTo>
                <a:lnTo>
                  <a:pt x="247" y="698"/>
                </a:lnTo>
                <a:lnTo>
                  <a:pt x="283" y="744"/>
                </a:lnTo>
                <a:lnTo>
                  <a:pt x="319" y="786"/>
                </a:lnTo>
                <a:lnTo>
                  <a:pt x="358" y="828"/>
                </a:lnTo>
                <a:lnTo>
                  <a:pt x="400" y="867"/>
                </a:lnTo>
                <a:lnTo>
                  <a:pt x="442" y="903"/>
                </a:lnTo>
                <a:lnTo>
                  <a:pt x="488" y="939"/>
                </a:lnTo>
                <a:lnTo>
                  <a:pt x="533" y="972"/>
                </a:lnTo>
                <a:lnTo>
                  <a:pt x="581" y="1002"/>
                </a:lnTo>
                <a:lnTo>
                  <a:pt x="629" y="1029"/>
                </a:lnTo>
                <a:lnTo>
                  <a:pt x="680" y="1057"/>
                </a:lnTo>
                <a:lnTo>
                  <a:pt x="731" y="1081"/>
                </a:lnTo>
                <a:lnTo>
                  <a:pt x="786" y="1102"/>
                </a:lnTo>
                <a:lnTo>
                  <a:pt x="840" y="1123"/>
                </a:lnTo>
                <a:lnTo>
                  <a:pt x="894" y="1138"/>
                </a:lnTo>
                <a:lnTo>
                  <a:pt x="951" y="1153"/>
                </a:lnTo>
                <a:lnTo>
                  <a:pt x="1008" y="1165"/>
                </a:lnTo>
                <a:lnTo>
                  <a:pt x="1069" y="1174"/>
                </a:lnTo>
                <a:lnTo>
                  <a:pt x="1129" y="1180"/>
                </a:lnTo>
                <a:lnTo>
                  <a:pt x="1189" y="1183"/>
                </a:lnTo>
                <a:lnTo>
                  <a:pt x="1189" y="391"/>
                </a:lnTo>
                <a:close/>
              </a:path>
            </a:pathLst>
          </a:custGeom>
          <a:solidFill>
            <a:srgbClr val="005E9E"/>
          </a:solidFill>
          <a:ln w="57150">
            <a:solidFill>
              <a:schemeClr val="tx1"/>
            </a:solid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5" name="Freeform 14"/>
          <p:cNvSpPr>
            <a:spLocks/>
          </p:cNvSpPr>
          <p:nvPr/>
        </p:nvSpPr>
        <p:spPr bwMode="auto">
          <a:xfrm>
            <a:off x="1698507" y="3940575"/>
            <a:ext cx="1207227" cy="1202083"/>
          </a:xfrm>
          <a:custGeom>
            <a:avLst/>
            <a:gdLst>
              <a:gd name="T0" fmla="*/ 704 w 704"/>
              <a:gd name="T1" fmla="*/ 352 h 701"/>
              <a:gd name="T2" fmla="*/ 698 w 704"/>
              <a:gd name="T3" fmla="*/ 421 h 701"/>
              <a:gd name="T4" fmla="*/ 677 w 704"/>
              <a:gd name="T5" fmla="*/ 487 h 701"/>
              <a:gd name="T6" fmla="*/ 644 w 704"/>
              <a:gd name="T7" fmla="*/ 548 h 701"/>
              <a:gd name="T8" fmla="*/ 602 w 704"/>
              <a:gd name="T9" fmla="*/ 599 h 701"/>
              <a:gd name="T10" fmla="*/ 551 w 704"/>
              <a:gd name="T11" fmla="*/ 641 h 701"/>
              <a:gd name="T12" fmla="*/ 491 w 704"/>
              <a:gd name="T13" fmla="*/ 674 h 701"/>
              <a:gd name="T14" fmla="*/ 424 w 704"/>
              <a:gd name="T15" fmla="*/ 695 h 701"/>
              <a:gd name="T16" fmla="*/ 352 w 704"/>
              <a:gd name="T17" fmla="*/ 701 h 701"/>
              <a:gd name="T18" fmla="*/ 316 w 704"/>
              <a:gd name="T19" fmla="*/ 698 h 701"/>
              <a:gd name="T20" fmla="*/ 247 w 704"/>
              <a:gd name="T21" fmla="*/ 686 h 701"/>
              <a:gd name="T22" fmla="*/ 187 w 704"/>
              <a:gd name="T23" fmla="*/ 659 h 701"/>
              <a:gd name="T24" fmla="*/ 129 w 704"/>
              <a:gd name="T25" fmla="*/ 620 h 701"/>
              <a:gd name="T26" fmla="*/ 81 w 704"/>
              <a:gd name="T27" fmla="*/ 575 h 701"/>
              <a:gd name="T28" fmla="*/ 45 w 704"/>
              <a:gd name="T29" fmla="*/ 518 h 701"/>
              <a:gd name="T30" fmla="*/ 18 w 704"/>
              <a:gd name="T31" fmla="*/ 454 h 701"/>
              <a:gd name="T32" fmla="*/ 3 w 704"/>
              <a:gd name="T33" fmla="*/ 388 h 701"/>
              <a:gd name="T34" fmla="*/ 0 w 704"/>
              <a:gd name="T35" fmla="*/ 352 h 701"/>
              <a:gd name="T36" fmla="*/ 9 w 704"/>
              <a:gd name="T37" fmla="*/ 280 h 701"/>
              <a:gd name="T38" fmla="*/ 30 w 704"/>
              <a:gd name="T39" fmla="*/ 214 h 701"/>
              <a:gd name="T40" fmla="*/ 60 w 704"/>
              <a:gd name="T41" fmla="*/ 156 h 701"/>
              <a:gd name="T42" fmla="*/ 105 w 704"/>
              <a:gd name="T43" fmla="*/ 105 h 701"/>
              <a:gd name="T44" fmla="*/ 156 w 704"/>
              <a:gd name="T45" fmla="*/ 60 h 701"/>
              <a:gd name="T46" fmla="*/ 217 w 704"/>
              <a:gd name="T47" fmla="*/ 30 h 701"/>
              <a:gd name="T48" fmla="*/ 283 w 704"/>
              <a:gd name="T49" fmla="*/ 9 h 701"/>
              <a:gd name="T50" fmla="*/ 352 w 704"/>
              <a:gd name="T51" fmla="*/ 0 h 701"/>
              <a:gd name="T52" fmla="*/ 388 w 704"/>
              <a:gd name="T53" fmla="*/ 3 h 701"/>
              <a:gd name="T54" fmla="*/ 457 w 704"/>
              <a:gd name="T55" fmla="*/ 18 h 701"/>
              <a:gd name="T56" fmla="*/ 521 w 704"/>
              <a:gd name="T57" fmla="*/ 45 h 701"/>
              <a:gd name="T58" fmla="*/ 575 w 704"/>
              <a:gd name="T59" fmla="*/ 81 h 701"/>
              <a:gd name="T60" fmla="*/ 623 w 704"/>
              <a:gd name="T61" fmla="*/ 129 h 701"/>
              <a:gd name="T62" fmla="*/ 662 w 704"/>
              <a:gd name="T63" fmla="*/ 183 h 701"/>
              <a:gd name="T64" fmla="*/ 689 w 704"/>
              <a:gd name="T65" fmla="*/ 247 h 701"/>
              <a:gd name="T66" fmla="*/ 701 w 704"/>
              <a:gd name="T67" fmla="*/ 31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4" h="701">
                <a:moveTo>
                  <a:pt x="704" y="352"/>
                </a:moveTo>
                <a:lnTo>
                  <a:pt x="704" y="352"/>
                </a:lnTo>
                <a:lnTo>
                  <a:pt x="701" y="388"/>
                </a:lnTo>
                <a:lnTo>
                  <a:pt x="698" y="421"/>
                </a:lnTo>
                <a:lnTo>
                  <a:pt x="689" y="454"/>
                </a:lnTo>
                <a:lnTo>
                  <a:pt x="677" y="487"/>
                </a:lnTo>
                <a:lnTo>
                  <a:pt x="662" y="518"/>
                </a:lnTo>
                <a:lnTo>
                  <a:pt x="644" y="548"/>
                </a:lnTo>
                <a:lnTo>
                  <a:pt x="623" y="575"/>
                </a:lnTo>
                <a:lnTo>
                  <a:pt x="602" y="599"/>
                </a:lnTo>
                <a:lnTo>
                  <a:pt x="575" y="620"/>
                </a:lnTo>
                <a:lnTo>
                  <a:pt x="551" y="641"/>
                </a:lnTo>
                <a:lnTo>
                  <a:pt x="521" y="659"/>
                </a:lnTo>
                <a:lnTo>
                  <a:pt x="491" y="674"/>
                </a:lnTo>
                <a:lnTo>
                  <a:pt x="457" y="686"/>
                </a:lnTo>
                <a:lnTo>
                  <a:pt x="424" y="695"/>
                </a:lnTo>
                <a:lnTo>
                  <a:pt x="388" y="698"/>
                </a:lnTo>
                <a:lnTo>
                  <a:pt x="352" y="701"/>
                </a:lnTo>
                <a:lnTo>
                  <a:pt x="352" y="701"/>
                </a:lnTo>
                <a:lnTo>
                  <a:pt x="316" y="698"/>
                </a:lnTo>
                <a:lnTo>
                  <a:pt x="283" y="695"/>
                </a:lnTo>
                <a:lnTo>
                  <a:pt x="247" y="686"/>
                </a:lnTo>
                <a:lnTo>
                  <a:pt x="217" y="674"/>
                </a:lnTo>
                <a:lnTo>
                  <a:pt x="187" y="659"/>
                </a:lnTo>
                <a:lnTo>
                  <a:pt x="156" y="641"/>
                </a:lnTo>
                <a:lnTo>
                  <a:pt x="129" y="620"/>
                </a:lnTo>
                <a:lnTo>
                  <a:pt x="105" y="599"/>
                </a:lnTo>
                <a:lnTo>
                  <a:pt x="81" y="575"/>
                </a:lnTo>
                <a:lnTo>
                  <a:pt x="60" y="548"/>
                </a:lnTo>
                <a:lnTo>
                  <a:pt x="45" y="518"/>
                </a:lnTo>
                <a:lnTo>
                  <a:pt x="30" y="487"/>
                </a:lnTo>
                <a:lnTo>
                  <a:pt x="18" y="454"/>
                </a:lnTo>
                <a:lnTo>
                  <a:pt x="9" y="421"/>
                </a:lnTo>
                <a:lnTo>
                  <a:pt x="3" y="388"/>
                </a:lnTo>
                <a:lnTo>
                  <a:pt x="0" y="352"/>
                </a:lnTo>
                <a:lnTo>
                  <a:pt x="0" y="352"/>
                </a:lnTo>
                <a:lnTo>
                  <a:pt x="3" y="316"/>
                </a:lnTo>
                <a:lnTo>
                  <a:pt x="9" y="280"/>
                </a:lnTo>
                <a:lnTo>
                  <a:pt x="18" y="247"/>
                </a:lnTo>
                <a:lnTo>
                  <a:pt x="30" y="214"/>
                </a:lnTo>
                <a:lnTo>
                  <a:pt x="45" y="183"/>
                </a:lnTo>
                <a:lnTo>
                  <a:pt x="60" y="156"/>
                </a:lnTo>
                <a:lnTo>
                  <a:pt x="81" y="129"/>
                </a:lnTo>
                <a:lnTo>
                  <a:pt x="105" y="105"/>
                </a:lnTo>
                <a:lnTo>
                  <a:pt x="129" y="81"/>
                </a:lnTo>
                <a:lnTo>
                  <a:pt x="156" y="60"/>
                </a:lnTo>
                <a:lnTo>
                  <a:pt x="187" y="45"/>
                </a:lnTo>
                <a:lnTo>
                  <a:pt x="217" y="30"/>
                </a:lnTo>
                <a:lnTo>
                  <a:pt x="247" y="18"/>
                </a:lnTo>
                <a:lnTo>
                  <a:pt x="283" y="9"/>
                </a:lnTo>
                <a:lnTo>
                  <a:pt x="316" y="3"/>
                </a:lnTo>
                <a:lnTo>
                  <a:pt x="352" y="0"/>
                </a:lnTo>
                <a:lnTo>
                  <a:pt x="352" y="0"/>
                </a:lnTo>
                <a:lnTo>
                  <a:pt x="388" y="3"/>
                </a:lnTo>
                <a:lnTo>
                  <a:pt x="424" y="9"/>
                </a:lnTo>
                <a:lnTo>
                  <a:pt x="457" y="18"/>
                </a:lnTo>
                <a:lnTo>
                  <a:pt x="491" y="30"/>
                </a:lnTo>
                <a:lnTo>
                  <a:pt x="521" y="45"/>
                </a:lnTo>
                <a:lnTo>
                  <a:pt x="551" y="60"/>
                </a:lnTo>
                <a:lnTo>
                  <a:pt x="575" y="81"/>
                </a:lnTo>
                <a:lnTo>
                  <a:pt x="602" y="105"/>
                </a:lnTo>
                <a:lnTo>
                  <a:pt x="623" y="129"/>
                </a:lnTo>
                <a:lnTo>
                  <a:pt x="644" y="156"/>
                </a:lnTo>
                <a:lnTo>
                  <a:pt x="662" y="183"/>
                </a:lnTo>
                <a:lnTo>
                  <a:pt x="677" y="214"/>
                </a:lnTo>
                <a:lnTo>
                  <a:pt x="689" y="247"/>
                </a:lnTo>
                <a:lnTo>
                  <a:pt x="698" y="280"/>
                </a:lnTo>
                <a:lnTo>
                  <a:pt x="701" y="316"/>
                </a:lnTo>
                <a:lnTo>
                  <a:pt x="704" y="352"/>
                </a:lnTo>
                <a:close/>
              </a:path>
            </a:pathLst>
          </a:custGeom>
          <a:solidFill>
            <a:srgbClr val="FFD530"/>
          </a:solidFill>
          <a:ln w="571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9" name="Rectangle 18"/>
          <p:cNvSpPr/>
          <p:nvPr/>
        </p:nvSpPr>
        <p:spPr>
          <a:xfrm>
            <a:off x="694520" y="5142658"/>
            <a:ext cx="1063112" cy="523220"/>
          </a:xfrm>
          <a:prstGeom prst="rect">
            <a:avLst/>
          </a:prstGeom>
        </p:spPr>
        <p:txBody>
          <a:bodyPr wrap="none">
            <a:spAutoFit/>
          </a:bodyPr>
          <a:lstStyle/>
          <a:p>
            <a:r>
              <a:rPr lang="en-US" sz="2800" dirty="0" smtClean="0">
                <a:latin typeface="+mj-lt"/>
              </a:rPr>
              <a:t>Price</a:t>
            </a:r>
            <a:endParaRPr lang="en-US" sz="2800" dirty="0">
              <a:latin typeface="+mj-lt"/>
            </a:endParaRPr>
          </a:p>
        </p:txBody>
      </p:sp>
      <p:sp>
        <p:nvSpPr>
          <p:cNvPr id="20" name="Rectangle 19"/>
          <p:cNvSpPr/>
          <p:nvPr/>
        </p:nvSpPr>
        <p:spPr>
          <a:xfrm>
            <a:off x="441713" y="3401922"/>
            <a:ext cx="1558440" cy="523220"/>
          </a:xfrm>
          <a:prstGeom prst="rect">
            <a:avLst/>
          </a:prstGeom>
        </p:spPr>
        <p:txBody>
          <a:bodyPr wrap="none">
            <a:spAutoFit/>
          </a:bodyPr>
          <a:lstStyle/>
          <a:p>
            <a:r>
              <a:rPr lang="en-US" sz="2800" dirty="0" smtClean="0">
                <a:latin typeface="+mj-lt"/>
              </a:rPr>
              <a:t>Product</a:t>
            </a:r>
            <a:endParaRPr lang="en-US" sz="2800" dirty="0">
              <a:latin typeface="+mj-lt"/>
            </a:endParaRPr>
          </a:p>
        </p:txBody>
      </p:sp>
      <p:sp>
        <p:nvSpPr>
          <p:cNvPr id="21" name="Rectangle 20"/>
          <p:cNvSpPr/>
          <p:nvPr/>
        </p:nvSpPr>
        <p:spPr>
          <a:xfrm>
            <a:off x="3103478" y="3286184"/>
            <a:ext cx="1029449" cy="461665"/>
          </a:xfrm>
          <a:prstGeom prst="rect">
            <a:avLst/>
          </a:prstGeom>
        </p:spPr>
        <p:txBody>
          <a:bodyPr wrap="none">
            <a:spAutoFit/>
          </a:bodyPr>
          <a:lstStyle/>
          <a:p>
            <a:r>
              <a:rPr lang="en-US" sz="2400" dirty="0" smtClean="0">
                <a:latin typeface="+mj-lt"/>
              </a:rPr>
              <a:t>Place</a:t>
            </a:r>
            <a:endParaRPr lang="en-US" sz="2400" dirty="0">
              <a:latin typeface="+mj-lt"/>
            </a:endParaRPr>
          </a:p>
        </p:txBody>
      </p:sp>
      <p:sp>
        <p:nvSpPr>
          <p:cNvPr id="22" name="Rectangle 21"/>
          <p:cNvSpPr/>
          <p:nvPr/>
        </p:nvSpPr>
        <p:spPr>
          <a:xfrm>
            <a:off x="2743200" y="5759732"/>
            <a:ext cx="1080745" cy="307777"/>
          </a:xfrm>
          <a:prstGeom prst="rect">
            <a:avLst/>
          </a:prstGeom>
        </p:spPr>
        <p:txBody>
          <a:bodyPr wrap="none">
            <a:spAutoFit/>
          </a:bodyPr>
          <a:lstStyle/>
          <a:p>
            <a:r>
              <a:rPr lang="en-US" sz="1400" dirty="0" smtClean="0">
                <a:latin typeface="+mj-lt"/>
              </a:rPr>
              <a:t>Promotion</a:t>
            </a:r>
            <a:endParaRPr lang="en-US" sz="1400" dirty="0">
              <a:latin typeface="+mj-lt"/>
            </a:endParaRPr>
          </a:p>
        </p:txBody>
      </p:sp>
      <p:sp>
        <p:nvSpPr>
          <p:cNvPr id="23" name="Rectangle 22"/>
          <p:cNvSpPr/>
          <p:nvPr/>
        </p:nvSpPr>
        <p:spPr>
          <a:xfrm>
            <a:off x="1676400" y="4385845"/>
            <a:ext cx="1255472" cy="338554"/>
          </a:xfrm>
          <a:prstGeom prst="rect">
            <a:avLst/>
          </a:prstGeom>
        </p:spPr>
        <p:txBody>
          <a:bodyPr wrap="none">
            <a:spAutoFit/>
          </a:bodyPr>
          <a:lstStyle/>
          <a:p>
            <a:r>
              <a:rPr lang="en-US" sz="1600" dirty="0" smtClean="0">
                <a:solidFill>
                  <a:schemeClr val="bg1"/>
                </a:solidFill>
                <a:latin typeface="+mj-lt"/>
              </a:rPr>
              <a:t>Customers</a:t>
            </a:r>
            <a:endParaRPr lang="en-US" sz="1600" dirty="0">
              <a:solidFill>
                <a:schemeClr val="bg1"/>
              </a:solidFill>
              <a:latin typeface="+mj-lt"/>
            </a:endParaRPr>
          </a:p>
        </p:txBody>
      </p:sp>
      <p:sp>
        <p:nvSpPr>
          <p:cNvPr id="29" name="Rectangle 28"/>
          <p:cNvSpPr/>
          <p:nvPr/>
        </p:nvSpPr>
        <p:spPr>
          <a:xfrm>
            <a:off x="102723" y="1879936"/>
            <a:ext cx="2107077" cy="1015663"/>
          </a:xfrm>
          <a:prstGeom prst="rect">
            <a:avLst/>
          </a:prstGeom>
        </p:spPr>
        <p:txBody>
          <a:bodyPr wrap="square">
            <a:spAutoFit/>
          </a:bodyPr>
          <a:lstStyle/>
          <a:p>
            <a:pPr algn="l"/>
            <a:r>
              <a:rPr lang="en-US" sz="2000" dirty="0">
                <a:latin typeface="+mj-lt"/>
              </a:rPr>
              <a:t>Producer’s</a:t>
            </a:r>
          </a:p>
          <a:p>
            <a:pPr algn="l"/>
            <a:r>
              <a:rPr lang="en-US" sz="2000" dirty="0">
                <a:latin typeface="+mj-lt"/>
              </a:rPr>
              <a:t>part of</a:t>
            </a:r>
          </a:p>
          <a:p>
            <a:pPr algn="l"/>
            <a:r>
              <a:rPr lang="en-US" sz="2000" dirty="0">
                <a:latin typeface="+mj-lt"/>
              </a:rPr>
              <a:t>the job</a:t>
            </a:r>
          </a:p>
        </p:txBody>
      </p:sp>
      <p:sp>
        <p:nvSpPr>
          <p:cNvPr id="30" name="Rectangle 29"/>
          <p:cNvSpPr/>
          <p:nvPr/>
        </p:nvSpPr>
        <p:spPr>
          <a:xfrm>
            <a:off x="2590800" y="1951146"/>
            <a:ext cx="1933777" cy="1015663"/>
          </a:xfrm>
          <a:prstGeom prst="rect">
            <a:avLst/>
          </a:prstGeom>
        </p:spPr>
        <p:txBody>
          <a:bodyPr wrap="square">
            <a:spAutoFit/>
          </a:bodyPr>
          <a:lstStyle/>
          <a:p>
            <a:pPr algn="r"/>
            <a:r>
              <a:rPr lang="en-US" sz="2000" dirty="0">
                <a:latin typeface="+mj-lt"/>
              </a:rPr>
              <a:t>Intermediary’s</a:t>
            </a:r>
          </a:p>
          <a:p>
            <a:pPr algn="r"/>
            <a:r>
              <a:rPr lang="en-US" sz="2000" dirty="0">
                <a:latin typeface="+mj-lt"/>
              </a:rPr>
              <a:t>part of</a:t>
            </a:r>
          </a:p>
          <a:p>
            <a:pPr algn="r"/>
            <a:r>
              <a:rPr lang="en-US" sz="2000" dirty="0">
                <a:latin typeface="+mj-lt"/>
              </a:rPr>
              <a:t>the job</a:t>
            </a:r>
          </a:p>
        </p:txBody>
      </p:sp>
      <p:sp>
        <p:nvSpPr>
          <p:cNvPr id="33" name="Rectangle 32"/>
          <p:cNvSpPr/>
          <p:nvPr/>
        </p:nvSpPr>
        <p:spPr>
          <a:xfrm>
            <a:off x="102723" y="1295399"/>
            <a:ext cx="4572000" cy="707886"/>
          </a:xfrm>
          <a:prstGeom prst="rect">
            <a:avLst/>
          </a:prstGeom>
        </p:spPr>
        <p:txBody>
          <a:bodyPr>
            <a:spAutoFit/>
          </a:bodyPr>
          <a:lstStyle/>
          <a:p>
            <a:r>
              <a:rPr lang="en-US" sz="2000" dirty="0" smtClean="0"/>
              <a:t>A. How strategy decisions are handled</a:t>
            </a:r>
          </a:p>
          <a:p>
            <a:r>
              <a:rPr lang="en-US" sz="2000" dirty="0" smtClean="0"/>
              <a:t>in a producer-led channel</a:t>
            </a:r>
            <a:endParaRPr lang="en-US" sz="2000" dirty="0"/>
          </a:p>
        </p:txBody>
      </p:sp>
      <p:grpSp>
        <p:nvGrpSpPr>
          <p:cNvPr id="2" name="Group 1"/>
          <p:cNvGrpSpPr/>
          <p:nvPr/>
        </p:nvGrpSpPr>
        <p:grpSpPr>
          <a:xfrm>
            <a:off x="4522323" y="1273740"/>
            <a:ext cx="4733109" cy="5335082"/>
            <a:chOff x="4522323" y="1273740"/>
            <a:chExt cx="4733109" cy="5335082"/>
          </a:xfrm>
        </p:grpSpPr>
        <p:sp>
          <p:nvSpPr>
            <p:cNvPr id="10" name="Freeform 9"/>
            <p:cNvSpPr>
              <a:spLocks/>
            </p:cNvSpPr>
            <p:nvPr/>
          </p:nvSpPr>
          <p:spPr bwMode="auto">
            <a:xfrm>
              <a:off x="5939531" y="2438400"/>
              <a:ext cx="759662" cy="2023477"/>
            </a:xfrm>
            <a:custGeom>
              <a:avLst/>
              <a:gdLst>
                <a:gd name="T0" fmla="*/ 229 w 443"/>
                <a:gd name="T1" fmla="*/ 30 h 1180"/>
                <a:gd name="T2" fmla="*/ 229 w 443"/>
                <a:gd name="T3" fmla="*/ 30 h 1180"/>
                <a:gd name="T4" fmla="*/ 235 w 443"/>
                <a:gd name="T5" fmla="*/ 90 h 1180"/>
                <a:gd name="T6" fmla="*/ 247 w 443"/>
                <a:gd name="T7" fmla="*/ 229 h 1180"/>
                <a:gd name="T8" fmla="*/ 253 w 443"/>
                <a:gd name="T9" fmla="*/ 310 h 1180"/>
                <a:gd name="T10" fmla="*/ 259 w 443"/>
                <a:gd name="T11" fmla="*/ 385 h 1180"/>
                <a:gd name="T12" fmla="*/ 259 w 443"/>
                <a:gd name="T13" fmla="*/ 448 h 1180"/>
                <a:gd name="T14" fmla="*/ 256 w 443"/>
                <a:gd name="T15" fmla="*/ 494 h 1180"/>
                <a:gd name="T16" fmla="*/ 256 w 443"/>
                <a:gd name="T17" fmla="*/ 494 h 1180"/>
                <a:gd name="T18" fmla="*/ 250 w 443"/>
                <a:gd name="T19" fmla="*/ 521 h 1180"/>
                <a:gd name="T20" fmla="*/ 241 w 443"/>
                <a:gd name="T21" fmla="*/ 545 h 1180"/>
                <a:gd name="T22" fmla="*/ 232 w 443"/>
                <a:gd name="T23" fmla="*/ 569 h 1180"/>
                <a:gd name="T24" fmla="*/ 220 w 443"/>
                <a:gd name="T25" fmla="*/ 587 h 1180"/>
                <a:gd name="T26" fmla="*/ 202 w 443"/>
                <a:gd name="T27" fmla="*/ 608 h 1180"/>
                <a:gd name="T28" fmla="*/ 181 w 443"/>
                <a:gd name="T29" fmla="*/ 629 h 1180"/>
                <a:gd name="T30" fmla="*/ 124 w 443"/>
                <a:gd name="T31" fmla="*/ 680 h 1180"/>
                <a:gd name="T32" fmla="*/ 124 w 443"/>
                <a:gd name="T33" fmla="*/ 680 h 1180"/>
                <a:gd name="T34" fmla="*/ 91 w 443"/>
                <a:gd name="T35" fmla="*/ 707 h 1180"/>
                <a:gd name="T36" fmla="*/ 64 w 443"/>
                <a:gd name="T37" fmla="*/ 740 h 1180"/>
                <a:gd name="T38" fmla="*/ 52 w 443"/>
                <a:gd name="T39" fmla="*/ 758 h 1180"/>
                <a:gd name="T40" fmla="*/ 39 w 443"/>
                <a:gd name="T41" fmla="*/ 777 h 1180"/>
                <a:gd name="T42" fmla="*/ 30 w 443"/>
                <a:gd name="T43" fmla="*/ 798 h 1180"/>
                <a:gd name="T44" fmla="*/ 21 w 443"/>
                <a:gd name="T45" fmla="*/ 822 h 1180"/>
                <a:gd name="T46" fmla="*/ 15 w 443"/>
                <a:gd name="T47" fmla="*/ 852 h 1180"/>
                <a:gd name="T48" fmla="*/ 9 w 443"/>
                <a:gd name="T49" fmla="*/ 882 h 1180"/>
                <a:gd name="T50" fmla="*/ 0 w 443"/>
                <a:gd name="T51" fmla="*/ 957 h 1180"/>
                <a:gd name="T52" fmla="*/ 0 w 443"/>
                <a:gd name="T53" fmla="*/ 1053 h 1180"/>
                <a:gd name="T54" fmla="*/ 0 w 443"/>
                <a:gd name="T55" fmla="*/ 1177 h 1180"/>
                <a:gd name="T56" fmla="*/ 0 w 443"/>
                <a:gd name="T57" fmla="*/ 1180 h 1180"/>
                <a:gd name="T58" fmla="*/ 52 w 443"/>
                <a:gd name="T59" fmla="*/ 1180 h 1180"/>
                <a:gd name="T60" fmla="*/ 52 w 443"/>
                <a:gd name="T61" fmla="*/ 1180 h 1180"/>
                <a:gd name="T62" fmla="*/ 58 w 443"/>
                <a:gd name="T63" fmla="*/ 1141 h 1180"/>
                <a:gd name="T64" fmla="*/ 67 w 443"/>
                <a:gd name="T65" fmla="*/ 1105 h 1180"/>
                <a:gd name="T66" fmla="*/ 76 w 443"/>
                <a:gd name="T67" fmla="*/ 1068 h 1180"/>
                <a:gd name="T68" fmla="*/ 91 w 443"/>
                <a:gd name="T69" fmla="*/ 1032 h 1180"/>
                <a:gd name="T70" fmla="*/ 109 w 443"/>
                <a:gd name="T71" fmla="*/ 1002 h 1180"/>
                <a:gd name="T72" fmla="*/ 130 w 443"/>
                <a:gd name="T73" fmla="*/ 969 h 1180"/>
                <a:gd name="T74" fmla="*/ 151 w 443"/>
                <a:gd name="T75" fmla="*/ 942 h 1180"/>
                <a:gd name="T76" fmla="*/ 178 w 443"/>
                <a:gd name="T77" fmla="*/ 915 h 1180"/>
                <a:gd name="T78" fmla="*/ 205 w 443"/>
                <a:gd name="T79" fmla="*/ 891 h 1180"/>
                <a:gd name="T80" fmla="*/ 232 w 443"/>
                <a:gd name="T81" fmla="*/ 867 h 1180"/>
                <a:gd name="T82" fmla="*/ 265 w 443"/>
                <a:gd name="T83" fmla="*/ 849 h 1180"/>
                <a:gd name="T84" fmla="*/ 298 w 443"/>
                <a:gd name="T85" fmla="*/ 831 h 1180"/>
                <a:gd name="T86" fmla="*/ 331 w 443"/>
                <a:gd name="T87" fmla="*/ 816 h 1180"/>
                <a:gd name="T88" fmla="*/ 368 w 443"/>
                <a:gd name="T89" fmla="*/ 807 h 1180"/>
                <a:gd name="T90" fmla="*/ 407 w 443"/>
                <a:gd name="T91" fmla="*/ 798 h 1180"/>
                <a:gd name="T92" fmla="*/ 443 w 443"/>
                <a:gd name="T93" fmla="*/ 792 h 1180"/>
                <a:gd name="T94" fmla="*/ 443 w 443"/>
                <a:gd name="T95" fmla="*/ 0 h 1180"/>
                <a:gd name="T96" fmla="*/ 443 w 443"/>
                <a:gd name="T97" fmla="*/ 0 h 1180"/>
                <a:gd name="T98" fmla="*/ 389 w 443"/>
                <a:gd name="T99" fmla="*/ 3 h 1180"/>
                <a:gd name="T100" fmla="*/ 334 w 443"/>
                <a:gd name="T101" fmla="*/ 9 h 1180"/>
                <a:gd name="T102" fmla="*/ 280 w 443"/>
                <a:gd name="T103" fmla="*/ 15 h 1180"/>
                <a:gd name="T104" fmla="*/ 229 w 443"/>
                <a:gd name="T105" fmla="*/ 24 h 1180"/>
                <a:gd name="T106" fmla="*/ 229 w 443"/>
                <a:gd name="T107" fmla="*/ 3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3" h="1180">
                  <a:moveTo>
                    <a:pt x="229" y="30"/>
                  </a:moveTo>
                  <a:lnTo>
                    <a:pt x="229" y="30"/>
                  </a:lnTo>
                  <a:lnTo>
                    <a:pt x="235" y="90"/>
                  </a:lnTo>
                  <a:lnTo>
                    <a:pt x="247" y="229"/>
                  </a:lnTo>
                  <a:lnTo>
                    <a:pt x="253" y="310"/>
                  </a:lnTo>
                  <a:lnTo>
                    <a:pt x="259" y="385"/>
                  </a:lnTo>
                  <a:lnTo>
                    <a:pt x="259" y="448"/>
                  </a:lnTo>
                  <a:lnTo>
                    <a:pt x="256" y="494"/>
                  </a:lnTo>
                  <a:lnTo>
                    <a:pt x="256" y="494"/>
                  </a:lnTo>
                  <a:lnTo>
                    <a:pt x="250" y="521"/>
                  </a:lnTo>
                  <a:lnTo>
                    <a:pt x="241" y="545"/>
                  </a:lnTo>
                  <a:lnTo>
                    <a:pt x="232" y="569"/>
                  </a:lnTo>
                  <a:lnTo>
                    <a:pt x="220" y="587"/>
                  </a:lnTo>
                  <a:lnTo>
                    <a:pt x="202" y="608"/>
                  </a:lnTo>
                  <a:lnTo>
                    <a:pt x="181" y="629"/>
                  </a:lnTo>
                  <a:lnTo>
                    <a:pt x="124" y="680"/>
                  </a:lnTo>
                  <a:lnTo>
                    <a:pt x="124" y="680"/>
                  </a:lnTo>
                  <a:lnTo>
                    <a:pt x="91" y="707"/>
                  </a:lnTo>
                  <a:lnTo>
                    <a:pt x="64" y="740"/>
                  </a:lnTo>
                  <a:lnTo>
                    <a:pt x="52" y="758"/>
                  </a:lnTo>
                  <a:lnTo>
                    <a:pt x="39" y="777"/>
                  </a:lnTo>
                  <a:lnTo>
                    <a:pt x="30" y="798"/>
                  </a:lnTo>
                  <a:lnTo>
                    <a:pt x="21" y="822"/>
                  </a:lnTo>
                  <a:lnTo>
                    <a:pt x="15" y="852"/>
                  </a:lnTo>
                  <a:lnTo>
                    <a:pt x="9" y="882"/>
                  </a:lnTo>
                  <a:lnTo>
                    <a:pt x="0" y="957"/>
                  </a:lnTo>
                  <a:lnTo>
                    <a:pt x="0" y="1053"/>
                  </a:lnTo>
                  <a:lnTo>
                    <a:pt x="0" y="1177"/>
                  </a:lnTo>
                  <a:lnTo>
                    <a:pt x="0" y="1180"/>
                  </a:lnTo>
                  <a:lnTo>
                    <a:pt x="52" y="1180"/>
                  </a:lnTo>
                  <a:lnTo>
                    <a:pt x="52" y="1180"/>
                  </a:lnTo>
                  <a:lnTo>
                    <a:pt x="58" y="1141"/>
                  </a:lnTo>
                  <a:lnTo>
                    <a:pt x="67" y="1105"/>
                  </a:lnTo>
                  <a:lnTo>
                    <a:pt x="76" y="1068"/>
                  </a:lnTo>
                  <a:lnTo>
                    <a:pt x="91" y="1032"/>
                  </a:lnTo>
                  <a:lnTo>
                    <a:pt x="109" y="1002"/>
                  </a:lnTo>
                  <a:lnTo>
                    <a:pt x="130" y="969"/>
                  </a:lnTo>
                  <a:lnTo>
                    <a:pt x="151" y="942"/>
                  </a:lnTo>
                  <a:lnTo>
                    <a:pt x="178" y="915"/>
                  </a:lnTo>
                  <a:lnTo>
                    <a:pt x="205" y="891"/>
                  </a:lnTo>
                  <a:lnTo>
                    <a:pt x="232" y="867"/>
                  </a:lnTo>
                  <a:lnTo>
                    <a:pt x="265" y="849"/>
                  </a:lnTo>
                  <a:lnTo>
                    <a:pt x="298" y="831"/>
                  </a:lnTo>
                  <a:lnTo>
                    <a:pt x="331" y="816"/>
                  </a:lnTo>
                  <a:lnTo>
                    <a:pt x="368" y="807"/>
                  </a:lnTo>
                  <a:lnTo>
                    <a:pt x="407" y="798"/>
                  </a:lnTo>
                  <a:lnTo>
                    <a:pt x="443" y="792"/>
                  </a:lnTo>
                  <a:lnTo>
                    <a:pt x="443" y="0"/>
                  </a:lnTo>
                  <a:lnTo>
                    <a:pt x="443" y="0"/>
                  </a:lnTo>
                  <a:lnTo>
                    <a:pt x="389" y="3"/>
                  </a:lnTo>
                  <a:lnTo>
                    <a:pt x="334" y="9"/>
                  </a:lnTo>
                  <a:lnTo>
                    <a:pt x="280" y="15"/>
                  </a:lnTo>
                  <a:lnTo>
                    <a:pt x="229" y="24"/>
                  </a:lnTo>
                  <a:lnTo>
                    <a:pt x="229" y="30"/>
                  </a:lnTo>
                  <a:close/>
                </a:path>
              </a:pathLst>
            </a:custGeom>
            <a:solidFill>
              <a:srgbClr val="ED1C24"/>
            </a:solidFill>
            <a:ln w="57150">
              <a:solidFill>
                <a:schemeClr val="tx1"/>
              </a:solid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 name="Freeform 10"/>
            <p:cNvSpPr>
              <a:spLocks/>
            </p:cNvSpPr>
            <p:nvPr/>
          </p:nvSpPr>
          <p:spPr bwMode="auto">
            <a:xfrm>
              <a:off x="4665427" y="2536145"/>
              <a:ext cx="1497031" cy="1925734"/>
            </a:xfrm>
            <a:custGeom>
              <a:avLst/>
              <a:gdLst>
                <a:gd name="T0" fmla="*/ 846 w 873"/>
                <a:gd name="T1" fmla="*/ 0 h 1123"/>
                <a:gd name="T2" fmla="*/ 846 w 873"/>
                <a:gd name="T3" fmla="*/ 0 h 1123"/>
                <a:gd name="T4" fmla="*/ 852 w 873"/>
                <a:gd name="T5" fmla="*/ 57 h 1123"/>
                <a:gd name="T6" fmla="*/ 864 w 873"/>
                <a:gd name="T7" fmla="*/ 187 h 1123"/>
                <a:gd name="T8" fmla="*/ 870 w 873"/>
                <a:gd name="T9" fmla="*/ 262 h 1123"/>
                <a:gd name="T10" fmla="*/ 873 w 873"/>
                <a:gd name="T11" fmla="*/ 334 h 1123"/>
                <a:gd name="T12" fmla="*/ 873 w 873"/>
                <a:gd name="T13" fmla="*/ 394 h 1123"/>
                <a:gd name="T14" fmla="*/ 870 w 873"/>
                <a:gd name="T15" fmla="*/ 437 h 1123"/>
                <a:gd name="T16" fmla="*/ 870 w 873"/>
                <a:gd name="T17" fmla="*/ 437 h 1123"/>
                <a:gd name="T18" fmla="*/ 864 w 873"/>
                <a:gd name="T19" fmla="*/ 464 h 1123"/>
                <a:gd name="T20" fmla="*/ 855 w 873"/>
                <a:gd name="T21" fmla="*/ 488 h 1123"/>
                <a:gd name="T22" fmla="*/ 846 w 873"/>
                <a:gd name="T23" fmla="*/ 512 h 1123"/>
                <a:gd name="T24" fmla="*/ 834 w 873"/>
                <a:gd name="T25" fmla="*/ 530 h 1123"/>
                <a:gd name="T26" fmla="*/ 819 w 873"/>
                <a:gd name="T27" fmla="*/ 551 h 1123"/>
                <a:gd name="T28" fmla="*/ 798 w 873"/>
                <a:gd name="T29" fmla="*/ 572 h 1123"/>
                <a:gd name="T30" fmla="*/ 737 w 873"/>
                <a:gd name="T31" fmla="*/ 623 h 1123"/>
                <a:gd name="T32" fmla="*/ 737 w 873"/>
                <a:gd name="T33" fmla="*/ 623 h 1123"/>
                <a:gd name="T34" fmla="*/ 704 w 873"/>
                <a:gd name="T35" fmla="*/ 650 h 1123"/>
                <a:gd name="T36" fmla="*/ 677 w 873"/>
                <a:gd name="T37" fmla="*/ 683 h 1123"/>
                <a:gd name="T38" fmla="*/ 665 w 873"/>
                <a:gd name="T39" fmla="*/ 701 h 1123"/>
                <a:gd name="T40" fmla="*/ 653 w 873"/>
                <a:gd name="T41" fmla="*/ 720 h 1123"/>
                <a:gd name="T42" fmla="*/ 644 w 873"/>
                <a:gd name="T43" fmla="*/ 744 h 1123"/>
                <a:gd name="T44" fmla="*/ 635 w 873"/>
                <a:gd name="T45" fmla="*/ 768 h 1123"/>
                <a:gd name="T46" fmla="*/ 629 w 873"/>
                <a:gd name="T47" fmla="*/ 795 h 1123"/>
                <a:gd name="T48" fmla="*/ 623 w 873"/>
                <a:gd name="T49" fmla="*/ 828 h 1123"/>
                <a:gd name="T50" fmla="*/ 614 w 873"/>
                <a:gd name="T51" fmla="*/ 903 h 1123"/>
                <a:gd name="T52" fmla="*/ 611 w 873"/>
                <a:gd name="T53" fmla="*/ 999 h 1123"/>
                <a:gd name="T54" fmla="*/ 614 w 873"/>
                <a:gd name="T55" fmla="*/ 1123 h 1123"/>
                <a:gd name="T56" fmla="*/ 0 w 873"/>
                <a:gd name="T57" fmla="*/ 1123 h 1123"/>
                <a:gd name="T58" fmla="*/ 0 w 873"/>
                <a:gd name="T59" fmla="*/ 1123 h 1123"/>
                <a:gd name="T60" fmla="*/ 3 w 873"/>
                <a:gd name="T61" fmla="*/ 1072 h 1123"/>
                <a:gd name="T62" fmla="*/ 6 w 873"/>
                <a:gd name="T63" fmla="*/ 1024 h 1123"/>
                <a:gd name="T64" fmla="*/ 12 w 873"/>
                <a:gd name="T65" fmla="*/ 975 h 1123"/>
                <a:gd name="T66" fmla="*/ 21 w 873"/>
                <a:gd name="T67" fmla="*/ 930 h 1123"/>
                <a:gd name="T68" fmla="*/ 30 w 873"/>
                <a:gd name="T69" fmla="*/ 882 h 1123"/>
                <a:gd name="T70" fmla="*/ 42 w 873"/>
                <a:gd name="T71" fmla="*/ 837 h 1123"/>
                <a:gd name="T72" fmla="*/ 57 w 873"/>
                <a:gd name="T73" fmla="*/ 792 h 1123"/>
                <a:gd name="T74" fmla="*/ 72 w 873"/>
                <a:gd name="T75" fmla="*/ 747 h 1123"/>
                <a:gd name="T76" fmla="*/ 87 w 873"/>
                <a:gd name="T77" fmla="*/ 701 h 1123"/>
                <a:gd name="T78" fmla="*/ 105 w 873"/>
                <a:gd name="T79" fmla="*/ 659 h 1123"/>
                <a:gd name="T80" fmla="*/ 147 w 873"/>
                <a:gd name="T81" fmla="*/ 578 h 1123"/>
                <a:gd name="T82" fmla="*/ 196 w 873"/>
                <a:gd name="T83" fmla="*/ 497 h 1123"/>
                <a:gd name="T84" fmla="*/ 250 w 873"/>
                <a:gd name="T85" fmla="*/ 422 h 1123"/>
                <a:gd name="T86" fmla="*/ 307 w 873"/>
                <a:gd name="T87" fmla="*/ 352 h 1123"/>
                <a:gd name="T88" fmla="*/ 370 w 873"/>
                <a:gd name="T89" fmla="*/ 283 h 1123"/>
                <a:gd name="T90" fmla="*/ 439 w 873"/>
                <a:gd name="T91" fmla="*/ 223 h 1123"/>
                <a:gd name="T92" fmla="*/ 515 w 873"/>
                <a:gd name="T93" fmla="*/ 166 h 1123"/>
                <a:gd name="T94" fmla="*/ 590 w 873"/>
                <a:gd name="T95" fmla="*/ 118 h 1123"/>
                <a:gd name="T96" fmla="*/ 674 w 873"/>
                <a:gd name="T97" fmla="*/ 72 h 1123"/>
                <a:gd name="T98" fmla="*/ 758 w 873"/>
                <a:gd name="T99" fmla="*/ 33 h 1123"/>
                <a:gd name="T100" fmla="*/ 801 w 873"/>
                <a:gd name="T101" fmla="*/ 15 h 1123"/>
                <a:gd name="T102" fmla="*/ 846 w 873"/>
                <a:gd name="T103" fmla="*/ 0 h 1123"/>
                <a:gd name="T104" fmla="*/ 846 w 873"/>
                <a:gd name="T105" fmla="*/ 0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3" h="1123">
                  <a:moveTo>
                    <a:pt x="846" y="0"/>
                  </a:moveTo>
                  <a:lnTo>
                    <a:pt x="846" y="0"/>
                  </a:lnTo>
                  <a:lnTo>
                    <a:pt x="852" y="57"/>
                  </a:lnTo>
                  <a:lnTo>
                    <a:pt x="864" y="187"/>
                  </a:lnTo>
                  <a:lnTo>
                    <a:pt x="870" y="262"/>
                  </a:lnTo>
                  <a:lnTo>
                    <a:pt x="873" y="334"/>
                  </a:lnTo>
                  <a:lnTo>
                    <a:pt x="873" y="394"/>
                  </a:lnTo>
                  <a:lnTo>
                    <a:pt x="870" y="437"/>
                  </a:lnTo>
                  <a:lnTo>
                    <a:pt x="870" y="437"/>
                  </a:lnTo>
                  <a:lnTo>
                    <a:pt x="864" y="464"/>
                  </a:lnTo>
                  <a:lnTo>
                    <a:pt x="855" y="488"/>
                  </a:lnTo>
                  <a:lnTo>
                    <a:pt x="846" y="512"/>
                  </a:lnTo>
                  <a:lnTo>
                    <a:pt x="834" y="530"/>
                  </a:lnTo>
                  <a:lnTo>
                    <a:pt x="819" y="551"/>
                  </a:lnTo>
                  <a:lnTo>
                    <a:pt x="798" y="572"/>
                  </a:lnTo>
                  <a:lnTo>
                    <a:pt x="737" y="623"/>
                  </a:lnTo>
                  <a:lnTo>
                    <a:pt x="737" y="623"/>
                  </a:lnTo>
                  <a:lnTo>
                    <a:pt x="704" y="650"/>
                  </a:lnTo>
                  <a:lnTo>
                    <a:pt x="677" y="683"/>
                  </a:lnTo>
                  <a:lnTo>
                    <a:pt x="665" y="701"/>
                  </a:lnTo>
                  <a:lnTo>
                    <a:pt x="653" y="720"/>
                  </a:lnTo>
                  <a:lnTo>
                    <a:pt x="644" y="744"/>
                  </a:lnTo>
                  <a:lnTo>
                    <a:pt x="635" y="768"/>
                  </a:lnTo>
                  <a:lnTo>
                    <a:pt x="629" y="795"/>
                  </a:lnTo>
                  <a:lnTo>
                    <a:pt x="623" y="828"/>
                  </a:lnTo>
                  <a:lnTo>
                    <a:pt x="614" y="903"/>
                  </a:lnTo>
                  <a:lnTo>
                    <a:pt x="611" y="999"/>
                  </a:lnTo>
                  <a:lnTo>
                    <a:pt x="614" y="1123"/>
                  </a:lnTo>
                  <a:lnTo>
                    <a:pt x="0" y="1123"/>
                  </a:lnTo>
                  <a:lnTo>
                    <a:pt x="0" y="1123"/>
                  </a:lnTo>
                  <a:lnTo>
                    <a:pt x="3" y="1072"/>
                  </a:lnTo>
                  <a:lnTo>
                    <a:pt x="6" y="1024"/>
                  </a:lnTo>
                  <a:lnTo>
                    <a:pt x="12" y="975"/>
                  </a:lnTo>
                  <a:lnTo>
                    <a:pt x="21" y="930"/>
                  </a:lnTo>
                  <a:lnTo>
                    <a:pt x="30" y="882"/>
                  </a:lnTo>
                  <a:lnTo>
                    <a:pt x="42" y="837"/>
                  </a:lnTo>
                  <a:lnTo>
                    <a:pt x="57" y="792"/>
                  </a:lnTo>
                  <a:lnTo>
                    <a:pt x="72" y="747"/>
                  </a:lnTo>
                  <a:lnTo>
                    <a:pt x="87" y="701"/>
                  </a:lnTo>
                  <a:lnTo>
                    <a:pt x="105" y="659"/>
                  </a:lnTo>
                  <a:lnTo>
                    <a:pt x="147" y="578"/>
                  </a:lnTo>
                  <a:lnTo>
                    <a:pt x="196" y="497"/>
                  </a:lnTo>
                  <a:lnTo>
                    <a:pt x="250" y="422"/>
                  </a:lnTo>
                  <a:lnTo>
                    <a:pt x="307" y="352"/>
                  </a:lnTo>
                  <a:lnTo>
                    <a:pt x="370" y="283"/>
                  </a:lnTo>
                  <a:lnTo>
                    <a:pt x="439" y="223"/>
                  </a:lnTo>
                  <a:lnTo>
                    <a:pt x="515" y="166"/>
                  </a:lnTo>
                  <a:lnTo>
                    <a:pt x="590" y="118"/>
                  </a:lnTo>
                  <a:lnTo>
                    <a:pt x="674" y="72"/>
                  </a:lnTo>
                  <a:lnTo>
                    <a:pt x="758" y="33"/>
                  </a:lnTo>
                  <a:lnTo>
                    <a:pt x="801" y="15"/>
                  </a:lnTo>
                  <a:lnTo>
                    <a:pt x="846" y="0"/>
                  </a:lnTo>
                  <a:lnTo>
                    <a:pt x="846" y="0"/>
                  </a:lnTo>
                  <a:close/>
                </a:path>
              </a:pathLst>
            </a:custGeom>
            <a:solidFill>
              <a:srgbClr val="ED1C24"/>
            </a:solidFill>
            <a:ln w="57150">
              <a:solidFill>
                <a:schemeClr val="tx1"/>
              </a:solid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 name="Freeform 12"/>
            <p:cNvSpPr>
              <a:spLocks/>
            </p:cNvSpPr>
            <p:nvPr/>
          </p:nvSpPr>
          <p:spPr bwMode="auto">
            <a:xfrm>
              <a:off x="5810921" y="4580200"/>
              <a:ext cx="883128" cy="2028622"/>
            </a:xfrm>
            <a:custGeom>
              <a:avLst/>
              <a:gdLst>
                <a:gd name="T0" fmla="*/ 3 w 515"/>
                <a:gd name="T1" fmla="*/ 3 h 1183"/>
                <a:gd name="T2" fmla="*/ 3 w 515"/>
                <a:gd name="T3" fmla="*/ 3 h 1183"/>
                <a:gd name="T4" fmla="*/ 0 w 515"/>
                <a:gd name="T5" fmla="*/ 48 h 1183"/>
                <a:gd name="T6" fmla="*/ 3 w 515"/>
                <a:gd name="T7" fmla="*/ 96 h 1183"/>
                <a:gd name="T8" fmla="*/ 12 w 515"/>
                <a:gd name="T9" fmla="*/ 160 h 1183"/>
                <a:gd name="T10" fmla="*/ 18 w 515"/>
                <a:gd name="T11" fmla="*/ 196 h 1183"/>
                <a:gd name="T12" fmla="*/ 27 w 515"/>
                <a:gd name="T13" fmla="*/ 232 h 1183"/>
                <a:gd name="T14" fmla="*/ 36 w 515"/>
                <a:gd name="T15" fmla="*/ 271 h 1183"/>
                <a:gd name="T16" fmla="*/ 51 w 515"/>
                <a:gd name="T17" fmla="*/ 313 h 1183"/>
                <a:gd name="T18" fmla="*/ 66 w 515"/>
                <a:gd name="T19" fmla="*/ 352 h 1183"/>
                <a:gd name="T20" fmla="*/ 87 w 515"/>
                <a:gd name="T21" fmla="*/ 394 h 1183"/>
                <a:gd name="T22" fmla="*/ 111 w 515"/>
                <a:gd name="T23" fmla="*/ 437 h 1183"/>
                <a:gd name="T24" fmla="*/ 139 w 515"/>
                <a:gd name="T25" fmla="*/ 476 h 1183"/>
                <a:gd name="T26" fmla="*/ 139 w 515"/>
                <a:gd name="T27" fmla="*/ 476 h 1183"/>
                <a:gd name="T28" fmla="*/ 169 w 515"/>
                <a:gd name="T29" fmla="*/ 512 h 1183"/>
                <a:gd name="T30" fmla="*/ 196 w 515"/>
                <a:gd name="T31" fmla="*/ 545 h 1183"/>
                <a:gd name="T32" fmla="*/ 253 w 515"/>
                <a:gd name="T33" fmla="*/ 596 h 1183"/>
                <a:gd name="T34" fmla="*/ 307 w 515"/>
                <a:gd name="T35" fmla="*/ 647 h 1183"/>
                <a:gd name="T36" fmla="*/ 334 w 515"/>
                <a:gd name="T37" fmla="*/ 671 h 1183"/>
                <a:gd name="T38" fmla="*/ 358 w 515"/>
                <a:gd name="T39" fmla="*/ 701 h 1183"/>
                <a:gd name="T40" fmla="*/ 379 w 515"/>
                <a:gd name="T41" fmla="*/ 734 h 1183"/>
                <a:gd name="T42" fmla="*/ 400 w 515"/>
                <a:gd name="T43" fmla="*/ 774 h 1183"/>
                <a:gd name="T44" fmla="*/ 418 w 515"/>
                <a:gd name="T45" fmla="*/ 816 h 1183"/>
                <a:gd name="T46" fmla="*/ 434 w 515"/>
                <a:gd name="T47" fmla="*/ 870 h 1183"/>
                <a:gd name="T48" fmla="*/ 446 w 515"/>
                <a:gd name="T49" fmla="*/ 930 h 1183"/>
                <a:gd name="T50" fmla="*/ 455 w 515"/>
                <a:gd name="T51" fmla="*/ 1002 h 1183"/>
                <a:gd name="T52" fmla="*/ 461 w 515"/>
                <a:gd name="T53" fmla="*/ 1084 h 1183"/>
                <a:gd name="T54" fmla="*/ 464 w 515"/>
                <a:gd name="T55" fmla="*/ 1177 h 1183"/>
                <a:gd name="T56" fmla="*/ 476 w 515"/>
                <a:gd name="T57" fmla="*/ 1183 h 1183"/>
                <a:gd name="T58" fmla="*/ 476 w 515"/>
                <a:gd name="T59" fmla="*/ 1183 h 1183"/>
                <a:gd name="T60" fmla="*/ 515 w 515"/>
                <a:gd name="T61" fmla="*/ 1183 h 1183"/>
                <a:gd name="T62" fmla="*/ 515 w 515"/>
                <a:gd name="T63" fmla="*/ 391 h 1183"/>
                <a:gd name="T64" fmla="*/ 515 w 515"/>
                <a:gd name="T65" fmla="*/ 391 h 1183"/>
                <a:gd name="T66" fmla="*/ 479 w 515"/>
                <a:gd name="T67" fmla="*/ 388 h 1183"/>
                <a:gd name="T68" fmla="*/ 440 w 515"/>
                <a:gd name="T69" fmla="*/ 379 h 1183"/>
                <a:gd name="T70" fmla="*/ 403 w 515"/>
                <a:gd name="T71" fmla="*/ 367 h 1183"/>
                <a:gd name="T72" fmla="*/ 370 w 515"/>
                <a:gd name="T73" fmla="*/ 352 h 1183"/>
                <a:gd name="T74" fmla="*/ 337 w 515"/>
                <a:gd name="T75" fmla="*/ 334 h 1183"/>
                <a:gd name="T76" fmla="*/ 304 w 515"/>
                <a:gd name="T77" fmla="*/ 316 h 1183"/>
                <a:gd name="T78" fmla="*/ 277 w 515"/>
                <a:gd name="T79" fmla="*/ 292 h 1183"/>
                <a:gd name="T80" fmla="*/ 250 w 515"/>
                <a:gd name="T81" fmla="*/ 268 h 1183"/>
                <a:gd name="T82" fmla="*/ 226 w 515"/>
                <a:gd name="T83" fmla="*/ 241 h 1183"/>
                <a:gd name="T84" fmla="*/ 202 w 515"/>
                <a:gd name="T85" fmla="*/ 211 h 1183"/>
                <a:gd name="T86" fmla="*/ 181 w 515"/>
                <a:gd name="T87" fmla="*/ 181 h 1183"/>
                <a:gd name="T88" fmla="*/ 166 w 515"/>
                <a:gd name="T89" fmla="*/ 148 h 1183"/>
                <a:gd name="T90" fmla="*/ 151 w 515"/>
                <a:gd name="T91" fmla="*/ 111 h 1183"/>
                <a:gd name="T92" fmla="*/ 139 w 515"/>
                <a:gd name="T93" fmla="*/ 75 h 1183"/>
                <a:gd name="T94" fmla="*/ 133 w 515"/>
                <a:gd name="T95" fmla="*/ 39 h 1183"/>
                <a:gd name="T96" fmla="*/ 127 w 515"/>
                <a:gd name="T97" fmla="*/ 0 h 1183"/>
                <a:gd name="T98" fmla="*/ 3 w 515"/>
                <a:gd name="T99" fmla="*/ 0 h 1183"/>
                <a:gd name="T100" fmla="*/ 3 w 515"/>
                <a:gd name="T101" fmla="*/ 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1183">
                  <a:moveTo>
                    <a:pt x="3" y="3"/>
                  </a:moveTo>
                  <a:lnTo>
                    <a:pt x="3" y="3"/>
                  </a:lnTo>
                  <a:lnTo>
                    <a:pt x="0" y="48"/>
                  </a:lnTo>
                  <a:lnTo>
                    <a:pt x="3" y="96"/>
                  </a:lnTo>
                  <a:lnTo>
                    <a:pt x="12" y="160"/>
                  </a:lnTo>
                  <a:lnTo>
                    <a:pt x="18" y="196"/>
                  </a:lnTo>
                  <a:lnTo>
                    <a:pt x="27" y="232"/>
                  </a:lnTo>
                  <a:lnTo>
                    <a:pt x="36" y="271"/>
                  </a:lnTo>
                  <a:lnTo>
                    <a:pt x="51" y="313"/>
                  </a:lnTo>
                  <a:lnTo>
                    <a:pt x="66" y="352"/>
                  </a:lnTo>
                  <a:lnTo>
                    <a:pt x="87" y="394"/>
                  </a:lnTo>
                  <a:lnTo>
                    <a:pt x="111" y="437"/>
                  </a:lnTo>
                  <a:lnTo>
                    <a:pt x="139" y="476"/>
                  </a:lnTo>
                  <a:lnTo>
                    <a:pt x="139" y="476"/>
                  </a:lnTo>
                  <a:lnTo>
                    <a:pt x="169" y="512"/>
                  </a:lnTo>
                  <a:lnTo>
                    <a:pt x="196" y="545"/>
                  </a:lnTo>
                  <a:lnTo>
                    <a:pt x="253" y="596"/>
                  </a:lnTo>
                  <a:lnTo>
                    <a:pt x="307" y="647"/>
                  </a:lnTo>
                  <a:lnTo>
                    <a:pt x="334" y="671"/>
                  </a:lnTo>
                  <a:lnTo>
                    <a:pt x="358" y="701"/>
                  </a:lnTo>
                  <a:lnTo>
                    <a:pt x="379" y="734"/>
                  </a:lnTo>
                  <a:lnTo>
                    <a:pt x="400" y="774"/>
                  </a:lnTo>
                  <a:lnTo>
                    <a:pt x="418" y="816"/>
                  </a:lnTo>
                  <a:lnTo>
                    <a:pt x="434" y="870"/>
                  </a:lnTo>
                  <a:lnTo>
                    <a:pt x="446" y="930"/>
                  </a:lnTo>
                  <a:lnTo>
                    <a:pt x="455" y="1002"/>
                  </a:lnTo>
                  <a:lnTo>
                    <a:pt x="461" y="1084"/>
                  </a:lnTo>
                  <a:lnTo>
                    <a:pt x="464" y="1177"/>
                  </a:lnTo>
                  <a:lnTo>
                    <a:pt x="476" y="1183"/>
                  </a:lnTo>
                  <a:lnTo>
                    <a:pt x="476" y="1183"/>
                  </a:lnTo>
                  <a:lnTo>
                    <a:pt x="515" y="1183"/>
                  </a:lnTo>
                  <a:lnTo>
                    <a:pt x="515" y="391"/>
                  </a:lnTo>
                  <a:lnTo>
                    <a:pt x="515" y="391"/>
                  </a:lnTo>
                  <a:lnTo>
                    <a:pt x="479" y="388"/>
                  </a:lnTo>
                  <a:lnTo>
                    <a:pt x="440" y="379"/>
                  </a:lnTo>
                  <a:lnTo>
                    <a:pt x="403" y="367"/>
                  </a:lnTo>
                  <a:lnTo>
                    <a:pt x="370" y="352"/>
                  </a:lnTo>
                  <a:lnTo>
                    <a:pt x="337" y="334"/>
                  </a:lnTo>
                  <a:lnTo>
                    <a:pt x="304" y="316"/>
                  </a:lnTo>
                  <a:lnTo>
                    <a:pt x="277" y="292"/>
                  </a:lnTo>
                  <a:lnTo>
                    <a:pt x="250" y="268"/>
                  </a:lnTo>
                  <a:lnTo>
                    <a:pt x="226" y="241"/>
                  </a:lnTo>
                  <a:lnTo>
                    <a:pt x="202" y="211"/>
                  </a:lnTo>
                  <a:lnTo>
                    <a:pt x="181" y="181"/>
                  </a:lnTo>
                  <a:lnTo>
                    <a:pt x="166" y="148"/>
                  </a:lnTo>
                  <a:lnTo>
                    <a:pt x="151" y="111"/>
                  </a:lnTo>
                  <a:lnTo>
                    <a:pt x="139" y="75"/>
                  </a:lnTo>
                  <a:lnTo>
                    <a:pt x="133" y="39"/>
                  </a:lnTo>
                  <a:lnTo>
                    <a:pt x="127" y="0"/>
                  </a:lnTo>
                  <a:lnTo>
                    <a:pt x="3" y="0"/>
                  </a:lnTo>
                  <a:lnTo>
                    <a:pt x="3" y="3"/>
                  </a:lnTo>
                  <a:close/>
                </a:path>
              </a:pathLst>
            </a:custGeom>
            <a:solidFill>
              <a:srgbClr val="005E9E"/>
            </a:solidFill>
            <a:ln w="57150">
              <a:solidFill>
                <a:schemeClr val="tx1"/>
              </a:solid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 name="Freeform 13"/>
            <p:cNvSpPr>
              <a:spLocks/>
            </p:cNvSpPr>
            <p:nvPr/>
          </p:nvSpPr>
          <p:spPr bwMode="auto">
            <a:xfrm>
              <a:off x="4665427" y="4580200"/>
              <a:ext cx="1759396" cy="2002900"/>
            </a:xfrm>
            <a:custGeom>
              <a:avLst/>
              <a:gdLst>
                <a:gd name="T0" fmla="*/ 548 w 1026"/>
                <a:gd name="T1" fmla="*/ 0 h 1168"/>
                <a:gd name="T2" fmla="*/ 551 w 1026"/>
                <a:gd name="T3" fmla="*/ 93 h 1168"/>
                <a:gd name="T4" fmla="*/ 563 w 1026"/>
                <a:gd name="T5" fmla="*/ 193 h 1168"/>
                <a:gd name="T6" fmla="*/ 581 w 1026"/>
                <a:gd name="T7" fmla="*/ 271 h 1168"/>
                <a:gd name="T8" fmla="*/ 614 w 1026"/>
                <a:gd name="T9" fmla="*/ 352 h 1168"/>
                <a:gd name="T10" fmla="*/ 656 w 1026"/>
                <a:gd name="T11" fmla="*/ 437 h 1168"/>
                <a:gd name="T12" fmla="*/ 683 w 1026"/>
                <a:gd name="T13" fmla="*/ 476 h 1168"/>
                <a:gd name="T14" fmla="*/ 743 w 1026"/>
                <a:gd name="T15" fmla="*/ 542 h 1168"/>
                <a:gd name="T16" fmla="*/ 804 w 1026"/>
                <a:gd name="T17" fmla="*/ 596 h 1168"/>
                <a:gd name="T18" fmla="*/ 894 w 1026"/>
                <a:gd name="T19" fmla="*/ 668 h 1168"/>
                <a:gd name="T20" fmla="*/ 945 w 1026"/>
                <a:gd name="T21" fmla="*/ 728 h 1168"/>
                <a:gd name="T22" fmla="*/ 987 w 1026"/>
                <a:gd name="T23" fmla="*/ 810 h 1168"/>
                <a:gd name="T24" fmla="*/ 1014 w 1026"/>
                <a:gd name="T25" fmla="*/ 921 h 1168"/>
                <a:gd name="T26" fmla="*/ 1026 w 1026"/>
                <a:gd name="T27" fmla="*/ 1075 h 1168"/>
                <a:gd name="T28" fmla="*/ 1023 w 1026"/>
                <a:gd name="T29" fmla="*/ 1168 h 1168"/>
                <a:gd name="T30" fmla="*/ 969 w 1026"/>
                <a:gd name="T31" fmla="*/ 1159 h 1168"/>
                <a:gd name="T32" fmla="*/ 867 w 1026"/>
                <a:gd name="T33" fmla="*/ 1132 h 1168"/>
                <a:gd name="T34" fmla="*/ 764 w 1026"/>
                <a:gd name="T35" fmla="*/ 1096 h 1168"/>
                <a:gd name="T36" fmla="*/ 671 w 1026"/>
                <a:gd name="T37" fmla="*/ 1054 h 1168"/>
                <a:gd name="T38" fmla="*/ 578 w 1026"/>
                <a:gd name="T39" fmla="*/ 1002 h 1168"/>
                <a:gd name="T40" fmla="*/ 494 w 1026"/>
                <a:gd name="T41" fmla="*/ 945 h 1168"/>
                <a:gd name="T42" fmla="*/ 412 w 1026"/>
                <a:gd name="T43" fmla="*/ 879 h 1168"/>
                <a:gd name="T44" fmla="*/ 337 w 1026"/>
                <a:gd name="T45" fmla="*/ 810 h 1168"/>
                <a:gd name="T46" fmla="*/ 268 w 1026"/>
                <a:gd name="T47" fmla="*/ 731 h 1168"/>
                <a:gd name="T48" fmla="*/ 208 w 1026"/>
                <a:gd name="T49" fmla="*/ 647 h 1168"/>
                <a:gd name="T50" fmla="*/ 153 w 1026"/>
                <a:gd name="T51" fmla="*/ 560 h 1168"/>
                <a:gd name="T52" fmla="*/ 105 w 1026"/>
                <a:gd name="T53" fmla="*/ 467 h 1168"/>
                <a:gd name="T54" fmla="*/ 66 w 1026"/>
                <a:gd name="T55" fmla="*/ 370 h 1168"/>
                <a:gd name="T56" fmla="*/ 36 w 1026"/>
                <a:gd name="T57" fmla="*/ 268 h 1168"/>
                <a:gd name="T58" fmla="*/ 15 w 1026"/>
                <a:gd name="T59" fmla="*/ 163 h 1168"/>
                <a:gd name="T60" fmla="*/ 3 w 1026"/>
                <a:gd name="T61" fmla="*/ 54 h 1168"/>
                <a:gd name="T62" fmla="*/ 548 w 1026"/>
                <a:gd name="T63" fmla="*/ 0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6" h="1168">
                  <a:moveTo>
                    <a:pt x="548" y="0"/>
                  </a:moveTo>
                  <a:lnTo>
                    <a:pt x="548" y="0"/>
                  </a:lnTo>
                  <a:lnTo>
                    <a:pt x="548" y="45"/>
                  </a:lnTo>
                  <a:lnTo>
                    <a:pt x="551" y="93"/>
                  </a:lnTo>
                  <a:lnTo>
                    <a:pt x="557" y="160"/>
                  </a:lnTo>
                  <a:lnTo>
                    <a:pt x="563" y="193"/>
                  </a:lnTo>
                  <a:lnTo>
                    <a:pt x="572" y="232"/>
                  </a:lnTo>
                  <a:lnTo>
                    <a:pt x="581" y="271"/>
                  </a:lnTo>
                  <a:lnTo>
                    <a:pt x="596" y="313"/>
                  </a:lnTo>
                  <a:lnTo>
                    <a:pt x="614" y="352"/>
                  </a:lnTo>
                  <a:lnTo>
                    <a:pt x="632" y="394"/>
                  </a:lnTo>
                  <a:lnTo>
                    <a:pt x="656" y="437"/>
                  </a:lnTo>
                  <a:lnTo>
                    <a:pt x="683" y="476"/>
                  </a:lnTo>
                  <a:lnTo>
                    <a:pt x="683" y="476"/>
                  </a:lnTo>
                  <a:lnTo>
                    <a:pt x="713" y="512"/>
                  </a:lnTo>
                  <a:lnTo>
                    <a:pt x="743" y="542"/>
                  </a:lnTo>
                  <a:lnTo>
                    <a:pt x="773" y="569"/>
                  </a:lnTo>
                  <a:lnTo>
                    <a:pt x="804" y="596"/>
                  </a:lnTo>
                  <a:lnTo>
                    <a:pt x="867" y="641"/>
                  </a:lnTo>
                  <a:lnTo>
                    <a:pt x="894" y="668"/>
                  </a:lnTo>
                  <a:lnTo>
                    <a:pt x="921" y="695"/>
                  </a:lnTo>
                  <a:lnTo>
                    <a:pt x="945" y="728"/>
                  </a:lnTo>
                  <a:lnTo>
                    <a:pt x="969" y="765"/>
                  </a:lnTo>
                  <a:lnTo>
                    <a:pt x="987" y="810"/>
                  </a:lnTo>
                  <a:lnTo>
                    <a:pt x="1002" y="861"/>
                  </a:lnTo>
                  <a:lnTo>
                    <a:pt x="1014" y="921"/>
                  </a:lnTo>
                  <a:lnTo>
                    <a:pt x="1023" y="990"/>
                  </a:lnTo>
                  <a:lnTo>
                    <a:pt x="1026" y="1075"/>
                  </a:lnTo>
                  <a:lnTo>
                    <a:pt x="1023" y="1168"/>
                  </a:lnTo>
                  <a:lnTo>
                    <a:pt x="1023" y="1168"/>
                  </a:lnTo>
                  <a:lnTo>
                    <a:pt x="1023" y="1168"/>
                  </a:lnTo>
                  <a:lnTo>
                    <a:pt x="969" y="1159"/>
                  </a:lnTo>
                  <a:lnTo>
                    <a:pt x="918" y="1147"/>
                  </a:lnTo>
                  <a:lnTo>
                    <a:pt x="867" y="1132"/>
                  </a:lnTo>
                  <a:lnTo>
                    <a:pt x="816" y="1117"/>
                  </a:lnTo>
                  <a:lnTo>
                    <a:pt x="764" y="1096"/>
                  </a:lnTo>
                  <a:lnTo>
                    <a:pt x="716" y="1078"/>
                  </a:lnTo>
                  <a:lnTo>
                    <a:pt x="671" y="1054"/>
                  </a:lnTo>
                  <a:lnTo>
                    <a:pt x="623" y="1029"/>
                  </a:lnTo>
                  <a:lnTo>
                    <a:pt x="578" y="1002"/>
                  </a:lnTo>
                  <a:lnTo>
                    <a:pt x="536" y="975"/>
                  </a:lnTo>
                  <a:lnTo>
                    <a:pt x="494" y="945"/>
                  </a:lnTo>
                  <a:lnTo>
                    <a:pt x="451" y="912"/>
                  </a:lnTo>
                  <a:lnTo>
                    <a:pt x="412" y="879"/>
                  </a:lnTo>
                  <a:lnTo>
                    <a:pt x="373" y="846"/>
                  </a:lnTo>
                  <a:lnTo>
                    <a:pt x="337" y="810"/>
                  </a:lnTo>
                  <a:lnTo>
                    <a:pt x="304" y="771"/>
                  </a:lnTo>
                  <a:lnTo>
                    <a:pt x="268" y="731"/>
                  </a:lnTo>
                  <a:lnTo>
                    <a:pt x="238" y="689"/>
                  </a:lnTo>
                  <a:lnTo>
                    <a:pt x="208" y="647"/>
                  </a:lnTo>
                  <a:lnTo>
                    <a:pt x="180" y="605"/>
                  </a:lnTo>
                  <a:lnTo>
                    <a:pt x="153" y="560"/>
                  </a:lnTo>
                  <a:lnTo>
                    <a:pt x="129" y="515"/>
                  </a:lnTo>
                  <a:lnTo>
                    <a:pt x="105" y="467"/>
                  </a:lnTo>
                  <a:lnTo>
                    <a:pt x="84" y="418"/>
                  </a:lnTo>
                  <a:lnTo>
                    <a:pt x="66" y="370"/>
                  </a:lnTo>
                  <a:lnTo>
                    <a:pt x="51" y="319"/>
                  </a:lnTo>
                  <a:lnTo>
                    <a:pt x="36" y="268"/>
                  </a:lnTo>
                  <a:lnTo>
                    <a:pt x="24" y="217"/>
                  </a:lnTo>
                  <a:lnTo>
                    <a:pt x="15" y="163"/>
                  </a:lnTo>
                  <a:lnTo>
                    <a:pt x="6" y="108"/>
                  </a:lnTo>
                  <a:lnTo>
                    <a:pt x="3" y="54"/>
                  </a:lnTo>
                  <a:lnTo>
                    <a:pt x="0" y="0"/>
                  </a:lnTo>
                  <a:lnTo>
                    <a:pt x="548" y="0"/>
                  </a:lnTo>
                  <a:close/>
                </a:path>
              </a:pathLst>
            </a:custGeom>
            <a:solidFill>
              <a:srgbClr val="005E9E"/>
            </a:solidFill>
            <a:ln w="57150">
              <a:solidFill>
                <a:schemeClr val="tx1"/>
              </a:solid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6" name="Freeform 15"/>
            <p:cNvSpPr>
              <a:spLocks/>
            </p:cNvSpPr>
            <p:nvPr/>
          </p:nvSpPr>
          <p:spPr bwMode="auto">
            <a:xfrm>
              <a:off x="6827804" y="2438400"/>
              <a:ext cx="2028622" cy="2023477"/>
            </a:xfrm>
            <a:custGeom>
              <a:avLst/>
              <a:gdLst>
                <a:gd name="T0" fmla="*/ 0 w 1183"/>
                <a:gd name="T1" fmla="*/ 792 h 1180"/>
                <a:gd name="T2" fmla="*/ 0 w 1183"/>
                <a:gd name="T3" fmla="*/ 792 h 1180"/>
                <a:gd name="T4" fmla="*/ 36 w 1183"/>
                <a:gd name="T5" fmla="*/ 798 h 1180"/>
                <a:gd name="T6" fmla="*/ 72 w 1183"/>
                <a:gd name="T7" fmla="*/ 807 h 1180"/>
                <a:gd name="T8" fmla="*/ 108 w 1183"/>
                <a:gd name="T9" fmla="*/ 819 h 1180"/>
                <a:gd name="T10" fmla="*/ 145 w 1183"/>
                <a:gd name="T11" fmla="*/ 834 h 1180"/>
                <a:gd name="T12" fmla="*/ 175 w 1183"/>
                <a:gd name="T13" fmla="*/ 852 h 1180"/>
                <a:gd name="T14" fmla="*/ 208 w 1183"/>
                <a:gd name="T15" fmla="*/ 870 h 1180"/>
                <a:gd name="T16" fmla="*/ 235 w 1183"/>
                <a:gd name="T17" fmla="*/ 894 h 1180"/>
                <a:gd name="T18" fmla="*/ 262 w 1183"/>
                <a:gd name="T19" fmla="*/ 918 h 1180"/>
                <a:gd name="T20" fmla="*/ 286 w 1183"/>
                <a:gd name="T21" fmla="*/ 945 h 1180"/>
                <a:gd name="T22" fmla="*/ 310 w 1183"/>
                <a:gd name="T23" fmla="*/ 972 h 1180"/>
                <a:gd name="T24" fmla="*/ 331 w 1183"/>
                <a:gd name="T25" fmla="*/ 1005 h 1180"/>
                <a:gd name="T26" fmla="*/ 346 w 1183"/>
                <a:gd name="T27" fmla="*/ 1035 h 1180"/>
                <a:gd name="T28" fmla="*/ 361 w 1183"/>
                <a:gd name="T29" fmla="*/ 1072 h 1180"/>
                <a:gd name="T30" fmla="*/ 373 w 1183"/>
                <a:gd name="T31" fmla="*/ 1105 h 1180"/>
                <a:gd name="T32" fmla="*/ 382 w 1183"/>
                <a:gd name="T33" fmla="*/ 1144 h 1180"/>
                <a:gd name="T34" fmla="*/ 385 w 1183"/>
                <a:gd name="T35" fmla="*/ 1180 h 1180"/>
                <a:gd name="T36" fmla="*/ 1183 w 1183"/>
                <a:gd name="T37" fmla="*/ 1180 h 1180"/>
                <a:gd name="T38" fmla="*/ 1183 w 1183"/>
                <a:gd name="T39" fmla="*/ 1180 h 1180"/>
                <a:gd name="T40" fmla="*/ 1180 w 1183"/>
                <a:gd name="T41" fmla="*/ 1120 h 1180"/>
                <a:gd name="T42" fmla="*/ 1174 w 1183"/>
                <a:gd name="T43" fmla="*/ 1062 h 1180"/>
                <a:gd name="T44" fmla="*/ 1165 w 1183"/>
                <a:gd name="T45" fmla="*/ 1002 h 1180"/>
                <a:gd name="T46" fmla="*/ 1153 w 1183"/>
                <a:gd name="T47" fmla="*/ 945 h 1180"/>
                <a:gd name="T48" fmla="*/ 1138 w 1183"/>
                <a:gd name="T49" fmla="*/ 891 h 1180"/>
                <a:gd name="T50" fmla="*/ 1123 w 1183"/>
                <a:gd name="T51" fmla="*/ 834 h 1180"/>
                <a:gd name="T52" fmla="*/ 1102 w 1183"/>
                <a:gd name="T53" fmla="*/ 780 h 1180"/>
                <a:gd name="T54" fmla="*/ 1081 w 1183"/>
                <a:gd name="T55" fmla="*/ 728 h 1180"/>
                <a:gd name="T56" fmla="*/ 1057 w 1183"/>
                <a:gd name="T57" fmla="*/ 677 h 1180"/>
                <a:gd name="T58" fmla="*/ 1029 w 1183"/>
                <a:gd name="T59" fmla="*/ 626 h 1180"/>
                <a:gd name="T60" fmla="*/ 1002 w 1183"/>
                <a:gd name="T61" fmla="*/ 578 h 1180"/>
                <a:gd name="T62" fmla="*/ 969 w 1183"/>
                <a:gd name="T63" fmla="*/ 530 h 1180"/>
                <a:gd name="T64" fmla="*/ 936 w 1183"/>
                <a:gd name="T65" fmla="*/ 485 h 1180"/>
                <a:gd name="T66" fmla="*/ 903 w 1183"/>
                <a:gd name="T67" fmla="*/ 439 h 1180"/>
                <a:gd name="T68" fmla="*/ 864 w 1183"/>
                <a:gd name="T69" fmla="*/ 397 h 1180"/>
                <a:gd name="T70" fmla="*/ 825 w 1183"/>
                <a:gd name="T71" fmla="*/ 355 h 1180"/>
                <a:gd name="T72" fmla="*/ 786 w 1183"/>
                <a:gd name="T73" fmla="*/ 316 h 1180"/>
                <a:gd name="T74" fmla="*/ 744 w 1183"/>
                <a:gd name="T75" fmla="*/ 280 h 1180"/>
                <a:gd name="T76" fmla="*/ 698 w 1183"/>
                <a:gd name="T77" fmla="*/ 247 h 1180"/>
                <a:gd name="T78" fmla="*/ 653 w 1183"/>
                <a:gd name="T79" fmla="*/ 214 h 1180"/>
                <a:gd name="T80" fmla="*/ 605 w 1183"/>
                <a:gd name="T81" fmla="*/ 181 h 1180"/>
                <a:gd name="T82" fmla="*/ 557 w 1183"/>
                <a:gd name="T83" fmla="*/ 154 h 1180"/>
                <a:gd name="T84" fmla="*/ 506 w 1183"/>
                <a:gd name="T85" fmla="*/ 126 h 1180"/>
                <a:gd name="T86" fmla="*/ 455 w 1183"/>
                <a:gd name="T87" fmla="*/ 102 h 1180"/>
                <a:gd name="T88" fmla="*/ 400 w 1183"/>
                <a:gd name="T89" fmla="*/ 81 h 1180"/>
                <a:gd name="T90" fmla="*/ 346 w 1183"/>
                <a:gd name="T91" fmla="*/ 60 h 1180"/>
                <a:gd name="T92" fmla="*/ 292 w 1183"/>
                <a:gd name="T93" fmla="*/ 45 h 1180"/>
                <a:gd name="T94" fmla="*/ 235 w 1183"/>
                <a:gd name="T95" fmla="*/ 30 h 1180"/>
                <a:gd name="T96" fmla="*/ 178 w 1183"/>
                <a:gd name="T97" fmla="*/ 18 h 1180"/>
                <a:gd name="T98" fmla="*/ 117 w 1183"/>
                <a:gd name="T99" fmla="*/ 9 h 1180"/>
                <a:gd name="T100" fmla="*/ 60 w 1183"/>
                <a:gd name="T101" fmla="*/ 3 h 1180"/>
                <a:gd name="T102" fmla="*/ 0 w 1183"/>
                <a:gd name="T103" fmla="*/ 0 h 1180"/>
                <a:gd name="T104" fmla="*/ 0 w 1183"/>
                <a:gd name="T105" fmla="*/ 792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3" h="1180">
                  <a:moveTo>
                    <a:pt x="0" y="792"/>
                  </a:moveTo>
                  <a:lnTo>
                    <a:pt x="0" y="792"/>
                  </a:lnTo>
                  <a:lnTo>
                    <a:pt x="36" y="798"/>
                  </a:lnTo>
                  <a:lnTo>
                    <a:pt x="72" y="807"/>
                  </a:lnTo>
                  <a:lnTo>
                    <a:pt x="108" y="819"/>
                  </a:lnTo>
                  <a:lnTo>
                    <a:pt x="145" y="834"/>
                  </a:lnTo>
                  <a:lnTo>
                    <a:pt x="175" y="852"/>
                  </a:lnTo>
                  <a:lnTo>
                    <a:pt x="208" y="870"/>
                  </a:lnTo>
                  <a:lnTo>
                    <a:pt x="235" y="894"/>
                  </a:lnTo>
                  <a:lnTo>
                    <a:pt x="262" y="918"/>
                  </a:lnTo>
                  <a:lnTo>
                    <a:pt x="286" y="945"/>
                  </a:lnTo>
                  <a:lnTo>
                    <a:pt x="310" y="972"/>
                  </a:lnTo>
                  <a:lnTo>
                    <a:pt x="331" y="1005"/>
                  </a:lnTo>
                  <a:lnTo>
                    <a:pt x="346" y="1035"/>
                  </a:lnTo>
                  <a:lnTo>
                    <a:pt x="361" y="1072"/>
                  </a:lnTo>
                  <a:lnTo>
                    <a:pt x="373" y="1105"/>
                  </a:lnTo>
                  <a:lnTo>
                    <a:pt x="382" y="1144"/>
                  </a:lnTo>
                  <a:lnTo>
                    <a:pt x="385" y="1180"/>
                  </a:lnTo>
                  <a:lnTo>
                    <a:pt x="1183" y="1180"/>
                  </a:lnTo>
                  <a:lnTo>
                    <a:pt x="1183" y="1180"/>
                  </a:lnTo>
                  <a:lnTo>
                    <a:pt x="1180" y="1120"/>
                  </a:lnTo>
                  <a:lnTo>
                    <a:pt x="1174" y="1062"/>
                  </a:lnTo>
                  <a:lnTo>
                    <a:pt x="1165" y="1002"/>
                  </a:lnTo>
                  <a:lnTo>
                    <a:pt x="1153" y="945"/>
                  </a:lnTo>
                  <a:lnTo>
                    <a:pt x="1138" y="891"/>
                  </a:lnTo>
                  <a:lnTo>
                    <a:pt x="1123" y="834"/>
                  </a:lnTo>
                  <a:lnTo>
                    <a:pt x="1102" y="780"/>
                  </a:lnTo>
                  <a:lnTo>
                    <a:pt x="1081" y="728"/>
                  </a:lnTo>
                  <a:lnTo>
                    <a:pt x="1057" y="677"/>
                  </a:lnTo>
                  <a:lnTo>
                    <a:pt x="1029" y="626"/>
                  </a:lnTo>
                  <a:lnTo>
                    <a:pt x="1002" y="578"/>
                  </a:lnTo>
                  <a:lnTo>
                    <a:pt x="969" y="530"/>
                  </a:lnTo>
                  <a:lnTo>
                    <a:pt x="936" y="485"/>
                  </a:lnTo>
                  <a:lnTo>
                    <a:pt x="903" y="439"/>
                  </a:lnTo>
                  <a:lnTo>
                    <a:pt x="864" y="397"/>
                  </a:lnTo>
                  <a:lnTo>
                    <a:pt x="825" y="355"/>
                  </a:lnTo>
                  <a:lnTo>
                    <a:pt x="786" y="316"/>
                  </a:lnTo>
                  <a:lnTo>
                    <a:pt x="744" y="280"/>
                  </a:lnTo>
                  <a:lnTo>
                    <a:pt x="698" y="247"/>
                  </a:lnTo>
                  <a:lnTo>
                    <a:pt x="653" y="214"/>
                  </a:lnTo>
                  <a:lnTo>
                    <a:pt x="605" y="181"/>
                  </a:lnTo>
                  <a:lnTo>
                    <a:pt x="557" y="154"/>
                  </a:lnTo>
                  <a:lnTo>
                    <a:pt x="506" y="126"/>
                  </a:lnTo>
                  <a:lnTo>
                    <a:pt x="455" y="102"/>
                  </a:lnTo>
                  <a:lnTo>
                    <a:pt x="400" y="81"/>
                  </a:lnTo>
                  <a:lnTo>
                    <a:pt x="346" y="60"/>
                  </a:lnTo>
                  <a:lnTo>
                    <a:pt x="292" y="45"/>
                  </a:lnTo>
                  <a:lnTo>
                    <a:pt x="235" y="30"/>
                  </a:lnTo>
                  <a:lnTo>
                    <a:pt x="178" y="18"/>
                  </a:lnTo>
                  <a:lnTo>
                    <a:pt x="117" y="9"/>
                  </a:lnTo>
                  <a:lnTo>
                    <a:pt x="60" y="3"/>
                  </a:lnTo>
                  <a:lnTo>
                    <a:pt x="0" y="0"/>
                  </a:lnTo>
                  <a:lnTo>
                    <a:pt x="0" y="792"/>
                  </a:lnTo>
                  <a:close/>
                </a:path>
              </a:pathLst>
            </a:custGeom>
            <a:solidFill>
              <a:srgbClr val="845BA6"/>
            </a:solidFill>
            <a:ln w="57150">
              <a:solidFill>
                <a:schemeClr val="tx1"/>
              </a:solid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7" name="Freeform 16"/>
            <p:cNvSpPr>
              <a:spLocks/>
            </p:cNvSpPr>
            <p:nvPr/>
          </p:nvSpPr>
          <p:spPr bwMode="auto">
            <a:xfrm>
              <a:off x="6817515" y="4585344"/>
              <a:ext cx="2038911" cy="2023477"/>
            </a:xfrm>
            <a:custGeom>
              <a:avLst/>
              <a:gdLst>
                <a:gd name="T0" fmla="*/ 0 w 1189"/>
                <a:gd name="T1" fmla="*/ 388 h 1180"/>
                <a:gd name="T2" fmla="*/ 0 w 1189"/>
                <a:gd name="T3" fmla="*/ 388 h 1180"/>
                <a:gd name="T4" fmla="*/ 39 w 1189"/>
                <a:gd name="T5" fmla="*/ 385 h 1180"/>
                <a:gd name="T6" fmla="*/ 75 w 1189"/>
                <a:gd name="T7" fmla="*/ 376 h 1180"/>
                <a:gd name="T8" fmla="*/ 111 w 1189"/>
                <a:gd name="T9" fmla="*/ 364 h 1180"/>
                <a:gd name="T10" fmla="*/ 148 w 1189"/>
                <a:gd name="T11" fmla="*/ 349 h 1180"/>
                <a:gd name="T12" fmla="*/ 181 w 1189"/>
                <a:gd name="T13" fmla="*/ 334 h 1180"/>
                <a:gd name="T14" fmla="*/ 211 w 1189"/>
                <a:gd name="T15" fmla="*/ 313 h 1180"/>
                <a:gd name="T16" fmla="*/ 241 w 1189"/>
                <a:gd name="T17" fmla="*/ 292 h 1180"/>
                <a:gd name="T18" fmla="*/ 268 w 1189"/>
                <a:gd name="T19" fmla="*/ 265 h 1180"/>
                <a:gd name="T20" fmla="*/ 292 w 1189"/>
                <a:gd name="T21" fmla="*/ 238 h 1180"/>
                <a:gd name="T22" fmla="*/ 316 w 1189"/>
                <a:gd name="T23" fmla="*/ 211 h 1180"/>
                <a:gd name="T24" fmla="*/ 337 w 1189"/>
                <a:gd name="T25" fmla="*/ 178 h 1180"/>
                <a:gd name="T26" fmla="*/ 352 w 1189"/>
                <a:gd name="T27" fmla="*/ 145 h 1180"/>
                <a:gd name="T28" fmla="*/ 367 w 1189"/>
                <a:gd name="T29" fmla="*/ 111 h 1180"/>
                <a:gd name="T30" fmla="*/ 379 w 1189"/>
                <a:gd name="T31" fmla="*/ 75 h 1180"/>
                <a:gd name="T32" fmla="*/ 388 w 1189"/>
                <a:gd name="T33" fmla="*/ 39 h 1180"/>
                <a:gd name="T34" fmla="*/ 391 w 1189"/>
                <a:gd name="T35" fmla="*/ 0 h 1180"/>
                <a:gd name="T36" fmla="*/ 1189 w 1189"/>
                <a:gd name="T37" fmla="*/ 0 h 1180"/>
                <a:gd name="T38" fmla="*/ 1189 w 1189"/>
                <a:gd name="T39" fmla="*/ 0 h 1180"/>
                <a:gd name="T40" fmla="*/ 1186 w 1189"/>
                <a:gd name="T41" fmla="*/ 60 h 1180"/>
                <a:gd name="T42" fmla="*/ 1180 w 1189"/>
                <a:gd name="T43" fmla="*/ 120 h 1180"/>
                <a:gd name="T44" fmla="*/ 1171 w 1189"/>
                <a:gd name="T45" fmla="*/ 178 h 1180"/>
                <a:gd name="T46" fmla="*/ 1159 w 1189"/>
                <a:gd name="T47" fmla="*/ 235 h 1180"/>
                <a:gd name="T48" fmla="*/ 1144 w 1189"/>
                <a:gd name="T49" fmla="*/ 292 h 1180"/>
                <a:gd name="T50" fmla="*/ 1126 w 1189"/>
                <a:gd name="T51" fmla="*/ 346 h 1180"/>
                <a:gd name="T52" fmla="*/ 1108 w 1189"/>
                <a:gd name="T53" fmla="*/ 400 h 1180"/>
                <a:gd name="T54" fmla="*/ 1087 w 1189"/>
                <a:gd name="T55" fmla="*/ 455 h 1180"/>
                <a:gd name="T56" fmla="*/ 1063 w 1189"/>
                <a:gd name="T57" fmla="*/ 506 h 1180"/>
                <a:gd name="T58" fmla="*/ 1035 w 1189"/>
                <a:gd name="T59" fmla="*/ 557 h 1180"/>
                <a:gd name="T60" fmla="*/ 1005 w 1189"/>
                <a:gd name="T61" fmla="*/ 605 h 1180"/>
                <a:gd name="T62" fmla="*/ 975 w 1189"/>
                <a:gd name="T63" fmla="*/ 653 h 1180"/>
                <a:gd name="T64" fmla="*/ 942 w 1189"/>
                <a:gd name="T65" fmla="*/ 698 h 1180"/>
                <a:gd name="T66" fmla="*/ 906 w 1189"/>
                <a:gd name="T67" fmla="*/ 744 h 1180"/>
                <a:gd name="T68" fmla="*/ 870 w 1189"/>
                <a:gd name="T69" fmla="*/ 786 h 1180"/>
                <a:gd name="T70" fmla="*/ 831 w 1189"/>
                <a:gd name="T71" fmla="*/ 825 h 1180"/>
                <a:gd name="T72" fmla="*/ 789 w 1189"/>
                <a:gd name="T73" fmla="*/ 864 h 1180"/>
                <a:gd name="T74" fmla="*/ 747 w 1189"/>
                <a:gd name="T75" fmla="*/ 900 h 1180"/>
                <a:gd name="T76" fmla="*/ 701 w 1189"/>
                <a:gd name="T77" fmla="*/ 936 h 1180"/>
                <a:gd name="T78" fmla="*/ 656 w 1189"/>
                <a:gd name="T79" fmla="*/ 969 h 1180"/>
                <a:gd name="T80" fmla="*/ 608 w 1189"/>
                <a:gd name="T81" fmla="*/ 999 h 1180"/>
                <a:gd name="T82" fmla="*/ 560 w 1189"/>
                <a:gd name="T83" fmla="*/ 1029 h 1180"/>
                <a:gd name="T84" fmla="*/ 509 w 1189"/>
                <a:gd name="T85" fmla="*/ 1057 h 1180"/>
                <a:gd name="T86" fmla="*/ 458 w 1189"/>
                <a:gd name="T87" fmla="*/ 1081 h 1180"/>
                <a:gd name="T88" fmla="*/ 403 w 1189"/>
                <a:gd name="T89" fmla="*/ 1102 h 1180"/>
                <a:gd name="T90" fmla="*/ 349 w 1189"/>
                <a:gd name="T91" fmla="*/ 1120 h 1180"/>
                <a:gd name="T92" fmla="*/ 292 w 1189"/>
                <a:gd name="T93" fmla="*/ 1138 h 1180"/>
                <a:gd name="T94" fmla="*/ 238 w 1189"/>
                <a:gd name="T95" fmla="*/ 1153 h 1180"/>
                <a:gd name="T96" fmla="*/ 178 w 1189"/>
                <a:gd name="T97" fmla="*/ 1162 h 1180"/>
                <a:gd name="T98" fmla="*/ 120 w 1189"/>
                <a:gd name="T99" fmla="*/ 1171 h 1180"/>
                <a:gd name="T100" fmla="*/ 60 w 1189"/>
                <a:gd name="T101" fmla="*/ 1177 h 1180"/>
                <a:gd name="T102" fmla="*/ 0 w 1189"/>
                <a:gd name="T103" fmla="*/ 1180 h 1180"/>
                <a:gd name="T104" fmla="*/ 0 w 1189"/>
                <a:gd name="T105" fmla="*/ 388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9" h="1180">
                  <a:moveTo>
                    <a:pt x="0" y="388"/>
                  </a:moveTo>
                  <a:lnTo>
                    <a:pt x="0" y="388"/>
                  </a:lnTo>
                  <a:lnTo>
                    <a:pt x="39" y="385"/>
                  </a:lnTo>
                  <a:lnTo>
                    <a:pt x="75" y="376"/>
                  </a:lnTo>
                  <a:lnTo>
                    <a:pt x="111" y="364"/>
                  </a:lnTo>
                  <a:lnTo>
                    <a:pt x="148" y="349"/>
                  </a:lnTo>
                  <a:lnTo>
                    <a:pt x="181" y="334"/>
                  </a:lnTo>
                  <a:lnTo>
                    <a:pt x="211" y="313"/>
                  </a:lnTo>
                  <a:lnTo>
                    <a:pt x="241" y="292"/>
                  </a:lnTo>
                  <a:lnTo>
                    <a:pt x="268" y="265"/>
                  </a:lnTo>
                  <a:lnTo>
                    <a:pt x="292" y="238"/>
                  </a:lnTo>
                  <a:lnTo>
                    <a:pt x="316" y="211"/>
                  </a:lnTo>
                  <a:lnTo>
                    <a:pt x="337" y="178"/>
                  </a:lnTo>
                  <a:lnTo>
                    <a:pt x="352" y="145"/>
                  </a:lnTo>
                  <a:lnTo>
                    <a:pt x="367" y="111"/>
                  </a:lnTo>
                  <a:lnTo>
                    <a:pt x="379" y="75"/>
                  </a:lnTo>
                  <a:lnTo>
                    <a:pt x="388" y="39"/>
                  </a:lnTo>
                  <a:lnTo>
                    <a:pt x="391" y="0"/>
                  </a:lnTo>
                  <a:lnTo>
                    <a:pt x="1189" y="0"/>
                  </a:lnTo>
                  <a:lnTo>
                    <a:pt x="1189" y="0"/>
                  </a:lnTo>
                  <a:lnTo>
                    <a:pt x="1186" y="60"/>
                  </a:lnTo>
                  <a:lnTo>
                    <a:pt x="1180" y="120"/>
                  </a:lnTo>
                  <a:lnTo>
                    <a:pt x="1171" y="178"/>
                  </a:lnTo>
                  <a:lnTo>
                    <a:pt x="1159" y="235"/>
                  </a:lnTo>
                  <a:lnTo>
                    <a:pt x="1144" y="292"/>
                  </a:lnTo>
                  <a:lnTo>
                    <a:pt x="1126" y="346"/>
                  </a:lnTo>
                  <a:lnTo>
                    <a:pt x="1108" y="400"/>
                  </a:lnTo>
                  <a:lnTo>
                    <a:pt x="1087" y="455"/>
                  </a:lnTo>
                  <a:lnTo>
                    <a:pt x="1063" y="506"/>
                  </a:lnTo>
                  <a:lnTo>
                    <a:pt x="1035" y="557"/>
                  </a:lnTo>
                  <a:lnTo>
                    <a:pt x="1005" y="605"/>
                  </a:lnTo>
                  <a:lnTo>
                    <a:pt x="975" y="653"/>
                  </a:lnTo>
                  <a:lnTo>
                    <a:pt x="942" y="698"/>
                  </a:lnTo>
                  <a:lnTo>
                    <a:pt x="906" y="744"/>
                  </a:lnTo>
                  <a:lnTo>
                    <a:pt x="870" y="786"/>
                  </a:lnTo>
                  <a:lnTo>
                    <a:pt x="831" y="825"/>
                  </a:lnTo>
                  <a:lnTo>
                    <a:pt x="789" y="864"/>
                  </a:lnTo>
                  <a:lnTo>
                    <a:pt x="747" y="900"/>
                  </a:lnTo>
                  <a:lnTo>
                    <a:pt x="701" y="936"/>
                  </a:lnTo>
                  <a:lnTo>
                    <a:pt x="656" y="969"/>
                  </a:lnTo>
                  <a:lnTo>
                    <a:pt x="608" y="999"/>
                  </a:lnTo>
                  <a:lnTo>
                    <a:pt x="560" y="1029"/>
                  </a:lnTo>
                  <a:lnTo>
                    <a:pt x="509" y="1057"/>
                  </a:lnTo>
                  <a:lnTo>
                    <a:pt x="458" y="1081"/>
                  </a:lnTo>
                  <a:lnTo>
                    <a:pt x="403" y="1102"/>
                  </a:lnTo>
                  <a:lnTo>
                    <a:pt x="349" y="1120"/>
                  </a:lnTo>
                  <a:lnTo>
                    <a:pt x="292" y="1138"/>
                  </a:lnTo>
                  <a:lnTo>
                    <a:pt x="238" y="1153"/>
                  </a:lnTo>
                  <a:lnTo>
                    <a:pt x="178" y="1162"/>
                  </a:lnTo>
                  <a:lnTo>
                    <a:pt x="120" y="1171"/>
                  </a:lnTo>
                  <a:lnTo>
                    <a:pt x="60" y="1177"/>
                  </a:lnTo>
                  <a:lnTo>
                    <a:pt x="0" y="1180"/>
                  </a:lnTo>
                  <a:lnTo>
                    <a:pt x="0" y="388"/>
                  </a:lnTo>
                  <a:close/>
                </a:path>
              </a:pathLst>
            </a:custGeom>
            <a:solidFill>
              <a:srgbClr val="00A777"/>
            </a:solidFill>
            <a:ln w="57150">
              <a:solidFill>
                <a:schemeClr val="tx1"/>
              </a:solid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8" name="Freeform 17"/>
            <p:cNvSpPr>
              <a:spLocks/>
            </p:cNvSpPr>
            <p:nvPr/>
          </p:nvSpPr>
          <p:spPr bwMode="auto">
            <a:xfrm>
              <a:off x="6157313" y="3925142"/>
              <a:ext cx="1202083" cy="1196938"/>
            </a:xfrm>
            <a:custGeom>
              <a:avLst/>
              <a:gdLst>
                <a:gd name="T0" fmla="*/ 701 w 701"/>
                <a:gd name="T1" fmla="*/ 349 h 698"/>
                <a:gd name="T2" fmla="*/ 695 w 701"/>
                <a:gd name="T3" fmla="*/ 421 h 698"/>
                <a:gd name="T4" fmla="*/ 674 w 701"/>
                <a:gd name="T5" fmla="*/ 484 h 698"/>
                <a:gd name="T6" fmla="*/ 644 w 701"/>
                <a:gd name="T7" fmla="*/ 545 h 698"/>
                <a:gd name="T8" fmla="*/ 599 w 701"/>
                <a:gd name="T9" fmla="*/ 596 h 698"/>
                <a:gd name="T10" fmla="*/ 548 w 701"/>
                <a:gd name="T11" fmla="*/ 641 h 698"/>
                <a:gd name="T12" fmla="*/ 487 w 701"/>
                <a:gd name="T13" fmla="*/ 671 h 698"/>
                <a:gd name="T14" fmla="*/ 421 w 701"/>
                <a:gd name="T15" fmla="*/ 692 h 698"/>
                <a:gd name="T16" fmla="*/ 352 w 701"/>
                <a:gd name="T17" fmla="*/ 698 h 698"/>
                <a:gd name="T18" fmla="*/ 316 w 701"/>
                <a:gd name="T19" fmla="*/ 698 h 698"/>
                <a:gd name="T20" fmla="*/ 247 w 701"/>
                <a:gd name="T21" fmla="*/ 683 h 698"/>
                <a:gd name="T22" fmla="*/ 183 w 701"/>
                <a:gd name="T23" fmla="*/ 656 h 698"/>
                <a:gd name="T24" fmla="*/ 126 w 701"/>
                <a:gd name="T25" fmla="*/ 620 h 698"/>
                <a:gd name="T26" fmla="*/ 81 w 701"/>
                <a:gd name="T27" fmla="*/ 572 h 698"/>
                <a:gd name="T28" fmla="*/ 42 w 701"/>
                <a:gd name="T29" fmla="*/ 518 h 698"/>
                <a:gd name="T30" fmla="*/ 15 w 701"/>
                <a:gd name="T31" fmla="*/ 454 h 698"/>
                <a:gd name="T32" fmla="*/ 0 w 701"/>
                <a:gd name="T33" fmla="*/ 385 h 698"/>
                <a:gd name="T34" fmla="*/ 0 w 701"/>
                <a:gd name="T35" fmla="*/ 349 h 698"/>
                <a:gd name="T36" fmla="*/ 6 w 701"/>
                <a:gd name="T37" fmla="*/ 280 h 698"/>
                <a:gd name="T38" fmla="*/ 27 w 701"/>
                <a:gd name="T39" fmla="*/ 214 h 698"/>
                <a:gd name="T40" fmla="*/ 60 w 701"/>
                <a:gd name="T41" fmla="*/ 153 h 698"/>
                <a:gd name="T42" fmla="*/ 102 w 701"/>
                <a:gd name="T43" fmla="*/ 102 h 698"/>
                <a:gd name="T44" fmla="*/ 153 w 701"/>
                <a:gd name="T45" fmla="*/ 60 h 698"/>
                <a:gd name="T46" fmla="*/ 213 w 701"/>
                <a:gd name="T47" fmla="*/ 27 h 698"/>
                <a:gd name="T48" fmla="*/ 280 w 701"/>
                <a:gd name="T49" fmla="*/ 6 h 698"/>
                <a:gd name="T50" fmla="*/ 352 w 701"/>
                <a:gd name="T51" fmla="*/ 0 h 698"/>
                <a:gd name="T52" fmla="*/ 388 w 701"/>
                <a:gd name="T53" fmla="*/ 3 h 698"/>
                <a:gd name="T54" fmla="*/ 454 w 701"/>
                <a:gd name="T55" fmla="*/ 15 h 698"/>
                <a:gd name="T56" fmla="*/ 517 w 701"/>
                <a:gd name="T57" fmla="*/ 42 h 698"/>
                <a:gd name="T58" fmla="*/ 575 w 701"/>
                <a:gd name="T59" fmla="*/ 81 h 698"/>
                <a:gd name="T60" fmla="*/ 623 w 701"/>
                <a:gd name="T61" fmla="*/ 126 h 698"/>
                <a:gd name="T62" fmla="*/ 659 w 701"/>
                <a:gd name="T63" fmla="*/ 183 h 698"/>
                <a:gd name="T64" fmla="*/ 686 w 701"/>
                <a:gd name="T65" fmla="*/ 247 h 698"/>
                <a:gd name="T66" fmla="*/ 701 w 701"/>
                <a:gd name="T67" fmla="*/ 31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1" h="698">
                  <a:moveTo>
                    <a:pt x="701" y="349"/>
                  </a:moveTo>
                  <a:lnTo>
                    <a:pt x="701" y="349"/>
                  </a:lnTo>
                  <a:lnTo>
                    <a:pt x="701" y="385"/>
                  </a:lnTo>
                  <a:lnTo>
                    <a:pt x="695" y="421"/>
                  </a:lnTo>
                  <a:lnTo>
                    <a:pt x="686" y="454"/>
                  </a:lnTo>
                  <a:lnTo>
                    <a:pt x="674" y="484"/>
                  </a:lnTo>
                  <a:lnTo>
                    <a:pt x="659" y="518"/>
                  </a:lnTo>
                  <a:lnTo>
                    <a:pt x="644" y="545"/>
                  </a:lnTo>
                  <a:lnTo>
                    <a:pt x="623" y="572"/>
                  </a:lnTo>
                  <a:lnTo>
                    <a:pt x="599" y="596"/>
                  </a:lnTo>
                  <a:lnTo>
                    <a:pt x="575" y="620"/>
                  </a:lnTo>
                  <a:lnTo>
                    <a:pt x="548" y="641"/>
                  </a:lnTo>
                  <a:lnTo>
                    <a:pt x="517" y="656"/>
                  </a:lnTo>
                  <a:lnTo>
                    <a:pt x="487" y="671"/>
                  </a:lnTo>
                  <a:lnTo>
                    <a:pt x="454" y="683"/>
                  </a:lnTo>
                  <a:lnTo>
                    <a:pt x="421" y="692"/>
                  </a:lnTo>
                  <a:lnTo>
                    <a:pt x="388" y="698"/>
                  </a:lnTo>
                  <a:lnTo>
                    <a:pt x="352" y="698"/>
                  </a:lnTo>
                  <a:lnTo>
                    <a:pt x="352" y="698"/>
                  </a:lnTo>
                  <a:lnTo>
                    <a:pt x="316" y="698"/>
                  </a:lnTo>
                  <a:lnTo>
                    <a:pt x="280" y="692"/>
                  </a:lnTo>
                  <a:lnTo>
                    <a:pt x="247" y="683"/>
                  </a:lnTo>
                  <a:lnTo>
                    <a:pt x="213" y="671"/>
                  </a:lnTo>
                  <a:lnTo>
                    <a:pt x="183" y="656"/>
                  </a:lnTo>
                  <a:lnTo>
                    <a:pt x="153" y="641"/>
                  </a:lnTo>
                  <a:lnTo>
                    <a:pt x="126" y="620"/>
                  </a:lnTo>
                  <a:lnTo>
                    <a:pt x="102" y="596"/>
                  </a:lnTo>
                  <a:lnTo>
                    <a:pt x="81" y="572"/>
                  </a:lnTo>
                  <a:lnTo>
                    <a:pt x="60" y="545"/>
                  </a:lnTo>
                  <a:lnTo>
                    <a:pt x="42" y="518"/>
                  </a:lnTo>
                  <a:lnTo>
                    <a:pt x="27" y="484"/>
                  </a:lnTo>
                  <a:lnTo>
                    <a:pt x="15" y="454"/>
                  </a:lnTo>
                  <a:lnTo>
                    <a:pt x="6" y="421"/>
                  </a:lnTo>
                  <a:lnTo>
                    <a:pt x="0" y="385"/>
                  </a:lnTo>
                  <a:lnTo>
                    <a:pt x="0" y="349"/>
                  </a:lnTo>
                  <a:lnTo>
                    <a:pt x="0" y="349"/>
                  </a:lnTo>
                  <a:lnTo>
                    <a:pt x="0" y="313"/>
                  </a:lnTo>
                  <a:lnTo>
                    <a:pt x="6" y="280"/>
                  </a:lnTo>
                  <a:lnTo>
                    <a:pt x="15" y="247"/>
                  </a:lnTo>
                  <a:lnTo>
                    <a:pt x="27" y="214"/>
                  </a:lnTo>
                  <a:lnTo>
                    <a:pt x="42" y="183"/>
                  </a:lnTo>
                  <a:lnTo>
                    <a:pt x="60" y="153"/>
                  </a:lnTo>
                  <a:lnTo>
                    <a:pt x="81" y="126"/>
                  </a:lnTo>
                  <a:lnTo>
                    <a:pt x="102" y="102"/>
                  </a:lnTo>
                  <a:lnTo>
                    <a:pt x="126" y="81"/>
                  </a:lnTo>
                  <a:lnTo>
                    <a:pt x="153" y="60"/>
                  </a:lnTo>
                  <a:lnTo>
                    <a:pt x="183" y="42"/>
                  </a:lnTo>
                  <a:lnTo>
                    <a:pt x="213" y="27"/>
                  </a:lnTo>
                  <a:lnTo>
                    <a:pt x="247" y="15"/>
                  </a:lnTo>
                  <a:lnTo>
                    <a:pt x="280" y="6"/>
                  </a:lnTo>
                  <a:lnTo>
                    <a:pt x="316" y="3"/>
                  </a:lnTo>
                  <a:lnTo>
                    <a:pt x="352" y="0"/>
                  </a:lnTo>
                  <a:lnTo>
                    <a:pt x="352" y="0"/>
                  </a:lnTo>
                  <a:lnTo>
                    <a:pt x="388" y="3"/>
                  </a:lnTo>
                  <a:lnTo>
                    <a:pt x="421" y="6"/>
                  </a:lnTo>
                  <a:lnTo>
                    <a:pt x="454" y="15"/>
                  </a:lnTo>
                  <a:lnTo>
                    <a:pt x="487" y="27"/>
                  </a:lnTo>
                  <a:lnTo>
                    <a:pt x="517" y="42"/>
                  </a:lnTo>
                  <a:lnTo>
                    <a:pt x="548" y="60"/>
                  </a:lnTo>
                  <a:lnTo>
                    <a:pt x="575" y="81"/>
                  </a:lnTo>
                  <a:lnTo>
                    <a:pt x="599" y="102"/>
                  </a:lnTo>
                  <a:lnTo>
                    <a:pt x="623" y="126"/>
                  </a:lnTo>
                  <a:lnTo>
                    <a:pt x="644" y="153"/>
                  </a:lnTo>
                  <a:lnTo>
                    <a:pt x="659" y="183"/>
                  </a:lnTo>
                  <a:lnTo>
                    <a:pt x="674" y="214"/>
                  </a:lnTo>
                  <a:lnTo>
                    <a:pt x="686" y="247"/>
                  </a:lnTo>
                  <a:lnTo>
                    <a:pt x="695" y="280"/>
                  </a:lnTo>
                  <a:lnTo>
                    <a:pt x="701" y="313"/>
                  </a:lnTo>
                  <a:lnTo>
                    <a:pt x="701" y="349"/>
                  </a:lnTo>
                  <a:close/>
                </a:path>
              </a:pathLst>
            </a:custGeom>
            <a:solidFill>
              <a:srgbClr val="FFD530"/>
            </a:solidFill>
            <a:ln w="571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4" name="Rectangle 23"/>
            <p:cNvSpPr/>
            <p:nvPr/>
          </p:nvSpPr>
          <p:spPr>
            <a:xfrm>
              <a:off x="4891244" y="5112635"/>
              <a:ext cx="923651" cy="461665"/>
            </a:xfrm>
            <a:prstGeom prst="rect">
              <a:avLst/>
            </a:prstGeom>
          </p:spPr>
          <p:txBody>
            <a:bodyPr wrap="none">
              <a:spAutoFit/>
            </a:bodyPr>
            <a:lstStyle/>
            <a:p>
              <a:r>
                <a:rPr lang="en-US" sz="2400" dirty="0" smtClean="0">
                  <a:latin typeface="+mj-lt"/>
                </a:rPr>
                <a:t>Price</a:t>
              </a:r>
              <a:endParaRPr lang="en-US" sz="2400" dirty="0">
                <a:latin typeface="+mj-lt"/>
              </a:endParaRPr>
            </a:p>
          </p:txBody>
        </p:sp>
        <p:sp>
          <p:nvSpPr>
            <p:cNvPr id="25" name="Rectangle 24"/>
            <p:cNvSpPr/>
            <p:nvPr/>
          </p:nvSpPr>
          <p:spPr>
            <a:xfrm>
              <a:off x="5002652" y="3234061"/>
              <a:ext cx="1067921" cy="369332"/>
            </a:xfrm>
            <a:prstGeom prst="rect">
              <a:avLst/>
            </a:prstGeom>
          </p:spPr>
          <p:txBody>
            <a:bodyPr wrap="none">
              <a:spAutoFit/>
            </a:bodyPr>
            <a:lstStyle/>
            <a:p>
              <a:r>
                <a:rPr lang="en-US" sz="1800" dirty="0" smtClean="0">
                  <a:latin typeface="+mj-lt"/>
                </a:rPr>
                <a:t>Product</a:t>
              </a:r>
              <a:endParaRPr lang="en-US" sz="1800" dirty="0">
                <a:latin typeface="+mj-lt"/>
              </a:endParaRPr>
            </a:p>
          </p:txBody>
        </p:sp>
        <p:sp>
          <p:nvSpPr>
            <p:cNvPr id="26" name="Rectangle 25"/>
            <p:cNvSpPr/>
            <p:nvPr/>
          </p:nvSpPr>
          <p:spPr>
            <a:xfrm>
              <a:off x="7212520" y="3372560"/>
              <a:ext cx="1181735" cy="523220"/>
            </a:xfrm>
            <a:prstGeom prst="rect">
              <a:avLst/>
            </a:prstGeom>
          </p:spPr>
          <p:txBody>
            <a:bodyPr wrap="none">
              <a:spAutoFit/>
            </a:bodyPr>
            <a:lstStyle/>
            <a:p>
              <a:r>
                <a:rPr lang="en-US" sz="2800" dirty="0" smtClean="0">
                  <a:latin typeface="+mj-lt"/>
                </a:rPr>
                <a:t>Place</a:t>
              </a:r>
              <a:endParaRPr lang="en-US" sz="2800" dirty="0">
                <a:latin typeface="+mj-lt"/>
              </a:endParaRPr>
            </a:p>
          </p:txBody>
        </p:sp>
        <p:sp>
          <p:nvSpPr>
            <p:cNvPr id="27" name="Rectangle 26"/>
            <p:cNvSpPr/>
            <p:nvPr/>
          </p:nvSpPr>
          <p:spPr>
            <a:xfrm>
              <a:off x="6864806" y="5265768"/>
              <a:ext cx="1707520" cy="461665"/>
            </a:xfrm>
            <a:prstGeom prst="rect">
              <a:avLst/>
            </a:prstGeom>
          </p:spPr>
          <p:txBody>
            <a:bodyPr wrap="none">
              <a:spAutoFit/>
            </a:bodyPr>
            <a:lstStyle/>
            <a:p>
              <a:r>
                <a:rPr lang="en-US" sz="2400" dirty="0" smtClean="0">
                  <a:latin typeface="+mj-lt"/>
                </a:rPr>
                <a:t>Promotion</a:t>
              </a:r>
              <a:endParaRPr lang="en-US" sz="2400" dirty="0">
                <a:latin typeface="+mj-lt"/>
              </a:endParaRPr>
            </a:p>
          </p:txBody>
        </p:sp>
        <p:sp>
          <p:nvSpPr>
            <p:cNvPr id="28" name="Rectangle 27"/>
            <p:cNvSpPr/>
            <p:nvPr/>
          </p:nvSpPr>
          <p:spPr>
            <a:xfrm>
              <a:off x="6135928" y="4385846"/>
              <a:ext cx="1255472" cy="338554"/>
            </a:xfrm>
            <a:prstGeom prst="rect">
              <a:avLst/>
            </a:prstGeom>
          </p:spPr>
          <p:txBody>
            <a:bodyPr wrap="none">
              <a:spAutoFit/>
            </a:bodyPr>
            <a:lstStyle/>
            <a:p>
              <a:r>
                <a:rPr lang="en-US" sz="1600" dirty="0" smtClean="0">
                  <a:solidFill>
                    <a:schemeClr val="bg1"/>
                  </a:solidFill>
                  <a:latin typeface="+mj-lt"/>
                </a:rPr>
                <a:t>Customers</a:t>
              </a:r>
              <a:endParaRPr lang="en-US" sz="1600" dirty="0">
                <a:solidFill>
                  <a:schemeClr val="bg1"/>
                </a:solidFill>
                <a:latin typeface="+mj-lt"/>
              </a:endParaRPr>
            </a:p>
          </p:txBody>
        </p:sp>
        <p:sp>
          <p:nvSpPr>
            <p:cNvPr id="31" name="Rectangle 30"/>
            <p:cNvSpPr/>
            <p:nvPr/>
          </p:nvSpPr>
          <p:spPr>
            <a:xfrm>
              <a:off x="4522323" y="1961126"/>
              <a:ext cx="2107077" cy="1015663"/>
            </a:xfrm>
            <a:prstGeom prst="rect">
              <a:avLst/>
            </a:prstGeom>
          </p:spPr>
          <p:txBody>
            <a:bodyPr wrap="square">
              <a:spAutoFit/>
            </a:bodyPr>
            <a:lstStyle/>
            <a:p>
              <a:pPr algn="l"/>
              <a:r>
                <a:rPr lang="en-US" sz="2000" dirty="0">
                  <a:latin typeface="+mj-lt"/>
                </a:rPr>
                <a:t>Producer’s</a:t>
              </a:r>
            </a:p>
            <a:p>
              <a:pPr algn="l"/>
              <a:r>
                <a:rPr lang="en-US" sz="2000" dirty="0">
                  <a:latin typeface="+mj-lt"/>
                </a:rPr>
                <a:t>part of</a:t>
              </a:r>
            </a:p>
            <a:p>
              <a:pPr algn="l"/>
              <a:r>
                <a:rPr lang="en-US" sz="2000" dirty="0">
                  <a:latin typeface="+mj-lt"/>
                </a:rPr>
                <a:t>the job</a:t>
              </a:r>
            </a:p>
          </p:txBody>
        </p:sp>
        <p:sp>
          <p:nvSpPr>
            <p:cNvPr id="32" name="Rectangle 31"/>
            <p:cNvSpPr/>
            <p:nvPr/>
          </p:nvSpPr>
          <p:spPr>
            <a:xfrm>
              <a:off x="7166473" y="2032336"/>
              <a:ext cx="1933777" cy="1015663"/>
            </a:xfrm>
            <a:prstGeom prst="rect">
              <a:avLst/>
            </a:prstGeom>
          </p:spPr>
          <p:txBody>
            <a:bodyPr wrap="square">
              <a:spAutoFit/>
            </a:bodyPr>
            <a:lstStyle/>
            <a:p>
              <a:pPr algn="r"/>
              <a:r>
                <a:rPr lang="en-US" sz="2000" dirty="0" smtClean="0">
                  <a:latin typeface="+mj-lt"/>
                </a:rPr>
                <a:t>Retailer’s</a:t>
              </a:r>
              <a:endParaRPr lang="en-US" sz="2000" dirty="0">
                <a:latin typeface="+mj-lt"/>
              </a:endParaRPr>
            </a:p>
            <a:p>
              <a:pPr algn="r"/>
              <a:r>
                <a:rPr lang="en-US" sz="2000" dirty="0">
                  <a:latin typeface="+mj-lt"/>
                </a:rPr>
                <a:t>part of</a:t>
              </a:r>
            </a:p>
            <a:p>
              <a:pPr algn="r"/>
              <a:r>
                <a:rPr lang="en-US" sz="2000" dirty="0">
                  <a:latin typeface="+mj-lt"/>
                </a:rPr>
                <a:t>the job</a:t>
              </a:r>
            </a:p>
          </p:txBody>
        </p:sp>
        <p:sp>
          <p:nvSpPr>
            <p:cNvPr id="34" name="Rectangle 33"/>
            <p:cNvSpPr/>
            <p:nvPr/>
          </p:nvSpPr>
          <p:spPr>
            <a:xfrm>
              <a:off x="4683432" y="1273740"/>
              <a:ext cx="4572000" cy="707886"/>
            </a:xfrm>
            <a:prstGeom prst="rect">
              <a:avLst/>
            </a:prstGeom>
          </p:spPr>
          <p:txBody>
            <a:bodyPr>
              <a:spAutoFit/>
            </a:bodyPr>
            <a:lstStyle/>
            <a:p>
              <a:r>
                <a:rPr lang="en-US" sz="2000" dirty="0"/>
                <a:t>B. How strategy decisions are handled</a:t>
              </a:r>
            </a:p>
            <a:p>
              <a:r>
                <a:rPr lang="en-US" sz="2000" dirty="0"/>
                <a:t>in a retailer-led channel</a:t>
              </a:r>
            </a:p>
          </p:txBody>
        </p:sp>
      </p:grpSp>
      <p:sp>
        <p:nvSpPr>
          <p:cNvPr id="35" name="Slide Number Placeholder 22"/>
          <p:cNvSpPr txBox="1">
            <a:spLocks/>
          </p:cNvSpPr>
          <p:nvPr/>
        </p:nvSpPr>
        <p:spPr>
          <a:xfrm>
            <a:off x="91213" y="46036"/>
            <a:ext cx="708820"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10-</a:t>
            </a:r>
            <a:fld id="{95A93DFA-160E-468B-8067-BDB21CB2F241}" type="slidenum">
              <a:rPr lang="en-US" smtClean="0"/>
              <a:pPr>
                <a:defRPr/>
              </a:pPr>
              <a:t>15</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4988" y="127001"/>
            <a:ext cx="8229600" cy="1398587"/>
          </a:xfrm>
        </p:spPr>
        <p:txBody>
          <a:bodyPr>
            <a:normAutofit fontScale="90000"/>
          </a:bodyPr>
          <a:lstStyle/>
          <a:p>
            <a:r>
              <a:rPr lang="en-US" dirty="0" smtClean="0"/>
              <a:t>Vertical Marketing Systems Focus on Final Customers (Exhibit 10-3)</a:t>
            </a:r>
          </a:p>
        </p:txBody>
      </p:sp>
      <p:grpSp>
        <p:nvGrpSpPr>
          <p:cNvPr id="2" name="Group 15"/>
          <p:cNvGrpSpPr>
            <a:grpSpLocks/>
          </p:cNvGrpSpPr>
          <p:nvPr/>
        </p:nvGrpSpPr>
        <p:grpSpPr bwMode="auto">
          <a:xfrm>
            <a:off x="228600" y="1524000"/>
            <a:ext cx="8535988" cy="4843463"/>
            <a:chOff x="183" y="960"/>
            <a:chExt cx="5377" cy="3051"/>
          </a:xfrm>
        </p:grpSpPr>
        <p:sp>
          <p:nvSpPr>
            <p:cNvPr id="32784" name="Rectangle 16"/>
            <p:cNvSpPr>
              <a:spLocks noChangeArrowheads="1"/>
            </p:cNvSpPr>
            <p:nvPr/>
          </p:nvSpPr>
          <p:spPr bwMode="auto">
            <a:xfrm>
              <a:off x="183" y="960"/>
              <a:ext cx="1594" cy="116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eaLnBrk="0" hangingPunct="0">
                <a:lnSpc>
                  <a:spcPct val="90000"/>
                </a:lnSpc>
              </a:pPr>
              <a:r>
                <a:rPr lang="en-US" sz="2400" b="1">
                  <a:latin typeface="Arial" pitchFamily="34" charset="0"/>
                  <a:cs typeface="Arial" pitchFamily="34" charset="0"/>
                </a:rPr>
                <a:t>Characteristics</a:t>
              </a:r>
            </a:p>
          </p:txBody>
        </p:sp>
        <p:sp>
          <p:nvSpPr>
            <p:cNvPr id="32785" name="Rectangle 17"/>
            <p:cNvSpPr>
              <a:spLocks noChangeArrowheads="1"/>
            </p:cNvSpPr>
            <p:nvPr/>
          </p:nvSpPr>
          <p:spPr bwMode="auto">
            <a:xfrm>
              <a:off x="1776" y="961"/>
              <a:ext cx="3784" cy="38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eaLnBrk="0" hangingPunct="0">
                <a:lnSpc>
                  <a:spcPct val="90000"/>
                </a:lnSpc>
              </a:pPr>
              <a:r>
                <a:rPr lang="en-US" sz="2400" b="1">
                  <a:latin typeface="Arial" pitchFamily="34" charset="0"/>
                  <a:cs typeface="Arial" pitchFamily="34" charset="0"/>
                </a:rPr>
                <a:t>Type of channel</a:t>
              </a:r>
            </a:p>
          </p:txBody>
        </p:sp>
        <p:sp>
          <p:nvSpPr>
            <p:cNvPr id="32786" name="Rectangle 18"/>
            <p:cNvSpPr>
              <a:spLocks noChangeArrowheads="1"/>
            </p:cNvSpPr>
            <p:nvPr/>
          </p:nvSpPr>
          <p:spPr bwMode="auto">
            <a:xfrm>
              <a:off x="1782" y="2125"/>
              <a:ext cx="1031" cy="53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0488" tIns="44450" rIns="90488" bIns="44450" anchor="ctr"/>
            <a:lstStyle/>
            <a:p>
              <a:pPr eaLnBrk="0" hangingPunct="0">
                <a:lnSpc>
                  <a:spcPct val="90000"/>
                </a:lnSpc>
              </a:pPr>
              <a:r>
                <a:rPr lang="en-US" sz="1800" b="1">
                  <a:latin typeface="Arial" pitchFamily="34" charset="0"/>
                  <a:cs typeface="Arial" pitchFamily="34" charset="0"/>
                </a:rPr>
                <a:t>Little or</a:t>
              </a:r>
            </a:p>
            <a:p>
              <a:pPr eaLnBrk="0" hangingPunct="0">
                <a:lnSpc>
                  <a:spcPct val="90000"/>
                </a:lnSpc>
              </a:pPr>
              <a:r>
                <a:rPr lang="en-US" sz="1800" b="1">
                  <a:latin typeface="Arial" pitchFamily="34" charset="0"/>
                  <a:cs typeface="Arial" pitchFamily="34" charset="0"/>
                </a:rPr>
                <a:t>none</a:t>
              </a:r>
            </a:p>
          </p:txBody>
        </p:sp>
        <p:sp>
          <p:nvSpPr>
            <p:cNvPr id="32787" name="Rectangle 19"/>
            <p:cNvSpPr>
              <a:spLocks noChangeArrowheads="1"/>
            </p:cNvSpPr>
            <p:nvPr/>
          </p:nvSpPr>
          <p:spPr bwMode="auto">
            <a:xfrm>
              <a:off x="1782" y="2653"/>
              <a:ext cx="1031" cy="53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0488" tIns="44450" rIns="90488" bIns="44450" anchor="ctr"/>
            <a:lstStyle/>
            <a:p>
              <a:pPr eaLnBrk="0" hangingPunct="0">
                <a:lnSpc>
                  <a:spcPct val="90000"/>
                </a:lnSpc>
              </a:pPr>
              <a:r>
                <a:rPr lang="en-US" sz="1800" b="1">
                  <a:latin typeface="Arial" pitchFamily="34" charset="0"/>
                  <a:cs typeface="Arial" pitchFamily="34" charset="0"/>
                </a:rPr>
                <a:t>None</a:t>
              </a:r>
            </a:p>
          </p:txBody>
        </p:sp>
        <p:sp>
          <p:nvSpPr>
            <p:cNvPr id="32788" name="Rectangle 20"/>
            <p:cNvSpPr>
              <a:spLocks noChangeArrowheads="1"/>
            </p:cNvSpPr>
            <p:nvPr/>
          </p:nvSpPr>
          <p:spPr bwMode="auto">
            <a:xfrm>
              <a:off x="1782" y="3181"/>
              <a:ext cx="1031" cy="83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0488" tIns="44450" rIns="90488" bIns="44450" anchor="ctr"/>
            <a:lstStyle/>
            <a:p>
              <a:pPr eaLnBrk="0" hangingPunct="0">
                <a:lnSpc>
                  <a:spcPct val="90000"/>
                </a:lnSpc>
              </a:pPr>
              <a:r>
                <a:rPr lang="en-US" sz="1800" b="1">
                  <a:latin typeface="Arial" pitchFamily="34" charset="0"/>
                  <a:cs typeface="Arial" pitchFamily="34" charset="0"/>
                </a:rPr>
                <a:t>Typical “inde-pendents”</a:t>
              </a:r>
            </a:p>
          </p:txBody>
        </p:sp>
        <p:sp>
          <p:nvSpPr>
            <p:cNvPr id="32789" name="Rectangle 21"/>
            <p:cNvSpPr>
              <a:spLocks noChangeArrowheads="1"/>
            </p:cNvSpPr>
            <p:nvPr/>
          </p:nvSpPr>
          <p:spPr bwMode="auto">
            <a:xfrm>
              <a:off x="183" y="2125"/>
              <a:ext cx="1594" cy="54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90488" tIns="44450" rIns="90488" bIns="44450" anchor="ctr"/>
            <a:lstStyle/>
            <a:p>
              <a:pPr eaLnBrk="0" hangingPunct="0">
                <a:lnSpc>
                  <a:spcPct val="90000"/>
                </a:lnSpc>
              </a:pPr>
              <a:r>
                <a:rPr lang="en-US" sz="1800" b="1" i="1">
                  <a:latin typeface="Arial" pitchFamily="34" charset="0"/>
                  <a:cs typeface="Arial" pitchFamily="34" charset="0"/>
                </a:rPr>
                <a:t>Amount of cooperation</a:t>
              </a:r>
            </a:p>
          </p:txBody>
        </p:sp>
        <p:sp>
          <p:nvSpPr>
            <p:cNvPr id="32790" name="Rectangle 22"/>
            <p:cNvSpPr>
              <a:spLocks noChangeArrowheads="1"/>
            </p:cNvSpPr>
            <p:nvPr/>
          </p:nvSpPr>
          <p:spPr bwMode="auto">
            <a:xfrm>
              <a:off x="1776" y="1348"/>
              <a:ext cx="1036" cy="78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eaLnBrk="0" hangingPunct="0">
                <a:lnSpc>
                  <a:spcPct val="90000"/>
                </a:lnSpc>
              </a:pPr>
              <a:r>
                <a:rPr lang="en-US" sz="2000" b="1">
                  <a:latin typeface="Arial" pitchFamily="34" charset="0"/>
                  <a:cs typeface="Arial" pitchFamily="34" charset="0"/>
                </a:rPr>
                <a:t>Traditional</a:t>
              </a:r>
            </a:p>
          </p:txBody>
        </p:sp>
        <p:sp>
          <p:nvSpPr>
            <p:cNvPr id="32791" name="Rectangle 23"/>
            <p:cNvSpPr>
              <a:spLocks noChangeArrowheads="1"/>
            </p:cNvSpPr>
            <p:nvPr/>
          </p:nvSpPr>
          <p:spPr bwMode="auto">
            <a:xfrm>
              <a:off x="2814" y="1348"/>
              <a:ext cx="2746" cy="409"/>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eaLnBrk="0" hangingPunct="0">
                <a:lnSpc>
                  <a:spcPct val="90000"/>
                </a:lnSpc>
              </a:pPr>
              <a:r>
                <a:rPr lang="en-US" sz="2000" b="1">
                  <a:latin typeface="Arial" pitchFamily="34" charset="0"/>
                  <a:cs typeface="Arial" pitchFamily="34" charset="0"/>
                </a:rPr>
                <a:t>Vertical marketing systems</a:t>
              </a:r>
            </a:p>
          </p:txBody>
        </p:sp>
        <p:sp>
          <p:nvSpPr>
            <p:cNvPr id="32792" name="Rectangle 24"/>
            <p:cNvSpPr>
              <a:spLocks noChangeArrowheads="1"/>
            </p:cNvSpPr>
            <p:nvPr/>
          </p:nvSpPr>
          <p:spPr bwMode="auto">
            <a:xfrm>
              <a:off x="2814" y="1757"/>
              <a:ext cx="916" cy="37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eaLnBrk="0" hangingPunct="0">
                <a:lnSpc>
                  <a:spcPct val="90000"/>
                </a:lnSpc>
              </a:pPr>
              <a:r>
                <a:rPr lang="en-US" sz="1600" b="1">
                  <a:latin typeface="Arial" pitchFamily="34" charset="0"/>
                  <a:cs typeface="Arial" pitchFamily="34" charset="0"/>
                </a:rPr>
                <a:t>Administered</a:t>
              </a:r>
            </a:p>
          </p:txBody>
        </p:sp>
        <p:sp>
          <p:nvSpPr>
            <p:cNvPr id="32793" name="Rectangle 25"/>
            <p:cNvSpPr>
              <a:spLocks noChangeArrowheads="1"/>
            </p:cNvSpPr>
            <p:nvPr/>
          </p:nvSpPr>
          <p:spPr bwMode="auto">
            <a:xfrm>
              <a:off x="3732" y="1757"/>
              <a:ext cx="916" cy="37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eaLnBrk="0" hangingPunct="0">
                <a:lnSpc>
                  <a:spcPct val="90000"/>
                </a:lnSpc>
              </a:pPr>
              <a:r>
                <a:rPr lang="en-US" sz="1600" b="1">
                  <a:latin typeface="Arial" pitchFamily="34" charset="0"/>
                  <a:cs typeface="Arial" pitchFamily="34" charset="0"/>
                </a:rPr>
                <a:t>Contractual</a:t>
              </a:r>
            </a:p>
          </p:txBody>
        </p:sp>
        <p:sp>
          <p:nvSpPr>
            <p:cNvPr id="32794" name="Rectangle 26"/>
            <p:cNvSpPr>
              <a:spLocks noChangeArrowheads="1"/>
            </p:cNvSpPr>
            <p:nvPr/>
          </p:nvSpPr>
          <p:spPr bwMode="auto">
            <a:xfrm>
              <a:off x="4650" y="1757"/>
              <a:ext cx="910" cy="37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eaLnBrk="0" hangingPunct="0">
                <a:lnSpc>
                  <a:spcPct val="90000"/>
                </a:lnSpc>
              </a:pPr>
              <a:r>
                <a:rPr lang="en-US" sz="1600" b="1">
                  <a:latin typeface="Arial" pitchFamily="34" charset="0"/>
                  <a:cs typeface="Arial" pitchFamily="34" charset="0"/>
                </a:rPr>
                <a:t>Corporate</a:t>
              </a:r>
            </a:p>
          </p:txBody>
        </p:sp>
        <p:sp>
          <p:nvSpPr>
            <p:cNvPr id="32795" name="Rectangle 27"/>
            <p:cNvSpPr>
              <a:spLocks noChangeArrowheads="1"/>
            </p:cNvSpPr>
            <p:nvPr/>
          </p:nvSpPr>
          <p:spPr bwMode="auto">
            <a:xfrm>
              <a:off x="183" y="2653"/>
              <a:ext cx="1594" cy="54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90488" tIns="44450" rIns="90488" bIns="44450" anchor="ctr"/>
            <a:lstStyle/>
            <a:p>
              <a:pPr eaLnBrk="0" hangingPunct="0">
                <a:lnSpc>
                  <a:spcPct val="90000"/>
                </a:lnSpc>
              </a:pPr>
              <a:r>
                <a:rPr lang="en-US" sz="1800" b="1">
                  <a:latin typeface="Arial" pitchFamily="34" charset="0"/>
                  <a:cs typeface="Arial" pitchFamily="34" charset="0"/>
                </a:rPr>
                <a:t>Control maintained by</a:t>
              </a:r>
            </a:p>
          </p:txBody>
        </p:sp>
        <p:sp>
          <p:nvSpPr>
            <p:cNvPr id="32796" name="Rectangle 28"/>
            <p:cNvSpPr>
              <a:spLocks noChangeArrowheads="1"/>
            </p:cNvSpPr>
            <p:nvPr/>
          </p:nvSpPr>
          <p:spPr bwMode="auto">
            <a:xfrm>
              <a:off x="183" y="3181"/>
              <a:ext cx="1594" cy="83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90488" tIns="44450" rIns="90488" bIns="44450" anchor="ctr"/>
            <a:lstStyle/>
            <a:p>
              <a:pPr eaLnBrk="0" hangingPunct="0">
                <a:lnSpc>
                  <a:spcPct val="90000"/>
                </a:lnSpc>
              </a:pPr>
              <a:r>
                <a:rPr lang="en-US" sz="1800" b="1">
                  <a:latin typeface="Arial" pitchFamily="34" charset="0"/>
                  <a:cs typeface="Arial" pitchFamily="34" charset="0"/>
                </a:rPr>
                <a:t>Examples</a:t>
              </a:r>
            </a:p>
          </p:txBody>
        </p:sp>
      </p:grpSp>
      <p:grpSp>
        <p:nvGrpSpPr>
          <p:cNvPr id="3" name="Group 3"/>
          <p:cNvGrpSpPr>
            <a:grpSpLocks/>
          </p:cNvGrpSpPr>
          <p:nvPr/>
        </p:nvGrpSpPr>
        <p:grpSpPr bwMode="auto">
          <a:xfrm>
            <a:off x="5867400" y="3375025"/>
            <a:ext cx="1462088" cy="2994025"/>
            <a:chOff x="3728" y="2125"/>
            <a:chExt cx="921" cy="1886"/>
          </a:xfrm>
        </p:grpSpPr>
        <p:sp>
          <p:nvSpPr>
            <p:cNvPr id="32781" name="Rectangle 4"/>
            <p:cNvSpPr>
              <a:spLocks noChangeArrowheads="1"/>
            </p:cNvSpPr>
            <p:nvPr/>
          </p:nvSpPr>
          <p:spPr bwMode="auto">
            <a:xfrm>
              <a:off x="3728" y="2125"/>
              <a:ext cx="921" cy="53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90488" tIns="44450" rIns="90488" bIns="44450" anchor="ctr"/>
            <a:lstStyle/>
            <a:p>
              <a:pPr eaLnBrk="0" hangingPunct="0">
                <a:lnSpc>
                  <a:spcPct val="90000"/>
                </a:lnSpc>
              </a:pPr>
              <a:r>
                <a:rPr lang="en-US" sz="1800" b="1" dirty="0">
                  <a:latin typeface="Arial" pitchFamily="34" charset="0"/>
                  <a:cs typeface="Arial" pitchFamily="34" charset="0"/>
                </a:rPr>
                <a:t>Fairly good</a:t>
              </a:r>
            </a:p>
            <a:p>
              <a:pPr eaLnBrk="0" hangingPunct="0">
                <a:lnSpc>
                  <a:spcPct val="90000"/>
                </a:lnSpc>
              </a:pPr>
              <a:r>
                <a:rPr lang="en-US" sz="1800" b="1" dirty="0">
                  <a:latin typeface="Arial" pitchFamily="34" charset="0"/>
                  <a:cs typeface="Arial" pitchFamily="34" charset="0"/>
                </a:rPr>
                <a:t>to good</a:t>
              </a:r>
            </a:p>
          </p:txBody>
        </p:sp>
        <p:sp>
          <p:nvSpPr>
            <p:cNvPr id="32782" name="Rectangle 5"/>
            <p:cNvSpPr>
              <a:spLocks noChangeArrowheads="1"/>
            </p:cNvSpPr>
            <p:nvPr/>
          </p:nvSpPr>
          <p:spPr bwMode="auto">
            <a:xfrm>
              <a:off x="3728" y="2653"/>
              <a:ext cx="921" cy="53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90488" tIns="44450" rIns="90488" bIns="44450" anchor="ctr"/>
            <a:lstStyle/>
            <a:p>
              <a:pPr eaLnBrk="0" hangingPunct="0">
                <a:lnSpc>
                  <a:spcPct val="90000"/>
                </a:lnSpc>
              </a:pPr>
              <a:r>
                <a:rPr lang="en-US" sz="1800" b="1" dirty="0">
                  <a:latin typeface="Arial" pitchFamily="34" charset="0"/>
                  <a:cs typeface="Arial" pitchFamily="34" charset="0"/>
                </a:rPr>
                <a:t>Contracts</a:t>
              </a:r>
            </a:p>
          </p:txBody>
        </p:sp>
        <p:sp>
          <p:nvSpPr>
            <p:cNvPr id="32783" name="Rectangle 6"/>
            <p:cNvSpPr>
              <a:spLocks noChangeArrowheads="1"/>
            </p:cNvSpPr>
            <p:nvPr/>
          </p:nvSpPr>
          <p:spPr bwMode="auto">
            <a:xfrm>
              <a:off x="3728" y="3181"/>
              <a:ext cx="921" cy="83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0" tIns="44450" rIns="0" bIns="44450" anchor="ctr"/>
            <a:lstStyle/>
            <a:p>
              <a:pPr eaLnBrk="0" hangingPunct="0">
                <a:lnSpc>
                  <a:spcPct val="90000"/>
                </a:lnSpc>
              </a:pPr>
              <a:r>
                <a:rPr lang="en-US" sz="1800" b="1">
                  <a:latin typeface="Arial" pitchFamily="34" charset="0"/>
                  <a:cs typeface="Arial" pitchFamily="34" charset="0"/>
                </a:rPr>
                <a:t> McDonald’s</a:t>
              </a:r>
            </a:p>
          </p:txBody>
        </p:sp>
      </p:grpSp>
      <p:grpSp>
        <p:nvGrpSpPr>
          <p:cNvPr id="4" name="Group 7"/>
          <p:cNvGrpSpPr>
            <a:grpSpLocks/>
          </p:cNvGrpSpPr>
          <p:nvPr/>
        </p:nvGrpSpPr>
        <p:grpSpPr bwMode="auto">
          <a:xfrm>
            <a:off x="7315200" y="3375025"/>
            <a:ext cx="1444625" cy="2994025"/>
            <a:chOff x="4650" y="2125"/>
            <a:chExt cx="910" cy="1886"/>
          </a:xfrm>
        </p:grpSpPr>
        <p:sp>
          <p:nvSpPr>
            <p:cNvPr id="32778" name="Rectangle 8"/>
            <p:cNvSpPr>
              <a:spLocks noChangeArrowheads="1"/>
            </p:cNvSpPr>
            <p:nvPr/>
          </p:nvSpPr>
          <p:spPr bwMode="auto">
            <a:xfrm>
              <a:off x="4650" y="2125"/>
              <a:ext cx="910" cy="53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90488" tIns="44450" rIns="90488" bIns="44450" anchor="ctr"/>
            <a:lstStyle/>
            <a:p>
              <a:pPr eaLnBrk="0" hangingPunct="0">
                <a:lnSpc>
                  <a:spcPct val="90000"/>
                </a:lnSpc>
              </a:pPr>
              <a:r>
                <a:rPr lang="en-US" sz="1800" b="1">
                  <a:latin typeface="Arial" pitchFamily="34" charset="0"/>
                  <a:cs typeface="Arial" pitchFamily="34" charset="0"/>
                </a:rPr>
                <a:t>Complete</a:t>
              </a:r>
            </a:p>
          </p:txBody>
        </p:sp>
        <p:sp>
          <p:nvSpPr>
            <p:cNvPr id="32779" name="Rectangle 9"/>
            <p:cNvSpPr>
              <a:spLocks noChangeArrowheads="1"/>
            </p:cNvSpPr>
            <p:nvPr/>
          </p:nvSpPr>
          <p:spPr bwMode="auto">
            <a:xfrm>
              <a:off x="4650" y="2653"/>
              <a:ext cx="910" cy="53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90488" tIns="44450" rIns="90488" bIns="44450" anchor="ctr"/>
            <a:lstStyle/>
            <a:p>
              <a:pPr eaLnBrk="0" hangingPunct="0">
                <a:lnSpc>
                  <a:spcPct val="90000"/>
                </a:lnSpc>
              </a:pPr>
              <a:r>
                <a:rPr lang="en-US" sz="1800" b="1">
                  <a:latin typeface="Arial" pitchFamily="34" charset="0"/>
                  <a:cs typeface="Arial" pitchFamily="34" charset="0"/>
                </a:rPr>
                <a:t>One company ownership</a:t>
              </a:r>
            </a:p>
          </p:txBody>
        </p:sp>
        <p:sp>
          <p:nvSpPr>
            <p:cNvPr id="32780" name="Rectangle 10"/>
            <p:cNvSpPr>
              <a:spLocks noChangeArrowheads="1"/>
            </p:cNvSpPr>
            <p:nvPr/>
          </p:nvSpPr>
          <p:spPr bwMode="auto">
            <a:xfrm>
              <a:off x="4650" y="3181"/>
              <a:ext cx="910" cy="83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90488" tIns="44450" rIns="90488" bIns="44450" anchor="ctr"/>
            <a:lstStyle/>
            <a:p>
              <a:pPr eaLnBrk="0" hangingPunct="0">
                <a:lnSpc>
                  <a:spcPct val="90000"/>
                </a:lnSpc>
              </a:pPr>
              <a:r>
                <a:rPr lang="en-US" sz="1800" b="1">
                  <a:latin typeface="Arial" pitchFamily="34" charset="0"/>
                  <a:cs typeface="Arial" pitchFamily="34" charset="0"/>
                </a:rPr>
                <a:t>Florsheim</a:t>
              </a:r>
            </a:p>
          </p:txBody>
        </p:sp>
      </p:grpSp>
      <p:grpSp>
        <p:nvGrpSpPr>
          <p:cNvPr id="5" name="Group 11"/>
          <p:cNvGrpSpPr>
            <a:grpSpLocks/>
          </p:cNvGrpSpPr>
          <p:nvPr/>
        </p:nvGrpSpPr>
        <p:grpSpPr bwMode="auto">
          <a:xfrm>
            <a:off x="4419600" y="3375025"/>
            <a:ext cx="1454150" cy="2994025"/>
            <a:chOff x="2816" y="2125"/>
            <a:chExt cx="916" cy="1886"/>
          </a:xfrm>
        </p:grpSpPr>
        <p:sp>
          <p:nvSpPr>
            <p:cNvPr id="32775" name="Rectangle 12"/>
            <p:cNvSpPr>
              <a:spLocks noChangeArrowheads="1"/>
            </p:cNvSpPr>
            <p:nvPr/>
          </p:nvSpPr>
          <p:spPr bwMode="auto">
            <a:xfrm>
              <a:off x="2816" y="2125"/>
              <a:ext cx="916" cy="53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90488" tIns="44450" rIns="90488" bIns="44450" anchor="ctr"/>
            <a:lstStyle/>
            <a:p>
              <a:pPr eaLnBrk="0" hangingPunct="0">
                <a:lnSpc>
                  <a:spcPct val="90000"/>
                </a:lnSpc>
              </a:pPr>
              <a:r>
                <a:rPr lang="en-US" sz="1800" b="1">
                  <a:latin typeface="Arial" pitchFamily="34" charset="0"/>
                  <a:cs typeface="Arial" pitchFamily="34" charset="0"/>
                </a:rPr>
                <a:t>Some to good</a:t>
              </a:r>
            </a:p>
          </p:txBody>
        </p:sp>
        <p:sp>
          <p:nvSpPr>
            <p:cNvPr id="32776" name="Rectangle 13"/>
            <p:cNvSpPr>
              <a:spLocks noChangeArrowheads="1"/>
            </p:cNvSpPr>
            <p:nvPr/>
          </p:nvSpPr>
          <p:spPr bwMode="auto">
            <a:xfrm>
              <a:off x="2816" y="2653"/>
              <a:ext cx="916" cy="53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90488" tIns="44450" rIns="90488" bIns="44450" anchor="ctr"/>
            <a:lstStyle/>
            <a:p>
              <a:pPr eaLnBrk="0" hangingPunct="0">
                <a:lnSpc>
                  <a:spcPct val="90000"/>
                </a:lnSpc>
              </a:pPr>
              <a:r>
                <a:rPr lang="en-US" sz="1800" b="1">
                  <a:latin typeface="Arial" pitchFamily="34" charset="0"/>
                  <a:cs typeface="Arial" pitchFamily="34" charset="0"/>
                </a:rPr>
                <a:t>Economic power and leadership</a:t>
              </a:r>
            </a:p>
          </p:txBody>
        </p:sp>
        <p:sp>
          <p:nvSpPr>
            <p:cNvPr id="32777" name="Rectangle 14"/>
            <p:cNvSpPr>
              <a:spLocks noChangeArrowheads="1"/>
            </p:cNvSpPr>
            <p:nvPr/>
          </p:nvSpPr>
          <p:spPr bwMode="auto">
            <a:xfrm>
              <a:off x="2816" y="3181"/>
              <a:ext cx="916" cy="83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90488" tIns="44450" rIns="90488" bIns="44450" anchor="ctr"/>
            <a:lstStyle/>
            <a:p>
              <a:pPr eaLnBrk="0" hangingPunct="0">
                <a:lnSpc>
                  <a:spcPct val="90000"/>
                </a:lnSpc>
              </a:pPr>
              <a:r>
                <a:rPr lang="en-US" sz="1800" b="1" dirty="0">
                  <a:latin typeface="Arial" pitchFamily="34" charset="0"/>
                  <a:cs typeface="Arial" pitchFamily="34" charset="0"/>
                </a:rPr>
                <a:t>General Electric</a:t>
              </a:r>
            </a:p>
          </p:txBody>
        </p:sp>
      </p:grpSp>
      <p:sp>
        <p:nvSpPr>
          <p:cNvPr id="29" name="Slide Number Placeholder 22"/>
          <p:cNvSpPr txBox="1">
            <a:spLocks/>
          </p:cNvSpPr>
          <p:nvPr/>
        </p:nvSpPr>
        <p:spPr>
          <a:xfrm>
            <a:off x="91213" y="46036"/>
            <a:ext cx="708820"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10-</a:t>
            </a:r>
            <a:fld id="{95A93DFA-160E-468B-8067-BDB21CB2F241}" type="slidenum">
              <a:rPr lang="en-US" smtClean="0"/>
              <a:pPr>
                <a:defRPr/>
              </a:pPr>
              <a:t>16</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80983" y="0"/>
            <a:ext cx="8229600" cy="1398587"/>
          </a:xfrm>
        </p:spPr>
        <p:txBody>
          <a:bodyPr/>
          <a:lstStyle/>
          <a:p>
            <a:r>
              <a:rPr lang="en-US" dirty="0" smtClean="0"/>
              <a:t>Interactive Exercise: Ideal Market Exposure</a:t>
            </a:r>
          </a:p>
        </p:txBody>
      </p:sp>
      <p:pic>
        <p:nvPicPr>
          <p:cNvPr id="35843" name="Picture 13" descr="ie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1479550"/>
            <a:ext cx="6934200" cy="489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4">
            <a:hlinkClick r:id="rId4" action="ppaction://program"/>
          </p:cNvPr>
          <p:cNvSpPr>
            <a:spLocks noChangeArrowheads="1"/>
          </p:cNvSpPr>
          <p:nvPr/>
        </p:nvSpPr>
        <p:spPr bwMode="auto">
          <a:xfrm>
            <a:off x="7772400" y="6019800"/>
            <a:ext cx="533400" cy="533400"/>
          </a:xfrm>
          <a:prstGeom prst="ellipse">
            <a:avLst/>
          </a:prstGeom>
          <a:solidFill>
            <a:schemeClr val="tx2"/>
          </a:solidFill>
          <a:ln w="38100">
            <a:solidFill>
              <a:srgbClr val="A8A776"/>
            </a:solidFill>
            <a:round/>
            <a:headEnd/>
            <a:tailEnd/>
          </a:ln>
        </p:spPr>
        <p:txBody>
          <a:bodyPr wrap="none" anchor="ctr"/>
          <a:lstStyle/>
          <a:p>
            <a:endParaRPr lang="en-US"/>
          </a:p>
        </p:txBody>
      </p:sp>
      <p:sp>
        <p:nvSpPr>
          <p:cNvPr id="35845" name="AutoShape 15">
            <a:hlinkClick r:id="rId4" action="ppaction://program"/>
          </p:cNvPr>
          <p:cNvSpPr>
            <a:spLocks noChangeArrowheads="1"/>
          </p:cNvSpPr>
          <p:nvPr/>
        </p:nvSpPr>
        <p:spPr bwMode="auto">
          <a:xfrm rot="5400000">
            <a:off x="7934325" y="6191250"/>
            <a:ext cx="292100" cy="190500"/>
          </a:xfrm>
          <a:prstGeom prst="triangle">
            <a:avLst>
              <a:gd name="adj" fmla="val 50000"/>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sp>
        <p:nvSpPr>
          <p:cNvPr id="6" name="Slide Number Placeholder 22"/>
          <p:cNvSpPr txBox="1">
            <a:spLocks/>
          </p:cNvSpPr>
          <p:nvPr/>
        </p:nvSpPr>
        <p:spPr>
          <a:xfrm>
            <a:off x="91213" y="46036"/>
            <a:ext cx="708820"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10-</a:t>
            </a:r>
            <a:fld id="{95A93DFA-160E-468B-8067-BDB21CB2F241}" type="slidenum">
              <a:rPr lang="en-US" smtClean="0"/>
              <a:pPr>
                <a:defRPr/>
              </a:pPr>
              <a:t>17</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Limiting Market Exposure</a:t>
            </a:r>
          </a:p>
        </p:txBody>
      </p:sp>
      <p:grpSp>
        <p:nvGrpSpPr>
          <p:cNvPr id="2" name="Group 2"/>
          <p:cNvGrpSpPr>
            <a:grpSpLocks/>
          </p:cNvGrpSpPr>
          <p:nvPr/>
        </p:nvGrpSpPr>
        <p:grpSpPr bwMode="auto">
          <a:xfrm>
            <a:off x="2590800" y="4724400"/>
            <a:ext cx="6248400" cy="1930400"/>
            <a:chOff x="1632" y="2832"/>
            <a:chExt cx="3936" cy="1216"/>
          </a:xfrm>
        </p:grpSpPr>
        <p:sp>
          <p:nvSpPr>
            <p:cNvPr id="37903" name="AutoShape 3"/>
            <p:cNvSpPr>
              <a:spLocks noChangeArrowheads="1"/>
            </p:cNvSpPr>
            <p:nvPr/>
          </p:nvSpPr>
          <p:spPr bwMode="auto">
            <a:xfrm>
              <a:off x="1632" y="2832"/>
              <a:ext cx="1200" cy="432"/>
            </a:xfrm>
            <a:prstGeom prst="roundRect">
              <a:avLst>
                <a:gd name="adj" fmla="val 40278"/>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en-US" sz="2400" b="1">
                  <a:latin typeface="Arial" pitchFamily="34" charset="0"/>
                  <a:cs typeface="Arial" pitchFamily="34" charset="0"/>
                </a:rPr>
                <a:t>Retailer 1</a:t>
              </a:r>
            </a:p>
          </p:txBody>
        </p:sp>
        <p:sp>
          <p:nvSpPr>
            <p:cNvPr id="37904" name="AutoShape 4"/>
            <p:cNvSpPr>
              <a:spLocks noChangeArrowheads="1"/>
            </p:cNvSpPr>
            <p:nvPr/>
          </p:nvSpPr>
          <p:spPr bwMode="auto">
            <a:xfrm>
              <a:off x="3024" y="2832"/>
              <a:ext cx="1200" cy="432"/>
            </a:xfrm>
            <a:prstGeom prst="roundRect">
              <a:avLst>
                <a:gd name="adj" fmla="val 40278"/>
              </a:avLst>
            </a:prstGeom>
            <a:solidFill>
              <a:srgbClr val="FFDD4F"/>
            </a:solidFill>
            <a:ln w="38100">
              <a:solidFill>
                <a:srgbClr val="FFDD4F"/>
              </a:solidFill>
              <a:round/>
              <a:headEnd/>
              <a:tailEnd/>
            </a:ln>
            <a:effectLst>
              <a:outerShdw dist="89803" dir="2700000" algn="ctr" rotWithShape="0">
                <a:schemeClr val="tx1"/>
              </a:outerShdw>
            </a:effectLst>
          </p:spPr>
          <p:txBody>
            <a:bodyPr anchor="ctr"/>
            <a:lstStyle/>
            <a:p>
              <a:pPr>
                <a:spcBef>
                  <a:spcPct val="50000"/>
                </a:spcBef>
              </a:pPr>
              <a:r>
                <a:rPr lang="en-US" altLang="en-US" sz="2400" b="1"/>
                <a:t>Retailer</a:t>
              </a:r>
            </a:p>
          </p:txBody>
        </p:sp>
        <p:sp>
          <p:nvSpPr>
            <p:cNvPr id="37905" name="AutoShape 5"/>
            <p:cNvSpPr>
              <a:spLocks noChangeArrowheads="1"/>
            </p:cNvSpPr>
            <p:nvPr/>
          </p:nvSpPr>
          <p:spPr bwMode="auto">
            <a:xfrm>
              <a:off x="4368" y="2832"/>
              <a:ext cx="1200" cy="432"/>
            </a:xfrm>
            <a:prstGeom prst="roundRect">
              <a:avLst>
                <a:gd name="adj" fmla="val 40278"/>
              </a:avLst>
            </a:prstGeom>
            <a:solidFill>
              <a:srgbClr val="FFDD4F"/>
            </a:solidFill>
            <a:ln w="38100">
              <a:solidFill>
                <a:srgbClr val="FFDD4F"/>
              </a:solidFill>
              <a:round/>
              <a:headEnd/>
              <a:tailEnd/>
            </a:ln>
            <a:effectLst>
              <a:outerShdw dist="89803" dir="2700000" algn="ctr" rotWithShape="0">
                <a:schemeClr val="tx1"/>
              </a:outerShdw>
            </a:effectLst>
          </p:spPr>
          <p:txBody>
            <a:bodyPr anchor="ctr"/>
            <a:lstStyle/>
            <a:p>
              <a:pPr>
                <a:spcBef>
                  <a:spcPct val="50000"/>
                </a:spcBef>
              </a:pPr>
              <a:r>
                <a:rPr lang="en-US" altLang="en-US" sz="2400" b="1"/>
                <a:t>Retailer</a:t>
              </a:r>
            </a:p>
          </p:txBody>
        </p:sp>
        <p:sp>
          <p:nvSpPr>
            <p:cNvPr id="37906" name="AutoShape 6"/>
            <p:cNvSpPr>
              <a:spLocks/>
            </p:cNvSpPr>
            <p:nvPr/>
          </p:nvSpPr>
          <p:spPr bwMode="auto">
            <a:xfrm rot="-5400000">
              <a:off x="3552" y="2080"/>
              <a:ext cx="192" cy="2784"/>
            </a:xfrm>
            <a:prstGeom prst="leftBrace">
              <a:avLst>
                <a:gd name="adj1" fmla="val 120833"/>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37907" name="Text Box 7"/>
            <p:cNvSpPr txBox="1">
              <a:spLocks noChangeArrowheads="1"/>
            </p:cNvSpPr>
            <p:nvPr/>
          </p:nvSpPr>
          <p:spPr bwMode="auto">
            <a:xfrm>
              <a:off x="2464" y="3568"/>
              <a:ext cx="235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spcBef>
                  <a:spcPct val="50000"/>
                </a:spcBef>
              </a:pPr>
              <a:r>
                <a:rPr lang="en-US" sz="2200" b="1"/>
                <a:t>Horizontal Arrangements Are Illegal</a:t>
              </a:r>
            </a:p>
          </p:txBody>
        </p:sp>
      </p:grpSp>
      <p:grpSp>
        <p:nvGrpSpPr>
          <p:cNvPr id="3" name="Group 9"/>
          <p:cNvGrpSpPr>
            <a:grpSpLocks/>
          </p:cNvGrpSpPr>
          <p:nvPr/>
        </p:nvGrpSpPr>
        <p:grpSpPr bwMode="auto">
          <a:xfrm>
            <a:off x="76200" y="1447800"/>
            <a:ext cx="8763000" cy="3962400"/>
            <a:chOff x="48" y="768"/>
            <a:chExt cx="5520" cy="2496"/>
          </a:xfrm>
        </p:grpSpPr>
        <p:grpSp>
          <p:nvGrpSpPr>
            <p:cNvPr id="37893" name="Group 10"/>
            <p:cNvGrpSpPr>
              <a:grpSpLocks/>
            </p:cNvGrpSpPr>
            <p:nvPr/>
          </p:nvGrpSpPr>
          <p:grpSpPr bwMode="auto">
            <a:xfrm>
              <a:off x="3024" y="2832"/>
              <a:ext cx="2544" cy="432"/>
              <a:chOff x="3024" y="2832"/>
              <a:chExt cx="2544" cy="432"/>
            </a:xfrm>
          </p:grpSpPr>
          <p:sp>
            <p:nvSpPr>
              <p:cNvPr id="37901" name="AutoShape 11"/>
              <p:cNvSpPr>
                <a:spLocks noChangeArrowheads="1"/>
              </p:cNvSpPr>
              <p:nvPr/>
            </p:nvSpPr>
            <p:spPr bwMode="auto">
              <a:xfrm>
                <a:off x="3024" y="2832"/>
                <a:ext cx="1200" cy="432"/>
              </a:xfrm>
              <a:prstGeom prst="roundRect">
                <a:avLst>
                  <a:gd name="adj" fmla="val 40278"/>
                </a:avLst>
              </a:prstGeom>
              <a:ln>
                <a:headEnd/>
                <a:tailEnd/>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spcBef>
                    <a:spcPct val="50000"/>
                  </a:spcBef>
                </a:pPr>
                <a:r>
                  <a:rPr lang="en-US" altLang="en-US" sz="2400" b="1" dirty="0">
                    <a:latin typeface="Arial" pitchFamily="34" charset="0"/>
                    <a:cs typeface="Arial" pitchFamily="34" charset="0"/>
                  </a:rPr>
                  <a:t>Retailer 2</a:t>
                </a:r>
              </a:p>
            </p:txBody>
          </p:sp>
          <p:sp>
            <p:nvSpPr>
              <p:cNvPr id="37902" name="AutoShape 12"/>
              <p:cNvSpPr>
                <a:spLocks noChangeArrowheads="1"/>
              </p:cNvSpPr>
              <p:nvPr/>
            </p:nvSpPr>
            <p:spPr bwMode="auto">
              <a:xfrm>
                <a:off x="4368" y="2832"/>
                <a:ext cx="1200" cy="432"/>
              </a:xfrm>
              <a:prstGeom prst="roundRect">
                <a:avLst>
                  <a:gd name="adj" fmla="val 40278"/>
                </a:avLst>
              </a:prstGeom>
              <a:ln>
                <a:headEnd/>
                <a:tailEnd/>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spcBef>
                    <a:spcPct val="50000"/>
                  </a:spcBef>
                </a:pPr>
                <a:r>
                  <a:rPr lang="en-US" altLang="en-US" sz="2400" b="1">
                    <a:latin typeface="Arial" pitchFamily="34" charset="0"/>
                    <a:cs typeface="Arial" pitchFamily="34" charset="0"/>
                  </a:rPr>
                  <a:t>Retailer 3</a:t>
                </a:r>
              </a:p>
            </p:txBody>
          </p:sp>
        </p:grpSp>
        <p:grpSp>
          <p:nvGrpSpPr>
            <p:cNvPr id="37894" name="Group 13"/>
            <p:cNvGrpSpPr>
              <a:grpSpLocks/>
            </p:cNvGrpSpPr>
            <p:nvPr/>
          </p:nvGrpSpPr>
          <p:grpSpPr bwMode="auto">
            <a:xfrm>
              <a:off x="48" y="768"/>
              <a:ext cx="2784" cy="2304"/>
              <a:chOff x="48" y="768"/>
              <a:chExt cx="2784" cy="2304"/>
            </a:xfrm>
          </p:grpSpPr>
          <p:sp>
            <p:nvSpPr>
              <p:cNvPr id="37895" name="AutoShape 14"/>
              <p:cNvSpPr>
                <a:spLocks noChangeArrowheads="1"/>
              </p:cNvSpPr>
              <p:nvPr/>
            </p:nvSpPr>
            <p:spPr bwMode="auto">
              <a:xfrm>
                <a:off x="1632" y="768"/>
                <a:ext cx="1200" cy="432"/>
              </a:xfrm>
              <a:prstGeom prst="roundRect">
                <a:avLst>
                  <a:gd name="adj" fmla="val 40278"/>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en-US" sz="2400" b="1">
                    <a:latin typeface="Arial" pitchFamily="34" charset="0"/>
                    <a:cs typeface="Arial" pitchFamily="34" charset="0"/>
                  </a:rPr>
                  <a:t>Producer</a:t>
                </a:r>
              </a:p>
            </p:txBody>
          </p:sp>
          <p:sp>
            <p:nvSpPr>
              <p:cNvPr id="37896" name="Text Box 15"/>
              <p:cNvSpPr txBox="1">
                <a:spLocks noChangeArrowheads="1"/>
              </p:cNvSpPr>
              <p:nvPr/>
            </p:nvSpPr>
            <p:spPr bwMode="auto">
              <a:xfrm>
                <a:off x="48" y="1654"/>
                <a:ext cx="1344"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spcBef>
                    <a:spcPct val="50000"/>
                  </a:spcBef>
                </a:pPr>
                <a:r>
                  <a:rPr lang="en-US" sz="2200" b="1" dirty="0"/>
                  <a:t>Vertical</a:t>
                </a:r>
                <a:br>
                  <a:rPr lang="en-US" sz="2200" b="1" dirty="0"/>
                </a:br>
                <a:r>
                  <a:rPr lang="en-US" sz="2200" b="1" dirty="0"/>
                  <a:t>Arrangements</a:t>
                </a:r>
                <a:br>
                  <a:rPr lang="en-US" sz="2200" b="1" dirty="0"/>
                </a:br>
                <a:r>
                  <a:rPr lang="en-US" sz="2200" b="1" dirty="0"/>
                  <a:t>May Be Legal</a:t>
                </a:r>
              </a:p>
            </p:txBody>
          </p:sp>
          <p:sp>
            <p:nvSpPr>
              <p:cNvPr id="37897" name="AutoShape 16"/>
              <p:cNvSpPr>
                <a:spLocks noChangeArrowheads="1"/>
              </p:cNvSpPr>
              <p:nvPr/>
            </p:nvSpPr>
            <p:spPr bwMode="auto">
              <a:xfrm>
                <a:off x="1632" y="1816"/>
                <a:ext cx="1200" cy="432"/>
              </a:xfrm>
              <a:prstGeom prst="roundRect">
                <a:avLst>
                  <a:gd name="adj" fmla="val 40278"/>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spcBef>
                    <a:spcPct val="50000"/>
                  </a:spcBef>
                </a:pPr>
                <a:r>
                  <a:rPr lang="en-US" altLang="en-US" sz="2400" b="1" dirty="0">
                    <a:latin typeface="Arial" pitchFamily="34" charset="0"/>
                    <a:cs typeface="Arial" pitchFamily="34" charset="0"/>
                  </a:rPr>
                  <a:t>Wholesaler</a:t>
                </a:r>
              </a:p>
            </p:txBody>
          </p:sp>
          <p:sp>
            <p:nvSpPr>
              <p:cNvPr id="37898" name="AutoShape 17"/>
              <p:cNvSpPr>
                <a:spLocks/>
              </p:cNvSpPr>
              <p:nvPr/>
            </p:nvSpPr>
            <p:spPr bwMode="auto">
              <a:xfrm>
                <a:off x="1392" y="976"/>
                <a:ext cx="192" cy="2096"/>
              </a:xfrm>
              <a:prstGeom prst="leftBrace">
                <a:avLst>
                  <a:gd name="adj1" fmla="val 90972"/>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37899" name="Line 18"/>
              <p:cNvSpPr>
                <a:spLocks noChangeShapeType="1"/>
              </p:cNvSpPr>
              <p:nvPr/>
            </p:nvSpPr>
            <p:spPr bwMode="auto">
              <a:xfrm>
                <a:off x="2208" y="1264"/>
                <a:ext cx="0" cy="52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p>
            </p:txBody>
          </p:sp>
          <p:sp>
            <p:nvSpPr>
              <p:cNvPr id="37900" name="Line 19"/>
              <p:cNvSpPr>
                <a:spLocks noChangeShapeType="1"/>
              </p:cNvSpPr>
              <p:nvPr/>
            </p:nvSpPr>
            <p:spPr bwMode="auto">
              <a:xfrm>
                <a:off x="2208" y="2280"/>
                <a:ext cx="0" cy="52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p>
            </p:txBody>
          </p:sp>
        </p:grpSp>
      </p:grpSp>
      <p:sp>
        <p:nvSpPr>
          <p:cNvPr id="20" name="Slide Number Placeholder 22"/>
          <p:cNvSpPr txBox="1">
            <a:spLocks/>
          </p:cNvSpPr>
          <p:nvPr/>
        </p:nvSpPr>
        <p:spPr>
          <a:xfrm>
            <a:off x="91213" y="46036"/>
            <a:ext cx="708820"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10-</a:t>
            </a:r>
            <a:fld id="{95A93DFA-160E-468B-8067-BDB21CB2F241}" type="slidenum">
              <a:rPr lang="en-US" smtClean="0"/>
              <a:pPr>
                <a:defRPr/>
              </a:pPr>
              <a:t>18</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46036"/>
            <a:ext cx="8229600" cy="1398587"/>
          </a:xfrm>
        </p:spPr>
        <p:txBody>
          <a:bodyPr>
            <a:normAutofit/>
          </a:bodyPr>
          <a:lstStyle/>
          <a:p>
            <a:r>
              <a:rPr lang="en-US" altLang="en-US" dirty="0" smtClean="0"/>
              <a:t>Channel Systems Can Be Complex (Exhibit 10-4)</a:t>
            </a:r>
            <a:endParaRPr lang="en-US" dirty="0" smtClean="0"/>
          </a:p>
        </p:txBody>
      </p:sp>
      <p:pic>
        <p:nvPicPr>
          <p:cNvPr id="38915" name="Picture 9" descr="per81055_1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95425"/>
            <a:ext cx="8915400"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2"/>
          <p:cNvSpPr txBox="1">
            <a:spLocks/>
          </p:cNvSpPr>
          <p:nvPr/>
        </p:nvSpPr>
        <p:spPr>
          <a:xfrm>
            <a:off x="91213" y="46036"/>
            <a:ext cx="708820"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10-</a:t>
            </a:r>
            <a:fld id="{95A93DFA-160E-468B-8067-BDB21CB2F241}" type="slidenum">
              <a:rPr lang="en-US" smtClean="0"/>
              <a:pPr>
                <a:defRPr/>
              </a:pPr>
              <a:t>19</a:t>
            </a:fld>
            <a:endParaRPr lang="en-US" dirty="0"/>
          </a:p>
        </p:txBody>
      </p:sp>
    </p:spTree>
  </p:cSld>
  <p:clrMapOvr>
    <a:masterClrMapping/>
  </p:clrMapOvr>
  <p:transition>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At the end of this presentation, you should be able to:</a:t>
            </a:r>
          </a:p>
        </p:txBody>
      </p:sp>
      <p:sp>
        <p:nvSpPr>
          <p:cNvPr id="59395" name="Rectangle 3"/>
          <p:cNvSpPr>
            <a:spLocks noGrp="1" noChangeArrowheads="1"/>
          </p:cNvSpPr>
          <p:nvPr>
            <p:ph idx="1"/>
          </p:nvPr>
        </p:nvSpPr>
        <p:spPr>
          <a:xfrm>
            <a:off x="457200" y="1882808"/>
            <a:ext cx="8229600" cy="4975192"/>
          </a:xfrm>
        </p:spPr>
        <p:txBody>
          <a:bodyPr>
            <a:normAutofit fontScale="85000" lnSpcReduction="20000"/>
          </a:bodyPr>
          <a:lstStyle/>
          <a:p>
            <a:pPr marL="514350" indent="-514350">
              <a:buFont typeface="+mj-lt"/>
              <a:buAutoNum type="arabicPeriod"/>
            </a:pPr>
            <a:r>
              <a:rPr lang="en-US" dirty="0" smtClean="0"/>
              <a:t>Understand what product classes suggest about Place objectives.</a:t>
            </a:r>
          </a:p>
          <a:p>
            <a:pPr marL="514350" indent="-514350">
              <a:buFont typeface="+mj-lt"/>
              <a:buAutoNum type="arabicPeriod"/>
            </a:pPr>
            <a:r>
              <a:rPr lang="en-US" dirty="0" smtClean="0"/>
              <a:t>Understand why some firms use direct channel systems while others work with intermediaries and indirect systems.</a:t>
            </a:r>
          </a:p>
          <a:p>
            <a:pPr marL="514350" indent="-514350">
              <a:buFont typeface="+mj-lt"/>
              <a:buAutoNum type="arabicPeriod"/>
            </a:pPr>
            <a:r>
              <a:rPr lang="en-US" dirty="0" smtClean="0"/>
              <a:t>Understand how and why marketing specialists develop to make channel systems more effective.</a:t>
            </a:r>
          </a:p>
          <a:p>
            <a:pPr marL="514350" indent="-514350">
              <a:buFont typeface="+mj-lt"/>
              <a:buAutoNum type="arabicPeriod"/>
            </a:pPr>
            <a:r>
              <a:rPr lang="en-US" dirty="0" smtClean="0"/>
              <a:t>Understand how to develop cooperative relationships and avoid conflict in channel systems.</a:t>
            </a:r>
          </a:p>
          <a:p>
            <a:pPr marL="514350" indent="-514350">
              <a:buFont typeface="+mj-lt"/>
              <a:buAutoNum type="arabicPeriod"/>
            </a:pPr>
            <a:r>
              <a:rPr lang="en-US" dirty="0" smtClean="0"/>
              <a:t>Know how channel members in vertical marketing systems shift and share functions to meet customer needs.</a:t>
            </a:r>
          </a:p>
        </p:txBody>
      </p:sp>
      <p:sp>
        <p:nvSpPr>
          <p:cNvPr id="5" name="Slide Number Placeholder 22"/>
          <p:cNvSpPr txBox="1">
            <a:spLocks/>
          </p:cNvSpPr>
          <p:nvPr/>
        </p:nvSpPr>
        <p:spPr>
          <a:xfrm>
            <a:off x="205580" y="1571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10-</a:t>
            </a:r>
            <a:fld id="{95A93DFA-160E-468B-8067-BDB21CB2F241}" type="slidenum">
              <a:rPr lang="en-US" smtClean="0"/>
              <a:pPr>
                <a:defRPr/>
              </a:pPr>
              <a:t>2</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animEffect transition="in" filter="wipe(up)">
                                      <p:cBhvr>
                                        <p:cTn id="23" dur="5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Entering International Markets </a:t>
            </a:r>
            <a:r>
              <a:rPr lang="en-US" altLang="en-US" smtClean="0"/>
              <a:t>(Exhibit 10-5)</a:t>
            </a:r>
            <a:endParaRPr lang="en-US" smtClean="0"/>
          </a:p>
        </p:txBody>
      </p:sp>
      <p:sp>
        <p:nvSpPr>
          <p:cNvPr id="39939" name="Text Box 9"/>
          <p:cNvSpPr txBox="1">
            <a:spLocks noChangeArrowheads="1"/>
          </p:cNvSpPr>
          <p:nvPr/>
        </p:nvSpPr>
        <p:spPr bwMode="auto">
          <a:xfrm>
            <a:off x="381000" y="2590800"/>
            <a:ext cx="1219200" cy="64135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spcBef>
                <a:spcPct val="50000"/>
              </a:spcBef>
            </a:pPr>
            <a:endParaRPr lang="en-US" b="1"/>
          </a:p>
        </p:txBody>
      </p:sp>
      <p:sp>
        <p:nvSpPr>
          <p:cNvPr id="39940" name="AutoShape 14"/>
          <p:cNvSpPr>
            <a:spLocks noChangeArrowheads="1"/>
          </p:cNvSpPr>
          <p:nvPr/>
        </p:nvSpPr>
        <p:spPr bwMode="auto">
          <a:xfrm>
            <a:off x="457200" y="3962400"/>
            <a:ext cx="8305800" cy="914400"/>
          </a:xfrm>
          <a:prstGeom prst="rightArrow">
            <a:avLst>
              <a:gd name="adj1" fmla="val 62500"/>
              <a:gd name="adj2" fmla="val 222037"/>
            </a:avLst>
          </a:prstGeom>
          <a:gradFill rotWithShape="1">
            <a:gsLst>
              <a:gs pos="100000">
                <a:schemeClr val="accent1"/>
              </a:gs>
              <a:gs pos="29000">
                <a:schemeClr val="accent3"/>
              </a:gs>
              <a:gs pos="0">
                <a:schemeClr val="accent6"/>
              </a:gs>
            </a:gsLst>
            <a:lin ang="10800000" scaled="1"/>
          </a:gradFill>
          <a:ln>
            <a:noFill/>
          </a:ln>
          <a:effectLst/>
          <a:extLst/>
        </p:spPr>
        <p:txBody>
          <a:bodyPr wrap="none" anchor="ctr"/>
          <a:lstStyle/>
          <a:p>
            <a:endParaRPr lang="en-US" b="1"/>
          </a:p>
        </p:txBody>
      </p:sp>
      <p:sp>
        <p:nvSpPr>
          <p:cNvPr id="39941" name="Text Box 15"/>
          <p:cNvSpPr txBox="1">
            <a:spLocks noChangeArrowheads="1"/>
          </p:cNvSpPr>
          <p:nvPr/>
        </p:nvSpPr>
        <p:spPr bwMode="auto">
          <a:xfrm>
            <a:off x="381000" y="4191000"/>
            <a:ext cx="8001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spcBef>
                <a:spcPct val="50000"/>
              </a:spcBef>
            </a:pPr>
            <a:r>
              <a:rPr lang="en-US" sz="2000" b="1"/>
              <a:t>Generally increasing investment, risk, and control of marketing</a:t>
            </a:r>
          </a:p>
        </p:txBody>
      </p:sp>
      <p:sp>
        <p:nvSpPr>
          <p:cNvPr id="39942" name="AutoShape 5"/>
          <p:cNvSpPr>
            <a:spLocks noChangeArrowheads="1"/>
          </p:cNvSpPr>
          <p:nvPr/>
        </p:nvSpPr>
        <p:spPr bwMode="auto">
          <a:xfrm>
            <a:off x="190500" y="2528888"/>
            <a:ext cx="1600200" cy="8382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r>
              <a:rPr lang="en-US" sz="1800" b="1">
                <a:solidFill>
                  <a:schemeClr val="tx1"/>
                </a:solidFill>
                <a:latin typeface="Arial" pitchFamily="34" charset="0"/>
                <a:cs typeface="Arial" pitchFamily="34" charset="0"/>
              </a:rPr>
              <a:t>Exporting</a:t>
            </a:r>
          </a:p>
        </p:txBody>
      </p:sp>
      <p:sp>
        <p:nvSpPr>
          <p:cNvPr id="16" name="AutoShape 5"/>
          <p:cNvSpPr>
            <a:spLocks noChangeArrowheads="1"/>
          </p:cNvSpPr>
          <p:nvPr/>
        </p:nvSpPr>
        <p:spPr bwMode="auto">
          <a:xfrm>
            <a:off x="7162800" y="2514600"/>
            <a:ext cx="1600200" cy="8382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r>
              <a:rPr lang="en-US" sz="1800" b="1">
                <a:solidFill>
                  <a:schemeClr val="tx1"/>
                </a:solidFill>
                <a:latin typeface="Arial" pitchFamily="34" charset="0"/>
                <a:cs typeface="Arial" pitchFamily="34" charset="0"/>
              </a:rPr>
              <a:t>Direct</a:t>
            </a:r>
          </a:p>
          <a:p>
            <a:r>
              <a:rPr lang="en-US" sz="1800" b="1">
                <a:solidFill>
                  <a:schemeClr val="tx1"/>
                </a:solidFill>
                <a:latin typeface="Arial" pitchFamily="34" charset="0"/>
                <a:cs typeface="Arial" pitchFamily="34" charset="0"/>
              </a:rPr>
              <a:t>Investment</a:t>
            </a:r>
          </a:p>
        </p:txBody>
      </p:sp>
      <p:sp>
        <p:nvSpPr>
          <p:cNvPr id="17" name="AutoShape 5"/>
          <p:cNvSpPr>
            <a:spLocks noChangeArrowheads="1"/>
          </p:cNvSpPr>
          <p:nvPr/>
        </p:nvSpPr>
        <p:spPr bwMode="auto">
          <a:xfrm>
            <a:off x="5410200" y="2514600"/>
            <a:ext cx="1600200" cy="8382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r>
              <a:rPr lang="en-US" sz="1800" b="1">
                <a:solidFill>
                  <a:schemeClr val="tx1"/>
                </a:solidFill>
                <a:latin typeface="Arial" pitchFamily="34" charset="0"/>
                <a:cs typeface="Arial" pitchFamily="34" charset="0"/>
              </a:rPr>
              <a:t>Joint </a:t>
            </a:r>
          </a:p>
          <a:p>
            <a:r>
              <a:rPr lang="en-US" sz="1800" b="1">
                <a:solidFill>
                  <a:schemeClr val="tx1"/>
                </a:solidFill>
                <a:latin typeface="Arial" pitchFamily="34" charset="0"/>
                <a:cs typeface="Arial" pitchFamily="34" charset="0"/>
              </a:rPr>
              <a:t>Venture</a:t>
            </a:r>
          </a:p>
        </p:txBody>
      </p:sp>
      <p:sp>
        <p:nvSpPr>
          <p:cNvPr id="18" name="AutoShape 5"/>
          <p:cNvSpPr>
            <a:spLocks noChangeArrowheads="1"/>
          </p:cNvSpPr>
          <p:nvPr/>
        </p:nvSpPr>
        <p:spPr bwMode="auto">
          <a:xfrm>
            <a:off x="3657600" y="2514600"/>
            <a:ext cx="1600200" cy="838200"/>
          </a:xfrm>
          <a:prstGeom prst="roundRect">
            <a:avLst>
              <a:gd name="adj" fmla="val 16667"/>
            </a:avLst>
          </a:prstGeom>
          <a:solidFill>
            <a:schemeClr val="accent3">
              <a:lumMod val="75000"/>
            </a:schemeClr>
          </a:solidFill>
          <a:ln>
            <a:solidFill>
              <a:schemeClr val="accent3">
                <a:lumMod val="50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r>
              <a:rPr lang="en-US" sz="1800" b="1">
                <a:solidFill>
                  <a:schemeClr val="tx1"/>
                </a:solidFill>
                <a:latin typeface="Arial" pitchFamily="34" charset="0"/>
                <a:cs typeface="Arial" pitchFamily="34" charset="0"/>
              </a:rPr>
              <a:t>Management </a:t>
            </a:r>
          </a:p>
          <a:p>
            <a:r>
              <a:rPr lang="en-US" sz="1800" b="1">
                <a:solidFill>
                  <a:schemeClr val="tx1"/>
                </a:solidFill>
                <a:latin typeface="Arial" pitchFamily="34" charset="0"/>
                <a:cs typeface="Arial" pitchFamily="34" charset="0"/>
              </a:rPr>
              <a:t>Contracting</a:t>
            </a:r>
          </a:p>
        </p:txBody>
      </p:sp>
      <p:sp>
        <p:nvSpPr>
          <p:cNvPr id="19" name="AutoShape 5"/>
          <p:cNvSpPr>
            <a:spLocks noChangeArrowheads="1"/>
          </p:cNvSpPr>
          <p:nvPr/>
        </p:nvSpPr>
        <p:spPr bwMode="auto">
          <a:xfrm>
            <a:off x="1905000" y="2514600"/>
            <a:ext cx="1600200" cy="8382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r>
              <a:rPr lang="en-US" sz="1800" b="1">
                <a:solidFill>
                  <a:schemeClr val="tx1"/>
                </a:solidFill>
                <a:latin typeface="Arial" pitchFamily="34" charset="0"/>
                <a:cs typeface="Arial" pitchFamily="34" charset="0"/>
              </a:rPr>
              <a:t>Licensing</a:t>
            </a:r>
          </a:p>
        </p:txBody>
      </p:sp>
      <p:sp>
        <p:nvSpPr>
          <p:cNvPr id="11" name="Slide Number Placeholder 22"/>
          <p:cNvSpPr txBox="1">
            <a:spLocks/>
          </p:cNvSpPr>
          <p:nvPr/>
        </p:nvSpPr>
        <p:spPr>
          <a:xfrm>
            <a:off x="91213" y="46036"/>
            <a:ext cx="708820"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10-</a:t>
            </a:r>
            <a:fld id="{95A93DFA-160E-468B-8067-BDB21CB2F241}" type="slidenum">
              <a:rPr lang="en-US" smtClean="0"/>
              <a:pPr>
                <a:defRPr/>
              </a:pPr>
              <a:t>20</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lstStyle/>
          <a:p>
            <a:r>
              <a:rPr lang="en-US" smtClean="0"/>
              <a:t>Key Terms</a:t>
            </a:r>
          </a:p>
        </p:txBody>
      </p:sp>
      <p:sp>
        <p:nvSpPr>
          <p:cNvPr id="49155" name="Content Placeholder 4"/>
          <p:cNvSpPr>
            <a:spLocks noGrp="1"/>
          </p:cNvSpPr>
          <p:nvPr>
            <p:ph sz="half" idx="1"/>
          </p:nvPr>
        </p:nvSpPr>
        <p:spPr/>
        <p:txBody>
          <a:bodyPr/>
          <a:lstStyle/>
          <a:p>
            <a:pPr marL="514350" indent="-514350">
              <a:lnSpc>
                <a:spcPts val="2500"/>
              </a:lnSpc>
              <a:buFont typeface="+mj-lt"/>
              <a:buAutoNum type="arabicPeriod"/>
            </a:pPr>
            <a:r>
              <a:rPr lang="en-US" dirty="0" smtClean="0"/>
              <a:t>place</a:t>
            </a:r>
          </a:p>
          <a:p>
            <a:pPr marL="514350" indent="-514350">
              <a:lnSpc>
                <a:spcPts val="2500"/>
              </a:lnSpc>
              <a:buFont typeface="+mj-lt"/>
              <a:buAutoNum type="arabicPeriod"/>
            </a:pPr>
            <a:r>
              <a:rPr lang="en-US" dirty="0" smtClean="0"/>
              <a:t>channel of distribution</a:t>
            </a:r>
          </a:p>
          <a:p>
            <a:pPr marL="514350" indent="-514350">
              <a:lnSpc>
                <a:spcPts val="2500"/>
              </a:lnSpc>
              <a:buFont typeface="+mj-lt"/>
              <a:buAutoNum type="arabicPeriod"/>
            </a:pPr>
            <a:r>
              <a:rPr lang="en-US" dirty="0" smtClean="0"/>
              <a:t>direct marketing</a:t>
            </a:r>
          </a:p>
          <a:p>
            <a:pPr marL="514350" indent="-514350">
              <a:lnSpc>
                <a:spcPts val="2500"/>
              </a:lnSpc>
              <a:buFont typeface="+mj-lt"/>
              <a:buAutoNum type="arabicPeriod"/>
            </a:pPr>
            <a:r>
              <a:rPr lang="en-US" dirty="0" smtClean="0"/>
              <a:t>discrepancy of quantity</a:t>
            </a:r>
          </a:p>
          <a:p>
            <a:pPr marL="514350" indent="-514350">
              <a:lnSpc>
                <a:spcPts val="2500"/>
              </a:lnSpc>
              <a:buFont typeface="+mj-lt"/>
              <a:buAutoNum type="arabicPeriod"/>
            </a:pPr>
            <a:r>
              <a:rPr lang="en-US" dirty="0" smtClean="0"/>
              <a:t>discrepancy of assortment</a:t>
            </a:r>
          </a:p>
          <a:p>
            <a:pPr marL="514350" indent="-514350">
              <a:lnSpc>
                <a:spcPts val="2500"/>
              </a:lnSpc>
              <a:buFont typeface="+mj-lt"/>
              <a:buAutoNum type="arabicPeriod"/>
            </a:pPr>
            <a:r>
              <a:rPr lang="en-US" dirty="0" smtClean="0"/>
              <a:t>regrouping activities</a:t>
            </a:r>
          </a:p>
          <a:p>
            <a:pPr marL="514350" indent="-514350">
              <a:lnSpc>
                <a:spcPts val="2500"/>
              </a:lnSpc>
              <a:buFont typeface="+mj-lt"/>
              <a:buAutoNum type="arabicPeriod"/>
            </a:pPr>
            <a:r>
              <a:rPr lang="en-US" dirty="0" smtClean="0"/>
              <a:t>accumulating</a:t>
            </a:r>
          </a:p>
          <a:p>
            <a:pPr marL="514350" indent="-514350">
              <a:lnSpc>
                <a:spcPts val="2500"/>
              </a:lnSpc>
              <a:buFont typeface="+mj-lt"/>
              <a:buAutoNum type="arabicPeriod"/>
            </a:pPr>
            <a:r>
              <a:rPr lang="en-US" dirty="0" smtClean="0"/>
              <a:t>bulk-breaking</a:t>
            </a:r>
          </a:p>
          <a:p>
            <a:pPr marL="514350" indent="-514350">
              <a:lnSpc>
                <a:spcPts val="2500"/>
              </a:lnSpc>
              <a:buFont typeface="+mj-lt"/>
              <a:buAutoNum type="arabicPeriod"/>
            </a:pPr>
            <a:r>
              <a:rPr lang="en-US" dirty="0" smtClean="0"/>
              <a:t>sorting</a:t>
            </a:r>
          </a:p>
          <a:p>
            <a:pPr marL="514350" indent="-514350">
              <a:lnSpc>
                <a:spcPts val="2500"/>
              </a:lnSpc>
              <a:buFont typeface="+mj-lt"/>
              <a:buAutoNum type="arabicPeriod"/>
            </a:pPr>
            <a:endParaRPr lang="en-US" dirty="0" smtClean="0"/>
          </a:p>
        </p:txBody>
      </p:sp>
      <p:sp>
        <p:nvSpPr>
          <p:cNvPr id="4" name="Content Placeholder 3"/>
          <p:cNvSpPr>
            <a:spLocks noGrp="1"/>
          </p:cNvSpPr>
          <p:nvPr>
            <p:ph sz="half" idx="2"/>
          </p:nvPr>
        </p:nvSpPr>
        <p:spPr/>
        <p:txBody>
          <a:bodyPr/>
          <a:lstStyle/>
          <a:p>
            <a:pPr marL="514350" indent="-514350">
              <a:lnSpc>
                <a:spcPts val="2500"/>
              </a:lnSpc>
              <a:buFont typeface="+mj-lt"/>
              <a:buAutoNum type="arabicPeriod" startAt="10"/>
            </a:pPr>
            <a:r>
              <a:rPr lang="en-US" dirty="0" smtClean="0"/>
              <a:t>assorting</a:t>
            </a:r>
          </a:p>
          <a:p>
            <a:pPr marL="514350" indent="-514350">
              <a:lnSpc>
                <a:spcPts val="2500"/>
              </a:lnSpc>
              <a:buFont typeface="+mj-lt"/>
              <a:buAutoNum type="arabicPeriod" startAt="10"/>
            </a:pPr>
            <a:r>
              <a:rPr lang="en-US" dirty="0" smtClean="0"/>
              <a:t>traditional channel systems</a:t>
            </a:r>
          </a:p>
          <a:p>
            <a:pPr marL="514350" indent="-514350">
              <a:lnSpc>
                <a:spcPts val="2500"/>
              </a:lnSpc>
              <a:buFont typeface="+mj-lt"/>
              <a:buAutoNum type="arabicPeriod" startAt="10"/>
            </a:pPr>
            <a:r>
              <a:rPr lang="en-US" dirty="0" smtClean="0"/>
              <a:t>channel captain</a:t>
            </a:r>
          </a:p>
          <a:p>
            <a:pPr marL="514350" indent="-514350">
              <a:lnSpc>
                <a:spcPts val="2500"/>
              </a:lnSpc>
              <a:buFont typeface="+mj-lt"/>
              <a:buAutoNum type="arabicPeriod" startAt="10"/>
            </a:pPr>
            <a:r>
              <a:rPr lang="en-US" dirty="0" smtClean="0"/>
              <a:t>vertical marketing systems</a:t>
            </a:r>
          </a:p>
          <a:p>
            <a:pPr marL="514350" indent="-514350">
              <a:lnSpc>
                <a:spcPts val="2500"/>
              </a:lnSpc>
              <a:buFont typeface="+mj-lt"/>
              <a:buAutoNum type="arabicPeriod" startAt="10"/>
            </a:pPr>
            <a:r>
              <a:rPr lang="en-US" dirty="0" smtClean="0"/>
              <a:t>corporate channel systems</a:t>
            </a:r>
          </a:p>
          <a:p>
            <a:pPr marL="514350" indent="-514350">
              <a:lnSpc>
                <a:spcPts val="2500"/>
              </a:lnSpc>
              <a:buFont typeface="+mj-lt"/>
              <a:buAutoNum type="arabicPeriod" startAt="10"/>
            </a:pPr>
            <a:r>
              <a:rPr lang="en-US" dirty="0" smtClean="0"/>
              <a:t>vertical integration</a:t>
            </a:r>
          </a:p>
          <a:p>
            <a:pPr marL="514350" indent="-514350">
              <a:lnSpc>
                <a:spcPts val="2500"/>
              </a:lnSpc>
              <a:buFont typeface="+mj-lt"/>
              <a:buAutoNum type="arabicPeriod" startAt="10"/>
            </a:pPr>
            <a:r>
              <a:rPr lang="en-US" dirty="0" smtClean="0"/>
              <a:t>administered channel systems</a:t>
            </a:r>
          </a:p>
          <a:p>
            <a:pPr marL="514350" indent="-514350">
              <a:lnSpc>
                <a:spcPts val="2500"/>
              </a:lnSpc>
              <a:buFont typeface="+mj-lt"/>
              <a:buAutoNum type="arabicPeriod" startAt="10"/>
            </a:pPr>
            <a:r>
              <a:rPr lang="en-US" dirty="0" smtClean="0"/>
              <a:t>contractual channel systems</a:t>
            </a:r>
          </a:p>
          <a:p>
            <a:pPr marL="514350" indent="-514350">
              <a:lnSpc>
                <a:spcPts val="2500"/>
              </a:lnSpc>
              <a:buFont typeface="+mj-lt"/>
              <a:buAutoNum type="arabicPeriod" startAt="10"/>
            </a:pPr>
            <a:endParaRPr lang="en-US" dirty="0" smtClean="0"/>
          </a:p>
        </p:txBody>
      </p:sp>
      <p:sp>
        <p:nvSpPr>
          <p:cNvPr id="5" name="Slide Number Placeholder 22"/>
          <p:cNvSpPr txBox="1">
            <a:spLocks/>
          </p:cNvSpPr>
          <p:nvPr/>
        </p:nvSpPr>
        <p:spPr>
          <a:xfrm>
            <a:off x="91213" y="46036"/>
            <a:ext cx="708820"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10-</a:t>
            </a:r>
            <a:fld id="{95A93DFA-160E-468B-8067-BDB21CB2F241}" type="slidenum">
              <a:rPr lang="en-US" smtClean="0"/>
              <a:pPr>
                <a:defRPr/>
              </a:pPr>
              <a:t>21</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up)">
                                      <p:cBhvr>
                                        <p:cTn id="7" dur="500"/>
                                        <p:tgtEl>
                                          <p:spTgt spid="49155">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animEffect transition="in" filter="wipe(up)">
                                      <p:cBhvr>
                                        <p:cTn id="11" dur="500"/>
                                        <p:tgtEl>
                                          <p:spTgt spid="49155">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animEffect transition="in" filter="wipe(up)">
                                      <p:cBhvr>
                                        <p:cTn id="15" dur="500"/>
                                        <p:tgtEl>
                                          <p:spTgt spid="49155">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animEffect transition="in" filter="wipe(up)">
                                      <p:cBhvr>
                                        <p:cTn id="19" dur="500"/>
                                        <p:tgtEl>
                                          <p:spTgt spid="49155">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9155">
                                            <p:txEl>
                                              <p:pRg st="4" end="4"/>
                                            </p:txEl>
                                          </p:spTgt>
                                        </p:tgtEl>
                                        <p:attrNameLst>
                                          <p:attrName>style.visibility</p:attrName>
                                        </p:attrNameLst>
                                      </p:cBhvr>
                                      <p:to>
                                        <p:strVal val="visible"/>
                                      </p:to>
                                    </p:set>
                                    <p:animEffect transition="in" filter="wipe(up)">
                                      <p:cBhvr>
                                        <p:cTn id="23" dur="500"/>
                                        <p:tgtEl>
                                          <p:spTgt spid="49155">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9155">
                                            <p:txEl>
                                              <p:pRg st="5" end="5"/>
                                            </p:txEl>
                                          </p:spTgt>
                                        </p:tgtEl>
                                        <p:attrNameLst>
                                          <p:attrName>style.visibility</p:attrName>
                                        </p:attrNameLst>
                                      </p:cBhvr>
                                      <p:to>
                                        <p:strVal val="visible"/>
                                      </p:to>
                                    </p:set>
                                    <p:animEffect transition="in" filter="wipe(up)">
                                      <p:cBhvr>
                                        <p:cTn id="27" dur="500"/>
                                        <p:tgtEl>
                                          <p:spTgt spid="49155">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9155">
                                            <p:txEl>
                                              <p:pRg st="6" end="6"/>
                                            </p:txEl>
                                          </p:spTgt>
                                        </p:tgtEl>
                                        <p:attrNameLst>
                                          <p:attrName>style.visibility</p:attrName>
                                        </p:attrNameLst>
                                      </p:cBhvr>
                                      <p:to>
                                        <p:strVal val="visible"/>
                                      </p:to>
                                    </p:set>
                                    <p:animEffect transition="in" filter="wipe(up)">
                                      <p:cBhvr>
                                        <p:cTn id="31" dur="500"/>
                                        <p:tgtEl>
                                          <p:spTgt spid="49155">
                                            <p:txEl>
                                              <p:pRg st="6" end="6"/>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9155">
                                            <p:txEl>
                                              <p:pRg st="7" end="7"/>
                                            </p:txEl>
                                          </p:spTgt>
                                        </p:tgtEl>
                                        <p:attrNameLst>
                                          <p:attrName>style.visibility</p:attrName>
                                        </p:attrNameLst>
                                      </p:cBhvr>
                                      <p:to>
                                        <p:strVal val="visible"/>
                                      </p:to>
                                    </p:set>
                                    <p:animEffect transition="in" filter="wipe(up)">
                                      <p:cBhvr>
                                        <p:cTn id="35" dur="500"/>
                                        <p:tgtEl>
                                          <p:spTgt spid="49155">
                                            <p:txEl>
                                              <p:pRg st="7" end="7"/>
                                            </p:txEl>
                                          </p:spTgt>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9155">
                                            <p:txEl>
                                              <p:pRg st="8" end="8"/>
                                            </p:txEl>
                                          </p:spTgt>
                                        </p:tgtEl>
                                        <p:attrNameLst>
                                          <p:attrName>style.visibility</p:attrName>
                                        </p:attrNameLst>
                                      </p:cBhvr>
                                      <p:to>
                                        <p:strVal val="visible"/>
                                      </p:to>
                                    </p:set>
                                    <p:animEffect transition="in" filter="wipe(up)">
                                      <p:cBhvr>
                                        <p:cTn id="39" dur="500"/>
                                        <p:tgtEl>
                                          <p:spTgt spid="49155">
                                            <p:txEl>
                                              <p:pRg st="8" end="8"/>
                                            </p:txEl>
                                          </p:spTgt>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wipe(up)">
                                      <p:cBhvr>
                                        <p:cTn id="43" dur="500"/>
                                        <p:tgtEl>
                                          <p:spTgt spid="4">
                                            <p:txEl>
                                              <p:pRg st="0" end="0"/>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wipe(up)">
                                      <p:cBhvr>
                                        <p:cTn id="47" dur="500"/>
                                        <p:tgtEl>
                                          <p:spTgt spid="4">
                                            <p:txEl>
                                              <p:pRg st="1" end="1"/>
                                            </p:txEl>
                                          </p:spTgt>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wipe(up)">
                                      <p:cBhvr>
                                        <p:cTn id="51" dur="500"/>
                                        <p:tgtEl>
                                          <p:spTgt spid="4">
                                            <p:txEl>
                                              <p:pRg st="2" end="2"/>
                                            </p:txEl>
                                          </p:spTgt>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wipe(up)">
                                      <p:cBhvr>
                                        <p:cTn id="55" dur="500"/>
                                        <p:tgtEl>
                                          <p:spTgt spid="4">
                                            <p:txEl>
                                              <p:pRg st="3" end="3"/>
                                            </p:txEl>
                                          </p:spTgt>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Effect transition="in" filter="wipe(up)">
                                      <p:cBhvr>
                                        <p:cTn id="59" dur="500"/>
                                        <p:tgtEl>
                                          <p:spTgt spid="4">
                                            <p:txEl>
                                              <p:pRg st="4" end="4"/>
                                            </p:txEl>
                                          </p:spTgt>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animEffect transition="in" filter="wipe(up)">
                                      <p:cBhvr>
                                        <p:cTn id="63" dur="500"/>
                                        <p:tgtEl>
                                          <p:spTgt spid="4">
                                            <p:txEl>
                                              <p:pRg st="5" end="5"/>
                                            </p:txEl>
                                          </p:spTgt>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Effect transition="in" filter="wipe(up)">
                                      <p:cBhvr>
                                        <p:cTn id="67" dur="500"/>
                                        <p:tgtEl>
                                          <p:spTgt spid="4">
                                            <p:txEl>
                                              <p:pRg st="6" end="6"/>
                                            </p:txEl>
                                          </p:spTgt>
                                        </p:tgtEl>
                                      </p:cBhvr>
                                    </p:animEffect>
                                  </p:childTnLst>
                                </p:cTn>
                              </p:par>
                            </p:childTnLst>
                          </p:cTn>
                        </p:par>
                        <p:par>
                          <p:cTn id="68" fill="hold">
                            <p:stCondLst>
                              <p:cond delay="8000"/>
                            </p:stCondLst>
                            <p:childTnLst>
                              <p:par>
                                <p:cTn id="69" presetID="22" presetClass="entr" presetSubtype="1" fill="hold" nodeType="after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Effect transition="in" filter="wipe(up)">
                                      <p:cBhvr>
                                        <p:cTn id="7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r>
              <a:rPr lang="en-US" smtClean="0"/>
              <a:t>Key Terms</a:t>
            </a:r>
          </a:p>
        </p:txBody>
      </p:sp>
      <p:sp>
        <p:nvSpPr>
          <p:cNvPr id="49155" name="Content Placeholder 4"/>
          <p:cNvSpPr>
            <a:spLocks noGrp="1"/>
          </p:cNvSpPr>
          <p:nvPr>
            <p:ph sz="half" idx="1"/>
          </p:nvPr>
        </p:nvSpPr>
        <p:spPr/>
        <p:txBody>
          <a:bodyPr/>
          <a:lstStyle/>
          <a:p>
            <a:pPr marL="514350" indent="-514350">
              <a:buFont typeface="+mj-lt"/>
              <a:buAutoNum type="arabicPeriod" startAt="18"/>
            </a:pPr>
            <a:r>
              <a:rPr lang="en-US" dirty="0" smtClean="0"/>
              <a:t>ideal market exposure</a:t>
            </a:r>
          </a:p>
          <a:p>
            <a:pPr marL="514350" indent="-514350">
              <a:buFont typeface="+mj-lt"/>
              <a:buAutoNum type="arabicPeriod" startAt="18"/>
            </a:pPr>
            <a:r>
              <a:rPr lang="en-US" dirty="0" smtClean="0"/>
              <a:t>intensive distribution</a:t>
            </a:r>
          </a:p>
          <a:p>
            <a:pPr marL="514350" indent="-514350">
              <a:buFont typeface="+mj-lt"/>
              <a:buAutoNum type="arabicPeriod" startAt="18"/>
            </a:pPr>
            <a:r>
              <a:rPr lang="en-US" dirty="0" smtClean="0"/>
              <a:t>selective distribution</a:t>
            </a:r>
          </a:p>
          <a:p>
            <a:pPr marL="514350" indent="-514350">
              <a:buFont typeface="+mj-lt"/>
              <a:buAutoNum type="arabicPeriod" startAt="18"/>
            </a:pPr>
            <a:r>
              <a:rPr lang="en-US" dirty="0" smtClean="0"/>
              <a:t>exclusive distribution</a:t>
            </a:r>
          </a:p>
          <a:p>
            <a:pPr marL="514350" indent="-514350">
              <a:buFont typeface="+mj-lt"/>
              <a:buAutoNum type="arabicPeriod" startAt="18"/>
            </a:pPr>
            <a:r>
              <a:rPr lang="en-US" dirty="0" smtClean="0"/>
              <a:t>multichannel distribution</a:t>
            </a:r>
          </a:p>
          <a:p>
            <a:pPr marL="514350" indent="-514350">
              <a:buFont typeface="+mj-lt"/>
              <a:buAutoNum type="arabicPeriod" startAt="18"/>
            </a:pPr>
            <a:r>
              <a:rPr lang="en-US" dirty="0" smtClean="0"/>
              <a:t>reverse channels</a:t>
            </a:r>
          </a:p>
          <a:p>
            <a:pPr marL="514350" indent="-514350">
              <a:buFont typeface="+mj-lt"/>
              <a:buAutoNum type="arabicPeriod" startAt="18"/>
            </a:pPr>
            <a:r>
              <a:rPr lang="en-US" dirty="0" smtClean="0"/>
              <a:t>exporting</a:t>
            </a:r>
          </a:p>
          <a:p>
            <a:pPr marL="514350" indent="-514350">
              <a:buFont typeface="+mj-lt"/>
              <a:buAutoNum type="arabicPeriod" startAt="18"/>
            </a:pPr>
            <a:r>
              <a:rPr lang="en-US" dirty="0" smtClean="0"/>
              <a:t>licensing</a:t>
            </a:r>
          </a:p>
        </p:txBody>
      </p:sp>
      <p:sp>
        <p:nvSpPr>
          <p:cNvPr id="4" name="Content Placeholder 3"/>
          <p:cNvSpPr>
            <a:spLocks noGrp="1"/>
          </p:cNvSpPr>
          <p:nvPr>
            <p:ph sz="half" idx="2"/>
          </p:nvPr>
        </p:nvSpPr>
        <p:spPr/>
        <p:txBody>
          <a:bodyPr/>
          <a:lstStyle/>
          <a:p>
            <a:pPr marL="514350" indent="-514350">
              <a:buFont typeface="+mj-lt"/>
              <a:buAutoNum type="arabicPeriod" startAt="26"/>
            </a:pPr>
            <a:r>
              <a:rPr lang="en-US" dirty="0" smtClean="0"/>
              <a:t>management contracting</a:t>
            </a:r>
          </a:p>
          <a:p>
            <a:pPr marL="514350" indent="-514350">
              <a:buFont typeface="+mj-lt"/>
              <a:buAutoNum type="arabicPeriod" startAt="26"/>
            </a:pPr>
            <a:r>
              <a:rPr lang="en-US" dirty="0" smtClean="0"/>
              <a:t>joint venture</a:t>
            </a:r>
          </a:p>
          <a:p>
            <a:pPr marL="514350" indent="-514350">
              <a:buFont typeface="+mj-lt"/>
              <a:buAutoNum type="arabicPeriod" startAt="26"/>
            </a:pPr>
            <a:r>
              <a:rPr lang="en-US" dirty="0" smtClean="0"/>
              <a:t>direct investment</a:t>
            </a:r>
            <a:endParaRPr lang="en-US" dirty="0"/>
          </a:p>
        </p:txBody>
      </p:sp>
      <p:sp>
        <p:nvSpPr>
          <p:cNvPr id="5" name="Slide Number Placeholder 22"/>
          <p:cNvSpPr txBox="1">
            <a:spLocks/>
          </p:cNvSpPr>
          <p:nvPr/>
        </p:nvSpPr>
        <p:spPr>
          <a:xfrm>
            <a:off x="91213" y="46036"/>
            <a:ext cx="708820"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10-</a:t>
            </a:r>
            <a:fld id="{95A93DFA-160E-468B-8067-BDB21CB2F241}" type="slidenum">
              <a:rPr lang="en-US" smtClean="0"/>
              <a:pPr>
                <a:defRPr/>
              </a:pPr>
              <a:t>22</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up)">
                                      <p:cBhvr>
                                        <p:cTn id="7" dur="500"/>
                                        <p:tgtEl>
                                          <p:spTgt spid="49155">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animEffect transition="in" filter="wipe(up)">
                                      <p:cBhvr>
                                        <p:cTn id="11" dur="500"/>
                                        <p:tgtEl>
                                          <p:spTgt spid="49155">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animEffect transition="in" filter="wipe(up)">
                                      <p:cBhvr>
                                        <p:cTn id="15" dur="500"/>
                                        <p:tgtEl>
                                          <p:spTgt spid="49155">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animEffect transition="in" filter="wipe(up)">
                                      <p:cBhvr>
                                        <p:cTn id="19" dur="500"/>
                                        <p:tgtEl>
                                          <p:spTgt spid="49155">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9155">
                                            <p:txEl>
                                              <p:pRg st="4" end="4"/>
                                            </p:txEl>
                                          </p:spTgt>
                                        </p:tgtEl>
                                        <p:attrNameLst>
                                          <p:attrName>style.visibility</p:attrName>
                                        </p:attrNameLst>
                                      </p:cBhvr>
                                      <p:to>
                                        <p:strVal val="visible"/>
                                      </p:to>
                                    </p:set>
                                    <p:animEffect transition="in" filter="wipe(up)">
                                      <p:cBhvr>
                                        <p:cTn id="23" dur="500"/>
                                        <p:tgtEl>
                                          <p:spTgt spid="49155">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9155">
                                            <p:txEl>
                                              <p:pRg st="5" end="5"/>
                                            </p:txEl>
                                          </p:spTgt>
                                        </p:tgtEl>
                                        <p:attrNameLst>
                                          <p:attrName>style.visibility</p:attrName>
                                        </p:attrNameLst>
                                      </p:cBhvr>
                                      <p:to>
                                        <p:strVal val="visible"/>
                                      </p:to>
                                    </p:set>
                                    <p:animEffect transition="in" filter="wipe(up)">
                                      <p:cBhvr>
                                        <p:cTn id="27" dur="500"/>
                                        <p:tgtEl>
                                          <p:spTgt spid="49155">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9155">
                                            <p:txEl>
                                              <p:pRg st="6" end="6"/>
                                            </p:txEl>
                                          </p:spTgt>
                                        </p:tgtEl>
                                        <p:attrNameLst>
                                          <p:attrName>style.visibility</p:attrName>
                                        </p:attrNameLst>
                                      </p:cBhvr>
                                      <p:to>
                                        <p:strVal val="visible"/>
                                      </p:to>
                                    </p:set>
                                    <p:animEffect transition="in" filter="wipe(up)">
                                      <p:cBhvr>
                                        <p:cTn id="31" dur="500"/>
                                        <p:tgtEl>
                                          <p:spTgt spid="49155">
                                            <p:txEl>
                                              <p:pRg st="6" end="6"/>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9155">
                                            <p:txEl>
                                              <p:pRg st="7" end="7"/>
                                            </p:txEl>
                                          </p:spTgt>
                                        </p:tgtEl>
                                        <p:attrNameLst>
                                          <p:attrName>style.visibility</p:attrName>
                                        </p:attrNameLst>
                                      </p:cBhvr>
                                      <p:to>
                                        <p:strVal val="visible"/>
                                      </p:to>
                                    </p:set>
                                    <p:animEffect transition="in" filter="wipe(up)">
                                      <p:cBhvr>
                                        <p:cTn id="35" dur="500"/>
                                        <p:tgtEl>
                                          <p:spTgt spid="49155">
                                            <p:txEl>
                                              <p:pRg st="7" end="7"/>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wipe(up)">
                                      <p:cBhvr>
                                        <p:cTn id="39" dur="500"/>
                                        <p:tgtEl>
                                          <p:spTgt spid="4">
                                            <p:txEl>
                                              <p:pRg st="0" end="0"/>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wipe(up)">
                                      <p:cBhvr>
                                        <p:cTn id="43" dur="500"/>
                                        <p:tgtEl>
                                          <p:spTgt spid="4">
                                            <p:txEl>
                                              <p:pRg st="1" end="1"/>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At the end of this presentation, you should be able to:</a:t>
            </a:r>
          </a:p>
        </p:txBody>
      </p:sp>
      <p:sp>
        <p:nvSpPr>
          <p:cNvPr id="59395" name="Rectangle 3"/>
          <p:cNvSpPr>
            <a:spLocks noGrp="1" noChangeArrowheads="1"/>
          </p:cNvSpPr>
          <p:nvPr>
            <p:ph idx="1"/>
          </p:nvPr>
        </p:nvSpPr>
        <p:spPr/>
        <p:txBody>
          <a:bodyPr/>
          <a:lstStyle/>
          <a:p>
            <a:pPr marL="514350" indent="-514350">
              <a:buFont typeface="+mj-lt"/>
              <a:buAutoNum type="arabicPeriod" startAt="6"/>
            </a:pPr>
            <a:r>
              <a:rPr lang="en-US" dirty="0" smtClean="0"/>
              <a:t>Understand the differences between intensive, selective, and exclusive distribution.</a:t>
            </a:r>
          </a:p>
          <a:p>
            <a:pPr marL="514350" indent="-514350">
              <a:buFont typeface="+mj-lt"/>
              <a:buAutoNum type="arabicPeriod" startAt="6"/>
            </a:pPr>
            <a:r>
              <a:rPr lang="en-US" dirty="0" smtClean="0"/>
              <a:t>Know </a:t>
            </a:r>
            <a:r>
              <a:rPr lang="en-US" dirty="0"/>
              <a:t>how multichannel distribution and reverse channels operate.</a:t>
            </a:r>
            <a:endParaRPr lang="en-US" dirty="0" smtClean="0"/>
          </a:p>
          <a:p>
            <a:pPr marL="514350" indent="-514350">
              <a:buFont typeface="+mj-lt"/>
              <a:buAutoNum type="arabicPeriod" startAt="6"/>
            </a:pPr>
            <a:r>
              <a:rPr lang="en-US" dirty="0" smtClean="0"/>
              <a:t>Know the main approaches firms use to reach customers in international markets.</a:t>
            </a:r>
          </a:p>
          <a:p>
            <a:pPr marL="514350" indent="-514350">
              <a:buFont typeface="+mj-lt"/>
              <a:buAutoNum type="arabicPeriod" startAt="6"/>
            </a:pPr>
            <a:r>
              <a:rPr lang="en-US" dirty="0" smtClean="0"/>
              <a:t>Understand important new terms.</a:t>
            </a:r>
          </a:p>
        </p:txBody>
      </p:sp>
      <p:sp>
        <p:nvSpPr>
          <p:cNvPr id="4" name="Slide Number Placeholder 22"/>
          <p:cNvSpPr txBox="1">
            <a:spLocks/>
          </p:cNvSpPr>
          <p:nvPr/>
        </p:nvSpPr>
        <p:spPr>
          <a:xfrm>
            <a:off x="205580" y="1571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10-</a:t>
            </a:r>
            <a:fld id="{95A93DFA-160E-468B-8067-BDB21CB2F241}" type="slidenum">
              <a:rPr lang="en-US" smtClean="0"/>
              <a:pPr>
                <a:defRPr/>
              </a:pPr>
              <a:t>3</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66747" y="106660"/>
            <a:ext cx="8229600" cy="1398587"/>
          </a:xfrm>
        </p:spPr>
        <p:txBody>
          <a:bodyPr/>
          <a:lstStyle/>
          <a:p>
            <a:r>
              <a:rPr lang="en-US" dirty="0" smtClean="0"/>
              <a:t>Marketing Strategy Planning Process</a:t>
            </a:r>
          </a:p>
        </p:txBody>
      </p:sp>
      <p:pic>
        <p:nvPicPr>
          <p:cNvPr id="19459"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14400" y="1505247"/>
            <a:ext cx="7467600" cy="5119094"/>
          </a:xfrm>
          <a:prstGeom prst="rect">
            <a:avLst/>
          </a:prstGeom>
          <a:noFill/>
          <a:ln>
            <a:noFill/>
          </a:ln>
          <a:effectLst>
            <a:outerShdw blurRad="76200" dist="12700" dir="8100000" sy="-23000" kx="800400" algn="br"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2"/>
          <p:cNvSpPr txBox="1">
            <a:spLocks/>
          </p:cNvSpPr>
          <p:nvPr/>
        </p:nvSpPr>
        <p:spPr>
          <a:xfrm>
            <a:off x="182560" y="1571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10-</a:t>
            </a:r>
            <a:fld id="{95A93DFA-160E-468B-8067-BDB21CB2F241}" type="slidenum">
              <a:rPr lang="en-US" smtClean="0"/>
              <a:pPr>
                <a:defRPr/>
              </a:pPr>
              <a:t>4</a:t>
            </a:fld>
            <a:endParaRPr lang="en-US" dirty="0"/>
          </a:p>
        </p:txBody>
      </p:sp>
    </p:spTree>
  </p:cSld>
  <p:clrMapOvr>
    <a:masterClrMapping/>
  </p:clrMapOvr>
  <p:transition>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46082" name="Straight Connector 40"/>
          <p:cNvCxnSpPr>
            <a:cxnSpLocks noChangeShapeType="1"/>
          </p:cNvCxnSpPr>
          <p:nvPr/>
        </p:nvCxnSpPr>
        <p:spPr bwMode="auto">
          <a:xfrm rot="5400000" flipH="1" flipV="1">
            <a:off x="1295400" y="4267200"/>
            <a:ext cx="609600" cy="0"/>
          </a:xfrm>
          <a:prstGeom prst="line">
            <a:avLst/>
          </a:prstGeom>
          <a:ln>
            <a:headEnd/>
            <a:tailEnd/>
          </a:ln>
          <a:extLst/>
        </p:spPr>
        <p:style>
          <a:lnRef idx="2">
            <a:schemeClr val="accent6"/>
          </a:lnRef>
          <a:fillRef idx="0">
            <a:schemeClr val="accent6"/>
          </a:fillRef>
          <a:effectRef idx="1">
            <a:schemeClr val="accent6"/>
          </a:effectRef>
          <a:fontRef idx="minor">
            <a:schemeClr val="tx1"/>
          </a:fontRef>
        </p:style>
      </p:cxnSp>
      <p:sp>
        <p:nvSpPr>
          <p:cNvPr id="20483" name="Rectangle 2"/>
          <p:cNvSpPr>
            <a:spLocks noGrp="1" noChangeArrowheads="1"/>
          </p:cNvSpPr>
          <p:nvPr>
            <p:ph type="title"/>
          </p:nvPr>
        </p:nvSpPr>
        <p:spPr>
          <a:xfrm>
            <a:off x="620713" y="0"/>
            <a:ext cx="8229600" cy="1398587"/>
          </a:xfrm>
        </p:spPr>
        <p:txBody>
          <a:bodyPr>
            <a:normAutofit fontScale="90000"/>
          </a:bodyPr>
          <a:lstStyle/>
          <a:p>
            <a:r>
              <a:rPr lang="en-US" dirty="0" smtClean="0"/>
              <a:t>Marketing Strategy Planning Decisions for Place </a:t>
            </a:r>
            <a:r>
              <a:rPr lang="en-US" altLang="en-US" dirty="0" smtClean="0"/>
              <a:t>(Exhibit 10-1)</a:t>
            </a:r>
            <a:endParaRPr lang="en-US" dirty="0" smtClean="0"/>
          </a:p>
        </p:txBody>
      </p:sp>
      <p:sp>
        <p:nvSpPr>
          <p:cNvPr id="9" name="Line 6"/>
          <p:cNvSpPr>
            <a:spLocks noChangeShapeType="1"/>
          </p:cNvSpPr>
          <p:nvPr/>
        </p:nvSpPr>
        <p:spPr bwMode="auto">
          <a:xfrm flipH="1" flipV="1">
            <a:off x="1535113" y="2590800"/>
            <a:ext cx="7253287" cy="14288"/>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US" b="1"/>
          </a:p>
        </p:txBody>
      </p:sp>
      <p:grpSp>
        <p:nvGrpSpPr>
          <p:cNvPr id="2" name="Group 7"/>
          <p:cNvGrpSpPr>
            <a:grpSpLocks/>
          </p:cNvGrpSpPr>
          <p:nvPr/>
        </p:nvGrpSpPr>
        <p:grpSpPr bwMode="auto">
          <a:xfrm>
            <a:off x="6376988" y="2616200"/>
            <a:ext cx="2573337" cy="1528763"/>
            <a:chOff x="4017" y="1648"/>
            <a:chExt cx="1621" cy="963"/>
          </a:xfrm>
          <a:solidFill>
            <a:schemeClr val="accent2"/>
          </a:solidFill>
        </p:grpSpPr>
        <p:sp>
          <p:nvSpPr>
            <p:cNvPr id="11" name="AutoShape 8"/>
            <p:cNvSpPr>
              <a:spLocks noChangeArrowheads="1"/>
            </p:cNvSpPr>
            <p:nvPr/>
          </p:nvSpPr>
          <p:spPr bwMode="auto">
            <a:xfrm>
              <a:off x="4017" y="1861"/>
              <a:ext cx="1621" cy="75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defRPr/>
              </a:pPr>
              <a:r>
                <a:rPr lang="en-US" sz="1800" b="1" dirty="0">
                  <a:latin typeface="Arial" charset="0"/>
                  <a:cs typeface="Arial" charset="0"/>
                </a:rPr>
                <a:t>CH 12:  Retailers, Wholesalers &amp; Their Strategy Planning</a:t>
              </a:r>
              <a:r>
                <a:rPr lang="en-US" sz="1800" b="1" dirty="0">
                  <a:effectLst>
                    <a:outerShdw blurRad="38100" dist="38100" dir="2700000" algn="tl">
                      <a:srgbClr val="000000"/>
                    </a:outerShdw>
                  </a:effectLst>
                  <a:latin typeface="Arial" charset="0"/>
                  <a:cs typeface="Arial" charset="0"/>
                </a:rPr>
                <a:t> </a:t>
              </a:r>
            </a:p>
          </p:txBody>
        </p:sp>
        <p:sp>
          <p:nvSpPr>
            <p:cNvPr id="20506" name="Line 9"/>
            <p:cNvSpPr>
              <a:spLocks noChangeShapeType="1"/>
            </p:cNvSpPr>
            <p:nvPr/>
          </p:nvSpPr>
          <p:spPr bwMode="auto">
            <a:xfrm rot="-5400000" flipH="1" flipV="1">
              <a:off x="4794" y="1746"/>
              <a:ext cx="197" cy="1"/>
            </a:xfrm>
            <a:prstGeom prst="line">
              <a:avLst/>
            </a:prstGeom>
            <a:ln>
              <a:headEnd/>
              <a:tailEnd type="triangle" w="med" len="med"/>
            </a:ln>
            <a:extLst/>
          </p:spPr>
          <p:style>
            <a:lnRef idx="2">
              <a:schemeClr val="accent6">
                <a:shade val="50000"/>
              </a:schemeClr>
            </a:lnRef>
            <a:fillRef idx="1">
              <a:schemeClr val="accent6"/>
            </a:fillRef>
            <a:effectRef idx="0">
              <a:schemeClr val="accent6"/>
            </a:effectRef>
            <a:fontRef idx="minor">
              <a:schemeClr val="lt1"/>
            </a:fontRef>
          </p:style>
          <p:txBody>
            <a:bodyPr/>
            <a:lstStyle/>
            <a:p>
              <a:endParaRPr lang="en-US" b="1"/>
            </a:p>
          </p:txBody>
        </p:sp>
      </p:grpSp>
      <p:sp>
        <p:nvSpPr>
          <p:cNvPr id="13" name="Line 10"/>
          <p:cNvSpPr>
            <a:spLocks noChangeShapeType="1"/>
          </p:cNvSpPr>
          <p:nvPr/>
        </p:nvSpPr>
        <p:spPr bwMode="auto">
          <a:xfrm flipH="1" flipV="1">
            <a:off x="8778875" y="1676400"/>
            <a:ext cx="0" cy="914400"/>
          </a:xfrm>
          <a:prstGeom prst="line">
            <a:avLst/>
          </a:prstGeom>
          <a:noFill/>
          <a:ln w="38100">
            <a:solidFill>
              <a:schemeClr val="accent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7" name="AutoShape 12"/>
          <p:cNvSpPr>
            <a:spLocks noChangeArrowheads="1"/>
          </p:cNvSpPr>
          <p:nvPr/>
        </p:nvSpPr>
        <p:spPr bwMode="auto">
          <a:xfrm>
            <a:off x="304800" y="4914900"/>
            <a:ext cx="1447800" cy="836613"/>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defRPr/>
            </a:pPr>
            <a:r>
              <a:rPr lang="en-US" sz="1800" b="1" dirty="0">
                <a:latin typeface="Arial" charset="0"/>
                <a:cs typeface="Arial" charset="0"/>
              </a:rPr>
              <a:t>Place objectives</a:t>
            </a:r>
          </a:p>
        </p:txBody>
      </p:sp>
      <p:sp>
        <p:nvSpPr>
          <p:cNvPr id="46088" name="AutoShape 15"/>
          <p:cNvSpPr>
            <a:spLocks noChangeArrowheads="1"/>
          </p:cNvSpPr>
          <p:nvPr/>
        </p:nvSpPr>
        <p:spPr bwMode="auto">
          <a:xfrm>
            <a:off x="2011363" y="4914900"/>
            <a:ext cx="1447800" cy="836613"/>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defRPr/>
            </a:pPr>
            <a:r>
              <a:rPr lang="en-US" sz="1800" b="1" dirty="0">
                <a:latin typeface="Arial" charset="0"/>
                <a:cs typeface="Arial" charset="0"/>
              </a:rPr>
              <a:t>Direct vs. indirect</a:t>
            </a:r>
          </a:p>
        </p:txBody>
      </p:sp>
      <p:sp>
        <p:nvSpPr>
          <p:cNvPr id="46089" name="AutoShape 18"/>
          <p:cNvSpPr>
            <a:spLocks noChangeArrowheads="1"/>
          </p:cNvSpPr>
          <p:nvPr/>
        </p:nvSpPr>
        <p:spPr bwMode="auto">
          <a:xfrm>
            <a:off x="3657600" y="4914900"/>
            <a:ext cx="1646238" cy="836613"/>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defRPr/>
            </a:pPr>
            <a:r>
              <a:rPr lang="en-US" sz="1800" b="1" dirty="0">
                <a:latin typeface="Arial" charset="0"/>
                <a:cs typeface="Arial" charset="0"/>
              </a:rPr>
              <a:t>Channel specialists</a:t>
            </a:r>
          </a:p>
        </p:txBody>
      </p:sp>
      <p:sp>
        <p:nvSpPr>
          <p:cNvPr id="46090" name="AutoShape 21"/>
          <p:cNvSpPr>
            <a:spLocks noChangeArrowheads="1"/>
          </p:cNvSpPr>
          <p:nvPr/>
        </p:nvSpPr>
        <p:spPr bwMode="auto">
          <a:xfrm>
            <a:off x="5486400" y="4914900"/>
            <a:ext cx="1717675" cy="836613"/>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defRPr/>
            </a:pPr>
            <a:r>
              <a:rPr lang="en-US" sz="1800" b="1" dirty="0">
                <a:latin typeface="Arial" charset="0"/>
                <a:cs typeface="Arial" charset="0"/>
              </a:rPr>
              <a:t>Channel relationships</a:t>
            </a:r>
          </a:p>
        </p:txBody>
      </p:sp>
      <p:grpSp>
        <p:nvGrpSpPr>
          <p:cNvPr id="3" name="Group 23"/>
          <p:cNvGrpSpPr>
            <a:grpSpLocks/>
          </p:cNvGrpSpPr>
          <p:nvPr/>
        </p:nvGrpSpPr>
        <p:grpSpPr bwMode="auto">
          <a:xfrm>
            <a:off x="3225800" y="2606675"/>
            <a:ext cx="2559050" cy="1509713"/>
            <a:chOff x="2032" y="1642"/>
            <a:chExt cx="1612" cy="951"/>
          </a:xfrm>
          <a:solidFill>
            <a:schemeClr val="accent2"/>
          </a:solidFill>
        </p:grpSpPr>
        <p:sp>
          <p:nvSpPr>
            <p:cNvPr id="20503" name="AutoShape 24"/>
            <p:cNvSpPr>
              <a:spLocks noChangeArrowheads="1"/>
            </p:cNvSpPr>
            <p:nvPr/>
          </p:nvSpPr>
          <p:spPr bwMode="auto">
            <a:xfrm>
              <a:off x="2032" y="1843"/>
              <a:ext cx="1612" cy="75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defRPr/>
              </a:pPr>
              <a:r>
                <a:rPr lang="en-US" sz="1800" b="1" dirty="0">
                  <a:latin typeface="Arial" charset="0"/>
                  <a:cs typeface="Arial" charset="0"/>
                </a:rPr>
                <a:t>CH 11:  Distribution Customer Service &amp; Logistics</a:t>
              </a:r>
            </a:p>
          </p:txBody>
        </p:sp>
        <p:sp>
          <p:nvSpPr>
            <p:cNvPr id="20504" name="Line 25"/>
            <p:cNvSpPr>
              <a:spLocks noChangeShapeType="1"/>
            </p:cNvSpPr>
            <p:nvPr/>
          </p:nvSpPr>
          <p:spPr bwMode="auto">
            <a:xfrm rot="-5400000" flipH="1" flipV="1">
              <a:off x="2781" y="1740"/>
              <a:ext cx="197" cy="1"/>
            </a:xfrm>
            <a:prstGeom prst="line">
              <a:avLst/>
            </a:prstGeom>
            <a:ln>
              <a:headEnd/>
              <a:tailEnd type="triangle" w="med" len="med"/>
            </a:ln>
            <a:extLst/>
          </p:spPr>
          <p:style>
            <a:lnRef idx="2">
              <a:schemeClr val="accent6"/>
            </a:lnRef>
            <a:fillRef idx="0">
              <a:schemeClr val="accent6"/>
            </a:fillRef>
            <a:effectRef idx="1">
              <a:schemeClr val="accent6"/>
            </a:effectRef>
            <a:fontRef idx="minor">
              <a:schemeClr val="tx1"/>
            </a:fontRef>
          </p:style>
          <p:txBody>
            <a:bodyPr/>
            <a:lstStyle/>
            <a:p>
              <a:endParaRPr lang="en-US" b="1"/>
            </a:p>
          </p:txBody>
        </p:sp>
      </p:grpSp>
      <p:sp>
        <p:nvSpPr>
          <p:cNvPr id="29" name="AutoShape 27"/>
          <p:cNvSpPr>
            <a:spLocks noChangeArrowheads="1"/>
          </p:cNvSpPr>
          <p:nvPr/>
        </p:nvSpPr>
        <p:spPr bwMode="auto">
          <a:xfrm>
            <a:off x="415925" y="2932113"/>
            <a:ext cx="2311400" cy="1190625"/>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defRPr/>
            </a:pPr>
            <a:r>
              <a:rPr lang="en-US" sz="1800" b="1" dirty="0">
                <a:latin typeface="Arial" charset="0"/>
                <a:cs typeface="Arial" charset="0"/>
              </a:rPr>
              <a:t>CH 10:  Place and Development of Channel Systems</a:t>
            </a:r>
          </a:p>
        </p:txBody>
      </p:sp>
      <p:sp>
        <p:nvSpPr>
          <p:cNvPr id="30" name="Line 28"/>
          <p:cNvSpPr>
            <a:spLocks noChangeShapeType="1"/>
          </p:cNvSpPr>
          <p:nvPr/>
        </p:nvSpPr>
        <p:spPr bwMode="auto">
          <a:xfrm rot="-5400000" flipH="1" flipV="1">
            <a:off x="1398588" y="2762250"/>
            <a:ext cx="312738" cy="1587"/>
          </a:xfrm>
          <a:prstGeom prst="line">
            <a:avLst/>
          </a:prstGeom>
          <a:ln>
            <a:headEnd/>
            <a:tailEnd type="triangle" w="med" len="med"/>
          </a:ln>
          <a:extLst/>
        </p:spPr>
        <p:style>
          <a:lnRef idx="2">
            <a:schemeClr val="accent6"/>
          </a:lnRef>
          <a:fillRef idx="0">
            <a:schemeClr val="accent6"/>
          </a:fillRef>
          <a:effectRef idx="1">
            <a:schemeClr val="accent6"/>
          </a:effectRef>
          <a:fontRef idx="minor">
            <a:schemeClr val="tx1"/>
          </a:fontRef>
        </p:style>
        <p:txBody>
          <a:bodyPr/>
          <a:lstStyle/>
          <a:p>
            <a:endParaRPr lang="en-US" b="1"/>
          </a:p>
        </p:txBody>
      </p:sp>
      <p:sp>
        <p:nvSpPr>
          <p:cNvPr id="46094" name="AutoShape 30"/>
          <p:cNvSpPr>
            <a:spLocks noChangeArrowheads="1"/>
          </p:cNvSpPr>
          <p:nvPr/>
        </p:nvSpPr>
        <p:spPr bwMode="auto">
          <a:xfrm>
            <a:off x="7421563" y="4914900"/>
            <a:ext cx="1447800" cy="836613"/>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defRPr/>
            </a:pPr>
            <a:r>
              <a:rPr lang="en-US" sz="1800" b="1" dirty="0">
                <a:latin typeface="Arial" charset="0"/>
                <a:cs typeface="Arial" charset="0"/>
              </a:rPr>
              <a:t>Market exposure</a:t>
            </a:r>
          </a:p>
        </p:txBody>
      </p:sp>
      <p:pic>
        <p:nvPicPr>
          <p:cNvPr id="20495" name="Picture 33" descr="11.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219200"/>
            <a:ext cx="18478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Line 10"/>
          <p:cNvSpPr>
            <a:spLocks noChangeShapeType="1"/>
          </p:cNvSpPr>
          <p:nvPr/>
        </p:nvSpPr>
        <p:spPr bwMode="auto">
          <a:xfrm flipV="1">
            <a:off x="8534400" y="1676400"/>
            <a:ext cx="252413" cy="0"/>
          </a:xfrm>
          <a:prstGeom prst="line">
            <a:avLst/>
          </a:prstGeom>
          <a:noFill/>
          <a:ln w="38100">
            <a:solidFill>
              <a:schemeClr val="accent3"/>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46097" name="Straight Connector 39"/>
          <p:cNvCxnSpPr>
            <a:cxnSpLocks noChangeShapeType="1"/>
          </p:cNvCxnSpPr>
          <p:nvPr/>
        </p:nvCxnSpPr>
        <p:spPr bwMode="auto">
          <a:xfrm>
            <a:off x="990600" y="4572000"/>
            <a:ext cx="7162800" cy="0"/>
          </a:xfrm>
          <a:prstGeom prst="line">
            <a:avLst/>
          </a:prstGeom>
          <a:ln>
            <a:headEnd/>
            <a:tailEnd/>
          </a:ln>
          <a:extLst/>
        </p:spPr>
        <p:style>
          <a:lnRef idx="2">
            <a:schemeClr val="accent6"/>
          </a:lnRef>
          <a:fillRef idx="0">
            <a:schemeClr val="accent6"/>
          </a:fillRef>
          <a:effectRef idx="1">
            <a:schemeClr val="accent6"/>
          </a:effectRef>
          <a:fontRef idx="minor">
            <a:schemeClr val="tx1"/>
          </a:fontRef>
        </p:style>
      </p:cxnSp>
      <p:cxnSp>
        <p:nvCxnSpPr>
          <p:cNvPr id="46098" name="Straight Arrow Connector 70"/>
          <p:cNvCxnSpPr>
            <a:cxnSpLocks noChangeShapeType="1"/>
          </p:cNvCxnSpPr>
          <p:nvPr/>
        </p:nvCxnSpPr>
        <p:spPr bwMode="auto">
          <a:xfrm rot="5400000">
            <a:off x="814387" y="4754563"/>
            <a:ext cx="365125" cy="0"/>
          </a:xfrm>
          <a:prstGeom prst="straightConnector1">
            <a:avLst/>
          </a:prstGeom>
          <a:ln>
            <a:headEnd/>
            <a:tailEnd type="arrow" w="med" len="med"/>
          </a:ln>
          <a:extLst/>
        </p:spPr>
        <p:style>
          <a:lnRef idx="1">
            <a:schemeClr val="accent6"/>
          </a:lnRef>
          <a:fillRef idx="0">
            <a:schemeClr val="accent6"/>
          </a:fillRef>
          <a:effectRef idx="0">
            <a:schemeClr val="accent6"/>
          </a:effectRef>
          <a:fontRef idx="minor">
            <a:schemeClr val="tx1"/>
          </a:fontRef>
        </p:style>
      </p:cxnSp>
      <p:cxnSp>
        <p:nvCxnSpPr>
          <p:cNvPr id="46099" name="Straight Arrow Connector 71"/>
          <p:cNvCxnSpPr>
            <a:cxnSpLocks noChangeShapeType="1"/>
          </p:cNvCxnSpPr>
          <p:nvPr/>
        </p:nvCxnSpPr>
        <p:spPr bwMode="auto">
          <a:xfrm rot="5400000">
            <a:off x="2551112" y="4764088"/>
            <a:ext cx="365125" cy="0"/>
          </a:xfrm>
          <a:prstGeom prst="straightConnector1">
            <a:avLst/>
          </a:prstGeom>
          <a:ln>
            <a:headEnd/>
            <a:tailEnd type="arrow" w="med" len="med"/>
          </a:ln>
          <a:extLst/>
        </p:spPr>
        <p:style>
          <a:lnRef idx="1">
            <a:schemeClr val="accent6"/>
          </a:lnRef>
          <a:fillRef idx="0">
            <a:schemeClr val="accent6"/>
          </a:fillRef>
          <a:effectRef idx="0">
            <a:schemeClr val="accent6"/>
          </a:effectRef>
          <a:fontRef idx="minor">
            <a:schemeClr val="tx1"/>
          </a:fontRef>
        </p:style>
      </p:cxnSp>
      <p:cxnSp>
        <p:nvCxnSpPr>
          <p:cNvPr id="46100" name="Straight Arrow Connector 72"/>
          <p:cNvCxnSpPr>
            <a:cxnSpLocks noChangeShapeType="1"/>
          </p:cNvCxnSpPr>
          <p:nvPr/>
        </p:nvCxnSpPr>
        <p:spPr bwMode="auto">
          <a:xfrm rot="5400000">
            <a:off x="4306887" y="4764088"/>
            <a:ext cx="365125" cy="0"/>
          </a:xfrm>
          <a:prstGeom prst="straightConnector1">
            <a:avLst/>
          </a:prstGeom>
          <a:ln>
            <a:headEnd/>
            <a:tailEnd type="arrow" w="med" len="med"/>
          </a:ln>
          <a:extLst/>
        </p:spPr>
        <p:style>
          <a:lnRef idx="1">
            <a:schemeClr val="accent6"/>
          </a:lnRef>
          <a:fillRef idx="0">
            <a:schemeClr val="accent6"/>
          </a:fillRef>
          <a:effectRef idx="0">
            <a:schemeClr val="accent6"/>
          </a:effectRef>
          <a:fontRef idx="minor">
            <a:schemeClr val="tx1"/>
          </a:fontRef>
        </p:style>
      </p:cxnSp>
      <p:cxnSp>
        <p:nvCxnSpPr>
          <p:cNvPr id="46101" name="Straight Arrow Connector 73"/>
          <p:cNvCxnSpPr>
            <a:cxnSpLocks noChangeShapeType="1"/>
          </p:cNvCxnSpPr>
          <p:nvPr/>
        </p:nvCxnSpPr>
        <p:spPr bwMode="auto">
          <a:xfrm rot="5400000">
            <a:off x="6135687" y="4764088"/>
            <a:ext cx="365125" cy="0"/>
          </a:xfrm>
          <a:prstGeom prst="straightConnector1">
            <a:avLst/>
          </a:prstGeom>
          <a:ln>
            <a:headEnd/>
            <a:tailEnd type="arrow" w="med" len="med"/>
          </a:ln>
          <a:extLst/>
        </p:spPr>
        <p:style>
          <a:lnRef idx="1">
            <a:schemeClr val="accent6"/>
          </a:lnRef>
          <a:fillRef idx="0">
            <a:schemeClr val="accent6"/>
          </a:fillRef>
          <a:effectRef idx="0">
            <a:schemeClr val="accent6"/>
          </a:effectRef>
          <a:fontRef idx="minor">
            <a:schemeClr val="tx1"/>
          </a:fontRef>
        </p:style>
      </p:cxnSp>
      <p:cxnSp>
        <p:nvCxnSpPr>
          <p:cNvPr id="46102" name="Straight Arrow Connector 74"/>
          <p:cNvCxnSpPr>
            <a:cxnSpLocks noChangeShapeType="1"/>
          </p:cNvCxnSpPr>
          <p:nvPr/>
        </p:nvCxnSpPr>
        <p:spPr bwMode="auto">
          <a:xfrm rot="5400000">
            <a:off x="7964487" y="4764088"/>
            <a:ext cx="365125" cy="0"/>
          </a:xfrm>
          <a:prstGeom prst="straightConnector1">
            <a:avLst/>
          </a:prstGeom>
          <a:ln>
            <a:headEnd/>
            <a:tailEnd type="arrow" w="med" len="med"/>
          </a:ln>
          <a:extLst/>
        </p:spPr>
        <p:style>
          <a:lnRef idx="1">
            <a:schemeClr val="accent6"/>
          </a:lnRef>
          <a:fillRef idx="0">
            <a:schemeClr val="accent6"/>
          </a:fillRef>
          <a:effectRef idx="0">
            <a:schemeClr val="accent6"/>
          </a:effectRef>
          <a:fontRef idx="minor">
            <a:schemeClr val="tx1"/>
          </a:fontRef>
        </p:style>
      </p:cxnSp>
      <p:sp>
        <p:nvSpPr>
          <p:cNvPr id="27" name="Slide Number Placeholder 22"/>
          <p:cNvSpPr txBox="1">
            <a:spLocks/>
          </p:cNvSpPr>
          <p:nvPr/>
        </p:nvSpPr>
        <p:spPr>
          <a:xfrm>
            <a:off x="205580" y="1571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10-</a:t>
            </a:r>
            <a:fld id="{95A93DFA-160E-468B-8067-BDB21CB2F241}" type="slidenum">
              <a:rPr lang="en-US" smtClean="0"/>
              <a:pPr>
                <a:defRPr/>
              </a:pPr>
              <a:t>5</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46082"/>
                                        </p:tgtEl>
                                        <p:attrNameLst>
                                          <p:attrName>style.visibility</p:attrName>
                                        </p:attrNameLst>
                                      </p:cBhvr>
                                      <p:to>
                                        <p:strVal val="visible"/>
                                      </p:to>
                                    </p:set>
                                    <p:animEffect transition="in" filter="wipe(up)">
                                      <p:cBhvr>
                                        <p:cTn id="36" dur="500"/>
                                        <p:tgtEl>
                                          <p:spTgt spid="46082"/>
                                        </p:tgtEl>
                                      </p:cBhvr>
                                    </p:animEffect>
                                  </p:childTnLst>
                                </p:cTn>
                              </p:par>
                            </p:childTnLst>
                          </p:cTn>
                        </p:par>
                        <p:par>
                          <p:cTn id="37" fill="hold" nodeType="afterGroup">
                            <p:stCondLst>
                              <p:cond delay="500"/>
                            </p:stCondLst>
                            <p:childTnLst>
                              <p:par>
                                <p:cTn id="38" presetID="22" presetClass="entr" presetSubtype="1" fill="hold" nodeType="afterEffect">
                                  <p:stCondLst>
                                    <p:cond delay="0"/>
                                  </p:stCondLst>
                                  <p:childTnLst>
                                    <p:set>
                                      <p:cBhvr>
                                        <p:cTn id="39" dur="1" fill="hold">
                                          <p:stCondLst>
                                            <p:cond delay="0"/>
                                          </p:stCondLst>
                                        </p:cTn>
                                        <p:tgtEl>
                                          <p:spTgt spid="46097"/>
                                        </p:tgtEl>
                                        <p:attrNameLst>
                                          <p:attrName>style.visibility</p:attrName>
                                        </p:attrNameLst>
                                      </p:cBhvr>
                                      <p:to>
                                        <p:strVal val="visible"/>
                                      </p:to>
                                    </p:set>
                                    <p:animEffect transition="in" filter="wipe(up)">
                                      <p:cBhvr>
                                        <p:cTn id="40" dur="500"/>
                                        <p:tgtEl>
                                          <p:spTgt spid="46097"/>
                                        </p:tgtEl>
                                      </p:cBhvr>
                                    </p:animEffect>
                                  </p:childTnLst>
                                </p:cTn>
                              </p:par>
                            </p:childTnLst>
                          </p:cTn>
                        </p:par>
                        <p:par>
                          <p:cTn id="41" fill="hold" nodeType="afterGroup">
                            <p:stCondLst>
                              <p:cond delay="1000"/>
                            </p:stCondLst>
                            <p:childTnLst>
                              <p:par>
                                <p:cTn id="42" presetID="22" presetClass="entr" presetSubtype="1" fill="hold" nodeType="afterEffect">
                                  <p:stCondLst>
                                    <p:cond delay="0"/>
                                  </p:stCondLst>
                                  <p:childTnLst>
                                    <p:set>
                                      <p:cBhvr>
                                        <p:cTn id="43" dur="1" fill="hold">
                                          <p:stCondLst>
                                            <p:cond delay="0"/>
                                          </p:stCondLst>
                                        </p:cTn>
                                        <p:tgtEl>
                                          <p:spTgt spid="46098"/>
                                        </p:tgtEl>
                                        <p:attrNameLst>
                                          <p:attrName>style.visibility</p:attrName>
                                        </p:attrNameLst>
                                      </p:cBhvr>
                                      <p:to>
                                        <p:strVal val="visible"/>
                                      </p:to>
                                    </p:set>
                                    <p:animEffect transition="in" filter="wipe(up)">
                                      <p:cBhvr>
                                        <p:cTn id="44" dur="500"/>
                                        <p:tgtEl>
                                          <p:spTgt spid="46098"/>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46087"/>
                                        </p:tgtEl>
                                        <p:attrNameLst>
                                          <p:attrName>style.visibility</p:attrName>
                                        </p:attrNameLst>
                                      </p:cBhvr>
                                      <p:to>
                                        <p:strVal val="visible"/>
                                      </p:to>
                                    </p:set>
                                    <p:animEffect transition="in" filter="wipe(up)">
                                      <p:cBhvr>
                                        <p:cTn id="47" dur="500"/>
                                        <p:tgtEl>
                                          <p:spTgt spid="46087"/>
                                        </p:tgtEl>
                                      </p:cBhvr>
                                    </p:animEffect>
                                  </p:childTnLst>
                                </p:cTn>
                              </p:par>
                              <p:par>
                                <p:cTn id="48" presetID="22" presetClass="entr" presetSubtype="1" fill="hold" nodeType="withEffect">
                                  <p:stCondLst>
                                    <p:cond delay="0"/>
                                  </p:stCondLst>
                                  <p:childTnLst>
                                    <p:set>
                                      <p:cBhvr>
                                        <p:cTn id="49" dur="1" fill="hold">
                                          <p:stCondLst>
                                            <p:cond delay="0"/>
                                          </p:stCondLst>
                                        </p:cTn>
                                        <p:tgtEl>
                                          <p:spTgt spid="46099"/>
                                        </p:tgtEl>
                                        <p:attrNameLst>
                                          <p:attrName>style.visibility</p:attrName>
                                        </p:attrNameLst>
                                      </p:cBhvr>
                                      <p:to>
                                        <p:strVal val="visible"/>
                                      </p:to>
                                    </p:set>
                                    <p:animEffect transition="in" filter="wipe(up)">
                                      <p:cBhvr>
                                        <p:cTn id="50" dur="500"/>
                                        <p:tgtEl>
                                          <p:spTgt spid="46099"/>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46088"/>
                                        </p:tgtEl>
                                        <p:attrNameLst>
                                          <p:attrName>style.visibility</p:attrName>
                                        </p:attrNameLst>
                                      </p:cBhvr>
                                      <p:to>
                                        <p:strVal val="visible"/>
                                      </p:to>
                                    </p:set>
                                    <p:animEffect transition="in" filter="wipe(up)">
                                      <p:cBhvr>
                                        <p:cTn id="53" dur="500"/>
                                        <p:tgtEl>
                                          <p:spTgt spid="46088"/>
                                        </p:tgtEl>
                                      </p:cBhvr>
                                    </p:animEffect>
                                  </p:childTnLst>
                                </p:cTn>
                              </p:par>
                              <p:par>
                                <p:cTn id="54" presetID="22" presetClass="entr" presetSubtype="1" fill="hold" nodeType="withEffect">
                                  <p:stCondLst>
                                    <p:cond delay="0"/>
                                  </p:stCondLst>
                                  <p:childTnLst>
                                    <p:set>
                                      <p:cBhvr>
                                        <p:cTn id="55" dur="1" fill="hold">
                                          <p:stCondLst>
                                            <p:cond delay="0"/>
                                          </p:stCondLst>
                                        </p:cTn>
                                        <p:tgtEl>
                                          <p:spTgt spid="46100"/>
                                        </p:tgtEl>
                                        <p:attrNameLst>
                                          <p:attrName>style.visibility</p:attrName>
                                        </p:attrNameLst>
                                      </p:cBhvr>
                                      <p:to>
                                        <p:strVal val="visible"/>
                                      </p:to>
                                    </p:set>
                                    <p:animEffect transition="in" filter="wipe(up)">
                                      <p:cBhvr>
                                        <p:cTn id="56" dur="500"/>
                                        <p:tgtEl>
                                          <p:spTgt spid="46100"/>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46089"/>
                                        </p:tgtEl>
                                        <p:attrNameLst>
                                          <p:attrName>style.visibility</p:attrName>
                                        </p:attrNameLst>
                                      </p:cBhvr>
                                      <p:to>
                                        <p:strVal val="visible"/>
                                      </p:to>
                                    </p:set>
                                    <p:animEffect transition="in" filter="wipe(up)">
                                      <p:cBhvr>
                                        <p:cTn id="59" dur="500"/>
                                        <p:tgtEl>
                                          <p:spTgt spid="46089"/>
                                        </p:tgtEl>
                                      </p:cBhvr>
                                    </p:animEffect>
                                  </p:childTnLst>
                                </p:cTn>
                              </p:par>
                              <p:par>
                                <p:cTn id="60" presetID="22" presetClass="entr" presetSubtype="1" fill="hold" nodeType="withEffect">
                                  <p:stCondLst>
                                    <p:cond delay="0"/>
                                  </p:stCondLst>
                                  <p:childTnLst>
                                    <p:set>
                                      <p:cBhvr>
                                        <p:cTn id="61" dur="1" fill="hold">
                                          <p:stCondLst>
                                            <p:cond delay="0"/>
                                          </p:stCondLst>
                                        </p:cTn>
                                        <p:tgtEl>
                                          <p:spTgt spid="46101"/>
                                        </p:tgtEl>
                                        <p:attrNameLst>
                                          <p:attrName>style.visibility</p:attrName>
                                        </p:attrNameLst>
                                      </p:cBhvr>
                                      <p:to>
                                        <p:strVal val="visible"/>
                                      </p:to>
                                    </p:set>
                                    <p:animEffect transition="in" filter="wipe(up)">
                                      <p:cBhvr>
                                        <p:cTn id="62" dur="500"/>
                                        <p:tgtEl>
                                          <p:spTgt spid="46101"/>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46090"/>
                                        </p:tgtEl>
                                        <p:attrNameLst>
                                          <p:attrName>style.visibility</p:attrName>
                                        </p:attrNameLst>
                                      </p:cBhvr>
                                      <p:to>
                                        <p:strVal val="visible"/>
                                      </p:to>
                                    </p:set>
                                    <p:animEffect transition="in" filter="wipe(up)">
                                      <p:cBhvr>
                                        <p:cTn id="65" dur="500"/>
                                        <p:tgtEl>
                                          <p:spTgt spid="46090"/>
                                        </p:tgtEl>
                                      </p:cBhvr>
                                    </p:animEffect>
                                  </p:childTnLst>
                                </p:cTn>
                              </p:par>
                              <p:par>
                                <p:cTn id="66" presetID="22" presetClass="entr" presetSubtype="1" fill="hold" nodeType="withEffect">
                                  <p:stCondLst>
                                    <p:cond delay="0"/>
                                  </p:stCondLst>
                                  <p:childTnLst>
                                    <p:set>
                                      <p:cBhvr>
                                        <p:cTn id="67" dur="1" fill="hold">
                                          <p:stCondLst>
                                            <p:cond delay="0"/>
                                          </p:stCondLst>
                                        </p:cTn>
                                        <p:tgtEl>
                                          <p:spTgt spid="46102"/>
                                        </p:tgtEl>
                                        <p:attrNameLst>
                                          <p:attrName>style.visibility</p:attrName>
                                        </p:attrNameLst>
                                      </p:cBhvr>
                                      <p:to>
                                        <p:strVal val="visible"/>
                                      </p:to>
                                    </p:set>
                                    <p:animEffect transition="in" filter="wipe(up)">
                                      <p:cBhvr>
                                        <p:cTn id="68" dur="500"/>
                                        <p:tgtEl>
                                          <p:spTgt spid="46102"/>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46094"/>
                                        </p:tgtEl>
                                        <p:attrNameLst>
                                          <p:attrName>style.visibility</p:attrName>
                                        </p:attrNameLst>
                                      </p:cBhvr>
                                      <p:to>
                                        <p:strVal val="visible"/>
                                      </p:to>
                                    </p:set>
                                    <p:animEffect transition="in" filter="wipe(up)">
                                      <p:cBhvr>
                                        <p:cTn id="71" dur="500"/>
                                        <p:tgtEl>
                                          <p:spTgt spid="46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46087" grpId="0" animBg="1"/>
      <p:bldP spid="46088" grpId="0" animBg="1"/>
      <p:bldP spid="46089" grpId="0" animBg="1"/>
      <p:bldP spid="46090" grpId="0" animBg="1"/>
      <p:bldP spid="29" grpId="0" animBg="1"/>
      <p:bldP spid="30" grpId="0" animBg="1"/>
      <p:bldP spid="46094"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125413"/>
            <a:ext cx="8229600" cy="1398587"/>
          </a:xfrm>
        </p:spPr>
        <p:txBody>
          <a:bodyPr/>
          <a:lstStyle/>
          <a:p>
            <a:r>
              <a:rPr lang="en-US" dirty="0" smtClean="0"/>
              <a:t>Place Decisions Are Guided by “Ideal” Place Objectives</a:t>
            </a:r>
          </a:p>
        </p:txBody>
      </p:sp>
      <p:sp>
        <p:nvSpPr>
          <p:cNvPr id="21507" name="AutoShape 2"/>
          <p:cNvSpPr>
            <a:spLocks noChangeArrowheads="1"/>
          </p:cNvSpPr>
          <p:nvPr/>
        </p:nvSpPr>
        <p:spPr bwMode="auto">
          <a:xfrm>
            <a:off x="2590800" y="1524000"/>
            <a:ext cx="3733800" cy="3152775"/>
          </a:xfrm>
          <a:prstGeom prst="triangle">
            <a:avLst>
              <a:gd name="adj" fmla="val 500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r>
              <a:rPr lang="en-US" sz="2800" b="1">
                <a:latin typeface="Arial" pitchFamily="34" charset="0"/>
                <a:cs typeface="Arial" pitchFamily="34" charset="0"/>
              </a:rPr>
              <a:t>Key</a:t>
            </a:r>
            <a:br>
              <a:rPr lang="en-US" sz="2800" b="1">
                <a:latin typeface="Arial" pitchFamily="34" charset="0"/>
                <a:cs typeface="Arial" pitchFamily="34" charset="0"/>
              </a:rPr>
            </a:br>
            <a:r>
              <a:rPr lang="en-US" sz="2800" b="1">
                <a:latin typeface="Arial" pitchFamily="34" charset="0"/>
                <a:cs typeface="Arial" pitchFamily="34" charset="0"/>
              </a:rPr>
              <a:t>Issues</a:t>
            </a:r>
          </a:p>
          <a:p>
            <a:endParaRPr lang="en-US" sz="2800" b="1">
              <a:solidFill>
                <a:schemeClr val="bg1"/>
              </a:solidFill>
              <a:latin typeface="Arial" pitchFamily="34" charset="0"/>
              <a:cs typeface="Arial" pitchFamily="34" charset="0"/>
            </a:endParaRPr>
          </a:p>
          <a:p>
            <a:endParaRPr lang="en-US" sz="2800" b="1">
              <a:solidFill>
                <a:schemeClr val="bg1"/>
              </a:solidFill>
              <a:latin typeface="Arial" pitchFamily="34" charset="0"/>
              <a:cs typeface="Arial" pitchFamily="34" charset="0"/>
            </a:endParaRPr>
          </a:p>
        </p:txBody>
      </p:sp>
      <p:sp>
        <p:nvSpPr>
          <p:cNvPr id="34" name="AutoShape 4"/>
          <p:cNvSpPr>
            <a:spLocks noChangeArrowheads="1"/>
          </p:cNvSpPr>
          <p:nvPr/>
        </p:nvSpPr>
        <p:spPr bwMode="auto">
          <a:xfrm>
            <a:off x="609600" y="1447800"/>
            <a:ext cx="3048000" cy="2286000"/>
          </a:xfrm>
          <a:prstGeom prst="triangle">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r>
              <a:rPr lang="en-US" sz="1800" b="1" dirty="0">
                <a:latin typeface="Arial" pitchFamily="34" charset="0"/>
                <a:cs typeface="Arial" pitchFamily="34" charset="0"/>
              </a:rPr>
              <a:t>Product</a:t>
            </a:r>
          </a:p>
          <a:p>
            <a:r>
              <a:rPr lang="en-US" sz="1800" b="1" dirty="0">
                <a:latin typeface="Arial" pitchFamily="34" charset="0"/>
                <a:cs typeface="Arial" pitchFamily="34" charset="0"/>
              </a:rPr>
              <a:t>Classes</a:t>
            </a:r>
            <a:br>
              <a:rPr lang="en-US" sz="1800" b="1" dirty="0">
                <a:latin typeface="Arial" pitchFamily="34" charset="0"/>
                <a:cs typeface="Arial" pitchFamily="34" charset="0"/>
              </a:rPr>
            </a:br>
            <a:r>
              <a:rPr lang="en-US" sz="1800" b="1" dirty="0">
                <a:latin typeface="Arial" pitchFamily="34" charset="0"/>
                <a:cs typeface="Arial" pitchFamily="34" charset="0"/>
              </a:rPr>
              <a:t>Suggest Place</a:t>
            </a:r>
          </a:p>
          <a:p>
            <a:r>
              <a:rPr lang="en-US" sz="1800" b="1" dirty="0">
                <a:latin typeface="Arial" pitchFamily="34" charset="0"/>
                <a:cs typeface="Arial" pitchFamily="34" charset="0"/>
              </a:rPr>
              <a:t>Objectives</a:t>
            </a:r>
          </a:p>
          <a:p>
            <a:endParaRPr lang="en-US" sz="1800" b="1" dirty="0">
              <a:latin typeface="Arial" pitchFamily="34" charset="0"/>
              <a:cs typeface="Arial" pitchFamily="34" charset="0"/>
            </a:endParaRPr>
          </a:p>
        </p:txBody>
      </p:sp>
      <p:sp>
        <p:nvSpPr>
          <p:cNvPr id="35" name="AutoShape 5"/>
          <p:cNvSpPr>
            <a:spLocks noChangeArrowheads="1"/>
          </p:cNvSpPr>
          <p:nvPr/>
        </p:nvSpPr>
        <p:spPr bwMode="auto">
          <a:xfrm>
            <a:off x="5334000" y="1447800"/>
            <a:ext cx="3048000" cy="2286000"/>
          </a:xfrm>
          <a:prstGeom prst="triangle">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r>
              <a:rPr lang="en-US" sz="1800" b="1">
                <a:latin typeface="Arial" pitchFamily="34" charset="0"/>
                <a:cs typeface="Arial" pitchFamily="34" charset="0"/>
              </a:rPr>
              <a:t>Place</a:t>
            </a:r>
          </a:p>
          <a:p>
            <a:r>
              <a:rPr lang="en-US" sz="1800" b="1">
                <a:latin typeface="Arial" pitchFamily="34" charset="0"/>
                <a:cs typeface="Arial" pitchFamily="34" charset="0"/>
              </a:rPr>
              <a:t>System</a:t>
            </a:r>
          </a:p>
          <a:p>
            <a:r>
              <a:rPr lang="en-US" sz="1800" b="1">
                <a:latin typeface="Arial" pitchFamily="34" charset="0"/>
                <a:cs typeface="Arial" pitchFamily="34" charset="0"/>
              </a:rPr>
              <a:t>Is Not</a:t>
            </a:r>
            <a:br>
              <a:rPr lang="en-US" sz="1800" b="1">
                <a:latin typeface="Arial" pitchFamily="34" charset="0"/>
                <a:cs typeface="Arial" pitchFamily="34" charset="0"/>
              </a:rPr>
            </a:br>
            <a:r>
              <a:rPr lang="en-US" sz="1800" b="1">
                <a:latin typeface="Arial" pitchFamily="34" charset="0"/>
                <a:cs typeface="Arial" pitchFamily="34" charset="0"/>
              </a:rPr>
              <a:t>Automatic</a:t>
            </a:r>
          </a:p>
          <a:p>
            <a:endParaRPr lang="en-US" sz="1800" b="1">
              <a:latin typeface="Arial" pitchFamily="34" charset="0"/>
              <a:cs typeface="Arial" pitchFamily="34" charset="0"/>
            </a:endParaRPr>
          </a:p>
        </p:txBody>
      </p:sp>
      <p:sp>
        <p:nvSpPr>
          <p:cNvPr id="36" name="AutoShape 6"/>
          <p:cNvSpPr>
            <a:spLocks noChangeArrowheads="1"/>
          </p:cNvSpPr>
          <p:nvPr/>
        </p:nvSpPr>
        <p:spPr bwMode="auto">
          <a:xfrm>
            <a:off x="2438400" y="4343400"/>
            <a:ext cx="4038600" cy="2286000"/>
          </a:xfrm>
          <a:prstGeom prst="triangle">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r>
              <a:rPr lang="en-US" sz="1800" b="1">
                <a:latin typeface="Arial" pitchFamily="34" charset="0"/>
                <a:cs typeface="Arial" pitchFamily="34" charset="0"/>
              </a:rPr>
              <a:t>Place Decisions</a:t>
            </a:r>
            <a:br>
              <a:rPr lang="en-US" sz="1800" b="1">
                <a:latin typeface="Arial" pitchFamily="34" charset="0"/>
                <a:cs typeface="Arial" pitchFamily="34" charset="0"/>
              </a:rPr>
            </a:br>
            <a:r>
              <a:rPr lang="en-US" sz="1800" b="1">
                <a:latin typeface="Arial" pitchFamily="34" charset="0"/>
                <a:cs typeface="Arial" pitchFamily="34" charset="0"/>
              </a:rPr>
              <a:t>Have</a:t>
            </a:r>
            <a:br>
              <a:rPr lang="en-US" sz="1800" b="1">
                <a:latin typeface="Arial" pitchFamily="34" charset="0"/>
                <a:cs typeface="Arial" pitchFamily="34" charset="0"/>
              </a:rPr>
            </a:br>
            <a:r>
              <a:rPr lang="en-US" sz="1800" b="1">
                <a:latin typeface="Arial" pitchFamily="34" charset="0"/>
                <a:cs typeface="Arial" pitchFamily="34" charset="0"/>
              </a:rPr>
              <a:t>Long-run Effects</a:t>
            </a:r>
          </a:p>
          <a:p>
            <a:endParaRPr lang="en-US" sz="1800" b="1">
              <a:latin typeface="Arial" pitchFamily="34" charset="0"/>
              <a:cs typeface="Arial" pitchFamily="34" charset="0"/>
            </a:endParaRPr>
          </a:p>
        </p:txBody>
      </p:sp>
      <p:sp>
        <p:nvSpPr>
          <p:cNvPr id="7" name="Slide Number Placeholder 22"/>
          <p:cNvSpPr txBox="1">
            <a:spLocks/>
          </p:cNvSpPr>
          <p:nvPr/>
        </p:nvSpPr>
        <p:spPr>
          <a:xfrm>
            <a:off x="205580" y="1571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10-</a:t>
            </a:r>
            <a:fld id="{95A93DFA-160E-468B-8067-BDB21CB2F241}" type="slidenum">
              <a:rPr lang="en-US" smtClean="0"/>
              <a:pPr>
                <a:defRPr/>
              </a:pPr>
              <a:t>6</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ox(out)">
                                      <p:cBhvr>
                                        <p:cTn id="7" dur="500"/>
                                        <p:tgtEl>
                                          <p:spTgt spid="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ox(out)">
                                      <p:cBhvr>
                                        <p:cTn id="12" dur="500"/>
                                        <p:tgtEl>
                                          <p:spTgt spid="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ox(out)">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autoUpdateAnimBg="0"/>
      <p:bldP spid="35" grpId="0" animBg="1" autoUpdateAnimBg="0"/>
      <p:bldP spid="36"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38967" y="-65087"/>
            <a:ext cx="9525000" cy="1398587"/>
          </a:xfrm>
        </p:spPr>
        <p:txBody>
          <a:bodyPr>
            <a:normAutofit/>
          </a:bodyPr>
          <a:lstStyle/>
          <a:p>
            <a:r>
              <a:rPr lang="en-US" sz="3600" dirty="0" smtClean="0"/>
              <a:t>Channel System May Be </a:t>
            </a:r>
            <a:br>
              <a:rPr lang="en-US" sz="3600" dirty="0" smtClean="0"/>
            </a:br>
            <a:r>
              <a:rPr lang="en-US" sz="3600" dirty="0" smtClean="0"/>
              <a:t>Direct or Indirect</a:t>
            </a:r>
          </a:p>
        </p:txBody>
      </p:sp>
      <p:pic>
        <p:nvPicPr>
          <p:cNvPr id="22531" name="Picture 2" descr="des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4713" y1="86266" x2="98726" y2="99571"/>
                        <a14:foregroundMark x1="84713" y1="86266" x2="0" y2="0"/>
                        <a14:foregroundMark x1="1274" y1="8584" x2="0" y2="99571"/>
                        <a14:foregroundMark x1="94268" y1="98712" x2="91083" y2="98712"/>
                        <a14:foregroundMark x1="89172" y1="99142" x2="1274" y2="99571"/>
                        <a14:foregroundMark x1="42038" y1="91845" x2="53503" y2="88841"/>
                        <a14:foregroundMark x1="28025" y1="68240" x2="30573" y2="65665"/>
                        <a14:foregroundMark x1="20382" y1="61803" x2="23567" y2="63090"/>
                        <a14:backgroundMark x1="1911" y1="1288" x2="98089" y2="98712"/>
                      </a14:backgroundRemoval>
                    </a14:imgEffect>
                  </a14:imgLayer>
                </a14:imgProps>
              </a:ext>
              <a:ext uri="{28A0092B-C50C-407E-A947-70E740481C1C}">
                <a14:useLocalDpi xmlns:a14="http://schemas.microsoft.com/office/drawing/2010/main" val="0"/>
              </a:ext>
            </a:extLst>
          </a:blip>
          <a:srcRect/>
          <a:stretch>
            <a:fillRect/>
          </a:stretch>
        </p:blipFill>
        <p:spPr bwMode="auto">
          <a:xfrm>
            <a:off x="533400" y="1371600"/>
            <a:ext cx="3886200" cy="525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4"/>
          <p:cNvSpPr>
            <a:spLocks noChangeArrowheads="1"/>
          </p:cNvSpPr>
          <p:nvPr/>
        </p:nvSpPr>
        <p:spPr bwMode="auto">
          <a:xfrm>
            <a:off x="3005138" y="3276600"/>
            <a:ext cx="3810000" cy="76200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200" b="1">
                <a:latin typeface="Arial" pitchFamily="34" charset="0"/>
                <a:cs typeface="Arial" pitchFamily="34" charset="0"/>
              </a:rPr>
              <a:t>Internet Makes Direct Distribution Easier</a:t>
            </a:r>
          </a:p>
        </p:txBody>
      </p:sp>
      <p:sp>
        <p:nvSpPr>
          <p:cNvPr id="9" name="Line 5"/>
          <p:cNvSpPr>
            <a:spLocks noChangeShapeType="1"/>
          </p:cNvSpPr>
          <p:nvPr/>
        </p:nvSpPr>
        <p:spPr bwMode="auto">
          <a:xfrm>
            <a:off x="2211388" y="3657600"/>
            <a:ext cx="7747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9"/>
          <p:cNvSpPr>
            <a:spLocks noChangeShapeType="1"/>
          </p:cNvSpPr>
          <p:nvPr/>
        </p:nvSpPr>
        <p:spPr bwMode="auto">
          <a:xfrm>
            <a:off x="736600" y="1628775"/>
            <a:ext cx="7318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AutoShape 11"/>
          <p:cNvSpPr>
            <a:spLocks noChangeArrowheads="1"/>
          </p:cNvSpPr>
          <p:nvPr/>
        </p:nvSpPr>
        <p:spPr bwMode="auto">
          <a:xfrm>
            <a:off x="2254250" y="2314575"/>
            <a:ext cx="3810000" cy="76200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200" b="1">
                <a:latin typeface="Arial" pitchFamily="34" charset="0"/>
                <a:cs typeface="Arial" pitchFamily="34" charset="0"/>
              </a:rPr>
              <a:t>Lower Cost</a:t>
            </a:r>
          </a:p>
        </p:txBody>
      </p:sp>
      <p:sp>
        <p:nvSpPr>
          <p:cNvPr id="12" name="Line 12"/>
          <p:cNvSpPr>
            <a:spLocks noChangeShapeType="1"/>
          </p:cNvSpPr>
          <p:nvPr/>
        </p:nvSpPr>
        <p:spPr bwMode="auto">
          <a:xfrm>
            <a:off x="1497013" y="2697163"/>
            <a:ext cx="7318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AutoShape 14"/>
          <p:cNvSpPr>
            <a:spLocks noChangeArrowheads="1"/>
          </p:cNvSpPr>
          <p:nvPr/>
        </p:nvSpPr>
        <p:spPr bwMode="auto">
          <a:xfrm>
            <a:off x="3911600" y="4495800"/>
            <a:ext cx="3810000" cy="76200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200" b="1">
                <a:latin typeface="Arial" pitchFamily="34" charset="0"/>
                <a:cs typeface="Arial" pitchFamily="34" charset="0"/>
              </a:rPr>
              <a:t>Direct Contact with Customers</a:t>
            </a:r>
          </a:p>
        </p:txBody>
      </p:sp>
      <p:sp>
        <p:nvSpPr>
          <p:cNvPr id="14" name="Line 15"/>
          <p:cNvSpPr>
            <a:spLocks noChangeShapeType="1"/>
          </p:cNvSpPr>
          <p:nvPr/>
        </p:nvSpPr>
        <p:spPr bwMode="auto">
          <a:xfrm>
            <a:off x="3111500" y="4876800"/>
            <a:ext cx="7747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AutoShape 24"/>
          <p:cNvSpPr>
            <a:spLocks noChangeArrowheads="1"/>
          </p:cNvSpPr>
          <p:nvPr/>
        </p:nvSpPr>
        <p:spPr bwMode="auto">
          <a:xfrm>
            <a:off x="4649788" y="5638800"/>
            <a:ext cx="3810000" cy="76200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200" b="1">
                <a:latin typeface="Arial" pitchFamily="34" charset="0"/>
                <a:cs typeface="Arial" pitchFamily="34" charset="0"/>
              </a:rPr>
              <a:t>Suitable Intermediaries </a:t>
            </a:r>
            <a:br>
              <a:rPr lang="en-US" sz="2200" b="1">
                <a:latin typeface="Arial" pitchFamily="34" charset="0"/>
                <a:cs typeface="Arial" pitchFamily="34" charset="0"/>
              </a:rPr>
            </a:br>
            <a:r>
              <a:rPr lang="en-US" sz="2200" b="1">
                <a:latin typeface="Arial" pitchFamily="34" charset="0"/>
                <a:cs typeface="Arial" pitchFamily="34" charset="0"/>
              </a:rPr>
              <a:t>Not Available</a:t>
            </a:r>
          </a:p>
        </p:txBody>
      </p:sp>
      <p:sp>
        <p:nvSpPr>
          <p:cNvPr id="18" name="Line 25"/>
          <p:cNvSpPr>
            <a:spLocks noChangeShapeType="1"/>
          </p:cNvSpPr>
          <p:nvPr/>
        </p:nvSpPr>
        <p:spPr bwMode="auto">
          <a:xfrm>
            <a:off x="3976688" y="6019800"/>
            <a:ext cx="6477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AutoShape 27"/>
          <p:cNvSpPr>
            <a:spLocks noChangeArrowheads="1"/>
          </p:cNvSpPr>
          <p:nvPr/>
        </p:nvSpPr>
        <p:spPr bwMode="auto">
          <a:xfrm>
            <a:off x="533400" y="1371600"/>
            <a:ext cx="3886200" cy="5257800"/>
          </a:xfrm>
          <a:prstGeom prst="rtTriangle">
            <a:avLst/>
          </a:prstGeom>
          <a:noFill/>
          <a:ln w="38100">
            <a:solidFill>
              <a:schemeClr val="tx1"/>
            </a:solidFill>
            <a:miter lim="800000"/>
            <a:headEnd/>
            <a:tailEnd/>
          </a:ln>
          <a:effectLst/>
        </p:spPr>
        <p:txBody>
          <a:bodyPr wrap="none" anchor="ctr"/>
          <a:lstStyle/>
          <a:p>
            <a:pPr>
              <a:defRPr/>
            </a:pPr>
            <a:r>
              <a:rPr lang="en-US" sz="2800" b="1" dirty="0">
                <a:solidFill>
                  <a:schemeClr val="bg1"/>
                </a:solidFill>
                <a:effectLst>
                  <a:outerShdw blurRad="38100" dist="38100" dir="2700000" algn="tl">
                    <a:srgbClr val="C0C0C0"/>
                  </a:outerShdw>
                </a:effectLst>
                <a:latin typeface="Arial" charset="0"/>
                <a:cs typeface="Arial" charset="0"/>
              </a:rPr>
              <a:t>Some</a:t>
            </a:r>
          </a:p>
          <a:p>
            <a:pPr>
              <a:defRPr/>
            </a:pPr>
            <a:r>
              <a:rPr lang="en-US" sz="2800" b="1" dirty="0">
                <a:solidFill>
                  <a:schemeClr val="bg1"/>
                </a:solidFill>
                <a:effectLst>
                  <a:outerShdw blurRad="38100" dist="38100" dir="2700000" algn="tl">
                    <a:srgbClr val="C0C0C0"/>
                  </a:outerShdw>
                </a:effectLst>
                <a:latin typeface="Arial" charset="0"/>
                <a:cs typeface="Arial" charset="0"/>
              </a:rPr>
              <a:t>Reasons</a:t>
            </a:r>
          </a:p>
          <a:p>
            <a:pPr>
              <a:defRPr/>
            </a:pPr>
            <a:r>
              <a:rPr lang="en-US" sz="2800" b="1" dirty="0">
                <a:solidFill>
                  <a:schemeClr val="bg1"/>
                </a:solidFill>
                <a:effectLst>
                  <a:outerShdw blurRad="38100" dist="38100" dir="2700000" algn="tl">
                    <a:srgbClr val="C0C0C0"/>
                  </a:outerShdw>
                </a:effectLst>
                <a:latin typeface="Arial" charset="0"/>
                <a:cs typeface="Arial" charset="0"/>
              </a:rPr>
              <a:t>For Choosing</a:t>
            </a:r>
          </a:p>
          <a:p>
            <a:pPr>
              <a:defRPr/>
            </a:pPr>
            <a:r>
              <a:rPr lang="en-US" sz="2800" b="1" dirty="0">
                <a:solidFill>
                  <a:schemeClr val="bg1"/>
                </a:solidFill>
                <a:effectLst>
                  <a:outerShdw blurRad="38100" dist="38100" dir="2700000" algn="tl">
                    <a:srgbClr val="C0C0C0"/>
                  </a:outerShdw>
                </a:effectLst>
                <a:latin typeface="Arial" charset="0"/>
                <a:cs typeface="Arial" charset="0"/>
              </a:rPr>
              <a:t>Direct Channels</a:t>
            </a:r>
          </a:p>
        </p:txBody>
      </p:sp>
      <p:sp>
        <p:nvSpPr>
          <p:cNvPr id="20" name="AutoShape 8"/>
          <p:cNvSpPr>
            <a:spLocks noChangeArrowheads="1"/>
          </p:cNvSpPr>
          <p:nvPr/>
        </p:nvSpPr>
        <p:spPr bwMode="auto">
          <a:xfrm>
            <a:off x="1489075" y="1255713"/>
            <a:ext cx="3810000" cy="76200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200" b="1" dirty="0">
                <a:latin typeface="Arial" pitchFamily="34" charset="0"/>
                <a:cs typeface="Arial" pitchFamily="34" charset="0"/>
              </a:rPr>
              <a:t>Greater Control</a:t>
            </a:r>
          </a:p>
        </p:txBody>
      </p:sp>
      <p:sp>
        <p:nvSpPr>
          <p:cNvPr id="15" name="Slide Number Placeholder 22"/>
          <p:cNvSpPr txBox="1">
            <a:spLocks/>
          </p:cNvSpPr>
          <p:nvPr/>
        </p:nvSpPr>
        <p:spPr>
          <a:xfrm>
            <a:off x="205580" y="1571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10-</a:t>
            </a:r>
            <a:fld id="{95A93DFA-160E-468B-8067-BDB21CB2F241}" type="slidenum">
              <a:rPr lang="en-US" smtClean="0"/>
              <a:pPr>
                <a:defRPr/>
              </a:pPr>
              <a:t>7</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20"/>
                                        </p:tgtEl>
                                        <p:attrNameLst>
                                          <p:attrName>style.color</p:attrName>
                                        </p:attrNameLst>
                                      </p:cBhvr>
                                      <p:by>
                                        <p:hsl h="0" s="-70588" l="0"/>
                                      </p:by>
                                    </p:animClr>
                                    <p:animClr clrSpc="hsl" dir="cw">
                                      <p:cBhvr>
                                        <p:cTn id="16" dur="500" fill="hold"/>
                                        <p:tgtEl>
                                          <p:spTgt spid="20"/>
                                        </p:tgtEl>
                                        <p:attrNameLst>
                                          <p:attrName>fillcolor</p:attrName>
                                        </p:attrNameLst>
                                      </p:cBhvr>
                                      <p:by>
                                        <p:hsl h="0" s="-70588" l="0"/>
                                      </p:by>
                                    </p:animClr>
                                    <p:animClr clrSpc="hsl" dir="cw">
                                      <p:cBhvr>
                                        <p:cTn id="17" dur="500" fill="hold"/>
                                        <p:tgtEl>
                                          <p:spTgt spid="20"/>
                                        </p:tgtEl>
                                        <p:attrNameLst>
                                          <p:attrName>stroke.color</p:attrName>
                                        </p:attrNameLst>
                                      </p:cBhvr>
                                      <p:by>
                                        <p:hsl h="0" s="-70588" l="0"/>
                                      </p:by>
                                    </p:animClr>
                                    <p:set>
                                      <p:cBhvr>
                                        <p:cTn id="18" dur="500" fill="hold"/>
                                        <p:tgtEl>
                                          <p:spTgt spid="20"/>
                                        </p:tgtEl>
                                        <p:attrNameLst>
                                          <p:attrName>fill.type</p:attrName>
                                        </p:attrNameLst>
                                      </p:cBhvr>
                                      <p:to>
                                        <p:strVal val="solid"/>
                                      </p:to>
                                    </p:se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11"/>
                                        </p:tgtEl>
                                        <p:attrNameLst>
                                          <p:attrName>style.color</p:attrName>
                                        </p:attrNameLst>
                                      </p:cBhvr>
                                      <p:by>
                                        <p:hsl h="0" s="-70588" l="0"/>
                                      </p:by>
                                    </p:animClr>
                                    <p:animClr clrSpc="hsl" dir="cw">
                                      <p:cBhvr>
                                        <p:cTn id="30" dur="500" fill="hold"/>
                                        <p:tgtEl>
                                          <p:spTgt spid="11"/>
                                        </p:tgtEl>
                                        <p:attrNameLst>
                                          <p:attrName>fillcolor</p:attrName>
                                        </p:attrNameLst>
                                      </p:cBhvr>
                                      <p:by>
                                        <p:hsl h="0" s="-70588" l="0"/>
                                      </p:by>
                                    </p:animClr>
                                    <p:animClr clrSpc="hsl" dir="cw">
                                      <p:cBhvr>
                                        <p:cTn id="31" dur="500" fill="hold"/>
                                        <p:tgtEl>
                                          <p:spTgt spid="11"/>
                                        </p:tgtEl>
                                        <p:attrNameLst>
                                          <p:attrName>stroke.color</p:attrName>
                                        </p:attrNameLst>
                                      </p:cBhvr>
                                      <p:by>
                                        <p:hsl h="0" s="-70588" l="0"/>
                                      </p:by>
                                    </p:animClr>
                                    <p:set>
                                      <p:cBhvr>
                                        <p:cTn id="32" dur="500" fill="hold"/>
                                        <p:tgtEl>
                                          <p:spTgt spid="11"/>
                                        </p:tgtEl>
                                        <p:attrNameLst>
                                          <p:attrName>fill.type</p:attrName>
                                        </p:attrNameLst>
                                      </p:cBhvr>
                                      <p:to>
                                        <p:strVal val="solid"/>
                                      </p:to>
                                    </p:set>
                                  </p:childTnLst>
                                </p:cTn>
                              </p:par>
                              <p:par>
                                <p:cTn id="33" presetID="2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mph" presetSubtype="0" fill="hold" grpId="1" nodeType="clickEffect">
                                  <p:stCondLst>
                                    <p:cond delay="0"/>
                                  </p:stCondLst>
                                  <p:childTnLst>
                                    <p:animClr clrSpc="hsl" dir="cw">
                                      <p:cBhvr override="childStyle">
                                        <p:cTn id="43" dur="500" fill="hold"/>
                                        <p:tgtEl>
                                          <p:spTgt spid="8"/>
                                        </p:tgtEl>
                                        <p:attrNameLst>
                                          <p:attrName>style.color</p:attrName>
                                        </p:attrNameLst>
                                      </p:cBhvr>
                                      <p:by>
                                        <p:hsl h="0" s="-70588" l="0"/>
                                      </p:by>
                                    </p:animClr>
                                    <p:animClr clrSpc="hsl" dir="cw">
                                      <p:cBhvr>
                                        <p:cTn id="44" dur="500" fill="hold"/>
                                        <p:tgtEl>
                                          <p:spTgt spid="8"/>
                                        </p:tgtEl>
                                        <p:attrNameLst>
                                          <p:attrName>fillcolor</p:attrName>
                                        </p:attrNameLst>
                                      </p:cBhvr>
                                      <p:by>
                                        <p:hsl h="0" s="-70588" l="0"/>
                                      </p:by>
                                    </p:animClr>
                                    <p:animClr clrSpc="hsl" dir="cw">
                                      <p:cBhvr>
                                        <p:cTn id="45" dur="500" fill="hold"/>
                                        <p:tgtEl>
                                          <p:spTgt spid="8"/>
                                        </p:tgtEl>
                                        <p:attrNameLst>
                                          <p:attrName>stroke.color</p:attrName>
                                        </p:attrNameLst>
                                      </p:cBhvr>
                                      <p:by>
                                        <p:hsl h="0" s="-70588" l="0"/>
                                      </p:by>
                                    </p:animClr>
                                    <p:set>
                                      <p:cBhvr>
                                        <p:cTn id="46" dur="500" fill="hold"/>
                                        <p:tgtEl>
                                          <p:spTgt spid="8"/>
                                        </p:tgtEl>
                                        <p:attrNameLst>
                                          <p:attrName>fill.type</p:attrName>
                                        </p:attrNameLst>
                                      </p:cBhvr>
                                      <p:to>
                                        <p:strVal val="solid"/>
                                      </p:to>
                                    </p:set>
                                  </p:childTnLst>
                                </p:cTn>
                              </p:par>
                              <p:par>
                                <p:cTn id="47" presetID="22" presetClass="entr" presetSubtype="8"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nodeType="afterGroup">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5" presetClass="emph" presetSubtype="0" fill="hold" grpId="1" nodeType="clickEffect">
                                  <p:stCondLst>
                                    <p:cond delay="0"/>
                                  </p:stCondLst>
                                  <p:childTnLst>
                                    <p:animClr clrSpc="hsl" dir="cw">
                                      <p:cBhvr override="childStyle">
                                        <p:cTn id="57" dur="500" fill="hold"/>
                                        <p:tgtEl>
                                          <p:spTgt spid="13"/>
                                        </p:tgtEl>
                                        <p:attrNameLst>
                                          <p:attrName>style.color</p:attrName>
                                        </p:attrNameLst>
                                      </p:cBhvr>
                                      <p:by>
                                        <p:hsl h="0" s="-70588" l="0"/>
                                      </p:by>
                                    </p:animClr>
                                    <p:animClr clrSpc="hsl" dir="cw">
                                      <p:cBhvr>
                                        <p:cTn id="58" dur="500" fill="hold"/>
                                        <p:tgtEl>
                                          <p:spTgt spid="13"/>
                                        </p:tgtEl>
                                        <p:attrNameLst>
                                          <p:attrName>fillcolor</p:attrName>
                                        </p:attrNameLst>
                                      </p:cBhvr>
                                      <p:by>
                                        <p:hsl h="0" s="-70588" l="0"/>
                                      </p:by>
                                    </p:animClr>
                                    <p:animClr clrSpc="hsl" dir="cw">
                                      <p:cBhvr>
                                        <p:cTn id="59" dur="500" fill="hold"/>
                                        <p:tgtEl>
                                          <p:spTgt spid="13"/>
                                        </p:tgtEl>
                                        <p:attrNameLst>
                                          <p:attrName>stroke.color</p:attrName>
                                        </p:attrNameLst>
                                      </p:cBhvr>
                                      <p:by>
                                        <p:hsl h="0" s="-70588" l="0"/>
                                      </p:by>
                                    </p:animClr>
                                    <p:set>
                                      <p:cBhvr>
                                        <p:cTn id="60" dur="500" fill="hold"/>
                                        <p:tgtEl>
                                          <p:spTgt spid="13"/>
                                        </p:tgtEl>
                                        <p:attrNameLst>
                                          <p:attrName>fill.type</p:attrName>
                                        </p:attrNameLst>
                                      </p:cBhvr>
                                      <p:to>
                                        <p:strVal val="solid"/>
                                      </p:to>
                                    </p:set>
                                  </p:childTnLst>
                                </p:cTn>
                              </p:par>
                              <p:par>
                                <p:cTn id="61" presetID="22" presetClass="entr" presetSubtype="8"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nodeType="afterGroup">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P spid="11" grpId="0" animBg="1"/>
      <p:bldP spid="11" grpId="1" animBg="1"/>
      <p:bldP spid="12" grpId="0" animBg="1"/>
      <p:bldP spid="13" grpId="0" animBg="1"/>
      <p:bldP spid="13" grpId="1" animBg="1"/>
      <p:bldP spid="14" grpId="0" animBg="1"/>
      <p:bldP spid="17" grpId="0" animBg="1"/>
      <p:bldP spid="18" grpId="0" animBg="1"/>
      <p:bldP spid="20" grpId="0" animBg="1"/>
      <p:bldP spid="2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6" descr="ad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9863"/>
            <a:ext cx="4724400" cy="645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30213"/>
            <a:ext cx="3810000" cy="4446587"/>
          </a:xfrm>
        </p:spPr>
        <p:txBody>
          <a:bodyPr>
            <a:normAutofit fontScale="90000"/>
          </a:bodyPr>
          <a:lstStyle/>
          <a:p>
            <a:r>
              <a:rPr lang="en-IN" dirty="0" smtClean="0"/>
              <a:t>Direct Channels Are Common with Business Customers and Services</a:t>
            </a:r>
            <a:br>
              <a:rPr lang="en-IN" dirty="0" smtClean="0"/>
            </a:br>
            <a:endParaRPr lang="en-US" dirty="0"/>
          </a:p>
        </p:txBody>
      </p:sp>
      <p:sp>
        <p:nvSpPr>
          <p:cNvPr id="4" name="Slide Number Placeholder 22"/>
          <p:cNvSpPr txBox="1">
            <a:spLocks/>
          </p:cNvSpPr>
          <p:nvPr/>
        </p:nvSpPr>
        <p:spPr>
          <a:xfrm>
            <a:off x="205580" y="1571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10-</a:t>
            </a:r>
            <a:fld id="{95A93DFA-160E-468B-8067-BDB21CB2F241}" type="slidenum">
              <a:rPr lang="en-US" smtClean="0"/>
              <a:pPr>
                <a:defRPr/>
              </a:pPr>
              <a:t>8</a:t>
            </a:fld>
            <a:endParaRPr lang="en-US" dirty="0"/>
          </a:p>
        </p:txBody>
      </p:sp>
    </p:spTree>
    <p:extLst>
      <p:ext uri="{BB962C8B-B14F-4D97-AF65-F5344CB8AC3E}">
        <p14:creationId xmlns:p14="http://schemas.microsoft.com/office/powerpoint/2010/main" val="3431048796"/>
      </p:ext>
    </p:extLst>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6" descr="ad009cor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0111" y="27709"/>
            <a:ext cx="4797875"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68288"/>
            <a:ext cx="3657600" cy="4075112"/>
          </a:xfrm>
        </p:spPr>
        <p:txBody>
          <a:bodyPr>
            <a:normAutofit/>
          </a:bodyPr>
          <a:lstStyle/>
          <a:p>
            <a:r>
              <a:rPr lang="en-IN" dirty="0" smtClean="0"/>
              <a:t>When Indirect Channels Are Best</a:t>
            </a:r>
            <a:br>
              <a:rPr lang="en-IN" dirty="0" smtClean="0"/>
            </a:br>
            <a:endParaRPr lang="en-US" dirty="0"/>
          </a:p>
        </p:txBody>
      </p:sp>
      <p:sp>
        <p:nvSpPr>
          <p:cNvPr id="4" name="Slide Number Placeholder 22"/>
          <p:cNvSpPr txBox="1">
            <a:spLocks/>
          </p:cNvSpPr>
          <p:nvPr/>
        </p:nvSpPr>
        <p:spPr>
          <a:xfrm>
            <a:off x="205580" y="157163"/>
            <a:ext cx="50323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10-</a:t>
            </a:r>
            <a:fld id="{95A93DFA-160E-468B-8067-BDB21CB2F241}" type="slidenum">
              <a:rPr lang="en-US" smtClean="0"/>
              <a:pPr>
                <a:defRPr/>
              </a:pPr>
              <a:t>9</a:t>
            </a:fld>
            <a:endParaRPr lang="en-US" dirty="0"/>
          </a:p>
        </p:txBody>
      </p:sp>
    </p:spTree>
    <p:extLst>
      <p:ext uri="{BB962C8B-B14F-4D97-AF65-F5344CB8AC3E}">
        <p14:creationId xmlns:p14="http://schemas.microsoft.com/office/powerpoint/2010/main" val="445543659"/>
      </p:ext>
    </p:extLst>
  </p:cSld>
  <p:clrMapOvr>
    <a:masterClrMapping/>
  </p:clrMapOvr>
  <p:transition>
    <p:pull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Template>
  <TotalTime>3869</TotalTime>
  <Words>4732</Words>
  <Application>Microsoft Office PowerPoint</Application>
  <PresentationFormat>On-screen Show (4:3)</PresentationFormat>
  <Paragraphs>493</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Verve</vt:lpstr>
      <vt:lpstr>Chapter 10</vt:lpstr>
      <vt:lpstr>At the end of this presentation, you should be able to:</vt:lpstr>
      <vt:lpstr>At the end of this presentation, you should be able to:</vt:lpstr>
      <vt:lpstr>Marketing Strategy Planning Process</vt:lpstr>
      <vt:lpstr>Marketing Strategy Planning Decisions for Place (Exhibit 10-1)</vt:lpstr>
      <vt:lpstr>Place Decisions Are Guided by “Ideal” Place Objectives</vt:lpstr>
      <vt:lpstr>Channel System May Be  Direct or Indirect</vt:lpstr>
      <vt:lpstr>Direct Channels Are Common with Business Customers and Services </vt:lpstr>
      <vt:lpstr>When Indirect Channels Are Best </vt:lpstr>
      <vt:lpstr>Channel Specialists May Reduce Discrepancies and Separations </vt:lpstr>
      <vt:lpstr>A Discrepancy of Assortment</vt:lpstr>
      <vt:lpstr>Channel Specialists Adjust Discrepancies with Regrouping Activities</vt:lpstr>
      <vt:lpstr>Interactive Exercise: Channel Efficiency</vt:lpstr>
      <vt:lpstr>Channel Relationship Must Be Managed</vt:lpstr>
      <vt:lpstr>Producers or Intermediaries May Be Channel Captains (Exhibit 10-2)</vt:lpstr>
      <vt:lpstr>Vertical Marketing Systems Focus on Final Customers (Exhibit 10-3)</vt:lpstr>
      <vt:lpstr>Interactive Exercise: Ideal Market Exposure</vt:lpstr>
      <vt:lpstr>Limiting Market Exposure</vt:lpstr>
      <vt:lpstr>Channel Systems Can Be Complex (Exhibit 10-4)</vt:lpstr>
      <vt:lpstr>Entering International Markets (Exhibit 10-5)</vt:lpstr>
      <vt:lpstr>Key Terms</vt:lpstr>
      <vt:lpstr>Key Terms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Jagruti</dc:creator>
  <cp:lastModifiedBy>James Reardon</cp:lastModifiedBy>
  <cp:revision>1118</cp:revision>
  <dcterms:created xsi:type="dcterms:W3CDTF">2010-05-28T04:39:50Z</dcterms:created>
  <dcterms:modified xsi:type="dcterms:W3CDTF">2016-04-11T07:06:00Z</dcterms:modified>
</cp:coreProperties>
</file>