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4" r:id="rId13"/>
    <p:sldId id="265" r:id="rId14"/>
    <p:sldId id="268" r:id="rId15"/>
    <p:sldId id="269" r:id="rId16"/>
    <p:sldId id="266" r:id="rId17"/>
    <p:sldId id="260" r:id="rId18"/>
    <p:sldId id="274" r:id="rId19"/>
    <p:sldId id="261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D7FD-CB5E-A24F-B6D3-A2518FCABFF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D914-5FE4-7D41-99F4-9F9CFAA3DDD3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8780"/>
            <a:ext cx="7772400" cy="1226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it-IT" dirty="0" smtClean="0"/>
              <a:t>MUCOSA ORALE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 l="9758" t="20140" r="8672" b="9147"/>
          <a:stretch>
            <a:fillRect/>
          </a:stretch>
        </p:blipFill>
        <p:spPr>
          <a:xfrm>
            <a:off x="1766391" y="2159453"/>
            <a:ext cx="5532749" cy="3592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6169" y="375658"/>
            <a:ext cx="22714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PALATO MOLLE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15" y="1156839"/>
            <a:ext cx="4067843" cy="30469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rcRect l="21189"/>
          <a:stretch>
            <a:fillRect/>
          </a:stretch>
        </p:blipFill>
        <p:spPr>
          <a:xfrm>
            <a:off x="4846990" y="1156840"/>
            <a:ext cx="3786968" cy="304695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3714" y="4901446"/>
            <a:ext cx="8110243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cap="all" dirty="0" smtClean="0"/>
              <a:t>Il palato molle fa seguito dietro al palato duro e si presenta come una lamina muscolare rivestita sulle due facce da mucosa</a:t>
            </a:r>
            <a:endParaRPr lang="it-IT" sz="2400" cap="al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055" y="465101"/>
            <a:ext cx="838833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IL PALATO MOLLE E’ COSTITUITO DA </a:t>
            </a:r>
            <a:r>
              <a:rPr lang="it-IT" sz="2400" dirty="0" err="1" smtClean="0"/>
              <a:t>4</a:t>
            </a:r>
            <a:r>
              <a:rPr lang="it-IT" sz="2400" dirty="0" smtClean="0"/>
              <a:t> MUSCOLI RIVESTISTI DA MUCOSA </a:t>
            </a:r>
            <a:r>
              <a:rPr lang="it-IT" sz="2400" dirty="0" err="1" smtClean="0"/>
              <a:t>DI</a:t>
            </a:r>
            <a:r>
              <a:rPr lang="it-IT" sz="2400" dirty="0" smtClean="0"/>
              <a:t> RIVESTIMENTO (</a:t>
            </a:r>
            <a:r>
              <a:rPr lang="it-IT" sz="2400" dirty="0" err="1" smtClean="0"/>
              <a:t>ep</a:t>
            </a:r>
            <a:r>
              <a:rPr lang="it-IT" sz="2400" dirty="0" smtClean="0"/>
              <a:t> </a:t>
            </a:r>
            <a:r>
              <a:rPr lang="it-IT" sz="2400" dirty="0" err="1" smtClean="0"/>
              <a:t>pav</a:t>
            </a:r>
            <a:r>
              <a:rPr lang="it-IT" sz="2400" dirty="0" smtClean="0"/>
              <a:t> </a:t>
            </a:r>
            <a:r>
              <a:rPr lang="it-IT" sz="2400" dirty="0" err="1" smtClean="0"/>
              <a:t>pluri</a:t>
            </a:r>
            <a:r>
              <a:rPr lang="it-IT" sz="2400" dirty="0" smtClean="0"/>
              <a:t> non cheratinizzato)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17" y="1520185"/>
            <a:ext cx="5157133" cy="38678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935017" y="5620852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dirty="0" smtClean="0"/>
              <a:t> Colorazione istochimica per mettere in evidenza il secreto mucoso acido colorato in blu intenso.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8974" y="437978"/>
            <a:ext cx="322622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cap="all" dirty="0" smtClean="0"/>
              <a:t>Mucosa masticatoria</a:t>
            </a:r>
            <a:endParaRPr lang="it-IT" sz="2400" cap="al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8974" y="1526992"/>
            <a:ext cx="84086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RIVESTITA EPITELIO PAVIMENTOSO PLURISTRATIFICATO CHERATINIZZATO</a:t>
            </a:r>
            <a:endParaRPr lang="it-IT" sz="2000" dirty="0"/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1780968" y="2277484"/>
            <a:ext cx="715363" cy="1459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18974" y="2642465"/>
            <a:ext cx="297805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STRATI :</a:t>
            </a:r>
          </a:p>
          <a:p>
            <a:r>
              <a:rPr lang="it-IT" sz="2000" dirty="0" smtClean="0"/>
              <a:t>STRATO BASALE</a:t>
            </a:r>
          </a:p>
          <a:p>
            <a:r>
              <a:rPr lang="it-IT" sz="2000" dirty="0" smtClean="0"/>
              <a:t>STRATO SPINOSO</a:t>
            </a:r>
          </a:p>
          <a:p>
            <a:r>
              <a:rPr lang="it-IT" sz="2000" dirty="0" smtClean="0"/>
              <a:t>STRATO GRANULOSO</a:t>
            </a:r>
          </a:p>
          <a:p>
            <a:r>
              <a:rPr lang="it-IT" sz="2000" dirty="0" smtClean="0"/>
              <a:t>STRATO CORNEO</a:t>
            </a:r>
            <a:endParaRPr lang="it-IT" sz="2000" dirty="0"/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6548100" y="2283990"/>
            <a:ext cx="715365" cy="158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357571" y="2642467"/>
            <a:ext cx="3270015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LAMINA PROPRIA MOLTO SPESSA CARATTERIZZATA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FITTA RETE </a:t>
            </a:r>
            <a:r>
              <a:rPr lang="it-IT" sz="2000" dirty="0" err="1" smtClean="0"/>
              <a:t>DI</a:t>
            </a:r>
            <a:r>
              <a:rPr lang="it-IT" sz="2000" dirty="0" smtClean="0"/>
              <a:t> COLLAGENE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SCARSE FIBRE ELASTICHE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08752" y="4759357"/>
            <a:ext cx="853999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NON PRESENTA UNA SOTTOMUCOSA E ADERISCE DIRETTAMENTE AL TESSUTO OSSEO SOTTOSTANTE</a:t>
            </a:r>
            <a:endParaRPr lang="it-IT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8974" y="437978"/>
            <a:ext cx="322622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cap="all" dirty="0" smtClean="0"/>
              <a:t>Mucosa masticatoria</a:t>
            </a:r>
            <a:endParaRPr lang="it-IT" sz="2400" cap="all" dirty="0"/>
          </a:p>
        </p:txBody>
      </p:sp>
      <p:cxnSp>
        <p:nvCxnSpPr>
          <p:cNvPr id="6" name="Connettore 2 5"/>
          <p:cNvCxnSpPr>
            <a:stCxn id="4" idx="3"/>
          </p:cNvCxnSpPr>
          <p:nvPr/>
        </p:nvCxnSpPr>
        <p:spPr>
          <a:xfrm>
            <a:off x="3445195" y="853477"/>
            <a:ext cx="890495" cy="7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35690" y="437978"/>
            <a:ext cx="455466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SUPERFICIE ORALE DELLA GENGIVA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SUPERFICIE ORALE DEL PALATO DURO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8975" y="1766510"/>
            <a:ext cx="411671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 smtClean="0"/>
              <a:t>1</a:t>
            </a:r>
            <a:r>
              <a:rPr lang="it-IT" sz="2000" dirty="0" smtClean="0"/>
              <a:t>. SUPERFICIE ORALE DELLA GENGIVA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8975" y="2520563"/>
            <a:ext cx="86713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CIRCONDA IL COLLETTO DEL DENTE E RICOPRE LA SUPERFICIE DELL’OSSO ALVEOLARE FINO ALLA RADICE DEL DENTE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8975" y="3606016"/>
            <a:ext cx="16058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GENGIVA</a:t>
            </a:r>
            <a:endParaRPr lang="it-IT" sz="2000" dirty="0"/>
          </a:p>
        </p:txBody>
      </p:sp>
      <p:cxnSp>
        <p:nvCxnSpPr>
          <p:cNvPr id="12" name="Connettore 2 11"/>
          <p:cNvCxnSpPr>
            <a:stCxn id="10" idx="3"/>
            <a:endCxn id="17" idx="1"/>
          </p:cNvCxnSpPr>
          <p:nvPr/>
        </p:nvCxnSpPr>
        <p:spPr>
          <a:xfrm>
            <a:off x="1824785" y="3806071"/>
            <a:ext cx="1080275" cy="191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824786" y="3606016"/>
            <a:ext cx="2510905" cy="1723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905060" y="3797836"/>
            <a:ext cx="108027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LIBERA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620374" y="5841298"/>
            <a:ext cx="14306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ADERENTE</a:t>
            </a:r>
            <a:endParaRPr lang="it-IT" sz="2000" dirty="0"/>
          </a:p>
        </p:txBody>
      </p:sp>
      <p:cxnSp>
        <p:nvCxnSpPr>
          <p:cNvPr id="23" name="Connettore 2 22"/>
          <p:cNvCxnSpPr>
            <a:stCxn id="17" idx="3"/>
          </p:cNvCxnSpPr>
          <p:nvPr/>
        </p:nvCxnSpPr>
        <p:spPr>
          <a:xfrm>
            <a:off x="3985333" y="3997891"/>
            <a:ext cx="135763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503553" y="3597781"/>
            <a:ext cx="338680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PARTE SUPERIORE DELLA </a:t>
            </a:r>
            <a:r>
              <a:rPr lang="it-IT" dirty="0" err="1" smtClean="0"/>
              <a:t>GENGIVA—CIRCONDA</a:t>
            </a:r>
            <a:r>
              <a:rPr lang="it-IT" dirty="0" smtClean="0"/>
              <a:t> MA </a:t>
            </a:r>
            <a:r>
              <a:rPr lang="it-IT" dirty="0" smtClean="0">
                <a:solidFill>
                  <a:srgbClr val="FF0000"/>
                </a:solidFill>
              </a:rPr>
              <a:t>NON</a:t>
            </a:r>
            <a:r>
              <a:rPr lang="it-IT" dirty="0" smtClean="0"/>
              <a:t> ADERISCE AL COLLETTO DEL DENTE </a:t>
            </a:r>
            <a:r>
              <a:rPr lang="it-IT" i="1" dirty="0" smtClean="0">
                <a:solidFill>
                  <a:srgbClr val="FF0000"/>
                </a:solidFill>
              </a:rPr>
              <a:t>(FORMA UNO SPAZIO TASCA GENGIVALE LIBERA)</a:t>
            </a:r>
            <a:endParaRPr lang="it-IT" i="1" dirty="0">
              <a:solidFill>
                <a:srgbClr val="FF0000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5051006" y="6020823"/>
            <a:ext cx="29196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503553" y="5379633"/>
            <a:ext cx="338680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SI ATTACCA SALDAMENTE AI TESSUTI DURI (OSSO ALVEOLARE, CEMENTO, BORDO DELLO SMALTO)</a:t>
            </a:r>
            <a:endParaRPr lang="it-IT" dirty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6" y="4759357"/>
            <a:ext cx="3401399" cy="20074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6" name="Connettore 2 35"/>
          <p:cNvCxnSpPr>
            <a:stCxn id="8" idx="3"/>
          </p:cNvCxnSpPr>
          <p:nvPr/>
        </p:nvCxnSpPr>
        <p:spPr>
          <a:xfrm flipV="1">
            <a:off x="4335691" y="1956300"/>
            <a:ext cx="379555" cy="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4715246" y="1591319"/>
            <a:ext cx="41751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LE CELLULE SI RINNOVANO VELOCEMENTE OGNI 20 GG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97" y="963551"/>
            <a:ext cx="7618530" cy="5106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06388" y="449821"/>
            <a:ext cx="53429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ISTOLOGIA CLINICA: RECESSO GENGIVALE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613126" y="1328532"/>
            <a:ext cx="7461335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cap="all" dirty="0" smtClean="0"/>
              <a:t>Si parla di gengive ritirate per indicare l'arretramento o comunque lo spostamento delle stesse dalla propria sede originaria verso il margine apicale del dente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rcRect l="6128" t="18823" r="4340" b="6129"/>
          <a:stretch>
            <a:fillRect/>
          </a:stretch>
        </p:blipFill>
        <p:spPr>
          <a:xfrm>
            <a:off x="2072959" y="2934450"/>
            <a:ext cx="4976402" cy="3128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3574" y="491250"/>
            <a:ext cx="436488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 smtClean="0"/>
              <a:t>2</a:t>
            </a:r>
            <a:r>
              <a:rPr lang="it-IT" sz="2000" dirty="0" smtClean="0"/>
              <a:t>. SUPERFICIE ORALE DEL PALATO DURO 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574" y="1167940"/>
            <a:ext cx="837941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FORMA IL TETTO DELLA CAVITA’ ORALE ED E’ RIVESTITO DA MUCOSA RESPIRATORIA</a:t>
            </a:r>
          </a:p>
          <a:p>
            <a:pPr>
              <a:buFont typeface="Arial"/>
              <a:buChar char="•"/>
            </a:pP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LA MAGGIOR PARTE DELLA STRUTTURA MANCA DELLA TONACA SOTTOMUCOSA</a:t>
            </a:r>
          </a:p>
          <a:p>
            <a:pPr>
              <a:buFont typeface="Arial"/>
              <a:buChar char="•"/>
            </a:pP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LA REGIONE POSTERIORE VICINO AL PROCESSO ALVEOLARE PUO’ PRESENTARE UNO STRATO MUCOSO CON GHIANDOLE SALIVARI MUCOSE MINORI</a:t>
            </a:r>
          </a:p>
          <a:p>
            <a:pPr>
              <a:buFont typeface="Arial"/>
              <a:buChar char="•"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26" y="3561644"/>
            <a:ext cx="3149600" cy="2921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rcRect b="11753"/>
          <a:stretch>
            <a:fillRect/>
          </a:stretch>
        </p:blipFill>
        <p:spPr>
          <a:xfrm>
            <a:off x="4366937" y="3561644"/>
            <a:ext cx="38227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9778" y="66276"/>
            <a:ext cx="87735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EPITELIO PAVIMENTOSO PLURISTATIFICATO NON CHERATINIZZATO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5982" y="830175"/>
            <a:ext cx="8817364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Si tratta di un epitelio squamoso stratificato che può essere suddiviso in base al grado di differenziazione cellulare in quattro strati :</a:t>
            </a:r>
          </a:p>
          <a:p>
            <a:endParaRPr lang="it-IT" sz="2000" dirty="0" smtClean="0"/>
          </a:p>
          <a:p>
            <a:r>
              <a:rPr lang="it-IT" sz="2000" cap="all" dirty="0" smtClean="0">
                <a:solidFill>
                  <a:srgbClr val="FF0000"/>
                </a:solidFill>
              </a:rPr>
              <a:t>strato basale </a:t>
            </a:r>
            <a:r>
              <a:rPr lang="it-IT" sz="2000" dirty="0" smtClean="0"/>
              <a:t>detto anche strato germinativo dove sono presenti </a:t>
            </a:r>
            <a:r>
              <a:rPr lang="it-IT" sz="2000" i="1" dirty="0" smtClean="0">
                <a:solidFill>
                  <a:srgbClr val="FF0000"/>
                </a:solidFill>
              </a:rPr>
              <a:t>cellule </a:t>
            </a:r>
            <a:r>
              <a:rPr lang="it-IT" sz="2000" i="1" dirty="0" err="1" smtClean="0">
                <a:solidFill>
                  <a:srgbClr val="FF0000"/>
                </a:solidFill>
              </a:rPr>
              <a:t>cuboidali</a:t>
            </a:r>
            <a:r>
              <a:rPr lang="it-IT" sz="2000" dirty="0" smtClean="0"/>
              <a:t> con alta capacità mitotica unite alla lamina basale per mezzo degli</a:t>
            </a:r>
            <a:r>
              <a:rPr lang="it-IT" sz="2000" dirty="0" err="1" smtClean="0"/>
              <a:t> emidesmosom</a:t>
            </a:r>
            <a:r>
              <a:rPr lang="it-IT" sz="2000" dirty="0" smtClean="0"/>
              <a:t>i;</a:t>
            </a:r>
          </a:p>
          <a:p>
            <a:endParaRPr lang="it-IT" sz="2000" dirty="0" smtClean="0"/>
          </a:p>
          <a:p>
            <a:r>
              <a:rPr lang="it-IT" sz="2000" cap="all" dirty="0" smtClean="0">
                <a:solidFill>
                  <a:srgbClr val="FF0000"/>
                </a:solidFill>
              </a:rPr>
              <a:t>strato spinoso </a:t>
            </a:r>
            <a:r>
              <a:rPr lang="it-IT" sz="2000" dirty="0" smtClean="0"/>
              <a:t>che contiene più strati di cellule di grandi dimensioni e di </a:t>
            </a:r>
            <a:r>
              <a:rPr lang="it-IT" sz="2000" i="1" dirty="0" smtClean="0">
                <a:solidFill>
                  <a:srgbClr val="FF0000"/>
                </a:solidFill>
              </a:rPr>
              <a:t>forma rotondeggiante </a:t>
            </a:r>
            <a:r>
              <a:rPr lang="it-IT" sz="2000" dirty="0" smtClean="0"/>
              <a:t>contenenti </a:t>
            </a:r>
            <a:r>
              <a:rPr lang="it-IT" sz="2000" i="1" dirty="0" smtClean="0">
                <a:solidFill>
                  <a:srgbClr val="FF0000"/>
                </a:solidFill>
              </a:rPr>
              <a:t>tonofilamenti e granuli di melanina </a:t>
            </a:r>
            <a:r>
              <a:rPr lang="it-IT" sz="2000" dirty="0" smtClean="0"/>
              <a:t>e connesse tra loro da ponti intracellulari che hanno l‟aspetto di spine;</a:t>
            </a:r>
          </a:p>
          <a:p>
            <a:endParaRPr lang="it-IT" sz="2000" dirty="0" smtClean="0"/>
          </a:p>
          <a:p>
            <a:r>
              <a:rPr lang="it-IT" sz="2000" cap="all" dirty="0" smtClean="0">
                <a:solidFill>
                  <a:srgbClr val="FF0000"/>
                </a:solidFill>
              </a:rPr>
              <a:t>strato granulare </a:t>
            </a:r>
            <a:r>
              <a:rPr lang="it-IT" sz="2000" dirty="0" smtClean="0"/>
              <a:t>costituito da più strati di cellule contenenti </a:t>
            </a:r>
            <a:r>
              <a:rPr lang="it-IT" sz="2000" i="1" dirty="0" smtClean="0">
                <a:solidFill>
                  <a:srgbClr val="FF0000"/>
                </a:solidFill>
              </a:rPr>
              <a:t>granuli di</a:t>
            </a:r>
            <a:r>
              <a:rPr lang="it-IT" sz="2000" i="1" dirty="0" err="1" smtClean="0">
                <a:solidFill>
                  <a:srgbClr val="FF0000"/>
                </a:solidFill>
              </a:rPr>
              <a:t> cheratojalin</a:t>
            </a:r>
            <a:r>
              <a:rPr lang="it-IT" sz="2000" i="1" dirty="0" smtClean="0">
                <a:solidFill>
                  <a:srgbClr val="FF0000"/>
                </a:solidFill>
              </a:rPr>
              <a:t>a</a:t>
            </a:r>
            <a:r>
              <a:rPr lang="it-IT" sz="2000" dirty="0" smtClean="0"/>
              <a:t>, che si pensa svolgano un ruolo nel processo di cheratinizzazione insieme ai tono filamenti dello strato spinoso;</a:t>
            </a:r>
          </a:p>
          <a:p>
            <a:endParaRPr lang="it-IT" sz="2000" dirty="0" smtClean="0"/>
          </a:p>
          <a:p>
            <a:r>
              <a:rPr lang="it-IT" sz="2000" cap="all" dirty="0" smtClean="0">
                <a:solidFill>
                  <a:srgbClr val="FF0000"/>
                </a:solidFill>
              </a:rPr>
              <a:t>strato corneo</a:t>
            </a:r>
            <a:r>
              <a:rPr lang="it-IT" sz="2000" dirty="0" smtClean="0"/>
              <a:t> formato da cellule con tendenza alla desquamazione e spesso </a:t>
            </a:r>
            <a:r>
              <a:rPr lang="it-IT" sz="2000" i="1" dirty="0" smtClean="0">
                <a:solidFill>
                  <a:srgbClr val="FF0000"/>
                </a:solidFill>
              </a:rPr>
              <a:t>prive di nucleo</a:t>
            </a:r>
            <a:r>
              <a:rPr lang="it-IT" sz="2000" dirty="0" smtClean="0"/>
              <a:t>, ma </a:t>
            </a:r>
            <a:r>
              <a:rPr lang="it-IT" sz="2000" i="1" dirty="0" smtClean="0">
                <a:solidFill>
                  <a:srgbClr val="FF0000"/>
                </a:solidFill>
              </a:rPr>
              <a:t>ripiene di cheratina </a:t>
            </a:r>
            <a:r>
              <a:rPr lang="it-IT" sz="2000" dirty="0" smtClean="0"/>
              <a:t>la cui quantità determina il grado di cheratinizzazione dell‟epitelio che può essere differenziato in ortocheratinizzato, non cheratinizzato e paracheratinizzato.</a:t>
            </a:r>
            <a:endParaRPr lang="it-IT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9778" y="262787"/>
            <a:ext cx="46276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MUCOSA SPECIALIZZATA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189778" y="934352"/>
            <a:ext cx="4627656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cap="all" dirty="0" smtClean="0"/>
              <a:t>La lingua è formata da due parti:</a:t>
            </a:r>
          </a:p>
          <a:p>
            <a:pPr marL="342900" indent="-342900">
              <a:buFont typeface="+mj-lt"/>
              <a:buAutoNum type="arabicPeriod"/>
            </a:pPr>
            <a:endParaRPr lang="it-IT" sz="2000" cap="all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cap="all" dirty="0" smtClean="0"/>
              <a:t>la base, nell’orofaringe (parte intermedia della faringe, nel fondo della bocca)</a:t>
            </a:r>
          </a:p>
          <a:p>
            <a:pPr marL="342900" indent="-342900">
              <a:buFont typeface="+mj-lt"/>
              <a:buAutoNum type="arabicPeriod"/>
            </a:pPr>
            <a:endParaRPr lang="it-IT" sz="2000" cap="all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cap="all" dirty="0" smtClean="0"/>
              <a:t>la parte mobile, nel cavo orale, separate dalla </a:t>
            </a:r>
            <a:r>
              <a:rPr lang="it-IT" sz="2000" cap="all" dirty="0" err="1" smtClean="0"/>
              <a:t>V</a:t>
            </a:r>
            <a:r>
              <a:rPr lang="it-IT" sz="2000" cap="all" dirty="0" smtClean="0"/>
              <a:t> linguale (solco a forma di </a:t>
            </a:r>
            <a:r>
              <a:rPr lang="it-IT" sz="2000" cap="all" dirty="0" err="1" smtClean="0"/>
              <a:t>V</a:t>
            </a:r>
            <a:r>
              <a:rPr lang="it-IT" sz="2000" cap="all" dirty="0" smtClean="0"/>
              <a:t>), con apice posteriore.</a:t>
            </a:r>
          </a:p>
          <a:p>
            <a:pPr marL="342900" indent="-342900">
              <a:buFont typeface="+mj-lt"/>
              <a:buAutoNum type="arabicPeriod"/>
            </a:pPr>
            <a:endParaRPr lang="it-IT" sz="2000" cap="all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cap="all" dirty="0" smtClean="0"/>
              <a:t> Lungo la </a:t>
            </a:r>
            <a:r>
              <a:rPr lang="it-IT" sz="2000" cap="all" dirty="0" err="1" smtClean="0"/>
              <a:t>V</a:t>
            </a:r>
            <a:r>
              <a:rPr lang="it-IT" sz="2000" cap="all" dirty="0" smtClean="0"/>
              <a:t> linguale si osservano i rilievi delle papille contenenti i bottoni gustativi. La lingua è collegata al pavimento orale da una piega, il frenulo.</a:t>
            </a:r>
            <a:endParaRPr lang="it-IT" sz="2000" cap="all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rcRect r="40992"/>
          <a:stretch>
            <a:fillRect/>
          </a:stretch>
        </p:blipFill>
        <p:spPr>
          <a:xfrm>
            <a:off x="5094801" y="1270135"/>
            <a:ext cx="3707964" cy="3998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573" y="423378"/>
            <a:ext cx="35327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MUCOSA SPECIALIZZATA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3573" y="1191209"/>
            <a:ext cx="353278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 smtClean="0"/>
              <a:t>2</a:t>
            </a:r>
            <a:r>
              <a:rPr lang="it-IT" sz="2000" dirty="0" smtClean="0"/>
              <a:t>/</a:t>
            </a:r>
            <a:r>
              <a:rPr lang="it-IT" sz="2000" dirty="0" err="1" smtClean="0"/>
              <a:t>3</a:t>
            </a:r>
            <a:r>
              <a:rPr lang="it-IT" sz="2000" dirty="0" smtClean="0"/>
              <a:t> ANTERIORI DELLA LINGUA</a:t>
            </a:r>
            <a:endParaRPr lang="it-IT" sz="2000" dirty="0"/>
          </a:p>
        </p:txBody>
      </p:sp>
      <p:cxnSp>
        <p:nvCxnSpPr>
          <p:cNvPr id="5" name="Connettore 2 4"/>
          <p:cNvCxnSpPr/>
          <p:nvPr/>
        </p:nvCxnSpPr>
        <p:spPr>
          <a:xfrm rot="16200000" flipH="1">
            <a:off x="1722579" y="1868705"/>
            <a:ext cx="569371" cy="14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33573" y="2335881"/>
            <a:ext cx="86371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EPITELIO PAVIMENTOSO CHERATINIZZATO E NON CHERATINIZZATO CON NUMEROSE PAPILLE</a:t>
            </a:r>
            <a:endParaRPr lang="it-IT" sz="2000" dirty="0"/>
          </a:p>
        </p:txBody>
      </p:sp>
      <p:cxnSp>
        <p:nvCxnSpPr>
          <p:cNvPr id="7" name="Connettore 2 6"/>
          <p:cNvCxnSpPr/>
          <p:nvPr/>
        </p:nvCxnSpPr>
        <p:spPr>
          <a:xfrm rot="10800000" flipV="1">
            <a:off x="2350327" y="3043766"/>
            <a:ext cx="1897774" cy="97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13128" y="4274857"/>
            <a:ext cx="315322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PAPILLE FILIFORMI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PAPILLE FUNGIFORMI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PAPILLE CIRCUMVALLATE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PAPILLE FOLIATE</a:t>
            </a:r>
            <a:endParaRPr lang="it-IT" sz="2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01" y="3178934"/>
            <a:ext cx="4622664" cy="351528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1966" y="729963"/>
            <a:ext cx="840861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MUCOSA ORALE PUO’ ESSERE DISTINTA IN :</a:t>
            </a:r>
          </a:p>
          <a:p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MUCOSA </a:t>
            </a:r>
            <a:r>
              <a:rPr lang="it-IT" sz="2000" dirty="0" err="1" smtClean="0"/>
              <a:t>DI</a:t>
            </a:r>
            <a:r>
              <a:rPr lang="it-IT" sz="2000" dirty="0" smtClean="0"/>
              <a:t> RIVESTIMENTO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MUCOSA MASTICATORIA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MUCOSA SPECIALIZZATA</a:t>
            </a:r>
            <a:endParaRPr lang="it-IT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1163" y="423378"/>
            <a:ext cx="25547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PAPILLE FOLIATE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63" y="1125736"/>
            <a:ext cx="4420804" cy="331560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321163" y="4700960"/>
            <a:ext cx="3544383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PIEGHE MUCOSE A PUNTA PIATTA</a:t>
            </a:r>
          </a:p>
          <a:p>
            <a:r>
              <a:rPr lang="it-IT" sz="2000" dirty="0" smtClean="0"/>
              <a:t>SI TROVANO: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SUPERFICIE LATERALE POSTERIORE LINGUA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38" y="1125736"/>
            <a:ext cx="4342862" cy="331560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865546" y="5138938"/>
            <a:ext cx="505085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cap="all" dirty="0" smtClean="0"/>
              <a:t>percepiscono maggiormente il sapore acido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0359" y="379581"/>
            <a:ext cx="251090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PAPILLE FILIFORMI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359" y="1147450"/>
            <a:ext cx="4131314" cy="330505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15246" y="1459925"/>
            <a:ext cx="4189707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PICCOLE E NUMEROSE</a:t>
            </a:r>
          </a:p>
          <a:p>
            <a:r>
              <a:rPr lang="it-IT" sz="2000" dirty="0" smtClean="0"/>
              <a:t>RIVESTONO </a:t>
            </a:r>
            <a:r>
              <a:rPr lang="it-IT" sz="2000" dirty="0" err="1" smtClean="0"/>
              <a:t>2</a:t>
            </a:r>
            <a:r>
              <a:rPr lang="it-IT" sz="2000" dirty="0" smtClean="0"/>
              <a:t>/</a:t>
            </a:r>
            <a:r>
              <a:rPr lang="it-IT" sz="2000" dirty="0" err="1" smtClean="0"/>
              <a:t>3</a:t>
            </a:r>
            <a:r>
              <a:rPr lang="it-IT" sz="2000" dirty="0" smtClean="0"/>
              <a:t> ANTERIORI DELLA LINGUA</a:t>
            </a:r>
          </a:p>
          <a:p>
            <a:endParaRPr lang="it-IT" sz="2000" dirty="0" smtClean="0"/>
          </a:p>
          <a:p>
            <a:r>
              <a:rPr lang="it-IT" sz="2000" dirty="0" smtClean="0"/>
              <a:t>NON POSSIEDONO GEMME GUSTATIVE</a:t>
            </a:r>
          </a:p>
          <a:p>
            <a:endParaRPr lang="it-IT" sz="2000" dirty="0" smtClean="0"/>
          </a:p>
          <a:p>
            <a:r>
              <a:rPr lang="it-IT" sz="2000" dirty="0" smtClean="0"/>
              <a:t>PERCEPISCONO FORMA, CONSISTENZA, TEMPERATURA</a:t>
            </a:r>
            <a:endParaRPr lang="it-IT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3573" y="379581"/>
            <a:ext cx="29780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PAPILLE FUNGIFORMI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573" y="1080345"/>
            <a:ext cx="858379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SONO DISPERSE FRA LE PAPILLE FILIFORMI 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SONO LOCALIZZATE SULLA PUNTA E SUI BORDI LATERALI DELLA LINGUA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DOTATE </a:t>
            </a:r>
            <a:r>
              <a:rPr lang="it-IT" sz="2000" dirty="0" err="1" smtClean="0"/>
              <a:t>DI</a:t>
            </a:r>
            <a:r>
              <a:rPr lang="it-IT" sz="2000" dirty="0" smtClean="0"/>
              <a:t> CALICI GUSTATIVI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cap="all" dirty="0" smtClean="0"/>
              <a:t>possiedono sulla superficie alcuni calici gustativi che rilevano più sensibilmente il sapore dolce.</a:t>
            </a:r>
            <a:endParaRPr lang="it-IT" sz="2000" cap="all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73" y="3825005"/>
            <a:ext cx="3824750" cy="246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63" y="3825005"/>
            <a:ext cx="4064000" cy="24638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8974" y="408779"/>
            <a:ext cx="369336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PAPILLE CIRCUMVALLATE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66" y="3630706"/>
            <a:ext cx="3777219" cy="2609617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20" y="3630706"/>
            <a:ext cx="3733574" cy="2609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218974" y="1225176"/>
            <a:ext cx="856643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GRANDI ROTONDEGGIANTI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SONO CIRCA 10-14 PAPILLE LOCALIZZATE LUNGO IL SOLCO TERMINALE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I BOTTONI GUSTATIVI SI TROVANO NELLE PARETI LATERALI DELLA PAPILLA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PERCEPISCONO GUSTO UMAMI -AMARO</a:t>
            </a:r>
          </a:p>
          <a:p>
            <a:endParaRPr lang="it-IT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17642" y="525573"/>
            <a:ext cx="191237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MUCOSA RIVESTIMENTO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992" y="1678918"/>
            <a:ext cx="881736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RIVESTIMENTO DELLA SUPERFICIE INTERNA DELLE LABBRA E GUANCE, SUPERFICIE INF DELLA LINGUA, PAVIMENTO DELLA BOCCA</a:t>
            </a:r>
            <a:endParaRPr lang="it-IT" sz="2000" dirty="0"/>
          </a:p>
        </p:txBody>
      </p:sp>
      <p:cxnSp>
        <p:nvCxnSpPr>
          <p:cNvPr id="14" name="Connettore 2 13"/>
          <p:cNvCxnSpPr/>
          <p:nvPr/>
        </p:nvCxnSpPr>
        <p:spPr>
          <a:xfrm rot="5400000">
            <a:off x="1150305" y="1455394"/>
            <a:ext cx="445458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2992" y="2598667"/>
            <a:ext cx="8817362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it-IT" sz="2000" dirty="0" err="1" smtClean="0"/>
              <a:t>1</a:t>
            </a:r>
            <a:r>
              <a:rPr lang="it-IT" sz="2000" dirty="0" smtClean="0"/>
              <a:t>. EPITELIO PAVIMENTOSO PLURISTRATIFICATO CHERATINIZZATO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r>
              <a:rPr lang="it-IT" sz="2000" dirty="0" err="1" smtClean="0"/>
              <a:t>2</a:t>
            </a:r>
            <a:r>
              <a:rPr lang="it-IT" sz="2000" dirty="0" smtClean="0"/>
              <a:t>. LAMINA PROPRIA  sottile strato di connettivo &gt;fibre elastiche   &lt;collagene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r>
              <a:rPr lang="it-IT" sz="2000" dirty="0" err="1" smtClean="0"/>
              <a:t>3</a:t>
            </a:r>
            <a:r>
              <a:rPr lang="it-IT" sz="2000" dirty="0" smtClean="0"/>
              <a:t>. SOTTOMUCOSA (</a:t>
            </a:r>
            <a:r>
              <a:rPr lang="it-IT" sz="2000" dirty="0" err="1" smtClean="0"/>
              <a:t>gh</a:t>
            </a:r>
            <a:r>
              <a:rPr lang="it-IT" sz="2000" dirty="0" smtClean="0"/>
              <a:t> salivari minori) spesso strato di connettivo </a:t>
            </a:r>
            <a:endParaRPr lang="it-IT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7367" y="1288284"/>
            <a:ext cx="858379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EPITELIO PAVIMENTOSO PLURISRATIFICATO NON CHERATINIZZATO</a:t>
            </a:r>
            <a:endParaRPr lang="it-IT" sz="2400" dirty="0"/>
          </a:p>
        </p:txBody>
      </p:sp>
      <p:cxnSp>
        <p:nvCxnSpPr>
          <p:cNvPr id="4" name="Connettore 2 3"/>
          <p:cNvCxnSpPr/>
          <p:nvPr/>
        </p:nvCxnSpPr>
        <p:spPr>
          <a:xfrm rot="5400000">
            <a:off x="2301380" y="2027722"/>
            <a:ext cx="7402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rot="5400000">
            <a:off x="5774977" y="2027722"/>
            <a:ext cx="7402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758299" y="2437275"/>
            <a:ext cx="182478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STRATO BASALE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3484" y="2437275"/>
            <a:ext cx="182478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STRATO SPINOSO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69179" y="3457240"/>
            <a:ext cx="417511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SIMILE ALL’EPIDERMIDE AD </a:t>
            </a:r>
            <a:r>
              <a:rPr lang="it-IT" sz="2000" i="1" u="sng" dirty="0" smtClean="0">
                <a:solidFill>
                  <a:srgbClr val="FF0000"/>
                </a:solidFill>
              </a:rPr>
              <a:t>ECCEZIONE</a:t>
            </a:r>
            <a:r>
              <a:rPr lang="it-IT" sz="2000" dirty="0" smtClean="0"/>
              <a:t>: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75618" y="5259281"/>
            <a:ext cx="239332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STRATO CORNEO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53862" y="5259281"/>
            <a:ext cx="239332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STRATO LUCIDO</a:t>
            </a:r>
            <a:endParaRPr lang="it-IT" sz="2000" dirty="0"/>
          </a:p>
        </p:txBody>
      </p:sp>
      <p:cxnSp>
        <p:nvCxnSpPr>
          <p:cNvPr id="12" name="Connettore 2 11"/>
          <p:cNvCxnSpPr/>
          <p:nvPr/>
        </p:nvCxnSpPr>
        <p:spPr>
          <a:xfrm rot="5400000">
            <a:off x="2453780" y="4888381"/>
            <a:ext cx="7402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5400000">
            <a:off x="5179624" y="4888381"/>
            <a:ext cx="7402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80555" y="175191"/>
            <a:ext cx="274661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 smtClean="0"/>
              <a:t>MUCOSA RIVESTIMENTO </a:t>
            </a:r>
            <a:endParaRPr lang="it-I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2003" y="350382"/>
            <a:ext cx="191237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/>
              <a:t>MUCOSA RIVESTIMENTO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2003" y="1299333"/>
            <a:ext cx="8544557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LOCALIZZAZIONE: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LABBRA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GUANCE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PALATO MOLLE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SUPERFICIE </a:t>
            </a:r>
            <a:r>
              <a:rPr lang="it-IT" sz="2000" dirty="0" smtClean="0"/>
              <a:t>INFERIORE </a:t>
            </a:r>
            <a:r>
              <a:rPr lang="it-IT" sz="2000" dirty="0" smtClean="0"/>
              <a:t>DELLA LINGUA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PAVIMENTO DELLA BOCCA</a:t>
            </a:r>
            <a:endParaRPr lang="it-IT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367" y="350382"/>
            <a:ext cx="167880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LABBRA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7" y="1109542"/>
            <a:ext cx="3722563" cy="27793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80034" y="1824907"/>
            <a:ext cx="4572000" cy="1877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sz="2000" cap="all" dirty="0" smtClean="0"/>
          </a:p>
          <a:p>
            <a:pPr algn="ctr"/>
            <a:r>
              <a:rPr lang="it-IT" sz="2000" cap="all" dirty="0" smtClean="0"/>
              <a:t>Le labbra sono rivestite esternamente da cute, internamente da mucosa</a:t>
            </a:r>
          </a:p>
          <a:p>
            <a:endParaRPr lang="it-IT" cap="all" dirty="0" smtClean="0"/>
          </a:p>
          <a:p>
            <a:endParaRPr lang="it-IT" cap="all" dirty="0"/>
          </a:p>
        </p:txBody>
      </p:sp>
      <p:cxnSp>
        <p:nvCxnSpPr>
          <p:cNvPr id="8" name="Connettore 2 7"/>
          <p:cNvCxnSpPr/>
          <p:nvPr/>
        </p:nvCxnSpPr>
        <p:spPr>
          <a:xfrm rot="16200000" flipH="1">
            <a:off x="6218421" y="3769377"/>
            <a:ext cx="692033" cy="31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707964" y="4116990"/>
            <a:ext cx="5144070" cy="2523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SONO DISTINGUIBILI </a:t>
            </a:r>
            <a:r>
              <a:rPr lang="it-IT" sz="2000" dirty="0" err="1" smtClean="0"/>
              <a:t>3</a:t>
            </a:r>
            <a:r>
              <a:rPr lang="it-IT" sz="2000" dirty="0" smtClean="0"/>
              <a:t> REGIONI:</a:t>
            </a:r>
          </a:p>
          <a:p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ZONA DELLA PELLE SOTTILE (</a:t>
            </a:r>
            <a:r>
              <a:rPr lang="it-IT" sz="2000" dirty="0" err="1" smtClean="0"/>
              <a:t>sup</a:t>
            </a:r>
            <a:r>
              <a:rPr lang="it-IT" sz="2000" dirty="0" smtClean="0"/>
              <a:t> est labbra)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ZONA VERMIGLIO</a:t>
            </a:r>
          </a:p>
          <a:p>
            <a:pPr marL="342900" indent="-342900"/>
            <a:r>
              <a:rPr lang="it-IT" sz="2000" dirty="0" smtClean="0"/>
              <a:t> </a:t>
            </a:r>
            <a:endParaRPr lang="it-IT" sz="2000" dirty="0" smtClean="0"/>
          </a:p>
          <a:p>
            <a:pPr marL="342900" indent="-342900"/>
            <a:r>
              <a:rPr lang="it-IT" sz="2000" dirty="0" smtClean="0"/>
              <a:t>3.MUCOSA </a:t>
            </a:r>
            <a:r>
              <a:rPr lang="it-IT" sz="2000" dirty="0" smtClean="0"/>
              <a:t>LABIALE (</a:t>
            </a:r>
            <a:r>
              <a:rPr lang="it-IT" sz="2000" dirty="0" err="1" smtClean="0"/>
              <a:t>sup</a:t>
            </a:r>
            <a:r>
              <a:rPr lang="it-IT" sz="2000" dirty="0" smtClean="0"/>
              <a:t> </a:t>
            </a:r>
            <a:r>
              <a:rPr lang="it-IT" sz="2000" dirty="0" err="1" smtClean="0"/>
              <a:t>int</a:t>
            </a:r>
            <a:r>
              <a:rPr lang="it-IT" sz="2000" dirty="0" smtClean="0"/>
              <a:t> labbra)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276840" y="73383"/>
            <a:ext cx="4572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dirty="0" smtClean="0"/>
              <a:t>Le labbra, distinte in superiore e in inferiore, costituiscono due pieghe </a:t>
            </a:r>
            <a:r>
              <a:rPr lang="it-IT" dirty="0" err="1" smtClean="0"/>
              <a:t>cutaneo-muscolo-mucose</a:t>
            </a:r>
            <a:r>
              <a:rPr lang="it-IT" dirty="0" smtClean="0"/>
              <a:t>, che delimitano l'apertura della bocca. </a:t>
            </a:r>
            <a:r>
              <a:rPr lang="it-IT" dirty="0" smtClean="0"/>
              <a:t>SI uniscono </a:t>
            </a:r>
            <a:r>
              <a:rPr lang="it-IT" dirty="0" smtClean="0"/>
              <a:t>ai lati nelle commessure labiali, ove si formano gli angoli della bocca.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64981"/>
            <a:ext cx="708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89779" y="364981"/>
            <a:ext cx="2175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cap="all" dirty="0" smtClean="0"/>
              <a:t>zona pelle sottile</a:t>
            </a:r>
            <a:endParaRPr lang="it-IT" cap="al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9779" y="895679"/>
            <a:ext cx="54451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COSTITUISCE LA SUPERFICIE ESTERNA DELLE LABBRA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4228" y="1605918"/>
            <a:ext cx="87297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SI I COLLEGA ALLA MUCOSA ORALE ATTRAVERSO UNA ZONA </a:t>
            </a:r>
            <a:r>
              <a:rPr lang="it-IT" dirty="0" err="1" smtClean="0"/>
              <a:t>DI</a:t>
            </a:r>
            <a:r>
              <a:rPr lang="it-IT" dirty="0" smtClean="0"/>
              <a:t> TRANSIZIONE DENOMINATA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85333" y="2646816"/>
            <a:ext cx="19123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ZONA VERMIGLIO</a:t>
            </a:r>
            <a:endParaRPr lang="it-IT" dirty="0"/>
          </a:p>
        </p:txBody>
      </p:sp>
      <p:cxnSp>
        <p:nvCxnSpPr>
          <p:cNvPr id="9" name="Connettore 2 8"/>
          <p:cNvCxnSpPr>
            <a:stCxn id="5" idx="2"/>
          </p:cNvCxnSpPr>
          <p:nvPr/>
        </p:nvCxnSpPr>
        <p:spPr>
          <a:xfrm rot="16200000" flipH="1">
            <a:off x="2752854" y="1424516"/>
            <a:ext cx="340907" cy="2189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5400000">
            <a:off x="4228368" y="2311033"/>
            <a:ext cx="671566" cy="158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627726" y="3092867"/>
            <a:ext cx="8321022" cy="10335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182461" y="3387801"/>
            <a:ext cx="7240749" cy="36933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EP PARACHERATINIZZATO CON GHIANDOLE SEBACEE ( GH. FORDYCE)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rcRect t="30681" b="14111"/>
          <a:stretch>
            <a:fillRect/>
          </a:stretch>
        </p:blipFill>
        <p:spPr>
          <a:xfrm>
            <a:off x="1781745" y="4333896"/>
            <a:ext cx="5563223" cy="2303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3574" y="379581"/>
            <a:ext cx="21021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MUCOSA LABIALE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574" y="1138742"/>
            <a:ext cx="8569191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E’ UN ESEMPIO </a:t>
            </a:r>
            <a:r>
              <a:rPr lang="it-IT" dirty="0" err="1" smtClean="0"/>
              <a:t>DI</a:t>
            </a:r>
            <a:r>
              <a:rPr lang="it-IT" dirty="0" smtClean="0"/>
              <a:t> MUCOSA </a:t>
            </a:r>
            <a:r>
              <a:rPr lang="it-IT" dirty="0" err="1" smtClean="0"/>
              <a:t>DI</a:t>
            </a:r>
            <a:r>
              <a:rPr lang="it-IT" dirty="0" smtClean="0"/>
              <a:t> RIVESTIMENTO RIVESTITA DA EPITELIO PAVIMENTOSO STRATIFIFICATO NON CHERATINIZZATO</a:t>
            </a:r>
          </a:p>
          <a:p>
            <a:endParaRPr lang="it-IT" dirty="0" smtClean="0"/>
          </a:p>
          <a:p>
            <a:r>
              <a:rPr lang="it-IT" cap="all" dirty="0" smtClean="0"/>
              <a:t>ricco di fibre elastiche </a:t>
            </a:r>
          </a:p>
          <a:p>
            <a:r>
              <a:rPr lang="it-IT" cap="all" dirty="0" smtClean="0"/>
              <a:t>SOTTOMUCOSA RICCA </a:t>
            </a:r>
            <a:r>
              <a:rPr lang="it-IT" cap="all" dirty="0" err="1" smtClean="0"/>
              <a:t>DI</a:t>
            </a:r>
            <a:r>
              <a:rPr lang="it-IT" cap="all" dirty="0" smtClean="0"/>
              <a:t> GHIANDOLE MUCOSE LABIALI  ( GH. SALIVARI MAGGIORI)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07" y="2879975"/>
            <a:ext cx="5976375" cy="3978025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rot="10800000" flipV="1">
            <a:off x="5065604" y="2616070"/>
            <a:ext cx="2248136" cy="1500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1940" y="304104"/>
            <a:ext cx="164547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GUANCIA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321940" y="765769"/>
            <a:ext cx="860296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cap="all" dirty="0" smtClean="0"/>
              <a:t>Le guance </a:t>
            </a:r>
            <a:r>
              <a:rPr lang="it-IT" sz="2000" cap="all" dirty="0" smtClean="0"/>
              <a:t>delimitano </a:t>
            </a:r>
            <a:r>
              <a:rPr lang="it-IT" sz="2000" cap="all" dirty="0" smtClean="0"/>
              <a:t>lateralmente il vestibolo della bocca e presentano costituzione simile a quella delle labbra e forma irregolarmente quadrilatera. </a:t>
            </a:r>
            <a:endParaRPr lang="it-IT" sz="2000" cap="all" dirty="0"/>
          </a:p>
        </p:txBody>
      </p:sp>
      <p:sp>
        <p:nvSpPr>
          <p:cNvPr id="10" name="Rettangolo 9"/>
          <p:cNvSpPr/>
          <p:nvPr/>
        </p:nvSpPr>
        <p:spPr>
          <a:xfrm>
            <a:off x="321940" y="2182504"/>
            <a:ext cx="860296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cap="all" dirty="0" smtClean="0"/>
              <a:t>Cute e mucosa presentano analogie con i </a:t>
            </a:r>
            <a:r>
              <a:rPr lang="it-IT" sz="2000" cap="all" dirty="0" smtClean="0"/>
              <a:t>corrispondenti </a:t>
            </a:r>
            <a:r>
              <a:rPr lang="it-IT" sz="2000" cap="all" dirty="0" smtClean="0"/>
              <a:t>strati del labbro. La lamina propria della mu­cosa accoglie numerose ghiandole molari (o </a:t>
            </a:r>
            <a:r>
              <a:rPr lang="it-IT" sz="2000" cap="all" dirty="0" err="1" smtClean="0"/>
              <a:t>geniene</a:t>
            </a:r>
            <a:r>
              <a:rPr lang="it-IT" sz="2000" cap="all" dirty="0" smtClean="0"/>
              <a:t>) che sono simili alle ghiandole labiali.</a:t>
            </a:r>
            <a:endParaRPr lang="it-IT" sz="2000" cap="all" dirty="0"/>
          </a:p>
        </p:txBody>
      </p:sp>
      <p:cxnSp>
        <p:nvCxnSpPr>
          <p:cNvPr id="12" name="Connettore 2 11"/>
          <p:cNvCxnSpPr/>
          <p:nvPr/>
        </p:nvCxnSpPr>
        <p:spPr>
          <a:xfrm rot="5400000">
            <a:off x="6517279" y="3674148"/>
            <a:ext cx="9519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598979" y="4150924"/>
            <a:ext cx="332592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GHIANDOLE SALIVARI MINORI</a:t>
            </a:r>
            <a:endParaRPr lang="it-IT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935</Words>
  <Application>Microsoft Macintosh PowerPoint</Application>
  <PresentationFormat>Presentazione su schermo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MUCOSA ORALE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MUCOSA ORALE</dc:title>
  <dc:creator>Nicolin Vanessa</dc:creator>
  <cp:lastModifiedBy>Nicolin Vanessa</cp:lastModifiedBy>
  <cp:revision>14</cp:revision>
  <dcterms:created xsi:type="dcterms:W3CDTF">2016-04-09T13:38:21Z</dcterms:created>
  <dcterms:modified xsi:type="dcterms:W3CDTF">2016-04-09T15:32:56Z</dcterms:modified>
</cp:coreProperties>
</file>