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66" r:id="rId2"/>
    <p:sldId id="258" r:id="rId3"/>
    <p:sldId id="268" r:id="rId4"/>
    <p:sldId id="259" r:id="rId5"/>
    <p:sldId id="262" r:id="rId6"/>
    <p:sldId id="261" r:id="rId7"/>
    <p:sldId id="260" r:id="rId8"/>
    <p:sldId id="263" r:id="rId9"/>
    <p:sldId id="257" r:id="rId10"/>
    <p:sldId id="264" r:id="rId11"/>
    <p:sldId id="265" r:id="rId12"/>
    <p:sldId id="267" r:id="rId13"/>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7101" autoAdjust="0"/>
  </p:normalViewPr>
  <p:slideViewPr>
    <p:cSldViewPr snapToGrid="0" snapToObjects="1">
      <p:cViewPr varScale="1">
        <p:scale>
          <a:sx n="110" d="100"/>
          <a:sy n="110" d="100"/>
        </p:scale>
        <p:origin x="1680" y="16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A163C1-20B6-064D-BB9A-BD3EF6B0CDD8}" type="datetimeFigureOut">
              <a:rPr lang="it-IT" smtClean="0"/>
              <a:t>25/09/24</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9F5E1E-054E-E94C-8B13-4883369D3006}" type="slidenum">
              <a:rPr lang="it-IT" smtClean="0"/>
              <a:t>‹N›</a:t>
            </a:fld>
            <a:endParaRPr lang="it-IT"/>
          </a:p>
        </p:txBody>
      </p:sp>
    </p:spTree>
    <p:extLst>
      <p:ext uri="{BB962C8B-B14F-4D97-AF65-F5344CB8AC3E}">
        <p14:creationId xmlns:p14="http://schemas.microsoft.com/office/powerpoint/2010/main" val="3795246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BA9F5E1E-054E-E94C-8B13-4883369D3006}" type="slidenum">
              <a:rPr lang="it-IT" smtClean="0"/>
              <a:t>4</a:t>
            </a:fld>
            <a:endParaRPr lang="it-IT"/>
          </a:p>
        </p:txBody>
      </p:sp>
    </p:spTree>
    <p:extLst>
      <p:ext uri="{BB962C8B-B14F-4D97-AF65-F5344CB8AC3E}">
        <p14:creationId xmlns:p14="http://schemas.microsoft.com/office/powerpoint/2010/main" val="2811260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BA9F5E1E-054E-E94C-8B13-4883369D3006}" type="slidenum">
              <a:rPr lang="it-IT" smtClean="0"/>
              <a:t>7</a:t>
            </a:fld>
            <a:endParaRPr lang="it-IT"/>
          </a:p>
        </p:txBody>
      </p:sp>
    </p:spTree>
    <p:extLst>
      <p:ext uri="{BB962C8B-B14F-4D97-AF65-F5344CB8AC3E}">
        <p14:creationId xmlns:p14="http://schemas.microsoft.com/office/powerpoint/2010/main" val="22756403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BA9F5E1E-054E-E94C-8B13-4883369D3006}" type="slidenum">
              <a:rPr lang="it-IT" smtClean="0"/>
              <a:t>8</a:t>
            </a:fld>
            <a:endParaRPr lang="it-IT"/>
          </a:p>
        </p:txBody>
      </p:sp>
    </p:spTree>
    <p:extLst>
      <p:ext uri="{BB962C8B-B14F-4D97-AF65-F5344CB8AC3E}">
        <p14:creationId xmlns:p14="http://schemas.microsoft.com/office/powerpoint/2010/main" val="1703531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83B2D3A5-650D-5A40-A44B-2E688B909903}" type="datetimeFigureOut">
              <a:rPr lang="it-IT" smtClean="0"/>
              <a:t>25/09/24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63D9591-ECDA-FD47-BBD1-74BA37BE2A9F}" type="slidenum">
              <a:rPr lang="it-IT" smtClean="0"/>
              <a:t>‹N›</a:t>
            </a:fld>
            <a:endParaRPr lang="it-IT"/>
          </a:p>
        </p:txBody>
      </p:sp>
    </p:spTree>
    <p:extLst>
      <p:ext uri="{BB962C8B-B14F-4D97-AF65-F5344CB8AC3E}">
        <p14:creationId xmlns:p14="http://schemas.microsoft.com/office/powerpoint/2010/main" val="41996043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83B2D3A5-650D-5A40-A44B-2E688B909903}" type="datetimeFigureOut">
              <a:rPr lang="it-IT" smtClean="0"/>
              <a:t>25/09/24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63D9591-ECDA-FD47-BBD1-74BA37BE2A9F}" type="slidenum">
              <a:rPr lang="it-IT" smtClean="0"/>
              <a:t>‹N›</a:t>
            </a:fld>
            <a:endParaRPr lang="it-IT"/>
          </a:p>
        </p:txBody>
      </p:sp>
    </p:spTree>
    <p:extLst>
      <p:ext uri="{BB962C8B-B14F-4D97-AF65-F5344CB8AC3E}">
        <p14:creationId xmlns:p14="http://schemas.microsoft.com/office/powerpoint/2010/main" val="1540016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83B2D3A5-650D-5A40-A44B-2E688B909903}" type="datetimeFigureOut">
              <a:rPr lang="it-IT" smtClean="0"/>
              <a:t>25/09/24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63D9591-ECDA-FD47-BBD1-74BA37BE2A9F}" type="slidenum">
              <a:rPr lang="it-IT" smtClean="0"/>
              <a:t>‹N›</a:t>
            </a:fld>
            <a:endParaRPr lang="it-IT"/>
          </a:p>
        </p:txBody>
      </p:sp>
    </p:spTree>
    <p:extLst>
      <p:ext uri="{BB962C8B-B14F-4D97-AF65-F5344CB8AC3E}">
        <p14:creationId xmlns:p14="http://schemas.microsoft.com/office/powerpoint/2010/main" val="2211797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83B2D3A5-650D-5A40-A44B-2E688B909903}" type="datetimeFigureOut">
              <a:rPr lang="it-IT" smtClean="0"/>
              <a:t>25/09/24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63D9591-ECDA-FD47-BBD1-74BA37BE2A9F}" type="slidenum">
              <a:rPr lang="it-IT" smtClean="0"/>
              <a:t>‹N›</a:t>
            </a:fld>
            <a:endParaRPr lang="it-IT"/>
          </a:p>
        </p:txBody>
      </p:sp>
    </p:spTree>
    <p:extLst>
      <p:ext uri="{BB962C8B-B14F-4D97-AF65-F5344CB8AC3E}">
        <p14:creationId xmlns:p14="http://schemas.microsoft.com/office/powerpoint/2010/main" val="9422214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83B2D3A5-650D-5A40-A44B-2E688B909903}" type="datetimeFigureOut">
              <a:rPr lang="it-IT" smtClean="0"/>
              <a:t>25/09/24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B63D9591-ECDA-FD47-BBD1-74BA37BE2A9F}" type="slidenum">
              <a:rPr lang="it-IT" smtClean="0"/>
              <a:t>‹N›</a:t>
            </a:fld>
            <a:endParaRPr lang="it-IT"/>
          </a:p>
        </p:txBody>
      </p:sp>
    </p:spTree>
    <p:extLst>
      <p:ext uri="{BB962C8B-B14F-4D97-AF65-F5344CB8AC3E}">
        <p14:creationId xmlns:p14="http://schemas.microsoft.com/office/powerpoint/2010/main" val="637316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83B2D3A5-650D-5A40-A44B-2E688B909903}" type="datetimeFigureOut">
              <a:rPr lang="it-IT" smtClean="0"/>
              <a:t>25/09/24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B63D9591-ECDA-FD47-BBD1-74BA37BE2A9F}" type="slidenum">
              <a:rPr lang="it-IT" smtClean="0"/>
              <a:t>‹N›</a:t>
            </a:fld>
            <a:endParaRPr lang="it-IT"/>
          </a:p>
        </p:txBody>
      </p:sp>
    </p:spTree>
    <p:extLst>
      <p:ext uri="{BB962C8B-B14F-4D97-AF65-F5344CB8AC3E}">
        <p14:creationId xmlns:p14="http://schemas.microsoft.com/office/powerpoint/2010/main" val="21851247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83B2D3A5-650D-5A40-A44B-2E688B909903}" type="datetimeFigureOut">
              <a:rPr lang="it-IT" smtClean="0"/>
              <a:t>25/09/24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B63D9591-ECDA-FD47-BBD1-74BA37BE2A9F}" type="slidenum">
              <a:rPr lang="it-IT" smtClean="0"/>
              <a:t>‹N›</a:t>
            </a:fld>
            <a:endParaRPr lang="it-IT"/>
          </a:p>
        </p:txBody>
      </p:sp>
    </p:spTree>
    <p:extLst>
      <p:ext uri="{BB962C8B-B14F-4D97-AF65-F5344CB8AC3E}">
        <p14:creationId xmlns:p14="http://schemas.microsoft.com/office/powerpoint/2010/main" val="1818481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83B2D3A5-650D-5A40-A44B-2E688B909903}" type="datetimeFigureOut">
              <a:rPr lang="it-IT" smtClean="0"/>
              <a:t>25/09/24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63D9591-ECDA-FD47-BBD1-74BA37BE2A9F}" type="slidenum">
              <a:rPr lang="it-IT" smtClean="0"/>
              <a:t>‹N›</a:t>
            </a:fld>
            <a:endParaRPr lang="it-IT"/>
          </a:p>
        </p:txBody>
      </p:sp>
    </p:spTree>
    <p:extLst>
      <p:ext uri="{BB962C8B-B14F-4D97-AF65-F5344CB8AC3E}">
        <p14:creationId xmlns:p14="http://schemas.microsoft.com/office/powerpoint/2010/main" val="1754293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83B2D3A5-650D-5A40-A44B-2E688B909903}" type="datetimeFigureOut">
              <a:rPr lang="it-IT" smtClean="0"/>
              <a:t>25/09/24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63D9591-ECDA-FD47-BBD1-74BA37BE2A9F}" type="slidenum">
              <a:rPr lang="it-IT" smtClean="0"/>
              <a:t>‹N›</a:t>
            </a:fld>
            <a:endParaRPr lang="it-IT"/>
          </a:p>
        </p:txBody>
      </p:sp>
    </p:spTree>
    <p:extLst>
      <p:ext uri="{BB962C8B-B14F-4D97-AF65-F5344CB8AC3E}">
        <p14:creationId xmlns:p14="http://schemas.microsoft.com/office/powerpoint/2010/main" val="16514861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83B2D3A5-650D-5A40-A44B-2E688B909903}" type="datetimeFigureOut">
              <a:rPr lang="it-IT" smtClean="0"/>
              <a:t>25/09/24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63D9591-ECDA-FD47-BBD1-74BA37BE2A9F}" type="slidenum">
              <a:rPr lang="it-IT" smtClean="0"/>
              <a:t>‹N›</a:t>
            </a:fld>
            <a:endParaRPr lang="it-IT"/>
          </a:p>
        </p:txBody>
      </p:sp>
    </p:spTree>
    <p:extLst>
      <p:ext uri="{BB962C8B-B14F-4D97-AF65-F5344CB8AC3E}">
        <p14:creationId xmlns:p14="http://schemas.microsoft.com/office/powerpoint/2010/main" val="1569523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83B2D3A5-650D-5A40-A44B-2E688B909903}" type="datetimeFigureOut">
              <a:rPr lang="it-IT" smtClean="0"/>
              <a:t>25/09/24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63D9591-ECDA-FD47-BBD1-74BA37BE2A9F}" type="slidenum">
              <a:rPr lang="it-IT" smtClean="0"/>
              <a:t>‹N›</a:t>
            </a:fld>
            <a:endParaRPr lang="it-IT"/>
          </a:p>
        </p:txBody>
      </p:sp>
    </p:spTree>
    <p:extLst>
      <p:ext uri="{BB962C8B-B14F-4D97-AF65-F5344CB8AC3E}">
        <p14:creationId xmlns:p14="http://schemas.microsoft.com/office/powerpoint/2010/main" val="773114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B2D3A5-650D-5A40-A44B-2E688B909903}" type="datetimeFigureOut">
              <a:rPr lang="it-IT" smtClean="0"/>
              <a:t>25/09/24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3D9591-ECDA-FD47-BBD1-74BA37BE2A9F}" type="slidenum">
              <a:rPr lang="it-IT" smtClean="0"/>
              <a:t>‹N›</a:t>
            </a:fld>
            <a:endParaRPr lang="it-IT"/>
          </a:p>
        </p:txBody>
      </p:sp>
    </p:spTree>
    <p:extLst>
      <p:ext uri="{BB962C8B-B14F-4D97-AF65-F5344CB8AC3E}">
        <p14:creationId xmlns:p14="http://schemas.microsoft.com/office/powerpoint/2010/main" val="3048887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147LE </a:t>
            </a:r>
            <a:r>
              <a:rPr lang="mr-IN" dirty="0"/>
              <a:t>–</a:t>
            </a:r>
            <a:r>
              <a:rPr lang="it-IT" dirty="0"/>
              <a:t> Storia moderna</a:t>
            </a:r>
            <a:br>
              <a:rPr lang="it-IT" dirty="0"/>
            </a:br>
            <a:endParaRPr lang="it-IT" dirty="0"/>
          </a:p>
        </p:txBody>
      </p:sp>
      <p:sp>
        <p:nvSpPr>
          <p:cNvPr id="3" name="Segnaposto contenuto 2"/>
          <p:cNvSpPr>
            <a:spLocks noGrp="1"/>
          </p:cNvSpPr>
          <p:nvPr>
            <p:ph idx="1"/>
          </p:nvPr>
        </p:nvSpPr>
        <p:spPr/>
        <p:txBody>
          <a:bodyPr>
            <a:normAutofit fontScale="92500" lnSpcReduction="10000"/>
          </a:bodyPr>
          <a:lstStyle/>
          <a:p>
            <a:pPr marL="0" indent="0">
              <a:buNone/>
            </a:pPr>
            <a:endParaRPr lang="it-IT" dirty="0"/>
          </a:p>
          <a:p>
            <a:pPr marL="0" indent="0" algn="ctr">
              <a:buNone/>
            </a:pPr>
            <a:r>
              <a:rPr lang="it-IT" dirty="0"/>
              <a:t>Lezione introduttiva </a:t>
            </a:r>
          </a:p>
          <a:p>
            <a:pPr marL="0" indent="0" algn="ctr">
              <a:buNone/>
            </a:pPr>
            <a:endParaRPr lang="it-IT" sz="4000" dirty="0"/>
          </a:p>
          <a:p>
            <a:pPr marL="0" indent="0" algn="ctr">
              <a:buNone/>
            </a:pPr>
            <a:r>
              <a:rPr lang="it-IT" sz="4300" b="1" dirty="0"/>
              <a:t>Perché il 1492? </a:t>
            </a:r>
          </a:p>
          <a:p>
            <a:pPr marL="0" indent="0" algn="ctr">
              <a:buNone/>
            </a:pPr>
            <a:r>
              <a:rPr lang="it-IT" sz="4300" b="1" dirty="0"/>
              <a:t>I caratteri dell’età moderna</a:t>
            </a:r>
          </a:p>
          <a:p>
            <a:pPr marL="0" indent="0" algn="ctr">
              <a:buNone/>
            </a:pPr>
            <a:endParaRPr lang="it-IT" b="1" dirty="0"/>
          </a:p>
          <a:p>
            <a:pPr marL="0" indent="0" algn="ctr">
              <a:buNone/>
            </a:pPr>
            <a:endParaRPr lang="it-IT" b="1" dirty="0"/>
          </a:p>
          <a:p>
            <a:pPr marL="0" indent="0" algn="r">
              <a:buNone/>
            </a:pPr>
            <a:r>
              <a:rPr lang="it-IT" dirty="0"/>
              <a:t>Docente: Cesare Santus</a:t>
            </a:r>
          </a:p>
          <a:p>
            <a:pPr marL="0" indent="0" algn="ctr">
              <a:buNone/>
            </a:pPr>
            <a:endParaRPr lang="it-IT" b="1" dirty="0"/>
          </a:p>
        </p:txBody>
      </p:sp>
    </p:spTree>
    <p:extLst>
      <p:ext uri="{BB962C8B-B14F-4D97-AF65-F5344CB8AC3E}">
        <p14:creationId xmlns:p14="http://schemas.microsoft.com/office/powerpoint/2010/main" val="3889574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4225370" cy="6858000"/>
          </a:xfrm>
          <a:prstGeom prst="rect">
            <a:avLst/>
          </a:prstGeom>
        </p:spPr>
      </p:pic>
      <p:sp>
        <p:nvSpPr>
          <p:cNvPr id="3" name="CasellaDiTesto 2"/>
          <p:cNvSpPr txBox="1"/>
          <p:nvPr/>
        </p:nvSpPr>
        <p:spPr>
          <a:xfrm>
            <a:off x="4493845" y="390766"/>
            <a:ext cx="4337537" cy="5940088"/>
          </a:xfrm>
          <a:prstGeom prst="rect">
            <a:avLst/>
          </a:prstGeom>
          <a:noFill/>
        </p:spPr>
        <p:txBody>
          <a:bodyPr wrap="square" rtlCol="0">
            <a:spAutoFit/>
          </a:bodyPr>
          <a:lstStyle/>
          <a:p>
            <a:r>
              <a:rPr lang="it-IT" sz="2000" dirty="0"/>
              <a:t>“È importante che</a:t>
            </a:r>
            <a:r>
              <a:rPr lang="mr-IN" sz="2000" dirty="0"/>
              <a:t>…</a:t>
            </a:r>
            <a:r>
              <a:rPr lang="it-IT" sz="2000" dirty="0"/>
              <a:t>l’assegnazione di confini temporali a ciò che intendiamo per età medievale o per età moderna</a:t>
            </a:r>
            <a:r>
              <a:rPr lang="mr-IN" sz="2000" dirty="0"/>
              <a:t>…</a:t>
            </a:r>
            <a:r>
              <a:rPr lang="it-IT" sz="2000" dirty="0"/>
              <a:t> si risolva in un’idea storica, e non soltanto in un dato cronologico. A entrambi i termini è annessa, come si è visto, una qualificazione generale costitutiva, intrinseca, complessa, per cui quei termini designano non soltanto un tempo, bensì anche una civiltà, con i suoi valori e i suoi istituti morali e materiali. Proprio perché tali, le valutazioni cambiano, naturalmente, da tempo a tempo. [</a:t>
            </a:r>
            <a:r>
              <a:rPr lang="mr-IN" sz="2000" dirty="0"/>
              <a:t>…</a:t>
            </a:r>
            <a:r>
              <a:rPr lang="it-IT" sz="2000" dirty="0"/>
              <a:t>] La periodizzazione – ossia la distinzione dell’ininterrotto fluire della storia in periodi, età, fasi diverse – non designa solo un tempo, bensì anche un insieme, e molto spesso un sistema, di valori” (pp. 10-11)</a:t>
            </a:r>
          </a:p>
        </p:txBody>
      </p:sp>
    </p:spTree>
    <p:extLst>
      <p:ext uri="{BB962C8B-B14F-4D97-AF65-F5344CB8AC3E}">
        <p14:creationId xmlns:p14="http://schemas.microsoft.com/office/powerpoint/2010/main" val="7391246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 problemi della modernità</a:t>
            </a:r>
          </a:p>
        </p:txBody>
      </p:sp>
      <p:sp>
        <p:nvSpPr>
          <p:cNvPr id="3" name="Segnaposto contenuto 2"/>
          <p:cNvSpPr>
            <a:spLocks noGrp="1"/>
          </p:cNvSpPr>
          <p:nvPr>
            <p:ph idx="1"/>
          </p:nvPr>
        </p:nvSpPr>
        <p:spPr/>
        <p:txBody>
          <a:bodyPr>
            <a:normAutofit lnSpcReduction="10000"/>
          </a:bodyPr>
          <a:lstStyle/>
          <a:p>
            <a:pPr marL="0" indent="0" algn="just">
              <a:buNone/>
            </a:pPr>
            <a:r>
              <a:rPr lang="it-IT" sz="2400" dirty="0"/>
              <a:t>La critica al termine "età moderna" e soprattutto al suo significato positivo si fa del tutto legittima nel momento in cui teniamo a mente che tale categoria esprime una prospettiva particolare, quella dell'Europa occidentale, rimanendo estranea ad altre civiltà mondiali (eurocentrismo).</a:t>
            </a:r>
          </a:p>
          <a:p>
            <a:pPr marL="0" indent="0" algn="just">
              <a:buNone/>
            </a:pPr>
            <a:endParaRPr lang="it-IT" sz="2400" dirty="0"/>
          </a:p>
          <a:p>
            <a:pPr marL="0" indent="0" algn="just">
              <a:buNone/>
            </a:pPr>
            <a:r>
              <a:rPr lang="it-IT" sz="2400" dirty="0"/>
              <a:t>Inoltre il concetto può mantenere il suo significato positivo solo se si sceglie di ignorare consapevolmente che praticamente tutte le società del periodo si costruirono sull'asservimento o sull'esclusione di determinati gruppi che non si conformavano alla religione o all'etnicità del gruppo dominante (da questo punto di vista aumentando, non riducendo, l’intolleranza attribuita alle società “medievali”)</a:t>
            </a:r>
          </a:p>
        </p:txBody>
      </p:sp>
    </p:spTree>
    <p:extLst>
      <p:ext uri="{BB962C8B-B14F-4D97-AF65-F5344CB8AC3E}">
        <p14:creationId xmlns:p14="http://schemas.microsoft.com/office/powerpoint/2010/main" val="1452930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18334"/>
            <a:ext cx="8229600" cy="1143000"/>
          </a:xfrm>
        </p:spPr>
        <p:txBody>
          <a:bodyPr/>
          <a:lstStyle/>
          <a:p>
            <a:r>
              <a:rPr lang="it-IT" dirty="0"/>
              <a:t>Granada, 1492</a:t>
            </a:r>
          </a:p>
        </p:txBody>
      </p:sp>
      <p:sp>
        <p:nvSpPr>
          <p:cNvPr id="3" name="Segnaposto contenuto 2"/>
          <p:cNvSpPr>
            <a:spLocks noGrp="1"/>
          </p:cNvSpPr>
          <p:nvPr>
            <p:ph idx="1"/>
          </p:nvPr>
        </p:nvSpPr>
        <p:spPr>
          <a:xfrm>
            <a:off x="457199" y="1391693"/>
            <a:ext cx="8374185" cy="3000009"/>
          </a:xfrm>
        </p:spPr>
        <p:txBody>
          <a:bodyPr>
            <a:normAutofit/>
          </a:bodyPr>
          <a:lstStyle/>
          <a:p>
            <a:pPr marL="0" indent="0">
              <a:buNone/>
            </a:pPr>
            <a:r>
              <a:rPr lang="it-IT" sz="1900" b="1" dirty="0"/>
              <a:t>17 aprile</a:t>
            </a:r>
            <a:r>
              <a:rPr lang="it-IT" sz="1900" dirty="0"/>
              <a:t>: La regina Isabella di Castiglia finanzia il progetto di Cristoforo Colombo di raggiungere le Indie navigando verso occidente. Colombo partirà da Palos il 3 agosto e toccherà terra il 12 ottobre a </a:t>
            </a:r>
            <a:r>
              <a:rPr lang="it-IT" sz="1900" dirty="0" err="1"/>
              <a:t>Guanahani</a:t>
            </a:r>
            <a:r>
              <a:rPr lang="it-IT" sz="1900" dirty="0"/>
              <a:t> (San Salvador, Bahamas)</a:t>
            </a:r>
          </a:p>
          <a:p>
            <a:pPr marL="0" indent="0">
              <a:buNone/>
            </a:pPr>
            <a:endParaRPr lang="it-IT" sz="2000" dirty="0"/>
          </a:p>
        </p:txBody>
      </p:sp>
      <p:pic>
        <p:nvPicPr>
          <p:cNvPr id="5" name="Immagin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73386" y="2523237"/>
            <a:ext cx="5275385" cy="4146453"/>
          </a:xfrm>
          <a:prstGeom prst="rect">
            <a:avLst/>
          </a:prstGeom>
        </p:spPr>
      </p:pic>
    </p:spTree>
    <p:extLst>
      <p:ext uri="{BB962C8B-B14F-4D97-AF65-F5344CB8AC3E}">
        <p14:creationId xmlns:p14="http://schemas.microsoft.com/office/powerpoint/2010/main" val="1161278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37872"/>
            <a:ext cx="8229600" cy="1143000"/>
          </a:xfrm>
        </p:spPr>
        <p:txBody>
          <a:bodyPr/>
          <a:lstStyle/>
          <a:p>
            <a:r>
              <a:rPr lang="it-IT" dirty="0"/>
              <a:t>Granada, 1492</a:t>
            </a:r>
          </a:p>
        </p:txBody>
      </p:sp>
      <p:sp>
        <p:nvSpPr>
          <p:cNvPr id="3" name="Segnaposto contenuto 2"/>
          <p:cNvSpPr>
            <a:spLocks noGrp="1"/>
          </p:cNvSpPr>
          <p:nvPr>
            <p:ph idx="1"/>
          </p:nvPr>
        </p:nvSpPr>
        <p:spPr>
          <a:xfrm>
            <a:off x="457199" y="1424358"/>
            <a:ext cx="8374185" cy="4525963"/>
          </a:xfrm>
        </p:spPr>
        <p:txBody>
          <a:bodyPr>
            <a:normAutofit/>
          </a:bodyPr>
          <a:lstStyle/>
          <a:p>
            <a:pPr marL="0" indent="0">
              <a:buNone/>
            </a:pPr>
            <a:r>
              <a:rPr lang="it-IT" sz="2000" b="1" dirty="0"/>
              <a:t>2 gennaio</a:t>
            </a:r>
            <a:r>
              <a:rPr lang="it-IT" sz="2000" dirty="0"/>
              <a:t>: Ferdinando d’Aragona e Isabella di Castiglia entrano a Granada, ultimando la</a:t>
            </a:r>
            <a:r>
              <a:rPr lang="it-IT" sz="2000" i="1" dirty="0"/>
              <a:t> </a:t>
            </a:r>
            <a:r>
              <a:rPr lang="it-IT" sz="2000" i="1" dirty="0" err="1"/>
              <a:t>reconquista</a:t>
            </a:r>
            <a:r>
              <a:rPr lang="it-IT" sz="2000" i="1" dirty="0"/>
              <a:t> </a:t>
            </a:r>
            <a:r>
              <a:rPr lang="it-IT" sz="2000" dirty="0"/>
              <a:t>del territorio spagnolo dal dominio islamico</a:t>
            </a:r>
          </a:p>
          <a:p>
            <a:pPr marL="0" indent="0">
              <a:buNone/>
            </a:pPr>
            <a:endParaRPr lang="it-IT" sz="2000" b="1" dirty="0"/>
          </a:p>
          <a:p>
            <a:pPr marL="0" indent="0">
              <a:buNone/>
            </a:pPr>
            <a:endParaRPr lang="it-IT" sz="2000" dirty="0"/>
          </a:p>
        </p:txBody>
      </p:sp>
      <p:pic>
        <p:nvPicPr>
          <p:cNvPr id="6" name="Immagine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2362182"/>
            <a:ext cx="9144000" cy="4525963"/>
          </a:xfrm>
          <a:prstGeom prst="rect">
            <a:avLst/>
          </a:prstGeom>
        </p:spPr>
      </p:pic>
    </p:spTree>
    <p:extLst>
      <p:ext uri="{BB962C8B-B14F-4D97-AF65-F5344CB8AC3E}">
        <p14:creationId xmlns:p14="http://schemas.microsoft.com/office/powerpoint/2010/main" val="3572789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96486"/>
            <a:ext cx="8229600" cy="1143000"/>
          </a:xfrm>
        </p:spPr>
        <p:txBody>
          <a:bodyPr/>
          <a:lstStyle/>
          <a:p>
            <a:r>
              <a:rPr lang="it-IT" dirty="0"/>
              <a:t>Granada, 1492</a:t>
            </a:r>
          </a:p>
        </p:txBody>
      </p:sp>
      <p:sp>
        <p:nvSpPr>
          <p:cNvPr id="3" name="Segnaposto contenuto 2"/>
          <p:cNvSpPr>
            <a:spLocks noGrp="1"/>
          </p:cNvSpPr>
          <p:nvPr>
            <p:ph idx="1"/>
          </p:nvPr>
        </p:nvSpPr>
        <p:spPr>
          <a:xfrm>
            <a:off x="457199" y="1600200"/>
            <a:ext cx="8374185" cy="4525963"/>
          </a:xfrm>
        </p:spPr>
        <p:txBody>
          <a:bodyPr>
            <a:normAutofit/>
          </a:bodyPr>
          <a:lstStyle/>
          <a:p>
            <a:pPr marL="0" indent="0">
              <a:buNone/>
            </a:pPr>
            <a:r>
              <a:rPr lang="it-IT" sz="2200" b="1" dirty="0"/>
              <a:t>31 marzo</a:t>
            </a:r>
            <a:r>
              <a:rPr lang="it-IT" sz="2200" dirty="0"/>
              <a:t>: Decreto dell’Alhambra, espulsione di tutti gli ebrei dalla Spagna entro il 31 luglio seguente</a:t>
            </a:r>
          </a:p>
          <a:p>
            <a:pPr marL="0" indent="0">
              <a:buNone/>
            </a:pPr>
            <a:endParaRPr lang="it-IT" sz="2000" dirty="0"/>
          </a:p>
          <a:p>
            <a:pPr marL="0" indent="0">
              <a:buNone/>
            </a:pPr>
            <a:endParaRPr lang="it-IT" sz="2000" dirty="0"/>
          </a:p>
          <a:p>
            <a:pPr marL="0" indent="0">
              <a:buNone/>
            </a:pPr>
            <a:r>
              <a:rPr lang="it-IT" sz="2000" dirty="0"/>
              <a:t>“Dopo aver cacciato tutti gli ebrei fuori da tutti i vostri regni e possedimenti [...] le Vostre Altezze mi comandarono che con flotta adeguata mi recassi nelle suddette regioni dell’India” (</a:t>
            </a:r>
            <a:r>
              <a:rPr lang="it-IT" sz="2000" i="1" dirty="0"/>
              <a:t>Il giornale di bordo: libro della prima navigazione e scoperta delle Indie</a:t>
            </a:r>
            <a:r>
              <a:rPr lang="it-IT" sz="2000" dirty="0"/>
              <a:t>, Nuova Raccolta Colombiana, a cura di P.E. Taviani e C. </a:t>
            </a:r>
            <a:r>
              <a:rPr lang="it-IT" sz="2000" dirty="0" err="1"/>
              <a:t>Varela</a:t>
            </a:r>
            <a:r>
              <a:rPr lang="it-IT" sz="2000" dirty="0"/>
              <a:t>, vol. I, t. I, Roma 1988, pp. 9-11)</a:t>
            </a:r>
          </a:p>
        </p:txBody>
      </p:sp>
    </p:spTree>
    <p:extLst>
      <p:ext uri="{BB962C8B-B14F-4D97-AF65-F5344CB8AC3E}">
        <p14:creationId xmlns:p14="http://schemas.microsoft.com/office/powerpoint/2010/main" val="2019679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9538"/>
            <a:ext cx="4580461" cy="6858000"/>
          </a:xfrm>
          <a:prstGeom prst="rect">
            <a:avLst/>
          </a:prstGeom>
        </p:spPr>
      </p:pic>
      <p:sp>
        <p:nvSpPr>
          <p:cNvPr id="5" name="Rettangolo 4"/>
          <p:cNvSpPr/>
          <p:nvPr/>
        </p:nvSpPr>
        <p:spPr>
          <a:xfrm>
            <a:off x="4572000" y="97690"/>
            <a:ext cx="4572000" cy="6971141"/>
          </a:xfrm>
          <a:prstGeom prst="rect">
            <a:avLst/>
          </a:prstGeom>
        </p:spPr>
        <p:txBody>
          <a:bodyPr>
            <a:spAutoFit/>
          </a:bodyPr>
          <a:lstStyle/>
          <a:p>
            <a:r>
              <a:rPr lang="it-IT" sz="1600" dirty="0"/>
              <a:t>“</a:t>
            </a:r>
            <a:r>
              <a:rPr lang="it-IT" sz="1600" dirty="0" err="1"/>
              <a:t>Bien</a:t>
            </a:r>
            <a:r>
              <a:rPr lang="it-IT" sz="1600" dirty="0"/>
              <a:t> es </a:t>
            </a:r>
            <a:r>
              <a:rPr lang="it-IT" sz="1600" dirty="0" err="1"/>
              <a:t>sabido</a:t>
            </a:r>
            <a:r>
              <a:rPr lang="it-IT" sz="1600" dirty="0"/>
              <a:t> </a:t>
            </a:r>
            <a:r>
              <a:rPr lang="it-IT" sz="1600" dirty="0" err="1"/>
              <a:t>que</a:t>
            </a:r>
            <a:r>
              <a:rPr lang="it-IT" sz="1600" dirty="0"/>
              <a:t> en </a:t>
            </a:r>
            <a:r>
              <a:rPr lang="it-IT" sz="1600" dirty="0" err="1"/>
              <a:t>nuestros</a:t>
            </a:r>
            <a:r>
              <a:rPr lang="it-IT" sz="1600" dirty="0"/>
              <a:t> </a:t>
            </a:r>
            <a:r>
              <a:rPr lang="it-IT" sz="1600" dirty="0" err="1"/>
              <a:t>dominios</a:t>
            </a:r>
            <a:r>
              <a:rPr lang="it-IT" sz="1600" dirty="0"/>
              <a:t>, </a:t>
            </a:r>
            <a:r>
              <a:rPr lang="it-IT" sz="1600" dirty="0" err="1"/>
              <a:t>existen</a:t>
            </a:r>
            <a:r>
              <a:rPr lang="it-IT" sz="1600" dirty="0"/>
              <a:t> </a:t>
            </a:r>
            <a:r>
              <a:rPr lang="it-IT" sz="1600" dirty="0" err="1"/>
              <a:t>algunos</a:t>
            </a:r>
            <a:r>
              <a:rPr lang="it-IT" sz="1600" dirty="0"/>
              <a:t> </a:t>
            </a:r>
            <a:r>
              <a:rPr lang="it-IT" sz="1600" dirty="0" err="1"/>
              <a:t>malos</a:t>
            </a:r>
            <a:r>
              <a:rPr lang="it-IT" sz="1600" dirty="0"/>
              <a:t> </a:t>
            </a:r>
            <a:r>
              <a:rPr lang="it-IT" sz="1600" dirty="0" err="1"/>
              <a:t>cristianos</a:t>
            </a:r>
            <a:r>
              <a:rPr lang="it-IT" sz="1600" dirty="0"/>
              <a:t> </a:t>
            </a:r>
            <a:r>
              <a:rPr lang="it-IT" sz="1600" dirty="0" err="1"/>
              <a:t>que</a:t>
            </a:r>
            <a:r>
              <a:rPr lang="it-IT" sz="1600" dirty="0"/>
              <a:t> han </a:t>
            </a:r>
            <a:r>
              <a:rPr lang="it-IT" sz="1600" dirty="0" err="1"/>
              <a:t>judaizado</a:t>
            </a:r>
            <a:r>
              <a:rPr lang="it-IT" sz="1600" dirty="0"/>
              <a:t> y han </a:t>
            </a:r>
            <a:r>
              <a:rPr lang="it-IT" sz="1600" dirty="0" err="1"/>
              <a:t>cometido</a:t>
            </a:r>
            <a:r>
              <a:rPr lang="it-IT" sz="1600" dirty="0"/>
              <a:t> </a:t>
            </a:r>
            <a:r>
              <a:rPr lang="it-IT" sz="1600" dirty="0" err="1"/>
              <a:t>apostasía</a:t>
            </a:r>
            <a:r>
              <a:rPr lang="it-IT" sz="1600" dirty="0"/>
              <a:t> contra la santa </a:t>
            </a:r>
            <a:r>
              <a:rPr lang="it-IT" sz="1600" dirty="0" err="1"/>
              <a:t>fe</a:t>
            </a:r>
            <a:r>
              <a:rPr lang="it-IT" sz="1600" dirty="0"/>
              <a:t> </a:t>
            </a:r>
            <a:r>
              <a:rPr lang="it-IT" sz="1600" dirty="0" err="1"/>
              <a:t>Católica</a:t>
            </a:r>
            <a:r>
              <a:rPr lang="it-IT" sz="1600" dirty="0"/>
              <a:t>, </a:t>
            </a:r>
            <a:r>
              <a:rPr lang="it-IT" sz="1600" dirty="0" err="1"/>
              <a:t>siendo</a:t>
            </a:r>
            <a:r>
              <a:rPr lang="it-IT" sz="1600" dirty="0"/>
              <a:t> causa la </a:t>
            </a:r>
            <a:r>
              <a:rPr lang="it-IT" sz="1600" dirty="0" err="1"/>
              <a:t>mayoría</a:t>
            </a:r>
            <a:r>
              <a:rPr lang="it-IT" sz="1600" dirty="0"/>
              <a:t> por </a:t>
            </a:r>
            <a:r>
              <a:rPr lang="it-IT" sz="1600" dirty="0" err="1"/>
              <a:t>las</a:t>
            </a:r>
            <a:r>
              <a:rPr lang="it-IT" sz="1600" dirty="0"/>
              <a:t> </a:t>
            </a:r>
            <a:r>
              <a:rPr lang="it-IT" sz="1600" dirty="0" err="1"/>
              <a:t>relaciones</a:t>
            </a:r>
            <a:r>
              <a:rPr lang="it-IT" sz="1600" dirty="0"/>
              <a:t> </a:t>
            </a:r>
            <a:r>
              <a:rPr lang="it-IT" sz="1600" dirty="0" err="1"/>
              <a:t>entre</a:t>
            </a:r>
            <a:r>
              <a:rPr lang="it-IT" sz="1600" dirty="0"/>
              <a:t> </a:t>
            </a:r>
            <a:r>
              <a:rPr lang="it-IT" sz="1600" dirty="0" err="1"/>
              <a:t>judíos</a:t>
            </a:r>
            <a:r>
              <a:rPr lang="it-IT" sz="1600" dirty="0"/>
              <a:t> y </a:t>
            </a:r>
            <a:r>
              <a:rPr lang="it-IT" sz="1600" dirty="0" err="1"/>
              <a:t>cristianos</a:t>
            </a:r>
            <a:r>
              <a:rPr lang="it-IT" sz="1600" dirty="0"/>
              <a:t>. Por lo tanto, en </a:t>
            </a:r>
            <a:r>
              <a:rPr lang="it-IT" sz="1600" dirty="0" err="1"/>
              <a:t>el</a:t>
            </a:r>
            <a:r>
              <a:rPr lang="it-IT" sz="1600" dirty="0"/>
              <a:t> </a:t>
            </a:r>
            <a:r>
              <a:rPr lang="it-IT" sz="1600" dirty="0" err="1"/>
              <a:t>año</a:t>
            </a:r>
            <a:r>
              <a:rPr lang="it-IT" sz="1600" dirty="0"/>
              <a:t> de 1480, </a:t>
            </a:r>
            <a:r>
              <a:rPr lang="it-IT" sz="1600" dirty="0" err="1"/>
              <a:t>ordenamos</a:t>
            </a:r>
            <a:r>
              <a:rPr lang="it-IT" sz="1600" dirty="0"/>
              <a:t> </a:t>
            </a:r>
            <a:r>
              <a:rPr lang="it-IT" sz="1600" dirty="0" err="1"/>
              <a:t>que</a:t>
            </a:r>
            <a:r>
              <a:rPr lang="it-IT" sz="1600" dirty="0"/>
              <a:t> </a:t>
            </a:r>
            <a:r>
              <a:rPr lang="it-IT" sz="1600" dirty="0" err="1"/>
              <a:t>los</a:t>
            </a:r>
            <a:r>
              <a:rPr lang="it-IT" sz="1600" dirty="0"/>
              <a:t> </a:t>
            </a:r>
            <a:r>
              <a:rPr lang="it-IT" sz="1600" dirty="0" err="1"/>
              <a:t>judíos</a:t>
            </a:r>
            <a:r>
              <a:rPr lang="it-IT" sz="1600" dirty="0"/>
              <a:t> </a:t>
            </a:r>
            <a:r>
              <a:rPr lang="it-IT" sz="1600" dirty="0" err="1"/>
              <a:t>fueran</a:t>
            </a:r>
            <a:r>
              <a:rPr lang="it-IT" sz="1600" dirty="0"/>
              <a:t> </a:t>
            </a:r>
            <a:r>
              <a:rPr lang="it-IT" sz="1600" dirty="0" err="1"/>
              <a:t>separados</a:t>
            </a:r>
            <a:r>
              <a:rPr lang="it-IT" sz="1600" dirty="0"/>
              <a:t> de </a:t>
            </a:r>
            <a:r>
              <a:rPr lang="it-IT" sz="1600" dirty="0" err="1"/>
              <a:t>las</a:t>
            </a:r>
            <a:r>
              <a:rPr lang="it-IT" sz="1600" dirty="0"/>
              <a:t> </a:t>
            </a:r>
            <a:r>
              <a:rPr lang="it-IT" sz="1600" dirty="0" err="1"/>
              <a:t>ciudades</a:t>
            </a:r>
            <a:r>
              <a:rPr lang="it-IT" sz="1600" dirty="0"/>
              <a:t> y </a:t>
            </a:r>
            <a:r>
              <a:rPr lang="it-IT" sz="1600" dirty="0" err="1"/>
              <a:t>provincias</a:t>
            </a:r>
            <a:r>
              <a:rPr lang="it-IT" sz="1600" dirty="0"/>
              <a:t> de </a:t>
            </a:r>
            <a:r>
              <a:rPr lang="it-IT" sz="1600" dirty="0" err="1"/>
              <a:t>nuestros</a:t>
            </a:r>
            <a:r>
              <a:rPr lang="it-IT" sz="1600" dirty="0"/>
              <a:t> </a:t>
            </a:r>
            <a:r>
              <a:rPr lang="it-IT" sz="1600" dirty="0" err="1"/>
              <a:t>dominios</a:t>
            </a:r>
            <a:r>
              <a:rPr lang="it-IT" sz="1600" dirty="0"/>
              <a:t> y </a:t>
            </a:r>
            <a:r>
              <a:rPr lang="it-IT" sz="1600" dirty="0" err="1"/>
              <a:t>que</a:t>
            </a:r>
            <a:r>
              <a:rPr lang="it-IT" sz="1600" dirty="0"/>
              <a:t> </a:t>
            </a:r>
            <a:r>
              <a:rPr lang="it-IT" sz="1600" dirty="0" err="1"/>
              <a:t>les</a:t>
            </a:r>
            <a:r>
              <a:rPr lang="it-IT" sz="1600" dirty="0"/>
              <a:t> </a:t>
            </a:r>
            <a:r>
              <a:rPr lang="it-IT" sz="1600" dirty="0" err="1"/>
              <a:t>fueran</a:t>
            </a:r>
            <a:r>
              <a:rPr lang="it-IT" sz="1600" dirty="0"/>
              <a:t> </a:t>
            </a:r>
            <a:r>
              <a:rPr lang="it-IT" sz="1600" dirty="0" err="1"/>
              <a:t>adjudicados</a:t>
            </a:r>
            <a:r>
              <a:rPr lang="it-IT" sz="1600" dirty="0"/>
              <a:t> </a:t>
            </a:r>
            <a:r>
              <a:rPr lang="it-IT" sz="1600" dirty="0" err="1"/>
              <a:t>sectores</a:t>
            </a:r>
            <a:r>
              <a:rPr lang="it-IT" sz="1600" dirty="0"/>
              <a:t> </a:t>
            </a:r>
            <a:r>
              <a:rPr lang="it-IT" sz="1600" dirty="0" err="1"/>
              <a:t>separados</a:t>
            </a:r>
            <a:r>
              <a:rPr lang="it-IT" sz="1600" dirty="0"/>
              <a:t>, </a:t>
            </a:r>
            <a:r>
              <a:rPr lang="it-IT" sz="1600" dirty="0" err="1"/>
              <a:t>esperando</a:t>
            </a:r>
            <a:r>
              <a:rPr lang="it-IT" sz="1600" dirty="0"/>
              <a:t> </a:t>
            </a:r>
            <a:r>
              <a:rPr lang="it-IT" sz="1600" dirty="0" err="1"/>
              <a:t>que</a:t>
            </a:r>
            <a:r>
              <a:rPr lang="it-IT" sz="1600" dirty="0"/>
              <a:t> con esta </a:t>
            </a:r>
            <a:r>
              <a:rPr lang="it-IT" sz="1600" dirty="0" err="1"/>
              <a:t>separación</a:t>
            </a:r>
            <a:r>
              <a:rPr lang="it-IT" sz="1600" dirty="0"/>
              <a:t> la </a:t>
            </a:r>
            <a:r>
              <a:rPr lang="it-IT" sz="1600" dirty="0" err="1"/>
              <a:t>situación</a:t>
            </a:r>
            <a:r>
              <a:rPr lang="it-IT" sz="1600" dirty="0"/>
              <a:t> </a:t>
            </a:r>
            <a:r>
              <a:rPr lang="it-IT" sz="1600" dirty="0" err="1"/>
              <a:t>existente</a:t>
            </a:r>
            <a:r>
              <a:rPr lang="it-IT" sz="1600" dirty="0"/>
              <a:t> </a:t>
            </a:r>
            <a:r>
              <a:rPr lang="it-IT" sz="1600" dirty="0" err="1"/>
              <a:t>sería</a:t>
            </a:r>
            <a:r>
              <a:rPr lang="it-IT" sz="1600" dirty="0"/>
              <a:t> </a:t>
            </a:r>
            <a:r>
              <a:rPr lang="it-IT" sz="1600" dirty="0" err="1"/>
              <a:t>remediada</a:t>
            </a:r>
            <a:r>
              <a:rPr lang="it-IT" sz="1600" dirty="0"/>
              <a:t>, y </a:t>
            </a:r>
            <a:r>
              <a:rPr lang="it-IT" sz="1600" dirty="0" err="1"/>
              <a:t>nosotros</a:t>
            </a:r>
            <a:r>
              <a:rPr lang="it-IT" sz="1600" dirty="0"/>
              <a:t> </a:t>
            </a:r>
            <a:r>
              <a:rPr lang="it-IT" sz="1600" dirty="0" err="1"/>
              <a:t>ordenamos</a:t>
            </a:r>
            <a:r>
              <a:rPr lang="it-IT" sz="1600" dirty="0"/>
              <a:t> </a:t>
            </a:r>
            <a:r>
              <a:rPr lang="it-IT" sz="1600" dirty="0" err="1"/>
              <a:t>que</a:t>
            </a:r>
            <a:r>
              <a:rPr lang="it-IT" sz="1600" dirty="0"/>
              <a:t> se </a:t>
            </a:r>
            <a:r>
              <a:rPr lang="it-IT" sz="1600" dirty="0" err="1"/>
              <a:t>estableciera</a:t>
            </a:r>
            <a:r>
              <a:rPr lang="it-IT" sz="1600" dirty="0"/>
              <a:t> la </a:t>
            </a:r>
            <a:r>
              <a:rPr lang="it-IT" sz="1600" dirty="0" err="1"/>
              <a:t>Inquisición</a:t>
            </a:r>
            <a:r>
              <a:rPr lang="it-IT" sz="1600" dirty="0"/>
              <a:t> en </a:t>
            </a:r>
            <a:r>
              <a:rPr lang="it-IT" sz="1600" dirty="0" err="1"/>
              <a:t>estos</a:t>
            </a:r>
            <a:r>
              <a:rPr lang="it-IT" sz="1600" dirty="0"/>
              <a:t> </a:t>
            </a:r>
            <a:r>
              <a:rPr lang="it-IT" sz="1600" dirty="0" err="1"/>
              <a:t>dominios</a:t>
            </a:r>
            <a:r>
              <a:rPr lang="it-IT" sz="1600" dirty="0"/>
              <a:t>; y en </a:t>
            </a:r>
            <a:r>
              <a:rPr lang="it-IT" sz="1600" dirty="0" err="1"/>
              <a:t>el</a:t>
            </a:r>
            <a:r>
              <a:rPr lang="it-IT" sz="1600" dirty="0"/>
              <a:t> </a:t>
            </a:r>
            <a:r>
              <a:rPr lang="it-IT" sz="1600" dirty="0" err="1"/>
              <a:t>término</a:t>
            </a:r>
            <a:r>
              <a:rPr lang="it-IT" sz="1600" dirty="0"/>
              <a:t> de 12 </a:t>
            </a:r>
            <a:r>
              <a:rPr lang="it-IT" sz="1600" dirty="0" err="1"/>
              <a:t>años</a:t>
            </a:r>
            <a:r>
              <a:rPr lang="it-IT" sz="1600" dirty="0"/>
              <a:t> ha </a:t>
            </a:r>
            <a:r>
              <a:rPr lang="it-IT" sz="1600" dirty="0" err="1"/>
              <a:t>funcionado</a:t>
            </a:r>
            <a:r>
              <a:rPr lang="it-IT" sz="1600" dirty="0"/>
              <a:t> y la </a:t>
            </a:r>
            <a:r>
              <a:rPr lang="it-IT" sz="1600" dirty="0" err="1"/>
              <a:t>Inquisición</a:t>
            </a:r>
            <a:r>
              <a:rPr lang="it-IT" sz="1600" dirty="0"/>
              <a:t> ha </a:t>
            </a:r>
            <a:r>
              <a:rPr lang="it-IT" sz="1600" dirty="0" err="1"/>
              <a:t>encontrado</a:t>
            </a:r>
            <a:r>
              <a:rPr lang="it-IT" sz="1600" dirty="0"/>
              <a:t> </a:t>
            </a:r>
            <a:r>
              <a:rPr lang="it-IT" sz="1600" dirty="0" err="1"/>
              <a:t>muchas</a:t>
            </a:r>
            <a:r>
              <a:rPr lang="it-IT" sz="1600" dirty="0"/>
              <a:t> </a:t>
            </a:r>
            <a:r>
              <a:rPr lang="it-IT" sz="1600" dirty="0" err="1"/>
              <a:t>personas</a:t>
            </a:r>
            <a:r>
              <a:rPr lang="it-IT" sz="1600" dirty="0"/>
              <a:t> </a:t>
            </a:r>
            <a:r>
              <a:rPr lang="it-IT" sz="1600" dirty="0" err="1"/>
              <a:t>culpables</a:t>
            </a:r>
            <a:r>
              <a:rPr lang="it-IT" sz="1600" dirty="0"/>
              <a:t> </a:t>
            </a:r>
            <a:r>
              <a:rPr lang="it-IT" sz="1600" dirty="0" err="1"/>
              <a:t>además</a:t>
            </a:r>
            <a:r>
              <a:rPr lang="it-IT" sz="1600" dirty="0"/>
              <a:t>, </a:t>
            </a:r>
            <a:r>
              <a:rPr lang="it-IT" sz="1600" dirty="0" err="1"/>
              <a:t>estamos</a:t>
            </a:r>
            <a:r>
              <a:rPr lang="it-IT" sz="1600" dirty="0"/>
              <a:t> </a:t>
            </a:r>
            <a:r>
              <a:rPr lang="it-IT" sz="1600" dirty="0" err="1"/>
              <a:t>informados</a:t>
            </a:r>
            <a:r>
              <a:rPr lang="it-IT" sz="1600" dirty="0"/>
              <a:t> por la </a:t>
            </a:r>
            <a:r>
              <a:rPr lang="it-IT" sz="1600" dirty="0" err="1"/>
              <a:t>Inquisición</a:t>
            </a:r>
            <a:r>
              <a:rPr lang="it-IT" sz="1600" dirty="0"/>
              <a:t> y </a:t>
            </a:r>
            <a:r>
              <a:rPr lang="it-IT" sz="1600" dirty="0" err="1"/>
              <a:t>otros</a:t>
            </a:r>
            <a:r>
              <a:rPr lang="it-IT" sz="1600" dirty="0"/>
              <a:t> </a:t>
            </a:r>
            <a:r>
              <a:rPr lang="it-IT" sz="1600" dirty="0" err="1"/>
              <a:t>el</a:t>
            </a:r>
            <a:r>
              <a:rPr lang="it-IT" sz="1600" dirty="0"/>
              <a:t> gran </a:t>
            </a:r>
            <a:r>
              <a:rPr lang="it-IT" sz="1600" dirty="0" err="1"/>
              <a:t>daño</a:t>
            </a:r>
            <a:r>
              <a:rPr lang="it-IT" sz="1600" dirty="0"/>
              <a:t> </a:t>
            </a:r>
            <a:r>
              <a:rPr lang="it-IT" sz="1600" dirty="0" err="1"/>
              <a:t>que</a:t>
            </a:r>
            <a:r>
              <a:rPr lang="it-IT" sz="1600" dirty="0"/>
              <a:t> persiste a </a:t>
            </a:r>
            <a:r>
              <a:rPr lang="it-IT" sz="1600" dirty="0" err="1"/>
              <a:t>los</a:t>
            </a:r>
            <a:r>
              <a:rPr lang="it-IT" sz="1600" dirty="0"/>
              <a:t> </a:t>
            </a:r>
            <a:r>
              <a:rPr lang="it-IT" sz="1600" dirty="0" err="1"/>
              <a:t>cristianos</a:t>
            </a:r>
            <a:r>
              <a:rPr lang="it-IT" sz="1600" dirty="0"/>
              <a:t> al </a:t>
            </a:r>
            <a:r>
              <a:rPr lang="it-IT" sz="1600" dirty="0" err="1"/>
              <a:t>relacionarse</a:t>
            </a:r>
            <a:r>
              <a:rPr lang="it-IT" sz="1600" dirty="0"/>
              <a:t> con </a:t>
            </a:r>
            <a:r>
              <a:rPr lang="it-IT" sz="1600" dirty="0" err="1"/>
              <a:t>los</a:t>
            </a:r>
            <a:r>
              <a:rPr lang="it-IT" sz="1600" dirty="0"/>
              <a:t> </a:t>
            </a:r>
            <a:r>
              <a:rPr lang="it-IT" sz="1600" dirty="0" err="1"/>
              <a:t>judíos</a:t>
            </a:r>
            <a:r>
              <a:rPr lang="it-IT" sz="1600" dirty="0"/>
              <a:t>, y a su </a:t>
            </a:r>
            <a:r>
              <a:rPr lang="it-IT" sz="1600" dirty="0" err="1"/>
              <a:t>vez</a:t>
            </a:r>
            <a:r>
              <a:rPr lang="it-IT" sz="1600" dirty="0"/>
              <a:t> </a:t>
            </a:r>
            <a:r>
              <a:rPr lang="it-IT" sz="1600" dirty="0" err="1"/>
              <a:t>estos</a:t>
            </a:r>
            <a:r>
              <a:rPr lang="it-IT" sz="1600" dirty="0"/>
              <a:t> </a:t>
            </a:r>
            <a:r>
              <a:rPr lang="it-IT" sz="1600" dirty="0" err="1"/>
              <a:t>judíos</a:t>
            </a:r>
            <a:r>
              <a:rPr lang="it-IT" sz="1600" dirty="0"/>
              <a:t> </a:t>
            </a:r>
            <a:r>
              <a:rPr lang="it-IT" sz="1600" dirty="0" err="1"/>
              <a:t>tratan</a:t>
            </a:r>
            <a:r>
              <a:rPr lang="it-IT" sz="1600" dirty="0"/>
              <a:t> de </a:t>
            </a:r>
            <a:r>
              <a:rPr lang="it-IT" sz="1600" dirty="0" err="1"/>
              <a:t>todas</a:t>
            </a:r>
            <a:r>
              <a:rPr lang="it-IT" sz="1600" dirty="0"/>
              <a:t> </a:t>
            </a:r>
            <a:r>
              <a:rPr lang="it-IT" sz="1600" dirty="0" err="1"/>
              <a:t>maneras</a:t>
            </a:r>
            <a:r>
              <a:rPr lang="it-IT" sz="1600" dirty="0"/>
              <a:t> a </a:t>
            </a:r>
            <a:r>
              <a:rPr lang="it-IT" sz="1600" dirty="0" err="1"/>
              <a:t>subvertir</a:t>
            </a:r>
            <a:r>
              <a:rPr lang="it-IT" sz="1600" dirty="0"/>
              <a:t> la Santa Fe </a:t>
            </a:r>
            <a:r>
              <a:rPr lang="it-IT" sz="1600" dirty="0" err="1"/>
              <a:t>Católica</a:t>
            </a:r>
            <a:r>
              <a:rPr lang="it-IT" sz="1600" dirty="0"/>
              <a:t> [...] </a:t>
            </a:r>
            <a:r>
              <a:rPr lang="it-IT" sz="1600" dirty="0" err="1"/>
              <a:t>Nosotros</a:t>
            </a:r>
            <a:r>
              <a:rPr lang="it-IT" sz="1600" dirty="0"/>
              <a:t> </a:t>
            </a:r>
            <a:r>
              <a:rPr lang="it-IT" sz="1600" dirty="0" err="1"/>
              <a:t>ordenamos</a:t>
            </a:r>
            <a:r>
              <a:rPr lang="it-IT" sz="1600" dirty="0"/>
              <a:t> </a:t>
            </a:r>
            <a:r>
              <a:rPr lang="it-IT" sz="1600" dirty="0" err="1"/>
              <a:t>además</a:t>
            </a:r>
            <a:r>
              <a:rPr lang="it-IT" sz="1600" dirty="0"/>
              <a:t> en este </a:t>
            </a:r>
            <a:r>
              <a:rPr lang="it-IT" sz="1600" dirty="0" err="1"/>
              <a:t>edicto</a:t>
            </a:r>
            <a:r>
              <a:rPr lang="it-IT" sz="1600" dirty="0"/>
              <a:t> </a:t>
            </a:r>
            <a:r>
              <a:rPr lang="it-IT" sz="1600" dirty="0" err="1"/>
              <a:t>que</a:t>
            </a:r>
            <a:r>
              <a:rPr lang="it-IT" sz="1600" u="sng" dirty="0"/>
              <a:t> </a:t>
            </a:r>
            <a:r>
              <a:rPr lang="it-IT" sz="1600" u="sng" dirty="0" err="1"/>
              <a:t>los</a:t>
            </a:r>
            <a:r>
              <a:rPr lang="it-IT" sz="1600" u="sng" dirty="0"/>
              <a:t> </a:t>
            </a:r>
            <a:r>
              <a:rPr lang="it-IT" sz="1600" u="sng" dirty="0" err="1"/>
              <a:t>Judíos</a:t>
            </a:r>
            <a:r>
              <a:rPr lang="it-IT" sz="1600" u="sng" dirty="0"/>
              <a:t> y </a:t>
            </a:r>
            <a:r>
              <a:rPr lang="it-IT" sz="1600" u="sng" dirty="0" err="1"/>
              <a:t>Judías</a:t>
            </a:r>
            <a:r>
              <a:rPr lang="it-IT" sz="1600" u="sng" dirty="0"/>
              <a:t> </a:t>
            </a:r>
            <a:r>
              <a:rPr lang="it-IT" sz="1600" u="sng" dirty="0" err="1"/>
              <a:t>cualquiera</a:t>
            </a:r>
            <a:r>
              <a:rPr lang="it-IT" sz="1600" u="sng" dirty="0"/>
              <a:t> </a:t>
            </a:r>
            <a:r>
              <a:rPr lang="it-IT" sz="1600" u="sng" dirty="0" err="1"/>
              <a:t>edad</a:t>
            </a:r>
            <a:r>
              <a:rPr lang="it-IT" sz="1600" u="sng" dirty="0"/>
              <a:t> </a:t>
            </a:r>
            <a:r>
              <a:rPr lang="it-IT" sz="1600" u="sng" dirty="0" err="1"/>
              <a:t>que</a:t>
            </a:r>
            <a:r>
              <a:rPr lang="it-IT" sz="1600" u="sng" dirty="0"/>
              <a:t> </a:t>
            </a:r>
            <a:r>
              <a:rPr lang="it-IT" sz="1600" u="sng" dirty="0" err="1"/>
              <a:t>residan</a:t>
            </a:r>
            <a:r>
              <a:rPr lang="it-IT" sz="1600" u="sng" dirty="0"/>
              <a:t> en </a:t>
            </a:r>
            <a:r>
              <a:rPr lang="it-IT" sz="1600" u="sng" dirty="0" err="1"/>
              <a:t>nuestros</a:t>
            </a:r>
            <a:r>
              <a:rPr lang="it-IT" sz="1600" u="sng" dirty="0"/>
              <a:t> </a:t>
            </a:r>
            <a:r>
              <a:rPr lang="it-IT" sz="1600" u="sng" dirty="0" err="1"/>
              <a:t>dominios</a:t>
            </a:r>
            <a:r>
              <a:rPr lang="it-IT" sz="1600" u="sng" dirty="0"/>
              <a:t> o </a:t>
            </a:r>
            <a:r>
              <a:rPr lang="it-IT" sz="1600" u="sng" dirty="0" err="1"/>
              <a:t>territorios</a:t>
            </a:r>
            <a:r>
              <a:rPr lang="it-IT" sz="1600" u="sng" dirty="0"/>
              <a:t> </a:t>
            </a:r>
            <a:r>
              <a:rPr lang="it-IT" sz="1600" u="sng" dirty="0" err="1"/>
              <a:t>que</a:t>
            </a:r>
            <a:r>
              <a:rPr lang="it-IT" sz="1600" u="sng" dirty="0"/>
              <a:t> </a:t>
            </a:r>
            <a:r>
              <a:rPr lang="it-IT" sz="1600" u="sng" dirty="0" err="1"/>
              <a:t>partan</a:t>
            </a:r>
            <a:r>
              <a:rPr lang="it-IT" sz="1600" u="sng" dirty="0"/>
              <a:t> con </a:t>
            </a:r>
            <a:r>
              <a:rPr lang="it-IT" sz="1600" u="sng" dirty="0" err="1"/>
              <a:t>sus</a:t>
            </a:r>
            <a:r>
              <a:rPr lang="it-IT" sz="1600" u="sng" dirty="0"/>
              <a:t> </a:t>
            </a:r>
            <a:r>
              <a:rPr lang="it-IT" sz="1600" u="sng" dirty="0" err="1"/>
              <a:t>hijos</a:t>
            </a:r>
            <a:r>
              <a:rPr lang="it-IT" sz="1600" u="sng" dirty="0"/>
              <a:t> e </a:t>
            </a:r>
            <a:r>
              <a:rPr lang="it-IT" sz="1600" u="sng" dirty="0" err="1"/>
              <a:t>hijas</a:t>
            </a:r>
            <a:r>
              <a:rPr lang="it-IT" sz="1600" u="sng" dirty="0"/>
              <a:t>, </a:t>
            </a:r>
            <a:r>
              <a:rPr lang="it-IT" sz="1600" u="sng" dirty="0" err="1"/>
              <a:t>sirvientes</a:t>
            </a:r>
            <a:r>
              <a:rPr lang="it-IT" sz="1600" u="sng" dirty="0"/>
              <a:t> y </a:t>
            </a:r>
            <a:r>
              <a:rPr lang="it-IT" sz="1600" u="sng" dirty="0" err="1"/>
              <a:t>familiares</a:t>
            </a:r>
            <a:r>
              <a:rPr lang="it-IT" sz="1600" u="sng" dirty="0"/>
              <a:t> </a:t>
            </a:r>
            <a:r>
              <a:rPr lang="it-IT" sz="1600" u="sng" dirty="0" err="1"/>
              <a:t>pequeños</a:t>
            </a:r>
            <a:r>
              <a:rPr lang="it-IT" sz="1600" u="sng" dirty="0"/>
              <a:t> o </a:t>
            </a:r>
            <a:r>
              <a:rPr lang="it-IT" sz="1600" u="sng" dirty="0" err="1"/>
              <a:t>grandes</a:t>
            </a:r>
            <a:r>
              <a:rPr lang="it-IT" sz="1600" u="sng" dirty="0"/>
              <a:t> de </a:t>
            </a:r>
            <a:r>
              <a:rPr lang="it-IT" sz="1600" u="sng" dirty="0" err="1"/>
              <a:t>todas</a:t>
            </a:r>
            <a:r>
              <a:rPr lang="it-IT" sz="1600" u="sng" dirty="0"/>
              <a:t> </a:t>
            </a:r>
            <a:r>
              <a:rPr lang="it-IT" sz="1600" u="sng" dirty="0" err="1"/>
              <a:t>las</a:t>
            </a:r>
            <a:r>
              <a:rPr lang="it-IT" sz="1600" u="sng" dirty="0"/>
              <a:t> </a:t>
            </a:r>
            <a:r>
              <a:rPr lang="it-IT" sz="1600" u="sng" dirty="0" err="1"/>
              <a:t>edades</a:t>
            </a:r>
            <a:r>
              <a:rPr lang="it-IT" sz="1600" u="sng" dirty="0"/>
              <a:t> al fin de Julio de este </a:t>
            </a:r>
            <a:r>
              <a:rPr lang="it-IT" sz="1600" u="sng" dirty="0" err="1"/>
              <a:t>año</a:t>
            </a:r>
            <a:r>
              <a:rPr lang="it-IT" sz="1600" u="sng" dirty="0"/>
              <a:t> </a:t>
            </a:r>
            <a:r>
              <a:rPr lang="it-IT" sz="1600" dirty="0"/>
              <a:t>y </a:t>
            </a:r>
            <a:r>
              <a:rPr lang="it-IT" sz="1600" dirty="0" err="1"/>
              <a:t>que</a:t>
            </a:r>
            <a:r>
              <a:rPr lang="it-IT" sz="1600" dirty="0"/>
              <a:t> no se </a:t>
            </a:r>
            <a:r>
              <a:rPr lang="it-IT" sz="1600" dirty="0" err="1"/>
              <a:t>atrevan</a:t>
            </a:r>
            <a:r>
              <a:rPr lang="it-IT" sz="1600" dirty="0"/>
              <a:t> a </a:t>
            </a:r>
            <a:r>
              <a:rPr lang="it-IT" sz="1600" dirty="0" err="1"/>
              <a:t>regresar</a:t>
            </a:r>
            <a:r>
              <a:rPr lang="it-IT" sz="1600" dirty="0"/>
              <a:t> a </a:t>
            </a:r>
            <a:r>
              <a:rPr lang="it-IT" sz="1600" dirty="0" err="1"/>
              <a:t>nuestras</a:t>
            </a:r>
            <a:r>
              <a:rPr lang="it-IT" sz="1600" dirty="0"/>
              <a:t> </a:t>
            </a:r>
            <a:r>
              <a:rPr lang="it-IT" sz="1600" dirty="0" err="1"/>
              <a:t>tierras</a:t>
            </a:r>
            <a:r>
              <a:rPr lang="it-IT" sz="1600" dirty="0"/>
              <a:t> y </a:t>
            </a:r>
            <a:r>
              <a:rPr lang="it-IT" sz="1600" dirty="0" err="1"/>
              <a:t>que</a:t>
            </a:r>
            <a:r>
              <a:rPr lang="it-IT" sz="1600" dirty="0"/>
              <a:t> no </a:t>
            </a:r>
            <a:r>
              <a:rPr lang="it-IT" sz="1600" dirty="0" err="1"/>
              <a:t>tomen</a:t>
            </a:r>
            <a:r>
              <a:rPr lang="it-IT" sz="1600" dirty="0"/>
              <a:t> un paso </a:t>
            </a:r>
            <a:r>
              <a:rPr lang="it-IT" sz="1600" dirty="0" err="1"/>
              <a:t>adelante</a:t>
            </a:r>
            <a:r>
              <a:rPr lang="it-IT" sz="1600" dirty="0"/>
              <a:t> a </a:t>
            </a:r>
            <a:r>
              <a:rPr lang="it-IT" sz="1600" dirty="0" err="1"/>
              <a:t>traspasar</a:t>
            </a:r>
            <a:r>
              <a:rPr lang="it-IT" sz="1600" dirty="0"/>
              <a:t> de la </a:t>
            </a:r>
            <a:r>
              <a:rPr lang="it-IT" sz="1600" dirty="0" err="1"/>
              <a:t>manera</a:t>
            </a:r>
            <a:r>
              <a:rPr lang="it-IT" sz="1600" dirty="0"/>
              <a:t> </a:t>
            </a:r>
            <a:r>
              <a:rPr lang="it-IT" sz="1600" dirty="0" err="1"/>
              <a:t>que</a:t>
            </a:r>
            <a:r>
              <a:rPr lang="it-IT" sz="1600" dirty="0"/>
              <a:t> si </a:t>
            </a:r>
            <a:r>
              <a:rPr lang="it-IT" sz="1600" dirty="0" err="1"/>
              <a:t>algún</a:t>
            </a:r>
            <a:r>
              <a:rPr lang="it-IT" sz="1600" dirty="0"/>
              <a:t> </a:t>
            </a:r>
            <a:r>
              <a:rPr lang="it-IT" sz="1600" dirty="0" err="1"/>
              <a:t>Judío</a:t>
            </a:r>
            <a:r>
              <a:rPr lang="it-IT" sz="1600" dirty="0"/>
              <a:t> </a:t>
            </a:r>
            <a:r>
              <a:rPr lang="it-IT" sz="1600" dirty="0" err="1"/>
              <a:t>que</a:t>
            </a:r>
            <a:r>
              <a:rPr lang="it-IT" sz="1600" dirty="0"/>
              <a:t> no </a:t>
            </a:r>
            <a:r>
              <a:rPr lang="it-IT" sz="1600" dirty="0" err="1"/>
              <a:t>acepte</a:t>
            </a:r>
            <a:r>
              <a:rPr lang="it-IT" sz="1600" dirty="0"/>
              <a:t> este </a:t>
            </a:r>
            <a:r>
              <a:rPr lang="it-IT" sz="1600" dirty="0" err="1"/>
              <a:t>edicto</a:t>
            </a:r>
            <a:r>
              <a:rPr lang="it-IT" sz="1600" dirty="0"/>
              <a:t> si </a:t>
            </a:r>
            <a:r>
              <a:rPr lang="it-IT" sz="1600" dirty="0" err="1"/>
              <a:t>acaso</a:t>
            </a:r>
            <a:r>
              <a:rPr lang="it-IT" sz="1600" dirty="0"/>
              <a:t> es </a:t>
            </a:r>
            <a:r>
              <a:rPr lang="it-IT" sz="1600" dirty="0" err="1"/>
              <a:t>encontrado</a:t>
            </a:r>
            <a:r>
              <a:rPr lang="it-IT" sz="1600" dirty="0"/>
              <a:t> en </a:t>
            </a:r>
            <a:r>
              <a:rPr lang="it-IT" sz="1600" dirty="0" err="1"/>
              <a:t>estos</a:t>
            </a:r>
            <a:r>
              <a:rPr lang="it-IT" sz="1600" dirty="0"/>
              <a:t> </a:t>
            </a:r>
            <a:r>
              <a:rPr lang="it-IT" sz="1600" dirty="0" err="1"/>
              <a:t>dominios</a:t>
            </a:r>
            <a:r>
              <a:rPr lang="it-IT" sz="1600" dirty="0"/>
              <a:t> o </a:t>
            </a:r>
            <a:r>
              <a:rPr lang="it-IT" sz="1600" dirty="0" err="1"/>
              <a:t>regresa</a:t>
            </a:r>
            <a:r>
              <a:rPr lang="it-IT" sz="1600" dirty="0"/>
              <a:t> </a:t>
            </a:r>
            <a:r>
              <a:rPr lang="it-IT" sz="1600" dirty="0" err="1"/>
              <a:t>será</a:t>
            </a:r>
            <a:r>
              <a:rPr lang="it-IT" sz="1600" dirty="0"/>
              <a:t> </a:t>
            </a:r>
            <a:r>
              <a:rPr lang="it-IT" sz="1600" dirty="0" err="1"/>
              <a:t>culpado</a:t>
            </a:r>
            <a:r>
              <a:rPr lang="it-IT" sz="1600" dirty="0"/>
              <a:t> a </a:t>
            </a:r>
            <a:r>
              <a:rPr lang="it-IT" sz="1600" dirty="0" err="1"/>
              <a:t>muerte</a:t>
            </a:r>
            <a:r>
              <a:rPr lang="it-IT" sz="1600" dirty="0"/>
              <a:t> y </a:t>
            </a:r>
            <a:r>
              <a:rPr lang="it-IT" sz="1600" dirty="0" err="1"/>
              <a:t>confiscación</a:t>
            </a:r>
            <a:r>
              <a:rPr lang="it-IT" sz="1600" dirty="0"/>
              <a:t> de </a:t>
            </a:r>
            <a:r>
              <a:rPr lang="it-IT" sz="1600" dirty="0" err="1"/>
              <a:t>sus</a:t>
            </a:r>
            <a:r>
              <a:rPr lang="it-IT" sz="1600" dirty="0"/>
              <a:t> </a:t>
            </a:r>
            <a:r>
              <a:rPr lang="it-IT" sz="1600" dirty="0" err="1"/>
              <a:t>bienes</a:t>
            </a:r>
            <a:r>
              <a:rPr lang="it-IT" sz="1600" dirty="0"/>
              <a:t>”</a:t>
            </a:r>
          </a:p>
          <a:p>
            <a:endParaRPr lang="it-IT" sz="1500" dirty="0"/>
          </a:p>
        </p:txBody>
      </p:sp>
    </p:spTree>
    <p:extLst>
      <p:ext uri="{BB962C8B-B14F-4D97-AF65-F5344CB8AC3E}">
        <p14:creationId xmlns:p14="http://schemas.microsoft.com/office/powerpoint/2010/main" val="2309130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98796"/>
            <a:ext cx="8229600" cy="1143000"/>
          </a:xfrm>
        </p:spPr>
        <p:txBody>
          <a:bodyPr/>
          <a:lstStyle/>
          <a:p>
            <a:r>
              <a:rPr lang="it-IT" sz="3000" dirty="0"/>
              <a:t>N. Machiavelli, </a:t>
            </a:r>
            <a:r>
              <a:rPr lang="it-IT" sz="3000" i="1" dirty="0"/>
              <a:t>Il Principe</a:t>
            </a:r>
            <a:r>
              <a:rPr lang="it-IT" sz="3000" dirty="0"/>
              <a:t>, cap. XXI</a:t>
            </a:r>
          </a:p>
        </p:txBody>
      </p:sp>
      <p:sp>
        <p:nvSpPr>
          <p:cNvPr id="6" name="Rettangolo 5"/>
          <p:cNvSpPr/>
          <p:nvPr/>
        </p:nvSpPr>
        <p:spPr>
          <a:xfrm>
            <a:off x="457201" y="1407500"/>
            <a:ext cx="8413261" cy="5078314"/>
          </a:xfrm>
          <a:prstGeom prst="rect">
            <a:avLst/>
          </a:prstGeom>
        </p:spPr>
        <p:txBody>
          <a:bodyPr wrap="square">
            <a:spAutoFit/>
          </a:bodyPr>
          <a:lstStyle/>
          <a:p>
            <a:r>
              <a:rPr lang="it-IT" dirty="0"/>
              <a:t>Nissuna cosa fa tanto stimare un Principe, quanto fanno le grandi imprese, e il dare di </a:t>
            </a:r>
            <a:r>
              <a:rPr lang="it-IT" dirty="0" err="1"/>
              <a:t>sè</a:t>
            </a:r>
            <a:r>
              <a:rPr lang="it-IT" dirty="0"/>
              <a:t> esempi rari. Noi abbiamo nei nostri tempi Ferrando Re d’Aragona, presente Re di Spagna. Costui si può chiamare quasi Principe nuovo, </a:t>
            </a:r>
            <a:r>
              <a:rPr lang="it-IT" dirty="0" err="1"/>
              <a:t>perchè</a:t>
            </a:r>
            <a:r>
              <a:rPr lang="it-IT" dirty="0"/>
              <a:t> </a:t>
            </a:r>
            <a:r>
              <a:rPr lang="it-IT" b="1" dirty="0"/>
              <a:t>d'un Re debole è diventato per fama e per gloria il primo Re dei Cristiani</a:t>
            </a:r>
            <a:r>
              <a:rPr lang="it-IT" dirty="0"/>
              <a:t>; e se considererete le azioni sue, le troverete tutte grandissime, e qualcuna straordinaria. </a:t>
            </a:r>
            <a:r>
              <a:rPr lang="it-IT" b="1" dirty="0"/>
              <a:t>Egli nel principio del suo regno assaltò la Granata, e quella impresa fu il fondamento dello Stato suo</a:t>
            </a:r>
            <a:r>
              <a:rPr lang="it-IT" dirty="0"/>
              <a:t>. In prima ei la fece ozioso, e senza sospetto di essere impedito; </a:t>
            </a:r>
            <a:r>
              <a:rPr lang="it-IT" b="1" dirty="0"/>
              <a:t>tenne occupati in quella gli animi de’ Baroni di Castiglia</a:t>
            </a:r>
            <a:r>
              <a:rPr lang="it-IT" dirty="0"/>
              <a:t>, li quali pensando a quella guerra non pensavano ad innovare; e lui acquistava in questo mezzo riputazione ed imperio sopra di loro, che non se ne accorgevano. </a:t>
            </a:r>
            <a:r>
              <a:rPr lang="it-IT" b="1" dirty="0" err="1"/>
              <a:t>Potè</a:t>
            </a:r>
            <a:r>
              <a:rPr lang="it-IT" b="1" dirty="0"/>
              <a:t> nutrire, con danari della Chiesa e de’ popoli, gli eserciti</a:t>
            </a:r>
            <a:r>
              <a:rPr lang="it-IT" dirty="0"/>
              <a:t>, e fare un fondamento con quella guerra lunga alla milizia, la quale dipoi lo ha onorato. Oltra questo, per potere intraprender maggiori imprese, </a:t>
            </a:r>
            <a:r>
              <a:rPr lang="it-IT" b="1" dirty="0"/>
              <a:t>servendosi sempre della Religione, si volse a una pietosa crudeltà, cacciando e spogliando il suo Regno de’ Marrani</a:t>
            </a:r>
            <a:r>
              <a:rPr lang="it-IT" dirty="0"/>
              <a:t>; </a:t>
            </a:r>
            <a:r>
              <a:rPr lang="it-IT" dirty="0" err="1"/>
              <a:t>nè</a:t>
            </a:r>
            <a:r>
              <a:rPr lang="it-IT" dirty="0"/>
              <a:t> può essere questo esempio più mirabile, </a:t>
            </a:r>
            <a:r>
              <a:rPr lang="it-IT" dirty="0" err="1"/>
              <a:t>nè</a:t>
            </a:r>
            <a:r>
              <a:rPr lang="it-IT" dirty="0"/>
              <a:t> più raro. Assaltò sotto questo medesimo mantello l’</a:t>
            </a:r>
            <a:r>
              <a:rPr lang="it-IT" dirty="0" err="1"/>
              <a:t>Affrica</a:t>
            </a:r>
            <a:r>
              <a:rPr lang="it-IT" dirty="0"/>
              <a:t>, fece l’impresa d’Italia, ha ultimamente assaltato la Francia, e così sempre ordito cose grande, le quali sempre hanno tenuto sospesi ed ammirati gli animi de’ sudditi, ed occupati nell’evento di esse. E sono nate queste sue azioni in modo l’una dall’altra, che non hanno dato mai spazio agli uomini di quietare ed operargli contro.</a:t>
            </a:r>
          </a:p>
        </p:txBody>
      </p:sp>
    </p:spTree>
    <p:extLst>
      <p:ext uri="{BB962C8B-B14F-4D97-AF65-F5344CB8AC3E}">
        <p14:creationId xmlns:p14="http://schemas.microsoft.com/office/powerpoint/2010/main" val="2276369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4349256" y="474345"/>
            <a:ext cx="4443052" cy="5909311"/>
          </a:xfrm>
          <a:prstGeom prst="rect">
            <a:avLst/>
          </a:prstGeom>
        </p:spPr>
        <p:txBody>
          <a:bodyPr wrap="square">
            <a:spAutoFit/>
          </a:bodyPr>
          <a:lstStyle/>
          <a:p>
            <a:r>
              <a:rPr lang="it-IT" dirty="0"/>
              <a:t>«Nel 1492 </a:t>
            </a:r>
            <a:r>
              <a:rPr lang="it-IT" b="1" dirty="0"/>
              <a:t>ebrei, eretici e selvaggi </a:t>
            </a:r>
            <a:r>
              <a:rPr lang="it-IT" dirty="0"/>
              <a:t>si incontrarono in un luogo: la città di Granada, conquistata da Ferdinando re d’Aragona e da Isabella di Castiglia. A loro, già autori dell’istituzione dell’</a:t>
            </a:r>
            <a:r>
              <a:rPr lang="it-IT" b="1" dirty="0"/>
              <a:t>Inquisizione</a:t>
            </a:r>
            <a:r>
              <a:rPr lang="it-IT" dirty="0"/>
              <a:t>, si devono due decisioni di grande importanza storica: </a:t>
            </a:r>
            <a:r>
              <a:rPr lang="it-IT" b="1" dirty="0"/>
              <a:t>l’espulsione degli ebrei </a:t>
            </a:r>
            <a:r>
              <a:rPr lang="it-IT" dirty="0"/>
              <a:t>non battezzati e la spedizione di Colombo verso le Indie da cui prese avvio il </a:t>
            </a:r>
            <a:r>
              <a:rPr lang="it-IT" b="1" dirty="0"/>
              <a:t>dominio coloniale spagnolo </a:t>
            </a:r>
            <a:r>
              <a:rPr lang="it-IT" dirty="0"/>
              <a:t>sulle diverse umanità scoperte oltre l’Oceano. Fu grazie a quelle decisioni che l’età che si apriva e il mondo per la prima volta globalizzato furono dominati da tre tipi umani, tre costruzioni culturali sulle quali doveva scatenarsi la violenza di una sopraffazione legittimata da poteri politici e religiosi. Tre grandi processi storici – </a:t>
            </a:r>
            <a:r>
              <a:rPr lang="it-IT" b="1" dirty="0"/>
              <a:t>colonialismo, intolleranza religiosa tra cristiani, antiebraismo/antisemitismo </a:t>
            </a:r>
            <a:r>
              <a:rPr lang="it-IT" dirty="0"/>
              <a:t>– prendono avvio e si preparano a dominare la storia dell’Europa e del mondo».</a:t>
            </a:r>
          </a:p>
        </p:txBody>
      </p:sp>
      <p:pic>
        <p:nvPicPr>
          <p:cNvPr id="5" name="Immagin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1684" y="563148"/>
            <a:ext cx="3841262" cy="5761894"/>
          </a:xfrm>
          <a:prstGeom prst="rect">
            <a:avLst/>
          </a:prstGeom>
        </p:spPr>
      </p:pic>
    </p:spTree>
    <p:extLst>
      <p:ext uri="{BB962C8B-B14F-4D97-AF65-F5344CB8AC3E}">
        <p14:creationId xmlns:p14="http://schemas.microsoft.com/office/powerpoint/2010/main" val="38337880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9258"/>
            <a:ext cx="8229600" cy="1143000"/>
          </a:xfrm>
        </p:spPr>
        <p:txBody>
          <a:bodyPr>
            <a:normAutofit/>
          </a:bodyPr>
          <a:lstStyle/>
          <a:p>
            <a:r>
              <a:rPr lang="it-IT" sz="3200" dirty="0"/>
              <a:t>Espulsione dei </a:t>
            </a:r>
            <a:r>
              <a:rPr lang="it-IT" sz="3200" i="1" dirty="0" err="1"/>
              <a:t>moriscos</a:t>
            </a:r>
            <a:r>
              <a:rPr lang="it-IT" sz="3200" dirty="0"/>
              <a:t> (1609-1614)</a:t>
            </a:r>
          </a:p>
        </p:txBody>
      </p:sp>
      <p:pic>
        <p:nvPicPr>
          <p:cNvPr id="4" name="Immagin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240699"/>
            <a:ext cx="9144000" cy="5617301"/>
          </a:xfrm>
          <a:prstGeom prst="rect">
            <a:avLst/>
          </a:prstGeom>
        </p:spPr>
      </p:pic>
    </p:spTree>
    <p:extLst>
      <p:ext uri="{BB962C8B-B14F-4D97-AF65-F5344CB8AC3E}">
        <p14:creationId xmlns:p14="http://schemas.microsoft.com/office/powerpoint/2010/main" val="665785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437664" y="199589"/>
            <a:ext cx="8393722" cy="6740308"/>
          </a:xfrm>
          <a:prstGeom prst="rect">
            <a:avLst/>
          </a:prstGeom>
        </p:spPr>
        <p:txBody>
          <a:bodyPr wrap="square">
            <a:spAutoFit/>
          </a:bodyPr>
          <a:lstStyle/>
          <a:p>
            <a:r>
              <a:rPr lang="it-IT" dirty="0"/>
              <a:t>Tutta questa gente di ogni genere fu creata da Dio senza malvagità e senza doppiezze…la gente più umile, più paziente, più pacifica e quieta che ci sia al mondo […] Tra queste pecore mansuete</a:t>
            </a:r>
            <a:r>
              <a:rPr lang="mr-IN" dirty="0"/>
              <a:t>…</a:t>
            </a:r>
            <a:r>
              <a:rPr lang="it-IT" dirty="0"/>
              <a:t> entrarono improvvisamente gli spagnoli, e le affrontarono come lupi, tigri o leoni crudelissimi da molti giorni affamati. E altro non han fatto, da quarant’anni fino a oggi…se non disprezzarle, ucciderle, angustiarle” (B. de </a:t>
            </a:r>
            <a:r>
              <a:rPr lang="it-IT" b="1" dirty="0"/>
              <a:t>Las </a:t>
            </a:r>
            <a:r>
              <a:rPr lang="it-IT" b="1" dirty="0" err="1"/>
              <a:t>Casas</a:t>
            </a:r>
            <a:r>
              <a:rPr lang="it-IT" dirty="0"/>
              <a:t>, </a:t>
            </a:r>
            <a:r>
              <a:rPr lang="it-IT" i="1" dirty="0"/>
              <a:t>Brevissima relazione della distruzione delle Indie, 1540</a:t>
            </a:r>
            <a:r>
              <a:rPr lang="it-IT" dirty="0"/>
              <a:t>)</a:t>
            </a:r>
          </a:p>
          <a:p>
            <a:endParaRPr lang="it-IT" sz="1400" dirty="0"/>
          </a:p>
          <a:p>
            <a:r>
              <a:rPr lang="it-IT" dirty="0"/>
              <a:t>Ora mi sembra, per tornare al mio discorso, che in quel popolo non vi sia nulla di barbaro e di selvaggio, a quanto me ne hanno riferito, se non che ognuno chiama barbarie quello che non è nei suoi usi; sembra infatti che noi non abbiamo altro punto di riferimento per la verità e la ragione e che l'esempio e l'idea delle opinioni e degli usi del paese in cui siamo [...] Penso che ci sia più barbarie...nel lacerare con supplizi e </a:t>
            </a:r>
            <a:r>
              <a:rPr lang="it-IT" dirty="0" err="1"/>
              <a:t>martìri</a:t>
            </a:r>
            <a:r>
              <a:rPr lang="it-IT" dirty="0"/>
              <a:t> un corpo ancora sensibile...che nell'arrostirlo e nel mangiarlo dopo che è morto.</a:t>
            </a:r>
          </a:p>
          <a:p>
            <a:r>
              <a:rPr lang="it-IT" dirty="0"/>
              <a:t>(M. de </a:t>
            </a:r>
            <a:r>
              <a:rPr lang="it-IT" b="1" dirty="0" err="1"/>
              <a:t>Montaigne</a:t>
            </a:r>
            <a:r>
              <a:rPr lang="it-IT" dirty="0"/>
              <a:t>, </a:t>
            </a:r>
            <a:r>
              <a:rPr lang="it-IT" i="1" dirty="0"/>
              <a:t>Saggi</a:t>
            </a:r>
            <a:r>
              <a:rPr lang="it-IT" dirty="0"/>
              <a:t>, 1580)</a:t>
            </a:r>
          </a:p>
          <a:p>
            <a:r>
              <a:rPr lang="it-IT" sz="1400" dirty="0"/>
              <a:t> </a:t>
            </a:r>
          </a:p>
          <a:p>
            <a:r>
              <a:rPr lang="it-IT" dirty="0"/>
              <a:t>Si </a:t>
            </a:r>
            <a:r>
              <a:rPr lang="it-IT" dirty="0" err="1"/>
              <a:t>suol</a:t>
            </a:r>
            <a:r>
              <a:rPr lang="it-IT" dirty="0"/>
              <a:t> dire che non esiste peste peggiore per uno stato che la molteplicità delle religioni, la quale provoca discordie tra vicini, tra padri e figli, tra mariti e mogli, tra principi e sudditi. Rispondo che un tal discorso, ben lungi dall'essere un argomento contro di me, è anzi una prova assai forte in favore della tolleranza; infatti se la molteplicità delle religioni nuoce a uno stato, è unicamente perché l'una non vuole tollerare l'altra, ma assorbirla avvalendosi delle persecuzioni</a:t>
            </a:r>
            <a:r>
              <a:rPr lang="mr-IN" dirty="0"/>
              <a:t>…</a:t>
            </a:r>
            <a:r>
              <a:rPr lang="it-IT" dirty="0"/>
              <a:t> Se ciascuno praticasse la tolleranza che io vengo predicando, ci sarebbe la stessa concordia in uno stato diviso fra dieci religioni, che in una città nella quale le diverse consorterie di artigiani si tollerano e si sopportano a vicenda. (P. </a:t>
            </a:r>
            <a:r>
              <a:rPr lang="it-IT" b="1" dirty="0" err="1"/>
              <a:t>Bayle</a:t>
            </a:r>
            <a:r>
              <a:rPr lang="it-IT" dirty="0"/>
              <a:t>, </a:t>
            </a:r>
            <a:r>
              <a:rPr lang="it-IT" i="1" dirty="0"/>
              <a:t>Commentario filosofico sulla tolleranza</a:t>
            </a:r>
            <a:r>
              <a:rPr lang="it-IT" dirty="0"/>
              <a:t>, 1686-1687) </a:t>
            </a:r>
          </a:p>
        </p:txBody>
      </p:sp>
    </p:spTree>
    <p:extLst>
      <p:ext uri="{BB962C8B-B14F-4D97-AF65-F5344CB8AC3E}">
        <p14:creationId xmlns:p14="http://schemas.microsoft.com/office/powerpoint/2010/main" val="406060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4786"/>
            <a:ext cx="8229600" cy="1143000"/>
          </a:xfrm>
        </p:spPr>
        <p:txBody>
          <a:bodyPr>
            <a:normAutofit/>
          </a:bodyPr>
          <a:lstStyle/>
          <a:p>
            <a:r>
              <a:rPr lang="it-IT" sz="3600" dirty="0"/>
              <a:t>Programma (di massima) del corso</a:t>
            </a:r>
          </a:p>
        </p:txBody>
      </p:sp>
      <p:sp>
        <p:nvSpPr>
          <p:cNvPr id="3" name="Segnaposto contenuto 2"/>
          <p:cNvSpPr>
            <a:spLocks noGrp="1"/>
          </p:cNvSpPr>
          <p:nvPr>
            <p:ph idx="1"/>
          </p:nvPr>
        </p:nvSpPr>
        <p:spPr>
          <a:xfrm>
            <a:off x="457200" y="1058854"/>
            <a:ext cx="8229600" cy="4525963"/>
          </a:xfrm>
        </p:spPr>
        <p:txBody>
          <a:bodyPr>
            <a:normAutofit lnSpcReduction="10000"/>
          </a:bodyPr>
          <a:lstStyle/>
          <a:p>
            <a:pPr marL="514350" indent="-514350">
              <a:buFont typeface="+mj-lt"/>
              <a:buAutoNum type="arabicPeriod"/>
            </a:pPr>
            <a:r>
              <a:rPr lang="it-IT" sz="2600" i="1" dirty="0"/>
              <a:t>L’Europa e il mondo (1490-1530 </a:t>
            </a:r>
            <a:r>
              <a:rPr lang="it-IT" sz="2600" i="1" dirty="0" err="1"/>
              <a:t>ca</a:t>
            </a:r>
            <a:r>
              <a:rPr lang="it-IT" sz="2600" i="1" dirty="0"/>
              <a:t>.)</a:t>
            </a:r>
          </a:p>
          <a:p>
            <a:pPr marL="514350" indent="-514350">
              <a:buFont typeface="+mj-lt"/>
              <a:buAutoNum type="arabicPeriod"/>
            </a:pPr>
            <a:r>
              <a:rPr lang="it-IT" sz="2600" i="1" dirty="0"/>
              <a:t>La Riforma (1490-1540 </a:t>
            </a:r>
            <a:r>
              <a:rPr lang="it-IT" sz="2600" i="1" dirty="0" err="1"/>
              <a:t>ca</a:t>
            </a:r>
            <a:r>
              <a:rPr lang="it-IT" sz="2600" i="1" dirty="0"/>
              <a:t>.)</a:t>
            </a:r>
          </a:p>
          <a:p>
            <a:pPr marL="514350" indent="-514350">
              <a:buFont typeface="+mj-lt"/>
              <a:buAutoNum type="arabicPeriod"/>
            </a:pPr>
            <a:r>
              <a:rPr lang="it-IT" sz="2600" i="1" dirty="0"/>
              <a:t>La Controriforma (1540-1620 </a:t>
            </a:r>
            <a:r>
              <a:rPr lang="it-IT" sz="2600" i="1" dirty="0" err="1"/>
              <a:t>ca</a:t>
            </a:r>
            <a:r>
              <a:rPr lang="it-IT" sz="2600" i="1" dirty="0"/>
              <a:t>.)</a:t>
            </a:r>
          </a:p>
          <a:p>
            <a:pPr marL="514350" indent="-514350">
              <a:buFont typeface="+mj-lt"/>
              <a:buAutoNum type="arabicPeriod"/>
            </a:pPr>
            <a:r>
              <a:rPr lang="it-IT" sz="2600" i="1" dirty="0"/>
              <a:t>Guerre di religione e costruzione dello stato moderno (1550-1600)</a:t>
            </a:r>
          </a:p>
          <a:p>
            <a:pPr marL="514350" indent="-514350">
              <a:buFont typeface="+mj-lt"/>
              <a:buAutoNum type="arabicPeriod"/>
            </a:pPr>
            <a:r>
              <a:rPr lang="it-IT" sz="2600" i="1" dirty="0"/>
              <a:t>Una "crisi" del Seicento? (1600-1648)</a:t>
            </a:r>
          </a:p>
          <a:p>
            <a:pPr marL="514350" indent="-514350">
              <a:buFont typeface="+mj-lt"/>
              <a:buAutoNum type="arabicPeriod"/>
            </a:pPr>
            <a:r>
              <a:rPr lang="it-IT" sz="2600" i="1" dirty="0"/>
              <a:t>Le società asiatiche (1600-1800)</a:t>
            </a:r>
          </a:p>
          <a:p>
            <a:pPr marL="514350" indent="-514350">
              <a:buFont typeface="+mj-lt"/>
              <a:buAutoNum type="arabicPeriod"/>
            </a:pPr>
            <a:r>
              <a:rPr lang="it-IT" sz="2600" i="1" dirty="0"/>
              <a:t>L’assolutismo e le rivoluzioni inglesi (1640-1725)</a:t>
            </a:r>
          </a:p>
          <a:p>
            <a:pPr marL="514350" indent="-514350">
              <a:buFont typeface="+mj-lt"/>
              <a:buAutoNum type="arabicPeriod"/>
            </a:pPr>
            <a:r>
              <a:rPr lang="it-IT" sz="2600" i="1" dirty="0"/>
              <a:t>Guerre dinastiche e coloniali (1700-1783)</a:t>
            </a:r>
          </a:p>
          <a:p>
            <a:pPr marL="514350" indent="-514350">
              <a:buFont typeface="+mj-lt"/>
              <a:buAutoNum type="arabicPeriod"/>
            </a:pPr>
            <a:r>
              <a:rPr lang="it-IT" sz="2600" i="1" dirty="0"/>
              <a:t>I Lumi e la Rivoluzione francese (1750-1815)</a:t>
            </a:r>
            <a:endParaRPr lang="it-IT" sz="2600" dirty="0"/>
          </a:p>
          <a:p>
            <a:endParaRPr lang="it-IT" dirty="0"/>
          </a:p>
        </p:txBody>
      </p:sp>
      <p:sp>
        <p:nvSpPr>
          <p:cNvPr id="4" name="CasellaDiTesto 3"/>
          <p:cNvSpPr txBox="1"/>
          <p:nvPr/>
        </p:nvSpPr>
        <p:spPr>
          <a:xfrm>
            <a:off x="832692" y="5829953"/>
            <a:ext cx="7265239" cy="369332"/>
          </a:xfrm>
          <a:prstGeom prst="rect">
            <a:avLst/>
          </a:prstGeom>
          <a:noFill/>
        </p:spPr>
        <p:txBody>
          <a:bodyPr wrap="square" rtlCol="0">
            <a:spAutoFit/>
          </a:bodyPr>
          <a:lstStyle/>
          <a:p>
            <a:pPr algn="ctr"/>
            <a:endParaRPr lang="it-IT" dirty="0"/>
          </a:p>
        </p:txBody>
      </p:sp>
    </p:spTree>
    <p:extLst>
      <p:ext uri="{BB962C8B-B14F-4D97-AF65-F5344CB8AC3E}">
        <p14:creationId xmlns:p14="http://schemas.microsoft.com/office/powerpoint/2010/main" val="1156060628"/>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37946</TotalTime>
  <Words>1590</Words>
  <Application>Microsoft Macintosh PowerPoint</Application>
  <PresentationFormat>Presentazione su schermo (4:3)</PresentationFormat>
  <Paragraphs>47</Paragraphs>
  <Slides>12</Slides>
  <Notes>3</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12</vt:i4>
      </vt:variant>
    </vt:vector>
  </HeadingPairs>
  <TitlesOfParts>
    <vt:vector size="15" baseType="lpstr">
      <vt:lpstr>Arial</vt:lpstr>
      <vt:lpstr>Calibri</vt:lpstr>
      <vt:lpstr>Tema di Office</vt:lpstr>
      <vt:lpstr>147LE – Storia moderna </vt:lpstr>
      <vt:lpstr>Presentazione standard di PowerPoint</vt:lpstr>
      <vt:lpstr>I problemi della modernità</vt:lpstr>
      <vt:lpstr>Granada, 1492</vt:lpstr>
      <vt:lpstr>Granada, 1492</vt:lpstr>
      <vt:lpstr>Granada, 1492</vt:lpstr>
      <vt:lpstr>Presentazione standard di PowerPoint</vt:lpstr>
      <vt:lpstr>N. Machiavelli, Il Principe, cap. XXI</vt:lpstr>
      <vt:lpstr>Presentazione standard di PowerPoint</vt:lpstr>
      <vt:lpstr>Espulsione dei moriscos (1609-1614)</vt:lpstr>
      <vt:lpstr>Presentazione standard di PowerPoint</vt:lpstr>
      <vt:lpstr>Programma (di massima) del corso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cesare</dc:creator>
  <cp:lastModifiedBy>SANTUS CESARE</cp:lastModifiedBy>
  <cp:revision>28</cp:revision>
  <dcterms:created xsi:type="dcterms:W3CDTF">2022-12-22T11:47:28Z</dcterms:created>
  <dcterms:modified xsi:type="dcterms:W3CDTF">2024-09-25T13:57:41Z</dcterms:modified>
</cp:coreProperties>
</file>